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1"/>
  </p:sldMasterIdLst>
  <p:notesMasterIdLst>
    <p:notesMasterId r:id="rId20"/>
  </p:notesMasterIdLst>
  <p:sldIdLst>
    <p:sldId id="256" r:id="rId2"/>
    <p:sldId id="277" r:id="rId3"/>
    <p:sldId id="278" r:id="rId4"/>
    <p:sldId id="279" r:id="rId5"/>
    <p:sldId id="280" r:id="rId6"/>
    <p:sldId id="276" r:id="rId7"/>
    <p:sldId id="275" r:id="rId8"/>
    <p:sldId id="282" r:id="rId9"/>
    <p:sldId id="283" r:id="rId10"/>
    <p:sldId id="292" r:id="rId11"/>
    <p:sldId id="285" r:id="rId12"/>
    <p:sldId id="286" r:id="rId13"/>
    <p:sldId id="287" r:id="rId14"/>
    <p:sldId id="288" r:id="rId15"/>
    <p:sldId id="297" r:id="rId16"/>
    <p:sldId id="294" r:id="rId17"/>
    <p:sldId id="293" r:id="rId18"/>
    <p:sldId id="261" r:id="rId19"/>
  </p:sldIdLst>
  <p:sldSz cx="18288000" cy="10287000"/>
  <p:notesSz cx="6858000" cy="9144000"/>
  <p:embeddedFontLst>
    <p:embeddedFont>
      <p:font typeface="Canva Sans Bold" panose="020B0803030501040103" pitchFamily="34" charset="0"/>
      <p:regular r:id="rId21"/>
      <p:bold r:id="rId22"/>
    </p:embeddedFont>
    <p:embeddedFont>
      <p:font typeface="Georgia Pro" panose="02040502050405020303" pitchFamily="18" charset="0"/>
      <p:regular r:id="rId23"/>
      <p:bold r:id="rId24"/>
      <p:italic r:id="rId25"/>
      <p:boldItalic r:id="rId26"/>
    </p:embeddedFont>
    <p:embeddedFont>
      <p:font typeface="The Seasons" pitchFamily="2" charset="77"/>
      <p:regular r:id="rId27"/>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359E"/>
    <a:srgbClr val="204186"/>
    <a:srgbClr val="F13D4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32012" autoAdjust="0"/>
    <p:restoredTop sz="94558" autoAdjust="0"/>
  </p:normalViewPr>
  <p:slideViewPr>
    <p:cSldViewPr>
      <p:cViewPr varScale="1">
        <p:scale>
          <a:sx n="43" d="100"/>
          <a:sy n="43" d="100"/>
        </p:scale>
        <p:origin x="272" y="142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font" Target="fonts/font6.fntdata"/><Relationship Id="rId3" Type="http://schemas.openxmlformats.org/officeDocument/2006/relationships/slide" Target="slides/slide2.xml"/><Relationship Id="rId21" Type="http://schemas.openxmlformats.org/officeDocument/2006/relationships/font" Target="fonts/font1.fnt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font" Target="fonts/font5.fntdata"/><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4.fntdata"/><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font" Target="fonts/font3.fntdata"/><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font" Target="fonts/font2.fntdata"/><Relationship Id="rId27" Type="http://schemas.openxmlformats.org/officeDocument/2006/relationships/font" Target="fonts/font7.fntdata"/><Relationship Id="rId3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652F6A1-848E-408D-8686-D08323029D37}" type="datetimeFigureOut">
              <a:rPr lang="en-US" smtClean="0"/>
              <a:t>9/4/24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C371D3C-2B31-4E57-9E18-356179C9AA49}" type="slidenum">
              <a:rPr lang="en-US" smtClean="0"/>
              <a:t>‹#›</a:t>
            </a:fld>
            <a:endParaRPr lang="en-US"/>
          </a:p>
        </p:txBody>
      </p:sp>
    </p:spTree>
    <p:extLst>
      <p:ext uri="{BB962C8B-B14F-4D97-AF65-F5344CB8AC3E}">
        <p14:creationId xmlns:p14="http://schemas.microsoft.com/office/powerpoint/2010/main" val="316673620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1D8BD707-D9CF-40AE-B4C6-C98DA3205C09}" type="datetimeFigureOut">
              <a:rPr lang="en-US" smtClean="0"/>
              <a:pPr/>
              <a:t>9/4/24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9/4/24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9/4/24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9/4/24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9/4/24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1D8BD707-D9CF-40AE-B4C6-C98DA3205C09}" type="datetimeFigureOut">
              <a:rPr lang="en-US" smtClean="0"/>
              <a:pPr/>
              <a:t>9/4/24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1D8BD707-D9CF-40AE-B4C6-C98DA3205C09}" type="datetimeFigureOut">
              <a:rPr lang="en-US" smtClean="0"/>
              <a:pPr/>
              <a:t>9/4/24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1D8BD707-D9CF-40AE-B4C6-C98DA3205C09}" type="datetimeFigureOut">
              <a:rPr lang="en-US" smtClean="0"/>
              <a:pPr/>
              <a:t>9/4/24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9/4/24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9/4/24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9/4/24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9/4/24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7.xml"/><Relationship Id="rId4" Type="http://schemas.openxmlformats.org/officeDocument/2006/relationships/image" Target="../media/image5.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hyperlink" Target="https://media.aflegal.org/wp-content/uploads/2024/07/17140746/AFL-Letter-to-AZ-County-Recorders-re-1373-and-1644-2.pdf"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204186"/>
        </a:solidFill>
        <a:effectLst/>
      </p:bgPr>
    </p:bg>
    <p:spTree>
      <p:nvGrpSpPr>
        <p:cNvPr id="1" name=""/>
        <p:cNvGrpSpPr/>
        <p:nvPr/>
      </p:nvGrpSpPr>
      <p:grpSpPr>
        <a:xfrm>
          <a:off x="0" y="0"/>
          <a:ext cx="0" cy="0"/>
          <a:chOff x="0" y="0"/>
          <a:chExt cx="0" cy="0"/>
        </a:xfrm>
      </p:grpSpPr>
      <p:sp>
        <p:nvSpPr>
          <p:cNvPr id="2" name="AutoShape 2"/>
          <p:cNvSpPr/>
          <p:nvPr/>
        </p:nvSpPr>
        <p:spPr>
          <a:xfrm>
            <a:off x="5823764" y="0"/>
            <a:ext cx="12464236" cy="10287000"/>
          </a:xfrm>
          <a:prstGeom prst="rect">
            <a:avLst/>
          </a:prstGeom>
          <a:solidFill>
            <a:srgbClr val="EBECED"/>
          </a:solidFill>
        </p:spPr>
        <p:txBody>
          <a:bodyPr/>
          <a:lstStyle/>
          <a:p>
            <a:endParaRPr lang="en-US"/>
          </a:p>
        </p:txBody>
      </p:sp>
      <p:sp>
        <p:nvSpPr>
          <p:cNvPr id="5" name="Freeform 5"/>
          <p:cNvSpPr/>
          <p:nvPr/>
        </p:nvSpPr>
        <p:spPr>
          <a:xfrm>
            <a:off x="10214725" y="2929862"/>
            <a:ext cx="6358773" cy="4427277"/>
          </a:xfrm>
          <a:custGeom>
            <a:avLst/>
            <a:gdLst/>
            <a:ahLst/>
            <a:cxnLst/>
            <a:rect l="l" t="t" r="r" b="b"/>
            <a:pathLst>
              <a:path w="6358773" h="4427277">
                <a:moveTo>
                  <a:pt x="0" y="0"/>
                </a:moveTo>
                <a:lnTo>
                  <a:pt x="6358773" y="0"/>
                </a:lnTo>
                <a:lnTo>
                  <a:pt x="6358773" y="4427276"/>
                </a:lnTo>
                <a:lnTo>
                  <a:pt x="0" y="4427276"/>
                </a:lnTo>
                <a:lnTo>
                  <a:pt x="0" y="0"/>
                </a:lnTo>
                <a:close/>
              </a:path>
            </a:pathLst>
          </a:custGeom>
          <a:blipFill>
            <a:blip r:embed="rId2"/>
            <a:stretch>
              <a:fillRect/>
            </a:stretch>
          </a:blipFill>
        </p:spPr>
        <p:txBody>
          <a:bodyPr/>
          <a:lstStyle/>
          <a:p>
            <a:endParaRPr lang="en-US"/>
          </a:p>
        </p:txBody>
      </p:sp>
      <p:sp>
        <p:nvSpPr>
          <p:cNvPr id="6" name="TextBox 6"/>
          <p:cNvSpPr txBox="1"/>
          <p:nvPr/>
        </p:nvSpPr>
        <p:spPr>
          <a:xfrm>
            <a:off x="-7368078" y="6534201"/>
            <a:ext cx="7759700" cy="2076501"/>
          </a:xfrm>
          <a:prstGeom prst="rect">
            <a:avLst/>
          </a:prstGeom>
        </p:spPr>
        <p:txBody>
          <a:bodyPr lIns="0" tIns="0" rIns="0" bIns="0" rtlCol="0" anchor="t">
            <a:spAutoFit/>
          </a:bodyPr>
          <a:lstStyle/>
          <a:p>
            <a:pPr algn="l">
              <a:lnSpc>
                <a:spcPts val="15925"/>
              </a:lnSpc>
            </a:pPr>
            <a:r>
              <a:rPr lang="en-US" sz="11375">
                <a:solidFill>
                  <a:srgbClr val="EBECED"/>
                </a:solidFill>
                <a:latin typeface="The Seasons"/>
                <a:ea typeface="The Seasons"/>
                <a:cs typeface="The Seasons"/>
                <a:sym typeface="The Seasons"/>
              </a:rPr>
              <a:t>RIMBERIO </a:t>
            </a:r>
          </a:p>
        </p:txBody>
      </p:sp>
      <p:sp>
        <p:nvSpPr>
          <p:cNvPr id="7" name="Rectangle 6">
            <a:extLst>
              <a:ext uri="{FF2B5EF4-FFF2-40B4-BE49-F238E27FC236}">
                <a16:creationId xmlns:a16="http://schemas.microsoft.com/office/drawing/2014/main" id="{985E658F-6094-C172-F96C-0CD2A55DEA0A}"/>
              </a:ext>
            </a:extLst>
          </p:cNvPr>
          <p:cNvSpPr/>
          <p:nvPr/>
        </p:nvSpPr>
        <p:spPr>
          <a:xfrm>
            <a:off x="5823764" y="1028701"/>
            <a:ext cx="3184613" cy="8229600"/>
          </a:xfrm>
          <a:prstGeom prst="rect">
            <a:avLst/>
          </a:prstGeom>
          <a:solidFill>
            <a:srgbClr val="F13D4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 name="Group 3"/>
          <p:cNvGrpSpPr/>
          <p:nvPr/>
        </p:nvGrpSpPr>
        <p:grpSpPr>
          <a:xfrm>
            <a:off x="0" y="1270179"/>
            <a:ext cx="8730572" cy="7746641"/>
            <a:chOff x="0" y="0"/>
            <a:chExt cx="11640763" cy="10328855"/>
          </a:xfrm>
        </p:grpSpPr>
        <p:pic>
          <p:nvPicPr>
            <p:cNvPr id="4" name="Picture 4"/>
            <p:cNvPicPr>
              <a:picLocks noChangeAspect="1"/>
            </p:cNvPicPr>
            <p:nvPr/>
          </p:nvPicPr>
          <p:blipFill>
            <a:blip r:embed="rId3"/>
            <a:srcRect l="12432" r="12432"/>
            <a:stretch>
              <a:fillRect/>
            </a:stretch>
          </p:blipFill>
          <p:spPr>
            <a:xfrm>
              <a:off x="0" y="0"/>
              <a:ext cx="11640763" cy="10328855"/>
            </a:xfrm>
            <a:prstGeom prst="rect">
              <a:avLst/>
            </a:prstGeom>
          </p:spPr>
        </p:pic>
      </p:gr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D7A5F4BC-0DEA-4585-EF20-FEA67934EF24}"/>
              </a:ext>
            </a:extLst>
          </p:cNvPr>
          <p:cNvSpPr>
            <a:spLocks noGrp="1"/>
          </p:cNvSpPr>
          <p:nvPr>
            <p:ph idx="1"/>
          </p:nvPr>
        </p:nvSpPr>
        <p:spPr>
          <a:xfrm>
            <a:off x="1295400" y="3238500"/>
            <a:ext cx="16002000" cy="6629400"/>
          </a:xfrm>
        </p:spPr>
        <p:txBody>
          <a:bodyPr>
            <a:normAutofit/>
          </a:bodyPr>
          <a:lstStyle/>
          <a:p>
            <a:r>
              <a:rPr lang="en-US" sz="4000" dirty="0">
                <a:solidFill>
                  <a:schemeClr val="accent5">
                    <a:lumMod val="50000"/>
                  </a:schemeClr>
                </a:solidFill>
                <a:latin typeface="Georgia Pro" panose="02040502050405020303" pitchFamily="18" charset="0"/>
              </a:rPr>
              <a:t>  </a:t>
            </a:r>
            <a:r>
              <a:rPr lang="en-US" sz="4000" dirty="0">
                <a:solidFill>
                  <a:srgbClr val="00359E"/>
                </a:solidFill>
                <a:latin typeface="Georgia Pro" panose="02040502050405020303" pitchFamily="18" charset="0"/>
              </a:rPr>
              <a:t>Proposed ALEC Model Policy to be considered:</a:t>
            </a:r>
          </a:p>
          <a:p>
            <a:pPr lvl="1"/>
            <a:r>
              <a:rPr lang="en-US" sz="4200" dirty="0">
                <a:solidFill>
                  <a:srgbClr val="00359E"/>
                </a:solidFill>
                <a:latin typeface="Georgia Pro" panose="02040502050405020303" pitchFamily="18" charset="0"/>
              </a:rPr>
              <a:t> Model State Constitutional Provision</a:t>
            </a:r>
          </a:p>
          <a:p>
            <a:pPr lvl="1"/>
            <a:r>
              <a:rPr lang="en-US" sz="4200" dirty="0">
                <a:solidFill>
                  <a:srgbClr val="00359E"/>
                </a:solidFill>
                <a:latin typeface="Georgia Pro" panose="02040502050405020303" pitchFamily="18" charset="0"/>
              </a:rPr>
              <a:t>Model Implementing Law</a:t>
            </a:r>
          </a:p>
          <a:p>
            <a:pPr lvl="2"/>
            <a:r>
              <a:rPr lang="en-US" sz="3800" dirty="0">
                <a:solidFill>
                  <a:srgbClr val="00359E"/>
                </a:solidFill>
                <a:latin typeface="Georgia Pro" panose="02040502050405020303" pitchFamily="18" charset="0"/>
              </a:rPr>
              <a:t>Reiterates citizenship requirement</a:t>
            </a:r>
          </a:p>
          <a:p>
            <a:pPr lvl="2"/>
            <a:r>
              <a:rPr lang="en-US" sz="3800" dirty="0">
                <a:solidFill>
                  <a:srgbClr val="00359E"/>
                </a:solidFill>
                <a:latin typeface="Georgia Pro" panose="02040502050405020303" pitchFamily="18" charset="0"/>
              </a:rPr>
              <a:t>Establishes requirement for confirming citizenship requirement for existing registrations &amp; process to notify if citizenship not confirmed</a:t>
            </a:r>
          </a:p>
          <a:p>
            <a:pPr lvl="2"/>
            <a:r>
              <a:rPr lang="en-US" sz="3800" dirty="0">
                <a:solidFill>
                  <a:srgbClr val="00359E"/>
                </a:solidFill>
                <a:latin typeface="Georgia Pro" panose="02040502050405020303" pitchFamily="18" charset="0"/>
              </a:rPr>
              <a:t>Establishes documentary proof for new registration</a:t>
            </a:r>
          </a:p>
          <a:p>
            <a:pPr lvl="2"/>
            <a:r>
              <a:rPr lang="en-US" sz="3800" dirty="0">
                <a:solidFill>
                  <a:srgbClr val="00359E"/>
                </a:solidFill>
                <a:latin typeface="Georgia Pro" panose="02040502050405020303" pitchFamily="18" charset="0"/>
              </a:rPr>
              <a:t>Adds noncitizen voting to list of election crimes</a:t>
            </a:r>
          </a:p>
          <a:p>
            <a:pPr marL="0" indent="0">
              <a:buNone/>
            </a:pPr>
            <a:endParaRPr lang="en-US" sz="5400" dirty="0">
              <a:solidFill>
                <a:srgbClr val="00359E"/>
              </a:solidFill>
              <a:latin typeface="Georgia Pro" panose="02040502050405020303" pitchFamily="18" charset="0"/>
            </a:endParaRPr>
          </a:p>
          <a:p>
            <a:pPr lvl="2"/>
            <a:endParaRPr lang="en-US" sz="3200" dirty="0">
              <a:solidFill>
                <a:schemeClr val="accent5">
                  <a:lumMod val="50000"/>
                </a:schemeClr>
              </a:solidFill>
              <a:latin typeface="Georgia Pro" panose="02040502050405020303" pitchFamily="18" charset="0"/>
            </a:endParaRPr>
          </a:p>
        </p:txBody>
      </p:sp>
      <p:sp>
        <p:nvSpPr>
          <p:cNvPr id="5" name="Title 4">
            <a:extLst>
              <a:ext uri="{FF2B5EF4-FFF2-40B4-BE49-F238E27FC236}">
                <a16:creationId xmlns:a16="http://schemas.microsoft.com/office/drawing/2014/main" id="{300230E1-9079-45E9-0751-F074BEDCE6B0}"/>
              </a:ext>
            </a:extLst>
          </p:cNvPr>
          <p:cNvSpPr>
            <a:spLocks noGrp="1"/>
          </p:cNvSpPr>
          <p:nvPr>
            <p:ph type="title"/>
          </p:nvPr>
        </p:nvSpPr>
        <p:spPr>
          <a:xfrm>
            <a:off x="-48986" y="-27214"/>
            <a:ext cx="18336986" cy="1973262"/>
          </a:xfrm>
          <a:prstGeom prst="rect">
            <a:avLst/>
          </a:prstGeom>
          <a:solidFill>
            <a:srgbClr val="F13D4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normAutofit fontScale="90000"/>
          </a:bodyPr>
          <a:lstStyle/>
          <a:p>
            <a:pPr algn="ctr"/>
            <a:r>
              <a:rPr lang="en-US" sz="7200" b="1" dirty="0">
                <a:solidFill>
                  <a:schemeClr val="bg2"/>
                </a:solidFill>
                <a:latin typeface="Georgia Pro" panose="02040502050405020303" pitchFamily="18" charset="0"/>
              </a:rPr>
              <a:t>Protecting US Elections for US Citizens</a:t>
            </a:r>
            <a:endParaRPr lang="en-US" sz="7200" b="1" dirty="0">
              <a:solidFill>
                <a:schemeClr val="bg2"/>
              </a:solidFill>
            </a:endParaRPr>
          </a:p>
        </p:txBody>
      </p:sp>
      <p:sp>
        <p:nvSpPr>
          <p:cNvPr id="6" name="Rectangle 5">
            <a:extLst>
              <a:ext uri="{FF2B5EF4-FFF2-40B4-BE49-F238E27FC236}">
                <a16:creationId xmlns:a16="http://schemas.microsoft.com/office/drawing/2014/main" id="{AD2C6C05-5373-4F38-522B-83F9795E42F5}"/>
              </a:ext>
            </a:extLst>
          </p:cNvPr>
          <p:cNvSpPr/>
          <p:nvPr/>
        </p:nvSpPr>
        <p:spPr>
          <a:xfrm>
            <a:off x="0" y="1714500"/>
            <a:ext cx="18395281" cy="533400"/>
          </a:xfrm>
          <a:prstGeom prst="rect">
            <a:avLst/>
          </a:prstGeom>
          <a:solidFill>
            <a:srgbClr val="20418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rgbClr val="204186"/>
              </a:solidFill>
            </a:endParaRPr>
          </a:p>
        </p:txBody>
      </p:sp>
    </p:spTree>
    <p:extLst>
      <p:ext uri="{BB962C8B-B14F-4D97-AF65-F5344CB8AC3E}">
        <p14:creationId xmlns:p14="http://schemas.microsoft.com/office/powerpoint/2010/main" val="225863299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D7A5F4BC-0DEA-4585-EF20-FEA67934EF24}"/>
              </a:ext>
            </a:extLst>
          </p:cNvPr>
          <p:cNvSpPr>
            <a:spLocks noGrp="1"/>
          </p:cNvSpPr>
          <p:nvPr>
            <p:ph idx="1"/>
          </p:nvPr>
        </p:nvSpPr>
        <p:spPr>
          <a:xfrm>
            <a:off x="1143000" y="2552700"/>
            <a:ext cx="16154400" cy="7315200"/>
          </a:xfrm>
        </p:spPr>
        <p:txBody>
          <a:bodyPr>
            <a:normAutofit/>
          </a:bodyPr>
          <a:lstStyle/>
          <a:p>
            <a:pPr indent="0">
              <a:spcBef>
                <a:spcPts val="0"/>
              </a:spcBef>
              <a:spcAft>
                <a:spcPts val="800"/>
              </a:spcAft>
              <a:buNone/>
            </a:pPr>
            <a:endParaRPr lang="en-US" sz="1200" kern="100" dirty="0">
              <a:solidFill>
                <a:srgbClr val="00359E"/>
              </a:solidFill>
              <a:effectLst/>
              <a:highlight>
                <a:srgbClr val="FFFFFF"/>
              </a:highlight>
              <a:latin typeface="Georgia Pro" panose="02040502050405020303" pitchFamily="18" charset="0"/>
              <a:ea typeface="Times New Roman" panose="02020603050405020304" pitchFamily="18" charset="0"/>
              <a:cs typeface="Times New Roman" panose="02020603050405020304" pitchFamily="18" charset="0"/>
            </a:endParaRPr>
          </a:p>
          <a:p>
            <a:pPr marL="1314450" lvl="1" indent="-571500">
              <a:spcBef>
                <a:spcPts val="0"/>
              </a:spcBef>
              <a:spcAft>
                <a:spcPts val="800"/>
              </a:spcAft>
              <a:buFont typeface="Arial" panose="020B0604020202020204" pitchFamily="34" charset="0"/>
              <a:buChar char="•"/>
            </a:pPr>
            <a:r>
              <a:rPr lang="en-US" sz="4000" kern="0" dirty="0">
                <a:solidFill>
                  <a:srgbClr val="00359E"/>
                </a:solidFill>
                <a:effectLst/>
                <a:highlight>
                  <a:srgbClr val="FFFFFF"/>
                </a:highlight>
                <a:latin typeface="Georgia Pro" panose="02040502050405020303" pitchFamily="18" charset="0"/>
                <a:ea typeface="Times New Roman" panose="02020603050405020304" pitchFamily="18" charset="0"/>
                <a:cs typeface="Times New Roman" panose="02020603050405020304" pitchFamily="18" charset="0"/>
              </a:rPr>
              <a:t>Do my state’s laws – including the State Constitution - require US citizenship for voting?  Are they specific and strong enough?</a:t>
            </a:r>
          </a:p>
          <a:p>
            <a:pPr lvl="1" indent="0">
              <a:spcBef>
                <a:spcPts val="0"/>
              </a:spcBef>
              <a:spcAft>
                <a:spcPts val="800"/>
              </a:spcAft>
              <a:buNone/>
            </a:pPr>
            <a:endParaRPr lang="en-US" sz="4000" kern="0" dirty="0">
              <a:solidFill>
                <a:srgbClr val="00359E"/>
              </a:solidFill>
              <a:effectLst/>
              <a:highlight>
                <a:srgbClr val="FFFFFF"/>
              </a:highlight>
              <a:latin typeface="Georgia Pro" panose="02040502050405020303" pitchFamily="18" charset="0"/>
              <a:ea typeface="Times New Roman" panose="02020603050405020304" pitchFamily="18" charset="0"/>
              <a:cs typeface="Times New Roman" panose="02020603050405020304" pitchFamily="18" charset="0"/>
            </a:endParaRPr>
          </a:p>
          <a:p>
            <a:pPr marL="1314450" lvl="1" indent="-571500">
              <a:spcBef>
                <a:spcPts val="0"/>
              </a:spcBef>
              <a:spcAft>
                <a:spcPts val="800"/>
              </a:spcAft>
              <a:buFont typeface="Arial" panose="020B0604020202020204" pitchFamily="34" charset="0"/>
              <a:buChar char="•"/>
            </a:pPr>
            <a:r>
              <a:rPr lang="en-US" sz="4000" kern="0" dirty="0">
                <a:solidFill>
                  <a:srgbClr val="00359E"/>
                </a:solidFill>
                <a:effectLst/>
                <a:highlight>
                  <a:srgbClr val="FFFFFF"/>
                </a:highlight>
                <a:latin typeface="Georgia Pro" panose="02040502050405020303" pitchFamily="18" charset="0"/>
                <a:ea typeface="Times New Roman" panose="02020603050405020304" pitchFamily="18" charset="0"/>
                <a:cs typeface="Times New Roman" panose="02020603050405020304" pitchFamily="18" charset="0"/>
              </a:rPr>
              <a:t>If citizenship is specifically listed as a requirement to register and vote, what are the processes followed by DMV and other agencies for ensuring that a person being registered to vote is actually a citizen?  </a:t>
            </a:r>
          </a:p>
          <a:p>
            <a:pPr lvl="1" indent="0">
              <a:spcBef>
                <a:spcPts val="0"/>
              </a:spcBef>
              <a:spcAft>
                <a:spcPts val="800"/>
              </a:spcAft>
              <a:buNone/>
            </a:pPr>
            <a:endParaRPr lang="en-US" sz="4000" kern="0" dirty="0">
              <a:solidFill>
                <a:srgbClr val="00359E"/>
              </a:solidFill>
              <a:effectLst/>
              <a:highlight>
                <a:srgbClr val="FFFFFF"/>
              </a:highlight>
              <a:latin typeface="Georgia Pro" panose="02040502050405020303" pitchFamily="18" charset="0"/>
              <a:ea typeface="Times New Roman" panose="02020603050405020304" pitchFamily="18" charset="0"/>
              <a:cs typeface="Times New Roman" panose="02020603050405020304" pitchFamily="18" charset="0"/>
            </a:endParaRPr>
          </a:p>
          <a:p>
            <a:pPr marL="1314450" lvl="1" indent="-571500">
              <a:spcBef>
                <a:spcPts val="0"/>
              </a:spcBef>
              <a:spcAft>
                <a:spcPts val="800"/>
              </a:spcAft>
              <a:buFont typeface="Arial" panose="020B0604020202020204" pitchFamily="34" charset="0"/>
              <a:buChar char="•"/>
            </a:pPr>
            <a:r>
              <a:rPr lang="en-US" sz="4000" kern="0" dirty="0">
                <a:solidFill>
                  <a:srgbClr val="00359E"/>
                </a:solidFill>
                <a:effectLst/>
                <a:highlight>
                  <a:srgbClr val="FFFFFF"/>
                </a:highlight>
                <a:latin typeface="Georgia Pro" panose="02040502050405020303" pitchFamily="18" charset="0"/>
                <a:ea typeface="Times New Roman" panose="02020603050405020304" pitchFamily="18" charset="0"/>
                <a:cs typeface="Times New Roman" panose="02020603050405020304" pitchFamily="18" charset="0"/>
              </a:rPr>
              <a:t>Are the procedures for obtaining a REAL ID coordinated with the voter registration process</a:t>
            </a:r>
            <a:r>
              <a:rPr lang="en-US" sz="4800" kern="0" dirty="0">
                <a:solidFill>
                  <a:srgbClr val="00359E"/>
                </a:solidFill>
                <a:effectLst/>
                <a:highlight>
                  <a:srgbClr val="FFFFFF"/>
                </a:highlight>
                <a:latin typeface="Georgia Pro" panose="02040502050405020303" pitchFamily="18" charset="0"/>
                <a:ea typeface="Times New Roman" panose="02020603050405020304" pitchFamily="18" charset="0"/>
                <a:cs typeface="Times New Roman" panose="02020603050405020304" pitchFamily="18" charset="0"/>
              </a:rPr>
              <a:t>?  </a:t>
            </a:r>
            <a:endParaRPr lang="en-US" sz="4800" kern="100" dirty="0">
              <a:solidFill>
                <a:srgbClr val="00359E"/>
              </a:solidFill>
              <a:effectLst/>
              <a:highlight>
                <a:srgbClr val="FFFFFF"/>
              </a:highlight>
              <a:latin typeface="Georgia Pro" panose="02040502050405020303" pitchFamily="18" charset="0"/>
              <a:ea typeface="Aptos" panose="020B0004020202020204" pitchFamily="34" charset="0"/>
              <a:cs typeface="Times New Roman" panose="02020603050405020304" pitchFamily="18" charset="0"/>
            </a:endParaRPr>
          </a:p>
          <a:p>
            <a:pPr>
              <a:spcBef>
                <a:spcPts val="0"/>
              </a:spcBef>
              <a:buFont typeface="Wingdings" panose="05000000000000000000" pitchFamily="2" charset="2"/>
              <a:buChar char="§"/>
            </a:pPr>
            <a:endParaRPr lang="en-US" sz="4000" dirty="0">
              <a:solidFill>
                <a:srgbClr val="00359E"/>
              </a:solidFill>
              <a:latin typeface="Georgia Pro" panose="02040502050405020303" pitchFamily="18" charset="0"/>
            </a:endParaRPr>
          </a:p>
          <a:p>
            <a:pPr lvl="2"/>
            <a:endParaRPr lang="en-US" sz="3200" dirty="0">
              <a:solidFill>
                <a:schemeClr val="accent5">
                  <a:lumMod val="50000"/>
                </a:schemeClr>
              </a:solidFill>
              <a:latin typeface="Georgia Pro" panose="02040502050405020303" pitchFamily="18" charset="0"/>
            </a:endParaRPr>
          </a:p>
        </p:txBody>
      </p:sp>
      <p:sp>
        <p:nvSpPr>
          <p:cNvPr id="5" name="Title 4">
            <a:extLst>
              <a:ext uri="{FF2B5EF4-FFF2-40B4-BE49-F238E27FC236}">
                <a16:creationId xmlns:a16="http://schemas.microsoft.com/office/drawing/2014/main" id="{300230E1-9079-45E9-0751-F074BEDCE6B0}"/>
              </a:ext>
            </a:extLst>
          </p:cNvPr>
          <p:cNvSpPr>
            <a:spLocks noGrp="1"/>
          </p:cNvSpPr>
          <p:nvPr>
            <p:ph type="title"/>
          </p:nvPr>
        </p:nvSpPr>
        <p:spPr>
          <a:xfrm>
            <a:off x="-48986" y="-27214"/>
            <a:ext cx="18336986" cy="1973262"/>
          </a:xfrm>
          <a:prstGeom prst="rect">
            <a:avLst/>
          </a:prstGeom>
          <a:solidFill>
            <a:srgbClr val="F13D4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normAutofit/>
          </a:bodyPr>
          <a:lstStyle/>
          <a:p>
            <a:r>
              <a:rPr lang="en-US" sz="7200" b="1" dirty="0">
                <a:solidFill>
                  <a:schemeClr val="bg1"/>
                </a:solidFill>
                <a:latin typeface="Georgia Pro" panose="02040502050405020303" pitchFamily="18" charset="0"/>
              </a:rPr>
              <a:t>Questions for State Legislators to Ask</a:t>
            </a:r>
          </a:p>
        </p:txBody>
      </p:sp>
      <p:sp>
        <p:nvSpPr>
          <p:cNvPr id="6" name="Rectangle 5">
            <a:extLst>
              <a:ext uri="{FF2B5EF4-FFF2-40B4-BE49-F238E27FC236}">
                <a16:creationId xmlns:a16="http://schemas.microsoft.com/office/drawing/2014/main" id="{AD2C6C05-5373-4F38-522B-83F9795E42F5}"/>
              </a:ext>
            </a:extLst>
          </p:cNvPr>
          <p:cNvSpPr/>
          <p:nvPr/>
        </p:nvSpPr>
        <p:spPr>
          <a:xfrm>
            <a:off x="0" y="1714500"/>
            <a:ext cx="18395281" cy="533400"/>
          </a:xfrm>
          <a:prstGeom prst="rect">
            <a:avLst/>
          </a:prstGeom>
          <a:solidFill>
            <a:srgbClr val="20418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rgbClr val="204186"/>
              </a:solidFill>
            </a:endParaRPr>
          </a:p>
        </p:txBody>
      </p:sp>
    </p:spTree>
    <p:extLst>
      <p:ext uri="{BB962C8B-B14F-4D97-AF65-F5344CB8AC3E}">
        <p14:creationId xmlns:p14="http://schemas.microsoft.com/office/powerpoint/2010/main" val="140149093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D7A5F4BC-0DEA-4585-EF20-FEA67934EF24}"/>
              </a:ext>
            </a:extLst>
          </p:cNvPr>
          <p:cNvSpPr>
            <a:spLocks noGrp="1"/>
          </p:cNvSpPr>
          <p:nvPr>
            <p:ph idx="1"/>
          </p:nvPr>
        </p:nvSpPr>
        <p:spPr>
          <a:xfrm>
            <a:off x="1295400" y="3238500"/>
            <a:ext cx="16002000" cy="6629400"/>
          </a:xfrm>
        </p:spPr>
        <p:txBody>
          <a:bodyPr>
            <a:normAutofit/>
          </a:bodyPr>
          <a:lstStyle/>
          <a:p>
            <a:pPr lvl="3">
              <a:spcBef>
                <a:spcPts val="0"/>
              </a:spcBef>
              <a:buFont typeface="Arial" panose="020B0604020202020204" pitchFamily="34" charset="0"/>
              <a:buChar char="•"/>
            </a:pPr>
            <a:r>
              <a:rPr lang="en-US" sz="4000" kern="0" dirty="0">
                <a:solidFill>
                  <a:srgbClr val="00359E"/>
                </a:solidFill>
                <a:effectLst/>
                <a:highlight>
                  <a:srgbClr val="FFFFFF"/>
                </a:highlight>
                <a:latin typeface="Georgia Pro" panose="02040502050405020303" pitchFamily="18" charset="0"/>
                <a:ea typeface="Times New Roman" panose="02020603050405020304" pitchFamily="18" charset="0"/>
                <a:cs typeface="Times New Roman" panose="02020603050405020304" pitchFamily="18" charset="0"/>
              </a:rPr>
              <a:t>What data does the DMV retain insofar as citizenship status of persons in the database?</a:t>
            </a:r>
          </a:p>
          <a:p>
            <a:pPr marL="1371600" lvl="3" indent="0">
              <a:spcBef>
                <a:spcPts val="0"/>
              </a:spcBef>
              <a:buNone/>
            </a:pPr>
            <a:endParaRPr lang="en-US" sz="4700" kern="100" dirty="0">
              <a:solidFill>
                <a:srgbClr val="00359E"/>
              </a:solidFill>
              <a:effectLst/>
              <a:highlight>
                <a:srgbClr val="FFFFFF"/>
              </a:highlight>
              <a:latin typeface="Georgia Pro" panose="02040502050405020303" pitchFamily="18" charset="0"/>
              <a:ea typeface="Aptos" panose="020B0004020202020204" pitchFamily="34" charset="0"/>
              <a:cs typeface="Times New Roman" panose="02020603050405020304" pitchFamily="18" charset="0"/>
            </a:endParaRPr>
          </a:p>
          <a:p>
            <a:pPr lvl="3">
              <a:spcBef>
                <a:spcPts val="0"/>
              </a:spcBef>
              <a:buFont typeface="Arial" panose="020B0604020202020204" pitchFamily="34" charset="0"/>
              <a:buChar char="•"/>
            </a:pPr>
            <a:r>
              <a:rPr lang="en-US" sz="4000" kern="0" dirty="0">
                <a:solidFill>
                  <a:srgbClr val="00359E"/>
                </a:solidFill>
                <a:effectLst/>
                <a:highlight>
                  <a:srgbClr val="FFFFFF"/>
                </a:highlight>
                <a:latin typeface="Georgia Pro" panose="02040502050405020303" pitchFamily="18" charset="0"/>
                <a:ea typeface="Times New Roman" panose="02020603050405020304" pitchFamily="18" charset="0"/>
                <a:cs typeface="Times New Roman" panose="02020603050405020304" pitchFamily="18" charset="0"/>
              </a:rPr>
              <a:t>Is a person who has no proof of citizenship for driver’s license still offered voter registration forms or does DMV screen out those who don’t present citizenship proof?</a:t>
            </a:r>
          </a:p>
          <a:p>
            <a:pPr marL="1371600" lvl="3" indent="0">
              <a:spcBef>
                <a:spcPts val="0"/>
              </a:spcBef>
              <a:buNone/>
            </a:pPr>
            <a:endParaRPr lang="en-US" sz="4000" kern="0" dirty="0">
              <a:solidFill>
                <a:srgbClr val="00359E"/>
              </a:solidFill>
              <a:effectLst/>
              <a:highlight>
                <a:srgbClr val="FFFFFF"/>
              </a:highlight>
              <a:latin typeface="Georgia Pro" panose="02040502050405020303" pitchFamily="18" charset="0"/>
              <a:ea typeface="Times New Roman" panose="02020603050405020304" pitchFamily="18" charset="0"/>
              <a:cs typeface="Times New Roman" panose="02020603050405020304" pitchFamily="18" charset="0"/>
            </a:endParaRPr>
          </a:p>
          <a:p>
            <a:pPr lvl="3">
              <a:spcBef>
                <a:spcPts val="0"/>
              </a:spcBef>
              <a:buFont typeface="Arial" panose="020B0604020202020204" pitchFamily="34" charset="0"/>
              <a:buChar char="•"/>
            </a:pPr>
            <a:r>
              <a:rPr lang="en-US" sz="4000" kern="0" dirty="0">
                <a:solidFill>
                  <a:srgbClr val="00359E"/>
                </a:solidFill>
                <a:highlight>
                  <a:srgbClr val="FFFFFF"/>
                </a:highlight>
                <a:latin typeface="Georgia Pro" panose="02040502050405020303" pitchFamily="18" charset="0"/>
                <a:ea typeface="Aptos" panose="020B0004020202020204" pitchFamily="34" charset="0"/>
                <a:cs typeface="Times New Roman" panose="02020603050405020304" pitchFamily="18" charset="0"/>
              </a:rPr>
              <a:t>Is there any documentary proof of citizenship required for welfare/ public assistance benefits in the state?</a:t>
            </a:r>
            <a:endParaRPr lang="en-US" sz="4000" kern="100" dirty="0">
              <a:solidFill>
                <a:srgbClr val="00359E"/>
              </a:solidFill>
              <a:effectLst/>
              <a:highlight>
                <a:srgbClr val="FFFFFF"/>
              </a:highlight>
              <a:latin typeface="Georgia Pro" panose="02040502050405020303" pitchFamily="18" charset="0"/>
              <a:ea typeface="Aptos" panose="020B0004020202020204" pitchFamily="34" charset="0"/>
              <a:cs typeface="Times New Roman" panose="02020603050405020304" pitchFamily="18" charset="0"/>
            </a:endParaRPr>
          </a:p>
          <a:p>
            <a:endParaRPr lang="en-US" sz="4700" dirty="0">
              <a:solidFill>
                <a:srgbClr val="00359E"/>
              </a:solidFill>
              <a:latin typeface="Georgia Pro" panose="02040502050405020303" pitchFamily="18" charset="0"/>
            </a:endParaRPr>
          </a:p>
          <a:p>
            <a:endParaRPr lang="en-US" sz="4700" dirty="0">
              <a:solidFill>
                <a:srgbClr val="00359E"/>
              </a:solidFill>
              <a:latin typeface="Georgia Pro" panose="02040502050405020303" pitchFamily="18" charset="0"/>
            </a:endParaRPr>
          </a:p>
          <a:p>
            <a:pPr lvl="2"/>
            <a:endParaRPr lang="en-US" sz="3200" dirty="0">
              <a:solidFill>
                <a:schemeClr val="accent5">
                  <a:lumMod val="50000"/>
                </a:schemeClr>
              </a:solidFill>
              <a:latin typeface="Georgia Pro" panose="02040502050405020303" pitchFamily="18" charset="0"/>
            </a:endParaRPr>
          </a:p>
        </p:txBody>
      </p:sp>
      <p:sp>
        <p:nvSpPr>
          <p:cNvPr id="5" name="Title 4">
            <a:extLst>
              <a:ext uri="{FF2B5EF4-FFF2-40B4-BE49-F238E27FC236}">
                <a16:creationId xmlns:a16="http://schemas.microsoft.com/office/drawing/2014/main" id="{300230E1-9079-45E9-0751-F074BEDCE6B0}"/>
              </a:ext>
            </a:extLst>
          </p:cNvPr>
          <p:cNvSpPr>
            <a:spLocks noGrp="1"/>
          </p:cNvSpPr>
          <p:nvPr>
            <p:ph type="title"/>
          </p:nvPr>
        </p:nvSpPr>
        <p:spPr>
          <a:xfrm>
            <a:off x="-48986" y="-27214"/>
            <a:ext cx="18336986" cy="1973262"/>
          </a:xfrm>
          <a:prstGeom prst="rect">
            <a:avLst/>
          </a:prstGeom>
          <a:solidFill>
            <a:srgbClr val="F13D4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normAutofit/>
          </a:bodyPr>
          <a:lstStyle/>
          <a:p>
            <a:pPr algn="ctr"/>
            <a:r>
              <a:rPr lang="en-US" sz="7200" b="1" dirty="0">
                <a:solidFill>
                  <a:schemeClr val="bg1"/>
                </a:solidFill>
                <a:latin typeface="Georgia Pro" panose="02040502050405020303" pitchFamily="18" charset="0"/>
              </a:rPr>
              <a:t>Questions for State Legislators to Ask</a:t>
            </a:r>
            <a:endParaRPr lang="en-US" sz="7200" b="1" dirty="0">
              <a:solidFill>
                <a:schemeClr val="bg2"/>
              </a:solidFill>
            </a:endParaRPr>
          </a:p>
        </p:txBody>
      </p:sp>
      <p:sp>
        <p:nvSpPr>
          <p:cNvPr id="6" name="Rectangle 5">
            <a:extLst>
              <a:ext uri="{FF2B5EF4-FFF2-40B4-BE49-F238E27FC236}">
                <a16:creationId xmlns:a16="http://schemas.microsoft.com/office/drawing/2014/main" id="{AD2C6C05-5373-4F38-522B-83F9795E42F5}"/>
              </a:ext>
            </a:extLst>
          </p:cNvPr>
          <p:cNvSpPr/>
          <p:nvPr/>
        </p:nvSpPr>
        <p:spPr>
          <a:xfrm>
            <a:off x="0" y="1714500"/>
            <a:ext cx="18395281" cy="533400"/>
          </a:xfrm>
          <a:prstGeom prst="rect">
            <a:avLst/>
          </a:prstGeom>
          <a:solidFill>
            <a:srgbClr val="20418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rgbClr val="204186"/>
              </a:solidFill>
            </a:endParaRPr>
          </a:p>
        </p:txBody>
      </p:sp>
    </p:spTree>
    <p:extLst>
      <p:ext uri="{BB962C8B-B14F-4D97-AF65-F5344CB8AC3E}">
        <p14:creationId xmlns:p14="http://schemas.microsoft.com/office/powerpoint/2010/main" val="293966469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D7A5F4BC-0DEA-4585-EF20-FEA67934EF24}"/>
              </a:ext>
            </a:extLst>
          </p:cNvPr>
          <p:cNvSpPr>
            <a:spLocks noGrp="1"/>
          </p:cNvSpPr>
          <p:nvPr>
            <p:ph idx="1"/>
          </p:nvPr>
        </p:nvSpPr>
        <p:spPr>
          <a:xfrm>
            <a:off x="1196640" y="2705100"/>
            <a:ext cx="16002000" cy="6629400"/>
          </a:xfrm>
        </p:spPr>
        <p:txBody>
          <a:bodyPr>
            <a:noAutofit/>
          </a:bodyPr>
          <a:lstStyle/>
          <a:p>
            <a:pPr lvl="3">
              <a:spcBef>
                <a:spcPts val="0"/>
              </a:spcBef>
              <a:buFont typeface="Arial" panose="020B0604020202020204" pitchFamily="34" charset="0"/>
              <a:buChar char="•"/>
            </a:pPr>
            <a:r>
              <a:rPr lang="en-US" sz="4000" kern="0" dirty="0">
                <a:solidFill>
                  <a:srgbClr val="00359E"/>
                </a:solidFill>
                <a:effectLst/>
                <a:highlight>
                  <a:srgbClr val="FFFFFF"/>
                </a:highlight>
                <a:latin typeface="Georgia Pro" panose="02040502050405020303" pitchFamily="18" charset="0"/>
                <a:ea typeface="Times New Roman" panose="02020603050405020304" pitchFamily="18" charset="0"/>
                <a:cs typeface="Times New Roman" panose="02020603050405020304" pitchFamily="18" charset="0"/>
              </a:rPr>
              <a:t>Do the social services agencies obtain / require any proof of citizenship to register persons to vote while applying for welfare/public assistance benefits?  </a:t>
            </a:r>
          </a:p>
          <a:p>
            <a:pPr marL="1371600" lvl="3" indent="0">
              <a:spcBef>
                <a:spcPts val="0"/>
              </a:spcBef>
              <a:buNone/>
            </a:pPr>
            <a:endParaRPr lang="en-US" sz="4000" kern="0" dirty="0">
              <a:solidFill>
                <a:srgbClr val="00359E"/>
              </a:solidFill>
              <a:effectLst/>
              <a:highlight>
                <a:srgbClr val="FFFFFF"/>
              </a:highlight>
              <a:latin typeface="Georgia Pro" panose="02040502050405020303" pitchFamily="18" charset="0"/>
              <a:ea typeface="Times New Roman" panose="02020603050405020304" pitchFamily="18" charset="0"/>
              <a:cs typeface="Times New Roman" panose="02020603050405020304" pitchFamily="18" charset="0"/>
            </a:endParaRPr>
          </a:p>
          <a:p>
            <a:pPr lvl="3">
              <a:spcBef>
                <a:spcPts val="0"/>
              </a:spcBef>
              <a:buFont typeface="Arial" panose="020B0604020202020204" pitchFamily="34" charset="0"/>
              <a:buChar char="•"/>
            </a:pPr>
            <a:r>
              <a:rPr lang="en-US" sz="4000" kern="0" dirty="0">
                <a:solidFill>
                  <a:srgbClr val="00359E"/>
                </a:solidFill>
                <a:effectLst/>
                <a:highlight>
                  <a:srgbClr val="FFFFFF"/>
                </a:highlight>
                <a:latin typeface="Georgia Pro" panose="02040502050405020303" pitchFamily="18" charset="0"/>
                <a:ea typeface="Times New Roman" panose="02020603050405020304" pitchFamily="18" charset="0"/>
                <a:cs typeface="Times New Roman" panose="02020603050405020304" pitchFamily="18" charset="0"/>
              </a:rPr>
              <a:t>What databases exist in the state that contain citizenship data that could be used to compare the state’s voter rolls for purposes of identifying / confirming citizenship status of persons already registered to vote? </a:t>
            </a:r>
          </a:p>
          <a:p>
            <a:pPr marL="1371600" lvl="3" indent="0">
              <a:spcBef>
                <a:spcPts val="0"/>
              </a:spcBef>
              <a:buNone/>
            </a:pPr>
            <a:endParaRPr lang="en-US" sz="4000" kern="0" dirty="0">
              <a:solidFill>
                <a:srgbClr val="00359E"/>
              </a:solidFill>
              <a:effectLst/>
              <a:highlight>
                <a:srgbClr val="FFFFFF"/>
              </a:highlight>
              <a:latin typeface="Georgia Pro" panose="02040502050405020303" pitchFamily="18" charset="0"/>
              <a:ea typeface="Times New Roman" panose="02020603050405020304" pitchFamily="18" charset="0"/>
              <a:cs typeface="Times New Roman" panose="02020603050405020304" pitchFamily="18" charset="0"/>
            </a:endParaRPr>
          </a:p>
          <a:p>
            <a:pPr lvl="3">
              <a:spcBef>
                <a:spcPts val="0"/>
              </a:spcBef>
              <a:buFont typeface="Arial" panose="020B0604020202020204" pitchFamily="34" charset="0"/>
              <a:buChar char="•"/>
            </a:pPr>
            <a:r>
              <a:rPr lang="en-US" sz="4000" kern="100" dirty="0">
                <a:solidFill>
                  <a:srgbClr val="00359E"/>
                </a:solidFill>
                <a:effectLst/>
                <a:latin typeface="Georgia Pro" panose="02040502050405020303" pitchFamily="18" charset="0"/>
                <a:ea typeface="Aptos" panose="020B0004020202020204" pitchFamily="34" charset="0"/>
                <a:cs typeface="Times New Roman" panose="02020603050405020304" pitchFamily="18" charset="0"/>
              </a:rPr>
              <a:t> </a:t>
            </a:r>
            <a:r>
              <a:rPr lang="en-US" sz="4000" kern="0" dirty="0">
                <a:solidFill>
                  <a:srgbClr val="00359E"/>
                </a:solidFill>
                <a:effectLst/>
                <a:highlight>
                  <a:srgbClr val="FFFFFF"/>
                </a:highlight>
                <a:latin typeface="Georgia Pro" panose="02040502050405020303" pitchFamily="18" charset="0"/>
                <a:ea typeface="Times New Roman" panose="02020603050405020304" pitchFamily="18" charset="0"/>
                <a:cs typeface="Times New Roman" panose="02020603050405020304" pitchFamily="18" charset="0"/>
              </a:rPr>
              <a:t>What would be required to compare the voter registration database to other state databases for purposes of confirming citizenship status? </a:t>
            </a:r>
            <a:endParaRPr lang="en-US" sz="4000" kern="100" dirty="0">
              <a:solidFill>
                <a:srgbClr val="00359E"/>
              </a:solidFill>
              <a:effectLst/>
              <a:latin typeface="Georgia Pro" panose="02040502050405020303" pitchFamily="18" charset="0"/>
              <a:ea typeface="Aptos" panose="020B0004020202020204" pitchFamily="34" charset="0"/>
              <a:cs typeface="Times New Roman" panose="02020603050405020304" pitchFamily="18" charset="0"/>
            </a:endParaRPr>
          </a:p>
        </p:txBody>
      </p:sp>
      <p:sp>
        <p:nvSpPr>
          <p:cNvPr id="5" name="Title 4">
            <a:extLst>
              <a:ext uri="{FF2B5EF4-FFF2-40B4-BE49-F238E27FC236}">
                <a16:creationId xmlns:a16="http://schemas.microsoft.com/office/drawing/2014/main" id="{300230E1-9079-45E9-0751-F074BEDCE6B0}"/>
              </a:ext>
            </a:extLst>
          </p:cNvPr>
          <p:cNvSpPr>
            <a:spLocks noGrp="1"/>
          </p:cNvSpPr>
          <p:nvPr>
            <p:ph type="title"/>
          </p:nvPr>
        </p:nvSpPr>
        <p:spPr>
          <a:xfrm>
            <a:off x="-48986" y="-27214"/>
            <a:ext cx="18336986" cy="1973262"/>
          </a:xfrm>
          <a:prstGeom prst="rect">
            <a:avLst/>
          </a:prstGeom>
          <a:solidFill>
            <a:srgbClr val="F13D4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normAutofit/>
          </a:bodyPr>
          <a:lstStyle/>
          <a:p>
            <a:pPr algn="ctr"/>
            <a:r>
              <a:rPr lang="en-US" sz="7200" b="1" dirty="0">
                <a:solidFill>
                  <a:schemeClr val="bg1"/>
                </a:solidFill>
                <a:latin typeface="Georgia Pro" panose="02040502050405020303" pitchFamily="18" charset="0"/>
              </a:rPr>
              <a:t>Questions for State Legislators to Ask</a:t>
            </a:r>
            <a:endParaRPr lang="en-US" sz="7200" b="1" dirty="0">
              <a:solidFill>
                <a:schemeClr val="bg2"/>
              </a:solidFill>
            </a:endParaRPr>
          </a:p>
        </p:txBody>
      </p:sp>
      <p:sp>
        <p:nvSpPr>
          <p:cNvPr id="6" name="Rectangle 5">
            <a:extLst>
              <a:ext uri="{FF2B5EF4-FFF2-40B4-BE49-F238E27FC236}">
                <a16:creationId xmlns:a16="http://schemas.microsoft.com/office/drawing/2014/main" id="{AD2C6C05-5373-4F38-522B-83F9795E42F5}"/>
              </a:ext>
            </a:extLst>
          </p:cNvPr>
          <p:cNvSpPr/>
          <p:nvPr/>
        </p:nvSpPr>
        <p:spPr>
          <a:xfrm>
            <a:off x="0" y="1714500"/>
            <a:ext cx="18395281" cy="533400"/>
          </a:xfrm>
          <a:prstGeom prst="rect">
            <a:avLst/>
          </a:prstGeom>
          <a:solidFill>
            <a:srgbClr val="20418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rgbClr val="204186"/>
              </a:solidFill>
            </a:endParaRPr>
          </a:p>
        </p:txBody>
      </p:sp>
    </p:spTree>
    <p:extLst>
      <p:ext uri="{BB962C8B-B14F-4D97-AF65-F5344CB8AC3E}">
        <p14:creationId xmlns:p14="http://schemas.microsoft.com/office/powerpoint/2010/main" val="147950111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D7A5F4BC-0DEA-4585-EF20-FEA67934EF24}"/>
              </a:ext>
            </a:extLst>
          </p:cNvPr>
          <p:cNvSpPr>
            <a:spLocks noGrp="1"/>
          </p:cNvSpPr>
          <p:nvPr>
            <p:ph idx="1"/>
          </p:nvPr>
        </p:nvSpPr>
        <p:spPr>
          <a:xfrm>
            <a:off x="1295400" y="3238500"/>
            <a:ext cx="16002000" cy="6629400"/>
          </a:xfrm>
        </p:spPr>
        <p:txBody>
          <a:bodyPr>
            <a:normAutofit fontScale="25000" lnSpcReduction="20000"/>
          </a:bodyPr>
          <a:lstStyle/>
          <a:p>
            <a:pPr lvl="3">
              <a:lnSpc>
                <a:spcPct val="120000"/>
              </a:lnSpc>
              <a:spcBef>
                <a:spcPts val="0"/>
              </a:spcBef>
              <a:buFont typeface="Arial" panose="020B0604020202020204" pitchFamily="34" charset="0"/>
              <a:buChar char="•"/>
            </a:pPr>
            <a:r>
              <a:rPr lang="en-US" sz="16000" kern="0" dirty="0">
                <a:solidFill>
                  <a:srgbClr val="00359E"/>
                </a:solidFill>
                <a:effectLst/>
                <a:highlight>
                  <a:srgbClr val="FFFFFF"/>
                </a:highlight>
                <a:latin typeface="Georgia Pro" panose="02040502050405020303" pitchFamily="18" charset="0"/>
                <a:ea typeface="Times New Roman" panose="02020603050405020304" pitchFamily="18" charset="0"/>
                <a:cs typeface="Times New Roman" panose="02020603050405020304" pitchFamily="18" charset="0"/>
              </a:rPr>
              <a:t>What procedures could be established to allow local election offices, or state or local election boards or administrators to require confirmation/ proof of citizenship before registering any person to vote.</a:t>
            </a:r>
          </a:p>
          <a:p>
            <a:pPr marL="1371600" lvl="3" indent="0">
              <a:lnSpc>
                <a:spcPct val="120000"/>
              </a:lnSpc>
              <a:spcBef>
                <a:spcPts val="0"/>
              </a:spcBef>
              <a:buNone/>
            </a:pPr>
            <a:endParaRPr lang="en-US" sz="16000" kern="100" dirty="0">
              <a:solidFill>
                <a:srgbClr val="00359E"/>
              </a:solidFill>
              <a:effectLst/>
              <a:highlight>
                <a:srgbClr val="FFFFFF"/>
              </a:highlight>
              <a:latin typeface="Georgia Pro" panose="02040502050405020303" pitchFamily="18" charset="0"/>
              <a:ea typeface="Aptos" panose="020B0004020202020204" pitchFamily="34" charset="0"/>
              <a:cs typeface="Times New Roman" panose="02020603050405020304" pitchFamily="18" charset="0"/>
            </a:endParaRPr>
          </a:p>
          <a:p>
            <a:pPr lvl="3">
              <a:lnSpc>
                <a:spcPct val="120000"/>
              </a:lnSpc>
              <a:spcBef>
                <a:spcPts val="0"/>
              </a:spcBef>
              <a:buFont typeface="Arial" panose="020B0604020202020204" pitchFamily="34" charset="0"/>
              <a:buChar char="•"/>
            </a:pPr>
            <a:r>
              <a:rPr lang="en-US" sz="16000" kern="0" dirty="0">
                <a:solidFill>
                  <a:srgbClr val="00359E"/>
                </a:solidFill>
                <a:effectLst/>
                <a:highlight>
                  <a:srgbClr val="FFFFFF"/>
                </a:highlight>
                <a:latin typeface="Georgia Pro" panose="02040502050405020303" pitchFamily="18" charset="0"/>
                <a:ea typeface="Times New Roman" panose="02020603050405020304" pitchFamily="18" charset="0"/>
                <a:cs typeface="Times New Roman" panose="02020603050405020304" pitchFamily="18" charset="0"/>
              </a:rPr>
              <a:t>What are safeguards and procedures at social services, DMV, and election offices to ensure that noncitizens are not being registered to vote and ae not voting?</a:t>
            </a:r>
          </a:p>
          <a:p>
            <a:pPr marL="1371600" lvl="3" indent="0">
              <a:lnSpc>
                <a:spcPct val="120000"/>
              </a:lnSpc>
              <a:spcBef>
                <a:spcPts val="0"/>
              </a:spcBef>
              <a:buNone/>
            </a:pPr>
            <a:endParaRPr lang="en-US" sz="9600" kern="0" dirty="0">
              <a:solidFill>
                <a:srgbClr val="00359E"/>
              </a:solidFill>
              <a:effectLst/>
              <a:highlight>
                <a:srgbClr val="FFFFFF"/>
              </a:highlight>
              <a:latin typeface="Georgia Pro" panose="02040502050405020303" pitchFamily="18" charset="0"/>
              <a:ea typeface="Times New Roman" panose="02020603050405020304" pitchFamily="18" charset="0"/>
              <a:cs typeface="Times New Roman" panose="02020603050405020304" pitchFamily="18" charset="0"/>
            </a:endParaRPr>
          </a:p>
          <a:p>
            <a:endParaRPr lang="en-US" sz="4000" dirty="0">
              <a:solidFill>
                <a:srgbClr val="00359E"/>
              </a:solidFill>
              <a:latin typeface="Georgia Pro" panose="02040502050405020303" pitchFamily="18" charset="0"/>
            </a:endParaRPr>
          </a:p>
        </p:txBody>
      </p:sp>
      <p:sp>
        <p:nvSpPr>
          <p:cNvPr id="5" name="Title 4">
            <a:extLst>
              <a:ext uri="{FF2B5EF4-FFF2-40B4-BE49-F238E27FC236}">
                <a16:creationId xmlns:a16="http://schemas.microsoft.com/office/drawing/2014/main" id="{300230E1-9079-45E9-0751-F074BEDCE6B0}"/>
              </a:ext>
            </a:extLst>
          </p:cNvPr>
          <p:cNvSpPr>
            <a:spLocks noGrp="1"/>
          </p:cNvSpPr>
          <p:nvPr>
            <p:ph type="title"/>
          </p:nvPr>
        </p:nvSpPr>
        <p:spPr>
          <a:xfrm>
            <a:off x="-48986" y="-27214"/>
            <a:ext cx="18336986" cy="1973262"/>
          </a:xfrm>
          <a:prstGeom prst="rect">
            <a:avLst/>
          </a:prstGeom>
          <a:solidFill>
            <a:srgbClr val="F13D4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normAutofit/>
          </a:bodyPr>
          <a:lstStyle/>
          <a:p>
            <a:pPr algn="ctr"/>
            <a:r>
              <a:rPr lang="en-US" sz="7200" b="1" dirty="0">
                <a:solidFill>
                  <a:schemeClr val="bg1"/>
                </a:solidFill>
                <a:latin typeface="Georgia Pro" panose="02040502050405020303" pitchFamily="18" charset="0"/>
              </a:rPr>
              <a:t>Questions for State Legislators to Ask</a:t>
            </a:r>
            <a:endParaRPr lang="en-US" sz="7200" b="1" dirty="0">
              <a:solidFill>
                <a:schemeClr val="bg2"/>
              </a:solidFill>
            </a:endParaRPr>
          </a:p>
        </p:txBody>
      </p:sp>
      <p:sp>
        <p:nvSpPr>
          <p:cNvPr id="6" name="Rectangle 5">
            <a:extLst>
              <a:ext uri="{FF2B5EF4-FFF2-40B4-BE49-F238E27FC236}">
                <a16:creationId xmlns:a16="http://schemas.microsoft.com/office/drawing/2014/main" id="{AD2C6C05-5373-4F38-522B-83F9795E42F5}"/>
              </a:ext>
            </a:extLst>
          </p:cNvPr>
          <p:cNvSpPr/>
          <p:nvPr/>
        </p:nvSpPr>
        <p:spPr>
          <a:xfrm>
            <a:off x="0" y="1714500"/>
            <a:ext cx="18395281" cy="533400"/>
          </a:xfrm>
          <a:prstGeom prst="rect">
            <a:avLst/>
          </a:prstGeom>
          <a:solidFill>
            <a:srgbClr val="20418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rgbClr val="204186"/>
              </a:solidFill>
            </a:endParaRPr>
          </a:p>
        </p:txBody>
      </p:sp>
    </p:spTree>
    <p:extLst>
      <p:ext uri="{BB962C8B-B14F-4D97-AF65-F5344CB8AC3E}">
        <p14:creationId xmlns:p14="http://schemas.microsoft.com/office/powerpoint/2010/main" val="55679356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D7A5F4BC-0DEA-4585-EF20-FEA67934EF24}"/>
              </a:ext>
            </a:extLst>
          </p:cNvPr>
          <p:cNvSpPr>
            <a:spLocks noGrp="1"/>
          </p:cNvSpPr>
          <p:nvPr>
            <p:ph idx="1"/>
          </p:nvPr>
        </p:nvSpPr>
        <p:spPr>
          <a:xfrm>
            <a:off x="381000" y="2552700"/>
            <a:ext cx="17145000" cy="7734300"/>
          </a:xfrm>
        </p:spPr>
        <p:txBody>
          <a:bodyPr>
            <a:normAutofit fontScale="25000" lnSpcReduction="20000"/>
          </a:bodyPr>
          <a:lstStyle/>
          <a:p>
            <a:pPr marR="0" lvl="3">
              <a:lnSpc>
                <a:spcPct val="120000"/>
              </a:lnSpc>
              <a:spcBef>
                <a:spcPts val="0"/>
              </a:spcBef>
              <a:buFont typeface="Arial" panose="020B0604020202020204" pitchFamily="34" charset="0"/>
              <a:buChar char="•"/>
            </a:pPr>
            <a:r>
              <a:rPr lang="en-US" sz="16000" kern="0" dirty="0">
                <a:solidFill>
                  <a:srgbClr val="00359E"/>
                </a:solidFill>
                <a:effectLst/>
                <a:highlight>
                  <a:srgbClr val="FFFFFF"/>
                </a:highlight>
                <a:latin typeface="Georgia Pro" panose="02040502050405020303" pitchFamily="18" charset="0"/>
                <a:ea typeface="Times New Roman" panose="02020603050405020304" pitchFamily="18" charset="0"/>
                <a:cs typeface="Times New Roman" panose="02020603050405020304" pitchFamily="18" charset="0"/>
              </a:rPr>
              <a:t>When registrations are received by the election office from other agencies or third-party groups, what steps are followed to verify citizenship before being added to voter rolls? </a:t>
            </a:r>
          </a:p>
          <a:p>
            <a:pPr marL="1371600" marR="0" lvl="3" indent="0">
              <a:lnSpc>
                <a:spcPct val="120000"/>
              </a:lnSpc>
              <a:spcBef>
                <a:spcPts val="0"/>
              </a:spcBef>
              <a:buNone/>
            </a:pPr>
            <a:endParaRPr lang="en-US" sz="16000" kern="0" dirty="0">
              <a:solidFill>
                <a:srgbClr val="00359E"/>
              </a:solidFill>
              <a:effectLst/>
              <a:highlight>
                <a:srgbClr val="FFFFFF"/>
              </a:highlight>
              <a:latin typeface="Georgia Pro" panose="02040502050405020303" pitchFamily="18" charset="0"/>
              <a:ea typeface="Times New Roman" panose="02020603050405020304" pitchFamily="18" charset="0"/>
              <a:cs typeface="Times New Roman" panose="02020603050405020304" pitchFamily="18" charset="0"/>
            </a:endParaRPr>
          </a:p>
          <a:p>
            <a:pPr lvl="3">
              <a:lnSpc>
                <a:spcPct val="120000"/>
              </a:lnSpc>
              <a:spcBef>
                <a:spcPts val="0"/>
              </a:spcBef>
              <a:buFont typeface="Arial" panose="020B0604020202020204" pitchFamily="34" charset="0"/>
              <a:buChar char="•"/>
            </a:pPr>
            <a:r>
              <a:rPr lang="en-US" sz="16000" kern="0" dirty="0">
                <a:solidFill>
                  <a:srgbClr val="00359E"/>
                </a:solidFill>
                <a:effectLst/>
                <a:highlight>
                  <a:srgbClr val="FFFFFF"/>
                </a:highlight>
                <a:latin typeface="Georgia Pro" panose="02040502050405020303" pitchFamily="18" charset="0"/>
                <a:ea typeface="Times New Roman" panose="02020603050405020304" pitchFamily="18" charset="0"/>
                <a:cs typeface="Times New Roman" panose="02020603050405020304" pitchFamily="18" charset="0"/>
              </a:rPr>
              <a:t>What is the HAVV process followed by the state to confirm residency and identity of persons seeking to register to vote, and how can confirmation of citizenship status be added to that process?</a:t>
            </a:r>
          </a:p>
          <a:p>
            <a:pPr marL="1371600" lvl="3" indent="0">
              <a:lnSpc>
                <a:spcPct val="120000"/>
              </a:lnSpc>
              <a:spcBef>
                <a:spcPts val="0"/>
              </a:spcBef>
              <a:buNone/>
            </a:pPr>
            <a:endParaRPr lang="en-US" sz="16000" kern="0" dirty="0">
              <a:solidFill>
                <a:srgbClr val="00359E"/>
              </a:solidFill>
              <a:effectLst/>
              <a:highlight>
                <a:srgbClr val="FFFFFF"/>
              </a:highlight>
              <a:latin typeface="Georgia Pro" panose="02040502050405020303" pitchFamily="18" charset="0"/>
              <a:ea typeface="Times New Roman" panose="02020603050405020304" pitchFamily="18" charset="0"/>
              <a:cs typeface="Times New Roman" panose="02020603050405020304" pitchFamily="18" charset="0"/>
            </a:endParaRPr>
          </a:p>
          <a:p>
            <a:pPr lvl="3">
              <a:lnSpc>
                <a:spcPct val="120000"/>
              </a:lnSpc>
              <a:spcBef>
                <a:spcPts val="0"/>
              </a:spcBef>
              <a:buFont typeface="Arial" panose="020B0604020202020204" pitchFamily="34" charset="0"/>
              <a:buChar char="•"/>
            </a:pPr>
            <a:r>
              <a:rPr lang="en-US" sz="16000" kern="0" dirty="0">
                <a:solidFill>
                  <a:srgbClr val="00359E"/>
                </a:solidFill>
                <a:effectLst/>
                <a:highlight>
                  <a:srgbClr val="FFFFFF"/>
                </a:highlight>
                <a:latin typeface="Georgia Pro" panose="02040502050405020303" pitchFamily="18" charset="0"/>
                <a:ea typeface="Times New Roman" panose="02020603050405020304" pitchFamily="18" charset="0"/>
                <a:cs typeface="Times New Roman" panose="02020603050405020304" pitchFamily="18" charset="0"/>
              </a:rPr>
              <a:t>What verification of other eligibility requirements exist for registration to vote, such as confirming non-felon status, or adjudicated incompetent or other laws that render a person ineligible to vote under state law?  </a:t>
            </a:r>
          </a:p>
          <a:p>
            <a:pPr lvl="3">
              <a:lnSpc>
                <a:spcPct val="120000"/>
              </a:lnSpc>
              <a:spcBef>
                <a:spcPts val="0"/>
              </a:spcBef>
              <a:buFont typeface="Arial" panose="020B0604020202020204" pitchFamily="34" charset="0"/>
              <a:buChar char="•"/>
            </a:pPr>
            <a:endParaRPr lang="en-US" sz="16000" kern="0" dirty="0">
              <a:solidFill>
                <a:srgbClr val="00359E"/>
              </a:solidFill>
              <a:effectLst/>
              <a:highlight>
                <a:srgbClr val="FFFFFF"/>
              </a:highlight>
              <a:latin typeface="Georgia Pro" panose="02040502050405020303" pitchFamily="18" charset="0"/>
              <a:ea typeface="Times New Roman" panose="02020603050405020304" pitchFamily="18" charset="0"/>
              <a:cs typeface="Times New Roman" panose="02020603050405020304" pitchFamily="18" charset="0"/>
            </a:endParaRPr>
          </a:p>
          <a:p>
            <a:pPr marL="1371600" lvl="3" indent="0">
              <a:lnSpc>
                <a:spcPct val="120000"/>
              </a:lnSpc>
              <a:spcBef>
                <a:spcPts val="0"/>
              </a:spcBef>
              <a:buNone/>
            </a:pPr>
            <a:endParaRPr lang="en-US" sz="16000" kern="100" dirty="0">
              <a:solidFill>
                <a:srgbClr val="00359E"/>
              </a:solidFill>
              <a:effectLst/>
              <a:highlight>
                <a:srgbClr val="FFFFFF"/>
              </a:highlight>
              <a:latin typeface="Georgia Pro" panose="02040502050405020303" pitchFamily="18" charset="0"/>
              <a:ea typeface="Aptos" panose="020B0004020202020204" pitchFamily="34" charset="0"/>
              <a:cs typeface="Times New Roman" panose="02020603050405020304" pitchFamily="18" charset="0"/>
            </a:endParaRPr>
          </a:p>
          <a:p>
            <a:pPr lvl="3">
              <a:lnSpc>
                <a:spcPct val="120000"/>
              </a:lnSpc>
              <a:spcBef>
                <a:spcPts val="0"/>
              </a:spcBef>
              <a:buFont typeface="Arial" panose="020B0604020202020204" pitchFamily="34" charset="0"/>
              <a:buChar char="•"/>
            </a:pPr>
            <a:r>
              <a:rPr lang="en-US" sz="16000" kern="0" dirty="0">
                <a:solidFill>
                  <a:srgbClr val="00359E"/>
                </a:solidFill>
                <a:effectLst/>
                <a:highlight>
                  <a:srgbClr val="FFFFFF"/>
                </a:highlight>
                <a:latin typeface="Georgia Pro" panose="02040502050405020303" pitchFamily="18" charset="0"/>
                <a:ea typeface="Times New Roman" panose="02020603050405020304" pitchFamily="18" charset="0"/>
                <a:cs typeface="Times New Roman" panose="02020603050405020304" pitchFamily="18" charset="0"/>
              </a:rPr>
              <a:t>What are safeguards and procedures at social services, DMV, and election offices to ensure that noncitizens are not being registered to vote and are not voting?</a:t>
            </a:r>
          </a:p>
          <a:p>
            <a:endParaRPr lang="en-US" sz="4000" dirty="0">
              <a:solidFill>
                <a:srgbClr val="00359E"/>
              </a:solidFill>
              <a:latin typeface="Georgia Pro" panose="02040502050405020303" pitchFamily="18" charset="0"/>
            </a:endParaRPr>
          </a:p>
        </p:txBody>
      </p:sp>
      <p:sp>
        <p:nvSpPr>
          <p:cNvPr id="5" name="Title 4">
            <a:extLst>
              <a:ext uri="{FF2B5EF4-FFF2-40B4-BE49-F238E27FC236}">
                <a16:creationId xmlns:a16="http://schemas.microsoft.com/office/drawing/2014/main" id="{300230E1-9079-45E9-0751-F074BEDCE6B0}"/>
              </a:ext>
            </a:extLst>
          </p:cNvPr>
          <p:cNvSpPr>
            <a:spLocks noGrp="1"/>
          </p:cNvSpPr>
          <p:nvPr>
            <p:ph type="title"/>
          </p:nvPr>
        </p:nvSpPr>
        <p:spPr>
          <a:xfrm>
            <a:off x="-48986" y="-27214"/>
            <a:ext cx="18336986" cy="1973262"/>
          </a:xfrm>
          <a:prstGeom prst="rect">
            <a:avLst/>
          </a:prstGeom>
          <a:solidFill>
            <a:srgbClr val="F13D4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normAutofit/>
          </a:bodyPr>
          <a:lstStyle/>
          <a:p>
            <a:pPr algn="ctr"/>
            <a:r>
              <a:rPr lang="en-US" sz="7200" b="1" dirty="0">
                <a:solidFill>
                  <a:schemeClr val="bg1"/>
                </a:solidFill>
                <a:latin typeface="Georgia Pro" panose="02040502050405020303" pitchFamily="18" charset="0"/>
              </a:rPr>
              <a:t>Questions for State Legislators to Ask</a:t>
            </a:r>
            <a:endParaRPr lang="en-US" sz="7200" b="1" dirty="0">
              <a:solidFill>
                <a:schemeClr val="bg2"/>
              </a:solidFill>
            </a:endParaRPr>
          </a:p>
        </p:txBody>
      </p:sp>
      <p:sp>
        <p:nvSpPr>
          <p:cNvPr id="6" name="Rectangle 5">
            <a:extLst>
              <a:ext uri="{FF2B5EF4-FFF2-40B4-BE49-F238E27FC236}">
                <a16:creationId xmlns:a16="http://schemas.microsoft.com/office/drawing/2014/main" id="{AD2C6C05-5373-4F38-522B-83F9795E42F5}"/>
              </a:ext>
            </a:extLst>
          </p:cNvPr>
          <p:cNvSpPr/>
          <p:nvPr/>
        </p:nvSpPr>
        <p:spPr>
          <a:xfrm>
            <a:off x="0" y="1714500"/>
            <a:ext cx="18395281" cy="533400"/>
          </a:xfrm>
          <a:prstGeom prst="rect">
            <a:avLst/>
          </a:prstGeom>
          <a:solidFill>
            <a:srgbClr val="20418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rgbClr val="204186"/>
              </a:solidFill>
            </a:endParaRPr>
          </a:p>
        </p:txBody>
      </p:sp>
    </p:spTree>
    <p:extLst>
      <p:ext uri="{BB962C8B-B14F-4D97-AF65-F5344CB8AC3E}">
        <p14:creationId xmlns:p14="http://schemas.microsoft.com/office/powerpoint/2010/main" val="118063654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D7A5F4BC-0DEA-4585-EF20-FEA67934EF24}"/>
              </a:ext>
            </a:extLst>
          </p:cNvPr>
          <p:cNvSpPr>
            <a:spLocks noGrp="1"/>
          </p:cNvSpPr>
          <p:nvPr>
            <p:ph idx="1"/>
          </p:nvPr>
        </p:nvSpPr>
        <p:spPr>
          <a:xfrm>
            <a:off x="1219200" y="2095500"/>
            <a:ext cx="16078200" cy="7772400"/>
          </a:xfrm>
        </p:spPr>
        <p:txBody>
          <a:bodyPr>
            <a:normAutofit lnSpcReduction="10000"/>
          </a:bodyPr>
          <a:lstStyle/>
          <a:p>
            <a:pPr marL="1371600" lvl="3" indent="0">
              <a:lnSpc>
                <a:spcPct val="120000"/>
              </a:lnSpc>
              <a:spcBef>
                <a:spcPts val="0"/>
              </a:spcBef>
              <a:buNone/>
            </a:pPr>
            <a:endParaRPr lang="en-US" sz="2200" kern="100" dirty="0">
              <a:solidFill>
                <a:srgbClr val="204186"/>
              </a:solidFill>
              <a:effectLst/>
              <a:highlight>
                <a:srgbClr val="FFFFFF"/>
              </a:highlight>
              <a:latin typeface="Georgia Pro" panose="02040502050405020303" pitchFamily="18" charset="0"/>
              <a:ea typeface="Aptos" panose="020B0004020202020204" pitchFamily="34" charset="0"/>
              <a:cs typeface="Times New Roman" panose="02020603050405020304" pitchFamily="18" charset="0"/>
            </a:endParaRPr>
          </a:p>
          <a:p>
            <a:pPr lvl="3">
              <a:spcBef>
                <a:spcPts val="0"/>
              </a:spcBef>
              <a:buFont typeface="Arial" panose="020B0604020202020204" pitchFamily="34" charset="0"/>
              <a:buChar char="•"/>
            </a:pPr>
            <a:r>
              <a:rPr lang="en-US" sz="4000" kern="0" dirty="0">
                <a:solidFill>
                  <a:srgbClr val="00359E"/>
                </a:solidFill>
                <a:effectLst/>
                <a:highlight>
                  <a:srgbClr val="FFFFFF"/>
                </a:highlight>
                <a:latin typeface="Georgia Pro" panose="02040502050405020303" pitchFamily="18" charset="0"/>
                <a:ea typeface="Times New Roman" panose="02020603050405020304" pitchFamily="18" charset="0"/>
                <a:cs typeface="Times New Roman" panose="02020603050405020304" pitchFamily="18" charset="0"/>
              </a:rPr>
              <a:t>Is there a difference between verification processes depending on the source of the registration, whether DMV, social services or third-party group?</a:t>
            </a:r>
          </a:p>
          <a:p>
            <a:pPr marL="1371600" lvl="3" indent="0">
              <a:spcBef>
                <a:spcPts val="0"/>
              </a:spcBef>
              <a:buNone/>
            </a:pPr>
            <a:endParaRPr lang="en-US" sz="1600" kern="0" dirty="0">
              <a:solidFill>
                <a:srgbClr val="00359E"/>
              </a:solidFill>
              <a:effectLst/>
              <a:highlight>
                <a:srgbClr val="FFFFFF"/>
              </a:highlight>
              <a:latin typeface="Georgia Pro" panose="02040502050405020303" pitchFamily="18" charset="0"/>
              <a:ea typeface="Times New Roman" panose="02020603050405020304" pitchFamily="18" charset="0"/>
              <a:cs typeface="Times New Roman" panose="02020603050405020304" pitchFamily="18" charset="0"/>
            </a:endParaRPr>
          </a:p>
          <a:p>
            <a:pPr lvl="3">
              <a:spcBef>
                <a:spcPts val="0"/>
              </a:spcBef>
              <a:buFont typeface="Arial" panose="020B0604020202020204" pitchFamily="34" charset="0"/>
              <a:buChar char="•"/>
            </a:pPr>
            <a:r>
              <a:rPr lang="en-US" sz="4000" kern="0" dirty="0">
                <a:solidFill>
                  <a:srgbClr val="00359E"/>
                </a:solidFill>
                <a:effectLst/>
                <a:highlight>
                  <a:srgbClr val="FFFFFF"/>
                </a:highlight>
                <a:latin typeface="Georgia Pro" panose="02040502050405020303" pitchFamily="18" charset="0"/>
                <a:ea typeface="Times New Roman" panose="02020603050405020304" pitchFamily="18" charset="0"/>
                <a:cs typeface="Times New Roman" panose="02020603050405020304" pitchFamily="18" charset="0"/>
              </a:rPr>
              <a:t>What protections exist to ensure that student IDs issued to noncitizens (and nonresidents) are not allowed for voting purposes?</a:t>
            </a:r>
            <a:endParaRPr lang="en-US" sz="4000" kern="100" dirty="0">
              <a:solidFill>
                <a:srgbClr val="00359E"/>
              </a:solidFill>
              <a:effectLst/>
              <a:highlight>
                <a:srgbClr val="FFFFFF"/>
              </a:highlight>
              <a:latin typeface="Georgia Pro" panose="02040502050405020303" pitchFamily="18" charset="0"/>
              <a:ea typeface="Aptos" panose="020B0004020202020204" pitchFamily="34" charset="0"/>
              <a:cs typeface="Times New Roman" panose="02020603050405020304" pitchFamily="18" charset="0"/>
            </a:endParaRPr>
          </a:p>
          <a:p>
            <a:pPr marL="1371600" lvl="3" indent="0">
              <a:spcBef>
                <a:spcPts val="0"/>
              </a:spcBef>
              <a:buNone/>
            </a:pPr>
            <a:endParaRPr lang="en-US" sz="2400" kern="0" dirty="0">
              <a:solidFill>
                <a:srgbClr val="00359E"/>
              </a:solidFill>
              <a:effectLst/>
              <a:highlight>
                <a:srgbClr val="FFFFFF"/>
              </a:highlight>
              <a:latin typeface="Georgia Pro" panose="02040502050405020303" pitchFamily="18" charset="0"/>
              <a:ea typeface="Times New Roman" panose="02020603050405020304" pitchFamily="18" charset="0"/>
              <a:cs typeface="Times New Roman" panose="02020603050405020304" pitchFamily="18" charset="0"/>
            </a:endParaRPr>
          </a:p>
          <a:p>
            <a:pPr lvl="3">
              <a:spcBef>
                <a:spcPts val="0"/>
              </a:spcBef>
              <a:buFont typeface="Arial" panose="020B0604020202020204" pitchFamily="34" charset="0"/>
              <a:buChar char="•"/>
            </a:pPr>
            <a:r>
              <a:rPr lang="en-US" sz="4000" kern="0" dirty="0">
                <a:solidFill>
                  <a:srgbClr val="00359E"/>
                </a:solidFill>
                <a:effectLst/>
                <a:highlight>
                  <a:srgbClr val="FFFFFF"/>
                </a:highlight>
                <a:latin typeface="Georgia Pro" panose="02040502050405020303" pitchFamily="18" charset="0"/>
                <a:ea typeface="Times New Roman" panose="02020603050405020304" pitchFamily="18" charset="0"/>
                <a:cs typeface="Times New Roman" panose="02020603050405020304" pitchFamily="18" charset="0"/>
              </a:rPr>
              <a:t>What </a:t>
            </a:r>
            <a:r>
              <a:rPr lang="en-US" sz="4000" kern="0" dirty="0">
                <a:solidFill>
                  <a:srgbClr val="204186"/>
                </a:solidFill>
                <a:effectLst/>
                <a:highlight>
                  <a:srgbClr val="FFFFFF"/>
                </a:highlight>
                <a:latin typeface="Georgia Pro" panose="02040502050405020303" pitchFamily="18" charset="0"/>
                <a:ea typeface="Times New Roman" panose="02020603050405020304" pitchFamily="18" charset="0"/>
                <a:cs typeface="Times New Roman" panose="02020603050405020304" pitchFamily="18" charset="0"/>
              </a:rPr>
              <a:t>protections</a:t>
            </a:r>
            <a:r>
              <a:rPr lang="en-US" sz="4000" kern="0" dirty="0">
                <a:solidFill>
                  <a:srgbClr val="00359E"/>
                </a:solidFill>
                <a:effectLst/>
                <a:highlight>
                  <a:srgbClr val="FFFFFF"/>
                </a:highlight>
                <a:latin typeface="Georgia Pro" panose="02040502050405020303" pitchFamily="18" charset="0"/>
                <a:ea typeface="Times New Roman" panose="02020603050405020304" pitchFamily="18" charset="0"/>
                <a:cs typeface="Times New Roman" panose="02020603050405020304" pitchFamily="18" charset="0"/>
              </a:rPr>
              <a:t> and systems exist to ensure that Same Day Registrants are not allowed to vote until citizenship is confirmed?</a:t>
            </a:r>
          </a:p>
          <a:p>
            <a:pPr marL="1371600" lvl="3" indent="0">
              <a:spcBef>
                <a:spcPts val="0"/>
              </a:spcBef>
              <a:buNone/>
            </a:pPr>
            <a:endParaRPr lang="en-US" sz="4000" kern="0" dirty="0">
              <a:solidFill>
                <a:srgbClr val="00359E"/>
              </a:solidFill>
              <a:effectLst/>
              <a:highlight>
                <a:srgbClr val="FFFFFF"/>
              </a:highlight>
              <a:latin typeface="Georgia Pro" panose="02040502050405020303" pitchFamily="18" charset="0"/>
              <a:ea typeface="Times New Roman" panose="02020603050405020304" pitchFamily="18" charset="0"/>
              <a:cs typeface="Times New Roman" panose="02020603050405020304" pitchFamily="18" charset="0"/>
            </a:endParaRPr>
          </a:p>
          <a:p>
            <a:pPr lvl="3">
              <a:spcBef>
                <a:spcPts val="0"/>
              </a:spcBef>
              <a:buFont typeface="Arial" panose="020B0604020202020204" pitchFamily="34" charset="0"/>
              <a:buChar char="•"/>
            </a:pPr>
            <a:r>
              <a:rPr lang="en-US" sz="4000" kern="0" dirty="0">
                <a:solidFill>
                  <a:srgbClr val="00359E"/>
                </a:solidFill>
                <a:effectLst/>
                <a:highlight>
                  <a:srgbClr val="FFFFFF"/>
                </a:highlight>
                <a:latin typeface="Georgia Pro" panose="02040502050405020303" pitchFamily="18" charset="0"/>
                <a:ea typeface="Aptos" panose="020B0004020202020204" pitchFamily="34" charset="0"/>
                <a:cs typeface="Times New Roman" panose="02020603050405020304" pitchFamily="18" charset="0"/>
              </a:rPr>
              <a:t>What would be required to send AFL-type  letter to DHS?</a:t>
            </a:r>
            <a:endParaRPr lang="en-US" sz="4000" kern="100" dirty="0">
              <a:solidFill>
                <a:srgbClr val="00359E"/>
              </a:solidFill>
              <a:effectLst/>
              <a:highlight>
                <a:srgbClr val="FFFFFF"/>
              </a:highlight>
              <a:latin typeface="Georgia Pro" panose="02040502050405020303" pitchFamily="18" charset="0"/>
              <a:ea typeface="Aptos" panose="020B0004020202020204" pitchFamily="34" charset="0"/>
              <a:cs typeface="Times New Roman" panose="02020603050405020304" pitchFamily="18" charset="0"/>
            </a:endParaRPr>
          </a:p>
          <a:p>
            <a:pPr marL="914400" marR="0" indent="-457200">
              <a:lnSpc>
                <a:spcPct val="115000"/>
              </a:lnSpc>
              <a:spcBef>
                <a:spcPts val="0"/>
              </a:spcBef>
              <a:spcAft>
                <a:spcPts val="0"/>
              </a:spcAft>
            </a:pPr>
            <a:endParaRPr lang="en-US" sz="6400" dirty="0">
              <a:solidFill>
                <a:schemeClr val="accent5">
                  <a:lumMod val="50000"/>
                </a:schemeClr>
              </a:solidFill>
              <a:latin typeface="Georgia Pro" panose="02040502050405020303" pitchFamily="18" charset="0"/>
            </a:endParaRPr>
          </a:p>
          <a:p>
            <a:endParaRPr lang="en-US" sz="4000" dirty="0">
              <a:solidFill>
                <a:srgbClr val="00359E"/>
              </a:solidFill>
              <a:latin typeface="Georgia Pro" panose="02040502050405020303" pitchFamily="18" charset="0"/>
            </a:endParaRPr>
          </a:p>
        </p:txBody>
      </p:sp>
      <p:sp>
        <p:nvSpPr>
          <p:cNvPr id="5" name="Title 4">
            <a:extLst>
              <a:ext uri="{FF2B5EF4-FFF2-40B4-BE49-F238E27FC236}">
                <a16:creationId xmlns:a16="http://schemas.microsoft.com/office/drawing/2014/main" id="{300230E1-9079-45E9-0751-F074BEDCE6B0}"/>
              </a:ext>
            </a:extLst>
          </p:cNvPr>
          <p:cNvSpPr>
            <a:spLocks noGrp="1"/>
          </p:cNvSpPr>
          <p:nvPr>
            <p:ph type="title"/>
          </p:nvPr>
        </p:nvSpPr>
        <p:spPr>
          <a:xfrm>
            <a:off x="-48986" y="-27214"/>
            <a:ext cx="18336986" cy="1973262"/>
          </a:xfrm>
          <a:prstGeom prst="rect">
            <a:avLst/>
          </a:prstGeom>
          <a:solidFill>
            <a:srgbClr val="F13D4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normAutofit/>
          </a:bodyPr>
          <a:lstStyle/>
          <a:p>
            <a:pPr algn="ctr"/>
            <a:r>
              <a:rPr lang="en-US" sz="7200" b="1" dirty="0">
                <a:solidFill>
                  <a:schemeClr val="bg1"/>
                </a:solidFill>
                <a:latin typeface="Georgia Pro" panose="02040502050405020303" pitchFamily="18" charset="0"/>
              </a:rPr>
              <a:t>Questions for State Legislators to Ask</a:t>
            </a:r>
            <a:endParaRPr lang="en-US" sz="7200" b="1" dirty="0">
              <a:solidFill>
                <a:schemeClr val="bg2"/>
              </a:solidFill>
            </a:endParaRPr>
          </a:p>
        </p:txBody>
      </p:sp>
      <p:sp>
        <p:nvSpPr>
          <p:cNvPr id="6" name="Rectangle 5">
            <a:extLst>
              <a:ext uri="{FF2B5EF4-FFF2-40B4-BE49-F238E27FC236}">
                <a16:creationId xmlns:a16="http://schemas.microsoft.com/office/drawing/2014/main" id="{AD2C6C05-5373-4F38-522B-83F9795E42F5}"/>
              </a:ext>
            </a:extLst>
          </p:cNvPr>
          <p:cNvSpPr/>
          <p:nvPr/>
        </p:nvSpPr>
        <p:spPr>
          <a:xfrm>
            <a:off x="0" y="1714500"/>
            <a:ext cx="18395281" cy="533400"/>
          </a:xfrm>
          <a:prstGeom prst="rect">
            <a:avLst/>
          </a:prstGeom>
          <a:solidFill>
            <a:srgbClr val="20418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rgbClr val="204186"/>
              </a:solidFill>
            </a:endParaRPr>
          </a:p>
        </p:txBody>
      </p:sp>
    </p:spTree>
    <p:extLst>
      <p:ext uri="{BB962C8B-B14F-4D97-AF65-F5344CB8AC3E}">
        <p14:creationId xmlns:p14="http://schemas.microsoft.com/office/powerpoint/2010/main" val="167894572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D7A5F4BC-0DEA-4585-EF20-FEA67934EF24}"/>
              </a:ext>
            </a:extLst>
          </p:cNvPr>
          <p:cNvSpPr>
            <a:spLocks noGrp="1"/>
          </p:cNvSpPr>
          <p:nvPr>
            <p:ph idx="1"/>
          </p:nvPr>
        </p:nvSpPr>
        <p:spPr>
          <a:xfrm>
            <a:off x="1219200" y="2237014"/>
            <a:ext cx="15773400" cy="7707086"/>
          </a:xfrm>
        </p:spPr>
        <p:txBody>
          <a:bodyPr>
            <a:normAutofit/>
          </a:bodyPr>
          <a:lstStyle/>
          <a:p>
            <a:endParaRPr lang="en-US" sz="4000" dirty="0">
              <a:solidFill>
                <a:srgbClr val="00359E"/>
              </a:solidFill>
              <a:latin typeface="Georgia Pro" panose="02040502050405020303" pitchFamily="18" charset="0"/>
            </a:endParaRPr>
          </a:p>
          <a:p>
            <a:pPr marL="0" indent="0" algn="l" rtl="0">
              <a:buNone/>
            </a:pPr>
            <a:r>
              <a:rPr lang="en-US" sz="5800" b="1" i="0" u="none" strike="noStrike" dirty="0">
                <a:solidFill>
                  <a:srgbClr val="204186"/>
                </a:solidFill>
                <a:effectLst/>
                <a:highlight>
                  <a:srgbClr val="EBEDED"/>
                </a:highlight>
                <a:latin typeface="Georgia Pro" panose="02040502050405020303" pitchFamily="18" charset="0"/>
              </a:rPr>
              <a:t> American citizens must decide America’s future.</a:t>
            </a:r>
          </a:p>
          <a:p>
            <a:pPr marL="0" indent="0" algn="l" rtl="0">
              <a:buNone/>
            </a:pPr>
            <a:endParaRPr lang="en-US" sz="4800" b="1" i="0" u="none" strike="noStrike" dirty="0">
              <a:solidFill>
                <a:srgbClr val="204186"/>
              </a:solidFill>
              <a:effectLst/>
              <a:highlight>
                <a:srgbClr val="EBEDED"/>
              </a:highlight>
              <a:latin typeface="Georgia Pro" panose="02040502050405020303" pitchFamily="18" charset="0"/>
            </a:endParaRPr>
          </a:p>
          <a:p>
            <a:pPr marL="0" indent="0" algn="l">
              <a:buNone/>
            </a:pPr>
            <a:r>
              <a:rPr lang="en-US" sz="4800" b="1" i="0" dirty="0">
                <a:solidFill>
                  <a:srgbClr val="204186"/>
                </a:solidFill>
                <a:effectLst/>
                <a:highlight>
                  <a:srgbClr val="EBEDED"/>
                </a:highlight>
                <a:latin typeface="Georgia Pro" panose="02040502050405020303" pitchFamily="18" charset="0"/>
              </a:rPr>
              <a:t>No country can survive that allows guests and illegals to determine the future of its citizens.</a:t>
            </a:r>
          </a:p>
          <a:p>
            <a:pPr marL="0" indent="0" algn="l">
              <a:buNone/>
            </a:pPr>
            <a:endParaRPr lang="en-US" sz="4800" b="1" dirty="0">
              <a:solidFill>
                <a:srgbClr val="204186"/>
              </a:solidFill>
              <a:highlight>
                <a:srgbClr val="EBEDED"/>
              </a:highlight>
              <a:latin typeface="Georgia Pro" panose="02040502050405020303" pitchFamily="18" charset="0"/>
            </a:endParaRPr>
          </a:p>
          <a:p>
            <a:pPr marL="0" indent="0" algn="l">
              <a:buNone/>
            </a:pPr>
            <a:r>
              <a:rPr lang="en-US" sz="4800" b="1" i="0" dirty="0">
                <a:solidFill>
                  <a:srgbClr val="204186"/>
                </a:solidFill>
                <a:effectLst/>
                <a:highlight>
                  <a:srgbClr val="EBEDED"/>
                </a:highlight>
                <a:latin typeface="Georgia Pro" panose="02040502050405020303" pitchFamily="18" charset="0"/>
              </a:rPr>
              <a:t>Join with us.  Save America’s elections.</a:t>
            </a:r>
          </a:p>
          <a:p>
            <a:pPr marL="0" indent="0" algn="l">
              <a:buNone/>
            </a:pPr>
            <a:endParaRPr lang="en-US" sz="4800" b="1" dirty="0">
              <a:solidFill>
                <a:srgbClr val="204186"/>
              </a:solidFill>
              <a:highlight>
                <a:srgbClr val="EBEDED"/>
              </a:highlight>
              <a:latin typeface="Georgia Pro" panose="02040502050405020303" pitchFamily="18" charset="0"/>
            </a:endParaRPr>
          </a:p>
          <a:p>
            <a:pPr marL="0" indent="0">
              <a:buNone/>
            </a:pPr>
            <a:endParaRPr lang="en-US" sz="4000" dirty="0">
              <a:solidFill>
                <a:srgbClr val="00359E"/>
              </a:solidFill>
              <a:latin typeface="Georgia Pro" panose="02040502050405020303" pitchFamily="18" charset="0"/>
            </a:endParaRPr>
          </a:p>
        </p:txBody>
      </p:sp>
      <p:sp>
        <p:nvSpPr>
          <p:cNvPr id="5" name="Title 4">
            <a:extLst>
              <a:ext uri="{FF2B5EF4-FFF2-40B4-BE49-F238E27FC236}">
                <a16:creationId xmlns:a16="http://schemas.microsoft.com/office/drawing/2014/main" id="{300230E1-9079-45E9-0751-F074BEDCE6B0}"/>
              </a:ext>
            </a:extLst>
          </p:cNvPr>
          <p:cNvSpPr>
            <a:spLocks noGrp="1"/>
          </p:cNvSpPr>
          <p:nvPr>
            <p:ph type="title"/>
          </p:nvPr>
        </p:nvSpPr>
        <p:spPr>
          <a:xfrm>
            <a:off x="-48986" y="-27214"/>
            <a:ext cx="18336986" cy="1973262"/>
          </a:xfrm>
          <a:prstGeom prst="rect">
            <a:avLst/>
          </a:prstGeom>
          <a:solidFill>
            <a:srgbClr val="F13D4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normAutofit/>
          </a:bodyPr>
          <a:lstStyle/>
          <a:p>
            <a:pPr algn="ctr"/>
            <a:r>
              <a:rPr lang="en-US" sz="7200" b="1" dirty="0">
                <a:solidFill>
                  <a:schemeClr val="bg2"/>
                </a:solidFill>
                <a:latin typeface="Georgia Pro" panose="02040502050405020303" pitchFamily="18" charset="0"/>
              </a:rPr>
              <a:t>The threat of noncitizen voting is real </a:t>
            </a:r>
          </a:p>
        </p:txBody>
      </p:sp>
      <p:sp>
        <p:nvSpPr>
          <p:cNvPr id="6" name="Rectangle 5">
            <a:extLst>
              <a:ext uri="{FF2B5EF4-FFF2-40B4-BE49-F238E27FC236}">
                <a16:creationId xmlns:a16="http://schemas.microsoft.com/office/drawing/2014/main" id="{AD2C6C05-5373-4F38-522B-83F9795E42F5}"/>
              </a:ext>
            </a:extLst>
          </p:cNvPr>
          <p:cNvSpPr/>
          <p:nvPr/>
        </p:nvSpPr>
        <p:spPr>
          <a:xfrm>
            <a:off x="0" y="1714500"/>
            <a:ext cx="18395281" cy="533400"/>
          </a:xfrm>
          <a:prstGeom prst="rect">
            <a:avLst/>
          </a:prstGeom>
          <a:solidFill>
            <a:srgbClr val="20418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rgbClr val="204186"/>
              </a:solidFill>
            </a:endParaRPr>
          </a:p>
        </p:txBody>
      </p:sp>
    </p:spTree>
    <p:extLst>
      <p:ext uri="{BB962C8B-B14F-4D97-AF65-F5344CB8AC3E}">
        <p14:creationId xmlns:p14="http://schemas.microsoft.com/office/powerpoint/2010/main" val="185890564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a:off x="0" y="-209598"/>
            <a:ext cx="18287996" cy="2835360"/>
            <a:chOff x="0" y="0"/>
            <a:chExt cx="5136885" cy="746762"/>
          </a:xfrm>
        </p:grpSpPr>
        <p:sp>
          <p:nvSpPr>
            <p:cNvPr id="3" name="Freeform 3"/>
            <p:cNvSpPr/>
            <p:nvPr/>
          </p:nvSpPr>
          <p:spPr>
            <a:xfrm>
              <a:off x="0" y="0"/>
              <a:ext cx="5136885" cy="746761"/>
            </a:xfrm>
            <a:custGeom>
              <a:avLst/>
              <a:gdLst/>
              <a:ahLst/>
              <a:cxnLst/>
              <a:rect l="l" t="t" r="r" b="b"/>
              <a:pathLst>
                <a:path w="5136885" h="746761">
                  <a:moveTo>
                    <a:pt x="0" y="0"/>
                  </a:moveTo>
                  <a:lnTo>
                    <a:pt x="5136885" y="0"/>
                  </a:lnTo>
                  <a:lnTo>
                    <a:pt x="5136885" y="746761"/>
                  </a:lnTo>
                  <a:lnTo>
                    <a:pt x="0" y="746761"/>
                  </a:lnTo>
                  <a:close/>
                </a:path>
              </a:pathLst>
            </a:custGeom>
            <a:solidFill>
              <a:srgbClr val="204186"/>
            </a:solidFill>
          </p:spPr>
          <p:txBody>
            <a:bodyPr/>
            <a:lstStyle/>
            <a:p>
              <a:endParaRPr lang="en-US"/>
            </a:p>
          </p:txBody>
        </p:sp>
        <p:sp>
          <p:nvSpPr>
            <p:cNvPr id="4" name="TextBox 4"/>
            <p:cNvSpPr txBox="1"/>
            <p:nvPr/>
          </p:nvSpPr>
          <p:spPr>
            <a:xfrm>
              <a:off x="0" y="-38100"/>
              <a:ext cx="5136885" cy="784862"/>
            </a:xfrm>
            <a:prstGeom prst="rect">
              <a:avLst/>
            </a:prstGeom>
          </p:spPr>
          <p:txBody>
            <a:bodyPr lIns="50800" tIns="50800" rIns="50800" bIns="50800" rtlCol="0" anchor="ctr"/>
            <a:lstStyle/>
            <a:p>
              <a:pPr algn="ctr">
                <a:lnSpc>
                  <a:spcPts val="2659"/>
                </a:lnSpc>
              </a:pPr>
              <a:endParaRPr/>
            </a:p>
          </p:txBody>
        </p:sp>
      </p:grpSp>
      <p:sp>
        <p:nvSpPr>
          <p:cNvPr id="5" name="Freeform 5"/>
          <p:cNvSpPr/>
          <p:nvPr/>
        </p:nvSpPr>
        <p:spPr>
          <a:xfrm>
            <a:off x="3624106" y="621759"/>
            <a:ext cx="10922306" cy="1585496"/>
          </a:xfrm>
          <a:custGeom>
            <a:avLst/>
            <a:gdLst/>
            <a:ahLst/>
            <a:cxnLst/>
            <a:rect l="l" t="t" r="r" b="b"/>
            <a:pathLst>
              <a:path w="10922306" h="1585496">
                <a:moveTo>
                  <a:pt x="0" y="0"/>
                </a:moveTo>
                <a:lnTo>
                  <a:pt x="10922306" y="0"/>
                </a:lnTo>
                <a:lnTo>
                  <a:pt x="10922306" y="1585496"/>
                </a:lnTo>
                <a:lnTo>
                  <a:pt x="0" y="1585496"/>
                </a:lnTo>
                <a:lnTo>
                  <a:pt x="0" y="0"/>
                </a:lnTo>
                <a:close/>
              </a:path>
            </a:pathLst>
          </a:custGeom>
          <a:blipFill>
            <a:blip r:embed="rId2"/>
            <a:stretch>
              <a:fillRect/>
            </a:stretch>
          </a:blipFill>
        </p:spPr>
        <p:txBody>
          <a:bodyPr/>
          <a:lstStyle/>
          <a:p>
            <a:endParaRPr lang="en-US" dirty="0"/>
          </a:p>
        </p:txBody>
      </p:sp>
      <p:grpSp>
        <p:nvGrpSpPr>
          <p:cNvPr id="6" name="Group 6"/>
          <p:cNvGrpSpPr/>
          <p:nvPr/>
        </p:nvGrpSpPr>
        <p:grpSpPr>
          <a:xfrm>
            <a:off x="0" y="2625762"/>
            <a:ext cx="18288000" cy="284354"/>
            <a:chOff x="0" y="0"/>
            <a:chExt cx="4816593" cy="74892"/>
          </a:xfrm>
        </p:grpSpPr>
        <p:sp>
          <p:nvSpPr>
            <p:cNvPr id="7" name="Freeform 7"/>
            <p:cNvSpPr/>
            <p:nvPr/>
          </p:nvSpPr>
          <p:spPr>
            <a:xfrm>
              <a:off x="0" y="0"/>
              <a:ext cx="4816592" cy="74892"/>
            </a:xfrm>
            <a:custGeom>
              <a:avLst/>
              <a:gdLst/>
              <a:ahLst/>
              <a:cxnLst/>
              <a:rect l="l" t="t" r="r" b="b"/>
              <a:pathLst>
                <a:path w="4816592" h="74892">
                  <a:moveTo>
                    <a:pt x="0" y="0"/>
                  </a:moveTo>
                  <a:lnTo>
                    <a:pt x="4816592" y="0"/>
                  </a:lnTo>
                  <a:lnTo>
                    <a:pt x="4816592" y="74892"/>
                  </a:lnTo>
                  <a:lnTo>
                    <a:pt x="0" y="74892"/>
                  </a:lnTo>
                  <a:close/>
                </a:path>
              </a:pathLst>
            </a:custGeom>
            <a:solidFill>
              <a:srgbClr val="F03D40"/>
            </a:solidFill>
          </p:spPr>
          <p:txBody>
            <a:bodyPr/>
            <a:lstStyle/>
            <a:p>
              <a:endParaRPr lang="en-US"/>
            </a:p>
          </p:txBody>
        </p:sp>
        <p:sp>
          <p:nvSpPr>
            <p:cNvPr id="8" name="TextBox 8"/>
            <p:cNvSpPr txBox="1"/>
            <p:nvPr/>
          </p:nvSpPr>
          <p:spPr>
            <a:xfrm>
              <a:off x="0" y="-38100"/>
              <a:ext cx="4816593" cy="112992"/>
            </a:xfrm>
            <a:prstGeom prst="rect">
              <a:avLst/>
            </a:prstGeom>
          </p:spPr>
          <p:txBody>
            <a:bodyPr lIns="50800" tIns="50800" rIns="50800" bIns="50800" rtlCol="0" anchor="ctr"/>
            <a:lstStyle/>
            <a:p>
              <a:pPr algn="ctr">
                <a:lnSpc>
                  <a:spcPts val="2659"/>
                </a:lnSpc>
              </a:pPr>
              <a:endParaRPr/>
            </a:p>
          </p:txBody>
        </p:sp>
      </p:grpSp>
      <p:grpSp>
        <p:nvGrpSpPr>
          <p:cNvPr id="24" name="Group 24"/>
          <p:cNvGrpSpPr/>
          <p:nvPr/>
        </p:nvGrpSpPr>
        <p:grpSpPr>
          <a:xfrm>
            <a:off x="-117478" y="3232670"/>
            <a:ext cx="19126352" cy="6576127"/>
            <a:chOff x="0" y="-38100"/>
            <a:chExt cx="2316817" cy="1313169"/>
          </a:xfrm>
        </p:grpSpPr>
        <p:sp>
          <p:nvSpPr>
            <p:cNvPr id="25" name="Freeform 25"/>
            <p:cNvSpPr/>
            <p:nvPr/>
          </p:nvSpPr>
          <p:spPr>
            <a:xfrm>
              <a:off x="0" y="0"/>
              <a:ext cx="2316817" cy="1238064"/>
            </a:xfrm>
            <a:custGeom>
              <a:avLst/>
              <a:gdLst/>
              <a:ahLst/>
              <a:cxnLst/>
              <a:rect l="l" t="t" r="r" b="b"/>
              <a:pathLst>
                <a:path w="2316817" h="1275069">
                  <a:moveTo>
                    <a:pt x="0" y="0"/>
                  </a:moveTo>
                  <a:lnTo>
                    <a:pt x="2316817" y="0"/>
                  </a:lnTo>
                  <a:lnTo>
                    <a:pt x="2316817" y="1275069"/>
                  </a:lnTo>
                  <a:lnTo>
                    <a:pt x="0" y="1275069"/>
                  </a:lnTo>
                  <a:close/>
                </a:path>
              </a:pathLst>
            </a:custGeom>
            <a:solidFill>
              <a:srgbClr val="204186"/>
            </a:solidFill>
          </p:spPr>
          <p:txBody>
            <a:bodyPr/>
            <a:lstStyle/>
            <a:p>
              <a:endParaRPr lang="en-US"/>
            </a:p>
          </p:txBody>
        </p:sp>
        <p:sp>
          <p:nvSpPr>
            <p:cNvPr id="26" name="TextBox 26"/>
            <p:cNvSpPr txBox="1"/>
            <p:nvPr/>
          </p:nvSpPr>
          <p:spPr>
            <a:xfrm>
              <a:off x="0" y="-38100"/>
              <a:ext cx="2316816" cy="1313169"/>
            </a:xfrm>
            <a:prstGeom prst="rect">
              <a:avLst/>
            </a:prstGeom>
          </p:spPr>
          <p:txBody>
            <a:bodyPr lIns="50800" tIns="50800" rIns="50800" bIns="50800" rtlCol="0" anchor="ctr"/>
            <a:lstStyle/>
            <a:p>
              <a:pPr algn="ctr">
                <a:lnSpc>
                  <a:spcPts val="2659"/>
                </a:lnSpc>
              </a:pPr>
              <a:endParaRPr/>
            </a:p>
          </p:txBody>
        </p:sp>
      </p:grpSp>
      <p:grpSp>
        <p:nvGrpSpPr>
          <p:cNvPr id="27" name="Group 27"/>
          <p:cNvGrpSpPr/>
          <p:nvPr/>
        </p:nvGrpSpPr>
        <p:grpSpPr>
          <a:xfrm>
            <a:off x="1611892" y="7217615"/>
            <a:ext cx="7396290" cy="965190"/>
            <a:chOff x="-1055" y="-47003"/>
            <a:chExt cx="1947994" cy="254207"/>
          </a:xfrm>
        </p:grpSpPr>
        <p:sp>
          <p:nvSpPr>
            <p:cNvPr id="28" name="Freeform 28"/>
            <p:cNvSpPr/>
            <p:nvPr/>
          </p:nvSpPr>
          <p:spPr>
            <a:xfrm>
              <a:off x="-1055" y="-47003"/>
              <a:ext cx="1946939" cy="207204"/>
            </a:xfrm>
            <a:custGeom>
              <a:avLst/>
              <a:gdLst/>
              <a:ahLst/>
              <a:cxnLst/>
              <a:rect l="l" t="t" r="r" b="b"/>
              <a:pathLst>
                <a:path w="1946939" h="207204">
                  <a:moveTo>
                    <a:pt x="0" y="0"/>
                  </a:moveTo>
                  <a:lnTo>
                    <a:pt x="1946939" y="0"/>
                  </a:lnTo>
                  <a:lnTo>
                    <a:pt x="1946939" y="207204"/>
                  </a:lnTo>
                  <a:lnTo>
                    <a:pt x="0" y="207204"/>
                  </a:lnTo>
                  <a:close/>
                </a:path>
              </a:pathLst>
            </a:custGeom>
            <a:solidFill>
              <a:srgbClr val="F03D40"/>
            </a:solidFill>
          </p:spPr>
          <p:txBody>
            <a:bodyPr/>
            <a:lstStyle/>
            <a:p>
              <a:endParaRPr lang="en-US"/>
            </a:p>
          </p:txBody>
        </p:sp>
        <p:sp>
          <p:nvSpPr>
            <p:cNvPr id="29" name="TextBox 29"/>
            <p:cNvSpPr txBox="1"/>
            <p:nvPr/>
          </p:nvSpPr>
          <p:spPr>
            <a:xfrm>
              <a:off x="0" y="-38100"/>
              <a:ext cx="1946939" cy="245304"/>
            </a:xfrm>
            <a:prstGeom prst="rect">
              <a:avLst/>
            </a:prstGeom>
          </p:spPr>
          <p:txBody>
            <a:bodyPr lIns="50800" tIns="50800" rIns="50800" bIns="50800" rtlCol="0" anchor="ctr"/>
            <a:lstStyle/>
            <a:p>
              <a:pPr algn="ctr">
                <a:lnSpc>
                  <a:spcPts val="2659"/>
                </a:lnSpc>
              </a:pPr>
              <a:endParaRPr/>
            </a:p>
          </p:txBody>
        </p:sp>
      </p:grpSp>
      <p:grpSp>
        <p:nvGrpSpPr>
          <p:cNvPr id="30" name="Group 30"/>
          <p:cNvGrpSpPr/>
          <p:nvPr/>
        </p:nvGrpSpPr>
        <p:grpSpPr>
          <a:xfrm>
            <a:off x="1615898" y="3903277"/>
            <a:ext cx="7010724" cy="889394"/>
            <a:chOff x="0" y="-38100"/>
            <a:chExt cx="1846446" cy="234243"/>
          </a:xfrm>
        </p:grpSpPr>
        <p:sp>
          <p:nvSpPr>
            <p:cNvPr id="31" name="Freeform 31"/>
            <p:cNvSpPr/>
            <p:nvPr/>
          </p:nvSpPr>
          <p:spPr>
            <a:xfrm>
              <a:off x="0" y="0"/>
              <a:ext cx="1802088" cy="196143"/>
            </a:xfrm>
            <a:custGeom>
              <a:avLst/>
              <a:gdLst/>
              <a:ahLst/>
              <a:cxnLst/>
              <a:rect l="l" t="t" r="r" b="b"/>
              <a:pathLst>
                <a:path w="1846446" h="196143">
                  <a:moveTo>
                    <a:pt x="0" y="0"/>
                  </a:moveTo>
                  <a:lnTo>
                    <a:pt x="1846446" y="0"/>
                  </a:lnTo>
                  <a:lnTo>
                    <a:pt x="1846446" y="196143"/>
                  </a:lnTo>
                  <a:lnTo>
                    <a:pt x="0" y="196143"/>
                  </a:lnTo>
                  <a:close/>
                </a:path>
              </a:pathLst>
            </a:custGeom>
            <a:solidFill>
              <a:srgbClr val="F03D40"/>
            </a:solidFill>
          </p:spPr>
          <p:txBody>
            <a:bodyPr/>
            <a:lstStyle/>
            <a:p>
              <a:endParaRPr lang="en-US"/>
            </a:p>
          </p:txBody>
        </p:sp>
        <p:sp>
          <p:nvSpPr>
            <p:cNvPr id="32" name="TextBox 32"/>
            <p:cNvSpPr txBox="1"/>
            <p:nvPr/>
          </p:nvSpPr>
          <p:spPr>
            <a:xfrm>
              <a:off x="0" y="-38100"/>
              <a:ext cx="1846446" cy="234243"/>
            </a:xfrm>
            <a:prstGeom prst="rect">
              <a:avLst/>
            </a:prstGeom>
          </p:spPr>
          <p:txBody>
            <a:bodyPr lIns="50800" tIns="50800" rIns="50800" bIns="50800" rtlCol="0" anchor="ctr"/>
            <a:lstStyle/>
            <a:p>
              <a:pPr algn="ctr">
                <a:lnSpc>
                  <a:spcPts val="2659"/>
                </a:lnSpc>
              </a:pPr>
              <a:endParaRPr/>
            </a:p>
          </p:txBody>
        </p:sp>
      </p:grpSp>
      <p:sp>
        <p:nvSpPr>
          <p:cNvPr id="33" name="TextBox 33"/>
          <p:cNvSpPr txBox="1"/>
          <p:nvPr/>
        </p:nvSpPr>
        <p:spPr>
          <a:xfrm>
            <a:off x="1701605" y="4055537"/>
            <a:ext cx="8469610" cy="2192908"/>
          </a:xfrm>
          <a:prstGeom prst="rect">
            <a:avLst/>
          </a:prstGeom>
        </p:spPr>
        <p:txBody>
          <a:bodyPr lIns="0" tIns="0" rIns="0" bIns="0" rtlCol="0" anchor="t">
            <a:spAutoFit/>
          </a:bodyPr>
          <a:lstStyle/>
          <a:p>
            <a:pPr algn="l">
              <a:lnSpc>
                <a:spcPts val="5744"/>
              </a:lnSpc>
            </a:pPr>
            <a:r>
              <a:rPr lang="en-US" sz="4827" dirty="0">
                <a:solidFill>
                  <a:srgbClr val="EBECED"/>
                </a:solidFill>
                <a:latin typeface="Canva Sans Bold"/>
                <a:ea typeface="Canva Sans Bold"/>
                <a:cs typeface="Canva Sans Bold"/>
                <a:sym typeface="Canva Sans Bold"/>
              </a:rPr>
              <a:t>Join the movement to protect the ballot box for American citizens!</a:t>
            </a:r>
          </a:p>
        </p:txBody>
      </p:sp>
      <p:sp>
        <p:nvSpPr>
          <p:cNvPr id="34" name="TextBox 34"/>
          <p:cNvSpPr txBox="1"/>
          <p:nvPr/>
        </p:nvSpPr>
        <p:spPr>
          <a:xfrm>
            <a:off x="1653479" y="6515063"/>
            <a:ext cx="9167321" cy="1446787"/>
          </a:xfrm>
          <a:prstGeom prst="rect">
            <a:avLst/>
          </a:prstGeom>
        </p:spPr>
        <p:txBody>
          <a:bodyPr lIns="0" tIns="0" rIns="0" bIns="0" rtlCol="0" anchor="t">
            <a:spAutoFit/>
          </a:bodyPr>
          <a:lstStyle/>
          <a:p>
            <a:pPr algn="l">
              <a:lnSpc>
                <a:spcPts val="5744"/>
              </a:lnSpc>
            </a:pPr>
            <a:r>
              <a:rPr lang="en-US" sz="4827" dirty="0">
                <a:solidFill>
                  <a:srgbClr val="EBECED"/>
                </a:solidFill>
                <a:latin typeface="Canva Sans Bold"/>
                <a:ea typeface="Canva Sans Bold"/>
                <a:cs typeface="Canva Sans Bold"/>
                <a:sym typeface="Canva Sans Bold"/>
              </a:rPr>
              <a:t>It’s time to take action and STOP noncitizen voting!</a:t>
            </a:r>
          </a:p>
        </p:txBody>
      </p:sp>
      <p:grpSp>
        <p:nvGrpSpPr>
          <p:cNvPr id="12" name="Group 12"/>
          <p:cNvGrpSpPr/>
          <p:nvPr/>
        </p:nvGrpSpPr>
        <p:grpSpPr>
          <a:xfrm>
            <a:off x="11717279" y="3665577"/>
            <a:ext cx="5658266" cy="5494126"/>
            <a:chOff x="0" y="0"/>
            <a:chExt cx="7544355" cy="7325502"/>
          </a:xfrm>
        </p:grpSpPr>
        <p:grpSp>
          <p:nvGrpSpPr>
            <p:cNvPr id="13" name="Group 13"/>
            <p:cNvGrpSpPr/>
            <p:nvPr/>
          </p:nvGrpSpPr>
          <p:grpSpPr>
            <a:xfrm>
              <a:off x="0" y="0"/>
              <a:ext cx="7544355" cy="7325502"/>
              <a:chOff x="0" y="0"/>
              <a:chExt cx="1484670" cy="1441601"/>
            </a:xfrm>
          </p:grpSpPr>
          <p:sp>
            <p:nvSpPr>
              <p:cNvPr id="14" name="Freeform 14"/>
              <p:cNvSpPr/>
              <p:nvPr/>
            </p:nvSpPr>
            <p:spPr>
              <a:xfrm>
                <a:off x="0" y="0"/>
                <a:ext cx="1484670" cy="1441601"/>
              </a:xfrm>
              <a:custGeom>
                <a:avLst/>
                <a:gdLst/>
                <a:ahLst/>
                <a:cxnLst/>
                <a:rect l="l" t="t" r="r" b="b"/>
                <a:pathLst>
                  <a:path w="1484670" h="1441601">
                    <a:moveTo>
                      <a:pt x="0" y="0"/>
                    </a:moveTo>
                    <a:lnTo>
                      <a:pt x="1484670" y="0"/>
                    </a:lnTo>
                    <a:lnTo>
                      <a:pt x="1484670" y="1441601"/>
                    </a:lnTo>
                    <a:lnTo>
                      <a:pt x="0" y="1441601"/>
                    </a:lnTo>
                    <a:close/>
                  </a:path>
                </a:pathLst>
              </a:custGeom>
              <a:solidFill>
                <a:srgbClr val="204186"/>
              </a:solidFill>
            </p:spPr>
            <p:txBody>
              <a:bodyPr/>
              <a:lstStyle/>
              <a:p>
                <a:endParaRPr lang="en-US"/>
              </a:p>
            </p:txBody>
          </p:sp>
          <p:sp>
            <p:nvSpPr>
              <p:cNvPr id="15" name="TextBox 15"/>
              <p:cNvSpPr txBox="1"/>
              <p:nvPr/>
            </p:nvSpPr>
            <p:spPr>
              <a:xfrm>
                <a:off x="0" y="-38100"/>
                <a:ext cx="1484670" cy="1479701"/>
              </a:xfrm>
              <a:prstGeom prst="rect">
                <a:avLst/>
              </a:prstGeom>
            </p:spPr>
            <p:txBody>
              <a:bodyPr lIns="50800" tIns="50800" rIns="50800" bIns="50800" rtlCol="0" anchor="ctr"/>
              <a:lstStyle/>
              <a:p>
                <a:pPr algn="ctr">
                  <a:lnSpc>
                    <a:spcPts val="2659"/>
                  </a:lnSpc>
                </a:pPr>
                <a:endParaRPr/>
              </a:p>
            </p:txBody>
          </p:sp>
        </p:grpSp>
        <p:sp>
          <p:nvSpPr>
            <p:cNvPr id="16" name="Freeform 16"/>
            <p:cNvSpPr/>
            <p:nvPr/>
          </p:nvSpPr>
          <p:spPr>
            <a:xfrm>
              <a:off x="361841" y="297287"/>
              <a:ext cx="6820673" cy="6730927"/>
            </a:xfrm>
            <a:custGeom>
              <a:avLst/>
              <a:gdLst/>
              <a:ahLst/>
              <a:cxnLst/>
              <a:rect l="l" t="t" r="r" b="b"/>
              <a:pathLst>
                <a:path w="6820673" h="6730927">
                  <a:moveTo>
                    <a:pt x="0" y="0"/>
                  </a:moveTo>
                  <a:lnTo>
                    <a:pt x="6820673" y="0"/>
                  </a:lnTo>
                  <a:lnTo>
                    <a:pt x="6820673" y="6730928"/>
                  </a:lnTo>
                  <a:lnTo>
                    <a:pt x="0" y="6730928"/>
                  </a:lnTo>
                  <a:lnTo>
                    <a:pt x="0" y="0"/>
                  </a:lnTo>
                  <a:close/>
                </a:path>
              </a:pathLst>
            </a:custGeom>
            <a:blipFill>
              <a:blip r:embed="rId3"/>
              <a:stretch>
                <a:fillRect/>
              </a:stretch>
            </a:blipFill>
          </p:spPr>
          <p:txBody>
            <a:bodyPr/>
            <a:lstStyle/>
            <a:p>
              <a:endParaRPr lang="en-US"/>
            </a:p>
          </p:txBody>
        </p:sp>
      </p:grpSp>
      <p:grpSp>
        <p:nvGrpSpPr>
          <p:cNvPr id="17" name="Group 17"/>
          <p:cNvGrpSpPr/>
          <p:nvPr/>
        </p:nvGrpSpPr>
        <p:grpSpPr>
          <a:xfrm>
            <a:off x="4607512" y="9135988"/>
            <a:ext cx="8793328" cy="818362"/>
            <a:chOff x="0" y="0"/>
            <a:chExt cx="11724437" cy="1091150"/>
          </a:xfrm>
        </p:grpSpPr>
        <p:grpSp>
          <p:nvGrpSpPr>
            <p:cNvPr id="18" name="Group 18"/>
            <p:cNvGrpSpPr/>
            <p:nvPr/>
          </p:nvGrpSpPr>
          <p:grpSpPr>
            <a:xfrm>
              <a:off x="0" y="0"/>
              <a:ext cx="11724437" cy="1091150"/>
              <a:chOff x="0" y="0"/>
              <a:chExt cx="2655741" cy="247160"/>
            </a:xfrm>
          </p:grpSpPr>
          <p:sp>
            <p:nvSpPr>
              <p:cNvPr id="19" name="Freeform 19"/>
              <p:cNvSpPr/>
              <p:nvPr/>
            </p:nvSpPr>
            <p:spPr>
              <a:xfrm>
                <a:off x="0" y="0"/>
                <a:ext cx="2655741" cy="247160"/>
              </a:xfrm>
              <a:custGeom>
                <a:avLst/>
                <a:gdLst/>
                <a:ahLst/>
                <a:cxnLst/>
                <a:rect l="l" t="t" r="r" b="b"/>
                <a:pathLst>
                  <a:path w="2655741" h="247160">
                    <a:moveTo>
                      <a:pt x="0" y="0"/>
                    </a:moveTo>
                    <a:lnTo>
                      <a:pt x="2655741" y="0"/>
                    </a:lnTo>
                    <a:lnTo>
                      <a:pt x="2655741" y="247160"/>
                    </a:lnTo>
                    <a:lnTo>
                      <a:pt x="0" y="247160"/>
                    </a:lnTo>
                    <a:close/>
                  </a:path>
                </a:pathLst>
              </a:custGeom>
              <a:solidFill>
                <a:srgbClr val="F03D40"/>
              </a:solidFill>
            </p:spPr>
            <p:txBody>
              <a:bodyPr/>
              <a:lstStyle/>
              <a:p>
                <a:endParaRPr lang="en-US"/>
              </a:p>
            </p:txBody>
          </p:sp>
          <p:sp>
            <p:nvSpPr>
              <p:cNvPr id="20" name="TextBox 20"/>
              <p:cNvSpPr txBox="1"/>
              <p:nvPr/>
            </p:nvSpPr>
            <p:spPr>
              <a:xfrm>
                <a:off x="0" y="-38100"/>
                <a:ext cx="2655741" cy="285260"/>
              </a:xfrm>
              <a:prstGeom prst="rect">
                <a:avLst/>
              </a:prstGeom>
            </p:spPr>
            <p:txBody>
              <a:bodyPr lIns="50800" tIns="50800" rIns="50800" bIns="50800" rtlCol="0" anchor="ctr"/>
              <a:lstStyle/>
              <a:p>
                <a:pPr algn="ctr">
                  <a:lnSpc>
                    <a:spcPts val="2660"/>
                  </a:lnSpc>
                </a:pPr>
                <a:endParaRPr/>
              </a:p>
            </p:txBody>
          </p:sp>
        </p:grpSp>
        <p:sp>
          <p:nvSpPr>
            <p:cNvPr id="21" name="Freeform 21"/>
            <p:cNvSpPr/>
            <p:nvPr/>
          </p:nvSpPr>
          <p:spPr>
            <a:xfrm>
              <a:off x="285649" y="156471"/>
              <a:ext cx="782592" cy="782592"/>
            </a:xfrm>
            <a:custGeom>
              <a:avLst/>
              <a:gdLst/>
              <a:ahLst/>
              <a:cxnLst/>
              <a:rect l="l" t="t" r="r" b="b"/>
              <a:pathLst>
                <a:path w="782592" h="782592">
                  <a:moveTo>
                    <a:pt x="0" y="0"/>
                  </a:moveTo>
                  <a:lnTo>
                    <a:pt x="782592" y="0"/>
                  </a:lnTo>
                  <a:lnTo>
                    <a:pt x="782592" y="782592"/>
                  </a:lnTo>
                  <a:lnTo>
                    <a:pt x="0" y="782592"/>
                  </a:lnTo>
                  <a:lnTo>
                    <a:pt x="0" y="0"/>
                  </a:lnTo>
                  <a:close/>
                </a:path>
              </a:pathLst>
            </a:custGeom>
            <a:blipFill>
              <a:blip r:embed="rId4"/>
              <a:stretch>
                <a:fillRect/>
              </a:stretch>
            </a:blipFill>
          </p:spPr>
          <p:txBody>
            <a:bodyPr/>
            <a:lstStyle/>
            <a:p>
              <a:endParaRPr lang="en-US"/>
            </a:p>
          </p:txBody>
        </p:sp>
        <p:sp>
          <p:nvSpPr>
            <p:cNvPr id="22" name="TextBox 22"/>
            <p:cNvSpPr txBox="1"/>
            <p:nvPr/>
          </p:nvSpPr>
          <p:spPr>
            <a:xfrm>
              <a:off x="1353891" y="132962"/>
              <a:ext cx="10076582" cy="844882"/>
            </a:xfrm>
            <a:prstGeom prst="rect">
              <a:avLst/>
            </a:prstGeom>
          </p:spPr>
          <p:txBody>
            <a:bodyPr lIns="0" tIns="0" rIns="0" bIns="0" rtlCol="0" anchor="t">
              <a:spAutoFit/>
            </a:bodyPr>
            <a:lstStyle/>
            <a:p>
              <a:pPr algn="ctr">
                <a:lnSpc>
                  <a:spcPts val="5371"/>
                </a:lnSpc>
                <a:spcBef>
                  <a:spcPct val="0"/>
                </a:spcBef>
              </a:pPr>
              <a:r>
                <a:rPr lang="en-US" sz="3836" dirty="0" err="1">
                  <a:solidFill>
                    <a:srgbClr val="EBECED"/>
                  </a:solidFill>
                  <a:latin typeface="Canva Sans Bold"/>
                  <a:ea typeface="Canva Sans Bold"/>
                  <a:cs typeface="Canva Sans Bold"/>
                  <a:sym typeface="Canva Sans Bold"/>
                </a:rPr>
                <a:t>OnlyCitizensVoteCoalition.com</a:t>
              </a:r>
              <a:endParaRPr lang="en-US" sz="3836" dirty="0">
                <a:solidFill>
                  <a:srgbClr val="EBECED"/>
                </a:solidFill>
                <a:latin typeface="Canva Sans Bold"/>
                <a:ea typeface="Canva Sans Bold"/>
                <a:cs typeface="Canva Sans Bold"/>
                <a:sym typeface="Canva Sans Bold"/>
              </a:endParaRPr>
            </a:p>
          </p:txBody>
        </p:sp>
      </p:gr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D7A5F4BC-0DEA-4585-EF20-FEA67934EF24}"/>
              </a:ext>
            </a:extLst>
          </p:cNvPr>
          <p:cNvSpPr>
            <a:spLocks noGrp="1"/>
          </p:cNvSpPr>
          <p:nvPr>
            <p:ph idx="1"/>
          </p:nvPr>
        </p:nvSpPr>
        <p:spPr>
          <a:xfrm>
            <a:off x="1295400" y="3238500"/>
            <a:ext cx="16002000" cy="6629400"/>
          </a:xfrm>
        </p:spPr>
        <p:txBody>
          <a:bodyPr>
            <a:normAutofit/>
          </a:bodyPr>
          <a:lstStyle/>
          <a:p>
            <a:r>
              <a:rPr lang="en-US" sz="5400" dirty="0">
                <a:solidFill>
                  <a:srgbClr val="00359E"/>
                </a:solidFill>
                <a:latin typeface="Georgia Pro" panose="02040502050405020303" pitchFamily="18" charset="0"/>
              </a:rPr>
              <a:t>National Voter Registration Act (NVRA)</a:t>
            </a:r>
          </a:p>
          <a:p>
            <a:pPr lvl="2">
              <a:buFont typeface="Wingdings" panose="05000000000000000000" pitchFamily="2" charset="2"/>
              <a:buChar char="q"/>
            </a:pPr>
            <a:r>
              <a:rPr lang="en-US" sz="4600" dirty="0">
                <a:solidFill>
                  <a:srgbClr val="00359E"/>
                </a:solidFill>
                <a:latin typeface="Georgia Pro" panose="02040502050405020303" pitchFamily="18" charset="0"/>
              </a:rPr>
              <a:t>	Motor Voter</a:t>
            </a:r>
          </a:p>
          <a:p>
            <a:pPr lvl="2">
              <a:buFont typeface="Wingdings" panose="05000000000000000000" pitchFamily="2" charset="2"/>
              <a:buChar char="q"/>
            </a:pPr>
            <a:r>
              <a:rPr lang="en-US" sz="4600" dirty="0">
                <a:solidFill>
                  <a:srgbClr val="00359E"/>
                </a:solidFill>
                <a:latin typeface="Georgia Pro" panose="02040502050405020303" pitchFamily="18" charset="0"/>
              </a:rPr>
              <a:t>   All but six states</a:t>
            </a:r>
          </a:p>
          <a:p>
            <a:pPr lvl="2">
              <a:buFont typeface="Wingdings" panose="05000000000000000000" pitchFamily="2" charset="2"/>
              <a:buChar char="q"/>
            </a:pPr>
            <a:r>
              <a:rPr lang="en-US" sz="4600" dirty="0">
                <a:solidFill>
                  <a:srgbClr val="00359E"/>
                </a:solidFill>
                <a:latin typeface="Georgia Pro" panose="02040502050405020303" pitchFamily="18" charset="0"/>
              </a:rPr>
              <a:t>  DMV / Social Services agencies must register voters</a:t>
            </a:r>
          </a:p>
          <a:p>
            <a:pPr lvl="2">
              <a:buFont typeface="Wingdings" panose="05000000000000000000" pitchFamily="2" charset="2"/>
              <a:buChar char="q"/>
            </a:pPr>
            <a:r>
              <a:rPr lang="en-US" sz="4600" dirty="0">
                <a:solidFill>
                  <a:srgbClr val="00359E"/>
                </a:solidFill>
                <a:latin typeface="Georgia Pro" panose="02040502050405020303" pitchFamily="18" charset="0"/>
              </a:rPr>
              <a:t>  States must ‘accept and use’ the federal voter registration application</a:t>
            </a:r>
          </a:p>
          <a:p>
            <a:pPr lvl="2">
              <a:buFont typeface="Wingdings" panose="05000000000000000000" pitchFamily="2" charset="2"/>
              <a:buChar char="q"/>
            </a:pPr>
            <a:r>
              <a:rPr lang="en-US" sz="4600" dirty="0">
                <a:solidFill>
                  <a:srgbClr val="00359E"/>
                </a:solidFill>
                <a:latin typeface="Georgia Pro" panose="02040502050405020303" pitchFamily="18" charset="0"/>
              </a:rPr>
              <a:t>  Check the box for citizenship</a:t>
            </a:r>
          </a:p>
        </p:txBody>
      </p:sp>
      <p:sp>
        <p:nvSpPr>
          <p:cNvPr id="5" name="Title 4">
            <a:extLst>
              <a:ext uri="{FF2B5EF4-FFF2-40B4-BE49-F238E27FC236}">
                <a16:creationId xmlns:a16="http://schemas.microsoft.com/office/drawing/2014/main" id="{300230E1-9079-45E9-0751-F074BEDCE6B0}"/>
              </a:ext>
            </a:extLst>
          </p:cNvPr>
          <p:cNvSpPr>
            <a:spLocks noGrp="1"/>
          </p:cNvSpPr>
          <p:nvPr>
            <p:ph type="title"/>
          </p:nvPr>
        </p:nvSpPr>
        <p:spPr>
          <a:xfrm>
            <a:off x="-48986" y="-27214"/>
            <a:ext cx="18336986" cy="1973262"/>
          </a:xfrm>
          <a:prstGeom prst="rect">
            <a:avLst/>
          </a:prstGeom>
          <a:solidFill>
            <a:srgbClr val="F13D4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normAutofit/>
          </a:bodyPr>
          <a:lstStyle/>
          <a:p>
            <a:pPr algn="ctr"/>
            <a:r>
              <a:rPr lang="en-US" sz="7200" dirty="0">
                <a:solidFill>
                  <a:schemeClr val="bg1"/>
                </a:solidFill>
                <a:latin typeface="Georgia Pro" panose="02040502050405020303" pitchFamily="18" charset="0"/>
              </a:rPr>
              <a:t>The Federal Framework</a:t>
            </a:r>
            <a:endParaRPr lang="en-US" sz="7200" b="1" dirty="0">
              <a:solidFill>
                <a:schemeClr val="bg2"/>
              </a:solidFill>
            </a:endParaRPr>
          </a:p>
        </p:txBody>
      </p:sp>
      <p:sp>
        <p:nvSpPr>
          <p:cNvPr id="6" name="Rectangle 5">
            <a:extLst>
              <a:ext uri="{FF2B5EF4-FFF2-40B4-BE49-F238E27FC236}">
                <a16:creationId xmlns:a16="http://schemas.microsoft.com/office/drawing/2014/main" id="{AD2C6C05-5373-4F38-522B-83F9795E42F5}"/>
              </a:ext>
            </a:extLst>
          </p:cNvPr>
          <p:cNvSpPr/>
          <p:nvPr/>
        </p:nvSpPr>
        <p:spPr>
          <a:xfrm>
            <a:off x="0" y="1714500"/>
            <a:ext cx="18395281" cy="533400"/>
          </a:xfrm>
          <a:prstGeom prst="rect">
            <a:avLst/>
          </a:prstGeom>
          <a:solidFill>
            <a:srgbClr val="20418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rgbClr val="204186"/>
              </a:solidFill>
            </a:endParaRPr>
          </a:p>
        </p:txBody>
      </p:sp>
    </p:spTree>
    <p:extLst>
      <p:ext uri="{BB962C8B-B14F-4D97-AF65-F5344CB8AC3E}">
        <p14:creationId xmlns:p14="http://schemas.microsoft.com/office/powerpoint/2010/main" val="221617119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D7A5F4BC-0DEA-4585-EF20-FEA67934EF24}"/>
              </a:ext>
            </a:extLst>
          </p:cNvPr>
          <p:cNvSpPr>
            <a:spLocks noGrp="1"/>
          </p:cNvSpPr>
          <p:nvPr>
            <p:ph idx="1"/>
          </p:nvPr>
        </p:nvSpPr>
        <p:spPr>
          <a:xfrm>
            <a:off x="1295400" y="3238500"/>
            <a:ext cx="16002000" cy="6629400"/>
          </a:xfrm>
        </p:spPr>
        <p:txBody>
          <a:bodyPr>
            <a:normAutofit/>
          </a:bodyPr>
          <a:lstStyle/>
          <a:p>
            <a:r>
              <a:rPr lang="en-US" sz="5400" i="1" dirty="0">
                <a:solidFill>
                  <a:srgbClr val="00359E"/>
                </a:solidFill>
                <a:latin typeface="Georgia Pro" panose="02040502050405020303" pitchFamily="18" charset="0"/>
              </a:rPr>
              <a:t>Arizona et al v. Inter-Tribal Council </a:t>
            </a:r>
            <a:r>
              <a:rPr lang="en-US" sz="5400" dirty="0">
                <a:solidFill>
                  <a:srgbClr val="00359E"/>
                </a:solidFill>
                <a:latin typeface="Georgia Pro" panose="02040502050405020303" pitchFamily="18" charset="0"/>
              </a:rPr>
              <a:t>(SCOTUS, 2013)</a:t>
            </a:r>
            <a:r>
              <a:rPr lang="en-US" sz="5000" dirty="0">
                <a:solidFill>
                  <a:srgbClr val="00359E"/>
                </a:solidFill>
                <a:latin typeface="Georgia Pro" panose="02040502050405020303" pitchFamily="18" charset="0"/>
              </a:rPr>
              <a:t> </a:t>
            </a:r>
          </a:p>
          <a:p>
            <a:r>
              <a:rPr lang="en-US" sz="5400" dirty="0">
                <a:solidFill>
                  <a:srgbClr val="00359E"/>
                </a:solidFill>
                <a:latin typeface="Georgia Pro" panose="02040502050405020303" pitchFamily="18" charset="0"/>
              </a:rPr>
              <a:t>States may not require documentary proof of citizenship when using the federal form</a:t>
            </a:r>
          </a:p>
          <a:p>
            <a:r>
              <a:rPr lang="en-US" sz="5400" i="1" dirty="0">
                <a:solidFill>
                  <a:srgbClr val="00359E"/>
                </a:solidFill>
                <a:latin typeface="Georgia Pro" panose="02040502050405020303" pitchFamily="18" charset="0"/>
              </a:rPr>
              <a:t>But </a:t>
            </a:r>
            <a:r>
              <a:rPr lang="en-US" sz="5400" dirty="0">
                <a:solidFill>
                  <a:srgbClr val="00359E"/>
                </a:solidFill>
                <a:latin typeface="Georgia Pro" panose="02040502050405020303" pitchFamily="18" charset="0"/>
              </a:rPr>
              <a:t>States may access other data available to the State to confirm citizenship status</a:t>
            </a:r>
            <a:endParaRPr lang="en-US" sz="5400" i="1" dirty="0">
              <a:solidFill>
                <a:srgbClr val="00359E"/>
              </a:solidFill>
              <a:latin typeface="Georgia Pro" panose="02040502050405020303" pitchFamily="18" charset="0"/>
            </a:endParaRPr>
          </a:p>
        </p:txBody>
      </p:sp>
      <p:sp>
        <p:nvSpPr>
          <p:cNvPr id="5" name="Title 4">
            <a:extLst>
              <a:ext uri="{FF2B5EF4-FFF2-40B4-BE49-F238E27FC236}">
                <a16:creationId xmlns:a16="http://schemas.microsoft.com/office/drawing/2014/main" id="{300230E1-9079-45E9-0751-F074BEDCE6B0}"/>
              </a:ext>
            </a:extLst>
          </p:cNvPr>
          <p:cNvSpPr>
            <a:spLocks noGrp="1"/>
          </p:cNvSpPr>
          <p:nvPr>
            <p:ph type="title"/>
          </p:nvPr>
        </p:nvSpPr>
        <p:spPr>
          <a:xfrm>
            <a:off x="-48986" y="-27214"/>
            <a:ext cx="18336986" cy="1973262"/>
          </a:xfrm>
          <a:prstGeom prst="rect">
            <a:avLst/>
          </a:prstGeom>
          <a:solidFill>
            <a:srgbClr val="F13D4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normAutofit/>
          </a:bodyPr>
          <a:lstStyle/>
          <a:p>
            <a:pPr algn="ctr"/>
            <a:r>
              <a:rPr lang="en-US" sz="7200" dirty="0">
                <a:solidFill>
                  <a:schemeClr val="bg1"/>
                </a:solidFill>
                <a:latin typeface="Georgia Pro" panose="02040502050405020303" pitchFamily="18" charset="0"/>
              </a:rPr>
              <a:t>The Federal Framework</a:t>
            </a:r>
            <a:endParaRPr lang="en-US" sz="7200" b="1" dirty="0">
              <a:solidFill>
                <a:schemeClr val="bg2"/>
              </a:solidFill>
            </a:endParaRPr>
          </a:p>
        </p:txBody>
      </p:sp>
      <p:sp>
        <p:nvSpPr>
          <p:cNvPr id="6" name="Rectangle 5">
            <a:extLst>
              <a:ext uri="{FF2B5EF4-FFF2-40B4-BE49-F238E27FC236}">
                <a16:creationId xmlns:a16="http://schemas.microsoft.com/office/drawing/2014/main" id="{AD2C6C05-5373-4F38-522B-83F9795E42F5}"/>
              </a:ext>
            </a:extLst>
          </p:cNvPr>
          <p:cNvSpPr/>
          <p:nvPr/>
        </p:nvSpPr>
        <p:spPr>
          <a:xfrm>
            <a:off x="0" y="1714500"/>
            <a:ext cx="18395281" cy="533400"/>
          </a:xfrm>
          <a:prstGeom prst="rect">
            <a:avLst/>
          </a:prstGeom>
          <a:solidFill>
            <a:srgbClr val="20418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rgbClr val="204186"/>
              </a:solidFill>
            </a:endParaRPr>
          </a:p>
        </p:txBody>
      </p:sp>
    </p:spTree>
    <p:extLst>
      <p:ext uri="{BB962C8B-B14F-4D97-AF65-F5344CB8AC3E}">
        <p14:creationId xmlns:p14="http://schemas.microsoft.com/office/powerpoint/2010/main" val="213589401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D7A5F4BC-0DEA-4585-EF20-FEA67934EF24}"/>
              </a:ext>
            </a:extLst>
          </p:cNvPr>
          <p:cNvSpPr>
            <a:spLocks noGrp="1"/>
          </p:cNvSpPr>
          <p:nvPr>
            <p:ph idx="1"/>
          </p:nvPr>
        </p:nvSpPr>
        <p:spPr>
          <a:xfrm>
            <a:off x="1295400" y="3238500"/>
            <a:ext cx="16002000" cy="6629400"/>
          </a:xfrm>
        </p:spPr>
        <p:txBody>
          <a:bodyPr>
            <a:normAutofit/>
          </a:bodyPr>
          <a:lstStyle/>
          <a:p>
            <a:r>
              <a:rPr lang="en-US" sz="5400" dirty="0">
                <a:solidFill>
                  <a:schemeClr val="accent5">
                    <a:lumMod val="50000"/>
                  </a:schemeClr>
                </a:solidFill>
                <a:latin typeface="Georgia Pro" panose="02040502050405020303" pitchFamily="18" charset="0"/>
              </a:rPr>
              <a:t> </a:t>
            </a:r>
            <a:r>
              <a:rPr lang="en-US" sz="5400" dirty="0">
                <a:solidFill>
                  <a:srgbClr val="00359E"/>
                </a:solidFill>
                <a:latin typeface="Georgia Pro" panose="02040502050405020303" pitchFamily="18" charset="0"/>
              </a:rPr>
              <a:t>Help America Vote Act of 2002 (HAVA)</a:t>
            </a:r>
          </a:p>
          <a:p>
            <a:r>
              <a:rPr lang="en-US" sz="5400" dirty="0">
                <a:solidFill>
                  <a:srgbClr val="00359E"/>
                </a:solidFill>
                <a:latin typeface="Georgia Pro" panose="02040502050405020303" pitchFamily="18" charset="0"/>
              </a:rPr>
              <a:t>Prior to adding a person to the voter rolls, a state must confirm residency and identity</a:t>
            </a:r>
          </a:p>
          <a:p>
            <a:pPr lvl="2">
              <a:buFont typeface="Wingdings" panose="05000000000000000000" pitchFamily="2" charset="2"/>
              <a:buChar char="q"/>
            </a:pPr>
            <a:r>
              <a:rPr lang="en-US" sz="4600" dirty="0">
                <a:solidFill>
                  <a:srgbClr val="00359E"/>
                </a:solidFill>
                <a:latin typeface="Georgia Pro" panose="02040502050405020303" pitchFamily="18" charset="0"/>
              </a:rPr>
              <a:t>  Drivers’ license numbers or </a:t>
            </a:r>
          </a:p>
          <a:p>
            <a:pPr lvl="2">
              <a:buFont typeface="Wingdings" panose="05000000000000000000" pitchFamily="2" charset="2"/>
              <a:buChar char="q"/>
            </a:pPr>
            <a:r>
              <a:rPr lang="en-US" sz="4600" dirty="0">
                <a:solidFill>
                  <a:srgbClr val="00359E"/>
                </a:solidFill>
                <a:latin typeface="Georgia Pro" panose="02040502050405020303" pitchFamily="18" charset="0"/>
              </a:rPr>
              <a:t>   Social security number</a:t>
            </a:r>
          </a:p>
          <a:p>
            <a:pPr lvl="2">
              <a:buFont typeface="Wingdings" panose="05000000000000000000" pitchFamily="2" charset="2"/>
              <a:buChar char="q"/>
            </a:pPr>
            <a:r>
              <a:rPr lang="en-US" sz="4600" dirty="0">
                <a:solidFill>
                  <a:srgbClr val="00359E"/>
                </a:solidFill>
                <a:latin typeface="Georgia Pro" panose="02040502050405020303" pitchFamily="18" charset="0"/>
              </a:rPr>
              <a:t>  HAVA Verification (HAVV) </a:t>
            </a:r>
          </a:p>
        </p:txBody>
      </p:sp>
      <p:sp>
        <p:nvSpPr>
          <p:cNvPr id="5" name="Title 4">
            <a:extLst>
              <a:ext uri="{FF2B5EF4-FFF2-40B4-BE49-F238E27FC236}">
                <a16:creationId xmlns:a16="http://schemas.microsoft.com/office/drawing/2014/main" id="{300230E1-9079-45E9-0751-F074BEDCE6B0}"/>
              </a:ext>
            </a:extLst>
          </p:cNvPr>
          <p:cNvSpPr>
            <a:spLocks noGrp="1"/>
          </p:cNvSpPr>
          <p:nvPr>
            <p:ph type="title"/>
          </p:nvPr>
        </p:nvSpPr>
        <p:spPr>
          <a:xfrm>
            <a:off x="-48986" y="-27214"/>
            <a:ext cx="18336986" cy="1973262"/>
          </a:xfrm>
          <a:prstGeom prst="rect">
            <a:avLst/>
          </a:prstGeom>
          <a:solidFill>
            <a:srgbClr val="F13D4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normAutofit/>
          </a:bodyPr>
          <a:lstStyle/>
          <a:p>
            <a:pPr algn="ctr"/>
            <a:r>
              <a:rPr lang="en-US" sz="7200" dirty="0">
                <a:solidFill>
                  <a:schemeClr val="bg1"/>
                </a:solidFill>
                <a:latin typeface="Georgia Pro" panose="02040502050405020303" pitchFamily="18" charset="0"/>
              </a:rPr>
              <a:t>The Federal Framework</a:t>
            </a:r>
            <a:endParaRPr lang="en-US" sz="7200" b="1" dirty="0">
              <a:solidFill>
                <a:schemeClr val="bg2"/>
              </a:solidFill>
            </a:endParaRPr>
          </a:p>
        </p:txBody>
      </p:sp>
      <p:sp>
        <p:nvSpPr>
          <p:cNvPr id="6" name="Rectangle 5">
            <a:extLst>
              <a:ext uri="{FF2B5EF4-FFF2-40B4-BE49-F238E27FC236}">
                <a16:creationId xmlns:a16="http://schemas.microsoft.com/office/drawing/2014/main" id="{AD2C6C05-5373-4F38-522B-83F9795E42F5}"/>
              </a:ext>
            </a:extLst>
          </p:cNvPr>
          <p:cNvSpPr/>
          <p:nvPr/>
        </p:nvSpPr>
        <p:spPr>
          <a:xfrm>
            <a:off x="0" y="1714500"/>
            <a:ext cx="18395281" cy="533400"/>
          </a:xfrm>
          <a:prstGeom prst="rect">
            <a:avLst/>
          </a:prstGeom>
          <a:solidFill>
            <a:srgbClr val="20418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rgbClr val="204186"/>
              </a:solidFill>
            </a:endParaRPr>
          </a:p>
        </p:txBody>
      </p:sp>
    </p:spTree>
    <p:extLst>
      <p:ext uri="{BB962C8B-B14F-4D97-AF65-F5344CB8AC3E}">
        <p14:creationId xmlns:p14="http://schemas.microsoft.com/office/powerpoint/2010/main" val="47301523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D7A5F4BC-0DEA-4585-EF20-FEA67934EF24}"/>
              </a:ext>
            </a:extLst>
          </p:cNvPr>
          <p:cNvSpPr>
            <a:spLocks noGrp="1"/>
          </p:cNvSpPr>
          <p:nvPr>
            <p:ph idx="1"/>
          </p:nvPr>
        </p:nvSpPr>
        <p:spPr>
          <a:xfrm>
            <a:off x="1295400" y="3238500"/>
            <a:ext cx="16002000" cy="6629400"/>
          </a:xfrm>
        </p:spPr>
        <p:txBody>
          <a:bodyPr>
            <a:normAutofit/>
          </a:bodyPr>
          <a:lstStyle/>
          <a:p>
            <a:r>
              <a:rPr lang="en-US" sz="5400" dirty="0">
                <a:solidFill>
                  <a:schemeClr val="accent5">
                    <a:lumMod val="50000"/>
                  </a:schemeClr>
                </a:solidFill>
                <a:latin typeface="Georgia Pro" panose="02040502050405020303" pitchFamily="18" charset="0"/>
              </a:rPr>
              <a:t> </a:t>
            </a:r>
            <a:r>
              <a:rPr lang="en-US" sz="5400" dirty="0">
                <a:solidFill>
                  <a:srgbClr val="00359E"/>
                </a:solidFill>
                <a:latin typeface="Georgia Pro" panose="02040502050405020303" pitchFamily="18" charset="0"/>
              </a:rPr>
              <a:t>What’s missing?</a:t>
            </a:r>
          </a:p>
          <a:p>
            <a:r>
              <a:rPr lang="en-US" sz="5400" dirty="0">
                <a:solidFill>
                  <a:srgbClr val="00359E"/>
                </a:solidFill>
                <a:latin typeface="Georgia Pro" panose="02040502050405020303" pitchFamily="18" charset="0"/>
              </a:rPr>
              <a:t>No requirement under federal law to confirm citizenship status prior to adding a person to the voter rolls. </a:t>
            </a:r>
          </a:p>
          <a:p>
            <a:r>
              <a:rPr lang="en-US" sz="5400" dirty="0">
                <a:solidFill>
                  <a:srgbClr val="00359E"/>
                </a:solidFill>
                <a:latin typeface="Georgia Pro" panose="02040502050405020303" pitchFamily="18" charset="0"/>
              </a:rPr>
              <a:t>Safeguard American Voter Eligibility (SAVE) Act</a:t>
            </a:r>
          </a:p>
          <a:p>
            <a:pPr lvl="1">
              <a:buFont typeface="Wingdings" panose="05000000000000000000" pitchFamily="2" charset="2"/>
              <a:buChar char="q"/>
            </a:pPr>
            <a:r>
              <a:rPr lang="en-US" sz="5000" dirty="0">
                <a:solidFill>
                  <a:srgbClr val="00359E"/>
                </a:solidFill>
                <a:latin typeface="Georgia Pro" panose="02040502050405020303" pitchFamily="18" charset="0"/>
              </a:rPr>
              <a:t> </a:t>
            </a:r>
            <a:r>
              <a:rPr lang="en-US" sz="4400" dirty="0">
                <a:solidFill>
                  <a:srgbClr val="00359E"/>
                </a:solidFill>
                <a:latin typeface="Georgia Pro" panose="02040502050405020303" pitchFamily="18" charset="0"/>
              </a:rPr>
              <a:t>Amends NVRA to require documentary proof of citizenship</a:t>
            </a:r>
          </a:p>
          <a:p>
            <a:endParaRPr lang="en-US" sz="4600" dirty="0">
              <a:solidFill>
                <a:srgbClr val="00359E"/>
              </a:solidFill>
              <a:latin typeface="Georgia Pro" panose="02040502050405020303" pitchFamily="18" charset="0"/>
            </a:endParaRPr>
          </a:p>
        </p:txBody>
      </p:sp>
      <p:sp>
        <p:nvSpPr>
          <p:cNvPr id="5" name="Title 4">
            <a:extLst>
              <a:ext uri="{FF2B5EF4-FFF2-40B4-BE49-F238E27FC236}">
                <a16:creationId xmlns:a16="http://schemas.microsoft.com/office/drawing/2014/main" id="{300230E1-9079-45E9-0751-F074BEDCE6B0}"/>
              </a:ext>
            </a:extLst>
          </p:cNvPr>
          <p:cNvSpPr>
            <a:spLocks noGrp="1"/>
          </p:cNvSpPr>
          <p:nvPr>
            <p:ph type="title"/>
          </p:nvPr>
        </p:nvSpPr>
        <p:spPr>
          <a:xfrm>
            <a:off x="-48986" y="-27214"/>
            <a:ext cx="18336986" cy="1973262"/>
          </a:xfrm>
          <a:prstGeom prst="rect">
            <a:avLst/>
          </a:prstGeom>
          <a:solidFill>
            <a:srgbClr val="F13D4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normAutofit/>
          </a:bodyPr>
          <a:lstStyle/>
          <a:p>
            <a:pPr algn="ctr"/>
            <a:r>
              <a:rPr lang="en-US" sz="7200" dirty="0">
                <a:solidFill>
                  <a:schemeClr val="bg1"/>
                </a:solidFill>
                <a:latin typeface="Georgia Pro" panose="02040502050405020303" pitchFamily="18" charset="0"/>
              </a:rPr>
              <a:t>The Federal Framework</a:t>
            </a:r>
            <a:endParaRPr lang="en-US" sz="7200" b="1" dirty="0">
              <a:solidFill>
                <a:schemeClr val="bg2"/>
              </a:solidFill>
            </a:endParaRPr>
          </a:p>
        </p:txBody>
      </p:sp>
      <p:sp>
        <p:nvSpPr>
          <p:cNvPr id="6" name="Rectangle 5">
            <a:extLst>
              <a:ext uri="{FF2B5EF4-FFF2-40B4-BE49-F238E27FC236}">
                <a16:creationId xmlns:a16="http://schemas.microsoft.com/office/drawing/2014/main" id="{AD2C6C05-5373-4F38-522B-83F9795E42F5}"/>
              </a:ext>
            </a:extLst>
          </p:cNvPr>
          <p:cNvSpPr/>
          <p:nvPr/>
        </p:nvSpPr>
        <p:spPr>
          <a:xfrm>
            <a:off x="0" y="1714500"/>
            <a:ext cx="18395281" cy="533400"/>
          </a:xfrm>
          <a:prstGeom prst="rect">
            <a:avLst/>
          </a:prstGeom>
          <a:solidFill>
            <a:srgbClr val="20418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rgbClr val="204186"/>
              </a:solidFill>
            </a:endParaRPr>
          </a:p>
        </p:txBody>
      </p:sp>
    </p:spTree>
    <p:extLst>
      <p:ext uri="{BB962C8B-B14F-4D97-AF65-F5344CB8AC3E}">
        <p14:creationId xmlns:p14="http://schemas.microsoft.com/office/powerpoint/2010/main" val="356067342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D7A5F4BC-0DEA-4585-EF20-FEA67934EF24}"/>
              </a:ext>
            </a:extLst>
          </p:cNvPr>
          <p:cNvSpPr>
            <a:spLocks noGrp="1"/>
          </p:cNvSpPr>
          <p:nvPr>
            <p:ph idx="1"/>
          </p:nvPr>
        </p:nvSpPr>
        <p:spPr>
          <a:xfrm>
            <a:off x="1295400" y="3238500"/>
            <a:ext cx="16002000" cy="6629400"/>
          </a:xfrm>
        </p:spPr>
        <p:txBody>
          <a:bodyPr>
            <a:normAutofit lnSpcReduction="10000"/>
          </a:bodyPr>
          <a:lstStyle/>
          <a:p>
            <a:r>
              <a:rPr lang="en-US" sz="5400" dirty="0">
                <a:solidFill>
                  <a:srgbClr val="00359E"/>
                </a:solidFill>
                <a:latin typeface="Georgia Pro" panose="02040502050405020303" pitchFamily="18" charset="0"/>
              </a:rPr>
              <a:t>It is a violation of federal law for noncitizens to register and vote in a US election</a:t>
            </a:r>
          </a:p>
          <a:p>
            <a:r>
              <a:rPr lang="en-US" sz="5400" dirty="0">
                <a:solidFill>
                  <a:srgbClr val="00359E"/>
                </a:solidFill>
                <a:latin typeface="Georgia Pro" panose="02040502050405020303" pitchFamily="18" charset="0"/>
              </a:rPr>
              <a:t>Most state constitutions define ‘suffrage’ and eligibility to be an elector to require US citizenship…</a:t>
            </a:r>
          </a:p>
          <a:p>
            <a:pPr lvl="2">
              <a:buFont typeface="Wingdings" panose="05000000000000000000" pitchFamily="2" charset="2"/>
              <a:buChar char="q"/>
            </a:pPr>
            <a:r>
              <a:rPr lang="en-US" sz="4600" dirty="0">
                <a:solidFill>
                  <a:srgbClr val="00359E"/>
                </a:solidFill>
                <a:latin typeface="Georgia Pro" panose="02040502050405020303" pitchFamily="18" charset="0"/>
              </a:rPr>
              <a:t>	But how do we know?</a:t>
            </a:r>
          </a:p>
          <a:p>
            <a:pPr lvl="2">
              <a:buFont typeface="Wingdings" panose="05000000000000000000" pitchFamily="2" charset="2"/>
              <a:buChar char="q"/>
            </a:pPr>
            <a:r>
              <a:rPr lang="en-US" sz="4600" dirty="0">
                <a:solidFill>
                  <a:srgbClr val="00359E"/>
                </a:solidFill>
                <a:latin typeface="Georgia Pro" panose="02040502050405020303" pitchFamily="18" charset="0"/>
              </a:rPr>
              <a:t>   What is the process for ensuring that only citizens are registered to vote in the state?</a:t>
            </a:r>
          </a:p>
          <a:p>
            <a:pPr marL="0" indent="0">
              <a:buNone/>
            </a:pPr>
            <a:endParaRPr lang="en-US" sz="4000" dirty="0">
              <a:solidFill>
                <a:schemeClr val="accent5">
                  <a:lumMod val="50000"/>
                </a:schemeClr>
              </a:solidFill>
              <a:latin typeface="Georgia Pro" panose="02040502050405020303" pitchFamily="18" charset="0"/>
            </a:endParaRPr>
          </a:p>
        </p:txBody>
      </p:sp>
      <p:sp>
        <p:nvSpPr>
          <p:cNvPr id="5" name="Title 4">
            <a:extLst>
              <a:ext uri="{FF2B5EF4-FFF2-40B4-BE49-F238E27FC236}">
                <a16:creationId xmlns:a16="http://schemas.microsoft.com/office/drawing/2014/main" id="{300230E1-9079-45E9-0751-F074BEDCE6B0}"/>
              </a:ext>
            </a:extLst>
          </p:cNvPr>
          <p:cNvSpPr>
            <a:spLocks noGrp="1"/>
          </p:cNvSpPr>
          <p:nvPr>
            <p:ph type="title"/>
          </p:nvPr>
        </p:nvSpPr>
        <p:spPr>
          <a:xfrm>
            <a:off x="-48986" y="-27214"/>
            <a:ext cx="18336986" cy="1973262"/>
          </a:xfrm>
          <a:prstGeom prst="rect">
            <a:avLst/>
          </a:prstGeom>
          <a:solidFill>
            <a:srgbClr val="F13D4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normAutofit fontScale="90000"/>
          </a:bodyPr>
          <a:lstStyle/>
          <a:p>
            <a:pPr algn="ctr"/>
            <a:r>
              <a:rPr lang="en-US" sz="7200" b="1" dirty="0">
                <a:solidFill>
                  <a:schemeClr val="bg2"/>
                </a:solidFill>
                <a:latin typeface="Georgia Pro" panose="02040502050405020303" pitchFamily="18" charset="0"/>
              </a:rPr>
              <a:t>Protecting US Elections for US Citizens</a:t>
            </a:r>
          </a:p>
        </p:txBody>
      </p:sp>
      <p:sp>
        <p:nvSpPr>
          <p:cNvPr id="6" name="Rectangle 5">
            <a:extLst>
              <a:ext uri="{FF2B5EF4-FFF2-40B4-BE49-F238E27FC236}">
                <a16:creationId xmlns:a16="http://schemas.microsoft.com/office/drawing/2014/main" id="{AD2C6C05-5373-4F38-522B-83F9795E42F5}"/>
              </a:ext>
            </a:extLst>
          </p:cNvPr>
          <p:cNvSpPr/>
          <p:nvPr/>
        </p:nvSpPr>
        <p:spPr>
          <a:xfrm>
            <a:off x="0" y="1714500"/>
            <a:ext cx="18395281" cy="533400"/>
          </a:xfrm>
          <a:prstGeom prst="rect">
            <a:avLst/>
          </a:prstGeom>
          <a:solidFill>
            <a:srgbClr val="20418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rgbClr val="204186"/>
              </a:solidFill>
            </a:endParaRPr>
          </a:p>
        </p:txBody>
      </p:sp>
    </p:spTree>
    <p:extLst>
      <p:ext uri="{BB962C8B-B14F-4D97-AF65-F5344CB8AC3E}">
        <p14:creationId xmlns:p14="http://schemas.microsoft.com/office/powerpoint/2010/main" val="130146957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D7A5F4BC-0DEA-4585-EF20-FEA67934EF24}"/>
              </a:ext>
            </a:extLst>
          </p:cNvPr>
          <p:cNvSpPr>
            <a:spLocks noGrp="1"/>
          </p:cNvSpPr>
          <p:nvPr>
            <p:ph idx="1"/>
          </p:nvPr>
        </p:nvSpPr>
        <p:spPr>
          <a:xfrm>
            <a:off x="1295400" y="3238500"/>
            <a:ext cx="16002000" cy="6629400"/>
          </a:xfrm>
        </p:spPr>
        <p:txBody>
          <a:bodyPr>
            <a:normAutofit/>
          </a:bodyPr>
          <a:lstStyle/>
          <a:p>
            <a:r>
              <a:rPr lang="en-US" sz="5600" dirty="0">
                <a:solidFill>
                  <a:srgbClr val="00359E"/>
                </a:solidFill>
                <a:latin typeface="Georgia Pro" panose="02040502050405020303" pitchFamily="18" charset="0"/>
              </a:rPr>
              <a:t>Every state issues drivers licenses to noncitizens</a:t>
            </a:r>
          </a:p>
          <a:p>
            <a:r>
              <a:rPr lang="en-US" sz="5600" dirty="0">
                <a:solidFill>
                  <a:srgbClr val="00359E"/>
                </a:solidFill>
                <a:latin typeface="Georgia Pro" panose="02040502050405020303" pitchFamily="18" charset="0"/>
              </a:rPr>
              <a:t>Nineteen states issue drivers licenses to illegal aliens</a:t>
            </a:r>
          </a:p>
          <a:p>
            <a:r>
              <a:rPr lang="en-US" sz="5600" dirty="0">
                <a:solidFill>
                  <a:srgbClr val="00359E"/>
                </a:solidFill>
                <a:latin typeface="Georgia Pro" panose="02040502050405020303" pitchFamily="18" charset="0"/>
              </a:rPr>
              <a:t>Noncitizens are issued REAL ID’s</a:t>
            </a:r>
          </a:p>
          <a:p>
            <a:r>
              <a:rPr lang="en-US" sz="5600" dirty="0">
                <a:solidFill>
                  <a:srgbClr val="00359E"/>
                </a:solidFill>
                <a:latin typeface="Georgia Pro" panose="02040502050405020303" pitchFamily="18" charset="0"/>
              </a:rPr>
              <a:t>Noncitizens </a:t>
            </a:r>
            <a:r>
              <a:rPr lang="en-US" sz="5600" i="1" dirty="0">
                <a:solidFill>
                  <a:srgbClr val="00359E"/>
                </a:solidFill>
                <a:latin typeface="Georgia Pro" panose="02040502050405020303" pitchFamily="18" charset="0"/>
              </a:rPr>
              <a:t>and </a:t>
            </a:r>
            <a:r>
              <a:rPr lang="en-US" sz="5600" dirty="0">
                <a:solidFill>
                  <a:srgbClr val="00359E"/>
                </a:solidFill>
                <a:latin typeface="Georgia Pro" panose="02040502050405020303" pitchFamily="18" charset="0"/>
              </a:rPr>
              <a:t>illegals are issued social security numbers</a:t>
            </a:r>
          </a:p>
          <a:p>
            <a:pPr marL="0" indent="0">
              <a:buNone/>
            </a:pPr>
            <a:endParaRPr lang="en-US" sz="4000" dirty="0">
              <a:solidFill>
                <a:schemeClr val="accent5">
                  <a:lumMod val="50000"/>
                </a:schemeClr>
              </a:solidFill>
              <a:latin typeface="Georgia Pro" panose="02040502050405020303" pitchFamily="18" charset="0"/>
            </a:endParaRPr>
          </a:p>
        </p:txBody>
      </p:sp>
      <p:sp>
        <p:nvSpPr>
          <p:cNvPr id="5" name="Title 4">
            <a:extLst>
              <a:ext uri="{FF2B5EF4-FFF2-40B4-BE49-F238E27FC236}">
                <a16:creationId xmlns:a16="http://schemas.microsoft.com/office/drawing/2014/main" id="{300230E1-9079-45E9-0751-F074BEDCE6B0}"/>
              </a:ext>
            </a:extLst>
          </p:cNvPr>
          <p:cNvSpPr>
            <a:spLocks noGrp="1"/>
          </p:cNvSpPr>
          <p:nvPr>
            <p:ph type="title"/>
          </p:nvPr>
        </p:nvSpPr>
        <p:spPr>
          <a:xfrm>
            <a:off x="-48986" y="-27214"/>
            <a:ext cx="18336986" cy="1973262"/>
          </a:xfrm>
          <a:prstGeom prst="rect">
            <a:avLst/>
          </a:prstGeom>
          <a:solidFill>
            <a:srgbClr val="F13D4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normAutofit fontScale="90000"/>
          </a:bodyPr>
          <a:lstStyle/>
          <a:p>
            <a:pPr algn="ctr"/>
            <a:r>
              <a:rPr lang="en-US" sz="7200" b="1" dirty="0">
                <a:solidFill>
                  <a:schemeClr val="bg2"/>
                </a:solidFill>
                <a:latin typeface="Georgia Pro" panose="02040502050405020303" pitchFamily="18" charset="0"/>
              </a:rPr>
              <a:t>Protecting US Elections for US Citizens</a:t>
            </a:r>
            <a:endParaRPr lang="en-US" sz="7200" b="1" dirty="0">
              <a:solidFill>
                <a:schemeClr val="bg2"/>
              </a:solidFill>
            </a:endParaRPr>
          </a:p>
        </p:txBody>
      </p:sp>
      <p:sp>
        <p:nvSpPr>
          <p:cNvPr id="6" name="Rectangle 5">
            <a:extLst>
              <a:ext uri="{FF2B5EF4-FFF2-40B4-BE49-F238E27FC236}">
                <a16:creationId xmlns:a16="http://schemas.microsoft.com/office/drawing/2014/main" id="{AD2C6C05-5373-4F38-522B-83F9795E42F5}"/>
              </a:ext>
            </a:extLst>
          </p:cNvPr>
          <p:cNvSpPr/>
          <p:nvPr/>
        </p:nvSpPr>
        <p:spPr>
          <a:xfrm>
            <a:off x="0" y="1714500"/>
            <a:ext cx="18395281" cy="533400"/>
          </a:xfrm>
          <a:prstGeom prst="rect">
            <a:avLst/>
          </a:prstGeom>
          <a:solidFill>
            <a:srgbClr val="20418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rgbClr val="204186"/>
              </a:solidFill>
            </a:endParaRPr>
          </a:p>
        </p:txBody>
      </p:sp>
    </p:spTree>
    <p:extLst>
      <p:ext uri="{BB962C8B-B14F-4D97-AF65-F5344CB8AC3E}">
        <p14:creationId xmlns:p14="http://schemas.microsoft.com/office/powerpoint/2010/main" val="284974906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D7A5F4BC-0DEA-4585-EF20-FEA67934EF24}"/>
              </a:ext>
            </a:extLst>
          </p:cNvPr>
          <p:cNvSpPr>
            <a:spLocks noGrp="1"/>
          </p:cNvSpPr>
          <p:nvPr>
            <p:ph idx="1"/>
          </p:nvPr>
        </p:nvSpPr>
        <p:spPr>
          <a:xfrm>
            <a:off x="1295400" y="3238500"/>
            <a:ext cx="16002000" cy="6629400"/>
          </a:xfrm>
        </p:spPr>
        <p:txBody>
          <a:bodyPr>
            <a:normAutofit lnSpcReduction="10000"/>
          </a:bodyPr>
          <a:lstStyle/>
          <a:p>
            <a:r>
              <a:rPr lang="en-US" sz="4000" dirty="0">
                <a:solidFill>
                  <a:schemeClr val="accent5">
                    <a:lumMod val="50000"/>
                  </a:schemeClr>
                </a:solidFill>
                <a:latin typeface="Georgia Pro" panose="02040502050405020303" pitchFamily="18" charset="0"/>
              </a:rPr>
              <a:t>  </a:t>
            </a:r>
            <a:r>
              <a:rPr lang="en-US" sz="5400" dirty="0">
                <a:solidFill>
                  <a:srgbClr val="00359E"/>
                </a:solidFill>
                <a:latin typeface="Georgia Pro" panose="02040502050405020303" pitchFamily="18" charset="0"/>
              </a:rPr>
              <a:t>The two voter verification sources are DL and SS#</a:t>
            </a:r>
          </a:p>
          <a:p>
            <a:r>
              <a:rPr lang="en-US" sz="5400" dirty="0">
                <a:solidFill>
                  <a:srgbClr val="00359E"/>
                </a:solidFill>
                <a:latin typeface="Georgia Pro" panose="02040502050405020303" pitchFamily="18" charset="0"/>
              </a:rPr>
              <a:t>  States must identify sources of data to verify  citizenship</a:t>
            </a:r>
          </a:p>
          <a:p>
            <a:pPr lvl="2"/>
            <a:r>
              <a:rPr lang="en-US" sz="4600" dirty="0">
                <a:solidFill>
                  <a:srgbClr val="00359E"/>
                </a:solidFill>
                <a:latin typeface="Georgia Pro" panose="02040502050405020303" pitchFamily="18" charset="0"/>
              </a:rPr>
              <a:t>DMV databases</a:t>
            </a:r>
          </a:p>
          <a:p>
            <a:pPr lvl="2"/>
            <a:r>
              <a:rPr lang="en-US" sz="4600" dirty="0">
                <a:solidFill>
                  <a:srgbClr val="00359E"/>
                </a:solidFill>
                <a:latin typeface="Georgia Pro" panose="02040502050405020303" pitchFamily="18" charset="0"/>
              </a:rPr>
              <a:t>Birth certificate data </a:t>
            </a:r>
          </a:p>
          <a:p>
            <a:pPr lvl="2"/>
            <a:r>
              <a:rPr lang="en-US" sz="4600" dirty="0">
                <a:solidFill>
                  <a:srgbClr val="00359E"/>
                </a:solidFill>
                <a:latin typeface="Georgia Pro" panose="02040502050405020303" pitchFamily="18" charset="0"/>
              </a:rPr>
              <a:t>American Association of Motor Vehicle Agencies (AAMVA) agreement</a:t>
            </a:r>
          </a:p>
          <a:p>
            <a:pPr lvl="2"/>
            <a:r>
              <a:rPr lang="en-US" sz="4600" dirty="0">
                <a:solidFill>
                  <a:srgbClr val="00359E"/>
                </a:solidFill>
                <a:latin typeface="Georgia Pro" panose="02040502050405020303" pitchFamily="18" charset="0"/>
              </a:rPr>
              <a:t>Dept of Homeland Security</a:t>
            </a:r>
          </a:p>
          <a:p>
            <a:pPr lvl="2"/>
            <a:endParaRPr lang="en-US" sz="4600" dirty="0">
              <a:solidFill>
                <a:srgbClr val="00359E"/>
              </a:solidFill>
              <a:latin typeface="Georgia Pro" panose="02040502050405020303" pitchFamily="18" charset="0"/>
            </a:endParaRPr>
          </a:p>
          <a:p>
            <a:pPr marL="0" indent="0">
              <a:buNone/>
            </a:pPr>
            <a:endParaRPr lang="en-US" sz="5400" dirty="0">
              <a:solidFill>
                <a:srgbClr val="00359E"/>
              </a:solidFill>
              <a:latin typeface="Georgia Pro" panose="02040502050405020303" pitchFamily="18" charset="0"/>
            </a:endParaRPr>
          </a:p>
          <a:p>
            <a:pPr lvl="2"/>
            <a:endParaRPr lang="en-US" sz="3200" dirty="0">
              <a:solidFill>
                <a:schemeClr val="accent5">
                  <a:lumMod val="50000"/>
                </a:schemeClr>
              </a:solidFill>
              <a:latin typeface="Georgia Pro" panose="02040502050405020303" pitchFamily="18" charset="0"/>
            </a:endParaRPr>
          </a:p>
        </p:txBody>
      </p:sp>
      <p:sp>
        <p:nvSpPr>
          <p:cNvPr id="5" name="Title 4">
            <a:extLst>
              <a:ext uri="{FF2B5EF4-FFF2-40B4-BE49-F238E27FC236}">
                <a16:creationId xmlns:a16="http://schemas.microsoft.com/office/drawing/2014/main" id="{300230E1-9079-45E9-0751-F074BEDCE6B0}"/>
              </a:ext>
            </a:extLst>
          </p:cNvPr>
          <p:cNvSpPr>
            <a:spLocks noGrp="1"/>
          </p:cNvSpPr>
          <p:nvPr>
            <p:ph type="title"/>
          </p:nvPr>
        </p:nvSpPr>
        <p:spPr>
          <a:xfrm>
            <a:off x="-48986" y="-27214"/>
            <a:ext cx="18336986" cy="1973262"/>
          </a:xfrm>
          <a:prstGeom prst="rect">
            <a:avLst/>
          </a:prstGeom>
          <a:solidFill>
            <a:srgbClr val="F13D4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normAutofit fontScale="90000"/>
          </a:bodyPr>
          <a:lstStyle/>
          <a:p>
            <a:pPr algn="ctr"/>
            <a:r>
              <a:rPr lang="en-US" sz="7200" b="1" dirty="0">
                <a:solidFill>
                  <a:schemeClr val="bg2"/>
                </a:solidFill>
                <a:latin typeface="Georgia Pro" panose="02040502050405020303" pitchFamily="18" charset="0"/>
              </a:rPr>
              <a:t>Protecting US Elections for US Citizens</a:t>
            </a:r>
            <a:endParaRPr lang="en-US" sz="7200" b="1" dirty="0">
              <a:solidFill>
                <a:schemeClr val="bg2"/>
              </a:solidFill>
            </a:endParaRPr>
          </a:p>
        </p:txBody>
      </p:sp>
      <p:sp>
        <p:nvSpPr>
          <p:cNvPr id="6" name="Rectangle 5">
            <a:extLst>
              <a:ext uri="{FF2B5EF4-FFF2-40B4-BE49-F238E27FC236}">
                <a16:creationId xmlns:a16="http://schemas.microsoft.com/office/drawing/2014/main" id="{AD2C6C05-5373-4F38-522B-83F9795E42F5}"/>
              </a:ext>
            </a:extLst>
          </p:cNvPr>
          <p:cNvSpPr/>
          <p:nvPr/>
        </p:nvSpPr>
        <p:spPr>
          <a:xfrm>
            <a:off x="0" y="1714500"/>
            <a:ext cx="18395281" cy="533400"/>
          </a:xfrm>
          <a:prstGeom prst="rect">
            <a:avLst/>
          </a:prstGeom>
          <a:solidFill>
            <a:srgbClr val="20418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rgbClr val="204186"/>
              </a:solidFill>
            </a:endParaRPr>
          </a:p>
        </p:txBody>
      </p:sp>
    </p:spTree>
    <p:extLst>
      <p:ext uri="{BB962C8B-B14F-4D97-AF65-F5344CB8AC3E}">
        <p14:creationId xmlns:p14="http://schemas.microsoft.com/office/powerpoint/2010/main" val="190367677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D7A5F4BC-0DEA-4585-EF20-FEA67934EF24}"/>
              </a:ext>
            </a:extLst>
          </p:cNvPr>
          <p:cNvSpPr>
            <a:spLocks noGrp="1"/>
          </p:cNvSpPr>
          <p:nvPr>
            <p:ph idx="1"/>
          </p:nvPr>
        </p:nvSpPr>
        <p:spPr>
          <a:xfrm>
            <a:off x="1295400" y="3238500"/>
            <a:ext cx="16002000" cy="6629400"/>
          </a:xfrm>
        </p:spPr>
        <p:txBody>
          <a:bodyPr>
            <a:normAutofit fontScale="92500" lnSpcReduction="20000"/>
          </a:bodyPr>
          <a:lstStyle/>
          <a:p>
            <a:pPr marL="914400" lvl="2" indent="0">
              <a:buNone/>
            </a:pPr>
            <a:r>
              <a:rPr lang="en-US" sz="4000" dirty="0">
                <a:solidFill>
                  <a:srgbClr val="00359E"/>
                </a:solidFill>
                <a:latin typeface="Georgia Pro" panose="02040502050405020303" pitchFamily="18" charset="0"/>
              </a:rPr>
              <a:t>America First Legal Foundation letter to State Election Officials and Arizona County Recorders</a:t>
            </a:r>
          </a:p>
          <a:p>
            <a:pPr marL="914400" lvl="2" indent="0">
              <a:buNone/>
            </a:pPr>
            <a:endParaRPr lang="en-US" sz="3900" dirty="0">
              <a:solidFill>
                <a:srgbClr val="00359E"/>
              </a:solidFill>
              <a:latin typeface="Georgia Pro" panose="02040502050405020303" pitchFamily="18" charset="0"/>
            </a:endParaRPr>
          </a:p>
          <a:p>
            <a:pPr marL="914400" lvl="2" indent="0">
              <a:buNone/>
            </a:pPr>
            <a:r>
              <a:rPr lang="en-US" sz="3900" dirty="0">
                <a:solidFill>
                  <a:srgbClr val="00359E"/>
                </a:solidFill>
                <a:latin typeface="Georgia Pro" panose="02040502050405020303" pitchFamily="18" charset="0"/>
                <a:hlinkClick r:id="rId2"/>
              </a:rPr>
              <a:t>https://media.aflegal.org/wp-content/uploads/2024/07/17140746/AFL-Letter-to-AZ-County-Recorders-re-1373-and-1644-2.pdf</a:t>
            </a:r>
            <a:endParaRPr lang="en-US" sz="3900" dirty="0">
              <a:solidFill>
                <a:srgbClr val="00359E"/>
              </a:solidFill>
              <a:latin typeface="Georgia Pro" panose="02040502050405020303" pitchFamily="18" charset="0"/>
            </a:endParaRPr>
          </a:p>
          <a:p>
            <a:pPr marL="914400" lvl="2" indent="0">
              <a:buNone/>
            </a:pPr>
            <a:endParaRPr lang="en-US" sz="3200" b="0" i="0" u="none" strike="noStrike" baseline="0" dirty="0">
              <a:solidFill>
                <a:srgbClr val="00359E"/>
              </a:solidFill>
              <a:latin typeface="Georgia Pro" panose="02040502050405020303" pitchFamily="18" charset="0"/>
            </a:endParaRPr>
          </a:p>
          <a:p>
            <a:pPr marL="914400" lvl="2" indent="0">
              <a:buNone/>
            </a:pPr>
            <a:r>
              <a:rPr lang="en-US" sz="3900" b="0" i="0" u="none" strike="noStrike" baseline="0" dirty="0">
                <a:solidFill>
                  <a:srgbClr val="00359E"/>
                </a:solidFill>
                <a:latin typeface="Georgia Pro" panose="02040502050405020303" pitchFamily="18" charset="0"/>
              </a:rPr>
              <a:t>8 U.S.C. § 1373 and  </a:t>
            </a:r>
            <a:r>
              <a:rPr lang="en-US" sz="3900" dirty="0">
                <a:solidFill>
                  <a:srgbClr val="00359E"/>
                </a:solidFill>
                <a:latin typeface="Georgia Pro" panose="02040502050405020303" pitchFamily="18" charset="0"/>
              </a:rPr>
              <a:t>8 U.S.C. § 1644</a:t>
            </a:r>
          </a:p>
          <a:p>
            <a:pPr lvl="3">
              <a:buFont typeface="Arial" panose="020B0604020202020204" pitchFamily="34" charset="0"/>
              <a:buChar char="•"/>
            </a:pPr>
            <a:r>
              <a:rPr lang="en-US" sz="3900" dirty="0">
                <a:solidFill>
                  <a:srgbClr val="00359E"/>
                </a:solidFill>
                <a:latin typeface="Georgia Pro" panose="02040502050405020303" pitchFamily="18" charset="0"/>
              </a:rPr>
              <a:t>Any federal, state, or local agency</a:t>
            </a:r>
          </a:p>
          <a:p>
            <a:pPr lvl="3">
              <a:buFont typeface="Arial" panose="020B0604020202020204" pitchFamily="34" charset="0"/>
              <a:buChar char="•"/>
            </a:pPr>
            <a:r>
              <a:rPr lang="en-US" sz="3900" dirty="0">
                <a:solidFill>
                  <a:srgbClr val="00359E"/>
                </a:solidFill>
                <a:latin typeface="Georgia Pro" panose="02040502050405020303" pitchFamily="18" charset="0"/>
              </a:rPr>
              <a:t>May </a:t>
            </a:r>
            <a:r>
              <a:rPr lang="en-US" sz="3900" b="1" dirty="0">
                <a:solidFill>
                  <a:srgbClr val="00359E"/>
                </a:solidFill>
                <a:latin typeface="Georgia Pro" panose="02040502050405020303" pitchFamily="18" charset="0"/>
              </a:rPr>
              <a:t>submit requests for information </a:t>
            </a:r>
            <a:r>
              <a:rPr lang="en-US" sz="3900" dirty="0">
                <a:solidFill>
                  <a:srgbClr val="00359E"/>
                </a:solidFill>
                <a:latin typeface="Georgia Pro" panose="02040502050405020303" pitchFamily="18" charset="0"/>
              </a:rPr>
              <a:t>about an individual’s citizenship or immigration status for </a:t>
            </a:r>
            <a:r>
              <a:rPr lang="en-US" sz="3900" i="1" dirty="0">
                <a:solidFill>
                  <a:srgbClr val="00359E"/>
                </a:solidFill>
                <a:latin typeface="Georgia Pro" panose="02040502050405020303" pitchFamily="18" charset="0"/>
              </a:rPr>
              <a:t>any lawful purpose </a:t>
            </a:r>
          </a:p>
          <a:p>
            <a:pPr lvl="3">
              <a:buFont typeface="Arial" panose="020B0604020202020204" pitchFamily="34" charset="0"/>
              <a:buChar char="•"/>
            </a:pPr>
            <a:r>
              <a:rPr lang="en-US" sz="3900" dirty="0">
                <a:solidFill>
                  <a:srgbClr val="00359E"/>
                </a:solidFill>
                <a:latin typeface="Georgia Pro" panose="02040502050405020303" pitchFamily="18" charset="0"/>
              </a:rPr>
              <a:t>DHS is </a:t>
            </a:r>
            <a:r>
              <a:rPr lang="en-US" sz="3900" b="1" dirty="0">
                <a:solidFill>
                  <a:srgbClr val="00359E"/>
                </a:solidFill>
                <a:latin typeface="Georgia Pro" panose="02040502050405020303" pitchFamily="18" charset="0"/>
              </a:rPr>
              <a:t>required to respond with the requested citizenship information.</a:t>
            </a:r>
          </a:p>
          <a:p>
            <a:pPr lvl="3">
              <a:buFont typeface="Arial" panose="020B0604020202020204" pitchFamily="34" charset="0"/>
              <a:buChar char="•"/>
            </a:pPr>
            <a:endParaRPr lang="en-US" sz="4000" b="1" dirty="0">
              <a:solidFill>
                <a:srgbClr val="00359E"/>
              </a:solidFill>
              <a:latin typeface="Georgia Pro" panose="02040502050405020303" pitchFamily="18" charset="0"/>
            </a:endParaRPr>
          </a:p>
          <a:p>
            <a:pPr marL="0" indent="0">
              <a:buNone/>
            </a:pPr>
            <a:endParaRPr lang="en-US" sz="3600" dirty="0">
              <a:solidFill>
                <a:srgbClr val="00359E"/>
              </a:solidFill>
              <a:latin typeface="Georgia Pro" panose="02040502050405020303" pitchFamily="18" charset="0"/>
            </a:endParaRPr>
          </a:p>
          <a:p>
            <a:pPr lvl="2"/>
            <a:endParaRPr lang="en-US" sz="3200" dirty="0">
              <a:solidFill>
                <a:schemeClr val="accent5">
                  <a:lumMod val="50000"/>
                </a:schemeClr>
              </a:solidFill>
              <a:latin typeface="Georgia Pro" panose="02040502050405020303" pitchFamily="18" charset="0"/>
            </a:endParaRPr>
          </a:p>
        </p:txBody>
      </p:sp>
      <p:sp>
        <p:nvSpPr>
          <p:cNvPr id="5" name="Title 4">
            <a:extLst>
              <a:ext uri="{FF2B5EF4-FFF2-40B4-BE49-F238E27FC236}">
                <a16:creationId xmlns:a16="http://schemas.microsoft.com/office/drawing/2014/main" id="{300230E1-9079-45E9-0751-F074BEDCE6B0}"/>
              </a:ext>
            </a:extLst>
          </p:cNvPr>
          <p:cNvSpPr>
            <a:spLocks noGrp="1"/>
          </p:cNvSpPr>
          <p:nvPr>
            <p:ph type="title"/>
          </p:nvPr>
        </p:nvSpPr>
        <p:spPr>
          <a:xfrm>
            <a:off x="-48986" y="-27214"/>
            <a:ext cx="18336986" cy="1973262"/>
          </a:xfrm>
          <a:prstGeom prst="rect">
            <a:avLst/>
          </a:prstGeom>
          <a:solidFill>
            <a:srgbClr val="F13D4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normAutofit fontScale="90000"/>
          </a:bodyPr>
          <a:lstStyle/>
          <a:p>
            <a:pPr algn="ctr"/>
            <a:r>
              <a:rPr lang="en-US" sz="7200" b="1" dirty="0">
                <a:solidFill>
                  <a:schemeClr val="bg2"/>
                </a:solidFill>
                <a:latin typeface="Georgia Pro" panose="02040502050405020303" pitchFamily="18" charset="0"/>
              </a:rPr>
              <a:t>Protecting US Elections for US Citizens</a:t>
            </a:r>
            <a:endParaRPr lang="en-US" sz="7200" b="1" dirty="0">
              <a:solidFill>
                <a:schemeClr val="bg2"/>
              </a:solidFill>
            </a:endParaRPr>
          </a:p>
        </p:txBody>
      </p:sp>
      <p:sp>
        <p:nvSpPr>
          <p:cNvPr id="6" name="Rectangle 5">
            <a:extLst>
              <a:ext uri="{FF2B5EF4-FFF2-40B4-BE49-F238E27FC236}">
                <a16:creationId xmlns:a16="http://schemas.microsoft.com/office/drawing/2014/main" id="{AD2C6C05-5373-4F38-522B-83F9795E42F5}"/>
              </a:ext>
            </a:extLst>
          </p:cNvPr>
          <p:cNvSpPr/>
          <p:nvPr/>
        </p:nvSpPr>
        <p:spPr>
          <a:xfrm>
            <a:off x="0" y="1714500"/>
            <a:ext cx="18395281" cy="533400"/>
          </a:xfrm>
          <a:prstGeom prst="rect">
            <a:avLst/>
          </a:prstGeom>
          <a:solidFill>
            <a:srgbClr val="20418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rgbClr val="204186"/>
              </a:solidFill>
            </a:endParaRPr>
          </a:p>
        </p:txBody>
      </p:sp>
    </p:spTree>
    <p:extLst>
      <p:ext uri="{BB962C8B-B14F-4D97-AF65-F5344CB8AC3E}">
        <p14:creationId xmlns:p14="http://schemas.microsoft.com/office/powerpoint/2010/main" val="50440704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304</TotalTime>
  <Words>1061</Words>
  <Application>Microsoft Macintosh PowerPoint</Application>
  <PresentationFormat>Custom</PresentationFormat>
  <Paragraphs>111</Paragraphs>
  <Slides>18</Slides>
  <Notes>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18</vt:i4>
      </vt:variant>
    </vt:vector>
  </HeadingPairs>
  <TitlesOfParts>
    <vt:vector size="26" baseType="lpstr">
      <vt:lpstr>Calibri</vt:lpstr>
      <vt:lpstr>Wingdings</vt:lpstr>
      <vt:lpstr>Canva Sans Bold</vt:lpstr>
      <vt:lpstr>Aptos</vt:lpstr>
      <vt:lpstr>The Seasons</vt:lpstr>
      <vt:lpstr>Arial</vt:lpstr>
      <vt:lpstr>Georgia Pro</vt:lpstr>
      <vt:lpstr>Office Theme</vt:lpstr>
      <vt:lpstr>PowerPoint Presentation</vt:lpstr>
      <vt:lpstr>The Federal Framework</vt:lpstr>
      <vt:lpstr>The Federal Framework</vt:lpstr>
      <vt:lpstr>The Federal Framework</vt:lpstr>
      <vt:lpstr>The Federal Framework</vt:lpstr>
      <vt:lpstr>Protecting US Elections for US Citizens</vt:lpstr>
      <vt:lpstr>Protecting US Elections for US Citizens</vt:lpstr>
      <vt:lpstr>Protecting US Elections for US Citizens</vt:lpstr>
      <vt:lpstr>Protecting US Elections for US Citizens</vt:lpstr>
      <vt:lpstr>Protecting US Elections for US Citizens</vt:lpstr>
      <vt:lpstr>Questions for State Legislators to Ask</vt:lpstr>
      <vt:lpstr>Questions for State Legislators to Ask</vt:lpstr>
      <vt:lpstr>Questions for State Legislators to Ask</vt:lpstr>
      <vt:lpstr>Questions for State Legislators to Ask</vt:lpstr>
      <vt:lpstr>Questions for State Legislators to Ask</vt:lpstr>
      <vt:lpstr>Questions for State Legislators to Ask</vt:lpstr>
      <vt:lpstr>The threat of noncitizen voting is real </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Add a heading</dc:title>
  <dc:creator>Cleta Mitchell</dc:creator>
  <cp:lastModifiedBy>Sondra Clark</cp:lastModifiedBy>
  <cp:revision>6</cp:revision>
  <dcterms:created xsi:type="dcterms:W3CDTF">2006-08-16T00:00:00Z</dcterms:created>
  <dcterms:modified xsi:type="dcterms:W3CDTF">2024-09-04T18:28:40Z</dcterms:modified>
  <dc:identifier>DAGLr4bIHVE</dc:identifier>
</cp:coreProperties>
</file>