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4" r:id="rId3"/>
    <p:sldId id="263" r:id="rId4"/>
    <p:sldId id="261" r:id="rId5"/>
    <p:sldId id="27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15" autoAdjust="0"/>
    <p:restoredTop sz="94660"/>
  </p:normalViewPr>
  <p:slideViewPr>
    <p:cSldViewPr snapToGrid="0">
      <p:cViewPr varScale="1">
        <p:scale>
          <a:sx n="83" d="100"/>
          <a:sy n="83" d="100"/>
        </p:scale>
        <p:origin x="456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AE7CF6-7D52-D5DA-8650-9084517841F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8B752CD-AB88-2104-540A-5C2E5A8576B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2248EE-EB3A-1A16-406D-BFCD571A01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11528-3D41-448B-8705-4A74BB207DD8}" type="datetimeFigureOut">
              <a:rPr lang="en-US" smtClean="0"/>
              <a:t>7/10/2022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B90F1A-229B-9FBD-97A4-E41F99E5F4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91BFC8-97BE-C0F4-6FD8-9C19366B90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F1BD1-3D3B-4007-B4F6-A0F90FABB3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3706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83641F-28BD-50EB-A4B9-2E72258447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8BD94D-83D3-FA20-2969-DAFC4A5283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B6D8A4-DCF2-DB21-FEB9-8753117842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11528-3D41-448B-8705-4A74BB207DD8}" type="datetimeFigureOut">
              <a:rPr lang="en-US" smtClean="0"/>
              <a:t>7/10/2022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DA51DB-44AB-3C03-6767-94504F58E3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F8AA8C-0F70-4673-EFAC-D01C6F80DD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F1BD1-3D3B-4007-B4F6-A0F90FABB3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50747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548BC7-F8CB-B6E8-9465-B22A4267B8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CD0D95D-2733-E1FD-FEB2-643C83DFB8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0024591-6F94-7CEB-E421-7C663E811B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11528-3D41-448B-8705-4A74BB207DD8}" type="datetimeFigureOut">
              <a:rPr lang="en-US" smtClean="0"/>
              <a:t>7/10/2022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E2D965-5776-CB11-E13F-DDD993BAAD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DECC1F-D4D2-6A36-C90F-9F93454736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F1BD1-3D3B-4007-B4F6-A0F90FABB3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57150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4E3B53-0F53-E693-8B07-71E847677A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B5DF67-DD6D-F082-4FCF-3DC5D55DDC2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E5E45D4-2AC1-1D02-2DB2-0D3513F41A6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A0ABDBD-EA18-5951-9D6E-AE67FC68CE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11528-3D41-448B-8705-4A74BB207DD8}" type="datetimeFigureOut">
              <a:rPr lang="en-US" smtClean="0"/>
              <a:t>7/10/2022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B4B82E0-39AE-977C-97A8-5CF994C061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BE2829E-2B1D-A20A-CF2E-B916BABB24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F1BD1-3D3B-4007-B4F6-A0F90FABB3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75950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66414C-84AC-8E13-801E-3E083E9F5E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9CC49F4-249B-28CB-E2A7-DD3D76A71B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4E4E7C1-89C2-06B2-4629-550251F194E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DA8DDEB-8144-E235-94B1-22C314454B6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83105DF-1F73-7EB4-8D31-25BAB4F03F9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2C83D28-573E-28BF-AA89-FF43295D87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11528-3D41-448B-8705-4A74BB207DD8}" type="datetimeFigureOut">
              <a:rPr lang="en-US" smtClean="0"/>
              <a:t>7/10/2022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D28DBCE-0F7A-22AC-A720-F1E0FA3ABE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5EC5210-6690-00A5-7B9B-D7DF373592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F1BD1-3D3B-4007-B4F6-A0F90FABB3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94397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B168DA-68BE-D54F-FEF8-A820586FCE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C5EE86D-9251-A9AB-36E5-06DD8A09FF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11528-3D41-448B-8705-4A74BB207DD8}" type="datetimeFigureOut">
              <a:rPr lang="en-US" smtClean="0"/>
              <a:t>7/10/2022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7E87A2E-0881-2545-34DA-F0EBF845DD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D9FB4AF-8111-3490-17AD-51C88ECD9B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F1BD1-3D3B-4007-B4F6-A0F90FABB3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83388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B3FB209-5372-DCBD-C5BB-38ED67DC9F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11528-3D41-448B-8705-4A74BB207DD8}" type="datetimeFigureOut">
              <a:rPr lang="en-US" smtClean="0"/>
              <a:t>7/10/2022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AA1198C-F311-D5AA-ABAD-88904A5894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468AAD5-FB25-5685-C5A6-AEBAA3BBDB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F1BD1-3D3B-4007-B4F6-A0F90FABB3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74555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4A314D-B480-2651-12B0-5A0DDF3333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8C8A35-F1F2-C979-6D6B-FDB80AD062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A8D275E-1381-622B-3D82-4AEBB245D26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3AB44B0-B520-3A8E-3AFD-906AC59095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11528-3D41-448B-8705-4A74BB207DD8}" type="datetimeFigureOut">
              <a:rPr lang="en-US" smtClean="0"/>
              <a:t>7/10/2022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1FB014F-2C70-1C61-17AC-8F29442434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7431EBA-D37B-5823-70C3-D97CAF15BF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F1BD1-3D3B-4007-B4F6-A0F90FABB3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06240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F88E56-2546-4B6B-623F-1E1ABE4D6F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82626F4-CA47-AD2A-6D1B-CE1125A9880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2765D0-0D52-AD40-309A-BEA83BE2FF9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D89AA08-1FCA-BDB7-7090-1073A6DB81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11528-3D41-448B-8705-4A74BB207DD8}" type="datetimeFigureOut">
              <a:rPr lang="en-US" smtClean="0"/>
              <a:t>7/10/2022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38676D3-F7C0-01E4-F4BF-DB62E873B0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727988D-47F2-7B03-CD28-7BB91E22B0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F1BD1-3D3B-4007-B4F6-A0F90FABB3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24624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78CC06-D530-5E81-BB5C-9705B9D62F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4ADD934-B9CE-4980-0C06-28D6C8B3400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C2D48B-3983-454F-3571-1C72E65FDC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11528-3D41-448B-8705-4A74BB207DD8}" type="datetimeFigureOut">
              <a:rPr lang="en-US" smtClean="0"/>
              <a:t>7/10/2022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3FB686-2D94-E8E0-1B4B-BDFF7D76E7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6931B0-EC17-1AFF-2ABF-7DF9E947A6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F1BD1-3D3B-4007-B4F6-A0F90FABB3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80948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A837912-689E-0215-D55B-9D8FE5CEACF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60DCD5A-2808-BEB4-9BB9-643ACF61FF8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ED9E80-DAEB-D545-4B9A-80711963F2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11528-3D41-448B-8705-4A74BB207DD8}" type="datetimeFigureOut">
              <a:rPr lang="en-US" smtClean="0"/>
              <a:t>7/10/2022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4D45B5-4549-7DD8-8E42-F0492A58E4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C59779-4BA1-3426-FD69-2CA5F8A24E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F1BD1-3D3B-4007-B4F6-A0F90FABB3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47557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0B068C1-47BD-1855-A08A-41FAAEF931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B94E503-3386-17CF-11BC-A7745525DF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C81788-59CA-CFDC-D2FF-AC075C49D77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611528-3D41-448B-8705-4A74BB207DD8}" type="datetimeFigureOut">
              <a:rPr lang="en-US" smtClean="0"/>
              <a:t>7/10/2022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CFFBC2-9B0D-F4A9-21A7-6B5A36B78C0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13DD5B-D28C-4A4E-2C0D-6BBD8D5562C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1F1BD1-3D3B-4007-B4F6-A0F90FABB3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10942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98EFB2A0-3CBC-640B-CA2A-CA4A044E01F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27FAB0E-3610-A264-5B8B-451384646F99}"/>
              </a:ext>
            </a:extLst>
          </p:cNvPr>
          <p:cNvSpPr txBox="1"/>
          <p:nvPr/>
        </p:nvSpPr>
        <p:spPr>
          <a:xfrm>
            <a:off x="3149600" y="831889"/>
            <a:ext cx="6169890" cy="32129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>
              <a:spcBef>
                <a:spcPts val="0"/>
              </a:spcBef>
            </a:pPr>
            <a:r>
              <a:rPr lang="en-US" sz="4800" dirty="0">
                <a:solidFill>
                  <a:srgbClr val="0000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STATE LAW EXCHANGE PROVISIONS</a:t>
            </a:r>
            <a:endParaRPr lang="en-US" sz="4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br>
              <a:rPr lang="en-US" sz="3200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</a:b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85605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Graphical user interface&#10;&#10;Description automatically generated with medium confidence">
            <a:extLst>
              <a:ext uri="{FF2B5EF4-FFF2-40B4-BE49-F238E27FC236}">
                <a16:creationId xmlns:a16="http://schemas.microsoft.com/office/drawing/2014/main" id="{3B93C4A9-B9CC-7627-DE33-7697BFAF94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EBA2FE7-B406-2EE5-BA46-7B2B4D52C821}"/>
              </a:ext>
            </a:extLst>
          </p:cNvPr>
          <p:cNvSpPr txBox="1"/>
          <p:nvPr/>
        </p:nvSpPr>
        <p:spPr>
          <a:xfrm>
            <a:off x="905164" y="1469158"/>
            <a:ext cx="10289309" cy="27515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marR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en-US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marR="0" lvl="0" indent="-3429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sz="2400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Legislative approval requirement</a:t>
            </a:r>
          </a:p>
          <a:p>
            <a:pPr marR="0"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tabLst>
                <a:tab pos="457200" algn="l"/>
              </a:tabLst>
            </a:pPr>
            <a:endParaRPr lang="en-US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marR="0" lvl="1" indent="-28575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914400" algn="l"/>
              </a:tabLst>
            </a:pPr>
            <a:r>
              <a:rPr lang="en-US" sz="2400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Any land exchange with the federal government of over 500 acres must be approved by the legislature.</a:t>
            </a:r>
            <a:endParaRPr lang="en-US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marR="0" lvl="1" indent="-28575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914400" algn="l"/>
              </a:tabLst>
            </a:pPr>
            <a:r>
              <a:rPr lang="en-US" sz="2400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Such approval may be granted by the entire legislature during the general session or by the (Joint) Legislative Management Committee during the interim.</a:t>
            </a:r>
            <a:endParaRPr lang="en-US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17863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Background pattern&#10;&#10;Description automatically generated with low confidence">
            <a:extLst>
              <a:ext uri="{FF2B5EF4-FFF2-40B4-BE49-F238E27FC236}">
                <a16:creationId xmlns:a16="http://schemas.microsoft.com/office/drawing/2014/main" id="{A11ED528-0A5A-9EBD-D7AD-5C6883C51DA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F4B3187-7F2D-46D8-E65E-8249808078A9}"/>
              </a:ext>
            </a:extLst>
          </p:cNvPr>
          <p:cNvSpPr txBox="1"/>
          <p:nvPr/>
        </p:nvSpPr>
        <p:spPr>
          <a:xfrm>
            <a:off x="5273963" y="140176"/>
            <a:ext cx="6742545" cy="52322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sz="2400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The Land Exchange Distribution Account (LEDA)</a:t>
            </a:r>
            <a:endParaRPr lang="en-US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marR="0" lvl="1" indent="-28575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>
                <a:tab pos="914400" algn="l"/>
              </a:tabLst>
            </a:pPr>
            <a:r>
              <a:rPr lang="en-US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When federal land is leased pursuant to the Mineral Leasing Act (MLA), the State in which the federal land is situated receives 50% of the lease revenue. See 30 U.S.C. § 191.</a:t>
            </a:r>
            <a:endParaRPr lang="en-US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marR="0" lvl="1" indent="-2857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914400" algn="l"/>
              </a:tabLst>
            </a:pPr>
            <a:r>
              <a:rPr lang="en-US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 Utah, the State’s half is placed in the Mineral Lease Account of the General Fund and is distributed per a formula set forth in statute, much of it flowing to counties impacted by mineral development  </a:t>
            </a:r>
            <a:endParaRPr lang="en-US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marR="0" lvl="1" indent="-28575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914400" algn="l"/>
              </a:tabLst>
            </a:pPr>
            <a:r>
              <a:rPr lang="en-US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Utah negotiates a 50% discount on federal land acquired via exchange where MLA minerals determine valuation (in such cases the State is in effect already a 50% owner of the tract)</a:t>
            </a:r>
            <a:endParaRPr lang="en-US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60D6AC97-380B-1C6C-F659-473316446B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7310" y="645704"/>
            <a:ext cx="7411442" cy="4067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10586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451CB2E6-D271-07DA-EEF9-C68E7CBDD5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092F992-757D-9DA1-176D-8D7167C46A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7992" y="1256145"/>
            <a:ext cx="7319172" cy="499297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E75D2D7-395C-ABAB-5865-FECDD31656A1}"/>
              </a:ext>
            </a:extLst>
          </p:cNvPr>
          <p:cNvSpPr txBox="1"/>
          <p:nvPr/>
        </p:nvSpPr>
        <p:spPr>
          <a:xfrm>
            <a:off x="6014720" y="1376218"/>
            <a:ext cx="6177280" cy="45981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742950" marR="0" lvl="1" indent="-2857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914400" algn="l"/>
              </a:tabLst>
            </a:pPr>
            <a:r>
              <a:rPr lang="en-US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 such a circumstance, when SITLA receives mineral lease revenue, it retains 50% for its beneficiaries and deposits the remaining half in the Land Exchange Distribution Account (LEDA). </a:t>
            </a:r>
          </a:p>
          <a:p>
            <a:pPr marL="742950" marR="0" lvl="1" indent="-28575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914400" algn="l"/>
              </a:tabLst>
            </a:pPr>
            <a:r>
              <a:rPr lang="en-US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LEDA funds are then distributed per a formula that compensates both the county that ‘lost’ SITLA land in the exchange as well as the county in which the acquired federal land is situated. </a:t>
            </a:r>
          </a:p>
          <a:p>
            <a:pPr marL="742950" marR="0" lvl="1" indent="-28575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914400" algn="l"/>
              </a:tabLst>
            </a:pP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LEDA program makes certain mineral tracts more affordable and helps secure the support of counties affected by exchanges.</a:t>
            </a:r>
            <a:endParaRPr lang="en-US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74514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Background pattern&#10;&#10;Description automatically generated with low confidence">
            <a:extLst>
              <a:ext uri="{FF2B5EF4-FFF2-40B4-BE49-F238E27FC236}">
                <a16:creationId xmlns:a16="http://schemas.microsoft.com/office/drawing/2014/main" id="{1781734B-B244-0A2E-F664-64E3006CFF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5D03906-0EC3-1478-FDB4-842D85269ED2}"/>
              </a:ext>
            </a:extLst>
          </p:cNvPr>
          <p:cNvSpPr txBox="1"/>
          <p:nvPr/>
        </p:nvSpPr>
        <p:spPr>
          <a:xfrm>
            <a:off x="877454" y="859089"/>
            <a:ext cx="6169890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>
              <a:spcBef>
                <a:spcPts val="0"/>
              </a:spcBef>
              <a:spcAft>
                <a:spcPts val="1200"/>
              </a:spcAft>
              <a:buFont typeface="Symbol" panose="05050102010706020507" pitchFamily="18" charset="2"/>
              <a:buChar char=""/>
            </a:pP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Other states...</a:t>
            </a:r>
          </a:p>
          <a:p>
            <a:pPr marL="342900" marR="0" lvl="0" indent="-342900">
              <a:spcBef>
                <a:spcPts val="0"/>
              </a:spcBef>
              <a:spcAft>
                <a:spcPts val="1200"/>
              </a:spcAft>
              <a:buFont typeface="Symbol" panose="05050102010706020507" pitchFamily="18" charset="2"/>
              <a:buChar char=""/>
            </a:pP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Questions. </a:t>
            </a:r>
          </a:p>
        </p:txBody>
      </p:sp>
    </p:spTree>
    <p:extLst>
      <p:ext uri="{BB962C8B-B14F-4D97-AF65-F5344CB8AC3E}">
        <p14:creationId xmlns:p14="http://schemas.microsoft.com/office/powerpoint/2010/main" val="328408900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317</TotalTime>
  <Words>273</Words>
  <Application>Microsoft Office PowerPoint</Application>
  <PresentationFormat>Widescreen</PresentationFormat>
  <Paragraphs>16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1" baseType="lpstr">
      <vt:lpstr>Arial</vt:lpstr>
      <vt:lpstr>Calibri</vt:lpstr>
      <vt:lpstr>Calibri Light</vt:lpstr>
      <vt:lpstr>Symbol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Chelsea  Meacham</dc:creator>
  <cp:lastModifiedBy>Mike Johnson</cp:lastModifiedBy>
  <cp:revision>12</cp:revision>
  <dcterms:created xsi:type="dcterms:W3CDTF">2022-07-08T19:19:41Z</dcterms:created>
  <dcterms:modified xsi:type="dcterms:W3CDTF">2022-07-10T17:55:56Z</dcterms:modified>
</cp:coreProperties>
</file>