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74" r:id="rId6"/>
    <p:sldId id="296" r:id="rId7"/>
    <p:sldId id="289" r:id="rId8"/>
    <p:sldId id="257" r:id="rId9"/>
    <p:sldId id="297" r:id="rId10"/>
    <p:sldId id="294" r:id="rId11"/>
    <p:sldId id="287" r:id="rId12"/>
    <p:sldId id="290" r:id="rId13"/>
    <p:sldId id="291" r:id="rId14"/>
    <p:sldId id="295" r:id="rId15"/>
    <p:sldId id="29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170F8-FE81-4F78-8B9E-A8C09139D9BF}" v="62" dt="2022-07-07T20:43:42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2848" autoAdjust="0"/>
  </p:normalViewPr>
  <p:slideViewPr>
    <p:cSldViewPr snapToGrid="0">
      <p:cViewPr varScale="1">
        <p:scale>
          <a:sx n="106" d="100"/>
          <a:sy n="106" d="100"/>
        </p:scale>
        <p:origin x="50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ttingham, Gregory P" userId="bc9c9530-0aec-473e-b7a4-6fc36c93379e" providerId="ADAL" clId="{DA2170F8-FE81-4F78-8B9E-A8C09139D9BF}"/>
    <pc:docChg chg="custSel addSld delSld modSld">
      <pc:chgData name="Nottingham, Gregory P" userId="bc9c9530-0aec-473e-b7a4-6fc36c93379e" providerId="ADAL" clId="{DA2170F8-FE81-4F78-8B9E-A8C09139D9BF}" dt="2022-07-07T20:43:42.873" v="64" actId="6549"/>
      <pc:docMkLst>
        <pc:docMk/>
      </pc:docMkLst>
      <pc:sldChg chg="modSp">
        <pc:chgData name="Nottingham, Gregory P" userId="bc9c9530-0aec-473e-b7a4-6fc36c93379e" providerId="ADAL" clId="{DA2170F8-FE81-4F78-8B9E-A8C09139D9BF}" dt="2022-07-07T20:39:31.556" v="5" actId="6549"/>
        <pc:sldMkLst>
          <pc:docMk/>
          <pc:sldMk cId="2205452120" sldId="287"/>
        </pc:sldMkLst>
        <pc:spChg chg="mod">
          <ac:chgData name="Nottingham, Gregory P" userId="bc9c9530-0aec-473e-b7a4-6fc36c93379e" providerId="ADAL" clId="{DA2170F8-FE81-4F78-8B9E-A8C09139D9BF}" dt="2022-07-07T20:39:31.556" v="5" actId="6549"/>
          <ac:spMkLst>
            <pc:docMk/>
            <pc:sldMk cId="2205452120" sldId="287"/>
            <ac:spMk id="40" creationId="{2EC77179-D214-40ED-A38F-24C823C464ED}"/>
          </ac:spMkLst>
        </pc:spChg>
      </pc:sldChg>
      <pc:sldChg chg="modSp mod modAnim">
        <pc:chgData name="Nottingham, Gregory P" userId="bc9c9530-0aec-473e-b7a4-6fc36c93379e" providerId="ADAL" clId="{DA2170F8-FE81-4F78-8B9E-A8C09139D9BF}" dt="2022-07-07T20:43:42.873" v="64" actId="6549"/>
        <pc:sldMkLst>
          <pc:docMk/>
          <pc:sldMk cId="2857330046" sldId="291"/>
        </pc:sldMkLst>
        <pc:spChg chg="mod">
          <ac:chgData name="Nottingham, Gregory P" userId="bc9c9530-0aec-473e-b7a4-6fc36c93379e" providerId="ADAL" clId="{DA2170F8-FE81-4F78-8B9E-A8C09139D9BF}" dt="2022-07-07T20:43:42.873" v="64" actId="6549"/>
          <ac:spMkLst>
            <pc:docMk/>
            <pc:sldMk cId="2857330046" sldId="291"/>
            <ac:spMk id="40" creationId="{2EC77179-D214-40ED-A38F-24C823C464ED}"/>
          </ac:spMkLst>
        </pc:spChg>
      </pc:sldChg>
      <pc:sldChg chg="addSp modSp add del modAnim delDesignElem">
        <pc:chgData name="Nottingham, Gregory P" userId="bc9c9530-0aec-473e-b7a4-6fc36c93379e" providerId="ADAL" clId="{DA2170F8-FE81-4F78-8B9E-A8C09139D9BF}" dt="2022-07-07T20:43:08.503" v="61" actId="20577"/>
        <pc:sldMkLst>
          <pc:docMk/>
          <pc:sldMk cId="548622918" sldId="297"/>
        </pc:sldMkLst>
        <pc:spChg chg="mod">
          <ac:chgData name="Nottingham, Gregory P" userId="bc9c9530-0aec-473e-b7a4-6fc36c93379e" providerId="ADAL" clId="{DA2170F8-FE81-4F78-8B9E-A8C09139D9BF}" dt="2022-07-07T20:43:08.503" v="61" actId="20577"/>
          <ac:spMkLst>
            <pc:docMk/>
            <pc:sldMk cId="548622918" sldId="297"/>
            <ac:spMk id="3" creationId="{62214876-8319-4079-B4F2-378E7A9C4A18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8" creationId="{09588DA8-065E-4F6F-8EFD-43104AB2E0CF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10" creationId="{C4285719-470E-454C-AF62-8323075F1F5B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12" creationId="{CD9FE4EF-C4D8-49A0-B2FF-81D8DB7D8A24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14" creationId="{4300840D-0A0B-4512-BACA-B439D5B9C57C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16" creationId="{D2B78728-A580-49A7-84F9-6EF6F583ADE0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18" creationId="{38FAA1A1-D861-433F-88FA-1E9D6FD31D11}"/>
          </ac:spMkLst>
        </pc:spChg>
        <pc:spChg chg="add">
          <ac:chgData name="Nottingham, Gregory P" userId="bc9c9530-0aec-473e-b7a4-6fc36c93379e" providerId="ADAL" clId="{DA2170F8-FE81-4F78-8B9E-A8C09139D9BF}" dt="2022-07-07T20:41:53.713" v="8"/>
          <ac:spMkLst>
            <pc:docMk/>
            <pc:sldMk cId="548622918" sldId="297"/>
            <ac:spMk id="20" creationId="{8D71EDA1-87BF-4D5D-AB79-F346FD19278A}"/>
          </ac:spMkLst>
        </pc:spChg>
      </pc:sldChg>
      <pc:sldChg chg="del">
        <pc:chgData name="Nottingham, Gregory P" userId="bc9c9530-0aec-473e-b7a4-6fc36c93379e" providerId="ADAL" clId="{DA2170F8-FE81-4F78-8B9E-A8C09139D9BF}" dt="2022-07-07T20:38:45.315" v="0" actId="47"/>
        <pc:sldMkLst>
          <pc:docMk/>
          <pc:sldMk cId="763290849" sldId="298"/>
        </pc:sldMkLst>
      </pc:sldChg>
      <pc:sldChg chg="del">
        <pc:chgData name="Nottingham, Gregory P" userId="bc9c9530-0aec-473e-b7a4-6fc36c93379e" providerId="ADAL" clId="{DA2170F8-FE81-4F78-8B9E-A8C09139D9BF}" dt="2022-07-07T20:40:39.842" v="6" actId="47"/>
        <pc:sldMkLst>
          <pc:docMk/>
          <pc:sldMk cId="2324765140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A2021-90E9-4B67-A0B9-DDBD530B560E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3B733-53BF-40E6-9567-34732E117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18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few slides to provide an overview of the OW Program under BIL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9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1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37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2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55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88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2 CFR 200 applies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62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3B733-53BF-40E6-9567-34732E117B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2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155D0-DC20-434B-BE43-8BDD31865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7962E-653D-4592-921F-7C4F04C26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21141-2C96-404D-82A7-2E93769A9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63608-A793-4407-A86B-5F093675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56668-480B-4C77-9DBD-605E7FAA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3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25A2-1AC4-4FA9-BEB7-6DB1E9C0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FD8B3-8F52-4D3A-9C16-6F705D81B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BB9D4-B991-4BE6-9BE8-054E5E3A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D577-0AF1-4067-8240-FE22C8421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82E83-0CA7-4914-B224-35A7AA477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4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58BF3-01FD-44C8-93A3-7F024B94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680A8-8801-4A6E-9DD6-86D72F980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D3EAD-27BC-423E-8D20-046D5AEB1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A996F-98D7-4641-8302-5A8461B2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CE2D9-6794-4B25-8284-063579574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9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803D-EA51-4A3D-BBE6-5B93EF56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CF429-C209-4DEA-8AA6-051649A6B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224FE-3270-4963-9457-0DC7EAFBB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A9996-E907-4B02-A4D2-3B7B2EC2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2C111-6AEB-4EA4-85CB-437486C2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BB7DF-6E00-471D-A8DC-54F9C576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09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FC72-C59C-483B-AECD-D12590AF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B0BF7-E458-46A4-936D-6427EAD5B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847297-BDEE-4FA4-8096-155E51407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6BC123-AB9B-43FA-997B-2AF638B5B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332DF8-9810-47FB-AF5D-3E6B2DC46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7CECA-D9CA-4DBB-81ED-3D7A7163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C40961-F13A-4803-ACE6-5914B7B2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9E306A-C012-49E6-BDBD-77ED246F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9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8844-1989-421C-8A83-188FCC09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88EA98-E63C-4DB5-B59B-F81E9F13B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B154AE-ECF4-45E2-95D9-F4C84F27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11C80-8DCA-4269-AA8F-660C3782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5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0900E-8EA3-4C1A-8D2C-A66E2931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E82F6C-AF3D-4626-8F63-76EA8769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E92FA-E29B-4AEE-8567-3F886D286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2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D58ED-53EE-48D3-B6BB-3B07B36C5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77A18-F021-4D61-B64E-37AFA2967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5FE48-38AA-4873-BB53-0E3B4DD8E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1AE5C-F880-4D6B-ACE2-F63C6808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F6A50-86D5-4B2D-AE4A-46BFF757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FE797-1590-4562-ABEC-7902458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0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D5F3-4012-46BC-AED4-75A963FD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562EE5-6241-4CC1-8067-C6C4F5CB3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3D9D8-BD53-4D01-BFD0-83994C293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F04C1-1119-434A-A3FC-0245A33B9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36EDA-BC38-416C-9B3A-6C37B4EC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1A414-7D6C-4DB8-BB53-A03E94AC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5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DC25-4DA8-4EC9-8DDE-C4541506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C1E3-6BEF-4107-9F0D-128CC40E0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871E-CB2F-42A4-AFA2-0C0A6D0D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1D773-095F-426B-967A-4FC93D50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ADD01-BDCC-45B4-9696-BF891038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314190-AB57-4A8C-B799-26ED6D118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CFE13-8C4E-404C-ADDD-5524AD84E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0A4C8-60B8-477B-A867-51E671976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7DCF7-C616-4836-820D-07B5E456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77477-8DCD-4D98-8174-A5E3E3384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76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D4CA95-00E2-4BD8-A18A-CF5C257A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DB38C-4134-4788-9DA2-8426BC64D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AD500-5F4B-430E-A0D6-2383C6DC8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E4BE8-6325-44D6-A237-ED37AB9F6043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F600B-91F8-4555-8735-089798853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FC611-AF09-4EB9-BB6D-DFD8767C1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E9CD0-4606-41FC-AAE8-244F77FD7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6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Orphanedwells@ios.doi.gov" TargetMode="External"/><Relationship Id="rId2" Type="http://schemas.openxmlformats.org/officeDocument/2006/relationships/hyperlink" Target="http://www.doi.gov/priorities/investing-americas-infrastructu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lm.gov/programs/energy-and-minerals/oil-and-gas/federal-orphaned-well-program" TargetMode="External"/><Relationship Id="rId5" Type="http://schemas.openxmlformats.org/officeDocument/2006/relationships/hyperlink" Target="mailto:Orphanedwells@blm.gov" TargetMode="External"/><Relationship Id="rId4" Type="http://schemas.openxmlformats.org/officeDocument/2006/relationships/hyperlink" Target="https://www.doi.gov/oepc/legacy-pollution-remediation-and-recla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2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F58B9-93F1-4F6A-B523-1B5C850BB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39" y="1012535"/>
            <a:ext cx="4613300" cy="4557716"/>
          </a:xfrm>
        </p:spPr>
        <p:txBody>
          <a:bodyPr anchor="t">
            <a:normAutofit/>
          </a:bodyPr>
          <a:lstStyle/>
          <a:p>
            <a:pPr algn="l"/>
            <a:r>
              <a:rPr lang="en-US" sz="4400" b="1" dirty="0"/>
              <a:t>Bipartisan Infrastructure Law: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Legacy Pollution Remediation &amp; Reclamation Program</a:t>
            </a:r>
            <a:endParaRPr lang="en-US" sz="44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2240A7-E46F-43F7-9EDF-C8185C470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39" y="6041830"/>
            <a:ext cx="5007195" cy="344590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US" sz="1900" b="1" dirty="0"/>
              <a:t>July 2022</a:t>
            </a:r>
          </a:p>
        </p:txBody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26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A3A4DF-404F-4D9B-9358-9D05F1F791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141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CE35-F594-4694-9808-D32312C8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67560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What is the Legacy Pollution Remediation &amp; Reclamation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7B051-D5AA-495F-87F8-B863CDB86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511387"/>
            <a:ext cx="7174272" cy="587075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IIJA/BIL/Energy Communities Revitalization Program - ECRP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u="sng" dirty="0"/>
              <a:t>Orphaned Well Site Plugging, Remediation, &amp; Restoration </a:t>
            </a:r>
            <a:r>
              <a:rPr lang="en-US" sz="1600" u="sng" dirty="0"/>
              <a:t>(40601)</a:t>
            </a:r>
          </a:p>
          <a:p>
            <a:pPr lvl="1"/>
            <a:r>
              <a:rPr lang="en-US" sz="2000" dirty="0"/>
              <a:t>$4.677 billion total (OEPC &amp; BLM)</a:t>
            </a:r>
          </a:p>
          <a:p>
            <a:endParaRPr lang="en-US" sz="2000" u="sng" dirty="0"/>
          </a:p>
          <a:p>
            <a:r>
              <a:rPr lang="en-US" sz="2000" u="sng" dirty="0"/>
              <a:t>Abandoned </a:t>
            </a:r>
            <a:r>
              <a:rPr lang="en-US" sz="2000" b="1" i="1" u="sng" dirty="0"/>
              <a:t>Coal </a:t>
            </a:r>
            <a:r>
              <a:rPr lang="en-US" sz="2000" u="sng" dirty="0"/>
              <a:t>Mine Reclamation (40701) </a:t>
            </a:r>
          </a:p>
          <a:p>
            <a:pPr lvl="1"/>
            <a:r>
              <a:rPr lang="en-US" sz="2000" dirty="0"/>
              <a:t>$11.3 billion (OSMRE)</a:t>
            </a:r>
          </a:p>
          <a:p>
            <a:pPr lvl="1"/>
            <a:endParaRPr lang="en-US" sz="2000" u="sng" dirty="0"/>
          </a:p>
          <a:p>
            <a:r>
              <a:rPr lang="en-US" sz="2000" u="sng" dirty="0"/>
              <a:t>Abandoned </a:t>
            </a:r>
            <a:r>
              <a:rPr lang="en-US" sz="2000" b="1" i="1" u="sng" dirty="0"/>
              <a:t>Hardrock</a:t>
            </a:r>
            <a:r>
              <a:rPr lang="en-US" sz="2000" u="sng" dirty="0"/>
              <a:t> Mine Reclamation Section (40704)</a:t>
            </a:r>
          </a:p>
          <a:p>
            <a:pPr lvl="1"/>
            <a:r>
              <a:rPr lang="en-US" sz="2000" dirty="0"/>
              <a:t>Establishes a program to address physical safety &amp; contamination at abandoned </a:t>
            </a:r>
            <a:r>
              <a:rPr lang="en-US" sz="2000" dirty="0" err="1"/>
              <a:t>hardrock</a:t>
            </a:r>
            <a:r>
              <a:rPr lang="en-US" sz="2000" dirty="0"/>
              <a:t> (non-coal) mines</a:t>
            </a:r>
          </a:p>
          <a:p>
            <a:pPr lvl="1"/>
            <a:r>
              <a:rPr lang="en-US" sz="2000" dirty="0"/>
              <a:t>Authorizes $3.0 billion (50/50 Feds/</a:t>
            </a:r>
            <a:r>
              <a:rPr lang="en-US" sz="2000" dirty="0" err="1"/>
              <a:t>States&amp;Tribes</a:t>
            </a:r>
            <a:r>
              <a:rPr lang="en-US" sz="2000" dirty="0"/>
              <a:t>) </a:t>
            </a:r>
          </a:p>
          <a:p>
            <a:pPr lvl="1"/>
            <a:r>
              <a:rPr lang="en-US" sz="2000" b="1" i="1" dirty="0"/>
              <a:t>No appropriations provided in BIL</a:t>
            </a:r>
          </a:p>
          <a:p>
            <a:pPr lvl="1"/>
            <a:r>
              <a:rPr lang="en-US" sz="2000" dirty="0"/>
              <a:t>FY22 budget provides start-up funding (OEPC)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079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CE35-F594-4694-9808-D32312C8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677235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What is the Orphaned Well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7B051-D5AA-495F-87F8-B863CDB86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Title VI – Methane Reduction Infrastructure</a:t>
            </a:r>
          </a:p>
          <a:p>
            <a:pPr marL="457200" lvl="1" indent="0">
              <a:buNone/>
            </a:pPr>
            <a:r>
              <a:rPr lang="en-US" sz="2000" dirty="0"/>
              <a:t>Section 40601: Orphaned Well Site Plugging, Remediation, &amp; Restoration</a:t>
            </a:r>
          </a:p>
          <a:p>
            <a:pPr lvl="2"/>
            <a:r>
              <a:rPr lang="en-US" dirty="0"/>
              <a:t>$4.677 billion total</a:t>
            </a:r>
          </a:p>
          <a:p>
            <a:pPr lvl="2"/>
            <a:r>
              <a:rPr lang="en-US" dirty="0"/>
              <a:t>Expires 9/30/2030</a:t>
            </a:r>
          </a:p>
          <a:p>
            <a:pPr lvl="3"/>
            <a:endParaRPr lang="en-US" sz="2000" dirty="0"/>
          </a:p>
          <a:p>
            <a:pPr marL="914400" lvl="2" indent="0">
              <a:buNone/>
            </a:pPr>
            <a:r>
              <a:rPr lang="en-US" sz="1800" dirty="0"/>
              <a:t>1. </a:t>
            </a:r>
            <a:r>
              <a:rPr lang="en-US" sz="1800" u="sng" dirty="0"/>
              <a:t>State and Tribal Grant Program</a:t>
            </a:r>
            <a:r>
              <a:rPr lang="en-US" sz="1800" dirty="0"/>
              <a:t> – OEPC</a:t>
            </a:r>
          </a:p>
          <a:p>
            <a:pPr lvl="3"/>
            <a:r>
              <a:rPr lang="en-US" sz="2000" dirty="0"/>
              <a:t>$4.3 billion for State and private lands [91.4%]</a:t>
            </a:r>
          </a:p>
          <a:p>
            <a:pPr lvl="3"/>
            <a:r>
              <a:rPr lang="en-US" sz="2000" dirty="0"/>
              <a:t>$150 million for work on Tribal lands [3.2%]</a:t>
            </a:r>
            <a:r>
              <a:rPr lang="en-US" sz="1800" dirty="0"/>
              <a:t> </a:t>
            </a:r>
          </a:p>
          <a:p>
            <a:pPr marL="914400" lvl="2" indent="0">
              <a:buNone/>
            </a:pPr>
            <a:endParaRPr lang="en-US" sz="1800" dirty="0"/>
          </a:p>
          <a:p>
            <a:pPr marL="914400" lvl="2" indent="0">
              <a:buNone/>
            </a:pPr>
            <a:r>
              <a:rPr lang="en-US" sz="1800" dirty="0"/>
              <a:t>2. </a:t>
            </a:r>
            <a:r>
              <a:rPr lang="en-US" sz="1800" u="sng" dirty="0"/>
              <a:t>Federal Program</a:t>
            </a:r>
            <a:r>
              <a:rPr lang="en-US" sz="1800" dirty="0"/>
              <a:t> – BLM/OEPC</a:t>
            </a:r>
          </a:p>
          <a:p>
            <a:pPr marL="914400" lvl="2" indent="0">
              <a:buNone/>
            </a:pPr>
            <a:r>
              <a:rPr lang="en-US" sz="2000" dirty="0"/>
              <a:t>BLM, NPS, FWS, BSEE, USFS</a:t>
            </a:r>
          </a:p>
          <a:p>
            <a:pPr lvl="3"/>
            <a:r>
              <a:rPr lang="en-US" sz="2000" dirty="0"/>
              <a:t>$250 million</a:t>
            </a:r>
          </a:p>
          <a:p>
            <a:pPr lvl="3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387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CE35-F594-4694-9808-D32312C8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What is the ECRP?</a:t>
            </a:r>
          </a:p>
        </p:txBody>
      </p:sp>
      <p:pic>
        <p:nvPicPr>
          <p:cNvPr id="6" name="Picture 5" descr="A picture containing tree, grass, outdoor, water&#10;&#10;Description automatically generated">
            <a:extLst>
              <a:ext uri="{FF2B5EF4-FFF2-40B4-BE49-F238E27FC236}">
                <a16:creationId xmlns:a16="http://schemas.microsoft.com/office/drawing/2014/main" id="{2264E5A7-FFB3-4E46-B481-26193E0F3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918" y="-20285"/>
            <a:ext cx="6089038" cy="4566779"/>
          </a:xfrm>
          <a:prstGeom prst="rect">
            <a:avLst/>
          </a:prstGeom>
        </p:spPr>
      </p:pic>
      <p:pic>
        <p:nvPicPr>
          <p:cNvPr id="9" name="Picture 8" descr="A picture containing tree, outdoor, nature, plant&#10;&#10;Description automatically generated">
            <a:extLst>
              <a:ext uri="{FF2B5EF4-FFF2-40B4-BE49-F238E27FC236}">
                <a16:creationId xmlns:a16="http://schemas.microsoft.com/office/drawing/2014/main" id="{03EA1718-3FFB-4181-948D-5EF4FFF37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7004" y="-261787"/>
            <a:ext cx="7010886" cy="525816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590856-5A18-46FB-ACE5-61508E76D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828261" y="1659977"/>
            <a:ext cx="3592556" cy="53179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C1DC1D-5C72-49AF-9F2C-EE8085771DC6}"/>
              </a:ext>
            </a:extLst>
          </p:cNvPr>
          <p:cNvSpPr txBox="1"/>
          <p:nvPr/>
        </p:nvSpPr>
        <p:spPr>
          <a:xfrm>
            <a:off x="6719846" y="3664885"/>
            <a:ext cx="5186015" cy="27238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Benefits of properly closing orphaned wells:</a:t>
            </a:r>
          </a:p>
          <a:p>
            <a:endParaRPr lang="en-US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~2.5M – 4M orphaned wells nationwide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 methane &amp; other GHG emissions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Cleanup surface water &amp; groundwater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Remove health &amp; safety hazards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Restore 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jobs, particularly in disproportionately burdened communities</a:t>
            </a:r>
          </a:p>
        </p:txBody>
      </p:sp>
    </p:spTree>
    <p:extLst>
      <p:ext uri="{BB962C8B-B14F-4D97-AF65-F5344CB8AC3E}">
        <p14:creationId xmlns:p14="http://schemas.microsoft.com/office/powerpoint/2010/main" val="423953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20159-8792-428F-BCD3-C3D90F88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Definitions – Orphaned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14876-8319-4079-B4F2-378E7A9C4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511388"/>
            <a:ext cx="7193580" cy="5780770"/>
          </a:xfrm>
        </p:spPr>
        <p:txBody>
          <a:bodyPr anchor="ctr">
            <a:noAutofit/>
          </a:bodyPr>
          <a:lstStyle/>
          <a:p>
            <a:pPr lvl="1"/>
            <a:r>
              <a:rPr lang="en-US" sz="2000" dirty="0"/>
              <a:t>with respect to </a:t>
            </a:r>
            <a:r>
              <a:rPr lang="en-US" sz="2000" b="1" dirty="0"/>
              <a:t>Federal land or Tribal land</a:t>
            </a:r>
            <a:r>
              <a:rPr lang="en-US" sz="2000" dirty="0"/>
              <a:t> = a well…</a:t>
            </a:r>
          </a:p>
          <a:p>
            <a:pPr marL="914400" lvl="1" indent="-457200">
              <a:buAutoNum type="alphaUcParenBoth"/>
            </a:pPr>
            <a:endParaRPr lang="en-US" sz="1100" dirty="0"/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that is not used for an authorized purpose, such as production, injection, or monitoring; and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for which no operator can be located;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the operator of which is unable—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to plug the well; and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to remediate and reclaim the well site; or </a:t>
            </a:r>
          </a:p>
          <a:p>
            <a:pPr marL="1828800" lvl="3" indent="-457200">
              <a:buFont typeface="+mj-lt"/>
              <a:buAutoNum type="alphaLcPeriod"/>
            </a:pPr>
            <a:r>
              <a:rPr lang="en-US" sz="2000" dirty="0"/>
              <a:t>that is within the National Petroleum Reserve AK</a:t>
            </a:r>
          </a:p>
          <a:p>
            <a:pPr marL="457200" lvl="1" indent="0">
              <a:buNone/>
            </a:pP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respect to </a:t>
            </a:r>
            <a:r>
              <a:rPr lang="en-US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State or private land</a:t>
            </a: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</a:p>
          <a:p>
            <a:pPr marL="457200" lvl="1" indent="0">
              <a:buNone/>
            </a:pPr>
            <a:endParaRPr lang="en-US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the meaning given the term by the applicable State; or</a:t>
            </a:r>
          </a:p>
          <a:p>
            <a:pPr marL="1371600" lvl="2" indent="-4572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that State uses different terminology, has the meaning given another term used by the State to describe a well eligible for plugging, remediation, and reclamation by the State.</a:t>
            </a:r>
          </a:p>
        </p:txBody>
      </p:sp>
    </p:spTree>
    <p:extLst>
      <p:ext uri="{BB962C8B-B14F-4D97-AF65-F5344CB8AC3E}">
        <p14:creationId xmlns:p14="http://schemas.microsoft.com/office/powerpoint/2010/main" val="156788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20159-8792-428F-BCD3-C3D90F88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37" y="586855"/>
            <a:ext cx="3441751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Definitions – Documented, Undocumented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14876-8319-4079-B4F2-378E7A9C4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948" y="400940"/>
            <a:ext cx="6962114" cy="5803641"/>
          </a:xfrm>
        </p:spPr>
        <p:txBody>
          <a:bodyPr anchor="ctr">
            <a:noAutofit/>
          </a:bodyPr>
          <a:lstStyle/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Terms </a:t>
            </a:r>
            <a:r>
              <a:rPr lang="en-US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ot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defined in BIL</a:t>
            </a:r>
          </a:p>
          <a:p>
            <a:pPr marL="0" indent="0">
              <a:buNone/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IOGCC definitions 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(emphasis added)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-457200">
              <a:buNone/>
            </a:pPr>
            <a:r>
              <a:rPr lang="en-US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Documented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a well for which the regulatory agency has a drilling report, completion report, inspection report, or other record </a:t>
            </a:r>
            <a:r>
              <a:rPr lang="en-US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establishing the existence 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the well.</a:t>
            </a:r>
          </a:p>
          <a:p>
            <a:pPr marL="1371600" lvl="3" indent="-457200"/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BIL - $4.677 DOI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-457200">
              <a:buNone/>
            </a:pP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-457200">
              <a:buNone/>
            </a:pPr>
            <a:r>
              <a:rPr lang="en-US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Undocumented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a well that is entirely unknown to the agency or a well of which the agency has some evidence, but which </a:t>
            </a:r>
            <a:r>
              <a:rPr lang="en-US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requires further 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records research or field investigation for </a:t>
            </a:r>
            <a:r>
              <a:rPr lang="en-US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verification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371600" lvl="3" indent="-457200"/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BIL - $30M DOE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2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20159-8792-428F-BCD3-C3D90F88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Eligible Uses of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14876-8319-4079-B4F2-378E7A9C4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235" y="369870"/>
            <a:ext cx="7202999" cy="6113123"/>
          </a:xfrm>
        </p:spPr>
        <p:txBody>
          <a:bodyPr anchor="ctr">
            <a:noAutofit/>
          </a:bodyPr>
          <a:lstStyle/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lug, remediate, &amp; reclaim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orphaned wells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Identify and characterize </a:t>
            </a:r>
            <a:r>
              <a:rPr lang="en-US" sz="20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undocumented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orphaned wells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Rank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orphaned wells based on factors including, public health / safety, potential environmental harm, &amp; other land use priorities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ake information available on a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public website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easure and track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emissions of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methane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and other gases associated with orphaned wells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contamination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of groundwater or surface water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emediate soil &amp;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restore native species habitat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that has been degraded due to the presence of orphaned wells &amp; associated pipelines, facilities, infrastructure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Remediate land adjacent to orphaned wells and decommission or remove associated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pipelines, facilities, infrastructure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dentify and address any </a:t>
            </a:r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disproportionate burden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of adverse human health or environmental effects of orphaned wells on communities of color, low-income communities, and Tribal &amp; indigenous communities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5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88156-612B-434C-8BE0-F9D785D7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State Grants</a:t>
            </a: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EC77179-D214-40ED-A38F-24C823C4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192" y="516048"/>
            <a:ext cx="5152413" cy="567948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400" dirty="0"/>
              <a:t>Initial Grant ($775M)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Small-scale: up to $5M (capacity)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Large-scale: up to $25M</a:t>
            </a:r>
          </a:p>
          <a:p>
            <a:pPr lvl="2"/>
            <a:r>
              <a:rPr lang="en-US" sz="1600" dirty="0"/>
              <a:t>Lg-scale app deadline 5/13/22</a:t>
            </a:r>
          </a:p>
          <a:p>
            <a:pPr lvl="2"/>
            <a:r>
              <a:rPr lang="en-US" sz="1600" dirty="0"/>
              <a:t>Awards in August</a:t>
            </a:r>
          </a:p>
          <a:p>
            <a:pPr marL="914400" lvl="2" indent="0">
              <a:buNone/>
            </a:pPr>
            <a:endParaRPr lang="en-US" sz="1800" dirty="0"/>
          </a:p>
          <a:p>
            <a:r>
              <a:rPr lang="en-US" sz="2400" dirty="0"/>
              <a:t>Formula Grant ($2B)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Job losses in O&amp;G industry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# documented orphaned wells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Cost of plugging, reclamation, </a:t>
            </a:r>
            <a:r>
              <a:rPr lang="en-US" sz="2000" dirty="0" err="1"/>
              <a:t>etc</a:t>
            </a:r>
            <a:endParaRPr lang="en-US" sz="2000" dirty="0"/>
          </a:p>
          <a:p>
            <a:pPr lvl="2"/>
            <a:r>
              <a:rPr lang="en-US" sz="1600" dirty="0"/>
              <a:t>State NOI deadline 12/31/21</a:t>
            </a:r>
          </a:p>
          <a:p>
            <a:pPr lvl="2"/>
            <a:r>
              <a:rPr lang="en-US" sz="1600" dirty="0"/>
              <a:t>State eligibility published 1/31/22</a:t>
            </a:r>
          </a:p>
          <a:p>
            <a:pPr lvl="2"/>
            <a:r>
              <a:rPr lang="en-US" sz="1600" dirty="0"/>
              <a:t>Draft guidance under internal review</a:t>
            </a:r>
          </a:p>
          <a:p>
            <a:pPr lvl="2"/>
            <a:r>
              <a:rPr lang="en-US" sz="1600" dirty="0"/>
              <a:t>Apps to begin ~August/Sept 2022 (60 days)</a:t>
            </a:r>
          </a:p>
          <a:p>
            <a:pPr marL="914400" lvl="2" indent="0">
              <a:buNone/>
            </a:pPr>
            <a:endParaRPr lang="en-US" sz="1800" dirty="0"/>
          </a:p>
          <a:p>
            <a:r>
              <a:rPr lang="en-US" sz="2400" dirty="0"/>
              <a:t>Performance Grants ($1.5B)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Matching Grants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Regulatory Improvements Grants</a:t>
            </a:r>
          </a:p>
          <a:p>
            <a:pPr lvl="2"/>
            <a:r>
              <a:rPr lang="en-US" sz="1600" dirty="0"/>
              <a:t>No sooner than 180 days &gt; Initial Grant</a:t>
            </a:r>
          </a:p>
        </p:txBody>
      </p:sp>
    </p:spTree>
    <p:extLst>
      <p:ext uri="{BB962C8B-B14F-4D97-AF65-F5344CB8AC3E}">
        <p14:creationId xmlns:p14="http://schemas.microsoft.com/office/powerpoint/2010/main" val="220545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20159-8792-428F-BCD3-C3D90F88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Tribal Well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14876-8319-4079-B4F2-378E7A9C4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8858" y="511388"/>
            <a:ext cx="6555347" cy="568049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u="sng" dirty="0"/>
              <a:t>Direct Grant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5 years to obligate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May be Competitive, Formula, or other</a:t>
            </a:r>
          </a:p>
          <a:p>
            <a:pPr marL="0" indent="0" algn="ctr">
              <a:buNone/>
            </a:pPr>
            <a:r>
              <a:rPr lang="en-US" sz="2400" i="1" dirty="0"/>
              <a:t>or</a:t>
            </a:r>
            <a:endParaRPr lang="en-US" sz="1100" i="1" dirty="0"/>
          </a:p>
          <a:p>
            <a:pPr marL="0" indent="0">
              <a:buNone/>
            </a:pPr>
            <a:r>
              <a:rPr lang="en-US" u="sng" dirty="0"/>
              <a:t>In Lieu of a Grant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Request that DOI perform P&amp;A on behalf of the Tribe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OEPC &amp; IESC</a:t>
            </a:r>
          </a:p>
          <a:p>
            <a:pPr marL="0" indent="0" algn="ctr">
              <a:buNone/>
            </a:pPr>
            <a:r>
              <a:rPr lang="en-US" sz="2400" dirty="0"/>
              <a:t>*****</a:t>
            </a:r>
          </a:p>
          <a:p>
            <a:pPr lvl="2"/>
            <a:r>
              <a:rPr lang="en-US" sz="2400" dirty="0"/>
              <a:t>Tribal listening sessions Feb 8-10, 2022</a:t>
            </a:r>
          </a:p>
          <a:p>
            <a:pPr lvl="2"/>
            <a:r>
              <a:rPr lang="en-US" sz="2400" dirty="0"/>
              <a:t>Draft guidance under internal review</a:t>
            </a:r>
          </a:p>
          <a:p>
            <a:pPr lvl="2"/>
            <a:r>
              <a:rPr lang="en-US" sz="2400" dirty="0"/>
              <a:t>Listening sessions late July</a:t>
            </a:r>
          </a:p>
          <a:p>
            <a:pPr lvl="2"/>
            <a:r>
              <a:rPr lang="en-US" sz="2400" dirty="0"/>
              <a:t>Apps to begin ~ Aug/Sept (60 days)</a:t>
            </a:r>
          </a:p>
        </p:txBody>
      </p:sp>
    </p:spTree>
    <p:extLst>
      <p:ext uri="{BB962C8B-B14F-4D97-AF65-F5344CB8AC3E}">
        <p14:creationId xmlns:p14="http://schemas.microsoft.com/office/powerpoint/2010/main" val="188911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88156-612B-434C-8BE0-F9D785D7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Federal Program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EC77179-D214-40ED-A38F-24C823C4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231" y="452673"/>
            <a:ext cx="5554043" cy="590367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Federal Land = USDOI &amp; USDA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BLM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NPS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FWS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BSEE/BOEM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FS</a:t>
            </a:r>
          </a:p>
          <a:p>
            <a:endParaRPr lang="en-US" sz="1700" dirty="0"/>
          </a:p>
          <a:p>
            <a:r>
              <a:rPr lang="en-US" sz="2400" dirty="0"/>
              <a:t>Technical Working Group (BLM &amp; OEPC)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Matrix, Methane, GW/SW, EJ subgroups</a:t>
            </a:r>
          </a:p>
          <a:p>
            <a:endParaRPr lang="en-US" sz="1700" dirty="0"/>
          </a:p>
          <a:p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FY22 projects awaiting funds (~$30M)</a:t>
            </a:r>
          </a:p>
        </p:txBody>
      </p:sp>
    </p:spTree>
    <p:extLst>
      <p:ext uri="{BB962C8B-B14F-4D97-AF65-F5344CB8AC3E}">
        <p14:creationId xmlns:p14="http://schemas.microsoft.com/office/powerpoint/2010/main" val="285733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88156-612B-434C-8BE0-F9D785D7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5" y="577801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Annual Report to Congress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EBE54E-6585-4503-AD49-9CF180465844}"/>
              </a:ext>
            </a:extLst>
          </p:cNvPr>
          <p:cNvSpPr txBox="1"/>
          <p:nvPr/>
        </p:nvSpPr>
        <p:spPr>
          <a:xfrm>
            <a:off x="5835085" y="822572"/>
            <a:ext cx="584388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Updated </a:t>
            </a:r>
            <a:r>
              <a:rPr lang="en-US" sz="2000" b="1" dirty="0"/>
              <a:t>inventory</a:t>
            </a:r>
            <a:r>
              <a:rPr lang="en-US" sz="2000" dirty="0"/>
              <a:t> of wells located on Federal, Tribal, State &amp; private lands that are—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2000" dirty="0"/>
              <a:t>orphaned wells (OW) </a:t>
            </a:r>
            <a:r>
              <a:rPr lang="en-US" sz="2000" i="1" dirty="0"/>
              <a:t>or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2000" dirty="0"/>
              <a:t>at risk of becoming OW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Estimate of the quantities of—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2000" b="1" dirty="0"/>
              <a:t>methane</a:t>
            </a:r>
            <a:r>
              <a:rPr lang="en-US" sz="2000" dirty="0"/>
              <a:t> &amp; other gasses emitted from OW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2000" dirty="0"/>
              <a:t>emissions </a:t>
            </a:r>
            <a:r>
              <a:rPr lang="en-US" sz="2000" b="1" dirty="0"/>
              <a:t>reduced </a:t>
            </a:r>
            <a:r>
              <a:rPr lang="en-US" sz="2000" dirty="0"/>
              <a:t>as a result of plugging, remediating, and reclaiming OW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# </a:t>
            </a:r>
            <a:r>
              <a:rPr lang="en-US" sz="2000" b="1" dirty="0"/>
              <a:t>jobs</a:t>
            </a:r>
            <a:r>
              <a:rPr lang="en-US" sz="2000" dirty="0"/>
              <a:t> created, jobs saved through the plugging, remediation, &amp; reclamation of OW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Acreage of </a:t>
            </a:r>
            <a:r>
              <a:rPr lang="en-US" sz="2000" b="1" dirty="0"/>
              <a:t>habitat</a:t>
            </a:r>
            <a:r>
              <a:rPr lang="en-US" sz="2000" dirty="0"/>
              <a:t> restored, with a description of the purposes for which that land is likely to be used</a:t>
            </a:r>
          </a:p>
        </p:txBody>
      </p:sp>
    </p:spTree>
    <p:extLst>
      <p:ext uri="{BB962C8B-B14F-4D97-AF65-F5344CB8AC3E}">
        <p14:creationId xmlns:p14="http://schemas.microsoft.com/office/powerpoint/2010/main" val="363265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88156-612B-434C-8BE0-F9D785D7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5" y="577801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Contacts &amp; Resources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2EC77179-D214-40ED-A38F-24C823C4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577801"/>
            <a:ext cx="5452153" cy="5925741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DOI Infrastructure Site</a:t>
            </a:r>
          </a:p>
          <a:p>
            <a:endParaRPr lang="en-US" sz="1800" dirty="0"/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www.doi.gov/priorities/investing-americas-infrastructure</a:t>
            </a:r>
            <a:endParaRPr lang="en-US" sz="2000" dirty="0"/>
          </a:p>
          <a:p>
            <a:pPr lvl="0"/>
            <a:endParaRPr lang="en-US" sz="1800" dirty="0"/>
          </a:p>
          <a:p>
            <a:pPr lvl="0"/>
            <a:r>
              <a:rPr lang="en-US" sz="2400" dirty="0"/>
              <a:t>State &amp; Tribal Grants Program</a:t>
            </a:r>
          </a:p>
          <a:p>
            <a:pPr marL="457200" lvl="1" indent="0">
              <a:buNone/>
            </a:pPr>
            <a:endParaRPr lang="en-US" sz="1800" dirty="0">
              <a:hlinkClick r:id="rId3"/>
            </a:endParaRPr>
          </a:p>
          <a:p>
            <a:pPr marL="457200" lvl="1" indent="0">
              <a:buNone/>
            </a:pPr>
            <a:r>
              <a:rPr lang="en-US" sz="2000" dirty="0">
                <a:hlinkClick r:id="rId3"/>
              </a:rPr>
              <a:t>Orphanedwells@ios.doi.gov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r>
              <a:rPr lang="en-US" sz="2000" dirty="0">
                <a:hlinkClick r:id="rId4"/>
              </a:rPr>
              <a:t>www.doi.gov/oepc/legacy-pollution-remediation-and-reclamation</a:t>
            </a:r>
            <a:endParaRPr lang="en-US" sz="2000" dirty="0"/>
          </a:p>
          <a:p>
            <a:pPr lvl="1"/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Federal</a:t>
            </a:r>
            <a:r>
              <a:rPr lang="en-US" sz="2400" kern="0" dirty="0">
                <a:solidFill>
                  <a:sysClr val="windowText" lastClr="000000"/>
                </a:solidFill>
              </a:rPr>
              <a:t> Well Program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hlinkClick r:id="rId5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hlinkClick r:id="rId5"/>
              </a:rPr>
              <a:t>Orphanedwells</a:t>
            </a:r>
            <a:r>
              <a:rPr lang="en-US" sz="2000" kern="0" dirty="0">
                <a:solidFill>
                  <a:sysClr val="windowText" lastClr="000000"/>
                </a:solidFill>
                <a:hlinkClick r:id="rId5"/>
              </a:rPr>
              <a:t>@blm.gov</a:t>
            </a:r>
            <a:endParaRPr lang="en-US" sz="2000" kern="0" dirty="0">
              <a:solidFill>
                <a:sysClr val="windowText" lastClr="000000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ysClr val="windowText" lastClr="000000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kern="0" dirty="0">
                <a:solidFill>
                  <a:sysClr val="windowText" lastClr="000000"/>
                </a:solidFill>
                <a:hlinkClick r:id="rId6"/>
              </a:rPr>
              <a:t>www.blm.gov/programs/energy-and-minerals/oil-and-gas/federal-orphaned-well-program</a:t>
            </a:r>
            <a:endParaRPr lang="en-US" sz="2000" kern="0" dirty="0">
              <a:solidFill>
                <a:sysClr val="windowText" lastClr="000000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0513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904A62B0ABF44C922458313DBD401F" ma:contentTypeVersion="12" ma:contentTypeDescription="Create a new document." ma:contentTypeScope="" ma:versionID="c6a2ff96531e55b96cfd84cd03baa7eb">
  <xsd:schema xmlns:xsd="http://www.w3.org/2001/XMLSchema" xmlns:xs="http://www.w3.org/2001/XMLSchema" xmlns:p="http://schemas.microsoft.com/office/2006/metadata/properties" xmlns:ns1="http://schemas.microsoft.com/sharepoint/v3" xmlns:ns3="13f02924-3b66-4d08-80c2-cc8fb0fe418f" xmlns:ns4="55e51338-5545-4623-b9fa-8fb1bd3d2aa7" targetNamespace="http://schemas.microsoft.com/office/2006/metadata/properties" ma:root="true" ma:fieldsID="38e5e4b50b203869dae371eb4fc897b7" ns1:_="" ns3:_="" ns4:_="">
    <xsd:import namespace="http://schemas.microsoft.com/sharepoint/v3"/>
    <xsd:import namespace="13f02924-3b66-4d08-80c2-cc8fb0fe418f"/>
    <xsd:import namespace="55e51338-5545-4623-b9fa-8fb1bd3d2aa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02924-3b66-4d08-80c2-cc8fb0fe418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51338-5545-4623-b9fa-8fb1bd3d2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BBF34F8-CBFB-4E76-B16B-8E59227230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3f02924-3b66-4d08-80c2-cc8fb0fe418f"/>
    <ds:schemaRef ds:uri="55e51338-5545-4623-b9fa-8fb1bd3d2a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D57794-72DB-423F-B32D-2840985AA9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2B4BF6-7543-4A6D-BDCF-0F3E242A7BA9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55e51338-5545-4623-b9fa-8fb1bd3d2aa7"/>
    <ds:schemaRef ds:uri="13f02924-3b66-4d08-80c2-cc8fb0fe418f"/>
    <ds:schemaRef ds:uri="http://schemas.microsoft.com/sharepoint/v3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15021</TotalTime>
  <Words>977</Words>
  <Application>Microsoft Office PowerPoint</Application>
  <PresentationFormat>Widescreen</PresentationFormat>
  <Paragraphs>155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Times New Roman</vt:lpstr>
      <vt:lpstr>Office Theme</vt:lpstr>
      <vt:lpstr>Bipartisan Infrastructure Law:  Legacy Pollution Remediation &amp; Reclamation Program</vt:lpstr>
      <vt:lpstr>What is the Legacy Pollution Remediation &amp; Reclamation Program?</vt:lpstr>
      <vt:lpstr>What is the Orphaned Well Program?</vt:lpstr>
      <vt:lpstr>What is the ECRP?</vt:lpstr>
      <vt:lpstr>Definitions – Orphaned Well</vt:lpstr>
      <vt:lpstr>Definitions – Documented, Undocumented</vt:lpstr>
      <vt:lpstr>Eligible Uses of Funds</vt:lpstr>
      <vt:lpstr>State Grants </vt:lpstr>
      <vt:lpstr>Tribal Well Options</vt:lpstr>
      <vt:lpstr>Federal Program</vt:lpstr>
      <vt:lpstr>Annual Report to Congress</vt:lpstr>
      <vt:lpstr>Contacts &amp;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Community Revitalization Program: Tribal Grant Discussions</dc:title>
  <dc:creator>Lodder, William B</dc:creator>
  <cp:lastModifiedBy>Nottingham, Gregory P</cp:lastModifiedBy>
  <cp:revision>7</cp:revision>
  <dcterms:created xsi:type="dcterms:W3CDTF">2021-12-28T20:50:12Z</dcterms:created>
  <dcterms:modified xsi:type="dcterms:W3CDTF">2022-07-07T20:43:52Z</dcterms:modified>
</cp:coreProperties>
</file>