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Lst>
  <p:sldSz cy="6858000" cx="9144000"/>
  <p:notesSz cx="6858000" cy="9144000"/>
  <p:embeddedFontLst>
    <p:embeddedFont>
      <p:font typeface="Montserrat SemiBold"/>
      <p:regular r:id="rId52"/>
      <p:bold r:id="rId53"/>
      <p:italic r:id="rId54"/>
      <p:boldItalic r:id="rId55"/>
    </p:embeddedFont>
    <p:embeddedFont>
      <p:font typeface="Montserrat"/>
      <p:regular r:id="rId56"/>
      <p:bold r:id="rId57"/>
      <p:italic r:id="rId58"/>
      <p:boldItalic r:id="rId59"/>
    </p:embeddedFont>
    <p:embeddedFont>
      <p:font typeface="Montserrat Medium"/>
      <p:regular r:id="rId60"/>
      <p:bold r:id="rId61"/>
      <p:italic r:id="rId62"/>
      <p:boldItalic r:id="rId63"/>
    </p:embeddedFont>
    <p:embeddedFont>
      <p:font typeface="Montserrat ExtraLight"/>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MontserratMedium-italic.fntdata"/><Relationship Id="rId61" Type="http://schemas.openxmlformats.org/officeDocument/2006/relationships/font" Target="fonts/MontserratMedium-bold.fntdata"/><Relationship Id="rId20" Type="http://schemas.openxmlformats.org/officeDocument/2006/relationships/slide" Target="slides/slide16.xml"/><Relationship Id="rId64" Type="http://schemas.openxmlformats.org/officeDocument/2006/relationships/font" Target="fonts/MontserratExtraLight-regular.fntdata"/><Relationship Id="rId63" Type="http://schemas.openxmlformats.org/officeDocument/2006/relationships/font" Target="fonts/MontserratMedium-boldItalic.fntdata"/><Relationship Id="rId22" Type="http://schemas.openxmlformats.org/officeDocument/2006/relationships/slide" Target="slides/slide18.xml"/><Relationship Id="rId66" Type="http://schemas.openxmlformats.org/officeDocument/2006/relationships/font" Target="fonts/MontserratExtraLight-italic.fntdata"/><Relationship Id="rId21" Type="http://schemas.openxmlformats.org/officeDocument/2006/relationships/slide" Target="slides/slide17.xml"/><Relationship Id="rId65" Type="http://schemas.openxmlformats.org/officeDocument/2006/relationships/font" Target="fonts/MontserratExtraLight-bold.fntdata"/><Relationship Id="rId24" Type="http://schemas.openxmlformats.org/officeDocument/2006/relationships/slide" Target="slides/slide20.xml"/><Relationship Id="rId23" Type="http://schemas.openxmlformats.org/officeDocument/2006/relationships/slide" Target="slides/slide19.xml"/><Relationship Id="rId67" Type="http://schemas.openxmlformats.org/officeDocument/2006/relationships/font" Target="fonts/MontserratExtraLight-boldItalic.fntdata"/><Relationship Id="rId60" Type="http://schemas.openxmlformats.org/officeDocument/2006/relationships/font" Target="fonts/MontserratMedium-regular.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font" Target="fonts/MontserratSemiBold-bold.fntdata"/><Relationship Id="rId52" Type="http://schemas.openxmlformats.org/officeDocument/2006/relationships/font" Target="fonts/MontserratSemiBold-regular.fntdata"/><Relationship Id="rId11" Type="http://schemas.openxmlformats.org/officeDocument/2006/relationships/slide" Target="slides/slide7.xml"/><Relationship Id="rId55" Type="http://schemas.openxmlformats.org/officeDocument/2006/relationships/font" Target="fonts/MontserratSemiBold-boldItalic.fntdata"/><Relationship Id="rId10" Type="http://schemas.openxmlformats.org/officeDocument/2006/relationships/slide" Target="slides/slide6.xml"/><Relationship Id="rId54" Type="http://schemas.openxmlformats.org/officeDocument/2006/relationships/font" Target="fonts/MontserratSemiBold-italic.fntdata"/><Relationship Id="rId13" Type="http://schemas.openxmlformats.org/officeDocument/2006/relationships/slide" Target="slides/slide9.xml"/><Relationship Id="rId57" Type="http://schemas.openxmlformats.org/officeDocument/2006/relationships/font" Target="fonts/Montserrat-bold.fntdata"/><Relationship Id="rId12" Type="http://schemas.openxmlformats.org/officeDocument/2006/relationships/slide" Target="slides/slide8.xml"/><Relationship Id="rId56" Type="http://schemas.openxmlformats.org/officeDocument/2006/relationships/font" Target="fonts/Montserrat-regular.fntdata"/><Relationship Id="rId15" Type="http://schemas.openxmlformats.org/officeDocument/2006/relationships/slide" Target="slides/slide11.xml"/><Relationship Id="rId59" Type="http://schemas.openxmlformats.org/officeDocument/2006/relationships/font" Target="fonts/Montserrat-boldItalic.fntdata"/><Relationship Id="rId14" Type="http://schemas.openxmlformats.org/officeDocument/2006/relationships/slide" Target="slides/slide10.xml"/><Relationship Id="rId58" Type="http://schemas.openxmlformats.org/officeDocument/2006/relationships/font" Target="fonts/Montserrat-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Montserrat"/>
                <a:ea typeface="Montserrat"/>
                <a:cs typeface="Montserrat"/>
                <a:sym typeface="Montserrat"/>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Montserrat"/>
                <a:ea typeface="Montserrat"/>
                <a:cs typeface="Montserrat"/>
                <a:sym typeface="Montserrat"/>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Montserrat"/>
                <a:ea typeface="Montserrat"/>
                <a:cs typeface="Montserrat"/>
                <a:sym typeface="Montserrat"/>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Montserrat"/>
                <a:ea typeface="Montserrat"/>
                <a:cs typeface="Montserrat"/>
                <a:sym typeface="Montserrat"/>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Montserrat"/>
                <a:ea typeface="Montserrat"/>
                <a:cs typeface="Montserrat"/>
                <a:sym typeface="Montserrat"/>
              </a:rPr>
              <a:t>‹#›</a:t>
            </a:fld>
            <a:endParaRPr b="0" i="0" sz="1200" u="none" cap="none" strike="noStrike">
              <a:solidFill>
                <a:schemeClr val="dk1"/>
              </a:solidFill>
              <a:latin typeface="Montserrat"/>
              <a:ea typeface="Montserrat"/>
              <a:cs typeface="Montserrat"/>
              <a:sym typeface="Montserrat"/>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p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p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p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p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p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p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9" name="Google Shape;289;p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8" name="Google Shape;298;p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7" name="Google Shape;307;p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p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6" name="Google Shape;326;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6" name="Google Shape;336;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p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p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0" name="Google Shape;360;p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p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p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 name="Google Shape;386;p8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5" name="Google Shape;395;p8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3" name="Google Shape;403;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 name="Google Shape;144;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3" name="Google Shape;413;p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1" name="Google Shape;421;p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9" name="Google Shape;429;p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8" name="Google Shape;438;p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6" name="Google Shape;446;p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5" name="Google Shape;455;p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3" name="Google Shape;463;p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1" name="Google Shape;471;p9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2" name="Google Shape;482;p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0" name="Google Shape;490;p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 name="Google Shape;171;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8" name="Google Shape;498;p9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6" name="Google Shape;506;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4" name="Google Shape;514;p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6" name="Google Shape;526;p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8" name="Google Shape;538;p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0" name="Google Shape;550;p1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p10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4" name="Google Shape;574;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 name="Google Shape;180;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p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 name="Google Shape;213;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 name="Google Shape;223;p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3_Custom Layout">
  <p:cSld name="83_Custom Layout">
    <p:spTree>
      <p:nvGrpSpPr>
        <p:cNvPr id="15" name="Shape 15"/>
        <p:cNvGrpSpPr/>
        <p:nvPr/>
      </p:nvGrpSpPr>
      <p:grpSpPr>
        <a:xfrm>
          <a:off x="0" y="0"/>
          <a:ext cx="0" cy="0"/>
          <a:chOff x="0" y="0"/>
          <a:chExt cx="0" cy="0"/>
        </a:xfrm>
      </p:grpSpPr>
      <p:sp>
        <p:nvSpPr>
          <p:cNvPr id="16" name="Google Shape;16;p2"/>
          <p:cNvSpPr/>
          <p:nvPr>
            <p:ph idx="2" type="pic"/>
          </p:nvPr>
        </p:nvSpPr>
        <p:spPr>
          <a:xfrm>
            <a:off x="571498" y="2184234"/>
            <a:ext cx="4000502" cy="3302166"/>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 name="Shape 47"/>
        <p:cNvGrpSpPr/>
        <p:nvPr/>
      </p:nvGrpSpPr>
      <p:grpSpPr>
        <a:xfrm>
          <a:off x="0" y="0"/>
          <a:ext cx="0" cy="0"/>
          <a:chOff x="0" y="0"/>
          <a:chExt cx="0" cy="0"/>
        </a:xfrm>
      </p:grpSpPr>
      <p:sp>
        <p:nvSpPr>
          <p:cNvPr id="48" name="Google Shape;48;p1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1"/>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b="0" i="0">
                <a:latin typeface="Montserrat"/>
                <a:ea typeface="Montserrat"/>
                <a:cs typeface="Montserrat"/>
                <a:sym typeface="Montserrat"/>
              </a:defRPr>
            </a:lvl1pPr>
            <a:lvl2pPr indent="-381000" lvl="1" marL="914400" algn="l">
              <a:lnSpc>
                <a:spcPct val="90000"/>
              </a:lnSpc>
              <a:spcBef>
                <a:spcPts val="500"/>
              </a:spcBef>
              <a:spcAft>
                <a:spcPts val="0"/>
              </a:spcAft>
              <a:buClr>
                <a:schemeClr val="dk1"/>
              </a:buClr>
              <a:buSzPts val="2400"/>
              <a:buChar char="•"/>
              <a:defRPr b="0" i="0">
                <a:latin typeface="Montserrat"/>
                <a:ea typeface="Montserrat"/>
                <a:cs typeface="Montserrat"/>
                <a:sym typeface="Montserrat"/>
              </a:defRPr>
            </a:lvl2pPr>
            <a:lvl3pPr indent="-355600" lvl="2" marL="1371600" algn="l">
              <a:lnSpc>
                <a:spcPct val="90000"/>
              </a:lnSpc>
              <a:spcBef>
                <a:spcPts val="500"/>
              </a:spcBef>
              <a:spcAft>
                <a:spcPts val="0"/>
              </a:spcAft>
              <a:buClr>
                <a:schemeClr val="dk1"/>
              </a:buClr>
              <a:buSzPts val="2000"/>
              <a:buChar char="•"/>
              <a:defRPr b="0" i="0">
                <a:latin typeface="Montserrat"/>
                <a:ea typeface="Montserrat"/>
                <a:cs typeface="Montserrat"/>
                <a:sym typeface="Montserrat"/>
              </a:defRPr>
            </a:lvl3pPr>
            <a:lvl4pPr indent="-342900" lvl="3" marL="1828800" algn="l">
              <a:lnSpc>
                <a:spcPct val="90000"/>
              </a:lnSpc>
              <a:spcBef>
                <a:spcPts val="500"/>
              </a:spcBef>
              <a:spcAft>
                <a:spcPts val="0"/>
              </a:spcAft>
              <a:buClr>
                <a:schemeClr val="dk1"/>
              </a:buClr>
              <a:buSzPts val="1800"/>
              <a:buChar char="•"/>
              <a:defRPr b="0" i="0">
                <a:latin typeface="Montserrat"/>
                <a:ea typeface="Montserrat"/>
                <a:cs typeface="Montserrat"/>
                <a:sym typeface="Montserrat"/>
              </a:defRPr>
            </a:lvl4pPr>
            <a:lvl5pPr indent="-342900" lvl="4" marL="2286000" algn="l">
              <a:lnSpc>
                <a:spcPct val="90000"/>
              </a:lnSpc>
              <a:spcBef>
                <a:spcPts val="500"/>
              </a:spcBef>
              <a:spcAft>
                <a:spcPts val="0"/>
              </a:spcAft>
              <a:buClr>
                <a:schemeClr val="dk1"/>
              </a:buClr>
              <a:buSzPts val="1800"/>
              <a:buChar char="•"/>
              <a:defRPr b="0" i="0">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1"/>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b="0" i="0">
                <a:latin typeface="Montserrat"/>
                <a:ea typeface="Montserrat"/>
                <a:cs typeface="Montserrat"/>
                <a:sym typeface="Montserrat"/>
              </a:defRPr>
            </a:lvl1pPr>
            <a:lvl2pPr indent="-381000" lvl="1" marL="914400" algn="l">
              <a:lnSpc>
                <a:spcPct val="90000"/>
              </a:lnSpc>
              <a:spcBef>
                <a:spcPts val="500"/>
              </a:spcBef>
              <a:spcAft>
                <a:spcPts val="0"/>
              </a:spcAft>
              <a:buClr>
                <a:schemeClr val="dk1"/>
              </a:buClr>
              <a:buSzPts val="2400"/>
              <a:buChar char="•"/>
              <a:defRPr b="0" i="0">
                <a:latin typeface="Montserrat"/>
                <a:ea typeface="Montserrat"/>
                <a:cs typeface="Montserrat"/>
                <a:sym typeface="Montserrat"/>
              </a:defRPr>
            </a:lvl2pPr>
            <a:lvl3pPr indent="-355600" lvl="2" marL="1371600" algn="l">
              <a:lnSpc>
                <a:spcPct val="90000"/>
              </a:lnSpc>
              <a:spcBef>
                <a:spcPts val="500"/>
              </a:spcBef>
              <a:spcAft>
                <a:spcPts val="0"/>
              </a:spcAft>
              <a:buClr>
                <a:schemeClr val="dk1"/>
              </a:buClr>
              <a:buSzPts val="2000"/>
              <a:buChar char="•"/>
              <a:defRPr b="0" i="0">
                <a:latin typeface="Montserrat"/>
                <a:ea typeface="Montserrat"/>
                <a:cs typeface="Montserrat"/>
                <a:sym typeface="Montserrat"/>
              </a:defRPr>
            </a:lvl3pPr>
            <a:lvl4pPr indent="-342900" lvl="3" marL="1828800" algn="l">
              <a:lnSpc>
                <a:spcPct val="90000"/>
              </a:lnSpc>
              <a:spcBef>
                <a:spcPts val="500"/>
              </a:spcBef>
              <a:spcAft>
                <a:spcPts val="0"/>
              </a:spcAft>
              <a:buClr>
                <a:schemeClr val="dk1"/>
              </a:buClr>
              <a:buSzPts val="1800"/>
              <a:buChar char="•"/>
              <a:defRPr b="0" i="0">
                <a:latin typeface="Montserrat"/>
                <a:ea typeface="Montserrat"/>
                <a:cs typeface="Montserrat"/>
                <a:sym typeface="Montserrat"/>
              </a:defRPr>
            </a:lvl4pPr>
            <a:lvl5pPr indent="-342900" lvl="4" marL="2286000" algn="l">
              <a:lnSpc>
                <a:spcPct val="90000"/>
              </a:lnSpc>
              <a:spcBef>
                <a:spcPts val="500"/>
              </a:spcBef>
              <a:spcAft>
                <a:spcPts val="0"/>
              </a:spcAft>
              <a:buClr>
                <a:schemeClr val="dk1"/>
              </a:buClr>
              <a:buSzPts val="1800"/>
              <a:buChar char="•"/>
              <a:defRPr b="0" i="0">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1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4" name="Shape 54"/>
        <p:cNvGrpSpPr/>
        <p:nvPr/>
      </p:nvGrpSpPr>
      <p:grpSpPr>
        <a:xfrm>
          <a:off x="0" y="0"/>
          <a:ext cx="0" cy="0"/>
          <a:chOff x="0" y="0"/>
          <a:chExt cx="0" cy="0"/>
        </a:xfrm>
      </p:grpSpPr>
      <p:sp>
        <p:nvSpPr>
          <p:cNvPr id="55" name="Google Shape;55;p12"/>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2"/>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0" i="0" sz="2400">
                <a:latin typeface="Montserrat"/>
                <a:ea typeface="Montserrat"/>
                <a:cs typeface="Montserrat"/>
                <a:sym typeface="Montserrat"/>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12"/>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b="0" i="0">
                <a:latin typeface="Montserrat"/>
                <a:ea typeface="Montserrat"/>
                <a:cs typeface="Montserrat"/>
                <a:sym typeface="Montserrat"/>
              </a:defRPr>
            </a:lvl1pPr>
            <a:lvl2pPr indent="-381000" lvl="1" marL="914400" algn="l">
              <a:lnSpc>
                <a:spcPct val="90000"/>
              </a:lnSpc>
              <a:spcBef>
                <a:spcPts val="500"/>
              </a:spcBef>
              <a:spcAft>
                <a:spcPts val="0"/>
              </a:spcAft>
              <a:buClr>
                <a:schemeClr val="dk1"/>
              </a:buClr>
              <a:buSzPts val="2400"/>
              <a:buChar char="•"/>
              <a:defRPr b="0" i="0">
                <a:latin typeface="Montserrat"/>
                <a:ea typeface="Montserrat"/>
                <a:cs typeface="Montserrat"/>
                <a:sym typeface="Montserrat"/>
              </a:defRPr>
            </a:lvl2pPr>
            <a:lvl3pPr indent="-355600" lvl="2" marL="1371600" algn="l">
              <a:lnSpc>
                <a:spcPct val="90000"/>
              </a:lnSpc>
              <a:spcBef>
                <a:spcPts val="500"/>
              </a:spcBef>
              <a:spcAft>
                <a:spcPts val="0"/>
              </a:spcAft>
              <a:buClr>
                <a:schemeClr val="dk1"/>
              </a:buClr>
              <a:buSzPts val="2000"/>
              <a:buChar char="•"/>
              <a:defRPr b="0" i="0">
                <a:latin typeface="Montserrat"/>
                <a:ea typeface="Montserrat"/>
                <a:cs typeface="Montserrat"/>
                <a:sym typeface="Montserrat"/>
              </a:defRPr>
            </a:lvl3pPr>
            <a:lvl4pPr indent="-342900" lvl="3" marL="1828800" algn="l">
              <a:lnSpc>
                <a:spcPct val="90000"/>
              </a:lnSpc>
              <a:spcBef>
                <a:spcPts val="500"/>
              </a:spcBef>
              <a:spcAft>
                <a:spcPts val="0"/>
              </a:spcAft>
              <a:buClr>
                <a:schemeClr val="dk1"/>
              </a:buClr>
              <a:buSzPts val="1800"/>
              <a:buChar char="•"/>
              <a:defRPr b="0" i="0">
                <a:latin typeface="Montserrat"/>
                <a:ea typeface="Montserrat"/>
                <a:cs typeface="Montserrat"/>
                <a:sym typeface="Montserrat"/>
              </a:defRPr>
            </a:lvl4pPr>
            <a:lvl5pPr indent="-342900" lvl="4" marL="2286000" algn="l">
              <a:lnSpc>
                <a:spcPct val="90000"/>
              </a:lnSpc>
              <a:spcBef>
                <a:spcPts val="500"/>
              </a:spcBef>
              <a:spcAft>
                <a:spcPts val="0"/>
              </a:spcAft>
              <a:buClr>
                <a:schemeClr val="dk1"/>
              </a:buClr>
              <a:buSzPts val="1800"/>
              <a:buChar char="•"/>
              <a:defRPr b="0" i="0">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12"/>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0" i="0" sz="2400">
                <a:latin typeface="Montserrat"/>
                <a:ea typeface="Montserrat"/>
                <a:cs typeface="Montserrat"/>
                <a:sym typeface="Montserrat"/>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9" name="Google Shape;59;p12"/>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b="0" i="0">
                <a:latin typeface="Montserrat"/>
                <a:ea typeface="Montserrat"/>
                <a:cs typeface="Montserrat"/>
                <a:sym typeface="Montserrat"/>
              </a:defRPr>
            </a:lvl1pPr>
            <a:lvl2pPr indent="-381000" lvl="1" marL="914400" algn="l">
              <a:lnSpc>
                <a:spcPct val="90000"/>
              </a:lnSpc>
              <a:spcBef>
                <a:spcPts val="500"/>
              </a:spcBef>
              <a:spcAft>
                <a:spcPts val="0"/>
              </a:spcAft>
              <a:buClr>
                <a:schemeClr val="dk1"/>
              </a:buClr>
              <a:buSzPts val="2400"/>
              <a:buChar char="•"/>
              <a:defRPr b="0" i="0">
                <a:latin typeface="Montserrat"/>
                <a:ea typeface="Montserrat"/>
                <a:cs typeface="Montserrat"/>
                <a:sym typeface="Montserrat"/>
              </a:defRPr>
            </a:lvl2pPr>
            <a:lvl3pPr indent="-355600" lvl="2" marL="1371600" algn="l">
              <a:lnSpc>
                <a:spcPct val="90000"/>
              </a:lnSpc>
              <a:spcBef>
                <a:spcPts val="500"/>
              </a:spcBef>
              <a:spcAft>
                <a:spcPts val="0"/>
              </a:spcAft>
              <a:buClr>
                <a:schemeClr val="dk1"/>
              </a:buClr>
              <a:buSzPts val="2000"/>
              <a:buChar char="•"/>
              <a:defRPr b="0" i="0">
                <a:latin typeface="Montserrat"/>
                <a:ea typeface="Montserrat"/>
                <a:cs typeface="Montserrat"/>
                <a:sym typeface="Montserrat"/>
              </a:defRPr>
            </a:lvl3pPr>
            <a:lvl4pPr indent="-342900" lvl="3" marL="1828800" algn="l">
              <a:lnSpc>
                <a:spcPct val="90000"/>
              </a:lnSpc>
              <a:spcBef>
                <a:spcPts val="500"/>
              </a:spcBef>
              <a:spcAft>
                <a:spcPts val="0"/>
              </a:spcAft>
              <a:buClr>
                <a:schemeClr val="dk1"/>
              </a:buClr>
              <a:buSzPts val="1800"/>
              <a:buChar char="•"/>
              <a:defRPr b="0" i="0">
                <a:latin typeface="Montserrat"/>
                <a:ea typeface="Montserrat"/>
                <a:cs typeface="Montserrat"/>
                <a:sym typeface="Montserrat"/>
              </a:defRPr>
            </a:lvl4pPr>
            <a:lvl5pPr indent="-342900" lvl="4" marL="2286000" algn="l">
              <a:lnSpc>
                <a:spcPct val="90000"/>
              </a:lnSpc>
              <a:spcBef>
                <a:spcPts val="500"/>
              </a:spcBef>
              <a:spcAft>
                <a:spcPts val="0"/>
              </a:spcAft>
              <a:buClr>
                <a:schemeClr val="dk1"/>
              </a:buClr>
              <a:buSzPts val="1800"/>
              <a:buChar char="•"/>
              <a:defRPr b="0" i="0">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1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3" name="Shape 63"/>
        <p:cNvGrpSpPr/>
        <p:nvPr/>
      </p:nvGrpSpPr>
      <p:grpSpPr>
        <a:xfrm>
          <a:off x="0" y="0"/>
          <a:ext cx="0" cy="0"/>
          <a:chOff x="0" y="0"/>
          <a:chExt cx="0" cy="0"/>
        </a:xfrm>
      </p:grpSpPr>
      <p:sp>
        <p:nvSpPr>
          <p:cNvPr id="64" name="Google Shape;64;p1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1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2" name="Shape 72"/>
        <p:cNvGrpSpPr/>
        <p:nvPr/>
      </p:nvGrpSpPr>
      <p:grpSpPr>
        <a:xfrm>
          <a:off x="0" y="0"/>
          <a:ext cx="0" cy="0"/>
          <a:chOff x="0" y="0"/>
          <a:chExt cx="0" cy="0"/>
        </a:xfrm>
      </p:grpSpPr>
      <p:sp>
        <p:nvSpPr>
          <p:cNvPr id="73" name="Google Shape;73;p15"/>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Montserrat ExtraLigh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5"/>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b="0" i="0" sz="3200">
                <a:latin typeface="Montserrat"/>
                <a:ea typeface="Montserrat"/>
                <a:cs typeface="Montserrat"/>
                <a:sym typeface="Montserrat"/>
              </a:defRPr>
            </a:lvl1pPr>
            <a:lvl2pPr indent="-406400" lvl="1" marL="914400" algn="l">
              <a:lnSpc>
                <a:spcPct val="90000"/>
              </a:lnSpc>
              <a:spcBef>
                <a:spcPts val="500"/>
              </a:spcBef>
              <a:spcAft>
                <a:spcPts val="0"/>
              </a:spcAft>
              <a:buClr>
                <a:schemeClr val="dk1"/>
              </a:buClr>
              <a:buSzPts val="2800"/>
              <a:buChar char="•"/>
              <a:defRPr b="0" i="0" sz="2800">
                <a:latin typeface="Montserrat"/>
                <a:ea typeface="Montserrat"/>
                <a:cs typeface="Montserrat"/>
                <a:sym typeface="Montserrat"/>
              </a:defRPr>
            </a:lvl2pPr>
            <a:lvl3pPr indent="-381000" lvl="2" marL="1371600" algn="l">
              <a:lnSpc>
                <a:spcPct val="90000"/>
              </a:lnSpc>
              <a:spcBef>
                <a:spcPts val="500"/>
              </a:spcBef>
              <a:spcAft>
                <a:spcPts val="0"/>
              </a:spcAft>
              <a:buClr>
                <a:schemeClr val="dk1"/>
              </a:buClr>
              <a:buSzPts val="2400"/>
              <a:buChar char="•"/>
              <a:defRPr b="0" i="0" sz="2400">
                <a:latin typeface="Montserrat"/>
                <a:ea typeface="Montserrat"/>
                <a:cs typeface="Montserrat"/>
                <a:sym typeface="Montserrat"/>
              </a:defRPr>
            </a:lvl3pPr>
            <a:lvl4pPr indent="-355600" lvl="3" marL="1828800" algn="l">
              <a:lnSpc>
                <a:spcPct val="90000"/>
              </a:lnSpc>
              <a:spcBef>
                <a:spcPts val="500"/>
              </a:spcBef>
              <a:spcAft>
                <a:spcPts val="0"/>
              </a:spcAft>
              <a:buClr>
                <a:schemeClr val="dk1"/>
              </a:buClr>
              <a:buSzPts val="2000"/>
              <a:buChar char="•"/>
              <a:defRPr b="0" i="0" sz="2000">
                <a:latin typeface="Montserrat"/>
                <a:ea typeface="Montserrat"/>
                <a:cs typeface="Montserrat"/>
                <a:sym typeface="Montserrat"/>
              </a:defRPr>
            </a:lvl4pPr>
            <a:lvl5pPr indent="-355600" lvl="4" marL="2286000" algn="l">
              <a:lnSpc>
                <a:spcPct val="90000"/>
              </a:lnSpc>
              <a:spcBef>
                <a:spcPts val="500"/>
              </a:spcBef>
              <a:spcAft>
                <a:spcPts val="0"/>
              </a:spcAft>
              <a:buClr>
                <a:schemeClr val="dk1"/>
              </a:buClr>
              <a:buSzPts val="2000"/>
              <a:buChar char="•"/>
              <a:defRPr b="0" i="0" sz="2000">
                <a:latin typeface="Montserrat"/>
                <a:ea typeface="Montserrat"/>
                <a:cs typeface="Montserrat"/>
                <a:sym typeface="Montserrat"/>
              </a:defRPr>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5" name="Google Shape;75;p15"/>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i="0" sz="1600">
                <a:latin typeface="Montserrat"/>
                <a:ea typeface="Montserrat"/>
                <a:cs typeface="Montserrat"/>
                <a:sym typeface="Montserrat"/>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6" name="Google Shape;76;p1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9" name="Shape 79"/>
        <p:cNvGrpSpPr/>
        <p:nvPr/>
      </p:nvGrpSpPr>
      <p:grpSpPr>
        <a:xfrm>
          <a:off x="0" y="0"/>
          <a:ext cx="0" cy="0"/>
          <a:chOff x="0" y="0"/>
          <a:chExt cx="0" cy="0"/>
        </a:xfrm>
      </p:grpSpPr>
      <p:sp>
        <p:nvSpPr>
          <p:cNvPr id="80" name="Google Shape;80;p16"/>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Montserrat ExtraLigh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6"/>
          <p:cNvSpPr/>
          <p:nvPr>
            <p:ph idx="2" type="pic"/>
          </p:nvPr>
        </p:nvSpPr>
        <p:spPr>
          <a:xfrm>
            <a:off x="3887391" y="987426"/>
            <a:ext cx="4629150" cy="4873625"/>
          </a:xfrm>
          <a:prstGeom prst="rect">
            <a:avLst/>
          </a:prstGeom>
          <a:noFill/>
          <a:ln>
            <a:noFill/>
          </a:ln>
        </p:spPr>
      </p:sp>
      <p:sp>
        <p:nvSpPr>
          <p:cNvPr id="82" name="Google Shape;82;p16"/>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0" i="0" sz="1600">
                <a:latin typeface="Montserrat"/>
                <a:ea typeface="Montserrat"/>
                <a:cs typeface="Montserrat"/>
                <a:sym typeface="Montserrat"/>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3" name="Google Shape;83;p1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6" name="Shape 86"/>
        <p:cNvGrpSpPr/>
        <p:nvPr/>
      </p:nvGrpSpPr>
      <p:grpSpPr>
        <a:xfrm>
          <a:off x="0" y="0"/>
          <a:ext cx="0" cy="0"/>
          <a:chOff x="0" y="0"/>
          <a:chExt cx="0" cy="0"/>
        </a:xfrm>
      </p:grpSpPr>
      <p:sp>
        <p:nvSpPr>
          <p:cNvPr id="87" name="Google Shape;87;p1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7"/>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b="0" i="0">
                <a:latin typeface="Montserrat"/>
                <a:ea typeface="Montserrat"/>
                <a:cs typeface="Montserrat"/>
                <a:sym typeface="Montserrat"/>
              </a:defRPr>
            </a:lvl1pPr>
            <a:lvl2pPr indent="-381000" lvl="1" marL="914400" algn="l">
              <a:lnSpc>
                <a:spcPct val="90000"/>
              </a:lnSpc>
              <a:spcBef>
                <a:spcPts val="500"/>
              </a:spcBef>
              <a:spcAft>
                <a:spcPts val="0"/>
              </a:spcAft>
              <a:buClr>
                <a:schemeClr val="dk1"/>
              </a:buClr>
              <a:buSzPts val="2400"/>
              <a:buChar char="•"/>
              <a:defRPr b="0" i="0">
                <a:latin typeface="Montserrat"/>
                <a:ea typeface="Montserrat"/>
                <a:cs typeface="Montserrat"/>
                <a:sym typeface="Montserrat"/>
              </a:defRPr>
            </a:lvl2pPr>
            <a:lvl3pPr indent="-355600" lvl="2" marL="1371600" algn="l">
              <a:lnSpc>
                <a:spcPct val="90000"/>
              </a:lnSpc>
              <a:spcBef>
                <a:spcPts val="500"/>
              </a:spcBef>
              <a:spcAft>
                <a:spcPts val="0"/>
              </a:spcAft>
              <a:buClr>
                <a:schemeClr val="dk1"/>
              </a:buClr>
              <a:buSzPts val="2000"/>
              <a:buChar char="•"/>
              <a:defRPr b="0" i="0">
                <a:latin typeface="Montserrat"/>
                <a:ea typeface="Montserrat"/>
                <a:cs typeface="Montserrat"/>
                <a:sym typeface="Montserrat"/>
              </a:defRPr>
            </a:lvl3pPr>
            <a:lvl4pPr indent="-342900" lvl="3" marL="1828800" algn="l">
              <a:lnSpc>
                <a:spcPct val="90000"/>
              </a:lnSpc>
              <a:spcBef>
                <a:spcPts val="500"/>
              </a:spcBef>
              <a:spcAft>
                <a:spcPts val="0"/>
              </a:spcAft>
              <a:buClr>
                <a:schemeClr val="dk1"/>
              </a:buClr>
              <a:buSzPts val="1800"/>
              <a:buChar char="•"/>
              <a:defRPr b="0" i="0">
                <a:latin typeface="Montserrat"/>
                <a:ea typeface="Montserrat"/>
                <a:cs typeface="Montserrat"/>
                <a:sym typeface="Montserrat"/>
              </a:defRPr>
            </a:lvl4pPr>
            <a:lvl5pPr indent="-342900" lvl="4" marL="2286000" algn="l">
              <a:lnSpc>
                <a:spcPct val="90000"/>
              </a:lnSpc>
              <a:spcBef>
                <a:spcPts val="500"/>
              </a:spcBef>
              <a:spcAft>
                <a:spcPts val="0"/>
              </a:spcAft>
              <a:buClr>
                <a:schemeClr val="dk1"/>
              </a:buClr>
              <a:buSzPts val="1800"/>
              <a:buChar char="•"/>
              <a:defRPr b="0" i="0">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1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2" name="Shape 92"/>
        <p:cNvGrpSpPr/>
        <p:nvPr/>
      </p:nvGrpSpPr>
      <p:grpSpPr>
        <a:xfrm>
          <a:off x="0" y="0"/>
          <a:ext cx="0" cy="0"/>
          <a:chOff x="0" y="0"/>
          <a:chExt cx="0" cy="0"/>
        </a:xfrm>
      </p:grpSpPr>
      <p:sp>
        <p:nvSpPr>
          <p:cNvPr id="93" name="Google Shape;93;p18"/>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8"/>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b="0" i="0">
                <a:latin typeface="Montserrat"/>
                <a:ea typeface="Montserrat"/>
                <a:cs typeface="Montserrat"/>
                <a:sym typeface="Montserrat"/>
              </a:defRPr>
            </a:lvl1pPr>
            <a:lvl2pPr indent="-381000" lvl="1" marL="914400" algn="l">
              <a:lnSpc>
                <a:spcPct val="90000"/>
              </a:lnSpc>
              <a:spcBef>
                <a:spcPts val="500"/>
              </a:spcBef>
              <a:spcAft>
                <a:spcPts val="0"/>
              </a:spcAft>
              <a:buClr>
                <a:schemeClr val="dk1"/>
              </a:buClr>
              <a:buSzPts val="2400"/>
              <a:buChar char="•"/>
              <a:defRPr b="0" i="0">
                <a:latin typeface="Montserrat"/>
                <a:ea typeface="Montserrat"/>
                <a:cs typeface="Montserrat"/>
                <a:sym typeface="Montserrat"/>
              </a:defRPr>
            </a:lvl2pPr>
            <a:lvl3pPr indent="-355600" lvl="2" marL="1371600" algn="l">
              <a:lnSpc>
                <a:spcPct val="90000"/>
              </a:lnSpc>
              <a:spcBef>
                <a:spcPts val="500"/>
              </a:spcBef>
              <a:spcAft>
                <a:spcPts val="0"/>
              </a:spcAft>
              <a:buClr>
                <a:schemeClr val="dk1"/>
              </a:buClr>
              <a:buSzPts val="2000"/>
              <a:buChar char="•"/>
              <a:defRPr b="0" i="0">
                <a:latin typeface="Montserrat"/>
                <a:ea typeface="Montserrat"/>
                <a:cs typeface="Montserrat"/>
                <a:sym typeface="Montserrat"/>
              </a:defRPr>
            </a:lvl3pPr>
            <a:lvl4pPr indent="-342900" lvl="3" marL="1828800" algn="l">
              <a:lnSpc>
                <a:spcPct val="90000"/>
              </a:lnSpc>
              <a:spcBef>
                <a:spcPts val="500"/>
              </a:spcBef>
              <a:spcAft>
                <a:spcPts val="0"/>
              </a:spcAft>
              <a:buClr>
                <a:schemeClr val="dk1"/>
              </a:buClr>
              <a:buSzPts val="1800"/>
              <a:buChar char="•"/>
              <a:defRPr b="0" i="0">
                <a:latin typeface="Montserrat"/>
                <a:ea typeface="Montserrat"/>
                <a:cs typeface="Montserrat"/>
                <a:sym typeface="Montserrat"/>
              </a:defRPr>
            </a:lvl4pPr>
            <a:lvl5pPr indent="-342900" lvl="4" marL="2286000" algn="l">
              <a:lnSpc>
                <a:spcPct val="90000"/>
              </a:lnSpc>
              <a:spcBef>
                <a:spcPts val="500"/>
              </a:spcBef>
              <a:spcAft>
                <a:spcPts val="0"/>
              </a:spcAft>
              <a:buClr>
                <a:schemeClr val="dk1"/>
              </a:buClr>
              <a:buSzPts val="1800"/>
              <a:buChar char="•"/>
              <a:defRPr b="0" i="0">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1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8" name="Shape 9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Custom Layout">
  <p:cSld name="41_Custom Layout">
    <p:spTree>
      <p:nvGrpSpPr>
        <p:cNvPr id="17" name="Shape 17"/>
        <p:cNvGrpSpPr/>
        <p:nvPr/>
      </p:nvGrpSpPr>
      <p:grpSpPr>
        <a:xfrm>
          <a:off x="0" y="0"/>
          <a:ext cx="0" cy="0"/>
          <a:chOff x="0" y="0"/>
          <a:chExt cx="0" cy="0"/>
        </a:xfrm>
      </p:grpSpPr>
      <p:sp>
        <p:nvSpPr>
          <p:cNvPr id="18" name="Google Shape;18;p3"/>
          <p:cNvSpPr/>
          <p:nvPr>
            <p:ph idx="2" type="pic"/>
          </p:nvPr>
        </p:nvSpPr>
        <p:spPr>
          <a:xfrm>
            <a:off x="331264" y="1021470"/>
            <a:ext cx="3519890" cy="481506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19" name="Shape 19"/>
        <p:cNvGrpSpPr/>
        <p:nvPr/>
      </p:nvGrpSpPr>
      <p:grpSpPr>
        <a:xfrm>
          <a:off x="0" y="0"/>
          <a:ext cx="0" cy="0"/>
          <a:chOff x="0" y="0"/>
          <a:chExt cx="0" cy="0"/>
        </a:xfrm>
      </p:grpSpPr>
      <p:sp>
        <p:nvSpPr>
          <p:cNvPr id="20" name="Google Shape;20;p4"/>
          <p:cNvSpPr/>
          <p:nvPr>
            <p:ph idx="2" type="pic"/>
          </p:nvPr>
        </p:nvSpPr>
        <p:spPr>
          <a:xfrm>
            <a:off x="4105676" y="0"/>
            <a:ext cx="5038325" cy="68580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spTree>
      <p:nvGrpSpPr>
        <p:cNvPr id="21" name="Shape 21"/>
        <p:cNvGrpSpPr/>
        <p:nvPr/>
      </p:nvGrpSpPr>
      <p:grpSpPr>
        <a:xfrm>
          <a:off x="0" y="0"/>
          <a:ext cx="0" cy="0"/>
          <a:chOff x="0" y="0"/>
          <a:chExt cx="0" cy="0"/>
        </a:xfrm>
      </p:grpSpPr>
      <p:sp>
        <p:nvSpPr>
          <p:cNvPr id="22" name="Google Shape;22;p5"/>
          <p:cNvSpPr/>
          <p:nvPr>
            <p:ph idx="2" type="pic"/>
          </p:nvPr>
        </p:nvSpPr>
        <p:spPr>
          <a:xfrm>
            <a:off x="4572000" y="0"/>
            <a:ext cx="4572000" cy="68580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5_Custom Layout">
  <p:cSld name="85_Custom Layout">
    <p:spTree>
      <p:nvGrpSpPr>
        <p:cNvPr id="23" name="Shape 23"/>
        <p:cNvGrpSpPr/>
        <p:nvPr/>
      </p:nvGrpSpPr>
      <p:grpSpPr>
        <a:xfrm>
          <a:off x="0" y="0"/>
          <a:ext cx="0" cy="0"/>
          <a:chOff x="0" y="0"/>
          <a:chExt cx="0" cy="0"/>
        </a:xfrm>
      </p:grpSpPr>
      <p:sp>
        <p:nvSpPr>
          <p:cNvPr id="24" name="Google Shape;24;p6"/>
          <p:cNvSpPr/>
          <p:nvPr>
            <p:ph idx="2" type="pic"/>
          </p:nvPr>
        </p:nvSpPr>
        <p:spPr>
          <a:xfrm>
            <a:off x="211280" y="230742"/>
            <a:ext cx="4263738" cy="4950857"/>
          </a:xfrm>
          <a:prstGeom prst="rect">
            <a:avLst/>
          </a:prstGeom>
          <a:noFill/>
          <a:ln>
            <a:noFill/>
          </a:ln>
        </p:spPr>
      </p:sp>
      <p:sp>
        <p:nvSpPr>
          <p:cNvPr id="25" name="Google Shape;25;p6"/>
          <p:cNvSpPr/>
          <p:nvPr>
            <p:ph idx="3" type="pic"/>
          </p:nvPr>
        </p:nvSpPr>
        <p:spPr>
          <a:xfrm>
            <a:off x="4668982" y="216886"/>
            <a:ext cx="4263738" cy="4950857"/>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3_Custom Layout">
  <p:cSld name="133_Custom Layout">
    <p:spTree>
      <p:nvGrpSpPr>
        <p:cNvPr id="26" name="Shape 26"/>
        <p:cNvGrpSpPr/>
        <p:nvPr/>
      </p:nvGrpSpPr>
      <p:grpSpPr>
        <a:xfrm>
          <a:off x="0" y="0"/>
          <a:ext cx="0" cy="0"/>
          <a:chOff x="0" y="0"/>
          <a:chExt cx="0" cy="0"/>
        </a:xfrm>
      </p:grpSpPr>
      <p:sp>
        <p:nvSpPr>
          <p:cNvPr id="27" name="Google Shape;27;p7"/>
          <p:cNvSpPr/>
          <p:nvPr>
            <p:ph idx="2" type="pic"/>
          </p:nvPr>
        </p:nvSpPr>
        <p:spPr>
          <a:xfrm>
            <a:off x="0" y="0"/>
            <a:ext cx="9144000" cy="6858000"/>
          </a:xfrm>
          <a:prstGeom prst="rect">
            <a:avLst/>
          </a:prstGeom>
          <a:noFill/>
          <a:ln>
            <a:noFill/>
          </a:ln>
        </p:spPr>
      </p:sp>
      <p:sp>
        <p:nvSpPr>
          <p:cNvPr id="28" name="Google Shape;28;p7"/>
          <p:cNvSpPr/>
          <p:nvPr>
            <p:ph idx="3" type="pic"/>
          </p:nvPr>
        </p:nvSpPr>
        <p:spPr>
          <a:xfrm>
            <a:off x="3806727" y="2022574"/>
            <a:ext cx="1553542" cy="1552445"/>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 name="Shape 29"/>
        <p:cNvGrpSpPr/>
        <p:nvPr/>
      </p:nvGrpSpPr>
      <p:grpSpPr>
        <a:xfrm>
          <a:off x="0" y="0"/>
          <a:ext cx="0" cy="0"/>
          <a:chOff x="0" y="0"/>
          <a:chExt cx="0" cy="0"/>
        </a:xfrm>
      </p:grpSpPr>
      <p:sp>
        <p:nvSpPr>
          <p:cNvPr id="30" name="Google Shape;30;p8"/>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Montserrat ExtraLigh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8"/>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b="0" i="0" sz="2400">
                <a:latin typeface="Montserrat"/>
                <a:ea typeface="Montserrat"/>
                <a:cs typeface="Montserrat"/>
                <a:sym typeface="Montserra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2" name="Google Shape;32;p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 name="Shape 35"/>
        <p:cNvGrpSpPr/>
        <p:nvPr/>
      </p:nvGrpSpPr>
      <p:grpSpPr>
        <a:xfrm>
          <a:off x="0" y="0"/>
          <a:ext cx="0" cy="0"/>
          <a:chOff x="0" y="0"/>
          <a:chExt cx="0" cy="0"/>
        </a:xfrm>
      </p:grpSpPr>
      <p:sp>
        <p:nvSpPr>
          <p:cNvPr id="36" name="Google Shape;36;p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9"/>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b="0" i="0">
                <a:latin typeface="Montserrat"/>
                <a:ea typeface="Montserrat"/>
                <a:cs typeface="Montserrat"/>
                <a:sym typeface="Montserrat"/>
              </a:defRPr>
            </a:lvl1pPr>
            <a:lvl2pPr indent="-381000" lvl="1" marL="914400" algn="l">
              <a:lnSpc>
                <a:spcPct val="90000"/>
              </a:lnSpc>
              <a:spcBef>
                <a:spcPts val="500"/>
              </a:spcBef>
              <a:spcAft>
                <a:spcPts val="0"/>
              </a:spcAft>
              <a:buClr>
                <a:schemeClr val="dk1"/>
              </a:buClr>
              <a:buSzPts val="2400"/>
              <a:buChar char="•"/>
              <a:defRPr b="0" i="0">
                <a:latin typeface="Montserrat"/>
                <a:ea typeface="Montserrat"/>
                <a:cs typeface="Montserrat"/>
                <a:sym typeface="Montserrat"/>
              </a:defRPr>
            </a:lvl2pPr>
            <a:lvl3pPr indent="-355600" lvl="2" marL="1371600" algn="l">
              <a:lnSpc>
                <a:spcPct val="90000"/>
              </a:lnSpc>
              <a:spcBef>
                <a:spcPts val="500"/>
              </a:spcBef>
              <a:spcAft>
                <a:spcPts val="0"/>
              </a:spcAft>
              <a:buClr>
                <a:schemeClr val="dk1"/>
              </a:buClr>
              <a:buSzPts val="2000"/>
              <a:buChar char="•"/>
              <a:defRPr b="0" i="0">
                <a:latin typeface="Montserrat"/>
                <a:ea typeface="Montserrat"/>
                <a:cs typeface="Montserrat"/>
                <a:sym typeface="Montserrat"/>
              </a:defRPr>
            </a:lvl3pPr>
            <a:lvl4pPr indent="-342900" lvl="3" marL="1828800" algn="l">
              <a:lnSpc>
                <a:spcPct val="90000"/>
              </a:lnSpc>
              <a:spcBef>
                <a:spcPts val="500"/>
              </a:spcBef>
              <a:spcAft>
                <a:spcPts val="0"/>
              </a:spcAft>
              <a:buClr>
                <a:schemeClr val="dk1"/>
              </a:buClr>
              <a:buSzPts val="1800"/>
              <a:buChar char="•"/>
              <a:defRPr b="0" i="0">
                <a:latin typeface="Montserrat"/>
                <a:ea typeface="Montserrat"/>
                <a:cs typeface="Montserrat"/>
                <a:sym typeface="Montserrat"/>
              </a:defRPr>
            </a:lvl4pPr>
            <a:lvl5pPr indent="-342900" lvl="4" marL="2286000" algn="l">
              <a:lnSpc>
                <a:spcPct val="90000"/>
              </a:lnSpc>
              <a:spcBef>
                <a:spcPts val="500"/>
              </a:spcBef>
              <a:spcAft>
                <a:spcPts val="0"/>
              </a:spcAft>
              <a:buClr>
                <a:schemeClr val="dk1"/>
              </a:buClr>
              <a:buSzPts val="1800"/>
              <a:buChar char="•"/>
              <a:defRPr b="0" i="0">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sp>
        <p:nvSpPr>
          <p:cNvPr id="42" name="Google Shape;42;p10"/>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Montserrat ExtraLigh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0"/>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0" i="0" sz="2400">
                <a:solidFill>
                  <a:schemeClr val="dk1"/>
                </a:solidFill>
                <a:latin typeface="Montserrat"/>
                <a:ea typeface="Montserrat"/>
                <a:cs typeface="Montserrat"/>
                <a:sym typeface="Montserrat"/>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4" name="Google Shape;44;p1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b="0" i="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Montserrat ExtraLight"/>
              <a:buNone/>
              <a:defRPr b="0" i="0" sz="4400" u="none" cap="none" strike="noStrike">
                <a:solidFill>
                  <a:schemeClr val="dk1"/>
                </a:solidFill>
                <a:latin typeface="Montserrat ExtraLight"/>
                <a:ea typeface="Montserrat ExtraLight"/>
                <a:cs typeface="Montserrat ExtraLight"/>
                <a:sym typeface="Montserrat Extra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ontserrat"/>
                <a:ea typeface="Montserrat"/>
                <a:cs typeface="Montserrat"/>
                <a:sym typeface="Montserra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27.png"/><Relationship Id="rId6"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32.png"/><Relationship Id="rId5"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28.png"/><Relationship Id="rId5"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35.jpg"/><Relationship Id="rId5" Type="http://schemas.openxmlformats.org/officeDocument/2006/relationships/image" Target="../media/image38.png"/><Relationship Id="rId6"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2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grpSp>
        <p:nvGrpSpPr>
          <p:cNvPr id="103" name="Google Shape;103;p20"/>
          <p:cNvGrpSpPr/>
          <p:nvPr/>
        </p:nvGrpSpPr>
        <p:grpSpPr>
          <a:xfrm>
            <a:off x="571500" y="5217128"/>
            <a:ext cx="8001000" cy="733017"/>
            <a:chOff x="761998" y="408802"/>
            <a:chExt cx="10668000" cy="977356"/>
          </a:xfrm>
        </p:grpSpPr>
        <p:sp>
          <p:nvSpPr>
            <p:cNvPr id="104" name="Google Shape;104;p20"/>
            <p:cNvSpPr txBox="1"/>
            <p:nvPr/>
          </p:nvSpPr>
          <p:spPr>
            <a:xfrm>
              <a:off x="761998" y="686563"/>
              <a:ext cx="10668000" cy="630900"/>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Lutheran Church of the Resurrection</a:t>
              </a:r>
              <a:endParaRPr b="0" i="0" sz="1400" u="none" cap="none" strike="noStrike">
                <a:solidFill>
                  <a:srgbClr val="000000"/>
                </a:solidFill>
                <a:latin typeface="Arial"/>
                <a:ea typeface="Arial"/>
                <a:cs typeface="Arial"/>
                <a:sym typeface="Arial"/>
              </a:endParaRPr>
            </a:p>
          </p:txBody>
        </p:sp>
        <p:sp>
          <p:nvSpPr>
            <p:cNvPr id="105" name="Google Shape;105;p20"/>
            <p:cNvSpPr txBox="1"/>
            <p:nvPr/>
          </p:nvSpPr>
          <p:spPr>
            <a:xfrm>
              <a:off x="761998" y="408802"/>
              <a:ext cx="10668000" cy="276900"/>
            </a:xfrm>
            <a:prstGeom prst="rect">
              <a:avLst/>
            </a:prstGeom>
            <a:noFill/>
            <a:ln>
              <a:noFill/>
            </a:ln>
          </p:spPr>
          <p:txBody>
            <a:bodyPr anchorCtr="0" anchor="b" bIns="45700" lIns="0" spcFirstLastPara="1" rIns="0" wrap="square" tIns="45700">
              <a:spAutoFit/>
            </a:bodyPr>
            <a:lstStyle/>
            <a:p>
              <a:pPr indent="0" lvl="0" marL="0" marR="0" rtl="0" algn="ctr">
                <a:lnSpc>
                  <a:spcPct val="100000"/>
                </a:lnSpc>
                <a:spcBef>
                  <a:spcPts val="0"/>
                </a:spcBef>
                <a:spcAft>
                  <a:spcPts val="0"/>
                </a:spcAft>
                <a:buClr>
                  <a:srgbClr val="000000"/>
                </a:buClr>
                <a:buSzPts val="750"/>
                <a:buFont typeface="Arial"/>
                <a:buNone/>
              </a:pPr>
              <a:r>
                <a:rPr b="0" i="0" lang="en-US" sz="750" u="none" cap="none" strike="noStrike">
                  <a:solidFill>
                    <a:schemeClr val="dk1"/>
                  </a:solidFill>
                  <a:latin typeface="Montserrat"/>
                  <a:ea typeface="Montserrat"/>
                  <a:cs typeface="Montserrat"/>
                  <a:sym typeface="Montserrat"/>
                </a:rPr>
                <a:t>Congregational Vitality Assessment Report</a:t>
              </a:r>
              <a:endParaRPr b="0" i="0" sz="1400" u="none" cap="none" strike="noStrike">
                <a:solidFill>
                  <a:srgbClr val="000000"/>
                </a:solidFill>
                <a:latin typeface="Arial"/>
                <a:ea typeface="Arial"/>
                <a:cs typeface="Arial"/>
                <a:sym typeface="Arial"/>
              </a:endParaRPr>
            </a:p>
          </p:txBody>
        </p:sp>
        <p:cxnSp>
          <p:nvCxnSpPr>
            <p:cNvPr id="106" name="Google Shape;106;p20"/>
            <p:cNvCxnSpPr/>
            <p:nvPr/>
          </p:nvCxnSpPr>
          <p:spPr>
            <a:xfrm>
              <a:off x="5715000" y="1386158"/>
              <a:ext cx="761999" cy="0"/>
            </a:xfrm>
            <a:prstGeom prst="straightConnector1">
              <a:avLst/>
            </a:prstGeom>
            <a:noFill/>
            <a:ln cap="flat" cmpd="sng" w="53975">
              <a:solidFill>
                <a:schemeClr val="dk2"/>
              </a:solidFill>
              <a:prstDash val="solid"/>
              <a:miter lim="800000"/>
              <a:headEnd len="sm" w="sm" type="none"/>
              <a:tailEnd len="sm" w="sm" type="none"/>
            </a:ln>
          </p:spPr>
        </p:cxnSp>
      </p:grpSp>
      <p:pic>
        <p:nvPicPr>
          <p:cNvPr id="107" name="Google Shape;107;p20"/>
          <p:cNvPicPr preferRelativeResize="0"/>
          <p:nvPr/>
        </p:nvPicPr>
        <p:blipFill rotWithShape="1">
          <a:blip r:embed="rId3">
            <a:alphaModFix/>
          </a:blip>
          <a:srcRect b="0" l="0" r="0" t="0"/>
          <a:stretch/>
        </p:blipFill>
        <p:spPr>
          <a:xfrm>
            <a:off x="3814541" y="6475536"/>
            <a:ext cx="1514917" cy="149239"/>
          </a:xfrm>
          <a:prstGeom prst="rect">
            <a:avLst/>
          </a:prstGeom>
          <a:noFill/>
          <a:ln>
            <a:noFill/>
          </a:ln>
        </p:spPr>
      </p:pic>
      <p:pic>
        <p:nvPicPr>
          <p:cNvPr id="108" name="Google Shape;108;p20"/>
          <p:cNvPicPr preferRelativeResize="0"/>
          <p:nvPr/>
        </p:nvPicPr>
        <p:blipFill rotWithShape="1">
          <a:blip r:embed="rId4">
            <a:alphaModFix/>
          </a:blip>
          <a:srcRect b="0" l="2319" r="2317" t="19130"/>
          <a:stretch/>
        </p:blipFill>
        <p:spPr>
          <a:xfrm>
            <a:off x="-1" y="0"/>
            <a:ext cx="9144001" cy="51656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9"/>
          <p:cNvSpPr txBox="1"/>
          <p:nvPr/>
        </p:nvSpPr>
        <p:spPr>
          <a:xfrm>
            <a:off x="476240" y="297621"/>
            <a:ext cx="5065578" cy="47320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DATA</a:t>
            </a:r>
            <a:endParaRPr b="0" i="0" sz="1400" u="none" cap="none" strike="noStrike">
              <a:solidFill>
                <a:srgbClr val="000000"/>
              </a:solidFill>
              <a:latin typeface="Arial"/>
              <a:ea typeface="Arial"/>
              <a:cs typeface="Arial"/>
              <a:sym typeface="Arial"/>
            </a:endParaRPr>
          </a:p>
        </p:txBody>
      </p:sp>
      <p:sp>
        <p:nvSpPr>
          <p:cNvPr id="236" name="Google Shape;236;p29"/>
          <p:cNvSpPr txBox="1"/>
          <p:nvPr/>
        </p:nvSpPr>
        <p:spPr>
          <a:xfrm>
            <a:off x="504815" y="886895"/>
            <a:ext cx="3914700" cy="44637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The 130 congregation members responding to the demographic question on race report identifying as </a:t>
            </a:r>
            <a:r>
              <a:rPr b="1" i="0" lang="en-US" sz="1800" u="none" cap="none" strike="noStrike">
                <a:solidFill>
                  <a:srgbClr val="000000"/>
                </a:solidFill>
                <a:latin typeface="Montserrat"/>
                <a:ea typeface="Montserrat"/>
                <a:cs typeface="Montserrat"/>
                <a:sym typeface="Montserrat"/>
              </a:rPr>
              <a:t>92% White/Caucasian, 2% Hispanic/non-White, and 5% Multiple ethnicity/Other. </a:t>
            </a:r>
            <a:r>
              <a:rPr b="0" i="0" lang="en-US" sz="1800" u="none" cap="none" strike="noStrike">
                <a:solidFill>
                  <a:srgbClr val="000000"/>
                </a:solidFill>
                <a:latin typeface="Montserrat"/>
                <a:ea typeface="Montserrat"/>
                <a:cs typeface="Montserrat"/>
                <a:sym typeface="Montserrat"/>
              </a:rPr>
              <a:t>The leader survey indicated similar racial diversity.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On the survey, </a:t>
            </a:r>
            <a:r>
              <a:rPr b="1" i="0" lang="en-US" sz="1800" u="none" cap="none" strike="noStrike">
                <a:solidFill>
                  <a:srgbClr val="000000"/>
                </a:solidFill>
                <a:latin typeface="Montserrat"/>
                <a:ea typeface="Montserrat"/>
                <a:cs typeface="Montserrat"/>
                <a:sym typeface="Montserrat"/>
              </a:rPr>
              <a:t>96% of 128 respondents identified as heterosexual with the remainder being comments that did not indicate an identity. </a:t>
            </a:r>
            <a:br>
              <a:rPr b="1" i="0" lang="en-US" sz="1600" u="none" cap="none" strike="noStrike">
                <a:solidFill>
                  <a:srgbClr val="000000"/>
                </a:solidFill>
                <a:latin typeface="Arial"/>
                <a:ea typeface="Arial"/>
                <a:cs typeface="Arial"/>
                <a:sym typeface="Arial"/>
              </a:rPr>
            </a:br>
            <a:endParaRPr b="1" i="0" sz="1400" u="none" cap="none" strike="noStrike">
              <a:solidFill>
                <a:srgbClr val="000000"/>
              </a:solidFill>
              <a:latin typeface="Arial"/>
              <a:ea typeface="Arial"/>
              <a:cs typeface="Arial"/>
              <a:sym typeface="Arial"/>
            </a:endParaRPr>
          </a:p>
        </p:txBody>
      </p:sp>
      <p:pic>
        <p:nvPicPr>
          <p:cNvPr id="237" name="Google Shape;237;p29"/>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238" name="Google Shape;238;p29"/>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239" name="Google Shape;239;p29"/>
          <p:cNvPicPr preferRelativeResize="0"/>
          <p:nvPr/>
        </p:nvPicPr>
        <p:blipFill rotWithShape="1">
          <a:blip r:embed="rId4">
            <a:alphaModFix/>
          </a:blip>
          <a:srcRect b="0" l="0" r="0" t="0"/>
          <a:stretch/>
        </p:blipFill>
        <p:spPr>
          <a:xfrm>
            <a:off x="4419610" y="770827"/>
            <a:ext cx="4276725" cy="2571750"/>
          </a:xfrm>
          <a:prstGeom prst="rect">
            <a:avLst/>
          </a:prstGeom>
          <a:noFill/>
          <a:ln>
            <a:noFill/>
          </a:ln>
        </p:spPr>
      </p:pic>
      <p:pic>
        <p:nvPicPr>
          <p:cNvPr id="240" name="Google Shape;240;p29"/>
          <p:cNvPicPr preferRelativeResize="0"/>
          <p:nvPr/>
        </p:nvPicPr>
        <p:blipFill rotWithShape="1">
          <a:blip r:embed="rId5">
            <a:alphaModFix/>
          </a:blip>
          <a:srcRect b="0" l="0" r="0" t="0"/>
          <a:stretch/>
        </p:blipFill>
        <p:spPr>
          <a:xfrm>
            <a:off x="4314835" y="3875211"/>
            <a:ext cx="4324350" cy="2600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0"/>
          <p:cNvSpPr txBox="1"/>
          <p:nvPr/>
        </p:nvSpPr>
        <p:spPr>
          <a:xfrm>
            <a:off x="476240" y="297621"/>
            <a:ext cx="5065578" cy="47320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DATA</a:t>
            </a:r>
            <a:endParaRPr b="0" i="0" sz="1400" u="none" cap="none" strike="noStrike">
              <a:solidFill>
                <a:srgbClr val="000000"/>
              </a:solidFill>
              <a:latin typeface="Arial"/>
              <a:ea typeface="Arial"/>
              <a:cs typeface="Arial"/>
              <a:sym typeface="Arial"/>
            </a:endParaRPr>
          </a:p>
        </p:txBody>
      </p:sp>
      <p:sp>
        <p:nvSpPr>
          <p:cNvPr id="246" name="Google Shape;246;p30"/>
          <p:cNvSpPr txBox="1"/>
          <p:nvPr/>
        </p:nvSpPr>
        <p:spPr>
          <a:xfrm>
            <a:off x="476240" y="770827"/>
            <a:ext cx="3780000" cy="61569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Respondents identified as </a:t>
            </a:r>
            <a:r>
              <a:rPr b="1" i="0" lang="en-US" sz="1800" u="none" cap="none" strike="noStrike">
                <a:solidFill>
                  <a:srgbClr val="000000"/>
                </a:solidFill>
                <a:latin typeface="Montserrat"/>
                <a:ea typeface="Montserrat"/>
                <a:cs typeface="Montserrat"/>
                <a:sym typeface="Montserrat"/>
              </a:rPr>
              <a:t>34% male and 66% female</a:t>
            </a:r>
            <a:r>
              <a:rPr b="0" i="0" lang="en-US" sz="1800" u="none" cap="none" strike="noStrike">
                <a:solidFill>
                  <a:srgbClr val="000000"/>
                </a:solidFill>
                <a:latin typeface="Montserrat"/>
                <a:ea typeface="Montserrat"/>
                <a:cs typeface="Montserrat"/>
                <a:sym typeface="Montserrat"/>
              </a:rPr>
              <a:t>, with none identifying as transgender, intersex, or gender nonconforming.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17% of 130 respondents identify as a person with a disability or other chronic condition.</a:t>
            </a:r>
            <a:r>
              <a:rPr b="0" i="0" lang="en-US" sz="1800" u="none" cap="none" strike="noStrike">
                <a:solidFill>
                  <a:srgbClr val="000000"/>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95% of respondents have attended at least some college. </a:t>
            </a:r>
            <a:r>
              <a:rPr b="0" i="0" lang="en-US" sz="1800" u="none" cap="none" strike="noStrike">
                <a:solidFill>
                  <a:srgbClr val="000000"/>
                </a:solidFill>
                <a:latin typeface="Montserrat"/>
                <a:ea typeface="Montserrat"/>
                <a:cs typeface="Montserrat"/>
                <a:sym typeface="Montserrat"/>
              </a:rPr>
              <a:t>46% have attended or completed graduate school. </a:t>
            </a:r>
            <a:endParaRPr b="0" i="0" sz="20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000"/>
              <a:buFont typeface="Arial"/>
              <a:buNone/>
            </a:pPr>
            <a:br>
              <a:rPr b="0" i="0" lang="en-US" sz="2000" u="none" cap="none" strike="noStrike">
                <a:solidFill>
                  <a:srgbClr val="000000"/>
                </a:solidFill>
                <a:latin typeface="Montserrat"/>
                <a:ea typeface="Montserrat"/>
                <a:cs typeface="Montserrat"/>
                <a:sym typeface="Montserrat"/>
              </a:rPr>
            </a:br>
            <a:r>
              <a:rPr b="1" i="0" lang="en-US" sz="1800" u="none" cap="none" strike="noStrike">
                <a:solidFill>
                  <a:srgbClr val="000000"/>
                </a:solidFill>
                <a:latin typeface="Montserrat"/>
                <a:ea typeface="Montserrat"/>
                <a:cs typeface="Montserrat"/>
                <a:sym typeface="Montserrat"/>
              </a:rPr>
              <a:t>45% of respondents report household incomes between $100,000 and $200,000 per year</a:t>
            </a:r>
            <a:r>
              <a:rPr b="0" i="0" lang="en-US" sz="1800" u="none" cap="none" strike="noStrike">
                <a:solidFill>
                  <a:srgbClr val="000000"/>
                </a:solidFill>
                <a:latin typeface="Montserrat"/>
                <a:ea typeface="Montserrat"/>
                <a:cs typeface="Montserrat"/>
                <a:sym typeface="Montserrat"/>
              </a:rPr>
              <a:t>, 35% below $100,000 per year, and 21% report incomes above $200,000. </a:t>
            </a:r>
            <a:br>
              <a:rPr b="0" i="0" lang="en-US" sz="16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id="247" name="Google Shape;247;p30"/>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248" name="Google Shape;248;p30"/>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249" name="Google Shape;249;p30"/>
          <p:cNvPicPr preferRelativeResize="0"/>
          <p:nvPr/>
        </p:nvPicPr>
        <p:blipFill rotWithShape="1">
          <a:blip r:embed="rId4">
            <a:alphaModFix/>
          </a:blip>
          <a:srcRect b="0" l="0" r="17009" t="0"/>
          <a:stretch/>
        </p:blipFill>
        <p:spPr>
          <a:xfrm>
            <a:off x="4670612" y="-5269"/>
            <a:ext cx="3067050" cy="2219325"/>
          </a:xfrm>
          <a:prstGeom prst="rect">
            <a:avLst/>
          </a:prstGeom>
          <a:noFill/>
          <a:ln>
            <a:noFill/>
          </a:ln>
        </p:spPr>
      </p:pic>
      <p:pic>
        <p:nvPicPr>
          <p:cNvPr id="250" name="Google Shape;250;p30"/>
          <p:cNvPicPr preferRelativeResize="0"/>
          <p:nvPr/>
        </p:nvPicPr>
        <p:blipFill rotWithShape="1">
          <a:blip r:embed="rId5">
            <a:alphaModFix/>
          </a:blip>
          <a:srcRect b="0" l="0" r="8165" t="0"/>
          <a:stretch/>
        </p:blipFill>
        <p:spPr>
          <a:xfrm>
            <a:off x="4572000" y="2214056"/>
            <a:ext cx="3481398" cy="2276475"/>
          </a:xfrm>
          <a:prstGeom prst="rect">
            <a:avLst/>
          </a:prstGeom>
          <a:noFill/>
          <a:ln>
            <a:noFill/>
          </a:ln>
        </p:spPr>
      </p:pic>
      <p:pic>
        <p:nvPicPr>
          <p:cNvPr id="251" name="Google Shape;251;p30"/>
          <p:cNvPicPr preferRelativeResize="0"/>
          <p:nvPr/>
        </p:nvPicPr>
        <p:blipFill rotWithShape="1">
          <a:blip r:embed="rId6">
            <a:alphaModFix/>
          </a:blip>
          <a:srcRect b="0" l="0" r="16919" t="0"/>
          <a:stretch/>
        </p:blipFill>
        <p:spPr>
          <a:xfrm>
            <a:off x="4572000" y="4428112"/>
            <a:ext cx="3358963" cy="24298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1"/>
          <p:cNvSpPr txBox="1"/>
          <p:nvPr/>
        </p:nvSpPr>
        <p:spPr>
          <a:xfrm>
            <a:off x="476240" y="297621"/>
            <a:ext cx="5065578" cy="47320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DATA</a:t>
            </a:r>
            <a:endParaRPr b="0" i="0" sz="1400" u="none" cap="none" strike="noStrike">
              <a:solidFill>
                <a:srgbClr val="000000"/>
              </a:solidFill>
              <a:latin typeface="Arial"/>
              <a:ea typeface="Arial"/>
              <a:cs typeface="Arial"/>
              <a:sym typeface="Arial"/>
            </a:endParaRPr>
          </a:p>
        </p:txBody>
      </p:sp>
      <p:sp>
        <p:nvSpPr>
          <p:cNvPr id="257" name="Google Shape;257;p31"/>
          <p:cNvSpPr txBox="1"/>
          <p:nvPr/>
        </p:nvSpPr>
        <p:spPr>
          <a:xfrm>
            <a:off x="476253" y="770825"/>
            <a:ext cx="4787400" cy="64185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The majority of survey respondents, or 69% live 4+ miles away from the church, with 30% living  within 3 miles of the church. 24% live over 10 miles away. Your congregation is very geographically dispersed.</a:t>
            </a:r>
            <a:r>
              <a:rPr b="0" i="0" lang="en-US" sz="1800" u="none" cap="none" strike="noStrike">
                <a:solidFill>
                  <a:srgbClr val="000000"/>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The zip code plot of your survey respondents stretches far beyond Granite Bay.</a:t>
            </a:r>
            <a:br>
              <a:rPr b="0" i="0" lang="en-US" sz="2400" u="none" cap="none" strike="noStrike">
                <a:solidFill>
                  <a:srgbClr val="000000"/>
                </a:solidFill>
                <a:latin typeface="Arial"/>
                <a:ea typeface="Arial"/>
                <a:cs typeface="Arial"/>
                <a:sym typeface="Arial"/>
              </a:rPr>
            </a:b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br>
              <a:rPr b="0" i="0" lang="en-US" sz="2400" u="none" cap="none" strike="noStrike">
                <a:solidFill>
                  <a:srgbClr val="000000"/>
                </a:solidFill>
                <a:latin typeface="Arial"/>
                <a:ea typeface="Arial"/>
                <a:cs typeface="Arial"/>
                <a:sym typeface="Arial"/>
              </a:rPr>
            </a:b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br>
              <a:rPr b="0" i="0" lang="en-US" sz="2400" u="none" cap="none" strike="noStrike">
                <a:solidFill>
                  <a:srgbClr val="000000"/>
                </a:solidFill>
                <a:latin typeface="Arial"/>
                <a:ea typeface="Arial"/>
                <a:cs typeface="Arial"/>
                <a:sym typeface="Arial"/>
              </a:rPr>
            </a:b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br>
              <a:rPr b="0" i="0" lang="en-US" sz="16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id="258" name="Google Shape;258;p31"/>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259" name="Google Shape;259;p31"/>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260" name="Google Shape;260;p31"/>
          <p:cNvPicPr preferRelativeResize="0"/>
          <p:nvPr/>
        </p:nvPicPr>
        <p:blipFill rotWithShape="1">
          <a:blip r:embed="rId4">
            <a:alphaModFix/>
          </a:blip>
          <a:srcRect b="0" l="0" r="17378" t="0"/>
          <a:stretch/>
        </p:blipFill>
        <p:spPr>
          <a:xfrm>
            <a:off x="5373144" y="207701"/>
            <a:ext cx="3770856" cy="2750875"/>
          </a:xfrm>
          <a:prstGeom prst="rect">
            <a:avLst/>
          </a:prstGeom>
          <a:noFill/>
          <a:ln>
            <a:noFill/>
          </a:ln>
        </p:spPr>
      </p:pic>
      <p:pic>
        <p:nvPicPr>
          <p:cNvPr id="261" name="Google Shape;261;p31"/>
          <p:cNvPicPr preferRelativeResize="0"/>
          <p:nvPr/>
        </p:nvPicPr>
        <p:blipFill rotWithShape="1">
          <a:blip r:embed="rId5">
            <a:alphaModFix/>
          </a:blip>
          <a:srcRect b="24285" l="11787" r="21173" t="33660"/>
          <a:stretch/>
        </p:blipFill>
        <p:spPr>
          <a:xfrm>
            <a:off x="1104325" y="3702425"/>
            <a:ext cx="8039676" cy="3155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2"/>
          <p:cNvSpPr txBox="1"/>
          <p:nvPr/>
        </p:nvSpPr>
        <p:spPr>
          <a:xfrm>
            <a:off x="476240" y="211726"/>
            <a:ext cx="5567373"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CONGREGATIONAL PERCEPTIONS</a:t>
            </a:r>
            <a:endParaRPr b="0" i="0" sz="1400" u="none" cap="none" strike="noStrike">
              <a:solidFill>
                <a:srgbClr val="000000"/>
              </a:solidFill>
              <a:latin typeface="Arial"/>
              <a:ea typeface="Arial"/>
              <a:cs typeface="Arial"/>
              <a:sym typeface="Arial"/>
            </a:endParaRPr>
          </a:p>
        </p:txBody>
      </p:sp>
      <p:sp>
        <p:nvSpPr>
          <p:cNvPr id="267" name="Google Shape;267;p32"/>
          <p:cNvSpPr txBox="1"/>
          <p:nvPr/>
        </p:nvSpPr>
        <p:spPr>
          <a:xfrm>
            <a:off x="476240" y="785813"/>
            <a:ext cx="8096400" cy="45252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Survey respondents were positive in their perceptions of the congregation and its situation. </a:t>
            </a:r>
            <a:r>
              <a:rPr b="1" i="0" lang="en-US" sz="1800" u="none" cap="none" strike="noStrike">
                <a:solidFill>
                  <a:srgbClr val="000000"/>
                </a:solidFill>
                <a:latin typeface="Montserrat"/>
                <a:ea typeface="Montserrat"/>
                <a:cs typeface="Montserrat"/>
                <a:sym typeface="Montserrat"/>
              </a:rPr>
              <a:t>Over 90% of respondents felt the church:</a:t>
            </a:r>
            <a:endParaRPr b="1" i="0" sz="2400" u="none" cap="none" strike="noStrike">
              <a:solidFill>
                <a:srgbClr val="000000"/>
              </a:solidFill>
              <a:latin typeface="Montserrat"/>
              <a:ea typeface="Montserrat"/>
              <a:cs typeface="Montserrat"/>
              <a:sym typeface="Montserrat"/>
            </a:endParaRPr>
          </a:p>
          <a:p>
            <a:pPr indent="-114300" lvl="0" marL="457200" marR="0" rtl="0" algn="l">
              <a:lnSpc>
                <a:spcPct val="100000"/>
              </a:lnSpc>
              <a:spcBef>
                <a:spcPts val="0"/>
              </a:spcBef>
              <a:spcAft>
                <a:spcPts val="0"/>
              </a:spcAft>
              <a:buClr>
                <a:srgbClr val="000000"/>
              </a:buClr>
              <a:buSzPts val="1800"/>
              <a:buFont typeface="Arial"/>
              <a:buChar char="•"/>
            </a:pPr>
            <a:r>
              <a:rPr b="1" i="0" lang="en-US" sz="1800" u="none" cap="none" strike="noStrike">
                <a:solidFill>
                  <a:srgbClr val="000000"/>
                </a:solidFill>
                <a:latin typeface="Montserrat"/>
                <a:ea typeface="Montserrat"/>
                <a:cs typeface="Montserrat"/>
                <a:sym typeface="Montserrat"/>
              </a:rPr>
              <a:t>Has a clear mission and purpose</a:t>
            </a:r>
            <a:endParaRPr b="1"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1" i="0" lang="en-US" sz="1800" u="none" cap="none" strike="noStrike">
                <a:solidFill>
                  <a:srgbClr val="000000"/>
                </a:solidFill>
                <a:latin typeface="Montserrat"/>
                <a:ea typeface="Montserrat"/>
                <a:cs typeface="Montserrat"/>
                <a:sym typeface="Montserrat"/>
              </a:rPr>
              <a:t>Holds strong beliefs and values</a:t>
            </a:r>
            <a:endParaRPr b="1"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1" i="0" lang="en-US" sz="1800" u="none" cap="none" strike="noStrike">
                <a:solidFill>
                  <a:srgbClr val="000000"/>
                </a:solidFill>
                <a:latin typeface="Montserrat"/>
                <a:ea typeface="Montserrat"/>
                <a:cs typeface="Montserrat"/>
                <a:sym typeface="Montserrat"/>
              </a:rPr>
              <a:t>Is spiritually vital and alive</a:t>
            </a:r>
            <a:endParaRPr b="1"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Engages all the senses in worship</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Has worship that makes me think</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Is working for social justice</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Is a source of learning for adults </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Supports vibrant ministries through the financial and time investments of its members</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Supports members in developing spiritual practices</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Empowers members to do ministry in ways that reflect their gifts, callings and passions</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Has a building and parking that are easy for newcomers to find</a:t>
            </a:r>
            <a:endParaRPr b="0" i="0" sz="1400" u="none" cap="none" strike="noStrike">
              <a:solidFill>
                <a:srgbClr val="000000"/>
              </a:solidFill>
              <a:latin typeface="Arial"/>
              <a:ea typeface="Arial"/>
              <a:cs typeface="Arial"/>
              <a:sym typeface="Arial"/>
            </a:endParaRPr>
          </a:p>
        </p:txBody>
      </p:sp>
      <p:pic>
        <p:nvPicPr>
          <p:cNvPr id="268" name="Google Shape;268;p32"/>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269" name="Google Shape;269;p32"/>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3"/>
          <p:cNvSpPr txBox="1"/>
          <p:nvPr/>
        </p:nvSpPr>
        <p:spPr>
          <a:xfrm>
            <a:off x="476240" y="211726"/>
            <a:ext cx="5567373"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CONGREGATIONAL PERCEPTIONS</a:t>
            </a:r>
            <a:endParaRPr b="0" i="0" sz="1400" u="none" cap="none" strike="noStrike">
              <a:solidFill>
                <a:srgbClr val="000000"/>
              </a:solidFill>
              <a:latin typeface="Arial"/>
              <a:ea typeface="Arial"/>
              <a:cs typeface="Arial"/>
              <a:sym typeface="Arial"/>
            </a:endParaRPr>
          </a:p>
        </p:txBody>
      </p:sp>
      <p:sp>
        <p:nvSpPr>
          <p:cNvPr id="275" name="Google Shape;275;p33"/>
          <p:cNvSpPr txBox="1"/>
          <p:nvPr/>
        </p:nvSpPr>
        <p:spPr>
          <a:xfrm>
            <a:off x="476240" y="785813"/>
            <a:ext cx="8096400" cy="52026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Over 80% thought the church:</a:t>
            </a:r>
            <a:endParaRPr b="1" i="0" sz="2400" u="none" cap="none" strike="noStrike">
              <a:solidFill>
                <a:srgbClr val="000000"/>
              </a:solidFill>
              <a:latin typeface="Montserrat"/>
              <a:ea typeface="Montserrat"/>
              <a:cs typeface="Montserrat"/>
              <a:sym typeface="Montserrat"/>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Has worship that calls me to action</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Has worship that inspires awe</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Is a source of learning for youth and children</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Successfully engages people of all ages</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Builds relationships among members</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Is like a close-knit family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This last one can be a good and a bad thing. </a:t>
            </a:r>
            <a:r>
              <a:rPr b="0" i="0" lang="en-US" sz="1800" u="none" cap="none" strike="noStrike">
                <a:solidFill>
                  <a:srgbClr val="000000"/>
                </a:solidFill>
                <a:latin typeface="Montserrat"/>
                <a:ea typeface="Montserrat"/>
                <a:cs typeface="Montserrat"/>
                <a:sym typeface="Montserrat"/>
              </a:rPr>
              <a:t>Being too close knit can feel cliquish and close out newcomers, while being very distant from one another can prevent relationships from growing among your members.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Over 79% of respondents are</a:t>
            </a:r>
            <a:r>
              <a:rPr b="1" i="1" lang="en-US" sz="1800" u="none" cap="none" strike="noStrike">
                <a:solidFill>
                  <a:srgbClr val="000000"/>
                </a:solidFill>
                <a:latin typeface="Montserrat"/>
                <a:ea typeface="Montserrat"/>
                <a:cs typeface="Montserrat"/>
                <a:sym typeface="Montserrat"/>
              </a:rPr>
              <a:t> excited about where the church is headed.</a:t>
            </a:r>
            <a:r>
              <a:rPr b="0" i="1" lang="en-US" sz="1800" u="none" cap="none" strike="noStrike">
                <a:solidFill>
                  <a:srgbClr val="000000"/>
                </a:solidFill>
                <a:latin typeface="Montserrat"/>
                <a:ea typeface="Montserrat"/>
                <a:cs typeface="Montserrat"/>
                <a:sym typeface="Montserrat"/>
              </a:rPr>
              <a:t> </a:t>
            </a:r>
            <a:r>
              <a:rPr b="0" i="0" lang="en-US" sz="1800" u="none" cap="none" strike="noStrike">
                <a:solidFill>
                  <a:srgbClr val="000000"/>
                </a:solidFill>
                <a:latin typeface="Montserrat"/>
                <a:ea typeface="Montserrat"/>
                <a:cs typeface="Montserrat"/>
                <a:sym typeface="Montserrat"/>
              </a:rPr>
              <a:t>This is down slightly from 90% who report that they felt that way in 2019</a:t>
            </a:r>
            <a:r>
              <a:rPr b="0" i="1" lang="en-US" sz="1800" u="none" cap="none" strike="noStrike">
                <a:solidFill>
                  <a:srgbClr val="000000"/>
                </a:solidFill>
                <a:latin typeface="Montserrat"/>
                <a:ea typeface="Montserrat"/>
                <a:cs typeface="Montserrat"/>
                <a:sym typeface="Montserrat"/>
              </a:rPr>
              <a:t>.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br>
              <a:rPr b="0" i="0" lang="en-US" sz="2400" u="none" cap="none" strike="noStrike">
                <a:solidFill>
                  <a:srgbClr val="000000"/>
                </a:solidFill>
                <a:latin typeface="Arial"/>
                <a:ea typeface="Arial"/>
                <a:cs typeface="Arial"/>
                <a:sym typeface="Arial"/>
              </a:rPr>
            </a:br>
            <a:endParaRPr b="0" i="0" sz="1400" u="none" cap="none" strike="noStrike">
              <a:solidFill>
                <a:srgbClr val="000000"/>
              </a:solidFill>
              <a:latin typeface="Montserrat"/>
              <a:ea typeface="Montserrat"/>
              <a:cs typeface="Montserrat"/>
              <a:sym typeface="Montserrat"/>
            </a:endParaRPr>
          </a:p>
        </p:txBody>
      </p:sp>
      <p:pic>
        <p:nvPicPr>
          <p:cNvPr id="276" name="Google Shape;276;p33"/>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277" name="Google Shape;277;p33"/>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4"/>
          <p:cNvSpPr txBox="1"/>
          <p:nvPr/>
        </p:nvSpPr>
        <p:spPr>
          <a:xfrm>
            <a:off x="476240" y="297621"/>
            <a:ext cx="5065578" cy="47320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DATA</a:t>
            </a:r>
            <a:endParaRPr b="0" i="0" sz="1400" u="none" cap="none" strike="noStrike">
              <a:solidFill>
                <a:srgbClr val="000000"/>
              </a:solidFill>
              <a:latin typeface="Arial"/>
              <a:ea typeface="Arial"/>
              <a:cs typeface="Arial"/>
              <a:sym typeface="Arial"/>
            </a:endParaRPr>
          </a:p>
        </p:txBody>
      </p:sp>
      <p:sp>
        <p:nvSpPr>
          <p:cNvPr id="283" name="Google Shape;283;p34"/>
          <p:cNvSpPr txBox="1"/>
          <p:nvPr/>
        </p:nvSpPr>
        <p:spPr>
          <a:xfrm>
            <a:off x="476240" y="825803"/>
            <a:ext cx="8181900" cy="51102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When asked, “How did you come to be involved with this church?,” your members responded with these words:</a:t>
            </a:r>
            <a:br>
              <a:rPr b="0" i="0" lang="en-US" sz="1800" u="none" cap="none" strike="noStrike">
                <a:solidFill>
                  <a:srgbClr val="000000"/>
                </a:solidFill>
                <a:latin typeface="Montserrat"/>
                <a:ea typeface="Montserrat"/>
                <a:cs typeface="Montserrat"/>
                <a:sym typeface="Montserrat"/>
              </a:rPr>
            </a:b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Common themes included moving to the area and looking for a Lutheran congregation.</a:t>
            </a:r>
            <a:r>
              <a:rPr b="0" i="0" lang="en-US" sz="1800" u="none" cap="none" strike="noStrike">
                <a:solidFill>
                  <a:srgbClr val="000000"/>
                </a:solidFill>
                <a:latin typeface="Montserrat"/>
                <a:ea typeface="Montserrat"/>
                <a:cs typeface="Montserrat"/>
                <a:sym typeface="Montserrat"/>
              </a:rPr>
              <a:t>  Surprisingly for a church in 2024, your denomination was mentioned as a top reason people became involved (35 respondents). Denominational identity is becoming less important to many, but for your church, it may still be a significant attractor, so don’t hide that light under a bushel! </a:t>
            </a:r>
            <a:endParaRPr b="0" i="0" sz="1400" u="none" cap="none" strike="noStrike">
              <a:solidFill>
                <a:srgbClr val="000000"/>
              </a:solidFill>
              <a:latin typeface="Arial"/>
              <a:ea typeface="Arial"/>
              <a:cs typeface="Arial"/>
              <a:sym typeface="Arial"/>
            </a:endParaRPr>
          </a:p>
        </p:txBody>
      </p:sp>
      <p:pic>
        <p:nvPicPr>
          <p:cNvPr id="284" name="Google Shape;284;p34"/>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285" name="Google Shape;285;p34"/>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286" name="Google Shape;286;p34"/>
          <p:cNvPicPr preferRelativeResize="0"/>
          <p:nvPr/>
        </p:nvPicPr>
        <p:blipFill rotWithShape="1">
          <a:blip r:embed="rId4">
            <a:alphaModFix/>
          </a:blip>
          <a:srcRect b="0" l="0" r="0" t="0"/>
          <a:stretch/>
        </p:blipFill>
        <p:spPr>
          <a:xfrm>
            <a:off x="1845463" y="1474942"/>
            <a:ext cx="5443537" cy="273846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5"/>
          <p:cNvSpPr txBox="1"/>
          <p:nvPr/>
        </p:nvSpPr>
        <p:spPr>
          <a:xfrm>
            <a:off x="476240" y="297621"/>
            <a:ext cx="5065578" cy="47320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DATA</a:t>
            </a:r>
            <a:endParaRPr b="0" i="0" sz="1400" u="none" cap="none" strike="noStrike">
              <a:solidFill>
                <a:srgbClr val="000000"/>
              </a:solidFill>
              <a:latin typeface="Arial"/>
              <a:ea typeface="Arial"/>
              <a:cs typeface="Arial"/>
              <a:sym typeface="Arial"/>
            </a:endParaRPr>
          </a:p>
        </p:txBody>
      </p:sp>
      <p:sp>
        <p:nvSpPr>
          <p:cNvPr id="292" name="Google Shape;292;p35"/>
          <p:cNvSpPr txBox="1"/>
          <p:nvPr/>
        </p:nvSpPr>
        <p:spPr>
          <a:xfrm>
            <a:off x="481003" y="770828"/>
            <a:ext cx="8181900" cy="53874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When asked, “What keeps you involved with this church?,” your members responded with these words: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Themes included the worship service, the pastor, and the people.</a:t>
            </a:r>
            <a:endParaRPr b="1" i="0" sz="1400" u="none" cap="none" strike="noStrike">
              <a:solidFill>
                <a:srgbClr val="000000"/>
              </a:solidFill>
              <a:latin typeface="Arial"/>
              <a:ea typeface="Arial"/>
              <a:cs typeface="Arial"/>
              <a:sym typeface="Arial"/>
            </a:endParaRPr>
          </a:p>
        </p:txBody>
      </p:sp>
      <p:pic>
        <p:nvPicPr>
          <p:cNvPr id="293" name="Google Shape;293;p35"/>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294" name="Google Shape;294;p35"/>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295" name="Google Shape;295;p35"/>
          <p:cNvPicPr preferRelativeResize="0"/>
          <p:nvPr/>
        </p:nvPicPr>
        <p:blipFill rotWithShape="1">
          <a:blip r:embed="rId4">
            <a:alphaModFix/>
          </a:blip>
          <a:srcRect b="0" l="0" r="0" t="0"/>
          <a:stretch/>
        </p:blipFill>
        <p:spPr>
          <a:xfrm>
            <a:off x="675173" y="1767894"/>
            <a:ext cx="7447709" cy="37480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6"/>
          <p:cNvSpPr txBox="1"/>
          <p:nvPr/>
        </p:nvSpPr>
        <p:spPr>
          <a:xfrm>
            <a:off x="476240" y="297621"/>
            <a:ext cx="5065578" cy="47320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DATA</a:t>
            </a:r>
            <a:endParaRPr b="0" i="0" sz="1400" u="none" cap="none" strike="noStrike">
              <a:solidFill>
                <a:srgbClr val="000000"/>
              </a:solidFill>
              <a:latin typeface="Arial"/>
              <a:ea typeface="Arial"/>
              <a:cs typeface="Arial"/>
              <a:sym typeface="Arial"/>
            </a:endParaRPr>
          </a:p>
        </p:txBody>
      </p:sp>
      <p:sp>
        <p:nvSpPr>
          <p:cNvPr id="301" name="Google Shape;301;p36"/>
          <p:cNvSpPr txBox="1"/>
          <p:nvPr/>
        </p:nvSpPr>
        <p:spPr>
          <a:xfrm>
            <a:off x="502930" y="770827"/>
            <a:ext cx="8181900" cy="56028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When asked, “When you think about the next 2 years of this church, what do you hope you'll be able to say about what you all have done together as a congregation?,” your members responded with these words:</a:t>
            </a:r>
            <a:br>
              <a:rPr b="0" i="0" lang="en-US" sz="1800" u="none" cap="none" strike="noStrike">
                <a:solidFill>
                  <a:srgbClr val="000000"/>
                </a:solidFill>
                <a:latin typeface="Montserrat"/>
                <a:ea typeface="Montserrat"/>
                <a:cs typeface="Montserrat"/>
                <a:sym typeface="Montserrat"/>
              </a:rPr>
            </a:b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There was a strong impulse to engage more people in the life of the congregation and have more engagement/impact helping others in the community. </a:t>
            </a:r>
            <a:r>
              <a:rPr b="0" i="0" lang="en-US" sz="1800" u="none" cap="none" strike="noStrike">
                <a:solidFill>
                  <a:srgbClr val="000000"/>
                </a:solidFill>
                <a:latin typeface="Montserrat"/>
                <a:ea typeface="Montserrat"/>
                <a:cs typeface="Montserrat"/>
                <a:sym typeface="Montserrat"/>
              </a:rPr>
              <a:t>However, </a:t>
            </a:r>
            <a:r>
              <a:rPr b="1" i="0" lang="en-US" sz="1800" u="none" cap="none" strike="noStrike">
                <a:solidFill>
                  <a:srgbClr val="000000"/>
                </a:solidFill>
                <a:latin typeface="Montserrat"/>
                <a:ea typeface="Montserrat"/>
                <a:cs typeface="Montserrat"/>
                <a:sym typeface="Montserrat"/>
              </a:rPr>
              <a:t>there was not a unified vision present in the comments</a:t>
            </a:r>
            <a:r>
              <a:rPr b="0" i="0" lang="en-US" sz="1800" u="none" cap="none" strike="noStrike">
                <a:solidFill>
                  <a:srgbClr val="000000"/>
                </a:solidFill>
                <a:latin typeface="Montserrat"/>
                <a:ea typeface="Montserrat"/>
                <a:cs typeface="Montserrat"/>
                <a:sym typeface="Montserrat"/>
              </a:rPr>
              <a:t> beyond numerical growth. </a:t>
            </a:r>
            <a:endParaRPr b="0" i="0" sz="1400" u="none" cap="none" strike="noStrike">
              <a:solidFill>
                <a:srgbClr val="000000"/>
              </a:solidFill>
              <a:latin typeface="Arial"/>
              <a:ea typeface="Arial"/>
              <a:cs typeface="Arial"/>
              <a:sym typeface="Arial"/>
            </a:endParaRPr>
          </a:p>
        </p:txBody>
      </p:sp>
      <p:pic>
        <p:nvPicPr>
          <p:cNvPr id="302" name="Google Shape;302;p36"/>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303" name="Google Shape;303;p36"/>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304" name="Google Shape;304;p36"/>
          <p:cNvPicPr preferRelativeResize="0"/>
          <p:nvPr/>
        </p:nvPicPr>
        <p:blipFill rotWithShape="1">
          <a:blip r:embed="rId4">
            <a:alphaModFix/>
          </a:blip>
          <a:srcRect b="0" l="0" r="0" t="0"/>
          <a:stretch/>
        </p:blipFill>
        <p:spPr>
          <a:xfrm>
            <a:off x="1385705" y="1825124"/>
            <a:ext cx="6372589" cy="32077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7"/>
          <p:cNvSpPr txBox="1"/>
          <p:nvPr/>
        </p:nvSpPr>
        <p:spPr>
          <a:xfrm>
            <a:off x="476240" y="297621"/>
            <a:ext cx="5065578" cy="47320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DATA</a:t>
            </a:r>
            <a:endParaRPr b="0" i="0" sz="1400" u="none" cap="none" strike="noStrike">
              <a:solidFill>
                <a:srgbClr val="000000"/>
              </a:solidFill>
              <a:latin typeface="Arial"/>
              <a:ea typeface="Arial"/>
              <a:cs typeface="Arial"/>
              <a:sym typeface="Arial"/>
            </a:endParaRPr>
          </a:p>
        </p:txBody>
      </p:sp>
      <p:sp>
        <p:nvSpPr>
          <p:cNvPr id="310" name="Google Shape;310;p37"/>
          <p:cNvSpPr txBox="1"/>
          <p:nvPr/>
        </p:nvSpPr>
        <p:spPr>
          <a:xfrm>
            <a:off x="476240" y="825803"/>
            <a:ext cx="8181900" cy="56028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When asked, “What do you see or sense could hold you back as a congregation?,” your members responded with these words:</a:t>
            </a:r>
            <a:br>
              <a:rPr b="0" i="0" lang="en-US" sz="1800" u="none" cap="none" strike="noStrike">
                <a:solidFill>
                  <a:srgbClr val="000000"/>
                </a:solidFill>
                <a:latin typeface="Montserrat"/>
                <a:ea typeface="Montserrat"/>
                <a:cs typeface="Montserrat"/>
                <a:sym typeface="Montserrat"/>
              </a:rPr>
            </a:b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Themes mentioned in the comments included:</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1" i="0" lang="en-US" sz="1800" u="none" cap="none" strike="noStrike">
                <a:solidFill>
                  <a:srgbClr val="000000"/>
                </a:solidFill>
                <a:latin typeface="Montserrat"/>
                <a:ea typeface="Montserrat"/>
                <a:cs typeface="Montserrat"/>
                <a:sym typeface="Montserrat"/>
              </a:rPr>
              <a:t>Lack of more people/congregants </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1" i="0" lang="en-US" sz="1800" u="none" cap="none" strike="noStrike">
                <a:solidFill>
                  <a:srgbClr val="000000"/>
                </a:solidFill>
                <a:latin typeface="Montserrat"/>
                <a:ea typeface="Montserrat"/>
                <a:cs typeface="Montserrat"/>
                <a:sym typeface="Montserrat"/>
              </a:rPr>
              <a:t>Lack of younger people and families </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1" i="0" lang="en-US" sz="1800" u="none" cap="none" strike="noStrike">
                <a:solidFill>
                  <a:srgbClr val="000000"/>
                </a:solidFill>
                <a:latin typeface="Montserrat"/>
                <a:ea typeface="Montserrat"/>
                <a:cs typeface="Montserrat"/>
                <a:sym typeface="Montserrat"/>
              </a:rPr>
              <a:t>Issues with change</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1" i="0" lang="en-US" sz="1800" u="none" cap="none" strike="noStrike">
                <a:solidFill>
                  <a:srgbClr val="000000"/>
                </a:solidFill>
                <a:latin typeface="Montserrat"/>
                <a:ea typeface="Montserrat"/>
                <a:cs typeface="Montserrat"/>
                <a:sym typeface="Montserrat"/>
              </a:rPr>
              <a:t>Lack of volunteers</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1" i="0" lang="en-US" sz="1800" u="none" cap="none" strike="noStrike">
                <a:solidFill>
                  <a:srgbClr val="000000"/>
                </a:solidFill>
                <a:latin typeface="Montserrat"/>
                <a:ea typeface="Montserrat"/>
                <a:cs typeface="Montserrat"/>
                <a:sym typeface="Montserrat"/>
              </a:rPr>
              <a:t>Divides between congregants</a:t>
            </a:r>
            <a:endParaRPr b="1" i="0" sz="1400" u="none" cap="none" strike="noStrike">
              <a:solidFill>
                <a:srgbClr val="000000"/>
              </a:solidFill>
              <a:latin typeface="Arial"/>
              <a:ea typeface="Arial"/>
              <a:cs typeface="Arial"/>
              <a:sym typeface="Arial"/>
            </a:endParaRPr>
          </a:p>
        </p:txBody>
      </p:sp>
      <p:pic>
        <p:nvPicPr>
          <p:cNvPr id="311" name="Google Shape;311;p37"/>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312" name="Google Shape;312;p37"/>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313" name="Google Shape;313;p37"/>
          <p:cNvPicPr preferRelativeResize="0"/>
          <p:nvPr/>
        </p:nvPicPr>
        <p:blipFill rotWithShape="1">
          <a:blip r:embed="rId4">
            <a:alphaModFix/>
          </a:blip>
          <a:srcRect b="0" l="0" r="0" t="0"/>
          <a:stretch/>
        </p:blipFill>
        <p:spPr>
          <a:xfrm>
            <a:off x="1364586" y="1419225"/>
            <a:ext cx="6405291" cy="322421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8"/>
          <p:cNvSpPr txBox="1"/>
          <p:nvPr/>
        </p:nvSpPr>
        <p:spPr>
          <a:xfrm>
            <a:off x="476240" y="297621"/>
            <a:ext cx="5065578"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YOUR NEIGHBORHOOD</a:t>
            </a:r>
            <a:endParaRPr b="0" i="0" sz="1400" u="none" cap="none" strike="noStrike">
              <a:solidFill>
                <a:srgbClr val="000000"/>
              </a:solidFill>
              <a:latin typeface="Arial"/>
              <a:ea typeface="Arial"/>
              <a:cs typeface="Arial"/>
              <a:sym typeface="Arial"/>
            </a:endParaRPr>
          </a:p>
        </p:txBody>
      </p:sp>
      <p:sp>
        <p:nvSpPr>
          <p:cNvPr id="319" name="Google Shape;319;p38"/>
          <p:cNvSpPr txBox="1"/>
          <p:nvPr/>
        </p:nvSpPr>
        <p:spPr>
          <a:xfrm>
            <a:off x="476240" y="770827"/>
            <a:ext cx="4860000" cy="59568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The population in the area immediately around your church building (2.5 mile radius) is declining slowly </a:t>
            </a:r>
            <a:r>
              <a:rPr b="0" i="0" lang="en-US" sz="1800" u="none" cap="none" strike="noStrike">
                <a:solidFill>
                  <a:srgbClr val="000000"/>
                </a:solidFill>
                <a:latin typeface="Montserrat"/>
                <a:ea typeface="Montserrat"/>
                <a:cs typeface="Montserrat"/>
                <a:sym typeface="Montserrat"/>
              </a:rPr>
              <a:t>while the larger area (7 mile radius) and state as a whole are growing.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In your neighborhood, </a:t>
            </a:r>
            <a:r>
              <a:rPr b="1" i="0" lang="en-US" sz="1800" u="none" cap="none" strike="noStrike">
                <a:solidFill>
                  <a:srgbClr val="000000"/>
                </a:solidFill>
                <a:latin typeface="Montserrat"/>
                <a:ea typeface="Montserrat"/>
                <a:cs typeface="Montserrat"/>
                <a:sym typeface="Montserrat"/>
              </a:rPr>
              <a:t>the population is getting older and the fastest growing age group is 65 and over.</a:t>
            </a:r>
            <a:r>
              <a:rPr b="0" i="0" lang="en-US" sz="1800" u="none" cap="none" strike="noStrike">
                <a:solidFill>
                  <a:srgbClr val="000000"/>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However, there are two other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growing age groups - adults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aged 25-34 and children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under 4. </a:t>
            </a:r>
            <a:r>
              <a:rPr b="0" i="0" lang="en-US" sz="1800" u="none" cap="none" strike="noStrike">
                <a:solidFill>
                  <a:srgbClr val="000000"/>
                </a:solidFill>
                <a:latin typeface="Montserrat"/>
                <a:ea typeface="Montserrat"/>
                <a:cs typeface="Montserrat"/>
                <a:sym typeface="Montserrat"/>
              </a:rPr>
              <a:t>This indicates 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minor baby boom that may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be occurring among some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young couples in your area.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br>
              <a:rPr b="0" i="0" lang="en-US" sz="2400" u="none" cap="none" strike="noStrike">
                <a:solidFill>
                  <a:srgbClr val="000000"/>
                </a:solidFill>
                <a:latin typeface="Arial"/>
                <a:ea typeface="Arial"/>
                <a:cs typeface="Arial"/>
                <a:sym typeface="Arial"/>
              </a:rPr>
            </a:b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p:txBody>
      </p:sp>
      <p:pic>
        <p:nvPicPr>
          <p:cNvPr id="320" name="Google Shape;320;p38"/>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321" name="Google Shape;321;p38"/>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322" name="Google Shape;322;p38"/>
          <p:cNvPicPr preferRelativeResize="0"/>
          <p:nvPr/>
        </p:nvPicPr>
        <p:blipFill rotWithShape="1">
          <a:blip r:embed="rId4">
            <a:alphaModFix/>
          </a:blip>
          <a:srcRect b="26997" l="28594" r="29687" t="20500"/>
          <a:stretch/>
        </p:blipFill>
        <p:spPr>
          <a:xfrm>
            <a:off x="5336380" y="0"/>
            <a:ext cx="3814763" cy="3000376"/>
          </a:xfrm>
          <a:prstGeom prst="rect">
            <a:avLst/>
          </a:prstGeom>
          <a:noFill/>
          <a:ln>
            <a:noFill/>
          </a:ln>
        </p:spPr>
      </p:pic>
      <p:pic>
        <p:nvPicPr>
          <p:cNvPr id="323" name="Google Shape;323;p38"/>
          <p:cNvPicPr preferRelativeResize="0"/>
          <p:nvPr/>
        </p:nvPicPr>
        <p:blipFill rotWithShape="1">
          <a:blip r:embed="rId5">
            <a:alphaModFix/>
          </a:blip>
          <a:srcRect b="17202" l="15513" r="12500" t="12364"/>
          <a:stretch/>
        </p:blipFill>
        <p:spPr>
          <a:xfrm>
            <a:off x="4085575" y="3277837"/>
            <a:ext cx="5065576" cy="30864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p:nvPr/>
        </p:nvSpPr>
        <p:spPr>
          <a:xfrm>
            <a:off x="-2219509" y="0"/>
            <a:ext cx="4839689" cy="6858000"/>
          </a:xfrm>
          <a:prstGeom prst="rect">
            <a:avLst/>
          </a:prstGeom>
          <a:gradFill>
            <a:gsLst>
              <a:gs pos="0">
                <a:schemeClr val="accent1"/>
              </a:gs>
              <a:gs pos="100000">
                <a:schemeClr val="accent4"/>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114" name="Google Shape;114;p21"/>
          <p:cNvSpPr/>
          <p:nvPr/>
        </p:nvSpPr>
        <p:spPr>
          <a:xfrm rot="2700000">
            <a:off x="2443357" y="2970662"/>
            <a:ext cx="920543" cy="920541"/>
          </a:xfrm>
          <a:prstGeom prst="roundRect">
            <a:avLst>
              <a:gd fmla="val 16667" name="adj"/>
            </a:avLst>
          </a:prstGeom>
          <a:solidFill>
            <a:srgbClr val="7F7F7F">
              <a:alpha val="8627"/>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115" name="Google Shape;115;p21"/>
          <p:cNvSpPr txBox="1"/>
          <p:nvPr/>
        </p:nvSpPr>
        <p:spPr>
          <a:xfrm>
            <a:off x="6432534" y="1398732"/>
            <a:ext cx="2711466" cy="307777"/>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Montserrat"/>
                <a:ea typeface="Montserrat"/>
                <a:cs typeface="Montserrat"/>
                <a:sym typeface="Montserrat"/>
              </a:rPr>
              <a:t>OUR PARTNERSHIP</a:t>
            </a:r>
            <a:endParaRPr b="0" i="0" sz="1400" u="none" cap="none" strike="noStrike">
              <a:solidFill>
                <a:srgbClr val="000000"/>
              </a:solidFill>
              <a:latin typeface="Arial"/>
              <a:ea typeface="Arial"/>
              <a:cs typeface="Arial"/>
              <a:sym typeface="Arial"/>
            </a:endParaRPr>
          </a:p>
        </p:txBody>
      </p:sp>
      <p:grpSp>
        <p:nvGrpSpPr>
          <p:cNvPr id="116" name="Google Shape;116;p21"/>
          <p:cNvGrpSpPr/>
          <p:nvPr/>
        </p:nvGrpSpPr>
        <p:grpSpPr>
          <a:xfrm>
            <a:off x="6432534" y="2263585"/>
            <a:ext cx="2382328" cy="790858"/>
            <a:chOff x="9183797" y="1035066"/>
            <a:chExt cx="2553673" cy="1054477"/>
          </a:xfrm>
        </p:grpSpPr>
        <p:sp>
          <p:nvSpPr>
            <p:cNvPr id="117" name="Google Shape;117;p21"/>
            <p:cNvSpPr txBox="1"/>
            <p:nvPr/>
          </p:nvSpPr>
          <p:spPr>
            <a:xfrm>
              <a:off x="9183797" y="1327454"/>
              <a:ext cx="2243689" cy="762089"/>
            </a:xfrm>
            <a:prstGeom prst="rect">
              <a:avLst/>
            </a:prstGeom>
            <a:noFill/>
            <a:ln>
              <a:noFill/>
            </a:ln>
          </p:spPr>
          <p:txBody>
            <a:bodyPr anchorCtr="0" anchor="t" bIns="45700" lIns="0" spcFirstLastPara="1" rIns="0" wrap="square" tIns="45700">
              <a:spAutoFit/>
            </a:bodyPr>
            <a:lstStyle/>
            <a:p>
              <a:pPr indent="0" lvl="0" marL="0" marR="0" rtl="0" algn="l">
                <a:lnSpc>
                  <a:spcPct val="150000"/>
                </a:lnSpc>
                <a:spcBef>
                  <a:spcPts val="0"/>
                </a:spcBef>
                <a:spcAft>
                  <a:spcPts val="0"/>
                </a:spcAft>
                <a:buClr>
                  <a:srgbClr val="000000"/>
                </a:buClr>
                <a:buSzPts val="1100"/>
                <a:buFont typeface="Arial"/>
                <a:buNone/>
              </a:pPr>
              <a:r>
                <a:rPr b="0" i="0" lang="en-US" sz="1100" u="none" cap="none" strike="noStrike">
                  <a:solidFill>
                    <a:schemeClr val="dk1"/>
                  </a:solidFill>
                  <a:latin typeface="Montserrat"/>
                  <a:ea typeface="Montserrat"/>
                  <a:cs typeface="Montserrat"/>
                  <a:sym typeface="Montserrat"/>
                </a:rPr>
                <a:t>DEMOGRAPHICS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100"/>
                <a:buFont typeface="Arial"/>
                <a:buNone/>
              </a:pPr>
              <a:r>
                <a:rPr b="0" i="0" lang="en-US" sz="1100" u="none" cap="none" strike="noStrike">
                  <a:solidFill>
                    <a:schemeClr val="dk1"/>
                  </a:solidFill>
                  <a:latin typeface="Montserrat"/>
                  <a:ea typeface="Montserrat"/>
                  <a:cs typeface="Montserrat"/>
                  <a:sym typeface="Montserrat"/>
                </a:rPr>
                <a:t>PROGRAM PERCEPTIONS</a:t>
              </a:r>
              <a:endParaRPr b="0" i="0" sz="1400" u="none" cap="none" strike="noStrike">
                <a:solidFill>
                  <a:srgbClr val="000000"/>
                </a:solidFill>
                <a:latin typeface="Arial"/>
                <a:ea typeface="Arial"/>
                <a:cs typeface="Arial"/>
                <a:sym typeface="Arial"/>
              </a:endParaRPr>
            </a:p>
          </p:txBody>
        </p:sp>
        <p:sp>
          <p:nvSpPr>
            <p:cNvPr id="118" name="Google Shape;118;p21"/>
            <p:cNvSpPr txBox="1"/>
            <p:nvPr/>
          </p:nvSpPr>
          <p:spPr>
            <a:xfrm>
              <a:off x="9183797" y="1035066"/>
              <a:ext cx="2553673" cy="69762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Montserrat"/>
                  <a:ea typeface="Montserrat"/>
                  <a:cs typeface="Montserrat"/>
                  <a:sym typeface="Montserrat"/>
                </a:rPr>
                <a:t>PARTICIPANT DATA</a:t>
              </a:r>
              <a:endParaRPr b="0" i="0" sz="1400" u="none" cap="none" strike="noStrike">
                <a:solidFill>
                  <a:srgbClr val="000000"/>
                </a:solidFill>
                <a:latin typeface="Arial"/>
                <a:ea typeface="Arial"/>
                <a:cs typeface="Arial"/>
                <a:sym typeface="Arial"/>
              </a:endParaRPr>
            </a:p>
          </p:txBody>
        </p:sp>
      </p:grpSp>
      <p:sp>
        <p:nvSpPr>
          <p:cNvPr id="119" name="Google Shape;119;p21"/>
          <p:cNvSpPr txBox="1"/>
          <p:nvPr/>
        </p:nvSpPr>
        <p:spPr>
          <a:xfrm>
            <a:off x="6432534" y="3266937"/>
            <a:ext cx="2382328" cy="52322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Montserrat"/>
                <a:ea typeface="Montserrat"/>
                <a:cs typeface="Montserrat"/>
                <a:sym typeface="Montserrat"/>
              </a:rPr>
              <a:t>PARTICIPANT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Montserrat"/>
                <a:ea typeface="Montserrat"/>
                <a:cs typeface="Montserrat"/>
                <a:sym typeface="Montserrat"/>
              </a:rPr>
              <a:t>EXPERIENCES</a:t>
            </a:r>
            <a:endParaRPr b="0" i="0" sz="1400" u="none" cap="none" strike="noStrike">
              <a:solidFill>
                <a:srgbClr val="000000"/>
              </a:solidFill>
              <a:latin typeface="Arial"/>
              <a:ea typeface="Arial"/>
              <a:cs typeface="Arial"/>
              <a:sym typeface="Arial"/>
            </a:endParaRPr>
          </a:p>
        </p:txBody>
      </p:sp>
      <p:sp>
        <p:nvSpPr>
          <p:cNvPr id="120" name="Google Shape;120;p21"/>
          <p:cNvSpPr txBox="1"/>
          <p:nvPr/>
        </p:nvSpPr>
        <p:spPr>
          <a:xfrm>
            <a:off x="6432534" y="4270289"/>
            <a:ext cx="2382328" cy="52322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Montserrat"/>
                <a:ea typeface="Montserrat"/>
                <a:cs typeface="Montserrat"/>
                <a:sym typeface="Montserrat"/>
              </a:rPr>
              <a:t>CONGREGATIONAL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Montserrat"/>
                <a:ea typeface="Montserrat"/>
                <a:cs typeface="Montserrat"/>
                <a:sym typeface="Montserrat"/>
              </a:rPr>
              <a:t>DATA</a:t>
            </a:r>
            <a:endParaRPr b="0" i="0" sz="1400" u="none" cap="none" strike="noStrike">
              <a:solidFill>
                <a:srgbClr val="000000"/>
              </a:solidFill>
              <a:latin typeface="Arial"/>
              <a:ea typeface="Arial"/>
              <a:cs typeface="Arial"/>
              <a:sym typeface="Arial"/>
            </a:endParaRPr>
          </a:p>
        </p:txBody>
      </p:sp>
      <p:grpSp>
        <p:nvGrpSpPr>
          <p:cNvPr id="121" name="Google Shape;121;p21"/>
          <p:cNvGrpSpPr/>
          <p:nvPr/>
        </p:nvGrpSpPr>
        <p:grpSpPr>
          <a:xfrm>
            <a:off x="5601644" y="1260234"/>
            <a:ext cx="562889" cy="562889"/>
            <a:chOff x="7468858" y="1012890"/>
            <a:chExt cx="750519" cy="750519"/>
          </a:xfrm>
        </p:grpSpPr>
        <p:sp>
          <p:nvSpPr>
            <p:cNvPr id="122" name="Google Shape;122;p21"/>
            <p:cNvSpPr/>
            <p:nvPr/>
          </p:nvSpPr>
          <p:spPr>
            <a:xfrm>
              <a:off x="7468858" y="1012890"/>
              <a:ext cx="750519" cy="750519"/>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123" name="Google Shape;123;p21"/>
            <p:cNvSpPr/>
            <p:nvPr/>
          </p:nvSpPr>
          <p:spPr>
            <a:xfrm>
              <a:off x="7681999" y="1226031"/>
              <a:ext cx="324236" cy="324236"/>
            </a:xfrm>
            <a:custGeom>
              <a:rect b="b" l="l" r="r" t="t"/>
              <a:pathLst>
                <a:path extrusionOk="0" h="21600" w="2160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lt1"/>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grpSp>
      <p:grpSp>
        <p:nvGrpSpPr>
          <p:cNvPr id="124" name="Google Shape;124;p21"/>
          <p:cNvGrpSpPr/>
          <p:nvPr/>
        </p:nvGrpSpPr>
        <p:grpSpPr>
          <a:xfrm>
            <a:off x="5601644" y="3266937"/>
            <a:ext cx="562889" cy="562889"/>
            <a:chOff x="7468858" y="3688494"/>
            <a:chExt cx="750519" cy="750519"/>
          </a:xfrm>
        </p:grpSpPr>
        <p:sp>
          <p:nvSpPr>
            <p:cNvPr id="125" name="Google Shape;125;p21"/>
            <p:cNvSpPr/>
            <p:nvPr/>
          </p:nvSpPr>
          <p:spPr>
            <a:xfrm>
              <a:off x="7468858" y="3688494"/>
              <a:ext cx="750519" cy="750519"/>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126" name="Google Shape;126;p21"/>
            <p:cNvSpPr/>
            <p:nvPr/>
          </p:nvSpPr>
          <p:spPr>
            <a:xfrm>
              <a:off x="7681999" y="3901635"/>
              <a:ext cx="324236" cy="324236"/>
            </a:xfrm>
            <a:custGeom>
              <a:rect b="b" l="l" r="r" t="t"/>
              <a:pathLst>
                <a:path extrusionOk="0" h="21600" w="2160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lt1"/>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grpSp>
      <p:grpSp>
        <p:nvGrpSpPr>
          <p:cNvPr id="127" name="Google Shape;127;p21"/>
          <p:cNvGrpSpPr/>
          <p:nvPr/>
        </p:nvGrpSpPr>
        <p:grpSpPr>
          <a:xfrm>
            <a:off x="5601644" y="2263586"/>
            <a:ext cx="562889" cy="562889"/>
            <a:chOff x="7468858" y="2350692"/>
            <a:chExt cx="750519" cy="750519"/>
          </a:xfrm>
        </p:grpSpPr>
        <p:sp>
          <p:nvSpPr>
            <p:cNvPr id="128" name="Google Shape;128;p21"/>
            <p:cNvSpPr/>
            <p:nvPr/>
          </p:nvSpPr>
          <p:spPr>
            <a:xfrm>
              <a:off x="7468858" y="2350692"/>
              <a:ext cx="750519" cy="750519"/>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129" name="Google Shape;129;p21"/>
            <p:cNvSpPr/>
            <p:nvPr/>
          </p:nvSpPr>
          <p:spPr>
            <a:xfrm>
              <a:off x="7681999" y="2593309"/>
              <a:ext cx="324236" cy="265284"/>
            </a:xfrm>
            <a:custGeom>
              <a:rect b="b" l="l" r="r" t="t"/>
              <a:pathLst>
                <a:path extrusionOk="0" h="21600" w="2160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lt1"/>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grpSp>
      <p:pic>
        <p:nvPicPr>
          <p:cNvPr descr="A group of people sitting on a couch&#10;&#10;Description automatically generated" id="130" name="Google Shape;130;p21"/>
          <p:cNvPicPr preferRelativeResize="0"/>
          <p:nvPr>
            <p:ph idx="2" type="pic"/>
          </p:nvPr>
        </p:nvPicPr>
        <p:blipFill rotWithShape="1">
          <a:blip r:embed="rId3">
            <a:alphaModFix/>
          </a:blip>
          <a:srcRect b="0" l="25643" r="25643" t="0"/>
          <a:stretch/>
        </p:blipFill>
        <p:spPr>
          <a:xfrm>
            <a:off x="-222676" y="1021470"/>
            <a:ext cx="3519890" cy="4815060"/>
          </a:xfrm>
          <a:prstGeom prst="rect">
            <a:avLst/>
          </a:prstGeom>
          <a:noFill/>
          <a:ln>
            <a:noFill/>
          </a:ln>
        </p:spPr>
      </p:pic>
      <p:sp>
        <p:nvSpPr>
          <p:cNvPr id="131" name="Google Shape;131;p21"/>
          <p:cNvSpPr txBox="1"/>
          <p:nvPr/>
        </p:nvSpPr>
        <p:spPr>
          <a:xfrm>
            <a:off x="2780037" y="3046540"/>
            <a:ext cx="2057399" cy="85408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ExtraLight"/>
                <a:ea typeface="Montserrat ExtraLight"/>
                <a:cs typeface="Montserrat ExtraLight"/>
                <a:sym typeface="Montserrat ExtraLight"/>
              </a:rPr>
              <a:t>TABLE OF CONTENTS</a:t>
            </a:r>
            <a:endParaRPr b="0" i="0" sz="1400" u="none" cap="none" strike="noStrike">
              <a:solidFill>
                <a:srgbClr val="000000"/>
              </a:solidFill>
              <a:latin typeface="Arial"/>
              <a:ea typeface="Arial"/>
              <a:cs typeface="Arial"/>
              <a:sym typeface="Arial"/>
            </a:endParaRPr>
          </a:p>
        </p:txBody>
      </p:sp>
      <p:sp>
        <p:nvSpPr>
          <p:cNvPr id="132" name="Google Shape;132;p21"/>
          <p:cNvSpPr txBox="1"/>
          <p:nvPr/>
        </p:nvSpPr>
        <p:spPr>
          <a:xfrm>
            <a:off x="6432534" y="5273641"/>
            <a:ext cx="2382328" cy="307777"/>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Montserrat"/>
                <a:ea typeface="Montserrat"/>
                <a:cs typeface="Montserrat"/>
                <a:sym typeface="Montserrat"/>
              </a:rPr>
              <a:t>CONCLUSIONS</a:t>
            </a:r>
            <a:endParaRPr b="0" i="0" sz="1400" u="none" cap="none" strike="noStrike">
              <a:solidFill>
                <a:srgbClr val="000000"/>
              </a:solidFill>
              <a:latin typeface="Arial"/>
              <a:ea typeface="Arial"/>
              <a:cs typeface="Arial"/>
              <a:sym typeface="Arial"/>
            </a:endParaRPr>
          </a:p>
        </p:txBody>
      </p:sp>
      <p:sp>
        <p:nvSpPr>
          <p:cNvPr id="133" name="Google Shape;133;p21"/>
          <p:cNvSpPr/>
          <p:nvPr/>
        </p:nvSpPr>
        <p:spPr>
          <a:xfrm>
            <a:off x="5761500" y="5433497"/>
            <a:ext cx="243177" cy="243177"/>
          </a:xfrm>
          <a:custGeom>
            <a:rect b="b" l="l" r="r" t="t"/>
            <a:pathLst>
              <a:path extrusionOk="0" h="21600" w="2160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lt1"/>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grpSp>
        <p:nvGrpSpPr>
          <p:cNvPr id="134" name="Google Shape;134;p21"/>
          <p:cNvGrpSpPr/>
          <p:nvPr/>
        </p:nvGrpSpPr>
        <p:grpSpPr>
          <a:xfrm>
            <a:off x="5601644" y="4230620"/>
            <a:ext cx="562889" cy="562889"/>
            <a:chOff x="7772400" y="2350692"/>
            <a:chExt cx="750519" cy="750519"/>
          </a:xfrm>
        </p:grpSpPr>
        <p:sp>
          <p:nvSpPr>
            <p:cNvPr id="135" name="Google Shape;135;p21"/>
            <p:cNvSpPr/>
            <p:nvPr/>
          </p:nvSpPr>
          <p:spPr>
            <a:xfrm>
              <a:off x="7772400" y="2350692"/>
              <a:ext cx="750519" cy="750519"/>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136" name="Google Shape;136;p21"/>
            <p:cNvSpPr/>
            <p:nvPr/>
          </p:nvSpPr>
          <p:spPr>
            <a:xfrm>
              <a:off x="7985541" y="2563833"/>
              <a:ext cx="324236" cy="324236"/>
            </a:xfrm>
            <a:custGeom>
              <a:rect b="b" l="l" r="r" t="t"/>
              <a:pathLst>
                <a:path extrusionOk="0" h="21600" w="2160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lt1"/>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grpSp>
      <p:grpSp>
        <p:nvGrpSpPr>
          <p:cNvPr id="137" name="Google Shape;137;p21"/>
          <p:cNvGrpSpPr/>
          <p:nvPr/>
        </p:nvGrpSpPr>
        <p:grpSpPr>
          <a:xfrm>
            <a:off x="5601644" y="5194303"/>
            <a:ext cx="562889" cy="562889"/>
            <a:chOff x="7772400" y="1012890"/>
            <a:chExt cx="750519" cy="750519"/>
          </a:xfrm>
        </p:grpSpPr>
        <p:sp>
          <p:nvSpPr>
            <p:cNvPr id="138" name="Google Shape;138;p21"/>
            <p:cNvSpPr/>
            <p:nvPr/>
          </p:nvSpPr>
          <p:spPr>
            <a:xfrm>
              <a:off x="7772400" y="1012890"/>
              <a:ext cx="750519" cy="750519"/>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139" name="Google Shape;139;p21"/>
            <p:cNvSpPr/>
            <p:nvPr/>
          </p:nvSpPr>
          <p:spPr>
            <a:xfrm>
              <a:off x="7985541" y="1226031"/>
              <a:ext cx="324236" cy="324236"/>
            </a:xfrm>
            <a:custGeom>
              <a:rect b="b" l="l" r="r" t="t"/>
              <a:pathLst>
                <a:path extrusionOk="0" h="21600" w="2160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lt1"/>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grpSp>
      <p:pic>
        <p:nvPicPr>
          <p:cNvPr id="140" name="Google Shape;140;p21"/>
          <p:cNvPicPr preferRelativeResize="0"/>
          <p:nvPr/>
        </p:nvPicPr>
        <p:blipFill rotWithShape="1">
          <a:blip r:embed="rId4">
            <a:alphaModFix/>
          </a:blip>
          <a:srcRect b="0" l="0" r="0" t="0"/>
          <a:stretch/>
        </p:blipFill>
        <p:spPr>
          <a:xfrm>
            <a:off x="7427615" y="6475536"/>
            <a:ext cx="1514917" cy="149239"/>
          </a:xfrm>
          <a:prstGeom prst="rect">
            <a:avLst/>
          </a:prstGeom>
          <a:noFill/>
          <a:ln>
            <a:noFill/>
          </a:ln>
        </p:spPr>
      </p:pic>
      <p:sp>
        <p:nvSpPr>
          <p:cNvPr id="141" name="Google Shape;141;p21"/>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9"/>
          <p:cNvSpPr txBox="1"/>
          <p:nvPr/>
        </p:nvSpPr>
        <p:spPr>
          <a:xfrm>
            <a:off x="476240" y="297621"/>
            <a:ext cx="6089452" cy="47320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YOUR NEIGHBORHOOD</a:t>
            </a:r>
            <a:endParaRPr b="0" i="0" sz="2800" u="none" cap="none" strike="noStrike">
              <a:solidFill>
                <a:srgbClr val="000000"/>
              </a:solidFill>
              <a:latin typeface="Arial"/>
              <a:ea typeface="Arial"/>
              <a:cs typeface="Arial"/>
              <a:sym typeface="Arial"/>
            </a:endParaRPr>
          </a:p>
        </p:txBody>
      </p:sp>
      <p:sp>
        <p:nvSpPr>
          <p:cNvPr id="329" name="Google Shape;329;p39"/>
          <p:cNvSpPr txBox="1"/>
          <p:nvPr/>
        </p:nvSpPr>
        <p:spPr>
          <a:xfrm>
            <a:off x="1269754" y="825960"/>
            <a:ext cx="7408200" cy="55413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Your neighbors are predominantly white, highly educated, high-income white collar workers or retirees and their children who are still living at home.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Your congregation echoes the demographics of your community in almost every way, except that there is more racial diversity in your area than in your congregation. </a:t>
            </a:r>
            <a:r>
              <a:rPr b="0" i="0" lang="en-US" sz="1800" u="none" cap="none" strike="noStrike">
                <a:solidFill>
                  <a:srgbClr val="000000"/>
                </a:solidFill>
                <a:latin typeface="Montserrat"/>
                <a:ea typeface="Montserrat"/>
                <a:cs typeface="Montserrat"/>
                <a:sym typeface="Montserrat"/>
              </a:rPr>
              <a:t>There is even greater racial diversity when the radius is widened to 7 miles from your congregation.</a:t>
            </a:r>
            <a:endParaRPr b="1" i="0" sz="1400" u="none" cap="none" strike="noStrike">
              <a:solidFill>
                <a:schemeClr val="dk1"/>
              </a:solidFill>
              <a:latin typeface="Montserrat"/>
              <a:ea typeface="Montserrat"/>
              <a:cs typeface="Montserrat"/>
              <a:sym typeface="Montserrat"/>
            </a:endParaRPr>
          </a:p>
        </p:txBody>
      </p:sp>
      <p:sp>
        <p:nvSpPr>
          <p:cNvPr id="330" name="Google Shape;330;p39"/>
          <p:cNvSpPr/>
          <p:nvPr/>
        </p:nvSpPr>
        <p:spPr>
          <a:xfrm>
            <a:off x="466004" y="3219831"/>
            <a:ext cx="418337" cy="418337"/>
          </a:xfrm>
          <a:custGeom>
            <a:rect b="b" l="l" r="r" t="t"/>
            <a:pathLst>
              <a:path extrusionOk="0" h="21600" w="2160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dk2"/>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pic>
        <p:nvPicPr>
          <p:cNvPr id="331" name="Google Shape;331;p39"/>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332" name="Google Shape;332;p39"/>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333" name="Google Shape;333;p39"/>
          <p:cNvPicPr preferRelativeResize="0"/>
          <p:nvPr/>
        </p:nvPicPr>
        <p:blipFill rotWithShape="1">
          <a:blip r:embed="rId4">
            <a:alphaModFix/>
          </a:blip>
          <a:srcRect b="30137" l="12338" r="12766" t="26712"/>
          <a:stretch/>
        </p:blipFill>
        <p:spPr>
          <a:xfrm>
            <a:off x="1020653" y="1837941"/>
            <a:ext cx="8150226" cy="293408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0"/>
          <p:cNvSpPr txBox="1"/>
          <p:nvPr/>
        </p:nvSpPr>
        <p:spPr>
          <a:xfrm>
            <a:off x="476240" y="4611204"/>
            <a:ext cx="8201700" cy="18162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Montserrat"/>
                <a:ea typeface="Montserrat"/>
                <a:cs typeface="Montserrat"/>
                <a:sym typeface="Montserrat"/>
              </a:rPr>
              <a:t>The largest demographic segments in your area include 50% of households which contain well-resourced older adults described as Booming with Confidence and 25.32% of households which contain couples and families with significant wealth described as Power Elite. </a:t>
            </a:r>
            <a:r>
              <a:rPr b="0" i="0" lang="en-US" sz="1600" u="none" cap="none" strike="noStrike">
                <a:solidFill>
                  <a:schemeClr val="dk1"/>
                </a:solidFill>
                <a:latin typeface="Montserrat"/>
                <a:ea typeface="Montserrat"/>
                <a:cs typeface="Montserrat"/>
                <a:sym typeface="Montserrat"/>
              </a:rPr>
              <a:t>When all of the older adult segments are combined, we see that 54% of your neighbors are in their older years. There are also some smaller segments of families in your area (Flourishing Families - 8% of households, Promising Families - 2% of households).</a:t>
            </a:r>
            <a:endParaRPr b="0" i="0" sz="1600" u="none" cap="none" strike="noStrike">
              <a:solidFill>
                <a:srgbClr val="000000"/>
              </a:solidFill>
              <a:latin typeface="Arial"/>
              <a:ea typeface="Arial"/>
              <a:cs typeface="Arial"/>
              <a:sym typeface="Arial"/>
            </a:endParaRPr>
          </a:p>
        </p:txBody>
      </p:sp>
      <p:pic>
        <p:nvPicPr>
          <p:cNvPr id="339" name="Google Shape;339;p40"/>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340" name="Google Shape;340;p40"/>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341" name="Google Shape;341;p40"/>
          <p:cNvPicPr preferRelativeResize="0"/>
          <p:nvPr/>
        </p:nvPicPr>
        <p:blipFill rotWithShape="1">
          <a:blip r:embed="rId4">
            <a:alphaModFix/>
          </a:blip>
          <a:srcRect b="26648" l="13364" r="45133" t="32618"/>
          <a:stretch/>
        </p:blipFill>
        <p:spPr>
          <a:xfrm>
            <a:off x="793204" y="0"/>
            <a:ext cx="7557592" cy="464343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1"/>
          <p:cNvSpPr txBox="1"/>
          <p:nvPr/>
        </p:nvSpPr>
        <p:spPr>
          <a:xfrm>
            <a:off x="476240" y="211726"/>
            <a:ext cx="5567373"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NEIGHBORHOOD PERCEPTIONS</a:t>
            </a:r>
            <a:endParaRPr b="0" i="0" sz="1400" u="none" cap="none" strike="noStrike">
              <a:solidFill>
                <a:srgbClr val="000000"/>
              </a:solidFill>
              <a:latin typeface="Arial"/>
              <a:ea typeface="Arial"/>
              <a:cs typeface="Arial"/>
              <a:sym typeface="Arial"/>
            </a:endParaRPr>
          </a:p>
        </p:txBody>
      </p:sp>
      <p:sp>
        <p:nvSpPr>
          <p:cNvPr id="347" name="Google Shape;347;p41"/>
          <p:cNvSpPr txBox="1"/>
          <p:nvPr/>
        </p:nvSpPr>
        <p:spPr>
          <a:xfrm>
            <a:off x="476240" y="785813"/>
            <a:ext cx="8096400" cy="50796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While your neighbors do not have many very strong religious beliefs, they have similar values to those of your congregation. They very strongly believe that God is love</a:t>
            </a:r>
            <a:r>
              <a:rPr b="0" i="0" lang="en-US" sz="1800" u="none" cap="none" strike="noStrike">
                <a:solidFill>
                  <a:srgbClr val="000000"/>
                </a:solidFill>
                <a:latin typeface="Montserrat"/>
                <a:ea typeface="Montserrat"/>
                <a:cs typeface="Montserrat"/>
                <a:sym typeface="Montserrat"/>
              </a:rPr>
              <a:t> and that they have a relationship with God. They very strongly believe that Jesus was both divine and human, that people in the church do not behave as Jesus would, and that belief in Jesus doesn’t require participation in a church.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On social issues, they believe in strong families where children are taught moral standards, the necessity of tolerance, America’s moral responsibility to be a force for good, and that they have great hope for the future of their local community.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Your neighbors are not very likely to have a religious preference or participate in a congregation. Only 40% are involved with a congregation. 3.5% identify as Lutheran, but this does not mean they attend a Lutheran church. </a:t>
            </a:r>
            <a:r>
              <a:rPr b="0" i="0" lang="en-US" sz="1800" u="none" cap="none" strike="noStrike">
                <a:solidFill>
                  <a:srgbClr val="000000"/>
                </a:solidFill>
                <a:latin typeface="Montserrat"/>
                <a:ea typeface="Montserrat"/>
                <a:cs typeface="Montserrat"/>
                <a:sym typeface="Montserrat"/>
              </a:rPr>
              <a:t>The largest segments in your area are Catholic (24%), None/No preference (16%), and Baptist (14%). </a:t>
            </a:r>
            <a:endParaRPr b="0" i="0" sz="1400" u="none" cap="none" strike="noStrike">
              <a:solidFill>
                <a:srgbClr val="000000"/>
              </a:solidFill>
              <a:latin typeface="Arial"/>
              <a:ea typeface="Arial"/>
              <a:cs typeface="Arial"/>
              <a:sym typeface="Arial"/>
            </a:endParaRPr>
          </a:p>
        </p:txBody>
      </p:sp>
      <p:pic>
        <p:nvPicPr>
          <p:cNvPr id="348" name="Google Shape;348;p41"/>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349" name="Google Shape;349;p41"/>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2"/>
          <p:cNvSpPr txBox="1"/>
          <p:nvPr/>
        </p:nvSpPr>
        <p:spPr>
          <a:xfrm>
            <a:off x="476240" y="211726"/>
            <a:ext cx="5567373"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NEIGHBORHOOD PERCEPTIONS</a:t>
            </a:r>
            <a:endParaRPr b="0" i="0" sz="1400" u="none" cap="none" strike="noStrike">
              <a:solidFill>
                <a:srgbClr val="000000"/>
              </a:solidFill>
              <a:latin typeface="Arial"/>
              <a:ea typeface="Arial"/>
              <a:cs typeface="Arial"/>
              <a:sym typeface="Arial"/>
            </a:endParaRPr>
          </a:p>
        </p:txBody>
      </p:sp>
      <p:sp>
        <p:nvSpPr>
          <p:cNvPr id="355" name="Google Shape;355;p42"/>
          <p:cNvSpPr txBox="1"/>
          <p:nvPr/>
        </p:nvSpPr>
        <p:spPr>
          <a:xfrm>
            <a:off x="476240" y="785813"/>
            <a:ext cx="8096400" cy="45252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For those who do not participate in a religious congregation, the top reasons were: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Religion too focused on money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Don’t trust religious leaders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Religious people too judgmental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Don’t trust organized religion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Disillusionment with religion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Among those who might consider participating in a religious congregation, they are looking for warm and friendly encounters and quality sermons.</a:t>
            </a:r>
            <a:r>
              <a:rPr b="0" i="0" lang="en-US" sz="1800" u="none" cap="none" strike="noStrike">
                <a:solidFill>
                  <a:srgbClr val="000000"/>
                </a:solidFill>
                <a:latin typeface="Montserrat"/>
                <a:ea typeface="Montserrat"/>
                <a:cs typeface="Montserrat"/>
                <a:sym typeface="Montserrat"/>
              </a:rPr>
              <a:t> They may also be interested in traditional worship, opportunities for relationship with others, and holiday programs.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p:txBody>
      </p:sp>
      <p:pic>
        <p:nvPicPr>
          <p:cNvPr id="356" name="Google Shape;356;p42"/>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357" name="Google Shape;357;p42"/>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3"/>
          <p:cNvSpPr txBox="1"/>
          <p:nvPr/>
        </p:nvSpPr>
        <p:spPr>
          <a:xfrm>
            <a:off x="476240" y="211726"/>
            <a:ext cx="5567373"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NEIGHBORHOOD NEEDS</a:t>
            </a:r>
            <a:endParaRPr b="0" i="0" sz="1400" u="none" cap="none" strike="noStrike">
              <a:solidFill>
                <a:srgbClr val="000000"/>
              </a:solidFill>
              <a:latin typeface="Arial"/>
              <a:ea typeface="Arial"/>
              <a:cs typeface="Arial"/>
              <a:sym typeface="Arial"/>
            </a:endParaRPr>
          </a:p>
        </p:txBody>
      </p:sp>
      <p:sp>
        <p:nvSpPr>
          <p:cNvPr id="363" name="Google Shape;363;p43"/>
          <p:cNvSpPr txBox="1"/>
          <p:nvPr/>
        </p:nvSpPr>
        <p:spPr>
          <a:xfrm>
            <a:off x="476240" y="785813"/>
            <a:ext cx="2910000" cy="45252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Your neighbors’ biggest life concerns include: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1" i="0" lang="en-US" sz="1800" u="none" cap="none" strike="noStrike">
                <a:solidFill>
                  <a:srgbClr val="000000"/>
                </a:solidFill>
                <a:latin typeface="Montserrat"/>
                <a:ea typeface="Montserrat"/>
                <a:cs typeface="Montserrat"/>
                <a:sym typeface="Montserrat"/>
              </a:rPr>
              <a:t>ongoing impact of COVID-19</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1" i="0" lang="en-US" sz="1800" u="none" cap="none" strike="noStrike">
                <a:solidFill>
                  <a:srgbClr val="000000"/>
                </a:solidFill>
                <a:latin typeface="Montserrat"/>
                <a:ea typeface="Montserrat"/>
                <a:cs typeface="Montserrat"/>
                <a:sym typeface="Montserrat"/>
              </a:rPr>
              <a:t>social and political tensions/discord</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1" i="0" lang="en-US" sz="1800" u="none" cap="none" strike="noStrike">
                <a:solidFill>
                  <a:srgbClr val="000000"/>
                </a:solidFill>
                <a:latin typeface="Montserrat"/>
                <a:ea typeface="Montserrat"/>
                <a:cs typeface="Montserrat"/>
                <a:sym typeface="Montserrat"/>
              </a:rPr>
              <a:t>health crisis/illness</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finances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illegal immigration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racism/racial injustice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fear of the future or the unknown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personal health problems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children’s education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losing weight/diet</a:t>
            </a:r>
            <a:endParaRPr b="0" i="0" sz="1400" u="none" cap="none" strike="noStrike">
              <a:solidFill>
                <a:srgbClr val="000000"/>
              </a:solidFill>
              <a:latin typeface="Arial"/>
              <a:ea typeface="Arial"/>
              <a:cs typeface="Arial"/>
              <a:sym typeface="Arial"/>
            </a:endParaRPr>
          </a:p>
        </p:txBody>
      </p:sp>
      <p:pic>
        <p:nvPicPr>
          <p:cNvPr id="364" name="Google Shape;364;p43"/>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365" name="Google Shape;365;p43"/>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366" name="Google Shape;366;p43"/>
          <p:cNvPicPr preferRelativeResize="0"/>
          <p:nvPr/>
        </p:nvPicPr>
        <p:blipFill rotWithShape="1">
          <a:blip r:embed="rId4">
            <a:alphaModFix/>
          </a:blip>
          <a:srcRect b="17497" l="22031" r="25778" t="27450"/>
          <a:stretch/>
        </p:blipFill>
        <p:spPr>
          <a:xfrm>
            <a:off x="3386138" y="2719335"/>
            <a:ext cx="5556395" cy="365528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4"/>
          <p:cNvSpPr txBox="1"/>
          <p:nvPr/>
        </p:nvSpPr>
        <p:spPr>
          <a:xfrm>
            <a:off x="476240" y="211726"/>
            <a:ext cx="5567373"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NEIGHBORHOOD INTERVIEWS</a:t>
            </a:r>
            <a:endParaRPr b="0" i="0" sz="1400" u="none" cap="none" strike="noStrike">
              <a:solidFill>
                <a:srgbClr val="000000"/>
              </a:solidFill>
              <a:latin typeface="Arial"/>
              <a:ea typeface="Arial"/>
              <a:cs typeface="Arial"/>
              <a:sym typeface="Arial"/>
            </a:endParaRPr>
          </a:p>
        </p:txBody>
      </p:sp>
      <p:sp>
        <p:nvSpPr>
          <p:cNvPr id="372" name="Google Shape;372;p44"/>
          <p:cNvSpPr txBox="1"/>
          <p:nvPr/>
        </p:nvSpPr>
        <p:spPr>
          <a:xfrm>
            <a:off x="476240" y="612546"/>
            <a:ext cx="8466300" cy="60645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Resurrection leaders conducted 21 community interviews with local leaders and neighbors. </a:t>
            </a:r>
            <a:r>
              <a:rPr b="0" i="0" lang="en-US" sz="1800" u="none" cap="none" strike="noStrike">
                <a:solidFill>
                  <a:srgbClr val="000000"/>
                </a:solidFill>
                <a:latin typeface="Montserrat"/>
                <a:ea typeface="Montserrat"/>
                <a:cs typeface="Montserrat"/>
                <a:sym typeface="Montserrat"/>
              </a:rPr>
              <a:t>Interviewees included:</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Pat Murphy, Pinebrook Community Social Club Director - local Mobile home park (250 homes)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Father Brian Crawford, Pastor, St. Joseph Marcello Parish</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Mary Tess Mayall, Blue Line Art Gallery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Peter Cardin, Head Librarian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Vince Dutto</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Barbara Gillogly, counselor for elderly and caregivers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Susan Bushnell, Bushnell Nursery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Leigh Mrizek</a:t>
            </a:r>
            <a:endParaRPr b="0" i="0" sz="16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Lieutenant Chris Ciampa, Captain Doug Blake, Roseville Police Department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Sean O'Brien, Dry Creek Conservancy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Ann Bowler,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Kris Johnson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Randy Blair, member and past lay leader, Bayside/Adventure Christian schools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Joe Patterson, State Assemblyman, past Mayor of Rocklin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Brenda Pieper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Michelle Larsh</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Dale Carlsen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Regina Banks, JD, Director of Lutheran Office of Public Policy for California for 7 years, in seminary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Ed Morgado &amp; Beth Gonzalez,  Placer People of Faith Together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Kally Kedinger-Cecil, county planner with Placer County</a:t>
            </a:r>
            <a:endParaRPr b="0" i="0" sz="1400" u="none" cap="none" strike="noStrike">
              <a:solidFill>
                <a:srgbClr val="000000"/>
              </a:solidFill>
              <a:latin typeface="Arial"/>
              <a:ea typeface="Arial"/>
              <a:cs typeface="Arial"/>
              <a:sym typeface="Arial"/>
            </a:endParaRPr>
          </a:p>
        </p:txBody>
      </p:sp>
      <p:pic>
        <p:nvPicPr>
          <p:cNvPr id="373" name="Google Shape;373;p44"/>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374" name="Google Shape;374;p44"/>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5"/>
          <p:cNvSpPr txBox="1"/>
          <p:nvPr/>
        </p:nvSpPr>
        <p:spPr>
          <a:xfrm>
            <a:off x="476240" y="211726"/>
            <a:ext cx="5567373"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NEIGHBORHOOD INTERVIEWS</a:t>
            </a:r>
            <a:endParaRPr b="0" i="0" sz="1400" u="none" cap="none" strike="noStrike">
              <a:solidFill>
                <a:srgbClr val="000000"/>
              </a:solidFill>
              <a:latin typeface="Arial"/>
              <a:ea typeface="Arial"/>
              <a:cs typeface="Arial"/>
              <a:sym typeface="Arial"/>
            </a:endParaRPr>
          </a:p>
        </p:txBody>
      </p:sp>
      <p:pic>
        <p:nvPicPr>
          <p:cNvPr id="380" name="Google Shape;380;p45"/>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381" name="Google Shape;381;p45"/>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382" name="Google Shape;382;p45"/>
          <p:cNvPicPr preferRelativeResize="0"/>
          <p:nvPr/>
        </p:nvPicPr>
        <p:blipFill rotWithShape="1">
          <a:blip r:embed="rId4">
            <a:alphaModFix/>
          </a:blip>
          <a:srcRect b="0" l="0" r="0" t="0"/>
          <a:stretch/>
        </p:blipFill>
        <p:spPr>
          <a:xfrm>
            <a:off x="2728912" y="3628857"/>
            <a:ext cx="6415087" cy="3229143"/>
          </a:xfrm>
          <a:prstGeom prst="rect">
            <a:avLst/>
          </a:prstGeom>
          <a:noFill/>
          <a:ln>
            <a:noFill/>
          </a:ln>
        </p:spPr>
      </p:pic>
      <p:sp>
        <p:nvSpPr>
          <p:cNvPr id="383" name="Google Shape;383;p45"/>
          <p:cNvSpPr txBox="1"/>
          <p:nvPr/>
        </p:nvSpPr>
        <p:spPr>
          <a:xfrm>
            <a:off x="476240" y="612546"/>
            <a:ext cx="8466300" cy="37866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a:ea typeface="Montserrat"/>
                <a:cs typeface="Montserrat"/>
                <a:sym typeface="Montserrat"/>
              </a:rPr>
              <a:t>When asked, “How have you observed the community changing over the past few years?” interviewees responded with these words:’’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Many noted the growth of  your community, both in terms of residents as well as in terms of usage of art galleries, libraries, and public services. This can be a strength and a challenge. </a:t>
            </a:r>
            <a:r>
              <a:rPr b="0" i="0" lang="en-US" sz="1600" u="none" cap="none" strike="noStrike">
                <a:solidFill>
                  <a:srgbClr val="000000"/>
                </a:solidFill>
                <a:latin typeface="Montserrat"/>
                <a:ea typeface="Montserrat"/>
                <a:cs typeface="Montserrat"/>
                <a:sym typeface="Montserrat"/>
              </a:rPr>
              <a:t>Some feel it is less of a community feeling with all the growth. Another person mentioned that there is no “downtown” in Granite Bay to feel like a community gathering place. There is a sense of political divisions. More people increases threats to natural resources but also a greater number of people willing to care for natural resources. There can be a shortage of resources and housing for lower income and aging residents. The increasing population has brought some additional diversity in the schools, however, lower income families face a lack of affordable housing in the area.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6"/>
          <p:cNvSpPr txBox="1"/>
          <p:nvPr/>
        </p:nvSpPr>
        <p:spPr>
          <a:xfrm>
            <a:off x="476240" y="211726"/>
            <a:ext cx="5567373"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NEIGHBORHOOD INTERVIEWS</a:t>
            </a:r>
            <a:endParaRPr b="0" i="0" sz="1400" u="none" cap="none" strike="noStrike">
              <a:solidFill>
                <a:srgbClr val="000000"/>
              </a:solidFill>
              <a:latin typeface="Arial"/>
              <a:ea typeface="Arial"/>
              <a:cs typeface="Arial"/>
              <a:sym typeface="Arial"/>
            </a:endParaRPr>
          </a:p>
        </p:txBody>
      </p:sp>
      <p:sp>
        <p:nvSpPr>
          <p:cNvPr id="389" name="Google Shape;389;p46"/>
          <p:cNvSpPr txBox="1"/>
          <p:nvPr/>
        </p:nvSpPr>
        <p:spPr>
          <a:xfrm>
            <a:off x="476240" y="612546"/>
            <a:ext cx="8466300" cy="32940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a:ea typeface="Montserrat"/>
                <a:cs typeface="Montserrat"/>
                <a:sym typeface="Montserrat"/>
              </a:rPr>
              <a:t>To address these needs, interviewees had the following ideas to make your community stronger.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They saw a need for activities and services for families across income levels.</a:t>
            </a:r>
            <a:r>
              <a:rPr b="0" i="0" lang="en-US" sz="1600" u="none" cap="none" strike="noStrike">
                <a:solidFill>
                  <a:srgbClr val="000000"/>
                </a:solidFill>
                <a:latin typeface="Montserrat"/>
                <a:ea typeface="Montserrat"/>
                <a:cs typeface="Montserrat"/>
                <a:sym typeface="Montserrat"/>
              </a:rPr>
              <a:t> This could include arts and culture events, information about safe and affordable youth/family programs, mental health support for youth, times for families to connect without technology, ways to help protect local nature, advocating for parks/natural spaces, and supporting affordable housing. Providing similar programs and advocacy for senior adults was also suggested.  </a:t>
            </a:r>
            <a:r>
              <a:rPr b="1" i="0" lang="en-US" sz="1600" u="none" cap="none" strike="noStrike">
                <a:solidFill>
                  <a:srgbClr val="000000"/>
                </a:solidFill>
                <a:latin typeface="Montserrat"/>
                <a:ea typeface="Montserrat"/>
                <a:cs typeface="Montserrat"/>
                <a:sym typeface="Montserrat"/>
              </a:rPr>
              <a:t>Interviewees also suggested partnerships and mergers as a way to maximize impact as civic/religious organizations get smaller. </a:t>
            </a:r>
            <a:r>
              <a:rPr b="0" i="0" lang="en-US" sz="1600" u="none" cap="none" strike="noStrike">
                <a:solidFill>
                  <a:srgbClr val="000000"/>
                </a:solidFill>
                <a:latin typeface="Montserrat"/>
                <a:ea typeface="Montserrat"/>
                <a:cs typeface="Montserrat"/>
                <a:sym typeface="Montserrat"/>
              </a:rPr>
              <a:t>An organization called Bridging the Divide was mentioned as a way to work together in spite of political differences.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p:txBody>
      </p:sp>
      <p:pic>
        <p:nvPicPr>
          <p:cNvPr id="390" name="Google Shape;390;p46"/>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391" name="Google Shape;391;p46"/>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392" name="Google Shape;392;p46"/>
          <p:cNvPicPr preferRelativeResize="0"/>
          <p:nvPr/>
        </p:nvPicPr>
        <p:blipFill rotWithShape="1">
          <a:blip r:embed="rId4">
            <a:alphaModFix/>
          </a:blip>
          <a:srcRect b="0" l="0" r="0" t="0"/>
          <a:stretch/>
        </p:blipFill>
        <p:spPr>
          <a:xfrm>
            <a:off x="1880461" y="3682082"/>
            <a:ext cx="5657850" cy="2847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7"/>
          <p:cNvSpPr txBox="1"/>
          <p:nvPr/>
        </p:nvSpPr>
        <p:spPr>
          <a:xfrm>
            <a:off x="476240" y="211726"/>
            <a:ext cx="5567373"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NEIGHBORHOOD INTERVIEWS</a:t>
            </a:r>
            <a:endParaRPr b="0" i="0" sz="1400" u="none" cap="none" strike="noStrike">
              <a:solidFill>
                <a:srgbClr val="000000"/>
              </a:solidFill>
              <a:latin typeface="Arial"/>
              <a:ea typeface="Arial"/>
              <a:cs typeface="Arial"/>
              <a:sym typeface="Arial"/>
            </a:endParaRPr>
          </a:p>
        </p:txBody>
      </p:sp>
      <p:sp>
        <p:nvSpPr>
          <p:cNvPr id="398" name="Google Shape;398;p47"/>
          <p:cNvSpPr txBox="1"/>
          <p:nvPr/>
        </p:nvSpPr>
        <p:spPr>
          <a:xfrm>
            <a:off x="476240" y="612546"/>
            <a:ext cx="8466300" cy="45252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a:ea typeface="Montserrat"/>
                <a:cs typeface="Montserrat"/>
                <a:sym typeface="Montserrat"/>
              </a:rPr>
              <a:t>Suggestions for specific actions the church could take included:</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Montserrat"/>
                <a:ea typeface="Montserrat"/>
                <a:cs typeface="Montserrat"/>
                <a:sym typeface="Montserrat"/>
              </a:rPr>
              <a:t>providing volunteers for local organizations</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Montserrat"/>
                <a:ea typeface="Montserrat"/>
                <a:cs typeface="Montserrat"/>
                <a:sym typeface="Montserrat"/>
              </a:rPr>
              <a:t>sharing facilities to meet community needs - for families, government, and civic orgs.</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addressing the needs of aging adults outside the congregation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hosting support groups for families dealing with mental health, addiction, domestic abuse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partnering with local schools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connecting to restorative justice/peer support initiatives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assisting the homeless and advocating for their needs including Housing First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hosting Bridging the Divide to address political polarization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hosting public meetings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supporting efforts for parks/trails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promoting the ELCA’s values of inclusivity and justice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work with PPOFT on joint efforts with other people of faith</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Montserrat"/>
                <a:ea typeface="Montserrat"/>
                <a:cs typeface="Montserrat"/>
                <a:sym typeface="Montserrat"/>
              </a:rPr>
              <a:t>participate in county-level visioning, advocacy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p:txBody>
      </p:sp>
      <p:pic>
        <p:nvPicPr>
          <p:cNvPr id="399" name="Google Shape;399;p47"/>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400" name="Google Shape;400;p47"/>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48"/>
          <p:cNvSpPr txBox="1"/>
          <p:nvPr/>
        </p:nvSpPr>
        <p:spPr>
          <a:xfrm>
            <a:off x="1482867" y="144755"/>
            <a:ext cx="4137323" cy="369291"/>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Medium"/>
                <a:ea typeface="Montserrat Medium"/>
                <a:cs typeface="Montserrat Medium"/>
                <a:sym typeface="Montserrat Medium"/>
              </a:rPr>
              <a:t>COMMUNICATIONS</a:t>
            </a:r>
            <a:endParaRPr b="0" i="0" sz="1400" u="none" cap="none" strike="noStrike">
              <a:solidFill>
                <a:srgbClr val="000000"/>
              </a:solidFill>
              <a:latin typeface="Arial"/>
              <a:ea typeface="Arial"/>
              <a:cs typeface="Arial"/>
              <a:sym typeface="Arial"/>
            </a:endParaRPr>
          </a:p>
        </p:txBody>
      </p:sp>
      <p:sp>
        <p:nvSpPr>
          <p:cNvPr id="406" name="Google Shape;406;p48"/>
          <p:cNvSpPr txBox="1"/>
          <p:nvPr/>
        </p:nvSpPr>
        <p:spPr>
          <a:xfrm>
            <a:off x="1482866" y="514045"/>
            <a:ext cx="7661100" cy="60954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Montserrat"/>
                <a:ea typeface="Montserrat"/>
                <a:cs typeface="Montserrat"/>
                <a:sym typeface="Montserrat"/>
              </a:rPr>
              <a:t>Lutheran Church of the Resurrection communicates regularly using email, a website, and Facebook or other social media. Most participants hear about church announcements and events by email, with announcements at gatherings and word of mouth also frequent sources of information.</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Montserrat"/>
                <a:ea typeface="Montserrat"/>
                <a:cs typeface="Montserrat"/>
                <a:sym typeface="Montserrat"/>
              </a:rPr>
              <a:t>The website is up to date and engaging. The photos and videos make your church seem warm and approachable. The only change needed might be to have the church address directly below the Worship Schedule, to make it clear where you all meet for worship.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Montserrat"/>
                <a:ea typeface="Montserrat"/>
                <a:cs typeface="Montserrat"/>
                <a:sym typeface="Montserrat"/>
              </a:rPr>
              <a:t>Your Facebook page is up to date. Most posts are worship videos. The song lyrics and quote from a member are engaging. More images of church people doing things together, and thumbnails for worship that have photos rather than the tree graphic, could make it feel more representative of your community. Your Instagram is more lively but somewhat out of date with top posts still about Christmas. For many newcomers, social media is the way they understand who you are, so it is worth making sure your spirit is evident here.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Montserrat"/>
                <a:ea typeface="Montserrat"/>
                <a:cs typeface="Montserrat"/>
                <a:sym typeface="Montserrat"/>
              </a:rPr>
              <a:t>The Ministry This Week document is text heavy. Ways to get involved are prioritized, which is excellent. More photos and a few less words could bring this document to life and increase engagement.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Montserrat"/>
                <a:ea typeface="Montserrat"/>
                <a:cs typeface="Montserrat"/>
                <a:sym typeface="Montserrat"/>
              </a:rPr>
              <a:t>The Newsletter is traditional and text heavy. A shift to more photos and less text could make this communication more engaging and encourage greater participation. Putting a short list of ways to get involved (PJ drive, Connect and Grow events , Book Club) on the front page of the newsletter will help as many people won’t read below the fold.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p:txBody>
      </p:sp>
      <p:pic>
        <p:nvPicPr>
          <p:cNvPr id="407" name="Google Shape;407;p48"/>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408" name="Google Shape;408;p48"/>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409" name="Google Shape;409;p48"/>
          <p:cNvPicPr preferRelativeResize="0"/>
          <p:nvPr/>
        </p:nvPicPr>
        <p:blipFill rotWithShape="1">
          <a:blip r:embed="rId4">
            <a:alphaModFix/>
          </a:blip>
          <a:srcRect b="0" l="39141" r="38635" t="9967"/>
          <a:stretch/>
        </p:blipFill>
        <p:spPr>
          <a:xfrm>
            <a:off x="46522" y="10079"/>
            <a:ext cx="1257301" cy="3181583"/>
          </a:xfrm>
          <a:prstGeom prst="rect">
            <a:avLst/>
          </a:prstGeom>
          <a:noFill/>
          <a:ln>
            <a:noFill/>
          </a:ln>
        </p:spPr>
      </p:pic>
      <p:pic>
        <p:nvPicPr>
          <p:cNvPr id="410" name="Google Shape;410;p48"/>
          <p:cNvPicPr preferRelativeResize="0"/>
          <p:nvPr/>
        </p:nvPicPr>
        <p:blipFill rotWithShape="1">
          <a:blip r:embed="rId5">
            <a:alphaModFix/>
          </a:blip>
          <a:srcRect b="0" l="39668" r="38191" t="0"/>
          <a:stretch/>
        </p:blipFill>
        <p:spPr>
          <a:xfrm>
            <a:off x="46522" y="3207594"/>
            <a:ext cx="1257301" cy="354139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grpSp>
        <p:nvGrpSpPr>
          <p:cNvPr id="146" name="Google Shape;146;p22"/>
          <p:cNvGrpSpPr/>
          <p:nvPr/>
        </p:nvGrpSpPr>
        <p:grpSpPr>
          <a:xfrm>
            <a:off x="571501" y="1787912"/>
            <a:ext cx="3200400" cy="1574677"/>
            <a:chOff x="7162801" y="936037"/>
            <a:chExt cx="4267200" cy="2099575"/>
          </a:xfrm>
        </p:grpSpPr>
        <p:sp>
          <p:nvSpPr>
            <p:cNvPr id="147" name="Google Shape;147;p22"/>
            <p:cNvSpPr txBox="1"/>
            <p:nvPr/>
          </p:nvSpPr>
          <p:spPr>
            <a:xfrm>
              <a:off x="7162801" y="1525455"/>
              <a:ext cx="4267200" cy="1510157"/>
            </a:xfrm>
            <a:prstGeom prst="rect">
              <a:avLst/>
            </a:prstGeom>
            <a:noFill/>
            <a:ln>
              <a:noFill/>
            </a:ln>
          </p:spPr>
          <p:txBody>
            <a:bodyPr anchorCtr="0" anchor="t" bIns="45700" lIns="0" spcFirstLastPara="1" rIns="0" wrap="square" tIns="45700">
              <a:spAutoFit/>
            </a:bodyPr>
            <a:lstStyle/>
            <a:p>
              <a:pPr indent="0" lvl="0" marL="0" marR="0" rtl="0" algn="l">
                <a:lnSpc>
                  <a:spcPct val="88888"/>
                </a:lnSpc>
                <a:spcBef>
                  <a:spcPts val="0"/>
                </a:spcBef>
                <a:spcAft>
                  <a:spcPts val="0"/>
                </a:spcAft>
                <a:buClr>
                  <a:srgbClr val="000000"/>
                </a:buClr>
                <a:buSzPts val="4500"/>
                <a:buFont typeface="Arial"/>
                <a:buNone/>
              </a:pPr>
              <a:r>
                <a:rPr b="1" i="0" lang="en-US" sz="4500" u="none" cap="none" strike="noStrike">
                  <a:solidFill>
                    <a:schemeClr val="dk2"/>
                  </a:solidFill>
                  <a:latin typeface="Montserrat SemiBold"/>
                  <a:ea typeface="Montserrat SemiBold"/>
                  <a:cs typeface="Montserrat SemiBold"/>
                  <a:sym typeface="Montserrat SemiBold"/>
                </a:rPr>
                <a:t>WHO</a:t>
              </a:r>
              <a:endParaRPr b="0" i="0" sz="1400" u="none" cap="none" strike="noStrike">
                <a:solidFill>
                  <a:srgbClr val="000000"/>
                </a:solidFill>
                <a:latin typeface="Arial"/>
                <a:ea typeface="Arial"/>
                <a:cs typeface="Arial"/>
                <a:sym typeface="Arial"/>
              </a:endParaRPr>
            </a:p>
            <a:p>
              <a:pPr indent="0" lvl="0" marL="0" marR="0" rtl="0" algn="l">
                <a:lnSpc>
                  <a:spcPct val="88888"/>
                </a:lnSpc>
                <a:spcBef>
                  <a:spcPts val="0"/>
                </a:spcBef>
                <a:spcAft>
                  <a:spcPts val="0"/>
                </a:spcAft>
                <a:buClr>
                  <a:srgbClr val="000000"/>
                </a:buClr>
                <a:buSzPts val="4500"/>
                <a:buFont typeface="Arial"/>
                <a:buNone/>
              </a:pPr>
              <a:r>
                <a:rPr b="1" i="0" lang="en-US" sz="4500" u="none" cap="none" strike="noStrike">
                  <a:solidFill>
                    <a:schemeClr val="dk2"/>
                  </a:solidFill>
                  <a:latin typeface="Montserrat SemiBold"/>
                  <a:ea typeface="Montserrat SemiBold"/>
                  <a:cs typeface="Montserrat SemiBold"/>
                  <a:sym typeface="Montserrat SemiBold"/>
                </a:rPr>
                <a:t>WE ARE</a:t>
              </a:r>
              <a:endParaRPr b="0" i="0" sz="1400" u="none" cap="none" strike="noStrike">
                <a:solidFill>
                  <a:srgbClr val="000000"/>
                </a:solidFill>
                <a:latin typeface="Arial"/>
                <a:ea typeface="Arial"/>
                <a:cs typeface="Arial"/>
                <a:sym typeface="Arial"/>
              </a:endParaRPr>
            </a:p>
          </p:txBody>
        </p:sp>
        <p:sp>
          <p:nvSpPr>
            <p:cNvPr id="148" name="Google Shape;148;p22"/>
            <p:cNvSpPr txBox="1"/>
            <p:nvPr/>
          </p:nvSpPr>
          <p:spPr>
            <a:xfrm>
              <a:off x="7162801" y="936037"/>
              <a:ext cx="4267200" cy="348813"/>
            </a:xfrm>
            <a:prstGeom prst="rect">
              <a:avLst/>
            </a:prstGeom>
            <a:noFill/>
            <a:ln>
              <a:noFill/>
            </a:ln>
          </p:spPr>
          <p:txBody>
            <a:bodyPr anchorCtr="0" anchor="b" bIns="45700" lIns="0" spcFirstLastPara="1" rIns="0"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Montserrat"/>
                  <a:ea typeface="Montserrat"/>
                  <a:cs typeface="Montserrat"/>
                  <a:sym typeface="Montserrat"/>
                </a:rPr>
                <a:t>ABOUT CONVERGENCE</a:t>
              </a:r>
              <a:endParaRPr b="0" i="0" sz="1400" u="none" cap="none" strike="noStrike">
                <a:solidFill>
                  <a:srgbClr val="000000"/>
                </a:solidFill>
                <a:latin typeface="Arial"/>
                <a:ea typeface="Arial"/>
                <a:cs typeface="Arial"/>
                <a:sym typeface="Arial"/>
              </a:endParaRPr>
            </a:p>
          </p:txBody>
        </p:sp>
      </p:grpSp>
      <p:cxnSp>
        <p:nvCxnSpPr>
          <p:cNvPr id="149" name="Google Shape;149;p22"/>
          <p:cNvCxnSpPr/>
          <p:nvPr/>
        </p:nvCxnSpPr>
        <p:spPr>
          <a:xfrm>
            <a:off x="571501" y="3632480"/>
            <a:ext cx="571499" cy="0"/>
          </a:xfrm>
          <a:prstGeom prst="straightConnector1">
            <a:avLst/>
          </a:prstGeom>
          <a:noFill/>
          <a:ln cap="flat" cmpd="sng" w="53975">
            <a:solidFill>
              <a:schemeClr val="dk2"/>
            </a:solidFill>
            <a:prstDash val="solid"/>
            <a:miter lim="800000"/>
            <a:headEnd len="sm" w="sm" type="none"/>
            <a:tailEnd len="sm" w="sm" type="none"/>
          </a:ln>
        </p:spPr>
      </p:cxnSp>
      <p:pic>
        <p:nvPicPr>
          <p:cNvPr descr="A close-up of a blue wall&#10;&#10;Description automatically generated" id="150" name="Google Shape;150;p22"/>
          <p:cNvPicPr preferRelativeResize="0"/>
          <p:nvPr>
            <p:ph idx="2" type="pic"/>
          </p:nvPr>
        </p:nvPicPr>
        <p:blipFill rotWithShape="1">
          <a:blip r:embed="rId3">
            <a:alphaModFix/>
          </a:blip>
          <a:srcRect b="0" l="28104" r="30065" t="0"/>
          <a:stretch/>
        </p:blipFill>
        <p:spPr>
          <a:xfrm>
            <a:off x="3571882" y="12998"/>
            <a:ext cx="5584405" cy="6845002"/>
          </a:xfrm>
          <a:prstGeom prst="rect">
            <a:avLst/>
          </a:prstGeom>
          <a:noFill/>
          <a:ln>
            <a:noFill/>
          </a:ln>
        </p:spPr>
      </p:pic>
      <p:grpSp>
        <p:nvGrpSpPr>
          <p:cNvPr id="151" name="Google Shape;151;p22"/>
          <p:cNvGrpSpPr/>
          <p:nvPr/>
        </p:nvGrpSpPr>
        <p:grpSpPr>
          <a:xfrm>
            <a:off x="571501" y="4624576"/>
            <a:ext cx="472386" cy="472386"/>
            <a:chOff x="7468858" y="1012890"/>
            <a:chExt cx="750519" cy="750519"/>
          </a:xfrm>
        </p:grpSpPr>
        <p:sp>
          <p:nvSpPr>
            <p:cNvPr id="152" name="Google Shape;152;p22"/>
            <p:cNvSpPr/>
            <p:nvPr/>
          </p:nvSpPr>
          <p:spPr>
            <a:xfrm>
              <a:off x="7468858" y="1012890"/>
              <a:ext cx="750519" cy="750519"/>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153" name="Google Shape;153;p22"/>
            <p:cNvSpPr/>
            <p:nvPr/>
          </p:nvSpPr>
          <p:spPr>
            <a:xfrm>
              <a:off x="7681999" y="1226031"/>
              <a:ext cx="324236" cy="324236"/>
            </a:xfrm>
            <a:custGeom>
              <a:rect b="b" l="l" r="r" t="t"/>
              <a:pathLst>
                <a:path extrusionOk="0" h="21600" w="2160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lt1"/>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grpSp>
      <p:grpSp>
        <p:nvGrpSpPr>
          <p:cNvPr id="154" name="Google Shape;154;p22"/>
          <p:cNvGrpSpPr/>
          <p:nvPr/>
        </p:nvGrpSpPr>
        <p:grpSpPr>
          <a:xfrm>
            <a:off x="1764163" y="4624576"/>
            <a:ext cx="472386" cy="472386"/>
            <a:chOff x="7468858" y="3688494"/>
            <a:chExt cx="750519" cy="750519"/>
          </a:xfrm>
        </p:grpSpPr>
        <p:sp>
          <p:nvSpPr>
            <p:cNvPr id="155" name="Google Shape;155;p22"/>
            <p:cNvSpPr/>
            <p:nvPr/>
          </p:nvSpPr>
          <p:spPr>
            <a:xfrm>
              <a:off x="7468858" y="3688494"/>
              <a:ext cx="750519" cy="750519"/>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156" name="Google Shape;156;p22"/>
            <p:cNvSpPr/>
            <p:nvPr/>
          </p:nvSpPr>
          <p:spPr>
            <a:xfrm>
              <a:off x="7681999" y="3901635"/>
              <a:ext cx="324236" cy="324236"/>
            </a:xfrm>
            <a:custGeom>
              <a:rect b="b" l="l" r="r" t="t"/>
              <a:pathLst>
                <a:path extrusionOk="0" h="21600" w="2160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lt1"/>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grpSp>
      <p:grpSp>
        <p:nvGrpSpPr>
          <p:cNvPr id="157" name="Google Shape;157;p22"/>
          <p:cNvGrpSpPr/>
          <p:nvPr/>
        </p:nvGrpSpPr>
        <p:grpSpPr>
          <a:xfrm>
            <a:off x="1167832" y="4624576"/>
            <a:ext cx="472386" cy="472386"/>
            <a:chOff x="7468858" y="2350692"/>
            <a:chExt cx="750519" cy="750519"/>
          </a:xfrm>
        </p:grpSpPr>
        <p:sp>
          <p:nvSpPr>
            <p:cNvPr id="158" name="Google Shape;158;p22"/>
            <p:cNvSpPr/>
            <p:nvPr/>
          </p:nvSpPr>
          <p:spPr>
            <a:xfrm>
              <a:off x="7468858" y="2350692"/>
              <a:ext cx="750519" cy="750519"/>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159" name="Google Shape;159;p22"/>
            <p:cNvSpPr/>
            <p:nvPr/>
          </p:nvSpPr>
          <p:spPr>
            <a:xfrm>
              <a:off x="7681999" y="2593309"/>
              <a:ext cx="324236" cy="265284"/>
            </a:xfrm>
            <a:custGeom>
              <a:rect b="b" l="l" r="r" t="t"/>
              <a:pathLst>
                <a:path extrusionOk="0" h="21600" w="2160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lt1"/>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grpSp>
      <p:grpSp>
        <p:nvGrpSpPr>
          <p:cNvPr id="160" name="Google Shape;160;p22"/>
          <p:cNvGrpSpPr/>
          <p:nvPr/>
        </p:nvGrpSpPr>
        <p:grpSpPr>
          <a:xfrm>
            <a:off x="2360494" y="4624576"/>
            <a:ext cx="472386" cy="472386"/>
            <a:chOff x="7772400" y="2350692"/>
            <a:chExt cx="750519" cy="750519"/>
          </a:xfrm>
        </p:grpSpPr>
        <p:sp>
          <p:nvSpPr>
            <p:cNvPr id="161" name="Google Shape;161;p22"/>
            <p:cNvSpPr/>
            <p:nvPr/>
          </p:nvSpPr>
          <p:spPr>
            <a:xfrm>
              <a:off x="7772400" y="2350692"/>
              <a:ext cx="750519" cy="750519"/>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162" name="Google Shape;162;p22"/>
            <p:cNvSpPr/>
            <p:nvPr/>
          </p:nvSpPr>
          <p:spPr>
            <a:xfrm>
              <a:off x="7985541" y="2563833"/>
              <a:ext cx="324236" cy="324236"/>
            </a:xfrm>
            <a:custGeom>
              <a:rect b="b" l="l" r="r" t="t"/>
              <a:pathLst>
                <a:path extrusionOk="0" h="21600" w="2160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lt1"/>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grpSp>
      <p:grpSp>
        <p:nvGrpSpPr>
          <p:cNvPr id="163" name="Google Shape;163;p22"/>
          <p:cNvGrpSpPr/>
          <p:nvPr/>
        </p:nvGrpSpPr>
        <p:grpSpPr>
          <a:xfrm>
            <a:off x="2956824" y="4624576"/>
            <a:ext cx="472386" cy="472386"/>
            <a:chOff x="7772400" y="1012890"/>
            <a:chExt cx="750519" cy="750519"/>
          </a:xfrm>
        </p:grpSpPr>
        <p:sp>
          <p:nvSpPr>
            <p:cNvPr id="164" name="Google Shape;164;p22"/>
            <p:cNvSpPr/>
            <p:nvPr/>
          </p:nvSpPr>
          <p:spPr>
            <a:xfrm>
              <a:off x="7772400" y="1012890"/>
              <a:ext cx="750519" cy="750519"/>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165" name="Google Shape;165;p22"/>
            <p:cNvSpPr/>
            <p:nvPr/>
          </p:nvSpPr>
          <p:spPr>
            <a:xfrm>
              <a:off x="7985541" y="1226031"/>
              <a:ext cx="324236" cy="324236"/>
            </a:xfrm>
            <a:custGeom>
              <a:rect b="b" l="l" r="r" t="t"/>
              <a:pathLst>
                <a:path extrusionOk="0" h="21600" w="2160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lt1"/>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grpSp>
      <p:pic>
        <p:nvPicPr>
          <p:cNvPr id="166" name="Google Shape;166;p22"/>
          <p:cNvPicPr preferRelativeResize="0"/>
          <p:nvPr/>
        </p:nvPicPr>
        <p:blipFill rotWithShape="1">
          <a:blip r:embed="rId4">
            <a:alphaModFix/>
          </a:blip>
          <a:srcRect b="0" l="0" r="0" t="0"/>
          <a:stretch/>
        </p:blipFill>
        <p:spPr>
          <a:xfrm>
            <a:off x="7427615" y="6475536"/>
            <a:ext cx="1514917" cy="149239"/>
          </a:xfrm>
          <a:prstGeom prst="rect">
            <a:avLst/>
          </a:prstGeom>
          <a:noFill/>
          <a:ln>
            <a:noFill/>
          </a:ln>
        </p:spPr>
      </p:pic>
      <p:sp>
        <p:nvSpPr>
          <p:cNvPr id="167" name="Google Shape;167;p22"/>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sp>
        <p:nvSpPr>
          <p:cNvPr id="168" name="Google Shape;168;p22"/>
          <p:cNvSpPr txBox="1"/>
          <p:nvPr/>
        </p:nvSpPr>
        <p:spPr>
          <a:xfrm>
            <a:off x="4069100" y="804009"/>
            <a:ext cx="4579144" cy="5262979"/>
          </a:xfrm>
          <a:prstGeom prst="rect">
            <a:avLst/>
          </a:prstGeom>
          <a:solidFill>
            <a:schemeClr val="lt1"/>
          </a:solidFill>
          <a:ln>
            <a:noFill/>
          </a:ln>
        </p:spPr>
        <p:txBody>
          <a:bodyPr anchorCtr="0" anchor="t" bIns="45700" lIns="91425" spcFirstLastPara="1" rIns="91425" wrap="square" tIns="45700">
            <a:spAutoFit/>
          </a:bodyPr>
          <a:lstStyle/>
          <a:p>
            <a:pPr indent="0" lvl="0" marL="11430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Montserrat"/>
                <a:ea typeface="Montserrat"/>
                <a:cs typeface="Montserrat"/>
                <a:sym typeface="Montserrat"/>
              </a:rPr>
              <a:t>Convergence understands that institutional religion is changing. We serve at the leading edge of that change, generating present and future possibilities within an organization's intended areas of influence. In short, we are a 501c3 organization working with those moving from "organized religion" to "organizing religion" in service to a more just and generous world.</a:t>
            </a:r>
            <a:endParaRPr b="0" i="0" sz="1400" u="none" cap="none" strike="noStrike">
              <a:solidFill>
                <a:srgbClr val="000000"/>
              </a:solidFill>
              <a:latin typeface="Arial"/>
              <a:ea typeface="Arial"/>
              <a:cs typeface="Arial"/>
              <a:sym typeface="Arial"/>
            </a:endParaRPr>
          </a:p>
          <a:p>
            <a:pPr indent="0" lvl="0" marL="11430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r>
              <a:rPr b="0" i="0" lang="en-US" sz="1400" u="none" cap="none" strike="noStrike">
                <a:solidFill>
                  <a:srgbClr val="000000"/>
                </a:solidFill>
                <a:latin typeface="Montserrat"/>
                <a:ea typeface="Montserrat"/>
                <a:cs typeface="Montserrat"/>
                <a:sym typeface="Montserrat"/>
              </a:rPr>
              <a:t>In our 14+ years, we have worked with hundreds of congregations, judicatories, denominations, non-profit organizations, foundations, and thousands of faith leaders. </a:t>
            </a:r>
            <a:endParaRPr b="0" i="0" sz="1400" u="none" cap="none" strike="noStrike">
              <a:solidFill>
                <a:srgbClr val="000000"/>
              </a:solidFill>
              <a:latin typeface="Arial"/>
              <a:ea typeface="Arial"/>
              <a:cs typeface="Arial"/>
              <a:sym typeface="Arial"/>
            </a:endParaRPr>
          </a:p>
          <a:p>
            <a:pPr indent="0" lvl="0" marL="11430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r>
              <a:rPr b="0" i="0" lang="en-US" sz="1400" u="none" cap="none" strike="noStrike">
                <a:solidFill>
                  <a:srgbClr val="000000"/>
                </a:solidFill>
                <a:latin typeface="Montserrat"/>
                <a:ea typeface="Montserrat"/>
                <a:cs typeface="Montserrat"/>
                <a:sym typeface="Montserrat"/>
              </a:rPr>
              <a:t>For over a decade, we have provided online courses, as well as in-person &amp; virtual leadership training events to support our consulting work. We facilitate mediation, Futures Labs, and national thought leadership summits. We provide consulting &amp; leadership coaching in the United States, Canada, and the UK.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9"/>
          <p:cNvSpPr txBox="1"/>
          <p:nvPr/>
        </p:nvSpPr>
        <p:spPr>
          <a:xfrm>
            <a:off x="476240" y="211726"/>
            <a:ext cx="5567373"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EXTERNAL ENGAGEMENT</a:t>
            </a:r>
            <a:endParaRPr b="0" i="0" sz="1400" u="none" cap="none" strike="noStrike">
              <a:solidFill>
                <a:srgbClr val="000000"/>
              </a:solidFill>
              <a:latin typeface="Arial"/>
              <a:ea typeface="Arial"/>
              <a:cs typeface="Arial"/>
              <a:sym typeface="Arial"/>
            </a:endParaRPr>
          </a:p>
        </p:txBody>
      </p:sp>
      <p:sp>
        <p:nvSpPr>
          <p:cNvPr id="416" name="Google Shape;416;p49"/>
          <p:cNvSpPr txBox="1"/>
          <p:nvPr/>
        </p:nvSpPr>
        <p:spPr>
          <a:xfrm>
            <a:off x="476240" y="612546"/>
            <a:ext cx="8466300" cy="57567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Lutheran Church of the Resurrection is an engaged congregation! Your leader survey indicates the top priorities for the church in the community are:</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Montserrat"/>
                <a:ea typeface="Montserrat"/>
                <a:cs typeface="Montserrat"/>
                <a:sym typeface="Montserrat"/>
              </a:rPr>
              <a:t>Homelessness</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Montserrat"/>
                <a:ea typeface="Montserrat"/>
                <a:cs typeface="Montserrat"/>
                <a:sym typeface="Montserrat"/>
              </a:rPr>
              <a:t>Food Insecurity</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Montserrat"/>
                <a:ea typeface="Montserrat"/>
                <a:cs typeface="Montserrat"/>
                <a:sym typeface="Montserrat"/>
              </a:rPr>
              <a:t>Elder Care</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a:ea typeface="Montserrat"/>
                <a:cs typeface="Montserrat"/>
                <a:sym typeface="Montserrat"/>
              </a:rPr>
              <a:t>The church is measuring impact in these areas through relationships with local nonprofits and the number of people fed.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The pastor reports approximately 100 members took part in some action in recent years relating to these three priorities</a:t>
            </a:r>
            <a:r>
              <a:rPr b="0" i="0" lang="en-US" sz="1600" u="none" cap="none" strike="noStrike">
                <a:solidFill>
                  <a:srgbClr val="000000"/>
                </a:solidFill>
                <a:latin typeface="Montserrat"/>
                <a:ea typeface="Montserrat"/>
                <a:cs typeface="Montserrat"/>
                <a:sym typeface="Montserrat"/>
              </a:rPr>
              <a:t>, but that more took part in the years before the pandemic.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In recent years, the congregation has engaged in:</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Montserrat"/>
                <a:ea typeface="Montserrat"/>
                <a:cs typeface="Montserrat"/>
                <a:sym typeface="Montserrat"/>
              </a:rPr>
              <a:t>87 provisions of support for priority issues </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Montserrat"/>
                <a:ea typeface="Montserrat"/>
                <a:cs typeface="Montserrat"/>
                <a:sym typeface="Montserrat"/>
              </a:rPr>
              <a:t>8 sermons preached on justice issues</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Montserrat"/>
                <a:ea typeface="Montserrat"/>
                <a:cs typeface="Montserrat"/>
                <a:sym typeface="Montserrat"/>
              </a:rPr>
              <a:t>5 opportunities for education around priority issues for adults</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Montserrat"/>
                <a:ea typeface="Montserrat"/>
                <a:cs typeface="Montserrat"/>
                <a:sym typeface="Montserrat"/>
              </a:rPr>
              <a:t>2 opportunities for education around priority issues for youth/children</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Montserrat"/>
                <a:ea typeface="Montserrat"/>
                <a:cs typeface="Montserrat"/>
                <a:sym typeface="Montserrat"/>
              </a:rPr>
              <a:t>4 public actions (vigils, protests, press conferences)</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Montserrat"/>
                <a:ea typeface="Montserrat"/>
                <a:cs typeface="Montserrat"/>
                <a:sym typeface="Montserrat"/>
              </a:rPr>
              <a:t>giving 10% of the budget to external organizations</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Montserrat"/>
                <a:ea typeface="Montserrat"/>
                <a:cs typeface="Montserrat"/>
                <a:sym typeface="Montserrat"/>
              </a:rPr>
              <a:t>12 collaborations with other congregations or organizations on priority issues</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Montserrat"/>
                <a:ea typeface="Montserrat"/>
                <a:cs typeface="Montserrat"/>
                <a:sym typeface="Montserrat"/>
              </a:rPr>
              <a:t>2 opportunities provided for children/youth to take action</a:t>
            </a:r>
            <a:endParaRPr b="1"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Montserrat"/>
                <a:ea typeface="Montserrat"/>
                <a:cs typeface="Montserrat"/>
                <a:sym typeface="Montserrat"/>
              </a:rPr>
              <a:t>engaging with 25 community partners</a:t>
            </a:r>
            <a:endParaRPr b="1" i="0" sz="1400" u="none" cap="none" strike="noStrike">
              <a:solidFill>
                <a:srgbClr val="000000"/>
              </a:solidFill>
              <a:latin typeface="Arial"/>
              <a:ea typeface="Arial"/>
              <a:cs typeface="Arial"/>
              <a:sym typeface="Arial"/>
            </a:endParaRPr>
          </a:p>
        </p:txBody>
      </p:sp>
      <p:pic>
        <p:nvPicPr>
          <p:cNvPr id="417" name="Google Shape;417;p49"/>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418" name="Google Shape;418;p49"/>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50"/>
          <p:cNvSpPr txBox="1"/>
          <p:nvPr/>
        </p:nvSpPr>
        <p:spPr>
          <a:xfrm>
            <a:off x="476240" y="211726"/>
            <a:ext cx="5567373"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EXTERNAL ENGAGEMENT</a:t>
            </a:r>
            <a:endParaRPr b="0" i="0" sz="1400" u="none" cap="none" strike="noStrike">
              <a:solidFill>
                <a:srgbClr val="000000"/>
              </a:solidFill>
              <a:latin typeface="Arial"/>
              <a:ea typeface="Arial"/>
              <a:cs typeface="Arial"/>
              <a:sym typeface="Arial"/>
            </a:endParaRPr>
          </a:p>
        </p:txBody>
      </p:sp>
      <p:sp>
        <p:nvSpPr>
          <p:cNvPr id="424" name="Google Shape;424;p50"/>
          <p:cNvSpPr txBox="1"/>
          <p:nvPr/>
        </p:nvSpPr>
        <p:spPr>
          <a:xfrm>
            <a:off x="476240" y="612546"/>
            <a:ext cx="8466300" cy="35403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Survey respondents are volunteering either in church or their community quite frequently, with 101 survey respondents reporting a total of almost 6800 hours spent volunteering in church settings and activities during the last 12 months. </a:t>
            </a:r>
            <a:r>
              <a:rPr b="0" i="0" lang="en-US" sz="1600" u="none" cap="none" strike="noStrike">
                <a:solidFill>
                  <a:srgbClr val="000000"/>
                </a:solidFill>
                <a:latin typeface="Montserrat"/>
                <a:ea typeface="Montserrat"/>
                <a:cs typeface="Montserrat"/>
                <a:sym typeface="Montserrat"/>
              </a:rPr>
              <a:t>Some reported only 1-2 hours while a couple reported over 400! </a:t>
            </a:r>
            <a:r>
              <a:rPr b="1" i="0" lang="en-US" sz="1600" u="none" cap="none" strike="noStrike">
                <a:solidFill>
                  <a:srgbClr val="000000"/>
                </a:solidFill>
                <a:latin typeface="Montserrat"/>
                <a:ea typeface="Montserrat"/>
                <a:cs typeface="Montserrat"/>
                <a:sym typeface="Montserrat"/>
              </a:rPr>
              <a:t>92 survey respondents reported a total of over 8900 hours spent volunteering in the community outside of church programming. </a:t>
            </a:r>
            <a:r>
              <a:rPr b="0" i="0" lang="en-US" sz="1600" u="none" cap="none" strike="noStrike">
                <a:solidFill>
                  <a:srgbClr val="000000"/>
                </a:solidFill>
                <a:latin typeface="Montserrat"/>
                <a:ea typeface="Montserrat"/>
                <a:cs typeface="Montserrat"/>
                <a:sym typeface="Montserrat"/>
              </a:rPr>
              <a:t>Some reported only an hour while one person reported over 1500 hours.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a:ea typeface="Montserrat"/>
                <a:cs typeface="Montserrat"/>
                <a:sym typeface="Montserrat"/>
              </a:rPr>
              <a:t>41 survey respondents reported from 1 to dozens of contacts with elected officials in the past 12 months, for a total of over 300 contacts just from your congregation! 38 survey respondents attended at least one educational or advocacy event on issues that impact your community. Many were learning constantly about such issues, for a total of over 370 connections with such events.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p:txBody>
      </p:sp>
      <p:pic>
        <p:nvPicPr>
          <p:cNvPr id="425" name="Google Shape;425;p50"/>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426" name="Google Shape;426;p50"/>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51"/>
          <p:cNvSpPr txBox="1"/>
          <p:nvPr/>
        </p:nvSpPr>
        <p:spPr>
          <a:xfrm>
            <a:off x="476240" y="211726"/>
            <a:ext cx="5567373"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EXTERNAL ENGAGEMENT</a:t>
            </a:r>
            <a:endParaRPr b="0" i="0" sz="1400" u="none" cap="none" strike="noStrike">
              <a:solidFill>
                <a:srgbClr val="000000"/>
              </a:solidFill>
              <a:latin typeface="Arial"/>
              <a:ea typeface="Arial"/>
              <a:cs typeface="Arial"/>
              <a:sym typeface="Arial"/>
            </a:endParaRPr>
          </a:p>
        </p:txBody>
      </p:sp>
      <p:sp>
        <p:nvSpPr>
          <p:cNvPr id="432" name="Google Shape;432;p51"/>
          <p:cNvSpPr txBox="1"/>
          <p:nvPr/>
        </p:nvSpPr>
        <p:spPr>
          <a:xfrm>
            <a:off x="476240" y="612546"/>
            <a:ext cx="8466300" cy="60030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Meaningful experiences in serving church and community reported by survey respondents involved:</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a:ea typeface="Montserrat"/>
                <a:cs typeface="Montserrat"/>
                <a:sym typeface="Montserrat"/>
              </a:rPr>
              <a:t>Frequently mentioned were</a:t>
            </a:r>
            <a:r>
              <a:rPr b="1" i="0" lang="en-US" sz="1600" u="none" cap="none" strike="noStrike">
                <a:solidFill>
                  <a:srgbClr val="000000"/>
                </a:solidFill>
                <a:latin typeface="Montserrat"/>
                <a:ea typeface="Montserrat"/>
                <a:cs typeface="Montserrat"/>
                <a:sym typeface="Montserrat"/>
              </a:rPr>
              <a:t> church, Gathering Inn, schools and children, meals, and homelessness.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However, only 57% of respondents believe that your work is changing the surrounding community. </a:t>
            </a:r>
            <a:r>
              <a:rPr b="0" i="0" lang="en-US" sz="1600" u="none" cap="none" strike="noStrike">
                <a:solidFill>
                  <a:srgbClr val="000000"/>
                </a:solidFill>
                <a:latin typeface="Montserrat"/>
                <a:ea typeface="Montserrat"/>
                <a:cs typeface="Montserrat"/>
                <a:sym typeface="Montserrat"/>
              </a:rPr>
              <a:t>92% of respondents believed the church is working for social justice, 80% perceived the church as working with other organizations in the community for common goals, and 60% believed local people are in the church building on a regular basis.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Several non-church organizations that bring community members into the building (Sharing space, not partners): AA, Gathering Inn, Folsom Lake HOA, Mankind</a:t>
            </a:r>
            <a:endParaRPr b="1" i="0" sz="1400" u="none" cap="none" strike="noStrike">
              <a:solidFill>
                <a:srgbClr val="000000"/>
              </a:solidFill>
              <a:latin typeface="Arial"/>
              <a:ea typeface="Arial"/>
              <a:cs typeface="Arial"/>
              <a:sym typeface="Arial"/>
            </a:endParaRPr>
          </a:p>
        </p:txBody>
      </p:sp>
      <p:pic>
        <p:nvPicPr>
          <p:cNvPr id="433" name="Google Shape;433;p51"/>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434" name="Google Shape;434;p51"/>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435" name="Google Shape;435;p51"/>
          <p:cNvPicPr preferRelativeResize="0"/>
          <p:nvPr/>
        </p:nvPicPr>
        <p:blipFill rotWithShape="1">
          <a:blip r:embed="rId4">
            <a:alphaModFix/>
          </a:blip>
          <a:srcRect b="0" l="0" r="0" t="0"/>
          <a:stretch/>
        </p:blipFill>
        <p:spPr>
          <a:xfrm>
            <a:off x="3952875" y="982515"/>
            <a:ext cx="5191125" cy="26098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2"/>
          <p:cNvSpPr txBox="1"/>
          <p:nvPr/>
        </p:nvSpPr>
        <p:spPr>
          <a:xfrm>
            <a:off x="476240" y="211726"/>
            <a:ext cx="5567373"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CONFLICT SKILLS</a:t>
            </a:r>
            <a:endParaRPr b="0" i="0" sz="1400" u="none" cap="none" strike="noStrike">
              <a:solidFill>
                <a:srgbClr val="000000"/>
              </a:solidFill>
              <a:latin typeface="Arial"/>
              <a:ea typeface="Arial"/>
              <a:cs typeface="Arial"/>
              <a:sym typeface="Arial"/>
            </a:endParaRPr>
          </a:p>
        </p:txBody>
      </p:sp>
      <p:sp>
        <p:nvSpPr>
          <p:cNvPr id="441" name="Google Shape;441;p52"/>
          <p:cNvSpPr txBox="1"/>
          <p:nvPr/>
        </p:nvSpPr>
        <p:spPr>
          <a:xfrm>
            <a:off x="169675" y="612550"/>
            <a:ext cx="8772900" cy="73191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Conflict is not a pressing issue for your congregation. </a:t>
            </a:r>
            <a:r>
              <a:rPr b="0" i="0" lang="en-US" sz="1600" u="none" cap="none" strike="noStrike">
                <a:solidFill>
                  <a:srgbClr val="000000"/>
                </a:solidFill>
                <a:latin typeface="Montserrat"/>
                <a:ea typeface="Montserrat"/>
                <a:cs typeface="Montserrat"/>
                <a:sym typeface="Montserrat"/>
              </a:rPr>
              <a:t>Just 27% of survey respondents reported church conflict during the past two years, 67% of those people said the conflict was minor, and less than 10 survey respondents indicated some serious or major conflicts during that period. This indicates that any heated conflicts were limited and primarily known only to a small segment, possibly leadership, and while disagreements were known, most of your congregation thought they were easily reconciled or tackled by working together. Echoing this interpretation, </a:t>
            </a:r>
            <a:r>
              <a:rPr b="1" i="0" lang="en-US" sz="1600" u="none" cap="none" strike="noStrike">
                <a:solidFill>
                  <a:srgbClr val="000000"/>
                </a:solidFill>
                <a:latin typeface="Montserrat"/>
                <a:ea typeface="Montserrat"/>
                <a:cs typeface="Montserrat"/>
                <a:sym typeface="Montserrat"/>
              </a:rPr>
              <a:t>90% felt the church embraces differences of opinion and belief and 79% believe the church deals with disagreements and conflicts openly rather than hushed up or hidden behind closed doors.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SPIRITUAL LIFE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a:ea typeface="Montserrat"/>
                <a:cs typeface="Montserrat"/>
                <a:sym typeface="Montserrat"/>
              </a:rPr>
              <a:t>Growing and renewing a church requires a deep engagement with spiritual practices. </a:t>
            </a:r>
            <a:r>
              <a:rPr b="1" i="0" lang="en-US" sz="1600" u="none" cap="none" strike="noStrike">
                <a:solidFill>
                  <a:srgbClr val="000000"/>
                </a:solidFill>
                <a:latin typeface="Montserrat"/>
                <a:ea typeface="Montserrat"/>
                <a:cs typeface="Montserrat"/>
                <a:sym typeface="Montserrat"/>
              </a:rPr>
              <a:t>Lutheran Church of the Resurrection regularly promotes group Bible study and exploring timely topics in light of faith. </a:t>
            </a:r>
            <a:r>
              <a:rPr b="0" i="0" lang="en-US" sz="1600" u="none" cap="none" strike="noStrike">
                <a:solidFill>
                  <a:srgbClr val="000000"/>
                </a:solidFill>
                <a:latin typeface="Montserrat"/>
                <a:ea typeface="Montserrat"/>
                <a:cs typeface="Montserrat"/>
                <a:sym typeface="Montserrat"/>
              </a:rPr>
              <a:t>The church occasionally promotes religious practices such as individual Bible study and individual or group prayer practices. The church does not promote family devotions, talking with your family about faith, or fasting. </a:t>
            </a:r>
            <a:r>
              <a:rPr b="1" i="0" lang="en-US" sz="1600" u="none" cap="none" strike="noStrike">
                <a:solidFill>
                  <a:srgbClr val="000000"/>
                </a:solidFill>
                <a:latin typeface="Montserrat"/>
                <a:ea typeface="Montserrat"/>
                <a:cs typeface="Montserrat"/>
                <a:sym typeface="Montserrat"/>
              </a:rPr>
              <a:t>Members who responded to the survey indicate a high level of participation in individual prayer, meditation, or devotions, with 79% doing so weekly or almost weekly or even more often and 95% doing so at least occasionally.</a:t>
            </a:r>
            <a:r>
              <a:rPr b="0" i="0" lang="en-US" sz="1600" u="none" cap="none" strike="noStrike">
                <a:solidFill>
                  <a:srgbClr val="000000"/>
                </a:solidFill>
                <a:latin typeface="Montserrat"/>
                <a:ea typeface="Montserrat"/>
                <a:cs typeface="Montserrat"/>
                <a:sym typeface="Montserrat"/>
              </a:rPr>
              <a:t> The next most common practice was exploring timely topics in light of faith which was practiced regularly by 44% of respondents. Individual spiritual/Bible study was practiced regularly by 41% of respondents, family meditation and devotions were practiced regularly by 40%, and group meditation and devotions were practiced regularly by 37%.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br>
              <a:rPr b="0" i="0" lang="en-US" sz="3600" u="none" cap="none" strike="noStrike">
                <a:solidFill>
                  <a:srgbClr val="000000"/>
                </a:solidFill>
                <a:latin typeface="Arial"/>
                <a:ea typeface="Arial"/>
                <a:cs typeface="Arial"/>
                <a:sym typeface="Arial"/>
              </a:rPr>
            </a:br>
            <a:endParaRPr b="0" i="0" sz="2475" u="none" cap="none" strike="noStrike">
              <a:solidFill>
                <a:schemeClr val="dk2"/>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p:txBody>
      </p:sp>
      <p:pic>
        <p:nvPicPr>
          <p:cNvPr id="442" name="Google Shape;442;p52"/>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443" name="Google Shape;443;p52"/>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53"/>
          <p:cNvSpPr txBox="1"/>
          <p:nvPr/>
        </p:nvSpPr>
        <p:spPr>
          <a:xfrm>
            <a:off x="476240" y="211726"/>
            <a:ext cx="5567373"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FINANCES AND FACILITIES</a:t>
            </a:r>
            <a:endParaRPr b="0" i="0" sz="1400" u="none" cap="none" strike="noStrike">
              <a:solidFill>
                <a:srgbClr val="000000"/>
              </a:solidFill>
              <a:latin typeface="Arial"/>
              <a:ea typeface="Arial"/>
              <a:cs typeface="Arial"/>
              <a:sym typeface="Arial"/>
            </a:endParaRPr>
          </a:p>
        </p:txBody>
      </p:sp>
      <p:sp>
        <p:nvSpPr>
          <p:cNvPr id="449" name="Google Shape;449;p53"/>
          <p:cNvSpPr txBox="1"/>
          <p:nvPr/>
        </p:nvSpPr>
        <p:spPr>
          <a:xfrm>
            <a:off x="476240" y="742042"/>
            <a:ext cx="8667900" cy="40329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For 2024-2025, your proposed budget is $956,000 with estimated income of $857,960 in contributions, $24,000 in mortgage support, $72,500 in facilities use, and $1800 in other income.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a:ea typeface="Montserrat"/>
                <a:cs typeface="Montserrat"/>
                <a:sym typeface="Montserrat"/>
              </a:rPr>
              <a:t>For 2023-2024, the proposed budget was $1,032,325. Estimated income was to be $945,500 in contributions, $85,000 in facilities use, and $1825 in other income. The projected actual budget as of the 2024 annual meeting, however, was $928,920, due to a reduction in projected giving to only $820,000.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a:ea typeface="Montserrat"/>
                <a:cs typeface="Montserrat"/>
                <a:sym typeface="Montserrat"/>
              </a:rPr>
              <a:t>For 2022-2023, the budget was $991,525. Estimated income was to be $921,500 in contributions, $70,000 in facilities use, and the remainder in other income. However, as of the 2023 annual meeting, contributions were projected to fall short of this at $890,500 for the year, leaving the total budget at $959,845.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a:ea typeface="Montserrat"/>
                <a:cs typeface="Montserrat"/>
                <a:sym typeface="Montserrat"/>
              </a:rPr>
              <a:t>The church endowment balances over time were as follows: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p:txBody>
      </p:sp>
      <p:pic>
        <p:nvPicPr>
          <p:cNvPr id="450" name="Google Shape;450;p53"/>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451" name="Google Shape;451;p53"/>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452" name="Google Shape;452;p53"/>
          <p:cNvPicPr preferRelativeResize="0"/>
          <p:nvPr/>
        </p:nvPicPr>
        <p:blipFill rotWithShape="1">
          <a:blip r:embed="rId4">
            <a:alphaModFix/>
          </a:blip>
          <a:srcRect b="20999" l="16667" r="17929" t="29245"/>
          <a:stretch/>
        </p:blipFill>
        <p:spPr>
          <a:xfrm>
            <a:off x="4122387" y="4471988"/>
            <a:ext cx="5021613" cy="238601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4"/>
          <p:cNvSpPr txBox="1"/>
          <p:nvPr/>
        </p:nvSpPr>
        <p:spPr>
          <a:xfrm>
            <a:off x="476240" y="211726"/>
            <a:ext cx="5567373"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FINANCES AND FACILITIES</a:t>
            </a:r>
            <a:endParaRPr b="0" i="0" sz="1400" u="none" cap="none" strike="noStrike">
              <a:solidFill>
                <a:srgbClr val="000000"/>
              </a:solidFill>
              <a:latin typeface="Arial"/>
              <a:ea typeface="Arial"/>
              <a:cs typeface="Arial"/>
              <a:sym typeface="Arial"/>
            </a:endParaRPr>
          </a:p>
        </p:txBody>
      </p:sp>
      <p:sp>
        <p:nvSpPr>
          <p:cNvPr id="458" name="Google Shape;458;p54"/>
          <p:cNvSpPr txBox="1"/>
          <p:nvPr/>
        </p:nvSpPr>
        <p:spPr>
          <a:xfrm>
            <a:off x="476240" y="742042"/>
            <a:ext cx="8667900" cy="45252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a:ea typeface="Montserrat"/>
                <a:cs typeface="Montserrat"/>
                <a:sym typeface="Montserrat"/>
              </a:rPr>
              <a:t>The Legacy Fund is structured to generate gifts continually, for years to come, by using only the income from investments for grants to support the needs of our church, community, and world. The Foundation Fund is used to provide funding for children and youth ministries. The Resurrection Life Fund was established in 2022 and is a perpetual fund that uses realized gains in investments to help supplement the general spending plan of your church.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Among survey respondents, 44% see the finances in some or serious difficulty. 42% describe your finances as “tight, but we manage.” Only 14% see the church’s finances as in good condition. </a:t>
            </a:r>
            <a:r>
              <a:rPr b="0" i="0" lang="en-US" sz="1600" u="none" cap="none" strike="noStrike">
                <a:solidFill>
                  <a:srgbClr val="000000"/>
                </a:solidFill>
                <a:latin typeface="Montserrat"/>
                <a:ea typeface="Montserrat"/>
                <a:cs typeface="Montserrat"/>
                <a:sym typeface="Montserrat"/>
              </a:rPr>
              <a:t>This is a decline from five years ago, when 60% would have perceived the church’s finances as good or excellent, and only 12% in difficult condition. The pastor’s survey echoes this trend and identifies the current finances as in some difficulty now and good 5 years ago.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Going back to the period when respondents reported perceiving the finances as good or excellent, in 2018-2019, the annual budget was $1,018,410 with tithes and offerings of $849,000. </a:t>
            </a:r>
            <a:r>
              <a:rPr b="0" i="0" lang="en-US" sz="1600" u="none" cap="none" strike="noStrike">
                <a:solidFill>
                  <a:srgbClr val="000000"/>
                </a:solidFill>
                <a:latin typeface="Montserrat"/>
                <a:ea typeface="Montserrat"/>
                <a:cs typeface="Montserrat"/>
                <a:sym typeface="Montserrat"/>
              </a:rPr>
              <a:t>Other income for that year was $40,000 and the value of investments/endowments was $540,000.</a:t>
            </a:r>
            <a:endParaRPr b="0" i="0" sz="1400" u="none" cap="none" strike="noStrike">
              <a:solidFill>
                <a:srgbClr val="000000"/>
              </a:solidFill>
              <a:latin typeface="Arial"/>
              <a:ea typeface="Arial"/>
              <a:cs typeface="Arial"/>
              <a:sym typeface="Arial"/>
            </a:endParaRPr>
          </a:p>
        </p:txBody>
      </p:sp>
      <p:pic>
        <p:nvPicPr>
          <p:cNvPr id="459" name="Google Shape;459;p54"/>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460" name="Google Shape;460;p54"/>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55"/>
          <p:cNvSpPr txBox="1"/>
          <p:nvPr/>
        </p:nvSpPr>
        <p:spPr>
          <a:xfrm>
            <a:off x="476240" y="211726"/>
            <a:ext cx="5567373"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FINANCES AND FACILITIES</a:t>
            </a:r>
            <a:endParaRPr b="0" i="0" sz="1400" u="none" cap="none" strike="noStrike">
              <a:solidFill>
                <a:srgbClr val="000000"/>
              </a:solidFill>
              <a:latin typeface="Arial"/>
              <a:ea typeface="Arial"/>
              <a:cs typeface="Arial"/>
              <a:sym typeface="Arial"/>
            </a:endParaRPr>
          </a:p>
        </p:txBody>
      </p:sp>
      <p:sp>
        <p:nvSpPr>
          <p:cNvPr id="466" name="Google Shape;466;p55"/>
          <p:cNvSpPr txBox="1"/>
          <p:nvPr/>
        </p:nvSpPr>
        <p:spPr>
          <a:xfrm>
            <a:off x="476240" y="742042"/>
            <a:ext cx="8667900" cy="50178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The precipitating event for this sense of scarcity seems to be a drop in giving by approximately $100,000 during the pandemic.</a:t>
            </a:r>
            <a:r>
              <a:rPr b="0" i="0" lang="en-US" sz="1600" u="none" cap="none" strike="noStrike">
                <a:solidFill>
                  <a:srgbClr val="000000"/>
                </a:solidFill>
                <a:latin typeface="Montserrat"/>
                <a:ea typeface="Montserrat"/>
                <a:cs typeface="Montserrat"/>
                <a:sym typeface="Montserrat"/>
              </a:rPr>
              <a:t> Your financial lay leaders may have a sense of why this occurred. It parallels somewhat the drops in attendance you experienced but is much steeper.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Your endowment balances in 2019 totaled $604,816 and currently total $540,967 as of 12/30/2024. While totals have fluctuated in recent years, there has not been a precipitous decline in these funds. </a:t>
            </a:r>
            <a:r>
              <a:rPr b="0" i="0" lang="en-US" sz="1600" u="none" cap="none" strike="noStrike">
                <a:solidFill>
                  <a:srgbClr val="000000"/>
                </a:solidFill>
                <a:latin typeface="Montserrat"/>
                <a:ea typeface="Montserrat"/>
                <a:cs typeface="Montserrat"/>
                <a:sym typeface="Montserrat"/>
              </a:rPr>
              <a:t>Addressing any restrictions that prevent using endowment funding for ministry needs might be needed if those restrictions are impacting sustainability.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A majority, or 76% of your survey respondents report giving financially at least monthly. Another 20% are giving in other frequencies but are regularly giving.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a:ea typeface="Montserrat"/>
                <a:cs typeface="Montserrat"/>
                <a:sym typeface="Montserrat"/>
              </a:rPr>
              <a:t>Your average monthly giving is $75,000. When divided by the ~600 adults connected with your church, this is around $125 per person per month. This is slightly lower than the national average of $188 per person per month. </a:t>
            </a:r>
            <a:r>
              <a:rPr b="1" i="0" lang="en-US" sz="1600" u="none" cap="none" strike="noStrike">
                <a:solidFill>
                  <a:srgbClr val="000000"/>
                </a:solidFill>
                <a:latin typeface="Montserrat"/>
                <a:ea typeface="Montserrat"/>
                <a:cs typeface="Montserrat"/>
                <a:sym typeface="Montserrat"/>
              </a:rPr>
              <a:t>If each of the ~600 adults associated with your church donated $25 more per month, you would have an additional $180,000 per year, putting your annual giving in line with pre-pandemic levels. </a:t>
            </a:r>
            <a:endParaRPr b="1" i="0" sz="1400" u="none" cap="none" strike="noStrike">
              <a:solidFill>
                <a:srgbClr val="000000"/>
              </a:solidFill>
              <a:latin typeface="Arial"/>
              <a:ea typeface="Arial"/>
              <a:cs typeface="Arial"/>
              <a:sym typeface="Arial"/>
            </a:endParaRPr>
          </a:p>
        </p:txBody>
      </p:sp>
      <p:pic>
        <p:nvPicPr>
          <p:cNvPr id="467" name="Google Shape;467;p55"/>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468" name="Google Shape;468;p55"/>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56"/>
          <p:cNvSpPr txBox="1"/>
          <p:nvPr/>
        </p:nvSpPr>
        <p:spPr>
          <a:xfrm>
            <a:off x="476240" y="211726"/>
            <a:ext cx="5567373"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FINANCES AND FACILITIES</a:t>
            </a:r>
            <a:endParaRPr b="0" i="0" sz="1400" u="none" cap="none" strike="noStrike">
              <a:solidFill>
                <a:srgbClr val="000000"/>
              </a:solidFill>
              <a:latin typeface="Arial"/>
              <a:ea typeface="Arial"/>
              <a:cs typeface="Arial"/>
              <a:sym typeface="Arial"/>
            </a:endParaRPr>
          </a:p>
        </p:txBody>
      </p:sp>
      <p:sp>
        <p:nvSpPr>
          <p:cNvPr id="474" name="Google Shape;474;p56"/>
          <p:cNvSpPr txBox="1"/>
          <p:nvPr/>
        </p:nvSpPr>
        <p:spPr>
          <a:xfrm>
            <a:off x="489111" y="684892"/>
            <a:ext cx="6541500" cy="60030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Lutheran Church of the Resurrection has facilities that respondents identify as the right size for your ministries, although the leader survey suggests they may be too big for your current congregational size. The facilities are in adequate to excellent condition according to the congregational survey,</a:t>
            </a:r>
            <a:r>
              <a:rPr b="0" i="0" lang="en-US" sz="1600" u="none" cap="none" strike="noStrike">
                <a:solidFill>
                  <a:srgbClr val="000000"/>
                </a:solidFill>
                <a:latin typeface="Montserrat"/>
                <a:ea typeface="Montserrat"/>
                <a:cs typeface="Montserrat"/>
                <a:sym typeface="Montserrat"/>
              </a:rPr>
              <a:t> although the leader survey suggests they may be in need of repairs. Deferred maintenance is common in churches, but your members do not seem aware of any problems. This is no reason to delay further, though, as problems with buildings tend to get bigger over time.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a:ea typeface="Montserrat"/>
                <a:cs typeface="Montserrat"/>
                <a:sym typeface="Montserrat"/>
              </a:rPr>
              <a:t>Photos on your social media show attractive and well maintained spaces, but of course can’t get in all the nooks and crannies, especially after a period where many might be empty most of the time. Continue to be attentive to your space. Make sure it is clean, well-repaired, smells good (ask a stranger to come and tell you the truth, we develop a tolerance to smells over time), and is clearly marked as to restrooms, elevators, and other necessary spaces.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It may also be time to explore ways to make your building work more for your congregation’s mission than against it. You are sitting on an amazing property asset that could be leveraged for community impact in several ways.</a:t>
            </a:r>
            <a:r>
              <a:rPr b="0" i="0" lang="en-US" sz="1600" u="none" cap="none" strike="noStrike">
                <a:solidFill>
                  <a:srgbClr val="000000"/>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p:txBody>
      </p:sp>
      <p:pic>
        <p:nvPicPr>
          <p:cNvPr id="475" name="Google Shape;475;p56"/>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476" name="Google Shape;476;p56"/>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477" name="Google Shape;477;p56"/>
          <p:cNvPicPr preferRelativeResize="0"/>
          <p:nvPr/>
        </p:nvPicPr>
        <p:blipFill rotWithShape="1">
          <a:blip r:embed="rId4">
            <a:alphaModFix/>
          </a:blip>
          <a:srcRect b="0" l="0" r="0" t="0"/>
          <a:stretch/>
        </p:blipFill>
        <p:spPr>
          <a:xfrm>
            <a:off x="7222331" y="0"/>
            <a:ext cx="1921669" cy="1928813"/>
          </a:xfrm>
          <a:prstGeom prst="rect">
            <a:avLst/>
          </a:prstGeom>
          <a:noFill/>
          <a:ln>
            <a:noFill/>
          </a:ln>
        </p:spPr>
      </p:pic>
      <p:pic>
        <p:nvPicPr>
          <p:cNvPr id="478" name="Google Shape;478;p56"/>
          <p:cNvPicPr preferRelativeResize="0"/>
          <p:nvPr/>
        </p:nvPicPr>
        <p:blipFill rotWithShape="1">
          <a:blip r:embed="rId5">
            <a:alphaModFix/>
          </a:blip>
          <a:srcRect b="0" l="0" r="0" t="0"/>
          <a:stretch/>
        </p:blipFill>
        <p:spPr>
          <a:xfrm>
            <a:off x="7222330" y="1928814"/>
            <a:ext cx="1921670" cy="1122976"/>
          </a:xfrm>
          <a:prstGeom prst="rect">
            <a:avLst/>
          </a:prstGeom>
          <a:noFill/>
          <a:ln>
            <a:noFill/>
          </a:ln>
        </p:spPr>
      </p:pic>
      <p:pic>
        <p:nvPicPr>
          <p:cNvPr id="479" name="Google Shape;479;p56"/>
          <p:cNvPicPr preferRelativeResize="0"/>
          <p:nvPr/>
        </p:nvPicPr>
        <p:blipFill rotWithShape="1">
          <a:blip r:embed="rId6">
            <a:alphaModFix/>
          </a:blip>
          <a:srcRect b="14446" l="15313" r="65156" t="23749"/>
          <a:stretch/>
        </p:blipFill>
        <p:spPr>
          <a:xfrm>
            <a:off x="7222329" y="3057469"/>
            <a:ext cx="1921671" cy="380053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7"/>
          <p:cNvSpPr txBox="1"/>
          <p:nvPr/>
        </p:nvSpPr>
        <p:spPr>
          <a:xfrm>
            <a:off x="476240" y="268876"/>
            <a:ext cx="5567373"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CONGREGATIONAL WELCOME</a:t>
            </a:r>
            <a:endParaRPr b="0" i="0" sz="1400" u="none" cap="none" strike="noStrike">
              <a:solidFill>
                <a:srgbClr val="000000"/>
              </a:solidFill>
              <a:latin typeface="Arial"/>
              <a:ea typeface="Arial"/>
              <a:cs typeface="Arial"/>
              <a:sym typeface="Arial"/>
            </a:endParaRPr>
          </a:p>
        </p:txBody>
      </p:sp>
      <p:sp>
        <p:nvSpPr>
          <p:cNvPr id="485" name="Google Shape;485;p57"/>
          <p:cNvSpPr txBox="1"/>
          <p:nvPr/>
        </p:nvSpPr>
        <p:spPr>
          <a:xfrm>
            <a:off x="476240" y="742042"/>
            <a:ext cx="8667900" cy="57567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a:ea typeface="Montserrat"/>
                <a:cs typeface="Montserrat"/>
                <a:sym typeface="Montserrat"/>
              </a:rPr>
              <a:t>In terms of congregational welcome, 98% of respondents at least somewhat agree the church wants more members, 86% say the church wants to be racially and culturally diverse, 93% feel the church is welcoming to people of all races, and 89% feel the church is welcoming to people of all sexualities, and genders.  96% feel the church is welcoming and accessible to those with disabilities. </a:t>
            </a:r>
            <a:r>
              <a:rPr b="1" i="0" lang="en-US" sz="1600" u="none" cap="none" strike="noStrike">
                <a:solidFill>
                  <a:srgbClr val="000000"/>
                </a:solidFill>
                <a:latin typeface="Montserrat"/>
                <a:ea typeface="Montserrat"/>
                <a:cs typeface="Montserrat"/>
                <a:sym typeface="Montserrat"/>
              </a:rPr>
              <a:t>However, only 61% of church members say they make it a point to speak to any new people present in worship.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Among newer participants, only 69% feel the church wants to be diverse, and only 87% believe the church is welcoming to people of all races. The percentage that see the church as welcoming to people of all sexualities and genders is lower as well (85% vs. 89%).</a:t>
            </a:r>
            <a:r>
              <a:rPr b="0" i="0" lang="en-US" sz="1600" u="none" cap="none" strike="noStrike">
                <a:solidFill>
                  <a:srgbClr val="000000"/>
                </a:solidFill>
                <a:latin typeface="Montserrat"/>
                <a:ea typeface="Montserrat"/>
                <a:cs typeface="Montserrat"/>
                <a:sym typeface="Montserrat"/>
              </a:rPr>
              <a:t> This is an area that will need addressing if you are to make newcomers feel truly welcome.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a:ea typeface="Montserrat"/>
                <a:cs typeface="Montserrat"/>
                <a:sym typeface="Montserrat"/>
              </a:rPr>
              <a:t>Additionally, only 68% of survey respondents report it is easy for new people to join existing church groups. Interestingly, newer people were more likely to say it is easy for new people to join, with 78% agreeing.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The growing edges seem to be in welcoming people on first encounters and in your skills at welcoming more diverse newcomers. </a:t>
            </a:r>
            <a:r>
              <a:rPr b="0" i="0" lang="en-US" sz="1600" u="none" cap="none" strike="noStrike">
                <a:solidFill>
                  <a:srgbClr val="000000"/>
                </a:solidFill>
                <a:latin typeface="Montserrat"/>
                <a:ea typeface="Montserrat"/>
                <a:cs typeface="Montserrat"/>
                <a:sym typeface="Montserrat"/>
              </a:rPr>
              <a:t>While your desire to be welcoming is evident, your people may need encouragement to say hello to any new faces you encounter, as well as some additional training and support to truly welcome those who look different from the people already in your pews. </a:t>
            </a:r>
            <a:endParaRPr b="0" i="0" sz="1400" u="none" cap="none" strike="noStrike">
              <a:solidFill>
                <a:srgbClr val="000000"/>
              </a:solidFill>
              <a:latin typeface="Arial"/>
              <a:ea typeface="Arial"/>
              <a:cs typeface="Arial"/>
              <a:sym typeface="Arial"/>
            </a:endParaRPr>
          </a:p>
        </p:txBody>
      </p:sp>
      <p:pic>
        <p:nvPicPr>
          <p:cNvPr id="486" name="Google Shape;486;p57"/>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487" name="Google Shape;487;p57"/>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58"/>
          <p:cNvSpPr txBox="1"/>
          <p:nvPr/>
        </p:nvSpPr>
        <p:spPr>
          <a:xfrm>
            <a:off x="476240" y="268876"/>
            <a:ext cx="5567373" cy="52318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small" strike="noStrike">
                <a:solidFill>
                  <a:srgbClr val="000000"/>
                </a:solidFill>
                <a:latin typeface="Montserrat"/>
                <a:ea typeface="Montserrat"/>
                <a:cs typeface="Montserrat"/>
                <a:sym typeface="Montserrat"/>
              </a:rPr>
              <a:t>Openness to Change</a:t>
            </a:r>
            <a:endParaRPr b="0" i="0" sz="2800" u="none" cap="none" strike="noStrike">
              <a:solidFill>
                <a:schemeClr val="dk2"/>
              </a:solidFill>
              <a:latin typeface="Montserrat"/>
              <a:ea typeface="Montserrat"/>
              <a:cs typeface="Montserrat"/>
              <a:sym typeface="Montserrat"/>
            </a:endParaRPr>
          </a:p>
        </p:txBody>
      </p:sp>
      <p:sp>
        <p:nvSpPr>
          <p:cNvPr id="493" name="Google Shape;493;p58"/>
          <p:cNvSpPr txBox="1"/>
          <p:nvPr/>
        </p:nvSpPr>
        <p:spPr>
          <a:xfrm>
            <a:off x="476240" y="742042"/>
            <a:ext cx="8667900" cy="61878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In areas relating to openness to change, survey respondents indicated:</a:t>
            </a:r>
            <a:endParaRPr b="0" i="0" sz="2000" u="none" cap="none" strike="noStrike">
              <a:solidFill>
                <a:srgbClr val="000000"/>
              </a:solidFill>
              <a:latin typeface="Montserrat"/>
              <a:ea typeface="Montserrat"/>
              <a:cs typeface="Montserrat"/>
              <a:sym typeface="Montserrat"/>
            </a:endParaRPr>
          </a:p>
          <a:p>
            <a:pPr indent="-457200" lvl="1" marL="914400" marR="0" rtl="0" algn="l">
              <a:lnSpc>
                <a:spcPct val="100000"/>
              </a:lnSpc>
              <a:spcBef>
                <a:spcPts val="0"/>
              </a:spcBef>
              <a:spcAft>
                <a:spcPts val="0"/>
              </a:spcAft>
              <a:buClr>
                <a:srgbClr val="000000"/>
              </a:buClr>
              <a:buSzPts val="1800"/>
              <a:buFont typeface="Arial"/>
              <a:buChar char="•"/>
            </a:pPr>
            <a:r>
              <a:rPr b="1" i="0" lang="en-US" sz="1800" u="none" cap="none" strike="noStrike">
                <a:solidFill>
                  <a:srgbClr val="000000"/>
                </a:solidFill>
                <a:latin typeface="Montserrat"/>
                <a:ea typeface="Montserrat"/>
                <a:cs typeface="Montserrat"/>
                <a:sym typeface="Montserrat"/>
              </a:rPr>
              <a:t>85% felt the church is always ready to try something new</a:t>
            </a:r>
            <a:endParaRPr b="1"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83% felt the church invites all members into visioning and decision-making</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82% felt the church helps members make their ideas for ministry a reality</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79% of respondents believe the church loves the enthusiasm of people with new ideas.</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72% felt the church regularly does new things in worship</a:t>
            </a:r>
            <a:endParaRPr b="0" i="0" sz="1800" u="none" cap="none" strike="noStrike">
              <a:solidFill>
                <a:srgbClr val="000000"/>
              </a:solidFill>
              <a:latin typeface="Montserrat"/>
              <a:ea typeface="Montserrat"/>
              <a:cs typeface="Montserrat"/>
              <a:sym typeface="Montserrat"/>
            </a:endParaRPr>
          </a:p>
          <a:p>
            <a:pPr indent="-457200" lvl="1" marL="45720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However, only:</a:t>
            </a:r>
            <a:endParaRPr b="0" i="0" sz="2000" u="none" cap="none" strike="noStrike">
              <a:solidFill>
                <a:srgbClr val="000000"/>
              </a:solidFill>
              <a:latin typeface="Montserrat"/>
              <a:ea typeface="Montserrat"/>
              <a:cs typeface="Montserrat"/>
              <a:sym typeface="Montserrat"/>
            </a:endParaRPr>
          </a:p>
          <a:p>
            <a:pPr indent="-457200" lvl="1" marL="914400" marR="0" rtl="0" algn="l">
              <a:lnSpc>
                <a:spcPct val="100000"/>
              </a:lnSpc>
              <a:spcBef>
                <a:spcPts val="0"/>
              </a:spcBef>
              <a:spcAft>
                <a:spcPts val="0"/>
              </a:spcAft>
              <a:buClr>
                <a:srgbClr val="000000"/>
              </a:buClr>
              <a:buSzPts val="1800"/>
              <a:buFont typeface="Arial"/>
              <a:buChar char="•"/>
            </a:pPr>
            <a:r>
              <a:rPr b="1" i="0" lang="en-US" sz="1800" u="none" cap="none" strike="noStrike">
                <a:solidFill>
                  <a:srgbClr val="000000"/>
                </a:solidFill>
                <a:latin typeface="Montserrat"/>
                <a:ea typeface="Montserrat"/>
                <a:cs typeface="Montserrat"/>
                <a:sym typeface="Montserrat"/>
              </a:rPr>
              <a:t>69% felt the members of the church are willing to change in order to achieve shared goals</a:t>
            </a:r>
            <a:endParaRPr b="1"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rgbClr val="000000"/>
              </a:buClr>
              <a:buSzPts val="1800"/>
              <a:buFont typeface="Arial"/>
              <a:buChar char="•"/>
            </a:pPr>
            <a:r>
              <a:rPr b="1" i="0" lang="en-US" sz="1800" u="none" cap="none" strike="noStrike">
                <a:solidFill>
                  <a:srgbClr val="000000"/>
                </a:solidFill>
                <a:latin typeface="Montserrat"/>
                <a:ea typeface="Montserrat"/>
                <a:cs typeface="Montserrat"/>
                <a:sym typeface="Montserrat"/>
              </a:rPr>
              <a:t>68% felt the church embraces change</a:t>
            </a:r>
            <a:endParaRPr b="1"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rgbClr val="000000"/>
              </a:buClr>
              <a:buSzPts val="1800"/>
              <a:buFont typeface="Arial"/>
              <a:buChar char="•"/>
            </a:pPr>
            <a:r>
              <a:rPr b="1" i="0" lang="en-US" sz="1800" u="none" cap="none" strike="noStrike">
                <a:solidFill>
                  <a:srgbClr val="000000"/>
                </a:solidFill>
                <a:latin typeface="Montserrat"/>
                <a:ea typeface="Montserrat"/>
                <a:cs typeface="Montserrat"/>
                <a:sym typeface="Montserrat"/>
              </a:rPr>
              <a:t>64% felt new ideas are always welcome at the church</a:t>
            </a:r>
            <a:endParaRPr b="1"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55% felt the church prides itself on an embrace of change and constant adaptation.</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53% felt members are always willing to try something new at church</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49% felt they frequently talk about change during worship and other activities.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Change skills were seen by 14 survey respondents as something that could hold back your congregation.</a:t>
            </a:r>
            <a:endParaRPr b="0" i="0" sz="1600" u="none" cap="none" strike="noStrike">
              <a:solidFill>
                <a:srgbClr val="000000"/>
              </a:solidFill>
              <a:latin typeface="Montserrat"/>
              <a:ea typeface="Montserrat"/>
              <a:cs typeface="Montserrat"/>
              <a:sym typeface="Montserrat"/>
            </a:endParaRPr>
          </a:p>
        </p:txBody>
      </p:sp>
      <p:pic>
        <p:nvPicPr>
          <p:cNvPr id="494" name="Google Shape;494;p58"/>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495" name="Google Shape;495;p58"/>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3"/>
          <p:cNvSpPr txBox="1"/>
          <p:nvPr/>
        </p:nvSpPr>
        <p:spPr>
          <a:xfrm>
            <a:off x="476240" y="297621"/>
            <a:ext cx="6089452" cy="47320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OUR PARTNERSHIP</a:t>
            </a:r>
            <a:endParaRPr b="0" i="0" sz="1400" u="none" cap="none" strike="noStrike">
              <a:solidFill>
                <a:srgbClr val="000000"/>
              </a:solidFill>
              <a:latin typeface="Arial"/>
              <a:ea typeface="Arial"/>
              <a:cs typeface="Arial"/>
              <a:sym typeface="Arial"/>
            </a:endParaRPr>
          </a:p>
        </p:txBody>
      </p:sp>
      <p:sp>
        <p:nvSpPr>
          <p:cNvPr id="174" name="Google Shape;174;p23"/>
          <p:cNvSpPr txBox="1"/>
          <p:nvPr/>
        </p:nvSpPr>
        <p:spPr>
          <a:xfrm>
            <a:off x="1269754" y="882953"/>
            <a:ext cx="7408242" cy="1477287"/>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Convergence partnered with Lutheran Church of the Resurrection in 2024-2025 for Assessment and Consultation services. This report contains the data from your church assessment, an analysis of the data, and creative thinking about what the church could consider as they determine their future.</a:t>
            </a:r>
            <a:endParaRPr b="0" i="0" sz="1400" u="none" cap="none" strike="noStrike">
              <a:solidFill>
                <a:srgbClr val="000000"/>
              </a:solidFill>
              <a:latin typeface="Montserrat"/>
              <a:ea typeface="Montserrat"/>
              <a:cs typeface="Montserrat"/>
              <a:sym typeface="Montserrat"/>
            </a:endParaRPr>
          </a:p>
        </p:txBody>
      </p:sp>
      <p:sp>
        <p:nvSpPr>
          <p:cNvPr id="175" name="Google Shape;175;p23"/>
          <p:cNvSpPr/>
          <p:nvPr/>
        </p:nvSpPr>
        <p:spPr>
          <a:xfrm>
            <a:off x="466004" y="1124865"/>
            <a:ext cx="418337" cy="418337"/>
          </a:xfrm>
          <a:custGeom>
            <a:rect b="b" l="l" r="r" t="t"/>
            <a:pathLst>
              <a:path extrusionOk="0" h="21600" w="2160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dk2"/>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pic>
        <p:nvPicPr>
          <p:cNvPr id="176" name="Google Shape;176;p23"/>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177" name="Google Shape;177;p23"/>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9"/>
          <p:cNvSpPr txBox="1"/>
          <p:nvPr/>
        </p:nvSpPr>
        <p:spPr>
          <a:xfrm>
            <a:off x="476240" y="268876"/>
            <a:ext cx="5567373" cy="52318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small" strike="noStrike">
                <a:solidFill>
                  <a:srgbClr val="000000"/>
                </a:solidFill>
                <a:latin typeface="Montserrat"/>
                <a:ea typeface="Montserrat"/>
                <a:cs typeface="Montserrat"/>
                <a:sym typeface="Montserrat"/>
              </a:rPr>
              <a:t>Openness to Change</a:t>
            </a:r>
            <a:endParaRPr b="0" i="0" sz="2800" u="none" cap="none" strike="noStrike">
              <a:solidFill>
                <a:schemeClr val="dk2"/>
              </a:solidFill>
              <a:latin typeface="Montserrat"/>
              <a:ea typeface="Montserrat"/>
              <a:cs typeface="Montserrat"/>
              <a:sym typeface="Montserrat"/>
            </a:endParaRPr>
          </a:p>
        </p:txBody>
      </p:sp>
      <p:sp>
        <p:nvSpPr>
          <p:cNvPr id="501" name="Google Shape;501;p59"/>
          <p:cNvSpPr txBox="1"/>
          <p:nvPr/>
        </p:nvSpPr>
        <p:spPr>
          <a:xfrm>
            <a:off x="476240" y="742042"/>
            <a:ext cx="8667900" cy="51411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Additionally, 57% felt putting a new idea into action takes a long time at your church, and 77% felt the church is more comfortable when things remain the same.</a:t>
            </a:r>
            <a:endParaRPr b="1" i="0" sz="20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000"/>
              <a:buFont typeface="Arial"/>
              <a:buNone/>
            </a:pPr>
            <a:br>
              <a:rPr b="0" i="0" lang="en-US" sz="2000" u="none" cap="none" strike="noStrike">
                <a:solidFill>
                  <a:srgbClr val="000000"/>
                </a:solidFill>
                <a:latin typeface="Montserrat"/>
                <a:ea typeface="Montserrat"/>
                <a:cs typeface="Montserrat"/>
                <a:sym typeface="Montserrat"/>
              </a:rPr>
            </a:br>
            <a:r>
              <a:rPr b="0" i="0" lang="en-US" sz="1800" u="none" cap="none" strike="noStrike">
                <a:solidFill>
                  <a:srgbClr val="000000"/>
                </a:solidFill>
                <a:latin typeface="Montserrat"/>
                <a:ea typeface="Montserrat"/>
                <a:cs typeface="Montserrat"/>
                <a:sym typeface="Montserrat"/>
              </a:rPr>
              <a:t>Among newer participants, a lower percentage (59%) felt that the church members are willing to change and a lower percentage (48%) felt that members are always willing to try something new. </a:t>
            </a:r>
            <a:endParaRPr b="0" i="0" sz="20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There is no way for a church to grow without change. </a:t>
            </a:r>
            <a:r>
              <a:rPr b="0" i="0" lang="en-US" sz="1800" u="none" cap="none" strike="noStrike">
                <a:solidFill>
                  <a:srgbClr val="000000"/>
                </a:solidFill>
                <a:latin typeface="Montserrat"/>
                <a:ea typeface="Montserrat"/>
                <a:cs typeface="Montserrat"/>
                <a:sym typeface="Montserrat"/>
              </a:rPr>
              <a:t>We all love the comfort of the worship and spiritual practices to which we have become accustomed. Yet, holding those too tightly leaves no room for new people or new energy. At minimum, new people will bring their own new ideas and feel less than welcome if those ideas are shot down at every turn.  So you have a choice:  change and grow or stay the same and hold steady as existing members are no longer able to participate due to age or joining the heavenly choir. </a:t>
            </a:r>
            <a:endParaRPr b="0" i="0" sz="20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000"/>
              <a:buFont typeface="Arial"/>
              <a:buNone/>
            </a:pPr>
            <a:br>
              <a:rPr b="0" i="0" lang="en-US" sz="2000" u="none" cap="none" strike="noStrike">
                <a:solidFill>
                  <a:srgbClr val="000000"/>
                </a:solidFill>
                <a:latin typeface="Arial"/>
                <a:ea typeface="Arial"/>
                <a:cs typeface="Arial"/>
                <a:sym typeface="Arial"/>
              </a:rPr>
            </a:br>
            <a:endParaRPr b="0" i="0" sz="1600" u="none" cap="none" strike="noStrike">
              <a:solidFill>
                <a:srgbClr val="000000"/>
              </a:solidFill>
              <a:latin typeface="Montserrat"/>
              <a:ea typeface="Montserrat"/>
              <a:cs typeface="Montserrat"/>
              <a:sym typeface="Montserrat"/>
            </a:endParaRPr>
          </a:p>
        </p:txBody>
      </p:sp>
      <p:pic>
        <p:nvPicPr>
          <p:cNvPr id="502" name="Google Shape;502;p59"/>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503" name="Google Shape;503;p59"/>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60"/>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509" name="Google Shape;509;p60"/>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510" name="Google Shape;510;p60"/>
          <p:cNvPicPr preferRelativeResize="0"/>
          <p:nvPr/>
        </p:nvPicPr>
        <p:blipFill rotWithShape="1">
          <a:blip r:embed="rId4">
            <a:alphaModFix/>
          </a:blip>
          <a:srcRect b="0" l="0" r="0" t="0"/>
          <a:stretch/>
        </p:blipFill>
        <p:spPr>
          <a:xfrm>
            <a:off x="117662" y="400050"/>
            <a:ext cx="8863228" cy="6026995"/>
          </a:xfrm>
          <a:prstGeom prst="rect">
            <a:avLst/>
          </a:prstGeom>
          <a:noFill/>
          <a:ln>
            <a:noFill/>
          </a:ln>
        </p:spPr>
      </p:pic>
      <p:sp>
        <p:nvSpPr>
          <p:cNvPr id="511" name="Google Shape;511;p60"/>
          <p:cNvSpPr/>
          <p:nvPr/>
        </p:nvSpPr>
        <p:spPr>
          <a:xfrm>
            <a:off x="5257800" y="2214563"/>
            <a:ext cx="978408" cy="484632"/>
          </a:xfrm>
          <a:prstGeom prst="leftArrow">
            <a:avLst>
              <a:gd fmla="val 50000" name="adj1"/>
              <a:gd fmla="val 50000" name="adj2"/>
            </a:avLst>
          </a:prstGeom>
          <a:solidFill>
            <a:schemeClr val="accent1"/>
          </a:solidFill>
          <a:ln cap="flat" cmpd="sng" w="25400">
            <a:solidFill>
              <a:srgbClr val="003F4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61"/>
          <p:cNvSpPr txBox="1"/>
          <p:nvPr/>
        </p:nvSpPr>
        <p:spPr>
          <a:xfrm>
            <a:off x="476240" y="268876"/>
            <a:ext cx="5567373" cy="52318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small" strike="noStrike">
                <a:solidFill>
                  <a:srgbClr val="000000"/>
                </a:solidFill>
                <a:latin typeface="Montserrat"/>
                <a:ea typeface="Montserrat"/>
                <a:cs typeface="Montserrat"/>
                <a:sym typeface="Montserrat"/>
              </a:rPr>
              <a:t>Recommendations:</a:t>
            </a:r>
            <a:endParaRPr b="0" i="0" sz="2800" u="none" cap="none" strike="noStrike">
              <a:solidFill>
                <a:schemeClr val="dk2"/>
              </a:solidFill>
              <a:latin typeface="Montserrat"/>
              <a:ea typeface="Montserrat"/>
              <a:cs typeface="Montserrat"/>
              <a:sym typeface="Montserrat"/>
            </a:endParaRPr>
          </a:p>
        </p:txBody>
      </p:sp>
      <p:sp>
        <p:nvSpPr>
          <p:cNvPr id="517" name="Google Shape;517;p61"/>
          <p:cNvSpPr txBox="1"/>
          <p:nvPr/>
        </p:nvSpPr>
        <p:spPr>
          <a:xfrm>
            <a:off x="492404" y="974884"/>
            <a:ext cx="8175300" cy="61722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Focus on spiritual not numerical growth </a:t>
            </a:r>
            <a:r>
              <a:rPr b="0" i="0" lang="en-US" sz="1800" u="none" cap="none" strike="noStrike">
                <a:solidFill>
                  <a:srgbClr val="000000"/>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Montserrat"/>
                <a:ea typeface="Montserrat"/>
                <a:cs typeface="Montserrat"/>
                <a:sym typeface="Montserrat"/>
              </a:rPr>
              <a:t>Your people long for numerical and generational growth. Yet numerical growth on its own is not a compelling purpose that new people will feel moved to support. </a:t>
            </a:r>
            <a:r>
              <a:rPr b="1" i="0" lang="en-US" sz="1700" u="none" cap="none" strike="noStrike">
                <a:solidFill>
                  <a:srgbClr val="000000"/>
                </a:solidFill>
                <a:latin typeface="Montserrat"/>
                <a:ea typeface="Montserrat"/>
                <a:cs typeface="Montserrat"/>
                <a:sym typeface="Montserrat"/>
              </a:rPr>
              <a:t>Why do you want more people? Is it simply to maintain the institution? To take over the work of management and administration? Or is there a greater purpose to your work together? What will you add to the lives of new people if they join you? What impact will you have on Granite Bay?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Montserrat"/>
                <a:ea typeface="Montserrat"/>
                <a:cs typeface="Montserrat"/>
                <a:sym typeface="Montserrat"/>
              </a:rPr>
              <a:t>2025 is a whole new reality. Doing relationship building now looks different than in the past. Offering spiritual experiences will look different too. What will you do to create spiritual and relationship experiences in the lives of people within and outside your congregation? How will you go to them and meet them where they are?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Montserrat"/>
                <a:ea typeface="Montserrat"/>
                <a:cs typeface="Montserrat"/>
                <a:sym typeface="Montserrat"/>
              </a:rPr>
              <a:t>Naming and proclaiming this vision/purpose will improve investment of time and energy as well as morale. It will also be a clear invitation for others who share that vision/purpose to join you. (</a:t>
            </a:r>
            <a:r>
              <a:rPr b="1" i="0" lang="en-US" sz="1700" u="none" cap="none" strike="noStrike">
                <a:solidFill>
                  <a:srgbClr val="000000"/>
                </a:solidFill>
                <a:latin typeface="Montserrat"/>
                <a:ea typeface="Montserrat"/>
                <a:cs typeface="Montserrat"/>
                <a:sym typeface="Montserrat"/>
              </a:rPr>
              <a:t>This needs to be specific and measurable, but not in terms of bodies in pews. How will you evaluate and celebrate your impact on people’s lives?</a:t>
            </a:r>
            <a:r>
              <a:rPr b="0" i="0" lang="en-US" sz="1700" u="none" cap="none" strike="noStrike">
                <a:solidFill>
                  <a:srgbClr val="000000"/>
                </a:solidFill>
                <a:latin typeface="Montserrat"/>
                <a:ea typeface="Montserrat"/>
                <a:cs typeface="Montserrat"/>
                <a:sym typeface="Montserrat"/>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br>
              <a:rPr b="0" i="0" lang="en-US" sz="2000" u="none" cap="none" strike="noStrike">
                <a:solidFill>
                  <a:srgbClr val="000000"/>
                </a:solidFill>
                <a:latin typeface="Arial"/>
                <a:ea typeface="Arial"/>
                <a:cs typeface="Arial"/>
                <a:sym typeface="Arial"/>
              </a:rPr>
            </a:br>
            <a:endParaRPr b="0" i="0" sz="1600" u="none" cap="none" strike="noStrike">
              <a:solidFill>
                <a:srgbClr val="000000"/>
              </a:solidFill>
              <a:latin typeface="Montserrat"/>
              <a:ea typeface="Montserrat"/>
              <a:cs typeface="Montserrat"/>
              <a:sym typeface="Montserrat"/>
            </a:endParaRPr>
          </a:p>
        </p:txBody>
      </p:sp>
      <p:pic>
        <p:nvPicPr>
          <p:cNvPr id="518" name="Google Shape;518;p61"/>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519" name="Google Shape;519;p61"/>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grpSp>
        <p:nvGrpSpPr>
          <p:cNvPr id="520" name="Google Shape;520;p61"/>
          <p:cNvGrpSpPr/>
          <p:nvPr/>
        </p:nvGrpSpPr>
        <p:grpSpPr>
          <a:xfrm>
            <a:off x="7277836" y="50783"/>
            <a:ext cx="1866164" cy="1545981"/>
            <a:chOff x="7345680" y="1899421"/>
            <a:chExt cx="2488219" cy="2061308"/>
          </a:xfrm>
        </p:grpSpPr>
        <p:sp>
          <p:nvSpPr>
            <p:cNvPr id="521" name="Google Shape;521;p61"/>
            <p:cNvSpPr/>
            <p:nvPr/>
          </p:nvSpPr>
          <p:spPr>
            <a:xfrm>
              <a:off x="7575311" y="2129052"/>
              <a:ext cx="1602049" cy="1602047"/>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522" name="Google Shape;522;p61"/>
            <p:cNvSpPr/>
            <p:nvPr/>
          </p:nvSpPr>
          <p:spPr>
            <a:xfrm>
              <a:off x="7345680" y="1899421"/>
              <a:ext cx="2488219" cy="2061308"/>
            </a:xfrm>
            <a:custGeom>
              <a:rect b="b" l="l" r="r" t="t"/>
              <a:pathLst>
                <a:path extrusionOk="0" h="1630709" w="1968441">
                  <a:moveTo>
                    <a:pt x="815356" y="0"/>
                  </a:moveTo>
                  <a:cubicBezTo>
                    <a:pt x="1024023" y="0"/>
                    <a:pt x="1232691" y="79604"/>
                    <a:pt x="1391899" y="238812"/>
                  </a:cubicBezTo>
                  <a:lnTo>
                    <a:pt x="1968441" y="815354"/>
                  </a:lnTo>
                  <a:lnTo>
                    <a:pt x="1391898" y="1391897"/>
                  </a:lnTo>
                  <a:cubicBezTo>
                    <a:pt x="1073482" y="1710313"/>
                    <a:pt x="557228" y="1710313"/>
                    <a:pt x="238812" y="1391897"/>
                  </a:cubicBezTo>
                  <a:cubicBezTo>
                    <a:pt x="-79604" y="1073481"/>
                    <a:pt x="-79604" y="557227"/>
                    <a:pt x="238812" y="238811"/>
                  </a:cubicBezTo>
                  <a:lnTo>
                    <a:pt x="238813" y="238812"/>
                  </a:lnTo>
                  <a:cubicBezTo>
                    <a:pt x="398021" y="79604"/>
                    <a:pt x="606689" y="0"/>
                    <a:pt x="815356" y="0"/>
                  </a:cubicBezTo>
                  <a:close/>
                  <a:moveTo>
                    <a:pt x="815356" y="121149"/>
                  </a:moveTo>
                  <a:cubicBezTo>
                    <a:pt x="431958" y="121149"/>
                    <a:pt x="121151" y="431956"/>
                    <a:pt x="121151" y="815355"/>
                  </a:cubicBezTo>
                  <a:cubicBezTo>
                    <a:pt x="121151" y="1198754"/>
                    <a:pt x="431957" y="1509560"/>
                    <a:pt x="815356" y="1509560"/>
                  </a:cubicBezTo>
                  <a:cubicBezTo>
                    <a:pt x="1198755" y="1509560"/>
                    <a:pt x="1509561" y="1198753"/>
                    <a:pt x="1509561" y="815354"/>
                  </a:cubicBezTo>
                  <a:cubicBezTo>
                    <a:pt x="1509561" y="431955"/>
                    <a:pt x="1198755" y="121149"/>
                    <a:pt x="815356" y="12114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523" name="Google Shape;523;p61"/>
            <p:cNvSpPr/>
            <p:nvPr/>
          </p:nvSpPr>
          <p:spPr>
            <a:xfrm>
              <a:off x="7979731" y="2533209"/>
              <a:ext cx="793209" cy="793733"/>
            </a:xfrm>
            <a:custGeom>
              <a:rect b="b" l="l" r="r" t="t"/>
              <a:pathLst>
                <a:path extrusionOk="0" h="21600" w="21086">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lt1"/>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62"/>
          <p:cNvSpPr txBox="1"/>
          <p:nvPr/>
        </p:nvSpPr>
        <p:spPr>
          <a:xfrm>
            <a:off x="476240" y="268876"/>
            <a:ext cx="5567373" cy="52318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small" strike="noStrike">
                <a:solidFill>
                  <a:srgbClr val="000000"/>
                </a:solidFill>
                <a:latin typeface="Montserrat"/>
                <a:ea typeface="Montserrat"/>
                <a:cs typeface="Montserrat"/>
                <a:sym typeface="Montserrat"/>
              </a:rPr>
              <a:t>Recommendations:</a:t>
            </a:r>
            <a:endParaRPr b="0" i="0" sz="2800" u="none" cap="none" strike="noStrike">
              <a:solidFill>
                <a:schemeClr val="dk2"/>
              </a:solidFill>
              <a:latin typeface="Montserrat"/>
              <a:ea typeface="Montserrat"/>
              <a:cs typeface="Montserrat"/>
              <a:sym typeface="Montserrat"/>
            </a:endParaRPr>
          </a:p>
        </p:txBody>
      </p:sp>
      <p:sp>
        <p:nvSpPr>
          <p:cNvPr id="529" name="Google Shape;529;p62"/>
          <p:cNvSpPr txBox="1"/>
          <p:nvPr/>
        </p:nvSpPr>
        <p:spPr>
          <a:xfrm>
            <a:off x="476240" y="926099"/>
            <a:ext cx="8175300" cy="36633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Engage newer voices </a:t>
            </a:r>
            <a:r>
              <a:rPr b="0" i="0" lang="en-US" sz="1800" u="none" cap="none" strike="noStrike">
                <a:solidFill>
                  <a:srgbClr val="000000"/>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As you work to define that vision/purpose for the next 2 years, you will need to ensure that newer voices are present in this process. It is hard to see in our data how your current church life is incorporating newer voices, their needs, and their new ideas. </a:t>
            </a:r>
            <a:r>
              <a:rPr b="1" i="0" lang="en-US" sz="1800" u="none" cap="none" strike="noStrike">
                <a:solidFill>
                  <a:srgbClr val="000000"/>
                </a:solidFill>
                <a:latin typeface="Montserrat"/>
                <a:ea typeface="Montserrat"/>
                <a:cs typeface="Montserrat"/>
                <a:sym typeface="Montserrat"/>
              </a:rPr>
              <a:t>What do the 70 people who joined the church in the last 2 years dream for your church and community? What do they need in order to have deep relationships and spiritual experiences? What do their friends and peers outside the church need? How can you help meet those needs? </a:t>
            </a:r>
            <a:r>
              <a:rPr b="0" i="0" lang="en-US" sz="1800" u="none" cap="none" strike="noStrike">
                <a:solidFill>
                  <a:srgbClr val="000000"/>
                </a:solidFill>
                <a:latin typeface="Montserrat"/>
                <a:ea typeface="Montserrat"/>
                <a:cs typeface="Montserrat"/>
                <a:sym typeface="Montserrat"/>
              </a:rPr>
              <a:t>We recommend focus groups of newer people, younger adults, and children and youth to capture their insights. </a:t>
            </a:r>
            <a:br>
              <a:rPr b="0" i="0" lang="en-US" sz="2000" u="none" cap="none" strike="noStrike">
                <a:solidFill>
                  <a:srgbClr val="000000"/>
                </a:solidFill>
                <a:latin typeface="Arial"/>
                <a:ea typeface="Arial"/>
                <a:cs typeface="Arial"/>
                <a:sym typeface="Arial"/>
              </a:rPr>
            </a:br>
            <a:endParaRPr b="0" i="0" sz="1600" u="none" cap="none" strike="noStrike">
              <a:solidFill>
                <a:srgbClr val="000000"/>
              </a:solidFill>
              <a:latin typeface="Montserrat"/>
              <a:ea typeface="Montserrat"/>
              <a:cs typeface="Montserrat"/>
              <a:sym typeface="Montserrat"/>
            </a:endParaRPr>
          </a:p>
        </p:txBody>
      </p:sp>
      <p:pic>
        <p:nvPicPr>
          <p:cNvPr id="530" name="Google Shape;530;p62"/>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531" name="Google Shape;531;p62"/>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grpSp>
        <p:nvGrpSpPr>
          <p:cNvPr id="532" name="Google Shape;532;p62"/>
          <p:cNvGrpSpPr/>
          <p:nvPr/>
        </p:nvGrpSpPr>
        <p:grpSpPr>
          <a:xfrm>
            <a:off x="7277836" y="19065"/>
            <a:ext cx="1866164" cy="1545981"/>
            <a:chOff x="761999" y="1899421"/>
            <a:chExt cx="2488219" cy="2061308"/>
          </a:xfrm>
        </p:grpSpPr>
        <p:sp>
          <p:nvSpPr>
            <p:cNvPr id="533" name="Google Shape;533;p62"/>
            <p:cNvSpPr/>
            <p:nvPr/>
          </p:nvSpPr>
          <p:spPr>
            <a:xfrm>
              <a:off x="991630" y="2129052"/>
              <a:ext cx="1602049" cy="160204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534" name="Google Shape;534;p62"/>
            <p:cNvSpPr/>
            <p:nvPr/>
          </p:nvSpPr>
          <p:spPr>
            <a:xfrm>
              <a:off x="761999" y="1899421"/>
              <a:ext cx="2488219" cy="2061308"/>
            </a:xfrm>
            <a:custGeom>
              <a:rect b="b" l="l" r="r" t="t"/>
              <a:pathLst>
                <a:path extrusionOk="0" h="1630709" w="1968441">
                  <a:moveTo>
                    <a:pt x="815356" y="0"/>
                  </a:moveTo>
                  <a:cubicBezTo>
                    <a:pt x="1024023" y="0"/>
                    <a:pt x="1232691" y="79604"/>
                    <a:pt x="1391899" y="238812"/>
                  </a:cubicBezTo>
                  <a:lnTo>
                    <a:pt x="1968441" y="815354"/>
                  </a:lnTo>
                  <a:lnTo>
                    <a:pt x="1391898" y="1391897"/>
                  </a:lnTo>
                  <a:cubicBezTo>
                    <a:pt x="1073482" y="1710313"/>
                    <a:pt x="557228" y="1710313"/>
                    <a:pt x="238812" y="1391897"/>
                  </a:cubicBezTo>
                  <a:cubicBezTo>
                    <a:pt x="-79604" y="1073481"/>
                    <a:pt x="-79604" y="557227"/>
                    <a:pt x="238812" y="238811"/>
                  </a:cubicBezTo>
                  <a:lnTo>
                    <a:pt x="238813" y="238812"/>
                  </a:lnTo>
                  <a:cubicBezTo>
                    <a:pt x="398021" y="79604"/>
                    <a:pt x="606689" y="0"/>
                    <a:pt x="815356" y="0"/>
                  </a:cubicBezTo>
                  <a:close/>
                  <a:moveTo>
                    <a:pt x="815356" y="121149"/>
                  </a:moveTo>
                  <a:cubicBezTo>
                    <a:pt x="431958" y="121149"/>
                    <a:pt x="121151" y="431956"/>
                    <a:pt x="121151" y="815355"/>
                  </a:cubicBezTo>
                  <a:cubicBezTo>
                    <a:pt x="121151" y="1198754"/>
                    <a:pt x="431957" y="1509560"/>
                    <a:pt x="815356" y="1509560"/>
                  </a:cubicBezTo>
                  <a:cubicBezTo>
                    <a:pt x="1198755" y="1509560"/>
                    <a:pt x="1509561" y="1198753"/>
                    <a:pt x="1509561" y="815354"/>
                  </a:cubicBezTo>
                  <a:cubicBezTo>
                    <a:pt x="1509561" y="431955"/>
                    <a:pt x="1198755" y="121149"/>
                    <a:pt x="815356" y="12114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535" name="Google Shape;535;p62"/>
            <p:cNvSpPr/>
            <p:nvPr/>
          </p:nvSpPr>
          <p:spPr>
            <a:xfrm>
              <a:off x="1395805" y="2605380"/>
              <a:ext cx="793699" cy="649391"/>
            </a:xfrm>
            <a:custGeom>
              <a:rect b="b" l="l" r="r" t="t"/>
              <a:pathLst>
                <a:path extrusionOk="0" h="21600" w="2160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chemeClr val="lt1"/>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63"/>
          <p:cNvSpPr txBox="1"/>
          <p:nvPr/>
        </p:nvSpPr>
        <p:spPr>
          <a:xfrm>
            <a:off x="476240" y="268876"/>
            <a:ext cx="5567373" cy="52318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small" strike="noStrike">
                <a:solidFill>
                  <a:srgbClr val="000000"/>
                </a:solidFill>
                <a:latin typeface="Montserrat"/>
                <a:ea typeface="Montserrat"/>
                <a:cs typeface="Montserrat"/>
                <a:sym typeface="Montserrat"/>
              </a:rPr>
              <a:t>Recommendations:</a:t>
            </a:r>
            <a:endParaRPr b="0" i="0" sz="2800" u="none" cap="none" strike="noStrike">
              <a:solidFill>
                <a:schemeClr val="dk2"/>
              </a:solidFill>
              <a:latin typeface="Montserrat"/>
              <a:ea typeface="Montserrat"/>
              <a:cs typeface="Montserrat"/>
              <a:sym typeface="Montserrat"/>
            </a:endParaRPr>
          </a:p>
        </p:txBody>
      </p:sp>
      <p:sp>
        <p:nvSpPr>
          <p:cNvPr id="541" name="Google Shape;541;p63"/>
          <p:cNvSpPr txBox="1"/>
          <p:nvPr/>
        </p:nvSpPr>
        <p:spPr>
          <a:xfrm>
            <a:off x="476240" y="1010210"/>
            <a:ext cx="8239200" cy="47715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Aligning and streamlining </a:t>
            </a:r>
            <a:r>
              <a:rPr b="0" i="0" lang="en-US" sz="1800" u="none" cap="none" strike="noStrike">
                <a:solidFill>
                  <a:srgbClr val="000000"/>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It now takes many newcomers to replace the funding, attendance, and volunteering of a mid-century church member. This is the 21st century reality. You can not expect that simply gaining new people will save you from exhaustion and burnout.</a:t>
            </a:r>
            <a:r>
              <a:rPr b="1" i="0" lang="en-US" sz="1800" u="none" cap="none" strike="noStrike">
                <a:solidFill>
                  <a:srgbClr val="000000"/>
                </a:solidFill>
                <a:latin typeface="Montserrat"/>
                <a:ea typeface="Montserrat"/>
                <a:cs typeface="Montserrat"/>
                <a:sym typeface="Montserrat"/>
              </a:rPr>
              <a:t> Streamlining your governance and aligning all church energies toward your purpose will be necessary to alleviate the issue of weary lay leadership.</a:t>
            </a:r>
            <a:r>
              <a:rPr b="0" i="0" lang="en-US" sz="1800" u="none" cap="none" strike="noStrike">
                <a:solidFill>
                  <a:srgbClr val="000000"/>
                </a:solidFill>
                <a:latin typeface="Montserrat"/>
                <a:ea typeface="Montserrat"/>
                <a:cs typeface="Montserrat"/>
                <a:sym typeface="Montserrat"/>
              </a:rPr>
              <a:t> Help those that are burned out to exit their roles gracefully. If there is no one to fill those roles, you may need to ask if the church should include lay labor roles that none of your participants find life-giving. If a role is necessary, it might mean paid workers filling those roles rather than burning out people who are not called to them. Alignment requires a radically different approach to governance, workflows, and programming that is focused on the best ways to achieve your congregation’s mission/purpose.</a:t>
            </a:r>
            <a:br>
              <a:rPr b="0" i="0" lang="en-US" sz="2000" u="none" cap="none" strike="noStrike">
                <a:solidFill>
                  <a:srgbClr val="000000"/>
                </a:solidFill>
                <a:latin typeface="Arial"/>
                <a:ea typeface="Arial"/>
                <a:cs typeface="Arial"/>
                <a:sym typeface="Arial"/>
              </a:rPr>
            </a:br>
            <a:endParaRPr b="0" i="0" sz="1600" u="none" cap="none" strike="noStrike">
              <a:solidFill>
                <a:srgbClr val="000000"/>
              </a:solidFill>
              <a:latin typeface="Montserrat"/>
              <a:ea typeface="Montserrat"/>
              <a:cs typeface="Montserrat"/>
              <a:sym typeface="Montserrat"/>
            </a:endParaRPr>
          </a:p>
        </p:txBody>
      </p:sp>
      <p:pic>
        <p:nvPicPr>
          <p:cNvPr id="542" name="Google Shape;542;p63"/>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543" name="Google Shape;543;p63"/>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grpSp>
        <p:nvGrpSpPr>
          <p:cNvPr id="544" name="Google Shape;544;p63"/>
          <p:cNvGrpSpPr/>
          <p:nvPr/>
        </p:nvGrpSpPr>
        <p:grpSpPr>
          <a:xfrm>
            <a:off x="7206398" y="19065"/>
            <a:ext cx="1866164" cy="1545981"/>
            <a:chOff x="5151120" y="1899421"/>
            <a:chExt cx="2488219" cy="2061308"/>
          </a:xfrm>
        </p:grpSpPr>
        <p:sp>
          <p:nvSpPr>
            <p:cNvPr id="545" name="Google Shape;545;p63"/>
            <p:cNvSpPr/>
            <p:nvPr/>
          </p:nvSpPr>
          <p:spPr>
            <a:xfrm>
              <a:off x="5380751" y="2129052"/>
              <a:ext cx="1602049" cy="1602047"/>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546" name="Google Shape;546;p63"/>
            <p:cNvSpPr/>
            <p:nvPr/>
          </p:nvSpPr>
          <p:spPr>
            <a:xfrm>
              <a:off x="5151120" y="1899421"/>
              <a:ext cx="2488219" cy="2061308"/>
            </a:xfrm>
            <a:custGeom>
              <a:rect b="b" l="l" r="r" t="t"/>
              <a:pathLst>
                <a:path extrusionOk="0" h="1630709" w="1968441">
                  <a:moveTo>
                    <a:pt x="815356" y="0"/>
                  </a:moveTo>
                  <a:cubicBezTo>
                    <a:pt x="1024023" y="0"/>
                    <a:pt x="1232691" y="79604"/>
                    <a:pt x="1391899" y="238812"/>
                  </a:cubicBezTo>
                  <a:lnTo>
                    <a:pt x="1968441" y="815354"/>
                  </a:lnTo>
                  <a:lnTo>
                    <a:pt x="1391898" y="1391897"/>
                  </a:lnTo>
                  <a:cubicBezTo>
                    <a:pt x="1073482" y="1710313"/>
                    <a:pt x="557228" y="1710313"/>
                    <a:pt x="238812" y="1391897"/>
                  </a:cubicBezTo>
                  <a:cubicBezTo>
                    <a:pt x="-79604" y="1073481"/>
                    <a:pt x="-79604" y="557227"/>
                    <a:pt x="238812" y="238811"/>
                  </a:cubicBezTo>
                  <a:lnTo>
                    <a:pt x="238813" y="238812"/>
                  </a:lnTo>
                  <a:cubicBezTo>
                    <a:pt x="398021" y="79604"/>
                    <a:pt x="606689" y="0"/>
                    <a:pt x="815356" y="0"/>
                  </a:cubicBezTo>
                  <a:close/>
                  <a:moveTo>
                    <a:pt x="815356" y="121149"/>
                  </a:moveTo>
                  <a:cubicBezTo>
                    <a:pt x="431958" y="121149"/>
                    <a:pt x="121151" y="431956"/>
                    <a:pt x="121151" y="815355"/>
                  </a:cubicBezTo>
                  <a:cubicBezTo>
                    <a:pt x="121151" y="1198754"/>
                    <a:pt x="431957" y="1509560"/>
                    <a:pt x="815356" y="1509560"/>
                  </a:cubicBezTo>
                  <a:cubicBezTo>
                    <a:pt x="1198755" y="1509560"/>
                    <a:pt x="1509561" y="1198753"/>
                    <a:pt x="1509561" y="815354"/>
                  </a:cubicBezTo>
                  <a:cubicBezTo>
                    <a:pt x="1509561" y="431955"/>
                    <a:pt x="1198755" y="121149"/>
                    <a:pt x="815356" y="12114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547" name="Google Shape;547;p63"/>
            <p:cNvSpPr/>
            <p:nvPr/>
          </p:nvSpPr>
          <p:spPr>
            <a:xfrm>
              <a:off x="5784926" y="2533226"/>
              <a:ext cx="793699" cy="793699"/>
            </a:xfrm>
            <a:custGeom>
              <a:rect b="b" l="l" r="r" t="t"/>
              <a:pathLst>
                <a:path extrusionOk="0" h="21600" w="2160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lt1"/>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64"/>
          <p:cNvSpPr txBox="1"/>
          <p:nvPr/>
        </p:nvSpPr>
        <p:spPr>
          <a:xfrm>
            <a:off x="476240" y="268876"/>
            <a:ext cx="5567373" cy="52318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small" strike="noStrike">
                <a:solidFill>
                  <a:srgbClr val="000000"/>
                </a:solidFill>
                <a:latin typeface="Montserrat"/>
                <a:ea typeface="Montserrat"/>
                <a:cs typeface="Montserrat"/>
                <a:sym typeface="Montserrat"/>
              </a:rPr>
              <a:t>Recommendations:</a:t>
            </a:r>
            <a:endParaRPr b="0" i="0" sz="2800" u="none" cap="none" strike="noStrike">
              <a:solidFill>
                <a:schemeClr val="dk2"/>
              </a:solidFill>
              <a:latin typeface="Montserrat"/>
              <a:ea typeface="Montserrat"/>
              <a:cs typeface="Montserrat"/>
              <a:sym typeface="Montserrat"/>
            </a:endParaRPr>
          </a:p>
        </p:txBody>
      </p:sp>
      <p:sp>
        <p:nvSpPr>
          <p:cNvPr id="553" name="Google Shape;553;p64"/>
          <p:cNvSpPr txBox="1"/>
          <p:nvPr/>
        </p:nvSpPr>
        <p:spPr>
          <a:xfrm>
            <a:off x="476240" y="742042"/>
            <a:ext cx="8191500" cy="47715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Build Change Readiness </a:t>
            </a:r>
            <a:r>
              <a:rPr b="0" i="0" lang="en-US" sz="1800" u="none" cap="none" strike="noStrike">
                <a:solidFill>
                  <a:srgbClr val="000000"/>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Change is going to happen whether we like it or not. God is in the change just as God is in the stillness. While we may be weary of change, we can’t try to hold our churches as places where no change happens to soothe our weary souls. If we do, we will cause congregational decline which is a change most of us don’t want to see! </a:t>
            </a:r>
            <a:r>
              <a:rPr b="1" i="0" lang="en-US" sz="1800" u="none" cap="none" strike="noStrike">
                <a:solidFill>
                  <a:srgbClr val="000000"/>
                </a:solidFill>
                <a:latin typeface="Montserrat"/>
                <a:ea typeface="Montserrat"/>
                <a:cs typeface="Montserrat"/>
                <a:sym typeface="Montserrat"/>
              </a:rPr>
              <a:t>You will need to intentionally develop your change skills, especially among your older and long-time members. </a:t>
            </a:r>
            <a:r>
              <a:rPr b="0" i="0" lang="en-US" sz="1800" u="none" cap="none" strike="noStrike">
                <a:solidFill>
                  <a:srgbClr val="000000"/>
                </a:solidFill>
                <a:latin typeface="Montserrat"/>
                <a:ea typeface="Montserrat"/>
                <a:cs typeface="Montserrat"/>
                <a:sym typeface="Montserrat"/>
              </a:rPr>
              <a:t>There is no way to truly listen to what God is calling your church to become without an openness to doing things in new ways. </a:t>
            </a:r>
            <a:r>
              <a:rPr b="1" i="0" lang="en-US" sz="1800" u="none" cap="none" strike="noStrike">
                <a:solidFill>
                  <a:srgbClr val="000000"/>
                </a:solidFill>
                <a:latin typeface="Montserrat"/>
                <a:ea typeface="Montserrat"/>
                <a:cs typeface="Montserrat"/>
                <a:sym typeface="Montserrat"/>
              </a:rPr>
              <a:t>The best way to build your change skills is to practice change. Change something or try something new every week in worship. Be explicit about why you are doing this - change is built into any spiritual journey, and finding God in change is something we all need to practice. </a:t>
            </a:r>
            <a:br>
              <a:rPr b="1" i="0" lang="en-US" sz="2000" u="none" cap="none" strike="noStrike">
                <a:solidFill>
                  <a:srgbClr val="000000"/>
                </a:solidFill>
                <a:latin typeface="Arial"/>
                <a:ea typeface="Arial"/>
                <a:cs typeface="Arial"/>
                <a:sym typeface="Arial"/>
              </a:rPr>
            </a:br>
            <a:endParaRPr b="1" i="0" sz="1600" u="none" cap="none" strike="noStrike">
              <a:solidFill>
                <a:srgbClr val="000000"/>
              </a:solidFill>
              <a:latin typeface="Montserrat"/>
              <a:ea typeface="Montserrat"/>
              <a:cs typeface="Montserrat"/>
              <a:sym typeface="Montserrat"/>
            </a:endParaRPr>
          </a:p>
        </p:txBody>
      </p:sp>
      <p:pic>
        <p:nvPicPr>
          <p:cNvPr id="554" name="Google Shape;554;p64"/>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555" name="Google Shape;555;p64"/>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grpSp>
        <p:nvGrpSpPr>
          <p:cNvPr id="556" name="Google Shape;556;p64"/>
          <p:cNvGrpSpPr/>
          <p:nvPr/>
        </p:nvGrpSpPr>
        <p:grpSpPr>
          <a:xfrm>
            <a:off x="7251991" y="35613"/>
            <a:ext cx="1866164" cy="1545981"/>
            <a:chOff x="2956560" y="1899421"/>
            <a:chExt cx="2488219" cy="2061308"/>
          </a:xfrm>
        </p:grpSpPr>
        <p:sp>
          <p:nvSpPr>
            <p:cNvPr id="557" name="Google Shape;557;p64"/>
            <p:cNvSpPr/>
            <p:nvPr/>
          </p:nvSpPr>
          <p:spPr>
            <a:xfrm>
              <a:off x="3186191" y="2129052"/>
              <a:ext cx="1602049" cy="1602047"/>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558" name="Google Shape;558;p64"/>
            <p:cNvSpPr/>
            <p:nvPr/>
          </p:nvSpPr>
          <p:spPr>
            <a:xfrm>
              <a:off x="2956560" y="1899421"/>
              <a:ext cx="2488219" cy="2061308"/>
            </a:xfrm>
            <a:custGeom>
              <a:rect b="b" l="l" r="r" t="t"/>
              <a:pathLst>
                <a:path extrusionOk="0" h="1630709" w="1968441">
                  <a:moveTo>
                    <a:pt x="815356" y="0"/>
                  </a:moveTo>
                  <a:cubicBezTo>
                    <a:pt x="1024023" y="0"/>
                    <a:pt x="1232691" y="79604"/>
                    <a:pt x="1391899" y="238812"/>
                  </a:cubicBezTo>
                  <a:lnTo>
                    <a:pt x="1968441" y="815354"/>
                  </a:lnTo>
                  <a:lnTo>
                    <a:pt x="1391898" y="1391897"/>
                  </a:lnTo>
                  <a:cubicBezTo>
                    <a:pt x="1073482" y="1710313"/>
                    <a:pt x="557228" y="1710313"/>
                    <a:pt x="238812" y="1391897"/>
                  </a:cubicBezTo>
                  <a:cubicBezTo>
                    <a:pt x="-79604" y="1073481"/>
                    <a:pt x="-79604" y="557227"/>
                    <a:pt x="238812" y="238811"/>
                  </a:cubicBezTo>
                  <a:lnTo>
                    <a:pt x="238813" y="238812"/>
                  </a:lnTo>
                  <a:cubicBezTo>
                    <a:pt x="398021" y="79604"/>
                    <a:pt x="606689" y="0"/>
                    <a:pt x="815356" y="0"/>
                  </a:cubicBezTo>
                  <a:close/>
                  <a:moveTo>
                    <a:pt x="815356" y="121149"/>
                  </a:moveTo>
                  <a:cubicBezTo>
                    <a:pt x="431958" y="121149"/>
                    <a:pt x="121151" y="431956"/>
                    <a:pt x="121151" y="815355"/>
                  </a:cubicBezTo>
                  <a:cubicBezTo>
                    <a:pt x="121151" y="1198754"/>
                    <a:pt x="431957" y="1509560"/>
                    <a:pt x="815356" y="1509560"/>
                  </a:cubicBezTo>
                  <a:cubicBezTo>
                    <a:pt x="1198755" y="1509560"/>
                    <a:pt x="1509561" y="1198753"/>
                    <a:pt x="1509561" y="815354"/>
                  </a:cubicBezTo>
                  <a:cubicBezTo>
                    <a:pt x="1509561" y="431955"/>
                    <a:pt x="1198755" y="121149"/>
                    <a:pt x="815356" y="12114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559" name="Google Shape;559;p64"/>
            <p:cNvSpPr/>
            <p:nvPr/>
          </p:nvSpPr>
          <p:spPr>
            <a:xfrm>
              <a:off x="3590366" y="2533226"/>
              <a:ext cx="793699" cy="793699"/>
            </a:xfrm>
            <a:custGeom>
              <a:rect b="b" l="l" r="r" t="t"/>
              <a:pathLst>
                <a:path extrusionOk="0" h="21600" w="2160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lt1"/>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65"/>
          <p:cNvSpPr txBox="1"/>
          <p:nvPr/>
        </p:nvSpPr>
        <p:spPr>
          <a:xfrm>
            <a:off x="195242" y="326026"/>
            <a:ext cx="5567373" cy="52318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small" strike="noStrike">
                <a:solidFill>
                  <a:srgbClr val="000000"/>
                </a:solidFill>
                <a:latin typeface="Montserrat"/>
                <a:ea typeface="Montserrat"/>
                <a:cs typeface="Montserrat"/>
                <a:sym typeface="Montserrat"/>
              </a:rPr>
              <a:t>Recommendations:</a:t>
            </a:r>
            <a:endParaRPr b="0" i="0" sz="2800" u="none" cap="none" strike="noStrike">
              <a:solidFill>
                <a:schemeClr val="dk2"/>
              </a:solidFill>
              <a:latin typeface="Montserrat"/>
              <a:ea typeface="Montserrat"/>
              <a:cs typeface="Montserrat"/>
              <a:sym typeface="Montserrat"/>
            </a:endParaRPr>
          </a:p>
        </p:txBody>
      </p:sp>
      <p:sp>
        <p:nvSpPr>
          <p:cNvPr id="565" name="Google Shape;565;p65"/>
          <p:cNvSpPr txBox="1"/>
          <p:nvPr/>
        </p:nvSpPr>
        <p:spPr>
          <a:xfrm>
            <a:off x="227313" y="963192"/>
            <a:ext cx="8424300" cy="58644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Increase Sustainability </a:t>
            </a:r>
            <a:r>
              <a:rPr b="0" i="0" lang="en-US" sz="1800" u="none" cap="none" strike="noStrike">
                <a:solidFill>
                  <a:srgbClr val="000000"/>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ontserrat"/>
                <a:ea typeface="Montserrat"/>
                <a:cs typeface="Montserrat"/>
                <a:sym typeface="Montserrat"/>
              </a:rPr>
              <a:t>You are facing reduced financial resources due to decreased giving. One way to address this is by increasing giving in your congregation.</a:t>
            </a:r>
            <a:r>
              <a:rPr b="0" i="0" lang="en-US" sz="1700" u="none" cap="none" strike="noStrike">
                <a:solidFill>
                  <a:srgbClr val="000000"/>
                </a:solidFill>
                <a:latin typeface="Montserrat"/>
                <a:ea typeface="Montserrat"/>
                <a:cs typeface="Montserrat"/>
                <a:sym typeface="Montserrat"/>
              </a:rPr>
              <a:t> If each of the ~600 adults associated with your church donated $25 more per month, you would have an additional $180,000 per year, putting your annual giving in line with pre-pandemic levels. To gain additional giving, you will need to make a clear and compelling case for how that money will make a difference in more than just institutional preservation. </a:t>
            </a:r>
            <a:r>
              <a:rPr b="1" i="0" lang="en-US" sz="1700" u="none" cap="none" strike="noStrike">
                <a:solidFill>
                  <a:srgbClr val="000000"/>
                </a:solidFill>
                <a:latin typeface="Montserrat"/>
                <a:ea typeface="Montserrat"/>
                <a:cs typeface="Montserrat"/>
                <a:sym typeface="Montserrat"/>
              </a:rPr>
              <a:t>It may also be time to explore ways to make your building work more for your congregation’s mission than against it. You are sitting on an amazing property asset that could be leveraged for community impact in several ways.</a:t>
            </a:r>
            <a:r>
              <a:rPr b="0" i="0" lang="en-US" sz="1700" u="none" cap="none" strike="noStrike">
                <a:solidFill>
                  <a:srgbClr val="000000"/>
                </a:solidFill>
                <a:latin typeface="Montserrat"/>
                <a:ea typeface="Montserrat"/>
                <a:cs typeface="Montserrat"/>
                <a:sym typeface="Montserrat"/>
              </a:rPr>
              <a:t> However, your space could possibly be shared with more businesses and community groups with strategic outreach. Many congregations have found it helpful to spin the building off into its own 501c3 to become an arts facility, a coworking space, or center for community and justice or something of that nature.  This has the benefit of taking property management out of the church workload and placing it in the hands of the building nonprofit’s board or trustees. You also have land attached to your facilities. Congregations have also worked with developers to turn land into housing or offices with a lifetime leaseback of some of the space for congregational activities. </a:t>
            </a:r>
            <a:br>
              <a:rPr b="0" i="0" lang="en-US" sz="2000" u="none" cap="none" strike="noStrike">
                <a:solidFill>
                  <a:srgbClr val="000000"/>
                </a:solidFill>
                <a:latin typeface="Arial"/>
                <a:ea typeface="Arial"/>
                <a:cs typeface="Arial"/>
                <a:sym typeface="Arial"/>
              </a:rPr>
            </a:br>
            <a:endParaRPr b="0" i="0" sz="1600" u="none" cap="none" strike="noStrike">
              <a:solidFill>
                <a:srgbClr val="000000"/>
              </a:solidFill>
              <a:latin typeface="Montserrat"/>
              <a:ea typeface="Montserrat"/>
              <a:cs typeface="Montserrat"/>
              <a:sym typeface="Montserrat"/>
            </a:endParaRPr>
          </a:p>
        </p:txBody>
      </p:sp>
      <p:pic>
        <p:nvPicPr>
          <p:cNvPr id="566" name="Google Shape;566;p65"/>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567" name="Google Shape;567;p65"/>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grpSp>
        <p:nvGrpSpPr>
          <p:cNvPr id="568" name="Google Shape;568;p65"/>
          <p:cNvGrpSpPr/>
          <p:nvPr/>
        </p:nvGrpSpPr>
        <p:grpSpPr>
          <a:xfrm>
            <a:off x="7277836" y="0"/>
            <a:ext cx="1866164" cy="1545981"/>
            <a:chOff x="9540239" y="1899421"/>
            <a:chExt cx="2488219" cy="2061308"/>
          </a:xfrm>
        </p:grpSpPr>
        <p:sp>
          <p:nvSpPr>
            <p:cNvPr id="569" name="Google Shape;569;p65"/>
            <p:cNvSpPr/>
            <p:nvPr/>
          </p:nvSpPr>
          <p:spPr>
            <a:xfrm>
              <a:off x="9769870" y="2129052"/>
              <a:ext cx="1602049" cy="1602047"/>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570" name="Google Shape;570;p65"/>
            <p:cNvSpPr/>
            <p:nvPr/>
          </p:nvSpPr>
          <p:spPr>
            <a:xfrm>
              <a:off x="9540239" y="1899421"/>
              <a:ext cx="2488219" cy="2061308"/>
            </a:xfrm>
            <a:custGeom>
              <a:rect b="b" l="l" r="r" t="t"/>
              <a:pathLst>
                <a:path extrusionOk="0" h="1630709" w="1968441">
                  <a:moveTo>
                    <a:pt x="815356" y="0"/>
                  </a:moveTo>
                  <a:cubicBezTo>
                    <a:pt x="1024023" y="0"/>
                    <a:pt x="1232691" y="79604"/>
                    <a:pt x="1391899" y="238812"/>
                  </a:cubicBezTo>
                  <a:lnTo>
                    <a:pt x="1968441" y="815354"/>
                  </a:lnTo>
                  <a:lnTo>
                    <a:pt x="1391898" y="1391897"/>
                  </a:lnTo>
                  <a:cubicBezTo>
                    <a:pt x="1073482" y="1710313"/>
                    <a:pt x="557228" y="1710313"/>
                    <a:pt x="238812" y="1391897"/>
                  </a:cubicBezTo>
                  <a:cubicBezTo>
                    <a:pt x="-79604" y="1073481"/>
                    <a:pt x="-79604" y="557227"/>
                    <a:pt x="238812" y="238811"/>
                  </a:cubicBezTo>
                  <a:lnTo>
                    <a:pt x="238813" y="238812"/>
                  </a:lnTo>
                  <a:cubicBezTo>
                    <a:pt x="398021" y="79604"/>
                    <a:pt x="606689" y="0"/>
                    <a:pt x="815356" y="0"/>
                  </a:cubicBezTo>
                  <a:close/>
                  <a:moveTo>
                    <a:pt x="815356" y="121149"/>
                  </a:moveTo>
                  <a:cubicBezTo>
                    <a:pt x="431958" y="121149"/>
                    <a:pt x="121151" y="431956"/>
                    <a:pt x="121151" y="815355"/>
                  </a:cubicBezTo>
                  <a:cubicBezTo>
                    <a:pt x="121151" y="1198754"/>
                    <a:pt x="431957" y="1509560"/>
                    <a:pt x="815356" y="1509560"/>
                  </a:cubicBezTo>
                  <a:cubicBezTo>
                    <a:pt x="1198755" y="1509560"/>
                    <a:pt x="1509561" y="1198753"/>
                    <a:pt x="1509561" y="815354"/>
                  </a:cubicBezTo>
                  <a:cubicBezTo>
                    <a:pt x="1509561" y="431955"/>
                    <a:pt x="1198755" y="121149"/>
                    <a:pt x="815356" y="12114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sp>
          <p:nvSpPr>
            <p:cNvPr id="571" name="Google Shape;571;p65"/>
            <p:cNvSpPr/>
            <p:nvPr/>
          </p:nvSpPr>
          <p:spPr>
            <a:xfrm>
              <a:off x="10174045" y="2533226"/>
              <a:ext cx="793699" cy="793699"/>
            </a:xfrm>
            <a:custGeom>
              <a:rect b="b" l="l" r="r" t="t"/>
              <a:pathLst>
                <a:path extrusionOk="0" h="21600" w="2160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lt1"/>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66"/>
          <p:cNvSpPr/>
          <p:nvPr/>
        </p:nvSpPr>
        <p:spPr>
          <a:xfrm>
            <a:off x="0" y="0"/>
            <a:ext cx="9144000" cy="6858000"/>
          </a:xfrm>
          <a:prstGeom prst="rect">
            <a:avLst/>
          </a:prstGeom>
          <a:gradFill>
            <a:gsLst>
              <a:gs pos="0">
                <a:srgbClr val="0095A7"/>
              </a:gs>
              <a:gs pos="100000">
                <a:srgbClr val="BAD1DC">
                  <a:alpha val="80000"/>
                </a:srgbClr>
              </a:gs>
            </a:gsLst>
            <a:lin ang="27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Montserrat"/>
              <a:ea typeface="Montserrat"/>
              <a:cs typeface="Montserrat"/>
              <a:sym typeface="Montserrat"/>
            </a:endParaRPr>
          </a:p>
        </p:txBody>
      </p:sp>
      <p:pic>
        <p:nvPicPr>
          <p:cNvPr descr="A colorful circle with six different colored triangles&#10;&#10;Description automatically generated with medium confidence" id="577" name="Google Shape;577;p66"/>
          <p:cNvPicPr preferRelativeResize="0"/>
          <p:nvPr>
            <p:ph idx="3" type="pic"/>
          </p:nvPr>
        </p:nvPicPr>
        <p:blipFill rotWithShape="1">
          <a:blip r:embed="rId3">
            <a:alphaModFix/>
          </a:blip>
          <a:srcRect b="49" l="0" r="0" t="51"/>
          <a:stretch/>
        </p:blipFill>
        <p:spPr>
          <a:xfrm>
            <a:off x="3806727" y="2022574"/>
            <a:ext cx="1553542" cy="1552445"/>
          </a:xfrm>
          <a:prstGeom prst="rect">
            <a:avLst/>
          </a:prstGeom>
          <a:noFill/>
          <a:ln>
            <a:noFill/>
          </a:ln>
        </p:spPr>
      </p:pic>
      <p:sp>
        <p:nvSpPr>
          <p:cNvPr id="578" name="Google Shape;578;p66"/>
          <p:cNvSpPr/>
          <p:nvPr/>
        </p:nvSpPr>
        <p:spPr>
          <a:xfrm>
            <a:off x="2963636" y="1229665"/>
            <a:ext cx="3216729" cy="3216729"/>
          </a:xfrm>
          <a:custGeom>
            <a:rect b="b" l="l" r="r" t="t"/>
            <a:pathLst>
              <a:path extrusionOk="0" h="2322262" w="2322262">
                <a:moveTo>
                  <a:pt x="773481" y="3640"/>
                </a:moveTo>
                <a:cubicBezTo>
                  <a:pt x="773481" y="3640"/>
                  <a:pt x="775301" y="1820"/>
                  <a:pt x="773481" y="3640"/>
                </a:cubicBezTo>
                <a:cubicBezTo>
                  <a:pt x="775301" y="1820"/>
                  <a:pt x="775301" y="3640"/>
                  <a:pt x="773481" y="3640"/>
                </a:cubicBezTo>
                <a:cubicBezTo>
                  <a:pt x="775301" y="3640"/>
                  <a:pt x="775301" y="3640"/>
                  <a:pt x="773481" y="3640"/>
                </a:cubicBezTo>
                <a:cubicBezTo>
                  <a:pt x="775301" y="3640"/>
                  <a:pt x="773481" y="3640"/>
                  <a:pt x="773481" y="3640"/>
                </a:cubicBezTo>
                <a:close/>
                <a:moveTo>
                  <a:pt x="902698" y="5460"/>
                </a:moveTo>
                <a:cubicBezTo>
                  <a:pt x="904518" y="5460"/>
                  <a:pt x="904518" y="3640"/>
                  <a:pt x="902698" y="5460"/>
                </a:cubicBezTo>
                <a:cubicBezTo>
                  <a:pt x="904518" y="1820"/>
                  <a:pt x="904518" y="1820"/>
                  <a:pt x="902698" y="1820"/>
                </a:cubicBezTo>
                <a:cubicBezTo>
                  <a:pt x="900878" y="1820"/>
                  <a:pt x="900878" y="1820"/>
                  <a:pt x="902698" y="5460"/>
                </a:cubicBezTo>
                <a:cubicBezTo>
                  <a:pt x="900878" y="3640"/>
                  <a:pt x="902698" y="5460"/>
                  <a:pt x="902698" y="5460"/>
                </a:cubicBezTo>
                <a:close/>
                <a:moveTo>
                  <a:pt x="1031914" y="5460"/>
                </a:moveTo>
                <a:cubicBezTo>
                  <a:pt x="1033734" y="5460"/>
                  <a:pt x="1035554" y="3640"/>
                  <a:pt x="1035554" y="1820"/>
                </a:cubicBezTo>
                <a:cubicBezTo>
                  <a:pt x="1035554" y="0"/>
                  <a:pt x="1033734" y="0"/>
                  <a:pt x="1031914" y="0"/>
                </a:cubicBezTo>
                <a:cubicBezTo>
                  <a:pt x="1030094" y="0"/>
                  <a:pt x="1028274" y="1820"/>
                  <a:pt x="1028274" y="3640"/>
                </a:cubicBezTo>
                <a:cubicBezTo>
                  <a:pt x="1028274" y="5460"/>
                  <a:pt x="1030094" y="5460"/>
                  <a:pt x="1031914" y="5460"/>
                </a:cubicBezTo>
                <a:close/>
                <a:moveTo>
                  <a:pt x="1161131" y="7280"/>
                </a:moveTo>
                <a:cubicBezTo>
                  <a:pt x="1162951" y="7280"/>
                  <a:pt x="1164771" y="5460"/>
                  <a:pt x="1164771" y="3640"/>
                </a:cubicBezTo>
                <a:cubicBezTo>
                  <a:pt x="1164771" y="1820"/>
                  <a:pt x="1162951" y="0"/>
                  <a:pt x="1161131" y="0"/>
                </a:cubicBezTo>
                <a:cubicBezTo>
                  <a:pt x="1159311" y="0"/>
                  <a:pt x="1157491" y="1820"/>
                  <a:pt x="1157491" y="3640"/>
                </a:cubicBezTo>
                <a:cubicBezTo>
                  <a:pt x="1157491" y="5460"/>
                  <a:pt x="1159311" y="7280"/>
                  <a:pt x="1161131" y="7280"/>
                </a:cubicBezTo>
                <a:close/>
                <a:moveTo>
                  <a:pt x="1288528" y="5460"/>
                </a:moveTo>
                <a:cubicBezTo>
                  <a:pt x="1290348" y="5460"/>
                  <a:pt x="1292168" y="3640"/>
                  <a:pt x="1292168" y="1820"/>
                </a:cubicBezTo>
                <a:cubicBezTo>
                  <a:pt x="1292168" y="0"/>
                  <a:pt x="1290348" y="0"/>
                  <a:pt x="1288528" y="0"/>
                </a:cubicBezTo>
                <a:cubicBezTo>
                  <a:pt x="1286708" y="0"/>
                  <a:pt x="1284888" y="1820"/>
                  <a:pt x="1284888" y="3640"/>
                </a:cubicBezTo>
                <a:cubicBezTo>
                  <a:pt x="1284888" y="5460"/>
                  <a:pt x="1288528" y="5460"/>
                  <a:pt x="1288528" y="5460"/>
                </a:cubicBezTo>
                <a:close/>
                <a:moveTo>
                  <a:pt x="1417745" y="5460"/>
                </a:moveTo>
                <a:cubicBezTo>
                  <a:pt x="1419565" y="5460"/>
                  <a:pt x="1419565" y="3640"/>
                  <a:pt x="1419565" y="3640"/>
                </a:cubicBezTo>
                <a:cubicBezTo>
                  <a:pt x="1419565" y="3640"/>
                  <a:pt x="1419565" y="1820"/>
                  <a:pt x="1417745" y="1820"/>
                </a:cubicBezTo>
                <a:cubicBezTo>
                  <a:pt x="1415925" y="1820"/>
                  <a:pt x="1415925" y="3640"/>
                  <a:pt x="1415925" y="3640"/>
                </a:cubicBezTo>
                <a:cubicBezTo>
                  <a:pt x="1415925" y="3640"/>
                  <a:pt x="1415925" y="5460"/>
                  <a:pt x="1417745" y="5460"/>
                </a:cubicBezTo>
                <a:close/>
                <a:moveTo>
                  <a:pt x="1546962" y="3640"/>
                </a:moveTo>
                <a:cubicBezTo>
                  <a:pt x="1546962" y="3640"/>
                  <a:pt x="1546962" y="3640"/>
                  <a:pt x="1546962" y="3640"/>
                </a:cubicBezTo>
                <a:cubicBezTo>
                  <a:pt x="1548781" y="1820"/>
                  <a:pt x="1546962" y="1820"/>
                  <a:pt x="1546962" y="1820"/>
                </a:cubicBezTo>
                <a:cubicBezTo>
                  <a:pt x="1545142" y="1820"/>
                  <a:pt x="1545142" y="1820"/>
                  <a:pt x="1546962" y="3640"/>
                </a:cubicBezTo>
                <a:cubicBezTo>
                  <a:pt x="1545142" y="3640"/>
                  <a:pt x="1545142" y="3640"/>
                  <a:pt x="1546962" y="3640"/>
                </a:cubicBezTo>
                <a:close/>
                <a:moveTo>
                  <a:pt x="516867" y="132857"/>
                </a:moveTo>
                <a:cubicBezTo>
                  <a:pt x="518687" y="132857"/>
                  <a:pt x="518687" y="132857"/>
                  <a:pt x="516867" y="132857"/>
                </a:cubicBezTo>
                <a:cubicBezTo>
                  <a:pt x="518687" y="131037"/>
                  <a:pt x="516867" y="131037"/>
                  <a:pt x="516867" y="131037"/>
                </a:cubicBezTo>
                <a:cubicBezTo>
                  <a:pt x="516867" y="131037"/>
                  <a:pt x="516867" y="131037"/>
                  <a:pt x="516867" y="132857"/>
                </a:cubicBezTo>
                <a:cubicBezTo>
                  <a:pt x="516867" y="132857"/>
                  <a:pt x="516867" y="132857"/>
                  <a:pt x="516867" y="132857"/>
                </a:cubicBezTo>
                <a:close/>
                <a:moveTo>
                  <a:pt x="646084" y="134677"/>
                </a:moveTo>
                <a:cubicBezTo>
                  <a:pt x="647904" y="134677"/>
                  <a:pt x="649724" y="132857"/>
                  <a:pt x="649724" y="131037"/>
                </a:cubicBezTo>
                <a:cubicBezTo>
                  <a:pt x="649724" y="129217"/>
                  <a:pt x="647904" y="127397"/>
                  <a:pt x="646084" y="127397"/>
                </a:cubicBezTo>
                <a:cubicBezTo>
                  <a:pt x="644264" y="127397"/>
                  <a:pt x="642444" y="129217"/>
                  <a:pt x="642444" y="131037"/>
                </a:cubicBezTo>
                <a:cubicBezTo>
                  <a:pt x="642444" y="132857"/>
                  <a:pt x="644264" y="134677"/>
                  <a:pt x="646084" y="134677"/>
                </a:cubicBezTo>
                <a:close/>
                <a:moveTo>
                  <a:pt x="775301" y="138317"/>
                </a:moveTo>
                <a:cubicBezTo>
                  <a:pt x="778941" y="138317"/>
                  <a:pt x="780761" y="136497"/>
                  <a:pt x="780761" y="132857"/>
                </a:cubicBezTo>
                <a:cubicBezTo>
                  <a:pt x="780761" y="129217"/>
                  <a:pt x="778941" y="127397"/>
                  <a:pt x="775301" y="127397"/>
                </a:cubicBezTo>
                <a:cubicBezTo>
                  <a:pt x="771661" y="127397"/>
                  <a:pt x="769841" y="129217"/>
                  <a:pt x="769841" y="132857"/>
                </a:cubicBezTo>
                <a:cubicBezTo>
                  <a:pt x="769841" y="136497"/>
                  <a:pt x="771661" y="138317"/>
                  <a:pt x="775301" y="138317"/>
                </a:cubicBezTo>
                <a:close/>
                <a:moveTo>
                  <a:pt x="902698" y="140137"/>
                </a:moveTo>
                <a:cubicBezTo>
                  <a:pt x="906337" y="140137"/>
                  <a:pt x="909977" y="136497"/>
                  <a:pt x="909977" y="132857"/>
                </a:cubicBezTo>
                <a:cubicBezTo>
                  <a:pt x="909977" y="129217"/>
                  <a:pt x="906337" y="125577"/>
                  <a:pt x="902698" y="125577"/>
                </a:cubicBezTo>
                <a:cubicBezTo>
                  <a:pt x="899058" y="125577"/>
                  <a:pt x="895418" y="129217"/>
                  <a:pt x="895418" y="132857"/>
                </a:cubicBezTo>
                <a:cubicBezTo>
                  <a:pt x="895418" y="136497"/>
                  <a:pt x="899058" y="140137"/>
                  <a:pt x="902698" y="140137"/>
                </a:cubicBezTo>
                <a:close/>
                <a:moveTo>
                  <a:pt x="1031914" y="140137"/>
                </a:moveTo>
                <a:cubicBezTo>
                  <a:pt x="1037374" y="140137"/>
                  <a:pt x="1041014" y="136497"/>
                  <a:pt x="1041014" y="131037"/>
                </a:cubicBezTo>
                <a:cubicBezTo>
                  <a:pt x="1041014" y="125577"/>
                  <a:pt x="1037374" y="121937"/>
                  <a:pt x="1031914" y="121937"/>
                </a:cubicBezTo>
                <a:cubicBezTo>
                  <a:pt x="1026455" y="121937"/>
                  <a:pt x="1022815" y="125577"/>
                  <a:pt x="1022815" y="131037"/>
                </a:cubicBezTo>
                <a:cubicBezTo>
                  <a:pt x="1022815" y="136497"/>
                  <a:pt x="1026455" y="140137"/>
                  <a:pt x="1031914" y="140137"/>
                </a:cubicBezTo>
                <a:close/>
                <a:moveTo>
                  <a:pt x="1161131" y="141956"/>
                </a:moveTo>
                <a:cubicBezTo>
                  <a:pt x="1166591" y="141956"/>
                  <a:pt x="1170231" y="138317"/>
                  <a:pt x="1170231" y="132857"/>
                </a:cubicBezTo>
                <a:cubicBezTo>
                  <a:pt x="1170231" y="127397"/>
                  <a:pt x="1166591" y="123757"/>
                  <a:pt x="1161131" y="123757"/>
                </a:cubicBezTo>
                <a:cubicBezTo>
                  <a:pt x="1155671" y="123757"/>
                  <a:pt x="1152031" y="127397"/>
                  <a:pt x="1152031" y="131037"/>
                </a:cubicBezTo>
                <a:cubicBezTo>
                  <a:pt x="1152031" y="136497"/>
                  <a:pt x="1155671" y="141956"/>
                  <a:pt x="1161131" y="141956"/>
                </a:cubicBezTo>
                <a:close/>
                <a:moveTo>
                  <a:pt x="1288528" y="140137"/>
                </a:moveTo>
                <a:cubicBezTo>
                  <a:pt x="1293988" y="140137"/>
                  <a:pt x="1297628" y="136497"/>
                  <a:pt x="1297628" y="131037"/>
                </a:cubicBezTo>
                <a:cubicBezTo>
                  <a:pt x="1297628" y="125577"/>
                  <a:pt x="1293988" y="121937"/>
                  <a:pt x="1288528" y="121937"/>
                </a:cubicBezTo>
                <a:cubicBezTo>
                  <a:pt x="1283068" y="121937"/>
                  <a:pt x="1279428" y="125577"/>
                  <a:pt x="1279428" y="131037"/>
                </a:cubicBezTo>
                <a:cubicBezTo>
                  <a:pt x="1281248" y="136497"/>
                  <a:pt x="1284888" y="140137"/>
                  <a:pt x="1288528" y="140137"/>
                </a:cubicBezTo>
                <a:close/>
                <a:moveTo>
                  <a:pt x="1417745" y="140137"/>
                </a:moveTo>
                <a:cubicBezTo>
                  <a:pt x="1421385" y="140137"/>
                  <a:pt x="1425025" y="136497"/>
                  <a:pt x="1425025" y="132857"/>
                </a:cubicBezTo>
                <a:cubicBezTo>
                  <a:pt x="1425025" y="129217"/>
                  <a:pt x="1421385" y="125577"/>
                  <a:pt x="1417745" y="125577"/>
                </a:cubicBezTo>
                <a:cubicBezTo>
                  <a:pt x="1414105" y="125577"/>
                  <a:pt x="1410465" y="129217"/>
                  <a:pt x="1410465" y="132857"/>
                </a:cubicBezTo>
                <a:cubicBezTo>
                  <a:pt x="1410465" y="136497"/>
                  <a:pt x="1414105" y="140137"/>
                  <a:pt x="1417745" y="140137"/>
                </a:cubicBezTo>
                <a:close/>
                <a:moveTo>
                  <a:pt x="1546962" y="138317"/>
                </a:moveTo>
                <a:cubicBezTo>
                  <a:pt x="1550601" y="138317"/>
                  <a:pt x="1552421" y="136497"/>
                  <a:pt x="1552421" y="132857"/>
                </a:cubicBezTo>
                <a:cubicBezTo>
                  <a:pt x="1552421" y="129217"/>
                  <a:pt x="1550601" y="125577"/>
                  <a:pt x="1546962" y="125577"/>
                </a:cubicBezTo>
                <a:cubicBezTo>
                  <a:pt x="1543322" y="125577"/>
                  <a:pt x="1541502" y="127397"/>
                  <a:pt x="1541502" y="131037"/>
                </a:cubicBezTo>
                <a:cubicBezTo>
                  <a:pt x="1541502" y="134677"/>
                  <a:pt x="1543322" y="138317"/>
                  <a:pt x="1546962" y="138317"/>
                </a:cubicBezTo>
                <a:close/>
                <a:moveTo>
                  <a:pt x="1674358" y="134677"/>
                </a:moveTo>
                <a:cubicBezTo>
                  <a:pt x="1676178" y="134677"/>
                  <a:pt x="1677998" y="132857"/>
                  <a:pt x="1677998" y="131037"/>
                </a:cubicBezTo>
                <a:cubicBezTo>
                  <a:pt x="1677998" y="129217"/>
                  <a:pt x="1677998" y="127397"/>
                  <a:pt x="1674358" y="127397"/>
                </a:cubicBezTo>
                <a:cubicBezTo>
                  <a:pt x="1672538" y="127397"/>
                  <a:pt x="1670719" y="129217"/>
                  <a:pt x="1670719" y="131037"/>
                </a:cubicBezTo>
                <a:cubicBezTo>
                  <a:pt x="1670719" y="132857"/>
                  <a:pt x="1672538" y="134677"/>
                  <a:pt x="1674358" y="134677"/>
                </a:cubicBezTo>
                <a:close/>
                <a:moveTo>
                  <a:pt x="1803575" y="132857"/>
                </a:moveTo>
                <a:cubicBezTo>
                  <a:pt x="1803575" y="132857"/>
                  <a:pt x="1805395" y="132857"/>
                  <a:pt x="1803575" y="132857"/>
                </a:cubicBezTo>
                <a:cubicBezTo>
                  <a:pt x="1805395" y="131037"/>
                  <a:pt x="1803575" y="131037"/>
                  <a:pt x="1803575" y="131037"/>
                </a:cubicBezTo>
                <a:cubicBezTo>
                  <a:pt x="1803575" y="131037"/>
                  <a:pt x="1803575" y="131037"/>
                  <a:pt x="1803575" y="132857"/>
                </a:cubicBezTo>
                <a:cubicBezTo>
                  <a:pt x="1803575" y="132857"/>
                  <a:pt x="1803575" y="132857"/>
                  <a:pt x="1803575" y="132857"/>
                </a:cubicBezTo>
                <a:close/>
                <a:moveTo>
                  <a:pt x="389470" y="262073"/>
                </a:moveTo>
                <a:cubicBezTo>
                  <a:pt x="389470" y="262073"/>
                  <a:pt x="391290" y="262073"/>
                  <a:pt x="389470" y="262073"/>
                </a:cubicBezTo>
                <a:cubicBezTo>
                  <a:pt x="391290" y="258434"/>
                  <a:pt x="391290" y="258434"/>
                  <a:pt x="389470" y="258434"/>
                </a:cubicBezTo>
                <a:cubicBezTo>
                  <a:pt x="387650" y="258434"/>
                  <a:pt x="387650" y="260254"/>
                  <a:pt x="389470" y="262073"/>
                </a:cubicBezTo>
                <a:cubicBezTo>
                  <a:pt x="387650" y="262073"/>
                  <a:pt x="387650" y="262073"/>
                  <a:pt x="389470" y="262073"/>
                </a:cubicBezTo>
                <a:close/>
                <a:moveTo>
                  <a:pt x="516867" y="265713"/>
                </a:moveTo>
                <a:cubicBezTo>
                  <a:pt x="520507" y="265713"/>
                  <a:pt x="522327" y="263893"/>
                  <a:pt x="522327" y="260254"/>
                </a:cubicBezTo>
                <a:cubicBezTo>
                  <a:pt x="522327" y="256614"/>
                  <a:pt x="520507" y="254794"/>
                  <a:pt x="516867" y="254794"/>
                </a:cubicBezTo>
                <a:cubicBezTo>
                  <a:pt x="513227" y="254794"/>
                  <a:pt x="511407" y="256614"/>
                  <a:pt x="511407" y="260254"/>
                </a:cubicBezTo>
                <a:cubicBezTo>
                  <a:pt x="513227" y="263893"/>
                  <a:pt x="515047" y="265713"/>
                  <a:pt x="516867" y="265713"/>
                </a:cubicBezTo>
                <a:close/>
                <a:moveTo>
                  <a:pt x="646084" y="269353"/>
                </a:moveTo>
                <a:cubicBezTo>
                  <a:pt x="651544" y="269353"/>
                  <a:pt x="655184" y="265713"/>
                  <a:pt x="655184" y="260254"/>
                </a:cubicBezTo>
                <a:cubicBezTo>
                  <a:pt x="655184" y="254794"/>
                  <a:pt x="651544" y="251154"/>
                  <a:pt x="646084" y="251154"/>
                </a:cubicBezTo>
                <a:cubicBezTo>
                  <a:pt x="640624" y="251154"/>
                  <a:pt x="636984" y="254794"/>
                  <a:pt x="636984" y="260254"/>
                </a:cubicBezTo>
                <a:cubicBezTo>
                  <a:pt x="636984" y="265713"/>
                  <a:pt x="640624" y="269353"/>
                  <a:pt x="646084" y="269353"/>
                </a:cubicBezTo>
                <a:close/>
                <a:moveTo>
                  <a:pt x="775301" y="272993"/>
                </a:moveTo>
                <a:cubicBezTo>
                  <a:pt x="782581" y="272993"/>
                  <a:pt x="786220" y="267533"/>
                  <a:pt x="786220" y="262073"/>
                </a:cubicBezTo>
                <a:cubicBezTo>
                  <a:pt x="786220" y="254794"/>
                  <a:pt x="780761" y="251154"/>
                  <a:pt x="775301" y="251154"/>
                </a:cubicBezTo>
                <a:cubicBezTo>
                  <a:pt x="768021" y="251154"/>
                  <a:pt x="764381" y="256614"/>
                  <a:pt x="764381" y="262073"/>
                </a:cubicBezTo>
                <a:cubicBezTo>
                  <a:pt x="762561" y="267533"/>
                  <a:pt x="768021" y="272993"/>
                  <a:pt x="775301" y="272993"/>
                </a:cubicBezTo>
                <a:close/>
                <a:moveTo>
                  <a:pt x="902698" y="274813"/>
                </a:moveTo>
                <a:cubicBezTo>
                  <a:pt x="909977" y="274813"/>
                  <a:pt x="917257" y="269353"/>
                  <a:pt x="917257" y="260254"/>
                </a:cubicBezTo>
                <a:cubicBezTo>
                  <a:pt x="917257" y="251154"/>
                  <a:pt x="911797" y="245694"/>
                  <a:pt x="902698" y="245694"/>
                </a:cubicBezTo>
                <a:cubicBezTo>
                  <a:pt x="893598" y="245694"/>
                  <a:pt x="888138" y="251154"/>
                  <a:pt x="888138" y="260254"/>
                </a:cubicBezTo>
                <a:cubicBezTo>
                  <a:pt x="888138" y="269353"/>
                  <a:pt x="895418" y="274813"/>
                  <a:pt x="902698" y="274813"/>
                </a:cubicBezTo>
                <a:close/>
                <a:moveTo>
                  <a:pt x="1031914" y="276633"/>
                </a:moveTo>
                <a:cubicBezTo>
                  <a:pt x="1041014" y="276633"/>
                  <a:pt x="1046474" y="269353"/>
                  <a:pt x="1046474" y="262073"/>
                </a:cubicBezTo>
                <a:cubicBezTo>
                  <a:pt x="1046474" y="254794"/>
                  <a:pt x="1039194" y="247514"/>
                  <a:pt x="1031914" y="247514"/>
                </a:cubicBezTo>
                <a:cubicBezTo>
                  <a:pt x="1022815" y="247514"/>
                  <a:pt x="1017355" y="254794"/>
                  <a:pt x="1017355" y="262073"/>
                </a:cubicBezTo>
                <a:cubicBezTo>
                  <a:pt x="1017355" y="269353"/>
                  <a:pt x="1022815" y="276633"/>
                  <a:pt x="1031914" y="276633"/>
                </a:cubicBezTo>
                <a:close/>
                <a:moveTo>
                  <a:pt x="1161131" y="276633"/>
                </a:moveTo>
                <a:cubicBezTo>
                  <a:pt x="1170231" y="276633"/>
                  <a:pt x="1177511" y="269353"/>
                  <a:pt x="1177511" y="260254"/>
                </a:cubicBezTo>
                <a:cubicBezTo>
                  <a:pt x="1177511" y="251154"/>
                  <a:pt x="1170231" y="243874"/>
                  <a:pt x="1161131" y="243874"/>
                </a:cubicBezTo>
                <a:cubicBezTo>
                  <a:pt x="1152031" y="243874"/>
                  <a:pt x="1144752" y="251154"/>
                  <a:pt x="1144752" y="260254"/>
                </a:cubicBezTo>
                <a:cubicBezTo>
                  <a:pt x="1144752" y="269353"/>
                  <a:pt x="1152031" y="276633"/>
                  <a:pt x="1161131" y="276633"/>
                </a:cubicBezTo>
                <a:close/>
                <a:moveTo>
                  <a:pt x="1288528" y="276633"/>
                </a:moveTo>
                <a:cubicBezTo>
                  <a:pt x="1297628" y="276633"/>
                  <a:pt x="1303088" y="269353"/>
                  <a:pt x="1303088" y="262073"/>
                </a:cubicBezTo>
                <a:cubicBezTo>
                  <a:pt x="1303088" y="254794"/>
                  <a:pt x="1295808" y="247514"/>
                  <a:pt x="1288528" y="247514"/>
                </a:cubicBezTo>
                <a:cubicBezTo>
                  <a:pt x="1279428" y="247514"/>
                  <a:pt x="1273968" y="254794"/>
                  <a:pt x="1273968" y="262073"/>
                </a:cubicBezTo>
                <a:cubicBezTo>
                  <a:pt x="1273968" y="269353"/>
                  <a:pt x="1281248" y="276633"/>
                  <a:pt x="1288528" y="276633"/>
                </a:cubicBezTo>
                <a:close/>
                <a:moveTo>
                  <a:pt x="1417745" y="274813"/>
                </a:moveTo>
                <a:cubicBezTo>
                  <a:pt x="1425025" y="274813"/>
                  <a:pt x="1432304" y="269353"/>
                  <a:pt x="1432304" y="260254"/>
                </a:cubicBezTo>
                <a:cubicBezTo>
                  <a:pt x="1432304" y="251154"/>
                  <a:pt x="1426845" y="245694"/>
                  <a:pt x="1417745" y="245694"/>
                </a:cubicBezTo>
                <a:cubicBezTo>
                  <a:pt x="1410465" y="245694"/>
                  <a:pt x="1403185" y="251154"/>
                  <a:pt x="1403185" y="260254"/>
                </a:cubicBezTo>
                <a:cubicBezTo>
                  <a:pt x="1403185" y="269353"/>
                  <a:pt x="1410465" y="274813"/>
                  <a:pt x="1417745" y="274813"/>
                </a:cubicBezTo>
                <a:close/>
                <a:moveTo>
                  <a:pt x="1546962" y="272993"/>
                </a:moveTo>
                <a:cubicBezTo>
                  <a:pt x="1554241" y="272993"/>
                  <a:pt x="1557881" y="267533"/>
                  <a:pt x="1557881" y="262073"/>
                </a:cubicBezTo>
                <a:cubicBezTo>
                  <a:pt x="1557881" y="254794"/>
                  <a:pt x="1552421" y="251154"/>
                  <a:pt x="1546962" y="251154"/>
                </a:cubicBezTo>
                <a:cubicBezTo>
                  <a:pt x="1539682" y="251154"/>
                  <a:pt x="1536042" y="256614"/>
                  <a:pt x="1536042" y="262073"/>
                </a:cubicBezTo>
                <a:cubicBezTo>
                  <a:pt x="1534222" y="267533"/>
                  <a:pt x="1539682" y="272993"/>
                  <a:pt x="1546962" y="272993"/>
                </a:cubicBezTo>
                <a:close/>
                <a:moveTo>
                  <a:pt x="1674358" y="269353"/>
                </a:moveTo>
                <a:cubicBezTo>
                  <a:pt x="1679818" y="269353"/>
                  <a:pt x="1683458" y="265713"/>
                  <a:pt x="1683458" y="260254"/>
                </a:cubicBezTo>
                <a:cubicBezTo>
                  <a:pt x="1683458" y="254794"/>
                  <a:pt x="1679818" y="251154"/>
                  <a:pt x="1674358" y="251154"/>
                </a:cubicBezTo>
                <a:cubicBezTo>
                  <a:pt x="1668898" y="251154"/>
                  <a:pt x="1665259" y="254794"/>
                  <a:pt x="1665259" y="260254"/>
                </a:cubicBezTo>
                <a:cubicBezTo>
                  <a:pt x="1665259" y="265713"/>
                  <a:pt x="1670719" y="269353"/>
                  <a:pt x="1674358" y="269353"/>
                </a:cubicBezTo>
                <a:close/>
                <a:moveTo>
                  <a:pt x="1803575" y="265713"/>
                </a:moveTo>
                <a:cubicBezTo>
                  <a:pt x="1807215" y="265713"/>
                  <a:pt x="1809035" y="263893"/>
                  <a:pt x="1809035" y="260254"/>
                </a:cubicBezTo>
                <a:cubicBezTo>
                  <a:pt x="1809035" y="256614"/>
                  <a:pt x="1807215" y="254794"/>
                  <a:pt x="1803575" y="254794"/>
                </a:cubicBezTo>
                <a:cubicBezTo>
                  <a:pt x="1799935" y="254794"/>
                  <a:pt x="1798115" y="256614"/>
                  <a:pt x="1798115" y="260254"/>
                </a:cubicBezTo>
                <a:cubicBezTo>
                  <a:pt x="1798115" y="263893"/>
                  <a:pt x="1799935" y="265713"/>
                  <a:pt x="1803575" y="265713"/>
                </a:cubicBezTo>
                <a:close/>
                <a:moveTo>
                  <a:pt x="1932792" y="262073"/>
                </a:moveTo>
                <a:cubicBezTo>
                  <a:pt x="1934612" y="262073"/>
                  <a:pt x="1934612" y="260254"/>
                  <a:pt x="1934612" y="260254"/>
                </a:cubicBezTo>
                <a:cubicBezTo>
                  <a:pt x="1934612" y="258434"/>
                  <a:pt x="1932792" y="258434"/>
                  <a:pt x="1932792" y="258434"/>
                </a:cubicBezTo>
                <a:cubicBezTo>
                  <a:pt x="1930972" y="258434"/>
                  <a:pt x="1930972" y="260254"/>
                  <a:pt x="1930972" y="260254"/>
                </a:cubicBezTo>
                <a:cubicBezTo>
                  <a:pt x="1930972" y="262073"/>
                  <a:pt x="1930972" y="262073"/>
                  <a:pt x="1932792" y="262073"/>
                </a:cubicBezTo>
                <a:close/>
                <a:moveTo>
                  <a:pt x="260254" y="391290"/>
                </a:moveTo>
                <a:cubicBezTo>
                  <a:pt x="262073" y="391290"/>
                  <a:pt x="262073" y="389470"/>
                  <a:pt x="260254" y="391290"/>
                </a:cubicBezTo>
                <a:cubicBezTo>
                  <a:pt x="262073" y="387650"/>
                  <a:pt x="262073" y="387650"/>
                  <a:pt x="260254" y="387650"/>
                </a:cubicBezTo>
                <a:cubicBezTo>
                  <a:pt x="258434" y="387650"/>
                  <a:pt x="258434" y="387650"/>
                  <a:pt x="260254" y="391290"/>
                </a:cubicBezTo>
                <a:cubicBezTo>
                  <a:pt x="258434" y="389470"/>
                  <a:pt x="260254" y="391290"/>
                  <a:pt x="260254" y="391290"/>
                </a:cubicBezTo>
                <a:close/>
                <a:moveTo>
                  <a:pt x="389470" y="394930"/>
                </a:moveTo>
                <a:cubicBezTo>
                  <a:pt x="393110" y="394930"/>
                  <a:pt x="394930" y="393110"/>
                  <a:pt x="394930" y="389470"/>
                </a:cubicBezTo>
                <a:cubicBezTo>
                  <a:pt x="394930" y="385830"/>
                  <a:pt x="393110" y="382191"/>
                  <a:pt x="389470" y="382191"/>
                </a:cubicBezTo>
                <a:cubicBezTo>
                  <a:pt x="385830" y="382191"/>
                  <a:pt x="382191" y="385830"/>
                  <a:pt x="382191" y="389470"/>
                </a:cubicBezTo>
                <a:cubicBezTo>
                  <a:pt x="382191" y="393110"/>
                  <a:pt x="385830" y="394930"/>
                  <a:pt x="389470" y="394930"/>
                </a:cubicBezTo>
                <a:close/>
                <a:moveTo>
                  <a:pt x="516867" y="398570"/>
                </a:moveTo>
                <a:cubicBezTo>
                  <a:pt x="522327" y="398570"/>
                  <a:pt x="527787" y="393110"/>
                  <a:pt x="527787" y="387650"/>
                </a:cubicBezTo>
                <a:cubicBezTo>
                  <a:pt x="527787" y="382191"/>
                  <a:pt x="522327" y="376731"/>
                  <a:pt x="516867" y="376731"/>
                </a:cubicBezTo>
                <a:cubicBezTo>
                  <a:pt x="511407" y="376731"/>
                  <a:pt x="505947" y="382191"/>
                  <a:pt x="505947" y="387650"/>
                </a:cubicBezTo>
                <a:cubicBezTo>
                  <a:pt x="507767" y="394930"/>
                  <a:pt x="511407" y="398570"/>
                  <a:pt x="516867" y="398570"/>
                </a:cubicBezTo>
                <a:close/>
                <a:moveTo>
                  <a:pt x="646084" y="404030"/>
                </a:moveTo>
                <a:cubicBezTo>
                  <a:pt x="653364" y="404030"/>
                  <a:pt x="660644" y="396750"/>
                  <a:pt x="660644" y="389470"/>
                </a:cubicBezTo>
                <a:cubicBezTo>
                  <a:pt x="660644" y="382191"/>
                  <a:pt x="653364" y="374911"/>
                  <a:pt x="646084" y="374911"/>
                </a:cubicBezTo>
                <a:cubicBezTo>
                  <a:pt x="638804" y="374911"/>
                  <a:pt x="631524" y="382191"/>
                  <a:pt x="631524" y="389470"/>
                </a:cubicBezTo>
                <a:cubicBezTo>
                  <a:pt x="631524" y="396750"/>
                  <a:pt x="638804" y="404030"/>
                  <a:pt x="646084" y="404030"/>
                </a:cubicBezTo>
                <a:close/>
                <a:moveTo>
                  <a:pt x="775301" y="405850"/>
                </a:moveTo>
                <a:cubicBezTo>
                  <a:pt x="784400" y="405850"/>
                  <a:pt x="793500" y="398570"/>
                  <a:pt x="793500" y="387650"/>
                </a:cubicBezTo>
                <a:cubicBezTo>
                  <a:pt x="793500" y="376731"/>
                  <a:pt x="786220" y="369451"/>
                  <a:pt x="775301" y="369451"/>
                </a:cubicBezTo>
                <a:cubicBezTo>
                  <a:pt x="764381" y="369451"/>
                  <a:pt x="757101" y="376731"/>
                  <a:pt x="757101" y="387650"/>
                </a:cubicBezTo>
                <a:cubicBezTo>
                  <a:pt x="757101" y="398570"/>
                  <a:pt x="764381" y="405850"/>
                  <a:pt x="775301" y="405850"/>
                </a:cubicBezTo>
                <a:close/>
                <a:moveTo>
                  <a:pt x="902698" y="409490"/>
                </a:moveTo>
                <a:cubicBezTo>
                  <a:pt x="913617" y="409490"/>
                  <a:pt x="922717" y="400390"/>
                  <a:pt x="922717" y="389470"/>
                </a:cubicBezTo>
                <a:cubicBezTo>
                  <a:pt x="922717" y="378551"/>
                  <a:pt x="913617" y="369451"/>
                  <a:pt x="902698" y="369451"/>
                </a:cubicBezTo>
                <a:cubicBezTo>
                  <a:pt x="891778" y="369451"/>
                  <a:pt x="882678" y="378551"/>
                  <a:pt x="882678" y="389470"/>
                </a:cubicBezTo>
                <a:cubicBezTo>
                  <a:pt x="882678" y="400390"/>
                  <a:pt x="891778" y="409490"/>
                  <a:pt x="902698" y="409490"/>
                </a:cubicBezTo>
                <a:close/>
                <a:moveTo>
                  <a:pt x="1031914" y="411310"/>
                </a:moveTo>
                <a:cubicBezTo>
                  <a:pt x="1042834" y="411310"/>
                  <a:pt x="1053754" y="402210"/>
                  <a:pt x="1053754" y="389470"/>
                </a:cubicBezTo>
                <a:cubicBezTo>
                  <a:pt x="1053754" y="378551"/>
                  <a:pt x="1044654" y="367631"/>
                  <a:pt x="1031914" y="367631"/>
                </a:cubicBezTo>
                <a:cubicBezTo>
                  <a:pt x="1020995" y="367631"/>
                  <a:pt x="1010075" y="376731"/>
                  <a:pt x="1010075" y="389470"/>
                </a:cubicBezTo>
                <a:cubicBezTo>
                  <a:pt x="1010075" y="400390"/>
                  <a:pt x="1020995" y="411310"/>
                  <a:pt x="1031914" y="411310"/>
                </a:cubicBezTo>
                <a:close/>
                <a:moveTo>
                  <a:pt x="1161131" y="411310"/>
                </a:moveTo>
                <a:cubicBezTo>
                  <a:pt x="1173871" y="411310"/>
                  <a:pt x="1182971" y="402210"/>
                  <a:pt x="1182971" y="389470"/>
                </a:cubicBezTo>
                <a:cubicBezTo>
                  <a:pt x="1182971" y="376731"/>
                  <a:pt x="1173871" y="367631"/>
                  <a:pt x="1161131" y="367631"/>
                </a:cubicBezTo>
                <a:cubicBezTo>
                  <a:pt x="1148391" y="367631"/>
                  <a:pt x="1139292" y="376731"/>
                  <a:pt x="1139292" y="389470"/>
                </a:cubicBezTo>
                <a:cubicBezTo>
                  <a:pt x="1139292" y="400390"/>
                  <a:pt x="1148391" y="411310"/>
                  <a:pt x="1161131" y="411310"/>
                </a:cubicBezTo>
                <a:close/>
                <a:moveTo>
                  <a:pt x="1288528" y="411310"/>
                </a:moveTo>
                <a:cubicBezTo>
                  <a:pt x="1299448" y="411310"/>
                  <a:pt x="1310367" y="402210"/>
                  <a:pt x="1310367" y="389470"/>
                </a:cubicBezTo>
                <a:cubicBezTo>
                  <a:pt x="1310367" y="378551"/>
                  <a:pt x="1301268" y="367631"/>
                  <a:pt x="1288528" y="367631"/>
                </a:cubicBezTo>
                <a:cubicBezTo>
                  <a:pt x="1277608" y="367631"/>
                  <a:pt x="1266688" y="376731"/>
                  <a:pt x="1266688" y="389470"/>
                </a:cubicBezTo>
                <a:cubicBezTo>
                  <a:pt x="1268508" y="400390"/>
                  <a:pt x="1277608" y="411310"/>
                  <a:pt x="1288528" y="411310"/>
                </a:cubicBezTo>
                <a:close/>
                <a:moveTo>
                  <a:pt x="1417745" y="409490"/>
                </a:moveTo>
                <a:cubicBezTo>
                  <a:pt x="1428664" y="409490"/>
                  <a:pt x="1437764" y="400390"/>
                  <a:pt x="1437764" y="389470"/>
                </a:cubicBezTo>
                <a:cubicBezTo>
                  <a:pt x="1437764" y="378551"/>
                  <a:pt x="1428664" y="369451"/>
                  <a:pt x="1417745" y="369451"/>
                </a:cubicBezTo>
                <a:cubicBezTo>
                  <a:pt x="1406825" y="369451"/>
                  <a:pt x="1397725" y="378551"/>
                  <a:pt x="1397725" y="389470"/>
                </a:cubicBezTo>
                <a:cubicBezTo>
                  <a:pt x="1397725" y="400390"/>
                  <a:pt x="1406825" y="409490"/>
                  <a:pt x="1417745" y="409490"/>
                </a:cubicBezTo>
                <a:close/>
                <a:moveTo>
                  <a:pt x="1546962" y="405850"/>
                </a:moveTo>
                <a:cubicBezTo>
                  <a:pt x="1556061" y="405850"/>
                  <a:pt x="1565161" y="398570"/>
                  <a:pt x="1565161" y="387650"/>
                </a:cubicBezTo>
                <a:cubicBezTo>
                  <a:pt x="1565161" y="376731"/>
                  <a:pt x="1557881" y="369451"/>
                  <a:pt x="1546962" y="369451"/>
                </a:cubicBezTo>
                <a:cubicBezTo>
                  <a:pt x="1537862" y="369451"/>
                  <a:pt x="1528762" y="376731"/>
                  <a:pt x="1528762" y="387650"/>
                </a:cubicBezTo>
                <a:cubicBezTo>
                  <a:pt x="1528762" y="398570"/>
                  <a:pt x="1537862" y="405850"/>
                  <a:pt x="1546962" y="405850"/>
                </a:cubicBezTo>
                <a:close/>
                <a:moveTo>
                  <a:pt x="1674358" y="404030"/>
                </a:moveTo>
                <a:cubicBezTo>
                  <a:pt x="1681638" y="404030"/>
                  <a:pt x="1688918" y="396750"/>
                  <a:pt x="1688918" y="389470"/>
                </a:cubicBezTo>
                <a:cubicBezTo>
                  <a:pt x="1688918" y="382191"/>
                  <a:pt x="1681638" y="374911"/>
                  <a:pt x="1674358" y="374911"/>
                </a:cubicBezTo>
                <a:cubicBezTo>
                  <a:pt x="1667079" y="374911"/>
                  <a:pt x="1659799" y="382191"/>
                  <a:pt x="1659799" y="389470"/>
                </a:cubicBezTo>
                <a:cubicBezTo>
                  <a:pt x="1659799" y="396750"/>
                  <a:pt x="1667079" y="404030"/>
                  <a:pt x="1674358" y="404030"/>
                </a:cubicBezTo>
                <a:close/>
                <a:moveTo>
                  <a:pt x="1803575" y="400390"/>
                </a:moveTo>
                <a:cubicBezTo>
                  <a:pt x="1809035" y="400390"/>
                  <a:pt x="1814495" y="394930"/>
                  <a:pt x="1814495" y="389470"/>
                </a:cubicBezTo>
                <a:cubicBezTo>
                  <a:pt x="1814495" y="384010"/>
                  <a:pt x="1809035" y="378551"/>
                  <a:pt x="1803575" y="378551"/>
                </a:cubicBezTo>
                <a:cubicBezTo>
                  <a:pt x="1798115" y="378551"/>
                  <a:pt x="1792655" y="384010"/>
                  <a:pt x="1792655" y="389470"/>
                </a:cubicBezTo>
                <a:cubicBezTo>
                  <a:pt x="1792655" y="394930"/>
                  <a:pt x="1798115" y="400390"/>
                  <a:pt x="1803575" y="400390"/>
                </a:cubicBezTo>
                <a:close/>
                <a:moveTo>
                  <a:pt x="1932792" y="394930"/>
                </a:moveTo>
                <a:cubicBezTo>
                  <a:pt x="1936432" y="394930"/>
                  <a:pt x="1940072" y="391290"/>
                  <a:pt x="1940072" y="387650"/>
                </a:cubicBezTo>
                <a:cubicBezTo>
                  <a:pt x="1940072" y="384010"/>
                  <a:pt x="1936432" y="380371"/>
                  <a:pt x="1932792" y="380371"/>
                </a:cubicBezTo>
                <a:cubicBezTo>
                  <a:pt x="1929152" y="380371"/>
                  <a:pt x="1925512" y="384010"/>
                  <a:pt x="1925512" y="387650"/>
                </a:cubicBezTo>
                <a:cubicBezTo>
                  <a:pt x="1925512" y="393110"/>
                  <a:pt x="1929152" y="394930"/>
                  <a:pt x="1932792" y="394930"/>
                </a:cubicBezTo>
                <a:close/>
                <a:moveTo>
                  <a:pt x="2060189" y="391290"/>
                </a:moveTo>
                <a:cubicBezTo>
                  <a:pt x="2062009" y="391290"/>
                  <a:pt x="2062009" y="389470"/>
                  <a:pt x="2062009" y="389470"/>
                </a:cubicBezTo>
                <a:cubicBezTo>
                  <a:pt x="2062009" y="387650"/>
                  <a:pt x="2060189" y="387650"/>
                  <a:pt x="2060189" y="387650"/>
                </a:cubicBezTo>
                <a:cubicBezTo>
                  <a:pt x="2058369" y="387650"/>
                  <a:pt x="2058369" y="389470"/>
                  <a:pt x="2058369" y="389470"/>
                </a:cubicBezTo>
                <a:cubicBezTo>
                  <a:pt x="2058369" y="389470"/>
                  <a:pt x="2060189" y="391290"/>
                  <a:pt x="2060189" y="391290"/>
                </a:cubicBezTo>
                <a:close/>
                <a:moveTo>
                  <a:pt x="131037" y="518687"/>
                </a:moveTo>
                <a:cubicBezTo>
                  <a:pt x="132857" y="518687"/>
                  <a:pt x="132857" y="518687"/>
                  <a:pt x="131037" y="518687"/>
                </a:cubicBezTo>
                <a:cubicBezTo>
                  <a:pt x="132857" y="516867"/>
                  <a:pt x="131037" y="516867"/>
                  <a:pt x="131037" y="516867"/>
                </a:cubicBezTo>
                <a:cubicBezTo>
                  <a:pt x="131037" y="516867"/>
                  <a:pt x="131037" y="516867"/>
                  <a:pt x="131037" y="518687"/>
                </a:cubicBezTo>
                <a:cubicBezTo>
                  <a:pt x="131037" y="518687"/>
                  <a:pt x="131037" y="518687"/>
                  <a:pt x="131037" y="518687"/>
                </a:cubicBezTo>
                <a:close/>
                <a:moveTo>
                  <a:pt x="260254" y="522327"/>
                </a:moveTo>
                <a:cubicBezTo>
                  <a:pt x="263893" y="522327"/>
                  <a:pt x="265713" y="520507"/>
                  <a:pt x="265713" y="516867"/>
                </a:cubicBezTo>
                <a:cubicBezTo>
                  <a:pt x="265713" y="513227"/>
                  <a:pt x="263893" y="511407"/>
                  <a:pt x="260254" y="511407"/>
                </a:cubicBezTo>
                <a:cubicBezTo>
                  <a:pt x="256614" y="511407"/>
                  <a:pt x="254794" y="515047"/>
                  <a:pt x="254794" y="516867"/>
                </a:cubicBezTo>
                <a:cubicBezTo>
                  <a:pt x="254794" y="520507"/>
                  <a:pt x="256614" y="522327"/>
                  <a:pt x="260254" y="522327"/>
                </a:cubicBezTo>
                <a:close/>
                <a:moveTo>
                  <a:pt x="389470" y="527787"/>
                </a:moveTo>
                <a:cubicBezTo>
                  <a:pt x="394930" y="527787"/>
                  <a:pt x="400390" y="522327"/>
                  <a:pt x="400390" y="516867"/>
                </a:cubicBezTo>
                <a:cubicBezTo>
                  <a:pt x="400390" y="511407"/>
                  <a:pt x="394930" y="505947"/>
                  <a:pt x="389470" y="505947"/>
                </a:cubicBezTo>
                <a:cubicBezTo>
                  <a:pt x="384010" y="505947"/>
                  <a:pt x="378551" y="511407"/>
                  <a:pt x="378551" y="516867"/>
                </a:cubicBezTo>
                <a:cubicBezTo>
                  <a:pt x="378551" y="524147"/>
                  <a:pt x="384010" y="527787"/>
                  <a:pt x="389470" y="527787"/>
                </a:cubicBezTo>
                <a:close/>
                <a:moveTo>
                  <a:pt x="516867" y="533247"/>
                </a:moveTo>
                <a:cubicBezTo>
                  <a:pt x="525967" y="533247"/>
                  <a:pt x="531427" y="525967"/>
                  <a:pt x="531427" y="518687"/>
                </a:cubicBezTo>
                <a:cubicBezTo>
                  <a:pt x="531427" y="509587"/>
                  <a:pt x="524147" y="504127"/>
                  <a:pt x="516867" y="504127"/>
                </a:cubicBezTo>
                <a:cubicBezTo>
                  <a:pt x="507767" y="504127"/>
                  <a:pt x="502308" y="511407"/>
                  <a:pt x="502308" y="518687"/>
                </a:cubicBezTo>
                <a:cubicBezTo>
                  <a:pt x="502308" y="525967"/>
                  <a:pt x="509587" y="533247"/>
                  <a:pt x="516867" y="533247"/>
                </a:cubicBezTo>
                <a:close/>
                <a:moveTo>
                  <a:pt x="646084" y="536887"/>
                </a:moveTo>
                <a:cubicBezTo>
                  <a:pt x="657004" y="536887"/>
                  <a:pt x="666103" y="527787"/>
                  <a:pt x="666103" y="516867"/>
                </a:cubicBezTo>
                <a:cubicBezTo>
                  <a:pt x="666103" y="505947"/>
                  <a:pt x="657004" y="496848"/>
                  <a:pt x="646084" y="496848"/>
                </a:cubicBezTo>
                <a:cubicBezTo>
                  <a:pt x="635164" y="496848"/>
                  <a:pt x="626064" y="505947"/>
                  <a:pt x="626064" y="516867"/>
                </a:cubicBezTo>
                <a:cubicBezTo>
                  <a:pt x="627884" y="527787"/>
                  <a:pt x="635164" y="536887"/>
                  <a:pt x="646084" y="536887"/>
                </a:cubicBezTo>
                <a:close/>
                <a:moveTo>
                  <a:pt x="775301" y="540527"/>
                </a:moveTo>
                <a:cubicBezTo>
                  <a:pt x="788040" y="540527"/>
                  <a:pt x="798960" y="529607"/>
                  <a:pt x="798960" y="516867"/>
                </a:cubicBezTo>
                <a:cubicBezTo>
                  <a:pt x="798960" y="504127"/>
                  <a:pt x="788040" y="493208"/>
                  <a:pt x="775301" y="493208"/>
                </a:cubicBezTo>
                <a:cubicBezTo>
                  <a:pt x="762561" y="493208"/>
                  <a:pt x="751641" y="504127"/>
                  <a:pt x="751641" y="516867"/>
                </a:cubicBezTo>
                <a:cubicBezTo>
                  <a:pt x="751641" y="529607"/>
                  <a:pt x="762561" y="540527"/>
                  <a:pt x="775301" y="540527"/>
                </a:cubicBezTo>
                <a:close/>
                <a:moveTo>
                  <a:pt x="902698" y="544166"/>
                </a:moveTo>
                <a:cubicBezTo>
                  <a:pt x="917257" y="544166"/>
                  <a:pt x="928177" y="533247"/>
                  <a:pt x="928177" y="518687"/>
                </a:cubicBezTo>
                <a:cubicBezTo>
                  <a:pt x="928177" y="504127"/>
                  <a:pt x="917257" y="493208"/>
                  <a:pt x="902698" y="493208"/>
                </a:cubicBezTo>
                <a:cubicBezTo>
                  <a:pt x="888138" y="493208"/>
                  <a:pt x="877218" y="504127"/>
                  <a:pt x="877218" y="518687"/>
                </a:cubicBezTo>
                <a:cubicBezTo>
                  <a:pt x="877218" y="531427"/>
                  <a:pt x="889958" y="544166"/>
                  <a:pt x="902698" y="544166"/>
                </a:cubicBezTo>
                <a:close/>
                <a:moveTo>
                  <a:pt x="1031914" y="545986"/>
                </a:moveTo>
                <a:cubicBezTo>
                  <a:pt x="1046474" y="545986"/>
                  <a:pt x="1059214" y="533247"/>
                  <a:pt x="1059214" y="518687"/>
                </a:cubicBezTo>
                <a:cubicBezTo>
                  <a:pt x="1059214" y="504127"/>
                  <a:pt x="1046474" y="491388"/>
                  <a:pt x="1031914" y="491388"/>
                </a:cubicBezTo>
                <a:cubicBezTo>
                  <a:pt x="1017355" y="491388"/>
                  <a:pt x="1004615" y="504127"/>
                  <a:pt x="1004615" y="518687"/>
                </a:cubicBezTo>
                <a:cubicBezTo>
                  <a:pt x="1004615" y="533247"/>
                  <a:pt x="1017355" y="545986"/>
                  <a:pt x="1031914" y="545986"/>
                </a:cubicBezTo>
                <a:close/>
                <a:moveTo>
                  <a:pt x="1161131" y="545986"/>
                </a:moveTo>
                <a:cubicBezTo>
                  <a:pt x="1177511" y="545986"/>
                  <a:pt x="1188431" y="533247"/>
                  <a:pt x="1188431" y="518687"/>
                </a:cubicBezTo>
                <a:cubicBezTo>
                  <a:pt x="1188431" y="502308"/>
                  <a:pt x="1175691" y="491388"/>
                  <a:pt x="1161131" y="491388"/>
                </a:cubicBezTo>
                <a:cubicBezTo>
                  <a:pt x="1144752" y="491388"/>
                  <a:pt x="1133832" y="504127"/>
                  <a:pt x="1133832" y="518687"/>
                </a:cubicBezTo>
                <a:cubicBezTo>
                  <a:pt x="1132012" y="533247"/>
                  <a:pt x="1144752" y="545986"/>
                  <a:pt x="1161131" y="545986"/>
                </a:cubicBezTo>
                <a:close/>
                <a:moveTo>
                  <a:pt x="1288528" y="545986"/>
                </a:moveTo>
                <a:cubicBezTo>
                  <a:pt x="1303088" y="545986"/>
                  <a:pt x="1315827" y="533247"/>
                  <a:pt x="1315827" y="518687"/>
                </a:cubicBezTo>
                <a:cubicBezTo>
                  <a:pt x="1315827" y="504127"/>
                  <a:pt x="1303088" y="491388"/>
                  <a:pt x="1288528" y="491388"/>
                </a:cubicBezTo>
                <a:cubicBezTo>
                  <a:pt x="1273968" y="491388"/>
                  <a:pt x="1261229" y="504127"/>
                  <a:pt x="1261229" y="518687"/>
                </a:cubicBezTo>
                <a:cubicBezTo>
                  <a:pt x="1261229" y="533247"/>
                  <a:pt x="1273968" y="545986"/>
                  <a:pt x="1288528" y="545986"/>
                </a:cubicBezTo>
                <a:close/>
                <a:moveTo>
                  <a:pt x="1417745" y="544166"/>
                </a:moveTo>
                <a:cubicBezTo>
                  <a:pt x="1432304" y="544166"/>
                  <a:pt x="1443224" y="533247"/>
                  <a:pt x="1443224" y="518687"/>
                </a:cubicBezTo>
                <a:cubicBezTo>
                  <a:pt x="1443224" y="504127"/>
                  <a:pt x="1432304" y="493208"/>
                  <a:pt x="1417745" y="493208"/>
                </a:cubicBezTo>
                <a:cubicBezTo>
                  <a:pt x="1403185" y="493208"/>
                  <a:pt x="1392265" y="504127"/>
                  <a:pt x="1392265" y="518687"/>
                </a:cubicBezTo>
                <a:cubicBezTo>
                  <a:pt x="1392265" y="531427"/>
                  <a:pt x="1403185" y="544166"/>
                  <a:pt x="1417745" y="544166"/>
                </a:cubicBezTo>
                <a:close/>
                <a:moveTo>
                  <a:pt x="1546962" y="540527"/>
                </a:moveTo>
                <a:cubicBezTo>
                  <a:pt x="1559701" y="540527"/>
                  <a:pt x="1570621" y="529607"/>
                  <a:pt x="1570621" y="516867"/>
                </a:cubicBezTo>
                <a:cubicBezTo>
                  <a:pt x="1570621" y="504127"/>
                  <a:pt x="1559701" y="493208"/>
                  <a:pt x="1546962" y="493208"/>
                </a:cubicBezTo>
                <a:cubicBezTo>
                  <a:pt x="1534222" y="493208"/>
                  <a:pt x="1523302" y="504127"/>
                  <a:pt x="1523302" y="516867"/>
                </a:cubicBezTo>
                <a:cubicBezTo>
                  <a:pt x="1523302" y="529607"/>
                  <a:pt x="1534222" y="540527"/>
                  <a:pt x="1546962" y="540527"/>
                </a:cubicBezTo>
                <a:close/>
                <a:moveTo>
                  <a:pt x="1674358" y="536887"/>
                </a:moveTo>
                <a:cubicBezTo>
                  <a:pt x="1685278" y="536887"/>
                  <a:pt x="1694378" y="527787"/>
                  <a:pt x="1694378" y="516867"/>
                </a:cubicBezTo>
                <a:cubicBezTo>
                  <a:pt x="1694378" y="505947"/>
                  <a:pt x="1685278" y="496848"/>
                  <a:pt x="1674358" y="496848"/>
                </a:cubicBezTo>
                <a:cubicBezTo>
                  <a:pt x="1663439" y="496848"/>
                  <a:pt x="1654339" y="505947"/>
                  <a:pt x="1654339" y="516867"/>
                </a:cubicBezTo>
                <a:cubicBezTo>
                  <a:pt x="1656159" y="527787"/>
                  <a:pt x="1665259" y="536887"/>
                  <a:pt x="1674358" y="536887"/>
                </a:cubicBezTo>
                <a:close/>
                <a:moveTo>
                  <a:pt x="1803575" y="533247"/>
                </a:moveTo>
                <a:cubicBezTo>
                  <a:pt x="1812675" y="533247"/>
                  <a:pt x="1819955" y="525967"/>
                  <a:pt x="1819955" y="516867"/>
                </a:cubicBezTo>
                <a:cubicBezTo>
                  <a:pt x="1819955" y="507767"/>
                  <a:pt x="1812675" y="500488"/>
                  <a:pt x="1803575" y="500488"/>
                </a:cubicBezTo>
                <a:cubicBezTo>
                  <a:pt x="1794475" y="500488"/>
                  <a:pt x="1787196" y="507767"/>
                  <a:pt x="1787196" y="516867"/>
                </a:cubicBezTo>
                <a:cubicBezTo>
                  <a:pt x="1787196" y="525967"/>
                  <a:pt x="1794475" y="533247"/>
                  <a:pt x="1803575" y="533247"/>
                </a:cubicBezTo>
                <a:close/>
                <a:moveTo>
                  <a:pt x="1932792" y="529607"/>
                </a:moveTo>
                <a:cubicBezTo>
                  <a:pt x="1938252" y="529607"/>
                  <a:pt x="1943712" y="524147"/>
                  <a:pt x="1943712" y="518687"/>
                </a:cubicBezTo>
                <a:cubicBezTo>
                  <a:pt x="1943712" y="513227"/>
                  <a:pt x="1938252" y="507767"/>
                  <a:pt x="1932792" y="507767"/>
                </a:cubicBezTo>
                <a:cubicBezTo>
                  <a:pt x="1927332" y="507767"/>
                  <a:pt x="1921872" y="513227"/>
                  <a:pt x="1921872" y="518687"/>
                </a:cubicBezTo>
                <a:cubicBezTo>
                  <a:pt x="1921872" y="524147"/>
                  <a:pt x="1925512" y="529607"/>
                  <a:pt x="1932792" y="529607"/>
                </a:cubicBezTo>
                <a:close/>
                <a:moveTo>
                  <a:pt x="2060189" y="524147"/>
                </a:moveTo>
                <a:cubicBezTo>
                  <a:pt x="2063829" y="524147"/>
                  <a:pt x="2065649" y="522327"/>
                  <a:pt x="2065649" y="518687"/>
                </a:cubicBezTo>
                <a:cubicBezTo>
                  <a:pt x="2065649" y="515047"/>
                  <a:pt x="2063829" y="513227"/>
                  <a:pt x="2060189" y="513227"/>
                </a:cubicBezTo>
                <a:cubicBezTo>
                  <a:pt x="2056549" y="513227"/>
                  <a:pt x="2054729" y="515047"/>
                  <a:pt x="2054729" y="518687"/>
                </a:cubicBezTo>
                <a:cubicBezTo>
                  <a:pt x="2054729" y="522327"/>
                  <a:pt x="2058369" y="524147"/>
                  <a:pt x="2060189" y="524147"/>
                </a:cubicBezTo>
                <a:close/>
                <a:moveTo>
                  <a:pt x="2189406" y="518687"/>
                </a:moveTo>
                <a:cubicBezTo>
                  <a:pt x="2191226" y="518687"/>
                  <a:pt x="2191226" y="518687"/>
                  <a:pt x="2189406" y="518687"/>
                </a:cubicBezTo>
                <a:cubicBezTo>
                  <a:pt x="2191226" y="516867"/>
                  <a:pt x="2189406" y="515047"/>
                  <a:pt x="2189406" y="515047"/>
                </a:cubicBezTo>
                <a:cubicBezTo>
                  <a:pt x="2189406" y="516867"/>
                  <a:pt x="2187586" y="516867"/>
                  <a:pt x="2189406" y="518687"/>
                </a:cubicBezTo>
                <a:cubicBezTo>
                  <a:pt x="2187586" y="518687"/>
                  <a:pt x="2189406" y="518687"/>
                  <a:pt x="2189406" y="518687"/>
                </a:cubicBezTo>
                <a:close/>
                <a:moveTo>
                  <a:pt x="131037" y="649724"/>
                </a:moveTo>
                <a:cubicBezTo>
                  <a:pt x="132857" y="649724"/>
                  <a:pt x="134677" y="647904"/>
                  <a:pt x="134677" y="646084"/>
                </a:cubicBezTo>
                <a:cubicBezTo>
                  <a:pt x="134677" y="644264"/>
                  <a:pt x="132857" y="642444"/>
                  <a:pt x="131037" y="642444"/>
                </a:cubicBezTo>
                <a:cubicBezTo>
                  <a:pt x="129217" y="642444"/>
                  <a:pt x="127397" y="644264"/>
                  <a:pt x="127397" y="646084"/>
                </a:cubicBezTo>
                <a:cubicBezTo>
                  <a:pt x="129217" y="647904"/>
                  <a:pt x="129217" y="649724"/>
                  <a:pt x="131037" y="649724"/>
                </a:cubicBezTo>
                <a:close/>
                <a:moveTo>
                  <a:pt x="260254" y="655184"/>
                </a:moveTo>
                <a:cubicBezTo>
                  <a:pt x="265713" y="655184"/>
                  <a:pt x="269353" y="651544"/>
                  <a:pt x="269353" y="646084"/>
                </a:cubicBezTo>
                <a:cubicBezTo>
                  <a:pt x="269353" y="640624"/>
                  <a:pt x="265713" y="636984"/>
                  <a:pt x="260254" y="636984"/>
                </a:cubicBezTo>
                <a:cubicBezTo>
                  <a:pt x="254794" y="636984"/>
                  <a:pt x="251154" y="640624"/>
                  <a:pt x="251154" y="646084"/>
                </a:cubicBezTo>
                <a:cubicBezTo>
                  <a:pt x="251154" y="651544"/>
                  <a:pt x="254794" y="655184"/>
                  <a:pt x="260254" y="655184"/>
                </a:cubicBezTo>
                <a:close/>
                <a:moveTo>
                  <a:pt x="389470" y="660644"/>
                </a:moveTo>
                <a:cubicBezTo>
                  <a:pt x="396750" y="660644"/>
                  <a:pt x="404030" y="653364"/>
                  <a:pt x="404030" y="646084"/>
                </a:cubicBezTo>
                <a:cubicBezTo>
                  <a:pt x="404030" y="638804"/>
                  <a:pt x="396750" y="631524"/>
                  <a:pt x="389470" y="631524"/>
                </a:cubicBezTo>
                <a:cubicBezTo>
                  <a:pt x="382191" y="631524"/>
                  <a:pt x="374911" y="638804"/>
                  <a:pt x="374911" y="646084"/>
                </a:cubicBezTo>
                <a:cubicBezTo>
                  <a:pt x="374911" y="653364"/>
                  <a:pt x="380371" y="660644"/>
                  <a:pt x="389470" y="660644"/>
                </a:cubicBezTo>
                <a:close/>
                <a:moveTo>
                  <a:pt x="516867" y="666103"/>
                </a:moveTo>
                <a:cubicBezTo>
                  <a:pt x="527787" y="666103"/>
                  <a:pt x="536887" y="657004"/>
                  <a:pt x="536887" y="646084"/>
                </a:cubicBezTo>
                <a:cubicBezTo>
                  <a:pt x="536887" y="635164"/>
                  <a:pt x="527787" y="626064"/>
                  <a:pt x="516867" y="626064"/>
                </a:cubicBezTo>
                <a:cubicBezTo>
                  <a:pt x="505947" y="626064"/>
                  <a:pt x="496848" y="635164"/>
                  <a:pt x="496848" y="646084"/>
                </a:cubicBezTo>
                <a:cubicBezTo>
                  <a:pt x="498668" y="657004"/>
                  <a:pt x="507767" y="666103"/>
                  <a:pt x="516867" y="666103"/>
                </a:cubicBezTo>
                <a:close/>
                <a:moveTo>
                  <a:pt x="646084" y="669743"/>
                </a:moveTo>
                <a:cubicBezTo>
                  <a:pt x="658824" y="669743"/>
                  <a:pt x="669743" y="658824"/>
                  <a:pt x="669743" y="646084"/>
                </a:cubicBezTo>
                <a:cubicBezTo>
                  <a:pt x="669743" y="633344"/>
                  <a:pt x="658824" y="622425"/>
                  <a:pt x="646084" y="622425"/>
                </a:cubicBezTo>
                <a:cubicBezTo>
                  <a:pt x="633344" y="622425"/>
                  <a:pt x="622425" y="633344"/>
                  <a:pt x="622425" y="646084"/>
                </a:cubicBezTo>
                <a:cubicBezTo>
                  <a:pt x="622425" y="658824"/>
                  <a:pt x="633344" y="669743"/>
                  <a:pt x="646084" y="669743"/>
                </a:cubicBezTo>
                <a:close/>
                <a:moveTo>
                  <a:pt x="775301" y="675203"/>
                </a:moveTo>
                <a:cubicBezTo>
                  <a:pt x="791680" y="675203"/>
                  <a:pt x="802600" y="662464"/>
                  <a:pt x="802600" y="647904"/>
                </a:cubicBezTo>
                <a:cubicBezTo>
                  <a:pt x="802600" y="631524"/>
                  <a:pt x="789860" y="620605"/>
                  <a:pt x="775301" y="620605"/>
                </a:cubicBezTo>
                <a:cubicBezTo>
                  <a:pt x="760741" y="620605"/>
                  <a:pt x="746181" y="631524"/>
                  <a:pt x="746181" y="646084"/>
                </a:cubicBezTo>
                <a:cubicBezTo>
                  <a:pt x="746181" y="662464"/>
                  <a:pt x="758921" y="675203"/>
                  <a:pt x="775301" y="675203"/>
                </a:cubicBezTo>
                <a:close/>
                <a:moveTo>
                  <a:pt x="902698" y="677023"/>
                </a:moveTo>
                <a:cubicBezTo>
                  <a:pt x="920897" y="677023"/>
                  <a:pt x="933637" y="662464"/>
                  <a:pt x="933637" y="646084"/>
                </a:cubicBezTo>
                <a:cubicBezTo>
                  <a:pt x="933637" y="627884"/>
                  <a:pt x="919077" y="615145"/>
                  <a:pt x="902698" y="615145"/>
                </a:cubicBezTo>
                <a:cubicBezTo>
                  <a:pt x="886318" y="615145"/>
                  <a:pt x="871758" y="629704"/>
                  <a:pt x="871758" y="646084"/>
                </a:cubicBezTo>
                <a:cubicBezTo>
                  <a:pt x="871758" y="664283"/>
                  <a:pt x="886318" y="677023"/>
                  <a:pt x="902698" y="677023"/>
                </a:cubicBezTo>
                <a:close/>
                <a:moveTo>
                  <a:pt x="1031914" y="680663"/>
                </a:moveTo>
                <a:cubicBezTo>
                  <a:pt x="1050114" y="680663"/>
                  <a:pt x="1064674" y="666103"/>
                  <a:pt x="1064674" y="647904"/>
                </a:cubicBezTo>
                <a:cubicBezTo>
                  <a:pt x="1064674" y="629704"/>
                  <a:pt x="1050114" y="615145"/>
                  <a:pt x="1031914" y="615145"/>
                </a:cubicBezTo>
                <a:cubicBezTo>
                  <a:pt x="1013715" y="615145"/>
                  <a:pt x="999155" y="629704"/>
                  <a:pt x="999155" y="647904"/>
                </a:cubicBezTo>
                <a:cubicBezTo>
                  <a:pt x="999155" y="664283"/>
                  <a:pt x="1013715" y="680663"/>
                  <a:pt x="1031914" y="680663"/>
                </a:cubicBezTo>
                <a:close/>
                <a:moveTo>
                  <a:pt x="1161131" y="680663"/>
                </a:moveTo>
                <a:cubicBezTo>
                  <a:pt x="1179331" y="680663"/>
                  <a:pt x="1195710" y="664283"/>
                  <a:pt x="1195710" y="646084"/>
                </a:cubicBezTo>
                <a:cubicBezTo>
                  <a:pt x="1195710" y="627884"/>
                  <a:pt x="1179331" y="611505"/>
                  <a:pt x="1161131" y="611505"/>
                </a:cubicBezTo>
                <a:cubicBezTo>
                  <a:pt x="1142932" y="611505"/>
                  <a:pt x="1126552" y="627884"/>
                  <a:pt x="1126552" y="646084"/>
                </a:cubicBezTo>
                <a:cubicBezTo>
                  <a:pt x="1126552" y="666103"/>
                  <a:pt x="1141112" y="680663"/>
                  <a:pt x="1161131" y="680663"/>
                </a:cubicBezTo>
                <a:close/>
                <a:moveTo>
                  <a:pt x="1288528" y="680663"/>
                </a:moveTo>
                <a:cubicBezTo>
                  <a:pt x="1306728" y="680663"/>
                  <a:pt x="1323107" y="666103"/>
                  <a:pt x="1323107" y="646084"/>
                </a:cubicBezTo>
                <a:cubicBezTo>
                  <a:pt x="1323107" y="627884"/>
                  <a:pt x="1308548" y="611505"/>
                  <a:pt x="1288528" y="611505"/>
                </a:cubicBezTo>
                <a:cubicBezTo>
                  <a:pt x="1270328" y="611505"/>
                  <a:pt x="1253949" y="626064"/>
                  <a:pt x="1253949" y="646084"/>
                </a:cubicBezTo>
                <a:cubicBezTo>
                  <a:pt x="1255769" y="664283"/>
                  <a:pt x="1270328" y="680663"/>
                  <a:pt x="1288528" y="680663"/>
                </a:cubicBezTo>
                <a:close/>
                <a:moveTo>
                  <a:pt x="1417745" y="678843"/>
                </a:moveTo>
                <a:cubicBezTo>
                  <a:pt x="1435944" y="678843"/>
                  <a:pt x="1448684" y="664283"/>
                  <a:pt x="1448684" y="647904"/>
                </a:cubicBezTo>
                <a:cubicBezTo>
                  <a:pt x="1448684" y="629704"/>
                  <a:pt x="1434124" y="616965"/>
                  <a:pt x="1417745" y="616965"/>
                </a:cubicBezTo>
                <a:cubicBezTo>
                  <a:pt x="1399545" y="616965"/>
                  <a:pt x="1386805" y="631524"/>
                  <a:pt x="1386805" y="647904"/>
                </a:cubicBezTo>
                <a:cubicBezTo>
                  <a:pt x="1386805" y="664283"/>
                  <a:pt x="1401365" y="678843"/>
                  <a:pt x="1417745" y="678843"/>
                </a:cubicBezTo>
                <a:close/>
                <a:moveTo>
                  <a:pt x="1546962" y="675203"/>
                </a:moveTo>
                <a:cubicBezTo>
                  <a:pt x="1563341" y="675203"/>
                  <a:pt x="1576081" y="662464"/>
                  <a:pt x="1576081" y="646084"/>
                </a:cubicBezTo>
                <a:cubicBezTo>
                  <a:pt x="1576081" y="629704"/>
                  <a:pt x="1563341" y="616965"/>
                  <a:pt x="1546962" y="616965"/>
                </a:cubicBezTo>
                <a:cubicBezTo>
                  <a:pt x="1530582" y="616965"/>
                  <a:pt x="1517842" y="629704"/>
                  <a:pt x="1517842" y="646084"/>
                </a:cubicBezTo>
                <a:cubicBezTo>
                  <a:pt x="1517842" y="662464"/>
                  <a:pt x="1530582" y="675203"/>
                  <a:pt x="1546962" y="675203"/>
                </a:cubicBezTo>
                <a:close/>
                <a:moveTo>
                  <a:pt x="1674358" y="669743"/>
                </a:moveTo>
                <a:cubicBezTo>
                  <a:pt x="1687098" y="669743"/>
                  <a:pt x="1698018" y="658824"/>
                  <a:pt x="1698018" y="646084"/>
                </a:cubicBezTo>
                <a:cubicBezTo>
                  <a:pt x="1698018" y="633344"/>
                  <a:pt x="1687098" y="622425"/>
                  <a:pt x="1674358" y="622425"/>
                </a:cubicBezTo>
                <a:cubicBezTo>
                  <a:pt x="1661619" y="622425"/>
                  <a:pt x="1650699" y="633344"/>
                  <a:pt x="1650699" y="646084"/>
                </a:cubicBezTo>
                <a:cubicBezTo>
                  <a:pt x="1650699" y="658824"/>
                  <a:pt x="1661619" y="669743"/>
                  <a:pt x="1674358" y="669743"/>
                </a:cubicBezTo>
                <a:close/>
                <a:moveTo>
                  <a:pt x="1803575" y="666103"/>
                </a:moveTo>
                <a:cubicBezTo>
                  <a:pt x="1814495" y="666103"/>
                  <a:pt x="1823595" y="657004"/>
                  <a:pt x="1823595" y="646084"/>
                </a:cubicBezTo>
                <a:cubicBezTo>
                  <a:pt x="1823595" y="635164"/>
                  <a:pt x="1814495" y="626064"/>
                  <a:pt x="1803575" y="626064"/>
                </a:cubicBezTo>
                <a:cubicBezTo>
                  <a:pt x="1792655" y="626064"/>
                  <a:pt x="1783556" y="635164"/>
                  <a:pt x="1783556" y="646084"/>
                </a:cubicBezTo>
                <a:cubicBezTo>
                  <a:pt x="1783556" y="657004"/>
                  <a:pt x="1792655" y="666103"/>
                  <a:pt x="1803575" y="666103"/>
                </a:cubicBezTo>
                <a:close/>
                <a:moveTo>
                  <a:pt x="1932792" y="660644"/>
                </a:moveTo>
                <a:cubicBezTo>
                  <a:pt x="1940072" y="660644"/>
                  <a:pt x="1947352" y="653364"/>
                  <a:pt x="1947352" y="646084"/>
                </a:cubicBezTo>
                <a:cubicBezTo>
                  <a:pt x="1947352" y="638804"/>
                  <a:pt x="1940072" y="631524"/>
                  <a:pt x="1932792" y="631524"/>
                </a:cubicBezTo>
                <a:cubicBezTo>
                  <a:pt x="1925512" y="631524"/>
                  <a:pt x="1918232" y="638804"/>
                  <a:pt x="1918232" y="646084"/>
                </a:cubicBezTo>
                <a:cubicBezTo>
                  <a:pt x="1918232" y="655184"/>
                  <a:pt x="1923692" y="660644"/>
                  <a:pt x="1932792" y="660644"/>
                </a:cubicBezTo>
                <a:close/>
                <a:moveTo>
                  <a:pt x="2060189" y="655184"/>
                </a:moveTo>
                <a:cubicBezTo>
                  <a:pt x="2065649" y="655184"/>
                  <a:pt x="2069288" y="651544"/>
                  <a:pt x="2069288" y="646084"/>
                </a:cubicBezTo>
                <a:cubicBezTo>
                  <a:pt x="2069288" y="640624"/>
                  <a:pt x="2065649" y="636984"/>
                  <a:pt x="2060189" y="636984"/>
                </a:cubicBezTo>
                <a:cubicBezTo>
                  <a:pt x="2054729" y="636984"/>
                  <a:pt x="2051089" y="640624"/>
                  <a:pt x="2051089" y="646084"/>
                </a:cubicBezTo>
                <a:cubicBezTo>
                  <a:pt x="2051089" y="651544"/>
                  <a:pt x="2056549" y="655184"/>
                  <a:pt x="2060189" y="655184"/>
                </a:cubicBezTo>
                <a:close/>
                <a:moveTo>
                  <a:pt x="2189406" y="649724"/>
                </a:moveTo>
                <a:cubicBezTo>
                  <a:pt x="2191226" y="649724"/>
                  <a:pt x="2193046" y="647904"/>
                  <a:pt x="2193046" y="646084"/>
                </a:cubicBezTo>
                <a:cubicBezTo>
                  <a:pt x="2193046" y="644264"/>
                  <a:pt x="2191226" y="642444"/>
                  <a:pt x="2189406" y="642444"/>
                </a:cubicBezTo>
                <a:cubicBezTo>
                  <a:pt x="2187586" y="642444"/>
                  <a:pt x="2185766" y="644264"/>
                  <a:pt x="2185766" y="646084"/>
                </a:cubicBezTo>
                <a:cubicBezTo>
                  <a:pt x="2185766" y="647904"/>
                  <a:pt x="2187586" y="649724"/>
                  <a:pt x="2189406" y="649724"/>
                </a:cubicBezTo>
                <a:close/>
                <a:moveTo>
                  <a:pt x="2318622" y="646084"/>
                </a:moveTo>
                <a:cubicBezTo>
                  <a:pt x="2318622" y="646084"/>
                  <a:pt x="2318622" y="646084"/>
                  <a:pt x="2318622" y="646084"/>
                </a:cubicBezTo>
                <a:cubicBezTo>
                  <a:pt x="2318622" y="646084"/>
                  <a:pt x="2318622" y="646084"/>
                  <a:pt x="2318622" y="646084"/>
                </a:cubicBezTo>
                <a:cubicBezTo>
                  <a:pt x="2318622" y="646084"/>
                  <a:pt x="2318622" y="646084"/>
                  <a:pt x="2318622" y="646084"/>
                </a:cubicBezTo>
                <a:cubicBezTo>
                  <a:pt x="2318622" y="646084"/>
                  <a:pt x="2318622" y="646084"/>
                  <a:pt x="2318622" y="646084"/>
                </a:cubicBezTo>
                <a:close/>
                <a:moveTo>
                  <a:pt x="3640" y="775301"/>
                </a:moveTo>
                <a:cubicBezTo>
                  <a:pt x="3640" y="775301"/>
                  <a:pt x="3640" y="775301"/>
                  <a:pt x="3640" y="775301"/>
                </a:cubicBezTo>
                <a:cubicBezTo>
                  <a:pt x="3640" y="775301"/>
                  <a:pt x="3640" y="773481"/>
                  <a:pt x="3640" y="775301"/>
                </a:cubicBezTo>
                <a:cubicBezTo>
                  <a:pt x="3640" y="773481"/>
                  <a:pt x="1820" y="775301"/>
                  <a:pt x="3640" y="775301"/>
                </a:cubicBezTo>
                <a:cubicBezTo>
                  <a:pt x="1820" y="775301"/>
                  <a:pt x="3640" y="775301"/>
                  <a:pt x="3640" y="775301"/>
                </a:cubicBezTo>
                <a:close/>
                <a:moveTo>
                  <a:pt x="131037" y="780761"/>
                </a:moveTo>
                <a:cubicBezTo>
                  <a:pt x="134677" y="780761"/>
                  <a:pt x="136497" y="778941"/>
                  <a:pt x="136497" y="775301"/>
                </a:cubicBezTo>
                <a:cubicBezTo>
                  <a:pt x="136497" y="771661"/>
                  <a:pt x="134677" y="769841"/>
                  <a:pt x="131037" y="769841"/>
                </a:cubicBezTo>
                <a:cubicBezTo>
                  <a:pt x="127397" y="769841"/>
                  <a:pt x="125577" y="771661"/>
                  <a:pt x="125577" y="775301"/>
                </a:cubicBezTo>
                <a:cubicBezTo>
                  <a:pt x="125577" y="778941"/>
                  <a:pt x="129217" y="780761"/>
                  <a:pt x="131037" y="780761"/>
                </a:cubicBezTo>
                <a:close/>
                <a:moveTo>
                  <a:pt x="260254" y="786220"/>
                </a:moveTo>
                <a:cubicBezTo>
                  <a:pt x="267533" y="786220"/>
                  <a:pt x="271173" y="780761"/>
                  <a:pt x="271173" y="775301"/>
                </a:cubicBezTo>
                <a:cubicBezTo>
                  <a:pt x="271173" y="768021"/>
                  <a:pt x="265713" y="764381"/>
                  <a:pt x="260254" y="764381"/>
                </a:cubicBezTo>
                <a:cubicBezTo>
                  <a:pt x="254794" y="764381"/>
                  <a:pt x="249334" y="769841"/>
                  <a:pt x="249334" y="775301"/>
                </a:cubicBezTo>
                <a:cubicBezTo>
                  <a:pt x="249334" y="780761"/>
                  <a:pt x="254794" y="786220"/>
                  <a:pt x="260254" y="786220"/>
                </a:cubicBezTo>
                <a:close/>
                <a:moveTo>
                  <a:pt x="389470" y="791680"/>
                </a:moveTo>
                <a:cubicBezTo>
                  <a:pt x="398570" y="791680"/>
                  <a:pt x="407670" y="784400"/>
                  <a:pt x="407670" y="773481"/>
                </a:cubicBezTo>
                <a:cubicBezTo>
                  <a:pt x="407670" y="764381"/>
                  <a:pt x="400390" y="755281"/>
                  <a:pt x="389470" y="755281"/>
                </a:cubicBezTo>
                <a:cubicBezTo>
                  <a:pt x="378551" y="755281"/>
                  <a:pt x="371271" y="762561"/>
                  <a:pt x="371271" y="773481"/>
                </a:cubicBezTo>
                <a:cubicBezTo>
                  <a:pt x="371271" y="784400"/>
                  <a:pt x="378551" y="791680"/>
                  <a:pt x="389470" y="791680"/>
                </a:cubicBezTo>
                <a:close/>
                <a:moveTo>
                  <a:pt x="516867" y="797140"/>
                </a:moveTo>
                <a:cubicBezTo>
                  <a:pt x="529607" y="797140"/>
                  <a:pt x="540527" y="786220"/>
                  <a:pt x="540527" y="773481"/>
                </a:cubicBezTo>
                <a:cubicBezTo>
                  <a:pt x="540527" y="760741"/>
                  <a:pt x="529607" y="749821"/>
                  <a:pt x="516867" y="749821"/>
                </a:cubicBezTo>
                <a:cubicBezTo>
                  <a:pt x="504127" y="749821"/>
                  <a:pt x="493208" y="760741"/>
                  <a:pt x="493208" y="773481"/>
                </a:cubicBezTo>
                <a:cubicBezTo>
                  <a:pt x="495028" y="788040"/>
                  <a:pt x="505947" y="797140"/>
                  <a:pt x="516867" y="797140"/>
                </a:cubicBezTo>
                <a:close/>
                <a:moveTo>
                  <a:pt x="646084" y="802600"/>
                </a:moveTo>
                <a:cubicBezTo>
                  <a:pt x="662464" y="802600"/>
                  <a:pt x="673383" y="789860"/>
                  <a:pt x="673383" y="775301"/>
                </a:cubicBezTo>
                <a:cubicBezTo>
                  <a:pt x="673383" y="758921"/>
                  <a:pt x="660644" y="748001"/>
                  <a:pt x="646084" y="748001"/>
                </a:cubicBezTo>
                <a:cubicBezTo>
                  <a:pt x="629704" y="748001"/>
                  <a:pt x="618785" y="760741"/>
                  <a:pt x="618785" y="775301"/>
                </a:cubicBezTo>
                <a:cubicBezTo>
                  <a:pt x="618785" y="789860"/>
                  <a:pt x="631524" y="802600"/>
                  <a:pt x="646084" y="802600"/>
                </a:cubicBezTo>
                <a:close/>
                <a:moveTo>
                  <a:pt x="775301" y="808060"/>
                </a:moveTo>
                <a:cubicBezTo>
                  <a:pt x="793500" y="808060"/>
                  <a:pt x="808060" y="793500"/>
                  <a:pt x="808060" y="775301"/>
                </a:cubicBezTo>
                <a:cubicBezTo>
                  <a:pt x="808060" y="757101"/>
                  <a:pt x="793500" y="742542"/>
                  <a:pt x="775301" y="742542"/>
                </a:cubicBezTo>
                <a:cubicBezTo>
                  <a:pt x="757101" y="742542"/>
                  <a:pt x="742542" y="757101"/>
                  <a:pt x="742542" y="775301"/>
                </a:cubicBezTo>
                <a:cubicBezTo>
                  <a:pt x="742542" y="793500"/>
                  <a:pt x="757101" y="808060"/>
                  <a:pt x="775301" y="808060"/>
                </a:cubicBezTo>
                <a:close/>
                <a:moveTo>
                  <a:pt x="902698" y="811700"/>
                </a:moveTo>
                <a:cubicBezTo>
                  <a:pt x="922717" y="811700"/>
                  <a:pt x="939097" y="795320"/>
                  <a:pt x="939097" y="775301"/>
                </a:cubicBezTo>
                <a:cubicBezTo>
                  <a:pt x="939097" y="755281"/>
                  <a:pt x="922717" y="738902"/>
                  <a:pt x="902698" y="738902"/>
                </a:cubicBezTo>
                <a:cubicBezTo>
                  <a:pt x="882678" y="738902"/>
                  <a:pt x="866298" y="755281"/>
                  <a:pt x="866298" y="775301"/>
                </a:cubicBezTo>
                <a:cubicBezTo>
                  <a:pt x="866298" y="795320"/>
                  <a:pt x="882678" y="811700"/>
                  <a:pt x="902698" y="811700"/>
                </a:cubicBezTo>
                <a:close/>
                <a:moveTo>
                  <a:pt x="1031914" y="815340"/>
                </a:moveTo>
                <a:cubicBezTo>
                  <a:pt x="1053754" y="815340"/>
                  <a:pt x="1071953" y="797140"/>
                  <a:pt x="1071953" y="775301"/>
                </a:cubicBezTo>
                <a:cubicBezTo>
                  <a:pt x="1071953" y="753461"/>
                  <a:pt x="1053754" y="735262"/>
                  <a:pt x="1031914" y="735262"/>
                </a:cubicBezTo>
                <a:cubicBezTo>
                  <a:pt x="1010075" y="735262"/>
                  <a:pt x="991875" y="753461"/>
                  <a:pt x="991875" y="775301"/>
                </a:cubicBezTo>
                <a:cubicBezTo>
                  <a:pt x="991875" y="797140"/>
                  <a:pt x="1010075" y="815340"/>
                  <a:pt x="1031914" y="815340"/>
                </a:cubicBezTo>
                <a:close/>
                <a:moveTo>
                  <a:pt x="1161131" y="815340"/>
                </a:moveTo>
                <a:cubicBezTo>
                  <a:pt x="1182971" y="815340"/>
                  <a:pt x="1201170" y="797140"/>
                  <a:pt x="1201170" y="775301"/>
                </a:cubicBezTo>
                <a:cubicBezTo>
                  <a:pt x="1201170" y="753461"/>
                  <a:pt x="1182971" y="735262"/>
                  <a:pt x="1161131" y="735262"/>
                </a:cubicBezTo>
                <a:cubicBezTo>
                  <a:pt x="1139292" y="735262"/>
                  <a:pt x="1121092" y="753461"/>
                  <a:pt x="1121092" y="775301"/>
                </a:cubicBezTo>
                <a:cubicBezTo>
                  <a:pt x="1119272" y="797140"/>
                  <a:pt x="1137472" y="815340"/>
                  <a:pt x="1161131" y="815340"/>
                </a:cubicBezTo>
                <a:close/>
                <a:moveTo>
                  <a:pt x="1288528" y="815340"/>
                </a:moveTo>
                <a:cubicBezTo>
                  <a:pt x="1310367" y="815340"/>
                  <a:pt x="1328567" y="797140"/>
                  <a:pt x="1328567" y="775301"/>
                </a:cubicBezTo>
                <a:cubicBezTo>
                  <a:pt x="1328567" y="753461"/>
                  <a:pt x="1310367" y="735262"/>
                  <a:pt x="1288528" y="735262"/>
                </a:cubicBezTo>
                <a:cubicBezTo>
                  <a:pt x="1266688" y="735262"/>
                  <a:pt x="1248489" y="753461"/>
                  <a:pt x="1248489" y="775301"/>
                </a:cubicBezTo>
                <a:cubicBezTo>
                  <a:pt x="1250309" y="797140"/>
                  <a:pt x="1266688" y="815340"/>
                  <a:pt x="1288528" y="815340"/>
                </a:cubicBezTo>
                <a:close/>
                <a:moveTo>
                  <a:pt x="1417745" y="811700"/>
                </a:moveTo>
                <a:cubicBezTo>
                  <a:pt x="1437764" y="811700"/>
                  <a:pt x="1454144" y="795320"/>
                  <a:pt x="1454144" y="775301"/>
                </a:cubicBezTo>
                <a:cubicBezTo>
                  <a:pt x="1454144" y="755281"/>
                  <a:pt x="1437764" y="738902"/>
                  <a:pt x="1417745" y="738902"/>
                </a:cubicBezTo>
                <a:cubicBezTo>
                  <a:pt x="1397725" y="738902"/>
                  <a:pt x="1381346" y="755281"/>
                  <a:pt x="1381346" y="775301"/>
                </a:cubicBezTo>
                <a:cubicBezTo>
                  <a:pt x="1381346" y="795320"/>
                  <a:pt x="1397725" y="811700"/>
                  <a:pt x="1417745" y="811700"/>
                </a:cubicBezTo>
                <a:close/>
                <a:moveTo>
                  <a:pt x="1546962" y="808060"/>
                </a:moveTo>
                <a:cubicBezTo>
                  <a:pt x="1565161" y="808060"/>
                  <a:pt x="1579721" y="793500"/>
                  <a:pt x="1579721" y="775301"/>
                </a:cubicBezTo>
                <a:cubicBezTo>
                  <a:pt x="1579721" y="757101"/>
                  <a:pt x="1565161" y="742542"/>
                  <a:pt x="1546962" y="742542"/>
                </a:cubicBezTo>
                <a:cubicBezTo>
                  <a:pt x="1528762" y="742542"/>
                  <a:pt x="1514202" y="757101"/>
                  <a:pt x="1514202" y="775301"/>
                </a:cubicBezTo>
                <a:cubicBezTo>
                  <a:pt x="1514202" y="793500"/>
                  <a:pt x="1528762" y="808060"/>
                  <a:pt x="1546962" y="808060"/>
                </a:cubicBezTo>
                <a:close/>
                <a:moveTo>
                  <a:pt x="1674358" y="802600"/>
                </a:moveTo>
                <a:cubicBezTo>
                  <a:pt x="1690738" y="802600"/>
                  <a:pt x="1703478" y="789860"/>
                  <a:pt x="1703478" y="773481"/>
                </a:cubicBezTo>
                <a:cubicBezTo>
                  <a:pt x="1703478" y="757101"/>
                  <a:pt x="1690738" y="744362"/>
                  <a:pt x="1674358" y="744362"/>
                </a:cubicBezTo>
                <a:cubicBezTo>
                  <a:pt x="1657979" y="744362"/>
                  <a:pt x="1645239" y="757101"/>
                  <a:pt x="1645239" y="773481"/>
                </a:cubicBezTo>
                <a:cubicBezTo>
                  <a:pt x="1647059" y="789860"/>
                  <a:pt x="1659799" y="802600"/>
                  <a:pt x="1674358" y="802600"/>
                </a:cubicBezTo>
                <a:close/>
                <a:moveTo>
                  <a:pt x="1803575" y="798960"/>
                </a:moveTo>
                <a:cubicBezTo>
                  <a:pt x="1816315" y="798960"/>
                  <a:pt x="1827235" y="788040"/>
                  <a:pt x="1827235" y="775301"/>
                </a:cubicBezTo>
                <a:cubicBezTo>
                  <a:pt x="1827235" y="762561"/>
                  <a:pt x="1816315" y="751641"/>
                  <a:pt x="1803575" y="751641"/>
                </a:cubicBezTo>
                <a:cubicBezTo>
                  <a:pt x="1790836" y="751641"/>
                  <a:pt x="1779916" y="762561"/>
                  <a:pt x="1779916" y="775301"/>
                </a:cubicBezTo>
                <a:cubicBezTo>
                  <a:pt x="1779916" y="788040"/>
                  <a:pt x="1790836" y="798960"/>
                  <a:pt x="1803575" y="798960"/>
                </a:cubicBezTo>
                <a:close/>
                <a:moveTo>
                  <a:pt x="1932792" y="793500"/>
                </a:moveTo>
                <a:cubicBezTo>
                  <a:pt x="1941892" y="793500"/>
                  <a:pt x="1950991" y="786220"/>
                  <a:pt x="1950991" y="775301"/>
                </a:cubicBezTo>
                <a:cubicBezTo>
                  <a:pt x="1950991" y="766201"/>
                  <a:pt x="1943712" y="757101"/>
                  <a:pt x="1932792" y="757101"/>
                </a:cubicBezTo>
                <a:cubicBezTo>
                  <a:pt x="1923692" y="757101"/>
                  <a:pt x="1914592" y="764381"/>
                  <a:pt x="1914592" y="775301"/>
                </a:cubicBezTo>
                <a:cubicBezTo>
                  <a:pt x="1914592" y="784400"/>
                  <a:pt x="1921872" y="793500"/>
                  <a:pt x="1932792" y="793500"/>
                </a:cubicBezTo>
                <a:close/>
                <a:moveTo>
                  <a:pt x="2060189" y="786220"/>
                </a:moveTo>
                <a:cubicBezTo>
                  <a:pt x="2067469" y="786220"/>
                  <a:pt x="2072928" y="780761"/>
                  <a:pt x="2072928" y="773481"/>
                </a:cubicBezTo>
                <a:cubicBezTo>
                  <a:pt x="2072928" y="766201"/>
                  <a:pt x="2067469" y="760741"/>
                  <a:pt x="2060189" y="760741"/>
                </a:cubicBezTo>
                <a:cubicBezTo>
                  <a:pt x="2052909" y="760741"/>
                  <a:pt x="2047449" y="766201"/>
                  <a:pt x="2047449" y="773481"/>
                </a:cubicBezTo>
                <a:cubicBezTo>
                  <a:pt x="2049269" y="780761"/>
                  <a:pt x="2054729" y="786220"/>
                  <a:pt x="2060189" y="786220"/>
                </a:cubicBezTo>
                <a:close/>
                <a:moveTo>
                  <a:pt x="2189406" y="780761"/>
                </a:moveTo>
                <a:cubicBezTo>
                  <a:pt x="2193046" y="780761"/>
                  <a:pt x="2196685" y="777121"/>
                  <a:pt x="2196685" y="773481"/>
                </a:cubicBezTo>
                <a:cubicBezTo>
                  <a:pt x="2196685" y="769841"/>
                  <a:pt x="2193046" y="766201"/>
                  <a:pt x="2189406" y="766201"/>
                </a:cubicBezTo>
                <a:cubicBezTo>
                  <a:pt x="2185766" y="766201"/>
                  <a:pt x="2182126" y="769841"/>
                  <a:pt x="2182126" y="773481"/>
                </a:cubicBezTo>
                <a:cubicBezTo>
                  <a:pt x="2183946" y="778941"/>
                  <a:pt x="2185766" y="780761"/>
                  <a:pt x="2189406" y="780761"/>
                </a:cubicBezTo>
                <a:close/>
                <a:moveTo>
                  <a:pt x="2318622" y="775301"/>
                </a:moveTo>
                <a:cubicBezTo>
                  <a:pt x="2318622" y="775301"/>
                  <a:pt x="2318622" y="775301"/>
                  <a:pt x="2318622" y="775301"/>
                </a:cubicBezTo>
                <a:cubicBezTo>
                  <a:pt x="2320442" y="773481"/>
                  <a:pt x="2318622" y="773481"/>
                  <a:pt x="2318622" y="773481"/>
                </a:cubicBezTo>
                <a:cubicBezTo>
                  <a:pt x="2318622" y="773481"/>
                  <a:pt x="2316802" y="773481"/>
                  <a:pt x="2318622" y="775301"/>
                </a:cubicBezTo>
                <a:cubicBezTo>
                  <a:pt x="2316802" y="775301"/>
                  <a:pt x="2316802" y="775301"/>
                  <a:pt x="2318622" y="775301"/>
                </a:cubicBezTo>
                <a:close/>
                <a:moveTo>
                  <a:pt x="3640" y="904518"/>
                </a:moveTo>
                <a:cubicBezTo>
                  <a:pt x="3640" y="904518"/>
                  <a:pt x="5460" y="904518"/>
                  <a:pt x="3640" y="904518"/>
                </a:cubicBezTo>
                <a:cubicBezTo>
                  <a:pt x="5460" y="900878"/>
                  <a:pt x="5460" y="900878"/>
                  <a:pt x="3640" y="900878"/>
                </a:cubicBezTo>
                <a:cubicBezTo>
                  <a:pt x="1820" y="900878"/>
                  <a:pt x="1820" y="902698"/>
                  <a:pt x="3640" y="904518"/>
                </a:cubicBezTo>
                <a:cubicBezTo>
                  <a:pt x="1820" y="904518"/>
                  <a:pt x="1820" y="904518"/>
                  <a:pt x="3640" y="904518"/>
                </a:cubicBezTo>
                <a:close/>
                <a:moveTo>
                  <a:pt x="131037" y="911797"/>
                </a:moveTo>
                <a:cubicBezTo>
                  <a:pt x="134677" y="911797"/>
                  <a:pt x="138317" y="908157"/>
                  <a:pt x="138317" y="904518"/>
                </a:cubicBezTo>
                <a:cubicBezTo>
                  <a:pt x="138317" y="900878"/>
                  <a:pt x="134677" y="897238"/>
                  <a:pt x="131037" y="897238"/>
                </a:cubicBezTo>
                <a:cubicBezTo>
                  <a:pt x="127397" y="897238"/>
                  <a:pt x="123757" y="900878"/>
                  <a:pt x="123757" y="904518"/>
                </a:cubicBezTo>
                <a:cubicBezTo>
                  <a:pt x="123757" y="908157"/>
                  <a:pt x="127397" y="911797"/>
                  <a:pt x="131037" y="911797"/>
                </a:cubicBezTo>
                <a:close/>
                <a:moveTo>
                  <a:pt x="260254" y="917257"/>
                </a:moveTo>
                <a:cubicBezTo>
                  <a:pt x="267533" y="917257"/>
                  <a:pt x="274813" y="911797"/>
                  <a:pt x="274813" y="902698"/>
                </a:cubicBezTo>
                <a:cubicBezTo>
                  <a:pt x="274813" y="895418"/>
                  <a:pt x="269353" y="888138"/>
                  <a:pt x="260254" y="888138"/>
                </a:cubicBezTo>
                <a:cubicBezTo>
                  <a:pt x="251154" y="888138"/>
                  <a:pt x="245694" y="893598"/>
                  <a:pt x="245694" y="902698"/>
                </a:cubicBezTo>
                <a:cubicBezTo>
                  <a:pt x="245694" y="911797"/>
                  <a:pt x="252974" y="917257"/>
                  <a:pt x="260254" y="917257"/>
                </a:cubicBezTo>
                <a:close/>
                <a:moveTo>
                  <a:pt x="389470" y="922717"/>
                </a:moveTo>
                <a:cubicBezTo>
                  <a:pt x="400390" y="922717"/>
                  <a:pt x="409490" y="913617"/>
                  <a:pt x="409490" y="902698"/>
                </a:cubicBezTo>
                <a:cubicBezTo>
                  <a:pt x="409490" y="891778"/>
                  <a:pt x="400390" y="882678"/>
                  <a:pt x="389470" y="882678"/>
                </a:cubicBezTo>
                <a:cubicBezTo>
                  <a:pt x="378551" y="882678"/>
                  <a:pt x="369451" y="891778"/>
                  <a:pt x="369451" y="902698"/>
                </a:cubicBezTo>
                <a:cubicBezTo>
                  <a:pt x="369451" y="915437"/>
                  <a:pt x="378551" y="922717"/>
                  <a:pt x="389470" y="922717"/>
                </a:cubicBezTo>
                <a:close/>
                <a:moveTo>
                  <a:pt x="516867" y="929997"/>
                </a:moveTo>
                <a:cubicBezTo>
                  <a:pt x="531427" y="929997"/>
                  <a:pt x="542347" y="919077"/>
                  <a:pt x="542347" y="904518"/>
                </a:cubicBezTo>
                <a:cubicBezTo>
                  <a:pt x="542347" y="889958"/>
                  <a:pt x="531427" y="879038"/>
                  <a:pt x="516867" y="879038"/>
                </a:cubicBezTo>
                <a:cubicBezTo>
                  <a:pt x="502308" y="879038"/>
                  <a:pt x="491388" y="889958"/>
                  <a:pt x="491388" y="904518"/>
                </a:cubicBezTo>
                <a:cubicBezTo>
                  <a:pt x="491388" y="917257"/>
                  <a:pt x="504127" y="929997"/>
                  <a:pt x="516867" y="929997"/>
                </a:cubicBezTo>
                <a:close/>
                <a:moveTo>
                  <a:pt x="646084" y="935457"/>
                </a:moveTo>
                <a:cubicBezTo>
                  <a:pt x="664283" y="935457"/>
                  <a:pt x="677023" y="920897"/>
                  <a:pt x="677023" y="904518"/>
                </a:cubicBezTo>
                <a:cubicBezTo>
                  <a:pt x="677023" y="886318"/>
                  <a:pt x="662464" y="873578"/>
                  <a:pt x="646084" y="873578"/>
                </a:cubicBezTo>
                <a:cubicBezTo>
                  <a:pt x="629704" y="873578"/>
                  <a:pt x="615145" y="888138"/>
                  <a:pt x="615145" y="904518"/>
                </a:cubicBezTo>
                <a:cubicBezTo>
                  <a:pt x="615145" y="920897"/>
                  <a:pt x="629704" y="935457"/>
                  <a:pt x="646084" y="935457"/>
                </a:cubicBezTo>
                <a:close/>
                <a:moveTo>
                  <a:pt x="775301" y="940917"/>
                </a:moveTo>
                <a:cubicBezTo>
                  <a:pt x="795320" y="940917"/>
                  <a:pt x="811700" y="924537"/>
                  <a:pt x="811700" y="904518"/>
                </a:cubicBezTo>
                <a:cubicBezTo>
                  <a:pt x="811700" y="884498"/>
                  <a:pt x="795320" y="868118"/>
                  <a:pt x="775301" y="868118"/>
                </a:cubicBezTo>
                <a:cubicBezTo>
                  <a:pt x="755281" y="868118"/>
                  <a:pt x="738902" y="884498"/>
                  <a:pt x="738902" y="904518"/>
                </a:cubicBezTo>
                <a:cubicBezTo>
                  <a:pt x="738902" y="924537"/>
                  <a:pt x="755281" y="940917"/>
                  <a:pt x="775301" y="940917"/>
                </a:cubicBezTo>
                <a:close/>
                <a:moveTo>
                  <a:pt x="902698" y="944557"/>
                </a:moveTo>
                <a:cubicBezTo>
                  <a:pt x="926357" y="944557"/>
                  <a:pt x="944557" y="926357"/>
                  <a:pt x="944557" y="902698"/>
                </a:cubicBezTo>
                <a:cubicBezTo>
                  <a:pt x="944557" y="879038"/>
                  <a:pt x="926357" y="860839"/>
                  <a:pt x="902698" y="860839"/>
                </a:cubicBezTo>
                <a:cubicBezTo>
                  <a:pt x="879038" y="860839"/>
                  <a:pt x="860839" y="879038"/>
                  <a:pt x="860839" y="902698"/>
                </a:cubicBezTo>
                <a:cubicBezTo>
                  <a:pt x="862659" y="926357"/>
                  <a:pt x="880858" y="944557"/>
                  <a:pt x="902698" y="944557"/>
                </a:cubicBezTo>
                <a:close/>
                <a:moveTo>
                  <a:pt x="1031914" y="948196"/>
                </a:moveTo>
                <a:cubicBezTo>
                  <a:pt x="1057394" y="948196"/>
                  <a:pt x="1077413" y="928177"/>
                  <a:pt x="1077413" y="902698"/>
                </a:cubicBezTo>
                <a:cubicBezTo>
                  <a:pt x="1077413" y="877218"/>
                  <a:pt x="1057394" y="857199"/>
                  <a:pt x="1031914" y="857199"/>
                </a:cubicBezTo>
                <a:cubicBezTo>
                  <a:pt x="1006435" y="857199"/>
                  <a:pt x="986415" y="877218"/>
                  <a:pt x="986415" y="902698"/>
                </a:cubicBezTo>
                <a:cubicBezTo>
                  <a:pt x="986415" y="928177"/>
                  <a:pt x="1006435" y="948196"/>
                  <a:pt x="1031914" y="948196"/>
                </a:cubicBezTo>
                <a:close/>
                <a:moveTo>
                  <a:pt x="1161131" y="950016"/>
                </a:moveTo>
                <a:cubicBezTo>
                  <a:pt x="1186610" y="950016"/>
                  <a:pt x="1208450" y="928177"/>
                  <a:pt x="1208450" y="902698"/>
                </a:cubicBezTo>
                <a:cubicBezTo>
                  <a:pt x="1208450" y="877218"/>
                  <a:pt x="1186610" y="855379"/>
                  <a:pt x="1161131" y="855379"/>
                </a:cubicBezTo>
                <a:cubicBezTo>
                  <a:pt x="1135652" y="855379"/>
                  <a:pt x="1113812" y="877218"/>
                  <a:pt x="1113812" y="902698"/>
                </a:cubicBezTo>
                <a:cubicBezTo>
                  <a:pt x="1113812" y="929997"/>
                  <a:pt x="1135652" y="950016"/>
                  <a:pt x="1161131" y="950016"/>
                </a:cubicBezTo>
                <a:close/>
                <a:moveTo>
                  <a:pt x="1288528" y="950016"/>
                </a:moveTo>
                <a:cubicBezTo>
                  <a:pt x="1314007" y="950016"/>
                  <a:pt x="1334027" y="929997"/>
                  <a:pt x="1334027" y="904518"/>
                </a:cubicBezTo>
                <a:cubicBezTo>
                  <a:pt x="1334027" y="879038"/>
                  <a:pt x="1314007" y="859019"/>
                  <a:pt x="1288528" y="859019"/>
                </a:cubicBezTo>
                <a:cubicBezTo>
                  <a:pt x="1263049" y="859019"/>
                  <a:pt x="1243029" y="879038"/>
                  <a:pt x="1243029" y="904518"/>
                </a:cubicBezTo>
                <a:cubicBezTo>
                  <a:pt x="1243029" y="928177"/>
                  <a:pt x="1264869" y="950016"/>
                  <a:pt x="1288528" y="950016"/>
                </a:cubicBezTo>
                <a:close/>
                <a:moveTo>
                  <a:pt x="1417745" y="946376"/>
                </a:moveTo>
                <a:cubicBezTo>
                  <a:pt x="1441404" y="946376"/>
                  <a:pt x="1459604" y="928177"/>
                  <a:pt x="1459604" y="904518"/>
                </a:cubicBezTo>
                <a:cubicBezTo>
                  <a:pt x="1459604" y="880858"/>
                  <a:pt x="1441404" y="862659"/>
                  <a:pt x="1417745" y="862659"/>
                </a:cubicBezTo>
                <a:cubicBezTo>
                  <a:pt x="1394085" y="862659"/>
                  <a:pt x="1375886" y="880858"/>
                  <a:pt x="1375886" y="904518"/>
                </a:cubicBezTo>
                <a:cubicBezTo>
                  <a:pt x="1375886" y="926357"/>
                  <a:pt x="1394085" y="946376"/>
                  <a:pt x="1417745" y="946376"/>
                </a:cubicBezTo>
                <a:close/>
                <a:moveTo>
                  <a:pt x="1546962" y="940917"/>
                </a:moveTo>
                <a:cubicBezTo>
                  <a:pt x="1566981" y="940917"/>
                  <a:pt x="1585181" y="924537"/>
                  <a:pt x="1585181" y="902698"/>
                </a:cubicBezTo>
                <a:cubicBezTo>
                  <a:pt x="1585181" y="882678"/>
                  <a:pt x="1568801" y="864479"/>
                  <a:pt x="1546962" y="864479"/>
                </a:cubicBezTo>
                <a:cubicBezTo>
                  <a:pt x="1525122" y="864479"/>
                  <a:pt x="1508743" y="880858"/>
                  <a:pt x="1508743" y="902698"/>
                </a:cubicBezTo>
                <a:cubicBezTo>
                  <a:pt x="1508743" y="924537"/>
                  <a:pt x="1525122" y="940917"/>
                  <a:pt x="1546962" y="940917"/>
                </a:cubicBezTo>
                <a:close/>
                <a:moveTo>
                  <a:pt x="1674358" y="935457"/>
                </a:moveTo>
                <a:cubicBezTo>
                  <a:pt x="1692558" y="935457"/>
                  <a:pt x="1707118" y="920897"/>
                  <a:pt x="1707118" y="902698"/>
                </a:cubicBezTo>
                <a:cubicBezTo>
                  <a:pt x="1707118" y="884498"/>
                  <a:pt x="1692558" y="869938"/>
                  <a:pt x="1674358" y="869938"/>
                </a:cubicBezTo>
                <a:cubicBezTo>
                  <a:pt x="1656159" y="869938"/>
                  <a:pt x="1641599" y="884498"/>
                  <a:pt x="1641599" y="902698"/>
                </a:cubicBezTo>
                <a:cubicBezTo>
                  <a:pt x="1643419" y="920897"/>
                  <a:pt x="1657979" y="935457"/>
                  <a:pt x="1674358" y="935457"/>
                </a:cubicBezTo>
                <a:close/>
                <a:moveTo>
                  <a:pt x="1803575" y="929997"/>
                </a:moveTo>
                <a:cubicBezTo>
                  <a:pt x="1818135" y="929997"/>
                  <a:pt x="1829055" y="919077"/>
                  <a:pt x="1829055" y="904518"/>
                </a:cubicBezTo>
                <a:cubicBezTo>
                  <a:pt x="1829055" y="889958"/>
                  <a:pt x="1818135" y="879038"/>
                  <a:pt x="1803575" y="879038"/>
                </a:cubicBezTo>
                <a:cubicBezTo>
                  <a:pt x="1789016" y="879038"/>
                  <a:pt x="1778096" y="889958"/>
                  <a:pt x="1778096" y="904518"/>
                </a:cubicBezTo>
                <a:cubicBezTo>
                  <a:pt x="1778096" y="917257"/>
                  <a:pt x="1789016" y="929997"/>
                  <a:pt x="1803575" y="929997"/>
                </a:cubicBezTo>
                <a:close/>
                <a:moveTo>
                  <a:pt x="1932792" y="924537"/>
                </a:moveTo>
                <a:cubicBezTo>
                  <a:pt x="1943712" y="924537"/>
                  <a:pt x="1952811" y="915437"/>
                  <a:pt x="1952811" y="904518"/>
                </a:cubicBezTo>
                <a:cubicBezTo>
                  <a:pt x="1952811" y="893598"/>
                  <a:pt x="1943712" y="884498"/>
                  <a:pt x="1932792" y="884498"/>
                </a:cubicBezTo>
                <a:cubicBezTo>
                  <a:pt x="1921872" y="884498"/>
                  <a:pt x="1912772" y="893598"/>
                  <a:pt x="1912772" y="904518"/>
                </a:cubicBezTo>
                <a:cubicBezTo>
                  <a:pt x="1912772" y="915437"/>
                  <a:pt x="1921872" y="924537"/>
                  <a:pt x="1932792" y="924537"/>
                </a:cubicBezTo>
                <a:close/>
                <a:moveTo>
                  <a:pt x="2060189" y="917257"/>
                </a:moveTo>
                <a:cubicBezTo>
                  <a:pt x="2067469" y="917257"/>
                  <a:pt x="2074748" y="909977"/>
                  <a:pt x="2074748" y="902698"/>
                </a:cubicBezTo>
                <a:cubicBezTo>
                  <a:pt x="2074748" y="895418"/>
                  <a:pt x="2067469" y="888138"/>
                  <a:pt x="2060189" y="888138"/>
                </a:cubicBezTo>
                <a:cubicBezTo>
                  <a:pt x="2052909" y="888138"/>
                  <a:pt x="2045629" y="895418"/>
                  <a:pt x="2045629" y="902698"/>
                </a:cubicBezTo>
                <a:cubicBezTo>
                  <a:pt x="2045629" y="911797"/>
                  <a:pt x="2052909" y="917257"/>
                  <a:pt x="2060189" y="917257"/>
                </a:cubicBezTo>
                <a:close/>
                <a:moveTo>
                  <a:pt x="2189406" y="911797"/>
                </a:moveTo>
                <a:cubicBezTo>
                  <a:pt x="2193046" y="911797"/>
                  <a:pt x="2198505" y="908157"/>
                  <a:pt x="2198505" y="902698"/>
                </a:cubicBezTo>
                <a:cubicBezTo>
                  <a:pt x="2198505" y="899058"/>
                  <a:pt x="2194865" y="893598"/>
                  <a:pt x="2189406" y="893598"/>
                </a:cubicBezTo>
                <a:cubicBezTo>
                  <a:pt x="2183946" y="893598"/>
                  <a:pt x="2180306" y="897238"/>
                  <a:pt x="2180306" y="902698"/>
                </a:cubicBezTo>
                <a:cubicBezTo>
                  <a:pt x="2182126" y="908157"/>
                  <a:pt x="2185766" y="911797"/>
                  <a:pt x="2189406" y="911797"/>
                </a:cubicBezTo>
                <a:close/>
                <a:moveTo>
                  <a:pt x="2318622" y="906337"/>
                </a:moveTo>
                <a:cubicBezTo>
                  <a:pt x="2320442" y="906337"/>
                  <a:pt x="2320442" y="904518"/>
                  <a:pt x="2320442" y="904518"/>
                </a:cubicBezTo>
                <a:cubicBezTo>
                  <a:pt x="2320442" y="902698"/>
                  <a:pt x="2318622" y="902698"/>
                  <a:pt x="2318622" y="902698"/>
                </a:cubicBezTo>
                <a:cubicBezTo>
                  <a:pt x="2318622" y="902698"/>
                  <a:pt x="2316802" y="904518"/>
                  <a:pt x="2316802" y="904518"/>
                </a:cubicBezTo>
                <a:cubicBezTo>
                  <a:pt x="2314982" y="904518"/>
                  <a:pt x="2316802" y="906337"/>
                  <a:pt x="2318622" y="906337"/>
                </a:cubicBezTo>
                <a:close/>
                <a:moveTo>
                  <a:pt x="3640" y="1035554"/>
                </a:moveTo>
                <a:cubicBezTo>
                  <a:pt x="5460" y="1035554"/>
                  <a:pt x="7280" y="1033734"/>
                  <a:pt x="7280" y="1031914"/>
                </a:cubicBezTo>
                <a:cubicBezTo>
                  <a:pt x="7280" y="1030094"/>
                  <a:pt x="5460" y="1028274"/>
                  <a:pt x="3640" y="1028274"/>
                </a:cubicBezTo>
                <a:cubicBezTo>
                  <a:pt x="1820" y="1028274"/>
                  <a:pt x="0" y="1030094"/>
                  <a:pt x="0" y="1031914"/>
                </a:cubicBezTo>
                <a:cubicBezTo>
                  <a:pt x="0" y="1033734"/>
                  <a:pt x="1820" y="1035554"/>
                  <a:pt x="3640" y="1035554"/>
                </a:cubicBezTo>
                <a:close/>
                <a:moveTo>
                  <a:pt x="131037" y="1041014"/>
                </a:moveTo>
                <a:cubicBezTo>
                  <a:pt x="136497" y="1041014"/>
                  <a:pt x="140137" y="1037374"/>
                  <a:pt x="140137" y="1031914"/>
                </a:cubicBezTo>
                <a:cubicBezTo>
                  <a:pt x="140137" y="1026455"/>
                  <a:pt x="136497" y="1022815"/>
                  <a:pt x="131037" y="1022815"/>
                </a:cubicBezTo>
                <a:cubicBezTo>
                  <a:pt x="125577" y="1022815"/>
                  <a:pt x="121937" y="1026455"/>
                  <a:pt x="121937" y="1031914"/>
                </a:cubicBezTo>
                <a:cubicBezTo>
                  <a:pt x="123757" y="1037374"/>
                  <a:pt x="127397" y="1041014"/>
                  <a:pt x="131037" y="1041014"/>
                </a:cubicBezTo>
                <a:close/>
                <a:moveTo>
                  <a:pt x="260254" y="1048294"/>
                </a:moveTo>
                <a:cubicBezTo>
                  <a:pt x="269353" y="1048294"/>
                  <a:pt x="274813" y="1041014"/>
                  <a:pt x="274813" y="1033734"/>
                </a:cubicBezTo>
                <a:cubicBezTo>
                  <a:pt x="274813" y="1024635"/>
                  <a:pt x="267533" y="1019175"/>
                  <a:pt x="260254" y="1019175"/>
                </a:cubicBezTo>
                <a:cubicBezTo>
                  <a:pt x="252974" y="1019175"/>
                  <a:pt x="245694" y="1026455"/>
                  <a:pt x="245694" y="1033734"/>
                </a:cubicBezTo>
                <a:cubicBezTo>
                  <a:pt x="245694" y="1041014"/>
                  <a:pt x="251154" y="1048294"/>
                  <a:pt x="260254" y="1048294"/>
                </a:cubicBezTo>
                <a:close/>
                <a:moveTo>
                  <a:pt x="389470" y="1053754"/>
                </a:moveTo>
                <a:cubicBezTo>
                  <a:pt x="400390" y="1053754"/>
                  <a:pt x="411310" y="1044654"/>
                  <a:pt x="411310" y="1031914"/>
                </a:cubicBezTo>
                <a:cubicBezTo>
                  <a:pt x="411310" y="1020995"/>
                  <a:pt x="402210" y="1010075"/>
                  <a:pt x="389470" y="1010075"/>
                </a:cubicBezTo>
                <a:cubicBezTo>
                  <a:pt x="378551" y="1010075"/>
                  <a:pt x="367631" y="1019175"/>
                  <a:pt x="367631" y="1031914"/>
                </a:cubicBezTo>
                <a:cubicBezTo>
                  <a:pt x="367631" y="1044654"/>
                  <a:pt x="376731" y="1053754"/>
                  <a:pt x="389470" y="1053754"/>
                </a:cubicBezTo>
                <a:close/>
                <a:moveTo>
                  <a:pt x="516867" y="1059214"/>
                </a:moveTo>
                <a:cubicBezTo>
                  <a:pt x="531427" y="1059214"/>
                  <a:pt x="544166" y="1046474"/>
                  <a:pt x="544166" y="1031914"/>
                </a:cubicBezTo>
                <a:cubicBezTo>
                  <a:pt x="544166" y="1017355"/>
                  <a:pt x="531427" y="1004615"/>
                  <a:pt x="516867" y="1004615"/>
                </a:cubicBezTo>
                <a:cubicBezTo>
                  <a:pt x="502308" y="1004615"/>
                  <a:pt x="489568" y="1017355"/>
                  <a:pt x="489568" y="1031914"/>
                </a:cubicBezTo>
                <a:cubicBezTo>
                  <a:pt x="489568" y="1046474"/>
                  <a:pt x="502308" y="1059214"/>
                  <a:pt x="516867" y="1059214"/>
                </a:cubicBezTo>
                <a:close/>
                <a:moveTo>
                  <a:pt x="646084" y="1066493"/>
                </a:moveTo>
                <a:cubicBezTo>
                  <a:pt x="664283" y="1066493"/>
                  <a:pt x="678843" y="1051934"/>
                  <a:pt x="678843" y="1033734"/>
                </a:cubicBezTo>
                <a:cubicBezTo>
                  <a:pt x="678843" y="1015535"/>
                  <a:pt x="664283" y="1000975"/>
                  <a:pt x="646084" y="1000975"/>
                </a:cubicBezTo>
                <a:cubicBezTo>
                  <a:pt x="627884" y="1000975"/>
                  <a:pt x="613325" y="1015535"/>
                  <a:pt x="613325" y="1033734"/>
                </a:cubicBezTo>
                <a:cubicBezTo>
                  <a:pt x="613325" y="1050114"/>
                  <a:pt x="627884" y="1066493"/>
                  <a:pt x="646084" y="1066493"/>
                </a:cubicBezTo>
                <a:close/>
                <a:moveTo>
                  <a:pt x="775301" y="1071953"/>
                </a:moveTo>
                <a:cubicBezTo>
                  <a:pt x="797140" y="1071953"/>
                  <a:pt x="815340" y="1053754"/>
                  <a:pt x="815340" y="1031914"/>
                </a:cubicBezTo>
                <a:cubicBezTo>
                  <a:pt x="815340" y="1010075"/>
                  <a:pt x="797140" y="991875"/>
                  <a:pt x="775301" y="991875"/>
                </a:cubicBezTo>
                <a:cubicBezTo>
                  <a:pt x="753461" y="991875"/>
                  <a:pt x="735262" y="1010075"/>
                  <a:pt x="735262" y="1031914"/>
                </a:cubicBezTo>
                <a:cubicBezTo>
                  <a:pt x="735262" y="1053754"/>
                  <a:pt x="753461" y="1071953"/>
                  <a:pt x="775301" y="1071953"/>
                </a:cubicBezTo>
                <a:close/>
                <a:moveTo>
                  <a:pt x="902698" y="1077413"/>
                </a:moveTo>
                <a:cubicBezTo>
                  <a:pt x="928177" y="1077413"/>
                  <a:pt x="948196" y="1057394"/>
                  <a:pt x="948196" y="1031914"/>
                </a:cubicBezTo>
                <a:cubicBezTo>
                  <a:pt x="948196" y="1006435"/>
                  <a:pt x="928177" y="986415"/>
                  <a:pt x="902698" y="986415"/>
                </a:cubicBezTo>
                <a:cubicBezTo>
                  <a:pt x="877218" y="986415"/>
                  <a:pt x="857199" y="1006435"/>
                  <a:pt x="857199" y="1031914"/>
                </a:cubicBezTo>
                <a:cubicBezTo>
                  <a:pt x="857199" y="1057394"/>
                  <a:pt x="879038" y="1077413"/>
                  <a:pt x="902698" y="1077413"/>
                </a:cubicBezTo>
                <a:close/>
                <a:moveTo>
                  <a:pt x="1031914" y="1082873"/>
                </a:moveTo>
                <a:cubicBezTo>
                  <a:pt x="1059214" y="1082873"/>
                  <a:pt x="1082873" y="1061034"/>
                  <a:pt x="1082873" y="1031914"/>
                </a:cubicBezTo>
                <a:cubicBezTo>
                  <a:pt x="1082873" y="1004615"/>
                  <a:pt x="1061034" y="980956"/>
                  <a:pt x="1031914" y="980956"/>
                </a:cubicBezTo>
                <a:cubicBezTo>
                  <a:pt x="1004615" y="980956"/>
                  <a:pt x="980956" y="1002795"/>
                  <a:pt x="980956" y="1031914"/>
                </a:cubicBezTo>
                <a:cubicBezTo>
                  <a:pt x="980956" y="1059214"/>
                  <a:pt x="1004615" y="1082873"/>
                  <a:pt x="1031914" y="1082873"/>
                </a:cubicBezTo>
                <a:close/>
                <a:moveTo>
                  <a:pt x="1161131" y="1084693"/>
                </a:moveTo>
                <a:cubicBezTo>
                  <a:pt x="1190250" y="1084693"/>
                  <a:pt x="1213910" y="1061034"/>
                  <a:pt x="1213910" y="1031914"/>
                </a:cubicBezTo>
                <a:cubicBezTo>
                  <a:pt x="1213910" y="1002795"/>
                  <a:pt x="1190250" y="979136"/>
                  <a:pt x="1161131" y="979136"/>
                </a:cubicBezTo>
                <a:cubicBezTo>
                  <a:pt x="1132012" y="979136"/>
                  <a:pt x="1108352" y="1002795"/>
                  <a:pt x="1108352" y="1031914"/>
                </a:cubicBezTo>
                <a:cubicBezTo>
                  <a:pt x="1108352" y="1061034"/>
                  <a:pt x="1132012" y="1084693"/>
                  <a:pt x="1161131" y="1084693"/>
                </a:cubicBezTo>
                <a:close/>
                <a:moveTo>
                  <a:pt x="1288528" y="1082873"/>
                </a:moveTo>
                <a:cubicBezTo>
                  <a:pt x="1315827" y="1082873"/>
                  <a:pt x="1339487" y="1061034"/>
                  <a:pt x="1339487" y="1031914"/>
                </a:cubicBezTo>
                <a:cubicBezTo>
                  <a:pt x="1339487" y="1004615"/>
                  <a:pt x="1317647" y="980956"/>
                  <a:pt x="1288528" y="980956"/>
                </a:cubicBezTo>
                <a:cubicBezTo>
                  <a:pt x="1261229" y="980956"/>
                  <a:pt x="1237569" y="1002795"/>
                  <a:pt x="1237569" y="1031914"/>
                </a:cubicBezTo>
                <a:cubicBezTo>
                  <a:pt x="1239389" y="1059214"/>
                  <a:pt x="1261229" y="1082873"/>
                  <a:pt x="1288528" y="1082873"/>
                </a:cubicBezTo>
                <a:close/>
                <a:moveTo>
                  <a:pt x="1417745" y="1077413"/>
                </a:moveTo>
                <a:cubicBezTo>
                  <a:pt x="1443224" y="1077413"/>
                  <a:pt x="1463244" y="1057394"/>
                  <a:pt x="1463244" y="1031914"/>
                </a:cubicBezTo>
                <a:cubicBezTo>
                  <a:pt x="1463244" y="1006435"/>
                  <a:pt x="1443224" y="986415"/>
                  <a:pt x="1417745" y="986415"/>
                </a:cubicBezTo>
                <a:cubicBezTo>
                  <a:pt x="1392265" y="986415"/>
                  <a:pt x="1372246" y="1006435"/>
                  <a:pt x="1372246" y="1031914"/>
                </a:cubicBezTo>
                <a:cubicBezTo>
                  <a:pt x="1372246" y="1057394"/>
                  <a:pt x="1392265" y="1077413"/>
                  <a:pt x="1417745" y="1077413"/>
                </a:cubicBezTo>
                <a:close/>
                <a:moveTo>
                  <a:pt x="1546962" y="1071953"/>
                </a:moveTo>
                <a:cubicBezTo>
                  <a:pt x="1568801" y="1071953"/>
                  <a:pt x="1587000" y="1053754"/>
                  <a:pt x="1587000" y="1031914"/>
                </a:cubicBezTo>
                <a:cubicBezTo>
                  <a:pt x="1587000" y="1010075"/>
                  <a:pt x="1568801" y="991875"/>
                  <a:pt x="1546962" y="991875"/>
                </a:cubicBezTo>
                <a:cubicBezTo>
                  <a:pt x="1525122" y="991875"/>
                  <a:pt x="1506923" y="1010075"/>
                  <a:pt x="1506923" y="1031914"/>
                </a:cubicBezTo>
                <a:cubicBezTo>
                  <a:pt x="1506923" y="1053754"/>
                  <a:pt x="1525122" y="1071953"/>
                  <a:pt x="1546962" y="1071953"/>
                </a:cubicBezTo>
                <a:close/>
                <a:moveTo>
                  <a:pt x="1674358" y="1066493"/>
                </a:moveTo>
                <a:cubicBezTo>
                  <a:pt x="1692558" y="1066493"/>
                  <a:pt x="1708938" y="1051934"/>
                  <a:pt x="1708938" y="1031914"/>
                </a:cubicBezTo>
                <a:cubicBezTo>
                  <a:pt x="1708938" y="1013715"/>
                  <a:pt x="1694378" y="997335"/>
                  <a:pt x="1674358" y="997335"/>
                </a:cubicBezTo>
                <a:cubicBezTo>
                  <a:pt x="1654339" y="997335"/>
                  <a:pt x="1639779" y="1011895"/>
                  <a:pt x="1639779" y="1031914"/>
                </a:cubicBezTo>
                <a:cubicBezTo>
                  <a:pt x="1641599" y="1051934"/>
                  <a:pt x="1656159" y="1066493"/>
                  <a:pt x="1674358" y="1066493"/>
                </a:cubicBezTo>
                <a:close/>
                <a:moveTo>
                  <a:pt x="1803575" y="1061034"/>
                </a:moveTo>
                <a:cubicBezTo>
                  <a:pt x="1819955" y="1061034"/>
                  <a:pt x="1830874" y="1048294"/>
                  <a:pt x="1830874" y="1033734"/>
                </a:cubicBezTo>
                <a:cubicBezTo>
                  <a:pt x="1830874" y="1017355"/>
                  <a:pt x="1818135" y="1006435"/>
                  <a:pt x="1803575" y="1006435"/>
                </a:cubicBezTo>
                <a:cubicBezTo>
                  <a:pt x="1787196" y="1006435"/>
                  <a:pt x="1776276" y="1019175"/>
                  <a:pt x="1776276" y="1033734"/>
                </a:cubicBezTo>
                <a:cubicBezTo>
                  <a:pt x="1776276" y="1048294"/>
                  <a:pt x="1789016" y="1061034"/>
                  <a:pt x="1803575" y="1061034"/>
                </a:cubicBezTo>
                <a:close/>
                <a:moveTo>
                  <a:pt x="1932792" y="1053754"/>
                </a:moveTo>
                <a:cubicBezTo>
                  <a:pt x="1945532" y="1053754"/>
                  <a:pt x="1954631" y="1044654"/>
                  <a:pt x="1954631" y="1031914"/>
                </a:cubicBezTo>
                <a:cubicBezTo>
                  <a:pt x="1954631" y="1019175"/>
                  <a:pt x="1945532" y="1010075"/>
                  <a:pt x="1932792" y="1010075"/>
                </a:cubicBezTo>
                <a:cubicBezTo>
                  <a:pt x="1920052" y="1010075"/>
                  <a:pt x="1910952" y="1019175"/>
                  <a:pt x="1910952" y="1031914"/>
                </a:cubicBezTo>
                <a:cubicBezTo>
                  <a:pt x="1910952" y="1044654"/>
                  <a:pt x="1920052" y="1053754"/>
                  <a:pt x="1932792" y="1053754"/>
                </a:cubicBezTo>
                <a:close/>
                <a:moveTo>
                  <a:pt x="2060189" y="1048294"/>
                </a:moveTo>
                <a:cubicBezTo>
                  <a:pt x="2069288" y="1048294"/>
                  <a:pt x="2076568" y="1041014"/>
                  <a:pt x="2076568" y="1031914"/>
                </a:cubicBezTo>
                <a:cubicBezTo>
                  <a:pt x="2076568" y="1022815"/>
                  <a:pt x="2069288" y="1015535"/>
                  <a:pt x="2060189" y="1015535"/>
                </a:cubicBezTo>
                <a:cubicBezTo>
                  <a:pt x="2051089" y="1015535"/>
                  <a:pt x="2043809" y="1022815"/>
                  <a:pt x="2043809" y="1031914"/>
                </a:cubicBezTo>
                <a:cubicBezTo>
                  <a:pt x="2043809" y="1041014"/>
                  <a:pt x="2052909" y="1048294"/>
                  <a:pt x="2060189" y="1048294"/>
                </a:cubicBezTo>
                <a:close/>
                <a:moveTo>
                  <a:pt x="2189406" y="1041014"/>
                </a:moveTo>
                <a:cubicBezTo>
                  <a:pt x="2194865" y="1041014"/>
                  <a:pt x="2198505" y="1037374"/>
                  <a:pt x="2198505" y="1031914"/>
                </a:cubicBezTo>
                <a:cubicBezTo>
                  <a:pt x="2198505" y="1026455"/>
                  <a:pt x="2194865" y="1022815"/>
                  <a:pt x="2189406" y="1022815"/>
                </a:cubicBezTo>
                <a:cubicBezTo>
                  <a:pt x="2183946" y="1022815"/>
                  <a:pt x="2180306" y="1026455"/>
                  <a:pt x="2180306" y="1031914"/>
                </a:cubicBezTo>
                <a:cubicBezTo>
                  <a:pt x="2180306" y="1037374"/>
                  <a:pt x="2183946" y="1041014"/>
                  <a:pt x="2189406" y="1041014"/>
                </a:cubicBezTo>
                <a:close/>
                <a:moveTo>
                  <a:pt x="2318622" y="1035554"/>
                </a:moveTo>
                <a:cubicBezTo>
                  <a:pt x="2320442" y="1035554"/>
                  <a:pt x="2322262" y="1033734"/>
                  <a:pt x="2322262" y="1031914"/>
                </a:cubicBezTo>
                <a:cubicBezTo>
                  <a:pt x="2322262" y="1030094"/>
                  <a:pt x="2320442" y="1028274"/>
                  <a:pt x="2318622" y="1028274"/>
                </a:cubicBezTo>
                <a:cubicBezTo>
                  <a:pt x="2316802" y="1028274"/>
                  <a:pt x="2314982" y="1030094"/>
                  <a:pt x="2314982" y="1031914"/>
                </a:cubicBezTo>
                <a:cubicBezTo>
                  <a:pt x="2314982" y="1033734"/>
                  <a:pt x="2316802" y="1035554"/>
                  <a:pt x="2318622" y="1035554"/>
                </a:cubicBezTo>
                <a:close/>
                <a:moveTo>
                  <a:pt x="3640" y="1164771"/>
                </a:moveTo>
                <a:cubicBezTo>
                  <a:pt x="5460" y="1164771"/>
                  <a:pt x="7280" y="1162951"/>
                  <a:pt x="7280" y="1161131"/>
                </a:cubicBezTo>
                <a:cubicBezTo>
                  <a:pt x="7280" y="1159311"/>
                  <a:pt x="5460" y="1157491"/>
                  <a:pt x="3640" y="1157491"/>
                </a:cubicBezTo>
                <a:cubicBezTo>
                  <a:pt x="1820" y="1157491"/>
                  <a:pt x="0" y="1159311"/>
                  <a:pt x="0" y="1161131"/>
                </a:cubicBezTo>
                <a:cubicBezTo>
                  <a:pt x="0" y="1162951"/>
                  <a:pt x="1820" y="1164771"/>
                  <a:pt x="3640" y="1164771"/>
                </a:cubicBezTo>
                <a:close/>
                <a:moveTo>
                  <a:pt x="131037" y="1170231"/>
                </a:moveTo>
                <a:cubicBezTo>
                  <a:pt x="136497" y="1170231"/>
                  <a:pt x="140137" y="1166591"/>
                  <a:pt x="140137" y="1161131"/>
                </a:cubicBezTo>
                <a:cubicBezTo>
                  <a:pt x="140137" y="1155671"/>
                  <a:pt x="136497" y="1152031"/>
                  <a:pt x="131037" y="1152031"/>
                </a:cubicBezTo>
                <a:cubicBezTo>
                  <a:pt x="125577" y="1152031"/>
                  <a:pt x="121937" y="1155671"/>
                  <a:pt x="121937" y="1161131"/>
                </a:cubicBezTo>
                <a:cubicBezTo>
                  <a:pt x="121937" y="1166591"/>
                  <a:pt x="127397" y="1170231"/>
                  <a:pt x="131037" y="1170231"/>
                </a:cubicBezTo>
                <a:close/>
                <a:moveTo>
                  <a:pt x="260254" y="1175691"/>
                </a:moveTo>
                <a:cubicBezTo>
                  <a:pt x="269353" y="1175691"/>
                  <a:pt x="276633" y="1168411"/>
                  <a:pt x="276633" y="1159311"/>
                </a:cubicBezTo>
                <a:cubicBezTo>
                  <a:pt x="276633" y="1150211"/>
                  <a:pt x="269353" y="1142932"/>
                  <a:pt x="260254" y="1142932"/>
                </a:cubicBezTo>
                <a:cubicBezTo>
                  <a:pt x="251154" y="1142932"/>
                  <a:pt x="243874" y="1150211"/>
                  <a:pt x="243874" y="1159311"/>
                </a:cubicBezTo>
                <a:cubicBezTo>
                  <a:pt x="243874" y="1168411"/>
                  <a:pt x="251154" y="1175691"/>
                  <a:pt x="260254" y="1175691"/>
                </a:cubicBezTo>
                <a:close/>
                <a:moveTo>
                  <a:pt x="389470" y="1182971"/>
                </a:moveTo>
                <a:cubicBezTo>
                  <a:pt x="402210" y="1182971"/>
                  <a:pt x="411310" y="1173871"/>
                  <a:pt x="411310" y="1161131"/>
                </a:cubicBezTo>
                <a:cubicBezTo>
                  <a:pt x="411310" y="1148391"/>
                  <a:pt x="402210" y="1139292"/>
                  <a:pt x="389470" y="1139292"/>
                </a:cubicBezTo>
                <a:cubicBezTo>
                  <a:pt x="376731" y="1139292"/>
                  <a:pt x="367631" y="1148391"/>
                  <a:pt x="367631" y="1161131"/>
                </a:cubicBezTo>
                <a:cubicBezTo>
                  <a:pt x="367631" y="1173871"/>
                  <a:pt x="376731" y="1182971"/>
                  <a:pt x="389470" y="1182971"/>
                </a:cubicBezTo>
                <a:close/>
                <a:moveTo>
                  <a:pt x="516867" y="1188431"/>
                </a:moveTo>
                <a:cubicBezTo>
                  <a:pt x="533247" y="1188431"/>
                  <a:pt x="544166" y="1175691"/>
                  <a:pt x="544166" y="1161131"/>
                </a:cubicBezTo>
                <a:cubicBezTo>
                  <a:pt x="544166" y="1146572"/>
                  <a:pt x="531427" y="1133832"/>
                  <a:pt x="516867" y="1133832"/>
                </a:cubicBezTo>
                <a:cubicBezTo>
                  <a:pt x="500488" y="1133832"/>
                  <a:pt x="489568" y="1146572"/>
                  <a:pt x="489568" y="1161131"/>
                </a:cubicBezTo>
                <a:cubicBezTo>
                  <a:pt x="489568" y="1175691"/>
                  <a:pt x="502308" y="1188431"/>
                  <a:pt x="516867" y="1188431"/>
                </a:cubicBezTo>
                <a:close/>
                <a:moveTo>
                  <a:pt x="646084" y="1195710"/>
                </a:moveTo>
                <a:cubicBezTo>
                  <a:pt x="664283" y="1195710"/>
                  <a:pt x="680663" y="1179331"/>
                  <a:pt x="680663" y="1161131"/>
                </a:cubicBezTo>
                <a:cubicBezTo>
                  <a:pt x="680663" y="1142932"/>
                  <a:pt x="664283" y="1126552"/>
                  <a:pt x="646084" y="1126552"/>
                </a:cubicBezTo>
                <a:cubicBezTo>
                  <a:pt x="627884" y="1126552"/>
                  <a:pt x="611505" y="1142932"/>
                  <a:pt x="611505" y="1161131"/>
                </a:cubicBezTo>
                <a:cubicBezTo>
                  <a:pt x="611505" y="1179331"/>
                  <a:pt x="627884" y="1195710"/>
                  <a:pt x="646084" y="1195710"/>
                </a:cubicBezTo>
                <a:close/>
                <a:moveTo>
                  <a:pt x="775301" y="1201170"/>
                </a:moveTo>
                <a:cubicBezTo>
                  <a:pt x="797140" y="1201170"/>
                  <a:pt x="815340" y="1182971"/>
                  <a:pt x="815340" y="1161131"/>
                </a:cubicBezTo>
                <a:cubicBezTo>
                  <a:pt x="815340" y="1139292"/>
                  <a:pt x="797140" y="1121092"/>
                  <a:pt x="775301" y="1121092"/>
                </a:cubicBezTo>
                <a:cubicBezTo>
                  <a:pt x="753461" y="1121092"/>
                  <a:pt x="735262" y="1139292"/>
                  <a:pt x="735262" y="1161131"/>
                </a:cubicBezTo>
                <a:cubicBezTo>
                  <a:pt x="735262" y="1182971"/>
                  <a:pt x="751641" y="1201170"/>
                  <a:pt x="775301" y="1201170"/>
                </a:cubicBezTo>
                <a:close/>
                <a:moveTo>
                  <a:pt x="902698" y="1208450"/>
                </a:moveTo>
                <a:cubicBezTo>
                  <a:pt x="928177" y="1208450"/>
                  <a:pt x="950016" y="1186610"/>
                  <a:pt x="950016" y="1161131"/>
                </a:cubicBezTo>
                <a:cubicBezTo>
                  <a:pt x="950016" y="1135652"/>
                  <a:pt x="928177" y="1113812"/>
                  <a:pt x="902698" y="1113812"/>
                </a:cubicBezTo>
                <a:cubicBezTo>
                  <a:pt x="877218" y="1113812"/>
                  <a:pt x="855379" y="1135652"/>
                  <a:pt x="855379" y="1161131"/>
                </a:cubicBezTo>
                <a:cubicBezTo>
                  <a:pt x="857199" y="1186610"/>
                  <a:pt x="877218" y="1208450"/>
                  <a:pt x="902698" y="1208450"/>
                </a:cubicBezTo>
                <a:close/>
                <a:moveTo>
                  <a:pt x="1031914" y="1213910"/>
                </a:moveTo>
                <a:cubicBezTo>
                  <a:pt x="1061034" y="1213910"/>
                  <a:pt x="1084693" y="1190250"/>
                  <a:pt x="1084693" y="1161131"/>
                </a:cubicBezTo>
                <a:cubicBezTo>
                  <a:pt x="1084693" y="1132012"/>
                  <a:pt x="1061034" y="1108352"/>
                  <a:pt x="1031914" y="1108352"/>
                </a:cubicBezTo>
                <a:cubicBezTo>
                  <a:pt x="1002795" y="1108352"/>
                  <a:pt x="979136" y="1132012"/>
                  <a:pt x="979136" y="1161131"/>
                </a:cubicBezTo>
                <a:cubicBezTo>
                  <a:pt x="979136" y="1190250"/>
                  <a:pt x="1002795" y="1213910"/>
                  <a:pt x="1031914" y="1213910"/>
                </a:cubicBezTo>
                <a:close/>
                <a:moveTo>
                  <a:pt x="1161131" y="1217550"/>
                </a:moveTo>
                <a:cubicBezTo>
                  <a:pt x="1192070" y="1217550"/>
                  <a:pt x="1219370" y="1192070"/>
                  <a:pt x="1219370" y="1159311"/>
                </a:cubicBezTo>
                <a:cubicBezTo>
                  <a:pt x="1219370" y="1128372"/>
                  <a:pt x="1193890" y="1101073"/>
                  <a:pt x="1161131" y="1101073"/>
                </a:cubicBezTo>
                <a:cubicBezTo>
                  <a:pt x="1130192" y="1101073"/>
                  <a:pt x="1102893" y="1126552"/>
                  <a:pt x="1102893" y="1159311"/>
                </a:cubicBezTo>
                <a:cubicBezTo>
                  <a:pt x="1102893" y="1192070"/>
                  <a:pt x="1128372" y="1217550"/>
                  <a:pt x="1161131" y="1217550"/>
                </a:cubicBezTo>
                <a:close/>
                <a:moveTo>
                  <a:pt x="1288528" y="1213910"/>
                </a:moveTo>
                <a:cubicBezTo>
                  <a:pt x="1317647" y="1213910"/>
                  <a:pt x="1341307" y="1190250"/>
                  <a:pt x="1341307" y="1161131"/>
                </a:cubicBezTo>
                <a:cubicBezTo>
                  <a:pt x="1341307" y="1132012"/>
                  <a:pt x="1317647" y="1108352"/>
                  <a:pt x="1288528" y="1108352"/>
                </a:cubicBezTo>
                <a:cubicBezTo>
                  <a:pt x="1259409" y="1108352"/>
                  <a:pt x="1235749" y="1132012"/>
                  <a:pt x="1235749" y="1161131"/>
                </a:cubicBezTo>
                <a:cubicBezTo>
                  <a:pt x="1235749" y="1190250"/>
                  <a:pt x="1259409" y="1213910"/>
                  <a:pt x="1288528" y="1213910"/>
                </a:cubicBezTo>
                <a:close/>
                <a:moveTo>
                  <a:pt x="1417745" y="1208450"/>
                </a:moveTo>
                <a:cubicBezTo>
                  <a:pt x="1443224" y="1208450"/>
                  <a:pt x="1465064" y="1186610"/>
                  <a:pt x="1465064" y="1161131"/>
                </a:cubicBezTo>
                <a:cubicBezTo>
                  <a:pt x="1465064" y="1135652"/>
                  <a:pt x="1443224" y="1113812"/>
                  <a:pt x="1417745" y="1113812"/>
                </a:cubicBezTo>
                <a:cubicBezTo>
                  <a:pt x="1392265" y="1113812"/>
                  <a:pt x="1370426" y="1135652"/>
                  <a:pt x="1370426" y="1161131"/>
                </a:cubicBezTo>
                <a:cubicBezTo>
                  <a:pt x="1370426" y="1186610"/>
                  <a:pt x="1392265" y="1208450"/>
                  <a:pt x="1417745" y="1208450"/>
                </a:cubicBezTo>
                <a:close/>
                <a:moveTo>
                  <a:pt x="1546962" y="1202990"/>
                </a:moveTo>
                <a:cubicBezTo>
                  <a:pt x="1570621" y="1202990"/>
                  <a:pt x="1588821" y="1184791"/>
                  <a:pt x="1588821" y="1161131"/>
                </a:cubicBezTo>
                <a:cubicBezTo>
                  <a:pt x="1588821" y="1137472"/>
                  <a:pt x="1570621" y="1119272"/>
                  <a:pt x="1546962" y="1119272"/>
                </a:cubicBezTo>
                <a:cubicBezTo>
                  <a:pt x="1523302" y="1119272"/>
                  <a:pt x="1505103" y="1137472"/>
                  <a:pt x="1505103" y="1161131"/>
                </a:cubicBezTo>
                <a:cubicBezTo>
                  <a:pt x="1505103" y="1182971"/>
                  <a:pt x="1523302" y="1202990"/>
                  <a:pt x="1546962" y="1202990"/>
                </a:cubicBezTo>
                <a:close/>
                <a:moveTo>
                  <a:pt x="1674358" y="1195710"/>
                </a:moveTo>
                <a:cubicBezTo>
                  <a:pt x="1694378" y="1195710"/>
                  <a:pt x="1708938" y="1179331"/>
                  <a:pt x="1708938" y="1161131"/>
                </a:cubicBezTo>
                <a:cubicBezTo>
                  <a:pt x="1708938" y="1141112"/>
                  <a:pt x="1692558" y="1126552"/>
                  <a:pt x="1674358" y="1126552"/>
                </a:cubicBezTo>
                <a:cubicBezTo>
                  <a:pt x="1654339" y="1126552"/>
                  <a:pt x="1639779" y="1142932"/>
                  <a:pt x="1639779" y="1161131"/>
                </a:cubicBezTo>
                <a:cubicBezTo>
                  <a:pt x="1639779" y="1179331"/>
                  <a:pt x="1656159" y="1195710"/>
                  <a:pt x="1674358" y="1195710"/>
                </a:cubicBezTo>
                <a:close/>
                <a:moveTo>
                  <a:pt x="1803575" y="1190250"/>
                </a:moveTo>
                <a:cubicBezTo>
                  <a:pt x="1819955" y="1190250"/>
                  <a:pt x="1832694" y="1177511"/>
                  <a:pt x="1832694" y="1161131"/>
                </a:cubicBezTo>
                <a:cubicBezTo>
                  <a:pt x="1832694" y="1144752"/>
                  <a:pt x="1819955" y="1132012"/>
                  <a:pt x="1803575" y="1132012"/>
                </a:cubicBezTo>
                <a:cubicBezTo>
                  <a:pt x="1787196" y="1132012"/>
                  <a:pt x="1774456" y="1144752"/>
                  <a:pt x="1774456" y="1161131"/>
                </a:cubicBezTo>
                <a:cubicBezTo>
                  <a:pt x="1774456" y="1177511"/>
                  <a:pt x="1787196" y="1190250"/>
                  <a:pt x="1803575" y="1190250"/>
                </a:cubicBezTo>
                <a:close/>
                <a:moveTo>
                  <a:pt x="1932792" y="1182971"/>
                </a:moveTo>
                <a:cubicBezTo>
                  <a:pt x="1945532" y="1182971"/>
                  <a:pt x="1954631" y="1172051"/>
                  <a:pt x="1954631" y="1161131"/>
                </a:cubicBezTo>
                <a:cubicBezTo>
                  <a:pt x="1954631" y="1148391"/>
                  <a:pt x="1943712" y="1139292"/>
                  <a:pt x="1932792" y="1139292"/>
                </a:cubicBezTo>
                <a:cubicBezTo>
                  <a:pt x="1920052" y="1139292"/>
                  <a:pt x="1910952" y="1150211"/>
                  <a:pt x="1910952" y="1161131"/>
                </a:cubicBezTo>
                <a:cubicBezTo>
                  <a:pt x="1909133" y="1173871"/>
                  <a:pt x="1920052" y="1182971"/>
                  <a:pt x="1932792" y="1182971"/>
                </a:cubicBezTo>
                <a:close/>
                <a:moveTo>
                  <a:pt x="2060189" y="1177511"/>
                </a:moveTo>
                <a:cubicBezTo>
                  <a:pt x="2069288" y="1177511"/>
                  <a:pt x="2076568" y="1170231"/>
                  <a:pt x="2076568" y="1161131"/>
                </a:cubicBezTo>
                <a:cubicBezTo>
                  <a:pt x="2076568" y="1152031"/>
                  <a:pt x="2069288" y="1144752"/>
                  <a:pt x="2060189" y="1144752"/>
                </a:cubicBezTo>
                <a:cubicBezTo>
                  <a:pt x="2051089" y="1144752"/>
                  <a:pt x="2043809" y="1152031"/>
                  <a:pt x="2043809" y="1161131"/>
                </a:cubicBezTo>
                <a:cubicBezTo>
                  <a:pt x="2043809" y="1170231"/>
                  <a:pt x="2052909" y="1177511"/>
                  <a:pt x="2060189" y="1177511"/>
                </a:cubicBezTo>
                <a:close/>
                <a:moveTo>
                  <a:pt x="2189406" y="1170231"/>
                </a:moveTo>
                <a:cubicBezTo>
                  <a:pt x="2194865" y="1170231"/>
                  <a:pt x="2198505" y="1166591"/>
                  <a:pt x="2198505" y="1161131"/>
                </a:cubicBezTo>
                <a:cubicBezTo>
                  <a:pt x="2198505" y="1155671"/>
                  <a:pt x="2194865" y="1152031"/>
                  <a:pt x="2189406" y="1152031"/>
                </a:cubicBezTo>
                <a:cubicBezTo>
                  <a:pt x="2183946" y="1152031"/>
                  <a:pt x="2180306" y="1155671"/>
                  <a:pt x="2180306" y="1161131"/>
                </a:cubicBezTo>
                <a:cubicBezTo>
                  <a:pt x="2180306" y="1166591"/>
                  <a:pt x="2183946" y="1170231"/>
                  <a:pt x="2189406" y="1170231"/>
                </a:cubicBezTo>
                <a:close/>
                <a:moveTo>
                  <a:pt x="2318622" y="1164771"/>
                </a:moveTo>
                <a:cubicBezTo>
                  <a:pt x="2320442" y="1164771"/>
                  <a:pt x="2322262" y="1162951"/>
                  <a:pt x="2322262" y="1161131"/>
                </a:cubicBezTo>
                <a:cubicBezTo>
                  <a:pt x="2322262" y="1159311"/>
                  <a:pt x="2320442" y="1157491"/>
                  <a:pt x="2318622" y="1157491"/>
                </a:cubicBezTo>
                <a:cubicBezTo>
                  <a:pt x="2316802" y="1157491"/>
                  <a:pt x="2314982" y="1159311"/>
                  <a:pt x="2314982" y="1161131"/>
                </a:cubicBezTo>
                <a:cubicBezTo>
                  <a:pt x="2314982" y="1162951"/>
                  <a:pt x="2316802" y="1164771"/>
                  <a:pt x="2318622" y="1164771"/>
                </a:cubicBezTo>
                <a:close/>
                <a:moveTo>
                  <a:pt x="3640" y="1292168"/>
                </a:moveTo>
                <a:cubicBezTo>
                  <a:pt x="5460" y="1292168"/>
                  <a:pt x="7280" y="1290348"/>
                  <a:pt x="7280" y="1288528"/>
                </a:cubicBezTo>
                <a:cubicBezTo>
                  <a:pt x="7280" y="1286708"/>
                  <a:pt x="5460" y="1284888"/>
                  <a:pt x="3640" y="1284888"/>
                </a:cubicBezTo>
                <a:cubicBezTo>
                  <a:pt x="1820" y="1284888"/>
                  <a:pt x="0" y="1288528"/>
                  <a:pt x="0" y="1288528"/>
                </a:cubicBezTo>
                <a:cubicBezTo>
                  <a:pt x="0" y="1290348"/>
                  <a:pt x="1820" y="1292168"/>
                  <a:pt x="3640" y="1292168"/>
                </a:cubicBezTo>
                <a:close/>
                <a:moveTo>
                  <a:pt x="131037" y="1297628"/>
                </a:moveTo>
                <a:cubicBezTo>
                  <a:pt x="136497" y="1297628"/>
                  <a:pt x="140137" y="1293988"/>
                  <a:pt x="140137" y="1288528"/>
                </a:cubicBezTo>
                <a:cubicBezTo>
                  <a:pt x="140137" y="1283068"/>
                  <a:pt x="136497" y="1279428"/>
                  <a:pt x="131037" y="1279428"/>
                </a:cubicBezTo>
                <a:cubicBezTo>
                  <a:pt x="125577" y="1279428"/>
                  <a:pt x="121937" y="1283068"/>
                  <a:pt x="121937" y="1288528"/>
                </a:cubicBezTo>
                <a:cubicBezTo>
                  <a:pt x="123757" y="1293988"/>
                  <a:pt x="127397" y="1297628"/>
                  <a:pt x="131037" y="1297628"/>
                </a:cubicBezTo>
                <a:close/>
                <a:moveTo>
                  <a:pt x="260254" y="1304908"/>
                </a:moveTo>
                <a:cubicBezTo>
                  <a:pt x="269353" y="1304908"/>
                  <a:pt x="274813" y="1297628"/>
                  <a:pt x="274813" y="1290348"/>
                </a:cubicBezTo>
                <a:cubicBezTo>
                  <a:pt x="274813" y="1281248"/>
                  <a:pt x="267533" y="1275788"/>
                  <a:pt x="260254" y="1275788"/>
                </a:cubicBezTo>
                <a:cubicBezTo>
                  <a:pt x="252974" y="1275788"/>
                  <a:pt x="245694" y="1283068"/>
                  <a:pt x="245694" y="1290348"/>
                </a:cubicBezTo>
                <a:cubicBezTo>
                  <a:pt x="245694" y="1297628"/>
                  <a:pt x="251154" y="1304908"/>
                  <a:pt x="260254" y="1304908"/>
                </a:cubicBezTo>
                <a:close/>
                <a:moveTo>
                  <a:pt x="389470" y="1310367"/>
                </a:moveTo>
                <a:cubicBezTo>
                  <a:pt x="400390" y="1310367"/>
                  <a:pt x="411310" y="1301268"/>
                  <a:pt x="411310" y="1288528"/>
                </a:cubicBezTo>
                <a:cubicBezTo>
                  <a:pt x="411310" y="1277608"/>
                  <a:pt x="402210" y="1266688"/>
                  <a:pt x="389470" y="1266688"/>
                </a:cubicBezTo>
                <a:cubicBezTo>
                  <a:pt x="378551" y="1266688"/>
                  <a:pt x="367631" y="1275788"/>
                  <a:pt x="367631" y="1288528"/>
                </a:cubicBezTo>
                <a:cubicBezTo>
                  <a:pt x="367631" y="1301268"/>
                  <a:pt x="376731" y="1310367"/>
                  <a:pt x="389470" y="1310367"/>
                </a:cubicBezTo>
                <a:close/>
                <a:moveTo>
                  <a:pt x="516867" y="1317647"/>
                </a:moveTo>
                <a:cubicBezTo>
                  <a:pt x="531427" y="1317647"/>
                  <a:pt x="544166" y="1304908"/>
                  <a:pt x="544166" y="1290348"/>
                </a:cubicBezTo>
                <a:cubicBezTo>
                  <a:pt x="544166" y="1275788"/>
                  <a:pt x="531427" y="1263049"/>
                  <a:pt x="516867" y="1263049"/>
                </a:cubicBezTo>
                <a:cubicBezTo>
                  <a:pt x="502308" y="1263049"/>
                  <a:pt x="489568" y="1275788"/>
                  <a:pt x="489568" y="1290348"/>
                </a:cubicBezTo>
                <a:cubicBezTo>
                  <a:pt x="489568" y="1304908"/>
                  <a:pt x="502308" y="1317647"/>
                  <a:pt x="516867" y="1317647"/>
                </a:cubicBezTo>
                <a:close/>
                <a:moveTo>
                  <a:pt x="646084" y="1323107"/>
                </a:moveTo>
                <a:cubicBezTo>
                  <a:pt x="664283" y="1323107"/>
                  <a:pt x="680663" y="1308548"/>
                  <a:pt x="680663" y="1288528"/>
                </a:cubicBezTo>
                <a:cubicBezTo>
                  <a:pt x="680663" y="1270328"/>
                  <a:pt x="666103" y="1253949"/>
                  <a:pt x="646084" y="1253949"/>
                </a:cubicBezTo>
                <a:cubicBezTo>
                  <a:pt x="627884" y="1253949"/>
                  <a:pt x="611505" y="1268508"/>
                  <a:pt x="611505" y="1288528"/>
                </a:cubicBezTo>
                <a:cubicBezTo>
                  <a:pt x="611505" y="1308548"/>
                  <a:pt x="627884" y="1323107"/>
                  <a:pt x="646084" y="1323107"/>
                </a:cubicBezTo>
                <a:close/>
                <a:moveTo>
                  <a:pt x="775301" y="1328567"/>
                </a:moveTo>
                <a:cubicBezTo>
                  <a:pt x="797140" y="1328567"/>
                  <a:pt x="815340" y="1310367"/>
                  <a:pt x="815340" y="1288528"/>
                </a:cubicBezTo>
                <a:cubicBezTo>
                  <a:pt x="815340" y="1266688"/>
                  <a:pt x="797140" y="1248489"/>
                  <a:pt x="775301" y="1248489"/>
                </a:cubicBezTo>
                <a:cubicBezTo>
                  <a:pt x="753461" y="1248489"/>
                  <a:pt x="735262" y="1266688"/>
                  <a:pt x="735262" y="1288528"/>
                </a:cubicBezTo>
                <a:cubicBezTo>
                  <a:pt x="735262" y="1312187"/>
                  <a:pt x="753461" y="1328567"/>
                  <a:pt x="775301" y="1328567"/>
                </a:cubicBezTo>
                <a:close/>
                <a:moveTo>
                  <a:pt x="902698" y="1335847"/>
                </a:moveTo>
                <a:cubicBezTo>
                  <a:pt x="928177" y="1335847"/>
                  <a:pt x="948196" y="1315827"/>
                  <a:pt x="948196" y="1290348"/>
                </a:cubicBezTo>
                <a:cubicBezTo>
                  <a:pt x="948196" y="1264869"/>
                  <a:pt x="928177" y="1244849"/>
                  <a:pt x="902698" y="1244849"/>
                </a:cubicBezTo>
                <a:cubicBezTo>
                  <a:pt x="877218" y="1244849"/>
                  <a:pt x="857199" y="1264869"/>
                  <a:pt x="857199" y="1290348"/>
                </a:cubicBezTo>
                <a:cubicBezTo>
                  <a:pt x="857199" y="1314007"/>
                  <a:pt x="879038" y="1335847"/>
                  <a:pt x="902698" y="1335847"/>
                </a:cubicBezTo>
                <a:close/>
                <a:moveTo>
                  <a:pt x="1031914" y="1339487"/>
                </a:moveTo>
                <a:cubicBezTo>
                  <a:pt x="1059214" y="1339487"/>
                  <a:pt x="1082873" y="1317647"/>
                  <a:pt x="1082873" y="1288528"/>
                </a:cubicBezTo>
                <a:cubicBezTo>
                  <a:pt x="1082873" y="1261229"/>
                  <a:pt x="1061034" y="1237569"/>
                  <a:pt x="1031914" y="1237569"/>
                </a:cubicBezTo>
                <a:cubicBezTo>
                  <a:pt x="1004615" y="1237569"/>
                  <a:pt x="980956" y="1259409"/>
                  <a:pt x="980956" y="1288528"/>
                </a:cubicBezTo>
                <a:cubicBezTo>
                  <a:pt x="980956" y="1317647"/>
                  <a:pt x="1004615" y="1339487"/>
                  <a:pt x="1031914" y="1339487"/>
                </a:cubicBezTo>
                <a:close/>
                <a:moveTo>
                  <a:pt x="1161131" y="1343127"/>
                </a:moveTo>
                <a:cubicBezTo>
                  <a:pt x="1190250" y="1343127"/>
                  <a:pt x="1213910" y="1319467"/>
                  <a:pt x="1213910" y="1290348"/>
                </a:cubicBezTo>
                <a:cubicBezTo>
                  <a:pt x="1213910" y="1261229"/>
                  <a:pt x="1190250" y="1237569"/>
                  <a:pt x="1161131" y="1237569"/>
                </a:cubicBezTo>
                <a:cubicBezTo>
                  <a:pt x="1132012" y="1237569"/>
                  <a:pt x="1108352" y="1261229"/>
                  <a:pt x="1108352" y="1290348"/>
                </a:cubicBezTo>
                <a:cubicBezTo>
                  <a:pt x="1106532" y="1319467"/>
                  <a:pt x="1132012" y="1343127"/>
                  <a:pt x="1161131" y="1343127"/>
                </a:cubicBezTo>
                <a:close/>
                <a:moveTo>
                  <a:pt x="1288528" y="1341307"/>
                </a:moveTo>
                <a:cubicBezTo>
                  <a:pt x="1317647" y="1341307"/>
                  <a:pt x="1339487" y="1317647"/>
                  <a:pt x="1339487" y="1290348"/>
                </a:cubicBezTo>
                <a:cubicBezTo>
                  <a:pt x="1339487" y="1261229"/>
                  <a:pt x="1315827" y="1239389"/>
                  <a:pt x="1288528" y="1239389"/>
                </a:cubicBezTo>
                <a:cubicBezTo>
                  <a:pt x="1259409" y="1239389"/>
                  <a:pt x="1237569" y="1263049"/>
                  <a:pt x="1237569" y="1290348"/>
                </a:cubicBezTo>
                <a:cubicBezTo>
                  <a:pt x="1237569" y="1317647"/>
                  <a:pt x="1261229" y="1341307"/>
                  <a:pt x="1288528" y="1341307"/>
                </a:cubicBezTo>
                <a:close/>
                <a:moveTo>
                  <a:pt x="1417745" y="1335847"/>
                </a:moveTo>
                <a:cubicBezTo>
                  <a:pt x="1443224" y="1335847"/>
                  <a:pt x="1463244" y="1315827"/>
                  <a:pt x="1463244" y="1290348"/>
                </a:cubicBezTo>
                <a:cubicBezTo>
                  <a:pt x="1463244" y="1264869"/>
                  <a:pt x="1443224" y="1244849"/>
                  <a:pt x="1417745" y="1244849"/>
                </a:cubicBezTo>
                <a:cubicBezTo>
                  <a:pt x="1392265" y="1244849"/>
                  <a:pt x="1372246" y="1264869"/>
                  <a:pt x="1372246" y="1290348"/>
                </a:cubicBezTo>
                <a:cubicBezTo>
                  <a:pt x="1372246" y="1314007"/>
                  <a:pt x="1392265" y="1335847"/>
                  <a:pt x="1417745" y="1335847"/>
                </a:cubicBezTo>
                <a:close/>
                <a:moveTo>
                  <a:pt x="1546962" y="1330387"/>
                </a:moveTo>
                <a:cubicBezTo>
                  <a:pt x="1568801" y="1330387"/>
                  <a:pt x="1587000" y="1312187"/>
                  <a:pt x="1587000" y="1290348"/>
                </a:cubicBezTo>
                <a:cubicBezTo>
                  <a:pt x="1587000" y="1268508"/>
                  <a:pt x="1568801" y="1250309"/>
                  <a:pt x="1546962" y="1250309"/>
                </a:cubicBezTo>
                <a:cubicBezTo>
                  <a:pt x="1525122" y="1250309"/>
                  <a:pt x="1506923" y="1268508"/>
                  <a:pt x="1506923" y="1290348"/>
                </a:cubicBezTo>
                <a:cubicBezTo>
                  <a:pt x="1506923" y="1312187"/>
                  <a:pt x="1525122" y="1330387"/>
                  <a:pt x="1546962" y="1330387"/>
                </a:cubicBezTo>
                <a:close/>
                <a:moveTo>
                  <a:pt x="1674358" y="1323107"/>
                </a:moveTo>
                <a:cubicBezTo>
                  <a:pt x="1692558" y="1323107"/>
                  <a:pt x="1708938" y="1308548"/>
                  <a:pt x="1708938" y="1288528"/>
                </a:cubicBezTo>
                <a:cubicBezTo>
                  <a:pt x="1708938" y="1270328"/>
                  <a:pt x="1694378" y="1253949"/>
                  <a:pt x="1674358" y="1253949"/>
                </a:cubicBezTo>
                <a:cubicBezTo>
                  <a:pt x="1654339" y="1253949"/>
                  <a:pt x="1639779" y="1268508"/>
                  <a:pt x="1639779" y="1288528"/>
                </a:cubicBezTo>
                <a:cubicBezTo>
                  <a:pt x="1641599" y="1308548"/>
                  <a:pt x="1656159" y="1323107"/>
                  <a:pt x="1674358" y="1323107"/>
                </a:cubicBezTo>
                <a:close/>
                <a:moveTo>
                  <a:pt x="1803575" y="1317647"/>
                </a:moveTo>
                <a:cubicBezTo>
                  <a:pt x="1819955" y="1317647"/>
                  <a:pt x="1830874" y="1304908"/>
                  <a:pt x="1830874" y="1290348"/>
                </a:cubicBezTo>
                <a:cubicBezTo>
                  <a:pt x="1830874" y="1273968"/>
                  <a:pt x="1818135" y="1263049"/>
                  <a:pt x="1803575" y="1263049"/>
                </a:cubicBezTo>
                <a:cubicBezTo>
                  <a:pt x="1787196" y="1263049"/>
                  <a:pt x="1776276" y="1275788"/>
                  <a:pt x="1776276" y="1290348"/>
                </a:cubicBezTo>
                <a:cubicBezTo>
                  <a:pt x="1776276" y="1304908"/>
                  <a:pt x="1789016" y="1317647"/>
                  <a:pt x="1803575" y="1317647"/>
                </a:cubicBezTo>
                <a:close/>
                <a:moveTo>
                  <a:pt x="1932792" y="1312187"/>
                </a:moveTo>
                <a:cubicBezTo>
                  <a:pt x="1945532" y="1312187"/>
                  <a:pt x="1954631" y="1303088"/>
                  <a:pt x="1954631" y="1290348"/>
                </a:cubicBezTo>
                <a:cubicBezTo>
                  <a:pt x="1954631" y="1277608"/>
                  <a:pt x="1945532" y="1268508"/>
                  <a:pt x="1932792" y="1268508"/>
                </a:cubicBezTo>
                <a:cubicBezTo>
                  <a:pt x="1920052" y="1268508"/>
                  <a:pt x="1910952" y="1277608"/>
                  <a:pt x="1910952" y="1290348"/>
                </a:cubicBezTo>
                <a:cubicBezTo>
                  <a:pt x="1910952" y="1301268"/>
                  <a:pt x="1920052" y="1312187"/>
                  <a:pt x="1932792" y="1312187"/>
                </a:cubicBezTo>
                <a:close/>
                <a:moveTo>
                  <a:pt x="2060189" y="1304908"/>
                </a:moveTo>
                <a:cubicBezTo>
                  <a:pt x="2069288" y="1304908"/>
                  <a:pt x="2076568" y="1297628"/>
                  <a:pt x="2076568" y="1288528"/>
                </a:cubicBezTo>
                <a:cubicBezTo>
                  <a:pt x="2076568" y="1279428"/>
                  <a:pt x="2069288" y="1272148"/>
                  <a:pt x="2060189" y="1272148"/>
                </a:cubicBezTo>
                <a:cubicBezTo>
                  <a:pt x="2051089" y="1272148"/>
                  <a:pt x="2043809" y="1279428"/>
                  <a:pt x="2043809" y="1288528"/>
                </a:cubicBezTo>
                <a:cubicBezTo>
                  <a:pt x="2045629" y="1297628"/>
                  <a:pt x="2052909" y="1304908"/>
                  <a:pt x="2060189" y="1304908"/>
                </a:cubicBezTo>
                <a:close/>
                <a:moveTo>
                  <a:pt x="2189406" y="1299448"/>
                </a:moveTo>
                <a:cubicBezTo>
                  <a:pt x="2194865" y="1299448"/>
                  <a:pt x="2198505" y="1295808"/>
                  <a:pt x="2198505" y="1290348"/>
                </a:cubicBezTo>
                <a:cubicBezTo>
                  <a:pt x="2198505" y="1284888"/>
                  <a:pt x="2194865" y="1281248"/>
                  <a:pt x="2189406" y="1281248"/>
                </a:cubicBezTo>
                <a:cubicBezTo>
                  <a:pt x="2183946" y="1281248"/>
                  <a:pt x="2180306" y="1284888"/>
                  <a:pt x="2180306" y="1290348"/>
                </a:cubicBezTo>
                <a:cubicBezTo>
                  <a:pt x="2180306" y="1293988"/>
                  <a:pt x="2183946" y="1299448"/>
                  <a:pt x="2189406" y="1299448"/>
                </a:cubicBezTo>
                <a:close/>
                <a:moveTo>
                  <a:pt x="2318622" y="1292168"/>
                </a:moveTo>
                <a:cubicBezTo>
                  <a:pt x="2320442" y="1292168"/>
                  <a:pt x="2322262" y="1290348"/>
                  <a:pt x="2322262" y="1288528"/>
                </a:cubicBezTo>
                <a:cubicBezTo>
                  <a:pt x="2322262" y="1286708"/>
                  <a:pt x="2320442" y="1284888"/>
                  <a:pt x="2318622" y="1284888"/>
                </a:cubicBezTo>
                <a:cubicBezTo>
                  <a:pt x="2316802" y="1284888"/>
                  <a:pt x="2314982" y="1286708"/>
                  <a:pt x="2314982" y="1288528"/>
                </a:cubicBezTo>
                <a:cubicBezTo>
                  <a:pt x="2314982" y="1292168"/>
                  <a:pt x="2316802" y="1292168"/>
                  <a:pt x="2318622" y="1292168"/>
                </a:cubicBezTo>
                <a:close/>
                <a:moveTo>
                  <a:pt x="3640" y="1419565"/>
                </a:moveTo>
                <a:cubicBezTo>
                  <a:pt x="5460" y="1419565"/>
                  <a:pt x="5460" y="1417745"/>
                  <a:pt x="5460" y="1417745"/>
                </a:cubicBezTo>
                <a:cubicBezTo>
                  <a:pt x="5460" y="1415925"/>
                  <a:pt x="3640" y="1415925"/>
                  <a:pt x="3640" y="1415925"/>
                </a:cubicBezTo>
                <a:cubicBezTo>
                  <a:pt x="1820" y="1415925"/>
                  <a:pt x="1820" y="1417745"/>
                  <a:pt x="1820" y="1417745"/>
                </a:cubicBezTo>
                <a:cubicBezTo>
                  <a:pt x="1820" y="1419565"/>
                  <a:pt x="1820" y="1419565"/>
                  <a:pt x="3640" y="1419565"/>
                </a:cubicBezTo>
                <a:close/>
                <a:moveTo>
                  <a:pt x="131037" y="1425025"/>
                </a:moveTo>
                <a:cubicBezTo>
                  <a:pt x="134677" y="1425025"/>
                  <a:pt x="138317" y="1421385"/>
                  <a:pt x="138317" y="1417745"/>
                </a:cubicBezTo>
                <a:cubicBezTo>
                  <a:pt x="138317" y="1414105"/>
                  <a:pt x="134677" y="1410465"/>
                  <a:pt x="131037" y="1410465"/>
                </a:cubicBezTo>
                <a:cubicBezTo>
                  <a:pt x="127397" y="1410465"/>
                  <a:pt x="123757" y="1414105"/>
                  <a:pt x="123757" y="1417745"/>
                </a:cubicBezTo>
                <a:cubicBezTo>
                  <a:pt x="123757" y="1423205"/>
                  <a:pt x="127397" y="1425025"/>
                  <a:pt x="131037" y="1425025"/>
                </a:cubicBezTo>
                <a:close/>
                <a:moveTo>
                  <a:pt x="260254" y="1432304"/>
                </a:moveTo>
                <a:cubicBezTo>
                  <a:pt x="267533" y="1432304"/>
                  <a:pt x="274813" y="1426845"/>
                  <a:pt x="274813" y="1417745"/>
                </a:cubicBezTo>
                <a:cubicBezTo>
                  <a:pt x="274813" y="1410465"/>
                  <a:pt x="269353" y="1403185"/>
                  <a:pt x="260254" y="1403185"/>
                </a:cubicBezTo>
                <a:cubicBezTo>
                  <a:pt x="251154" y="1403185"/>
                  <a:pt x="245694" y="1408645"/>
                  <a:pt x="245694" y="1417745"/>
                </a:cubicBezTo>
                <a:cubicBezTo>
                  <a:pt x="245694" y="1425025"/>
                  <a:pt x="252974" y="1432304"/>
                  <a:pt x="260254" y="1432304"/>
                </a:cubicBezTo>
                <a:close/>
                <a:moveTo>
                  <a:pt x="389470" y="1437764"/>
                </a:moveTo>
                <a:cubicBezTo>
                  <a:pt x="400390" y="1437764"/>
                  <a:pt x="409490" y="1428664"/>
                  <a:pt x="409490" y="1417745"/>
                </a:cubicBezTo>
                <a:cubicBezTo>
                  <a:pt x="409490" y="1406825"/>
                  <a:pt x="400390" y="1397725"/>
                  <a:pt x="389470" y="1397725"/>
                </a:cubicBezTo>
                <a:cubicBezTo>
                  <a:pt x="378551" y="1397725"/>
                  <a:pt x="369451" y="1406825"/>
                  <a:pt x="369451" y="1417745"/>
                </a:cubicBezTo>
                <a:cubicBezTo>
                  <a:pt x="369451" y="1428664"/>
                  <a:pt x="378551" y="1437764"/>
                  <a:pt x="389470" y="1437764"/>
                </a:cubicBezTo>
                <a:close/>
                <a:moveTo>
                  <a:pt x="516867" y="1443224"/>
                </a:moveTo>
                <a:cubicBezTo>
                  <a:pt x="531427" y="1443224"/>
                  <a:pt x="542347" y="1432304"/>
                  <a:pt x="542347" y="1417745"/>
                </a:cubicBezTo>
                <a:cubicBezTo>
                  <a:pt x="542347" y="1403185"/>
                  <a:pt x="531427" y="1392265"/>
                  <a:pt x="516867" y="1392265"/>
                </a:cubicBezTo>
                <a:cubicBezTo>
                  <a:pt x="502308" y="1392265"/>
                  <a:pt x="491388" y="1403185"/>
                  <a:pt x="491388" y="1417745"/>
                </a:cubicBezTo>
                <a:cubicBezTo>
                  <a:pt x="491388" y="1432304"/>
                  <a:pt x="504127" y="1443224"/>
                  <a:pt x="516867" y="1443224"/>
                </a:cubicBezTo>
                <a:close/>
                <a:moveTo>
                  <a:pt x="646084" y="1450504"/>
                </a:moveTo>
                <a:cubicBezTo>
                  <a:pt x="664283" y="1450504"/>
                  <a:pt x="677023" y="1435944"/>
                  <a:pt x="677023" y="1419565"/>
                </a:cubicBezTo>
                <a:cubicBezTo>
                  <a:pt x="677023" y="1401365"/>
                  <a:pt x="662464" y="1388626"/>
                  <a:pt x="646084" y="1388626"/>
                </a:cubicBezTo>
                <a:cubicBezTo>
                  <a:pt x="627884" y="1388626"/>
                  <a:pt x="615145" y="1403185"/>
                  <a:pt x="615145" y="1419565"/>
                </a:cubicBezTo>
                <a:cubicBezTo>
                  <a:pt x="615145" y="1435944"/>
                  <a:pt x="627884" y="1450504"/>
                  <a:pt x="646084" y="1450504"/>
                </a:cubicBezTo>
                <a:close/>
                <a:moveTo>
                  <a:pt x="775301" y="1455964"/>
                </a:moveTo>
                <a:cubicBezTo>
                  <a:pt x="795320" y="1455964"/>
                  <a:pt x="811700" y="1439584"/>
                  <a:pt x="811700" y="1419565"/>
                </a:cubicBezTo>
                <a:cubicBezTo>
                  <a:pt x="811700" y="1399545"/>
                  <a:pt x="795320" y="1383166"/>
                  <a:pt x="775301" y="1383166"/>
                </a:cubicBezTo>
                <a:cubicBezTo>
                  <a:pt x="755281" y="1383166"/>
                  <a:pt x="738902" y="1399545"/>
                  <a:pt x="738902" y="1419565"/>
                </a:cubicBezTo>
                <a:cubicBezTo>
                  <a:pt x="737082" y="1437764"/>
                  <a:pt x="755281" y="1455964"/>
                  <a:pt x="775301" y="1455964"/>
                </a:cubicBezTo>
                <a:close/>
                <a:moveTo>
                  <a:pt x="902698" y="1459604"/>
                </a:moveTo>
                <a:cubicBezTo>
                  <a:pt x="926357" y="1459604"/>
                  <a:pt x="944557" y="1441404"/>
                  <a:pt x="944557" y="1417745"/>
                </a:cubicBezTo>
                <a:cubicBezTo>
                  <a:pt x="944557" y="1394085"/>
                  <a:pt x="926357" y="1375886"/>
                  <a:pt x="902698" y="1375886"/>
                </a:cubicBezTo>
                <a:cubicBezTo>
                  <a:pt x="879038" y="1375886"/>
                  <a:pt x="860839" y="1394085"/>
                  <a:pt x="860839" y="1417745"/>
                </a:cubicBezTo>
                <a:cubicBezTo>
                  <a:pt x="860839" y="1441404"/>
                  <a:pt x="880858" y="1459604"/>
                  <a:pt x="902698" y="1459604"/>
                </a:cubicBezTo>
                <a:close/>
                <a:moveTo>
                  <a:pt x="1031914" y="1463244"/>
                </a:moveTo>
                <a:cubicBezTo>
                  <a:pt x="1057394" y="1463244"/>
                  <a:pt x="1077413" y="1443224"/>
                  <a:pt x="1077413" y="1417745"/>
                </a:cubicBezTo>
                <a:cubicBezTo>
                  <a:pt x="1077413" y="1392265"/>
                  <a:pt x="1057394" y="1372246"/>
                  <a:pt x="1031914" y="1372246"/>
                </a:cubicBezTo>
                <a:cubicBezTo>
                  <a:pt x="1006435" y="1372246"/>
                  <a:pt x="986415" y="1392265"/>
                  <a:pt x="986415" y="1417745"/>
                </a:cubicBezTo>
                <a:cubicBezTo>
                  <a:pt x="986415" y="1443224"/>
                  <a:pt x="1006435" y="1463244"/>
                  <a:pt x="1031914" y="1463244"/>
                </a:cubicBezTo>
                <a:close/>
                <a:moveTo>
                  <a:pt x="1161131" y="1465064"/>
                </a:moveTo>
                <a:cubicBezTo>
                  <a:pt x="1186610" y="1465064"/>
                  <a:pt x="1208450" y="1443224"/>
                  <a:pt x="1208450" y="1417745"/>
                </a:cubicBezTo>
                <a:cubicBezTo>
                  <a:pt x="1208450" y="1392265"/>
                  <a:pt x="1186610" y="1370426"/>
                  <a:pt x="1161131" y="1370426"/>
                </a:cubicBezTo>
                <a:cubicBezTo>
                  <a:pt x="1135652" y="1370426"/>
                  <a:pt x="1113812" y="1392265"/>
                  <a:pt x="1113812" y="1417745"/>
                </a:cubicBezTo>
                <a:cubicBezTo>
                  <a:pt x="1113812" y="1445044"/>
                  <a:pt x="1133832" y="1465064"/>
                  <a:pt x="1161131" y="1465064"/>
                </a:cubicBezTo>
                <a:close/>
                <a:moveTo>
                  <a:pt x="1288528" y="1463244"/>
                </a:moveTo>
                <a:cubicBezTo>
                  <a:pt x="1314007" y="1463244"/>
                  <a:pt x="1334027" y="1443224"/>
                  <a:pt x="1334027" y="1417745"/>
                </a:cubicBezTo>
                <a:cubicBezTo>
                  <a:pt x="1334027" y="1392265"/>
                  <a:pt x="1314007" y="1372246"/>
                  <a:pt x="1288528" y="1372246"/>
                </a:cubicBezTo>
                <a:cubicBezTo>
                  <a:pt x="1263049" y="1372246"/>
                  <a:pt x="1243029" y="1392265"/>
                  <a:pt x="1243029" y="1417745"/>
                </a:cubicBezTo>
                <a:cubicBezTo>
                  <a:pt x="1243029" y="1443224"/>
                  <a:pt x="1264869" y="1463244"/>
                  <a:pt x="1288528" y="1463244"/>
                </a:cubicBezTo>
                <a:close/>
                <a:moveTo>
                  <a:pt x="1417745" y="1459604"/>
                </a:moveTo>
                <a:cubicBezTo>
                  <a:pt x="1441404" y="1459604"/>
                  <a:pt x="1459604" y="1441404"/>
                  <a:pt x="1459604" y="1417745"/>
                </a:cubicBezTo>
                <a:cubicBezTo>
                  <a:pt x="1459604" y="1394085"/>
                  <a:pt x="1441404" y="1375886"/>
                  <a:pt x="1417745" y="1375886"/>
                </a:cubicBezTo>
                <a:cubicBezTo>
                  <a:pt x="1394085" y="1375886"/>
                  <a:pt x="1375886" y="1394085"/>
                  <a:pt x="1375886" y="1417745"/>
                </a:cubicBezTo>
                <a:cubicBezTo>
                  <a:pt x="1375886" y="1441404"/>
                  <a:pt x="1394085" y="1459604"/>
                  <a:pt x="1417745" y="1459604"/>
                </a:cubicBezTo>
                <a:close/>
                <a:moveTo>
                  <a:pt x="1546962" y="1455964"/>
                </a:moveTo>
                <a:cubicBezTo>
                  <a:pt x="1566981" y="1455964"/>
                  <a:pt x="1585181" y="1439584"/>
                  <a:pt x="1585181" y="1417745"/>
                </a:cubicBezTo>
                <a:cubicBezTo>
                  <a:pt x="1585181" y="1395905"/>
                  <a:pt x="1568801" y="1379526"/>
                  <a:pt x="1546962" y="1379526"/>
                </a:cubicBezTo>
                <a:cubicBezTo>
                  <a:pt x="1525122" y="1379526"/>
                  <a:pt x="1508743" y="1395905"/>
                  <a:pt x="1508743" y="1417745"/>
                </a:cubicBezTo>
                <a:cubicBezTo>
                  <a:pt x="1508743" y="1439584"/>
                  <a:pt x="1525122" y="1455964"/>
                  <a:pt x="1546962" y="1455964"/>
                </a:cubicBezTo>
                <a:close/>
                <a:moveTo>
                  <a:pt x="1674358" y="1450504"/>
                </a:moveTo>
                <a:cubicBezTo>
                  <a:pt x="1692558" y="1450504"/>
                  <a:pt x="1707118" y="1435944"/>
                  <a:pt x="1707118" y="1417745"/>
                </a:cubicBezTo>
                <a:cubicBezTo>
                  <a:pt x="1707118" y="1399545"/>
                  <a:pt x="1692558" y="1384986"/>
                  <a:pt x="1674358" y="1384986"/>
                </a:cubicBezTo>
                <a:cubicBezTo>
                  <a:pt x="1656159" y="1384986"/>
                  <a:pt x="1641599" y="1399545"/>
                  <a:pt x="1641599" y="1417745"/>
                </a:cubicBezTo>
                <a:cubicBezTo>
                  <a:pt x="1643419" y="1435944"/>
                  <a:pt x="1657979" y="1450504"/>
                  <a:pt x="1674358" y="1450504"/>
                </a:cubicBezTo>
                <a:close/>
                <a:moveTo>
                  <a:pt x="1803575" y="1445044"/>
                </a:moveTo>
                <a:cubicBezTo>
                  <a:pt x="1818135" y="1445044"/>
                  <a:pt x="1830874" y="1434124"/>
                  <a:pt x="1830874" y="1417745"/>
                </a:cubicBezTo>
                <a:cubicBezTo>
                  <a:pt x="1830874" y="1403185"/>
                  <a:pt x="1819955" y="1390445"/>
                  <a:pt x="1803575" y="1390445"/>
                </a:cubicBezTo>
                <a:cubicBezTo>
                  <a:pt x="1789016" y="1390445"/>
                  <a:pt x="1776276" y="1401365"/>
                  <a:pt x="1776276" y="1417745"/>
                </a:cubicBezTo>
                <a:cubicBezTo>
                  <a:pt x="1778096" y="1432304"/>
                  <a:pt x="1789016" y="1445044"/>
                  <a:pt x="1803575" y="1445044"/>
                </a:cubicBezTo>
                <a:close/>
                <a:moveTo>
                  <a:pt x="1932792" y="1439584"/>
                </a:moveTo>
                <a:cubicBezTo>
                  <a:pt x="1943712" y="1439584"/>
                  <a:pt x="1952811" y="1430484"/>
                  <a:pt x="1952811" y="1419565"/>
                </a:cubicBezTo>
                <a:cubicBezTo>
                  <a:pt x="1952811" y="1408645"/>
                  <a:pt x="1943712" y="1399545"/>
                  <a:pt x="1932792" y="1399545"/>
                </a:cubicBezTo>
                <a:cubicBezTo>
                  <a:pt x="1921872" y="1399545"/>
                  <a:pt x="1912772" y="1408645"/>
                  <a:pt x="1912772" y="1419565"/>
                </a:cubicBezTo>
                <a:cubicBezTo>
                  <a:pt x="1910952" y="1428664"/>
                  <a:pt x="1921872" y="1439584"/>
                  <a:pt x="1932792" y="1439584"/>
                </a:cubicBezTo>
                <a:close/>
                <a:moveTo>
                  <a:pt x="2060189" y="1432304"/>
                </a:moveTo>
                <a:cubicBezTo>
                  <a:pt x="2067469" y="1432304"/>
                  <a:pt x="2074748" y="1425025"/>
                  <a:pt x="2074748" y="1417745"/>
                </a:cubicBezTo>
                <a:cubicBezTo>
                  <a:pt x="2074748" y="1410465"/>
                  <a:pt x="2067469" y="1403185"/>
                  <a:pt x="2060189" y="1403185"/>
                </a:cubicBezTo>
                <a:cubicBezTo>
                  <a:pt x="2052909" y="1403185"/>
                  <a:pt x="2045629" y="1410465"/>
                  <a:pt x="2045629" y="1417745"/>
                </a:cubicBezTo>
                <a:cubicBezTo>
                  <a:pt x="2045629" y="1426845"/>
                  <a:pt x="2052909" y="1432304"/>
                  <a:pt x="2060189" y="1432304"/>
                </a:cubicBezTo>
                <a:close/>
                <a:moveTo>
                  <a:pt x="2189406" y="1426845"/>
                </a:moveTo>
                <a:cubicBezTo>
                  <a:pt x="2194865" y="1426845"/>
                  <a:pt x="2198505" y="1423205"/>
                  <a:pt x="2198505" y="1417745"/>
                </a:cubicBezTo>
                <a:cubicBezTo>
                  <a:pt x="2198505" y="1412285"/>
                  <a:pt x="2194865" y="1408645"/>
                  <a:pt x="2189406" y="1408645"/>
                </a:cubicBezTo>
                <a:cubicBezTo>
                  <a:pt x="2183946" y="1408645"/>
                  <a:pt x="2180306" y="1412285"/>
                  <a:pt x="2180306" y="1417745"/>
                </a:cubicBezTo>
                <a:cubicBezTo>
                  <a:pt x="2180306" y="1423205"/>
                  <a:pt x="2185766" y="1426845"/>
                  <a:pt x="2189406" y="1426845"/>
                </a:cubicBezTo>
                <a:close/>
                <a:moveTo>
                  <a:pt x="2318622" y="1421385"/>
                </a:moveTo>
                <a:cubicBezTo>
                  <a:pt x="2320442" y="1421385"/>
                  <a:pt x="2320442" y="1419565"/>
                  <a:pt x="2320442" y="1419565"/>
                </a:cubicBezTo>
                <a:cubicBezTo>
                  <a:pt x="2320442" y="1417745"/>
                  <a:pt x="2318622" y="1417745"/>
                  <a:pt x="2318622" y="1417745"/>
                </a:cubicBezTo>
                <a:cubicBezTo>
                  <a:pt x="2318622" y="1417745"/>
                  <a:pt x="2316802" y="1419565"/>
                  <a:pt x="2316802" y="1419565"/>
                </a:cubicBezTo>
                <a:cubicBezTo>
                  <a:pt x="2314982" y="1419565"/>
                  <a:pt x="2316802" y="1421385"/>
                  <a:pt x="2318622" y="1421385"/>
                </a:cubicBezTo>
                <a:close/>
                <a:moveTo>
                  <a:pt x="3640" y="1546962"/>
                </a:moveTo>
                <a:cubicBezTo>
                  <a:pt x="3640" y="1546962"/>
                  <a:pt x="3640" y="1546962"/>
                  <a:pt x="3640" y="1546962"/>
                </a:cubicBezTo>
                <a:cubicBezTo>
                  <a:pt x="5460" y="1545142"/>
                  <a:pt x="3640" y="1545142"/>
                  <a:pt x="3640" y="1545142"/>
                </a:cubicBezTo>
                <a:cubicBezTo>
                  <a:pt x="3640" y="1545142"/>
                  <a:pt x="1820" y="1545142"/>
                  <a:pt x="3640" y="1546962"/>
                </a:cubicBezTo>
                <a:cubicBezTo>
                  <a:pt x="1820" y="1546962"/>
                  <a:pt x="1820" y="1546962"/>
                  <a:pt x="3640" y="1546962"/>
                </a:cubicBezTo>
                <a:close/>
                <a:moveTo>
                  <a:pt x="131037" y="1552421"/>
                </a:moveTo>
                <a:cubicBezTo>
                  <a:pt x="134677" y="1552421"/>
                  <a:pt x="136497" y="1550601"/>
                  <a:pt x="136497" y="1546962"/>
                </a:cubicBezTo>
                <a:cubicBezTo>
                  <a:pt x="136497" y="1543322"/>
                  <a:pt x="134677" y="1541502"/>
                  <a:pt x="131037" y="1541502"/>
                </a:cubicBezTo>
                <a:cubicBezTo>
                  <a:pt x="127397" y="1541502"/>
                  <a:pt x="125577" y="1543322"/>
                  <a:pt x="125577" y="1546962"/>
                </a:cubicBezTo>
                <a:cubicBezTo>
                  <a:pt x="125577" y="1550601"/>
                  <a:pt x="129217" y="1552421"/>
                  <a:pt x="131037" y="1552421"/>
                </a:cubicBezTo>
                <a:close/>
                <a:moveTo>
                  <a:pt x="260254" y="1557881"/>
                </a:moveTo>
                <a:cubicBezTo>
                  <a:pt x="267533" y="1557881"/>
                  <a:pt x="271173" y="1552421"/>
                  <a:pt x="271173" y="1546962"/>
                </a:cubicBezTo>
                <a:cubicBezTo>
                  <a:pt x="271173" y="1539682"/>
                  <a:pt x="265713" y="1536042"/>
                  <a:pt x="260254" y="1536042"/>
                </a:cubicBezTo>
                <a:cubicBezTo>
                  <a:pt x="254794" y="1536042"/>
                  <a:pt x="249334" y="1541502"/>
                  <a:pt x="249334" y="1546962"/>
                </a:cubicBezTo>
                <a:cubicBezTo>
                  <a:pt x="249334" y="1552421"/>
                  <a:pt x="254794" y="1557881"/>
                  <a:pt x="260254" y="1557881"/>
                </a:cubicBezTo>
                <a:close/>
                <a:moveTo>
                  <a:pt x="389470" y="1563341"/>
                </a:moveTo>
                <a:cubicBezTo>
                  <a:pt x="398570" y="1563341"/>
                  <a:pt x="407670" y="1556061"/>
                  <a:pt x="407670" y="1545142"/>
                </a:cubicBezTo>
                <a:cubicBezTo>
                  <a:pt x="407670" y="1536042"/>
                  <a:pt x="400390" y="1526942"/>
                  <a:pt x="389470" y="1526942"/>
                </a:cubicBezTo>
                <a:cubicBezTo>
                  <a:pt x="378551" y="1526942"/>
                  <a:pt x="371271" y="1534222"/>
                  <a:pt x="371271" y="1545142"/>
                </a:cubicBezTo>
                <a:cubicBezTo>
                  <a:pt x="371271" y="1556061"/>
                  <a:pt x="378551" y="1563341"/>
                  <a:pt x="389470" y="1563341"/>
                </a:cubicBezTo>
                <a:close/>
                <a:moveTo>
                  <a:pt x="516867" y="1570621"/>
                </a:moveTo>
                <a:cubicBezTo>
                  <a:pt x="529607" y="1570621"/>
                  <a:pt x="540527" y="1559701"/>
                  <a:pt x="540527" y="1546962"/>
                </a:cubicBezTo>
                <a:cubicBezTo>
                  <a:pt x="540527" y="1534222"/>
                  <a:pt x="529607" y="1523302"/>
                  <a:pt x="516867" y="1523302"/>
                </a:cubicBezTo>
                <a:cubicBezTo>
                  <a:pt x="504127" y="1523302"/>
                  <a:pt x="493208" y="1534222"/>
                  <a:pt x="493208" y="1546962"/>
                </a:cubicBezTo>
                <a:cubicBezTo>
                  <a:pt x="493208" y="1559701"/>
                  <a:pt x="504127" y="1570621"/>
                  <a:pt x="516867" y="1570621"/>
                </a:cubicBezTo>
                <a:close/>
                <a:moveTo>
                  <a:pt x="646084" y="1574261"/>
                </a:moveTo>
                <a:cubicBezTo>
                  <a:pt x="662464" y="1574261"/>
                  <a:pt x="675203" y="1561521"/>
                  <a:pt x="675203" y="1545142"/>
                </a:cubicBezTo>
                <a:cubicBezTo>
                  <a:pt x="675203" y="1528762"/>
                  <a:pt x="662464" y="1516022"/>
                  <a:pt x="646084" y="1516022"/>
                </a:cubicBezTo>
                <a:cubicBezTo>
                  <a:pt x="629704" y="1516022"/>
                  <a:pt x="616965" y="1528762"/>
                  <a:pt x="616965" y="1545142"/>
                </a:cubicBezTo>
                <a:cubicBezTo>
                  <a:pt x="616965" y="1561521"/>
                  <a:pt x="629704" y="1574261"/>
                  <a:pt x="646084" y="1574261"/>
                </a:cubicBezTo>
                <a:close/>
                <a:moveTo>
                  <a:pt x="775301" y="1579721"/>
                </a:moveTo>
                <a:cubicBezTo>
                  <a:pt x="793500" y="1579721"/>
                  <a:pt x="808060" y="1565161"/>
                  <a:pt x="808060" y="1546962"/>
                </a:cubicBezTo>
                <a:cubicBezTo>
                  <a:pt x="808060" y="1528762"/>
                  <a:pt x="793500" y="1514202"/>
                  <a:pt x="775301" y="1514202"/>
                </a:cubicBezTo>
                <a:cubicBezTo>
                  <a:pt x="757101" y="1514202"/>
                  <a:pt x="742542" y="1528762"/>
                  <a:pt x="742542" y="1546962"/>
                </a:cubicBezTo>
                <a:cubicBezTo>
                  <a:pt x="742542" y="1565161"/>
                  <a:pt x="757101" y="1579721"/>
                  <a:pt x="775301" y="1579721"/>
                </a:cubicBezTo>
                <a:close/>
                <a:moveTo>
                  <a:pt x="902698" y="1583361"/>
                </a:moveTo>
                <a:cubicBezTo>
                  <a:pt x="922717" y="1583361"/>
                  <a:pt x="940917" y="1566981"/>
                  <a:pt x="940917" y="1545142"/>
                </a:cubicBezTo>
                <a:cubicBezTo>
                  <a:pt x="940917" y="1523302"/>
                  <a:pt x="924537" y="1506923"/>
                  <a:pt x="902698" y="1506923"/>
                </a:cubicBezTo>
                <a:cubicBezTo>
                  <a:pt x="882678" y="1506923"/>
                  <a:pt x="864479" y="1523302"/>
                  <a:pt x="864479" y="1545142"/>
                </a:cubicBezTo>
                <a:cubicBezTo>
                  <a:pt x="864479" y="1566981"/>
                  <a:pt x="882678" y="1583361"/>
                  <a:pt x="902698" y="1583361"/>
                </a:cubicBezTo>
                <a:close/>
                <a:moveTo>
                  <a:pt x="1031914" y="1587000"/>
                </a:moveTo>
                <a:cubicBezTo>
                  <a:pt x="1053754" y="1587000"/>
                  <a:pt x="1071953" y="1568801"/>
                  <a:pt x="1071953" y="1546962"/>
                </a:cubicBezTo>
                <a:cubicBezTo>
                  <a:pt x="1071953" y="1525122"/>
                  <a:pt x="1053754" y="1506923"/>
                  <a:pt x="1031914" y="1506923"/>
                </a:cubicBezTo>
                <a:cubicBezTo>
                  <a:pt x="1010075" y="1506923"/>
                  <a:pt x="991875" y="1525122"/>
                  <a:pt x="991875" y="1546962"/>
                </a:cubicBezTo>
                <a:cubicBezTo>
                  <a:pt x="991875" y="1568801"/>
                  <a:pt x="1010075" y="1587000"/>
                  <a:pt x="1031914" y="1587000"/>
                </a:cubicBezTo>
                <a:close/>
                <a:moveTo>
                  <a:pt x="1161131" y="1588821"/>
                </a:moveTo>
                <a:cubicBezTo>
                  <a:pt x="1184791" y="1588821"/>
                  <a:pt x="1202990" y="1570621"/>
                  <a:pt x="1202990" y="1546962"/>
                </a:cubicBezTo>
                <a:cubicBezTo>
                  <a:pt x="1202990" y="1523302"/>
                  <a:pt x="1184791" y="1505103"/>
                  <a:pt x="1161131" y="1505103"/>
                </a:cubicBezTo>
                <a:cubicBezTo>
                  <a:pt x="1137472" y="1505103"/>
                  <a:pt x="1119272" y="1523302"/>
                  <a:pt x="1119272" y="1546962"/>
                </a:cubicBezTo>
                <a:cubicBezTo>
                  <a:pt x="1119272" y="1568801"/>
                  <a:pt x="1137472" y="1588821"/>
                  <a:pt x="1161131" y="1588821"/>
                </a:cubicBezTo>
                <a:close/>
                <a:moveTo>
                  <a:pt x="1288528" y="1587000"/>
                </a:moveTo>
                <a:cubicBezTo>
                  <a:pt x="1310367" y="1587000"/>
                  <a:pt x="1328567" y="1568801"/>
                  <a:pt x="1328567" y="1546962"/>
                </a:cubicBezTo>
                <a:cubicBezTo>
                  <a:pt x="1328567" y="1525122"/>
                  <a:pt x="1310367" y="1506923"/>
                  <a:pt x="1288528" y="1506923"/>
                </a:cubicBezTo>
                <a:cubicBezTo>
                  <a:pt x="1266688" y="1506923"/>
                  <a:pt x="1248489" y="1525122"/>
                  <a:pt x="1248489" y="1546962"/>
                </a:cubicBezTo>
                <a:cubicBezTo>
                  <a:pt x="1248489" y="1568801"/>
                  <a:pt x="1266688" y="1587000"/>
                  <a:pt x="1288528" y="1587000"/>
                </a:cubicBezTo>
                <a:close/>
                <a:moveTo>
                  <a:pt x="1417745" y="1583361"/>
                </a:moveTo>
                <a:cubicBezTo>
                  <a:pt x="1437764" y="1583361"/>
                  <a:pt x="1455964" y="1566981"/>
                  <a:pt x="1455964" y="1546962"/>
                </a:cubicBezTo>
                <a:cubicBezTo>
                  <a:pt x="1455964" y="1526942"/>
                  <a:pt x="1439584" y="1508743"/>
                  <a:pt x="1417745" y="1508743"/>
                </a:cubicBezTo>
                <a:cubicBezTo>
                  <a:pt x="1395905" y="1508743"/>
                  <a:pt x="1379526" y="1525122"/>
                  <a:pt x="1379526" y="1546962"/>
                </a:cubicBezTo>
                <a:cubicBezTo>
                  <a:pt x="1379526" y="1568801"/>
                  <a:pt x="1397725" y="1583361"/>
                  <a:pt x="1417745" y="1583361"/>
                </a:cubicBezTo>
                <a:close/>
                <a:moveTo>
                  <a:pt x="1546962" y="1579721"/>
                </a:moveTo>
                <a:cubicBezTo>
                  <a:pt x="1565161" y="1579721"/>
                  <a:pt x="1581541" y="1565161"/>
                  <a:pt x="1581541" y="1545142"/>
                </a:cubicBezTo>
                <a:cubicBezTo>
                  <a:pt x="1581541" y="1525122"/>
                  <a:pt x="1565161" y="1512382"/>
                  <a:pt x="1546962" y="1512382"/>
                </a:cubicBezTo>
                <a:cubicBezTo>
                  <a:pt x="1528762" y="1512382"/>
                  <a:pt x="1512382" y="1526942"/>
                  <a:pt x="1512382" y="1546962"/>
                </a:cubicBezTo>
                <a:cubicBezTo>
                  <a:pt x="1512382" y="1566981"/>
                  <a:pt x="1528762" y="1579721"/>
                  <a:pt x="1546962" y="1579721"/>
                </a:cubicBezTo>
                <a:close/>
                <a:moveTo>
                  <a:pt x="1674358" y="1576081"/>
                </a:moveTo>
                <a:cubicBezTo>
                  <a:pt x="1690738" y="1576081"/>
                  <a:pt x="1703478" y="1563341"/>
                  <a:pt x="1703478" y="1546962"/>
                </a:cubicBezTo>
                <a:cubicBezTo>
                  <a:pt x="1703478" y="1530582"/>
                  <a:pt x="1690738" y="1517842"/>
                  <a:pt x="1674358" y="1517842"/>
                </a:cubicBezTo>
                <a:cubicBezTo>
                  <a:pt x="1657979" y="1517842"/>
                  <a:pt x="1645239" y="1530582"/>
                  <a:pt x="1645239" y="1546962"/>
                </a:cubicBezTo>
                <a:cubicBezTo>
                  <a:pt x="1647059" y="1563341"/>
                  <a:pt x="1659799" y="1576081"/>
                  <a:pt x="1674358" y="1576081"/>
                </a:cubicBezTo>
                <a:close/>
                <a:moveTo>
                  <a:pt x="1803575" y="1570621"/>
                </a:moveTo>
                <a:cubicBezTo>
                  <a:pt x="1816315" y="1570621"/>
                  <a:pt x="1827235" y="1559701"/>
                  <a:pt x="1827235" y="1546962"/>
                </a:cubicBezTo>
                <a:cubicBezTo>
                  <a:pt x="1827235" y="1534222"/>
                  <a:pt x="1816315" y="1523302"/>
                  <a:pt x="1803575" y="1523302"/>
                </a:cubicBezTo>
                <a:cubicBezTo>
                  <a:pt x="1790836" y="1523302"/>
                  <a:pt x="1779916" y="1534222"/>
                  <a:pt x="1779916" y="1546962"/>
                </a:cubicBezTo>
                <a:cubicBezTo>
                  <a:pt x="1779916" y="1559701"/>
                  <a:pt x="1790836" y="1570621"/>
                  <a:pt x="1803575" y="1570621"/>
                </a:cubicBezTo>
                <a:close/>
                <a:moveTo>
                  <a:pt x="1932792" y="1565161"/>
                </a:moveTo>
                <a:cubicBezTo>
                  <a:pt x="1943712" y="1565161"/>
                  <a:pt x="1950991" y="1557881"/>
                  <a:pt x="1950991" y="1546962"/>
                </a:cubicBezTo>
                <a:cubicBezTo>
                  <a:pt x="1950991" y="1536042"/>
                  <a:pt x="1943712" y="1528762"/>
                  <a:pt x="1932792" y="1528762"/>
                </a:cubicBezTo>
                <a:cubicBezTo>
                  <a:pt x="1921872" y="1528762"/>
                  <a:pt x="1914592" y="1536042"/>
                  <a:pt x="1914592" y="1546962"/>
                </a:cubicBezTo>
                <a:cubicBezTo>
                  <a:pt x="1914592" y="1557881"/>
                  <a:pt x="1921872" y="1565161"/>
                  <a:pt x="1932792" y="1565161"/>
                </a:cubicBezTo>
                <a:close/>
                <a:moveTo>
                  <a:pt x="2060189" y="1559701"/>
                </a:moveTo>
                <a:cubicBezTo>
                  <a:pt x="2067469" y="1559701"/>
                  <a:pt x="2072928" y="1554241"/>
                  <a:pt x="2072928" y="1546962"/>
                </a:cubicBezTo>
                <a:cubicBezTo>
                  <a:pt x="2072928" y="1539682"/>
                  <a:pt x="2067469" y="1534222"/>
                  <a:pt x="2060189" y="1534222"/>
                </a:cubicBezTo>
                <a:cubicBezTo>
                  <a:pt x="2052909" y="1534222"/>
                  <a:pt x="2047449" y="1539682"/>
                  <a:pt x="2047449" y="1546962"/>
                </a:cubicBezTo>
                <a:cubicBezTo>
                  <a:pt x="2047449" y="1554241"/>
                  <a:pt x="2054729" y="1559701"/>
                  <a:pt x="2060189" y="1559701"/>
                </a:cubicBezTo>
                <a:close/>
                <a:moveTo>
                  <a:pt x="2189406" y="1554241"/>
                </a:moveTo>
                <a:cubicBezTo>
                  <a:pt x="2193046" y="1554241"/>
                  <a:pt x="2196685" y="1550601"/>
                  <a:pt x="2196685" y="1546962"/>
                </a:cubicBezTo>
                <a:cubicBezTo>
                  <a:pt x="2196685" y="1543322"/>
                  <a:pt x="2193046" y="1539682"/>
                  <a:pt x="2189406" y="1539682"/>
                </a:cubicBezTo>
                <a:cubicBezTo>
                  <a:pt x="2185766" y="1539682"/>
                  <a:pt x="2182126" y="1543322"/>
                  <a:pt x="2182126" y="1546962"/>
                </a:cubicBezTo>
                <a:cubicBezTo>
                  <a:pt x="2182126" y="1550601"/>
                  <a:pt x="2185766" y="1554241"/>
                  <a:pt x="2189406" y="1554241"/>
                </a:cubicBezTo>
                <a:close/>
                <a:moveTo>
                  <a:pt x="2318622" y="1546962"/>
                </a:moveTo>
                <a:cubicBezTo>
                  <a:pt x="2318622" y="1546962"/>
                  <a:pt x="2318622" y="1546962"/>
                  <a:pt x="2318622" y="1546962"/>
                </a:cubicBezTo>
                <a:cubicBezTo>
                  <a:pt x="2320442" y="1545142"/>
                  <a:pt x="2318622" y="1545142"/>
                  <a:pt x="2318622" y="1545142"/>
                </a:cubicBezTo>
                <a:cubicBezTo>
                  <a:pt x="2318622" y="1545142"/>
                  <a:pt x="2316802" y="1545142"/>
                  <a:pt x="2318622" y="1546962"/>
                </a:cubicBezTo>
                <a:cubicBezTo>
                  <a:pt x="2316802" y="1546962"/>
                  <a:pt x="2316802" y="1546962"/>
                  <a:pt x="2318622" y="1546962"/>
                </a:cubicBezTo>
                <a:close/>
                <a:moveTo>
                  <a:pt x="131037" y="1677998"/>
                </a:moveTo>
                <a:cubicBezTo>
                  <a:pt x="132857" y="1677998"/>
                  <a:pt x="134677" y="1676178"/>
                  <a:pt x="134677" y="1674358"/>
                </a:cubicBezTo>
                <a:cubicBezTo>
                  <a:pt x="134677" y="1672538"/>
                  <a:pt x="132857" y="1670719"/>
                  <a:pt x="131037" y="1670719"/>
                </a:cubicBezTo>
                <a:cubicBezTo>
                  <a:pt x="129217" y="1670719"/>
                  <a:pt x="127397" y="1672538"/>
                  <a:pt x="127397" y="1674358"/>
                </a:cubicBezTo>
                <a:cubicBezTo>
                  <a:pt x="127397" y="1676178"/>
                  <a:pt x="129217" y="1677998"/>
                  <a:pt x="131037" y="1677998"/>
                </a:cubicBezTo>
                <a:close/>
                <a:moveTo>
                  <a:pt x="260254" y="1685278"/>
                </a:moveTo>
                <a:cubicBezTo>
                  <a:pt x="265713" y="1685278"/>
                  <a:pt x="269353" y="1681638"/>
                  <a:pt x="269353" y="1676178"/>
                </a:cubicBezTo>
                <a:cubicBezTo>
                  <a:pt x="269353" y="1670719"/>
                  <a:pt x="265713" y="1667079"/>
                  <a:pt x="260254" y="1667079"/>
                </a:cubicBezTo>
                <a:cubicBezTo>
                  <a:pt x="254794" y="1667079"/>
                  <a:pt x="251154" y="1670719"/>
                  <a:pt x="251154" y="1676178"/>
                </a:cubicBezTo>
                <a:cubicBezTo>
                  <a:pt x="251154" y="1681638"/>
                  <a:pt x="254794" y="1685278"/>
                  <a:pt x="260254" y="1685278"/>
                </a:cubicBezTo>
                <a:close/>
                <a:moveTo>
                  <a:pt x="389470" y="1690738"/>
                </a:moveTo>
                <a:cubicBezTo>
                  <a:pt x="396750" y="1690738"/>
                  <a:pt x="404030" y="1683458"/>
                  <a:pt x="404030" y="1676178"/>
                </a:cubicBezTo>
                <a:cubicBezTo>
                  <a:pt x="404030" y="1668898"/>
                  <a:pt x="396750" y="1661619"/>
                  <a:pt x="389470" y="1661619"/>
                </a:cubicBezTo>
                <a:cubicBezTo>
                  <a:pt x="382191" y="1661619"/>
                  <a:pt x="374911" y="1668898"/>
                  <a:pt x="374911" y="1676178"/>
                </a:cubicBezTo>
                <a:cubicBezTo>
                  <a:pt x="374911" y="1683458"/>
                  <a:pt x="380371" y="1690738"/>
                  <a:pt x="389470" y="1690738"/>
                </a:cubicBezTo>
                <a:close/>
                <a:moveTo>
                  <a:pt x="516867" y="1694378"/>
                </a:moveTo>
                <a:cubicBezTo>
                  <a:pt x="527787" y="1694378"/>
                  <a:pt x="536887" y="1685278"/>
                  <a:pt x="536887" y="1674358"/>
                </a:cubicBezTo>
                <a:cubicBezTo>
                  <a:pt x="536887" y="1663439"/>
                  <a:pt x="527787" y="1654339"/>
                  <a:pt x="516867" y="1654339"/>
                </a:cubicBezTo>
                <a:cubicBezTo>
                  <a:pt x="505947" y="1654339"/>
                  <a:pt x="496848" y="1663439"/>
                  <a:pt x="496848" y="1674358"/>
                </a:cubicBezTo>
                <a:cubicBezTo>
                  <a:pt x="498668" y="1685278"/>
                  <a:pt x="505947" y="1694378"/>
                  <a:pt x="516867" y="1694378"/>
                </a:cubicBezTo>
                <a:close/>
                <a:moveTo>
                  <a:pt x="646084" y="1699838"/>
                </a:moveTo>
                <a:cubicBezTo>
                  <a:pt x="658824" y="1699838"/>
                  <a:pt x="669743" y="1688918"/>
                  <a:pt x="669743" y="1676178"/>
                </a:cubicBezTo>
                <a:cubicBezTo>
                  <a:pt x="669743" y="1663439"/>
                  <a:pt x="658824" y="1652519"/>
                  <a:pt x="646084" y="1652519"/>
                </a:cubicBezTo>
                <a:cubicBezTo>
                  <a:pt x="633344" y="1652519"/>
                  <a:pt x="622425" y="1663439"/>
                  <a:pt x="622425" y="1676178"/>
                </a:cubicBezTo>
                <a:cubicBezTo>
                  <a:pt x="622425" y="1688918"/>
                  <a:pt x="633344" y="1699838"/>
                  <a:pt x="646084" y="1699838"/>
                </a:cubicBezTo>
                <a:close/>
                <a:moveTo>
                  <a:pt x="775301" y="1703478"/>
                </a:moveTo>
                <a:cubicBezTo>
                  <a:pt x="791680" y="1703478"/>
                  <a:pt x="804420" y="1690738"/>
                  <a:pt x="804420" y="1674358"/>
                </a:cubicBezTo>
                <a:cubicBezTo>
                  <a:pt x="804420" y="1657979"/>
                  <a:pt x="791680" y="1645239"/>
                  <a:pt x="775301" y="1645239"/>
                </a:cubicBezTo>
                <a:cubicBezTo>
                  <a:pt x="758921" y="1645239"/>
                  <a:pt x="746181" y="1657979"/>
                  <a:pt x="746181" y="1674358"/>
                </a:cubicBezTo>
                <a:cubicBezTo>
                  <a:pt x="746181" y="1690738"/>
                  <a:pt x="758921" y="1703478"/>
                  <a:pt x="775301" y="1703478"/>
                </a:cubicBezTo>
                <a:close/>
                <a:moveTo>
                  <a:pt x="902698" y="1707118"/>
                </a:moveTo>
                <a:cubicBezTo>
                  <a:pt x="920897" y="1707118"/>
                  <a:pt x="935457" y="1692558"/>
                  <a:pt x="935457" y="1674358"/>
                </a:cubicBezTo>
                <a:cubicBezTo>
                  <a:pt x="935457" y="1656159"/>
                  <a:pt x="920897" y="1641599"/>
                  <a:pt x="902698" y="1641599"/>
                </a:cubicBezTo>
                <a:cubicBezTo>
                  <a:pt x="884498" y="1641599"/>
                  <a:pt x="869938" y="1656159"/>
                  <a:pt x="869938" y="1674358"/>
                </a:cubicBezTo>
                <a:cubicBezTo>
                  <a:pt x="869938" y="1692558"/>
                  <a:pt x="886318" y="1707118"/>
                  <a:pt x="902698" y="1707118"/>
                </a:cubicBezTo>
                <a:close/>
                <a:moveTo>
                  <a:pt x="1031914" y="1708938"/>
                </a:moveTo>
                <a:cubicBezTo>
                  <a:pt x="1050114" y="1708938"/>
                  <a:pt x="1066493" y="1694378"/>
                  <a:pt x="1066493" y="1674358"/>
                </a:cubicBezTo>
                <a:cubicBezTo>
                  <a:pt x="1066493" y="1654339"/>
                  <a:pt x="1051934" y="1639779"/>
                  <a:pt x="1031914" y="1639779"/>
                </a:cubicBezTo>
                <a:cubicBezTo>
                  <a:pt x="1013715" y="1639779"/>
                  <a:pt x="997335" y="1654339"/>
                  <a:pt x="997335" y="1674358"/>
                </a:cubicBezTo>
                <a:cubicBezTo>
                  <a:pt x="997335" y="1694378"/>
                  <a:pt x="1013715" y="1708938"/>
                  <a:pt x="1031914" y="1708938"/>
                </a:cubicBezTo>
                <a:close/>
                <a:moveTo>
                  <a:pt x="1161131" y="1710757"/>
                </a:moveTo>
                <a:cubicBezTo>
                  <a:pt x="1181151" y="1710757"/>
                  <a:pt x="1195710" y="1694378"/>
                  <a:pt x="1195710" y="1676178"/>
                </a:cubicBezTo>
                <a:cubicBezTo>
                  <a:pt x="1195710" y="1656159"/>
                  <a:pt x="1179331" y="1641599"/>
                  <a:pt x="1161131" y="1641599"/>
                </a:cubicBezTo>
                <a:cubicBezTo>
                  <a:pt x="1141112" y="1641599"/>
                  <a:pt x="1126552" y="1657979"/>
                  <a:pt x="1126552" y="1676178"/>
                </a:cubicBezTo>
                <a:cubicBezTo>
                  <a:pt x="1126552" y="1694378"/>
                  <a:pt x="1141112" y="1710757"/>
                  <a:pt x="1161131" y="1710757"/>
                </a:cubicBezTo>
                <a:close/>
                <a:moveTo>
                  <a:pt x="1288528" y="1708938"/>
                </a:moveTo>
                <a:cubicBezTo>
                  <a:pt x="1306728" y="1708938"/>
                  <a:pt x="1323107" y="1694378"/>
                  <a:pt x="1323107" y="1674358"/>
                </a:cubicBezTo>
                <a:cubicBezTo>
                  <a:pt x="1323107" y="1654339"/>
                  <a:pt x="1308548" y="1639779"/>
                  <a:pt x="1288528" y="1639779"/>
                </a:cubicBezTo>
                <a:cubicBezTo>
                  <a:pt x="1270328" y="1639779"/>
                  <a:pt x="1253949" y="1654339"/>
                  <a:pt x="1253949" y="1674358"/>
                </a:cubicBezTo>
                <a:cubicBezTo>
                  <a:pt x="1253949" y="1694378"/>
                  <a:pt x="1270328" y="1708938"/>
                  <a:pt x="1288528" y="1708938"/>
                </a:cubicBezTo>
                <a:close/>
                <a:moveTo>
                  <a:pt x="1417745" y="1707118"/>
                </a:moveTo>
                <a:cubicBezTo>
                  <a:pt x="1435944" y="1707118"/>
                  <a:pt x="1450504" y="1692558"/>
                  <a:pt x="1450504" y="1674358"/>
                </a:cubicBezTo>
                <a:cubicBezTo>
                  <a:pt x="1450504" y="1656159"/>
                  <a:pt x="1435944" y="1641599"/>
                  <a:pt x="1417745" y="1641599"/>
                </a:cubicBezTo>
                <a:cubicBezTo>
                  <a:pt x="1399545" y="1641599"/>
                  <a:pt x="1384986" y="1656159"/>
                  <a:pt x="1384986" y="1674358"/>
                </a:cubicBezTo>
                <a:cubicBezTo>
                  <a:pt x="1384986" y="1692558"/>
                  <a:pt x="1399545" y="1707118"/>
                  <a:pt x="1417745" y="1707118"/>
                </a:cubicBezTo>
                <a:close/>
                <a:moveTo>
                  <a:pt x="1546962" y="1703478"/>
                </a:moveTo>
                <a:cubicBezTo>
                  <a:pt x="1563341" y="1703478"/>
                  <a:pt x="1576081" y="1690738"/>
                  <a:pt x="1576081" y="1674358"/>
                </a:cubicBezTo>
                <a:cubicBezTo>
                  <a:pt x="1576081" y="1657979"/>
                  <a:pt x="1563341" y="1645239"/>
                  <a:pt x="1546962" y="1645239"/>
                </a:cubicBezTo>
                <a:cubicBezTo>
                  <a:pt x="1530582" y="1645239"/>
                  <a:pt x="1517842" y="1657979"/>
                  <a:pt x="1517842" y="1674358"/>
                </a:cubicBezTo>
                <a:cubicBezTo>
                  <a:pt x="1517842" y="1690738"/>
                  <a:pt x="1530582" y="1703478"/>
                  <a:pt x="1546962" y="1703478"/>
                </a:cubicBezTo>
                <a:close/>
                <a:moveTo>
                  <a:pt x="1674358" y="1699838"/>
                </a:moveTo>
                <a:cubicBezTo>
                  <a:pt x="1688918" y="1699838"/>
                  <a:pt x="1699838" y="1688918"/>
                  <a:pt x="1699838" y="1674358"/>
                </a:cubicBezTo>
                <a:cubicBezTo>
                  <a:pt x="1699838" y="1659799"/>
                  <a:pt x="1688918" y="1648879"/>
                  <a:pt x="1674358" y="1648879"/>
                </a:cubicBezTo>
                <a:cubicBezTo>
                  <a:pt x="1659799" y="1648879"/>
                  <a:pt x="1648879" y="1659799"/>
                  <a:pt x="1648879" y="1674358"/>
                </a:cubicBezTo>
                <a:cubicBezTo>
                  <a:pt x="1648879" y="1688918"/>
                  <a:pt x="1661619" y="1699838"/>
                  <a:pt x="1674358" y="1699838"/>
                </a:cubicBezTo>
                <a:close/>
                <a:moveTo>
                  <a:pt x="1803575" y="1694378"/>
                </a:moveTo>
                <a:cubicBezTo>
                  <a:pt x="1814495" y="1694378"/>
                  <a:pt x="1823595" y="1685278"/>
                  <a:pt x="1823595" y="1674358"/>
                </a:cubicBezTo>
                <a:cubicBezTo>
                  <a:pt x="1823595" y="1663439"/>
                  <a:pt x="1814495" y="1656159"/>
                  <a:pt x="1803575" y="1656159"/>
                </a:cubicBezTo>
                <a:cubicBezTo>
                  <a:pt x="1792655" y="1656159"/>
                  <a:pt x="1783556" y="1663439"/>
                  <a:pt x="1783556" y="1674358"/>
                </a:cubicBezTo>
                <a:cubicBezTo>
                  <a:pt x="1783556" y="1685278"/>
                  <a:pt x="1792655" y="1694378"/>
                  <a:pt x="1803575" y="1694378"/>
                </a:cubicBezTo>
                <a:close/>
                <a:moveTo>
                  <a:pt x="1932792" y="1690738"/>
                </a:moveTo>
                <a:cubicBezTo>
                  <a:pt x="1941892" y="1690738"/>
                  <a:pt x="1947352" y="1683458"/>
                  <a:pt x="1947352" y="1676178"/>
                </a:cubicBezTo>
                <a:cubicBezTo>
                  <a:pt x="1947352" y="1668898"/>
                  <a:pt x="1940072" y="1661619"/>
                  <a:pt x="1932792" y="1661619"/>
                </a:cubicBezTo>
                <a:cubicBezTo>
                  <a:pt x="1923692" y="1661619"/>
                  <a:pt x="1918232" y="1668898"/>
                  <a:pt x="1918232" y="1676178"/>
                </a:cubicBezTo>
                <a:cubicBezTo>
                  <a:pt x="1918232" y="1683458"/>
                  <a:pt x="1923692" y="1690738"/>
                  <a:pt x="1932792" y="1690738"/>
                </a:cubicBezTo>
                <a:close/>
                <a:moveTo>
                  <a:pt x="2060189" y="1685278"/>
                </a:moveTo>
                <a:cubicBezTo>
                  <a:pt x="2065649" y="1685278"/>
                  <a:pt x="2069288" y="1681638"/>
                  <a:pt x="2069288" y="1676178"/>
                </a:cubicBezTo>
                <a:cubicBezTo>
                  <a:pt x="2069288" y="1670719"/>
                  <a:pt x="2065649" y="1667079"/>
                  <a:pt x="2060189" y="1667079"/>
                </a:cubicBezTo>
                <a:cubicBezTo>
                  <a:pt x="2054729" y="1667079"/>
                  <a:pt x="2051089" y="1670719"/>
                  <a:pt x="2051089" y="1676178"/>
                </a:cubicBezTo>
                <a:cubicBezTo>
                  <a:pt x="2051089" y="1681638"/>
                  <a:pt x="2054729" y="1685278"/>
                  <a:pt x="2060189" y="1685278"/>
                </a:cubicBezTo>
                <a:close/>
                <a:moveTo>
                  <a:pt x="2189406" y="1679818"/>
                </a:moveTo>
                <a:cubicBezTo>
                  <a:pt x="2191226" y="1679818"/>
                  <a:pt x="2193046" y="1677998"/>
                  <a:pt x="2193046" y="1676178"/>
                </a:cubicBezTo>
                <a:cubicBezTo>
                  <a:pt x="2193046" y="1674358"/>
                  <a:pt x="2191226" y="1672538"/>
                  <a:pt x="2189406" y="1672538"/>
                </a:cubicBezTo>
                <a:cubicBezTo>
                  <a:pt x="2187586" y="1672538"/>
                  <a:pt x="2185766" y="1674358"/>
                  <a:pt x="2185766" y="1676178"/>
                </a:cubicBezTo>
                <a:cubicBezTo>
                  <a:pt x="2185766" y="1677998"/>
                  <a:pt x="2187586" y="1679818"/>
                  <a:pt x="2189406" y="1679818"/>
                </a:cubicBezTo>
                <a:close/>
                <a:moveTo>
                  <a:pt x="2318622" y="1676178"/>
                </a:moveTo>
                <a:cubicBezTo>
                  <a:pt x="2318622" y="1676178"/>
                  <a:pt x="2318622" y="1676178"/>
                  <a:pt x="2318622" y="1676178"/>
                </a:cubicBezTo>
                <a:cubicBezTo>
                  <a:pt x="2318622" y="1674358"/>
                  <a:pt x="2318622" y="1674358"/>
                  <a:pt x="2318622" y="1676178"/>
                </a:cubicBezTo>
                <a:cubicBezTo>
                  <a:pt x="2318622" y="1674358"/>
                  <a:pt x="2318622" y="1674358"/>
                  <a:pt x="2318622" y="1676178"/>
                </a:cubicBezTo>
                <a:cubicBezTo>
                  <a:pt x="2318622" y="1676178"/>
                  <a:pt x="2318622" y="1676178"/>
                  <a:pt x="2318622" y="1676178"/>
                </a:cubicBezTo>
                <a:close/>
                <a:moveTo>
                  <a:pt x="131037" y="1805395"/>
                </a:moveTo>
                <a:cubicBezTo>
                  <a:pt x="132857" y="1805395"/>
                  <a:pt x="132857" y="1803575"/>
                  <a:pt x="131037" y="1805395"/>
                </a:cubicBezTo>
                <a:cubicBezTo>
                  <a:pt x="132857" y="1803575"/>
                  <a:pt x="131037" y="1803575"/>
                  <a:pt x="131037" y="1803575"/>
                </a:cubicBezTo>
                <a:cubicBezTo>
                  <a:pt x="131037" y="1803575"/>
                  <a:pt x="131037" y="1803575"/>
                  <a:pt x="131037" y="1805395"/>
                </a:cubicBezTo>
                <a:cubicBezTo>
                  <a:pt x="131037" y="1803575"/>
                  <a:pt x="131037" y="1805395"/>
                  <a:pt x="131037" y="1805395"/>
                </a:cubicBezTo>
                <a:close/>
                <a:moveTo>
                  <a:pt x="260254" y="1809035"/>
                </a:moveTo>
                <a:cubicBezTo>
                  <a:pt x="263893" y="1809035"/>
                  <a:pt x="265713" y="1807215"/>
                  <a:pt x="265713" y="1803575"/>
                </a:cubicBezTo>
                <a:cubicBezTo>
                  <a:pt x="265713" y="1799935"/>
                  <a:pt x="263893" y="1798115"/>
                  <a:pt x="260254" y="1798115"/>
                </a:cubicBezTo>
                <a:cubicBezTo>
                  <a:pt x="256614" y="1798115"/>
                  <a:pt x="254794" y="1799935"/>
                  <a:pt x="254794" y="1803575"/>
                </a:cubicBezTo>
                <a:cubicBezTo>
                  <a:pt x="254794" y="1807215"/>
                  <a:pt x="256614" y="1809035"/>
                  <a:pt x="260254" y="1809035"/>
                </a:cubicBezTo>
                <a:close/>
                <a:moveTo>
                  <a:pt x="389470" y="1814495"/>
                </a:moveTo>
                <a:cubicBezTo>
                  <a:pt x="394930" y="1814495"/>
                  <a:pt x="400390" y="1809035"/>
                  <a:pt x="400390" y="1803575"/>
                </a:cubicBezTo>
                <a:cubicBezTo>
                  <a:pt x="400390" y="1798115"/>
                  <a:pt x="394930" y="1792655"/>
                  <a:pt x="389470" y="1792655"/>
                </a:cubicBezTo>
                <a:cubicBezTo>
                  <a:pt x="384010" y="1792655"/>
                  <a:pt x="378551" y="1798115"/>
                  <a:pt x="378551" y="1803575"/>
                </a:cubicBezTo>
                <a:cubicBezTo>
                  <a:pt x="378551" y="1809035"/>
                  <a:pt x="382191" y="1814495"/>
                  <a:pt x="389470" y="1814495"/>
                </a:cubicBezTo>
                <a:close/>
                <a:moveTo>
                  <a:pt x="516867" y="1819955"/>
                </a:moveTo>
                <a:cubicBezTo>
                  <a:pt x="525967" y="1819955"/>
                  <a:pt x="533247" y="1812675"/>
                  <a:pt x="533247" y="1803575"/>
                </a:cubicBezTo>
                <a:cubicBezTo>
                  <a:pt x="533247" y="1794475"/>
                  <a:pt x="525967" y="1787196"/>
                  <a:pt x="516867" y="1787196"/>
                </a:cubicBezTo>
                <a:cubicBezTo>
                  <a:pt x="507767" y="1787196"/>
                  <a:pt x="500488" y="1794475"/>
                  <a:pt x="500488" y="1803575"/>
                </a:cubicBezTo>
                <a:cubicBezTo>
                  <a:pt x="502308" y="1812675"/>
                  <a:pt x="509587" y="1819955"/>
                  <a:pt x="516867" y="1819955"/>
                </a:cubicBezTo>
                <a:close/>
                <a:moveTo>
                  <a:pt x="646084" y="1823595"/>
                </a:moveTo>
                <a:cubicBezTo>
                  <a:pt x="657004" y="1823595"/>
                  <a:pt x="666103" y="1814495"/>
                  <a:pt x="666103" y="1803575"/>
                </a:cubicBezTo>
                <a:cubicBezTo>
                  <a:pt x="666103" y="1792655"/>
                  <a:pt x="657004" y="1783556"/>
                  <a:pt x="646084" y="1783556"/>
                </a:cubicBezTo>
                <a:cubicBezTo>
                  <a:pt x="635164" y="1783556"/>
                  <a:pt x="626064" y="1792655"/>
                  <a:pt x="626064" y="1803575"/>
                </a:cubicBezTo>
                <a:cubicBezTo>
                  <a:pt x="626064" y="1814495"/>
                  <a:pt x="635164" y="1823595"/>
                  <a:pt x="646084" y="1823595"/>
                </a:cubicBezTo>
                <a:close/>
                <a:moveTo>
                  <a:pt x="775301" y="1827235"/>
                </a:moveTo>
                <a:cubicBezTo>
                  <a:pt x="788040" y="1827235"/>
                  <a:pt x="798960" y="1816315"/>
                  <a:pt x="798960" y="1803575"/>
                </a:cubicBezTo>
                <a:cubicBezTo>
                  <a:pt x="798960" y="1790836"/>
                  <a:pt x="788040" y="1779916"/>
                  <a:pt x="775301" y="1779916"/>
                </a:cubicBezTo>
                <a:cubicBezTo>
                  <a:pt x="762561" y="1779916"/>
                  <a:pt x="751641" y="1790836"/>
                  <a:pt x="751641" y="1803575"/>
                </a:cubicBezTo>
                <a:cubicBezTo>
                  <a:pt x="751641" y="1816315"/>
                  <a:pt x="762561" y="1827235"/>
                  <a:pt x="775301" y="1827235"/>
                </a:cubicBezTo>
                <a:close/>
                <a:moveTo>
                  <a:pt x="902698" y="1829055"/>
                </a:moveTo>
                <a:cubicBezTo>
                  <a:pt x="917257" y="1829055"/>
                  <a:pt x="928177" y="1818135"/>
                  <a:pt x="928177" y="1803575"/>
                </a:cubicBezTo>
                <a:cubicBezTo>
                  <a:pt x="928177" y="1789016"/>
                  <a:pt x="917257" y="1778096"/>
                  <a:pt x="902698" y="1778096"/>
                </a:cubicBezTo>
                <a:cubicBezTo>
                  <a:pt x="888138" y="1778096"/>
                  <a:pt x="877218" y="1789016"/>
                  <a:pt x="877218" y="1803575"/>
                </a:cubicBezTo>
                <a:cubicBezTo>
                  <a:pt x="877218" y="1818135"/>
                  <a:pt x="889958" y="1829055"/>
                  <a:pt x="902698" y="1829055"/>
                </a:cubicBezTo>
                <a:close/>
                <a:moveTo>
                  <a:pt x="1031914" y="1832694"/>
                </a:moveTo>
                <a:cubicBezTo>
                  <a:pt x="1048294" y="1832694"/>
                  <a:pt x="1059214" y="1819955"/>
                  <a:pt x="1059214" y="1805395"/>
                </a:cubicBezTo>
                <a:cubicBezTo>
                  <a:pt x="1059214" y="1789016"/>
                  <a:pt x="1046474" y="1778096"/>
                  <a:pt x="1031914" y="1778096"/>
                </a:cubicBezTo>
                <a:cubicBezTo>
                  <a:pt x="1015535" y="1778096"/>
                  <a:pt x="1004615" y="1790836"/>
                  <a:pt x="1004615" y="1805395"/>
                </a:cubicBezTo>
                <a:cubicBezTo>
                  <a:pt x="1004615" y="1819955"/>
                  <a:pt x="1017355" y="1832694"/>
                  <a:pt x="1031914" y="1832694"/>
                </a:cubicBezTo>
                <a:close/>
                <a:moveTo>
                  <a:pt x="1161131" y="1832694"/>
                </a:moveTo>
                <a:cubicBezTo>
                  <a:pt x="1177511" y="1832694"/>
                  <a:pt x="1190250" y="1819955"/>
                  <a:pt x="1190250" y="1803575"/>
                </a:cubicBezTo>
                <a:cubicBezTo>
                  <a:pt x="1190250" y="1787196"/>
                  <a:pt x="1177511" y="1774456"/>
                  <a:pt x="1161131" y="1774456"/>
                </a:cubicBezTo>
                <a:cubicBezTo>
                  <a:pt x="1144752" y="1774456"/>
                  <a:pt x="1132012" y="1787196"/>
                  <a:pt x="1132012" y="1803575"/>
                </a:cubicBezTo>
                <a:cubicBezTo>
                  <a:pt x="1132012" y="1819955"/>
                  <a:pt x="1144752" y="1832694"/>
                  <a:pt x="1161131" y="1832694"/>
                </a:cubicBezTo>
                <a:close/>
                <a:moveTo>
                  <a:pt x="1288528" y="1832694"/>
                </a:moveTo>
                <a:cubicBezTo>
                  <a:pt x="1304908" y="1832694"/>
                  <a:pt x="1315827" y="1819955"/>
                  <a:pt x="1315827" y="1805395"/>
                </a:cubicBezTo>
                <a:cubicBezTo>
                  <a:pt x="1315827" y="1789016"/>
                  <a:pt x="1303088" y="1778096"/>
                  <a:pt x="1288528" y="1778096"/>
                </a:cubicBezTo>
                <a:cubicBezTo>
                  <a:pt x="1272148" y="1778096"/>
                  <a:pt x="1261229" y="1790836"/>
                  <a:pt x="1261229" y="1805395"/>
                </a:cubicBezTo>
                <a:cubicBezTo>
                  <a:pt x="1261229" y="1819955"/>
                  <a:pt x="1273968" y="1832694"/>
                  <a:pt x="1288528" y="1832694"/>
                </a:cubicBezTo>
                <a:close/>
                <a:moveTo>
                  <a:pt x="1417745" y="1830874"/>
                </a:moveTo>
                <a:cubicBezTo>
                  <a:pt x="1432304" y="1830874"/>
                  <a:pt x="1445044" y="1819955"/>
                  <a:pt x="1445044" y="1803575"/>
                </a:cubicBezTo>
                <a:cubicBezTo>
                  <a:pt x="1445044" y="1789016"/>
                  <a:pt x="1434124" y="1776276"/>
                  <a:pt x="1417745" y="1776276"/>
                </a:cubicBezTo>
                <a:cubicBezTo>
                  <a:pt x="1403185" y="1776276"/>
                  <a:pt x="1390445" y="1787196"/>
                  <a:pt x="1390445" y="1803575"/>
                </a:cubicBezTo>
                <a:cubicBezTo>
                  <a:pt x="1392265" y="1818135"/>
                  <a:pt x="1403185" y="1830874"/>
                  <a:pt x="1417745" y="1830874"/>
                </a:cubicBezTo>
                <a:close/>
                <a:moveTo>
                  <a:pt x="1546962" y="1827235"/>
                </a:moveTo>
                <a:cubicBezTo>
                  <a:pt x="1559701" y="1827235"/>
                  <a:pt x="1570621" y="1816315"/>
                  <a:pt x="1570621" y="1803575"/>
                </a:cubicBezTo>
                <a:cubicBezTo>
                  <a:pt x="1570621" y="1790836"/>
                  <a:pt x="1559701" y="1779916"/>
                  <a:pt x="1546962" y="1779916"/>
                </a:cubicBezTo>
                <a:cubicBezTo>
                  <a:pt x="1534222" y="1779916"/>
                  <a:pt x="1523302" y="1790836"/>
                  <a:pt x="1523302" y="1803575"/>
                </a:cubicBezTo>
                <a:cubicBezTo>
                  <a:pt x="1523302" y="1816315"/>
                  <a:pt x="1534222" y="1827235"/>
                  <a:pt x="1546962" y="1827235"/>
                </a:cubicBezTo>
                <a:close/>
                <a:moveTo>
                  <a:pt x="1674358" y="1823595"/>
                </a:moveTo>
                <a:cubicBezTo>
                  <a:pt x="1685278" y="1823595"/>
                  <a:pt x="1694378" y="1814495"/>
                  <a:pt x="1694378" y="1803575"/>
                </a:cubicBezTo>
                <a:cubicBezTo>
                  <a:pt x="1694378" y="1792655"/>
                  <a:pt x="1685278" y="1783556"/>
                  <a:pt x="1674358" y="1783556"/>
                </a:cubicBezTo>
                <a:cubicBezTo>
                  <a:pt x="1663439" y="1783556"/>
                  <a:pt x="1656159" y="1792655"/>
                  <a:pt x="1656159" y="1803575"/>
                </a:cubicBezTo>
                <a:cubicBezTo>
                  <a:pt x="1656159" y="1814495"/>
                  <a:pt x="1663439" y="1823595"/>
                  <a:pt x="1674358" y="1823595"/>
                </a:cubicBezTo>
                <a:close/>
                <a:moveTo>
                  <a:pt x="1803575" y="1819955"/>
                </a:moveTo>
                <a:cubicBezTo>
                  <a:pt x="1812675" y="1819955"/>
                  <a:pt x="1819955" y="1812675"/>
                  <a:pt x="1819955" y="1803575"/>
                </a:cubicBezTo>
                <a:cubicBezTo>
                  <a:pt x="1819955" y="1794475"/>
                  <a:pt x="1812675" y="1787196"/>
                  <a:pt x="1803575" y="1787196"/>
                </a:cubicBezTo>
                <a:cubicBezTo>
                  <a:pt x="1794475" y="1787196"/>
                  <a:pt x="1787196" y="1794475"/>
                  <a:pt x="1787196" y="1803575"/>
                </a:cubicBezTo>
                <a:cubicBezTo>
                  <a:pt x="1787196" y="1812675"/>
                  <a:pt x="1794475" y="1819955"/>
                  <a:pt x="1803575" y="1819955"/>
                </a:cubicBezTo>
                <a:close/>
                <a:moveTo>
                  <a:pt x="1932792" y="1814495"/>
                </a:moveTo>
                <a:cubicBezTo>
                  <a:pt x="1938252" y="1814495"/>
                  <a:pt x="1943712" y="1809035"/>
                  <a:pt x="1943712" y="1803575"/>
                </a:cubicBezTo>
                <a:cubicBezTo>
                  <a:pt x="1943712" y="1798115"/>
                  <a:pt x="1938252" y="1792655"/>
                  <a:pt x="1932792" y="1792655"/>
                </a:cubicBezTo>
                <a:cubicBezTo>
                  <a:pt x="1927332" y="1792655"/>
                  <a:pt x="1921872" y="1798115"/>
                  <a:pt x="1921872" y="1803575"/>
                </a:cubicBezTo>
                <a:cubicBezTo>
                  <a:pt x="1921872" y="1809035"/>
                  <a:pt x="1925512" y="1814495"/>
                  <a:pt x="1932792" y="1814495"/>
                </a:cubicBezTo>
                <a:close/>
                <a:moveTo>
                  <a:pt x="2060189" y="1810855"/>
                </a:moveTo>
                <a:cubicBezTo>
                  <a:pt x="2063829" y="1810855"/>
                  <a:pt x="2067469" y="1807215"/>
                  <a:pt x="2067469" y="1803575"/>
                </a:cubicBezTo>
                <a:cubicBezTo>
                  <a:pt x="2067469" y="1799935"/>
                  <a:pt x="2063829" y="1796295"/>
                  <a:pt x="2060189" y="1796295"/>
                </a:cubicBezTo>
                <a:cubicBezTo>
                  <a:pt x="2056549" y="1796295"/>
                  <a:pt x="2052909" y="1799935"/>
                  <a:pt x="2052909" y="1803575"/>
                </a:cubicBezTo>
                <a:cubicBezTo>
                  <a:pt x="2052909" y="1807215"/>
                  <a:pt x="2058369" y="1810855"/>
                  <a:pt x="2060189" y="1810855"/>
                </a:cubicBezTo>
                <a:close/>
                <a:moveTo>
                  <a:pt x="2189406" y="1805395"/>
                </a:moveTo>
                <a:cubicBezTo>
                  <a:pt x="2191226" y="1805395"/>
                  <a:pt x="2191226" y="1805395"/>
                  <a:pt x="2189406" y="1805395"/>
                </a:cubicBezTo>
                <a:cubicBezTo>
                  <a:pt x="2191226" y="1803575"/>
                  <a:pt x="2189406" y="1801755"/>
                  <a:pt x="2189406" y="1801755"/>
                </a:cubicBezTo>
                <a:cubicBezTo>
                  <a:pt x="2189406" y="1801755"/>
                  <a:pt x="2187586" y="1803575"/>
                  <a:pt x="2189406" y="1805395"/>
                </a:cubicBezTo>
                <a:cubicBezTo>
                  <a:pt x="2187586" y="1805395"/>
                  <a:pt x="2189406" y="1805395"/>
                  <a:pt x="2189406" y="1805395"/>
                </a:cubicBezTo>
                <a:close/>
                <a:moveTo>
                  <a:pt x="260254" y="1934612"/>
                </a:moveTo>
                <a:cubicBezTo>
                  <a:pt x="262073" y="1934612"/>
                  <a:pt x="262073" y="1932792"/>
                  <a:pt x="262073" y="1932792"/>
                </a:cubicBezTo>
                <a:cubicBezTo>
                  <a:pt x="262073" y="1930972"/>
                  <a:pt x="260254" y="1930972"/>
                  <a:pt x="260254" y="1930972"/>
                </a:cubicBezTo>
                <a:cubicBezTo>
                  <a:pt x="260254" y="1930972"/>
                  <a:pt x="258434" y="1932792"/>
                  <a:pt x="258434" y="1932792"/>
                </a:cubicBezTo>
                <a:cubicBezTo>
                  <a:pt x="258434" y="1932792"/>
                  <a:pt x="258434" y="1934612"/>
                  <a:pt x="260254" y="1934612"/>
                </a:cubicBezTo>
                <a:close/>
                <a:moveTo>
                  <a:pt x="389470" y="1940072"/>
                </a:moveTo>
                <a:cubicBezTo>
                  <a:pt x="393110" y="1940072"/>
                  <a:pt x="396750" y="1936432"/>
                  <a:pt x="396750" y="1932792"/>
                </a:cubicBezTo>
                <a:cubicBezTo>
                  <a:pt x="396750" y="1929152"/>
                  <a:pt x="393110" y="1925512"/>
                  <a:pt x="389470" y="1925512"/>
                </a:cubicBezTo>
                <a:cubicBezTo>
                  <a:pt x="385830" y="1925512"/>
                  <a:pt x="382191" y="1929152"/>
                  <a:pt x="382191" y="1932792"/>
                </a:cubicBezTo>
                <a:cubicBezTo>
                  <a:pt x="382191" y="1936432"/>
                  <a:pt x="385830" y="1940072"/>
                  <a:pt x="389470" y="1940072"/>
                </a:cubicBezTo>
                <a:close/>
                <a:moveTo>
                  <a:pt x="516867" y="1943712"/>
                </a:moveTo>
                <a:cubicBezTo>
                  <a:pt x="522327" y="1943712"/>
                  <a:pt x="527787" y="1938252"/>
                  <a:pt x="527787" y="1932792"/>
                </a:cubicBezTo>
                <a:cubicBezTo>
                  <a:pt x="527787" y="1927332"/>
                  <a:pt x="522327" y="1921872"/>
                  <a:pt x="516867" y="1921872"/>
                </a:cubicBezTo>
                <a:cubicBezTo>
                  <a:pt x="511407" y="1921872"/>
                  <a:pt x="505947" y="1927332"/>
                  <a:pt x="505947" y="1932792"/>
                </a:cubicBezTo>
                <a:cubicBezTo>
                  <a:pt x="505947" y="1938252"/>
                  <a:pt x="511407" y="1943712"/>
                  <a:pt x="516867" y="1943712"/>
                </a:cubicBezTo>
                <a:close/>
                <a:moveTo>
                  <a:pt x="646084" y="1947352"/>
                </a:moveTo>
                <a:cubicBezTo>
                  <a:pt x="653364" y="1947352"/>
                  <a:pt x="660644" y="1940072"/>
                  <a:pt x="660644" y="1932792"/>
                </a:cubicBezTo>
                <a:cubicBezTo>
                  <a:pt x="660644" y="1925512"/>
                  <a:pt x="653364" y="1918232"/>
                  <a:pt x="646084" y="1918232"/>
                </a:cubicBezTo>
                <a:cubicBezTo>
                  <a:pt x="638804" y="1918232"/>
                  <a:pt x="631524" y="1925512"/>
                  <a:pt x="631524" y="1932792"/>
                </a:cubicBezTo>
                <a:cubicBezTo>
                  <a:pt x="631524" y="1940072"/>
                  <a:pt x="638804" y="1947352"/>
                  <a:pt x="646084" y="1947352"/>
                </a:cubicBezTo>
                <a:close/>
                <a:moveTo>
                  <a:pt x="775301" y="1950991"/>
                </a:moveTo>
                <a:cubicBezTo>
                  <a:pt x="784400" y="1950991"/>
                  <a:pt x="793500" y="1943712"/>
                  <a:pt x="793500" y="1932792"/>
                </a:cubicBezTo>
                <a:cubicBezTo>
                  <a:pt x="793500" y="1921872"/>
                  <a:pt x="786220" y="1914592"/>
                  <a:pt x="775301" y="1914592"/>
                </a:cubicBezTo>
                <a:cubicBezTo>
                  <a:pt x="766201" y="1914592"/>
                  <a:pt x="757101" y="1921872"/>
                  <a:pt x="757101" y="1932792"/>
                </a:cubicBezTo>
                <a:cubicBezTo>
                  <a:pt x="757101" y="1943712"/>
                  <a:pt x="764381" y="1950991"/>
                  <a:pt x="775301" y="1950991"/>
                </a:cubicBezTo>
                <a:close/>
                <a:moveTo>
                  <a:pt x="902698" y="1952811"/>
                </a:moveTo>
                <a:cubicBezTo>
                  <a:pt x="913617" y="1952811"/>
                  <a:pt x="922717" y="1943712"/>
                  <a:pt x="922717" y="1932792"/>
                </a:cubicBezTo>
                <a:cubicBezTo>
                  <a:pt x="922717" y="1921872"/>
                  <a:pt x="913617" y="1912772"/>
                  <a:pt x="902698" y="1912772"/>
                </a:cubicBezTo>
                <a:cubicBezTo>
                  <a:pt x="891778" y="1912772"/>
                  <a:pt x="882678" y="1921872"/>
                  <a:pt x="882678" y="1932792"/>
                </a:cubicBezTo>
                <a:cubicBezTo>
                  <a:pt x="882678" y="1943712"/>
                  <a:pt x="891778" y="1952811"/>
                  <a:pt x="902698" y="1952811"/>
                </a:cubicBezTo>
                <a:close/>
                <a:moveTo>
                  <a:pt x="1031914" y="1954631"/>
                </a:moveTo>
                <a:cubicBezTo>
                  <a:pt x="1044654" y="1954631"/>
                  <a:pt x="1053754" y="1945532"/>
                  <a:pt x="1053754" y="1932792"/>
                </a:cubicBezTo>
                <a:cubicBezTo>
                  <a:pt x="1053754" y="1920052"/>
                  <a:pt x="1044654" y="1910952"/>
                  <a:pt x="1031914" y="1910952"/>
                </a:cubicBezTo>
                <a:cubicBezTo>
                  <a:pt x="1019175" y="1910952"/>
                  <a:pt x="1010075" y="1920052"/>
                  <a:pt x="1010075" y="1932792"/>
                </a:cubicBezTo>
                <a:cubicBezTo>
                  <a:pt x="1010075" y="1945532"/>
                  <a:pt x="1019175" y="1954631"/>
                  <a:pt x="1031914" y="1954631"/>
                </a:cubicBezTo>
                <a:close/>
                <a:moveTo>
                  <a:pt x="1161131" y="1954631"/>
                </a:moveTo>
                <a:cubicBezTo>
                  <a:pt x="1173871" y="1954631"/>
                  <a:pt x="1182971" y="1943712"/>
                  <a:pt x="1182971" y="1932792"/>
                </a:cubicBezTo>
                <a:cubicBezTo>
                  <a:pt x="1182971" y="1920052"/>
                  <a:pt x="1172051" y="1910952"/>
                  <a:pt x="1161131" y="1910952"/>
                </a:cubicBezTo>
                <a:cubicBezTo>
                  <a:pt x="1148391" y="1910952"/>
                  <a:pt x="1139292" y="1921872"/>
                  <a:pt x="1139292" y="1932792"/>
                </a:cubicBezTo>
                <a:cubicBezTo>
                  <a:pt x="1137472" y="1945532"/>
                  <a:pt x="1148391" y="1954631"/>
                  <a:pt x="1161131" y="1954631"/>
                </a:cubicBezTo>
                <a:close/>
                <a:moveTo>
                  <a:pt x="1288528" y="1954631"/>
                </a:moveTo>
                <a:cubicBezTo>
                  <a:pt x="1301268" y="1954631"/>
                  <a:pt x="1310367" y="1945532"/>
                  <a:pt x="1310367" y="1932792"/>
                </a:cubicBezTo>
                <a:cubicBezTo>
                  <a:pt x="1310367" y="1920052"/>
                  <a:pt x="1301268" y="1910952"/>
                  <a:pt x="1288528" y="1910952"/>
                </a:cubicBezTo>
                <a:cubicBezTo>
                  <a:pt x="1275788" y="1910952"/>
                  <a:pt x="1266688" y="1920052"/>
                  <a:pt x="1266688" y="1932792"/>
                </a:cubicBezTo>
                <a:cubicBezTo>
                  <a:pt x="1266688" y="1945532"/>
                  <a:pt x="1277608" y="1954631"/>
                  <a:pt x="1288528" y="1954631"/>
                </a:cubicBezTo>
                <a:close/>
                <a:moveTo>
                  <a:pt x="1417745" y="1952811"/>
                </a:moveTo>
                <a:cubicBezTo>
                  <a:pt x="1428664" y="1952811"/>
                  <a:pt x="1437764" y="1943712"/>
                  <a:pt x="1437764" y="1932792"/>
                </a:cubicBezTo>
                <a:cubicBezTo>
                  <a:pt x="1437764" y="1921872"/>
                  <a:pt x="1428664" y="1912772"/>
                  <a:pt x="1417745" y="1912772"/>
                </a:cubicBezTo>
                <a:cubicBezTo>
                  <a:pt x="1406825" y="1912772"/>
                  <a:pt x="1397725" y="1921872"/>
                  <a:pt x="1397725" y="1932792"/>
                </a:cubicBezTo>
                <a:cubicBezTo>
                  <a:pt x="1397725" y="1943712"/>
                  <a:pt x="1406825" y="1952811"/>
                  <a:pt x="1417745" y="1952811"/>
                </a:cubicBezTo>
                <a:close/>
                <a:moveTo>
                  <a:pt x="1546962" y="1950991"/>
                </a:moveTo>
                <a:cubicBezTo>
                  <a:pt x="1557881" y="1950991"/>
                  <a:pt x="1565161" y="1943712"/>
                  <a:pt x="1565161" y="1932792"/>
                </a:cubicBezTo>
                <a:cubicBezTo>
                  <a:pt x="1565161" y="1921872"/>
                  <a:pt x="1557881" y="1914592"/>
                  <a:pt x="1546962" y="1914592"/>
                </a:cubicBezTo>
                <a:cubicBezTo>
                  <a:pt x="1536042" y="1914592"/>
                  <a:pt x="1528762" y="1921872"/>
                  <a:pt x="1528762" y="1932792"/>
                </a:cubicBezTo>
                <a:cubicBezTo>
                  <a:pt x="1528762" y="1941892"/>
                  <a:pt x="1536042" y="1950991"/>
                  <a:pt x="1546962" y="1950991"/>
                </a:cubicBezTo>
                <a:close/>
                <a:moveTo>
                  <a:pt x="1674358" y="1947352"/>
                </a:moveTo>
                <a:cubicBezTo>
                  <a:pt x="1683458" y="1947352"/>
                  <a:pt x="1688918" y="1940072"/>
                  <a:pt x="1688918" y="1932792"/>
                </a:cubicBezTo>
                <a:cubicBezTo>
                  <a:pt x="1688918" y="1923692"/>
                  <a:pt x="1681638" y="1918232"/>
                  <a:pt x="1674358" y="1918232"/>
                </a:cubicBezTo>
                <a:cubicBezTo>
                  <a:pt x="1665259" y="1918232"/>
                  <a:pt x="1659799" y="1925512"/>
                  <a:pt x="1659799" y="1932792"/>
                </a:cubicBezTo>
                <a:cubicBezTo>
                  <a:pt x="1659799" y="1940072"/>
                  <a:pt x="1667079" y="1947352"/>
                  <a:pt x="1674358" y="1947352"/>
                </a:cubicBezTo>
                <a:close/>
                <a:moveTo>
                  <a:pt x="1803575" y="1943712"/>
                </a:moveTo>
                <a:cubicBezTo>
                  <a:pt x="1809035" y="1943712"/>
                  <a:pt x="1814495" y="1938252"/>
                  <a:pt x="1814495" y="1932792"/>
                </a:cubicBezTo>
                <a:cubicBezTo>
                  <a:pt x="1814495" y="1927332"/>
                  <a:pt x="1809035" y="1921872"/>
                  <a:pt x="1803575" y="1921872"/>
                </a:cubicBezTo>
                <a:cubicBezTo>
                  <a:pt x="1798115" y="1921872"/>
                  <a:pt x="1792655" y="1927332"/>
                  <a:pt x="1792655" y="1932792"/>
                </a:cubicBezTo>
                <a:cubicBezTo>
                  <a:pt x="1792655" y="1938252"/>
                  <a:pt x="1798115" y="1943712"/>
                  <a:pt x="1803575" y="1943712"/>
                </a:cubicBezTo>
                <a:close/>
                <a:moveTo>
                  <a:pt x="1932792" y="1940072"/>
                </a:moveTo>
                <a:cubicBezTo>
                  <a:pt x="1936432" y="1940072"/>
                  <a:pt x="1940072" y="1936432"/>
                  <a:pt x="1940072" y="1932792"/>
                </a:cubicBezTo>
                <a:cubicBezTo>
                  <a:pt x="1940072" y="1929152"/>
                  <a:pt x="1936432" y="1925512"/>
                  <a:pt x="1932792" y="1925512"/>
                </a:cubicBezTo>
                <a:cubicBezTo>
                  <a:pt x="1929152" y="1925512"/>
                  <a:pt x="1925512" y="1929152"/>
                  <a:pt x="1925512" y="1932792"/>
                </a:cubicBezTo>
                <a:cubicBezTo>
                  <a:pt x="1925512" y="1936432"/>
                  <a:pt x="1929152" y="1940072"/>
                  <a:pt x="1932792" y="1940072"/>
                </a:cubicBezTo>
                <a:close/>
                <a:moveTo>
                  <a:pt x="2060189" y="1934612"/>
                </a:moveTo>
                <a:cubicBezTo>
                  <a:pt x="2062009" y="1934612"/>
                  <a:pt x="2062009" y="1932792"/>
                  <a:pt x="2062009" y="1932792"/>
                </a:cubicBezTo>
                <a:cubicBezTo>
                  <a:pt x="2062009" y="1930972"/>
                  <a:pt x="2060189" y="1930972"/>
                  <a:pt x="2060189" y="1930972"/>
                </a:cubicBezTo>
                <a:cubicBezTo>
                  <a:pt x="2058369" y="1930972"/>
                  <a:pt x="2058369" y="1932792"/>
                  <a:pt x="2058369" y="1932792"/>
                </a:cubicBezTo>
                <a:cubicBezTo>
                  <a:pt x="2058369" y="1934612"/>
                  <a:pt x="2060189" y="1934612"/>
                  <a:pt x="2060189" y="1934612"/>
                </a:cubicBezTo>
                <a:close/>
                <a:moveTo>
                  <a:pt x="389470" y="2063829"/>
                </a:moveTo>
                <a:cubicBezTo>
                  <a:pt x="391290" y="2063829"/>
                  <a:pt x="391290" y="2062009"/>
                  <a:pt x="391290" y="2062009"/>
                </a:cubicBezTo>
                <a:cubicBezTo>
                  <a:pt x="391290" y="2060189"/>
                  <a:pt x="389470" y="2060189"/>
                  <a:pt x="389470" y="2060189"/>
                </a:cubicBezTo>
                <a:cubicBezTo>
                  <a:pt x="387650" y="2060189"/>
                  <a:pt x="387650" y="2062009"/>
                  <a:pt x="387650" y="2062009"/>
                </a:cubicBezTo>
                <a:cubicBezTo>
                  <a:pt x="387650" y="2062009"/>
                  <a:pt x="387650" y="2063829"/>
                  <a:pt x="389470" y="2063829"/>
                </a:cubicBezTo>
                <a:close/>
                <a:moveTo>
                  <a:pt x="516867" y="2067469"/>
                </a:moveTo>
                <a:cubicBezTo>
                  <a:pt x="520507" y="2067469"/>
                  <a:pt x="522327" y="2065649"/>
                  <a:pt x="522327" y="2062009"/>
                </a:cubicBezTo>
                <a:cubicBezTo>
                  <a:pt x="522327" y="2058369"/>
                  <a:pt x="520507" y="2056549"/>
                  <a:pt x="516867" y="2056549"/>
                </a:cubicBezTo>
                <a:cubicBezTo>
                  <a:pt x="513227" y="2056549"/>
                  <a:pt x="511407" y="2058369"/>
                  <a:pt x="511407" y="2062009"/>
                </a:cubicBezTo>
                <a:cubicBezTo>
                  <a:pt x="511407" y="2063829"/>
                  <a:pt x="515047" y="2067469"/>
                  <a:pt x="516867" y="2067469"/>
                </a:cubicBezTo>
                <a:close/>
                <a:moveTo>
                  <a:pt x="646084" y="2071109"/>
                </a:moveTo>
                <a:cubicBezTo>
                  <a:pt x="651544" y="2071109"/>
                  <a:pt x="655184" y="2067469"/>
                  <a:pt x="655184" y="2062009"/>
                </a:cubicBezTo>
                <a:cubicBezTo>
                  <a:pt x="655184" y="2056549"/>
                  <a:pt x="651544" y="2052909"/>
                  <a:pt x="646084" y="2052909"/>
                </a:cubicBezTo>
                <a:cubicBezTo>
                  <a:pt x="640624" y="2052909"/>
                  <a:pt x="636984" y="2056549"/>
                  <a:pt x="636984" y="2062009"/>
                </a:cubicBezTo>
                <a:cubicBezTo>
                  <a:pt x="636984" y="2065649"/>
                  <a:pt x="640624" y="2071109"/>
                  <a:pt x="646084" y="2071109"/>
                </a:cubicBezTo>
                <a:close/>
                <a:moveTo>
                  <a:pt x="775301" y="2072928"/>
                </a:moveTo>
                <a:cubicBezTo>
                  <a:pt x="782581" y="2072928"/>
                  <a:pt x="788040" y="2067469"/>
                  <a:pt x="788040" y="2060189"/>
                </a:cubicBezTo>
                <a:cubicBezTo>
                  <a:pt x="788040" y="2052909"/>
                  <a:pt x="782581" y="2047449"/>
                  <a:pt x="775301" y="2047449"/>
                </a:cubicBezTo>
                <a:cubicBezTo>
                  <a:pt x="768021" y="2047449"/>
                  <a:pt x="762561" y="2052909"/>
                  <a:pt x="762561" y="2060189"/>
                </a:cubicBezTo>
                <a:cubicBezTo>
                  <a:pt x="762561" y="2067469"/>
                  <a:pt x="768021" y="2072928"/>
                  <a:pt x="775301" y="2072928"/>
                </a:cubicBezTo>
                <a:close/>
                <a:moveTo>
                  <a:pt x="902698" y="2076568"/>
                </a:moveTo>
                <a:cubicBezTo>
                  <a:pt x="909977" y="2076568"/>
                  <a:pt x="917257" y="2069288"/>
                  <a:pt x="917257" y="2062009"/>
                </a:cubicBezTo>
                <a:cubicBezTo>
                  <a:pt x="917257" y="2054729"/>
                  <a:pt x="909977" y="2047449"/>
                  <a:pt x="902698" y="2047449"/>
                </a:cubicBezTo>
                <a:cubicBezTo>
                  <a:pt x="895418" y="2047449"/>
                  <a:pt x="888138" y="2054729"/>
                  <a:pt x="888138" y="2062009"/>
                </a:cubicBezTo>
                <a:cubicBezTo>
                  <a:pt x="888138" y="2069288"/>
                  <a:pt x="895418" y="2076568"/>
                  <a:pt x="902698" y="2076568"/>
                </a:cubicBezTo>
                <a:close/>
                <a:moveTo>
                  <a:pt x="1031914" y="2076568"/>
                </a:moveTo>
                <a:cubicBezTo>
                  <a:pt x="1041014" y="2076568"/>
                  <a:pt x="1048294" y="2069288"/>
                  <a:pt x="1048294" y="2060189"/>
                </a:cubicBezTo>
                <a:cubicBezTo>
                  <a:pt x="1048294" y="2051089"/>
                  <a:pt x="1041014" y="2043809"/>
                  <a:pt x="1031914" y="2043809"/>
                </a:cubicBezTo>
                <a:cubicBezTo>
                  <a:pt x="1022815" y="2043809"/>
                  <a:pt x="1015535" y="2051089"/>
                  <a:pt x="1015535" y="2060189"/>
                </a:cubicBezTo>
                <a:cubicBezTo>
                  <a:pt x="1017355" y="2069288"/>
                  <a:pt x="1022815" y="2076568"/>
                  <a:pt x="1031914" y="2076568"/>
                </a:cubicBezTo>
                <a:close/>
                <a:moveTo>
                  <a:pt x="1161131" y="2078388"/>
                </a:moveTo>
                <a:cubicBezTo>
                  <a:pt x="1170231" y="2078388"/>
                  <a:pt x="1177511" y="2071109"/>
                  <a:pt x="1177511" y="2062009"/>
                </a:cubicBezTo>
                <a:cubicBezTo>
                  <a:pt x="1177511" y="2052909"/>
                  <a:pt x="1170231" y="2045629"/>
                  <a:pt x="1161131" y="2045629"/>
                </a:cubicBezTo>
                <a:cubicBezTo>
                  <a:pt x="1152031" y="2045629"/>
                  <a:pt x="1144752" y="2052909"/>
                  <a:pt x="1144752" y="2062009"/>
                </a:cubicBezTo>
                <a:cubicBezTo>
                  <a:pt x="1144752" y="2069288"/>
                  <a:pt x="1152031" y="2078388"/>
                  <a:pt x="1161131" y="2078388"/>
                </a:cubicBezTo>
                <a:close/>
                <a:moveTo>
                  <a:pt x="1288528" y="2076568"/>
                </a:moveTo>
                <a:cubicBezTo>
                  <a:pt x="1297628" y="2076568"/>
                  <a:pt x="1304908" y="2069288"/>
                  <a:pt x="1304908" y="2060189"/>
                </a:cubicBezTo>
                <a:cubicBezTo>
                  <a:pt x="1304908" y="2051089"/>
                  <a:pt x="1297628" y="2043809"/>
                  <a:pt x="1288528" y="2043809"/>
                </a:cubicBezTo>
                <a:cubicBezTo>
                  <a:pt x="1279428" y="2043809"/>
                  <a:pt x="1272148" y="2051089"/>
                  <a:pt x="1272148" y="2060189"/>
                </a:cubicBezTo>
                <a:cubicBezTo>
                  <a:pt x="1272148" y="2069288"/>
                  <a:pt x="1281248" y="2076568"/>
                  <a:pt x="1288528" y="2076568"/>
                </a:cubicBezTo>
                <a:close/>
                <a:moveTo>
                  <a:pt x="1417745" y="2076568"/>
                </a:moveTo>
                <a:cubicBezTo>
                  <a:pt x="1425025" y="2076568"/>
                  <a:pt x="1432304" y="2069288"/>
                  <a:pt x="1432304" y="2062009"/>
                </a:cubicBezTo>
                <a:cubicBezTo>
                  <a:pt x="1432304" y="2054729"/>
                  <a:pt x="1425025" y="2047449"/>
                  <a:pt x="1417745" y="2047449"/>
                </a:cubicBezTo>
                <a:cubicBezTo>
                  <a:pt x="1410465" y="2047449"/>
                  <a:pt x="1403185" y="2054729"/>
                  <a:pt x="1403185" y="2062009"/>
                </a:cubicBezTo>
                <a:cubicBezTo>
                  <a:pt x="1403185" y="2069288"/>
                  <a:pt x="1410465" y="2076568"/>
                  <a:pt x="1417745" y="2076568"/>
                </a:cubicBezTo>
                <a:close/>
                <a:moveTo>
                  <a:pt x="1546962" y="2072928"/>
                </a:moveTo>
                <a:cubicBezTo>
                  <a:pt x="1554241" y="2072928"/>
                  <a:pt x="1559701" y="2067469"/>
                  <a:pt x="1559701" y="2060189"/>
                </a:cubicBezTo>
                <a:cubicBezTo>
                  <a:pt x="1559701" y="2052909"/>
                  <a:pt x="1554241" y="2047449"/>
                  <a:pt x="1546962" y="2047449"/>
                </a:cubicBezTo>
                <a:cubicBezTo>
                  <a:pt x="1539682" y="2047449"/>
                  <a:pt x="1534222" y="2052909"/>
                  <a:pt x="1534222" y="2060189"/>
                </a:cubicBezTo>
                <a:cubicBezTo>
                  <a:pt x="1534222" y="2067469"/>
                  <a:pt x="1539682" y="2072928"/>
                  <a:pt x="1546962" y="2072928"/>
                </a:cubicBezTo>
                <a:close/>
                <a:moveTo>
                  <a:pt x="1674358" y="2071109"/>
                </a:moveTo>
                <a:cubicBezTo>
                  <a:pt x="1679818" y="2071109"/>
                  <a:pt x="1683458" y="2067469"/>
                  <a:pt x="1683458" y="2062009"/>
                </a:cubicBezTo>
                <a:cubicBezTo>
                  <a:pt x="1683458" y="2056549"/>
                  <a:pt x="1679818" y="2052909"/>
                  <a:pt x="1674358" y="2052909"/>
                </a:cubicBezTo>
                <a:cubicBezTo>
                  <a:pt x="1668898" y="2052909"/>
                  <a:pt x="1665259" y="2056549"/>
                  <a:pt x="1665259" y="2062009"/>
                </a:cubicBezTo>
                <a:cubicBezTo>
                  <a:pt x="1665259" y="2067469"/>
                  <a:pt x="1668898" y="2071109"/>
                  <a:pt x="1674358" y="2071109"/>
                </a:cubicBezTo>
                <a:close/>
                <a:moveTo>
                  <a:pt x="1803575" y="2067469"/>
                </a:moveTo>
                <a:cubicBezTo>
                  <a:pt x="1807215" y="2067469"/>
                  <a:pt x="1810855" y="2063829"/>
                  <a:pt x="1810855" y="2060189"/>
                </a:cubicBezTo>
                <a:cubicBezTo>
                  <a:pt x="1810855" y="2056549"/>
                  <a:pt x="1807215" y="2052909"/>
                  <a:pt x="1803575" y="2052909"/>
                </a:cubicBezTo>
                <a:cubicBezTo>
                  <a:pt x="1799935" y="2052909"/>
                  <a:pt x="1796295" y="2056549"/>
                  <a:pt x="1796295" y="2060189"/>
                </a:cubicBezTo>
                <a:cubicBezTo>
                  <a:pt x="1798115" y="2063829"/>
                  <a:pt x="1799935" y="2067469"/>
                  <a:pt x="1803575" y="2067469"/>
                </a:cubicBezTo>
                <a:close/>
                <a:moveTo>
                  <a:pt x="1932792" y="2063829"/>
                </a:moveTo>
                <a:cubicBezTo>
                  <a:pt x="1934612" y="2063829"/>
                  <a:pt x="1934612" y="2062009"/>
                  <a:pt x="1934612" y="2062009"/>
                </a:cubicBezTo>
                <a:cubicBezTo>
                  <a:pt x="1934612" y="2060189"/>
                  <a:pt x="1932792" y="2060189"/>
                  <a:pt x="1932792" y="2060189"/>
                </a:cubicBezTo>
                <a:cubicBezTo>
                  <a:pt x="1930972" y="2060189"/>
                  <a:pt x="1930972" y="2062009"/>
                  <a:pt x="1930972" y="2062009"/>
                </a:cubicBezTo>
                <a:cubicBezTo>
                  <a:pt x="1929152" y="2062009"/>
                  <a:pt x="1930972" y="2063829"/>
                  <a:pt x="1932792" y="2063829"/>
                </a:cubicBezTo>
                <a:close/>
                <a:moveTo>
                  <a:pt x="2060189" y="2062009"/>
                </a:moveTo>
                <a:cubicBezTo>
                  <a:pt x="2062009" y="2062009"/>
                  <a:pt x="2062009" y="2062009"/>
                  <a:pt x="2060189" y="2062009"/>
                </a:cubicBezTo>
                <a:cubicBezTo>
                  <a:pt x="2062009" y="2060189"/>
                  <a:pt x="2062009" y="2060189"/>
                  <a:pt x="2060189" y="2062009"/>
                </a:cubicBezTo>
                <a:cubicBezTo>
                  <a:pt x="2060189" y="2060189"/>
                  <a:pt x="2060189" y="2060189"/>
                  <a:pt x="2060189" y="2062009"/>
                </a:cubicBezTo>
                <a:cubicBezTo>
                  <a:pt x="2060189" y="2062009"/>
                  <a:pt x="2060189" y="2062009"/>
                  <a:pt x="2060189" y="2062009"/>
                </a:cubicBezTo>
                <a:close/>
                <a:moveTo>
                  <a:pt x="516867" y="2191226"/>
                </a:moveTo>
                <a:cubicBezTo>
                  <a:pt x="518687" y="2191226"/>
                  <a:pt x="518687" y="2191226"/>
                  <a:pt x="516867" y="2191226"/>
                </a:cubicBezTo>
                <a:cubicBezTo>
                  <a:pt x="518687" y="2189406"/>
                  <a:pt x="516867" y="2187586"/>
                  <a:pt x="516867" y="2187586"/>
                </a:cubicBezTo>
                <a:cubicBezTo>
                  <a:pt x="516867" y="2187586"/>
                  <a:pt x="516867" y="2189406"/>
                  <a:pt x="516867" y="2191226"/>
                </a:cubicBezTo>
                <a:cubicBezTo>
                  <a:pt x="516867" y="2191226"/>
                  <a:pt x="516867" y="2191226"/>
                  <a:pt x="516867" y="2191226"/>
                </a:cubicBezTo>
                <a:close/>
                <a:moveTo>
                  <a:pt x="646084" y="2193046"/>
                </a:moveTo>
                <a:cubicBezTo>
                  <a:pt x="647904" y="2193046"/>
                  <a:pt x="649724" y="2191226"/>
                  <a:pt x="649724" y="2189406"/>
                </a:cubicBezTo>
                <a:cubicBezTo>
                  <a:pt x="649724" y="2187586"/>
                  <a:pt x="647904" y="2185766"/>
                  <a:pt x="646084" y="2185766"/>
                </a:cubicBezTo>
                <a:cubicBezTo>
                  <a:pt x="644264" y="2185766"/>
                  <a:pt x="642444" y="2187586"/>
                  <a:pt x="642444" y="2189406"/>
                </a:cubicBezTo>
                <a:cubicBezTo>
                  <a:pt x="642444" y="2191226"/>
                  <a:pt x="644264" y="2193046"/>
                  <a:pt x="646084" y="2193046"/>
                </a:cubicBezTo>
                <a:close/>
                <a:moveTo>
                  <a:pt x="775301" y="2196685"/>
                </a:moveTo>
                <a:cubicBezTo>
                  <a:pt x="778941" y="2196685"/>
                  <a:pt x="782581" y="2193046"/>
                  <a:pt x="782581" y="2189406"/>
                </a:cubicBezTo>
                <a:cubicBezTo>
                  <a:pt x="782581" y="2185766"/>
                  <a:pt x="778941" y="2182126"/>
                  <a:pt x="775301" y="2182126"/>
                </a:cubicBezTo>
                <a:cubicBezTo>
                  <a:pt x="771661" y="2182126"/>
                  <a:pt x="768021" y="2185766"/>
                  <a:pt x="768021" y="2189406"/>
                </a:cubicBezTo>
                <a:cubicBezTo>
                  <a:pt x="768021" y="2193046"/>
                  <a:pt x="771661" y="2196685"/>
                  <a:pt x="775301" y="2196685"/>
                </a:cubicBezTo>
                <a:close/>
                <a:moveTo>
                  <a:pt x="902698" y="2198505"/>
                </a:moveTo>
                <a:cubicBezTo>
                  <a:pt x="906337" y="2198505"/>
                  <a:pt x="911797" y="2194865"/>
                  <a:pt x="911797" y="2189406"/>
                </a:cubicBezTo>
                <a:cubicBezTo>
                  <a:pt x="911797" y="2183946"/>
                  <a:pt x="908157" y="2180306"/>
                  <a:pt x="902698" y="2180306"/>
                </a:cubicBezTo>
                <a:cubicBezTo>
                  <a:pt x="899058" y="2180306"/>
                  <a:pt x="893598" y="2183946"/>
                  <a:pt x="893598" y="2189406"/>
                </a:cubicBezTo>
                <a:cubicBezTo>
                  <a:pt x="893598" y="2194865"/>
                  <a:pt x="899058" y="2198505"/>
                  <a:pt x="902698" y="2198505"/>
                </a:cubicBezTo>
                <a:close/>
                <a:moveTo>
                  <a:pt x="1031914" y="2198505"/>
                </a:moveTo>
                <a:cubicBezTo>
                  <a:pt x="1037374" y="2198505"/>
                  <a:pt x="1041014" y="2194865"/>
                  <a:pt x="1041014" y="2189406"/>
                </a:cubicBezTo>
                <a:cubicBezTo>
                  <a:pt x="1041014" y="2183946"/>
                  <a:pt x="1037374" y="2180306"/>
                  <a:pt x="1031914" y="2180306"/>
                </a:cubicBezTo>
                <a:cubicBezTo>
                  <a:pt x="1026455" y="2180306"/>
                  <a:pt x="1022815" y="2183946"/>
                  <a:pt x="1022815" y="2189406"/>
                </a:cubicBezTo>
                <a:cubicBezTo>
                  <a:pt x="1022815" y="2194865"/>
                  <a:pt x="1026455" y="2198505"/>
                  <a:pt x="1031914" y="2198505"/>
                </a:cubicBezTo>
                <a:close/>
                <a:moveTo>
                  <a:pt x="1161131" y="2200325"/>
                </a:moveTo>
                <a:cubicBezTo>
                  <a:pt x="1166591" y="2200325"/>
                  <a:pt x="1170231" y="2196685"/>
                  <a:pt x="1170231" y="2191226"/>
                </a:cubicBezTo>
                <a:cubicBezTo>
                  <a:pt x="1170231" y="2185766"/>
                  <a:pt x="1166591" y="2182126"/>
                  <a:pt x="1161131" y="2182126"/>
                </a:cubicBezTo>
                <a:cubicBezTo>
                  <a:pt x="1155671" y="2182126"/>
                  <a:pt x="1152031" y="2185766"/>
                  <a:pt x="1152031" y="2191226"/>
                </a:cubicBezTo>
                <a:cubicBezTo>
                  <a:pt x="1150211" y="2194865"/>
                  <a:pt x="1155671" y="2200325"/>
                  <a:pt x="1161131" y="2200325"/>
                </a:cubicBezTo>
                <a:close/>
                <a:moveTo>
                  <a:pt x="1288528" y="2198505"/>
                </a:moveTo>
                <a:cubicBezTo>
                  <a:pt x="1293988" y="2198505"/>
                  <a:pt x="1297628" y="2194865"/>
                  <a:pt x="1297628" y="2189406"/>
                </a:cubicBezTo>
                <a:cubicBezTo>
                  <a:pt x="1297628" y="2183946"/>
                  <a:pt x="1293988" y="2180306"/>
                  <a:pt x="1288528" y="2180306"/>
                </a:cubicBezTo>
                <a:cubicBezTo>
                  <a:pt x="1283068" y="2180306"/>
                  <a:pt x="1279428" y="2183946"/>
                  <a:pt x="1279428" y="2189406"/>
                </a:cubicBezTo>
                <a:cubicBezTo>
                  <a:pt x="1279428" y="2194865"/>
                  <a:pt x="1284888" y="2198505"/>
                  <a:pt x="1288528" y="2198505"/>
                </a:cubicBezTo>
                <a:close/>
                <a:moveTo>
                  <a:pt x="1417745" y="2198505"/>
                </a:moveTo>
                <a:cubicBezTo>
                  <a:pt x="1423205" y="2198505"/>
                  <a:pt x="1426845" y="2194865"/>
                  <a:pt x="1426845" y="2189406"/>
                </a:cubicBezTo>
                <a:cubicBezTo>
                  <a:pt x="1426845" y="2183946"/>
                  <a:pt x="1423205" y="2180306"/>
                  <a:pt x="1417745" y="2180306"/>
                </a:cubicBezTo>
                <a:cubicBezTo>
                  <a:pt x="1412285" y="2180306"/>
                  <a:pt x="1408645" y="2183946"/>
                  <a:pt x="1408645" y="2189406"/>
                </a:cubicBezTo>
                <a:cubicBezTo>
                  <a:pt x="1408645" y="2194865"/>
                  <a:pt x="1414105" y="2198505"/>
                  <a:pt x="1417745" y="2198505"/>
                </a:cubicBezTo>
                <a:close/>
                <a:moveTo>
                  <a:pt x="1546962" y="2196685"/>
                </a:moveTo>
                <a:cubicBezTo>
                  <a:pt x="1550601" y="2196685"/>
                  <a:pt x="1554241" y="2193046"/>
                  <a:pt x="1554241" y="2189406"/>
                </a:cubicBezTo>
                <a:cubicBezTo>
                  <a:pt x="1554241" y="2185766"/>
                  <a:pt x="1550601" y="2182126"/>
                  <a:pt x="1546962" y="2182126"/>
                </a:cubicBezTo>
                <a:cubicBezTo>
                  <a:pt x="1543322" y="2182126"/>
                  <a:pt x="1539682" y="2185766"/>
                  <a:pt x="1539682" y="2189406"/>
                </a:cubicBezTo>
                <a:cubicBezTo>
                  <a:pt x="1539682" y="2193046"/>
                  <a:pt x="1543322" y="2196685"/>
                  <a:pt x="1546962" y="2196685"/>
                </a:cubicBezTo>
                <a:close/>
                <a:moveTo>
                  <a:pt x="1674358" y="2194865"/>
                </a:moveTo>
                <a:cubicBezTo>
                  <a:pt x="1676178" y="2194865"/>
                  <a:pt x="1677998" y="2193046"/>
                  <a:pt x="1677998" y="2191226"/>
                </a:cubicBezTo>
                <a:cubicBezTo>
                  <a:pt x="1677998" y="2189406"/>
                  <a:pt x="1676178" y="2187586"/>
                  <a:pt x="1674358" y="2187586"/>
                </a:cubicBezTo>
                <a:cubicBezTo>
                  <a:pt x="1672538" y="2187586"/>
                  <a:pt x="1670719" y="2189406"/>
                  <a:pt x="1670719" y="2191226"/>
                </a:cubicBezTo>
                <a:cubicBezTo>
                  <a:pt x="1670719" y="2193046"/>
                  <a:pt x="1672538" y="2194865"/>
                  <a:pt x="1674358" y="2194865"/>
                </a:cubicBezTo>
                <a:close/>
                <a:moveTo>
                  <a:pt x="1803575" y="2191226"/>
                </a:moveTo>
                <a:cubicBezTo>
                  <a:pt x="1805395" y="2191226"/>
                  <a:pt x="1805395" y="2191226"/>
                  <a:pt x="1803575" y="2191226"/>
                </a:cubicBezTo>
                <a:cubicBezTo>
                  <a:pt x="1805395" y="2189406"/>
                  <a:pt x="1803575" y="2187586"/>
                  <a:pt x="1803575" y="2187586"/>
                </a:cubicBezTo>
                <a:cubicBezTo>
                  <a:pt x="1803575" y="2187586"/>
                  <a:pt x="1801755" y="2189406"/>
                  <a:pt x="1803575" y="2191226"/>
                </a:cubicBezTo>
                <a:cubicBezTo>
                  <a:pt x="1801755" y="2191226"/>
                  <a:pt x="1803575" y="2191226"/>
                  <a:pt x="1803575" y="2191226"/>
                </a:cubicBezTo>
                <a:close/>
                <a:moveTo>
                  <a:pt x="646084" y="2318622"/>
                </a:moveTo>
                <a:cubicBezTo>
                  <a:pt x="646084" y="2318622"/>
                  <a:pt x="646084" y="2318622"/>
                  <a:pt x="646084" y="2318622"/>
                </a:cubicBezTo>
                <a:cubicBezTo>
                  <a:pt x="646084" y="2318622"/>
                  <a:pt x="646084" y="2318622"/>
                  <a:pt x="646084" y="2318622"/>
                </a:cubicBezTo>
                <a:cubicBezTo>
                  <a:pt x="646084" y="2318622"/>
                  <a:pt x="646084" y="2318622"/>
                  <a:pt x="646084" y="2318622"/>
                </a:cubicBezTo>
                <a:cubicBezTo>
                  <a:pt x="646084" y="2318622"/>
                  <a:pt x="646084" y="2318622"/>
                  <a:pt x="646084" y="2318622"/>
                </a:cubicBezTo>
                <a:close/>
                <a:moveTo>
                  <a:pt x="775301" y="2318622"/>
                </a:moveTo>
                <a:cubicBezTo>
                  <a:pt x="775301" y="2318622"/>
                  <a:pt x="775301" y="2318622"/>
                  <a:pt x="775301" y="2318622"/>
                </a:cubicBezTo>
                <a:cubicBezTo>
                  <a:pt x="777121" y="2316802"/>
                  <a:pt x="775301" y="2316802"/>
                  <a:pt x="775301" y="2316802"/>
                </a:cubicBezTo>
                <a:cubicBezTo>
                  <a:pt x="773481" y="2316802"/>
                  <a:pt x="773481" y="2318622"/>
                  <a:pt x="775301" y="2318622"/>
                </a:cubicBezTo>
                <a:cubicBezTo>
                  <a:pt x="773481" y="2318622"/>
                  <a:pt x="773481" y="2318622"/>
                  <a:pt x="775301" y="2318622"/>
                </a:cubicBezTo>
                <a:close/>
                <a:moveTo>
                  <a:pt x="902698" y="2320442"/>
                </a:moveTo>
                <a:cubicBezTo>
                  <a:pt x="904518" y="2320442"/>
                  <a:pt x="904518" y="2318622"/>
                  <a:pt x="904518" y="2318622"/>
                </a:cubicBezTo>
                <a:cubicBezTo>
                  <a:pt x="904518" y="2316802"/>
                  <a:pt x="902698" y="2316802"/>
                  <a:pt x="902698" y="2316802"/>
                </a:cubicBezTo>
                <a:cubicBezTo>
                  <a:pt x="900878" y="2316802"/>
                  <a:pt x="900878" y="2318622"/>
                  <a:pt x="900878" y="2318622"/>
                </a:cubicBezTo>
                <a:cubicBezTo>
                  <a:pt x="900878" y="2320442"/>
                  <a:pt x="902698" y="2320442"/>
                  <a:pt x="902698" y="2320442"/>
                </a:cubicBezTo>
                <a:close/>
                <a:moveTo>
                  <a:pt x="1031914" y="2322262"/>
                </a:moveTo>
                <a:cubicBezTo>
                  <a:pt x="1033734" y="2322262"/>
                  <a:pt x="1035554" y="2320442"/>
                  <a:pt x="1035554" y="2318622"/>
                </a:cubicBezTo>
                <a:cubicBezTo>
                  <a:pt x="1035554" y="2316802"/>
                  <a:pt x="1033734" y="2314982"/>
                  <a:pt x="1031914" y="2314982"/>
                </a:cubicBezTo>
                <a:cubicBezTo>
                  <a:pt x="1030094" y="2314982"/>
                  <a:pt x="1028274" y="2316802"/>
                  <a:pt x="1028274" y="2318622"/>
                </a:cubicBezTo>
                <a:cubicBezTo>
                  <a:pt x="1028274" y="2320442"/>
                  <a:pt x="1030094" y="2322262"/>
                  <a:pt x="1031914" y="2322262"/>
                </a:cubicBezTo>
                <a:close/>
                <a:moveTo>
                  <a:pt x="1161131" y="2322262"/>
                </a:moveTo>
                <a:cubicBezTo>
                  <a:pt x="1162951" y="2322262"/>
                  <a:pt x="1164771" y="2320442"/>
                  <a:pt x="1164771" y="2318622"/>
                </a:cubicBezTo>
                <a:cubicBezTo>
                  <a:pt x="1164771" y="2316802"/>
                  <a:pt x="1162951" y="2314982"/>
                  <a:pt x="1161131" y="2314982"/>
                </a:cubicBezTo>
                <a:cubicBezTo>
                  <a:pt x="1159311" y="2314982"/>
                  <a:pt x="1157491" y="2316802"/>
                  <a:pt x="1157491" y="2318622"/>
                </a:cubicBezTo>
                <a:cubicBezTo>
                  <a:pt x="1157491" y="2320442"/>
                  <a:pt x="1159311" y="2322262"/>
                  <a:pt x="1161131" y="2322262"/>
                </a:cubicBezTo>
                <a:close/>
                <a:moveTo>
                  <a:pt x="1288528" y="2322262"/>
                </a:moveTo>
                <a:cubicBezTo>
                  <a:pt x="1290348" y="2322262"/>
                  <a:pt x="1292168" y="2320442"/>
                  <a:pt x="1292168" y="2318622"/>
                </a:cubicBezTo>
                <a:cubicBezTo>
                  <a:pt x="1292168" y="2316802"/>
                  <a:pt x="1290348" y="2314982"/>
                  <a:pt x="1288528" y="2314982"/>
                </a:cubicBezTo>
                <a:cubicBezTo>
                  <a:pt x="1286708" y="2314982"/>
                  <a:pt x="1284888" y="2316802"/>
                  <a:pt x="1284888" y="2318622"/>
                </a:cubicBezTo>
                <a:cubicBezTo>
                  <a:pt x="1286708" y="2320442"/>
                  <a:pt x="1286708" y="2322262"/>
                  <a:pt x="1288528" y="2322262"/>
                </a:cubicBezTo>
                <a:close/>
                <a:moveTo>
                  <a:pt x="1417745" y="2320442"/>
                </a:moveTo>
                <a:cubicBezTo>
                  <a:pt x="1419565" y="2320442"/>
                  <a:pt x="1419565" y="2318622"/>
                  <a:pt x="1419565" y="2318622"/>
                </a:cubicBezTo>
                <a:cubicBezTo>
                  <a:pt x="1419565" y="2316802"/>
                  <a:pt x="1417745" y="2316802"/>
                  <a:pt x="1417745" y="2316802"/>
                </a:cubicBezTo>
                <a:cubicBezTo>
                  <a:pt x="1415925" y="2316802"/>
                  <a:pt x="1415925" y="2318622"/>
                  <a:pt x="1415925" y="2318622"/>
                </a:cubicBezTo>
                <a:cubicBezTo>
                  <a:pt x="1415925" y="2320442"/>
                  <a:pt x="1415925" y="2320442"/>
                  <a:pt x="1417745" y="2320442"/>
                </a:cubicBezTo>
                <a:close/>
                <a:moveTo>
                  <a:pt x="1546962" y="2318622"/>
                </a:moveTo>
                <a:cubicBezTo>
                  <a:pt x="1546962" y="2318622"/>
                  <a:pt x="1546962" y="2318622"/>
                  <a:pt x="1546962" y="2318622"/>
                </a:cubicBezTo>
                <a:cubicBezTo>
                  <a:pt x="1548781" y="2316802"/>
                  <a:pt x="1546962" y="2316802"/>
                  <a:pt x="1546962" y="2316802"/>
                </a:cubicBezTo>
                <a:cubicBezTo>
                  <a:pt x="1545142" y="2316802"/>
                  <a:pt x="1545142" y="2318622"/>
                  <a:pt x="1546962" y="2318622"/>
                </a:cubicBezTo>
                <a:cubicBezTo>
                  <a:pt x="1545142" y="2318622"/>
                  <a:pt x="1545142" y="2318622"/>
                  <a:pt x="1546962" y="2318622"/>
                </a:cubicBezTo>
                <a:close/>
                <a:moveTo>
                  <a:pt x="1674358" y="2318622"/>
                </a:moveTo>
                <a:cubicBezTo>
                  <a:pt x="1676178" y="2318622"/>
                  <a:pt x="1676178" y="2318622"/>
                  <a:pt x="1674358" y="2318622"/>
                </a:cubicBezTo>
                <a:cubicBezTo>
                  <a:pt x="1676178" y="2318622"/>
                  <a:pt x="1676178" y="2318622"/>
                  <a:pt x="1674358" y="2318622"/>
                </a:cubicBezTo>
                <a:cubicBezTo>
                  <a:pt x="1674358" y="2318622"/>
                  <a:pt x="1674358" y="2318622"/>
                  <a:pt x="1674358" y="2318622"/>
                </a:cubicBezTo>
                <a:cubicBezTo>
                  <a:pt x="1674358" y="2318622"/>
                  <a:pt x="1674358" y="2318622"/>
                  <a:pt x="1674358" y="2318622"/>
                </a:cubicBezTo>
                <a:close/>
              </a:path>
            </a:pathLst>
          </a:custGeom>
          <a:solidFill>
            <a:schemeClr val="lt1">
              <a:alpha val="28627"/>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Montserrat"/>
              <a:ea typeface="Montserrat"/>
              <a:cs typeface="Montserrat"/>
              <a:sym typeface="Montserrat"/>
            </a:endParaRPr>
          </a:p>
        </p:txBody>
      </p:sp>
      <p:grpSp>
        <p:nvGrpSpPr>
          <p:cNvPr id="579" name="Google Shape;579;p66"/>
          <p:cNvGrpSpPr/>
          <p:nvPr/>
        </p:nvGrpSpPr>
        <p:grpSpPr>
          <a:xfrm>
            <a:off x="571498" y="3901858"/>
            <a:ext cx="8001002" cy="1005676"/>
            <a:chOff x="761998" y="3857001"/>
            <a:chExt cx="10668002" cy="1340901"/>
          </a:xfrm>
        </p:grpSpPr>
        <p:sp>
          <p:nvSpPr>
            <p:cNvPr id="580" name="Google Shape;580;p66"/>
            <p:cNvSpPr txBox="1"/>
            <p:nvPr/>
          </p:nvSpPr>
          <p:spPr>
            <a:xfrm>
              <a:off x="761998" y="3857001"/>
              <a:ext cx="10668002" cy="800219"/>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3300"/>
                <a:buFont typeface="Arial"/>
                <a:buNone/>
              </a:pPr>
              <a:r>
                <a:rPr b="0" i="0" lang="en-US" sz="3300" u="none" cap="none" strike="noStrike">
                  <a:solidFill>
                    <a:schemeClr val="lt1"/>
                  </a:solidFill>
                  <a:latin typeface="Montserrat ExtraLight"/>
                  <a:ea typeface="Montserrat ExtraLight"/>
                  <a:cs typeface="Montserrat ExtraLight"/>
                  <a:sym typeface="Montserrat ExtraLight"/>
                </a:rPr>
                <a:t>THANK YOU</a:t>
              </a:r>
              <a:endParaRPr b="0" i="0" sz="1400" u="none" cap="none" strike="noStrike">
                <a:solidFill>
                  <a:srgbClr val="000000"/>
                </a:solidFill>
                <a:latin typeface="Arial"/>
                <a:ea typeface="Arial"/>
                <a:cs typeface="Arial"/>
                <a:sym typeface="Arial"/>
              </a:endParaRPr>
            </a:p>
          </p:txBody>
        </p:sp>
        <p:sp>
          <p:nvSpPr>
            <p:cNvPr id="581" name="Google Shape;581;p66"/>
            <p:cNvSpPr txBox="1"/>
            <p:nvPr/>
          </p:nvSpPr>
          <p:spPr>
            <a:xfrm>
              <a:off x="761998" y="4787502"/>
              <a:ext cx="10668000" cy="4104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400" u="none" cap="none" strike="noStrike">
                <a:solidFill>
                  <a:srgbClr val="000000"/>
                </a:solidFill>
                <a:latin typeface="Arial"/>
                <a:ea typeface="Arial"/>
                <a:cs typeface="Arial"/>
                <a:sym typeface="Arial"/>
              </a:endParaRPr>
            </a:p>
          </p:txBody>
        </p:sp>
      </p:grpSp>
      <p:sp>
        <p:nvSpPr>
          <p:cNvPr id="582" name="Google Shape;582;p66"/>
          <p:cNvSpPr/>
          <p:nvPr/>
        </p:nvSpPr>
        <p:spPr>
          <a:xfrm>
            <a:off x="3637029" y="1860542"/>
            <a:ext cx="1869941" cy="1887459"/>
          </a:xfrm>
          <a:custGeom>
            <a:rect b="b" l="l" r="r" t="t"/>
            <a:pathLst>
              <a:path extrusionOk="0" h="1642110" w="1626869">
                <a:moveTo>
                  <a:pt x="813435" y="0"/>
                </a:moveTo>
                <a:cubicBezTo>
                  <a:pt x="363855" y="0"/>
                  <a:pt x="0" y="363855"/>
                  <a:pt x="0" y="813435"/>
                </a:cubicBezTo>
                <a:cubicBezTo>
                  <a:pt x="0" y="964883"/>
                  <a:pt x="41910" y="1106805"/>
                  <a:pt x="114300" y="1228725"/>
                </a:cubicBezTo>
                <a:lnTo>
                  <a:pt x="11430" y="1642110"/>
                </a:lnTo>
                <a:lnTo>
                  <a:pt x="419100" y="1524952"/>
                </a:lnTo>
                <a:cubicBezTo>
                  <a:pt x="536257" y="1589723"/>
                  <a:pt x="670560" y="1626870"/>
                  <a:pt x="813435" y="1626870"/>
                </a:cubicBezTo>
                <a:cubicBezTo>
                  <a:pt x="1263015" y="1626870"/>
                  <a:pt x="1626870" y="1263015"/>
                  <a:pt x="1626870" y="813435"/>
                </a:cubicBezTo>
                <a:cubicBezTo>
                  <a:pt x="1626870" y="363855"/>
                  <a:pt x="1263015" y="0"/>
                  <a:pt x="813435"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Montserrat"/>
              <a:ea typeface="Montserrat"/>
              <a:cs typeface="Montserrat"/>
              <a:sym typeface="Montserrat"/>
            </a:endParaRPr>
          </a:p>
        </p:txBody>
      </p:sp>
      <p:pic>
        <p:nvPicPr>
          <p:cNvPr descr="A colorful circle with six different colored triangles&#10;&#10;Description automatically generated with medium confidence" id="583" name="Google Shape;583;p66"/>
          <p:cNvPicPr preferRelativeResize="0"/>
          <p:nvPr>
            <p:ph idx="2" type="pic"/>
          </p:nvPr>
        </p:nvPicPr>
        <p:blipFill rotWithShape="1">
          <a:blip r:embed="rId3">
            <a:alphaModFix/>
          </a:blip>
          <a:srcRect b="0" l="0" r="0" t="0"/>
          <a:stretch/>
        </p:blipFill>
        <p:spPr>
          <a:xfrm>
            <a:off x="3964908" y="2191705"/>
            <a:ext cx="1214182" cy="12141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4"/>
          <p:cNvSpPr txBox="1"/>
          <p:nvPr/>
        </p:nvSpPr>
        <p:spPr>
          <a:xfrm>
            <a:off x="571501" y="1712837"/>
            <a:ext cx="3263381"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CHURCH DATA</a:t>
            </a:r>
            <a:endParaRPr b="0" i="0" sz="1400" u="none" cap="none" strike="noStrike">
              <a:solidFill>
                <a:srgbClr val="000000"/>
              </a:solidFill>
              <a:latin typeface="Arial"/>
              <a:ea typeface="Arial"/>
              <a:cs typeface="Arial"/>
              <a:sym typeface="Arial"/>
            </a:endParaRPr>
          </a:p>
        </p:txBody>
      </p:sp>
      <p:sp>
        <p:nvSpPr>
          <p:cNvPr id="183" name="Google Shape;183;p24"/>
          <p:cNvSpPr txBox="1"/>
          <p:nvPr/>
        </p:nvSpPr>
        <p:spPr>
          <a:xfrm>
            <a:off x="1218018" y="2802975"/>
            <a:ext cx="7354500" cy="34170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Lutheran Church of the Resurrection has approximately </a:t>
            </a:r>
            <a:r>
              <a:rPr b="1" i="0" lang="en-US" sz="1800" u="none" cap="none" strike="noStrike">
                <a:solidFill>
                  <a:srgbClr val="000000"/>
                </a:solidFill>
                <a:latin typeface="Montserrat"/>
                <a:ea typeface="Montserrat"/>
                <a:cs typeface="Montserrat"/>
                <a:sym typeface="Montserrat"/>
              </a:rPr>
              <a:t>650 people</a:t>
            </a:r>
            <a:r>
              <a:rPr b="0" i="0" lang="en-US" sz="1800" u="none" cap="none" strike="noStrike">
                <a:solidFill>
                  <a:srgbClr val="000000"/>
                </a:solidFill>
                <a:latin typeface="Montserrat"/>
                <a:ea typeface="Montserrat"/>
                <a:cs typeface="Montserrat"/>
                <a:sym typeface="Montserrat"/>
              </a:rPr>
              <a:t> who participate or support the church in some way. The church has 2 worship services each week, which have had an average of </a:t>
            </a:r>
            <a:r>
              <a:rPr b="1" i="0" lang="en-US" sz="1800" u="none" cap="none" strike="noStrike">
                <a:solidFill>
                  <a:srgbClr val="000000"/>
                </a:solidFill>
                <a:latin typeface="Montserrat"/>
                <a:ea typeface="Montserrat"/>
                <a:cs typeface="Montserrat"/>
                <a:sym typeface="Montserrat"/>
              </a:rPr>
              <a:t>192 people in attendance</a:t>
            </a:r>
            <a:r>
              <a:rPr b="0" i="0" lang="en-US" sz="1800" u="none" cap="none" strike="noStrike">
                <a:solidFill>
                  <a:srgbClr val="000000"/>
                </a:solidFill>
                <a:latin typeface="Montserrat"/>
                <a:ea typeface="Montserrat"/>
                <a:cs typeface="Montserrat"/>
                <a:sym typeface="Montserrat"/>
              </a:rPr>
              <a:t> face to face in recent months.  The leader survey reports around 200 in online attendance, while the Youtube channel with worship videos has 355 subscribers and the 1/12/2025 worship services had 100 views as of the Friday following. </a:t>
            </a:r>
            <a:r>
              <a:rPr b="1" i="0" lang="en-US" sz="1800" u="none" cap="none" strike="noStrike">
                <a:solidFill>
                  <a:srgbClr val="000000"/>
                </a:solidFill>
                <a:latin typeface="Montserrat"/>
                <a:ea typeface="Montserrat"/>
                <a:cs typeface="Montserrat"/>
                <a:sym typeface="Montserrat"/>
              </a:rPr>
              <a:t>The weekly attendance is around 137 at the traditional service and 55 at the contemporary. </a:t>
            </a:r>
            <a:r>
              <a:rPr b="0" i="0" lang="en-US" sz="1800" u="none" cap="none" strike="noStrike">
                <a:solidFill>
                  <a:srgbClr val="000000"/>
                </a:solidFill>
                <a:latin typeface="Montserrat"/>
                <a:ea typeface="Montserrat"/>
                <a:cs typeface="Montserrat"/>
                <a:sym typeface="Montserrat"/>
              </a:rPr>
              <a:t>Attendance has fluctuated between 180 and 222 in the post-pandemic years. </a:t>
            </a:r>
            <a:r>
              <a:rPr b="1" i="0" lang="en-US" sz="1800" u="none" cap="none" strike="noStrike">
                <a:solidFill>
                  <a:srgbClr val="000000"/>
                </a:solidFill>
                <a:latin typeface="Montserrat"/>
                <a:ea typeface="Montserrat"/>
                <a:cs typeface="Montserrat"/>
                <a:sym typeface="Montserrat"/>
              </a:rPr>
              <a:t>Worship attendance before the pandemic was approximately 310 per week.  </a:t>
            </a:r>
            <a:endParaRPr b="1" i="0" sz="1400" u="none" cap="none" strike="noStrike">
              <a:solidFill>
                <a:srgbClr val="000000"/>
              </a:solidFill>
              <a:latin typeface="Montserrat"/>
              <a:ea typeface="Montserrat"/>
              <a:cs typeface="Montserrat"/>
              <a:sym typeface="Montserrat"/>
            </a:endParaRPr>
          </a:p>
        </p:txBody>
      </p:sp>
      <p:sp>
        <p:nvSpPr>
          <p:cNvPr id="184" name="Google Shape;184;p24"/>
          <p:cNvSpPr/>
          <p:nvPr/>
        </p:nvSpPr>
        <p:spPr>
          <a:xfrm>
            <a:off x="571498" y="4791382"/>
            <a:ext cx="418337" cy="418337"/>
          </a:xfrm>
          <a:custGeom>
            <a:rect b="b" l="l" r="r" t="t"/>
            <a:pathLst>
              <a:path extrusionOk="0" h="21600" w="2160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dk2"/>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sp>
        <p:nvSpPr>
          <p:cNvPr id="185" name="Google Shape;185;p24"/>
          <p:cNvSpPr/>
          <p:nvPr/>
        </p:nvSpPr>
        <p:spPr>
          <a:xfrm>
            <a:off x="571498" y="2837101"/>
            <a:ext cx="418337" cy="418337"/>
          </a:xfrm>
          <a:custGeom>
            <a:rect b="b" l="l" r="r" t="t"/>
            <a:pathLst>
              <a:path extrusionOk="0" h="21600" w="2160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dk2"/>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sp>
        <p:nvSpPr>
          <p:cNvPr id="186" name="Google Shape;186;p24"/>
          <p:cNvSpPr/>
          <p:nvPr/>
        </p:nvSpPr>
        <p:spPr>
          <a:xfrm>
            <a:off x="571498" y="3785211"/>
            <a:ext cx="418078" cy="418357"/>
          </a:xfrm>
          <a:custGeom>
            <a:rect b="b" l="l" r="r" t="t"/>
            <a:pathLst>
              <a:path extrusionOk="0" h="21600" w="21086">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dk2"/>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pic>
        <p:nvPicPr>
          <p:cNvPr id="187" name="Google Shape;187;p24"/>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188" name="Google Shape;188;p24"/>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189" name="Google Shape;189;p24"/>
          <p:cNvPicPr preferRelativeResize="0"/>
          <p:nvPr/>
        </p:nvPicPr>
        <p:blipFill rotWithShape="1">
          <a:blip r:embed="rId4">
            <a:alphaModFix/>
          </a:blip>
          <a:srcRect b="0" l="0" r="0" t="0"/>
          <a:stretch/>
        </p:blipFill>
        <p:spPr>
          <a:xfrm>
            <a:off x="4572000" y="4763"/>
            <a:ext cx="4572000" cy="28247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5"/>
          <p:cNvSpPr txBox="1"/>
          <p:nvPr/>
        </p:nvSpPr>
        <p:spPr>
          <a:xfrm>
            <a:off x="476240" y="297621"/>
            <a:ext cx="5065578" cy="47320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DATA</a:t>
            </a:r>
            <a:endParaRPr b="0" i="0" sz="1400" u="none" cap="none" strike="noStrike">
              <a:solidFill>
                <a:srgbClr val="000000"/>
              </a:solidFill>
              <a:latin typeface="Arial"/>
              <a:ea typeface="Arial"/>
              <a:cs typeface="Arial"/>
              <a:sym typeface="Arial"/>
            </a:endParaRPr>
          </a:p>
        </p:txBody>
      </p:sp>
      <p:sp>
        <p:nvSpPr>
          <p:cNvPr id="195" name="Google Shape;195;p25"/>
          <p:cNvSpPr txBox="1"/>
          <p:nvPr/>
        </p:nvSpPr>
        <p:spPr>
          <a:xfrm>
            <a:off x="277300" y="770825"/>
            <a:ext cx="8538000" cy="55875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ontserrat"/>
                <a:ea typeface="Montserrat"/>
                <a:cs typeface="Montserrat"/>
                <a:sym typeface="Montserrat"/>
              </a:rPr>
              <a:t>162 people responded to your congregational survey.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Montserrat"/>
                <a:ea typeface="Montserrat"/>
                <a:cs typeface="Montserrat"/>
                <a:sym typeface="Montserrat"/>
              </a:rPr>
              <a:t>Lutheran Church of the Resurrection had an average of 23 visitors in worship in 2023. This was down slightly from an average of 30 per year pre-pandemic. </a:t>
            </a:r>
            <a:r>
              <a:rPr b="1" i="0" lang="en-US" sz="1700" u="none" cap="none" strike="noStrike">
                <a:solidFill>
                  <a:srgbClr val="000000"/>
                </a:solidFill>
                <a:latin typeface="Montserrat"/>
                <a:ea typeface="Montserrat"/>
                <a:cs typeface="Montserrat"/>
                <a:sym typeface="Montserrat"/>
              </a:rPr>
              <a:t>In 2023, the church gained 58 new participants. </a:t>
            </a:r>
            <a:endParaRPr b="1" i="0" sz="1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Montserrat"/>
                <a:ea typeface="Montserrat"/>
                <a:cs typeface="Montserrat"/>
                <a:sym typeface="Montserrat"/>
              </a:rPr>
              <a:t>However, in 2024 the numbers of visitors and new members declined. There were 6 visitors per week in 2024 on average. </a:t>
            </a:r>
            <a:r>
              <a:rPr b="1" i="0" lang="en-US" sz="1700" u="none" cap="none" strike="noStrike">
                <a:solidFill>
                  <a:srgbClr val="000000"/>
                </a:solidFill>
                <a:latin typeface="Montserrat"/>
                <a:ea typeface="Montserrat"/>
                <a:cs typeface="Montserrat"/>
                <a:sym typeface="Montserrat"/>
              </a:rPr>
              <a:t>12 people joined the church in 2024. </a:t>
            </a:r>
            <a:endParaRPr b="1" i="0" sz="1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ontserrat"/>
                <a:ea typeface="Montserrat"/>
                <a:cs typeface="Montserrat"/>
                <a:sym typeface="Montserrat"/>
              </a:rPr>
              <a:t>When asked, “Do you think your congregation is growing, shrinking, or staying about the same:” 47% perceived the congregation as staying about the same size, 29% perceived it as shrinking, and 24% perceived it as growing. </a:t>
            </a:r>
            <a:endParaRPr b="0" i="0" sz="1400" u="none" cap="none" strike="noStrike">
              <a:solidFill>
                <a:srgbClr val="000000"/>
              </a:solidFill>
              <a:latin typeface="Arial"/>
              <a:ea typeface="Arial"/>
              <a:cs typeface="Arial"/>
              <a:sym typeface="Arial"/>
            </a:endParaRPr>
          </a:p>
        </p:txBody>
      </p:sp>
      <p:pic>
        <p:nvPicPr>
          <p:cNvPr id="196" name="Google Shape;196;p25"/>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197" name="Google Shape;197;p25"/>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198" name="Google Shape;198;p25"/>
          <p:cNvPicPr preferRelativeResize="0"/>
          <p:nvPr/>
        </p:nvPicPr>
        <p:blipFill rotWithShape="1">
          <a:blip r:embed="rId4">
            <a:alphaModFix/>
          </a:blip>
          <a:srcRect b="0" l="0" r="0" t="0"/>
          <a:stretch/>
        </p:blipFill>
        <p:spPr>
          <a:xfrm>
            <a:off x="4752985" y="0"/>
            <a:ext cx="4391025" cy="26479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6"/>
          <p:cNvSpPr txBox="1"/>
          <p:nvPr/>
        </p:nvSpPr>
        <p:spPr>
          <a:xfrm>
            <a:off x="571501" y="1712837"/>
            <a:ext cx="3263381" cy="47316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CHURCH DATA</a:t>
            </a:r>
            <a:endParaRPr b="0" i="0" sz="1400" u="none" cap="none" strike="noStrike">
              <a:solidFill>
                <a:srgbClr val="000000"/>
              </a:solidFill>
              <a:latin typeface="Arial"/>
              <a:ea typeface="Arial"/>
              <a:cs typeface="Arial"/>
              <a:sym typeface="Arial"/>
            </a:endParaRPr>
          </a:p>
        </p:txBody>
      </p:sp>
      <p:sp>
        <p:nvSpPr>
          <p:cNvPr id="204" name="Google Shape;204;p26"/>
          <p:cNvSpPr txBox="1"/>
          <p:nvPr/>
        </p:nvSpPr>
        <p:spPr>
          <a:xfrm>
            <a:off x="1218018" y="3003280"/>
            <a:ext cx="7354500" cy="31401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The survey respondents indicated that </a:t>
            </a:r>
            <a:r>
              <a:rPr b="1" i="0" lang="en-US" sz="1800" u="none" cap="none" strike="noStrike">
                <a:solidFill>
                  <a:srgbClr val="000000"/>
                </a:solidFill>
                <a:latin typeface="Montserrat"/>
                <a:ea typeface="Montserrat"/>
                <a:cs typeface="Montserrat"/>
                <a:sym typeface="Montserrat"/>
              </a:rPr>
              <a:t>most (60%) had been part of the church for over 10 years. </a:t>
            </a:r>
            <a:r>
              <a:rPr b="0" i="0" lang="en-US" sz="1800" u="none" cap="none" strike="noStrike">
                <a:solidFill>
                  <a:srgbClr val="000000"/>
                </a:solidFill>
                <a:latin typeface="Montserrat"/>
                <a:ea typeface="Montserrat"/>
                <a:cs typeface="Montserrat"/>
                <a:sym typeface="Montserrat"/>
              </a:rPr>
              <a:t>9% had participated for 6-10 years, 8% for 4-5 years, and 36 began participation in the last 3 years.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Most survey respondents (90%) report participating in worship at least monthly over the last six months. </a:t>
            </a:r>
            <a:r>
              <a:rPr b="0" i="0" lang="en-US" sz="1800" u="none" cap="none" strike="noStrike">
                <a:solidFill>
                  <a:srgbClr val="000000"/>
                </a:solidFill>
                <a:latin typeface="Montserrat"/>
                <a:ea typeface="Montserrat"/>
                <a:cs typeface="Montserrat"/>
                <a:sym typeface="Montserrat"/>
              </a:rPr>
              <a:t>While 63% have participated both face to face and online at some point, 36% said they have only participated face to face. </a:t>
            </a:r>
            <a:r>
              <a:rPr b="1" i="0" lang="en-US" sz="1800" u="none" cap="none" strike="noStrike">
                <a:solidFill>
                  <a:srgbClr val="000000"/>
                </a:solidFill>
                <a:latin typeface="Montserrat"/>
                <a:ea typeface="Montserrat"/>
                <a:cs typeface="Montserrat"/>
                <a:sym typeface="Montserrat"/>
              </a:rPr>
              <a:t>In the past year, 92% participated most often face to face, while 5% most often participated online.</a:t>
            </a:r>
            <a:endParaRPr b="1" i="0" sz="1800" u="none" cap="none" strike="noStrike">
              <a:solidFill>
                <a:srgbClr val="000000"/>
              </a:solidFill>
              <a:latin typeface="Montserrat"/>
              <a:ea typeface="Montserrat"/>
              <a:cs typeface="Montserrat"/>
              <a:sym typeface="Montserrat"/>
            </a:endParaRPr>
          </a:p>
        </p:txBody>
      </p:sp>
      <p:sp>
        <p:nvSpPr>
          <p:cNvPr id="205" name="Google Shape;205;p26"/>
          <p:cNvSpPr/>
          <p:nvPr/>
        </p:nvSpPr>
        <p:spPr>
          <a:xfrm>
            <a:off x="571498" y="4791382"/>
            <a:ext cx="418337" cy="418337"/>
          </a:xfrm>
          <a:custGeom>
            <a:rect b="b" l="l" r="r" t="t"/>
            <a:pathLst>
              <a:path extrusionOk="0" h="21600" w="2160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dk2"/>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sp>
        <p:nvSpPr>
          <p:cNvPr id="206" name="Google Shape;206;p26"/>
          <p:cNvSpPr/>
          <p:nvPr/>
        </p:nvSpPr>
        <p:spPr>
          <a:xfrm>
            <a:off x="571498" y="2837101"/>
            <a:ext cx="418337" cy="418337"/>
          </a:xfrm>
          <a:custGeom>
            <a:rect b="b" l="l" r="r" t="t"/>
            <a:pathLst>
              <a:path extrusionOk="0" h="21600" w="2160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dk2"/>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sp>
        <p:nvSpPr>
          <p:cNvPr id="207" name="Google Shape;207;p26"/>
          <p:cNvSpPr/>
          <p:nvPr/>
        </p:nvSpPr>
        <p:spPr>
          <a:xfrm>
            <a:off x="571498" y="3785211"/>
            <a:ext cx="418078" cy="418357"/>
          </a:xfrm>
          <a:custGeom>
            <a:rect b="b" l="l" r="r" t="t"/>
            <a:pathLst>
              <a:path extrusionOk="0" h="21600" w="21086">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dk2"/>
          </a:solidFill>
          <a:ln>
            <a:noFill/>
          </a:ln>
        </p:spPr>
        <p:txBody>
          <a:bodyPr anchorCtr="0" anchor="ctr" bIns="14275" lIns="14275" spcFirstLastPara="1" rIns="14275" wrap="square" tIns="14275">
            <a:noAutofit/>
          </a:bodyPr>
          <a:lstStyle/>
          <a:p>
            <a:pPr indent="0" lvl="0" marL="0" marR="0" rtl="0" algn="l">
              <a:lnSpc>
                <a:spcPct val="100000"/>
              </a:lnSpc>
              <a:spcBef>
                <a:spcPts val="0"/>
              </a:spcBef>
              <a:spcAft>
                <a:spcPts val="0"/>
              </a:spcAft>
              <a:buClr>
                <a:srgbClr val="000000"/>
              </a:buClr>
              <a:buSzPts val="1125"/>
              <a:buFont typeface="Arial"/>
              <a:buNone/>
            </a:pPr>
            <a:r>
              <a:t/>
            </a:r>
            <a:endParaRPr b="0" i="0" sz="1125" u="none" cap="none" strike="noStrike">
              <a:solidFill>
                <a:schemeClr val="dk1"/>
              </a:solidFill>
              <a:latin typeface="Calibri"/>
              <a:ea typeface="Calibri"/>
              <a:cs typeface="Calibri"/>
              <a:sym typeface="Calibri"/>
            </a:endParaRPr>
          </a:p>
        </p:txBody>
      </p:sp>
      <p:pic>
        <p:nvPicPr>
          <p:cNvPr id="208" name="Google Shape;208;p26"/>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209" name="Google Shape;209;p26"/>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210" name="Google Shape;210;p26"/>
          <p:cNvPicPr preferRelativeResize="0"/>
          <p:nvPr/>
        </p:nvPicPr>
        <p:blipFill rotWithShape="1">
          <a:blip r:embed="rId4">
            <a:alphaModFix/>
          </a:blip>
          <a:srcRect b="0" l="0" r="0" t="0"/>
          <a:stretch/>
        </p:blipFill>
        <p:spPr>
          <a:xfrm>
            <a:off x="4381500" y="133326"/>
            <a:ext cx="4762500" cy="2867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7"/>
          <p:cNvSpPr txBox="1"/>
          <p:nvPr/>
        </p:nvSpPr>
        <p:spPr>
          <a:xfrm>
            <a:off x="476240" y="297621"/>
            <a:ext cx="5065578" cy="47320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DATA</a:t>
            </a:r>
            <a:endParaRPr b="0" i="0" sz="1400" u="none" cap="none" strike="noStrike">
              <a:solidFill>
                <a:srgbClr val="000000"/>
              </a:solidFill>
              <a:latin typeface="Arial"/>
              <a:ea typeface="Arial"/>
              <a:cs typeface="Arial"/>
              <a:sym typeface="Arial"/>
            </a:endParaRPr>
          </a:p>
        </p:txBody>
      </p:sp>
      <p:sp>
        <p:nvSpPr>
          <p:cNvPr id="216" name="Google Shape;216;p27"/>
          <p:cNvSpPr txBox="1"/>
          <p:nvPr/>
        </p:nvSpPr>
        <p:spPr>
          <a:xfrm>
            <a:off x="476240" y="882953"/>
            <a:ext cx="5065500" cy="53256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Montserrat"/>
                <a:ea typeface="Montserrat"/>
                <a:cs typeface="Montserrat"/>
                <a:sym typeface="Montserrat"/>
              </a:rPr>
              <a:t>The church also holds about 45 non-worship activities per month, with an average of 100 people per month participating in at least one non-worship activity</a:t>
            </a:r>
            <a:r>
              <a:rPr b="0" i="0" lang="en-US" sz="1800" u="none" cap="none" strike="noStrike">
                <a:solidFill>
                  <a:srgbClr val="000000"/>
                </a:solidFill>
                <a:latin typeface="Montserrat"/>
                <a:ea typeface="Montserrat"/>
                <a:cs typeface="Montserrat"/>
                <a:sym typeface="Montserrat"/>
              </a:rPr>
              <a:t>. Activities include:</a:t>
            </a:r>
            <a:br>
              <a:rPr b="0" i="0" lang="en-US" sz="1800" u="none" cap="none" strike="noStrike">
                <a:solidFill>
                  <a:srgbClr val="000000"/>
                </a:solidFill>
                <a:latin typeface="Montserrat"/>
                <a:ea typeface="Montserrat"/>
                <a:cs typeface="Montserrat"/>
                <a:sym typeface="Montserrat"/>
              </a:rPr>
            </a:br>
            <a:endParaRPr b="0" i="0" sz="1600" u="none" cap="none" strike="noStrike">
              <a:solidFill>
                <a:srgbClr val="000000"/>
              </a:solidFill>
              <a:latin typeface="Montserrat"/>
              <a:ea typeface="Montserrat"/>
              <a:cs typeface="Montserrat"/>
              <a:sym typeface="Montserrat"/>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Midweek Bible Study</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Peacemakers Quilting</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Grief support</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Mens Happy Hour</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Womens Night Out</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Choir rehearsal</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Band rehearsal</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Gathering Inn</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Youth group</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Confirmation</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Sunday School</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AA</a:t>
            </a:r>
            <a:endParaRPr b="0" i="0" sz="1400" u="none" cap="none" strike="noStrike">
              <a:solidFill>
                <a:srgbClr val="000000"/>
              </a:solidFill>
              <a:latin typeface="Arial"/>
              <a:ea typeface="Arial"/>
              <a:cs typeface="Arial"/>
              <a:sym typeface="Arial"/>
            </a:endParaRPr>
          </a:p>
          <a:p>
            <a:pPr indent="-114300" lvl="0" marL="4572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Montserrat"/>
                <a:ea typeface="Montserrat"/>
                <a:cs typeface="Montserrat"/>
                <a:sym typeface="Montserrat"/>
              </a:rPr>
              <a:t>Boy Scouts</a:t>
            </a:r>
            <a:endParaRPr b="0" i="0" sz="1400" u="none" cap="none" strike="noStrike">
              <a:solidFill>
                <a:srgbClr val="000000"/>
              </a:solidFill>
              <a:latin typeface="Arial"/>
              <a:ea typeface="Arial"/>
              <a:cs typeface="Arial"/>
              <a:sym typeface="Arial"/>
            </a:endParaRPr>
          </a:p>
        </p:txBody>
      </p:sp>
      <p:pic>
        <p:nvPicPr>
          <p:cNvPr id="217" name="Google Shape;217;p27"/>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218" name="Google Shape;218;p27"/>
          <p:cNvSpPr txBox="1"/>
          <p:nvPr/>
        </p:nvSpPr>
        <p:spPr>
          <a:xfrm>
            <a:off x="686102" y="6427045"/>
            <a:ext cx="183095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Montserrat"/>
                <a:ea typeface="Montserrat"/>
                <a:cs typeface="Montserrat"/>
                <a:sym typeface="Montserrat"/>
              </a:rPr>
              <a:t>Insert Church Name Here</a:t>
            </a:r>
            <a:endParaRPr b="0" i="0" sz="1400" u="none" cap="none" strike="noStrike">
              <a:solidFill>
                <a:srgbClr val="000000"/>
              </a:solidFill>
              <a:latin typeface="Arial"/>
              <a:ea typeface="Arial"/>
              <a:cs typeface="Arial"/>
              <a:sym typeface="Arial"/>
            </a:endParaRPr>
          </a:p>
        </p:txBody>
      </p:sp>
      <p:sp>
        <p:nvSpPr>
          <p:cNvPr id="219" name="Google Shape;219;p27"/>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220" name="Google Shape;220;p27"/>
          <p:cNvPicPr preferRelativeResize="0"/>
          <p:nvPr/>
        </p:nvPicPr>
        <p:blipFill rotWithShape="1">
          <a:blip r:embed="rId4">
            <a:alphaModFix/>
          </a:blip>
          <a:srcRect b="0" l="0" r="0" t="0"/>
          <a:stretch/>
        </p:blipFill>
        <p:spPr>
          <a:xfrm>
            <a:off x="4045607" y="2386014"/>
            <a:ext cx="4622153" cy="34369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8"/>
          <p:cNvSpPr txBox="1"/>
          <p:nvPr/>
        </p:nvSpPr>
        <p:spPr>
          <a:xfrm>
            <a:off x="476240" y="297621"/>
            <a:ext cx="5065578" cy="473206"/>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2475"/>
              <a:buFont typeface="Arial"/>
              <a:buNone/>
            </a:pPr>
            <a:r>
              <a:rPr b="0" i="0" lang="en-US" sz="2475" u="none" cap="none" strike="noStrike">
                <a:solidFill>
                  <a:schemeClr val="dk2"/>
                </a:solidFill>
                <a:latin typeface="Montserrat Medium"/>
                <a:ea typeface="Montserrat Medium"/>
                <a:cs typeface="Montserrat Medium"/>
                <a:sym typeface="Montserrat Medium"/>
              </a:rPr>
              <a:t>DATA</a:t>
            </a:r>
            <a:endParaRPr b="0" i="0" sz="1400" u="none" cap="none" strike="noStrike">
              <a:solidFill>
                <a:srgbClr val="000000"/>
              </a:solidFill>
              <a:latin typeface="Arial"/>
              <a:ea typeface="Arial"/>
              <a:cs typeface="Arial"/>
              <a:sym typeface="Arial"/>
            </a:endParaRPr>
          </a:p>
        </p:txBody>
      </p:sp>
      <p:sp>
        <p:nvSpPr>
          <p:cNvPr id="226" name="Google Shape;226;p28"/>
          <p:cNvSpPr txBox="1"/>
          <p:nvPr/>
        </p:nvSpPr>
        <p:spPr>
          <a:xfrm>
            <a:off x="447666" y="770827"/>
            <a:ext cx="8248800" cy="5479800"/>
          </a:xfrm>
          <a:prstGeom prst="rect">
            <a:avLst/>
          </a:prstGeom>
          <a:noFill/>
          <a:ln>
            <a:noFill/>
          </a:ln>
        </p:spPr>
        <p:txBody>
          <a:bodyPr anchorCtr="0" anchor="t" bIns="45700" lIns="0" spcFirstLastPara="1" rIns="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Among congregational survey respondents, 0% were under 18, 35% working-age adults, and 65% over 65.  </a:t>
            </a:r>
            <a:endParaRPr b="1"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br>
              <a:rPr b="0" i="0" lang="en-US" sz="1600" u="none" cap="none" strike="noStrike">
                <a:solidFill>
                  <a:srgbClr val="000000"/>
                </a:solidFill>
                <a:latin typeface="Montserrat"/>
                <a:ea typeface="Montserrat"/>
                <a:cs typeface="Montserrat"/>
                <a:sym typeface="Montserrat"/>
              </a:rPr>
            </a:b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11% of respondent households contain children,</a:t>
            </a:r>
            <a:r>
              <a:rPr b="0" i="0" lang="en-US" sz="1600" u="none" cap="none" strike="noStrike">
                <a:solidFill>
                  <a:srgbClr val="000000"/>
                </a:solidFill>
                <a:latin typeface="Montserrat"/>
                <a:ea typeface="Montserrat"/>
                <a:cs typeface="Montserrat"/>
                <a:sym typeface="Montserrat"/>
              </a:rPr>
              <a:t> and 69% of respondent households contain adults over 65.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Your leader survey reports that 5% of the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congregation are under 18, and these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young people are not represented in the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Montserrat"/>
                <a:ea typeface="Montserrat"/>
                <a:cs typeface="Montserrat"/>
                <a:sym typeface="Montserrat"/>
              </a:rPr>
              <a:t>survey data.</a:t>
            </a:r>
            <a:r>
              <a:rPr b="0" i="0" lang="en-US" sz="1600" u="none" cap="none" strike="noStrike">
                <a:solidFill>
                  <a:srgbClr val="000000"/>
                </a:solidFill>
                <a:latin typeface="Montserrat"/>
                <a:ea typeface="Montserrat"/>
                <a:cs typeface="Montserrat"/>
                <a:sym typeface="Montserrat"/>
              </a:rPr>
              <a:t> It would be worth convening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a:ea typeface="Montserrat"/>
                <a:cs typeface="Montserrat"/>
                <a:sym typeface="Montserrat"/>
              </a:rPr>
              <a:t>a focus group of children and youth to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a:ea typeface="Montserrat"/>
                <a:cs typeface="Montserrat"/>
                <a:sym typeface="Montserrat"/>
              </a:rPr>
              <a:t>ask them some of the questions we have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a:ea typeface="Montserrat"/>
                <a:cs typeface="Montserrat"/>
                <a:sym typeface="Montserrat"/>
              </a:rPr>
              <a:t>asked here.</a:t>
            </a:r>
            <a:br>
              <a:rPr b="0" i="0" lang="en-US" sz="16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id="227" name="Google Shape;227;p28"/>
          <p:cNvPicPr preferRelativeResize="0"/>
          <p:nvPr/>
        </p:nvPicPr>
        <p:blipFill rotWithShape="1">
          <a:blip r:embed="rId3">
            <a:alphaModFix/>
          </a:blip>
          <a:srcRect b="0" l="0" r="0" t="0"/>
          <a:stretch/>
        </p:blipFill>
        <p:spPr>
          <a:xfrm>
            <a:off x="7427615" y="6475536"/>
            <a:ext cx="1514917" cy="149239"/>
          </a:xfrm>
          <a:prstGeom prst="rect">
            <a:avLst/>
          </a:prstGeom>
          <a:noFill/>
          <a:ln>
            <a:noFill/>
          </a:ln>
        </p:spPr>
      </p:pic>
      <p:sp>
        <p:nvSpPr>
          <p:cNvPr id="228" name="Google Shape;228;p28"/>
          <p:cNvSpPr txBox="1"/>
          <p:nvPr/>
        </p:nvSpPr>
        <p:spPr>
          <a:xfrm>
            <a:off x="277307" y="6427045"/>
            <a:ext cx="39786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US"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pic>
        <p:nvPicPr>
          <p:cNvPr id="229" name="Google Shape;229;p28"/>
          <p:cNvPicPr preferRelativeResize="0"/>
          <p:nvPr/>
        </p:nvPicPr>
        <p:blipFill rotWithShape="1">
          <a:blip r:embed="rId4">
            <a:alphaModFix/>
          </a:blip>
          <a:srcRect b="0" l="0" r="0" t="0"/>
          <a:stretch/>
        </p:blipFill>
        <p:spPr>
          <a:xfrm>
            <a:off x="4800599" y="1072899"/>
            <a:ext cx="4004546" cy="2406773"/>
          </a:xfrm>
          <a:prstGeom prst="rect">
            <a:avLst/>
          </a:prstGeom>
          <a:noFill/>
          <a:ln>
            <a:noFill/>
          </a:ln>
        </p:spPr>
      </p:pic>
      <p:pic>
        <p:nvPicPr>
          <p:cNvPr id="230" name="Google Shape;230;p28"/>
          <p:cNvPicPr preferRelativeResize="0"/>
          <p:nvPr/>
        </p:nvPicPr>
        <p:blipFill rotWithShape="1">
          <a:blip r:embed="rId5">
            <a:alphaModFix/>
          </a:blip>
          <a:srcRect b="0" l="0" r="0" t="0"/>
          <a:stretch/>
        </p:blipFill>
        <p:spPr>
          <a:xfrm>
            <a:off x="4800599" y="3806916"/>
            <a:ext cx="3895735" cy="23413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2013 - 2022 Theme">
  <a:themeElements>
    <a:clrScheme name="Custom 9">
      <a:dk1>
        <a:srgbClr val="000000"/>
      </a:dk1>
      <a:lt1>
        <a:srgbClr val="FFFFFF"/>
      </a:lt1>
      <a:dk2>
        <a:srgbClr val="1A3D61"/>
      </a:dk2>
      <a:lt2>
        <a:srgbClr val="6F6F6F"/>
      </a:lt2>
      <a:accent1>
        <a:srgbClr val="0196A8"/>
      </a:accent1>
      <a:accent2>
        <a:srgbClr val="FEC741"/>
      </a:accent2>
      <a:accent3>
        <a:srgbClr val="CCDC28"/>
      </a:accent3>
      <a:accent4>
        <a:srgbClr val="BAD1DC"/>
      </a:accent4>
      <a:accent5>
        <a:srgbClr val="F04923"/>
      </a:accent5>
      <a:accent6>
        <a:srgbClr val="696766"/>
      </a:accent6>
      <a:hlink>
        <a:srgbClr val="2F8299"/>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