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70" r:id="rId6"/>
    <p:sldId id="271" r:id="rId7"/>
    <p:sldId id="257" r:id="rId8"/>
    <p:sldId id="269" r:id="rId9"/>
    <p:sldId id="268" r:id="rId10"/>
    <p:sldId id="258" r:id="rId11"/>
    <p:sldId id="263"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28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E19CAA-4FF3-4ADC-B760-8C9A1E860DEC}" v="282" dt="2025-10-28T21:52:15.1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10" autoAdjust="0"/>
    <p:restoredTop sz="94690"/>
  </p:normalViewPr>
  <p:slideViewPr>
    <p:cSldViewPr snapToGrid="0" snapToObjects="1">
      <p:cViewPr varScale="1">
        <p:scale>
          <a:sx n="61" d="100"/>
          <a:sy n="61" d="100"/>
        </p:scale>
        <p:origin x="690" y="66"/>
      </p:cViewPr>
      <p:guideLst>
        <p:guide orient="horz" pos="2136"/>
        <p:guide pos="285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Snyder" userId="b29dac90-a519-464b-a7bd-766c4671ddff" providerId="ADAL" clId="{5FCB908F-4D23-4CAC-85BC-4186618EE759}"/>
    <pc:docChg chg="undo custSel addSld modSld sldOrd">
      <pc:chgData name="Rebecca Snyder" userId="b29dac90-a519-464b-a7bd-766c4671ddff" providerId="ADAL" clId="{5FCB908F-4D23-4CAC-85BC-4186618EE759}" dt="2025-10-28T22:06:39.493" v="13105" actId="1076"/>
      <pc:docMkLst>
        <pc:docMk/>
      </pc:docMkLst>
      <pc:sldChg chg="delSp modSp mod">
        <pc:chgData name="Rebecca Snyder" userId="b29dac90-a519-464b-a7bd-766c4671ddff" providerId="ADAL" clId="{5FCB908F-4D23-4CAC-85BC-4186618EE759}" dt="2025-10-28T15:05:23.998" v="40" actId="113"/>
        <pc:sldMkLst>
          <pc:docMk/>
          <pc:sldMk cId="0" sldId="256"/>
        </pc:sldMkLst>
        <pc:spChg chg="mod">
          <ac:chgData name="Rebecca Snyder" userId="b29dac90-a519-464b-a7bd-766c4671ddff" providerId="ADAL" clId="{5FCB908F-4D23-4CAC-85BC-4186618EE759}" dt="2025-10-28T15:05:23.998" v="40" actId="113"/>
          <ac:spMkLst>
            <pc:docMk/>
            <pc:sldMk cId="0" sldId="256"/>
            <ac:spMk id="2" creationId="{00000000-0000-0000-0000-000000000000}"/>
          </ac:spMkLst>
        </pc:spChg>
        <pc:spChg chg="mod">
          <ac:chgData name="Rebecca Snyder" userId="b29dac90-a519-464b-a7bd-766c4671ddff" providerId="ADAL" clId="{5FCB908F-4D23-4CAC-85BC-4186618EE759}" dt="2025-10-28T15:04:27.337" v="37" actId="20577"/>
          <ac:spMkLst>
            <pc:docMk/>
            <pc:sldMk cId="0" sldId="256"/>
            <ac:spMk id="3" creationId="{00000000-0000-0000-0000-000000000000}"/>
          </ac:spMkLst>
        </pc:spChg>
        <pc:picChg chg="mod">
          <ac:chgData name="Rebecca Snyder" userId="b29dac90-a519-464b-a7bd-766c4671ddff" providerId="ADAL" clId="{5FCB908F-4D23-4CAC-85BC-4186618EE759}" dt="2025-10-28T15:04:07.336" v="2" actId="14100"/>
          <ac:picMkLst>
            <pc:docMk/>
            <pc:sldMk cId="0" sldId="256"/>
            <ac:picMk id="4" creationId="{5A64DD5E-8B97-111A-CF74-4F44822937C2}"/>
          </ac:picMkLst>
        </pc:picChg>
        <pc:picChg chg="del">
          <ac:chgData name="Rebecca Snyder" userId="b29dac90-a519-464b-a7bd-766c4671ddff" providerId="ADAL" clId="{5FCB908F-4D23-4CAC-85BC-4186618EE759}" dt="2025-10-28T15:04:09.412" v="3" actId="478"/>
          <ac:picMkLst>
            <pc:docMk/>
            <pc:sldMk cId="0" sldId="256"/>
            <ac:picMk id="5" creationId="{46DC5191-DBA4-7989-9ECE-F0AAD60650FF}"/>
          </ac:picMkLst>
        </pc:picChg>
      </pc:sldChg>
      <pc:sldChg chg="addSp delSp modSp mod">
        <pc:chgData name="Rebecca Snyder" userId="b29dac90-a519-464b-a7bd-766c4671ddff" providerId="ADAL" clId="{5FCB908F-4D23-4CAC-85BC-4186618EE759}" dt="2025-10-28T15:07:18.572" v="110" actId="1076"/>
        <pc:sldMkLst>
          <pc:docMk/>
          <pc:sldMk cId="0" sldId="257"/>
        </pc:sldMkLst>
        <pc:picChg chg="del">
          <ac:chgData name="Rebecca Snyder" userId="b29dac90-a519-464b-a7bd-766c4671ddff" providerId="ADAL" clId="{5FCB908F-4D23-4CAC-85BC-4186618EE759}" dt="2025-10-28T15:07:01.984" v="107" actId="478"/>
          <ac:picMkLst>
            <pc:docMk/>
            <pc:sldMk cId="0" sldId="257"/>
            <ac:picMk id="4" creationId="{ACDCED26-5BB4-0E2C-6E59-93779E9A494F}"/>
          </ac:picMkLst>
        </pc:picChg>
        <pc:picChg chg="add mod">
          <ac:chgData name="Rebecca Snyder" userId="b29dac90-a519-464b-a7bd-766c4671ddff" providerId="ADAL" clId="{5FCB908F-4D23-4CAC-85BC-4186618EE759}" dt="2025-10-28T15:07:18.572" v="110" actId="1076"/>
          <ac:picMkLst>
            <pc:docMk/>
            <pc:sldMk cId="0" sldId="257"/>
            <ac:picMk id="5" creationId="{37C778ED-9FD8-784B-1ECF-4273B75A3C0B}"/>
          </ac:picMkLst>
        </pc:picChg>
      </pc:sldChg>
      <pc:sldChg chg="delSp modSp mod">
        <pc:chgData name="Rebecca Snyder" userId="b29dac90-a519-464b-a7bd-766c4671ddff" providerId="ADAL" clId="{5FCB908F-4D23-4CAC-85BC-4186618EE759}" dt="2025-10-28T17:53:49.278" v="5541" actId="20577"/>
        <pc:sldMkLst>
          <pc:docMk/>
          <pc:sldMk cId="0" sldId="258"/>
        </pc:sldMkLst>
        <pc:spChg chg="mod">
          <ac:chgData name="Rebecca Snyder" userId="b29dac90-a519-464b-a7bd-766c4671ddff" providerId="ADAL" clId="{5FCB908F-4D23-4CAC-85BC-4186618EE759}" dt="2025-10-28T17:53:49.278" v="5541" actId="20577"/>
          <ac:spMkLst>
            <pc:docMk/>
            <pc:sldMk cId="0" sldId="258"/>
            <ac:spMk id="3" creationId="{00000000-0000-0000-0000-000000000000}"/>
          </ac:spMkLst>
        </pc:spChg>
        <pc:picChg chg="del">
          <ac:chgData name="Rebecca Snyder" userId="b29dac90-a519-464b-a7bd-766c4671ddff" providerId="ADAL" clId="{5FCB908F-4D23-4CAC-85BC-4186618EE759}" dt="2025-10-28T15:07:42.544" v="113" actId="478"/>
          <ac:picMkLst>
            <pc:docMk/>
            <pc:sldMk cId="0" sldId="258"/>
            <ac:picMk id="4" creationId="{0EDE070B-6E9A-F0B3-833C-5181040E6E05}"/>
          </ac:picMkLst>
        </pc:picChg>
      </pc:sldChg>
      <pc:sldChg chg="delSp modSp mod">
        <pc:chgData name="Rebecca Snyder" userId="b29dac90-a519-464b-a7bd-766c4671ddff" providerId="ADAL" clId="{5FCB908F-4D23-4CAC-85BC-4186618EE759}" dt="2025-10-28T17:57:42.654" v="5673" actId="20577"/>
        <pc:sldMkLst>
          <pc:docMk/>
          <pc:sldMk cId="0" sldId="263"/>
        </pc:sldMkLst>
        <pc:spChg chg="mod">
          <ac:chgData name="Rebecca Snyder" userId="b29dac90-a519-464b-a7bd-766c4671ddff" providerId="ADAL" clId="{5FCB908F-4D23-4CAC-85BC-4186618EE759}" dt="2025-10-28T17:57:42.654" v="5673" actId="20577"/>
          <ac:spMkLst>
            <pc:docMk/>
            <pc:sldMk cId="0" sldId="263"/>
            <ac:spMk id="3" creationId="{00000000-0000-0000-0000-000000000000}"/>
          </ac:spMkLst>
        </pc:spChg>
        <pc:picChg chg="del">
          <ac:chgData name="Rebecca Snyder" userId="b29dac90-a519-464b-a7bd-766c4671ddff" providerId="ADAL" clId="{5FCB908F-4D23-4CAC-85BC-4186618EE759}" dt="2025-10-28T15:07:54.592" v="116" actId="478"/>
          <ac:picMkLst>
            <pc:docMk/>
            <pc:sldMk cId="0" sldId="263"/>
            <ac:picMk id="4" creationId="{54419B1A-462A-2D08-7402-EA1B212969FB}"/>
          </ac:picMkLst>
        </pc:picChg>
      </pc:sldChg>
      <pc:sldChg chg="delSp modSp mod">
        <pc:chgData name="Rebecca Snyder" userId="b29dac90-a519-464b-a7bd-766c4671ddff" providerId="ADAL" clId="{5FCB908F-4D23-4CAC-85BC-4186618EE759}" dt="2025-10-28T17:44:28.652" v="5322" actId="20577"/>
        <pc:sldMkLst>
          <pc:docMk/>
          <pc:sldMk cId="2168516217" sldId="268"/>
        </pc:sldMkLst>
        <pc:spChg chg="mod">
          <ac:chgData name="Rebecca Snyder" userId="b29dac90-a519-464b-a7bd-766c4671ddff" providerId="ADAL" clId="{5FCB908F-4D23-4CAC-85BC-4186618EE759}" dt="2025-10-28T17:44:28.652" v="5322" actId="20577"/>
          <ac:spMkLst>
            <pc:docMk/>
            <pc:sldMk cId="2168516217" sldId="268"/>
            <ac:spMk id="3" creationId="{F1301343-FF0E-4F51-9540-E59E1399F081}"/>
          </ac:spMkLst>
        </pc:spChg>
        <pc:picChg chg="del">
          <ac:chgData name="Rebecca Snyder" userId="b29dac90-a519-464b-a7bd-766c4671ddff" providerId="ADAL" clId="{5FCB908F-4D23-4CAC-85BC-4186618EE759}" dt="2025-10-28T15:07:35.814" v="111" actId="478"/>
          <ac:picMkLst>
            <pc:docMk/>
            <pc:sldMk cId="2168516217" sldId="268"/>
            <ac:picMk id="4" creationId="{C64CB07F-1D78-7901-A251-60254EF30832}"/>
          </ac:picMkLst>
        </pc:picChg>
      </pc:sldChg>
      <pc:sldChg chg="delSp modSp mod">
        <pc:chgData name="Rebecca Snyder" userId="b29dac90-a519-464b-a7bd-766c4671ddff" providerId="ADAL" clId="{5FCB908F-4D23-4CAC-85BC-4186618EE759}" dt="2025-10-28T17:36:23.142" v="5264" actId="20577"/>
        <pc:sldMkLst>
          <pc:docMk/>
          <pc:sldMk cId="359196480" sldId="269"/>
        </pc:sldMkLst>
        <pc:spChg chg="mod">
          <ac:chgData name="Rebecca Snyder" userId="b29dac90-a519-464b-a7bd-766c4671ddff" providerId="ADAL" clId="{5FCB908F-4D23-4CAC-85BC-4186618EE759}" dt="2025-10-28T17:31:13.129" v="4898" actId="14100"/>
          <ac:spMkLst>
            <pc:docMk/>
            <pc:sldMk cId="359196480" sldId="269"/>
            <ac:spMk id="2" creationId="{CD258FD0-1689-BC55-ABB9-2AD13E1957CC}"/>
          </ac:spMkLst>
        </pc:spChg>
        <pc:spChg chg="mod">
          <ac:chgData name="Rebecca Snyder" userId="b29dac90-a519-464b-a7bd-766c4671ddff" providerId="ADAL" clId="{5FCB908F-4D23-4CAC-85BC-4186618EE759}" dt="2025-10-28T17:36:23.142" v="5264" actId="20577"/>
          <ac:spMkLst>
            <pc:docMk/>
            <pc:sldMk cId="359196480" sldId="269"/>
            <ac:spMk id="3" creationId="{F9E4D8CB-2BC9-0916-6780-12283E8B278B}"/>
          </ac:spMkLst>
        </pc:spChg>
        <pc:picChg chg="del">
          <ac:chgData name="Rebecca Snyder" userId="b29dac90-a519-464b-a7bd-766c4671ddff" providerId="ADAL" clId="{5FCB908F-4D23-4CAC-85BC-4186618EE759}" dt="2025-10-28T15:07:38.259" v="112" actId="478"/>
          <ac:picMkLst>
            <pc:docMk/>
            <pc:sldMk cId="359196480" sldId="269"/>
            <ac:picMk id="4" creationId="{F2293F24-FB4C-6709-CE59-072C474D52BB}"/>
          </ac:picMkLst>
        </pc:picChg>
      </pc:sldChg>
      <pc:sldChg chg="modSp add mod">
        <pc:chgData name="Rebecca Snyder" userId="b29dac90-a519-464b-a7bd-766c4671ddff" providerId="ADAL" clId="{5FCB908F-4D23-4CAC-85BC-4186618EE759}" dt="2025-10-28T15:06:24.053" v="106" actId="20577"/>
        <pc:sldMkLst>
          <pc:docMk/>
          <pc:sldMk cId="2299075027" sldId="270"/>
        </pc:sldMkLst>
        <pc:spChg chg="mod">
          <ac:chgData name="Rebecca Snyder" userId="b29dac90-a519-464b-a7bd-766c4671ddff" providerId="ADAL" clId="{5FCB908F-4D23-4CAC-85BC-4186618EE759}" dt="2025-10-28T15:06:24.053" v="106" actId="20577"/>
          <ac:spMkLst>
            <pc:docMk/>
            <pc:sldMk cId="2299075027" sldId="270"/>
            <ac:spMk id="2" creationId="{AA14E52C-E6FE-FD79-9A74-832BF2A9858D}"/>
          </ac:spMkLst>
        </pc:spChg>
        <pc:spChg chg="mod">
          <ac:chgData name="Rebecca Snyder" userId="b29dac90-a519-464b-a7bd-766c4671ddff" providerId="ADAL" clId="{5FCB908F-4D23-4CAC-85BC-4186618EE759}" dt="2025-10-28T15:05:42.388" v="78" actId="20577"/>
          <ac:spMkLst>
            <pc:docMk/>
            <pc:sldMk cId="2299075027" sldId="270"/>
            <ac:spMk id="3" creationId="{E2A3A998-C308-2AA8-78F8-0F31AC374CD3}"/>
          </ac:spMkLst>
        </pc:spChg>
      </pc:sldChg>
      <pc:sldChg chg="addSp modSp add mod">
        <pc:chgData name="Rebecca Snyder" userId="b29dac90-a519-464b-a7bd-766c4671ddff" providerId="ADAL" clId="{5FCB908F-4D23-4CAC-85BC-4186618EE759}" dt="2025-10-28T21:33:10.575" v="12922" actId="1076"/>
        <pc:sldMkLst>
          <pc:docMk/>
          <pc:sldMk cId="282774514" sldId="271"/>
        </pc:sldMkLst>
        <pc:spChg chg="mod">
          <ac:chgData name="Rebecca Snyder" userId="b29dac90-a519-464b-a7bd-766c4671ddff" providerId="ADAL" clId="{5FCB908F-4D23-4CAC-85BC-4186618EE759}" dt="2025-10-28T17:22:58.054" v="4612" actId="1076"/>
          <ac:spMkLst>
            <pc:docMk/>
            <pc:sldMk cId="282774514" sldId="271"/>
            <ac:spMk id="2" creationId="{D65B6BC2-0F85-9DFC-2E1E-38FEF95C1404}"/>
          </ac:spMkLst>
        </pc:spChg>
        <pc:spChg chg="mod">
          <ac:chgData name="Rebecca Snyder" userId="b29dac90-a519-464b-a7bd-766c4671ddff" providerId="ADAL" clId="{5FCB908F-4D23-4CAC-85BC-4186618EE759}" dt="2025-10-28T17:22:53.456" v="4611" actId="14100"/>
          <ac:spMkLst>
            <pc:docMk/>
            <pc:sldMk cId="282774514" sldId="271"/>
            <ac:spMk id="3" creationId="{CF6FF0C0-DF0F-0149-6FA2-729E80E734FA}"/>
          </ac:spMkLst>
        </pc:spChg>
        <pc:spChg chg="add mod">
          <ac:chgData name="Rebecca Snyder" userId="b29dac90-a519-464b-a7bd-766c4671ddff" providerId="ADAL" clId="{5FCB908F-4D23-4CAC-85BC-4186618EE759}" dt="2025-10-28T21:33:10.575" v="12922" actId="1076"/>
          <ac:spMkLst>
            <pc:docMk/>
            <pc:sldMk cId="282774514" sldId="271"/>
            <ac:spMk id="5" creationId="{BD6956C5-0C29-C877-31B0-23A430C4B5A9}"/>
          </ac:spMkLst>
        </pc:spChg>
        <pc:picChg chg="mod">
          <ac:chgData name="Rebecca Snyder" userId="b29dac90-a519-464b-a7bd-766c4671ddff" providerId="ADAL" clId="{5FCB908F-4D23-4CAC-85BC-4186618EE759}" dt="2025-10-28T17:22:49.756" v="4610" actId="1076"/>
          <ac:picMkLst>
            <pc:docMk/>
            <pc:sldMk cId="282774514" sldId="271"/>
            <ac:picMk id="4" creationId="{953F4662-295E-35FF-0798-876544A59291}"/>
          </ac:picMkLst>
        </pc:picChg>
      </pc:sldChg>
      <pc:sldChg chg="addSp modSp add mod ord">
        <pc:chgData name="Rebecca Snyder" userId="b29dac90-a519-464b-a7bd-766c4671ddff" providerId="ADAL" clId="{5FCB908F-4D23-4CAC-85BC-4186618EE759}" dt="2025-10-28T21:43:06.231" v="12924" actId="1076"/>
        <pc:sldMkLst>
          <pc:docMk/>
          <pc:sldMk cId="2834053668" sldId="272"/>
        </pc:sldMkLst>
        <pc:spChg chg="mod">
          <ac:chgData name="Rebecca Snyder" userId="b29dac90-a519-464b-a7bd-766c4671ddff" providerId="ADAL" clId="{5FCB908F-4D23-4CAC-85BC-4186618EE759}" dt="2025-10-28T18:19:41.645" v="6795" actId="14100"/>
          <ac:spMkLst>
            <pc:docMk/>
            <pc:sldMk cId="2834053668" sldId="272"/>
            <ac:spMk id="2" creationId="{7B189179-A500-F2C8-4C38-849BA6505679}"/>
          </ac:spMkLst>
        </pc:spChg>
        <pc:spChg chg="mod">
          <ac:chgData name="Rebecca Snyder" userId="b29dac90-a519-464b-a7bd-766c4671ddff" providerId="ADAL" clId="{5FCB908F-4D23-4CAC-85BC-4186618EE759}" dt="2025-10-28T18:07:52.190" v="5676" actId="14100"/>
          <ac:spMkLst>
            <pc:docMk/>
            <pc:sldMk cId="2834053668" sldId="272"/>
            <ac:spMk id="3" creationId="{B652AEC3-BF8D-55DB-F7F7-3D4D2C72571A}"/>
          </ac:spMkLst>
        </pc:spChg>
        <pc:spChg chg="add mod">
          <ac:chgData name="Rebecca Snyder" userId="b29dac90-a519-464b-a7bd-766c4671ddff" providerId="ADAL" clId="{5FCB908F-4D23-4CAC-85BC-4186618EE759}" dt="2025-10-28T21:43:06.231" v="12924" actId="1076"/>
          <ac:spMkLst>
            <pc:docMk/>
            <pc:sldMk cId="2834053668" sldId="272"/>
            <ac:spMk id="5" creationId="{58481FC4-D5FE-489A-4651-B05F1BF01D93}"/>
          </ac:spMkLst>
        </pc:spChg>
        <pc:spChg chg="add">
          <ac:chgData name="Rebecca Snyder" userId="b29dac90-a519-464b-a7bd-766c4671ddff" providerId="ADAL" clId="{5FCB908F-4D23-4CAC-85BC-4186618EE759}" dt="2025-10-28T15:29:21.385" v="1352"/>
          <ac:spMkLst>
            <pc:docMk/>
            <pc:sldMk cId="2834053668" sldId="272"/>
            <ac:spMk id="6" creationId="{97C6F818-16EC-3860-AF17-0959CC67CC89}"/>
          </ac:spMkLst>
        </pc:spChg>
        <pc:spChg chg="add">
          <ac:chgData name="Rebecca Snyder" userId="b29dac90-a519-464b-a7bd-766c4671ddff" providerId="ADAL" clId="{5FCB908F-4D23-4CAC-85BC-4186618EE759}" dt="2025-10-28T15:29:31.145" v="1353"/>
          <ac:spMkLst>
            <pc:docMk/>
            <pc:sldMk cId="2834053668" sldId="272"/>
            <ac:spMk id="7" creationId="{F77539B8-A329-D6C2-444B-995A3C43617E}"/>
          </ac:spMkLst>
        </pc:spChg>
        <pc:spChg chg="add">
          <ac:chgData name="Rebecca Snyder" userId="b29dac90-a519-464b-a7bd-766c4671ddff" providerId="ADAL" clId="{5FCB908F-4D23-4CAC-85BC-4186618EE759}" dt="2025-10-28T15:29:43.586" v="1356"/>
          <ac:spMkLst>
            <pc:docMk/>
            <pc:sldMk cId="2834053668" sldId="272"/>
            <ac:spMk id="8" creationId="{EA6430F1-918B-0E06-5506-CC594AF56F98}"/>
          </ac:spMkLst>
        </pc:spChg>
        <pc:picChg chg="mod">
          <ac:chgData name="Rebecca Snyder" userId="b29dac90-a519-464b-a7bd-766c4671ddff" providerId="ADAL" clId="{5FCB908F-4D23-4CAC-85BC-4186618EE759}" dt="2025-10-28T18:19:44.032" v="6796" actId="1076"/>
          <ac:picMkLst>
            <pc:docMk/>
            <pc:sldMk cId="2834053668" sldId="272"/>
            <ac:picMk id="4" creationId="{345DFB96-23B0-4AE4-2E4C-5FE0204E7467}"/>
          </ac:picMkLst>
        </pc:picChg>
      </pc:sldChg>
      <pc:sldChg chg="addSp delSp modSp add mod ord">
        <pc:chgData name="Rebecca Snyder" userId="b29dac90-a519-464b-a7bd-766c4671ddff" providerId="ADAL" clId="{5FCB908F-4D23-4CAC-85BC-4186618EE759}" dt="2025-10-28T15:28:40.472" v="1350" actId="20577"/>
        <pc:sldMkLst>
          <pc:docMk/>
          <pc:sldMk cId="781536253" sldId="273"/>
        </pc:sldMkLst>
        <pc:spChg chg="mod">
          <ac:chgData name="Rebecca Snyder" userId="b29dac90-a519-464b-a7bd-766c4671ddff" providerId="ADAL" clId="{5FCB908F-4D23-4CAC-85BC-4186618EE759}" dt="2025-10-28T15:28:40.472" v="1350" actId="20577"/>
          <ac:spMkLst>
            <pc:docMk/>
            <pc:sldMk cId="781536253" sldId="273"/>
            <ac:spMk id="2" creationId="{631D32B7-5D00-28F2-DFB5-0D3B48FC35E7}"/>
          </ac:spMkLst>
        </pc:spChg>
        <pc:spChg chg="del mod">
          <ac:chgData name="Rebecca Snyder" userId="b29dac90-a519-464b-a7bd-766c4671ddff" providerId="ADAL" clId="{5FCB908F-4D23-4CAC-85BC-4186618EE759}" dt="2025-10-28T15:09:28.046" v="250"/>
          <ac:spMkLst>
            <pc:docMk/>
            <pc:sldMk cId="781536253" sldId="273"/>
            <ac:spMk id="3" creationId="{D2081375-8B87-0EF5-AFED-26BE14A26F08}"/>
          </ac:spMkLst>
        </pc:spChg>
        <pc:spChg chg="add">
          <ac:chgData name="Rebecca Snyder" userId="b29dac90-a519-464b-a7bd-766c4671ddff" providerId="ADAL" clId="{5FCB908F-4D23-4CAC-85BC-4186618EE759}" dt="2025-10-28T15:09:23.401" v="248"/>
          <ac:spMkLst>
            <pc:docMk/>
            <pc:sldMk cId="781536253" sldId="273"/>
            <ac:spMk id="4" creationId="{6540C8A6-C1B0-D9A8-2B25-CC5174B72646}"/>
          </ac:spMkLst>
        </pc:spChg>
        <pc:spChg chg="add mod">
          <ac:chgData name="Rebecca Snyder" userId="b29dac90-a519-464b-a7bd-766c4671ddff" providerId="ADAL" clId="{5FCB908F-4D23-4CAC-85BC-4186618EE759}" dt="2025-10-28T15:10:53.394" v="260" actId="113"/>
          <ac:spMkLst>
            <pc:docMk/>
            <pc:sldMk cId="781536253" sldId="273"/>
            <ac:spMk id="6" creationId="{DE2C7648-917B-7F4F-D00E-C8C4B9EDC59C}"/>
          </ac:spMkLst>
        </pc:spChg>
      </pc:sldChg>
      <pc:sldChg chg="addSp delSp modSp add mod">
        <pc:chgData name="Rebecca Snyder" userId="b29dac90-a519-464b-a7bd-766c4671ddff" providerId="ADAL" clId="{5FCB908F-4D23-4CAC-85BC-4186618EE759}" dt="2025-10-28T21:46:27.110" v="12931" actId="14100"/>
        <pc:sldMkLst>
          <pc:docMk/>
          <pc:sldMk cId="3168578114" sldId="274"/>
        </pc:sldMkLst>
        <pc:spChg chg="mod">
          <ac:chgData name="Rebecca Snyder" userId="b29dac90-a519-464b-a7bd-766c4671ddff" providerId="ADAL" clId="{5FCB908F-4D23-4CAC-85BC-4186618EE759}" dt="2025-10-28T21:46:11.236" v="12927" actId="1076"/>
          <ac:spMkLst>
            <pc:docMk/>
            <pc:sldMk cId="3168578114" sldId="274"/>
            <ac:spMk id="2" creationId="{4A25CAD6-98D1-97D5-9F93-6FF2CDC47759}"/>
          </ac:spMkLst>
        </pc:spChg>
        <pc:spChg chg="add">
          <ac:chgData name="Rebecca Snyder" userId="b29dac90-a519-464b-a7bd-766c4671ddff" providerId="ADAL" clId="{5FCB908F-4D23-4CAC-85BC-4186618EE759}" dt="2025-10-28T15:11:43.857" v="321"/>
          <ac:spMkLst>
            <pc:docMk/>
            <pc:sldMk cId="3168578114" sldId="274"/>
            <ac:spMk id="3" creationId="{9B696C39-4E09-2ED6-4773-F54B9BA42606}"/>
          </ac:spMkLst>
        </pc:spChg>
        <pc:spChg chg="add mod">
          <ac:chgData name="Rebecca Snyder" userId="b29dac90-a519-464b-a7bd-766c4671ddff" providerId="ADAL" clId="{5FCB908F-4D23-4CAC-85BC-4186618EE759}" dt="2025-10-28T21:46:27.110" v="12931" actId="14100"/>
          <ac:spMkLst>
            <pc:docMk/>
            <pc:sldMk cId="3168578114" sldId="274"/>
            <ac:spMk id="4" creationId="{F3712810-F803-5F12-2246-B6B43E663468}"/>
          </ac:spMkLst>
        </pc:spChg>
        <pc:spChg chg="del mod">
          <ac:chgData name="Rebecca Snyder" userId="b29dac90-a519-464b-a7bd-766c4671ddff" providerId="ADAL" clId="{5FCB908F-4D23-4CAC-85BC-4186618EE759}" dt="2025-10-28T15:11:46.938" v="323"/>
          <ac:spMkLst>
            <pc:docMk/>
            <pc:sldMk cId="3168578114" sldId="274"/>
            <ac:spMk id="6" creationId="{26C743D4-A0F2-0CBF-97F7-FF436639C1F9}"/>
          </ac:spMkLst>
        </pc:spChg>
        <pc:spChg chg="add">
          <ac:chgData name="Rebecca Snyder" userId="b29dac90-a519-464b-a7bd-766c4671ddff" providerId="ADAL" clId="{5FCB908F-4D23-4CAC-85BC-4186618EE759}" dt="2025-10-28T15:16:03.712" v="426"/>
          <ac:spMkLst>
            <pc:docMk/>
            <pc:sldMk cId="3168578114" sldId="274"/>
            <ac:spMk id="7" creationId="{89F5D263-EACA-364A-ABE5-F4AC88DC9C46}"/>
          </ac:spMkLst>
        </pc:spChg>
        <pc:spChg chg="add">
          <ac:chgData name="Rebecca Snyder" userId="b29dac90-a519-464b-a7bd-766c4671ddff" providerId="ADAL" clId="{5FCB908F-4D23-4CAC-85BC-4186618EE759}" dt="2025-10-28T15:16:06.656" v="428"/>
          <ac:spMkLst>
            <pc:docMk/>
            <pc:sldMk cId="3168578114" sldId="274"/>
            <ac:spMk id="9" creationId="{80042BCF-8C25-BA52-C6B4-AF2FDB65E98D}"/>
          </ac:spMkLst>
        </pc:spChg>
        <pc:picChg chg="del">
          <ac:chgData name="Rebecca Snyder" userId="b29dac90-a519-464b-a7bd-766c4671ddff" providerId="ADAL" clId="{5FCB908F-4D23-4CAC-85BC-4186618EE759}" dt="2025-10-28T21:46:23.719" v="12930" actId="478"/>
          <ac:picMkLst>
            <pc:docMk/>
            <pc:sldMk cId="3168578114" sldId="274"/>
            <ac:picMk id="5" creationId="{C25BF767-48EC-4C5A-FBDE-6AC692BE1BF2}"/>
          </ac:picMkLst>
        </pc:picChg>
      </pc:sldChg>
      <pc:sldChg chg="addSp delSp modSp add mod">
        <pc:chgData name="Rebecca Snyder" userId="b29dac90-a519-464b-a7bd-766c4671ddff" providerId="ADAL" clId="{5FCB908F-4D23-4CAC-85BC-4186618EE759}" dt="2025-10-28T21:50:52.799" v="12943" actId="113"/>
        <pc:sldMkLst>
          <pc:docMk/>
          <pc:sldMk cId="3351885809" sldId="275"/>
        </pc:sldMkLst>
        <pc:spChg chg="mod">
          <ac:chgData name="Rebecca Snyder" userId="b29dac90-a519-464b-a7bd-766c4671ddff" providerId="ADAL" clId="{5FCB908F-4D23-4CAC-85BC-4186618EE759}" dt="2025-10-28T21:50:07.900" v="12936" actId="14100"/>
          <ac:spMkLst>
            <pc:docMk/>
            <pc:sldMk cId="3351885809" sldId="275"/>
            <ac:spMk id="2" creationId="{8723AED9-0BDB-07AB-A661-678FD16B2232}"/>
          </ac:spMkLst>
        </pc:spChg>
        <pc:spChg chg="add mod">
          <ac:chgData name="Rebecca Snyder" userId="b29dac90-a519-464b-a7bd-766c4671ddff" providerId="ADAL" clId="{5FCB908F-4D23-4CAC-85BC-4186618EE759}" dt="2025-10-28T21:50:52.799" v="12943" actId="113"/>
          <ac:spMkLst>
            <pc:docMk/>
            <pc:sldMk cId="3351885809" sldId="275"/>
            <ac:spMk id="3" creationId="{1A721C72-7809-2B09-9FE9-074760560B3E}"/>
          </ac:spMkLst>
        </pc:spChg>
        <pc:spChg chg="del mod">
          <ac:chgData name="Rebecca Snyder" userId="b29dac90-a519-464b-a7bd-766c4671ddff" providerId="ADAL" clId="{5FCB908F-4D23-4CAC-85BC-4186618EE759}" dt="2025-10-28T15:17:30.410" v="494"/>
          <ac:spMkLst>
            <pc:docMk/>
            <pc:sldMk cId="3351885809" sldId="275"/>
            <ac:spMk id="4" creationId="{F8A6E861-B218-9A26-C7C5-F44C27211AAE}"/>
          </ac:spMkLst>
        </pc:spChg>
      </pc:sldChg>
      <pc:sldChg chg="modSp add mod">
        <pc:chgData name="Rebecca Snyder" userId="b29dac90-a519-464b-a7bd-766c4671ddff" providerId="ADAL" clId="{5FCB908F-4D23-4CAC-85BC-4186618EE759}" dt="2025-10-28T21:52:15.105" v="12946" actId="14100"/>
        <pc:sldMkLst>
          <pc:docMk/>
          <pc:sldMk cId="451185484" sldId="276"/>
        </pc:sldMkLst>
        <pc:spChg chg="mod">
          <ac:chgData name="Rebecca Snyder" userId="b29dac90-a519-464b-a7bd-766c4671ddff" providerId="ADAL" clId="{5FCB908F-4D23-4CAC-85BC-4186618EE759}" dt="2025-10-28T18:54:44.760" v="9548" actId="1076"/>
          <ac:spMkLst>
            <pc:docMk/>
            <pc:sldMk cId="451185484" sldId="276"/>
            <ac:spMk id="2" creationId="{6CCCDFEF-0061-3A62-54AC-24E0A7955AAA}"/>
          </ac:spMkLst>
        </pc:spChg>
        <pc:spChg chg="mod">
          <ac:chgData name="Rebecca Snyder" userId="b29dac90-a519-464b-a7bd-766c4671ddff" providerId="ADAL" clId="{5FCB908F-4D23-4CAC-85BC-4186618EE759}" dt="2025-10-28T21:52:15.105" v="12946" actId="14100"/>
          <ac:spMkLst>
            <pc:docMk/>
            <pc:sldMk cId="451185484" sldId="276"/>
            <ac:spMk id="3" creationId="{48941A42-B8CA-86DD-E337-BD4001E0D994}"/>
          </ac:spMkLst>
        </pc:spChg>
      </pc:sldChg>
      <pc:sldChg chg="modSp add mod">
        <pc:chgData name="Rebecca Snyder" userId="b29dac90-a519-464b-a7bd-766c4671ddff" providerId="ADAL" clId="{5FCB908F-4D23-4CAC-85BC-4186618EE759}" dt="2025-10-28T16:31:21.678" v="1951" actId="6549"/>
        <pc:sldMkLst>
          <pc:docMk/>
          <pc:sldMk cId="2410446980" sldId="277"/>
        </pc:sldMkLst>
        <pc:spChg chg="mod">
          <ac:chgData name="Rebecca Snyder" userId="b29dac90-a519-464b-a7bd-766c4671ddff" providerId="ADAL" clId="{5FCB908F-4D23-4CAC-85BC-4186618EE759}" dt="2025-10-28T15:31:04.876" v="1642" actId="20577"/>
          <ac:spMkLst>
            <pc:docMk/>
            <pc:sldMk cId="2410446980" sldId="277"/>
            <ac:spMk id="2" creationId="{F2C56E9D-B051-21EF-EE5B-3577CD0533EE}"/>
          </ac:spMkLst>
        </pc:spChg>
        <pc:spChg chg="mod">
          <ac:chgData name="Rebecca Snyder" userId="b29dac90-a519-464b-a7bd-766c4671ddff" providerId="ADAL" clId="{5FCB908F-4D23-4CAC-85BC-4186618EE759}" dt="2025-10-28T16:31:21.678" v="1951" actId="6549"/>
          <ac:spMkLst>
            <pc:docMk/>
            <pc:sldMk cId="2410446980" sldId="277"/>
            <ac:spMk id="3" creationId="{AD2DFCE7-71BC-A9F8-444A-97A8CC8EA977}"/>
          </ac:spMkLst>
        </pc:spChg>
      </pc:sldChg>
      <pc:sldChg chg="modSp add mod ord">
        <pc:chgData name="Rebecca Snyder" userId="b29dac90-a519-464b-a7bd-766c4671ddff" providerId="ADAL" clId="{5FCB908F-4D23-4CAC-85BC-4186618EE759}" dt="2025-10-28T22:02:03.681" v="13102" actId="1076"/>
        <pc:sldMkLst>
          <pc:docMk/>
          <pc:sldMk cId="3083996377" sldId="278"/>
        </pc:sldMkLst>
        <pc:spChg chg="mod">
          <ac:chgData name="Rebecca Snyder" userId="b29dac90-a519-464b-a7bd-766c4671ddff" providerId="ADAL" clId="{5FCB908F-4D23-4CAC-85BC-4186618EE759}" dt="2025-10-28T19:11:29.322" v="10126" actId="1076"/>
          <ac:spMkLst>
            <pc:docMk/>
            <pc:sldMk cId="3083996377" sldId="278"/>
            <ac:spMk id="2" creationId="{A6B78C58-708B-A443-0981-CF0FC1BBB6BB}"/>
          </ac:spMkLst>
        </pc:spChg>
        <pc:spChg chg="mod">
          <ac:chgData name="Rebecca Snyder" userId="b29dac90-a519-464b-a7bd-766c4671ddff" providerId="ADAL" clId="{5FCB908F-4D23-4CAC-85BC-4186618EE759}" dt="2025-10-28T19:11:26.488" v="10125" actId="1076"/>
          <ac:spMkLst>
            <pc:docMk/>
            <pc:sldMk cId="3083996377" sldId="278"/>
            <ac:spMk id="3" creationId="{EB48A10E-DC43-DA95-D53C-699EAD2FF779}"/>
          </ac:spMkLst>
        </pc:spChg>
        <pc:spChg chg="mod">
          <ac:chgData name="Rebecca Snyder" userId="b29dac90-a519-464b-a7bd-766c4671ddff" providerId="ADAL" clId="{5FCB908F-4D23-4CAC-85BC-4186618EE759}" dt="2025-10-28T22:02:03.681" v="13102" actId="1076"/>
          <ac:spMkLst>
            <pc:docMk/>
            <pc:sldMk cId="3083996377" sldId="278"/>
            <ac:spMk id="5" creationId="{67EE6E79-E7F5-DC5A-4C24-ABD43E9E8AD2}"/>
          </ac:spMkLst>
        </pc:spChg>
        <pc:picChg chg="mod">
          <ac:chgData name="Rebecca Snyder" userId="b29dac90-a519-464b-a7bd-766c4671ddff" providerId="ADAL" clId="{5FCB908F-4D23-4CAC-85BC-4186618EE759}" dt="2025-10-28T19:11:16.223" v="10123" actId="1076"/>
          <ac:picMkLst>
            <pc:docMk/>
            <pc:sldMk cId="3083996377" sldId="278"/>
            <ac:picMk id="4" creationId="{148554F4-4BB5-177A-4F8F-7D045EB4FEA5}"/>
          </ac:picMkLst>
        </pc:picChg>
      </pc:sldChg>
      <pc:sldChg chg="modSp add mod ord">
        <pc:chgData name="Rebecca Snyder" userId="b29dac90-a519-464b-a7bd-766c4671ddff" providerId="ADAL" clId="{5FCB908F-4D23-4CAC-85BC-4186618EE759}" dt="2025-10-28T16:37:03.454" v="2234" actId="6549"/>
        <pc:sldMkLst>
          <pc:docMk/>
          <pc:sldMk cId="16406431" sldId="279"/>
        </pc:sldMkLst>
        <pc:spChg chg="mod">
          <ac:chgData name="Rebecca Snyder" userId="b29dac90-a519-464b-a7bd-766c4671ddff" providerId="ADAL" clId="{5FCB908F-4D23-4CAC-85BC-4186618EE759}" dt="2025-10-28T16:36:59.067" v="2233" actId="20577"/>
          <ac:spMkLst>
            <pc:docMk/>
            <pc:sldMk cId="16406431" sldId="279"/>
            <ac:spMk id="2" creationId="{FBC0112B-A1DB-D208-4CEA-5C4ECD84F845}"/>
          </ac:spMkLst>
        </pc:spChg>
        <pc:spChg chg="mod">
          <ac:chgData name="Rebecca Snyder" userId="b29dac90-a519-464b-a7bd-766c4671ddff" providerId="ADAL" clId="{5FCB908F-4D23-4CAC-85BC-4186618EE759}" dt="2025-10-28T16:37:03.454" v="2234" actId="6549"/>
          <ac:spMkLst>
            <pc:docMk/>
            <pc:sldMk cId="16406431" sldId="279"/>
            <ac:spMk id="3" creationId="{385490CF-4BEA-F883-D3CA-34AC756EE710}"/>
          </ac:spMkLst>
        </pc:spChg>
      </pc:sldChg>
      <pc:sldChg chg="addSp delSp modSp add mod">
        <pc:chgData name="Rebecca Snyder" userId="b29dac90-a519-464b-a7bd-766c4671ddff" providerId="ADAL" clId="{5FCB908F-4D23-4CAC-85BC-4186618EE759}" dt="2025-10-28T19:28:56.390" v="11590" actId="20577"/>
        <pc:sldMkLst>
          <pc:docMk/>
          <pc:sldMk cId="2748542802" sldId="280"/>
        </pc:sldMkLst>
        <pc:spChg chg="mod">
          <ac:chgData name="Rebecca Snyder" userId="b29dac90-a519-464b-a7bd-766c4671ddff" providerId="ADAL" clId="{5FCB908F-4D23-4CAC-85BC-4186618EE759}" dt="2025-10-28T19:26:12.558" v="11236" actId="14100"/>
          <ac:spMkLst>
            <pc:docMk/>
            <pc:sldMk cId="2748542802" sldId="280"/>
            <ac:spMk id="2" creationId="{FBC26D89-795F-C11A-9B80-25E50EB43BBB}"/>
          </ac:spMkLst>
        </pc:spChg>
        <pc:spChg chg="add del mod">
          <ac:chgData name="Rebecca Snyder" userId="b29dac90-a519-464b-a7bd-766c4671ddff" providerId="ADAL" clId="{5FCB908F-4D23-4CAC-85BC-4186618EE759}" dt="2025-10-28T16:38:02.825" v="2272" actId="3680"/>
          <ac:spMkLst>
            <pc:docMk/>
            <pc:sldMk cId="2748542802" sldId="280"/>
            <ac:spMk id="3" creationId="{11911B68-9C52-A2C8-FE68-FDE5262943CD}"/>
          </ac:spMkLst>
        </pc:spChg>
        <pc:spChg chg="add mod">
          <ac:chgData name="Rebecca Snyder" userId="b29dac90-a519-464b-a7bd-766c4671ddff" providerId="ADAL" clId="{5FCB908F-4D23-4CAC-85BC-4186618EE759}" dt="2025-10-28T19:28:56.390" v="11590" actId="20577"/>
          <ac:spMkLst>
            <pc:docMk/>
            <pc:sldMk cId="2748542802" sldId="280"/>
            <ac:spMk id="16" creationId="{CFC9AE25-E9AB-A60F-4653-F9ACBB5CAF71}"/>
          </ac:spMkLst>
        </pc:spChg>
        <pc:graphicFrameChg chg="add mod">
          <ac:chgData name="Rebecca Snyder" userId="b29dac90-a519-464b-a7bd-766c4671ddff" providerId="ADAL" clId="{5FCB908F-4D23-4CAC-85BC-4186618EE759}" dt="2025-10-28T16:37:49.236" v="2271"/>
          <ac:graphicFrameMkLst>
            <pc:docMk/>
            <pc:sldMk cId="2748542802" sldId="280"/>
            <ac:graphicFrameMk id="4" creationId="{A525BDEA-EF07-7E4B-8C15-CC972633EBE5}"/>
          </ac:graphicFrameMkLst>
        </pc:graphicFrameChg>
        <pc:graphicFrameChg chg="add mod">
          <ac:chgData name="Rebecca Snyder" userId="b29dac90-a519-464b-a7bd-766c4671ddff" providerId="ADAL" clId="{5FCB908F-4D23-4CAC-85BC-4186618EE759}" dt="2025-10-28T16:37:35.705" v="2266"/>
          <ac:graphicFrameMkLst>
            <pc:docMk/>
            <pc:sldMk cId="2748542802" sldId="280"/>
            <ac:graphicFrameMk id="6" creationId="{C6F55E3A-940C-12BB-7CF6-45F583404EDD}"/>
          </ac:graphicFrameMkLst>
        </pc:graphicFrameChg>
        <pc:graphicFrameChg chg="add mod">
          <ac:chgData name="Rebecca Snyder" userId="b29dac90-a519-464b-a7bd-766c4671ddff" providerId="ADAL" clId="{5FCB908F-4D23-4CAC-85BC-4186618EE759}" dt="2025-10-28T16:37:35.705" v="2266"/>
          <ac:graphicFrameMkLst>
            <pc:docMk/>
            <pc:sldMk cId="2748542802" sldId="280"/>
            <ac:graphicFrameMk id="7" creationId="{51484E71-A9DC-D1E1-6BAF-7E69AEF64397}"/>
          </ac:graphicFrameMkLst>
        </pc:graphicFrameChg>
        <pc:graphicFrameChg chg="add mod">
          <ac:chgData name="Rebecca Snyder" userId="b29dac90-a519-464b-a7bd-766c4671ddff" providerId="ADAL" clId="{5FCB908F-4D23-4CAC-85BC-4186618EE759}" dt="2025-10-28T16:37:35.705" v="2266"/>
          <ac:graphicFrameMkLst>
            <pc:docMk/>
            <pc:sldMk cId="2748542802" sldId="280"/>
            <ac:graphicFrameMk id="9" creationId="{D5F7747F-9C5D-59AC-25C8-1D42451384CD}"/>
          </ac:graphicFrameMkLst>
        </pc:graphicFrameChg>
        <pc:graphicFrameChg chg="add mod">
          <ac:chgData name="Rebecca Snyder" userId="b29dac90-a519-464b-a7bd-766c4671ddff" providerId="ADAL" clId="{5FCB908F-4D23-4CAC-85BC-4186618EE759}" dt="2025-10-28T16:37:35.705" v="2266"/>
          <ac:graphicFrameMkLst>
            <pc:docMk/>
            <pc:sldMk cId="2748542802" sldId="280"/>
            <ac:graphicFrameMk id="11" creationId="{2B26E51C-E1F2-ABF8-E018-064A19DA3F5F}"/>
          </ac:graphicFrameMkLst>
        </pc:graphicFrameChg>
        <pc:graphicFrameChg chg="add mod modGraphic">
          <ac:chgData name="Rebecca Snyder" userId="b29dac90-a519-464b-a7bd-766c4671ddff" providerId="ADAL" clId="{5FCB908F-4D23-4CAC-85BC-4186618EE759}" dt="2025-10-28T16:37:48.808" v="2270" actId="14100"/>
          <ac:graphicFrameMkLst>
            <pc:docMk/>
            <pc:sldMk cId="2748542802" sldId="280"/>
            <ac:graphicFrameMk id="13" creationId="{78618490-2DBD-1161-D808-CC1596BFDFD8}"/>
          </ac:graphicFrameMkLst>
        </pc:graphicFrameChg>
        <pc:graphicFrameChg chg="add mod ord modGraphic">
          <ac:chgData name="Rebecca Snyder" userId="b29dac90-a519-464b-a7bd-766c4671ddff" providerId="ADAL" clId="{5FCB908F-4D23-4CAC-85BC-4186618EE759}" dt="2025-10-28T19:26:16.220" v="11238" actId="1076"/>
          <ac:graphicFrameMkLst>
            <pc:docMk/>
            <pc:sldMk cId="2748542802" sldId="280"/>
            <ac:graphicFrameMk id="15" creationId="{76828E96-257D-0B59-FF57-8645E2BAF37C}"/>
          </ac:graphicFrameMkLst>
        </pc:graphicFrameChg>
      </pc:sldChg>
      <pc:sldChg chg="addSp delSp modSp add mod ord">
        <pc:chgData name="Rebecca Snyder" userId="b29dac90-a519-464b-a7bd-766c4671ddff" providerId="ADAL" clId="{5FCB908F-4D23-4CAC-85BC-4186618EE759}" dt="2025-10-28T16:42:33.995" v="3262" actId="12"/>
        <pc:sldMkLst>
          <pc:docMk/>
          <pc:sldMk cId="2145860997" sldId="281"/>
        </pc:sldMkLst>
        <pc:spChg chg="mod">
          <ac:chgData name="Rebecca Snyder" userId="b29dac90-a519-464b-a7bd-766c4671ddff" providerId="ADAL" clId="{5FCB908F-4D23-4CAC-85BC-4186618EE759}" dt="2025-10-28T16:40:31.858" v="2867" actId="20577"/>
          <ac:spMkLst>
            <pc:docMk/>
            <pc:sldMk cId="2145860997" sldId="281"/>
            <ac:spMk id="2" creationId="{77C539CD-BE56-A286-0FF6-1B8AEB29A170}"/>
          </ac:spMkLst>
        </pc:spChg>
        <pc:spChg chg="del">
          <ac:chgData name="Rebecca Snyder" userId="b29dac90-a519-464b-a7bd-766c4671ddff" providerId="ADAL" clId="{5FCB908F-4D23-4CAC-85BC-4186618EE759}" dt="2025-10-28T16:40:23.650" v="2830" actId="478"/>
          <ac:spMkLst>
            <pc:docMk/>
            <pc:sldMk cId="2145860997" sldId="281"/>
            <ac:spMk id="3" creationId="{E3C881E3-8668-E6AD-FBFA-2905049812C1}"/>
          </ac:spMkLst>
        </pc:spChg>
        <pc:spChg chg="add del mod">
          <ac:chgData name="Rebecca Snyder" userId="b29dac90-a519-464b-a7bd-766c4671ddff" providerId="ADAL" clId="{5FCB908F-4D23-4CAC-85BC-4186618EE759}" dt="2025-10-28T16:40:35.275" v="2868" actId="478"/>
          <ac:spMkLst>
            <pc:docMk/>
            <pc:sldMk cId="2145860997" sldId="281"/>
            <ac:spMk id="4" creationId="{79C78244-F102-47BC-F940-0EBF0C20EF73}"/>
          </ac:spMkLst>
        </pc:spChg>
        <pc:spChg chg="add mod">
          <ac:chgData name="Rebecca Snyder" userId="b29dac90-a519-464b-a7bd-766c4671ddff" providerId="ADAL" clId="{5FCB908F-4D23-4CAC-85BC-4186618EE759}" dt="2025-10-28T16:42:33.995" v="3262" actId="12"/>
          <ac:spMkLst>
            <pc:docMk/>
            <pc:sldMk cId="2145860997" sldId="281"/>
            <ac:spMk id="7" creationId="{0B626B69-09B3-FD0A-FDEE-F674E42BBD5E}"/>
          </ac:spMkLst>
        </pc:spChg>
        <pc:graphicFrameChg chg="add mod modGraphic">
          <ac:chgData name="Rebecca Snyder" userId="b29dac90-a519-464b-a7bd-766c4671ddff" providerId="ADAL" clId="{5FCB908F-4D23-4CAC-85BC-4186618EE759}" dt="2025-10-28T16:41:44.992" v="3111" actId="1076"/>
          <ac:graphicFrameMkLst>
            <pc:docMk/>
            <pc:sldMk cId="2145860997" sldId="281"/>
            <ac:graphicFrameMk id="6" creationId="{AAC9E470-1390-8DDD-576A-675C9BC856F4}"/>
          </ac:graphicFrameMkLst>
        </pc:graphicFrameChg>
      </pc:sldChg>
      <pc:sldChg chg="delSp modSp add mod">
        <pc:chgData name="Rebecca Snyder" userId="b29dac90-a519-464b-a7bd-766c4671ddff" providerId="ADAL" clId="{5FCB908F-4D23-4CAC-85BC-4186618EE759}" dt="2025-10-28T19:32:29.667" v="11593" actId="20577"/>
        <pc:sldMkLst>
          <pc:docMk/>
          <pc:sldMk cId="1882855943" sldId="282"/>
        </pc:sldMkLst>
        <pc:spChg chg="mod">
          <ac:chgData name="Rebecca Snyder" userId="b29dac90-a519-464b-a7bd-766c4671ddff" providerId="ADAL" clId="{5FCB908F-4D23-4CAC-85BC-4186618EE759}" dt="2025-10-28T16:44:33.798" v="3350" actId="1076"/>
          <ac:spMkLst>
            <pc:docMk/>
            <pc:sldMk cId="1882855943" sldId="282"/>
            <ac:spMk id="2" creationId="{20A136FD-8237-BB9D-131D-4AB58DABAE47}"/>
          </ac:spMkLst>
        </pc:spChg>
        <pc:spChg chg="mod">
          <ac:chgData name="Rebecca Snyder" userId="b29dac90-a519-464b-a7bd-766c4671ddff" providerId="ADAL" clId="{5FCB908F-4D23-4CAC-85BC-4186618EE759}" dt="2025-10-28T19:32:29.667" v="11593" actId="20577"/>
          <ac:spMkLst>
            <pc:docMk/>
            <pc:sldMk cId="1882855943" sldId="282"/>
            <ac:spMk id="7" creationId="{FF3B8274-15A2-94D5-F2C8-F7DD4FF8103B}"/>
          </ac:spMkLst>
        </pc:spChg>
        <pc:graphicFrameChg chg="del">
          <ac:chgData name="Rebecca Snyder" userId="b29dac90-a519-464b-a7bd-766c4671ddff" providerId="ADAL" clId="{5FCB908F-4D23-4CAC-85BC-4186618EE759}" dt="2025-10-28T16:43:07.247" v="3266" actId="21"/>
          <ac:graphicFrameMkLst>
            <pc:docMk/>
            <pc:sldMk cId="1882855943" sldId="282"/>
            <ac:graphicFrameMk id="6" creationId="{574D5ABA-E0B5-AF18-D1F8-754386646F4F}"/>
          </ac:graphicFrameMkLst>
        </pc:graphicFrameChg>
      </pc:sldChg>
      <pc:sldChg chg="modSp add mod">
        <pc:chgData name="Rebecca Snyder" userId="b29dac90-a519-464b-a7bd-766c4671ddff" providerId="ADAL" clId="{5FCB908F-4D23-4CAC-85BC-4186618EE759}" dt="2025-10-28T16:46:09.106" v="3490" actId="12"/>
        <pc:sldMkLst>
          <pc:docMk/>
          <pc:sldMk cId="2587567565" sldId="283"/>
        </pc:sldMkLst>
        <pc:spChg chg="mod">
          <ac:chgData name="Rebecca Snyder" userId="b29dac90-a519-464b-a7bd-766c4671ddff" providerId="ADAL" clId="{5FCB908F-4D23-4CAC-85BC-4186618EE759}" dt="2025-10-28T16:45:01.514" v="3409" actId="6549"/>
          <ac:spMkLst>
            <pc:docMk/>
            <pc:sldMk cId="2587567565" sldId="283"/>
            <ac:spMk id="2" creationId="{9B94EA92-6097-A21B-06DB-65BDC86EA91B}"/>
          </ac:spMkLst>
        </pc:spChg>
        <pc:spChg chg="mod">
          <ac:chgData name="Rebecca Snyder" userId="b29dac90-a519-464b-a7bd-766c4671ddff" providerId="ADAL" clId="{5FCB908F-4D23-4CAC-85BC-4186618EE759}" dt="2025-10-28T16:46:09.106" v="3490" actId="12"/>
          <ac:spMkLst>
            <pc:docMk/>
            <pc:sldMk cId="2587567565" sldId="283"/>
            <ac:spMk id="7" creationId="{3FC60388-1BD3-4BD1-63C9-5E38E37B3C29}"/>
          </ac:spMkLst>
        </pc:spChg>
      </pc:sldChg>
      <pc:sldChg chg="delSp modSp add mod">
        <pc:chgData name="Rebecca Snyder" userId="b29dac90-a519-464b-a7bd-766c4671ddff" providerId="ADAL" clId="{5FCB908F-4D23-4CAC-85BC-4186618EE759}" dt="2025-10-28T22:06:18.401" v="13103" actId="478"/>
        <pc:sldMkLst>
          <pc:docMk/>
          <pc:sldMk cId="2880210095" sldId="284"/>
        </pc:sldMkLst>
        <pc:spChg chg="mod">
          <ac:chgData name="Rebecca Snyder" userId="b29dac90-a519-464b-a7bd-766c4671ddff" providerId="ADAL" clId="{5FCB908F-4D23-4CAC-85BC-4186618EE759}" dt="2025-10-28T19:42:39.029" v="11976" actId="27636"/>
          <ac:spMkLst>
            <pc:docMk/>
            <pc:sldMk cId="2880210095" sldId="284"/>
            <ac:spMk id="2" creationId="{A464179F-BE26-8987-FB6E-A46A159EC6DD}"/>
          </ac:spMkLst>
        </pc:spChg>
        <pc:spChg chg="mod">
          <ac:chgData name="Rebecca Snyder" userId="b29dac90-a519-464b-a7bd-766c4671ddff" providerId="ADAL" clId="{5FCB908F-4D23-4CAC-85BC-4186618EE759}" dt="2025-10-28T19:44:47.886" v="12139" actId="20577"/>
          <ac:spMkLst>
            <pc:docMk/>
            <pc:sldMk cId="2880210095" sldId="284"/>
            <ac:spMk id="7" creationId="{52148DDA-AC33-59BF-DF80-CBA33C3E8E46}"/>
          </ac:spMkLst>
        </pc:spChg>
        <pc:picChg chg="del">
          <ac:chgData name="Rebecca Snyder" userId="b29dac90-a519-464b-a7bd-766c4671ddff" providerId="ADAL" clId="{5FCB908F-4D23-4CAC-85BC-4186618EE759}" dt="2025-10-28T22:06:18.401" v="13103" actId="478"/>
          <ac:picMkLst>
            <pc:docMk/>
            <pc:sldMk cId="2880210095" sldId="284"/>
            <ac:picMk id="5" creationId="{9288BF91-1A97-DDB3-0361-CB37BB414D46}"/>
          </ac:picMkLst>
        </pc:picChg>
      </pc:sldChg>
      <pc:sldChg chg="modSp add mod">
        <pc:chgData name="Rebecca Snyder" userId="b29dac90-a519-464b-a7bd-766c4671ddff" providerId="ADAL" clId="{5FCB908F-4D23-4CAC-85BC-4186618EE759}" dt="2025-10-28T19:51:55.169" v="12462" actId="20577"/>
        <pc:sldMkLst>
          <pc:docMk/>
          <pc:sldMk cId="1352631932" sldId="285"/>
        </pc:sldMkLst>
        <pc:spChg chg="mod">
          <ac:chgData name="Rebecca Snyder" userId="b29dac90-a519-464b-a7bd-766c4671ddff" providerId="ADAL" clId="{5FCB908F-4D23-4CAC-85BC-4186618EE759}" dt="2025-10-28T19:50:58.585" v="12436" actId="27636"/>
          <ac:spMkLst>
            <pc:docMk/>
            <pc:sldMk cId="1352631932" sldId="285"/>
            <ac:spMk id="2" creationId="{EDBA7114-E1B1-1CED-4C84-08569578A006}"/>
          </ac:spMkLst>
        </pc:spChg>
        <pc:spChg chg="mod">
          <ac:chgData name="Rebecca Snyder" userId="b29dac90-a519-464b-a7bd-766c4671ddff" providerId="ADAL" clId="{5FCB908F-4D23-4CAC-85BC-4186618EE759}" dt="2025-10-28T19:51:55.169" v="12462" actId="20577"/>
          <ac:spMkLst>
            <pc:docMk/>
            <pc:sldMk cId="1352631932" sldId="285"/>
            <ac:spMk id="7" creationId="{B147F6C4-0FCE-BDED-3F96-E252B5C52ECD}"/>
          </ac:spMkLst>
        </pc:spChg>
      </pc:sldChg>
      <pc:sldChg chg="modSp add mod ord">
        <pc:chgData name="Rebecca Snyder" userId="b29dac90-a519-464b-a7bd-766c4671ddff" providerId="ADAL" clId="{5FCB908F-4D23-4CAC-85BC-4186618EE759}" dt="2025-10-28T22:06:39.493" v="13105" actId="1076"/>
        <pc:sldMkLst>
          <pc:docMk/>
          <pc:sldMk cId="2657433078" sldId="286"/>
        </pc:sldMkLst>
        <pc:spChg chg="mod">
          <ac:chgData name="Rebecca Snyder" userId="b29dac90-a519-464b-a7bd-766c4671ddff" providerId="ADAL" clId="{5FCB908F-4D23-4CAC-85BC-4186618EE759}" dt="2025-10-28T19:56:02.237" v="12780" actId="1076"/>
          <ac:spMkLst>
            <pc:docMk/>
            <pc:sldMk cId="2657433078" sldId="286"/>
            <ac:spMk id="2" creationId="{2811CAF6-4D11-2507-B592-8A35496A1B69}"/>
          </ac:spMkLst>
        </pc:spChg>
        <pc:spChg chg="mod">
          <ac:chgData name="Rebecca Snyder" userId="b29dac90-a519-464b-a7bd-766c4671ddff" providerId="ADAL" clId="{5FCB908F-4D23-4CAC-85BC-4186618EE759}" dt="2025-10-28T19:55:59.887" v="12779" actId="1076"/>
          <ac:spMkLst>
            <pc:docMk/>
            <pc:sldMk cId="2657433078" sldId="286"/>
            <ac:spMk id="3" creationId="{D65C1CE8-6DE5-4259-C7D7-F070C9423D63}"/>
          </ac:spMkLst>
        </pc:spChg>
        <pc:spChg chg="mod">
          <ac:chgData name="Rebecca Snyder" userId="b29dac90-a519-464b-a7bd-766c4671ddff" providerId="ADAL" clId="{5FCB908F-4D23-4CAC-85BC-4186618EE759}" dt="2025-10-28T22:06:39.493" v="13105" actId="1076"/>
          <ac:spMkLst>
            <pc:docMk/>
            <pc:sldMk cId="2657433078" sldId="286"/>
            <ac:spMk id="5" creationId="{C999823E-E051-811D-5F07-F3D8EE35F04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atholicreview.org/cr-radio/"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therevealer.or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docs.google.com/document/d/e/2PACX-1vSSITy7VXWa0_wh61UoyZij4CX__F4tGhwiSDnAM7rObE2-Cq9v-aE56ar-WIgGAFC_oy8R9h51j3mj/pub" TargetMode="External"/><Relationship Id="rId2" Type="http://schemas.openxmlformats.org/officeDocument/2006/relationships/hyperlink" Target="https://www.poynter.org/wp-content/uploads/2025/06/public_ai_ethics_guidelines.pdf"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hyperlink" Target="https://sophiana.ap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amazon.com/Writing-Story-Dramatic-Nonfiction-Reference/dp/0452272955/ref=sr_1_1?dib=eyJ2IjoiMSJ9.NhBLyp4deb6JmfjrnSCWqnwToBIGzCcC15lK1z5EaPy9b88Fl2C-zhEZOEhYv3P0F6VvBuxWtb98JjQIPWcKGGgASNsb6QE5v1sjB0DGt0M_ZZ_aBYcyCyhCDXZiYvA-R1XLJ5iWxqFJoom8mwfWquud_efI4xMtoxZelEiGOjwIsJpSUgP5LCWLjNrkMWzmfwvFdhmydEns4PDy_VTFxKhvB1D33Lj9PGBg2A9cxNU.iEjumvTzUFZbehzayxSN4MQ2GrOToiwovnMFzT034dY&amp;dib_tag=se&amp;hvadid=776750692054&amp;hvdev=c&amp;hvexpln=0&amp;hvlocphy=9007901&amp;hvnetw=g&amp;hvocijid=4914843354263992427--&amp;hvqmt=e&amp;hvrand=4914843354263992427&amp;hvtargid=kwd-3825538166&amp;hydadcr=22591_13821178&amp;keywords=jon+franklin+writing+for+story&amp;mcid=21543568a99e349f8809650df36a3d2d&amp;qid=1761674942&amp;sr=8-1"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sumner-books.com/2025/07/25/twelve-timely-tips-for-terrific-tell-all-interview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42996" y="4267832"/>
            <a:ext cx="3604497" cy="1297115"/>
          </a:xfrm>
        </p:spPr>
        <p:txBody>
          <a:bodyPr anchor="t">
            <a:normAutofit/>
          </a:bodyPr>
          <a:lstStyle/>
          <a:p>
            <a:pPr algn="l"/>
            <a:r>
              <a:rPr lang="en-US" sz="3500" b="1" dirty="0">
                <a:solidFill>
                  <a:srgbClr val="002060"/>
                </a:solidFill>
                <a:latin typeface="Aptos" panose="020B0004020202020204" pitchFamily="34" charset="0"/>
              </a:rPr>
              <a:t>Best Practices Summit</a:t>
            </a:r>
          </a:p>
        </p:txBody>
      </p:sp>
      <p:sp>
        <p:nvSpPr>
          <p:cNvPr id="3" name="Subtitle 2"/>
          <p:cNvSpPr>
            <a:spLocks noGrp="1"/>
          </p:cNvSpPr>
          <p:nvPr>
            <p:ph type="subTitle" idx="1"/>
          </p:nvPr>
        </p:nvSpPr>
        <p:spPr>
          <a:xfrm>
            <a:off x="4943224" y="3428999"/>
            <a:ext cx="3604268" cy="838831"/>
          </a:xfrm>
        </p:spPr>
        <p:txBody>
          <a:bodyPr vert="horz" lIns="91440" tIns="45720" rIns="91440" bIns="45720" rtlCol="0" anchor="b">
            <a:normAutofit/>
          </a:bodyPr>
          <a:lstStyle/>
          <a:p>
            <a:pPr algn="l"/>
            <a:r>
              <a:rPr lang="en-US" sz="1700" b="1" dirty="0">
                <a:solidFill>
                  <a:schemeClr val="tx2"/>
                </a:solidFill>
              </a:rPr>
              <a:t>October 2025</a:t>
            </a:r>
            <a:endParaRPr lang="en-US" sz="1700" dirty="0">
              <a:solidFill>
                <a:schemeClr val="tx2"/>
              </a:solidFill>
            </a:endParaRPr>
          </a:p>
        </p:txBody>
      </p:sp>
      <p:pic>
        <p:nvPicPr>
          <p:cNvPr id="4" name="Picture 3">
            <a:extLst>
              <a:ext uri="{FF2B5EF4-FFF2-40B4-BE49-F238E27FC236}">
                <a16:creationId xmlns:a16="http://schemas.microsoft.com/office/drawing/2014/main" id="{5A64DD5E-8B97-111A-CF74-4F44822937C2}"/>
              </a:ext>
            </a:extLst>
          </p:cNvPr>
          <p:cNvPicPr>
            <a:picLocks noChangeAspect="1"/>
          </p:cNvPicPr>
          <p:nvPr/>
        </p:nvPicPr>
        <p:blipFill>
          <a:blip r:embed="rId2"/>
          <a:srcRect/>
          <a:stretch/>
        </p:blipFill>
        <p:spPr>
          <a:xfrm>
            <a:off x="292133" y="2364828"/>
            <a:ext cx="3798435" cy="253229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1" name="Group 20">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2" name="Freeform: Shape 21">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1198F0C-B291-0CFA-E926-0D3B25306A1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C90A46-A690-930B-1F61-E88BC693BE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B60F5AB-1F19-787D-2220-DC535E1BF7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A198D2FC-D628-917D-5481-079362F83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31D32B7-5D00-28F2-DFB5-0D3B48FC35E7}"/>
              </a:ext>
            </a:extLst>
          </p:cNvPr>
          <p:cNvSpPr>
            <a:spLocks noGrp="1"/>
          </p:cNvSpPr>
          <p:nvPr>
            <p:ph type="title"/>
          </p:nvPr>
        </p:nvSpPr>
        <p:spPr>
          <a:xfrm>
            <a:off x="836676" y="548640"/>
            <a:ext cx="7626096" cy="1179576"/>
          </a:xfrm>
        </p:spPr>
        <p:txBody>
          <a:bodyPr>
            <a:normAutofit/>
          </a:bodyPr>
          <a:lstStyle/>
          <a:p>
            <a:r>
              <a:rPr lang="en-US" sz="3500" dirty="0"/>
              <a:t>Why Creativity Matters in Faith Media</a:t>
            </a:r>
            <a:br>
              <a:rPr lang="en-US" sz="3500" dirty="0"/>
            </a:br>
            <a:r>
              <a:rPr lang="en-US" sz="3500" dirty="0"/>
              <a:t>Visual, Participatory, Personal</a:t>
            </a:r>
            <a:endParaRPr lang="en-US" dirty="0"/>
          </a:p>
        </p:txBody>
      </p:sp>
      <p:sp>
        <p:nvSpPr>
          <p:cNvPr id="14" name="Rectangle 13">
            <a:extLst>
              <a:ext uri="{FF2B5EF4-FFF2-40B4-BE49-F238E27FC236}">
                <a16:creationId xmlns:a16="http://schemas.microsoft.com/office/drawing/2014/main" id="{9A3AD90B-E55D-5349-7D2B-6BA2940FEC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EB077572-395A-5BE6-E537-FC10E090B6CD}"/>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6" name="Rectangle 2">
            <a:extLst>
              <a:ext uri="{FF2B5EF4-FFF2-40B4-BE49-F238E27FC236}">
                <a16:creationId xmlns:a16="http://schemas.microsoft.com/office/drawing/2014/main" id="{DE2C7648-917B-7F4F-D00E-C8C4B9EDC59C}"/>
              </a:ext>
            </a:extLst>
          </p:cNvPr>
          <p:cNvSpPr>
            <a:spLocks noGrp="1" noChangeArrowheads="1"/>
          </p:cNvSpPr>
          <p:nvPr>
            <p:ph idx="1"/>
          </p:nvPr>
        </p:nvSpPr>
        <p:spPr bwMode="auto">
          <a:xfrm>
            <a:off x="836676" y="2313380"/>
            <a:ext cx="7345690" cy="1729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fontAlgn="base">
              <a:lnSpc>
                <a:spcPct val="100000"/>
              </a:lnSpc>
              <a:spcAft>
                <a:spcPct val="0"/>
              </a:spcAft>
              <a:buClrTx/>
              <a:buSzTx/>
              <a:tabLst/>
            </a:pPr>
            <a:r>
              <a:rPr lang="en-US" altLang="en-US" sz="1900" dirty="0">
                <a:ea typeface="Calibri"/>
                <a:cs typeface="Calibri"/>
              </a:rPr>
              <a:t>Audiences are seeking </a:t>
            </a:r>
            <a:r>
              <a:rPr lang="en-US" altLang="en-US" sz="1900" b="1" dirty="0">
                <a:ea typeface="Calibri"/>
                <a:cs typeface="Calibri"/>
              </a:rPr>
              <a:t>authenticity, connection, </a:t>
            </a:r>
            <a:r>
              <a:rPr lang="en-US" altLang="en-US" sz="1900" dirty="0">
                <a:ea typeface="Calibri"/>
                <a:cs typeface="Calibri"/>
              </a:rPr>
              <a:t>and</a:t>
            </a:r>
            <a:r>
              <a:rPr lang="en-US" altLang="en-US" sz="1900" b="1" dirty="0">
                <a:ea typeface="Calibri"/>
                <a:cs typeface="Calibri"/>
              </a:rPr>
              <a:t> inspiration</a:t>
            </a:r>
          </a:p>
          <a:p>
            <a:pPr marR="0" lvl="0" fontAlgn="base">
              <a:lnSpc>
                <a:spcPct val="100000"/>
              </a:lnSpc>
              <a:spcAft>
                <a:spcPct val="0"/>
              </a:spcAft>
              <a:buClrTx/>
              <a:buSzTx/>
              <a:tabLst/>
            </a:pPr>
            <a:r>
              <a:rPr lang="en-US" altLang="en-US" sz="1900" dirty="0">
                <a:ea typeface="Calibri"/>
                <a:cs typeface="Calibri"/>
              </a:rPr>
              <a:t>Faith-based media faces </a:t>
            </a:r>
            <a:r>
              <a:rPr lang="en-US" altLang="en-US" sz="1900" b="1" dirty="0">
                <a:ea typeface="Calibri"/>
                <a:cs typeface="Calibri"/>
              </a:rPr>
              <a:t>competition </a:t>
            </a:r>
            <a:r>
              <a:rPr lang="en-US" altLang="en-US" sz="1900" dirty="0">
                <a:ea typeface="Calibri"/>
                <a:cs typeface="Calibri"/>
              </a:rPr>
              <a:t>from countless digital voices</a:t>
            </a:r>
          </a:p>
          <a:p>
            <a:pPr marR="0" lvl="0" fontAlgn="base">
              <a:lnSpc>
                <a:spcPct val="100000"/>
              </a:lnSpc>
              <a:spcAft>
                <a:spcPct val="0"/>
              </a:spcAft>
              <a:buClrTx/>
              <a:buSzTx/>
              <a:tabLst/>
            </a:pPr>
            <a:r>
              <a:rPr lang="en-US" altLang="en-US" sz="1900" dirty="0">
                <a:ea typeface="Calibri"/>
                <a:cs typeface="Calibri"/>
              </a:rPr>
              <a:t>The challenge: </a:t>
            </a:r>
            <a:r>
              <a:rPr lang="en-US" altLang="en-US" sz="1900" b="1" dirty="0">
                <a:ea typeface="Calibri"/>
                <a:cs typeface="Calibri"/>
              </a:rPr>
              <a:t>keeping content spiritually meaningful and emotionally resonant</a:t>
            </a:r>
          </a:p>
          <a:p>
            <a:pPr marR="0" lvl="0" fontAlgn="base">
              <a:lnSpc>
                <a:spcPct val="100000"/>
              </a:lnSpc>
              <a:spcAft>
                <a:spcPct val="0"/>
              </a:spcAft>
              <a:buClrTx/>
              <a:buSzTx/>
              <a:tabLst/>
            </a:pPr>
            <a:r>
              <a:rPr lang="en-US" altLang="en-US" sz="1900" dirty="0">
                <a:ea typeface="Calibri"/>
                <a:cs typeface="Calibri"/>
              </a:rPr>
              <a:t>The opportunity: use creative formats to </a:t>
            </a:r>
            <a:r>
              <a:rPr lang="en-US" altLang="en-US" sz="1900" b="1" dirty="0">
                <a:ea typeface="Calibri"/>
                <a:cs typeface="Calibri"/>
              </a:rPr>
              <a:t>bring faith stories to life</a:t>
            </a:r>
          </a:p>
        </p:txBody>
      </p:sp>
    </p:spTree>
    <p:extLst>
      <p:ext uri="{BB962C8B-B14F-4D97-AF65-F5344CB8AC3E}">
        <p14:creationId xmlns:p14="http://schemas.microsoft.com/office/powerpoint/2010/main" val="781536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B7012C-6042-CB8A-3A00-9863F16121A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9F4506D-B3BA-24FD-D43C-7A39F43B6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28ECC9D2-4F38-726A-DC9B-C43836C7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CE684D3C-5A93-6144-EE90-CE116C3763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A25CAD6-98D1-97D5-9F93-6FF2CDC47759}"/>
              </a:ext>
            </a:extLst>
          </p:cNvPr>
          <p:cNvSpPr>
            <a:spLocks noGrp="1"/>
          </p:cNvSpPr>
          <p:nvPr>
            <p:ph type="title"/>
          </p:nvPr>
        </p:nvSpPr>
        <p:spPr>
          <a:xfrm>
            <a:off x="1466422" y="115742"/>
            <a:ext cx="7626096" cy="543992"/>
          </a:xfrm>
        </p:spPr>
        <p:txBody>
          <a:bodyPr>
            <a:normAutofit fontScale="90000"/>
          </a:bodyPr>
          <a:lstStyle/>
          <a:p>
            <a:r>
              <a:rPr lang="en-US" sz="3500" dirty="0"/>
              <a:t>Seeing Faith in Action</a:t>
            </a:r>
            <a:endParaRPr lang="en-US" dirty="0"/>
          </a:p>
        </p:txBody>
      </p:sp>
      <p:sp>
        <p:nvSpPr>
          <p:cNvPr id="14" name="Rectangle 13">
            <a:extLst>
              <a:ext uri="{FF2B5EF4-FFF2-40B4-BE49-F238E27FC236}">
                <a16:creationId xmlns:a16="http://schemas.microsoft.com/office/drawing/2014/main" id="{2FC1962E-EE87-E950-BCAC-E965A28D07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2">
            <a:extLst>
              <a:ext uri="{FF2B5EF4-FFF2-40B4-BE49-F238E27FC236}">
                <a16:creationId xmlns:a16="http://schemas.microsoft.com/office/drawing/2014/main" id="{F3712810-F803-5F12-2246-B6B43E663468}"/>
              </a:ext>
            </a:extLst>
          </p:cNvPr>
          <p:cNvSpPr>
            <a:spLocks noGrp="1" noChangeArrowheads="1"/>
          </p:cNvSpPr>
          <p:nvPr>
            <p:ph idx="1"/>
          </p:nvPr>
        </p:nvSpPr>
        <p:spPr bwMode="auto">
          <a:xfrm>
            <a:off x="418656" y="920277"/>
            <a:ext cx="8536157" cy="6263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fontAlgn="base">
              <a:spcAft>
                <a:spcPct val="0"/>
              </a:spcAft>
              <a:buNone/>
            </a:pPr>
            <a:r>
              <a:rPr lang="en-US" altLang="en-US" sz="1900" b="1" dirty="0">
                <a:ea typeface="Calibri"/>
                <a:cs typeface="Calibri"/>
              </a:rPr>
              <a:t>Visual Storytelling</a:t>
            </a:r>
          </a:p>
          <a:p>
            <a:pPr fontAlgn="base">
              <a:spcAft>
                <a:spcPct val="0"/>
              </a:spcAft>
            </a:pPr>
            <a:r>
              <a:rPr lang="en-US" altLang="en-US" sz="1600" b="1" dirty="0">
                <a:ea typeface="Calibri"/>
                <a:cs typeface="Calibri"/>
              </a:rPr>
              <a:t>Infographics</a:t>
            </a:r>
            <a:r>
              <a:rPr lang="en-US" altLang="en-US" sz="1600" dirty="0">
                <a:ea typeface="Calibri"/>
                <a:cs typeface="Calibri"/>
              </a:rPr>
              <a:t>: Simplify complex theological ideas or social data</a:t>
            </a:r>
          </a:p>
          <a:p>
            <a:pPr fontAlgn="base">
              <a:spcAft>
                <a:spcPct val="0"/>
              </a:spcAft>
            </a:pPr>
            <a:r>
              <a:rPr lang="en-US" altLang="en-US" sz="1600" b="1" dirty="0">
                <a:ea typeface="Calibri"/>
                <a:cs typeface="Calibri"/>
              </a:rPr>
              <a:t>Sidebars</a:t>
            </a:r>
            <a:r>
              <a:rPr lang="en-US" altLang="en-US" sz="1600" dirty="0">
                <a:ea typeface="Calibri"/>
                <a:cs typeface="Calibri"/>
              </a:rPr>
              <a:t>:  tell a quick story; transform a story or part of a story</a:t>
            </a:r>
          </a:p>
          <a:p>
            <a:pPr fontAlgn="base">
              <a:spcAft>
                <a:spcPct val="0"/>
              </a:spcAft>
            </a:pPr>
            <a:r>
              <a:rPr lang="en-US" altLang="en-US" sz="1600" b="1" dirty="0">
                <a:ea typeface="Calibri"/>
                <a:cs typeface="Calibri"/>
              </a:rPr>
              <a:t>Comics, graphic illustrations</a:t>
            </a:r>
            <a:r>
              <a:rPr lang="en-US" altLang="en-US" sz="1600" dirty="0">
                <a:ea typeface="Calibri"/>
                <a:cs typeface="Calibri"/>
              </a:rPr>
              <a:t>: talking about innovation – make it innovative.  </a:t>
            </a:r>
          </a:p>
          <a:p>
            <a:pPr fontAlgn="base">
              <a:spcAft>
                <a:spcPct val="0"/>
              </a:spcAft>
            </a:pPr>
            <a:r>
              <a:rPr lang="en-US" altLang="en-US" sz="1600" b="1" dirty="0">
                <a:ea typeface="Calibri"/>
                <a:cs typeface="Calibri"/>
              </a:rPr>
              <a:t>E-books</a:t>
            </a:r>
            <a:r>
              <a:rPr lang="en-US" altLang="en-US" sz="1600" dirty="0">
                <a:ea typeface="Calibri"/>
                <a:cs typeface="Calibri"/>
              </a:rPr>
              <a:t>:  Interviews with famous Canadians – dropped around Canada Day; mined their own archive and designed into new format.  Different occasion, different theme.  Advent calendar – share your favorite ornament and why it is important, put it into an interactive calendar.</a:t>
            </a:r>
          </a:p>
          <a:p>
            <a:pPr fontAlgn="base">
              <a:spcAft>
                <a:spcPct val="0"/>
              </a:spcAft>
            </a:pPr>
            <a:r>
              <a:rPr lang="en-US" altLang="en-US" sz="1600" dirty="0">
                <a:ea typeface="Calibri"/>
                <a:cs typeface="Calibri"/>
              </a:rPr>
              <a:t>Writer and artist team for comics. </a:t>
            </a:r>
          </a:p>
          <a:p>
            <a:pPr fontAlgn="base">
              <a:spcAft>
                <a:spcPct val="0"/>
              </a:spcAft>
            </a:pPr>
            <a:r>
              <a:rPr lang="en-US" altLang="en-US" sz="1600" dirty="0">
                <a:ea typeface="Calibri"/>
                <a:cs typeface="Calibri"/>
              </a:rPr>
              <a:t>Electronic distribution – Catholic Review Feast Days graphics; CR for kids:  </a:t>
            </a:r>
            <a:r>
              <a:rPr lang="en-US" sz="1600" dirty="0"/>
              <a:t>archbalt.org/social-media-resources</a:t>
            </a:r>
            <a:r>
              <a:rPr lang="en-US" altLang="en-US" sz="1600" dirty="0">
                <a:ea typeface="Calibri"/>
                <a:cs typeface="Calibri"/>
              </a:rPr>
              <a:t>  </a:t>
            </a:r>
          </a:p>
          <a:p>
            <a:pPr fontAlgn="base">
              <a:spcAft>
                <a:spcPct val="0"/>
              </a:spcAft>
            </a:pPr>
            <a:r>
              <a:rPr lang="en-US" altLang="en-US" sz="1600" b="1" dirty="0">
                <a:ea typeface="Calibri"/>
                <a:cs typeface="Calibri"/>
              </a:rPr>
              <a:t>Photo essays</a:t>
            </a:r>
            <a:r>
              <a:rPr lang="en-US" altLang="en-US" sz="1600" dirty="0">
                <a:ea typeface="Calibri"/>
                <a:cs typeface="Calibri"/>
              </a:rPr>
              <a:t>: Capture moments of worship, service, or transformation</a:t>
            </a:r>
          </a:p>
          <a:p>
            <a:pPr fontAlgn="base">
              <a:spcAft>
                <a:spcPct val="0"/>
              </a:spcAft>
            </a:pPr>
            <a:r>
              <a:rPr lang="en-US" altLang="en-US" sz="1600" b="1" dirty="0">
                <a:ea typeface="Calibri"/>
                <a:cs typeface="Calibri"/>
              </a:rPr>
              <a:t>Short-form video </a:t>
            </a:r>
            <a:r>
              <a:rPr lang="en-US" altLang="en-US" sz="1600" dirty="0">
                <a:ea typeface="Calibri"/>
                <a:cs typeface="Calibri"/>
              </a:rPr>
              <a:t>(Reels, </a:t>
            </a:r>
            <a:r>
              <a:rPr lang="en-US" altLang="en-US" sz="1600" dirty="0" err="1">
                <a:ea typeface="Calibri"/>
                <a:cs typeface="Calibri"/>
              </a:rPr>
              <a:t>TikToks</a:t>
            </a:r>
            <a:r>
              <a:rPr lang="en-US" altLang="en-US" sz="1600" dirty="0">
                <a:ea typeface="Calibri"/>
                <a:cs typeface="Calibri"/>
              </a:rPr>
              <a:t>):</a:t>
            </a:r>
          </a:p>
          <a:p>
            <a:pPr marL="0" indent="0" fontAlgn="base">
              <a:spcAft>
                <a:spcPct val="0"/>
              </a:spcAft>
              <a:buNone/>
            </a:pPr>
            <a:r>
              <a:rPr lang="en-US" altLang="en-US" sz="1900" b="1" dirty="0">
                <a:ea typeface="Calibri"/>
                <a:cs typeface="Calibri"/>
              </a:rPr>
              <a:t>Interactive Storytelling </a:t>
            </a:r>
            <a:r>
              <a:rPr lang="en-US" altLang="en-US" sz="1900" dirty="0">
                <a:ea typeface="Calibri"/>
                <a:cs typeface="Calibri"/>
              </a:rPr>
              <a:t>– Turn audiences into participants</a:t>
            </a:r>
          </a:p>
          <a:p>
            <a:pPr fontAlgn="base">
              <a:spcAft>
                <a:spcPct val="0"/>
              </a:spcAft>
            </a:pPr>
            <a:r>
              <a:rPr lang="en-US" altLang="en-US" sz="1600" b="1" dirty="0">
                <a:ea typeface="Calibri"/>
                <a:cs typeface="Calibri"/>
              </a:rPr>
              <a:t>Polls/ Quizzes</a:t>
            </a:r>
            <a:r>
              <a:rPr lang="en-US" altLang="en-US" sz="1600" dirty="0">
                <a:ea typeface="Calibri"/>
                <a:cs typeface="Calibri"/>
              </a:rPr>
              <a:t>: </a:t>
            </a:r>
            <a:r>
              <a:rPr lang="en-US" sz="1600" dirty="0"/>
              <a:t>(“Which Psalm matches your week?”)</a:t>
            </a:r>
          </a:p>
          <a:p>
            <a:pPr fontAlgn="base">
              <a:spcAft>
                <a:spcPct val="0"/>
              </a:spcAft>
            </a:pPr>
            <a:r>
              <a:rPr lang="en-US" sz="1600" b="1" dirty="0"/>
              <a:t>Comment-driven reflections </a:t>
            </a:r>
            <a:r>
              <a:rPr lang="en-US" sz="1600" dirty="0"/>
              <a:t>(“What does this verse mean to you?”)  Comments on site, but mainly Facebook, same with CR.  Facebook seem to be subscribers, Insta seem a wider group.  Prompt thoughts haven’t worked for some, National Catholic Reporter surveyed readers and then wrote a story about responses that was useful.  Compiling comments and writing a story about the comments.  </a:t>
            </a:r>
          </a:p>
          <a:p>
            <a:pPr fontAlgn="base">
              <a:spcAft>
                <a:spcPct val="0"/>
              </a:spcAft>
            </a:pPr>
            <a:r>
              <a:rPr lang="en-US" sz="1600" b="1" dirty="0"/>
              <a:t>Interactive devotionals </a:t>
            </a:r>
            <a:r>
              <a:rPr lang="en-US" sz="1600" dirty="0"/>
              <a:t>or map-based prayer journeys</a:t>
            </a:r>
            <a:endParaRPr lang="en-US" altLang="en-US" sz="1600" dirty="0">
              <a:ea typeface="Calibri"/>
              <a:cs typeface="Calibri"/>
            </a:endParaRPr>
          </a:p>
          <a:p>
            <a:pPr lvl="1" fontAlgn="base">
              <a:spcAft>
                <a:spcPct val="0"/>
              </a:spcAft>
            </a:pPr>
            <a:endParaRPr lang="en-US" altLang="en-US" sz="1500" dirty="0">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68578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4A6E44-47F8-232E-156E-CE5FEE4C022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68C59D-AAC8-23AD-E3F7-ACDDBF8694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84E4A5E-7229-9CA0-35C4-14A9AEFEA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0F8C4DB-B303-14E6-4000-728E183C01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723AED9-0BDB-07AB-A661-678FD16B2232}"/>
              </a:ext>
            </a:extLst>
          </p:cNvPr>
          <p:cNvSpPr>
            <a:spLocks noGrp="1"/>
          </p:cNvSpPr>
          <p:nvPr>
            <p:ph type="title"/>
          </p:nvPr>
        </p:nvSpPr>
        <p:spPr>
          <a:xfrm>
            <a:off x="4004440" y="155129"/>
            <a:ext cx="4787515" cy="427753"/>
          </a:xfrm>
        </p:spPr>
        <p:txBody>
          <a:bodyPr>
            <a:normAutofit fontScale="90000"/>
          </a:bodyPr>
          <a:lstStyle/>
          <a:p>
            <a:r>
              <a:rPr lang="en-US" sz="3500" dirty="0"/>
              <a:t>Voices that Feed the Spirit</a:t>
            </a:r>
            <a:endParaRPr lang="en-US" dirty="0"/>
          </a:p>
        </p:txBody>
      </p:sp>
      <p:sp>
        <p:nvSpPr>
          <p:cNvPr id="14" name="Rectangle 13">
            <a:extLst>
              <a:ext uri="{FF2B5EF4-FFF2-40B4-BE49-F238E27FC236}">
                <a16:creationId xmlns:a16="http://schemas.microsoft.com/office/drawing/2014/main" id="{B673498D-A225-A359-0127-851254212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38FA94B5-835F-2520-2734-F8C1AA5AC567}"/>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3" name="Rectangle 1">
            <a:extLst>
              <a:ext uri="{FF2B5EF4-FFF2-40B4-BE49-F238E27FC236}">
                <a16:creationId xmlns:a16="http://schemas.microsoft.com/office/drawing/2014/main" id="{1A721C72-7809-2B09-9FE9-074760560B3E}"/>
              </a:ext>
            </a:extLst>
          </p:cNvPr>
          <p:cNvSpPr>
            <a:spLocks noGrp="1" noChangeArrowheads="1"/>
          </p:cNvSpPr>
          <p:nvPr>
            <p:ph idx="1"/>
          </p:nvPr>
        </p:nvSpPr>
        <p:spPr bwMode="auto">
          <a:xfrm>
            <a:off x="470137" y="176100"/>
            <a:ext cx="8436924" cy="6792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fontAlgn="base">
              <a:lnSpc>
                <a:spcPct val="100000"/>
              </a:lnSpc>
              <a:spcAft>
                <a:spcPct val="0"/>
              </a:spcAft>
              <a:buClrTx/>
              <a:buSzTx/>
              <a:buNone/>
              <a:tabLst/>
            </a:pPr>
            <a:r>
              <a:rPr lang="en-US" altLang="en-US" sz="1900" b="1" dirty="0">
                <a:ea typeface="Calibri"/>
                <a:cs typeface="Calibri"/>
              </a:rPr>
              <a:t>Podcasting</a:t>
            </a:r>
          </a:p>
          <a:p>
            <a:pPr marR="0" lvl="0" fontAlgn="base">
              <a:lnSpc>
                <a:spcPct val="100000"/>
              </a:lnSpc>
              <a:spcAft>
                <a:spcPct val="0"/>
              </a:spcAft>
              <a:buClrTx/>
              <a:buSzTx/>
              <a:tabLst/>
            </a:pPr>
            <a:r>
              <a:rPr lang="en-US" altLang="en-US" sz="1600" b="1" dirty="0">
                <a:ea typeface="Calibri"/>
                <a:cs typeface="Calibri"/>
              </a:rPr>
              <a:t>Short daily devotionals </a:t>
            </a:r>
            <a:r>
              <a:rPr lang="en-US" altLang="en-US" sz="1600" dirty="0">
                <a:ea typeface="Calibri"/>
                <a:cs typeface="Calibri"/>
              </a:rPr>
              <a:t>for busy listeners</a:t>
            </a:r>
          </a:p>
          <a:p>
            <a:pPr marR="0" lvl="0" fontAlgn="base">
              <a:lnSpc>
                <a:spcPct val="100000"/>
              </a:lnSpc>
              <a:spcAft>
                <a:spcPct val="0"/>
              </a:spcAft>
              <a:buClrTx/>
              <a:buSzTx/>
              <a:tabLst/>
            </a:pPr>
            <a:r>
              <a:rPr lang="en-US" altLang="en-US" sz="1600" b="1" dirty="0">
                <a:ea typeface="Calibri"/>
                <a:cs typeface="Calibri"/>
              </a:rPr>
              <a:t>Narrative podcasts: </a:t>
            </a:r>
            <a:r>
              <a:rPr lang="en-US" altLang="en-US" sz="1600" dirty="0">
                <a:ea typeface="Calibri"/>
                <a:cs typeface="Calibri"/>
              </a:rPr>
              <a:t>real-life faith stories told like documentaries</a:t>
            </a:r>
          </a:p>
          <a:p>
            <a:pPr marR="0" lvl="0" fontAlgn="base">
              <a:lnSpc>
                <a:spcPct val="100000"/>
              </a:lnSpc>
              <a:spcAft>
                <a:spcPct val="0"/>
              </a:spcAft>
              <a:buClrTx/>
              <a:buSzTx/>
              <a:tabLst/>
            </a:pPr>
            <a:r>
              <a:rPr lang="en-US" altLang="en-US" sz="1600" b="1" dirty="0">
                <a:ea typeface="Calibri"/>
                <a:cs typeface="Calibri"/>
              </a:rPr>
              <a:t>Behind-the-scenes interviews </a:t>
            </a:r>
            <a:r>
              <a:rPr lang="en-US" altLang="en-US" sz="1600" dirty="0">
                <a:ea typeface="Calibri"/>
                <a:cs typeface="Calibri"/>
              </a:rPr>
              <a:t>with clergy, artists, or volunteers</a:t>
            </a:r>
          </a:p>
          <a:p>
            <a:pPr marR="0" lvl="0" fontAlgn="base">
              <a:lnSpc>
                <a:spcPct val="100000"/>
              </a:lnSpc>
              <a:spcAft>
                <a:spcPct val="0"/>
              </a:spcAft>
              <a:buClrTx/>
              <a:buSzTx/>
              <a:tabLst/>
            </a:pPr>
            <a:r>
              <a:rPr lang="en-US" altLang="en-US" sz="1600" b="1" dirty="0">
                <a:ea typeface="Calibri"/>
                <a:cs typeface="Calibri"/>
              </a:rPr>
              <a:t>Tie it back to other content: </a:t>
            </a:r>
            <a:r>
              <a:rPr lang="en-US" altLang="en-US" sz="1600" dirty="0">
                <a:ea typeface="Calibri"/>
                <a:cs typeface="Calibri"/>
              </a:rPr>
              <a:t>Pair each podcast with a discussion guide for small groups?</a:t>
            </a:r>
          </a:p>
          <a:p>
            <a:pPr marR="0" lvl="0" fontAlgn="base">
              <a:lnSpc>
                <a:spcPct val="100000"/>
              </a:lnSpc>
              <a:spcAft>
                <a:spcPct val="0"/>
              </a:spcAft>
              <a:buClrTx/>
              <a:buSzTx/>
              <a:tabLst/>
            </a:pPr>
            <a:r>
              <a:rPr lang="en-US" altLang="en-US" sz="1600" b="1" dirty="0">
                <a:ea typeface="Calibri"/>
                <a:cs typeface="Calibri"/>
              </a:rPr>
              <a:t>Partnership with radio stations </a:t>
            </a:r>
            <a:r>
              <a:rPr lang="en-US" altLang="en-US" sz="1600" dirty="0">
                <a:ea typeface="Calibri"/>
                <a:cs typeface="Calibri"/>
              </a:rPr>
              <a:t>(Catholic Review) twice on Sundays – 28 minute interview based segment with underwriter messages.  10 years experience, 4 regular hosts, using Captivate FM instead of SoundCloud; Hispanic ministry now has a Spanish language podcast.  Appealing to audience beyond geography. Some repurposed content/interviews go into magazine. Topical </a:t>
            </a:r>
            <a:r>
              <a:rPr lang="en-US" sz="1600" dirty="0">
                <a:hlinkClick r:id="rId3"/>
              </a:rPr>
              <a:t>https://catholicreview.org/cr-radio/</a:t>
            </a:r>
            <a:endParaRPr lang="en-US" sz="1600" dirty="0"/>
          </a:p>
          <a:p>
            <a:pPr marR="0" lvl="0" fontAlgn="base">
              <a:lnSpc>
                <a:spcPct val="100000"/>
              </a:lnSpc>
              <a:spcAft>
                <a:spcPct val="0"/>
              </a:spcAft>
              <a:buClrTx/>
              <a:buSzTx/>
              <a:tabLst/>
            </a:pPr>
            <a:r>
              <a:rPr lang="en-US" altLang="en-US" sz="1600" b="1" dirty="0">
                <a:ea typeface="Calibri"/>
                <a:cs typeface="Calibri"/>
              </a:rPr>
              <a:t>Short, limited series podcast </a:t>
            </a:r>
            <a:r>
              <a:rPr lang="en-US" altLang="en-US" sz="1600" dirty="0">
                <a:ea typeface="Calibri"/>
                <a:cs typeface="Calibri"/>
              </a:rPr>
              <a:t>about investigation from Sojourners.  Reached a new audience, but consistent with their brand because it so acclaimed.  </a:t>
            </a:r>
          </a:p>
          <a:p>
            <a:pPr marR="0" lvl="0" fontAlgn="base">
              <a:lnSpc>
                <a:spcPct val="100000"/>
              </a:lnSpc>
              <a:spcAft>
                <a:spcPct val="0"/>
              </a:spcAft>
              <a:buClrTx/>
              <a:buSzTx/>
              <a:tabLst/>
            </a:pPr>
            <a:r>
              <a:rPr lang="en-US" altLang="en-US" sz="1600" dirty="0">
                <a:ea typeface="Calibri"/>
                <a:cs typeface="Calibri"/>
              </a:rPr>
              <a:t>Women of the Bible from a feminist perspective from Broadview.  Had a donor to underwrite but a lot of expense and not sure where to go from there.  Webinars were more effective to build the list and underwrite it.  </a:t>
            </a:r>
          </a:p>
          <a:p>
            <a:pPr marR="0" lvl="0" fontAlgn="base">
              <a:lnSpc>
                <a:spcPct val="100000"/>
              </a:lnSpc>
              <a:spcAft>
                <a:spcPct val="0"/>
              </a:spcAft>
              <a:buClrTx/>
              <a:buSzTx/>
              <a:tabLst/>
            </a:pPr>
            <a:r>
              <a:rPr lang="en-US" altLang="en-US" sz="1600" dirty="0">
                <a:ea typeface="Calibri"/>
                <a:cs typeface="Calibri"/>
              </a:rPr>
              <a:t>Partnership could be key. Catholic Review was gifted time/traded on small radio station in area.</a:t>
            </a:r>
          </a:p>
          <a:p>
            <a:pPr marR="0" lvl="0" fontAlgn="base">
              <a:lnSpc>
                <a:spcPct val="100000"/>
              </a:lnSpc>
              <a:spcAft>
                <a:spcPct val="0"/>
              </a:spcAft>
              <a:buClrTx/>
              <a:buSzTx/>
              <a:tabLst/>
            </a:pPr>
            <a:r>
              <a:rPr lang="en-US" altLang="en-US" sz="1600" dirty="0">
                <a:ea typeface="Calibri"/>
                <a:cs typeface="Calibri"/>
              </a:rPr>
              <a:t>Podcast sponsorships have not been successful generally – don’t do it for the money.  It is hard to sell them and does not generate response.</a:t>
            </a:r>
          </a:p>
          <a:p>
            <a:pPr marR="0" lvl="0" fontAlgn="base">
              <a:lnSpc>
                <a:spcPct val="100000"/>
              </a:lnSpc>
              <a:spcAft>
                <a:spcPct val="0"/>
              </a:spcAft>
              <a:buClrTx/>
              <a:buSzTx/>
              <a:tabLst/>
            </a:pPr>
            <a:r>
              <a:rPr lang="en-US" altLang="en-US" sz="1600" dirty="0">
                <a:ea typeface="Calibri"/>
                <a:cs typeface="Calibri"/>
              </a:rPr>
              <a:t>Going on radio before it becomes a podcast generates better quality guests.</a:t>
            </a:r>
          </a:p>
          <a:p>
            <a:pPr marL="0" marR="0" lvl="0" indent="0" fontAlgn="base">
              <a:lnSpc>
                <a:spcPct val="100000"/>
              </a:lnSpc>
              <a:spcAft>
                <a:spcPct val="0"/>
              </a:spcAft>
              <a:buClrTx/>
              <a:buSzTx/>
              <a:buNone/>
              <a:tabLst/>
            </a:pPr>
            <a:r>
              <a:rPr lang="en-US" altLang="en-US" sz="1900" b="1" dirty="0">
                <a:ea typeface="Calibri"/>
                <a:cs typeface="Calibri"/>
              </a:rPr>
              <a:t>Community Voices</a:t>
            </a:r>
          </a:p>
          <a:p>
            <a:pPr marR="0" lvl="0" fontAlgn="base">
              <a:lnSpc>
                <a:spcPct val="100000"/>
              </a:lnSpc>
              <a:spcAft>
                <a:spcPct val="0"/>
              </a:spcAft>
              <a:buClrTx/>
              <a:buSzTx/>
              <a:tabLst/>
            </a:pPr>
            <a:r>
              <a:rPr lang="en-US" altLang="en-US" sz="1600" dirty="0">
                <a:ea typeface="Calibri"/>
                <a:cs typeface="Calibri"/>
              </a:rPr>
              <a:t>Reader submitted letters or first-person testimonies</a:t>
            </a:r>
          </a:p>
          <a:p>
            <a:pPr marR="0" lvl="0" fontAlgn="base">
              <a:lnSpc>
                <a:spcPct val="100000"/>
              </a:lnSpc>
              <a:spcAft>
                <a:spcPct val="0"/>
              </a:spcAft>
              <a:buClrTx/>
              <a:buSzTx/>
              <a:tabLst/>
            </a:pPr>
            <a:r>
              <a:rPr lang="en-US" altLang="en-US" sz="1600" dirty="0">
                <a:ea typeface="Calibri"/>
                <a:cs typeface="Calibri"/>
              </a:rPr>
              <a:t>“My Faith Story” column or video series</a:t>
            </a:r>
          </a:p>
          <a:p>
            <a:pPr marR="0" lvl="0" fontAlgn="base">
              <a:lnSpc>
                <a:spcPct val="100000"/>
              </a:lnSpc>
              <a:spcAft>
                <a:spcPct val="0"/>
              </a:spcAft>
              <a:buClrTx/>
              <a:buSzTx/>
              <a:tabLst/>
            </a:pPr>
            <a:r>
              <a:rPr lang="en-US" altLang="en-US" sz="1600" dirty="0">
                <a:ea typeface="Calibri"/>
                <a:cs typeface="Calibri"/>
              </a:rPr>
              <a:t>Community-driven Q&amp;A features with spiritual leaders</a:t>
            </a:r>
          </a:p>
        </p:txBody>
      </p:sp>
    </p:spTree>
    <p:extLst>
      <p:ext uri="{BB962C8B-B14F-4D97-AF65-F5344CB8AC3E}">
        <p14:creationId xmlns:p14="http://schemas.microsoft.com/office/powerpoint/2010/main" val="3351885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A108B9-8D95-EEB5-845C-3604D625E96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040CC4-272C-7830-F296-8455491EC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2CF414A1-8AFA-3FD1-41F1-B76C5ED91D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C858D753-61D5-720D-AB18-288A804A7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CCDFEF-0061-3A62-54AC-24E0A7955AAA}"/>
              </a:ext>
            </a:extLst>
          </p:cNvPr>
          <p:cNvSpPr>
            <a:spLocks noGrp="1"/>
          </p:cNvSpPr>
          <p:nvPr>
            <p:ph type="title"/>
          </p:nvPr>
        </p:nvSpPr>
        <p:spPr>
          <a:xfrm>
            <a:off x="836675" y="266571"/>
            <a:ext cx="7626096" cy="334763"/>
          </a:xfrm>
        </p:spPr>
        <p:txBody>
          <a:bodyPr>
            <a:normAutofit fontScale="90000"/>
          </a:bodyPr>
          <a:lstStyle/>
          <a:p>
            <a:r>
              <a:rPr lang="en-US" sz="3500" dirty="0"/>
              <a:t>Changing Platforms</a:t>
            </a:r>
            <a:endParaRPr lang="en-US" dirty="0"/>
          </a:p>
        </p:txBody>
      </p:sp>
      <p:sp>
        <p:nvSpPr>
          <p:cNvPr id="14" name="Rectangle 13">
            <a:extLst>
              <a:ext uri="{FF2B5EF4-FFF2-40B4-BE49-F238E27FC236}">
                <a16:creationId xmlns:a16="http://schemas.microsoft.com/office/drawing/2014/main" id="{624E4234-034E-AAB2-1AEC-DBC05E8DF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40F6C58E-D281-1361-51CB-2F25869F188F}"/>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3" name="Rectangle 1">
            <a:extLst>
              <a:ext uri="{FF2B5EF4-FFF2-40B4-BE49-F238E27FC236}">
                <a16:creationId xmlns:a16="http://schemas.microsoft.com/office/drawing/2014/main" id="{48941A42-B8CA-86DD-E337-BD4001E0D994}"/>
              </a:ext>
            </a:extLst>
          </p:cNvPr>
          <p:cNvSpPr>
            <a:spLocks noGrp="1" noChangeArrowheads="1"/>
          </p:cNvSpPr>
          <p:nvPr>
            <p:ph idx="1"/>
          </p:nvPr>
        </p:nvSpPr>
        <p:spPr bwMode="auto">
          <a:xfrm>
            <a:off x="752137" y="807120"/>
            <a:ext cx="8086636" cy="5167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fontAlgn="base">
              <a:lnSpc>
                <a:spcPct val="100000"/>
              </a:lnSpc>
              <a:spcAft>
                <a:spcPct val="0"/>
              </a:spcAft>
              <a:buClrTx/>
              <a:buSzTx/>
              <a:buNone/>
              <a:tabLst/>
            </a:pPr>
            <a:r>
              <a:rPr lang="en-US" altLang="en-US" sz="1900" b="1" dirty="0">
                <a:ea typeface="Calibri"/>
                <a:cs typeface="Calibri"/>
              </a:rPr>
              <a:t>Newsletters – Inbox Ministry</a:t>
            </a:r>
          </a:p>
          <a:p>
            <a:pPr marR="0" lvl="0" fontAlgn="base">
              <a:lnSpc>
                <a:spcPct val="100000"/>
              </a:lnSpc>
              <a:spcAft>
                <a:spcPct val="0"/>
              </a:spcAft>
              <a:buClrTx/>
              <a:buSzTx/>
              <a:tabLst/>
            </a:pPr>
            <a:r>
              <a:rPr lang="en-US" altLang="en-US" sz="1600" b="1" dirty="0">
                <a:ea typeface="Calibri"/>
                <a:cs typeface="Calibri"/>
              </a:rPr>
              <a:t>Tone</a:t>
            </a:r>
            <a:r>
              <a:rPr lang="en-US" altLang="en-US" sz="1600" dirty="0">
                <a:ea typeface="Calibri"/>
                <a:cs typeface="Calibri"/>
              </a:rPr>
              <a:t>:  Personal, reflective, pastoral?</a:t>
            </a:r>
          </a:p>
          <a:p>
            <a:pPr marR="0" lvl="0" fontAlgn="base">
              <a:lnSpc>
                <a:spcPct val="100000"/>
              </a:lnSpc>
              <a:spcAft>
                <a:spcPct val="0"/>
              </a:spcAft>
              <a:buClrTx/>
              <a:buSzTx/>
              <a:tabLst/>
            </a:pPr>
            <a:r>
              <a:rPr lang="en-US" altLang="en-US" sz="1600" dirty="0">
                <a:ea typeface="Calibri"/>
                <a:cs typeface="Calibri"/>
              </a:rPr>
              <a:t>Feature </a:t>
            </a:r>
            <a:r>
              <a:rPr lang="en-US" altLang="en-US" sz="1600" b="1" dirty="0">
                <a:ea typeface="Calibri"/>
                <a:cs typeface="Calibri"/>
              </a:rPr>
              <a:t>one strong takeaway </a:t>
            </a:r>
            <a:r>
              <a:rPr lang="en-US" altLang="en-US" sz="1600" dirty="0">
                <a:ea typeface="Calibri"/>
                <a:cs typeface="Calibri"/>
              </a:rPr>
              <a:t>or reflection each issue</a:t>
            </a:r>
          </a:p>
          <a:p>
            <a:pPr marR="0" lvl="0" fontAlgn="base">
              <a:lnSpc>
                <a:spcPct val="100000"/>
              </a:lnSpc>
              <a:spcAft>
                <a:spcPct val="0"/>
              </a:spcAft>
              <a:buClrTx/>
              <a:buSzTx/>
              <a:tabLst/>
            </a:pPr>
            <a:r>
              <a:rPr lang="en-US" altLang="en-US" sz="1600" dirty="0">
                <a:ea typeface="Calibri"/>
                <a:cs typeface="Calibri"/>
              </a:rPr>
              <a:t>Embed short audio clips or visuals</a:t>
            </a:r>
          </a:p>
          <a:p>
            <a:pPr marR="0" lvl="0" fontAlgn="base">
              <a:lnSpc>
                <a:spcPct val="100000"/>
              </a:lnSpc>
              <a:spcAft>
                <a:spcPct val="0"/>
              </a:spcAft>
              <a:buClrTx/>
              <a:buSzTx/>
              <a:tabLst/>
            </a:pPr>
            <a:r>
              <a:rPr lang="en-US" altLang="en-US" sz="1600" dirty="0">
                <a:ea typeface="Calibri"/>
                <a:cs typeface="Calibri"/>
              </a:rPr>
              <a:t>Maybe </a:t>
            </a:r>
            <a:r>
              <a:rPr lang="en-US" altLang="en-US" sz="1600" b="1" dirty="0">
                <a:ea typeface="Calibri"/>
                <a:cs typeface="Calibri"/>
              </a:rPr>
              <a:t>micro-newsletters</a:t>
            </a:r>
            <a:r>
              <a:rPr lang="en-US" altLang="en-US" sz="1600" dirty="0">
                <a:ea typeface="Calibri"/>
                <a:cs typeface="Calibri"/>
              </a:rPr>
              <a:t> centered around themes such as gratitude, hope or justice.</a:t>
            </a:r>
          </a:p>
          <a:p>
            <a:pPr marR="0" lvl="0" fontAlgn="base">
              <a:lnSpc>
                <a:spcPct val="100000"/>
              </a:lnSpc>
              <a:spcAft>
                <a:spcPct val="0"/>
              </a:spcAft>
              <a:buClrTx/>
              <a:buSzTx/>
              <a:tabLst/>
            </a:pPr>
            <a:r>
              <a:rPr lang="en-US" altLang="en-US" sz="1600" dirty="0">
                <a:ea typeface="Calibri"/>
                <a:cs typeface="Calibri"/>
              </a:rPr>
              <a:t>“News you can Use” people really like it, does not send clicks to the website.  Sometimes there is archived content that goes back to website.  Mostly a service Faith &amp; Leadership provides.  </a:t>
            </a:r>
          </a:p>
          <a:p>
            <a:pPr marR="0" lvl="0" fontAlgn="base">
              <a:lnSpc>
                <a:spcPct val="100000"/>
              </a:lnSpc>
              <a:spcAft>
                <a:spcPct val="0"/>
              </a:spcAft>
              <a:buClrTx/>
              <a:buSzTx/>
              <a:tabLst/>
            </a:pPr>
            <a:r>
              <a:rPr lang="en-US" altLang="en-US" sz="1600" dirty="0">
                <a:ea typeface="Calibri"/>
                <a:cs typeface="Calibri"/>
              </a:rPr>
              <a:t>Pushes to get people to subscribe?  Label “free newsletter” brighter button.  Cross promotion with other publications (sharing audience); Use events such as teacher convocation; run contests to sign up for newsletter; box on the front page of website.  Tactics to increase open rate: Workshopping the subject lines; three topics rather than one topic to catch more interest; do an ICYMI follow-up.  </a:t>
            </a:r>
          </a:p>
          <a:p>
            <a:pPr marR="0" lvl="0" fontAlgn="base">
              <a:lnSpc>
                <a:spcPct val="100000"/>
              </a:lnSpc>
              <a:spcAft>
                <a:spcPct val="0"/>
              </a:spcAft>
              <a:buClrTx/>
              <a:buSzTx/>
              <a:tabLst/>
            </a:pPr>
            <a:r>
              <a:rPr lang="en-US" altLang="en-US" sz="1600" dirty="0">
                <a:ea typeface="Calibri"/>
                <a:cs typeface="Calibri"/>
              </a:rPr>
              <a:t>Newsletter survey, get more interactive polls, video, but keep top</a:t>
            </a:r>
          </a:p>
          <a:p>
            <a:pPr marL="0" marR="0" lvl="0" indent="0" fontAlgn="base">
              <a:lnSpc>
                <a:spcPct val="100000"/>
              </a:lnSpc>
              <a:spcAft>
                <a:spcPct val="0"/>
              </a:spcAft>
              <a:buClrTx/>
              <a:buSzTx/>
              <a:buNone/>
              <a:tabLst/>
            </a:pPr>
            <a:r>
              <a:rPr lang="en-US" altLang="en-US" sz="1900" b="1" dirty="0">
                <a:ea typeface="Calibri"/>
                <a:cs typeface="Calibri"/>
              </a:rPr>
              <a:t>Blending Platforms</a:t>
            </a:r>
          </a:p>
          <a:p>
            <a:pPr marR="0" lvl="0" fontAlgn="base">
              <a:lnSpc>
                <a:spcPct val="100000"/>
              </a:lnSpc>
              <a:spcAft>
                <a:spcPct val="0"/>
              </a:spcAft>
              <a:buClrTx/>
              <a:buSzTx/>
              <a:tabLst/>
            </a:pPr>
            <a:r>
              <a:rPr lang="en-US" altLang="en-US" sz="1600" dirty="0">
                <a:ea typeface="Calibri"/>
                <a:cs typeface="Calibri"/>
              </a:rPr>
              <a:t>Podcast episodes become </a:t>
            </a:r>
            <a:r>
              <a:rPr lang="en-US" altLang="en-US" sz="1600" b="1" dirty="0">
                <a:ea typeface="Calibri"/>
                <a:cs typeface="Calibri"/>
              </a:rPr>
              <a:t>short reels</a:t>
            </a:r>
          </a:p>
          <a:p>
            <a:pPr marR="0" lvl="0" fontAlgn="base">
              <a:lnSpc>
                <a:spcPct val="100000"/>
              </a:lnSpc>
              <a:spcAft>
                <a:spcPct val="0"/>
              </a:spcAft>
              <a:buClrTx/>
              <a:buSzTx/>
              <a:tabLst/>
            </a:pPr>
            <a:r>
              <a:rPr lang="en-US" altLang="en-US" sz="1600" dirty="0">
                <a:ea typeface="Calibri"/>
                <a:cs typeface="Calibri"/>
              </a:rPr>
              <a:t>Repackage newsletter into </a:t>
            </a:r>
            <a:r>
              <a:rPr lang="en-US" altLang="en-US" sz="1600" b="1" dirty="0">
                <a:ea typeface="Calibri"/>
                <a:cs typeface="Calibri"/>
              </a:rPr>
              <a:t>social media posts</a:t>
            </a:r>
          </a:p>
          <a:p>
            <a:pPr marR="0" lvl="0" fontAlgn="base">
              <a:lnSpc>
                <a:spcPct val="100000"/>
              </a:lnSpc>
              <a:spcAft>
                <a:spcPct val="0"/>
              </a:spcAft>
              <a:buClrTx/>
              <a:buSzTx/>
              <a:tabLst/>
            </a:pPr>
            <a:r>
              <a:rPr lang="en-US" altLang="en-US" sz="1600" dirty="0">
                <a:ea typeface="Calibri"/>
                <a:cs typeface="Calibri"/>
              </a:rPr>
              <a:t>Build a </a:t>
            </a:r>
            <a:r>
              <a:rPr lang="en-US" altLang="en-US" sz="1600" b="1" dirty="0">
                <a:ea typeface="Calibri"/>
                <a:cs typeface="Calibri"/>
              </a:rPr>
              <a:t>content week </a:t>
            </a:r>
            <a:r>
              <a:rPr lang="en-US" altLang="en-US" sz="1600" dirty="0">
                <a:ea typeface="Calibri"/>
                <a:cs typeface="Calibri"/>
              </a:rPr>
              <a:t>across all platforms</a:t>
            </a:r>
          </a:p>
        </p:txBody>
      </p:sp>
    </p:spTree>
    <p:extLst>
      <p:ext uri="{BB962C8B-B14F-4D97-AF65-F5344CB8AC3E}">
        <p14:creationId xmlns:p14="http://schemas.microsoft.com/office/powerpoint/2010/main" val="451185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BDC179-4D97-E089-BC8A-48F3746F22D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690AF2-F6D1-079B-5D33-86C952C53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2F435201-BDB7-865A-75A6-EF87FDDC85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BA8F87C-E543-AFC1-1623-5A8BDBDA4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2C56E9D-B051-21EF-EE5B-3577CD0533EE}"/>
              </a:ext>
            </a:extLst>
          </p:cNvPr>
          <p:cNvSpPr>
            <a:spLocks noGrp="1"/>
          </p:cNvSpPr>
          <p:nvPr>
            <p:ph type="title"/>
          </p:nvPr>
        </p:nvSpPr>
        <p:spPr>
          <a:xfrm>
            <a:off x="836676" y="548640"/>
            <a:ext cx="7626096" cy="1179576"/>
          </a:xfrm>
        </p:spPr>
        <p:txBody>
          <a:bodyPr>
            <a:normAutofit/>
          </a:bodyPr>
          <a:lstStyle/>
          <a:p>
            <a:r>
              <a:rPr lang="en-US" sz="3500" dirty="0"/>
              <a:t>Case Studies</a:t>
            </a:r>
            <a:endParaRPr lang="en-US" dirty="0"/>
          </a:p>
        </p:txBody>
      </p:sp>
      <p:sp>
        <p:nvSpPr>
          <p:cNvPr id="14" name="Rectangle 13">
            <a:extLst>
              <a:ext uri="{FF2B5EF4-FFF2-40B4-BE49-F238E27FC236}">
                <a16:creationId xmlns:a16="http://schemas.microsoft.com/office/drawing/2014/main" id="{A5C6AF63-90B1-EF03-76BB-BC92B6A88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A471C9DC-ED6F-2A4C-880B-924594EBC00B}"/>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3" name="Rectangle 1">
            <a:extLst>
              <a:ext uri="{FF2B5EF4-FFF2-40B4-BE49-F238E27FC236}">
                <a16:creationId xmlns:a16="http://schemas.microsoft.com/office/drawing/2014/main" id="{AD2DFCE7-71BC-A9F8-444A-97A8CC8EA977}"/>
              </a:ext>
            </a:extLst>
          </p:cNvPr>
          <p:cNvSpPr>
            <a:spLocks noGrp="1" noChangeArrowheads="1"/>
          </p:cNvSpPr>
          <p:nvPr>
            <p:ph idx="1"/>
          </p:nvPr>
        </p:nvSpPr>
        <p:spPr bwMode="auto">
          <a:xfrm>
            <a:off x="752137" y="1970515"/>
            <a:ext cx="7795173" cy="2840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fontAlgn="base">
              <a:lnSpc>
                <a:spcPct val="100000"/>
              </a:lnSpc>
              <a:spcAft>
                <a:spcPct val="0"/>
              </a:spcAft>
              <a:buClrTx/>
              <a:buSzTx/>
              <a:buNone/>
              <a:tabLst/>
            </a:pPr>
            <a:r>
              <a:rPr lang="en-US" altLang="en-US" sz="1900" b="1" dirty="0">
                <a:ea typeface="Calibri"/>
                <a:cs typeface="Calibri"/>
              </a:rPr>
              <a:t>Religion News Service (religionnews.com)</a:t>
            </a:r>
          </a:p>
          <a:p>
            <a:pPr marR="0" lvl="0" fontAlgn="base">
              <a:lnSpc>
                <a:spcPct val="100000"/>
              </a:lnSpc>
              <a:spcAft>
                <a:spcPct val="0"/>
              </a:spcAft>
              <a:buClrTx/>
              <a:buSzTx/>
              <a:tabLst/>
            </a:pPr>
            <a:r>
              <a:rPr lang="en-US" altLang="en-US" sz="1900" dirty="0">
                <a:ea typeface="Calibri"/>
                <a:cs typeface="Calibri"/>
              </a:rPr>
              <a:t>RNS Games</a:t>
            </a:r>
          </a:p>
          <a:p>
            <a:pPr marR="0" lvl="0" fontAlgn="base">
              <a:lnSpc>
                <a:spcPct val="100000"/>
              </a:lnSpc>
              <a:spcAft>
                <a:spcPct val="0"/>
              </a:spcAft>
              <a:buClrTx/>
              <a:buSzTx/>
              <a:tabLst/>
            </a:pPr>
            <a:r>
              <a:rPr lang="en-US" altLang="en-US" sz="1900" dirty="0">
                <a:ea typeface="Calibri"/>
                <a:cs typeface="Calibri"/>
              </a:rPr>
              <a:t>News Quiz</a:t>
            </a:r>
          </a:p>
          <a:p>
            <a:pPr marR="0" lvl="0" fontAlgn="base">
              <a:lnSpc>
                <a:spcPct val="100000"/>
              </a:lnSpc>
              <a:spcAft>
                <a:spcPct val="0"/>
              </a:spcAft>
              <a:buClrTx/>
              <a:buSzTx/>
              <a:tabLst/>
            </a:pPr>
            <a:r>
              <a:rPr lang="en-US" altLang="en-US" sz="1900" dirty="0">
                <a:ea typeface="Calibri"/>
                <a:cs typeface="Calibri"/>
              </a:rPr>
              <a:t>Photos of the Week</a:t>
            </a:r>
          </a:p>
          <a:p>
            <a:pPr marL="0" marR="0" lvl="0" indent="0" fontAlgn="base">
              <a:lnSpc>
                <a:spcPct val="100000"/>
              </a:lnSpc>
              <a:spcAft>
                <a:spcPct val="0"/>
              </a:spcAft>
              <a:buClrTx/>
              <a:buSzTx/>
              <a:buNone/>
              <a:tabLst/>
            </a:pPr>
            <a:r>
              <a:rPr lang="en-US" altLang="en-US" sz="1900" b="1" dirty="0">
                <a:ea typeface="Calibri"/>
                <a:cs typeface="Calibri"/>
              </a:rPr>
              <a:t>The Revealer (</a:t>
            </a:r>
            <a:r>
              <a:rPr lang="en-US" altLang="en-US" sz="1900" b="1" dirty="0">
                <a:ea typeface="Calibri"/>
                <a:cs typeface="Calibri"/>
                <a:hlinkClick r:id="rId3"/>
              </a:rPr>
              <a:t>therevealer.org</a:t>
            </a:r>
            <a:r>
              <a:rPr lang="en-US" altLang="en-US" sz="1900" b="1" dirty="0">
                <a:ea typeface="Calibri"/>
                <a:cs typeface="Calibri"/>
              </a:rPr>
              <a:t>) </a:t>
            </a:r>
          </a:p>
          <a:p>
            <a:pPr marR="0" lvl="0" fontAlgn="base">
              <a:lnSpc>
                <a:spcPct val="100000"/>
              </a:lnSpc>
              <a:spcAft>
                <a:spcPct val="0"/>
              </a:spcAft>
              <a:buClrTx/>
              <a:buSzTx/>
              <a:tabLst/>
            </a:pPr>
            <a:r>
              <a:rPr lang="en-US" altLang="en-US" sz="1900" b="1" dirty="0">
                <a:ea typeface="Calibri"/>
                <a:cs typeface="Calibri"/>
              </a:rPr>
              <a:t>Photo essays </a:t>
            </a:r>
            <a:r>
              <a:rPr lang="en-US" altLang="en-US" sz="1900" dirty="0">
                <a:ea typeface="Calibri"/>
                <a:cs typeface="Calibri"/>
              </a:rPr>
              <a:t>&amp; </a:t>
            </a:r>
            <a:r>
              <a:rPr lang="en-US" altLang="en-US" sz="1900" b="1" dirty="0">
                <a:ea typeface="Calibri"/>
                <a:cs typeface="Calibri"/>
              </a:rPr>
              <a:t>first-person </a:t>
            </a:r>
            <a:r>
              <a:rPr lang="en-US" altLang="en-US" sz="1900" dirty="0">
                <a:ea typeface="Calibri"/>
                <a:cs typeface="Calibri"/>
              </a:rPr>
              <a:t>narratives</a:t>
            </a:r>
          </a:p>
          <a:p>
            <a:pPr marR="0" lvl="0" fontAlgn="base">
              <a:lnSpc>
                <a:spcPct val="100000"/>
              </a:lnSpc>
              <a:spcAft>
                <a:spcPct val="0"/>
              </a:spcAft>
              <a:buClrTx/>
              <a:buSzTx/>
              <a:tabLst/>
            </a:pPr>
            <a:r>
              <a:rPr lang="en-US" altLang="en-US" sz="1900" dirty="0">
                <a:ea typeface="Calibri"/>
                <a:cs typeface="Calibri"/>
              </a:rPr>
              <a:t>Content crosses into </a:t>
            </a:r>
            <a:r>
              <a:rPr lang="en-US" altLang="en-US" sz="1900" b="1" dirty="0">
                <a:ea typeface="Calibri"/>
                <a:cs typeface="Calibri"/>
              </a:rPr>
              <a:t>culture and justice </a:t>
            </a:r>
            <a:r>
              <a:rPr lang="en-US" altLang="en-US" sz="1900" dirty="0">
                <a:ea typeface="Calibri"/>
                <a:cs typeface="Calibri"/>
              </a:rPr>
              <a:t>issues – broader storytelling</a:t>
            </a:r>
          </a:p>
          <a:p>
            <a:pPr marL="0" marR="0" lvl="0" indent="0" fontAlgn="base">
              <a:lnSpc>
                <a:spcPct val="100000"/>
              </a:lnSpc>
              <a:spcAft>
                <a:spcPct val="0"/>
              </a:spcAft>
              <a:buClrTx/>
              <a:buSzTx/>
              <a:buNone/>
              <a:tabLst/>
            </a:pPr>
            <a:r>
              <a:rPr lang="en-US" altLang="en-US" sz="1900" b="1" dirty="0">
                <a:ea typeface="Calibri"/>
                <a:cs typeface="Calibri"/>
              </a:rPr>
              <a:t>What are you doing?</a:t>
            </a:r>
            <a:endParaRPr lang="en-US" altLang="en-US" sz="1900" dirty="0">
              <a:ea typeface="Calibri"/>
              <a:cs typeface="Calibri"/>
            </a:endParaRPr>
          </a:p>
        </p:txBody>
      </p:sp>
    </p:spTree>
    <p:extLst>
      <p:ext uri="{BB962C8B-B14F-4D97-AF65-F5344CB8AC3E}">
        <p14:creationId xmlns:p14="http://schemas.microsoft.com/office/powerpoint/2010/main" val="2410446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450FE0-2EB9-35DE-2F2B-4FD010E2FA83}"/>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FD5EC09-E9EB-8AD6-EB10-39F650A7A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745FB47-04A0-C5BD-EEBD-DFCEC7171A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B78C58-708B-A443-0981-CF0FC1BBB6BB}"/>
              </a:ext>
            </a:extLst>
          </p:cNvPr>
          <p:cNvSpPr>
            <a:spLocks noGrp="1"/>
          </p:cNvSpPr>
          <p:nvPr>
            <p:ph type="ctrTitle"/>
          </p:nvPr>
        </p:nvSpPr>
        <p:spPr>
          <a:xfrm>
            <a:off x="4977646" y="839254"/>
            <a:ext cx="3874221" cy="2204718"/>
          </a:xfrm>
        </p:spPr>
        <p:txBody>
          <a:bodyPr anchor="t">
            <a:normAutofit/>
          </a:bodyPr>
          <a:lstStyle/>
          <a:p>
            <a:pPr algn="l"/>
            <a:r>
              <a:rPr lang="en-US" sz="3500" b="1" dirty="0">
                <a:solidFill>
                  <a:srgbClr val="002060"/>
                </a:solidFill>
                <a:latin typeface="Aptos" panose="020B0004020202020204" pitchFamily="34" charset="0"/>
              </a:rPr>
              <a:t>Revenue Generation Ideas that Work</a:t>
            </a:r>
          </a:p>
        </p:txBody>
      </p:sp>
      <p:sp>
        <p:nvSpPr>
          <p:cNvPr id="3" name="Subtitle 2">
            <a:extLst>
              <a:ext uri="{FF2B5EF4-FFF2-40B4-BE49-F238E27FC236}">
                <a16:creationId xmlns:a16="http://schemas.microsoft.com/office/drawing/2014/main" id="{EB48A10E-DC43-DA95-D53C-699EAD2FF779}"/>
              </a:ext>
            </a:extLst>
          </p:cNvPr>
          <p:cNvSpPr>
            <a:spLocks noGrp="1"/>
          </p:cNvSpPr>
          <p:nvPr>
            <p:ph type="subTitle" idx="1"/>
          </p:nvPr>
        </p:nvSpPr>
        <p:spPr>
          <a:xfrm>
            <a:off x="4950176" y="192041"/>
            <a:ext cx="3604268" cy="519177"/>
          </a:xfrm>
        </p:spPr>
        <p:txBody>
          <a:bodyPr vert="horz" lIns="91440" tIns="45720" rIns="91440" bIns="45720" rtlCol="0" anchor="b">
            <a:normAutofit/>
          </a:bodyPr>
          <a:lstStyle/>
          <a:p>
            <a:pPr algn="l"/>
            <a:r>
              <a:rPr lang="en-US" sz="1700" b="1" dirty="0">
                <a:solidFill>
                  <a:schemeClr val="tx2"/>
                </a:solidFill>
              </a:rPr>
              <a:t>Best Practices Summit, October 2025</a:t>
            </a:r>
            <a:endParaRPr lang="en-US" sz="1700" dirty="0">
              <a:solidFill>
                <a:schemeClr val="tx2"/>
              </a:solidFill>
            </a:endParaRPr>
          </a:p>
        </p:txBody>
      </p:sp>
      <p:pic>
        <p:nvPicPr>
          <p:cNvPr id="4" name="Picture 3">
            <a:extLst>
              <a:ext uri="{FF2B5EF4-FFF2-40B4-BE49-F238E27FC236}">
                <a16:creationId xmlns:a16="http://schemas.microsoft.com/office/drawing/2014/main" id="{148554F4-4BB5-177A-4F8F-7D045EB4FEA5}"/>
              </a:ext>
            </a:extLst>
          </p:cNvPr>
          <p:cNvPicPr>
            <a:picLocks noChangeAspect="1"/>
          </p:cNvPicPr>
          <p:nvPr/>
        </p:nvPicPr>
        <p:blipFill>
          <a:blip r:embed="rId2"/>
          <a:srcRect/>
          <a:stretch/>
        </p:blipFill>
        <p:spPr>
          <a:xfrm>
            <a:off x="168147" y="303554"/>
            <a:ext cx="3798435" cy="253229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1" name="Group 20">
            <a:extLst>
              <a:ext uri="{FF2B5EF4-FFF2-40B4-BE49-F238E27FC236}">
                <a16:creationId xmlns:a16="http://schemas.microsoft.com/office/drawing/2014/main" id="{38052FC9-ACE2-8C5E-7410-2E63998F7BE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2" name="Freeform: Shape 21">
              <a:extLst>
                <a:ext uri="{FF2B5EF4-FFF2-40B4-BE49-F238E27FC236}">
                  <a16:creationId xmlns:a16="http://schemas.microsoft.com/office/drawing/2014/main" id="{504677C7-7C84-FED9-77B4-BD3E27A9B1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1723236C-C6DE-214A-C669-DCDCB35E2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A4BDA2A2-C59E-DAC9-0B10-86F2DE6C1C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67EE6E79-E7F5-DC5A-4C24-ABD43E9E8AD2}"/>
              </a:ext>
            </a:extLst>
          </p:cNvPr>
          <p:cNvSpPr txBox="1"/>
          <p:nvPr/>
        </p:nvSpPr>
        <p:spPr>
          <a:xfrm>
            <a:off x="403327" y="3308710"/>
            <a:ext cx="8489809" cy="2862322"/>
          </a:xfrm>
          <a:prstGeom prst="rect">
            <a:avLst/>
          </a:prstGeom>
          <a:noFill/>
        </p:spPr>
        <p:txBody>
          <a:bodyPr wrap="square" rtlCol="0">
            <a:spAutoFit/>
          </a:bodyPr>
          <a:lstStyle/>
          <a:p>
            <a:r>
              <a:rPr lang="en-US" dirty="0"/>
              <a:t>What’s happening now?</a:t>
            </a:r>
          </a:p>
          <a:p>
            <a:pPr marL="285750" indent="-285750">
              <a:buFont typeface="Arial" panose="020B0604020202020204" pitchFamily="34" charset="0"/>
              <a:buChar char="•"/>
            </a:pPr>
            <a:r>
              <a:rPr lang="en-US" dirty="0"/>
              <a:t>Broadview has been a registered charity for a long time; shifting from subscriptions and advertising.  Experimenting with mission driven messaging for donation revenue.  Time/effort, but paying off. Major donors/legacy gifts as well.  To press advantage, need specialized fundraising skills.</a:t>
            </a:r>
          </a:p>
          <a:p>
            <a:pPr marL="285750" indent="-285750">
              <a:buFont typeface="Arial" panose="020B0604020202020204" pitchFamily="34" charset="0"/>
              <a:buChar char="•"/>
            </a:pPr>
            <a:r>
              <a:rPr lang="en-US" dirty="0"/>
              <a:t>Tension between donations to denomination and donations to publication.  Catholic Review could do Report for America fellow, but need to raise a certain amount of money to do that.  </a:t>
            </a:r>
          </a:p>
          <a:p>
            <a:r>
              <a:rPr lang="en-US" dirty="0"/>
              <a:t>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83996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11BA5B-E025-1CF8-4362-0547A9D29F7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9120FF-C151-0A2D-35DC-50514CBB5B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362F0426-F681-01F1-25AA-2845662FB7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E03C2276-1764-7239-2612-FB6A61C45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BC0112B-A1DB-D208-4CEA-5C4ECD84F845}"/>
              </a:ext>
            </a:extLst>
          </p:cNvPr>
          <p:cNvSpPr>
            <a:spLocks noGrp="1"/>
          </p:cNvSpPr>
          <p:nvPr>
            <p:ph type="title"/>
          </p:nvPr>
        </p:nvSpPr>
        <p:spPr>
          <a:xfrm>
            <a:off x="836676" y="548640"/>
            <a:ext cx="7626096" cy="1179576"/>
          </a:xfrm>
        </p:spPr>
        <p:txBody>
          <a:bodyPr>
            <a:normAutofit/>
          </a:bodyPr>
          <a:lstStyle/>
          <a:p>
            <a:r>
              <a:rPr lang="en-US" sz="3500" dirty="0"/>
              <a:t>Practical Strategies for Sustainability</a:t>
            </a:r>
            <a:br>
              <a:rPr lang="en-US" sz="3500" dirty="0"/>
            </a:br>
            <a:r>
              <a:rPr lang="en-US" sz="3500" dirty="0"/>
              <a:t>Faith Media at a Crossroads</a:t>
            </a:r>
            <a:endParaRPr lang="en-US" dirty="0"/>
          </a:p>
        </p:txBody>
      </p:sp>
      <p:sp>
        <p:nvSpPr>
          <p:cNvPr id="14" name="Rectangle 13">
            <a:extLst>
              <a:ext uri="{FF2B5EF4-FFF2-40B4-BE49-F238E27FC236}">
                <a16:creationId xmlns:a16="http://schemas.microsoft.com/office/drawing/2014/main" id="{CE098AD5-DED1-8BA6-64F5-A27925E5C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B05E1F95-E916-99C5-4A67-84DB6C661069}"/>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3" name="Rectangle 1">
            <a:extLst>
              <a:ext uri="{FF2B5EF4-FFF2-40B4-BE49-F238E27FC236}">
                <a16:creationId xmlns:a16="http://schemas.microsoft.com/office/drawing/2014/main" id="{385490CF-4BEA-F883-D3CA-34AC756EE710}"/>
              </a:ext>
            </a:extLst>
          </p:cNvPr>
          <p:cNvSpPr>
            <a:spLocks noGrp="1" noChangeArrowheads="1"/>
          </p:cNvSpPr>
          <p:nvPr>
            <p:ph idx="1"/>
          </p:nvPr>
        </p:nvSpPr>
        <p:spPr bwMode="auto">
          <a:xfrm>
            <a:off x="752137" y="1999753"/>
            <a:ext cx="7795173" cy="278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Aft>
                <a:spcPct val="0"/>
              </a:spcAft>
            </a:pPr>
            <a:r>
              <a:rPr lang="en-US" sz="1900" dirty="0">
                <a:ea typeface="Calibri"/>
                <a:cs typeface="Calibri"/>
              </a:rPr>
              <a:t>Declining traditional ad and subscription revenue.</a:t>
            </a:r>
          </a:p>
          <a:p>
            <a:pPr fontAlgn="base">
              <a:spcAft>
                <a:spcPct val="0"/>
              </a:spcAft>
            </a:pPr>
            <a:r>
              <a:rPr lang="en-US" sz="1900" dirty="0">
                <a:ea typeface="Calibri"/>
                <a:cs typeface="Calibri"/>
              </a:rPr>
              <a:t>Audiences want to support mission-aligned journalism — not just consume it.</a:t>
            </a:r>
          </a:p>
          <a:p>
            <a:pPr fontAlgn="base">
              <a:spcAft>
                <a:spcPct val="0"/>
              </a:spcAft>
            </a:pPr>
            <a:r>
              <a:rPr lang="en-US" sz="1900" dirty="0">
                <a:ea typeface="Calibri"/>
                <a:cs typeface="Calibri"/>
              </a:rPr>
              <a:t>Sustainable funding enables:</a:t>
            </a:r>
          </a:p>
          <a:p>
            <a:pPr fontAlgn="base">
              <a:spcAft>
                <a:spcPct val="0"/>
              </a:spcAft>
            </a:pPr>
            <a:r>
              <a:rPr lang="en-US" sz="1900" dirty="0">
                <a:ea typeface="Calibri"/>
                <a:cs typeface="Calibri"/>
              </a:rPr>
              <a:t>Faithful storytelling</a:t>
            </a:r>
          </a:p>
          <a:p>
            <a:pPr fontAlgn="base">
              <a:spcAft>
                <a:spcPct val="0"/>
              </a:spcAft>
            </a:pPr>
            <a:r>
              <a:rPr lang="en-US" sz="1900" dirty="0">
                <a:ea typeface="Calibri"/>
                <a:cs typeface="Calibri"/>
              </a:rPr>
              <a:t>Innovation in digital formats</a:t>
            </a:r>
          </a:p>
          <a:p>
            <a:pPr fontAlgn="base">
              <a:spcAft>
                <a:spcPct val="0"/>
              </a:spcAft>
            </a:pPr>
            <a:r>
              <a:rPr lang="en-US" sz="1900" dirty="0">
                <a:ea typeface="Calibri"/>
                <a:cs typeface="Calibri"/>
              </a:rPr>
              <a:t>Long-term independence</a:t>
            </a:r>
          </a:p>
          <a:p>
            <a:pPr marL="0" marR="0" lvl="0" indent="0" fontAlgn="base">
              <a:lnSpc>
                <a:spcPct val="100000"/>
              </a:lnSpc>
              <a:spcAft>
                <a:spcPct val="0"/>
              </a:spcAft>
              <a:buClrTx/>
              <a:buSzTx/>
              <a:buNone/>
              <a:tabLst/>
            </a:pPr>
            <a:endParaRPr lang="en-US" altLang="en-US" sz="1900" dirty="0">
              <a:ea typeface="Calibri"/>
              <a:cs typeface="Calibri"/>
            </a:endParaRPr>
          </a:p>
        </p:txBody>
      </p:sp>
    </p:spTree>
    <p:extLst>
      <p:ext uri="{BB962C8B-B14F-4D97-AF65-F5344CB8AC3E}">
        <p14:creationId xmlns:p14="http://schemas.microsoft.com/office/powerpoint/2010/main" val="16406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80798A-5E6F-1D5C-A7E7-49105F9E4FA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0E51BE-E6EE-763D-46EA-AFB153191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E7DF0AD-7462-0535-89D2-1CE587A693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FD79E75C-34DC-1B45-0A98-9CFB33CDB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BC26D89-795F-C11A-9B80-25E50EB43BBB}"/>
              </a:ext>
            </a:extLst>
          </p:cNvPr>
          <p:cNvSpPr>
            <a:spLocks noGrp="1"/>
          </p:cNvSpPr>
          <p:nvPr>
            <p:ph type="title"/>
          </p:nvPr>
        </p:nvSpPr>
        <p:spPr>
          <a:xfrm>
            <a:off x="817998" y="-41148"/>
            <a:ext cx="7626096" cy="800100"/>
          </a:xfrm>
        </p:spPr>
        <p:txBody>
          <a:bodyPr>
            <a:normAutofit/>
          </a:bodyPr>
          <a:lstStyle/>
          <a:p>
            <a:r>
              <a:rPr lang="en-US" sz="3500" dirty="0"/>
              <a:t>Where’s the Money?</a:t>
            </a:r>
            <a:endParaRPr lang="en-US" dirty="0"/>
          </a:p>
        </p:txBody>
      </p:sp>
      <p:sp>
        <p:nvSpPr>
          <p:cNvPr id="14" name="Rectangle 13">
            <a:extLst>
              <a:ext uri="{FF2B5EF4-FFF2-40B4-BE49-F238E27FC236}">
                <a16:creationId xmlns:a16="http://schemas.microsoft.com/office/drawing/2014/main" id="{2E8F6E6C-FBC8-806D-8D64-592CF84A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46B3984D-069B-675B-9D94-3B3E2F104E4A}"/>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graphicFrame>
        <p:nvGraphicFramePr>
          <p:cNvPr id="15" name="Content Placeholder 14">
            <a:extLst>
              <a:ext uri="{FF2B5EF4-FFF2-40B4-BE49-F238E27FC236}">
                <a16:creationId xmlns:a16="http://schemas.microsoft.com/office/drawing/2014/main" id="{76828E96-257D-0B59-FF57-8645E2BAF37C}"/>
              </a:ext>
            </a:extLst>
          </p:cNvPr>
          <p:cNvGraphicFramePr>
            <a:graphicFrameLocks noGrp="1"/>
          </p:cNvGraphicFramePr>
          <p:nvPr>
            <p:ph idx="1"/>
            <p:extLst>
              <p:ext uri="{D42A27DB-BD31-4B8C-83A1-F6EECF244321}">
                <p14:modId xmlns:p14="http://schemas.microsoft.com/office/powerpoint/2010/main" val="333944481"/>
              </p:ext>
            </p:extLst>
          </p:nvPr>
        </p:nvGraphicFramePr>
        <p:xfrm>
          <a:off x="564642" y="793823"/>
          <a:ext cx="8229600" cy="38404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716818488"/>
                    </a:ext>
                  </a:extLst>
                </a:gridCol>
                <a:gridCol w="2743200">
                  <a:extLst>
                    <a:ext uri="{9D8B030D-6E8A-4147-A177-3AD203B41FA5}">
                      <a16:colId xmlns:a16="http://schemas.microsoft.com/office/drawing/2014/main" val="1658751025"/>
                    </a:ext>
                  </a:extLst>
                </a:gridCol>
                <a:gridCol w="2743200">
                  <a:extLst>
                    <a:ext uri="{9D8B030D-6E8A-4147-A177-3AD203B41FA5}">
                      <a16:colId xmlns:a16="http://schemas.microsoft.com/office/drawing/2014/main" val="1531517861"/>
                    </a:ext>
                  </a:extLst>
                </a:gridCol>
              </a:tblGrid>
              <a:tr h="0">
                <a:tc>
                  <a:txBody>
                    <a:bodyPr/>
                    <a:lstStyle/>
                    <a:p>
                      <a:r>
                        <a:rPr lang="en-US" dirty="0"/>
                        <a:t>Model</a:t>
                      </a:r>
                    </a:p>
                  </a:txBody>
                  <a:tcPr/>
                </a:tc>
                <a:tc>
                  <a:txBody>
                    <a:bodyPr/>
                    <a:lstStyle/>
                    <a:p>
                      <a:r>
                        <a:rPr lang="en-US" dirty="0"/>
                        <a:t>Core Strength</a:t>
                      </a:r>
                    </a:p>
                  </a:txBody>
                  <a:tcPr/>
                </a:tc>
                <a:tc>
                  <a:txBody>
                    <a:bodyPr/>
                    <a:lstStyle/>
                    <a:p>
                      <a:r>
                        <a:rPr lang="en-US" dirty="0"/>
                        <a:t>Why it works for Faith Media</a:t>
                      </a:r>
                    </a:p>
                  </a:txBody>
                  <a:tcPr/>
                </a:tc>
                <a:extLst>
                  <a:ext uri="{0D108BD9-81ED-4DB2-BD59-A6C34878D82A}">
                    <a16:rowId xmlns:a16="http://schemas.microsoft.com/office/drawing/2014/main" val="2137738265"/>
                  </a:ext>
                </a:extLst>
              </a:tr>
              <a:tr h="370840">
                <a:tc>
                  <a:txBody>
                    <a:bodyPr/>
                    <a:lstStyle/>
                    <a:p>
                      <a:r>
                        <a:rPr lang="en-US" dirty="0"/>
                        <a:t>Memberships</a:t>
                      </a:r>
                    </a:p>
                  </a:txBody>
                  <a:tcPr/>
                </a:tc>
                <a:tc>
                  <a:txBody>
                    <a:bodyPr/>
                    <a:lstStyle/>
                    <a:p>
                      <a:r>
                        <a:rPr lang="en-US" dirty="0"/>
                        <a:t>Builds community &amp; belonging</a:t>
                      </a:r>
                    </a:p>
                  </a:txBody>
                  <a:tcPr/>
                </a:tc>
                <a:tc>
                  <a:txBody>
                    <a:bodyPr/>
                    <a:lstStyle/>
                    <a:p>
                      <a:r>
                        <a:rPr lang="en-US" dirty="0"/>
                        <a:t>Aligns with relational approach</a:t>
                      </a:r>
                    </a:p>
                  </a:txBody>
                  <a:tcPr/>
                </a:tc>
                <a:extLst>
                  <a:ext uri="{0D108BD9-81ED-4DB2-BD59-A6C34878D82A}">
                    <a16:rowId xmlns:a16="http://schemas.microsoft.com/office/drawing/2014/main" val="4092520849"/>
                  </a:ext>
                </a:extLst>
              </a:tr>
              <a:tr h="370840">
                <a:tc>
                  <a:txBody>
                    <a:bodyPr/>
                    <a:lstStyle/>
                    <a:p>
                      <a:r>
                        <a:rPr lang="en-US" dirty="0"/>
                        <a:t>Grants</a:t>
                      </a:r>
                    </a:p>
                  </a:txBody>
                  <a:tcPr/>
                </a:tc>
                <a:tc>
                  <a:txBody>
                    <a:bodyPr/>
                    <a:lstStyle/>
                    <a:p>
                      <a:r>
                        <a:rPr lang="en-US" dirty="0"/>
                        <a:t>Supports public good journalism</a:t>
                      </a:r>
                    </a:p>
                  </a:txBody>
                  <a:tcPr/>
                </a:tc>
                <a:tc>
                  <a:txBody>
                    <a:bodyPr/>
                    <a:lstStyle/>
                    <a:p>
                      <a:r>
                        <a:rPr lang="en-US" dirty="0"/>
                        <a:t>Expanding funder interest in values-based content</a:t>
                      </a:r>
                    </a:p>
                  </a:txBody>
                  <a:tcPr/>
                </a:tc>
                <a:extLst>
                  <a:ext uri="{0D108BD9-81ED-4DB2-BD59-A6C34878D82A}">
                    <a16:rowId xmlns:a16="http://schemas.microsoft.com/office/drawing/2014/main" val="2287801375"/>
                  </a:ext>
                </a:extLst>
              </a:tr>
              <a:tr h="370840">
                <a:tc>
                  <a:txBody>
                    <a:bodyPr/>
                    <a:lstStyle/>
                    <a:p>
                      <a:r>
                        <a:rPr lang="en-US" dirty="0"/>
                        <a:t>Sponsorships</a:t>
                      </a:r>
                    </a:p>
                  </a:txBody>
                  <a:tcPr/>
                </a:tc>
                <a:tc>
                  <a:txBody>
                    <a:bodyPr/>
                    <a:lstStyle/>
                    <a:p>
                      <a:r>
                        <a:rPr lang="en-US" dirty="0"/>
                        <a:t>Corporate / partner support</a:t>
                      </a:r>
                    </a:p>
                  </a:txBody>
                  <a:tcPr/>
                </a:tc>
                <a:tc>
                  <a:txBody>
                    <a:bodyPr/>
                    <a:lstStyle/>
                    <a:p>
                      <a:r>
                        <a:rPr lang="en-US" dirty="0"/>
                        <a:t>Works when partners share faith mission</a:t>
                      </a:r>
                    </a:p>
                  </a:txBody>
                  <a:tcPr/>
                </a:tc>
                <a:extLst>
                  <a:ext uri="{0D108BD9-81ED-4DB2-BD59-A6C34878D82A}">
                    <a16:rowId xmlns:a16="http://schemas.microsoft.com/office/drawing/2014/main" val="3713170592"/>
                  </a:ext>
                </a:extLst>
              </a:tr>
              <a:tr h="370840">
                <a:tc>
                  <a:txBody>
                    <a:bodyPr/>
                    <a:lstStyle/>
                    <a:p>
                      <a:r>
                        <a:rPr lang="en-US" dirty="0"/>
                        <a:t>Community Giving</a:t>
                      </a:r>
                    </a:p>
                  </a:txBody>
                  <a:tcPr/>
                </a:tc>
                <a:tc>
                  <a:txBody>
                    <a:bodyPr/>
                    <a:lstStyle/>
                    <a:p>
                      <a:r>
                        <a:rPr lang="en-US" dirty="0"/>
                        <a:t>Grassroots sustainability</a:t>
                      </a:r>
                    </a:p>
                  </a:txBody>
                  <a:tcPr/>
                </a:tc>
                <a:tc>
                  <a:txBody>
                    <a:bodyPr/>
                    <a:lstStyle/>
                    <a:p>
                      <a:r>
                        <a:rPr lang="en-US" dirty="0"/>
                        <a:t>Reflects shared purpose and participation</a:t>
                      </a:r>
                    </a:p>
                  </a:txBody>
                  <a:tcPr/>
                </a:tc>
                <a:extLst>
                  <a:ext uri="{0D108BD9-81ED-4DB2-BD59-A6C34878D82A}">
                    <a16:rowId xmlns:a16="http://schemas.microsoft.com/office/drawing/2014/main" val="2603521622"/>
                  </a:ext>
                </a:extLst>
              </a:tr>
              <a:tr h="370840">
                <a:tc>
                  <a:txBody>
                    <a:bodyPr/>
                    <a:lstStyle/>
                    <a:p>
                      <a:r>
                        <a:rPr lang="en-US" dirty="0"/>
                        <a:t>Diversified Income</a:t>
                      </a:r>
                    </a:p>
                  </a:txBody>
                  <a:tcPr/>
                </a:tc>
                <a:tc>
                  <a:txBody>
                    <a:bodyPr/>
                    <a:lstStyle/>
                    <a:p>
                      <a:r>
                        <a:rPr lang="en-US" dirty="0"/>
                        <a:t>Stability through multiple streams</a:t>
                      </a:r>
                    </a:p>
                  </a:txBody>
                  <a:tcPr/>
                </a:tc>
                <a:tc>
                  <a:txBody>
                    <a:bodyPr/>
                    <a:lstStyle/>
                    <a:p>
                      <a:r>
                        <a:rPr lang="en-US" dirty="0"/>
                        <a:t>Encourages creativity &amp; audience engagement</a:t>
                      </a:r>
                    </a:p>
                  </a:txBody>
                  <a:tcPr/>
                </a:tc>
                <a:extLst>
                  <a:ext uri="{0D108BD9-81ED-4DB2-BD59-A6C34878D82A}">
                    <a16:rowId xmlns:a16="http://schemas.microsoft.com/office/drawing/2014/main" val="3286556928"/>
                  </a:ext>
                </a:extLst>
              </a:tr>
            </a:tbl>
          </a:graphicData>
        </a:graphic>
      </p:graphicFrame>
      <p:sp>
        <p:nvSpPr>
          <p:cNvPr id="16" name="TextBox 15">
            <a:extLst>
              <a:ext uri="{FF2B5EF4-FFF2-40B4-BE49-F238E27FC236}">
                <a16:creationId xmlns:a16="http://schemas.microsoft.com/office/drawing/2014/main" id="{CFC9AE25-E9AB-A60F-4653-F9ACBB5CAF71}"/>
              </a:ext>
            </a:extLst>
          </p:cNvPr>
          <p:cNvSpPr txBox="1"/>
          <p:nvPr/>
        </p:nvSpPr>
        <p:spPr>
          <a:xfrm>
            <a:off x="418313" y="4822821"/>
            <a:ext cx="8373643" cy="1754326"/>
          </a:xfrm>
          <a:prstGeom prst="rect">
            <a:avLst/>
          </a:prstGeom>
          <a:noFill/>
        </p:spPr>
        <p:txBody>
          <a:bodyPr wrap="square" rtlCol="0">
            <a:spAutoFit/>
          </a:bodyPr>
          <a:lstStyle/>
          <a:p>
            <a:r>
              <a:rPr lang="en-US" dirty="0"/>
              <a:t>Subscription vs. Membership – trying to get out of transactional conversation.  Join community because we’re the only ones doing what we are doing.</a:t>
            </a:r>
          </a:p>
          <a:p>
            <a:r>
              <a:rPr lang="en-US" dirty="0"/>
              <a:t>Advertising slowly increasing – brought in consultant to help.  Better research on prospects (use AI); consider how to sell CR to different types of businesses.  Invite parish for $190 to advertise when Christmas Mass will be held.</a:t>
            </a:r>
          </a:p>
          <a:p>
            <a:r>
              <a:rPr lang="en-US" dirty="0"/>
              <a:t>Contract sales rep – part of the team</a:t>
            </a:r>
          </a:p>
        </p:txBody>
      </p:sp>
    </p:spTree>
    <p:extLst>
      <p:ext uri="{BB962C8B-B14F-4D97-AF65-F5344CB8AC3E}">
        <p14:creationId xmlns:p14="http://schemas.microsoft.com/office/powerpoint/2010/main" val="2748542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839298-DB59-C1FA-5C23-21189E7B708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1DDCE73-4698-33C3-84E7-08ADECFB3F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77045CE4-6821-CAA6-F6A1-32602CC5B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759D3808-95F3-CED0-0B15-28CCC2B90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C539CD-BE56-A286-0FF6-1B8AEB29A170}"/>
              </a:ext>
            </a:extLst>
          </p:cNvPr>
          <p:cNvSpPr>
            <a:spLocks noGrp="1"/>
          </p:cNvSpPr>
          <p:nvPr>
            <p:ph type="title"/>
          </p:nvPr>
        </p:nvSpPr>
        <p:spPr>
          <a:xfrm>
            <a:off x="836676" y="548640"/>
            <a:ext cx="7626096" cy="1179576"/>
          </a:xfrm>
        </p:spPr>
        <p:txBody>
          <a:bodyPr>
            <a:normAutofit/>
          </a:bodyPr>
          <a:lstStyle/>
          <a:p>
            <a:r>
              <a:rPr lang="en-US" sz="3500" dirty="0"/>
              <a:t>Membership vs. Subscription</a:t>
            </a:r>
            <a:endParaRPr lang="en-US" dirty="0"/>
          </a:p>
        </p:txBody>
      </p:sp>
      <p:sp>
        <p:nvSpPr>
          <p:cNvPr id="14" name="Rectangle 13">
            <a:extLst>
              <a:ext uri="{FF2B5EF4-FFF2-40B4-BE49-F238E27FC236}">
                <a16:creationId xmlns:a16="http://schemas.microsoft.com/office/drawing/2014/main" id="{C941BD91-A8F2-D4FA-E422-64F9B868D3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D682C9C0-4BDC-4054-8F20-2D7B2503F426}"/>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graphicFrame>
        <p:nvGraphicFramePr>
          <p:cNvPr id="6" name="Table 5">
            <a:extLst>
              <a:ext uri="{FF2B5EF4-FFF2-40B4-BE49-F238E27FC236}">
                <a16:creationId xmlns:a16="http://schemas.microsoft.com/office/drawing/2014/main" id="{AAC9E470-1390-8DDD-576A-675C9BC856F4}"/>
              </a:ext>
            </a:extLst>
          </p:cNvPr>
          <p:cNvGraphicFramePr>
            <a:graphicFrameLocks noGrp="1"/>
          </p:cNvGraphicFramePr>
          <p:nvPr>
            <p:extLst>
              <p:ext uri="{D42A27DB-BD31-4B8C-83A1-F6EECF244321}">
                <p14:modId xmlns:p14="http://schemas.microsoft.com/office/powerpoint/2010/main" val="38222204"/>
              </p:ext>
            </p:extLst>
          </p:nvPr>
        </p:nvGraphicFramePr>
        <p:xfrm>
          <a:off x="1601724" y="2314963"/>
          <a:ext cx="6096000" cy="2123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604578544"/>
                    </a:ext>
                  </a:extLst>
                </a:gridCol>
                <a:gridCol w="3048000">
                  <a:extLst>
                    <a:ext uri="{9D8B030D-6E8A-4147-A177-3AD203B41FA5}">
                      <a16:colId xmlns:a16="http://schemas.microsoft.com/office/drawing/2014/main" val="3280035805"/>
                    </a:ext>
                  </a:extLst>
                </a:gridCol>
              </a:tblGrid>
              <a:tr h="370840">
                <a:tc>
                  <a:txBody>
                    <a:bodyPr/>
                    <a:lstStyle/>
                    <a:p>
                      <a:r>
                        <a:rPr lang="en-US" dirty="0"/>
                        <a:t>Subscription</a:t>
                      </a:r>
                    </a:p>
                  </a:txBody>
                  <a:tcPr/>
                </a:tc>
                <a:tc>
                  <a:txBody>
                    <a:bodyPr/>
                    <a:lstStyle/>
                    <a:p>
                      <a:r>
                        <a:rPr lang="en-US" dirty="0"/>
                        <a:t>Membership</a:t>
                      </a:r>
                    </a:p>
                  </a:txBody>
                  <a:tcPr/>
                </a:tc>
                <a:extLst>
                  <a:ext uri="{0D108BD9-81ED-4DB2-BD59-A6C34878D82A}">
                    <a16:rowId xmlns:a16="http://schemas.microsoft.com/office/drawing/2014/main" val="86615025"/>
                  </a:ext>
                </a:extLst>
              </a:tr>
              <a:tr h="370840">
                <a:tc>
                  <a:txBody>
                    <a:bodyPr/>
                    <a:lstStyle/>
                    <a:p>
                      <a:r>
                        <a:rPr lang="en-US" dirty="0"/>
                        <a:t>Transactional: pay for access</a:t>
                      </a:r>
                    </a:p>
                  </a:txBody>
                  <a:tcPr/>
                </a:tc>
                <a:tc>
                  <a:txBody>
                    <a:bodyPr/>
                    <a:lstStyle/>
                    <a:p>
                      <a:r>
                        <a:rPr lang="en-US" dirty="0"/>
                        <a:t>Relational: belong to a mission</a:t>
                      </a:r>
                    </a:p>
                  </a:txBody>
                  <a:tcPr/>
                </a:tc>
                <a:extLst>
                  <a:ext uri="{0D108BD9-81ED-4DB2-BD59-A6C34878D82A}">
                    <a16:rowId xmlns:a16="http://schemas.microsoft.com/office/drawing/2014/main" val="3767564233"/>
                  </a:ext>
                </a:extLst>
              </a:tr>
              <a:tr h="370840">
                <a:tc>
                  <a:txBody>
                    <a:bodyPr/>
                    <a:lstStyle/>
                    <a:p>
                      <a:r>
                        <a:rPr lang="en-US" dirty="0"/>
                        <a:t>Focused on content</a:t>
                      </a:r>
                    </a:p>
                  </a:txBody>
                  <a:tcPr/>
                </a:tc>
                <a:tc>
                  <a:txBody>
                    <a:bodyPr/>
                    <a:lstStyle/>
                    <a:p>
                      <a:r>
                        <a:rPr lang="en-US" dirty="0"/>
                        <a:t>Focused on community</a:t>
                      </a:r>
                    </a:p>
                  </a:txBody>
                  <a:tcPr/>
                </a:tc>
                <a:extLst>
                  <a:ext uri="{0D108BD9-81ED-4DB2-BD59-A6C34878D82A}">
                    <a16:rowId xmlns:a16="http://schemas.microsoft.com/office/drawing/2014/main" val="3285811800"/>
                  </a:ext>
                </a:extLst>
              </a:tr>
              <a:tr h="370840">
                <a:tc>
                  <a:txBody>
                    <a:bodyPr/>
                    <a:lstStyle/>
                    <a:p>
                      <a:r>
                        <a:rPr lang="en-US" dirty="0"/>
                        <a:t>Fixed pricing</a:t>
                      </a:r>
                    </a:p>
                  </a:txBody>
                  <a:tcPr/>
                </a:tc>
                <a:tc>
                  <a:txBody>
                    <a:bodyPr/>
                    <a:lstStyle/>
                    <a:p>
                      <a:r>
                        <a:rPr lang="en-US" dirty="0"/>
                        <a:t>Tiered or value-based giving</a:t>
                      </a:r>
                    </a:p>
                  </a:txBody>
                  <a:tcPr/>
                </a:tc>
                <a:extLst>
                  <a:ext uri="{0D108BD9-81ED-4DB2-BD59-A6C34878D82A}">
                    <a16:rowId xmlns:a16="http://schemas.microsoft.com/office/drawing/2014/main" val="1637824320"/>
                  </a:ext>
                </a:extLst>
              </a:tr>
              <a:tr h="370840">
                <a:tc>
                  <a:txBody>
                    <a:bodyPr/>
                    <a:lstStyle/>
                    <a:p>
                      <a:r>
                        <a:rPr lang="en-US" dirty="0"/>
                        <a:t>Retention via habit</a:t>
                      </a:r>
                    </a:p>
                  </a:txBody>
                  <a:tcPr/>
                </a:tc>
                <a:tc>
                  <a:txBody>
                    <a:bodyPr/>
                    <a:lstStyle/>
                    <a:p>
                      <a:r>
                        <a:rPr lang="en-US" dirty="0"/>
                        <a:t>Retention via emotional connection</a:t>
                      </a:r>
                    </a:p>
                  </a:txBody>
                  <a:tcPr/>
                </a:tc>
                <a:extLst>
                  <a:ext uri="{0D108BD9-81ED-4DB2-BD59-A6C34878D82A}">
                    <a16:rowId xmlns:a16="http://schemas.microsoft.com/office/drawing/2014/main" val="392366555"/>
                  </a:ext>
                </a:extLst>
              </a:tr>
            </a:tbl>
          </a:graphicData>
        </a:graphic>
      </p:graphicFrame>
      <p:sp>
        <p:nvSpPr>
          <p:cNvPr id="7" name="TextBox 6">
            <a:extLst>
              <a:ext uri="{FF2B5EF4-FFF2-40B4-BE49-F238E27FC236}">
                <a16:creationId xmlns:a16="http://schemas.microsoft.com/office/drawing/2014/main" id="{0B626B69-09B3-FD0A-FDEE-F674E42BBD5E}"/>
              </a:ext>
            </a:extLst>
          </p:cNvPr>
          <p:cNvSpPr txBox="1"/>
          <p:nvPr/>
        </p:nvSpPr>
        <p:spPr>
          <a:xfrm>
            <a:off x="1601724" y="4871545"/>
            <a:ext cx="5372864" cy="1200329"/>
          </a:xfrm>
          <a:prstGeom prst="rect">
            <a:avLst/>
          </a:prstGeom>
          <a:noFill/>
        </p:spPr>
        <p:txBody>
          <a:bodyPr wrap="square" rtlCol="0">
            <a:spAutoFit/>
          </a:bodyPr>
          <a:lstStyle/>
          <a:p>
            <a:r>
              <a:rPr lang="en-US" dirty="0"/>
              <a:t>Potential ideas:</a:t>
            </a:r>
          </a:p>
          <a:p>
            <a:pPr marL="285750" indent="-285750">
              <a:buFont typeface="Arial" panose="020B0604020202020204" pitchFamily="34" charset="0"/>
              <a:buChar char="•"/>
            </a:pPr>
            <a:r>
              <a:rPr lang="en-US" dirty="0"/>
              <a:t>Member Gratitude Week with live Q&amp;A, behind the scenes content</a:t>
            </a:r>
          </a:p>
          <a:p>
            <a:pPr marL="285750" indent="-285750">
              <a:buFont typeface="Arial" panose="020B0604020202020204" pitchFamily="34" charset="0"/>
              <a:buChar char="•"/>
            </a:pPr>
            <a:r>
              <a:rPr lang="en-US" dirty="0"/>
              <a:t>Member-only access to reporters and editors</a:t>
            </a:r>
          </a:p>
        </p:txBody>
      </p:sp>
    </p:spTree>
    <p:extLst>
      <p:ext uri="{BB962C8B-B14F-4D97-AF65-F5344CB8AC3E}">
        <p14:creationId xmlns:p14="http://schemas.microsoft.com/office/powerpoint/2010/main" val="2145860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57CAECC-852B-EE94-D682-268BEEA50A7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364D88-5071-841E-0291-AF629F264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1D9DE9D-57C0-9033-84CD-D09471CB8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C3D4A1D8-7FCB-606C-E2F1-325D4EB9DF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0A136FD-8237-BB9D-131D-4AB58DABAE47}"/>
              </a:ext>
            </a:extLst>
          </p:cNvPr>
          <p:cNvSpPr>
            <a:spLocks noGrp="1"/>
          </p:cNvSpPr>
          <p:nvPr>
            <p:ph type="title"/>
          </p:nvPr>
        </p:nvSpPr>
        <p:spPr>
          <a:xfrm>
            <a:off x="836676" y="183089"/>
            <a:ext cx="7626096" cy="1179576"/>
          </a:xfrm>
        </p:spPr>
        <p:txBody>
          <a:bodyPr>
            <a:normAutofit/>
          </a:bodyPr>
          <a:lstStyle/>
          <a:p>
            <a:r>
              <a:rPr lang="en-US" sz="3500" dirty="0"/>
              <a:t>Grants as Mission Fuel</a:t>
            </a:r>
            <a:endParaRPr lang="en-US" dirty="0"/>
          </a:p>
        </p:txBody>
      </p:sp>
      <p:sp>
        <p:nvSpPr>
          <p:cNvPr id="14" name="Rectangle 13">
            <a:extLst>
              <a:ext uri="{FF2B5EF4-FFF2-40B4-BE49-F238E27FC236}">
                <a16:creationId xmlns:a16="http://schemas.microsoft.com/office/drawing/2014/main" id="{61616625-64AD-42F0-4822-E1497B309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9AEA49B9-FC7E-F37C-E7A7-E758522117BA}"/>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7" name="TextBox 6">
            <a:extLst>
              <a:ext uri="{FF2B5EF4-FFF2-40B4-BE49-F238E27FC236}">
                <a16:creationId xmlns:a16="http://schemas.microsoft.com/office/drawing/2014/main" id="{FF3B8274-15A2-94D5-F2C8-F7DD4FF8103B}"/>
              </a:ext>
            </a:extLst>
          </p:cNvPr>
          <p:cNvSpPr txBox="1"/>
          <p:nvPr/>
        </p:nvSpPr>
        <p:spPr>
          <a:xfrm>
            <a:off x="961214" y="1110996"/>
            <a:ext cx="7877559" cy="4801314"/>
          </a:xfrm>
          <a:prstGeom prst="rect">
            <a:avLst/>
          </a:prstGeom>
          <a:noFill/>
        </p:spPr>
        <p:txBody>
          <a:bodyPr wrap="square" rtlCol="0">
            <a:spAutoFit/>
          </a:bodyPr>
          <a:lstStyle/>
          <a:p>
            <a:r>
              <a:rPr lang="en-US" b="1" dirty="0"/>
              <a:t>Top Sources:</a:t>
            </a:r>
            <a:endParaRPr lang="en-US" dirty="0"/>
          </a:p>
          <a:p>
            <a:pPr marL="285750" indent="-285750">
              <a:buFont typeface="Arial" panose="020B0604020202020204" pitchFamily="34" charset="0"/>
              <a:buChar char="•"/>
            </a:pPr>
            <a:r>
              <a:rPr lang="en-US" dirty="0"/>
              <a:t>Lilly Endowment, Inc.</a:t>
            </a:r>
          </a:p>
          <a:p>
            <a:pPr marL="285750" indent="-285750">
              <a:buFont typeface="Arial" panose="020B0604020202020204" pitchFamily="34" charset="0"/>
              <a:buChar char="•"/>
            </a:pPr>
            <a:r>
              <a:rPr lang="en-US" dirty="0"/>
              <a:t>The Fetzer Institute</a:t>
            </a:r>
          </a:p>
          <a:p>
            <a:pPr marL="285750" indent="-285750">
              <a:buFont typeface="Arial" panose="020B0604020202020204" pitchFamily="34" charset="0"/>
              <a:buChar char="•"/>
            </a:pPr>
            <a:r>
              <a:rPr lang="en-US" dirty="0"/>
              <a:t>The Pew Charitable Trusts</a:t>
            </a:r>
          </a:p>
          <a:p>
            <a:pPr marL="285750" indent="-285750">
              <a:buFont typeface="Arial" panose="020B0604020202020204" pitchFamily="34" charset="0"/>
              <a:buChar char="•"/>
            </a:pPr>
            <a:r>
              <a:rPr lang="en-US" dirty="0"/>
              <a:t>Local and regional foundations with religious focus</a:t>
            </a:r>
          </a:p>
          <a:p>
            <a:r>
              <a:rPr lang="en-US" b="1" dirty="0"/>
              <a:t>Funding Focus Areas:</a:t>
            </a:r>
            <a:endParaRPr lang="en-US" dirty="0"/>
          </a:p>
          <a:p>
            <a:pPr marL="285750" indent="-285750">
              <a:buFont typeface="Arial" panose="020B0604020202020204" pitchFamily="34" charset="0"/>
              <a:buChar char="•"/>
            </a:pPr>
            <a:r>
              <a:rPr lang="en-US" dirty="0"/>
              <a:t>Religion reporting &amp; storytelling</a:t>
            </a:r>
          </a:p>
          <a:p>
            <a:pPr marL="285750" indent="-285750">
              <a:buFont typeface="Arial" panose="020B0604020202020204" pitchFamily="34" charset="0"/>
              <a:buChar char="•"/>
            </a:pPr>
            <a:r>
              <a:rPr lang="en-US" dirty="0"/>
              <a:t>Faith &amp; public life coverage</a:t>
            </a:r>
          </a:p>
          <a:p>
            <a:pPr marL="285750" indent="-285750">
              <a:buFont typeface="Arial" panose="020B0604020202020204" pitchFamily="34" charset="0"/>
              <a:buChar char="•"/>
            </a:pPr>
            <a:r>
              <a:rPr lang="en-US" dirty="0"/>
              <a:t>Diversity in religion media</a:t>
            </a:r>
          </a:p>
          <a:p>
            <a:pPr marL="285750" indent="-285750">
              <a:buFont typeface="Arial" panose="020B0604020202020204" pitchFamily="34" charset="0"/>
              <a:buChar char="•"/>
            </a:pPr>
            <a:r>
              <a:rPr lang="en-US" dirty="0"/>
              <a:t>Leadership development &amp; community impact</a:t>
            </a:r>
          </a:p>
          <a:p>
            <a:r>
              <a:rPr lang="en-US" b="1" dirty="0"/>
              <a:t>Best Practices:</a:t>
            </a:r>
            <a:endParaRPr lang="en-US" dirty="0"/>
          </a:p>
          <a:p>
            <a:pPr marL="285750" indent="-285750">
              <a:buFont typeface="Arial" panose="020B0604020202020204" pitchFamily="34" charset="0"/>
              <a:buChar char="•"/>
            </a:pPr>
            <a:r>
              <a:rPr lang="en-US" dirty="0"/>
              <a:t>Align proposals with the funder’s </a:t>
            </a:r>
            <a:r>
              <a:rPr lang="en-US" i="1" dirty="0"/>
              <a:t>values language</a:t>
            </a:r>
            <a:r>
              <a:rPr lang="en-US" dirty="0"/>
              <a:t> (e.g., “human flourishing,” “community resilience”).</a:t>
            </a:r>
          </a:p>
          <a:p>
            <a:pPr marL="285750" indent="-285750">
              <a:buFont typeface="Arial" panose="020B0604020202020204" pitchFamily="34" charset="0"/>
              <a:buChar char="•"/>
            </a:pPr>
            <a:r>
              <a:rPr lang="en-US" dirty="0"/>
              <a:t>Collaborate across outlets for joint grant proposals.</a:t>
            </a:r>
          </a:p>
          <a:p>
            <a:pPr marL="285750" indent="-285750">
              <a:buFont typeface="Arial" panose="020B0604020202020204" pitchFamily="34" charset="0"/>
              <a:buChar char="•"/>
            </a:pPr>
            <a:r>
              <a:rPr lang="en-US" dirty="0"/>
              <a:t>Show measurable audience or impact data.</a:t>
            </a:r>
          </a:p>
          <a:p>
            <a:r>
              <a:rPr lang="en-US" dirty="0"/>
              <a:t>Potential idea:</a:t>
            </a:r>
          </a:p>
          <a:p>
            <a:pPr marL="285750" indent="-285750">
              <a:buFont typeface="Arial" panose="020B0604020202020204" pitchFamily="34" charset="0"/>
              <a:buChar char="•"/>
            </a:pPr>
            <a:r>
              <a:rPr lang="en-US" dirty="0"/>
              <a:t>Shared grant calendar?</a:t>
            </a:r>
          </a:p>
        </p:txBody>
      </p:sp>
    </p:spTree>
    <p:extLst>
      <p:ext uri="{BB962C8B-B14F-4D97-AF65-F5344CB8AC3E}">
        <p14:creationId xmlns:p14="http://schemas.microsoft.com/office/powerpoint/2010/main" val="1882855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19391C-2FAE-09A5-87C7-E97378CE7C59}"/>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E8DB9F7-A96F-3870-F24F-64B689EF3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8037C4F-2DD3-917A-DB25-EC3433C6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14E52C-E6FE-FD79-9A74-832BF2A9858D}"/>
              </a:ext>
            </a:extLst>
          </p:cNvPr>
          <p:cNvSpPr>
            <a:spLocks noGrp="1"/>
          </p:cNvSpPr>
          <p:nvPr>
            <p:ph type="ctrTitle"/>
          </p:nvPr>
        </p:nvSpPr>
        <p:spPr>
          <a:xfrm>
            <a:off x="4977646" y="1941613"/>
            <a:ext cx="4292478" cy="2204718"/>
          </a:xfrm>
        </p:spPr>
        <p:txBody>
          <a:bodyPr anchor="t">
            <a:normAutofit/>
          </a:bodyPr>
          <a:lstStyle/>
          <a:p>
            <a:pPr algn="l"/>
            <a:r>
              <a:rPr lang="en-US" sz="3500" b="1" dirty="0">
                <a:solidFill>
                  <a:srgbClr val="002060"/>
                </a:solidFill>
                <a:latin typeface="Aptos" panose="020B0004020202020204" pitchFamily="34" charset="0"/>
              </a:rPr>
              <a:t>Welcome</a:t>
            </a:r>
          </a:p>
        </p:txBody>
      </p:sp>
      <p:sp>
        <p:nvSpPr>
          <p:cNvPr id="3" name="Subtitle 2">
            <a:extLst>
              <a:ext uri="{FF2B5EF4-FFF2-40B4-BE49-F238E27FC236}">
                <a16:creationId xmlns:a16="http://schemas.microsoft.com/office/drawing/2014/main" id="{E2A3A998-C308-2AA8-78F8-0F31AC374CD3}"/>
              </a:ext>
            </a:extLst>
          </p:cNvPr>
          <p:cNvSpPr>
            <a:spLocks noGrp="1"/>
          </p:cNvSpPr>
          <p:nvPr>
            <p:ph type="subTitle" idx="1"/>
          </p:nvPr>
        </p:nvSpPr>
        <p:spPr>
          <a:xfrm>
            <a:off x="4950176" y="875670"/>
            <a:ext cx="3604268" cy="838831"/>
          </a:xfrm>
        </p:spPr>
        <p:txBody>
          <a:bodyPr vert="horz" lIns="91440" tIns="45720" rIns="91440" bIns="45720" rtlCol="0" anchor="b">
            <a:normAutofit/>
          </a:bodyPr>
          <a:lstStyle/>
          <a:p>
            <a:pPr algn="l"/>
            <a:r>
              <a:rPr lang="en-US" sz="1700" b="1" dirty="0">
                <a:solidFill>
                  <a:schemeClr val="tx2"/>
                </a:solidFill>
              </a:rPr>
              <a:t>Best Practices Summit, October 2025</a:t>
            </a:r>
            <a:endParaRPr lang="en-US" sz="1700" dirty="0">
              <a:solidFill>
                <a:schemeClr val="tx2"/>
              </a:solidFill>
            </a:endParaRPr>
          </a:p>
        </p:txBody>
      </p:sp>
      <p:pic>
        <p:nvPicPr>
          <p:cNvPr id="4" name="Picture 3">
            <a:extLst>
              <a:ext uri="{FF2B5EF4-FFF2-40B4-BE49-F238E27FC236}">
                <a16:creationId xmlns:a16="http://schemas.microsoft.com/office/drawing/2014/main" id="{F0076F53-300F-02C0-3DFE-E3B3E20D06EF}"/>
              </a:ext>
            </a:extLst>
          </p:cNvPr>
          <p:cNvPicPr>
            <a:picLocks noChangeAspect="1"/>
          </p:cNvPicPr>
          <p:nvPr/>
        </p:nvPicPr>
        <p:blipFill>
          <a:blip r:embed="rId2"/>
          <a:srcRect/>
          <a:stretch/>
        </p:blipFill>
        <p:spPr>
          <a:xfrm>
            <a:off x="292133" y="2364828"/>
            <a:ext cx="3798435" cy="253229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1" name="Group 20">
            <a:extLst>
              <a:ext uri="{FF2B5EF4-FFF2-40B4-BE49-F238E27FC236}">
                <a16:creationId xmlns:a16="http://schemas.microsoft.com/office/drawing/2014/main" id="{73153B8F-2C83-E03E-1E19-65DF8FBFEE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2" name="Freeform: Shape 21">
              <a:extLst>
                <a:ext uri="{FF2B5EF4-FFF2-40B4-BE49-F238E27FC236}">
                  <a16:creationId xmlns:a16="http://schemas.microsoft.com/office/drawing/2014/main" id="{73E45B97-E1B8-0977-F0EE-A934AB3E7C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333485F9-D0B3-71B2-08C9-99B7ECC2D0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E5475B6B-72F0-29D8-C873-5AE446B430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9907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142254-753D-2187-B939-FFE2650184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857F2-23FF-8CEF-F59B-D9D1B9B99F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DD70F0C-8984-EE21-635B-2D07C202D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E43CF5A2-B3EE-3B38-178F-038696569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B94EA92-6097-A21B-06DB-65BDC86EA91B}"/>
              </a:ext>
            </a:extLst>
          </p:cNvPr>
          <p:cNvSpPr>
            <a:spLocks noGrp="1"/>
          </p:cNvSpPr>
          <p:nvPr>
            <p:ph type="title"/>
          </p:nvPr>
        </p:nvSpPr>
        <p:spPr>
          <a:xfrm>
            <a:off x="836676" y="183089"/>
            <a:ext cx="7626096" cy="1179576"/>
          </a:xfrm>
        </p:spPr>
        <p:txBody>
          <a:bodyPr>
            <a:normAutofit/>
          </a:bodyPr>
          <a:lstStyle/>
          <a:p>
            <a:r>
              <a:rPr lang="en-US" sz="3500" dirty="0"/>
              <a:t>Sponsorship &amp; Underwriting: </a:t>
            </a:r>
            <a:br>
              <a:rPr lang="en-US" sz="3500" dirty="0"/>
            </a:br>
            <a:r>
              <a:rPr lang="en-US" sz="3500" dirty="0"/>
              <a:t>Aligning Mission</a:t>
            </a:r>
            <a:endParaRPr lang="en-US" dirty="0"/>
          </a:p>
        </p:txBody>
      </p:sp>
      <p:sp>
        <p:nvSpPr>
          <p:cNvPr id="14" name="Rectangle 13">
            <a:extLst>
              <a:ext uri="{FF2B5EF4-FFF2-40B4-BE49-F238E27FC236}">
                <a16:creationId xmlns:a16="http://schemas.microsoft.com/office/drawing/2014/main" id="{137E0A3B-DA66-201D-7C23-2AF78D3CA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5DE8A72C-F7FB-3315-C76F-8F80F3A85D95}"/>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7" name="TextBox 6">
            <a:extLst>
              <a:ext uri="{FF2B5EF4-FFF2-40B4-BE49-F238E27FC236}">
                <a16:creationId xmlns:a16="http://schemas.microsoft.com/office/drawing/2014/main" id="{3FC60388-1BD3-4BD1-63C9-5E38E37B3C29}"/>
              </a:ext>
            </a:extLst>
          </p:cNvPr>
          <p:cNvSpPr txBox="1"/>
          <p:nvPr/>
        </p:nvSpPr>
        <p:spPr>
          <a:xfrm>
            <a:off x="836676" y="2159992"/>
            <a:ext cx="7877559" cy="3693319"/>
          </a:xfrm>
          <a:prstGeom prst="rect">
            <a:avLst/>
          </a:prstGeom>
          <a:noFill/>
        </p:spPr>
        <p:txBody>
          <a:bodyPr wrap="square" rtlCol="0">
            <a:spAutoFit/>
          </a:bodyPr>
          <a:lstStyle/>
          <a:p>
            <a:r>
              <a:rPr lang="en-US" b="1" dirty="0"/>
              <a:t>Ethical Sponsorships</a:t>
            </a:r>
          </a:p>
          <a:p>
            <a:r>
              <a:rPr lang="en-US" b="1" dirty="0"/>
              <a:t>Principles to Protect Integrity:</a:t>
            </a:r>
            <a:endParaRPr lang="en-US" dirty="0"/>
          </a:p>
          <a:p>
            <a:pPr marL="285750" indent="-285750">
              <a:buFont typeface="Arial" panose="020B0604020202020204" pitchFamily="34" charset="0"/>
              <a:buChar char="•"/>
            </a:pPr>
            <a:r>
              <a:rPr lang="en-US" dirty="0"/>
              <a:t>Accept only sponsors that </a:t>
            </a:r>
            <a:r>
              <a:rPr lang="en-US" b="1" dirty="0"/>
              <a:t>reflect Christian values</a:t>
            </a:r>
            <a:r>
              <a:rPr lang="en-US" dirty="0"/>
              <a:t> and </a:t>
            </a:r>
            <a:r>
              <a:rPr lang="en-US" i="1" dirty="0"/>
              <a:t>do not compromise editorial independence.</a:t>
            </a:r>
            <a:endParaRPr lang="en-US" dirty="0"/>
          </a:p>
          <a:p>
            <a:pPr marL="285750" indent="-285750">
              <a:buFont typeface="Arial" panose="020B0604020202020204" pitchFamily="34" charset="0"/>
              <a:buChar char="•"/>
            </a:pPr>
            <a:r>
              <a:rPr lang="en-US" dirty="0"/>
              <a:t>Label clearly (“Sponsored by…”) for transparency.</a:t>
            </a:r>
          </a:p>
          <a:p>
            <a:pPr marL="285750" indent="-285750">
              <a:buFont typeface="Arial" panose="020B0604020202020204" pitchFamily="34" charset="0"/>
              <a:buChar char="•"/>
            </a:pPr>
            <a:r>
              <a:rPr lang="en-US" dirty="0"/>
              <a:t>Build packages that emphasize </a:t>
            </a:r>
            <a:r>
              <a:rPr lang="en-US" i="1" dirty="0"/>
              <a:t>shared mission</a:t>
            </a:r>
            <a:r>
              <a:rPr lang="en-US" dirty="0"/>
              <a:t>, not just ad space.</a:t>
            </a:r>
          </a:p>
          <a:p>
            <a:r>
              <a:rPr lang="en-US" b="1" dirty="0"/>
              <a:t>Examples:</a:t>
            </a:r>
            <a:endParaRPr lang="en-US" dirty="0"/>
          </a:p>
          <a:p>
            <a:pPr marL="285750" indent="-285750">
              <a:buFont typeface="Arial" panose="020B0604020202020204" pitchFamily="34" charset="0"/>
              <a:buChar char="•"/>
            </a:pPr>
            <a:r>
              <a:rPr lang="en-US" dirty="0"/>
              <a:t>Faith-driven brands sponsoring podcasts (e.g., devotional apps, Christian universities).</a:t>
            </a:r>
          </a:p>
          <a:p>
            <a:pPr marL="285750" indent="-285750">
              <a:buFont typeface="Arial" panose="020B0604020202020204" pitchFamily="34" charset="0"/>
              <a:buChar char="•"/>
            </a:pPr>
            <a:r>
              <a:rPr lang="en-US" dirty="0"/>
              <a:t>Underwritten content that provides educational or ministry value (e.g., “This story is supported by…”)</a:t>
            </a:r>
          </a:p>
          <a:p>
            <a:r>
              <a:rPr lang="en-US" dirty="0"/>
              <a:t>Potential ideas:</a:t>
            </a:r>
          </a:p>
          <a:p>
            <a:pPr marL="285750" indent="-285750">
              <a:buFont typeface="Arial" panose="020B0604020202020204" pitchFamily="34" charset="0"/>
              <a:buChar char="•"/>
            </a:pPr>
            <a:r>
              <a:rPr lang="en-US" dirty="0"/>
              <a:t>Mission-aligned media kit with sample sponsor categories</a:t>
            </a:r>
          </a:p>
        </p:txBody>
      </p:sp>
    </p:spTree>
    <p:extLst>
      <p:ext uri="{BB962C8B-B14F-4D97-AF65-F5344CB8AC3E}">
        <p14:creationId xmlns:p14="http://schemas.microsoft.com/office/powerpoint/2010/main" val="2587567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7F906E-EB44-7B63-225A-AD4EF2DE3F6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15613D-D676-6361-36D0-658B45F73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DBE5EAC-ED46-8817-B223-E9F24E287E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FB31C919-BEBB-F7AC-FA3E-3CABF3BE5F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464179F-BE26-8987-FB6E-A46A159EC6DD}"/>
              </a:ext>
            </a:extLst>
          </p:cNvPr>
          <p:cNvSpPr>
            <a:spLocks noGrp="1"/>
          </p:cNvSpPr>
          <p:nvPr>
            <p:ph type="title"/>
          </p:nvPr>
        </p:nvSpPr>
        <p:spPr>
          <a:xfrm>
            <a:off x="836676" y="183089"/>
            <a:ext cx="7626096" cy="436843"/>
          </a:xfrm>
        </p:spPr>
        <p:txBody>
          <a:bodyPr>
            <a:normAutofit fontScale="90000"/>
          </a:bodyPr>
          <a:lstStyle/>
          <a:p>
            <a:r>
              <a:rPr lang="en-US" sz="3500" dirty="0"/>
              <a:t>Community-based Giving</a:t>
            </a:r>
            <a:endParaRPr lang="en-US" dirty="0"/>
          </a:p>
        </p:txBody>
      </p:sp>
      <p:sp>
        <p:nvSpPr>
          <p:cNvPr id="14" name="Rectangle 13">
            <a:extLst>
              <a:ext uri="{FF2B5EF4-FFF2-40B4-BE49-F238E27FC236}">
                <a16:creationId xmlns:a16="http://schemas.microsoft.com/office/drawing/2014/main" id="{72A961F3-F8FC-C5BE-7E64-D65E6DEBA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Box 6">
            <a:extLst>
              <a:ext uri="{FF2B5EF4-FFF2-40B4-BE49-F238E27FC236}">
                <a16:creationId xmlns:a16="http://schemas.microsoft.com/office/drawing/2014/main" id="{52148DDA-AC33-59BF-DF80-CBA33C3E8E46}"/>
              </a:ext>
            </a:extLst>
          </p:cNvPr>
          <p:cNvSpPr txBox="1"/>
          <p:nvPr/>
        </p:nvSpPr>
        <p:spPr>
          <a:xfrm>
            <a:off x="667669" y="713244"/>
            <a:ext cx="7877559" cy="5909310"/>
          </a:xfrm>
          <a:prstGeom prst="rect">
            <a:avLst/>
          </a:prstGeom>
          <a:noFill/>
        </p:spPr>
        <p:txBody>
          <a:bodyPr wrap="square" rtlCol="0">
            <a:spAutoFit/>
          </a:bodyPr>
          <a:lstStyle/>
          <a:p>
            <a:r>
              <a:rPr lang="en-US" b="1" dirty="0"/>
              <a:t>Crowdfunding &amp; Appeals</a:t>
            </a:r>
          </a:p>
          <a:p>
            <a:r>
              <a:rPr lang="en-US" b="1" dirty="0"/>
              <a:t>Why it Works for Faith Media:</a:t>
            </a:r>
            <a:endParaRPr lang="en-US" dirty="0"/>
          </a:p>
          <a:p>
            <a:pPr marL="285750" indent="-285750">
              <a:buFont typeface="Arial" panose="020B0604020202020204" pitchFamily="34" charset="0"/>
              <a:buChar char="•"/>
            </a:pPr>
            <a:r>
              <a:rPr lang="en-US" dirty="0"/>
              <a:t>Audiences are </a:t>
            </a:r>
            <a:r>
              <a:rPr lang="en-US" i="1" dirty="0"/>
              <a:t>emotionally invested</a:t>
            </a:r>
            <a:r>
              <a:rPr lang="en-US" dirty="0"/>
              <a:t> in the mission.</a:t>
            </a:r>
          </a:p>
          <a:p>
            <a:pPr marL="285750" indent="-285750">
              <a:buFont typeface="Arial" panose="020B0604020202020204" pitchFamily="34" charset="0"/>
              <a:buChar char="•"/>
            </a:pPr>
            <a:r>
              <a:rPr lang="en-US" dirty="0"/>
              <a:t>Storytelling around giving connects faith with action.</a:t>
            </a:r>
          </a:p>
          <a:p>
            <a:r>
              <a:rPr lang="en-US" b="1" dirty="0"/>
              <a:t>Tactics:</a:t>
            </a:r>
            <a:endParaRPr lang="en-US" dirty="0"/>
          </a:p>
          <a:p>
            <a:pPr marL="285750" indent="-285750">
              <a:buFont typeface="Arial" panose="020B0604020202020204" pitchFamily="34" charset="0"/>
              <a:buChar char="•"/>
            </a:pPr>
            <a:r>
              <a:rPr lang="en-US" dirty="0"/>
              <a:t>Year-end “Faith in Action” campaign with video testimonials.</a:t>
            </a:r>
          </a:p>
          <a:p>
            <a:pPr marL="285750" indent="-285750">
              <a:buFont typeface="Arial" panose="020B0604020202020204" pitchFamily="34" charset="0"/>
              <a:buChar char="•"/>
            </a:pPr>
            <a:r>
              <a:rPr lang="en-US" dirty="0"/>
              <a:t>Patreon or recurring donation options framed as </a:t>
            </a:r>
            <a:r>
              <a:rPr lang="en-US" i="1" dirty="0"/>
              <a:t>“supporting ministry media.”</a:t>
            </a:r>
            <a:endParaRPr lang="en-US" dirty="0"/>
          </a:p>
          <a:p>
            <a:pPr marL="285750" indent="-285750">
              <a:buFont typeface="Arial" panose="020B0604020202020204" pitchFamily="34" charset="0"/>
              <a:buChar char="•"/>
            </a:pPr>
            <a:r>
              <a:rPr lang="en-US" dirty="0"/>
              <a:t>Use giving tiers with spiritual resonance (e.g., “Storyteller,” “Messenger,” “Light-Bearer”).</a:t>
            </a:r>
          </a:p>
          <a:p>
            <a:r>
              <a:rPr lang="en-US" b="1" dirty="0"/>
              <a:t>Examples:</a:t>
            </a:r>
            <a:endParaRPr lang="en-US" dirty="0"/>
          </a:p>
          <a:p>
            <a:r>
              <a:rPr lang="en-US" i="1" dirty="0"/>
              <a:t>Sojourners</a:t>
            </a:r>
            <a:r>
              <a:rPr lang="en-US" dirty="0"/>
              <a:t> leverages storytelling to inspire donor appeals.</a:t>
            </a:r>
          </a:p>
          <a:p>
            <a:r>
              <a:rPr lang="en-US" i="1" dirty="0"/>
              <a:t>Catholic Review</a:t>
            </a:r>
            <a:r>
              <a:rPr lang="en-US" dirty="0"/>
              <a:t> uses Giving Tuesday campaigns tied to local impact.</a:t>
            </a:r>
          </a:p>
          <a:p>
            <a:endParaRPr lang="en-US" dirty="0"/>
          </a:p>
          <a:p>
            <a:r>
              <a:rPr lang="en-US" dirty="0"/>
              <a:t>Making clear that you are a charity and why you matter.  Where are you the “only” in your marketplace.  </a:t>
            </a:r>
          </a:p>
          <a:p>
            <a:r>
              <a:rPr lang="en-US" dirty="0"/>
              <a:t>Asking people why they support / donate.  Not just supporting good journalism, but what is the point of good journalism.  Asking “why” </a:t>
            </a:r>
          </a:p>
          <a:p>
            <a:r>
              <a:rPr lang="en-US" dirty="0"/>
              <a:t>Make sure you understand and can measure your own impact.  Amplifying and talking about the impact to make the case.  </a:t>
            </a:r>
          </a:p>
          <a:p>
            <a:r>
              <a:rPr lang="en-US" dirty="0"/>
              <a:t>Journalism is the what, not the why.  Consider using Simon Sinek’s Golden Circle.</a:t>
            </a:r>
          </a:p>
          <a:p>
            <a:endParaRPr lang="en-US" dirty="0"/>
          </a:p>
        </p:txBody>
      </p:sp>
    </p:spTree>
    <p:extLst>
      <p:ext uri="{BB962C8B-B14F-4D97-AF65-F5344CB8AC3E}">
        <p14:creationId xmlns:p14="http://schemas.microsoft.com/office/powerpoint/2010/main" val="2880210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A536B3-F09C-3161-318C-C258516BB00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56F25F-3FD3-291B-047F-E9D001C843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6D2F24FC-351A-7840-452E-9B72FE42C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DE5E569-D670-7BC3-FCF1-46195B381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DBA7114-E1B1-1CED-4C84-08569578A006}"/>
              </a:ext>
            </a:extLst>
          </p:cNvPr>
          <p:cNvSpPr>
            <a:spLocks noGrp="1"/>
          </p:cNvSpPr>
          <p:nvPr>
            <p:ph type="title"/>
          </p:nvPr>
        </p:nvSpPr>
        <p:spPr>
          <a:xfrm>
            <a:off x="836676" y="183089"/>
            <a:ext cx="7626096" cy="575863"/>
          </a:xfrm>
        </p:spPr>
        <p:txBody>
          <a:bodyPr>
            <a:normAutofit fontScale="90000"/>
          </a:bodyPr>
          <a:lstStyle/>
          <a:p>
            <a:r>
              <a:rPr lang="en-US" sz="3500" dirty="0"/>
              <a:t>Diversify Income</a:t>
            </a:r>
            <a:endParaRPr lang="en-US" dirty="0"/>
          </a:p>
        </p:txBody>
      </p:sp>
      <p:sp>
        <p:nvSpPr>
          <p:cNvPr id="14" name="Rectangle 13">
            <a:extLst>
              <a:ext uri="{FF2B5EF4-FFF2-40B4-BE49-F238E27FC236}">
                <a16:creationId xmlns:a16="http://schemas.microsoft.com/office/drawing/2014/main" id="{55842CAD-4D98-AD53-C600-B3DB31788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0A46BEE7-402E-A091-0FF9-F26E94C6E2DB}"/>
              </a:ext>
            </a:extLst>
          </p:cNvPr>
          <p:cNvPicPr>
            <a:picLocks noChangeAspect="1"/>
          </p:cNvPicPr>
          <p:nvPr/>
        </p:nvPicPr>
        <p:blipFill>
          <a:blip r:embed="rId2"/>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
        <p:nvSpPr>
          <p:cNvPr id="7" name="TextBox 6">
            <a:extLst>
              <a:ext uri="{FF2B5EF4-FFF2-40B4-BE49-F238E27FC236}">
                <a16:creationId xmlns:a16="http://schemas.microsoft.com/office/drawing/2014/main" id="{B147F6C4-0FCE-BDED-3F96-E252B5C52ECD}"/>
              </a:ext>
            </a:extLst>
          </p:cNvPr>
          <p:cNvSpPr txBox="1"/>
          <p:nvPr/>
        </p:nvSpPr>
        <p:spPr>
          <a:xfrm>
            <a:off x="710944" y="758952"/>
            <a:ext cx="7877559" cy="5355312"/>
          </a:xfrm>
          <a:prstGeom prst="rect">
            <a:avLst/>
          </a:prstGeom>
          <a:noFill/>
        </p:spPr>
        <p:txBody>
          <a:bodyPr wrap="square" rtlCol="0">
            <a:spAutoFit/>
          </a:bodyPr>
          <a:lstStyle/>
          <a:p>
            <a:r>
              <a:rPr lang="en-US" b="1" dirty="0"/>
              <a:t>Events:</a:t>
            </a:r>
            <a:endParaRPr lang="en-US" dirty="0"/>
          </a:p>
          <a:p>
            <a:r>
              <a:rPr lang="en-US" dirty="0"/>
              <a:t>Host faith &amp; media summits, retreats, or live podcast recordings.</a:t>
            </a:r>
          </a:p>
          <a:p>
            <a:r>
              <a:rPr lang="en-US" dirty="0"/>
              <a:t>Example: </a:t>
            </a:r>
            <a:r>
              <a:rPr lang="en-US" i="1" dirty="0"/>
              <a:t>The Gospel Coalition Conferences</a:t>
            </a:r>
            <a:r>
              <a:rPr lang="en-US" dirty="0"/>
              <a:t> generate both income &amp; content.</a:t>
            </a:r>
          </a:p>
          <a:p>
            <a:r>
              <a:rPr lang="en-US" dirty="0"/>
              <a:t>Not just lectures, but think bus tours, interactive events.  Eco-magazine purchased a cottage that lived values that could be rented. Be mindful about your capacity to pull off events – probably need a part time person to do in person events well.  </a:t>
            </a:r>
          </a:p>
          <a:p>
            <a:r>
              <a:rPr lang="en-US" dirty="0"/>
              <a:t>Get support and partners.</a:t>
            </a:r>
          </a:p>
          <a:p>
            <a:endParaRPr lang="en-US" b="1" dirty="0"/>
          </a:p>
          <a:p>
            <a:r>
              <a:rPr lang="en-US" b="1" dirty="0"/>
              <a:t>Merchandise:</a:t>
            </a:r>
            <a:endParaRPr lang="en-US" dirty="0"/>
          </a:p>
          <a:p>
            <a:r>
              <a:rPr lang="en-US" dirty="0"/>
              <a:t>Mission-based merchandise (journals, mugs, T-shirts with Scripture art).</a:t>
            </a:r>
          </a:p>
          <a:p>
            <a:r>
              <a:rPr lang="en-US" dirty="0"/>
              <a:t>Example: </a:t>
            </a:r>
            <a:r>
              <a:rPr lang="en-US" i="1" dirty="0"/>
              <a:t>Relevant Store</a:t>
            </a:r>
            <a:r>
              <a:rPr lang="en-US" dirty="0"/>
              <a:t> integrates merchandise into their media ecosystem.</a:t>
            </a:r>
          </a:p>
          <a:p>
            <a:endParaRPr lang="en-US" b="1" dirty="0"/>
          </a:p>
          <a:p>
            <a:r>
              <a:rPr lang="en-US" b="1" dirty="0"/>
              <a:t>Niche Products:</a:t>
            </a:r>
            <a:endParaRPr lang="en-US" dirty="0"/>
          </a:p>
          <a:p>
            <a:r>
              <a:rPr lang="en-US" dirty="0"/>
              <a:t>Devotionals, seasonal study guides, webinars, e-books.</a:t>
            </a:r>
          </a:p>
          <a:p>
            <a:r>
              <a:rPr lang="en-US" dirty="0"/>
              <a:t>Subscription boxes (faith &amp; creativity themes).</a:t>
            </a:r>
          </a:p>
          <a:p>
            <a:endParaRPr lang="en-US" b="1" dirty="0"/>
          </a:p>
          <a:p>
            <a:r>
              <a:rPr lang="en-US" b="1" dirty="0"/>
              <a:t>Potential Idea:</a:t>
            </a:r>
            <a:br>
              <a:rPr lang="en-US" dirty="0"/>
            </a:br>
            <a:r>
              <a:rPr lang="en-US" dirty="0"/>
              <a:t>Bundle devotionals + merch + access to exclusive interviews = </a:t>
            </a:r>
            <a:r>
              <a:rPr lang="en-US" i="1" dirty="0"/>
              <a:t>“Faith Creators Kit”</a:t>
            </a:r>
            <a:endParaRPr lang="en-US" dirty="0"/>
          </a:p>
          <a:p>
            <a:endParaRPr lang="en-US" dirty="0"/>
          </a:p>
        </p:txBody>
      </p:sp>
    </p:spTree>
    <p:extLst>
      <p:ext uri="{BB962C8B-B14F-4D97-AF65-F5344CB8AC3E}">
        <p14:creationId xmlns:p14="http://schemas.microsoft.com/office/powerpoint/2010/main" val="1352631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9EBD9D-94A8-E66A-13DD-72B2C2D15C92}"/>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2DD3BC6-FFCE-B618-B346-4AE06E1AD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2DBF3CD9-BC8C-589A-A508-1F58C06AA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11CAF6-4D11-2507-B592-8A35496A1B69}"/>
              </a:ext>
            </a:extLst>
          </p:cNvPr>
          <p:cNvSpPr>
            <a:spLocks noGrp="1"/>
          </p:cNvSpPr>
          <p:nvPr>
            <p:ph type="ctrTitle"/>
          </p:nvPr>
        </p:nvSpPr>
        <p:spPr>
          <a:xfrm>
            <a:off x="4945098" y="766289"/>
            <a:ext cx="3874221" cy="2204718"/>
          </a:xfrm>
        </p:spPr>
        <p:txBody>
          <a:bodyPr anchor="t">
            <a:normAutofit/>
          </a:bodyPr>
          <a:lstStyle/>
          <a:p>
            <a:pPr algn="l"/>
            <a:r>
              <a:rPr lang="en-US" sz="3500" b="1" dirty="0">
                <a:solidFill>
                  <a:srgbClr val="002060"/>
                </a:solidFill>
                <a:latin typeface="Aptos" panose="020B0004020202020204" pitchFamily="34" charset="0"/>
              </a:rPr>
              <a:t>Takeaways</a:t>
            </a:r>
          </a:p>
        </p:txBody>
      </p:sp>
      <p:sp>
        <p:nvSpPr>
          <p:cNvPr id="3" name="Subtitle 2">
            <a:extLst>
              <a:ext uri="{FF2B5EF4-FFF2-40B4-BE49-F238E27FC236}">
                <a16:creationId xmlns:a16="http://schemas.microsoft.com/office/drawing/2014/main" id="{D65C1CE8-6DE5-4259-C7D7-F070C9423D63}"/>
              </a:ext>
            </a:extLst>
          </p:cNvPr>
          <p:cNvSpPr>
            <a:spLocks noGrp="1"/>
          </p:cNvSpPr>
          <p:nvPr>
            <p:ph type="subTitle" idx="1"/>
          </p:nvPr>
        </p:nvSpPr>
        <p:spPr>
          <a:xfrm>
            <a:off x="4906538" y="289282"/>
            <a:ext cx="3604268" cy="441686"/>
          </a:xfrm>
        </p:spPr>
        <p:txBody>
          <a:bodyPr vert="horz" lIns="91440" tIns="45720" rIns="91440" bIns="45720" rtlCol="0" anchor="b">
            <a:normAutofit/>
          </a:bodyPr>
          <a:lstStyle/>
          <a:p>
            <a:pPr algn="l"/>
            <a:r>
              <a:rPr lang="en-US" sz="1700" b="1" dirty="0">
                <a:solidFill>
                  <a:schemeClr val="tx2"/>
                </a:solidFill>
              </a:rPr>
              <a:t>Best Practices Summit, October 2025</a:t>
            </a:r>
            <a:endParaRPr lang="en-US" sz="1700" dirty="0">
              <a:solidFill>
                <a:schemeClr val="tx2"/>
              </a:solidFill>
            </a:endParaRPr>
          </a:p>
        </p:txBody>
      </p:sp>
      <p:pic>
        <p:nvPicPr>
          <p:cNvPr id="4" name="Picture 3">
            <a:extLst>
              <a:ext uri="{FF2B5EF4-FFF2-40B4-BE49-F238E27FC236}">
                <a16:creationId xmlns:a16="http://schemas.microsoft.com/office/drawing/2014/main" id="{C9EE7770-E0C7-2E8A-758B-7B2E5B083AB4}"/>
              </a:ext>
            </a:extLst>
          </p:cNvPr>
          <p:cNvPicPr>
            <a:picLocks noChangeAspect="1"/>
          </p:cNvPicPr>
          <p:nvPr/>
        </p:nvPicPr>
        <p:blipFill>
          <a:blip r:embed="rId2"/>
          <a:srcRect/>
          <a:stretch/>
        </p:blipFill>
        <p:spPr>
          <a:xfrm>
            <a:off x="292133" y="2364828"/>
            <a:ext cx="3798435" cy="253229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1" name="Group 20">
            <a:extLst>
              <a:ext uri="{FF2B5EF4-FFF2-40B4-BE49-F238E27FC236}">
                <a16:creationId xmlns:a16="http://schemas.microsoft.com/office/drawing/2014/main" id="{F9ACBD58-57B1-BBB8-DAA7-A53272D726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2" name="Freeform: Shape 21">
              <a:extLst>
                <a:ext uri="{FF2B5EF4-FFF2-40B4-BE49-F238E27FC236}">
                  <a16:creationId xmlns:a16="http://schemas.microsoft.com/office/drawing/2014/main" id="{009B0FE9-B170-BA05-D4E8-B3F96F9690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A575496B-7890-407F-D389-517E480D10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C84F1860-069E-DEE0-0FBC-D852971FCB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C999823E-E051-811D-5F07-F3D8EE35F04A}"/>
              </a:ext>
            </a:extLst>
          </p:cNvPr>
          <p:cNvSpPr txBox="1"/>
          <p:nvPr/>
        </p:nvSpPr>
        <p:spPr>
          <a:xfrm>
            <a:off x="4675816" y="2786032"/>
            <a:ext cx="4176051" cy="923330"/>
          </a:xfrm>
          <a:prstGeom prst="rect">
            <a:avLst/>
          </a:prstGeom>
          <a:noFill/>
        </p:spPr>
        <p:txBody>
          <a:bodyPr wrap="square" rtlCol="0">
            <a:spAutoFit/>
          </a:bodyPr>
          <a:lstStyle/>
          <a:p>
            <a:r>
              <a:rPr lang="en-US" dirty="0"/>
              <a:t>What is one thing you will take away from our time together?</a:t>
            </a:r>
          </a:p>
          <a:p>
            <a:endParaRPr lang="en-US" dirty="0"/>
          </a:p>
        </p:txBody>
      </p:sp>
    </p:spTree>
    <p:extLst>
      <p:ext uri="{BB962C8B-B14F-4D97-AF65-F5344CB8AC3E}">
        <p14:creationId xmlns:p14="http://schemas.microsoft.com/office/powerpoint/2010/main" val="2657433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080363-BE88-4659-39AA-CE8A7B03F8AA}"/>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9159010-B4CB-7422-7F2F-D468F1DD8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CC4B4E7-3B45-8E5C-3D9A-74E281E5A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5B6BC2-0F85-9DFC-2E1E-38FEF95C1404}"/>
              </a:ext>
            </a:extLst>
          </p:cNvPr>
          <p:cNvSpPr>
            <a:spLocks noGrp="1"/>
          </p:cNvSpPr>
          <p:nvPr>
            <p:ph type="ctrTitle"/>
          </p:nvPr>
        </p:nvSpPr>
        <p:spPr>
          <a:xfrm>
            <a:off x="4708385" y="701914"/>
            <a:ext cx="4292478" cy="2204718"/>
          </a:xfrm>
        </p:spPr>
        <p:txBody>
          <a:bodyPr anchor="t">
            <a:normAutofit/>
          </a:bodyPr>
          <a:lstStyle/>
          <a:p>
            <a:pPr algn="l"/>
            <a:r>
              <a:rPr lang="en-US" sz="3500" b="1" dirty="0">
                <a:solidFill>
                  <a:srgbClr val="002060"/>
                </a:solidFill>
                <a:latin typeface="Aptos" panose="020B0004020202020204" pitchFamily="34" charset="0"/>
              </a:rPr>
              <a:t>AI in the </a:t>
            </a:r>
            <a:br>
              <a:rPr lang="en-US" sz="3500" b="1" dirty="0">
                <a:solidFill>
                  <a:srgbClr val="002060"/>
                </a:solidFill>
                <a:latin typeface="Aptos" panose="020B0004020202020204" pitchFamily="34" charset="0"/>
              </a:rPr>
            </a:br>
            <a:r>
              <a:rPr lang="en-US" sz="3500" b="1" dirty="0">
                <a:solidFill>
                  <a:srgbClr val="002060"/>
                </a:solidFill>
                <a:latin typeface="Aptos" panose="020B0004020202020204" pitchFamily="34" charset="0"/>
              </a:rPr>
              <a:t>Christian  Newsroom</a:t>
            </a:r>
          </a:p>
        </p:txBody>
      </p:sp>
      <p:sp>
        <p:nvSpPr>
          <p:cNvPr id="3" name="Subtitle 2">
            <a:extLst>
              <a:ext uri="{FF2B5EF4-FFF2-40B4-BE49-F238E27FC236}">
                <a16:creationId xmlns:a16="http://schemas.microsoft.com/office/drawing/2014/main" id="{CF6FF0C0-DF0F-0149-6FA2-729E80E734FA}"/>
              </a:ext>
            </a:extLst>
          </p:cNvPr>
          <p:cNvSpPr>
            <a:spLocks noGrp="1"/>
          </p:cNvSpPr>
          <p:nvPr>
            <p:ph type="subTitle" idx="1"/>
          </p:nvPr>
        </p:nvSpPr>
        <p:spPr>
          <a:xfrm>
            <a:off x="4675816" y="224742"/>
            <a:ext cx="3604268" cy="457183"/>
          </a:xfrm>
        </p:spPr>
        <p:txBody>
          <a:bodyPr vert="horz" lIns="91440" tIns="45720" rIns="91440" bIns="45720" rtlCol="0" anchor="b">
            <a:normAutofit/>
          </a:bodyPr>
          <a:lstStyle/>
          <a:p>
            <a:pPr algn="l"/>
            <a:r>
              <a:rPr lang="en-US" sz="1700" b="1" dirty="0">
                <a:solidFill>
                  <a:schemeClr val="tx2"/>
                </a:solidFill>
              </a:rPr>
              <a:t>Best Practices Summit, October 2025</a:t>
            </a:r>
            <a:endParaRPr lang="en-US" sz="1700" dirty="0">
              <a:solidFill>
                <a:schemeClr val="tx2"/>
              </a:solidFill>
            </a:endParaRPr>
          </a:p>
        </p:txBody>
      </p:sp>
      <p:pic>
        <p:nvPicPr>
          <p:cNvPr id="4" name="Picture 3">
            <a:extLst>
              <a:ext uri="{FF2B5EF4-FFF2-40B4-BE49-F238E27FC236}">
                <a16:creationId xmlns:a16="http://schemas.microsoft.com/office/drawing/2014/main" id="{953F4662-295E-35FF-0798-876544A59291}"/>
              </a:ext>
            </a:extLst>
          </p:cNvPr>
          <p:cNvPicPr>
            <a:picLocks noChangeAspect="1"/>
          </p:cNvPicPr>
          <p:nvPr/>
        </p:nvPicPr>
        <p:blipFill>
          <a:blip r:embed="rId2"/>
          <a:srcRect/>
          <a:stretch/>
        </p:blipFill>
        <p:spPr>
          <a:xfrm>
            <a:off x="107138" y="174497"/>
            <a:ext cx="3798435" cy="253229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1" name="Group 20">
            <a:extLst>
              <a:ext uri="{FF2B5EF4-FFF2-40B4-BE49-F238E27FC236}">
                <a16:creationId xmlns:a16="http://schemas.microsoft.com/office/drawing/2014/main" id="{9E9C5F28-852E-DEA8-D090-504691174C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2" name="Freeform: Shape 21">
              <a:extLst>
                <a:ext uri="{FF2B5EF4-FFF2-40B4-BE49-F238E27FC236}">
                  <a16:creationId xmlns:a16="http://schemas.microsoft.com/office/drawing/2014/main" id="{A6692D8C-B6A4-F4DC-0146-964FBE3183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261614F8-8A78-9C10-D718-38734675B4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B9395C65-2798-93A8-351D-E3093DBE4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BD6956C5-0C29-C877-31B0-23A430C4B5A9}"/>
              </a:ext>
            </a:extLst>
          </p:cNvPr>
          <p:cNvSpPr txBox="1"/>
          <p:nvPr/>
        </p:nvSpPr>
        <p:spPr>
          <a:xfrm>
            <a:off x="464949" y="2455616"/>
            <a:ext cx="8386918" cy="3970318"/>
          </a:xfrm>
          <a:prstGeom prst="rect">
            <a:avLst/>
          </a:prstGeom>
          <a:noFill/>
        </p:spPr>
        <p:txBody>
          <a:bodyPr wrap="square" numCol="2" rtlCol="0">
            <a:spAutoFit/>
          </a:bodyPr>
          <a:lstStyle/>
          <a:p>
            <a:r>
              <a:rPr lang="en-US" dirty="0"/>
              <a:t>How are participants using AI now? Think of it as AI cleaning the house so you can write.</a:t>
            </a:r>
          </a:p>
          <a:p>
            <a:pPr marL="285750" indent="-285750">
              <a:buFont typeface="Arial" panose="020B0604020202020204" pitchFamily="34" charset="0"/>
              <a:buChar char="•"/>
            </a:pPr>
            <a:r>
              <a:rPr lang="en-US" dirty="0"/>
              <a:t>Headlines</a:t>
            </a:r>
          </a:p>
          <a:p>
            <a:pPr marL="285750" indent="-285750">
              <a:buFont typeface="Arial" panose="020B0604020202020204" pitchFamily="34" charset="0"/>
              <a:buChar char="•"/>
            </a:pPr>
            <a:r>
              <a:rPr lang="en-US" dirty="0"/>
              <a:t>Quick turn on homily or other short articles?</a:t>
            </a:r>
          </a:p>
          <a:p>
            <a:pPr marL="285750" indent="-285750">
              <a:buFont typeface="Arial" panose="020B0604020202020204" pitchFamily="34" charset="0"/>
              <a:buChar char="•"/>
            </a:pPr>
            <a:r>
              <a:rPr lang="en-US" dirty="0"/>
              <a:t>Google translate to Spanish, checked by live person</a:t>
            </a:r>
          </a:p>
          <a:p>
            <a:pPr marL="285750" indent="-285750">
              <a:buFont typeface="Arial" panose="020B0604020202020204" pitchFamily="34" charset="0"/>
              <a:buChar char="•"/>
            </a:pPr>
            <a:r>
              <a:rPr lang="en-US" dirty="0"/>
              <a:t>Outline for story/presentations</a:t>
            </a:r>
          </a:p>
          <a:p>
            <a:pPr marL="285750" indent="-285750">
              <a:buFont typeface="Arial" panose="020B0604020202020204" pitchFamily="34" charset="0"/>
              <a:buChar char="•"/>
            </a:pPr>
            <a:r>
              <a:rPr lang="en-US" dirty="0"/>
              <a:t>Synthesizing email or drafting an email</a:t>
            </a:r>
          </a:p>
          <a:p>
            <a:pPr marL="285750" indent="-285750">
              <a:buFont typeface="Arial" panose="020B0604020202020204" pitchFamily="34" charset="0"/>
              <a:buChar char="•"/>
            </a:pPr>
            <a:r>
              <a:rPr lang="en-US" dirty="0"/>
              <a:t>Research, lots on the marketing side for drafts</a:t>
            </a:r>
          </a:p>
          <a:p>
            <a:pPr marL="285750" indent="-285750">
              <a:buFont typeface="Arial" panose="020B0604020202020204" pitchFamily="34" charset="0"/>
              <a:buChar char="•"/>
            </a:pPr>
            <a:r>
              <a:rPr lang="en-US" dirty="0"/>
              <a:t>Draft of grant proposals</a:t>
            </a:r>
          </a:p>
          <a:p>
            <a:pPr marL="285750" indent="-285750">
              <a:buFont typeface="Arial" panose="020B0604020202020204" pitchFamily="34" charset="0"/>
              <a:buChar char="•"/>
            </a:pPr>
            <a:r>
              <a:rPr lang="en-US" dirty="0"/>
              <a:t>Survey results – can synthesize open ended questions.  Used Google Gemini, and asked to cite verbatim.</a:t>
            </a:r>
          </a:p>
          <a:p>
            <a:pPr marL="285750" indent="-285750">
              <a:buFont typeface="Arial" panose="020B0604020202020204" pitchFamily="34" charset="0"/>
              <a:buChar char="•"/>
            </a:pPr>
            <a:r>
              <a:rPr lang="en-US" dirty="0"/>
              <a:t>Gemini has audio product – make a conversational podcast – good for personal learning.  Used this with survey results.</a:t>
            </a:r>
          </a:p>
          <a:p>
            <a:pPr marL="285750" indent="-285750">
              <a:buFont typeface="Arial" panose="020B0604020202020204" pitchFamily="34" charset="0"/>
              <a:buChar char="•"/>
            </a:pPr>
            <a:r>
              <a:rPr lang="en-US" dirty="0"/>
              <a:t>Summarize and synthesize interviews.  </a:t>
            </a:r>
          </a:p>
          <a:p>
            <a:endParaRPr lang="en-US" dirty="0"/>
          </a:p>
          <a:p>
            <a:r>
              <a:rPr lang="en-US" dirty="0"/>
              <a:t>Concerns</a:t>
            </a:r>
          </a:p>
          <a:p>
            <a:pPr marL="285750" indent="-285750">
              <a:buFont typeface="Arial" panose="020B0604020202020204" pitchFamily="34" charset="0"/>
              <a:buChar char="•"/>
            </a:pPr>
            <a:r>
              <a:rPr lang="en-US" dirty="0"/>
              <a:t>Authority will provide info</a:t>
            </a:r>
          </a:p>
          <a:p>
            <a:pPr marL="285750" indent="-285750">
              <a:buFont typeface="Arial" panose="020B0604020202020204" pitchFamily="34" charset="0"/>
              <a:buChar char="•"/>
            </a:pPr>
            <a:r>
              <a:rPr lang="en-US" dirty="0"/>
              <a:t>Missing information</a:t>
            </a:r>
          </a:p>
          <a:p>
            <a:pPr marL="285750" indent="-285750">
              <a:buFont typeface="Arial" panose="020B0604020202020204" pitchFamily="34" charset="0"/>
              <a:buChar char="•"/>
            </a:pPr>
            <a:r>
              <a:rPr lang="en-US" dirty="0"/>
              <a:t>Not used for byline work</a:t>
            </a:r>
          </a:p>
          <a:p>
            <a:pPr marL="285750" indent="-285750">
              <a:buFont typeface="Arial" panose="020B0604020202020204" pitchFamily="34" charset="0"/>
              <a:buChar char="•"/>
            </a:pPr>
            <a:r>
              <a:rPr lang="en-US" dirty="0"/>
              <a:t>Hard to edit long AI things</a:t>
            </a:r>
          </a:p>
          <a:p>
            <a:pPr marL="285750" indent="-285750">
              <a:buFont typeface="Arial" panose="020B0604020202020204" pitchFamily="34" charset="0"/>
              <a:buChar char="•"/>
            </a:pPr>
            <a:r>
              <a:rPr lang="en-US" dirty="0"/>
              <a:t>Ethical guidelines</a:t>
            </a:r>
          </a:p>
        </p:txBody>
      </p:sp>
    </p:spTree>
    <p:extLst>
      <p:ext uri="{BB962C8B-B14F-4D97-AF65-F5344CB8AC3E}">
        <p14:creationId xmlns:p14="http://schemas.microsoft.com/office/powerpoint/2010/main" val="28277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n-US" sz="3500" dirty="0"/>
              <a:t>How are you using AI in the newsroom?</a:t>
            </a:r>
            <a:endParaRPr lang="en-US"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vert="horz" lIns="91440" tIns="45720" rIns="91440" bIns="45720" rtlCol="0" anchor="t">
            <a:normAutofit/>
          </a:bodyPr>
          <a:lstStyle/>
          <a:p>
            <a:r>
              <a:rPr lang="en-US" sz="1900" dirty="0"/>
              <a:t>PUBLIC STANDARDS:   Poynter's public-facing standards: </a:t>
            </a:r>
            <a:r>
              <a:rPr lang="en-US" sz="1900" dirty="0">
                <a:ea typeface="+mn-lt"/>
                <a:cs typeface="+mn-lt"/>
                <a:hlinkClick r:id="rId2"/>
              </a:rPr>
              <a:t>https://www.poynter.org/wp-content/uploads/2025/06/public_ai_ethics_guidelines.pdf</a:t>
            </a:r>
            <a:endParaRPr lang="en-US" sz="1900" dirty="0">
              <a:ea typeface="+mn-lt"/>
              <a:cs typeface="+mn-lt"/>
            </a:endParaRPr>
          </a:p>
          <a:p>
            <a:r>
              <a:rPr lang="en-US" sz="1900" dirty="0">
                <a:ea typeface="Calibri"/>
                <a:cs typeface="Calibri"/>
              </a:rPr>
              <a:t>INTERNAL GUIDELINES &amp; POLICY:  Poynter's workbook:  </a:t>
            </a:r>
            <a:r>
              <a:rPr lang="en-US" sz="1900" dirty="0">
                <a:ea typeface="+mn-lt"/>
                <a:cs typeface="+mn-lt"/>
                <a:hlinkClick r:id="rId3"/>
              </a:rPr>
              <a:t>https://docs.google.com/document/d/e/2PACX-1vSSITy7VXWa0_wh61UoyZij4CX__F4tGhwiSDnAM7rObE2-Cq9v-aE56ar-WIgGAFC_oy8R9h51j3mj/pub</a:t>
            </a:r>
            <a:r>
              <a:rPr lang="en-US" sz="1900" dirty="0">
                <a:ea typeface="+mn-lt"/>
                <a:cs typeface="+mn-lt"/>
              </a:rPr>
              <a:t> </a:t>
            </a:r>
          </a:p>
          <a:p>
            <a:r>
              <a:rPr lang="en-US" sz="1900" dirty="0">
                <a:ea typeface="Calibri"/>
                <a:cs typeface="Calibri"/>
              </a:rPr>
              <a:t> Always tell your AI bot to ask any clarifying questions or ask for more information before beginning the work.  Those questions will come out in numerical order and you can answer by number.  </a:t>
            </a:r>
          </a:p>
        </p:txBody>
      </p:sp>
      <p:pic>
        <p:nvPicPr>
          <p:cNvPr id="5" name="Picture 4">
            <a:extLst>
              <a:ext uri="{FF2B5EF4-FFF2-40B4-BE49-F238E27FC236}">
                <a16:creationId xmlns:a16="http://schemas.microsoft.com/office/drawing/2014/main" id="{37C778ED-9FD8-784B-1ECF-4273B75A3C0B}"/>
              </a:ext>
            </a:extLst>
          </p:cNvPr>
          <p:cNvPicPr>
            <a:picLocks noChangeAspect="1"/>
          </p:cNvPicPr>
          <p:nvPr/>
        </p:nvPicPr>
        <p:blipFill>
          <a:blip r:embed="rId4"/>
          <a:srcRect/>
          <a:stretch/>
        </p:blipFill>
        <p:spPr>
          <a:xfrm>
            <a:off x="6974588" y="5567363"/>
            <a:ext cx="1828798" cy="1219199"/>
          </a:xfrm>
          <a:custGeom>
            <a:avLst/>
            <a:gdLst/>
            <a:ahLst/>
            <a:cxnLst/>
            <a:rect l="l" t="t" r="r" b="b"/>
            <a:pathLst>
              <a:path w="4141760" h="4377846">
                <a:moveTo>
                  <a:pt x="0" y="0"/>
                </a:moveTo>
                <a:lnTo>
                  <a:pt x="4141760" y="0"/>
                </a:lnTo>
                <a:lnTo>
                  <a:pt x="4141760" y="4377846"/>
                </a:lnTo>
                <a:lnTo>
                  <a:pt x="0" y="4377846"/>
                </a:lnTo>
                <a:close/>
              </a:path>
            </a:pathLst>
          </a:cu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3748F2-D895-A9B5-B845-B529120667A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81B7B3-5004-C45B-0B05-EE9D369823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FD44952C-4658-E855-19D0-DC5474493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623AF687-7116-8384-BC16-CE518F3A5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D258FD0-1689-BC55-ABB9-2AD13E1957CC}"/>
              </a:ext>
            </a:extLst>
          </p:cNvPr>
          <p:cNvSpPr>
            <a:spLocks noGrp="1"/>
          </p:cNvSpPr>
          <p:nvPr>
            <p:ph type="title"/>
          </p:nvPr>
        </p:nvSpPr>
        <p:spPr>
          <a:xfrm>
            <a:off x="758952" y="169164"/>
            <a:ext cx="7626096" cy="822728"/>
          </a:xfrm>
        </p:spPr>
        <p:txBody>
          <a:bodyPr>
            <a:normAutofit/>
          </a:bodyPr>
          <a:lstStyle/>
          <a:p>
            <a:r>
              <a:rPr lang="en-US" sz="3500" dirty="0"/>
              <a:t>AI Tips</a:t>
            </a:r>
            <a:endParaRPr lang="en-US" dirty="0"/>
          </a:p>
        </p:txBody>
      </p:sp>
      <p:sp>
        <p:nvSpPr>
          <p:cNvPr id="14" name="Rectangle 13">
            <a:extLst>
              <a:ext uri="{FF2B5EF4-FFF2-40B4-BE49-F238E27FC236}">
                <a16:creationId xmlns:a16="http://schemas.microsoft.com/office/drawing/2014/main" id="{D91EB3D7-8E9B-6461-A1CA-BA2CF8EF5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9E4D8CB-2BC9-0916-6780-12283E8B278B}"/>
              </a:ext>
            </a:extLst>
          </p:cNvPr>
          <p:cNvSpPr>
            <a:spLocks noGrp="1"/>
          </p:cNvSpPr>
          <p:nvPr>
            <p:ph idx="1"/>
          </p:nvPr>
        </p:nvSpPr>
        <p:spPr>
          <a:xfrm>
            <a:off x="514668" y="1136258"/>
            <a:ext cx="8283828" cy="4365639"/>
          </a:xfrm>
        </p:spPr>
        <p:txBody>
          <a:bodyPr vert="horz" lIns="91440" tIns="45720" rIns="91440" bIns="45720" rtlCol="0" anchor="t">
            <a:normAutofit fontScale="92500" lnSpcReduction="20000"/>
          </a:bodyPr>
          <a:lstStyle/>
          <a:p>
            <a:r>
              <a:rPr lang="en-US" sz="1900" dirty="0">
                <a:ea typeface="Calibri"/>
                <a:cs typeface="Calibri"/>
              </a:rPr>
              <a:t>Always tell your AI bot to ask any clarifying questions or ask for more information before beginning the work.  Those questions will come out in numerical order and you can answer by number.  </a:t>
            </a:r>
          </a:p>
          <a:p>
            <a:r>
              <a:rPr lang="en-US" sz="1900" dirty="0">
                <a:ea typeface="Calibri"/>
                <a:cs typeface="Calibri"/>
              </a:rPr>
              <a:t>If something seems off, ask the bot to show the citation for a claim, or start off asking for cited sources in the information.</a:t>
            </a:r>
          </a:p>
          <a:p>
            <a:r>
              <a:rPr lang="en-US" sz="1900" dirty="0">
                <a:ea typeface="Calibri"/>
                <a:cs typeface="Calibri"/>
              </a:rPr>
              <a:t>Perplexity.ai is a search engine powered by AI.  Free but very helpful for research.  </a:t>
            </a:r>
          </a:p>
          <a:p>
            <a:r>
              <a:rPr lang="en-US" sz="1800" dirty="0"/>
              <a:t>Sofiana app - </a:t>
            </a:r>
            <a:r>
              <a:rPr lang="en-US" sz="1800" u="sng" dirty="0">
                <a:hlinkClick r:id="rId2"/>
              </a:rPr>
              <a:t>https://sophiana.app/</a:t>
            </a:r>
            <a:r>
              <a:rPr lang="en-US" sz="1800" dirty="0"/>
              <a:t> turning your stories into videos for social media</a:t>
            </a:r>
          </a:p>
          <a:p>
            <a:r>
              <a:rPr lang="en-US" sz="1900" dirty="0">
                <a:ea typeface="Calibri"/>
                <a:cs typeface="Calibri"/>
              </a:rPr>
              <a:t>Prompting is key.  Tell the bot the context, specific about what you want, provide an example and source material if possible.  Start a prompt “act as an online marketing expert…”  “I need your help to do XXX.  How can you help me do that task?”  </a:t>
            </a:r>
          </a:p>
          <a:p>
            <a:r>
              <a:rPr lang="en-US" sz="1900" dirty="0">
                <a:ea typeface="Calibri"/>
                <a:cs typeface="Calibri"/>
              </a:rPr>
              <a:t>Gemini is a good source of information for Google products – how to use analytics, tag manager and so on.  </a:t>
            </a:r>
          </a:p>
          <a:p>
            <a:r>
              <a:rPr lang="en-US" sz="1900" dirty="0">
                <a:ea typeface="Calibri"/>
                <a:cs typeface="Calibri"/>
              </a:rPr>
              <a:t>Hallucinations are real, so check the information – ask it to cite sources.  Sometimes confront Gemini and it will back down.  </a:t>
            </a:r>
          </a:p>
          <a:p>
            <a:r>
              <a:rPr lang="en-US" sz="1900" dirty="0">
                <a:ea typeface="Calibri"/>
                <a:cs typeface="Calibri"/>
              </a:rPr>
              <a:t>Illustrations – create graphics from a particular story, labeled as an AI illustration.</a:t>
            </a:r>
          </a:p>
        </p:txBody>
      </p:sp>
    </p:spTree>
    <p:extLst>
      <p:ext uri="{BB962C8B-B14F-4D97-AF65-F5344CB8AC3E}">
        <p14:creationId xmlns:p14="http://schemas.microsoft.com/office/powerpoint/2010/main" val="359196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B93638-5F87-0F3F-AF88-65F28746702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44B5C02-5F5B-F962-C0B7-DBCE6D1DC1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65CF2CFF-52BB-2FE7-F61C-586E1B26E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2E0705F7-2D94-512B-E97F-E751CC1529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038828D-0ABE-991A-A47F-05E545C860FF}"/>
              </a:ext>
            </a:extLst>
          </p:cNvPr>
          <p:cNvSpPr>
            <a:spLocks noGrp="1"/>
          </p:cNvSpPr>
          <p:nvPr>
            <p:ph type="title"/>
          </p:nvPr>
        </p:nvSpPr>
        <p:spPr>
          <a:xfrm>
            <a:off x="836676" y="548640"/>
            <a:ext cx="7626096" cy="1179576"/>
          </a:xfrm>
        </p:spPr>
        <p:txBody>
          <a:bodyPr>
            <a:normAutofit/>
          </a:bodyPr>
          <a:lstStyle/>
          <a:p>
            <a:r>
              <a:rPr lang="en-US" sz="3500" dirty="0">
                <a:ea typeface="Calibri"/>
                <a:cs typeface="Calibri"/>
              </a:rPr>
              <a:t>Content Generation</a:t>
            </a:r>
            <a:br>
              <a:rPr lang="en-US" sz="3500" dirty="0">
                <a:ea typeface="Calibri"/>
                <a:cs typeface="Calibri"/>
              </a:rPr>
            </a:br>
            <a:r>
              <a:rPr lang="en-US" sz="3500" dirty="0">
                <a:ea typeface="Calibri"/>
                <a:cs typeface="Calibri"/>
              </a:rPr>
              <a:t>IT IS NOT PERFECT – ALWAYS VERIFY</a:t>
            </a:r>
          </a:p>
        </p:txBody>
      </p:sp>
      <p:sp>
        <p:nvSpPr>
          <p:cNvPr id="14" name="Rectangle 13">
            <a:extLst>
              <a:ext uri="{FF2B5EF4-FFF2-40B4-BE49-F238E27FC236}">
                <a16:creationId xmlns:a16="http://schemas.microsoft.com/office/drawing/2014/main" id="{703A7600-6515-BDE9-A748-131B409CB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1301343-FF0E-4F51-9540-E59E1399F081}"/>
              </a:ext>
            </a:extLst>
          </p:cNvPr>
          <p:cNvSpPr>
            <a:spLocks noGrp="1"/>
          </p:cNvSpPr>
          <p:nvPr>
            <p:ph idx="1"/>
          </p:nvPr>
        </p:nvSpPr>
        <p:spPr>
          <a:xfrm>
            <a:off x="466260" y="2100943"/>
            <a:ext cx="8324595" cy="3695020"/>
          </a:xfrm>
        </p:spPr>
        <p:txBody>
          <a:bodyPr vert="horz" lIns="91440" tIns="45720" rIns="91440" bIns="45720" rtlCol="0" anchor="t">
            <a:normAutofit/>
          </a:bodyPr>
          <a:lstStyle/>
          <a:p>
            <a:r>
              <a:rPr lang="en-US" sz="1900" b="1" dirty="0"/>
              <a:t>CALENDAR MANAGEMENT</a:t>
            </a:r>
            <a:r>
              <a:rPr lang="en-US" sz="1900" dirty="0"/>
              <a:t>:  AI can streamline newsroom calendars by automatically ingesting community event listings, press releases, and recurring deadlines, then syncing them into a shared editorial calendar.</a:t>
            </a:r>
            <a:endParaRPr lang="en-US" sz="1900" dirty="0">
              <a:ea typeface="Calibri"/>
              <a:cs typeface="Calibri"/>
            </a:endParaRPr>
          </a:p>
          <a:p>
            <a:r>
              <a:rPr lang="en-US" sz="1900" b="1" dirty="0">
                <a:ea typeface="Calibri"/>
                <a:cs typeface="Calibri"/>
              </a:rPr>
              <a:t>EVENT DETECTION:</a:t>
            </a:r>
            <a:r>
              <a:rPr lang="en-US" sz="1900" dirty="0">
                <a:ea typeface="Calibri"/>
                <a:cs typeface="Calibri"/>
              </a:rPr>
              <a:t> AI can scan calendars, feeds, and press releases to flag events for coverage consideration, ensuring newsrooms don’t miss community happenings.</a:t>
            </a:r>
          </a:p>
          <a:p>
            <a:r>
              <a:rPr lang="en-US" sz="1900" b="1" dirty="0">
                <a:ea typeface="Calibri"/>
                <a:cs typeface="Calibri"/>
              </a:rPr>
              <a:t>INTERVIEW PREPARATION: </a:t>
            </a:r>
            <a:r>
              <a:rPr lang="en-US" sz="1900" dirty="0">
                <a:ea typeface="Calibri"/>
                <a:cs typeface="Calibri"/>
              </a:rPr>
              <a:t>AI can generate background briefs on interview subjects, summarizing previous coverage and public information for reporters. Look for background information, help create questions.</a:t>
            </a:r>
          </a:p>
          <a:p>
            <a:r>
              <a:rPr lang="en-US" sz="1900" b="1" dirty="0">
                <a:ea typeface="Calibri"/>
                <a:cs typeface="Calibri"/>
              </a:rPr>
              <a:t>EVENT PROFILES:</a:t>
            </a:r>
            <a:r>
              <a:rPr lang="en-US" sz="1900" dirty="0">
                <a:ea typeface="Calibri"/>
                <a:cs typeface="Calibri"/>
              </a:rPr>
              <a:t>  Create profiles for individuals from submitted nominations.</a:t>
            </a:r>
          </a:p>
        </p:txBody>
      </p:sp>
    </p:spTree>
    <p:extLst>
      <p:ext uri="{BB962C8B-B14F-4D97-AF65-F5344CB8AC3E}">
        <p14:creationId xmlns:p14="http://schemas.microsoft.com/office/powerpoint/2010/main" val="2168516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n-US" sz="3500" dirty="0"/>
              <a:t>Personal Workflow Management</a:t>
            </a:r>
            <a:endParaRPr lang="en-US"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165642"/>
            <a:ext cx="7626096" cy="4011321"/>
          </a:xfrm>
        </p:spPr>
        <p:txBody>
          <a:bodyPr vert="horz" lIns="91440" tIns="45720" rIns="91440" bIns="45720" rtlCol="0" anchor="t">
            <a:normAutofit lnSpcReduction="10000"/>
          </a:bodyPr>
          <a:lstStyle/>
          <a:p>
            <a:r>
              <a:rPr lang="en-US" sz="1900" b="1" dirty="0"/>
              <a:t>MEETING TRANSCRIPTION: </a:t>
            </a:r>
            <a:r>
              <a:rPr lang="en-US" sz="1900" dirty="0"/>
              <a:t> AI can transcribe editorial meetings in real time, making discussions searchable by topic, name, or decision, so journalists can easily reference past decisions.  AI Companion for Zoom; Teams uses </a:t>
            </a:r>
            <a:r>
              <a:rPr lang="en-US" sz="1900" dirty="0" err="1"/>
              <a:t>NoteTaker</a:t>
            </a:r>
            <a:r>
              <a:rPr lang="en-US" sz="1900" dirty="0"/>
              <a:t> or transcribe the meeting; AI Notetaker through ChatGPT, then train AI on meeting minute format.  Claude is a paid device that can help transcription.</a:t>
            </a:r>
            <a:endParaRPr lang="en-US" sz="1900" dirty="0">
              <a:ea typeface="Calibri"/>
              <a:cs typeface="Calibri"/>
            </a:endParaRPr>
          </a:p>
          <a:p>
            <a:r>
              <a:rPr lang="en-US" sz="1900" b="1" dirty="0">
                <a:ea typeface="Calibri"/>
                <a:cs typeface="Calibri"/>
              </a:rPr>
              <a:t>STORY PITCH ORGANIZATION: </a:t>
            </a:r>
            <a:r>
              <a:rPr lang="en-US" sz="1900" dirty="0">
                <a:ea typeface="Calibri"/>
                <a:cs typeface="Calibri"/>
              </a:rPr>
              <a:t>AI can cluster story pitches into categories and flag duplicates, helping editors prioritize by urgency or relevance.</a:t>
            </a:r>
          </a:p>
          <a:p>
            <a:r>
              <a:rPr lang="en-US" sz="1900" dirty="0">
                <a:ea typeface="Calibri"/>
                <a:cs typeface="Calibri"/>
              </a:rPr>
              <a:t>Ask about angles, what could make it solutions-oriented  idea, who else has covered the topic?</a:t>
            </a:r>
          </a:p>
          <a:p>
            <a:r>
              <a:rPr lang="en-US" sz="1900" dirty="0">
                <a:ea typeface="Calibri"/>
                <a:cs typeface="Calibri"/>
              </a:rPr>
              <a:t>Guarding against AI generated content – look at formatting; look at writer’s name and information.</a:t>
            </a:r>
          </a:p>
          <a:p>
            <a:endParaRPr lang="en-US" sz="1900" dirty="0">
              <a:ea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n-US" sz="3500" dirty="0"/>
              <a:t>Organization Workflow Management</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180019"/>
            <a:ext cx="7626096" cy="3982567"/>
          </a:xfrm>
        </p:spPr>
        <p:txBody>
          <a:bodyPr vert="horz" lIns="91440" tIns="45720" rIns="91440" bIns="45720" rtlCol="0" anchor="t">
            <a:normAutofit fontScale="92500"/>
          </a:bodyPr>
          <a:lstStyle/>
          <a:p>
            <a:r>
              <a:rPr lang="en-US" sz="1900" b="1" dirty="0"/>
              <a:t>PHOTO TAGGING &amp; ORGANIZATION:</a:t>
            </a:r>
            <a:r>
              <a:rPr lang="en-US" sz="1900" dirty="0"/>
              <a:t> AI-powered image recognition can add metadata to photos, making archives easier to search and retrieve for future stories.</a:t>
            </a:r>
            <a:endParaRPr lang="en-US" sz="1900" dirty="0">
              <a:ea typeface="Calibri"/>
              <a:cs typeface="Calibri"/>
            </a:endParaRPr>
          </a:p>
          <a:p>
            <a:r>
              <a:rPr lang="en-US" sz="1900" b="1" dirty="0">
                <a:ea typeface="Calibri"/>
                <a:cs typeface="Calibri"/>
              </a:rPr>
              <a:t>HEADLINE TESTING:  </a:t>
            </a:r>
            <a:r>
              <a:rPr lang="en-US" sz="1900" dirty="0">
                <a:ea typeface="Calibri"/>
                <a:cs typeface="Calibri"/>
              </a:rPr>
              <a:t>AI can score headlines for clarity, reading level, and word length, providing feedback to ensure headlines are accessible and reader-friendly.</a:t>
            </a:r>
          </a:p>
          <a:p>
            <a:r>
              <a:rPr lang="en-US" sz="1900" b="1" dirty="0">
                <a:ea typeface="Calibri"/>
                <a:cs typeface="Calibri"/>
              </a:rPr>
              <a:t>HISTORICAL CONTEXT ALERTS:</a:t>
            </a:r>
            <a:r>
              <a:rPr lang="en-US" sz="1900" dirty="0">
                <a:ea typeface="Calibri"/>
                <a:cs typeface="Calibri"/>
              </a:rPr>
              <a:t> AI can search archives to suggest related past coverage when a new story is drafted, improving continuity and depth.</a:t>
            </a:r>
          </a:p>
          <a:p>
            <a:r>
              <a:rPr lang="en-US" sz="1900" b="1" dirty="0">
                <a:ea typeface="Calibri"/>
                <a:cs typeface="Calibri"/>
              </a:rPr>
              <a:t>ANALYTICS SUMMARIES:</a:t>
            </a:r>
            <a:r>
              <a:rPr lang="en-US" sz="1900" dirty="0">
                <a:ea typeface="Calibri"/>
                <a:cs typeface="Calibri"/>
              </a:rPr>
              <a:t> AI can condense website analytics into short summaries, highlighting key performance trends without overwhelming staff with data.  There is a tool out there to summarize analytics.  </a:t>
            </a:r>
          </a:p>
          <a:p>
            <a:r>
              <a:rPr lang="en-US" sz="1900" b="1" dirty="0">
                <a:ea typeface="Calibri"/>
                <a:cs typeface="Calibri"/>
              </a:rPr>
              <a:t>SUMMARY BULLETS</a:t>
            </a:r>
            <a:r>
              <a:rPr lang="en-US" sz="1900" dirty="0">
                <a:ea typeface="Calibri"/>
                <a:cs typeface="Calibri"/>
              </a:rPr>
              <a:t>: Use AI to create bulleted takeaways for website.</a:t>
            </a:r>
          </a:p>
          <a:p>
            <a:r>
              <a:rPr lang="en-US" sz="1900" dirty="0">
                <a:ea typeface="Calibri"/>
                <a:cs typeface="Calibri"/>
              </a:rPr>
              <a:t>Within the prompt, tell it how complicated one wants.  </a:t>
            </a:r>
          </a:p>
          <a:p>
            <a:endParaRPr lang="en-US" sz="1900" dirty="0">
              <a:ea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9B08D5-FB14-8699-2BC5-3C08D2FC12BC}"/>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3942135-289D-B485-A1DE-C875BF2554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25ABE210-EE46-42CF-2D02-7D1952202D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189179-A500-F2C8-4C38-849BA6505679}"/>
              </a:ext>
            </a:extLst>
          </p:cNvPr>
          <p:cNvSpPr>
            <a:spLocks noGrp="1"/>
          </p:cNvSpPr>
          <p:nvPr>
            <p:ph type="ctrTitle"/>
          </p:nvPr>
        </p:nvSpPr>
        <p:spPr>
          <a:xfrm>
            <a:off x="4533901" y="608759"/>
            <a:ext cx="4308042" cy="2204718"/>
          </a:xfrm>
        </p:spPr>
        <p:txBody>
          <a:bodyPr anchor="t">
            <a:normAutofit fontScale="90000"/>
          </a:bodyPr>
          <a:lstStyle/>
          <a:p>
            <a:pPr algn="l"/>
            <a:r>
              <a:rPr lang="en-US" sz="3500" b="1" dirty="0">
                <a:solidFill>
                  <a:srgbClr val="002060"/>
                </a:solidFill>
                <a:latin typeface="Aptos" panose="020B0004020202020204" pitchFamily="34" charset="0"/>
              </a:rPr>
              <a:t>Make Content More Compelling as a Faith-based News Outlet</a:t>
            </a:r>
          </a:p>
        </p:txBody>
      </p:sp>
      <p:sp>
        <p:nvSpPr>
          <p:cNvPr id="3" name="Subtitle 2">
            <a:extLst>
              <a:ext uri="{FF2B5EF4-FFF2-40B4-BE49-F238E27FC236}">
                <a16:creationId xmlns:a16="http://schemas.microsoft.com/office/drawing/2014/main" id="{B652AEC3-BF8D-55DB-F7F7-3D4D2C72571A}"/>
              </a:ext>
            </a:extLst>
          </p:cNvPr>
          <p:cNvSpPr>
            <a:spLocks noGrp="1"/>
          </p:cNvSpPr>
          <p:nvPr>
            <p:ph type="subTitle" idx="1"/>
          </p:nvPr>
        </p:nvSpPr>
        <p:spPr>
          <a:xfrm>
            <a:off x="4912552" y="36840"/>
            <a:ext cx="3604268" cy="536598"/>
          </a:xfrm>
        </p:spPr>
        <p:txBody>
          <a:bodyPr vert="horz" lIns="91440" tIns="45720" rIns="91440" bIns="45720" rtlCol="0" anchor="b">
            <a:normAutofit/>
          </a:bodyPr>
          <a:lstStyle/>
          <a:p>
            <a:pPr algn="l"/>
            <a:r>
              <a:rPr lang="en-US" sz="1700" b="1" dirty="0">
                <a:solidFill>
                  <a:schemeClr val="tx2"/>
                </a:solidFill>
              </a:rPr>
              <a:t>Best Practices Summit, October 2025</a:t>
            </a:r>
            <a:endParaRPr lang="en-US" sz="1700" dirty="0">
              <a:solidFill>
                <a:schemeClr val="tx2"/>
              </a:solidFill>
            </a:endParaRPr>
          </a:p>
        </p:txBody>
      </p:sp>
      <p:pic>
        <p:nvPicPr>
          <p:cNvPr id="4" name="Picture 3">
            <a:extLst>
              <a:ext uri="{FF2B5EF4-FFF2-40B4-BE49-F238E27FC236}">
                <a16:creationId xmlns:a16="http://schemas.microsoft.com/office/drawing/2014/main" id="{345DFB96-23B0-4AE4-2E4C-5FE0204E7467}"/>
              </a:ext>
            </a:extLst>
          </p:cNvPr>
          <p:cNvPicPr>
            <a:picLocks noChangeAspect="1"/>
          </p:cNvPicPr>
          <p:nvPr/>
        </p:nvPicPr>
        <p:blipFill>
          <a:blip r:embed="rId2"/>
          <a:srcRect/>
          <a:stretch/>
        </p:blipFill>
        <p:spPr>
          <a:xfrm>
            <a:off x="65717" y="-11955"/>
            <a:ext cx="3798435" cy="253229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1" name="Group 20">
            <a:extLst>
              <a:ext uri="{FF2B5EF4-FFF2-40B4-BE49-F238E27FC236}">
                <a16:creationId xmlns:a16="http://schemas.microsoft.com/office/drawing/2014/main" id="{C77CC026-81AA-B311-1A20-F6A99B4FD0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2" name="Freeform: Shape 21">
              <a:extLst>
                <a:ext uri="{FF2B5EF4-FFF2-40B4-BE49-F238E27FC236}">
                  <a16:creationId xmlns:a16="http://schemas.microsoft.com/office/drawing/2014/main" id="{AF749DCA-E852-48D4-442A-42AB6F853C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A0024417-AC31-1EF6-AED5-258FFFAB72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2CF55743-6823-E65A-2A39-EAA1E3CB2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58481FC4-D5FE-489A-4651-B05F1BF01D93}"/>
              </a:ext>
            </a:extLst>
          </p:cNvPr>
          <p:cNvSpPr txBox="1"/>
          <p:nvPr/>
        </p:nvSpPr>
        <p:spPr>
          <a:xfrm>
            <a:off x="308917" y="2522894"/>
            <a:ext cx="8549809" cy="4370427"/>
          </a:xfrm>
          <a:prstGeom prst="rect">
            <a:avLst/>
          </a:prstGeom>
          <a:noFill/>
        </p:spPr>
        <p:txBody>
          <a:bodyPr wrap="square" rtlCol="0">
            <a:spAutoFit/>
          </a:bodyPr>
          <a:lstStyle/>
          <a:p>
            <a:r>
              <a:rPr lang="en-US" b="1" dirty="0">
                <a:solidFill>
                  <a:srgbClr val="002060"/>
                </a:solidFill>
                <a:hlinkClick r:id="rId3">
                  <a:extLst>
                    <a:ext uri="{A12FA001-AC4F-418D-AE19-62706E023703}">
                      <ahyp:hlinkClr xmlns:ahyp="http://schemas.microsoft.com/office/drawing/2018/hyperlinkcolor" val="tx"/>
                    </a:ext>
                  </a:extLst>
                </a:hlinkClick>
              </a:rPr>
              <a:t>What’s happening now?</a:t>
            </a:r>
          </a:p>
          <a:p>
            <a:pPr marL="285750" indent="-285750">
              <a:buFont typeface="Arial" panose="020B0604020202020204" pitchFamily="34" charset="0"/>
              <a:buChar char="•"/>
            </a:pPr>
            <a:r>
              <a:rPr lang="en-US" sz="1600" dirty="0">
                <a:solidFill>
                  <a:srgbClr val="0000FF"/>
                </a:solidFill>
                <a:hlinkClick r:id="rId3">
                  <a:extLst>
                    <a:ext uri="{A12FA001-AC4F-418D-AE19-62706E023703}">
                      <ahyp:hlinkClr xmlns:ahyp="http://schemas.microsoft.com/office/drawing/2018/hyperlinkcolor" val="tx"/>
                    </a:ext>
                  </a:extLst>
                </a:hlinkClick>
              </a:rPr>
              <a:t>Writing for Story </a:t>
            </a:r>
            <a:r>
              <a:rPr lang="en-US" sz="1600" dirty="0"/>
              <a:t>by Jon Franklin as a resource (published 1980), David Sumner’s </a:t>
            </a:r>
            <a:r>
              <a:rPr lang="en-US" sz="1600" dirty="0">
                <a:hlinkClick r:id="rId4"/>
              </a:rPr>
              <a:t>article on interviewing</a:t>
            </a:r>
            <a:r>
              <a:rPr lang="en-US" sz="1600" dirty="0"/>
              <a:t>.  </a:t>
            </a:r>
          </a:p>
          <a:p>
            <a:pPr marL="285750" indent="-285750">
              <a:buFont typeface="Arial" panose="020B0604020202020204" pitchFamily="34" charset="0"/>
              <a:buChar char="•"/>
            </a:pPr>
            <a:r>
              <a:rPr lang="en-US" sz="1600" dirty="0"/>
              <a:t>More white space, more photos, callouts; content first standpoint but making it visually attractive.</a:t>
            </a:r>
          </a:p>
          <a:p>
            <a:pPr marL="285750" indent="-285750">
              <a:buFont typeface="Arial" panose="020B0604020202020204" pitchFamily="34" charset="0"/>
              <a:buChar char="•"/>
            </a:pPr>
            <a:r>
              <a:rPr lang="en-US" sz="1600" dirty="0"/>
              <a:t>Broadview Live (started during pandemic) zoom call that features 2-3 subjects from recent issue.  This year will be doing it monthly and contracted host and inviting guests. First Monday of the month to build an audience (now 130 people). Getting higher profile people and participatory audience.  Registered event so helps to build email list.  Guest could be main part or a secondary questions, can turn it into a Q&amp;A online, or 5 takeaways, or social reels.  Video available on newsletter.  </a:t>
            </a:r>
          </a:p>
          <a:p>
            <a:pPr marL="285750" indent="-285750">
              <a:buFont typeface="Arial" panose="020B0604020202020204" pitchFamily="34" charset="0"/>
              <a:buChar char="•"/>
            </a:pPr>
            <a:r>
              <a:rPr lang="en-US" sz="1600" dirty="0"/>
              <a:t>Special issues gives opportunity to go deep (bookazine)  packaging an issue as a standalone issue.  Developing new audiences.  Themed issues, custom publications with special advertising. </a:t>
            </a:r>
          </a:p>
          <a:p>
            <a:pPr marL="285750" indent="-285750">
              <a:buFont typeface="Arial" panose="020B0604020202020204" pitchFamily="34" charset="0"/>
              <a:buChar char="•"/>
            </a:pPr>
            <a:r>
              <a:rPr lang="en-US" sz="1600" dirty="0"/>
              <a:t>Anabaptist World including a “zine” 8 page insert written by and for young people – sample?  Catholic Review provides a coloring page/insert for kids.  Sort of like the mini-page.  Anabaptist have partnered with 3 Mennonite congregations that can be sent along to their congregations.  </a:t>
            </a:r>
          </a:p>
          <a:p>
            <a:endParaRPr lang="en-US" dirty="0"/>
          </a:p>
          <a:p>
            <a:endParaRPr lang="en-US" dirty="0"/>
          </a:p>
        </p:txBody>
      </p:sp>
    </p:spTree>
    <p:extLst>
      <p:ext uri="{BB962C8B-B14F-4D97-AF65-F5344CB8AC3E}">
        <p14:creationId xmlns:p14="http://schemas.microsoft.com/office/powerpoint/2010/main" val="283405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6F4D952A673B4689DD936C36089C94" ma:contentTypeVersion="13" ma:contentTypeDescription="Create a new document." ma:contentTypeScope="" ma:versionID="76d21a0d6927498e103bebb6c57b5444">
  <xsd:schema xmlns:xsd="http://www.w3.org/2001/XMLSchema" xmlns:xs="http://www.w3.org/2001/XMLSchema" xmlns:p="http://schemas.microsoft.com/office/2006/metadata/properties" xmlns:ns2="a98891b3-572f-498d-8764-49577fadba8d" xmlns:ns3="697268a6-5739-45a4-a938-b8a8812d8043" targetNamespace="http://schemas.microsoft.com/office/2006/metadata/properties" ma:root="true" ma:fieldsID="d61f751417fb0904a5ce35d180fe36d7" ns2:_="" ns3:_="">
    <xsd:import namespace="a98891b3-572f-498d-8764-49577fadba8d"/>
    <xsd:import namespace="697268a6-5739-45a4-a938-b8a8812d804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8891b3-572f-498d-8764-49577fadba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aab5d47-cc05-47a6-b758-1283567320a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97268a6-5739-45a4-a938-b8a8812d804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be87593-378e-4a48-be32-69a4a4613516}" ma:internalName="TaxCatchAll" ma:showField="CatchAllData" ma:web="697268a6-5739-45a4-a938-b8a8812d80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97268a6-5739-45a4-a938-b8a8812d8043" xsi:nil="true"/>
    <lcf76f155ced4ddcb4097134ff3c332f xmlns="a98891b3-572f-498d-8764-49577fadba8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15022CF-DD50-4AB7-ACC0-1D727417F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8891b3-572f-498d-8764-49577fadba8d"/>
    <ds:schemaRef ds:uri="697268a6-5739-45a4-a938-b8a8812d80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5AA6D7-EE8E-4AB5-8FD9-29B3E9C605BC}">
  <ds:schemaRefs>
    <ds:schemaRef ds:uri="http://schemas.microsoft.com/sharepoint/v3/contenttype/forms"/>
  </ds:schemaRefs>
</ds:datastoreItem>
</file>

<file path=customXml/itemProps3.xml><?xml version="1.0" encoding="utf-8"?>
<ds:datastoreItem xmlns:ds="http://schemas.openxmlformats.org/officeDocument/2006/customXml" ds:itemID="{AD88F3BA-94D6-47F7-B569-9FD89F974D93}">
  <ds:schemaRefs>
    <ds:schemaRef ds:uri="http://schemas.microsoft.com/office/2006/metadata/properties"/>
    <ds:schemaRef ds:uri="http://schemas.microsoft.com/office/infopath/2007/PartnerControls"/>
    <ds:schemaRef ds:uri="2bcdcb31-2f7c-4688-b59d-4b85140eb626"/>
    <ds:schemaRef ds:uri="43b7cd1c-7ca7-49f6-a22a-c3ca739074a2"/>
    <ds:schemaRef ds:uri="697268a6-5739-45a4-a938-b8a8812d8043"/>
    <ds:schemaRef ds:uri="a98891b3-572f-498d-8764-49577fadba8d"/>
  </ds:schemaRefs>
</ds:datastoreItem>
</file>

<file path=docProps/app.xml><?xml version="1.0" encoding="utf-8"?>
<Properties xmlns="http://schemas.openxmlformats.org/officeDocument/2006/extended-properties" xmlns:vt="http://schemas.openxmlformats.org/officeDocument/2006/docPropsVTypes">
  <TotalTime>300</TotalTime>
  <Words>2731</Words>
  <Application>Microsoft Office PowerPoint</Application>
  <PresentationFormat>On-screen Show (4:3)</PresentationFormat>
  <Paragraphs>232</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Arial</vt:lpstr>
      <vt:lpstr>Calibri</vt:lpstr>
      <vt:lpstr>Office Theme</vt:lpstr>
      <vt:lpstr>Best Practices Summit</vt:lpstr>
      <vt:lpstr>Welcome</vt:lpstr>
      <vt:lpstr>AI in the  Christian  Newsroom</vt:lpstr>
      <vt:lpstr>How are you using AI in the newsroom?</vt:lpstr>
      <vt:lpstr>AI Tips</vt:lpstr>
      <vt:lpstr>Content Generation IT IS NOT PERFECT – ALWAYS VERIFY</vt:lpstr>
      <vt:lpstr>Personal Workflow Management</vt:lpstr>
      <vt:lpstr>Organization Workflow Management</vt:lpstr>
      <vt:lpstr>Make Content More Compelling as a Faith-based News Outlet</vt:lpstr>
      <vt:lpstr>Why Creativity Matters in Faith Media Visual, Participatory, Personal</vt:lpstr>
      <vt:lpstr>Seeing Faith in Action</vt:lpstr>
      <vt:lpstr>Voices that Feed the Spirit</vt:lpstr>
      <vt:lpstr>Changing Platforms</vt:lpstr>
      <vt:lpstr>Case Studies</vt:lpstr>
      <vt:lpstr>Revenue Generation Ideas that Work</vt:lpstr>
      <vt:lpstr>Practical Strategies for Sustainability Faith Media at a Crossroads</vt:lpstr>
      <vt:lpstr>Where’s the Money?</vt:lpstr>
      <vt:lpstr>Membership vs. Subscription</vt:lpstr>
      <vt:lpstr>Grants as Mission Fuel</vt:lpstr>
      <vt:lpstr>Sponsorship &amp; Underwriting:  Aligning Mission</vt:lpstr>
      <vt:lpstr>Community-based Giving</vt:lpstr>
      <vt:lpstr>Diversify Income</vt:lpstr>
      <vt:lpstr>Takeaways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Rebecca Snyder</cp:lastModifiedBy>
  <cp:revision>149</cp:revision>
  <dcterms:created xsi:type="dcterms:W3CDTF">2013-01-27T09:14:16Z</dcterms:created>
  <dcterms:modified xsi:type="dcterms:W3CDTF">2025-10-28T22:06:46Z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0x0101008F6F4D952A673B4689DD936C36089C94</vt:lpwstr>
  </property>
</Properties>
</file>