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59" r:id="rId5"/>
  </p:sldIdLst>
  <p:sldSz cx="6858000" cy="9144000" type="letter"/>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5A7D"/>
    <a:srgbClr val="6498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65" autoAdjust="0"/>
    <p:restoredTop sz="94660"/>
  </p:normalViewPr>
  <p:slideViewPr>
    <p:cSldViewPr snapToGrid="0">
      <p:cViewPr>
        <p:scale>
          <a:sx n="160" d="100"/>
          <a:sy n="160" d="100"/>
        </p:scale>
        <p:origin x="1542" y="-43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0CF529-1C20-48F2-ABD0-982BBE2E91EF}" type="datetimeFigureOut">
              <a:rPr lang="en-CA" smtClean="0"/>
              <a:t>2025-09-19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655E9C2F-D416-41E7-8402-863834D8C1D1}" type="slidenum">
              <a:rPr lang="en-CA" smtClean="0"/>
              <a:t>‹#›</a:t>
            </a:fld>
            <a:endParaRPr lang="en-CA" dirty="0"/>
          </a:p>
        </p:txBody>
      </p:sp>
    </p:spTree>
    <p:extLst>
      <p:ext uri="{BB962C8B-B14F-4D97-AF65-F5344CB8AC3E}">
        <p14:creationId xmlns:p14="http://schemas.microsoft.com/office/powerpoint/2010/main" val="2528021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CF529-1C20-48F2-ABD0-982BBE2E91EF}" type="datetimeFigureOut">
              <a:rPr lang="en-CA" smtClean="0"/>
              <a:t>2025-09-19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655E9C2F-D416-41E7-8402-863834D8C1D1}" type="slidenum">
              <a:rPr lang="en-CA" smtClean="0"/>
              <a:t>‹#›</a:t>
            </a:fld>
            <a:endParaRPr lang="en-CA" dirty="0"/>
          </a:p>
        </p:txBody>
      </p:sp>
    </p:spTree>
    <p:extLst>
      <p:ext uri="{BB962C8B-B14F-4D97-AF65-F5344CB8AC3E}">
        <p14:creationId xmlns:p14="http://schemas.microsoft.com/office/powerpoint/2010/main" val="1035318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CF529-1C20-48F2-ABD0-982BBE2E91EF}" type="datetimeFigureOut">
              <a:rPr lang="en-CA" smtClean="0"/>
              <a:t>2025-09-19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655E9C2F-D416-41E7-8402-863834D8C1D1}" type="slidenum">
              <a:rPr lang="en-CA" smtClean="0"/>
              <a:t>‹#›</a:t>
            </a:fld>
            <a:endParaRPr lang="en-CA" dirty="0"/>
          </a:p>
        </p:txBody>
      </p:sp>
    </p:spTree>
    <p:extLst>
      <p:ext uri="{BB962C8B-B14F-4D97-AF65-F5344CB8AC3E}">
        <p14:creationId xmlns:p14="http://schemas.microsoft.com/office/powerpoint/2010/main" val="1705256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CF529-1C20-48F2-ABD0-982BBE2E91EF}" type="datetimeFigureOut">
              <a:rPr lang="en-CA" smtClean="0"/>
              <a:t>2025-09-19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655E9C2F-D416-41E7-8402-863834D8C1D1}" type="slidenum">
              <a:rPr lang="en-CA" smtClean="0"/>
              <a:t>‹#›</a:t>
            </a:fld>
            <a:endParaRPr lang="en-CA" dirty="0"/>
          </a:p>
        </p:txBody>
      </p:sp>
    </p:spTree>
    <p:extLst>
      <p:ext uri="{BB962C8B-B14F-4D97-AF65-F5344CB8AC3E}">
        <p14:creationId xmlns:p14="http://schemas.microsoft.com/office/powerpoint/2010/main" val="3777748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CF529-1C20-48F2-ABD0-982BBE2E91EF}" type="datetimeFigureOut">
              <a:rPr lang="en-CA" smtClean="0"/>
              <a:t>2025-09-19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655E9C2F-D416-41E7-8402-863834D8C1D1}" type="slidenum">
              <a:rPr lang="en-CA" smtClean="0"/>
              <a:t>‹#›</a:t>
            </a:fld>
            <a:endParaRPr lang="en-CA" dirty="0"/>
          </a:p>
        </p:txBody>
      </p:sp>
    </p:spTree>
    <p:extLst>
      <p:ext uri="{BB962C8B-B14F-4D97-AF65-F5344CB8AC3E}">
        <p14:creationId xmlns:p14="http://schemas.microsoft.com/office/powerpoint/2010/main" val="2548028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0CF529-1C20-48F2-ABD0-982BBE2E91EF}" type="datetimeFigureOut">
              <a:rPr lang="en-CA" smtClean="0"/>
              <a:t>2025-09-19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655E9C2F-D416-41E7-8402-863834D8C1D1}" type="slidenum">
              <a:rPr lang="en-CA" smtClean="0"/>
              <a:t>‹#›</a:t>
            </a:fld>
            <a:endParaRPr lang="en-CA" dirty="0"/>
          </a:p>
        </p:txBody>
      </p:sp>
    </p:spTree>
    <p:extLst>
      <p:ext uri="{BB962C8B-B14F-4D97-AF65-F5344CB8AC3E}">
        <p14:creationId xmlns:p14="http://schemas.microsoft.com/office/powerpoint/2010/main" val="3869031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CF529-1C20-48F2-ABD0-982BBE2E91EF}" type="datetimeFigureOut">
              <a:rPr lang="en-CA" smtClean="0"/>
              <a:t>2025-09-19</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655E9C2F-D416-41E7-8402-863834D8C1D1}" type="slidenum">
              <a:rPr lang="en-CA" smtClean="0"/>
              <a:t>‹#›</a:t>
            </a:fld>
            <a:endParaRPr lang="en-CA" dirty="0"/>
          </a:p>
        </p:txBody>
      </p:sp>
    </p:spTree>
    <p:extLst>
      <p:ext uri="{BB962C8B-B14F-4D97-AF65-F5344CB8AC3E}">
        <p14:creationId xmlns:p14="http://schemas.microsoft.com/office/powerpoint/2010/main" val="2077934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0CF529-1C20-48F2-ABD0-982BBE2E91EF}" type="datetimeFigureOut">
              <a:rPr lang="en-CA" smtClean="0"/>
              <a:t>2025-09-19</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655E9C2F-D416-41E7-8402-863834D8C1D1}" type="slidenum">
              <a:rPr lang="en-CA" smtClean="0"/>
              <a:t>‹#›</a:t>
            </a:fld>
            <a:endParaRPr lang="en-CA" dirty="0"/>
          </a:p>
        </p:txBody>
      </p:sp>
    </p:spTree>
    <p:extLst>
      <p:ext uri="{BB962C8B-B14F-4D97-AF65-F5344CB8AC3E}">
        <p14:creationId xmlns:p14="http://schemas.microsoft.com/office/powerpoint/2010/main" val="3346094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CF529-1C20-48F2-ABD0-982BBE2E91EF}" type="datetimeFigureOut">
              <a:rPr lang="en-CA" smtClean="0"/>
              <a:t>2025-09-19</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655E9C2F-D416-41E7-8402-863834D8C1D1}" type="slidenum">
              <a:rPr lang="en-CA" smtClean="0"/>
              <a:t>‹#›</a:t>
            </a:fld>
            <a:endParaRPr lang="en-CA" dirty="0"/>
          </a:p>
        </p:txBody>
      </p:sp>
    </p:spTree>
    <p:extLst>
      <p:ext uri="{BB962C8B-B14F-4D97-AF65-F5344CB8AC3E}">
        <p14:creationId xmlns:p14="http://schemas.microsoft.com/office/powerpoint/2010/main" val="3097926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50CF529-1C20-48F2-ABD0-982BBE2E91EF}" type="datetimeFigureOut">
              <a:rPr lang="en-CA" smtClean="0"/>
              <a:t>2025-09-19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655E9C2F-D416-41E7-8402-863834D8C1D1}" type="slidenum">
              <a:rPr lang="en-CA" smtClean="0"/>
              <a:t>‹#›</a:t>
            </a:fld>
            <a:endParaRPr lang="en-CA" dirty="0"/>
          </a:p>
        </p:txBody>
      </p:sp>
    </p:spTree>
    <p:extLst>
      <p:ext uri="{BB962C8B-B14F-4D97-AF65-F5344CB8AC3E}">
        <p14:creationId xmlns:p14="http://schemas.microsoft.com/office/powerpoint/2010/main" val="4070181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50CF529-1C20-48F2-ABD0-982BBE2E91EF}" type="datetimeFigureOut">
              <a:rPr lang="en-CA" smtClean="0"/>
              <a:t>2025-09-19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655E9C2F-D416-41E7-8402-863834D8C1D1}" type="slidenum">
              <a:rPr lang="en-CA" smtClean="0"/>
              <a:t>‹#›</a:t>
            </a:fld>
            <a:endParaRPr lang="en-CA" dirty="0"/>
          </a:p>
        </p:txBody>
      </p:sp>
    </p:spTree>
    <p:extLst>
      <p:ext uri="{BB962C8B-B14F-4D97-AF65-F5344CB8AC3E}">
        <p14:creationId xmlns:p14="http://schemas.microsoft.com/office/powerpoint/2010/main" val="3912176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450CF529-1C20-48F2-ABD0-982BBE2E91EF}" type="datetimeFigureOut">
              <a:rPr lang="en-CA" smtClean="0"/>
              <a:t>2025-09-19</a:t>
            </a:fld>
            <a:endParaRPr lang="en-CA" dirty="0"/>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655E9C2F-D416-41E7-8402-863834D8C1D1}" type="slidenum">
              <a:rPr lang="en-CA" smtClean="0"/>
              <a:t>‹#›</a:t>
            </a:fld>
            <a:endParaRPr lang="en-CA" dirty="0"/>
          </a:p>
        </p:txBody>
      </p:sp>
    </p:spTree>
    <p:extLst>
      <p:ext uri="{BB962C8B-B14F-4D97-AF65-F5344CB8AC3E}">
        <p14:creationId xmlns:p14="http://schemas.microsoft.com/office/powerpoint/2010/main" val="38870498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nature&#10;&#10;Description automatically generated">
            <a:extLst>
              <a:ext uri="{FF2B5EF4-FFF2-40B4-BE49-F238E27FC236}">
                <a16:creationId xmlns:a16="http://schemas.microsoft.com/office/drawing/2014/main" id="{83EE681A-C155-4E9E-83C9-723E94F7E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8"/>
            <a:ext cx="6961909" cy="9143342"/>
          </a:xfrm>
          <a:prstGeom prst="rect">
            <a:avLst/>
          </a:prstGeom>
        </p:spPr>
      </p:pic>
      <p:sp>
        <p:nvSpPr>
          <p:cNvPr id="8" name="TextBox 7">
            <a:extLst>
              <a:ext uri="{FF2B5EF4-FFF2-40B4-BE49-F238E27FC236}">
                <a16:creationId xmlns:a16="http://schemas.microsoft.com/office/drawing/2014/main" id="{DDA53EB8-D02C-476A-8BCA-C3E75541F4C5}"/>
              </a:ext>
            </a:extLst>
          </p:cNvPr>
          <p:cNvSpPr txBox="1"/>
          <p:nvPr/>
        </p:nvSpPr>
        <p:spPr>
          <a:xfrm>
            <a:off x="367991" y="4065613"/>
            <a:ext cx="5229922" cy="569387"/>
          </a:xfrm>
          <a:prstGeom prst="rect">
            <a:avLst/>
          </a:prstGeom>
          <a:noFill/>
        </p:spPr>
        <p:txBody>
          <a:bodyPr wrap="square" rtlCol="0">
            <a:spAutoFit/>
          </a:bodyPr>
          <a:lstStyle/>
          <a:p>
            <a:r>
              <a:rPr lang="en-CA" sz="3100" b="1" dirty="0">
                <a:solidFill>
                  <a:schemeClr val="bg1"/>
                </a:solidFill>
              </a:rPr>
              <a:t>Revenue Stream Investing</a:t>
            </a:r>
          </a:p>
        </p:txBody>
      </p:sp>
      <p:sp>
        <p:nvSpPr>
          <p:cNvPr id="9" name="TextBox 8">
            <a:extLst>
              <a:ext uri="{FF2B5EF4-FFF2-40B4-BE49-F238E27FC236}">
                <a16:creationId xmlns:a16="http://schemas.microsoft.com/office/drawing/2014/main" id="{8239AAB7-8F4D-40BC-AA20-2AD1426BA82D}"/>
              </a:ext>
            </a:extLst>
          </p:cNvPr>
          <p:cNvSpPr txBox="1"/>
          <p:nvPr/>
        </p:nvSpPr>
        <p:spPr>
          <a:xfrm>
            <a:off x="390293" y="4505425"/>
            <a:ext cx="5229922" cy="415498"/>
          </a:xfrm>
          <a:prstGeom prst="rect">
            <a:avLst/>
          </a:prstGeom>
          <a:noFill/>
        </p:spPr>
        <p:txBody>
          <a:bodyPr wrap="square" rtlCol="0">
            <a:spAutoFit/>
          </a:bodyPr>
          <a:lstStyle/>
          <a:p>
            <a:r>
              <a:rPr lang="en-CA" sz="2100" b="1" dirty="0">
                <a:solidFill>
                  <a:schemeClr val="bg1"/>
                </a:solidFill>
              </a:rPr>
              <a:t>- The Glen Road Investment Model - </a:t>
            </a:r>
          </a:p>
        </p:txBody>
      </p:sp>
      <p:sp>
        <p:nvSpPr>
          <p:cNvPr id="10" name="TextBox 9">
            <a:extLst>
              <a:ext uri="{FF2B5EF4-FFF2-40B4-BE49-F238E27FC236}">
                <a16:creationId xmlns:a16="http://schemas.microsoft.com/office/drawing/2014/main" id="{B7747C24-4390-4D54-BC71-B469F239B26C}"/>
              </a:ext>
            </a:extLst>
          </p:cNvPr>
          <p:cNvSpPr txBox="1"/>
          <p:nvPr/>
        </p:nvSpPr>
        <p:spPr>
          <a:xfrm>
            <a:off x="721109" y="6074565"/>
            <a:ext cx="5512421" cy="430887"/>
          </a:xfrm>
          <a:prstGeom prst="rect">
            <a:avLst/>
          </a:prstGeom>
          <a:noFill/>
        </p:spPr>
        <p:txBody>
          <a:bodyPr wrap="square" rtlCol="0">
            <a:spAutoFit/>
          </a:bodyPr>
          <a:lstStyle/>
          <a:p>
            <a:r>
              <a:rPr lang="en-CA" sz="2200" b="1" dirty="0"/>
              <a:t>Glen Road Fund No. 1 LP and Glen Road Trust</a:t>
            </a:r>
          </a:p>
        </p:txBody>
      </p:sp>
      <p:sp>
        <p:nvSpPr>
          <p:cNvPr id="11" name="TextBox 10">
            <a:extLst>
              <a:ext uri="{FF2B5EF4-FFF2-40B4-BE49-F238E27FC236}">
                <a16:creationId xmlns:a16="http://schemas.microsoft.com/office/drawing/2014/main" id="{473389A6-C35B-4AF8-B460-955FBE2828E7}"/>
              </a:ext>
            </a:extLst>
          </p:cNvPr>
          <p:cNvSpPr txBox="1"/>
          <p:nvPr/>
        </p:nvSpPr>
        <p:spPr>
          <a:xfrm>
            <a:off x="996172" y="7029856"/>
            <a:ext cx="5512421" cy="276999"/>
          </a:xfrm>
          <a:prstGeom prst="rect">
            <a:avLst/>
          </a:prstGeom>
          <a:noFill/>
        </p:spPr>
        <p:txBody>
          <a:bodyPr wrap="square" rtlCol="0">
            <a:spAutoFit/>
          </a:bodyPr>
          <a:lstStyle/>
          <a:p>
            <a:r>
              <a:rPr lang="en-CA" sz="1200" dirty="0"/>
              <a:t>Glen Road Capital Partners Inc. (“GRC”) offers an innovative investment alternative</a:t>
            </a:r>
          </a:p>
        </p:txBody>
      </p:sp>
      <p:sp>
        <p:nvSpPr>
          <p:cNvPr id="12" name="TextBox 11">
            <a:extLst>
              <a:ext uri="{FF2B5EF4-FFF2-40B4-BE49-F238E27FC236}">
                <a16:creationId xmlns:a16="http://schemas.microsoft.com/office/drawing/2014/main" id="{D28F7C4A-19C4-4EB3-8B99-2850F422748A}"/>
              </a:ext>
            </a:extLst>
          </p:cNvPr>
          <p:cNvSpPr txBox="1"/>
          <p:nvPr/>
        </p:nvSpPr>
        <p:spPr>
          <a:xfrm>
            <a:off x="1750738" y="7485578"/>
            <a:ext cx="5512421" cy="276999"/>
          </a:xfrm>
          <a:prstGeom prst="rect">
            <a:avLst/>
          </a:prstGeom>
          <a:noFill/>
        </p:spPr>
        <p:txBody>
          <a:bodyPr wrap="square" rtlCol="0">
            <a:spAutoFit/>
          </a:bodyPr>
          <a:lstStyle/>
          <a:p>
            <a:r>
              <a:rPr lang="en-CA" sz="1200" dirty="0"/>
              <a:t>for Canadians looking to diversify their investment portfolio.</a:t>
            </a:r>
          </a:p>
        </p:txBody>
      </p:sp>
      <p:sp>
        <p:nvSpPr>
          <p:cNvPr id="13" name="TextBox 12">
            <a:extLst>
              <a:ext uri="{FF2B5EF4-FFF2-40B4-BE49-F238E27FC236}">
                <a16:creationId xmlns:a16="http://schemas.microsoft.com/office/drawing/2014/main" id="{6353284F-EF02-41C5-B83C-972011289672}"/>
              </a:ext>
            </a:extLst>
          </p:cNvPr>
          <p:cNvSpPr txBox="1"/>
          <p:nvPr/>
        </p:nvSpPr>
        <p:spPr>
          <a:xfrm>
            <a:off x="2059258" y="7193190"/>
            <a:ext cx="5512421" cy="384721"/>
          </a:xfrm>
          <a:prstGeom prst="rect">
            <a:avLst/>
          </a:prstGeom>
          <a:noFill/>
        </p:spPr>
        <p:txBody>
          <a:bodyPr wrap="square" rtlCol="0">
            <a:spAutoFit/>
          </a:bodyPr>
          <a:lstStyle/>
          <a:p>
            <a:r>
              <a:rPr lang="en-CA" sz="1900" b="1" dirty="0">
                <a:solidFill>
                  <a:srgbClr val="1B5A7D"/>
                </a:solidFill>
              </a:rPr>
              <a:t>- Revenue Stream Investing - </a:t>
            </a:r>
          </a:p>
        </p:txBody>
      </p:sp>
    </p:spTree>
    <p:extLst>
      <p:ext uri="{BB962C8B-B14F-4D97-AF65-F5344CB8AC3E}">
        <p14:creationId xmlns:p14="http://schemas.microsoft.com/office/powerpoint/2010/main" val="2950686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D18AD40-AC45-4E9B-A6E0-BF881422F951}"/>
              </a:ext>
            </a:extLst>
          </p:cNvPr>
          <p:cNvSpPr/>
          <p:nvPr/>
        </p:nvSpPr>
        <p:spPr>
          <a:xfrm>
            <a:off x="0" y="-23812"/>
            <a:ext cx="6858000" cy="401444"/>
          </a:xfrm>
          <a:prstGeom prst="rect">
            <a:avLst/>
          </a:prstGeom>
          <a:solidFill>
            <a:srgbClr val="1B5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extBox 4">
            <a:extLst>
              <a:ext uri="{FF2B5EF4-FFF2-40B4-BE49-F238E27FC236}">
                <a16:creationId xmlns:a16="http://schemas.microsoft.com/office/drawing/2014/main" id="{B431C115-E566-4F5D-8FE8-D9013A58E20E}"/>
              </a:ext>
            </a:extLst>
          </p:cNvPr>
          <p:cNvSpPr txBox="1"/>
          <p:nvPr/>
        </p:nvSpPr>
        <p:spPr>
          <a:xfrm>
            <a:off x="122664" y="3250"/>
            <a:ext cx="5787483" cy="369332"/>
          </a:xfrm>
          <a:prstGeom prst="rect">
            <a:avLst/>
          </a:prstGeom>
          <a:noFill/>
        </p:spPr>
        <p:txBody>
          <a:bodyPr wrap="square" rtlCol="0">
            <a:spAutoFit/>
          </a:bodyPr>
          <a:lstStyle/>
          <a:p>
            <a:r>
              <a:rPr lang="en-CA" b="1" dirty="0">
                <a:solidFill>
                  <a:schemeClr val="bg1"/>
                </a:solidFill>
              </a:rPr>
              <a:t>WHAT SETS US APART</a:t>
            </a:r>
          </a:p>
        </p:txBody>
      </p:sp>
      <p:sp>
        <p:nvSpPr>
          <p:cNvPr id="6" name="Rectangle 5">
            <a:extLst>
              <a:ext uri="{FF2B5EF4-FFF2-40B4-BE49-F238E27FC236}">
                <a16:creationId xmlns:a16="http://schemas.microsoft.com/office/drawing/2014/main" id="{76E9D19A-1B52-4F84-B83E-B1DD8AC12480}"/>
              </a:ext>
            </a:extLst>
          </p:cNvPr>
          <p:cNvSpPr/>
          <p:nvPr/>
        </p:nvSpPr>
        <p:spPr>
          <a:xfrm>
            <a:off x="-2" y="2226530"/>
            <a:ext cx="6858000" cy="401444"/>
          </a:xfrm>
          <a:prstGeom prst="rect">
            <a:avLst/>
          </a:prstGeom>
          <a:solidFill>
            <a:srgbClr val="1B5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extBox 6">
            <a:extLst>
              <a:ext uri="{FF2B5EF4-FFF2-40B4-BE49-F238E27FC236}">
                <a16:creationId xmlns:a16="http://schemas.microsoft.com/office/drawing/2014/main" id="{CEC96A65-7560-4735-A12E-D9F4458BBE16}"/>
              </a:ext>
            </a:extLst>
          </p:cNvPr>
          <p:cNvSpPr txBox="1"/>
          <p:nvPr/>
        </p:nvSpPr>
        <p:spPr>
          <a:xfrm>
            <a:off x="122662" y="2248829"/>
            <a:ext cx="5787483" cy="369332"/>
          </a:xfrm>
          <a:prstGeom prst="rect">
            <a:avLst/>
          </a:prstGeom>
          <a:noFill/>
        </p:spPr>
        <p:txBody>
          <a:bodyPr wrap="square" rtlCol="0">
            <a:spAutoFit/>
          </a:bodyPr>
          <a:lstStyle/>
          <a:p>
            <a:r>
              <a:rPr lang="en-CA" b="1" dirty="0">
                <a:solidFill>
                  <a:schemeClr val="bg1"/>
                </a:solidFill>
              </a:rPr>
              <a:t>GLEN ROAD FUND NO. 1 LP</a:t>
            </a:r>
          </a:p>
        </p:txBody>
      </p:sp>
      <p:sp>
        <p:nvSpPr>
          <p:cNvPr id="8" name="TextBox 7">
            <a:extLst>
              <a:ext uri="{FF2B5EF4-FFF2-40B4-BE49-F238E27FC236}">
                <a16:creationId xmlns:a16="http://schemas.microsoft.com/office/drawing/2014/main" id="{4F3BC029-B4B7-4313-A8B8-594FDFAF081A}"/>
              </a:ext>
            </a:extLst>
          </p:cNvPr>
          <p:cNvSpPr txBox="1"/>
          <p:nvPr/>
        </p:nvSpPr>
        <p:spPr>
          <a:xfrm>
            <a:off x="100360" y="422557"/>
            <a:ext cx="4059044" cy="369332"/>
          </a:xfrm>
          <a:prstGeom prst="rect">
            <a:avLst/>
          </a:prstGeom>
          <a:noFill/>
        </p:spPr>
        <p:txBody>
          <a:bodyPr wrap="square" rtlCol="0">
            <a:spAutoFit/>
          </a:bodyPr>
          <a:lstStyle/>
          <a:p>
            <a:r>
              <a:rPr lang="en-CA" b="1" dirty="0"/>
              <a:t>OUR INVESTORS ARE OUR PRIORITY</a:t>
            </a:r>
          </a:p>
        </p:txBody>
      </p:sp>
      <p:sp>
        <p:nvSpPr>
          <p:cNvPr id="9" name="TextBox 8">
            <a:extLst>
              <a:ext uri="{FF2B5EF4-FFF2-40B4-BE49-F238E27FC236}">
                <a16:creationId xmlns:a16="http://schemas.microsoft.com/office/drawing/2014/main" id="{34B10DA7-3882-4785-8F40-4EBBCBAC8EA2}"/>
              </a:ext>
            </a:extLst>
          </p:cNvPr>
          <p:cNvSpPr txBox="1"/>
          <p:nvPr/>
        </p:nvSpPr>
        <p:spPr>
          <a:xfrm>
            <a:off x="89209" y="2616823"/>
            <a:ext cx="4059044" cy="369332"/>
          </a:xfrm>
          <a:prstGeom prst="rect">
            <a:avLst/>
          </a:prstGeom>
          <a:noFill/>
        </p:spPr>
        <p:txBody>
          <a:bodyPr wrap="square" rtlCol="0">
            <a:spAutoFit/>
          </a:bodyPr>
          <a:lstStyle/>
          <a:p>
            <a:r>
              <a:rPr lang="en-CA" b="1" dirty="0"/>
              <a:t>INVESTMENT OPPORTUNITY</a:t>
            </a:r>
          </a:p>
        </p:txBody>
      </p:sp>
      <p:sp>
        <p:nvSpPr>
          <p:cNvPr id="10" name="TextBox 9">
            <a:extLst>
              <a:ext uri="{FF2B5EF4-FFF2-40B4-BE49-F238E27FC236}">
                <a16:creationId xmlns:a16="http://schemas.microsoft.com/office/drawing/2014/main" id="{CA0B74EF-86A6-4144-A042-23BA46ED7AEC}"/>
              </a:ext>
            </a:extLst>
          </p:cNvPr>
          <p:cNvSpPr txBox="1"/>
          <p:nvPr/>
        </p:nvSpPr>
        <p:spPr>
          <a:xfrm>
            <a:off x="100359" y="735097"/>
            <a:ext cx="6858000" cy="261610"/>
          </a:xfrm>
          <a:prstGeom prst="rect">
            <a:avLst/>
          </a:prstGeom>
          <a:noFill/>
        </p:spPr>
        <p:txBody>
          <a:bodyPr wrap="square" rtlCol="0">
            <a:spAutoFit/>
          </a:bodyPr>
          <a:lstStyle/>
          <a:p>
            <a:r>
              <a:rPr lang="en-US" sz="1100" dirty="0"/>
              <a:t>Revenue Stream Investing provides investors the opportunity to have debt-like security and quarterly distributions.</a:t>
            </a:r>
            <a:endParaRPr lang="en-CA" sz="1100" dirty="0"/>
          </a:p>
        </p:txBody>
      </p:sp>
      <p:sp>
        <p:nvSpPr>
          <p:cNvPr id="13" name="Oval 12">
            <a:extLst>
              <a:ext uri="{FF2B5EF4-FFF2-40B4-BE49-F238E27FC236}">
                <a16:creationId xmlns:a16="http://schemas.microsoft.com/office/drawing/2014/main" id="{CFD40054-3711-41ED-BF8E-04A195B5D0E2}"/>
              </a:ext>
            </a:extLst>
          </p:cNvPr>
          <p:cNvSpPr/>
          <p:nvPr/>
        </p:nvSpPr>
        <p:spPr>
          <a:xfrm>
            <a:off x="185737" y="1085852"/>
            <a:ext cx="342900" cy="342900"/>
          </a:xfrm>
          <a:prstGeom prst="ellipse">
            <a:avLst/>
          </a:prstGeom>
          <a:solidFill>
            <a:srgbClr val="649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Oval 13">
            <a:extLst>
              <a:ext uri="{FF2B5EF4-FFF2-40B4-BE49-F238E27FC236}">
                <a16:creationId xmlns:a16="http://schemas.microsoft.com/office/drawing/2014/main" id="{FD561A96-024F-400D-8FD5-2CF3ED096532}"/>
              </a:ext>
            </a:extLst>
          </p:cNvPr>
          <p:cNvSpPr/>
          <p:nvPr/>
        </p:nvSpPr>
        <p:spPr>
          <a:xfrm>
            <a:off x="3105148" y="1085852"/>
            <a:ext cx="342900" cy="342900"/>
          </a:xfrm>
          <a:prstGeom prst="ellipse">
            <a:avLst/>
          </a:prstGeom>
          <a:solidFill>
            <a:srgbClr val="649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Oval 14">
            <a:extLst>
              <a:ext uri="{FF2B5EF4-FFF2-40B4-BE49-F238E27FC236}">
                <a16:creationId xmlns:a16="http://schemas.microsoft.com/office/drawing/2014/main" id="{8338CCE8-A990-406C-92E6-0AA7B0A2395E}"/>
              </a:ext>
            </a:extLst>
          </p:cNvPr>
          <p:cNvSpPr/>
          <p:nvPr/>
        </p:nvSpPr>
        <p:spPr>
          <a:xfrm>
            <a:off x="3100383" y="1651428"/>
            <a:ext cx="342900" cy="342900"/>
          </a:xfrm>
          <a:prstGeom prst="ellipse">
            <a:avLst/>
          </a:prstGeom>
          <a:solidFill>
            <a:srgbClr val="649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7" name="Picture 16" descr="A close up of a logo&#10;&#10;Description automatically generated">
            <a:extLst>
              <a:ext uri="{FF2B5EF4-FFF2-40B4-BE49-F238E27FC236}">
                <a16:creationId xmlns:a16="http://schemas.microsoft.com/office/drawing/2014/main" id="{BAD082DD-1FEB-4CFE-A52B-3E98C224E2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189" y="1177419"/>
            <a:ext cx="259092" cy="172728"/>
          </a:xfrm>
          <a:prstGeom prst="rect">
            <a:avLst/>
          </a:prstGeom>
        </p:spPr>
      </p:pic>
      <p:pic>
        <p:nvPicPr>
          <p:cNvPr id="19" name="Picture 18" descr="A close up of a logo&#10;&#10;Description automatically generated">
            <a:extLst>
              <a:ext uri="{FF2B5EF4-FFF2-40B4-BE49-F238E27FC236}">
                <a16:creationId xmlns:a16="http://schemas.microsoft.com/office/drawing/2014/main" id="{7262B6C1-C968-47F5-8BB5-01D41B1ED2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8931" y="1710207"/>
            <a:ext cx="237209" cy="237877"/>
          </a:xfrm>
          <a:prstGeom prst="rect">
            <a:avLst/>
          </a:prstGeom>
        </p:spPr>
      </p:pic>
      <p:pic>
        <p:nvPicPr>
          <p:cNvPr id="21" name="Picture 20" descr="A close up of a logo&#10;&#10;Description automatically generated">
            <a:extLst>
              <a:ext uri="{FF2B5EF4-FFF2-40B4-BE49-F238E27FC236}">
                <a16:creationId xmlns:a16="http://schemas.microsoft.com/office/drawing/2014/main" id="{7D11AFE9-37F0-4E6C-BAED-6DE0F9A573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2746" y="1141786"/>
            <a:ext cx="170532" cy="218152"/>
          </a:xfrm>
          <a:prstGeom prst="rect">
            <a:avLst/>
          </a:prstGeom>
        </p:spPr>
      </p:pic>
      <p:sp>
        <p:nvSpPr>
          <p:cNvPr id="22" name="TextBox 21">
            <a:extLst>
              <a:ext uri="{FF2B5EF4-FFF2-40B4-BE49-F238E27FC236}">
                <a16:creationId xmlns:a16="http://schemas.microsoft.com/office/drawing/2014/main" id="{752D0B5C-C71F-43FF-8145-210A37CB5B2E}"/>
              </a:ext>
            </a:extLst>
          </p:cNvPr>
          <p:cNvSpPr txBox="1"/>
          <p:nvPr/>
        </p:nvSpPr>
        <p:spPr>
          <a:xfrm>
            <a:off x="488044" y="992124"/>
            <a:ext cx="4059044" cy="292388"/>
          </a:xfrm>
          <a:prstGeom prst="rect">
            <a:avLst/>
          </a:prstGeom>
          <a:noFill/>
        </p:spPr>
        <p:txBody>
          <a:bodyPr wrap="square" rtlCol="0">
            <a:spAutoFit/>
          </a:bodyPr>
          <a:lstStyle/>
          <a:p>
            <a:r>
              <a:rPr lang="en-CA" sz="1300" b="1" dirty="0">
                <a:solidFill>
                  <a:srgbClr val="1B5A7D"/>
                </a:solidFill>
              </a:rPr>
              <a:t>THE INVESTOR GETS PAID FIRST</a:t>
            </a:r>
          </a:p>
        </p:txBody>
      </p:sp>
      <p:sp>
        <p:nvSpPr>
          <p:cNvPr id="23" name="TextBox 22">
            <a:extLst>
              <a:ext uri="{FF2B5EF4-FFF2-40B4-BE49-F238E27FC236}">
                <a16:creationId xmlns:a16="http://schemas.microsoft.com/office/drawing/2014/main" id="{E93D37B9-374C-4670-B07E-59420B77AEAF}"/>
              </a:ext>
            </a:extLst>
          </p:cNvPr>
          <p:cNvSpPr txBox="1"/>
          <p:nvPr/>
        </p:nvSpPr>
        <p:spPr>
          <a:xfrm>
            <a:off x="3434691" y="996098"/>
            <a:ext cx="4059044" cy="292388"/>
          </a:xfrm>
          <a:prstGeom prst="rect">
            <a:avLst/>
          </a:prstGeom>
          <a:noFill/>
        </p:spPr>
        <p:txBody>
          <a:bodyPr wrap="square" rtlCol="0">
            <a:spAutoFit/>
          </a:bodyPr>
          <a:lstStyle/>
          <a:p>
            <a:r>
              <a:rPr lang="en-CA" sz="1300" b="1" dirty="0">
                <a:solidFill>
                  <a:srgbClr val="1B5A7D"/>
                </a:solidFill>
              </a:rPr>
              <a:t>STEADIER RETURNS</a:t>
            </a:r>
          </a:p>
        </p:txBody>
      </p:sp>
      <p:sp>
        <p:nvSpPr>
          <p:cNvPr id="24" name="TextBox 23">
            <a:extLst>
              <a:ext uri="{FF2B5EF4-FFF2-40B4-BE49-F238E27FC236}">
                <a16:creationId xmlns:a16="http://schemas.microsoft.com/office/drawing/2014/main" id="{9D41C7FE-296A-45D9-BD6D-9C1D6343E84F}"/>
              </a:ext>
            </a:extLst>
          </p:cNvPr>
          <p:cNvSpPr txBox="1"/>
          <p:nvPr/>
        </p:nvSpPr>
        <p:spPr>
          <a:xfrm>
            <a:off x="3428994" y="1578516"/>
            <a:ext cx="4059044" cy="292388"/>
          </a:xfrm>
          <a:prstGeom prst="rect">
            <a:avLst/>
          </a:prstGeom>
          <a:noFill/>
        </p:spPr>
        <p:txBody>
          <a:bodyPr wrap="square" rtlCol="0">
            <a:spAutoFit/>
          </a:bodyPr>
          <a:lstStyle/>
          <a:p>
            <a:r>
              <a:rPr lang="en-CA" sz="1300" b="1" dirty="0">
                <a:solidFill>
                  <a:srgbClr val="1B5A7D"/>
                </a:solidFill>
              </a:rPr>
              <a:t>NON-CORRELATED ALTERNATIVE INVESTMENT</a:t>
            </a:r>
          </a:p>
        </p:txBody>
      </p:sp>
      <p:sp>
        <p:nvSpPr>
          <p:cNvPr id="25" name="TextBox 24">
            <a:extLst>
              <a:ext uri="{FF2B5EF4-FFF2-40B4-BE49-F238E27FC236}">
                <a16:creationId xmlns:a16="http://schemas.microsoft.com/office/drawing/2014/main" id="{87E1B449-695C-4D67-BFD6-C8752BCBF0E9}"/>
              </a:ext>
            </a:extLst>
          </p:cNvPr>
          <p:cNvSpPr txBox="1"/>
          <p:nvPr/>
        </p:nvSpPr>
        <p:spPr>
          <a:xfrm>
            <a:off x="504877" y="1169698"/>
            <a:ext cx="2595506" cy="861774"/>
          </a:xfrm>
          <a:prstGeom prst="rect">
            <a:avLst/>
          </a:prstGeom>
          <a:noFill/>
        </p:spPr>
        <p:txBody>
          <a:bodyPr wrap="square" rtlCol="0">
            <a:spAutoFit/>
          </a:bodyPr>
          <a:lstStyle/>
          <a:p>
            <a:r>
              <a:rPr lang="en-US" sz="1000" dirty="0"/>
              <a:t>GRC </a:t>
            </a:r>
            <a:r>
              <a:rPr lang="en-US" sz="1000" dirty="0">
                <a:solidFill>
                  <a:srgbClr val="1B5A7D"/>
                </a:solidFill>
              </a:rPr>
              <a:t>does not </a:t>
            </a:r>
            <a:r>
              <a:rPr lang="en-US" sz="1000" dirty="0"/>
              <a:t>earn</a:t>
            </a:r>
            <a:r>
              <a:rPr lang="en-US" sz="1000" dirty="0">
                <a:solidFill>
                  <a:srgbClr val="1B5A7D"/>
                </a:solidFill>
              </a:rPr>
              <a:t> </a:t>
            </a:r>
            <a:r>
              <a:rPr lang="en-US" sz="1000" dirty="0"/>
              <a:t>any fees until our investors have exceeded their 7.5 % annualized preferred (base) return. </a:t>
            </a:r>
          </a:p>
          <a:p>
            <a:r>
              <a:rPr lang="en-US" sz="1000" dirty="0"/>
              <a:t>Profits over the 7.5% return are </a:t>
            </a:r>
            <a:r>
              <a:rPr lang="en-US" sz="1000" dirty="0">
                <a:solidFill>
                  <a:srgbClr val="1B5A7D"/>
                </a:solidFill>
              </a:rPr>
              <a:t>shared</a:t>
            </a:r>
            <a:r>
              <a:rPr lang="en-US" sz="1000" dirty="0"/>
              <a:t> between Glen Road and investors.</a:t>
            </a:r>
            <a:endParaRPr lang="en-CA" sz="1000" dirty="0"/>
          </a:p>
        </p:txBody>
      </p:sp>
      <p:sp>
        <p:nvSpPr>
          <p:cNvPr id="26" name="TextBox 25">
            <a:extLst>
              <a:ext uri="{FF2B5EF4-FFF2-40B4-BE49-F238E27FC236}">
                <a16:creationId xmlns:a16="http://schemas.microsoft.com/office/drawing/2014/main" id="{AE1FC372-9C25-4CB3-AAF5-5C86183F3F85}"/>
              </a:ext>
            </a:extLst>
          </p:cNvPr>
          <p:cNvSpPr txBox="1"/>
          <p:nvPr/>
        </p:nvSpPr>
        <p:spPr>
          <a:xfrm>
            <a:off x="3431255" y="1175361"/>
            <a:ext cx="3264818" cy="400110"/>
          </a:xfrm>
          <a:prstGeom prst="rect">
            <a:avLst/>
          </a:prstGeom>
          <a:noFill/>
        </p:spPr>
        <p:txBody>
          <a:bodyPr wrap="square" rtlCol="0">
            <a:spAutoFit/>
          </a:bodyPr>
          <a:lstStyle/>
          <a:p>
            <a:r>
              <a:rPr lang="en-US" sz="1000" dirty="0"/>
              <a:t>Our investment approach is designed to deliver a regular revenue stream to our investors.</a:t>
            </a:r>
            <a:endParaRPr lang="en-CA" sz="1000" dirty="0"/>
          </a:p>
        </p:txBody>
      </p:sp>
      <p:sp>
        <p:nvSpPr>
          <p:cNvPr id="27" name="TextBox 26">
            <a:extLst>
              <a:ext uri="{FF2B5EF4-FFF2-40B4-BE49-F238E27FC236}">
                <a16:creationId xmlns:a16="http://schemas.microsoft.com/office/drawing/2014/main" id="{933D3FAC-0074-45C4-9006-79F71BACFD06}"/>
              </a:ext>
            </a:extLst>
          </p:cNvPr>
          <p:cNvSpPr txBox="1"/>
          <p:nvPr/>
        </p:nvSpPr>
        <p:spPr>
          <a:xfrm>
            <a:off x="3431254" y="1760946"/>
            <a:ext cx="3264819" cy="400110"/>
          </a:xfrm>
          <a:prstGeom prst="rect">
            <a:avLst/>
          </a:prstGeom>
          <a:noFill/>
        </p:spPr>
        <p:txBody>
          <a:bodyPr wrap="square" rtlCol="0">
            <a:spAutoFit/>
          </a:bodyPr>
          <a:lstStyle/>
          <a:p>
            <a:r>
              <a:rPr lang="en-US" sz="1000" dirty="0"/>
              <a:t>Investor returns are not subject to the volatility of the stock market.</a:t>
            </a:r>
            <a:endParaRPr lang="en-CA" sz="1000" dirty="0"/>
          </a:p>
        </p:txBody>
      </p:sp>
      <p:sp>
        <p:nvSpPr>
          <p:cNvPr id="28" name="Rectangle 27">
            <a:extLst>
              <a:ext uri="{FF2B5EF4-FFF2-40B4-BE49-F238E27FC236}">
                <a16:creationId xmlns:a16="http://schemas.microsoft.com/office/drawing/2014/main" id="{A2A26449-8AEB-4623-BCBE-43E7EDBF3185}"/>
              </a:ext>
            </a:extLst>
          </p:cNvPr>
          <p:cNvSpPr/>
          <p:nvPr/>
        </p:nvSpPr>
        <p:spPr>
          <a:xfrm>
            <a:off x="-12" y="8757251"/>
            <a:ext cx="6858000" cy="401444"/>
          </a:xfrm>
          <a:prstGeom prst="rect">
            <a:avLst/>
          </a:prstGeom>
          <a:solidFill>
            <a:srgbClr val="1B5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TextBox 30">
            <a:extLst>
              <a:ext uri="{FF2B5EF4-FFF2-40B4-BE49-F238E27FC236}">
                <a16:creationId xmlns:a16="http://schemas.microsoft.com/office/drawing/2014/main" id="{4FD2FD79-591F-4C0A-B5E5-3AD1DAE4F958}"/>
              </a:ext>
            </a:extLst>
          </p:cNvPr>
          <p:cNvSpPr txBox="1"/>
          <p:nvPr/>
        </p:nvSpPr>
        <p:spPr>
          <a:xfrm>
            <a:off x="95596" y="2924875"/>
            <a:ext cx="6493843" cy="830997"/>
          </a:xfrm>
          <a:prstGeom prst="rect">
            <a:avLst/>
          </a:prstGeom>
          <a:noFill/>
        </p:spPr>
        <p:txBody>
          <a:bodyPr wrap="square" rtlCol="0">
            <a:spAutoFit/>
          </a:bodyPr>
          <a:lstStyle/>
          <a:p>
            <a:r>
              <a:rPr lang="en-US" sz="1000" dirty="0"/>
              <a:t>Glen Road Fund No. 1 (the “Fund”) is the platform GRC created to launch the Revenue Stream Investing Model.  The Fund invests in top line revenue streams of privately held, small and mid-size businesses.  In exchange for GRC’s upfront investment, the first money in from the business – </a:t>
            </a:r>
            <a:r>
              <a:rPr lang="en-US" sz="1000" b="1" i="1" dirty="0">
                <a:solidFill>
                  <a:srgbClr val="1B5A7D"/>
                </a:solidFill>
              </a:rPr>
              <a:t>the top line revenue </a:t>
            </a:r>
            <a:r>
              <a:rPr lang="en-US" sz="1000" dirty="0"/>
              <a:t>– is paid to the Fund before expenses or existing debt. </a:t>
            </a:r>
          </a:p>
          <a:p>
            <a:r>
              <a:rPr lang="en-US" sz="800" dirty="0"/>
              <a:t> </a:t>
            </a:r>
            <a:endParaRPr lang="en-CA" sz="1000" dirty="0"/>
          </a:p>
        </p:txBody>
      </p:sp>
      <p:sp>
        <p:nvSpPr>
          <p:cNvPr id="32" name="TextBox 31">
            <a:extLst>
              <a:ext uri="{FF2B5EF4-FFF2-40B4-BE49-F238E27FC236}">
                <a16:creationId xmlns:a16="http://schemas.microsoft.com/office/drawing/2014/main" id="{01033FA0-A322-4312-B575-7B348869A8AF}"/>
              </a:ext>
            </a:extLst>
          </p:cNvPr>
          <p:cNvSpPr txBox="1"/>
          <p:nvPr/>
        </p:nvSpPr>
        <p:spPr>
          <a:xfrm>
            <a:off x="95590" y="3621631"/>
            <a:ext cx="6619535" cy="1000274"/>
          </a:xfrm>
          <a:prstGeom prst="rect">
            <a:avLst/>
          </a:prstGeom>
          <a:noFill/>
        </p:spPr>
        <p:txBody>
          <a:bodyPr wrap="square" rtlCol="0">
            <a:spAutoFit/>
          </a:bodyPr>
          <a:lstStyle/>
          <a:p>
            <a:r>
              <a:rPr lang="en-US" sz="1000" b="1" dirty="0"/>
              <a:t>This investor-centric model provides the following distribution opportunity to Fund Investors: </a:t>
            </a:r>
          </a:p>
          <a:p>
            <a:endParaRPr lang="en-US" sz="500" dirty="0"/>
          </a:p>
          <a:p>
            <a:r>
              <a:rPr lang="en-US" sz="1000" b="1" dirty="0">
                <a:solidFill>
                  <a:srgbClr val="1B5A7D"/>
                </a:solidFill>
              </a:rPr>
              <a:t>PREFERRED RETURN </a:t>
            </a:r>
            <a:r>
              <a:rPr lang="en-US" sz="1000" b="1" dirty="0"/>
              <a:t>(paid quarterly):  </a:t>
            </a:r>
            <a:r>
              <a:rPr lang="en-US" sz="1000" dirty="0"/>
              <a:t>Investors receive a preferred annual return of 7.5% on their invested capital.</a:t>
            </a:r>
          </a:p>
          <a:p>
            <a:endParaRPr lang="en-US" sz="1000" dirty="0"/>
          </a:p>
          <a:p>
            <a:r>
              <a:rPr lang="en-US" sz="1000" b="1" dirty="0">
                <a:solidFill>
                  <a:srgbClr val="1B5A7D"/>
                </a:solidFill>
              </a:rPr>
              <a:t>PROFIT SHARING </a:t>
            </a:r>
            <a:r>
              <a:rPr lang="en-US" sz="1000" b="1" dirty="0"/>
              <a:t>(paid semi-annually):  </a:t>
            </a:r>
            <a:r>
              <a:rPr lang="en-US" sz="1000" dirty="0"/>
              <a:t>Profits above the 7.5% Preferred Return are split 50/50 between investors and GRC. </a:t>
            </a:r>
            <a:endParaRPr lang="en-US" sz="800" b="1" dirty="0"/>
          </a:p>
          <a:p>
            <a:pPr algn="ctr"/>
            <a:r>
              <a:rPr lang="en-US" sz="1400" b="1" dirty="0"/>
              <a:t>The Fund targets a 10% return for investors.</a:t>
            </a:r>
            <a:endParaRPr lang="en-CA" sz="1400" b="1" dirty="0"/>
          </a:p>
        </p:txBody>
      </p:sp>
      <p:cxnSp>
        <p:nvCxnSpPr>
          <p:cNvPr id="34" name="Straight Connector 33">
            <a:extLst>
              <a:ext uri="{FF2B5EF4-FFF2-40B4-BE49-F238E27FC236}">
                <a16:creationId xmlns:a16="http://schemas.microsoft.com/office/drawing/2014/main" id="{21030881-AEBA-4C67-AAE6-7A705462E190}"/>
              </a:ext>
            </a:extLst>
          </p:cNvPr>
          <p:cNvCxnSpPr>
            <a:cxnSpLocks/>
          </p:cNvCxnSpPr>
          <p:nvPr/>
        </p:nvCxnSpPr>
        <p:spPr>
          <a:xfrm>
            <a:off x="122662" y="4800770"/>
            <a:ext cx="6592463" cy="0"/>
          </a:xfrm>
          <a:prstGeom prst="line">
            <a:avLst/>
          </a:prstGeom>
          <a:ln w="12700">
            <a:solidFill>
              <a:srgbClr val="1B5A7D"/>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6E1250DD-F977-4369-B6AB-148E90387754}"/>
              </a:ext>
            </a:extLst>
          </p:cNvPr>
          <p:cNvSpPr/>
          <p:nvPr/>
        </p:nvSpPr>
        <p:spPr>
          <a:xfrm>
            <a:off x="3577916" y="5174166"/>
            <a:ext cx="3103873" cy="969510"/>
          </a:xfrm>
          <a:prstGeom prst="rect">
            <a:avLst/>
          </a:prstGeom>
          <a:noFill/>
          <a:ln>
            <a:solidFill>
              <a:srgbClr val="1B5A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7" name="Rectangle 36">
            <a:extLst>
              <a:ext uri="{FF2B5EF4-FFF2-40B4-BE49-F238E27FC236}">
                <a16:creationId xmlns:a16="http://schemas.microsoft.com/office/drawing/2014/main" id="{936031A5-E64D-4442-9B42-3F83CEB30FC7}"/>
              </a:ext>
            </a:extLst>
          </p:cNvPr>
          <p:cNvSpPr/>
          <p:nvPr/>
        </p:nvSpPr>
        <p:spPr>
          <a:xfrm>
            <a:off x="3592200" y="6297506"/>
            <a:ext cx="3103873" cy="1085547"/>
          </a:xfrm>
          <a:prstGeom prst="rect">
            <a:avLst/>
          </a:prstGeom>
          <a:noFill/>
          <a:ln>
            <a:solidFill>
              <a:srgbClr val="1B5A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8" name="Rectangle 37">
            <a:extLst>
              <a:ext uri="{FF2B5EF4-FFF2-40B4-BE49-F238E27FC236}">
                <a16:creationId xmlns:a16="http://schemas.microsoft.com/office/drawing/2014/main" id="{261BF9BC-EB2C-491C-BDE7-797F1BAC9B96}"/>
              </a:ext>
            </a:extLst>
          </p:cNvPr>
          <p:cNvSpPr/>
          <p:nvPr/>
        </p:nvSpPr>
        <p:spPr>
          <a:xfrm>
            <a:off x="3592200" y="7527379"/>
            <a:ext cx="3103873" cy="871692"/>
          </a:xfrm>
          <a:prstGeom prst="rect">
            <a:avLst/>
          </a:prstGeom>
          <a:noFill/>
          <a:ln>
            <a:solidFill>
              <a:srgbClr val="1B5A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9" name="TextBox 38">
            <a:extLst>
              <a:ext uri="{FF2B5EF4-FFF2-40B4-BE49-F238E27FC236}">
                <a16:creationId xmlns:a16="http://schemas.microsoft.com/office/drawing/2014/main" id="{EEAB7581-5866-4E09-B3B2-F40556F71E71}"/>
              </a:ext>
            </a:extLst>
          </p:cNvPr>
          <p:cNvSpPr txBox="1"/>
          <p:nvPr/>
        </p:nvSpPr>
        <p:spPr>
          <a:xfrm>
            <a:off x="109533" y="4837577"/>
            <a:ext cx="2709863" cy="584775"/>
          </a:xfrm>
          <a:prstGeom prst="rect">
            <a:avLst/>
          </a:prstGeom>
          <a:noFill/>
        </p:spPr>
        <p:txBody>
          <a:bodyPr wrap="square" rtlCol="0">
            <a:spAutoFit/>
          </a:bodyPr>
          <a:lstStyle/>
          <a:p>
            <a:r>
              <a:rPr lang="en-US" sz="1200" b="1" dirty="0"/>
              <a:t>EXAMPLE:</a:t>
            </a:r>
          </a:p>
          <a:p>
            <a:r>
              <a:rPr lang="en-US" sz="1000" dirty="0"/>
              <a:t>The following example demonstrates how the Revenue Stream Investing Model works.</a:t>
            </a:r>
            <a:endParaRPr lang="en-CA" sz="1000" dirty="0"/>
          </a:p>
        </p:txBody>
      </p:sp>
      <p:sp>
        <p:nvSpPr>
          <p:cNvPr id="40" name="TextBox 39">
            <a:extLst>
              <a:ext uri="{FF2B5EF4-FFF2-40B4-BE49-F238E27FC236}">
                <a16:creationId xmlns:a16="http://schemas.microsoft.com/office/drawing/2014/main" id="{253A1BE1-DE9D-4BE4-851C-D696CEFE3FC9}"/>
              </a:ext>
            </a:extLst>
          </p:cNvPr>
          <p:cNvSpPr txBox="1"/>
          <p:nvPr/>
        </p:nvSpPr>
        <p:spPr>
          <a:xfrm>
            <a:off x="266696" y="5395908"/>
            <a:ext cx="3076582" cy="261610"/>
          </a:xfrm>
          <a:prstGeom prst="rect">
            <a:avLst/>
          </a:prstGeom>
          <a:noFill/>
        </p:spPr>
        <p:txBody>
          <a:bodyPr wrap="square" rtlCol="0">
            <a:spAutoFit/>
          </a:bodyPr>
          <a:lstStyle/>
          <a:p>
            <a:r>
              <a:rPr lang="en-US" sz="1100" b="1" dirty="0"/>
              <a:t>Scenario: </a:t>
            </a:r>
            <a:r>
              <a:rPr lang="en-US" sz="1100" dirty="0"/>
              <a:t>GRC provides $1,000,000 to Target Co.</a:t>
            </a:r>
            <a:endParaRPr lang="en-CA" sz="1100" dirty="0"/>
          </a:p>
        </p:txBody>
      </p:sp>
      <p:graphicFrame>
        <p:nvGraphicFramePr>
          <p:cNvPr id="43" name="Table 42">
            <a:extLst>
              <a:ext uri="{FF2B5EF4-FFF2-40B4-BE49-F238E27FC236}">
                <a16:creationId xmlns:a16="http://schemas.microsoft.com/office/drawing/2014/main" id="{D7EB3E31-4523-42D9-8FCA-070FF37D66E2}"/>
              </a:ext>
            </a:extLst>
          </p:cNvPr>
          <p:cNvGraphicFramePr>
            <a:graphicFrameLocks noGrp="1"/>
          </p:cNvGraphicFramePr>
          <p:nvPr>
            <p:extLst>
              <p:ext uri="{D42A27DB-BD31-4B8C-83A1-F6EECF244321}">
                <p14:modId xmlns:p14="http://schemas.microsoft.com/office/powerpoint/2010/main" val="1629721928"/>
              </p:ext>
            </p:extLst>
          </p:nvPr>
        </p:nvGraphicFramePr>
        <p:xfrm>
          <a:off x="211865" y="7433793"/>
          <a:ext cx="3076582" cy="975360"/>
        </p:xfrm>
        <a:graphic>
          <a:graphicData uri="http://schemas.openxmlformats.org/drawingml/2006/table">
            <a:tbl>
              <a:tblPr firstRow="1" bandRow="1">
                <a:tableStyleId>{5C22544A-7EE6-4342-B048-85BDC9FD1C3A}</a:tableStyleId>
              </a:tblPr>
              <a:tblGrid>
                <a:gridCol w="2269398">
                  <a:extLst>
                    <a:ext uri="{9D8B030D-6E8A-4147-A177-3AD203B41FA5}">
                      <a16:colId xmlns:a16="http://schemas.microsoft.com/office/drawing/2014/main" val="356627296"/>
                    </a:ext>
                  </a:extLst>
                </a:gridCol>
                <a:gridCol w="807184">
                  <a:extLst>
                    <a:ext uri="{9D8B030D-6E8A-4147-A177-3AD203B41FA5}">
                      <a16:colId xmlns:a16="http://schemas.microsoft.com/office/drawing/2014/main" val="3981266816"/>
                    </a:ext>
                  </a:extLst>
                </a:gridCol>
              </a:tblGrid>
              <a:tr h="215901">
                <a:tc gridSpan="2">
                  <a:txBody>
                    <a:bodyPr/>
                    <a:lstStyle/>
                    <a:p>
                      <a:pPr algn="l"/>
                      <a:r>
                        <a:rPr lang="en-CA" sz="1200" dirty="0">
                          <a:solidFill>
                            <a:srgbClr val="1B5A7D"/>
                          </a:solidFill>
                        </a:rPr>
                        <a:t>Distribution of Investment Returns</a:t>
                      </a:r>
                    </a:p>
                  </a:txBody>
                  <a:tcPr>
                    <a:lnB w="12700" cap="flat" cmpd="sng" algn="ctr">
                      <a:noFill/>
                      <a:prstDash val="solid"/>
                      <a:round/>
                      <a:headEnd type="none" w="med" len="med"/>
                      <a:tailEnd type="none" w="med" len="med"/>
                    </a:lnB>
                    <a:solidFill>
                      <a:schemeClr val="bg1">
                        <a:lumMod val="85000"/>
                      </a:schemeClr>
                    </a:solidFill>
                  </a:tcPr>
                </a:tc>
                <a:tc hMerge="1">
                  <a:txBody>
                    <a:bodyPr/>
                    <a:lstStyle/>
                    <a:p>
                      <a:endParaRPr lang="en-CA" dirty="0"/>
                    </a:p>
                  </a:txBody>
                  <a:tcPr/>
                </a:tc>
                <a:extLst>
                  <a:ext uri="{0D108BD9-81ED-4DB2-BD59-A6C34878D82A}">
                    <a16:rowId xmlns:a16="http://schemas.microsoft.com/office/drawing/2014/main" val="3640678308"/>
                  </a:ext>
                </a:extLst>
              </a:tr>
              <a:tr h="0">
                <a:tc>
                  <a:txBody>
                    <a:bodyPr/>
                    <a:lstStyle/>
                    <a:p>
                      <a:pPr algn="r"/>
                      <a:r>
                        <a:rPr lang="en-CA" sz="1000" dirty="0"/>
                        <a:t>Preferred Return to Investors – 7.5%:</a:t>
                      </a:r>
                    </a:p>
                    <a:p>
                      <a:pPr algn="r"/>
                      <a:r>
                        <a:rPr lang="en-CA" sz="1000" dirty="0"/>
                        <a:t>Profit Sharing – Investor Portion:</a:t>
                      </a:r>
                    </a:p>
                    <a:p>
                      <a:pPr algn="r"/>
                      <a:r>
                        <a:rPr lang="en-CA" sz="1000" dirty="0"/>
                        <a:t>Total Return to Investors ($):</a:t>
                      </a:r>
                    </a:p>
                    <a:p>
                      <a:pPr algn="r"/>
                      <a:r>
                        <a:rPr lang="en-CA" sz="1000" dirty="0"/>
                        <a:t>Investor Return on Invested Capital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CA" sz="1000" dirty="0"/>
                        <a:t>$75,000</a:t>
                      </a:r>
                    </a:p>
                    <a:p>
                      <a:pPr algn="r"/>
                      <a:r>
                        <a:rPr lang="en-CA" sz="1000" dirty="0"/>
                        <a:t>$44,333</a:t>
                      </a:r>
                    </a:p>
                    <a:p>
                      <a:pPr algn="r"/>
                      <a:r>
                        <a:rPr lang="en-CA" sz="1000" dirty="0"/>
                        <a:t>$119,333</a:t>
                      </a:r>
                    </a:p>
                    <a:p>
                      <a:pPr algn="r"/>
                      <a:r>
                        <a:rPr lang="en-CA" sz="1000" dirty="0"/>
                        <a:t>11.9%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48244228"/>
                  </a:ext>
                </a:extLst>
              </a:tr>
            </a:tbl>
          </a:graphicData>
        </a:graphic>
      </p:graphicFrame>
      <p:graphicFrame>
        <p:nvGraphicFramePr>
          <p:cNvPr id="44" name="Table 43">
            <a:extLst>
              <a:ext uri="{FF2B5EF4-FFF2-40B4-BE49-F238E27FC236}">
                <a16:creationId xmlns:a16="http://schemas.microsoft.com/office/drawing/2014/main" id="{7EDB10B4-4DEE-457A-B7A5-6532EDF6D178}"/>
              </a:ext>
            </a:extLst>
          </p:cNvPr>
          <p:cNvGraphicFramePr>
            <a:graphicFrameLocks noGrp="1"/>
          </p:cNvGraphicFramePr>
          <p:nvPr>
            <p:extLst>
              <p:ext uri="{D42A27DB-BD31-4B8C-83A1-F6EECF244321}">
                <p14:modId xmlns:p14="http://schemas.microsoft.com/office/powerpoint/2010/main" val="1428960905"/>
              </p:ext>
            </p:extLst>
          </p:nvPr>
        </p:nvGraphicFramePr>
        <p:xfrm>
          <a:off x="200016" y="6459233"/>
          <a:ext cx="3076582" cy="822960"/>
        </p:xfrm>
        <a:graphic>
          <a:graphicData uri="http://schemas.openxmlformats.org/drawingml/2006/table">
            <a:tbl>
              <a:tblPr firstRow="1" bandRow="1">
                <a:tableStyleId>{5C22544A-7EE6-4342-B048-85BDC9FD1C3A}</a:tableStyleId>
              </a:tblPr>
              <a:tblGrid>
                <a:gridCol w="2269398">
                  <a:extLst>
                    <a:ext uri="{9D8B030D-6E8A-4147-A177-3AD203B41FA5}">
                      <a16:colId xmlns:a16="http://schemas.microsoft.com/office/drawing/2014/main" val="356627296"/>
                    </a:ext>
                  </a:extLst>
                </a:gridCol>
                <a:gridCol w="807184">
                  <a:extLst>
                    <a:ext uri="{9D8B030D-6E8A-4147-A177-3AD203B41FA5}">
                      <a16:colId xmlns:a16="http://schemas.microsoft.com/office/drawing/2014/main" val="3981266816"/>
                    </a:ext>
                  </a:extLst>
                </a:gridCol>
              </a:tblGrid>
              <a:tr h="215901">
                <a:tc gridSpan="2">
                  <a:txBody>
                    <a:bodyPr/>
                    <a:lstStyle/>
                    <a:p>
                      <a:pPr algn="l"/>
                      <a:r>
                        <a:rPr lang="en-CA" sz="1200" dirty="0">
                          <a:solidFill>
                            <a:srgbClr val="1B5A7D"/>
                          </a:solidFill>
                        </a:rPr>
                        <a:t>Investment Returns</a:t>
                      </a:r>
                    </a:p>
                  </a:txBody>
                  <a:tcPr>
                    <a:lnB w="12700" cap="flat" cmpd="sng" algn="ctr">
                      <a:noFill/>
                      <a:prstDash val="solid"/>
                      <a:round/>
                      <a:headEnd type="none" w="med" len="med"/>
                      <a:tailEnd type="none" w="med" len="med"/>
                    </a:lnB>
                    <a:solidFill>
                      <a:schemeClr val="bg1">
                        <a:lumMod val="85000"/>
                      </a:schemeClr>
                    </a:solidFill>
                  </a:tcPr>
                </a:tc>
                <a:tc hMerge="1">
                  <a:txBody>
                    <a:bodyPr/>
                    <a:lstStyle/>
                    <a:p>
                      <a:endParaRPr lang="en-CA" dirty="0"/>
                    </a:p>
                  </a:txBody>
                  <a:tcPr/>
                </a:tc>
                <a:extLst>
                  <a:ext uri="{0D108BD9-81ED-4DB2-BD59-A6C34878D82A}">
                    <a16:rowId xmlns:a16="http://schemas.microsoft.com/office/drawing/2014/main" val="3640678308"/>
                  </a:ext>
                </a:extLst>
              </a:tr>
              <a:tr h="0">
                <a:tc>
                  <a:txBody>
                    <a:bodyPr/>
                    <a:lstStyle/>
                    <a:p>
                      <a:pPr algn="r"/>
                      <a:r>
                        <a:rPr lang="en-CA" sz="1000" dirty="0"/>
                        <a:t>Fund Gross Revenue from Royalty:</a:t>
                      </a:r>
                    </a:p>
                    <a:p>
                      <a:pPr algn="r"/>
                      <a:r>
                        <a:rPr lang="en-CA" sz="1000" dirty="0"/>
                        <a:t>Administrative Costs*:</a:t>
                      </a:r>
                    </a:p>
                    <a:p>
                      <a:pPr algn="r"/>
                      <a:r>
                        <a:rPr lang="en-CA" sz="1000" dirty="0"/>
                        <a:t>Net Glen Road Fund Income: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CA" sz="1000" dirty="0"/>
                        <a:t>$166,667</a:t>
                      </a:r>
                    </a:p>
                    <a:p>
                      <a:pPr algn="r"/>
                      <a:r>
                        <a:rPr lang="en-CA" sz="1000" dirty="0"/>
                        <a:t>$3,000</a:t>
                      </a:r>
                    </a:p>
                    <a:p>
                      <a:pPr algn="r"/>
                      <a:r>
                        <a:rPr lang="en-CA" sz="1000" dirty="0"/>
                        <a:t>$163,667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48244228"/>
                  </a:ext>
                </a:extLst>
              </a:tr>
            </a:tbl>
          </a:graphicData>
        </a:graphic>
      </p:graphicFrame>
      <p:graphicFrame>
        <p:nvGraphicFramePr>
          <p:cNvPr id="45" name="Table 44">
            <a:extLst>
              <a:ext uri="{FF2B5EF4-FFF2-40B4-BE49-F238E27FC236}">
                <a16:creationId xmlns:a16="http://schemas.microsoft.com/office/drawing/2014/main" id="{44310192-42C4-4C47-A065-1378434CE380}"/>
              </a:ext>
            </a:extLst>
          </p:cNvPr>
          <p:cNvGraphicFramePr>
            <a:graphicFrameLocks noGrp="1"/>
          </p:cNvGraphicFramePr>
          <p:nvPr>
            <p:extLst>
              <p:ext uri="{D42A27DB-BD31-4B8C-83A1-F6EECF244321}">
                <p14:modId xmlns:p14="http://schemas.microsoft.com/office/powerpoint/2010/main" val="3797145035"/>
              </p:ext>
            </p:extLst>
          </p:nvPr>
        </p:nvGraphicFramePr>
        <p:xfrm>
          <a:off x="211865" y="5687289"/>
          <a:ext cx="3076582" cy="670560"/>
        </p:xfrm>
        <a:graphic>
          <a:graphicData uri="http://schemas.openxmlformats.org/drawingml/2006/table">
            <a:tbl>
              <a:tblPr firstRow="1" bandRow="1">
                <a:tableStyleId>{5C22544A-7EE6-4342-B048-85BDC9FD1C3A}</a:tableStyleId>
              </a:tblPr>
              <a:tblGrid>
                <a:gridCol w="2269398">
                  <a:extLst>
                    <a:ext uri="{9D8B030D-6E8A-4147-A177-3AD203B41FA5}">
                      <a16:colId xmlns:a16="http://schemas.microsoft.com/office/drawing/2014/main" val="356627296"/>
                    </a:ext>
                  </a:extLst>
                </a:gridCol>
                <a:gridCol w="807184">
                  <a:extLst>
                    <a:ext uri="{9D8B030D-6E8A-4147-A177-3AD203B41FA5}">
                      <a16:colId xmlns:a16="http://schemas.microsoft.com/office/drawing/2014/main" val="3981266816"/>
                    </a:ext>
                  </a:extLst>
                </a:gridCol>
              </a:tblGrid>
              <a:tr h="215901">
                <a:tc gridSpan="2">
                  <a:txBody>
                    <a:bodyPr/>
                    <a:lstStyle/>
                    <a:p>
                      <a:pPr algn="l"/>
                      <a:r>
                        <a:rPr lang="en-CA" sz="1200" dirty="0">
                          <a:solidFill>
                            <a:srgbClr val="1B5A7D"/>
                          </a:solidFill>
                        </a:rPr>
                        <a:t>Target Co’s Performance – Year 1</a:t>
                      </a:r>
                    </a:p>
                  </a:txBody>
                  <a:tcPr>
                    <a:lnB w="12700" cap="flat" cmpd="sng" algn="ctr">
                      <a:noFill/>
                      <a:prstDash val="solid"/>
                      <a:round/>
                      <a:headEnd type="none" w="med" len="med"/>
                      <a:tailEnd type="none" w="med" len="med"/>
                    </a:lnB>
                    <a:solidFill>
                      <a:schemeClr val="bg1">
                        <a:lumMod val="85000"/>
                      </a:schemeClr>
                    </a:solidFill>
                  </a:tcPr>
                </a:tc>
                <a:tc hMerge="1">
                  <a:txBody>
                    <a:bodyPr/>
                    <a:lstStyle/>
                    <a:p>
                      <a:endParaRPr lang="en-CA" dirty="0"/>
                    </a:p>
                  </a:txBody>
                  <a:tcPr/>
                </a:tc>
                <a:extLst>
                  <a:ext uri="{0D108BD9-81ED-4DB2-BD59-A6C34878D82A}">
                    <a16:rowId xmlns:a16="http://schemas.microsoft.com/office/drawing/2014/main" val="3640678308"/>
                  </a:ext>
                </a:extLst>
              </a:tr>
              <a:tr h="0">
                <a:tc>
                  <a:txBody>
                    <a:bodyPr/>
                    <a:lstStyle/>
                    <a:p>
                      <a:pPr algn="r"/>
                      <a:r>
                        <a:rPr lang="en-CA" sz="1000" dirty="0"/>
                        <a:t>Target Co.’s Revenue:</a:t>
                      </a:r>
                    </a:p>
                    <a:p>
                      <a:pPr algn="r"/>
                      <a:r>
                        <a:rPr lang="en-CA" sz="1000" dirty="0"/>
                        <a:t>1</a:t>
                      </a:r>
                      <a:r>
                        <a:rPr lang="en-CA" sz="1000" baseline="30000" dirty="0"/>
                        <a:t>st</a:t>
                      </a:r>
                      <a:r>
                        <a:rPr lang="en-CA" sz="1000" dirty="0"/>
                        <a:t> Year Royalty Payment to GRC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CA" sz="1000" dirty="0"/>
                        <a:t>$3,000,000</a:t>
                      </a:r>
                    </a:p>
                    <a:p>
                      <a:pPr algn="r"/>
                      <a:r>
                        <a:rPr lang="en-CA" sz="1000" dirty="0"/>
                        <a:t>$166,667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48244228"/>
                  </a:ext>
                </a:extLst>
              </a:tr>
            </a:tbl>
          </a:graphicData>
        </a:graphic>
      </p:graphicFrame>
      <p:sp>
        <p:nvSpPr>
          <p:cNvPr id="46" name="TextBox 45">
            <a:extLst>
              <a:ext uri="{FF2B5EF4-FFF2-40B4-BE49-F238E27FC236}">
                <a16:creationId xmlns:a16="http://schemas.microsoft.com/office/drawing/2014/main" id="{02F10234-637F-434B-8985-872DEA86F700}"/>
              </a:ext>
            </a:extLst>
          </p:cNvPr>
          <p:cNvSpPr txBox="1"/>
          <p:nvPr/>
        </p:nvSpPr>
        <p:spPr>
          <a:xfrm>
            <a:off x="119409" y="8443909"/>
            <a:ext cx="4657374" cy="215444"/>
          </a:xfrm>
          <a:prstGeom prst="rect">
            <a:avLst/>
          </a:prstGeom>
          <a:noFill/>
        </p:spPr>
        <p:txBody>
          <a:bodyPr wrap="square" rtlCol="0">
            <a:spAutoFit/>
          </a:bodyPr>
          <a:lstStyle/>
          <a:p>
            <a:r>
              <a:rPr lang="en-US" sz="800" dirty="0"/>
              <a:t>*Administrative Costs: a nominal amount covering such costs as audit fees, bank charges and insurance.</a:t>
            </a:r>
            <a:endParaRPr lang="en-CA" sz="800" dirty="0"/>
          </a:p>
        </p:txBody>
      </p:sp>
      <p:sp>
        <p:nvSpPr>
          <p:cNvPr id="47" name="Arrow: Right 46">
            <a:extLst>
              <a:ext uri="{FF2B5EF4-FFF2-40B4-BE49-F238E27FC236}">
                <a16:creationId xmlns:a16="http://schemas.microsoft.com/office/drawing/2014/main" id="{578E5EA3-F615-4233-A567-870264247489}"/>
              </a:ext>
            </a:extLst>
          </p:cNvPr>
          <p:cNvSpPr/>
          <p:nvPr/>
        </p:nvSpPr>
        <p:spPr>
          <a:xfrm>
            <a:off x="3338515" y="7810499"/>
            <a:ext cx="226277" cy="215439"/>
          </a:xfrm>
          <a:prstGeom prst="rightArrow">
            <a:avLst/>
          </a:prstGeom>
          <a:solidFill>
            <a:srgbClr val="1B5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8" name="TextBox 47">
            <a:extLst>
              <a:ext uri="{FF2B5EF4-FFF2-40B4-BE49-F238E27FC236}">
                <a16:creationId xmlns:a16="http://schemas.microsoft.com/office/drawing/2014/main" id="{29EB14EC-ED69-48E4-BC74-4BEC0CAA8757}"/>
              </a:ext>
            </a:extLst>
          </p:cNvPr>
          <p:cNvSpPr txBox="1"/>
          <p:nvPr/>
        </p:nvSpPr>
        <p:spPr>
          <a:xfrm>
            <a:off x="3500435" y="4835527"/>
            <a:ext cx="3390901" cy="276999"/>
          </a:xfrm>
          <a:prstGeom prst="rect">
            <a:avLst/>
          </a:prstGeom>
          <a:noFill/>
        </p:spPr>
        <p:txBody>
          <a:bodyPr wrap="square" rtlCol="0">
            <a:spAutoFit/>
          </a:bodyPr>
          <a:lstStyle/>
          <a:p>
            <a:r>
              <a:rPr lang="en-US" sz="1200" b="1" dirty="0"/>
              <a:t>Distribution of Investor Returns:</a:t>
            </a:r>
            <a:endParaRPr lang="en-CA" sz="1000" dirty="0"/>
          </a:p>
        </p:txBody>
      </p:sp>
      <p:sp>
        <p:nvSpPr>
          <p:cNvPr id="49" name="TextBox 48">
            <a:extLst>
              <a:ext uri="{FF2B5EF4-FFF2-40B4-BE49-F238E27FC236}">
                <a16:creationId xmlns:a16="http://schemas.microsoft.com/office/drawing/2014/main" id="{ADE9662F-5A62-41E3-9DD1-68F41B1FC6BA}"/>
              </a:ext>
            </a:extLst>
          </p:cNvPr>
          <p:cNvSpPr txBox="1"/>
          <p:nvPr/>
        </p:nvSpPr>
        <p:spPr>
          <a:xfrm>
            <a:off x="3582725" y="5205313"/>
            <a:ext cx="3099063" cy="923330"/>
          </a:xfrm>
          <a:prstGeom prst="rect">
            <a:avLst/>
          </a:prstGeom>
          <a:noFill/>
        </p:spPr>
        <p:txBody>
          <a:bodyPr wrap="square" rtlCol="0">
            <a:spAutoFit/>
          </a:bodyPr>
          <a:lstStyle/>
          <a:p>
            <a:r>
              <a:rPr lang="en-US" sz="1200" b="1" dirty="0">
                <a:solidFill>
                  <a:srgbClr val="1B5A7D"/>
                </a:solidFill>
              </a:rPr>
              <a:t>Preferred Return:</a:t>
            </a:r>
            <a:endParaRPr lang="en-US" sz="1200" b="1" dirty="0"/>
          </a:p>
          <a:p>
            <a:r>
              <a:rPr lang="en-US" sz="1000" dirty="0"/>
              <a:t>Investors receive a Preferred Return of 7.5% on invested capital of $1,000,000.</a:t>
            </a:r>
          </a:p>
          <a:p>
            <a:r>
              <a:rPr lang="en-US" sz="1200" b="1" dirty="0">
                <a:solidFill>
                  <a:srgbClr val="1B5A7D"/>
                </a:solidFill>
              </a:rPr>
              <a:t>Calculation:</a:t>
            </a:r>
            <a:endParaRPr lang="en-US" sz="1200" b="1" dirty="0"/>
          </a:p>
          <a:p>
            <a:r>
              <a:rPr lang="en-US" sz="1000" dirty="0"/>
              <a:t>$1,000,000 @ 7.5% = $75,000</a:t>
            </a:r>
            <a:endParaRPr lang="en-CA" sz="1000" dirty="0"/>
          </a:p>
        </p:txBody>
      </p:sp>
      <p:sp>
        <p:nvSpPr>
          <p:cNvPr id="50" name="TextBox 49">
            <a:extLst>
              <a:ext uri="{FF2B5EF4-FFF2-40B4-BE49-F238E27FC236}">
                <a16:creationId xmlns:a16="http://schemas.microsoft.com/office/drawing/2014/main" id="{F022EA5F-3649-41BF-9DD0-7FC9E9208795}"/>
              </a:ext>
            </a:extLst>
          </p:cNvPr>
          <p:cNvSpPr txBox="1"/>
          <p:nvPr/>
        </p:nvSpPr>
        <p:spPr>
          <a:xfrm>
            <a:off x="3592194" y="6315764"/>
            <a:ext cx="3089594" cy="1077218"/>
          </a:xfrm>
          <a:prstGeom prst="rect">
            <a:avLst/>
          </a:prstGeom>
          <a:noFill/>
        </p:spPr>
        <p:txBody>
          <a:bodyPr wrap="square" rtlCol="0">
            <a:spAutoFit/>
          </a:bodyPr>
          <a:lstStyle/>
          <a:p>
            <a:r>
              <a:rPr lang="en-US" sz="1200" b="1" dirty="0">
                <a:solidFill>
                  <a:srgbClr val="1B5A7D"/>
                </a:solidFill>
              </a:rPr>
              <a:t>Profit Sharing:</a:t>
            </a:r>
            <a:endParaRPr lang="en-US" sz="1200" b="1" dirty="0"/>
          </a:p>
          <a:p>
            <a:r>
              <a:rPr lang="en-US" sz="1000" dirty="0"/>
              <a:t>Profits above the 7.5% Preferred Return are split between investors and GRC.</a:t>
            </a:r>
          </a:p>
          <a:p>
            <a:r>
              <a:rPr lang="en-US" sz="1200" b="1" dirty="0">
                <a:solidFill>
                  <a:srgbClr val="1B5A7D"/>
                </a:solidFill>
              </a:rPr>
              <a:t>Calculation:</a:t>
            </a:r>
            <a:endParaRPr lang="en-US" sz="1200" b="1" dirty="0"/>
          </a:p>
          <a:p>
            <a:r>
              <a:rPr lang="en-US" sz="1000" dirty="0"/>
              <a:t>$163,667 - $75,000 = $88,667</a:t>
            </a:r>
            <a:br>
              <a:rPr lang="en-US" sz="1000" dirty="0"/>
            </a:br>
            <a:r>
              <a:rPr lang="en-US" sz="1000" dirty="0"/>
              <a:t>Split 50/50 = $44,333 for Investors</a:t>
            </a:r>
            <a:endParaRPr lang="en-CA" sz="1000" dirty="0"/>
          </a:p>
        </p:txBody>
      </p:sp>
      <p:sp>
        <p:nvSpPr>
          <p:cNvPr id="51" name="TextBox 50">
            <a:extLst>
              <a:ext uri="{FF2B5EF4-FFF2-40B4-BE49-F238E27FC236}">
                <a16:creationId xmlns:a16="http://schemas.microsoft.com/office/drawing/2014/main" id="{1751BB9A-00B3-499C-B722-8FD386A5D5CD}"/>
              </a:ext>
            </a:extLst>
          </p:cNvPr>
          <p:cNvSpPr txBox="1"/>
          <p:nvPr/>
        </p:nvSpPr>
        <p:spPr>
          <a:xfrm>
            <a:off x="3643161" y="7576870"/>
            <a:ext cx="3167214" cy="769441"/>
          </a:xfrm>
          <a:prstGeom prst="rect">
            <a:avLst/>
          </a:prstGeom>
          <a:noFill/>
        </p:spPr>
        <p:txBody>
          <a:bodyPr wrap="square" rtlCol="0">
            <a:spAutoFit/>
          </a:bodyPr>
          <a:lstStyle/>
          <a:p>
            <a:r>
              <a:rPr lang="en-US" sz="1200" b="1" dirty="0">
                <a:solidFill>
                  <a:srgbClr val="1B5A7D"/>
                </a:solidFill>
              </a:rPr>
              <a:t>Total Investor Return:  11.9%</a:t>
            </a:r>
            <a:endParaRPr lang="en-US" sz="1200" b="1" dirty="0"/>
          </a:p>
          <a:p>
            <a:r>
              <a:rPr lang="en-US" sz="1000" dirty="0"/>
              <a:t>Preferred Return + Profit Sharing = Total Investor Return</a:t>
            </a:r>
          </a:p>
          <a:p>
            <a:r>
              <a:rPr lang="en-US" sz="1200" b="1" dirty="0">
                <a:solidFill>
                  <a:srgbClr val="1B5A7D"/>
                </a:solidFill>
              </a:rPr>
              <a:t>Calculation:</a:t>
            </a:r>
            <a:endParaRPr lang="en-US" sz="1200" b="1" dirty="0"/>
          </a:p>
          <a:p>
            <a:r>
              <a:rPr lang="en-US" sz="1000" dirty="0"/>
              <a:t>$75,000 + $44,333 = $119,333</a:t>
            </a:r>
            <a:endParaRPr lang="en-CA" sz="1000" dirty="0"/>
          </a:p>
        </p:txBody>
      </p:sp>
    </p:spTree>
    <p:extLst>
      <p:ext uri="{BB962C8B-B14F-4D97-AF65-F5344CB8AC3E}">
        <p14:creationId xmlns:p14="http://schemas.microsoft.com/office/powerpoint/2010/main" val="1979063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D18AD40-AC45-4E9B-A6E0-BF881422F951}"/>
              </a:ext>
            </a:extLst>
          </p:cNvPr>
          <p:cNvSpPr/>
          <p:nvPr/>
        </p:nvSpPr>
        <p:spPr>
          <a:xfrm>
            <a:off x="0" y="-23812"/>
            <a:ext cx="6858000" cy="401444"/>
          </a:xfrm>
          <a:prstGeom prst="rect">
            <a:avLst/>
          </a:prstGeom>
          <a:solidFill>
            <a:srgbClr val="1B5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extBox 4">
            <a:extLst>
              <a:ext uri="{FF2B5EF4-FFF2-40B4-BE49-F238E27FC236}">
                <a16:creationId xmlns:a16="http://schemas.microsoft.com/office/drawing/2014/main" id="{B431C115-E566-4F5D-8FE8-D9013A58E20E}"/>
              </a:ext>
            </a:extLst>
          </p:cNvPr>
          <p:cNvSpPr txBox="1"/>
          <p:nvPr/>
        </p:nvSpPr>
        <p:spPr>
          <a:xfrm>
            <a:off x="122664" y="3250"/>
            <a:ext cx="5787483" cy="369332"/>
          </a:xfrm>
          <a:prstGeom prst="rect">
            <a:avLst/>
          </a:prstGeom>
          <a:noFill/>
        </p:spPr>
        <p:txBody>
          <a:bodyPr wrap="square" rtlCol="0">
            <a:spAutoFit/>
          </a:bodyPr>
          <a:lstStyle/>
          <a:p>
            <a:r>
              <a:rPr lang="en-CA" b="1" dirty="0">
                <a:solidFill>
                  <a:schemeClr val="bg1"/>
                </a:solidFill>
              </a:rPr>
              <a:t>INVESTMENT OPTIONS</a:t>
            </a:r>
          </a:p>
        </p:txBody>
      </p:sp>
      <p:sp>
        <p:nvSpPr>
          <p:cNvPr id="6" name="Rectangle 5">
            <a:extLst>
              <a:ext uri="{FF2B5EF4-FFF2-40B4-BE49-F238E27FC236}">
                <a16:creationId xmlns:a16="http://schemas.microsoft.com/office/drawing/2014/main" id="{76E9D19A-1B52-4F84-B83E-B1DD8AC12480}"/>
              </a:ext>
            </a:extLst>
          </p:cNvPr>
          <p:cNvSpPr/>
          <p:nvPr/>
        </p:nvSpPr>
        <p:spPr>
          <a:xfrm>
            <a:off x="-2" y="2226530"/>
            <a:ext cx="6858000" cy="401444"/>
          </a:xfrm>
          <a:prstGeom prst="rect">
            <a:avLst/>
          </a:prstGeom>
          <a:solidFill>
            <a:srgbClr val="1B5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extBox 6">
            <a:extLst>
              <a:ext uri="{FF2B5EF4-FFF2-40B4-BE49-F238E27FC236}">
                <a16:creationId xmlns:a16="http://schemas.microsoft.com/office/drawing/2014/main" id="{CEC96A65-7560-4735-A12E-D9F4458BBE16}"/>
              </a:ext>
            </a:extLst>
          </p:cNvPr>
          <p:cNvSpPr txBox="1"/>
          <p:nvPr/>
        </p:nvSpPr>
        <p:spPr>
          <a:xfrm>
            <a:off x="122662" y="2248829"/>
            <a:ext cx="5787483" cy="369332"/>
          </a:xfrm>
          <a:prstGeom prst="rect">
            <a:avLst/>
          </a:prstGeom>
          <a:noFill/>
        </p:spPr>
        <p:txBody>
          <a:bodyPr wrap="square" rtlCol="0">
            <a:spAutoFit/>
          </a:bodyPr>
          <a:lstStyle/>
          <a:p>
            <a:r>
              <a:rPr lang="en-CA" b="1" dirty="0">
                <a:solidFill>
                  <a:schemeClr val="bg1"/>
                </a:solidFill>
              </a:rPr>
              <a:t>OUR TRACK RECORD</a:t>
            </a:r>
          </a:p>
        </p:txBody>
      </p:sp>
      <p:sp>
        <p:nvSpPr>
          <p:cNvPr id="8" name="TextBox 7">
            <a:extLst>
              <a:ext uri="{FF2B5EF4-FFF2-40B4-BE49-F238E27FC236}">
                <a16:creationId xmlns:a16="http://schemas.microsoft.com/office/drawing/2014/main" id="{4F3BC029-B4B7-4313-A8B8-594FDFAF081A}"/>
              </a:ext>
            </a:extLst>
          </p:cNvPr>
          <p:cNvSpPr txBox="1"/>
          <p:nvPr/>
        </p:nvSpPr>
        <p:spPr>
          <a:xfrm>
            <a:off x="100359" y="422557"/>
            <a:ext cx="4404965" cy="369332"/>
          </a:xfrm>
          <a:prstGeom prst="rect">
            <a:avLst/>
          </a:prstGeom>
          <a:noFill/>
        </p:spPr>
        <p:txBody>
          <a:bodyPr wrap="square" rtlCol="0">
            <a:spAutoFit/>
          </a:bodyPr>
          <a:lstStyle/>
          <a:p>
            <a:r>
              <a:rPr lang="en-CA" b="1" dirty="0"/>
              <a:t>GLEN ROAD FUND AND GLEN ROAD TRUST</a:t>
            </a:r>
          </a:p>
        </p:txBody>
      </p:sp>
      <p:sp>
        <p:nvSpPr>
          <p:cNvPr id="9" name="TextBox 8">
            <a:extLst>
              <a:ext uri="{FF2B5EF4-FFF2-40B4-BE49-F238E27FC236}">
                <a16:creationId xmlns:a16="http://schemas.microsoft.com/office/drawing/2014/main" id="{34B10DA7-3882-4785-8F40-4EBBCBAC8EA2}"/>
              </a:ext>
            </a:extLst>
          </p:cNvPr>
          <p:cNvSpPr txBox="1"/>
          <p:nvPr/>
        </p:nvSpPr>
        <p:spPr>
          <a:xfrm>
            <a:off x="89208" y="2616823"/>
            <a:ext cx="5787483" cy="369332"/>
          </a:xfrm>
          <a:prstGeom prst="rect">
            <a:avLst/>
          </a:prstGeom>
          <a:noFill/>
        </p:spPr>
        <p:txBody>
          <a:bodyPr wrap="square" rtlCol="0">
            <a:spAutoFit/>
          </a:bodyPr>
          <a:lstStyle/>
          <a:p>
            <a:r>
              <a:rPr lang="en-CA" b="1" dirty="0"/>
              <a:t>GLEN ROAD THREE YEAR PERFORMANCE</a:t>
            </a:r>
          </a:p>
        </p:txBody>
      </p:sp>
      <p:sp>
        <p:nvSpPr>
          <p:cNvPr id="10" name="TextBox 9">
            <a:extLst>
              <a:ext uri="{FF2B5EF4-FFF2-40B4-BE49-F238E27FC236}">
                <a16:creationId xmlns:a16="http://schemas.microsoft.com/office/drawing/2014/main" id="{CA0B74EF-86A6-4144-A042-23BA46ED7AEC}"/>
              </a:ext>
            </a:extLst>
          </p:cNvPr>
          <p:cNvSpPr txBox="1"/>
          <p:nvPr/>
        </p:nvSpPr>
        <p:spPr>
          <a:xfrm>
            <a:off x="90833" y="801777"/>
            <a:ext cx="6858000" cy="261610"/>
          </a:xfrm>
          <a:prstGeom prst="rect">
            <a:avLst/>
          </a:prstGeom>
          <a:noFill/>
        </p:spPr>
        <p:txBody>
          <a:bodyPr wrap="square" rtlCol="0">
            <a:spAutoFit/>
          </a:bodyPr>
          <a:lstStyle/>
          <a:p>
            <a:r>
              <a:rPr lang="en-US" sz="1100" dirty="0"/>
              <a:t>There are two ways investors can participate in the Fund:</a:t>
            </a:r>
            <a:endParaRPr lang="en-CA" sz="1100" dirty="0"/>
          </a:p>
        </p:txBody>
      </p:sp>
      <p:sp>
        <p:nvSpPr>
          <p:cNvPr id="28" name="Rectangle 27">
            <a:extLst>
              <a:ext uri="{FF2B5EF4-FFF2-40B4-BE49-F238E27FC236}">
                <a16:creationId xmlns:a16="http://schemas.microsoft.com/office/drawing/2014/main" id="{1893C307-E65A-4119-8F1D-F2407FD95083}"/>
              </a:ext>
            </a:extLst>
          </p:cNvPr>
          <p:cNvSpPr/>
          <p:nvPr/>
        </p:nvSpPr>
        <p:spPr>
          <a:xfrm>
            <a:off x="3132" y="8747783"/>
            <a:ext cx="6858000" cy="401444"/>
          </a:xfrm>
          <a:prstGeom prst="rect">
            <a:avLst/>
          </a:prstGeom>
          <a:solidFill>
            <a:srgbClr val="1B5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t>                      * NOTE: The cost of the Trust structure is borne by the Trust unit holders, resulting in a slightly lower rate of return than the Fund.</a:t>
            </a:r>
            <a:endParaRPr lang="en-CA" sz="800" dirty="0"/>
          </a:p>
        </p:txBody>
      </p:sp>
      <p:sp>
        <p:nvSpPr>
          <p:cNvPr id="2" name="TextBox 1">
            <a:extLst>
              <a:ext uri="{FF2B5EF4-FFF2-40B4-BE49-F238E27FC236}">
                <a16:creationId xmlns:a16="http://schemas.microsoft.com/office/drawing/2014/main" id="{FC475CE1-6872-47EC-9169-A524CD6E49CF}"/>
              </a:ext>
            </a:extLst>
          </p:cNvPr>
          <p:cNvSpPr txBox="1"/>
          <p:nvPr/>
        </p:nvSpPr>
        <p:spPr>
          <a:xfrm>
            <a:off x="138108" y="1109665"/>
            <a:ext cx="6143625" cy="553998"/>
          </a:xfrm>
          <a:prstGeom prst="rect">
            <a:avLst/>
          </a:prstGeom>
          <a:noFill/>
        </p:spPr>
        <p:txBody>
          <a:bodyPr wrap="square" rtlCol="0">
            <a:spAutoFit/>
          </a:bodyPr>
          <a:lstStyle/>
          <a:p>
            <a:pPr marL="228600" indent="-228600">
              <a:buFont typeface="+mj-lt"/>
              <a:buAutoNum type="arabicPeriod"/>
            </a:pPr>
            <a:r>
              <a:rPr lang="en-US" sz="1000" b="1" dirty="0"/>
              <a:t>For investments of </a:t>
            </a:r>
            <a:r>
              <a:rPr lang="en-US" sz="1000" b="1" dirty="0">
                <a:solidFill>
                  <a:srgbClr val="1B5A7D"/>
                </a:solidFill>
              </a:rPr>
              <a:t>$500,000 or greater</a:t>
            </a:r>
            <a:r>
              <a:rPr lang="en-US" sz="1000" dirty="0"/>
              <a:t>: Investors can participate directly in the Fund, or</a:t>
            </a:r>
          </a:p>
          <a:p>
            <a:pPr marL="228600" indent="-228600">
              <a:buFont typeface="+mj-lt"/>
              <a:buAutoNum type="arabicPeriod"/>
            </a:pPr>
            <a:r>
              <a:rPr lang="en-US" sz="1000" b="1" dirty="0"/>
              <a:t>For investments </a:t>
            </a:r>
            <a:r>
              <a:rPr lang="en-US" sz="1000" b="1" dirty="0">
                <a:solidFill>
                  <a:srgbClr val="1B5A7D"/>
                </a:solidFill>
              </a:rPr>
              <a:t>under $500,000</a:t>
            </a:r>
            <a:r>
              <a:rPr lang="en-US" sz="1000" dirty="0">
                <a:solidFill>
                  <a:srgbClr val="1B5A7D"/>
                </a:solidFill>
              </a:rPr>
              <a:t>: </a:t>
            </a:r>
            <a:r>
              <a:rPr lang="en-US" sz="1000" dirty="0"/>
              <a:t>GRC launched Glen Road Trust (“Trust”)* to allow investors to participate indirectly in the Fund through the purchase of Trust units.</a:t>
            </a:r>
            <a:endParaRPr lang="en-CA" sz="1000" dirty="0"/>
          </a:p>
        </p:txBody>
      </p:sp>
      <p:sp>
        <p:nvSpPr>
          <p:cNvPr id="29" name="TextBox 28">
            <a:extLst>
              <a:ext uri="{FF2B5EF4-FFF2-40B4-BE49-F238E27FC236}">
                <a16:creationId xmlns:a16="http://schemas.microsoft.com/office/drawing/2014/main" id="{C754A241-1F7D-495D-AEB4-4147D706AF6A}"/>
              </a:ext>
            </a:extLst>
          </p:cNvPr>
          <p:cNvSpPr txBox="1"/>
          <p:nvPr/>
        </p:nvSpPr>
        <p:spPr>
          <a:xfrm>
            <a:off x="123819" y="1784170"/>
            <a:ext cx="6524630" cy="430887"/>
          </a:xfrm>
          <a:prstGeom prst="rect">
            <a:avLst/>
          </a:prstGeom>
          <a:noFill/>
        </p:spPr>
        <p:txBody>
          <a:bodyPr wrap="square" rtlCol="0">
            <a:spAutoFit/>
          </a:bodyPr>
          <a:lstStyle/>
          <a:p>
            <a:r>
              <a:rPr lang="en-US" sz="1100" dirty="0">
                <a:solidFill>
                  <a:srgbClr val="1B5A7D"/>
                </a:solidFill>
              </a:rPr>
              <a:t>*Eligible for Registered Plans: </a:t>
            </a:r>
            <a:r>
              <a:rPr lang="en-US" sz="1100" dirty="0"/>
              <a:t>Investments in the Trust are qualified investments under the Income Tax Act, including RRSPs, RRIFs, TFSAs, RDSPs and RESPs.</a:t>
            </a:r>
            <a:endParaRPr lang="en-CA" sz="1100" dirty="0"/>
          </a:p>
        </p:txBody>
      </p:sp>
      <p:sp>
        <p:nvSpPr>
          <p:cNvPr id="30" name="TextBox 29">
            <a:extLst>
              <a:ext uri="{FF2B5EF4-FFF2-40B4-BE49-F238E27FC236}">
                <a16:creationId xmlns:a16="http://schemas.microsoft.com/office/drawing/2014/main" id="{FC5C9681-4EEC-4054-AE91-600C2B094544}"/>
              </a:ext>
            </a:extLst>
          </p:cNvPr>
          <p:cNvSpPr txBox="1"/>
          <p:nvPr/>
        </p:nvSpPr>
        <p:spPr>
          <a:xfrm>
            <a:off x="123488" y="2915079"/>
            <a:ext cx="6858000" cy="261610"/>
          </a:xfrm>
          <a:prstGeom prst="rect">
            <a:avLst/>
          </a:prstGeom>
          <a:noFill/>
        </p:spPr>
        <p:txBody>
          <a:bodyPr wrap="square" rtlCol="0">
            <a:spAutoFit/>
          </a:bodyPr>
          <a:lstStyle/>
          <a:p>
            <a:r>
              <a:rPr lang="en-US" sz="1100" dirty="0"/>
              <a:t>The following two scenarios demonstrate how Glen Road’s investments have performed to date:</a:t>
            </a:r>
            <a:endParaRPr lang="en-CA" sz="1100" dirty="0"/>
          </a:p>
        </p:txBody>
      </p:sp>
      <p:sp>
        <p:nvSpPr>
          <p:cNvPr id="31" name="TextBox 30">
            <a:extLst>
              <a:ext uri="{FF2B5EF4-FFF2-40B4-BE49-F238E27FC236}">
                <a16:creationId xmlns:a16="http://schemas.microsoft.com/office/drawing/2014/main" id="{17B64FFC-56F1-4538-8839-35EB5E2EDDD5}"/>
              </a:ext>
            </a:extLst>
          </p:cNvPr>
          <p:cNvSpPr txBox="1"/>
          <p:nvPr/>
        </p:nvSpPr>
        <p:spPr>
          <a:xfrm>
            <a:off x="347329" y="3241654"/>
            <a:ext cx="4253245" cy="261610"/>
          </a:xfrm>
          <a:prstGeom prst="rect">
            <a:avLst/>
          </a:prstGeom>
          <a:noFill/>
        </p:spPr>
        <p:txBody>
          <a:bodyPr wrap="square" rtlCol="0">
            <a:spAutoFit/>
          </a:bodyPr>
          <a:lstStyle/>
          <a:p>
            <a:r>
              <a:rPr lang="en-US" sz="1100" b="1" dirty="0"/>
              <a:t>SCENARIO I:  Glen Road Fund No.1 - Return for a </a:t>
            </a:r>
            <a:r>
              <a:rPr lang="en-US" sz="1100" b="1" dirty="0">
                <a:solidFill>
                  <a:srgbClr val="1B5A7D"/>
                </a:solidFill>
              </a:rPr>
              <a:t>$500,000 Investment</a:t>
            </a:r>
            <a:endParaRPr lang="en-CA" sz="1100" b="1" dirty="0">
              <a:solidFill>
                <a:srgbClr val="1B5A7D"/>
              </a:solidFill>
            </a:endParaRPr>
          </a:p>
        </p:txBody>
      </p:sp>
      <p:sp>
        <p:nvSpPr>
          <p:cNvPr id="32" name="TextBox 31">
            <a:extLst>
              <a:ext uri="{FF2B5EF4-FFF2-40B4-BE49-F238E27FC236}">
                <a16:creationId xmlns:a16="http://schemas.microsoft.com/office/drawing/2014/main" id="{985A2135-1B24-4C6E-8E05-1C9CCB575663}"/>
              </a:ext>
            </a:extLst>
          </p:cNvPr>
          <p:cNvSpPr txBox="1"/>
          <p:nvPr/>
        </p:nvSpPr>
        <p:spPr>
          <a:xfrm>
            <a:off x="483231" y="5880637"/>
            <a:ext cx="3981439" cy="261610"/>
          </a:xfrm>
          <a:prstGeom prst="rect">
            <a:avLst/>
          </a:prstGeom>
          <a:noFill/>
        </p:spPr>
        <p:txBody>
          <a:bodyPr wrap="square" rtlCol="0">
            <a:spAutoFit/>
          </a:bodyPr>
          <a:lstStyle/>
          <a:p>
            <a:r>
              <a:rPr lang="en-US" sz="1100" b="1" dirty="0"/>
              <a:t>SCENARIO I:  Glen Road Trust - Return for a </a:t>
            </a:r>
            <a:r>
              <a:rPr lang="en-US" sz="1100" b="1" dirty="0">
                <a:solidFill>
                  <a:srgbClr val="1B5A7D"/>
                </a:solidFill>
              </a:rPr>
              <a:t>$25,000 Investment</a:t>
            </a:r>
            <a:endParaRPr lang="en-CA" sz="1100" b="1" dirty="0">
              <a:solidFill>
                <a:srgbClr val="1B5A7D"/>
              </a:solidFill>
            </a:endParaRPr>
          </a:p>
        </p:txBody>
      </p:sp>
      <p:sp>
        <p:nvSpPr>
          <p:cNvPr id="16" name="Rectangle 15">
            <a:extLst>
              <a:ext uri="{FF2B5EF4-FFF2-40B4-BE49-F238E27FC236}">
                <a16:creationId xmlns:a16="http://schemas.microsoft.com/office/drawing/2014/main" id="{7624802C-9C4F-42F4-80F3-4F0F1A626AFD}"/>
              </a:ext>
            </a:extLst>
          </p:cNvPr>
          <p:cNvSpPr/>
          <p:nvPr/>
        </p:nvSpPr>
        <p:spPr>
          <a:xfrm>
            <a:off x="223838" y="3264956"/>
            <a:ext cx="4376737" cy="188336"/>
          </a:xfrm>
          <a:prstGeom prst="rect">
            <a:avLst/>
          </a:prstGeom>
          <a:noFill/>
          <a:ln>
            <a:solidFill>
              <a:srgbClr val="1B5A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3" name="Rectangle 32">
            <a:extLst>
              <a:ext uri="{FF2B5EF4-FFF2-40B4-BE49-F238E27FC236}">
                <a16:creationId xmlns:a16="http://schemas.microsoft.com/office/drawing/2014/main" id="{CF9BCD32-6152-47D1-A5EB-587CB625CDA3}"/>
              </a:ext>
            </a:extLst>
          </p:cNvPr>
          <p:cNvSpPr/>
          <p:nvPr/>
        </p:nvSpPr>
        <p:spPr>
          <a:xfrm>
            <a:off x="223837" y="5917274"/>
            <a:ext cx="4376737" cy="188336"/>
          </a:xfrm>
          <a:prstGeom prst="rect">
            <a:avLst/>
          </a:prstGeom>
          <a:noFill/>
          <a:ln>
            <a:solidFill>
              <a:srgbClr val="1B5A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aphicFrame>
        <p:nvGraphicFramePr>
          <p:cNvPr id="20" name="Table 19">
            <a:extLst>
              <a:ext uri="{FF2B5EF4-FFF2-40B4-BE49-F238E27FC236}">
                <a16:creationId xmlns:a16="http://schemas.microsoft.com/office/drawing/2014/main" id="{DCF6C0A6-954F-4BC4-B81C-E72FB675013F}"/>
              </a:ext>
            </a:extLst>
          </p:cNvPr>
          <p:cNvGraphicFramePr>
            <a:graphicFrameLocks noGrp="1"/>
          </p:cNvGraphicFramePr>
          <p:nvPr>
            <p:extLst>
              <p:ext uri="{D42A27DB-BD31-4B8C-83A1-F6EECF244321}">
                <p14:modId xmlns:p14="http://schemas.microsoft.com/office/powerpoint/2010/main" val="651364029"/>
              </p:ext>
            </p:extLst>
          </p:nvPr>
        </p:nvGraphicFramePr>
        <p:xfrm>
          <a:off x="4638675" y="3258113"/>
          <a:ext cx="2168527" cy="2011680"/>
        </p:xfrm>
        <a:graphic>
          <a:graphicData uri="http://schemas.openxmlformats.org/drawingml/2006/table">
            <a:tbl>
              <a:tblPr firstRow="1" bandRow="1">
                <a:tableStyleId>{5C22544A-7EE6-4342-B048-85BDC9FD1C3A}</a:tableStyleId>
              </a:tblPr>
              <a:tblGrid>
                <a:gridCol w="2168527">
                  <a:extLst>
                    <a:ext uri="{9D8B030D-6E8A-4147-A177-3AD203B41FA5}">
                      <a16:colId xmlns:a16="http://schemas.microsoft.com/office/drawing/2014/main" val="193657777"/>
                    </a:ext>
                  </a:extLst>
                </a:gridCol>
              </a:tblGrid>
              <a:tr h="249732">
                <a:tc>
                  <a:txBody>
                    <a:bodyPr/>
                    <a:lstStyle/>
                    <a:p>
                      <a:pPr algn="ctr"/>
                      <a:r>
                        <a:rPr lang="en-CA" sz="1100" dirty="0">
                          <a:solidFill>
                            <a:srgbClr val="1B5A7D"/>
                          </a:solidFill>
                        </a:rPr>
                        <a:t>GLEN ROAD FUND NO.1 LP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9699804"/>
                  </a:ext>
                </a:extLst>
              </a:tr>
              <a:tr h="370840">
                <a:tc>
                  <a:txBody>
                    <a:bodyPr/>
                    <a:lstStyle/>
                    <a:p>
                      <a:pPr marL="171450" indent="-171450">
                        <a:buFont typeface="Arial" panose="020B0604020202020204" pitchFamily="34" charset="0"/>
                        <a:buChar char="•"/>
                      </a:pPr>
                      <a:r>
                        <a:rPr lang="en-US" sz="1000" b="1" dirty="0"/>
                        <a:t>FOR 2024: </a:t>
                      </a:r>
                      <a:r>
                        <a:rPr lang="en-US" sz="1000" dirty="0"/>
                        <a:t>The Fund, once again, EXCEEDED GRC’s target return of </a:t>
                      </a:r>
                      <a:r>
                        <a:rPr lang="en-US" sz="1000" b="1" dirty="0">
                          <a:solidFill>
                            <a:srgbClr val="1B5A7D"/>
                          </a:solidFill>
                        </a:rPr>
                        <a:t>10%</a:t>
                      </a:r>
                      <a:r>
                        <a:rPr lang="en-US" sz="1000" dirty="0"/>
                        <a:t> with investors realizing an annualized return of </a:t>
                      </a:r>
                      <a:r>
                        <a:rPr lang="en-US" sz="1000" b="1" dirty="0">
                          <a:solidFill>
                            <a:srgbClr val="1B5A7D"/>
                          </a:solidFill>
                        </a:rPr>
                        <a:t>11.3%</a:t>
                      </a:r>
                      <a:r>
                        <a:rPr lang="en-US" sz="1000" dirty="0"/>
                        <a:t>.</a:t>
                      </a:r>
                    </a:p>
                    <a:p>
                      <a:pPr marL="171450" indent="-171450">
                        <a:buFont typeface="Arial" panose="020B0604020202020204" pitchFamily="34" charset="0"/>
                        <a:buChar char="•"/>
                      </a:pPr>
                      <a:endParaRPr lang="en-US" sz="500" dirty="0"/>
                    </a:p>
                    <a:p>
                      <a:pPr marL="171450" indent="-171450">
                        <a:buFont typeface="Arial" panose="020B0604020202020204" pitchFamily="34" charset="0"/>
                        <a:buChar char="•"/>
                      </a:pPr>
                      <a:r>
                        <a:rPr lang="en-US" sz="1000" b="1" dirty="0"/>
                        <a:t>FOR 2023: </a:t>
                      </a:r>
                      <a:r>
                        <a:rPr lang="en-US" sz="1000" dirty="0"/>
                        <a:t>Another strong year, with an average return of </a:t>
                      </a:r>
                      <a:r>
                        <a:rPr lang="en-US" sz="1000" b="1" dirty="0">
                          <a:solidFill>
                            <a:srgbClr val="1B5A7D"/>
                          </a:solidFill>
                        </a:rPr>
                        <a:t>11.5%</a:t>
                      </a:r>
                      <a:r>
                        <a:rPr lang="en-US" sz="1000" b="1" dirty="0"/>
                        <a:t>.</a:t>
                      </a:r>
                    </a:p>
                    <a:p>
                      <a:pPr marL="171450" indent="-171450">
                        <a:buFont typeface="Arial" panose="020B0604020202020204" pitchFamily="34" charset="0"/>
                        <a:buChar char="•"/>
                      </a:pPr>
                      <a:endParaRPr lang="en-US" sz="500" dirty="0"/>
                    </a:p>
                    <a:p>
                      <a:pPr marL="171450" indent="-171450">
                        <a:buFont typeface="Arial" panose="020B0604020202020204" pitchFamily="34" charset="0"/>
                        <a:buChar char="•"/>
                      </a:pPr>
                      <a:r>
                        <a:rPr lang="en-US" sz="1000" b="1" dirty="0"/>
                        <a:t>FOR 2022: </a:t>
                      </a:r>
                      <a:r>
                        <a:rPr lang="en-US" sz="1000" dirty="0"/>
                        <a:t>At the end of 2022, investors realized an annual return of </a:t>
                      </a:r>
                      <a:r>
                        <a:rPr lang="en-US" sz="1000" b="1" dirty="0">
                          <a:solidFill>
                            <a:srgbClr val="1B5A7D"/>
                          </a:solidFill>
                        </a:rPr>
                        <a:t>12.0%</a:t>
                      </a:r>
                      <a:r>
                        <a:rPr lang="en-US" sz="1000" dirty="0"/>
                        <a:t>.</a:t>
                      </a:r>
                    </a:p>
                    <a:p>
                      <a:pPr marL="171450" indent="-171450">
                        <a:buFont typeface="Arial" panose="020B0604020202020204" pitchFamily="34" charset="0"/>
                        <a:buChar char="•"/>
                      </a:pPr>
                      <a:endParaRPr lang="en-CA"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08561956"/>
                  </a:ext>
                </a:extLst>
              </a:tr>
            </a:tbl>
          </a:graphicData>
        </a:graphic>
      </p:graphicFrame>
      <p:graphicFrame>
        <p:nvGraphicFramePr>
          <p:cNvPr id="34" name="Table 33">
            <a:extLst>
              <a:ext uri="{FF2B5EF4-FFF2-40B4-BE49-F238E27FC236}">
                <a16:creationId xmlns:a16="http://schemas.microsoft.com/office/drawing/2014/main" id="{33937D97-198C-4BE8-A285-DA52297DDA8B}"/>
              </a:ext>
            </a:extLst>
          </p:cNvPr>
          <p:cNvGraphicFramePr>
            <a:graphicFrameLocks noGrp="1"/>
          </p:cNvGraphicFramePr>
          <p:nvPr>
            <p:extLst>
              <p:ext uri="{D42A27DB-BD31-4B8C-83A1-F6EECF244321}">
                <p14:modId xmlns:p14="http://schemas.microsoft.com/office/powerpoint/2010/main" val="1837963999"/>
              </p:ext>
            </p:extLst>
          </p:nvPr>
        </p:nvGraphicFramePr>
        <p:xfrm>
          <a:off x="4638676" y="5879702"/>
          <a:ext cx="2168526" cy="2240280"/>
        </p:xfrm>
        <a:graphic>
          <a:graphicData uri="http://schemas.openxmlformats.org/drawingml/2006/table">
            <a:tbl>
              <a:tblPr firstRow="1" bandRow="1">
                <a:tableStyleId>{5C22544A-7EE6-4342-B048-85BDC9FD1C3A}</a:tableStyleId>
              </a:tblPr>
              <a:tblGrid>
                <a:gridCol w="2168526">
                  <a:extLst>
                    <a:ext uri="{9D8B030D-6E8A-4147-A177-3AD203B41FA5}">
                      <a16:colId xmlns:a16="http://schemas.microsoft.com/office/drawing/2014/main" val="193657777"/>
                    </a:ext>
                  </a:extLst>
                </a:gridCol>
              </a:tblGrid>
              <a:tr h="249732">
                <a:tc>
                  <a:txBody>
                    <a:bodyPr/>
                    <a:lstStyle/>
                    <a:p>
                      <a:pPr algn="ctr"/>
                      <a:r>
                        <a:rPr lang="en-CA" sz="1100" dirty="0">
                          <a:solidFill>
                            <a:srgbClr val="1B5A7D"/>
                          </a:solidFill>
                        </a:rPr>
                        <a:t>GLEN ROAD TRUST*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9699804"/>
                  </a:ext>
                </a:extLst>
              </a:tr>
              <a:tr h="370840">
                <a:tc>
                  <a:txBody>
                    <a:bodyPr/>
                    <a:lstStyle/>
                    <a:p>
                      <a:pPr marL="171450" indent="-171450">
                        <a:buFont typeface="Arial" panose="020B0604020202020204" pitchFamily="34" charset="0"/>
                        <a:buChar char="•"/>
                      </a:pPr>
                      <a:r>
                        <a:rPr lang="en-US" sz="1000" b="1" dirty="0"/>
                        <a:t>FOR 2024:  </a:t>
                      </a:r>
                      <a:r>
                        <a:rPr lang="en-US" sz="1000" b="0" dirty="0"/>
                        <a:t>Average annual return, this year is 9.2%.</a:t>
                      </a:r>
                      <a:endParaRPr lang="en-US" sz="1000" b="1" dirty="0"/>
                    </a:p>
                    <a:p>
                      <a:pPr marL="0" indent="0">
                        <a:buFont typeface="Arial" panose="020B0604020202020204" pitchFamily="34" charset="0"/>
                        <a:buNone/>
                      </a:pPr>
                      <a:endParaRPr lang="en-US" sz="1000" b="1" dirty="0"/>
                    </a:p>
                    <a:p>
                      <a:pPr marL="171450" indent="-171450">
                        <a:buFont typeface="Arial" panose="020B0604020202020204" pitchFamily="34" charset="0"/>
                        <a:buChar char="•"/>
                      </a:pPr>
                      <a:r>
                        <a:rPr lang="en-US" sz="1000" b="1" dirty="0"/>
                        <a:t>FOR 2023: </a:t>
                      </a:r>
                      <a:r>
                        <a:rPr lang="en-US" sz="1000" dirty="0"/>
                        <a:t>For the year ending December 31, 2023, Glen Road has tracked an average return of 11.0%.</a:t>
                      </a:r>
                      <a:endParaRPr lang="en-US" sz="1000" b="1" dirty="0">
                        <a:solidFill>
                          <a:srgbClr val="1B5A7D"/>
                        </a:solidFill>
                      </a:endParaRPr>
                    </a:p>
                    <a:p>
                      <a:pPr marL="0" indent="0">
                        <a:buFont typeface="Arial" panose="020B0604020202020204" pitchFamily="34" charset="0"/>
                        <a:buNone/>
                      </a:pPr>
                      <a:endParaRPr lang="en-US" sz="1000" b="1" dirty="0"/>
                    </a:p>
                    <a:p>
                      <a:pPr marL="171450" indent="-171450">
                        <a:buFont typeface="Arial" panose="020B0604020202020204" pitchFamily="34" charset="0"/>
                        <a:buChar char="•"/>
                      </a:pPr>
                      <a:r>
                        <a:rPr lang="en-US" sz="1000" b="1" dirty="0"/>
                        <a:t>FOR 2022: </a:t>
                      </a:r>
                      <a:r>
                        <a:rPr lang="en-US" sz="1000" dirty="0"/>
                        <a:t>At the end of 2022, investors realized an annualized return of </a:t>
                      </a:r>
                      <a:r>
                        <a:rPr lang="en-US" sz="1000" b="1" dirty="0">
                          <a:solidFill>
                            <a:srgbClr val="1B5A7D"/>
                          </a:solidFill>
                        </a:rPr>
                        <a:t>11.1%.</a:t>
                      </a:r>
                    </a:p>
                    <a:p>
                      <a:pPr marL="171450" indent="-171450">
                        <a:buFont typeface="Arial" panose="020B0604020202020204" pitchFamily="34" charset="0"/>
                        <a:buChar char="•"/>
                      </a:pPr>
                      <a:endParaRPr lang="en-US" sz="500" dirty="0"/>
                    </a:p>
                    <a:p>
                      <a:pPr marL="171450" indent="-171450">
                        <a:buFont typeface="Arial" panose="020B0604020202020204" pitchFamily="34" charset="0"/>
                        <a:buChar char="•"/>
                      </a:pPr>
                      <a:endParaRPr lang="en-CA"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08561956"/>
                  </a:ext>
                </a:extLst>
              </a:tr>
            </a:tbl>
          </a:graphicData>
        </a:graphic>
      </p:graphicFrame>
      <p:pic>
        <p:nvPicPr>
          <p:cNvPr id="12" name="Picture 11" descr="A table with numbers and percentages&#10;&#10;AI-generated content may be incorrect.">
            <a:extLst>
              <a:ext uri="{FF2B5EF4-FFF2-40B4-BE49-F238E27FC236}">
                <a16:creationId xmlns:a16="http://schemas.microsoft.com/office/drawing/2014/main" id="{F479D9A0-AA60-AA63-D488-40C4E44F98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108" y="6178884"/>
            <a:ext cx="4497575" cy="2240280"/>
          </a:xfrm>
          <a:prstGeom prst="rect">
            <a:avLst/>
          </a:prstGeom>
        </p:spPr>
      </p:pic>
      <p:pic>
        <p:nvPicPr>
          <p:cNvPr id="14" name="Picture 13" descr="A table with numbers and numbers&#10;&#10;AI-generated content may be incorrect.">
            <a:extLst>
              <a:ext uri="{FF2B5EF4-FFF2-40B4-BE49-F238E27FC236}">
                <a16:creationId xmlns:a16="http://schemas.microsoft.com/office/drawing/2014/main" id="{D4ED6D25-A2D5-FF6C-F3B1-14A11775C8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63795"/>
            <a:ext cx="4679576" cy="2156562"/>
          </a:xfrm>
          <a:prstGeom prst="rect">
            <a:avLst/>
          </a:prstGeom>
        </p:spPr>
      </p:pic>
    </p:spTree>
    <p:extLst>
      <p:ext uri="{BB962C8B-B14F-4D97-AF65-F5344CB8AC3E}">
        <p14:creationId xmlns:p14="http://schemas.microsoft.com/office/powerpoint/2010/main" val="1761620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6F7AD09-9E68-4C0F-A530-113FEF81EC8B}"/>
              </a:ext>
            </a:extLst>
          </p:cNvPr>
          <p:cNvSpPr/>
          <p:nvPr/>
        </p:nvSpPr>
        <p:spPr>
          <a:xfrm>
            <a:off x="0" y="8129210"/>
            <a:ext cx="6858000" cy="1012874"/>
          </a:xfrm>
          <a:prstGeom prst="rect">
            <a:avLst/>
          </a:prstGeom>
          <a:solidFill>
            <a:srgbClr val="6498A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a:extLst>
              <a:ext uri="{FF2B5EF4-FFF2-40B4-BE49-F238E27FC236}">
                <a16:creationId xmlns:a16="http://schemas.microsoft.com/office/drawing/2014/main" id="{8DFDB5C7-8AAD-4AA9-9A77-F82462EECD63}"/>
              </a:ext>
            </a:extLst>
          </p:cNvPr>
          <p:cNvSpPr/>
          <p:nvPr/>
        </p:nvSpPr>
        <p:spPr>
          <a:xfrm>
            <a:off x="0" y="3"/>
            <a:ext cx="6858000" cy="401444"/>
          </a:xfrm>
          <a:prstGeom prst="rect">
            <a:avLst/>
          </a:prstGeom>
          <a:solidFill>
            <a:srgbClr val="1B5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Rectangle 4">
            <a:extLst>
              <a:ext uri="{FF2B5EF4-FFF2-40B4-BE49-F238E27FC236}">
                <a16:creationId xmlns:a16="http://schemas.microsoft.com/office/drawing/2014/main" id="{E9E24319-E1C4-4CC5-BB1D-AA8AC7F1ECF2}"/>
              </a:ext>
            </a:extLst>
          </p:cNvPr>
          <p:cNvSpPr/>
          <p:nvPr/>
        </p:nvSpPr>
        <p:spPr>
          <a:xfrm>
            <a:off x="0" y="6932343"/>
            <a:ext cx="6858000" cy="401444"/>
          </a:xfrm>
          <a:prstGeom prst="rect">
            <a:avLst/>
          </a:prstGeom>
          <a:solidFill>
            <a:srgbClr val="1B5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extBox 5">
            <a:extLst>
              <a:ext uri="{FF2B5EF4-FFF2-40B4-BE49-F238E27FC236}">
                <a16:creationId xmlns:a16="http://schemas.microsoft.com/office/drawing/2014/main" id="{712FAA7A-B548-4C51-8D3A-3B429ED203F6}"/>
              </a:ext>
            </a:extLst>
          </p:cNvPr>
          <p:cNvSpPr txBox="1"/>
          <p:nvPr/>
        </p:nvSpPr>
        <p:spPr>
          <a:xfrm>
            <a:off x="122664" y="22302"/>
            <a:ext cx="5787483" cy="369332"/>
          </a:xfrm>
          <a:prstGeom prst="rect">
            <a:avLst/>
          </a:prstGeom>
          <a:noFill/>
        </p:spPr>
        <p:txBody>
          <a:bodyPr wrap="square" rtlCol="0">
            <a:spAutoFit/>
          </a:bodyPr>
          <a:lstStyle/>
          <a:p>
            <a:r>
              <a:rPr lang="en-CA" b="1" dirty="0">
                <a:solidFill>
                  <a:schemeClr val="bg1"/>
                </a:solidFill>
              </a:rPr>
              <a:t>THE GLEN ROAD TEAM</a:t>
            </a:r>
          </a:p>
        </p:txBody>
      </p:sp>
      <p:sp>
        <p:nvSpPr>
          <p:cNvPr id="7" name="TextBox 6">
            <a:extLst>
              <a:ext uri="{FF2B5EF4-FFF2-40B4-BE49-F238E27FC236}">
                <a16:creationId xmlns:a16="http://schemas.microsoft.com/office/drawing/2014/main" id="{F2404A20-9015-48B5-829A-F708A79C20A2}"/>
              </a:ext>
            </a:extLst>
          </p:cNvPr>
          <p:cNvSpPr txBox="1"/>
          <p:nvPr/>
        </p:nvSpPr>
        <p:spPr>
          <a:xfrm>
            <a:off x="133815" y="6943482"/>
            <a:ext cx="5787483" cy="369332"/>
          </a:xfrm>
          <a:prstGeom prst="rect">
            <a:avLst/>
          </a:prstGeom>
          <a:noFill/>
        </p:spPr>
        <p:txBody>
          <a:bodyPr wrap="square" rtlCol="0">
            <a:spAutoFit/>
          </a:bodyPr>
          <a:lstStyle/>
          <a:p>
            <a:r>
              <a:rPr lang="en-CA" b="1" dirty="0">
                <a:solidFill>
                  <a:schemeClr val="bg1"/>
                </a:solidFill>
              </a:rPr>
              <a:t>IS THIS INVESTMENT STRATEGY RIGHT FOR YOU?</a:t>
            </a:r>
          </a:p>
        </p:txBody>
      </p:sp>
      <p:sp>
        <p:nvSpPr>
          <p:cNvPr id="8" name="TextBox 7">
            <a:extLst>
              <a:ext uri="{FF2B5EF4-FFF2-40B4-BE49-F238E27FC236}">
                <a16:creationId xmlns:a16="http://schemas.microsoft.com/office/drawing/2014/main" id="{FCB5205B-F90D-43FA-A084-0C38CAD82C0B}"/>
              </a:ext>
            </a:extLst>
          </p:cNvPr>
          <p:cNvSpPr txBox="1"/>
          <p:nvPr/>
        </p:nvSpPr>
        <p:spPr>
          <a:xfrm>
            <a:off x="1466662" y="486804"/>
            <a:ext cx="5316387" cy="1661993"/>
          </a:xfrm>
          <a:prstGeom prst="rect">
            <a:avLst/>
          </a:prstGeom>
          <a:noFill/>
        </p:spPr>
        <p:txBody>
          <a:bodyPr wrap="square" rtlCol="0">
            <a:spAutoFit/>
          </a:bodyPr>
          <a:lstStyle/>
          <a:p>
            <a:r>
              <a:rPr lang="en-US" sz="1200" b="1" dirty="0">
                <a:solidFill>
                  <a:srgbClr val="1B5A7D"/>
                </a:solidFill>
              </a:rPr>
              <a:t>STEVE MEEHAN, Co-Founder of the Fund and Trustee of Glen Road Trust </a:t>
            </a:r>
          </a:p>
          <a:p>
            <a:r>
              <a:rPr lang="en-US" sz="1000" dirty="0"/>
              <a:t>Steve has been in the financial industry for over 20 years, during which time he co-founded and was the Chief Executive Officer of Investment Planning Counsel Inc. (IPC). During Steve’s tenure, IPC grew from two small offices with approximately 30 Advisors to a fully integrated wealth management organization which, at the time of Steve’s departure, had $18 billion in assets under administration and $3 billion in assets under management.  IPC was sold to IGM Financial in 2004, a member of the Power Financial group of companies.  After IPC’s sale, Steve carried on as CEO and continued to guide the growth of the company.  He left IPC at the end of 2010 to pursue his interests in venture capital and philanthropy and joined Bellwether Investment Management as its chairman in October 2011.</a:t>
            </a:r>
            <a:endParaRPr lang="en-CA" sz="1000" dirty="0"/>
          </a:p>
        </p:txBody>
      </p:sp>
      <p:sp>
        <p:nvSpPr>
          <p:cNvPr id="9" name="TextBox 8">
            <a:extLst>
              <a:ext uri="{FF2B5EF4-FFF2-40B4-BE49-F238E27FC236}">
                <a16:creationId xmlns:a16="http://schemas.microsoft.com/office/drawing/2014/main" id="{E1B7E8A7-D2F7-4124-87C9-561A090CA1AA}"/>
              </a:ext>
            </a:extLst>
          </p:cNvPr>
          <p:cNvSpPr txBox="1"/>
          <p:nvPr/>
        </p:nvSpPr>
        <p:spPr>
          <a:xfrm>
            <a:off x="1459167" y="2157045"/>
            <a:ext cx="5323881" cy="1692771"/>
          </a:xfrm>
          <a:prstGeom prst="rect">
            <a:avLst/>
          </a:prstGeom>
          <a:noFill/>
        </p:spPr>
        <p:txBody>
          <a:bodyPr wrap="square" rtlCol="0">
            <a:spAutoFit/>
          </a:bodyPr>
          <a:lstStyle/>
          <a:p>
            <a:r>
              <a:rPr lang="en-US" sz="1200" b="1" dirty="0">
                <a:solidFill>
                  <a:srgbClr val="1B5A7D"/>
                </a:solidFill>
              </a:rPr>
              <a:t>CHRISTOPHER DINGLE LL.B., Co-Founder of the Fund and Trustee of Glen Road Trust </a:t>
            </a:r>
          </a:p>
          <a:p>
            <a:r>
              <a:rPr lang="en-US" sz="1000" dirty="0"/>
              <a:t>Mr. Dingle is a graduate of Osgoode Hall Law School with over 30 years of business experience in the real estate and financial services industries.  He was CEO of RealFund, Canada’s first Real Estate Investment Trust (REIT).  He was also a founding director and President of IPC Financial Network Inc., a consolidator of mutual fund broker/dealers that attracted over seven hundred financial planners across Canada. Mr. Dingle was a director of the Canadian Institute of Public Real Estate Companies (CIPREC) and served on boards of private and publicly listed companies including Royal LePage Ltd., Delta Hotels Ltd., RealFund, IPC Financial Network Inc. and Lorne Park Capital Partners Inc. </a:t>
            </a:r>
            <a:endParaRPr lang="en-CA" sz="1000" dirty="0"/>
          </a:p>
        </p:txBody>
      </p:sp>
      <p:sp>
        <p:nvSpPr>
          <p:cNvPr id="10" name="TextBox 9">
            <a:extLst>
              <a:ext uri="{FF2B5EF4-FFF2-40B4-BE49-F238E27FC236}">
                <a16:creationId xmlns:a16="http://schemas.microsoft.com/office/drawing/2014/main" id="{03A2D5E9-9D81-472D-8DF3-3F2C8F6873A3}"/>
              </a:ext>
            </a:extLst>
          </p:cNvPr>
          <p:cNvSpPr txBox="1"/>
          <p:nvPr/>
        </p:nvSpPr>
        <p:spPr>
          <a:xfrm>
            <a:off x="1481652" y="3827895"/>
            <a:ext cx="5301395" cy="1461939"/>
          </a:xfrm>
          <a:prstGeom prst="rect">
            <a:avLst/>
          </a:prstGeom>
          <a:noFill/>
        </p:spPr>
        <p:txBody>
          <a:bodyPr wrap="square" rtlCol="0">
            <a:spAutoFit/>
          </a:bodyPr>
          <a:lstStyle/>
          <a:p>
            <a:r>
              <a:rPr lang="en-US" sz="1200" b="1" dirty="0">
                <a:solidFill>
                  <a:srgbClr val="1B5A7D"/>
                </a:solidFill>
              </a:rPr>
              <a:t>KELLY KLATIK, Independent Trustee</a:t>
            </a:r>
          </a:p>
          <a:p>
            <a:r>
              <a:rPr lang="en-US" sz="1100" dirty="0"/>
              <a:t>Currently acting as managing director of Cypress Hills Partners, Mr. Klatik has over 23 years of experience as a strategist, financier and operator, predominantly in the investment banking/management and alternative asset sectors. He holds an Institute of Corporate Directors designation (ICD.D).  Mr. Klatik received a Bachelor of Commerce in Accounting from the University of Saskatchewan, an MBA from Royal Roads University and earned the Institute of Corporate Directors designation (ICD.D) from Rotman School of Business.</a:t>
            </a:r>
            <a:endParaRPr lang="en-CA" sz="1100" dirty="0"/>
          </a:p>
        </p:txBody>
      </p:sp>
      <p:sp>
        <p:nvSpPr>
          <p:cNvPr id="11" name="TextBox 10">
            <a:extLst>
              <a:ext uri="{FF2B5EF4-FFF2-40B4-BE49-F238E27FC236}">
                <a16:creationId xmlns:a16="http://schemas.microsoft.com/office/drawing/2014/main" id="{20626173-E689-4C2D-BA91-5B965E10CC6B}"/>
              </a:ext>
            </a:extLst>
          </p:cNvPr>
          <p:cNvSpPr txBox="1"/>
          <p:nvPr/>
        </p:nvSpPr>
        <p:spPr>
          <a:xfrm>
            <a:off x="1496643" y="5427720"/>
            <a:ext cx="5286404" cy="1461939"/>
          </a:xfrm>
          <a:prstGeom prst="rect">
            <a:avLst/>
          </a:prstGeom>
          <a:noFill/>
        </p:spPr>
        <p:txBody>
          <a:bodyPr wrap="square" rtlCol="0">
            <a:spAutoFit/>
          </a:bodyPr>
          <a:lstStyle/>
          <a:p>
            <a:r>
              <a:rPr lang="en-US" sz="1200" b="1" dirty="0">
                <a:solidFill>
                  <a:srgbClr val="1B5A7D"/>
                </a:solidFill>
              </a:rPr>
              <a:t>DAVID FEATHER, Independent Trustee </a:t>
            </a:r>
          </a:p>
          <a:p>
            <a:r>
              <a:rPr lang="en-US" sz="1100" dirty="0"/>
              <a:t>Mr. Feather has over 30 years of experience in the investment management industry. He is currently Chairman of Russell Investments Canada Ltd., where he served as President and CEO from 2010 to 2017.  Previously he was with Mackenzie Financial Corporation from 1991 to 2010 and was Executive Vice President of the corporation and President of Mackenzie Financial Services from 2002 to 2010.  He is Vice-Chairman of The Peter Cundill Foundation (Bermuda) and is a member of the Board of Governors at McMaster University.</a:t>
            </a:r>
            <a:endParaRPr lang="en-CA" sz="1100" dirty="0"/>
          </a:p>
        </p:txBody>
      </p:sp>
      <p:sp>
        <p:nvSpPr>
          <p:cNvPr id="22" name="TextBox 21">
            <a:extLst>
              <a:ext uri="{FF2B5EF4-FFF2-40B4-BE49-F238E27FC236}">
                <a16:creationId xmlns:a16="http://schemas.microsoft.com/office/drawing/2014/main" id="{8F3A317B-6F00-49C7-A86B-AD5D24731258}"/>
              </a:ext>
            </a:extLst>
          </p:cNvPr>
          <p:cNvSpPr txBox="1"/>
          <p:nvPr/>
        </p:nvSpPr>
        <p:spPr>
          <a:xfrm>
            <a:off x="-1" y="8145287"/>
            <a:ext cx="6783047" cy="1038746"/>
          </a:xfrm>
          <a:prstGeom prst="rect">
            <a:avLst/>
          </a:prstGeom>
          <a:noFill/>
        </p:spPr>
        <p:txBody>
          <a:bodyPr wrap="square" rtlCol="0">
            <a:spAutoFit/>
          </a:bodyPr>
          <a:lstStyle/>
          <a:p>
            <a:r>
              <a:rPr lang="en-US" sz="650" b="1" dirty="0"/>
              <a:t>The marketing materials relate to the offering memorandum of Glen Road Trust dated March 23, 2022 (the “Offering Memorandum”), as updated and amended from time to time, which are incorporated by reference in such Offering Memorandum.</a:t>
            </a:r>
          </a:p>
          <a:p>
            <a:endParaRPr lang="en-US" sz="200" dirty="0"/>
          </a:p>
          <a:p>
            <a:r>
              <a:rPr lang="en-US" sz="650" dirty="0"/>
              <a:t>This document does not provide disclosure of all information required for an investor to make an informed investment decision. Glen Road Fund (the “Fund”) and Glen Road Trust (the “Trust”) have prepared Offering Memorandums for delivery to prospective investors, which contain important information relating to the securities described in these marketing materials, including the terms, conditions and risks of an investment in securities of the Fund and Trust, and certain rights that you may have. A copy of the Offering Memorandum is required to be delivered to you at the same time or before you sign the agreement to purchase the securities described in this document pursuant to the Fund and Trust Offering Memorandum and has been or will be filed with securities regulatory authorities in each of the jurisdictions where a distribution has occurred or will occur pursuant to the Offering Memorandum.  If you did not receive a copy of the relevant Offering Memorandum, please contact us to obtain one. Investors should review the Offering Memorandum with their professional advisor, especially the risk factors relating to the securities offered, before making an investment decision. This brochure contains disclosures that constitute forward-looking statements under securities law.</a:t>
            </a:r>
            <a:endParaRPr lang="en-CA" sz="650" dirty="0"/>
          </a:p>
        </p:txBody>
      </p:sp>
      <p:sp>
        <p:nvSpPr>
          <p:cNvPr id="23" name="TextBox 22">
            <a:extLst>
              <a:ext uri="{FF2B5EF4-FFF2-40B4-BE49-F238E27FC236}">
                <a16:creationId xmlns:a16="http://schemas.microsoft.com/office/drawing/2014/main" id="{43E79ECA-F3DD-41CA-81F7-1697E4E52CEB}"/>
              </a:ext>
            </a:extLst>
          </p:cNvPr>
          <p:cNvSpPr txBox="1"/>
          <p:nvPr/>
        </p:nvSpPr>
        <p:spPr>
          <a:xfrm>
            <a:off x="3559749" y="7398595"/>
            <a:ext cx="3223298" cy="646331"/>
          </a:xfrm>
          <a:prstGeom prst="rect">
            <a:avLst/>
          </a:prstGeom>
          <a:noFill/>
        </p:spPr>
        <p:txBody>
          <a:bodyPr wrap="square" rtlCol="0">
            <a:spAutoFit/>
          </a:bodyPr>
          <a:lstStyle/>
          <a:p>
            <a:r>
              <a:rPr lang="en-US" sz="1200" dirty="0"/>
              <a:t>To learn more about REVENUE STREAM INVESTING, watch our video on Glen Road’s website: www.glenroad.ca</a:t>
            </a:r>
            <a:endParaRPr lang="en-CA" sz="1200" dirty="0"/>
          </a:p>
        </p:txBody>
      </p:sp>
      <p:sp>
        <p:nvSpPr>
          <p:cNvPr id="24" name="TextBox 23">
            <a:extLst>
              <a:ext uri="{FF2B5EF4-FFF2-40B4-BE49-F238E27FC236}">
                <a16:creationId xmlns:a16="http://schemas.microsoft.com/office/drawing/2014/main" id="{C02D5043-1B50-4EDE-96ED-3FC489E1AC7A}"/>
              </a:ext>
            </a:extLst>
          </p:cNvPr>
          <p:cNvSpPr txBox="1"/>
          <p:nvPr/>
        </p:nvSpPr>
        <p:spPr>
          <a:xfrm>
            <a:off x="1" y="7418070"/>
            <a:ext cx="3559748" cy="600164"/>
          </a:xfrm>
          <a:prstGeom prst="rect">
            <a:avLst/>
          </a:prstGeom>
          <a:noFill/>
        </p:spPr>
        <p:txBody>
          <a:bodyPr wrap="square" rtlCol="0">
            <a:spAutoFit/>
          </a:bodyPr>
          <a:lstStyle/>
          <a:p>
            <a:r>
              <a:rPr lang="en-US" sz="1100" dirty="0"/>
              <a:t>If you think Glen Road’s Revenue Stream Investing approach is right for you, contact your financial advisor or you can get in touch with us directly at: </a:t>
            </a:r>
            <a:r>
              <a:rPr lang="en-US" sz="1100" dirty="0">
                <a:solidFill>
                  <a:srgbClr val="1B5A7D"/>
                </a:solidFill>
              </a:rPr>
              <a:t>info@glenroad.ca</a:t>
            </a:r>
            <a:endParaRPr lang="en-CA" sz="1100" dirty="0">
              <a:solidFill>
                <a:srgbClr val="1B5A7D"/>
              </a:solidFill>
            </a:endParaRPr>
          </a:p>
        </p:txBody>
      </p:sp>
      <p:cxnSp>
        <p:nvCxnSpPr>
          <p:cNvPr id="26" name="Straight Connector 25">
            <a:extLst>
              <a:ext uri="{FF2B5EF4-FFF2-40B4-BE49-F238E27FC236}">
                <a16:creationId xmlns:a16="http://schemas.microsoft.com/office/drawing/2014/main" id="{4B65E791-BAF5-4CB0-A5E6-52AC5C298635}"/>
              </a:ext>
            </a:extLst>
          </p:cNvPr>
          <p:cNvCxnSpPr/>
          <p:nvPr/>
        </p:nvCxnSpPr>
        <p:spPr>
          <a:xfrm>
            <a:off x="3548318" y="7418070"/>
            <a:ext cx="0" cy="669191"/>
          </a:xfrm>
          <a:prstGeom prst="line">
            <a:avLst/>
          </a:prstGeom>
          <a:ln w="15875">
            <a:solidFill>
              <a:srgbClr val="6498AE"/>
            </a:solidFill>
          </a:ln>
        </p:spPr>
        <p:style>
          <a:lnRef idx="1">
            <a:schemeClr val="accent1"/>
          </a:lnRef>
          <a:fillRef idx="0">
            <a:schemeClr val="accent1"/>
          </a:fillRef>
          <a:effectRef idx="0">
            <a:schemeClr val="accent1"/>
          </a:effectRef>
          <a:fontRef idx="minor">
            <a:schemeClr val="tx1"/>
          </a:fontRef>
        </p:style>
      </p:cxnSp>
      <p:pic>
        <p:nvPicPr>
          <p:cNvPr id="28" name="Picture 27" descr="A person wearing a suit and tie smiling at the camera&#10;&#10;Description automatically generated">
            <a:extLst>
              <a:ext uri="{FF2B5EF4-FFF2-40B4-BE49-F238E27FC236}">
                <a16:creationId xmlns:a16="http://schemas.microsoft.com/office/drawing/2014/main" id="{2486F319-52B4-494B-8CF1-ABFD820721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698" y="545628"/>
            <a:ext cx="1142327" cy="1415657"/>
          </a:xfrm>
          <a:prstGeom prst="rect">
            <a:avLst/>
          </a:prstGeom>
          <a:effectLst>
            <a:outerShdw blurRad="50800" dist="38100" dir="2700000" algn="tl" rotWithShape="0">
              <a:prstClr val="black">
                <a:alpha val="40000"/>
              </a:prstClr>
            </a:outerShdw>
          </a:effectLst>
        </p:spPr>
      </p:pic>
      <p:pic>
        <p:nvPicPr>
          <p:cNvPr id="31" name="Picture 30" descr="A person wearing a suit and tie smiling and looking at the camera&#10;&#10;Description automatically generated">
            <a:extLst>
              <a:ext uri="{FF2B5EF4-FFF2-40B4-BE49-F238E27FC236}">
                <a16:creationId xmlns:a16="http://schemas.microsoft.com/office/drawing/2014/main" id="{72BE9890-DDD7-418C-9D60-76EE5DA9D150}"/>
              </a:ext>
            </a:extLst>
          </p:cNvPr>
          <p:cNvPicPr>
            <a:picLocks noChangeAspect="1"/>
          </p:cNvPicPr>
          <p:nvPr/>
        </p:nvPicPr>
        <p:blipFill rotWithShape="1">
          <a:blip r:embed="rId3">
            <a:extLst>
              <a:ext uri="{28A0092B-C50C-407E-A947-70E740481C1C}">
                <a14:useLocalDpi xmlns:a14="http://schemas.microsoft.com/office/drawing/2010/main" val="0"/>
              </a:ext>
            </a:extLst>
          </a:blip>
          <a:srcRect l="25500" r="9667"/>
          <a:stretch/>
        </p:blipFill>
        <p:spPr>
          <a:xfrm>
            <a:off x="243204" y="2217232"/>
            <a:ext cx="1103676" cy="1361862"/>
          </a:xfrm>
          <a:prstGeom prst="rect">
            <a:avLst/>
          </a:prstGeom>
          <a:effectLst>
            <a:outerShdw blurRad="50800" dist="38100" dir="2700000" algn="tl" rotWithShape="0">
              <a:prstClr val="black">
                <a:alpha val="40000"/>
              </a:prstClr>
            </a:outerShdw>
          </a:effectLst>
        </p:spPr>
      </p:pic>
      <p:pic>
        <p:nvPicPr>
          <p:cNvPr id="33" name="Picture 32" descr="A person wearing glasses and looking at the camera&#10;&#10;Description automatically generated">
            <a:extLst>
              <a:ext uri="{FF2B5EF4-FFF2-40B4-BE49-F238E27FC236}">
                <a16:creationId xmlns:a16="http://schemas.microsoft.com/office/drawing/2014/main" id="{1EE3B876-7B10-48F1-8E5B-8C885285D7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596" y="3887711"/>
            <a:ext cx="1082339" cy="1361862"/>
          </a:xfrm>
          <a:prstGeom prst="rect">
            <a:avLst/>
          </a:prstGeom>
          <a:effectLst>
            <a:outerShdw blurRad="50800" dist="38100" dir="2700000" algn="tl" rotWithShape="0">
              <a:prstClr val="black">
                <a:alpha val="40000"/>
              </a:prstClr>
            </a:outerShdw>
          </a:effectLst>
        </p:spPr>
      </p:pic>
      <p:pic>
        <p:nvPicPr>
          <p:cNvPr id="35" name="Picture 34" descr="A person wearing a suit and tie smiling at the camera&#10;&#10;Description automatically generated">
            <a:extLst>
              <a:ext uri="{FF2B5EF4-FFF2-40B4-BE49-F238E27FC236}">
                <a16:creationId xmlns:a16="http://schemas.microsoft.com/office/drawing/2014/main" id="{61F59239-1827-46E3-A29F-35A8F128EC52}"/>
              </a:ext>
            </a:extLst>
          </p:cNvPr>
          <p:cNvPicPr>
            <a:picLocks noChangeAspect="1"/>
          </p:cNvPicPr>
          <p:nvPr/>
        </p:nvPicPr>
        <p:blipFill rotWithShape="1">
          <a:blip r:embed="rId5">
            <a:extLst>
              <a:ext uri="{28A0092B-C50C-407E-A947-70E740481C1C}">
                <a14:useLocalDpi xmlns:a14="http://schemas.microsoft.com/office/drawing/2010/main" val="0"/>
              </a:ext>
            </a:extLst>
          </a:blip>
          <a:srcRect b="9910"/>
          <a:stretch/>
        </p:blipFill>
        <p:spPr>
          <a:xfrm>
            <a:off x="292109" y="5463166"/>
            <a:ext cx="1082339" cy="136186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8742753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1014</TotalTime>
  <Words>1623</Words>
  <Application>Microsoft Office PowerPoint</Application>
  <PresentationFormat>Letter Paper (8.5x11 in)</PresentationFormat>
  <Paragraphs>103</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Olympia Lau</dc:creator>
  <cp:lastModifiedBy>Judy Soucy</cp:lastModifiedBy>
  <cp:revision>53</cp:revision>
  <cp:lastPrinted>2019-07-23T18:41:45Z</cp:lastPrinted>
  <dcterms:created xsi:type="dcterms:W3CDTF">2019-07-13T22:20:18Z</dcterms:created>
  <dcterms:modified xsi:type="dcterms:W3CDTF">2025-09-19T20:26:22Z</dcterms:modified>
</cp:coreProperties>
</file>