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3"/>
    <p:restoredTop sz="94610"/>
  </p:normalViewPr>
  <p:slideViewPr>
    <p:cSldViewPr snapToGrid="0" snapToObjects="1">
      <p:cViewPr varScale="1">
        <p:scale>
          <a:sx n="159" d="100"/>
          <a:sy n="159" d="100"/>
        </p:scale>
        <p:origin x="5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9546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29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84080" y="4572000"/>
            <a:ext cx="3291840" cy="3291840"/>
          </a:xfrm>
          <a:prstGeom prst="ellipse">
            <a:avLst/>
          </a:prstGeom>
          <a:solidFill>
            <a:srgbClr val="1D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607040" y="5394960"/>
            <a:ext cx="1828800" cy="182880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-914400" y="-1097280"/>
            <a:ext cx="2926080" cy="2926080"/>
          </a:xfrm>
          <a:prstGeom prst="ellipse">
            <a:avLst/>
          </a:prstGeom>
          <a:solidFill>
            <a:srgbClr val="1D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965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ROOF RESTORATION PROPOSAL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2377440"/>
            <a:ext cx="9875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Restoring Your Roof —</a:t>
            </a:r>
            <a:endParaRPr lang="en-US" sz="4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Right Way, the First Time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16052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proposal to repair, seal, and protect your roof with the Expandothane waterproofing system — built to last, built to move fast.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31520" y="5715000"/>
            <a:ext cx="45720" cy="502920"/>
          </a:xfrm>
          <a:prstGeom prst="rect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14400" y="5715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FA3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 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 Laughery, RenewPro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5989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FA3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the Board of Directors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502920"/>
            <a:ext cx="502920" cy="50292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502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17320" y="4572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Situation Today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1417320" y="102412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roof can't just be left as-is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77240" y="1783080"/>
            <a:ext cx="128016" cy="128016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97280" y="1627632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roof is currently protected by a layer of spray foam.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77240" y="2743200"/>
            <a:ext cx="128016" cy="128016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97280" y="2587752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Birds landing on the roof are pecking at the exposed foam, breaking down its surface over time.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77240" y="3703320"/>
            <a:ext cx="128016" cy="128016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97280" y="3547872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damaged areas are spreading, and left alone, they will only get worse.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77240" y="4663440"/>
            <a:ext cx="128016" cy="128016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97280" y="4507992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the foam's surface is compromised, the roof's waterproofing is at risk.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680960" y="1737360"/>
            <a:ext cx="3749040" cy="4206240"/>
          </a:xfrm>
          <a:prstGeom prst="roundRect">
            <a:avLst>
              <a:gd name="adj" fmla="val 2927"/>
            </a:avLst>
          </a:prstGeom>
          <a:solidFill>
            <a:srgbClr val="13294B"/>
          </a:solidFill>
          <a:ln/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001000" y="20116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ROOT CAUSE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001000" y="242316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Exposed Foam</a:t>
            </a:r>
            <a:endParaRPr lang="en-US" sz="26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Has No Shell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8001000" y="3794760"/>
            <a:ext cx="32004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Spray foam alone is soft and unprotected. Without a hard, sealed outer layer, it stays vulnerable to birds, weather, and everyday wear — which is exactly what's happening now.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RenewPro  |  Roof Restoration Proposal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081735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Paths Forward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02412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Board's two options actually compare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691640"/>
            <a:ext cx="5120640" cy="4572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05840" y="1920240"/>
            <a:ext cx="457200" cy="457200"/>
          </a:xfrm>
          <a:prstGeom prst="ellipse">
            <a:avLst/>
          </a:prstGeom>
          <a:solidFill>
            <a:srgbClr val="B045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0584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45920" y="196596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Remove &amp; Re-Foam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45920" y="235915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Strip the existing roof and start over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51560" y="288036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45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371600" y="288036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tear-off of the existing roof system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1560" y="3685032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45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71600" y="3685032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Significant disruption to residents and building operations while the roof is stripped bare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51560" y="4489704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45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371600" y="4489704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foam is exposed again, unprotected — the same bird damage risk returns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051560" y="5294376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45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71600" y="5294376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problem, same timeline, likely again in a few years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263640" y="1691640"/>
            <a:ext cx="5120640" cy="4572000"/>
          </a:xfrm>
          <a:prstGeom prst="roundRect">
            <a:avLst>
              <a:gd name="adj" fmla="val 2000"/>
            </a:avLst>
          </a:prstGeom>
          <a:solidFill>
            <a:srgbClr val="13294B"/>
          </a:solidFill>
          <a:ln/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537960" y="1920240"/>
            <a:ext cx="457200" cy="45720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53796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178040" y="196596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Restore with Expandothane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7178040" y="235915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Seal, protect, and warranty the roof in place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583680" y="288036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903720" y="288036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E7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directly over the sound, existing roof structure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583680" y="3685032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903720" y="3685032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E7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Seals seams, gaps, and damaged spots — no full tear-off required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583680" y="4489704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903720" y="4489704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E7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Finished with a super-hard topcoat that stands up to birds, sun, and salt air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583680" y="5294376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903720" y="5294376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E7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Backed by a 20-year system warranty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RenewPro  |  Roof Restoration Proposal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081735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Expandothane?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024128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sealed, waterproof system — not just another foam roof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Expandothane is a fast-curing, flexible waterproofing membrane. </a:t>
            </a:r>
            <a:r>
              <a:rPr lang="en-US" sz="15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sprayed directly onto the roof, where it expands to fill and seal seams, gaps, and damaged spots — then cures in seconds, not hours.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3063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top of it goes an aliphatic polyurea topcoat</a:t>
            </a:r>
            <a:r>
              <a:rPr lang="en-US" sz="15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an extremely hard, UV-stable finish that shields the membrane below and gives the whole system its long-term durability.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617720"/>
            <a:ext cx="5212080" cy="1051560"/>
          </a:xfrm>
          <a:prstGeom prst="roundRect">
            <a:avLst>
              <a:gd name="adj" fmla="val 8696"/>
            </a:avLst>
          </a:prstGeom>
          <a:solidFill>
            <a:srgbClr val="F6C8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60120" y="4736592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3D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Together, the two layers form one complete, warrantied system — installed once and built to perform for two decades.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720840" y="128016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SYSTEM, LAYER BY LAYER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720840" y="1737360"/>
            <a:ext cx="4754880" cy="914400"/>
          </a:xfrm>
          <a:prstGeom prst="roundRect">
            <a:avLst>
              <a:gd name="adj" fmla="val 8000"/>
            </a:avLst>
          </a:prstGeom>
          <a:solidFill>
            <a:srgbClr val="E8791B"/>
          </a:solidFill>
          <a:ln/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949440" y="1865376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Aliphatic Polyurea Topcoat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949440" y="2231136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7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Hard, UV-stable protective shell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720840" y="2880360"/>
            <a:ext cx="4754880" cy="914400"/>
          </a:xfrm>
          <a:prstGeom prst="roundRect">
            <a:avLst>
              <a:gd name="adj" fmla="val 8000"/>
            </a:avLst>
          </a:prstGeom>
          <a:solidFill>
            <a:srgbClr val="3A6B96"/>
          </a:solidFill>
          <a:ln/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949440" y="3008376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Expandothane Base Membrane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49440" y="3374136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7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Seals seams, gaps &amp; damage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720840" y="4023360"/>
            <a:ext cx="4754880" cy="914400"/>
          </a:xfrm>
          <a:prstGeom prst="roundRect">
            <a:avLst>
              <a:gd name="adj" fmla="val 8000"/>
            </a:avLst>
          </a:prstGeom>
          <a:solidFill>
            <a:srgbClr val="1D3A5F"/>
          </a:solidFill>
          <a:ln/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949440" y="4151376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Roof Structure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949440" y="4517136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7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 deck / foam substrate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RenewPro  |  Roof Restoration Proposal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081735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Real Installation, Start to Finish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exact system proposed for your roof — already completed and performing on another property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31520" y="1463040"/>
            <a:ext cx="52120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images/20200629_191346_1_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6384" y="1517904"/>
            <a:ext cx="5102352" cy="222199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86384" y="3227832"/>
            <a:ext cx="5102352" cy="512064"/>
          </a:xfrm>
          <a:prstGeom prst="rect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914400" y="3282696"/>
            <a:ext cx="384048" cy="384048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14400" y="32826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329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417320" y="3227832"/>
            <a:ext cx="4297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Before: Existing Foam Roof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263640" y="1463040"/>
            <a:ext cx="52120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1" descr="images/20200622_142349_1_.jpe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18504" y="1517904"/>
            <a:ext cx="5102352" cy="222199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318504" y="3227832"/>
            <a:ext cx="5102352" cy="512064"/>
          </a:xfrm>
          <a:prstGeom prst="rect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6446520" y="3282696"/>
            <a:ext cx="384048" cy="384048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6446520" y="32826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329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6949440" y="3227832"/>
            <a:ext cx="4297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Patch: Expandothane Applied</a:t>
            </a:r>
            <a:endParaRPr lang="en-US" sz="1350" dirty="0"/>
          </a:p>
        </p:txBody>
      </p:sp>
      <p:sp>
        <p:nvSpPr>
          <p:cNvPr id="16" name="Shape 12"/>
          <p:cNvSpPr/>
          <p:nvPr/>
        </p:nvSpPr>
        <p:spPr>
          <a:xfrm>
            <a:off x="731520" y="4069080"/>
            <a:ext cx="52120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7" name="Image 2" descr="images/20200702_083201.jpe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6384" y="4123944"/>
            <a:ext cx="5102352" cy="2221992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786384" y="5833872"/>
            <a:ext cx="5102352" cy="512064"/>
          </a:xfrm>
          <a:prstGeom prst="rect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914400" y="5888736"/>
            <a:ext cx="384048" cy="384048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/>
          <p:nvPr/>
        </p:nvSpPr>
        <p:spPr>
          <a:xfrm>
            <a:off x="914400" y="58887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329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6"/>
          <p:cNvSpPr/>
          <p:nvPr/>
        </p:nvSpPr>
        <p:spPr>
          <a:xfrm>
            <a:off x="1417320" y="5833872"/>
            <a:ext cx="4297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Base Coat Applied</a:t>
            </a:r>
            <a:endParaRPr lang="en-US" sz="1350" dirty="0"/>
          </a:p>
        </p:txBody>
      </p:sp>
      <p:sp>
        <p:nvSpPr>
          <p:cNvPr id="22" name="Shape 17"/>
          <p:cNvSpPr/>
          <p:nvPr/>
        </p:nvSpPr>
        <p:spPr>
          <a:xfrm>
            <a:off x="6263640" y="4069080"/>
            <a:ext cx="52120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3" name="Image 3" descr="images/20200702_083154_1_.jpe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318504" y="4123944"/>
            <a:ext cx="5102352" cy="2221992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6318504" y="5833872"/>
            <a:ext cx="5102352" cy="512064"/>
          </a:xfrm>
          <a:prstGeom prst="rect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6446520" y="5888736"/>
            <a:ext cx="384048" cy="384048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0"/>
          <p:cNvSpPr/>
          <p:nvPr/>
        </p:nvSpPr>
        <p:spPr>
          <a:xfrm>
            <a:off x="6446520" y="58887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329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7" name="Text 21"/>
          <p:cNvSpPr/>
          <p:nvPr/>
        </p:nvSpPr>
        <p:spPr>
          <a:xfrm>
            <a:off x="6949440" y="5833872"/>
            <a:ext cx="4297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System: Topcoat Applied</a:t>
            </a:r>
            <a:endParaRPr lang="en-US" sz="1350" dirty="0"/>
          </a:p>
        </p:txBody>
      </p:sp>
      <p:sp>
        <p:nvSpPr>
          <p:cNvPr id="28" name="Text 22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RenewPro  |  Roof Restoration Proposal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1081735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Outperforms a New Foam Roof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02412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reasons roofing teams choose Expandothane over foam alone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783080"/>
            <a:ext cx="106984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60120" y="2039112"/>
            <a:ext cx="548640" cy="548640"/>
          </a:xfrm>
          <a:prstGeom prst="ellipse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60120" y="20391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783080" y="1892808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Cures in Seconds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63440" y="1892808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Crews apply and move on fast — there's no long open-air cure window for weather to interfere with.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31520" y="2990088"/>
            <a:ext cx="106984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960120" y="3246120"/>
            <a:ext cx="548640" cy="548640"/>
          </a:xfrm>
          <a:prstGeom prst="ellipse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0120" y="3246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783080" y="3099816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Seals Everything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63440" y="3099816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expands into seams, gaps, and the exact spots the birds have damaged, closing them completely.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31520" y="4197096"/>
            <a:ext cx="106984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960120" y="4453128"/>
            <a:ext cx="548640" cy="548640"/>
          </a:xfrm>
          <a:prstGeom prst="ellipse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60120" y="44531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783080" y="4306824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 &amp; Hail Resistant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663440" y="4306824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Tested to resist cracking under impact — a real plus in Florida's storm and hail exposure.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31520" y="5404104"/>
            <a:ext cx="106984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60120" y="5660136"/>
            <a:ext cx="548640" cy="548640"/>
          </a:xfrm>
          <a:prstGeom prst="ellipse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60120" y="56601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783080" y="5513832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Works Over What's Already There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663440" y="5513832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need to strip the roof down to bare deck — it's designed to be applied over sound existing structure.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RenewPro  |  Roof Restoration Proposal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081735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329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9144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Topcoat Makes the Difference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024128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Aliphatic polyurea: the hard shell that stops the cycle of damage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737360"/>
            <a:ext cx="3657600" cy="4206240"/>
          </a:xfrm>
          <a:prstGeom prst="roundRect">
            <a:avLst>
              <a:gd name="adj" fmla="val 3000"/>
            </a:avLst>
          </a:prstGeom>
          <a:solidFill>
            <a:srgbClr val="E8791B"/>
          </a:solidFill>
          <a:ln/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28600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SUPER-HARD</a:t>
            </a:r>
            <a:endParaRPr lang="en-US" sz="26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SHIELD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960120" y="379476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32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top of a flexible, sealed membrane below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709160" y="1993392"/>
            <a:ext cx="137160" cy="13716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0" y="178308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E7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Cures to an extremely hard, dense finish — far tougher than exposed foam.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709160" y="2999232"/>
            <a:ext cx="137160" cy="13716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0" y="278892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E7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to withstand sun, salt air, and coastal weather without breaking down.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4709160" y="4005072"/>
            <a:ext cx="137160" cy="13716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0" y="379476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E7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Holds its color and gloss over time, instead of yellowing or degrading.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4709160" y="5010912"/>
            <a:ext cx="137160" cy="13716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0" y="480060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E7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hard, sealed surface gives birds nothing soft to peck apart the way the old foam offered.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FA3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RenewPro  |  Roof Restoration Proposal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081735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FA3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Minimal Disruption to Your Residents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31520" y="102412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at the building keeps moving while the work happens overhead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783080"/>
            <a:ext cx="3931920" cy="4160520"/>
          </a:xfrm>
          <a:prstGeom prst="roundRect">
            <a:avLst>
              <a:gd name="adj" fmla="val 2791"/>
            </a:avLst>
          </a:prstGeom>
          <a:solidFill>
            <a:srgbClr val="13294B"/>
          </a:solidFill>
          <a:ln/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05840" y="2057400"/>
            <a:ext cx="502920" cy="50292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05840" y="2057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⏱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60120" y="27432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Measured in Days —</a:t>
            </a:r>
            <a:endParaRPr lang="en-US" sz="2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Weeks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60120" y="3931920"/>
            <a:ext cx="3566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Compared to a full tear-off and re-foam of the entire roof, restoring in place is a far shorter project window.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029200" y="2020824"/>
            <a:ext cx="128016" cy="128016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349240" y="182880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Rooftop work only — no interior access needed for units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029200" y="2980944"/>
            <a:ext cx="128016" cy="128016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349240" y="278892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Fast-cure application means crews are on and off the roof quickly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5029200" y="3941064"/>
            <a:ext cx="128016" cy="128016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349240" y="37490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hauling away debris from an entire old roof system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5029200" y="4901184"/>
            <a:ext cx="128016" cy="128016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349240" y="470916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building life continues below while the crew works above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RenewPro  |  Roof Restoration Proposal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081735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Process Looks Like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Board and residents know exactly what to expect, start to finish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31520" y="1508760"/>
            <a:ext cx="336804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60120" y="1737360"/>
            <a:ext cx="502920" cy="502920"/>
          </a:xfrm>
          <a:prstGeom prst="ellipse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60120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00200" y="1709928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Inspect &amp; Assess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60120" y="2377440"/>
            <a:ext cx="2910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the roof and document bird-damaged areas, seams, and any ponding before work begins.</a:t>
            </a:r>
            <a:endParaRPr lang="en-US" sz="1180" dirty="0"/>
          </a:p>
        </p:txBody>
      </p:sp>
      <p:sp>
        <p:nvSpPr>
          <p:cNvPr id="9" name="Shape 7"/>
          <p:cNvSpPr/>
          <p:nvPr/>
        </p:nvSpPr>
        <p:spPr>
          <a:xfrm>
            <a:off x="4419600" y="1508760"/>
            <a:ext cx="336804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648200" y="1737360"/>
            <a:ext cx="502920" cy="502920"/>
          </a:xfrm>
          <a:prstGeom prst="ellipse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648200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288280" y="1709928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Repair as Needed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4648200" y="2377440"/>
            <a:ext cx="2910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Deteriorated foam is removed and repaired only where it's actually damaged.</a:t>
            </a:r>
            <a:endParaRPr lang="en-US" sz="1180" dirty="0"/>
          </a:p>
        </p:txBody>
      </p:sp>
      <p:sp>
        <p:nvSpPr>
          <p:cNvPr id="14" name="Shape 12"/>
          <p:cNvSpPr/>
          <p:nvPr/>
        </p:nvSpPr>
        <p:spPr>
          <a:xfrm>
            <a:off x="8107680" y="1508760"/>
            <a:ext cx="336804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336280" y="1737360"/>
            <a:ext cx="502920" cy="502920"/>
          </a:xfrm>
          <a:prstGeom prst="ellipse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336280" y="1737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976360" y="1709928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Clean the Surface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8336280" y="2377440"/>
            <a:ext cx="2910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roof is pressure-washed and left to fully dry — a critical step before coating.</a:t>
            </a:r>
            <a:endParaRPr lang="en-US" sz="1180" dirty="0"/>
          </a:p>
        </p:txBody>
      </p:sp>
      <p:sp>
        <p:nvSpPr>
          <p:cNvPr id="19" name="Shape 17"/>
          <p:cNvSpPr/>
          <p:nvPr/>
        </p:nvSpPr>
        <p:spPr>
          <a:xfrm>
            <a:off x="731520" y="3931920"/>
            <a:ext cx="336804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60120" y="4160520"/>
            <a:ext cx="502920" cy="502920"/>
          </a:xfrm>
          <a:prstGeom prst="ellipse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60120" y="4160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600200" y="4133088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Adhesion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960120" y="4800600"/>
            <a:ext cx="2910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quick adhesion check confirms the surface is ready for the system.</a:t>
            </a:r>
            <a:endParaRPr lang="en-US" sz="1180" dirty="0"/>
          </a:p>
        </p:txBody>
      </p:sp>
      <p:sp>
        <p:nvSpPr>
          <p:cNvPr id="24" name="Shape 22"/>
          <p:cNvSpPr/>
          <p:nvPr/>
        </p:nvSpPr>
        <p:spPr>
          <a:xfrm>
            <a:off x="4419600" y="3931920"/>
            <a:ext cx="336804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648200" y="4160520"/>
            <a:ext cx="502920" cy="502920"/>
          </a:xfrm>
          <a:prstGeom prst="ellipse">
            <a:avLst/>
          </a:prstGeom>
          <a:solidFill>
            <a:srgbClr val="1329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648200" y="4160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5288280" y="4133088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Apply Expandothane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4648200" y="4800600"/>
            <a:ext cx="2910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base membrane is sprayed on, sealing seams and gaps as it cures in seconds.</a:t>
            </a:r>
            <a:endParaRPr lang="en-US" sz="1180" dirty="0"/>
          </a:p>
        </p:txBody>
      </p:sp>
      <p:sp>
        <p:nvSpPr>
          <p:cNvPr id="29" name="Shape 27"/>
          <p:cNvSpPr/>
          <p:nvPr/>
        </p:nvSpPr>
        <p:spPr>
          <a:xfrm>
            <a:off x="8107680" y="3931920"/>
            <a:ext cx="336804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336280" y="4160520"/>
            <a:ext cx="502920" cy="50292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336280" y="4160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329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8976360" y="4133088"/>
            <a:ext cx="231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Apply the Topcoat</a:t>
            </a:r>
            <a:endParaRPr lang="en-US" sz="1550" dirty="0"/>
          </a:p>
        </p:txBody>
      </p:sp>
      <p:sp>
        <p:nvSpPr>
          <p:cNvPr id="33" name="Text 31"/>
          <p:cNvSpPr/>
          <p:nvPr/>
        </p:nvSpPr>
        <p:spPr>
          <a:xfrm>
            <a:off x="8336280" y="4800600"/>
            <a:ext cx="2910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8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hard aliphatic polyurea finish goes on last, completing the warrantied system.</a:t>
            </a:r>
            <a:endParaRPr lang="en-US" sz="1180" dirty="0"/>
          </a:p>
        </p:txBody>
      </p:sp>
      <p:sp>
        <p:nvSpPr>
          <p:cNvPr id="34" name="Text 32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RenewPro  |  Roof Restoration Proposal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081735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329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371600"/>
            <a:ext cx="3840480" cy="3840480"/>
          </a:xfrm>
          <a:prstGeom prst="ellipse">
            <a:avLst/>
          </a:prstGeom>
          <a:solidFill>
            <a:srgbClr val="1D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TO LAST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691640"/>
            <a:ext cx="41148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</a:t>
            </a:r>
            <a:endParaRPr lang="en-US" sz="13000" dirty="0"/>
          </a:p>
        </p:txBody>
      </p:sp>
      <p:sp>
        <p:nvSpPr>
          <p:cNvPr id="5" name="Text 3"/>
          <p:cNvSpPr/>
          <p:nvPr/>
        </p:nvSpPr>
        <p:spPr>
          <a:xfrm>
            <a:off x="731520" y="36118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YEAR SYSTEM WARRANTY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416052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Covering the complete Expandothane roofing system when installed by an authorized applicator.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583680" y="1737360"/>
            <a:ext cx="4846320" cy="868680"/>
          </a:xfrm>
          <a:prstGeom prst="roundRect">
            <a:avLst>
              <a:gd name="adj" fmla="val 10526"/>
            </a:avLst>
          </a:prstGeom>
          <a:solidFill>
            <a:srgbClr val="1D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812280" y="1737360"/>
            <a:ext cx="457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0" y="1737360"/>
            <a:ext cx="3977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installation, two decades of protection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583680" y="2834640"/>
            <a:ext cx="4846320" cy="868680"/>
          </a:xfrm>
          <a:prstGeom prst="roundRect">
            <a:avLst>
              <a:gd name="adj" fmla="val 10526"/>
            </a:avLst>
          </a:prstGeom>
          <a:solidFill>
            <a:srgbClr val="1D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812280" y="2834640"/>
            <a:ext cx="457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315200" y="2834640"/>
            <a:ext cx="3977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Backed by SprayEZ Equipment &amp; Coatings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583680" y="3931920"/>
            <a:ext cx="4846320" cy="868680"/>
          </a:xfrm>
          <a:prstGeom prst="roundRect">
            <a:avLst>
              <a:gd name="adj" fmla="val 10526"/>
            </a:avLst>
          </a:prstGeom>
          <a:solidFill>
            <a:srgbClr val="1D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812280" y="3931920"/>
            <a:ext cx="457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315200" y="3931920"/>
            <a:ext cx="3977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Peace of mind for the Board and every resident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FA3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RenewPro  |  Roof Restoration Proposal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81735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FA3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This Is the Right Choice for Your Building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31520" y="10515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Bringing it all together for the Board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783080"/>
            <a:ext cx="518922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05840" y="2057400"/>
            <a:ext cx="457200" cy="54864"/>
          </a:xfrm>
          <a:prstGeom prst="rect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05840" y="2194560"/>
            <a:ext cx="4640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Solves the Real Problem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05840" y="2679192"/>
            <a:ext cx="46405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Addresses the bird damage directly instead of setting up the same failure again in a few years.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86500" y="1783080"/>
            <a:ext cx="518922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560820" y="2057400"/>
            <a:ext cx="457200" cy="54864"/>
          </a:xfrm>
          <a:prstGeom prst="rect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560820" y="2194560"/>
            <a:ext cx="4640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Faster, Less Disruptive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560820" y="2679192"/>
            <a:ext cx="46405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in place, over sound structure — far less impact on residents than a full tear-off.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31520" y="3977640"/>
            <a:ext cx="518922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005840" y="4251960"/>
            <a:ext cx="457200" cy="54864"/>
          </a:xfrm>
          <a:prstGeom prst="rect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05840" y="4389120"/>
            <a:ext cx="4640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for This Coast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005840" y="4873752"/>
            <a:ext cx="46405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super-hard topcoat designed to hold up to sun, salt air, and Florida storms.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86500" y="3977640"/>
            <a:ext cx="518922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CE3EC"/>
            </a:solidFill>
            <a:prstDash val="solid"/>
          </a:ln>
          <a:effectLst>
            <a:outerShdw blurRad="101600" dist="38100" dir="5400000" algn="bl" rotWithShape="0">
              <a:srgbClr val="0A1830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560820" y="4251960"/>
            <a:ext cx="457200" cy="54864"/>
          </a:xfrm>
          <a:prstGeom prst="rect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60820" y="4389120"/>
            <a:ext cx="4640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329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 Years of Protection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560820" y="4873752"/>
            <a:ext cx="46405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warrantied project, two decades of coverage for the building.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RenewPro  |  Roof Restoration Proposal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81735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B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329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4389120"/>
            <a:ext cx="3291840" cy="3291840"/>
          </a:xfrm>
          <a:prstGeom prst="ellipse">
            <a:avLst/>
          </a:prstGeom>
          <a:solidFill>
            <a:srgbClr val="1D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8229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Steps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31520" y="1417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forward together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2148840"/>
            <a:ext cx="457200" cy="45720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329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371600" y="21488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review and discussion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31520" y="2807208"/>
            <a:ext cx="457200" cy="45720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31520" y="2807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329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371600" y="2807208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a full roof walk-through and assessment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31520" y="3465576"/>
            <a:ext cx="457200" cy="45720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31520" y="3465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329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371600" y="3465576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Finalize project scope and installation timeline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31520" y="4123944"/>
            <a:ext cx="457200" cy="457200"/>
          </a:xfrm>
          <a:prstGeom prst="ellipse">
            <a:avLst/>
          </a:prstGeom>
          <a:solidFill>
            <a:srgbClr val="E879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31520" y="4123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329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371600" y="4123944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forward with an authorized Expandothane installation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863840" y="4846320"/>
            <a:ext cx="3657600" cy="1417320"/>
          </a:xfrm>
          <a:prstGeom prst="roundRect">
            <a:avLst>
              <a:gd name="adj" fmla="val 6452"/>
            </a:avLst>
          </a:prstGeom>
          <a:solidFill>
            <a:srgbClr val="1D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138160" y="501091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879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138160" y="53035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 Laughery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138160" y="56692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RenewPro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5720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FA3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RenewPro  |  Roof Restoration Proposal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817352" y="6446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FA3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1163</Words>
  <Application>Microsoft Macintosh PowerPoint</Application>
  <PresentationFormat>Widescreen</PresentationFormat>
  <Paragraphs>183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David Gast</cp:lastModifiedBy>
  <cp:revision>1</cp:revision>
  <dcterms:created xsi:type="dcterms:W3CDTF">2026-08-03T18:45:07Z</dcterms:created>
  <dcterms:modified xsi:type="dcterms:W3CDTF">2026-08-03T18:52:40Z</dcterms:modified>
</cp:coreProperties>
</file>