
<file path=[Content_Types].xml><?xml version="1.0" encoding="utf-8"?>
<Types xmlns="http://schemas.openxmlformats.org/package/2006/content-types">
  <Default Extension="5" ContentType="image/jpeg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media/image50.jpg" ContentType="image/jpeg"/>
  <Override PartName="/ppt/media/image51.jpg" ContentType="image/jpeg"/>
  <Override PartName="/ppt/media/image55.jpg" ContentType="image/jpeg"/>
  <Override PartName="/ppt/media/image57.jpg" ContentType="image/jpeg"/>
  <Override PartName="/ppt/media/image58.jpg" ContentType="image/jpeg"/>
  <Override PartName="/ppt/media/image59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85" r:id="rId2"/>
  </p:sldMasterIdLst>
  <p:notesMasterIdLst>
    <p:notesMasterId r:id="rId45"/>
  </p:notesMasterIdLst>
  <p:sldIdLst>
    <p:sldId id="2294" r:id="rId3"/>
    <p:sldId id="2300" r:id="rId4"/>
    <p:sldId id="260" r:id="rId5"/>
    <p:sldId id="2255" r:id="rId6"/>
    <p:sldId id="2257" r:id="rId7"/>
    <p:sldId id="2256" r:id="rId8"/>
    <p:sldId id="2265" r:id="rId9"/>
    <p:sldId id="2266" r:id="rId10"/>
    <p:sldId id="2267" r:id="rId11"/>
    <p:sldId id="2268" r:id="rId12"/>
    <p:sldId id="2269" r:id="rId13"/>
    <p:sldId id="2270" r:id="rId14"/>
    <p:sldId id="2271" r:id="rId15"/>
    <p:sldId id="2272" r:id="rId16"/>
    <p:sldId id="2273" r:id="rId17"/>
    <p:sldId id="2274" r:id="rId18"/>
    <p:sldId id="2276" r:id="rId19"/>
    <p:sldId id="2296" r:id="rId20"/>
    <p:sldId id="257" r:id="rId21"/>
    <p:sldId id="258" r:id="rId22"/>
    <p:sldId id="259" r:id="rId23"/>
    <p:sldId id="2297" r:id="rId24"/>
    <p:sldId id="261" r:id="rId25"/>
    <p:sldId id="262" r:id="rId26"/>
    <p:sldId id="263" r:id="rId27"/>
    <p:sldId id="264" r:id="rId28"/>
    <p:sldId id="2298" r:id="rId29"/>
    <p:sldId id="2299" r:id="rId30"/>
    <p:sldId id="267" r:id="rId31"/>
    <p:sldId id="2277" r:id="rId32"/>
    <p:sldId id="2278" r:id="rId33"/>
    <p:sldId id="2279" r:id="rId34"/>
    <p:sldId id="2281" r:id="rId35"/>
    <p:sldId id="2282" r:id="rId36"/>
    <p:sldId id="2283" r:id="rId37"/>
    <p:sldId id="2284" r:id="rId38"/>
    <p:sldId id="2286" r:id="rId39"/>
    <p:sldId id="2289" r:id="rId40"/>
    <p:sldId id="2291" r:id="rId41"/>
    <p:sldId id="2293" r:id="rId42"/>
    <p:sldId id="266" r:id="rId43"/>
    <p:sldId id="265" r:id="rId44"/>
  </p:sldIdLst>
  <p:sldSz cx="12192000" cy="6858000"/>
  <p:notesSz cx="6858000" cy="9144000"/>
  <p:embeddedFontLst>
    <p:embeddedFont>
      <p:font typeface="Montserrat" panose="00000500000000000000" pitchFamily="2" charset="0"/>
      <p:regular r:id="rId46"/>
      <p:bold r:id="rId47"/>
      <p:italic r:id="rId48"/>
      <p:boldItalic r:id="rId49"/>
    </p:embeddedFont>
    <p:embeddedFont>
      <p:font typeface="Montserrat ExtraBold" panose="00000900000000000000" pitchFamily="2" charset="0"/>
      <p:bold r:id="rId50"/>
      <p:italic r:id="rId51"/>
      <p:boldItalic r:id="rId52"/>
    </p:embeddedFont>
    <p:embeddedFont>
      <p:font typeface="Neue Haas Grotesk Text Pro" panose="020B0504020202020204" pitchFamily="34" charset="0"/>
      <p:regular r:id="rId53"/>
      <p:bold r:id="rId54"/>
      <p:boldItalic r:id="rId55"/>
    </p:embeddedFont>
    <p:embeddedFont>
      <p:font typeface="Trebuchet MS" panose="020B0603020202020204" pitchFamily="34" charset="0"/>
      <p:regular r:id="rId56"/>
      <p:bold r:id="rId57"/>
      <p:italic r:id="rId58"/>
      <p:boldItalic r:id="rId59"/>
    </p:embeddedFont>
  </p:embeddedFontLst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/>
    <p:restoredTop sz="86377"/>
  </p:normalViewPr>
  <p:slideViewPr>
    <p:cSldViewPr snapToGrid="0">
      <p:cViewPr varScale="1">
        <p:scale>
          <a:sx n="64" d="100"/>
          <a:sy n="64" d="100"/>
        </p:scale>
        <p:origin x="47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>
                <a:solidFill>
                  <a:schemeClr val="accent1">
                    <a:lumMod val="75000"/>
                  </a:schemeClr>
                </a:solidFill>
                <a:latin typeface="+mn-lt"/>
              </a:defRPr>
            </a:pPr>
            <a:r>
              <a:rPr lang="en-US" sz="1600" b="1" i="0" u="none" strike="noStrike">
                <a:solidFill>
                  <a:schemeClr val="accent1">
                    <a:lumMod val="75000"/>
                  </a:schemeClr>
                </a:solidFill>
                <a:latin typeface="+mn-lt"/>
              </a:rPr>
              <a:t>Unexcused Absence Rate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Mentored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accent4">
                        <a:lumMod val="7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F-7C4F-9604-912AA18AA2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Non-Mentored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accent4">
                        <a:lumMod val="7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51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EF-7C4F-9604-912AA18AA2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600" b="0" i="0" u="none" strike="noStrike">
                <a:solidFill>
                  <a:schemeClr val="accent4">
                    <a:lumMod val="75000"/>
                  </a:schemeClr>
                </a:solidFill>
                <a:latin typeface="+mn-lt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400" b="0" i="0" u="none" strike="noStrike">
                <a:solidFill>
                  <a:schemeClr val="accent4">
                    <a:lumMod val="75000"/>
                  </a:schemeClr>
                </a:solidFill>
                <a:latin typeface="+mn-lt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400">
              <a:solidFill>
                <a:srgbClr val="334155"/>
              </a:solidFill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>
                <a:solidFill>
                  <a:schemeClr val="accent1">
                    <a:lumMod val="75000"/>
                  </a:schemeClr>
                </a:solidFill>
                <a:latin typeface="+mn-lt"/>
              </a:defRPr>
            </a:pPr>
            <a:r>
              <a:rPr lang="en-US" sz="1800" b="1" i="0" u="none" strike="noStrike">
                <a:solidFill>
                  <a:schemeClr val="accent1">
                    <a:lumMod val="75000"/>
                  </a:schemeClr>
                </a:solidFill>
                <a:latin typeface="+mn-lt"/>
              </a:rPr>
              <a:t>Registered Transit Apprenticeship Programs in the U.S.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Programs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accent1">
                        <a:lumMod val="7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7-6449-8DFC-9A7B3F2C70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400" b="0" i="0" u="none" strike="noStrike">
                <a:solidFill>
                  <a:schemeClr val="accent4">
                    <a:lumMod val="75000"/>
                  </a:schemeClr>
                </a:solidFill>
                <a:latin typeface="+mn-lt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400" b="0" i="0" u="none" strike="noStrike">
                <a:solidFill>
                  <a:schemeClr val="accent4">
                    <a:lumMod val="75000"/>
                  </a:schemeClr>
                </a:solidFill>
                <a:latin typeface="+mn-lt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BE6CB-B315-4887-B1DB-3142FE577CDB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5968C-4DFC-4B58-8BAF-EA1E00C51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1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ITLC has been around for two and a half decades, starting out by supporting labor management partnerships in public transportation, which led to the development of established career pathways, national training standards and curricula, and apprenticeships and mentorship.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 couple of years ago, the Federal Transit Administration selected ITLC to operate the Transit Workforce Center, which is FTA’s first national technical assistance center for transit workforce development.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So if you’re a transit agency, please send any technical assistance requests to us with our TWC hats on; but as ITLC we work on transportation workforce development more broadly.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968C-4DFC-4B58-8BAF-EA1E00C51B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7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FEF10-B90C-4E2D-8AB4-F2A61AE5B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7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968C-4DFC-4B58-8BAF-EA1E00C51B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968C-4DFC-4B58-8BAF-EA1E00C51B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type of people do you want to train?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968C-4DFC-4B58-8BAF-EA1E00C51B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2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EC3C4-7493-D85E-F9AB-2196C3854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C56E36-74E1-632A-9610-71AA3BEEC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C888D0-9BB1-6291-DBFA-BF4C1C901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type of people do you want to train?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6B855-DE5D-6004-573A-152FAF9F3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968C-4DFC-4B58-8BAF-EA1E00C51B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F941C-F073-20DF-E9F0-9993463AD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DDDF02-5D8C-329E-FB85-9D6C90AA4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168D5-34EB-3E3E-AE5F-90A870046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A5DAE-5884-39C2-0AB1-B86820A6E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5968C-4DFC-4B58-8BAF-EA1E00C51B4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3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C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nsit Workforce Center">
            <a:extLst>
              <a:ext uri="{FF2B5EF4-FFF2-40B4-BE49-F238E27FC236}">
                <a16:creationId xmlns:a16="http://schemas.microsoft.com/office/drawing/2014/main" id="{19392289-8B1A-F06A-596E-E0B7179473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F397E-666B-470F-A253-6BE6BC97EEBE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10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C Event Tit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5630FA-2B06-54B6-0E27-BDC485A14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7825" t="42692" b="3048"/>
          <a:stretch>
            <a:fillRect/>
          </a:stretch>
        </p:blipFill>
        <p:spPr>
          <a:xfrm>
            <a:off x="0" y="1702190"/>
            <a:ext cx="12192000" cy="5155810"/>
          </a:xfrm>
          <a:prstGeom prst="rect">
            <a:avLst/>
          </a:prstGeom>
        </p:spPr>
      </p:pic>
      <p:pic>
        <p:nvPicPr>
          <p:cNvPr id="2" name="Picture 1" descr="Transit Workforce Center">
            <a:extLst>
              <a:ext uri="{FF2B5EF4-FFF2-40B4-BE49-F238E27FC236}">
                <a16:creationId xmlns:a16="http://schemas.microsoft.com/office/drawing/2014/main" id="{A8D075D5-AA1D-CAC5-37BC-4925CB7E55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385992"/>
            <a:ext cx="5882640" cy="10127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60899A-74A6-12D0-89B4-1CB890872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55093" y="1702190"/>
            <a:ext cx="10901907" cy="0"/>
          </a:xfrm>
          <a:prstGeom prst="line">
            <a:avLst/>
          </a:prstGeom>
          <a:ln w="25400" cap="rnd"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63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1484D2-FD1E-C784-DB99-C2D4518766E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55093" y="5103734"/>
            <a:ext cx="10901907" cy="1274095"/>
            <a:chOff x="655093" y="5103734"/>
            <a:chExt cx="10901907" cy="127409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60F228C-3C2A-8C37-F600-742344EDC8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5093" y="5103734"/>
              <a:ext cx="10901907" cy="1274095"/>
            </a:xfrm>
            <a:prstGeom prst="roundRect">
              <a:avLst>
                <a:gd name="adj" fmla="val 20259"/>
              </a:avLst>
            </a:prstGeom>
            <a:solidFill>
              <a:schemeClr val="bg1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 program of the </a:t>
              </a:r>
              <a:r>
                <a:rPr lang="en-US" sz="1400" b="1" dirty="0">
                  <a:solidFill>
                    <a:schemeClr val="accent6"/>
                  </a:solidFill>
                </a:rPr>
                <a:t>Federal Transit Administration </a:t>
              </a:r>
              <a:r>
                <a:rPr lang="en-US" sz="1400" dirty="0">
                  <a:solidFill>
                    <a:schemeClr val="tx1"/>
                  </a:solidFill>
                </a:rPr>
                <a:t>administered by the International Transportation Learning Center </a:t>
              </a:r>
            </a:p>
          </p:txBody>
        </p:sp>
        <p:pic>
          <p:nvPicPr>
            <p:cNvPr id="15" name="Picture 14" descr="FTA logo">
              <a:extLst>
                <a:ext uri="{FF2B5EF4-FFF2-40B4-BE49-F238E27FC236}">
                  <a16:creationId xmlns:a16="http://schemas.microsoft.com/office/drawing/2014/main" id="{B22FA683-B553-2046-8C82-37512F7CFAD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rcRect l="53528" b="39079"/>
            <a:stretch>
              <a:fillRect/>
            </a:stretch>
          </p:blipFill>
          <p:spPr>
            <a:xfrm>
              <a:off x="3759642" y="5217785"/>
              <a:ext cx="4672714" cy="793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4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C Open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68D56D-7F0A-6A43-17E9-F7110B8B6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5DEC0-F3C2-433D-1BE7-7F020C037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9AE598-3A36-6943-DD21-83304FB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E5561-1C99-9398-AFF4-EC732F7B4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6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D14B1-C403-FFB3-9739-0B5932232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7500A0-31D2-22F3-FDFB-104B421C3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836" y="6112475"/>
            <a:ext cx="2203450" cy="738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9AE598-3A36-6943-DD21-83304FB9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E5561-1C99-9398-AFF4-EC732F7B4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602038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2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CA8A23-87F6-E732-97C2-D2B09E037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08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09644-1EAE-7371-4FF1-26B88EAA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731520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E199B-828C-1360-C9C5-838639AE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39"/>
            <a:ext cx="10515600" cy="4713924"/>
          </a:xfrm>
        </p:spPr>
        <p:txBody>
          <a:bodyPr lIns="0" tIns="0" rIns="0" bIns="0"/>
          <a:lstStyle>
            <a:lvl1pPr marL="0" indent="0">
              <a:buNone/>
              <a:defRPr sz="22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BB6AD-DA55-E2EC-8699-4A5E2EC1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1" y="6356350"/>
            <a:ext cx="10515600" cy="365125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fld id="{EFB2949D-3F46-0447-B67E-7C1922E44B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72C2B-4E22-2ECC-8CA3-01CAE76A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2913" y="6176963"/>
            <a:ext cx="2011022" cy="6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CA8A23-87F6-E732-97C2-D2B09E037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08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09644-1EAE-7371-4FF1-26B88EAA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731520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BB6AD-DA55-E2EC-8699-4A5E2EC1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1" y="6356350"/>
            <a:ext cx="10515600" cy="365125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fld id="{9C153832-09ED-D64B-B470-2277EAE587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72C2B-4E22-2ECC-8CA3-01CAE76A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2913" y="6176963"/>
            <a:ext cx="2011022" cy="6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5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F69B6-6D5E-4363-B374-18E94027D1E6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0EBE6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0EB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0EBE6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0EBE6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0EB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663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250A8-4308-F940-2BBD-5E57D30E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1EAEA-4238-FE15-AE8F-6705963B7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9A681-D50A-E9E2-D692-18F0A3041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BAF6-7DD0-0848-9DDB-FC6F15CDBF0A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67BBD-8B42-2EC8-F607-CE34961A7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DF9BC-7CB8-7E54-1C61-606441757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1E2F-26AA-D046-94E8-30BD9E59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4" r:id="rId4"/>
    <p:sldLayoutId id="2147483669" r:id="rId5"/>
    <p:sldLayoutId id="2147483683" r:id="rId6"/>
    <p:sldLayoutId id="2147483684" r:id="rId7"/>
    <p:sldLayoutId id="214748366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6/10/2026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9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td.org/inside/mtd-pulse/mtd-and-transit-partners-form-the-hydrogen-fuel-cell-bus-council/" TargetMode="External"/><Relationship Id="rId2" Type="http://schemas.openxmlformats.org/officeDocument/2006/relationships/image" Target="../media/image49.5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coaching-mentoring-one-line-vector-icon_158877955.htm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otool.com/track/broken_gears/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ar/image/2324013.html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73998/contact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league.gg/theportal/moga-lumidouce-elegy-is-it-good-for-anyone-else-genshin-impact/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image/310218.html" TargetMode="External"/><Relationship Id="rId2" Type="http://schemas.openxmlformats.org/officeDocument/2006/relationships/image" Target="../media/image56.sv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26418137-curved-road-with-white-markings-vector-illustration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s-vectors/bus-driver-silhouette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lets-talk-logo-design-adobe-illustrator_38182061.htm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beard@transportcenter.org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ransitworkforc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C8098C4-B7BA-1749-3A65-218FA61FBB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944014"/>
            <a:ext cx="12192000" cy="2893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Mentorship Matters: 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Improving Bus Operator Retention and 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Reducing Absenteeism Through Peer Support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Iowa Public Transit Association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ltoona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Iowa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18, 2026</a:t>
            </a:r>
          </a:p>
        </p:txBody>
      </p:sp>
    </p:spTree>
    <p:extLst>
      <p:ext uri="{BB962C8B-B14F-4D97-AF65-F5344CB8AC3E}">
        <p14:creationId xmlns:p14="http://schemas.microsoft.com/office/powerpoint/2010/main" val="12555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CD95-C697-B82F-F973-40832185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Stories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E89BA34-3736-B552-17EB-4B81E8F02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637676"/>
            <a:ext cx="3108960" cy="97536"/>
          </a:xfrm>
          <a:prstGeom prst="rect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A5CBFAA1-CA74-58D3-BB6F-429333B7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1520" y="1637676"/>
            <a:ext cx="3108960" cy="97536"/>
          </a:xfrm>
          <a:prstGeom prst="rect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2" name="Shape 12">
            <a:extLst>
              <a:ext uri="{FF2B5EF4-FFF2-40B4-BE49-F238E27FC236}">
                <a16:creationId xmlns:a16="http://schemas.microsoft.com/office/drawing/2014/main" id="{A3D14C4B-D4DD-00E6-3B04-9D609F59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44840" y="1637676"/>
            <a:ext cx="3108960" cy="97536"/>
          </a:xfrm>
          <a:prstGeom prst="rect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22B2C22-33CA-7F8A-59DB-8BACB61B6286}"/>
              </a:ext>
            </a:extLst>
          </p:cNvPr>
          <p:cNvSpPr/>
          <p:nvPr/>
        </p:nvSpPr>
        <p:spPr>
          <a:xfrm>
            <a:off x="1082040" y="1942476"/>
            <a:ext cx="2621280" cy="548640"/>
          </a:xfrm>
          <a:prstGeom prst="rect">
            <a:avLst/>
          </a:prstGeom>
          <a:noFill/>
          <a:ln/>
        </p:spPr>
        <p:txBody>
          <a:bodyPr wrap="square" lIns="0" tIns="0" rIns="0" bIns="91440" rtlCol="0" anchor="t" anchorCtr="0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VTA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(San Jose, CA)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317C939B-2F35-F8A0-CAFD-21CB80194680}"/>
              </a:ext>
            </a:extLst>
          </p:cNvPr>
          <p:cNvSpPr/>
          <p:nvPr/>
        </p:nvSpPr>
        <p:spPr>
          <a:xfrm>
            <a:off x="4785360" y="1942476"/>
            <a:ext cx="2621280" cy="548640"/>
          </a:xfrm>
          <a:prstGeom prst="rect">
            <a:avLst/>
          </a:prstGeom>
          <a:noFill/>
          <a:ln/>
        </p:spPr>
        <p:txBody>
          <a:bodyPr wrap="square" lIns="0" tIns="0" rIns="0" bIns="91440" rtlCol="0" anchor="t" anchorCtr="0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Metro Transit (Minneapolis)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13">
            <a:extLst>
              <a:ext uri="{FF2B5EF4-FFF2-40B4-BE49-F238E27FC236}">
                <a16:creationId xmlns:a16="http://schemas.microsoft.com/office/drawing/2014/main" id="{AB4C16C7-C225-03B8-02CB-773DCF5762A7}"/>
              </a:ext>
            </a:extLst>
          </p:cNvPr>
          <p:cNvSpPr/>
          <p:nvPr/>
        </p:nvSpPr>
        <p:spPr>
          <a:xfrm>
            <a:off x="8488680" y="1942476"/>
            <a:ext cx="2865120" cy="548640"/>
          </a:xfrm>
          <a:prstGeom prst="rect">
            <a:avLst/>
          </a:prstGeom>
          <a:noFill/>
          <a:ln/>
        </p:spPr>
        <p:txBody>
          <a:bodyPr wrap="square" lIns="0" tIns="0" rIns="0" bIns="91440" rtlCol="0" anchor="t" anchorCtr="0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CENTRO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(Syracuse, NY)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4197582-F100-267A-ACE6-6ABD30AA5809}"/>
              </a:ext>
            </a:extLst>
          </p:cNvPr>
          <p:cNvSpPr/>
          <p:nvPr/>
        </p:nvSpPr>
        <p:spPr>
          <a:xfrm>
            <a:off x="1082040" y="2967901"/>
            <a:ext cx="2621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/>
                </a:solidFill>
                <a:ea typeface="Calibri" pitchFamily="34" charset="-122"/>
                <a:cs typeface="Calibri" pitchFamily="34" charset="-120"/>
              </a:rPr>
              <a:t>Since 2008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48C8A3AD-1FC0-397E-9109-4C5B4E25FFF9}"/>
              </a:ext>
            </a:extLst>
          </p:cNvPr>
          <p:cNvSpPr/>
          <p:nvPr/>
        </p:nvSpPr>
        <p:spPr>
          <a:xfrm>
            <a:off x="4785360" y="2967901"/>
            <a:ext cx="2621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/>
                </a:solidFill>
                <a:ea typeface="Calibri" pitchFamily="34" charset="-122"/>
                <a:cs typeface="Calibri" pitchFamily="34" charset="-120"/>
              </a:rPr>
              <a:t>Since 2018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4" name="Text 14">
            <a:extLst>
              <a:ext uri="{FF2B5EF4-FFF2-40B4-BE49-F238E27FC236}">
                <a16:creationId xmlns:a16="http://schemas.microsoft.com/office/drawing/2014/main" id="{FD8E7798-9F1A-6AD0-3074-2D4A72E27F6A}"/>
              </a:ext>
            </a:extLst>
          </p:cNvPr>
          <p:cNvSpPr/>
          <p:nvPr/>
        </p:nvSpPr>
        <p:spPr>
          <a:xfrm>
            <a:off x="8488680" y="2967901"/>
            <a:ext cx="2621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/>
                </a:solidFill>
                <a:ea typeface="Calibri" pitchFamily="34" charset="-122"/>
                <a:cs typeface="Calibri" pitchFamily="34" charset="-120"/>
              </a:rPr>
              <a:t>First in NY State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7000E0C-47D0-72F1-3AA0-1ABA6C4E759A}"/>
              </a:ext>
            </a:extLst>
          </p:cNvPr>
          <p:cNvSpPr/>
          <p:nvPr/>
        </p:nvSpPr>
        <p:spPr>
          <a:xfrm>
            <a:off x="1082040" y="3482085"/>
            <a:ext cx="26212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Retention rose from 80% to 95%. Mentoring cited as biggest factor. Workers earn college credit through Mission College partnership.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9B57DD84-C2C2-E6C6-059E-A50EE1D8AD69}"/>
              </a:ext>
            </a:extLst>
          </p:cNvPr>
          <p:cNvSpPr/>
          <p:nvPr/>
        </p:nvSpPr>
        <p:spPr>
          <a:xfrm>
            <a:off x="4785360" y="3482085"/>
            <a:ext cx="26212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sz="200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531 mentees, 108 mentors. Lower absence rates and recorded violations among participants.</a:t>
            </a:r>
            <a:endParaRPr lang="en-US" sz="20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 15">
            <a:extLst>
              <a:ext uri="{FF2B5EF4-FFF2-40B4-BE49-F238E27FC236}">
                <a16:creationId xmlns:a16="http://schemas.microsoft.com/office/drawing/2014/main" id="{BB870592-B2B4-B875-CD4D-F91B044B3E04}"/>
              </a:ext>
            </a:extLst>
          </p:cNvPr>
          <p:cNvSpPr/>
          <p:nvPr/>
        </p:nvSpPr>
        <p:spPr>
          <a:xfrm>
            <a:off x="8488680" y="3482085"/>
            <a:ext cx="26212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ATU Local 580 partnership. Teaching operators that the job is about safety, riders, and community — not just driving.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A4E0A-AB88-F58B-84C1-BE753A3C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3832-09ED-D64B-B470-2277EAE587C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4440700A-F669-1592-2706-9A0E699914C1}"/>
              </a:ext>
            </a:extLst>
          </p:cNvPr>
          <p:cNvSpPr/>
          <p:nvPr/>
        </p:nvSpPr>
        <p:spPr>
          <a:xfrm>
            <a:off x="838198" y="6378892"/>
            <a:ext cx="79199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Sources: Transit Workforce Center, APTA, ATU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398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2C77-D85D-6E97-110E-A97591D14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469" y="1745215"/>
            <a:ext cx="9740347" cy="2387600"/>
          </a:xfrm>
        </p:spPr>
        <p:txBody>
          <a:bodyPr>
            <a:normAutofit/>
          </a:bodyPr>
          <a:lstStyle/>
          <a:p>
            <a:r>
              <a:rPr lang="en-US" sz="6600" dirty="0"/>
              <a:t>SMALL AGENCIES, </a:t>
            </a:r>
            <a:br>
              <a:rPr lang="en-US" sz="6600" dirty="0"/>
            </a:br>
            <a:r>
              <a:rPr lang="en-US" sz="6600" dirty="0"/>
              <a:t>BIG IMPACT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30E7E-2931-1E3B-7684-F51A8A03F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470" y="4224890"/>
            <a:ext cx="9740348" cy="1655762"/>
          </a:xfrm>
        </p:spPr>
        <p:txBody>
          <a:bodyPr>
            <a:normAutofit/>
          </a:bodyPr>
          <a:lstStyle/>
          <a:p>
            <a:r>
              <a:rPr lang="en-US" sz="2800" dirty="0"/>
              <a:t>Mentorship programs are not just for large metros — </a:t>
            </a:r>
            <a:br>
              <a:rPr lang="en-US" sz="2800" dirty="0"/>
            </a:br>
            <a:r>
              <a:rPr lang="en-US" sz="2800" dirty="0"/>
              <a:t>small agencies are leading the way</a:t>
            </a:r>
          </a:p>
        </p:txBody>
      </p:sp>
    </p:spTree>
    <p:extLst>
      <p:ext uri="{BB962C8B-B14F-4D97-AF65-F5344CB8AC3E}">
        <p14:creationId xmlns:p14="http://schemas.microsoft.com/office/powerpoint/2010/main" val="13780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7953-6849-CF59-BEC9-A7E46DE0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Mentorship Matters for Small Fleets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7F5D-C1F4-265A-A348-867E9235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and rural transit agencies face unique workforce challenges that make mentorship even more critical.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ge 0">
            <a:extLst>
              <a:ext uri="{FF2B5EF4-FFF2-40B4-BE49-F238E27FC236}">
                <a16:creationId xmlns:a16="http://schemas.microsoft.com/office/drawing/2014/main" id="{57326832-4BCB-CA20-016F-8B33BA8FF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33" r="8333"/>
          <a:stretch/>
        </p:blipFill>
        <p:spPr>
          <a:xfrm>
            <a:off x="838199" y="2398642"/>
            <a:ext cx="4754879" cy="3803903"/>
          </a:xfrm>
          <a:prstGeom prst="roundRect">
            <a:avLst/>
          </a:prstGeom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</p:pic>
      <p:pic>
        <p:nvPicPr>
          <p:cNvPr id="6" name="Image 1">
            <a:extLst>
              <a:ext uri="{FF2B5EF4-FFF2-40B4-BE49-F238E27FC236}">
                <a16:creationId xmlns:a16="http://schemas.microsoft.com/office/drawing/2014/main" id="{60E05521-D310-2A5B-CC9B-5A3C96F6A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83" y="2418394"/>
            <a:ext cx="365760" cy="365760"/>
          </a:xfrm>
          <a:prstGeom prst="rect">
            <a:avLst/>
          </a:prstGeom>
        </p:spPr>
      </p:pic>
      <p:sp>
        <p:nvSpPr>
          <p:cNvPr id="7" name="Text 2">
            <a:extLst>
              <a:ext uri="{FF2B5EF4-FFF2-40B4-BE49-F238E27FC236}">
                <a16:creationId xmlns:a16="http://schemas.microsoft.com/office/drawing/2014/main" id="{1FD02259-4B7B-7F5C-FF9A-49B9C6FC511D}"/>
              </a:ext>
            </a:extLst>
          </p:cNvPr>
          <p:cNvSpPr/>
          <p:nvPr/>
        </p:nvSpPr>
        <p:spPr>
          <a:xfrm>
            <a:off x="6482963" y="2296474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Every Operator Counts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7AE58823-36A2-BD58-C764-454ACA81A5E3}"/>
              </a:ext>
            </a:extLst>
          </p:cNvPr>
          <p:cNvSpPr/>
          <p:nvPr/>
        </p:nvSpPr>
        <p:spPr>
          <a:xfrm>
            <a:off x="6482962" y="2798380"/>
            <a:ext cx="487083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In smaller organizations, losing even one operator can significantly impact service delivery.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F4381C6-DA9E-9B5D-278B-CF2FD816D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283" y="3775603"/>
            <a:ext cx="365760" cy="365760"/>
          </a:xfrm>
          <a:prstGeom prst="rect">
            <a:avLst/>
          </a:prstGeom>
        </p:spPr>
      </p:pic>
      <p:sp>
        <p:nvSpPr>
          <p:cNvPr id="10" name="Text 4">
            <a:extLst>
              <a:ext uri="{FF2B5EF4-FFF2-40B4-BE49-F238E27FC236}">
                <a16:creationId xmlns:a16="http://schemas.microsoft.com/office/drawing/2014/main" id="{95A93228-8FAC-6D8C-C9A2-699735E06B42}"/>
              </a:ext>
            </a:extLst>
          </p:cNvPr>
          <p:cNvSpPr/>
          <p:nvPr/>
        </p:nvSpPr>
        <p:spPr>
          <a:xfrm>
            <a:off x="6482963" y="3653683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Rural Coverage Gaps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53628241-C9CB-0A56-132A-7653511F50B9}"/>
              </a:ext>
            </a:extLst>
          </p:cNvPr>
          <p:cNvSpPr/>
          <p:nvPr/>
        </p:nvSpPr>
        <p:spPr>
          <a:xfrm>
            <a:off x="6482962" y="4155589"/>
            <a:ext cx="487083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Operators may serve vast geographic areas — peer support reduces isolation and burnout.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Image 3">
            <a:extLst>
              <a:ext uri="{FF2B5EF4-FFF2-40B4-BE49-F238E27FC236}">
                <a16:creationId xmlns:a16="http://schemas.microsoft.com/office/drawing/2014/main" id="{CA83E5A5-2069-CD11-3ACB-F57E7CE2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283" y="5140867"/>
            <a:ext cx="365760" cy="365760"/>
          </a:xfrm>
          <a:prstGeom prst="rect">
            <a:avLst/>
          </a:prstGeom>
        </p:spPr>
      </p:pic>
      <p:sp>
        <p:nvSpPr>
          <p:cNvPr id="13" name="Text 6">
            <a:extLst>
              <a:ext uri="{FF2B5EF4-FFF2-40B4-BE49-F238E27FC236}">
                <a16:creationId xmlns:a16="http://schemas.microsoft.com/office/drawing/2014/main" id="{3D3214B9-94D2-C2F5-9F05-120DDE55BC48}"/>
              </a:ext>
            </a:extLst>
          </p:cNvPr>
          <p:cNvSpPr/>
          <p:nvPr/>
        </p:nvSpPr>
        <p:spPr>
          <a:xfrm>
            <a:off x="6482963" y="5018947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Increased Resources 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3B44CDDF-A9DC-8EB2-4306-5DF007EC993E}"/>
              </a:ext>
            </a:extLst>
          </p:cNvPr>
          <p:cNvSpPr/>
          <p:nvPr/>
        </p:nvSpPr>
        <p:spPr>
          <a:xfrm>
            <a:off x="6482962" y="5520853"/>
            <a:ext cx="487083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Especially for smaller-staffed organizations, structured mentorship is a force multiplier.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099110F8-8B25-BF61-D57B-9799DE8076B0}"/>
              </a:ext>
            </a:extLst>
          </p:cNvPr>
          <p:cNvSpPr/>
          <p:nvPr/>
        </p:nvSpPr>
        <p:spPr>
          <a:xfrm>
            <a:off x="838198" y="6378892"/>
            <a:ext cx="79199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96% of transit agencies report workforce shortages, hitting small agencies hardest — APTA 2025</a:t>
            </a:r>
          </a:p>
        </p:txBody>
      </p:sp>
    </p:spTree>
    <p:extLst>
      <p:ext uri="{BB962C8B-B14F-4D97-AF65-F5344CB8AC3E}">
        <p14:creationId xmlns:p14="http://schemas.microsoft.com/office/powerpoint/2010/main" val="7441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2A939-ECF2-2C1E-BC85-3C6275BD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and Mid-Sized Agencies Leading the Way</a:t>
            </a:r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71476CE2-F0B1-B05A-8B87-36A923AEF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1426463"/>
            <a:ext cx="5120640" cy="73152"/>
          </a:xfrm>
          <a:prstGeom prst="rect">
            <a:avLst/>
          </a:prstGeom>
          <a:solidFill>
            <a:srgbClr val="4CAF5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DFC78904-2AEF-3BAC-A8B2-0BF806AF1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6518" y="1426463"/>
            <a:ext cx="5120640" cy="73152"/>
          </a:xfrm>
          <a:prstGeom prst="rect">
            <a:avLst/>
          </a:prstGeom>
          <a:solidFill>
            <a:srgbClr val="4CAF50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8" name="Image 0">
            <a:extLst>
              <a:ext uri="{FF2B5EF4-FFF2-40B4-BE49-F238E27FC236}">
                <a16:creationId xmlns:a16="http://schemas.microsoft.com/office/drawing/2014/main" id="{72A8F94E-A0E5-6680-B9BA-E83B60649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78" y="1670303"/>
            <a:ext cx="365760" cy="365760"/>
          </a:xfrm>
          <a:prstGeom prst="rect">
            <a:avLst/>
          </a:prstGeom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F8AF53D8-D81E-D89B-43CE-F5E0A6DED90B}"/>
              </a:ext>
            </a:extLst>
          </p:cNvPr>
          <p:cNvSpPr/>
          <p:nvPr/>
        </p:nvSpPr>
        <p:spPr>
          <a:xfrm>
            <a:off x="1508758" y="1572767"/>
            <a:ext cx="4145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STAR Transit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Image 1">
            <a:extLst>
              <a:ext uri="{FF2B5EF4-FFF2-40B4-BE49-F238E27FC236}">
                <a16:creationId xmlns:a16="http://schemas.microsoft.com/office/drawing/2014/main" id="{926AEAB5-6812-9179-41D4-46ED2A0D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398" y="1670303"/>
            <a:ext cx="365760" cy="365760"/>
          </a:xfrm>
          <a:prstGeom prst="rect">
            <a:avLst/>
          </a:prstGeom>
        </p:spPr>
      </p:pic>
      <p:sp>
        <p:nvSpPr>
          <p:cNvPr id="16" name="Text 9">
            <a:extLst>
              <a:ext uri="{FF2B5EF4-FFF2-40B4-BE49-F238E27FC236}">
                <a16:creationId xmlns:a16="http://schemas.microsoft.com/office/drawing/2014/main" id="{419F6892-0ECF-0022-869E-459F9A70906A}"/>
              </a:ext>
            </a:extLst>
          </p:cNvPr>
          <p:cNvSpPr/>
          <p:nvPr/>
        </p:nvSpPr>
        <p:spPr>
          <a:xfrm>
            <a:off x="7117078" y="1572767"/>
            <a:ext cx="4145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Lane Transit District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D5A0E8F3-B075-5079-9445-FE7647B4EB54}"/>
              </a:ext>
            </a:extLst>
          </p:cNvPr>
          <p:cNvSpPr/>
          <p:nvPr/>
        </p:nvSpPr>
        <p:spPr>
          <a:xfrm>
            <a:off x="1508758" y="1938527"/>
            <a:ext cx="41452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chemeClr val="accent1"/>
                </a:solidFill>
                <a:ea typeface="Calibri" pitchFamily="34" charset="-122"/>
                <a:cs typeface="Calibri" pitchFamily="34" charset="-120"/>
              </a:rPr>
              <a:t>Terrell, TX  |  85 employees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63ABB711-36B8-F32C-7839-8DD06E2EFC36}"/>
              </a:ext>
            </a:extLst>
          </p:cNvPr>
          <p:cNvSpPr/>
          <p:nvPr/>
        </p:nvSpPr>
        <p:spPr>
          <a:xfrm>
            <a:off x="7117078" y="1938527"/>
            <a:ext cx="41452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>
                <a:solidFill>
                  <a:schemeClr val="accent1"/>
                </a:solidFill>
                <a:ea typeface="Calibri" pitchFamily="34" charset="-122"/>
                <a:cs typeface="Calibri" pitchFamily="34" charset="-120"/>
              </a:rPr>
              <a:t>Lane County, OR  |  200 operators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866E8401-32AD-7A08-DF1A-70DEF5F59F36}"/>
              </a:ext>
            </a:extLst>
          </p:cNvPr>
          <p:cNvSpPr/>
          <p:nvPr/>
        </p:nvSpPr>
        <p:spPr>
          <a:xfrm>
            <a:off x="1021078" y="2279903"/>
            <a:ext cx="47548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chemeClr val="accent1"/>
                </a:solidFill>
                <a:ea typeface="Calibri" pitchFamily="34" charset="-122"/>
                <a:cs typeface="Calibri" pitchFamily="34" charset="-120"/>
              </a:rPr>
              <a:t>Guiding Star Mentor Program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 11">
            <a:extLst>
              <a:ext uri="{FF2B5EF4-FFF2-40B4-BE49-F238E27FC236}">
                <a16:creationId xmlns:a16="http://schemas.microsoft.com/office/drawing/2014/main" id="{AD5086B2-F022-FD4F-4BF5-AF0F3AE2FE08}"/>
              </a:ext>
            </a:extLst>
          </p:cNvPr>
          <p:cNvSpPr/>
          <p:nvPr/>
        </p:nvSpPr>
        <p:spPr>
          <a:xfrm>
            <a:off x="6629398" y="2279903"/>
            <a:ext cx="47548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>
                <a:solidFill>
                  <a:schemeClr val="accent1"/>
                </a:solidFill>
                <a:ea typeface="Calibri" pitchFamily="34" charset="-122"/>
                <a:cs typeface="Calibri" pitchFamily="34" charset="-120"/>
              </a:rPr>
              <a:t>First-in-Oregon Apprenticeship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DE3850FD-157A-8EFC-75CC-BAA8147AB483}"/>
              </a:ext>
            </a:extLst>
          </p:cNvPr>
          <p:cNvSpPr/>
          <p:nvPr/>
        </p:nvSpPr>
        <p:spPr>
          <a:xfrm>
            <a:off x="1021078" y="2645663"/>
            <a:ext cx="475488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Three regional mentors divide mentorship by geography. Launched March 2026 with TWC/ITLC collaboration. Largest agency in North Central TX without sales tax funding.</a:t>
            </a:r>
            <a:endParaRPr lang="en-US" sz="1600" dirty="0"/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9DCA3675-8ABF-B138-9F7A-06FD7810B1E5}"/>
              </a:ext>
            </a:extLst>
          </p:cNvPr>
          <p:cNvSpPr/>
          <p:nvPr/>
        </p:nvSpPr>
        <p:spPr>
          <a:xfrm>
            <a:off x="6629398" y="2645663"/>
            <a:ext cx="475488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8 inaugural apprentices paired with trained mentors for 18-month program. Certified by Oregon Bureau of Labor &amp; Industries. Next cohort starts July 2026.</a:t>
            </a:r>
            <a:endParaRPr lang="en-US" sz="1600"/>
          </a:p>
        </p:txBody>
      </p:sp>
      <p:sp>
        <p:nvSpPr>
          <p:cNvPr id="21" name="Shape 14">
            <a:extLst>
              <a:ext uri="{FF2B5EF4-FFF2-40B4-BE49-F238E27FC236}">
                <a16:creationId xmlns:a16="http://schemas.microsoft.com/office/drawing/2014/main" id="{0431EBAF-9F62-DB48-1C7F-1BB10C7CA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4047743"/>
            <a:ext cx="5120640" cy="73152"/>
          </a:xfrm>
          <a:prstGeom prst="rect">
            <a:avLst/>
          </a:prstGeom>
          <a:solidFill>
            <a:srgbClr val="4CAF5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8" name="Shape 20">
            <a:extLst>
              <a:ext uri="{FF2B5EF4-FFF2-40B4-BE49-F238E27FC236}">
                <a16:creationId xmlns:a16="http://schemas.microsoft.com/office/drawing/2014/main" id="{8364A962-39D6-E871-6C28-ABF56E38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6518" y="4047743"/>
            <a:ext cx="5120640" cy="73152"/>
          </a:xfrm>
          <a:prstGeom prst="rect">
            <a:avLst/>
          </a:prstGeom>
          <a:solidFill>
            <a:srgbClr val="4CAF50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22" name="Image 2">
            <a:extLst>
              <a:ext uri="{FF2B5EF4-FFF2-40B4-BE49-F238E27FC236}">
                <a16:creationId xmlns:a16="http://schemas.microsoft.com/office/drawing/2014/main" id="{32224126-50B8-5EFD-3CEC-0255BC0B7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78" y="4291583"/>
            <a:ext cx="365760" cy="365760"/>
          </a:xfrm>
          <a:prstGeom prst="rect">
            <a:avLst/>
          </a:prstGeom>
        </p:spPr>
      </p:pic>
      <p:sp>
        <p:nvSpPr>
          <p:cNvPr id="23" name="Text 15">
            <a:extLst>
              <a:ext uri="{FF2B5EF4-FFF2-40B4-BE49-F238E27FC236}">
                <a16:creationId xmlns:a16="http://schemas.microsoft.com/office/drawing/2014/main" id="{21021379-476C-B9A5-33C2-9AEE474AB841}"/>
              </a:ext>
            </a:extLst>
          </p:cNvPr>
          <p:cNvSpPr/>
          <p:nvPr/>
        </p:nvSpPr>
        <p:spPr>
          <a:xfrm>
            <a:off x="1508758" y="4194047"/>
            <a:ext cx="4145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TARTA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Image 3">
            <a:extLst>
              <a:ext uri="{FF2B5EF4-FFF2-40B4-BE49-F238E27FC236}">
                <a16:creationId xmlns:a16="http://schemas.microsoft.com/office/drawing/2014/main" id="{E8FEF118-645C-5C81-3486-EBFCE5A58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398" y="4291583"/>
            <a:ext cx="365760" cy="365760"/>
          </a:xfrm>
          <a:prstGeom prst="rect">
            <a:avLst/>
          </a:prstGeom>
        </p:spPr>
      </p:pic>
      <p:sp>
        <p:nvSpPr>
          <p:cNvPr id="30" name="Text 21">
            <a:extLst>
              <a:ext uri="{FF2B5EF4-FFF2-40B4-BE49-F238E27FC236}">
                <a16:creationId xmlns:a16="http://schemas.microsoft.com/office/drawing/2014/main" id="{3C16D60C-6F23-1ED1-CC6B-DC62D3A79D7C}"/>
              </a:ext>
            </a:extLst>
          </p:cNvPr>
          <p:cNvSpPr/>
          <p:nvPr/>
        </p:nvSpPr>
        <p:spPr>
          <a:xfrm>
            <a:off x="7117078" y="4194047"/>
            <a:ext cx="4145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CATS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 16">
            <a:extLst>
              <a:ext uri="{FF2B5EF4-FFF2-40B4-BE49-F238E27FC236}">
                <a16:creationId xmlns:a16="http://schemas.microsoft.com/office/drawing/2014/main" id="{0CC454DE-332A-537E-309A-F8CAFFA41B76}"/>
              </a:ext>
            </a:extLst>
          </p:cNvPr>
          <p:cNvSpPr/>
          <p:nvPr/>
        </p:nvSpPr>
        <p:spPr>
          <a:xfrm>
            <a:off x="1508758" y="4559807"/>
            <a:ext cx="41452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>
                <a:solidFill>
                  <a:schemeClr val="accent1"/>
                </a:solidFill>
                <a:ea typeface="Calibri" pitchFamily="34" charset="-122"/>
                <a:cs typeface="Calibri" pitchFamily="34" charset="-120"/>
              </a:rPr>
              <a:t>Toledo, OH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" name="Text 22">
            <a:extLst>
              <a:ext uri="{FF2B5EF4-FFF2-40B4-BE49-F238E27FC236}">
                <a16:creationId xmlns:a16="http://schemas.microsoft.com/office/drawing/2014/main" id="{20C3D070-A682-E779-9575-AE08F4966DA5}"/>
              </a:ext>
            </a:extLst>
          </p:cNvPr>
          <p:cNvSpPr/>
          <p:nvPr/>
        </p:nvSpPr>
        <p:spPr>
          <a:xfrm>
            <a:off x="7117078" y="4559807"/>
            <a:ext cx="41452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>
                <a:solidFill>
                  <a:schemeClr val="accent1"/>
                </a:solidFill>
                <a:ea typeface="Calibri" pitchFamily="34" charset="-122"/>
                <a:cs typeface="Calibri" pitchFamily="34" charset="-120"/>
              </a:rPr>
              <a:t>Baton Rouge, LA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Text 17">
            <a:extLst>
              <a:ext uri="{FF2B5EF4-FFF2-40B4-BE49-F238E27FC236}">
                <a16:creationId xmlns:a16="http://schemas.microsoft.com/office/drawing/2014/main" id="{36208DA9-A38B-8061-28F7-6590ED01670B}"/>
              </a:ext>
            </a:extLst>
          </p:cNvPr>
          <p:cNvSpPr/>
          <p:nvPr/>
        </p:nvSpPr>
        <p:spPr>
          <a:xfrm>
            <a:off x="1021078" y="4901183"/>
            <a:ext cx="47548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chemeClr val="accent1"/>
                </a:solidFill>
                <a:ea typeface="Calibri" pitchFamily="34" charset="-122"/>
                <a:cs typeface="Calibri" pitchFamily="34" charset="-120"/>
              </a:rPr>
              <a:t>M-PACT Mentorship Program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2" name="Text 23">
            <a:extLst>
              <a:ext uri="{FF2B5EF4-FFF2-40B4-BE49-F238E27FC236}">
                <a16:creationId xmlns:a16="http://schemas.microsoft.com/office/drawing/2014/main" id="{68005A00-36B4-969B-6087-FCCCF4138291}"/>
              </a:ext>
            </a:extLst>
          </p:cNvPr>
          <p:cNvSpPr/>
          <p:nvPr/>
        </p:nvSpPr>
        <p:spPr>
          <a:xfrm>
            <a:off x="6629398" y="4901183"/>
            <a:ext cx="47548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>
                <a:solidFill>
                  <a:schemeClr val="accent1"/>
                </a:solidFill>
                <a:ea typeface="Calibri" pitchFamily="34" charset="-122"/>
                <a:cs typeface="Calibri" pitchFamily="34" charset="-120"/>
              </a:rPr>
              <a:t>Joint Apprenticeship Pilot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Text 18">
            <a:extLst>
              <a:ext uri="{FF2B5EF4-FFF2-40B4-BE49-F238E27FC236}">
                <a16:creationId xmlns:a16="http://schemas.microsoft.com/office/drawing/2014/main" id="{810286F7-7375-6606-0E71-277895A8B611}"/>
              </a:ext>
            </a:extLst>
          </p:cNvPr>
          <p:cNvSpPr/>
          <p:nvPr/>
        </p:nvSpPr>
        <p:spPr>
          <a:xfrm>
            <a:off x="1021078" y="5266943"/>
            <a:ext cx="475488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Mentorship Program Advancing Career Trajectories. Joint partnership with ATU Local 697. Presented to board June 2024 with dedicated Workforce Development Manager.</a:t>
            </a:r>
            <a:endParaRPr lang="en-US" sz="1600" dirty="0"/>
          </a:p>
        </p:txBody>
      </p:sp>
      <p:sp>
        <p:nvSpPr>
          <p:cNvPr id="33" name="Text 24">
            <a:extLst>
              <a:ext uri="{FF2B5EF4-FFF2-40B4-BE49-F238E27FC236}">
                <a16:creationId xmlns:a16="http://schemas.microsoft.com/office/drawing/2014/main" id="{7E4F20BE-4E29-895B-96D0-05F030E873D6}"/>
              </a:ext>
            </a:extLst>
          </p:cNvPr>
          <p:cNvSpPr/>
          <p:nvPr/>
        </p:nvSpPr>
        <p:spPr>
          <a:xfrm>
            <a:off x="6629398" y="5266943"/>
            <a:ext cx="475488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First-in-Louisiana labor/management operator pilot with ATU Local 1546. 6-12 month program pathway to state apprenticeship registration.</a:t>
            </a:r>
            <a:endParaRPr lang="en-US" sz="1600"/>
          </a:p>
        </p:txBody>
      </p:sp>
      <p:sp>
        <p:nvSpPr>
          <p:cNvPr id="5" name="Text 11">
            <a:extLst>
              <a:ext uri="{FF2B5EF4-FFF2-40B4-BE49-F238E27FC236}">
                <a16:creationId xmlns:a16="http://schemas.microsoft.com/office/drawing/2014/main" id="{5DC449ED-789D-E340-664C-57D532A81BA4}"/>
              </a:ext>
            </a:extLst>
          </p:cNvPr>
          <p:cNvSpPr/>
          <p:nvPr/>
        </p:nvSpPr>
        <p:spPr>
          <a:xfrm>
            <a:off x="838198" y="6378892"/>
            <a:ext cx="79199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Sources: STAR Transit, Lane Transit District, TARTA, ATU International (2024-2026)</a:t>
            </a:r>
          </a:p>
        </p:txBody>
      </p:sp>
    </p:spTree>
    <p:extLst>
      <p:ext uri="{BB962C8B-B14F-4D97-AF65-F5344CB8AC3E}">
        <p14:creationId xmlns:p14="http://schemas.microsoft.com/office/powerpoint/2010/main" val="20141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8661-A31E-B132-3F03-38D6C573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Benefits </a:t>
            </a: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3AFB1E51-6186-4FB5-D758-2014056B3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3600" y="1463040"/>
            <a:ext cx="853440" cy="853440"/>
          </a:xfrm>
          <a:prstGeom prst="ellipse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5" name="Image 0">
            <a:extLst>
              <a:ext uri="{FF2B5EF4-FFF2-40B4-BE49-F238E27FC236}">
                <a16:creationId xmlns:a16="http://schemas.microsoft.com/office/drawing/2014/main" id="{0BF99ACB-A004-A28C-017E-E2CAB74D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1584960"/>
            <a:ext cx="609600" cy="609600"/>
          </a:xfrm>
          <a:prstGeom prst="rect">
            <a:avLst/>
          </a:prstGeom>
        </p:spPr>
      </p:pic>
      <p:sp>
        <p:nvSpPr>
          <p:cNvPr id="8" name="Shape 4">
            <a:extLst>
              <a:ext uri="{FF2B5EF4-FFF2-40B4-BE49-F238E27FC236}">
                <a16:creationId xmlns:a16="http://schemas.microsoft.com/office/drawing/2014/main" id="{C4497869-6186-23DE-0CFF-9054CB13B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1200" y="1463040"/>
            <a:ext cx="853440" cy="853440"/>
          </a:xfrm>
          <a:prstGeom prst="ellipse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9" name="Image 1">
            <a:extLst>
              <a:ext uri="{FF2B5EF4-FFF2-40B4-BE49-F238E27FC236}">
                <a16:creationId xmlns:a16="http://schemas.microsoft.com/office/drawing/2014/main" id="{308DDE94-3109-35A3-FB38-DDD5BB2D9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20" y="1584960"/>
            <a:ext cx="609600" cy="609600"/>
          </a:xfrm>
          <a:prstGeom prst="rect">
            <a:avLst/>
          </a:prstGeom>
        </p:spPr>
      </p:pic>
      <p:sp>
        <p:nvSpPr>
          <p:cNvPr id="12" name="Shape 7">
            <a:extLst>
              <a:ext uri="{FF2B5EF4-FFF2-40B4-BE49-F238E27FC236}">
                <a16:creationId xmlns:a16="http://schemas.microsoft.com/office/drawing/2014/main" id="{552E2BEC-4A16-3FEB-3D11-BE367CF2F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48800" y="1463040"/>
            <a:ext cx="853440" cy="853440"/>
          </a:xfrm>
          <a:prstGeom prst="ellipse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3" name="Image 2">
            <a:extLst>
              <a:ext uri="{FF2B5EF4-FFF2-40B4-BE49-F238E27FC236}">
                <a16:creationId xmlns:a16="http://schemas.microsoft.com/office/drawing/2014/main" id="{8F599DDB-E5A5-256F-0B94-19A87436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720" y="1584960"/>
            <a:ext cx="609600" cy="609600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9AEE788D-075F-E9D2-84F5-C6EC3AD82798}"/>
              </a:ext>
            </a:extLst>
          </p:cNvPr>
          <p:cNvSpPr/>
          <p:nvPr/>
        </p:nvSpPr>
        <p:spPr>
          <a:xfrm>
            <a:off x="975360" y="2499360"/>
            <a:ext cx="31699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Increased Retention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D9A098A5-0381-622E-A5D0-867C6E6BC005}"/>
              </a:ext>
            </a:extLst>
          </p:cNvPr>
          <p:cNvSpPr/>
          <p:nvPr/>
        </p:nvSpPr>
        <p:spPr>
          <a:xfrm>
            <a:off x="4632960" y="2499360"/>
            <a:ext cx="31699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Improved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Safety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5B42FA0D-161B-2C4E-BC59-4D62E9AF60A9}"/>
              </a:ext>
            </a:extLst>
          </p:cNvPr>
          <p:cNvSpPr/>
          <p:nvPr/>
        </p:nvSpPr>
        <p:spPr>
          <a:xfrm>
            <a:off x="8290560" y="2499360"/>
            <a:ext cx="31699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Reduced Absenteeism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7B93910A-4CD0-AD8F-3FEF-FCF9CAF5EF9E}"/>
              </a:ext>
            </a:extLst>
          </p:cNvPr>
          <p:cNvSpPr/>
          <p:nvPr/>
        </p:nvSpPr>
        <p:spPr>
          <a:xfrm>
            <a:off x="975360" y="3129276"/>
            <a:ext cx="31699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Keep operators beyond the critical first year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B484E131-4184-1931-751D-49A62C623CE1}"/>
              </a:ext>
            </a:extLst>
          </p:cNvPr>
          <p:cNvSpPr/>
          <p:nvPr/>
        </p:nvSpPr>
        <p:spPr>
          <a:xfrm>
            <a:off x="4632960" y="3129276"/>
            <a:ext cx="31699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Fewer accidents and 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recorded violations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E54565B3-6BCC-7FC2-ACF8-40AC361DBF2D}"/>
              </a:ext>
            </a:extLst>
          </p:cNvPr>
          <p:cNvSpPr/>
          <p:nvPr/>
        </p:nvSpPr>
        <p:spPr>
          <a:xfrm>
            <a:off x="8290560" y="3129276"/>
            <a:ext cx="31699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10% lower unexcused 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absence rates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B507BF0A-889F-78A3-F55B-0AD128C90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3600" y="3901440"/>
            <a:ext cx="853440" cy="853440"/>
          </a:xfrm>
          <a:prstGeom prst="ellipse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7" name="Image 3">
            <a:extLst>
              <a:ext uri="{FF2B5EF4-FFF2-40B4-BE49-F238E27FC236}">
                <a16:creationId xmlns:a16="http://schemas.microsoft.com/office/drawing/2014/main" id="{2872D9C2-299B-9AF2-231A-E22364ECF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520" y="4023360"/>
            <a:ext cx="609600" cy="609600"/>
          </a:xfrm>
          <a:prstGeom prst="rect">
            <a:avLst/>
          </a:prstGeom>
        </p:spPr>
      </p:pic>
      <p:sp>
        <p:nvSpPr>
          <p:cNvPr id="20" name="Shape 13">
            <a:extLst>
              <a:ext uri="{FF2B5EF4-FFF2-40B4-BE49-F238E27FC236}">
                <a16:creationId xmlns:a16="http://schemas.microsoft.com/office/drawing/2014/main" id="{06EEECFC-281E-A979-0410-5230BE01E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1200" y="3901440"/>
            <a:ext cx="853440" cy="853440"/>
          </a:xfrm>
          <a:prstGeom prst="ellipse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21" name="Image 4">
            <a:extLst>
              <a:ext uri="{FF2B5EF4-FFF2-40B4-BE49-F238E27FC236}">
                <a16:creationId xmlns:a16="http://schemas.microsoft.com/office/drawing/2014/main" id="{2F0B2DD2-A25D-DA6F-5F51-BFFF7546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120" y="4023360"/>
            <a:ext cx="609600" cy="609600"/>
          </a:xfrm>
          <a:prstGeom prst="rect">
            <a:avLst/>
          </a:prstGeom>
        </p:spPr>
      </p:pic>
      <p:sp>
        <p:nvSpPr>
          <p:cNvPr id="24" name="Shape 16">
            <a:extLst>
              <a:ext uri="{FF2B5EF4-FFF2-40B4-BE49-F238E27FC236}">
                <a16:creationId xmlns:a16="http://schemas.microsoft.com/office/drawing/2014/main" id="{57C2776C-2EF6-EA16-D609-148FECC76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48800" y="3901440"/>
            <a:ext cx="853440" cy="853440"/>
          </a:xfrm>
          <a:prstGeom prst="ellipse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25" name="Image 5">
            <a:extLst>
              <a:ext uri="{FF2B5EF4-FFF2-40B4-BE49-F238E27FC236}">
                <a16:creationId xmlns:a16="http://schemas.microsoft.com/office/drawing/2014/main" id="{DFA2EFD1-59AC-806A-2764-42B1061C3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0720" y="4023360"/>
            <a:ext cx="609600" cy="609600"/>
          </a:xfrm>
          <a:prstGeom prst="rect">
            <a:avLst/>
          </a:prstGeom>
        </p:spPr>
      </p:pic>
      <p:sp>
        <p:nvSpPr>
          <p:cNvPr id="18" name="Text 11">
            <a:extLst>
              <a:ext uri="{FF2B5EF4-FFF2-40B4-BE49-F238E27FC236}">
                <a16:creationId xmlns:a16="http://schemas.microsoft.com/office/drawing/2014/main" id="{D1F0DEF0-0873-ABB8-C856-38CA3C1440CB}"/>
              </a:ext>
            </a:extLst>
          </p:cNvPr>
          <p:cNvSpPr/>
          <p:nvPr/>
        </p:nvSpPr>
        <p:spPr>
          <a:xfrm>
            <a:off x="975360" y="4937760"/>
            <a:ext cx="31699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Higher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Morale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 14">
            <a:extLst>
              <a:ext uri="{FF2B5EF4-FFF2-40B4-BE49-F238E27FC236}">
                <a16:creationId xmlns:a16="http://schemas.microsoft.com/office/drawing/2014/main" id="{C8BDFF65-71C2-0221-7DC4-1EAFFA04983B}"/>
              </a:ext>
            </a:extLst>
          </p:cNvPr>
          <p:cNvSpPr/>
          <p:nvPr/>
        </p:nvSpPr>
        <p:spPr>
          <a:xfrm>
            <a:off x="4632960" y="4937760"/>
            <a:ext cx="31699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Better Performance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 17">
            <a:extLst>
              <a:ext uri="{FF2B5EF4-FFF2-40B4-BE49-F238E27FC236}">
                <a16:creationId xmlns:a16="http://schemas.microsoft.com/office/drawing/2014/main" id="{E46C26E2-9E80-3D4A-D72D-0D39C80D04CE}"/>
              </a:ext>
            </a:extLst>
          </p:cNvPr>
          <p:cNvSpPr/>
          <p:nvPr/>
        </p:nvSpPr>
        <p:spPr>
          <a:xfrm>
            <a:off x="8290560" y="4937760"/>
            <a:ext cx="31699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Knowledge Transfer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F063514D-434E-6182-6206-39F14089C13B}"/>
              </a:ext>
            </a:extLst>
          </p:cNvPr>
          <p:cNvSpPr/>
          <p:nvPr/>
        </p:nvSpPr>
        <p:spPr>
          <a:xfrm>
            <a:off x="975360" y="5567676"/>
            <a:ext cx="31699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Stronger sense of community and belonging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 15">
            <a:extLst>
              <a:ext uri="{FF2B5EF4-FFF2-40B4-BE49-F238E27FC236}">
                <a16:creationId xmlns:a16="http://schemas.microsoft.com/office/drawing/2014/main" id="{B15DA778-03DC-EFF8-4FED-56878053D5AE}"/>
              </a:ext>
            </a:extLst>
          </p:cNvPr>
          <p:cNvSpPr/>
          <p:nvPr/>
        </p:nvSpPr>
        <p:spPr>
          <a:xfrm>
            <a:off x="4632960" y="5567676"/>
            <a:ext cx="31699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160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Improved customer service and compliance</a:t>
            </a:r>
            <a:endParaRPr lang="en-US" sz="16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 18">
            <a:extLst>
              <a:ext uri="{FF2B5EF4-FFF2-40B4-BE49-F238E27FC236}">
                <a16:creationId xmlns:a16="http://schemas.microsoft.com/office/drawing/2014/main" id="{6D13E87F-7675-2F1C-F083-90903D5AC646}"/>
              </a:ext>
            </a:extLst>
          </p:cNvPr>
          <p:cNvSpPr/>
          <p:nvPr/>
        </p:nvSpPr>
        <p:spPr>
          <a:xfrm>
            <a:off x="8290560" y="5567676"/>
            <a:ext cx="31699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Preserve institutional </a:t>
            </a:r>
          </a:p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expertise across generations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504CC-5653-E925-4CDF-49CA5F8E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3832-09ED-D64B-B470-2277EAE587C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8407-1BA7-9527-45EB-CD483810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Roadmap</a:t>
            </a: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BD869955-8DB4-F93C-53C0-97B3B296C61C}"/>
              </a:ext>
            </a:extLst>
          </p:cNvPr>
          <p:cNvSpPr/>
          <p:nvPr/>
        </p:nvSpPr>
        <p:spPr>
          <a:xfrm>
            <a:off x="1316736" y="1584960"/>
            <a:ext cx="853440" cy="853440"/>
          </a:xfrm>
          <a:prstGeom prst="ellipse">
            <a:avLst/>
          </a:prstGeom>
          <a:solidFill>
            <a:schemeClr val="accent1"/>
          </a:solidFill>
          <a:ln/>
        </p:spPr>
        <p:txBody>
          <a:bodyPr anchor="ctr" anchorCtr="0"/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pic>
        <p:nvPicPr>
          <p:cNvPr id="6" name="Image 0">
            <a:extLst>
              <a:ext uri="{FF2B5EF4-FFF2-40B4-BE49-F238E27FC236}">
                <a16:creationId xmlns:a16="http://schemas.microsoft.com/office/drawing/2014/main" id="{166975BE-86AE-EA59-F8A7-A5AFD8FE2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97" y="1828800"/>
            <a:ext cx="365760" cy="365760"/>
          </a:xfrm>
          <a:prstGeom prst="rect">
            <a:avLst/>
          </a:prstGeom>
        </p:spPr>
      </p:pic>
      <p:sp>
        <p:nvSpPr>
          <p:cNvPr id="9" name="Shape 5">
            <a:extLst>
              <a:ext uri="{FF2B5EF4-FFF2-40B4-BE49-F238E27FC236}">
                <a16:creationId xmlns:a16="http://schemas.microsoft.com/office/drawing/2014/main" id="{AB230898-349B-6459-63A7-70E0ACDA5933}"/>
              </a:ext>
            </a:extLst>
          </p:cNvPr>
          <p:cNvSpPr/>
          <p:nvPr/>
        </p:nvSpPr>
        <p:spPr>
          <a:xfrm>
            <a:off x="3481578" y="1584960"/>
            <a:ext cx="853440" cy="853440"/>
          </a:xfrm>
          <a:prstGeom prst="ellipse">
            <a:avLst/>
          </a:prstGeom>
          <a:solidFill>
            <a:schemeClr val="accent1"/>
          </a:solidFill>
          <a:ln/>
        </p:spPr>
        <p:txBody>
          <a:bodyPr anchor="ctr" anchorCtr="0"/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61C88F9B-3864-1E36-2908-6EF21C2D7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39" y="1828800"/>
            <a:ext cx="365760" cy="365760"/>
          </a:xfrm>
          <a:prstGeom prst="rect">
            <a:avLst/>
          </a:prstGeom>
        </p:spPr>
      </p:pic>
      <p:sp>
        <p:nvSpPr>
          <p:cNvPr id="14" name="Shape 9">
            <a:extLst>
              <a:ext uri="{FF2B5EF4-FFF2-40B4-BE49-F238E27FC236}">
                <a16:creationId xmlns:a16="http://schemas.microsoft.com/office/drawing/2014/main" id="{DE153EC1-7786-4BB5-4538-381CACA6AB95}"/>
              </a:ext>
            </a:extLst>
          </p:cNvPr>
          <p:cNvSpPr/>
          <p:nvPr/>
        </p:nvSpPr>
        <p:spPr>
          <a:xfrm>
            <a:off x="5646420" y="1584960"/>
            <a:ext cx="853440" cy="853440"/>
          </a:xfrm>
          <a:prstGeom prst="ellipse">
            <a:avLst/>
          </a:prstGeom>
          <a:solidFill>
            <a:schemeClr val="accent1"/>
          </a:solidFill>
          <a:ln/>
        </p:spPr>
        <p:txBody>
          <a:bodyPr anchor="ctr" anchorCtr="0"/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pic>
        <p:nvPicPr>
          <p:cNvPr id="16" name="Image 2">
            <a:extLst>
              <a:ext uri="{FF2B5EF4-FFF2-40B4-BE49-F238E27FC236}">
                <a16:creationId xmlns:a16="http://schemas.microsoft.com/office/drawing/2014/main" id="{86A70B00-E36E-6C79-4D76-DB57532C6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681" y="1828800"/>
            <a:ext cx="365760" cy="365760"/>
          </a:xfrm>
          <a:prstGeom prst="rect">
            <a:avLst/>
          </a:prstGeom>
        </p:spPr>
      </p:pic>
      <p:sp>
        <p:nvSpPr>
          <p:cNvPr id="19" name="Shape 13">
            <a:extLst>
              <a:ext uri="{FF2B5EF4-FFF2-40B4-BE49-F238E27FC236}">
                <a16:creationId xmlns:a16="http://schemas.microsoft.com/office/drawing/2014/main" id="{337F1081-EC93-E54F-2394-336AA875B0F4}"/>
              </a:ext>
            </a:extLst>
          </p:cNvPr>
          <p:cNvSpPr/>
          <p:nvPr/>
        </p:nvSpPr>
        <p:spPr>
          <a:xfrm>
            <a:off x="7811262" y="1584960"/>
            <a:ext cx="853440" cy="853440"/>
          </a:xfrm>
          <a:prstGeom prst="ellipse">
            <a:avLst/>
          </a:prstGeom>
          <a:solidFill>
            <a:schemeClr val="accent1"/>
          </a:solidFill>
          <a:ln/>
        </p:spPr>
        <p:txBody>
          <a:bodyPr lIns="0" tIns="0" rIns="0" bIns="0" anchor="ctr" anchorCtr="0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pic>
        <p:nvPicPr>
          <p:cNvPr id="21" name="Image 3">
            <a:extLst>
              <a:ext uri="{FF2B5EF4-FFF2-40B4-BE49-F238E27FC236}">
                <a16:creationId xmlns:a16="http://schemas.microsoft.com/office/drawing/2014/main" id="{B7DDCA87-56CB-C4E4-9BEE-1CE05EA68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23" y="1828800"/>
            <a:ext cx="365760" cy="365760"/>
          </a:xfrm>
          <a:prstGeom prst="rect">
            <a:avLst/>
          </a:prstGeom>
        </p:spPr>
      </p:pic>
      <p:sp>
        <p:nvSpPr>
          <p:cNvPr id="24" name="Shape 17">
            <a:extLst>
              <a:ext uri="{FF2B5EF4-FFF2-40B4-BE49-F238E27FC236}">
                <a16:creationId xmlns:a16="http://schemas.microsoft.com/office/drawing/2014/main" id="{9D00DE3A-CF93-B1AA-3762-310AC4AF0B85}"/>
              </a:ext>
            </a:extLst>
          </p:cNvPr>
          <p:cNvSpPr/>
          <p:nvPr/>
        </p:nvSpPr>
        <p:spPr>
          <a:xfrm>
            <a:off x="9976104" y="1584960"/>
            <a:ext cx="853440" cy="853440"/>
          </a:xfrm>
          <a:prstGeom prst="ellipse">
            <a:avLst/>
          </a:prstGeom>
          <a:solidFill>
            <a:schemeClr val="accent1"/>
          </a:solidFill>
          <a:ln/>
        </p:spPr>
        <p:txBody>
          <a:bodyPr anchor="ctr" anchorCtr="0"/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F3865CFF-FFDE-FE3B-AE8F-E2A6F4A4FB67}"/>
              </a:ext>
            </a:extLst>
          </p:cNvPr>
          <p:cNvSpPr/>
          <p:nvPr/>
        </p:nvSpPr>
        <p:spPr>
          <a:xfrm>
            <a:off x="792480" y="2682240"/>
            <a:ext cx="1901952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Form Committee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14361844-7A0C-6467-3449-415613D5ED9A}"/>
              </a:ext>
            </a:extLst>
          </p:cNvPr>
          <p:cNvSpPr/>
          <p:nvPr/>
        </p:nvSpPr>
        <p:spPr>
          <a:xfrm>
            <a:off x="2957322" y="2682240"/>
            <a:ext cx="1901952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Define Criteria &amp; Recruit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09766D00-0A5A-167C-D966-0DA2C21EEA94}"/>
              </a:ext>
            </a:extLst>
          </p:cNvPr>
          <p:cNvSpPr/>
          <p:nvPr/>
        </p:nvSpPr>
        <p:spPr>
          <a:xfrm>
            <a:off x="5122164" y="2682240"/>
            <a:ext cx="1901952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 Train Mentors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 15">
            <a:extLst>
              <a:ext uri="{FF2B5EF4-FFF2-40B4-BE49-F238E27FC236}">
                <a16:creationId xmlns:a16="http://schemas.microsoft.com/office/drawing/2014/main" id="{7DDB5EE1-6C0A-DFB9-3071-12E9D55EFD08}"/>
              </a:ext>
            </a:extLst>
          </p:cNvPr>
          <p:cNvSpPr/>
          <p:nvPr/>
        </p:nvSpPr>
        <p:spPr>
          <a:xfrm>
            <a:off x="7287006" y="2682240"/>
            <a:ext cx="1901952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Launch &amp; Pair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 19">
            <a:extLst>
              <a:ext uri="{FF2B5EF4-FFF2-40B4-BE49-F238E27FC236}">
                <a16:creationId xmlns:a16="http://schemas.microsoft.com/office/drawing/2014/main" id="{4C1DBE7A-760F-B1A4-DAAF-D55075BA064D}"/>
              </a:ext>
            </a:extLst>
          </p:cNvPr>
          <p:cNvSpPr/>
          <p:nvPr/>
        </p:nvSpPr>
        <p:spPr>
          <a:xfrm>
            <a:off x="9451848" y="2682240"/>
            <a:ext cx="1901952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Track &amp; Measure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8F848B38-9673-E352-34CD-F23514ECE760}"/>
              </a:ext>
            </a:extLst>
          </p:cNvPr>
          <p:cNvSpPr/>
          <p:nvPr/>
        </p:nvSpPr>
        <p:spPr>
          <a:xfrm>
            <a:off x="792480" y="3538584"/>
            <a:ext cx="1901952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Equal labor and management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B2F7C194-3C43-9C40-2E53-5F473AD48F0E}"/>
              </a:ext>
            </a:extLst>
          </p:cNvPr>
          <p:cNvSpPr/>
          <p:nvPr/>
        </p:nvSpPr>
        <p:spPr>
          <a:xfrm>
            <a:off x="2957322" y="3891826"/>
            <a:ext cx="1901952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Years of experience, clean record, strong communication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E9712DF9-E64C-6360-7BEB-99E75FCA03A8}"/>
              </a:ext>
            </a:extLst>
          </p:cNvPr>
          <p:cNvSpPr/>
          <p:nvPr/>
        </p:nvSpPr>
        <p:spPr>
          <a:xfrm>
            <a:off x="5122164" y="3538584"/>
            <a:ext cx="1901952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Prep and training for effective mentorship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 16">
            <a:extLst>
              <a:ext uri="{FF2B5EF4-FFF2-40B4-BE49-F238E27FC236}">
                <a16:creationId xmlns:a16="http://schemas.microsoft.com/office/drawing/2014/main" id="{C662354C-038F-B62D-4BFB-FCD789144708}"/>
              </a:ext>
            </a:extLst>
          </p:cNvPr>
          <p:cNvSpPr/>
          <p:nvPr/>
        </p:nvSpPr>
        <p:spPr>
          <a:xfrm>
            <a:off x="7287006" y="3538584"/>
            <a:ext cx="1901952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Match mentors with new operators; begin ride-alongs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 20">
            <a:extLst>
              <a:ext uri="{FF2B5EF4-FFF2-40B4-BE49-F238E27FC236}">
                <a16:creationId xmlns:a16="http://schemas.microsoft.com/office/drawing/2014/main" id="{1643A28E-3A45-F75A-AAC5-21A13EB6806D}"/>
              </a:ext>
            </a:extLst>
          </p:cNvPr>
          <p:cNvSpPr/>
          <p:nvPr/>
        </p:nvSpPr>
        <p:spPr>
          <a:xfrm>
            <a:off x="9451848" y="3538584"/>
            <a:ext cx="1901952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Monitor retention, attendance, safety, and satisfaction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ED1F2-3D43-5CDB-6BF6-CBD0D68F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3832-09ED-D64B-B470-2277EAE587C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7B6A-B19E-7FD7-BAF1-A7F11FB4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Branding and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E759-06F3-4151-EAEF-B00C872E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Successful programs invest in identity and recognition to attract volunteer mentors and build pride.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9863A8A-F14A-B8E6-1FB6-4778B11A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2262938"/>
            <a:ext cx="10515599" cy="928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F6C9055-46C7-F6D8-26B6-59E5736C1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3995790"/>
            <a:ext cx="10515599" cy="928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0">
            <a:extLst>
              <a:ext uri="{FF2B5EF4-FFF2-40B4-BE49-F238E27FC236}">
                <a16:creationId xmlns:a16="http://schemas.microsoft.com/office/drawing/2014/main" id="{EC6FCB90-C434-1304-2B7C-9272D34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59" y="2500426"/>
            <a:ext cx="426720" cy="426720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8C40C4E2-CD2B-8121-6A63-BB035C7177C7}"/>
              </a:ext>
            </a:extLst>
          </p:cNvPr>
          <p:cNvSpPr/>
          <p:nvPr/>
        </p:nvSpPr>
        <p:spPr>
          <a:xfrm>
            <a:off x="1874519" y="2378506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Brand Identity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756143F-7886-6195-68DA-215A82D6E1C2}"/>
              </a:ext>
            </a:extLst>
          </p:cNvPr>
          <p:cNvSpPr/>
          <p:nvPr/>
        </p:nvSpPr>
        <p:spPr>
          <a:xfrm>
            <a:off x="1874519" y="2744266"/>
            <a:ext cx="853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Create a catchy program name, logo, and promotional materials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30BB4781-5883-7835-3DC2-1BDE47AA9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59" y="3376122"/>
            <a:ext cx="426720" cy="426720"/>
          </a:xfrm>
          <a:prstGeom prst="rect">
            <a:avLst/>
          </a:prstGeom>
        </p:spPr>
      </p:pic>
      <p:sp>
        <p:nvSpPr>
          <p:cNvPr id="12" name="Text 6">
            <a:extLst>
              <a:ext uri="{FF2B5EF4-FFF2-40B4-BE49-F238E27FC236}">
                <a16:creationId xmlns:a16="http://schemas.microsoft.com/office/drawing/2014/main" id="{2CB3BC6C-C05B-9D18-C02A-D8B65A00B880}"/>
              </a:ext>
            </a:extLst>
          </p:cNvPr>
          <p:cNvSpPr/>
          <p:nvPr/>
        </p:nvSpPr>
        <p:spPr>
          <a:xfrm>
            <a:off x="1874519" y="3254202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Mentor Recognition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D99CB12E-E40B-FEA2-D3E7-4180C79E95F9}"/>
              </a:ext>
            </a:extLst>
          </p:cNvPr>
          <p:cNvSpPr/>
          <p:nvPr/>
        </p:nvSpPr>
        <p:spPr>
          <a:xfrm>
            <a:off x="1874519" y="3619962"/>
            <a:ext cx="853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Uniform patches, certificates, awards ceremonies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Image 2">
            <a:extLst>
              <a:ext uri="{FF2B5EF4-FFF2-40B4-BE49-F238E27FC236}">
                <a16:creationId xmlns:a16="http://schemas.microsoft.com/office/drawing/2014/main" id="{57BCCD6C-3F94-56B2-95FA-DFCCCB6F2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59" y="4251818"/>
            <a:ext cx="426720" cy="426720"/>
          </a:xfrm>
          <a:prstGeom prst="rect">
            <a:avLst/>
          </a:prstGeom>
        </p:spPr>
      </p:pic>
      <p:sp>
        <p:nvSpPr>
          <p:cNvPr id="16" name="Text 9">
            <a:extLst>
              <a:ext uri="{FF2B5EF4-FFF2-40B4-BE49-F238E27FC236}">
                <a16:creationId xmlns:a16="http://schemas.microsoft.com/office/drawing/2014/main" id="{6F894653-3E5F-E127-2087-5BD7EBFE7F1E}"/>
              </a:ext>
            </a:extLst>
          </p:cNvPr>
          <p:cNvSpPr/>
          <p:nvPr/>
        </p:nvSpPr>
        <p:spPr>
          <a:xfrm>
            <a:off x="1874519" y="4129898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Visibility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00A8564C-7F29-7C13-1A98-BE7F345B6C6A}"/>
              </a:ext>
            </a:extLst>
          </p:cNvPr>
          <p:cNvSpPr/>
          <p:nvPr/>
        </p:nvSpPr>
        <p:spPr>
          <a:xfrm>
            <a:off x="1874519" y="4495658"/>
            <a:ext cx="853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Feature mentors in agency newsletters, social media, and events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" name="Image 3">
            <a:extLst>
              <a:ext uri="{FF2B5EF4-FFF2-40B4-BE49-F238E27FC236}">
                <a16:creationId xmlns:a16="http://schemas.microsoft.com/office/drawing/2014/main" id="{3CAC2F9E-0DAF-DDE4-2D52-06D5ACBD0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59" y="5127514"/>
            <a:ext cx="426720" cy="426720"/>
          </a:xfrm>
          <a:prstGeom prst="rect">
            <a:avLst/>
          </a:prstGeom>
        </p:spPr>
      </p:pic>
      <p:sp>
        <p:nvSpPr>
          <p:cNvPr id="20" name="Text 12">
            <a:extLst>
              <a:ext uri="{FF2B5EF4-FFF2-40B4-BE49-F238E27FC236}">
                <a16:creationId xmlns:a16="http://schemas.microsoft.com/office/drawing/2014/main" id="{201859EF-6197-37DD-3298-DDB1126A33FB}"/>
              </a:ext>
            </a:extLst>
          </p:cNvPr>
          <p:cNvSpPr/>
          <p:nvPr/>
        </p:nvSpPr>
        <p:spPr>
          <a:xfrm>
            <a:off x="1874519" y="5005594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Career Advancement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B374141D-D0BE-850F-67CB-8553451ACCDC}"/>
              </a:ext>
            </a:extLst>
          </p:cNvPr>
          <p:cNvSpPr/>
          <p:nvPr/>
        </p:nvSpPr>
        <p:spPr>
          <a:xfrm>
            <a:off x="1874519" y="5371354"/>
            <a:ext cx="853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Mentoring experience as a steppingstone to leadership roles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13AE4A-6A3A-6B39-476C-7EE46E9E4381}"/>
              </a:ext>
            </a:extLst>
          </p:cNvPr>
          <p:cNvSpPr/>
          <p:nvPr/>
        </p:nvSpPr>
        <p:spPr>
          <a:xfrm>
            <a:off x="838201" y="5846875"/>
            <a:ext cx="10515600" cy="3258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5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“The greatest thing you can do as a mentor is passing on your knowledge to make it better for others.”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AE561-D127-1190-ADAF-6D95F60C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949D-3F46-0447-B67E-7C1922E44B1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B6C2CCF-B056-5374-2C3B-7C1DBA0AA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9864" y="4834554"/>
            <a:ext cx="2944678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FB66EE-6013-814E-8140-F795A3BE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8791" y="4834554"/>
            <a:ext cx="2944678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EC7E496-4534-BC0E-86AB-C8D6B32BE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7718" y="4834554"/>
            <a:ext cx="2944678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9D751-E316-1D40-6762-35C6FCE6B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5618"/>
            <a:ext cx="12197166" cy="2387600"/>
          </a:xfrm>
        </p:spPr>
        <p:txBody>
          <a:bodyPr>
            <a:noAutofit/>
          </a:bodyPr>
          <a:lstStyle/>
          <a:p>
            <a:r>
              <a:rPr lang="en-US" sz="5400" dirty="0"/>
              <a:t>INVEST IN </a:t>
            </a:r>
            <a:br>
              <a:rPr lang="en-US" sz="5400" dirty="0"/>
            </a:br>
            <a:r>
              <a:rPr lang="en-US" sz="5400" dirty="0"/>
              <a:t>YOUR OPERATORS.</a:t>
            </a:r>
            <a:br>
              <a:rPr lang="en-US" sz="5400" dirty="0"/>
            </a:br>
            <a:r>
              <a:rPr lang="en-US" sz="5400" dirty="0"/>
              <a:t>INVEST IN YOUR FUTURE.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DAEAE-7F9D-06D5-812D-A4F6791A3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85293"/>
            <a:ext cx="9144000" cy="1233202"/>
          </a:xfrm>
        </p:spPr>
        <p:txBody>
          <a:bodyPr>
            <a:normAutofit/>
          </a:bodyPr>
          <a:lstStyle/>
          <a:p>
            <a:r>
              <a:rPr lang="en-US" dirty="0"/>
              <a:t>Mentorship programs are proven, cost-effective tools to retain operators, improve safety, and build a resilient workforce for the future.</a:t>
            </a:r>
          </a:p>
        </p:txBody>
      </p:sp>
      <p:sp>
        <p:nvSpPr>
          <p:cNvPr id="4" name="Text 8">
            <a:extLst>
              <a:ext uri="{FF2B5EF4-FFF2-40B4-BE49-F238E27FC236}">
                <a16:creationId xmlns:a16="http://schemas.microsoft.com/office/drawing/2014/main" id="{147120D1-BA20-80DF-489A-47E3100846BB}"/>
              </a:ext>
            </a:extLst>
          </p:cNvPr>
          <p:cNvSpPr/>
          <p:nvPr/>
        </p:nvSpPr>
        <p:spPr>
          <a:xfrm>
            <a:off x="1828800" y="5852160"/>
            <a:ext cx="85344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Contact us to begin building your mentorship program today.</a:t>
            </a:r>
            <a:endParaRPr lang="en-US" sz="1733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B635633F-CC3C-31D6-98E9-9400E83D3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78" y="4956474"/>
            <a:ext cx="426720" cy="426720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D3FD942A-E3EC-7F2D-B3A9-E04D3FF9D3E5}"/>
              </a:ext>
            </a:extLst>
          </p:cNvPr>
          <p:cNvSpPr/>
          <p:nvPr/>
        </p:nvSpPr>
        <p:spPr>
          <a:xfrm>
            <a:off x="1920758" y="4834554"/>
            <a:ext cx="2072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Form a committee</a:t>
            </a:r>
            <a:endParaRPr lang="en-US" sz="2000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37DF1895-7A0C-5434-5B07-122CA9240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838" y="4956474"/>
            <a:ext cx="426720" cy="426720"/>
          </a:xfrm>
          <a:prstGeom prst="rect">
            <a:avLst/>
          </a:prstGeom>
        </p:spPr>
      </p:pic>
      <p:sp>
        <p:nvSpPr>
          <p:cNvPr id="10" name="Text 5">
            <a:extLst>
              <a:ext uri="{FF2B5EF4-FFF2-40B4-BE49-F238E27FC236}">
                <a16:creationId xmlns:a16="http://schemas.microsoft.com/office/drawing/2014/main" id="{04627016-6AEA-FAE8-A234-725CBDDF8506}"/>
              </a:ext>
            </a:extLst>
          </p:cNvPr>
          <p:cNvSpPr/>
          <p:nvPr/>
        </p:nvSpPr>
        <p:spPr>
          <a:xfrm>
            <a:off x="5334518" y="4834554"/>
            <a:ext cx="2072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Begin mentor recruitment</a:t>
            </a:r>
            <a:endParaRPr lang="en-US" sz="2000"/>
          </a:p>
        </p:txBody>
      </p:sp>
      <p:pic>
        <p:nvPicPr>
          <p:cNvPr id="12" name="Image 3">
            <a:extLst>
              <a:ext uri="{FF2B5EF4-FFF2-40B4-BE49-F238E27FC236}">
                <a16:creationId xmlns:a16="http://schemas.microsoft.com/office/drawing/2014/main" id="{86DAE0CD-DC3A-600F-B782-EEC5B7D6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598" y="4956474"/>
            <a:ext cx="426720" cy="426720"/>
          </a:xfrm>
          <a:prstGeom prst="rect">
            <a:avLst/>
          </a:prstGeom>
        </p:spPr>
      </p:pic>
      <p:sp>
        <p:nvSpPr>
          <p:cNvPr id="13" name="Text 7">
            <a:extLst>
              <a:ext uri="{FF2B5EF4-FFF2-40B4-BE49-F238E27FC236}">
                <a16:creationId xmlns:a16="http://schemas.microsoft.com/office/drawing/2014/main" id="{D56D0634-6040-44DE-8041-3513D29DCE11}"/>
              </a:ext>
            </a:extLst>
          </p:cNvPr>
          <p:cNvSpPr/>
          <p:nvPr/>
        </p:nvSpPr>
        <p:spPr>
          <a:xfrm>
            <a:off x="8748278" y="4834554"/>
            <a:ext cx="2072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Set baseline metrics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AFA7-7AFA-2A22-4C5F-F90555209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544312" cy="3739896"/>
          </a:xfrm>
        </p:spPr>
        <p:txBody>
          <a:bodyPr anchor="t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  <a:latin typeface="Overpass Black" pitchFamily="2" charset="0"/>
              </a:rPr>
              <a:t>Changing the Route, Not the Destination:</a:t>
            </a:r>
            <a:br>
              <a:rPr lang="en-US" sz="3900" dirty="0">
                <a:solidFill>
                  <a:schemeClr val="bg1"/>
                </a:solidFill>
                <a:latin typeface="Overpass Black" pitchFamily="2" charset="0"/>
              </a:rPr>
            </a:br>
            <a:br>
              <a:rPr lang="en-US" sz="3900" dirty="0">
                <a:solidFill>
                  <a:schemeClr val="bg1"/>
                </a:solidFill>
                <a:latin typeface="Overpass Black" pitchFamily="2" charset="0"/>
              </a:rPr>
            </a:br>
            <a:r>
              <a:rPr lang="en-US" sz="3900" i="1" dirty="0" err="1">
                <a:solidFill>
                  <a:schemeClr val="bg1"/>
                </a:solidFill>
                <a:latin typeface="Overpass Black" pitchFamily="2" charset="0"/>
              </a:rPr>
              <a:t>ModernizIng</a:t>
            </a:r>
            <a:r>
              <a:rPr lang="en-US" sz="3900" i="1" dirty="0">
                <a:solidFill>
                  <a:schemeClr val="bg1"/>
                </a:solidFill>
                <a:latin typeface="Overpass Black" pitchFamily="2" charset="0"/>
              </a:rPr>
              <a:t> Mentoring at MTD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7D2F5-1673-B1C3-D920-DB81F5DD1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90288" cy="1380744"/>
          </a:xfrm>
        </p:spPr>
        <p:txBody>
          <a:bodyPr anchor="b">
            <a:normAutofit/>
          </a:bodyPr>
          <a:lstStyle/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What We Learned, What We Changed, and Why It’s Worked Better for Everyone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3D25760-BD01-787C-BF3A-49E9B17343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9" b="1939"/>
          <a:stretch>
            <a:fillRect/>
          </a:stretch>
        </p:blipFill>
        <p:spPr>
          <a:xfrm>
            <a:off x="6452652" y="-101600"/>
            <a:ext cx="5739348" cy="6258559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495259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69C13D-44C2-6D72-D8DF-D3F3148C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648" y="553616"/>
            <a:ext cx="8389112" cy="2341984"/>
          </a:xfrm>
        </p:spPr>
        <p:txBody>
          <a:bodyPr anchor="t">
            <a:normAutofit/>
          </a:bodyPr>
          <a:lstStyle/>
          <a:p>
            <a:pPr algn="ctr"/>
            <a:br>
              <a:rPr lang="en-US" sz="4800" b="1" dirty="0">
                <a:latin typeface="Overpass Black" pitchFamily="2" charset="0"/>
              </a:rPr>
            </a:br>
            <a:r>
              <a:rPr lang="en-US" sz="4800" b="1" dirty="0">
                <a:latin typeface="Overpass Black" pitchFamily="2" charset="0"/>
              </a:rPr>
              <a:t>MTD at a Glance</a:t>
            </a:r>
            <a:br>
              <a:rPr lang="en-US" b="1" dirty="0">
                <a:latin typeface="Overpass Black" pitchFamily="2" charset="0"/>
              </a:rPr>
            </a:br>
            <a:r>
              <a:rPr lang="en-US" b="1" dirty="0">
                <a:effectLst/>
                <a:latin typeface="Overpass Medium" pitchFamily="2" charset="0"/>
              </a:rPr>
              <a:t>Our Motto is, </a:t>
            </a:r>
            <a:r>
              <a:rPr lang="en-US" b="1" i="1" dirty="0">
                <a:effectLst/>
                <a:latin typeface="Overpass Medium" pitchFamily="2" charset="0"/>
              </a:rPr>
              <a:t>“Helping you thrive!”</a:t>
            </a:r>
            <a:endParaRPr lang="en-US" b="1" dirty="0">
              <a:latin typeface="Overpass Medium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3D098-F839-283D-7349-B961B5C85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240" y="0"/>
            <a:ext cx="3309608" cy="6731540"/>
          </a:xfrm>
        </p:spPr>
        <p:txBody>
          <a:bodyPr anchor="t">
            <a:normAutofit fontScale="92500"/>
          </a:bodyPr>
          <a:lstStyle/>
          <a:p>
            <a:pPr marL="0" marR="0" lv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200" kern="100" dirty="0"/>
          </a:p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Overpass Medium" pitchFamily="2" charset="0"/>
              </a:rPr>
              <a:t>Provide </a:t>
            </a:r>
            <a:r>
              <a:rPr lang="en-US" b="1" kern="100" dirty="0">
                <a:effectLst/>
                <a:latin typeface="Overpass Medium" pitchFamily="2" charset="0"/>
              </a:rPr>
              <a:t>12 million+ rides per year</a:t>
            </a:r>
          </a:p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effectLst/>
                <a:latin typeface="Overpass Medium" pitchFamily="2" charset="0"/>
              </a:rPr>
              <a:t>267 Operators </a:t>
            </a:r>
            <a:r>
              <a:rPr lang="en-US" kern="100" dirty="0">
                <a:effectLst/>
                <a:latin typeface="Overpass Medium" pitchFamily="2" charset="0"/>
              </a:rPr>
              <a:t>(fixed-route &amp; paratransit)</a:t>
            </a:r>
          </a:p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effectLst/>
                <a:latin typeface="Overpass Medium" pitchFamily="2" charset="0"/>
              </a:rPr>
              <a:t>26 routes </a:t>
            </a:r>
            <a:r>
              <a:rPr lang="en-US" kern="100" dirty="0">
                <a:effectLst/>
                <a:latin typeface="Overpass Medium" pitchFamily="2" charset="0"/>
              </a:rPr>
              <a:t>(fixed and on-demand)</a:t>
            </a:r>
          </a:p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Overpass Medium" pitchFamily="2" charset="0"/>
              </a:rPr>
              <a:t>Operate </a:t>
            </a:r>
            <a:r>
              <a:rPr lang="en-US" b="1" kern="100" dirty="0">
                <a:effectLst/>
                <a:latin typeface="Overpass Medium" pitchFamily="2" charset="0"/>
              </a:rPr>
              <a:t>118 fixed‑route buses (plus 10 spares)</a:t>
            </a:r>
            <a:r>
              <a:rPr lang="en-US" kern="100" dirty="0">
                <a:effectLst/>
                <a:latin typeface="Overpass Medium" pitchFamily="2" charset="0"/>
              </a:rPr>
              <a:t> + paratransit</a:t>
            </a:r>
          </a:p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Overpass Medium" pitchFamily="2" charset="0"/>
              </a:rPr>
              <a:t>$1.00 </a:t>
            </a:r>
            <a:r>
              <a:rPr lang="en-US" b="1" kern="100" dirty="0">
                <a:effectLst/>
                <a:latin typeface="Overpass Medium" pitchFamily="2" charset="0"/>
              </a:rPr>
              <a:t>Single-ride </a:t>
            </a:r>
            <a:r>
              <a:rPr lang="en-US" kern="100" dirty="0">
                <a:effectLst/>
                <a:latin typeface="Overpass Medium" pitchFamily="2" charset="0"/>
              </a:rPr>
              <a:t>fare</a:t>
            </a:r>
          </a:p>
          <a:p>
            <a:pPr marL="571500" lvl="1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latin typeface="Overpass Medium" pitchFamily="2" charset="0"/>
              </a:rPr>
              <a:t>$60.00 </a:t>
            </a:r>
            <a:r>
              <a:rPr lang="en-US" sz="1600" b="1" kern="100" dirty="0">
                <a:latin typeface="Overpass Medium" pitchFamily="2" charset="0"/>
              </a:rPr>
              <a:t>Annual</a:t>
            </a:r>
            <a:r>
              <a:rPr lang="en-US" sz="1600" kern="100" dirty="0">
                <a:latin typeface="Overpass Medium" pitchFamily="2" charset="0"/>
              </a:rPr>
              <a:t> Passes</a:t>
            </a:r>
            <a:endParaRPr lang="en-US" sz="1600" kern="100" dirty="0">
              <a:effectLst/>
              <a:latin typeface="Overpass Medium" pitchFamily="2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effectLst/>
                <a:latin typeface="Overpass Medium" pitchFamily="2" charset="0"/>
              </a:rPr>
              <a:t> High‑frequency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Overpass Medium" pitchFamily="2" charset="0"/>
              </a:rPr>
              <a:t> 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Overpass Medium" pitchFamily="2" charset="0"/>
              </a:rPr>
              <a:t>service</a:t>
            </a:r>
            <a:r>
              <a:rPr lang="en-US" kern="100" dirty="0">
                <a:effectLst/>
                <a:latin typeface="Overpass Medium" pitchFamily="2" charset="0"/>
              </a:rPr>
              <a:t> (10-15 minute service on </a:t>
            </a:r>
            <a:r>
              <a:rPr lang="en-US" b="1" kern="100" dirty="0">
                <a:effectLst/>
                <a:latin typeface="Overpass Medium" pitchFamily="2" charset="0"/>
              </a:rPr>
              <a:t>UIUC</a:t>
            </a:r>
            <a:r>
              <a:rPr lang="en-US" kern="100" dirty="0">
                <a:effectLst/>
                <a:latin typeface="Overpass Medium" pitchFamily="2" charset="0"/>
              </a:rPr>
              <a:t> campus routes) for </a:t>
            </a:r>
            <a:r>
              <a:rPr lang="en-US" b="1" kern="100" dirty="0">
                <a:effectLst/>
                <a:latin typeface="Overpass Medium" pitchFamily="2" charset="0"/>
              </a:rPr>
              <a:t>Champaign–Urbana–Savoy</a:t>
            </a:r>
          </a:p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Overpass Medium" pitchFamily="2" charset="0"/>
              </a:rPr>
              <a:t>Nationally recognized for </a:t>
            </a:r>
            <a:r>
              <a:rPr lang="en-US" b="1" kern="100" dirty="0">
                <a:effectLst/>
                <a:latin typeface="Overpass Medium" pitchFamily="2" charset="0"/>
              </a:rPr>
              <a:t>innovation</a:t>
            </a:r>
            <a:endParaRPr lang="en-US" sz="1200" b="1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2A029B7-6D85-2477-AD56-0E1E79C6D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8007"/>
          <a:stretch>
            <a:fillRect/>
          </a:stretch>
        </p:blipFill>
        <p:spPr>
          <a:xfrm>
            <a:off x="3618833" y="3430159"/>
            <a:ext cx="8573167" cy="3427841"/>
          </a:xfrm>
          <a:noFill/>
        </p:spPr>
      </p:pic>
    </p:spTree>
    <p:extLst>
      <p:ext uri="{BB962C8B-B14F-4D97-AF65-F5344CB8AC3E}">
        <p14:creationId xmlns:p14="http://schemas.microsoft.com/office/powerpoint/2010/main" val="375868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4A4CE-90F9-3216-2D4B-462D4C4C03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252511"/>
            <a:ext cx="12192000" cy="24929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Maurice Beard, Senior Workforce Development Advisor, Transit Workforce Center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Valerie Campo, Mentor Program Coordinator, Champaign-Urbana Mass Transit District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0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7920D-99E3-9955-6371-3F6917226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42409A-FB67-5DD1-2280-0876AEDC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648" y="553616"/>
            <a:ext cx="8389112" cy="2341984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sz="4800" b="1" dirty="0">
                <a:latin typeface="Overpass Black" pitchFamily="2" charset="0"/>
              </a:rPr>
            </a:br>
            <a: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  <a:t>How Our Mentoring Program Began</a:t>
            </a:r>
            <a:br>
              <a:rPr lang="en-US" b="1" dirty="0">
                <a:latin typeface="Overpass Black" pitchFamily="2" charset="0"/>
              </a:rPr>
            </a:br>
            <a:r>
              <a:rPr lang="en-US" sz="2800" i="1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We Started With a Traditional 1:1 Model</a:t>
            </a:r>
            <a:endParaRPr lang="en-US" b="1" dirty="0">
              <a:latin typeface="Overpass Medium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AFB40-04B4-3A50-9FD3-59F34A2E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1039" y="649013"/>
            <a:ext cx="3309608" cy="5573111"/>
          </a:xfrm>
        </p:spPr>
        <p:txBody>
          <a:bodyPr anchor="t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200" kern="100" dirty="0"/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Launched to support new operators during their first year</a:t>
            </a:r>
            <a:endParaRPr lang="en-US" sz="2000" kern="100" dirty="0">
              <a:effectLst/>
              <a:latin typeface="Overpas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Paired each mentee with one mentor</a:t>
            </a:r>
            <a:endParaRPr lang="en-US" sz="2000" kern="100" dirty="0">
              <a:effectLst/>
              <a:latin typeface="Overpas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Goal: consistency, connection, and skill transfer</a:t>
            </a:r>
            <a:endParaRPr lang="en-US" sz="2000" kern="100" dirty="0">
              <a:effectLst/>
              <a:latin typeface="Overpas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Early success depended heavily on individual mentor dedication</a:t>
            </a:r>
            <a:endParaRPr lang="en-US" sz="2000" kern="100" dirty="0">
              <a:effectLst/>
              <a:latin typeface="Overpas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75FBA59-3D02-5836-EDE3-B98D965B8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95" b="7511"/>
          <a:stretch>
            <a:fillRect/>
          </a:stretch>
        </p:blipFill>
        <p:spPr>
          <a:xfrm>
            <a:off x="5494476" y="2746513"/>
            <a:ext cx="4721455" cy="3993931"/>
          </a:xfrm>
          <a:noFill/>
        </p:spPr>
      </p:pic>
    </p:spTree>
    <p:extLst>
      <p:ext uri="{BB962C8B-B14F-4D97-AF65-F5344CB8AC3E}">
        <p14:creationId xmlns:p14="http://schemas.microsoft.com/office/powerpoint/2010/main" val="31163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82CE95-DCB5-FD7D-FAE2-BE7E49DAB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18DCE2-1D62-C43A-8E94-D897B80C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648" y="553616"/>
            <a:ext cx="8389112" cy="2341984"/>
          </a:xfrm>
        </p:spPr>
        <p:txBody>
          <a:bodyPr anchor="t">
            <a:normAutofit/>
          </a:bodyPr>
          <a:lstStyle/>
          <a:p>
            <a:pPr algn="ctr"/>
            <a:br>
              <a:rPr lang="en-US" sz="4800" b="1" dirty="0">
                <a:latin typeface="Overpass Black" pitchFamily="2" charset="0"/>
              </a:rPr>
            </a:br>
            <a: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  <a:t>Why Our 1:1 Model Failed</a:t>
            </a:r>
            <a:br>
              <a:rPr lang="en-US" b="1" dirty="0">
                <a:latin typeface="Overpass Black" pitchFamily="2" charset="0"/>
              </a:rPr>
            </a:br>
            <a:r>
              <a:rPr lang="en-US" sz="2800" i="1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The Reality Behind Our 33 Mentors </a:t>
            </a:r>
            <a:endParaRPr lang="en-US" b="1" dirty="0">
              <a:latin typeface="Overpass Medium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4A876-09C2-D2AC-C3D4-4CEE4F284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47145"/>
            <a:ext cx="3836276" cy="6537434"/>
          </a:xfrm>
        </p:spPr>
        <p:txBody>
          <a:bodyPr anchor="t">
            <a:normAutofit fontScale="92500" lnSpcReduction="10000"/>
          </a:bodyPr>
          <a:lstStyle/>
          <a:p>
            <a:pPr marL="0" marR="0" lv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200" kern="100" dirty="0"/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Of 33 selected mentors, only one-third consistently performed the duties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The rest disengaged due to: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	Shift differences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	Too much paperwork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	Lack of connection with assigned mentee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	Wanting to “try something new” but not sustain it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Result: inconsistent support, uneven experiences, and mentor burnout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The structure—</a:t>
            </a:r>
            <a:r>
              <a:rPr lang="en-US" sz="2000" i="1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not the </a:t>
            </a:r>
            <a:r>
              <a:rPr lang="en-US" sz="2000" b="1" i="1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people</a:t>
            </a: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—was the problem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7BF8EDF-E836-BA47-7BE4-61FF6E94E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704" b="7704"/>
          <a:stretch/>
        </p:blipFill>
        <p:spPr>
          <a:xfrm>
            <a:off x="5494475" y="2617304"/>
            <a:ext cx="4721455" cy="3993931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6721C2-180B-942D-B40E-7DBDBA839201}"/>
              </a:ext>
            </a:extLst>
          </p:cNvPr>
          <p:cNvSpPr txBox="1"/>
          <p:nvPr/>
        </p:nvSpPr>
        <p:spPr>
          <a:xfrm>
            <a:off x="5494476" y="6889531"/>
            <a:ext cx="4721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  <a:hlinkClick r:id="rId3" tooltip="https://www.audiotool.com/track/broken_gears/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  <a:hlinkClick r:id="rId4" tooltip="https://creativecommons.org/licenses/by-sa/3.0/"/>
              </a:rPr>
              <a:t>CC BY-SA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79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A0EB-C70B-F31F-B911-1A31875A5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EC5778-B462-B290-EC3A-177CAFD9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648" y="553616"/>
            <a:ext cx="8389112" cy="2341984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sz="4800" b="1" dirty="0">
                <a:latin typeface="Overpass Black" pitchFamily="2" charset="0"/>
              </a:rPr>
            </a:br>
            <a: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  <a:t>Our Coordinated Coaching Team</a:t>
            </a:r>
            <a:br>
              <a:rPr lang="en-US" b="1" dirty="0">
                <a:latin typeface="Overpass Black" pitchFamily="2" charset="0"/>
              </a:rPr>
            </a:br>
            <a:r>
              <a:rPr lang="en-US" sz="2800" i="1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A Three-Person Team Built for </a:t>
            </a:r>
            <a:r>
              <a:rPr lang="en-US" sz="2800" b="1" i="1" u="sng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OUR </a:t>
            </a:r>
            <a:r>
              <a:rPr lang="en-US" sz="2800" i="1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Transit Reality </a:t>
            </a:r>
            <a:endParaRPr lang="en-US" b="1" dirty="0">
              <a:latin typeface="Overpass Medium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3C309-26C6-FFD5-311E-4D6A8D8F8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50380"/>
            <a:ext cx="3836276" cy="6157239"/>
          </a:xfrm>
        </p:spPr>
        <p:txBody>
          <a:bodyPr anchor="t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200" kern="100" dirty="0"/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Mentor Program Coordinator (Yours truly!)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Two Operator Mentors with rotating mentoring days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	One daytime (Nafisah)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	One evening (Kayla)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Team approach ensures coverage across shifts and schedules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Everyone shares responsibility for every mentee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9968285-D802-73A9-ABDF-CF5570C49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5" b="3025"/>
          <a:stretch/>
        </p:blipFill>
        <p:spPr>
          <a:xfrm>
            <a:off x="5665655" y="2849446"/>
            <a:ext cx="4379098" cy="3704327"/>
          </a:xfrm>
          <a:noFill/>
        </p:spPr>
      </p:pic>
    </p:spTree>
    <p:extLst>
      <p:ext uri="{BB962C8B-B14F-4D97-AF65-F5344CB8AC3E}">
        <p14:creationId xmlns:p14="http://schemas.microsoft.com/office/powerpoint/2010/main" val="1719933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F9C6F-5DC1-EAA4-6A04-AE8EE032B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22CEE9-9E16-C297-B668-85E04519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648" y="553616"/>
            <a:ext cx="8389112" cy="2341984"/>
          </a:xfrm>
        </p:spPr>
        <p:txBody>
          <a:bodyPr anchor="t">
            <a:normAutofit/>
          </a:bodyPr>
          <a:lstStyle/>
          <a:p>
            <a:pPr algn="ctr"/>
            <a:br>
              <a:rPr lang="en-US" sz="4800" b="1" dirty="0">
                <a:latin typeface="Overpass Black" pitchFamily="2" charset="0"/>
              </a:rPr>
            </a:br>
            <a: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  <a:t>Our Contact Schedule</a:t>
            </a:r>
            <a:br>
              <a:rPr lang="en-US" b="1" dirty="0">
                <a:latin typeface="Overpass Black" pitchFamily="2" charset="0"/>
              </a:rPr>
            </a:br>
            <a:r>
              <a:rPr lang="en-US" sz="2800" i="1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Consistent, Predictable, Human Support </a:t>
            </a:r>
            <a:endParaRPr lang="en-US" b="1" dirty="0">
              <a:latin typeface="Overpass Medium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921C9-B388-E8C1-2152-3CF79CF53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240" y="837193"/>
            <a:ext cx="3836276" cy="5183613"/>
          </a:xfrm>
        </p:spPr>
        <p:txBody>
          <a:bodyPr anchor="t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 dirty="0"/>
              <a:t>•</a:t>
            </a:r>
            <a:r>
              <a:rPr lang="en-US" sz="2000" kern="100" dirty="0">
                <a:latin typeface="Overpass Medium" pitchFamily="2" charset="0"/>
              </a:rPr>
              <a:t>	Daily contact for first 10 days</a:t>
            </a:r>
          </a:p>
          <a:p>
            <a:pPr marL="0" marR="0" lv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 dirty="0">
                <a:latin typeface="Overpass Medium" pitchFamily="2" charset="0"/>
              </a:rPr>
              <a:t>•	Weekly contact for next 10 weeks</a:t>
            </a:r>
          </a:p>
          <a:p>
            <a:pPr marL="0" marR="0" lv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 dirty="0">
                <a:latin typeface="Overpass Medium" pitchFamily="2" charset="0"/>
              </a:rPr>
              <a:t>•	Bi weekly contact through 6 months</a:t>
            </a:r>
          </a:p>
          <a:p>
            <a:pPr marL="0" marR="0" lv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 dirty="0">
                <a:latin typeface="Overpass Medium" pitchFamily="2" charset="0"/>
              </a:rPr>
              <a:t>•	Monthly contact until 1 year</a:t>
            </a:r>
          </a:p>
          <a:p>
            <a:pPr marL="0" marR="0" lv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 dirty="0">
                <a:latin typeface="Overpass Medium" pitchFamily="2" charset="0"/>
              </a:rPr>
              <a:t>•	Ensures no mentee “falls through the cracks”</a:t>
            </a:r>
          </a:p>
          <a:p>
            <a:pPr marL="0" marR="0" lv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 dirty="0">
                <a:latin typeface="Overpass Medium" pitchFamily="2" charset="0"/>
              </a:rPr>
              <a:t>•	Builds trust, confidence, and retention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0D42CA9-A863-0F7C-922E-3D0AFC8A4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55" r="1155"/>
          <a:stretch/>
        </p:blipFill>
        <p:spPr>
          <a:xfrm>
            <a:off x="5494476" y="2575834"/>
            <a:ext cx="4721455" cy="3993931"/>
          </a:xfrm>
          <a:noFill/>
        </p:spPr>
      </p:pic>
    </p:spTree>
    <p:extLst>
      <p:ext uri="{BB962C8B-B14F-4D97-AF65-F5344CB8AC3E}">
        <p14:creationId xmlns:p14="http://schemas.microsoft.com/office/powerpoint/2010/main" val="353225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DD5B0-0E8E-AEFC-DF6D-DC81250E6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D6977-CA90-3E8C-B3C8-BE6DDDBD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770" y="553616"/>
            <a:ext cx="8826230" cy="2341984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  <a:t>Why the Coordinated Coaching Team Works</a:t>
            </a:r>
            <a:b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Coverage, Consistency, Culture </a:t>
            </a:r>
            <a:endParaRPr lang="en-US" b="1" dirty="0">
              <a:latin typeface="Overpass Medium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8A6E4-D474-3C5D-EB30-49326B3D7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138750"/>
            <a:ext cx="3836276" cy="4785395"/>
          </a:xfrm>
        </p:spPr>
        <p:txBody>
          <a:bodyPr anchor="t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Mentees receive support from </a:t>
            </a:r>
            <a:r>
              <a:rPr lang="en-US" sz="2000" b="1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multiple strengths</a:t>
            </a: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, not one person</a:t>
            </a:r>
            <a:endParaRPr lang="en-US" sz="2000" kern="100" dirty="0">
              <a:effectLst/>
              <a:latin typeface="Overpas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Eliminates single‑point failure</a:t>
            </a:r>
            <a:endParaRPr lang="en-US" sz="2000" kern="100" dirty="0">
              <a:effectLst/>
              <a:latin typeface="Overpas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Reduces burnout and increases accountability</a:t>
            </a:r>
            <a:endParaRPr lang="en-US" sz="2000" kern="100" dirty="0">
              <a:effectLst/>
              <a:latin typeface="Overpas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Creates a shared culture of support</a:t>
            </a:r>
            <a:endParaRPr lang="en-US" sz="2000" kern="100" dirty="0">
              <a:effectLst/>
              <a:latin typeface="Overpas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Works regardless of shift patterns or hiring surges</a:t>
            </a:r>
            <a:endParaRPr lang="en-US" sz="2000" kern="100" dirty="0">
              <a:effectLst/>
              <a:latin typeface="Overpas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DE88D6D-5AC1-E80D-EB54-10C6EB653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1" b="-1492"/>
          <a:stretch>
            <a:fillRect/>
          </a:stretch>
        </p:blipFill>
        <p:spPr>
          <a:xfrm>
            <a:off x="6445915" y="2320259"/>
            <a:ext cx="2665939" cy="4388440"/>
          </a:xfrm>
          <a:noFill/>
        </p:spPr>
      </p:pic>
    </p:spTree>
    <p:extLst>
      <p:ext uri="{BB962C8B-B14F-4D97-AF65-F5344CB8AC3E}">
        <p14:creationId xmlns:p14="http://schemas.microsoft.com/office/powerpoint/2010/main" val="369717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9F3345-AC2A-D663-1FCE-FBEC59A4A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D62161-D95C-5B16-A82C-247DEF48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080" y="504978"/>
            <a:ext cx="8443609" cy="2341984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  <a:t>Why Any Agency Can Use This Model</a:t>
            </a:r>
            <a:b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Scalable for Small, Medium, or Large Systems </a:t>
            </a:r>
            <a:endParaRPr lang="en-US" b="1" dirty="0">
              <a:latin typeface="Overpass Medium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B9D54-6152-5E22-A793-535F5BD91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731" y="1215957"/>
            <a:ext cx="3836276" cy="4426085"/>
          </a:xfrm>
        </p:spPr>
        <p:txBody>
          <a:bodyPr anchor="t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Small agencies: team of 2–3 mentors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Large agencies: specialized mentor roles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Works with any shift structure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Focus is on coverage, not headcount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Strength mapping reveals how to build the right mix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3439E03-E534-4353-112E-3FD941423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77" r="318"/>
          <a:stretch>
            <a:fillRect/>
          </a:stretch>
        </p:blipFill>
        <p:spPr>
          <a:xfrm>
            <a:off x="4575044" y="2846962"/>
            <a:ext cx="6407679" cy="3239311"/>
          </a:xfrm>
          <a:noFill/>
        </p:spPr>
      </p:pic>
    </p:spTree>
    <p:extLst>
      <p:ext uri="{BB962C8B-B14F-4D97-AF65-F5344CB8AC3E}">
        <p14:creationId xmlns:p14="http://schemas.microsoft.com/office/powerpoint/2010/main" val="1258706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F58A1-62FE-F9E0-46FB-1626C4F64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87F57-C677-7FCC-A0EF-57963204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080" y="504978"/>
            <a:ext cx="8443609" cy="2341984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  <a:t>Activity: Mentor Strength Mapping</a:t>
            </a:r>
            <a:b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See Your Strengths — And Your Gaps </a:t>
            </a:r>
            <a:endParaRPr lang="en-US" b="1" dirty="0">
              <a:latin typeface="Overpass Medium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DA637-03C8-1158-207F-7FDC162B8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731" y="612843"/>
            <a:ext cx="3836276" cy="5740180"/>
          </a:xfrm>
        </p:spPr>
        <p:txBody>
          <a:bodyPr anchor="t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Identify 3–5 mentors at your agency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Place each mentor under the strengths they bring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Look for: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	Clusters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	Gaps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	Overloaded individuals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	Underutilized strengths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•	Shows how a team model may be more resilient than 1:1 for your agency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4446CE7-4C08-5734-62AC-90969FFC5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3426" t="-1765" r="3424" b="-6311"/>
          <a:stretch>
            <a:fillRect/>
          </a:stretch>
        </p:blipFill>
        <p:spPr>
          <a:xfrm>
            <a:off x="5961063" y="1452806"/>
            <a:ext cx="3635641" cy="5920901"/>
          </a:xfrm>
          <a:noFill/>
        </p:spPr>
      </p:pic>
    </p:spTree>
    <p:extLst>
      <p:ext uri="{BB962C8B-B14F-4D97-AF65-F5344CB8AC3E}">
        <p14:creationId xmlns:p14="http://schemas.microsoft.com/office/powerpoint/2010/main" val="1355982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D31C7-EF01-FAF4-5CBF-082A0D601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BC8057-4CBF-A5A4-8892-F65A621D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080" y="504978"/>
            <a:ext cx="8443609" cy="2341984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  <a:t>A Better Path for Operators — And for Us</a:t>
            </a:r>
            <a:b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The Results of Rerouting: Stronger Operators, Stronger Teams</a:t>
            </a:r>
            <a:endParaRPr lang="en-US" b="1" dirty="0">
              <a:latin typeface="Overpass Medium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A86FDC-4660-4812-2EFF-C16BD7139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731" y="612843"/>
            <a:ext cx="3836276" cy="5740180"/>
          </a:xfrm>
        </p:spPr>
        <p:txBody>
          <a:bodyPr anchor="t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Our goal never changed: confident, supported operators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The 1:1 model couldn’t get us there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The Coordinated Coaching Team did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Consistency, coverage, and culture made the difference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Any agency can adapt this model — no matter the size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When the route doesn’t work, redesign the map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EF78EC7-C5F4-4CC6-C055-C47A216D2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" r="17525"/>
          <a:stretch>
            <a:fillRect/>
          </a:stretch>
        </p:blipFill>
        <p:spPr>
          <a:xfrm>
            <a:off x="4218561" y="3014154"/>
            <a:ext cx="7120646" cy="3456219"/>
          </a:xfrm>
          <a:noFill/>
        </p:spPr>
      </p:pic>
    </p:spTree>
    <p:extLst>
      <p:ext uri="{BB962C8B-B14F-4D97-AF65-F5344CB8AC3E}">
        <p14:creationId xmlns:p14="http://schemas.microsoft.com/office/powerpoint/2010/main" val="606584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01924-466C-5502-9420-6044006C7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0BB314-242A-8F91-14B8-9CA26CCF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080" y="504978"/>
            <a:ext cx="8443609" cy="2341984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  <a:t>Thank You for Joining Us on This Route</a:t>
            </a:r>
            <a:b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b="1" dirty="0">
              <a:latin typeface="Overpass Medium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D0610-0F4D-E9AA-1D04-A6ACFA61A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731" y="1493196"/>
            <a:ext cx="3836276" cy="3871608"/>
          </a:xfrm>
        </p:spPr>
        <p:txBody>
          <a:bodyPr anchor="t"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Your time and attention mean a lot to us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Supporting operators is a shared journey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We’re all working toward the same destination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Questions? Reflections?</a:t>
            </a:r>
          </a:p>
          <a:p>
            <a:pPr marR="0" lv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Let’s talk!</a:t>
            </a:r>
            <a:endParaRPr lang="en-US" sz="2000" kern="100" dirty="0">
              <a:effectLst/>
              <a:latin typeface="Overpass Medium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034DE8B-5843-50F8-6443-02E6ED337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6" b="6470"/>
          <a:stretch>
            <a:fillRect/>
          </a:stretch>
        </p:blipFill>
        <p:spPr>
          <a:xfrm>
            <a:off x="5263445" y="1856506"/>
            <a:ext cx="5030877" cy="4694111"/>
          </a:xfrm>
          <a:noFill/>
        </p:spPr>
      </p:pic>
    </p:spTree>
    <p:extLst>
      <p:ext uri="{BB962C8B-B14F-4D97-AF65-F5344CB8AC3E}">
        <p14:creationId xmlns:p14="http://schemas.microsoft.com/office/powerpoint/2010/main" val="2559474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4067D-660D-2115-F78C-8A057BE0F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5338A6-B938-07D6-ACFC-6CF7BF25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080" y="504978"/>
            <a:ext cx="8443609" cy="2341984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  <a:t>Questions, Reflections, and Shared Experiences</a:t>
            </a:r>
            <a:br>
              <a:rPr lang="en-US" sz="4800" b="1" dirty="0">
                <a:effectLst/>
                <a:latin typeface="Overpass Black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b="1" dirty="0">
              <a:latin typeface="Overpass Medium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FF978-72DD-D5A5-9F04-B51BA44CB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731" y="1709636"/>
            <a:ext cx="3836276" cy="3438727"/>
          </a:xfrm>
        </p:spPr>
        <p:txBody>
          <a:bodyPr anchor="t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What stood out to you?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What challenges are you seeing in your own systems?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Where do you see opportunities to support operators differently?</a:t>
            </a:r>
          </a:p>
          <a:p>
            <a:pPr marL="342900" marR="0" lvl="0" indent="-3429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66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Overpass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Let’s learn from each other.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2397FD7-112D-C5C6-6B08-9A53B472D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35" t="22591" r="15438" b="24621"/>
          <a:stretch>
            <a:fillRect/>
          </a:stretch>
        </p:blipFill>
        <p:spPr>
          <a:xfrm>
            <a:off x="5227805" y="2179118"/>
            <a:ext cx="5102158" cy="3953326"/>
          </a:xfrm>
          <a:noFill/>
        </p:spPr>
      </p:pic>
    </p:spTree>
    <p:extLst>
      <p:ext uri="{BB962C8B-B14F-4D97-AF65-F5344CB8AC3E}">
        <p14:creationId xmlns:p14="http://schemas.microsoft.com/office/powerpoint/2010/main" val="270096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7279-EA6C-569E-03BB-BB78451E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Workforce Center – Mission</a:t>
            </a:r>
          </a:p>
        </p:txBody>
      </p:sp>
      <p:pic>
        <p:nvPicPr>
          <p:cNvPr id="4" name="Picture 2" descr="A bus operator standing in front of a bus">
            <a:extLst>
              <a:ext uri="{FF2B5EF4-FFF2-40B4-BE49-F238E27FC236}">
                <a16:creationId xmlns:a16="http://schemas.microsoft.com/office/drawing/2014/main" id="{D553FA47-53D4-B022-E6F6-41226863D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466937"/>
            <a:ext cx="3560749" cy="2155312"/>
          </a:xfrm>
          <a:prstGeom prst="roundRect">
            <a:avLst/>
          </a:prstGeom>
          <a:effectLst>
            <a:outerShdw blurRad="355600" algn="tl" rotWithShape="0">
              <a:schemeClr val="accent3">
                <a:alpha val="9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holding certificates">
            <a:extLst>
              <a:ext uri="{FF2B5EF4-FFF2-40B4-BE49-F238E27FC236}">
                <a16:creationId xmlns:a16="http://schemas.microsoft.com/office/drawing/2014/main" id="{D3D62627-6C51-BF7D-7DBD-2597F40710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1491" y="1466937"/>
            <a:ext cx="2798169" cy="2154881"/>
          </a:xfrm>
          <a:prstGeom prst="roundRect">
            <a:avLst/>
          </a:prstGeom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</p:pic>
      <p:pic>
        <p:nvPicPr>
          <p:cNvPr id="6" name="Picture 4" descr="A mentor and a highschool intern  at a special machine shop">
            <a:extLst>
              <a:ext uri="{FF2B5EF4-FFF2-40B4-BE49-F238E27FC236}">
                <a16:creationId xmlns:a16="http://schemas.microsoft.com/office/drawing/2014/main" id="{E068AB36-4098-7FAF-E03C-BDBE39B17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2203" y="1466937"/>
            <a:ext cx="3600564" cy="2154881"/>
          </a:xfrm>
          <a:prstGeom prst="roundRect">
            <a:avLst/>
          </a:prstGeom>
          <a:effectLst>
            <a:outerShdw blurRad="355600" algn="tl" rotWithShape="0">
              <a:schemeClr val="accent3">
                <a:alpha val="9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E58F-A394-A27E-5C48-BF104EBB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9075"/>
            <a:ext cx="10698480" cy="231788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Transit Workforce Center </a:t>
            </a:r>
            <a:r>
              <a:rPr lang="en-US" dirty="0"/>
              <a:t>(TWC) is the Federal Transit Administration’s national technical assistance center for transit workforce development. </a:t>
            </a:r>
          </a:p>
          <a:p>
            <a:r>
              <a:rPr lang="en-US" dirty="0"/>
              <a:t>Operated by the </a:t>
            </a:r>
            <a:r>
              <a:rPr lang="en-US" b="1" dirty="0">
                <a:solidFill>
                  <a:schemeClr val="accent6"/>
                </a:solidFill>
              </a:rPr>
              <a:t>International Transportation Learning Center </a:t>
            </a:r>
            <a:r>
              <a:rPr lang="en-US" dirty="0"/>
              <a:t>(ITLC), </a:t>
            </a:r>
            <a:br>
              <a:rPr lang="en-US" dirty="0"/>
            </a:br>
            <a:r>
              <a:rPr lang="en-US" dirty="0"/>
              <a:t>TWC supports the workforce development needs of urban, suburban, tribal, and rural public transportation entities across the country.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45370-D19E-ACDD-73B3-F07BA65E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949D-3F46-0447-B67E-7C1922E44B1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8F22-8468-1F57-18DE-71FEBA8F7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731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/>
              <a:t>MENTOR TRAINING</a:t>
            </a:r>
          </a:p>
        </p:txBody>
      </p:sp>
    </p:spTree>
    <p:extLst>
      <p:ext uri="{BB962C8B-B14F-4D97-AF65-F5344CB8AC3E}">
        <p14:creationId xmlns:p14="http://schemas.microsoft.com/office/powerpoint/2010/main" val="25626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FF00-78AC-A1F4-18CB-0E76EFF4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Makes A Great Mentor?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25886-9F72-5B0D-44FB-30F0B0C6F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39"/>
            <a:ext cx="10515600" cy="816521"/>
          </a:xfrm>
        </p:spPr>
        <p:txBody>
          <a:bodyPr/>
          <a:lstStyle/>
          <a:p>
            <a:r>
              <a:rPr lang="en-US" dirty="0"/>
              <a:t>Selecting the right mentors is the foundation of program success. Criteria should be transparent and jointly developed.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534A716-DDD4-0B05-C830-267ED2DC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2278201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1EAF7AE-FDF8-ECD1-CF95-94C414E3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3465285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2E74C51-6D7E-7901-633F-8854E346A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4652369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33AFAC4-2D95-143B-649F-04478BAE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561" y="2285428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9962708-F49A-0BE2-5590-FCB1FA7CA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561" y="3472512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09EC91E-5B59-9119-3991-A857566D9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561" y="4659596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Image 0">
            <a:extLst>
              <a:ext uri="{FF2B5EF4-FFF2-40B4-BE49-F238E27FC236}">
                <a16:creationId xmlns:a16="http://schemas.microsoft.com/office/drawing/2014/main" id="{93646186-08F8-30C7-27AE-F9EC2A3E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39" y="2523400"/>
            <a:ext cx="420113" cy="426720"/>
          </a:xfrm>
          <a:prstGeom prst="rect">
            <a:avLst/>
          </a:prstGeom>
        </p:spPr>
      </p:pic>
      <p:sp>
        <p:nvSpPr>
          <p:cNvPr id="32" name="Text 3">
            <a:extLst>
              <a:ext uri="{FF2B5EF4-FFF2-40B4-BE49-F238E27FC236}">
                <a16:creationId xmlns:a16="http://schemas.microsoft.com/office/drawing/2014/main" id="{71DD2108-CEC0-1891-143D-115DD337851A}"/>
              </a:ext>
            </a:extLst>
          </p:cNvPr>
          <p:cNvSpPr/>
          <p:nvPr/>
        </p:nvSpPr>
        <p:spPr>
          <a:xfrm>
            <a:off x="1592939" y="2340520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Experience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D0C625C1-9543-D994-FA96-101463DA9DBB}"/>
              </a:ext>
            </a:extLst>
          </p:cNvPr>
          <p:cNvSpPr/>
          <p:nvPr/>
        </p:nvSpPr>
        <p:spPr>
          <a:xfrm>
            <a:off x="1592939" y="2767240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Significant years of service as a coach operator with deep route knowledge</a:t>
            </a:r>
            <a:endParaRPr lang="en-US" sz="1700" dirty="0"/>
          </a:p>
        </p:txBody>
      </p:sp>
      <p:pic>
        <p:nvPicPr>
          <p:cNvPr id="35" name="Image 1">
            <a:extLst>
              <a:ext uri="{FF2B5EF4-FFF2-40B4-BE49-F238E27FC236}">
                <a16:creationId xmlns:a16="http://schemas.microsoft.com/office/drawing/2014/main" id="{DD89675B-411B-E647-56AE-CFEC4ED2A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613" y="2523400"/>
            <a:ext cx="420113" cy="426720"/>
          </a:xfrm>
          <a:prstGeom prst="rect">
            <a:avLst/>
          </a:prstGeom>
        </p:spPr>
      </p:pic>
      <p:sp>
        <p:nvSpPr>
          <p:cNvPr id="36" name="Text 6">
            <a:extLst>
              <a:ext uri="{FF2B5EF4-FFF2-40B4-BE49-F238E27FC236}">
                <a16:creationId xmlns:a16="http://schemas.microsoft.com/office/drawing/2014/main" id="{C28E06C1-A3DF-25F2-65F4-8553A44F9B14}"/>
              </a:ext>
            </a:extLst>
          </p:cNvPr>
          <p:cNvSpPr/>
          <p:nvPr/>
        </p:nvSpPr>
        <p:spPr>
          <a:xfrm>
            <a:off x="6983213" y="2340520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Clean Record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 7">
            <a:extLst>
              <a:ext uri="{FF2B5EF4-FFF2-40B4-BE49-F238E27FC236}">
                <a16:creationId xmlns:a16="http://schemas.microsoft.com/office/drawing/2014/main" id="{AA8A5E9C-E564-D149-00B1-6027C9CD78F8}"/>
              </a:ext>
            </a:extLst>
          </p:cNvPr>
          <p:cNvSpPr/>
          <p:nvPr/>
        </p:nvSpPr>
        <p:spPr>
          <a:xfrm>
            <a:off x="6983213" y="2767240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No recent incidents, violations, or unexplained absences</a:t>
            </a:r>
            <a:endParaRPr lang="en-US" sz="1700" dirty="0"/>
          </a:p>
        </p:txBody>
      </p:sp>
      <p:pic>
        <p:nvPicPr>
          <p:cNvPr id="39" name="Image 2">
            <a:extLst>
              <a:ext uri="{FF2B5EF4-FFF2-40B4-BE49-F238E27FC236}">
                <a16:creationId xmlns:a16="http://schemas.microsoft.com/office/drawing/2014/main" id="{21CD58C6-B806-862F-B3B0-9D4712FC0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339" y="3695621"/>
            <a:ext cx="420113" cy="426720"/>
          </a:xfrm>
          <a:prstGeom prst="rect">
            <a:avLst/>
          </a:prstGeom>
        </p:spPr>
      </p:pic>
      <p:sp>
        <p:nvSpPr>
          <p:cNvPr id="40" name="Text 9">
            <a:extLst>
              <a:ext uri="{FF2B5EF4-FFF2-40B4-BE49-F238E27FC236}">
                <a16:creationId xmlns:a16="http://schemas.microsoft.com/office/drawing/2014/main" id="{5BFDD593-0207-D06E-C238-5AB7140D6225}"/>
              </a:ext>
            </a:extLst>
          </p:cNvPr>
          <p:cNvSpPr/>
          <p:nvPr/>
        </p:nvSpPr>
        <p:spPr>
          <a:xfrm>
            <a:off x="1592939" y="3512741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Communication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 10">
            <a:extLst>
              <a:ext uri="{FF2B5EF4-FFF2-40B4-BE49-F238E27FC236}">
                <a16:creationId xmlns:a16="http://schemas.microsoft.com/office/drawing/2014/main" id="{0EC889D8-0DE7-1006-7A97-4EEF18A0B0A9}"/>
              </a:ext>
            </a:extLst>
          </p:cNvPr>
          <p:cNvSpPr/>
          <p:nvPr/>
        </p:nvSpPr>
        <p:spPr>
          <a:xfrm>
            <a:off x="1592939" y="3939461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Confidentiality rules, chain of command, when to escalate issues</a:t>
            </a:r>
          </a:p>
        </p:txBody>
      </p:sp>
      <p:pic>
        <p:nvPicPr>
          <p:cNvPr id="43" name="Image 3">
            <a:extLst>
              <a:ext uri="{FF2B5EF4-FFF2-40B4-BE49-F238E27FC236}">
                <a16:creationId xmlns:a16="http://schemas.microsoft.com/office/drawing/2014/main" id="{35596025-010A-0067-FCD5-BCD6B4501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613" y="3695621"/>
            <a:ext cx="420113" cy="426720"/>
          </a:xfrm>
          <a:prstGeom prst="rect">
            <a:avLst/>
          </a:prstGeom>
        </p:spPr>
      </p:pic>
      <p:sp>
        <p:nvSpPr>
          <p:cNvPr id="44" name="Text 12">
            <a:extLst>
              <a:ext uri="{FF2B5EF4-FFF2-40B4-BE49-F238E27FC236}">
                <a16:creationId xmlns:a16="http://schemas.microsoft.com/office/drawing/2014/main" id="{33FE40A7-A7C1-5199-3A6F-37F3FB42ABC5}"/>
              </a:ext>
            </a:extLst>
          </p:cNvPr>
          <p:cNvSpPr/>
          <p:nvPr/>
        </p:nvSpPr>
        <p:spPr>
          <a:xfrm>
            <a:off x="6983213" y="3512741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Commitment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 13">
            <a:extLst>
              <a:ext uri="{FF2B5EF4-FFF2-40B4-BE49-F238E27FC236}">
                <a16:creationId xmlns:a16="http://schemas.microsoft.com/office/drawing/2014/main" id="{D880EB77-771B-966F-358B-230B095896FB}"/>
              </a:ext>
            </a:extLst>
          </p:cNvPr>
          <p:cNvSpPr/>
          <p:nvPr/>
        </p:nvSpPr>
        <p:spPr>
          <a:xfrm>
            <a:off x="6983213" y="3939461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Genuine desire to support new operators and volunteer time</a:t>
            </a:r>
            <a:endParaRPr lang="en-US" sz="1700"/>
          </a:p>
        </p:txBody>
      </p:sp>
      <p:pic>
        <p:nvPicPr>
          <p:cNvPr id="47" name="Image 4">
            <a:extLst>
              <a:ext uri="{FF2B5EF4-FFF2-40B4-BE49-F238E27FC236}">
                <a16:creationId xmlns:a16="http://schemas.microsoft.com/office/drawing/2014/main" id="{D96DC4CD-EF22-633A-75A9-91B1F9272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39" y="4867841"/>
            <a:ext cx="420113" cy="426720"/>
          </a:xfrm>
          <a:prstGeom prst="rect">
            <a:avLst/>
          </a:prstGeom>
        </p:spPr>
      </p:pic>
      <p:sp>
        <p:nvSpPr>
          <p:cNvPr id="48" name="Text 15">
            <a:extLst>
              <a:ext uri="{FF2B5EF4-FFF2-40B4-BE49-F238E27FC236}">
                <a16:creationId xmlns:a16="http://schemas.microsoft.com/office/drawing/2014/main" id="{B4B0F76E-569E-A2C8-D649-678F91ABBF66}"/>
              </a:ext>
            </a:extLst>
          </p:cNvPr>
          <p:cNvSpPr/>
          <p:nvPr/>
        </p:nvSpPr>
        <p:spPr>
          <a:xfrm>
            <a:off x="1592939" y="4684961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Professionalism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 16">
            <a:extLst>
              <a:ext uri="{FF2B5EF4-FFF2-40B4-BE49-F238E27FC236}">
                <a16:creationId xmlns:a16="http://schemas.microsoft.com/office/drawing/2014/main" id="{3EE243B2-CBBF-9433-732D-6F37A9BA983A}"/>
              </a:ext>
            </a:extLst>
          </p:cNvPr>
          <p:cNvSpPr/>
          <p:nvPr/>
        </p:nvSpPr>
        <p:spPr>
          <a:xfrm>
            <a:off x="1592939" y="5111681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Adherence to agency policies, strong customer service ethic</a:t>
            </a:r>
            <a:endParaRPr lang="en-US" sz="1700" dirty="0"/>
          </a:p>
        </p:txBody>
      </p:sp>
      <p:pic>
        <p:nvPicPr>
          <p:cNvPr id="51" name="Image 5">
            <a:extLst>
              <a:ext uri="{FF2B5EF4-FFF2-40B4-BE49-F238E27FC236}">
                <a16:creationId xmlns:a16="http://schemas.microsoft.com/office/drawing/2014/main" id="{911D6E94-4CD4-CE1B-978B-D31050795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613" y="4867841"/>
            <a:ext cx="420113" cy="426720"/>
          </a:xfrm>
          <a:prstGeom prst="rect">
            <a:avLst/>
          </a:prstGeom>
        </p:spPr>
      </p:pic>
      <p:sp>
        <p:nvSpPr>
          <p:cNvPr id="52" name="Text 18">
            <a:extLst>
              <a:ext uri="{FF2B5EF4-FFF2-40B4-BE49-F238E27FC236}">
                <a16:creationId xmlns:a16="http://schemas.microsoft.com/office/drawing/2014/main" id="{56825806-D1DB-E82B-4782-D763BA5D88A2}"/>
              </a:ext>
            </a:extLst>
          </p:cNvPr>
          <p:cNvSpPr/>
          <p:nvPr/>
        </p:nvSpPr>
        <p:spPr>
          <a:xfrm>
            <a:off x="6983213" y="4684961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Cultural Fit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 19">
            <a:extLst>
              <a:ext uri="{FF2B5EF4-FFF2-40B4-BE49-F238E27FC236}">
                <a16:creationId xmlns:a16="http://schemas.microsoft.com/office/drawing/2014/main" id="{D9448857-F322-0CD4-623F-C3CC30CFD995}"/>
              </a:ext>
            </a:extLst>
          </p:cNvPr>
          <p:cNvSpPr/>
          <p:nvPr/>
        </p:nvSpPr>
        <p:spPr>
          <a:xfrm>
            <a:off x="6983213" y="5111681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Shared experiences or demographics can strengthen mentor-mentee bonds</a:t>
            </a:r>
            <a:endParaRPr lang="en-US" sz="1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F75733-CFEA-DC35-2B50-EF1CFF3A9A58}"/>
              </a:ext>
            </a:extLst>
          </p:cNvPr>
          <p:cNvSpPr/>
          <p:nvPr/>
        </p:nvSpPr>
        <p:spPr>
          <a:xfrm>
            <a:off x="838201" y="5846875"/>
            <a:ext cx="10515600" cy="3258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Selection process: Advertise → Collect applications → Interview → Notify selected mentors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9AB32-21C9-4950-FD6D-AAD971B5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949D-3F46-0447-B67E-7C1922E44B1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B860F-FB48-EB4E-DC41-2964911BE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08C3-04EB-8125-533E-475B8A5D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Mentor Training In Practice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22A32AEC-08A0-1907-29E6-78089A611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561" y="4659596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B06AD5CE-3DE9-4C7D-EC82-F6771CB3D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4652369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49F7DEC3-1D35-963C-D6D7-D3D0FD200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561" y="3059290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804D252-72F4-ED87-C41C-D6ED9FC6B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3052063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6E13C60-A701-8B67-73FA-E47AB048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561" y="1457127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A7CD965-4BF6-6A72-12C7-CB86ADB3B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1449900"/>
            <a:ext cx="5165243" cy="1024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0">
            <a:extLst>
              <a:ext uri="{FF2B5EF4-FFF2-40B4-BE49-F238E27FC236}">
                <a16:creationId xmlns:a16="http://schemas.microsoft.com/office/drawing/2014/main" id="{7A032520-5B33-B76A-E5FA-34721FE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10" y="1619796"/>
            <a:ext cx="426720" cy="426720"/>
          </a:xfrm>
          <a:prstGeom prst="rect">
            <a:avLst/>
          </a:prstGeom>
        </p:spPr>
      </p:pic>
      <p:sp>
        <p:nvSpPr>
          <p:cNvPr id="32" name="Text 3">
            <a:extLst>
              <a:ext uri="{FF2B5EF4-FFF2-40B4-BE49-F238E27FC236}">
                <a16:creationId xmlns:a16="http://schemas.microsoft.com/office/drawing/2014/main" id="{C03E0B4F-C517-BEBE-B8A0-9E4E52FA4C87}"/>
              </a:ext>
            </a:extLst>
          </p:cNvPr>
          <p:cNvSpPr/>
          <p:nvPr/>
        </p:nvSpPr>
        <p:spPr>
          <a:xfrm>
            <a:off x="1592939" y="1512219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Introduction to Mentoring</a:t>
            </a:r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15CC818A-836F-2876-A6B4-B5DAF3109579}"/>
              </a:ext>
            </a:extLst>
          </p:cNvPr>
          <p:cNvSpPr/>
          <p:nvPr/>
        </p:nvSpPr>
        <p:spPr>
          <a:xfrm>
            <a:off x="1592939" y="1938939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What mentorship means in transit, </a:t>
            </a:r>
            <a:br>
              <a:rPr lang="en-US" sz="17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</a:br>
            <a:r>
              <a:rPr lang="en-US" sz="17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roles vs. supervision, program goals</a:t>
            </a:r>
          </a:p>
        </p:txBody>
      </p:sp>
      <p:pic>
        <p:nvPicPr>
          <p:cNvPr id="15" name="Image 1">
            <a:extLst>
              <a:ext uri="{FF2B5EF4-FFF2-40B4-BE49-F238E27FC236}">
                <a16:creationId xmlns:a16="http://schemas.microsoft.com/office/drawing/2014/main" id="{60632044-8FC5-BC3D-927C-D6D110F1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190" y="1619796"/>
            <a:ext cx="426720" cy="426720"/>
          </a:xfrm>
          <a:prstGeom prst="rect">
            <a:avLst/>
          </a:prstGeom>
        </p:spPr>
      </p:pic>
      <p:sp>
        <p:nvSpPr>
          <p:cNvPr id="36" name="Text 6">
            <a:extLst>
              <a:ext uri="{FF2B5EF4-FFF2-40B4-BE49-F238E27FC236}">
                <a16:creationId xmlns:a16="http://schemas.microsoft.com/office/drawing/2014/main" id="{E4AB3F78-16D4-C298-FEAD-334BF08DDB7A}"/>
              </a:ext>
            </a:extLst>
          </p:cNvPr>
          <p:cNvSpPr/>
          <p:nvPr/>
        </p:nvSpPr>
        <p:spPr>
          <a:xfrm>
            <a:off x="6983213" y="1512219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Communication Skills</a:t>
            </a:r>
          </a:p>
        </p:txBody>
      </p:sp>
      <p:sp>
        <p:nvSpPr>
          <p:cNvPr id="37" name="Text 7">
            <a:extLst>
              <a:ext uri="{FF2B5EF4-FFF2-40B4-BE49-F238E27FC236}">
                <a16:creationId xmlns:a16="http://schemas.microsoft.com/office/drawing/2014/main" id="{0D0AA494-953A-A13A-0D7B-2090A8AED5D1}"/>
              </a:ext>
            </a:extLst>
          </p:cNvPr>
          <p:cNvSpPr/>
          <p:nvPr/>
        </p:nvSpPr>
        <p:spPr>
          <a:xfrm>
            <a:off x="6983213" y="1938939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Active listening, giving constructive feedback, motivational techniques</a:t>
            </a:r>
          </a:p>
        </p:txBody>
      </p:sp>
      <p:pic>
        <p:nvPicPr>
          <p:cNvPr id="16" name="Image 2">
            <a:extLst>
              <a:ext uri="{FF2B5EF4-FFF2-40B4-BE49-F238E27FC236}">
                <a16:creationId xmlns:a16="http://schemas.microsoft.com/office/drawing/2014/main" id="{97A0C2B7-E250-942E-5B49-62D8738B7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10" y="3265716"/>
            <a:ext cx="426720" cy="426720"/>
          </a:xfrm>
          <a:prstGeom prst="rect">
            <a:avLst/>
          </a:prstGeom>
        </p:spPr>
      </p:pic>
      <p:sp>
        <p:nvSpPr>
          <p:cNvPr id="40" name="Text 9">
            <a:extLst>
              <a:ext uri="{FF2B5EF4-FFF2-40B4-BE49-F238E27FC236}">
                <a16:creationId xmlns:a16="http://schemas.microsoft.com/office/drawing/2014/main" id="{3C549124-83B2-CE95-A5C3-9819E8F04E61}"/>
              </a:ext>
            </a:extLst>
          </p:cNvPr>
          <p:cNvSpPr/>
          <p:nvPr/>
        </p:nvSpPr>
        <p:spPr>
          <a:xfrm>
            <a:off x="1592939" y="3099519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Boundaries &amp; Ethics</a:t>
            </a:r>
          </a:p>
        </p:txBody>
      </p:sp>
      <p:sp>
        <p:nvSpPr>
          <p:cNvPr id="41" name="Text 10">
            <a:extLst>
              <a:ext uri="{FF2B5EF4-FFF2-40B4-BE49-F238E27FC236}">
                <a16:creationId xmlns:a16="http://schemas.microsoft.com/office/drawing/2014/main" id="{BFE75D88-68D3-93A9-0A64-27EB1101037C}"/>
              </a:ext>
            </a:extLst>
          </p:cNvPr>
          <p:cNvSpPr/>
          <p:nvPr/>
        </p:nvSpPr>
        <p:spPr>
          <a:xfrm>
            <a:off x="1592939" y="3526239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Patient, approachable, and skilled at explaining complex situations</a:t>
            </a:r>
            <a:endParaRPr lang="en-US" sz="1700"/>
          </a:p>
        </p:txBody>
      </p:sp>
      <p:pic>
        <p:nvPicPr>
          <p:cNvPr id="17" name="Image 3">
            <a:extLst>
              <a:ext uri="{FF2B5EF4-FFF2-40B4-BE49-F238E27FC236}">
                <a16:creationId xmlns:a16="http://schemas.microsoft.com/office/drawing/2014/main" id="{82508DF5-DBDF-68A4-BE9C-E980D951F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190" y="3265716"/>
            <a:ext cx="426720" cy="426720"/>
          </a:xfrm>
          <a:prstGeom prst="rect">
            <a:avLst/>
          </a:prstGeom>
        </p:spPr>
      </p:pic>
      <p:sp>
        <p:nvSpPr>
          <p:cNvPr id="44" name="Text 12">
            <a:extLst>
              <a:ext uri="{FF2B5EF4-FFF2-40B4-BE49-F238E27FC236}">
                <a16:creationId xmlns:a16="http://schemas.microsoft.com/office/drawing/2014/main" id="{8A5F0162-CA70-4F80-E971-830FC9CE44DB}"/>
              </a:ext>
            </a:extLst>
          </p:cNvPr>
          <p:cNvSpPr/>
          <p:nvPr/>
        </p:nvSpPr>
        <p:spPr>
          <a:xfrm>
            <a:off x="6983213" y="3099519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Practical Strategies</a:t>
            </a:r>
          </a:p>
        </p:txBody>
      </p:sp>
      <p:sp>
        <p:nvSpPr>
          <p:cNvPr id="45" name="Text 13">
            <a:extLst>
              <a:ext uri="{FF2B5EF4-FFF2-40B4-BE49-F238E27FC236}">
                <a16:creationId xmlns:a16="http://schemas.microsoft.com/office/drawing/2014/main" id="{0021376E-B703-82C5-1E88-94E5D0F92631}"/>
              </a:ext>
            </a:extLst>
          </p:cNvPr>
          <p:cNvSpPr/>
          <p:nvPr/>
        </p:nvSpPr>
        <p:spPr>
          <a:xfrm>
            <a:off x="6983213" y="3526239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Ride-along best practices, handling difficult conversations, stress management</a:t>
            </a:r>
          </a:p>
        </p:txBody>
      </p:sp>
      <p:pic>
        <p:nvPicPr>
          <p:cNvPr id="18" name="Image 4">
            <a:extLst>
              <a:ext uri="{FF2B5EF4-FFF2-40B4-BE49-F238E27FC236}">
                <a16:creationId xmlns:a16="http://schemas.microsoft.com/office/drawing/2014/main" id="{BF3438EE-37AC-E6F6-606E-04ABF907F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10" y="4911636"/>
            <a:ext cx="426720" cy="426720"/>
          </a:xfrm>
          <a:prstGeom prst="rect">
            <a:avLst/>
          </a:prstGeom>
        </p:spPr>
      </p:pic>
      <p:sp>
        <p:nvSpPr>
          <p:cNvPr id="48" name="Text 15">
            <a:extLst>
              <a:ext uri="{FF2B5EF4-FFF2-40B4-BE49-F238E27FC236}">
                <a16:creationId xmlns:a16="http://schemas.microsoft.com/office/drawing/2014/main" id="{69ECC9B1-005C-3F79-7D0C-F687AF6E2AF4}"/>
              </a:ext>
            </a:extLst>
          </p:cNvPr>
          <p:cNvSpPr/>
          <p:nvPr/>
        </p:nvSpPr>
        <p:spPr>
          <a:xfrm>
            <a:off x="1592939" y="4684961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Health &amp; Wellness</a:t>
            </a:r>
          </a:p>
        </p:txBody>
      </p:sp>
      <p:sp>
        <p:nvSpPr>
          <p:cNvPr id="49" name="Text 16">
            <a:extLst>
              <a:ext uri="{FF2B5EF4-FFF2-40B4-BE49-F238E27FC236}">
                <a16:creationId xmlns:a16="http://schemas.microsoft.com/office/drawing/2014/main" id="{F67D5D02-9537-9211-E0F2-C32E284275FB}"/>
              </a:ext>
            </a:extLst>
          </p:cNvPr>
          <p:cNvSpPr/>
          <p:nvPr/>
        </p:nvSpPr>
        <p:spPr>
          <a:xfrm>
            <a:off x="1592939" y="5111681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Work-life balance guidance, recognizing burnout, support resources</a:t>
            </a:r>
          </a:p>
        </p:txBody>
      </p:sp>
      <p:pic>
        <p:nvPicPr>
          <p:cNvPr id="19" name="Image 5">
            <a:extLst>
              <a:ext uri="{FF2B5EF4-FFF2-40B4-BE49-F238E27FC236}">
                <a16:creationId xmlns:a16="http://schemas.microsoft.com/office/drawing/2014/main" id="{8D1C313C-E987-DF0C-2E27-1A6885561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9190" y="4911636"/>
            <a:ext cx="426720" cy="426720"/>
          </a:xfrm>
          <a:prstGeom prst="rect">
            <a:avLst/>
          </a:prstGeom>
        </p:spPr>
      </p:pic>
      <p:sp>
        <p:nvSpPr>
          <p:cNvPr id="52" name="Text 18">
            <a:extLst>
              <a:ext uri="{FF2B5EF4-FFF2-40B4-BE49-F238E27FC236}">
                <a16:creationId xmlns:a16="http://schemas.microsoft.com/office/drawing/2014/main" id="{B56B4363-CB44-8938-5C01-1113F4CC0540}"/>
              </a:ext>
            </a:extLst>
          </p:cNvPr>
          <p:cNvSpPr/>
          <p:nvPr/>
        </p:nvSpPr>
        <p:spPr>
          <a:xfrm>
            <a:off x="6983213" y="4684961"/>
            <a:ext cx="437058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Role Playing &amp; Review</a:t>
            </a:r>
          </a:p>
        </p:txBody>
      </p:sp>
      <p:sp>
        <p:nvSpPr>
          <p:cNvPr id="53" name="Text 19">
            <a:extLst>
              <a:ext uri="{FF2B5EF4-FFF2-40B4-BE49-F238E27FC236}">
                <a16:creationId xmlns:a16="http://schemas.microsoft.com/office/drawing/2014/main" id="{7D7C916B-6F33-0A67-41F9-DF7162E401C9}"/>
              </a:ext>
            </a:extLst>
          </p:cNvPr>
          <p:cNvSpPr/>
          <p:nvPr/>
        </p:nvSpPr>
        <p:spPr>
          <a:xfrm>
            <a:off x="6983213" y="5111681"/>
            <a:ext cx="4370587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Hands-on scenarios, group debriefs, commitment to action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AAAB5-C2E2-7298-F1C8-9D37D744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949D-3F46-0447-B67E-7C1922E44B1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ABCD3-2290-D83C-A58D-05466399A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0B78-C29F-CBBE-4359-20DB2101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TWC Mentor Development Program</a:t>
            </a:r>
          </a:p>
        </p:txBody>
      </p:sp>
      <p:pic>
        <p:nvPicPr>
          <p:cNvPr id="25" name="Image 0">
            <a:extLst>
              <a:ext uri="{FF2B5EF4-FFF2-40B4-BE49-F238E27FC236}">
                <a16:creationId xmlns:a16="http://schemas.microsoft.com/office/drawing/2014/main" id="{F0F13B29-99AB-53BC-C126-739F42372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05" r="11905"/>
          <a:stretch/>
        </p:blipFill>
        <p:spPr>
          <a:xfrm>
            <a:off x="838198" y="1463040"/>
            <a:ext cx="4066957" cy="3558587"/>
          </a:xfrm>
          <a:prstGeom prst="roundRect">
            <a:avLst/>
          </a:prstGeom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837E6-648F-B1F1-B8F4-41D70A36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1" y="1463039"/>
            <a:ext cx="6154059" cy="4713924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8-Hour Training Program</a:t>
            </a:r>
          </a:p>
          <a:p>
            <a:r>
              <a:rPr lang="en-US" dirty="0"/>
              <a:t>Developed by the Transit Workforce Center, this program equips mentors with practical tools for effective peer support.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B0FF35A3-DCF6-ACC4-1918-BB035FB8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1" y="3276600"/>
            <a:ext cx="268224" cy="268224"/>
          </a:xfrm>
          <a:prstGeom prst="rect">
            <a:avLst/>
          </a:prstGeom>
        </p:spPr>
      </p:pic>
      <p:sp>
        <p:nvSpPr>
          <p:cNvPr id="16" name="Text 3">
            <a:extLst>
              <a:ext uri="{FF2B5EF4-FFF2-40B4-BE49-F238E27FC236}">
                <a16:creationId xmlns:a16="http://schemas.microsoft.com/office/drawing/2014/main" id="{F6AF4D6A-3D63-D339-A5BD-FF34BB07BD40}"/>
              </a:ext>
            </a:extLst>
          </p:cNvPr>
          <p:cNvSpPr/>
          <p:nvPr/>
        </p:nvSpPr>
        <p:spPr>
          <a:xfrm>
            <a:off x="5590900" y="3215640"/>
            <a:ext cx="66011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Understanding the mentor role and responsibilities</a:t>
            </a:r>
            <a:endParaRPr lang="en-US" dirty="0"/>
          </a:p>
        </p:txBody>
      </p:sp>
      <p:pic>
        <p:nvPicPr>
          <p:cNvPr id="17" name="Image 2">
            <a:extLst>
              <a:ext uri="{FF2B5EF4-FFF2-40B4-BE49-F238E27FC236}">
                <a16:creationId xmlns:a16="http://schemas.microsoft.com/office/drawing/2014/main" id="{23C0784F-D991-0FDB-BDB6-30A5FF8AE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1" y="3825240"/>
            <a:ext cx="268224" cy="268224"/>
          </a:xfrm>
          <a:prstGeom prst="rect">
            <a:avLst/>
          </a:prstGeom>
        </p:spPr>
      </p:pic>
      <p:sp>
        <p:nvSpPr>
          <p:cNvPr id="18" name="Text 4">
            <a:extLst>
              <a:ext uri="{FF2B5EF4-FFF2-40B4-BE49-F238E27FC236}">
                <a16:creationId xmlns:a16="http://schemas.microsoft.com/office/drawing/2014/main" id="{5648F66D-240A-1187-8F7C-852C6EDD835A}"/>
              </a:ext>
            </a:extLst>
          </p:cNvPr>
          <p:cNvSpPr/>
          <p:nvPr/>
        </p:nvSpPr>
        <p:spPr>
          <a:xfrm>
            <a:off x="5590900" y="3764280"/>
            <a:ext cx="66011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Adult learning styles and communication techniques</a:t>
            </a:r>
            <a:endParaRPr lang="en-US" dirty="0"/>
          </a:p>
        </p:txBody>
      </p:sp>
      <p:pic>
        <p:nvPicPr>
          <p:cNvPr id="19" name="Image 3">
            <a:extLst>
              <a:ext uri="{FF2B5EF4-FFF2-40B4-BE49-F238E27FC236}">
                <a16:creationId xmlns:a16="http://schemas.microsoft.com/office/drawing/2014/main" id="{A4C51BF2-A2AC-07C7-ED90-0E72BF8A0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1" y="4373880"/>
            <a:ext cx="268224" cy="268224"/>
          </a:xfrm>
          <a:prstGeom prst="rect">
            <a:avLst/>
          </a:prstGeom>
        </p:spPr>
      </p:pic>
      <p:sp>
        <p:nvSpPr>
          <p:cNvPr id="20" name="Text 5">
            <a:extLst>
              <a:ext uri="{FF2B5EF4-FFF2-40B4-BE49-F238E27FC236}">
                <a16:creationId xmlns:a16="http://schemas.microsoft.com/office/drawing/2014/main" id="{39579896-582F-B348-19B6-C4E85AF62ADC}"/>
              </a:ext>
            </a:extLst>
          </p:cNvPr>
          <p:cNvSpPr/>
          <p:nvPr/>
        </p:nvSpPr>
        <p:spPr>
          <a:xfrm>
            <a:off x="5590900" y="4312920"/>
            <a:ext cx="66011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Setting appropriate boundaries with mentees</a:t>
            </a:r>
            <a:endParaRPr lang="en-US"/>
          </a:p>
        </p:txBody>
      </p:sp>
      <p:pic>
        <p:nvPicPr>
          <p:cNvPr id="21" name="Image 4">
            <a:extLst>
              <a:ext uri="{FF2B5EF4-FFF2-40B4-BE49-F238E27FC236}">
                <a16:creationId xmlns:a16="http://schemas.microsoft.com/office/drawing/2014/main" id="{C63FF592-B55F-D412-209E-750BC1B76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1" y="4922520"/>
            <a:ext cx="268224" cy="268224"/>
          </a:xfrm>
          <a:prstGeom prst="rect">
            <a:avLst/>
          </a:prstGeom>
        </p:spPr>
      </p:pic>
      <p:sp>
        <p:nvSpPr>
          <p:cNvPr id="22" name="Text 6">
            <a:extLst>
              <a:ext uri="{FF2B5EF4-FFF2-40B4-BE49-F238E27FC236}">
                <a16:creationId xmlns:a16="http://schemas.microsoft.com/office/drawing/2014/main" id="{3276FA11-DC22-761F-CD96-72CD50901FA5}"/>
              </a:ext>
            </a:extLst>
          </p:cNvPr>
          <p:cNvSpPr/>
          <p:nvPr/>
        </p:nvSpPr>
        <p:spPr>
          <a:xfrm>
            <a:off x="5590900" y="4861560"/>
            <a:ext cx="66011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Role-playing exercises and facilitated discussion</a:t>
            </a:r>
            <a:endParaRPr lang="en-US"/>
          </a:p>
        </p:txBody>
      </p:sp>
      <p:pic>
        <p:nvPicPr>
          <p:cNvPr id="23" name="Image 5">
            <a:extLst>
              <a:ext uri="{FF2B5EF4-FFF2-40B4-BE49-F238E27FC236}">
                <a16:creationId xmlns:a16="http://schemas.microsoft.com/office/drawing/2014/main" id="{5D586BD6-1D3F-FF71-9A00-ED32C5F8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1" y="5471160"/>
            <a:ext cx="268224" cy="268224"/>
          </a:xfrm>
          <a:prstGeom prst="rect">
            <a:avLst/>
          </a:prstGeom>
        </p:spPr>
      </p:pic>
      <p:sp>
        <p:nvSpPr>
          <p:cNvPr id="24" name="Text 7">
            <a:extLst>
              <a:ext uri="{FF2B5EF4-FFF2-40B4-BE49-F238E27FC236}">
                <a16:creationId xmlns:a16="http://schemas.microsoft.com/office/drawing/2014/main" id="{3EDB7D6A-A5A3-830F-D396-2E31BC759A57}"/>
              </a:ext>
            </a:extLst>
          </p:cNvPr>
          <p:cNvSpPr/>
          <p:nvPr/>
        </p:nvSpPr>
        <p:spPr>
          <a:xfrm>
            <a:off x="5590900" y="5410200"/>
            <a:ext cx="66011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>
                <a:solidFill>
                  <a:srgbClr val="334155"/>
                </a:solidFill>
                <a:ea typeface="Calibri" pitchFamily="34" charset="-122"/>
                <a:cs typeface="Calibri" pitchFamily="34" charset="-120"/>
              </a:rPr>
              <a:t>Tailored to local and occupational contexts</a:t>
            </a:r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AD2DD80-E6CF-DC18-95FA-73D23134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1" y="6356350"/>
            <a:ext cx="10515600" cy="365125"/>
          </a:xfrm>
        </p:spPr>
        <p:txBody>
          <a:bodyPr/>
          <a:lstStyle/>
          <a:p>
            <a:fld id="{EFB2949D-3F46-0447-B67E-7C1922E44B1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6" name="Text 11">
            <a:extLst>
              <a:ext uri="{FF2B5EF4-FFF2-40B4-BE49-F238E27FC236}">
                <a16:creationId xmlns:a16="http://schemas.microsoft.com/office/drawing/2014/main" id="{59362D9D-E17A-1B5A-6D52-3843523F17A6}"/>
              </a:ext>
            </a:extLst>
          </p:cNvPr>
          <p:cNvSpPr/>
          <p:nvPr/>
        </p:nvSpPr>
        <p:spPr>
          <a:xfrm>
            <a:off x="838198" y="6378892"/>
            <a:ext cx="79199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Source: Transit Workforce Center (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transitworkforce.org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9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F4F9D-5A12-E73F-9179-6DCBFFC70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7785-64E8-9583-9FB8-53B84757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Ride-</a:t>
            </a:r>
            <a:r>
              <a:rPr lang="en-US" dirty="0" err="1"/>
              <a:t>Alongs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FF1BD-A9CF-261B-AAF4-1FC990BF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3039"/>
            <a:ext cx="6508934" cy="4713924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Learning Behind the Wheel</a:t>
            </a:r>
          </a:p>
          <a:p>
            <a:r>
              <a:rPr lang="en-US" dirty="0"/>
              <a:t>Ride-</a:t>
            </a:r>
            <a:r>
              <a:rPr lang="en-US" dirty="0" err="1"/>
              <a:t>alongs</a:t>
            </a:r>
            <a:r>
              <a:rPr lang="en-US" dirty="0"/>
              <a:t> are where classroom learning meets real-world operations. Mentors join new operators in service to observe, coach, and build confidence.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" name="Image 0" descr="Two women transit bus operators in uniform, one mentoring the other behind the wheel">
            <a:extLst>
              <a:ext uri="{FF2B5EF4-FFF2-40B4-BE49-F238E27FC236}">
                <a16:creationId xmlns:a16="http://schemas.microsoft.com/office/drawing/2014/main" id="{5DBA683C-2918-4836-5FD0-B9D30734E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3" r="2192"/>
          <a:stretch>
            <a:fillRect/>
          </a:stretch>
        </p:blipFill>
        <p:spPr>
          <a:xfrm>
            <a:off x="7566734" y="553601"/>
            <a:ext cx="3787063" cy="2683086"/>
          </a:xfrm>
          <a:prstGeom prst="roundRect">
            <a:avLst/>
          </a:prstGeom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516217B-E19A-8B77-8ADC-B4275E66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3468553"/>
            <a:ext cx="10515600" cy="4427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44F93BC-5182-69B7-F1B2-975C795E2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4709354"/>
            <a:ext cx="10515600" cy="4427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60A84E2E-E587-BE0E-8E0E-0EFB5727E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4" y="3562530"/>
            <a:ext cx="268224" cy="268224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94A0BE74-417E-D6FA-38A6-7FA2A058356A}"/>
              </a:ext>
            </a:extLst>
          </p:cNvPr>
          <p:cNvSpPr/>
          <p:nvPr/>
        </p:nvSpPr>
        <p:spPr>
          <a:xfrm>
            <a:off x="1334584" y="3501570"/>
            <a:ext cx="26542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Route Navigation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1AFFFF4F-0594-91FF-750C-C9524626FE0C}"/>
              </a:ext>
            </a:extLst>
          </p:cNvPr>
          <p:cNvSpPr/>
          <p:nvPr/>
        </p:nvSpPr>
        <p:spPr>
          <a:xfrm>
            <a:off x="4086388" y="3501570"/>
            <a:ext cx="650893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Tips for challenging stops, passenger loading zones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6FAFAFEA-E5C6-B607-5E42-258BC62A4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4" y="4184710"/>
            <a:ext cx="268224" cy="268224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8FE496E4-C793-18B6-A234-126F57D0F352}"/>
              </a:ext>
            </a:extLst>
          </p:cNvPr>
          <p:cNvSpPr/>
          <p:nvPr/>
        </p:nvSpPr>
        <p:spPr>
          <a:xfrm>
            <a:off x="1334584" y="4123750"/>
            <a:ext cx="26542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Customer Interaction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B5C1A54C-8D62-37FA-5D94-6458275E8C09}"/>
              </a:ext>
            </a:extLst>
          </p:cNvPr>
          <p:cNvSpPr/>
          <p:nvPr/>
        </p:nvSpPr>
        <p:spPr>
          <a:xfrm>
            <a:off x="4086388" y="4123750"/>
            <a:ext cx="582676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De-escalation, ADA compliance, service etiquette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F70D57B5-A772-1C92-0533-F2220AC07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4" y="4806890"/>
            <a:ext cx="268224" cy="268224"/>
          </a:xfrm>
          <a:prstGeom prst="rect">
            <a:avLst/>
          </a:prstGeom>
        </p:spPr>
      </p:pic>
      <p:sp>
        <p:nvSpPr>
          <p:cNvPr id="12" name="Text 7">
            <a:extLst>
              <a:ext uri="{FF2B5EF4-FFF2-40B4-BE49-F238E27FC236}">
                <a16:creationId xmlns:a16="http://schemas.microsoft.com/office/drawing/2014/main" id="{1CDDF3EB-7080-C13D-6589-22540E06DFD9}"/>
              </a:ext>
            </a:extLst>
          </p:cNvPr>
          <p:cNvSpPr/>
          <p:nvPr/>
        </p:nvSpPr>
        <p:spPr>
          <a:xfrm>
            <a:off x="1334584" y="4745930"/>
            <a:ext cx="26542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Safety Practices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DF08EC6E-4569-AE8C-BA75-C46CABBAFA5F}"/>
              </a:ext>
            </a:extLst>
          </p:cNvPr>
          <p:cNvSpPr/>
          <p:nvPr/>
        </p:nvSpPr>
        <p:spPr>
          <a:xfrm>
            <a:off x="4086388" y="4745930"/>
            <a:ext cx="582676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Mentee witnesses the job in real-time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Image 4">
            <a:extLst>
              <a:ext uri="{FF2B5EF4-FFF2-40B4-BE49-F238E27FC236}">
                <a16:creationId xmlns:a16="http://schemas.microsoft.com/office/drawing/2014/main" id="{77CD06DD-2171-4B57-557E-85DA137A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4" y="5429070"/>
            <a:ext cx="268224" cy="268224"/>
          </a:xfrm>
          <a:prstGeom prst="rect">
            <a:avLst/>
          </a:prstGeom>
        </p:spPr>
      </p:pic>
      <p:sp>
        <p:nvSpPr>
          <p:cNvPr id="27" name="Text 9">
            <a:extLst>
              <a:ext uri="{FF2B5EF4-FFF2-40B4-BE49-F238E27FC236}">
                <a16:creationId xmlns:a16="http://schemas.microsoft.com/office/drawing/2014/main" id="{DFA9994D-4D8E-94D2-26AC-1F9AF219C74A}"/>
              </a:ext>
            </a:extLst>
          </p:cNvPr>
          <p:cNvSpPr/>
          <p:nvPr/>
        </p:nvSpPr>
        <p:spPr>
          <a:xfrm>
            <a:off x="1334584" y="5368110"/>
            <a:ext cx="26542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Performance Tips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 10">
            <a:extLst>
              <a:ext uri="{FF2B5EF4-FFF2-40B4-BE49-F238E27FC236}">
                <a16:creationId xmlns:a16="http://schemas.microsoft.com/office/drawing/2014/main" id="{498453EB-A59B-6396-0C1B-FB1D289B52BC}"/>
              </a:ext>
            </a:extLst>
          </p:cNvPr>
          <p:cNvSpPr/>
          <p:nvPr/>
        </p:nvSpPr>
        <p:spPr>
          <a:xfrm>
            <a:off x="4086388" y="5368110"/>
            <a:ext cx="706047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Time management, schedule adherence, self-care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CA399B0-B5BF-86A9-B24C-C3A0C1460C21}"/>
              </a:ext>
            </a:extLst>
          </p:cNvPr>
          <p:cNvSpPr/>
          <p:nvPr/>
        </p:nvSpPr>
        <p:spPr>
          <a:xfrm>
            <a:off x="838201" y="5846875"/>
            <a:ext cx="10515600" cy="3258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Mentors are typically compensated with overtime pay for ride-along sessions.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755AEE3-D4E9-86D2-D77A-D9EA917B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1" y="6356350"/>
            <a:ext cx="10515600" cy="365125"/>
          </a:xfrm>
        </p:spPr>
        <p:txBody>
          <a:bodyPr/>
          <a:lstStyle/>
          <a:p>
            <a:fld id="{EFB2949D-3F46-0447-B67E-7C1922E44B1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4900E-3780-0A68-7416-50B6E1F47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B93AB0B-1306-D6DD-15E4-DC313A1C9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584960"/>
            <a:ext cx="2438400" cy="4191726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83D4A67-4EDD-1B9A-27A3-60137007F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5754" y="1584960"/>
            <a:ext cx="2438400" cy="4191726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C871556-E3BC-6496-CC3E-F021ED459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3308" y="1584960"/>
            <a:ext cx="2438400" cy="4191726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D687B90-4D6D-9BD6-DE36-C2FD70E1F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0862" y="1584960"/>
            <a:ext cx="2438400" cy="4191726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1F59C-222F-3C6D-3AD3-E1E393E8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Program Components</a:t>
            </a: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C3D1DBCC-101B-5118-32D4-32E73F7E9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0680" y="1828800"/>
            <a:ext cx="853440" cy="853440"/>
          </a:xfrm>
          <a:prstGeom prst="ellipse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3" name="Image 0">
            <a:extLst>
              <a:ext uri="{FF2B5EF4-FFF2-40B4-BE49-F238E27FC236}">
                <a16:creationId xmlns:a16="http://schemas.microsoft.com/office/drawing/2014/main" id="{BF4B7FA4-31A4-C920-77A2-126B9598B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50720"/>
            <a:ext cx="609600" cy="609600"/>
          </a:xfrm>
          <a:prstGeom prst="rect">
            <a:avLst/>
          </a:prstGeom>
        </p:spPr>
      </p:pic>
      <p:sp>
        <p:nvSpPr>
          <p:cNvPr id="17" name="Text 3">
            <a:extLst>
              <a:ext uri="{FF2B5EF4-FFF2-40B4-BE49-F238E27FC236}">
                <a16:creationId xmlns:a16="http://schemas.microsoft.com/office/drawing/2014/main" id="{CCD2D3D8-0C3A-5181-25FD-7B311A5D9C94}"/>
              </a:ext>
            </a:extLst>
          </p:cNvPr>
          <p:cNvSpPr/>
          <p:nvPr/>
        </p:nvSpPr>
        <p:spPr>
          <a:xfrm>
            <a:off x="1021080" y="2926080"/>
            <a:ext cx="20726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12-18 Month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Duration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708D5EA7-CBA4-B36D-9170-E1A6B3E4FE21}"/>
              </a:ext>
            </a:extLst>
          </p:cNvPr>
          <p:cNvSpPr/>
          <p:nvPr/>
        </p:nvSpPr>
        <p:spPr>
          <a:xfrm>
            <a:off x="1021080" y="3840480"/>
            <a:ext cx="20726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Mentoring spans the critical first-year period and beyond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Shape 6">
            <a:extLst>
              <a:ext uri="{FF2B5EF4-FFF2-40B4-BE49-F238E27FC236}">
                <a16:creationId xmlns:a16="http://schemas.microsoft.com/office/drawing/2014/main" id="{01E85C02-18AF-4BC7-5E8C-D177671A3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8234" y="1828800"/>
            <a:ext cx="853440" cy="853440"/>
          </a:xfrm>
          <a:prstGeom prst="ellipse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26" name="Image 1">
            <a:extLst>
              <a:ext uri="{FF2B5EF4-FFF2-40B4-BE49-F238E27FC236}">
                <a16:creationId xmlns:a16="http://schemas.microsoft.com/office/drawing/2014/main" id="{84AE9791-F10D-E62C-2291-0095B41AD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154" y="1950720"/>
            <a:ext cx="609600" cy="609600"/>
          </a:xfrm>
          <a:prstGeom prst="rect">
            <a:avLst/>
          </a:prstGeom>
        </p:spPr>
      </p:pic>
      <p:sp>
        <p:nvSpPr>
          <p:cNvPr id="27" name="Text 7">
            <a:extLst>
              <a:ext uri="{FF2B5EF4-FFF2-40B4-BE49-F238E27FC236}">
                <a16:creationId xmlns:a16="http://schemas.microsoft.com/office/drawing/2014/main" id="{1AD3C936-2905-ED5A-BE75-E965A453C9A6}"/>
              </a:ext>
            </a:extLst>
          </p:cNvPr>
          <p:cNvSpPr/>
          <p:nvPr/>
        </p:nvSpPr>
        <p:spPr>
          <a:xfrm>
            <a:off x="3768634" y="2926080"/>
            <a:ext cx="20726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Designated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Coordinator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 8">
            <a:extLst>
              <a:ext uri="{FF2B5EF4-FFF2-40B4-BE49-F238E27FC236}">
                <a16:creationId xmlns:a16="http://schemas.microsoft.com/office/drawing/2014/main" id="{2A9CE9D0-4156-CB7C-1A85-9A2586593B3F}"/>
              </a:ext>
            </a:extLst>
          </p:cNvPr>
          <p:cNvSpPr/>
          <p:nvPr/>
        </p:nvSpPr>
        <p:spPr>
          <a:xfrm>
            <a:off x="3768634" y="3840480"/>
            <a:ext cx="20726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A program coordinator manages mentor assignments and logistics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Shape 10">
            <a:extLst>
              <a:ext uri="{FF2B5EF4-FFF2-40B4-BE49-F238E27FC236}">
                <a16:creationId xmlns:a16="http://schemas.microsoft.com/office/drawing/2014/main" id="{FA8670E6-A78A-B2CE-A40A-4482F2F1C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5788" y="1828800"/>
            <a:ext cx="853440" cy="853440"/>
          </a:xfrm>
          <a:prstGeom prst="ellipse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31" name="Image 2">
            <a:extLst>
              <a:ext uri="{FF2B5EF4-FFF2-40B4-BE49-F238E27FC236}">
                <a16:creationId xmlns:a16="http://schemas.microsoft.com/office/drawing/2014/main" id="{BFCA5EA1-EEAA-462B-C52B-7E8A972B9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708" y="1950720"/>
            <a:ext cx="609600" cy="609600"/>
          </a:xfrm>
          <a:prstGeom prst="rect">
            <a:avLst/>
          </a:prstGeom>
        </p:spPr>
      </p:pic>
      <p:sp>
        <p:nvSpPr>
          <p:cNvPr id="32" name="Text 11">
            <a:extLst>
              <a:ext uri="{FF2B5EF4-FFF2-40B4-BE49-F238E27FC236}">
                <a16:creationId xmlns:a16="http://schemas.microsoft.com/office/drawing/2014/main" id="{3EB0F283-F655-46A1-34FB-C112F8A2AD12}"/>
              </a:ext>
            </a:extLst>
          </p:cNvPr>
          <p:cNvSpPr/>
          <p:nvPr/>
        </p:nvSpPr>
        <p:spPr>
          <a:xfrm>
            <a:off x="6516188" y="2926080"/>
            <a:ext cx="20726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Regular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Check-Ins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 12">
            <a:extLst>
              <a:ext uri="{FF2B5EF4-FFF2-40B4-BE49-F238E27FC236}">
                <a16:creationId xmlns:a16="http://schemas.microsoft.com/office/drawing/2014/main" id="{C0D15D8C-5E5D-880B-1C06-3D7C97A99433}"/>
              </a:ext>
            </a:extLst>
          </p:cNvPr>
          <p:cNvSpPr/>
          <p:nvPr/>
        </p:nvSpPr>
        <p:spPr>
          <a:xfrm>
            <a:off x="6516188" y="3840480"/>
            <a:ext cx="20726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Structured contact at agreed-upon intervals between mentor and mentee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Shape 14">
            <a:extLst>
              <a:ext uri="{FF2B5EF4-FFF2-40B4-BE49-F238E27FC236}">
                <a16:creationId xmlns:a16="http://schemas.microsoft.com/office/drawing/2014/main" id="{21267087-9A39-2D2B-9411-AF2808C9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3342" y="1828800"/>
            <a:ext cx="853440" cy="853440"/>
          </a:xfrm>
          <a:prstGeom prst="ellipse">
            <a:avLst/>
          </a:prstGeom>
          <a:solidFill>
            <a:schemeClr val="accent3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15B4C440-D842-3930-95A1-FF1F2D17C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262" y="1950720"/>
            <a:ext cx="609600" cy="609600"/>
          </a:xfrm>
          <a:prstGeom prst="rect">
            <a:avLst/>
          </a:prstGeom>
        </p:spPr>
      </p:pic>
      <p:sp>
        <p:nvSpPr>
          <p:cNvPr id="37" name="Text 15">
            <a:extLst>
              <a:ext uri="{FF2B5EF4-FFF2-40B4-BE49-F238E27FC236}">
                <a16:creationId xmlns:a16="http://schemas.microsoft.com/office/drawing/2014/main" id="{4F8CE3E1-D1E8-C3B0-7202-2EFD34CDB728}"/>
              </a:ext>
            </a:extLst>
          </p:cNvPr>
          <p:cNvSpPr/>
          <p:nvPr/>
        </p:nvSpPr>
        <p:spPr>
          <a:xfrm>
            <a:off x="9263742" y="2926080"/>
            <a:ext cx="20726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Pilot Phase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 16">
            <a:extLst>
              <a:ext uri="{FF2B5EF4-FFF2-40B4-BE49-F238E27FC236}">
                <a16:creationId xmlns:a16="http://schemas.microsoft.com/office/drawing/2014/main" id="{D4A74B00-0402-4C44-3BF4-68260186D6FF}"/>
              </a:ext>
            </a:extLst>
          </p:cNvPr>
          <p:cNvSpPr/>
          <p:nvPr/>
        </p:nvSpPr>
        <p:spPr>
          <a:xfrm>
            <a:off x="9263742" y="3840480"/>
            <a:ext cx="20726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Start with a small cohort to refine processes before scaling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17A9-5137-A9D7-72C2-D83F2F6CE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9610"/>
            <a:ext cx="9144000" cy="4364037"/>
          </a:xfrm>
        </p:spPr>
        <p:txBody>
          <a:bodyPr>
            <a:noAutofit/>
          </a:bodyPr>
          <a:lstStyle/>
          <a:p>
            <a:r>
              <a:rPr lang="en-US" sz="6000" dirty="0"/>
              <a:t>MENTORSHIP CAN </a:t>
            </a:r>
            <a:br>
              <a:rPr lang="en-US" sz="6000" dirty="0"/>
            </a:br>
            <a:r>
              <a:rPr lang="en-US" sz="6000" dirty="0"/>
              <a:t>BE A BASE FOR </a:t>
            </a:r>
            <a:br>
              <a:rPr lang="en-US" sz="6000" dirty="0"/>
            </a:br>
            <a:r>
              <a:rPr lang="en-US" sz="6000" dirty="0"/>
              <a:t>REGISTERED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24274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2010-6CEC-A238-425A-ED5C54DF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Mentorship VS. Registered Apprenticeship</a:t>
            </a:r>
          </a:p>
        </p:txBody>
      </p:sp>
      <p:graphicFrame>
        <p:nvGraphicFramePr>
          <p:cNvPr id="4" name="Table 0">
            <a:extLst>
              <a:ext uri="{FF2B5EF4-FFF2-40B4-BE49-F238E27FC236}">
                <a16:creationId xmlns:a16="http://schemas.microsoft.com/office/drawing/2014/main" id="{EBB23EDB-C3A3-746A-AFF7-DBABFCCDF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08390"/>
              </p:ext>
            </p:extLst>
          </p:nvPr>
        </p:nvGraphicFramePr>
        <p:xfrm>
          <a:off x="838199" y="1280160"/>
          <a:ext cx="10515598" cy="4382571"/>
        </p:xfrm>
        <a:graphic>
          <a:graphicData uri="http://schemas.openxmlformats.org/drawingml/2006/table">
            <a:tbl>
              <a:tblPr firstRow="1"/>
              <a:tblGrid>
                <a:gridCol w="200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64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500" dirty="0"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+mn-lt"/>
                          <a:ea typeface="Trebuchet MS" pitchFamily="34" charset="-122"/>
                          <a:cs typeface="Trebuchet MS" pitchFamily="34" charset="-120"/>
                        </a:rPr>
                        <a:t>Mentorship</a:t>
                      </a:r>
                      <a:endParaRPr lang="en-US" sz="1500" dirty="0"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+mn-lt"/>
                          <a:ea typeface="Trebuchet MS" pitchFamily="34" charset="-122"/>
                          <a:cs typeface="Trebuchet MS" pitchFamily="34" charset="-120"/>
                        </a:rPr>
                        <a:t>Registered Apprenticeship</a:t>
                      </a:r>
                      <a:endParaRPr lang="en-US" sz="1500" dirty="0"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3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Focus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Personal effectiveness, peer support, workplace culture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Occupation-specific skills plus mentorship foundations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Duration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12-18 months typical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1+ year minimum (DOL requirement)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03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Credential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Internal program completion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Nationally-recognized </a:t>
                      </a:r>
                      <a:r>
                        <a:rPr lang="en-US" sz="16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journeyworker</a:t>
                      </a: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 card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03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Structure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Ride-</a:t>
                      </a:r>
                      <a:r>
                        <a:rPr lang="en-US" sz="16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alongs</a:t>
                      </a: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, meetings, informal coaching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Structured OJT hours + classroom instruction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03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Oversight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Agency/union-managed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Registered with DOL or State Apprenticeship Agency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1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Wages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Standard operator pay</a:t>
                      </a:r>
                      <a:endParaRPr lang="en-US" sz="160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Progressive wage increases as skills grow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1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Education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Optional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Required related technical instruction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739CFD2-B005-8474-C7C6-62D1DA6FE3B6}"/>
              </a:ext>
            </a:extLst>
          </p:cNvPr>
          <p:cNvSpPr/>
          <p:nvPr/>
        </p:nvSpPr>
        <p:spPr>
          <a:xfrm>
            <a:off x="838200" y="5846875"/>
            <a:ext cx="10636249" cy="3258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Both strategies are complementary — mentorship is often the first step toward a full apprenticeship program.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A47D0C-A1B4-3BC0-348D-EE6A73FB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3832-09ED-D64B-B470-2277EAE587C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9BB2C-8D16-F091-7AA2-457A25F94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7073-67FA-F3A1-9DF1-D8C6790F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ATTAIN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FC864-8B05-D9BB-5055-DBAFA308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39"/>
            <a:ext cx="10515600" cy="816521"/>
          </a:xfrm>
        </p:spPr>
        <p:txBody>
          <a:bodyPr/>
          <a:lstStyle/>
          <a:p>
            <a:r>
              <a:rPr lang="en-US" dirty="0"/>
              <a:t>American Transit Training and Apprenticeship Innovators Network</a:t>
            </a:r>
          </a:p>
          <a:p>
            <a:endParaRPr lang="en-US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31DB15C-FFCA-ED38-4D76-4E4073B27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2208246"/>
            <a:ext cx="5165243" cy="14731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B2B76B4-029A-F412-CD82-58B35FE2A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561" y="2216065"/>
            <a:ext cx="5165243" cy="14607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7A924F3-242E-54AA-716D-D3B4C6567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4000718"/>
            <a:ext cx="5165243" cy="14731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199FE52-484B-6042-EBAC-EC1A66447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561" y="4008306"/>
            <a:ext cx="5165243" cy="14655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9119AB42-6D08-4529-3794-EB5978CC7030}"/>
              </a:ext>
            </a:extLst>
          </p:cNvPr>
          <p:cNvSpPr/>
          <p:nvPr/>
        </p:nvSpPr>
        <p:spPr>
          <a:xfrm>
            <a:off x="1806690" y="2340520"/>
            <a:ext cx="41309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Peer Exchange</a:t>
            </a:r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35AFF67D-DAD6-C686-562E-CEC6708926F5}"/>
              </a:ext>
            </a:extLst>
          </p:cNvPr>
          <p:cNvSpPr/>
          <p:nvPr/>
        </p:nvSpPr>
        <p:spPr>
          <a:xfrm>
            <a:off x="1806690" y="2767240"/>
            <a:ext cx="4130972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sz="17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Connect with agencies and unions already running apprenticeship programs</a:t>
            </a:r>
          </a:p>
        </p:txBody>
      </p:sp>
      <p:sp>
        <p:nvSpPr>
          <p:cNvPr id="36" name="Text 6">
            <a:extLst>
              <a:ext uri="{FF2B5EF4-FFF2-40B4-BE49-F238E27FC236}">
                <a16:creationId xmlns:a16="http://schemas.microsoft.com/office/drawing/2014/main" id="{DD995C6D-7054-7276-3F02-1E2BC6625B1C}"/>
              </a:ext>
            </a:extLst>
          </p:cNvPr>
          <p:cNvSpPr/>
          <p:nvPr/>
        </p:nvSpPr>
        <p:spPr>
          <a:xfrm>
            <a:off x="7120964" y="2340520"/>
            <a:ext cx="42162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Technical Assistance</a:t>
            </a:r>
          </a:p>
        </p:txBody>
      </p:sp>
      <p:sp>
        <p:nvSpPr>
          <p:cNvPr id="37" name="Text 7">
            <a:extLst>
              <a:ext uri="{FF2B5EF4-FFF2-40B4-BE49-F238E27FC236}">
                <a16:creationId xmlns:a16="http://schemas.microsoft.com/office/drawing/2014/main" id="{557BA940-7346-174D-4A66-5D807C60EE93}"/>
              </a:ext>
            </a:extLst>
          </p:cNvPr>
          <p:cNvSpPr/>
          <p:nvPr/>
        </p:nvSpPr>
        <p:spPr>
          <a:xfrm>
            <a:off x="7120964" y="2767240"/>
            <a:ext cx="4216212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sz="17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Free support from TWC to develop, register, and enhance programs</a:t>
            </a:r>
          </a:p>
        </p:txBody>
      </p:sp>
      <p:sp>
        <p:nvSpPr>
          <p:cNvPr id="40" name="Text 9">
            <a:extLst>
              <a:ext uri="{FF2B5EF4-FFF2-40B4-BE49-F238E27FC236}">
                <a16:creationId xmlns:a16="http://schemas.microsoft.com/office/drawing/2014/main" id="{DC88E1F0-E1DB-4D15-B8F7-E4B52A628FF9}"/>
              </a:ext>
            </a:extLst>
          </p:cNvPr>
          <p:cNvSpPr/>
          <p:nvPr/>
        </p:nvSpPr>
        <p:spPr>
          <a:xfrm>
            <a:off x="1806689" y="4262140"/>
            <a:ext cx="419524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Occupational Frameworks</a:t>
            </a:r>
          </a:p>
        </p:txBody>
      </p:sp>
      <p:sp>
        <p:nvSpPr>
          <p:cNvPr id="41" name="Text 10">
            <a:extLst>
              <a:ext uri="{FF2B5EF4-FFF2-40B4-BE49-F238E27FC236}">
                <a16:creationId xmlns:a16="http://schemas.microsoft.com/office/drawing/2014/main" id="{E9F024CE-46CD-F049-0A53-BE3047D28612}"/>
              </a:ext>
            </a:extLst>
          </p:cNvPr>
          <p:cNvSpPr/>
          <p:nvPr/>
        </p:nvSpPr>
        <p:spPr>
          <a:xfrm>
            <a:off x="1806690" y="4833505"/>
            <a:ext cx="4130972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sz="17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DOL-approved frameworks for bus operations, maintenance, and more</a:t>
            </a:r>
          </a:p>
        </p:txBody>
      </p:sp>
      <p:sp>
        <p:nvSpPr>
          <p:cNvPr id="44" name="Text 12">
            <a:extLst>
              <a:ext uri="{FF2B5EF4-FFF2-40B4-BE49-F238E27FC236}">
                <a16:creationId xmlns:a16="http://schemas.microsoft.com/office/drawing/2014/main" id="{7B8A4518-7A40-0CC8-2C8E-C4648337D8DE}"/>
              </a:ext>
            </a:extLst>
          </p:cNvPr>
          <p:cNvSpPr/>
          <p:nvPr/>
        </p:nvSpPr>
        <p:spPr>
          <a:xfrm>
            <a:off x="7120964" y="4118129"/>
            <a:ext cx="42162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Webinars &amp; Events</a:t>
            </a:r>
          </a:p>
        </p:txBody>
      </p:sp>
      <p:sp>
        <p:nvSpPr>
          <p:cNvPr id="45" name="Text 13">
            <a:extLst>
              <a:ext uri="{FF2B5EF4-FFF2-40B4-BE49-F238E27FC236}">
                <a16:creationId xmlns:a16="http://schemas.microsoft.com/office/drawing/2014/main" id="{952C1E01-E4DC-41BC-9A70-4CB69EB490D4}"/>
              </a:ext>
            </a:extLst>
          </p:cNvPr>
          <p:cNvSpPr/>
          <p:nvPr/>
        </p:nvSpPr>
        <p:spPr>
          <a:xfrm>
            <a:off x="7120964" y="4544849"/>
            <a:ext cx="4216212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sz="17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Regular learning events focused on specific occupational groups</a:t>
            </a:r>
          </a:p>
        </p:txBody>
      </p:sp>
      <p:sp>
        <p:nvSpPr>
          <p:cNvPr id="14" name="Shape 3">
            <a:extLst>
              <a:ext uri="{FF2B5EF4-FFF2-40B4-BE49-F238E27FC236}">
                <a16:creationId xmlns:a16="http://schemas.microsoft.com/office/drawing/2014/main" id="{379D6DAD-D7B8-A8BD-B9D3-AD91ADF83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254" y="2462440"/>
            <a:ext cx="609600" cy="609600"/>
          </a:xfrm>
          <a:prstGeom prst="ellipse">
            <a:avLst/>
          </a:prstGeom>
          <a:solidFill>
            <a:srgbClr val="2E8B57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5" name="Image 0">
            <a:extLst>
              <a:ext uri="{FF2B5EF4-FFF2-40B4-BE49-F238E27FC236}">
                <a16:creationId xmlns:a16="http://schemas.microsoft.com/office/drawing/2014/main" id="{7171E03A-0FDD-362C-0BF2-5DBEE0CF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14" y="2523400"/>
            <a:ext cx="487680" cy="487680"/>
          </a:xfrm>
          <a:prstGeom prst="rect">
            <a:avLst/>
          </a:prstGeom>
        </p:spPr>
      </p:pic>
      <p:sp>
        <p:nvSpPr>
          <p:cNvPr id="16" name="Shape 7">
            <a:extLst>
              <a:ext uri="{FF2B5EF4-FFF2-40B4-BE49-F238E27FC236}">
                <a16:creationId xmlns:a16="http://schemas.microsoft.com/office/drawing/2014/main" id="{542E7043-C349-D2EC-6444-EA874675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0274" y="2462440"/>
            <a:ext cx="588068" cy="609600"/>
          </a:xfrm>
          <a:prstGeom prst="ellipse">
            <a:avLst/>
          </a:prstGeom>
          <a:solidFill>
            <a:srgbClr val="2E8B57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7" name="Image 1">
            <a:extLst>
              <a:ext uri="{FF2B5EF4-FFF2-40B4-BE49-F238E27FC236}">
                <a16:creationId xmlns:a16="http://schemas.microsoft.com/office/drawing/2014/main" id="{8548CB1D-1D2F-BC5E-2905-24D053409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234" y="2523400"/>
            <a:ext cx="470454" cy="487680"/>
          </a:xfrm>
          <a:prstGeom prst="rect">
            <a:avLst/>
          </a:prstGeom>
        </p:spPr>
      </p:pic>
      <p:sp>
        <p:nvSpPr>
          <p:cNvPr id="18" name="Shape 11">
            <a:extLst>
              <a:ext uri="{FF2B5EF4-FFF2-40B4-BE49-F238E27FC236}">
                <a16:creationId xmlns:a16="http://schemas.microsoft.com/office/drawing/2014/main" id="{27A2F380-0E51-4092-D879-A77309EB9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254" y="4240049"/>
            <a:ext cx="609600" cy="609600"/>
          </a:xfrm>
          <a:prstGeom prst="ellipse">
            <a:avLst/>
          </a:prstGeom>
          <a:solidFill>
            <a:srgbClr val="2E8B57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9" name="Image 2">
            <a:extLst>
              <a:ext uri="{FF2B5EF4-FFF2-40B4-BE49-F238E27FC236}">
                <a16:creationId xmlns:a16="http://schemas.microsoft.com/office/drawing/2014/main" id="{FC60D77B-AED3-6344-EC33-C9A87E175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14" y="4301009"/>
            <a:ext cx="487680" cy="487680"/>
          </a:xfrm>
          <a:prstGeom prst="rect">
            <a:avLst/>
          </a:prstGeom>
        </p:spPr>
      </p:pic>
      <p:sp>
        <p:nvSpPr>
          <p:cNvPr id="20" name="Shape 15">
            <a:extLst>
              <a:ext uri="{FF2B5EF4-FFF2-40B4-BE49-F238E27FC236}">
                <a16:creationId xmlns:a16="http://schemas.microsoft.com/office/drawing/2014/main" id="{47EB6067-8397-A082-29D1-01639794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0274" y="4240049"/>
            <a:ext cx="588068" cy="609600"/>
          </a:xfrm>
          <a:prstGeom prst="ellipse">
            <a:avLst/>
          </a:prstGeom>
          <a:solidFill>
            <a:srgbClr val="2E8B57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21" name="Image 3">
            <a:extLst>
              <a:ext uri="{FF2B5EF4-FFF2-40B4-BE49-F238E27FC236}">
                <a16:creationId xmlns:a16="http://schemas.microsoft.com/office/drawing/2014/main" id="{7F4B2E43-FC6D-26F1-F8B2-702F7388E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234" y="4301009"/>
            <a:ext cx="470454" cy="48768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B6142A2-A83D-D304-5452-4CD8BCFF7E30}"/>
              </a:ext>
            </a:extLst>
          </p:cNvPr>
          <p:cNvSpPr/>
          <p:nvPr/>
        </p:nvSpPr>
        <p:spPr>
          <a:xfrm>
            <a:off x="838201" y="5846875"/>
            <a:ext cx="10515600" cy="3258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50+ registered apprenticeship programs  |  30+ transit agencies  |  From 5 programs in 2010 to 50+ today</a:t>
            </a:r>
          </a:p>
        </p:txBody>
      </p:sp>
      <p:sp>
        <p:nvSpPr>
          <p:cNvPr id="22" name="Text 11">
            <a:extLst>
              <a:ext uri="{FF2B5EF4-FFF2-40B4-BE49-F238E27FC236}">
                <a16:creationId xmlns:a16="http://schemas.microsoft.com/office/drawing/2014/main" id="{A7A1D50D-BEE7-43ED-332E-5285D059567C}"/>
              </a:ext>
            </a:extLst>
          </p:cNvPr>
          <p:cNvSpPr/>
          <p:nvPr/>
        </p:nvSpPr>
        <p:spPr>
          <a:xfrm>
            <a:off x="838198" y="6378892"/>
            <a:ext cx="79199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Join at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transitworkforce.org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/attain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562FA-39D9-7D11-5C2C-F0C0CF52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949D-3F46-0447-B67E-7C1922E44B1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3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31F8-351B-6284-7A54-B5A3C64A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Apprenticeship Growth and Impact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16726BE-6D7E-3518-339A-57E930EA6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418590"/>
            <a:ext cx="3291840" cy="2620011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32F93D-F457-6E7E-C125-7A457FBD5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6760" y="1418590"/>
            <a:ext cx="3291840" cy="26200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738C73E-2404-6A6A-BF34-4B992A5FC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5320" y="1418590"/>
            <a:ext cx="3291840" cy="2620011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8F23C55-29DC-B165-F83E-7526E355A9DC}"/>
              </a:ext>
            </a:extLst>
          </p:cNvPr>
          <p:cNvSpPr/>
          <p:nvPr/>
        </p:nvSpPr>
        <p:spPr>
          <a:xfrm>
            <a:off x="838200" y="1645920"/>
            <a:ext cx="32918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rebuchet MS" pitchFamily="34" charset="-122"/>
                <a:cs typeface="Trebuchet MS" pitchFamily="34" charset="-120"/>
              </a:rPr>
              <a:t>27,418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029D4342-9E3E-4315-1500-8214D29CECEF}"/>
              </a:ext>
            </a:extLst>
          </p:cNvPr>
          <p:cNvSpPr/>
          <p:nvPr/>
        </p:nvSpPr>
        <p:spPr>
          <a:xfrm>
            <a:off x="838200" y="2576830"/>
            <a:ext cx="3291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registered apprentices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in transportation (2025)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B0AAE2D9-CD07-9354-C518-BAC9A050F208}"/>
              </a:ext>
            </a:extLst>
          </p:cNvPr>
          <p:cNvSpPr/>
          <p:nvPr/>
        </p:nvSpPr>
        <p:spPr>
          <a:xfrm>
            <a:off x="1082040" y="3474721"/>
            <a:ext cx="280416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10% increase over 5 years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232CA9E0-78DE-0198-32D3-8454B18D8B95}"/>
              </a:ext>
            </a:extLst>
          </p:cNvPr>
          <p:cNvSpPr/>
          <p:nvPr/>
        </p:nvSpPr>
        <p:spPr>
          <a:xfrm>
            <a:off x="4556760" y="1645920"/>
            <a:ext cx="32918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+mj-lt"/>
                <a:ea typeface="Trebuchet MS" pitchFamily="34" charset="-122"/>
                <a:cs typeface="Trebuchet MS" pitchFamily="34" charset="-120"/>
              </a:rPr>
              <a:t>90%</a:t>
            </a:r>
            <a:endParaRPr lang="en-US" sz="5400">
              <a:latin typeface="+mj-lt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A8C5D674-97E0-5202-D5EF-B0A8B73453AF}"/>
              </a:ext>
            </a:extLst>
          </p:cNvPr>
          <p:cNvSpPr/>
          <p:nvPr/>
        </p:nvSpPr>
        <p:spPr>
          <a:xfrm>
            <a:off x="4556760" y="2576830"/>
            <a:ext cx="3291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itchFamily="34" charset="-122"/>
                <a:cs typeface="Calibri" pitchFamily="34" charset="-120"/>
              </a:rPr>
              <a:t>employment retention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itchFamily="34" charset="-122"/>
                <a:cs typeface="Calibri" pitchFamily="34" charset="-120"/>
              </a:rPr>
              <a:t>after completion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A6646450-8020-5945-8574-F6C9FDD7AAB8}"/>
              </a:ext>
            </a:extLst>
          </p:cNvPr>
          <p:cNvSpPr/>
          <p:nvPr/>
        </p:nvSpPr>
        <p:spPr>
          <a:xfrm>
            <a:off x="4800600" y="3474721"/>
            <a:ext cx="280416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i="1">
                <a:solidFill>
                  <a:schemeClr val="accent3">
                    <a:lumMod val="40000"/>
                    <a:lumOff val="60000"/>
                  </a:schemeClr>
                </a:solidFill>
                <a:ea typeface="Calibri" pitchFamily="34" charset="-122"/>
                <a:cs typeface="Calibri" pitchFamily="34" charset="-120"/>
              </a:rPr>
              <a:t>Apprenticeship.gov</a:t>
            </a:r>
            <a:endParaRPr lang="en-US" sz="16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3251A9C6-F96E-F7D9-DEEE-F69CD1E1FE86}"/>
              </a:ext>
            </a:extLst>
          </p:cNvPr>
          <p:cNvSpPr/>
          <p:nvPr/>
        </p:nvSpPr>
        <p:spPr>
          <a:xfrm>
            <a:off x="8275320" y="1645920"/>
            <a:ext cx="32918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400" b="1">
                <a:solidFill>
                  <a:schemeClr val="accent1">
                    <a:lumMod val="75000"/>
                  </a:schemeClr>
                </a:solidFill>
                <a:latin typeface="+mj-lt"/>
                <a:ea typeface="Trebuchet MS" pitchFamily="34" charset="-122"/>
                <a:cs typeface="Trebuchet MS" pitchFamily="34" charset="-120"/>
              </a:rPr>
              <a:t>150%</a:t>
            </a:r>
            <a:endParaRPr lang="en-US" sz="54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CC561AEC-8E1A-9345-EA31-20DE44FA386C}"/>
              </a:ext>
            </a:extLst>
          </p:cNvPr>
          <p:cNvSpPr/>
          <p:nvPr/>
        </p:nvSpPr>
        <p:spPr>
          <a:xfrm>
            <a:off x="8275320" y="2576830"/>
            <a:ext cx="3291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average ROI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for employers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644C21EF-F342-70F2-4EF9-85B681D16C25}"/>
              </a:ext>
            </a:extLst>
          </p:cNvPr>
          <p:cNvSpPr/>
          <p:nvPr/>
        </p:nvSpPr>
        <p:spPr>
          <a:xfrm>
            <a:off x="8519160" y="3474721"/>
            <a:ext cx="280416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Ivy Tech / DOL data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6" name="Chart 0">
            <a:extLst>
              <a:ext uri="{FF2B5EF4-FFF2-40B4-BE49-F238E27FC236}">
                <a16:creationId xmlns:a16="http://schemas.microsoft.com/office/drawing/2014/main" id="{BCDF1D41-FA87-022E-259F-31C80792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76730"/>
              </p:ext>
            </p:extLst>
          </p:nvPr>
        </p:nvGraphicFramePr>
        <p:xfrm>
          <a:off x="731520" y="4204972"/>
          <a:ext cx="10866120" cy="201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0AA7C-9918-0BFB-C676-B2EE658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3832-09ED-D64B-B470-2277EAE587C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780788-9345-B4B5-35EB-66108B89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0965"/>
          </a:xfrm>
          <a:prstGeom prst="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F1A2A-8995-B551-ACC6-BBF7DF17E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 t="4615" r="55692" b="77129"/>
          <a:stretch>
            <a:fillRect/>
          </a:stretch>
        </p:blipFill>
        <p:spPr>
          <a:xfrm>
            <a:off x="0" y="0"/>
            <a:ext cx="5401994" cy="12520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0ECB18E-96F2-296C-EE08-D75D9445E3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841248" y="301752"/>
            <a:ext cx="10580077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TWC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7A206-7481-F43B-A205-81230AB1B5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29779" y="907114"/>
            <a:ext cx="2935837" cy="5130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Targeted 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Technical Assistance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93835-66C0-A9A1-976A-58E6385E4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2174888"/>
            <a:ext cx="4496097" cy="6081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Registered Apprenticeship </a:t>
            </a:r>
          </a:p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ATTAIN)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FFD31C-747C-1213-BDF2-D1A0D80C9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56" y="2174888"/>
            <a:ext cx="612360" cy="612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4994A-AAE2-602B-C652-27582150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329" y="1474136"/>
            <a:ext cx="601341" cy="612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9956D-F7CB-8310-BAC5-9540C47D0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283" y="2174888"/>
            <a:ext cx="601341" cy="6123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AA3027-EE2C-7417-E753-5B8FEED547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84884" y="2174888"/>
            <a:ext cx="4507116" cy="6123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Transit Workforce Data Dashboard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F1B9E6-C704-31C3-2A69-9957BEA6F8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149584"/>
            <a:ext cx="3610335" cy="6053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Trainer and Mentor Development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95A782-8CDB-53C1-BB98-88291DAB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8831" y="3147290"/>
            <a:ext cx="601341" cy="612361"/>
          </a:xfrm>
          <a:prstGeom prst="rect">
            <a:avLst/>
          </a:prstGeom>
        </p:spPr>
      </p:pic>
      <p:pic>
        <p:nvPicPr>
          <p:cNvPr id="15" name="Picture 14" descr="TWC logo">
            <a:extLst>
              <a:ext uri="{FF2B5EF4-FFF2-40B4-BE49-F238E27FC236}">
                <a16:creationId xmlns:a16="http://schemas.microsoft.com/office/drawing/2014/main" id="{B9B9E5E5-2C58-DBBC-2714-3805A9C291F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18" y="2924904"/>
            <a:ext cx="2477833" cy="23379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E7886-4E7C-CF2F-222F-525FDFDF5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4380" y="3149584"/>
            <a:ext cx="601341" cy="6123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873051-6AA7-9BE9-336F-A404C649CF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01981" y="3141901"/>
            <a:ext cx="3590019" cy="6123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Resource 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1B37D0-2A44-094D-7B57-27BCFDA346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504" y="4207765"/>
            <a:ext cx="2954388" cy="602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Transit Core Competencies </a:t>
            </a:r>
          </a:p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Curriculum (TC3)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A01965-89B5-4EF0-AEE5-F002C5835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47" y="4212457"/>
            <a:ext cx="612361" cy="6123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FFAA14-BC30-2CBC-187E-136C9E4F9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6476" y="4217044"/>
            <a:ext cx="601341" cy="6123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1BE296-1E20-9A3F-E6AC-0A881E0CC1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04076" y="4214195"/>
            <a:ext cx="2974993" cy="6095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Funding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AFB493-E68C-E78C-798C-EC5EE719AD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403773"/>
            <a:ext cx="2393300" cy="58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National Transit Frontline Worker Recruitment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6235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ampaign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DAE1C3-FBB7-8E91-B7BB-1AA65A5D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39" y="5396892"/>
            <a:ext cx="612360" cy="612360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F44187B-5A74-A8DD-5DEE-AFB9F3755F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13854" y="5481762"/>
            <a:ext cx="5764289" cy="4426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4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Recruit • Hire • Develop • Retain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44874F8-3F26-660A-EB4E-58EE25288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664" y="5403773"/>
            <a:ext cx="601341" cy="6054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3DC34D-0879-FE7B-CF77-2C8DDD8B4A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3266" y="5403773"/>
            <a:ext cx="2408734" cy="58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Fleet Transition and New Technologies </a:t>
            </a:r>
          </a:p>
        </p:txBody>
      </p:sp>
    </p:spTree>
    <p:extLst>
      <p:ext uri="{BB962C8B-B14F-4D97-AF65-F5344CB8AC3E}">
        <p14:creationId xmlns:p14="http://schemas.microsoft.com/office/powerpoint/2010/main" val="35989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CE7D-5458-AA75-393E-E685AE0F5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 As A Small Agency</a:t>
            </a:r>
          </a:p>
        </p:txBody>
      </p:sp>
      <p:sp>
        <p:nvSpPr>
          <p:cNvPr id="26" name="Shape 1">
            <a:extLst>
              <a:ext uri="{FF2B5EF4-FFF2-40B4-BE49-F238E27FC236}">
                <a16:creationId xmlns:a16="http://schemas.microsoft.com/office/drawing/2014/main" id="{5ABC53C5-2D41-EC14-B2C2-69497592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1310640"/>
            <a:ext cx="670560" cy="670560"/>
          </a:xfrm>
          <a:prstGeom prst="ellipse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7" name="Text 2">
            <a:extLst>
              <a:ext uri="{FF2B5EF4-FFF2-40B4-BE49-F238E27FC236}">
                <a16:creationId xmlns:a16="http://schemas.microsoft.com/office/drawing/2014/main" id="{34D5509D-C32C-B425-2AC0-2F0CD96D98F7}"/>
              </a:ext>
            </a:extLst>
          </p:cNvPr>
          <p:cNvSpPr/>
          <p:nvPr/>
        </p:nvSpPr>
        <p:spPr>
          <a:xfrm>
            <a:off x="822960" y="1310640"/>
            <a:ext cx="670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67" b="1">
                <a:solidFill>
                  <a:srgbClr val="FFFFFF"/>
                </a:solidFill>
                <a:ea typeface="Trebuchet MS" pitchFamily="34" charset="-122"/>
                <a:cs typeface="Trebuchet MS" pitchFamily="34" charset="-120"/>
              </a:rPr>
              <a:t>1</a:t>
            </a:r>
            <a:endParaRPr lang="en-US" sz="2667"/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BFEA91CA-CB7B-216C-CFCB-827AEC862F4F}"/>
              </a:ext>
            </a:extLst>
          </p:cNvPr>
          <p:cNvSpPr/>
          <p:nvPr/>
        </p:nvSpPr>
        <p:spPr>
          <a:xfrm>
            <a:off x="1737360" y="1280160"/>
            <a:ext cx="93268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Contact TWC for Free Support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8EA883F1-FCB6-6E2F-5BF6-9F1F4B55B7C2}"/>
              </a:ext>
            </a:extLst>
          </p:cNvPr>
          <p:cNvSpPr/>
          <p:nvPr/>
        </p:nvSpPr>
        <p:spPr>
          <a:xfrm>
            <a:off x="1737359" y="1676400"/>
            <a:ext cx="973836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The Transit Workforce Center provides free technical assistance to agencies of all sizes — including help designing, launching, and registering mentorship programs.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Shape 5">
            <a:extLst>
              <a:ext uri="{FF2B5EF4-FFF2-40B4-BE49-F238E27FC236}">
                <a16:creationId xmlns:a16="http://schemas.microsoft.com/office/drawing/2014/main" id="{A9FE508A-C381-143D-D893-B6F0C043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2346960"/>
            <a:ext cx="670560" cy="670560"/>
          </a:xfrm>
          <a:prstGeom prst="ellipse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37A95A8E-8E6A-1D8A-1323-D97B9CA2F577}"/>
              </a:ext>
            </a:extLst>
          </p:cNvPr>
          <p:cNvSpPr/>
          <p:nvPr/>
        </p:nvSpPr>
        <p:spPr>
          <a:xfrm>
            <a:off x="822960" y="2346960"/>
            <a:ext cx="670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67" b="1">
                <a:solidFill>
                  <a:srgbClr val="FFFFFF"/>
                </a:solidFill>
                <a:ea typeface="Trebuchet MS" pitchFamily="34" charset="-122"/>
                <a:cs typeface="Trebuchet MS" pitchFamily="34" charset="-120"/>
              </a:rPr>
              <a:t>2</a:t>
            </a:r>
            <a:endParaRPr lang="en-US" sz="2667"/>
          </a:p>
        </p:txBody>
      </p:sp>
      <p:sp>
        <p:nvSpPr>
          <p:cNvPr id="32" name="Text 7">
            <a:extLst>
              <a:ext uri="{FF2B5EF4-FFF2-40B4-BE49-F238E27FC236}">
                <a16:creationId xmlns:a16="http://schemas.microsoft.com/office/drawing/2014/main" id="{73DD0978-25DC-D9BE-841F-B54C33C5F9D0}"/>
              </a:ext>
            </a:extLst>
          </p:cNvPr>
          <p:cNvSpPr/>
          <p:nvPr/>
        </p:nvSpPr>
        <p:spPr>
          <a:xfrm>
            <a:off x="1737360" y="2316480"/>
            <a:ext cx="93268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Join the ATTAIN Network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 8">
            <a:extLst>
              <a:ext uri="{FF2B5EF4-FFF2-40B4-BE49-F238E27FC236}">
                <a16:creationId xmlns:a16="http://schemas.microsoft.com/office/drawing/2014/main" id="{433862C9-BA24-6F44-0A46-4AA41B99BBF2}"/>
              </a:ext>
            </a:extLst>
          </p:cNvPr>
          <p:cNvSpPr/>
          <p:nvPr/>
        </p:nvSpPr>
        <p:spPr>
          <a:xfrm>
            <a:off x="1737359" y="2712720"/>
            <a:ext cx="963168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Connect with peer agencies already running programs. ATTAIN provides occupational frameworks, webinars, and a community of practice for mentorship.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Shape 9">
            <a:extLst>
              <a:ext uri="{FF2B5EF4-FFF2-40B4-BE49-F238E27FC236}">
                <a16:creationId xmlns:a16="http://schemas.microsoft.com/office/drawing/2014/main" id="{0505E6D0-CED3-A6B0-DED6-69AAF8E10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3383280"/>
            <a:ext cx="670560" cy="670560"/>
          </a:xfrm>
          <a:prstGeom prst="ellipse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5" name="Text 10">
            <a:extLst>
              <a:ext uri="{FF2B5EF4-FFF2-40B4-BE49-F238E27FC236}">
                <a16:creationId xmlns:a16="http://schemas.microsoft.com/office/drawing/2014/main" id="{8D94FAA7-B472-BAB6-A4F3-CC206DF8FE68}"/>
              </a:ext>
            </a:extLst>
          </p:cNvPr>
          <p:cNvSpPr/>
          <p:nvPr/>
        </p:nvSpPr>
        <p:spPr>
          <a:xfrm>
            <a:off x="822960" y="3383280"/>
            <a:ext cx="670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67" b="1">
                <a:solidFill>
                  <a:srgbClr val="FFFFFF"/>
                </a:solidFill>
                <a:ea typeface="Trebuchet MS" pitchFamily="34" charset="-122"/>
                <a:cs typeface="Trebuchet MS" pitchFamily="34" charset="-120"/>
              </a:rPr>
              <a:t>3</a:t>
            </a:r>
            <a:endParaRPr lang="en-US" sz="2667"/>
          </a:p>
        </p:txBody>
      </p:sp>
      <p:sp>
        <p:nvSpPr>
          <p:cNvPr id="36" name="Text 11">
            <a:extLst>
              <a:ext uri="{FF2B5EF4-FFF2-40B4-BE49-F238E27FC236}">
                <a16:creationId xmlns:a16="http://schemas.microsoft.com/office/drawing/2014/main" id="{9AEF4D81-A4FF-C0F4-A55C-0B975E907D8B}"/>
              </a:ext>
            </a:extLst>
          </p:cNvPr>
          <p:cNvSpPr/>
          <p:nvPr/>
        </p:nvSpPr>
        <p:spPr>
          <a:xfrm>
            <a:off x="1737360" y="3352800"/>
            <a:ext cx="93268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Consider starting with a pilot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 12">
            <a:extLst>
              <a:ext uri="{FF2B5EF4-FFF2-40B4-BE49-F238E27FC236}">
                <a16:creationId xmlns:a16="http://schemas.microsoft.com/office/drawing/2014/main" id="{A553D473-13F9-6430-FCE4-FB187E338EA6}"/>
              </a:ext>
            </a:extLst>
          </p:cNvPr>
          <p:cNvSpPr/>
          <p:nvPr/>
        </p:nvSpPr>
        <p:spPr>
          <a:xfrm>
            <a:off x="1737359" y="3749040"/>
            <a:ext cx="853440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Begin with 2-3 mentors and a single cohort. STAR Transit launched with just three regional mentors covering their entire service area.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Shape 13">
            <a:extLst>
              <a:ext uri="{FF2B5EF4-FFF2-40B4-BE49-F238E27FC236}">
                <a16:creationId xmlns:a16="http://schemas.microsoft.com/office/drawing/2014/main" id="{A4C650CB-AB19-0690-554F-EDE6F88A5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4419600"/>
            <a:ext cx="670560" cy="670560"/>
          </a:xfrm>
          <a:prstGeom prst="ellipse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9" name="Text 14">
            <a:extLst>
              <a:ext uri="{FF2B5EF4-FFF2-40B4-BE49-F238E27FC236}">
                <a16:creationId xmlns:a16="http://schemas.microsoft.com/office/drawing/2014/main" id="{84F8B905-1F05-0B1D-D4E2-9EF837C637B4}"/>
              </a:ext>
            </a:extLst>
          </p:cNvPr>
          <p:cNvSpPr/>
          <p:nvPr/>
        </p:nvSpPr>
        <p:spPr>
          <a:xfrm>
            <a:off x="822959" y="4419600"/>
            <a:ext cx="670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67" b="1" dirty="0">
                <a:solidFill>
                  <a:srgbClr val="FFFFFF"/>
                </a:solidFill>
                <a:ea typeface="Trebuchet MS" pitchFamily="34" charset="-122"/>
                <a:cs typeface="Trebuchet MS" pitchFamily="34" charset="-120"/>
              </a:rPr>
              <a:t>4</a:t>
            </a:r>
            <a:endParaRPr lang="en-US" sz="2667" dirty="0"/>
          </a:p>
        </p:txBody>
      </p:sp>
      <p:sp>
        <p:nvSpPr>
          <p:cNvPr id="40" name="Text 15">
            <a:extLst>
              <a:ext uri="{FF2B5EF4-FFF2-40B4-BE49-F238E27FC236}">
                <a16:creationId xmlns:a16="http://schemas.microsoft.com/office/drawing/2014/main" id="{7BE389CF-EC90-A2E7-E2AA-335EB76BBEAC}"/>
              </a:ext>
            </a:extLst>
          </p:cNvPr>
          <p:cNvSpPr/>
          <p:nvPr/>
        </p:nvSpPr>
        <p:spPr>
          <a:xfrm>
            <a:off x="1737360" y="4419600"/>
            <a:ext cx="93268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Partner with Your Union (if applicable)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 16">
            <a:extLst>
              <a:ext uri="{FF2B5EF4-FFF2-40B4-BE49-F238E27FC236}">
                <a16:creationId xmlns:a16="http://schemas.microsoft.com/office/drawing/2014/main" id="{21BA4B62-0F3A-31D5-6DE2-A89255506FAE}"/>
              </a:ext>
            </a:extLst>
          </p:cNvPr>
          <p:cNvSpPr/>
          <p:nvPr/>
        </p:nvSpPr>
        <p:spPr>
          <a:xfrm>
            <a:off x="1737359" y="4815840"/>
            <a:ext cx="4846321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Joint labor-management programs are the most successful.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Shape 17">
            <a:extLst>
              <a:ext uri="{FF2B5EF4-FFF2-40B4-BE49-F238E27FC236}">
                <a16:creationId xmlns:a16="http://schemas.microsoft.com/office/drawing/2014/main" id="{0BF2E9A3-11DA-751F-3520-1A2A1A96D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5455920"/>
            <a:ext cx="670560" cy="670560"/>
          </a:xfrm>
          <a:prstGeom prst="ellipse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3" name="Text 18">
            <a:extLst>
              <a:ext uri="{FF2B5EF4-FFF2-40B4-BE49-F238E27FC236}">
                <a16:creationId xmlns:a16="http://schemas.microsoft.com/office/drawing/2014/main" id="{9A386C9E-7100-0DA4-B46E-5DF6C4F9A429}"/>
              </a:ext>
            </a:extLst>
          </p:cNvPr>
          <p:cNvSpPr/>
          <p:nvPr/>
        </p:nvSpPr>
        <p:spPr>
          <a:xfrm>
            <a:off x="822960" y="5455920"/>
            <a:ext cx="670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67" b="1">
                <a:solidFill>
                  <a:srgbClr val="FFFFFF"/>
                </a:solidFill>
                <a:ea typeface="Trebuchet MS" pitchFamily="34" charset="-122"/>
                <a:cs typeface="Trebuchet MS" pitchFamily="34" charset="-120"/>
              </a:rPr>
              <a:t>5</a:t>
            </a:r>
            <a:endParaRPr lang="en-US" sz="2667"/>
          </a:p>
        </p:txBody>
      </p:sp>
      <p:sp>
        <p:nvSpPr>
          <p:cNvPr id="44" name="Text 19">
            <a:extLst>
              <a:ext uri="{FF2B5EF4-FFF2-40B4-BE49-F238E27FC236}">
                <a16:creationId xmlns:a16="http://schemas.microsoft.com/office/drawing/2014/main" id="{19CC9780-53F1-BBDA-360A-A3596F2C6937}"/>
              </a:ext>
            </a:extLst>
          </p:cNvPr>
          <p:cNvSpPr/>
          <p:nvPr/>
        </p:nvSpPr>
        <p:spPr>
          <a:xfrm>
            <a:off x="1737360" y="5425440"/>
            <a:ext cx="93268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Track Outcomes from Day One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 20">
            <a:extLst>
              <a:ext uri="{FF2B5EF4-FFF2-40B4-BE49-F238E27FC236}">
                <a16:creationId xmlns:a16="http://schemas.microsoft.com/office/drawing/2014/main" id="{5A53CD01-FE00-5B5D-9079-723A735802F8}"/>
              </a:ext>
            </a:extLst>
          </p:cNvPr>
          <p:cNvSpPr/>
          <p:nvPr/>
        </p:nvSpPr>
        <p:spPr>
          <a:xfrm>
            <a:off x="1737360" y="5821680"/>
            <a:ext cx="8336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Measure retention, attendance, and safety from the start. Early data builds the case for continued investment and future expansion.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148CE1-5127-4871-5CD5-A3B6EEB3D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845921"/>
            <a:ext cx="9144000" cy="721935"/>
          </a:xfrm>
        </p:spPr>
        <p:txBody>
          <a:bodyPr>
            <a:normAutofit fontScale="90000"/>
          </a:bodyPr>
          <a:lstStyle/>
          <a:p>
            <a:r>
              <a:rPr lang="en-US" dirty="0"/>
              <a:t>Q&amp;A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7D7E5-7C30-9C92-457D-2FBBABCEB6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986" y="1997839"/>
            <a:ext cx="120680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&amp;</a:t>
            </a:r>
            <a:endParaRPr lang="en-US" sz="1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5C55E-5126-E0DB-FEFE-BB96F44772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24641" y="1536174"/>
            <a:ext cx="7142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Q</a:t>
            </a:r>
            <a:r>
              <a:rPr lang="en-US" sz="2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2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308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69DE-2372-B729-CC66-411C71F4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3FC2B-E531-BF26-AEAF-38C715594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28044"/>
            <a:ext cx="12192000" cy="3108345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C19E03-E35F-AF40-46AE-8CA3EEAC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7462" y="1799750"/>
            <a:ext cx="3968662" cy="396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QR Code: www.transitworkforce.org &#10;">
            <a:extLst>
              <a:ext uri="{FF2B5EF4-FFF2-40B4-BE49-F238E27FC236}">
                <a16:creationId xmlns:a16="http://schemas.microsoft.com/office/drawing/2014/main" id="{D571A25B-8F74-2748-E885-753096F5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62" y="1867437"/>
            <a:ext cx="3998591" cy="3850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FA89C9-F411-2D2E-8F8D-7C8E175E8699}"/>
              </a:ext>
            </a:extLst>
          </p:cNvPr>
          <p:cNvSpPr txBox="1"/>
          <p:nvPr/>
        </p:nvSpPr>
        <p:spPr>
          <a:xfrm>
            <a:off x="5527964" y="2761848"/>
            <a:ext cx="6664036" cy="19082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Maurice Beard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Senior Workforce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Development Advisor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mbeard@transportcenter.org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BCB73-2373-8015-C9E6-1525BC3A6CC3}"/>
              </a:ext>
            </a:extLst>
          </p:cNvPr>
          <p:cNvSpPr txBox="1"/>
          <p:nvPr/>
        </p:nvSpPr>
        <p:spPr>
          <a:xfrm>
            <a:off x="1137462" y="5794162"/>
            <a:ext cx="39985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www.transitworkforce.org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2FCC-1A89-F338-07FA-7DAD8ECB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3832-09ED-D64B-B470-2277EAE587C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96E6B06-0C7A-00E7-DAF7-3A941F86C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27422" y="2685858"/>
            <a:ext cx="3226378" cy="2509405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3688CE7-A34A-55FA-F458-D20EF2FB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2811" y="2685858"/>
            <a:ext cx="3226378" cy="2509405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7F813BB-DD24-2ED9-A4A8-5FC7AB124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8" y="2685858"/>
            <a:ext cx="3226378" cy="2509405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F0F1B-82A4-EC2F-514D-332DABE7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Workforce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102B6-EFF6-3892-6754-DD8BA85F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39"/>
            <a:ext cx="10515600" cy="8059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/>
              <a:t>Transit agencies face an urgent operator retention crisis that threatens service delivery.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Image 0">
            <a:extLst>
              <a:ext uri="{FF2B5EF4-FFF2-40B4-BE49-F238E27FC236}">
                <a16:creationId xmlns:a16="http://schemas.microsoft.com/office/drawing/2014/main" id="{917378B8-CD58-FEC0-4358-A0BC7C7D2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397" y="2984597"/>
            <a:ext cx="477982" cy="477982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003BB70A-AD83-EE40-06E9-BF6B3382F27C}"/>
              </a:ext>
            </a:extLst>
          </p:cNvPr>
          <p:cNvSpPr/>
          <p:nvPr/>
        </p:nvSpPr>
        <p:spPr>
          <a:xfrm>
            <a:off x="838199" y="3522326"/>
            <a:ext cx="3226378" cy="71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247K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27F0E731-441A-F746-1A79-15F10F472459}"/>
              </a:ext>
            </a:extLst>
          </p:cNvPr>
          <p:cNvSpPr/>
          <p:nvPr/>
        </p:nvSpPr>
        <p:spPr>
          <a:xfrm>
            <a:off x="838193" y="4239299"/>
            <a:ext cx="3226378" cy="7767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projected bus driver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openings by 2033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CBE7B441-8D9D-DD89-8A87-58353A36A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009" y="2984597"/>
            <a:ext cx="477982" cy="477982"/>
          </a:xfrm>
          <a:prstGeom prst="rect">
            <a:avLst/>
          </a:prstGeom>
        </p:spPr>
      </p:pic>
      <p:sp>
        <p:nvSpPr>
          <p:cNvPr id="11" name="Text 6">
            <a:extLst>
              <a:ext uri="{FF2B5EF4-FFF2-40B4-BE49-F238E27FC236}">
                <a16:creationId xmlns:a16="http://schemas.microsoft.com/office/drawing/2014/main" id="{348A4144-2184-B011-1838-877827E44F7D}"/>
              </a:ext>
            </a:extLst>
          </p:cNvPr>
          <p:cNvSpPr/>
          <p:nvPr/>
        </p:nvSpPr>
        <p:spPr>
          <a:xfrm>
            <a:off x="4482811" y="3522326"/>
            <a:ext cx="3226378" cy="71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53.3</a:t>
            </a:r>
            <a:endParaRPr lang="en-US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3B2C3225-A8C2-75F0-8663-41CBC2DFFF6E}"/>
              </a:ext>
            </a:extLst>
          </p:cNvPr>
          <p:cNvSpPr/>
          <p:nvPr/>
        </p:nvSpPr>
        <p:spPr>
          <a:xfrm>
            <a:off x="4482809" y="4239299"/>
            <a:ext cx="3226378" cy="7767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median age of transit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bus operators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Image 2">
            <a:extLst>
              <a:ext uri="{FF2B5EF4-FFF2-40B4-BE49-F238E27FC236}">
                <a16:creationId xmlns:a16="http://schemas.microsoft.com/office/drawing/2014/main" id="{726535FE-D039-8EA9-002C-B352F333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620" y="2984597"/>
            <a:ext cx="477982" cy="477982"/>
          </a:xfrm>
          <a:prstGeom prst="rect">
            <a:avLst/>
          </a:prstGeom>
        </p:spPr>
      </p:pic>
      <p:sp>
        <p:nvSpPr>
          <p:cNvPr id="15" name="Text 9">
            <a:extLst>
              <a:ext uri="{FF2B5EF4-FFF2-40B4-BE49-F238E27FC236}">
                <a16:creationId xmlns:a16="http://schemas.microsoft.com/office/drawing/2014/main" id="{727124B4-691E-AD14-3061-6D80EEBEBFA2}"/>
              </a:ext>
            </a:extLst>
          </p:cNvPr>
          <p:cNvSpPr/>
          <p:nvPr/>
        </p:nvSpPr>
        <p:spPr>
          <a:xfrm>
            <a:off x="8127422" y="3522326"/>
            <a:ext cx="3226378" cy="71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71.5%</a:t>
            </a:r>
            <a:endParaRPr lang="en-US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EE3711D0-AE07-B97F-46BB-A02301F4936F}"/>
              </a:ext>
            </a:extLst>
          </p:cNvPr>
          <p:cNvSpPr/>
          <p:nvPr/>
        </p:nvSpPr>
        <p:spPr>
          <a:xfrm>
            <a:off x="8127418" y="4239299"/>
            <a:ext cx="3226377" cy="7767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of operators are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over age 45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B58E52D-8DC0-197E-89DD-5BBC5D337A8E}"/>
              </a:ext>
            </a:extLst>
          </p:cNvPr>
          <p:cNvSpPr/>
          <p:nvPr/>
        </p:nvSpPr>
        <p:spPr>
          <a:xfrm>
            <a:off x="838201" y="5846875"/>
            <a:ext cx="10515600" cy="3258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Turnover is highest in the first 3 years </a:t>
            </a:r>
            <a:r>
              <a:rPr lang="en-US" sz="1600" dirty="0"/>
              <a:t>—</a:t>
            </a:r>
            <a:r>
              <a:rPr lang="en-US" sz="160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 mentorship targets this critical window.</a:t>
            </a:r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1A4301A1-0BDB-663E-EF74-CC93EEAB1524}"/>
              </a:ext>
            </a:extLst>
          </p:cNvPr>
          <p:cNvSpPr/>
          <p:nvPr/>
        </p:nvSpPr>
        <p:spPr>
          <a:xfrm>
            <a:off x="838198" y="6378892"/>
            <a:ext cx="79199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Source: Bureau of Labor Statistics, Transit Workforce Center (2023)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1568-C983-EAFD-3834-CB0E48F7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Operator Mentorship?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220EC-409F-2DD6-3FC6-425B06C1A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39"/>
            <a:ext cx="10515600" cy="4713924"/>
          </a:xfrm>
        </p:spPr>
        <p:txBody>
          <a:bodyPr/>
          <a:lstStyle/>
          <a:p>
            <a:r>
              <a:rPr lang="en-US" dirty="0"/>
              <a:t>A structured peer support system pairing experienced operators with new hires during their critical first year.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Pairing Experience with Commitment</a:t>
            </a:r>
          </a:p>
          <a:p>
            <a:r>
              <a:rPr lang="en-US" dirty="0"/>
              <a:t>Operator mentorship programs pair seasoned</a:t>
            </a:r>
            <a:br>
              <a:rPr lang="en-US" dirty="0"/>
            </a:br>
            <a:r>
              <a:rPr lang="en-US" dirty="0"/>
              <a:t>coach operators with new hires for hands-on skill </a:t>
            </a:r>
            <a:br>
              <a:rPr lang="en-US" dirty="0"/>
            </a:br>
            <a:r>
              <a:rPr lang="en-US" dirty="0"/>
              <a:t>development, coaching, and peer support during </a:t>
            </a:r>
            <a:br>
              <a:rPr lang="en-US" dirty="0"/>
            </a:br>
            <a:r>
              <a:rPr lang="en-US" dirty="0"/>
              <a:t>their critical first year.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A4A0E9A0-9AE9-EA7D-64B9-7D048DD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77360"/>
            <a:ext cx="228600" cy="228600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8ACF1F2B-2259-BEDC-DD50-B0BCCBBC782A}"/>
              </a:ext>
            </a:extLst>
          </p:cNvPr>
          <p:cNvSpPr/>
          <p:nvPr/>
        </p:nvSpPr>
        <p:spPr>
          <a:xfrm>
            <a:off x="1158240" y="4231640"/>
            <a:ext cx="77190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Ride-along training with experienced mentors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Mentorship">
            <a:extLst>
              <a:ext uri="{FF2B5EF4-FFF2-40B4-BE49-F238E27FC236}">
                <a16:creationId xmlns:a16="http://schemas.microsoft.com/office/drawing/2014/main" id="{437C734F-781A-0317-2945-5E6C51AC96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0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8649" y="2102655"/>
            <a:ext cx="2935151" cy="2326564"/>
          </a:xfrm>
          <a:prstGeom prst="roundRect">
            <a:avLst/>
          </a:prstGeom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</p:pic>
      <p:pic>
        <p:nvPicPr>
          <p:cNvPr id="8" name="Image 2">
            <a:extLst>
              <a:ext uri="{FF2B5EF4-FFF2-40B4-BE49-F238E27FC236}">
                <a16:creationId xmlns:a16="http://schemas.microsoft.com/office/drawing/2014/main" id="{01E32F86-31BD-0754-306E-803BA98D4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1167"/>
            <a:ext cx="228600" cy="228600"/>
          </a:xfrm>
          <a:prstGeom prst="rect">
            <a:avLst/>
          </a:prstGeom>
        </p:spPr>
      </p:pic>
      <p:sp>
        <p:nvSpPr>
          <p:cNvPr id="9" name="Text 4">
            <a:extLst>
              <a:ext uri="{FF2B5EF4-FFF2-40B4-BE49-F238E27FC236}">
                <a16:creationId xmlns:a16="http://schemas.microsoft.com/office/drawing/2014/main" id="{B26F05BC-0978-511F-9261-79038EE63CAD}"/>
              </a:ext>
            </a:extLst>
          </p:cNvPr>
          <p:cNvSpPr/>
          <p:nvPr/>
        </p:nvSpPr>
        <p:spPr>
          <a:xfrm>
            <a:off x="1158240" y="4635447"/>
            <a:ext cx="77190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Guidance on navigating the challenges of real-world operations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EE69B119-52FA-BCAC-7226-EA40A469D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84974"/>
            <a:ext cx="228600" cy="228600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CA2DAA80-F3B3-749E-68CC-48288B0CA3CA}"/>
              </a:ext>
            </a:extLst>
          </p:cNvPr>
          <p:cNvSpPr/>
          <p:nvPr/>
        </p:nvSpPr>
        <p:spPr>
          <a:xfrm>
            <a:off x="1158240" y="5039254"/>
            <a:ext cx="77190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Regular check-ins and periodic mentor meetings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Image 4">
            <a:extLst>
              <a:ext uri="{FF2B5EF4-FFF2-40B4-BE49-F238E27FC236}">
                <a16:creationId xmlns:a16="http://schemas.microsoft.com/office/drawing/2014/main" id="{74542FB9-C970-0FA5-D08A-22E07F899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488780"/>
            <a:ext cx="228600" cy="228600"/>
          </a:xfrm>
          <a:prstGeom prst="rect">
            <a:avLst/>
          </a:prstGeom>
        </p:spPr>
      </p:pic>
      <p:sp>
        <p:nvSpPr>
          <p:cNvPr id="13" name="Text 6">
            <a:extLst>
              <a:ext uri="{FF2B5EF4-FFF2-40B4-BE49-F238E27FC236}">
                <a16:creationId xmlns:a16="http://schemas.microsoft.com/office/drawing/2014/main" id="{B76F3F77-3FBF-2E42-A707-B0804FD60F0C}"/>
              </a:ext>
            </a:extLst>
          </p:cNvPr>
          <p:cNvSpPr/>
          <p:nvPr/>
        </p:nvSpPr>
        <p:spPr>
          <a:xfrm>
            <a:off x="1158240" y="5443060"/>
            <a:ext cx="77190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Emotional support during onboarding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9D4FC6C-05CB-3FF7-5230-A6C587B5F163}"/>
              </a:ext>
            </a:extLst>
          </p:cNvPr>
          <p:cNvSpPr/>
          <p:nvPr/>
        </p:nvSpPr>
        <p:spPr>
          <a:xfrm>
            <a:off x="838201" y="5846875"/>
            <a:ext cx="10515600" cy="3258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Most successful when run management works collaboratively with the frontline workforce.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DA6F743-66D8-A534-B01F-7CC9E813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1" y="6356350"/>
            <a:ext cx="10515600" cy="365125"/>
          </a:xfrm>
        </p:spPr>
        <p:txBody>
          <a:bodyPr/>
          <a:lstStyle/>
          <a:p>
            <a:fld id="{EFB2949D-3F46-0447-B67E-7C1922E44B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7219-C43E-C5DE-061B-9754FD2A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Performance Gains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DBA7A-5055-1896-F4AC-D9731A90B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Mentored operators demonstrate measurably better safety records and fewer workplace incidents.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1596012-B32F-01A3-A004-766346EE8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382" y="2513938"/>
            <a:ext cx="5129256" cy="1645920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6708E50-2A86-1302-CD16-5FB86B2EF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5609" y="4456706"/>
            <a:ext cx="5129256" cy="1645920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9C986AB-479C-B75E-6B62-B95AA3190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7317" y="2513938"/>
            <a:ext cx="5129256" cy="1645920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6852106-752B-8E26-74B2-4B6641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4544" y="4456706"/>
            <a:ext cx="5129256" cy="1645920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0">
            <a:extLst>
              <a:ext uri="{FF2B5EF4-FFF2-40B4-BE49-F238E27FC236}">
                <a16:creationId xmlns:a16="http://schemas.microsoft.com/office/drawing/2014/main" id="{AC0357CE-A46B-C712-18C7-7CD48AC50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38" y="2875722"/>
            <a:ext cx="487680" cy="487680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F7E40DF8-F326-2471-34E9-15001907CED5}"/>
              </a:ext>
            </a:extLst>
          </p:cNvPr>
          <p:cNvSpPr/>
          <p:nvPr/>
        </p:nvSpPr>
        <p:spPr>
          <a:xfrm>
            <a:off x="1818198" y="2753802"/>
            <a:ext cx="4053176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Fewer Accidents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F0E85803-2D85-1162-7ED7-0EDAB66D2CB4}"/>
              </a:ext>
            </a:extLst>
          </p:cNvPr>
          <p:cNvSpPr/>
          <p:nvPr/>
        </p:nvSpPr>
        <p:spPr>
          <a:xfrm>
            <a:off x="1818198" y="3241482"/>
            <a:ext cx="3787472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VTA reports improved accident metrics among mentored operators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1F743947-DD5B-426F-28AB-49E1932E9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118" y="2875722"/>
            <a:ext cx="487680" cy="487680"/>
          </a:xfrm>
          <a:prstGeom prst="rect">
            <a:avLst/>
          </a:prstGeom>
        </p:spPr>
      </p:pic>
      <p:sp>
        <p:nvSpPr>
          <p:cNvPr id="11" name="Text 6">
            <a:extLst>
              <a:ext uri="{FF2B5EF4-FFF2-40B4-BE49-F238E27FC236}">
                <a16:creationId xmlns:a16="http://schemas.microsoft.com/office/drawing/2014/main" id="{0560B11D-E3E7-D91B-5E92-3C073F033EDF}"/>
              </a:ext>
            </a:extLst>
          </p:cNvPr>
          <p:cNvSpPr/>
          <p:nvPr/>
        </p:nvSpPr>
        <p:spPr>
          <a:xfrm>
            <a:off x="7182678" y="2753802"/>
            <a:ext cx="4053176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Lower Violations</a:t>
            </a:r>
            <a:endParaRPr lang="en-US"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602C0EB7-C82A-11D0-E521-977DBFA244E0}"/>
              </a:ext>
            </a:extLst>
          </p:cNvPr>
          <p:cNvSpPr/>
          <p:nvPr/>
        </p:nvSpPr>
        <p:spPr>
          <a:xfrm>
            <a:off x="7182678" y="3241482"/>
            <a:ext cx="4053176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Metro Transit mentees: 0.08 violations/</a:t>
            </a:r>
            <a:b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</a:br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hire vs. 0.12 for non-participants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Image 2">
            <a:extLst>
              <a:ext uri="{FF2B5EF4-FFF2-40B4-BE49-F238E27FC236}">
                <a16:creationId xmlns:a16="http://schemas.microsoft.com/office/drawing/2014/main" id="{97245D92-DA61-C862-34BC-C20028617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638" y="4826442"/>
            <a:ext cx="487680" cy="487680"/>
          </a:xfrm>
          <a:prstGeom prst="rect">
            <a:avLst/>
          </a:prstGeom>
        </p:spPr>
      </p:pic>
      <p:sp>
        <p:nvSpPr>
          <p:cNvPr id="15" name="Text 9">
            <a:extLst>
              <a:ext uri="{FF2B5EF4-FFF2-40B4-BE49-F238E27FC236}">
                <a16:creationId xmlns:a16="http://schemas.microsoft.com/office/drawing/2014/main" id="{30B6F0A8-9848-F728-213F-D45969318566}"/>
              </a:ext>
            </a:extLst>
          </p:cNvPr>
          <p:cNvSpPr/>
          <p:nvPr/>
        </p:nvSpPr>
        <p:spPr>
          <a:xfrm>
            <a:off x="1818198" y="4704522"/>
            <a:ext cx="4053176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Better Customer Service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82F568E8-2DD7-F1F9-8AE4-C8CBC65F7D26}"/>
              </a:ext>
            </a:extLst>
          </p:cNvPr>
          <p:cNvSpPr/>
          <p:nvPr/>
        </p:nvSpPr>
        <p:spPr>
          <a:xfrm>
            <a:off x="1818197" y="5192202"/>
            <a:ext cx="3988903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Reduced customer complaints as new operators learn best practices early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" name="Image 3">
            <a:extLst>
              <a:ext uri="{FF2B5EF4-FFF2-40B4-BE49-F238E27FC236}">
                <a16:creationId xmlns:a16="http://schemas.microsoft.com/office/drawing/2014/main" id="{8AA7CC05-50F5-8F4C-3652-62701D56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118" y="4826442"/>
            <a:ext cx="487680" cy="487680"/>
          </a:xfrm>
          <a:prstGeom prst="rect">
            <a:avLst/>
          </a:prstGeom>
        </p:spPr>
      </p:pic>
      <p:sp>
        <p:nvSpPr>
          <p:cNvPr id="19" name="Text 12">
            <a:extLst>
              <a:ext uri="{FF2B5EF4-FFF2-40B4-BE49-F238E27FC236}">
                <a16:creationId xmlns:a16="http://schemas.microsoft.com/office/drawing/2014/main" id="{687DC5D3-DD6D-A0E8-F768-1A9A9AED729D}"/>
              </a:ext>
            </a:extLst>
          </p:cNvPr>
          <p:cNvSpPr/>
          <p:nvPr/>
        </p:nvSpPr>
        <p:spPr>
          <a:xfrm>
            <a:off x="7182678" y="4704522"/>
            <a:ext cx="4053176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Fewer Grievances</a:t>
            </a:r>
            <a:endParaRPr lang="en-US" sz="2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 13">
            <a:extLst>
              <a:ext uri="{FF2B5EF4-FFF2-40B4-BE49-F238E27FC236}">
                <a16:creationId xmlns:a16="http://schemas.microsoft.com/office/drawing/2014/main" id="{1328E733-970A-1B25-C5B1-CDFB5CA9B047}"/>
              </a:ext>
            </a:extLst>
          </p:cNvPr>
          <p:cNvSpPr/>
          <p:nvPr/>
        </p:nvSpPr>
        <p:spPr>
          <a:xfrm>
            <a:off x="7182678" y="5192202"/>
            <a:ext cx="4023358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Programs at VTA showed improved grievance metrics across participating operators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D9880C03-053A-763F-C73B-E9209DAE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1" y="6356350"/>
            <a:ext cx="10515600" cy="365125"/>
          </a:xfrm>
        </p:spPr>
        <p:txBody>
          <a:bodyPr/>
          <a:lstStyle/>
          <a:p>
            <a:fld id="{9C153832-09ED-D64B-B470-2277EAE587C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id="{3144AC85-23BA-7877-EB92-E685C987276F}"/>
              </a:ext>
            </a:extLst>
          </p:cNvPr>
          <p:cNvSpPr/>
          <p:nvPr/>
        </p:nvSpPr>
        <p:spPr>
          <a:xfrm>
            <a:off x="838198" y="6378892"/>
            <a:ext cx="79199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Sources: Transit Workforce Center, VTA, Metro Transit (2023)</a:t>
            </a:r>
          </a:p>
        </p:txBody>
      </p:sp>
    </p:spTree>
    <p:extLst>
      <p:ext uri="{BB962C8B-B14F-4D97-AF65-F5344CB8AC3E}">
        <p14:creationId xmlns:p14="http://schemas.microsoft.com/office/powerpoint/2010/main" val="36528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22D9-8805-A633-9326-A1DB8389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Proven Retention Impact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8220498-E135-F427-7577-EC7A80404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0516" y="1459546"/>
            <a:ext cx="5151118" cy="3615374"/>
          </a:xfrm>
          <a:prstGeom prst="roundRect">
            <a:avLst>
              <a:gd name="adj" fmla="val 11535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573A606-5741-348C-C724-59466B02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680" y="1497013"/>
            <a:ext cx="5151118" cy="1645920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B976458-CC52-9662-3B02-50014D33F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2680" y="3429000"/>
            <a:ext cx="5151118" cy="1645920"/>
          </a:xfrm>
          <a:prstGeom prst="roundRect">
            <a:avLst/>
          </a:prstGeom>
          <a:solidFill>
            <a:schemeClr val="bg1"/>
          </a:solidFill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917286A3-85DE-DD0F-7955-005863810474}"/>
              </a:ext>
            </a:extLst>
          </p:cNvPr>
          <p:cNvSpPr/>
          <p:nvPr/>
        </p:nvSpPr>
        <p:spPr>
          <a:xfrm>
            <a:off x="838200" y="1739290"/>
            <a:ext cx="5151118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800" b="1" dirty="0">
                <a:solidFill>
                  <a:srgbClr val="FFFFFF"/>
                </a:solidFill>
                <a:ea typeface="Trebuchet MS" pitchFamily="34" charset="-122"/>
                <a:cs typeface="Trebuchet MS" pitchFamily="34" charset="-120"/>
              </a:rPr>
              <a:t>95%</a:t>
            </a:r>
            <a:endParaRPr lang="en-US" sz="8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F1F59-F02C-75DD-6044-81BD682D538C}"/>
              </a:ext>
            </a:extLst>
          </p:cNvPr>
          <p:cNvSpPr txBox="1"/>
          <p:nvPr/>
        </p:nvSpPr>
        <p:spPr>
          <a:xfrm rot="16200000">
            <a:off x="3261359" y="2696358"/>
            <a:ext cx="304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accent3"/>
                </a:solidFill>
                <a:ea typeface="Trebuchet MS" pitchFamily="34" charset="-122"/>
                <a:cs typeface="Trebuchet MS" pitchFamily="34" charset="-120"/>
              </a:rPr>
              <a:t>→</a:t>
            </a:r>
            <a:endParaRPr lang="en-US" sz="8800" dirty="0">
              <a:solidFill>
                <a:schemeClr val="accent3"/>
              </a:solidFill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7CCC0DDD-12B6-2EE6-4D1F-814E8C2CEEBA}"/>
              </a:ext>
            </a:extLst>
          </p:cNvPr>
          <p:cNvSpPr/>
          <p:nvPr/>
        </p:nvSpPr>
        <p:spPr>
          <a:xfrm>
            <a:off x="838200" y="3457244"/>
            <a:ext cx="5151118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200" dirty="0">
                <a:solidFill>
                  <a:schemeClr val="accent3"/>
                </a:solidFill>
                <a:ea typeface="Trebuchet MS" pitchFamily="34" charset="-122"/>
                <a:cs typeface="Trebuchet MS" pitchFamily="34" charset="-120"/>
              </a:rPr>
              <a:t>80%</a:t>
            </a:r>
            <a:endParaRPr lang="en-US" sz="7200" dirty="0">
              <a:solidFill>
                <a:schemeClr val="accent3"/>
              </a:solidFill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BA68E811-BD4D-0586-7DDD-F08A6B831432}"/>
              </a:ext>
            </a:extLst>
          </p:cNvPr>
          <p:cNvSpPr/>
          <p:nvPr/>
        </p:nvSpPr>
        <p:spPr>
          <a:xfrm>
            <a:off x="838200" y="4465162"/>
            <a:ext cx="5151118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VTA Retention Rate After Mentoring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44A2D66F-F63B-E6C4-1F3F-49E1ED76B79E}"/>
              </a:ext>
            </a:extLst>
          </p:cNvPr>
          <p:cNvSpPr/>
          <p:nvPr/>
        </p:nvSpPr>
        <p:spPr>
          <a:xfrm>
            <a:off x="6618796" y="1695781"/>
            <a:ext cx="43891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50% → 90%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BD1E56CA-0026-87CA-1F66-75F2C7C405F2}"/>
              </a:ext>
            </a:extLst>
          </p:cNvPr>
          <p:cNvSpPr/>
          <p:nvPr/>
        </p:nvSpPr>
        <p:spPr>
          <a:xfrm>
            <a:off x="6618796" y="2345137"/>
            <a:ext cx="43891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VTA peer-to-peer program worker retention (APTA)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4BE370BC-531A-8CBD-833E-CFA5252D965E}"/>
              </a:ext>
            </a:extLst>
          </p:cNvPr>
          <p:cNvSpPr/>
          <p:nvPr/>
        </p:nvSpPr>
        <p:spPr>
          <a:xfrm>
            <a:off x="6618796" y="3623800"/>
            <a:ext cx="43891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a typeface="Trebuchet MS" pitchFamily="34" charset="-122"/>
                <a:cs typeface="Trebuchet MS" pitchFamily="34" charset="-120"/>
              </a:rPr>
              <a:t>+15%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ACF6296A-83A3-C7A0-7BD8-129DBE919A91}"/>
              </a:ext>
            </a:extLst>
          </p:cNvPr>
          <p:cNvSpPr/>
          <p:nvPr/>
        </p:nvSpPr>
        <p:spPr>
          <a:xfrm>
            <a:off x="6618796" y="4273156"/>
            <a:ext cx="43891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Retention increase for new hires in first year (VTA)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54867331-3E7D-9782-AC56-1501426285D8}"/>
              </a:ext>
            </a:extLst>
          </p:cNvPr>
          <p:cNvSpPr/>
          <p:nvPr/>
        </p:nvSpPr>
        <p:spPr>
          <a:xfrm>
            <a:off x="838198" y="5328160"/>
            <a:ext cx="1051560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“If an operator makes it past year one, </a:t>
            </a:r>
          </a:p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the likelihood of staying increases dramatically.”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CC054876-50E8-601B-7E40-FF8497D1C57A}"/>
              </a:ext>
            </a:extLst>
          </p:cNvPr>
          <p:cNvSpPr/>
          <p:nvPr/>
        </p:nvSpPr>
        <p:spPr>
          <a:xfrm>
            <a:off x="838198" y="6378892"/>
            <a:ext cx="79199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Source: Madison Metro Transit / UW-Madison Research (2026)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D6A22-411B-473F-862C-9760634D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949D-3F46-0447-B67E-7C1922E44B1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2ECF045-5149-6451-3C81-116AB8340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0" y="1461624"/>
            <a:ext cx="3901440" cy="2085376"/>
          </a:xfrm>
          <a:prstGeom prst="roundRect">
            <a:avLst>
              <a:gd name="adj" fmla="val 11535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0327A8-785B-A923-C5B5-7DB21164E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960" y="3911582"/>
            <a:ext cx="3901440" cy="2085376"/>
          </a:xfrm>
          <a:prstGeom prst="roundRect">
            <a:avLst>
              <a:gd name="adj" fmla="val 11535"/>
            </a:avLst>
          </a:prstGeom>
          <a:solidFill>
            <a:schemeClr val="bg1"/>
          </a:solidFill>
          <a:ln>
            <a:noFill/>
          </a:ln>
          <a:effectLst>
            <a:outerShdw blurRad="355600" algn="tl" rotWithShape="0">
              <a:schemeClr val="accent3">
                <a:alpha val="9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AB9E4-D76F-A6FA-E166-5223D989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Attendance and Compliance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08D5AE-B6B4-4D09-3428-A78391EE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3832-09ED-D64B-B470-2277EAE587C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11">
            <a:extLst>
              <a:ext uri="{FF2B5EF4-FFF2-40B4-BE49-F238E27FC236}">
                <a16:creationId xmlns:a16="http://schemas.microsoft.com/office/drawing/2014/main" id="{1118A6F4-FA78-D67E-4B73-D2F2B8C0A996}"/>
              </a:ext>
            </a:extLst>
          </p:cNvPr>
          <p:cNvSpPr/>
          <p:nvPr/>
        </p:nvSpPr>
        <p:spPr>
          <a:xfrm>
            <a:off x="838198" y="6378892"/>
            <a:ext cx="79199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Data: Metro Transit, Minneapolis (2018-2019)</a:t>
            </a:r>
          </a:p>
        </p:txBody>
      </p:sp>
      <p:graphicFrame>
        <p:nvGraphicFramePr>
          <p:cNvPr id="5" name="Chart 0">
            <a:extLst>
              <a:ext uri="{FF2B5EF4-FFF2-40B4-BE49-F238E27FC236}">
                <a16:creationId xmlns:a16="http://schemas.microsoft.com/office/drawing/2014/main" id="{87B64D39-A95A-DA8D-8861-B99CCDF29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378057"/>
              </p:ext>
            </p:extLst>
          </p:nvPr>
        </p:nvGraphicFramePr>
        <p:xfrm>
          <a:off x="838197" y="1463039"/>
          <a:ext cx="6431445" cy="469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2">
            <a:extLst>
              <a:ext uri="{FF2B5EF4-FFF2-40B4-BE49-F238E27FC236}">
                <a16:creationId xmlns:a16="http://schemas.microsoft.com/office/drawing/2014/main" id="{452ED2C9-0788-8CEC-3486-74F458C5B556}"/>
              </a:ext>
            </a:extLst>
          </p:cNvPr>
          <p:cNvSpPr/>
          <p:nvPr/>
        </p:nvSpPr>
        <p:spPr>
          <a:xfrm>
            <a:off x="7680960" y="1706880"/>
            <a:ext cx="39014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00" b="1" dirty="0">
                <a:solidFill>
                  <a:srgbClr val="FFFFFF"/>
                </a:solidFill>
                <a:ea typeface="Trebuchet MS" pitchFamily="34" charset="-122"/>
                <a:cs typeface="Trebuchet MS" pitchFamily="34" charset="-120"/>
              </a:rPr>
              <a:t>10%</a:t>
            </a:r>
            <a:endParaRPr lang="en-US" sz="5600" dirty="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BEA7C06B-0CA7-4DA6-176D-14525A6BE1D9}"/>
              </a:ext>
            </a:extLst>
          </p:cNvPr>
          <p:cNvSpPr/>
          <p:nvPr/>
        </p:nvSpPr>
        <p:spPr>
          <a:xfrm>
            <a:off x="7680960" y="2560320"/>
            <a:ext cx="390144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itchFamily="34" charset="-122"/>
                <a:cs typeface="Calibri" pitchFamily="34" charset="-120"/>
              </a:rPr>
              <a:t>lower unexcused</a:t>
            </a:r>
            <a:endParaRPr lang="en-US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itchFamily="34" charset="-122"/>
                <a:cs typeface="Calibri" pitchFamily="34" charset="-120"/>
              </a:rPr>
              <a:t>absence rate</a:t>
            </a:r>
            <a:endParaRPr lang="en-US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E2FA1E88-871E-E461-E1D5-28DA86EE6C1A}"/>
              </a:ext>
            </a:extLst>
          </p:cNvPr>
          <p:cNvSpPr/>
          <p:nvPr/>
        </p:nvSpPr>
        <p:spPr>
          <a:xfrm>
            <a:off x="7680960" y="4173061"/>
            <a:ext cx="39014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00" b="1" dirty="0">
                <a:solidFill>
                  <a:srgbClr val="0F6134"/>
                </a:solidFill>
                <a:ea typeface="Trebuchet MS" pitchFamily="34" charset="-122"/>
                <a:cs typeface="Trebuchet MS" pitchFamily="34" charset="-120"/>
              </a:rPr>
              <a:t>33%</a:t>
            </a:r>
            <a:endParaRPr lang="en-US" sz="56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36B6647C-823B-A42F-1B6D-F36C08AA1C74}"/>
              </a:ext>
            </a:extLst>
          </p:cNvPr>
          <p:cNvSpPr/>
          <p:nvPr/>
        </p:nvSpPr>
        <p:spPr>
          <a:xfrm>
            <a:off x="7680960" y="5026501"/>
            <a:ext cx="390144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fewer recorded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Calibri" pitchFamily="34" charset="-122"/>
                <a:cs typeface="Calibri" pitchFamily="34" charset="-120"/>
              </a:rPr>
              <a:t>violations per hire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BijJGE3t"/>
  <p:tag name="ARTICULATE_PROJECT_OPEN" val="0"/>
  <p:tag name="ARTICULATE_SLIDE_COUNT" val="1"/>
</p:tagLst>
</file>

<file path=ppt/theme/theme1.xml><?xml version="1.0" encoding="utf-8"?>
<a:theme xmlns:a="http://schemas.openxmlformats.org/drawingml/2006/main" name="TWC Theme">
  <a:themeElements>
    <a:clrScheme name="New TW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6235"/>
      </a:accent1>
      <a:accent2>
        <a:srgbClr val="00A54A"/>
      </a:accent2>
      <a:accent3>
        <a:srgbClr val="D6DF2A"/>
      </a:accent3>
      <a:accent4>
        <a:srgbClr val="615F67"/>
      </a:accent4>
      <a:accent5>
        <a:srgbClr val="881E19"/>
      </a:accent5>
      <a:accent6>
        <a:srgbClr val="121F56"/>
      </a:accent6>
      <a:hlink>
        <a:srgbClr val="0C6235"/>
      </a:hlink>
      <a:folHlink>
        <a:srgbClr val="014D80"/>
      </a:folHlink>
    </a:clrScheme>
    <a:fontScheme name="Montserrat Them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2745</Words>
  <Application>Microsoft Office PowerPoint</Application>
  <PresentationFormat>Widescreen</PresentationFormat>
  <Paragraphs>426</Paragraphs>
  <Slides>42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Wingdings</vt:lpstr>
      <vt:lpstr>Overpass Black</vt:lpstr>
      <vt:lpstr>Symbol</vt:lpstr>
      <vt:lpstr>Overpass</vt:lpstr>
      <vt:lpstr>Arial</vt:lpstr>
      <vt:lpstr>Neue Haas Grotesk Text Pro</vt:lpstr>
      <vt:lpstr>Montserrat</vt:lpstr>
      <vt:lpstr>Montserrat ExtraBold</vt:lpstr>
      <vt:lpstr>Trebuchet MS</vt:lpstr>
      <vt:lpstr>Calibri</vt:lpstr>
      <vt:lpstr>Overpass Medium</vt:lpstr>
      <vt:lpstr>TWC Theme</vt:lpstr>
      <vt:lpstr>Oasis</vt:lpstr>
      <vt:lpstr>Mentorship Matters:  Improving Bus Operator Retention and  Reducing Absenteeism Through Peer Support  Iowa Public Transit Association Altoona, Iowa  June 18, 2026</vt:lpstr>
      <vt:lpstr>Maurice Beard, Senior Workforce Development Advisor, Transit Workforce Center  Valerie Campo, Mentor Program Coordinator, Champaign-Urbana Mass Transit District </vt:lpstr>
      <vt:lpstr>Transit Workforce Center – Mission</vt:lpstr>
      <vt:lpstr>TWC Services</vt:lpstr>
      <vt:lpstr>The Workforce Challenge</vt:lpstr>
      <vt:lpstr>What is Operator Mentorship?</vt:lpstr>
      <vt:lpstr>Safety and Performance Gains</vt:lpstr>
      <vt:lpstr>Proven Retention Impact</vt:lpstr>
      <vt:lpstr>Attendance and Compliance</vt:lpstr>
      <vt:lpstr>Success Stories</vt:lpstr>
      <vt:lpstr>SMALL AGENCIES,  BIG IMPACT</vt:lpstr>
      <vt:lpstr>Why Mentorship Matters for Small Fleets</vt:lpstr>
      <vt:lpstr>Small and Mid-Sized Agencies Leading the Way</vt:lpstr>
      <vt:lpstr>Key Benefits </vt:lpstr>
      <vt:lpstr>Implementation Roadmap</vt:lpstr>
      <vt:lpstr>Program Branding and Recognition</vt:lpstr>
      <vt:lpstr>INVEST IN  YOUR OPERATORS. INVEST IN YOUR FUTURE.</vt:lpstr>
      <vt:lpstr>Changing the Route, Not the Destination:  ModernizIng Mentoring at MTD</vt:lpstr>
      <vt:lpstr> MTD at a Glance Our Motto is, “Helping you thrive!”</vt:lpstr>
      <vt:lpstr> How Our Mentoring Program Began We Started With a Traditional 1:1 Model</vt:lpstr>
      <vt:lpstr> Why Our 1:1 Model Failed The Reality Behind Our 33 Mentors </vt:lpstr>
      <vt:lpstr> Our Coordinated Coaching Team A Three-Person Team Built for OUR Transit Reality </vt:lpstr>
      <vt:lpstr> Our Contact Schedule Consistent, Predictable, Human Support </vt:lpstr>
      <vt:lpstr>Why the Coordinated Coaching Team Works Coverage, Consistency, Culture </vt:lpstr>
      <vt:lpstr>Why Any Agency Can Use This Model Scalable for Small, Medium, or Large Systems </vt:lpstr>
      <vt:lpstr>Activity: Mentor Strength Mapping See Your Strengths — And Your Gaps </vt:lpstr>
      <vt:lpstr>A Better Path for Operators — And for Us The Results of Rerouting: Stronger Operators, Stronger Teams</vt:lpstr>
      <vt:lpstr>Thank You for Joining Us on This Route </vt:lpstr>
      <vt:lpstr>Questions, Reflections, and Shared Experiences </vt:lpstr>
      <vt:lpstr>MENTOR TRAINING</vt:lpstr>
      <vt:lpstr>Who Makes A Great Mentor?</vt:lpstr>
      <vt:lpstr>Mentor Training In Practice</vt:lpstr>
      <vt:lpstr>TWC Mentor Development Program</vt:lpstr>
      <vt:lpstr>Ride-Alongs</vt:lpstr>
      <vt:lpstr>Key Program Components</vt:lpstr>
      <vt:lpstr>MENTORSHIP CAN  BE A BASE FOR  REGISTERED APPRENTICESHIP</vt:lpstr>
      <vt:lpstr>Mentorship VS. Registered Apprenticeship</vt:lpstr>
      <vt:lpstr>The ATTAIN Network</vt:lpstr>
      <vt:lpstr>Apprenticeship Growth and Impact</vt:lpstr>
      <vt:lpstr>Getting Started As A Small Agency</vt:lpstr>
      <vt:lpstr>Q&amp;A Session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ITLC PPT Template</dc:title>
  <dc:creator>Lung-I Lo</dc:creator>
  <cp:lastModifiedBy>Patricia Greenfield</cp:lastModifiedBy>
  <cp:revision>357</cp:revision>
  <dcterms:created xsi:type="dcterms:W3CDTF">2023-05-22T07:14:07Z</dcterms:created>
  <dcterms:modified xsi:type="dcterms:W3CDTF">2026-06-10T19:24:22Z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49628B19-C9CF-4801-AF9E-F94C652F12ED</vt:lpwstr>
  </property>
  <property fmtid="{D5CDD505-2E9C-101B-9397-08002B2CF9AE}" pid="3" name="ArticulatePath">
    <vt:lpwstr>ITLC_slide_template</vt:lpwstr>
  </property>
</Properties>
</file>