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3" r:id="rId1"/>
    <p:sldMasterId id="2147483692" r:id="rId2"/>
  </p:sldMasterIdLst>
  <p:notesMasterIdLst>
    <p:notesMasterId r:id="rId21"/>
  </p:notesMasterIdLst>
  <p:sldIdLst>
    <p:sldId id="2147480439" r:id="rId3"/>
    <p:sldId id="320" r:id="rId4"/>
    <p:sldId id="2147480441" r:id="rId5"/>
    <p:sldId id="321" r:id="rId6"/>
    <p:sldId id="324" r:id="rId7"/>
    <p:sldId id="325" r:id="rId8"/>
    <p:sldId id="326" r:id="rId9"/>
    <p:sldId id="327" r:id="rId10"/>
    <p:sldId id="2147480440" r:id="rId11"/>
    <p:sldId id="2147468588" r:id="rId12"/>
    <p:sldId id="2147468595" r:id="rId13"/>
    <p:sldId id="322" r:id="rId14"/>
    <p:sldId id="328" r:id="rId15"/>
    <p:sldId id="329" r:id="rId16"/>
    <p:sldId id="330" r:id="rId17"/>
    <p:sldId id="332" r:id="rId18"/>
    <p:sldId id="333" r:id="rId19"/>
    <p:sldId id="323" r:id="rId20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738A704-ED80-CBB9-DF13-CF933D271F96}" name="Ashley Wright" initials="AW" userId="S::awright@mtm-inc.net::71430b24-d2de-48e7-ac47-b597eddb6503" providerId="AD"/>
  <p188:author id="{2D4A1E66-DF57-9848-960F-FF1BC52F59F7}" name="Molly Heuton" initials="MH" userId="S::mheuton@mtm-inc.net::75bab142-6931-4689-8f6e-a2b5987f472d" providerId="AD"/>
  <p188:author id="{4FC03485-E1AF-A207-8543-ACFE81806D2D}" name="Justin Berger" initials="JB" userId="S::jberger@mtm-inc.net::41083e40-29bf-4b65-a528-588624be5f2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191919"/>
    <a:srgbClr val="000000"/>
    <a:srgbClr val="D0DC72"/>
    <a:srgbClr val="3A3894"/>
    <a:srgbClr val="3D7790"/>
    <a:srgbClr val="374F7F"/>
    <a:srgbClr val="415A90"/>
    <a:srgbClr val="5F3794"/>
    <a:srgbClr val="8937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7B8428-9F2E-445A-AB65-2875BE53448A}" v="128" dt="2026-06-01T20:36:25.1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985" autoAdjust="0"/>
  </p:normalViewPr>
  <p:slideViewPr>
    <p:cSldViewPr snapToGrid="0" snapToObjects="1">
      <p:cViewPr varScale="1">
        <p:scale>
          <a:sx n="73" d="100"/>
          <a:sy n="73" d="100"/>
        </p:scale>
        <p:origin x="12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9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DD1FC-643C-D140-BE0C-3CFB2FF7AD7B}" type="datetimeFigureOut">
              <a:rPr lang="en-GB" smtClean="0"/>
              <a:t>04/06/2026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46230E-4BE5-B941-B61F-DDB1A8D4E0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746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3E4DF-885B-A135-8E51-35D70C59C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A3EBB9-CEB9-0204-C0CF-8FFC8D68B9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7FE75B-330C-D238-8EC6-7FB85A5112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D3AE3-AFAD-0345-57A3-A760C81868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024BA0-F6D0-4312-B68E-B556936E206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55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6230E-4BE5-B941-B61F-DDB1A8D4E0A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203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024BA0-F6D0-4312-B68E-B556936E20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63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024BA0-F6D0-4312-B68E-B556936E20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166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4874E-017F-416D-9A6F-25D8BFBA9E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974051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pushing a child in a wheelchair&#10;&#10;Description automatically generated">
            <a:extLst>
              <a:ext uri="{FF2B5EF4-FFF2-40B4-BE49-F238E27FC236}">
                <a16:creationId xmlns:a16="http://schemas.microsoft.com/office/drawing/2014/main" id="{79DA31DA-B1F1-A943-F2EE-2D6F39835D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8418" r="2264"/>
          <a:stretch/>
        </p:blipFill>
        <p:spPr>
          <a:xfrm flipH="1">
            <a:off x="-1" y="0"/>
            <a:ext cx="6096000" cy="6858004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D5D43A67-18FD-E8E9-9929-FE27F5C994C1}"/>
              </a:ext>
            </a:extLst>
          </p:cNvPr>
          <p:cNvSpPr/>
          <p:nvPr userDrawn="1"/>
        </p:nvSpPr>
        <p:spPr>
          <a:xfrm>
            <a:off x="5054599" y="2244415"/>
            <a:ext cx="7137401" cy="3529852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Lato" panose="020F0502020204030203" pitchFamily="34" charset="0"/>
            </a:endParaRPr>
          </a:p>
        </p:txBody>
      </p:sp>
      <p:sp>
        <p:nvSpPr>
          <p:cNvPr id="9" name="矩形 5">
            <a:extLst>
              <a:ext uri="{FF2B5EF4-FFF2-40B4-BE49-F238E27FC236}">
                <a16:creationId xmlns:a16="http://schemas.microsoft.com/office/drawing/2014/main" id="{834453B1-9321-243D-A4B0-2FF6890DCA7F}"/>
              </a:ext>
            </a:extLst>
          </p:cNvPr>
          <p:cNvSpPr/>
          <p:nvPr userDrawn="1"/>
        </p:nvSpPr>
        <p:spPr>
          <a:xfrm>
            <a:off x="11975118" y="2244415"/>
            <a:ext cx="216882" cy="3529852"/>
          </a:xfrm>
          <a:prstGeom prst="rect">
            <a:avLst/>
          </a:prstGeom>
          <a:solidFill>
            <a:srgbClr val="CFD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Lato" panose="020F0502020204030203" pitchFamily="34" charset="0"/>
            </a:endParaRPr>
          </a:p>
        </p:txBody>
      </p:sp>
      <p:pic>
        <p:nvPicPr>
          <p:cNvPr id="12" name="Picture 11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52D7F3AB-DE8F-2B5B-2485-858175051C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11134" y="721387"/>
            <a:ext cx="3485395" cy="801641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CD97CF6-57F0-EF59-C952-F951B6C705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68888" y="2662569"/>
            <a:ext cx="6541238" cy="2080347"/>
          </a:xfrm>
        </p:spPr>
        <p:txBody>
          <a:bodyPr anchor="ctr">
            <a:noAutofit/>
          </a:bodyPr>
          <a:lstStyle>
            <a:lvl1pPr marL="0" indent="0" algn="r">
              <a:buNone/>
              <a:defRPr lang="en-US" sz="6000" b="1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29D0B6A9-D6B9-FA37-89D1-0CFFD13F4C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68888" y="4947143"/>
            <a:ext cx="6541238" cy="445254"/>
          </a:xfrm>
        </p:spPr>
        <p:txBody>
          <a:bodyPr anchor="ctr">
            <a:noAutofit/>
          </a:bodyPr>
          <a:lstStyle>
            <a:lvl1pPr marL="0" indent="0" algn="r">
              <a:buNone/>
              <a:defRPr lang="en-US" sz="1800" b="1" kern="1200" dirty="0">
                <a:solidFill>
                  <a:schemeClr val="bg1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3549535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background with dots&#10;&#10;Description automatically generated">
            <a:extLst>
              <a:ext uri="{FF2B5EF4-FFF2-40B4-BE49-F238E27FC236}">
                <a16:creationId xmlns:a16="http://schemas.microsoft.com/office/drawing/2014/main" id="{DF1AF03A-ECA0-9D7B-5505-892338336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4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4">
            <a:extLst>
              <a:ext uri="{FF2B5EF4-FFF2-40B4-BE49-F238E27FC236}">
                <a16:creationId xmlns:a16="http://schemas.microsoft.com/office/drawing/2014/main" id="{97C3F743-5F49-D43D-EC01-B3C8BCAF53BC}"/>
              </a:ext>
            </a:extLst>
          </p:cNvPr>
          <p:cNvSpPr/>
          <p:nvPr userDrawn="1"/>
        </p:nvSpPr>
        <p:spPr>
          <a:xfrm>
            <a:off x="3110845" y="2376191"/>
            <a:ext cx="9081155" cy="3628484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Lato" panose="020F0502020204030203" pitchFamily="34" charset="0"/>
            </a:endParaRPr>
          </a:p>
        </p:txBody>
      </p:sp>
      <p:pic>
        <p:nvPicPr>
          <p:cNvPr id="4" name="Picture 3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1AF2A264-73D2-900B-501C-6026AABAD6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93231" y="660622"/>
            <a:ext cx="4521201" cy="1054947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CD97CF6-57F0-EF59-C952-F951B6C705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1226" y="2866796"/>
            <a:ext cx="8408900" cy="2080347"/>
          </a:xfrm>
        </p:spPr>
        <p:txBody>
          <a:bodyPr anchor="ctr">
            <a:noAutofit/>
          </a:bodyPr>
          <a:lstStyle>
            <a:lvl1pPr marL="0" indent="0" algn="r">
              <a:buNone/>
              <a:defRPr lang="en-US" sz="6000" b="1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29D0B6A9-D6B9-FA37-89D1-0CFFD13F4C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1226" y="5151370"/>
            <a:ext cx="8408900" cy="445254"/>
          </a:xfrm>
        </p:spPr>
        <p:txBody>
          <a:bodyPr anchor="ctr">
            <a:noAutofit/>
          </a:bodyPr>
          <a:lstStyle>
            <a:lvl1pPr marL="0" indent="0" algn="r">
              <a:buNone/>
              <a:defRPr lang="en-US" sz="1800" b="1" kern="1200" dirty="0">
                <a:solidFill>
                  <a:schemeClr val="bg1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3343720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ad with cars and buildings in the background&#10;&#10;Description automatically generated">
            <a:extLst>
              <a:ext uri="{FF2B5EF4-FFF2-40B4-BE49-F238E27FC236}">
                <a16:creationId xmlns:a16="http://schemas.microsoft.com/office/drawing/2014/main" id="{8A6FC9D0-1A1F-9836-7C87-D5408A5BBF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563" b="75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4">
            <a:extLst>
              <a:ext uri="{FF2B5EF4-FFF2-40B4-BE49-F238E27FC236}">
                <a16:creationId xmlns:a16="http://schemas.microsoft.com/office/drawing/2014/main" id="{149FBE2B-61A6-6E3F-ED4F-102B62C768D4}"/>
              </a:ext>
            </a:extLst>
          </p:cNvPr>
          <p:cNvSpPr/>
          <p:nvPr userDrawn="1"/>
        </p:nvSpPr>
        <p:spPr>
          <a:xfrm>
            <a:off x="957855" y="721387"/>
            <a:ext cx="5138145" cy="5294778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Lato" panose="020F0502020204030203" pitchFamily="34" charset="0"/>
            </a:endParaRP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E4CF9F5D-F29F-6A3A-C887-7AC1A5882B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08562" y="1253438"/>
            <a:ext cx="2738094" cy="638889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CD97CF6-57F0-EF59-C952-F951B6C705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40926" y="2101870"/>
            <a:ext cx="4572001" cy="2080347"/>
          </a:xfrm>
        </p:spPr>
        <p:txBody>
          <a:bodyPr anchor="ctr">
            <a:noAutofit/>
          </a:bodyPr>
          <a:lstStyle>
            <a:lvl1pPr marL="0" indent="0" algn="l">
              <a:buNone/>
              <a:defRPr lang="en-US" sz="4000" b="1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29D0B6A9-D6B9-FA37-89D1-0CFFD13F4C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0926" y="4556550"/>
            <a:ext cx="4578762" cy="1006150"/>
          </a:xfrm>
        </p:spPr>
        <p:txBody>
          <a:bodyPr anchor="ctr">
            <a:noAutofit/>
          </a:bodyPr>
          <a:lstStyle>
            <a:lvl1pPr marL="0" indent="0" algn="l">
              <a:buNone/>
              <a:defRPr lang="en-US" sz="1800" b="1" kern="1200" dirty="0">
                <a:solidFill>
                  <a:schemeClr val="bg1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1317874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AA1A0C60-0B7E-FF2D-CC2F-72B0837D21CF}"/>
              </a:ext>
            </a:extLst>
          </p:cNvPr>
          <p:cNvSpPr/>
          <p:nvPr userDrawn="1"/>
        </p:nvSpPr>
        <p:spPr>
          <a:xfrm>
            <a:off x="723076" y="812095"/>
            <a:ext cx="10745848" cy="5233810"/>
          </a:xfrm>
          <a:prstGeom prst="roundRect">
            <a:avLst>
              <a:gd name="adj" fmla="val 6473"/>
            </a:avLst>
          </a:prstGeom>
          <a:gradFill flip="none" rotWithShape="1">
            <a:gsLst>
              <a:gs pos="0">
                <a:srgbClr val="463E8F"/>
              </a:gs>
              <a:gs pos="59000">
                <a:srgbClr val="6C3A91"/>
              </a:gs>
              <a:gs pos="100000">
                <a:srgbClr val="893793"/>
              </a:gs>
            </a:gsLst>
            <a:lin ang="4200000" scaled="0"/>
            <a:tileRect/>
          </a:gradFill>
          <a:ln>
            <a:noFill/>
          </a:ln>
          <a:effectLst>
            <a:reflection endPos="0" dist="43128" dir="5400000" sy="-100000" algn="bl" rotWithShape="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EA1350-AB7B-2588-5C2F-1CC9F12D8F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83733" y="6168062"/>
            <a:ext cx="449553" cy="44955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77D90BD-E908-3A5D-61C1-A8E3BADB7E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7037" y="2553056"/>
            <a:ext cx="9817927" cy="1751888"/>
          </a:xfrm>
        </p:spPr>
        <p:txBody>
          <a:bodyPr anchor="ctr"/>
          <a:lstStyle>
            <a:lvl1pPr marL="0" indent="0" algn="ctr">
              <a:buNone/>
              <a:defRPr lang="en-US" sz="4800" b="1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Divider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16430587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E2026F4D-2D64-77DF-9D48-2CC7FB590C88}"/>
              </a:ext>
            </a:extLst>
          </p:cNvPr>
          <p:cNvSpPr/>
          <p:nvPr userDrawn="1"/>
        </p:nvSpPr>
        <p:spPr>
          <a:xfrm>
            <a:off x="723075" y="812094"/>
            <a:ext cx="10745847" cy="5233810"/>
          </a:xfrm>
          <a:prstGeom prst="roundRect">
            <a:avLst>
              <a:gd name="adj" fmla="val 6473"/>
            </a:avLst>
          </a:prstGeom>
          <a:gradFill flip="none" rotWithShape="1">
            <a:gsLst>
              <a:gs pos="59000">
                <a:srgbClr val="374F7F"/>
              </a:gs>
              <a:gs pos="0">
                <a:srgbClr val="5F3794"/>
              </a:gs>
            </a:gsLst>
            <a:lin ang="4200000" scaled="0"/>
            <a:tileRect/>
          </a:gradFill>
          <a:ln>
            <a:noFill/>
          </a:ln>
          <a:effectLst>
            <a:reflection endPos="0" dist="43128" dir="5400000" sy="-100000" algn="bl" rotWithShape="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EA1350-AB7B-2588-5C2F-1CC9F12D8F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83733" y="6168062"/>
            <a:ext cx="449553" cy="44955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77D90BD-E908-3A5D-61C1-A8E3BADB7E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7037" y="2553056"/>
            <a:ext cx="9817927" cy="1751888"/>
          </a:xfrm>
        </p:spPr>
        <p:txBody>
          <a:bodyPr anchor="ctr"/>
          <a:lstStyle>
            <a:lvl1pPr marL="0" indent="0" algn="ctr">
              <a:buNone/>
              <a:defRPr lang="en-US" sz="4800" b="1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Divider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4122552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F76003CE-3266-D4CE-B450-BEB42367B447}"/>
              </a:ext>
            </a:extLst>
          </p:cNvPr>
          <p:cNvSpPr/>
          <p:nvPr userDrawn="1"/>
        </p:nvSpPr>
        <p:spPr>
          <a:xfrm>
            <a:off x="723073" y="812094"/>
            <a:ext cx="10745846" cy="5233810"/>
          </a:xfrm>
          <a:prstGeom prst="roundRect">
            <a:avLst>
              <a:gd name="adj" fmla="val 6473"/>
            </a:avLst>
          </a:prstGeom>
          <a:gradFill flip="none" rotWithShape="1">
            <a:gsLst>
              <a:gs pos="0">
                <a:srgbClr val="3D7790"/>
              </a:gs>
              <a:gs pos="76000">
                <a:srgbClr val="3A3894"/>
              </a:gs>
            </a:gsLst>
            <a:lin ang="4200000" scaled="0"/>
            <a:tileRect/>
          </a:gradFill>
          <a:ln>
            <a:noFill/>
          </a:ln>
          <a:effectLst>
            <a:reflection endPos="0" dist="43128" dir="5400000" sy="-100000" algn="bl" rotWithShape="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EA1350-AB7B-2588-5C2F-1CC9F12D8F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83733" y="6168062"/>
            <a:ext cx="449553" cy="44955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77D90BD-E908-3A5D-61C1-A8E3BADB7E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7037" y="2553056"/>
            <a:ext cx="9817927" cy="1751888"/>
          </a:xfrm>
        </p:spPr>
        <p:txBody>
          <a:bodyPr anchor="ctr"/>
          <a:lstStyle>
            <a:lvl1pPr marL="0" indent="0" algn="ctr">
              <a:buNone/>
              <a:defRPr lang="en-US" sz="4800" b="1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Divider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5963017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79019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9D3B9-0B51-4947-9AB3-DC9E29320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757B1-C137-4E25-9E6F-B2FA9E77AC3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Supporting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6433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9D3B9-0B51-4947-9AB3-DC9E29320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757B1-C137-4E25-9E6F-B2FA9E77AC3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Supporting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1228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A812B-8609-462B-A77C-FE7B88765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13B96-388F-4E12-A8A5-552B6AD73C9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58784" y="1825625"/>
            <a:ext cx="5263452" cy="4351338"/>
          </a:xfrm>
        </p:spPr>
        <p:txBody>
          <a:bodyPr/>
          <a:lstStyle/>
          <a:p>
            <a:pPr lvl="0"/>
            <a:r>
              <a:rPr lang="en-US" dirty="0"/>
              <a:t>Click to Edit Supporting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43A86D-BA02-4842-A6E0-22F4B4E1026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69764" y="1825625"/>
            <a:ext cx="5263452" cy="4351338"/>
          </a:xfrm>
        </p:spPr>
        <p:txBody>
          <a:bodyPr/>
          <a:lstStyle/>
          <a:p>
            <a:pPr lvl="0"/>
            <a:r>
              <a:rPr lang="en-US" dirty="0"/>
              <a:t>Click to Edit Supporting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9291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BE728BF-4FB5-4CDC-5B88-F8F90D8F5C6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1000665"/>
            <a:ext cx="6172200" cy="523403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79556C6-2895-DEAA-7B8C-2497D570F5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24817"/>
            <a:ext cx="3932237" cy="39098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22F5027-450D-D848-68A0-178FF2F67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436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0214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id="{232B6B50-131B-5BB8-02C3-DD808B3967C4}"/>
              </a:ext>
            </a:extLst>
          </p:cNvPr>
          <p:cNvSpPr/>
          <p:nvPr userDrawn="1"/>
        </p:nvSpPr>
        <p:spPr>
          <a:xfrm>
            <a:off x="0" y="558132"/>
            <a:ext cx="3288633" cy="2806700"/>
          </a:xfrm>
          <a:prstGeom prst="rect">
            <a:avLst/>
          </a:prstGeom>
          <a:solidFill>
            <a:schemeClr val="bg2">
              <a:lumMod val="1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Lato" panose="020F0502020204030203" pitchFamily="34" charset="0"/>
            </a:endParaRPr>
          </a:p>
        </p:txBody>
      </p:sp>
      <p:sp>
        <p:nvSpPr>
          <p:cNvPr id="3" name="椭圆 5">
            <a:extLst>
              <a:ext uri="{FF2B5EF4-FFF2-40B4-BE49-F238E27FC236}">
                <a16:creationId xmlns:a16="http://schemas.microsoft.com/office/drawing/2014/main" id="{B7C455EA-D403-7440-B661-9E780877FE67}"/>
              </a:ext>
            </a:extLst>
          </p:cNvPr>
          <p:cNvSpPr/>
          <p:nvPr userDrawn="1"/>
        </p:nvSpPr>
        <p:spPr>
          <a:xfrm>
            <a:off x="1352108" y="3674383"/>
            <a:ext cx="1026695" cy="1026695"/>
          </a:xfrm>
          <a:prstGeom prst="ellipse">
            <a:avLst/>
          </a:prstGeom>
          <a:solidFill>
            <a:srgbClr val="191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Lato" panose="020F0502020204030203" pitchFamily="34" charset="0"/>
            </a:endParaRPr>
          </a:p>
        </p:txBody>
      </p:sp>
      <p:pic>
        <p:nvPicPr>
          <p:cNvPr id="21" name="Picture 20" descr="A car driving on a road surrounded by trees&#10;&#10;Description automatically generated">
            <a:extLst>
              <a:ext uri="{FF2B5EF4-FFF2-40B4-BE49-F238E27FC236}">
                <a16:creationId xmlns:a16="http://schemas.microsoft.com/office/drawing/2014/main" id="{012CE5E3-CB75-CF8E-FFF2-CF7A564D1E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6" t="16876" r="19" b="25642"/>
          <a:stretch/>
        </p:blipFill>
        <p:spPr>
          <a:xfrm>
            <a:off x="3531738" y="558132"/>
            <a:ext cx="8660261" cy="2806700"/>
          </a:xfrm>
          <a:prstGeom prst="rect">
            <a:avLst/>
          </a:prstGeom>
        </p:spPr>
      </p:pic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3D3424D7-B035-544E-1D39-259B4924DA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7649" y="714618"/>
            <a:ext cx="2632104" cy="2481509"/>
          </a:xfrm>
        </p:spPr>
        <p:txBody>
          <a:bodyPr anchor="ctr">
            <a:noAutofit/>
          </a:bodyPr>
          <a:lstStyle>
            <a:lvl1pPr marL="0" indent="0" algn="l">
              <a:buNone/>
              <a:defRPr lang="en-US" sz="3200" b="1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Slide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74F1FB6-CC10-DC6B-2589-1BC16019E5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8702" y="4871903"/>
            <a:ext cx="1753505" cy="64053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Point 1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A6F2308-C996-C63E-2E80-A34DAE95F9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8701" y="5689997"/>
            <a:ext cx="1753505" cy="75353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Click to Edit Point 1 Supporting Text </a:t>
            </a:r>
          </a:p>
        </p:txBody>
      </p:sp>
      <p:sp>
        <p:nvSpPr>
          <p:cNvPr id="26" name="Freeform 51">
            <a:extLst>
              <a:ext uri="{FF2B5EF4-FFF2-40B4-BE49-F238E27FC236}">
                <a16:creationId xmlns:a16="http://schemas.microsoft.com/office/drawing/2014/main" id="{611BC355-3B05-1AD1-5EF7-42EDDC1105C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604599" y="4024185"/>
            <a:ext cx="528996" cy="327090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45719" tIns="22859" rIns="45719" bIns="22859" anchor="ctr"/>
          <a:lstStyle/>
          <a:p>
            <a:pPr eaLnBrk="1" hangingPunct="1">
              <a:defRPr/>
            </a:pPr>
            <a:endParaRPr lang="id-ID">
              <a:latin typeface="Lato" panose="020F0502020204030203" pitchFamily="34" charset="0"/>
            </a:endParaRPr>
          </a:p>
        </p:txBody>
      </p:sp>
      <p:sp>
        <p:nvSpPr>
          <p:cNvPr id="27" name="椭圆 5">
            <a:extLst>
              <a:ext uri="{FF2B5EF4-FFF2-40B4-BE49-F238E27FC236}">
                <a16:creationId xmlns:a16="http://schemas.microsoft.com/office/drawing/2014/main" id="{FCCDC2FB-7FB8-DCE6-451B-7705A3A687F4}"/>
              </a:ext>
            </a:extLst>
          </p:cNvPr>
          <p:cNvSpPr/>
          <p:nvPr userDrawn="1"/>
        </p:nvSpPr>
        <p:spPr>
          <a:xfrm>
            <a:off x="4096876" y="3673411"/>
            <a:ext cx="1026695" cy="1026695"/>
          </a:xfrm>
          <a:prstGeom prst="ellipse">
            <a:avLst/>
          </a:prstGeom>
          <a:solidFill>
            <a:srgbClr val="191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Lato" panose="020F0502020204030203" pitchFamily="34" charset="0"/>
            </a:endParaRP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B1EEF67B-7F25-C750-D9E5-1209B1C269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33470" y="4870931"/>
            <a:ext cx="1753505" cy="64053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Point 2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4609D15F-3A47-CFCA-D8A5-8AC3162F71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33469" y="5689025"/>
            <a:ext cx="1753505" cy="75353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Click to Edit Point 2 Supporting Text </a:t>
            </a:r>
          </a:p>
        </p:txBody>
      </p:sp>
      <p:sp>
        <p:nvSpPr>
          <p:cNvPr id="31" name="椭圆 5">
            <a:extLst>
              <a:ext uri="{FF2B5EF4-FFF2-40B4-BE49-F238E27FC236}">
                <a16:creationId xmlns:a16="http://schemas.microsoft.com/office/drawing/2014/main" id="{DC00DFD1-BD36-B213-B81E-4C3698B99927}"/>
              </a:ext>
            </a:extLst>
          </p:cNvPr>
          <p:cNvSpPr/>
          <p:nvPr userDrawn="1"/>
        </p:nvSpPr>
        <p:spPr>
          <a:xfrm>
            <a:off x="7068429" y="3673411"/>
            <a:ext cx="1026695" cy="1026695"/>
          </a:xfrm>
          <a:prstGeom prst="ellipse">
            <a:avLst/>
          </a:prstGeom>
          <a:solidFill>
            <a:srgbClr val="191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Lato" panose="020F0502020204030203" pitchFamily="34" charset="0"/>
            </a:endParaRPr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9E7DB668-7E5C-0865-605B-CD3387E053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05023" y="4870931"/>
            <a:ext cx="1753505" cy="64053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Point 3</a:t>
            </a:r>
          </a:p>
        </p:txBody>
      </p:sp>
      <p:sp>
        <p:nvSpPr>
          <p:cNvPr id="33" name="Text Placeholder 23">
            <a:extLst>
              <a:ext uri="{FF2B5EF4-FFF2-40B4-BE49-F238E27FC236}">
                <a16:creationId xmlns:a16="http://schemas.microsoft.com/office/drawing/2014/main" id="{164C2C24-E77B-BC59-C842-52E6D31D3A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05022" y="5689025"/>
            <a:ext cx="1753505" cy="75353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Click to Edit Point 3 Supporting Text </a:t>
            </a:r>
          </a:p>
        </p:txBody>
      </p:sp>
      <p:sp>
        <p:nvSpPr>
          <p:cNvPr id="35" name="椭圆 5">
            <a:extLst>
              <a:ext uri="{FF2B5EF4-FFF2-40B4-BE49-F238E27FC236}">
                <a16:creationId xmlns:a16="http://schemas.microsoft.com/office/drawing/2014/main" id="{15467705-3BB0-6D75-79C7-E90691650A2A}"/>
              </a:ext>
            </a:extLst>
          </p:cNvPr>
          <p:cNvSpPr/>
          <p:nvPr userDrawn="1"/>
        </p:nvSpPr>
        <p:spPr>
          <a:xfrm>
            <a:off x="9813197" y="3674383"/>
            <a:ext cx="1026695" cy="1026695"/>
          </a:xfrm>
          <a:prstGeom prst="ellipse">
            <a:avLst/>
          </a:prstGeom>
          <a:solidFill>
            <a:srgbClr val="191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Lato" panose="020F0502020204030203" pitchFamily="34" charset="0"/>
            </a:endParaRPr>
          </a:p>
        </p:txBody>
      </p:sp>
      <p:sp>
        <p:nvSpPr>
          <p:cNvPr id="36" name="Text Placeholder 23">
            <a:extLst>
              <a:ext uri="{FF2B5EF4-FFF2-40B4-BE49-F238E27FC236}">
                <a16:creationId xmlns:a16="http://schemas.microsoft.com/office/drawing/2014/main" id="{A2BC2D4B-0A76-8125-5865-87B8BC44D8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49791" y="4871903"/>
            <a:ext cx="1753505" cy="64053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Point 4</a:t>
            </a:r>
          </a:p>
        </p:txBody>
      </p:sp>
      <p:sp>
        <p:nvSpPr>
          <p:cNvPr id="37" name="Text Placeholder 23">
            <a:extLst>
              <a:ext uri="{FF2B5EF4-FFF2-40B4-BE49-F238E27FC236}">
                <a16:creationId xmlns:a16="http://schemas.microsoft.com/office/drawing/2014/main" id="{BB0186B7-4BA0-7082-2B1D-0761237C3A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49790" y="5689997"/>
            <a:ext cx="1753505" cy="75353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Click to Edit Point 4 Supporting Text </a:t>
            </a:r>
          </a:p>
        </p:txBody>
      </p:sp>
      <p:sp>
        <p:nvSpPr>
          <p:cNvPr id="39" name="Freeform 110">
            <a:extLst>
              <a:ext uri="{FF2B5EF4-FFF2-40B4-BE49-F238E27FC236}">
                <a16:creationId xmlns:a16="http://schemas.microsoft.com/office/drawing/2014/main" id="{070521E2-DD52-43CB-2473-555B9C8FA31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14785" y="3959957"/>
            <a:ext cx="571380" cy="462339"/>
          </a:xfrm>
          <a:custGeom>
            <a:avLst/>
            <a:gdLst>
              <a:gd name="T0" fmla="*/ 199860 w 462"/>
              <a:gd name="T1" fmla="*/ 4060 h 373"/>
              <a:gd name="T2" fmla="*/ 199860 w 462"/>
              <a:gd name="T3" fmla="*/ 4060 h 373"/>
              <a:gd name="T4" fmla="*/ 4051 w 462"/>
              <a:gd name="T5" fmla="*/ 72182 h 373"/>
              <a:gd name="T6" fmla="*/ 4051 w 462"/>
              <a:gd name="T7" fmla="*/ 76243 h 373"/>
              <a:gd name="T8" fmla="*/ 44113 w 462"/>
              <a:gd name="T9" fmla="*/ 96093 h 373"/>
              <a:gd name="T10" fmla="*/ 44113 w 462"/>
              <a:gd name="T11" fmla="*/ 96093 h 373"/>
              <a:gd name="T12" fmla="*/ 72021 w 462"/>
              <a:gd name="T13" fmla="*/ 103762 h 373"/>
              <a:gd name="T14" fmla="*/ 195358 w 462"/>
              <a:gd name="T15" fmla="*/ 15790 h 373"/>
              <a:gd name="T16" fmla="*/ 195358 w 462"/>
              <a:gd name="T17" fmla="*/ 15790 h 373"/>
              <a:gd name="T18" fmla="*/ 108032 w 462"/>
              <a:gd name="T19" fmla="*/ 111883 h 373"/>
              <a:gd name="T20" fmla="*/ 108032 w 462"/>
              <a:gd name="T21" fmla="*/ 111883 h 373"/>
              <a:gd name="T22" fmla="*/ 103981 w 462"/>
              <a:gd name="T23" fmla="*/ 115943 h 373"/>
              <a:gd name="T24" fmla="*/ 108032 w 462"/>
              <a:gd name="T25" fmla="*/ 120003 h 373"/>
              <a:gd name="T26" fmla="*/ 108032 w 462"/>
              <a:gd name="T27" fmla="*/ 120003 h 373"/>
              <a:gd name="T28" fmla="*/ 163399 w 462"/>
              <a:gd name="T29" fmla="*/ 152034 h 373"/>
              <a:gd name="T30" fmla="*/ 175552 w 462"/>
              <a:gd name="T31" fmla="*/ 147974 h 373"/>
              <a:gd name="T32" fmla="*/ 207512 w 462"/>
              <a:gd name="T33" fmla="*/ 8121 h 373"/>
              <a:gd name="T34" fmla="*/ 199860 w 462"/>
              <a:gd name="T35" fmla="*/ 4060 h 373"/>
              <a:gd name="T36" fmla="*/ 72021 w 462"/>
              <a:gd name="T37" fmla="*/ 163764 h 373"/>
              <a:gd name="T38" fmla="*/ 72021 w 462"/>
              <a:gd name="T39" fmla="*/ 163764 h 373"/>
              <a:gd name="T40" fmla="*/ 76073 w 462"/>
              <a:gd name="T41" fmla="*/ 167824 h 373"/>
              <a:gd name="T42" fmla="*/ 108032 w 462"/>
              <a:gd name="T43" fmla="*/ 139853 h 373"/>
              <a:gd name="T44" fmla="*/ 72021 w 462"/>
              <a:gd name="T45" fmla="*/ 120003 h 373"/>
              <a:gd name="T46" fmla="*/ 72021 w 462"/>
              <a:gd name="T47" fmla="*/ 163764 h 37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62" h="373">
                <a:moveTo>
                  <a:pt x="444" y="9"/>
                </a:moveTo>
                <a:lnTo>
                  <a:pt x="444" y="9"/>
                </a:lnTo>
                <a:cubicBezTo>
                  <a:pt x="434" y="9"/>
                  <a:pt x="18" y="160"/>
                  <a:pt x="9" y="160"/>
                </a:cubicBezTo>
                <a:cubicBezTo>
                  <a:pt x="0" y="160"/>
                  <a:pt x="0" y="169"/>
                  <a:pt x="9" y="169"/>
                </a:cubicBezTo>
                <a:cubicBezTo>
                  <a:pt x="18" y="177"/>
                  <a:pt x="98" y="213"/>
                  <a:pt x="98" y="213"/>
                </a:cubicBezTo>
                <a:cubicBezTo>
                  <a:pt x="160" y="230"/>
                  <a:pt x="160" y="230"/>
                  <a:pt x="160" y="230"/>
                </a:cubicBezTo>
                <a:cubicBezTo>
                  <a:pt x="160" y="230"/>
                  <a:pt x="425" y="35"/>
                  <a:pt x="434" y="35"/>
                </a:cubicBezTo>
                <a:cubicBezTo>
                  <a:pt x="434" y="26"/>
                  <a:pt x="434" y="35"/>
                  <a:pt x="434" y="35"/>
                </a:cubicBezTo>
                <a:lnTo>
                  <a:pt x="240" y="248"/>
                </a:lnTo>
                <a:cubicBezTo>
                  <a:pt x="231" y="257"/>
                  <a:pt x="231" y="257"/>
                  <a:pt x="231" y="257"/>
                </a:cubicBezTo>
                <a:cubicBezTo>
                  <a:pt x="240" y="266"/>
                  <a:pt x="240" y="266"/>
                  <a:pt x="240" y="266"/>
                </a:cubicBezTo>
                <a:cubicBezTo>
                  <a:pt x="240" y="266"/>
                  <a:pt x="363" y="328"/>
                  <a:pt x="363" y="337"/>
                </a:cubicBezTo>
                <a:cubicBezTo>
                  <a:pt x="372" y="337"/>
                  <a:pt x="381" y="337"/>
                  <a:pt x="390" y="328"/>
                </a:cubicBezTo>
                <a:cubicBezTo>
                  <a:pt x="390" y="319"/>
                  <a:pt x="461" y="26"/>
                  <a:pt x="461" y="18"/>
                </a:cubicBezTo>
                <a:cubicBezTo>
                  <a:pt x="461" y="9"/>
                  <a:pt x="453" y="0"/>
                  <a:pt x="444" y="9"/>
                </a:cubicBezTo>
                <a:close/>
                <a:moveTo>
                  <a:pt x="160" y="363"/>
                </a:moveTo>
                <a:lnTo>
                  <a:pt x="160" y="363"/>
                </a:lnTo>
                <a:cubicBezTo>
                  <a:pt x="160" y="372"/>
                  <a:pt x="160" y="372"/>
                  <a:pt x="169" y="372"/>
                </a:cubicBezTo>
                <a:cubicBezTo>
                  <a:pt x="169" y="363"/>
                  <a:pt x="240" y="310"/>
                  <a:pt x="240" y="310"/>
                </a:cubicBezTo>
                <a:cubicBezTo>
                  <a:pt x="160" y="266"/>
                  <a:pt x="160" y="266"/>
                  <a:pt x="160" y="266"/>
                </a:cubicBezTo>
                <a:lnTo>
                  <a:pt x="160" y="3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45719" tIns="22859" rIns="45719" bIns="22859" anchor="ctr"/>
          <a:lstStyle/>
          <a:p>
            <a:pPr eaLnBrk="1" hangingPunct="1">
              <a:defRPr/>
            </a:pPr>
            <a:endParaRPr lang="id-ID">
              <a:latin typeface="Lato" panose="020F0502020204030203" pitchFamily="34" charset="0"/>
            </a:endParaRPr>
          </a:p>
        </p:txBody>
      </p:sp>
      <p:sp>
        <p:nvSpPr>
          <p:cNvPr id="40" name="Freeform 74">
            <a:extLst>
              <a:ext uri="{FF2B5EF4-FFF2-40B4-BE49-F238E27FC236}">
                <a16:creationId xmlns:a16="http://schemas.microsoft.com/office/drawing/2014/main" id="{8AB06BD2-3485-B11D-8C16-C9CB69D6015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82142" y="3917545"/>
            <a:ext cx="599263" cy="538425"/>
          </a:xfrm>
          <a:custGeom>
            <a:avLst/>
            <a:gdLst>
              <a:gd name="T0" fmla="*/ 203452 w 461"/>
              <a:gd name="T1" fmla="*/ 95902 h 409"/>
              <a:gd name="T2" fmla="*/ 203452 w 461"/>
              <a:gd name="T3" fmla="*/ 95902 h 409"/>
              <a:gd name="T4" fmla="*/ 111425 w 461"/>
              <a:gd name="T5" fmla="*/ 7654 h 409"/>
              <a:gd name="T6" fmla="*/ 95636 w 461"/>
              <a:gd name="T7" fmla="*/ 7654 h 409"/>
              <a:gd name="T8" fmla="*/ 4060 w 461"/>
              <a:gd name="T9" fmla="*/ 95902 h 409"/>
              <a:gd name="T10" fmla="*/ 8120 w 461"/>
              <a:gd name="T11" fmla="*/ 103556 h 409"/>
              <a:gd name="T12" fmla="*/ 27969 w 461"/>
              <a:gd name="T13" fmla="*/ 103556 h 409"/>
              <a:gd name="T14" fmla="*/ 27969 w 461"/>
              <a:gd name="T15" fmla="*/ 175595 h 409"/>
              <a:gd name="T16" fmla="*/ 35638 w 461"/>
              <a:gd name="T17" fmla="*/ 183700 h 409"/>
              <a:gd name="T18" fmla="*/ 79847 w 461"/>
              <a:gd name="T19" fmla="*/ 183700 h 409"/>
              <a:gd name="T20" fmla="*/ 79847 w 461"/>
              <a:gd name="T21" fmla="*/ 111661 h 409"/>
              <a:gd name="T22" fmla="*/ 127665 w 461"/>
              <a:gd name="T23" fmla="*/ 111661 h 409"/>
              <a:gd name="T24" fmla="*/ 127665 w 461"/>
              <a:gd name="T25" fmla="*/ 183700 h 409"/>
              <a:gd name="T26" fmla="*/ 171874 w 461"/>
              <a:gd name="T27" fmla="*/ 183700 h 409"/>
              <a:gd name="T28" fmla="*/ 179543 w 461"/>
              <a:gd name="T29" fmla="*/ 175595 h 409"/>
              <a:gd name="T30" fmla="*/ 179543 w 461"/>
              <a:gd name="T31" fmla="*/ 103556 h 409"/>
              <a:gd name="T32" fmla="*/ 199843 w 461"/>
              <a:gd name="T33" fmla="*/ 103556 h 409"/>
              <a:gd name="T34" fmla="*/ 203452 w 461"/>
              <a:gd name="T35" fmla="*/ 95902 h 40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461" h="409">
                <a:moveTo>
                  <a:pt x="451" y="213"/>
                </a:moveTo>
                <a:lnTo>
                  <a:pt x="451" y="213"/>
                </a:lnTo>
                <a:cubicBezTo>
                  <a:pt x="247" y="17"/>
                  <a:pt x="247" y="17"/>
                  <a:pt x="247" y="17"/>
                </a:cubicBezTo>
                <a:cubicBezTo>
                  <a:pt x="238" y="0"/>
                  <a:pt x="221" y="0"/>
                  <a:pt x="212" y="17"/>
                </a:cubicBezTo>
                <a:cubicBezTo>
                  <a:pt x="9" y="213"/>
                  <a:pt x="9" y="213"/>
                  <a:pt x="9" y="213"/>
                </a:cubicBezTo>
                <a:cubicBezTo>
                  <a:pt x="0" y="221"/>
                  <a:pt x="9" y="230"/>
                  <a:pt x="18" y="230"/>
                </a:cubicBezTo>
                <a:cubicBezTo>
                  <a:pt x="62" y="230"/>
                  <a:pt x="62" y="230"/>
                  <a:pt x="62" y="230"/>
                </a:cubicBezTo>
                <a:cubicBezTo>
                  <a:pt x="62" y="390"/>
                  <a:pt x="62" y="390"/>
                  <a:pt x="62" y="390"/>
                </a:cubicBezTo>
                <a:cubicBezTo>
                  <a:pt x="62" y="399"/>
                  <a:pt x="62" y="408"/>
                  <a:pt x="79" y="408"/>
                </a:cubicBezTo>
                <a:cubicBezTo>
                  <a:pt x="177" y="408"/>
                  <a:pt x="177" y="408"/>
                  <a:pt x="177" y="408"/>
                </a:cubicBezTo>
                <a:cubicBezTo>
                  <a:pt x="177" y="248"/>
                  <a:pt x="177" y="248"/>
                  <a:pt x="177" y="248"/>
                </a:cubicBezTo>
                <a:cubicBezTo>
                  <a:pt x="283" y="248"/>
                  <a:pt x="283" y="248"/>
                  <a:pt x="283" y="248"/>
                </a:cubicBezTo>
                <a:cubicBezTo>
                  <a:pt x="283" y="408"/>
                  <a:pt x="283" y="408"/>
                  <a:pt x="283" y="408"/>
                </a:cubicBezTo>
                <a:cubicBezTo>
                  <a:pt x="381" y="408"/>
                  <a:pt x="381" y="408"/>
                  <a:pt x="381" y="408"/>
                </a:cubicBezTo>
                <a:cubicBezTo>
                  <a:pt x="398" y="408"/>
                  <a:pt x="398" y="399"/>
                  <a:pt x="398" y="390"/>
                </a:cubicBezTo>
                <a:cubicBezTo>
                  <a:pt x="398" y="230"/>
                  <a:pt x="398" y="230"/>
                  <a:pt x="398" y="230"/>
                </a:cubicBezTo>
                <a:cubicBezTo>
                  <a:pt x="443" y="230"/>
                  <a:pt x="443" y="230"/>
                  <a:pt x="443" y="230"/>
                </a:cubicBezTo>
                <a:cubicBezTo>
                  <a:pt x="451" y="230"/>
                  <a:pt x="460" y="221"/>
                  <a:pt x="451" y="213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45719" tIns="22859" rIns="45719" bIns="22859" anchor="ctr"/>
          <a:lstStyle/>
          <a:p>
            <a:pPr eaLnBrk="1" hangingPunct="1">
              <a:defRPr/>
            </a:pPr>
            <a:endParaRPr lang="id-ID">
              <a:latin typeface="Lato" panose="020F0502020204030203" pitchFamily="34" charset="0"/>
            </a:endParaRPr>
          </a:p>
        </p:txBody>
      </p:sp>
      <p:sp>
        <p:nvSpPr>
          <p:cNvPr id="41" name="Freeform 79">
            <a:extLst>
              <a:ext uri="{FF2B5EF4-FFF2-40B4-BE49-F238E27FC236}">
                <a16:creationId xmlns:a16="http://schemas.microsoft.com/office/drawing/2014/main" id="{9BE9F48C-6F3D-830F-2AEF-E8C8B766622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031104" y="3896461"/>
            <a:ext cx="591854" cy="596236"/>
          </a:xfrm>
          <a:custGeom>
            <a:avLst/>
            <a:gdLst>
              <a:gd name="T0" fmla="*/ 106933 w 479"/>
              <a:gd name="T1" fmla="*/ 0 h 479"/>
              <a:gd name="T2" fmla="*/ 106933 w 479"/>
              <a:gd name="T3" fmla="*/ 0 h 479"/>
              <a:gd name="T4" fmla="*/ 0 w 479"/>
              <a:gd name="T5" fmla="*/ 107725 h 479"/>
              <a:gd name="T6" fmla="*/ 106933 w 479"/>
              <a:gd name="T7" fmla="*/ 215449 h 479"/>
              <a:gd name="T8" fmla="*/ 213866 w 479"/>
              <a:gd name="T9" fmla="*/ 107725 h 479"/>
              <a:gd name="T10" fmla="*/ 106933 w 479"/>
              <a:gd name="T11" fmla="*/ 0 h 479"/>
              <a:gd name="T12" fmla="*/ 198206 w 479"/>
              <a:gd name="T13" fmla="*/ 107725 h 479"/>
              <a:gd name="T14" fmla="*/ 198206 w 479"/>
              <a:gd name="T15" fmla="*/ 107725 h 479"/>
              <a:gd name="T16" fmla="*/ 178520 w 479"/>
              <a:gd name="T17" fmla="*/ 163615 h 479"/>
              <a:gd name="T18" fmla="*/ 174493 w 479"/>
              <a:gd name="T19" fmla="*/ 147840 h 479"/>
              <a:gd name="T20" fmla="*/ 178520 w 479"/>
              <a:gd name="T21" fmla="*/ 115838 h 479"/>
              <a:gd name="T22" fmla="*/ 166439 w 479"/>
              <a:gd name="T23" fmla="*/ 91949 h 479"/>
              <a:gd name="T24" fmla="*/ 142726 w 479"/>
              <a:gd name="T25" fmla="*/ 80230 h 479"/>
              <a:gd name="T26" fmla="*/ 154806 w 479"/>
              <a:gd name="T27" fmla="*/ 39664 h 479"/>
              <a:gd name="T28" fmla="*/ 131093 w 479"/>
              <a:gd name="T29" fmla="*/ 27945 h 479"/>
              <a:gd name="T30" fmla="*/ 134673 w 479"/>
              <a:gd name="T31" fmla="*/ 23889 h 479"/>
              <a:gd name="T32" fmla="*/ 198206 w 479"/>
              <a:gd name="T33" fmla="*/ 107725 h 479"/>
              <a:gd name="T34" fmla="*/ 94853 w 479"/>
              <a:gd name="T35" fmla="*/ 19832 h 479"/>
              <a:gd name="T36" fmla="*/ 94853 w 479"/>
              <a:gd name="T37" fmla="*/ 19832 h 479"/>
              <a:gd name="T38" fmla="*/ 83220 w 479"/>
              <a:gd name="T39" fmla="*/ 27945 h 479"/>
              <a:gd name="T40" fmla="*/ 67113 w 479"/>
              <a:gd name="T41" fmla="*/ 39664 h 479"/>
              <a:gd name="T42" fmla="*/ 51453 w 479"/>
              <a:gd name="T43" fmla="*/ 59947 h 479"/>
              <a:gd name="T44" fmla="*/ 59507 w 479"/>
              <a:gd name="T45" fmla="*/ 71666 h 479"/>
              <a:gd name="T46" fmla="*/ 79193 w 479"/>
              <a:gd name="T47" fmla="*/ 71666 h 479"/>
              <a:gd name="T48" fmla="*/ 110960 w 479"/>
              <a:gd name="T49" fmla="*/ 107725 h 479"/>
              <a:gd name="T50" fmla="*/ 83220 w 479"/>
              <a:gd name="T51" fmla="*/ 131613 h 479"/>
              <a:gd name="T52" fmla="*/ 79193 w 479"/>
              <a:gd name="T53" fmla="*/ 151896 h 479"/>
              <a:gd name="T54" fmla="*/ 79193 w 479"/>
              <a:gd name="T55" fmla="*/ 175785 h 479"/>
              <a:gd name="T56" fmla="*/ 59507 w 479"/>
              <a:gd name="T57" fmla="*/ 155502 h 479"/>
              <a:gd name="T58" fmla="*/ 55480 w 479"/>
              <a:gd name="T59" fmla="*/ 128008 h 479"/>
              <a:gd name="T60" fmla="*/ 39373 w 479"/>
              <a:gd name="T61" fmla="*/ 107725 h 479"/>
              <a:gd name="T62" fmla="*/ 47426 w 479"/>
              <a:gd name="T63" fmla="*/ 83836 h 479"/>
              <a:gd name="T64" fmla="*/ 23713 w 479"/>
              <a:gd name="T65" fmla="*/ 76173 h 479"/>
              <a:gd name="T66" fmla="*/ 94853 w 479"/>
              <a:gd name="T67" fmla="*/ 19832 h 479"/>
              <a:gd name="T68" fmla="*/ 79193 w 479"/>
              <a:gd name="T69" fmla="*/ 195617 h 479"/>
              <a:gd name="T70" fmla="*/ 79193 w 479"/>
              <a:gd name="T71" fmla="*/ 195617 h 479"/>
              <a:gd name="T72" fmla="*/ 91273 w 479"/>
              <a:gd name="T73" fmla="*/ 187504 h 479"/>
              <a:gd name="T74" fmla="*/ 106933 w 479"/>
              <a:gd name="T75" fmla="*/ 183447 h 479"/>
              <a:gd name="T76" fmla="*/ 131093 w 479"/>
              <a:gd name="T77" fmla="*/ 175785 h 479"/>
              <a:gd name="T78" fmla="*/ 158386 w 479"/>
              <a:gd name="T79" fmla="*/ 183447 h 479"/>
              <a:gd name="T80" fmla="*/ 106933 w 479"/>
              <a:gd name="T81" fmla="*/ 199674 h 479"/>
              <a:gd name="T82" fmla="*/ 79193 w 479"/>
              <a:gd name="T83" fmla="*/ 195617 h 47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479" h="479">
                <a:moveTo>
                  <a:pt x="239" y="0"/>
                </a:moveTo>
                <a:lnTo>
                  <a:pt x="239" y="0"/>
                </a:lnTo>
                <a:cubicBezTo>
                  <a:pt x="106" y="0"/>
                  <a:pt x="0" y="106"/>
                  <a:pt x="0" y="239"/>
                </a:cubicBezTo>
                <a:cubicBezTo>
                  <a:pt x="0" y="372"/>
                  <a:pt x="106" y="478"/>
                  <a:pt x="239" y="478"/>
                </a:cubicBezTo>
                <a:cubicBezTo>
                  <a:pt x="372" y="478"/>
                  <a:pt x="478" y="372"/>
                  <a:pt x="478" y="239"/>
                </a:cubicBezTo>
                <a:cubicBezTo>
                  <a:pt x="478" y="106"/>
                  <a:pt x="372" y="0"/>
                  <a:pt x="239" y="0"/>
                </a:cubicBezTo>
                <a:close/>
                <a:moveTo>
                  <a:pt x="443" y="239"/>
                </a:moveTo>
                <a:lnTo>
                  <a:pt x="443" y="239"/>
                </a:lnTo>
                <a:cubicBezTo>
                  <a:pt x="443" y="292"/>
                  <a:pt x="425" y="328"/>
                  <a:pt x="399" y="363"/>
                </a:cubicBezTo>
                <a:cubicBezTo>
                  <a:pt x="390" y="363"/>
                  <a:pt x="381" y="345"/>
                  <a:pt x="390" y="328"/>
                </a:cubicBezTo>
                <a:cubicBezTo>
                  <a:pt x="399" y="310"/>
                  <a:pt x="399" y="275"/>
                  <a:pt x="399" y="257"/>
                </a:cubicBezTo>
                <a:cubicBezTo>
                  <a:pt x="399" y="239"/>
                  <a:pt x="390" y="204"/>
                  <a:pt x="372" y="204"/>
                </a:cubicBezTo>
                <a:cubicBezTo>
                  <a:pt x="346" y="204"/>
                  <a:pt x="337" y="204"/>
                  <a:pt x="319" y="178"/>
                </a:cubicBezTo>
                <a:cubicBezTo>
                  <a:pt x="301" y="124"/>
                  <a:pt x="372" y="115"/>
                  <a:pt x="346" y="88"/>
                </a:cubicBezTo>
                <a:cubicBezTo>
                  <a:pt x="337" y="80"/>
                  <a:pt x="301" y="115"/>
                  <a:pt x="293" y="62"/>
                </a:cubicBezTo>
                <a:lnTo>
                  <a:pt x="301" y="53"/>
                </a:lnTo>
                <a:cubicBezTo>
                  <a:pt x="381" y="80"/>
                  <a:pt x="443" y="150"/>
                  <a:pt x="443" y="239"/>
                </a:cubicBezTo>
                <a:close/>
                <a:moveTo>
                  <a:pt x="212" y="44"/>
                </a:moveTo>
                <a:lnTo>
                  <a:pt x="212" y="44"/>
                </a:lnTo>
                <a:cubicBezTo>
                  <a:pt x="204" y="53"/>
                  <a:pt x="194" y="53"/>
                  <a:pt x="186" y="62"/>
                </a:cubicBezTo>
                <a:cubicBezTo>
                  <a:pt x="168" y="80"/>
                  <a:pt x="159" y="71"/>
                  <a:pt x="150" y="88"/>
                </a:cubicBezTo>
                <a:cubicBezTo>
                  <a:pt x="141" y="106"/>
                  <a:pt x="115" y="124"/>
                  <a:pt x="115" y="133"/>
                </a:cubicBezTo>
                <a:cubicBezTo>
                  <a:pt x="115" y="142"/>
                  <a:pt x="133" y="159"/>
                  <a:pt x="133" y="159"/>
                </a:cubicBezTo>
                <a:cubicBezTo>
                  <a:pt x="141" y="150"/>
                  <a:pt x="159" y="150"/>
                  <a:pt x="177" y="159"/>
                </a:cubicBezTo>
                <a:cubicBezTo>
                  <a:pt x="186" y="159"/>
                  <a:pt x="275" y="169"/>
                  <a:pt x="248" y="239"/>
                </a:cubicBezTo>
                <a:cubicBezTo>
                  <a:pt x="239" y="266"/>
                  <a:pt x="194" y="257"/>
                  <a:pt x="186" y="292"/>
                </a:cubicBezTo>
                <a:cubicBezTo>
                  <a:pt x="186" y="301"/>
                  <a:pt x="186" y="328"/>
                  <a:pt x="177" y="337"/>
                </a:cubicBezTo>
                <a:cubicBezTo>
                  <a:pt x="177" y="345"/>
                  <a:pt x="186" y="390"/>
                  <a:pt x="177" y="390"/>
                </a:cubicBezTo>
                <a:cubicBezTo>
                  <a:pt x="168" y="390"/>
                  <a:pt x="133" y="345"/>
                  <a:pt x="133" y="345"/>
                </a:cubicBezTo>
                <a:cubicBezTo>
                  <a:pt x="133" y="337"/>
                  <a:pt x="124" y="310"/>
                  <a:pt x="124" y="284"/>
                </a:cubicBezTo>
                <a:cubicBezTo>
                  <a:pt x="124" y="266"/>
                  <a:pt x="88" y="266"/>
                  <a:pt x="88" y="239"/>
                </a:cubicBezTo>
                <a:cubicBezTo>
                  <a:pt x="88" y="213"/>
                  <a:pt x="106" y="195"/>
                  <a:pt x="106" y="186"/>
                </a:cubicBezTo>
                <a:cubicBezTo>
                  <a:pt x="97" y="169"/>
                  <a:pt x="62" y="169"/>
                  <a:pt x="53" y="169"/>
                </a:cubicBezTo>
                <a:cubicBezTo>
                  <a:pt x="80" y="97"/>
                  <a:pt x="141" y="53"/>
                  <a:pt x="212" y="44"/>
                </a:cubicBezTo>
                <a:close/>
                <a:moveTo>
                  <a:pt x="177" y="434"/>
                </a:moveTo>
                <a:lnTo>
                  <a:pt x="177" y="434"/>
                </a:lnTo>
                <a:cubicBezTo>
                  <a:pt x="186" y="425"/>
                  <a:pt x="186" y="416"/>
                  <a:pt x="204" y="416"/>
                </a:cubicBezTo>
                <a:cubicBezTo>
                  <a:pt x="212" y="416"/>
                  <a:pt x="221" y="416"/>
                  <a:pt x="239" y="407"/>
                </a:cubicBezTo>
                <a:cubicBezTo>
                  <a:pt x="248" y="407"/>
                  <a:pt x="275" y="398"/>
                  <a:pt x="293" y="390"/>
                </a:cubicBezTo>
                <a:cubicBezTo>
                  <a:pt x="310" y="390"/>
                  <a:pt x="346" y="398"/>
                  <a:pt x="354" y="407"/>
                </a:cubicBezTo>
                <a:cubicBezTo>
                  <a:pt x="319" y="434"/>
                  <a:pt x="284" y="443"/>
                  <a:pt x="239" y="443"/>
                </a:cubicBezTo>
                <a:cubicBezTo>
                  <a:pt x="221" y="443"/>
                  <a:pt x="194" y="443"/>
                  <a:pt x="177" y="4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45719" tIns="22859" rIns="45719" bIns="22859" anchor="ctr"/>
          <a:lstStyle/>
          <a:p>
            <a:pPr eaLnBrk="1" hangingPunct="1">
              <a:defRPr/>
            </a:pPr>
            <a:endParaRPr lang="id-ID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582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3D3424D7-B035-544E-1D39-259B4924DA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7649" y="714619"/>
            <a:ext cx="3425820" cy="2081848"/>
          </a:xfrm>
        </p:spPr>
        <p:txBody>
          <a:bodyPr anchor="ctr">
            <a:noAutofit/>
          </a:bodyPr>
          <a:lstStyle>
            <a:lvl1pPr marL="0" indent="0" algn="l">
              <a:buNone/>
              <a:defRPr lang="en-US" sz="3200" b="1" kern="120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Slide Title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61966C5D-FCA3-2E10-8614-D992EA61E5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14785" y="714619"/>
            <a:ext cx="7569566" cy="2081848"/>
          </a:xfrm>
        </p:spPr>
        <p:txBody>
          <a:bodyPr anchor="ctr">
            <a:noAutofit/>
          </a:bodyPr>
          <a:lstStyle>
            <a:lvl1pPr marL="0" indent="0" algn="l">
              <a:buNone/>
              <a:defRPr lang="en-US" sz="1800" b="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Supporting Text</a:t>
            </a: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</p:txBody>
      </p:sp>
      <p:sp>
        <p:nvSpPr>
          <p:cNvPr id="5" name="矩形 28">
            <a:extLst>
              <a:ext uri="{FF2B5EF4-FFF2-40B4-BE49-F238E27FC236}">
                <a16:creationId xmlns:a16="http://schemas.microsoft.com/office/drawing/2014/main" id="{A6809355-255D-5444-7D61-10F3203D78C6}"/>
              </a:ext>
            </a:extLst>
          </p:cNvPr>
          <p:cNvSpPr/>
          <p:nvPr userDrawn="1"/>
        </p:nvSpPr>
        <p:spPr>
          <a:xfrm>
            <a:off x="1" y="4733944"/>
            <a:ext cx="12192000" cy="2124056"/>
          </a:xfrm>
          <a:prstGeom prst="rect">
            <a:avLst/>
          </a:prstGeom>
          <a:solidFill>
            <a:schemeClr val="bg1">
              <a:lumMod val="8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Lato" panose="020F0502020204030203" pitchFamily="34" charset="0"/>
            </a:endParaRPr>
          </a:p>
        </p:txBody>
      </p:sp>
      <p:sp>
        <p:nvSpPr>
          <p:cNvPr id="6" name="Rounded Rectangle 29">
            <a:extLst>
              <a:ext uri="{FF2B5EF4-FFF2-40B4-BE49-F238E27FC236}">
                <a16:creationId xmlns:a16="http://schemas.microsoft.com/office/drawing/2014/main" id="{9999675D-9C8E-6923-6CBA-9F3F566DB8B5}"/>
              </a:ext>
            </a:extLst>
          </p:cNvPr>
          <p:cNvSpPr/>
          <p:nvPr userDrawn="1"/>
        </p:nvSpPr>
        <p:spPr>
          <a:xfrm>
            <a:off x="4421117" y="3280178"/>
            <a:ext cx="3343564" cy="2632363"/>
          </a:xfrm>
          <a:prstGeom prst="roundRect">
            <a:avLst>
              <a:gd name="adj" fmla="val 6473"/>
            </a:avLst>
          </a:prstGeom>
          <a:gradFill flip="none" rotWithShape="1">
            <a:gsLst>
              <a:gs pos="59000">
                <a:srgbClr val="374F7F"/>
              </a:gs>
              <a:gs pos="0">
                <a:srgbClr val="5F3794"/>
              </a:gs>
            </a:gsLst>
            <a:lin ang="4200000" scaled="0"/>
            <a:tileRect/>
          </a:gradFill>
          <a:ln>
            <a:noFill/>
          </a:ln>
          <a:effectLst>
            <a:reflection endPos="0" dist="43128" dir="5400000" sy="-100000" algn="bl" rotWithShape="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30">
            <a:extLst>
              <a:ext uri="{FF2B5EF4-FFF2-40B4-BE49-F238E27FC236}">
                <a16:creationId xmlns:a16="http://schemas.microsoft.com/office/drawing/2014/main" id="{780DDE54-858E-8444-F24C-9390768541B7}"/>
              </a:ext>
            </a:extLst>
          </p:cNvPr>
          <p:cNvSpPr/>
          <p:nvPr userDrawn="1"/>
        </p:nvSpPr>
        <p:spPr>
          <a:xfrm>
            <a:off x="8205891" y="3280178"/>
            <a:ext cx="3343564" cy="2632363"/>
          </a:xfrm>
          <a:prstGeom prst="roundRect">
            <a:avLst>
              <a:gd name="adj" fmla="val 6473"/>
            </a:avLst>
          </a:prstGeom>
          <a:gradFill flip="none" rotWithShape="1">
            <a:gsLst>
              <a:gs pos="0">
                <a:srgbClr val="3D7790"/>
              </a:gs>
              <a:gs pos="76000">
                <a:srgbClr val="3A3894"/>
              </a:gs>
            </a:gsLst>
            <a:lin ang="4200000" scaled="0"/>
            <a:tileRect/>
          </a:gradFill>
          <a:ln>
            <a:noFill/>
          </a:ln>
          <a:effectLst>
            <a:reflection endPos="0" dist="43128" dir="5400000" sy="-100000" algn="bl" rotWithShape="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27">
            <a:extLst>
              <a:ext uri="{FF2B5EF4-FFF2-40B4-BE49-F238E27FC236}">
                <a16:creationId xmlns:a16="http://schemas.microsoft.com/office/drawing/2014/main" id="{1B300658-9937-041B-A957-61A3ACC6A16B}"/>
              </a:ext>
            </a:extLst>
          </p:cNvPr>
          <p:cNvSpPr/>
          <p:nvPr userDrawn="1"/>
        </p:nvSpPr>
        <p:spPr>
          <a:xfrm>
            <a:off x="636343" y="3275737"/>
            <a:ext cx="3343564" cy="2632363"/>
          </a:xfrm>
          <a:prstGeom prst="roundRect">
            <a:avLst>
              <a:gd name="adj" fmla="val 6473"/>
            </a:avLst>
          </a:prstGeom>
          <a:gradFill flip="none" rotWithShape="1">
            <a:gsLst>
              <a:gs pos="0">
                <a:srgbClr val="463E8F"/>
              </a:gs>
              <a:gs pos="59000">
                <a:srgbClr val="6C3A91"/>
              </a:gs>
              <a:gs pos="100000">
                <a:srgbClr val="893793"/>
              </a:gs>
            </a:gsLst>
            <a:lin ang="4200000" scaled="0"/>
            <a:tileRect/>
          </a:gradFill>
          <a:ln>
            <a:noFill/>
          </a:ln>
          <a:effectLst>
            <a:reflection endPos="0" dist="43128" dir="5400000" sy="-100000" algn="bl" rotWithShape="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66">
            <a:extLst>
              <a:ext uri="{FF2B5EF4-FFF2-40B4-BE49-F238E27FC236}">
                <a16:creationId xmlns:a16="http://schemas.microsoft.com/office/drawing/2014/main" id="{1BD2960A-5DE6-C35D-DEF1-4FB6F8DAD89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996543" y="3587153"/>
            <a:ext cx="627351" cy="628791"/>
            <a:chOff x="2660" y="1942"/>
            <a:chExt cx="435" cy="436"/>
          </a:xfrm>
        </p:grpSpPr>
        <p:sp>
          <p:nvSpPr>
            <p:cNvPr id="10" name="Freeform 67">
              <a:extLst>
                <a:ext uri="{FF2B5EF4-FFF2-40B4-BE49-F238E27FC236}">
                  <a16:creationId xmlns:a16="http://schemas.microsoft.com/office/drawing/2014/main" id="{65B83B8C-BD05-8316-6289-DA601F7F1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0" y="1942"/>
              <a:ext cx="435" cy="322"/>
            </a:xfrm>
            <a:custGeom>
              <a:avLst/>
              <a:gdLst>
                <a:gd name="T0" fmla="*/ 0 w 184"/>
                <a:gd name="T1" fmla="*/ 128 h 136"/>
                <a:gd name="T2" fmla="*/ 9 w 184"/>
                <a:gd name="T3" fmla="*/ 136 h 136"/>
                <a:gd name="T4" fmla="*/ 177 w 184"/>
                <a:gd name="T5" fmla="*/ 136 h 136"/>
                <a:gd name="T6" fmla="*/ 184 w 184"/>
                <a:gd name="T7" fmla="*/ 128 h 136"/>
                <a:gd name="T8" fmla="*/ 184 w 184"/>
                <a:gd name="T9" fmla="*/ 8 h 136"/>
                <a:gd name="T10" fmla="*/ 176 w 184"/>
                <a:gd name="T11" fmla="*/ 0 h 136"/>
                <a:gd name="T12" fmla="*/ 8 w 184"/>
                <a:gd name="T13" fmla="*/ 0 h 136"/>
                <a:gd name="T14" fmla="*/ 0 w 184"/>
                <a:gd name="T15" fmla="*/ 8 h 136"/>
                <a:gd name="T16" fmla="*/ 0 w 184"/>
                <a:gd name="T17" fmla="*/ 1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4" h="136">
                  <a:moveTo>
                    <a:pt x="0" y="128"/>
                  </a:moveTo>
                  <a:cubicBezTo>
                    <a:pt x="0" y="132"/>
                    <a:pt x="4" y="136"/>
                    <a:pt x="9" y="136"/>
                  </a:cubicBezTo>
                  <a:cubicBezTo>
                    <a:pt x="177" y="136"/>
                    <a:pt x="177" y="136"/>
                    <a:pt x="177" y="136"/>
                  </a:cubicBezTo>
                  <a:cubicBezTo>
                    <a:pt x="181" y="136"/>
                    <a:pt x="184" y="132"/>
                    <a:pt x="184" y="128"/>
                  </a:cubicBezTo>
                  <a:cubicBezTo>
                    <a:pt x="184" y="8"/>
                    <a:pt x="184" y="8"/>
                    <a:pt x="184" y="8"/>
                  </a:cubicBezTo>
                  <a:cubicBezTo>
                    <a:pt x="184" y="3"/>
                    <a:pt x="181" y="0"/>
                    <a:pt x="17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lnTo>
                    <a:pt x="0" y="128"/>
                  </a:lnTo>
                  <a:close/>
                </a:path>
              </a:pathLst>
            </a:custGeom>
            <a:noFill/>
            <a:ln w="17526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Lato" panose="020F0502020204030203" pitchFamily="34" charset="0"/>
              </a:endParaRPr>
            </a:p>
          </p:txBody>
        </p:sp>
        <p:sp>
          <p:nvSpPr>
            <p:cNvPr id="11" name="Line 68">
              <a:extLst>
                <a:ext uri="{FF2B5EF4-FFF2-40B4-BE49-F238E27FC236}">
                  <a16:creationId xmlns:a16="http://schemas.microsoft.com/office/drawing/2014/main" id="{AB00960C-6AFE-EBDE-BD10-7F4C5C1F2D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2" y="2207"/>
              <a:ext cx="433" cy="0"/>
            </a:xfrm>
            <a:prstGeom prst="line">
              <a:avLst/>
            </a:prstGeom>
            <a:noFill/>
            <a:ln w="17526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Lato" panose="020F0502020204030203" pitchFamily="34" charset="0"/>
              </a:endParaRPr>
            </a:p>
          </p:txBody>
        </p:sp>
        <p:sp>
          <p:nvSpPr>
            <p:cNvPr id="12" name="Freeform 69">
              <a:extLst>
                <a:ext uri="{FF2B5EF4-FFF2-40B4-BE49-F238E27FC236}">
                  <a16:creationId xmlns:a16="http://schemas.microsoft.com/office/drawing/2014/main" id="{525CD621-3B43-E6D9-417A-19C0A0B25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9" y="2273"/>
              <a:ext cx="57" cy="67"/>
            </a:xfrm>
            <a:custGeom>
              <a:avLst/>
              <a:gdLst>
                <a:gd name="T0" fmla="*/ 57 w 57"/>
                <a:gd name="T1" fmla="*/ 0 h 67"/>
                <a:gd name="T2" fmla="*/ 57 w 57"/>
                <a:gd name="T3" fmla="*/ 67 h 67"/>
                <a:gd name="T4" fmla="*/ 0 w 57"/>
                <a:gd name="T5" fmla="*/ 67 h 67"/>
                <a:gd name="T6" fmla="*/ 0 w 57"/>
                <a:gd name="T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67">
                  <a:moveTo>
                    <a:pt x="57" y="0"/>
                  </a:moveTo>
                  <a:lnTo>
                    <a:pt x="57" y="67"/>
                  </a:lnTo>
                  <a:lnTo>
                    <a:pt x="0" y="67"/>
                  </a:lnTo>
                  <a:lnTo>
                    <a:pt x="0" y="0"/>
                  </a:lnTo>
                </a:path>
              </a:pathLst>
            </a:custGeom>
            <a:noFill/>
            <a:ln w="17526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Lato" panose="020F0502020204030203" pitchFamily="34" charset="0"/>
              </a:endParaRPr>
            </a:p>
          </p:txBody>
        </p:sp>
        <p:sp>
          <p:nvSpPr>
            <p:cNvPr id="13" name="Freeform 70">
              <a:extLst>
                <a:ext uri="{FF2B5EF4-FFF2-40B4-BE49-F238E27FC236}">
                  <a16:creationId xmlns:a16="http://schemas.microsoft.com/office/drawing/2014/main" id="{CE0B434F-2F83-3DE6-A64C-6E575F279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" y="2304"/>
              <a:ext cx="171" cy="74"/>
            </a:xfrm>
            <a:custGeom>
              <a:avLst/>
              <a:gdLst>
                <a:gd name="T0" fmla="*/ 52 w 72"/>
                <a:gd name="T1" fmla="*/ 0 h 31"/>
                <a:gd name="T2" fmla="*/ 72 w 72"/>
                <a:gd name="T3" fmla="*/ 15 h 31"/>
                <a:gd name="T4" fmla="*/ 72 w 72"/>
                <a:gd name="T5" fmla="*/ 15 h 31"/>
                <a:gd name="T6" fmla="*/ 36 w 72"/>
                <a:gd name="T7" fmla="*/ 31 h 31"/>
                <a:gd name="T8" fmla="*/ 0 w 72"/>
                <a:gd name="T9" fmla="*/ 15 h 31"/>
                <a:gd name="T10" fmla="*/ 21 w 72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31">
                  <a:moveTo>
                    <a:pt x="52" y="0"/>
                  </a:moveTo>
                  <a:cubicBezTo>
                    <a:pt x="64" y="3"/>
                    <a:pt x="72" y="9"/>
                    <a:pt x="72" y="15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2" y="24"/>
                    <a:pt x="56" y="31"/>
                    <a:pt x="36" y="31"/>
                  </a:cubicBezTo>
                  <a:cubicBezTo>
                    <a:pt x="16" y="31"/>
                    <a:pt x="0" y="24"/>
                    <a:pt x="0" y="15"/>
                  </a:cubicBezTo>
                  <a:cubicBezTo>
                    <a:pt x="0" y="8"/>
                    <a:pt x="9" y="3"/>
                    <a:pt x="21" y="0"/>
                  </a:cubicBezTo>
                </a:path>
              </a:pathLst>
            </a:custGeom>
            <a:noFill/>
            <a:ln w="17526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Lato" panose="020F0502020204030203" pitchFamily="34" charset="0"/>
              </a:endParaRPr>
            </a:p>
          </p:txBody>
        </p:sp>
      </p:grpSp>
      <p:grpSp>
        <p:nvGrpSpPr>
          <p:cNvPr id="14" name="组合 1172">
            <a:extLst>
              <a:ext uri="{FF2B5EF4-FFF2-40B4-BE49-F238E27FC236}">
                <a16:creationId xmlns:a16="http://schemas.microsoft.com/office/drawing/2014/main" id="{08052BB2-4917-38D9-C2F6-1E68F4B109EF}"/>
              </a:ext>
            </a:extLst>
          </p:cNvPr>
          <p:cNvGrpSpPr/>
          <p:nvPr userDrawn="1"/>
        </p:nvGrpSpPr>
        <p:grpSpPr>
          <a:xfrm>
            <a:off x="5780532" y="3512946"/>
            <a:ext cx="630936" cy="630936"/>
            <a:chOff x="588963" y="4003676"/>
            <a:chExt cx="690563" cy="690563"/>
          </a:xfrm>
        </p:grpSpPr>
        <p:sp>
          <p:nvSpPr>
            <p:cNvPr id="15" name="Oval 127">
              <a:extLst>
                <a:ext uri="{FF2B5EF4-FFF2-40B4-BE49-F238E27FC236}">
                  <a16:creationId xmlns:a16="http://schemas.microsoft.com/office/drawing/2014/main" id="{92D906F6-337C-2002-0805-26F3978E7E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963" y="4003676"/>
              <a:ext cx="690563" cy="690563"/>
            </a:xfrm>
            <a:prstGeom prst="ellipse">
              <a:avLst/>
            </a:prstGeom>
            <a:noFill/>
            <a:ln w="17526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Lato" panose="020F0502020204030203" pitchFamily="34" charset="0"/>
              </a:endParaRPr>
            </a:p>
          </p:txBody>
        </p:sp>
        <p:sp>
          <p:nvSpPr>
            <p:cNvPr id="16" name="Freeform 128">
              <a:extLst>
                <a:ext uri="{FF2B5EF4-FFF2-40B4-BE49-F238E27FC236}">
                  <a16:creationId xmlns:a16="http://schemas.microsoft.com/office/drawing/2014/main" id="{99388C03-1E20-C990-505A-67603F8D1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188" y="4213226"/>
              <a:ext cx="330200" cy="330200"/>
            </a:xfrm>
            <a:custGeom>
              <a:avLst/>
              <a:gdLst>
                <a:gd name="T0" fmla="*/ 140 w 208"/>
                <a:gd name="T1" fmla="*/ 208 h 208"/>
                <a:gd name="T2" fmla="*/ 104 w 208"/>
                <a:gd name="T3" fmla="*/ 104 h 208"/>
                <a:gd name="T4" fmla="*/ 0 w 208"/>
                <a:gd name="T5" fmla="*/ 69 h 208"/>
                <a:gd name="T6" fmla="*/ 208 w 208"/>
                <a:gd name="T7" fmla="*/ 0 h 208"/>
                <a:gd name="T8" fmla="*/ 140 w 208"/>
                <a:gd name="T9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208">
                  <a:moveTo>
                    <a:pt x="140" y="208"/>
                  </a:moveTo>
                  <a:lnTo>
                    <a:pt x="104" y="104"/>
                  </a:lnTo>
                  <a:lnTo>
                    <a:pt x="0" y="69"/>
                  </a:lnTo>
                  <a:lnTo>
                    <a:pt x="208" y="0"/>
                  </a:lnTo>
                  <a:lnTo>
                    <a:pt x="140" y="208"/>
                  </a:lnTo>
                  <a:close/>
                </a:path>
              </a:pathLst>
            </a:custGeom>
            <a:noFill/>
            <a:ln w="17526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Lato" panose="020F0502020204030203" pitchFamily="34" charset="0"/>
              </a:endParaRPr>
            </a:p>
          </p:txBody>
        </p:sp>
      </p:grpSp>
      <p:grpSp>
        <p:nvGrpSpPr>
          <p:cNvPr id="17" name="组合 1173">
            <a:extLst>
              <a:ext uri="{FF2B5EF4-FFF2-40B4-BE49-F238E27FC236}">
                <a16:creationId xmlns:a16="http://schemas.microsoft.com/office/drawing/2014/main" id="{0049C838-F533-80DB-DCF9-005E535A5AE2}"/>
              </a:ext>
            </a:extLst>
          </p:cNvPr>
          <p:cNvGrpSpPr/>
          <p:nvPr userDrawn="1"/>
        </p:nvGrpSpPr>
        <p:grpSpPr>
          <a:xfrm>
            <a:off x="9571349" y="3486740"/>
            <a:ext cx="612648" cy="630936"/>
            <a:chOff x="649288" y="5773738"/>
            <a:chExt cx="569912" cy="690563"/>
          </a:xfrm>
        </p:grpSpPr>
        <p:sp>
          <p:nvSpPr>
            <p:cNvPr id="18" name="Line 148">
              <a:extLst>
                <a:ext uri="{FF2B5EF4-FFF2-40B4-BE49-F238E27FC236}">
                  <a16:creationId xmlns:a16="http://schemas.microsoft.com/office/drawing/2014/main" id="{9DD0A4E3-3FEA-CE8D-29E1-10BF0357FD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9450" y="5834063"/>
              <a:ext cx="0" cy="630238"/>
            </a:xfrm>
            <a:prstGeom prst="line">
              <a:avLst/>
            </a:prstGeom>
            <a:noFill/>
            <a:ln w="17526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Lato" panose="020F0502020204030203" pitchFamily="34" charset="0"/>
              </a:endParaRPr>
            </a:p>
          </p:txBody>
        </p:sp>
        <p:sp>
          <p:nvSpPr>
            <p:cNvPr id="19" name="Line 149">
              <a:extLst>
                <a:ext uri="{FF2B5EF4-FFF2-40B4-BE49-F238E27FC236}">
                  <a16:creationId xmlns:a16="http://schemas.microsoft.com/office/drawing/2014/main" id="{8F07F8CC-570A-D1DA-9C95-554E9B7FEB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9450" y="6192838"/>
              <a:ext cx="239713" cy="0"/>
            </a:xfrm>
            <a:prstGeom prst="line">
              <a:avLst/>
            </a:prstGeom>
            <a:noFill/>
            <a:ln w="17526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Lato" panose="020F0502020204030203" pitchFamily="34" charset="0"/>
              </a:endParaRPr>
            </a:p>
          </p:txBody>
        </p:sp>
        <p:sp>
          <p:nvSpPr>
            <p:cNvPr id="20" name="Line 150">
              <a:extLst>
                <a:ext uri="{FF2B5EF4-FFF2-40B4-BE49-F238E27FC236}">
                  <a16:creationId xmlns:a16="http://schemas.microsoft.com/office/drawing/2014/main" id="{F79B0A9C-E9A7-1D1E-CDB1-83BC1119FF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9450" y="5892801"/>
              <a:ext cx="239713" cy="0"/>
            </a:xfrm>
            <a:prstGeom prst="line">
              <a:avLst/>
            </a:prstGeom>
            <a:noFill/>
            <a:ln w="17526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Lato" panose="020F0502020204030203" pitchFamily="34" charset="0"/>
              </a:endParaRPr>
            </a:p>
          </p:txBody>
        </p:sp>
        <p:sp>
          <p:nvSpPr>
            <p:cNvPr id="23" name="Freeform 151">
              <a:extLst>
                <a:ext uri="{FF2B5EF4-FFF2-40B4-BE49-F238E27FC236}">
                  <a16:creationId xmlns:a16="http://schemas.microsoft.com/office/drawing/2014/main" id="{7558E7BB-DC5B-AFD2-D5E0-DF46B0607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163" y="5892801"/>
              <a:ext cx="30163" cy="330200"/>
            </a:xfrm>
            <a:custGeom>
              <a:avLst/>
              <a:gdLst>
                <a:gd name="T0" fmla="*/ 0 w 8"/>
                <a:gd name="T1" fmla="*/ 0 h 88"/>
                <a:gd name="T2" fmla="*/ 8 w 8"/>
                <a:gd name="T3" fmla="*/ 8 h 88"/>
                <a:gd name="T4" fmla="*/ 8 w 8"/>
                <a:gd name="T5" fmla="*/ 88 h 88"/>
                <a:gd name="T6" fmla="*/ 0 w 8"/>
                <a:gd name="T7" fmla="*/ 8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8">
                  <a:moveTo>
                    <a:pt x="0" y="0"/>
                  </a:moveTo>
                  <a:cubicBezTo>
                    <a:pt x="5" y="0"/>
                    <a:pt x="8" y="3"/>
                    <a:pt x="8" y="8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8" y="83"/>
                    <a:pt x="5" y="80"/>
                    <a:pt x="0" y="80"/>
                  </a:cubicBezTo>
                </a:path>
              </a:pathLst>
            </a:custGeom>
            <a:noFill/>
            <a:ln w="17526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Lato" panose="020F0502020204030203" pitchFamily="34" charset="0"/>
              </a:endParaRPr>
            </a:p>
          </p:txBody>
        </p:sp>
        <p:sp>
          <p:nvSpPr>
            <p:cNvPr id="30" name="Freeform 152">
              <a:extLst>
                <a:ext uri="{FF2B5EF4-FFF2-40B4-BE49-F238E27FC236}">
                  <a16:creationId xmlns:a16="http://schemas.microsoft.com/office/drawing/2014/main" id="{1B708E94-DE3B-6534-145D-52771EA5E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325" y="5953126"/>
              <a:ext cx="269875" cy="300038"/>
            </a:xfrm>
            <a:custGeom>
              <a:avLst/>
              <a:gdLst>
                <a:gd name="T0" fmla="*/ 0 w 170"/>
                <a:gd name="T1" fmla="*/ 0 h 189"/>
                <a:gd name="T2" fmla="*/ 170 w 170"/>
                <a:gd name="T3" fmla="*/ 0 h 189"/>
                <a:gd name="T4" fmla="*/ 170 w 170"/>
                <a:gd name="T5" fmla="*/ 189 h 189"/>
                <a:gd name="T6" fmla="*/ 0 w 170"/>
                <a:gd name="T7" fmla="*/ 189 h 189"/>
                <a:gd name="T8" fmla="*/ 0 w 170"/>
                <a:gd name="T9" fmla="*/ 15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" h="189">
                  <a:moveTo>
                    <a:pt x="0" y="0"/>
                  </a:moveTo>
                  <a:lnTo>
                    <a:pt x="170" y="0"/>
                  </a:lnTo>
                  <a:lnTo>
                    <a:pt x="170" y="189"/>
                  </a:lnTo>
                  <a:lnTo>
                    <a:pt x="0" y="189"/>
                  </a:lnTo>
                  <a:lnTo>
                    <a:pt x="0" y="151"/>
                  </a:lnTo>
                </a:path>
              </a:pathLst>
            </a:custGeom>
            <a:noFill/>
            <a:ln w="17526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Lato" panose="020F0502020204030203" pitchFamily="34" charset="0"/>
              </a:endParaRPr>
            </a:p>
          </p:txBody>
        </p:sp>
        <p:sp>
          <p:nvSpPr>
            <p:cNvPr id="34" name="Oval 153">
              <a:extLst>
                <a:ext uri="{FF2B5EF4-FFF2-40B4-BE49-F238E27FC236}">
                  <a16:creationId xmlns:a16="http://schemas.microsoft.com/office/drawing/2014/main" id="{EBC6DDD3-EB03-D47E-0541-5E41A9695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288" y="5773738"/>
              <a:ext cx="60325" cy="60325"/>
            </a:xfrm>
            <a:prstGeom prst="ellipse">
              <a:avLst/>
            </a:prstGeom>
            <a:noFill/>
            <a:ln w="17526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Lato" panose="020F0502020204030203" pitchFamily="34" charset="0"/>
              </a:endParaRPr>
            </a:p>
          </p:txBody>
        </p:sp>
      </p:grpSp>
      <p:sp>
        <p:nvSpPr>
          <p:cNvPr id="47" name="Text Placeholder 23">
            <a:extLst>
              <a:ext uri="{FF2B5EF4-FFF2-40B4-BE49-F238E27FC236}">
                <a16:creationId xmlns:a16="http://schemas.microsoft.com/office/drawing/2014/main" id="{0B2F070B-F167-FF76-630F-CF08FE4921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1635" y="4423756"/>
            <a:ext cx="3000789" cy="3274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Point 1</a:t>
            </a:r>
          </a:p>
        </p:txBody>
      </p:sp>
      <p:sp>
        <p:nvSpPr>
          <p:cNvPr id="48" name="Text Placeholder 23">
            <a:extLst>
              <a:ext uri="{FF2B5EF4-FFF2-40B4-BE49-F238E27FC236}">
                <a16:creationId xmlns:a16="http://schemas.microsoft.com/office/drawing/2014/main" id="{2E4B6B93-7CD5-475B-1FF0-F0A24FA1AE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1635" y="4910648"/>
            <a:ext cx="3000789" cy="75353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Point 1 Supporting Text </a:t>
            </a:r>
          </a:p>
        </p:txBody>
      </p:sp>
      <p:sp>
        <p:nvSpPr>
          <p:cNvPr id="49" name="矩形 4">
            <a:extLst>
              <a:ext uri="{FF2B5EF4-FFF2-40B4-BE49-F238E27FC236}">
                <a16:creationId xmlns:a16="http://schemas.microsoft.com/office/drawing/2014/main" id="{6C1F9C6F-AB41-B0AD-0BC2-5EF476A7118B}"/>
              </a:ext>
            </a:extLst>
          </p:cNvPr>
          <p:cNvSpPr/>
          <p:nvPr userDrawn="1"/>
        </p:nvSpPr>
        <p:spPr>
          <a:xfrm>
            <a:off x="0" y="6617615"/>
            <a:ext cx="12192000" cy="240385"/>
          </a:xfrm>
          <a:prstGeom prst="rect">
            <a:avLst/>
          </a:prstGeom>
          <a:solidFill>
            <a:schemeClr val="bg2">
              <a:lumMod val="1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Lato" panose="020F0502020204030203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7FB41CCE-6295-4726-9A94-5B1C5A381D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83733" y="6168062"/>
            <a:ext cx="449553" cy="449553"/>
          </a:xfrm>
          <a:prstGeom prst="rect">
            <a:avLst/>
          </a:prstGeom>
        </p:spPr>
      </p:pic>
      <p:sp>
        <p:nvSpPr>
          <p:cNvPr id="51" name="Text Placeholder 23">
            <a:extLst>
              <a:ext uri="{FF2B5EF4-FFF2-40B4-BE49-F238E27FC236}">
                <a16:creationId xmlns:a16="http://schemas.microsoft.com/office/drawing/2014/main" id="{12F4C36B-DA18-256B-152A-DC6678CD1A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95605" y="4428196"/>
            <a:ext cx="3000789" cy="3274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Point 2</a:t>
            </a:r>
          </a:p>
        </p:txBody>
      </p:sp>
      <p:sp>
        <p:nvSpPr>
          <p:cNvPr id="52" name="Text Placeholder 23">
            <a:extLst>
              <a:ext uri="{FF2B5EF4-FFF2-40B4-BE49-F238E27FC236}">
                <a16:creationId xmlns:a16="http://schemas.microsoft.com/office/drawing/2014/main" id="{37DF3B47-5D3F-849E-D38F-1BB55A1D7AF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95605" y="4915088"/>
            <a:ext cx="3000789" cy="75353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Point 2 Supporting Text </a:t>
            </a:r>
          </a:p>
        </p:txBody>
      </p:sp>
      <p:sp>
        <p:nvSpPr>
          <p:cNvPr id="53" name="Text Placeholder 23">
            <a:extLst>
              <a:ext uri="{FF2B5EF4-FFF2-40B4-BE49-F238E27FC236}">
                <a16:creationId xmlns:a16="http://schemas.microsoft.com/office/drawing/2014/main" id="{5ABE18CF-7F90-AF06-E8AB-51A16C7DCF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61066" y="4429568"/>
            <a:ext cx="3000789" cy="3274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Point 3</a:t>
            </a:r>
          </a:p>
        </p:txBody>
      </p:sp>
      <p:sp>
        <p:nvSpPr>
          <p:cNvPr id="54" name="Text Placeholder 23">
            <a:extLst>
              <a:ext uri="{FF2B5EF4-FFF2-40B4-BE49-F238E27FC236}">
                <a16:creationId xmlns:a16="http://schemas.microsoft.com/office/drawing/2014/main" id="{19142803-C734-3EBB-081A-32554012C41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61066" y="4916460"/>
            <a:ext cx="3000789" cy="75353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Point 3 Supporting Text </a:t>
            </a:r>
          </a:p>
        </p:txBody>
      </p:sp>
    </p:spTree>
    <p:extLst>
      <p:ext uri="{BB962C8B-B14F-4D97-AF65-F5344CB8AC3E}">
        <p14:creationId xmlns:p14="http://schemas.microsoft.com/office/powerpoint/2010/main" val="1889232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/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6AF3B2B-ADB6-6DC6-AD0D-084764D04003}"/>
              </a:ext>
            </a:extLst>
          </p:cNvPr>
          <p:cNvSpPr/>
          <p:nvPr userDrawn="1"/>
        </p:nvSpPr>
        <p:spPr>
          <a:xfrm>
            <a:off x="1" y="5104660"/>
            <a:ext cx="12191999" cy="175334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 4">
            <a:extLst>
              <a:ext uri="{FF2B5EF4-FFF2-40B4-BE49-F238E27FC236}">
                <a16:creationId xmlns:a16="http://schemas.microsoft.com/office/drawing/2014/main" id="{180447A0-6487-5AAB-6A97-08671BF49558}"/>
              </a:ext>
            </a:extLst>
          </p:cNvPr>
          <p:cNvSpPr/>
          <p:nvPr userDrawn="1"/>
        </p:nvSpPr>
        <p:spPr>
          <a:xfrm>
            <a:off x="0" y="2274"/>
            <a:ext cx="12192000" cy="6855726"/>
          </a:xfrm>
          <a:prstGeom prst="rect">
            <a:avLst/>
          </a:prstGeom>
          <a:solidFill>
            <a:srgbClr val="000000">
              <a:alpha val="85098"/>
            </a:srgbClr>
          </a:solidFill>
          <a:ln w="2063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Lato" panose="020F0502020204030203" pitchFamily="34" charset="0"/>
            </a:endParaRPr>
          </a:p>
        </p:txBody>
      </p:sp>
      <p:sp>
        <p:nvSpPr>
          <p:cNvPr id="6" name="文本框 7">
            <a:extLst>
              <a:ext uri="{FF2B5EF4-FFF2-40B4-BE49-F238E27FC236}">
                <a16:creationId xmlns:a16="http://schemas.microsoft.com/office/drawing/2014/main" id="{7646B557-3FD7-15BD-2989-C59A34339612}"/>
              </a:ext>
            </a:extLst>
          </p:cNvPr>
          <p:cNvSpPr txBox="1"/>
          <p:nvPr userDrawn="1"/>
        </p:nvSpPr>
        <p:spPr>
          <a:xfrm>
            <a:off x="4911556" y="610891"/>
            <a:ext cx="181895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9900" b="1" dirty="0">
                <a:solidFill>
                  <a:srgbClr val="D0DC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</a:t>
            </a:r>
            <a:endParaRPr lang="en-GB" sz="19900" b="1" dirty="0">
              <a:solidFill>
                <a:srgbClr val="D0DC7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9BEAFFED-8B01-F36A-9915-E6E4F4B39A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78667" y="5783058"/>
            <a:ext cx="2273568" cy="530499"/>
          </a:xfrm>
          <a:prstGeom prst="rect">
            <a:avLst/>
          </a:prstGeom>
        </p:spPr>
      </p:pic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594240D3-8E27-5867-C0B3-756460D16A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9061" y="2188246"/>
            <a:ext cx="3950563" cy="2481509"/>
          </a:xfrm>
        </p:spPr>
        <p:txBody>
          <a:bodyPr anchor="ctr">
            <a:noAutofit/>
          </a:bodyPr>
          <a:lstStyle>
            <a:lvl1pPr marL="0" indent="0" algn="l">
              <a:buNone/>
              <a:defRPr lang="en-US" sz="4800" b="1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Testimonial Slide Title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DBD8E14-8BB3-9D73-166F-9FC8CADA0D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1496277"/>
            <a:ext cx="5556235" cy="2942558"/>
          </a:xfrm>
        </p:spPr>
        <p:txBody>
          <a:bodyPr anchor="t">
            <a:noAutofit/>
          </a:bodyPr>
          <a:lstStyle>
            <a:lvl1pPr marL="0" indent="0" algn="l">
              <a:buNone/>
              <a:defRPr lang="en-US" sz="2800" b="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Quote/Testimonial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sed. 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A0C94F14-5D4B-759B-81FE-08E081F8B7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4669755"/>
            <a:ext cx="5556235" cy="548787"/>
          </a:xfrm>
        </p:spPr>
        <p:txBody>
          <a:bodyPr anchor="ctr">
            <a:noAutofit/>
          </a:bodyPr>
          <a:lstStyle>
            <a:lvl1pPr marL="0" indent="0" algn="l">
              <a:buNone/>
              <a:defRPr lang="en-US" sz="2800" b="1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-Click to Edit Quote Attribution</a:t>
            </a:r>
          </a:p>
        </p:txBody>
      </p:sp>
    </p:spTree>
    <p:extLst>
      <p:ext uri="{BB962C8B-B14F-4D97-AF65-F5344CB8AC3E}">
        <p14:creationId xmlns:p14="http://schemas.microsoft.com/office/powerpoint/2010/main" val="3370384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F76003CE-3266-D4CE-B450-BEB42367B447}"/>
              </a:ext>
            </a:extLst>
          </p:cNvPr>
          <p:cNvSpPr/>
          <p:nvPr userDrawn="1"/>
        </p:nvSpPr>
        <p:spPr>
          <a:xfrm>
            <a:off x="723073" y="812094"/>
            <a:ext cx="10745846" cy="5233810"/>
          </a:xfrm>
          <a:prstGeom prst="roundRect">
            <a:avLst>
              <a:gd name="adj" fmla="val 6473"/>
            </a:avLst>
          </a:prstGeom>
          <a:gradFill flip="none" rotWithShape="1">
            <a:gsLst>
              <a:gs pos="0">
                <a:srgbClr val="3D7790"/>
              </a:gs>
              <a:gs pos="76000">
                <a:srgbClr val="3A3894"/>
              </a:gs>
            </a:gsLst>
            <a:lin ang="4200000" scaled="0"/>
            <a:tileRect/>
          </a:gradFill>
          <a:ln>
            <a:noFill/>
          </a:ln>
          <a:effectLst>
            <a:reflection endPos="0" dist="43128" dir="5400000" sy="-100000" algn="bl" rotWithShape="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EA1350-AB7B-2588-5C2F-1CC9F12D8F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83733" y="6168062"/>
            <a:ext cx="449553" cy="44955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77D90BD-E908-3A5D-61C1-A8E3BADB7E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7037" y="2553056"/>
            <a:ext cx="9817927" cy="1751888"/>
          </a:xfrm>
        </p:spPr>
        <p:txBody>
          <a:bodyPr anchor="ctr"/>
          <a:lstStyle>
            <a:lvl1pPr marL="0" indent="0" algn="ctr">
              <a:buNone/>
              <a:defRPr lang="en-US" sz="4800" b="1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Divider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2033317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50BEFD-38AD-4090-9818-A6210E250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84" y="215256"/>
            <a:ext cx="108744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E83D9C-B9E0-4E03-8DC6-2148203B9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784" y="1825625"/>
            <a:ext cx="108744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Supporting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825F0E3-DF8E-4415-B721-6BBCDC44D1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961" y="6342434"/>
            <a:ext cx="956761" cy="39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F132D770-2A22-4576-92F1-190AA1D2AE7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961" y="6342434"/>
            <a:ext cx="956761" cy="39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4">
            <a:extLst>
              <a:ext uri="{FF2B5EF4-FFF2-40B4-BE49-F238E27FC236}">
                <a16:creationId xmlns:a16="http://schemas.microsoft.com/office/drawing/2014/main" id="{869E30C9-38A1-917C-E15E-3FBF8A505284}"/>
              </a:ext>
            </a:extLst>
          </p:cNvPr>
          <p:cNvSpPr/>
          <p:nvPr userDrawn="1"/>
        </p:nvSpPr>
        <p:spPr>
          <a:xfrm>
            <a:off x="0" y="6617615"/>
            <a:ext cx="12192000" cy="240385"/>
          </a:xfrm>
          <a:prstGeom prst="rect">
            <a:avLst/>
          </a:prstGeom>
          <a:solidFill>
            <a:schemeClr val="bg2">
              <a:lumMod val="1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Lato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7B8D35-F4D8-CEBF-9CB3-799DAB61C0A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583733" y="6168062"/>
            <a:ext cx="449553" cy="44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24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87" r:id="rId2"/>
    <p:sldLayoutId id="2147483689" r:id="rId3"/>
    <p:sldLayoutId id="2147483713" r:id="rId4"/>
    <p:sldLayoutId id="2147483691" r:id="rId5"/>
    <p:sldLayoutId id="2147483708" r:id="rId6"/>
    <p:sldLayoutId id="2147483709" r:id="rId7"/>
    <p:sldLayoutId id="2147483710" r:id="rId8"/>
    <p:sldLayoutId id="214748371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BDF1452-8E96-FF2D-AC99-F9A4D8F2D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931" y="215256"/>
            <a:ext cx="108702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B4A72B7-5049-A1CD-FA6E-EF91FEFAC2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6931" y="1825625"/>
            <a:ext cx="10870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1746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04" r:id="rId2"/>
    <p:sldLayoutId id="2147483705" r:id="rId3"/>
    <p:sldLayoutId id="2147483694" r:id="rId4"/>
    <p:sldLayoutId id="2147483706" r:id="rId5"/>
    <p:sldLayoutId id="2147483707" r:id="rId6"/>
    <p:sldLayoutId id="2147483714" r:id="rId7"/>
    <p:sldLayoutId id="214748371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b="0" kern="1200" dirty="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30.svg"/><Relationship Id="rId4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.svg"/><Relationship Id="rId7" Type="http://schemas.openxmlformats.org/officeDocument/2006/relationships/image" Target="../media/image35.sv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svg"/><Relationship Id="rId4" Type="http://schemas.openxmlformats.org/officeDocument/2006/relationships/image" Target="../media/image1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sv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2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B3334-307F-6607-02DF-8D4B4E9B0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he Veyo experience: Putting patients first for better health - Veyo">
            <a:extLst>
              <a:ext uri="{FF2B5EF4-FFF2-40B4-BE49-F238E27FC236}">
                <a16:creationId xmlns:a16="http://schemas.microsoft.com/office/drawing/2014/main" id="{6A313756-B6DF-A494-8516-11133E5870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592" r="16144" b="1965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4">
            <a:extLst>
              <a:ext uri="{FF2B5EF4-FFF2-40B4-BE49-F238E27FC236}">
                <a16:creationId xmlns:a16="http://schemas.microsoft.com/office/drawing/2014/main" id="{3C7576BA-9E1F-6201-2DB4-567E7212F066}"/>
              </a:ext>
            </a:extLst>
          </p:cNvPr>
          <p:cNvSpPr/>
          <p:nvPr/>
        </p:nvSpPr>
        <p:spPr>
          <a:xfrm>
            <a:off x="4381041" y="539734"/>
            <a:ext cx="7810959" cy="1689624"/>
          </a:xfrm>
          <a:prstGeom prst="rect">
            <a:avLst/>
          </a:prstGeom>
          <a:solidFill>
            <a:schemeClr val="bg1">
              <a:alpha val="6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Lato" panose="020F0502020204030203" pitchFamily="34" charset="0"/>
            </a:endParaRPr>
          </a:p>
        </p:txBody>
      </p:sp>
      <p:sp>
        <p:nvSpPr>
          <p:cNvPr id="4" name="矩形 4">
            <a:extLst>
              <a:ext uri="{FF2B5EF4-FFF2-40B4-BE49-F238E27FC236}">
                <a16:creationId xmlns:a16="http://schemas.microsoft.com/office/drawing/2014/main" id="{AB5592DA-D7B6-B8B4-48F4-66DAE3D9047F}"/>
              </a:ext>
            </a:extLst>
          </p:cNvPr>
          <p:cNvSpPr/>
          <p:nvPr/>
        </p:nvSpPr>
        <p:spPr>
          <a:xfrm>
            <a:off x="0" y="5739319"/>
            <a:ext cx="12192000" cy="1128305"/>
          </a:xfrm>
          <a:prstGeom prst="rect">
            <a:avLst/>
          </a:prstGeom>
          <a:solidFill>
            <a:srgbClr val="171717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Lato" panose="020F0502020204030203" pitchFamily="34" charset="0"/>
            </a:endParaRP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4B49E76-46D9-0867-D14B-E2A31AAE12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146" y="5864056"/>
            <a:ext cx="3537709" cy="825466"/>
          </a:xfrm>
          <a:prstGeom prst="rect">
            <a:avLst/>
          </a:prstGeom>
        </p:spPr>
      </p:pic>
      <p:sp>
        <p:nvSpPr>
          <p:cNvPr id="9" name="矩形 5">
            <a:extLst>
              <a:ext uri="{FF2B5EF4-FFF2-40B4-BE49-F238E27FC236}">
                <a16:creationId xmlns:a16="http://schemas.microsoft.com/office/drawing/2014/main" id="{77876F49-E157-E797-A2EA-C90DE8B4C03D}"/>
              </a:ext>
            </a:extLst>
          </p:cNvPr>
          <p:cNvSpPr/>
          <p:nvPr/>
        </p:nvSpPr>
        <p:spPr>
          <a:xfrm>
            <a:off x="4381041" y="539734"/>
            <a:ext cx="201976" cy="1689624"/>
          </a:xfrm>
          <a:prstGeom prst="rect">
            <a:avLst/>
          </a:prstGeom>
          <a:solidFill>
            <a:srgbClr val="CFD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Lato" panose="020F050202020403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709753-761A-0305-4910-7C0B81E83E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3671" y="197663"/>
            <a:ext cx="1253996" cy="1253996"/>
          </a:xfrm>
          <a:prstGeom prst="rect">
            <a:avLst/>
          </a:prstGeom>
        </p:spPr>
      </p:pic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D808B624-76E3-82FC-8802-287896AEC037}"/>
              </a:ext>
            </a:extLst>
          </p:cNvPr>
          <p:cNvSpPr txBox="1">
            <a:spLocks/>
          </p:cNvSpPr>
          <p:nvPr/>
        </p:nvSpPr>
        <p:spPr>
          <a:xfrm>
            <a:off x="4173449" y="484268"/>
            <a:ext cx="7810959" cy="18698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4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Iowa NEMT Overview</a:t>
            </a:r>
            <a:endParaRPr lang="en-US" sz="44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702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0A5C849-B2B2-6B7C-A83F-9DE5F3DE3FEF}"/>
              </a:ext>
            </a:extLst>
          </p:cNvPr>
          <p:cNvSpPr/>
          <p:nvPr/>
        </p:nvSpPr>
        <p:spPr>
          <a:xfrm>
            <a:off x="3179610" y="1664076"/>
            <a:ext cx="5876417" cy="3819182"/>
          </a:xfrm>
          <a:custGeom>
            <a:avLst/>
            <a:gdLst>
              <a:gd name="connsiteX0" fmla="*/ 119770 w 760285"/>
              <a:gd name="connsiteY0" fmla="*/ 462344 h 494122"/>
              <a:gd name="connsiteX1" fmla="*/ 90337 w 760285"/>
              <a:gd name="connsiteY1" fmla="*/ 449771 h 494122"/>
              <a:gd name="connsiteX2" fmla="*/ 90337 w 760285"/>
              <a:gd name="connsiteY2" fmla="*/ 372904 h 494122"/>
              <a:gd name="connsiteX3" fmla="*/ 67954 w 760285"/>
              <a:gd name="connsiteY3" fmla="*/ 308515 h 494122"/>
              <a:gd name="connsiteX4" fmla="*/ 58429 w 760285"/>
              <a:gd name="connsiteY4" fmla="*/ 276416 h 494122"/>
              <a:gd name="connsiteX5" fmla="*/ 40236 w 760285"/>
              <a:gd name="connsiteY5" fmla="*/ 221837 h 494122"/>
              <a:gd name="connsiteX6" fmla="*/ 23472 w 760285"/>
              <a:gd name="connsiteY6" fmla="*/ 163163 h 494122"/>
              <a:gd name="connsiteX7" fmla="*/ 2422 w 760285"/>
              <a:gd name="connsiteY7" fmla="*/ 110014 h 494122"/>
              <a:gd name="connsiteX8" fmla="*/ 19281 w 760285"/>
              <a:gd name="connsiteY8" fmla="*/ 43339 h 494122"/>
              <a:gd name="connsiteX9" fmla="*/ 12232 w 760285"/>
              <a:gd name="connsiteY9" fmla="*/ 0 h 494122"/>
              <a:gd name="connsiteX10" fmla="*/ 631357 w 760285"/>
              <a:gd name="connsiteY10" fmla="*/ 0 h 494122"/>
              <a:gd name="connsiteX11" fmla="*/ 640882 w 760285"/>
              <a:gd name="connsiteY11" fmla="*/ 25146 h 494122"/>
              <a:gd name="connsiteX12" fmla="*/ 640882 w 760285"/>
              <a:gd name="connsiteY12" fmla="*/ 60103 h 494122"/>
              <a:gd name="connsiteX13" fmla="*/ 648788 w 760285"/>
              <a:gd name="connsiteY13" fmla="*/ 106299 h 494122"/>
              <a:gd name="connsiteX14" fmla="*/ 678601 w 760285"/>
              <a:gd name="connsiteY14" fmla="*/ 138398 h 494122"/>
              <a:gd name="connsiteX15" fmla="*/ 716701 w 760285"/>
              <a:gd name="connsiteY15" fmla="*/ 174784 h 494122"/>
              <a:gd name="connsiteX16" fmla="*/ 760135 w 760285"/>
              <a:gd name="connsiteY16" fmla="*/ 231934 h 494122"/>
              <a:gd name="connsiteX17" fmla="*/ 739085 w 760285"/>
              <a:gd name="connsiteY17" fmla="*/ 299561 h 494122"/>
              <a:gd name="connsiteX18" fmla="*/ 685936 w 760285"/>
              <a:gd name="connsiteY18" fmla="*/ 324707 h 494122"/>
              <a:gd name="connsiteX19" fmla="*/ 652408 w 760285"/>
              <a:gd name="connsiteY19" fmla="*/ 351282 h 494122"/>
              <a:gd name="connsiteX20" fmla="*/ 667838 w 760285"/>
              <a:gd name="connsiteY20" fmla="*/ 398907 h 494122"/>
              <a:gd name="connsiteX21" fmla="*/ 644026 w 760285"/>
              <a:gd name="connsiteY21" fmla="*/ 447866 h 494122"/>
              <a:gd name="connsiteX22" fmla="*/ 620213 w 760285"/>
              <a:gd name="connsiteY22" fmla="*/ 463677 h 494122"/>
              <a:gd name="connsiteX23" fmla="*/ 611831 w 760285"/>
              <a:gd name="connsiteY23" fmla="*/ 493967 h 494122"/>
              <a:gd name="connsiteX24" fmla="*/ 567159 w 760285"/>
              <a:gd name="connsiteY24" fmla="*/ 460439 h 494122"/>
              <a:gd name="connsiteX25" fmla="*/ 119770 w 760285"/>
              <a:gd name="connsiteY25" fmla="*/ 462344 h 494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60285" h="494122">
                <a:moveTo>
                  <a:pt x="119770" y="462344"/>
                </a:moveTo>
                <a:cubicBezTo>
                  <a:pt x="103006" y="462344"/>
                  <a:pt x="89004" y="466535"/>
                  <a:pt x="90337" y="449771"/>
                </a:cubicBezTo>
                <a:cubicBezTo>
                  <a:pt x="93160" y="424226"/>
                  <a:pt x="93160" y="398448"/>
                  <a:pt x="90337" y="372904"/>
                </a:cubicBezTo>
                <a:cubicBezTo>
                  <a:pt x="86146" y="349091"/>
                  <a:pt x="79193" y="316992"/>
                  <a:pt x="67954" y="308515"/>
                </a:cubicBezTo>
                <a:cubicBezTo>
                  <a:pt x="56714" y="300038"/>
                  <a:pt x="54047" y="291751"/>
                  <a:pt x="58429" y="276416"/>
                </a:cubicBezTo>
                <a:cubicBezTo>
                  <a:pt x="62810" y="261080"/>
                  <a:pt x="52809" y="234410"/>
                  <a:pt x="40236" y="221837"/>
                </a:cubicBezTo>
                <a:cubicBezTo>
                  <a:pt x="27663" y="209264"/>
                  <a:pt x="24805" y="178499"/>
                  <a:pt x="23472" y="163163"/>
                </a:cubicBezTo>
                <a:cubicBezTo>
                  <a:pt x="22138" y="147828"/>
                  <a:pt x="-8723" y="130969"/>
                  <a:pt x="2422" y="110014"/>
                </a:cubicBezTo>
                <a:cubicBezTo>
                  <a:pt x="13566" y="89059"/>
                  <a:pt x="34616" y="54102"/>
                  <a:pt x="19281" y="43339"/>
                </a:cubicBezTo>
                <a:cubicBezTo>
                  <a:pt x="5651" y="33144"/>
                  <a:pt x="2535" y="13989"/>
                  <a:pt x="12232" y="0"/>
                </a:cubicBezTo>
                <a:lnTo>
                  <a:pt x="631357" y="0"/>
                </a:lnTo>
                <a:cubicBezTo>
                  <a:pt x="629786" y="9484"/>
                  <a:pt x="633421" y="19083"/>
                  <a:pt x="640882" y="25146"/>
                </a:cubicBezTo>
                <a:cubicBezTo>
                  <a:pt x="653455" y="33528"/>
                  <a:pt x="649264" y="44768"/>
                  <a:pt x="640882" y="60103"/>
                </a:cubicBezTo>
                <a:cubicBezTo>
                  <a:pt x="632500" y="75438"/>
                  <a:pt x="637168" y="102108"/>
                  <a:pt x="648788" y="106299"/>
                </a:cubicBezTo>
                <a:cubicBezTo>
                  <a:pt x="660409" y="110490"/>
                  <a:pt x="659075" y="132874"/>
                  <a:pt x="678601" y="138398"/>
                </a:cubicBezTo>
                <a:cubicBezTo>
                  <a:pt x="698128" y="143923"/>
                  <a:pt x="706605" y="139827"/>
                  <a:pt x="716701" y="174784"/>
                </a:cubicBezTo>
                <a:cubicBezTo>
                  <a:pt x="726798" y="209741"/>
                  <a:pt x="762898" y="190595"/>
                  <a:pt x="760135" y="231934"/>
                </a:cubicBezTo>
                <a:cubicBezTo>
                  <a:pt x="757373" y="273272"/>
                  <a:pt x="743276" y="281369"/>
                  <a:pt x="739085" y="299561"/>
                </a:cubicBezTo>
                <a:cubicBezTo>
                  <a:pt x="734894" y="317754"/>
                  <a:pt x="702795" y="330327"/>
                  <a:pt x="685936" y="324707"/>
                </a:cubicBezTo>
                <a:cubicBezTo>
                  <a:pt x="669076" y="319088"/>
                  <a:pt x="647836" y="334232"/>
                  <a:pt x="652408" y="351282"/>
                </a:cubicBezTo>
                <a:cubicBezTo>
                  <a:pt x="656980" y="368332"/>
                  <a:pt x="678982" y="384810"/>
                  <a:pt x="667838" y="398907"/>
                </a:cubicBezTo>
                <a:cubicBezTo>
                  <a:pt x="655538" y="412719"/>
                  <a:pt x="647297" y="429662"/>
                  <a:pt x="644026" y="447866"/>
                </a:cubicBezTo>
                <a:cubicBezTo>
                  <a:pt x="642597" y="464630"/>
                  <a:pt x="620213" y="451580"/>
                  <a:pt x="620213" y="463677"/>
                </a:cubicBezTo>
                <a:cubicBezTo>
                  <a:pt x="620213" y="475774"/>
                  <a:pt x="621642" y="491204"/>
                  <a:pt x="611831" y="493967"/>
                </a:cubicBezTo>
                <a:cubicBezTo>
                  <a:pt x="602020" y="496729"/>
                  <a:pt x="581065" y="461867"/>
                  <a:pt x="567159" y="460439"/>
                </a:cubicBezTo>
                <a:cubicBezTo>
                  <a:pt x="553252" y="459010"/>
                  <a:pt x="119770" y="462344"/>
                  <a:pt x="119770" y="462344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3FCCB5-4B3C-D28E-7434-C7D8FC11C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84" y="215256"/>
            <a:ext cx="10874432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MTM Health in Iowa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1CC2668-D607-8A4C-6BD8-C18308088549}"/>
              </a:ext>
            </a:extLst>
          </p:cNvPr>
          <p:cNvSpPr/>
          <p:nvPr/>
        </p:nvSpPr>
        <p:spPr>
          <a:xfrm>
            <a:off x="680510" y="1945330"/>
            <a:ext cx="2001347" cy="142677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endParaRPr lang="en-US" sz="90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US" sz="2800" dirty="0">
                <a:gradFill>
                  <a:gsLst>
                    <a:gs pos="29400">
                      <a:srgbClr val="763794"/>
                    </a:gs>
                    <a:gs pos="0">
                      <a:schemeClr val="accent4"/>
                    </a:gs>
                    <a:gs pos="68000">
                      <a:srgbClr val="3A3B94"/>
                    </a:gs>
                  </a:gsLst>
                  <a:lin ang="2700000" scaled="1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1.3M+</a:t>
            </a:r>
            <a:br>
              <a:rPr lang="en-US" sz="3200" dirty="0">
                <a:solidFill>
                  <a:schemeClr val="tx1"/>
                </a:solidFill>
                <a:latin typeface="Segoe UI Black"/>
                <a:ea typeface="Segoe UI Black"/>
                <a:cs typeface="Segoe UI Light"/>
              </a:rPr>
            </a:br>
            <a:r>
              <a:rPr lang="en-US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Annual</a:t>
            </a:r>
            <a:br>
              <a:rPr lang="en-US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Trip Legs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89C77DE-8A82-028B-4FDC-DCE9BB59878E}"/>
              </a:ext>
            </a:extLst>
          </p:cNvPr>
          <p:cNvSpPr/>
          <p:nvPr/>
        </p:nvSpPr>
        <p:spPr>
          <a:xfrm>
            <a:off x="1347880" y="4438224"/>
            <a:ext cx="2001347" cy="142677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endParaRPr lang="en-US" sz="90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US" sz="2800" dirty="0">
                <a:gradFill>
                  <a:gsLst>
                    <a:gs pos="29400">
                      <a:srgbClr val="763794"/>
                    </a:gs>
                    <a:gs pos="0">
                      <a:schemeClr val="accent4"/>
                    </a:gs>
                    <a:gs pos="68000">
                      <a:srgbClr val="3A3B94"/>
                    </a:gs>
                  </a:gsLst>
                  <a:lin ang="2700000" scaled="1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95%+</a:t>
            </a:r>
            <a:r>
              <a:rPr lang="en-US" sz="3000" dirty="0">
                <a:solidFill>
                  <a:schemeClr val="tx1"/>
                </a:solidFill>
                <a:latin typeface="Segoe UI" panose="020B0502040204020203" pitchFamily="34" charset="0"/>
                <a:ea typeface="Segoe UI Black"/>
                <a:cs typeface="Segoe UI" panose="020B0502040204020203" pitchFamily="34" charset="0"/>
              </a:rPr>
              <a:t> </a:t>
            </a:r>
            <a:br>
              <a:rPr lang="en-US" sz="24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Member Satisfaction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29E57F3-B201-A014-BD66-CD813D453A8D}"/>
              </a:ext>
            </a:extLst>
          </p:cNvPr>
          <p:cNvGrpSpPr/>
          <p:nvPr/>
        </p:nvGrpSpPr>
        <p:grpSpPr>
          <a:xfrm>
            <a:off x="1845634" y="3688576"/>
            <a:ext cx="1005840" cy="1143028"/>
            <a:chOff x="1579409" y="1899615"/>
            <a:chExt cx="1280160" cy="145476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84670DB-C50C-8C12-39A3-0ECF6850723D}"/>
                </a:ext>
              </a:extLst>
            </p:cNvPr>
            <p:cNvSpPr/>
            <p:nvPr/>
          </p:nvSpPr>
          <p:spPr>
            <a:xfrm>
              <a:off x="1579409" y="1899615"/>
              <a:ext cx="1280160" cy="128015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Graphic 11" descr="Rating with solid fill">
              <a:extLst>
                <a:ext uri="{FF2B5EF4-FFF2-40B4-BE49-F238E27FC236}">
                  <a16:creationId xmlns:a16="http://schemas.microsoft.com/office/drawing/2014/main" id="{84D5AC8F-CE5D-F992-BBD8-13DDA110E6E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674506" y="2277344"/>
              <a:ext cx="1077035" cy="1077033"/>
            </a:xfrm>
            <a:prstGeom prst="rect">
              <a:avLst/>
            </a:prstGeom>
          </p:spPr>
        </p:pic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583B129-A590-7A3C-15B2-FC920736AB73}"/>
              </a:ext>
            </a:extLst>
          </p:cNvPr>
          <p:cNvSpPr/>
          <p:nvPr/>
        </p:nvSpPr>
        <p:spPr>
          <a:xfrm>
            <a:off x="9510142" y="1933715"/>
            <a:ext cx="2001347" cy="142677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endParaRPr lang="en-US" sz="90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US" sz="2800" dirty="0">
                <a:gradFill>
                  <a:gsLst>
                    <a:gs pos="29400">
                      <a:srgbClr val="763794"/>
                    </a:gs>
                    <a:gs pos="0">
                      <a:schemeClr val="accent4"/>
                    </a:gs>
                    <a:gs pos="68000">
                      <a:srgbClr val="3A3B94"/>
                    </a:gs>
                  </a:gsLst>
                  <a:lin ang="2700000" scaled="1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126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Credentialed Providers</a:t>
            </a:r>
          </a:p>
          <a:p>
            <a:pPr algn="ctr"/>
            <a:endParaRPr lang="en-US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8CBC88-8B33-A0D8-3AB8-A64A3A7FA5BE}"/>
              </a:ext>
            </a:extLst>
          </p:cNvPr>
          <p:cNvGrpSpPr/>
          <p:nvPr/>
        </p:nvGrpSpPr>
        <p:grpSpPr>
          <a:xfrm>
            <a:off x="1190431" y="1265026"/>
            <a:ext cx="1005840" cy="1005840"/>
            <a:chOff x="5588000" y="954811"/>
            <a:chExt cx="1005840" cy="100584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5F2D76F-A3B8-DD44-F002-A32B9669C40F}"/>
                </a:ext>
              </a:extLst>
            </p:cNvPr>
            <p:cNvSpPr/>
            <p:nvPr/>
          </p:nvSpPr>
          <p:spPr>
            <a:xfrm>
              <a:off x="5588000" y="954811"/>
              <a:ext cx="1005840" cy="10058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phic 15" descr="Route (Two Pins With A Path) with solid fill">
              <a:extLst>
                <a:ext uri="{FF2B5EF4-FFF2-40B4-BE49-F238E27FC236}">
                  <a16:creationId xmlns:a16="http://schemas.microsoft.com/office/drawing/2014/main" id="{54180B11-1FA6-F572-B0C4-DA5FE02418D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29293" y="1132194"/>
              <a:ext cx="726493" cy="726493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DE3B96BC-9536-9A4B-97FF-9174091D42EB}"/>
              </a:ext>
            </a:extLst>
          </p:cNvPr>
          <p:cNvSpPr/>
          <p:nvPr/>
        </p:nvSpPr>
        <p:spPr>
          <a:xfrm>
            <a:off x="10007895" y="1248879"/>
            <a:ext cx="1005840" cy="100584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A06CDC6-03B6-3249-D36D-53182C33DF9C}"/>
              </a:ext>
            </a:extLst>
          </p:cNvPr>
          <p:cNvSpPr/>
          <p:nvPr/>
        </p:nvSpPr>
        <p:spPr>
          <a:xfrm>
            <a:off x="8970396" y="4454368"/>
            <a:ext cx="2001347" cy="142677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endParaRPr lang="en-US" sz="90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US" sz="2800" dirty="0">
                <a:gradFill>
                  <a:gsLst>
                    <a:gs pos="29400">
                      <a:srgbClr val="763794"/>
                    </a:gs>
                    <a:gs pos="0">
                      <a:schemeClr val="accent4"/>
                    </a:gs>
                    <a:gs pos="68000">
                      <a:srgbClr val="3A3B94"/>
                    </a:gs>
                  </a:gsLst>
                  <a:lin ang="2700000" scaled="1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400K+</a:t>
            </a:r>
            <a:br>
              <a:rPr lang="en-US" sz="3200" dirty="0">
                <a:latin typeface="Segoe UI Black"/>
                <a:ea typeface="Segoe UI Black"/>
                <a:cs typeface="Segoe UI Light"/>
              </a:rPr>
            </a:br>
            <a:r>
              <a:rPr lang="en-US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Annual Calls Answered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0D8CB3B-DFC5-A055-48F8-3B5A020172A0}"/>
              </a:ext>
            </a:extLst>
          </p:cNvPr>
          <p:cNvSpPr/>
          <p:nvPr/>
        </p:nvSpPr>
        <p:spPr>
          <a:xfrm>
            <a:off x="5159138" y="4937602"/>
            <a:ext cx="2001347" cy="142677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endParaRPr lang="en-US" sz="90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US" sz="2800" dirty="0">
                <a:gradFill>
                  <a:gsLst>
                    <a:gs pos="29400">
                      <a:srgbClr val="763794"/>
                    </a:gs>
                    <a:gs pos="0">
                      <a:schemeClr val="accent4"/>
                    </a:gs>
                    <a:gs pos="68000">
                      <a:srgbClr val="3A3B94"/>
                    </a:gs>
                  </a:gsLst>
                  <a:lin ang="2700000" scaled="1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98%</a:t>
            </a:r>
            <a:r>
              <a:rPr lang="en-US" sz="3000" dirty="0">
                <a:solidFill>
                  <a:schemeClr val="tx1"/>
                </a:solidFill>
                <a:latin typeface="Segoe UI" panose="020B0502040204020203" pitchFamily="34" charset="0"/>
                <a:ea typeface="Segoe UI Black"/>
                <a:cs typeface="Segoe UI" panose="020B0502040204020203" pitchFamily="34" charset="0"/>
              </a:rPr>
              <a:t> 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On-Time Performance</a:t>
            </a:r>
          </a:p>
          <a:p>
            <a:pPr algn="ctr"/>
            <a:endParaRPr lang="en-US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36816EF-D127-94A7-1D81-9305DE935FD1}"/>
              </a:ext>
            </a:extLst>
          </p:cNvPr>
          <p:cNvSpPr/>
          <p:nvPr/>
        </p:nvSpPr>
        <p:spPr>
          <a:xfrm>
            <a:off x="9496544" y="3871938"/>
            <a:ext cx="928828" cy="82247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3FD1378-85D2-C800-C033-925D606E1348}"/>
              </a:ext>
            </a:extLst>
          </p:cNvPr>
          <p:cNvGrpSpPr/>
          <p:nvPr/>
        </p:nvGrpSpPr>
        <p:grpSpPr>
          <a:xfrm>
            <a:off x="9744139" y="4033431"/>
            <a:ext cx="433637" cy="514175"/>
            <a:chOff x="3478306" y="1886706"/>
            <a:chExt cx="609600" cy="723900"/>
          </a:xfrm>
          <a:solidFill>
            <a:schemeClr val="tx1"/>
          </a:solidFill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83D044D-62B4-F755-41E6-A46B6AFFE231}"/>
                </a:ext>
              </a:extLst>
            </p:cNvPr>
            <p:cNvSpPr/>
            <p:nvPr/>
          </p:nvSpPr>
          <p:spPr>
            <a:xfrm>
              <a:off x="3478306" y="2305806"/>
              <a:ext cx="609600" cy="304800"/>
            </a:xfrm>
            <a:custGeom>
              <a:avLst/>
              <a:gdLst>
                <a:gd name="connsiteX0" fmla="*/ 579120 w 609600"/>
                <a:gd name="connsiteY0" fmla="*/ 91440 h 304800"/>
                <a:gd name="connsiteX1" fmla="*/ 430530 w 609600"/>
                <a:gd name="connsiteY1" fmla="*/ 19050 h 304800"/>
                <a:gd name="connsiteX2" fmla="*/ 304800 w 609600"/>
                <a:gd name="connsiteY2" fmla="*/ 0 h 304800"/>
                <a:gd name="connsiteX3" fmla="*/ 179070 w 609600"/>
                <a:gd name="connsiteY3" fmla="*/ 19050 h 304800"/>
                <a:gd name="connsiteX4" fmla="*/ 30480 w 609600"/>
                <a:gd name="connsiteY4" fmla="*/ 91440 h 304800"/>
                <a:gd name="connsiteX5" fmla="*/ 0 w 609600"/>
                <a:gd name="connsiteY5" fmla="*/ 152400 h 304800"/>
                <a:gd name="connsiteX6" fmla="*/ 0 w 609600"/>
                <a:gd name="connsiteY6" fmla="*/ 304800 h 304800"/>
                <a:gd name="connsiteX7" fmla="*/ 609600 w 609600"/>
                <a:gd name="connsiteY7" fmla="*/ 304800 h 304800"/>
                <a:gd name="connsiteX8" fmla="*/ 609600 w 609600"/>
                <a:gd name="connsiteY8" fmla="*/ 152400 h 304800"/>
                <a:gd name="connsiteX9" fmla="*/ 579120 w 609600"/>
                <a:gd name="connsiteY9" fmla="*/ 9144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9600" h="304800">
                  <a:moveTo>
                    <a:pt x="579120" y="91440"/>
                  </a:moveTo>
                  <a:cubicBezTo>
                    <a:pt x="537210" y="57150"/>
                    <a:pt x="483870" y="34290"/>
                    <a:pt x="430530" y="19050"/>
                  </a:cubicBezTo>
                  <a:cubicBezTo>
                    <a:pt x="392430" y="7620"/>
                    <a:pt x="350520" y="0"/>
                    <a:pt x="304800" y="0"/>
                  </a:cubicBezTo>
                  <a:cubicBezTo>
                    <a:pt x="262890" y="0"/>
                    <a:pt x="220980" y="7620"/>
                    <a:pt x="179070" y="19050"/>
                  </a:cubicBezTo>
                  <a:cubicBezTo>
                    <a:pt x="125730" y="34290"/>
                    <a:pt x="72390" y="60960"/>
                    <a:pt x="30480" y="91440"/>
                  </a:cubicBezTo>
                  <a:cubicBezTo>
                    <a:pt x="11430" y="106680"/>
                    <a:pt x="0" y="129540"/>
                    <a:pt x="0" y="152400"/>
                  </a:cubicBezTo>
                  <a:lnTo>
                    <a:pt x="0" y="304800"/>
                  </a:lnTo>
                  <a:lnTo>
                    <a:pt x="609600" y="304800"/>
                  </a:lnTo>
                  <a:lnTo>
                    <a:pt x="609600" y="152400"/>
                  </a:lnTo>
                  <a:cubicBezTo>
                    <a:pt x="609600" y="129540"/>
                    <a:pt x="598170" y="106680"/>
                    <a:pt x="579120" y="914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2F92DEA-B2A8-D77A-ECA6-FBB438967D4B}"/>
                </a:ext>
              </a:extLst>
            </p:cNvPr>
            <p:cNvSpPr/>
            <p:nvPr/>
          </p:nvSpPr>
          <p:spPr>
            <a:xfrm>
              <a:off x="3615465" y="1886706"/>
              <a:ext cx="425767" cy="361950"/>
            </a:xfrm>
            <a:custGeom>
              <a:avLst/>
              <a:gdLst>
                <a:gd name="connsiteX0" fmla="*/ 19050 w 425767"/>
                <a:gd name="connsiteY0" fmla="*/ 99060 h 361950"/>
                <a:gd name="connsiteX1" fmla="*/ 32385 w 425767"/>
                <a:gd name="connsiteY1" fmla="*/ 93345 h 361950"/>
                <a:gd name="connsiteX2" fmla="*/ 32385 w 425767"/>
                <a:gd name="connsiteY2" fmla="*/ 93345 h 361950"/>
                <a:gd name="connsiteX3" fmla="*/ 167640 w 425767"/>
                <a:gd name="connsiteY3" fmla="*/ 38100 h 361950"/>
                <a:gd name="connsiteX4" fmla="*/ 358140 w 425767"/>
                <a:gd name="connsiteY4" fmla="*/ 228600 h 361950"/>
                <a:gd name="connsiteX5" fmla="*/ 358140 w 425767"/>
                <a:gd name="connsiteY5" fmla="*/ 272415 h 361950"/>
                <a:gd name="connsiteX6" fmla="*/ 248603 w 425767"/>
                <a:gd name="connsiteY6" fmla="*/ 308610 h 361950"/>
                <a:gd name="connsiteX7" fmla="*/ 234315 w 425767"/>
                <a:gd name="connsiteY7" fmla="*/ 304800 h 361950"/>
                <a:gd name="connsiteX8" fmla="*/ 205740 w 425767"/>
                <a:gd name="connsiteY8" fmla="*/ 333375 h 361950"/>
                <a:gd name="connsiteX9" fmla="*/ 234315 w 425767"/>
                <a:gd name="connsiteY9" fmla="*/ 361950 h 361950"/>
                <a:gd name="connsiteX10" fmla="*/ 260985 w 425767"/>
                <a:gd name="connsiteY10" fmla="*/ 344805 h 361950"/>
                <a:gd name="connsiteX11" fmla="*/ 412432 w 425767"/>
                <a:gd name="connsiteY11" fmla="*/ 294323 h 361950"/>
                <a:gd name="connsiteX12" fmla="*/ 425768 w 425767"/>
                <a:gd name="connsiteY12" fmla="*/ 276225 h 361950"/>
                <a:gd name="connsiteX13" fmla="*/ 425768 w 425767"/>
                <a:gd name="connsiteY13" fmla="*/ 190500 h 361950"/>
                <a:gd name="connsiteX14" fmla="*/ 406718 w 425767"/>
                <a:gd name="connsiteY14" fmla="*/ 171450 h 361950"/>
                <a:gd name="connsiteX15" fmla="*/ 389573 w 425767"/>
                <a:gd name="connsiteY15" fmla="*/ 171450 h 361950"/>
                <a:gd name="connsiteX16" fmla="*/ 167640 w 425767"/>
                <a:gd name="connsiteY16" fmla="*/ 0 h 361950"/>
                <a:gd name="connsiteX17" fmla="*/ 7620 w 425767"/>
                <a:gd name="connsiteY17" fmla="*/ 64770 h 361950"/>
                <a:gd name="connsiteX18" fmla="*/ 0 w 425767"/>
                <a:gd name="connsiteY18" fmla="*/ 80010 h 361950"/>
                <a:gd name="connsiteX19" fmla="*/ 19050 w 425767"/>
                <a:gd name="connsiteY19" fmla="*/ 9906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5767" h="361950">
                  <a:moveTo>
                    <a:pt x="19050" y="99060"/>
                  </a:moveTo>
                  <a:cubicBezTo>
                    <a:pt x="24765" y="99060"/>
                    <a:pt x="29528" y="97155"/>
                    <a:pt x="32385" y="93345"/>
                  </a:cubicBezTo>
                  <a:lnTo>
                    <a:pt x="32385" y="93345"/>
                  </a:lnTo>
                  <a:cubicBezTo>
                    <a:pt x="67628" y="59055"/>
                    <a:pt x="115253" y="38100"/>
                    <a:pt x="167640" y="38100"/>
                  </a:cubicBezTo>
                  <a:cubicBezTo>
                    <a:pt x="272415" y="38100"/>
                    <a:pt x="358140" y="123825"/>
                    <a:pt x="358140" y="228600"/>
                  </a:cubicBezTo>
                  <a:lnTo>
                    <a:pt x="358140" y="272415"/>
                  </a:lnTo>
                  <a:lnTo>
                    <a:pt x="248603" y="308610"/>
                  </a:lnTo>
                  <a:cubicBezTo>
                    <a:pt x="243840" y="306705"/>
                    <a:pt x="239078" y="304800"/>
                    <a:pt x="234315" y="304800"/>
                  </a:cubicBezTo>
                  <a:cubicBezTo>
                    <a:pt x="218123" y="304800"/>
                    <a:pt x="205740" y="317183"/>
                    <a:pt x="205740" y="333375"/>
                  </a:cubicBezTo>
                  <a:cubicBezTo>
                    <a:pt x="205740" y="349568"/>
                    <a:pt x="218123" y="361950"/>
                    <a:pt x="234315" y="361950"/>
                  </a:cubicBezTo>
                  <a:cubicBezTo>
                    <a:pt x="245745" y="361950"/>
                    <a:pt x="256223" y="355283"/>
                    <a:pt x="260985" y="344805"/>
                  </a:cubicBezTo>
                  <a:lnTo>
                    <a:pt x="412432" y="294323"/>
                  </a:lnTo>
                  <a:cubicBezTo>
                    <a:pt x="420053" y="291465"/>
                    <a:pt x="425768" y="284798"/>
                    <a:pt x="425768" y="276225"/>
                  </a:cubicBezTo>
                  <a:lnTo>
                    <a:pt x="425768" y="190500"/>
                  </a:lnTo>
                  <a:cubicBezTo>
                    <a:pt x="425768" y="180023"/>
                    <a:pt x="417195" y="171450"/>
                    <a:pt x="406718" y="171450"/>
                  </a:cubicBezTo>
                  <a:lnTo>
                    <a:pt x="389573" y="171450"/>
                  </a:lnTo>
                  <a:cubicBezTo>
                    <a:pt x="363855" y="73343"/>
                    <a:pt x="274320" y="0"/>
                    <a:pt x="167640" y="0"/>
                  </a:cubicBezTo>
                  <a:cubicBezTo>
                    <a:pt x="105728" y="0"/>
                    <a:pt x="49530" y="24765"/>
                    <a:pt x="7620" y="64770"/>
                  </a:cubicBezTo>
                  <a:cubicBezTo>
                    <a:pt x="2858" y="68580"/>
                    <a:pt x="0" y="73343"/>
                    <a:pt x="0" y="80010"/>
                  </a:cubicBezTo>
                  <a:cubicBezTo>
                    <a:pt x="0" y="90488"/>
                    <a:pt x="8572" y="99060"/>
                    <a:pt x="19050" y="99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DD337E7-5E9B-19EA-D045-2C3A08E9C880}"/>
                </a:ext>
              </a:extLst>
            </p:cNvPr>
            <p:cNvSpPr/>
            <p:nvPr/>
          </p:nvSpPr>
          <p:spPr>
            <a:xfrm>
              <a:off x="3630706" y="1962906"/>
              <a:ext cx="304800" cy="304800"/>
            </a:xfrm>
            <a:custGeom>
              <a:avLst/>
              <a:gdLst>
                <a:gd name="connsiteX0" fmla="*/ 303848 w 304800"/>
                <a:gd name="connsiteY0" fmla="*/ 168593 h 304800"/>
                <a:gd name="connsiteX1" fmla="*/ 304800 w 304800"/>
                <a:gd name="connsiteY1" fmla="*/ 152400 h 304800"/>
                <a:gd name="connsiteX2" fmla="*/ 152400 w 304800"/>
                <a:gd name="connsiteY2" fmla="*/ 0 h 304800"/>
                <a:gd name="connsiteX3" fmla="*/ 0 w 304800"/>
                <a:gd name="connsiteY3" fmla="*/ 152400 h 304800"/>
                <a:gd name="connsiteX4" fmla="*/ 152400 w 304800"/>
                <a:gd name="connsiteY4" fmla="*/ 304800 h 304800"/>
                <a:gd name="connsiteX5" fmla="*/ 161925 w 304800"/>
                <a:gd name="connsiteY5" fmla="*/ 303848 h 304800"/>
                <a:gd name="connsiteX6" fmla="*/ 161925 w 304800"/>
                <a:gd name="connsiteY6" fmla="*/ 257175 h 304800"/>
                <a:gd name="connsiteX7" fmla="*/ 161925 w 304800"/>
                <a:gd name="connsiteY7" fmla="*/ 257175 h 304800"/>
                <a:gd name="connsiteX8" fmla="*/ 167640 w 304800"/>
                <a:gd name="connsiteY8" fmla="*/ 231458 h 304800"/>
                <a:gd name="connsiteX9" fmla="*/ 200977 w 304800"/>
                <a:gd name="connsiteY9" fmla="*/ 202883 h 304800"/>
                <a:gd name="connsiteX10" fmla="*/ 303848 w 304800"/>
                <a:gd name="connsiteY10" fmla="*/ 168593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4800" h="304800">
                  <a:moveTo>
                    <a:pt x="303848" y="168593"/>
                  </a:moveTo>
                  <a:cubicBezTo>
                    <a:pt x="304800" y="162877"/>
                    <a:pt x="304800" y="158115"/>
                    <a:pt x="304800" y="152400"/>
                  </a:cubicBezTo>
                  <a:cubicBezTo>
                    <a:pt x="304800" y="68580"/>
                    <a:pt x="236220" y="0"/>
                    <a:pt x="152400" y="0"/>
                  </a:cubicBezTo>
                  <a:cubicBezTo>
                    <a:pt x="68580" y="0"/>
                    <a:pt x="0" y="68580"/>
                    <a:pt x="0" y="152400"/>
                  </a:cubicBezTo>
                  <a:cubicBezTo>
                    <a:pt x="0" y="236220"/>
                    <a:pt x="68580" y="304800"/>
                    <a:pt x="152400" y="304800"/>
                  </a:cubicBezTo>
                  <a:cubicBezTo>
                    <a:pt x="155258" y="304800"/>
                    <a:pt x="159068" y="304800"/>
                    <a:pt x="161925" y="303848"/>
                  </a:cubicBezTo>
                  <a:lnTo>
                    <a:pt x="161925" y="257175"/>
                  </a:lnTo>
                  <a:lnTo>
                    <a:pt x="161925" y="257175"/>
                  </a:lnTo>
                  <a:cubicBezTo>
                    <a:pt x="161925" y="248602"/>
                    <a:pt x="163830" y="240030"/>
                    <a:pt x="167640" y="231458"/>
                  </a:cubicBezTo>
                  <a:cubicBezTo>
                    <a:pt x="174308" y="218123"/>
                    <a:pt x="185738" y="207645"/>
                    <a:pt x="200977" y="202883"/>
                  </a:cubicBezTo>
                  <a:lnTo>
                    <a:pt x="303848" y="16859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FABC0069-82EE-C5C9-DBD8-BA4F569A04A5}"/>
              </a:ext>
            </a:extLst>
          </p:cNvPr>
          <p:cNvSpPr/>
          <p:nvPr/>
        </p:nvSpPr>
        <p:spPr>
          <a:xfrm>
            <a:off x="5709089" y="4601180"/>
            <a:ext cx="843844" cy="68756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raphic 5" descr="Watch with solid fill">
            <a:extLst>
              <a:ext uri="{FF2B5EF4-FFF2-40B4-BE49-F238E27FC236}">
                <a16:creationId xmlns:a16="http://schemas.microsoft.com/office/drawing/2014/main" id="{EF9345C1-1718-9A19-E189-48A77024CE7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22245" y="4643990"/>
            <a:ext cx="624122" cy="624122"/>
          </a:xfrm>
          <a:prstGeom prst="rect">
            <a:avLst/>
          </a:prstGeom>
        </p:spPr>
      </p:pic>
      <p:pic>
        <p:nvPicPr>
          <p:cNvPr id="28" name="Graphic 27" descr="Taxi with solid fill">
            <a:extLst>
              <a:ext uri="{FF2B5EF4-FFF2-40B4-BE49-F238E27FC236}">
                <a16:creationId xmlns:a16="http://schemas.microsoft.com/office/drawing/2014/main" id="{E58E086C-A560-D9AD-B4AF-DE4C3FF45AA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042466" y="1303932"/>
            <a:ext cx="933993" cy="93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12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52857-ED94-1AC9-79D5-56A570CC4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Transit Partnerships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59AFE-AFF6-4988-2FF1-5B9B6644B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784" y="1825625"/>
            <a:ext cx="6608290" cy="466180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 partner with transit agencies in Iowa to facilitate approved NEMT and Waiver trips</a:t>
            </a:r>
          </a:p>
          <a:p>
            <a:r>
              <a:rPr lang="en-US" dirty="0"/>
              <a:t>User-friendly credentialing portal to allow providers visibility to monitor and maintain credentialing requirements</a:t>
            </a:r>
          </a:p>
          <a:p>
            <a:r>
              <a:rPr lang="en-US" dirty="0"/>
              <a:t>MTM Health will set transportation at the requested mode for up to 45 days during the assessment period</a:t>
            </a:r>
          </a:p>
          <a:p>
            <a:r>
              <a:rPr lang="en-US" dirty="0"/>
              <a:t>If denied, member must use GMR or fixed route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55017C-418E-7D75-893C-9FBD226615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" r="43361"/>
          <a:stretch/>
        </p:blipFill>
        <p:spPr>
          <a:xfrm>
            <a:off x="7594599" y="0"/>
            <a:ext cx="4597401" cy="6860270"/>
          </a:xfrm>
          <a:prstGeom prst="rect">
            <a:avLst/>
          </a:prstGeom>
        </p:spPr>
      </p:pic>
      <p:sp>
        <p:nvSpPr>
          <p:cNvPr id="4" name="矩形 4">
            <a:extLst>
              <a:ext uri="{FF2B5EF4-FFF2-40B4-BE49-F238E27FC236}">
                <a16:creationId xmlns:a16="http://schemas.microsoft.com/office/drawing/2014/main" id="{79D7B6AC-9BF2-95E2-276A-CD2464324EE8}"/>
              </a:ext>
            </a:extLst>
          </p:cNvPr>
          <p:cNvSpPr/>
          <p:nvPr/>
        </p:nvSpPr>
        <p:spPr>
          <a:xfrm>
            <a:off x="0" y="6617615"/>
            <a:ext cx="12192000" cy="240385"/>
          </a:xfrm>
          <a:prstGeom prst="rect">
            <a:avLst/>
          </a:prstGeom>
          <a:solidFill>
            <a:schemeClr val="bg2">
              <a:lumMod val="1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697AC0-3DD8-20EC-E2B1-833F69130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3733" y="6168062"/>
            <a:ext cx="449553" cy="44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21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60DBA-329E-7802-B403-265082EE0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CC7E17-F7A8-819C-46D3-04FCF76EA1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The Future of NEMT:</a:t>
            </a:r>
          </a:p>
          <a:p>
            <a:r>
              <a:rPr lang="en-US" b="0" dirty="0"/>
              <a:t>Opportunities for Strong Providers</a:t>
            </a:r>
          </a:p>
        </p:txBody>
      </p:sp>
    </p:spTree>
    <p:extLst>
      <p:ext uri="{BB962C8B-B14F-4D97-AF65-F5344CB8AC3E}">
        <p14:creationId xmlns:p14="http://schemas.microsoft.com/office/powerpoint/2010/main" val="3189968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8">
            <a:extLst>
              <a:ext uri="{FF2B5EF4-FFF2-40B4-BE49-F238E27FC236}">
                <a16:creationId xmlns:a16="http://schemas.microsoft.com/office/drawing/2014/main" id="{FFB50673-D88D-8FF7-73C1-BD86F06511F7}"/>
              </a:ext>
            </a:extLst>
          </p:cNvPr>
          <p:cNvSpPr/>
          <p:nvPr/>
        </p:nvSpPr>
        <p:spPr>
          <a:xfrm>
            <a:off x="1" y="4185138"/>
            <a:ext cx="12192000" cy="2672862"/>
          </a:xfrm>
          <a:prstGeom prst="rect">
            <a:avLst/>
          </a:prstGeom>
          <a:solidFill>
            <a:schemeClr val="bg1">
              <a:lumMod val="8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DF3EC1-7236-CFE3-C2F3-36A5E1175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to Reduce Burden on You</a:t>
            </a:r>
          </a:p>
        </p:txBody>
      </p:sp>
      <p:pic>
        <p:nvPicPr>
          <p:cNvPr id="4" name="Picture 3" descr="A screen shot of a computer&#10;&#10;Description automatically generated">
            <a:extLst>
              <a:ext uri="{FF2B5EF4-FFF2-40B4-BE49-F238E27FC236}">
                <a16:creationId xmlns:a16="http://schemas.microsoft.com/office/drawing/2014/main" id="{B9B23E8C-F216-A82C-7C12-455EEB281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371" y="1616217"/>
            <a:ext cx="7888677" cy="4437382"/>
          </a:xfrm>
          <a:prstGeom prst="rect">
            <a:avLst/>
          </a:prstGeom>
        </p:spPr>
      </p:pic>
      <p:sp>
        <p:nvSpPr>
          <p:cNvPr id="6" name="矩形 4">
            <a:extLst>
              <a:ext uri="{FF2B5EF4-FFF2-40B4-BE49-F238E27FC236}">
                <a16:creationId xmlns:a16="http://schemas.microsoft.com/office/drawing/2014/main" id="{3844ABED-1335-E863-5612-5B5B0161337D}"/>
              </a:ext>
            </a:extLst>
          </p:cNvPr>
          <p:cNvSpPr/>
          <p:nvPr/>
        </p:nvSpPr>
        <p:spPr>
          <a:xfrm>
            <a:off x="0" y="6617615"/>
            <a:ext cx="12192000" cy="240385"/>
          </a:xfrm>
          <a:prstGeom prst="rect">
            <a:avLst/>
          </a:prstGeom>
          <a:solidFill>
            <a:schemeClr val="bg2">
              <a:lumMod val="1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Lato" panose="020F050202020403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19DDA6-1F87-9B91-51E3-D8176F4D8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3733" y="6168062"/>
            <a:ext cx="449553" cy="4495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B3F87E-3A35-916D-D60D-723B399C1396}"/>
              </a:ext>
            </a:extLst>
          </p:cNvPr>
          <p:cNvSpPr txBox="1"/>
          <p:nvPr/>
        </p:nvSpPr>
        <p:spPr>
          <a:xfrm>
            <a:off x="513641" y="1706675"/>
            <a:ext cx="3941474" cy="425646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2880" tIns="182880" rIns="182880" bIns="182880" rtlCol="0" anchor="b">
            <a:noAutofit/>
          </a:bodyPr>
          <a:lstStyle/>
          <a:p>
            <a:pPr lvl="0" algn="ctr">
              <a:spcAft>
                <a:spcPts val="1800"/>
              </a:spcAft>
            </a:pPr>
            <a:endParaRPr lang="en-US" sz="1600" dirty="0">
              <a:solidFill>
                <a:srgbClr val="3333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 algn="ctr">
              <a:spcAft>
                <a:spcPts val="1800"/>
              </a:spcAft>
            </a:pPr>
            <a:endParaRPr lang="en-US" sz="1600" dirty="0">
              <a:solidFill>
                <a:srgbClr val="3333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 algn="ctr">
              <a:spcAft>
                <a:spcPts val="1800"/>
              </a:spcAft>
            </a:pPr>
            <a:r>
              <a:rPr lang="en-US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Industry shifting toward </a:t>
            </a:r>
            <a:br>
              <a:rPr lang="en-US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b="1" dirty="0">
                <a:gradFill>
                  <a:gsLst>
                    <a:gs pos="29400">
                      <a:srgbClr val="763794"/>
                    </a:gs>
                    <a:gs pos="0">
                      <a:srgbClr val="423F8F"/>
                    </a:gs>
                    <a:gs pos="68000">
                      <a:srgbClr val="3A3B94"/>
                    </a:gs>
                  </a:gsLst>
                  <a:lin ang="2700000" scaled="1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tech-enabled efficiency</a:t>
            </a:r>
          </a:p>
          <a:p>
            <a:pPr lvl="0" algn="ctr">
              <a:spcAft>
                <a:spcPts val="1800"/>
              </a:spcAft>
            </a:pPr>
            <a:r>
              <a:rPr lang="en-US" b="1" dirty="0">
                <a:gradFill>
                  <a:gsLst>
                    <a:gs pos="29400">
                      <a:srgbClr val="763794"/>
                    </a:gs>
                    <a:gs pos="0">
                      <a:srgbClr val="423F8F"/>
                    </a:gs>
                    <a:gs pos="68000">
                      <a:srgbClr val="3A3B94"/>
                    </a:gs>
                  </a:gsLst>
                  <a:lin ang="2700000" scaled="1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MTM Link platform: </a:t>
            </a:r>
            <a:r>
              <a:rPr lang="en-US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 tool</a:t>
            </a:r>
            <a:br>
              <a:rPr lang="en-US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make coordination with </a:t>
            </a:r>
            <a:br>
              <a:rPr lang="en-US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MTM Health simpler and faster</a:t>
            </a:r>
          </a:p>
          <a:p>
            <a:pPr lvl="0" algn="ctr">
              <a:spcAft>
                <a:spcPts val="1800"/>
              </a:spcAft>
            </a:pPr>
            <a:r>
              <a:rPr lang="en-US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Designed specifically to </a:t>
            </a:r>
            <a:r>
              <a:rPr lang="en-US" b="1" dirty="0">
                <a:gradFill>
                  <a:gsLst>
                    <a:gs pos="29400">
                      <a:srgbClr val="763794"/>
                    </a:gs>
                    <a:gs pos="0">
                      <a:srgbClr val="423F8F"/>
                    </a:gs>
                    <a:gs pos="68000">
                      <a:srgbClr val="3A3B94"/>
                    </a:gs>
                  </a:gsLst>
                  <a:lin ang="2700000" scaled="1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ease administrative load on providers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5798E3B-24EA-B814-81E0-632DF2D95E22}"/>
              </a:ext>
            </a:extLst>
          </p:cNvPr>
          <p:cNvGrpSpPr/>
          <p:nvPr/>
        </p:nvGrpSpPr>
        <p:grpSpPr>
          <a:xfrm>
            <a:off x="1716258" y="1854539"/>
            <a:ext cx="1536240" cy="1335575"/>
            <a:chOff x="1438693" y="3920459"/>
            <a:chExt cx="491168" cy="417493"/>
          </a:xfr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 scaled="1"/>
          </a:gra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A8317BB-CB8E-2D31-249D-6ED3A58F67A2}"/>
                </a:ext>
              </a:extLst>
            </p:cNvPr>
            <p:cNvSpPr/>
            <p:nvPr/>
          </p:nvSpPr>
          <p:spPr>
            <a:xfrm>
              <a:off x="1555505" y="3987994"/>
              <a:ext cx="275852" cy="208746"/>
            </a:xfrm>
            <a:custGeom>
              <a:avLst/>
              <a:gdLst>
                <a:gd name="connsiteX0" fmla="*/ 33805 w 275852"/>
                <a:gd name="connsiteY0" fmla="*/ 46084 h 208746"/>
                <a:gd name="connsiteX1" fmla="*/ 46084 w 275852"/>
                <a:gd name="connsiteY1" fmla="*/ 46084 h 208746"/>
                <a:gd name="connsiteX2" fmla="*/ 46084 w 275852"/>
                <a:gd name="connsiteY2" fmla="*/ 38600 h 208746"/>
                <a:gd name="connsiteX3" fmla="*/ 127403 w 275852"/>
                <a:gd name="connsiteY3" fmla="*/ 162663 h 208746"/>
                <a:gd name="connsiteX4" fmla="*/ 113620 w 275852"/>
                <a:gd name="connsiteY4" fmla="*/ 162663 h 208746"/>
                <a:gd name="connsiteX5" fmla="*/ 113620 w 275852"/>
                <a:gd name="connsiteY5" fmla="*/ 208747 h 208746"/>
                <a:gd name="connsiteX6" fmla="*/ 159710 w 275852"/>
                <a:gd name="connsiteY6" fmla="*/ 208747 h 208746"/>
                <a:gd name="connsiteX7" fmla="*/ 159710 w 275852"/>
                <a:gd name="connsiteY7" fmla="*/ 162663 h 208746"/>
                <a:gd name="connsiteX8" fmla="*/ 145803 w 275852"/>
                <a:gd name="connsiteY8" fmla="*/ 162663 h 208746"/>
                <a:gd name="connsiteX9" fmla="*/ 85193 w 275852"/>
                <a:gd name="connsiteY9" fmla="*/ 35462 h 208746"/>
                <a:gd name="connsiteX10" fmla="*/ 175310 w 275852"/>
                <a:gd name="connsiteY10" fmla="*/ 52039 h 208746"/>
                <a:gd name="connsiteX11" fmla="*/ 193434 w 275852"/>
                <a:gd name="connsiteY11" fmla="*/ 67536 h 208746"/>
                <a:gd name="connsiteX12" fmla="*/ 193821 w 275852"/>
                <a:gd name="connsiteY12" fmla="*/ 67499 h 208746"/>
                <a:gd name="connsiteX13" fmla="*/ 193434 w 275852"/>
                <a:gd name="connsiteY13" fmla="*/ 150420 h 208746"/>
                <a:gd name="connsiteX14" fmla="*/ 196504 w 275852"/>
                <a:gd name="connsiteY14" fmla="*/ 153490 h 208746"/>
                <a:gd name="connsiteX15" fmla="*/ 198960 w 275852"/>
                <a:gd name="connsiteY15" fmla="*/ 152262 h 208746"/>
                <a:gd name="connsiteX16" fmla="*/ 227264 w 275852"/>
                <a:gd name="connsiteY16" fmla="*/ 116702 h 208746"/>
                <a:gd name="connsiteX17" fmla="*/ 272783 w 275852"/>
                <a:gd name="connsiteY17" fmla="*/ 115836 h 208746"/>
                <a:gd name="connsiteX18" fmla="*/ 275852 w 275852"/>
                <a:gd name="connsiteY18" fmla="*/ 112766 h 208746"/>
                <a:gd name="connsiteX19" fmla="*/ 274624 w 275852"/>
                <a:gd name="connsiteY19" fmla="*/ 110310 h 208746"/>
                <a:gd name="connsiteX20" fmla="*/ 208163 w 275852"/>
                <a:gd name="connsiteY20" fmla="*/ 60076 h 208746"/>
                <a:gd name="connsiteX21" fmla="*/ 204569 w 275852"/>
                <a:gd name="connsiteY21" fmla="*/ 34365 h 208746"/>
                <a:gd name="connsiteX22" fmla="*/ 178857 w 275852"/>
                <a:gd name="connsiteY22" fmla="*/ 37959 h 208746"/>
                <a:gd name="connsiteX23" fmla="*/ 177545 w 275852"/>
                <a:gd name="connsiteY23" fmla="*/ 39957 h 208746"/>
                <a:gd name="connsiteX24" fmla="*/ 46084 w 275852"/>
                <a:gd name="connsiteY24" fmla="*/ 15791 h 208746"/>
                <a:gd name="connsiteX25" fmla="*/ 46084 w 275852"/>
                <a:gd name="connsiteY25" fmla="*/ 0 h 208746"/>
                <a:gd name="connsiteX26" fmla="*/ 0 w 275852"/>
                <a:gd name="connsiteY26" fmla="*/ 0 h 208746"/>
                <a:gd name="connsiteX27" fmla="*/ 0 w 275852"/>
                <a:gd name="connsiteY27" fmla="*/ 46084 h 208746"/>
                <a:gd name="connsiteX28" fmla="*/ 33805 w 275852"/>
                <a:gd name="connsiteY28" fmla="*/ 46084 h 208746"/>
                <a:gd name="connsiteX29" fmla="*/ 147430 w 275852"/>
                <a:gd name="connsiteY29" fmla="*/ 196467 h 208746"/>
                <a:gd name="connsiteX30" fmla="*/ 125899 w 275852"/>
                <a:gd name="connsiteY30" fmla="*/ 196467 h 208746"/>
                <a:gd name="connsiteX31" fmla="*/ 125899 w 275852"/>
                <a:gd name="connsiteY31" fmla="*/ 174942 h 208746"/>
                <a:gd name="connsiteX32" fmla="*/ 147430 w 275852"/>
                <a:gd name="connsiteY32" fmla="*/ 174942 h 208746"/>
                <a:gd name="connsiteX33" fmla="*/ 12279 w 275852"/>
                <a:gd name="connsiteY33" fmla="*/ 12279 h 208746"/>
                <a:gd name="connsiteX34" fmla="*/ 33805 w 275852"/>
                <a:gd name="connsiteY34" fmla="*/ 12279 h 208746"/>
                <a:gd name="connsiteX35" fmla="*/ 33805 w 275852"/>
                <a:gd name="connsiteY35" fmla="*/ 33805 h 208746"/>
                <a:gd name="connsiteX36" fmla="*/ 12279 w 275852"/>
                <a:gd name="connsiteY36" fmla="*/ 33805 h 20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75852" h="208746">
                  <a:moveTo>
                    <a:pt x="33805" y="46084"/>
                  </a:moveTo>
                  <a:lnTo>
                    <a:pt x="46084" y="46084"/>
                  </a:lnTo>
                  <a:lnTo>
                    <a:pt x="46084" y="38600"/>
                  </a:lnTo>
                  <a:cubicBezTo>
                    <a:pt x="102746" y="55791"/>
                    <a:pt x="129472" y="96644"/>
                    <a:pt x="127403" y="162663"/>
                  </a:cubicBezTo>
                  <a:lnTo>
                    <a:pt x="113620" y="162663"/>
                  </a:lnTo>
                  <a:lnTo>
                    <a:pt x="113620" y="208747"/>
                  </a:lnTo>
                  <a:lnTo>
                    <a:pt x="159710" y="208747"/>
                  </a:lnTo>
                  <a:lnTo>
                    <a:pt x="159710" y="162663"/>
                  </a:lnTo>
                  <a:lnTo>
                    <a:pt x="145803" y="162663"/>
                  </a:lnTo>
                  <a:cubicBezTo>
                    <a:pt x="147559" y="102495"/>
                    <a:pt x="127249" y="59923"/>
                    <a:pt x="85193" y="35462"/>
                  </a:cubicBezTo>
                  <a:lnTo>
                    <a:pt x="175310" y="52039"/>
                  </a:lnTo>
                  <a:cubicBezTo>
                    <a:pt x="176725" y="60955"/>
                    <a:pt x="184407" y="67523"/>
                    <a:pt x="193434" y="67536"/>
                  </a:cubicBezTo>
                  <a:cubicBezTo>
                    <a:pt x="193569" y="67536"/>
                    <a:pt x="193692" y="67499"/>
                    <a:pt x="193821" y="67499"/>
                  </a:cubicBezTo>
                  <a:lnTo>
                    <a:pt x="193434" y="150420"/>
                  </a:lnTo>
                  <a:cubicBezTo>
                    <a:pt x="193434" y="152115"/>
                    <a:pt x="194809" y="153490"/>
                    <a:pt x="196504" y="153490"/>
                  </a:cubicBezTo>
                  <a:cubicBezTo>
                    <a:pt x="197471" y="153490"/>
                    <a:pt x="198380" y="153035"/>
                    <a:pt x="198960" y="152262"/>
                  </a:cubicBezTo>
                  <a:lnTo>
                    <a:pt x="227264" y="116702"/>
                  </a:lnTo>
                  <a:lnTo>
                    <a:pt x="272783" y="115836"/>
                  </a:lnTo>
                  <a:cubicBezTo>
                    <a:pt x="274478" y="115836"/>
                    <a:pt x="275852" y="114461"/>
                    <a:pt x="275852" y="112766"/>
                  </a:cubicBezTo>
                  <a:cubicBezTo>
                    <a:pt x="275852" y="111800"/>
                    <a:pt x="275397" y="110890"/>
                    <a:pt x="274624" y="110310"/>
                  </a:cubicBezTo>
                  <a:lnTo>
                    <a:pt x="208163" y="60076"/>
                  </a:lnTo>
                  <a:cubicBezTo>
                    <a:pt x="214270" y="51983"/>
                    <a:pt x="212661" y="40472"/>
                    <a:pt x="204569" y="34365"/>
                  </a:cubicBezTo>
                  <a:cubicBezTo>
                    <a:pt x="196476" y="28258"/>
                    <a:pt x="184965" y="29867"/>
                    <a:pt x="178857" y="37959"/>
                  </a:cubicBezTo>
                  <a:cubicBezTo>
                    <a:pt x="178377" y="38596"/>
                    <a:pt x="177939" y="39263"/>
                    <a:pt x="177545" y="39957"/>
                  </a:cubicBezTo>
                  <a:lnTo>
                    <a:pt x="46084" y="15791"/>
                  </a:lnTo>
                  <a:lnTo>
                    <a:pt x="46084" y="0"/>
                  </a:lnTo>
                  <a:lnTo>
                    <a:pt x="0" y="0"/>
                  </a:lnTo>
                  <a:lnTo>
                    <a:pt x="0" y="46084"/>
                  </a:lnTo>
                  <a:lnTo>
                    <a:pt x="33805" y="46084"/>
                  </a:lnTo>
                  <a:close/>
                  <a:moveTo>
                    <a:pt x="147430" y="196467"/>
                  </a:moveTo>
                  <a:lnTo>
                    <a:pt x="125899" y="196467"/>
                  </a:lnTo>
                  <a:lnTo>
                    <a:pt x="125899" y="174942"/>
                  </a:lnTo>
                  <a:lnTo>
                    <a:pt x="147430" y="174942"/>
                  </a:lnTo>
                  <a:close/>
                  <a:moveTo>
                    <a:pt x="12279" y="12279"/>
                  </a:moveTo>
                  <a:lnTo>
                    <a:pt x="33805" y="12279"/>
                  </a:lnTo>
                  <a:lnTo>
                    <a:pt x="33805" y="33805"/>
                  </a:lnTo>
                  <a:lnTo>
                    <a:pt x="12279" y="33805"/>
                  </a:lnTo>
                  <a:close/>
                </a:path>
              </a:pathLst>
            </a:custGeom>
            <a:grpFill/>
            <a:ln w="60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9C6BF89-AEF6-5745-2522-7BC386CBA2CA}"/>
                </a:ext>
              </a:extLst>
            </p:cNvPr>
            <p:cNvSpPr/>
            <p:nvPr/>
          </p:nvSpPr>
          <p:spPr>
            <a:xfrm>
              <a:off x="1438693" y="3920459"/>
              <a:ext cx="491168" cy="417493"/>
            </a:xfrm>
            <a:custGeom>
              <a:avLst/>
              <a:gdLst>
                <a:gd name="connsiteX0" fmla="*/ 466610 w 491168"/>
                <a:gd name="connsiteY0" fmla="*/ 0 h 417493"/>
                <a:gd name="connsiteX1" fmla="*/ 24558 w 491168"/>
                <a:gd name="connsiteY1" fmla="*/ 0 h 417493"/>
                <a:gd name="connsiteX2" fmla="*/ 0 w 491168"/>
                <a:gd name="connsiteY2" fmla="*/ 24558 h 417493"/>
                <a:gd name="connsiteX3" fmla="*/ 0 w 491168"/>
                <a:gd name="connsiteY3" fmla="*/ 319259 h 417493"/>
                <a:gd name="connsiteX4" fmla="*/ 24558 w 491168"/>
                <a:gd name="connsiteY4" fmla="*/ 343818 h 417493"/>
                <a:gd name="connsiteX5" fmla="*/ 196467 w 491168"/>
                <a:gd name="connsiteY5" fmla="*/ 343818 h 417493"/>
                <a:gd name="connsiteX6" fmla="*/ 196467 w 491168"/>
                <a:gd name="connsiteY6" fmla="*/ 380655 h 417493"/>
                <a:gd name="connsiteX7" fmla="*/ 135071 w 491168"/>
                <a:gd name="connsiteY7" fmla="*/ 380655 h 417493"/>
                <a:gd name="connsiteX8" fmla="*/ 135071 w 491168"/>
                <a:gd name="connsiteY8" fmla="*/ 417493 h 417493"/>
                <a:gd name="connsiteX9" fmla="*/ 356097 w 491168"/>
                <a:gd name="connsiteY9" fmla="*/ 417493 h 417493"/>
                <a:gd name="connsiteX10" fmla="*/ 356097 w 491168"/>
                <a:gd name="connsiteY10" fmla="*/ 380655 h 417493"/>
                <a:gd name="connsiteX11" fmla="*/ 294701 w 491168"/>
                <a:gd name="connsiteY11" fmla="*/ 380655 h 417493"/>
                <a:gd name="connsiteX12" fmla="*/ 294701 w 491168"/>
                <a:gd name="connsiteY12" fmla="*/ 343818 h 417493"/>
                <a:gd name="connsiteX13" fmla="*/ 466610 w 491168"/>
                <a:gd name="connsiteY13" fmla="*/ 343818 h 417493"/>
                <a:gd name="connsiteX14" fmla="*/ 491168 w 491168"/>
                <a:gd name="connsiteY14" fmla="*/ 319259 h 417493"/>
                <a:gd name="connsiteX15" fmla="*/ 491168 w 491168"/>
                <a:gd name="connsiteY15" fmla="*/ 24558 h 417493"/>
                <a:gd name="connsiteX16" fmla="*/ 466610 w 491168"/>
                <a:gd name="connsiteY16" fmla="*/ 0 h 417493"/>
                <a:gd name="connsiteX17" fmla="*/ 454331 w 491168"/>
                <a:gd name="connsiteY17" fmla="*/ 306980 h 417493"/>
                <a:gd name="connsiteX18" fmla="*/ 36838 w 491168"/>
                <a:gd name="connsiteY18" fmla="*/ 306980 h 417493"/>
                <a:gd name="connsiteX19" fmla="*/ 36838 w 491168"/>
                <a:gd name="connsiteY19" fmla="*/ 36838 h 417493"/>
                <a:gd name="connsiteX20" fmla="*/ 454331 w 491168"/>
                <a:gd name="connsiteY20" fmla="*/ 36838 h 41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1168" h="417493">
                  <a:moveTo>
                    <a:pt x="466610" y="0"/>
                  </a:moveTo>
                  <a:lnTo>
                    <a:pt x="24558" y="0"/>
                  </a:lnTo>
                  <a:cubicBezTo>
                    <a:pt x="11012" y="41"/>
                    <a:pt x="40" y="11012"/>
                    <a:pt x="0" y="24558"/>
                  </a:cubicBezTo>
                  <a:lnTo>
                    <a:pt x="0" y="319259"/>
                  </a:lnTo>
                  <a:cubicBezTo>
                    <a:pt x="40" y="332806"/>
                    <a:pt x="11012" y="343777"/>
                    <a:pt x="24558" y="343818"/>
                  </a:cubicBezTo>
                  <a:lnTo>
                    <a:pt x="196467" y="343818"/>
                  </a:lnTo>
                  <a:lnTo>
                    <a:pt x="196467" y="380655"/>
                  </a:lnTo>
                  <a:lnTo>
                    <a:pt x="135071" y="380655"/>
                  </a:lnTo>
                  <a:lnTo>
                    <a:pt x="135071" y="417493"/>
                  </a:lnTo>
                  <a:lnTo>
                    <a:pt x="356097" y="417493"/>
                  </a:lnTo>
                  <a:lnTo>
                    <a:pt x="356097" y="380655"/>
                  </a:lnTo>
                  <a:lnTo>
                    <a:pt x="294701" y="380655"/>
                  </a:lnTo>
                  <a:lnTo>
                    <a:pt x="294701" y="343818"/>
                  </a:lnTo>
                  <a:lnTo>
                    <a:pt x="466610" y="343818"/>
                  </a:lnTo>
                  <a:cubicBezTo>
                    <a:pt x="480156" y="343777"/>
                    <a:pt x="491128" y="332806"/>
                    <a:pt x="491168" y="319259"/>
                  </a:cubicBezTo>
                  <a:lnTo>
                    <a:pt x="491168" y="24558"/>
                  </a:lnTo>
                  <a:cubicBezTo>
                    <a:pt x="491128" y="11012"/>
                    <a:pt x="480156" y="41"/>
                    <a:pt x="466610" y="0"/>
                  </a:cubicBezTo>
                  <a:close/>
                  <a:moveTo>
                    <a:pt x="454331" y="306980"/>
                  </a:moveTo>
                  <a:lnTo>
                    <a:pt x="36838" y="306980"/>
                  </a:lnTo>
                  <a:lnTo>
                    <a:pt x="36838" y="36838"/>
                  </a:lnTo>
                  <a:lnTo>
                    <a:pt x="454331" y="36838"/>
                  </a:lnTo>
                  <a:close/>
                </a:path>
              </a:pathLst>
            </a:custGeom>
            <a:grpFill/>
            <a:ln w="60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4141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67D95-65B2-17D4-8B59-0B352ACDB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MTM Link Features for Providers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06B4E1-9469-F2A0-287C-CE125A4F45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76" b="1934"/>
          <a:stretch/>
        </p:blipFill>
        <p:spPr>
          <a:xfrm>
            <a:off x="7717303" y="1377845"/>
            <a:ext cx="3584250" cy="5213828"/>
          </a:xfrm>
          <a:prstGeom prst="rect">
            <a:avLst/>
          </a:prstGeom>
        </p:spPr>
      </p:pic>
      <p:sp>
        <p:nvSpPr>
          <p:cNvPr id="11" name="矩形 4">
            <a:extLst>
              <a:ext uri="{FF2B5EF4-FFF2-40B4-BE49-F238E27FC236}">
                <a16:creationId xmlns:a16="http://schemas.microsoft.com/office/drawing/2014/main" id="{2F2ED9FD-4FAE-2BC9-48DF-AD4DFCD1EE19}"/>
              </a:ext>
            </a:extLst>
          </p:cNvPr>
          <p:cNvSpPr/>
          <p:nvPr/>
        </p:nvSpPr>
        <p:spPr>
          <a:xfrm>
            <a:off x="0" y="6617615"/>
            <a:ext cx="12192000" cy="240385"/>
          </a:xfrm>
          <a:prstGeom prst="rect">
            <a:avLst/>
          </a:prstGeom>
          <a:solidFill>
            <a:schemeClr val="bg2">
              <a:lumMod val="1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Lato" panose="020F050202020403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8FE536-90CC-E7AB-EFEA-CFDA8D801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3733" y="6168062"/>
            <a:ext cx="449553" cy="449553"/>
          </a:xfrm>
          <a:prstGeom prst="rect">
            <a:avLst/>
          </a:prstGeom>
        </p:spPr>
      </p:pic>
      <p:sp>
        <p:nvSpPr>
          <p:cNvPr id="17" name="矩形 4">
            <a:extLst>
              <a:ext uri="{FF2B5EF4-FFF2-40B4-BE49-F238E27FC236}">
                <a16:creationId xmlns:a16="http://schemas.microsoft.com/office/drawing/2014/main" id="{6EEF22A8-6EF9-1AA8-9AB4-367D85FE1C6F}"/>
              </a:ext>
            </a:extLst>
          </p:cNvPr>
          <p:cNvSpPr/>
          <p:nvPr/>
        </p:nvSpPr>
        <p:spPr>
          <a:xfrm>
            <a:off x="-6315" y="6617615"/>
            <a:ext cx="12192000" cy="240385"/>
          </a:xfrm>
          <a:prstGeom prst="rect">
            <a:avLst/>
          </a:prstGeom>
          <a:solidFill>
            <a:schemeClr val="bg2">
              <a:lumMod val="1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Lato" panose="020F0502020204030203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75E4DA2-66DB-D340-C367-7F391ED5C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7418" y="6168062"/>
            <a:ext cx="449553" cy="44955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82298D0-07A2-53D6-2063-ED88CD44EF45}"/>
              </a:ext>
            </a:extLst>
          </p:cNvPr>
          <p:cNvSpPr txBox="1"/>
          <p:nvPr/>
        </p:nvSpPr>
        <p:spPr>
          <a:xfrm>
            <a:off x="901700" y="1540819"/>
            <a:ext cx="5080000" cy="521382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2880" tIns="182880" rIns="182880" bIns="182880" rtlCol="0" anchor="ctr">
            <a:noAutofit/>
          </a:bodyPr>
          <a:lstStyle/>
          <a:p>
            <a:pPr lvl="0" algn="ctr">
              <a:spcBef>
                <a:spcPts val="3000"/>
              </a:spcBef>
            </a:pPr>
            <a:r>
              <a:rPr lang="en-US" dirty="0"/>
              <a:t>Simple and functional </a:t>
            </a:r>
            <a:r>
              <a:rPr lang="en-US" dirty="0">
                <a:gradFill>
                  <a:gsLst>
                    <a:gs pos="0">
                      <a:srgbClr val="463E8F"/>
                    </a:gs>
                    <a:gs pos="59000">
                      <a:srgbClr val="6C3A91"/>
                    </a:gs>
                    <a:gs pos="100000">
                      <a:srgbClr val="893793"/>
                    </a:gs>
                  </a:gsLst>
                  <a:lin ang="42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Driver App</a:t>
            </a:r>
          </a:p>
          <a:p>
            <a:pPr lvl="0" algn="ctr">
              <a:spcBef>
                <a:spcPts val="3000"/>
              </a:spcBef>
            </a:pPr>
            <a:r>
              <a:rPr lang="en-US" dirty="0">
                <a:gradFill>
                  <a:gsLst>
                    <a:gs pos="0">
                      <a:srgbClr val="463E8F"/>
                    </a:gs>
                    <a:gs pos="59000">
                      <a:srgbClr val="6C3A91"/>
                    </a:gs>
                    <a:gs pos="100000">
                      <a:srgbClr val="893793"/>
                    </a:gs>
                  </a:gsLst>
                  <a:lin ang="42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Quick routing </a:t>
            </a:r>
            <a:r>
              <a:rPr lang="en-US" dirty="0"/>
              <a:t>for short-notice trips</a:t>
            </a:r>
          </a:p>
          <a:p>
            <a:pPr lvl="0" algn="ctr">
              <a:spcBef>
                <a:spcPts val="3000"/>
              </a:spcBef>
            </a:pPr>
            <a:r>
              <a:rPr lang="en-US" dirty="0">
                <a:gradFill>
                  <a:gsLst>
                    <a:gs pos="0">
                      <a:srgbClr val="463E8F"/>
                    </a:gs>
                    <a:gs pos="59000">
                      <a:srgbClr val="6C3A91"/>
                    </a:gs>
                    <a:gs pos="100000">
                      <a:srgbClr val="893793"/>
                    </a:gs>
                  </a:gsLst>
                  <a:lin ang="42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GPS data </a:t>
            </a:r>
            <a:r>
              <a:rPr lang="en-US" dirty="0"/>
              <a:t>and timestamps</a:t>
            </a:r>
          </a:p>
          <a:p>
            <a:pPr lvl="0" algn="ctr">
              <a:spcBef>
                <a:spcPts val="3000"/>
              </a:spcBef>
            </a:pPr>
            <a:r>
              <a:rPr lang="en-US" dirty="0">
                <a:gradFill>
                  <a:gsLst>
                    <a:gs pos="0">
                      <a:srgbClr val="463E8F"/>
                    </a:gs>
                    <a:gs pos="59000">
                      <a:srgbClr val="6C3A91"/>
                    </a:gs>
                    <a:gs pos="100000">
                      <a:srgbClr val="893793"/>
                    </a:gs>
                  </a:gsLst>
                  <a:lin ang="42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Claims monitoring </a:t>
            </a:r>
            <a:r>
              <a:rPr lang="en-US" dirty="0"/>
              <a:t>and updates</a:t>
            </a:r>
          </a:p>
          <a:p>
            <a:pPr lvl="0" algn="ctr">
              <a:spcBef>
                <a:spcPts val="3000"/>
              </a:spcBef>
            </a:pPr>
            <a:r>
              <a:rPr lang="en-US" dirty="0"/>
              <a:t>Marketplace to </a:t>
            </a:r>
            <a:r>
              <a:rPr lang="en-US" dirty="0">
                <a:gradFill>
                  <a:gsLst>
                    <a:gs pos="0">
                      <a:srgbClr val="463E8F"/>
                    </a:gs>
                    <a:gs pos="59000">
                      <a:srgbClr val="6C3A91"/>
                    </a:gs>
                    <a:gs pos="100000">
                      <a:srgbClr val="893793"/>
                    </a:gs>
                  </a:gsLst>
                  <a:lin ang="42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"shop" for additional trips</a:t>
            </a:r>
            <a:r>
              <a:rPr lang="en-US" dirty="0"/>
              <a:t>/opportunities</a:t>
            </a:r>
          </a:p>
          <a:p>
            <a:pPr lvl="0" algn="ctr">
              <a:spcBef>
                <a:spcPts val="3000"/>
              </a:spcBef>
            </a:pPr>
            <a:r>
              <a:rPr lang="en-US" dirty="0"/>
              <a:t>Easy </a:t>
            </a:r>
            <a:r>
              <a:rPr lang="en-US" dirty="0">
                <a:gradFill>
                  <a:gsLst>
                    <a:gs pos="0">
                      <a:srgbClr val="463E8F"/>
                    </a:gs>
                    <a:gs pos="59000">
                      <a:srgbClr val="6C3A91"/>
                    </a:gs>
                    <a:gs pos="100000">
                      <a:srgbClr val="893793"/>
                    </a:gs>
                  </a:gsLst>
                  <a:lin ang="42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credential management</a:t>
            </a:r>
          </a:p>
          <a:p>
            <a:pPr lvl="0" algn="ctr">
              <a:spcBef>
                <a:spcPts val="3000"/>
              </a:spcBef>
            </a:pPr>
            <a:r>
              <a:rPr lang="en-US" dirty="0"/>
              <a:t>APIs with </a:t>
            </a:r>
            <a:r>
              <a:rPr lang="en-US" dirty="0">
                <a:gradFill>
                  <a:gsLst>
                    <a:gs pos="0">
                      <a:srgbClr val="463E8F"/>
                    </a:gs>
                    <a:gs pos="59000">
                      <a:srgbClr val="6C3A91"/>
                    </a:gs>
                    <a:gs pos="100000">
                      <a:srgbClr val="893793"/>
                    </a:gs>
                  </a:gsLst>
                  <a:lin ang="42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30+ third-party RSD platforms</a:t>
            </a:r>
            <a:endParaRPr lang="en-US" b="1" dirty="0">
              <a:gradFill>
                <a:gsLst>
                  <a:gs pos="29400">
                    <a:srgbClr val="763794"/>
                  </a:gs>
                  <a:gs pos="0">
                    <a:srgbClr val="423F8F"/>
                  </a:gs>
                  <a:gs pos="68000">
                    <a:srgbClr val="3A3B94"/>
                  </a:gs>
                </a:gsLst>
                <a:lin ang="2700000" scaled="1"/>
              </a:gra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5" name="矩形 4">
            <a:extLst>
              <a:ext uri="{FF2B5EF4-FFF2-40B4-BE49-F238E27FC236}">
                <a16:creationId xmlns:a16="http://schemas.microsoft.com/office/drawing/2014/main" id="{555042AC-9E3C-5FEA-45E9-2776972CB46E}"/>
              </a:ext>
            </a:extLst>
          </p:cNvPr>
          <p:cNvSpPr/>
          <p:nvPr/>
        </p:nvSpPr>
        <p:spPr>
          <a:xfrm>
            <a:off x="6315" y="6617344"/>
            <a:ext cx="12192000" cy="240385"/>
          </a:xfrm>
          <a:prstGeom prst="rect">
            <a:avLst/>
          </a:prstGeom>
          <a:solidFill>
            <a:schemeClr val="bg2">
              <a:lumMod val="1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Lato" panose="020F0502020204030203" pitchFamily="34" charset="0"/>
            </a:endParaRPr>
          </a:p>
        </p:txBody>
      </p:sp>
      <p:sp>
        <p:nvSpPr>
          <p:cNvPr id="41" name="Arrow: Chevron 40">
            <a:extLst>
              <a:ext uri="{FF2B5EF4-FFF2-40B4-BE49-F238E27FC236}">
                <a16:creationId xmlns:a16="http://schemas.microsoft.com/office/drawing/2014/main" id="{99D0D65D-D790-66E3-501A-262B48CE90DB}"/>
              </a:ext>
            </a:extLst>
          </p:cNvPr>
          <p:cNvSpPr/>
          <p:nvPr/>
        </p:nvSpPr>
        <p:spPr>
          <a:xfrm>
            <a:off x="5662338" y="3133269"/>
            <a:ext cx="788917" cy="1752600"/>
          </a:xfrm>
          <a:prstGeom prst="chevron">
            <a:avLst/>
          </a:prstGeom>
          <a:gradFill>
            <a:gsLst>
              <a:gs pos="0">
                <a:srgbClr val="463E8F"/>
              </a:gs>
              <a:gs pos="59000">
                <a:srgbClr val="6C3A91"/>
              </a:gs>
              <a:gs pos="100000">
                <a:srgbClr val="893793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Arrow: Chevron 41">
            <a:extLst>
              <a:ext uri="{FF2B5EF4-FFF2-40B4-BE49-F238E27FC236}">
                <a16:creationId xmlns:a16="http://schemas.microsoft.com/office/drawing/2014/main" id="{129C8B90-93FA-7C74-9987-FECD46FB4C6A}"/>
              </a:ext>
            </a:extLst>
          </p:cNvPr>
          <p:cNvSpPr/>
          <p:nvPr/>
        </p:nvSpPr>
        <p:spPr>
          <a:xfrm>
            <a:off x="6209196" y="3133269"/>
            <a:ext cx="788917" cy="1752600"/>
          </a:xfrm>
          <a:prstGeom prst="chevron">
            <a:avLst/>
          </a:prstGeom>
          <a:gradFill>
            <a:gsLst>
              <a:gs pos="0">
                <a:srgbClr val="463E8F"/>
              </a:gs>
              <a:gs pos="59000">
                <a:srgbClr val="6C3A91"/>
              </a:gs>
              <a:gs pos="100000">
                <a:srgbClr val="893793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Arrow: Chevron 42">
            <a:extLst>
              <a:ext uri="{FF2B5EF4-FFF2-40B4-BE49-F238E27FC236}">
                <a16:creationId xmlns:a16="http://schemas.microsoft.com/office/drawing/2014/main" id="{1D73E467-1EB3-487E-CC9C-044D0CFE10CA}"/>
              </a:ext>
            </a:extLst>
          </p:cNvPr>
          <p:cNvSpPr/>
          <p:nvPr/>
        </p:nvSpPr>
        <p:spPr>
          <a:xfrm>
            <a:off x="6756054" y="3149600"/>
            <a:ext cx="788917" cy="1752600"/>
          </a:xfrm>
          <a:prstGeom prst="chevron">
            <a:avLst/>
          </a:prstGeom>
          <a:gradFill>
            <a:gsLst>
              <a:gs pos="0">
                <a:srgbClr val="463E8F"/>
              </a:gs>
              <a:gs pos="59000">
                <a:srgbClr val="6C3A91"/>
              </a:gs>
              <a:gs pos="100000">
                <a:srgbClr val="893793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Arrow: Chevron 43">
            <a:extLst>
              <a:ext uri="{FF2B5EF4-FFF2-40B4-BE49-F238E27FC236}">
                <a16:creationId xmlns:a16="http://schemas.microsoft.com/office/drawing/2014/main" id="{8B9124FD-C079-AA66-9513-6CEC47543DC4}"/>
              </a:ext>
            </a:extLst>
          </p:cNvPr>
          <p:cNvSpPr/>
          <p:nvPr/>
        </p:nvSpPr>
        <p:spPr>
          <a:xfrm>
            <a:off x="7302912" y="3133269"/>
            <a:ext cx="788917" cy="1752600"/>
          </a:xfrm>
          <a:prstGeom prst="chevron">
            <a:avLst/>
          </a:prstGeom>
          <a:gradFill>
            <a:gsLst>
              <a:gs pos="0">
                <a:srgbClr val="463E8F"/>
              </a:gs>
              <a:gs pos="59000">
                <a:srgbClr val="6C3A91"/>
              </a:gs>
              <a:gs pos="100000">
                <a:srgbClr val="893793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064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28">
            <a:extLst>
              <a:ext uri="{FF2B5EF4-FFF2-40B4-BE49-F238E27FC236}">
                <a16:creationId xmlns:a16="http://schemas.microsoft.com/office/drawing/2014/main" id="{3701871A-E937-DA4A-C674-733D40AE1F11}"/>
              </a:ext>
            </a:extLst>
          </p:cNvPr>
          <p:cNvSpPr/>
          <p:nvPr/>
        </p:nvSpPr>
        <p:spPr>
          <a:xfrm>
            <a:off x="6362700" y="0"/>
            <a:ext cx="5829300" cy="6858000"/>
          </a:xfrm>
          <a:prstGeom prst="rect">
            <a:avLst/>
          </a:prstGeom>
          <a:solidFill>
            <a:schemeClr val="bg1">
              <a:lumMod val="8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C65D15-2B81-FF99-E039-5555E535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Enhancements and </a:t>
            </a:r>
            <a:br>
              <a:rPr lang="en-US" dirty="0"/>
            </a:br>
            <a:r>
              <a:rPr lang="en-US" dirty="0"/>
              <a:t>Provider Ranking</a:t>
            </a:r>
          </a:p>
        </p:txBody>
      </p:sp>
      <p:sp>
        <p:nvSpPr>
          <p:cNvPr id="4" name="Rounded Rectangle 29">
            <a:extLst>
              <a:ext uri="{FF2B5EF4-FFF2-40B4-BE49-F238E27FC236}">
                <a16:creationId xmlns:a16="http://schemas.microsoft.com/office/drawing/2014/main" id="{9B37DF5A-1DDE-DA42-601E-2F986CECA0D6}"/>
              </a:ext>
            </a:extLst>
          </p:cNvPr>
          <p:cNvSpPr/>
          <p:nvPr/>
        </p:nvSpPr>
        <p:spPr>
          <a:xfrm>
            <a:off x="7008779" y="2449381"/>
            <a:ext cx="4281517" cy="640080"/>
          </a:xfrm>
          <a:prstGeom prst="roundRect">
            <a:avLst>
              <a:gd name="adj" fmla="val 6473"/>
            </a:avLst>
          </a:prstGeom>
          <a:gradFill>
            <a:gsLst>
              <a:gs pos="59000">
                <a:srgbClr val="374F7F"/>
              </a:gs>
              <a:gs pos="0">
                <a:srgbClr val="5F3794"/>
              </a:gs>
            </a:gsLst>
            <a:lin ang="4200000" scaled="0"/>
          </a:gradFill>
          <a:ln>
            <a:noFill/>
          </a:ln>
          <a:effectLst>
            <a:reflection endPos="0" dist="43128" dir="5400000" sy="-100000" algn="bl" rotWithShape="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840" rtlCol="0" anchor="ctr"/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Bravo Limo</a:t>
            </a:r>
          </a:p>
        </p:txBody>
      </p:sp>
      <p:sp>
        <p:nvSpPr>
          <p:cNvPr id="5" name="Rounded Rectangle 27">
            <a:extLst>
              <a:ext uri="{FF2B5EF4-FFF2-40B4-BE49-F238E27FC236}">
                <a16:creationId xmlns:a16="http://schemas.microsoft.com/office/drawing/2014/main" id="{1C4BD8CC-38DE-AF47-8DD8-A13A21D5F011}"/>
              </a:ext>
            </a:extLst>
          </p:cNvPr>
          <p:cNvSpPr/>
          <p:nvPr/>
        </p:nvSpPr>
        <p:spPr>
          <a:xfrm>
            <a:off x="7008778" y="1670332"/>
            <a:ext cx="4281517" cy="640080"/>
          </a:xfrm>
          <a:prstGeom prst="roundRect">
            <a:avLst>
              <a:gd name="adj" fmla="val 6473"/>
            </a:avLst>
          </a:prstGeom>
          <a:gradFill flip="none" rotWithShape="1">
            <a:gsLst>
              <a:gs pos="0">
                <a:srgbClr val="463E8F"/>
              </a:gs>
              <a:gs pos="59000">
                <a:srgbClr val="6C3A91"/>
              </a:gs>
              <a:gs pos="100000">
                <a:srgbClr val="893793"/>
              </a:gs>
            </a:gsLst>
            <a:lin ang="4200000" scaled="0"/>
            <a:tileRect/>
          </a:gradFill>
          <a:ln>
            <a:noFill/>
          </a:ln>
          <a:effectLst>
            <a:reflection endPos="0" dist="43128" dir="5400000" sy="-100000" algn="bl" rotWithShape="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840" rtlCol="0" anchor="ctr"/>
          <a:lstStyle/>
          <a:p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Alpha Transport</a:t>
            </a:r>
          </a:p>
        </p:txBody>
      </p:sp>
      <p:sp>
        <p:nvSpPr>
          <p:cNvPr id="6" name="Rounded Rectangle 27">
            <a:extLst>
              <a:ext uri="{FF2B5EF4-FFF2-40B4-BE49-F238E27FC236}">
                <a16:creationId xmlns:a16="http://schemas.microsoft.com/office/drawing/2014/main" id="{C7FBC805-A805-641C-5ECA-B30005B01605}"/>
              </a:ext>
            </a:extLst>
          </p:cNvPr>
          <p:cNvSpPr/>
          <p:nvPr/>
        </p:nvSpPr>
        <p:spPr>
          <a:xfrm>
            <a:off x="7008779" y="3228430"/>
            <a:ext cx="4281518" cy="640080"/>
          </a:xfrm>
          <a:prstGeom prst="roundRect">
            <a:avLst>
              <a:gd name="adj" fmla="val 6473"/>
            </a:avLst>
          </a:prstGeom>
          <a:gradFill>
            <a:gsLst>
              <a:gs pos="0">
                <a:srgbClr val="3D7790"/>
              </a:gs>
              <a:gs pos="76000">
                <a:srgbClr val="3A3894"/>
              </a:gs>
            </a:gsLst>
            <a:lin ang="4200000" scaled="0"/>
          </a:gradFill>
          <a:ln>
            <a:noFill/>
          </a:ln>
          <a:effectLst>
            <a:reflection endPos="0" dist="43128" dir="5400000" sy="-100000" algn="bl" rotWithShape="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840" rtlCol="0" anchor="ctr"/>
          <a:lstStyle/>
          <a:p>
            <a:pPr>
              <a:defRPr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Charlie Transit</a:t>
            </a:r>
          </a:p>
        </p:txBody>
      </p:sp>
      <p:sp>
        <p:nvSpPr>
          <p:cNvPr id="7" name="Rounded Rectangle 29">
            <a:extLst>
              <a:ext uri="{FF2B5EF4-FFF2-40B4-BE49-F238E27FC236}">
                <a16:creationId xmlns:a16="http://schemas.microsoft.com/office/drawing/2014/main" id="{08046056-06AE-0C80-594B-019C22979E34}"/>
              </a:ext>
            </a:extLst>
          </p:cNvPr>
          <p:cNvSpPr/>
          <p:nvPr/>
        </p:nvSpPr>
        <p:spPr>
          <a:xfrm>
            <a:off x="7008773" y="4786528"/>
            <a:ext cx="4281517" cy="640080"/>
          </a:xfrm>
          <a:prstGeom prst="roundRect">
            <a:avLst>
              <a:gd name="adj" fmla="val 6473"/>
            </a:avLst>
          </a:prstGeom>
          <a:gradFill>
            <a:gsLst>
              <a:gs pos="59000">
                <a:srgbClr val="374F7F"/>
              </a:gs>
              <a:gs pos="0">
                <a:srgbClr val="5F3794"/>
              </a:gs>
            </a:gsLst>
            <a:lin ang="4200000" scaled="0"/>
          </a:gradFill>
          <a:ln>
            <a:noFill/>
          </a:ln>
          <a:effectLst>
            <a:reflection endPos="0" dist="43128" dir="5400000" sy="-100000" algn="bl" rotWithShape="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840" rtlCol="0" anchor="ctr"/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Echo Movers</a:t>
            </a:r>
          </a:p>
        </p:txBody>
      </p:sp>
      <p:sp>
        <p:nvSpPr>
          <p:cNvPr id="8" name="Rounded Rectangle 27">
            <a:extLst>
              <a:ext uri="{FF2B5EF4-FFF2-40B4-BE49-F238E27FC236}">
                <a16:creationId xmlns:a16="http://schemas.microsoft.com/office/drawing/2014/main" id="{22DB63D7-99AB-A2A3-6300-40EC0FB63D63}"/>
              </a:ext>
            </a:extLst>
          </p:cNvPr>
          <p:cNvSpPr/>
          <p:nvPr/>
        </p:nvSpPr>
        <p:spPr>
          <a:xfrm>
            <a:off x="7008774" y="4007479"/>
            <a:ext cx="4281517" cy="640080"/>
          </a:xfrm>
          <a:prstGeom prst="roundRect">
            <a:avLst>
              <a:gd name="adj" fmla="val 6473"/>
            </a:avLst>
          </a:prstGeom>
          <a:gradFill flip="none" rotWithShape="1">
            <a:gsLst>
              <a:gs pos="0">
                <a:srgbClr val="463E8F"/>
              </a:gs>
              <a:gs pos="59000">
                <a:srgbClr val="6C3A91"/>
              </a:gs>
              <a:gs pos="100000">
                <a:srgbClr val="893793"/>
              </a:gs>
            </a:gsLst>
            <a:lin ang="4200000" scaled="0"/>
            <a:tileRect/>
          </a:gradFill>
          <a:ln>
            <a:noFill/>
          </a:ln>
          <a:effectLst>
            <a:reflection endPos="0" dist="43128" dir="5400000" sy="-100000" algn="bl" rotWithShape="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840" rtlCol="0" anchor="ctr"/>
          <a:lstStyle/>
          <a:p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Delta Shuttles</a:t>
            </a:r>
          </a:p>
        </p:txBody>
      </p:sp>
      <p:sp>
        <p:nvSpPr>
          <p:cNvPr id="9" name="Rounded Rectangle 27">
            <a:extLst>
              <a:ext uri="{FF2B5EF4-FFF2-40B4-BE49-F238E27FC236}">
                <a16:creationId xmlns:a16="http://schemas.microsoft.com/office/drawing/2014/main" id="{A748CB88-D9B3-B97B-338E-B10AF7DA3290}"/>
              </a:ext>
            </a:extLst>
          </p:cNvPr>
          <p:cNvSpPr/>
          <p:nvPr/>
        </p:nvSpPr>
        <p:spPr>
          <a:xfrm>
            <a:off x="7008772" y="5565577"/>
            <a:ext cx="4281518" cy="640080"/>
          </a:xfrm>
          <a:prstGeom prst="roundRect">
            <a:avLst>
              <a:gd name="adj" fmla="val 6473"/>
            </a:avLst>
          </a:prstGeom>
          <a:gradFill>
            <a:gsLst>
              <a:gs pos="0">
                <a:srgbClr val="3D7790"/>
              </a:gs>
              <a:gs pos="76000">
                <a:srgbClr val="3A3894"/>
              </a:gs>
            </a:gsLst>
            <a:lin ang="4200000" scaled="0"/>
          </a:gradFill>
          <a:ln>
            <a:noFill/>
          </a:ln>
          <a:effectLst>
            <a:reflection endPos="0" dist="43128" dir="5400000" sy="-100000" algn="bl" rotWithShape="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840" rtlCol="0" anchor="ctr"/>
          <a:lstStyle/>
          <a:p>
            <a:pPr>
              <a:defRPr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Foxtrot Cars</a:t>
            </a:r>
          </a:p>
        </p:txBody>
      </p:sp>
      <p:pic>
        <p:nvPicPr>
          <p:cNvPr id="10" name="Graphic 9" descr="Badge 1 with solid fill">
            <a:extLst>
              <a:ext uri="{FF2B5EF4-FFF2-40B4-BE49-F238E27FC236}">
                <a16:creationId xmlns:a16="http://schemas.microsoft.com/office/drawing/2014/main" id="{1A72BFAB-9AFE-3BE5-4B13-F2FC6446283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173872" y="1670332"/>
            <a:ext cx="640080" cy="640080"/>
          </a:xfrm>
          <a:prstGeom prst="rect">
            <a:avLst/>
          </a:prstGeom>
        </p:spPr>
      </p:pic>
      <p:pic>
        <p:nvPicPr>
          <p:cNvPr id="11" name="Graphic 10" descr="Badge with solid fill">
            <a:extLst>
              <a:ext uri="{FF2B5EF4-FFF2-40B4-BE49-F238E27FC236}">
                <a16:creationId xmlns:a16="http://schemas.microsoft.com/office/drawing/2014/main" id="{75D268FA-9555-4D07-3585-2C8C23EE232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73872" y="2450112"/>
            <a:ext cx="640080" cy="640080"/>
          </a:xfrm>
          <a:prstGeom prst="rect">
            <a:avLst/>
          </a:prstGeom>
        </p:spPr>
      </p:pic>
      <p:pic>
        <p:nvPicPr>
          <p:cNvPr id="12" name="Graphic 11" descr="Badge 3 with solid fill">
            <a:extLst>
              <a:ext uri="{FF2B5EF4-FFF2-40B4-BE49-F238E27FC236}">
                <a16:creationId xmlns:a16="http://schemas.microsoft.com/office/drawing/2014/main" id="{6E538223-54C3-0823-62EC-B2BA169BA00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173872" y="3218621"/>
            <a:ext cx="640080" cy="640080"/>
          </a:xfrm>
          <a:prstGeom prst="rect">
            <a:avLst/>
          </a:prstGeom>
        </p:spPr>
      </p:pic>
      <p:pic>
        <p:nvPicPr>
          <p:cNvPr id="13" name="Graphic 12" descr="Badge 4 with solid fill">
            <a:extLst>
              <a:ext uri="{FF2B5EF4-FFF2-40B4-BE49-F238E27FC236}">
                <a16:creationId xmlns:a16="http://schemas.microsoft.com/office/drawing/2014/main" id="{2EE52C26-6710-EDB4-AE87-C127B0EEA72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173872" y="3999830"/>
            <a:ext cx="640080" cy="640080"/>
          </a:xfrm>
          <a:prstGeom prst="rect">
            <a:avLst/>
          </a:prstGeom>
        </p:spPr>
      </p:pic>
      <p:pic>
        <p:nvPicPr>
          <p:cNvPr id="14" name="Graphic 13" descr="Badge 5 with solid fill">
            <a:extLst>
              <a:ext uri="{FF2B5EF4-FFF2-40B4-BE49-F238E27FC236}">
                <a16:creationId xmlns:a16="http://schemas.microsoft.com/office/drawing/2014/main" id="{F19776AE-9334-9EED-1ABD-2932181A29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173872" y="4783930"/>
            <a:ext cx="640080" cy="640080"/>
          </a:xfrm>
          <a:prstGeom prst="rect">
            <a:avLst/>
          </a:prstGeom>
        </p:spPr>
      </p:pic>
      <p:pic>
        <p:nvPicPr>
          <p:cNvPr id="15" name="Graphic 14" descr="Badge 6 with solid fill">
            <a:extLst>
              <a:ext uri="{FF2B5EF4-FFF2-40B4-BE49-F238E27FC236}">
                <a16:creationId xmlns:a16="http://schemas.microsoft.com/office/drawing/2014/main" id="{CFE894F6-2CDC-4FA7-0E7A-DE23F208379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173872" y="5565577"/>
            <a:ext cx="640080" cy="640080"/>
          </a:xfrm>
          <a:prstGeom prst="rect">
            <a:avLst/>
          </a:prstGeom>
        </p:spPr>
      </p:pic>
      <p:sp>
        <p:nvSpPr>
          <p:cNvPr id="17" name="矩形 4">
            <a:extLst>
              <a:ext uri="{FF2B5EF4-FFF2-40B4-BE49-F238E27FC236}">
                <a16:creationId xmlns:a16="http://schemas.microsoft.com/office/drawing/2014/main" id="{BF157EE1-416C-C3BD-85A2-D98CB679D414}"/>
              </a:ext>
            </a:extLst>
          </p:cNvPr>
          <p:cNvSpPr/>
          <p:nvPr/>
        </p:nvSpPr>
        <p:spPr>
          <a:xfrm>
            <a:off x="0" y="6617615"/>
            <a:ext cx="12192000" cy="240385"/>
          </a:xfrm>
          <a:prstGeom prst="rect">
            <a:avLst/>
          </a:prstGeom>
          <a:solidFill>
            <a:schemeClr val="bg2">
              <a:lumMod val="1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Lato" panose="020F0502020204030203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4B6E07B-BA8A-3594-DBE3-1ABFCADF58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83733" y="6168062"/>
            <a:ext cx="449553" cy="44955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9108BE3-3D1A-93CB-D898-093D29412EA6}"/>
              </a:ext>
            </a:extLst>
          </p:cNvPr>
          <p:cNvSpPr txBox="1"/>
          <p:nvPr/>
        </p:nvSpPr>
        <p:spPr>
          <a:xfrm>
            <a:off x="7008772" y="1077347"/>
            <a:ext cx="3916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Example Provider Ranking: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8C81E27-D33F-88D5-ADF1-F8D5C81074D0}"/>
              </a:ext>
            </a:extLst>
          </p:cNvPr>
          <p:cNvSpPr txBox="1">
            <a:spLocks/>
          </p:cNvSpPr>
          <p:nvPr/>
        </p:nvSpPr>
        <p:spPr>
          <a:xfrm>
            <a:off x="658784" y="1597192"/>
            <a:ext cx="5170517" cy="477442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ts val="3000"/>
              </a:spcBef>
              <a:buNone/>
            </a:pPr>
            <a:r>
              <a:rPr lang="en-US" sz="2400" dirty="0">
                <a:gradFill>
                  <a:gsLst>
                    <a:gs pos="0">
                      <a:srgbClr val="463E8F"/>
                    </a:gs>
                    <a:gs pos="59000">
                      <a:srgbClr val="6C3A91"/>
                    </a:gs>
                    <a:gs pos="100000">
                      <a:srgbClr val="893793"/>
                    </a:gs>
                  </a:gsLst>
                  <a:lin ang="42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AI-powered tools </a:t>
            </a:r>
            <a:r>
              <a:rPr lang="en-US" sz="2400" dirty="0"/>
              <a:t>to </a:t>
            </a:r>
            <a:br>
              <a:rPr lang="en-US" sz="2400" dirty="0"/>
            </a:br>
            <a:r>
              <a:rPr lang="en-US" sz="2400" dirty="0"/>
              <a:t>support daily operations</a:t>
            </a:r>
          </a:p>
          <a:p>
            <a:pPr marL="0" lvl="0" indent="0" algn="ctr">
              <a:spcBef>
                <a:spcPts val="3000"/>
              </a:spcBef>
              <a:buNone/>
            </a:pPr>
            <a:r>
              <a:rPr lang="en-US" sz="2400" dirty="0"/>
              <a:t>New </a:t>
            </a:r>
            <a:r>
              <a:rPr lang="en-US" sz="2400" dirty="0">
                <a:gradFill>
                  <a:gsLst>
                    <a:gs pos="0">
                      <a:srgbClr val="463E8F"/>
                    </a:gs>
                    <a:gs pos="59000">
                      <a:srgbClr val="6C3A91"/>
                    </a:gs>
                    <a:gs pos="100000">
                      <a:srgbClr val="893793"/>
                    </a:gs>
                  </a:gsLst>
                  <a:lin ang="42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provider ranking algorithm </a:t>
            </a:r>
            <a:r>
              <a:rPr lang="en-US" sz="2400" dirty="0"/>
              <a:t>rewards strong performance</a:t>
            </a:r>
          </a:p>
          <a:p>
            <a:pPr marL="0" lvl="0" indent="0" algn="ctr">
              <a:spcBef>
                <a:spcPts val="1800"/>
              </a:spcBef>
              <a:buNone/>
            </a:pPr>
            <a:r>
              <a:rPr lang="en-US" sz="2400" i="1" dirty="0"/>
              <a:t>Reliability</a:t>
            </a:r>
            <a:br>
              <a:rPr lang="en-US" sz="2400" i="1" dirty="0"/>
            </a:br>
            <a:r>
              <a:rPr lang="en-US" sz="2400" i="1" dirty="0"/>
              <a:t>Safety</a:t>
            </a:r>
            <a:br>
              <a:rPr lang="en-US" sz="2400" i="1" dirty="0"/>
            </a:br>
            <a:r>
              <a:rPr lang="en-US" sz="2400" i="1" dirty="0"/>
              <a:t>Timeliness</a:t>
            </a:r>
          </a:p>
          <a:p>
            <a:pPr marL="0" lvl="0" indent="0" algn="ctr">
              <a:spcBef>
                <a:spcPts val="3000"/>
              </a:spcBef>
              <a:buNone/>
            </a:pPr>
            <a:r>
              <a:rPr lang="en-US" sz="2400" dirty="0"/>
              <a:t>Better performance = </a:t>
            </a:r>
            <a:r>
              <a:rPr lang="en-US" sz="2400" dirty="0">
                <a:gradFill>
                  <a:gsLst>
                    <a:gs pos="0">
                      <a:srgbClr val="463E8F"/>
                    </a:gs>
                    <a:gs pos="59000">
                      <a:srgbClr val="6C3A91"/>
                    </a:gs>
                    <a:gs pos="100000">
                      <a:srgbClr val="893793"/>
                    </a:gs>
                  </a:gsLst>
                  <a:lin ang="42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more trips </a:t>
            </a:r>
            <a:r>
              <a:rPr lang="en-US" sz="2400" dirty="0"/>
              <a:t>and </a:t>
            </a:r>
            <a:r>
              <a:rPr lang="en-US" sz="2400" dirty="0">
                <a:gradFill>
                  <a:gsLst>
                    <a:gs pos="0">
                      <a:srgbClr val="463E8F"/>
                    </a:gs>
                    <a:gs pos="59000">
                      <a:srgbClr val="6C3A91"/>
                    </a:gs>
                    <a:gs pos="100000">
                      <a:srgbClr val="893793"/>
                    </a:gs>
                  </a:gsLst>
                  <a:lin ang="42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growth opportunities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BA30D72-0845-EC54-BD78-EA5A5AF600A3}"/>
              </a:ext>
            </a:extLst>
          </p:cNvPr>
          <p:cNvCxnSpPr>
            <a:cxnSpLocks/>
          </p:cNvCxnSpPr>
          <p:nvPr/>
        </p:nvCxnSpPr>
        <p:spPr>
          <a:xfrm>
            <a:off x="659094" y="2850226"/>
            <a:ext cx="5170145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3B86888-C1FD-DB58-BA7D-CF56E0DD5B61}"/>
              </a:ext>
            </a:extLst>
          </p:cNvPr>
          <p:cNvCxnSpPr>
            <a:cxnSpLocks/>
          </p:cNvCxnSpPr>
          <p:nvPr/>
        </p:nvCxnSpPr>
        <p:spPr>
          <a:xfrm>
            <a:off x="659094" y="5140606"/>
            <a:ext cx="5170145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2100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B71CC-EC0C-AA7D-DCBE-1E88CE64D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Traditional </a:t>
            </a:r>
            <a:br>
              <a:rPr lang="en-US" dirty="0"/>
            </a:br>
            <a:r>
              <a:rPr lang="en-US" dirty="0"/>
              <a:t>Providers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86A9244-A788-D339-B376-CC3FA4DB5E67}"/>
              </a:ext>
            </a:extLst>
          </p:cNvPr>
          <p:cNvPicPr/>
          <p:nvPr/>
        </p:nvPicPr>
        <p:blipFill rotWithShape="1">
          <a:blip r:embed="rId2" cstate="print"/>
          <a:srcRect l="17759" r="39440"/>
          <a:stretch/>
        </p:blipFill>
        <p:spPr>
          <a:xfrm>
            <a:off x="6862916" y="0"/>
            <a:ext cx="5329085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06B00FC-BE80-05D4-BF17-587E570BF1D2}"/>
              </a:ext>
            </a:extLst>
          </p:cNvPr>
          <p:cNvSpPr/>
          <p:nvPr/>
        </p:nvSpPr>
        <p:spPr>
          <a:xfrm>
            <a:off x="0" y="6617615"/>
            <a:ext cx="12192000" cy="240385"/>
          </a:xfrm>
          <a:prstGeom prst="rect">
            <a:avLst/>
          </a:prstGeom>
          <a:solidFill>
            <a:schemeClr val="bg2">
              <a:lumMod val="1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93FD6C-5A46-3413-EA2F-8C2F2EF8B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3733" y="6168062"/>
            <a:ext cx="449553" cy="44955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86C70B3-AE3E-6BFA-72C1-00B3368F1A2B}"/>
              </a:ext>
            </a:extLst>
          </p:cNvPr>
          <p:cNvSpPr txBox="1">
            <a:spLocks/>
          </p:cNvSpPr>
          <p:nvPr/>
        </p:nvSpPr>
        <p:spPr>
          <a:xfrm>
            <a:off x="871924" y="1401119"/>
            <a:ext cx="4838161" cy="477442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ts val="3000"/>
              </a:spcBef>
              <a:buNone/>
            </a:pPr>
            <a:r>
              <a:rPr lang="en-US" sz="2400" dirty="0"/>
              <a:t>Huge ongoing need for </a:t>
            </a:r>
            <a:r>
              <a:rPr lang="en-US" sz="2400" dirty="0">
                <a:gradFill>
                  <a:gsLst>
                    <a:gs pos="0">
                      <a:srgbClr val="463E8F"/>
                    </a:gs>
                    <a:gs pos="59000">
                      <a:srgbClr val="6C3A91"/>
                    </a:gs>
                    <a:gs pos="100000">
                      <a:srgbClr val="893793"/>
                    </a:gs>
                  </a:gsLst>
                  <a:lin ang="42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human-driven, traditional NEMT services</a:t>
            </a:r>
          </a:p>
          <a:p>
            <a:pPr marL="0" lvl="0" indent="0" algn="ctr">
              <a:spcBef>
                <a:spcPts val="3000"/>
              </a:spcBef>
              <a:buNone/>
            </a:pPr>
            <a:r>
              <a:rPr lang="en-US" sz="2400" dirty="0"/>
              <a:t>Autonomous options (if/when viable) will </a:t>
            </a:r>
            <a:r>
              <a:rPr lang="en-US" sz="2400" dirty="0">
                <a:gradFill>
                  <a:gsLst>
                    <a:gs pos="0">
                      <a:srgbClr val="463E8F"/>
                    </a:gs>
                    <a:gs pos="59000">
                      <a:srgbClr val="6C3A91"/>
                    </a:gs>
                    <a:gs pos="100000">
                      <a:srgbClr val="893793"/>
                    </a:gs>
                  </a:gsLst>
                  <a:lin ang="42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complement, not replace, providers</a:t>
            </a:r>
          </a:p>
          <a:p>
            <a:pPr marL="0" lvl="0" indent="0" algn="ctr">
              <a:spcBef>
                <a:spcPts val="3000"/>
              </a:spcBef>
              <a:buNone/>
            </a:pPr>
            <a:r>
              <a:rPr lang="en-US" sz="2400" dirty="0">
                <a:gradFill>
                  <a:gsLst>
                    <a:gs pos="0">
                      <a:srgbClr val="463E8F"/>
                    </a:gs>
                    <a:gs pos="59000">
                      <a:srgbClr val="6C3A91"/>
                    </a:gs>
                    <a:gs pos="100000">
                      <a:srgbClr val="893793"/>
                    </a:gs>
                  </a:gsLst>
                  <a:lin ang="42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Safety remains paramount;</a:t>
            </a:r>
            <a:br>
              <a:rPr lang="en-US" sz="2400" dirty="0">
                <a:gradFill>
                  <a:gsLst>
                    <a:gs pos="0">
                      <a:srgbClr val="463E8F"/>
                    </a:gs>
                    <a:gs pos="59000">
                      <a:srgbClr val="6C3A91"/>
                    </a:gs>
                    <a:gs pos="100000">
                      <a:srgbClr val="893793"/>
                    </a:gs>
                  </a:gsLst>
                  <a:lin ang="42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2400" dirty="0"/>
              <a:t>tech must prove reliable for vulnerable passengers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1873CDC-4FD6-25EB-053B-F3936A854CFF}"/>
              </a:ext>
            </a:extLst>
          </p:cNvPr>
          <p:cNvCxnSpPr>
            <a:cxnSpLocks/>
          </p:cNvCxnSpPr>
          <p:nvPr/>
        </p:nvCxnSpPr>
        <p:spPr>
          <a:xfrm>
            <a:off x="872246" y="2946253"/>
            <a:ext cx="483781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AA81427-0D27-1100-D11E-B35933D0D1DB}"/>
              </a:ext>
            </a:extLst>
          </p:cNvPr>
          <p:cNvCxnSpPr>
            <a:cxnSpLocks/>
          </p:cNvCxnSpPr>
          <p:nvPr/>
        </p:nvCxnSpPr>
        <p:spPr>
          <a:xfrm>
            <a:off x="872246" y="4334933"/>
            <a:ext cx="483781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6750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矩形 28">
            <a:extLst>
              <a:ext uri="{FF2B5EF4-FFF2-40B4-BE49-F238E27FC236}">
                <a16:creationId xmlns:a16="http://schemas.microsoft.com/office/drawing/2014/main" id="{6CD1527A-1512-F5C2-1787-42BB3DF0B851}"/>
              </a:ext>
            </a:extLst>
          </p:cNvPr>
          <p:cNvSpPr/>
          <p:nvPr/>
        </p:nvSpPr>
        <p:spPr>
          <a:xfrm>
            <a:off x="1" y="2933700"/>
            <a:ext cx="12192000" cy="3924300"/>
          </a:xfrm>
          <a:prstGeom prst="rect">
            <a:avLst/>
          </a:prstGeom>
          <a:solidFill>
            <a:schemeClr val="bg1">
              <a:lumMod val="8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152681-3985-01DE-EDFF-2A9A8E82D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This All Means for You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0910A2D-36CA-3B2F-0FA8-38E9EA983A2B}"/>
              </a:ext>
            </a:extLst>
          </p:cNvPr>
          <p:cNvGrpSpPr/>
          <p:nvPr/>
        </p:nvGrpSpPr>
        <p:grpSpPr>
          <a:xfrm>
            <a:off x="4703434" y="1426699"/>
            <a:ext cx="2785133" cy="2849400"/>
            <a:chOff x="1660496" y="2307929"/>
            <a:chExt cx="3200441" cy="327429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D7B0DAC-FC6D-8A48-D0C5-81AB3D74CB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680126">
              <a:off x="1623571" y="2344854"/>
              <a:ext cx="3274291" cy="3200441"/>
            </a:xfrm>
            <a:prstGeom prst="ellipse">
              <a:avLst/>
            </a:prstGeom>
            <a:noFill/>
            <a:ln w="57150">
              <a:solidFill>
                <a:srgbClr val="BCCF3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dk1">
                        <a:lumMod val="0"/>
                        <a:lumOff val="0"/>
                      </a:schemeClr>
                    </a:outerShdw>
                  </a:effectLst>
                </a14:hiddenEffects>
              </a:ext>
            </a:extLst>
          </p:spPr>
          <p:txBody>
            <a:bodyPr rot="0" vert="horz" wrap="square" lIns="36576" tIns="36576" rIns="36576" bIns="36576" anchor="t" anchorCtr="0" upright="1">
              <a:noAutofit/>
            </a:bodyPr>
            <a:lstStyle/>
            <a:p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96DCD34-05FD-F223-41C9-28224175F70D}"/>
                </a:ext>
              </a:extLst>
            </p:cNvPr>
            <p:cNvGrpSpPr/>
            <p:nvPr/>
          </p:nvGrpSpPr>
          <p:grpSpPr>
            <a:xfrm>
              <a:off x="1798095" y="2490135"/>
              <a:ext cx="2896161" cy="2910749"/>
              <a:chOff x="1798095" y="2490135"/>
              <a:chExt cx="2896161" cy="2910749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E08C2A0-F1FE-F830-D8B7-C7724BD677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4680126">
                <a:off x="1804894" y="2511522"/>
                <a:ext cx="2910749" cy="2867975"/>
              </a:xfrm>
              <a:prstGeom prst="ellipse">
                <a:avLst/>
              </a:prstGeom>
              <a:gradFill rotWithShape="1">
                <a:gsLst>
                  <a:gs pos="0">
                    <a:srgbClr val="423F8F"/>
                  </a:gs>
                  <a:gs pos="100000">
                    <a:srgbClr val="8F3694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2822D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dk1">
                          <a:lumMod val="0"/>
                          <a:lumOff val="0"/>
                        </a:schemeClr>
                      </a:outerShdw>
                    </a:effectLst>
                  </a14:hiddenEffects>
                </a:ext>
              </a:extLst>
            </p:spPr>
            <p:txBody>
              <a:bodyPr rot="0" vert="horz" wrap="square" lIns="36576" tIns="36576" rIns="36576" bIns="36576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181F82C2-29D8-E431-0CDA-704C82E1FE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4680126" flipV="1">
                <a:off x="2296645" y="5199715"/>
                <a:ext cx="179551" cy="175502"/>
              </a:xfrm>
              <a:prstGeom prst="ellipse">
                <a:avLst/>
              </a:prstGeom>
              <a:solidFill>
                <a:schemeClr val="accent3"/>
              </a:solidFill>
              <a:ln w="2857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dk1">
                          <a:lumMod val="0"/>
                          <a:lumOff val="0"/>
                        </a:schemeClr>
                      </a:outerShdw>
                    </a:effectLst>
                  </a14:hiddenEffects>
                </a:ext>
              </a:extLst>
            </p:spPr>
            <p:txBody>
              <a:bodyPr rot="0" vert="horz" wrap="square" lIns="36576" tIns="36576" rIns="36576" bIns="36576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E0096923-4FF5-4002-2E88-9653EC02EB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4680126" flipV="1">
                <a:off x="1796939" y="4630817"/>
                <a:ext cx="102485" cy="100174"/>
              </a:xfrm>
              <a:prstGeom prst="ellipse">
                <a:avLst/>
              </a:prstGeom>
              <a:solidFill>
                <a:srgbClr val="BCCF3C"/>
              </a:solidFill>
              <a:ln w="28575">
                <a:solidFill>
                  <a:srgbClr val="BCCF3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dk1">
                          <a:lumMod val="0"/>
                          <a:lumOff val="0"/>
                        </a:schemeClr>
                      </a:outerShdw>
                    </a:effectLst>
                  </a14:hiddenEffects>
                </a:ext>
              </a:extLst>
            </p:spPr>
            <p:txBody>
              <a:bodyPr rot="0" vert="horz" wrap="square" lIns="36576" tIns="36576" rIns="36576" bIns="36576" anchor="t" anchorCtr="0" upright="1">
                <a:noAutofit/>
              </a:bodyPr>
              <a:lstStyle/>
              <a:p>
                <a:endParaRPr lang="en-US"/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1817CF95-68A4-C5FF-0D0F-494F8443A1D3}"/>
                  </a:ext>
                </a:extLst>
              </p:cNvPr>
              <p:cNvGrpSpPr/>
              <p:nvPr/>
            </p:nvGrpSpPr>
            <p:grpSpPr>
              <a:xfrm>
                <a:off x="2010064" y="2686426"/>
                <a:ext cx="2523448" cy="2523448"/>
                <a:chOff x="2010064" y="2686426"/>
                <a:chExt cx="2523448" cy="2523448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F6C7F530-9157-9A3E-E419-D33D38E6F0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380" t="18231" r="35569" b="15683"/>
                <a:stretch/>
              </p:blipFill>
              <p:spPr bwMode="auto">
                <a:xfrm>
                  <a:off x="2010064" y="2686426"/>
                  <a:ext cx="2523448" cy="2523448"/>
                </a:xfrm>
                <a:custGeom>
                  <a:avLst/>
                  <a:gdLst>
                    <a:gd name="connsiteX0" fmla="*/ 1918793 w 3837586"/>
                    <a:gd name="connsiteY0" fmla="*/ 0 h 3837586"/>
                    <a:gd name="connsiteX1" fmla="*/ 3837586 w 3837586"/>
                    <a:gd name="connsiteY1" fmla="*/ 1918793 h 3837586"/>
                    <a:gd name="connsiteX2" fmla="*/ 1918793 w 3837586"/>
                    <a:gd name="connsiteY2" fmla="*/ 3837586 h 3837586"/>
                    <a:gd name="connsiteX3" fmla="*/ 0 w 3837586"/>
                    <a:gd name="connsiteY3" fmla="*/ 1918793 h 3837586"/>
                    <a:gd name="connsiteX4" fmla="*/ 1918793 w 3837586"/>
                    <a:gd name="connsiteY4" fmla="*/ 0 h 3837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37586" h="3837586">
                      <a:moveTo>
                        <a:pt x="1918793" y="0"/>
                      </a:moveTo>
                      <a:cubicBezTo>
                        <a:pt x="2978513" y="0"/>
                        <a:pt x="3837586" y="859073"/>
                        <a:pt x="3837586" y="1918793"/>
                      </a:cubicBezTo>
                      <a:cubicBezTo>
                        <a:pt x="3837586" y="2978513"/>
                        <a:pt x="2978513" y="3837586"/>
                        <a:pt x="1918793" y="3837586"/>
                      </a:cubicBezTo>
                      <a:cubicBezTo>
                        <a:pt x="859073" y="3837586"/>
                        <a:pt x="0" y="2978513"/>
                        <a:pt x="0" y="1918793"/>
                      </a:cubicBezTo>
                      <a:cubicBezTo>
                        <a:pt x="0" y="859073"/>
                        <a:pt x="859073" y="0"/>
                        <a:pt x="1918793" y="0"/>
                      </a:cubicBezTo>
                      <a:close/>
                    </a:path>
                  </a:pathLst>
                </a:cu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2CCB40A0-0FF2-1A6B-34DD-E59C561DBD50}"/>
                    </a:ext>
                  </a:extLst>
                </p:cNvPr>
                <p:cNvSpPr/>
                <p:nvPr/>
              </p:nvSpPr>
              <p:spPr>
                <a:xfrm>
                  <a:off x="2118383" y="2830430"/>
                  <a:ext cx="2288245" cy="2296373"/>
                </a:xfrm>
                <a:prstGeom prst="ellipse">
                  <a:avLst/>
                </a:prstGeom>
                <a:noFill/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C2BD357A-FBF7-8587-3119-A75D92D3BB7B}"/>
              </a:ext>
            </a:extLst>
          </p:cNvPr>
          <p:cNvSpPr/>
          <p:nvPr/>
        </p:nvSpPr>
        <p:spPr>
          <a:xfrm>
            <a:off x="7653542" y="3493278"/>
            <a:ext cx="986552" cy="986552"/>
          </a:xfrm>
          <a:prstGeom prst="ellipse">
            <a:avLst/>
          </a:prstGeom>
          <a:gradFill>
            <a:gsLst>
              <a:gs pos="88991">
                <a:schemeClr val="accent5"/>
              </a:gs>
              <a:gs pos="0">
                <a:srgbClr val="5F3794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F0CF3D2-D820-C796-D6F0-41C456564667}"/>
              </a:ext>
            </a:extLst>
          </p:cNvPr>
          <p:cNvSpPr/>
          <p:nvPr/>
        </p:nvSpPr>
        <p:spPr>
          <a:xfrm>
            <a:off x="5573738" y="4645592"/>
            <a:ext cx="986552" cy="986552"/>
          </a:xfrm>
          <a:prstGeom prst="ellipse">
            <a:avLst/>
          </a:prstGeom>
          <a:gradFill>
            <a:gsLst>
              <a:gs pos="88991">
                <a:schemeClr val="accent5"/>
              </a:gs>
              <a:gs pos="0">
                <a:srgbClr val="5F3794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0A0E0A4-81D7-5F13-7F34-1727D040FA11}"/>
              </a:ext>
            </a:extLst>
          </p:cNvPr>
          <p:cNvSpPr/>
          <p:nvPr/>
        </p:nvSpPr>
        <p:spPr>
          <a:xfrm>
            <a:off x="3604227" y="3493278"/>
            <a:ext cx="986552" cy="986552"/>
          </a:xfrm>
          <a:prstGeom prst="ellipse">
            <a:avLst/>
          </a:prstGeom>
          <a:gradFill>
            <a:gsLst>
              <a:gs pos="88991">
                <a:schemeClr val="accent5"/>
              </a:gs>
              <a:gs pos="0">
                <a:srgbClr val="5F3794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3A56403-32C9-446B-587C-88517078280A}"/>
              </a:ext>
            </a:extLst>
          </p:cNvPr>
          <p:cNvCxnSpPr>
            <a:cxnSpLocks/>
            <a:stCxn id="16" idx="6"/>
            <a:endCxn id="15" idx="3"/>
          </p:cNvCxnSpPr>
          <p:nvPr/>
        </p:nvCxnSpPr>
        <p:spPr>
          <a:xfrm flipV="1">
            <a:off x="6560290" y="4335353"/>
            <a:ext cx="1237729" cy="803515"/>
          </a:xfrm>
          <a:prstGeom prst="line">
            <a:avLst/>
          </a:prstGeom>
          <a:ln w="38100">
            <a:solidFill>
              <a:schemeClr val="tx1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7613782-A03A-7747-A575-9B9A757F02FD}"/>
              </a:ext>
            </a:extLst>
          </p:cNvPr>
          <p:cNvCxnSpPr>
            <a:cxnSpLocks/>
            <a:stCxn id="16" idx="2"/>
            <a:endCxn id="17" idx="5"/>
          </p:cNvCxnSpPr>
          <p:nvPr/>
        </p:nvCxnSpPr>
        <p:spPr>
          <a:xfrm flipH="1" flipV="1">
            <a:off x="4446302" y="4335353"/>
            <a:ext cx="1127436" cy="803515"/>
          </a:xfrm>
          <a:prstGeom prst="line">
            <a:avLst/>
          </a:prstGeom>
          <a:ln w="38100">
            <a:solidFill>
              <a:schemeClr val="tx1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892E109-0119-635A-D92E-51211EA064E2}"/>
              </a:ext>
            </a:extLst>
          </p:cNvPr>
          <p:cNvGrpSpPr/>
          <p:nvPr/>
        </p:nvGrpSpPr>
        <p:grpSpPr>
          <a:xfrm>
            <a:off x="7832896" y="3739116"/>
            <a:ext cx="631503" cy="494893"/>
            <a:chOff x="3956558" y="4903427"/>
            <a:chExt cx="756032" cy="592483"/>
          </a:xfrm>
          <a:solidFill>
            <a:schemeClr val="bg1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475B927-0068-22B9-C6AD-1F965E16000B}"/>
                </a:ext>
              </a:extLst>
            </p:cNvPr>
            <p:cNvSpPr/>
            <p:nvPr/>
          </p:nvSpPr>
          <p:spPr>
            <a:xfrm>
              <a:off x="4290641" y="4903427"/>
              <a:ext cx="313854" cy="233962"/>
            </a:xfrm>
            <a:custGeom>
              <a:avLst/>
              <a:gdLst>
                <a:gd name="connsiteX0" fmla="*/ 259261 w 313854"/>
                <a:gd name="connsiteY0" fmla="*/ 143475 h 233962"/>
                <a:gd name="connsiteX1" fmla="*/ 272510 w 313854"/>
                <a:gd name="connsiteY1" fmla="*/ 150171 h 233962"/>
                <a:gd name="connsiteX2" fmla="*/ 264566 w 313854"/>
                <a:gd name="connsiteY2" fmla="*/ 176851 h 233962"/>
                <a:gd name="connsiteX3" fmla="*/ 219266 w 313854"/>
                <a:gd name="connsiteY3" fmla="*/ 185385 h 233962"/>
                <a:gd name="connsiteX4" fmla="*/ 208845 w 313854"/>
                <a:gd name="connsiteY4" fmla="*/ 170155 h 233962"/>
                <a:gd name="connsiteX5" fmla="*/ 249136 w 313854"/>
                <a:gd name="connsiteY5" fmla="*/ 144514 h 233962"/>
                <a:gd name="connsiteX6" fmla="*/ 259261 w 313854"/>
                <a:gd name="connsiteY6" fmla="*/ 143475 h 233962"/>
                <a:gd name="connsiteX7" fmla="*/ 121749 w 313854"/>
                <a:gd name="connsiteY7" fmla="*/ 0 h 233962"/>
                <a:gd name="connsiteX8" fmla="*/ 35319 w 313854"/>
                <a:gd name="connsiteY8" fmla="*/ 3810 h 233962"/>
                <a:gd name="connsiteX9" fmla="*/ 7830 w 313854"/>
                <a:gd name="connsiteY9" fmla="*/ 22174 h 233962"/>
                <a:gd name="connsiteX10" fmla="*/ 0 w 313854"/>
                <a:gd name="connsiteY10" fmla="*/ 34824 h 233962"/>
                <a:gd name="connsiteX11" fmla="*/ 30509 w 313854"/>
                <a:gd name="connsiteY11" fmla="*/ 34824 h 233962"/>
                <a:gd name="connsiteX12" fmla="*/ 50844 w 313854"/>
                <a:gd name="connsiteY12" fmla="*/ 22022 h 233962"/>
                <a:gd name="connsiteX13" fmla="*/ 121749 w 313854"/>
                <a:gd name="connsiteY13" fmla="*/ 19641 h 233962"/>
                <a:gd name="connsiteX14" fmla="*/ 192596 w 313854"/>
                <a:gd name="connsiteY14" fmla="*/ 22022 h 233962"/>
                <a:gd name="connsiteX15" fmla="*/ 213379 w 313854"/>
                <a:gd name="connsiteY15" fmla="*/ 35424 h 233962"/>
                <a:gd name="connsiteX16" fmla="*/ 239963 w 313854"/>
                <a:gd name="connsiteY16" fmla="*/ 88849 h 233962"/>
                <a:gd name="connsiteX17" fmla="*/ 121758 w 313854"/>
                <a:gd name="connsiteY17" fmla="*/ 95746 h 233962"/>
                <a:gd name="connsiteX18" fmla="*/ 110595 w 313854"/>
                <a:gd name="connsiteY18" fmla="*/ 95545 h 233962"/>
                <a:gd name="connsiteX19" fmla="*/ 113271 w 313854"/>
                <a:gd name="connsiteY19" fmla="*/ 105566 h 233962"/>
                <a:gd name="connsiteX20" fmla="*/ 120301 w 313854"/>
                <a:gd name="connsiteY20" fmla="*/ 150714 h 233962"/>
                <a:gd name="connsiteX21" fmla="*/ 187871 w 313854"/>
                <a:gd name="connsiteY21" fmla="*/ 150714 h 233962"/>
                <a:gd name="connsiteX22" fmla="*/ 192186 w 313854"/>
                <a:gd name="connsiteY22" fmla="*/ 163516 h 233962"/>
                <a:gd name="connsiteX23" fmla="*/ 158515 w 313854"/>
                <a:gd name="connsiteY23" fmla="*/ 185690 h 233962"/>
                <a:gd name="connsiteX24" fmla="*/ 123920 w 313854"/>
                <a:gd name="connsiteY24" fmla="*/ 185690 h 233962"/>
                <a:gd name="connsiteX25" fmla="*/ 127492 w 313854"/>
                <a:gd name="connsiteY25" fmla="*/ 231524 h 233962"/>
                <a:gd name="connsiteX26" fmla="*/ 188862 w 313854"/>
                <a:gd name="connsiteY26" fmla="*/ 230591 h 233962"/>
                <a:gd name="connsiteX27" fmla="*/ 284893 w 313854"/>
                <a:gd name="connsiteY27" fmla="*/ 233963 h 233962"/>
                <a:gd name="connsiteX28" fmla="*/ 294380 w 313854"/>
                <a:gd name="connsiteY28" fmla="*/ 214370 h 233962"/>
                <a:gd name="connsiteX29" fmla="*/ 294380 w 313854"/>
                <a:gd name="connsiteY29" fmla="*/ 147981 h 233962"/>
                <a:gd name="connsiteX30" fmla="*/ 286636 w 313854"/>
                <a:gd name="connsiteY30" fmla="*/ 122244 h 233962"/>
                <a:gd name="connsiteX31" fmla="*/ 292332 w 313854"/>
                <a:gd name="connsiteY31" fmla="*/ 120892 h 233962"/>
                <a:gd name="connsiteX32" fmla="*/ 313277 w 313854"/>
                <a:gd name="connsiteY32" fmla="*/ 102099 h 233962"/>
                <a:gd name="connsiteX33" fmla="*/ 300419 w 313854"/>
                <a:gd name="connsiteY33" fmla="*/ 85373 h 233962"/>
                <a:gd name="connsiteX34" fmla="*/ 265890 w 313854"/>
                <a:gd name="connsiteY34" fmla="*/ 85373 h 233962"/>
                <a:gd name="connsiteX35" fmla="*/ 235582 w 313854"/>
                <a:gd name="connsiteY35" fmla="*/ 22174 h 233962"/>
                <a:gd name="connsiteX36" fmla="*/ 208083 w 313854"/>
                <a:gd name="connsiteY36" fmla="*/ 3810 h 233962"/>
                <a:gd name="connsiteX37" fmla="*/ 121749 w 313854"/>
                <a:gd name="connsiteY37" fmla="*/ 0 h 233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13854" h="233962">
                  <a:moveTo>
                    <a:pt x="259261" y="143475"/>
                  </a:moveTo>
                  <a:cubicBezTo>
                    <a:pt x="267633" y="143428"/>
                    <a:pt x="271167" y="146057"/>
                    <a:pt x="272510" y="150171"/>
                  </a:cubicBezTo>
                  <a:cubicBezTo>
                    <a:pt x="274892" y="157506"/>
                    <a:pt x="277606" y="172050"/>
                    <a:pt x="264566" y="176851"/>
                  </a:cubicBezTo>
                  <a:cubicBezTo>
                    <a:pt x="253851" y="180775"/>
                    <a:pt x="231286" y="183604"/>
                    <a:pt x="219266" y="185385"/>
                  </a:cubicBezTo>
                  <a:cubicBezTo>
                    <a:pt x="207712" y="187119"/>
                    <a:pt x="204826" y="180327"/>
                    <a:pt x="208845" y="170155"/>
                  </a:cubicBezTo>
                  <a:cubicBezTo>
                    <a:pt x="216341" y="151267"/>
                    <a:pt x="233258" y="147285"/>
                    <a:pt x="249136" y="144514"/>
                  </a:cubicBezTo>
                  <a:cubicBezTo>
                    <a:pt x="253108" y="143866"/>
                    <a:pt x="256470" y="143513"/>
                    <a:pt x="259261" y="143475"/>
                  </a:cubicBezTo>
                  <a:close/>
                  <a:moveTo>
                    <a:pt x="121749" y="0"/>
                  </a:moveTo>
                  <a:cubicBezTo>
                    <a:pt x="92916" y="0"/>
                    <a:pt x="63503" y="-95"/>
                    <a:pt x="35319" y="3810"/>
                  </a:cubicBezTo>
                  <a:cubicBezTo>
                    <a:pt x="22279" y="5601"/>
                    <a:pt x="13840" y="13297"/>
                    <a:pt x="7830" y="22174"/>
                  </a:cubicBezTo>
                  <a:cubicBezTo>
                    <a:pt x="5001" y="26346"/>
                    <a:pt x="2429" y="30556"/>
                    <a:pt x="0" y="34824"/>
                  </a:cubicBezTo>
                  <a:lnTo>
                    <a:pt x="30509" y="34824"/>
                  </a:lnTo>
                  <a:cubicBezTo>
                    <a:pt x="35519" y="26937"/>
                    <a:pt x="42863" y="22565"/>
                    <a:pt x="50844" y="22022"/>
                  </a:cubicBezTo>
                  <a:cubicBezTo>
                    <a:pt x="72428" y="20479"/>
                    <a:pt x="98079" y="19641"/>
                    <a:pt x="121749" y="19641"/>
                  </a:cubicBezTo>
                  <a:cubicBezTo>
                    <a:pt x="145418" y="19641"/>
                    <a:pt x="170955" y="20479"/>
                    <a:pt x="192596" y="22022"/>
                  </a:cubicBezTo>
                  <a:cubicBezTo>
                    <a:pt x="200778" y="22565"/>
                    <a:pt x="208312" y="27070"/>
                    <a:pt x="213379" y="35424"/>
                  </a:cubicBezTo>
                  <a:cubicBezTo>
                    <a:pt x="224247" y="53283"/>
                    <a:pt x="233915" y="70095"/>
                    <a:pt x="239963" y="88849"/>
                  </a:cubicBezTo>
                  <a:cubicBezTo>
                    <a:pt x="239963" y="88849"/>
                    <a:pt x="172098" y="95746"/>
                    <a:pt x="121758" y="95746"/>
                  </a:cubicBezTo>
                  <a:cubicBezTo>
                    <a:pt x="118129" y="95746"/>
                    <a:pt x="114319" y="95641"/>
                    <a:pt x="110595" y="95545"/>
                  </a:cubicBezTo>
                  <a:cubicBezTo>
                    <a:pt x="111585" y="98879"/>
                    <a:pt x="112528" y="102194"/>
                    <a:pt x="113271" y="105566"/>
                  </a:cubicBezTo>
                  <a:cubicBezTo>
                    <a:pt x="115948" y="118072"/>
                    <a:pt x="118224" y="133598"/>
                    <a:pt x="120301" y="150714"/>
                  </a:cubicBezTo>
                  <a:lnTo>
                    <a:pt x="187871" y="150714"/>
                  </a:lnTo>
                  <a:cubicBezTo>
                    <a:pt x="193434" y="151495"/>
                    <a:pt x="194777" y="157220"/>
                    <a:pt x="192186" y="163516"/>
                  </a:cubicBezTo>
                  <a:cubicBezTo>
                    <a:pt x="186738" y="176765"/>
                    <a:pt x="172745" y="185690"/>
                    <a:pt x="158515" y="185690"/>
                  </a:cubicBezTo>
                  <a:lnTo>
                    <a:pt x="123920" y="185690"/>
                  </a:lnTo>
                  <a:cubicBezTo>
                    <a:pt x="125263" y="200530"/>
                    <a:pt x="126397" y="215951"/>
                    <a:pt x="127492" y="231524"/>
                  </a:cubicBezTo>
                  <a:cubicBezTo>
                    <a:pt x="148276" y="230639"/>
                    <a:pt x="168869" y="230591"/>
                    <a:pt x="188862" y="230591"/>
                  </a:cubicBezTo>
                  <a:cubicBezTo>
                    <a:pt x="220008" y="230591"/>
                    <a:pt x="252451" y="230429"/>
                    <a:pt x="284893" y="233963"/>
                  </a:cubicBezTo>
                  <a:cubicBezTo>
                    <a:pt x="290398" y="229343"/>
                    <a:pt x="294380" y="222304"/>
                    <a:pt x="294380" y="214370"/>
                  </a:cubicBezTo>
                  <a:lnTo>
                    <a:pt x="294380" y="147981"/>
                  </a:lnTo>
                  <a:cubicBezTo>
                    <a:pt x="294380" y="139846"/>
                    <a:pt x="291103" y="130807"/>
                    <a:pt x="286636" y="122244"/>
                  </a:cubicBezTo>
                  <a:lnTo>
                    <a:pt x="292332" y="120892"/>
                  </a:lnTo>
                  <a:cubicBezTo>
                    <a:pt x="307419" y="117424"/>
                    <a:pt x="310544" y="112357"/>
                    <a:pt x="313277" y="102099"/>
                  </a:cubicBezTo>
                  <a:cubicBezTo>
                    <a:pt x="315754" y="92812"/>
                    <a:pt x="310039" y="85373"/>
                    <a:pt x="300419" y="85373"/>
                  </a:cubicBezTo>
                  <a:lnTo>
                    <a:pt x="265890" y="85373"/>
                  </a:lnTo>
                  <a:cubicBezTo>
                    <a:pt x="258147" y="63742"/>
                    <a:pt x="249317" y="42405"/>
                    <a:pt x="235582" y="22174"/>
                  </a:cubicBezTo>
                  <a:cubicBezTo>
                    <a:pt x="229514" y="13297"/>
                    <a:pt x="221142" y="5601"/>
                    <a:pt x="208083" y="3810"/>
                  </a:cubicBezTo>
                  <a:cubicBezTo>
                    <a:pt x="179975" y="-95"/>
                    <a:pt x="150562" y="0"/>
                    <a:pt x="121749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0CCA122-5728-C56A-593A-3B4124844791}"/>
                </a:ext>
              </a:extLst>
            </p:cNvPr>
            <p:cNvSpPr/>
            <p:nvPr/>
          </p:nvSpPr>
          <p:spPr>
            <a:xfrm>
              <a:off x="3956558" y="4965292"/>
              <a:ext cx="434629" cy="481507"/>
            </a:xfrm>
            <a:custGeom>
              <a:avLst/>
              <a:gdLst>
                <a:gd name="connsiteX0" fmla="*/ 85443 w 434629"/>
                <a:gd name="connsiteY0" fmla="*/ 308372 h 481507"/>
                <a:gd name="connsiteX1" fmla="*/ 91882 w 434629"/>
                <a:gd name="connsiteY1" fmla="*/ 309562 h 481507"/>
                <a:gd name="connsiteX2" fmla="*/ 133811 w 434629"/>
                <a:gd name="connsiteY2" fmla="*/ 352530 h 481507"/>
                <a:gd name="connsiteX3" fmla="*/ 123686 w 434629"/>
                <a:gd name="connsiteY3" fmla="*/ 376190 h 481507"/>
                <a:gd name="connsiteX4" fmla="*/ 79595 w 434629"/>
                <a:gd name="connsiteY4" fmla="*/ 362941 h 481507"/>
                <a:gd name="connsiteX5" fmla="*/ 71898 w 434629"/>
                <a:gd name="connsiteY5" fmla="*/ 321554 h 481507"/>
                <a:gd name="connsiteX6" fmla="*/ 85443 w 434629"/>
                <a:gd name="connsiteY6" fmla="*/ 308372 h 481507"/>
                <a:gd name="connsiteX7" fmla="*/ 120714 w 434629"/>
                <a:gd name="connsiteY7" fmla="*/ 0 h 481507"/>
                <a:gd name="connsiteX8" fmla="*/ 71346 w 434629"/>
                <a:gd name="connsiteY8" fmla="*/ 49349 h 481507"/>
                <a:gd name="connsiteX9" fmla="*/ 55315 w 434629"/>
                <a:gd name="connsiteY9" fmla="*/ 203930 h 481507"/>
                <a:gd name="connsiteX10" fmla="*/ 42714 w 434629"/>
                <a:gd name="connsiteY10" fmla="*/ 203930 h 481507"/>
                <a:gd name="connsiteX11" fmla="*/ 44857 w 434629"/>
                <a:gd name="connsiteY11" fmla="*/ 159429 h 481507"/>
                <a:gd name="connsiteX12" fmla="*/ 36923 w 434629"/>
                <a:gd name="connsiteY12" fmla="*/ 151000 h 481507"/>
                <a:gd name="connsiteX13" fmla="*/ 2299 w 434629"/>
                <a:gd name="connsiteY13" fmla="*/ 174327 h 481507"/>
                <a:gd name="connsiteX14" fmla="*/ 13 w 434629"/>
                <a:gd name="connsiteY14" fmla="*/ 220256 h 481507"/>
                <a:gd name="connsiteX15" fmla="*/ 7995 w 434629"/>
                <a:gd name="connsiteY15" fmla="*/ 228648 h 481507"/>
                <a:gd name="connsiteX16" fmla="*/ 53887 w 434629"/>
                <a:gd name="connsiteY16" fmla="*/ 228648 h 481507"/>
                <a:gd name="connsiteX17" fmla="*/ 50515 w 434629"/>
                <a:gd name="connsiteY17" fmla="*/ 321012 h 481507"/>
                <a:gd name="connsiteX18" fmla="*/ 50515 w 434629"/>
                <a:gd name="connsiteY18" fmla="*/ 410661 h 481507"/>
                <a:gd name="connsiteX19" fmla="*/ 71546 w 434629"/>
                <a:gd name="connsiteY19" fmla="*/ 448951 h 481507"/>
                <a:gd name="connsiteX20" fmla="*/ 71546 w 434629"/>
                <a:gd name="connsiteY20" fmla="*/ 467954 h 481507"/>
                <a:gd name="connsiteX21" fmla="*/ 85090 w 434629"/>
                <a:gd name="connsiteY21" fmla="*/ 481508 h 481507"/>
                <a:gd name="connsiteX22" fmla="*/ 123495 w 434629"/>
                <a:gd name="connsiteY22" fmla="*/ 481508 h 481507"/>
                <a:gd name="connsiteX23" fmla="*/ 137030 w 434629"/>
                <a:gd name="connsiteY23" fmla="*/ 467954 h 481507"/>
                <a:gd name="connsiteX24" fmla="*/ 137030 w 434629"/>
                <a:gd name="connsiteY24" fmla="*/ 448961 h 481507"/>
                <a:gd name="connsiteX25" fmla="*/ 291612 w 434629"/>
                <a:gd name="connsiteY25" fmla="*/ 448961 h 481507"/>
                <a:gd name="connsiteX26" fmla="*/ 291612 w 434629"/>
                <a:gd name="connsiteY26" fmla="*/ 399117 h 481507"/>
                <a:gd name="connsiteX27" fmla="*/ 186094 w 434629"/>
                <a:gd name="connsiteY27" fmla="*/ 399117 h 481507"/>
                <a:gd name="connsiteX28" fmla="*/ 155880 w 434629"/>
                <a:gd name="connsiteY28" fmla="*/ 372027 h 481507"/>
                <a:gd name="connsiteX29" fmla="*/ 161186 w 434629"/>
                <a:gd name="connsiteY29" fmla="*/ 349548 h 481507"/>
                <a:gd name="connsiteX30" fmla="*/ 178064 w 434629"/>
                <a:gd name="connsiteY30" fmla="*/ 337652 h 481507"/>
                <a:gd name="connsiteX31" fmla="*/ 276876 w 434629"/>
                <a:gd name="connsiteY31" fmla="*/ 337652 h 481507"/>
                <a:gd name="connsiteX32" fmla="*/ 269437 w 434629"/>
                <a:gd name="connsiteY32" fmla="*/ 320135 h 481507"/>
                <a:gd name="connsiteX33" fmla="*/ 275533 w 434629"/>
                <a:gd name="connsiteY33" fmla="*/ 286645 h 481507"/>
                <a:gd name="connsiteX34" fmla="*/ 306242 w 434629"/>
                <a:gd name="connsiteY34" fmla="*/ 272205 h 481507"/>
                <a:gd name="connsiteX35" fmla="*/ 334379 w 434629"/>
                <a:gd name="connsiteY35" fmla="*/ 272205 h 481507"/>
                <a:gd name="connsiteX36" fmla="*/ 360573 w 434629"/>
                <a:gd name="connsiteY36" fmla="*/ 214817 h 481507"/>
                <a:gd name="connsiteX37" fmla="*/ 91139 w 434629"/>
                <a:gd name="connsiteY37" fmla="*/ 214817 h 481507"/>
                <a:gd name="connsiteX38" fmla="*/ 101454 w 434629"/>
                <a:gd name="connsiteY38" fmla="*/ 66818 h 481507"/>
                <a:gd name="connsiteX39" fmla="*/ 391234 w 434629"/>
                <a:gd name="connsiteY39" fmla="*/ 66818 h 481507"/>
                <a:gd name="connsiteX40" fmla="*/ 400644 w 434629"/>
                <a:gd name="connsiteY40" fmla="*/ 177394 h 481507"/>
                <a:gd name="connsiteX41" fmla="*/ 415189 w 434629"/>
                <a:gd name="connsiteY41" fmla="*/ 173536 h 481507"/>
                <a:gd name="connsiteX42" fmla="*/ 434629 w 434629"/>
                <a:gd name="connsiteY42" fmla="*/ 171355 h 481507"/>
                <a:gd name="connsiteX43" fmla="*/ 420847 w 434629"/>
                <a:gd name="connsiteY43" fmla="*/ 49359 h 481507"/>
                <a:gd name="connsiteX44" fmla="*/ 371479 w 434629"/>
                <a:gd name="connsiteY44" fmla="*/ 10 h 481507"/>
                <a:gd name="connsiteX45" fmla="*/ 120714 w 434629"/>
                <a:gd name="connsiteY45" fmla="*/ 10 h 48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34629" h="481507">
                  <a:moveTo>
                    <a:pt x="85443" y="308372"/>
                  </a:moveTo>
                  <a:cubicBezTo>
                    <a:pt x="87529" y="308277"/>
                    <a:pt x="89748" y="308667"/>
                    <a:pt x="91882" y="309562"/>
                  </a:cubicBezTo>
                  <a:cubicBezTo>
                    <a:pt x="110046" y="317002"/>
                    <a:pt x="126515" y="323202"/>
                    <a:pt x="133811" y="352530"/>
                  </a:cubicBezTo>
                  <a:cubicBezTo>
                    <a:pt x="137726" y="368351"/>
                    <a:pt x="134897" y="378924"/>
                    <a:pt x="123686" y="376190"/>
                  </a:cubicBezTo>
                  <a:cubicBezTo>
                    <a:pt x="111980" y="373409"/>
                    <a:pt x="90063" y="368979"/>
                    <a:pt x="79595" y="362941"/>
                  </a:cubicBezTo>
                  <a:cubicBezTo>
                    <a:pt x="66898" y="355492"/>
                    <a:pt x="69574" y="332927"/>
                    <a:pt x="71898" y="321554"/>
                  </a:cubicBezTo>
                  <a:cubicBezTo>
                    <a:pt x="73632" y="312982"/>
                    <a:pt x="79128" y="308524"/>
                    <a:pt x="85443" y="308372"/>
                  </a:cubicBezTo>
                  <a:close/>
                  <a:moveTo>
                    <a:pt x="120714" y="0"/>
                  </a:moveTo>
                  <a:cubicBezTo>
                    <a:pt x="93387" y="0"/>
                    <a:pt x="77051" y="22669"/>
                    <a:pt x="71346" y="49349"/>
                  </a:cubicBezTo>
                  <a:cubicBezTo>
                    <a:pt x="64345" y="82248"/>
                    <a:pt x="58897" y="145599"/>
                    <a:pt x="55315" y="203930"/>
                  </a:cubicBezTo>
                  <a:lnTo>
                    <a:pt x="42714" y="203930"/>
                  </a:lnTo>
                  <a:lnTo>
                    <a:pt x="44857" y="159429"/>
                  </a:lnTo>
                  <a:cubicBezTo>
                    <a:pt x="45162" y="154772"/>
                    <a:pt x="41580" y="151000"/>
                    <a:pt x="36923" y="151000"/>
                  </a:cubicBezTo>
                  <a:cubicBezTo>
                    <a:pt x="22530" y="151000"/>
                    <a:pt x="3528" y="149676"/>
                    <a:pt x="2299" y="174327"/>
                  </a:cubicBezTo>
                  <a:lnTo>
                    <a:pt x="13" y="220256"/>
                  </a:lnTo>
                  <a:cubicBezTo>
                    <a:pt x="-244" y="224933"/>
                    <a:pt x="3290" y="228648"/>
                    <a:pt x="7995" y="228648"/>
                  </a:cubicBezTo>
                  <a:lnTo>
                    <a:pt x="53887" y="228648"/>
                  </a:lnTo>
                  <a:cubicBezTo>
                    <a:pt x="51696" y="269462"/>
                    <a:pt x="50515" y="304895"/>
                    <a:pt x="50515" y="321012"/>
                  </a:cubicBezTo>
                  <a:lnTo>
                    <a:pt x="50515" y="410661"/>
                  </a:lnTo>
                  <a:cubicBezTo>
                    <a:pt x="50515" y="430206"/>
                    <a:pt x="54077" y="438826"/>
                    <a:pt x="71546" y="448951"/>
                  </a:cubicBezTo>
                  <a:lnTo>
                    <a:pt x="71546" y="467954"/>
                  </a:lnTo>
                  <a:cubicBezTo>
                    <a:pt x="71546" y="475450"/>
                    <a:pt x="77537" y="481508"/>
                    <a:pt x="85090" y="481508"/>
                  </a:cubicBezTo>
                  <a:lnTo>
                    <a:pt x="123495" y="481508"/>
                  </a:lnTo>
                  <a:cubicBezTo>
                    <a:pt x="130991" y="481508"/>
                    <a:pt x="137183" y="475450"/>
                    <a:pt x="137030" y="467954"/>
                  </a:cubicBezTo>
                  <a:lnTo>
                    <a:pt x="137030" y="448961"/>
                  </a:lnTo>
                  <a:lnTo>
                    <a:pt x="291612" y="448961"/>
                  </a:lnTo>
                  <a:lnTo>
                    <a:pt x="291612" y="399117"/>
                  </a:lnTo>
                  <a:lnTo>
                    <a:pt x="186094" y="399117"/>
                  </a:lnTo>
                  <a:cubicBezTo>
                    <a:pt x="168682" y="399117"/>
                    <a:pt x="152156" y="389134"/>
                    <a:pt x="155880" y="372027"/>
                  </a:cubicBezTo>
                  <a:lnTo>
                    <a:pt x="161186" y="349548"/>
                  </a:lnTo>
                  <a:cubicBezTo>
                    <a:pt x="163129" y="341271"/>
                    <a:pt x="169777" y="337652"/>
                    <a:pt x="178064" y="337652"/>
                  </a:cubicBezTo>
                  <a:lnTo>
                    <a:pt x="276876" y="337652"/>
                  </a:lnTo>
                  <a:cubicBezTo>
                    <a:pt x="272962" y="331689"/>
                    <a:pt x="270876" y="325393"/>
                    <a:pt x="269437" y="320135"/>
                  </a:cubicBezTo>
                  <a:cubicBezTo>
                    <a:pt x="266456" y="309020"/>
                    <a:pt x="268247" y="296123"/>
                    <a:pt x="275533" y="286645"/>
                  </a:cubicBezTo>
                  <a:cubicBezTo>
                    <a:pt x="282839" y="277225"/>
                    <a:pt x="294783" y="272205"/>
                    <a:pt x="306242" y="272205"/>
                  </a:cubicBezTo>
                  <a:lnTo>
                    <a:pt x="334379" y="272205"/>
                  </a:lnTo>
                  <a:cubicBezTo>
                    <a:pt x="341723" y="253108"/>
                    <a:pt x="349209" y="233820"/>
                    <a:pt x="360573" y="214817"/>
                  </a:cubicBezTo>
                  <a:lnTo>
                    <a:pt x="91139" y="214817"/>
                  </a:lnTo>
                  <a:cubicBezTo>
                    <a:pt x="91139" y="171050"/>
                    <a:pt x="94863" y="117824"/>
                    <a:pt x="101454" y="66818"/>
                  </a:cubicBezTo>
                  <a:lnTo>
                    <a:pt x="391234" y="66818"/>
                  </a:lnTo>
                  <a:cubicBezTo>
                    <a:pt x="395996" y="104080"/>
                    <a:pt x="399215" y="142389"/>
                    <a:pt x="400644" y="177394"/>
                  </a:cubicBezTo>
                  <a:cubicBezTo>
                    <a:pt x="405169" y="175670"/>
                    <a:pt x="409979" y="174269"/>
                    <a:pt x="415189" y="173536"/>
                  </a:cubicBezTo>
                  <a:cubicBezTo>
                    <a:pt x="421685" y="172631"/>
                    <a:pt x="428133" y="171945"/>
                    <a:pt x="434629" y="171355"/>
                  </a:cubicBezTo>
                  <a:cubicBezTo>
                    <a:pt x="431153" y="123292"/>
                    <a:pt x="426590" y="76210"/>
                    <a:pt x="420847" y="49359"/>
                  </a:cubicBezTo>
                  <a:cubicBezTo>
                    <a:pt x="415132" y="22679"/>
                    <a:pt x="398854" y="10"/>
                    <a:pt x="371479" y="10"/>
                  </a:cubicBezTo>
                  <a:lnTo>
                    <a:pt x="120714" y="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9D4A1AA-8D84-7E57-0E9D-59B2EB2AC007}"/>
                </a:ext>
              </a:extLst>
            </p:cNvPr>
            <p:cNvSpPr/>
            <p:nvPr/>
          </p:nvSpPr>
          <p:spPr>
            <a:xfrm>
              <a:off x="4246532" y="5155896"/>
              <a:ext cx="466058" cy="340014"/>
            </a:xfrm>
            <a:custGeom>
              <a:avLst/>
              <a:gdLst>
                <a:gd name="connsiteX0" fmla="*/ 152761 w 466058"/>
                <a:gd name="connsiteY0" fmla="*/ 182747 h 340014"/>
                <a:gd name="connsiteX1" fmla="*/ 313238 w 466058"/>
                <a:gd name="connsiteY1" fmla="*/ 182747 h 340014"/>
                <a:gd name="connsiteX2" fmla="*/ 318448 w 466058"/>
                <a:gd name="connsiteY2" fmla="*/ 198282 h 340014"/>
                <a:gd name="connsiteX3" fmla="*/ 277577 w 466058"/>
                <a:gd name="connsiteY3" fmla="*/ 225162 h 340014"/>
                <a:gd name="connsiteX4" fmla="*/ 188375 w 466058"/>
                <a:gd name="connsiteY4" fmla="*/ 225162 h 340014"/>
                <a:gd name="connsiteX5" fmla="*/ 147560 w 466058"/>
                <a:gd name="connsiteY5" fmla="*/ 198282 h 340014"/>
                <a:gd name="connsiteX6" fmla="*/ 152761 w 466058"/>
                <a:gd name="connsiteY6" fmla="*/ 182747 h 340014"/>
                <a:gd name="connsiteX7" fmla="*/ 399811 w 466058"/>
                <a:gd name="connsiteY7" fmla="*/ 173975 h 340014"/>
                <a:gd name="connsiteX8" fmla="*/ 415889 w 466058"/>
                <a:gd name="connsiteY8" fmla="*/ 182100 h 340014"/>
                <a:gd name="connsiteX9" fmla="*/ 406250 w 466058"/>
                <a:gd name="connsiteY9" fmla="*/ 214446 h 340014"/>
                <a:gd name="connsiteX10" fmla="*/ 351291 w 466058"/>
                <a:gd name="connsiteY10" fmla="*/ 224819 h 340014"/>
                <a:gd name="connsiteX11" fmla="*/ 338680 w 466058"/>
                <a:gd name="connsiteY11" fmla="*/ 206312 h 340014"/>
                <a:gd name="connsiteX12" fmla="*/ 387552 w 466058"/>
                <a:gd name="connsiteY12" fmla="*/ 175241 h 340014"/>
                <a:gd name="connsiteX13" fmla="*/ 399811 w 466058"/>
                <a:gd name="connsiteY13" fmla="*/ 173975 h 340014"/>
                <a:gd name="connsiteX14" fmla="*/ 66179 w 466058"/>
                <a:gd name="connsiteY14" fmla="*/ 173975 h 340014"/>
                <a:gd name="connsiteX15" fmla="*/ 78428 w 466058"/>
                <a:gd name="connsiteY15" fmla="*/ 175251 h 340014"/>
                <a:gd name="connsiteX16" fmla="*/ 127301 w 466058"/>
                <a:gd name="connsiteY16" fmla="*/ 206322 h 340014"/>
                <a:gd name="connsiteX17" fmla="*/ 114652 w 466058"/>
                <a:gd name="connsiteY17" fmla="*/ 224829 h 340014"/>
                <a:gd name="connsiteX18" fmla="*/ 59721 w 466058"/>
                <a:gd name="connsiteY18" fmla="*/ 214456 h 340014"/>
                <a:gd name="connsiteX19" fmla="*/ 50091 w 466058"/>
                <a:gd name="connsiteY19" fmla="*/ 182109 h 340014"/>
                <a:gd name="connsiteX20" fmla="*/ 66179 w 466058"/>
                <a:gd name="connsiteY20" fmla="*/ 173975 h 340014"/>
                <a:gd name="connsiteX21" fmla="*/ 232981 w 466058"/>
                <a:gd name="connsiteY21" fmla="*/ 25899 h 340014"/>
                <a:gd name="connsiteX22" fmla="*/ 318944 w 466058"/>
                <a:gd name="connsiteY22" fmla="*/ 28718 h 340014"/>
                <a:gd name="connsiteX23" fmla="*/ 344147 w 466058"/>
                <a:gd name="connsiteY23" fmla="*/ 44597 h 340014"/>
                <a:gd name="connsiteX24" fmla="*/ 376389 w 466058"/>
                <a:gd name="connsiteY24" fmla="*/ 107900 h 340014"/>
                <a:gd name="connsiteX25" fmla="*/ 232971 w 466058"/>
                <a:gd name="connsiteY25" fmla="*/ 116072 h 340014"/>
                <a:gd name="connsiteX26" fmla="*/ 89544 w 466058"/>
                <a:gd name="connsiteY26" fmla="*/ 107900 h 340014"/>
                <a:gd name="connsiteX27" fmla="*/ 121795 w 466058"/>
                <a:gd name="connsiteY27" fmla="*/ 44597 h 340014"/>
                <a:gd name="connsiteX28" fmla="*/ 146989 w 466058"/>
                <a:gd name="connsiteY28" fmla="*/ 28718 h 340014"/>
                <a:gd name="connsiteX29" fmla="*/ 232981 w 466058"/>
                <a:gd name="connsiteY29" fmla="*/ 25899 h 340014"/>
                <a:gd name="connsiteX30" fmla="*/ 232981 w 466058"/>
                <a:gd name="connsiteY30" fmla="*/ 1 h 340014"/>
                <a:gd name="connsiteX31" fmla="*/ 128206 w 466058"/>
                <a:gd name="connsiteY31" fmla="*/ 4611 h 340014"/>
                <a:gd name="connsiteX32" fmla="*/ 94868 w 466058"/>
                <a:gd name="connsiteY32" fmla="*/ 26880 h 340014"/>
                <a:gd name="connsiteX33" fmla="*/ 58102 w 466058"/>
                <a:gd name="connsiteY33" fmla="*/ 103518 h 340014"/>
                <a:gd name="connsiteX34" fmla="*/ 16277 w 466058"/>
                <a:gd name="connsiteY34" fmla="*/ 103518 h 340014"/>
                <a:gd name="connsiteX35" fmla="*/ 713 w 466058"/>
                <a:gd name="connsiteY35" fmla="*/ 123816 h 340014"/>
                <a:gd name="connsiteX36" fmla="*/ 26060 w 466058"/>
                <a:gd name="connsiteY36" fmla="*/ 146628 h 340014"/>
                <a:gd name="connsiteX37" fmla="*/ 33013 w 466058"/>
                <a:gd name="connsiteY37" fmla="*/ 148267 h 340014"/>
                <a:gd name="connsiteX38" fmla="*/ 23583 w 466058"/>
                <a:gd name="connsiteY38" fmla="*/ 179423 h 340014"/>
                <a:gd name="connsiteX39" fmla="*/ 23583 w 466058"/>
                <a:gd name="connsiteY39" fmla="*/ 259947 h 340014"/>
                <a:gd name="connsiteX40" fmla="*/ 43766 w 466058"/>
                <a:gd name="connsiteY40" fmla="*/ 289065 h 340014"/>
                <a:gd name="connsiteX41" fmla="*/ 43766 w 466058"/>
                <a:gd name="connsiteY41" fmla="*/ 326718 h 340014"/>
                <a:gd name="connsiteX42" fmla="*/ 57063 w 466058"/>
                <a:gd name="connsiteY42" fmla="*/ 340015 h 340014"/>
                <a:gd name="connsiteX43" fmla="*/ 94725 w 466058"/>
                <a:gd name="connsiteY43" fmla="*/ 340015 h 340014"/>
                <a:gd name="connsiteX44" fmla="*/ 107974 w 466058"/>
                <a:gd name="connsiteY44" fmla="*/ 326718 h 340014"/>
                <a:gd name="connsiteX45" fmla="*/ 107974 w 466058"/>
                <a:gd name="connsiteY45" fmla="*/ 290904 h 340014"/>
                <a:gd name="connsiteX46" fmla="*/ 358044 w 466058"/>
                <a:gd name="connsiteY46" fmla="*/ 290904 h 340014"/>
                <a:gd name="connsiteX47" fmla="*/ 358044 w 466058"/>
                <a:gd name="connsiteY47" fmla="*/ 326718 h 340014"/>
                <a:gd name="connsiteX48" fmla="*/ 371293 w 466058"/>
                <a:gd name="connsiteY48" fmla="*/ 340015 h 340014"/>
                <a:gd name="connsiteX49" fmla="*/ 409003 w 466058"/>
                <a:gd name="connsiteY49" fmla="*/ 340015 h 340014"/>
                <a:gd name="connsiteX50" fmla="*/ 422252 w 466058"/>
                <a:gd name="connsiteY50" fmla="*/ 326718 h 340014"/>
                <a:gd name="connsiteX51" fmla="*/ 422252 w 466058"/>
                <a:gd name="connsiteY51" fmla="*/ 289065 h 340014"/>
                <a:gd name="connsiteX52" fmla="*/ 442397 w 466058"/>
                <a:gd name="connsiteY52" fmla="*/ 259947 h 340014"/>
                <a:gd name="connsiteX53" fmla="*/ 442397 w 466058"/>
                <a:gd name="connsiteY53" fmla="*/ 179423 h 340014"/>
                <a:gd name="connsiteX54" fmla="*/ 432968 w 466058"/>
                <a:gd name="connsiteY54" fmla="*/ 148267 h 340014"/>
                <a:gd name="connsiteX55" fmla="*/ 439959 w 466058"/>
                <a:gd name="connsiteY55" fmla="*/ 146628 h 340014"/>
                <a:gd name="connsiteX56" fmla="*/ 465352 w 466058"/>
                <a:gd name="connsiteY56" fmla="*/ 123816 h 340014"/>
                <a:gd name="connsiteX57" fmla="*/ 449722 w 466058"/>
                <a:gd name="connsiteY57" fmla="*/ 103518 h 340014"/>
                <a:gd name="connsiteX58" fmla="*/ 407898 w 466058"/>
                <a:gd name="connsiteY58" fmla="*/ 103518 h 340014"/>
                <a:gd name="connsiteX59" fmla="*/ 371103 w 466058"/>
                <a:gd name="connsiteY59" fmla="*/ 26880 h 340014"/>
                <a:gd name="connsiteX60" fmla="*/ 337765 w 466058"/>
                <a:gd name="connsiteY60" fmla="*/ 4611 h 340014"/>
                <a:gd name="connsiteX61" fmla="*/ 232981 w 466058"/>
                <a:gd name="connsiteY61" fmla="*/ 1 h 340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466058" h="340014">
                  <a:moveTo>
                    <a:pt x="152761" y="182747"/>
                  </a:moveTo>
                  <a:lnTo>
                    <a:pt x="313238" y="182747"/>
                  </a:lnTo>
                  <a:cubicBezTo>
                    <a:pt x="319992" y="183738"/>
                    <a:pt x="321573" y="190634"/>
                    <a:pt x="318448" y="198282"/>
                  </a:cubicBezTo>
                  <a:cubicBezTo>
                    <a:pt x="311867" y="214351"/>
                    <a:pt x="294836" y="225162"/>
                    <a:pt x="277577" y="225162"/>
                  </a:cubicBezTo>
                  <a:lnTo>
                    <a:pt x="188375" y="225162"/>
                  </a:lnTo>
                  <a:cubicBezTo>
                    <a:pt x="171106" y="225162"/>
                    <a:pt x="154142" y="214342"/>
                    <a:pt x="147560" y="198282"/>
                  </a:cubicBezTo>
                  <a:cubicBezTo>
                    <a:pt x="144427" y="190634"/>
                    <a:pt x="145913" y="182747"/>
                    <a:pt x="152761" y="182747"/>
                  </a:cubicBezTo>
                  <a:close/>
                  <a:moveTo>
                    <a:pt x="399811" y="173975"/>
                  </a:moveTo>
                  <a:cubicBezTo>
                    <a:pt x="409936" y="173870"/>
                    <a:pt x="414251" y="177099"/>
                    <a:pt x="415889" y="182100"/>
                  </a:cubicBezTo>
                  <a:cubicBezTo>
                    <a:pt x="418756" y="191043"/>
                    <a:pt x="422080" y="208646"/>
                    <a:pt x="406250" y="214446"/>
                  </a:cubicBezTo>
                  <a:cubicBezTo>
                    <a:pt x="393210" y="219209"/>
                    <a:pt x="365883" y="222638"/>
                    <a:pt x="351291" y="224819"/>
                  </a:cubicBezTo>
                  <a:cubicBezTo>
                    <a:pt x="337298" y="226953"/>
                    <a:pt x="333765" y="218666"/>
                    <a:pt x="338680" y="206312"/>
                  </a:cubicBezTo>
                  <a:cubicBezTo>
                    <a:pt x="347719" y="183385"/>
                    <a:pt x="368293" y="178575"/>
                    <a:pt x="387552" y="175241"/>
                  </a:cubicBezTo>
                  <a:cubicBezTo>
                    <a:pt x="392372" y="174413"/>
                    <a:pt x="396391" y="174022"/>
                    <a:pt x="399811" y="173975"/>
                  </a:cubicBezTo>
                  <a:close/>
                  <a:moveTo>
                    <a:pt x="66179" y="173975"/>
                  </a:moveTo>
                  <a:cubicBezTo>
                    <a:pt x="69551" y="174022"/>
                    <a:pt x="73618" y="174413"/>
                    <a:pt x="78428" y="175251"/>
                  </a:cubicBezTo>
                  <a:cubicBezTo>
                    <a:pt x="97678" y="178585"/>
                    <a:pt x="118223" y="183395"/>
                    <a:pt x="127301" y="206322"/>
                  </a:cubicBezTo>
                  <a:cubicBezTo>
                    <a:pt x="132158" y="218666"/>
                    <a:pt x="128682" y="226962"/>
                    <a:pt x="114652" y="224829"/>
                  </a:cubicBezTo>
                  <a:cubicBezTo>
                    <a:pt x="100069" y="222647"/>
                    <a:pt x="72732" y="219218"/>
                    <a:pt x="59721" y="214456"/>
                  </a:cubicBezTo>
                  <a:cubicBezTo>
                    <a:pt x="43890" y="208655"/>
                    <a:pt x="47214" y="191043"/>
                    <a:pt x="50091" y="182109"/>
                  </a:cubicBezTo>
                  <a:cubicBezTo>
                    <a:pt x="51748" y="177108"/>
                    <a:pt x="56016" y="173870"/>
                    <a:pt x="66179" y="173975"/>
                  </a:cubicBezTo>
                  <a:close/>
                  <a:moveTo>
                    <a:pt x="232981" y="25899"/>
                  </a:moveTo>
                  <a:cubicBezTo>
                    <a:pt x="261708" y="25947"/>
                    <a:pt x="292702" y="26937"/>
                    <a:pt x="318944" y="28718"/>
                  </a:cubicBezTo>
                  <a:cubicBezTo>
                    <a:pt x="328859" y="29366"/>
                    <a:pt x="337994" y="34719"/>
                    <a:pt x="344147" y="44597"/>
                  </a:cubicBezTo>
                  <a:cubicBezTo>
                    <a:pt x="357339" y="65780"/>
                    <a:pt x="368998" y="85726"/>
                    <a:pt x="376389" y="107900"/>
                  </a:cubicBezTo>
                  <a:cubicBezTo>
                    <a:pt x="376389" y="107900"/>
                    <a:pt x="294083" y="116072"/>
                    <a:pt x="232971" y="116072"/>
                  </a:cubicBezTo>
                  <a:cubicBezTo>
                    <a:pt x="171897" y="116072"/>
                    <a:pt x="89544" y="107900"/>
                    <a:pt x="89544" y="107900"/>
                  </a:cubicBezTo>
                  <a:cubicBezTo>
                    <a:pt x="96983" y="85726"/>
                    <a:pt x="108641" y="65771"/>
                    <a:pt x="121795" y="44597"/>
                  </a:cubicBezTo>
                  <a:cubicBezTo>
                    <a:pt x="127939" y="34719"/>
                    <a:pt x="137073" y="29366"/>
                    <a:pt x="146989" y="28718"/>
                  </a:cubicBezTo>
                  <a:cubicBezTo>
                    <a:pt x="173240" y="26937"/>
                    <a:pt x="204291" y="25937"/>
                    <a:pt x="232981" y="25899"/>
                  </a:cubicBezTo>
                  <a:close/>
                  <a:moveTo>
                    <a:pt x="232981" y="1"/>
                  </a:moveTo>
                  <a:cubicBezTo>
                    <a:pt x="198043" y="1"/>
                    <a:pt x="162381" y="-152"/>
                    <a:pt x="128206" y="4611"/>
                  </a:cubicBezTo>
                  <a:cubicBezTo>
                    <a:pt x="112375" y="6839"/>
                    <a:pt x="102202" y="16117"/>
                    <a:pt x="94868" y="26880"/>
                  </a:cubicBezTo>
                  <a:cubicBezTo>
                    <a:pt x="78247" y="51378"/>
                    <a:pt x="67522" y="77277"/>
                    <a:pt x="58102" y="103518"/>
                  </a:cubicBezTo>
                  <a:lnTo>
                    <a:pt x="16277" y="103518"/>
                  </a:lnTo>
                  <a:cubicBezTo>
                    <a:pt x="4619" y="103518"/>
                    <a:pt x="-2325" y="112548"/>
                    <a:pt x="713" y="123816"/>
                  </a:cubicBezTo>
                  <a:cubicBezTo>
                    <a:pt x="3990" y="136265"/>
                    <a:pt x="7800" y="142352"/>
                    <a:pt x="26060" y="146628"/>
                  </a:cubicBezTo>
                  <a:lnTo>
                    <a:pt x="33013" y="148267"/>
                  </a:lnTo>
                  <a:cubicBezTo>
                    <a:pt x="27545" y="158649"/>
                    <a:pt x="23583" y="169603"/>
                    <a:pt x="23583" y="179423"/>
                  </a:cubicBezTo>
                  <a:lnTo>
                    <a:pt x="23583" y="259947"/>
                  </a:lnTo>
                  <a:cubicBezTo>
                    <a:pt x="23583" y="273444"/>
                    <a:pt x="32956" y="284789"/>
                    <a:pt x="43766" y="289065"/>
                  </a:cubicBezTo>
                  <a:lnTo>
                    <a:pt x="43766" y="326718"/>
                  </a:lnTo>
                  <a:cubicBezTo>
                    <a:pt x="43766" y="334109"/>
                    <a:pt x="49681" y="340015"/>
                    <a:pt x="57063" y="340015"/>
                  </a:cubicBezTo>
                  <a:lnTo>
                    <a:pt x="94725" y="340015"/>
                  </a:lnTo>
                  <a:cubicBezTo>
                    <a:pt x="102059" y="340015"/>
                    <a:pt x="107974" y="334109"/>
                    <a:pt x="107974" y="326718"/>
                  </a:cubicBezTo>
                  <a:lnTo>
                    <a:pt x="107974" y="290904"/>
                  </a:lnTo>
                  <a:lnTo>
                    <a:pt x="358044" y="290904"/>
                  </a:lnTo>
                  <a:lnTo>
                    <a:pt x="358044" y="326718"/>
                  </a:lnTo>
                  <a:cubicBezTo>
                    <a:pt x="358044" y="334109"/>
                    <a:pt x="363959" y="340015"/>
                    <a:pt x="371293" y="340015"/>
                  </a:cubicBezTo>
                  <a:lnTo>
                    <a:pt x="409003" y="340015"/>
                  </a:lnTo>
                  <a:cubicBezTo>
                    <a:pt x="416346" y="340015"/>
                    <a:pt x="422252" y="334109"/>
                    <a:pt x="422252" y="326718"/>
                  </a:cubicBezTo>
                  <a:lnTo>
                    <a:pt x="422252" y="289065"/>
                  </a:lnTo>
                  <a:cubicBezTo>
                    <a:pt x="433120" y="284789"/>
                    <a:pt x="442397" y="273444"/>
                    <a:pt x="442397" y="259947"/>
                  </a:cubicBezTo>
                  <a:lnTo>
                    <a:pt x="442397" y="179423"/>
                  </a:lnTo>
                  <a:cubicBezTo>
                    <a:pt x="442397" y="169612"/>
                    <a:pt x="438416" y="158649"/>
                    <a:pt x="432968" y="148267"/>
                  </a:cubicBezTo>
                  <a:lnTo>
                    <a:pt x="439959" y="146628"/>
                  </a:lnTo>
                  <a:cubicBezTo>
                    <a:pt x="458209" y="142361"/>
                    <a:pt x="462038" y="136265"/>
                    <a:pt x="465352" y="123816"/>
                  </a:cubicBezTo>
                  <a:cubicBezTo>
                    <a:pt x="468381" y="112548"/>
                    <a:pt x="461390" y="103518"/>
                    <a:pt x="449722" y="103518"/>
                  </a:cubicBezTo>
                  <a:lnTo>
                    <a:pt x="407898" y="103518"/>
                  </a:lnTo>
                  <a:cubicBezTo>
                    <a:pt x="398525" y="77267"/>
                    <a:pt x="387771" y="51369"/>
                    <a:pt x="371103" y="26880"/>
                  </a:cubicBezTo>
                  <a:cubicBezTo>
                    <a:pt x="363806" y="16107"/>
                    <a:pt x="353577" y="6839"/>
                    <a:pt x="337765" y="4611"/>
                  </a:cubicBezTo>
                  <a:cubicBezTo>
                    <a:pt x="303618" y="-152"/>
                    <a:pt x="267956" y="1"/>
                    <a:pt x="232981" y="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BB5C1E9D-A377-F253-6413-903ADEA308D6}"/>
              </a:ext>
            </a:extLst>
          </p:cNvPr>
          <p:cNvSpPr/>
          <p:nvPr/>
        </p:nvSpPr>
        <p:spPr>
          <a:xfrm>
            <a:off x="5783220" y="4894372"/>
            <a:ext cx="586785" cy="542964"/>
          </a:xfrm>
          <a:custGeom>
            <a:avLst/>
            <a:gdLst>
              <a:gd name="connsiteX0" fmla="*/ 360087 w 894508"/>
              <a:gd name="connsiteY0" fmla="*/ 191844 h 827706"/>
              <a:gd name="connsiteX1" fmla="*/ 384639 w 894508"/>
              <a:gd name="connsiteY1" fmla="*/ 215253 h 827706"/>
              <a:gd name="connsiteX2" fmla="*/ 403861 w 894508"/>
              <a:gd name="connsiteY2" fmla="*/ 600082 h 827706"/>
              <a:gd name="connsiteX3" fmla="*/ 357994 w 894508"/>
              <a:gd name="connsiteY3" fmla="*/ 532709 h 827706"/>
              <a:gd name="connsiteX4" fmla="*/ 269685 w 894508"/>
              <a:gd name="connsiteY4" fmla="*/ 425177 h 827706"/>
              <a:gd name="connsiteX5" fmla="*/ 203834 w 894508"/>
              <a:gd name="connsiteY5" fmla="*/ 355329 h 827706"/>
              <a:gd name="connsiteX6" fmla="*/ 203834 w 894508"/>
              <a:gd name="connsiteY6" fmla="*/ 320691 h 827706"/>
              <a:gd name="connsiteX7" fmla="*/ 271017 w 894508"/>
              <a:gd name="connsiteY7" fmla="*/ 253508 h 827706"/>
              <a:gd name="connsiteX8" fmla="*/ 0 w 894508"/>
              <a:gd name="connsiteY8" fmla="*/ 253508 h 827706"/>
              <a:gd name="connsiteX9" fmla="*/ 0 w 894508"/>
              <a:gd name="connsiteY9" fmla="*/ 524525 h 827706"/>
              <a:gd name="connsiteX10" fmla="*/ 71370 w 894508"/>
              <a:gd name="connsiteY10" fmla="*/ 453154 h 827706"/>
              <a:gd name="connsiteX11" fmla="*/ 102773 w 894508"/>
              <a:gd name="connsiteY11" fmla="*/ 450300 h 827706"/>
              <a:gd name="connsiteX12" fmla="*/ 186515 w 894508"/>
              <a:gd name="connsiteY12" fmla="*/ 512725 h 827706"/>
              <a:gd name="connsiteX13" fmla="*/ 284720 w 894508"/>
              <a:gd name="connsiteY13" fmla="*/ 597227 h 827706"/>
              <a:gd name="connsiteX14" fmla="*/ 370555 w 894508"/>
              <a:gd name="connsiteY14" fmla="*/ 690865 h 827706"/>
              <a:gd name="connsiteX15" fmla="*/ 412045 w 894508"/>
              <a:gd name="connsiteY15" fmla="*/ 761665 h 827706"/>
              <a:gd name="connsiteX16" fmla="*/ 414139 w 894508"/>
              <a:gd name="connsiteY16" fmla="*/ 804297 h 827706"/>
              <a:gd name="connsiteX17" fmla="*/ 438690 w 894508"/>
              <a:gd name="connsiteY17" fmla="*/ 827706 h 827706"/>
              <a:gd name="connsiteX18" fmla="*/ 455819 w 894508"/>
              <a:gd name="connsiteY18" fmla="*/ 827706 h 827706"/>
              <a:gd name="connsiteX19" fmla="*/ 480370 w 894508"/>
              <a:gd name="connsiteY19" fmla="*/ 804297 h 827706"/>
              <a:gd name="connsiteX20" fmla="*/ 482464 w 894508"/>
              <a:gd name="connsiteY20" fmla="*/ 761855 h 827706"/>
              <a:gd name="connsiteX21" fmla="*/ 523954 w 894508"/>
              <a:gd name="connsiteY21" fmla="*/ 691056 h 827706"/>
              <a:gd name="connsiteX22" fmla="*/ 609789 w 894508"/>
              <a:gd name="connsiteY22" fmla="*/ 597418 h 827706"/>
              <a:gd name="connsiteX23" fmla="*/ 707994 w 894508"/>
              <a:gd name="connsiteY23" fmla="*/ 512915 h 827706"/>
              <a:gd name="connsiteX24" fmla="*/ 791736 w 894508"/>
              <a:gd name="connsiteY24" fmla="*/ 450490 h 827706"/>
              <a:gd name="connsiteX25" fmla="*/ 823139 w 894508"/>
              <a:gd name="connsiteY25" fmla="*/ 453345 h 827706"/>
              <a:gd name="connsiteX26" fmla="*/ 894509 w 894508"/>
              <a:gd name="connsiteY26" fmla="*/ 524715 h 827706"/>
              <a:gd name="connsiteX27" fmla="*/ 894509 w 894508"/>
              <a:gd name="connsiteY27" fmla="*/ 253317 h 827706"/>
              <a:gd name="connsiteX28" fmla="*/ 623492 w 894508"/>
              <a:gd name="connsiteY28" fmla="*/ 253317 h 827706"/>
              <a:gd name="connsiteX29" fmla="*/ 690675 w 894508"/>
              <a:gd name="connsiteY29" fmla="*/ 320501 h 827706"/>
              <a:gd name="connsiteX30" fmla="*/ 690675 w 894508"/>
              <a:gd name="connsiteY30" fmla="*/ 355139 h 827706"/>
              <a:gd name="connsiteX31" fmla="*/ 624824 w 894508"/>
              <a:gd name="connsiteY31" fmla="*/ 424987 h 827706"/>
              <a:gd name="connsiteX32" fmla="*/ 536515 w 894508"/>
              <a:gd name="connsiteY32" fmla="*/ 532518 h 827706"/>
              <a:gd name="connsiteX33" fmla="*/ 490648 w 894508"/>
              <a:gd name="connsiteY33" fmla="*/ 599892 h 827706"/>
              <a:gd name="connsiteX34" fmla="*/ 509870 w 894508"/>
              <a:gd name="connsiteY34" fmla="*/ 215063 h 827706"/>
              <a:gd name="connsiteX35" fmla="*/ 534422 w 894508"/>
              <a:gd name="connsiteY35" fmla="*/ 191653 h 827706"/>
              <a:gd name="connsiteX36" fmla="*/ 639098 w 894508"/>
              <a:gd name="connsiteY36" fmla="*/ 191653 h 827706"/>
              <a:gd name="connsiteX37" fmla="*/ 447254 w 894508"/>
              <a:gd name="connsiteY37" fmla="*/ 0 h 827706"/>
              <a:gd name="connsiteX38" fmla="*/ 255601 w 894508"/>
              <a:gd name="connsiteY38" fmla="*/ 191844 h 827706"/>
              <a:gd name="connsiteX39" fmla="*/ 360087 w 894508"/>
              <a:gd name="connsiteY39" fmla="*/ 191844 h 82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94508" h="827706">
                <a:moveTo>
                  <a:pt x="360087" y="191844"/>
                </a:moveTo>
                <a:cubicBezTo>
                  <a:pt x="373220" y="191844"/>
                  <a:pt x="383878" y="202121"/>
                  <a:pt x="384639" y="215253"/>
                </a:cubicBezTo>
                <a:lnTo>
                  <a:pt x="403861" y="600082"/>
                </a:lnTo>
                <a:cubicBezTo>
                  <a:pt x="389207" y="576863"/>
                  <a:pt x="373981" y="554405"/>
                  <a:pt x="357994" y="532709"/>
                </a:cubicBezTo>
                <a:cubicBezTo>
                  <a:pt x="330207" y="495406"/>
                  <a:pt x="300517" y="459816"/>
                  <a:pt x="269685" y="425177"/>
                </a:cubicBezTo>
                <a:cubicBezTo>
                  <a:pt x="248179" y="401197"/>
                  <a:pt x="226672" y="378168"/>
                  <a:pt x="203834" y="355329"/>
                </a:cubicBezTo>
                <a:cubicBezTo>
                  <a:pt x="194318" y="345813"/>
                  <a:pt x="194318" y="330207"/>
                  <a:pt x="203834" y="320691"/>
                </a:cubicBezTo>
                <a:lnTo>
                  <a:pt x="271017" y="253508"/>
                </a:lnTo>
                <a:lnTo>
                  <a:pt x="0" y="253508"/>
                </a:lnTo>
                <a:lnTo>
                  <a:pt x="0" y="524525"/>
                </a:lnTo>
                <a:lnTo>
                  <a:pt x="71370" y="453154"/>
                </a:lnTo>
                <a:cubicBezTo>
                  <a:pt x="79745" y="444780"/>
                  <a:pt x="93067" y="443638"/>
                  <a:pt x="102773" y="450300"/>
                </a:cubicBezTo>
                <a:cubicBezTo>
                  <a:pt x="130751" y="469903"/>
                  <a:pt x="159299" y="491219"/>
                  <a:pt x="186515" y="512725"/>
                </a:cubicBezTo>
                <a:cubicBezTo>
                  <a:pt x="220392" y="539560"/>
                  <a:pt x="253508" y="567728"/>
                  <a:pt x="284720" y="597227"/>
                </a:cubicBezTo>
                <a:cubicBezTo>
                  <a:pt x="315933" y="626727"/>
                  <a:pt x="345433" y="657749"/>
                  <a:pt x="370555" y="690865"/>
                </a:cubicBezTo>
                <a:cubicBezTo>
                  <a:pt x="387494" y="713323"/>
                  <a:pt x="402529" y="737304"/>
                  <a:pt x="412045" y="761665"/>
                </a:cubicBezTo>
                <a:lnTo>
                  <a:pt x="414139" y="804297"/>
                </a:lnTo>
                <a:cubicBezTo>
                  <a:pt x="414710" y="817429"/>
                  <a:pt x="425558" y="827706"/>
                  <a:pt x="438690" y="827706"/>
                </a:cubicBezTo>
                <a:lnTo>
                  <a:pt x="455819" y="827706"/>
                </a:lnTo>
                <a:cubicBezTo>
                  <a:pt x="468951" y="827706"/>
                  <a:pt x="479609" y="817429"/>
                  <a:pt x="480370" y="804297"/>
                </a:cubicBezTo>
                <a:lnTo>
                  <a:pt x="482464" y="761855"/>
                </a:lnTo>
                <a:cubicBezTo>
                  <a:pt x="491980" y="737684"/>
                  <a:pt x="507015" y="713513"/>
                  <a:pt x="523954" y="691056"/>
                </a:cubicBezTo>
                <a:cubicBezTo>
                  <a:pt x="549076" y="657940"/>
                  <a:pt x="578766" y="626917"/>
                  <a:pt x="609789" y="597418"/>
                </a:cubicBezTo>
                <a:cubicBezTo>
                  <a:pt x="641001" y="567918"/>
                  <a:pt x="673927" y="539750"/>
                  <a:pt x="707994" y="512915"/>
                </a:cubicBezTo>
                <a:cubicBezTo>
                  <a:pt x="735210" y="491409"/>
                  <a:pt x="763758" y="470093"/>
                  <a:pt x="791736" y="450490"/>
                </a:cubicBezTo>
                <a:cubicBezTo>
                  <a:pt x="801442" y="443638"/>
                  <a:pt x="814764" y="444780"/>
                  <a:pt x="823139" y="453345"/>
                </a:cubicBezTo>
                <a:lnTo>
                  <a:pt x="894509" y="524715"/>
                </a:lnTo>
                <a:lnTo>
                  <a:pt x="894509" y="253317"/>
                </a:lnTo>
                <a:lnTo>
                  <a:pt x="623492" y="253317"/>
                </a:lnTo>
                <a:lnTo>
                  <a:pt x="690675" y="320501"/>
                </a:lnTo>
                <a:cubicBezTo>
                  <a:pt x="700191" y="330017"/>
                  <a:pt x="700191" y="345623"/>
                  <a:pt x="690675" y="355139"/>
                </a:cubicBezTo>
                <a:cubicBezTo>
                  <a:pt x="668027" y="377978"/>
                  <a:pt x="646330" y="401006"/>
                  <a:pt x="624824" y="424987"/>
                </a:cubicBezTo>
                <a:cubicBezTo>
                  <a:pt x="593992" y="459435"/>
                  <a:pt x="564302" y="495025"/>
                  <a:pt x="536515" y="532518"/>
                </a:cubicBezTo>
                <a:cubicBezTo>
                  <a:pt x="520338" y="554215"/>
                  <a:pt x="505112" y="576863"/>
                  <a:pt x="490648" y="599892"/>
                </a:cubicBezTo>
                <a:lnTo>
                  <a:pt x="509870" y="215063"/>
                </a:lnTo>
                <a:cubicBezTo>
                  <a:pt x="510441" y="201931"/>
                  <a:pt x="521289" y="191653"/>
                  <a:pt x="534422" y="191653"/>
                </a:cubicBezTo>
                <a:lnTo>
                  <a:pt x="639098" y="191653"/>
                </a:lnTo>
                <a:lnTo>
                  <a:pt x="447254" y="0"/>
                </a:lnTo>
                <a:lnTo>
                  <a:pt x="255601" y="191844"/>
                </a:lnTo>
                <a:lnTo>
                  <a:pt x="360087" y="191844"/>
                </a:lnTo>
                <a:close/>
              </a:path>
            </a:pathLst>
          </a:custGeom>
          <a:solidFill>
            <a:schemeClr val="bg1"/>
          </a:solidFill>
          <a:ln w="188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4BC62DF-8281-9F2D-DF82-125A1BF16348}"/>
              </a:ext>
            </a:extLst>
          </p:cNvPr>
          <p:cNvSpPr txBox="1"/>
          <p:nvPr/>
        </p:nvSpPr>
        <p:spPr>
          <a:xfrm>
            <a:off x="8834780" y="3382859"/>
            <a:ext cx="28632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3000"/>
              </a:spcBef>
              <a:buNone/>
            </a:pPr>
            <a:r>
              <a:rPr lang="en-US" sz="2000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We’re invested in your success: </a:t>
            </a:r>
            <a:r>
              <a:rPr lang="en-US" sz="2000" b="1" dirty="0">
                <a:gradFill>
                  <a:gsLst>
                    <a:gs pos="29400">
                      <a:srgbClr val="763794"/>
                    </a:gs>
                    <a:gs pos="0">
                      <a:schemeClr val="accent4"/>
                    </a:gs>
                    <a:gs pos="68000">
                      <a:srgbClr val="3A3B94"/>
                    </a:gs>
                  </a:gsLst>
                  <a:lin ang="2700000" scaled="1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more trips</a:t>
            </a:r>
            <a:r>
              <a:rPr lang="en-US" sz="2000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be</a:t>
            </a:r>
            <a:r>
              <a:rPr lang="en-US" sz="2000" b="1" dirty="0">
                <a:gradFill>
                  <a:gsLst>
                    <a:gs pos="29400">
                      <a:srgbClr val="763794"/>
                    </a:gs>
                    <a:gs pos="0">
                      <a:schemeClr val="accent4"/>
                    </a:gs>
                    <a:gs pos="68000">
                      <a:srgbClr val="3A3B94"/>
                    </a:gs>
                  </a:gsLst>
                  <a:lin ang="2700000" scaled="1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t</a:t>
            </a:r>
            <a:r>
              <a:rPr lang="en-US" sz="2000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ter </a:t>
            </a:r>
            <a:r>
              <a:rPr lang="en-US" sz="2000" b="1" dirty="0">
                <a:gradFill>
                  <a:gsLst>
                    <a:gs pos="29400">
                      <a:srgbClr val="763794"/>
                    </a:gs>
                    <a:gs pos="0">
                      <a:schemeClr val="accent4"/>
                    </a:gs>
                    <a:gs pos="68000">
                      <a:srgbClr val="3A3B94"/>
                    </a:gs>
                  </a:gsLst>
                  <a:lin ang="2700000" scaled="1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tools</a:t>
            </a:r>
            <a:r>
              <a:rPr lang="en-US" sz="2000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and a </a:t>
            </a:r>
            <a:r>
              <a:rPr lang="en-US" sz="2000" b="1" dirty="0">
                <a:gradFill>
                  <a:gsLst>
                    <a:gs pos="29400">
                      <a:srgbClr val="763794"/>
                    </a:gs>
                    <a:gs pos="0">
                      <a:schemeClr val="accent4"/>
                    </a:gs>
                    <a:gs pos="68000">
                      <a:srgbClr val="3A3B94"/>
                    </a:gs>
                  </a:gsLst>
                  <a:lin ang="2700000" scaled="1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shared future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473024F-82F4-271F-3ABE-D14A4AEBF6F6}"/>
              </a:ext>
            </a:extLst>
          </p:cNvPr>
          <p:cNvSpPr txBox="1"/>
          <p:nvPr/>
        </p:nvSpPr>
        <p:spPr>
          <a:xfrm>
            <a:off x="2241541" y="5753036"/>
            <a:ext cx="7708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spcBef>
                <a:spcPts val="3000"/>
              </a:spcBef>
              <a:buNone/>
            </a:pPr>
            <a:r>
              <a:rPr lang="en-US" sz="2000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Focus on </a:t>
            </a:r>
            <a:r>
              <a:rPr lang="en-US" sz="2000" b="1" dirty="0">
                <a:gradFill>
                  <a:gsLst>
                    <a:gs pos="29400">
                      <a:srgbClr val="763794"/>
                    </a:gs>
                    <a:gs pos="0">
                      <a:schemeClr val="accent4"/>
                    </a:gs>
                    <a:gs pos="68000">
                      <a:srgbClr val="3A3B94"/>
                    </a:gs>
                  </a:gsLst>
                  <a:lin ang="2700000" scaled="1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safety</a:t>
            </a:r>
            <a:r>
              <a:rPr lang="en-US" sz="2000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2000" b="1" dirty="0">
                <a:gradFill>
                  <a:gsLst>
                    <a:gs pos="29400">
                      <a:srgbClr val="763794"/>
                    </a:gs>
                    <a:gs pos="0">
                      <a:schemeClr val="accent4"/>
                    </a:gs>
                    <a:gs pos="68000">
                      <a:srgbClr val="3A3B94"/>
                    </a:gs>
                  </a:gsLst>
                  <a:lin ang="2700000" scaled="1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reliability</a:t>
            </a:r>
            <a:r>
              <a:rPr lang="en-US" sz="2000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and </a:t>
            </a:r>
            <a:r>
              <a:rPr lang="en-US" sz="2000" b="1" dirty="0">
                <a:gradFill>
                  <a:gsLst>
                    <a:gs pos="29400">
                      <a:srgbClr val="763794"/>
                    </a:gs>
                    <a:gs pos="0">
                      <a:schemeClr val="accent4"/>
                    </a:gs>
                    <a:gs pos="68000">
                      <a:srgbClr val="3A3B94"/>
                    </a:gs>
                  </a:gsLst>
                  <a:lin ang="2700000" scaled="1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data </a:t>
            </a:r>
            <a:r>
              <a:rPr lang="en-US" sz="2000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(GPS, timestamps, cameras) positions you for success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5B33520-0CAC-A922-B2E9-86C3EEF089DF}"/>
              </a:ext>
            </a:extLst>
          </p:cNvPr>
          <p:cNvSpPr txBox="1"/>
          <p:nvPr/>
        </p:nvSpPr>
        <p:spPr>
          <a:xfrm>
            <a:off x="254277" y="3166162"/>
            <a:ext cx="30839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Bef>
                <a:spcPts val="3000"/>
              </a:spcBef>
              <a:buNone/>
            </a:pPr>
            <a:r>
              <a:rPr lang="en-US" sz="2000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Strong-performing transportation provider</a:t>
            </a:r>
            <a:r>
              <a:rPr lang="en-US" sz="2000" b="1" dirty="0">
                <a:gradFill>
                  <a:gsLst>
                    <a:gs pos="29400">
                      <a:srgbClr val="763794"/>
                    </a:gs>
                    <a:gs pos="0">
                      <a:schemeClr val="accent4"/>
                    </a:gs>
                    <a:gs pos="68000">
                      <a:srgbClr val="3A3B94"/>
                    </a:gs>
                  </a:gsLst>
                  <a:lin ang="2700000" scaled="1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s </a:t>
            </a:r>
            <a:r>
              <a:rPr lang="en-US" sz="2000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will see </a:t>
            </a:r>
            <a:r>
              <a:rPr lang="en-US" sz="2000" b="1" dirty="0">
                <a:gradFill>
                  <a:gsLst>
                    <a:gs pos="29400">
                      <a:srgbClr val="763794"/>
                    </a:gs>
                    <a:gs pos="0">
                      <a:schemeClr val="accent4"/>
                    </a:gs>
                    <a:gs pos="68000">
                      <a:srgbClr val="3A3B94"/>
                    </a:gs>
                  </a:gsLst>
                  <a:lin ang="2700000" scaled="1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significant growth opportunities </a:t>
            </a:r>
            <a:r>
              <a:rPr lang="en-US" sz="2000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with MTM Health</a:t>
            </a:r>
            <a:endParaRPr lang="en-US" sz="2000" b="1" kern="1200" dirty="0">
              <a:gradFill>
                <a:gsLst>
                  <a:gs pos="29400">
                    <a:srgbClr val="763794"/>
                  </a:gs>
                  <a:gs pos="0">
                    <a:schemeClr val="accent4"/>
                  </a:gs>
                  <a:gs pos="68000">
                    <a:srgbClr val="3A3B94"/>
                  </a:gs>
                </a:gsLst>
                <a:lin ang="2700000" scaled="1"/>
              </a:gra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9AAF3E3-BCB6-FA5F-BC90-B61067306584}"/>
              </a:ext>
            </a:extLst>
          </p:cNvPr>
          <p:cNvGrpSpPr/>
          <p:nvPr/>
        </p:nvGrpSpPr>
        <p:grpSpPr>
          <a:xfrm>
            <a:off x="3860358" y="3628232"/>
            <a:ext cx="444803" cy="642492"/>
            <a:chOff x="921799" y="4890646"/>
            <a:chExt cx="485545" cy="701343"/>
          </a:xfrm>
          <a:solidFill>
            <a:schemeClr val="bg1"/>
          </a:solidFill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659A0A8F-B793-C7F9-1A9F-C7CC78F3231F}"/>
                </a:ext>
              </a:extLst>
            </p:cNvPr>
            <p:cNvGrpSpPr/>
            <p:nvPr/>
          </p:nvGrpSpPr>
          <p:grpSpPr>
            <a:xfrm>
              <a:off x="921799" y="5340225"/>
              <a:ext cx="485545" cy="251764"/>
              <a:chOff x="921799" y="5340225"/>
              <a:chExt cx="485545" cy="251764"/>
            </a:xfrm>
            <a:grpFill/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C10C5911-BFFD-84EE-A0A8-92CF91486350}"/>
                  </a:ext>
                </a:extLst>
              </p:cNvPr>
              <p:cNvSpPr/>
              <p:nvPr/>
            </p:nvSpPr>
            <p:spPr>
              <a:xfrm>
                <a:off x="921799" y="5340225"/>
                <a:ext cx="226424" cy="251764"/>
              </a:xfrm>
              <a:custGeom>
                <a:avLst/>
                <a:gdLst>
                  <a:gd name="connsiteX0" fmla="*/ 176562 w 226424"/>
                  <a:gd name="connsiteY0" fmla="*/ 41688 h 251764"/>
                  <a:gd name="connsiteX1" fmla="*/ 143865 w 226424"/>
                  <a:gd name="connsiteY1" fmla="*/ 35149 h 251764"/>
                  <a:gd name="connsiteX2" fmla="*/ 101360 w 226424"/>
                  <a:gd name="connsiteY2" fmla="*/ 817 h 251764"/>
                  <a:gd name="connsiteX3" fmla="*/ 98090 w 226424"/>
                  <a:gd name="connsiteY3" fmla="*/ 0 h 251764"/>
                  <a:gd name="connsiteX4" fmla="*/ 0 w 226424"/>
                  <a:gd name="connsiteY4" fmla="*/ 192910 h 251764"/>
                  <a:gd name="connsiteX5" fmla="*/ 82559 w 226424"/>
                  <a:gd name="connsiteY5" fmla="*/ 174110 h 251764"/>
                  <a:gd name="connsiteX6" fmla="*/ 124247 w 226424"/>
                  <a:gd name="connsiteY6" fmla="*/ 251764 h 251764"/>
                  <a:gd name="connsiteX7" fmla="*/ 226424 w 226424"/>
                  <a:gd name="connsiteY7" fmla="*/ 52315 h 251764"/>
                  <a:gd name="connsiteX8" fmla="*/ 193728 w 226424"/>
                  <a:gd name="connsiteY8" fmla="*/ 40053 h 251764"/>
                  <a:gd name="connsiteX9" fmla="*/ 176562 w 226424"/>
                  <a:gd name="connsiteY9" fmla="*/ 41688 h 25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6424" h="251764">
                    <a:moveTo>
                      <a:pt x="176562" y="41688"/>
                    </a:moveTo>
                    <a:cubicBezTo>
                      <a:pt x="165118" y="41688"/>
                      <a:pt x="154492" y="39236"/>
                      <a:pt x="143865" y="35149"/>
                    </a:cubicBezTo>
                    <a:cubicBezTo>
                      <a:pt x="126700" y="28610"/>
                      <a:pt x="111986" y="16348"/>
                      <a:pt x="101360" y="817"/>
                    </a:cubicBezTo>
                    <a:cubicBezTo>
                      <a:pt x="100542" y="817"/>
                      <a:pt x="98907" y="0"/>
                      <a:pt x="98090" y="0"/>
                    </a:cubicBezTo>
                    <a:lnTo>
                      <a:pt x="0" y="192910"/>
                    </a:lnTo>
                    <a:lnTo>
                      <a:pt x="82559" y="174110"/>
                    </a:lnTo>
                    <a:lnTo>
                      <a:pt x="124247" y="251764"/>
                    </a:lnTo>
                    <a:lnTo>
                      <a:pt x="226424" y="52315"/>
                    </a:lnTo>
                    <a:cubicBezTo>
                      <a:pt x="214981" y="50680"/>
                      <a:pt x="203537" y="45775"/>
                      <a:pt x="193728" y="40053"/>
                    </a:cubicBezTo>
                    <a:cubicBezTo>
                      <a:pt x="188006" y="40871"/>
                      <a:pt x="182284" y="41688"/>
                      <a:pt x="176562" y="41688"/>
                    </a:cubicBezTo>
                    <a:close/>
                  </a:path>
                </a:pathLst>
              </a:custGeom>
              <a:grpFill/>
              <a:ln w="81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9346544B-A032-0A99-D9E6-E08F4D32F129}"/>
                  </a:ext>
                </a:extLst>
              </p:cNvPr>
              <p:cNvSpPr/>
              <p:nvPr/>
            </p:nvSpPr>
            <p:spPr>
              <a:xfrm>
                <a:off x="1173563" y="5345130"/>
                <a:ext cx="233781" cy="241955"/>
              </a:xfrm>
              <a:custGeom>
                <a:avLst/>
                <a:gdLst>
                  <a:gd name="connsiteX0" fmla="*/ 95638 w 233781"/>
                  <a:gd name="connsiteY0" fmla="*/ 26157 h 241955"/>
                  <a:gd name="connsiteX1" fmla="*/ 59671 w 233781"/>
                  <a:gd name="connsiteY1" fmla="*/ 33514 h 241955"/>
                  <a:gd name="connsiteX2" fmla="*/ 40871 w 233781"/>
                  <a:gd name="connsiteY2" fmla="*/ 31879 h 241955"/>
                  <a:gd name="connsiteX3" fmla="*/ 0 w 233781"/>
                  <a:gd name="connsiteY3" fmla="*/ 47410 h 241955"/>
                  <a:gd name="connsiteX4" fmla="*/ 107899 w 233781"/>
                  <a:gd name="connsiteY4" fmla="*/ 241955 h 241955"/>
                  <a:gd name="connsiteX5" fmla="*/ 150405 w 233781"/>
                  <a:gd name="connsiteY5" fmla="*/ 172475 h 241955"/>
                  <a:gd name="connsiteX6" fmla="*/ 233781 w 233781"/>
                  <a:gd name="connsiteY6" fmla="*/ 186371 h 241955"/>
                  <a:gd name="connsiteX7" fmla="*/ 129969 w 233781"/>
                  <a:gd name="connsiteY7" fmla="*/ 0 h 241955"/>
                  <a:gd name="connsiteX8" fmla="*/ 95638 w 233781"/>
                  <a:gd name="connsiteY8" fmla="*/ 26157 h 241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3781" h="241955">
                    <a:moveTo>
                      <a:pt x="95638" y="26157"/>
                    </a:moveTo>
                    <a:cubicBezTo>
                      <a:pt x="84194" y="31062"/>
                      <a:pt x="71933" y="33514"/>
                      <a:pt x="59671" y="33514"/>
                    </a:cubicBezTo>
                    <a:cubicBezTo>
                      <a:pt x="53132" y="33514"/>
                      <a:pt x="47410" y="32697"/>
                      <a:pt x="40871" y="31879"/>
                    </a:cubicBezTo>
                    <a:cubicBezTo>
                      <a:pt x="28610" y="40053"/>
                      <a:pt x="14713" y="45775"/>
                      <a:pt x="0" y="47410"/>
                    </a:cubicBezTo>
                    <a:lnTo>
                      <a:pt x="107899" y="241955"/>
                    </a:lnTo>
                    <a:lnTo>
                      <a:pt x="150405" y="172475"/>
                    </a:lnTo>
                    <a:lnTo>
                      <a:pt x="233781" y="186371"/>
                    </a:lnTo>
                    <a:lnTo>
                      <a:pt x="129969" y="0"/>
                    </a:lnTo>
                    <a:cubicBezTo>
                      <a:pt x="120978" y="11444"/>
                      <a:pt x="109534" y="20435"/>
                      <a:pt x="95638" y="26157"/>
                    </a:cubicBezTo>
                    <a:close/>
                  </a:path>
                </a:pathLst>
              </a:custGeom>
              <a:grpFill/>
              <a:ln w="81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147B7AD-BF25-E4A3-E4BE-0CBEC5634473}"/>
                </a:ext>
              </a:extLst>
            </p:cNvPr>
            <p:cNvSpPr/>
            <p:nvPr/>
          </p:nvSpPr>
          <p:spPr>
            <a:xfrm>
              <a:off x="925069" y="4890646"/>
              <a:ext cx="475736" cy="475736"/>
            </a:xfrm>
            <a:custGeom>
              <a:avLst/>
              <a:gdLst>
                <a:gd name="connsiteX0" fmla="*/ 234599 w 475736"/>
                <a:gd name="connsiteY0" fmla="*/ 379281 h 475736"/>
                <a:gd name="connsiteX1" fmla="*/ 93186 w 475736"/>
                <a:gd name="connsiteY1" fmla="*/ 237868 h 475736"/>
                <a:gd name="connsiteX2" fmla="*/ 234599 w 475736"/>
                <a:gd name="connsiteY2" fmla="*/ 96455 h 475736"/>
                <a:gd name="connsiteX3" fmla="*/ 376012 w 475736"/>
                <a:gd name="connsiteY3" fmla="*/ 237868 h 475736"/>
                <a:gd name="connsiteX4" fmla="*/ 234599 w 475736"/>
                <a:gd name="connsiteY4" fmla="*/ 379281 h 475736"/>
                <a:gd name="connsiteX5" fmla="*/ 475736 w 475736"/>
                <a:gd name="connsiteY5" fmla="*/ 237868 h 475736"/>
                <a:gd name="connsiteX6" fmla="*/ 456119 w 475736"/>
                <a:gd name="connsiteY6" fmla="*/ 192093 h 475736"/>
                <a:gd name="connsiteX7" fmla="*/ 456119 w 475736"/>
                <a:gd name="connsiteY7" fmla="*/ 142231 h 475736"/>
                <a:gd name="connsiteX8" fmla="*/ 424239 w 475736"/>
                <a:gd name="connsiteY8" fmla="*/ 110351 h 475736"/>
                <a:gd name="connsiteX9" fmla="*/ 406256 w 475736"/>
                <a:gd name="connsiteY9" fmla="*/ 69480 h 475736"/>
                <a:gd name="connsiteX10" fmla="*/ 359663 w 475736"/>
                <a:gd name="connsiteY10" fmla="*/ 51497 h 475736"/>
                <a:gd name="connsiteX11" fmla="*/ 324514 w 475736"/>
                <a:gd name="connsiteY11" fmla="*/ 16348 h 475736"/>
                <a:gd name="connsiteX12" fmla="*/ 279557 w 475736"/>
                <a:gd name="connsiteY12" fmla="*/ 16348 h 475736"/>
                <a:gd name="connsiteX13" fmla="*/ 237868 w 475736"/>
                <a:gd name="connsiteY13" fmla="*/ 0 h 475736"/>
                <a:gd name="connsiteX14" fmla="*/ 192093 w 475736"/>
                <a:gd name="connsiteY14" fmla="*/ 19618 h 475736"/>
                <a:gd name="connsiteX15" fmla="*/ 142231 w 475736"/>
                <a:gd name="connsiteY15" fmla="*/ 19618 h 475736"/>
                <a:gd name="connsiteX16" fmla="*/ 110351 w 475736"/>
                <a:gd name="connsiteY16" fmla="*/ 51497 h 475736"/>
                <a:gd name="connsiteX17" fmla="*/ 69480 w 475736"/>
                <a:gd name="connsiteY17" fmla="*/ 69480 h 475736"/>
                <a:gd name="connsiteX18" fmla="*/ 51497 w 475736"/>
                <a:gd name="connsiteY18" fmla="*/ 116073 h 475736"/>
                <a:gd name="connsiteX19" fmla="*/ 16348 w 475736"/>
                <a:gd name="connsiteY19" fmla="*/ 151222 h 475736"/>
                <a:gd name="connsiteX20" fmla="*/ 16348 w 475736"/>
                <a:gd name="connsiteY20" fmla="*/ 196180 h 475736"/>
                <a:gd name="connsiteX21" fmla="*/ 0 w 475736"/>
                <a:gd name="connsiteY21" fmla="*/ 237868 h 475736"/>
                <a:gd name="connsiteX22" fmla="*/ 19618 w 475736"/>
                <a:gd name="connsiteY22" fmla="*/ 283644 h 475736"/>
                <a:gd name="connsiteX23" fmla="*/ 19618 w 475736"/>
                <a:gd name="connsiteY23" fmla="*/ 333506 h 475736"/>
                <a:gd name="connsiteX24" fmla="*/ 51497 w 475736"/>
                <a:gd name="connsiteY24" fmla="*/ 365385 h 475736"/>
                <a:gd name="connsiteX25" fmla="*/ 69480 w 475736"/>
                <a:gd name="connsiteY25" fmla="*/ 406256 h 475736"/>
                <a:gd name="connsiteX26" fmla="*/ 116073 w 475736"/>
                <a:gd name="connsiteY26" fmla="*/ 424239 h 475736"/>
                <a:gd name="connsiteX27" fmla="*/ 151222 w 475736"/>
                <a:gd name="connsiteY27" fmla="*/ 459388 h 475736"/>
                <a:gd name="connsiteX28" fmla="*/ 196180 w 475736"/>
                <a:gd name="connsiteY28" fmla="*/ 459388 h 475736"/>
                <a:gd name="connsiteX29" fmla="*/ 237868 w 475736"/>
                <a:gd name="connsiteY29" fmla="*/ 475737 h 475736"/>
                <a:gd name="connsiteX30" fmla="*/ 283644 w 475736"/>
                <a:gd name="connsiteY30" fmla="*/ 456119 h 475736"/>
                <a:gd name="connsiteX31" fmla="*/ 333506 w 475736"/>
                <a:gd name="connsiteY31" fmla="*/ 456119 h 475736"/>
                <a:gd name="connsiteX32" fmla="*/ 365385 w 475736"/>
                <a:gd name="connsiteY32" fmla="*/ 424239 h 475736"/>
                <a:gd name="connsiteX33" fmla="*/ 406256 w 475736"/>
                <a:gd name="connsiteY33" fmla="*/ 406256 h 475736"/>
                <a:gd name="connsiteX34" fmla="*/ 424239 w 475736"/>
                <a:gd name="connsiteY34" fmla="*/ 359663 h 475736"/>
                <a:gd name="connsiteX35" fmla="*/ 459388 w 475736"/>
                <a:gd name="connsiteY35" fmla="*/ 324514 h 475736"/>
                <a:gd name="connsiteX36" fmla="*/ 459388 w 475736"/>
                <a:gd name="connsiteY36" fmla="*/ 279557 h 475736"/>
                <a:gd name="connsiteX37" fmla="*/ 475736 w 475736"/>
                <a:gd name="connsiteY37" fmla="*/ 237868 h 475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75736" h="475736">
                  <a:moveTo>
                    <a:pt x="234599" y="379281"/>
                  </a:moveTo>
                  <a:cubicBezTo>
                    <a:pt x="156944" y="379281"/>
                    <a:pt x="93186" y="316340"/>
                    <a:pt x="93186" y="237868"/>
                  </a:cubicBezTo>
                  <a:cubicBezTo>
                    <a:pt x="93186" y="159396"/>
                    <a:pt x="156944" y="96455"/>
                    <a:pt x="234599" y="96455"/>
                  </a:cubicBezTo>
                  <a:cubicBezTo>
                    <a:pt x="312253" y="96455"/>
                    <a:pt x="376012" y="159396"/>
                    <a:pt x="376012" y="237868"/>
                  </a:cubicBezTo>
                  <a:cubicBezTo>
                    <a:pt x="376012" y="316340"/>
                    <a:pt x="312253" y="379281"/>
                    <a:pt x="234599" y="379281"/>
                  </a:cubicBezTo>
                  <a:close/>
                  <a:moveTo>
                    <a:pt x="475736" y="237868"/>
                  </a:moveTo>
                  <a:cubicBezTo>
                    <a:pt x="475736" y="219885"/>
                    <a:pt x="468380" y="203537"/>
                    <a:pt x="456119" y="192093"/>
                  </a:cubicBezTo>
                  <a:cubicBezTo>
                    <a:pt x="462658" y="176562"/>
                    <a:pt x="463475" y="158579"/>
                    <a:pt x="456119" y="142231"/>
                  </a:cubicBezTo>
                  <a:cubicBezTo>
                    <a:pt x="449579" y="127517"/>
                    <a:pt x="438135" y="116073"/>
                    <a:pt x="424239" y="110351"/>
                  </a:cubicBezTo>
                  <a:cubicBezTo>
                    <a:pt x="423422" y="95638"/>
                    <a:pt x="417700" y="80924"/>
                    <a:pt x="406256" y="69480"/>
                  </a:cubicBezTo>
                  <a:cubicBezTo>
                    <a:pt x="393177" y="56402"/>
                    <a:pt x="376829" y="50680"/>
                    <a:pt x="359663" y="51497"/>
                  </a:cubicBezTo>
                  <a:cubicBezTo>
                    <a:pt x="353941" y="35966"/>
                    <a:pt x="341680" y="22888"/>
                    <a:pt x="324514" y="16348"/>
                  </a:cubicBezTo>
                  <a:cubicBezTo>
                    <a:pt x="309801" y="10626"/>
                    <a:pt x="293453" y="10626"/>
                    <a:pt x="279557" y="16348"/>
                  </a:cubicBezTo>
                  <a:cubicBezTo>
                    <a:pt x="268113" y="6539"/>
                    <a:pt x="254217" y="0"/>
                    <a:pt x="237868" y="0"/>
                  </a:cubicBezTo>
                  <a:cubicBezTo>
                    <a:pt x="219885" y="0"/>
                    <a:pt x="203537" y="7357"/>
                    <a:pt x="192093" y="19618"/>
                  </a:cubicBezTo>
                  <a:cubicBezTo>
                    <a:pt x="176562" y="13079"/>
                    <a:pt x="158579" y="12261"/>
                    <a:pt x="142231" y="19618"/>
                  </a:cubicBezTo>
                  <a:cubicBezTo>
                    <a:pt x="127517" y="26157"/>
                    <a:pt x="116073" y="37601"/>
                    <a:pt x="110351" y="51497"/>
                  </a:cubicBezTo>
                  <a:cubicBezTo>
                    <a:pt x="95638" y="52315"/>
                    <a:pt x="80924" y="58037"/>
                    <a:pt x="69480" y="69480"/>
                  </a:cubicBezTo>
                  <a:cubicBezTo>
                    <a:pt x="56402" y="82559"/>
                    <a:pt x="50680" y="98907"/>
                    <a:pt x="51497" y="116073"/>
                  </a:cubicBezTo>
                  <a:cubicBezTo>
                    <a:pt x="35966" y="121795"/>
                    <a:pt x="22888" y="134056"/>
                    <a:pt x="16348" y="151222"/>
                  </a:cubicBezTo>
                  <a:cubicBezTo>
                    <a:pt x="10626" y="165936"/>
                    <a:pt x="10626" y="182284"/>
                    <a:pt x="16348" y="196180"/>
                  </a:cubicBezTo>
                  <a:cubicBezTo>
                    <a:pt x="6539" y="207624"/>
                    <a:pt x="0" y="221520"/>
                    <a:pt x="0" y="237868"/>
                  </a:cubicBezTo>
                  <a:cubicBezTo>
                    <a:pt x="0" y="255851"/>
                    <a:pt x="7357" y="272200"/>
                    <a:pt x="19618" y="283644"/>
                  </a:cubicBezTo>
                  <a:cubicBezTo>
                    <a:pt x="13079" y="299175"/>
                    <a:pt x="12261" y="317158"/>
                    <a:pt x="19618" y="333506"/>
                  </a:cubicBezTo>
                  <a:cubicBezTo>
                    <a:pt x="26157" y="348220"/>
                    <a:pt x="37601" y="359663"/>
                    <a:pt x="51497" y="365385"/>
                  </a:cubicBezTo>
                  <a:cubicBezTo>
                    <a:pt x="52315" y="380099"/>
                    <a:pt x="58037" y="394812"/>
                    <a:pt x="69480" y="406256"/>
                  </a:cubicBezTo>
                  <a:cubicBezTo>
                    <a:pt x="82559" y="419335"/>
                    <a:pt x="98907" y="425057"/>
                    <a:pt x="116073" y="424239"/>
                  </a:cubicBezTo>
                  <a:cubicBezTo>
                    <a:pt x="121795" y="439770"/>
                    <a:pt x="134056" y="452849"/>
                    <a:pt x="151222" y="459388"/>
                  </a:cubicBezTo>
                  <a:cubicBezTo>
                    <a:pt x="165936" y="465110"/>
                    <a:pt x="182284" y="465110"/>
                    <a:pt x="196180" y="459388"/>
                  </a:cubicBezTo>
                  <a:cubicBezTo>
                    <a:pt x="207624" y="469197"/>
                    <a:pt x="221520" y="475737"/>
                    <a:pt x="237868" y="475737"/>
                  </a:cubicBezTo>
                  <a:cubicBezTo>
                    <a:pt x="255851" y="475737"/>
                    <a:pt x="272200" y="468380"/>
                    <a:pt x="283644" y="456119"/>
                  </a:cubicBezTo>
                  <a:cubicBezTo>
                    <a:pt x="299175" y="462658"/>
                    <a:pt x="317158" y="463475"/>
                    <a:pt x="333506" y="456119"/>
                  </a:cubicBezTo>
                  <a:cubicBezTo>
                    <a:pt x="348220" y="449579"/>
                    <a:pt x="359663" y="438135"/>
                    <a:pt x="365385" y="424239"/>
                  </a:cubicBezTo>
                  <a:cubicBezTo>
                    <a:pt x="380099" y="423422"/>
                    <a:pt x="394812" y="417700"/>
                    <a:pt x="406256" y="406256"/>
                  </a:cubicBezTo>
                  <a:cubicBezTo>
                    <a:pt x="419335" y="393177"/>
                    <a:pt x="425057" y="376829"/>
                    <a:pt x="424239" y="359663"/>
                  </a:cubicBezTo>
                  <a:cubicBezTo>
                    <a:pt x="439770" y="353941"/>
                    <a:pt x="452849" y="341680"/>
                    <a:pt x="459388" y="324514"/>
                  </a:cubicBezTo>
                  <a:cubicBezTo>
                    <a:pt x="465110" y="309801"/>
                    <a:pt x="465110" y="293453"/>
                    <a:pt x="459388" y="279557"/>
                  </a:cubicBezTo>
                  <a:cubicBezTo>
                    <a:pt x="469197" y="268930"/>
                    <a:pt x="475736" y="254217"/>
                    <a:pt x="475736" y="237868"/>
                  </a:cubicBezTo>
                  <a:close/>
                </a:path>
              </a:pathLst>
            </a:custGeom>
            <a:grpFill/>
            <a:ln w="81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0" name="矩形 4">
            <a:extLst>
              <a:ext uri="{FF2B5EF4-FFF2-40B4-BE49-F238E27FC236}">
                <a16:creationId xmlns:a16="http://schemas.microsoft.com/office/drawing/2014/main" id="{1C2E5D6D-41EE-EDEB-F137-020189EFAC25}"/>
              </a:ext>
            </a:extLst>
          </p:cNvPr>
          <p:cNvSpPr/>
          <p:nvPr/>
        </p:nvSpPr>
        <p:spPr>
          <a:xfrm>
            <a:off x="0" y="6617615"/>
            <a:ext cx="12192000" cy="240385"/>
          </a:xfrm>
          <a:prstGeom prst="rect">
            <a:avLst/>
          </a:prstGeom>
          <a:solidFill>
            <a:schemeClr val="bg2">
              <a:lumMod val="1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75D28AB8-1A7F-84CA-6B5A-37CFA6CEA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3733" y="6168062"/>
            <a:ext cx="449553" cy="44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13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82C02-4AB1-864E-0A2E-E58BDABA6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8B022D-DF11-4CD3-FB20-CFBFD1834D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87037" y="2089328"/>
            <a:ext cx="9817927" cy="267934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77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Q&amp;A and Audience Comment</a:t>
            </a:r>
          </a:p>
          <a:p>
            <a:pPr>
              <a:lnSpc>
                <a:spcPct val="110000"/>
              </a:lnSpc>
            </a:pPr>
            <a:r>
              <a:rPr lang="en-US" sz="6900" b="0" dirty="0"/>
              <a:t>Thank you for your partnership and dedication to providing high quality NEMT services!</a:t>
            </a:r>
          </a:p>
        </p:txBody>
      </p:sp>
    </p:spTree>
    <p:extLst>
      <p:ext uri="{BB962C8B-B14F-4D97-AF65-F5344CB8AC3E}">
        <p14:creationId xmlns:p14="http://schemas.microsoft.com/office/powerpoint/2010/main" val="1923708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297CB0-1C4A-5347-7831-83B2D85E9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We’ll Cover Today</a:t>
            </a:r>
          </a:p>
        </p:txBody>
      </p:sp>
      <p:sp>
        <p:nvSpPr>
          <p:cNvPr id="6" name="Rounded Rectangle 29">
            <a:extLst>
              <a:ext uri="{FF2B5EF4-FFF2-40B4-BE49-F238E27FC236}">
                <a16:creationId xmlns:a16="http://schemas.microsoft.com/office/drawing/2014/main" id="{AF787F14-1470-E9D1-C629-370A40BB7DF7}"/>
              </a:ext>
            </a:extLst>
          </p:cNvPr>
          <p:cNvSpPr/>
          <p:nvPr/>
        </p:nvSpPr>
        <p:spPr>
          <a:xfrm>
            <a:off x="4427220" y="1670190"/>
            <a:ext cx="3337560" cy="2189233"/>
          </a:xfrm>
          <a:prstGeom prst="roundRect">
            <a:avLst>
              <a:gd name="adj" fmla="val 6473"/>
            </a:avLst>
          </a:prstGeom>
          <a:gradFill>
            <a:gsLst>
              <a:gs pos="59000">
                <a:srgbClr val="374F7F"/>
              </a:gs>
              <a:gs pos="0">
                <a:srgbClr val="5F3794"/>
              </a:gs>
            </a:gsLst>
            <a:lin ang="4200000" scaled="0"/>
          </a:gradFill>
          <a:ln>
            <a:noFill/>
          </a:ln>
          <a:effectLst>
            <a:reflection endPos="0" dist="43128" dir="5400000" sy="-100000" algn="bl" rotWithShape="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6600" dirty="0">
              <a:solidFill>
                <a:schemeClr val="bg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dirty="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About </a:t>
            </a:r>
            <a:br>
              <a:rPr lang="en-US" sz="2800" dirty="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2800" dirty="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MTM Health</a:t>
            </a:r>
            <a:endParaRPr lang="en-US" sz="2800" dirty="0">
              <a:solidFill>
                <a:schemeClr val="bg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ounded Rectangle 27">
            <a:extLst>
              <a:ext uri="{FF2B5EF4-FFF2-40B4-BE49-F238E27FC236}">
                <a16:creationId xmlns:a16="http://schemas.microsoft.com/office/drawing/2014/main" id="{966F692F-AA97-3DA1-F92F-6E08FD2FAFC0}"/>
              </a:ext>
            </a:extLst>
          </p:cNvPr>
          <p:cNvSpPr/>
          <p:nvPr/>
        </p:nvSpPr>
        <p:spPr>
          <a:xfrm>
            <a:off x="608267" y="1722368"/>
            <a:ext cx="3333813" cy="2189232"/>
          </a:xfrm>
          <a:prstGeom prst="roundRect">
            <a:avLst>
              <a:gd name="adj" fmla="val 6473"/>
            </a:avLst>
          </a:prstGeom>
          <a:gradFill flip="none" rotWithShape="1">
            <a:gsLst>
              <a:gs pos="0">
                <a:srgbClr val="463E8F"/>
              </a:gs>
              <a:gs pos="59000">
                <a:srgbClr val="6C3A91"/>
              </a:gs>
              <a:gs pos="100000">
                <a:srgbClr val="893793"/>
              </a:gs>
            </a:gsLst>
            <a:lin ang="4200000" scaled="0"/>
            <a:tileRect/>
          </a:gradFill>
          <a:ln>
            <a:noFill/>
          </a:ln>
          <a:effectLst>
            <a:reflection endPos="0" dist="43128" dir="5400000" sy="-100000" algn="bl" rotWithShape="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6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r>
              <a:rPr lang="en-US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Welcome and Introductions</a:t>
            </a:r>
          </a:p>
          <a:p>
            <a:pPr algn="ctr"/>
            <a:endParaRPr lang="en-US" sz="2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en-US" sz="2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en-US" sz="2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en-US" sz="2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Rounded Rectangle 27">
            <a:extLst>
              <a:ext uri="{FF2B5EF4-FFF2-40B4-BE49-F238E27FC236}">
                <a16:creationId xmlns:a16="http://schemas.microsoft.com/office/drawing/2014/main" id="{F583DCA1-B0B3-7DC3-A0B0-CBED3EECB4D6}"/>
              </a:ext>
            </a:extLst>
          </p:cNvPr>
          <p:cNvSpPr/>
          <p:nvPr/>
        </p:nvSpPr>
        <p:spPr>
          <a:xfrm>
            <a:off x="8249920" y="1674007"/>
            <a:ext cx="3337560" cy="2185416"/>
          </a:xfrm>
          <a:prstGeom prst="roundRect">
            <a:avLst>
              <a:gd name="adj" fmla="val 6473"/>
            </a:avLst>
          </a:prstGeom>
          <a:gradFill>
            <a:gsLst>
              <a:gs pos="0">
                <a:srgbClr val="3D7790"/>
              </a:gs>
              <a:gs pos="76000">
                <a:srgbClr val="3A3894"/>
              </a:gs>
            </a:gsLst>
            <a:lin ang="4200000" scaled="0"/>
          </a:gradFill>
          <a:ln>
            <a:noFill/>
          </a:ln>
          <a:effectLst>
            <a:reflection endPos="0" dist="43128" dir="5400000" sy="-100000" algn="bl" rotWithShape="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defRPr/>
            </a:pPr>
            <a:endParaRPr lang="en-US" sz="6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>
              <a:defRPr/>
            </a:pPr>
            <a:r>
              <a:rPr lang="en-US" sz="2800" kern="0" dirty="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MTM Health </a:t>
            </a:r>
            <a:br>
              <a:rPr lang="en-US" sz="2800" kern="0" dirty="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2800" kern="0" dirty="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in Iowa</a:t>
            </a: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Graphic 8" descr="Badge 1 with solid fill">
            <a:extLst>
              <a:ext uri="{FF2B5EF4-FFF2-40B4-BE49-F238E27FC236}">
                <a16:creationId xmlns:a16="http://schemas.microsoft.com/office/drawing/2014/main" id="{B05D2210-029B-06D4-6E1F-F0827AE2B93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778431" y="1793059"/>
            <a:ext cx="914400" cy="914400"/>
          </a:xfrm>
          <a:prstGeom prst="rect">
            <a:avLst/>
          </a:prstGeom>
        </p:spPr>
      </p:pic>
      <p:sp>
        <p:nvSpPr>
          <p:cNvPr id="15" name="矩形 4">
            <a:extLst>
              <a:ext uri="{FF2B5EF4-FFF2-40B4-BE49-F238E27FC236}">
                <a16:creationId xmlns:a16="http://schemas.microsoft.com/office/drawing/2014/main" id="{42626E1C-6022-333D-935D-7D59F8280B31}"/>
              </a:ext>
            </a:extLst>
          </p:cNvPr>
          <p:cNvSpPr/>
          <p:nvPr/>
        </p:nvSpPr>
        <p:spPr>
          <a:xfrm>
            <a:off x="0" y="6617615"/>
            <a:ext cx="12192000" cy="240385"/>
          </a:xfrm>
          <a:prstGeom prst="rect">
            <a:avLst/>
          </a:prstGeom>
          <a:solidFill>
            <a:schemeClr val="bg2">
              <a:lumMod val="1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090B7E-D209-D8AF-EE45-55E21965A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3733" y="6168062"/>
            <a:ext cx="449553" cy="449553"/>
          </a:xfrm>
          <a:prstGeom prst="rect">
            <a:avLst/>
          </a:prstGeom>
        </p:spPr>
      </p:pic>
      <p:pic>
        <p:nvPicPr>
          <p:cNvPr id="2" name="Graphic 1" descr="Badge with solid fill">
            <a:extLst>
              <a:ext uri="{FF2B5EF4-FFF2-40B4-BE49-F238E27FC236}">
                <a16:creationId xmlns:a16="http://schemas.microsoft.com/office/drawing/2014/main" id="{32703748-FB97-1C64-7AD7-0636D109335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638800" y="1793059"/>
            <a:ext cx="914400" cy="914400"/>
          </a:xfrm>
          <a:prstGeom prst="rect">
            <a:avLst/>
          </a:prstGeom>
        </p:spPr>
      </p:pic>
      <p:pic>
        <p:nvPicPr>
          <p:cNvPr id="5" name="Graphic 4" descr="Badge 3 with solid fill">
            <a:extLst>
              <a:ext uri="{FF2B5EF4-FFF2-40B4-BE49-F238E27FC236}">
                <a16:creationId xmlns:a16="http://schemas.microsoft.com/office/drawing/2014/main" id="{5F7041B8-4811-6806-A4A5-F111B6B687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461500" y="1793059"/>
            <a:ext cx="914400" cy="914400"/>
          </a:xfrm>
          <a:prstGeom prst="rect">
            <a:avLst/>
          </a:prstGeom>
        </p:spPr>
      </p:pic>
      <p:sp>
        <p:nvSpPr>
          <p:cNvPr id="12" name="Rounded Rectangle 27">
            <a:extLst>
              <a:ext uri="{FF2B5EF4-FFF2-40B4-BE49-F238E27FC236}">
                <a16:creationId xmlns:a16="http://schemas.microsoft.com/office/drawing/2014/main" id="{03C870F3-F6D0-E1C2-8C33-26B1ADBBF822}"/>
              </a:ext>
            </a:extLst>
          </p:cNvPr>
          <p:cNvSpPr/>
          <p:nvPr/>
        </p:nvSpPr>
        <p:spPr>
          <a:xfrm>
            <a:off x="2522220" y="4175715"/>
            <a:ext cx="3337560" cy="2185416"/>
          </a:xfrm>
          <a:prstGeom prst="roundRect">
            <a:avLst>
              <a:gd name="adj" fmla="val 6473"/>
            </a:avLst>
          </a:prstGeom>
          <a:gradFill>
            <a:gsLst>
              <a:gs pos="0">
                <a:srgbClr val="463E8F"/>
              </a:gs>
              <a:gs pos="59000">
                <a:srgbClr val="6C3A91"/>
              </a:gs>
              <a:gs pos="100000">
                <a:srgbClr val="893793"/>
              </a:gs>
            </a:gsLst>
            <a:lin ang="4200000" scaled="0"/>
          </a:gradFill>
          <a:ln>
            <a:noFill/>
          </a:ln>
          <a:effectLst>
            <a:reflection endPos="0" dist="43128" dir="5400000" sy="-100000" algn="bl" rotWithShape="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defRPr/>
            </a:pPr>
            <a:endParaRPr lang="en-US" sz="6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>
              <a:defRPr/>
            </a:pPr>
            <a:r>
              <a:rPr lang="en-US" sz="2800" kern="0" dirty="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The Future of NEMT</a:t>
            </a: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7" name="Graphic 16" descr="Badge 4 with solid fill">
            <a:extLst>
              <a:ext uri="{FF2B5EF4-FFF2-40B4-BE49-F238E27FC236}">
                <a16:creationId xmlns:a16="http://schemas.microsoft.com/office/drawing/2014/main" id="{5C3417BC-4BF6-0875-8141-9A726F61AA0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696131" y="4242590"/>
            <a:ext cx="914400" cy="914400"/>
          </a:xfrm>
          <a:prstGeom prst="rect">
            <a:avLst/>
          </a:prstGeom>
        </p:spPr>
      </p:pic>
      <p:sp>
        <p:nvSpPr>
          <p:cNvPr id="18" name="Rounded Rectangle 27">
            <a:extLst>
              <a:ext uri="{FF2B5EF4-FFF2-40B4-BE49-F238E27FC236}">
                <a16:creationId xmlns:a16="http://schemas.microsoft.com/office/drawing/2014/main" id="{086FC30B-6546-5CF0-2D45-97B9F6634804}"/>
              </a:ext>
            </a:extLst>
          </p:cNvPr>
          <p:cNvSpPr/>
          <p:nvPr/>
        </p:nvSpPr>
        <p:spPr>
          <a:xfrm>
            <a:off x="6346794" y="4171899"/>
            <a:ext cx="3333813" cy="2189232"/>
          </a:xfrm>
          <a:prstGeom prst="roundRect">
            <a:avLst>
              <a:gd name="adj" fmla="val 6473"/>
            </a:avLst>
          </a:prstGeom>
          <a:gradFill>
            <a:gsLst>
              <a:gs pos="59000">
                <a:srgbClr val="374F7F"/>
              </a:gs>
              <a:gs pos="0">
                <a:srgbClr val="5F3794"/>
              </a:gs>
            </a:gsLst>
            <a:lin ang="4200000" scaled="0"/>
          </a:gradFill>
          <a:ln>
            <a:noFill/>
          </a:ln>
          <a:effectLst>
            <a:reflection endPos="0" dist="43128" dir="5400000" sy="-100000" algn="bl" rotWithShape="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6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r>
              <a:rPr lang="en-US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Q&amp;A and Comments</a:t>
            </a:r>
          </a:p>
          <a:p>
            <a:pPr algn="ctr"/>
            <a:endParaRPr lang="en-US" sz="2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en-US" sz="2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en-US" sz="2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en-US" sz="2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9" name="Graphic 18" descr="Badge 5 with solid fill">
            <a:extLst>
              <a:ext uri="{FF2B5EF4-FFF2-40B4-BE49-F238E27FC236}">
                <a16:creationId xmlns:a16="http://schemas.microsoft.com/office/drawing/2014/main" id="{50B99288-1F05-FD4F-929F-642D288698A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556500" y="42425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481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7C06F-4D23-59B2-055C-47325C0D7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E568F4-8744-65C2-4F58-0FA5E8EA5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and Introductions</a:t>
            </a:r>
          </a:p>
        </p:txBody>
      </p:sp>
      <p:sp>
        <p:nvSpPr>
          <p:cNvPr id="15" name="矩形 4">
            <a:extLst>
              <a:ext uri="{FF2B5EF4-FFF2-40B4-BE49-F238E27FC236}">
                <a16:creationId xmlns:a16="http://schemas.microsoft.com/office/drawing/2014/main" id="{4E971206-EB61-41D1-B905-019D4BBA740C}"/>
              </a:ext>
            </a:extLst>
          </p:cNvPr>
          <p:cNvSpPr/>
          <p:nvPr/>
        </p:nvSpPr>
        <p:spPr>
          <a:xfrm>
            <a:off x="0" y="6617615"/>
            <a:ext cx="12192000" cy="240385"/>
          </a:xfrm>
          <a:prstGeom prst="rect">
            <a:avLst/>
          </a:prstGeom>
          <a:solidFill>
            <a:schemeClr val="bg2">
              <a:lumMod val="1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DEC73F-F55C-11A9-8C59-B14ED3312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3733" y="6168062"/>
            <a:ext cx="449553" cy="4495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0BCB95-31E1-87A3-0DC2-F8F7127B5BB8}"/>
              </a:ext>
            </a:extLst>
          </p:cNvPr>
          <p:cNvSpPr txBox="1"/>
          <p:nvPr/>
        </p:nvSpPr>
        <p:spPr>
          <a:xfrm>
            <a:off x="281991" y="4143674"/>
            <a:ext cx="19981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gradFill>
                  <a:gsLst>
                    <a:gs pos="0">
                      <a:srgbClr val="463E8F"/>
                    </a:gs>
                    <a:gs pos="59000">
                      <a:srgbClr val="6C3A91"/>
                    </a:gs>
                    <a:gs pos="100000">
                      <a:srgbClr val="893793"/>
                    </a:gs>
                  </a:gsLst>
                  <a:lin ang="42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Justin Berger</a:t>
            </a:r>
          </a:p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Iowa</a:t>
            </a:r>
            <a:b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Program Director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913347-3898-86BE-004A-3B85D9FBD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72" y="1910095"/>
            <a:ext cx="2013415" cy="2013415"/>
          </a:xfrm>
          <a:prstGeom prst="ellipse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8AD7F08-D40F-1587-662B-462DEC13041B}"/>
              </a:ext>
            </a:extLst>
          </p:cNvPr>
          <p:cNvSpPr txBox="1"/>
          <p:nvPr/>
        </p:nvSpPr>
        <p:spPr>
          <a:xfrm>
            <a:off x="9876417" y="4143674"/>
            <a:ext cx="20731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gradFill>
                  <a:gsLst>
                    <a:gs pos="0">
                      <a:srgbClr val="463E8F"/>
                    </a:gs>
                    <a:gs pos="59000">
                      <a:srgbClr val="6C3A91"/>
                    </a:gs>
                    <a:gs pos="100000">
                      <a:srgbClr val="893793"/>
                    </a:gs>
                  </a:gsLst>
                  <a:lin ang="42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Stacey Powell</a:t>
            </a:r>
          </a:p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Vendor Account</a:t>
            </a:r>
            <a:b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Manager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068BE9B-4462-DB46-6B0D-F5BD298702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904213" y="1909275"/>
            <a:ext cx="2013415" cy="2013415"/>
          </a:xfrm>
          <a:prstGeom prst="ellipse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0DFCA2C-4578-BC01-BA9C-02A38705D6B6}"/>
              </a:ext>
            </a:extLst>
          </p:cNvPr>
          <p:cNvSpPr txBox="1"/>
          <p:nvPr/>
        </p:nvSpPr>
        <p:spPr>
          <a:xfrm>
            <a:off x="7490191" y="4164023"/>
            <a:ext cx="20199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gradFill>
                  <a:gsLst>
                    <a:gs pos="0">
                      <a:srgbClr val="463E8F"/>
                    </a:gs>
                    <a:gs pos="59000">
                      <a:srgbClr val="6C3A91"/>
                    </a:gs>
                    <a:gs pos="100000">
                      <a:srgbClr val="893793"/>
                    </a:gs>
                  </a:gsLst>
                  <a:lin ang="42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Alyssa Young</a:t>
            </a:r>
          </a:p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Vendor Account</a:t>
            </a:r>
            <a:b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Manager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A8D25B39-799A-BDB6-BE70-C8E75524780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78" t="-252" r="-378" b="26076"/>
          <a:stretch>
            <a:fillRect/>
          </a:stretch>
        </p:blipFill>
        <p:spPr>
          <a:xfrm>
            <a:off x="7496752" y="1909272"/>
            <a:ext cx="2013415" cy="2013415"/>
          </a:xfrm>
          <a:prstGeom prst="ellipse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02C5E5B-8F33-B0A5-8CD7-0B0E3FF99955}"/>
              </a:ext>
            </a:extLst>
          </p:cNvPr>
          <p:cNvSpPr txBox="1"/>
          <p:nvPr/>
        </p:nvSpPr>
        <p:spPr>
          <a:xfrm>
            <a:off x="2640111" y="4143673"/>
            <a:ext cx="20968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gradFill>
                  <a:gsLst>
                    <a:gs pos="0">
                      <a:srgbClr val="463E8F"/>
                    </a:gs>
                    <a:gs pos="59000">
                      <a:srgbClr val="6C3A91"/>
                    </a:gs>
                    <a:gs pos="100000">
                      <a:srgbClr val="893793"/>
                    </a:gs>
                  </a:gsLst>
                  <a:lin ang="42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Molly Heuton</a:t>
            </a:r>
          </a:p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Manager,</a:t>
            </a:r>
          </a:p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Transportation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539A77B4-630E-1853-0995-1019085EC44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439" b="439"/>
          <a:stretch/>
        </p:blipFill>
        <p:spPr>
          <a:xfrm>
            <a:off x="2681832" y="1909273"/>
            <a:ext cx="2013415" cy="2013415"/>
          </a:xfrm>
          <a:prstGeom prst="ellipse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382DB55-615A-F8BC-0C6E-642A5D038A1B}"/>
              </a:ext>
            </a:extLst>
          </p:cNvPr>
          <p:cNvSpPr txBox="1"/>
          <p:nvPr/>
        </p:nvSpPr>
        <p:spPr>
          <a:xfrm>
            <a:off x="5068058" y="4141148"/>
            <a:ext cx="20558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gradFill>
                  <a:gsLst>
                    <a:gs pos="0">
                      <a:srgbClr val="463E8F"/>
                    </a:gs>
                    <a:gs pos="59000">
                      <a:srgbClr val="6C3A91"/>
                    </a:gs>
                    <a:gs pos="100000">
                      <a:srgbClr val="893793"/>
                    </a:gs>
                  </a:gsLst>
                  <a:lin ang="42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Cassie Carder</a:t>
            </a:r>
          </a:p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Vendor Account</a:t>
            </a:r>
            <a:b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Manager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47B17C7-B53A-2706-03C9-0F692428125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089292" y="1909274"/>
            <a:ext cx="2013415" cy="201341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39319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5CB442-09A1-2F46-84BA-D9862B83BC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6604" y="2553056"/>
            <a:ext cx="10758792" cy="1751888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About MTM Health:</a:t>
            </a:r>
          </a:p>
          <a:p>
            <a:r>
              <a:rPr lang="en-US" b="0" dirty="0"/>
              <a:t>Our History and Who We Are Today</a:t>
            </a:r>
          </a:p>
        </p:txBody>
      </p:sp>
    </p:spTree>
    <p:extLst>
      <p:ext uri="{BB962C8B-B14F-4D97-AF65-F5344CB8AC3E}">
        <p14:creationId xmlns:p14="http://schemas.microsoft.com/office/powerpoint/2010/main" val="1765888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CB127-3858-1B33-BBCA-F44585EF1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15256"/>
            <a:ext cx="6789906" cy="1325563"/>
          </a:xfrm>
        </p:spPr>
        <p:txBody>
          <a:bodyPr>
            <a:normAutofit/>
          </a:bodyPr>
          <a:lstStyle/>
          <a:p>
            <a:r>
              <a:rPr lang="en-US" dirty="0"/>
              <a:t>Our History and Founding</a:t>
            </a:r>
          </a:p>
        </p:txBody>
      </p:sp>
      <p:pic>
        <p:nvPicPr>
          <p:cNvPr id="4" name="Picture 3" descr="A person helping a person get into a car&#10;&#10;Description automatically generated with low confidence">
            <a:extLst>
              <a:ext uri="{FF2B5EF4-FFF2-40B4-BE49-F238E27FC236}">
                <a16:creationId xmlns:a16="http://schemas.microsoft.com/office/drawing/2014/main" id="{3ECCB9CE-478F-B1A1-0044-63E77E5DD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" t="122" r="45059"/>
          <a:stretch>
            <a:fillRect/>
          </a:stretch>
        </p:blipFill>
        <p:spPr>
          <a:xfrm>
            <a:off x="0" y="0"/>
            <a:ext cx="5245098" cy="6858000"/>
          </a:xfrm>
          <a:prstGeom prst="flowChartDelay">
            <a:avLst/>
          </a:prstGeom>
          <a:effectLst/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1A54764-20DF-FD7A-990C-8D77B020C526}"/>
              </a:ext>
            </a:extLst>
          </p:cNvPr>
          <p:cNvSpPr/>
          <p:nvPr/>
        </p:nvSpPr>
        <p:spPr>
          <a:xfrm>
            <a:off x="0" y="6617615"/>
            <a:ext cx="12192000" cy="240385"/>
          </a:xfrm>
          <a:prstGeom prst="rect">
            <a:avLst/>
          </a:prstGeom>
          <a:solidFill>
            <a:schemeClr val="bg2">
              <a:lumMod val="1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E06615-5E3B-1EB9-3AFF-D2EB177336D3}"/>
              </a:ext>
            </a:extLst>
          </p:cNvPr>
          <p:cNvSpPr txBox="1">
            <a:spLocks/>
          </p:cNvSpPr>
          <p:nvPr/>
        </p:nvSpPr>
        <p:spPr>
          <a:xfrm>
            <a:off x="5826839" y="1511504"/>
            <a:ext cx="5754234" cy="477442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ts val="3000"/>
              </a:spcBef>
              <a:buNone/>
            </a:pPr>
            <a:r>
              <a:rPr lang="en-US" sz="2400" dirty="0"/>
              <a:t>Founded in 1995 as </a:t>
            </a:r>
            <a:r>
              <a:rPr lang="en-US" sz="2400" dirty="0">
                <a:gradFill>
                  <a:gsLst>
                    <a:gs pos="0">
                      <a:srgbClr val="463E8F"/>
                    </a:gs>
                    <a:gs pos="59000">
                      <a:srgbClr val="6C3A91"/>
                    </a:gs>
                    <a:gs pos="100000">
                      <a:srgbClr val="893793"/>
                    </a:gs>
                  </a:gsLst>
                  <a:lin ang="42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Medical Transportation Management </a:t>
            </a:r>
            <a:r>
              <a:rPr lang="en-US" sz="2400" dirty="0"/>
              <a:t>by </a:t>
            </a:r>
            <a:br>
              <a:rPr lang="en-US" sz="2400" dirty="0"/>
            </a:br>
            <a:r>
              <a:rPr lang="en-US" sz="2400" dirty="0"/>
              <a:t>Peg and Lynn Griswold</a:t>
            </a:r>
          </a:p>
          <a:p>
            <a:pPr marL="0" lvl="0" indent="0" algn="ctr">
              <a:spcBef>
                <a:spcPts val="3000"/>
              </a:spcBef>
              <a:buNone/>
            </a:pPr>
            <a:r>
              <a:rPr lang="en-US" sz="2400" dirty="0"/>
              <a:t>Started in a one-room office with a solid vision: </a:t>
            </a:r>
            <a:r>
              <a:rPr lang="en-US" sz="2400" dirty="0">
                <a:gradFill>
                  <a:gsLst>
                    <a:gs pos="0">
                      <a:srgbClr val="463E8F"/>
                    </a:gs>
                    <a:gs pos="59000">
                      <a:srgbClr val="6C3A91"/>
                    </a:gs>
                    <a:gs pos="100000">
                      <a:srgbClr val="893793"/>
                    </a:gs>
                  </a:gsLst>
                  <a:lin ang="42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solve healthcare access barriers </a:t>
            </a:r>
            <a:r>
              <a:rPr lang="en-US" sz="2400" dirty="0"/>
              <a:t>through innovative NEMT brokerage, leveraging </a:t>
            </a:r>
            <a:r>
              <a:rPr lang="en-US" sz="2400" dirty="0">
                <a:gradFill>
                  <a:gsLst>
                    <a:gs pos="0">
                      <a:srgbClr val="463E8F"/>
                    </a:gs>
                    <a:gs pos="59000">
                      <a:srgbClr val="6C3A91"/>
                    </a:gs>
                    <a:gs pos="100000">
                      <a:srgbClr val="893793"/>
                    </a:gs>
                  </a:gsLst>
                  <a:lin ang="42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existing providers instead </a:t>
            </a:r>
            <a:br>
              <a:rPr lang="en-US" sz="2400" dirty="0">
                <a:gradFill>
                  <a:gsLst>
                    <a:gs pos="0">
                      <a:srgbClr val="463E8F"/>
                    </a:gs>
                    <a:gs pos="59000">
                      <a:srgbClr val="6C3A91"/>
                    </a:gs>
                    <a:gs pos="100000">
                      <a:srgbClr val="893793"/>
                    </a:gs>
                  </a:gsLst>
                  <a:lin ang="42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2400" dirty="0">
                <a:gradFill>
                  <a:gsLst>
                    <a:gs pos="0">
                      <a:srgbClr val="463E8F"/>
                    </a:gs>
                    <a:gs pos="59000">
                      <a:srgbClr val="6C3A91"/>
                    </a:gs>
                    <a:gs pos="100000">
                      <a:srgbClr val="893793"/>
                    </a:gs>
                  </a:gsLst>
                  <a:lin ang="42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of owning fleets</a:t>
            </a:r>
          </a:p>
          <a:p>
            <a:pPr marL="0" lvl="0" indent="0" algn="ctr">
              <a:spcBef>
                <a:spcPts val="3000"/>
              </a:spcBef>
              <a:buNone/>
            </a:pPr>
            <a:r>
              <a:rPr lang="en-US" sz="2400" dirty="0">
                <a:gradFill>
                  <a:gsLst>
                    <a:gs pos="0">
                      <a:srgbClr val="463E8F"/>
                    </a:gs>
                    <a:gs pos="59000">
                      <a:srgbClr val="6C3A91"/>
                    </a:gs>
                    <a:gs pos="100000">
                      <a:srgbClr val="893793"/>
                    </a:gs>
                  </a:gsLst>
                  <a:lin ang="42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Pioneered</a:t>
            </a:r>
            <a:r>
              <a:rPr lang="en-US" sz="2400" dirty="0"/>
              <a:t> </a:t>
            </a:r>
            <a:r>
              <a:rPr lang="en-US" sz="2400" dirty="0">
                <a:gradFill>
                  <a:gsLst>
                    <a:gs pos="0">
                      <a:srgbClr val="463E8F"/>
                    </a:gs>
                    <a:gs pos="59000">
                      <a:srgbClr val="6C3A91"/>
                    </a:gs>
                    <a:gs pos="100000">
                      <a:srgbClr val="893793"/>
                    </a:gs>
                  </a:gsLst>
                  <a:lin ang="42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brokered NEMT model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for Medicaid/Medicare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D79F03-7DB1-AECC-A91C-3FFEDD2B694E}"/>
              </a:ext>
            </a:extLst>
          </p:cNvPr>
          <p:cNvCxnSpPr>
            <a:cxnSpLocks/>
          </p:cNvCxnSpPr>
          <p:nvPr/>
        </p:nvCxnSpPr>
        <p:spPr>
          <a:xfrm>
            <a:off x="5827161" y="3022330"/>
            <a:ext cx="575382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3A5F70-923C-3E35-FACF-FA084A78F119}"/>
              </a:ext>
            </a:extLst>
          </p:cNvPr>
          <p:cNvCxnSpPr>
            <a:cxnSpLocks/>
          </p:cNvCxnSpPr>
          <p:nvPr/>
        </p:nvCxnSpPr>
        <p:spPr>
          <a:xfrm>
            <a:off x="5827161" y="5058710"/>
            <a:ext cx="575382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718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7">
            <a:extLst>
              <a:ext uri="{FF2B5EF4-FFF2-40B4-BE49-F238E27FC236}">
                <a16:creationId xmlns:a16="http://schemas.microsoft.com/office/drawing/2014/main" id="{F7C9CAF4-277F-539F-790D-9A0931B6E816}"/>
              </a:ext>
            </a:extLst>
          </p:cNvPr>
          <p:cNvSpPr/>
          <p:nvPr/>
        </p:nvSpPr>
        <p:spPr>
          <a:xfrm>
            <a:off x="5807413" y="0"/>
            <a:ext cx="6663447" cy="6731540"/>
          </a:xfrm>
          <a:prstGeom prst="parallelogram">
            <a:avLst/>
          </a:prstGeom>
          <a:gradFill>
            <a:gsLst>
              <a:gs pos="59000">
                <a:srgbClr val="374F7F"/>
              </a:gs>
              <a:gs pos="0">
                <a:srgbClr val="5F3794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C288E243-46C1-D6CB-7F7A-786E2EE4C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689" y="2220578"/>
            <a:ext cx="4187113" cy="387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4">
            <a:extLst>
              <a:ext uri="{FF2B5EF4-FFF2-40B4-BE49-F238E27FC236}">
                <a16:creationId xmlns:a16="http://schemas.microsoft.com/office/drawing/2014/main" id="{A527093A-2413-124F-A434-DA62E43F8382}"/>
              </a:ext>
            </a:extLst>
          </p:cNvPr>
          <p:cNvSpPr/>
          <p:nvPr/>
        </p:nvSpPr>
        <p:spPr>
          <a:xfrm>
            <a:off x="0" y="6617615"/>
            <a:ext cx="12192000" cy="240385"/>
          </a:xfrm>
          <a:prstGeom prst="rect">
            <a:avLst/>
          </a:prstGeom>
          <a:solidFill>
            <a:schemeClr val="bg2">
              <a:lumMod val="1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8894FA-7BCA-B9D6-5D4E-A4C22436E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30 Years of </a:t>
            </a:r>
            <a:br>
              <a:rPr lang="en-US" dirty="0"/>
            </a:br>
            <a:r>
              <a:rPr lang="en-US" dirty="0"/>
              <a:t>Transformative Growth 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9114AC43-9619-286F-86C0-48BB12ED6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4263" y="1250155"/>
            <a:ext cx="4158953" cy="97042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1B6FB2B-EB57-2B9F-2701-B89A9D6CF5FF}"/>
              </a:ext>
            </a:extLst>
          </p:cNvPr>
          <p:cNvSpPr txBox="1">
            <a:spLocks/>
          </p:cNvSpPr>
          <p:nvPr/>
        </p:nvSpPr>
        <p:spPr>
          <a:xfrm>
            <a:off x="575817" y="1499008"/>
            <a:ext cx="5231596" cy="499214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ts val="3000"/>
              </a:spcBef>
              <a:buNone/>
            </a:pPr>
            <a:r>
              <a:rPr lang="en-US" sz="2400" dirty="0"/>
              <a:t>Rebranded to </a:t>
            </a:r>
            <a:r>
              <a:rPr lang="en-US" sz="2400" dirty="0">
                <a:gradFill>
                  <a:gsLst>
                    <a:gs pos="0">
                      <a:srgbClr val="463E8F"/>
                    </a:gs>
                    <a:gs pos="59000">
                      <a:srgbClr val="6C3A91"/>
                    </a:gs>
                    <a:gs pos="100000">
                      <a:srgbClr val="893793"/>
                    </a:gs>
                  </a:gsLst>
                  <a:lin ang="42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MTM Health </a:t>
            </a:r>
            <a:r>
              <a:rPr lang="en-US" sz="2400" dirty="0"/>
              <a:t>in </a:t>
            </a:r>
            <a:br>
              <a:rPr lang="en-US" sz="2400" dirty="0"/>
            </a:br>
            <a:r>
              <a:rPr lang="en-US" sz="2400" dirty="0"/>
              <a:t>2025 to reflect our expanded </a:t>
            </a:r>
            <a:br>
              <a:rPr lang="en-US" sz="2400" dirty="0"/>
            </a:br>
            <a:r>
              <a:rPr lang="en-US" sz="2400" dirty="0"/>
              <a:t>mission </a:t>
            </a:r>
            <a:r>
              <a:rPr lang="en-US" sz="2400" dirty="0">
                <a:gradFill>
                  <a:gsLst>
                    <a:gs pos="0">
                      <a:srgbClr val="463E8F"/>
                    </a:gs>
                    <a:gs pos="59000">
                      <a:srgbClr val="6C3A91"/>
                    </a:gs>
                    <a:gs pos="100000">
                      <a:srgbClr val="893793"/>
                    </a:gs>
                  </a:gsLst>
                  <a:lin ang="42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beyond transportation </a:t>
            </a:r>
            <a:br>
              <a:rPr lang="en-US" sz="2400" dirty="0">
                <a:gradFill>
                  <a:gsLst>
                    <a:gs pos="0">
                      <a:srgbClr val="463E8F"/>
                    </a:gs>
                    <a:gs pos="59000">
                      <a:srgbClr val="6C3A91"/>
                    </a:gs>
                    <a:gs pos="100000">
                      <a:srgbClr val="893793"/>
                    </a:gs>
                  </a:gsLst>
                  <a:lin ang="42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2400" dirty="0"/>
              <a:t>to </a:t>
            </a:r>
            <a:r>
              <a:rPr lang="en-US" sz="2400" dirty="0">
                <a:gradFill>
                  <a:gsLst>
                    <a:gs pos="0">
                      <a:srgbClr val="463E8F"/>
                    </a:gs>
                    <a:gs pos="59000">
                      <a:srgbClr val="6C3A91"/>
                    </a:gs>
                    <a:gs pos="100000">
                      <a:srgbClr val="893793"/>
                    </a:gs>
                  </a:gsLst>
                  <a:lin ang="42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comprehensive health access </a:t>
            </a:r>
            <a:r>
              <a:rPr lang="en-US" sz="2400" dirty="0"/>
              <a:t>solutions</a:t>
            </a:r>
          </a:p>
          <a:p>
            <a:pPr marL="0" lvl="0" indent="0" algn="ctr">
              <a:spcBef>
                <a:spcPts val="3000"/>
              </a:spcBef>
              <a:buNone/>
            </a:pPr>
            <a:r>
              <a:rPr lang="en-US" sz="2400" dirty="0"/>
              <a:t>From two employees to a </a:t>
            </a:r>
            <a:br>
              <a:rPr lang="en-US" sz="2400" dirty="0"/>
            </a:br>
            <a:r>
              <a:rPr lang="en-US" sz="2400" dirty="0">
                <a:gradFill>
                  <a:gsLst>
                    <a:gs pos="0">
                      <a:srgbClr val="463E8F"/>
                    </a:gs>
                    <a:gs pos="59000">
                      <a:srgbClr val="6C3A91"/>
                    </a:gs>
                    <a:gs pos="100000">
                      <a:srgbClr val="893793"/>
                    </a:gs>
                  </a:gsLst>
                  <a:lin ang="42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national NEMT leader </a:t>
            </a:r>
            <a:r>
              <a:rPr lang="en-US" sz="2400" dirty="0"/>
              <a:t>via organic growth and strategic acquisitions </a:t>
            </a:r>
          </a:p>
          <a:p>
            <a:pPr marL="0" lvl="0" indent="0" algn="ctr">
              <a:spcBef>
                <a:spcPts val="3000"/>
              </a:spcBef>
              <a:buNone/>
            </a:pPr>
            <a:r>
              <a:rPr lang="en-US" sz="2400" dirty="0"/>
              <a:t>Now, we operate in </a:t>
            </a:r>
            <a:r>
              <a:rPr lang="en-US" sz="2400" dirty="0">
                <a:gradFill>
                  <a:gsLst>
                    <a:gs pos="0">
                      <a:srgbClr val="463E8F"/>
                    </a:gs>
                    <a:gs pos="59000">
                      <a:srgbClr val="6C3A91"/>
                    </a:gs>
                    <a:gs pos="100000">
                      <a:srgbClr val="893793"/>
                    </a:gs>
                  </a:gsLst>
                  <a:lin ang="42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all 50 states, D.C.</a:t>
            </a:r>
            <a:r>
              <a:rPr lang="en-US" sz="2400" dirty="0"/>
              <a:t>,</a:t>
            </a:r>
            <a:r>
              <a:rPr lang="en-US" sz="2400" dirty="0">
                <a:gradFill>
                  <a:gsLst>
                    <a:gs pos="0">
                      <a:srgbClr val="463E8F"/>
                    </a:gs>
                    <a:gs pos="59000">
                      <a:srgbClr val="6C3A91"/>
                    </a:gs>
                    <a:gs pos="100000">
                      <a:srgbClr val="893793"/>
                    </a:gs>
                  </a:gsLst>
                  <a:lin ang="42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/>
              <a:t>and</a:t>
            </a:r>
            <a:r>
              <a:rPr lang="en-US" sz="2400" dirty="0">
                <a:gradFill>
                  <a:gsLst>
                    <a:gs pos="0">
                      <a:srgbClr val="463E8F"/>
                    </a:gs>
                    <a:gs pos="59000">
                      <a:srgbClr val="6C3A91"/>
                    </a:gs>
                    <a:gs pos="100000">
                      <a:srgbClr val="893793"/>
                    </a:gs>
                  </a:gsLst>
                  <a:lin ang="42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 Puerto Rico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569BD6-686D-9E04-086B-490F5FBAB32F}"/>
              </a:ext>
            </a:extLst>
          </p:cNvPr>
          <p:cNvCxnSpPr>
            <a:cxnSpLocks/>
          </p:cNvCxnSpPr>
          <p:nvPr/>
        </p:nvCxnSpPr>
        <p:spPr>
          <a:xfrm>
            <a:off x="576139" y="3793600"/>
            <a:ext cx="523122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EF605D-90E5-CF49-8B77-73BAA4421546}"/>
              </a:ext>
            </a:extLst>
          </p:cNvPr>
          <p:cNvCxnSpPr>
            <a:cxnSpLocks/>
          </p:cNvCxnSpPr>
          <p:nvPr/>
        </p:nvCxnSpPr>
        <p:spPr>
          <a:xfrm>
            <a:off x="576139" y="5162326"/>
            <a:ext cx="523122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1367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0D695-137E-FE72-FCF5-977DC59FA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Scale and Impact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935A26C-EBE3-B13B-0F45-FFCE4D478B47}"/>
              </a:ext>
            </a:extLst>
          </p:cNvPr>
          <p:cNvSpPr txBox="1">
            <a:spLocks/>
          </p:cNvSpPr>
          <p:nvPr/>
        </p:nvSpPr>
        <p:spPr>
          <a:xfrm>
            <a:off x="490924" y="1597192"/>
            <a:ext cx="4473575" cy="477442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0"/>
              </a:spcBef>
              <a:buFont typeface="Arial" panose="020B0604020202020204" pitchFamily="34" charset="0"/>
              <a:buNone/>
            </a:pPr>
            <a:r>
              <a:rPr lang="en-US" sz="2400" dirty="0"/>
              <a:t>Largest</a:t>
            </a:r>
            <a:r>
              <a:rPr lang="en-US" sz="2400" dirty="0">
                <a:solidFill>
                  <a:schemeClr val="accent4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>
                <a:gradFill>
                  <a:gsLst>
                    <a:gs pos="0">
                      <a:srgbClr val="463E8F"/>
                    </a:gs>
                    <a:gs pos="59000">
                      <a:srgbClr val="6C3A91"/>
                    </a:gs>
                    <a:gs pos="100000">
                      <a:srgbClr val="893793"/>
                    </a:gs>
                  </a:gsLst>
                  <a:lin ang="42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privately-owned</a:t>
            </a:r>
            <a:r>
              <a:rPr lang="en-US" sz="2400" dirty="0">
                <a:solidFill>
                  <a:schemeClr val="accent4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/>
              <a:t>NEMT</a:t>
            </a:r>
            <a:r>
              <a:rPr lang="en-US" sz="2400" dirty="0">
                <a:solidFill>
                  <a:schemeClr val="accent4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/>
              <a:t>company in the industry</a:t>
            </a:r>
          </a:p>
          <a:p>
            <a:pPr marL="0" indent="0" algn="ctr">
              <a:spcBef>
                <a:spcPts val="3000"/>
              </a:spcBef>
              <a:buFont typeface="Arial" panose="020B0604020202020204" pitchFamily="34" charset="0"/>
              <a:buNone/>
            </a:pPr>
            <a:r>
              <a:rPr lang="en-US" sz="2400" dirty="0"/>
              <a:t>Partners with state governments, MCOs, and health plans – as well as a </a:t>
            </a:r>
            <a:r>
              <a:rPr lang="en-US" sz="2400" dirty="0">
                <a:gradFill>
                  <a:gsLst>
                    <a:gs pos="0">
                      <a:srgbClr val="463E8F"/>
                    </a:gs>
                    <a:gs pos="59000">
                      <a:srgbClr val="6C3A91"/>
                    </a:gs>
                    <a:gs pos="100000">
                      <a:srgbClr val="893793"/>
                    </a:gs>
                  </a:gsLst>
                  <a:lin ang="42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robust network of transportation providers</a:t>
            </a:r>
          </a:p>
          <a:p>
            <a:pPr marL="0" indent="0" algn="ctr">
              <a:spcBef>
                <a:spcPts val="3000"/>
              </a:spcBef>
              <a:buFont typeface="Arial" panose="020B0604020202020204" pitchFamily="34" charset="0"/>
              <a:buNone/>
            </a:pPr>
            <a:r>
              <a:rPr lang="en-US" sz="2400" dirty="0">
                <a:gradFill>
                  <a:gsLst>
                    <a:gs pos="0">
                      <a:srgbClr val="463E8F"/>
                    </a:gs>
                    <a:gs pos="59000">
                      <a:srgbClr val="6C3A91"/>
                    </a:gs>
                    <a:gs pos="100000">
                      <a:srgbClr val="893793"/>
                    </a:gs>
                  </a:gsLst>
                  <a:lin ang="42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Our focus: </a:t>
            </a:r>
            <a:r>
              <a:rPr lang="en-US" sz="2400" dirty="0"/>
              <a:t>improve health outcomes, reduce missed appointments, and lower healthcare costs</a:t>
            </a:r>
            <a:endParaRPr lang="en-US" sz="2400" dirty="0">
              <a:gradFill>
                <a:gsLst>
                  <a:gs pos="0">
                    <a:srgbClr val="463E8F"/>
                  </a:gs>
                  <a:gs pos="59000">
                    <a:srgbClr val="6C3A91"/>
                  </a:gs>
                  <a:gs pos="100000">
                    <a:srgbClr val="893793"/>
                  </a:gs>
                </a:gsLst>
                <a:lin ang="4200000" scaled="0"/>
              </a:gra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2AFD456-AF8B-0238-33F5-17037BCAAD04}"/>
              </a:ext>
            </a:extLst>
          </p:cNvPr>
          <p:cNvCxnSpPr>
            <a:cxnSpLocks/>
          </p:cNvCxnSpPr>
          <p:nvPr/>
        </p:nvCxnSpPr>
        <p:spPr>
          <a:xfrm>
            <a:off x="491246" y="2621626"/>
            <a:ext cx="447325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CA2AE4-4EE7-5E70-21C2-4B02BDBEB918}"/>
              </a:ext>
            </a:extLst>
          </p:cNvPr>
          <p:cNvCxnSpPr>
            <a:cxnSpLocks/>
          </p:cNvCxnSpPr>
          <p:nvPr/>
        </p:nvCxnSpPr>
        <p:spPr>
          <a:xfrm>
            <a:off x="491246" y="4658006"/>
            <a:ext cx="447325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3FFDF057-F415-F8A0-6E9B-F4EB3E8AF704}"/>
              </a:ext>
            </a:extLst>
          </p:cNvPr>
          <p:cNvGrpSpPr/>
          <p:nvPr/>
        </p:nvGrpSpPr>
        <p:grpSpPr>
          <a:xfrm>
            <a:off x="5265722" y="1665288"/>
            <a:ext cx="6614516" cy="4197314"/>
            <a:chOff x="5461508" y="1726790"/>
            <a:chExt cx="6614516" cy="4197314"/>
          </a:xfrm>
        </p:grpSpPr>
        <p:pic>
          <p:nvPicPr>
            <p:cNvPr id="9" name="Picture 8" descr="A map of the united states&#10;&#10;Description automatically generated">
              <a:extLst>
                <a:ext uri="{FF2B5EF4-FFF2-40B4-BE49-F238E27FC236}">
                  <a16:creationId xmlns:a16="http://schemas.microsoft.com/office/drawing/2014/main" id="{3A139155-2573-5050-E0C1-F3411D46A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03699">
              <a:off x="5461508" y="1726790"/>
              <a:ext cx="6614516" cy="419731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EA2063F-5F34-F6A8-6152-DF0D0C0F5D3E}"/>
                </a:ext>
              </a:extLst>
            </p:cNvPr>
            <p:cNvGrpSpPr/>
            <p:nvPr/>
          </p:nvGrpSpPr>
          <p:grpSpPr>
            <a:xfrm>
              <a:off x="7250092" y="2657524"/>
              <a:ext cx="1005840" cy="1005840"/>
              <a:chOff x="3247592" y="1551577"/>
              <a:chExt cx="1158275" cy="1132808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B6F397EC-D4A4-B3D0-AE7A-709D182610E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247592" y="1551577"/>
                <a:ext cx="1158275" cy="1132808"/>
              </a:xfrm>
              <a:prstGeom prst="ellipse">
                <a:avLst/>
              </a:prstGeom>
              <a:gradFill flip="none" rotWithShape="1">
                <a:gsLst>
                  <a:gs pos="29400">
                    <a:srgbClr val="763794"/>
                  </a:gs>
                  <a:gs pos="0">
                    <a:schemeClr val="accent4"/>
                  </a:gs>
                  <a:gs pos="68000">
                    <a:srgbClr val="3A3B94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5" name="Graphic 24" descr="Group of people with solid fill">
                <a:extLst>
                  <a:ext uri="{FF2B5EF4-FFF2-40B4-BE49-F238E27FC236}">
                    <a16:creationId xmlns:a16="http://schemas.microsoft.com/office/drawing/2014/main" id="{6C9F2B04-F3A1-4AE3-2B33-F3B3945897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439088" y="1712296"/>
                <a:ext cx="775282" cy="775283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F6B06A5-E905-6A54-3D4F-38B21C73ECA0}"/>
                </a:ext>
              </a:extLst>
            </p:cNvPr>
            <p:cNvGrpSpPr/>
            <p:nvPr/>
          </p:nvGrpSpPr>
          <p:grpSpPr>
            <a:xfrm>
              <a:off x="10329858" y="2647438"/>
              <a:ext cx="1005840" cy="1005840"/>
              <a:chOff x="6581025" y="1551577"/>
              <a:chExt cx="1158274" cy="113280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6DE78DF-E3DD-A6A4-B2E4-DB2AA28E33D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581025" y="1551577"/>
                <a:ext cx="1158274" cy="1132808"/>
              </a:xfrm>
              <a:prstGeom prst="ellipse">
                <a:avLst/>
              </a:prstGeom>
              <a:gradFill flip="none" rotWithShape="1">
                <a:gsLst>
                  <a:gs pos="29400">
                    <a:srgbClr val="763794"/>
                  </a:gs>
                  <a:gs pos="0">
                    <a:schemeClr val="accent4"/>
                  </a:gs>
                  <a:gs pos="68000">
                    <a:srgbClr val="3A3B94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3" name="Graphic 22" descr="Call center with solid fill">
                <a:extLst>
                  <a:ext uri="{FF2B5EF4-FFF2-40B4-BE49-F238E27FC236}">
                    <a16:creationId xmlns:a16="http://schemas.microsoft.com/office/drawing/2014/main" id="{9B0C870A-C9A3-2B0D-D5AB-F07E5A051F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8198" t="5555" r="9600" b="6682"/>
              <a:stretch/>
            </p:blipFill>
            <p:spPr>
              <a:xfrm>
                <a:off x="6796164" y="1731037"/>
                <a:ext cx="727995" cy="777240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9101F03-ECBF-03B9-1979-982361B22634}"/>
                </a:ext>
              </a:extLst>
            </p:cNvPr>
            <p:cNvSpPr txBox="1"/>
            <p:nvPr/>
          </p:nvSpPr>
          <p:spPr>
            <a:xfrm>
              <a:off x="8621958" y="3765968"/>
              <a:ext cx="134196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35M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Annual 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Trips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0BC709C-25FE-2911-144C-85B3691A4BDB}"/>
                </a:ext>
              </a:extLst>
            </p:cNvPr>
            <p:cNvGrpSpPr/>
            <p:nvPr/>
          </p:nvGrpSpPr>
          <p:grpSpPr>
            <a:xfrm>
              <a:off x="8790019" y="2641356"/>
              <a:ext cx="1005840" cy="1005840"/>
              <a:chOff x="4914308" y="1478979"/>
              <a:chExt cx="1158275" cy="1132808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70C3FC9B-9B1E-A024-BC46-18A8026A56E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914308" y="1478979"/>
                <a:ext cx="1158275" cy="1132808"/>
              </a:xfrm>
              <a:prstGeom prst="ellipse">
                <a:avLst/>
              </a:prstGeom>
              <a:gradFill flip="none" rotWithShape="1">
                <a:gsLst>
                  <a:gs pos="29400">
                    <a:srgbClr val="763794"/>
                  </a:gs>
                  <a:gs pos="0">
                    <a:schemeClr val="accent4"/>
                  </a:gs>
                  <a:gs pos="68000">
                    <a:srgbClr val="3A3B94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Graphic 20" descr="Route (Two Pins With A Path) with solid fill">
                <a:extLst>
                  <a:ext uri="{FF2B5EF4-FFF2-40B4-BE49-F238E27FC236}">
                    <a16:creationId xmlns:a16="http://schemas.microsoft.com/office/drawing/2014/main" id="{E6E127DB-08F7-83B2-21D9-8C8026FF72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075524" y="1635987"/>
                <a:ext cx="835843" cy="835843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3C4C497-F931-F73B-EA5D-86F47B30C379}"/>
                </a:ext>
              </a:extLst>
            </p:cNvPr>
            <p:cNvGrpSpPr/>
            <p:nvPr/>
          </p:nvGrpSpPr>
          <p:grpSpPr>
            <a:xfrm>
              <a:off x="5710209" y="2621223"/>
              <a:ext cx="1005840" cy="1005840"/>
              <a:chOff x="1660729" y="1551577"/>
              <a:chExt cx="1158275" cy="1132807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C728BF4-EF7D-714D-535D-BAD740EF67B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660729" y="1551577"/>
                <a:ext cx="1158275" cy="1132807"/>
              </a:xfrm>
              <a:prstGeom prst="ellipse">
                <a:avLst/>
              </a:prstGeom>
              <a:gradFill flip="none" rotWithShape="1">
                <a:gsLst>
                  <a:gs pos="29400">
                    <a:srgbClr val="763794"/>
                  </a:gs>
                  <a:gs pos="0">
                    <a:schemeClr val="accent4"/>
                  </a:gs>
                  <a:gs pos="68000">
                    <a:srgbClr val="3A3B94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 descr="A white outline of a map&#10;&#10;Description automatically generated">
                <a:extLst>
                  <a:ext uri="{FF2B5EF4-FFF2-40B4-BE49-F238E27FC236}">
                    <a16:creationId xmlns:a16="http://schemas.microsoft.com/office/drawing/2014/main" id="{6791D1EF-4ECD-A5CA-23A5-2DC8A79A44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554" b="16360"/>
              <a:stretch/>
            </p:blipFill>
            <p:spPr>
              <a:xfrm>
                <a:off x="1773121" y="1781755"/>
                <a:ext cx="973080" cy="672250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EA21B87-4245-E07D-CB23-790A8AF76C78}"/>
                </a:ext>
              </a:extLst>
            </p:cNvPr>
            <p:cNvSpPr txBox="1"/>
            <p:nvPr/>
          </p:nvSpPr>
          <p:spPr>
            <a:xfrm>
              <a:off x="10161797" y="3765968"/>
              <a:ext cx="134196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28M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Annual 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Calls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C6FE194-EC0D-948C-3797-BDC15B66058B}"/>
                </a:ext>
              </a:extLst>
            </p:cNvPr>
            <p:cNvSpPr txBox="1"/>
            <p:nvPr/>
          </p:nvSpPr>
          <p:spPr>
            <a:xfrm>
              <a:off x="7079312" y="3765968"/>
              <a:ext cx="134196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25M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Members Covered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F40B9A-6E7F-97E3-E0FD-9449DECC5E57}"/>
                </a:ext>
              </a:extLst>
            </p:cNvPr>
            <p:cNvSpPr txBox="1"/>
            <p:nvPr/>
          </p:nvSpPr>
          <p:spPr>
            <a:xfrm>
              <a:off x="5559338" y="3765967"/>
              <a:ext cx="1341962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50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States + 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DC and Puerto Rico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3810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9">
            <a:extLst>
              <a:ext uri="{FF2B5EF4-FFF2-40B4-BE49-F238E27FC236}">
                <a16:creationId xmlns:a16="http://schemas.microsoft.com/office/drawing/2014/main" id="{DF7FE081-67AD-F23F-18B7-0BA4F62AC3B7}"/>
              </a:ext>
            </a:extLst>
          </p:cNvPr>
          <p:cNvSpPr/>
          <p:nvPr/>
        </p:nvSpPr>
        <p:spPr>
          <a:xfrm>
            <a:off x="658783" y="3340379"/>
            <a:ext cx="6830587" cy="1143000"/>
          </a:xfrm>
          <a:prstGeom prst="roundRect">
            <a:avLst>
              <a:gd name="adj" fmla="val 6473"/>
            </a:avLst>
          </a:prstGeom>
          <a:gradFill>
            <a:gsLst>
              <a:gs pos="59000">
                <a:srgbClr val="374F7F"/>
              </a:gs>
              <a:gs pos="0">
                <a:srgbClr val="5F3794"/>
              </a:gs>
            </a:gsLst>
            <a:lin ang="4200000" scaled="0"/>
          </a:gradFill>
          <a:ln>
            <a:noFill/>
          </a:ln>
          <a:effectLst>
            <a:reflection endPos="0" dist="43128" dir="5400000" sy="-100000" algn="bl" rotWithShape="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 rely on you to deliver safe, timely rides </a:t>
            </a:r>
            <a:br>
              <a:rPr lang="en-US" sz="24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members nationwide</a:t>
            </a:r>
          </a:p>
        </p:txBody>
      </p:sp>
      <p:sp>
        <p:nvSpPr>
          <p:cNvPr id="8" name="Rounded Rectangle 27">
            <a:extLst>
              <a:ext uri="{FF2B5EF4-FFF2-40B4-BE49-F238E27FC236}">
                <a16:creationId xmlns:a16="http://schemas.microsoft.com/office/drawing/2014/main" id="{FAE6E387-C59E-5560-0A75-1455F778B940}"/>
              </a:ext>
            </a:extLst>
          </p:cNvPr>
          <p:cNvSpPr/>
          <p:nvPr/>
        </p:nvSpPr>
        <p:spPr>
          <a:xfrm>
            <a:off x="658784" y="1880317"/>
            <a:ext cx="6830587" cy="1138654"/>
          </a:xfrm>
          <a:prstGeom prst="roundRect">
            <a:avLst>
              <a:gd name="adj" fmla="val 6473"/>
            </a:avLst>
          </a:prstGeom>
          <a:gradFill flip="none" rotWithShape="1">
            <a:gsLst>
              <a:gs pos="0">
                <a:srgbClr val="463E8F"/>
              </a:gs>
              <a:gs pos="59000">
                <a:srgbClr val="6C3A91"/>
              </a:gs>
              <a:gs pos="100000">
                <a:srgbClr val="893793"/>
              </a:gs>
            </a:gsLst>
            <a:lin ang="4200000" scaled="0"/>
            <a:tileRect/>
          </a:gradFill>
          <a:ln>
            <a:noFill/>
          </a:ln>
          <a:effectLst>
            <a:reflection endPos="0" dist="43128" dir="5400000" sy="-100000" algn="bl" rotWithShape="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You are the backbone of our network </a:t>
            </a:r>
            <a:b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and operations</a:t>
            </a:r>
          </a:p>
        </p:txBody>
      </p:sp>
      <p:sp>
        <p:nvSpPr>
          <p:cNvPr id="9" name="Rounded Rectangle 27">
            <a:extLst>
              <a:ext uri="{FF2B5EF4-FFF2-40B4-BE49-F238E27FC236}">
                <a16:creationId xmlns:a16="http://schemas.microsoft.com/office/drawing/2014/main" id="{35B18438-D9B1-7F25-0BAC-08A3EEB45141}"/>
              </a:ext>
            </a:extLst>
          </p:cNvPr>
          <p:cNvSpPr/>
          <p:nvPr/>
        </p:nvSpPr>
        <p:spPr>
          <a:xfrm>
            <a:off x="658783" y="4818855"/>
            <a:ext cx="6830588" cy="1143000"/>
          </a:xfrm>
          <a:prstGeom prst="roundRect">
            <a:avLst>
              <a:gd name="adj" fmla="val 6473"/>
            </a:avLst>
          </a:prstGeom>
          <a:gradFill>
            <a:gsLst>
              <a:gs pos="0">
                <a:srgbClr val="3D7790"/>
              </a:gs>
              <a:gs pos="76000">
                <a:srgbClr val="3A3894"/>
              </a:gs>
            </a:gsLst>
            <a:lin ang="4200000" scaled="0"/>
          </a:gradFill>
          <a:ln>
            <a:noFill/>
          </a:ln>
          <a:effectLst>
            <a:reflection endPos="0" dist="43128" dir="5400000" sy="-100000" algn="bl" rotWithShape="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Our goal: 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mutual growth, where strong </a:t>
            </a:r>
            <a:b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performers thrive and grow with us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FEC060-E997-80F5-17A8-98A13D33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Commitment to </a:t>
            </a:r>
            <a:br>
              <a:rPr lang="en-US" dirty="0"/>
            </a:br>
            <a:r>
              <a:rPr lang="en-US" dirty="0"/>
              <a:t>Providers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98D3CE-06C5-9A2E-C8E1-E1AFEC4DD6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205" t="5350" r="21831" b="5350"/>
          <a:stretch>
            <a:fillRect/>
          </a:stretch>
        </p:blipFill>
        <p:spPr>
          <a:xfrm>
            <a:off x="6980348" y="0"/>
            <a:ext cx="5211651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158534A-C7F9-7486-53B0-04622BFA5199}"/>
              </a:ext>
            </a:extLst>
          </p:cNvPr>
          <p:cNvSpPr/>
          <p:nvPr/>
        </p:nvSpPr>
        <p:spPr>
          <a:xfrm>
            <a:off x="0" y="6617615"/>
            <a:ext cx="12192000" cy="240385"/>
          </a:xfrm>
          <a:prstGeom prst="rect">
            <a:avLst/>
          </a:prstGeom>
          <a:solidFill>
            <a:schemeClr val="bg2">
              <a:lumMod val="1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02BA33-5E87-1141-7495-9DDA965CD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3733" y="6168062"/>
            <a:ext cx="449553" cy="44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03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6949A-4FF0-8163-6707-F0C3D5B57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492846-9D5A-2CDE-965C-888260400B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MTM Health in Iowa:</a:t>
            </a:r>
          </a:p>
          <a:p>
            <a:r>
              <a:rPr lang="en-US" b="0" dirty="0"/>
              <a:t>A History of Service Excellence</a:t>
            </a:r>
          </a:p>
        </p:txBody>
      </p:sp>
    </p:spTree>
    <p:extLst>
      <p:ext uri="{BB962C8B-B14F-4D97-AF65-F5344CB8AC3E}">
        <p14:creationId xmlns:p14="http://schemas.microsoft.com/office/powerpoint/2010/main" val="3677020602"/>
      </p:ext>
    </p:extLst>
  </p:cSld>
  <p:clrMapOvr>
    <a:masterClrMapping/>
  </p:clrMapOvr>
</p:sld>
</file>

<file path=ppt/theme/theme1.xml><?xml version="1.0" encoding="utf-8"?>
<a:theme xmlns:a="http://schemas.openxmlformats.org/drawingml/2006/main" name="MTM Health Content Slides">
  <a:themeElements>
    <a:clrScheme name="Custom 1">
      <a:dk1>
        <a:srgbClr val="333333"/>
      </a:dk1>
      <a:lt1>
        <a:sysClr val="window" lastClr="FFFFFF"/>
      </a:lt1>
      <a:dk2>
        <a:srgbClr val="024F6E"/>
      </a:dk2>
      <a:lt2>
        <a:srgbClr val="FFFFFF"/>
      </a:lt2>
      <a:accent1>
        <a:srgbClr val="024F6E"/>
      </a:accent1>
      <a:accent2>
        <a:srgbClr val="F2822D"/>
      </a:accent2>
      <a:accent3>
        <a:srgbClr val="BCCF3C"/>
      </a:accent3>
      <a:accent4>
        <a:srgbClr val="423F8F"/>
      </a:accent4>
      <a:accent5>
        <a:srgbClr val="8F3694"/>
      </a:accent5>
      <a:accent6>
        <a:srgbClr val="015E48"/>
      </a:accent6>
      <a:hlink>
        <a:srgbClr val="BCCF3C"/>
      </a:hlink>
      <a:folHlink>
        <a:srgbClr val="7C85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35042DE-FBE8-4D47-BDE0-098D9E2BD2DA}" vid="{406892FE-9C2E-43A5-ADCC-3747B29416B9}"/>
    </a:ext>
  </a:extLst>
</a:theme>
</file>

<file path=ppt/theme/theme2.xml><?xml version="1.0" encoding="utf-8"?>
<a:theme xmlns:a="http://schemas.openxmlformats.org/drawingml/2006/main" name="MTM Health Title and Divider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935042DE-FBE8-4D47-BDE0-098D9E2BD2DA}" vid="{AC132732-0353-45FE-B254-6030F6F5624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52aa4ac5-7192-4060-9d52-9b17b419bcba}" enabled="0" method="" siteId="{52aa4ac5-7192-4060-9d52-9b17b419bcb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MTM Health PowerPoint Template</Template>
  <TotalTime>9573</TotalTime>
  <Words>645</Words>
  <Application>Microsoft Office PowerPoint</Application>
  <PresentationFormat>Widescreen</PresentationFormat>
  <Paragraphs>116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Lato</vt:lpstr>
      <vt:lpstr>Segoe UI</vt:lpstr>
      <vt:lpstr>Segoe UI Black</vt:lpstr>
      <vt:lpstr>Segoe UI Light</vt:lpstr>
      <vt:lpstr>Segoe UI Semibold</vt:lpstr>
      <vt:lpstr>MTM Health Content Slides</vt:lpstr>
      <vt:lpstr>MTM Health Title and Divider Slides</vt:lpstr>
      <vt:lpstr>PowerPoint Presentation</vt:lpstr>
      <vt:lpstr>What We’ll Cover Today</vt:lpstr>
      <vt:lpstr>Welcome and Introductions</vt:lpstr>
      <vt:lpstr>PowerPoint Presentation</vt:lpstr>
      <vt:lpstr>Our History and Founding</vt:lpstr>
      <vt:lpstr>30 Years of  Transformative Growth </vt:lpstr>
      <vt:lpstr>Current Scale and Impact</vt:lpstr>
      <vt:lpstr>Our Commitment to  Providers</vt:lpstr>
      <vt:lpstr>PowerPoint Presentation</vt:lpstr>
      <vt:lpstr>MTM Health in Iowa </vt:lpstr>
      <vt:lpstr>Public Transit Partnerships</vt:lpstr>
      <vt:lpstr>PowerPoint Presentation</vt:lpstr>
      <vt:lpstr>Technology to Reduce Burden on You</vt:lpstr>
      <vt:lpstr>Key MTM Link Features for Providers</vt:lpstr>
      <vt:lpstr>AI Enhancements and  Provider Ranking</vt:lpstr>
      <vt:lpstr>The Role of Traditional  Providers</vt:lpstr>
      <vt:lpstr>What This All Means for You</vt:lpstr>
      <vt:lpstr>PowerPoint Presentation</vt:lpstr>
    </vt:vector>
  </TitlesOfParts>
  <Company>Medical Transportation Management,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Ashley Wright</dc:creator>
  <cp:lastModifiedBy>Justin Berger</cp:lastModifiedBy>
  <cp:revision>11</cp:revision>
  <dcterms:created xsi:type="dcterms:W3CDTF">2026-02-02T18:41:43Z</dcterms:created>
  <dcterms:modified xsi:type="dcterms:W3CDTF">2026-06-04T20:35:08Z</dcterms:modified>
</cp:coreProperties>
</file>