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7" r:id="rId4"/>
  </p:sldMasterIdLst>
  <p:notesMasterIdLst>
    <p:notesMasterId r:id="rId46"/>
  </p:notesMasterIdLst>
  <p:handoutMasterIdLst>
    <p:handoutMasterId r:id="rId47"/>
  </p:handoutMasterIdLst>
  <p:sldIdLst>
    <p:sldId id="2141411984" r:id="rId5"/>
    <p:sldId id="2141412031" r:id="rId6"/>
    <p:sldId id="2141412033" r:id="rId7"/>
    <p:sldId id="2141412034" r:id="rId8"/>
    <p:sldId id="2141412036" r:id="rId9"/>
    <p:sldId id="2141412035" r:id="rId10"/>
    <p:sldId id="2141412037" r:id="rId11"/>
    <p:sldId id="2141412038" r:id="rId12"/>
    <p:sldId id="2141412039" r:id="rId13"/>
    <p:sldId id="2141412040" r:id="rId14"/>
    <p:sldId id="2141412041" r:id="rId15"/>
    <p:sldId id="2141412042" r:id="rId16"/>
    <p:sldId id="2141412043" r:id="rId17"/>
    <p:sldId id="2141412044" r:id="rId18"/>
    <p:sldId id="2141412045" r:id="rId19"/>
    <p:sldId id="2141412032" r:id="rId20"/>
    <p:sldId id="2141412020" r:id="rId21"/>
    <p:sldId id="2141411998" r:id="rId22"/>
    <p:sldId id="2141411997" r:id="rId23"/>
    <p:sldId id="2141411996" r:id="rId24"/>
    <p:sldId id="2141412002" r:id="rId25"/>
    <p:sldId id="2141412003" r:id="rId26"/>
    <p:sldId id="2141412004" r:id="rId27"/>
    <p:sldId id="2141412005" r:id="rId28"/>
    <p:sldId id="2141412009" r:id="rId29"/>
    <p:sldId id="2141412010" r:id="rId30"/>
    <p:sldId id="2141412012" r:id="rId31"/>
    <p:sldId id="2141412013" r:id="rId32"/>
    <p:sldId id="2141412018" r:id="rId33"/>
    <p:sldId id="2141412019" r:id="rId34"/>
    <p:sldId id="2141412021" r:id="rId35"/>
    <p:sldId id="2141412025" r:id="rId36"/>
    <p:sldId id="2141412023" r:id="rId37"/>
    <p:sldId id="2141412028" r:id="rId38"/>
    <p:sldId id="2141412046" r:id="rId39"/>
    <p:sldId id="2141412047" r:id="rId40"/>
    <p:sldId id="2141412048" r:id="rId41"/>
    <p:sldId id="2141412049" r:id="rId42"/>
    <p:sldId id="2141412050" r:id="rId43"/>
    <p:sldId id="2141412051" r:id="rId44"/>
    <p:sldId id="2141412029" r:id="rId45"/>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3888" userDrawn="1">
          <p15:clr>
            <a:srgbClr val="A4A3A4"/>
          </p15:clr>
        </p15:guide>
        <p15:guide id="2" pos="480" userDrawn="1">
          <p15:clr>
            <a:srgbClr val="A4A3A4"/>
          </p15:clr>
        </p15:guide>
        <p15:guide id="5" pos="7224" userDrawn="1">
          <p15:clr>
            <a:srgbClr val="A4A3A4"/>
          </p15:clr>
        </p15:guide>
        <p15:guide id="6" pos="49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ynn" initials="f" lastIdx="7" clrIdx="0"/>
  <p:cmAuthor id="1" name="test" initials="t"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544"/>
    <a:srgbClr val="601F41"/>
    <a:srgbClr val="0B6FAD"/>
    <a:srgbClr val="00205C"/>
    <a:srgbClr val="0D81C8"/>
    <a:srgbClr val="0F9AEF"/>
    <a:srgbClr val="00A8A4"/>
    <a:srgbClr val="006767"/>
    <a:srgbClr val="29FFC2"/>
    <a:srgbClr val="E66E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60" autoAdjust="0"/>
    <p:restoredTop sz="83093" autoAdjust="0"/>
  </p:normalViewPr>
  <p:slideViewPr>
    <p:cSldViewPr snapToGrid="0" snapToObjects="1">
      <p:cViewPr varScale="1">
        <p:scale>
          <a:sx n="68" d="100"/>
          <a:sy n="68" d="100"/>
        </p:scale>
        <p:origin x="547" y="67"/>
      </p:cViewPr>
      <p:guideLst>
        <p:guide orient="horz" pos="3888"/>
        <p:guide pos="480"/>
        <p:guide pos="7224"/>
        <p:guide pos="49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4" d="100"/>
        <a:sy n="154" d="100"/>
      </p:scale>
      <p:origin x="0" y="0"/>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hyperlink" Target="https://transit-safety.fta.dot.gov/DrugAndAlcohol/Tools/DAPMForms/Forms/Pre-Employment%20Notification%20and%20Acknowledgement%20Form.docx"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transit-safety.fta.dot.gov/DrugAndAlcohol/Tools/DAPMForms/Forms/Pre-Employment%20Notification%20and%20Acknowledgement%20Form.doc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73E7A7-B18D-46BC-9F61-2E3A59B3482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1B9605AA-1B0A-4C62-B2A0-EE985F38C225}">
      <dgm:prSet custT="1"/>
      <dgm:spPr/>
      <dgm:t>
        <a:bodyPr/>
        <a:lstStyle/>
        <a:p>
          <a:r>
            <a:rPr lang="en-US" sz="2400" dirty="0">
              <a:latin typeface="Franklin Gothic Book" panose="020B0503020102020204" pitchFamily="34" charset="0"/>
            </a:rPr>
            <a:t>Previous DOT Employer D&amp;A Check</a:t>
          </a:r>
        </a:p>
      </dgm:t>
    </dgm:pt>
    <dgm:pt modelId="{74C152D7-BE20-472E-AC6E-839F3C8049BD}" type="parTrans" cxnId="{2AFC5F05-8BEA-4B6A-92DD-FF78031B4450}">
      <dgm:prSet/>
      <dgm:spPr/>
      <dgm:t>
        <a:bodyPr/>
        <a:lstStyle/>
        <a:p>
          <a:endParaRPr lang="en-US"/>
        </a:p>
      </dgm:t>
    </dgm:pt>
    <dgm:pt modelId="{7A5D6C67-4220-45D7-9DA4-F2B45F0E2322}" type="sibTrans" cxnId="{2AFC5F05-8BEA-4B6A-92DD-FF78031B4450}">
      <dgm:prSet/>
      <dgm:spPr/>
      <dgm:t>
        <a:bodyPr/>
        <a:lstStyle/>
        <a:p>
          <a:endParaRPr lang="en-US"/>
        </a:p>
      </dgm:t>
    </dgm:pt>
    <dgm:pt modelId="{C62921BD-9914-47C2-8A34-A7E795F4C2F3}">
      <dgm:prSet custT="1"/>
      <dgm:spPr>
        <a:solidFill>
          <a:srgbClr val="1D4533"/>
        </a:solidFill>
      </dgm:spPr>
      <dgm:t>
        <a:bodyPr/>
        <a:lstStyle/>
        <a:p>
          <a:r>
            <a:rPr lang="en-US" sz="2200" dirty="0">
              <a:latin typeface="Franklin Gothic Book" panose="020B0503020102020204" pitchFamily="34" charset="0"/>
            </a:rPr>
            <a:t>Conditional based on employment history</a:t>
          </a:r>
        </a:p>
      </dgm:t>
    </dgm:pt>
    <dgm:pt modelId="{0F90C88A-FE49-4C2B-87FE-4CE4568FBD26}" type="parTrans" cxnId="{A323FD23-C6DC-4900-AFAE-71F10D4C00B1}">
      <dgm:prSet/>
      <dgm:spPr/>
      <dgm:t>
        <a:bodyPr/>
        <a:lstStyle/>
        <a:p>
          <a:endParaRPr lang="en-US"/>
        </a:p>
      </dgm:t>
    </dgm:pt>
    <dgm:pt modelId="{18667DBD-638F-43CD-BECC-00F9BB701307}" type="sibTrans" cxnId="{A323FD23-C6DC-4900-AFAE-71F10D4C00B1}">
      <dgm:prSet/>
      <dgm:spPr/>
      <dgm:t>
        <a:bodyPr/>
        <a:lstStyle/>
        <a:p>
          <a:endParaRPr lang="en-US"/>
        </a:p>
      </dgm:t>
    </dgm:pt>
    <dgm:pt modelId="{3ED26BA0-5A6F-458C-B806-61E762622DAF}">
      <dgm:prSet custT="1"/>
      <dgm:spPr/>
      <dgm:t>
        <a:bodyPr/>
        <a:lstStyle/>
        <a:p>
          <a:r>
            <a:rPr lang="en-US" sz="2400" dirty="0">
              <a:latin typeface="Franklin Gothic Book" panose="020B0503020102020204" pitchFamily="34" charset="0"/>
            </a:rPr>
            <a:t>Positive P.E. Test Question</a:t>
          </a:r>
        </a:p>
      </dgm:t>
    </dgm:pt>
    <dgm:pt modelId="{CAF8B874-C0E9-479C-97F2-744FD1D76C93}" type="parTrans" cxnId="{643938BB-3A54-4EA3-8DC5-B46E3AB1D0F7}">
      <dgm:prSet/>
      <dgm:spPr/>
      <dgm:t>
        <a:bodyPr/>
        <a:lstStyle/>
        <a:p>
          <a:endParaRPr lang="en-US"/>
        </a:p>
      </dgm:t>
    </dgm:pt>
    <dgm:pt modelId="{083D1CAD-6A07-4690-8F3E-09F913A2B4BF}" type="sibTrans" cxnId="{643938BB-3A54-4EA3-8DC5-B46E3AB1D0F7}">
      <dgm:prSet/>
      <dgm:spPr/>
      <dgm:t>
        <a:bodyPr/>
        <a:lstStyle/>
        <a:p>
          <a:endParaRPr lang="en-US"/>
        </a:p>
      </dgm:t>
    </dgm:pt>
    <dgm:pt modelId="{89E7424F-EA6C-4CD2-BDD7-61208B74ECE9}">
      <dgm:prSet custT="1"/>
      <dgm:spPr>
        <a:solidFill>
          <a:srgbClr val="1D4533"/>
        </a:solidFill>
      </dgm:spPr>
      <dgm:t>
        <a:bodyPr/>
        <a:lstStyle/>
        <a:p>
          <a:r>
            <a:rPr lang="en-US" sz="2200" dirty="0">
              <a:latin typeface="Franklin Gothic Book" panose="020B0503020102020204" pitchFamily="34" charset="0"/>
            </a:rPr>
            <a:t>Must do for ALL applicants</a:t>
          </a:r>
        </a:p>
      </dgm:t>
    </dgm:pt>
    <dgm:pt modelId="{93DDFE87-36F7-42F5-8F71-233FFDADA00C}" type="parTrans" cxnId="{583E257A-0679-4A6A-BAE1-B7786FE9627C}">
      <dgm:prSet/>
      <dgm:spPr/>
      <dgm:t>
        <a:bodyPr/>
        <a:lstStyle/>
        <a:p>
          <a:endParaRPr lang="en-US"/>
        </a:p>
      </dgm:t>
    </dgm:pt>
    <dgm:pt modelId="{575D63B9-1CB7-4D30-801B-A7B2F40FF367}" type="sibTrans" cxnId="{583E257A-0679-4A6A-BAE1-B7786FE9627C}">
      <dgm:prSet/>
      <dgm:spPr/>
      <dgm:t>
        <a:bodyPr/>
        <a:lstStyle/>
        <a:p>
          <a:endParaRPr lang="en-US"/>
        </a:p>
      </dgm:t>
    </dgm:pt>
    <dgm:pt modelId="{2128C2D5-5B37-4CB3-9D3F-8A18DF109446}">
      <dgm:prSet custT="1"/>
      <dgm:spPr>
        <a:solidFill>
          <a:srgbClr val="1D4533"/>
        </a:solidFill>
      </dgm:spPr>
      <dgm:t>
        <a:bodyPr/>
        <a:lstStyle/>
        <a:p>
          <a:r>
            <a:rPr lang="en-US" sz="2200" dirty="0">
              <a:latin typeface="Franklin Gothic Book" panose="020B0503020102020204" pitchFamily="34" charset="0"/>
            </a:rPr>
            <a:t>FTA DOESN’T USE “FMCSA CLEARINGHOUSE”</a:t>
          </a:r>
        </a:p>
      </dgm:t>
    </dgm:pt>
    <dgm:pt modelId="{16A18E07-914C-455B-ABF0-8A7BD8FE978B}" type="parTrans" cxnId="{75BF116D-9D75-4EA3-937C-87C46C36EEE7}">
      <dgm:prSet/>
      <dgm:spPr/>
      <dgm:t>
        <a:bodyPr/>
        <a:lstStyle/>
        <a:p>
          <a:endParaRPr lang="en-US"/>
        </a:p>
      </dgm:t>
    </dgm:pt>
    <dgm:pt modelId="{A80C87EE-E9AC-4DC2-9A6E-5D5823F3F258}" type="sibTrans" cxnId="{75BF116D-9D75-4EA3-937C-87C46C36EEE7}">
      <dgm:prSet/>
      <dgm:spPr/>
      <dgm:t>
        <a:bodyPr/>
        <a:lstStyle/>
        <a:p>
          <a:endParaRPr lang="en-US"/>
        </a:p>
      </dgm:t>
    </dgm:pt>
    <dgm:pt modelId="{2F50350C-DA3E-4282-9A0C-8DC8C00BE526}">
      <dgm:prSet custT="1"/>
      <dgm:spPr>
        <a:solidFill>
          <a:srgbClr val="1D4533"/>
        </a:solidFill>
      </dgm:spPr>
      <dgm:t>
        <a:bodyPr/>
        <a:lstStyle/>
        <a:p>
          <a:r>
            <a:rPr lang="en-US" sz="2200" dirty="0">
              <a:latin typeface="Franklin Gothic Book" panose="020B0503020102020204" pitchFamily="34" charset="0"/>
            </a:rPr>
            <a:t>Only asking verbally is not a best practice</a:t>
          </a:r>
        </a:p>
      </dgm:t>
    </dgm:pt>
    <dgm:pt modelId="{6CCF9485-6170-40B2-A0D7-95E431CEAEA7}" type="parTrans" cxnId="{7E441D23-C4A4-4178-B3CD-922EA6F62616}">
      <dgm:prSet/>
      <dgm:spPr/>
      <dgm:t>
        <a:bodyPr/>
        <a:lstStyle/>
        <a:p>
          <a:endParaRPr lang="en-US"/>
        </a:p>
      </dgm:t>
    </dgm:pt>
    <dgm:pt modelId="{5422C835-3466-4572-BA2A-8E5EBCAEDB3A}" type="sibTrans" cxnId="{7E441D23-C4A4-4178-B3CD-922EA6F62616}">
      <dgm:prSet/>
      <dgm:spPr/>
      <dgm:t>
        <a:bodyPr/>
        <a:lstStyle/>
        <a:p>
          <a:endParaRPr lang="en-US"/>
        </a:p>
      </dgm:t>
    </dgm:pt>
    <dgm:pt modelId="{A7AF494E-76E2-4D49-8D77-14D6010DDB50}">
      <dgm:prSet custT="1"/>
      <dgm:spPr>
        <a:solidFill>
          <a:srgbClr val="1D4533"/>
        </a:solidFill>
      </dgm:spPr>
      <dgm:t>
        <a:bodyPr/>
        <a:lstStyle/>
        <a:p>
          <a:r>
            <a:rPr lang="en-US" sz="2200" dirty="0">
              <a:latin typeface="Franklin Gothic Book" panose="020B0503020102020204" pitchFamily="34" charset="0"/>
            </a:rPr>
            <a:t>VERY specific wording</a:t>
          </a:r>
        </a:p>
      </dgm:t>
    </dgm:pt>
    <dgm:pt modelId="{123210F3-7C86-415F-A40D-5280A47767F6}" type="parTrans" cxnId="{F8F22217-9CC6-4046-AC51-A09D84CA6780}">
      <dgm:prSet/>
      <dgm:spPr/>
      <dgm:t>
        <a:bodyPr/>
        <a:lstStyle/>
        <a:p>
          <a:endParaRPr lang="en-US"/>
        </a:p>
      </dgm:t>
    </dgm:pt>
    <dgm:pt modelId="{05F0D597-0001-4A52-831F-C69F543217D4}" type="sibTrans" cxnId="{F8F22217-9CC6-4046-AC51-A09D84CA6780}">
      <dgm:prSet/>
      <dgm:spPr/>
      <dgm:t>
        <a:bodyPr/>
        <a:lstStyle/>
        <a:p>
          <a:endParaRPr lang="en-US"/>
        </a:p>
      </dgm:t>
    </dgm:pt>
    <dgm:pt modelId="{0D127455-AFBD-4DFF-BC18-82E16B579E6C}">
      <dgm:prSet custT="1"/>
      <dgm:spPr>
        <a:solidFill>
          <a:srgbClr val="1D4533"/>
        </a:solidFill>
      </dgm:spPr>
      <dgm:t>
        <a:bodyPr/>
        <a:lstStyle/>
        <a:p>
          <a:r>
            <a:rPr lang="en-US" sz="2200" dirty="0">
              <a:latin typeface="Franklin Gothic Book" panose="020B0503020102020204" pitchFamily="34" charset="0"/>
              <a:hlinkClick xmlns:r="http://schemas.openxmlformats.org/officeDocument/2006/relationships" r:id="rId1"/>
            </a:rPr>
            <a:t>SAMPLE FORM FROM FTA</a:t>
          </a:r>
          <a:endParaRPr lang="en-US" sz="2200" dirty="0">
            <a:latin typeface="Franklin Gothic Book" panose="020B0503020102020204" pitchFamily="34" charset="0"/>
          </a:endParaRPr>
        </a:p>
      </dgm:t>
    </dgm:pt>
    <dgm:pt modelId="{648E7F51-35C9-4251-88B2-7C40EB228DA7}" type="parTrans" cxnId="{FD00C508-80BB-45F2-84ED-2E19F9464425}">
      <dgm:prSet/>
      <dgm:spPr/>
      <dgm:t>
        <a:bodyPr/>
        <a:lstStyle/>
        <a:p>
          <a:endParaRPr lang="en-US"/>
        </a:p>
      </dgm:t>
    </dgm:pt>
    <dgm:pt modelId="{E80AD4E1-781B-48C9-B034-AD269724665E}" type="sibTrans" cxnId="{FD00C508-80BB-45F2-84ED-2E19F9464425}">
      <dgm:prSet/>
      <dgm:spPr/>
      <dgm:t>
        <a:bodyPr/>
        <a:lstStyle/>
        <a:p>
          <a:endParaRPr lang="en-US"/>
        </a:p>
      </dgm:t>
    </dgm:pt>
    <dgm:pt modelId="{62CF5BB5-8772-466F-A209-2E1C362DB16B}" type="pres">
      <dgm:prSet presAssocID="{8E73E7A7-B18D-46BC-9F61-2E3A59B34822}" presName="Name0" presStyleCnt="0">
        <dgm:presLayoutVars>
          <dgm:dir/>
          <dgm:animLvl val="lvl"/>
          <dgm:resizeHandles val="exact"/>
        </dgm:presLayoutVars>
      </dgm:prSet>
      <dgm:spPr/>
    </dgm:pt>
    <dgm:pt modelId="{251324D4-354C-4E13-99AD-183360E7048C}" type="pres">
      <dgm:prSet presAssocID="{1B9605AA-1B0A-4C62-B2A0-EE985F38C225}" presName="linNode" presStyleCnt="0"/>
      <dgm:spPr/>
    </dgm:pt>
    <dgm:pt modelId="{85015E69-FB7B-474D-8D38-B2BAF7ACADB4}" type="pres">
      <dgm:prSet presAssocID="{1B9605AA-1B0A-4C62-B2A0-EE985F38C225}" presName="parTx" presStyleLbl="revTx" presStyleIdx="0" presStyleCnt="2" custLinFactNeighborY="68366">
        <dgm:presLayoutVars>
          <dgm:chMax val="1"/>
          <dgm:bulletEnabled val="1"/>
        </dgm:presLayoutVars>
      </dgm:prSet>
      <dgm:spPr/>
    </dgm:pt>
    <dgm:pt modelId="{26C40922-4877-4E2D-B1F0-B91497B0F901}" type="pres">
      <dgm:prSet presAssocID="{1B9605AA-1B0A-4C62-B2A0-EE985F38C225}" presName="bracket" presStyleLbl="parChTrans1D1" presStyleIdx="0" presStyleCnt="2" custScaleY="55863" custLinFactNeighborY="69434"/>
      <dgm:spPr>
        <a:ln>
          <a:solidFill>
            <a:srgbClr val="1D4533"/>
          </a:solidFill>
        </a:ln>
      </dgm:spPr>
    </dgm:pt>
    <dgm:pt modelId="{1EEBC5FE-C7E2-40A5-8B38-EE904312EF83}" type="pres">
      <dgm:prSet presAssocID="{1B9605AA-1B0A-4C62-B2A0-EE985F38C225}" presName="spH" presStyleCnt="0"/>
      <dgm:spPr/>
    </dgm:pt>
    <dgm:pt modelId="{CBD2495E-5122-4CC3-84F0-EE721359B00C}" type="pres">
      <dgm:prSet presAssocID="{1B9605AA-1B0A-4C62-B2A0-EE985F38C225}" presName="desTx" presStyleLbl="node1" presStyleIdx="0" presStyleCnt="2" custScaleX="102323" custScaleY="60596" custLinFactNeighborY="69434">
        <dgm:presLayoutVars>
          <dgm:bulletEnabled val="1"/>
        </dgm:presLayoutVars>
      </dgm:prSet>
      <dgm:spPr/>
    </dgm:pt>
    <dgm:pt modelId="{FB577F7A-E66E-4BFD-9A1B-16909DF3505B}" type="pres">
      <dgm:prSet presAssocID="{7A5D6C67-4220-45D7-9DA4-F2B45F0E2322}" presName="spV" presStyleCnt="0"/>
      <dgm:spPr/>
    </dgm:pt>
    <dgm:pt modelId="{4D1DF9CA-E489-4D0E-981B-86C912719BF2}" type="pres">
      <dgm:prSet presAssocID="{3ED26BA0-5A6F-458C-B806-61E762622DAF}" presName="linNode" presStyleCnt="0"/>
      <dgm:spPr/>
    </dgm:pt>
    <dgm:pt modelId="{A823D84A-5B37-4A9C-94F9-338D57EF301F}" type="pres">
      <dgm:prSet presAssocID="{3ED26BA0-5A6F-458C-B806-61E762622DAF}" presName="parTx" presStyleLbl="revTx" presStyleIdx="1" presStyleCnt="2" custLinFactNeighborY="80656">
        <dgm:presLayoutVars>
          <dgm:chMax val="1"/>
          <dgm:bulletEnabled val="1"/>
        </dgm:presLayoutVars>
      </dgm:prSet>
      <dgm:spPr/>
    </dgm:pt>
    <dgm:pt modelId="{F94E9B80-9482-4BC2-AEAC-8552B0DE1717}" type="pres">
      <dgm:prSet presAssocID="{3ED26BA0-5A6F-458C-B806-61E762622DAF}" presName="bracket" presStyleLbl="parChTrans1D1" presStyleIdx="1" presStyleCnt="2" custScaleY="55397" custLinFactY="45838" custLinFactNeighborY="100000"/>
      <dgm:spPr>
        <a:ln>
          <a:solidFill>
            <a:srgbClr val="1D4533"/>
          </a:solidFill>
        </a:ln>
      </dgm:spPr>
    </dgm:pt>
    <dgm:pt modelId="{E2DA5AE2-5BD8-4949-8A64-5BF599F8B5EC}" type="pres">
      <dgm:prSet presAssocID="{3ED26BA0-5A6F-458C-B806-61E762622DAF}" presName="spH" presStyleCnt="0"/>
      <dgm:spPr/>
    </dgm:pt>
    <dgm:pt modelId="{582187F7-8A4B-4CD8-A573-B9D39F687107}" type="pres">
      <dgm:prSet presAssocID="{3ED26BA0-5A6F-458C-B806-61E762622DAF}" presName="desTx" presStyleLbl="node1" presStyleIdx="1" presStyleCnt="2" custScaleY="92203" custLinFactY="45838" custLinFactNeighborY="100000">
        <dgm:presLayoutVars>
          <dgm:bulletEnabled val="1"/>
        </dgm:presLayoutVars>
      </dgm:prSet>
      <dgm:spPr/>
    </dgm:pt>
  </dgm:ptLst>
  <dgm:cxnLst>
    <dgm:cxn modelId="{2AFC5F05-8BEA-4B6A-92DD-FF78031B4450}" srcId="{8E73E7A7-B18D-46BC-9F61-2E3A59B34822}" destId="{1B9605AA-1B0A-4C62-B2A0-EE985F38C225}" srcOrd="0" destOrd="0" parTransId="{74C152D7-BE20-472E-AC6E-839F3C8049BD}" sibTransId="{7A5D6C67-4220-45D7-9DA4-F2B45F0E2322}"/>
    <dgm:cxn modelId="{FD00C508-80BB-45F2-84ED-2E19F9464425}" srcId="{A7AF494E-76E2-4D49-8D77-14D6010DDB50}" destId="{0D127455-AFBD-4DFF-BC18-82E16B579E6C}" srcOrd="0" destOrd="0" parTransId="{648E7F51-35C9-4251-88B2-7C40EB228DA7}" sibTransId="{E80AD4E1-781B-48C9-B034-AD269724665E}"/>
    <dgm:cxn modelId="{F8F22217-9CC6-4046-AC51-A09D84CA6780}" srcId="{3ED26BA0-5A6F-458C-B806-61E762622DAF}" destId="{A7AF494E-76E2-4D49-8D77-14D6010DDB50}" srcOrd="1" destOrd="0" parTransId="{123210F3-7C86-415F-A40D-5280A47767F6}" sibTransId="{05F0D597-0001-4A52-831F-C69F543217D4}"/>
    <dgm:cxn modelId="{7E441D23-C4A4-4178-B3CD-922EA6F62616}" srcId="{3ED26BA0-5A6F-458C-B806-61E762622DAF}" destId="{2F50350C-DA3E-4282-9A0C-8DC8C00BE526}" srcOrd="2" destOrd="0" parTransId="{6CCF9485-6170-40B2-A0D7-95E431CEAEA7}" sibTransId="{5422C835-3466-4572-BA2A-8E5EBCAEDB3A}"/>
    <dgm:cxn modelId="{A323FD23-C6DC-4900-AFAE-71F10D4C00B1}" srcId="{1B9605AA-1B0A-4C62-B2A0-EE985F38C225}" destId="{C62921BD-9914-47C2-8A34-A7E795F4C2F3}" srcOrd="0" destOrd="0" parTransId="{0F90C88A-FE49-4C2B-87FE-4CE4568FBD26}" sibTransId="{18667DBD-638F-43CD-BECC-00F9BB701307}"/>
    <dgm:cxn modelId="{75BF116D-9D75-4EA3-937C-87C46C36EEE7}" srcId="{1B9605AA-1B0A-4C62-B2A0-EE985F38C225}" destId="{2128C2D5-5B37-4CB3-9D3F-8A18DF109446}" srcOrd="1" destOrd="0" parTransId="{16A18E07-914C-455B-ABF0-8A7BD8FE978B}" sibTransId="{A80C87EE-E9AC-4DC2-9A6E-5D5823F3F258}"/>
    <dgm:cxn modelId="{A4391A52-55BA-47C1-AA85-2EB775EF141B}" type="presOf" srcId="{C62921BD-9914-47C2-8A34-A7E795F4C2F3}" destId="{CBD2495E-5122-4CC3-84F0-EE721359B00C}" srcOrd="0" destOrd="0" presId="urn:diagrams.loki3.com/BracketList"/>
    <dgm:cxn modelId="{4BB3D759-3382-4BCC-9D88-2FA95AD20B68}" type="presOf" srcId="{A7AF494E-76E2-4D49-8D77-14D6010DDB50}" destId="{582187F7-8A4B-4CD8-A573-B9D39F687107}" srcOrd="0" destOrd="1" presId="urn:diagrams.loki3.com/BracketList"/>
    <dgm:cxn modelId="{583E257A-0679-4A6A-BAE1-B7786FE9627C}" srcId="{3ED26BA0-5A6F-458C-B806-61E762622DAF}" destId="{89E7424F-EA6C-4CD2-BDD7-61208B74ECE9}" srcOrd="0" destOrd="0" parTransId="{93DDFE87-36F7-42F5-8F71-233FFDADA00C}" sibTransId="{575D63B9-1CB7-4D30-801B-A7B2F40FF367}"/>
    <dgm:cxn modelId="{4B7A1791-8861-4C08-A3C3-CA9BE9577017}" type="presOf" srcId="{1B9605AA-1B0A-4C62-B2A0-EE985F38C225}" destId="{85015E69-FB7B-474D-8D38-B2BAF7ACADB4}" srcOrd="0" destOrd="0" presId="urn:diagrams.loki3.com/BracketList"/>
    <dgm:cxn modelId="{D283CA96-36EB-43B1-8E19-5C714873B1B3}" type="presOf" srcId="{2F50350C-DA3E-4282-9A0C-8DC8C00BE526}" destId="{582187F7-8A4B-4CD8-A573-B9D39F687107}" srcOrd="0" destOrd="3" presId="urn:diagrams.loki3.com/BracketList"/>
    <dgm:cxn modelId="{9A9DF59C-E055-4E64-8D54-157963B7259E}" type="presOf" srcId="{0D127455-AFBD-4DFF-BC18-82E16B579E6C}" destId="{582187F7-8A4B-4CD8-A573-B9D39F687107}" srcOrd="0" destOrd="2" presId="urn:diagrams.loki3.com/BracketList"/>
    <dgm:cxn modelId="{FB5230A8-9715-4AAB-9E09-5CDF264B75A1}" type="presOf" srcId="{3ED26BA0-5A6F-458C-B806-61E762622DAF}" destId="{A823D84A-5B37-4A9C-94F9-338D57EF301F}" srcOrd="0" destOrd="0" presId="urn:diagrams.loki3.com/BracketList"/>
    <dgm:cxn modelId="{643938BB-3A54-4EA3-8DC5-B46E3AB1D0F7}" srcId="{8E73E7A7-B18D-46BC-9F61-2E3A59B34822}" destId="{3ED26BA0-5A6F-458C-B806-61E762622DAF}" srcOrd="1" destOrd="0" parTransId="{CAF8B874-C0E9-479C-97F2-744FD1D76C93}" sibTransId="{083D1CAD-6A07-4690-8F3E-09F913A2B4BF}"/>
    <dgm:cxn modelId="{C36DE2CA-C69B-46A1-8556-A66080234399}" type="presOf" srcId="{8E73E7A7-B18D-46BC-9F61-2E3A59B34822}" destId="{62CF5BB5-8772-466F-A209-2E1C362DB16B}" srcOrd="0" destOrd="0" presId="urn:diagrams.loki3.com/BracketList"/>
    <dgm:cxn modelId="{8E3D68CF-ABA9-4D8F-9CA7-9AE7797B7F60}" type="presOf" srcId="{2128C2D5-5B37-4CB3-9D3F-8A18DF109446}" destId="{CBD2495E-5122-4CC3-84F0-EE721359B00C}" srcOrd="0" destOrd="1" presId="urn:diagrams.loki3.com/BracketList"/>
    <dgm:cxn modelId="{48D3EAFA-28F6-4007-9929-E5B638B026C5}" type="presOf" srcId="{89E7424F-EA6C-4CD2-BDD7-61208B74ECE9}" destId="{582187F7-8A4B-4CD8-A573-B9D39F687107}" srcOrd="0" destOrd="0" presId="urn:diagrams.loki3.com/BracketList"/>
    <dgm:cxn modelId="{E21FA052-EE71-4782-8B57-6F688FFE37B7}" type="presParOf" srcId="{62CF5BB5-8772-466F-A209-2E1C362DB16B}" destId="{251324D4-354C-4E13-99AD-183360E7048C}" srcOrd="0" destOrd="0" presId="urn:diagrams.loki3.com/BracketList"/>
    <dgm:cxn modelId="{652FF32A-A71B-4B27-A6F6-ED97A825EC7D}" type="presParOf" srcId="{251324D4-354C-4E13-99AD-183360E7048C}" destId="{85015E69-FB7B-474D-8D38-B2BAF7ACADB4}" srcOrd="0" destOrd="0" presId="urn:diagrams.loki3.com/BracketList"/>
    <dgm:cxn modelId="{0B56F7C5-83B6-4FA7-9DC4-B946B7773AFA}" type="presParOf" srcId="{251324D4-354C-4E13-99AD-183360E7048C}" destId="{26C40922-4877-4E2D-B1F0-B91497B0F901}" srcOrd="1" destOrd="0" presId="urn:diagrams.loki3.com/BracketList"/>
    <dgm:cxn modelId="{43C1FCB0-9FE8-4C28-9211-326E1914030D}" type="presParOf" srcId="{251324D4-354C-4E13-99AD-183360E7048C}" destId="{1EEBC5FE-C7E2-40A5-8B38-EE904312EF83}" srcOrd="2" destOrd="0" presId="urn:diagrams.loki3.com/BracketList"/>
    <dgm:cxn modelId="{E2DFFE55-6BBD-4826-B5B0-56DFC438541B}" type="presParOf" srcId="{251324D4-354C-4E13-99AD-183360E7048C}" destId="{CBD2495E-5122-4CC3-84F0-EE721359B00C}" srcOrd="3" destOrd="0" presId="urn:diagrams.loki3.com/BracketList"/>
    <dgm:cxn modelId="{040C1CFF-69A2-484B-8375-4D1900EF5672}" type="presParOf" srcId="{62CF5BB5-8772-466F-A209-2E1C362DB16B}" destId="{FB577F7A-E66E-4BFD-9A1B-16909DF3505B}" srcOrd="1" destOrd="0" presId="urn:diagrams.loki3.com/BracketList"/>
    <dgm:cxn modelId="{F04A3B3A-859C-4956-A7C7-D78DE8EA9A61}" type="presParOf" srcId="{62CF5BB5-8772-466F-A209-2E1C362DB16B}" destId="{4D1DF9CA-E489-4D0E-981B-86C912719BF2}" srcOrd="2" destOrd="0" presId="urn:diagrams.loki3.com/BracketList"/>
    <dgm:cxn modelId="{55D5FB27-9D96-4CB5-AD5D-78270C29A640}" type="presParOf" srcId="{4D1DF9CA-E489-4D0E-981B-86C912719BF2}" destId="{A823D84A-5B37-4A9C-94F9-338D57EF301F}" srcOrd="0" destOrd="0" presId="urn:diagrams.loki3.com/BracketList"/>
    <dgm:cxn modelId="{D426CE36-8663-4B5D-BFC5-A6B9E39513BE}" type="presParOf" srcId="{4D1DF9CA-E489-4D0E-981B-86C912719BF2}" destId="{F94E9B80-9482-4BC2-AEAC-8552B0DE1717}" srcOrd="1" destOrd="0" presId="urn:diagrams.loki3.com/BracketList"/>
    <dgm:cxn modelId="{DDDBD8F9-BDD8-4C2D-A0FB-30919D29BCB0}" type="presParOf" srcId="{4D1DF9CA-E489-4D0E-981B-86C912719BF2}" destId="{E2DA5AE2-5BD8-4949-8A64-5BF599F8B5EC}" srcOrd="2" destOrd="0" presId="urn:diagrams.loki3.com/BracketList"/>
    <dgm:cxn modelId="{A18C0224-539E-4808-B736-94EF33B23E6E}" type="presParOf" srcId="{4D1DF9CA-E489-4D0E-981B-86C912719BF2}" destId="{582187F7-8A4B-4CD8-A573-B9D39F687107}"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15E69-FB7B-474D-8D38-B2BAF7ACADB4}">
      <dsp:nvSpPr>
        <dsp:cNvPr id="0" name=""/>
        <dsp:cNvSpPr/>
      </dsp:nvSpPr>
      <dsp:spPr>
        <a:xfrm>
          <a:off x="0" y="1705581"/>
          <a:ext cx="2482647" cy="126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Franklin Gothic Book" panose="020B0503020102020204" pitchFamily="34" charset="0"/>
            </a:rPr>
            <a:t>Previous DOT Employer D&amp;A Check</a:t>
          </a:r>
        </a:p>
      </dsp:txBody>
      <dsp:txXfrm>
        <a:off x="0" y="1705581"/>
        <a:ext cx="2482647" cy="1265962"/>
      </dsp:txXfrm>
    </dsp:sp>
    <dsp:sp modelId="{26C40922-4877-4E2D-B1F0-B91497B0F901}">
      <dsp:nvSpPr>
        <dsp:cNvPr id="0" name=""/>
        <dsp:cNvSpPr/>
      </dsp:nvSpPr>
      <dsp:spPr>
        <a:xfrm>
          <a:off x="2482647" y="1998480"/>
          <a:ext cx="496529" cy="707204"/>
        </a:xfrm>
        <a:prstGeom prst="leftBrace">
          <a:avLst>
            <a:gd name="adj1" fmla="val 35000"/>
            <a:gd name="adj2" fmla="val 50000"/>
          </a:avLst>
        </a:prstGeom>
        <a:noFill/>
        <a:ln w="12700" cap="flat" cmpd="sng" algn="ctr">
          <a:solidFill>
            <a:srgbClr val="1D4533"/>
          </a:solidFill>
          <a:prstDash val="solid"/>
          <a:miter lim="800000"/>
        </a:ln>
        <a:effectLst/>
      </dsp:spPr>
      <dsp:style>
        <a:lnRef idx="2">
          <a:scrgbClr r="0" g="0" b="0"/>
        </a:lnRef>
        <a:fillRef idx="0">
          <a:scrgbClr r="0" g="0" b="0"/>
        </a:fillRef>
        <a:effectRef idx="0">
          <a:scrgbClr r="0" g="0" b="0"/>
        </a:effectRef>
        <a:fontRef idx="minor"/>
      </dsp:style>
    </dsp:sp>
    <dsp:sp modelId="{CBD2495E-5122-4CC3-84F0-EE721359B00C}">
      <dsp:nvSpPr>
        <dsp:cNvPr id="0" name=""/>
        <dsp:cNvSpPr/>
      </dsp:nvSpPr>
      <dsp:spPr>
        <a:xfrm>
          <a:off x="3177788" y="1968521"/>
          <a:ext cx="6909668" cy="767122"/>
        </a:xfrm>
        <a:prstGeom prst="rect">
          <a:avLst/>
        </a:prstGeom>
        <a:solidFill>
          <a:srgbClr val="1D45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Franklin Gothic Book" panose="020B0503020102020204" pitchFamily="34" charset="0"/>
            </a:rPr>
            <a:t>Conditional based on employment history</a:t>
          </a:r>
        </a:p>
        <a:p>
          <a:pPr marL="228600" lvl="1" indent="-228600" algn="l" defTabSz="977900">
            <a:lnSpc>
              <a:spcPct val="90000"/>
            </a:lnSpc>
            <a:spcBef>
              <a:spcPct val="0"/>
            </a:spcBef>
            <a:spcAft>
              <a:spcPct val="15000"/>
            </a:spcAft>
            <a:buChar char="•"/>
          </a:pPr>
          <a:r>
            <a:rPr lang="en-US" sz="2200" kern="1200" dirty="0">
              <a:latin typeface="Franklin Gothic Book" panose="020B0503020102020204" pitchFamily="34" charset="0"/>
            </a:rPr>
            <a:t>FTA DOESN’T USE “FMCSA CLEARINGHOUSE”</a:t>
          </a:r>
        </a:p>
      </dsp:txBody>
      <dsp:txXfrm>
        <a:off x="3177788" y="1968521"/>
        <a:ext cx="6909668" cy="767122"/>
      </dsp:txXfrm>
    </dsp:sp>
    <dsp:sp modelId="{A823D84A-5B37-4A9C-94F9-338D57EF301F}">
      <dsp:nvSpPr>
        <dsp:cNvPr id="0" name=""/>
        <dsp:cNvSpPr/>
      </dsp:nvSpPr>
      <dsp:spPr>
        <a:xfrm>
          <a:off x="0" y="3260000"/>
          <a:ext cx="2522054" cy="126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latin typeface="Franklin Gothic Book" panose="020B0503020102020204" pitchFamily="34" charset="0"/>
            </a:rPr>
            <a:t>Positive P.E. Test Question</a:t>
          </a:r>
        </a:p>
      </dsp:txBody>
      <dsp:txXfrm>
        <a:off x="0" y="3260000"/>
        <a:ext cx="2522054" cy="1265962"/>
      </dsp:txXfrm>
    </dsp:sp>
    <dsp:sp modelId="{F94E9B80-9482-4BC2-AEAC-8552B0DE1717}">
      <dsp:nvSpPr>
        <dsp:cNvPr id="0" name=""/>
        <dsp:cNvSpPr/>
      </dsp:nvSpPr>
      <dsp:spPr>
        <a:xfrm>
          <a:off x="2522054" y="3715078"/>
          <a:ext cx="504410" cy="810884"/>
        </a:xfrm>
        <a:prstGeom prst="leftBrace">
          <a:avLst>
            <a:gd name="adj1" fmla="val 35000"/>
            <a:gd name="adj2" fmla="val 50000"/>
          </a:avLst>
        </a:prstGeom>
        <a:noFill/>
        <a:ln w="12700" cap="flat" cmpd="sng" algn="ctr">
          <a:solidFill>
            <a:srgbClr val="1D4533"/>
          </a:solidFill>
          <a:prstDash val="solid"/>
          <a:miter lim="800000"/>
        </a:ln>
        <a:effectLst/>
      </dsp:spPr>
      <dsp:style>
        <a:lnRef idx="2">
          <a:scrgbClr r="0" g="0" b="0"/>
        </a:lnRef>
        <a:fillRef idx="0">
          <a:scrgbClr r="0" g="0" b="0"/>
        </a:fillRef>
        <a:effectRef idx="0">
          <a:scrgbClr r="0" g="0" b="0"/>
        </a:effectRef>
        <a:fontRef idx="minor"/>
      </dsp:style>
    </dsp:sp>
    <dsp:sp modelId="{582187F7-8A4B-4CD8-A573-B9D39F687107}">
      <dsp:nvSpPr>
        <dsp:cNvPr id="0" name=""/>
        <dsp:cNvSpPr/>
      </dsp:nvSpPr>
      <dsp:spPr>
        <a:xfrm>
          <a:off x="3228229" y="3176323"/>
          <a:ext cx="6859988" cy="1349639"/>
        </a:xfrm>
        <a:prstGeom prst="rect">
          <a:avLst/>
        </a:prstGeom>
        <a:solidFill>
          <a:srgbClr val="1D45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latin typeface="Franklin Gothic Book" panose="020B0503020102020204" pitchFamily="34" charset="0"/>
            </a:rPr>
            <a:t>Must do for ALL applicants</a:t>
          </a:r>
        </a:p>
        <a:p>
          <a:pPr marL="228600" lvl="1" indent="-228600" algn="l" defTabSz="977900">
            <a:lnSpc>
              <a:spcPct val="90000"/>
            </a:lnSpc>
            <a:spcBef>
              <a:spcPct val="0"/>
            </a:spcBef>
            <a:spcAft>
              <a:spcPct val="15000"/>
            </a:spcAft>
            <a:buChar char="•"/>
          </a:pPr>
          <a:r>
            <a:rPr lang="en-US" sz="2200" kern="1200" dirty="0">
              <a:latin typeface="Franklin Gothic Book" panose="020B0503020102020204" pitchFamily="34" charset="0"/>
            </a:rPr>
            <a:t>VERY specific wording</a:t>
          </a:r>
        </a:p>
        <a:p>
          <a:pPr marL="457200" lvl="2" indent="-228600" algn="l" defTabSz="977900">
            <a:lnSpc>
              <a:spcPct val="90000"/>
            </a:lnSpc>
            <a:spcBef>
              <a:spcPct val="0"/>
            </a:spcBef>
            <a:spcAft>
              <a:spcPct val="15000"/>
            </a:spcAft>
            <a:buChar char="•"/>
          </a:pPr>
          <a:r>
            <a:rPr lang="en-US" sz="2200" kern="1200" dirty="0">
              <a:latin typeface="Franklin Gothic Book" panose="020B0503020102020204" pitchFamily="34" charset="0"/>
              <a:hlinkClick xmlns:r="http://schemas.openxmlformats.org/officeDocument/2006/relationships" r:id="rId1"/>
            </a:rPr>
            <a:t>SAMPLE FORM FROM FTA</a:t>
          </a:r>
          <a:endParaRPr lang="en-US" sz="2200" kern="1200" dirty="0">
            <a:latin typeface="Franklin Gothic Book" panose="020B0503020102020204" pitchFamily="34" charset="0"/>
          </a:endParaRPr>
        </a:p>
        <a:p>
          <a:pPr marL="228600" lvl="1" indent="-228600" algn="l" defTabSz="977900">
            <a:lnSpc>
              <a:spcPct val="90000"/>
            </a:lnSpc>
            <a:spcBef>
              <a:spcPct val="0"/>
            </a:spcBef>
            <a:spcAft>
              <a:spcPct val="15000"/>
            </a:spcAft>
            <a:buChar char="•"/>
          </a:pPr>
          <a:r>
            <a:rPr lang="en-US" sz="2200" kern="1200" dirty="0">
              <a:latin typeface="Franklin Gothic Book" panose="020B0503020102020204" pitchFamily="34" charset="0"/>
            </a:rPr>
            <a:t>Only asking verbally is not a best practice</a:t>
          </a:r>
        </a:p>
      </dsp:txBody>
      <dsp:txXfrm>
        <a:off x="3228229" y="3176323"/>
        <a:ext cx="6859988" cy="1349639"/>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DC33813-86A8-492A-AE12-98AAEACF43FF}" type="datetimeFigureOut">
              <a:rPr lang="en-US" smtClean="0"/>
              <a:pPr/>
              <a:t>7/17/2025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2BDEEE6-70E4-425C-905B-2A4AC3985FF0}" type="slidenum">
              <a:rPr lang="en-US" smtClean="0"/>
              <a:pPr/>
              <a:t>‹#›</a:t>
            </a:fld>
            <a:endParaRPr lang="en-US" dirty="0"/>
          </a:p>
        </p:txBody>
      </p:sp>
    </p:spTree>
    <p:extLst>
      <p:ext uri="{BB962C8B-B14F-4D97-AF65-F5344CB8AC3E}">
        <p14:creationId xmlns:p14="http://schemas.microsoft.com/office/powerpoint/2010/main" val="2981381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212F185-B6B5-4E3A-AD87-2FF3BCD19979}" type="datetimeFigureOut">
              <a:rPr lang="en-US" smtClean="0"/>
              <a:pPr/>
              <a:t>7/17/2025</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4FDF521-A8C0-47CF-B688-3383CB252F15}" type="slidenum">
              <a:rPr lang="en-US" smtClean="0"/>
              <a:pPr/>
              <a:t>‹#›</a:t>
            </a:fld>
            <a:endParaRPr lang="en-US" dirty="0"/>
          </a:p>
        </p:txBody>
      </p:sp>
    </p:spTree>
    <p:extLst>
      <p:ext uri="{BB962C8B-B14F-4D97-AF65-F5344CB8AC3E}">
        <p14:creationId xmlns:p14="http://schemas.microsoft.com/office/powerpoint/2010/main" val="1951600622"/>
      </p:ext>
    </p:extLst>
  </p:cSld>
  <p:clrMap bg1="lt1" tx1="dk1" bg2="lt2" tx2="dk2" accent1="accent1" accent2="accent2" accent3="accent3" accent4="accent4" accent5="accent5" accent6="accent6" hlink="hlink" folHlink="folHlink"/>
  <p:notesStyle>
    <a:lvl1pPr marL="0" algn="l" defTabSz="914400" rtl="0" eaLnBrk="1" latinLnBrk="0" hangingPunct="1">
      <a:defRPr sz="8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800" kern="1200">
        <a:solidFill>
          <a:schemeClr val="tx1"/>
        </a:solidFill>
        <a:latin typeface="Franklin Gothic Book" panose="020B0503020102020204" pitchFamily="34" charset="0"/>
        <a:ea typeface="+mn-ea"/>
        <a:cs typeface="+mn-cs"/>
      </a:defRPr>
    </a:lvl2pPr>
    <a:lvl3pPr marL="914400" algn="l" defTabSz="914400" rtl="0" eaLnBrk="1" latinLnBrk="0" hangingPunct="1">
      <a:defRPr sz="800" kern="1200">
        <a:solidFill>
          <a:schemeClr val="tx1"/>
        </a:solidFill>
        <a:latin typeface="Franklin Gothic Book" panose="020B0503020102020204" pitchFamily="34" charset="0"/>
        <a:ea typeface="+mn-ea"/>
        <a:cs typeface="+mn-cs"/>
      </a:defRPr>
    </a:lvl3pPr>
    <a:lvl4pPr marL="1371600" algn="l" defTabSz="914400" rtl="0" eaLnBrk="1" latinLnBrk="0" hangingPunct="1">
      <a:defRPr sz="800" kern="1200">
        <a:solidFill>
          <a:schemeClr val="tx1"/>
        </a:solidFill>
        <a:latin typeface="Franklin Gothic Book" panose="020B0503020102020204" pitchFamily="34" charset="0"/>
        <a:ea typeface="+mn-ea"/>
        <a:cs typeface="+mn-cs"/>
      </a:defRPr>
    </a:lvl4pPr>
    <a:lvl5pPr marL="1828800" algn="l" defTabSz="914400" rtl="0" eaLnBrk="1" latinLnBrk="0" hangingPunct="1">
      <a:defRPr sz="800" kern="1200">
        <a:solidFill>
          <a:schemeClr val="tx1"/>
        </a:solidFill>
        <a:latin typeface="Franklin Gothic Book" panose="020B05030201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ss.gov/doc/abcc-advisory-regarding-food-and-beverages-containing-hemp-derived-cbd-andor-thc-on-licensed-premises/downloa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ebaim.org/resources/contrastcheck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Preferred fonts throughout the template are:</a:t>
            </a:r>
          </a:p>
          <a:p>
            <a:r>
              <a:rPr lang="en-US" sz="1200" dirty="0"/>
              <a:t>Headers: Franklin Gothic Heavy  (48pt or 36Pt)</a:t>
            </a:r>
          </a:p>
          <a:p>
            <a:r>
              <a:rPr lang="en-US" sz="1200" dirty="0"/>
              <a:t>Major Titles: Franklin Gothic Demi (24 pt)</a:t>
            </a:r>
          </a:p>
          <a:p>
            <a:r>
              <a:rPr lang="en-US" sz="1200" dirty="0"/>
              <a:t>Standard Text: Franklin Gothic Book (24 pt)</a:t>
            </a:r>
          </a:p>
          <a:p>
            <a:endParaRPr lang="en-US" sz="1200" dirty="0"/>
          </a:p>
          <a:p>
            <a:r>
              <a:rPr lang="en-US" sz="1200" dirty="0"/>
              <a:t>Accessibility Notes:</a:t>
            </a:r>
          </a:p>
          <a:p>
            <a:pPr marL="174708" indent="-174708">
              <a:buFont typeface="Arial" panose="020B0604020202020204" pitchFamily="34" charset="0"/>
              <a:buChar char="•"/>
            </a:pPr>
            <a:r>
              <a:rPr lang="en-US" sz="1200"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sz="1200" dirty="0">
                <a:solidFill>
                  <a:schemeClr val="tx1">
                    <a:lumMod val="65000"/>
                    <a:lumOff val="35000"/>
                  </a:schemeClr>
                </a:solidFill>
              </a:rPr>
              <a:t>You can right click on the image and choose ‘View Alt Text”, or go to Review -&gt; Check Accessibility -&gt; Alt Text to add or have PPT generate Alt text</a:t>
            </a:r>
          </a:p>
        </p:txBody>
      </p:sp>
      <p:sp>
        <p:nvSpPr>
          <p:cNvPr id="4" name="Slide Number Placeholder 3"/>
          <p:cNvSpPr>
            <a:spLocks noGrp="1"/>
          </p:cNvSpPr>
          <p:nvPr>
            <p:ph type="sldNum" sz="quarter" idx="5"/>
          </p:nvPr>
        </p:nvSpPr>
        <p:spPr/>
        <p:txBody>
          <a:bodyPr/>
          <a:lstStyle/>
          <a:p>
            <a:fld id="{74FDF521-A8C0-47CF-B688-3383CB252F15}" type="slidenum">
              <a:rPr lang="en-US" smtClean="0"/>
              <a:pPr/>
              <a:t>1</a:t>
            </a:fld>
            <a:endParaRPr lang="en-US" dirty="0"/>
          </a:p>
        </p:txBody>
      </p:sp>
    </p:spTree>
    <p:extLst>
      <p:ext uri="{BB962C8B-B14F-4D97-AF65-F5344CB8AC3E}">
        <p14:creationId xmlns:p14="http://schemas.microsoft.com/office/powerpoint/2010/main" val="3092619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EB505-E12C-6DE6-674F-7806F9F3E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24A6F-99F6-9C65-00CC-247AB7A25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6DE27-C8BC-7FF5-C2E0-93C6993E2777}"/>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CD94E6AA-B285-5E01-EF74-EB59C95E70DB}"/>
              </a:ext>
            </a:extLst>
          </p:cNvPr>
          <p:cNvSpPr>
            <a:spLocks noGrp="1"/>
          </p:cNvSpPr>
          <p:nvPr>
            <p:ph type="sldNum" sz="quarter" idx="5"/>
          </p:nvPr>
        </p:nvSpPr>
        <p:spPr/>
        <p:txBody>
          <a:bodyPr/>
          <a:lstStyle/>
          <a:p>
            <a:fld id="{74FDF521-A8C0-47CF-B688-3383CB252F15}" type="slidenum">
              <a:rPr lang="en-US" smtClean="0"/>
              <a:pPr/>
              <a:t>11</a:t>
            </a:fld>
            <a:endParaRPr lang="en-US" dirty="0"/>
          </a:p>
        </p:txBody>
      </p:sp>
    </p:spTree>
    <p:extLst>
      <p:ext uri="{BB962C8B-B14F-4D97-AF65-F5344CB8AC3E}">
        <p14:creationId xmlns:p14="http://schemas.microsoft.com/office/powerpoint/2010/main" val="65809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092DF-0919-5B91-40A8-CEDDF8A10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5212C-D41A-2658-A347-A595B2C14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39C80-081F-4098-0EA3-4C8F763910A7}"/>
              </a:ext>
            </a:extLst>
          </p:cNvPr>
          <p:cNvSpPr>
            <a:spLocks noGrp="1"/>
          </p:cNvSpPr>
          <p:nvPr>
            <p:ph type="body" idx="1"/>
          </p:nvPr>
        </p:nvSpPr>
        <p:spPr/>
        <p:txBody>
          <a:bodyPr/>
          <a:lstStyle/>
          <a:p>
            <a:r>
              <a:rPr lang="en-US" dirty="0"/>
              <a:t>https://transit-safety.fta.dot.gov/DrugAndAlcohol/Tools/DAPMForms/Forms/Previous%20Employer%20Release%20of%20Information%20Form.docx</a:t>
            </a:r>
          </a:p>
        </p:txBody>
      </p:sp>
      <p:sp>
        <p:nvSpPr>
          <p:cNvPr id="4" name="Slide Number Placeholder 3">
            <a:extLst>
              <a:ext uri="{FF2B5EF4-FFF2-40B4-BE49-F238E27FC236}">
                <a16:creationId xmlns:a16="http://schemas.microsoft.com/office/drawing/2014/main" id="{0D2EE07D-4A0C-AEE9-9C0E-EDEAE0E90480}"/>
              </a:ext>
            </a:extLst>
          </p:cNvPr>
          <p:cNvSpPr>
            <a:spLocks noGrp="1"/>
          </p:cNvSpPr>
          <p:nvPr>
            <p:ph type="sldNum" sz="quarter" idx="5"/>
          </p:nvPr>
        </p:nvSpPr>
        <p:spPr/>
        <p:txBody>
          <a:bodyPr/>
          <a:lstStyle/>
          <a:p>
            <a:fld id="{74FDF521-A8C0-47CF-B688-3383CB252F15}" type="slidenum">
              <a:rPr lang="en-US" smtClean="0"/>
              <a:pPr/>
              <a:t>12</a:t>
            </a:fld>
            <a:endParaRPr lang="en-US" dirty="0"/>
          </a:p>
        </p:txBody>
      </p:sp>
    </p:spTree>
    <p:extLst>
      <p:ext uri="{BB962C8B-B14F-4D97-AF65-F5344CB8AC3E}">
        <p14:creationId xmlns:p14="http://schemas.microsoft.com/office/powerpoint/2010/main" val="162599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067C3-4D35-E040-3CFB-EE24F7B23D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CBF8C-D8CA-4C46-3152-2BFA44CDF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54B44-0205-12EE-84F6-62D43F65BE54}"/>
              </a:ext>
            </a:extLst>
          </p:cNvPr>
          <p:cNvSpPr>
            <a:spLocks noGrp="1"/>
          </p:cNvSpPr>
          <p:nvPr>
            <p:ph type="body" idx="1"/>
          </p:nvPr>
        </p:nvSpPr>
        <p:spPr/>
        <p:txBody>
          <a:bodyPr/>
          <a:lstStyle/>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7F4BD9C3-9FA0-593F-6D3B-FD7D78FEE62F}"/>
              </a:ext>
            </a:extLst>
          </p:cNvPr>
          <p:cNvSpPr>
            <a:spLocks noGrp="1"/>
          </p:cNvSpPr>
          <p:nvPr>
            <p:ph type="sldNum" sz="quarter" idx="5"/>
          </p:nvPr>
        </p:nvSpPr>
        <p:spPr/>
        <p:txBody>
          <a:bodyPr/>
          <a:lstStyle/>
          <a:p>
            <a:fld id="{74FDF521-A8C0-47CF-B688-3383CB252F15}" type="slidenum">
              <a:rPr lang="en-US" smtClean="0"/>
              <a:pPr/>
              <a:t>16</a:t>
            </a:fld>
            <a:endParaRPr lang="en-US" dirty="0"/>
          </a:p>
        </p:txBody>
      </p:sp>
    </p:spTree>
    <p:extLst>
      <p:ext uri="{BB962C8B-B14F-4D97-AF65-F5344CB8AC3E}">
        <p14:creationId xmlns:p14="http://schemas.microsoft.com/office/powerpoint/2010/main" val="223194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3872D-898F-0714-C007-20C6DF399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63D8F-A87C-F290-4038-FFD14941DB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38067-AEEB-AA71-7F45-0BC837E09EBA}"/>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C14548BD-123C-4E88-4CE1-EF8683455EB0}"/>
              </a:ext>
            </a:extLst>
          </p:cNvPr>
          <p:cNvSpPr>
            <a:spLocks noGrp="1"/>
          </p:cNvSpPr>
          <p:nvPr>
            <p:ph type="sldNum" sz="quarter" idx="5"/>
          </p:nvPr>
        </p:nvSpPr>
        <p:spPr/>
        <p:txBody>
          <a:bodyPr/>
          <a:lstStyle/>
          <a:p>
            <a:fld id="{74FDF521-A8C0-47CF-B688-3383CB252F15}" type="slidenum">
              <a:rPr lang="en-US" smtClean="0"/>
              <a:pPr/>
              <a:t>17</a:t>
            </a:fld>
            <a:endParaRPr lang="en-US" dirty="0"/>
          </a:p>
        </p:txBody>
      </p:sp>
    </p:spTree>
    <p:extLst>
      <p:ext uri="{BB962C8B-B14F-4D97-AF65-F5344CB8AC3E}">
        <p14:creationId xmlns:p14="http://schemas.microsoft.com/office/powerpoint/2010/main" val="317893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6751-2B03-9478-CBAD-09034C4CF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0BA95-E99B-6146-6CA8-48A165500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3AFD2-0ACA-9EA7-F99F-1238978D9593}"/>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EF2E7F2E-3E3D-98E7-06BD-9E5836BA3363}"/>
              </a:ext>
            </a:extLst>
          </p:cNvPr>
          <p:cNvSpPr>
            <a:spLocks noGrp="1"/>
          </p:cNvSpPr>
          <p:nvPr>
            <p:ph type="sldNum" sz="quarter" idx="5"/>
          </p:nvPr>
        </p:nvSpPr>
        <p:spPr/>
        <p:txBody>
          <a:bodyPr/>
          <a:lstStyle/>
          <a:p>
            <a:fld id="{74FDF521-A8C0-47CF-B688-3383CB252F15}" type="slidenum">
              <a:rPr lang="en-US" smtClean="0"/>
              <a:pPr/>
              <a:t>18</a:t>
            </a:fld>
            <a:endParaRPr lang="en-US" dirty="0"/>
          </a:p>
        </p:txBody>
      </p:sp>
    </p:spTree>
    <p:extLst>
      <p:ext uri="{BB962C8B-B14F-4D97-AF65-F5344CB8AC3E}">
        <p14:creationId xmlns:p14="http://schemas.microsoft.com/office/powerpoint/2010/main" val="231858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83E7-7C87-B204-B90B-7F10B37A6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B4882-8896-0DB8-070D-6C90C5A47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B0A93-07C4-B374-FC44-FCC51457FB2B}"/>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E28BBA47-A83F-AE62-6BAC-937CD930F63F}"/>
              </a:ext>
            </a:extLst>
          </p:cNvPr>
          <p:cNvSpPr>
            <a:spLocks noGrp="1"/>
          </p:cNvSpPr>
          <p:nvPr>
            <p:ph type="sldNum" sz="quarter" idx="5"/>
          </p:nvPr>
        </p:nvSpPr>
        <p:spPr/>
        <p:txBody>
          <a:bodyPr/>
          <a:lstStyle/>
          <a:p>
            <a:fld id="{74FDF521-A8C0-47CF-B688-3383CB252F15}" type="slidenum">
              <a:rPr lang="en-US" smtClean="0"/>
              <a:pPr/>
              <a:t>19</a:t>
            </a:fld>
            <a:endParaRPr lang="en-US" dirty="0"/>
          </a:p>
        </p:txBody>
      </p:sp>
    </p:spTree>
    <p:extLst>
      <p:ext uri="{BB962C8B-B14F-4D97-AF65-F5344CB8AC3E}">
        <p14:creationId xmlns:p14="http://schemas.microsoft.com/office/powerpoint/2010/main" val="1708752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D2107-3E86-8CC9-308D-FD0A7F721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C86D2-4160-38FC-63D1-C869C2CA2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D9E5A-2B78-AC53-1A2A-358994B784B3}"/>
              </a:ext>
            </a:extLst>
          </p:cNvPr>
          <p:cNvSpPr>
            <a:spLocks noGrp="1"/>
          </p:cNvSpPr>
          <p:nvPr>
            <p:ph type="body" idx="1"/>
          </p:nvPr>
        </p:nvSpPr>
        <p:spPr/>
        <p:txBody>
          <a:bodyPr/>
          <a:lstStyle/>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D40B6AA1-D227-475F-D5F0-1FDB9E6B4C48}"/>
              </a:ext>
            </a:extLst>
          </p:cNvPr>
          <p:cNvSpPr>
            <a:spLocks noGrp="1"/>
          </p:cNvSpPr>
          <p:nvPr>
            <p:ph type="sldNum" sz="quarter" idx="5"/>
          </p:nvPr>
        </p:nvSpPr>
        <p:spPr/>
        <p:txBody>
          <a:bodyPr/>
          <a:lstStyle/>
          <a:p>
            <a:fld id="{74FDF521-A8C0-47CF-B688-3383CB252F15}" type="slidenum">
              <a:rPr lang="en-US" smtClean="0"/>
              <a:pPr/>
              <a:t>20</a:t>
            </a:fld>
            <a:endParaRPr lang="en-US" dirty="0"/>
          </a:p>
        </p:txBody>
      </p:sp>
    </p:spTree>
    <p:extLst>
      <p:ext uri="{BB962C8B-B14F-4D97-AF65-F5344CB8AC3E}">
        <p14:creationId xmlns:p14="http://schemas.microsoft.com/office/powerpoint/2010/main" val="28459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0405E-5ED0-834C-4585-2EEEF940C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F4F67-3483-78E8-5D80-FCE822BC4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C6B95-EB17-E641-681A-C306EAA376CF}"/>
              </a:ext>
            </a:extLst>
          </p:cNvPr>
          <p:cNvSpPr>
            <a:spLocks noGrp="1"/>
          </p:cNvSpPr>
          <p:nvPr>
            <p:ph type="body" idx="1"/>
          </p:nvPr>
        </p:nvSpPr>
        <p:spPr/>
        <p:txBody>
          <a:bodyPr>
            <a:normAutofit fontScale="92500" lnSpcReduction="20000"/>
          </a:bodyPr>
          <a:lstStyle/>
          <a:p>
            <a:r>
              <a:rPr lang="en-US" b="0" i="0" dirty="0">
                <a:solidFill>
                  <a:srgbClr val="2D3028"/>
                </a:solidFill>
                <a:effectLst/>
                <a:latin typeface="Times New Roman" panose="02020603050405020304" pitchFamily="18" charset="0"/>
              </a:rPr>
              <a:t>hemp and low-dose THC beverages </a:t>
            </a:r>
          </a:p>
          <a:p>
            <a:endParaRPr lang="en-US" b="0" i="0" dirty="0">
              <a:solidFill>
                <a:srgbClr val="2D3028"/>
              </a:solidFill>
              <a:effectLst/>
              <a:latin typeface="Times New Roman" panose="02020603050405020304" pitchFamily="18" charset="0"/>
            </a:endParaRPr>
          </a:p>
          <a:p>
            <a:pPr marL="174708" indent="-174708">
              <a:buFont typeface="Arial" panose="020B0604020202020204" pitchFamily="34" charset="0"/>
              <a:buChar char="•"/>
            </a:pPr>
            <a:r>
              <a:rPr lang="en-US" b="0" i="0" dirty="0">
                <a:solidFill>
                  <a:srgbClr val="2D3028"/>
                </a:solidFill>
                <a:effectLst/>
                <a:latin typeface="Times New Roman" panose="02020603050405020304" pitchFamily="18" charset="0"/>
              </a:rPr>
              <a:t>are nonalcoholic beverages infused with delta-9 THC derived from hemp, distinguishing them from traditional marijuana products. The 2018 Farm Bill legalized hemp and its derivatives, provided they contain no more than 0.3% THC on a dry weight basis. </a:t>
            </a:r>
            <a:r>
              <a:rPr lang="en-US" b="1" i="0" dirty="0">
                <a:solidFill>
                  <a:srgbClr val="2D3028"/>
                </a:solidFill>
                <a:effectLst/>
                <a:latin typeface="Times New Roman" panose="02020603050405020304" pitchFamily="18" charset="0"/>
              </a:rPr>
              <a:t>This legal gray area has led to a surge in products that can deliver psychoactive effects while being marketed alongside or as alternatives to alcohol.</a:t>
            </a:r>
          </a:p>
          <a:p>
            <a:pPr marL="174708" indent="-174708">
              <a:buFont typeface="Arial" panose="020B0604020202020204" pitchFamily="34" charset="0"/>
              <a:buChar char="•"/>
            </a:pPr>
            <a:r>
              <a:rPr lang="en-US" b="0" i="0" dirty="0">
                <a:solidFill>
                  <a:srgbClr val="363636"/>
                </a:solidFill>
                <a:effectLst/>
                <a:latin typeface="pt_sansregular"/>
              </a:rPr>
              <a:t>Delta-9 THC is a psychoactive cannabinoid naturally found in cannabis. It is the primary intoxicating compound in state-regulated marijuana markets. The 2018 federal Farm Bill defined hemp as any cannabis plant or derivative with no more than 0.3% delta-9 THC on a dry-weight basis. The 0.3% THC threshold for hemp, which was intended to measure the THC concentration of the plant around the time of harvest, is being used in certain jurisdictions as the standard for THC concentration (on a wet-weight basis) in consumable hemp products. This can result in highly intoxicating beverages available in the marketplace.</a:t>
            </a:r>
            <a:endParaRPr lang="en-US" b="0" i="0" dirty="0">
              <a:solidFill>
                <a:srgbClr val="2D3028"/>
              </a:solidFill>
              <a:effectLst/>
              <a:latin typeface="Times New Roman" panose="02020603050405020304" pitchFamily="18" charset="0"/>
            </a:endParaRPr>
          </a:p>
          <a:p>
            <a:endParaRPr lang="en-US" b="0" i="0" dirty="0">
              <a:solidFill>
                <a:srgbClr val="2D3028"/>
              </a:solidFill>
              <a:effectLst/>
              <a:latin typeface="Times New Roman" panose="02020603050405020304" pitchFamily="18" charset="0"/>
            </a:endParaRPr>
          </a:p>
          <a:p>
            <a:r>
              <a:rPr lang="en-US" b="1" i="0" dirty="0">
                <a:solidFill>
                  <a:srgbClr val="363636"/>
                </a:solidFill>
                <a:effectLst/>
                <a:latin typeface="pt_sansregular"/>
              </a:rPr>
              <a:t>U.S. Congress is debating whether to regulate intoxicating hemp products that many argue it unintentionally established by passing the 2018 Farm Bill. Unless or until the federal government steps in, expect more states to enact laws and regulations addressing THC-infused beverages.</a:t>
            </a:r>
            <a:endParaRPr lang="en-US" b="1" i="0" dirty="0">
              <a:solidFill>
                <a:srgbClr val="2D3028"/>
              </a:solidFill>
              <a:effectLst/>
              <a:latin typeface="Times New Roman" panose="02020603050405020304" pitchFamily="18" charset="0"/>
            </a:endParaRPr>
          </a:p>
          <a:p>
            <a:endParaRPr lang="en-US" b="0" i="0" dirty="0">
              <a:solidFill>
                <a:srgbClr val="2D3028"/>
              </a:solidFill>
              <a:effectLst/>
              <a:latin typeface="Times New Roman" panose="02020603050405020304" pitchFamily="18" charset="0"/>
            </a:endParaRPr>
          </a:p>
          <a:p>
            <a:pPr marL="232943" indent="-232943" defTabSz="931774">
              <a:buFont typeface="+mj-lt"/>
              <a:buAutoNum type="arabicPeriod"/>
            </a:pPr>
            <a:r>
              <a:rPr lang="en-US" b="1" i="0" dirty="0">
                <a:solidFill>
                  <a:srgbClr val="2D3028"/>
                </a:solidFill>
                <a:effectLst/>
                <a:latin typeface="Times New Roman" panose="02020603050405020304" pitchFamily="18" charset="0"/>
              </a:rPr>
              <a:t>California</a:t>
            </a:r>
            <a:r>
              <a:rPr lang="en-US" b="0" i="0" dirty="0">
                <a:solidFill>
                  <a:srgbClr val="2D3028"/>
                </a:solidFill>
                <a:effectLst/>
                <a:latin typeface="Times New Roman" panose="02020603050405020304" pitchFamily="18" charset="0"/>
              </a:rPr>
              <a:t>: The California Department of Alcoholic Beverage Control (ABC) has taken a strict stance on hemp beverages containing THC. On October 3, 2024, the ABC issued an industry advisory stating that alcohol licensed businesses may not carry, market, offer for sale, or sell any industrial hemp products intended for human consumption (including food, beverages, and dietary supplements) that contain a detectable amount of total THC or other intoxicating cannabinoids. Any businesses that do not comply will subject the licensee to disciplinary action. To date, the ABC has already begun enforcement efforts. Recently, ABC agents have been reported visiting licensed locations across the state and seizing hundreds of products from several licensees, removing them from shelves and preventing them from being sold.</a:t>
            </a:r>
          </a:p>
          <a:p>
            <a:pPr marL="232943" indent="-232943" defTabSz="931774">
              <a:buFont typeface="+mj-lt"/>
              <a:buAutoNum type="arabicPeriod"/>
            </a:pPr>
            <a:r>
              <a:rPr lang="en-US" b="1" i="0" dirty="0">
                <a:solidFill>
                  <a:srgbClr val="2D3028"/>
                </a:solidFill>
                <a:effectLst/>
                <a:latin typeface="Times New Roman" panose="02020603050405020304" pitchFamily="18" charset="0"/>
              </a:rPr>
              <a:t>Massachusetts: </a:t>
            </a:r>
            <a:r>
              <a:rPr lang="en-US" b="0" i="0" dirty="0">
                <a:solidFill>
                  <a:srgbClr val="2D3028"/>
                </a:solidFill>
                <a:effectLst/>
                <a:latin typeface="Times New Roman" panose="02020603050405020304" pitchFamily="18" charset="0"/>
              </a:rPr>
              <a:t>On May 30, 2024, the Massachusetts Alcoholic Beverages Control Commission (ABCC) </a:t>
            </a:r>
            <a:r>
              <a:rPr lang="en-US" b="0" i="0" u="none" strike="noStrike" dirty="0">
                <a:solidFill>
                  <a:srgbClr val="00A68E"/>
                </a:solidFill>
                <a:effectLst/>
                <a:latin typeface="Times New Roman" panose="02020603050405020304" pitchFamily="18" charset="0"/>
                <a:hlinkClick r:id="rId3"/>
              </a:rPr>
              <a:t>issued an advisory</a:t>
            </a:r>
            <a:r>
              <a:rPr lang="en-US" b="0" i="0" dirty="0">
                <a:solidFill>
                  <a:srgbClr val="2D3028"/>
                </a:solidFill>
                <a:effectLst/>
                <a:latin typeface="Times New Roman" panose="02020603050405020304" pitchFamily="18" charset="0"/>
              </a:rPr>
              <a:t> in connection with the joint notice issued by the Massachusetts Department of Public Health (MDPH) and the Massachusetts Department of Agricultural Resources (MDAR) regarding the sale of beverages and food with hemp-derived cannabinoid extracts (CBD) or THC. The ABCC made clear that it is unlawful to manufacture and/or sell food or beverages containing CBD and/or THC. This applies to alcoholic and nonalcoholic beverages. Under the advisory, the ABCC directed that products need to be removed immediately, and anyone found in violation faces potential revocation or suspension of its license. The joint notice and advisory each make clear that they only apply to hemp-derived CBD and THC products and are separate from marijuana products regulated by the Massachusetts Cannabis Control Commission.</a:t>
            </a:r>
          </a:p>
          <a:p>
            <a:pPr marL="232943" indent="-232943" defTabSz="931774">
              <a:buFont typeface="+mj-lt"/>
              <a:buAutoNum type="arabicPeriod"/>
            </a:pPr>
            <a:r>
              <a:rPr lang="en-US" b="1" i="0" dirty="0">
                <a:solidFill>
                  <a:srgbClr val="2D3028"/>
                </a:solidFill>
                <a:effectLst/>
                <a:latin typeface="Times New Roman" panose="02020603050405020304" pitchFamily="18" charset="0"/>
              </a:rPr>
              <a:t>Minnesota</a:t>
            </a:r>
            <a:r>
              <a:rPr lang="en-US" b="0" i="0" dirty="0">
                <a:solidFill>
                  <a:srgbClr val="2D3028"/>
                </a:solidFill>
                <a:effectLst/>
                <a:latin typeface="Times New Roman" panose="02020603050405020304" pitchFamily="18" charset="0"/>
              </a:rPr>
              <a:t>: In contrast to California and Massachusetts, Minnesota explicitly allows the sale of hemp and low-dose THC beverages and provides a clear legal framework for businesses and consumers alike. Beverages can be sold in stores that register with the state prior to sale.</a:t>
            </a:r>
          </a:p>
          <a:p>
            <a:pPr marL="232943" indent="-232943" defTabSz="931774">
              <a:buFont typeface="+mj-lt"/>
              <a:buAutoNum type="arabicPeriod"/>
            </a:pPr>
            <a:r>
              <a:rPr lang="en-US" b="1" i="0" dirty="0">
                <a:solidFill>
                  <a:srgbClr val="2D3028"/>
                </a:solidFill>
                <a:effectLst/>
                <a:latin typeface="Times New Roman" panose="02020603050405020304" pitchFamily="18" charset="0"/>
              </a:rPr>
              <a:t>Missouri</a:t>
            </a:r>
            <a:r>
              <a:rPr lang="en-US" b="0" i="0" dirty="0">
                <a:solidFill>
                  <a:srgbClr val="2D3028"/>
                </a:solidFill>
                <a:effectLst/>
                <a:latin typeface="Times New Roman" panose="02020603050405020304" pitchFamily="18" charset="0"/>
              </a:rPr>
              <a:t>: In August 2024, an executive order was entered banning intoxicating hemp products in the state. The order threatened penalties for any establishment with a Missouri liquor license or that sells food products if they sold hemp-derived THC beverages. The ban also extended to companies producing these beverages in the state. The hemp industry quickly challenged the order by arguing that it was an overreach, and as a result, the regulators went back and limited the scope of the ban. Instead of embargoing products because they contained hemp-THC, regulators have focused on identifying “misbranded” products.</a:t>
            </a:r>
          </a:p>
          <a:p>
            <a:pPr marL="232943" indent="-232943" defTabSz="931774">
              <a:buFont typeface="+mj-lt"/>
              <a:buAutoNum type="arabicPeriod"/>
            </a:pPr>
            <a:r>
              <a:rPr lang="en-US" b="1" i="0" dirty="0">
                <a:solidFill>
                  <a:srgbClr val="2D3028"/>
                </a:solidFill>
                <a:effectLst/>
                <a:latin typeface="Times New Roman" panose="02020603050405020304" pitchFamily="18" charset="0"/>
              </a:rPr>
              <a:t>New Jersey: </a:t>
            </a:r>
            <a:r>
              <a:rPr lang="en-US" b="0" i="0" dirty="0">
                <a:solidFill>
                  <a:srgbClr val="2D3028"/>
                </a:solidFill>
                <a:effectLst/>
                <a:latin typeface="Times New Roman" panose="02020603050405020304" pitchFamily="18" charset="0"/>
              </a:rPr>
              <a:t>Recently, Senate Bill No. 3235 was signed temporarily banning the unlicensed sale of hemp products in New Jersey. The bill bans the sale of any hemp product containing more than 0.3% THC, including delta-9 THC. The bill also mandates that the products are regulated by the New Jersey Cannabis Regulatory Commission (NJCRC) and that manufacturers and retailers of these products must obtain a license from the NJCRC. Initially, the bill required that all intoxicating hemp products be pulled from store shelves until the NJCRC established new regulations. However, a federal judge recently issued a temporary reprieve, allowing these products to remain on shelves while the court reviews the case.</a:t>
            </a:r>
          </a:p>
          <a:p>
            <a:pPr marL="232943" indent="-232943" defTabSz="931774">
              <a:buFont typeface="+mj-lt"/>
              <a:buAutoNum type="arabicPeriod"/>
            </a:pPr>
            <a:endParaRPr lang="en-US" b="0" i="0" dirty="0">
              <a:solidFill>
                <a:srgbClr val="2D3028"/>
              </a:solidFill>
              <a:effectLst/>
              <a:latin typeface="Times New Roman" panose="02020603050405020304" pitchFamily="18" charset="0"/>
            </a:endParaRPr>
          </a:p>
          <a:p>
            <a:pPr marL="232943" indent="-232943" defTabSz="931774">
              <a:buFont typeface="+mj-lt"/>
              <a:buAutoNum type="arabicPeriod"/>
            </a:pPr>
            <a:endParaRPr lang="en-US" b="0" i="0" dirty="0">
              <a:solidFill>
                <a:srgbClr val="2D3028"/>
              </a:solidFill>
              <a:effectLst/>
              <a:latin typeface="Times New Roman" panose="02020603050405020304" pitchFamily="18" charset="0"/>
            </a:endParaRPr>
          </a:p>
          <a:p>
            <a:pPr defTabSz="931774"/>
            <a:r>
              <a:rPr lang="en-US" b="0" i="0" dirty="0">
                <a:solidFill>
                  <a:srgbClr val="2D3028"/>
                </a:solidFill>
                <a:effectLst/>
                <a:latin typeface="Times New Roman" panose="02020603050405020304" pitchFamily="18" charset="0"/>
              </a:rPr>
              <a:t>https://www.gmlaw.com/news/states-are-increasingly-regulating-hemp-derived-thc-infused-beverages/</a:t>
            </a:r>
          </a:p>
          <a:p>
            <a:pPr defTabSz="931774"/>
            <a:endParaRPr lang="en-US" b="0" i="0" dirty="0">
              <a:solidFill>
                <a:srgbClr val="2D3028"/>
              </a:solidFill>
              <a:effectLst/>
              <a:latin typeface="Times New Roman" panose="02020603050405020304" pitchFamily="18" charset="0"/>
            </a:endParaRPr>
          </a:p>
          <a:p>
            <a:pPr defTabSz="931774"/>
            <a:r>
              <a:rPr lang="en-US" b="0" i="0" dirty="0">
                <a:solidFill>
                  <a:srgbClr val="2D3028"/>
                </a:solidFill>
                <a:effectLst/>
                <a:latin typeface="Times New Roman" panose="02020603050405020304" pitchFamily="18" charset="0"/>
              </a:rPr>
              <a:t>https://www.alcohollawadvisor.com/2024/10/navigating-the-buzz-how-state-agencies-are-addressing-confusion-around-hemp-and-low-dose-thc-beverages/</a:t>
            </a:r>
          </a:p>
          <a:p>
            <a:pPr marL="232943" indent="-232943" defTabSz="931774">
              <a:buFont typeface="+mj-lt"/>
              <a:buAutoNum type="arabicPeriod"/>
            </a:pPr>
            <a:endParaRPr lang="en-US" b="0" i="0" dirty="0">
              <a:solidFill>
                <a:srgbClr val="2D3028"/>
              </a:solidFill>
              <a:effectLst/>
              <a:latin typeface="Times New Roman" panose="02020603050405020304" pitchFamily="18" charset="0"/>
            </a:endParaRPr>
          </a:p>
          <a:p>
            <a:pPr marL="232943" indent="-232943">
              <a:buFont typeface="+mj-lt"/>
              <a:buAutoNum type="arabicPeriod"/>
            </a:pPr>
            <a:endParaRPr lang="en-US" dirty="0"/>
          </a:p>
        </p:txBody>
      </p:sp>
      <p:sp>
        <p:nvSpPr>
          <p:cNvPr id="4" name="Slide Number Placeholder 3">
            <a:extLst>
              <a:ext uri="{FF2B5EF4-FFF2-40B4-BE49-F238E27FC236}">
                <a16:creationId xmlns:a16="http://schemas.microsoft.com/office/drawing/2014/main" id="{3DA4E690-6C83-8D44-C5ED-FA3318D8C7C8}"/>
              </a:ext>
            </a:extLst>
          </p:cNvPr>
          <p:cNvSpPr>
            <a:spLocks noGrp="1"/>
          </p:cNvSpPr>
          <p:nvPr>
            <p:ph type="sldNum" sz="quarter" idx="5"/>
          </p:nvPr>
        </p:nvSpPr>
        <p:spPr/>
        <p:txBody>
          <a:bodyPr/>
          <a:lstStyle/>
          <a:p>
            <a:fld id="{74FDF521-A8C0-47CF-B688-3383CB252F15}" type="slidenum">
              <a:rPr lang="en-US" smtClean="0"/>
              <a:pPr/>
              <a:t>21</a:t>
            </a:fld>
            <a:endParaRPr lang="en-US" dirty="0"/>
          </a:p>
        </p:txBody>
      </p:sp>
    </p:spTree>
    <p:extLst>
      <p:ext uri="{BB962C8B-B14F-4D97-AF65-F5344CB8AC3E}">
        <p14:creationId xmlns:p14="http://schemas.microsoft.com/office/powerpoint/2010/main" val="292044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B69B-BC9A-F602-89D6-5BC959D1E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DCE02-BAA2-F2ED-FF24-6F036A4D8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2E880-A4C2-99E4-F5A9-6BE254A46ED1}"/>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DF897731-1033-BE0A-8A6F-F9161A171D08}"/>
              </a:ext>
            </a:extLst>
          </p:cNvPr>
          <p:cNvSpPr>
            <a:spLocks noGrp="1"/>
          </p:cNvSpPr>
          <p:nvPr>
            <p:ph type="sldNum" sz="quarter" idx="5"/>
          </p:nvPr>
        </p:nvSpPr>
        <p:spPr/>
        <p:txBody>
          <a:bodyPr/>
          <a:lstStyle/>
          <a:p>
            <a:fld id="{74FDF521-A8C0-47CF-B688-3383CB252F15}" type="slidenum">
              <a:rPr lang="en-US" smtClean="0"/>
              <a:pPr/>
              <a:t>22</a:t>
            </a:fld>
            <a:endParaRPr lang="en-US" dirty="0"/>
          </a:p>
        </p:txBody>
      </p:sp>
    </p:spTree>
    <p:extLst>
      <p:ext uri="{BB962C8B-B14F-4D97-AF65-F5344CB8AC3E}">
        <p14:creationId xmlns:p14="http://schemas.microsoft.com/office/powerpoint/2010/main" val="3333290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1088E-F29B-1FCF-E63C-6171B2BAE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02DE3-F551-D56F-D760-266CD9993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4D059-F75D-8E24-F874-8319674180D6}"/>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274C02A7-7EB7-C48B-8B26-7779813D6922}"/>
              </a:ext>
            </a:extLst>
          </p:cNvPr>
          <p:cNvSpPr>
            <a:spLocks noGrp="1"/>
          </p:cNvSpPr>
          <p:nvPr>
            <p:ph type="sldNum" sz="quarter" idx="5"/>
          </p:nvPr>
        </p:nvSpPr>
        <p:spPr/>
        <p:txBody>
          <a:bodyPr/>
          <a:lstStyle/>
          <a:p>
            <a:fld id="{74FDF521-A8C0-47CF-B688-3383CB252F15}" type="slidenum">
              <a:rPr lang="en-US" smtClean="0"/>
              <a:pPr/>
              <a:t>23</a:t>
            </a:fld>
            <a:endParaRPr lang="en-US" dirty="0"/>
          </a:p>
        </p:txBody>
      </p:sp>
    </p:spTree>
    <p:extLst>
      <p:ext uri="{BB962C8B-B14F-4D97-AF65-F5344CB8AC3E}">
        <p14:creationId xmlns:p14="http://schemas.microsoft.com/office/powerpoint/2010/main" val="360987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0DBB6-4700-4CEA-896A-3EEC0BE41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032A7-FEF6-C3DD-F889-104CE581D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A44DC-D164-9EE8-3A8D-317952427772}"/>
              </a:ext>
            </a:extLst>
          </p:cNvPr>
          <p:cNvSpPr>
            <a:spLocks noGrp="1"/>
          </p:cNvSpPr>
          <p:nvPr>
            <p:ph type="body" idx="1"/>
          </p:nvPr>
        </p:nvSpPr>
        <p:spPr/>
        <p:txBody>
          <a:bodyPr/>
          <a:lstStyle/>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FB827A07-4D8D-696C-7275-08C364C9A7B6}"/>
              </a:ext>
            </a:extLst>
          </p:cNvPr>
          <p:cNvSpPr>
            <a:spLocks noGrp="1"/>
          </p:cNvSpPr>
          <p:nvPr>
            <p:ph type="sldNum" sz="quarter" idx="5"/>
          </p:nvPr>
        </p:nvSpPr>
        <p:spPr/>
        <p:txBody>
          <a:bodyPr/>
          <a:lstStyle/>
          <a:p>
            <a:fld id="{74FDF521-A8C0-47CF-B688-3383CB252F15}" type="slidenum">
              <a:rPr lang="en-US" smtClean="0"/>
              <a:pPr/>
              <a:t>2</a:t>
            </a:fld>
            <a:endParaRPr lang="en-US" dirty="0"/>
          </a:p>
        </p:txBody>
      </p:sp>
    </p:spTree>
    <p:extLst>
      <p:ext uri="{BB962C8B-B14F-4D97-AF65-F5344CB8AC3E}">
        <p14:creationId xmlns:p14="http://schemas.microsoft.com/office/powerpoint/2010/main" val="1720810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48164-076C-3E34-304B-067E6D0D2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4E9D5-A2EA-0236-D00C-2CF5124C5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8F81A-730B-8240-4792-562E19A170AB}"/>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93276C3F-232F-1AF5-5936-5DB0A24360D0}"/>
              </a:ext>
            </a:extLst>
          </p:cNvPr>
          <p:cNvSpPr>
            <a:spLocks noGrp="1"/>
          </p:cNvSpPr>
          <p:nvPr>
            <p:ph type="sldNum" sz="quarter" idx="5"/>
          </p:nvPr>
        </p:nvSpPr>
        <p:spPr/>
        <p:txBody>
          <a:bodyPr/>
          <a:lstStyle/>
          <a:p>
            <a:fld id="{74FDF521-A8C0-47CF-B688-3383CB252F15}" type="slidenum">
              <a:rPr lang="en-US" smtClean="0"/>
              <a:pPr/>
              <a:t>24</a:t>
            </a:fld>
            <a:endParaRPr lang="en-US" dirty="0"/>
          </a:p>
        </p:txBody>
      </p:sp>
    </p:spTree>
    <p:extLst>
      <p:ext uri="{BB962C8B-B14F-4D97-AF65-F5344CB8AC3E}">
        <p14:creationId xmlns:p14="http://schemas.microsoft.com/office/powerpoint/2010/main" val="604545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C4E3D-8F68-134E-CE0F-E6F8CAD0B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943C-F7F5-AAC7-EA41-470E6EF45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75425-5D34-B031-895F-42CCE38D0696}"/>
              </a:ext>
            </a:extLst>
          </p:cNvPr>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a:extLst>
              <a:ext uri="{FF2B5EF4-FFF2-40B4-BE49-F238E27FC236}">
                <a16:creationId xmlns:a16="http://schemas.microsoft.com/office/drawing/2014/main" id="{F4FA8F36-B480-C20A-0DB6-75D1DA859E63}"/>
              </a:ext>
            </a:extLst>
          </p:cNvPr>
          <p:cNvSpPr>
            <a:spLocks noGrp="1"/>
          </p:cNvSpPr>
          <p:nvPr>
            <p:ph type="sldNum" sz="quarter" idx="5"/>
          </p:nvPr>
        </p:nvSpPr>
        <p:spPr/>
        <p:txBody>
          <a:bodyPr/>
          <a:lstStyle/>
          <a:p>
            <a:fld id="{74FDF521-A8C0-47CF-B688-3383CB252F15}" type="slidenum">
              <a:rPr lang="en-US" smtClean="0"/>
              <a:pPr/>
              <a:t>25</a:t>
            </a:fld>
            <a:endParaRPr lang="en-US" dirty="0"/>
          </a:p>
        </p:txBody>
      </p:sp>
    </p:spTree>
    <p:extLst>
      <p:ext uri="{BB962C8B-B14F-4D97-AF65-F5344CB8AC3E}">
        <p14:creationId xmlns:p14="http://schemas.microsoft.com/office/powerpoint/2010/main" val="988983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0F6BF-A354-37CC-69FD-67477FA78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FD06A-5D5B-8D7D-0013-781C5B1EE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BADD2-732F-E9D2-E0C0-07F66641C20B}"/>
              </a:ext>
            </a:extLst>
          </p:cNvPr>
          <p:cNvSpPr>
            <a:spLocks noGrp="1"/>
          </p:cNvSpPr>
          <p:nvPr>
            <p:ph type="body" idx="1"/>
          </p:nvPr>
        </p:nvSpPr>
        <p:spPr/>
        <p:txBody>
          <a:bodyPr/>
          <a:lstStyle/>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8AFD9174-0F18-A7E2-1FB4-FE42944D2495}"/>
              </a:ext>
            </a:extLst>
          </p:cNvPr>
          <p:cNvSpPr>
            <a:spLocks noGrp="1"/>
          </p:cNvSpPr>
          <p:nvPr>
            <p:ph type="sldNum" sz="quarter" idx="5"/>
          </p:nvPr>
        </p:nvSpPr>
        <p:spPr/>
        <p:txBody>
          <a:bodyPr/>
          <a:lstStyle/>
          <a:p>
            <a:fld id="{74FDF521-A8C0-47CF-B688-3383CB252F15}" type="slidenum">
              <a:rPr lang="en-US" smtClean="0"/>
              <a:pPr/>
              <a:t>26</a:t>
            </a:fld>
            <a:endParaRPr lang="en-US" dirty="0"/>
          </a:p>
        </p:txBody>
      </p:sp>
    </p:spTree>
    <p:extLst>
      <p:ext uri="{BB962C8B-B14F-4D97-AF65-F5344CB8AC3E}">
        <p14:creationId xmlns:p14="http://schemas.microsoft.com/office/powerpoint/2010/main" val="486949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B3984-EB13-3AE6-946D-90B1CDE94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5FAAB-6EB1-AAF8-4BA8-DEDBC0D8BA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4DD8C-D1E7-873D-A17B-CC87BDDCD2CD}"/>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DAB7D847-DA5E-A757-6B6B-2B3AD046AC2F}"/>
              </a:ext>
            </a:extLst>
          </p:cNvPr>
          <p:cNvSpPr>
            <a:spLocks noGrp="1"/>
          </p:cNvSpPr>
          <p:nvPr>
            <p:ph type="sldNum" sz="quarter" idx="5"/>
          </p:nvPr>
        </p:nvSpPr>
        <p:spPr/>
        <p:txBody>
          <a:bodyPr/>
          <a:lstStyle/>
          <a:p>
            <a:fld id="{74FDF521-A8C0-47CF-B688-3383CB252F15}" type="slidenum">
              <a:rPr lang="en-US" smtClean="0"/>
              <a:pPr/>
              <a:t>27</a:t>
            </a:fld>
            <a:endParaRPr lang="en-US" dirty="0"/>
          </a:p>
        </p:txBody>
      </p:sp>
    </p:spTree>
    <p:extLst>
      <p:ext uri="{BB962C8B-B14F-4D97-AF65-F5344CB8AC3E}">
        <p14:creationId xmlns:p14="http://schemas.microsoft.com/office/powerpoint/2010/main" val="3112263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B892A-D6D5-B74D-08DF-75127F1BD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8EE77-1CC4-60B4-8FDE-EB2F32AF3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25554-97E4-AB6E-32D3-C77249DFE72F}"/>
              </a:ext>
            </a:extLst>
          </p:cNvPr>
          <p:cNvSpPr>
            <a:spLocks noGrp="1"/>
          </p:cNvSpPr>
          <p:nvPr>
            <p:ph type="body" idx="1"/>
          </p:nvPr>
        </p:nvSpPr>
        <p:spPr/>
        <p:txBody>
          <a:bodyPr/>
          <a:lstStyle/>
          <a:p>
            <a:r>
              <a:rPr lang="en-US" dirty="0"/>
              <a:t>Table columns width may need to be adjusted when using more or fewer columns than shown. Text size may also need to be adjusted when changing the number of columns.</a:t>
            </a:r>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3658DC54-B44F-EAE2-86AA-67F7439E6813}"/>
              </a:ext>
            </a:extLst>
          </p:cNvPr>
          <p:cNvSpPr>
            <a:spLocks noGrp="1"/>
          </p:cNvSpPr>
          <p:nvPr>
            <p:ph type="sldNum" sz="quarter" idx="5"/>
          </p:nvPr>
        </p:nvSpPr>
        <p:spPr/>
        <p:txBody>
          <a:bodyPr/>
          <a:lstStyle/>
          <a:p>
            <a:fld id="{74FDF521-A8C0-47CF-B688-3383CB252F15}" type="slidenum">
              <a:rPr lang="en-US" smtClean="0"/>
              <a:pPr/>
              <a:t>28</a:t>
            </a:fld>
            <a:endParaRPr lang="en-US" dirty="0"/>
          </a:p>
        </p:txBody>
      </p:sp>
    </p:spTree>
    <p:extLst>
      <p:ext uri="{BB962C8B-B14F-4D97-AF65-F5344CB8AC3E}">
        <p14:creationId xmlns:p14="http://schemas.microsoft.com/office/powerpoint/2010/main" val="3407428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7364D-7B0C-20F1-D416-DD3072B9E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00F8C-A6E0-4F94-369B-EA882EC92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231D1-C981-BC32-B988-5B4CD8E614C7}"/>
              </a:ext>
            </a:extLst>
          </p:cNvPr>
          <p:cNvSpPr>
            <a:spLocks noGrp="1"/>
          </p:cNvSpPr>
          <p:nvPr>
            <p:ph type="body" idx="1"/>
          </p:nvPr>
        </p:nvSpPr>
        <p:spPr/>
        <p:txBody>
          <a:bodyPr/>
          <a:lstStyle/>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CC6FBC32-74CD-4281-BD61-03C281CBC079}"/>
              </a:ext>
            </a:extLst>
          </p:cNvPr>
          <p:cNvSpPr>
            <a:spLocks noGrp="1"/>
          </p:cNvSpPr>
          <p:nvPr>
            <p:ph type="sldNum" sz="quarter" idx="5"/>
          </p:nvPr>
        </p:nvSpPr>
        <p:spPr/>
        <p:txBody>
          <a:bodyPr/>
          <a:lstStyle/>
          <a:p>
            <a:fld id="{74FDF521-A8C0-47CF-B688-3383CB252F15}" type="slidenum">
              <a:rPr lang="en-US" smtClean="0"/>
              <a:pPr/>
              <a:t>29</a:t>
            </a:fld>
            <a:endParaRPr lang="en-US" dirty="0"/>
          </a:p>
        </p:txBody>
      </p:sp>
    </p:spTree>
    <p:extLst>
      <p:ext uri="{BB962C8B-B14F-4D97-AF65-F5344CB8AC3E}">
        <p14:creationId xmlns:p14="http://schemas.microsoft.com/office/powerpoint/2010/main" val="716435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2F95-95A2-4966-CDBD-1D255BFBB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05834-DF95-26E5-0933-B12AD29A1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F6975-875E-D9BD-1DB3-8969C1064E81}"/>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FA2616AA-33BE-D274-D9CE-80AEBA9C18FF}"/>
              </a:ext>
            </a:extLst>
          </p:cNvPr>
          <p:cNvSpPr>
            <a:spLocks noGrp="1"/>
          </p:cNvSpPr>
          <p:nvPr>
            <p:ph type="sldNum" sz="quarter" idx="5"/>
          </p:nvPr>
        </p:nvSpPr>
        <p:spPr/>
        <p:txBody>
          <a:bodyPr/>
          <a:lstStyle/>
          <a:p>
            <a:fld id="{74FDF521-A8C0-47CF-B688-3383CB252F15}" type="slidenum">
              <a:rPr lang="en-US" smtClean="0"/>
              <a:pPr/>
              <a:t>30</a:t>
            </a:fld>
            <a:endParaRPr lang="en-US" dirty="0"/>
          </a:p>
        </p:txBody>
      </p:sp>
    </p:spTree>
    <p:extLst>
      <p:ext uri="{BB962C8B-B14F-4D97-AF65-F5344CB8AC3E}">
        <p14:creationId xmlns:p14="http://schemas.microsoft.com/office/powerpoint/2010/main" val="4221596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E76BD-6586-8BE0-3E50-B0BB4E05A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78130-3DBB-7D7E-D6C5-0B12A7F64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06595-A653-FE4C-2EAF-EE0E841BB26A}"/>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1B818F97-D9F1-11CB-21E8-BC2710C20EE0}"/>
              </a:ext>
            </a:extLst>
          </p:cNvPr>
          <p:cNvSpPr>
            <a:spLocks noGrp="1"/>
          </p:cNvSpPr>
          <p:nvPr>
            <p:ph type="sldNum" sz="quarter" idx="5"/>
          </p:nvPr>
        </p:nvSpPr>
        <p:spPr/>
        <p:txBody>
          <a:bodyPr/>
          <a:lstStyle/>
          <a:p>
            <a:fld id="{74FDF521-A8C0-47CF-B688-3383CB252F15}" type="slidenum">
              <a:rPr lang="en-US" smtClean="0"/>
              <a:pPr/>
              <a:t>31</a:t>
            </a:fld>
            <a:endParaRPr lang="en-US" dirty="0"/>
          </a:p>
        </p:txBody>
      </p:sp>
    </p:spTree>
    <p:extLst>
      <p:ext uri="{BB962C8B-B14F-4D97-AF65-F5344CB8AC3E}">
        <p14:creationId xmlns:p14="http://schemas.microsoft.com/office/powerpoint/2010/main" val="2984684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B3C25-5AA3-EACF-7E30-7352CD7E8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12258-B889-1781-7E3E-61533D145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1404B-7729-1E37-78E4-5E669413C200}"/>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48650759-341E-D153-E04D-C9DB295BA703}"/>
              </a:ext>
            </a:extLst>
          </p:cNvPr>
          <p:cNvSpPr>
            <a:spLocks noGrp="1"/>
          </p:cNvSpPr>
          <p:nvPr>
            <p:ph type="sldNum" sz="quarter" idx="5"/>
          </p:nvPr>
        </p:nvSpPr>
        <p:spPr/>
        <p:txBody>
          <a:bodyPr/>
          <a:lstStyle/>
          <a:p>
            <a:fld id="{74FDF521-A8C0-47CF-B688-3383CB252F15}" type="slidenum">
              <a:rPr lang="en-US" smtClean="0"/>
              <a:pPr/>
              <a:t>32</a:t>
            </a:fld>
            <a:endParaRPr lang="en-US" dirty="0"/>
          </a:p>
        </p:txBody>
      </p:sp>
    </p:spTree>
    <p:extLst>
      <p:ext uri="{BB962C8B-B14F-4D97-AF65-F5344CB8AC3E}">
        <p14:creationId xmlns:p14="http://schemas.microsoft.com/office/powerpoint/2010/main" val="1893475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11125-4E11-953C-EF77-FF7209B81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D96DB-6DF4-411D-A973-1E08DB690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952A6-3427-CEA7-C43E-B87D62FFA498}"/>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2B28468C-6AAD-D8E4-7AAB-0F1133BDEB8D}"/>
              </a:ext>
            </a:extLst>
          </p:cNvPr>
          <p:cNvSpPr>
            <a:spLocks noGrp="1"/>
          </p:cNvSpPr>
          <p:nvPr>
            <p:ph type="sldNum" sz="quarter" idx="5"/>
          </p:nvPr>
        </p:nvSpPr>
        <p:spPr/>
        <p:txBody>
          <a:bodyPr/>
          <a:lstStyle/>
          <a:p>
            <a:fld id="{74FDF521-A8C0-47CF-B688-3383CB252F15}" type="slidenum">
              <a:rPr lang="en-US" smtClean="0"/>
              <a:pPr/>
              <a:t>33</a:t>
            </a:fld>
            <a:endParaRPr lang="en-US" dirty="0"/>
          </a:p>
        </p:txBody>
      </p:sp>
    </p:spTree>
    <p:extLst>
      <p:ext uri="{BB962C8B-B14F-4D97-AF65-F5344CB8AC3E}">
        <p14:creationId xmlns:p14="http://schemas.microsoft.com/office/powerpoint/2010/main" val="90574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81755-E11E-EF41-9438-56B3E8655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72F42-7DA6-E9CE-4DC8-05DE53AD5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E4CF3-8DAC-8CDE-FADF-3D7FB4BAF673}"/>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2BDEADD6-85AB-2A36-FB03-F0EF301E25EE}"/>
              </a:ext>
            </a:extLst>
          </p:cNvPr>
          <p:cNvSpPr>
            <a:spLocks noGrp="1"/>
          </p:cNvSpPr>
          <p:nvPr>
            <p:ph type="sldNum" sz="quarter" idx="5"/>
          </p:nvPr>
        </p:nvSpPr>
        <p:spPr/>
        <p:txBody>
          <a:bodyPr/>
          <a:lstStyle/>
          <a:p>
            <a:fld id="{74FDF521-A8C0-47CF-B688-3383CB252F15}" type="slidenum">
              <a:rPr lang="en-US" smtClean="0"/>
              <a:pPr/>
              <a:t>3</a:t>
            </a:fld>
            <a:endParaRPr lang="en-US" dirty="0"/>
          </a:p>
        </p:txBody>
      </p:sp>
    </p:spTree>
    <p:extLst>
      <p:ext uri="{BB962C8B-B14F-4D97-AF65-F5344CB8AC3E}">
        <p14:creationId xmlns:p14="http://schemas.microsoft.com/office/powerpoint/2010/main" val="3624468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64F25-F65A-D8BF-1A36-FB1C83F83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AC06F-553D-FCAD-31B9-A46C1129D2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9DD14-03B0-53F5-4764-3C2B6BDE67F7}"/>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D87CA9B8-6218-B6A7-7DEB-BEADCD08CE1C}"/>
              </a:ext>
            </a:extLst>
          </p:cNvPr>
          <p:cNvSpPr>
            <a:spLocks noGrp="1"/>
          </p:cNvSpPr>
          <p:nvPr>
            <p:ph type="sldNum" sz="quarter" idx="5"/>
          </p:nvPr>
        </p:nvSpPr>
        <p:spPr/>
        <p:txBody>
          <a:bodyPr/>
          <a:lstStyle/>
          <a:p>
            <a:fld id="{74FDF521-A8C0-47CF-B688-3383CB252F15}" type="slidenum">
              <a:rPr lang="en-US" smtClean="0"/>
              <a:pPr/>
              <a:t>34</a:t>
            </a:fld>
            <a:endParaRPr lang="en-US" dirty="0"/>
          </a:p>
        </p:txBody>
      </p:sp>
    </p:spTree>
    <p:extLst>
      <p:ext uri="{BB962C8B-B14F-4D97-AF65-F5344CB8AC3E}">
        <p14:creationId xmlns:p14="http://schemas.microsoft.com/office/powerpoint/2010/main" val="364674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DBBB-503C-C569-8691-5CDE2B794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5A1B8-33AC-4091-B091-29384E88A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AA69D-631B-05E7-D30E-195CA548FDE4}"/>
              </a:ext>
            </a:extLst>
          </p:cNvPr>
          <p:cNvSpPr>
            <a:spLocks noGrp="1"/>
          </p:cNvSpPr>
          <p:nvPr>
            <p:ph type="body" idx="1"/>
          </p:nvPr>
        </p:nvSpPr>
        <p:spPr/>
        <p:txBody>
          <a:bodyPr/>
          <a:lstStyle/>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435E6541-BACD-E522-EFE9-789FA572E6E6}"/>
              </a:ext>
            </a:extLst>
          </p:cNvPr>
          <p:cNvSpPr>
            <a:spLocks noGrp="1"/>
          </p:cNvSpPr>
          <p:nvPr>
            <p:ph type="sldNum" sz="quarter" idx="5"/>
          </p:nvPr>
        </p:nvSpPr>
        <p:spPr/>
        <p:txBody>
          <a:bodyPr/>
          <a:lstStyle/>
          <a:p>
            <a:fld id="{74FDF521-A8C0-47CF-B688-3383CB252F15}" type="slidenum">
              <a:rPr lang="en-US" smtClean="0"/>
              <a:pPr/>
              <a:t>35</a:t>
            </a:fld>
            <a:endParaRPr lang="en-US" dirty="0"/>
          </a:p>
        </p:txBody>
      </p:sp>
    </p:spTree>
    <p:extLst>
      <p:ext uri="{BB962C8B-B14F-4D97-AF65-F5344CB8AC3E}">
        <p14:creationId xmlns:p14="http://schemas.microsoft.com/office/powerpoint/2010/main" val="881113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46A2F-1717-E854-D85B-9980A631A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25260-1117-95AA-97A7-70A012E8E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1C391-EE99-CF88-C14D-101F59808F9A}"/>
              </a:ext>
            </a:extLst>
          </p:cNvPr>
          <p:cNvSpPr>
            <a:spLocks noGrp="1"/>
          </p:cNvSpPr>
          <p:nvPr>
            <p:ph type="body" idx="1"/>
          </p:nvPr>
        </p:nvSpPr>
        <p:spPr/>
        <p:txBody>
          <a:bodyPr>
            <a:normAutofit/>
          </a:bodyPr>
          <a:lstStyle/>
          <a:p>
            <a:pPr marL="232943" indent="-232943">
              <a:buFont typeface="+mj-lt"/>
              <a:buAutoNum type="arabicPeriod"/>
            </a:pPr>
            <a:endParaRPr lang="en-US" dirty="0"/>
          </a:p>
        </p:txBody>
      </p:sp>
      <p:sp>
        <p:nvSpPr>
          <p:cNvPr id="4" name="Slide Number Placeholder 3">
            <a:extLst>
              <a:ext uri="{FF2B5EF4-FFF2-40B4-BE49-F238E27FC236}">
                <a16:creationId xmlns:a16="http://schemas.microsoft.com/office/drawing/2014/main" id="{39AFB96B-CAB5-4090-6D0C-FF24B3D4E771}"/>
              </a:ext>
            </a:extLst>
          </p:cNvPr>
          <p:cNvSpPr>
            <a:spLocks noGrp="1"/>
          </p:cNvSpPr>
          <p:nvPr>
            <p:ph type="sldNum" sz="quarter" idx="5"/>
          </p:nvPr>
        </p:nvSpPr>
        <p:spPr/>
        <p:txBody>
          <a:bodyPr/>
          <a:lstStyle/>
          <a:p>
            <a:fld id="{74FDF521-A8C0-47CF-B688-3383CB252F15}" type="slidenum">
              <a:rPr lang="en-US" smtClean="0"/>
              <a:pPr/>
              <a:t>36</a:t>
            </a:fld>
            <a:endParaRPr lang="en-US" dirty="0"/>
          </a:p>
        </p:txBody>
      </p:sp>
    </p:spTree>
    <p:extLst>
      <p:ext uri="{BB962C8B-B14F-4D97-AF65-F5344CB8AC3E}">
        <p14:creationId xmlns:p14="http://schemas.microsoft.com/office/powerpoint/2010/main" val="1159022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37DB-B0BC-7006-C7FA-EF5830C03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2769F-A57F-7ECD-8FCA-CED9520A3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F4C4F-3121-4253-0BD7-1734B559BF21}"/>
              </a:ext>
            </a:extLst>
          </p:cNvPr>
          <p:cNvSpPr>
            <a:spLocks noGrp="1"/>
          </p:cNvSpPr>
          <p:nvPr>
            <p:ph type="body" idx="1"/>
          </p:nvPr>
        </p:nvSpPr>
        <p:spPr/>
        <p:txBody>
          <a:bodyPr>
            <a:normAutofit/>
          </a:bodyPr>
          <a:lstStyle/>
          <a:p>
            <a:pPr marL="232943" indent="-232943">
              <a:buFont typeface="+mj-lt"/>
              <a:buAutoNum type="arabicPeriod"/>
            </a:pPr>
            <a:endParaRPr lang="en-US" dirty="0"/>
          </a:p>
        </p:txBody>
      </p:sp>
      <p:sp>
        <p:nvSpPr>
          <p:cNvPr id="4" name="Slide Number Placeholder 3">
            <a:extLst>
              <a:ext uri="{FF2B5EF4-FFF2-40B4-BE49-F238E27FC236}">
                <a16:creationId xmlns:a16="http://schemas.microsoft.com/office/drawing/2014/main" id="{48FAA866-DAC7-6EE6-EDD4-4D8BEB267896}"/>
              </a:ext>
            </a:extLst>
          </p:cNvPr>
          <p:cNvSpPr>
            <a:spLocks noGrp="1"/>
          </p:cNvSpPr>
          <p:nvPr>
            <p:ph type="sldNum" sz="quarter" idx="5"/>
          </p:nvPr>
        </p:nvSpPr>
        <p:spPr/>
        <p:txBody>
          <a:bodyPr/>
          <a:lstStyle/>
          <a:p>
            <a:fld id="{74FDF521-A8C0-47CF-B688-3383CB252F15}" type="slidenum">
              <a:rPr lang="en-US" smtClean="0"/>
              <a:pPr/>
              <a:t>38</a:t>
            </a:fld>
            <a:endParaRPr lang="en-US" dirty="0"/>
          </a:p>
        </p:txBody>
      </p:sp>
    </p:spTree>
    <p:extLst>
      <p:ext uri="{BB962C8B-B14F-4D97-AF65-F5344CB8AC3E}">
        <p14:creationId xmlns:p14="http://schemas.microsoft.com/office/powerpoint/2010/main" val="993835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3F306-0D6A-1177-3110-F9DF7D1D9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7AC69-F571-D05F-3B29-A061D67BC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C6926-9903-9B3A-0DFB-C0D183495B5F}"/>
              </a:ext>
            </a:extLst>
          </p:cNvPr>
          <p:cNvSpPr>
            <a:spLocks noGrp="1"/>
          </p:cNvSpPr>
          <p:nvPr>
            <p:ph type="body" idx="1"/>
          </p:nvPr>
        </p:nvSpPr>
        <p:spPr/>
        <p:txBody>
          <a:bodyPr>
            <a:normAutofit/>
          </a:bodyPr>
          <a:lstStyle/>
          <a:p>
            <a:pPr marL="232943" indent="-232943">
              <a:buFont typeface="+mj-lt"/>
              <a:buAutoNum type="arabicPeriod"/>
            </a:pPr>
            <a:endParaRPr lang="en-US" dirty="0"/>
          </a:p>
        </p:txBody>
      </p:sp>
      <p:sp>
        <p:nvSpPr>
          <p:cNvPr id="4" name="Slide Number Placeholder 3">
            <a:extLst>
              <a:ext uri="{FF2B5EF4-FFF2-40B4-BE49-F238E27FC236}">
                <a16:creationId xmlns:a16="http://schemas.microsoft.com/office/drawing/2014/main" id="{33B292CD-F7B0-1ABC-8742-74F4104C27A6}"/>
              </a:ext>
            </a:extLst>
          </p:cNvPr>
          <p:cNvSpPr>
            <a:spLocks noGrp="1"/>
          </p:cNvSpPr>
          <p:nvPr>
            <p:ph type="sldNum" sz="quarter" idx="5"/>
          </p:nvPr>
        </p:nvSpPr>
        <p:spPr/>
        <p:txBody>
          <a:bodyPr/>
          <a:lstStyle/>
          <a:p>
            <a:fld id="{74FDF521-A8C0-47CF-B688-3383CB252F15}" type="slidenum">
              <a:rPr lang="en-US" smtClean="0"/>
              <a:pPr/>
              <a:t>39</a:t>
            </a:fld>
            <a:endParaRPr lang="en-US" dirty="0"/>
          </a:p>
        </p:txBody>
      </p:sp>
    </p:spTree>
    <p:extLst>
      <p:ext uri="{BB962C8B-B14F-4D97-AF65-F5344CB8AC3E}">
        <p14:creationId xmlns:p14="http://schemas.microsoft.com/office/powerpoint/2010/main" val="1525070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DF521-A8C0-47CF-B688-3383CB252F15}" type="slidenum">
              <a:rPr lang="en-US" smtClean="0"/>
              <a:pPr/>
              <a:t>41</a:t>
            </a:fld>
            <a:endParaRPr lang="en-US" dirty="0"/>
          </a:p>
        </p:txBody>
      </p:sp>
    </p:spTree>
    <p:extLst>
      <p:ext uri="{BB962C8B-B14F-4D97-AF65-F5344CB8AC3E}">
        <p14:creationId xmlns:p14="http://schemas.microsoft.com/office/powerpoint/2010/main" val="356365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B2509-070C-0E0A-DDF8-0783B8126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935AD-E50B-0B1E-CBD8-E2AF15BBE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FD1F4-661A-068B-51B3-1874C8D2A2E8}"/>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17B89613-60DE-5124-7DF2-D8D989987980}"/>
              </a:ext>
            </a:extLst>
          </p:cNvPr>
          <p:cNvSpPr>
            <a:spLocks noGrp="1"/>
          </p:cNvSpPr>
          <p:nvPr>
            <p:ph type="sldNum" sz="quarter" idx="5"/>
          </p:nvPr>
        </p:nvSpPr>
        <p:spPr/>
        <p:txBody>
          <a:bodyPr/>
          <a:lstStyle/>
          <a:p>
            <a:fld id="{74FDF521-A8C0-47CF-B688-3383CB252F15}" type="slidenum">
              <a:rPr lang="en-US" smtClean="0"/>
              <a:pPr/>
              <a:t>4</a:t>
            </a:fld>
            <a:endParaRPr lang="en-US" dirty="0"/>
          </a:p>
        </p:txBody>
      </p:sp>
    </p:spTree>
    <p:extLst>
      <p:ext uri="{BB962C8B-B14F-4D97-AF65-F5344CB8AC3E}">
        <p14:creationId xmlns:p14="http://schemas.microsoft.com/office/powerpoint/2010/main" val="1470506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5C02E-7FCC-4074-0C9A-8B2B3E629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489D3-296A-1BEA-06DC-326DB4B65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63959-E3E3-C40E-757F-40420546B06A}"/>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3F7894F3-9BF2-EB9C-2DCD-7189BB0793F7}"/>
              </a:ext>
            </a:extLst>
          </p:cNvPr>
          <p:cNvSpPr>
            <a:spLocks noGrp="1"/>
          </p:cNvSpPr>
          <p:nvPr>
            <p:ph type="sldNum" sz="quarter" idx="5"/>
          </p:nvPr>
        </p:nvSpPr>
        <p:spPr/>
        <p:txBody>
          <a:bodyPr/>
          <a:lstStyle/>
          <a:p>
            <a:fld id="{74FDF521-A8C0-47CF-B688-3383CB252F15}" type="slidenum">
              <a:rPr lang="en-US" smtClean="0"/>
              <a:pPr/>
              <a:t>5</a:t>
            </a:fld>
            <a:endParaRPr lang="en-US" dirty="0"/>
          </a:p>
        </p:txBody>
      </p:sp>
    </p:spTree>
    <p:extLst>
      <p:ext uri="{BB962C8B-B14F-4D97-AF65-F5344CB8AC3E}">
        <p14:creationId xmlns:p14="http://schemas.microsoft.com/office/powerpoint/2010/main" val="10846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973A1-476C-5C96-B6F2-D11B0D4DA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B6D62-2587-FCCA-BE90-BB1C97ACD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1EF74-2B71-BC46-18CD-585ACA0A179C}"/>
              </a:ext>
            </a:extLst>
          </p:cNvPr>
          <p:cNvSpPr>
            <a:spLocks noGrp="1"/>
          </p:cNvSpPr>
          <p:nvPr>
            <p:ph type="body" idx="1"/>
          </p:nvPr>
        </p:nvSpPr>
        <p:spPr/>
        <p:txBody>
          <a:bodyPr/>
          <a:lstStyle/>
          <a:p>
            <a:pPr defTabSz="931774">
              <a:defRPr/>
            </a:pPr>
            <a:r>
              <a:rPr lang="en-US" dirty="0"/>
              <a:t>The bullets shown are representative to show that you must use different bullet types for each level of bullets.  Also bulleted text is meant to be short and concise versus using long sentences or paragraphs in a slide format.  (there may be certain exceptions for detailed technical information that needs to be conveyed.  However whenever possible keep the text in the slide as minimal as possible and use the speaker notes section here for the details.  When slides are shared, the speaker notes will be viewable by the reader.</a:t>
            </a:r>
          </a:p>
          <a:p>
            <a:endParaRPr lang="en-US" dirty="0"/>
          </a:p>
          <a:p>
            <a:r>
              <a:rPr lang="en-US" dirty="0"/>
              <a:t>Accessibility Notes:</a:t>
            </a:r>
          </a:p>
          <a:p>
            <a:pPr marL="174708" indent="-174708">
              <a:buFont typeface="Arial" panose="020B0604020202020204" pitchFamily="34" charset="0"/>
              <a:buChar char="•"/>
            </a:pPr>
            <a:r>
              <a:rPr lang="en-US" dirty="0"/>
              <a:t>Remember to add Alt Text/ Captions to photos that are representative of what is happening in the image.</a:t>
            </a:r>
          </a:p>
          <a:p>
            <a:pPr marL="640594" lvl="1" indent="-174708" defTabSz="931774">
              <a:buFont typeface="Arial" panose="020B0604020202020204" pitchFamily="34" charset="0"/>
              <a:buChar char="•"/>
              <a:defRPr/>
            </a:pPr>
            <a:r>
              <a:rPr lang="en-US" dirty="0">
                <a:solidFill>
                  <a:schemeClr val="tx1">
                    <a:lumMod val="65000"/>
                    <a:lumOff val="35000"/>
                  </a:schemeClr>
                </a:solidFill>
              </a:rPr>
              <a:t>You can right click on the image and choose ‘View Alt Text”, or go to Review -&gt; Check Accessibility -&gt; Alt Text to add or have PPT generate Alt text</a:t>
            </a:r>
            <a:endParaRPr lang="en-US" dirty="0"/>
          </a:p>
          <a:p>
            <a:pPr marL="174708" indent="-174708">
              <a:buFont typeface="Arial" panose="020B0604020202020204" pitchFamily="34" charset="0"/>
              <a:buChar char="•"/>
            </a:pPr>
            <a:r>
              <a:rPr lang="en-US" dirty="0"/>
              <a:t>If you add jpgs/images of graphs or tables make sure the captions describe the graph/ table in detail. Include percentages, numbers and comparisons. </a:t>
            </a:r>
          </a:p>
          <a:p>
            <a:pPr marL="640594" lvl="1" indent="-174708">
              <a:buFont typeface="Arial" panose="020B0604020202020204" pitchFamily="34" charset="0"/>
              <a:buChar char="•"/>
            </a:pPr>
            <a:r>
              <a:rPr lang="en-US" dirty="0"/>
              <a:t>Best practice is to copy or import tables and graphs as Excel or Microsoft objects</a:t>
            </a:r>
          </a:p>
          <a:p>
            <a:pPr marL="640594" lvl="1" indent="-174708">
              <a:buFont typeface="Arial" panose="020B0604020202020204" pitchFamily="34" charset="0"/>
              <a:buChar char="•"/>
            </a:pPr>
            <a:r>
              <a:rPr lang="en-US" dirty="0"/>
              <a:t>Avoid using Smart Objects unless necessary, they require alt text just like images and can be difficult to edit</a:t>
            </a:r>
          </a:p>
          <a:p>
            <a:pPr marL="174708" indent="-174708">
              <a:buFont typeface="Arial" panose="020B0604020202020204" pitchFamily="34" charset="0"/>
              <a:buChar char="•"/>
            </a:pPr>
            <a:r>
              <a:rPr lang="en-US" dirty="0"/>
              <a:t>For text, make sure your color contrast passes the WCAG AA and that your text is no smaller than 16pts if possible. A contrast checker can be found at </a:t>
            </a:r>
            <a:r>
              <a:rPr lang="en-US" dirty="0">
                <a:hlinkClick r:id="rId3"/>
              </a:rPr>
              <a:t>WebAIM: Contrast Checker</a:t>
            </a:r>
            <a:endParaRPr lang="en-US" dirty="0"/>
          </a:p>
          <a:p>
            <a:endParaRPr lang="en-US" dirty="0"/>
          </a:p>
        </p:txBody>
      </p:sp>
      <p:sp>
        <p:nvSpPr>
          <p:cNvPr id="4" name="Slide Number Placeholder 3">
            <a:extLst>
              <a:ext uri="{FF2B5EF4-FFF2-40B4-BE49-F238E27FC236}">
                <a16:creationId xmlns:a16="http://schemas.microsoft.com/office/drawing/2014/main" id="{D1695CE5-E7B4-9212-3447-AF25A9489B54}"/>
              </a:ext>
            </a:extLst>
          </p:cNvPr>
          <p:cNvSpPr>
            <a:spLocks noGrp="1"/>
          </p:cNvSpPr>
          <p:nvPr>
            <p:ph type="sldNum" sz="quarter" idx="5"/>
          </p:nvPr>
        </p:nvSpPr>
        <p:spPr/>
        <p:txBody>
          <a:bodyPr/>
          <a:lstStyle/>
          <a:p>
            <a:fld id="{74FDF521-A8C0-47CF-B688-3383CB252F15}" type="slidenum">
              <a:rPr lang="en-US" smtClean="0"/>
              <a:pPr/>
              <a:t>6</a:t>
            </a:fld>
            <a:endParaRPr lang="en-US" dirty="0"/>
          </a:p>
        </p:txBody>
      </p:sp>
    </p:spTree>
    <p:extLst>
      <p:ext uri="{BB962C8B-B14F-4D97-AF65-F5344CB8AC3E}">
        <p14:creationId xmlns:p14="http://schemas.microsoft.com/office/powerpoint/2010/main" val="333955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C6BA9-BF87-B3DA-A47C-E32376F29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D1FD4-49F7-EAD4-FFAA-720CA34BF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74571-43DF-32E1-6A53-B526A357F016}"/>
              </a:ext>
            </a:extLst>
          </p:cNvPr>
          <p:cNvSpPr>
            <a:spLocks noGrp="1"/>
          </p:cNvSpPr>
          <p:nvPr>
            <p:ph type="body" idx="1"/>
          </p:nvPr>
        </p:nvSpPr>
        <p:spPr/>
        <p:txBody>
          <a:bodyPr/>
          <a:lstStyle/>
          <a:p>
            <a:r>
              <a:rPr lang="en-US" dirty="0"/>
              <a:t>https://transit-safety.fta.dot.gov/DrugAndAlcohol/Tools/DAPMForms/Forms/Pre-Employment%20Notification%20and%20Acknowledgement%20Form.docx</a:t>
            </a:r>
          </a:p>
        </p:txBody>
      </p:sp>
      <p:sp>
        <p:nvSpPr>
          <p:cNvPr id="4" name="Slide Number Placeholder 3">
            <a:extLst>
              <a:ext uri="{FF2B5EF4-FFF2-40B4-BE49-F238E27FC236}">
                <a16:creationId xmlns:a16="http://schemas.microsoft.com/office/drawing/2014/main" id="{9FABFB7C-C9B5-BD6D-638A-C09FE997BFE7}"/>
              </a:ext>
            </a:extLst>
          </p:cNvPr>
          <p:cNvSpPr>
            <a:spLocks noGrp="1"/>
          </p:cNvSpPr>
          <p:nvPr>
            <p:ph type="sldNum" sz="quarter" idx="5"/>
          </p:nvPr>
        </p:nvSpPr>
        <p:spPr/>
        <p:txBody>
          <a:bodyPr/>
          <a:lstStyle/>
          <a:p>
            <a:fld id="{74FDF521-A8C0-47CF-B688-3383CB252F15}" type="slidenum">
              <a:rPr lang="en-US" smtClean="0"/>
              <a:pPr/>
              <a:t>8</a:t>
            </a:fld>
            <a:endParaRPr lang="en-US" dirty="0"/>
          </a:p>
        </p:txBody>
      </p:sp>
    </p:spTree>
    <p:extLst>
      <p:ext uri="{BB962C8B-B14F-4D97-AF65-F5344CB8AC3E}">
        <p14:creationId xmlns:p14="http://schemas.microsoft.com/office/powerpoint/2010/main" val="2274444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844F2-F73C-B789-8EA0-C2DFC5BF4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9CAD8-B899-08BB-B7A9-8FB7A26D6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216A6-77A9-C5B9-E711-506E5852BF05}"/>
              </a:ext>
            </a:extLst>
          </p:cNvPr>
          <p:cNvSpPr>
            <a:spLocks noGrp="1"/>
          </p:cNvSpPr>
          <p:nvPr>
            <p:ph type="body" idx="1"/>
          </p:nvPr>
        </p:nvSpPr>
        <p:spPr/>
        <p:txBody>
          <a:bodyPr/>
          <a:lstStyle/>
          <a:p>
            <a:r>
              <a:rPr lang="en-US" dirty="0"/>
              <a:t>https://transit-safety.fta.dot.gov/DrugAndAlcohol/Tools/DAPMForms/Forms/Previous%20Employer%20Release%20of%20Information%20Form.docx</a:t>
            </a:r>
          </a:p>
        </p:txBody>
      </p:sp>
      <p:sp>
        <p:nvSpPr>
          <p:cNvPr id="4" name="Slide Number Placeholder 3">
            <a:extLst>
              <a:ext uri="{FF2B5EF4-FFF2-40B4-BE49-F238E27FC236}">
                <a16:creationId xmlns:a16="http://schemas.microsoft.com/office/drawing/2014/main" id="{517CAC38-F61B-90F2-52EE-5630137B169E}"/>
              </a:ext>
            </a:extLst>
          </p:cNvPr>
          <p:cNvSpPr>
            <a:spLocks noGrp="1"/>
          </p:cNvSpPr>
          <p:nvPr>
            <p:ph type="sldNum" sz="quarter" idx="5"/>
          </p:nvPr>
        </p:nvSpPr>
        <p:spPr/>
        <p:txBody>
          <a:bodyPr/>
          <a:lstStyle/>
          <a:p>
            <a:fld id="{74FDF521-A8C0-47CF-B688-3383CB252F15}" type="slidenum">
              <a:rPr lang="en-US" smtClean="0"/>
              <a:pPr/>
              <a:t>9</a:t>
            </a:fld>
            <a:endParaRPr lang="en-US" dirty="0"/>
          </a:p>
        </p:txBody>
      </p:sp>
    </p:spTree>
    <p:extLst>
      <p:ext uri="{BB962C8B-B14F-4D97-AF65-F5344CB8AC3E}">
        <p14:creationId xmlns:p14="http://schemas.microsoft.com/office/powerpoint/2010/main" val="225060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E229D-0A54-ABFE-2221-10F6754A5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90F28-D403-E7A4-53D2-2F024A2B6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6F5DF-1E4E-E38B-FC83-A7EB9D5740BE}"/>
              </a:ext>
            </a:extLst>
          </p:cNvPr>
          <p:cNvSpPr>
            <a:spLocks noGrp="1"/>
          </p:cNvSpPr>
          <p:nvPr>
            <p:ph type="body" idx="1"/>
          </p:nvPr>
        </p:nvSpPr>
        <p:spPr/>
        <p:txBody>
          <a:bodyPr/>
          <a:lstStyle/>
          <a:p>
            <a:r>
              <a:rPr lang="en-US" dirty="0"/>
              <a:t>https://transit-safety.fta.dot.gov/DrugAndAlcohol/Tools/DAPMForms/Forms/Previous%20Employer%20Release%20of%20Information%20Form.docx</a:t>
            </a:r>
          </a:p>
          <a:p>
            <a:endParaRPr lang="en-US" dirty="0"/>
          </a:p>
          <a:p>
            <a:r>
              <a:rPr lang="en-US" dirty="0"/>
              <a:t>https://transit-safety.fta.dot.gov/DrugAndAlcohol/Tools/DAPMForms/Forms/Post%20Accident%20Decision%20Making%20Form%20-%202025.docx</a:t>
            </a:r>
          </a:p>
          <a:p>
            <a:endParaRPr lang="en-US" dirty="0"/>
          </a:p>
          <a:p>
            <a:endParaRPr lang="en-US" dirty="0"/>
          </a:p>
        </p:txBody>
      </p:sp>
      <p:sp>
        <p:nvSpPr>
          <p:cNvPr id="4" name="Slide Number Placeholder 3">
            <a:extLst>
              <a:ext uri="{FF2B5EF4-FFF2-40B4-BE49-F238E27FC236}">
                <a16:creationId xmlns:a16="http://schemas.microsoft.com/office/drawing/2014/main" id="{6DFE3270-E9E7-40BE-CEA9-DC6F59375809}"/>
              </a:ext>
            </a:extLst>
          </p:cNvPr>
          <p:cNvSpPr>
            <a:spLocks noGrp="1"/>
          </p:cNvSpPr>
          <p:nvPr>
            <p:ph type="sldNum" sz="quarter" idx="5"/>
          </p:nvPr>
        </p:nvSpPr>
        <p:spPr/>
        <p:txBody>
          <a:bodyPr/>
          <a:lstStyle/>
          <a:p>
            <a:fld id="{74FDF521-A8C0-47CF-B688-3383CB252F15}" type="slidenum">
              <a:rPr lang="en-US" smtClean="0"/>
              <a:pPr/>
              <a:t>10</a:t>
            </a:fld>
            <a:endParaRPr lang="en-US" dirty="0"/>
          </a:p>
        </p:txBody>
      </p:sp>
    </p:spTree>
    <p:extLst>
      <p:ext uri="{BB962C8B-B14F-4D97-AF65-F5344CB8AC3E}">
        <p14:creationId xmlns:p14="http://schemas.microsoft.com/office/powerpoint/2010/main" val="2757789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B53459-A1B6-FC56-5374-7A2698759C46}"/>
              </a:ext>
            </a:extLst>
          </p:cNvPr>
          <p:cNvSpPr/>
          <p:nvPr userDrawn="1"/>
        </p:nvSpPr>
        <p:spPr>
          <a:xfrm>
            <a:off x="11600121" y="0"/>
            <a:ext cx="59187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356249-FF5D-FE8F-CE92-2FBF1E291FF8}"/>
              </a:ext>
            </a:extLst>
          </p:cNvPr>
          <p:cNvSpPr>
            <a:spLocks noGrp="1"/>
          </p:cNvSpPr>
          <p:nvPr>
            <p:ph type="ctrTitle"/>
          </p:nvPr>
        </p:nvSpPr>
        <p:spPr>
          <a:xfrm>
            <a:off x="764844" y="2127583"/>
            <a:ext cx="6869334" cy="1382379"/>
          </a:xfrm>
          <a:prstGeom prst="rect">
            <a:avLst/>
          </a:prstGeom>
        </p:spPr>
        <p:txBody>
          <a:bodyPr anchor="b"/>
          <a:lstStyle>
            <a:lvl1pPr algn="l">
              <a:defRPr sz="4800">
                <a:solidFill>
                  <a:srgbClr val="601F41"/>
                </a:solidFill>
                <a:latin typeface="Franklin Gothic Heavy" panose="020B090302010202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9C412BF0-F894-FD73-DFD4-95B97E450BD8}"/>
              </a:ext>
              <a:ext uri="{C183D7F6-B498-43B3-948B-1728B52AA6E4}">
                <adec:decorative xmlns:adec="http://schemas.microsoft.com/office/drawing/2017/decorative" val="1"/>
              </a:ext>
            </a:extLst>
          </p:cNvPr>
          <p:cNvCxnSpPr/>
          <p:nvPr userDrawn="1"/>
        </p:nvCxnSpPr>
        <p:spPr>
          <a:xfrm>
            <a:off x="810124" y="4532115"/>
            <a:ext cx="5887452" cy="0"/>
          </a:xfrm>
          <a:prstGeom prst="line">
            <a:avLst/>
          </a:prstGeom>
          <a:ln w="50800" cap="rnd">
            <a:solidFill>
              <a:srgbClr val="1F454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9A64343D-BA56-B661-FC33-2A2AD11A9097}"/>
              </a:ext>
            </a:extLst>
          </p:cNvPr>
          <p:cNvSpPr>
            <a:spLocks noGrp="1"/>
          </p:cNvSpPr>
          <p:nvPr>
            <p:ph type="body" sz="quarter" idx="12" hasCustomPrompt="1"/>
          </p:nvPr>
        </p:nvSpPr>
        <p:spPr>
          <a:xfrm>
            <a:off x="764844" y="3552014"/>
            <a:ext cx="6869334" cy="365125"/>
          </a:xfrm>
          <a:prstGeom prst="rect">
            <a:avLst/>
          </a:prstGeom>
        </p:spPr>
        <p:txBody>
          <a:bodyPr/>
          <a:lstStyle>
            <a:lvl1pPr marL="0" indent="0">
              <a:buNone/>
              <a:defRPr sz="2400">
                <a:solidFill>
                  <a:schemeClr val="tx1"/>
                </a:solidFill>
                <a:latin typeface="Franklin Gothic Demi" panose="020B0703020102020204" pitchFamily="34" charset="0"/>
              </a:defRPr>
            </a:lvl1pPr>
          </a:lstStyle>
          <a:p>
            <a:pPr lvl="0"/>
            <a:r>
              <a:rPr lang="en-US" dirty="0"/>
              <a:t>Name, Organization</a:t>
            </a:r>
          </a:p>
        </p:txBody>
      </p:sp>
      <p:sp>
        <p:nvSpPr>
          <p:cNvPr id="23" name="Graphic 8">
            <a:extLst>
              <a:ext uri="{FF2B5EF4-FFF2-40B4-BE49-F238E27FC236}">
                <a16:creationId xmlns:a16="http://schemas.microsoft.com/office/drawing/2014/main" id="{3ACCE712-04F8-7343-13FB-DD0B917114DF}"/>
              </a:ext>
              <a:ext uri="{C183D7F6-B498-43B3-948B-1728B52AA6E4}">
                <adec:decorative xmlns:adec="http://schemas.microsoft.com/office/drawing/2017/decorative" val="1"/>
              </a:ext>
            </a:extLst>
          </p:cNvPr>
          <p:cNvSpPr/>
          <p:nvPr userDrawn="1"/>
        </p:nvSpPr>
        <p:spPr>
          <a:xfrm>
            <a:off x="6451751" y="1"/>
            <a:ext cx="5338804" cy="6858000"/>
          </a:xfrm>
          <a:custGeom>
            <a:avLst/>
            <a:gdLst>
              <a:gd name="connsiteX0" fmla="*/ 0 w 5338804"/>
              <a:gd name="connsiteY0" fmla="*/ 0 h 7165803"/>
              <a:gd name="connsiteX1" fmla="*/ 5338804 w 5338804"/>
              <a:gd name="connsiteY1" fmla="*/ 0 h 7165803"/>
              <a:gd name="connsiteX2" fmla="*/ 5338804 w 5338804"/>
              <a:gd name="connsiteY2" fmla="*/ 7165804 h 7165803"/>
              <a:gd name="connsiteX3" fmla="*/ 3085524 w 5338804"/>
              <a:gd name="connsiteY3" fmla="*/ 7165804 h 7165803"/>
              <a:gd name="connsiteX4" fmla="*/ 3085524 w 5338804"/>
              <a:gd name="connsiteY4" fmla="*/ 6922194 h 7165803"/>
              <a:gd name="connsiteX5" fmla="*/ 1451428 w 5338804"/>
              <a:gd name="connsiteY5" fmla="*/ 5988380 h 7165803"/>
              <a:gd name="connsiteX6" fmla="*/ 1451428 w 5338804"/>
              <a:gd name="connsiteY6" fmla="*/ 1258524 h 7165803"/>
              <a:gd name="connsiteX7" fmla="*/ 0 w 5338804"/>
              <a:gd name="connsiteY7" fmla="*/ 426279 h 7165803"/>
              <a:gd name="connsiteX8" fmla="*/ 0 w 5338804"/>
              <a:gd name="connsiteY8" fmla="*/ 0 h 716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8804" h="7165803">
                <a:moveTo>
                  <a:pt x="0" y="0"/>
                </a:moveTo>
                <a:lnTo>
                  <a:pt x="5338804" y="0"/>
                </a:lnTo>
                <a:lnTo>
                  <a:pt x="5338804" y="7165804"/>
                </a:lnTo>
                <a:lnTo>
                  <a:pt x="3085524" y="7165804"/>
                </a:lnTo>
                <a:lnTo>
                  <a:pt x="3085524" y="6922194"/>
                </a:lnTo>
                <a:lnTo>
                  <a:pt x="1451428" y="5988380"/>
                </a:lnTo>
                <a:lnTo>
                  <a:pt x="1451428" y="1258524"/>
                </a:lnTo>
                <a:lnTo>
                  <a:pt x="0" y="426279"/>
                </a:lnTo>
                <a:lnTo>
                  <a:pt x="0" y="0"/>
                </a:lnTo>
                <a:close/>
              </a:path>
            </a:pathLst>
          </a:custGeom>
          <a:solidFill>
            <a:schemeClr val="bg1">
              <a:lumMod val="95000"/>
            </a:schemeClr>
          </a:solidFill>
          <a:ln w="15506" cap="flat">
            <a:noFill/>
            <a:prstDash val="solid"/>
            <a:miter/>
          </a:ln>
        </p:spPr>
        <p:txBody>
          <a:bodyPr rtlCol="0" anchor="ctr"/>
          <a:lstStyle/>
          <a:p>
            <a:endParaRPr lang="en-US" dirty="0"/>
          </a:p>
        </p:txBody>
      </p:sp>
      <p:sp>
        <p:nvSpPr>
          <p:cNvPr id="15" name="Picture Placeholder 14">
            <a:extLst>
              <a:ext uri="{FF2B5EF4-FFF2-40B4-BE49-F238E27FC236}">
                <a16:creationId xmlns:a16="http://schemas.microsoft.com/office/drawing/2014/main" id="{5A0F7325-44E9-C573-4F05-04B0724DB41E}"/>
              </a:ext>
            </a:extLst>
          </p:cNvPr>
          <p:cNvSpPr>
            <a:spLocks noGrp="1"/>
          </p:cNvSpPr>
          <p:nvPr>
            <p:ph type="pic" sz="quarter" idx="13"/>
          </p:nvPr>
        </p:nvSpPr>
        <p:spPr>
          <a:xfrm>
            <a:off x="8194675" y="346075"/>
            <a:ext cx="3736975" cy="6284913"/>
          </a:xfrm>
          <a:prstGeom prst="rect">
            <a:avLst/>
          </a:prstGeom>
        </p:spPr>
        <p:txBody>
          <a:bodyPr/>
          <a:lstStyle/>
          <a:p>
            <a:endParaRPr lang="en-US" dirty="0"/>
          </a:p>
        </p:txBody>
      </p:sp>
      <p:sp>
        <p:nvSpPr>
          <p:cNvPr id="17" name="TextBox 16">
            <a:extLst>
              <a:ext uri="{FF2B5EF4-FFF2-40B4-BE49-F238E27FC236}">
                <a16:creationId xmlns:a16="http://schemas.microsoft.com/office/drawing/2014/main" id="{88298244-97E0-75F6-1410-A1FF69DE2C9F}"/>
              </a:ext>
            </a:extLst>
          </p:cNvPr>
          <p:cNvSpPr txBox="1"/>
          <p:nvPr userDrawn="1"/>
        </p:nvSpPr>
        <p:spPr>
          <a:xfrm>
            <a:off x="764843" y="4604386"/>
            <a:ext cx="7337377" cy="874085"/>
          </a:xfrm>
          <a:prstGeom prst="rect">
            <a:avLst/>
          </a:prstGeom>
          <a:noFill/>
        </p:spPr>
        <p:txBody>
          <a:bodyPr wrap="square" rtlCol="0">
            <a:spAutoFit/>
          </a:bodyPr>
          <a:lstStyle/>
          <a:p>
            <a:pPr>
              <a:lnSpc>
                <a:spcPct val="110000"/>
              </a:lnSpc>
              <a:spcAft>
                <a:spcPts val="0"/>
              </a:spcAft>
            </a:pPr>
            <a:r>
              <a:rPr lang="en-US" sz="2400" b="0" dirty="0">
                <a:solidFill>
                  <a:schemeClr val="tx1"/>
                </a:solidFill>
                <a:latin typeface="Franklin Gothic Medium" panose="020B0603020102020204" pitchFamily="34" charset="0"/>
              </a:rPr>
              <a:t>IPTA Annual Meeting</a:t>
            </a:r>
          </a:p>
          <a:p>
            <a:pPr>
              <a:lnSpc>
                <a:spcPct val="110000"/>
              </a:lnSpc>
              <a:spcAft>
                <a:spcPts val="0"/>
              </a:spcAft>
            </a:pPr>
            <a:r>
              <a:rPr lang="en-US" sz="2400" b="0" dirty="0">
                <a:solidFill>
                  <a:schemeClr val="tx1"/>
                </a:solidFill>
                <a:latin typeface="Franklin Gothic Medium" panose="020B0603020102020204" pitchFamily="34" charset="0"/>
              </a:rPr>
              <a:t>July 17, 2025</a:t>
            </a:r>
          </a:p>
        </p:txBody>
      </p:sp>
      <p:pic>
        <p:nvPicPr>
          <p:cNvPr id="4" name="Picture 3">
            <a:extLst>
              <a:ext uri="{FF2B5EF4-FFF2-40B4-BE49-F238E27FC236}">
                <a16:creationId xmlns:a16="http://schemas.microsoft.com/office/drawing/2014/main" id="{9452C47C-224A-1F09-DA10-AAC0C253A64D}"/>
              </a:ext>
            </a:extLst>
          </p:cNvPr>
          <p:cNvPicPr>
            <a:picLocks noChangeAspect="1"/>
          </p:cNvPicPr>
          <p:nvPr userDrawn="1"/>
        </p:nvPicPr>
        <p:blipFill>
          <a:blip r:embed="rId2"/>
          <a:stretch>
            <a:fillRect/>
          </a:stretch>
        </p:blipFill>
        <p:spPr>
          <a:xfrm>
            <a:off x="810124" y="5689574"/>
            <a:ext cx="973091" cy="874085"/>
          </a:xfrm>
          <a:prstGeom prst="rect">
            <a:avLst/>
          </a:prstGeom>
        </p:spPr>
      </p:pic>
    </p:spTree>
    <p:extLst>
      <p:ext uri="{BB962C8B-B14F-4D97-AF65-F5344CB8AC3E}">
        <p14:creationId xmlns:p14="http://schemas.microsoft.com/office/powerpoint/2010/main" val="1636942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guide id="3" pos="50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C7CD14E-56A4-C051-E519-9D6B7456906E}"/>
              </a:ext>
            </a:extLst>
          </p:cNvPr>
          <p:cNvGrpSpPr/>
          <p:nvPr userDrawn="1"/>
        </p:nvGrpSpPr>
        <p:grpSpPr>
          <a:xfrm>
            <a:off x="0" y="6383877"/>
            <a:ext cx="9592643" cy="685804"/>
            <a:chOff x="133867" y="5822240"/>
            <a:chExt cx="9592643" cy="685804"/>
          </a:xfrm>
        </p:grpSpPr>
        <p:sp>
          <p:nvSpPr>
            <p:cNvPr id="5" name="Rectangle 4">
              <a:extLst>
                <a:ext uri="{FF2B5EF4-FFF2-40B4-BE49-F238E27FC236}">
                  <a16:creationId xmlns:a16="http://schemas.microsoft.com/office/drawing/2014/main" id="{08E26113-A6FA-78D6-D8D5-E17C6B717EDB}"/>
                </a:ext>
                <a:ext uri="{C183D7F6-B498-43B3-948B-1728B52AA6E4}">
                  <adec:decorative xmlns:adec="http://schemas.microsoft.com/office/drawing/2017/decorative" val="1"/>
                </a:ext>
              </a:extLst>
            </p:cNvPr>
            <p:cNvSpPr/>
            <p:nvPr userDrawn="1"/>
          </p:nvSpPr>
          <p:spPr>
            <a:xfrm>
              <a:off x="133867" y="5822240"/>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2" name="Isosceles Triangle 21">
              <a:extLst>
                <a:ext uri="{FF2B5EF4-FFF2-40B4-BE49-F238E27FC236}">
                  <a16:creationId xmlns:a16="http://schemas.microsoft.com/office/drawing/2014/main" id="{76964BB5-D5A8-C88D-42FD-B6A0256CE1EA}"/>
                </a:ext>
                <a:ext uri="{C183D7F6-B498-43B3-948B-1728B52AA6E4}">
                  <adec:decorative xmlns:adec="http://schemas.microsoft.com/office/drawing/2017/decorative" val="1"/>
                </a:ext>
              </a:extLst>
            </p:cNvPr>
            <p:cNvSpPr/>
            <p:nvPr userDrawn="1"/>
          </p:nvSpPr>
          <p:spPr>
            <a:xfrm rot="13500000">
              <a:off x="9223605" y="6005139"/>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01F9D1C5-D3E7-21B1-157E-922C3063B9A2}"/>
              </a:ext>
              <a:ext uri="{C183D7F6-B498-43B3-948B-1728B52AA6E4}">
                <adec:decorative xmlns:adec="http://schemas.microsoft.com/office/drawing/2017/decorative" val="1"/>
              </a:ext>
            </a:extLst>
          </p:cNvPr>
          <p:cNvSpPr/>
          <p:nvPr userDrawn="1"/>
        </p:nvSpPr>
        <p:spPr>
          <a:xfrm>
            <a:off x="982343" y="722568"/>
            <a:ext cx="10620292" cy="4868863"/>
          </a:xfrm>
          <a:prstGeom prst="rect">
            <a:avLst/>
          </a:prstGeom>
          <a:noFill/>
          <a:ln w="28575">
            <a:solidFill>
              <a:srgbClr val="1F4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A56AD56C-AD34-EB58-4D19-9FDB3ECD2523}"/>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70454E-0EB9-23C2-3FFA-E65B3012C38D}"/>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DF5195-613D-DDC6-ACAE-F4C099BBAFCE}"/>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C1DD92-9030-ED36-3028-0BB60741E1A4}"/>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E372D6-F7F7-E234-E9C9-BBF4752D6D6E}"/>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FB163B-6B17-D7AB-D4BE-164735E2C6C6}"/>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9BE4E8-0566-0AA9-F26D-40456BCA3DFD}"/>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43655B-0DE9-B0AA-6B84-3A20E38B2DF9}"/>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A4A3B0-BEF9-40DE-4C6C-83006C909810}"/>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D976CF-81E9-19FE-8535-DD941861990F}"/>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1D414A-216C-FF3F-F187-E0FE544D7891}"/>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6FC3A0-D2B4-93F3-16E8-BA913B06EA46}"/>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4038FF-F466-14D3-FED8-0DE6CEB381E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122F4B-96BC-A6BD-6C08-924C4F225E14}"/>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rgbClr val="1F4544"/>
            </a:solidFill>
          </a:ln>
        </p:spPr>
        <p:style>
          <a:lnRef idx="1">
            <a:schemeClr val="accent1"/>
          </a:lnRef>
          <a:fillRef idx="0">
            <a:schemeClr val="accent1"/>
          </a:fillRef>
          <a:effectRef idx="0">
            <a:schemeClr val="accent1"/>
          </a:effectRef>
          <a:fontRef idx="minor">
            <a:schemeClr val="tx1"/>
          </a:fontRef>
        </p:style>
      </p:cxnSp>
      <p:sp>
        <p:nvSpPr>
          <p:cNvPr id="3" name="Media Placeholder 2">
            <a:extLst>
              <a:ext uri="{FF2B5EF4-FFF2-40B4-BE49-F238E27FC236}">
                <a16:creationId xmlns:a16="http://schemas.microsoft.com/office/drawing/2014/main" id="{C6F4824A-6DDD-1926-3DC0-14E42B1C3DE8}"/>
              </a:ext>
            </a:extLst>
          </p:cNvPr>
          <p:cNvSpPr>
            <a:spLocks noGrp="1"/>
          </p:cNvSpPr>
          <p:nvPr>
            <p:ph type="media" sz="quarter" idx="13"/>
          </p:nvPr>
        </p:nvSpPr>
        <p:spPr>
          <a:xfrm>
            <a:off x="1016374" y="749094"/>
            <a:ext cx="10594975" cy="4868863"/>
          </a:xfrm>
          <a:prstGeom prst="rect">
            <a:avLst/>
          </a:prstGeom>
        </p:spPr>
        <p:txBody>
          <a:bodyPr/>
          <a:lstStyle/>
          <a:p>
            <a:endParaRPr lang="en-US" dirty="0"/>
          </a:p>
        </p:txBody>
      </p:sp>
      <p:sp>
        <p:nvSpPr>
          <p:cNvPr id="2" name="Slide Number Placeholder 5">
            <a:extLst>
              <a:ext uri="{FF2B5EF4-FFF2-40B4-BE49-F238E27FC236}">
                <a16:creationId xmlns:a16="http://schemas.microsoft.com/office/drawing/2014/main" id="{215BE54D-F60F-9DAE-73A6-8062F9695574}"/>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solidFill>
                  <a:schemeClr val="bg1"/>
                </a:solidFill>
                <a:latin typeface="Franklin Gothic Book" panose="020B0503020102020204" pitchFamily="34" charset="0"/>
              </a:rPr>
              <a:pPr/>
              <a:t>‹#›</a:t>
            </a:fld>
            <a:endParaRPr lang="en-US" dirty="0">
              <a:solidFill>
                <a:schemeClr val="bg1"/>
              </a:solidFill>
              <a:latin typeface="Franklin Gothic Book" panose="020B0503020102020204" pitchFamily="34" charset="0"/>
            </a:endParaRPr>
          </a:p>
        </p:txBody>
      </p:sp>
      <p:sp>
        <p:nvSpPr>
          <p:cNvPr id="25" name="TextBox 24">
            <a:extLst>
              <a:ext uri="{FF2B5EF4-FFF2-40B4-BE49-F238E27FC236}">
                <a16:creationId xmlns:a16="http://schemas.microsoft.com/office/drawing/2014/main" id="{3DA578FF-8AE4-2989-8393-14F605BBF700}"/>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4269385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B74A-B6EF-D908-4379-55AA4AAEA0C1}"/>
              </a:ext>
            </a:extLst>
          </p:cNvPr>
          <p:cNvSpPr>
            <a:spLocks noGrp="1"/>
          </p:cNvSpPr>
          <p:nvPr>
            <p:ph type="title" hasCustomPrompt="1"/>
          </p:nvPr>
        </p:nvSpPr>
        <p:spPr>
          <a:xfrm>
            <a:off x="772633" y="370952"/>
            <a:ext cx="10780457" cy="941867"/>
          </a:xfrm>
          <a:prstGeom prst="rect">
            <a:avLst/>
          </a:prstGeom>
        </p:spPr>
        <p:txBody>
          <a:bodyPr anchor="t"/>
          <a:lstStyle>
            <a:lvl1pPr>
              <a:defRPr sz="3600">
                <a:solidFill>
                  <a:srgbClr val="601F41"/>
                </a:solidFill>
                <a:latin typeface="Franklin Gothic Heavy" panose="020B0903020102020204" pitchFamily="34" charset="0"/>
              </a:defRPr>
            </a:lvl1pPr>
          </a:lstStyle>
          <a:p>
            <a:r>
              <a:rPr lang="en-US" dirty="0"/>
              <a:t>Content Title</a:t>
            </a:r>
          </a:p>
        </p:txBody>
      </p:sp>
      <p:sp>
        <p:nvSpPr>
          <p:cNvPr id="3" name="Picture Placeholder 2">
            <a:extLst>
              <a:ext uri="{FF2B5EF4-FFF2-40B4-BE49-F238E27FC236}">
                <a16:creationId xmlns:a16="http://schemas.microsoft.com/office/drawing/2014/main" id="{8B15C857-3C3A-AFD7-D6F4-53BB8F77031D}"/>
              </a:ext>
            </a:extLst>
          </p:cNvPr>
          <p:cNvSpPr>
            <a:spLocks noGrp="1"/>
          </p:cNvSpPr>
          <p:nvPr>
            <p:ph type="pic" idx="1"/>
          </p:nvPr>
        </p:nvSpPr>
        <p:spPr>
          <a:xfrm>
            <a:off x="7474688" y="1436349"/>
            <a:ext cx="4078402" cy="4716088"/>
          </a:xfrm>
          <a:prstGeom prst="rect">
            <a:avLst/>
          </a:prstGeo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a:extLst>
              <a:ext uri="{FF2B5EF4-FFF2-40B4-BE49-F238E27FC236}">
                <a16:creationId xmlns:a16="http://schemas.microsoft.com/office/drawing/2014/main" id="{2FD21B2A-A29E-BABE-9141-7209BAA43DD0}"/>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10" name="Straight Connector 9">
            <a:extLst>
              <a:ext uri="{FF2B5EF4-FFF2-40B4-BE49-F238E27FC236}">
                <a16:creationId xmlns:a16="http://schemas.microsoft.com/office/drawing/2014/main" id="{6C97530F-7CC1-1E59-73FF-B52705FD19A3}"/>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7455F8-BB9E-F22C-BB61-71729BED79DC}"/>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3C343E-E1D4-4792-43DA-E723B918B427}"/>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50D96C-0E03-5553-BC0B-F89AA6599098}"/>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838331-FB57-3BFB-70B5-11CC114380F3}"/>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2FBBDC3-6FEC-AD3D-41AB-FD19C69B805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A86DE1-95D6-D2B2-5B78-C4CEB74D4265}"/>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846625-91B6-FCBD-1B6B-59ECAFF0F6AF}"/>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6E6CCE-1CE5-4D3F-E157-6E860396C607}"/>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306675-A62A-3D95-E127-3A3FFF2384AF}"/>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1A6808-E778-F7C6-8BD5-583B378A8CB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4ADC00-0122-B4B8-8AED-026F354C7480}"/>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796080-2DE6-0322-8B3B-C6F86545474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CDA5B02-45A3-DC9D-5BFC-BE76FB4572F5}"/>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Isosceles Triangle 26">
            <a:extLst>
              <a:ext uri="{FF2B5EF4-FFF2-40B4-BE49-F238E27FC236}">
                <a16:creationId xmlns:a16="http://schemas.microsoft.com/office/drawing/2014/main" id="{EE483278-4762-1CF6-1269-20C135A55EE4}"/>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01E51631-1862-617B-4577-FC18F662E8E6}"/>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sp>
        <p:nvSpPr>
          <p:cNvPr id="28" name="Text Placeholder 33">
            <a:extLst>
              <a:ext uri="{FF2B5EF4-FFF2-40B4-BE49-F238E27FC236}">
                <a16:creationId xmlns:a16="http://schemas.microsoft.com/office/drawing/2014/main" id="{1E84AFB5-1A03-D3D8-9FA9-56C2DEB0913B}"/>
              </a:ext>
            </a:extLst>
          </p:cNvPr>
          <p:cNvSpPr>
            <a:spLocks noGrp="1"/>
          </p:cNvSpPr>
          <p:nvPr>
            <p:ph type="body" sz="quarter" idx="15" hasCustomPrompt="1"/>
          </p:nvPr>
        </p:nvSpPr>
        <p:spPr>
          <a:xfrm>
            <a:off x="767735" y="1437350"/>
            <a:ext cx="6473037" cy="4716088"/>
          </a:xfrm>
          <a:prstGeom prst="rect">
            <a:avLst/>
          </a:prstGeom>
        </p:spPr>
        <p:txBody>
          <a:bodyPr/>
          <a:lstStyle>
            <a:lvl1pPr>
              <a:lnSpc>
                <a:spcPct val="100000"/>
              </a:lnSpc>
              <a:defRPr sz="20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20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2000">
                <a:solidFill>
                  <a:schemeClr val="tx1"/>
                </a:solidFill>
                <a:latin typeface="Franklin Gothic Book" panose="020B0503020102020204" pitchFamily="34" charset="0"/>
              </a:defRPr>
            </a:lvl3pPr>
            <a:lvl4pPr>
              <a:defRPr sz="2000">
                <a:solidFill>
                  <a:schemeClr val="tx1"/>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a:p>
            <a:pPr lvl="3"/>
            <a:r>
              <a:rPr lang="en-US" dirty="0"/>
              <a:t>Bullet level 4</a:t>
            </a:r>
          </a:p>
        </p:txBody>
      </p:sp>
      <p:pic>
        <p:nvPicPr>
          <p:cNvPr id="5" name="Picture 4">
            <a:extLst>
              <a:ext uri="{FF2B5EF4-FFF2-40B4-BE49-F238E27FC236}">
                <a16:creationId xmlns:a16="http://schemas.microsoft.com/office/drawing/2014/main" id="{308B6808-A2BF-E8EA-45E2-0BF4E7080DAF}"/>
              </a:ext>
            </a:extLst>
          </p:cNvPr>
          <p:cNvPicPr>
            <a:picLocks noChangeAspect="1"/>
          </p:cNvPicPr>
          <p:nvPr userDrawn="1"/>
        </p:nvPicPr>
        <p:blipFill>
          <a:blip r:embed="rId2"/>
          <a:stretch>
            <a:fillRect/>
          </a:stretch>
        </p:blipFill>
        <p:spPr>
          <a:xfrm>
            <a:off x="10520808" y="404923"/>
            <a:ext cx="973091" cy="874085"/>
          </a:xfrm>
          <a:prstGeom prst="rect">
            <a:avLst/>
          </a:prstGeom>
        </p:spPr>
      </p:pic>
      <p:sp>
        <p:nvSpPr>
          <p:cNvPr id="7" name="TextBox 6">
            <a:extLst>
              <a:ext uri="{FF2B5EF4-FFF2-40B4-BE49-F238E27FC236}">
                <a16:creationId xmlns:a16="http://schemas.microsoft.com/office/drawing/2014/main" id="{37A6D702-F0B9-A122-984B-6E2D5471798B}"/>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2355874629"/>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28" name="Graphic 26">
            <a:extLst>
              <a:ext uri="{FF2B5EF4-FFF2-40B4-BE49-F238E27FC236}">
                <a16:creationId xmlns:a16="http://schemas.microsoft.com/office/drawing/2014/main" id="{A029101D-9DBF-535F-C783-2C5EAC086F55}"/>
              </a:ext>
              <a:ext uri="{C183D7F6-B498-43B3-948B-1728B52AA6E4}">
                <adec:decorative xmlns:adec="http://schemas.microsoft.com/office/drawing/2017/decorative" val="1"/>
              </a:ext>
            </a:extLst>
          </p:cNvPr>
          <p:cNvSpPr/>
          <p:nvPr/>
        </p:nvSpPr>
        <p:spPr>
          <a:xfrm>
            <a:off x="7924800" y="810202"/>
            <a:ext cx="4233271" cy="6061289"/>
          </a:xfrm>
          <a:custGeom>
            <a:avLst/>
            <a:gdLst>
              <a:gd name="connsiteX0" fmla="*/ 4233272 w 4233271"/>
              <a:gd name="connsiteY0" fmla="*/ 801958 h 6061289"/>
              <a:gd name="connsiteX1" fmla="*/ 2842291 w 4233271"/>
              <a:gd name="connsiteY1" fmla="*/ 0 h 6061289"/>
              <a:gd name="connsiteX2" fmla="*/ 1451620 w 4233271"/>
              <a:gd name="connsiteY2" fmla="*/ 801958 h 6061289"/>
              <a:gd name="connsiteX3" fmla="*/ 1451620 w 4233271"/>
              <a:gd name="connsiteY3" fmla="*/ 2456588 h 6061289"/>
              <a:gd name="connsiteX4" fmla="*/ 0 w 4233271"/>
              <a:gd name="connsiteY4" fmla="*/ 3278863 h 6061289"/>
              <a:gd name="connsiteX5" fmla="*/ 0 w 4233271"/>
              <a:gd name="connsiteY5" fmla="*/ 4892859 h 6061289"/>
              <a:gd name="connsiteX6" fmla="*/ 1421223 w 4233271"/>
              <a:gd name="connsiteY6" fmla="*/ 5704899 h 6061289"/>
              <a:gd name="connsiteX7" fmla="*/ 1421223 w 4233271"/>
              <a:gd name="connsiteY7" fmla="*/ 6061290 h 6061289"/>
              <a:gd name="connsiteX8" fmla="*/ 4233272 w 4233271"/>
              <a:gd name="connsiteY8" fmla="*/ 6061290 h 6061289"/>
              <a:gd name="connsiteX9" fmla="*/ 4233272 w 4233271"/>
              <a:gd name="connsiteY9" fmla="*/ 801958 h 606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3271" h="6061289">
                <a:moveTo>
                  <a:pt x="4233272" y="801958"/>
                </a:moveTo>
                <a:lnTo>
                  <a:pt x="2842291" y="0"/>
                </a:lnTo>
                <a:lnTo>
                  <a:pt x="1451620" y="801958"/>
                </a:lnTo>
                <a:lnTo>
                  <a:pt x="1451620" y="2456588"/>
                </a:lnTo>
                <a:lnTo>
                  <a:pt x="0" y="3278863"/>
                </a:lnTo>
                <a:lnTo>
                  <a:pt x="0" y="4892859"/>
                </a:lnTo>
                <a:lnTo>
                  <a:pt x="1421223" y="5704899"/>
                </a:lnTo>
                <a:lnTo>
                  <a:pt x="1421223" y="6061290"/>
                </a:lnTo>
                <a:lnTo>
                  <a:pt x="4233272" y="6061290"/>
                </a:lnTo>
                <a:lnTo>
                  <a:pt x="4233272" y="801958"/>
                </a:lnTo>
                <a:close/>
              </a:path>
            </a:pathLst>
          </a:custGeom>
          <a:solidFill>
            <a:srgbClr val="1F4544"/>
          </a:solidFill>
          <a:ln w="15491"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9BDA268-FC12-3AFD-47EB-91ED24F952BD}"/>
              </a:ext>
            </a:extLst>
          </p:cNvPr>
          <p:cNvSpPr>
            <a:spLocks noGrp="1"/>
          </p:cNvSpPr>
          <p:nvPr>
            <p:ph type="title" hasCustomPrompt="1"/>
          </p:nvPr>
        </p:nvSpPr>
        <p:spPr>
          <a:xfrm>
            <a:off x="767733" y="1274301"/>
            <a:ext cx="6473039" cy="662783"/>
          </a:xfrm>
          <a:prstGeom prst="rect">
            <a:avLst/>
          </a:prstGeom>
        </p:spPr>
        <p:txBody>
          <a:bodyPr/>
          <a:lstStyle>
            <a:lvl1pPr>
              <a:defRPr sz="3600">
                <a:solidFill>
                  <a:schemeClr val="tx1"/>
                </a:solidFill>
                <a:latin typeface="Franklin Gothic Heavy" panose="020B0903020102020204" pitchFamily="34" charset="0"/>
              </a:defRPr>
            </a:lvl1pPr>
          </a:lstStyle>
          <a:p>
            <a:r>
              <a:rPr lang="en-US" dirty="0"/>
              <a:t>Thank you!</a:t>
            </a:r>
          </a:p>
        </p:txBody>
      </p:sp>
      <p:sp>
        <p:nvSpPr>
          <p:cNvPr id="20" name="Hexagon 19">
            <a:extLst>
              <a:ext uri="{FF2B5EF4-FFF2-40B4-BE49-F238E27FC236}">
                <a16:creationId xmlns:a16="http://schemas.microsoft.com/office/drawing/2014/main" id="{CA51F179-2281-53C0-C76B-86540D267258}"/>
              </a:ext>
              <a:ext uri="{C183D7F6-B498-43B3-948B-1728B52AA6E4}">
                <adec:decorative xmlns:adec="http://schemas.microsoft.com/office/drawing/2017/decorative" val="1"/>
              </a:ext>
            </a:extLst>
          </p:cNvPr>
          <p:cNvSpPr/>
          <p:nvPr userDrawn="1"/>
        </p:nvSpPr>
        <p:spPr>
          <a:xfrm rot="5400000">
            <a:off x="7474680" y="2000252"/>
            <a:ext cx="5808928" cy="2857499"/>
          </a:xfrm>
          <a:prstGeom prst="hexagon">
            <a:avLst>
              <a:gd name="adj" fmla="val 28610"/>
              <a:gd name="vf" fmla="val 115470"/>
            </a:avLst>
          </a:prstGeom>
          <a:noFill/>
          <a:ln w="222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C54864EA-796A-F025-FB27-BECCBC882E88}"/>
              </a:ext>
            </a:extLst>
          </p:cNvPr>
          <p:cNvPicPr>
            <a:picLocks noChangeAspect="1"/>
          </p:cNvPicPr>
          <p:nvPr userDrawn="1"/>
        </p:nvPicPr>
        <p:blipFill>
          <a:blip r:embed="rId2"/>
          <a:stretch>
            <a:fillRect/>
          </a:stretch>
        </p:blipFill>
        <p:spPr>
          <a:xfrm>
            <a:off x="767733" y="4311196"/>
            <a:ext cx="2662630" cy="2391724"/>
          </a:xfrm>
          <a:prstGeom prst="rect">
            <a:avLst/>
          </a:prstGeom>
        </p:spPr>
      </p:pic>
    </p:spTree>
    <p:extLst>
      <p:ext uri="{BB962C8B-B14F-4D97-AF65-F5344CB8AC3E}">
        <p14:creationId xmlns:p14="http://schemas.microsoft.com/office/powerpoint/2010/main" val="207666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231E3D5-C22D-F341-A69F-E3B87EAC2F7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02220" y="0"/>
            <a:ext cx="4089780" cy="6858638"/>
          </a:xfrm>
          <a:prstGeom prst="rect">
            <a:avLst/>
          </a:prstGeom>
        </p:spPr>
      </p:pic>
      <p:sp>
        <p:nvSpPr>
          <p:cNvPr id="2" name="Title 1">
            <a:extLst>
              <a:ext uri="{FF2B5EF4-FFF2-40B4-BE49-F238E27FC236}">
                <a16:creationId xmlns:a16="http://schemas.microsoft.com/office/drawing/2014/main" id="{86356249-FF5D-FE8F-CE92-2FBF1E291FF8}"/>
              </a:ext>
            </a:extLst>
          </p:cNvPr>
          <p:cNvSpPr>
            <a:spLocks noGrp="1"/>
          </p:cNvSpPr>
          <p:nvPr>
            <p:ph type="ctrTitle"/>
          </p:nvPr>
        </p:nvSpPr>
        <p:spPr>
          <a:xfrm>
            <a:off x="764843" y="2127583"/>
            <a:ext cx="7337377" cy="1382379"/>
          </a:xfrm>
          <a:prstGeom prst="rect">
            <a:avLst/>
          </a:prstGeom>
        </p:spPr>
        <p:txBody>
          <a:bodyPr anchor="b"/>
          <a:lstStyle>
            <a:lvl1pPr algn="l">
              <a:defRPr sz="4800">
                <a:solidFill>
                  <a:srgbClr val="601F41"/>
                </a:solidFill>
                <a:latin typeface="Franklin Gothic Heavy" panose="020B0903020102020204" pitchFamily="34"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9C412BF0-F894-FD73-DFD4-95B97E450BD8}"/>
              </a:ext>
              <a:ext uri="{C183D7F6-B498-43B3-948B-1728B52AA6E4}">
                <adec:decorative xmlns:adec="http://schemas.microsoft.com/office/drawing/2017/decorative" val="1"/>
              </a:ext>
            </a:extLst>
          </p:cNvPr>
          <p:cNvCxnSpPr/>
          <p:nvPr userDrawn="1"/>
        </p:nvCxnSpPr>
        <p:spPr>
          <a:xfrm>
            <a:off x="810124" y="4532115"/>
            <a:ext cx="5887452" cy="0"/>
          </a:xfrm>
          <a:prstGeom prst="line">
            <a:avLst/>
          </a:prstGeom>
          <a:ln w="50800" cap="rnd">
            <a:solidFill>
              <a:srgbClr val="1F4544"/>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9A64343D-BA56-B661-FC33-2A2AD11A9097}"/>
              </a:ext>
            </a:extLst>
          </p:cNvPr>
          <p:cNvSpPr>
            <a:spLocks noGrp="1"/>
          </p:cNvSpPr>
          <p:nvPr>
            <p:ph type="body" sz="quarter" idx="12" hasCustomPrompt="1"/>
          </p:nvPr>
        </p:nvSpPr>
        <p:spPr>
          <a:xfrm>
            <a:off x="764843" y="3552014"/>
            <a:ext cx="7337377" cy="383797"/>
          </a:xfrm>
          <a:prstGeom prst="rect">
            <a:avLst/>
          </a:prstGeom>
        </p:spPr>
        <p:txBody>
          <a:bodyPr/>
          <a:lstStyle>
            <a:lvl1pPr marL="0" indent="0">
              <a:buNone/>
              <a:defRPr sz="2400">
                <a:solidFill>
                  <a:schemeClr val="tx1"/>
                </a:solidFill>
                <a:latin typeface="Franklin Gothic Demi" panose="020B0703020102020204" pitchFamily="34" charset="0"/>
              </a:defRPr>
            </a:lvl1pPr>
          </a:lstStyle>
          <a:p>
            <a:pPr lvl="0"/>
            <a:r>
              <a:rPr lang="en-US" dirty="0"/>
              <a:t>Name, Organization</a:t>
            </a:r>
          </a:p>
        </p:txBody>
      </p:sp>
      <p:sp>
        <p:nvSpPr>
          <p:cNvPr id="11" name="TextBox 10">
            <a:extLst>
              <a:ext uri="{FF2B5EF4-FFF2-40B4-BE49-F238E27FC236}">
                <a16:creationId xmlns:a16="http://schemas.microsoft.com/office/drawing/2014/main" id="{05BA1D7A-0C63-0A3A-52B8-66E178964A8E}"/>
              </a:ext>
            </a:extLst>
          </p:cNvPr>
          <p:cNvSpPr txBox="1"/>
          <p:nvPr userDrawn="1"/>
        </p:nvSpPr>
        <p:spPr>
          <a:xfrm>
            <a:off x="764843" y="4604386"/>
            <a:ext cx="7337377" cy="874085"/>
          </a:xfrm>
          <a:prstGeom prst="rect">
            <a:avLst/>
          </a:prstGeom>
          <a:noFill/>
        </p:spPr>
        <p:txBody>
          <a:bodyPr wrap="square" rtlCol="0">
            <a:spAutoFit/>
          </a:bodyPr>
          <a:lstStyle/>
          <a:p>
            <a:pPr>
              <a:lnSpc>
                <a:spcPct val="110000"/>
              </a:lnSpc>
              <a:spcAft>
                <a:spcPts val="0"/>
              </a:spcAft>
            </a:pPr>
            <a:r>
              <a:rPr lang="en-US" sz="2400" b="0" dirty="0">
                <a:solidFill>
                  <a:schemeClr val="tx1"/>
                </a:solidFill>
                <a:latin typeface="Franklin Gothic Medium" panose="020B0603020102020204" pitchFamily="34" charset="0"/>
              </a:rPr>
              <a:t>FTA Drug and Alcohol Program National Conference</a:t>
            </a:r>
          </a:p>
          <a:p>
            <a:pPr>
              <a:lnSpc>
                <a:spcPct val="110000"/>
              </a:lnSpc>
              <a:spcAft>
                <a:spcPts val="0"/>
              </a:spcAft>
            </a:pPr>
            <a:r>
              <a:rPr lang="en-US" sz="2400" b="0" dirty="0">
                <a:solidFill>
                  <a:schemeClr val="tx1"/>
                </a:solidFill>
                <a:latin typeface="Franklin Gothic Medium" panose="020B0603020102020204" pitchFamily="34" charset="0"/>
              </a:rPr>
              <a:t>March 18-20, 2025</a:t>
            </a:r>
          </a:p>
        </p:txBody>
      </p:sp>
      <p:pic>
        <p:nvPicPr>
          <p:cNvPr id="4" name="Picture 3">
            <a:extLst>
              <a:ext uri="{FF2B5EF4-FFF2-40B4-BE49-F238E27FC236}">
                <a16:creationId xmlns:a16="http://schemas.microsoft.com/office/drawing/2014/main" id="{5F3A01EA-4A02-DA80-2D65-9AB588034E23}"/>
              </a:ext>
            </a:extLst>
          </p:cNvPr>
          <p:cNvPicPr>
            <a:picLocks noChangeAspect="1"/>
          </p:cNvPicPr>
          <p:nvPr userDrawn="1"/>
        </p:nvPicPr>
        <p:blipFill>
          <a:blip r:embed="rId4"/>
          <a:stretch>
            <a:fillRect/>
          </a:stretch>
        </p:blipFill>
        <p:spPr>
          <a:xfrm>
            <a:off x="810124" y="5689574"/>
            <a:ext cx="973091" cy="874085"/>
          </a:xfrm>
          <a:prstGeom prst="rect">
            <a:avLst/>
          </a:prstGeom>
        </p:spPr>
      </p:pic>
    </p:spTree>
    <p:extLst>
      <p:ext uri="{BB962C8B-B14F-4D97-AF65-F5344CB8AC3E}">
        <p14:creationId xmlns:p14="http://schemas.microsoft.com/office/powerpoint/2010/main" val="3770328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80" userDrawn="1">
          <p15:clr>
            <a:srgbClr val="FBAE40"/>
          </p15:clr>
        </p15:guide>
        <p15:guide id="3" pos="50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AEAE-9880-8773-EAF9-05EAC95B063F}"/>
              </a:ext>
            </a:extLst>
          </p:cNvPr>
          <p:cNvSpPr>
            <a:spLocks noGrp="1"/>
          </p:cNvSpPr>
          <p:nvPr>
            <p:ph type="title" hasCustomPrompt="1"/>
          </p:nvPr>
        </p:nvSpPr>
        <p:spPr>
          <a:xfrm>
            <a:off x="773430" y="371114"/>
            <a:ext cx="10779660" cy="941705"/>
          </a:xfrm>
          <a:prstGeom prst="rect">
            <a:avLst/>
          </a:prstGeom>
        </p:spPr>
        <p:txBody>
          <a:bodyPr/>
          <a:lstStyle>
            <a:lvl1pPr>
              <a:defRPr sz="3600">
                <a:solidFill>
                  <a:srgbClr val="601F41"/>
                </a:solidFill>
                <a:latin typeface="Franklin Gothic Heavy" panose="020B0903020102020204" pitchFamily="34" charset="0"/>
              </a:defRPr>
            </a:lvl1pPr>
          </a:lstStyle>
          <a:p>
            <a:r>
              <a:rPr lang="en-US" dirty="0"/>
              <a:t>Agenda Example (with Picture)</a:t>
            </a:r>
          </a:p>
        </p:txBody>
      </p:sp>
      <p:sp>
        <p:nvSpPr>
          <p:cNvPr id="3" name="Picture Placeholder 2">
            <a:extLst>
              <a:ext uri="{FF2B5EF4-FFF2-40B4-BE49-F238E27FC236}">
                <a16:creationId xmlns:a16="http://schemas.microsoft.com/office/drawing/2014/main" id="{AF12F1C4-8994-18FF-5E09-3373904EE917}"/>
              </a:ext>
            </a:extLst>
          </p:cNvPr>
          <p:cNvSpPr>
            <a:spLocks noGrp="1"/>
          </p:cNvSpPr>
          <p:nvPr>
            <p:ph type="pic" idx="1"/>
          </p:nvPr>
        </p:nvSpPr>
        <p:spPr>
          <a:xfrm>
            <a:off x="7672390" y="1436349"/>
            <a:ext cx="3880700" cy="4717090"/>
          </a:xfrm>
          <a:prstGeom prst="rect">
            <a:avLst/>
          </a:prstGeo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Rectangle 5">
            <a:extLst>
              <a:ext uri="{FF2B5EF4-FFF2-40B4-BE49-F238E27FC236}">
                <a16:creationId xmlns:a16="http://schemas.microsoft.com/office/drawing/2014/main" id="{A1BF858A-A361-686E-D77D-90265C7D1E08}"/>
              </a:ext>
              <a:ext uri="{C183D7F6-B498-43B3-948B-1728B52AA6E4}">
                <adec:decorative xmlns:adec="http://schemas.microsoft.com/office/drawing/2017/decorative" val="1"/>
              </a:ext>
            </a:extLst>
          </p:cNvPr>
          <p:cNvSpPr/>
          <p:nvPr userDrawn="1"/>
        </p:nvSpPr>
        <p:spPr>
          <a:xfrm>
            <a:off x="0" y="6393424"/>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7" name="Straight Connector 6">
            <a:extLst>
              <a:ext uri="{FF2B5EF4-FFF2-40B4-BE49-F238E27FC236}">
                <a16:creationId xmlns:a16="http://schemas.microsoft.com/office/drawing/2014/main" id="{DE7B735F-4D4E-EBC5-A6A7-6EF090D0BE61}"/>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7A1FBA-3EAD-486E-016E-6722DD990B39}"/>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647C01-788E-6364-9D77-110EC237859F}"/>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EFE45E-92D9-03AE-8BD7-3FEE53152CF8}"/>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C303CC-819C-5F8F-DA3F-E115D9F9D3C4}"/>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087715-D417-43EF-C0A5-C489DB37D66A}"/>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5F4CEE-1080-5F58-FB28-7C0EE5D1A40E}"/>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36697E-5467-112A-1E49-2BA7C4B0E2E3}"/>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5C7D88-7FB5-0396-894D-6AFEE4521D84}"/>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776680-6486-4C0E-C152-B0F3A6EC240A}"/>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CE9E4-C368-67A4-58B2-C61B8CF5EA5E}"/>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FA57A1-0914-32CE-4510-02B87EE7699E}"/>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78F77B-9376-FB24-3395-BF491A01D33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FEB705-C36D-D7E5-5173-05ACB9F32668}"/>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0BE603C7-7373-16CB-6931-B4D8310636B6}"/>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01F41"/>
              </a:solidFill>
            </a:endParaRPr>
          </a:p>
        </p:txBody>
      </p:sp>
      <p:sp>
        <p:nvSpPr>
          <p:cNvPr id="4" name="Slide Number Placeholder 5">
            <a:extLst>
              <a:ext uri="{FF2B5EF4-FFF2-40B4-BE49-F238E27FC236}">
                <a16:creationId xmlns:a16="http://schemas.microsoft.com/office/drawing/2014/main" id="{6ADCFFFE-4556-DA79-E567-9C3D1CE1CA25}"/>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sp>
        <p:nvSpPr>
          <p:cNvPr id="22" name="Text Placeholder 4">
            <a:extLst>
              <a:ext uri="{FF2B5EF4-FFF2-40B4-BE49-F238E27FC236}">
                <a16:creationId xmlns:a16="http://schemas.microsoft.com/office/drawing/2014/main" id="{1A635E66-C707-0C80-F2E1-701E7798CE40}"/>
              </a:ext>
            </a:extLst>
          </p:cNvPr>
          <p:cNvSpPr>
            <a:spLocks noGrp="1"/>
          </p:cNvSpPr>
          <p:nvPr>
            <p:ph type="body" sz="quarter" idx="10" hasCustomPrompt="1"/>
          </p:nvPr>
        </p:nvSpPr>
        <p:spPr>
          <a:xfrm>
            <a:off x="773430" y="1436348"/>
            <a:ext cx="6798550" cy="4717090"/>
          </a:xfrm>
          <a:prstGeom prst="rect">
            <a:avLst/>
          </a:prstGeom>
        </p:spPr>
        <p:txBody>
          <a:bodyPr/>
          <a:lstStyle>
            <a:lvl1pPr marL="342900" indent="-342900">
              <a:lnSpc>
                <a:spcPct val="120000"/>
              </a:lnSpc>
              <a:buFont typeface="+mj-lt"/>
              <a:buAutoNum type="arabicPeriod"/>
              <a:defRPr sz="2400">
                <a:solidFill>
                  <a:schemeClr val="tx1"/>
                </a:solidFill>
                <a:latin typeface="Franklin Gothic Book" panose="020B0503020102020204" pitchFamily="34" charset="0"/>
              </a:defRPr>
            </a:lvl1pPr>
          </a:lstStyle>
          <a:p>
            <a:pPr lvl="0"/>
            <a:r>
              <a:rPr lang="en-US" dirty="0"/>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Agenda item</a:t>
            </a:r>
          </a:p>
          <a:p>
            <a:pPr lvl="0"/>
            <a:endParaRPr lang="en-US" dirty="0"/>
          </a:p>
        </p:txBody>
      </p:sp>
      <p:sp>
        <p:nvSpPr>
          <p:cNvPr id="5" name="TextBox 4">
            <a:extLst>
              <a:ext uri="{FF2B5EF4-FFF2-40B4-BE49-F238E27FC236}">
                <a16:creationId xmlns:a16="http://schemas.microsoft.com/office/drawing/2014/main" id="{5D358967-712A-5FFF-D14A-90964747C6BA}"/>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pic>
        <p:nvPicPr>
          <p:cNvPr id="23" name="Picture 22">
            <a:extLst>
              <a:ext uri="{FF2B5EF4-FFF2-40B4-BE49-F238E27FC236}">
                <a16:creationId xmlns:a16="http://schemas.microsoft.com/office/drawing/2014/main" id="{B486BCE5-B1A8-5C1B-07A9-BC3E0CAF4980}"/>
              </a:ext>
            </a:extLst>
          </p:cNvPr>
          <p:cNvPicPr>
            <a:picLocks noChangeAspect="1"/>
          </p:cNvPicPr>
          <p:nvPr userDrawn="1"/>
        </p:nvPicPr>
        <p:blipFill>
          <a:blip r:embed="rId2"/>
          <a:stretch>
            <a:fillRect/>
          </a:stretch>
        </p:blipFill>
        <p:spPr>
          <a:xfrm>
            <a:off x="10520808" y="404923"/>
            <a:ext cx="973091" cy="874085"/>
          </a:xfrm>
          <a:prstGeom prst="rect">
            <a:avLst/>
          </a:prstGeom>
        </p:spPr>
      </p:pic>
    </p:spTree>
    <p:extLst>
      <p:ext uri="{BB962C8B-B14F-4D97-AF65-F5344CB8AC3E}">
        <p14:creationId xmlns:p14="http://schemas.microsoft.com/office/powerpoint/2010/main" val="1113144372"/>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BAEAE-9880-8773-EAF9-05EAC95B063F}"/>
              </a:ext>
            </a:extLst>
          </p:cNvPr>
          <p:cNvSpPr>
            <a:spLocks noGrp="1"/>
          </p:cNvSpPr>
          <p:nvPr>
            <p:ph type="title" hasCustomPrompt="1"/>
          </p:nvPr>
        </p:nvSpPr>
        <p:spPr>
          <a:xfrm>
            <a:off x="773430" y="371114"/>
            <a:ext cx="10779660" cy="941705"/>
          </a:xfrm>
          <a:prstGeom prst="rect">
            <a:avLst/>
          </a:prstGeom>
        </p:spPr>
        <p:txBody>
          <a:bodyPr/>
          <a:lstStyle>
            <a:lvl1pPr>
              <a:defRPr sz="3600">
                <a:solidFill>
                  <a:srgbClr val="601F41"/>
                </a:solidFill>
                <a:latin typeface="Franklin Gothic Heavy" panose="020B0903020102020204" pitchFamily="34" charset="0"/>
              </a:defRPr>
            </a:lvl1pPr>
          </a:lstStyle>
          <a:p>
            <a:r>
              <a:rPr lang="en-US" dirty="0"/>
              <a:t>Agenda Example (no picture)</a:t>
            </a:r>
          </a:p>
        </p:txBody>
      </p:sp>
      <p:sp>
        <p:nvSpPr>
          <p:cNvPr id="5" name="Text Placeholder 4">
            <a:extLst>
              <a:ext uri="{FF2B5EF4-FFF2-40B4-BE49-F238E27FC236}">
                <a16:creationId xmlns:a16="http://schemas.microsoft.com/office/drawing/2014/main" id="{59D79EAC-18D0-3E69-0B1F-83D0F64756EE}"/>
              </a:ext>
            </a:extLst>
          </p:cNvPr>
          <p:cNvSpPr>
            <a:spLocks noGrp="1"/>
          </p:cNvSpPr>
          <p:nvPr>
            <p:ph type="body" sz="quarter" idx="10" hasCustomPrompt="1"/>
          </p:nvPr>
        </p:nvSpPr>
        <p:spPr>
          <a:xfrm>
            <a:off x="773430" y="1436348"/>
            <a:ext cx="10779660" cy="4717090"/>
          </a:xfrm>
          <a:prstGeom prst="rect">
            <a:avLst/>
          </a:prstGeom>
        </p:spPr>
        <p:txBody>
          <a:bodyPr/>
          <a:lstStyle>
            <a:lvl1pPr marL="342900" indent="-342900">
              <a:lnSpc>
                <a:spcPct val="120000"/>
              </a:lnSpc>
              <a:buFont typeface="+mj-lt"/>
              <a:buAutoNum type="arabicPeriod"/>
              <a:defRPr sz="2400">
                <a:solidFill>
                  <a:schemeClr val="tx1"/>
                </a:solidFill>
                <a:latin typeface="Franklin Gothic Book" panose="020B0503020102020204" pitchFamily="34" charset="0"/>
              </a:defRPr>
            </a:lvl1pPr>
          </a:lstStyle>
          <a:p>
            <a:pPr lvl="0"/>
            <a:r>
              <a:rPr lang="en-US" dirty="0"/>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Agenda item</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Agenda item</a:t>
            </a:r>
          </a:p>
          <a:p>
            <a:pPr lvl="0"/>
            <a:endParaRPr lang="en-US" dirty="0"/>
          </a:p>
        </p:txBody>
      </p:sp>
      <p:sp>
        <p:nvSpPr>
          <p:cNvPr id="6" name="Rectangle 5">
            <a:extLst>
              <a:ext uri="{FF2B5EF4-FFF2-40B4-BE49-F238E27FC236}">
                <a16:creationId xmlns:a16="http://schemas.microsoft.com/office/drawing/2014/main" id="{A1BF858A-A361-686E-D77D-90265C7D1E08}"/>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7" name="Straight Connector 6">
            <a:extLst>
              <a:ext uri="{FF2B5EF4-FFF2-40B4-BE49-F238E27FC236}">
                <a16:creationId xmlns:a16="http://schemas.microsoft.com/office/drawing/2014/main" id="{DE7B735F-4D4E-EBC5-A6A7-6EF090D0BE61}"/>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77A1FBA-3EAD-486E-016E-6722DD990B39}"/>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647C01-788E-6364-9D77-110EC237859F}"/>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EFE45E-92D9-03AE-8BD7-3FEE53152CF8}"/>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C303CC-819C-5F8F-DA3F-E115D9F9D3C4}"/>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087715-D417-43EF-C0A5-C489DB37D66A}"/>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5F4CEE-1080-5F58-FB28-7C0EE5D1A40E}"/>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36697E-5467-112A-1E49-2BA7C4B0E2E3}"/>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5C7D88-7FB5-0396-894D-6AFEE4521D84}"/>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776680-6486-4C0E-C152-B0F3A6EC240A}"/>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4CE9E4-C368-67A4-58B2-C61B8CF5EA5E}"/>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FA57A1-0914-32CE-4510-02B87EE7699E}"/>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78F77B-9376-FB24-3395-BF491A01D33A}"/>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FEB705-C36D-D7E5-5173-05ACB9F32668}"/>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0BE603C7-7373-16CB-6931-B4D8310636B6}"/>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5">
            <a:extLst>
              <a:ext uri="{FF2B5EF4-FFF2-40B4-BE49-F238E27FC236}">
                <a16:creationId xmlns:a16="http://schemas.microsoft.com/office/drawing/2014/main" id="{6ADCFFFE-4556-DA79-E567-9C3D1CE1CA25}"/>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pic>
        <p:nvPicPr>
          <p:cNvPr id="3" name="Picture 2">
            <a:extLst>
              <a:ext uri="{FF2B5EF4-FFF2-40B4-BE49-F238E27FC236}">
                <a16:creationId xmlns:a16="http://schemas.microsoft.com/office/drawing/2014/main" id="{5B37D0E0-D7AB-DC23-DB85-0BB8D548109F}"/>
              </a:ext>
            </a:extLst>
          </p:cNvPr>
          <p:cNvPicPr>
            <a:picLocks noChangeAspect="1"/>
          </p:cNvPicPr>
          <p:nvPr userDrawn="1"/>
        </p:nvPicPr>
        <p:blipFill>
          <a:blip r:embed="rId2"/>
          <a:stretch>
            <a:fillRect/>
          </a:stretch>
        </p:blipFill>
        <p:spPr>
          <a:xfrm>
            <a:off x="10520808" y="404923"/>
            <a:ext cx="973091" cy="874085"/>
          </a:xfrm>
          <a:prstGeom prst="rect">
            <a:avLst/>
          </a:prstGeom>
        </p:spPr>
      </p:pic>
      <p:sp>
        <p:nvSpPr>
          <p:cNvPr id="22" name="TextBox 21">
            <a:extLst>
              <a:ext uri="{FF2B5EF4-FFF2-40B4-BE49-F238E27FC236}">
                <a16:creationId xmlns:a16="http://schemas.microsoft.com/office/drawing/2014/main" id="{A630F745-1991-DC6F-0106-BC6305C95F14}"/>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1565343589"/>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D3E489-F4A6-74BD-0EFC-63887DD8314E}"/>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4" name="Straight Connector 3">
            <a:extLst>
              <a:ext uri="{FF2B5EF4-FFF2-40B4-BE49-F238E27FC236}">
                <a16:creationId xmlns:a16="http://schemas.microsoft.com/office/drawing/2014/main" id="{48E39EFC-3123-8566-1246-64386E0F9B80}"/>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001F944-CC16-A5FD-249A-AB185524EEEB}"/>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F5CB79-D985-873F-BF90-A49A26A59CA4}"/>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E2A985-4014-47EF-CF74-D0F3D0C2AEA6}"/>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1EB107-6537-F1C8-6D19-22C6DFDB94BC}"/>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E92123-04F3-B251-C294-47AA7772E39B}"/>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34511-4D75-DD42-839B-3C4C9CCF5BA2}"/>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59BEBB-0D82-0B15-C51D-52E62142B936}"/>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F3FD82-91FA-6840-6B0C-B0741750C9BE}"/>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C6FF5A-A1AC-D489-7726-9767B21B365E}"/>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FF7F9-33A5-DD59-F90C-921310CB51CA}"/>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03CCC7-9024-B117-F7DC-E9E465EFB7F1}"/>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4EC6B-3E48-113A-D171-CD7FFF16D038}"/>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01D02C-0935-056C-737B-2142267D42B9}"/>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Isosceles Triangle 19">
            <a:extLst>
              <a:ext uri="{FF2B5EF4-FFF2-40B4-BE49-F238E27FC236}">
                <a16:creationId xmlns:a16="http://schemas.microsoft.com/office/drawing/2014/main" id="{2A313B89-2330-CE28-FC77-8BBE0D715E69}"/>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81C984-8A6E-CBF7-C517-82F1FAD7069C}"/>
              </a:ext>
            </a:extLst>
          </p:cNvPr>
          <p:cNvSpPr>
            <a:spLocks noGrp="1"/>
          </p:cNvSpPr>
          <p:nvPr>
            <p:ph type="title" hasCustomPrompt="1"/>
          </p:nvPr>
        </p:nvSpPr>
        <p:spPr>
          <a:xfrm>
            <a:off x="767734" y="367452"/>
            <a:ext cx="10785355" cy="953031"/>
          </a:xfrm>
          <a:prstGeom prst="rect">
            <a:avLst/>
          </a:prstGeom>
        </p:spPr>
        <p:txBody>
          <a:bodyPr/>
          <a:lstStyle>
            <a:lvl1pPr>
              <a:defRPr sz="3600">
                <a:solidFill>
                  <a:srgbClr val="601F41"/>
                </a:solidFill>
                <a:latin typeface="Franklin Gothic Heavy" panose="020B0903020102020204" pitchFamily="34" charset="0"/>
              </a:defRPr>
            </a:lvl1pPr>
          </a:lstStyle>
          <a:p>
            <a:r>
              <a:rPr lang="en-US" dirty="0"/>
              <a:t>Content Title</a:t>
            </a:r>
          </a:p>
        </p:txBody>
      </p:sp>
      <p:sp>
        <p:nvSpPr>
          <p:cNvPr id="23" name="Slide Number Placeholder 5">
            <a:extLst>
              <a:ext uri="{FF2B5EF4-FFF2-40B4-BE49-F238E27FC236}">
                <a16:creationId xmlns:a16="http://schemas.microsoft.com/office/drawing/2014/main" id="{97CB471F-5755-D699-B6D0-05C220466A2D}"/>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sp>
        <p:nvSpPr>
          <p:cNvPr id="34" name="Text Placeholder 33">
            <a:extLst>
              <a:ext uri="{FF2B5EF4-FFF2-40B4-BE49-F238E27FC236}">
                <a16:creationId xmlns:a16="http://schemas.microsoft.com/office/drawing/2014/main" id="{20C235F8-5122-C291-5248-5EF25FD7BD48}"/>
              </a:ext>
            </a:extLst>
          </p:cNvPr>
          <p:cNvSpPr>
            <a:spLocks noGrp="1"/>
          </p:cNvSpPr>
          <p:nvPr>
            <p:ph type="body" sz="quarter" idx="14" hasCustomPrompt="1"/>
          </p:nvPr>
        </p:nvSpPr>
        <p:spPr>
          <a:xfrm>
            <a:off x="767735" y="1437350"/>
            <a:ext cx="10785354" cy="4716088"/>
          </a:xfrm>
          <a:prstGeom prst="rect">
            <a:avLst/>
          </a:prstGeom>
        </p:spPr>
        <p:txBody>
          <a:bodyPr/>
          <a:lstStyle>
            <a:lvl1pPr>
              <a:lnSpc>
                <a:spcPct val="100000"/>
              </a:lnSpc>
              <a:defRPr sz="20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20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2000">
                <a:solidFill>
                  <a:schemeClr val="tx1"/>
                </a:solidFill>
                <a:latin typeface="Franklin Gothic Book" panose="020B0503020102020204" pitchFamily="34" charset="0"/>
              </a:defRPr>
            </a:lvl3pPr>
            <a:lvl4pPr>
              <a:defRPr sz="2000">
                <a:solidFill>
                  <a:schemeClr val="tx1"/>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a:p>
            <a:pPr lvl="3"/>
            <a:r>
              <a:rPr lang="en-US" dirty="0"/>
              <a:t>Bullet level 4</a:t>
            </a:r>
          </a:p>
        </p:txBody>
      </p:sp>
      <p:pic>
        <p:nvPicPr>
          <p:cNvPr id="5" name="Picture 4">
            <a:extLst>
              <a:ext uri="{FF2B5EF4-FFF2-40B4-BE49-F238E27FC236}">
                <a16:creationId xmlns:a16="http://schemas.microsoft.com/office/drawing/2014/main" id="{63C6735E-70EC-8D49-7540-4217F1DF336C}"/>
              </a:ext>
            </a:extLst>
          </p:cNvPr>
          <p:cNvPicPr>
            <a:picLocks noChangeAspect="1"/>
          </p:cNvPicPr>
          <p:nvPr userDrawn="1"/>
        </p:nvPicPr>
        <p:blipFill>
          <a:blip r:embed="rId2"/>
          <a:stretch>
            <a:fillRect/>
          </a:stretch>
        </p:blipFill>
        <p:spPr>
          <a:xfrm>
            <a:off x="10520808" y="404923"/>
            <a:ext cx="973091" cy="874085"/>
          </a:xfrm>
          <a:prstGeom prst="rect">
            <a:avLst/>
          </a:prstGeom>
        </p:spPr>
      </p:pic>
      <p:sp>
        <p:nvSpPr>
          <p:cNvPr id="6" name="TextBox 5">
            <a:extLst>
              <a:ext uri="{FF2B5EF4-FFF2-40B4-BE49-F238E27FC236}">
                <a16:creationId xmlns:a16="http://schemas.microsoft.com/office/drawing/2014/main" id="{AE7BE3E7-BBC8-49DC-2292-A604D642E9ED}"/>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3711218298"/>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D4C4E-95E2-69CC-1FE7-AF9797A41F14}"/>
              </a:ext>
              <a:ext uri="{C183D7F6-B498-43B3-948B-1728B52AA6E4}">
                <adec:decorative xmlns:adec="http://schemas.microsoft.com/office/drawing/2017/decorative" val="1"/>
              </a:ext>
            </a:extLst>
          </p:cNvPr>
          <p:cNvSpPr/>
          <p:nvPr userDrawn="1"/>
        </p:nvSpPr>
        <p:spPr>
          <a:xfrm>
            <a:off x="9531649" y="0"/>
            <a:ext cx="2660351" cy="685800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73E087-3A94-847A-30C3-E46438253E0A}"/>
              </a:ext>
            </a:extLst>
          </p:cNvPr>
          <p:cNvSpPr>
            <a:spLocks noGrp="1"/>
          </p:cNvSpPr>
          <p:nvPr>
            <p:ph type="title" hasCustomPrompt="1"/>
          </p:nvPr>
        </p:nvSpPr>
        <p:spPr>
          <a:xfrm>
            <a:off x="762000" y="3119461"/>
            <a:ext cx="7166809" cy="1310962"/>
          </a:xfrm>
          <a:prstGeom prst="rect">
            <a:avLst/>
          </a:prstGeom>
        </p:spPr>
        <p:txBody>
          <a:bodyPr anchor="t"/>
          <a:lstStyle>
            <a:lvl1pPr>
              <a:defRPr sz="4800">
                <a:solidFill>
                  <a:srgbClr val="601F41"/>
                </a:solidFill>
                <a:latin typeface="Franklin Gothic Demi" panose="020B0703020102020204" pitchFamily="34" charset="0"/>
              </a:defRPr>
            </a:lvl1pPr>
          </a:lstStyle>
          <a:p>
            <a:r>
              <a:rPr lang="en-US" dirty="0"/>
              <a:t>Section Header</a:t>
            </a:r>
          </a:p>
        </p:txBody>
      </p:sp>
      <p:sp>
        <p:nvSpPr>
          <p:cNvPr id="3" name="Text Placeholder 2">
            <a:extLst>
              <a:ext uri="{FF2B5EF4-FFF2-40B4-BE49-F238E27FC236}">
                <a16:creationId xmlns:a16="http://schemas.microsoft.com/office/drawing/2014/main" id="{33F3DB8C-68F3-79B5-3100-E780B693E998}"/>
              </a:ext>
            </a:extLst>
          </p:cNvPr>
          <p:cNvSpPr>
            <a:spLocks noGrp="1"/>
          </p:cNvSpPr>
          <p:nvPr>
            <p:ph type="body" idx="1" hasCustomPrompt="1"/>
          </p:nvPr>
        </p:nvSpPr>
        <p:spPr>
          <a:xfrm>
            <a:off x="762000" y="4553368"/>
            <a:ext cx="7166809" cy="608180"/>
          </a:xfrm>
          <a:prstGeom prst="rect">
            <a:avLst/>
          </a:prstGeom>
        </p:spPr>
        <p:txBody>
          <a:bodyPr/>
          <a:lstStyle>
            <a:lvl1pPr marL="0" indent="0">
              <a:buNone/>
              <a:defRPr sz="2400">
                <a:solidFill>
                  <a:schemeClr val="tx1"/>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description</a:t>
            </a:r>
          </a:p>
        </p:txBody>
      </p:sp>
      <p:cxnSp>
        <p:nvCxnSpPr>
          <p:cNvPr id="9" name="Straight Connector 8">
            <a:extLst>
              <a:ext uri="{FF2B5EF4-FFF2-40B4-BE49-F238E27FC236}">
                <a16:creationId xmlns:a16="http://schemas.microsoft.com/office/drawing/2014/main" id="{2DB0502B-283C-DE64-E2B4-77CE1D86E95E}"/>
              </a:ext>
              <a:ext uri="{C183D7F6-B498-43B3-948B-1728B52AA6E4}">
                <adec:decorative xmlns:adec="http://schemas.microsoft.com/office/drawing/2017/decorative" val="1"/>
              </a:ext>
            </a:extLst>
          </p:cNvPr>
          <p:cNvCxnSpPr/>
          <p:nvPr userDrawn="1"/>
        </p:nvCxnSpPr>
        <p:spPr>
          <a:xfrm>
            <a:off x="930444" y="3059300"/>
            <a:ext cx="5887452" cy="0"/>
          </a:xfrm>
          <a:prstGeom prst="line">
            <a:avLst/>
          </a:prstGeom>
          <a:ln w="50800" cap="rnd">
            <a:solidFill>
              <a:srgbClr val="1F4544"/>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AECDC52F-5802-8D90-E605-CB8155940B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t="1" r="77913" b="52251"/>
          <a:stretch/>
        </p:blipFill>
        <p:spPr>
          <a:xfrm>
            <a:off x="756937" y="6375068"/>
            <a:ext cx="322952" cy="278425"/>
          </a:xfrm>
          <a:prstGeom prst="rect">
            <a:avLst/>
          </a:prstGeom>
        </p:spPr>
      </p:pic>
      <p:sp>
        <p:nvSpPr>
          <p:cNvPr id="10" name="TextBox 9">
            <a:extLst>
              <a:ext uri="{FF2B5EF4-FFF2-40B4-BE49-F238E27FC236}">
                <a16:creationId xmlns:a16="http://schemas.microsoft.com/office/drawing/2014/main" id="{04589A76-7A2E-E439-D7DC-1F17C12B4B48}"/>
              </a:ext>
            </a:extLst>
          </p:cNvPr>
          <p:cNvSpPr txBox="1"/>
          <p:nvPr userDrawn="1"/>
        </p:nvSpPr>
        <p:spPr>
          <a:xfrm>
            <a:off x="1107413" y="6383238"/>
            <a:ext cx="2660351" cy="253916"/>
          </a:xfrm>
          <a:prstGeom prst="rect">
            <a:avLst/>
          </a:prstGeom>
          <a:noFill/>
        </p:spPr>
        <p:txBody>
          <a:bodyPr wrap="square" rtlCol="0">
            <a:spAutoFit/>
          </a:bodyPr>
          <a:lstStyle/>
          <a:p>
            <a:r>
              <a:rPr lang="en-US" sz="1050" dirty="0">
                <a:solidFill>
                  <a:schemeClr val="bg1"/>
                </a:solidFill>
              </a:rPr>
              <a:t>FEDERAL TRANSIT ADMINISTRATION</a:t>
            </a:r>
          </a:p>
        </p:txBody>
      </p:sp>
      <p:sp>
        <p:nvSpPr>
          <p:cNvPr id="27" name="Slide Number Placeholder 5">
            <a:extLst>
              <a:ext uri="{FF2B5EF4-FFF2-40B4-BE49-F238E27FC236}">
                <a16:creationId xmlns:a16="http://schemas.microsoft.com/office/drawing/2014/main" id="{BBA40850-031E-E558-C3AE-A03B66CDE541}"/>
              </a:ext>
            </a:extLst>
          </p:cNvPr>
          <p:cNvSpPr txBox="1">
            <a:spLocks/>
          </p:cNvSpPr>
          <p:nvPr userDrawn="1"/>
        </p:nvSpPr>
        <p:spPr>
          <a:xfrm>
            <a:off x="10371906" y="6351612"/>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endParaRPr lang="en-US" dirty="0">
              <a:latin typeface="Franklin Gothic Book" panose="020B0503020102020204" pitchFamily="34" charset="0"/>
            </a:endParaRPr>
          </a:p>
        </p:txBody>
      </p:sp>
      <p:sp>
        <p:nvSpPr>
          <p:cNvPr id="28" name="Slide Number Placeholder 5">
            <a:extLst>
              <a:ext uri="{FF2B5EF4-FFF2-40B4-BE49-F238E27FC236}">
                <a16:creationId xmlns:a16="http://schemas.microsoft.com/office/drawing/2014/main" id="{DB7C56F5-63FE-C6BA-7671-7796E7F92B8A}"/>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solidFill>
                  <a:schemeClr val="tx1">
                    <a:lumMod val="65000"/>
                    <a:lumOff val="35000"/>
                  </a:schemeClr>
                </a:solidFill>
                <a:latin typeface="Franklin Gothic Book" panose="020B0503020102020204" pitchFamily="34" charset="0"/>
              </a:rPr>
              <a:pPr/>
              <a:t>‹#›</a:t>
            </a:fld>
            <a:endParaRPr lang="en-US" dirty="0">
              <a:solidFill>
                <a:schemeClr val="tx1">
                  <a:lumMod val="65000"/>
                  <a:lumOff val="35000"/>
                </a:schemeClr>
              </a:solidFill>
              <a:latin typeface="Franklin Gothic Book" panose="020B0503020102020204" pitchFamily="34" charset="0"/>
            </a:endParaRPr>
          </a:p>
        </p:txBody>
      </p:sp>
      <p:sp>
        <p:nvSpPr>
          <p:cNvPr id="12" name="Hexagon 11">
            <a:extLst>
              <a:ext uri="{FF2B5EF4-FFF2-40B4-BE49-F238E27FC236}">
                <a16:creationId xmlns:a16="http://schemas.microsoft.com/office/drawing/2014/main" id="{52870AF4-E0E9-47B8-08AC-7C93D44CBFA5}"/>
              </a:ext>
              <a:ext uri="{C183D7F6-B498-43B3-948B-1728B52AA6E4}">
                <adec:decorative xmlns:adec="http://schemas.microsoft.com/office/drawing/2017/decorative" val="1"/>
              </a:ext>
            </a:extLst>
          </p:cNvPr>
          <p:cNvSpPr/>
          <p:nvPr userDrawn="1"/>
        </p:nvSpPr>
        <p:spPr>
          <a:xfrm rot="5400000">
            <a:off x="7501575" y="2056446"/>
            <a:ext cx="5676533" cy="2743858"/>
          </a:xfrm>
          <a:prstGeom prst="hexagon">
            <a:avLst>
              <a:gd name="adj" fmla="val 28610"/>
              <a:gd name="vf" fmla="val 115470"/>
            </a:avLst>
          </a:prstGeom>
          <a:noFill/>
          <a:ln w="38100">
            <a:solidFill>
              <a:srgbClr val="1F454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ln>
                <a:noFill/>
              </a:ln>
            </a:endParaRPr>
          </a:p>
        </p:txBody>
      </p:sp>
      <p:sp>
        <p:nvSpPr>
          <p:cNvPr id="11" name="Hexagon 10">
            <a:extLst>
              <a:ext uri="{FF2B5EF4-FFF2-40B4-BE49-F238E27FC236}">
                <a16:creationId xmlns:a16="http://schemas.microsoft.com/office/drawing/2014/main" id="{D0B0D6CA-18A4-892E-5BED-1C96EC8F2C6A}"/>
              </a:ext>
              <a:ext uri="{C183D7F6-B498-43B3-948B-1728B52AA6E4}">
                <adec:decorative xmlns:adec="http://schemas.microsoft.com/office/drawing/2017/decorative" val="1"/>
              </a:ext>
            </a:extLst>
          </p:cNvPr>
          <p:cNvSpPr/>
          <p:nvPr userDrawn="1"/>
        </p:nvSpPr>
        <p:spPr>
          <a:xfrm rot="5400000">
            <a:off x="7371888" y="2000254"/>
            <a:ext cx="5808928" cy="2857499"/>
          </a:xfrm>
          <a:prstGeom prst="hexagon">
            <a:avLst>
              <a:gd name="adj" fmla="val 28610"/>
              <a:gd name="vf" fmla="val 115470"/>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pic>
        <p:nvPicPr>
          <p:cNvPr id="5" name="Picture 4">
            <a:extLst>
              <a:ext uri="{FF2B5EF4-FFF2-40B4-BE49-F238E27FC236}">
                <a16:creationId xmlns:a16="http://schemas.microsoft.com/office/drawing/2014/main" id="{27E002DF-6816-7CE4-5E27-E32872C848C8}"/>
              </a:ext>
            </a:extLst>
          </p:cNvPr>
          <p:cNvPicPr>
            <a:picLocks noChangeAspect="1"/>
          </p:cNvPicPr>
          <p:nvPr userDrawn="1"/>
        </p:nvPicPr>
        <p:blipFill>
          <a:blip r:embed="rId3"/>
          <a:stretch>
            <a:fillRect/>
          </a:stretch>
        </p:blipFill>
        <p:spPr>
          <a:xfrm>
            <a:off x="756937" y="5459383"/>
            <a:ext cx="973091" cy="874085"/>
          </a:xfrm>
          <a:prstGeom prst="rect">
            <a:avLst/>
          </a:prstGeom>
        </p:spPr>
      </p:pic>
    </p:spTree>
    <p:extLst>
      <p:ext uri="{BB962C8B-B14F-4D97-AF65-F5344CB8AC3E}">
        <p14:creationId xmlns:p14="http://schemas.microsoft.com/office/powerpoint/2010/main" val="335718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6" name="Isosceles Triangle 25">
            <a:extLst>
              <a:ext uri="{FF2B5EF4-FFF2-40B4-BE49-F238E27FC236}">
                <a16:creationId xmlns:a16="http://schemas.microsoft.com/office/drawing/2014/main" id="{D2A3B7FE-7181-9794-5BB2-614F11C6B95E}"/>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FBDAC1-3323-B47E-6A7F-F2CA6AF45452}"/>
              </a:ext>
            </a:extLst>
          </p:cNvPr>
          <p:cNvSpPr>
            <a:spLocks noGrp="1"/>
          </p:cNvSpPr>
          <p:nvPr>
            <p:ph type="title" hasCustomPrompt="1"/>
          </p:nvPr>
        </p:nvSpPr>
        <p:spPr>
          <a:xfrm>
            <a:off x="778274" y="375450"/>
            <a:ext cx="10774816" cy="937370"/>
          </a:xfrm>
          <a:prstGeom prst="rect">
            <a:avLst/>
          </a:prstGeom>
        </p:spPr>
        <p:txBody>
          <a:bodyPr/>
          <a:lstStyle>
            <a:lvl1pPr>
              <a:defRPr sz="3600">
                <a:solidFill>
                  <a:srgbClr val="601F41"/>
                </a:solidFill>
                <a:latin typeface="Franklin Gothic Heavy" panose="020B0903020102020204" pitchFamily="34" charset="0"/>
              </a:defRPr>
            </a:lvl1pPr>
          </a:lstStyle>
          <a:p>
            <a:r>
              <a:rPr lang="en-US" dirty="0"/>
              <a:t>Content Title</a:t>
            </a:r>
          </a:p>
        </p:txBody>
      </p:sp>
      <p:sp>
        <p:nvSpPr>
          <p:cNvPr id="8" name="Rectangle 7">
            <a:extLst>
              <a:ext uri="{FF2B5EF4-FFF2-40B4-BE49-F238E27FC236}">
                <a16:creationId xmlns:a16="http://schemas.microsoft.com/office/drawing/2014/main" id="{CF7087DD-CF1D-F68D-456E-3101D9A01E77}"/>
              </a:ext>
              <a:ext uri="{C183D7F6-B498-43B3-948B-1728B52AA6E4}">
                <adec:decorative xmlns:adec="http://schemas.microsoft.com/office/drawing/2017/decorative" val="1"/>
              </a:ext>
            </a:extLst>
          </p:cNvPr>
          <p:cNvSpPr/>
          <p:nvPr userDrawn="1"/>
        </p:nvSpPr>
        <p:spPr>
          <a:xfrm>
            <a:off x="0" y="6393425"/>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9" name="Straight Connector 8">
            <a:extLst>
              <a:ext uri="{FF2B5EF4-FFF2-40B4-BE49-F238E27FC236}">
                <a16:creationId xmlns:a16="http://schemas.microsoft.com/office/drawing/2014/main" id="{AD572F75-3578-70F4-8920-2740664B8E75}"/>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861DA40-3E7D-0089-9632-B45DF6757FCA}"/>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EEB7AF7-423B-5AAD-C417-E36D72932C91}"/>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918829-E1C9-93BA-5740-4802312D110A}"/>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AABEC2-0C12-1392-BBA1-963B0857621B}"/>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DD0CB4-BFD4-522E-DAB9-4519ABEB0F37}"/>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238926-22D3-BC56-89DE-C6807309F25B}"/>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33B715-8420-6027-5E03-A3ADAA687E35}"/>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485A6B0-285C-70E8-7642-966488776F50}"/>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2ADFEEF-E1CB-BEDC-7063-75320621C93C}"/>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12F163-740A-E0A8-E732-E10839650A6E}"/>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C188603-DC7B-4157-7873-E9EC3F05BB08}"/>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C7CE5A-FFEE-CD0E-1B4D-1013CE4195E4}"/>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48AAED-5320-6326-12D3-659BEB8A4735}"/>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144F53B3-A782-2B45-7F8B-8A7D466533B3}"/>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sp>
        <p:nvSpPr>
          <p:cNvPr id="5" name="Text Placeholder 33">
            <a:extLst>
              <a:ext uri="{FF2B5EF4-FFF2-40B4-BE49-F238E27FC236}">
                <a16:creationId xmlns:a16="http://schemas.microsoft.com/office/drawing/2014/main" id="{3C8CD63B-5067-3E5E-A9E5-12ADE60A717D}"/>
              </a:ext>
            </a:extLst>
          </p:cNvPr>
          <p:cNvSpPr>
            <a:spLocks noGrp="1"/>
          </p:cNvSpPr>
          <p:nvPr>
            <p:ph type="body" sz="quarter" idx="15" hasCustomPrompt="1"/>
          </p:nvPr>
        </p:nvSpPr>
        <p:spPr>
          <a:xfrm>
            <a:off x="767735" y="1437350"/>
            <a:ext cx="5181601" cy="4716088"/>
          </a:xfrm>
          <a:prstGeom prst="rect">
            <a:avLst/>
          </a:prstGeom>
        </p:spPr>
        <p:txBody>
          <a:bodyPr/>
          <a:lstStyle>
            <a:lvl1pPr>
              <a:lnSpc>
                <a:spcPct val="100000"/>
              </a:lnSpc>
              <a:defRPr sz="20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20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2000">
                <a:solidFill>
                  <a:schemeClr val="tx1"/>
                </a:solidFill>
                <a:latin typeface="Franklin Gothic Book" panose="020B0503020102020204" pitchFamily="34" charset="0"/>
              </a:defRPr>
            </a:lvl3pPr>
            <a:lvl4pPr>
              <a:defRPr sz="2000">
                <a:solidFill>
                  <a:schemeClr val="tx1"/>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a:p>
            <a:pPr lvl="3"/>
            <a:r>
              <a:rPr lang="en-US" dirty="0"/>
              <a:t>Bullet level 4</a:t>
            </a:r>
          </a:p>
        </p:txBody>
      </p:sp>
      <p:sp>
        <p:nvSpPr>
          <p:cNvPr id="6" name="Text Placeholder 33">
            <a:extLst>
              <a:ext uri="{FF2B5EF4-FFF2-40B4-BE49-F238E27FC236}">
                <a16:creationId xmlns:a16="http://schemas.microsoft.com/office/drawing/2014/main" id="{F11F39E7-D7DD-6068-BCF1-C1BCF39E68D4}"/>
              </a:ext>
            </a:extLst>
          </p:cNvPr>
          <p:cNvSpPr>
            <a:spLocks noGrp="1"/>
          </p:cNvSpPr>
          <p:nvPr>
            <p:ph type="body" sz="quarter" idx="16" hasCustomPrompt="1"/>
          </p:nvPr>
        </p:nvSpPr>
        <p:spPr>
          <a:xfrm>
            <a:off x="6204533" y="1437350"/>
            <a:ext cx="5348557" cy="4716088"/>
          </a:xfrm>
          <a:prstGeom prst="rect">
            <a:avLst/>
          </a:prstGeom>
        </p:spPr>
        <p:txBody>
          <a:bodyPr/>
          <a:lstStyle>
            <a:lvl1pPr>
              <a:lnSpc>
                <a:spcPct val="100000"/>
              </a:lnSpc>
              <a:defRPr sz="20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20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2000">
                <a:solidFill>
                  <a:schemeClr val="tx1"/>
                </a:solidFill>
                <a:latin typeface="Franklin Gothic Book" panose="020B0503020102020204" pitchFamily="34" charset="0"/>
              </a:defRPr>
            </a:lvl3pPr>
            <a:lvl4pPr>
              <a:defRPr sz="2000">
                <a:solidFill>
                  <a:schemeClr val="tx1"/>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a:p>
            <a:pPr lvl="3"/>
            <a:r>
              <a:rPr lang="en-US" dirty="0"/>
              <a:t>Bullet level 4</a:t>
            </a:r>
          </a:p>
        </p:txBody>
      </p:sp>
      <p:pic>
        <p:nvPicPr>
          <p:cNvPr id="3" name="Picture 2">
            <a:extLst>
              <a:ext uri="{FF2B5EF4-FFF2-40B4-BE49-F238E27FC236}">
                <a16:creationId xmlns:a16="http://schemas.microsoft.com/office/drawing/2014/main" id="{097ACEFF-4153-46CC-80FB-956E646BDEBC}"/>
              </a:ext>
            </a:extLst>
          </p:cNvPr>
          <p:cNvPicPr>
            <a:picLocks noChangeAspect="1"/>
          </p:cNvPicPr>
          <p:nvPr userDrawn="1"/>
        </p:nvPicPr>
        <p:blipFill>
          <a:blip r:embed="rId2"/>
          <a:stretch>
            <a:fillRect/>
          </a:stretch>
        </p:blipFill>
        <p:spPr>
          <a:xfrm>
            <a:off x="10520808" y="404923"/>
            <a:ext cx="973091" cy="874085"/>
          </a:xfrm>
          <a:prstGeom prst="rect">
            <a:avLst/>
          </a:prstGeom>
        </p:spPr>
      </p:pic>
      <p:sp>
        <p:nvSpPr>
          <p:cNvPr id="7" name="TextBox 6">
            <a:extLst>
              <a:ext uri="{FF2B5EF4-FFF2-40B4-BE49-F238E27FC236}">
                <a16:creationId xmlns:a16="http://schemas.microsoft.com/office/drawing/2014/main" id="{3DA22237-9122-9C89-3DD8-FC21A22BBE35}"/>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3405012777"/>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9AED27-FB74-DE64-9F12-A3C09E225E00}"/>
              </a:ext>
            </a:extLst>
          </p:cNvPr>
          <p:cNvSpPr/>
          <p:nvPr userDrawn="1"/>
        </p:nvSpPr>
        <p:spPr>
          <a:xfrm>
            <a:off x="8023314" y="1411441"/>
            <a:ext cx="3345039" cy="4760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5A8D9A-BE5A-8919-1C5C-CA0F08C01073}"/>
              </a:ext>
            </a:extLst>
          </p:cNvPr>
          <p:cNvSpPr>
            <a:spLocks noGrp="1"/>
          </p:cNvSpPr>
          <p:nvPr>
            <p:ph type="title" hasCustomPrompt="1"/>
          </p:nvPr>
        </p:nvSpPr>
        <p:spPr>
          <a:xfrm>
            <a:off x="775990" y="374570"/>
            <a:ext cx="10777100" cy="938249"/>
          </a:xfrm>
          <a:prstGeom prst="rect">
            <a:avLst/>
          </a:prstGeom>
        </p:spPr>
        <p:txBody>
          <a:bodyPr/>
          <a:lstStyle>
            <a:lvl1pPr>
              <a:defRPr sz="3600">
                <a:solidFill>
                  <a:srgbClr val="601F41"/>
                </a:solidFill>
                <a:latin typeface="Franklin Gothic Heavy" panose="020B0903020102020204" pitchFamily="34" charset="0"/>
              </a:defRPr>
            </a:lvl1pPr>
          </a:lstStyle>
          <a:p>
            <a:r>
              <a:rPr lang="en-US" dirty="0"/>
              <a:t>Content Title</a:t>
            </a:r>
          </a:p>
        </p:txBody>
      </p:sp>
      <p:sp>
        <p:nvSpPr>
          <p:cNvPr id="10" name="Rectangle 9">
            <a:extLst>
              <a:ext uri="{FF2B5EF4-FFF2-40B4-BE49-F238E27FC236}">
                <a16:creationId xmlns:a16="http://schemas.microsoft.com/office/drawing/2014/main" id="{C78AE87A-8477-677D-F1AA-7D23531ED4C8}"/>
              </a:ext>
              <a:ext uri="{C183D7F6-B498-43B3-948B-1728B52AA6E4}">
                <adec:decorative xmlns:adec="http://schemas.microsoft.com/office/drawing/2017/decorative" val="1"/>
              </a:ext>
            </a:extLst>
          </p:cNvPr>
          <p:cNvSpPr/>
          <p:nvPr userDrawn="1"/>
        </p:nvSpPr>
        <p:spPr>
          <a:xfrm>
            <a:off x="-11116" y="6402661"/>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11" name="Straight Connector 10">
            <a:extLst>
              <a:ext uri="{FF2B5EF4-FFF2-40B4-BE49-F238E27FC236}">
                <a16:creationId xmlns:a16="http://schemas.microsoft.com/office/drawing/2014/main" id="{7EDEDAE9-C1F7-9085-605A-E3EDB2B75628}"/>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06B219C-C43E-515F-BDCD-A27E2923EA58}"/>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A74654-6C38-52CA-196B-8998AE55B412}"/>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90213-3614-07A0-DF00-5E76C490ED32}"/>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AD94DD-CF0F-EC86-8FDD-DF42C6FA576D}"/>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ACA973-BEEB-794B-CBB9-657A32197E43}"/>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B3E754-F51F-2553-D42C-46A8E8A848FB}"/>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E4C6455-665B-8EE4-B629-EA251E2E04F4}"/>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F4A981-9AED-39B5-BC5A-C0563E0BF82C}"/>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FFEB71-09B5-FEA2-F024-036EEF985E34}"/>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339AE1-BAE4-AF0A-B0EE-914F3CA4CF83}"/>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248DB1-E304-3CCB-3CF3-6FD60C997C66}"/>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658241-5ED2-DF0D-815C-072D48D4956B}"/>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EE6974-A1D0-DC44-E931-8A5F32E09AAD}"/>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C1B465A2-1BCE-E333-2067-7B9A0394DF4E}"/>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sp>
        <p:nvSpPr>
          <p:cNvPr id="28" name="Isosceles Triangle 27">
            <a:extLst>
              <a:ext uri="{FF2B5EF4-FFF2-40B4-BE49-F238E27FC236}">
                <a16:creationId xmlns:a16="http://schemas.microsoft.com/office/drawing/2014/main" id="{A762A15B-F45F-42B4-E2F8-F307F2B2E0BC}"/>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F6AE3A0-69D7-934F-53B2-C93F6D3E8E27}"/>
              </a:ext>
            </a:extLst>
          </p:cNvPr>
          <p:cNvSpPr/>
          <p:nvPr userDrawn="1"/>
        </p:nvSpPr>
        <p:spPr>
          <a:xfrm>
            <a:off x="4397556" y="1411441"/>
            <a:ext cx="3345039" cy="4760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6C353FE-93C2-F4CE-4C58-34F115E70343}"/>
              </a:ext>
            </a:extLst>
          </p:cNvPr>
          <p:cNvSpPr/>
          <p:nvPr userDrawn="1"/>
        </p:nvSpPr>
        <p:spPr>
          <a:xfrm>
            <a:off x="771799" y="1411441"/>
            <a:ext cx="3345039" cy="47601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33">
            <a:extLst>
              <a:ext uri="{FF2B5EF4-FFF2-40B4-BE49-F238E27FC236}">
                <a16:creationId xmlns:a16="http://schemas.microsoft.com/office/drawing/2014/main" id="{04EA3C93-E13D-6DFD-2A9C-CBAA30697957}"/>
              </a:ext>
            </a:extLst>
          </p:cNvPr>
          <p:cNvSpPr>
            <a:spLocks noGrp="1"/>
          </p:cNvSpPr>
          <p:nvPr>
            <p:ph type="body" sz="quarter" idx="15" hasCustomPrompt="1"/>
          </p:nvPr>
        </p:nvSpPr>
        <p:spPr>
          <a:xfrm>
            <a:off x="876175" y="2086252"/>
            <a:ext cx="3136286" cy="3960654"/>
          </a:xfrm>
          <a:prstGeom prst="rect">
            <a:avLst/>
          </a:prstGeom>
        </p:spPr>
        <p:txBody>
          <a:bodyPr/>
          <a:lstStyle>
            <a:lvl1pPr>
              <a:lnSpc>
                <a:spcPct val="100000"/>
              </a:lnSpc>
              <a:defRPr sz="18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18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1800">
                <a:solidFill>
                  <a:schemeClr val="tx1"/>
                </a:solidFill>
                <a:latin typeface="Franklin Gothic Book" panose="020B0503020102020204" pitchFamily="34" charset="0"/>
              </a:defRPr>
            </a:lvl3pPr>
            <a:lvl4pPr>
              <a:defRPr sz="2000">
                <a:solidFill>
                  <a:srgbClr val="00205C"/>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p:txBody>
      </p:sp>
      <p:sp>
        <p:nvSpPr>
          <p:cNvPr id="34" name="Text Placeholder 33">
            <a:extLst>
              <a:ext uri="{FF2B5EF4-FFF2-40B4-BE49-F238E27FC236}">
                <a16:creationId xmlns:a16="http://schemas.microsoft.com/office/drawing/2014/main" id="{B6070F18-C0B1-0CCE-8A86-DF5524E94E01}"/>
              </a:ext>
            </a:extLst>
          </p:cNvPr>
          <p:cNvSpPr>
            <a:spLocks noGrp="1"/>
          </p:cNvSpPr>
          <p:nvPr>
            <p:ph type="body" sz="quarter" idx="16" hasCustomPrompt="1"/>
          </p:nvPr>
        </p:nvSpPr>
        <p:spPr>
          <a:xfrm>
            <a:off x="4501932" y="2086252"/>
            <a:ext cx="3136286" cy="3960654"/>
          </a:xfrm>
          <a:prstGeom prst="rect">
            <a:avLst/>
          </a:prstGeom>
        </p:spPr>
        <p:txBody>
          <a:bodyPr/>
          <a:lstStyle>
            <a:lvl1pPr>
              <a:lnSpc>
                <a:spcPct val="100000"/>
              </a:lnSpc>
              <a:defRPr sz="18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18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1800">
                <a:solidFill>
                  <a:schemeClr val="tx1"/>
                </a:solidFill>
                <a:latin typeface="Franklin Gothic Book" panose="020B0503020102020204" pitchFamily="34" charset="0"/>
              </a:defRPr>
            </a:lvl3pPr>
            <a:lvl4pPr>
              <a:defRPr sz="2000">
                <a:solidFill>
                  <a:srgbClr val="00205C"/>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p:txBody>
      </p:sp>
      <p:sp>
        <p:nvSpPr>
          <p:cNvPr id="35" name="Text Placeholder 33">
            <a:extLst>
              <a:ext uri="{FF2B5EF4-FFF2-40B4-BE49-F238E27FC236}">
                <a16:creationId xmlns:a16="http://schemas.microsoft.com/office/drawing/2014/main" id="{D634BBE0-2E57-078A-BD20-2E54C82ECB0D}"/>
              </a:ext>
            </a:extLst>
          </p:cNvPr>
          <p:cNvSpPr>
            <a:spLocks noGrp="1"/>
          </p:cNvSpPr>
          <p:nvPr>
            <p:ph type="body" sz="quarter" idx="17" hasCustomPrompt="1"/>
          </p:nvPr>
        </p:nvSpPr>
        <p:spPr>
          <a:xfrm>
            <a:off x="8127690" y="2086252"/>
            <a:ext cx="3136286" cy="3960654"/>
          </a:xfrm>
          <a:prstGeom prst="rect">
            <a:avLst/>
          </a:prstGeom>
        </p:spPr>
        <p:txBody>
          <a:bodyPr/>
          <a:lstStyle>
            <a:lvl1pPr>
              <a:lnSpc>
                <a:spcPct val="100000"/>
              </a:lnSpc>
              <a:defRPr sz="1800">
                <a:solidFill>
                  <a:schemeClr val="tx1"/>
                </a:solidFill>
                <a:latin typeface="Franklin Gothic Book" panose="020B0503020102020204" pitchFamily="34" charset="0"/>
              </a:defRPr>
            </a:lvl1pPr>
            <a:lvl2pPr marL="685800" indent="-228600">
              <a:lnSpc>
                <a:spcPct val="100000"/>
              </a:lnSpc>
              <a:buFont typeface="Courier New" panose="02070309020205020404" pitchFamily="49" charset="0"/>
              <a:buChar char="o"/>
              <a:defRPr sz="1800">
                <a:solidFill>
                  <a:schemeClr val="tx1"/>
                </a:solidFill>
                <a:latin typeface="Franklin Gothic Book" panose="020B0503020102020204" pitchFamily="34" charset="0"/>
              </a:defRPr>
            </a:lvl2pPr>
            <a:lvl3pPr marL="1143000" indent="-228600">
              <a:lnSpc>
                <a:spcPct val="100000"/>
              </a:lnSpc>
              <a:buFont typeface="Wingdings" panose="05000000000000000000" pitchFamily="2" charset="2"/>
              <a:buChar char="Ø"/>
              <a:defRPr sz="1800">
                <a:solidFill>
                  <a:schemeClr val="tx1"/>
                </a:solidFill>
                <a:latin typeface="Franklin Gothic Book" panose="020B0503020102020204" pitchFamily="34" charset="0"/>
              </a:defRPr>
            </a:lvl3pPr>
            <a:lvl4pPr>
              <a:defRPr sz="2000">
                <a:solidFill>
                  <a:srgbClr val="00205C"/>
                </a:solidFill>
                <a:latin typeface="Franklin Gothic Book" panose="020B0503020102020204" pitchFamily="34" charset="0"/>
              </a:defRPr>
            </a:lvl4pPr>
            <a:lvl5pPr>
              <a:defRPr sz="2000">
                <a:latin typeface="Franklin Gothic Book" panose="020B0503020102020204" pitchFamily="34" charset="0"/>
              </a:defRPr>
            </a:lvl5pPr>
          </a:lstStyle>
          <a:p>
            <a:pPr lvl="0"/>
            <a:r>
              <a:rPr lang="en-US" dirty="0"/>
              <a:t>Bullet level 1</a:t>
            </a:r>
          </a:p>
          <a:p>
            <a:pPr lvl="1"/>
            <a:r>
              <a:rPr lang="en-US" dirty="0"/>
              <a:t>Bullet level 2</a:t>
            </a:r>
          </a:p>
          <a:p>
            <a:pPr lvl="2"/>
            <a:r>
              <a:rPr lang="en-US" dirty="0"/>
              <a:t>Bullet level 3</a:t>
            </a:r>
          </a:p>
        </p:txBody>
      </p:sp>
      <p:sp>
        <p:nvSpPr>
          <p:cNvPr id="38" name="Text Placeholder 37">
            <a:extLst>
              <a:ext uri="{FF2B5EF4-FFF2-40B4-BE49-F238E27FC236}">
                <a16:creationId xmlns:a16="http://schemas.microsoft.com/office/drawing/2014/main" id="{23DB31EC-9EDF-7BD0-8E77-63F79B1D18C4}"/>
              </a:ext>
            </a:extLst>
          </p:cNvPr>
          <p:cNvSpPr>
            <a:spLocks noGrp="1"/>
          </p:cNvSpPr>
          <p:nvPr>
            <p:ph type="body" sz="quarter" idx="18" hasCustomPrompt="1"/>
          </p:nvPr>
        </p:nvSpPr>
        <p:spPr>
          <a:xfrm>
            <a:off x="875561" y="1482725"/>
            <a:ext cx="3136900" cy="504825"/>
          </a:xfrm>
          <a:prstGeom prst="rect">
            <a:avLst/>
          </a:prstGeom>
        </p:spPr>
        <p:txBody>
          <a:bodyPr/>
          <a:lstStyle>
            <a:lvl1pPr marL="0" indent="0">
              <a:buNone/>
              <a:defRPr sz="2400" b="1">
                <a:solidFill>
                  <a:schemeClr val="bg1">
                    <a:lumMod val="50000"/>
                  </a:schemeClr>
                </a:solidFill>
                <a:latin typeface="Franklin Gothic Demi" panose="020B0703020102020204" pitchFamily="34" charset="0"/>
              </a:defRPr>
            </a:lvl1pPr>
          </a:lstStyle>
          <a:p>
            <a:pPr lvl="0"/>
            <a:r>
              <a:rPr lang="en-US" dirty="0"/>
              <a:t>Body Header 1</a:t>
            </a:r>
          </a:p>
        </p:txBody>
      </p:sp>
      <p:sp>
        <p:nvSpPr>
          <p:cNvPr id="39" name="Text Placeholder 37">
            <a:extLst>
              <a:ext uri="{FF2B5EF4-FFF2-40B4-BE49-F238E27FC236}">
                <a16:creationId xmlns:a16="http://schemas.microsoft.com/office/drawing/2014/main" id="{E55F9896-0589-DD9E-FE40-4DE4FFD959D4}"/>
              </a:ext>
            </a:extLst>
          </p:cNvPr>
          <p:cNvSpPr>
            <a:spLocks noGrp="1"/>
          </p:cNvSpPr>
          <p:nvPr>
            <p:ph type="body" sz="quarter" idx="19" hasCustomPrompt="1"/>
          </p:nvPr>
        </p:nvSpPr>
        <p:spPr>
          <a:xfrm>
            <a:off x="4501318" y="1482725"/>
            <a:ext cx="3136900" cy="504825"/>
          </a:xfrm>
          <a:prstGeom prst="rect">
            <a:avLst/>
          </a:prstGeom>
        </p:spPr>
        <p:txBody>
          <a:bodyPr/>
          <a:lstStyle>
            <a:lvl1pPr marL="0" indent="0">
              <a:buNone/>
              <a:defRPr sz="2400" b="1">
                <a:solidFill>
                  <a:schemeClr val="bg1">
                    <a:lumMod val="50000"/>
                  </a:schemeClr>
                </a:solidFill>
                <a:latin typeface="Franklin Gothic Demi" panose="020B0703020102020204" pitchFamily="34" charset="0"/>
              </a:defRPr>
            </a:lvl1pPr>
          </a:lstStyle>
          <a:p>
            <a:pPr lvl="0"/>
            <a:r>
              <a:rPr lang="en-US" dirty="0"/>
              <a:t>Body Header 2</a:t>
            </a:r>
          </a:p>
        </p:txBody>
      </p:sp>
      <p:sp>
        <p:nvSpPr>
          <p:cNvPr id="40" name="Text Placeholder 37">
            <a:extLst>
              <a:ext uri="{FF2B5EF4-FFF2-40B4-BE49-F238E27FC236}">
                <a16:creationId xmlns:a16="http://schemas.microsoft.com/office/drawing/2014/main" id="{DF48E998-2188-D9ED-F409-DCF7EE1F5AF5}"/>
              </a:ext>
            </a:extLst>
          </p:cNvPr>
          <p:cNvSpPr>
            <a:spLocks noGrp="1"/>
          </p:cNvSpPr>
          <p:nvPr>
            <p:ph type="body" sz="quarter" idx="20" hasCustomPrompt="1"/>
          </p:nvPr>
        </p:nvSpPr>
        <p:spPr>
          <a:xfrm>
            <a:off x="8127076" y="1477264"/>
            <a:ext cx="3136900" cy="504825"/>
          </a:xfrm>
          <a:prstGeom prst="rect">
            <a:avLst/>
          </a:prstGeom>
        </p:spPr>
        <p:txBody>
          <a:bodyPr/>
          <a:lstStyle>
            <a:lvl1pPr marL="0" indent="0">
              <a:buNone/>
              <a:defRPr sz="2400" b="1">
                <a:solidFill>
                  <a:schemeClr val="bg1">
                    <a:lumMod val="50000"/>
                  </a:schemeClr>
                </a:solidFill>
                <a:latin typeface="Franklin Gothic Demi" panose="020B0703020102020204" pitchFamily="34" charset="0"/>
              </a:defRPr>
            </a:lvl1pPr>
          </a:lstStyle>
          <a:p>
            <a:pPr lvl="0"/>
            <a:r>
              <a:rPr lang="en-US" dirty="0"/>
              <a:t>Body Header 3</a:t>
            </a:r>
          </a:p>
        </p:txBody>
      </p:sp>
      <p:pic>
        <p:nvPicPr>
          <p:cNvPr id="3" name="Picture 2">
            <a:extLst>
              <a:ext uri="{FF2B5EF4-FFF2-40B4-BE49-F238E27FC236}">
                <a16:creationId xmlns:a16="http://schemas.microsoft.com/office/drawing/2014/main" id="{B9B3FB86-2D33-6689-1280-95D067C571B5}"/>
              </a:ext>
            </a:extLst>
          </p:cNvPr>
          <p:cNvPicPr>
            <a:picLocks noChangeAspect="1"/>
          </p:cNvPicPr>
          <p:nvPr userDrawn="1"/>
        </p:nvPicPr>
        <p:blipFill>
          <a:blip r:embed="rId2"/>
          <a:stretch>
            <a:fillRect/>
          </a:stretch>
        </p:blipFill>
        <p:spPr>
          <a:xfrm>
            <a:off x="10520808" y="404923"/>
            <a:ext cx="973091" cy="874085"/>
          </a:xfrm>
          <a:prstGeom prst="rect">
            <a:avLst/>
          </a:prstGeom>
        </p:spPr>
      </p:pic>
      <p:sp>
        <p:nvSpPr>
          <p:cNvPr id="4" name="TextBox 3">
            <a:extLst>
              <a:ext uri="{FF2B5EF4-FFF2-40B4-BE49-F238E27FC236}">
                <a16:creationId xmlns:a16="http://schemas.microsoft.com/office/drawing/2014/main" id="{66A44108-AF85-675C-E009-080137CBEDB7}"/>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1818347580"/>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B2EF-7036-5B04-2BC6-77F65759A1CC}"/>
              </a:ext>
            </a:extLst>
          </p:cNvPr>
          <p:cNvSpPr>
            <a:spLocks noGrp="1"/>
          </p:cNvSpPr>
          <p:nvPr>
            <p:ph type="title" hasCustomPrompt="1"/>
          </p:nvPr>
        </p:nvSpPr>
        <p:spPr>
          <a:xfrm>
            <a:off x="774402" y="374570"/>
            <a:ext cx="10778688" cy="938249"/>
          </a:xfrm>
          <a:prstGeom prst="rect">
            <a:avLst/>
          </a:prstGeom>
        </p:spPr>
        <p:txBody>
          <a:bodyPr/>
          <a:lstStyle>
            <a:lvl1pPr>
              <a:defRPr sz="3600">
                <a:solidFill>
                  <a:srgbClr val="601F41"/>
                </a:solidFill>
                <a:latin typeface="Franklin Gothic Heavy" panose="020B0903020102020204" pitchFamily="34" charset="0"/>
              </a:defRPr>
            </a:lvl1pPr>
          </a:lstStyle>
          <a:p>
            <a:r>
              <a:rPr lang="en-US" dirty="0"/>
              <a:t>Empty Content Title</a:t>
            </a:r>
          </a:p>
        </p:txBody>
      </p:sp>
      <p:sp>
        <p:nvSpPr>
          <p:cNvPr id="6" name="Rectangle 5">
            <a:extLst>
              <a:ext uri="{FF2B5EF4-FFF2-40B4-BE49-F238E27FC236}">
                <a16:creationId xmlns:a16="http://schemas.microsoft.com/office/drawing/2014/main" id="{9244683A-4948-5F51-15A0-E1CA7EDC2F37}"/>
              </a:ext>
              <a:ext uri="{C183D7F6-B498-43B3-948B-1728B52AA6E4}">
                <adec:decorative xmlns:adec="http://schemas.microsoft.com/office/drawing/2017/decorative" val="1"/>
              </a:ext>
            </a:extLst>
          </p:cNvPr>
          <p:cNvSpPr/>
          <p:nvPr userDrawn="1"/>
        </p:nvSpPr>
        <p:spPr>
          <a:xfrm>
            <a:off x="0" y="6392862"/>
            <a:ext cx="9309293" cy="471230"/>
          </a:xfrm>
          <a:prstGeom prst="rect">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7" name="Straight Connector 6">
            <a:extLst>
              <a:ext uri="{FF2B5EF4-FFF2-40B4-BE49-F238E27FC236}">
                <a16:creationId xmlns:a16="http://schemas.microsoft.com/office/drawing/2014/main" id="{0F85A4DC-BC4A-619D-92C5-0B69C149C82D}"/>
              </a:ext>
              <a:ext uri="{C183D7F6-B498-43B3-948B-1728B52AA6E4}">
                <adec:decorative xmlns:adec="http://schemas.microsoft.com/office/drawing/2017/decorative" val="1"/>
              </a:ext>
            </a:extLst>
          </p:cNvPr>
          <p:cNvCxnSpPr>
            <a:cxnSpLocks/>
          </p:cNvCxnSpPr>
          <p:nvPr userDrawn="1"/>
        </p:nvCxnSpPr>
        <p:spPr>
          <a:xfrm>
            <a:off x="9510099"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550010-2AC1-0312-BC34-CDDEC78B494D}"/>
              </a:ext>
              <a:ext uri="{C183D7F6-B498-43B3-948B-1728B52AA6E4}">
                <adec:decorative xmlns:adec="http://schemas.microsoft.com/office/drawing/2017/decorative" val="1"/>
              </a:ext>
            </a:extLst>
          </p:cNvPr>
          <p:cNvCxnSpPr>
            <a:cxnSpLocks/>
          </p:cNvCxnSpPr>
          <p:nvPr userDrawn="1"/>
        </p:nvCxnSpPr>
        <p:spPr>
          <a:xfrm>
            <a:off x="9710266" y="6400800"/>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F8D4D9D-3326-8D29-3B44-EF05890714F0}"/>
              </a:ext>
              <a:ext uri="{C183D7F6-B498-43B3-948B-1728B52AA6E4}">
                <adec:decorative xmlns:adec="http://schemas.microsoft.com/office/drawing/2017/decorative" val="1"/>
              </a:ext>
            </a:extLst>
          </p:cNvPr>
          <p:cNvCxnSpPr>
            <a:cxnSpLocks/>
          </p:cNvCxnSpPr>
          <p:nvPr userDrawn="1"/>
        </p:nvCxnSpPr>
        <p:spPr>
          <a:xfrm>
            <a:off x="9912867"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453B52-83C9-FA2F-9DD2-669193C23CC2}"/>
              </a:ext>
              <a:ext uri="{C183D7F6-B498-43B3-948B-1728B52AA6E4}">
                <adec:decorative xmlns:adec="http://schemas.microsoft.com/office/drawing/2017/decorative" val="1"/>
              </a:ext>
            </a:extLst>
          </p:cNvPr>
          <p:cNvCxnSpPr>
            <a:cxnSpLocks/>
          </p:cNvCxnSpPr>
          <p:nvPr userDrawn="1"/>
        </p:nvCxnSpPr>
        <p:spPr>
          <a:xfrm>
            <a:off x="10109606" y="6400800"/>
            <a:ext cx="459383" cy="461980"/>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13D8D1-5E93-D356-592C-A13E2021A067}"/>
              </a:ext>
              <a:ext uri="{C183D7F6-B498-43B3-948B-1728B52AA6E4}">
                <adec:decorative xmlns:adec="http://schemas.microsoft.com/office/drawing/2017/decorative" val="1"/>
              </a:ext>
            </a:extLst>
          </p:cNvPr>
          <p:cNvCxnSpPr>
            <a:cxnSpLocks/>
          </p:cNvCxnSpPr>
          <p:nvPr userDrawn="1"/>
        </p:nvCxnSpPr>
        <p:spPr>
          <a:xfrm>
            <a:off x="10307055" y="6400081"/>
            <a:ext cx="461962" cy="464574"/>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C6ECB0-8977-534B-66CD-D6DEFCE06C00}"/>
              </a:ext>
              <a:ext uri="{C183D7F6-B498-43B3-948B-1728B52AA6E4}">
                <adec:decorative xmlns:adec="http://schemas.microsoft.com/office/drawing/2017/decorative" val="1"/>
              </a:ext>
            </a:extLst>
          </p:cNvPr>
          <p:cNvCxnSpPr>
            <a:cxnSpLocks/>
          </p:cNvCxnSpPr>
          <p:nvPr userDrawn="1"/>
        </p:nvCxnSpPr>
        <p:spPr>
          <a:xfrm>
            <a:off x="10507222" y="6400800"/>
            <a:ext cx="458164" cy="46075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8817D65-93A9-E6C6-BB61-5CC0B0550847}"/>
              </a:ext>
              <a:ext uri="{C183D7F6-B498-43B3-948B-1728B52AA6E4}">
                <adec:decorative xmlns:adec="http://schemas.microsoft.com/office/drawing/2017/decorative" val="1"/>
              </a:ext>
            </a:extLst>
          </p:cNvPr>
          <p:cNvCxnSpPr>
            <a:cxnSpLocks/>
          </p:cNvCxnSpPr>
          <p:nvPr userDrawn="1"/>
        </p:nvCxnSpPr>
        <p:spPr>
          <a:xfrm>
            <a:off x="10704671" y="6400081"/>
            <a:ext cx="459386" cy="4619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114508-DC4E-6CE0-4ED2-27A26E50054C}"/>
              </a:ext>
              <a:ext uri="{C183D7F6-B498-43B3-948B-1728B52AA6E4}">
                <adec:decorative xmlns:adec="http://schemas.microsoft.com/office/drawing/2017/decorative" val="1"/>
              </a:ext>
            </a:extLst>
          </p:cNvPr>
          <p:cNvCxnSpPr>
            <a:cxnSpLocks/>
          </p:cNvCxnSpPr>
          <p:nvPr userDrawn="1"/>
        </p:nvCxnSpPr>
        <p:spPr>
          <a:xfrm>
            <a:off x="10903986" y="6402817"/>
            <a:ext cx="453083" cy="455645"/>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0E4117-D99C-518C-7136-B88D59EAABA1}"/>
              </a:ext>
              <a:ext uri="{C183D7F6-B498-43B3-948B-1728B52AA6E4}">
                <adec:decorative xmlns:adec="http://schemas.microsoft.com/office/drawing/2017/decorative" val="1"/>
              </a:ext>
            </a:extLst>
          </p:cNvPr>
          <p:cNvCxnSpPr>
            <a:cxnSpLocks/>
          </p:cNvCxnSpPr>
          <p:nvPr userDrawn="1"/>
        </p:nvCxnSpPr>
        <p:spPr>
          <a:xfrm>
            <a:off x="11098859" y="6402098"/>
            <a:ext cx="454231" cy="456799"/>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0B0F76-4B92-1291-8AFD-14D1AABC2456}"/>
              </a:ext>
              <a:ext uri="{C183D7F6-B498-43B3-948B-1728B52AA6E4}">
                <adec:decorative xmlns:adec="http://schemas.microsoft.com/office/drawing/2017/decorative" val="1"/>
              </a:ext>
            </a:extLst>
          </p:cNvPr>
          <p:cNvCxnSpPr>
            <a:cxnSpLocks/>
          </p:cNvCxnSpPr>
          <p:nvPr userDrawn="1"/>
        </p:nvCxnSpPr>
        <p:spPr>
          <a:xfrm>
            <a:off x="11293874" y="6402817"/>
            <a:ext cx="459241" cy="461838"/>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293D09-42DA-0C9F-BE9C-CB69C488CE84}"/>
              </a:ext>
              <a:ext uri="{C183D7F6-B498-43B3-948B-1728B52AA6E4}">
                <adec:decorative xmlns:adec="http://schemas.microsoft.com/office/drawing/2017/decorative" val="1"/>
              </a:ext>
            </a:extLst>
          </p:cNvPr>
          <p:cNvCxnSpPr>
            <a:cxnSpLocks/>
          </p:cNvCxnSpPr>
          <p:nvPr userDrawn="1"/>
        </p:nvCxnSpPr>
        <p:spPr>
          <a:xfrm>
            <a:off x="11493899" y="6402098"/>
            <a:ext cx="456810" cy="45939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675161-90D8-60F7-18B9-371D7C4AF683}"/>
              </a:ext>
              <a:ext uri="{C183D7F6-B498-43B3-948B-1728B52AA6E4}">
                <adec:decorative xmlns:adec="http://schemas.microsoft.com/office/drawing/2017/decorative" val="1"/>
              </a:ext>
            </a:extLst>
          </p:cNvPr>
          <p:cNvCxnSpPr>
            <a:cxnSpLocks/>
          </p:cNvCxnSpPr>
          <p:nvPr userDrawn="1"/>
        </p:nvCxnSpPr>
        <p:spPr>
          <a:xfrm>
            <a:off x="11688062" y="6402817"/>
            <a:ext cx="452624" cy="45518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59B021-C039-1D0D-1155-784685FFFAA1}"/>
              </a:ext>
              <a:ext uri="{C183D7F6-B498-43B3-948B-1728B52AA6E4}">
                <adec:decorative xmlns:adec="http://schemas.microsoft.com/office/drawing/2017/decorative" val="1"/>
              </a:ext>
            </a:extLst>
          </p:cNvPr>
          <p:cNvCxnSpPr>
            <a:cxnSpLocks/>
          </p:cNvCxnSpPr>
          <p:nvPr userDrawn="1"/>
        </p:nvCxnSpPr>
        <p:spPr>
          <a:xfrm>
            <a:off x="11888087" y="6402098"/>
            <a:ext cx="303913" cy="305631"/>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262777-BE87-7BE5-0515-D391A7378783}"/>
              </a:ext>
              <a:ext uri="{C183D7F6-B498-43B3-948B-1728B52AA6E4}">
                <adec:decorative xmlns:adec="http://schemas.microsoft.com/office/drawing/2017/decorative" val="1"/>
              </a:ext>
            </a:extLst>
          </p:cNvPr>
          <p:cNvCxnSpPr>
            <a:cxnSpLocks/>
          </p:cNvCxnSpPr>
          <p:nvPr userDrawn="1"/>
        </p:nvCxnSpPr>
        <p:spPr>
          <a:xfrm>
            <a:off x="12085678" y="6402817"/>
            <a:ext cx="106322" cy="106923"/>
          </a:xfrm>
          <a:prstGeom prst="line">
            <a:avLst/>
          </a:prstGeom>
          <a:ln w="381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3F6101E0-20B5-EBBE-BAA9-21FCF75BADAF}"/>
              </a:ext>
              <a:ext uri="{C183D7F6-B498-43B3-948B-1728B52AA6E4}">
                <adec:decorative xmlns:adec="http://schemas.microsoft.com/office/drawing/2017/decorative" val="1"/>
              </a:ext>
            </a:extLst>
          </p:cNvPr>
          <p:cNvSpPr/>
          <p:nvPr userDrawn="1"/>
        </p:nvSpPr>
        <p:spPr>
          <a:xfrm rot="13500000">
            <a:off x="9089738" y="6576324"/>
            <a:ext cx="667309" cy="338501"/>
          </a:xfrm>
          <a:prstGeom prst="triangle">
            <a:avLst/>
          </a:prstGeom>
          <a:solidFill>
            <a:srgbClr val="6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5">
            <a:extLst>
              <a:ext uri="{FF2B5EF4-FFF2-40B4-BE49-F238E27FC236}">
                <a16:creationId xmlns:a16="http://schemas.microsoft.com/office/drawing/2014/main" id="{F7A4D202-A119-A6E9-F4A2-3D381D0927AF}"/>
              </a:ext>
            </a:extLst>
          </p:cNvPr>
          <p:cNvSpPr txBox="1">
            <a:spLocks/>
          </p:cNvSpPr>
          <p:nvPr userDrawn="1"/>
        </p:nvSpPr>
        <p:spPr>
          <a:xfrm>
            <a:off x="137555" y="6433500"/>
            <a:ext cx="509649" cy="365125"/>
          </a:xfrm>
          <a:prstGeom prst="rect">
            <a:avLst/>
          </a:prstGeom>
        </p:spPr>
        <p:txBody>
          <a:bodyPr/>
          <a:lstStyle>
            <a:defPPr>
              <a:defRPr lang="en-US"/>
            </a:defPPr>
            <a:lvl1pPr algn="l" defTabSz="457200" rtl="0" fontAlgn="base">
              <a:spcBef>
                <a:spcPct val="0"/>
              </a:spcBef>
              <a:spcAft>
                <a:spcPct val="0"/>
              </a:spcAft>
              <a:defRPr kern="1200">
                <a:solidFill>
                  <a:schemeClr val="bg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fld id="{6485AF2D-6FF2-4974-BB17-433C0311E690}" type="slidenum">
              <a:rPr lang="en-US" smtClean="0">
                <a:latin typeface="Franklin Gothic Book" panose="020B0503020102020204" pitchFamily="34" charset="0"/>
              </a:rPr>
              <a:pPr/>
              <a:t>‹#›</a:t>
            </a:fld>
            <a:endParaRPr lang="en-US" dirty="0">
              <a:latin typeface="Franklin Gothic Book" panose="020B0503020102020204" pitchFamily="34" charset="0"/>
            </a:endParaRPr>
          </a:p>
        </p:txBody>
      </p:sp>
      <p:pic>
        <p:nvPicPr>
          <p:cNvPr id="4" name="Picture 3">
            <a:extLst>
              <a:ext uri="{FF2B5EF4-FFF2-40B4-BE49-F238E27FC236}">
                <a16:creationId xmlns:a16="http://schemas.microsoft.com/office/drawing/2014/main" id="{787FA702-EFBD-3C96-30B8-81BCC8D52B35}"/>
              </a:ext>
            </a:extLst>
          </p:cNvPr>
          <p:cNvPicPr>
            <a:picLocks noChangeAspect="1"/>
          </p:cNvPicPr>
          <p:nvPr userDrawn="1"/>
        </p:nvPicPr>
        <p:blipFill>
          <a:blip r:embed="rId2"/>
          <a:stretch>
            <a:fillRect/>
          </a:stretch>
        </p:blipFill>
        <p:spPr>
          <a:xfrm>
            <a:off x="10520808" y="404923"/>
            <a:ext cx="973091" cy="874085"/>
          </a:xfrm>
          <a:prstGeom prst="rect">
            <a:avLst/>
          </a:prstGeom>
        </p:spPr>
      </p:pic>
      <p:sp>
        <p:nvSpPr>
          <p:cNvPr id="21" name="TextBox 20">
            <a:extLst>
              <a:ext uri="{FF2B5EF4-FFF2-40B4-BE49-F238E27FC236}">
                <a16:creationId xmlns:a16="http://schemas.microsoft.com/office/drawing/2014/main" id="{CE94BEC2-B9FE-12E7-CC16-9739D3B76BF4}"/>
              </a:ext>
            </a:extLst>
          </p:cNvPr>
          <p:cNvSpPr txBox="1"/>
          <p:nvPr userDrawn="1"/>
        </p:nvSpPr>
        <p:spPr>
          <a:xfrm>
            <a:off x="6882773" y="6428921"/>
            <a:ext cx="2563350" cy="369332"/>
          </a:xfrm>
          <a:prstGeom prst="rect">
            <a:avLst/>
          </a:prstGeom>
          <a:noFill/>
        </p:spPr>
        <p:txBody>
          <a:bodyPr wrap="square" rtlCol="0">
            <a:spAutoFit/>
          </a:bodyPr>
          <a:lstStyle/>
          <a:p>
            <a:r>
              <a:rPr lang="en-US" dirty="0">
                <a:solidFill>
                  <a:schemeClr val="bg1"/>
                </a:solidFill>
              </a:rPr>
              <a:t>www.rlsandassoc.com</a:t>
            </a:r>
          </a:p>
        </p:txBody>
      </p:sp>
    </p:spTree>
    <p:extLst>
      <p:ext uri="{BB962C8B-B14F-4D97-AF65-F5344CB8AC3E}">
        <p14:creationId xmlns:p14="http://schemas.microsoft.com/office/powerpoint/2010/main" val="259300435"/>
      </p:ext>
    </p:extLst>
  </p:cSld>
  <p:clrMapOvr>
    <a:masterClrMapping/>
  </p:clrMapOvr>
  <p:extLst>
    <p:ext uri="{DCECCB84-F9BA-43D5-87BE-67443E8EF086}">
      <p15:sldGuideLst xmlns:p15="http://schemas.microsoft.com/office/powerpoint/2012/main">
        <p15:guide id="1" orient="horz" pos="5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697835"/>
      </p:ext>
    </p:extLst>
  </p:cSld>
  <p:clrMap bg1="lt1" tx1="dk1" bg2="lt2" tx2="dk2" accent1="accent1" accent2="accent2" accent3="accent3" accent4="accent4" accent5="accent5" accent6="accent6" hlink="hlink" folHlink="folHlink"/>
  <p:sldLayoutIdLst>
    <p:sldLayoutId id="2147483868" r:id="rId1"/>
    <p:sldLayoutId id="2147483879" r:id="rId2"/>
    <p:sldLayoutId id="2147483878" r:id="rId3"/>
    <p:sldLayoutId id="2147483880" r:id="rId4"/>
    <p:sldLayoutId id="2147483869" r:id="rId5"/>
    <p:sldLayoutId id="2147483870" r:id="rId6"/>
    <p:sldLayoutId id="2147483871" r:id="rId7"/>
    <p:sldLayoutId id="2147483872" r:id="rId8"/>
    <p:sldLayoutId id="2147483873" r:id="rId9"/>
    <p:sldLayoutId id="2147483874" r:id="rId10"/>
    <p:sldLayoutId id="2147483876" r:id="rId11"/>
    <p:sldLayoutId id="2147483877" r:id="rId12"/>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0" userDrawn="1">
          <p15:clr>
            <a:srgbClr val="F26B43"/>
          </p15:clr>
        </p15:guide>
        <p15:guide id="2" pos="4992" userDrawn="1">
          <p15:clr>
            <a:srgbClr val="F26B43"/>
          </p15:clr>
        </p15:guide>
        <p15:guide id="3" orient="horz" pos="216" userDrawn="1">
          <p15:clr>
            <a:srgbClr val="F26B43"/>
          </p15:clr>
        </p15:guide>
        <p15:guide id="4" orient="horz" pos="840" userDrawn="1">
          <p15:clr>
            <a:srgbClr val="F26B43"/>
          </p15:clr>
        </p15:guide>
        <p15:guide id="5" orient="horz" pos="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ransit-safety.fta.dot.gov/DrugAndAlcohol/Tools/DAPMForms/Forms/Post%20Accident%20Decision%20Making%20Form%20-%202025.docx"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transit-safety.fta.dot.gov/DrugAndAlcohol/Tools/RandomCharts_v2.xls"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3.jfif"/><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transit-safety.fta.dot.gov/DrugAndAlcohol/Newsletters/issue75/pdf/issue75.pdf" TargetMode="External"/><Relationship Id="rId13" Type="http://schemas.openxmlformats.org/officeDocument/2006/relationships/image" Target="../media/image38.jpeg"/><Relationship Id="rId3" Type="http://schemas.openxmlformats.org/officeDocument/2006/relationships/hyperlink" Target="https://www.transportation.gov/odapc/medical-marijuana-notice" TargetMode="External"/><Relationship Id="rId7" Type="http://schemas.openxmlformats.org/officeDocument/2006/relationships/hyperlink" Target="https://transit-safety.fta.dot.gov/DrugAndAlcohol/Newsletters/issue77/pdf/issue77.pdf" TargetMode="External"/><Relationship Id="rId12" Type="http://schemas.openxmlformats.org/officeDocument/2006/relationships/hyperlink" Target="https://transit-safety.fta.dot.gov/DrugAndAlcohol/Newsletters/issue49/pdf/Issue49.pdf"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transit-safety.fta.dot.gov/DrugAndAlcohol/Newsletters/Topics.aspx" TargetMode="External"/><Relationship Id="rId11" Type="http://schemas.openxmlformats.org/officeDocument/2006/relationships/hyperlink" Target="https://transit-safety.fta.dot.gov/DrugAndAlcohol/Newsletters/issue51/pdf/Issue51.pdf" TargetMode="External"/><Relationship Id="rId5" Type="http://schemas.openxmlformats.org/officeDocument/2006/relationships/hyperlink" Target="https://www.transportation.gov/odapc/cbd-notice" TargetMode="External"/><Relationship Id="rId10" Type="http://schemas.openxmlformats.org/officeDocument/2006/relationships/hyperlink" Target="https://transit-safety.fta.dot.gov/DrugAndAlcohol/Newsletters/issue52/pdf/Issue52.pdf" TargetMode="External"/><Relationship Id="rId4" Type="http://schemas.openxmlformats.org/officeDocument/2006/relationships/hyperlink" Target="https://www.transportation.gov/odapc/dot-recreational-marijuana-notice" TargetMode="External"/><Relationship Id="rId9" Type="http://schemas.openxmlformats.org/officeDocument/2006/relationships/hyperlink" Target="https://transit-safety.fta.dot.gov/DrugAndAlcohol/Newsletters/issue55/pdf/Issue55.pdf"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ndasa.com/2023/10/26/model-standing-order-for-drug-testing-of-dot-regulated-employees/"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hyperlink" Target="https://transit-safety.fta.dot.gov/DrugAndAlcohol/Default.aspx" TargetMode="External"/><Relationship Id="rId3" Type="http://schemas.openxmlformats.org/officeDocument/2006/relationships/image" Target="../media/image8.jpeg"/><Relationship Id="rId7" Type="http://schemas.openxmlformats.org/officeDocument/2006/relationships/hyperlink" Target="https://transit-safety.fta.dot.gov/DrugAndAlcohol/Tools/PolicyBuilder/CreatePolicy.aspx" TargetMode="External"/><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hyperlink" Target="https://transit-safety.fta.dot.gov/DrugAndAlcohol/Tools/Checklist/PolicyReqsChecklist.docx"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transit-safety.fta.dot.gov/DrugAndAlcohol/Tools/DAPMForms/Forms/Previous%20Employer%20Release%20of%20Information%20Form.docx"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01BD5E3E-DAEC-345C-637B-3FF3F947E8A3}"/>
              </a:ext>
            </a:extLst>
          </p:cNvPr>
          <p:cNvSpPr>
            <a:spLocks noGrp="1"/>
          </p:cNvSpPr>
          <p:nvPr>
            <p:ph type="ctrTitle"/>
          </p:nvPr>
        </p:nvSpPr>
        <p:spPr>
          <a:xfrm>
            <a:off x="764844" y="2127583"/>
            <a:ext cx="6869334" cy="1382379"/>
          </a:xfrm>
        </p:spPr>
        <p:txBody>
          <a:bodyPr/>
          <a:lstStyle/>
          <a:p>
            <a:r>
              <a:rPr lang="en-US" sz="4600" dirty="0"/>
              <a:t>USDOT-FTA D&amp;A Testing: Addressing Today’s Key Challenges</a:t>
            </a:r>
          </a:p>
        </p:txBody>
      </p:sp>
      <p:sp>
        <p:nvSpPr>
          <p:cNvPr id="21" name="Text Placeholder 20">
            <a:extLst>
              <a:ext uri="{FF2B5EF4-FFF2-40B4-BE49-F238E27FC236}">
                <a16:creationId xmlns:a16="http://schemas.microsoft.com/office/drawing/2014/main" id="{D6FD0E0B-2C98-4DD5-687B-D0BDD7B1E4DF}"/>
              </a:ext>
            </a:extLst>
          </p:cNvPr>
          <p:cNvSpPr>
            <a:spLocks noGrp="1"/>
          </p:cNvSpPr>
          <p:nvPr>
            <p:ph type="body" sz="quarter" idx="12"/>
          </p:nvPr>
        </p:nvSpPr>
        <p:spPr>
          <a:xfrm>
            <a:off x="764843" y="3552014"/>
            <a:ext cx="7429831" cy="365125"/>
          </a:xfrm>
        </p:spPr>
        <p:txBody>
          <a:bodyPr/>
          <a:lstStyle/>
          <a:p>
            <a:r>
              <a:rPr lang="en-US" dirty="0"/>
              <a:t>Sean K. Oswald, Chief of Operations</a:t>
            </a:r>
          </a:p>
          <a:p>
            <a:r>
              <a:rPr lang="en-US" dirty="0"/>
              <a:t>RLS &amp; Associates, Inc. </a:t>
            </a:r>
          </a:p>
        </p:txBody>
      </p:sp>
      <p:sp>
        <p:nvSpPr>
          <p:cNvPr id="34" name="Picture Placeholder 33">
            <a:extLst>
              <a:ext uri="{FF2B5EF4-FFF2-40B4-BE49-F238E27FC236}">
                <a16:creationId xmlns:a16="http://schemas.microsoft.com/office/drawing/2014/main" id="{0C76A719-D632-5503-B765-42D6EDFA4620}"/>
              </a:ext>
            </a:extLst>
          </p:cNvPr>
          <p:cNvSpPr>
            <a:spLocks noGrp="1"/>
          </p:cNvSpPr>
          <p:nvPr>
            <p:ph type="pic" sz="quarter" idx="13"/>
          </p:nvPr>
        </p:nvSpPr>
        <p:spPr>
          <a:ln>
            <a:solidFill>
              <a:srgbClr val="1F4544"/>
            </a:solidFill>
          </a:ln>
        </p:spPr>
        <p:txBody>
          <a:bodyPr/>
          <a:lstStyle/>
          <a:p>
            <a:endParaRPr lang="en-US" dirty="0"/>
          </a:p>
        </p:txBody>
      </p:sp>
      <p:sp>
        <p:nvSpPr>
          <p:cNvPr id="3" name="Rectangle 2">
            <a:extLst>
              <a:ext uri="{FF2B5EF4-FFF2-40B4-BE49-F238E27FC236}">
                <a16:creationId xmlns:a16="http://schemas.microsoft.com/office/drawing/2014/main" id="{2D219407-49BD-F5EA-6521-64982AD89E42}"/>
              </a:ext>
              <a:ext uri="{C183D7F6-B498-43B3-948B-1728B52AA6E4}">
                <adec:decorative xmlns:adec="http://schemas.microsoft.com/office/drawing/2017/decorative" val="1"/>
              </a:ext>
            </a:extLst>
          </p:cNvPr>
          <p:cNvSpPr/>
          <p:nvPr/>
        </p:nvSpPr>
        <p:spPr>
          <a:xfrm>
            <a:off x="8199514" y="346075"/>
            <a:ext cx="3747142" cy="6284913"/>
          </a:xfrm>
          <a:prstGeom prst="rect">
            <a:avLst/>
          </a:prstGeom>
          <a:noFill/>
          <a:ln w="28575">
            <a:solidFill>
              <a:srgbClr val="1F4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sp>
        <p:nvSpPr>
          <p:cNvPr id="11" name="Freeform 2">
            <a:extLst>
              <a:ext uri="{FF2B5EF4-FFF2-40B4-BE49-F238E27FC236}">
                <a16:creationId xmlns:a16="http://schemas.microsoft.com/office/drawing/2014/main" id="{6E4C2E6E-69F8-9B68-30D4-4FBA3EF2C4DE}"/>
              </a:ext>
              <a:ext uri="{C183D7F6-B498-43B3-948B-1728B52AA6E4}">
                <adec:decorative xmlns:adec="http://schemas.microsoft.com/office/drawing/2017/decorative" val="1"/>
              </a:ext>
            </a:extLst>
          </p:cNvPr>
          <p:cNvSpPr/>
          <p:nvPr/>
        </p:nvSpPr>
        <p:spPr>
          <a:xfrm>
            <a:off x="8222374" y="385436"/>
            <a:ext cx="3709276" cy="6217920"/>
          </a:xfrm>
          <a:custGeom>
            <a:avLst/>
            <a:gdLst/>
            <a:ahLst/>
            <a:cxnLst/>
            <a:rect l="l" t="t" r="r" b="b"/>
            <a:pathLst>
              <a:path w="3899002" h="5852160">
                <a:moveTo>
                  <a:pt x="0" y="0"/>
                </a:moveTo>
                <a:lnTo>
                  <a:pt x="3899002" y="0"/>
                </a:lnTo>
                <a:lnTo>
                  <a:pt x="3899002" y="5852160"/>
                </a:lnTo>
                <a:lnTo>
                  <a:pt x="0" y="5852160"/>
                </a:lnTo>
                <a:lnTo>
                  <a:pt x="0" y="0"/>
                </a:lnTo>
                <a:close/>
              </a:path>
            </a:pathLst>
          </a:custGeom>
          <a:blipFill>
            <a:blip r:embed="rId3"/>
            <a:stretch>
              <a:fillRect/>
            </a:stretch>
          </a:blipFill>
        </p:spPr>
      </p:sp>
    </p:spTree>
    <p:extLst>
      <p:ext uri="{BB962C8B-B14F-4D97-AF65-F5344CB8AC3E}">
        <p14:creationId xmlns:p14="http://schemas.microsoft.com/office/powerpoint/2010/main" val="1025136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BCD5D-8D36-6927-2C85-A9C49ACEAE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E3B8CAB-0393-3653-000D-9EFF3A2ABB77}"/>
              </a:ext>
            </a:extLst>
          </p:cNvPr>
          <p:cNvSpPr>
            <a:spLocks noGrp="1"/>
          </p:cNvSpPr>
          <p:nvPr>
            <p:ph type="title"/>
          </p:nvPr>
        </p:nvSpPr>
        <p:spPr>
          <a:xfrm>
            <a:off x="775990" y="374570"/>
            <a:ext cx="10777100" cy="938249"/>
          </a:xfrm>
        </p:spPr>
        <p:txBody>
          <a:bodyPr/>
          <a:lstStyle/>
          <a:p>
            <a:r>
              <a:rPr lang="en-US" dirty="0"/>
              <a:t>Common Findings: Post-Accident Testing</a:t>
            </a:r>
          </a:p>
        </p:txBody>
      </p:sp>
      <p:sp>
        <p:nvSpPr>
          <p:cNvPr id="17" name="Content Placeholder 16">
            <a:extLst>
              <a:ext uri="{FF2B5EF4-FFF2-40B4-BE49-F238E27FC236}">
                <a16:creationId xmlns:a16="http://schemas.microsoft.com/office/drawing/2014/main" id="{DB39B575-18EA-09E7-F4C8-E5BF172ED1B4}"/>
              </a:ext>
            </a:extLst>
          </p:cNvPr>
          <p:cNvSpPr>
            <a:spLocks noGrp="1"/>
          </p:cNvSpPr>
          <p:nvPr>
            <p:ph type="body" sz="quarter" idx="15"/>
          </p:nvPr>
        </p:nvSpPr>
        <p:spPr>
          <a:xfrm>
            <a:off x="876175" y="2276752"/>
            <a:ext cx="3136286" cy="3960654"/>
          </a:xfrm>
        </p:spPr>
        <p:txBody>
          <a:bodyPr/>
          <a:lstStyle/>
          <a:p>
            <a:pPr marL="457200" indent="-457200">
              <a:buFont typeface="+mj-lt"/>
              <a:buAutoNum type="arabicPeriod"/>
            </a:pPr>
            <a:r>
              <a:rPr lang="en-US" sz="2000" dirty="0"/>
              <a:t>Human fatality</a:t>
            </a:r>
          </a:p>
          <a:p>
            <a:pPr marL="457200" indent="-457200">
              <a:buFont typeface="+mj-lt"/>
              <a:buAutoNum type="arabicPeriod"/>
            </a:pPr>
            <a:r>
              <a:rPr lang="en-US" sz="2000" dirty="0"/>
              <a:t>Bodily injury w/immediate transportation away from scene to medical facility</a:t>
            </a:r>
          </a:p>
          <a:p>
            <a:pPr marL="457200" indent="-457200">
              <a:buFont typeface="+mj-lt"/>
              <a:buAutoNum type="arabicPeriod"/>
            </a:pPr>
            <a:r>
              <a:rPr lang="en-US" sz="2000" dirty="0"/>
              <a:t>Any vehicle incurs disabling damage</a:t>
            </a:r>
          </a:p>
          <a:p>
            <a:pPr marL="457200" indent="-457200">
              <a:buFont typeface="+mj-lt"/>
              <a:buAutoNum type="arabicPeriod"/>
            </a:pPr>
            <a:r>
              <a:rPr lang="en-US" sz="2000" dirty="0"/>
              <a:t>**rail car, trolley car, trolley bus, or vessel removed from service </a:t>
            </a:r>
          </a:p>
        </p:txBody>
      </p:sp>
      <p:sp>
        <p:nvSpPr>
          <p:cNvPr id="19" name="Content Placeholder 18">
            <a:extLst>
              <a:ext uri="{FF2B5EF4-FFF2-40B4-BE49-F238E27FC236}">
                <a16:creationId xmlns:a16="http://schemas.microsoft.com/office/drawing/2014/main" id="{76FCA985-999E-F074-5408-A83BB097E99B}"/>
              </a:ext>
            </a:extLst>
          </p:cNvPr>
          <p:cNvSpPr>
            <a:spLocks noGrp="1"/>
          </p:cNvSpPr>
          <p:nvPr>
            <p:ph type="body" sz="quarter" idx="16"/>
          </p:nvPr>
        </p:nvSpPr>
        <p:spPr>
          <a:xfrm>
            <a:off x="4501932" y="2276752"/>
            <a:ext cx="3136286" cy="3960654"/>
          </a:xfrm>
        </p:spPr>
        <p:txBody>
          <a:bodyPr/>
          <a:lstStyle/>
          <a:p>
            <a:r>
              <a:rPr lang="en-US" sz="2000" dirty="0"/>
              <a:t>Made by employer AT TIME OF ACCIDENT</a:t>
            </a:r>
            <a:br>
              <a:rPr lang="en-US" sz="2000" dirty="0"/>
            </a:br>
            <a:endParaRPr lang="en-US" sz="2000" dirty="0"/>
          </a:p>
          <a:p>
            <a:r>
              <a:rPr lang="en-US" sz="2000" dirty="0"/>
              <a:t>Decision not reversed based on facts learned later on</a:t>
            </a:r>
            <a:br>
              <a:rPr lang="en-US" sz="2000" dirty="0"/>
            </a:br>
            <a:endParaRPr lang="en-US" sz="2000" dirty="0"/>
          </a:p>
          <a:p>
            <a:r>
              <a:rPr lang="en-US" sz="2000" dirty="0"/>
              <a:t>MUST DOCUMENT DECISION</a:t>
            </a:r>
          </a:p>
          <a:p>
            <a:pPr lvl="1"/>
            <a:r>
              <a:rPr lang="en-US" sz="2000" dirty="0">
                <a:hlinkClick r:id="rId3"/>
              </a:rPr>
              <a:t>Standard form</a:t>
            </a:r>
            <a:endParaRPr lang="en-US" sz="2000" dirty="0"/>
          </a:p>
        </p:txBody>
      </p:sp>
      <p:sp>
        <p:nvSpPr>
          <p:cNvPr id="21" name="Content Placeholder 20">
            <a:extLst>
              <a:ext uri="{FF2B5EF4-FFF2-40B4-BE49-F238E27FC236}">
                <a16:creationId xmlns:a16="http://schemas.microsoft.com/office/drawing/2014/main" id="{33A93DF2-D7BB-2F71-0C58-3DAB157DE483}"/>
              </a:ext>
            </a:extLst>
          </p:cNvPr>
          <p:cNvSpPr>
            <a:spLocks noGrp="1"/>
          </p:cNvSpPr>
          <p:nvPr>
            <p:ph type="body" sz="quarter" idx="17"/>
          </p:nvPr>
        </p:nvSpPr>
        <p:spPr>
          <a:xfrm>
            <a:off x="8127690" y="2276752"/>
            <a:ext cx="3136286" cy="3960654"/>
          </a:xfrm>
        </p:spPr>
        <p:txBody>
          <a:bodyPr/>
          <a:lstStyle/>
          <a:p>
            <a:r>
              <a:rPr lang="en-US" sz="2000" dirty="0"/>
              <a:t>Fatal Accident</a:t>
            </a:r>
          </a:p>
          <a:p>
            <a:pPr lvl="1"/>
            <a:r>
              <a:rPr lang="en-US" sz="2000" dirty="0"/>
              <a:t>Transit operator</a:t>
            </a:r>
          </a:p>
          <a:p>
            <a:pPr lvl="1"/>
            <a:r>
              <a:rPr lang="en-US" sz="2000" dirty="0"/>
              <a:t>Any other SS EE who could’ve contributed</a:t>
            </a:r>
          </a:p>
          <a:p>
            <a:r>
              <a:rPr lang="en-US" sz="2000" dirty="0"/>
              <a:t>Non-Fatal Accident</a:t>
            </a:r>
          </a:p>
          <a:p>
            <a:pPr lvl="1"/>
            <a:r>
              <a:rPr lang="en-US" sz="2000" dirty="0"/>
              <a:t>Same as a fatal accident </a:t>
            </a:r>
            <a:r>
              <a:rPr lang="en-US" sz="2000" b="1" dirty="0"/>
              <a:t>UNLESS employee’s performance can be completely discounted</a:t>
            </a:r>
          </a:p>
        </p:txBody>
      </p:sp>
      <p:sp>
        <p:nvSpPr>
          <p:cNvPr id="31" name="Text Placeholder 30">
            <a:extLst>
              <a:ext uri="{FF2B5EF4-FFF2-40B4-BE49-F238E27FC236}">
                <a16:creationId xmlns:a16="http://schemas.microsoft.com/office/drawing/2014/main" id="{5B10FD48-AD84-7440-FB1E-7B327837567A}"/>
              </a:ext>
            </a:extLst>
          </p:cNvPr>
          <p:cNvSpPr>
            <a:spLocks noGrp="1"/>
          </p:cNvSpPr>
          <p:nvPr>
            <p:ph type="body" sz="quarter" idx="18"/>
          </p:nvPr>
        </p:nvSpPr>
        <p:spPr/>
        <p:txBody>
          <a:bodyPr/>
          <a:lstStyle/>
          <a:p>
            <a:r>
              <a:rPr lang="en-US" dirty="0"/>
              <a:t>FTA Thresholds</a:t>
            </a:r>
          </a:p>
        </p:txBody>
      </p:sp>
      <p:sp>
        <p:nvSpPr>
          <p:cNvPr id="32" name="Text Placeholder 31">
            <a:extLst>
              <a:ext uri="{FF2B5EF4-FFF2-40B4-BE49-F238E27FC236}">
                <a16:creationId xmlns:a16="http://schemas.microsoft.com/office/drawing/2014/main" id="{F89C1851-9AF8-92DF-EAFF-993DF70DE7A2}"/>
              </a:ext>
            </a:extLst>
          </p:cNvPr>
          <p:cNvSpPr>
            <a:spLocks noGrp="1"/>
          </p:cNvSpPr>
          <p:nvPr>
            <p:ph type="body" sz="quarter" idx="19"/>
          </p:nvPr>
        </p:nvSpPr>
        <p:spPr/>
        <p:txBody>
          <a:bodyPr/>
          <a:lstStyle/>
          <a:p>
            <a:r>
              <a:rPr lang="en-US" dirty="0"/>
              <a:t>Decision to Test</a:t>
            </a:r>
          </a:p>
        </p:txBody>
      </p:sp>
      <p:sp>
        <p:nvSpPr>
          <p:cNvPr id="33" name="Text Placeholder 32">
            <a:extLst>
              <a:ext uri="{FF2B5EF4-FFF2-40B4-BE49-F238E27FC236}">
                <a16:creationId xmlns:a16="http://schemas.microsoft.com/office/drawing/2014/main" id="{A63AD786-4AB2-FB29-DF81-B456A3E4F8E2}"/>
              </a:ext>
            </a:extLst>
          </p:cNvPr>
          <p:cNvSpPr>
            <a:spLocks noGrp="1"/>
          </p:cNvSpPr>
          <p:nvPr>
            <p:ph type="body" sz="quarter" idx="20"/>
          </p:nvPr>
        </p:nvSpPr>
        <p:spPr/>
        <p:txBody>
          <a:bodyPr/>
          <a:lstStyle/>
          <a:p>
            <a:r>
              <a:rPr lang="en-US" dirty="0"/>
              <a:t>Who To Test?</a:t>
            </a:r>
          </a:p>
        </p:txBody>
      </p:sp>
      <p:sp>
        <p:nvSpPr>
          <p:cNvPr id="2" name="Right Bracket 1">
            <a:extLst>
              <a:ext uri="{FF2B5EF4-FFF2-40B4-BE49-F238E27FC236}">
                <a16:creationId xmlns:a16="http://schemas.microsoft.com/office/drawing/2014/main" id="{5F3B8A79-EF0D-308A-2712-0EA15616F4BF}"/>
              </a:ext>
            </a:extLst>
          </p:cNvPr>
          <p:cNvSpPr/>
          <p:nvPr/>
        </p:nvSpPr>
        <p:spPr>
          <a:xfrm rot="10800000">
            <a:off x="572898" y="2210252"/>
            <a:ext cx="719189" cy="2772326"/>
          </a:xfrm>
          <a:prstGeom prst="rightBracket">
            <a:avLst>
              <a:gd name="adj" fmla="val 105194"/>
            </a:avLst>
          </a:prstGeom>
          <a:ln w="76200">
            <a:solidFill>
              <a:srgbClr val="1D453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 name="Right Bracket 3">
            <a:extLst>
              <a:ext uri="{FF2B5EF4-FFF2-40B4-BE49-F238E27FC236}">
                <a16:creationId xmlns:a16="http://schemas.microsoft.com/office/drawing/2014/main" id="{7782B53F-1700-E16E-0C67-EE0BC12F78C7}"/>
              </a:ext>
            </a:extLst>
          </p:cNvPr>
          <p:cNvSpPr/>
          <p:nvPr/>
        </p:nvSpPr>
        <p:spPr>
          <a:xfrm>
            <a:off x="3393023" y="2210252"/>
            <a:ext cx="719189" cy="2772326"/>
          </a:xfrm>
          <a:prstGeom prst="rightBracket">
            <a:avLst>
              <a:gd name="adj" fmla="val 105194"/>
            </a:avLst>
          </a:prstGeom>
          <a:ln w="76200">
            <a:solidFill>
              <a:srgbClr val="1D453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388232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32" grpId="0" build="p"/>
      <p:bldP spid="33" grpId="0" build="p"/>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E82BA-86D5-64BB-6BB5-E6FE25051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B202A-80A5-1AD3-DDA5-D23C520A95D8}"/>
              </a:ext>
            </a:extLst>
          </p:cNvPr>
          <p:cNvSpPr>
            <a:spLocks noGrp="1"/>
          </p:cNvSpPr>
          <p:nvPr>
            <p:ph type="title"/>
          </p:nvPr>
        </p:nvSpPr>
        <p:spPr>
          <a:xfrm>
            <a:off x="778274" y="375450"/>
            <a:ext cx="10774816" cy="937370"/>
          </a:xfrm>
        </p:spPr>
        <p:txBody>
          <a:bodyPr/>
          <a:lstStyle/>
          <a:p>
            <a:r>
              <a:rPr lang="en-US" dirty="0"/>
              <a:t>Common Findings: Post-Accident Testing</a:t>
            </a:r>
          </a:p>
        </p:txBody>
      </p:sp>
      <p:sp>
        <p:nvSpPr>
          <p:cNvPr id="6" name="Content Placeholder 3">
            <a:extLst>
              <a:ext uri="{FF2B5EF4-FFF2-40B4-BE49-F238E27FC236}">
                <a16:creationId xmlns:a16="http://schemas.microsoft.com/office/drawing/2014/main" id="{9BB8738C-2ACE-831D-16F9-2BE23A243FF1}"/>
              </a:ext>
            </a:extLst>
          </p:cNvPr>
          <p:cNvSpPr txBox="1">
            <a:spLocks/>
          </p:cNvSpPr>
          <p:nvPr/>
        </p:nvSpPr>
        <p:spPr>
          <a:xfrm>
            <a:off x="772154" y="1437350"/>
            <a:ext cx="10042601"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solidFill>
                  <a:schemeClr val="tx1"/>
                </a:solidFill>
              </a:rPr>
              <a:t>Factors that DON’T impact decision to test</a:t>
            </a:r>
          </a:p>
          <a:p>
            <a:pPr lvl="1" fontAlgn="auto">
              <a:spcAft>
                <a:spcPts val="0"/>
              </a:spcAft>
            </a:pPr>
            <a:r>
              <a:rPr lang="en-US" sz="2400" dirty="0">
                <a:solidFill>
                  <a:schemeClr val="tx1"/>
                </a:solidFill>
              </a:rPr>
              <a:t>Testing just to be safe</a:t>
            </a:r>
            <a:br>
              <a:rPr lang="en-US" sz="2400" dirty="0">
                <a:solidFill>
                  <a:schemeClr val="tx1"/>
                </a:solidFill>
              </a:rPr>
            </a:br>
            <a:endParaRPr lang="en-US" sz="2400" dirty="0">
              <a:solidFill>
                <a:schemeClr val="tx1"/>
              </a:solidFill>
            </a:endParaRPr>
          </a:p>
          <a:p>
            <a:pPr lvl="1" fontAlgn="auto">
              <a:spcAft>
                <a:spcPts val="0"/>
              </a:spcAft>
            </a:pPr>
            <a:r>
              <a:rPr lang="en-US" sz="2400" dirty="0">
                <a:solidFill>
                  <a:schemeClr val="tx1"/>
                </a:solidFill>
              </a:rPr>
              <a:t>Dollar damage</a:t>
            </a:r>
            <a:br>
              <a:rPr lang="en-US" sz="2400" dirty="0">
                <a:solidFill>
                  <a:schemeClr val="tx1"/>
                </a:solidFill>
              </a:rPr>
            </a:br>
            <a:endParaRPr lang="en-US" sz="2400" dirty="0">
              <a:solidFill>
                <a:schemeClr val="tx1"/>
              </a:solidFill>
            </a:endParaRPr>
          </a:p>
          <a:p>
            <a:pPr lvl="1" fontAlgn="auto">
              <a:spcAft>
                <a:spcPts val="0"/>
              </a:spcAft>
            </a:pPr>
            <a:r>
              <a:rPr lang="en-US" sz="2400" dirty="0">
                <a:solidFill>
                  <a:schemeClr val="tx1"/>
                </a:solidFill>
              </a:rPr>
              <a:t>Preventability</a:t>
            </a:r>
            <a:br>
              <a:rPr lang="en-US" sz="2400" dirty="0">
                <a:solidFill>
                  <a:schemeClr val="tx1"/>
                </a:solidFill>
              </a:rPr>
            </a:br>
            <a:endParaRPr lang="en-US" sz="2400" dirty="0">
              <a:solidFill>
                <a:schemeClr val="tx1"/>
              </a:solidFill>
            </a:endParaRPr>
          </a:p>
          <a:p>
            <a:pPr lvl="1" fontAlgn="auto">
              <a:spcAft>
                <a:spcPts val="0"/>
              </a:spcAft>
            </a:pPr>
            <a:r>
              <a:rPr lang="en-US" sz="2400" dirty="0">
                <a:solidFill>
                  <a:schemeClr val="tx1"/>
                </a:solidFill>
              </a:rPr>
              <a:t>Reasonable Suspicion Implications</a:t>
            </a:r>
            <a:br>
              <a:rPr lang="en-US" sz="2400" dirty="0">
                <a:solidFill>
                  <a:schemeClr val="tx1"/>
                </a:solidFill>
              </a:rPr>
            </a:br>
            <a:endParaRPr lang="en-US" sz="2400" dirty="0">
              <a:solidFill>
                <a:schemeClr val="tx1"/>
              </a:solidFill>
            </a:endParaRPr>
          </a:p>
          <a:p>
            <a:pPr lvl="1" fontAlgn="auto">
              <a:spcAft>
                <a:spcPts val="0"/>
              </a:spcAft>
            </a:pPr>
            <a:r>
              <a:rPr lang="en-US" sz="2400" dirty="0">
                <a:solidFill>
                  <a:schemeClr val="tx1"/>
                </a:solidFill>
              </a:rPr>
              <a:t>Citation vs. No Citation</a:t>
            </a:r>
          </a:p>
          <a:p>
            <a:pPr marL="457200" lvl="1" indent="0" fontAlgn="auto">
              <a:spcAft>
                <a:spcPts val="0"/>
              </a:spcAft>
              <a:buNone/>
            </a:pPr>
            <a:endParaRPr lang="en-US" sz="2400" dirty="0">
              <a:solidFill>
                <a:schemeClr val="tx1"/>
              </a:solidFill>
            </a:endParaRPr>
          </a:p>
        </p:txBody>
      </p:sp>
      <p:sp>
        <p:nvSpPr>
          <p:cNvPr id="4" name="Freeform 2">
            <a:extLst>
              <a:ext uri="{FF2B5EF4-FFF2-40B4-BE49-F238E27FC236}">
                <a16:creationId xmlns:a16="http://schemas.microsoft.com/office/drawing/2014/main" id="{81D31643-80EF-3FDC-EF12-A95D6F55C294}"/>
              </a:ext>
            </a:extLst>
          </p:cNvPr>
          <p:cNvSpPr>
            <a:spLocks noChangeAspect="1"/>
          </p:cNvSpPr>
          <p:nvPr/>
        </p:nvSpPr>
        <p:spPr>
          <a:xfrm>
            <a:off x="7525540" y="1659720"/>
            <a:ext cx="4271348" cy="4271348"/>
          </a:xfrm>
          <a:custGeom>
            <a:avLst/>
            <a:gdLst/>
            <a:ahLst/>
            <a:cxnLst/>
            <a:rect l="l" t="t" r="r" b="b"/>
            <a:pathLst>
              <a:path w="5778062" h="5778062">
                <a:moveTo>
                  <a:pt x="0" y="0"/>
                </a:moveTo>
                <a:lnTo>
                  <a:pt x="5778062" y="0"/>
                </a:lnTo>
                <a:lnTo>
                  <a:pt x="5778062" y="5778063"/>
                </a:lnTo>
                <a:lnTo>
                  <a:pt x="0" y="5778063"/>
                </a:lnTo>
                <a:lnTo>
                  <a:pt x="0" y="0"/>
                </a:lnTo>
                <a:close/>
              </a:path>
            </a:pathLst>
          </a:custGeom>
          <a:blipFill>
            <a:blip r:embed="rId3"/>
            <a:stretch>
              <a:fillRect/>
            </a:stretch>
          </a:blipFill>
        </p:spPr>
      </p:sp>
    </p:spTree>
    <p:extLst>
      <p:ext uri="{BB962C8B-B14F-4D97-AF65-F5344CB8AC3E}">
        <p14:creationId xmlns:p14="http://schemas.microsoft.com/office/powerpoint/2010/main" val="3561151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E058F-7D96-5BC8-59EE-D97663A3F0A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E5E5373-EB2D-4689-E9A3-9095F48BCB17}"/>
              </a:ext>
            </a:extLst>
          </p:cNvPr>
          <p:cNvSpPr>
            <a:spLocks noGrp="1"/>
          </p:cNvSpPr>
          <p:nvPr>
            <p:ph type="title"/>
          </p:nvPr>
        </p:nvSpPr>
        <p:spPr>
          <a:xfrm>
            <a:off x="775990" y="374570"/>
            <a:ext cx="10777100" cy="938249"/>
          </a:xfrm>
        </p:spPr>
        <p:txBody>
          <a:bodyPr/>
          <a:lstStyle/>
          <a:p>
            <a:r>
              <a:rPr lang="en-US" dirty="0"/>
              <a:t>Common Findings: Random Testing</a:t>
            </a:r>
          </a:p>
        </p:txBody>
      </p:sp>
      <p:sp>
        <p:nvSpPr>
          <p:cNvPr id="17" name="Content Placeholder 16">
            <a:extLst>
              <a:ext uri="{FF2B5EF4-FFF2-40B4-BE49-F238E27FC236}">
                <a16:creationId xmlns:a16="http://schemas.microsoft.com/office/drawing/2014/main" id="{0182E1A3-A2E5-14BE-AB63-975155494F23}"/>
              </a:ext>
            </a:extLst>
          </p:cNvPr>
          <p:cNvSpPr>
            <a:spLocks noGrp="1"/>
          </p:cNvSpPr>
          <p:nvPr>
            <p:ph type="body" sz="quarter" idx="15"/>
          </p:nvPr>
        </p:nvSpPr>
        <p:spPr>
          <a:xfrm>
            <a:off x="876175" y="2276752"/>
            <a:ext cx="3136286" cy="3960654"/>
          </a:xfrm>
        </p:spPr>
        <p:txBody>
          <a:bodyPr/>
          <a:lstStyle/>
          <a:p>
            <a:r>
              <a:rPr lang="en-US" sz="2400" dirty="0"/>
              <a:t>Deterrence / Detection</a:t>
            </a:r>
          </a:p>
          <a:p>
            <a:r>
              <a:rPr lang="en-US" sz="2400" dirty="0"/>
              <a:t>Unannounced / Unpredictable</a:t>
            </a:r>
          </a:p>
          <a:p>
            <a:r>
              <a:rPr lang="en-US" sz="2400" dirty="0"/>
              <a:t>Must spread throughout times of day, days of week, testing period, year</a:t>
            </a:r>
          </a:p>
          <a:p>
            <a:r>
              <a:rPr lang="en-US" sz="2400" dirty="0"/>
              <a:t>No “Batch” Testing</a:t>
            </a:r>
          </a:p>
        </p:txBody>
      </p:sp>
      <p:sp>
        <p:nvSpPr>
          <p:cNvPr id="19" name="Content Placeholder 18">
            <a:extLst>
              <a:ext uri="{FF2B5EF4-FFF2-40B4-BE49-F238E27FC236}">
                <a16:creationId xmlns:a16="http://schemas.microsoft.com/office/drawing/2014/main" id="{F6EF36D2-0CE2-12ED-F094-CCAE1AC4A6C2}"/>
              </a:ext>
            </a:extLst>
          </p:cNvPr>
          <p:cNvSpPr>
            <a:spLocks noGrp="1"/>
          </p:cNvSpPr>
          <p:nvPr>
            <p:ph type="body" sz="quarter" idx="16"/>
          </p:nvPr>
        </p:nvSpPr>
        <p:spPr>
          <a:xfrm>
            <a:off x="4501932" y="2276752"/>
            <a:ext cx="3136286" cy="3960654"/>
          </a:xfrm>
        </p:spPr>
        <p:txBody>
          <a:bodyPr/>
          <a:lstStyle/>
          <a:p>
            <a:r>
              <a:rPr lang="en-US" sz="2400" dirty="0"/>
              <a:t>Don’t just send EEs “whenever”</a:t>
            </a:r>
          </a:p>
          <a:p>
            <a:r>
              <a:rPr lang="en-US" sz="2400" dirty="0"/>
              <a:t>Whenever = Convenient</a:t>
            </a:r>
          </a:p>
          <a:p>
            <a:r>
              <a:rPr lang="en-US" sz="2400" dirty="0"/>
              <a:t>Convenient = Predictable</a:t>
            </a:r>
          </a:p>
          <a:p>
            <a:r>
              <a:rPr lang="en-US" sz="2400" dirty="0"/>
              <a:t>Predictable = </a:t>
            </a:r>
            <a:br>
              <a:rPr lang="en-US" sz="2400" dirty="0"/>
            </a:br>
            <a:r>
              <a:rPr lang="en-US" sz="2400" dirty="0"/>
              <a:t>Low Deterrence / Detection</a:t>
            </a:r>
          </a:p>
          <a:p>
            <a:endParaRPr lang="en-US" sz="2400" dirty="0"/>
          </a:p>
        </p:txBody>
      </p:sp>
      <p:sp>
        <p:nvSpPr>
          <p:cNvPr id="21" name="Content Placeholder 20">
            <a:extLst>
              <a:ext uri="{FF2B5EF4-FFF2-40B4-BE49-F238E27FC236}">
                <a16:creationId xmlns:a16="http://schemas.microsoft.com/office/drawing/2014/main" id="{65B4D990-61DE-9D4D-A16B-3C08723A6077}"/>
              </a:ext>
            </a:extLst>
          </p:cNvPr>
          <p:cNvSpPr>
            <a:spLocks noGrp="1"/>
          </p:cNvSpPr>
          <p:nvPr>
            <p:ph type="body" sz="quarter" idx="17"/>
          </p:nvPr>
        </p:nvSpPr>
        <p:spPr>
          <a:xfrm>
            <a:off x="8127690" y="2276752"/>
            <a:ext cx="3136286" cy="3960654"/>
          </a:xfrm>
        </p:spPr>
        <p:txBody>
          <a:bodyPr/>
          <a:lstStyle/>
          <a:p>
            <a:r>
              <a:rPr lang="en-US" sz="2400" dirty="0"/>
              <a:t>Best practice is for DAPM to use tracker to visually represent testing patterns</a:t>
            </a:r>
            <a:br>
              <a:rPr lang="en-US" sz="2400" dirty="0"/>
            </a:br>
            <a:endParaRPr lang="en-US" sz="2400" dirty="0"/>
          </a:p>
          <a:p>
            <a:r>
              <a:rPr lang="en-US" sz="2400" dirty="0">
                <a:hlinkClick r:id="rId3"/>
              </a:rPr>
              <a:t>FTA’s Tool</a:t>
            </a:r>
            <a:br>
              <a:rPr lang="en-US" sz="2400" dirty="0"/>
            </a:br>
            <a:endParaRPr lang="en-US" sz="2400" dirty="0"/>
          </a:p>
          <a:p>
            <a:r>
              <a:rPr lang="en-US" sz="2400" dirty="0"/>
              <a:t>Create your own</a:t>
            </a:r>
          </a:p>
          <a:p>
            <a:endParaRPr lang="en-US" sz="2400" dirty="0"/>
          </a:p>
        </p:txBody>
      </p:sp>
      <p:sp>
        <p:nvSpPr>
          <p:cNvPr id="31" name="Text Placeholder 30">
            <a:extLst>
              <a:ext uri="{FF2B5EF4-FFF2-40B4-BE49-F238E27FC236}">
                <a16:creationId xmlns:a16="http://schemas.microsoft.com/office/drawing/2014/main" id="{184B6503-70EF-3E3E-F89C-B20E08659AC9}"/>
              </a:ext>
            </a:extLst>
          </p:cNvPr>
          <p:cNvSpPr>
            <a:spLocks noGrp="1"/>
          </p:cNvSpPr>
          <p:nvPr>
            <p:ph type="body" sz="quarter" idx="18"/>
          </p:nvPr>
        </p:nvSpPr>
        <p:spPr/>
        <p:txBody>
          <a:bodyPr/>
          <a:lstStyle/>
          <a:p>
            <a:r>
              <a:rPr lang="en-US" dirty="0"/>
              <a:t>Unpredictable Testing!</a:t>
            </a:r>
          </a:p>
        </p:txBody>
      </p:sp>
      <p:sp>
        <p:nvSpPr>
          <p:cNvPr id="32" name="Text Placeholder 31">
            <a:extLst>
              <a:ext uri="{FF2B5EF4-FFF2-40B4-BE49-F238E27FC236}">
                <a16:creationId xmlns:a16="http://schemas.microsoft.com/office/drawing/2014/main" id="{CF8F5D38-2396-36F1-8C05-BA5B14CB8262}"/>
              </a:ext>
            </a:extLst>
          </p:cNvPr>
          <p:cNvSpPr>
            <a:spLocks noGrp="1"/>
          </p:cNvSpPr>
          <p:nvPr>
            <p:ph type="body" sz="quarter" idx="19"/>
          </p:nvPr>
        </p:nvSpPr>
        <p:spPr/>
        <p:txBody>
          <a:bodyPr/>
          <a:lstStyle/>
          <a:p>
            <a:r>
              <a:rPr lang="en-US" dirty="0"/>
              <a:t>What Makes Random Testing “Random”?</a:t>
            </a:r>
          </a:p>
        </p:txBody>
      </p:sp>
      <p:sp>
        <p:nvSpPr>
          <p:cNvPr id="33" name="Text Placeholder 32">
            <a:extLst>
              <a:ext uri="{FF2B5EF4-FFF2-40B4-BE49-F238E27FC236}">
                <a16:creationId xmlns:a16="http://schemas.microsoft.com/office/drawing/2014/main" id="{41C86343-18A9-9491-6AC6-82EEAAF6ED93}"/>
              </a:ext>
            </a:extLst>
          </p:cNvPr>
          <p:cNvSpPr>
            <a:spLocks noGrp="1"/>
          </p:cNvSpPr>
          <p:nvPr>
            <p:ph type="body" sz="quarter" idx="20"/>
          </p:nvPr>
        </p:nvSpPr>
        <p:spPr/>
        <p:txBody>
          <a:bodyPr/>
          <a:lstStyle/>
          <a:p>
            <a:r>
              <a:rPr lang="en-US" dirty="0"/>
              <a:t>Tools Available</a:t>
            </a:r>
          </a:p>
        </p:txBody>
      </p:sp>
    </p:spTree>
    <p:extLst>
      <p:ext uri="{BB962C8B-B14F-4D97-AF65-F5344CB8AC3E}">
        <p14:creationId xmlns:p14="http://schemas.microsoft.com/office/powerpoint/2010/main" val="397446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32" grpId="0" build="p"/>
      <p:bldP spid="3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0EEC9AF-0A4A-90E7-A2CD-E30F5A34B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5904EAA5-9288-A887-F002-A743B31006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1219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F7A1070-9234-0471-85A1-E31EA5134D2C}"/>
              </a:ext>
            </a:extLst>
          </p:cNvPr>
          <p:cNvCxnSpPr/>
          <p:nvPr/>
        </p:nvCxnSpPr>
        <p:spPr>
          <a:xfrm>
            <a:off x="0" y="3433763"/>
            <a:ext cx="12192000"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3567276-F6B7-029B-D65B-DC3B796177C0}"/>
              </a:ext>
            </a:extLst>
          </p:cNvPr>
          <p:cNvCxnSpPr>
            <a:cxnSpLocks/>
          </p:cNvCxnSpPr>
          <p:nvPr/>
        </p:nvCxnSpPr>
        <p:spPr>
          <a:xfrm flipV="1">
            <a:off x="2667083" y="821871"/>
            <a:ext cx="6857834" cy="2338691"/>
          </a:xfrm>
          <a:prstGeom prst="line">
            <a:avLst/>
          </a:prstGeom>
          <a:ln w="28575">
            <a:solidFill>
              <a:srgbClr val="00B050"/>
            </a:solidFill>
            <a:prstDash val="soli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EB02C6D9-6A4F-F43B-8E6E-BB78052B2C3B}"/>
              </a:ext>
            </a:extLst>
          </p:cNvPr>
          <p:cNvGrpSpPr>
            <a:grpSpLocks/>
          </p:cNvGrpSpPr>
          <p:nvPr/>
        </p:nvGrpSpPr>
        <p:grpSpPr bwMode="auto">
          <a:xfrm>
            <a:off x="2110068" y="4092575"/>
            <a:ext cx="8302900" cy="2097088"/>
            <a:chOff x="1488021" y="4091940"/>
            <a:chExt cx="5852160" cy="2097352"/>
          </a:xfrm>
        </p:grpSpPr>
        <p:cxnSp>
          <p:nvCxnSpPr>
            <p:cNvPr id="9" name="Straight Connector 8">
              <a:extLst>
                <a:ext uri="{FF2B5EF4-FFF2-40B4-BE49-F238E27FC236}">
                  <a16:creationId xmlns:a16="http://schemas.microsoft.com/office/drawing/2014/main" id="{D7897CBE-3194-2D04-83C2-560BA6F11F01}"/>
                </a:ext>
              </a:extLst>
            </p:cNvPr>
            <p:cNvCxnSpPr/>
            <p:nvPr/>
          </p:nvCxnSpPr>
          <p:spPr>
            <a:xfrm>
              <a:off x="1488021" y="6171827"/>
              <a:ext cx="2926874"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E75A9379-1BE2-7C12-F59B-E7B7FB0FFA61}"/>
                </a:ext>
              </a:extLst>
            </p:cNvPr>
            <p:cNvCxnSpPr/>
            <p:nvPr/>
          </p:nvCxnSpPr>
          <p:spPr>
            <a:xfrm rot="5400000">
              <a:off x="4003680" y="5778078"/>
              <a:ext cx="822429"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1690FBD-963A-A996-4182-152390ED0976}"/>
                </a:ext>
              </a:extLst>
            </p:cNvPr>
            <p:cNvCxnSpPr/>
            <p:nvPr/>
          </p:nvCxnSpPr>
          <p:spPr>
            <a:xfrm>
              <a:off x="4414895" y="5366863"/>
              <a:ext cx="1187257"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A4EFBED-4DAE-AEEE-4FA4-016C34E328D0}"/>
                </a:ext>
              </a:extLst>
            </p:cNvPr>
            <p:cNvCxnSpPr/>
            <p:nvPr/>
          </p:nvCxnSpPr>
          <p:spPr>
            <a:xfrm rot="5400000">
              <a:off x="5282230" y="5051705"/>
              <a:ext cx="639843"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CEAB28C-BD61-93C0-A1EF-250AC761DD30}"/>
                </a:ext>
              </a:extLst>
            </p:cNvPr>
            <p:cNvCxnSpPr/>
            <p:nvPr/>
          </p:nvCxnSpPr>
          <p:spPr>
            <a:xfrm>
              <a:off x="5602152" y="4722257"/>
              <a:ext cx="731718"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5ED240E-37AD-E22D-4986-3740A0578103}"/>
                </a:ext>
              </a:extLst>
            </p:cNvPr>
            <p:cNvCxnSpPr/>
            <p:nvPr/>
          </p:nvCxnSpPr>
          <p:spPr>
            <a:xfrm rot="5400000">
              <a:off x="6018710" y="4411862"/>
              <a:ext cx="639844"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4175F53-E5C1-9E98-AAC6-01DED054BCB5}"/>
                </a:ext>
              </a:extLst>
            </p:cNvPr>
            <p:cNvCxnSpPr/>
            <p:nvPr/>
          </p:nvCxnSpPr>
          <p:spPr>
            <a:xfrm>
              <a:off x="6333870" y="4091940"/>
              <a:ext cx="1006311" cy="0"/>
            </a:xfrm>
            <a:prstGeom prst="line">
              <a:avLst/>
            </a:prstGeom>
            <a:ln w="28575">
              <a:solidFill>
                <a:srgbClr val="00B05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60157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0AAF-0183-4E03-6F13-3C22F7AA571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BC71E58-969A-F79D-567E-37D1296B3A44}"/>
              </a:ext>
            </a:extLst>
          </p:cNvPr>
          <p:cNvGrpSpPr/>
          <p:nvPr/>
        </p:nvGrpSpPr>
        <p:grpSpPr>
          <a:xfrm>
            <a:off x="0" y="0"/>
            <a:ext cx="12192000" cy="6859588"/>
            <a:chOff x="0" y="0"/>
            <a:chExt cx="8594725" cy="6859588"/>
          </a:xfrm>
        </p:grpSpPr>
        <p:pic>
          <p:nvPicPr>
            <p:cNvPr id="3" name="Picture 3">
              <a:extLst>
                <a:ext uri="{FF2B5EF4-FFF2-40B4-BE49-F238E27FC236}">
                  <a16:creationId xmlns:a16="http://schemas.microsoft.com/office/drawing/2014/main" id="{6C04BFF8-E6D4-71B4-578F-E54807599F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8591550" cy="3441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46D1183D-004F-ACED-1E40-722E696FC0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30588"/>
              <a:ext cx="8594725"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2FDD3465-2CCB-9AC8-56E3-6F57E6BC2461}"/>
                </a:ext>
              </a:extLst>
            </p:cNvPr>
            <p:cNvCxnSpPr/>
            <p:nvPr/>
          </p:nvCxnSpPr>
          <p:spPr>
            <a:xfrm>
              <a:off x="0" y="3416300"/>
              <a:ext cx="8594725"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1813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D6FC7-3F0D-EE6A-7D37-5E9DB40D032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3C97637-8795-9AAD-B209-FE5444CD514D}"/>
              </a:ext>
            </a:extLst>
          </p:cNvPr>
          <p:cNvGrpSpPr/>
          <p:nvPr/>
        </p:nvGrpSpPr>
        <p:grpSpPr>
          <a:xfrm>
            <a:off x="0" y="4763"/>
            <a:ext cx="12192000" cy="6858000"/>
            <a:chOff x="0" y="4763"/>
            <a:chExt cx="8594725" cy="6858000"/>
          </a:xfrm>
        </p:grpSpPr>
        <p:pic>
          <p:nvPicPr>
            <p:cNvPr id="5" name="Picture 1">
              <a:extLst>
                <a:ext uri="{FF2B5EF4-FFF2-40B4-BE49-F238E27FC236}">
                  <a16:creationId xmlns:a16="http://schemas.microsoft.com/office/drawing/2014/main" id="{2B8C90CB-616E-4E0D-8343-9BDF938A15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8594725"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15BB01B-6AF6-9D81-D71B-8315AD2A75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33763"/>
              <a:ext cx="8594725"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1790E333-C515-2F42-A441-7D6D82558B36}"/>
                </a:ext>
              </a:extLst>
            </p:cNvPr>
            <p:cNvCxnSpPr/>
            <p:nvPr/>
          </p:nvCxnSpPr>
          <p:spPr>
            <a:xfrm>
              <a:off x="596900" y="338138"/>
              <a:ext cx="786447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9F91F7F-4D09-479D-50DA-46EAFE5C2CDC}"/>
                </a:ext>
              </a:extLst>
            </p:cNvPr>
            <p:cNvCxnSpPr/>
            <p:nvPr/>
          </p:nvCxnSpPr>
          <p:spPr>
            <a:xfrm>
              <a:off x="596900" y="2725738"/>
              <a:ext cx="786447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3644921-DFAA-EF59-357C-7F83D1AE8FF6}"/>
                </a:ext>
              </a:extLst>
            </p:cNvPr>
            <p:cNvCxnSpPr/>
            <p:nvPr/>
          </p:nvCxnSpPr>
          <p:spPr>
            <a:xfrm>
              <a:off x="639763" y="3733800"/>
              <a:ext cx="7864475"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8237D91-3B27-1103-3C47-D72F63FEF9A8}"/>
                </a:ext>
              </a:extLst>
            </p:cNvPr>
            <p:cNvCxnSpPr/>
            <p:nvPr/>
          </p:nvCxnSpPr>
          <p:spPr>
            <a:xfrm>
              <a:off x="631825" y="6146800"/>
              <a:ext cx="7862888" cy="0"/>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B50E13A-982C-0FAE-2D06-143D3A47EC7A}"/>
                </a:ext>
              </a:extLst>
            </p:cNvPr>
            <p:cNvCxnSpPr/>
            <p:nvPr/>
          </p:nvCxnSpPr>
          <p:spPr>
            <a:xfrm>
              <a:off x="0" y="3433763"/>
              <a:ext cx="8594725" cy="0"/>
            </a:xfrm>
            <a:prstGeom prst="line">
              <a:avLst/>
            </a:prstGeom>
            <a:ln w="3810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Down Arrow Callout 10">
              <a:extLst>
                <a:ext uri="{FF2B5EF4-FFF2-40B4-BE49-F238E27FC236}">
                  <a16:creationId xmlns:a16="http://schemas.microsoft.com/office/drawing/2014/main" id="{18AD9DD4-1D29-D623-2979-57A6988A5A53}"/>
                </a:ext>
              </a:extLst>
            </p:cNvPr>
            <p:cNvSpPr/>
            <p:nvPr/>
          </p:nvSpPr>
          <p:spPr>
            <a:xfrm rot="10800000">
              <a:off x="7437438" y="438150"/>
              <a:ext cx="1066800" cy="838200"/>
            </a:xfrm>
            <a:prstGeom prst="downArrowCallout">
              <a:avLst/>
            </a:prstGeom>
            <a:solidFill>
              <a:srgbClr val="1D45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tx1"/>
                </a:buClr>
                <a:buSzPct val="90000"/>
                <a:buFont typeface="Symbol" pitchFamily="18" charset="2"/>
                <a:buNone/>
                <a:defRPr/>
              </a:pPr>
              <a:endParaRPr lang="en-US" sz="1600" dirty="0"/>
            </a:p>
          </p:txBody>
        </p:sp>
        <p:sp>
          <p:nvSpPr>
            <p:cNvPr id="13" name="Down Arrow Callout 11">
              <a:extLst>
                <a:ext uri="{FF2B5EF4-FFF2-40B4-BE49-F238E27FC236}">
                  <a16:creationId xmlns:a16="http://schemas.microsoft.com/office/drawing/2014/main" id="{7675AAED-555C-DE74-C2A2-1E848588F2DD}"/>
                </a:ext>
              </a:extLst>
            </p:cNvPr>
            <p:cNvSpPr/>
            <p:nvPr/>
          </p:nvSpPr>
          <p:spPr>
            <a:xfrm>
              <a:off x="7439025" y="1851025"/>
              <a:ext cx="1066800" cy="838200"/>
            </a:xfrm>
            <a:prstGeom prst="downArrowCallout">
              <a:avLst/>
            </a:prstGeom>
            <a:solidFill>
              <a:srgbClr val="1D45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tx1"/>
                </a:buClr>
                <a:buSzPct val="90000"/>
                <a:buFont typeface="Symbol" pitchFamily="18" charset="2"/>
                <a:buNone/>
                <a:defRPr/>
              </a:pPr>
              <a:r>
                <a:rPr lang="en-US" sz="1600" dirty="0"/>
                <a:t>5:00 AM </a:t>
              </a:r>
            </a:p>
            <a:p>
              <a:pPr algn="ctr">
                <a:spcBef>
                  <a:spcPct val="20000"/>
                </a:spcBef>
                <a:buClr>
                  <a:schemeClr val="tx1"/>
                </a:buClr>
                <a:buSzPct val="90000"/>
                <a:buFont typeface="Symbol" pitchFamily="18" charset="2"/>
                <a:buNone/>
                <a:defRPr/>
              </a:pPr>
              <a:r>
                <a:rPr lang="en-US" sz="1600" dirty="0"/>
                <a:t>OPEN</a:t>
              </a:r>
            </a:p>
          </p:txBody>
        </p:sp>
        <p:sp>
          <p:nvSpPr>
            <p:cNvPr id="14" name="TextBox 13">
              <a:extLst>
                <a:ext uri="{FF2B5EF4-FFF2-40B4-BE49-F238E27FC236}">
                  <a16:creationId xmlns:a16="http://schemas.microsoft.com/office/drawing/2014/main" id="{7B234B13-95BE-DB80-2F64-CADD67010E33}"/>
                </a:ext>
              </a:extLst>
            </p:cNvPr>
            <p:cNvSpPr txBox="1"/>
            <p:nvPr/>
          </p:nvSpPr>
          <p:spPr>
            <a:xfrm>
              <a:off x="7437438" y="711200"/>
              <a:ext cx="1066800" cy="584200"/>
            </a:xfrm>
            <a:prstGeom prst="rect">
              <a:avLst/>
            </a:prstGeom>
            <a:solidFill>
              <a:srgbClr val="1D4533"/>
            </a:solidFill>
          </p:spPr>
          <p:txBody>
            <a:bodyPr>
              <a:spAutoFit/>
            </a:bodyPr>
            <a:lstStyle/>
            <a:p>
              <a:pPr algn="ctr">
                <a:defRPr/>
              </a:pPr>
              <a:r>
                <a:rPr lang="en-US" sz="1600" dirty="0">
                  <a:solidFill>
                    <a:schemeClr val="bg1"/>
                  </a:solidFill>
                  <a:latin typeface="+mn-lt"/>
                </a:rPr>
                <a:t>11:00 PM CLOSE</a:t>
              </a:r>
            </a:p>
          </p:txBody>
        </p:sp>
        <p:sp>
          <p:nvSpPr>
            <p:cNvPr id="15" name="Down Arrow Callout 13">
              <a:extLst>
                <a:ext uri="{FF2B5EF4-FFF2-40B4-BE49-F238E27FC236}">
                  <a16:creationId xmlns:a16="http://schemas.microsoft.com/office/drawing/2014/main" id="{33B72E91-4815-3D3B-AA2B-40B47A8911C7}"/>
                </a:ext>
              </a:extLst>
            </p:cNvPr>
            <p:cNvSpPr/>
            <p:nvPr/>
          </p:nvSpPr>
          <p:spPr>
            <a:xfrm rot="10800000">
              <a:off x="7435850" y="3821113"/>
              <a:ext cx="1066800" cy="838200"/>
            </a:xfrm>
            <a:prstGeom prst="downArrowCallout">
              <a:avLst/>
            </a:prstGeom>
            <a:solidFill>
              <a:srgbClr val="1D45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tx1"/>
                </a:buClr>
                <a:buSzPct val="90000"/>
                <a:buFont typeface="Symbol" pitchFamily="18" charset="2"/>
                <a:buNone/>
                <a:defRPr/>
              </a:pPr>
              <a:endParaRPr lang="en-US" sz="1600" dirty="0"/>
            </a:p>
          </p:txBody>
        </p:sp>
        <p:sp>
          <p:nvSpPr>
            <p:cNvPr id="18" name="Down Arrow Callout 14">
              <a:extLst>
                <a:ext uri="{FF2B5EF4-FFF2-40B4-BE49-F238E27FC236}">
                  <a16:creationId xmlns:a16="http://schemas.microsoft.com/office/drawing/2014/main" id="{0B8BC659-000C-CED3-A15F-C8B6A00600F8}"/>
                </a:ext>
              </a:extLst>
            </p:cNvPr>
            <p:cNvSpPr/>
            <p:nvPr/>
          </p:nvSpPr>
          <p:spPr>
            <a:xfrm>
              <a:off x="7437438" y="5233988"/>
              <a:ext cx="1066800" cy="838200"/>
            </a:xfrm>
            <a:prstGeom prst="downArrowCallout">
              <a:avLst/>
            </a:prstGeom>
            <a:solidFill>
              <a:srgbClr val="1D45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Clr>
                  <a:schemeClr val="tx1"/>
                </a:buClr>
                <a:buSzPct val="90000"/>
                <a:buFont typeface="Symbol" pitchFamily="18" charset="2"/>
                <a:buNone/>
                <a:defRPr/>
              </a:pPr>
              <a:r>
                <a:rPr lang="en-US" sz="1600" dirty="0"/>
                <a:t>5:00 AM </a:t>
              </a:r>
            </a:p>
            <a:p>
              <a:pPr algn="ctr">
                <a:spcBef>
                  <a:spcPct val="20000"/>
                </a:spcBef>
                <a:buClr>
                  <a:schemeClr val="tx1"/>
                </a:buClr>
                <a:buSzPct val="90000"/>
                <a:buFont typeface="Symbol" pitchFamily="18" charset="2"/>
                <a:buNone/>
                <a:defRPr/>
              </a:pPr>
              <a:r>
                <a:rPr lang="en-US" sz="1600" dirty="0"/>
                <a:t>OPEN</a:t>
              </a:r>
            </a:p>
          </p:txBody>
        </p:sp>
        <p:sp>
          <p:nvSpPr>
            <p:cNvPr id="19" name="TextBox 18">
              <a:extLst>
                <a:ext uri="{FF2B5EF4-FFF2-40B4-BE49-F238E27FC236}">
                  <a16:creationId xmlns:a16="http://schemas.microsoft.com/office/drawing/2014/main" id="{9BFF1F63-EF61-F64F-65E6-09F86D292B79}"/>
                </a:ext>
              </a:extLst>
            </p:cNvPr>
            <p:cNvSpPr txBox="1"/>
            <p:nvPr/>
          </p:nvSpPr>
          <p:spPr>
            <a:xfrm>
              <a:off x="7435850" y="4094163"/>
              <a:ext cx="1066800" cy="584200"/>
            </a:xfrm>
            <a:prstGeom prst="rect">
              <a:avLst/>
            </a:prstGeom>
            <a:solidFill>
              <a:srgbClr val="1D4533"/>
            </a:solidFill>
          </p:spPr>
          <p:txBody>
            <a:bodyPr>
              <a:spAutoFit/>
            </a:bodyPr>
            <a:lstStyle/>
            <a:p>
              <a:pPr algn="ctr">
                <a:defRPr/>
              </a:pPr>
              <a:r>
                <a:rPr lang="en-US" sz="1600" dirty="0">
                  <a:solidFill>
                    <a:schemeClr val="bg1"/>
                  </a:solidFill>
                  <a:latin typeface="+mn-lt"/>
                </a:rPr>
                <a:t>11:00 PM CLOSE</a:t>
              </a:r>
            </a:p>
          </p:txBody>
        </p:sp>
      </p:grpSp>
    </p:spTree>
    <p:extLst>
      <p:ext uri="{BB962C8B-B14F-4D97-AF65-F5344CB8AC3E}">
        <p14:creationId xmlns:p14="http://schemas.microsoft.com/office/powerpoint/2010/main" val="164307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7CF1C-F72D-CCA1-BB65-A932FF3F23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1EE89A-09AB-F309-7E7A-6D8E25B6C1CD}"/>
              </a:ext>
            </a:extLst>
          </p:cNvPr>
          <p:cNvSpPr>
            <a:spLocks noGrp="1"/>
          </p:cNvSpPr>
          <p:nvPr>
            <p:ph type="title"/>
          </p:nvPr>
        </p:nvSpPr>
        <p:spPr>
          <a:xfrm>
            <a:off x="762000" y="3118954"/>
            <a:ext cx="8348133" cy="1310962"/>
          </a:xfrm>
        </p:spPr>
        <p:txBody>
          <a:bodyPr/>
          <a:lstStyle/>
          <a:p>
            <a:r>
              <a:rPr lang="en-US" sz="4400" dirty="0">
                <a:solidFill>
                  <a:schemeClr val="tx1"/>
                </a:solidFill>
              </a:rPr>
              <a:t>Marijuana Legalization</a:t>
            </a:r>
          </a:p>
        </p:txBody>
      </p:sp>
      <p:sp>
        <p:nvSpPr>
          <p:cNvPr id="3" name="Text Placeholder 2">
            <a:extLst>
              <a:ext uri="{FF2B5EF4-FFF2-40B4-BE49-F238E27FC236}">
                <a16:creationId xmlns:a16="http://schemas.microsoft.com/office/drawing/2014/main" id="{57AF170A-120D-BBE5-52C4-8CDB52A7DB2D}"/>
              </a:ext>
            </a:extLst>
          </p:cNvPr>
          <p:cNvSpPr>
            <a:spLocks noGrp="1"/>
          </p:cNvSpPr>
          <p:nvPr>
            <p:ph type="body" idx="1"/>
          </p:nvPr>
        </p:nvSpPr>
        <p:spPr/>
        <p:txBody>
          <a:bodyPr/>
          <a:lstStyle/>
          <a:p>
            <a:r>
              <a:rPr lang="en-US" dirty="0"/>
              <a:t>Continued Impacts on Transit Operations</a:t>
            </a:r>
          </a:p>
        </p:txBody>
      </p:sp>
    </p:spTree>
    <p:extLst>
      <p:ext uri="{BB962C8B-B14F-4D97-AF65-F5344CB8AC3E}">
        <p14:creationId xmlns:p14="http://schemas.microsoft.com/office/powerpoint/2010/main" val="287456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1FB13-3D57-4664-C50C-D9A836704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8B7ECA-EF4C-C99E-03F2-5F184B26AFE1}"/>
              </a:ext>
            </a:extLst>
          </p:cNvPr>
          <p:cNvSpPr>
            <a:spLocks noGrp="1"/>
          </p:cNvSpPr>
          <p:nvPr>
            <p:ph type="title"/>
          </p:nvPr>
        </p:nvSpPr>
        <p:spPr>
          <a:xfrm>
            <a:off x="778274" y="375450"/>
            <a:ext cx="10774816" cy="937370"/>
          </a:xfrm>
        </p:spPr>
        <p:txBody>
          <a:bodyPr/>
          <a:lstStyle/>
          <a:p>
            <a:r>
              <a:rPr lang="en-US" dirty="0"/>
              <a:t>Federal vs. State</a:t>
            </a:r>
          </a:p>
        </p:txBody>
      </p:sp>
      <p:sp>
        <p:nvSpPr>
          <p:cNvPr id="6" name="Content Placeholder 3">
            <a:extLst>
              <a:ext uri="{FF2B5EF4-FFF2-40B4-BE49-F238E27FC236}">
                <a16:creationId xmlns:a16="http://schemas.microsoft.com/office/drawing/2014/main" id="{559E44E9-4082-1749-D3E5-BCC9128DD8B9}"/>
              </a:ext>
            </a:extLst>
          </p:cNvPr>
          <p:cNvSpPr txBox="1">
            <a:spLocks/>
          </p:cNvSpPr>
          <p:nvPr/>
        </p:nvSpPr>
        <p:spPr>
          <a:xfrm>
            <a:off x="772156" y="1437350"/>
            <a:ext cx="7500988"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t>THC is still Federally illegal</a:t>
            </a:r>
          </a:p>
          <a:p>
            <a:pPr lvl="1" fontAlgn="auto">
              <a:spcAft>
                <a:spcPts val="0"/>
              </a:spcAft>
            </a:pPr>
            <a:r>
              <a:rPr lang="en-US" sz="2400" dirty="0"/>
              <a:t>USDOT Test is a Federal Test</a:t>
            </a:r>
          </a:p>
          <a:p>
            <a:pPr lvl="1" fontAlgn="auto">
              <a:spcAft>
                <a:spcPts val="0"/>
              </a:spcAft>
            </a:pPr>
            <a:r>
              <a:rPr lang="en-US" sz="2400" dirty="0"/>
              <a:t>THC use prohibited AT ALL TIMES for SS employees</a:t>
            </a:r>
          </a:p>
          <a:p>
            <a:pPr lvl="1" fontAlgn="auto">
              <a:spcAft>
                <a:spcPts val="0"/>
              </a:spcAft>
            </a:pPr>
            <a:endParaRPr lang="en-US" sz="2400" b="1" u="sng" dirty="0"/>
          </a:p>
          <a:p>
            <a:pPr fontAlgn="auto">
              <a:spcAft>
                <a:spcPts val="0"/>
              </a:spcAft>
            </a:pPr>
            <a:r>
              <a:rPr lang="en-US" sz="2400" dirty="0"/>
              <a:t>“Prescription” / Medical recommendation for Marijuana</a:t>
            </a:r>
          </a:p>
          <a:p>
            <a:pPr lvl="1" fontAlgn="auto">
              <a:spcAft>
                <a:spcPts val="0"/>
              </a:spcAft>
            </a:pPr>
            <a:r>
              <a:rPr lang="en-US" sz="2400" dirty="0"/>
              <a:t>Will NOT save anyone from a USDOT positive test result</a:t>
            </a:r>
          </a:p>
          <a:p>
            <a:pPr lvl="1" fontAlgn="auto">
              <a:spcAft>
                <a:spcPts val="0"/>
              </a:spcAft>
            </a:pPr>
            <a:r>
              <a:rPr lang="en-US" sz="2400" b="1" dirty="0"/>
              <a:t>** Some MROs don’t even know this!</a:t>
            </a:r>
          </a:p>
          <a:p>
            <a:pPr fontAlgn="auto">
              <a:spcAft>
                <a:spcPts val="0"/>
              </a:spcAft>
            </a:pPr>
            <a:r>
              <a:rPr lang="en-US" sz="2400" dirty="0"/>
              <a:t>Term - “Safety-Sensitive” </a:t>
            </a:r>
          </a:p>
          <a:p>
            <a:pPr lvl="1" fontAlgn="auto">
              <a:spcAft>
                <a:spcPts val="0"/>
              </a:spcAft>
            </a:pPr>
            <a:r>
              <a:rPr lang="en-US" sz="2400" dirty="0"/>
              <a:t>Defined by USDOT/USDOT-Agency ONLY</a:t>
            </a:r>
            <a:br>
              <a:rPr lang="en-US" sz="2400" b="1" u="sng" dirty="0"/>
            </a:br>
            <a:endParaRPr lang="en-US" sz="2400" dirty="0"/>
          </a:p>
          <a:p>
            <a:pPr lvl="1" fontAlgn="auto">
              <a:spcAft>
                <a:spcPts val="0"/>
              </a:spcAft>
            </a:pPr>
            <a:endParaRPr lang="en-US" sz="2400" dirty="0"/>
          </a:p>
        </p:txBody>
      </p:sp>
      <p:sp>
        <p:nvSpPr>
          <p:cNvPr id="10" name="Freeform 4">
            <a:extLst>
              <a:ext uri="{FF2B5EF4-FFF2-40B4-BE49-F238E27FC236}">
                <a16:creationId xmlns:a16="http://schemas.microsoft.com/office/drawing/2014/main" id="{3C6792EC-0E68-2C8C-5CA1-5CA71CDB50FA}"/>
              </a:ext>
              <a:ext uri="{C183D7F6-B498-43B3-948B-1728B52AA6E4}">
                <adec:decorative xmlns:adec="http://schemas.microsoft.com/office/drawing/2017/decorative" val="1"/>
              </a:ext>
            </a:extLst>
          </p:cNvPr>
          <p:cNvSpPr/>
          <p:nvPr/>
        </p:nvSpPr>
        <p:spPr>
          <a:xfrm>
            <a:off x="8116711" y="375450"/>
            <a:ext cx="3706162" cy="5852160"/>
          </a:xfrm>
          <a:custGeom>
            <a:avLst/>
            <a:gdLst/>
            <a:ahLst/>
            <a:cxnLst/>
            <a:rect l="l" t="t" r="r" b="b"/>
            <a:pathLst>
              <a:path w="3906317" h="5852160">
                <a:moveTo>
                  <a:pt x="0" y="0"/>
                </a:moveTo>
                <a:lnTo>
                  <a:pt x="3906316" y="0"/>
                </a:lnTo>
                <a:lnTo>
                  <a:pt x="3906316" y="5852160"/>
                </a:lnTo>
                <a:lnTo>
                  <a:pt x="0" y="5852160"/>
                </a:lnTo>
                <a:lnTo>
                  <a:pt x="0" y="0"/>
                </a:lnTo>
                <a:close/>
              </a:path>
            </a:pathLst>
          </a:custGeom>
          <a:blipFill>
            <a:blip r:embed="rId3"/>
            <a:stretch>
              <a:fillRect/>
            </a:stretch>
          </a:blipFill>
        </p:spPr>
      </p:sp>
    </p:spTree>
    <p:extLst>
      <p:ext uri="{BB962C8B-B14F-4D97-AF65-F5344CB8AC3E}">
        <p14:creationId xmlns:p14="http://schemas.microsoft.com/office/powerpoint/2010/main" val="22046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0118-D164-E429-B0B6-15368C67E0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73D37A-5167-E27A-C7AA-8C4E4CE2A92E}"/>
              </a:ext>
            </a:extLst>
          </p:cNvPr>
          <p:cNvSpPr>
            <a:spLocks noGrp="1"/>
          </p:cNvSpPr>
          <p:nvPr>
            <p:ph type="title"/>
          </p:nvPr>
        </p:nvSpPr>
        <p:spPr/>
        <p:txBody>
          <a:bodyPr/>
          <a:lstStyle/>
          <a:p>
            <a:endParaRPr lang="en-US" dirty="0"/>
          </a:p>
        </p:txBody>
      </p:sp>
      <p:sp>
        <p:nvSpPr>
          <p:cNvPr id="7" name="Text Placeholder 6">
            <a:extLst>
              <a:ext uri="{FF2B5EF4-FFF2-40B4-BE49-F238E27FC236}">
                <a16:creationId xmlns:a16="http://schemas.microsoft.com/office/drawing/2014/main" id="{A14DC44F-A66D-69A3-0608-4EBD5269FB16}"/>
              </a:ext>
            </a:extLst>
          </p:cNvPr>
          <p:cNvSpPr>
            <a:spLocks noGrp="1"/>
          </p:cNvSpPr>
          <p:nvPr>
            <p:ph type="body" sz="quarter" idx="15"/>
          </p:nvPr>
        </p:nvSpPr>
        <p:spPr/>
        <p:txBody>
          <a:bodyPr/>
          <a:lstStyle/>
          <a:p>
            <a:endParaRPr lang="en-US" dirty="0"/>
          </a:p>
        </p:txBody>
      </p:sp>
      <p:sp>
        <p:nvSpPr>
          <p:cNvPr id="9" name="Text Placeholder 8">
            <a:extLst>
              <a:ext uri="{FF2B5EF4-FFF2-40B4-BE49-F238E27FC236}">
                <a16:creationId xmlns:a16="http://schemas.microsoft.com/office/drawing/2014/main" id="{741174E0-29BC-3698-03E9-04DFBDBA9E96}"/>
              </a:ext>
            </a:extLst>
          </p:cNvPr>
          <p:cNvSpPr>
            <a:spLocks noGrp="1"/>
          </p:cNvSpPr>
          <p:nvPr>
            <p:ph type="body" sz="quarter" idx="16"/>
          </p:nvPr>
        </p:nvSpPr>
        <p:spPr/>
        <p:txBody>
          <a:bodyPr/>
          <a:lstStyle/>
          <a:p>
            <a:endParaRPr lang="en-US" dirty="0"/>
          </a:p>
        </p:txBody>
      </p:sp>
      <p:sp>
        <p:nvSpPr>
          <p:cNvPr id="11" name="Text Placeholder 10">
            <a:extLst>
              <a:ext uri="{FF2B5EF4-FFF2-40B4-BE49-F238E27FC236}">
                <a16:creationId xmlns:a16="http://schemas.microsoft.com/office/drawing/2014/main" id="{35A8AB56-80B4-77CE-2F88-2672AF0C435B}"/>
              </a:ext>
            </a:extLst>
          </p:cNvPr>
          <p:cNvSpPr>
            <a:spLocks noGrp="1"/>
          </p:cNvSpPr>
          <p:nvPr>
            <p:ph type="body" sz="quarter" idx="17"/>
          </p:nvPr>
        </p:nvSpPr>
        <p:spPr/>
        <p:txBody>
          <a:bodyPr/>
          <a:lstStyle/>
          <a:p>
            <a:endParaRPr lang="en-US" dirty="0"/>
          </a:p>
        </p:txBody>
      </p:sp>
      <p:sp>
        <p:nvSpPr>
          <p:cNvPr id="13" name="Text Placeholder 12">
            <a:extLst>
              <a:ext uri="{FF2B5EF4-FFF2-40B4-BE49-F238E27FC236}">
                <a16:creationId xmlns:a16="http://schemas.microsoft.com/office/drawing/2014/main" id="{B132CF21-1AD0-18A5-8D13-3D03331CC005}"/>
              </a:ext>
            </a:extLst>
          </p:cNvPr>
          <p:cNvSpPr>
            <a:spLocks noGrp="1"/>
          </p:cNvSpPr>
          <p:nvPr>
            <p:ph type="body" sz="quarter" idx="18"/>
          </p:nvPr>
        </p:nvSpPr>
        <p:spPr/>
        <p:txBody>
          <a:bodyPr/>
          <a:lstStyle/>
          <a:p>
            <a:endParaRPr lang="en-US" dirty="0"/>
          </a:p>
        </p:txBody>
      </p:sp>
      <p:sp>
        <p:nvSpPr>
          <p:cNvPr id="15" name="Text Placeholder 14">
            <a:extLst>
              <a:ext uri="{FF2B5EF4-FFF2-40B4-BE49-F238E27FC236}">
                <a16:creationId xmlns:a16="http://schemas.microsoft.com/office/drawing/2014/main" id="{3D0BD35C-1BE9-6491-23E3-1F9FAD7B917A}"/>
              </a:ext>
            </a:extLst>
          </p:cNvPr>
          <p:cNvSpPr>
            <a:spLocks noGrp="1"/>
          </p:cNvSpPr>
          <p:nvPr>
            <p:ph type="body" sz="quarter" idx="19"/>
          </p:nvPr>
        </p:nvSpPr>
        <p:spPr/>
        <p:txBody>
          <a:bodyPr/>
          <a:lstStyle/>
          <a:p>
            <a:endParaRPr lang="en-US" dirty="0"/>
          </a:p>
        </p:txBody>
      </p:sp>
      <p:sp>
        <p:nvSpPr>
          <p:cNvPr id="18" name="Text Placeholder 17">
            <a:extLst>
              <a:ext uri="{FF2B5EF4-FFF2-40B4-BE49-F238E27FC236}">
                <a16:creationId xmlns:a16="http://schemas.microsoft.com/office/drawing/2014/main" id="{44B38581-4C8C-3A83-5E59-AD20D6344AA6}"/>
              </a:ext>
            </a:extLst>
          </p:cNvPr>
          <p:cNvSpPr>
            <a:spLocks noGrp="1"/>
          </p:cNvSpPr>
          <p:nvPr>
            <p:ph type="body" sz="quarter" idx="20"/>
          </p:nvPr>
        </p:nvSpPr>
        <p:spPr/>
        <p:txBody>
          <a:bodyPr/>
          <a:lstStyle/>
          <a:p>
            <a:endParaRPr lang="en-US" dirty="0"/>
          </a:p>
        </p:txBody>
      </p:sp>
      <p:pic>
        <p:nvPicPr>
          <p:cNvPr id="3" name="Picture 2" descr="a list of common names for marijuana from the DEA's website">
            <a:extLst>
              <a:ext uri="{FF2B5EF4-FFF2-40B4-BE49-F238E27FC236}">
                <a16:creationId xmlns:a16="http://schemas.microsoft.com/office/drawing/2014/main" id="{BCDAE412-A312-6FBE-79D1-263A8C6E08FC}"/>
              </a:ext>
            </a:extLst>
          </p:cNvPr>
          <p:cNvPicPr>
            <a:picLocks noChangeAspect="1"/>
          </p:cNvPicPr>
          <p:nvPr/>
        </p:nvPicPr>
        <p:blipFill>
          <a:blip r:embed="rId3"/>
          <a:stretch>
            <a:fillRect/>
          </a:stretch>
        </p:blipFill>
        <p:spPr>
          <a:xfrm>
            <a:off x="491272" y="197724"/>
            <a:ext cx="11209455" cy="5963482"/>
          </a:xfrm>
          <a:prstGeom prst="rect">
            <a:avLst/>
          </a:prstGeom>
        </p:spPr>
      </p:pic>
    </p:spTree>
    <p:extLst>
      <p:ext uri="{BB962C8B-B14F-4D97-AF65-F5344CB8AC3E}">
        <p14:creationId xmlns:p14="http://schemas.microsoft.com/office/powerpoint/2010/main" val="3665205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CAE76-5F06-5773-415B-183442DCC1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3F2033-210B-C1D9-7EFC-4FAF0C8F707C}"/>
              </a:ext>
            </a:extLst>
          </p:cNvPr>
          <p:cNvSpPr>
            <a:spLocks noGrp="1"/>
          </p:cNvSpPr>
          <p:nvPr>
            <p:ph type="title"/>
          </p:nvPr>
        </p:nvSpPr>
        <p:spPr>
          <a:xfrm>
            <a:off x="775990" y="374570"/>
            <a:ext cx="10777100" cy="938249"/>
          </a:xfrm>
        </p:spPr>
        <p:txBody>
          <a:bodyPr/>
          <a:lstStyle/>
          <a:p>
            <a:r>
              <a:rPr lang="en-US" dirty="0"/>
              <a:t>Basic Information – Common Names</a:t>
            </a:r>
          </a:p>
        </p:txBody>
      </p:sp>
      <p:sp>
        <p:nvSpPr>
          <p:cNvPr id="17" name="Content Placeholder 16">
            <a:extLst>
              <a:ext uri="{FF2B5EF4-FFF2-40B4-BE49-F238E27FC236}">
                <a16:creationId xmlns:a16="http://schemas.microsoft.com/office/drawing/2014/main" id="{43F9471F-3CB0-E217-16DD-59514CE481BC}"/>
              </a:ext>
            </a:extLst>
          </p:cNvPr>
          <p:cNvSpPr>
            <a:spLocks noGrp="1"/>
          </p:cNvSpPr>
          <p:nvPr>
            <p:ph type="body" sz="quarter" idx="15"/>
          </p:nvPr>
        </p:nvSpPr>
        <p:spPr>
          <a:xfrm>
            <a:off x="876175" y="2276752"/>
            <a:ext cx="3136286" cy="3960654"/>
          </a:xfrm>
        </p:spPr>
        <p:txBody>
          <a:bodyPr/>
          <a:lstStyle/>
          <a:p>
            <a:r>
              <a:rPr lang="en-US" sz="2400" dirty="0"/>
              <a:t>On and on and on and on …</a:t>
            </a:r>
            <a:br>
              <a:rPr lang="en-US" sz="2400" dirty="0"/>
            </a:br>
            <a:endParaRPr lang="en-US" sz="2400" dirty="0"/>
          </a:p>
          <a:p>
            <a:r>
              <a:rPr lang="en-US" sz="2400" dirty="0"/>
              <a:t>Commercial industry continues to lean toward “Cannabis”</a:t>
            </a:r>
          </a:p>
        </p:txBody>
      </p:sp>
      <p:sp>
        <p:nvSpPr>
          <p:cNvPr id="19" name="Content Placeholder 18">
            <a:extLst>
              <a:ext uri="{FF2B5EF4-FFF2-40B4-BE49-F238E27FC236}">
                <a16:creationId xmlns:a16="http://schemas.microsoft.com/office/drawing/2014/main" id="{C78E65D7-C77B-C554-0877-54EFB3EE1427}"/>
              </a:ext>
            </a:extLst>
          </p:cNvPr>
          <p:cNvSpPr>
            <a:spLocks noGrp="1"/>
          </p:cNvSpPr>
          <p:nvPr>
            <p:ph type="body" sz="quarter" idx="16"/>
          </p:nvPr>
        </p:nvSpPr>
        <p:spPr>
          <a:xfrm>
            <a:off x="4501932" y="2276752"/>
            <a:ext cx="3136286" cy="3960654"/>
          </a:xfrm>
        </p:spPr>
        <p:txBody>
          <a:bodyPr/>
          <a:lstStyle/>
          <a:p>
            <a:r>
              <a:rPr lang="en-US" sz="2400" dirty="0"/>
              <a:t>Demographic Differences</a:t>
            </a:r>
            <a:br>
              <a:rPr lang="en-US" sz="2400" dirty="0"/>
            </a:br>
            <a:endParaRPr lang="en-US" sz="2400" dirty="0"/>
          </a:p>
          <a:p>
            <a:r>
              <a:rPr lang="en-US" sz="2400" dirty="0"/>
              <a:t>Geographic Differences</a:t>
            </a:r>
            <a:br>
              <a:rPr lang="en-US" sz="2400" dirty="0"/>
            </a:br>
            <a:endParaRPr lang="en-US" sz="2400" dirty="0"/>
          </a:p>
          <a:p>
            <a:r>
              <a:rPr lang="en-US" sz="2400" dirty="0"/>
              <a:t>Product Type(s)</a:t>
            </a:r>
          </a:p>
          <a:p>
            <a:endParaRPr lang="en-US" sz="2400" dirty="0"/>
          </a:p>
        </p:txBody>
      </p:sp>
      <p:sp>
        <p:nvSpPr>
          <p:cNvPr id="21" name="Content Placeholder 20">
            <a:extLst>
              <a:ext uri="{FF2B5EF4-FFF2-40B4-BE49-F238E27FC236}">
                <a16:creationId xmlns:a16="http://schemas.microsoft.com/office/drawing/2014/main" id="{60566C3D-7561-FE9B-7B69-76D6007B8CE3}"/>
              </a:ext>
            </a:extLst>
          </p:cNvPr>
          <p:cNvSpPr>
            <a:spLocks noGrp="1"/>
          </p:cNvSpPr>
          <p:nvPr>
            <p:ph type="body" sz="quarter" idx="17"/>
          </p:nvPr>
        </p:nvSpPr>
        <p:spPr>
          <a:xfrm>
            <a:off x="8127690" y="2276752"/>
            <a:ext cx="3136286" cy="3960654"/>
          </a:xfrm>
        </p:spPr>
        <p:txBody>
          <a:bodyPr/>
          <a:lstStyle/>
          <a:p>
            <a:r>
              <a:rPr lang="en-US" sz="2400" dirty="0"/>
              <a:t>Increase in legalization = Decrease in “whacky names”</a:t>
            </a:r>
          </a:p>
        </p:txBody>
      </p:sp>
      <p:sp>
        <p:nvSpPr>
          <p:cNvPr id="31" name="Text Placeholder 30">
            <a:extLst>
              <a:ext uri="{FF2B5EF4-FFF2-40B4-BE49-F238E27FC236}">
                <a16:creationId xmlns:a16="http://schemas.microsoft.com/office/drawing/2014/main" id="{3E95AFE2-DED8-5B67-701C-C894961C3153}"/>
              </a:ext>
            </a:extLst>
          </p:cNvPr>
          <p:cNvSpPr>
            <a:spLocks noGrp="1"/>
          </p:cNvSpPr>
          <p:nvPr>
            <p:ph type="body" sz="quarter" idx="18"/>
          </p:nvPr>
        </p:nvSpPr>
        <p:spPr/>
        <p:txBody>
          <a:bodyPr/>
          <a:lstStyle/>
          <a:p>
            <a:r>
              <a:rPr lang="en-US" dirty="0"/>
              <a:t>Cannabis, Marijuana, Weed</a:t>
            </a:r>
          </a:p>
        </p:txBody>
      </p:sp>
      <p:sp>
        <p:nvSpPr>
          <p:cNvPr id="32" name="Text Placeholder 31">
            <a:extLst>
              <a:ext uri="{FF2B5EF4-FFF2-40B4-BE49-F238E27FC236}">
                <a16:creationId xmlns:a16="http://schemas.microsoft.com/office/drawing/2014/main" id="{023BB959-B670-D450-5BE4-7BD8F1A56AFF}"/>
              </a:ext>
            </a:extLst>
          </p:cNvPr>
          <p:cNvSpPr>
            <a:spLocks noGrp="1"/>
          </p:cNvSpPr>
          <p:nvPr>
            <p:ph type="body" sz="quarter" idx="19"/>
          </p:nvPr>
        </p:nvSpPr>
        <p:spPr/>
        <p:txBody>
          <a:bodyPr/>
          <a:lstStyle/>
          <a:p>
            <a:r>
              <a:rPr lang="en-US" dirty="0"/>
              <a:t>Names Differ	</a:t>
            </a:r>
          </a:p>
        </p:txBody>
      </p:sp>
      <p:sp>
        <p:nvSpPr>
          <p:cNvPr id="33" name="Text Placeholder 32">
            <a:extLst>
              <a:ext uri="{FF2B5EF4-FFF2-40B4-BE49-F238E27FC236}">
                <a16:creationId xmlns:a16="http://schemas.microsoft.com/office/drawing/2014/main" id="{DAD4C72F-6C50-C290-5D89-06180BD303C3}"/>
              </a:ext>
            </a:extLst>
          </p:cNvPr>
          <p:cNvSpPr>
            <a:spLocks noGrp="1"/>
          </p:cNvSpPr>
          <p:nvPr>
            <p:ph type="body" sz="quarter" idx="20"/>
          </p:nvPr>
        </p:nvSpPr>
        <p:spPr/>
        <p:txBody>
          <a:bodyPr/>
          <a:lstStyle/>
          <a:p>
            <a:r>
              <a:rPr lang="en-US" dirty="0"/>
              <a:t>Curious Observation</a:t>
            </a:r>
          </a:p>
        </p:txBody>
      </p:sp>
    </p:spTree>
    <p:extLst>
      <p:ext uri="{BB962C8B-B14F-4D97-AF65-F5344CB8AC3E}">
        <p14:creationId xmlns:p14="http://schemas.microsoft.com/office/powerpoint/2010/main" val="295054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1" grpId="0" build="p"/>
      <p:bldP spid="32" grpId="0" build="p"/>
      <p:bldP spid="3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8EEB9-46C9-4956-EE60-18D24A2431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AB2381-DFE5-892A-6F18-E468A89ED7AA}"/>
              </a:ext>
            </a:extLst>
          </p:cNvPr>
          <p:cNvSpPr>
            <a:spLocks noGrp="1"/>
          </p:cNvSpPr>
          <p:nvPr>
            <p:ph type="title"/>
          </p:nvPr>
        </p:nvSpPr>
        <p:spPr>
          <a:xfrm>
            <a:off x="762000" y="3119461"/>
            <a:ext cx="7166809" cy="1310962"/>
          </a:xfrm>
        </p:spPr>
        <p:txBody>
          <a:bodyPr/>
          <a:lstStyle/>
          <a:p>
            <a:r>
              <a:rPr lang="en-US" dirty="0">
                <a:solidFill>
                  <a:schemeClr val="tx1"/>
                </a:solidFill>
              </a:rPr>
              <a:t>Common Findings</a:t>
            </a:r>
          </a:p>
        </p:txBody>
      </p:sp>
    </p:spTree>
    <p:extLst>
      <p:ext uri="{BB962C8B-B14F-4D97-AF65-F5344CB8AC3E}">
        <p14:creationId xmlns:p14="http://schemas.microsoft.com/office/powerpoint/2010/main" val="151615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3F9EA-1BA8-6FA7-030C-79D457B14D8A}"/>
            </a:ext>
          </a:extLst>
        </p:cNvPr>
        <p:cNvGrpSpPr/>
        <p:nvPr/>
      </p:nvGrpSpPr>
      <p:grpSpPr>
        <a:xfrm>
          <a:off x="0" y="0"/>
          <a:ext cx="0" cy="0"/>
          <a:chOff x="0" y="0"/>
          <a:chExt cx="0" cy="0"/>
        </a:xfrm>
      </p:grpSpPr>
      <p:pic>
        <p:nvPicPr>
          <p:cNvPr id="3" name="Picture 2" descr="A collage of different types of marijuana concentrate products">
            <a:extLst>
              <a:ext uri="{FF2B5EF4-FFF2-40B4-BE49-F238E27FC236}">
                <a16:creationId xmlns:a16="http://schemas.microsoft.com/office/drawing/2014/main" id="{9113C203-9B1C-4FF3-552A-26D46F9A5FBF}"/>
              </a:ext>
            </a:extLst>
          </p:cNvPr>
          <p:cNvPicPr>
            <a:picLocks noChangeAspect="1"/>
          </p:cNvPicPr>
          <p:nvPr/>
        </p:nvPicPr>
        <p:blipFill rotWithShape="1">
          <a:blip r:embed="rId3">
            <a:extLst>
              <a:ext uri="{28A0092B-C50C-407E-A947-70E740481C1C}">
                <a14:useLocalDpi xmlns:a14="http://schemas.microsoft.com/office/drawing/2010/main" val="0"/>
              </a:ext>
            </a:extLst>
          </a:blip>
          <a:srcRect t="15869"/>
          <a:stretch/>
        </p:blipFill>
        <p:spPr>
          <a:xfrm>
            <a:off x="280537" y="150638"/>
            <a:ext cx="4491489" cy="2167916"/>
          </a:xfrm>
          <a:prstGeom prst="rect">
            <a:avLst/>
          </a:prstGeom>
        </p:spPr>
      </p:pic>
      <p:sp>
        <p:nvSpPr>
          <p:cNvPr id="5" name="Freeform 5" descr="a picture showing a variety of marijuana vape pens ">
            <a:extLst>
              <a:ext uri="{FF2B5EF4-FFF2-40B4-BE49-F238E27FC236}">
                <a16:creationId xmlns:a16="http://schemas.microsoft.com/office/drawing/2014/main" id="{F3B5B6FE-1E6E-31E4-E7FA-FD9888827A47}"/>
              </a:ext>
            </a:extLst>
          </p:cNvPr>
          <p:cNvSpPr/>
          <p:nvPr/>
        </p:nvSpPr>
        <p:spPr>
          <a:xfrm>
            <a:off x="108957" y="2930189"/>
            <a:ext cx="2560671" cy="2398556"/>
          </a:xfrm>
          <a:custGeom>
            <a:avLst/>
            <a:gdLst/>
            <a:ahLst/>
            <a:cxnLst/>
            <a:rect l="l" t="t" r="r" b="b"/>
            <a:pathLst>
              <a:path w="5116521" h="3408882">
                <a:moveTo>
                  <a:pt x="0" y="0"/>
                </a:moveTo>
                <a:lnTo>
                  <a:pt x="5116521" y="0"/>
                </a:lnTo>
                <a:lnTo>
                  <a:pt x="5116521" y="3408882"/>
                </a:lnTo>
                <a:lnTo>
                  <a:pt x="0" y="3408882"/>
                </a:lnTo>
                <a:lnTo>
                  <a:pt x="0" y="0"/>
                </a:lnTo>
                <a:close/>
              </a:path>
            </a:pathLst>
          </a:custGeom>
          <a:blipFill>
            <a:blip r:embed="rId4"/>
            <a:stretch>
              <a:fillRect l="-20235" t="-23457" r="-39613" b="1"/>
            </a:stretch>
          </a:blipFill>
        </p:spPr>
      </p:sp>
      <p:sp>
        <p:nvSpPr>
          <p:cNvPr id="6" name="Freeform 3" descr="a picture of marijuana concentrate and a dab rig">
            <a:extLst>
              <a:ext uri="{FF2B5EF4-FFF2-40B4-BE49-F238E27FC236}">
                <a16:creationId xmlns:a16="http://schemas.microsoft.com/office/drawing/2014/main" id="{EE487FEF-F52B-D38F-1454-F247A8EA7B10}"/>
              </a:ext>
            </a:extLst>
          </p:cNvPr>
          <p:cNvSpPr/>
          <p:nvPr/>
        </p:nvSpPr>
        <p:spPr>
          <a:xfrm>
            <a:off x="4674762" y="229964"/>
            <a:ext cx="2429698" cy="1931337"/>
          </a:xfrm>
          <a:custGeom>
            <a:avLst/>
            <a:gdLst/>
            <a:ahLst/>
            <a:cxnLst/>
            <a:rect l="l" t="t" r="r" b="b"/>
            <a:pathLst>
              <a:path w="8290560" h="5523586">
                <a:moveTo>
                  <a:pt x="0" y="0"/>
                </a:moveTo>
                <a:lnTo>
                  <a:pt x="8290560" y="0"/>
                </a:lnTo>
                <a:lnTo>
                  <a:pt x="8290560" y="5523586"/>
                </a:lnTo>
                <a:lnTo>
                  <a:pt x="0" y="5523586"/>
                </a:lnTo>
                <a:lnTo>
                  <a:pt x="0" y="0"/>
                </a:lnTo>
                <a:close/>
              </a:path>
            </a:pathLst>
          </a:custGeom>
          <a:blipFill>
            <a:blip r:embed="rId5"/>
            <a:stretch>
              <a:fillRect l="-14168" r="-56652" b="-34654"/>
            </a:stretch>
          </a:blipFill>
        </p:spPr>
      </p:sp>
      <p:pic>
        <p:nvPicPr>
          <p:cNvPr id="7" name="Content Placeholder 5" descr="a picture showing a variety of commercially sold and packaged marijuana edible products">
            <a:extLst>
              <a:ext uri="{FF2B5EF4-FFF2-40B4-BE49-F238E27FC236}">
                <a16:creationId xmlns:a16="http://schemas.microsoft.com/office/drawing/2014/main" id="{B90BC912-E3AC-2897-F453-BA4CDE235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716" y="3087843"/>
            <a:ext cx="4667344" cy="2622719"/>
          </a:xfrm>
          <a:prstGeom prst="rect">
            <a:avLst/>
          </a:prstGeom>
        </p:spPr>
      </p:pic>
      <p:pic>
        <p:nvPicPr>
          <p:cNvPr id="12" name="Picture 11" descr="a picture of a marijuana joint">
            <a:extLst>
              <a:ext uri="{FF2B5EF4-FFF2-40B4-BE49-F238E27FC236}">
                <a16:creationId xmlns:a16="http://schemas.microsoft.com/office/drawing/2014/main" id="{F664D3FE-A910-AB55-E374-5F6546B85A3F}"/>
              </a:ext>
            </a:extLst>
          </p:cNvPr>
          <p:cNvPicPr>
            <a:picLocks noChangeAspect="1"/>
          </p:cNvPicPr>
          <p:nvPr/>
        </p:nvPicPr>
        <p:blipFill>
          <a:blip r:embed="rId7"/>
          <a:stretch>
            <a:fillRect/>
          </a:stretch>
        </p:blipFill>
        <p:spPr>
          <a:xfrm>
            <a:off x="9747677" y="437708"/>
            <a:ext cx="2246967" cy="1715302"/>
          </a:xfrm>
          <a:prstGeom prst="rect">
            <a:avLst/>
          </a:prstGeom>
        </p:spPr>
      </p:pic>
      <p:pic>
        <p:nvPicPr>
          <p:cNvPr id="14" name="Picture 13" descr="picture of a hand pipe with marijuana">
            <a:extLst>
              <a:ext uri="{FF2B5EF4-FFF2-40B4-BE49-F238E27FC236}">
                <a16:creationId xmlns:a16="http://schemas.microsoft.com/office/drawing/2014/main" id="{26580751-8C9A-CD3C-9E2A-8DA73C00FA89}"/>
              </a:ext>
            </a:extLst>
          </p:cNvPr>
          <p:cNvPicPr>
            <a:picLocks noChangeAspect="1"/>
          </p:cNvPicPr>
          <p:nvPr/>
        </p:nvPicPr>
        <p:blipFill>
          <a:blip r:embed="rId8"/>
          <a:stretch>
            <a:fillRect/>
          </a:stretch>
        </p:blipFill>
        <p:spPr>
          <a:xfrm>
            <a:off x="7245351" y="316181"/>
            <a:ext cx="2246967" cy="1836829"/>
          </a:xfrm>
          <a:prstGeom prst="rect">
            <a:avLst/>
          </a:prstGeom>
        </p:spPr>
      </p:pic>
      <p:sp>
        <p:nvSpPr>
          <p:cNvPr id="15" name="Freeform 4" descr="A picture showing THC oil and THC capsules">
            <a:extLst>
              <a:ext uri="{FF2B5EF4-FFF2-40B4-BE49-F238E27FC236}">
                <a16:creationId xmlns:a16="http://schemas.microsoft.com/office/drawing/2014/main" id="{3B5F3071-D52C-5916-CD5F-FFC6873E62B0}"/>
              </a:ext>
            </a:extLst>
          </p:cNvPr>
          <p:cNvSpPr/>
          <p:nvPr/>
        </p:nvSpPr>
        <p:spPr>
          <a:xfrm>
            <a:off x="7663545" y="2384244"/>
            <a:ext cx="4055489" cy="2320747"/>
          </a:xfrm>
          <a:custGeom>
            <a:avLst/>
            <a:gdLst/>
            <a:ahLst/>
            <a:cxnLst/>
            <a:rect l="l" t="t" r="r" b="b"/>
            <a:pathLst>
              <a:path w="4499704" h="3003553">
                <a:moveTo>
                  <a:pt x="0" y="0"/>
                </a:moveTo>
                <a:lnTo>
                  <a:pt x="4499704" y="0"/>
                </a:lnTo>
                <a:lnTo>
                  <a:pt x="4499704" y="3003553"/>
                </a:lnTo>
                <a:lnTo>
                  <a:pt x="0" y="3003553"/>
                </a:lnTo>
                <a:lnTo>
                  <a:pt x="0" y="0"/>
                </a:lnTo>
                <a:close/>
              </a:path>
            </a:pathLst>
          </a:custGeom>
          <a:blipFill>
            <a:blip r:embed="rId9"/>
            <a:stretch>
              <a:fillRect l="-12364" t="-30786" r="-15054" b="-23141"/>
            </a:stretch>
          </a:blipFill>
        </p:spPr>
      </p:sp>
      <p:sp>
        <p:nvSpPr>
          <p:cNvPr id="16" name="Freeform 2" descr="A picture showing THC topical cream ">
            <a:extLst>
              <a:ext uri="{FF2B5EF4-FFF2-40B4-BE49-F238E27FC236}">
                <a16:creationId xmlns:a16="http://schemas.microsoft.com/office/drawing/2014/main" id="{A0CBBAC0-933F-247D-6E59-A30AA1715DA0}"/>
              </a:ext>
            </a:extLst>
          </p:cNvPr>
          <p:cNvSpPr/>
          <p:nvPr/>
        </p:nvSpPr>
        <p:spPr>
          <a:xfrm>
            <a:off x="9132736" y="4855779"/>
            <a:ext cx="2347836" cy="1479436"/>
          </a:xfrm>
          <a:custGeom>
            <a:avLst/>
            <a:gdLst/>
            <a:ahLst/>
            <a:cxnLst/>
            <a:rect l="l" t="t" r="r" b="b"/>
            <a:pathLst>
              <a:path w="3739406" h="2496054">
                <a:moveTo>
                  <a:pt x="0" y="0"/>
                </a:moveTo>
                <a:lnTo>
                  <a:pt x="3739406" y="0"/>
                </a:lnTo>
                <a:lnTo>
                  <a:pt x="3739406" y="2496054"/>
                </a:lnTo>
                <a:lnTo>
                  <a:pt x="0" y="2496054"/>
                </a:lnTo>
                <a:lnTo>
                  <a:pt x="0" y="0"/>
                </a:lnTo>
                <a:close/>
              </a:path>
            </a:pathLst>
          </a:custGeom>
          <a:blipFill>
            <a:blip r:embed="rId10"/>
            <a:stretch>
              <a:fillRect/>
            </a:stretch>
          </a:blipFill>
        </p:spPr>
      </p:sp>
      <p:sp>
        <p:nvSpPr>
          <p:cNvPr id="18" name="Title 17">
            <a:extLst>
              <a:ext uri="{FF2B5EF4-FFF2-40B4-BE49-F238E27FC236}">
                <a16:creationId xmlns:a16="http://schemas.microsoft.com/office/drawing/2014/main" id="{52153D98-74C5-91B3-0EE5-823DD2163E43}"/>
              </a:ext>
            </a:extLst>
          </p:cNvPr>
          <p:cNvSpPr>
            <a:spLocks noGrp="1"/>
          </p:cNvSpPr>
          <p:nvPr>
            <p:ph type="title"/>
          </p:nvPr>
        </p:nvSpPr>
        <p:spPr>
          <a:xfrm>
            <a:off x="774402" y="-938249"/>
            <a:ext cx="10778688" cy="938249"/>
          </a:xfrm>
        </p:spPr>
        <p:txBody>
          <a:bodyPr anchor="b"/>
          <a:lstStyle/>
          <a:p>
            <a:r>
              <a:rPr lang="en-US" dirty="0"/>
              <a:t>Pictures of various marijuana products</a:t>
            </a:r>
          </a:p>
        </p:txBody>
      </p:sp>
    </p:spTree>
    <p:extLst>
      <p:ext uri="{BB962C8B-B14F-4D97-AF65-F5344CB8AC3E}">
        <p14:creationId xmlns:p14="http://schemas.microsoft.com/office/powerpoint/2010/main" val="2994802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CFE99-693D-2B39-82DC-456E1B05FD6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6C5055A-BAF7-389C-51AD-5A13A28569C4}"/>
              </a:ext>
            </a:extLst>
          </p:cNvPr>
          <p:cNvSpPr>
            <a:spLocks noGrp="1"/>
          </p:cNvSpPr>
          <p:nvPr>
            <p:ph type="title"/>
          </p:nvPr>
        </p:nvSpPr>
        <p:spPr>
          <a:xfrm>
            <a:off x="775990" y="374570"/>
            <a:ext cx="10777100" cy="938249"/>
          </a:xfrm>
        </p:spPr>
        <p:txBody>
          <a:bodyPr/>
          <a:lstStyle/>
          <a:p>
            <a:r>
              <a:rPr lang="en-US" dirty="0"/>
              <a:t>Hemp vs Marijuana – A Legal Distinction</a:t>
            </a:r>
          </a:p>
        </p:txBody>
      </p:sp>
      <p:sp>
        <p:nvSpPr>
          <p:cNvPr id="17" name="Content Placeholder 16">
            <a:extLst>
              <a:ext uri="{FF2B5EF4-FFF2-40B4-BE49-F238E27FC236}">
                <a16:creationId xmlns:a16="http://schemas.microsoft.com/office/drawing/2014/main" id="{A1AE987A-0E15-167C-D255-904937902D21}"/>
              </a:ext>
            </a:extLst>
          </p:cNvPr>
          <p:cNvSpPr>
            <a:spLocks noGrp="1"/>
          </p:cNvSpPr>
          <p:nvPr>
            <p:ph type="body" sz="quarter" idx="15"/>
          </p:nvPr>
        </p:nvSpPr>
        <p:spPr>
          <a:xfrm>
            <a:off x="876175" y="2086252"/>
            <a:ext cx="3136286" cy="3960654"/>
          </a:xfrm>
        </p:spPr>
        <p:txBody>
          <a:bodyPr/>
          <a:lstStyle/>
          <a:p>
            <a:r>
              <a:rPr lang="en-US" sz="2400" dirty="0"/>
              <a:t>Hemp removed from definition of “Marijuana”</a:t>
            </a:r>
          </a:p>
          <a:p>
            <a:r>
              <a:rPr lang="en-US" sz="2400" dirty="0"/>
              <a:t>Hemp removed from CSA Schedule I</a:t>
            </a:r>
          </a:p>
          <a:p>
            <a:endParaRPr lang="en-US" sz="2400" dirty="0"/>
          </a:p>
        </p:txBody>
      </p:sp>
      <p:sp>
        <p:nvSpPr>
          <p:cNvPr id="19" name="Content Placeholder 18">
            <a:extLst>
              <a:ext uri="{FF2B5EF4-FFF2-40B4-BE49-F238E27FC236}">
                <a16:creationId xmlns:a16="http://schemas.microsoft.com/office/drawing/2014/main" id="{28B97D7C-4F52-8C09-8E33-7C9C8F4E91F0}"/>
              </a:ext>
            </a:extLst>
          </p:cNvPr>
          <p:cNvSpPr>
            <a:spLocks noGrp="1"/>
          </p:cNvSpPr>
          <p:nvPr>
            <p:ph type="body" sz="quarter" idx="16"/>
          </p:nvPr>
        </p:nvSpPr>
        <p:spPr>
          <a:xfrm>
            <a:off x="4501932" y="2086252"/>
            <a:ext cx="3136286" cy="3960654"/>
          </a:xfrm>
        </p:spPr>
        <p:txBody>
          <a:bodyPr/>
          <a:lstStyle/>
          <a:p>
            <a:r>
              <a:rPr lang="en-US" sz="2000" dirty="0"/>
              <a:t>Any cannabis plant, or derivative thereof that:</a:t>
            </a:r>
          </a:p>
          <a:p>
            <a:pPr lvl="1"/>
            <a:r>
              <a:rPr lang="en-US" sz="2000" dirty="0"/>
              <a:t>Does not contain more than 0.3% delta-9 THC</a:t>
            </a:r>
          </a:p>
          <a:p>
            <a:r>
              <a:rPr lang="en-US" sz="2000" dirty="0"/>
              <a:t>Federally legal ONLY if produced consistent with 2018 Farm Bill</a:t>
            </a:r>
          </a:p>
          <a:p>
            <a:r>
              <a:rPr lang="en-US" sz="2000" b="1" dirty="0"/>
              <a:t>Trending Example: </a:t>
            </a:r>
          </a:p>
          <a:p>
            <a:pPr lvl="1"/>
            <a:r>
              <a:rPr lang="en-US" sz="2000" b="1" dirty="0"/>
              <a:t>“hemp derived” THC Delta 9 Drinks</a:t>
            </a:r>
          </a:p>
        </p:txBody>
      </p:sp>
      <p:sp>
        <p:nvSpPr>
          <p:cNvPr id="21" name="Content Placeholder 20">
            <a:extLst>
              <a:ext uri="{FF2B5EF4-FFF2-40B4-BE49-F238E27FC236}">
                <a16:creationId xmlns:a16="http://schemas.microsoft.com/office/drawing/2014/main" id="{36CA8548-F14F-B90E-D447-6CEEBBE89BB9}"/>
              </a:ext>
            </a:extLst>
          </p:cNvPr>
          <p:cNvSpPr>
            <a:spLocks noGrp="1"/>
          </p:cNvSpPr>
          <p:nvPr>
            <p:ph type="body" sz="quarter" idx="17"/>
          </p:nvPr>
        </p:nvSpPr>
        <p:spPr>
          <a:xfrm>
            <a:off x="8127690" y="2086252"/>
            <a:ext cx="3136286" cy="3960654"/>
          </a:xfrm>
        </p:spPr>
        <p:txBody>
          <a:bodyPr/>
          <a:lstStyle/>
          <a:p>
            <a:r>
              <a:rPr lang="en-US" sz="2400" dirty="0"/>
              <a:t>Anything* that isn’t “hemp”</a:t>
            </a:r>
          </a:p>
          <a:p>
            <a:r>
              <a:rPr lang="en-US" sz="2400" dirty="0"/>
              <a:t>Federally illegal</a:t>
            </a:r>
          </a:p>
          <a:p>
            <a:r>
              <a:rPr lang="en-US" sz="2400" dirty="0"/>
              <a:t>CSA Schedule I</a:t>
            </a:r>
          </a:p>
          <a:p>
            <a:pPr marL="0" indent="0">
              <a:buNone/>
            </a:pPr>
            <a:endParaRPr lang="en-US" sz="2400" dirty="0"/>
          </a:p>
        </p:txBody>
      </p:sp>
      <p:sp>
        <p:nvSpPr>
          <p:cNvPr id="31" name="Text Placeholder 30">
            <a:extLst>
              <a:ext uri="{FF2B5EF4-FFF2-40B4-BE49-F238E27FC236}">
                <a16:creationId xmlns:a16="http://schemas.microsoft.com/office/drawing/2014/main" id="{BDF658E6-2F1A-328E-0DBD-DD1A6CE82933}"/>
              </a:ext>
            </a:extLst>
          </p:cNvPr>
          <p:cNvSpPr>
            <a:spLocks noGrp="1"/>
          </p:cNvSpPr>
          <p:nvPr>
            <p:ph type="body" sz="quarter" idx="18"/>
          </p:nvPr>
        </p:nvSpPr>
        <p:spPr/>
        <p:txBody>
          <a:bodyPr/>
          <a:lstStyle/>
          <a:p>
            <a:r>
              <a:rPr lang="en-US" dirty="0"/>
              <a:t>2018 Farm Bill</a:t>
            </a:r>
          </a:p>
        </p:txBody>
      </p:sp>
      <p:sp>
        <p:nvSpPr>
          <p:cNvPr id="32" name="Text Placeholder 31">
            <a:extLst>
              <a:ext uri="{FF2B5EF4-FFF2-40B4-BE49-F238E27FC236}">
                <a16:creationId xmlns:a16="http://schemas.microsoft.com/office/drawing/2014/main" id="{19772D05-E60F-20AB-84AF-DCD026AC942C}"/>
              </a:ext>
            </a:extLst>
          </p:cNvPr>
          <p:cNvSpPr>
            <a:spLocks noGrp="1"/>
          </p:cNvSpPr>
          <p:nvPr>
            <p:ph type="body" sz="quarter" idx="19"/>
          </p:nvPr>
        </p:nvSpPr>
        <p:spPr/>
        <p:txBody>
          <a:bodyPr/>
          <a:lstStyle/>
          <a:p>
            <a:r>
              <a:rPr lang="en-US" dirty="0"/>
              <a:t>Hemp</a:t>
            </a:r>
          </a:p>
        </p:txBody>
      </p:sp>
      <p:sp>
        <p:nvSpPr>
          <p:cNvPr id="33" name="Text Placeholder 32">
            <a:extLst>
              <a:ext uri="{FF2B5EF4-FFF2-40B4-BE49-F238E27FC236}">
                <a16:creationId xmlns:a16="http://schemas.microsoft.com/office/drawing/2014/main" id="{C297550F-219A-29C9-678A-39F766E11B1A}"/>
              </a:ext>
            </a:extLst>
          </p:cNvPr>
          <p:cNvSpPr>
            <a:spLocks noGrp="1"/>
          </p:cNvSpPr>
          <p:nvPr>
            <p:ph type="body" sz="quarter" idx="20"/>
          </p:nvPr>
        </p:nvSpPr>
        <p:spPr/>
        <p:txBody>
          <a:bodyPr/>
          <a:lstStyle/>
          <a:p>
            <a:r>
              <a:rPr lang="en-US" dirty="0"/>
              <a:t>Marijuana</a:t>
            </a:r>
          </a:p>
        </p:txBody>
      </p:sp>
    </p:spTree>
    <p:extLst>
      <p:ext uri="{BB962C8B-B14F-4D97-AF65-F5344CB8AC3E}">
        <p14:creationId xmlns:p14="http://schemas.microsoft.com/office/powerpoint/2010/main" val="317469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9" grpId="0" uiExpand="1" build="p"/>
      <p:bldP spid="21" grpId="0" uiExpand="1" build="p"/>
      <p:bldP spid="31" grpId="0" build="p"/>
      <p:bldP spid="32" grpId="0" build="p"/>
      <p:bldP spid="3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0BD8-C58A-1798-ECE0-B8160BDA2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6ACA7-2D63-AB5B-1563-91BE26E6388F}"/>
              </a:ext>
            </a:extLst>
          </p:cNvPr>
          <p:cNvSpPr>
            <a:spLocks noGrp="1"/>
          </p:cNvSpPr>
          <p:nvPr>
            <p:ph type="title"/>
          </p:nvPr>
        </p:nvSpPr>
        <p:spPr>
          <a:xfrm>
            <a:off x="778274" y="375450"/>
            <a:ext cx="10774816" cy="937370"/>
          </a:xfrm>
        </p:spPr>
        <p:txBody>
          <a:bodyPr/>
          <a:lstStyle/>
          <a:p>
            <a:r>
              <a:rPr lang="en-US" dirty="0"/>
              <a:t>Cannabidiol (CBD) – What Is It? </a:t>
            </a:r>
          </a:p>
        </p:txBody>
      </p:sp>
      <p:sp>
        <p:nvSpPr>
          <p:cNvPr id="3" name="Content Placeholder 2">
            <a:extLst>
              <a:ext uri="{FF2B5EF4-FFF2-40B4-BE49-F238E27FC236}">
                <a16:creationId xmlns:a16="http://schemas.microsoft.com/office/drawing/2014/main" id="{29E25487-10AC-92EC-40C4-CC78D13A8701}"/>
              </a:ext>
            </a:extLst>
          </p:cNvPr>
          <p:cNvSpPr>
            <a:spLocks noGrp="1"/>
          </p:cNvSpPr>
          <p:nvPr>
            <p:ph type="body" sz="quarter" idx="15"/>
          </p:nvPr>
        </p:nvSpPr>
        <p:spPr>
          <a:xfrm>
            <a:off x="767735" y="1437350"/>
            <a:ext cx="5181601" cy="4716088"/>
          </a:xfrm>
        </p:spPr>
        <p:txBody>
          <a:bodyPr/>
          <a:lstStyle/>
          <a:p>
            <a:r>
              <a:rPr lang="en-US" u="sng" dirty="0"/>
              <a:t>Derived from cannabis plant</a:t>
            </a:r>
          </a:p>
          <a:p>
            <a:pPr lvl="1"/>
            <a:r>
              <a:rPr lang="en-US" dirty="0"/>
              <a:t>Hemp derived to meet 2018 Farm Bill </a:t>
            </a:r>
          </a:p>
          <a:p>
            <a:pPr lvl="1"/>
            <a:r>
              <a:rPr lang="en-US" dirty="0"/>
              <a:t>Could still be derived from non-hemp plant</a:t>
            </a:r>
            <a:br>
              <a:rPr lang="en-US" dirty="0"/>
            </a:br>
            <a:endParaRPr lang="en-US" dirty="0"/>
          </a:p>
          <a:p>
            <a:r>
              <a:rPr lang="en-US" u="sng" dirty="0"/>
              <a:t>It is not THC</a:t>
            </a:r>
          </a:p>
          <a:p>
            <a:pPr lvl="1"/>
            <a:r>
              <a:rPr lang="en-US" dirty="0"/>
              <a:t>But may still contain THC</a:t>
            </a:r>
          </a:p>
        </p:txBody>
      </p:sp>
      <p:sp>
        <p:nvSpPr>
          <p:cNvPr id="4" name="Content Placeholder 3">
            <a:extLst>
              <a:ext uri="{FF2B5EF4-FFF2-40B4-BE49-F238E27FC236}">
                <a16:creationId xmlns:a16="http://schemas.microsoft.com/office/drawing/2014/main" id="{F9CBDF1E-7A89-FE15-D5EB-7BBFD8E55D71}"/>
              </a:ext>
            </a:extLst>
          </p:cNvPr>
          <p:cNvSpPr>
            <a:spLocks noGrp="1"/>
          </p:cNvSpPr>
          <p:nvPr>
            <p:ph type="body" sz="quarter" idx="16"/>
          </p:nvPr>
        </p:nvSpPr>
        <p:spPr>
          <a:xfrm>
            <a:off x="6204533" y="1437350"/>
            <a:ext cx="5348557" cy="4716088"/>
          </a:xfrm>
        </p:spPr>
        <p:txBody>
          <a:bodyPr/>
          <a:lstStyle/>
          <a:p>
            <a:r>
              <a:rPr lang="en-US" u="sng" dirty="0"/>
              <a:t>Many forms</a:t>
            </a:r>
          </a:p>
          <a:p>
            <a:pPr lvl="1"/>
            <a:r>
              <a:rPr lang="en-US" dirty="0"/>
              <a:t>Oil is most popular</a:t>
            </a:r>
            <a:br>
              <a:rPr lang="en-US" dirty="0"/>
            </a:br>
            <a:endParaRPr lang="en-US" dirty="0"/>
          </a:p>
          <a:p>
            <a:r>
              <a:rPr lang="en-US" dirty="0"/>
              <a:t>Often touted as “non-intoxicating/non-psychoactive”</a:t>
            </a:r>
            <a:br>
              <a:rPr lang="en-US" dirty="0"/>
            </a:br>
            <a:endParaRPr lang="en-US" dirty="0"/>
          </a:p>
          <a:p>
            <a:r>
              <a:rPr lang="en-US" u="sng" dirty="0"/>
              <a:t>Medical Uses</a:t>
            </a:r>
          </a:p>
          <a:p>
            <a:pPr lvl="1"/>
            <a:r>
              <a:rPr lang="en-US" dirty="0"/>
              <a:t>Heavily studied </a:t>
            </a:r>
          </a:p>
          <a:p>
            <a:pPr lvl="1"/>
            <a:r>
              <a:rPr lang="en-US" dirty="0"/>
              <a:t>Most significant and reliable research showing effectiveness for epilepsy</a:t>
            </a:r>
          </a:p>
          <a:p>
            <a:pPr lvl="1"/>
            <a:r>
              <a:rPr lang="en-US" dirty="0"/>
              <a:t>But evidence shows many medical uses beyond epilepsy</a:t>
            </a:r>
          </a:p>
          <a:p>
            <a:pPr lvl="1"/>
            <a:r>
              <a:rPr lang="en-US" dirty="0"/>
              <a:t>“Treat the symptoms” vs. “treat the issue”</a:t>
            </a:r>
          </a:p>
          <a:p>
            <a:pPr lvl="1"/>
            <a:endParaRPr lang="en-US" dirty="0"/>
          </a:p>
          <a:p>
            <a:pPr lvl="1"/>
            <a:endParaRPr lang="en-US" dirty="0"/>
          </a:p>
        </p:txBody>
      </p:sp>
      <p:sp>
        <p:nvSpPr>
          <p:cNvPr id="5" name="Freeform 3">
            <a:extLst>
              <a:ext uri="{FF2B5EF4-FFF2-40B4-BE49-F238E27FC236}">
                <a16:creationId xmlns:a16="http://schemas.microsoft.com/office/drawing/2014/main" id="{094AC395-A479-0A53-EE49-33520CF20DDA}"/>
              </a:ext>
              <a:ext uri="{C183D7F6-B498-43B3-948B-1728B52AA6E4}">
                <adec:decorative xmlns:adec="http://schemas.microsoft.com/office/drawing/2017/decorative" val="1"/>
              </a:ext>
            </a:extLst>
          </p:cNvPr>
          <p:cNvSpPr>
            <a:spLocks noChangeAspect="1"/>
          </p:cNvSpPr>
          <p:nvPr/>
        </p:nvSpPr>
        <p:spPr>
          <a:xfrm>
            <a:off x="1014478" y="4066496"/>
            <a:ext cx="4181636" cy="2691929"/>
          </a:xfrm>
          <a:custGeom>
            <a:avLst/>
            <a:gdLst/>
            <a:ahLst/>
            <a:cxnLst/>
            <a:rect l="l" t="t" r="r" b="b"/>
            <a:pathLst>
              <a:path w="8290560" h="5337048">
                <a:moveTo>
                  <a:pt x="0" y="0"/>
                </a:moveTo>
                <a:lnTo>
                  <a:pt x="8290560" y="0"/>
                </a:lnTo>
                <a:lnTo>
                  <a:pt x="8290560" y="5337048"/>
                </a:lnTo>
                <a:lnTo>
                  <a:pt x="0" y="5337048"/>
                </a:lnTo>
                <a:lnTo>
                  <a:pt x="0" y="0"/>
                </a:lnTo>
                <a:close/>
              </a:path>
            </a:pathLst>
          </a:custGeom>
          <a:blipFill>
            <a:blip r:embed="rId3"/>
            <a:stretch>
              <a:fillRect/>
            </a:stretch>
          </a:blipFill>
        </p:spPr>
      </p:sp>
    </p:spTree>
    <p:extLst>
      <p:ext uri="{BB962C8B-B14F-4D97-AF65-F5344CB8AC3E}">
        <p14:creationId xmlns:p14="http://schemas.microsoft.com/office/powerpoint/2010/main" val="130657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E1BE-DBC7-CEB4-C0AE-5A42E1488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E486B-A067-0B58-8F4C-F4693D69A5F0}"/>
              </a:ext>
            </a:extLst>
          </p:cNvPr>
          <p:cNvSpPr>
            <a:spLocks noGrp="1"/>
          </p:cNvSpPr>
          <p:nvPr>
            <p:ph type="title"/>
          </p:nvPr>
        </p:nvSpPr>
        <p:spPr>
          <a:xfrm>
            <a:off x="778274" y="375450"/>
            <a:ext cx="10774816" cy="937370"/>
          </a:xfrm>
        </p:spPr>
        <p:txBody>
          <a:bodyPr/>
          <a:lstStyle/>
          <a:p>
            <a:r>
              <a:rPr lang="en-US" dirty="0"/>
              <a:t>Cannabidiol (CBD) – What Is It? </a:t>
            </a:r>
          </a:p>
        </p:txBody>
      </p:sp>
      <p:sp>
        <p:nvSpPr>
          <p:cNvPr id="3" name="Content Placeholder 2">
            <a:extLst>
              <a:ext uri="{FF2B5EF4-FFF2-40B4-BE49-F238E27FC236}">
                <a16:creationId xmlns:a16="http://schemas.microsoft.com/office/drawing/2014/main" id="{DD7EDF4D-1AF8-FEE9-AC51-D747858BA1C2}"/>
              </a:ext>
            </a:extLst>
          </p:cNvPr>
          <p:cNvSpPr>
            <a:spLocks noGrp="1"/>
          </p:cNvSpPr>
          <p:nvPr>
            <p:ph type="body" sz="quarter" idx="15"/>
          </p:nvPr>
        </p:nvSpPr>
        <p:spPr>
          <a:xfrm>
            <a:off x="767735" y="1437350"/>
            <a:ext cx="5181601" cy="4716088"/>
          </a:xfrm>
        </p:spPr>
        <p:txBody>
          <a:bodyPr/>
          <a:lstStyle/>
          <a:p>
            <a:r>
              <a:rPr lang="en-US" sz="2400" dirty="0"/>
              <a:t>“Research CBD” vs “Commercial CBD”</a:t>
            </a:r>
          </a:p>
          <a:p>
            <a:pPr lvl="1"/>
            <a:r>
              <a:rPr lang="en-US" sz="2400" dirty="0"/>
              <a:t>Lots of claims from marketers</a:t>
            </a:r>
          </a:p>
          <a:p>
            <a:pPr lvl="1"/>
            <a:r>
              <a:rPr lang="en-US" sz="2400" dirty="0"/>
              <a:t>Lack of consistent oversight/quality control</a:t>
            </a:r>
          </a:p>
        </p:txBody>
      </p:sp>
      <p:sp>
        <p:nvSpPr>
          <p:cNvPr id="4" name="Content Placeholder 3">
            <a:extLst>
              <a:ext uri="{FF2B5EF4-FFF2-40B4-BE49-F238E27FC236}">
                <a16:creationId xmlns:a16="http://schemas.microsoft.com/office/drawing/2014/main" id="{33B333EE-B253-E8F5-A294-5BCA384B8C19}"/>
              </a:ext>
            </a:extLst>
          </p:cNvPr>
          <p:cNvSpPr>
            <a:spLocks noGrp="1"/>
          </p:cNvSpPr>
          <p:nvPr>
            <p:ph type="body" sz="quarter" idx="16"/>
          </p:nvPr>
        </p:nvSpPr>
        <p:spPr>
          <a:xfrm>
            <a:off x="6204533" y="1437350"/>
            <a:ext cx="5348557" cy="4716088"/>
          </a:xfrm>
        </p:spPr>
        <p:txBody>
          <a:bodyPr/>
          <a:lstStyle/>
          <a:p>
            <a:r>
              <a:rPr lang="en-US" sz="2400" dirty="0"/>
              <a:t>…. It is not a panacea</a:t>
            </a:r>
          </a:p>
          <a:p>
            <a:endParaRPr lang="en-US" sz="2400" dirty="0"/>
          </a:p>
          <a:p>
            <a:r>
              <a:rPr lang="en-US" sz="2400" dirty="0"/>
              <a:t>Who is verifying veracity of claims?</a:t>
            </a:r>
          </a:p>
          <a:p>
            <a:pPr lvl="1"/>
            <a:r>
              <a:rPr lang="en-US" sz="2400" dirty="0"/>
              <a:t>FDA historically focused only on unsubstantiated claims of “curing” serious disease</a:t>
            </a:r>
          </a:p>
          <a:p>
            <a:pPr lvl="1"/>
            <a:endParaRPr lang="en-US" sz="2400" dirty="0"/>
          </a:p>
          <a:p>
            <a:pPr lvl="1"/>
            <a:endParaRPr lang="en-US" sz="2400" dirty="0"/>
          </a:p>
          <a:p>
            <a:pPr lvl="1"/>
            <a:endParaRPr lang="en-US" sz="2400" dirty="0"/>
          </a:p>
        </p:txBody>
      </p:sp>
      <p:sp>
        <p:nvSpPr>
          <p:cNvPr id="6" name="Freeform 4">
            <a:extLst>
              <a:ext uri="{FF2B5EF4-FFF2-40B4-BE49-F238E27FC236}">
                <a16:creationId xmlns:a16="http://schemas.microsoft.com/office/drawing/2014/main" id="{79B38E0D-D2CF-D038-A5F6-E47B27D81D69}"/>
              </a:ext>
              <a:ext uri="{C183D7F6-B498-43B3-948B-1728B52AA6E4}">
                <adec:decorative xmlns:adec="http://schemas.microsoft.com/office/drawing/2017/decorative" val="1"/>
              </a:ext>
            </a:extLst>
          </p:cNvPr>
          <p:cNvSpPr>
            <a:spLocks noChangeAspect="1"/>
          </p:cNvSpPr>
          <p:nvPr/>
        </p:nvSpPr>
        <p:spPr>
          <a:xfrm>
            <a:off x="638911" y="3589081"/>
            <a:ext cx="5348557" cy="2688887"/>
          </a:xfrm>
          <a:custGeom>
            <a:avLst/>
            <a:gdLst/>
            <a:ahLst/>
            <a:cxnLst/>
            <a:rect l="l" t="t" r="r" b="b"/>
            <a:pathLst>
              <a:path w="8290560" h="5523586">
                <a:moveTo>
                  <a:pt x="0" y="0"/>
                </a:moveTo>
                <a:lnTo>
                  <a:pt x="8290560" y="0"/>
                </a:lnTo>
                <a:lnTo>
                  <a:pt x="8290560" y="5523586"/>
                </a:lnTo>
                <a:lnTo>
                  <a:pt x="0" y="5523586"/>
                </a:lnTo>
                <a:lnTo>
                  <a:pt x="0" y="0"/>
                </a:lnTo>
                <a:close/>
              </a:path>
            </a:pathLst>
          </a:custGeom>
          <a:blipFill>
            <a:blip r:embed="rId3"/>
            <a:stretch>
              <a:fillRect/>
            </a:stretch>
          </a:blipFill>
        </p:spPr>
      </p:sp>
    </p:spTree>
    <p:extLst>
      <p:ext uri="{BB962C8B-B14F-4D97-AF65-F5344CB8AC3E}">
        <p14:creationId xmlns:p14="http://schemas.microsoft.com/office/powerpoint/2010/main" val="106107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F3BDC-98AA-5899-D8AE-793C18490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88E882-2474-51BB-ACBC-15A16D9A392B}"/>
              </a:ext>
            </a:extLst>
          </p:cNvPr>
          <p:cNvSpPr>
            <a:spLocks noGrp="1"/>
          </p:cNvSpPr>
          <p:nvPr>
            <p:ph type="title"/>
          </p:nvPr>
        </p:nvSpPr>
        <p:spPr>
          <a:xfrm>
            <a:off x="778274" y="375450"/>
            <a:ext cx="10774816" cy="937370"/>
          </a:xfrm>
        </p:spPr>
        <p:txBody>
          <a:bodyPr/>
          <a:lstStyle/>
          <a:p>
            <a:r>
              <a:rPr lang="en-US" dirty="0"/>
              <a:t>CBD – </a:t>
            </a:r>
            <a:r>
              <a:rPr lang="en-US" i="1" dirty="0"/>
              <a:t>“</a:t>
            </a:r>
            <a:r>
              <a:rPr lang="en-US" b="1" i="1" u="sng" dirty="0"/>
              <a:t>Will a USDOT Drug Test Find CBD?</a:t>
            </a:r>
            <a:r>
              <a:rPr lang="en-US" i="1" dirty="0"/>
              <a:t>”</a:t>
            </a:r>
            <a:endParaRPr lang="en-US" dirty="0"/>
          </a:p>
        </p:txBody>
      </p:sp>
      <p:sp>
        <p:nvSpPr>
          <p:cNvPr id="3" name="Content Placeholder 2">
            <a:extLst>
              <a:ext uri="{FF2B5EF4-FFF2-40B4-BE49-F238E27FC236}">
                <a16:creationId xmlns:a16="http://schemas.microsoft.com/office/drawing/2014/main" id="{AC17740C-F3F9-E280-1392-416C5F5A1D77}"/>
              </a:ext>
            </a:extLst>
          </p:cNvPr>
          <p:cNvSpPr>
            <a:spLocks noGrp="1"/>
          </p:cNvSpPr>
          <p:nvPr>
            <p:ph type="body" sz="quarter" idx="15"/>
          </p:nvPr>
        </p:nvSpPr>
        <p:spPr>
          <a:xfrm>
            <a:off x="767735" y="1437350"/>
            <a:ext cx="5181601" cy="4716088"/>
          </a:xfrm>
        </p:spPr>
        <p:txBody>
          <a:bodyPr/>
          <a:lstStyle/>
          <a:p>
            <a:r>
              <a:rPr lang="en-US" b="1" u="sng" dirty="0"/>
              <a:t>Technical Answer = NO</a:t>
            </a:r>
          </a:p>
          <a:p>
            <a:pPr lvl="1"/>
            <a:r>
              <a:rPr lang="en-US" dirty="0"/>
              <a:t>USDOT tests for THC, not CBD</a:t>
            </a:r>
            <a:br>
              <a:rPr lang="en-US" dirty="0"/>
            </a:br>
            <a:endParaRPr lang="en-US" dirty="0"/>
          </a:p>
          <a:p>
            <a:r>
              <a:rPr lang="en-US" dirty="0"/>
              <a:t>Perhaps a better question is to ask….</a:t>
            </a:r>
            <a:br>
              <a:rPr lang="en-US" dirty="0"/>
            </a:br>
            <a:endParaRPr lang="en-US" dirty="0"/>
          </a:p>
          <a:p>
            <a:r>
              <a:rPr lang="en-US" b="1" i="1" u="sng" dirty="0"/>
              <a:t>“So…. If I use CBD, will I test positive for THC?”</a:t>
            </a:r>
          </a:p>
          <a:p>
            <a:pPr lvl="1"/>
            <a:r>
              <a:rPr lang="en-US" dirty="0"/>
              <a:t>Possible – Likelihood varies</a:t>
            </a:r>
          </a:p>
          <a:p>
            <a:pPr lvl="1"/>
            <a:r>
              <a:rPr lang="en-US" i="1" dirty="0"/>
              <a:t>S</a:t>
            </a:r>
            <a:r>
              <a:rPr lang="en-US" dirty="0"/>
              <a:t>ome CBD products have high levels of THC</a:t>
            </a:r>
          </a:p>
          <a:p>
            <a:pPr lvl="1"/>
            <a:r>
              <a:rPr lang="en-US" dirty="0"/>
              <a:t>Other products have 0.3% THC</a:t>
            </a:r>
          </a:p>
          <a:p>
            <a:pPr lvl="1"/>
            <a:r>
              <a:rPr lang="en-US" dirty="0"/>
              <a:t>… How much CBD product do you use?</a:t>
            </a:r>
          </a:p>
          <a:p>
            <a:pPr lvl="1"/>
            <a:r>
              <a:rPr lang="en-US" dirty="0"/>
              <a:t>… for how LONG</a:t>
            </a:r>
          </a:p>
        </p:txBody>
      </p:sp>
      <p:sp>
        <p:nvSpPr>
          <p:cNvPr id="4" name="Content Placeholder 3">
            <a:extLst>
              <a:ext uri="{FF2B5EF4-FFF2-40B4-BE49-F238E27FC236}">
                <a16:creationId xmlns:a16="http://schemas.microsoft.com/office/drawing/2014/main" id="{AAE90518-ADA7-382B-ADAE-4702BB33A8E8}"/>
              </a:ext>
            </a:extLst>
          </p:cNvPr>
          <p:cNvSpPr>
            <a:spLocks noGrp="1"/>
          </p:cNvSpPr>
          <p:nvPr>
            <p:ph type="body" sz="quarter" idx="16"/>
          </p:nvPr>
        </p:nvSpPr>
        <p:spPr>
          <a:xfrm>
            <a:off x="6204533" y="1437350"/>
            <a:ext cx="5348557" cy="4716088"/>
          </a:xfrm>
        </p:spPr>
        <p:txBody>
          <a:bodyPr/>
          <a:lstStyle/>
          <a:p>
            <a:r>
              <a:rPr lang="en-US" b="1" u="sng" dirty="0"/>
              <a:t>BOTTOM LINE</a:t>
            </a:r>
          </a:p>
          <a:p>
            <a:pPr lvl="1"/>
            <a:r>
              <a:rPr lang="en-US" dirty="0"/>
              <a:t>Use of </a:t>
            </a:r>
            <a:r>
              <a:rPr lang="en-US" b="1" i="1" dirty="0"/>
              <a:t>marijuana</a:t>
            </a:r>
            <a:r>
              <a:rPr lang="en-US" dirty="0"/>
              <a:t> is prohibited at ALL times under USDOT – FTA </a:t>
            </a:r>
            <a:br>
              <a:rPr lang="en-US" dirty="0"/>
            </a:br>
            <a:endParaRPr lang="en-US" dirty="0"/>
          </a:p>
          <a:p>
            <a:pPr lvl="1"/>
            <a:r>
              <a:rPr lang="en-US" dirty="0"/>
              <a:t>If THC is found at/above cutoff levels, USDOT test will always be POSITIVE</a:t>
            </a:r>
            <a:br>
              <a:rPr lang="en-US" dirty="0"/>
            </a:br>
            <a:endParaRPr lang="en-US" dirty="0"/>
          </a:p>
          <a:p>
            <a:pPr lvl="1"/>
            <a:r>
              <a:rPr lang="en-US" dirty="0"/>
              <a:t>Source of THC is 100% irrelevant</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608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45E0-3473-E842-93C3-7F05F4E7C3A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AFE4AE-3A0D-3A93-3216-BB5F05A09715}"/>
              </a:ext>
            </a:extLst>
          </p:cNvPr>
          <p:cNvSpPr>
            <a:spLocks noGrp="1"/>
          </p:cNvSpPr>
          <p:nvPr>
            <p:ph type="title"/>
          </p:nvPr>
        </p:nvSpPr>
        <p:spPr>
          <a:xfrm>
            <a:off x="775990" y="374570"/>
            <a:ext cx="10777100" cy="938249"/>
          </a:xfrm>
        </p:spPr>
        <p:txBody>
          <a:bodyPr/>
          <a:lstStyle/>
          <a:p>
            <a:r>
              <a:rPr lang="en-US" dirty="0"/>
              <a:t>Recreational vs. Medical vs. Decriminalized</a:t>
            </a:r>
          </a:p>
        </p:txBody>
      </p:sp>
      <p:sp>
        <p:nvSpPr>
          <p:cNvPr id="17" name="Content Placeholder 16">
            <a:extLst>
              <a:ext uri="{FF2B5EF4-FFF2-40B4-BE49-F238E27FC236}">
                <a16:creationId xmlns:a16="http://schemas.microsoft.com/office/drawing/2014/main" id="{95EEB3D0-DB10-5AA6-DDBC-9A5D9501B82C}"/>
              </a:ext>
            </a:extLst>
          </p:cNvPr>
          <p:cNvSpPr>
            <a:spLocks noGrp="1"/>
          </p:cNvSpPr>
          <p:nvPr>
            <p:ph type="body" sz="quarter" idx="15"/>
          </p:nvPr>
        </p:nvSpPr>
        <p:spPr>
          <a:xfrm>
            <a:off x="876175" y="2086252"/>
            <a:ext cx="3136286" cy="3960654"/>
          </a:xfrm>
        </p:spPr>
        <p:txBody>
          <a:bodyPr/>
          <a:lstStyle/>
          <a:p>
            <a:r>
              <a:rPr lang="en-US" sz="2200" dirty="0"/>
              <a:t>What does “recreational” marijuana mean?</a:t>
            </a:r>
          </a:p>
          <a:p>
            <a:pPr marL="0" indent="0">
              <a:buNone/>
            </a:pPr>
            <a:endParaRPr lang="en-US" sz="2200" dirty="0"/>
          </a:p>
          <a:p>
            <a:r>
              <a:rPr lang="en-US" sz="2200" dirty="0"/>
              <a:t>How many states have passed recreational marijuana laws?</a:t>
            </a:r>
          </a:p>
          <a:p>
            <a:pPr lvl="1"/>
            <a:r>
              <a:rPr lang="en-US" sz="2200" dirty="0"/>
              <a:t>24, plus D.C., Guam, Northern Mariana Islands, USVI</a:t>
            </a:r>
          </a:p>
          <a:p>
            <a:pPr lvl="1"/>
            <a:endParaRPr lang="en-US" sz="2200" dirty="0"/>
          </a:p>
          <a:p>
            <a:endParaRPr lang="en-US" sz="2200" dirty="0"/>
          </a:p>
        </p:txBody>
      </p:sp>
      <p:sp>
        <p:nvSpPr>
          <p:cNvPr id="19" name="Content Placeholder 18">
            <a:extLst>
              <a:ext uri="{FF2B5EF4-FFF2-40B4-BE49-F238E27FC236}">
                <a16:creationId xmlns:a16="http://schemas.microsoft.com/office/drawing/2014/main" id="{C287AFE4-5B19-EA30-4AD4-DA42440C2131}"/>
              </a:ext>
            </a:extLst>
          </p:cNvPr>
          <p:cNvSpPr>
            <a:spLocks noGrp="1"/>
          </p:cNvSpPr>
          <p:nvPr>
            <p:ph type="body" sz="quarter" idx="16"/>
          </p:nvPr>
        </p:nvSpPr>
        <p:spPr>
          <a:xfrm>
            <a:off x="4501932" y="2086252"/>
            <a:ext cx="3136286" cy="3960654"/>
          </a:xfrm>
        </p:spPr>
        <p:txBody>
          <a:bodyPr/>
          <a:lstStyle/>
          <a:p>
            <a:r>
              <a:rPr lang="en-US" sz="2200" dirty="0"/>
              <a:t>What does “medical” marijuana mean?</a:t>
            </a:r>
          </a:p>
          <a:p>
            <a:endParaRPr lang="en-US" sz="2200" dirty="0"/>
          </a:p>
          <a:p>
            <a:r>
              <a:rPr lang="en-US" sz="2200" dirty="0"/>
              <a:t>How many states of passed recreational marijuana laws?</a:t>
            </a:r>
          </a:p>
          <a:p>
            <a:pPr lvl="1"/>
            <a:r>
              <a:rPr lang="en-US" sz="2200" dirty="0"/>
              <a:t>38, plus Puerto Rico</a:t>
            </a:r>
          </a:p>
        </p:txBody>
      </p:sp>
      <p:sp>
        <p:nvSpPr>
          <p:cNvPr id="21" name="Content Placeholder 20">
            <a:extLst>
              <a:ext uri="{FF2B5EF4-FFF2-40B4-BE49-F238E27FC236}">
                <a16:creationId xmlns:a16="http://schemas.microsoft.com/office/drawing/2014/main" id="{3AD6749C-C579-2306-BD8C-4E2D0FDF008D}"/>
              </a:ext>
            </a:extLst>
          </p:cNvPr>
          <p:cNvSpPr>
            <a:spLocks noGrp="1"/>
          </p:cNvSpPr>
          <p:nvPr>
            <p:ph type="body" sz="quarter" idx="17"/>
          </p:nvPr>
        </p:nvSpPr>
        <p:spPr>
          <a:xfrm>
            <a:off x="8127690" y="2086252"/>
            <a:ext cx="3136286" cy="3960654"/>
          </a:xfrm>
        </p:spPr>
        <p:txBody>
          <a:bodyPr/>
          <a:lstStyle/>
          <a:p>
            <a:r>
              <a:rPr lang="en-US" sz="2000" dirty="0"/>
              <a:t>What does “decriminalized” marijuana mean?</a:t>
            </a:r>
          </a:p>
          <a:p>
            <a:endParaRPr lang="en-US" sz="2000" dirty="0"/>
          </a:p>
          <a:p>
            <a:r>
              <a:rPr lang="en-US" sz="2000" dirty="0"/>
              <a:t>What about if Marijuana is “De-scheduled”? …. </a:t>
            </a:r>
          </a:p>
          <a:p>
            <a:pPr lvl="1"/>
            <a:r>
              <a:rPr lang="en-US" sz="2000" dirty="0"/>
              <a:t>What does THAT even mean?</a:t>
            </a:r>
          </a:p>
          <a:p>
            <a:pPr lvl="1"/>
            <a:r>
              <a:rPr lang="en-US" sz="2000" dirty="0"/>
              <a:t>CSA</a:t>
            </a:r>
          </a:p>
          <a:p>
            <a:pPr lvl="1"/>
            <a:r>
              <a:rPr lang="en-US" sz="2000" dirty="0"/>
              <a:t>Big implications</a:t>
            </a:r>
          </a:p>
          <a:p>
            <a:pPr lvl="1"/>
            <a:r>
              <a:rPr lang="en-US" sz="2000" dirty="0"/>
              <a:t>Status unknown</a:t>
            </a:r>
          </a:p>
          <a:p>
            <a:pPr marL="0" indent="0">
              <a:buNone/>
            </a:pPr>
            <a:endParaRPr lang="en-US" sz="2000" dirty="0"/>
          </a:p>
        </p:txBody>
      </p:sp>
      <p:sp>
        <p:nvSpPr>
          <p:cNvPr id="31" name="Text Placeholder 30">
            <a:extLst>
              <a:ext uri="{FF2B5EF4-FFF2-40B4-BE49-F238E27FC236}">
                <a16:creationId xmlns:a16="http://schemas.microsoft.com/office/drawing/2014/main" id="{8AEC65B7-DA26-0EC0-F090-E825BD1E6B4F}"/>
              </a:ext>
            </a:extLst>
          </p:cNvPr>
          <p:cNvSpPr>
            <a:spLocks noGrp="1"/>
          </p:cNvSpPr>
          <p:nvPr>
            <p:ph type="body" sz="quarter" idx="18"/>
          </p:nvPr>
        </p:nvSpPr>
        <p:spPr/>
        <p:txBody>
          <a:bodyPr/>
          <a:lstStyle/>
          <a:p>
            <a:r>
              <a:rPr lang="en-US" dirty="0"/>
              <a:t>Recreational</a:t>
            </a:r>
          </a:p>
        </p:txBody>
      </p:sp>
      <p:sp>
        <p:nvSpPr>
          <p:cNvPr id="32" name="Text Placeholder 31">
            <a:extLst>
              <a:ext uri="{FF2B5EF4-FFF2-40B4-BE49-F238E27FC236}">
                <a16:creationId xmlns:a16="http://schemas.microsoft.com/office/drawing/2014/main" id="{50E846BB-E256-48D7-3157-F07614A343C9}"/>
              </a:ext>
            </a:extLst>
          </p:cNvPr>
          <p:cNvSpPr>
            <a:spLocks noGrp="1"/>
          </p:cNvSpPr>
          <p:nvPr>
            <p:ph type="body" sz="quarter" idx="19"/>
          </p:nvPr>
        </p:nvSpPr>
        <p:spPr/>
        <p:txBody>
          <a:bodyPr/>
          <a:lstStyle/>
          <a:p>
            <a:r>
              <a:rPr lang="en-US" dirty="0"/>
              <a:t>Medical</a:t>
            </a:r>
          </a:p>
        </p:txBody>
      </p:sp>
      <p:sp>
        <p:nvSpPr>
          <p:cNvPr id="33" name="Text Placeholder 32">
            <a:extLst>
              <a:ext uri="{FF2B5EF4-FFF2-40B4-BE49-F238E27FC236}">
                <a16:creationId xmlns:a16="http://schemas.microsoft.com/office/drawing/2014/main" id="{97D58724-5FB6-5211-870C-5B5C3C42EE31}"/>
              </a:ext>
            </a:extLst>
          </p:cNvPr>
          <p:cNvSpPr>
            <a:spLocks noGrp="1"/>
          </p:cNvSpPr>
          <p:nvPr>
            <p:ph type="body" sz="quarter" idx="20"/>
          </p:nvPr>
        </p:nvSpPr>
        <p:spPr/>
        <p:txBody>
          <a:bodyPr/>
          <a:lstStyle/>
          <a:p>
            <a:r>
              <a:rPr lang="en-US" dirty="0"/>
              <a:t>Decriminalized</a:t>
            </a:r>
          </a:p>
        </p:txBody>
      </p:sp>
    </p:spTree>
    <p:extLst>
      <p:ext uri="{BB962C8B-B14F-4D97-AF65-F5344CB8AC3E}">
        <p14:creationId xmlns:p14="http://schemas.microsoft.com/office/powerpoint/2010/main" val="33200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D4AC1-E062-B788-A7B5-CC060246F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56E99-8358-2716-A103-4BD0B23F54C8}"/>
              </a:ext>
            </a:extLst>
          </p:cNvPr>
          <p:cNvSpPr>
            <a:spLocks noGrp="1"/>
          </p:cNvSpPr>
          <p:nvPr>
            <p:ph type="title"/>
          </p:nvPr>
        </p:nvSpPr>
        <p:spPr>
          <a:xfrm>
            <a:off x="0" y="399184"/>
            <a:ext cx="10778688" cy="938249"/>
          </a:xfrm>
        </p:spPr>
        <p:txBody>
          <a:bodyPr/>
          <a:lstStyle/>
          <a:p>
            <a:pPr algn="ctr"/>
            <a:r>
              <a:rPr lang="en-US" dirty="0"/>
              <a:t>Recreational vs. Medical vs. Decriminalized</a:t>
            </a:r>
          </a:p>
        </p:txBody>
      </p:sp>
      <p:pic>
        <p:nvPicPr>
          <p:cNvPr id="3" name="Picture 2" descr="A map of the united states that shows which states have passed recreational marijuana laws, comprehensive medical marijuana laws, and Low-THC medical marijuana laws&#10;&#10;Recreational States = Washington, oregon, california, alaska, nevada, arizona, new mexico, colorado, montana, missouri, minnesota, illinois, michigan, ohio, virginia, Maryland, delaware, new jersye, new york, connecticut, rhode island, Massachusetts, vermont, maine&#10;&#10;Medical marijuana states = all of the states listed for recreational marijuana as well as utah, oklahoma, south dakota, north dakota, arkansas, louisiana, mississippi, alabama, kentucky, florida, west virginia, pennsylvania, new hampshire, and hawaii">
            <a:extLst>
              <a:ext uri="{FF2B5EF4-FFF2-40B4-BE49-F238E27FC236}">
                <a16:creationId xmlns:a16="http://schemas.microsoft.com/office/drawing/2014/main" id="{E9259DEB-C098-7CF9-E629-D9404264F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482" y="1038543"/>
            <a:ext cx="8449628" cy="52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172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61921-B5F6-F7D3-9CD5-971CB6981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1AEC2-875A-2003-0F66-85D54D335896}"/>
              </a:ext>
            </a:extLst>
          </p:cNvPr>
          <p:cNvSpPr>
            <a:spLocks noGrp="1"/>
          </p:cNvSpPr>
          <p:nvPr>
            <p:ph type="title"/>
          </p:nvPr>
        </p:nvSpPr>
        <p:spPr>
          <a:xfrm>
            <a:off x="778274" y="375450"/>
            <a:ext cx="10774816" cy="937370"/>
          </a:xfrm>
        </p:spPr>
        <p:txBody>
          <a:bodyPr/>
          <a:lstStyle/>
          <a:p>
            <a:r>
              <a:rPr lang="en-US" dirty="0"/>
              <a:t>Public Opinion Trends – Legalizing Marijuana</a:t>
            </a:r>
          </a:p>
        </p:txBody>
      </p:sp>
      <p:sp>
        <p:nvSpPr>
          <p:cNvPr id="4" name="Content Placeholder 3">
            <a:extLst>
              <a:ext uri="{FF2B5EF4-FFF2-40B4-BE49-F238E27FC236}">
                <a16:creationId xmlns:a16="http://schemas.microsoft.com/office/drawing/2014/main" id="{B143DF17-6FF6-466B-AC2F-4EBFA16B3DBF}"/>
              </a:ext>
            </a:extLst>
          </p:cNvPr>
          <p:cNvSpPr>
            <a:spLocks noGrp="1"/>
          </p:cNvSpPr>
          <p:nvPr>
            <p:ph type="body" sz="quarter" idx="16"/>
          </p:nvPr>
        </p:nvSpPr>
        <p:spPr>
          <a:xfrm>
            <a:off x="6204533" y="1437350"/>
            <a:ext cx="5348557" cy="4716088"/>
          </a:xfrm>
        </p:spPr>
        <p:txBody>
          <a:bodyPr/>
          <a:lstStyle/>
          <a:p>
            <a:r>
              <a:rPr lang="en-US" sz="2400" dirty="0"/>
              <a:t>Only ~1 in 10 U.S. adults say marijuana should not be legal at all</a:t>
            </a:r>
          </a:p>
          <a:p>
            <a:endParaRPr lang="en-US" sz="2400" dirty="0"/>
          </a:p>
          <a:p>
            <a:r>
              <a:rPr lang="en-US" sz="2400" dirty="0"/>
              <a:t>~32% say marijuana should be legal for medical use only</a:t>
            </a:r>
          </a:p>
          <a:p>
            <a:endParaRPr lang="en-US" sz="2400" dirty="0"/>
          </a:p>
          <a:p>
            <a:r>
              <a:rPr lang="en-US" sz="2400" dirty="0"/>
              <a:t>~57% say marijuana should be legal for both medical and recreational use</a:t>
            </a:r>
          </a:p>
          <a:p>
            <a:pPr lvl="1"/>
            <a:endParaRPr lang="en-US" sz="2400" dirty="0"/>
          </a:p>
          <a:p>
            <a:pPr lvl="1"/>
            <a:endParaRPr lang="en-US" sz="2400" dirty="0"/>
          </a:p>
          <a:p>
            <a:pPr lvl="1"/>
            <a:endParaRPr lang="en-US" sz="2400" dirty="0"/>
          </a:p>
        </p:txBody>
      </p:sp>
      <p:pic>
        <p:nvPicPr>
          <p:cNvPr id="3" name="Picture 2" descr="A pie chart showing that only about 1 in 10 U.S. adults say marijuana should not be legal at all. &#10;">
            <a:extLst>
              <a:ext uri="{FF2B5EF4-FFF2-40B4-BE49-F238E27FC236}">
                <a16:creationId xmlns:a16="http://schemas.microsoft.com/office/drawing/2014/main" id="{9B85C71D-6D82-C036-EB9A-52126485D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57" y="989974"/>
            <a:ext cx="4740165" cy="586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38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A44AC-F01A-CEB0-2F50-A2DC1DD50F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F26A11-3E16-F70B-1CBC-1FD2E175E21D}"/>
              </a:ext>
            </a:extLst>
          </p:cNvPr>
          <p:cNvSpPr>
            <a:spLocks noGrp="1"/>
          </p:cNvSpPr>
          <p:nvPr>
            <p:ph type="title"/>
          </p:nvPr>
        </p:nvSpPr>
        <p:spPr>
          <a:xfrm>
            <a:off x="774402" y="374570"/>
            <a:ext cx="10778688" cy="938249"/>
          </a:xfrm>
        </p:spPr>
        <p:txBody>
          <a:bodyPr/>
          <a:lstStyle/>
          <a:p>
            <a:r>
              <a:rPr lang="en-US" dirty="0"/>
              <a:t>Percentage of Americans Living in a:</a:t>
            </a:r>
          </a:p>
        </p:txBody>
      </p:sp>
      <p:graphicFrame>
        <p:nvGraphicFramePr>
          <p:cNvPr id="4" name="Table 3">
            <a:extLst>
              <a:ext uri="{FF2B5EF4-FFF2-40B4-BE49-F238E27FC236}">
                <a16:creationId xmlns:a16="http://schemas.microsoft.com/office/drawing/2014/main" id="{D325704F-7DA2-AA4D-E5B1-14C52437AD2F}"/>
              </a:ext>
            </a:extLst>
          </p:cNvPr>
          <p:cNvGraphicFramePr>
            <a:graphicFrameLocks noGrp="1"/>
          </p:cNvGraphicFramePr>
          <p:nvPr>
            <p:extLst>
              <p:ext uri="{D42A27DB-BD31-4B8C-83A1-F6EECF244321}">
                <p14:modId xmlns:p14="http://schemas.microsoft.com/office/powerpoint/2010/main" val="2182081970"/>
              </p:ext>
            </p:extLst>
          </p:nvPr>
        </p:nvGraphicFramePr>
        <p:xfrm>
          <a:off x="774402" y="2398201"/>
          <a:ext cx="9655504" cy="1371600"/>
        </p:xfrm>
        <a:graphic>
          <a:graphicData uri="http://schemas.openxmlformats.org/drawingml/2006/table">
            <a:tbl>
              <a:tblPr firstRow="1" bandRow="1">
                <a:tableStyleId>{5C22544A-7EE6-4342-B048-85BDC9FD1C3A}</a:tableStyleId>
              </a:tblPr>
              <a:tblGrid>
                <a:gridCol w="7479863">
                  <a:extLst>
                    <a:ext uri="{9D8B030D-6E8A-4147-A177-3AD203B41FA5}">
                      <a16:colId xmlns:a16="http://schemas.microsoft.com/office/drawing/2014/main" val="2405007893"/>
                    </a:ext>
                  </a:extLst>
                </a:gridCol>
                <a:gridCol w="2175641">
                  <a:extLst>
                    <a:ext uri="{9D8B030D-6E8A-4147-A177-3AD203B41FA5}">
                      <a16:colId xmlns:a16="http://schemas.microsoft.com/office/drawing/2014/main" val="2572660149"/>
                    </a:ext>
                  </a:extLst>
                </a:gridCol>
              </a:tblGrid>
              <a:tr h="135371">
                <a:tc>
                  <a:txBody>
                    <a:bodyPr/>
                    <a:lstStyle/>
                    <a:p>
                      <a:pPr algn="ctr"/>
                      <a:r>
                        <a:rPr lang="en-US" sz="2400" b="1" dirty="0">
                          <a:solidFill>
                            <a:schemeClr val="accent1">
                              <a:lumMod val="50000"/>
                            </a:schemeClr>
                          </a:solidFill>
                          <a:latin typeface="Franklin Gothic Book" panose="020B0503020102020204" pitchFamily="34" charset="0"/>
                        </a:rPr>
                        <a:t>State w/ Recreational Marijuana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accent1">
                              <a:lumMod val="50000"/>
                            </a:schemeClr>
                          </a:solidFill>
                          <a:latin typeface="Franklin Gothic Book" panose="020B0503020102020204" pitchFamily="34" charset="0"/>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3760722"/>
                  </a:ext>
                </a:extLst>
              </a:tr>
              <a:tr h="135371">
                <a:tc>
                  <a:txBody>
                    <a:bodyPr/>
                    <a:lstStyle/>
                    <a:p>
                      <a:pPr algn="ctr"/>
                      <a:r>
                        <a:rPr lang="en-US" sz="2400" b="1" dirty="0">
                          <a:solidFill>
                            <a:schemeClr val="accent1">
                              <a:lumMod val="50000"/>
                            </a:schemeClr>
                          </a:solidFill>
                          <a:latin typeface="Franklin Gothic Book" panose="020B0503020102020204" pitchFamily="34" charset="0"/>
                        </a:rPr>
                        <a:t>State w/ Either Recreational or Medical Marijuana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400" b="1" dirty="0">
                          <a:solidFill>
                            <a:schemeClr val="accent1">
                              <a:lumMod val="50000"/>
                            </a:schemeClr>
                          </a:solidFill>
                          <a:latin typeface="Franklin Gothic Book" panose="020B05030201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9567237"/>
                  </a:ext>
                </a:extLst>
              </a:tr>
              <a:tr h="155220">
                <a:tc>
                  <a:txBody>
                    <a:bodyPr/>
                    <a:lstStyle/>
                    <a:p>
                      <a:pPr algn="ctr"/>
                      <a:r>
                        <a:rPr lang="en-US" sz="2400" b="1" dirty="0">
                          <a:solidFill>
                            <a:schemeClr val="accent1">
                              <a:lumMod val="50000"/>
                            </a:schemeClr>
                          </a:solidFill>
                          <a:latin typeface="Franklin Gothic Book" panose="020B0503020102020204" pitchFamily="34" charset="0"/>
                        </a:rPr>
                        <a:t>County w/ At Least 1 Cannabis Dispensary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accent1">
                              <a:lumMod val="50000"/>
                            </a:schemeClr>
                          </a:solidFill>
                          <a:latin typeface="Franklin Gothic Book" panose="020B05030201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4547843"/>
                  </a:ext>
                </a:extLst>
              </a:tr>
            </a:tbl>
          </a:graphicData>
        </a:graphic>
      </p:graphicFrame>
    </p:spTree>
    <p:extLst>
      <p:ext uri="{BB962C8B-B14F-4D97-AF65-F5344CB8AC3E}">
        <p14:creationId xmlns:p14="http://schemas.microsoft.com/office/powerpoint/2010/main" val="62668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D4E3A-684C-84EB-4D6D-1676B41C8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30A7A-8E52-BED5-8F8F-83064827C839}"/>
              </a:ext>
            </a:extLst>
          </p:cNvPr>
          <p:cNvSpPr>
            <a:spLocks noGrp="1"/>
          </p:cNvSpPr>
          <p:nvPr>
            <p:ph type="title"/>
          </p:nvPr>
        </p:nvSpPr>
        <p:spPr>
          <a:xfrm>
            <a:off x="888702" y="374570"/>
            <a:ext cx="10778688" cy="938249"/>
          </a:xfrm>
        </p:spPr>
        <p:txBody>
          <a:bodyPr/>
          <a:lstStyle/>
          <a:p>
            <a:pPr algn="ctr"/>
            <a:r>
              <a:rPr lang="en-US" dirty="0"/>
              <a:t>Presence vs. Impairment</a:t>
            </a:r>
          </a:p>
        </p:txBody>
      </p:sp>
      <p:graphicFrame>
        <p:nvGraphicFramePr>
          <p:cNvPr id="4" name="Table 2">
            <a:extLst>
              <a:ext uri="{FF2B5EF4-FFF2-40B4-BE49-F238E27FC236}">
                <a16:creationId xmlns:a16="http://schemas.microsoft.com/office/drawing/2014/main" id="{22BD48E7-A395-DBF4-9FB5-E7F92A85C803}"/>
              </a:ext>
            </a:extLst>
          </p:cNvPr>
          <p:cNvGraphicFramePr>
            <a:graphicFrameLocks noGrp="1"/>
          </p:cNvGraphicFramePr>
          <p:nvPr>
            <p:extLst>
              <p:ext uri="{D42A27DB-BD31-4B8C-83A1-F6EECF244321}">
                <p14:modId xmlns:p14="http://schemas.microsoft.com/office/powerpoint/2010/main" val="801869828"/>
              </p:ext>
            </p:extLst>
          </p:nvPr>
        </p:nvGraphicFramePr>
        <p:xfrm>
          <a:off x="2057400" y="1697387"/>
          <a:ext cx="8077200" cy="2740025"/>
        </p:xfrm>
        <a:graphic>
          <a:graphicData uri="http://schemas.openxmlformats.org/drawingml/2006/table">
            <a:tbl>
              <a:tblPr firstRow="1" bandRow="1">
                <a:tableStyleId>{073A0DAA-6AF3-43AB-8588-CEC1D06C72B9}</a:tableStyleId>
              </a:tblPr>
              <a:tblGrid>
                <a:gridCol w="1918335">
                  <a:extLst>
                    <a:ext uri="{9D8B030D-6E8A-4147-A177-3AD203B41FA5}">
                      <a16:colId xmlns:a16="http://schemas.microsoft.com/office/drawing/2014/main" val="20000"/>
                    </a:ext>
                  </a:extLst>
                </a:gridCol>
                <a:gridCol w="2992878">
                  <a:extLst>
                    <a:ext uri="{9D8B030D-6E8A-4147-A177-3AD203B41FA5}">
                      <a16:colId xmlns:a16="http://schemas.microsoft.com/office/drawing/2014/main" val="20001"/>
                    </a:ext>
                  </a:extLst>
                </a:gridCol>
                <a:gridCol w="3165987">
                  <a:extLst>
                    <a:ext uri="{9D8B030D-6E8A-4147-A177-3AD203B41FA5}">
                      <a16:colId xmlns:a16="http://schemas.microsoft.com/office/drawing/2014/main" val="20002"/>
                    </a:ext>
                  </a:extLst>
                </a:gridCol>
              </a:tblGrid>
              <a:tr h="633485">
                <a:tc>
                  <a:txBody>
                    <a:bodyPr/>
                    <a:lstStyle/>
                    <a:p>
                      <a:endParaRPr lang="en-US" sz="2400" dirty="0">
                        <a:solidFill>
                          <a:schemeClr val="accent1">
                            <a:lumMod val="50000"/>
                          </a:schemeClr>
                        </a:solidFill>
                        <a:latin typeface="Franklin Gothic Book" panose="020B0503020102020204" pitchFamily="34" charset="0"/>
                      </a:endParaRPr>
                    </a:p>
                  </a:txBody>
                  <a:tcPr marT="45707" marB="45707">
                    <a:noFill/>
                  </a:tcPr>
                </a:tc>
                <a:tc>
                  <a:txBody>
                    <a:bodyPr/>
                    <a:lstStyle/>
                    <a:p>
                      <a:pPr algn="ctr"/>
                      <a:r>
                        <a:rPr lang="en-US" sz="2400" dirty="0">
                          <a:solidFill>
                            <a:schemeClr val="accent1">
                              <a:lumMod val="50000"/>
                            </a:schemeClr>
                          </a:solidFill>
                          <a:latin typeface="Franklin Gothic Book" panose="020B0503020102020204" pitchFamily="34" charset="0"/>
                        </a:rPr>
                        <a:t>ALCOHOL TEST</a:t>
                      </a:r>
                    </a:p>
                  </a:txBody>
                  <a:tcPr marT="45707" marB="45707">
                    <a:noFill/>
                  </a:tcPr>
                </a:tc>
                <a:tc>
                  <a:txBody>
                    <a:bodyPr/>
                    <a:lstStyle/>
                    <a:p>
                      <a:pPr algn="ctr"/>
                      <a:r>
                        <a:rPr lang="en-US" sz="2400" dirty="0">
                          <a:solidFill>
                            <a:schemeClr val="accent1">
                              <a:lumMod val="50000"/>
                            </a:schemeClr>
                          </a:solidFill>
                          <a:latin typeface="Franklin Gothic Book" panose="020B0503020102020204" pitchFamily="34" charset="0"/>
                        </a:rPr>
                        <a:t>DRUG TEST</a:t>
                      </a:r>
                    </a:p>
                  </a:txBody>
                  <a:tcPr marT="45707" marB="45707">
                    <a:noFill/>
                  </a:tcPr>
                </a:tc>
                <a:extLst>
                  <a:ext uri="{0D108BD9-81ED-4DB2-BD59-A6C34878D82A}">
                    <a16:rowId xmlns:a16="http://schemas.microsoft.com/office/drawing/2014/main" val="10000"/>
                  </a:ext>
                </a:extLst>
              </a:tr>
              <a:tr h="966266">
                <a:tc>
                  <a:txBody>
                    <a:bodyPr/>
                    <a:lstStyle/>
                    <a:p>
                      <a:pPr algn="r"/>
                      <a:r>
                        <a:rPr lang="en-US" sz="2400" dirty="0">
                          <a:solidFill>
                            <a:schemeClr val="accent1">
                              <a:lumMod val="50000"/>
                            </a:schemeClr>
                          </a:solidFill>
                          <a:latin typeface="Franklin Gothic Book" panose="020B0503020102020204" pitchFamily="34" charset="0"/>
                        </a:rPr>
                        <a:t>Presence</a:t>
                      </a:r>
                    </a:p>
                  </a:txBody>
                  <a:tcPr marT="45707" marB="45707" anchor="ctr"/>
                </a:tc>
                <a:tc>
                  <a:txBody>
                    <a:bodyPr/>
                    <a:lstStyle/>
                    <a:p>
                      <a:endParaRPr lang="en-US" sz="2400" dirty="0">
                        <a:latin typeface="Franklin Gothic Book" panose="020B0503020102020204" pitchFamily="34" charset="0"/>
                      </a:endParaRPr>
                    </a:p>
                  </a:txBody>
                  <a:tcPr marT="45707" marB="45707">
                    <a:solidFill>
                      <a:schemeClr val="bg1">
                        <a:lumMod val="85000"/>
                      </a:schemeClr>
                    </a:solidFill>
                  </a:tcPr>
                </a:tc>
                <a:tc>
                  <a:txBody>
                    <a:bodyPr/>
                    <a:lstStyle/>
                    <a:p>
                      <a:endParaRPr lang="en-US" sz="2400" dirty="0">
                        <a:latin typeface="Franklin Gothic Book" panose="020B0503020102020204" pitchFamily="34" charset="0"/>
                      </a:endParaRPr>
                    </a:p>
                  </a:txBody>
                  <a:tcPr marT="45707" marB="45707">
                    <a:solidFill>
                      <a:schemeClr val="bg1">
                        <a:lumMod val="85000"/>
                      </a:schemeClr>
                    </a:solidFill>
                  </a:tcPr>
                </a:tc>
                <a:extLst>
                  <a:ext uri="{0D108BD9-81ED-4DB2-BD59-A6C34878D82A}">
                    <a16:rowId xmlns:a16="http://schemas.microsoft.com/office/drawing/2014/main" val="10001"/>
                  </a:ext>
                </a:extLst>
              </a:tr>
              <a:tr h="1140274">
                <a:tc>
                  <a:txBody>
                    <a:bodyPr/>
                    <a:lstStyle/>
                    <a:p>
                      <a:pPr algn="r"/>
                      <a:r>
                        <a:rPr lang="en-US" sz="2400" dirty="0">
                          <a:solidFill>
                            <a:schemeClr val="accent1">
                              <a:lumMod val="50000"/>
                            </a:schemeClr>
                          </a:solidFill>
                          <a:latin typeface="Franklin Gothic Book" panose="020B0503020102020204" pitchFamily="34" charset="0"/>
                        </a:rPr>
                        <a:t>Impairment</a:t>
                      </a:r>
                    </a:p>
                  </a:txBody>
                  <a:tcPr marT="45707" marB="45707" anchor="ctr"/>
                </a:tc>
                <a:tc>
                  <a:txBody>
                    <a:bodyPr/>
                    <a:lstStyle/>
                    <a:p>
                      <a:endParaRPr lang="en-US" sz="2400" dirty="0">
                        <a:latin typeface="Franklin Gothic Book" panose="020B0503020102020204" pitchFamily="34" charset="0"/>
                      </a:endParaRPr>
                    </a:p>
                  </a:txBody>
                  <a:tcPr marT="45707" marB="45707">
                    <a:solidFill>
                      <a:schemeClr val="bg1">
                        <a:lumMod val="85000"/>
                      </a:schemeClr>
                    </a:solidFill>
                  </a:tcPr>
                </a:tc>
                <a:tc>
                  <a:txBody>
                    <a:bodyPr/>
                    <a:lstStyle/>
                    <a:p>
                      <a:endParaRPr lang="en-US" sz="2400" dirty="0">
                        <a:latin typeface="Franklin Gothic Book" panose="020B0503020102020204" pitchFamily="34" charset="0"/>
                      </a:endParaRPr>
                    </a:p>
                  </a:txBody>
                  <a:tcPr marT="45707" marB="45707">
                    <a:solidFill>
                      <a:schemeClr val="bg1">
                        <a:lumMod val="85000"/>
                      </a:schemeClr>
                    </a:solid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9D7644B8-8DC8-FD8E-8ED3-4A5E90991FA1}"/>
              </a:ext>
              <a:ext uri="{C183D7F6-B498-43B3-948B-1728B52AA6E4}">
                <adec:decorative xmlns:adec="http://schemas.microsoft.com/office/drawing/2017/decorative" val="1"/>
              </a:ext>
            </a:extLst>
          </p:cNvPr>
          <p:cNvGrpSpPr>
            <a:grpSpLocks/>
          </p:cNvGrpSpPr>
          <p:nvPr/>
        </p:nvGrpSpPr>
        <p:grpSpPr bwMode="auto">
          <a:xfrm>
            <a:off x="3998564" y="3314314"/>
            <a:ext cx="3000375" cy="1139825"/>
            <a:chOff x="2147886" y="3965779"/>
            <a:chExt cx="2999741" cy="1139621"/>
          </a:xfrm>
        </p:grpSpPr>
        <p:sp>
          <p:nvSpPr>
            <p:cNvPr id="12" name="Rectangle 11">
              <a:extLst>
                <a:ext uri="{FF2B5EF4-FFF2-40B4-BE49-F238E27FC236}">
                  <a16:creationId xmlns:a16="http://schemas.microsoft.com/office/drawing/2014/main" id="{BA06463D-E28C-DDAE-D026-D70D3DB08B0A}"/>
                </a:ext>
              </a:extLst>
            </p:cNvPr>
            <p:cNvSpPr/>
            <p:nvPr/>
          </p:nvSpPr>
          <p:spPr>
            <a:xfrm>
              <a:off x="2147886" y="3965779"/>
              <a:ext cx="2999741" cy="1139621"/>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3" name="Graphic 6" descr="Checkmark">
              <a:extLst>
                <a:ext uri="{FF2B5EF4-FFF2-40B4-BE49-F238E27FC236}">
                  <a16:creationId xmlns:a16="http://schemas.microsoft.com/office/drawing/2014/main" id="{15622B40-A6A7-3449-3BA9-5B89869A5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5530">
              <a:off x="3465512" y="4206875"/>
              <a:ext cx="61753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A7BD7E83-614C-8EDA-E240-5026BFD3830D}"/>
              </a:ext>
              <a:ext uri="{C183D7F6-B498-43B3-948B-1728B52AA6E4}">
                <adec:decorative xmlns:adec="http://schemas.microsoft.com/office/drawing/2017/decorative" val="1"/>
              </a:ext>
            </a:extLst>
          </p:cNvPr>
          <p:cNvGrpSpPr>
            <a:grpSpLocks/>
          </p:cNvGrpSpPr>
          <p:nvPr/>
        </p:nvGrpSpPr>
        <p:grpSpPr bwMode="auto">
          <a:xfrm>
            <a:off x="3998564" y="2320538"/>
            <a:ext cx="3000375" cy="993775"/>
            <a:chOff x="2147885" y="2971800"/>
            <a:chExt cx="2999739" cy="993977"/>
          </a:xfrm>
        </p:grpSpPr>
        <p:sp>
          <p:nvSpPr>
            <p:cNvPr id="15" name="Rectangle 14">
              <a:extLst>
                <a:ext uri="{FF2B5EF4-FFF2-40B4-BE49-F238E27FC236}">
                  <a16:creationId xmlns:a16="http://schemas.microsoft.com/office/drawing/2014/main" id="{D8CBAA1E-1DEE-0719-B9A7-F0347E17175E}"/>
                </a:ext>
              </a:extLst>
            </p:cNvPr>
            <p:cNvSpPr/>
            <p:nvPr/>
          </p:nvSpPr>
          <p:spPr>
            <a:xfrm>
              <a:off x="2147885" y="2971800"/>
              <a:ext cx="2999739" cy="993977"/>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6" name="Graphic 11" descr="Checkmark">
              <a:extLst>
                <a:ext uri="{FF2B5EF4-FFF2-40B4-BE49-F238E27FC236}">
                  <a16:creationId xmlns:a16="http://schemas.microsoft.com/office/drawing/2014/main" id="{882DACDF-AA31-4C79-8D99-1820D5F72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74470">
              <a:off x="3465512" y="3138488"/>
              <a:ext cx="6175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E6418AB6-86C1-88D5-A055-AAD4B252E03C}"/>
              </a:ext>
              <a:ext uri="{C183D7F6-B498-43B3-948B-1728B52AA6E4}">
                <adec:decorative xmlns:adec="http://schemas.microsoft.com/office/drawing/2017/decorative" val="1"/>
              </a:ext>
            </a:extLst>
          </p:cNvPr>
          <p:cNvGrpSpPr>
            <a:grpSpLocks/>
          </p:cNvGrpSpPr>
          <p:nvPr/>
        </p:nvGrpSpPr>
        <p:grpSpPr bwMode="auto">
          <a:xfrm>
            <a:off x="6997352" y="2320539"/>
            <a:ext cx="3189287" cy="993775"/>
            <a:chOff x="5147309" y="2971801"/>
            <a:chExt cx="3188653" cy="993977"/>
          </a:xfrm>
        </p:grpSpPr>
        <p:sp>
          <p:nvSpPr>
            <p:cNvPr id="18" name="Rectangle 17">
              <a:extLst>
                <a:ext uri="{FF2B5EF4-FFF2-40B4-BE49-F238E27FC236}">
                  <a16:creationId xmlns:a16="http://schemas.microsoft.com/office/drawing/2014/main" id="{24F9507B-F3DF-4D31-740C-8F8C048A8E05}"/>
                </a:ext>
              </a:extLst>
            </p:cNvPr>
            <p:cNvSpPr/>
            <p:nvPr/>
          </p:nvSpPr>
          <p:spPr>
            <a:xfrm>
              <a:off x="5147309" y="2971801"/>
              <a:ext cx="3188653" cy="993977"/>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9" name="Graphic 12" descr="Checkmark">
              <a:extLst>
                <a:ext uri="{FF2B5EF4-FFF2-40B4-BE49-F238E27FC236}">
                  <a16:creationId xmlns:a16="http://schemas.microsoft.com/office/drawing/2014/main" id="{64F37D58-BA21-92E8-4044-C226BD56F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5530">
              <a:off x="6448425" y="3138488"/>
              <a:ext cx="6175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E94AC067-2232-824A-759B-35D47C025F2B}"/>
              </a:ext>
              <a:ext uri="{C183D7F6-B498-43B3-948B-1728B52AA6E4}">
                <adec:decorative xmlns:adec="http://schemas.microsoft.com/office/drawing/2017/decorative" val="1"/>
              </a:ext>
            </a:extLst>
          </p:cNvPr>
          <p:cNvGrpSpPr>
            <a:grpSpLocks/>
          </p:cNvGrpSpPr>
          <p:nvPr/>
        </p:nvGrpSpPr>
        <p:grpSpPr bwMode="auto">
          <a:xfrm>
            <a:off x="6997352" y="3314314"/>
            <a:ext cx="3189287" cy="1139825"/>
            <a:chOff x="5147309" y="3965779"/>
            <a:chExt cx="3188653" cy="1139621"/>
          </a:xfrm>
        </p:grpSpPr>
        <p:sp>
          <p:nvSpPr>
            <p:cNvPr id="21" name="Rectangle 20">
              <a:extLst>
                <a:ext uri="{FF2B5EF4-FFF2-40B4-BE49-F238E27FC236}">
                  <a16:creationId xmlns:a16="http://schemas.microsoft.com/office/drawing/2014/main" id="{6EEFAB94-1E01-6AD2-683E-1A0163E319D5}"/>
                </a:ext>
              </a:extLst>
            </p:cNvPr>
            <p:cNvSpPr/>
            <p:nvPr/>
          </p:nvSpPr>
          <p:spPr>
            <a:xfrm>
              <a:off x="5147309" y="3965779"/>
              <a:ext cx="3188653" cy="1139621"/>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2" name="Graphic 5" descr="Close">
              <a:extLst>
                <a:ext uri="{FF2B5EF4-FFF2-40B4-BE49-F238E27FC236}">
                  <a16:creationId xmlns:a16="http://schemas.microsoft.com/office/drawing/2014/main" id="{D4EB116E-B03E-E67C-3AA6-C260398CF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605" y="4080059"/>
              <a:ext cx="914218" cy="91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Content Placeholder 15">
            <a:extLst>
              <a:ext uri="{FF2B5EF4-FFF2-40B4-BE49-F238E27FC236}">
                <a16:creationId xmlns:a16="http://schemas.microsoft.com/office/drawing/2014/main" id="{5D91F582-7CFF-5C7B-DF0D-189345A3E596}"/>
              </a:ext>
            </a:extLst>
          </p:cNvPr>
          <p:cNvSpPr txBox="1">
            <a:spLocks/>
          </p:cNvSpPr>
          <p:nvPr/>
        </p:nvSpPr>
        <p:spPr>
          <a:xfrm>
            <a:off x="4649142" y="5431245"/>
            <a:ext cx="6534150" cy="76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en-US" sz="2500" dirty="0"/>
              <a:t>Oral fluid drug testing will NOT change this!</a:t>
            </a:r>
          </a:p>
        </p:txBody>
      </p:sp>
      <p:sp>
        <p:nvSpPr>
          <p:cNvPr id="24" name="Arrow: Right 23">
            <a:extLst>
              <a:ext uri="{FF2B5EF4-FFF2-40B4-BE49-F238E27FC236}">
                <a16:creationId xmlns:a16="http://schemas.microsoft.com/office/drawing/2014/main" id="{CB7AB2DD-DAA9-97E8-4A02-A088DC1604EF}"/>
              </a:ext>
              <a:ext uri="{C183D7F6-B498-43B3-948B-1728B52AA6E4}">
                <adec:decorative xmlns:adec="http://schemas.microsoft.com/office/drawing/2017/decorative" val="1"/>
              </a:ext>
            </a:extLst>
          </p:cNvPr>
          <p:cNvSpPr/>
          <p:nvPr/>
        </p:nvSpPr>
        <p:spPr>
          <a:xfrm rot="16016637">
            <a:off x="8539624" y="4820405"/>
            <a:ext cx="852472" cy="355942"/>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0341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 calcmode="lin" valueType="num">
                                      <p:cBhvr additive="base">
                                        <p:cTn id="2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46559-20A4-07B1-15A1-769C91845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52A02-1C97-D01A-DA3B-9F8F9769ED05}"/>
              </a:ext>
            </a:extLst>
          </p:cNvPr>
          <p:cNvSpPr>
            <a:spLocks noGrp="1"/>
          </p:cNvSpPr>
          <p:nvPr>
            <p:ph type="title"/>
          </p:nvPr>
        </p:nvSpPr>
        <p:spPr>
          <a:xfrm>
            <a:off x="778274" y="375450"/>
            <a:ext cx="10774816" cy="937370"/>
          </a:xfrm>
        </p:spPr>
        <p:txBody>
          <a:bodyPr/>
          <a:lstStyle/>
          <a:p>
            <a:r>
              <a:rPr lang="en-US" dirty="0"/>
              <a:t>Common Findings: Policy Applicability</a:t>
            </a:r>
          </a:p>
        </p:txBody>
      </p:sp>
      <p:sp>
        <p:nvSpPr>
          <p:cNvPr id="6" name="Content Placeholder 3">
            <a:extLst>
              <a:ext uri="{FF2B5EF4-FFF2-40B4-BE49-F238E27FC236}">
                <a16:creationId xmlns:a16="http://schemas.microsoft.com/office/drawing/2014/main" id="{EDF4F763-7160-461F-78E1-C90960248CE5}"/>
              </a:ext>
            </a:extLst>
          </p:cNvPr>
          <p:cNvSpPr txBox="1">
            <a:spLocks/>
          </p:cNvSpPr>
          <p:nvPr/>
        </p:nvSpPr>
        <p:spPr>
          <a:xfrm>
            <a:off x="772155" y="1437350"/>
            <a:ext cx="10896384"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solidFill>
                  <a:schemeClr val="tx1"/>
                </a:solidFill>
              </a:rPr>
              <a:t>Must Identify the Authority for Each Provision</a:t>
            </a:r>
          </a:p>
          <a:p>
            <a:pPr lvl="1" fontAlgn="auto">
              <a:spcAft>
                <a:spcPts val="0"/>
              </a:spcAft>
            </a:pPr>
            <a:r>
              <a:rPr lang="en-US" sz="2400" dirty="0">
                <a:solidFill>
                  <a:schemeClr val="tx1"/>
                </a:solidFill>
              </a:rPr>
              <a:t>CLEARLY  identify &amp; delineate between provisions required by USDOT vs. those required locally by the employer</a:t>
            </a:r>
          </a:p>
          <a:p>
            <a:pPr lvl="1" fontAlgn="auto">
              <a:spcAft>
                <a:spcPts val="0"/>
              </a:spcAft>
            </a:pPr>
            <a:r>
              <a:rPr lang="en-US" sz="2400" dirty="0">
                <a:solidFill>
                  <a:schemeClr val="tx1"/>
                </a:solidFill>
              </a:rPr>
              <a:t>Typically accomplished through a font difference</a:t>
            </a:r>
          </a:p>
          <a:p>
            <a:pPr lvl="1" fontAlgn="auto">
              <a:spcAft>
                <a:spcPts val="0"/>
              </a:spcAft>
            </a:pPr>
            <a:r>
              <a:rPr lang="en-US" sz="2400" dirty="0">
                <a:solidFill>
                  <a:schemeClr val="tx1"/>
                </a:solidFill>
              </a:rPr>
              <a:t>Example: “</a:t>
            </a:r>
            <a:r>
              <a:rPr lang="en-US" sz="2400" i="1" dirty="0">
                <a:solidFill>
                  <a:schemeClr val="tx1"/>
                </a:solidFill>
              </a:rPr>
              <a:t>Any provision set forth in this policy which are not included under USDOT/USDOT Agency rules, regulations, and/or laws and which are under the sole authority of the [EMPLOYER] are underlined.”</a:t>
            </a:r>
            <a:br>
              <a:rPr lang="en-US" sz="2400" i="1" dirty="0">
                <a:solidFill>
                  <a:schemeClr val="tx1"/>
                </a:solidFill>
              </a:rPr>
            </a:br>
            <a:endParaRPr lang="en-US" sz="2400" i="1" dirty="0">
              <a:solidFill>
                <a:schemeClr val="tx1"/>
              </a:solidFill>
            </a:endParaRPr>
          </a:p>
          <a:p>
            <a:pPr fontAlgn="auto">
              <a:spcAft>
                <a:spcPts val="0"/>
              </a:spcAft>
            </a:pPr>
            <a:r>
              <a:rPr lang="en-US" sz="2400" dirty="0">
                <a:solidFill>
                  <a:schemeClr val="tx1"/>
                </a:solidFill>
              </a:rPr>
              <a:t>Can’t contradict the USDOT regulations</a:t>
            </a:r>
            <a:br>
              <a:rPr lang="en-US" sz="2400" dirty="0">
                <a:solidFill>
                  <a:schemeClr val="tx1"/>
                </a:solidFill>
              </a:rPr>
            </a:br>
            <a:endParaRPr lang="en-US" sz="2400" dirty="0">
              <a:solidFill>
                <a:schemeClr val="tx1"/>
              </a:solidFill>
            </a:endParaRPr>
          </a:p>
          <a:p>
            <a:pPr fontAlgn="auto">
              <a:spcAft>
                <a:spcPts val="0"/>
              </a:spcAft>
            </a:pPr>
            <a:r>
              <a:rPr lang="en-US" sz="2400" dirty="0">
                <a:solidFill>
                  <a:schemeClr val="tx1"/>
                </a:solidFill>
              </a:rPr>
              <a:t>Can’t suggest/infer a local violation is DOT violation</a:t>
            </a:r>
          </a:p>
          <a:p>
            <a:pPr marL="457200" lvl="1" indent="0" fontAlgn="auto">
              <a:spcAft>
                <a:spcPts val="0"/>
              </a:spcAft>
              <a:buNone/>
            </a:pPr>
            <a:endParaRPr lang="en-US" sz="2400" dirty="0">
              <a:solidFill>
                <a:schemeClr val="tx1"/>
              </a:solidFill>
            </a:endParaRPr>
          </a:p>
        </p:txBody>
      </p:sp>
    </p:spTree>
    <p:extLst>
      <p:ext uri="{BB962C8B-B14F-4D97-AF65-F5344CB8AC3E}">
        <p14:creationId xmlns:p14="http://schemas.microsoft.com/office/powerpoint/2010/main" val="41397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63A-2626-2991-4598-208CA854B4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9C584-3B8A-F7D9-5D3B-5577AFC8BEFE}"/>
              </a:ext>
            </a:extLst>
          </p:cNvPr>
          <p:cNvSpPr>
            <a:spLocks noGrp="1"/>
          </p:cNvSpPr>
          <p:nvPr>
            <p:ph type="title"/>
          </p:nvPr>
        </p:nvSpPr>
        <p:spPr>
          <a:xfrm>
            <a:off x="778274" y="375450"/>
            <a:ext cx="10774816" cy="937370"/>
          </a:xfrm>
        </p:spPr>
        <p:txBody>
          <a:bodyPr/>
          <a:lstStyle/>
          <a:p>
            <a:r>
              <a:rPr lang="en-US" dirty="0"/>
              <a:t>Presence vs. Impairment</a:t>
            </a:r>
          </a:p>
        </p:txBody>
      </p:sp>
      <p:sp>
        <p:nvSpPr>
          <p:cNvPr id="5" name="Freeform 5">
            <a:extLst>
              <a:ext uri="{FF2B5EF4-FFF2-40B4-BE49-F238E27FC236}">
                <a16:creationId xmlns:a16="http://schemas.microsoft.com/office/drawing/2014/main" id="{798F37CF-77B7-A602-1AD9-B1C9634884D0}"/>
              </a:ext>
              <a:ext uri="{C183D7F6-B498-43B3-948B-1728B52AA6E4}">
                <adec:decorative xmlns:adec="http://schemas.microsoft.com/office/drawing/2017/decorative" val="1"/>
              </a:ext>
            </a:extLst>
          </p:cNvPr>
          <p:cNvSpPr>
            <a:spLocks noChangeAspect="1"/>
          </p:cNvSpPr>
          <p:nvPr/>
        </p:nvSpPr>
        <p:spPr>
          <a:xfrm>
            <a:off x="778274" y="1584960"/>
            <a:ext cx="4007563" cy="3474719"/>
          </a:xfrm>
          <a:custGeom>
            <a:avLst/>
            <a:gdLst/>
            <a:ahLst/>
            <a:cxnLst/>
            <a:rect l="l" t="t" r="r" b="b"/>
            <a:pathLst>
              <a:path w="8290560" h="5533949">
                <a:moveTo>
                  <a:pt x="0" y="0"/>
                </a:moveTo>
                <a:lnTo>
                  <a:pt x="8290560" y="0"/>
                </a:lnTo>
                <a:lnTo>
                  <a:pt x="8290560" y="5533948"/>
                </a:lnTo>
                <a:lnTo>
                  <a:pt x="0" y="5533948"/>
                </a:lnTo>
                <a:lnTo>
                  <a:pt x="0" y="0"/>
                </a:lnTo>
                <a:close/>
              </a:path>
            </a:pathLst>
          </a:custGeom>
          <a:blipFill>
            <a:blip r:embed="rId3"/>
            <a:stretch>
              <a:fillRect/>
            </a:stretch>
          </a:blipFill>
        </p:spPr>
      </p:sp>
      <p:sp>
        <p:nvSpPr>
          <p:cNvPr id="6" name="Content Placeholder 3">
            <a:extLst>
              <a:ext uri="{FF2B5EF4-FFF2-40B4-BE49-F238E27FC236}">
                <a16:creationId xmlns:a16="http://schemas.microsoft.com/office/drawing/2014/main" id="{C5EE0B19-807A-B5A6-37A4-B9D84BAFDBA6}"/>
              </a:ext>
            </a:extLst>
          </p:cNvPr>
          <p:cNvSpPr txBox="1">
            <a:spLocks/>
          </p:cNvSpPr>
          <p:nvPr/>
        </p:nvSpPr>
        <p:spPr>
          <a:xfrm>
            <a:off x="5020770" y="1314452"/>
            <a:ext cx="7171230" cy="2822416"/>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t>USDOT tests for presence of drugs</a:t>
            </a:r>
          </a:p>
          <a:p>
            <a:pPr lvl="1" fontAlgn="auto">
              <a:spcAft>
                <a:spcPts val="0"/>
              </a:spcAft>
            </a:pPr>
            <a:r>
              <a:rPr lang="en-US" sz="2400" dirty="0"/>
              <a:t>NOT IMPAIRMENT</a:t>
            </a:r>
            <a:br>
              <a:rPr lang="en-US" sz="2400" dirty="0"/>
            </a:br>
            <a:endParaRPr lang="en-US" sz="2400" dirty="0"/>
          </a:p>
          <a:p>
            <a:pPr lvl="1" fontAlgn="auto">
              <a:spcAft>
                <a:spcPts val="0"/>
              </a:spcAft>
            </a:pPr>
            <a:r>
              <a:rPr lang="en-US" sz="2400" dirty="0"/>
              <a:t>Make this UBUNDANTLY clear in your policies and </a:t>
            </a:r>
            <a:r>
              <a:rPr lang="en-US" sz="2400" b="1" u="sng" dirty="0"/>
              <a:t>in your employee training</a:t>
            </a:r>
            <a:br>
              <a:rPr lang="en-US" sz="2400" b="1" u="sng" dirty="0"/>
            </a:br>
            <a:endParaRPr lang="en-US" sz="2400" b="1" u="sng" dirty="0"/>
          </a:p>
          <a:p>
            <a:pPr lvl="1" fontAlgn="auto">
              <a:spcAft>
                <a:spcPts val="0"/>
              </a:spcAft>
            </a:pPr>
            <a:r>
              <a:rPr lang="en-US" sz="2400" dirty="0"/>
              <a:t>Employees have a responsibility to avoid inadvertent ingestion</a:t>
            </a:r>
          </a:p>
          <a:p>
            <a:pPr lvl="1" fontAlgn="auto">
              <a:spcAft>
                <a:spcPts val="0"/>
              </a:spcAft>
            </a:pPr>
            <a:endParaRPr lang="en-US" sz="2400" dirty="0"/>
          </a:p>
        </p:txBody>
      </p:sp>
    </p:spTree>
    <p:extLst>
      <p:ext uri="{BB962C8B-B14F-4D97-AF65-F5344CB8AC3E}">
        <p14:creationId xmlns:p14="http://schemas.microsoft.com/office/powerpoint/2010/main" val="59416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65AF7-B422-B819-F97C-A0927E056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6B6BBB-EAD3-1292-E528-562076BEC55B}"/>
              </a:ext>
            </a:extLst>
          </p:cNvPr>
          <p:cNvSpPr>
            <a:spLocks noGrp="1"/>
          </p:cNvSpPr>
          <p:nvPr>
            <p:ph type="title"/>
          </p:nvPr>
        </p:nvSpPr>
        <p:spPr>
          <a:xfrm>
            <a:off x="778274" y="375450"/>
            <a:ext cx="10774816" cy="937370"/>
          </a:xfrm>
        </p:spPr>
        <p:txBody>
          <a:bodyPr/>
          <a:lstStyle/>
          <a:p>
            <a:r>
              <a:rPr lang="en-US" dirty="0"/>
              <a:t>Employer Policy Choices</a:t>
            </a:r>
          </a:p>
        </p:txBody>
      </p:sp>
      <p:sp>
        <p:nvSpPr>
          <p:cNvPr id="6" name="Content Placeholder 3">
            <a:extLst>
              <a:ext uri="{FF2B5EF4-FFF2-40B4-BE49-F238E27FC236}">
                <a16:creationId xmlns:a16="http://schemas.microsoft.com/office/drawing/2014/main" id="{2A560C3D-B573-EB6F-E7F4-BD32B004CA0B}"/>
              </a:ext>
            </a:extLst>
          </p:cNvPr>
          <p:cNvSpPr txBox="1">
            <a:spLocks/>
          </p:cNvSpPr>
          <p:nvPr/>
        </p:nvSpPr>
        <p:spPr>
          <a:xfrm>
            <a:off x="772156" y="1437350"/>
            <a:ext cx="7500988"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t>Zero Tolerance vs. 2</a:t>
            </a:r>
            <a:r>
              <a:rPr lang="en-US" sz="2400" baseline="30000" dirty="0"/>
              <a:t>nd</a:t>
            </a:r>
            <a:r>
              <a:rPr lang="en-US" sz="2400" dirty="0"/>
              <a:t> Chance</a:t>
            </a:r>
          </a:p>
          <a:p>
            <a:pPr lvl="1" fontAlgn="auto">
              <a:spcAft>
                <a:spcPts val="0"/>
              </a:spcAft>
            </a:pPr>
            <a:r>
              <a:rPr lang="en-US" sz="2400" dirty="0"/>
              <a:t>Driver shortages</a:t>
            </a:r>
          </a:p>
          <a:p>
            <a:pPr lvl="1" fontAlgn="auto">
              <a:spcAft>
                <a:spcPts val="0"/>
              </a:spcAft>
            </a:pPr>
            <a:r>
              <a:rPr lang="en-US" sz="2400" dirty="0"/>
              <a:t>Shift in understanding of addiction issues</a:t>
            </a:r>
          </a:p>
          <a:p>
            <a:pPr lvl="1" fontAlgn="auto">
              <a:spcAft>
                <a:spcPts val="0"/>
              </a:spcAft>
            </a:pPr>
            <a:r>
              <a:rPr lang="en-US" sz="2400" dirty="0"/>
              <a:t>State employment laws</a:t>
            </a:r>
          </a:p>
          <a:p>
            <a:pPr lvl="1" fontAlgn="auto">
              <a:spcAft>
                <a:spcPts val="0"/>
              </a:spcAft>
            </a:pPr>
            <a:r>
              <a:rPr lang="en-US" sz="2400" dirty="0"/>
              <a:t>No matter what… MUST FOLLOW YOUR POLICY!</a:t>
            </a:r>
            <a:br>
              <a:rPr lang="en-US" sz="2400" dirty="0"/>
            </a:br>
            <a:endParaRPr lang="en-US" sz="2400" b="1" u="sng" dirty="0"/>
          </a:p>
          <a:p>
            <a:pPr fontAlgn="auto">
              <a:spcAft>
                <a:spcPts val="0"/>
              </a:spcAft>
            </a:pPr>
            <a:r>
              <a:rPr lang="en-US" sz="2400" dirty="0"/>
              <a:t>THC positive tests</a:t>
            </a:r>
          </a:p>
          <a:p>
            <a:pPr lvl="1" fontAlgn="auto">
              <a:spcAft>
                <a:spcPts val="0"/>
              </a:spcAft>
            </a:pPr>
            <a:r>
              <a:rPr lang="en-US" sz="2400" dirty="0"/>
              <a:t>Difference discipline for THC vs. other drugs? </a:t>
            </a:r>
          </a:p>
          <a:p>
            <a:pPr lvl="1" fontAlgn="auto">
              <a:spcAft>
                <a:spcPts val="0"/>
              </a:spcAft>
            </a:pPr>
            <a:r>
              <a:rPr lang="en-US" sz="2400" dirty="0"/>
              <a:t>Medical vs. Recreational?</a:t>
            </a:r>
          </a:p>
          <a:p>
            <a:pPr lvl="1" fontAlgn="auto">
              <a:spcAft>
                <a:spcPts val="0"/>
              </a:spcAft>
            </a:pPr>
            <a:r>
              <a:rPr lang="en-US" sz="2400" dirty="0"/>
              <a:t>Union negotiation point?</a:t>
            </a:r>
            <a:br>
              <a:rPr lang="en-US" sz="2400" b="1" u="sng" dirty="0"/>
            </a:br>
            <a:endParaRPr lang="en-US" sz="2400" dirty="0"/>
          </a:p>
          <a:p>
            <a:pPr lvl="1" fontAlgn="auto">
              <a:spcAft>
                <a:spcPts val="0"/>
              </a:spcAft>
            </a:pPr>
            <a:endParaRPr lang="en-US" sz="2400" dirty="0"/>
          </a:p>
        </p:txBody>
      </p:sp>
      <p:sp>
        <p:nvSpPr>
          <p:cNvPr id="4" name="Freeform 8">
            <a:extLst>
              <a:ext uri="{FF2B5EF4-FFF2-40B4-BE49-F238E27FC236}">
                <a16:creationId xmlns:a16="http://schemas.microsoft.com/office/drawing/2014/main" id="{E483CBD2-B271-0390-D0EF-79B6D5A75497}"/>
              </a:ext>
              <a:ext uri="{C183D7F6-B498-43B3-948B-1728B52AA6E4}">
                <adec:decorative xmlns:adec="http://schemas.microsoft.com/office/drawing/2017/decorative" val="1"/>
              </a:ext>
            </a:extLst>
          </p:cNvPr>
          <p:cNvSpPr>
            <a:spLocks noChangeAspect="1"/>
          </p:cNvSpPr>
          <p:nvPr/>
        </p:nvSpPr>
        <p:spPr>
          <a:xfrm>
            <a:off x="7741624" y="1337999"/>
            <a:ext cx="4214432" cy="4914790"/>
          </a:xfrm>
          <a:custGeom>
            <a:avLst/>
            <a:gdLst/>
            <a:ahLst/>
            <a:cxnLst/>
            <a:rect l="l" t="t" r="r" b="b"/>
            <a:pathLst>
              <a:path w="5018227" h="5852160">
                <a:moveTo>
                  <a:pt x="0" y="0"/>
                </a:moveTo>
                <a:lnTo>
                  <a:pt x="5018228" y="0"/>
                </a:lnTo>
                <a:lnTo>
                  <a:pt x="5018228" y="5852160"/>
                </a:lnTo>
                <a:lnTo>
                  <a:pt x="0" y="5852160"/>
                </a:lnTo>
                <a:lnTo>
                  <a:pt x="0" y="0"/>
                </a:lnTo>
                <a:close/>
              </a:path>
            </a:pathLst>
          </a:custGeom>
          <a:blipFill>
            <a:blip r:embed="rId3"/>
            <a:stretch>
              <a:fillRect/>
            </a:stretch>
          </a:blipFill>
        </p:spPr>
      </p:sp>
    </p:spTree>
    <p:extLst>
      <p:ext uri="{BB962C8B-B14F-4D97-AF65-F5344CB8AC3E}">
        <p14:creationId xmlns:p14="http://schemas.microsoft.com/office/powerpoint/2010/main" val="8814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2D8D-4B06-058D-0C07-A4DB9A60C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5CB32-8E66-B1C5-41E0-9E261B61542E}"/>
              </a:ext>
            </a:extLst>
          </p:cNvPr>
          <p:cNvSpPr>
            <a:spLocks noGrp="1"/>
          </p:cNvSpPr>
          <p:nvPr>
            <p:ph type="title"/>
          </p:nvPr>
        </p:nvSpPr>
        <p:spPr>
          <a:xfrm>
            <a:off x="778274" y="375450"/>
            <a:ext cx="10774816" cy="937370"/>
          </a:xfrm>
        </p:spPr>
        <p:txBody>
          <a:bodyPr/>
          <a:lstStyle/>
          <a:p>
            <a:r>
              <a:rPr lang="en-US" dirty="0"/>
              <a:t>Passive Exposure</a:t>
            </a:r>
          </a:p>
        </p:txBody>
      </p:sp>
      <p:sp>
        <p:nvSpPr>
          <p:cNvPr id="6" name="Content Placeholder 3">
            <a:extLst>
              <a:ext uri="{FF2B5EF4-FFF2-40B4-BE49-F238E27FC236}">
                <a16:creationId xmlns:a16="http://schemas.microsoft.com/office/drawing/2014/main" id="{39B668FC-578F-8BCF-76E4-57B628606E94}"/>
              </a:ext>
            </a:extLst>
          </p:cNvPr>
          <p:cNvSpPr txBox="1">
            <a:spLocks/>
          </p:cNvSpPr>
          <p:nvPr/>
        </p:nvSpPr>
        <p:spPr>
          <a:xfrm>
            <a:off x="772156" y="1437350"/>
            <a:ext cx="6717215"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t>“Can someone test positive for THC from secondhand smoke (aka Passive Exposure)?”</a:t>
            </a:r>
          </a:p>
          <a:p>
            <a:pPr lvl="1" fontAlgn="auto">
              <a:spcAft>
                <a:spcPts val="0"/>
              </a:spcAft>
            </a:pPr>
            <a:r>
              <a:rPr lang="en-US" sz="2400" b="1" u="sng" dirty="0"/>
              <a:t>Yes, but unlikely</a:t>
            </a:r>
            <a:r>
              <a:rPr lang="en-US" sz="2400" dirty="0"/>
              <a:t> </a:t>
            </a:r>
            <a:br>
              <a:rPr lang="en-US" sz="2400" dirty="0"/>
            </a:br>
            <a:endParaRPr lang="en-US" sz="2400" dirty="0"/>
          </a:p>
          <a:p>
            <a:pPr lvl="1" fontAlgn="auto">
              <a:spcAft>
                <a:spcPts val="0"/>
              </a:spcAft>
            </a:pPr>
            <a:r>
              <a:rPr lang="en-US" sz="2400" dirty="0"/>
              <a:t>Even with today’s increased THC levels</a:t>
            </a:r>
            <a:br>
              <a:rPr lang="en-US" sz="2400" dirty="0"/>
            </a:br>
            <a:endParaRPr lang="en-US" sz="2400" dirty="0"/>
          </a:p>
          <a:p>
            <a:pPr lvl="1" fontAlgn="auto">
              <a:spcAft>
                <a:spcPts val="0"/>
              </a:spcAft>
            </a:pPr>
            <a:r>
              <a:rPr lang="en-US" sz="2400" dirty="0"/>
              <a:t>USDOT tests have “cutoff” levels that are established (in part) for this reason</a:t>
            </a:r>
            <a:br>
              <a:rPr lang="en-US" sz="2400" b="1" u="sng" dirty="0"/>
            </a:br>
            <a:endParaRPr lang="en-US" sz="2400" dirty="0"/>
          </a:p>
          <a:p>
            <a:pPr lvl="1" fontAlgn="auto">
              <a:spcAft>
                <a:spcPts val="0"/>
              </a:spcAft>
            </a:pPr>
            <a:endParaRPr lang="en-US" sz="2400" dirty="0"/>
          </a:p>
        </p:txBody>
      </p:sp>
      <p:sp>
        <p:nvSpPr>
          <p:cNvPr id="3" name="Freeform 10">
            <a:extLst>
              <a:ext uri="{FF2B5EF4-FFF2-40B4-BE49-F238E27FC236}">
                <a16:creationId xmlns:a16="http://schemas.microsoft.com/office/drawing/2014/main" id="{1FD0E81A-138B-FC4B-446D-249B411271AB}"/>
              </a:ext>
              <a:ext uri="{C183D7F6-B498-43B3-948B-1728B52AA6E4}">
                <adec:decorative xmlns:adec="http://schemas.microsoft.com/office/drawing/2017/decorative" val="1"/>
              </a:ext>
            </a:extLst>
          </p:cNvPr>
          <p:cNvSpPr>
            <a:spLocks noChangeAspect="1"/>
          </p:cNvSpPr>
          <p:nvPr/>
        </p:nvSpPr>
        <p:spPr>
          <a:xfrm>
            <a:off x="7634514" y="375450"/>
            <a:ext cx="4296229" cy="5728305"/>
          </a:xfrm>
          <a:custGeom>
            <a:avLst/>
            <a:gdLst/>
            <a:ahLst/>
            <a:cxnLst/>
            <a:rect l="l" t="t" r="r" b="b"/>
            <a:pathLst>
              <a:path w="4389120" h="5852160">
                <a:moveTo>
                  <a:pt x="0" y="0"/>
                </a:moveTo>
                <a:lnTo>
                  <a:pt x="4389120" y="0"/>
                </a:lnTo>
                <a:lnTo>
                  <a:pt x="4389120" y="5852160"/>
                </a:lnTo>
                <a:lnTo>
                  <a:pt x="0" y="5852160"/>
                </a:lnTo>
                <a:lnTo>
                  <a:pt x="0" y="0"/>
                </a:lnTo>
                <a:close/>
              </a:path>
            </a:pathLst>
          </a:custGeom>
          <a:blipFill>
            <a:blip r:embed="rId3"/>
            <a:stretch>
              <a:fillRect/>
            </a:stretch>
          </a:blipFill>
        </p:spPr>
      </p:sp>
    </p:spTree>
    <p:extLst>
      <p:ext uri="{BB962C8B-B14F-4D97-AF65-F5344CB8AC3E}">
        <p14:creationId xmlns:p14="http://schemas.microsoft.com/office/powerpoint/2010/main" val="31712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7DB1-8E72-2FF7-A5AF-8DAC9FA98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B988D-0EA8-E076-6A7F-B0E398EFA211}"/>
              </a:ext>
            </a:extLst>
          </p:cNvPr>
          <p:cNvSpPr>
            <a:spLocks noGrp="1"/>
          </p:cNvSpPr>
          <p:nvPr>
            <p:ph type="title"/>
          </p:nvPr>
        </p:nvSpPr>
        <p:spPr>
          <a:xfrm>
            <a:off x="778274" y="375450"/>
            <a:ext cx="10774816" cy="937370"/>
          </a:xfrm>
        </p:spPr>
        <p:txBody>
          <a:bodyPr/>
          <a:lstStyle/>
          <a:p>
            <a:r>
              <a:rPr lang="en-US" dirty="0"/>
              <a:t>Workplace Training</a:t>
            </a:r>
          </a:p>
        </p:txBody>
      </p:sp>
      <p:sp>
        <p:nvSpPr>
          <p:cNvPr id="6" name="Content Placeholder 3">
            <a:extLst>
              <a:ext uri="{FF2B5EF4-FFF2-40B4-BE49-F238E27FC236}">
                <a16:creationId xmlns:a16="http://schemas.microsoft.com/office/drawing/2014/main" id="{4B5DF961-6ECE-357E-BD29-3066442AAA9F}"/>
              </a:ext>
            </a:extLst>
          </p:cNvPr>
          <p:cNvSpPr txBox="1">
            <a:spLocks/>
          </p:cNvSpPr>
          <p:nvPr/>
        </p:nvSpPr>
        <p:spPr>
          <a:xfrm>
            <a:off x="772155" y="1437350"/>
            <a:ext cx="9663615"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200" dirty="0"/>
              <a:t>Make sure your training is covering:</a:t>
            </a:r>
          </a:p>
          <a:p>
            <a:pPr lvl="1" fontAlgn="auto">
              <a:spcAft>
                <a:spcPts val="0"/>
              </a:spcAft>
            </a:pPr>
            <a:r>
              <a:rPr lang="en-US" sz="2200" dirty="0"/>
              <a:t>State marijuana laws and associated impacts</a:t>
            </a:r>
          </a:p>
          <a:p>
            <a:pPr lvl="1" fontAlgn="auto">
              <a:spcAft>
                <a:spcPts val="0"/>
              </a:spcAft>
            </a:pPr>
            <a:r>
              <a:rPr lang="en-US" sz="2200" dirty="0"/>
              <a:t>THC vs CBD; Hemp Derived THC infused products</a:t>
            </a:r>
          </a:p>
          <a:p>
            <a:pPr lvl="2" fontAlgn="auto">
              <a:spcAft>
                <a:spcPts val="0"/>
              </a:spcAft>
            </a:pPr>
            <a:r>
              <a:rPr lang="en-US" sz="2200" dirty="0"/>
              <a:t>Federal, State, Employer, Personal Health</a:t>
            </a:r>
          </a:p>
          <a:p>
            <a:pPr lvl="1" fontAlgn="auto">
              <a:spcAft>
                <a:spcPts val="0"/>
              </a:spcAft>
            </a:pPr>
            <a:r>
              <a:rPr lang="en-US" sz="2200" dirty="0"/>
              <a:t>Drug testing: Impairment vs. Presence</a:t>
            </a:r>
          </a:p>
          <a:p>
            <a:pPr lvl="1" fontAlgn="auto">
              <a:spcAft>
                <a:spcPts val="0"/>
              </a:spcAft>
            </a:pPr>
            <a:r>
              <a:rPr lang="en-US" sz="2200" dirty="0"/>
              <a:t>Passive Exposures</a:t>
            </a:r>
          </a:p>
          <a:p>
            <a:pPr lvl="1" fontAlgn="auto">
              <a:spcAft>
                <a:spcPts val="0"/>
              </a:spcAft>
            </a:pPr>
            <a:r>
              <a:rPr lang="en-US" sz="2200" dirty="0"/>
              <a:t>Passenger Trips/Possession on Transit Vehicles</a:t>
            </a:r>
          </a:p>
          <a:p>
            <a:pPr lvl="1" fontAlgn="auto">
              <a:spcAft>
                <a:spcPts val="0"/>
              </a:spcAft>
            </a:pPr>
            <a:endParaRPr lang="en-US" sz="2200" dirty="0"/>
          </a:p>
          <a:p>
            <a:pPr fontAlgn="auto">
              <a:spcAft>
                <a:spcPts val="0"/>
              </a:spcAft>
            </a:pPr>
            <a:r>
              <a:rPr lang="en-US" sz="2200" b="1" dirty="0"/>
              <a:t>ENHANCE YOUR REASONABLE SUSPICION TRAINING!!!!!!</a:t>
            </a:r>
          </a:p>
          <a:p>
            <a:pPr lvl="1" fontAlgn="auto">
              <a:spcAft>
                <a:spcPts val="0"/>
              </a:spcAft>
            </a:pPr>
            <a:r>
              <a:rPr lang="en-US" sz="2200" dirty="0"/>
              <a:t>Don’t just do it for the “Check in the box”</a:t>
            </a:r>
          </a:p>
          <a:p>
            <a:pPr lvl="1" fontAlgn="auto">
              <a:spcAft>
                <a:spcPts val="0"/>
              </a:spcAft>
            </a:pPr>
            <a:r>
              <a:rPr lang="en-US" sz="2200" dirty="0"/>
              <a:t>Seek new training for refresher classes</a:t>
            </a:r>
          </a:p>
          <a:p>
            <a:pPr lvl="1" fontAlgn="auto">
              <a:spcAft>
                <a:spcPts val="0"/>
              </a:spcAft>
            </a:pPr>
            <a:r>
              <a:rPr lang="en-US" sz="2200" dirty="0"/>
              <a:t>Focus on “fitness for duty” &amp; safety issues </a:t>
            </a:r>
            <a:br>
              <a:rPr lang="en-US" sz="2200" dirty="0"/>
            </a:br>
            <a:endParaRPr lang="en-US" sz="2200" dirty="0"/>
          </a:p>
          <a:p>
            <a:pPr lvl="1" fontAlgn="auto">
              <a:spcAft>
                <a:spcPts val="0"/>
              </a:spcAft>
            </a:pPr>
            <a:endParaRPr lang="en-US" sz="2200" dirty="0"/>
          </a:p>
        </p:txBody>
      </p:sp>
      <p:sp>
        <p:nvSpPr>
          <p:cNvPr id="3" name="Freeform 2" descr="A picture of a wet monkey. The purpose of the picture is to prompt a discussion by the instructor about the &quot;wet monkey theory&quot; and how it applies to the concept of transit systems conducting quality training">
            <a:extLst>
              <a:ext uri="{FF2B5EF4-FFF2-40B4-BE49-F238E27FC236}">
                <a16:creationId xmlns:a16="http://schemas.microsoft.com/office/drawing/2014/main" id="{B149AF71-40FB-B24E-3F18-0EA0B2701BC8}"/>
              </a:ext>
            </a:extLst>
          </p:cNvPr>
          <p:cNvSpPr>
            <a:spLocks noChangeAspect="1"/>
          </p:cNvSpPr>
          <p:nvPr/>
        </p:nvSpPr>
        <p:spPr>
          <a:xfrm>
            <a:off x="8469239" y="1437350"/>
            <a:ext cx="3185450" cy="4448193"/>
          </a:xfrm>
          <a:custGeom>
            <a:avLst/>
            <a:gdLst/>
            <a:ahLst/>
            <a:cxnLst/>
            <a:rect l="l" t="t" r="r" b="b"/>
            <a:pathLst>
              <a:path w="4108844" h="4108844">
                <a:moveTo>
                  <a:pt x="0" y="0"/>
                </a:moveTo>
                <a:lnTo>
                  <a:pt x="4108844" y="0"/>
                </a:lnTo>
                <a:lnTo>
                  <a:pt x="4108844" y="4108844"/>
                </a:lnTo>
                <a:lnTo>
                  <a:pt x="0" y="4108844"/>
                </a:lnTo>
                <a:lnTo>
                  <a:pt x="0" y="0"/>
                </a:lnTo>
                <a:close/>
              </a:path>
            </a:pathLst>
          </a:custGeom>
          <a:blipFill>
            <a:blip r:embed="rId3"/>
            <a:stretch>
              <a:fillRect/>
            </a:stretch>
          </a:blipFill>
        </p:spPr>
      </p:sp>
    </p:spTree>
    <p:extLst>
      <p:ext uri="{BB962C8B-B14F-4D97-AF65-F5344CB8AC3E}">
        <p14:creationId xmlns:p14="http://schemas.microsoft.com/office/powerpoint/2010/main" val="39991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29512-F20F-C5E9-BE73-02911D048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A0D20-CA50-289D-BE68-3B54FD291826}"/>
              </a:ext>
            </a:extLst>
          </p:cNvPr>
          <p:cNvSpPr>
            <a:spLocks noGrp="1"/>
          </p:cNvSpPr>
          <p:nvPr>
            <p:ph type="title"/>
          </p:nvPr>
        </p:nvSpPr>
        <p:spPr>
          <a:xfrm>
            <a:off x="778274" y="375450"/>
            <a:ext cx="10774816" cy="937370"/>
          </a:xfrm>
        </p:spPr>
        <p:txBody>
          <a:bodyPr/>
          <a:lstStyle/>
          <a:p>
            <a:r>
              <a:rPr lang="en-US" dirty="0"/>
              <a:t>Federal Resources</a:t>
            </a:r>
          </a:p>
        </p:txBody>
      </p:sp>
      <p:sp>
        <p:nvSpPr>
          <p:cNvPr id="6" name="Content Placeholder 3">
            <a:extLst>
              <a:ext uri="{FF2B5EF4-FFF2-40B4-BE49-F238E27FC236}">
                <a16:creationId xmlns:a16="http://schemas.microsoft.com/office/drawing/2014/main" id="{32D10A89-C991-E17E-FF11-B8E8988AA200}"/>
              </a:ext>
            </a:extLst>
          </p:cNvPr>
          <p:cNvSpPr txBox="1">
            <a:spLocks/>
          </p:cNvSpPr>
          <p:nvPr/>
        </p:nvSpPr>
        <p:spPr>
          <a:xfrm>
            <a:off x="772155" y="1437350"/>
            <a:ext cx="11564988"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hlinkClick r:id="rId3"/>
              </a:rPr>
              <a:t>DOT “Medical Marijuana” Notice</a:t>
            </a:r>
            <a:endParaRPr lang="en-US" sz="2400" dirty="0"/>
          </a:p>
          <a:p>
            <a:pPr fontAlgn="auto">
              <a:spcAft>
                <a:spcPts val="0"/>
              </a:spcAft>
            </a:pPr>
            <a:r>
              <a:rPr lang="en-US" sz="2400" dirty="0">
                <a:hlinkClick r:id="rId4"/>
              </a:rPr>
              <a:t>DOT “Recreational Marijuana” Notice</a:t>
            </a:r>
            <a:endParaRPr lang="en-US" sz="2400" dirty="0"/>
          </a:p>
          <a:p>
            <a:pPr fontAlgn="auto">
              <a:spcAft>
                <a:spcPts val="0"/>
              </a:spcAft>
            </a:pPr>
            <a:r>
              <a:rPr lang="en-US" sz="2400" dirty="0">
                <a:hlinkClick r:id="rId5"/>
              </a:rPr>
              <a:t>DOT “CBD” Notice</a:t>
            </a:r>
            <a:endParaRPr lang="en-US" sz="2400" dirty="0"/>
          </a:p>
          <a:p>
            <a:pPr fontAlgn="auto">
              <a:spcAft>
                <a:spcPts val="0"/>
              </a:spcAft>
            </a:pPr>
            <a:r>
              <a:rPr lang="en-US" sz="2400" dirty="0">
                <a:hlinkClick r:id="rId6"/>
              </a:rPr>
              <a:t>FTA Drug &amp; Alcohol Newsletters (By Topic)</a:t>
            </a:r>
            <a:endParaRPr lang="en-US" sz="2400" dirty="0"/>
          </a:p>
          <a:p>
            <a:pPr lvl="1" fontAlgn="auto">
              <a:spcAft>
                <a:spcPts val="0"/>
              </a:spcAft>
            </a:pPr>
            <a:r>
              <a:rPr lang="en-US" sz="2400" dirty="0">
                <a:hlinkClick r:id="rId7"/>
              </a:rPr>
              <a:t>Issue #77</a:t>
            </a:r>
            <a:r>
              <a:rPr lang="en-US" sz="2400" dirty="0"/>
              <a:t> – DOT does not authorize the use of marijuana</a:t>
            </a:r>
          </a:p>
          <a:p>
            <a:pPr lvl="1" fontAlgn="auto">
              <a:spcAft>
                <a:spcPts val="0"/>
              </a:spcAft>
            </a:pPr>
            <a:r>
              <a:rPr lang="en-US" sz="2400" dirty="0">
                <a:hlinkClick r:id="rId8"/>
              </a:rPr>
              <a:t>Issue #75</a:t>
            </a:r>
            <a:r>
              <a:rPr lang="en-US" sz="2400" dirty="0"/>
              <a:t> – State/Local legislation; CBD is not regulated &amp; may generate THC positive </a:t>
            </a:r>
          </a:p>
          <a:p>
            <a:pPr lvl="1" fontAlgn="auto">
              <a:spcAft>
                <a:spcPts val="0"/>
              </a:spcAft>
            </a:pPr>
            <a:r>
              <a:rPr lang="en-US" sz="2400" dirty="0">
                <a:hlinkClick r:id="rId9"/>
              </a:rPr>
              <a:t>Issue #55</a:t>
            </a:r>
            <a:r>
              <a:rPr lang="en-US" sz="2400" dirty="0"/>
              <a:t> – Rise of use of marijuana by safety-sensitive employees</a:t>
            </a:r>
          </a:p>
          <a:p>
            <a:pPr lvl="1" fontAlgn="auto">
              <a:spcAft>
                <a:spcPts val="0"/>
              </a:spcAft>
            </a:pPr>
            <a:r>
              <a:rPr lang="en-US" sz="2400" dirty="0">
                <a:hlinkClick r:id="rId10"/>
              </a:rPr>
              <a:t>Issue #52</a:t>
            </a:r>
            <a:r>
              <a:rPr lang="en-US" sz="2400" dirty="0"/>
              <a:t> – Keynote speaker stresses DOT’s position on marijuana </a:t>
            </a:r>
          </a:p>
          <a:p>
            <a:pPr lvl="1" fontAlgn="auto">
              <a:spcAft>
                <a:spcPts val="0"/>
              </a:spcAft>
            </a:pPr>
            <a:r>
              <a:rPr lang="en-US" sz="2400" dirty="0">
                <a:hlinkClick r:id="rId11"/>
              </a:rPr>
              <a:t>Issue #51</a:t>
            </a:r>
            <a:r>
              <a:rPr lang="en-US" sz="2400" dirty="0"/>
              <a:t> – Marijuana Class I appeal</a:t>
            </a:r>
          </a:p>
          <a:p>
            <a:pPr lvl="1" fontAlgn="auto">
              <a:spcAft>
                <a:spcPts val="0"/>
              </a:spcAft>
            </a:pPr>
            <a:r>
              <a:rPr lang="en-US" sz="2400" dirty="0">
                <a:hlinkClick r:id="rId12"/>
              </a:rPr>
              <a:t>Issue #49</a:t>
            </a:r>
            <a:r>
              <a:rPr lang="en-US" sz="2400" dirty="0"/>
              <a:t> – USDOT stance on medical marijuana</a:t>
            </a:r>
            <a:br>
              <a:rPr lang="en-US" sz="2400" dirty="0"/>
            </a:br>
            <a:endParaRPr lang="en-US" sz="2400" dirty="0"/>
          </a:p>
          <a:p>
            <a:pPr lvl="1" fontAlgn="auto">
              <a:spcAft>
                <a:spcPts val="0"/>
              </a:spcAft>
            </a:pPr>
            <a:endParaRPr lang="en-US" sz="2400" dirty="0"/>
          </a:p>
        </p:txBody>
      </p:sp>
      <p:sp>
        <p:nvSpPr>
          <p:cNvPr id="3" name="Freeform 9">
            <a:extLst>
              <a:ext uri="{FF2B5EF4-FFF2-40B4-BE49-F238E27FC236}">
                <a16:creationId xmlns:a16="http://schemas.microsoft.com/office/drawing/2014/main" id="{7E1064DB-C5FD-B33C-9E24-146A88174F50}"/>
              </a:ext>
              <a:ext uri="{C183D7F6-B498-43B3-948B-1728B52AA6E4}">
                <adec:decorative xmlns:adec="http://schemas.microsoft.com/office/drawing/2017/decorative" val="1"/>
              </a:ext>
            </a:extLst>
          </p:cNvPr>
          <p:cNvSpPr>
            <a:spLocks noChangeAspect="1"/>
          </p:cNvSpPr>
          <p:nvPr/>
        </p:nvSpPr>
        <p:spPr>
          <a:xfrm>
            <a:off x="7125946" y="375450"/>
            <a:ext cx="4427144" cy="2809529"/>
          </a:xfrm>
          <a:custGeom>
            <a:avLst/>
            <a:gdLst/>
            <a:ahLst/>
            <a:cxnLst/>
            <a:rect l="l" t="t" r="r" b="b"/>
            <a:pathLst>
              <a:path w="8290560" h="5751576">
                <a:moveTo>
                  <a:pt x="0" y="0"/>
                </a:moveTo>
                <a:lnTo>
                  <a:pt x="8290560" y="0"/>
                </a:lnTo>
                <a:lnTo>
                  <a:pt x="8290560" y="5751576"/>
                </a:lnTo>
                <a:lnTo>
                  <a:pt x="0" y="5751576"/>
                </a:lnTo>
                <a:lnTo>
                  <a:pt x="0" y="0"/>
                </a:lnTo>
                <a:close/>
              </a:path>
            </a:pathLst>
          </a:custGeom>
          <a:blipFill>
            <a:blip r:embed="rId13"/>
            <a:stretch>
              <a:fillRect/>
            </a:stretch>
          </a:blipFill>
        </p:spPr>
      </p:sp>
    </p:spTree>
    <p:extLst>
      <p:ext uri="{BB962C8B-B14F-4D97-AF65-F5344CB8AC3E}">
        <p14:creationId xmlns:p14="http://schemas.microsoft.com/office/powerpoint/2010/main" val="314377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762C8-0144-9510-AC0B-B53C97D7D3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7BCDC7-F326-129D-1329-3E2DF00E3326}"/>
              </a:ext>
            </a:extLst>
          </p:cNvPr>
          <p:cNvSpPr>
            <a:spLocks noGrp="1"/>
          </p:cNvSpPr>
          <p:nvPr>
            <p:ph type="title"/>
          </p:nvPr>
        </p:nvSpPr>
        <p:spPr>
          <a:xfrm>
            <a:off x="762000" y="3118954"/>
            <a:ext cx="8348133" cy="1310962"/>
          </a:xfrm>
        </p:spPr>
        <p:txBody>
          <a:bodyPr/>
          <a:lstStyle/>
          <a:p>
            <a:r>
              <a:rPr lang="en-US" sz="4400" dirty="0">
                <a:solidFill>
                  <a:schemeClr val="tx1"/>
                </a:solidFill>
              </a:rPr>
              <a:t>Oral Fluid Drug Testing</a:t>
            </a:r>
          </a:p>
        </p:txBody>
      </p:sp>
      <p:sp>
        <p:nvSpPr>
          <p:cNvPr id="3" name="Text Placeholder 2">
            <a:extLst>
              <a:ext uri="{FF2B5EF4-FFF2-40B4-BE49-F238E27FC236}">
                <a16:creationId xmlns:a16="http://schemas.microsoft.com/office/drawing/2014/main" id="{825345CE-CA85-DCF8-BC0E-6E1914A0DB95}"/>
              </a:ext>
            </a:extLst>
          </p:cNvPr>
          <p:cNvSpPr>
            <a:spLocks noGrp="1"/>
          </p:cNvSpPr>
          <p:nvPr>
            <p:ph type="body" idx="1"/>
          </p:nvPr>
        </p:nvSpPr>
        <p:spPr/>
        <p:txBody>
          <a:bodyPr/>
          <a:lstStyle/>
          <a:p>
            <a:r>
              <a:rPr lang="en-US" dirty="0"/>
              <a:t>Where Do We Stand?</a:t>
            </a:r>
          </a:p>
        </p:txBody>
      </p:sp>
    </p:spTree>
    <p:extLst>
      <p:ext uri="{BB962C8B-B14F-4D97-AF65-F5344CB8AC3E}">
        <p14:creationId xmlns:p14="http://schemas.microsoft.com/office/powerpoint/2010/main" val="1433351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B948-6B7B-7F47-24CD-0252F2E8FE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838373-78ED-3B94-8874-CDBC67D7B508}"/>
              </a:ext>
            </a:extLst>
          </p:cNvPr>
          <p:cNvSpPr>
            <a:spLocks noGrp="1"/>
          </p:cNvSpPr>
          <p:nvPr>
            <p:ph type="title"/>
          </p:nvPr>
        </p:nvSpPr>
        <p:spPr>
          <a:xfrm>
            <a:off x="775990" y="374570"/>
            <a:ext cx="10777100" cy="938249"/>
          </a:xfrm>
        </p:spPr>
        <p:txBody>
          <a:bodyPr/>
          <a:lstStyle/>
          <a:p>
            <a:r>
              <a:rPr lang="en-US" dirty="0"/>
              <a:t>Oral Fluid Drug Testing: Part 40 Update</a:t>
            </a:r>
          </a:p>
        </p:txBody>
      </p:sp>
      <p:sp>
        <p:nvSpPr>
          <p:cNvPr id="17" name="Content Placeholder 16">
            <a:extLst>
              <a:ext uri="{FF2B5EF4-FFF2-40B4-BE49-F238E27FC236}">
                <a16:creationId xmlns:a16="http://schemas.microsoft.com/office/drawing/2014/main" id="{6615B274-AB36-57C4-75BC-E36D19058212}"/>
              </a:ext>
            </a:extLst>
          </p:cNvPr>
          <p:cNvSpPr>
            <a:spLocks noGrp="1"/>
          </p:cNvSpPr>
          <p:nvPr>
            <p:ph type="body" sz="quarter" idx="15"/>
          </p:nvPr>
        </p:nvSpPr>
        <p:spPr>
          <a:xfrm>
            <a:off x="876175" y="2086252"/>
            <a:ext cx="3136286" cy="3960654"/>
          </a:xfrm>
        </p:spPr>
        <p:txBody>
          <a:bodyPr/>
          <a:lstStyle/>
          <a:p>
            <a:r>
              <a:rPr lang="en-US" sz="2400" dirty="0"/>
              <a:t>49 CFR Part 40 is USDOT’s D&amp;A regulation covering testing procedures</a:t>
            </a:r>
          </a:p>
          <a:p>
            <a:pPr marL="0" indent="0">
              <a:buNone/>
            </a:pPr>
            <a:endParaRPr lang="en-US" sz="2400" dirty="0"/>
          </a:p>
          <a:p>
            <a:endParaRPr lang="en-US" sz="2400" dirty="0"/>
          </a:p>
        </p:txBody>
      </p:sp>
      <p:sp>
        <p:nvSpPr>
          <p:cNvPr id="19" name="Content Placeholder 18">
            <a:extLst>
              <a:ext uri="{FF2B5EF4-FFF2-40B4-BE49-F238E27FC236}">
                <a16:creationId xmlns:a16="http://schemas.microsoft.com/office/drawing/2014/main" id="{221326EF-B2BE-3CB4-3A25-0E702C76E87C}"/>
              </a:ext>
            </a:extLst>
          </p:cNvPr>
          <p:cNvSpPr>
            <a:spLocks noGrp="1"/>
          </p:cNvSpPr>
          <p:nvPr>
            <p:ph type="body" sz="quarter" idx="16"/>
          </p:nvPr>
        </p:nvSpPr>
        <p:spPr>
          <a:xfrm>
            <a:off x="4501932" y="2086252"/>
            <a:ext cx="3136286" cy="3960654"/>
          </a:xfrm>
        </p:spPr>
        <p:txBody>
          <a:bodyPr/>
          <a:lstStyle/>
          <a:p>
            <a:r>
              <a:rPr lang="en-US" sz="2000" dirty="0"/>
              <a:t>“OTETA” requires DOT is to align with DHHS drug testing rules</a:t>
            </a:r>
          </a:p>
          <a:p>
            <a:r>
              <a:rPr lang="en-US" sz="2000" dirty="0"/>
              <a:t>DHHS published updated final rule for oral fluid testing in 2019</a:t>
            </a:r>
          </a:p>
          <a:p>
            <a:r>
              <a:rPr lang="en-US" sz="2000" dirty="0"/>
              <a:t>Part 40 had to be updated to align with DHHS changes</a:t>
            </a:r>
          </a:p>
        </p:txBody>
      </p:sp>
      <p:sp>
        <p:nvSpPr>
          <p:cNvPr id="21" name="Content Placeholder 20">
            <a:extLst>
              <a:ext uri="{FF2B5EF4-FFF2-40B4-BE49-F238E27FC236}">
                <a16:creationId xmlns:a16="http://schemas.microsoft.com/office/drawing/2014/main" id="{21325BF1-5B0B-2BF6-FFE7-81009612DBB9}"/>
              </a:ext>
            </a:extLst>
          </p:cNvPr>
          <p:cNvSpPr>
            <a:spLocks noGrp="1"/>
          </p:cNvSpPr>
          <p:nvPr>
            <p:ph type="body" sz="quarter" idx="17"/>
          </p:nvPr>
        </p:nvSpPr>
        <p:spPr>
          <a:xfrm>
            <a:off x="8127690" y="2086252"/>
            <a:ext cx="3136286" cy="3960654"/>
          </a:xfrm>
        </p:spPr>
        <p:txBody>
          <a:bodyPr/>
          <a:lstStyle/>
          <a:p>
            <a:r>
              <a:rPr lang="en-US" sz="2400" dirty="0"/>
              <a:t>Feb 2022 – USDOT issued NPRM</a:t>
            </a:r>
          </a:p>
          <a:p>
            <a:r>
              <a:rPr lang="en-US" sz="2400" dirty="0"/>
              <a:t>May 02, 2023 – Final rule (Part 40) published in Federal Register</a:t>
            </a:r>
          </a:p>
          <a:p>
            <a:r>
              <a:rPr lang="en-US" sz="2400" dirty="0"/>
              <a:t>June 1, 2023 – Effective date for all changes</a:t>
            </a:r>
          </a:p>
          <a:p>
            <a:r>
              <a:rPr lang="en-US" sz="2400" dirty="0"/>
              <a:t>Legal Quagmire</a:t>
            </a:r>
          </a:p>
          <a:p>
            <a:pPr marL="0" indent="0">
              <a:buNone/>
            </a:pPr>
            <a:endParaRPr lang="en-US" sz="2400" dirty="0"/>
          </a:p>
        </p:txBody>
      </p:sp>
      <p:sp>
        <p:nvSpPr>
          <p:cNvPr id="31" name="Text Placeholder 30">
            <a:extLst>
              <a:ext uri="{FF2B5EF4-FFF2-40B4-BE49-F238E27FC236}">
                <a16:creationId xmlns:a16="http://schemas.microsoft.com/office/drawing/2014/main" id="{78952C89-C33D-7699-AF4D-42D80ADE1DE9}"/>
              </a:ext>
            </a:extLst>
          </p:cNvPr>
          <p:cNvSpPr>
            <a:spLocks noGrp="1"/>
          </p:cNvSpPr>
          <p:nvPr>
            <p:ph type="body" sz="quarter" idx="18"/>
          </p:nvPr>
        </p:nvSpPr>
        <p:spPr/>
        <p:txBody>
          <a:bodyPr/>
          <a:lstStyle/>
          <a:p>
            <a:r>
              <a:rPr lang="en-US" dirty="0"/>
              <a:t>The What</a:t>
            </a:r>
          </a:p>
        </p:txBody>
      </p:sp>
      <p:sp>
        <p:nvSpPr>
          <p:cNvPr id="32" name="Text Placeholder 31">
            <a:extLst>
              <a:ext uri="{FF2B5EF4-FFF2-40B4-BE49-F238E27FC236}">
                <a16:creationId xmlns:a16="http://schemas.microsoft.com/office/drawing/2014/main" id="{4AD6EDB7-25A0-9352-4D17-C92E5833E43A}"/>
              </a:ext>
            </a:extLst>
          </p:cNvPr>
          <p:cNvSpPr>
            <a:spLocks noGrp="1"/>
          </p:cNvSpPr>
          <p:nvPr>
            <p:ph type="body" sz="quarter" idx="19"/>
          </p:nvPr>
        </p:nvSpPr>
        <p:spPr/>
        <p:txBody>
          <a:bodyPr/>
          <a:lstStyle/>
          <a:p>
            <a:r>
              <a:rPr lang="en-US" dirty="0"/>
              <a:t>The Why</a:t>
            </a:r>
          </a:p>
        </p:txBody>
      </p:sp>
      <p:sp>
        <p:nvSpPr>
          <p:cNvPr id="33" name="Text Placeholder 32">
            <a:extLst>
              <a:ext uri="{FF2B5EF4-FFF2-40B4-BE49-F238E27FC236}">
                <a16:creationId xmlns:a16="http://schemas.microsoft.com/office/drawing/2014/main" id="{8699BD99-FCE2-E8A4-183B-BAE4D2E6A45B}"/>
              </a:ext>
            </a:extLst>
          </p:cNvPr>
          <p:cNvSpPr>
            <a:spLocks noGrp="1"/>
          </p:cNvSpPr>
          <p:nvPr>
            <p:ph type="body" sz="quarter" idx="20"/>
          </p:nvPr>
        </p:nvSpPr>
        <p:spPr/>
        <p:txBody>
          <a:bodyPr/>
          <a:lstStyle/>
          <a:p>
            <a:r>
              <a:rPr lang="en-US" dirty="0"/>
              <a:t>The When</a:t>
            </a:r>
          </a:p>
        </p:txBody>
      </p:sp>
    </p:spTree>
    <p:extLst>
      <p:ext uri="{BB962C8B-B14F-4D97-AF65-F5344CB8AC3E}">
        <p14:creationId xmlns:p14="http://schemas.microsoft.com/office/powerpoint/2010/main" val="29183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9" grpId="0" uiExpand="1" build="p"/>
      <p:bldP spid="21" grpId="0" uiExpand="1" build="p"/>
      <p:bldP spid="31" grpId="0" build="p"/>
      <p:bldP spid="32" grpId="0" build="p"/>
      <p:bldP spid="3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479DC-6D00-79E3-B657-E9B0E7351DBF}"/>
            </a:ext>
          </a:extLst>
        </p:cNvPr>
        <p:cNvGrpSpPr/>
        <p:nvPr/>
      </p:nvGrpSpPr>
      <p:grpSpPr>
        <a:xfrm>
          <a:off x="0" y="0"/>
          <a:ext cx="0" cy="0"/>
          <a:chOff x="0" y="0"/>
          <a:chExt cx="0" cy="0"/>
        </a:xfrm>
      </p:grpSpPr>
      <p:pic>
        <p:nvPicPr>
          <p:cNvPr id="2" name="Picture 30">
            <a:extLst>
              <a:ext uri="{FF2B5EF4-FFF2-40B4-BE49-F238E27FC236}">
                <a16:creationId xmlns:a16="http://schemas.microsoft.com/office/drawing/2014/main" id="{C7C48EA5-EAEE-9236-0A33-81FFC9F24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482" y="711200"/>
            <a:ext cx="8391525"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54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8EEA3-B270-6239-1793-A8F23CDE9C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81AEFEC-2047-B37C-5B38-87A81C2882C8}"/>
              </a:ext>
            </a:extLst>
          </p:cNvPr>
          <p:cNvSpPr>
            <a:spLocks noGrp="1"/>
          </p:cNvSpPr>
          <p:nvPr>
            <p:ph type="title"/>
          </p:nvPr>
        </p:nvSpPr>
        <p:spPr>
          <a:xfrm>
            <a:off x="775990" y="374570"/>
            <a:ext cx="10777100" cy="938249"/>
          </a:xfrm>
        </p:spPr>
        <p:txBody>
          <a:bodyPr/>
          <a:lstStyle/>
          <a:p>
            <a:r>
              <a:rPr lang="en-US" dirty="0"/>
              <a:t>Oral Fluid Drug Testing: Part 40 Update</a:t>
            </a:r>
          </a:p>
        </p:txBody>
      </p:sp>
      <p:sp>
        <p:nvSpPr>
          <p:cNvPr id="17" name="Content Placeholder 16">
            <a:extLst>
              <a:ext uri="{FF2B5EF4-FFF2-40B4-BE49-F238E27FC236}">
                <a16:creationId xmlns:a16="http://schemas.microsoft.com/office/drawing/2014/main" id="{2585D6B0-6131-F6AC-2A0A-D72134CDF027}"/>
              </a:ext>
            </a:extLst>
          </p:cNvPr>
          <p:cNvSpPr>
            <a:spLocks noGrp="1"/>
          </p:cNvSpPr>
          <p:nvPr>
            <p:ph type="body" sz="quarter" idx="15"/>
          </p:nvPr>
        </p:nvSpPr>
        <p:spPr>
          <a:xfrm>
            <a:off x="876175" y="2086252"/>
            <a:ext cx="3136286" cy="3960654"/>
          </a:xfrm>
        </p:spPr>
        <p:txBody>
          <a:bodyPr/>
          <a:lstStyle/>
          <a:p>
            <a:r>
              <a:rPr lang="en-US" sz="2400" dirty="0"/>
              <a:t>ORAL FLUID DRUG TESTING</a:t>
            </a:r>
          </a:p>
          <a:p>
            <a:r>
              <a:rPr lang="en-US" sz="2400" dirty="0"/>
              <a:t>Permitted as </a:t>
            </a:r>
            <a:r>
              <a:rPr lang="en-US" sz="2400" b="1" u="sng" dirty="0"/>
              <a:t>alternative*</a:t>
            </a:r>
            <a:r>
              <a:rPr lang="en-US" sz="2400" dirty="0"/>
              <a:t> to urine drug testing</a:t>
            </a:r>
          </a:p>
          <a:p>
            <a:r>
              <a:rPr lang="en-US" sz="2400" dirty="0"/>
              <a:t>Time to result likely won’t be much different than urine tests</a:t>
            </a:r>
          </a:p>
          <a:p>
            <a:pPr marL="0" indent="0">
              <a:buNone/>
            </a:pPr>
            <a:endParaRPr lang="en-US" sz="2400" dirty="0"/>
          </a:p>
          <a:p>
            <a:endParaRPr lang="en-US" sz="2400" dirty="0"/>
          </a:p>
        </p:txBody>
      </p:sp>
      <p:sp>
        <p:nvSpPr>
          <p:cNvPr id="19" name="Content Placeholder 18">
            <a:extLst>
              <a:ext uri="{FF2B5EF4-FFF2-40B4-BE49-F238E27FC236}">
                <a16:creationId xmlns:a16="http://schemas.microsoft.com/office/drawing/2014/main" id="{654E6144-58EA-5B8C-8557-1EEF71FFC553}"/>
              </a:ext>
            </a:extLst>
          </p:cNvPr>
          <p:cNvSpPr>
            <a:spLocks noGrp="1"/>
          </p:cNvSpPr>
          <p:nvPr>
            <p:ph type="body" sz="quarter" idx="16"/>
          </p:nvPr>
        </p:nvSpPr>
        <p:spPr>
          <a:xfrm>
            <a:off x="4501932" y="2086252"/>
            <a:ext cx="3136286" cy="3960654"/>
          </a:xfrm>
        </p:spPr>
        <p:txBody>
          <a:bodyPr/>
          <a:lstStyle/>
          <a:p>
            <a:r>
              <a:rPr lang="en-US" sz="2400" dirty="0"/>
              <a:t>NO!</a:t>
            </a:r>
            <a:br>
              <a:rPr lang="en-US" sz="2400" dirty="0"/>
            </a:br>
            <a:endParaRPr lang="en-US" sz="2400" dirty="0"/>
          </a:p>
          <a:p>
            <a:r>
              <a:rPr lang="en-US" sz="2400" dirty="0"/>
              <a:t>DHHS must first approve 2 labs</a:t>
            </a:r>
            <a:br>
              <a:rPr lang="en-US" sz="2400" dirty="0"/>
            </a:br>
            <a:endParaRPr lang="en-US" sz="2400" dirty="0"/>
          </a:p>
          <a:p>
            <a:r>
              <a:rPr lang="en-US" sz="2400" dirty="0"/>
              <a:t>Why 2 labs?</a:t>
            </a:r>
            <a:br>
              <a:rPr lang="en-US" sz="2400" dirty="0"/>
            </a:br>
            <a:endParaRPr lang="en-US" sz="2400" dirty="0"/>
          </a:p>
          <a:p>
            <a:r>
              <a:rPr lang="en-US" sz="2400" dirty="0"/>
              <a:t>…. We’re all still waiting</a:t>
            </a:r>
          </a:p>
        </p:txBody>
      </p:sp>
      <p:sp>
        <p:nvSpPr>
          <p:cNvPr id="21" name="Content Placeholder 20">
            <a:extLst>
              <a:ext uri="{FF2B5EF4-FFF2-40B4-BE49-F238E27FC236}">
                <a16:creationId xmlns:a16="http://schemas.microsoft.com/office/drawing/2014/main" id="{63E8E57E-C68D-F11E-92F1-315772AD2A35}"/>
              </a:ext>
            </a:extLst>
          </p:cNvPr>
          <p:cNvSpPr>
            <a:spLocks noGrp="1"/>
          </p:cNvSpPr>
          <p:nvPr>
            <p:ph type="body" sz="quarter" idx="17"/>
          </p:nvPr>
        </p:nvSpPr>
        <p:spPr>
          <a:xfrm>
            <a:off x="8127690" y="2086252"/>
            <a:ext cx="3136286" cy="3960654"/>
          </a:xfrm>
        </p:spPr>
        <p:txBody>
          <a:bodyPr/>
          <a:lstStyle/>
          <a:p>
            <a:r>
              <a:rPr lang="en-US" sz="2400" b="1" dirty="0"/>
              <a:t>Employer </a:t>
            </a:r>
            <a:r>
              <a:rPr lang="en-US" sz="2400" dirty="0"/>
              <a:t>chooses test specimen type</a:t>
            </a:r>
          </a:p>
          <a:p>
            <a:r>
              <a:rPr lang="en-US" sz="2400" dirty="0"/>
              <a:t>Employers will want to establish a “</a:t>
            </a:r>
            <a:r>
              <a:rPr lang="en-US" sz="2400" dirty="0">
                <a:hlinkClick r:id="rId3"/>
              </a:rPr>
              <a:t>standing order</a:t>
            </a:r>
            <a:r>
              <a:rPr lang="en-US" sz="2400" dirty="0"/>
              <a:t>”</a:t>
            </a:r>
          </a:p>
          <a:p>
            <a:r>
              <a:rPr lang="en-US" sz="2400" dirty="0"/>
              <a:t>All oral fluid collections are considered “directly observed”</a:t>
            </a:r>
          </a:p>
          <a:p>
            <a:pPr marL="0" indent="0">
              <a:buNone/>
            </a:pPr>
            <a:endParaRPr lang="en-US" sz="2400" dirty="0"/>
          </a:p>
        </p:txBody>
      </p:sp>
      <p:sp>
        <p:nvSpPr>
          <p:cNvPr id="31" name="Text Placeholder 30">
            <a:extLst>
              <a:ext uri="{FF2B5EF4-FFF2-40B4-BE49-F238E27FC236}">
                <a16:creationId xmlns:a16="http://schemas.microsoft.com/office/drawing/2014/main" id="{A8B52EDA-C58F-1F86-D5E7-05EC8A107CF0}"/>
              </a:ext>
            </a:extLst>
          </p:cNvPr>
          <p:cNvSpPr>
            <a:spLocks noGrp="1"/>
          </p:cNvSpPr>
          <p:nvPr>
            <p:ph type="body" sz="quarter" idx="18"/>
          </p:nvPr>
        </p:nvSpPr>
        <p:spPr/>
        <p:txBody>
          <a:bodyPr/>
          <a:lstStyle/>
          <a:p>
            <a:r>
              <a:rPr lang="en-US" dirty="0"/>
              <a:t>The Headline</a:t>
            </a:r>
          </a:p>
        </p:txBody>
      </p:sp>
      <p:sp>
        <p:nvSpPr>
          <p:cNvPr id="32" name="Text Placeholder 31">
            <a:extLst>
              <a:ext uri="{FF2B5EF4-FFF2-40B4-BE49-F238E27FC236}">
                <a16:creationId xmlns:a16="http://schemas.microsoft.com/office/drawing/2014/main" id="{5F653911-37B1-9B3A-9DF3-986C047A68AD}"/>
              </a:ext>
            </a:extLst>
          </p:cNvPr>
          <p:cNvSpPr>
            <a:spLocks noGrp="1"/>
          </p:cNvSpPr>
          <p:nvPr>
            <p:ph type="body" sz="quarter" idx="19"/>
          </p:nvPr>
        </p:nvSpPr>
        <p:spPr/>
        <p:txBody>
          <a:bodyPr/>
          <a:lstStyle/>
          <a:p>
            <a:r>
              <a:rPr lang="en-US" dirty="0"/>
              <a:t>Can You Start Oral Fluid Testing?</a:t>
            </a:r>
          </a:p>
        </p:txBody>
      </p:sp>
      <p:sp>
        <p:nvSpPr>
          <p:cNvPr id="33" name="Text Placeholder 32">
            <a:extLst>
              <a:ext uri="{FF2B5EF4-FFF2-40B4-BE49-F238E27FC236}">
                <a16:creationId xmlns:a16="http://schemas.microsoft.com/office/drawing/2014/main" id="{70F8E3CC-6DFE-AFEC-6FA7-53E57A691CF5}"/>
              </a:ext>
            </a:extLst>
          </p:cNvPr>
          <p:cNvSpPr>
            <a:spLocks noGrp="1"/>
          </p:cNvSpPr>
          <p:nvPr>
            <p:ph type="body" sz="quarter" idx="20"/>
          </p:nvPr>
        </p:nvSpPr>
        <p:spPr/>
        <p:txBody>
          <a:bodyPr/>
          <a:lstStyle/>
          <a:p>
            <a:r>
              <a:rPr lang="en-US" dirty="0"/>
              <a:t>Highlights</a:t>
            </a:r>
          </a:p>
        </p:txBody>
      </p:sp>
    </p:spTree>
    <p:extLst>
      <p:ext uri="{BB962C8B-B14F-4D97-AF65-F5344CB8AC3E}">
        <p14:creationId xmlns:p14="http://schemas.microsoft.com/office/powerpoint/2010/main" val="50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9" grpId="0" uiExpand="1" build="p"/>
      <p:bldP spid="21" grpId="0" uiExpand="1" build="p"/>
      <p:bldP spid="31" grpId="0" build="p"/>
      <p:bldP spid="32" grpId="0" build="p"/>
      <p:bldP spid="3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3E606-2850-DE97-2BBC-FE1151E0D0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73B753-CD65-E8A5-5BAD-C8C4920F16BD}"/>
              </a:ext>
            </a:extLst>
          </p:cNvPr>
          <p:cNvSpPr>
            <a:spLocks noGrp="1"/>
          </p:cNvSpPr>
          <p:nvPr>
            <p:ph type="title"/>
          </p:nvPr>
        </p:nvSpPr>
        <p:spPr>
          <a:xfrm>
            <a:off x="775990" y="374570"/>
            <a:ext cx="10777100" cy="938249"/>
          </a:xfrm>
        </p:spPr>
        <p:txBody>
          <a:bodyPr/>
          <a:lstStyle/>
          <a:p>
            <a:r>
              <a:rPr lang="en-US" dirty="0"/>
              <a:t>Oral Fluid Drug Testing: Part 40 Update</a:t>
            </a:r>
          </a:p>
        </p:txBody>
      </p:sp>
      <p:sp>
        <p:nvSpPr>
          <p:cNvPr id="17" name="Content Placeholder 16">
            <a:extLst>
              <a:ext uri="{FF2B5EF4-FFF2-40B4-BE49-F238E27FC236}">
                <a16:creationId xmlns:a16="http://schemas.microsoft.com/office/drawing/2014/main" id="{9D88B36D-8201-77FD-17E0-3FB32591B310}"/>
              </a:ext>
            </a:extLst>
          </p:cNvPr>
          <p:cNvSpPr>
            <a:spLocks noGrp="1"/>
          </p:cNvSpPr>
          <p:nvPr>
            <p:ph type="body" sz="quarter" idx="15"/>
          </p:nvPr>
        </p:nvSpPr>
        <p:spPr>
          <a:xfrm>
            <a:off x="876175" y="2086252"/>
            <a:ext cx="3136286" cy="3960654"/>
          </a:xfrm>
        </p:spPr>
        <p:txBody>
          <a:bodyPr/>
          <a:lstStyle/>
          <a:p>
            <a:r>
              <a:rPr lang="en-US" sz="2400" dirty="0"/>
              <a:t>Decide which specimen type(s) you want to utilize once available</a:t>
            </a:r>
          </a:p>
          <a:p>
            <a:r>
              <a:rPr lang="en-US" sz="2400" dirty="0"/>
              <a:t>Tests requiring “subsequent collections” like shy bladder, dry mouth, temp out of range, etc.</a:t>
            </a:r>
          </a:p>
          <a:p>
            <a:pPr marL="0" indent="0">
              <a:buNone/>
            </a:pPr>
            <a:endParaRPr lang="en-US" sz="2400" dirty="0"/>
          </a:p>
          <a:p>
            <a:endParaRPr lang="en-US" sz="2400" dirty="0"/>
          </a:p>
        </p:txBody>
      </p:sp>
      <p:sp>
        <p:nvSpPr>
          <p:cNvPr id="19" name="Content Placeholder 18">
            <a:extLst>
              <a:ext uri="{FF2B5EF4-FFF2-40B4-BE49-F238E27FC236}">
                <a16:creationId xmlns:a16="http://schemas.microsoft.com/office/drawing/2014/main" id="{B50DC3DE-C79C-0790-E836-A0A3E4CE9A48}"/>
              </a:ext>
            </a:extLst>
          </p:cNvPr>
          <p:cNvSpPr>
            <a:spLocks noGrp="1"/>
          </p:cNvSpPr>
          <p:nvPr>
            <p:ph type="body" sz="quarter" idx="16"/>
          </p:nvPr>
        </p:nvSpPr>
        <p:spPr>
          <a:xfrm>
            <a:off x="4501932" y="2086252"/>
            <a:ext cx="3136286" cy="3960654"/>
          </a:xfrm>
        </p:spPr>
        <p:txBody>
          <a:bodyPr/>
          <a:lstStyle/>
          <a:p>
            <a:r>
              <a:rPr lang="en-US" sz="2200" dirty="0"/>
              <a:t>Collectors will need to obtain training specific to oral fluid collections</a:t>
            </a:r>
          </a:p>
          <a:p>
            <a:r>
              <a:rPr lang="en-US" sz="2200" dirty="0"/>
              <a:t>Employer should retain copies of training certificates</a:t>
            </a:r>
          </a:p>
          <a:p>
            <a:r>
              <a:rPr lang="en-US" sz="2200" dirty="0"/>
              <a:t>Vital for DERs/DAPMs to be immediately available to collectors during test</a:t>
            </a:r>
          </a:p>
        </p:txBody>
      </p:sp>
      <p:sp>
        <p:nvSpPr>
          <p:cNvPr id="21" name="Content Placeholder 20">
            <a:extLst>
              <a:ext uri="{FF2B5EF4-FFF2-40B4-BE49-F238E27FC236}">
                <a16:creationId xmlns:a16="http://schemas.microsoft.com/office/drawing/2014/main" id="{EE5AF26B-C689-A3F7-2FE6-E3FA341FBC01}"/>
              </a:ext>
            </a:extLst>
          </p:cNvPr>
          <p:cNvSpPr>
            <a:spLocks noGrp="1"/>
          </p:cNvSpPr>
          <p:nvPr>
            <p:ph type="body" sz="quarter" idx="17"/>
          </p:nvPr>
        </p:nvSpPr>
        <p:spPr>
          <a:xfrm>
            <a:off x="8127690" y="2086252"/>
            <a:ext cx="3136286" cy="3960654"/>
          </a:xfrm>
        </p:spPr>
        <p:txBody>
          <a:bodyPr/>
          <a:lstStyle/>
          <a:p>
            <a:r>
              <a:rPr lang="en-US" sz="2200" dirty="0"/>
              <a:t>May be subject to either urine or oral fluid collection in future</a:t>
            </a:r>
          </a:p>
          <a:p>
            <a:r>
              <a:rPr lang="en-US" sz="2200" dirty="0"/>
              <a:t>Some tests can start as one specimen type and switch to another</a:t>
            </a:r>
          </a:p>
          <a:p>
            <a:r>
              <a:rPr lang="en-US" sz="2200" dirty="0"/>
              <a:t>Make it clear that it is </a:t>
            </a:r>
            <a:r>
              <a:rPr lang="en-US" sz="2200" b="1" dirty="0"/>
              <a:t>employer’s decision</a:t>
            </a:r>
            <a:endParaRPr lang="en-US" sz="2200" dirty="0"/>
          </a:p>
          <a:p>
            <a:pPr marL="0" indent="0">
              <a:buNone/>
            </a:pPr>
            <a:endParaRPr lang="en-US" sz="2200" dirty="0"/>
          </a:p>
        </p:txBody>
      </p:sp>
      <p:sp>
        <p:nvSpPr>
          <p:cNvPr id="31" name="Text Placeholder 30">
            <a:extLst>
              <a:ext uri="{FF2B5EF4-FFF2-40B4-BE49-F238E27FC236}">
                <a16:creationId xmlns:a16="http://schemas.microsoft.com/office/drawing/2014/main" id="{FD505E49-816E-C83E-AC8D-B5659A27F450}"/>
              </a:ext>
            </a:extLst>
          </p:cNvPr>
          <p:cNvSpPr>
            <a:spLocks noGrp="1"/>
          </p:cNvSpPr>
          <p:nvPr>
            <p:ph type="body" sz="quarter" idx="18"/>
          </p:nvPr>
        </p:nvSpPr>
        <p:spPr/>
        <p:txBody>
          <a:bodyPr/>
          <a:lstStyle/>
          <a:p>
            <a:r>
              <a:rPr lang="en-US" dirty="0"/>
              <a:t>What Does This Mean For Employers?</a:t>
            </a:r>
          </a:p>
        </p:txBody>
      </p:sp>
      <p:sp>
        <p:nvSpPr>
          <p:cNvPr id="32" name="Text Placeholder 31">
            <a:extLst>
              <a:ext uri="{FF2B5EF4-FFF2-40B4-BE49-F238E27FC236}">
                <a16:creationId xmlns:a16="http://schemas.microsoft.com/office/drawing/2014/main" id="{11A9B0E2-CEBC-C267-8684-5690DB83EBDE}"/>
              </a:ext>
            </a:extLst>
          </p:cNvPr>
          <p:cNvSpPr>
            <a:spLocks noGrp="1"/>
          </p:cNvSpPr>
          <p:nvPr>
            <p:ph type="body" sz="quarter" idx="19"/>
          </p:nvPr>
        </p:nvSpPr>
        <p:spPr/>
        <p:txBody>
          <a:bodyPr/>
          <a:lstStyle/>
          <a:p>
            <a:r>
              <a:rPr lang="en-US" dirty="0"/>
              <a:t>What Does This Mean For Employers?</a:t>
            </a:r>
          </a:p>
        </p:txBody>
      </p:sp>
      <p:sp>
        <p:nvSpPr>
          <p:cNvPr id="33" name="Text Placeholder 32">
            <a:extLst>
              <a:ext uri="{FF2B5EF4-FFF2-40B4-BE49-F238E27FC236}">
                <a16:creationId xmlns:a16="http://schemas.microsoft.com/office/drawing/2014/main" id="{08CD1BED-1901-5E0A-BA30-ABDBC6423C7D}"/>
              </a:ext>
            </a:extLst>
          </p:cNvPr>
          <p:cNvSpPr>
            <a:spLocks noGrp="1"/>
          </p:cNvSpPr>
          <p:nvPr>
            <p:ph type="body" sz="quarter" idx="20"/>
          </p:nvPr>
        </p:nvSpPr>
        <p:spPr/>
        <p:txBody>
          <a:bodyPr/>
          <a:lstStyle/>
          <a:p>
            <a:r>
              <a:rPr lang="en-US" dirty="0"/>
              <a:t>What Does This Mean for EMPLOYEES?</a:t>
            </a:r>
          </a:p>
        </p:txBody>
      </p:sp>
    </p:spTree>
    <p:extLst>
      <p:ext uri="{BB962C8B-B14F-4D97-AF65-F5344CB8AC3E}">
        <p14:creationId xmlns:p14="http://schemas.microsoft.com/office/powerpoint/2010/main" val="327838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9" grpId="0" uiExpand="1" build="p"/>
      <p:bldP spid="21" grpId="0" uiExpand="1" build="p"/>
      <p:bldP spid="31" grpId="0" build="p"/>
      <p:bldP spid="32" grpId="0" build="p"/>
      <p:bldP spid="3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4227-E321-41CC-5A25-2BDE8B8CCED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66A9C9-DBEB-C249-CD86-F8E4487AFA65}"/>
              </a:ext>
            </a:extLst>
          </p:cNvPr>
          <p:cNvSpPr>
            <a:spLocks noGrp="1"/>
          </p:cNvSpPr>
          <p:nvPr>
            <p:ph type="title"/>
          </p:nvPr>
        </p:nvSpPr>
        <p:spPr>
          <a:xfrm>
            <a:off x="775990" y="374570"/>
            <a:ext cx="10777100" cy="938249"/>
          </a:xfrm>
        </p:spPr>
        <p:txBody>
          <a:bodyPr/>
          <a:lstStyle/>
          <a:p>
            <a:r>
              <a:rPr lang="en-US" dirty="0"/>
              <a:t>Common Findings: Policy – Out of Date</a:t>
            </a:r>
          </a:p>
        </p:txBody>
      </p:sp>
      <p:sp>
        <p:nvSpPr>
          <p:cNvPr id="17" name="Content Placeholder 16">
            <a:extLst>
              <a:ext uri="{FF2B5EF4-FFF2-40B4-BE49-F238E27FC236}">
                <a16:creationId xmlns:a16="http://schemas.microsoft.com/office/drawing/2014/main" id="{D112C665-A731-B187-1637-C8AA81C307C3}"/>
              </a:ext>
            </a:extLst>
          </p:cNvPr>
          <p:cNvSpPr>
            <a:spLocks noGrp="1"/>
          </p:cNvSpPr>
          <p:nvPr>
            <p:ph type="body" sz="quarter" idx="15"/>
          </p:nvPr>
        </p:nvSpPr>
        <p:spPr>
          <a:xfrm>
            <a:off x="876175" y="2276752"/>
            <a:ext cx="3136286" cy="3960654"/>
          </a:xfrm>
        </p:spPr>
        <p:txBody>
          <a:bodyPr/>
          <a:lstStyle/>
          <a:p>
            <a:r>
              <a:rPr lang="en-US" sz="2400" dirty="0"/>
              <a:t>It will NEVER be “finished”</a:t>
            </a:r>
            <a:br>
              <a:rPr lang="en-US" sz="2400" dirty="0"/>
            </a:br>
            <a:endParaRPr lang="en-US" sz="2400" dirty="0"/>
          </a:p>
          <a:p>
            <a:r>
              <a:rPr lang="en-US" sz="2400" dirty="0"/>
              <a:t>It will ALWAYS need updating</a:t>
            </a:r>
          </a:p>
        </p:txBody>
      </p:sp>
      <p:sp>
        <p:nvSpPr>
          <p:cNvPr id="19" name="Content Placeholder 18">
            <a:extLst>
              <a:ext uri="{FF2B5EF4-FFF2-40B4-BE49-F238E27FC236}">
                <a16:creationId xmlns:a16="http://schemas.microsoft.com/office/drawing/2014/main" id="{82A8AE3E-E26E-57EE-C950-617ED14AECD3}"/>
              </a:ext>
            </a:extLst>
          </p:cNvPr>
          <p:cNvSpPr>
            <a:spLocks noGrp="1"/>
          </p:cNvSpPr>
          <p:nvPr>
            <p:ph type="body" sz="quarter" idx="16"/>
          </p:nvPr>
        </p:nvSpPr>
        <p:spPr>
          <a:xfrm>
            <a:off x="4501932" y="2276752"/>
            <a:ext cx="3136286" cy="3960654"/>
          </a:xfrm>
        </p:spPr>
        <p:txBody>
          <a:bodyPr/>
          <a:lstStyle/>
          <a:p>
            <a:endParaRPr lang="en-US" sz="2400" dirty="0"/>
          </a:p>
          <a:p>
            <a:r>
              <a:rPr lang="en-US" sz="2400" dirty="0"/>
              <a:t>Lab cut-off levels (remove)</a:t>
            </a:r>
            <a:br>
              <a:rPr lang="en-US" sz="2400" dirty="0"/>
            </a:br>
            <a:endParaRPr lang="en-US" sz="2400" dirty="0"/>
          </a:p>
          <a:p>
            <a:r>
              <a:rPr lang="en-US" sz="2400" dirty="0"/>
              <a:t>Random testing percentages (generalize)</a:t>
            </a:r>
          </a:p>
          <a:p>
            <a:endParaRPr lang="en-US" sz="2400" dirty="0"/>
          </a:p>
        </p:txBody>
      </p:sp>
      <p:sp>
        <p:nvSpPr>
          <p:cNvPr id="21" name="Content Placeholder 20">
            <a:extLst>
              <a:ext uri="{FF2B5EF4-FFF2-40B4-BE49-F238E27FC236}">
                <a16:creationId xmlns:a16="http://schemas.microsoft.com/office/drawing/2014/main" id="{6CBF9468-B415-BD5B-5843-42DF1D993307}"/>
              </a:ext>
            </a:extLst>
          </p:cNvPr>
          <p:cNvSpPr>
            <a:spLocks noGrp="1"/>
          </p:cNvSpPr>
          <p:nvPr>
            <p:ph type="body" sz="quarter" idx="17"/>
          </p:nvPr>
        </p:nvSpPr>
        <p:spPr>
          <a:xfrm>
            <a:off x="8127690" y="2276752"/>
            <a:ext cx="3136286" cy="3960654"/>
          </a:xfrm>
        </p:spPr>
        <p:txBody>
          <a:bodyPr/>
          <a:lstStyle/>
          <a:p>
            <a:r>
              <a:rPr lang="en-US" sz="2400" dirty="0"/>
              <a:t>Get your policy reviewed REGULARLY</a:t>
            </a:r>
          </a:p>
          <a:p>
            <a:r>
              <a:rPr lang="en-US" sz="2400" dirty="0"/>
              <a:t>FTA</a:t>
            </a:r>
          </a:p>
          <a:p>
            <a:r>
              <a:rPr lang="en-US" sz="2400" dirty="0"/>
              <a:t>State DOT</a:t>
            </a:r>
          </a:p>
          <a:p>
            <a:r>
              <a:rPr lang="en-US" sz="2400" dirty="0"/>
              <a:t>Others?</a:t>
            </a:r>
          </a:p>
        </p:txBody>
      </p:sp>
      <p:sp>
        <p:nvSpPr>
          <p:cNvPr id="31" name="Text Placeholder 30">
            <a:extLst>
              <a:ext uri="{FF2B5EF4-FFF2-40B4-BE49-F238E27FC236}">
                <a16:creationId xmlns:a16="http://schemas.microsoft.com/office/drawing/2014/main" id="{8AC8F4E4-4684-C084-05C2-B06ED71F6FD0}"/>
              </a:ext>
            </a:extLst>
          </p:cNvPr>
          <p:cNvSpPr>
            <a:spLocks noGrp="1"/>
          </p:cNvSpPr>
          <p:nvPr>
            <p:ph type="body" sz="quarter" idx="18"/>
          </p:nvPr>
        </p:nvSpPr>
        <p:spPr/>
        <p:txBody>
          <a:bodyPr/>
          <a:lstStyle/>
          <a:p>
            <a:r>
              <a:rPr lang="en-US" dirty="0"/>
              <a:t>Policy = Living Document</a:t>
            </a:r>
          </a:p>
        </p:txBody>
      </p:sp>
      <p:sp>
        <p:nvSpPr>
          <p:cNvPr id="32" name="Text Placeholder 31">
            <a:extLst>
              <a:ext uri="{FF2B5EF4-FFF2-40B4-BE49-F238E27FC236}">
                <a16:creationId xmlns:a16="http://schemas.microsoft.com/office/drawing/2014/main" id="{5E32E1DC-7290-7CCB-54E3-DB47DCC8F50B}"/>
              </a:ext>
            </a:extLst>
          </p:cNvPr>
          <p:cNvSpPr>
            <a:spLocks noGrp="1"/>
          </p:cNvSpPr>
          <p:nvPr>
            <p:ph type="body" sz="quarter" idx="19"/>
          </p:nvPr>
        </p:nvSpPr>
        <p:spPr/>
        <p:txBody>
          <a:bodyPr/>
          <a:lstStyle/>
          <a:p>
            <a:r>
              <a:rPr lang="en-US" dirty="0"/>
              <a:t>Remove/Generalize Provisions Likely to Change</a:t>
            </a:r>
          </a:p>
        </p:txBody>
      </p:sp>
      <p:sp>
        <p:nvSpPr>
          <p:cNvPr id="33" name="Text Placeholder 32">
            <a:extLst>
              <a:ext uri="{FF2B5EF4-FFF2-40B4-BE49-F238E27FC236}">
                <a16:creationId xmlns:a16="http://schemas.microsoft.com/office/drawing/2014/main" id="{64D5E7B9-B86C-A3D1-9E1D-A633504B603F}"/>
              </a:ext>
            </a:extLst>
          </p:cNvPr>
          <p:cNvSpPr>
            <a:spLocks noGrp="1"/>
          </p:cNvSpPr>
          <p:nvPr>
            <p:ph type="body" sz="quarter" idx="20"/>
          </p:nvPr>
        </p:nvSpPr>
        <p:spPr/>
        <p:txBody>
          <a:bodyPr/>
          <a:lstStyle/>
          <a:p>
            <a:r>
              <a:rPr lang="en-US" dirty="0"/>
              <a:t>Seek Expert Review</a:t>
            </a:r>
          </a:p>
        </p:txBody>
      </p:sp>
    </p:spTree>
    <p:extLst>
      <p:ext uri="{BB962C8B-B14F-4D97-AF65-F5344CB8AC3E}">
        <p14:creationId xmlns:p14="http://schemas.microsoft.com/office/powerpoint/2010/main" val="6656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2788F-01AB-0DA3-EFBC-C43BC8083E2A}"/>
              </a:ext>
            </a:extLst>
          </p:cNvPr>
          <p:cNvSpPr>
            <a:spLocks noGrp="1"/>
          </p:cNvSpPr>
          <p:nvPr>
            <p:ph type="title"/>
          </p:nvPr>
        </p:nvSpPr>
        <p:spPr/>
        <p:txBody>
          <a:bodyPr/>
          <a:lstStyle/>
          <a:p>
            <a:r>
              <a:rPr lang="en-US" dirty="0"/>
              <a:t>Can You Train Transit Staff to Be Collectors?</a:t>
            </a:r>
          </a:p>
        </p:txBody>
      </p:sp>
      <p:graphicFrame>
        <p:nvGraphicFramePr>
          <p:cNvPr id="3" name="Table 2">
            <a:extLst>
              <a:ext uri="{FF2B5EF4-FFF2-40B4-BE49-F238E27FC236}">
                <a16:creationId xmlns:a16="http://schemas.microsoft.com/office/drawing/2014/main" id="{2241FF10-2CB8-4D95-44A3-9102A2075B5B}"/>
              </a:ext>
            </a:extLst>
          </p:cNvPr>
          <p:cNvGraphicFramePr>
            <a:graphicFrameLocks noGrp="1"/>
          </p:cNvGraphicFramePr>
          <p:nvPr>
            <p:extLst>
              <p:ext uri="{D42A27DB-BD31-4B8C-83A1-F6EECF244321}">
                <p14:modId xmlns:p14="http://schemas.microsoft.com/office/powerpoint/2010/main" val="1227463427"/>
              </p:ext>
            </p:extLst>
          </p:nvPr>
        </p:nvGraphicFramePr>
        <p:xfrm>
          <a:off x="383822" y="1515124"/>
          <a:ext cx="11334046" cy="4480560"/>
        </p:xfrm>
        <a:graphic>
          <a:graphicData uri="http://schemas.openxmlformats.org/drawingml/2006/table">
            <a:tbl>
              <a:tblPr firstRow="1" bandRow="1">
                <a:tableStyleId>{5C22544A-7EE6-4342-B048-85BDC9FD1C3A}</a:tableStyleId>
              </a:tblPr>
              <a:tblGrid>
                <a:gridCol w="5667023">
                  <a:extLst>
                    <a:ext uri="{9D8B030D-6E8A-4147-A177-3AD203B41FA5}">
                      <a16:colId xmlns:a16="http://schemas.microsoft.com/office/drawing/2014/main" val="20000"/>
                    </a:ext>
                  </a:extLst>
                </a:gridCol>
                <a:gridCol w="5667023">
                  <a:extLst>
                    <a:ext uri="{9D8B030D-6E8A-4147-A177-3AD203B41FA5}">
                      <a16:colId xmlns:a16="http://schemas.microsoft.com/office/drawing/2014/main" val="20001"/>
                    </a:ext>
                  </a:extLst>
                </a:gridCol>
              </a:tblGrid>
              <a:tr h="433849">
                <a:tc>
                  <a:txBody>
                    <a:bodyPr/>
                    <a:lstStyle/>
                    <a:p>
                      <a:pPr algn="ctr"/>
                      <a:r>
                        <a:rPr lang="en-US" sz="2400" dirty="0"/>
                        <a:t>Pros</a:t>
                      </a:r>
                    </a:p>
                  </a:txBody>
                  <a:tcPr anchor="ctr">
                    <a:solidFill>
                      <a:srgbClr val="601F41"/>
                    </a:solidFill>
                  </a:tcPr>
                </a:tc>
                <a:tc>
                  <a:txBody>
                    <a:bodyPr/>
                    <a:lstStyle/>
                    <a:p>
                      <a:pPr algn="ctr"/>
                      <a:r>
                        <a:rPr lang="en-US" sz="2400" dirty="0"/>
                        <a:t>Cons</a:t>
                      </a:r>
                    </a:p>
                  </a:txBody>
                  <a:tcPr anchor="ctr">
                    <a:solidFill>
                      <a:srgbClr val="601F41"/>
                    </a:solidFill>
                  </a:tcPr>
                </a:tc>
                <a:extLst>
                  <a:ext uri="{0D108BD9-81ED-4DB2-BD59-A6C34878D82A}">
                    <a16:rowId xmlns:a16="http://schemas.microsoft.com/office/drawing/2014/main" val="10000"/>
                  </a:ext>
                </a:extLst>
              </a:tr>
              <a:tr h="433849">
                <a:tc>
                  <a:txBody>
                    <a:bodyPr/>
                    <a:lstStyle/>
                    <a:p>
                      <a:pPr algn="ctr"/>
                      <a:r>
                        <a:rPr lang="en-US" sz="2400" dirty="0"/>
                        <a:t>Ease of scheduling</a:t>
                      </a:r>
                    </a:p>
                  </a:txBody>
                  <a:tcPr anchor="ctr"/>
                </a:tc>
                <a:tc>
                  <a:txBody>
                    <a:bodyPr/>
                    <a:lstStyle/>
                    <a:p>
                      <a:pPr algn="ctr"/>
                      <a:r>
                        <a:rPr lang="en-US" sz="2400" dirty="0"/>
                        <a:t>Conflicts of interest</a:t>
                      </a:r>
                    </a:p>
                  </a:txBody>
                  <a:tcPr anchor="ctr"/>
                </a:tc>
                <a:extLst>
                  <a:ext uri="{0D108BD9-81ED-4DB2-BD59-A6C34878D82A}">
                    <a16:rowId xmlns:a16="http://schemas.microsoft.com/office/drawing/2014/main" val="10001"/>
                  </a:ext>
                </a:extLst>
              </a:tr>
              <a:tr h="748836">
                <a:tc>
                  <a:txBody>
                    <a:bodyPr/>
                    <a:lstStyle/>
                    <a:p>
                      <a:pPr algn="ctr"/>
                      <a:r>
                        <a:rPr lang="en-US" sz="2400" dirty="0"/>
                        <a:t>Gets EEs back to duty faster</a:t>
                      </a:r>
                    </a:p>
                  </a:txBody>
                  <a:tcPr anchor="ctr"/>
                </a:tc>
                <a:tc>
                  <a:txBody>
                    <a:bodyPr/>
                    <a:lstStyle/>
                    <a:p>
                      <a:pPr algn="ctr"/>
                      <a:r>
                        <a:rPr lang="en-US" sz="2400" dirty="0"/>
                        <a:t>Lack of interest/comfort from staff to be collectors</a:t>
                      </a:r>
                    </a:p>
                  </a:txBody>
                  <a:tcPr anchor="ctr"/>
                </a:tc>
                <a:extLst>
                  <a:ext uri="{0D108BD9-81ED-4DB2-BD59-A6C34878D82A}">
                    <a16:rowId xmlns:a16="http://schemas.microsoft.com/office/drawing/2014/main" val="10002"/>
                  </a:ext>
                </a:extLst>
              </a:tr>
              <a:tr h="433849">
                <a:tc>
                  <a:txBody>
                    <a:bodyPr/>
                    <a:lstStyle/>
                    <a:p>
                      <a:pPr algn="ctr"/>
                      <a:r>
                        <a:rPr lang="en-US" sz="2400" dirty="0"/>
                        <a:t>Quality control</a:t>
                      </a:r>
                    </a:p>
                  </a:txBody>
                  <a:tcPr anchor="ctr"/>
                </a:tc>
                <a:tc>
                  <a:txBody>
                    <a:bodyPr/>
                    <a:lstStyle/>
                    <a:p>
                      <a:pPr algn="ctr"/>
                      <a:r>
                        <a:rPr lang="en-US" sz="2400" dirty="0"/>
                        <a:t>Invasion of privacy</a:t>
                      </a:r>
                    </a:p>
                  </a:txBody>
                  <a:tcPr anchor="ctr"/>
                </a:tc>
                <a:extLst>
                  <a:ext uri="{0D108BD9-81ED-4DB2-BD59-A6C34878D82A}">
                    <a16:rowId xmlns:a16="http://schemas.microsoft.com/office/drawing/2014/main" val="10003"/>
                  </a:ext>
                </a:extLst>
              </a:tr>
              <a:tr h="433849">
                <a:tc>
                  <a:txBody>
                    <a:bodyPr/>
                    <a:lstStyle/>
                    <a:p>
                      <a:pPr algn="ctr"/>
                      <a:r>
                        <a:rPr lang="en-US" sz="2400" dirty="0"/>
                        <a:t>Ease of access</a:t>
                      </a:r>
                    </a:p>
                  </a:txBody>
                  <a:tcPr anchor="ctr"/>
                </a:tc>
                <a:tc>
                  <a:txBody>
                    <a:bodyPr/>
                    <a:lstStyle/>
                    <a:p>
                      <a:pPr algn="ctr"/>
                      <a:r>
                        <a:rPr lang="en-US" sz="2400" dirty="0"/>
                        <a:t>Lack of professional experience</a:t>
                      </a:r>
                    </a:p>
                  </a:txBody>
                  <a:tcPr anchor="ctr"/>
                </a:tc>
                <a:extLst>
                  <a:ext uri="{0D108BD9-81ED-4DB2-BD59-A6C34878D82A}">
                    <a16:rowId xmlns:a16="http://schemas.microsoft.com/office/drawing/2014/main" val="10004"/>
                  </a:ext>
                </a:extLst>
              </a:tr>
              <a:tr h="433849">
                <a:tc>
                  <a:txBody>
                    <a:bodyPr/>
                    <a:lstStyle/>
                    <a:p>
                      <a:pPr algn="ctr"/>
                      <a:r>
                        <a:rPr lang="en-US" sz="2400" dirty="0"/>
                        <a:t>Less wait time</a:t>
                      </a:r>
                    </a:p>
                  </a:txBody>
                  <a:tcPr anchor="ctr"/>
                </a:tc>
                <a:tc>
                  <a:txBody>
                    <a:bodyPr/>
                    <a:lstStyle/>
                    <a:p>
                      <a:pPr algn="ctr"/>
                      <a:r>
                        <a:rPr lang="en-US" sz="2400" dirty="0"/>
                        <a:t>EE turnover in collector position</a:t>
                      </a:r>
                    </a:p>
                  </a:txBody>
                  <a:tcPr anchor="ctr"/>
                </a:tc>
                <a:extLst>
                  <a:ext uri="{0D108BD9-81ED-4DB2-BD59-A6C34878D82A}">
                    <a16:rowId xmlns:a16="http://schemas.microsoft.com/office/drawing/2014/main" val="10005"/>
                  </a:ext>
                </a:extLst>
              </a:tr>
              <a:tr h="433849">
                <a:tc>
                  <a:txBody>
                    <a:bodyPr/>
                    <a:lstStyle/>
                    <a:p>
                      <a:pPr algn="ctr"/>
                      <a:r>
                        <a:rPr lang="en-US" sz="2400" dirty="0"/>
                        <a:t>Less predictable testing patterns</a:t>
                      </a:r>
                    </a:p>
                  </a:txBody>
                  <a:tcPr anchor="ctr"/>
                </a:tc>
                <a:tc>
                  <a:txBody>
                    <a:bodyPr/>
                    <a:lstStyle/>
                    <a:p>
                      <a:pPr algn="ctr"/>
                      <a:r>
                        <a:rPr lang="en-US" sz="2400" dirty="0"/>
                        <a:t>Staff burden / retention concerns</a:t>
                      </a:r>
                    </a:p>
                  </a:txBody>
                  <a:tcPr anchor="ctr"/>
                </a:tc>
                <a:extLst>
                  <a:ext uri="{0D108BD9-81ED-4DB2-BD59-A6C34878D82A}">
                    <a16:rowId xmlns:a16="http://schemas.microsoft.com/office/drawing/2014/main" val="10006"/>
                  </a:ext>
                </a:extLst>
              </a:tr>
              <a:tr h="433849">
                <a:tc>
                  <a:txBody>
                    <a:bodyPr/>
                    <a:lstStyle/>
                    <a:p>
                      <a:pPr algn="ctr"/>
                      <a:r>
                        <a:rPr lang="en-US" sz="2400" dirty="0"/>
                        <a:t>May by only option for remote areas</a:t>
                      </a:r>
                    </a:p>
                  </a:txBody>
                  <a:tcPr anchor="ctr"/>
                </a:tc>
                <a:tc>
                  <a:txBody>
                    <a:bodyPr/>
                    <a:lstStyle/>
                    <a:p>
                      <a:pPr algn="ctr"/>
                      <a:r>
                        <a:rPr lang="en-US" sz="2400" dirty="0"/>
                        <a:t>Insurance &amp; other employment implications</a:t>
                      </a:r>
                    </a:p>
                  </a:txBody>
                  <a:tcPr anchor="ctr"/>
                </a:tc>
                <a:extLst>
                  <a:ext uri="{0D108BD9-81ED-4DB2-BD59-A6C34878D82A}">
                    <a16:rowId xmlns:a16="http://schemas.microsoft.com/office/drawing/2014/main" val="10007"/>
                  </a:ext>
                </a:extLst>
              </a:tr>
              <a:tr h="433849">
                <a:tc>
                  <a:txBody>
                    <a:bodyPr/>
                    <a:lstStyle/>
                    <a:p>
                      <a:pPr algn="ctr"/>
                      <a:endParaRPr lang="en-US" sz="2400"/>
                    </a:p>
                  </a:txBody>
                  <a:tcPr anchor="ctr"/>
                </a:tc>
                <a:tc>
                  <a:txBody>
                    <a:bodyPr/>
                    <a:lstStyle/>
                    <a:p>
                      <a:pPr algn="ctr"/>
                      <a:r>
                        <a:rPr lang="en-US" sz="2400" dirty="0"/>
                        <a:t>Union challenges</a:t>
                      </a: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7463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09856-27D2-E972-1497-9A9738B74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9CC69-A79B-1FAA-3BC3-2796EF1F7A65}"/>
              </a:ext>
            </a:extLst>
          </p:cNvPr>
          <p:cNvSpPr>
            <a:spLocks noGrp="1"/>
          </p:cNvSpPr>
          <p:nvPr>
            <p:ph type="title"/>
          </p:nvPr>
        </p:nvSpPr>
        <p:spPr>
          <a:xfrm>
            <a:off x="767733" y="1274301"/>
            <a:ext cx="6473039" cy="662783"/>
          </a:xfrm>
        </p:spPr>
        <p:txBody>
          <a:bodyPr/>
          <a:lstStyle/>
          <a:p>
            <a:r>
              <a:rPr lang="en-US" dirty="0"/>
              <a:t>Thank you!</a:t>
            </a:r>
          </a:p>
        </p:txBody>
      </p:sp>
      <p:sp>
        <p:nvSpPr>
          <p:cNvPr id="5" name="TextBox 4">
            <a:extLst>
              <a:ext uri="{FF2B5EF4-FFF2-40B4-BE49-F238E27FC236}">
                <a16:creationId xmlns:a16="http://schemas.microsoft.com/office/drawing/2014/main" id="{DF404F7C-0796-7955-9438-A758FC18A93A}"/>
              </a:ext>
            </a:extLst>
          </p:cNvPr>
          <p:cNvSpPr txBox="1"/>
          <p:nvPr/>
        </p:nvSpPr>
        <p:spPr>
          <a:xfrm>
            <a:off x="767733" y="2206026"/>
            <a:ext cx="9203581" cy="2308324"/>
          </a:xfrm>
          <a:prstGeom prst="rect">
            <a:avLst/>
          </a:prstGeom>
          <a:noFill/>
        </p:spPr>
        <p:txBody>
          <a:bodyPr wrap="square">
            <a:spAutoFit/>
          </a:bodyPr>
          <a:lstStyle/>
          <a:p>
            <a:pPr lvl="0"/>
            <a:r>
              <a:rPr lang="en-US" sz="2400" b="1" dirty="0"/>
              <a:t>Sean K. Oswald, RLS &amp; Associates, Inc.</a:t>
            </a:r>
          </a:p>
          <a:p>
            <a:pPr lvl="0"/>
            <a:r>
              <a:rPr lang="en-US" sz="2400" b="1" dirty="0"/>
              <a:t>Chief of Operations | Director of Drug &amp; Alcohol Initiatives</a:t>
            </a:r>
          </a:p>
          <a:p>
            <a:pPr lvl="0"/>
            <a:endParaRPr lang="en-US" sz="2400" dirty="0"/>
          </a:p>
          <a:p>
            <a:pPr lvl="0"/>
            <a:r>
              <a:rPr lang="en-US" sz="2400" dirty="0"/>
              <a:t>937-299-5007</a:t>
            </a:r>
          </a:p>
          <a:p>
            <a:pPr lvl="0"/>
            <a:r>
              <a:rPr lang="en-US" sz="2400" dirty="0"/>
              <a:t>soswald@rlsandassoc.com</a:t>
            </a:r>
          </a:p>
          <a:p>
            <a:pPr lvl="1"/>
            <a:endParaRPr lang="en-US" sz="2400" dirty="0"/>
          </a:p>
        </p:txBody>
      </p:sp>
    </p:spTree>
    <p:extLst>
      <p:ext uri="{BB962C8B-B14F-4D97-AF65-F5344CB8AC3E}">
        <p14:creationId xmlns:p14="http://schemas.microsoft.com/office/powerpoint/2010/main" val="18884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679A-7FC5-E5D1-8BF9-21E02DE2B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0570EF-9A97-8F0B-D1DB-BEDBC3449984}"/>
              </a:ext>
            </a:extLst>
          </p:cNvPr>
          <p:cNvSpPr>
            <a:spLocks noGrp="1"/>
          </p:cNvSpPr>
          <p:nvPr>
            <p:ph type="title"/>
          </p:nvPr>
        </p:nvSpPr>
        <p:spPr>
          <a:xfrm>
            <a:off x="778274" y="375450"/>
            <a:ext cx="10774816" cy="937370"/>
          </a:xfrm>
        </p:spPr>
        <p:txBody>
          <a:bodyPr/>
          <a:lstStyle/>
          <a:p>
            <a:r>
              <a:rPr lang="en-US" dirty="0"/>
              <a:t>Common Findings: Policy Consequences</a:t>
            </a:r>
          </a:p>
        </p:txBody>
      </p:sp>
      <p:sp>
        <p:nvSpPr>
          <p:cNvPr id="6" name="Content Placeholder 3">
            <a:extLst>
              <a:ext uri="{FF2B5EF4-FFF2-40B4-BE49-F238E27FC236}">
                <a16:creationId xmlns:a16="http://schemas.microsoft.com/office/drawing/2014/main" id="{CF668215-6FE0-4C9B-22AD-C3BDD9211EE2}"/>
              </a:ext>
            </a:extLst>
          </p:cNvPr>
          <p:cNvSpPr txBox="1">
            <a:spLocks/>
          </p:cNvSpPr>
          <p:nvPr/>
        </p:nvSpPr>
        <p:spPr>
          <a:xfrm>
            <a:off x="772155" y="1437350"/>
            <a:ext cx="7357692" cy="471608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rgbClr val="00205C"/>
                </a:solidFill>
                <a:latin typeface="Franklin Gothic Book" panose="020B0503020102020204" pitchFamily="34" charset="0"/>
                <a:ea typeface="+mn-ea"/>
                <a:cs typeface="+mn-cs"/>
              </a:defRPr>
            </a:lvl2pPr>
            <a:lvl3pPr marL="1143000" indent="-228600" algn="l" defTabSz="914400" rtl="0" eaLnBrk="1" latinLnBrk="0" hangingPunct="1">
              <a:lnSpc>
                <a:spcPct val="100000"/>
              </a:lnSpc>
              <a:spcBef>
                <a:spcPts val="500"/>
              </a:spcBef>
              <a:buFont typeface="Wingdings" panose="05000000000000000000" pitchFamily="2" charset="2"/>
              <a:buChar char="Ø"/>
              <a:defRPr sz="2000" kern="1200">
                <a:solidFill>
                  <a:srgbClr val="00205C"/>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5C"/>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dirty="0">
                <a:solidFill>
                  <a:schemeClr val="tx1"/>
                </a:solidFill>
              </a:rPr>
              <a:t>Zero Tolerance vs. 2</a:t>
            </a:r>
            <a:r>
              <a:rPr lang="en-US" sz="2400" baseline="30000" dirty="0">
                <a:solidFill>
                  <a:schemeClr val="tx1"/>
                </a:solidFill>
              </a:rPr>
              <a:t>nd</a:t>
            </a:r>
            <a:r>
              <a:rPr lang="en-US" sz="2400" dirty="0">
                <a:solidFill>
                  <a:schemeClr val="tx1"/>
                </a:solidFill>
              </a:rPr>
              <a:t> Chance</a:t>
            </a:r>
          </a:p>
          <a:p>
            <a:pPr lvl="1" fontAlgn="auto">
              <a:spcAft>
                <a:spcPts val="0"/>
              </a:spcAft>
            </a:pPr>
            <a:r>
              <a:rPr lang="en-US" sz="2400" dirty="0">
                <a:solidFill>
                  <a:schemeClr val="tx1"/>
                </a:solidFill>
              </a:rPr>
              <a:t>Determination to terminate or not is 100% EMPLOYER decision (not mandated by USDOT-FTA regulations</a:t>
            </a:r>
          </a:p>
          <a:p>
            <a:pPr lvl="1" fontAlgn="auto">
              <a:spcAft>
                <a:spcPts val="0"/>
              </a:spcAft>
            </a:pPr>
            <a:r>
              <a:rPr lang="en-US" sz="2400" dirty="0">
                <a:solidFill>
                  <a:schemeClr val="tx1"/>
                </a:solidFill>
              </a:rPr>
              <a:t>Each employer must make the decision, list in policy, be consistent</a:t>
            </a:r>
          </a:p>
          <a:p>
            <a:pPr lvl="1" fontAlgn="auto">
              <a:spcAft>
                <a:spcPts val="0"/>
              </a:spcAft>
            </a:pPr>
            <a:endParaRPr lang="en-US" sz="2400" dirty="0">
              <a:solidFill>
                <a:schemeClr val="tx1"/>
              </a:solidFill>
            </a:endParaRPr>
          </a:p>
          <a:p>
            <a:pPr fontAlgn="auto">
              <a:spcAft>
                <a:spcPts val="0"/>
              </a:spcAft>
            </a:pPr>
            <a:r>
              <a:rPr lang="en-US" sz="2400" dirty="0">
                <a:solidFill>
                  <a:schemeClr val="tx1"/>
                </a:solidFill>
                <a:highlight>
                  <a:srgbClr val="FFFF00"/>
                </a:highlight>
              </a:rPr>
              <a:t>YOU MUST ALWAYS FOLLOW YOUR POLICY!!</a:t>
            </a:r>
          </a:p>
          <a:p>
            <a:pPr marL="457200" lvl="1" indent="0" fontAlgn="auto">
              <a:spcAft>
                <a:spcPts val="0"/>
              </a:spcAft>
              <a:buNone/>
            </a:pPr>
            <a:endParaRPr lang="en-US" sz="2400" dirty="0">
              <a:solidFill>
                <a:schemeClr val="tx1"/>
              </a:solidFill>
            </a:endParaRPr>
          </a:p>
        </p:txBody>
      </p:sp>
      <p:sp>
        <p:nvSpPr>
          <p:cNvPr id="3" name="Freeform 2">
            <a:extLst>
              <a:ext uri="{FF2B5EF4-FFF2-40B4-BE49-F238E27FC236}">
                <a16:creationId xmlns:a16="http://schemas.microsoft.com/office/drawing/2014/main" id="{BE3A40C8-05ED-7B56-C63F-AF3473532155}"/>
              </a:ext>
            </a:extLst>
          </p:cNvPr>
          <p:cNvSpPr/>
          <p:nvPr/>
        </p:nvSpPr>
        <p:spPr>
          <a:xfrm>
            <a:off x="8213849" y="2166335"/>
            <a:ext cx="4547994" cy="2525330"/>
          </a:xfrm>
          <a:custGeom>
            <a:avLst/>
            <a:gdLst/>
            <a:ahLst/>
            <a:cxnLst/>
            <a:rect l="l" t="t" r="r" b="b"/>
            <a:pathLst>
              <a:path w="7402285" h="4931773">
                <a:moveTo>
                  <a:pt x="0" y="0"/>
                </a:moveTo>
                <a:lnTo>
                  <a:pt x="7402285" y="0"/>
                </a:lnTo>
                <a:lnTo>
                  <a:pt x="7402285" y="4931772"/>
                </a:lnTo>
                <a:lnTo>
                  <a:pt x="0" y="4931772"/>
                </a:lnTo>
                <a:lnTo>
                  <a:pt x="0" y="0"/>
                </a:lnTo>
                <a:close/>
              </a:path>
            </a:pathLst>
          </a:custGeom>
          <a:blipFill>
            <a:blip r:embed="rId3"/>
            <a:stretch>
              <a:fillRect/>
            </a:stretch>
          </a:blipFill>
        </p:spPr>
      </p:sp>
    </p:spTree>
    <p:extLst>
      <p:ext uri="{BB962C8B-B14F-4D97-AF65-F5344CB8AC3E}">
        <p14:creationId xmlns:p14="http://schemas.microsoft.com/office/powerpoint/2010/main" val="176612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DFFA-DCA9-D7E9-46E0-BCF0A943F3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FACE86-2CF7-33AF-46B8-E056CC1D892C}"/>
              </a:ext>
            </a:extLst>
          </p:cNvPr>
          <p:cNvSpPr>
            <a:spLocks noGrp="1"/>
          </p:cNvSpPr>
          <p:nvPr>
            <p:ph type="title"/>
          </p:nvPr>
        </p:nvSpPr>
        <p:spPr>
          <a:xfrm>
            <a:off x="775990" y="374570"/>
            <a:ext cx="10777100" cy="938249"/>
          </a:xfrm>
        </p:spPr>
        <p:txBody>
          <a:bodyPr/>
          <a:lstStyle/>
          <a:p>
            <a:r>
              <a:rPr lang="en-US" dirty="0"/>
              <a:t>Common Findings: Policy General</a:t>
            </a:r>
          </a:p>
        </p:txBody>
      </p:sp>
      <p:sp>
        <p:nvSpPr>
          <p:cNvPr id="17" name="Content Placeholder 16">
            <a:extLst>
              <a:ext uri="{FF2B5EF4-FFF2-40B4-BE49-F238E27FC236}">
                <a16:creationId xmlns:a16="http://schemas.microsoft.com/office/drawing/2014/main" id="{35FF3090-2B9C-5FF2-ADFB-4C7CE30DB86C}"/>
              </a:ext>
            </a:extLst>
          </p:cNvPr>
          <p:cNvSpPr>
            <a:spLocks noGrp="1"/>
          </p:cNvSpPr>
          <p:nvPr>
            <p:ph type="body" sz="quarter" idx="15"/>
          </p:nvPr>
        </p:nvSpPr>
        <p:spPr>
          <a:xfrm>
            <a:off x="876175" y="2276752"/>
            <a:ext cx="3136286" cy="3960654"/>
          </a:xfrm>
        </p:spPr>
        <p:txBody>
          <a:bodyPr/>
          <a:lstStyle/>
          <a:p>
            <a:r>
              <a:rPr lang="en-US" sz="2400" dirty="0"/>
              <a:t>0.04 vs. 0.02</a:t>
            </a:r>
            <a:br>
              <a:rPr lang="en-US" sz="2400" dirty="0"/>
            </a:br>
            <a:endParaRPr lang="en-US" sz="2400" dirty="0"/>
          </a:p>
          <a:p>
            <a:r>
              <a:rPr lang="en-US" sz="2400" dirty="0"/>
              <a:t>0.04 = Violation</a:t>
            </a:r>
          </a:p>
          <a:p>
            <a:pPr lvl="1"/>
            <a:r>
              <a:rPr lang="en-US" sz="2400" dirty="0"/>
              <a:t>SAP Referral </a:t>
            </a:r>
          </a:p>
          <a:p>
            <a:pPr lvl="1"/>
            <a:r>
              <a:rPr lang="en-US" sz="2400" dirty="0"/>
              <a:t>RTD Process</a:t>
            </a:r>
          </a:p>
          <a:p>
            <a:pPr lvl="1"/>
            <a:endParaRPr lang="en-US" sz="2400" dirty="0"/>
          </a:p>
          <a:p>
            <a:r>
              <a:rPr lang="en-US" sz="2400" dirty="0"/>
              <a:t>0.02 = No Violation</a:t>
            </a:r>
          </a:p>
          <a:p>
            <a:pPr lvl="1"/>
            <a:r>
              <a:rPr lang="en-US" sz="2400" dirty="0"/>
              <a:t>No SAP Referral</a:t>
            </a:r>
          </a:p>
          <a:p>
            <a:pPr lvl="1"/>
            <a:r>
              <a:rPr lang="en-US" sz="2400" dirty="0"/>
              <a:t>No RTD</a:t>
            </a:r>
          </a:p>
        </p:txBody>
      </p:sp>
      <p:sp>
        <p:nvSpPr>
          <p:cNvPr id="19" name="Content Placeholder 18">
            <a:extLst>
              <a:ext uri="{FF2B5EF4-FFF2-40B4-BE49-F238E27FC236}">
                <a16:creationId xmlns:a16="http://schemas.microsoft.com/office/drawing/2014/main" id="{209C57F6-722E-020D-BF3C-4624235C9C38}"/>
              </a:ext>
            </a:extLst>
          </p:cNvPr>
          <p:cNvSpPr>
            <a:spLocks noGrp="1"/>
          </p:cNvSpPr>
          <p:nvPr>
            <p:ph type="body" sz="quarter" idx="16"/>
          </p:nvPr>
        </p:nvSpPr>
        <p:spPr>
          <a:xfrm>
            <a:off x="4501932" y="2276752"/>
            <a:ext cx="3136286" cy="3960654"/>
          </a:xfrm>
        </p:spPr>
        <p:txBody>
          <a:bodyPr/>
          <a:lstStyle/>
          <a:p>
            <a:r>
              <a:rPr lang="en-US" sz="2400" dirty="0"/>
              <a:t>“Fail” vs. “Refusal” vs. “Positive” vs. “Pass”, etc.</a:t>
            </a:r>
            <a:br>
              <a:rPr lang="en-US" sz="2400" dirty="0"/>
            </a:br>
            <a:endParaRPr lang="en-US" sz="2400" dirty="0"/>
          </a:p>
          <a:p>
            <a:r>
              <a:rPr lang="en-US" sz="2400" dirty="0"/>
              <a:t>Lab cut-off levels (remove)</a:t>
            </a:r>
            <a:br>
              <a:rPr lang="en-US" sz="2400" dirty="0"/>
            </a:br>
            <a:endParaRPr lang="en-US" sz="2400" dirty="0"/>
          </a:p>
          <a:p>
            <a:r>
              <a:rPr lang="en-US" sz="2400" dirty="0"/>
              <a:t>Random test % (generalize)</a:t>
            </a:r>
          </a:p>
        </p:txBody>
      </p:sp>
      <p:sp>
        <p:nvSpPr>
          <p:cNvPr id="21" name="Content Placeholder 20">
            <a:extLst>
              <a:ext uri="{FF2B5EF4-FFF2-40B4-BE49-F238E27FC236}">
                <a16:creationId xmlns:a16="http://schemas.microsoft.com/office/drawing/2014/main" id="{C0A01C0C-84D1-BA41-47BD-2C9384F9B368}"/>
              </a:ext>
            </a:extLst>
          </p:cNvPr>
          <p:cNvSpPr>
            <a:spLocks noGrp="1"/>
          </p:cNvSpPr>
          <p:nvPr>
            <p:ph type="body" sz="quarter" idx="17"/>
          </p:nvPr>
        </p:nvSpPr>
        <p:spPr>
          <a:xfrm>
            <a:off x="8127690" y="2276752"/>
            <a:ext cx="3136286" cy="3960654"/>
          </a:xfrm>
        </p:spPr>
        <p:txBody>
          <a:bodyPr/>
          <a:lstStyle/>
          <a:p>
            <a:r>
              <a:rPr lang="en-US" sz="2400" dirty="0"/>
              <a:t>Must approve EVERY TIME* policy is revised</a:t>
            </a:r>
            <a:br>
              <a:rPr lang="en-US" sz="2400" dirty="0"/>
            </a:br>
            <a:endParaRPr lang="en-US" sz="2400" dirty="0"/>
          </a:p>
          <a:p>
            <a:r>
              <a:rPr lang="en-US" sz="2400" dirty="0"/>
              <a:t>Current EEs must acknowledge changes</a:t>
            </a:r>
          </a:p>
          <a:p>
            <a:endParaRPr lang="en-US" sz="2400" dirty="0"/>
          </a:p>
        </p:txBody>
      </p:sp>
      <p:sp>
        <p:nvSpPr>
          <p:cNvPr id="31" name="Text Placeholder 30">
            <a:extLst>
              <a:ext uri="{FF2B5EF4-FFF2-40B4-BE49-F238E27FC236}">
                <a16:creationId xmlns:a16="http://schemas.microsoft.com/office/drawing/2014/main" id="{D587B216-59B3-F427-539E-1FBE6451A086}"/>
              </a:ext>
            </a:extLst>
          </p:cNvPr>
          <p:cNvSpPr>
            <a:spLocks noGrp="1"/>
          </p:cNvSpPr>
          <p:nvPr>
            <p:ph type="body" sz="quarter" idx="18"/>
          </p:nvPr>
        </p:nvSpPr>
        <p:spPr/>
        <p:txBody>
          <a:bodyPr/>
          <a:lstStyle/>
          <a:p>
            <a:r>
              <a:rPr lang="en-US" dirty="0"/>
              <a:t>Removing EE from SS Functions</a:t>
            </a:r>
          </a:p>
        </p:txBody>
      </p:sp>
      <p:sp>
        <p:nvSpPr>
          <p:cNvPr id="32" name="Text Placeholder 31">
            <a:extLst>
              <a:ext uri="{FF2B5EF4-FFF2-40B4-BE49-F238E27FC236}">
                <a16:creationId xmlns:a16="http://schemas.microsoft.com/office/drawing/2014/main" id="{9AA1CBD5-7CD5-FCAF-2BA0-701C110639C7}"/>
              </a:ext>
            </a:extLst>
          </p:cNvPr>
          <p:cNvSpPr>
            <a:spLocks noGrp="1"/>
          </p:cNvSpPr>
          <p:nvPr>
            <p:ph type="body" sz="quarter" idx="19"/>
          </p:nvPr>
        </p:nvSpPr>
        <p:spPr/>
        <p:txBody>
          <a:bodyPr/>
          <a:lstStyle/>
          <a:p>
            <a:r>
              <a:rPr lang="en-US" dirty="0"/>
              <a:t>Generic / Undefined Language</a:t>
            </a:r>
          </a:p>
        </p:txBody>
      </p:sp>
      <p:sp>
        <p:nvSpPr>
          <p:cNvPr id="33" name="Text Placeholder 32">
            <a:extLst>
              <a:ext uri="{FF2B5EF4-FFF2-40B4-BE49-F238E27FC236}">
                <a16:creationId xmlns:a16="http://schemas.microsoft.com/office/drawing/2014/main" id="{AE93177C-EA03-DF03-6B3A-33771A7189C0}"/>
              </a:ext>
            </a:extLst>
          </p:cNvPr>
          <p:cNvSpPr>
            <a:spLocks noGrp="1"/>
          </p:cNvSpPr>
          <p:nvPr>
            <p:ph type="body" sz="quarter" idx="20"/>
          </p:nvPr>
        </p:nvSpPr>
        <p:spPr/>
        <p:txBody>
          <a:bodyPr/>
          <a:lstStyle/>
          <a:p>
            <a:r>
              <a:rPr lang="en-US" dirty="0"/>
              <a:t>Governing Authority Approval</a:t>
            </a:r>
          </a:p>
        </p:txBody>
      </p:sp>
    </p:spTree>
    <p:extLst>
      <p:ext uri="{BB962C8B-B14F-4D97-AF65-F5344CB8AC3E}">
        <p14:creationId xmlns:p14="http://schemas.microsoft.com/office/powerpoint/2010/main" val="29339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9" grpId="0" uiExpand="1" build="p"/>
      <p:bldP spid="21" grpId="0" uiExpand="1" build="p"/>
      <p:bldP spid="31" grpId="0" build="p"/>
      <p:bldP spid="32" grpId="0" build="p"/>
      <p:bldP spid="3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B4D7-817E-C88E-8F39-3DFD5FDF539D}"/>
              </a:ext>
            </a:extLst>
          </p:cNvPr>
          <p:cNvSpPr>
            <a:spLocks noGrp="1"/>
          </p:cNvSpPr>
          <p:nvPr>
            <p:ph type="title"/>
          </p:nvPr>
        </p:nvSpPr>
        <p:spPr/>
        <p:txBody>
          <a:bodyPr/>
          <a:lstStyle/>
          <a:p>
            <a:r>
              <a:rPr lang="en-US" dirty="0"/>
              <a:t>Common Findings: Policy Resources</a:t>
            </a:r>
          </a:p>
        </p:txBody>
      </p:sp>
      <p:grpSp>
        <p:nvGrpSpPr>
          <p:cNvPr id="13" name="Group 12">
            <a:extLst>
              <a:ext uri="{FF2B5EF4-FFF2-40B4-BE49-F238E27FC236}">
                <a16:creationId xmlns:a16="http://schemas.microsoft.com/office/drawing/2014/main" id="{624A9DFF-10B5-04B2-DE5F-009A61EED670}"/>
              </a:ext>
            </a:extLst>
          </p:cNvPr>
          <p:cNvGrpSpPr/>
          <p:nvPr/>
        </p:nvGrpSpPr>
        <p:grpSpPr>
          <a:xfrm>
            <a:off x="1686560" y="934720"/>
            <a:ext cx="7884160" cy="5369560"/>
            <a:chOff x="0" y="0"/>
            <a:chExt cx="18288000" cy="10287000"/>
          </a:xfrm>
        </p:grpSpPr>
        <p:sp>
          <p:nvSpPr>
            <p:cNvPr id="8" name="Freeform 2">
              <a:extLst>
                <a:ext uri="{FF2B5EF4-FFF2-40B4-BE49-F238E27FC236}">
                  <a16:creationId xmlns:a16="http://schemas.microsoft.com/office/drawing/2014/main" id="{54876163-654D-4D76-7FCC-F24DB4B32C58}"/>
                </a:ext>
              </a:extLst>
            </p:cNvPr>
            <p:cNvSpPr/>
            <p:nvPr/>
          </p:nvSpPr>
          <p:spPr>
            <a:xfrm>
              <a:off x="9144000" y="514350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2"/>
              <a:stretch>
                <a:fillRect t="-2388" b="-2388"/>
              </a:stretch>
            </a:blipFill>
          </p:spPr>
        </p:sp>
        <p:sp>
          <p:nvSpPr>
            <p:cNvPr id="9" name="Freeform 3">
              <a:extLst>
                <a:ext uri="{FF2B5EF4-FFF2-40B4-BE49-F238E27FC236}">
                  <a16:creationId xmlns:a16="http://schemas.microsoft.com/office/drawing/2014/main" id="{9F5A6B33-8129-4524-16AA-1FA75AB5553C}"/>
                </a:ext>
              </a:extLst>
            </p:cNvPr>
            <p:cNvSpPr/>
            <p:nvPr/>
          </p:nvSpPr>
          <p:spPr>
            <a:xfrm>
              <a:off x="9144000" y="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3"/>
              <a:stretch>
                <a:fillRect t="-9259" b="-9259"/>
              </a:stretch>
            </a:blipFill>
          </p:spPr>
        </p:sp>
        <p:sp>
          <p:nvSpPr>
            <p:cNvPr id="10" name="Freeform 4">
              <a:extLst>
                <a:ext uri="{FF2B5EF4-FFF2-40B4-BE49-F238E27FC236}">
                  <a16:creationId xmlns:a16="http://schemas.microsoft.com/office/drawing/2014/main" id="{069A9DC1-4FA1-679C-47A4-AF97D9AB4A6C}"/>
                </a:ext>
              </a:extLst>
            </p:cNvPr>
            <p:cNvSpPr/>
            <p:nvPr/>
          </p:nvSpPr>
          <p:spPr>
            <a:xfrm>
              <a:off x="0" y="514350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4"/>
              <a:stretch>
                <a:fillRect t="-9259" b="-9259"/>
              </a:stretch>
            </a:blipFill>
          </p:spPr>
        </p:sp>
        <p:sp>
          <p:nvSpPr>
            <p:cNvPr id="11" name="Freeform 5">
              <a:extLst>
                <a:ext uri="{FF2B5EF4-FFF2-40B4-BE49-F238E27FC236}">
                  <a16:creationId xmlns:a16="http://schemas.microsoft.com/office/drawing/2014/main" id="{5C38A9D5-FDA8-B78D-3189-0E94DF7FE10B}"/>
                </a:ext>
              </a:extLst>
            </p:cNvPr>
            <p:cNvSpPr/>
            <p:nvPr/>
          </p:nvSpPr>
          <p:spPr>
            <a:xfrm>
              <a:off x="0" y="0"/>
              <a:ext cx="9144000" cy="5143500"/>
            </a:xfrm>
            <a:custGeom>
              <a:avLst/>
              <a:gdLst/>
              <a:ahLst/>
              <a:cxnLst/>
              <a:rect l="l" t="t" r="r" b="b"/>
              <a:pathLst>
                <a:path w="9144000" h="5143500">
                  <a:moveTo>
                    <a:pt x="0" y="0"/>
                  </a:moveTo>
                  <a:lnTo>
                    <a:pt x="9144000" y="0"/>
                  </a:lnTo>
                  <a:lnTo>
                    <a:pt x="9144000" y="5143500"/>
                  </a:lnTo>
                  <a:lnTo>
                    <a:pt x="0" y="5143500"/>
                  </a:lnTo>
                  <a:lnTo>
                    <a:pt x="0" y="0"/>
                  </a:lnTo>
                  <a:close/>
                </a:path>
              </a:pathLst>
            </a:custGeom>
            <a:blipFill>
              <a:blip r:embed="rId5"/>
              <a:stretch>
                <a:fillRect t="-9259" b="-9259"/>
              </a:stretch>
            </a:blipFill>
          </p:spPr>
        </p:sp>
      </p:grpSp>
      <p:sp>
        <p:nvSpPr>
          <p:cNvPr id="20" name="AutoShape 6">
            <a:extLst>
              <a:ext uri="{FF2B5EF4-FFF2-40B4-BE49-F238E27FC236}">
                <a16:creationId xmlns:a16="http://schemas.microsoft.com/office/drawing/2014/main" id="{37553D35-55F1-5C2F-DBD5-401EE2E7BFF8}"/>
              </a:ext>
            </a:extLst>
          </p:cNvPr>
          <p:cNvSpPr/>
          <p:nvPr/>
        </p:nvSpPr>
        <p:spPr>
          <a:xfrm>
            <a:off x="3644855" y="2277110"/>
            <a:ext cx="4503817" cy="2324707"/>
          </a:xfrm>
          <a:prstGeom prst="rect">
            <a:avLst/>
          </a:prstGeom>
          <a:solidFill>
            <a:srgbClr val="FFFFFF">
              <a:alpha val="89804"/>
            </a:srgbClr>
          </a:solidFill>
        </p:spPr>
      </p:sp>
      <p:sp>
        <p:nvSpPr>
          <p:cNvPr id="21" name="TextBox 7">
            <a:extLst>
              <a:ext uri="{FF2B5EF4-FFF2-40B4-BE49-F238E27FC236}">
                <a16:creationId xmlns:a16="http://schemas.microsoft.com/office/drawing/2014/main" id="{EC9A5789-4F4F-8986-14C1-ADF20C2494CC}"/>
              </a:ext>
            </a:extLst>
          </p:cNvPr>
          <p:cNvSpPr txBox="1"/>
          <p:nvPr/>
        </p:nvSpPr>
        <p:spPr>
          <a:xfrm>
            <a:off x="4833665" y="2427991"/>
            <a:ext cx="2126196" cy="418384"/>
          </a:xfrm>
          <a:prstGeom prst="rect">
            <a:avLst/>
          </a:prstGeom>
        </p:spPr>
        <p:txBody>
          <a:bodyPr wrap="square" lIns="0" tIns="0" rIns="0" bIns="0" rtlCol="0" anchor="t">
            <a:spAutoFit/>
          </a:bodyPr>
          <a:lstStyle/>
          <a:p>
            <a:pPr marL="0" lvl="0" indent="0" algn="ctr">
              <a:lnSpc>
                <a:spcPts val="3520"/>
              </a:lnSpc>
            </a:pPr>
            <a:r>
              <a:rPr lang="en-US" sz="2400" b="1" dirty="0">
                <a:solidFill>
                  <a:srgbClr val="000000"/>
                </a:solidFill>
                <a:latin typeface="Canva Sans Bold"/>
                <a:ea typeface="Canva Sans Bold"/>
                <a:cs typeface="Canva Sans Bold"/>
                <a:sym typeface="Canva Sans Bold"/>
              </a:rPr>
              <a:t>RESOURCES</a:t>
            </a:r>
          </a:p>
        </p:txBody>
      </p:sp>
      <p:sp>
        <p:nvSpPr>
          <p:cNvPr id="22" name="TextBox 8">
            <a:extLst>
              <a:ext uri="{FF2B5EF4-FFF2-40B4-BE49-F238E27FC236}">
                <a16:creationId xmlns:a16="http://schemas.microsoft.com/office/drawing/2014/main" id="{FCB2616C-AB12-B3CF-84AC-15D949F01928}"/>
              </a:ext>
            </a:extLst>
          </p:cNvPr>
          <p:cNvSpPr txBox="1"/>
          <p:nvPr/>
        </p:nvSpPr>
        <p:spPr>
          <a:xfrm>
            <a:off x="3871058" y="2846375"/>
            <a:ext cx="4051410" cy="1681742"/>
          </a:xfrm>
          <a:prstGeom prst="rect">
            <a:avLst/>
          </a:prstGeom>
        </p:spPr>
        <p:txBody>
          <a:bodyPr wrap="square" lIns="0" tIns="0" rIns="0" bIns="0" rtlCol="0" anchor="t">
            <a:spAutoFit/>
          </a:bodyPr>
          <a:lstStyle/>
          <a:p>
            <a:pPr marL="0" lvl="0" indent="0" algn="ctr">
              <a:lnSpc>
                <a:spcPts val="3403"/>
              </a:lnSpc>
            </a:pPr>
            <a:r>
              <a:rPr lang="en-US" sz="1600" b="1" u="sng" dirty="0">
                <a:solidFill>
                  <a:srgbClr val="000000"/>
                </a:solidFill>
                <a:latin typeface="Canva Sans Bold"/>
                <a:ea typeface="Canva Sans Bold"/>
                <a:cs typeface="Canva Sans Bold"/>
                <a:sym typeface="Canva Sans Bold"/>
                <a:hlinkClick r:id="rId6" tooltip="https://transit-safety.fta.dot.gov/DrugAndAlcohol/Tools/Checklist/PolicyReqsChecklist.docx"/>
              </a:rPr>
              <a:t>FTA Policy Review Checklist</a:t>
            </a:r>
          </a:p>
          <a:p>
            <a:pPr marL="0" lvl="0" indent="0" algn="ctr">
              <a:lnSpc>
                <a:spcPts val="3403"/>
              </a:lnSpc>
            </a:pPr>
            <a:r>
              <a:rPr lang="en-US" sz="1600" b="1" u="sng" dirty="0">
                <a:solidFill>
                  <a:srgbClr val="000000"/>
                </a:solidFill>
                <a:latin typeface="Canva Sans Bold"/>
                <a:ea typeface="Canva Sans Bold"/>
                <a:cs typeface="Canva Sans Bold"/>
                <a:sym typeface="Canva Sans Bold"/>
                <a:hlinkClick r:id="rId7" tooltip="https://transit-safety.fta.dot.gov/DrugAndAlcohol/Tools/PolicyBuilder/CreatePolicy.aspx"/>
              </a:rPr>
              <a:t>FTA D&amp;A Policy Builder</a:t>
            </a:r>
          </a:p>
          <a:p>
            <a:pPr marL="0" lvl="0" indent="0" algn="ctr">
              <a:lnSpc>
                <a:spcPts val="3403"/>
              </a:lnSpc>
            </a:pPr>
            <a:r>
              <a:rPr lang="en-US" sz="1600" b="1" u="sng" dirty="0">
                <a:solidFill>
                  <a:srgbClr val="000000"/>
                </a:solidFill>
                <a:latin typeface="Canva Sans Bold"/>
                <a:ea typeface="Canva Sans Bold"/>
                <a:cs typeface="Canva Sans Bold"/>
                <a:sym typeface="Canva Sans Bold"/>
                <a:hlinkClick r:id="rId8" tooltip="https://transit-safety.fta.dot.gov/DrugAndAlcohol/Default.aspx"/>
              </a:rPr>
              <a:t>FTA D&amp;A Project Office</a:t>
            </a:r>
            <a:br>
              <a:rPr lang="en-US" sz="1600" b="1" u="sng" dirty="0">
                <a:solidFill>
                  <a:srgbClr val="000000"/>
                </a:solidFill>
                <a:latin typeface="Canva Sans Bold"/>
                <a:ea typeface="Canva Sans Bold"/>
                <a:cs typeface="Canva Sans Bold"/>
                <a:sym typeface="Canva Sans Bold"/>
                <a:hlinkClick r:id="rId8" tooltip="https://transit-safety.fta.dot.gov/DrugAndAlcohol/Default.aspx"/>
              </a:rPr>
            </a:br>
            <a:r>
              <a:rPr lang="en-US" sz="1600" b="1" u="sng" dirty="0">
                <a:solidFill>
                  <a:srgbClr val="000000"/>
                </a:solidFill>
                <a:latin typeface="Canva Sans Bold"/>
                <a:ea typeface="Canva Sans Bold"/>
                <a:cs typeface="Canva Sans Bold"/>
                <a:sym typeface="Canva Sans Bold"/>
              </a:rPr>
              <a:t>State DOT</a:t>
            </a:r>
            <a:endParaRPr lang="en-US" sz="1600" b="1" u="sng" dirty="0">
              <a:solidFill>
                <a:srgbClr val="000000"/>
              </a:solidFill>
              <a:latin typeface="Canva Sans Bold"/>
              <a:ea typeface="Canva Sans Bold"/>
              <a:cs typeface="Canva Sans Bold"/>
              <a:sym typeface="Canva Sans Bold"/>
              <a:hlinkClick r:id="rId8" tooltip="https://transit-safety.fta.dot.gov/DrugAndAlcohol/Default.aspx"/>
            </a:endParaRPr>
          </a:p>
        </p:txBody>
      </p:sp>
    </p:spTree>
    <p:extLst>
      <p:ext uri="{BB962C8B-B14F-4D97-AF65-F5344CB8AC3E}">
        <p14:creationId xmlns:p14="http://schemas.microsoft.com/office/powerpoint/2010/main" val="201817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D7BD-91EB-C72F-C7B5-17AB5D9D1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8DA2B-5791-843A-403B-6A426CEB77C5}"/>
              </a:ext>
            </a:extLst>
          </p:cNvPr>
          <p:cNvSpPr>
            <a:spLocks noGrp="1"/>
          </p:cNvSpPr>
          <p:nvPr>
            <p:ph type="title"/>
          </p:nvPr>
        </p:nvSpPr>
        <p:spPr>
          <a:xfrm>
            <a:off x="778274" y="375450"/>
            <a:ext cx="10774816" cy="937370"/>
          </a:xfrm>
        </p:spPr>
        <p:txBody>
          <a:bodyPr/>
          <a:lstStyle/>
          <a:p>
            <a:r>
              <a:rPr lang="en-US" dirty="0"/>
              <a:t>Common Findings: Pre-Employment</a:t>
            </a:r>
          </a:p>
        </p:txBody>
      </p:sp>
      <p:graphicFrame>
        <p:nvGraphicFramePr>
          <p:cNvPr id="4" name="Content Placeholder 5">
            <a:extLst>
              <a:ext uri="{FF2B5EF4-FFF2-40B4-BE49-F238E27FC236}">
                <a16:creationId xmlns:a16="http://schemas.microsoft.com/office/drawing/2014/main" id="{F0378191-0F9A-4ECD-3705-B49969C45218}"/>
              </a:ext>
            </a:extLst>
          </p:cNvPr>
          <p:cNvGraphicFramePr>
            <a:graphicFrameLocks/>
          </p:cNvGraphicFramePr>
          <p:nvPr>
            <p:extLst>
              <p:ext uri="{D42A27DB-BD31-4B8C-83A1-F6EECF244321}">
                <p14:modId xmlns:p14="http://schemas.microsoft.com/office/powerpoint/2010/main" val="349818252"/>
              </p:ext>
            </p:extLst>
          </p:nvPr>
        </p:nvGraphicFramePr>
        <p:xfrm>
          <a:off x="201804" y="1065821"/>
          <a:ext cx="1008821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3DADA60-2B4F-4DD6-39D5-0C00D10A77DE}"/>
              </a:ext>
            </a:extLst>
          </p:cNvPr>
          <p:cNvSpPr txBox="1"/>
          <p:nvPr/>
        </p:nvSpPr>
        <p:spPr>
          <a:xfrm>
            <a:off x="2472895" y="1611412"/>
            <a:ext cx="5546035" cy="584775"/>
          </a:xfrm>
          <a:prstGeom prst="rect">
            <a:avLst/>
          </a:prstGeom>
          <a:noFill/>
        </p:spPr>
        <p:txBody>
          <a:bodyPr wrap="square" rtlCol="0">
            <a:spAutoFit/>
          </a:bodyPr>
          <a:lstStyle/>
          <a:p>
            <a:r>
              <a:rPr lang="en-US" sz="3200" b="1" dirty="0">
                <a:latin typeface="Franklin Gothic Book" panose="020B0503020102020204" pitchFamily="34" charset="0"/>
              </a:rPr>
              <a:t>“Two Branches – Same Tree”</a:t>
            </a:r>
          </a:p>
        </p:txBody>
      </p:sp>
    </p:spTree>
    <p:extLst>
      <p:ext uri="{BB962C8B-B14F-4D97-AF65-F5344CB8AC3E}">
        <p14:creationId xmlns:p14="http://schemas.microsoft.com/office/powerpoint/2010/main" val="7823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2694E-FC2D-E111-C792-6BA172BFE2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4AEF25-9B6D-0301-B3A3-CE43E13167E5}"/>
              </a:ext>
            </a:extLst>
          </p:cNvPr>
          <p:cNvSpPr>
            <a:spLocks noGrp="1"/>
          </p:cNvSpPr>
          <p:nvPr>
            <p:ph type="title"/>
          </p:nvPr>
        </p:nvSpPr>
        <p:spPr>
          <a:xfrm>
            <a:off x="775990" y="374570"/>
            <a:ext cx="10777100" cy="938249"/>
          </a:xfrm>
        </p:spPr>
        <p:txBody>
          <a:bodyPr/>
          <a:lstStyle/>
          <a:p>
            <a:r>
              <a:rPr lang="en-US" dirty="0"/>
              <a:t>Common Findings: Pre-Employment</a:t>
            </a:r>
          </a:p>
        </p:txBody>
      </p:sp>
      <p:sp>
        <p:nvSpPr>
          <p:cNvPr id="17" name="Content Placeholder 16">
            <a:extLst>
              <a:ext uri="{FF2B5EF4-FFF2-40B4-BE49-F238E27FC236}">
                <a16:creationId xmlns:a16="http://schemas.microsoft.com/office/drawing/2014/main" id="{0B8BE0AA-17FC-83BA-C4CD-3E8ABB709C09}"/>
              </a:ext>
            </a:extLst>
          </p:cNvPr>
          <p:cNvSpPr>
            <a:spLocks noGrp="1"/>
          </p:cNvSpPr>
          <p:nvPr>
            <p:ph type="body" sz="quarter" idx="15"/>
          </p:nvPr>
        </p:nvSpPr>
        <p:spPr>
          <a:xfrm>
            <a:off x="876175" y="2276752"/>
            <a:ext cx="3136286" cy="3960654"/>
          </a:xfrm>
        </p:spPr>
        <p:txBody>
          <a:bodyPr/>
          <a:lstStyle/>
          <a:p>
            <a:r>
              <a:rPr lang="en-US" sz="2400" dirty="0"/>
              <a:t>Written release from applicant required</a:t>
            </a:r>
          </a:p>
          <a:p>
            <a:r>
              <a:rPr lang="en-US" sz="2400" dirty="0">
                <a:hlinkClick r:id="rId3"/>
              </a:rPr>
              <a:t>Standard form</a:t>
            </a:r>
            <a:endParaRPr lang="en-US" sz="2400" dirty="0"/>
          </a:p>
          <a:p>
            <a:r>
              <a:rPr lang="en-US" sz="2400" dirty="0"/>
              <a:t>At least 2 years</a:t>
            </a:r>
          </a:p>
          <a:p>
            <a:r>
              <a:rPr lang="en-US" sz="2400" dirty="0"/>
              <a:t>No “Blanket Releases”</a:t>
            </a:r>
          </a:p>
          <a:p>
            <a:r>
              <a:rPr lang="en-US" sz="2400" dirty="0"/>
              <a:t>All DOT employers, not just TRANSIT</a:t>
            </a:r>
          </a:p>
        </p:txBody>
      </p:sp>
      <p:sp>
        <p:nvSpPr>
          <p:cNvPr id="19" name="Content Placeholder 18">
            <a:extLst>
              <a:ext uri="{FF2B5EF4-FFF2-40B4-BE49-F238E27FC236}">
                <a16:creationId xmlns:a16="http://schemas.microsoft.com/office/drawing/2014/main" id="{17EE98E5-D998-7A9B-5D49-7ED3B70945E1}"/>
              </a:ext>
            </a:extLst>
          </p:cNvPr>
          <p:cNvSpPr>
            <a:spLocks noGrp="1"/>
          </p:cNvSpPr>
          <p:nvPr>
            <p:ph type="body" sz="quarter" idx="16"/>
          </p:nvPr>
        </p:nvSpPr>
        <p:spPr>
          <a:xfrm>
            <a:off x="4501932" y="2276752"/>
            <a:ext cx="3136286" cy="3960654"/>
          </a:xfrm>
        </p:spPr>
        <p:txBody>
          <a:bodyPr/>
          <a:lstStyle/>
          <a:p>
            <a:r>
              <a:rPr lang="en-US" sz="2400" dirty="0"/>
              <a:t>You must receive response from previous employer(s)</a:t>
            </a:r>
            <a:br>
              <a:rPr lang="en-US" sz="2400" dirty="0"/>
            </a:br>
            <a:endParaRPr lang="en-US" sz="2400" dirty="0"/>
          </a:p>
          <a:p>
            <a:r>
              <a:rPr lang="en-US" sz="2400" dirty="0"/>
              <a:t>If no response – You must show “good faith effort”</a:t>
            </a:r>
          </a:p>
        </p:txBody>
      </p:sp>
      <p:sp>
        <p:nvSpPr>
          <p:cNvPr id="21" name="Content Placeholder 20">
            <a:extLst>
              <a:ext uri="{FF2B5EF4-FFF2-40B4-BE49-F238E27FC236}">
                <a16:creationId xmlns:a16="http://schemas.microsoft.com/office/drawing/2014/main" id="{3EC8A1B7-49A5-09D1-3725-39BB61998880}"/>
              </a:ext>
            </a:extLst>
          </p:cNvPr>
          <p:cNvSpPr>
            <a:spLocks noGrp="1"/>
          </p:cNvSpPr>
          <p:nvPr>
            <p:ph type="body" sz="quarter" idx="17"/>
          </p:nvPr>
        </p:nvSpPr>
        <p:spPr>
          <a:xfrm>
            <a:off x="8127690" y="2276752"/>
            <a:ext cx="3136286" cy="3960654"/>
          </a:xfrm>
        </p:spPr>
        <p:txBody>
          <a:bodyPr/>
          <a:lstStyle/>
          <a:p>
            <a:r>
              <a:rPr lang="en-US" sz="2400" dirty="0"/>
              <a:t>Must maintain information at least 3 years</a:t>
            </a:r>
            <a:br>
              <a:rPr lang="en-US" sz="2400" dirty="0"/>
            </a:br>
            <a:endParaRPr lang="en-US" sz="2400" dirty="0"/>
          </a:p>
          <a:p>
            <a:r>
              <a:rPr lang="en-US" sz="2400" dirty="0"/>
              <a:t>Even if you don’t hire individual</a:t>
            </a:r>
          </a:p>
          <a:p>
            <a:endParaRPr lang="en-US" sz="2400" dirty="0"/>
          </a:p>
        </p:txBody>
      </p:sp>
      <p:sp>
        <p:nvSpPr>
          <p:cNvPr id="31" name="Text Placeholder 30">
            <a:extLst>
              <a:ext uri="{FF2B5EF4-FFF2-40B4-BE49-F238E27FC236}">
                <a16:creationId xmlns:a16="http://schemas.microsoft.com/office/drawing/2014/main" id="{501ECDF8-2243-FCD6-FB5B-F3223AAA0C7C}"/>
              </a:ext>
            </a:extLst>
          </p:cNvPr>
          <p:cNvSpPr>
            <a:spLocks noGrp="1"/>
          </p:cNvSpPr>
          <p:nvPr>
            <p:ph type="body" sz="quarter" idx="18"/>
          </p:nvPr>
        </p:nvSpPr>
        <p:spPr/>
        <p:txBody>
          <a:bodyPr/>
          <a:lstStyle/>
          <a:p>
            <a:r>
              <a:rPr lang="en-US" dirty="0"/>
              <a:t>Previous USDOT Employer DA Check</a:t>
            </a:r>
          </a:p>
        </p:txBody>
      </p:sp>
      <p:sp>
        <p:nvSpPr>
          <p:cNvPr id="32" name="Text Placeholder 31">
            <a:extLst>
              <a:ext uri="{FF2B5EF4-FFF2-40B4-BE49-F238E27FC236}">
                <a16:creationId xmlns:a16="http://schemas.microsoft.com/office/drawing/2014/main" id="{7477FCF6-4055-DA79-9044-E14741105838}"/>
              </a:ext>
            </a:extLst>
          </p:cNvPr>
          <p:cNvSpPr>
            <a:spLocks noGrp="1"/>
          </p:cNvSpPr>
          <p:nvPr>
            <p:ph type="body" sz="quarter" idx="19"/>
          </p:nvPr>
        </p:nvSpPr>
        <p:spPr/>
        <p:txBody>
          <a:bodyPr/>
          <a:lstStyle/>
          <a:p>
            <a:r>
              <a:rPr lang="en-US" dirty="0"/>
              <a:t>Getting Info. Back</a:t>
            </a:r>
          </a:p>
        </p:txBody>
      </p:sp>
      <p:sp>
        <p:nvSpPr>
          <p:cNvPr id="33" name="Text Placeholder 32">
            <a:extLst>
              <a:ext uri="{FF2B5EF4-FFF2-40B4-BE49-F238E27FC236}">
                <a16:creationId xmlns:a16="http://schemas.microsoft.com/office/drawing/2014/main" id="{D584BC9A-7420-2E74-75B0-F90924ABE396}"/>
              </a:ext>
            </a:extLst>
          </p:cNvPr>
          <p:cNvSpPr>
            <a:spLocks noGrp="1"/>
          </p:cNvSpPr>
          <p:nvPr>
            <p:ph type="body" sz="quarter" idx="20"/>
          </p:nvPr>
        </p:nvSpPr>
        <p:spPr/>
        <p:txBody>
          <a:bodyPr/>
          <a:lstStyle/>
          <a:p>
            <a:r>
              <a:rPr lang="en-US" dirty="0"/>
              <a:t>Record Retention</a:t>
            </a:r>
          </a:p>
        </p:txBody>
      </p:sp>
    </p:spTree>
    <p:extLst>
      <p:ext uri="{BB962C8B-B14F-4D97-AF65-F5344CB8AC3E}">
        <p14:creationId xmlns:p14="http://schemas.microsoft.com/office/powerpoint/2010/main" val="376626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P spid="32" grpId="0" build="p"/>
      <p:bldP spid="33"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FAC442029CDA459E1961BBC627629D" ma:contentTypeVersion="4" ma:contentTypeDescription="Create a new document." ma:contentTypeScope="" ma:versionID="6470087e93d99300288a3d01ce33c58f">
  <xsd:schema xmlns:xsd="http://www.w3.org/2001/XMLSchema" xmlns:xs="http://www.w3.org/2001/XMLSchema" xmlns:p="http://schemas.microsoft.com/office/2006/metadata/properties" xmlns:ns2="a92eb552-f161-4c46-b40b-c3729aea47b4" targetNamespace="http://schemas.microsoft.com/office/2006/metadata/properties" ma:root="true" ma:fieldsID="a7ab412e183cada85303cae6661365de" ns2:_="">
    <xsd:import namespace="a92eb552-f161-4c46-b40b-c3729aea47b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eb552-f161-4c46-b40b-c3729aea4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C21876-3459-449E-BFCE-F3A216EA95FF}">
  <ds:schemaRef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 ds:uri="a92eb552-f161-4c46-b40b-c3729aea47b4"/>
    <ds:schemaRef ds:uri="http://purl.org/dc/terms/"/>
  </ds:schemaRefs>
</ds:datastoreItem>
</file>

<file path=customXml/itemProps2.xml><?xml version="1.0" encoding="utf-8"?>
<ds:datastoreItem xmlns:ds="http://schemas.openxmlformats.org/officeDocument/2006/customXml" ds:itemID="{B9179EED-0E12-4C7A-AA1A-7D39CE80FB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eb552-f161-4c46-b40b-c3729aea47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BA02DE-A818-41DB-920E-0E94252A16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29427</TotalTime>
  <Words>8567</Words>
  <Application>Microsoft Office PowerPoint</Application>
  <PresentationFormat>Widescreen</PresentationFormat>
  <Paragraphs>613</Paragraphs>
  <Slides>41</Slides>
  <Notes>35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Arial</vt:lpstr>
      <vt:lpstr>Canva Sans Bold</vt:lpstr>
      <vt:lpstr>Courier New</vt:lpstr>
      <vt:lpstr>Franklin Gothic Book</vt:lpstr>
      <vt:lpstr>Franklin Gothic Demi</vt:lpstr>
      <vt:lpstr>Franklin Gothic Heavy</vt:lpstr>
      <vt:lpstr>Franklin Gothic Medium</vt:lpstr>
      <vt:lpstr>pt_sansregular</vt:lpstr>
      <vt:lpstr>Symbol</vt:lpstr>
      <vt:lpstr>Times New Roman</vt:lpstr>
      <vt:lpstr>Wingdings</vt:lpstr>
      <vt:lpstr>Custom Design</vt:lpstr>
      <vt:lpstr>USDOT-FTA D&amp;A Testing: Addressing Today’s Key Challenges</vt:lpstr>
      <vt:lpstr>Common Findings</vt:lpstr>
      <vt:lpstr>Common Findings: Policy Applicability</vt:lpstr>
      <vt:lpstr>Common Findings: Policy – Out of Date</vt:lpstr>
      <vt:lpstr>Common Findings: Policy Consequences</vt:lpstr>
      <vt:lpstr>Common Findings: Policy General</vt:lpstr>
      <vt:lpstr>Common Findings: Policy Resources</vt:lpstr>
      <vt:lpstr>Common Findings: Pre-Employment</vt:lpstr>
      <vt:lpstr>Common Findings: Pre-Employment</vt:lpstr>
      <vt:lpstr>Common Findings: Post-Accident Testing</vt:lpstr>
      <vt:lpstr>Common Findings: Post-Accident Testing</vt:lpstr>
      <vt:lpstr>Common Findings: Random Testing</vt:lpstr>
      <vt:lpstr>PowerPoint Presentation</vt:lpstr>
      <vt:lpstr>PowerPoint Presentation</vt:lpstr>
      <vt:lpstr>PowerPoint Presentation</vt:lpstr>
      <vt:lpstr>Marijuana Legalization</vt:lpstr>
      <vt:lpstr>Federal vs. State</vt:lpstr>
      <vt:lpstr>PowerPoint Presentation</vt:lpstr>
      <vt:lpstr>Basic Information – Common Names</vt:lpstr>
      <vt:lpstr>Pictures of various marijuana products</vt:lpstr>
      <vt:lpstr>Hemp vs Marijuana – A Legal Distinction</vt:lpstr>
      <vt:lpstr>Cannabidiol (CBD) – What Is It? </vt:lpstr>
      <vt:lpstr>Cannabidiol (CBD) – What Is It? </vt:lpstr>
      <vt:lpstr>CBD – “Will a USDOT Drug Test Find CBD?”</vt:lpstr>
      <vt:lpstr>Recreational vs. Medical vs. Decriminalized</vt:lpstr>
      <vt:lpstr>Recreational vs. Medical vs. Decriminalized</vt:lpstr>
      <vt:lpstr>Public Opinion Trends – Legalizing Marijuana</vt:lpstr>
      <vt:lpstr>Percentage of Americans Living in a:</vt:lpstr>
      <vt:lpstr>Presence vs. Impairment</vt:lpstr>
      <vt:lpstr>Presence vs. Impairment</vt:lpstr>
      <vt:lpstr>Employer Policy Choices</vt:lpstr>
      <vt:lpstr>Passive Exposure</vt:lpstr>
      <vt:lpstr>Workplace Training</vt:lpstr>
      <vt:lpstr>Federal Resources</vt:lpstr>
      <vt:lpstr>Oral Fluid Drug Testing</vt:lpstr>
      <vt:lpstr>Oral Fluid Drug Testing: Part 40 Update</vt:lpstr>
      <vt:lpstr>PowerPoint Presentation</vt:lpstr>
      <vt:lpstr>Oral Fluid Drug Testing: Part 40 Update</vt:lpstr>
      <vt:lpstr>Oral Fluid Drug Testing: Part 40 Update</vt:lpstr>
      <vt:lpstr>Can You Train Transit Staff to Be Collectors?</vt:lpstr>
      <vt:lpstr>Thank you!</vt:lpstr>
    </vt:vector>
  </TitlesOfParts>
  <Company>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FTA Slide Template</dc:title>
  <dc:creator>TAD;TCA;TRI</dc:creator>
  <cp:lastModifiedBy>Sean Oswald</cp:lastModifiedBy>
  <cp:revision>305</cp:revision>
  <cp:lastPrinted>2025-02-14T15:43:32Z</cp:lastPrinted>
  <dcterms:created xsi:type="dcterms:W3CDTF">2012-04-18T16:44:28Z</dcterms:created>
  <dcterms:modified xsi:type="dcterms:W3CDTF">2025-07-17T14:09:42Z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0x0101006EFAC442029CDA459E1961BBC627629D</vt:lpwstr>
  </property>
  <property fmtid="{D5CDD505-2E9C-101B-9397-08002B2CF9AE}" pid="3" name="MSIP_Label_303e25a3-56e7-4f07-9acc-ed14a1e5b460_Enabled">
    <vt:lpwstr>true</vt:lpwstr>
  </property>
  <property fmtid="{D5CDD505-2E9C-101B-9397-08002B2CF9AE}" pid="4" name="MSIP_Label_303e25a3-56e7-4f07-9acc-ed14a1e5b460_SetDate">
    <vt:lpwstr>2024-07-16T19:04:41Z</vt:lpwstr>
  </property>
  <property fmtid="{D5CDD505-2E9C-101B-9397-08002B2CF9AE}" pid="5" name="MSIP_Label_303e25a3-56e7-4f07-9acc-ed14a1e5b460_Method">
    <vt:lpwstr>Privileged</vt:lpwstr>
  </property>
  <property fmtid="{D5CDD505-2E9C-101B-9397-08002B2CF9AE}" pid="6" name="MSIP_Label_303e25a3-56e7-4f07-9acc-ed14a1e5b460_Name">
    <vt:lpwstr>Public External v2</vt:lpwstr>
  </property>
  <property fmtid="{D5CDD505-2E9C-101B-9397-08002B2CF9AE}" pid="7" name="MSIP_Label_303e25a3-56e7-4f07-9acc-ed14a1e5b460_SiteId">
    <vt:lpwstr>8a628aaf-2f06-4dc5-a007-33a134d5e988</vt:lpwstr>
  </property>
  <property fmtid="{D5CDD505-2E9C-101B-9397-08002B2CF9AE}" pid="8" name="MSIP_Label_303e25a3-56e7-4f07-9acc-ed14a1e5b460_ActionId">
    <vt:lpwstr>6d211dd9-7d91-42de-8114-558e430d0cee</vt:lpwstr>
  </property>
  <property fmtid="{D5CDD505-2E9C-101B-9397-08002B2CF9AE}" pid="9" name="MSIP_Label_303e25a3-56e7-4f07-9acc-ed14a1e5b460_ContentBits">
    <vt:lpwstr>0</vt:lpwstr>
  </property>
</Properties>
</file>