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5"/>
  </p:notesMasterIdLst>
  <p:sldIdLst>
    <p:sldId id="256" r:id="rId5"/>
    <p:sldId id="394" r:id="rId6"/>
    <p:sldId id="383" r:id="rId7"/>
    <p:sldId id="340" r:id="rId8"/>
    <p:sldId id="337" r:id="rId9"/>
    <p:sldId id="386" r:id="rId10"/>
    <p:sldId id="346" r:id="rId11"/>
    <p:sldId id="350" r:id="rId12"/>
    <p:sldId id="344" r:id="rId13"/>
    <p:sldId id="352" r:id="rId14"/>
    <p:sldId id="343" r:id="rId15"/>
    <p:sldId id="286" r:id="rId16"/>
    <p:sldId id="395" r:id="rId17"/>
    <p:sldId id="385" r:id="rId18"/>
    <p:sldId id="393" r:id="rId19"/>
    <p:sldId id="387" r:id="rId20"/>
    <p:sldId id="326" r:id="rId21"/>
    <p:sldId id="287" r:id="rId22"/>
    <p:sldId id="336" r:id="rId23"/>
    <p:sldId id="388" r:id="rId24"/>
    <p:sldId id="299" r:id="rId25"/>
    <p:sldId id="265" r:id="rId26"/>
    <p:sldId id="329" r:id="rId27"/>
    <p:sldId id="330" r:id="rId28"/>
    <p:sldId id="302" r:id="rId29"/>
    <p:sldId id="303" r:id="rId30"/>
    <p:sldId id="389" r:id="rId31"/>
    <p:sldId id="331" r:id="rId32"/>
    <p:sldId id="289" r:id="rId33"/>
    <p:sldId id="307" r:id="rId34"/>
    <p:sldId id="308" r:id="rId35"/>
    <p:sldId id="327" r:id="rId36"/>
    <p:sldId id="310" r:id="rId37"/>
    <p:sldId id="328" r:id="rId38"/>
    <p:sldId id="290" r:id="rId39"/>
    <p:sldId id="390" r:id="rId40"/>
    <p:sldId id="312" r:id="rId41"/>
    <p:sldId id="313" r:id="rId42"/>
    <p:sldId id="314" r:id="rId43"/>
    <p:sldId id="391" r:id="rId44"/>
    <p:sldId id="316" r:id="rId45"/>
    <p:sldId id="332" r:id="rId46"/>
    <p:sldId id="392" r:id="rId47"/>
    <p:sldId id="319" r:id="rId48"/>
    <p:sldId id="320" r:id="rId49"/>
    <p:sldId id="321" r:id="rId50"/>
    <p:sldId id="335" r:id="rId51"/>
    <p:sldId id="288" r:id="rId52"/>
    <p:sldId id="324" r:id="rId53"/>
    <p:sldId id="283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200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image" Target="../media/image9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svg"/><Relationship Id="rId1" Type="http://schemas.openxmlformats.org/officeDocument/2006/relationships/image" Target="../media/image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image" Target="../media/image9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svg"/><Relationship Id="rId1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D94C26-5B3A-43DA-B85E-BF4C01C4A8A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3827CF-519E-4BBC-970F-08AFF1A29128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  <a:cs typeface="Arial"/>
            </a:rPr>
            <a:t>Service Navigation</a:t>
          </a:r>
          <a:endParaRPr lang="en-US">
            <a:solidFill>
              <a:schemeClr val="bg1"/>
            </a:solidFill>
          </a:endParaRPr>
        </a:p>
      </dgm:t>
    </dgm:pt>
    <dgm:pt modelId="{1F49654D-529C-4A3F-8F59-7AE32B33AB0A}" type="parTrans" cxnId="{F1996F4E-F6E2-41DE-A121-C2D122F13AE1}">
      <dgm:prSet/>
      <dgm:spPr/>
      <dgm:t>
        <a:bodyPr/>
        <a:lstStyle/>
        <a:p>
          <a:endParaRPr lang="en-US"/>
        </a:p>
      </dgm:t>
    </dgm:pt>
    <dgm:pt modelId="{1D51EE93-67BD-4245-A70F-A4F0ABC72F83}" type="sibTrans" cxnId="{F1996F4E-F6E2-41DE-A121-C2D122F13AE1}">
      <dgm:prSet/>
      <dgm:spPr/>
      <dgm:t>
        <a:bodyPr/>
        <a:lstStyle/>
        <a:p>
          <a:endParaRPr lang="en-US"/>
        </a:p>
      </dgm:t>
    </dgm:pt>
    <dgm:pt modelId="{38EA64DC-FEB4-4C9E-ACF1-6FA7B6EF506A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  <a:cs typeface="Arial"/>
            </a:rPr>
            <a:t>Short-Term Options Counseling and Services</a:t>
          </a:r>
          <a:endParaRPr lang="en-US">
            <a:solidFill>
              <a:schemeClr val="bg1"/>
            </a:solidFill>
          </a:endParaRPr>
        </a:p>
      </dgm:t>
    </dgm:pt>
    <dgm:pt modelId="{B06F4B98-7DA8-4BEC-9FFC-E201AF942480}" type="parTrans" cxnId="{F4931169-BC25-41FC-A3A8-FF4D88EA2EB3}">
      <dgm:prSet/>
      <dgm:spPr/>
      <dgm:t>
        <a:bodyPr/>
        <a:lstStyle/>
        <a:p>
          <a:endParaRPr lang="en-US"/>
        </a:p>
      </dgm:t>
    </dgm:pt>
    <dgm:pt modelId="{BA3784A3-88D2-468A-ACB7-26B597AE92CF}" type="sibTrans" cxnId="{F4931169-BC25-41FC-A3A8-FF4D88EA2EB3}">
      <dgm:prSet/>
      <dgm:spPr/>
      <dgm:t>
        <a:bodyPr/>
        <a:lstStyle/>
        <a:p>
          <a:endParaRPr lang="en-US"/>
        </a:p>
      </dgm:t>
    </dgm:pt>
    <dgm:pt modelId="{07E1052B-262C-49F8-A22F-CB674BE82733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  <a:cs typeface="Arial"/>
            </a:rPr>
            <a:t>Caregiver Support</a:t>
          </a:r>
          <a:endParaRPr lang="en-US">
            <a:solidFill>
              <a:schemeClr val="bg1"/>
            </a:solidFill>
          </a:endParaRPr>
        </a:p>
      </dgm:t>
    </dgm:pt>
    <dgm:pt modelId="{CA08EE8F-ED3B-4B65-9772-5E34D0D08593}" type="parTrans" cxnId="{3087F30A-B3A0-4373-B522-1C31F1A19CBA}">
      <dgm:prSet/>
      <dgm:spPr/>
      <dgm:t>
        <a:bodyPr/>
        <a:lstStyle/>
        <a:p>
          <a:endParaRPr lang="en-US"/>
        </a:p>
      </dgm:t>
    </dgm:pt>
    <dgm:pt modelId="{FC52611B-7DD3-483A-92CA-E26B88B28CD9}" type="sibTrans" cxnId="{3087F30A-B3A0-4373-B522-1C31F1A19CBA}">
      <dgm:prSet/>
      <dgm:spPr/>
      <dgm:t>
        <a:bodyPr/>
        <a:lstStyle/>
        <a:p>
          <a:endParaRPr lang="en-US"/>
        </a:p>
      </dgm:t>
    </dgm:pt>
    <dgm:pt modelId="{E7187776-6E02-4375-BCDC-33879626278D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  <a:cs typeface="Arial"/>
            </a:rPr>
            <a:t>Service Coordination of LTSS</a:t>
          </a:r>
          <a:endParaRPr lang="en-US">
            <a:solidFill>
              <a:schemeClr val="bg1"/>
            </a:solidFill>
          </a:endParaRPr>
        </a:p>
      </dgm:t>
    </dgm:pt>
    <dgm:pt modelId="{648FAB8A-D989-4F01-AEC2-8091E8FE7E75}" type="parTrans" cxnId="{0E164DEB-C348-4B8A-A2B7-7A75108BC369}">
      <dgm:prSet/>
      <dgm:spPr/>
      <dgm:t>
        <a:bodyPr/>
        <a:lstStyle/>
        <a:p>
          <a:endParaRPr lang="en-US"/>
        </a:p>
      </dgm:t>
    </dgm:pt>
    <dgm:pt modelId="{D38D8E01-EB7E-45E6-8C7E-2AAFADB4DDF4}" type="sibTrans" cxnId="{0E164DEB-C348-4B8A-A2B7-7A75108BC369}">
      <dgm:prSet/>
      <dgm:spPr/>
      <dgm:t>
        <a:bodyPr/>
        <a:lstStyle/>
        <a:p>
          <a:endParaRPr lang="en-US"/>
        </a:p>
      </dgm:t>
    </dgm:pt>
    <dgm:pt modelId="{1854A809-5BFF-4EB9-B802-5CF9977773E8}" type="pres">
      <dgm:prSet presAssocID="{B0D94C26-5B3A-43DA-B85E-BF4C01C4A8A7}" presName="linear" presStyleCnt="0">
        <dgm:presLayoutVars>
          <dgm:dir/>
          <dgm:animLvl val="lvl"/>
          <dgm:resizeHandles val="exact"/>
        </dgm:presLayoutVars>
      </dgm:prSet>
      <dgm:spPr/>
    </dgm:pt>
    <dgm:pt modelId="{AA509CE5-A937-4E86-B7EE-4385D10727A9}" type="pres">
      <dgm:prSet presAssocID="{D73827CF-519E-4BBC-970F-08AFF1A29128}" presName="parentLin" presStyleCnt="0"/>
      <dgm:spPr/>
    </dgm:pt>
    <dgm:pt modelId="{373985D7-C846-49A8-A1A7-A3353059EE0F}" type="pres">
      <dgm:prSet presAssocID="{D73827CF-519E-4BBC-970F-08AFF1A29128}" presName="parentLeftMargin" presStyleLbl="node1" presStyleIdx="0" presStyleCnt="4"/>
      <dgm:spPr/>
    </dgm:pt>
    <dgm:pt modelId="{A7C9C7B7-E861-4D0C-B7A5-C5ECCA8E28EF}" type="pres">
      <dgm:prSet presAssocID="{D73827CF-519E-4BBC-970F-08AFF1A2912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1CFA17D-143D-4165-BB3B-F2DA1B955C59}" type="pres">
      <dgm:prSet presAssocID="{D73827CF-519E-4BBC-970F-08AFF1A29128}" presName="negativeSpace" presStyleCnt="0"/>
      <dgm:spPr/>
    </dgm:pt>
    <dgm:pt modelId="{BBAC7265-5476-4F6C-ADCA-D968967D5100}" type="pres">
      <dgm:prSet presAssocID="{D73827CF-519E-4BBC-970F-08AFF1A29128}" presName="childText" presStyleLbl="conFgAcc1" presStyleIdx="0" presStyleCnt="4">
        <dgm:presLayoutVars>
          <dgm:bulletEnabled val="1"/>
        </dgm:presLayoutVars>
      </dgm:prSet>
      <dgm:spPr/>
    </dgm:pt>
    <dgm:pt modelId="{1AE67556-7766-495C-B4F3-B9A1BA42D2F1}" type="pres">
      <dgm:prSet presAssocID="{1D51EE93-67BD-4245-A70F-A4F0ABC72F83}" presName="spaceBetweenRectangles" presStyleCnt="0"/>
      <dgm:spPr/>
    </dgm:pt>
    <dgm:pt modelId="{94EE2D71-7949-4111-8458-2382B8C84A2A}" type="pres">
      <dgm:prSet presAssocID="{38EA64DC-FEB4-4C9E-ACF1-6FA7B6EF506A}" presName="parentLin" presStyleCnt="0"/>
      <dgm:spPr/>
    </dgm:pt>
    <dgm:pt modelId="{5744558A-5D0A-4D34-9E27-E3A3E7702F4D}" type="pres">
      <dgm:prSet presAssocID="{38EA64DC-FEB4-4C9E-ACF1-6FA7B6EF506A}" presName="parentLeftMargin" presStyleLbl="node1" presStyleIdx="0" presStyleCnt="4"/>
      <dgm:spPr/>
    </dgm:pt>
    <dgm:pt modelId="{86D0A5C2-7A94-41F7-871E-95B70B27AD4F}" type="pres">
      <dgm:prSet presAssocID="{38EA64DC-FEB4-4C9E-ACF1-6FA7B6EF506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90A0EB2-DD45-48DF-996F-2B82A9EEE848}" type="pres">
      <dgm:prSet presAssocID="{38EA64DC-FEB4-4C9E-ACF1-6FA7B6EF506A}" presName="negativeSpace" presStyleCnt="0"/>
      <dgm:spPr/>
    </dgm:pt>
    <dgm:pt modelId="{41A0F8D1-B7E3-44B2-B293-57E5786F94B2}" type="pres">
      <dgm:prSet presAssocID="{38EA64DC-FEB4-4C9E-ACF1-6FA7B6EF506A}" presName="childText" presStyleLbl="conFgAcc1" presStyleIdx="1" presStyleCnt="4">
        <dgm:presLayoutVars>
          <dgm:bulletEnabled val="1"/>
        </dgm:presLayoutVars>
      </dgm:prSet>
      <dgm:spPr/>
    </dgm:pt>
    <dgm:pt modelId="{E37A3CFC-A423-4174-885C-646A0CCAE27F}" type="pres">
      <dgm:prSet presAssocID="{BA3784A3-88D2-468A-ACB7-26B597AE92CF}" presName="spaceBetweenRectangles" presStyleCnt="0"/>
      <dgm:spPr/>
    </dgm:pt>
    <dgm:pt modelId="{EBFA718B-7495-447B-B5C5-0B4D4F5EAA13}" type="pres">
      <dgm:prSet presAssocID="{07E1052B-262C-49F8-A22F-CB674BE82733}" presName="parentLin" presStyleCnt="0"/>
      <dgm:spPr/>
    </dgm:pt>
    <dgm:pt modelId="{0F9E2CCC-7098-4FF9-AE97-D378D2739E63}" type="pres">
      <dgm:prSet presAssocID="{07E1052B-262C-49F8-A22F-CB674BE82733}" presName="parentLeftMargin" presStyleLbl="node1" presStyleIdx="1" presStyleCnt="4"/>
      <dgm:spPr/>
    </dgm:pt>
    <dgm:pt modelId="{36A755B6-7013-4EF1-A037-D7179F956F63}" type="pres">
      <dgm:prSet presAssocID="{07E1052B-262C-49F8-A22F-CB674BE8273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A27D6C8-51D3-48CB-807B-93C58D02CDBB}" type="pres">
      <dgm:prSet presAssocID="{07E1052B-262C-49F8-A22F-CB674BE82733}" presName="negativeSpace" presStyleCnt="0"/>
      <dgm:spPr/>
    </dgm:pt>
    <dgm:pt modelId="{40A32BB1-2100-421D-B37C-104AE39A4BE3}" type="pres">
      <dgm:prSet presAssocID="{07E1052B-262C-49F8-A22F-CB674BE82733}" presName="childText" presStyleLbl="conFgAcc1" presStyleIdx="2" presStyleCnt="4">
        <dgm:presLayoutVars>
          <dgm:bulletEnabled val="1"/>
        </dgm:presLayoutVars>
      </dgm:prSet>
      <dgm:spPr/>
    </dgm:pt>
    <dgm:pt modelId="{B0F2ADF3-BD69-44A1-BDB8-59C081400021}" type="pres">
      <dgm:prSet presAssocID="{FC52611B-7DD3-483A-92CA-E26B88B28CD9}" presName="spaceBetweenRectangles" presStyleCnt="0"/>
      <dgm:spPr/>
    </dgm:pt>
    <dgm:pt modelId="{39C45539-16DE-41EF-A8A3-760F54A92F81}" type="pres">
      <dgm:prSet presAssocID="{E7187776-6E02-4375-BCDC-33879626278D}" presName="parentLin" presStyleCnt="0"/>
      <dgm:spPr/>
    </dgm:pt>
    <dgm:pt modelId="{1F084549-47F8-42D4-99C3-5FFE20D7CF94}" type="pres">
      <dgm:prSet presAssocID="{E7187776-6E02-4375-BCDC-33879626278D}" presName="parentLeftMargin" presStyleLbl="node1" presStyleIdx="2" presStyleCnt="4"/>
      <dgm:spPr/>
    </dgm:pt>
    <dgm:pt modelId="{7F5F7DCC-9E9A-4CE6-9290-7DE706790506}" type="pres">
      <dgm:prSet presAssocID="{E7187776-6E02-4375-BCDC-33879626278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D4AEF15E-A450-45AA-9479-7EE3F079F157}" type="pres">
      <dgm:prSet presAssocID="{E7187776-6E02-4375-BCDC-33879626278D}" presName="negativeSpace" presStyleCnt="0"/>
      <dgm:spPr/>
    </dgm:pt>
    <dgm:pt modelId="{FBBBEA1E-CEC9-4752-9090-54FA160043CC}" type="pres">
      <dgm:prSet presAssocID="{E7187776-6E02-4375-BCDC-33879626278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087F30A-B3A0-4373-B522-1C31F1A19CBA}" srcId="{B0D94C26-5B3A-43DA-B85E-BF4C01C4A8A7}" destId="{07E1052B-262C-49F8-A22F-CB674BE82733}" srcOrd="2" destOrd="0" parTransId="{CA08EE8F-ED3B-4B65-9772-5E34D0D08593}" sibTransId="{FC52611B-7DD3-483A-92CA-E26B88B28CD9}"/>
    <dgm:cxn modelId="{769A0D15-82C4-43B8-8F6A-456A652B4F70}" type="presOf" srcId="{B0D94C26-5B3A-43DA-B85E-BF4C01C4A8A7}" destId="{1854A809-5BFF-4EB9-B802-5CF9977773E8}" srcOrd="0" destOrd="0" presId="urn:microsoft.com/office/officeart/2005/8/layout/list1"/>
    <dgm:cxn modelId="{6A473518-F486-498E-9EFF-F96BAE0894A3}" type="presOf" srcId="{D73827CF-519E-4BBC-970F-08AFF1A29128}" destId="{373985D7-C846-49A8-A1A7-A3353059EE0F}" srcOrd="0" destOrd="0" presId="urn:microsoft.com/office/officeart/2005/8/layout/list1"/>
    <dgm:cxn modelId="{9FEEBE1F-06EB-4C16-9203-C7385F94E8DD}" type="presOf" srcId="{E7187776-6E02-4375-BCDC-33879626278D}" destId="{1F084549-47F8-42D4-99C3-5FFE20D7CF94}" srcOrd="0" destOrd="0" presId="urn:microsoft.com/office/officeart/2005/8/layout/list1"/>
    <dgm:cxn modelId="{F4931169-BC25-41FC-A3A8-FF4D88EA2EB3}" srcId="{B0D94C26-5B3A-43DA-B85E-BF4C01C4A8A7}" destId="{38EA64DC-FEB4-4C9E-ACF1-6FA7B6EF506A}" srcOrd="1" destOrd="0" parTransId="{B06F4B98-7DA8-4BEC-9FFC-E201AF942480}" sibTransId="{BA3784A3-88D2-468A-ACB7-26B597AE92CF}"/>
    <dgm:cxn modelId="{F1996F4E-F6E2-41DE-A121-C2D122F13AE1}" srcId="{B0D94C26-5B3A-43DA-B85E-BF4C01C4A8A7}" destId="{D73827CF-519E-4BBC-970F-08AFF1A29128}" srcOrd="0" destOrd="0" parTransId="{1F49654D-529C-4A3F-8F59-7AE32B33AB0A}" sibTransId="{1D51EE93-67BD-4245-A70F-A4F0ABC72F83}"/>
    <dgm:cxn modelId="{844F9E94-E9B7-4A2F-8F12-0A1FE0EF29FA}" type="presOf" srcId="{38EA64DC-FEB4-4C9E-ACF1-6FA7B6EF506A}" destId="{86D0A5C2-7A94-41F7-871E-95B70B27AD4F}" srcOrd="1" destOrd="0" presId="urn:microsoft.com/office/officeart/2005/8/layout/list1"/>
    <dgm:cxn modelId="{F5592DAC-E1C9-413E-8388-15F7468098DA}" type="presOf" srcId="{D73827CF-519E-4BBC-970F-08AFF1A29128}" destId="{A7C9C7B7-E861-4D0C-B7A5-C5ECCA8E28EF}" srcOrd="1" destOrd="0" presId="urn:microsoft.com/office/officeart/2005/8/layout/list1"/>
    <dgm:cxn modelId="{DF4680AF-959F-4D4D-B38D-26122DABB1D2}" type="presOf" srcId="{07E1052B-262C-49F8-A22F-CB674BE82733}" destId="{36A755B6-7013-4EF1-A037-D7179F956F63}" srcOrd="1" destOrd="0" presId="urn:microsoft.com/office/officeart/2005/8/layout/list1"/>
    <dgm:cxn modelId="{E135CEC8-BB5B-41E7-B9F9-E18ADE1FB823}" type="presOf" srcId="{07E1052B-262C-49F8-A22F-CB674BE82733}" destId="{0F9E2CCC-7098-4FF9-AE97-D378D2739E63}" srcOrd="0" destOrd="0" presId="urn:microsoft.com/office/officeart/2005/8/layout/list1"/>
    <dgm:cxn modelId="{D3C698CF-78CE-490F-9003-4E39B8A6A455}" type="presOf" srcId="{38EA64DC-FEB4-4C9E-ACF1-6FA7B6EF506A}" destId="{5744558A-5D0A-4D34-9E27-E3A3E7702F4D}" srcOrd="0" destOrd="0" presId="urn:microsoft.com/office/officeart/2005/8/layout/list1"/>
    <dgm:cxn modelId="{0E164DEB-C348-4B8A-A2B7-7A75108BC369}" srcId="{B0D94C26-5B3A-43DA-B85E-BF4C01C4A8A7}" destId="{E7187776-6E02-4375-BCDC-33879626278D}" srcOrd="3" destOrd="0" parTransId="{648FAB8A-D989-4F01-AEC2-8091E8FE7E75}" sibTransId="{D38D8E01-EB7E-45E6-8C7E-2AAFADB4DDF4}"/>
    <dgm:cxn modelId="{1F42D2F5-AC4C-44C2-8BE7-A67024C0DFAF}" type="presOf" srcId="{E7187776-6E02-4375-BCDC-33879626278D}" destId="{7F5F7DCC-9E9A-4CE6-9290-7DE706790506}" srcOrd="1" destOrd="0" presId="urn:microsoft.com/office/officeart/2005/8/layout/list1"/>
    <dgm:cxn modelId="{91C9580C-55D1-45E3-8606-01832CE8757E}" type="presParOf" srcId="{1854A809-5BFF-4EB9-B802-5CF9977773E8}" destId="{AA509CE5-A937-4E86-B7EE-4385D10727A9}" srcOrd="0" destOrd="0" presId="urn:microsoft.com/office/officeart/2005/8/layout/list1"/>
    <dgm:cxn modelId="{391E0DEB-3CB3-4C9D-8E02-EEA0E388544A}" type="presParOf" srcId="{AA509CE5-A937-4E86-B7EE-4385D10727A9}" destId="{373985D7-C846-49A8-A1A7-A3353059EE0F}" srcOrd="0" destOrd="0" presId="urn:microsoft.com/office/officeart/2005/8/layout/list1"/>
    <dgm:cxn modelId="{BA8CE919-762D-415D-BA6C-00649B588B91}" type="presParOf" srcId="{AA509CE5-A937-4E86-B7EE-4385D10727A9}" destId="{A7C9C7B7-E861-4D0C-B7A5-C5ECCA8E28EF}" srcOrd="1" destOrd="0" presId="urn:microsoft.com/office/officeart/2005/8/layout/list1"/>
    <dgm:cxn modelId="{F6E34725-EAE5-4781-9508-54B50BFBF382}" type="presParOf" srcId="{1854A809-5BFF-4EB9-B802-5CF9977773E8}" destId="{C1CFA17D-143D-4165-BB3B-F2DA1B955C59}" srcOrd="1" destOrd="0" presId="urn:microsoft.com/office/officeart/2005/8/layout/list1"/>
    <dgm:cxn modelId="{785F122F-D14D-438A-B247-8F35157994AF}" type="presParOf" srcId="{1854A809-5BFF-4EB9-B802-5CF9977773E8}" destId="{BBAC7265-5476-4F6C-ADCA-D968967D5100}" srcOrd="2" destOrd="0" presId="urn:microsoft.com/office/officeart/2005/8/layout/list1"/>
    <dgm:cxn modelId="{766DC93D-0110-4D11-8DFC-C361F3213016}" type="presParOf" srcId="{1854A809-5BFF-4EB9-B802-5CF9977773E8}" destId="{1AE67556-7766-495C-B4F3-B9A1BA42D2F1}" srcOrd="3" destOrd="0" presId="urn:microsoft.com/office/officeart/2005/8/layout/list1"/>
    <dgm:cxn modelId="{82A1F606-656A-4428-86F7-A1F49015AE01}" type="presParOf" srcId="{1854A809-5BFF-4EB9-B802-5CF9977773E8}" destId="{94EE2D71-7949-4111-8458-2382B8C84A2A}" srcOrd="4" destOrd="0" presId="urn:microsoft.com/office/officeart/2005/8/layout/list1"/>
    <dgm:cxn modelId="{C35B3E88-00C0-492B-BFDF-4BCA1072226C}" type="presParOf" srcId="{94EE2D71-7949-4111-8458-2382B8C84A2A}" destId="{5744558A-5D0A-4D34-9E27-E3A3E7702F4D}" srcOrd="0" destOrd="0" presId="urn:microsoft.com/office/officeart/2005/8/layout/list1"/>
    <dgm:cxn modelId="{3C2F1CA9-735F-40A1-BA79-F988C3A17F6F}" type="presParOf" srcId="{94EE2D71-7949-4111-8458-2382B8C84A2A}" destId="{86D0A5C2-7A94-41F7-871E-95B70B27AD4F}" srcOrd="1" destOrd="0" presId="urn:microsoft.com/office/officeart/2005/8/layout/list1"/>
    <dgm:cxn modelId="{50DD13D3-173A-447A-99D3-EE2D0846FFA4}" type="presParOf" srcId="{1854A809-5BFF-4EB9-B802-5CF9977773E8}" destId="{190A0EB2-DD45-48DF-996F-2B82A9EEE848}" srcOrd="5" destOrd="0" presId="urn:microsoft.com/office/officeart/2005/8/layout/list1"/>
    <dgm:cxn modelId="{08877A0C-CC58-4DD3-8079-02221550AC15}" type="presParOf" srcId="{1854A809-5BFF-4EB9-B802-5CF9977773E8}" destId="{41A0F8D1-B7E3-44B2-B293-57E5786F94B2}" srcOrd="6" destOrd="0" presId="urn:microsoft.com/office/officeart/2005/8/layout/list1"/>
    <dgm:cxn modelId="{057543B4-65E6-4D8D-A51C-5034B4BD533B}" type="presParOf" srcId="{1854A809-5BFF-4EB9-B802-5CF9977773E8}" destId="{E37A3CFC-A423-4174-885C-646A0CCAE27F}" srcOrd="7" destOrd="0" presId="urn:microsoft.com/office/officeart/2005/8/layout/list1"/>
    <dgm:cxn modelId="{B121FFF6-A16C-48B7-8B41-3636EBDF96BE}" type="presParOf" srcId="{1854A809-5BFF-4EB9-B802-5CF9977773E8}" destId="{EBFA718B-7495-447B-B5C5-0B4D4F5EAA13}" srcOrd="8" destOrd="0" presId="urn:microsoft.com/office/officeart/2005/8/layout/list1"/>
    <dgm:cxn modelId="{89CBEE4B-BE4D-4C03-9017-3C666E901D86}" type="presParOf" srcId="{EBFA718B-7495-447B-B5C5-0B4D4F5EAA13}" destId="{0F9E2CCC-7098-4FF9-AE97-D378D2739E63}" srcOrd="0" destOrd="0" presId="urn:microsoft.com/office/officeart/2005/8/layout/list1"/>
    <dgm:cxn modelId="{DC8CFEEE-FAC1-4DDC-ACCF-DFC82CAAA6A5}" type="presParOf" srcId="{EBFA718B-7495-447B-B5C5-0B4D4F5EAA13}" destId="{36A755B6-7013-4EF1-A037-D7179F956F63}" srcOrd="1" destOrd="0" presId="urn:microsoft.com/office/officeart/2005/8/layout/list1"/>
    <dgm:cxn modelId="{E20029C9-E19E-41B9-BEA8-5CC9C0E774B7}" type="presParOf" srcId="{1854A809-5BFF-4EB9-B802-5CF9977773E8}" destId="{4A27D6C8-51D3-48CB-807B-93C58D02CDBB}" srcOrd="9" destOrd="0" presId="urn:microsoft.com/office/officeart/2005/8/layout/list1"/>
    <dgm:cxn modelId="{6B72806B-1E16-46C6-879C-22B67450C6BB}" type="presParOf" srcId="{1854A809-5BFF-4EB9-B802-5CF9977773E8}" destId="{40A32BB1-2100-421D-B37C-104AE39A4BE3}" srcOrd="10" destOrd="0" presId="urn:microsoft.com/office/officeart/2005/8/layout/list1"/>
    <dgm:cxn modelId="{220E73C2-E29F-42B7-9A70-91E4987F8090}" type="presParOf" srcId="{1854A809-5BFF-4EB9-B802-5CF9977773E8}" destId="{B0F2ADF3-BD69-44A1-BDB8-59C081400021}" srcOrd="11" destOrd="0" presId="urn:microsoft.com/office/officeart/2005/8/layout/list1"/>
    <dgm:cxn modelId="{85EEB282-2F69-48B2-A20F-A5357BE5A1F7}" type="presParOf" srcId="{1854A809-5BFF-4EB9-B802-5CF9977773E8}" destId="{39C45539-16DE-41EF-A8A3-760F54A92F81}" srcOrd="12" destOrd="0" presId="urn:microsoft.com/office/officeart/2005/8/layout/list1"/>
    <dgm:cxn modelId="{2246240B-DEF2-4452-8E85-9CE16D3F7A38}" type="presParOf" srcId="{39C45539-16DE-41EF-A8A3-760F54A92F81}" destId="{1F084549-47F8-42D4-99C3-5FFE20D7CF94}" srcOrd="0" destOrd="0" presId="urn:microsoft.com/office/officeart/2005/8/layout/list1"/>
    <dgm:cxn modelId="{371BAA63-D32E-4794-BBC1-D4C0658C4031}" type="presParOf" srcId="{39C45539-16DE-41EF-A8A3-760F54A92F81}" destId="{7F5F7DCC-9E9A-4CE6-9290-7DE706790506}" srcOrd="1" destOrd="0" presId="urn:microsoft.com/office/officeart/2005/8/layout/list1"/>
    <dgm:cxn modelId="{E42A4F5F-DB94-4126-9313-1347AAF51246}" type="presParOf" srcId="{1854A809-5BFF-4EB9-B802-5CF9977773E8}" destId="{D4AEF15E-A450-45AA-9479-7EE3F079F157}" srcOrd="13" destOrd="0" presId="urn:microsoft.com/office/officeart/2005/8/layout/list1"/>
    <dgm:cxn modelId="{F9031D87-8217-4799-83CD-B5385FE7B28A}" type="presParOf" srcId="{1854A809-5BFF-4EB9-B802-5CF9977773E8}" destId="{FBBBEA1E-CEC9-4752-9090-54FA160043C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F69949-3FA7-46E7-9B67-D9981C66AB1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18312B-5B22-46E1-8CEE-548D6FBA628B}">
      <dgm:prSet phldrT="[Text]"/>
      <dgm:spPr/>
      <dgm:t>
        <a:bodyPr/>
        <a:lstStyle/>
        <a:p>
          <a:r>
            <a:rPr lang="en-US">
              <a:cs typeface="Arial"/>
            </a:rPr>
            <a:t>Warm hand offs for Service Coordination of LTSS</a:t>
          </a:r>
          <a:endParaRPr lang="en-US"/>
        </a:p>
      </dgm:t>
      <dgm:extLst>
        <a:ext uri="{E40237B7-FDA0-4F09-8148-C483321AD2D9}">
          <dgm14:cNvPr xmlns:dgm14="http://schemas.microsoft.com/office/drawing/2010/diagram" id="0" name="" descr="- Warm hand offs for Service Coordination of LTSS&#10;- Provider Communication and Training&#10;- Engagement and outreach to community and stakeholders about existing and transitioning network&#10;- Establishing Disability Service District Advisory Councils&#10;"/>
        </a:ext>
      </dgm:extLst>
    </dgm:pt>
    <dgm:pt modelId="{8E12C1DA-E8E7-4269-BB90-30C98322FA2A}" type="parTrans" cxnId="{BC31B5CC-5429-4639-99C2-0DED771DDD00}">
      <dgm:prSet/>
      <dgm:spPr/>
      <dgm:t>
        <a:bodyPr/>
        <a:lstStyle/>
        <a:p>
          <a:endParaRPr lang="en-US"/>
        </a:p>
      </dgm:t>
    </dgm:pt>
    <dgm:pt modelId="{A430D5F9-A55A-4B37-A29A-6BA1B3217002}" type="sibTrans" cxnId="{BC31B5CC-5429-4639-99C2-0DED771DDD00}">
      <dgm:prSet/>
      <dgm:spPr/>
      <dgm:t>
        <a:bodyPr/>
        <a:lstStyle/>
        <a:p>
          <a:endParaRPr lang="en-US"/>
        </a:p>
      </dgm:t>
    </dgm:pt>
    <dgm:pt modelId="{553BC919-3F42-43F7-84ED-05F301DF8F41}">
      <dgm:prSet phldrT="[Text]"/>
      <dgm:spPr/>
      <dgm:t>
        <a:bodyPr/>
        <a:lstStyle/>
        <a:p>
          <a:r>
            <a:rPr lang="en-US">
              <a:cs typeface="Arial"/>
            </a:rPr>
            <a:t>Provider Communication and Training</a:t>
          </a:r>
          <a:endParaRPr lang="en-US"/>
        </a:p>
      </dgm:t>
      <dgm:extLst>
        <a:ext uri="{E40237B7-FDA0-4F09-8148-C483321AD2D9}">
          <dgm14:cNvPr xmlns:dgm14="http://schemas.microsoft.com/office/drawing/2010/diagram" id="0" name="" descr="- Warm hand offs for Service Coordination of LTSS&#10;- Provider Communication and Training&#10;- Engagement and outreach to community and stakeholders about existing and transitioning network&#10;- Establishing Disability Service District Advisory Councils&#10;"/>
        </a:ext>
      </dgm:extLst>
    </dgm:pt>
    <dgm:pt modelId="{8C29211E-AABA-4E50-8CE5-D4F914A863C5}" type="parTrans" cxnId="{6CA87CA2-A71B-4686-94F4-904B7069BDD8}">
      <dgm:prSet/>
      <dgm:spPr/>
      <dgm:t>
        <a:bodyPr/>
        <a:lstStyle/>
        <a:p>
          <a:endParaRPr lang="en-US"/>
        </a:p>
      </dgm:t>
    </dgm:pt>
    <dgm:pt modelId="{D603F33C-9B61-4E9B-A672-DDBC348145C0}" type="sibTrans" cxnId="{6CA87CA2-A71B-4686-94F4-904B7069BDD8}">
      <dgm:prSet/>
      <dgm:spPr/>
      <dgm:t>
        <a:bodyPr/>
        <a:lstStyle/>
        <a:p>
          <a:endParaRPr lang="en-US"/>
        </a:p>
      </dgm:t>
    </dgm:pt>
    <dgm:pt modelId="{91FF4F6E-4D49-4553-9ACD-3618AC2BFB90}">
      <dgm:prSet phldrT="[Text]"/>
      <dgm:spPr/>
      <dgm:t>
        <a:bodyPr/>
        <a:lstStyle/>
        <a:p>
          <a:r>
            <a:rPr lang="en-US">
              <a:cs typeface="Arial"/>
            </a:rPr>
            <a:t>Engagement and outreach to community and stakeholders about existing and transitioning network</a:t>
          </a:r>
          <a:endParaRPr lang="en-US"/>
        </a:p>
      </dgm:t>
      <dgm:extLst>
        <a:ext uri="{E40237B7-FDA0-4F09-8148-C483321AD2D9}">
          <dgm14:cNvPr xmlns:dgm14="http://schemas.microsoft.com/office/drawing/2010/diagram" id="0" name="" descr="- Warm hand offs for Service Coordination of LTSS&#10;- Provider Communication and Training&#10;- Engagement and outreach to community and stakeholders about existing and transitioning network&#10;- Establishing Disability Service District Advisory Councils&#10;"/>
        </a:ext>
      </dgm:extLst>
    </dgm:pt>
    <dgm:pt modelId="{B011AB02-3DE8-4C45-ACFD-D7BA50B3C194}" type="parTrans" cxnId="{2B308A3D-EAA1-4FD9-85B7-A485D2F876E0}">
      <dgm:prSet/>
      <dgm:spPr/>
      <dgm:t>
        <a:bodyPr/>
        <a:lstStyle/>
        <a:p>
          <a:endParaRPr lang="en-US"/>
        </a:p>
      </dgm:t>
    </dgm:pt>
    <dgm:pt modelId="{E68E6921-5E15-4F0B-8571-EADA267DBA63}" type="sibTrans" cxnId="{2B308A3D-EAA1-4FD9-85B7-A485D2F876E0}">
      <dgm:prSet/>
      <dgm:spPr/>
      <dgm:t>
        <a:bodyPr/>
        <a:lstStyle/>
        <a:p>
          <a:endParaRPr lang="en-US"/>
        </a:p>
      </dgm:t>
    </dgm:pt>
    <dgm:pt modelId="{8B74A355-5F71-4846-8EEB-F81CF2807E44}">
      <dgm:prSet phldrT="[Text]"/>
      <dgm:spPr/>
      <dgm:t>
        <a:bodyPr/>
        <a:lstStyle/>
        <a:p>
          <a:r>
            <a:rPr lang="en-US"/>
            <a:t>Supporting a shift to statewide consistency for accessing services</a:t>
          </a:r>
        </a:p>
      </dgm:t>
      <dgm:extLst>
        <a:ext uri="{E40237B7-FDA0-4F09-8148-C483321AD2D9}">
          <dgm14:cNvPr xmlns:dgm14="http://schemas.microsoft.com/office/drawing/2010/diagram" id="0" name="" descr="- Warm hand offs for Service Coordination of LTSS&#10;- Provider Communication and Training&#10;- Engagement and outreach to community and stakeholders about existing and transitioning network&#10;- Establishing Disability Service District Advisory Councils&#10;"/>
        </a:ext>
      </dgm:extLst>
    </dgm:pt>
    <dgm:pt modelId="{088B85B8-FB12-4DB2-B7A1-9A8C780EB70C}" type="parTrans" cxnId="{387CA0D9-2420-48E7-8B5E-B8AE516A3A10}">
      <dgm:prSet/>
      <dgm:spPr/>
      <dgm:t>
        <a:bodyPr/>
        <a:lstStyle/>
        <a:p>
          <a:endParaRPr lang="en-US"/>
        </a:p>
      </dgm:t>
    </dgm:pt>
    <dgm:pt modelId="{6DC08461-AB90-4625-AA11-3114E631439C}" type="sibTrans" cxnId="{387CA0D9-2420-48E7-8B5E-B8AE516A3A10}">
      <dgm:prSet/>
      <dgm:spPr/>
      <dgm:t>
        <a:bodyPr/>
        <a:lstStyle/>
        <a:p>
          <a:endParaRPr lang="en-US"/>
        </a:p>
      </dgm:t>
    </dgm:pt>
    <dgm:pt modelId="{8557F71B-8A66-4659-BD64-EC5A05415E4F}" type="pres">
      <dgm:prSet presAssocID="{1FF69949-3FA7-46E7-9B67-D9981C66AB1C}" presName="Name0" presStyleCnt="0">
        <dgm:presLayoutVars>
          <dgm:chMax val="7"/>
          <dgm:chPref val="7"/>
          <dgm:dir/>
        </dgm:presLayoutVars>
      </dgm:prSet>
      <dgm:spPr/>
    </dgm:pt>
    <dgm:pt modelId="{16621EBA-A829-4284-A8B5-CBFEC8322BFE}" type="pres">
      <dgm:prSet presAssocID="{1FF69949-3FA7-46E7-9B67-D9981C66AB1C}" presName="Name1" presStyleCnt="0"/>
      <dgm:spPr/>
    </dgm:pt>
    <dgm:pt modelId="{A9566097-0073-48B0-8CA4-AD2C8DF31DC6}" type="pres">
      <dgm:prSet presAssocID="{1FF69949-3FA7-46E7-9B67-D9981C66AB1C}" presName="cycle" presStyleCnt="0"/>
      <dgm:spPr/>
    </dgm:pt>
    <dgm:pt modelId="{5F01D68C-B95F-474A-B245-638F13F9221C}" type="pres">
      <dgm:prSet presAssocID="{1FF69949-3FA7-46E7-9B67-D9981C66AB1C}" presName="srcNode" presStyleLbl="node1" presStyleIdx="0" presStyleCnt="4"/>
      <dgm:spPr/>
    </dgm:pt>
    <dgm:pt modelId="{61E3EF35-EAD1-4DF9-A6D5-B61982F7CA6F}" type="pres">
      <dgm:prSet presAssocID="{1FF69949-3FA7-46E7-9B67-D9981C66AB1C}" presName="conn" presStyleLbl="parChTrans1D2" presStyleIdx="0" presStyleCnt="1"/>
      <dgm:spPr/>
    </dgm:pt>
    <dgm:pt modelId="{C90CA3AF-E8DC-47AE-B720-5E799425D82C}" type="pres">
      <dgm:prSet presAssocID="{1FF69949-3FA7-46E7-9B67-D9981C66AB1C}" presName="extraNode" presStyleLbl="node1" presStyleIdx="0" presStyleCnt="4"/>
      <dgm:spPr/>
    </dgm:pt>
    <dgm:pt modelId="{84CEEEAF-26A5-4B8C-AF7B-6111CCCB1EA0}" type="pres">
      <dgm:prSet presAssocID="{1FF69949-3FA7-46E7-9B67-D9981C66AB1C}" presName="dstNode" presStyleLbl="node1" presStyleIdx="0" presStyleCnt="4"/>
      <dgm:spPr/>
    </dgm:pt>
    <dgm:pt modelId="{31C6AC0A-BDE2-4E3D-9BB1-2EC2B732E6AE}" type="pres">
      <dgm:prSet presAssocID="{6A18312B-5B22-46E1-8CEE-548D6FBA628B}" presName="text_1" presStyleLbl="node1" presStyleIdx="0" presStyleCnt="4">
        <dgm:presLayoutVars>
          <dgm:bulletEnabled val="1"/>
        </dgm:presLayoutVars>
      </dgm:prSet>
      <dgm:spPr/>
    </dgm:pt>
    <dgm:pt modelId="{32A6A5C1-2C40-431B-A2AB-6539B726DF17}" type="pres">
      <dgm:prSet presAssocID="{6A18312B-5B22-46E1-8CEE-548D6FBA628B}" presName="accent_1" presStyleCnt="0"/>
      <dgm:spPr/>
    </dgm:pt>
    <dgm:pt modelId="{80F8CAE8-95FD-414D-8DCC-E4CC5D0EA3A1}" type="pres">
      <dgm:prSet presAssocID="{6A18312B-5B22-46E1-8CEE-548D6FBA628B}" presName="accentRepeatNode" presStyleLbl="solidFgAcc1" presStyleIdx="0" presStyleCnt="4"/>
      <dgm:spPr/>
    </dgm:pt>
    <dgm:pt modelId="{5157015D-FDB2-49EF-93D6-9E83F93B3FD7}" type="pres">
      <dgm:prSet presAssocID="{553BC919-3F42-43F7-84ED-05F301DF8F41}" presName="text_2" presStyleLbl="node1" presStyleIdx="1" presStyleCnt="4">
        <dgm:presLayoutVars>
          <dgm:bulletEnabled val="1"/>
        </dgm:presLayoutVars>
      </dgm:prSet>
      <dgm:spPr/>
    </dgm:pt>
    <dgm:pt modelId="{FAE42BFC-EE69-4B6A-A770-DEAA8AD551D0}" type="pres">
      <dgm:prSet presAssocID="{553BC919-3F42-43F7-84ED-05F301DF8F41}" presName="accent_2" presStyleCnt="0"/>
      <dgm:spPr/>
    </dgm:pt>
    <dgm:pt modelId="{4A6702A4-03DD-4B3F-9174-1B889C324979}" type="pres">
      <dgm:prSet presAssocID="{553BC919-3F42-43F7-84ED-05F301DF8F41}" presName="accentRepeatNode" presStyleLbl="solidFgAcc1" presStyleIdx="1" presStyleCnt="4"/>
      <dgm:spPr/>
    </dgm:pt>
    <dgm:pt modelId="{7D64BF63-0731-4623-AEC0-1D2A63585D90}" type="pres">
      <dgm:prSet presAssocID="{91FF4F6E-4D49-4553-9ACD-3618AC2BFB90}" presName="text_3" presStyleLbl="node1" presStyleIdx="2" presStyleCnt="4">
        <dgm:presLayoutVars>
          <dgm:bulletEnabled val="1"/>
        </dgm:presLayoutVars>
      </dgm:prSet>
      <dgm:spPr/>
    </dgm:pt>
    <dgm:pt modelId="{6B7D9C9B-2E04-43C0-AB3E-AB640F84CEE6}" type="pres">
      <dgm:prSet presAssocID="{91FF4F6E-4D49-4553-9ACD-3618AC2BFB90}" presName="accent_3" presStyleCnt="0"/>
      <dgm:spPr/>
    </dgm:pt>
    <dgm:pt modelId="{71C3393A-CDAF-4EA9-A3A4-7C9C2AE3B40D}" type="pres">
      <dgm:prSet presAssocID="{91FF4F6E-4D49-4553-9ACD-3618AC2BFB90}" presName="accentRepeatNode" presStyleLbl="solidFgAcc1" presStyleIdx="2" presStyleCnt="4"/>
      <dgm:spPr/>
    </dgm:pt>
    <dgm:pt modelId="{99679766-C2E8-489E-9570-FA0351FBB220}" type="pres">
      <dgm:prSet presAssocID="{8B74A355-5F71-4846-8EEB-F81CF2807E44}" presName="text_4" presStyleLbl="node1" presStyleIdx="3" presStyleCnt="4">
        <dgm:presLayoutVars>
          <dgm:bulletEnabled val="1"/>
        </dgm:presLayoutVars>
      </dgm:prSet>
      <dgm:spPr/>
    </dgm:pt>
    <dgm:pt modelId="{75359F35-F73C-46E1-BA4B-7BA6BD062766}" type="pres">
      <dgm:prSet presAssocID="{8B74A355-5F71-4846-8EEB-F81CF2807E44}" presName="accent_4" presStyleCnt="0"/>
      <dgm:spPr/>
    </dgm:pt>
    <dgm:pt modelId="{B70267AA-8808-4119-AE08-BC76E8FFCF3F}" type="pres">
      <dgm:prSet presAssocID="{8B74A355-5F71-4846-8EEB-F81CF2807E44}" presName="accentRepeatNode" presStyleLbl="solidFgAcc1" presStyleIdx="3" presStyleCnt="4"/>
      <dgm:spPr/>
    </dgm:pt>
  </dgm:ptLst>
  <dgm:cxnLst>
    <dgm:cxn modelId="{3558D424-A05C-4F91-8021-C4F315C50F0D}" type="presOf" srcId="{553BC919-3F42-43F7-84ED-05F301DF8F41}" destId="{5157015D-FDB2-49EF-93D6-9E83F93B3FD7}" srcOrd="0" destOrd="0" presId="urn:microsoft.com/office/officeart/2008/layout/VerticalCurvedList"/>
    <dgm:cxn modelId="{2B308A3D-EAA1-4FD9-85B7-A485D2F876E0}" srcId="{1FF69949-3FA7-46E7-9B67-D9981C66AB1C}" destId="{91FF4F6E-4D49-4553-9ACD-3618AC2BFB90}" srcOrd="2" destOrd="0" parTransId="{B011AB02-3DE8-4C45-ACFD-D7BA50B3C194}" sibTransId="{E68E6921-5E15-4F0B-8571-EADA267DBA63}"/>
    <dgm:cxn modelId="{08DB0552-CB69-4EBF-B857-2553DE11EFDA}" type="presOf" srcId="{8B74A355-5F71-4846-8EEB-F81CF2807E44}" destId="{99679766-C2E8-489E-9570-FA0351FBB220}" srcOrd="0" destOrd="0" presId="urn:microsoft.com/office/officeart/2008/layout/VerticalCurvedList"/>
    <dgm:cxn modelId="{27468B7B-E4AC-4D6D-B6B8-5A6E725DE0F3}" type="presOf" srcId="{1FF69949-3FA7-46E7-9B67-D9981C66AB1C}" destId="{8557F71B-8A66-4659-BD64-EC5A05415E4F}" srcOrd="0" destOrd="0" presId="urn:microsoft.com/office/officeart/2008/layout/VerticalCurvedList"/>
    <dgm:cxn modelId="{AA1E4981-8E67-43CB-B85D-B9D66774A1F4}" type="presOf" srcId="{A430D5F9-A55A-4B37-A29A-6BA1B3217002}" destId="{61E3EF35-EAD1-4DF9-A6D5-B61982F7CA6F}" srcOrd="0" destOrd="0" presId="urn:microsoft.com/office/officeart/2008/layout/VerticalCurvedList"/>
    <dgm:cxn modelId="{874BB5A1-A9F6-475B-B609-60064426B625}" type="presOf" srcId="{6A18312B-5B22-46E1-8CEE-548D6FBA628B}" destId="{31C6AC0A-BDE2-4E3D-9BB1-2EC2B732E6AE}" srcOrd="0" destOrd="0" presId="urn:microsoft.com/office/officeart/2008/layout/VerticalCurvedList"/>
    <dgm:cxn modelId="{6CA87CA2-A71B-4686-94F4-904B7069BDD8}" srcId="{1FF69949-3FA7-46E7-9B67-D9981C66AB1C}" destId="{553BC919-3F42-43F7-84ED-05F301DF8F41}" srcOrd="1" destOrd="0" parTransId="{8C29211E-AABA-4E50-8CE5-D4F914A863C5}" sibTransId="{D603F33C-9B61-4E9B-A672-DDBC348145C0}"/>
    <dgm:cxn modelId="{BC31B5CC-5429-4639-99C2-0DED771DDD00}" srcId="{1FF69949-3FA7-46E7-9B67-D9981C66AB1C}" destId="{6A18312B-5B22-46E1-8CEE-548D6FBA628B}" srcOrd="0" destOrd="0" parTransId="{8E12C1DA-E8E7-4269-BB90-30C98322FA2A}" sibTransId="{A430D5F9-A55A-4B37-A29A-6BA1B3217002}"/>
    <dgm:cxn modelId="{387CA0D9-2420-48E7-8B5E-B8AE516A3A10}" srcId="{1FF69949-3FA7-46E7-9B67-D9981C66AB1C}" destId="{8B74A355-5F71-4846-8EEB-F81CF2807E44}" srcOrd="3" destOrd="0" parTransId="{088B85B8-FB12-4DB2-B7A1-9A8C780EB70C}" sibTransId="{6DC08461-AB90-4625-AA11-3114E631439C}"/>
    <dgm:cxn modelId="{C7DA20FA-77EA-460B-8706-7B949C4A60EC}" type="presOf" srcId="{91FF4F6E-4D49-4553-9ACD-3618AC2BFB90}" destId="{7D64BF63-0731-4623-AEC0-1D2A63585D90}" srcOrd="0" destOrd="0" presId="urn:microsoft.com/office/officeart/2008/layout/VerticalCurvedList"/>
    <dgm:cxn modelId="{1C7AB22F-97C3-483C-9E8B-5874E0E00B13}" type="presParOf" srcId="{8557F71B-8A66-4659-BD64-EC5A05415E4F}" destId="{16621EBA-A829-4284-A8B5-CBFEC8322BFE}" srcOrd="0" destOrd="0" presId="urn:microsoft.com/office/officeart/2008/layout/VerticalCurvedList"/>
    <dgm:cxn modelId="{79C04ADF-F098-4897-88E6-D6969673BE4D}" type="presParOf" srcId="{16621EBA-A829-4284-A8B5-CBFEC8322BFE}" destId="{A9566097-0073-48B0-8CA4-AD2C8DF31DC6}" srcOrd="0" destOrd="0" presId="urn:microsoft.com/office/officeart/2008/layout/VerticalCurvedList"/>
    <dgm:cxn modelId="{736834FD-2AAE-4EB9-BC08-0E390D26CB8F}" type="presParOf" srcId="{A9566097-0073-48B0-8CA4-AD2C8DF31DC6}" destId="{5F01D68C-B95F-474A-B245-638F13F9221C}" srcOrd="0" destOrd="0" presId="urn:microsoft.com/office/officeart/2008/layout/VerticalCurvedList"/>
    <dgm:cxn modelId="{BCA8CF1D-9214-4008-B689-E79B23C92299}" type="presParOf" srcId="{A9566097-0073-48B0-8CA4-AD2C8DF31DC6}" destId="{61E3EF35-EAD1-4DF9-A6D5-B61982F7CA6F}" srcOrd="1" destOrd="0" presId="urn:microsoft.com/office/officeart/2008/layout/VerticalCurvedList"/>
    <dgm:cxn modelId="{3DBBD570-E730-4E20-A0B8-C5876831401C}" type="presParOf" srcId="{A9566097-0073-48B0-8CA4-AD2C8DF31DC6}" destId="{C90CA3AF-E8DC-47AE-B720-5E799425D82C}" srcOrd="2" destOrd="0" presId="urn:microsoft.com/office/officeart/2008/layout/VerticalCurvedList"/>
    <dgm:cxn modelId="{AACC5F7C-3055-4282-BED0-AB9B728A4E0D}" type="presParOf" srcId="{A9566097-0073-48B0-8CA4-AD2C8DF31DC6}" destId="{84CEEEAF-26A5-4B8C-AF7B-6111CCCB1EA0}" srcOrd="3" destOrd="0" presId="urn:microsoft.com/office/officeart/2008/layout/VerticalCurvedList"/>
    <dgm:cxn modelId="{D8DD8692-0BD9-4139-98C2-210C93A1CBC3}" type="presParOf" srcId="{16621EBA-A829-4284-A8B5-CBFEC8322BFE}" destId="{31C6AC0A-BDE2-4E3D-9BB1-2EC2B732E6AE}" srcOrd="1" destOrd="0" presId="urn:microsoft.com/office/officeart/2008/layout/VerticalCurvedList"/>
    <dgm:cxn modelId="{9182A5C4-7542-40B1-B7D5-6800BBCC3685}" type="presParOf" srcId="{16621EBA-A829-4284-A8B5-CBFEC8322BFE}" destId="{32A6A5C1-2C40-431B-A2AB-6539B726DF17}" srcOrd="2" destOrd="0" presId="urn:microsoft.com/office/officeart/2008/layout/VerticalCurvedList"/>
    <dgm:cxn modelId="{3F2E59FB-87AE-4371-B61F-A4CFF0271E0D}" type="presParOf" srcId="{32A6A5C1-2C40-431B-A2AB-6539B726DF17}" destId="{80F8CAE8-95FD-414D-8DCC-E4CC5D0EA3A1}" srcOrd="0" destOrd="0" presId="urn:microsoft.com/office/officeart/2008/layout/VerticalCurvedList"/>
    <dgm:cxn modelId="{55688235-00AD-4DB4-9388-6089CB5ACCE1}" type="presParOf" srcId="{16621EBA-A829-4284-A8B5-CBFEC8322BFE}" destId="{5157015D-FDB2-49EF-93D6-9E83F93B3FD7}" srcOrd="3" destOrd="0" presId="urn:microsoft.com/office/officeart/2008/layout/VerticalCurvedList"/>
    <dgm:cxn modelId="{8F794266-F66E-4738-9EF1-10847B66B746}" type="presParOf" srcId="{16621EBA-A829-4284-A8B5-CBFEC8322BFE}" destId="{FAE42BFC-EE69-4B6A-A770-DEAA8AD551D0}" srcOrd="4" destOrd="0" presId="urn:microsoft.com/office/officeart/2008/layout/VerticalCurvedList"/>
    <dgm:cxn modelId="{BBDF5F1E-AFE3-4E3F-8726-EB926079D141}" type="presParOf" srcId="{FAE42BFC-EE69-4B6A-A770-DEAA8AD551D0}" destId="{4A6702A4-03DD-4B3F-9174-1B889C324979}" srcOrd="0" destOrd="0" presId="urn:microsoft.com/office/officeart/2008/layout/VerticalCurvedList"/>
    <dgm:cxn modelId="{E6C4806B-E23F-455A-93D1-36C2B6E62AD0}" type="presParOf" srcId="{16621EBA-A829-4284-A8B5-CBFEC8322BFE}" destId="{7D64BF63-0731-4623-AEC0-1D2A63585D90}" srcOrd="5" destOrd="0" presId="urn:microsoft.com/office/officeart/2008/layout/VerticalCurvedList"/>
    <dgm:cxn modelId="{E16F83E2-CCC4-43EF-962C-E9953FBB329A}" type="presParOf" srcId="{16621EBA-A829-4284-A8B5-CBFEC8322BFE}" destId="{6B7D9C9B-2E04-43C0-AB3E-AB640F84CEE6}" srcOrd="6" destOrd="0" presId="urn:microsoft.com/office/officeart/2008/layout/VerticalCurvedList"/>
    <dgm:cxn modelId="{87AB17D7-C972-45C5-9FE9-8D850AEEF21B}" type="presParOf" srcId="{6B7D9C9B-2E04-43C0-AB3E-AB640F84CEE6}" destId="{71C3393A-CDAF-4EA9-A3A4-7C9C2AE3B40D}" srcOrd="0" destOrd="0" presId="urn:microsoft.com/office/officeart/2008/layout/VerticalCurvedList"/>
    <dgm:cxn modelId="{20B0AAA4-21E5-4111-B9AC-83547003DFC6}" type="presParOf" srcId="{16621EBA-A829-4284-A8B5-CBFEC8322BFE}" destId="{99679766-C2E8-489E-9570-FA0351FBB220}" srcOrd="7" destOrd="0" presId="urn:microsoft.com/office/officeart/2008/layout/VerticalCurvedList"/>
    <dgm:cxn modelId="{5FE5CCBD-BDC3-49BF-B39D-D3293D12D2C1}" type="presParOf" srcId="{16621EBA-A829-4284-A8B5-CBFEC8322BFE}" destId="{75359F35-F73C-46E1-BA4B-7BA6BD062766}" srcOrd="8" destOrd="0" presId="urn:microsoft.com/office/officeart/2008/layout/VerticalCurvedList"/>
    <dgm:cxn modelId="{F85E8786-91A0-40BB-8046-AAD7262FFCD6}" type="presParOf" srcId="{75359F35-F73C-46E1-BA4B-7BA6BD062766}" destId="{B70267AA-8808-4119-AE08-BC76E8FFCF3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624D54-B882-4471-82ED-4F58E84897B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A0C250-4AA7-4394-A02E-2C8F7306F865}">
      <dgm:prSet phldrT="[Text]" custT="1"/>
      <dgm:spPr/>
      <dgm:t>
        <a:bodyPr/>
        <a:lstStyle/>
        <a:p>
          <a:pPr rtl="0"/>
          <a:r>
            <a:rPr lang="en-US" sz="1800">
              <a:effectLst/>
              <a:latin typeface="+mn-lt"/>
              <a:ea typeface="Calibri"/>
              <a:cs typeface="Times New Roman"/>
            </a:rPr>
            <a:t>Reliable and Trusted Information</a:t>
          </a:r>
          <a:r>
            <a:rPr lang="en-US" sz="1800">
              <a:latin typeface="+mn-lt"/>
              <a:ea typeface="Calibri"/>
              <a:cs typeface="Times New Roman"/>
            </a:rPr>
            <a:t> and Referral</a:t>
          </a:r>
          <a:endParaRPr lang="en-US" sz="1800">
            <a:latin typeface="+mn-lt"/>
          </a:endParaRPr>
        </a:p>
      </dgm:t>
    </dgm:pt>
    <dgm:pt modelId="{59D48905-B429-4845-84F2-ECD3C428275F}" type="parTrans" cxnId="{EAABD686-3A81-41E9-B3DE-3F4C1216C9FD}">
      <dgm:prSet/>
      <dgm:spPr/>
      <dgm:t>
        <a:bodyPr/>
        <a:lstStyle/>
        <a:p>
          <a:endParaRPr lang="en-US"/>
        </a:p>
      </dgm:t>
    </dgm:pt>
    <dgm:pt modelId="{CC7B392F-09EA-4104-B91F-2999D42B4351}" type="sibTrans" cxnId="{EAABD686-3A81-41E9-B3DE-3F4C1216C9FD}">
      <dgm:prSet/>
      <dgm:spPr/>
      <dgm:t>
        <a:bodyPr/>
        <a:lstStyle/>
        <a:p>
          <a:endParaRPr lang="en-US"/>
        </a:p>
      </dgm:t>
    </dgm:pt>
    <dgm:pt modelId="{8B396D67-134D-4CAF-B7E7-C5D1A7C3396C}">
      <dgm:prSet phldrT="[Text]" phldr="0" custT="1"/>
      <dgm:spPr/>
      <dgm:t>
        <a:bodyPr/>
        <a:lstStyle/>
        <a:p>
          <a:pPr rtl="0"/>
          <a:r>
            <a:rPr lang="en-US" sz="1800">
              <a:latin typeface="+mn-lt"/>
              <a:ea typeface="Calibri"/>
              <a:cs typeface="Times New Roman"/>
            </a:rPr>
            <a:t>Connection to Services and Resources through warm hand-offs</a:t>
          </a:r>
        </a:p>
      </dgm:t>
    </dgm:pt>
    <dgm:pt modelId="{D263878D-F300-41EA-B6BF-53C67877FF50}" type="parTrans" cxnId="{4196306A-1B96-479E-B825-5304BC7A9D43}">
      <dgm:prSet/>
      <dgm:spPr/>
      <dgm:t>
        <a:bodyPr/>
        <a:lstStyle/>
        <a:p>
          <a:endParaRPr lang="en-US"/>
        </a:p>
      </dgm:t>
    </dgm:pt>
    <dgm:pt modelId="{8E215583-7F97-4736-9452-70A2AC102A39}" type="sibTrans" cxnId="{4196306A-1B96-479E-B825-5304BC7A9D43}">
      <dgm:prSet/>
      <dgm:spPr/>
      <dgm:t>
        <a:bodyPr/>
        <a:lstStyle/>
        <a:p>
          <a:endParaRPr lang="en-US"/>
        </a:p>
      </dgm:t>
    </dgm:pt>
    <dgm:pt modelId="{AA41E5D3-F61D-4ECF-B3AA-68296B4A4BC6}">
      <dgm:prSet phldrT="[Text]" custT="1"/>
      <dgm:spPr/>
      <dgm:t>
        <a:bodyPr/>
        <a:lstStyle/>
        <a:p>
          <a:pPr rtl="0"/>
          <a:r>
            <a:rPr lang="en-US" sz="1800">
              <a:effectLst/>
              <a:latin typeface="+mn-lt"/>
              <a:ea typeface="Calibri"/>
              <a:cs typeface="Times New Roman"/>
            </a:rPr>
            <a:t>Person-centered Decision-making</a:t>
          </a:r>
          <a:r>
            <a:rPr lang="en-US" sz="1800">
              <a:latin typeface="+mn-lt"/>
              <a:ea typeface="Calibri"/>
              <a:cs typeface="Times New Roman"/>
            </a:rPr>
            <a:t> support</a:t>
          </a:r>
          <a:endParaRPr lang="en-US" sz="1800">
            <a:latin typeface="+mn-lt"/>
          </a:endParaRPr>
        </a:p>
      </dgm:t>
    </dgm:pt>
    <dgm:pt modelId="{52250E01-3886-4F41-B5AB-F63F3F520260}" type="parTrans" cxnId="{5939AD7D-FA6A-41A5-8F2E-B22F429CDF41}">
      <dgm:prSet/>
      <dgm:spPr/>
      <dgm:t>
        <a:bodyPr/>
        <a:lstStyle/>
        <a:p>
          <a:endParaRPr lang="en-US"/>
        </a:p>
      </dgm:t>
    </dgm:pt>
    <dgm:pt modelId="{1D9C171C-D11B-476B-885E-C1BA40F1A006}" type="sibTrans" cxnId="{5939AD7D-FA6A-41A5-8F2E-B22F429CDF41}">
      <dgm:prSet/>
      <dgm:spPr/>
      <dgm:t>
        <a:bodyPr/>
        <a:lstStyle/>
        <a:p>
          <a:endParaRPr lang="en-US"/>
        </a:p>
      </dgm:t>
    </dgm:pt>
    <dgm:pt modelId="{9F07A0C2-32B5-4E5C-96AA-72555D99F5B5}" type="pres">
      <dgm:prSet presAssocID="{9C624D54-B882-4471-82ED-4F58E84897BE}" presName="Name0" presStyleCnt="0">
        <dgm:presLayoutVars>
          <dgm:dir/>
          <dgm:resizeHandles val="exact"/>
        </dgm:presLayoutVars>
      </dgm:prSet>
      <dgm:spPr/>
    </dgm:pt>
    <dgm:pt modelId="{5FC95B01-48FA-442B-9723-18056B549A3E}" type="pres">
      <dgm:prSet presAssocID="{85A0C250-4AA7-4394-A02E-2C8F7306F865}" presName="compNode" presStyleCnt="0"/>
      <dgm:spPr/>
    </dgm:pt>
    <dgm:pt modelId="{BC0CBDED-6B41-4BE5-B12E-5938273E7B2F}" type="pres">
      <dgm:prSet presAssocID="{85A0C250-4AA7-4394-A02E-2C8F7306F865}" presName="pict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Map with pin with solid fill"/>
        </a:ext>
      </dgm:extLst>
    </dgm:pt>
    <dgm:pt modelId="{29747FC8-CAEE-4EC4-AAC4-2AAF0019BBFE}" type="pres">
      <dgm:prSet presAssocID="{85A0C250-4AA7-4394-A02E-2C8F7306F865}" presName="textRect" presStyleLbl="revTx" presStyleIdx="0" presStyleCnt="3">
        <dgm:presLayoutVars>
          <dgm:bulletEnabled val="1"/>
        </dgm:presLayoutVars>
      </dgm:prSet>
      <dgm:spPr/>
    </dgm:pt>
    <dgm:pt modelId="{6B424644-335C-43BE-8B6F-91F9F2B404FA}" type="pres">
      <dgm:prSet presAssocID="{CC7B392F-09EA-4104-B91F-2999D42B4351}" presName="sibTrans" presStyleLbl="sibTrans2D1" presStyleIdx="0" presStyleCnt="0"/>
      <dgm:spPr/>
    </dgm:pt>
    <dgm:pt modelId="{072B5CB6-C7FF-4E0F-B0C3-2BA3CFD4A918}" type="pres">
      <dgm:prSet presAssocID="{8B396D67-134D-4CAF-B7E7-C5D1A7C3396C}" presName="compNode" presStyleCnt="0"/>
      <dgm:spPr/>
    </dgm:pt>
    <dgm:pt modelId="{9D633F56-D437-4597-ADBF-EB6479EE5AD9}" type="pres">
      <dgm:prSet presAssocID="{8B396D67-134D-4CAF-B7E7-C5D1A7C3396C}" presName="pict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DDB15126-9437-4838-943C-60AFAD02FC6A}" type="pres">
      <dgm:prSet presAssocID="{8B396D67-134D-4CAF-B7E7-C5D1A7C3396C}" presName="textRect" presStyleLbl="revTx" presStyleIdx="1" presStyleCnt="3">
        <dgm:presLayoutVars>
          <dgm:bulletEnabled val="1"/>
        </dgm:presLayoutVars>
      </dgm:prSet>
      <dgm:spPr/>
    </dgm:pt>
    <dgm:pt modelId="{24126EFE-7DFD-4932-A2E8-F1C280F4E2E0}" type="pres">
      <dgm:prSet presAssocID="{8E215583-7F97-4736-9452-70A2AC102A39}" presName="sibTrans" presStyleLbl="sibTrans2D1" presStyleIdx="0" presStyleCnt="0"/>
      <dgm:spPr/>
    </dgm:pt>
    <dgm:pt modelId="{9C58B296-3CB8-48E8-B05E-F649E46D33C3}" type="pres">
      <dgm:prSet presAssocID="{AA41E5D3-F61D-4ECF-B3AA-68296B4A4BC6}" presName="compNode" presStyleCnt="0"/>
      <dgm:spPr/>
    </dgm:pt>
    <dgm:pt modelId="{EFEF9941-6943-4EA5-996D-B32BA1557E9B}" type="pres">
      <dgm:prSet presAssocID="{AA41E5D3-F61D-4ECF-B3AA-68296B4A4BC6}" presName="pict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Compass with solid fill"/>
        </a:ext>
      </dgm:extLst>
    </dgm:pt>
    <dgm:pt modelId="{A28BFB09-C53D-4880-A694-EB1DEF0B84E0}" type="pres">
      <dgm:prSet presAssocID="{AA41E5D3-F61D-4ECF-B3AA-68296B4A4BC6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9225673D-2953-469B-9047-E040F786DDA0}" type="presOf" srcId="{8B396D67-134D-4CAF-B7E7-C5D1A7C3396C}" destId="{DDB15126-9437-4838-943C-60AFAD02FC6A}" srcOrd="0" destOrd="0" presId="urn:microsoft.com/office/officeart/2005/8/layout/pList1"/>
    <dgm:cxn modelId="{4196306A-1B96-479E-B825-5304BC7A9D43}" srcId="{9C624D54-B882-4471-82ED-4F58E84897BE}" destId="{8B396D67-134D-4CAF-B7E7-C5D1A7C3396C}" srcOrd="1" destOrd="0" parTransId="{D263878D-F300-41EA-B6BF-53C67877FF50}" sibTransId="{8E215583-7F97-4736-9452-70A2AC102A39}"/>
    <dgm:cxn modelId="{ACE00256-80AB-43BE-9A74-978D0205C92F}" type="presOf" srcId="{AA41E5D3-F61D-4ECF-B3AA-68296B4A4BC6}" destId="{A28BFB09-C53D-4880-A694-EB1DEF0B84E0}" srcOrd="0" destOrd="0" presId="urn:microsoft.com/office/officeart/2005/8/layout/pList1"/>
    <dgm:cxn modelId="{1DDB927C-B922-4B8E-AD3A-E614B91C9D08}" type="presOf" srcId="{8E215583-7F97-4736-9452-70A2AC102A39}" destId="{24126EFE-7DFD-4932-A2E8-F1C280F4E2E0}" srcOrd="0" destOrd="0" presId="urn:microsoft.com/office/officeart/2005/8/layout/pList1"/>
    <dgm:cxn modelId="{5939AD7D-FA6A-41A5-8F2E-B22F429CDF41}" srcId="{9C624D54-B882-4471-82ED-4F58E84897BE}" destId="{AA41E5D3-F61D-4ECF-B3AA-68296B4A4BC6}" srcOrd="2" destOrd="0" parTransId="{52250E01-3886-4F41-B5AB-F63F3F520260}" sibTransId="{1D9C171C-D11B-476B-885E-C1BA40F1A006}"/>
    <dgm:cxn modelId="{EAABD686-3A81-41E9-B3DE-3F4C1216C9FD}" srcId="{9C624D54-B882-4471-82ED-4F58E84897BE}" destId="{85A0C250-4AA7-4394-A02E-2C8F7306F865}" srcOrd="0" destOrd="0" parTransId="{59D48905-B429-4845-84F2-ECD3C428275F}" sibTransId="{CC7B392F-09EA-4104-B91F-2999D42B4351}"/>
    <dgm:cxn modelId="{70B1738A-083F-44F2-BC78-72B1A38C425A}" type="presOf" srcId="{CC7B392F-09EA-4104-B91F-2999D42B4351}" destId="{6B424644-335C-43BE-8B6F-91F9F2B404FA}" srcOrd="0" destOrd="0" presId="urn:microsoft.com/office/officeart/2005/8/layout/pList1"/>
    <dgm:cxn modelId="{101AA8B5-AB66-41DE-B927-ABE229293D58}" type="presOf" srcId="{9C624D54-B882-4471-82ED-4F58E84897BE}" destId="{9F07A0C2-32B5-4E5C-96AA-72555D99F5B5}" srcOrd="0" destOrd="0" presId="urn:microsoft.com/office/officeart/2005/8/layout/pList1"/>
    <dgm:cxn modelId="{3E4B8FCF-342F-4147-83FF-10D958E8DAA3}" type="presOf" srcId="{85A0C250-4AA7-4394-A02E-2C8F7306F865}" destId="{29747FC8-CAEE-4EC4-AAC4-2AAF0019BBFE}" srcOrd="0" destOrd="0" presId="urn:microsoft.com/office/officeart/2005/8/layout/pList1"/>
    <dgm:cxn modelId="{279DDEA6-38FE-497E-9902-B12BA8AD668B}" type="presParOf" srcId="{9F07A0C2-32B5-4E5C-96AA-72555D99F5B5}" destId="{5FC95B01-48FA-442B-9723-18056B549A3E}" srcOrd="0" destOrd="0" presId="urn:microsoft.com/office/officeart/2005/8/layout/pList1"/>
    <dgm:cxn modelId="{D8752763-F841-46BA-8ABA-DAE1335F9CAA}" type="presParOf" srcId="{5FC95B01-48FA-442B-9723-18056B549A3E}" destId="{BC0CBDED-6B41-4BE5-B12E-5938273E7B2F}" srcOrd="0" destOrd="0" presId="urn:microsoft.com/office/officeart/2005/8/layout/pList1"/>
    <dgm:cxn modelId="{05D9A8BF-355C-4EFA-A822-EF9A41227793}" type="presParOf" srcId="{5FC95B01-48FA-442B-9723-18056B549A3E}" destId="{29747FC8-CAEE-4EC4-AAC4-2AAF0019BBFE}" srcOrd="1" destOrd="0" presId="urn:microsoft.com/office/officeart/2005/8/layout/pList1"/>
    <dgm:cxn modelId="{D5C0AFA2-77D3-452B-84E3-197524FE0F4F}" type="presParOf" srcId="{9F07A0C2-32B5-4E5C-96AA-72555D99F5B5}" destId="{6B424644-335C-43BE-8B6F-91F9F2B404FA}" srcOrd="1" destOrd="0" presId="urn:microsoft.com/office/officeart/2005/8/layout/pList1"/>
    <dgm:cxn modelId="{D040A871-2B6D-4591-A809-AC60C2FEFFAF}" type="presParOf" srcId="{9F07A0C2-32B5-4E5C-96AA-72555D99F5B5}" destId="{072B5CB6-C7FF-4E0F-B0C3-2BA3CFD4A918}" srcOrd="2" destOrd="0" presId="urn:microsoft.com/office/officeart/2005/8/layout/pList1"/>
    <dgm:cxn modelId="{B23B200E-D6B9-4AD2-AAB0-DDAC63A2E8DE}" type="presParOf" srcId="{072B5CB6-C7FF-4E0F-B0C3-2BA3CFD4A918}" destId="{9D633F56-D437-4597-ADBF-EB6479EE5AD9}" srcOrd="0" destOrd="0" presId="urn:microsoft.com/office/officeart/2005/8/layout/pList1"/>
    <dgm:cxn modelId="{4D18AE8C-84FE-4D66-9BC2-4AA09D847EFA}" type="presParOf" srcId="{072B5CB6-C7FF-4E0F-B0C3-2BA3CFD4A918}" destId="{DDB15126-9437-4838-943C-60AFAD02FC6A}" srcOrd="1" destOrd="0" presId="urn:microsoft.com/office/officeart/2005/8/layout/pList1"/>
    <dgm:cxn modelId="{3A20934F-1C7F-4510-8364-AAE4BA8A9585}" type="presParOf" srcId="{9F07A0C2-32B5-4E5C-96AA-72555D99F5B5}" destId="{24126EFE-7DFD-4932-A2E8-F1C280F4E2E0}" srcOrd="3" destOrd="0" presId="urn:microsoft.com/office/officeart/2005/8/layout/pList1"/>
    <dgm:cxn modelId="{876CE391-2494-4CC6-9FDA-8BC6301981D6}" type="presParOf" srcId="{9F07A0C2-32B5-4E5C-96AA-72555D99F5B5}" destId="{9C58B296-3CB8-48E8-B05E-F649E46D33C3}" srcOrd="4" destOrd="0" presId="urn:microsoft.com/office/officeart/2005/8/layout/pList1"/>
    <dgm:cxn modelId="{D5FE4149-E6FC-497A-8E67-7D7A348F9774}" type="presParOf" srcId="{9C58B296-3CB8-48E8-B05E-F649E46D33C3}" destId="{EFEF9941-6943-4EA5-996D-B32BA1557E9B}" srcOrd="0" destOrd="0" presId="urn:microsoft.com/office/officeart/2005/8/layout/pList1"/>
    <dgm:cxn modelId="{58650E83-DE7F-401E-B237-0208B42EFD54}" type="presParOf" srcId="{9C58B296-3CB8-48E8-B05E-F649E46D33C3}" destId="{A28BFB09-C53D-4880-A694-EB1DEF0B84E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624D54-B882-4471-82ED-4F58E84897B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A0C250-4AA7-4394-A02E-2C8F7306F865}">
      <dgm:prSet phldrT="[Text]" custT="1"/>
      <dgm:spPr/>
      <dgm:t>
        <a:bodyPr/>
        <a:lstStyle/>
        <a:p>
          <a:pPr rtl="0"/>
          <a:r>
            <a:rPr lang="en-US" sz="1800">
              <a:solidFill>
                <a:schemeClr val="bg1"/>
              </a:solidFill>
              <a:effectLst/>
              <a:latin typeface="+mn-lt"/>
              <a:ea typeface="Calibri"/>
              <a:cs typeface="Calibri"/>
            </a:rPr>
            <a:t>Time-limited</a:t>
          </a:r>
          <a:r>
            <a:rPr lang="en-US" sz="1800">
              <a:solidFill>
                <a:schemeClr val="bg1"/>
              </a:solidFill>
              <a:latin typeface="+mn-lt"/>
              <a:ea typeface="Calibri"/>
              <a:cs typeface="Calibri"/>
            </a:rPr>
            <a:t> activities </a:t>
          </a:r>
          <a:endParaRPr lang="en-US" sz="1800">
            <a:solidFill>
              <a:schemeClr val="bg1"/>
            </a:solidFill>
            <a:latin typeface="+mn-lt"/>
          </a:endParaRPr>
        </a:p>
      </dgm:t>
    </dgm:pt>
    <dgm:pt modelId="{59D48905-B429-4845-84F2-ECD3C428275F}" type="parTrans" cxnId="{EAABD686-3A81-41E9-B3DE-3F4C1216C9FD}">
      <dgm:prSet/>
      <dgm:spPr/>
      <dgm:t>
        <a:bodyPr/>
        <a:lstStyle/>
        <a:p>
          <a:endParaRPr lang="en-US"/>
        </a:p>
      </dgm:t>
    </dgm:pt>
    <dgm:pt modelId="{CC7B392F-09EA-4104-B91F-2999D42B4351}" type="sibTrans" cxnId="{EAABD686-3A81-41E9-B3DE-3F4C1216C9FD}">
      <dgm:prSet/>
      <dgm:spPr/>
      <dgm:t>
        <a:bodyPr/>
        <a:lstStyle/>
        <a:p>
          <a:endParaRPr lang="en-US"/>
        </a:p>
      </dgm:t>
    </dgm:pt>
    <dgm:pt modelId="{8B396D67-134D-4CAF-B7E7-C5D1A7C3396C}">
      <dgm:prSet phldrT="[Text]" phldr="0" custT="1"/>
      <dgm:spPr/>
      <dgm:t>
        <a:bodyPr/>
        <a:lstStyle/>
        <a:p>
          <a:pPr rtl="0"/>
          <a:r>
            <a:rPr lang="en-US" sz="1800">
              <a:solidFill>
                <a:schemeClr val="bg1"/>
              </a:solidFill>
              <a:latin typeface="+mn-lt"/>
              <a:ea typeface="Calibri"/>
              <a:cs typeface="Calibri"/>
            </a:rPr>
            <a:t>Support people to live in the home and community of their choice</a:t>
          </a:r>
        </a:p>
      </dgm:t>
    </dgm:pt>
    <dgm:pt modelId="{D263878D-F300-41EA-B6BF-53C67877FF50}" type="parTrans" cxnId="{4196306A-1B96-479E-B825-5304BC7A9D43}">
      <dgm:prSet/>
      <dgm:spPr/>
      <dgm:t>
        <a:bodyPr/>
        <a:lstStyle/>
        <a:p>
          <a:endParaRPr lang="en-US"/>
        </a:p>
      </dgm:t>
    </dgm:pt>
    <dgm:pt modelId="{8E215583-7F97-4736-9452-70A2AC102A39}" type="sibTrans" cxnId="{4196306A-1B96-479E-B825-5304BC7A9D43}">
      <dgm:prSet/>
      <dgm:spPr/>
      <dgm:t>
        <a:bodyPr/>
        <a:lstStyle/>
        <a:p>
          <a:endParaRPr lang="en-US"/>
        </a:p>
      </dgm:t>
    </dgm:pt>
    <dgm:pt modelId="{B01AD30B-9BCE-4068-BECC-7BF6DC1DB546}">
      <dgm:prSet phldr="0" custT="1"/>
      <dgm:spPr/>
      <dgm:t>
        <a:bodyPr/>
        <a:lstStyle/>
        <a:p>
          <a:r>
            <a:rPr lang="en" sz="1800">
              <a:solidFill>
                <a:schemeClr val="bg1"/>
              </a:solidFill>
              <a:latin typeface="+mn-lt"/>
              <a:ea typeface="Calibri"/>
              <a:cs typeface="Times New Roman"/>
            </a:rPr>
            <a:t> Integrated manner and offering support to their families and caregivers as needed toward this purpose</a:t>
          </a:r>
          <a:endParaRPr lang="en-US" sz="1800">
            <a:solidFill>
              <a:schemeClr val="bg1"/>
            </a:solidFill>
            <a:latin typeface="+mn-lt"/>
            <a:ea typeface="Calibri"/>
            <a:cs typeface="Times New Roman"/>
          </a:endParaRPr>
        </a:p>
      </dgm:t>
    </dgm:pt>
    <dgm:pt modelId="{4BFF233D-A2D7-4821-B906-641D226E0559}" type="parTrans" cxnId="{0D26FA6A-49DB-46CB-8989-7FDD28DB9A03}">
      <dgm:prSet/>
      <dgm:spPr/>
      <dgm:t>
        <a:bodyPr/>
        <a:lstStyle/>
        <a:p>
          <a:endParaRPr lang="en-US"/>
        </a:p>
      </dgm:t>
    </dgm:pt>
    <dgm:pt modelId="{9070637A-3106-4DE3-99A8-9F52CC4B253E}" type="sibTrans" cxnId="{0D26FA6A-49DB-46CB-8989-7FDD28DB9A03}">
      <dgm:prSet/>
      <dgm:spPr/>
      <dgm:t>
        <a:bodyPr/>
        <a:lstStyle/>
        <a:p>
          <a:endParaRPr lang="en-US"/>
        </a:p>
      </dgm:t>
    </dgm:pt>
    <dgm:pt modelId="{FF17244B-AA27-4603-84A2-E4161EF4E6CF}" type="pres">
      <dgm:prSet presAssocID="{9C624D54-B882-4471-82ED-4F58E84897BE}" presName="Name0" presStyleCnt="0">
        <dgm:presLayoutVars>
          <dgm:chMax val="7"/>
          <dgm:chPref val="7"/>
          <dgm:dir/>
        </dgm:presLayoutVars>
      </dgm:prSet>
      <dgm:spPr/>
    </dgm:pt>
    <dgm:pt modelId="{C1E3D63F-DF2E-4E90-B8BB-8726B4D01875}" type="pres">
      <dgm:prSet presAssocID="{9C624D54-B882-4471-82ED-4F58E84897BE}" presName="Name1" presStyleCnt="0"/>
      <dgm:spPr/>
    </dgm:pt>
    <dgm:pt modelId="{2C7551D3-8D28-482D-8B8D-6D9FB16B2D49}" type="pres">
      <dgm:prSet presAssocID="{9C624D54-B882-4471-82ED-4F58E84897BE}" presName="cycle" presStyleCnt="0"/>
      <dgm:spPr/>
    </dgm:pt>
    <dgm:pt modelId="{E786C97C-44F4-40AC-AE38-22D2202D3E8E}" type="pres">
      <dgm:prSet presAssocID="{9C624D54-B882-4471-82ED-4F58E84897BE}" presName="srcNode" presStyleLbl="node1" presStyleIdx="0" presStyleCnt="3"/>
      <dgm:spPr/>
    </dgm:pt>
    <dgm:pt modelId="{3119B8B8-1637-4F66-B8BA-165C7953FBB9}" type="pres">
      <dgm:prSet presAssocID="{9C624D54-B882-4471-82ED-4F58E84897BE}" presName="conn" presStyleLbl="parChTrans1D2" presStyleIdx="0" presStyleCnt="1"/>
      <dgm:spPr/>
    </dgm:pt>
    <dgm:pt modelId="{821DA486-4032-4126-B801-A29939650AFF}" type="pres">
      <dgm:prSet presAssocID="{9C624D54-B882-4471-82ED-4F58E84897BE}" presName="extraNode" presStyleLbl="node1" presStyleIdx="0" presStyleCnt="3"/>
      <dgm:spPr/>
    </dgm:pt>
    <dgm:pt modelId="{21F918F9-1A64-4C91-B99E-7DC81F978CA7}" type="pres">
      <dgm:prSet presAssocID="{9C624D54-B882-4471-82ED-4F58E84897BE}" presName="dstNode" presStyleLbl="node1" presStyleIdx="0" presStyleCnt="3"/>
      <dgm:spPr/>
    </dgm:pt>
    <dgm:pt modelId="{BFB12500-899F-4B8F-AC72-373F642F8ACB}" type="pres">
      <dgm:prSet presAssocID="{85A0C250-4AA7-4394-A02E-2C8F7306F865}" presName="text_1" presStyleLbl="node1" presStyleIdx="0" presStyleCnt="3">
        <dgm:presLayoutVars>
          <dgm:bulletEnabled val="1"/>
        </dgm:presLayoutVars>
      </dgm:prSet>
      <dgm:spPr/>
    </dgm:pt>
    <dgm:pt modelId="{FE67A607-06A3-403B-A688-DA94245CAEF5}" type="pres">
      <dgm:prSet presAssocID="{85A0C250-4AA7-4394-A02E-2C8F7306F865}" presName="accent_1" presStyleCnt="0"/>
      <dgm:spPr/>
    </dgm:pt>
    <dgm:pt modelId="{809CF6C7-39F9-45EB-9E22-5D6ABBDD1AE9}" type="pres">
      <dgm:prSet presAssocID="{85A0C250-4AA7-4394-A02E-2C8F7306F865}" presName="accentRepeatNode" presStyleLbl="solidFgAcc1" presStyleIdx="0" presStyleCnt="3"/>
      <dgm:spPr/>
    </dgm:pt>
    <dgm:pt modelId="{5DA279C8-22AE-4169-AC62-1CF63CC875E6}" type="pres">
      <dgm:prSet presAssocID="{8B396D67-134D-4CAF-B7E7-C5D1A7C3396C}" presName="text_2" presStyleLbl="node1" presStyleIdx="1" presStyleCnt="3">
        <dgm:presLayoutVars>
          <dgm:bulletEnabled val="1"/>
        </dgm:presLayoutVars>
      </dgm:prSet>
      <dgm:spPr/>
    </dgm:pt>
    <dgm:pt modelId="{0C605517-50B3-429C-ADDA-139D254F039F}" type="pres">
      <dgm:prSet presAssocID="{8B396D67-134D-4CAF-B7E7-C5D1A7C3396C}" presName="accent_2" presStyleCnt="0"/>
      <dgm:spPr/>
    </dgm:pt>
    <dgm:pt modelId="{C42F8320-7900-42E1-B6F8-E247CB5E777A}" type="pres">
      <dgm:prSet presAssocID="{8B396D67-134D-4CAF-B7E7-C5D1A7C3396C}" presName="accentRepeatNode" presStyleLbl="solidFgAcc1" presStyleIdx="1" presStyleCnt="3"/>
      <dgm:spPr/>
    </dgm:pt>
    <dgm:pt modelId="{88AD694C-9D16-4DC2-A649-BC003CF33E4E}" type="pres">
      <dgm:prSet presAssocID="{B01AD30B-9BCE-4068-BECC-7BF6DC1DB546}" presName="text_3" presStyleLbl="node1" presStyleIdx="2" presStyleCnt="3">
        <dgm:presLayoutVars>
          <dgm:bulletEnabled val="1"/>
        </dgm:presLayoutVars>
      </dgm:prSet>
      <dgm:spPr/>
    </dgm:pt>
    <dgm:pt modelId="{623C5DB5-3AC4-4289-BE9D-AC957C8EAE25}" type="pres">
      <dgm:prSet presAssocID="{B01AD30B-9BCE-4068-BECC-7BF6DC1DB546}" presName="accent_3" presStyleCnt="0"/>
      <dgm:spPr/>
    </dgm:pt>
    <dgm:pt modelId="{40A90B5D-AB34-4D9B-8CF1-23F2D7E062BF}" type="pres">
      <dgm:prSet presAssocID="{B01AD30B-9BCE-4068-BECC-7BF6DC1DB546}" presName="accentRepeatNode" presStyleLbl="solidFgAcc1" presStyleIdx="2" presStyleCnt="3"/>
      <dgm:spPr/>
    </dgm:pt>
  </dgm:ptLst>
  <dgm:cxnLst>
    <dgm:cxn modelId="{4196306A-1B96-479E-B825-5304BC7A9D43}" srcId="{9C624D54-B882-4471-82ED-4F58E84897BE}" destId="{8B396D67-134D-4CAF-B7E7-C5D1A7C3396C}" srcOrd="1" destOrd="0" parTransId="{D263878D-F300-41EA-B6BF-53C67877FF50}" sibTransId="{8E215583-7F97-4736-9452-70A2AC102A39}"/>
    <dgm:cxn modelId="{0D26FA6A-49DB-46CB-8989-7FDD28DB9A03}" srcId="{9C624D54-B882-4471-82ED-4F58E84897BE}" destId="{B01AD30B-9BCE-4068-BECC-7BF6DC1DB546}" srcOrd="2" destOrd="0" parTransId="{4BFF233D-A2D7-4821-B906-641D226E0559}" sibTransId="{9070637A-3106-4DE3-99A8-9F52CC4B253E}"/>
    <dgm:cxn modelId="{C4026583-F77C-46D7-B06E-0768579C260D}" type="presOf" srcId="{85A0C250-4AA7-4394-A02E-2C8F7306F865}" destId="{BFB12500-899F-4B8F-AC72-373F642F8ACB}" srcOrd="0" destOrd="0" presId="urn:microsoft.com/office/officeart/2008/layout/VerticalCurvedList"/>
    <dgm:cxn modelId="{EAABD686-3A81-41E9-B3DE-3F4C1216C9FD}" srcId="{9C624D54-B882-4471-82ED-4F58E84897BE}" destId="{85A0C250-4AA7-4394-A02E-2C8F7306F865}" srcOrd="0" destOrd="0" parTransId="{59D48905-B429-4845-84F2-ECD3C428275F}" sibTransId="{CC7B392F-09EA-4104-B91F-2999D42B4351}"/>
    <dgm:cxn modelId="{C719CEDF-987E-4656-9272-00B7D67AAB6D}" type="presOf" srcId="{B01AD30B-9BCE-4068-BECC-7BF6DC1DB546}" destId="{88AD694C-9D16-4DC2-A649-BC003CF33E4E}" srcOrd="0" destOrd="0" presId="urn:microsoft.com/office/officeart/2008/layout/VerticalCurvedList"/>
    <dgm:cxn modelId="{5B3CBBE3-4D33-450F-BA13-D581EFB76A24}" type="presOf" srcId="{9C624D54-B882-4471-82ED-4F58E84897BE}" destId="{FF17244B-AA27-4603-84A2-E4161EF4E6CF}" srcOrd="0" destOrd="0" presId="urn:microsoft.com/office/officeart/2008/layout/VerticalCurvedList"/>
    <dgm:cxn modelId="{EC5FE8E9-C0DD-4124-9263-186243D8C637}" type="presOf" srcId="{8B396D67-134D-4CAF-B7E7-C5D1A7C3396C}" destId="{5DA279C8-22AE-4169-AC62-1CF63CC875E6}" srcOrd="0" destOrd="0" presId="urn:microsoft.com/office/officeart/2008/layout/VerticalCurvedList"/>
    <dgm:cxn modelId="{0CDCB7FE-E093-4332-A598-04C285E2CF3C}" type="presOf" srcId="{CC7B392F-09EA-4104-B91F-2999D42B4351}" destId="{3119B8B8-1637-4F66-B8BA-165C7953FBB9}" srcOrd="0" destOrd="0" presId="urn:microsoft.com/office/officeart/2008/layout/VerticalCurvedList"/>
    <dgm:cxn modelId="{3B716CEB-70BA-43CB-92E0-144E2563EE1D}" type="presParOf" srcId="{FF17244B-AA27-4603-84A2-E4161EF4E6CF}" destId="{C1E3D63F-DF2E-4E90-B8BB-8726B4D01875}" srcOrd="0" destOrd="0" presId="urn:microsoft.com/office/officeart/2008/layout/VerticalCurvedList"/>
    <dgm:cxn modelId="{7175FD1D-88D8-443E-A293-162732602014}" type="presParOf" srcId="{C1E3D63F-DF2E-4E90-B8BB-8726B4D01875}" destId="{2C7551D3-8D28-482D-8B8D-6D9FB16B2D49}" srcOrd="0" destOrd="0" presId="urn:microsoft.com/office/officeart/2008/layout/VerticalCurvedList"/>
    <dgm:cxn modelId="{D17A348D-ABAE-4781-AA41-EB8B0E8AC190}" type="presParOf" srcId="{2C7551D3-8D28-482D-8B8D-6D9FB16B2D49}" destId="{E786C97C-44F4-40AC-AE38-22D2202D3E8E}" srcOrd="0" destOrd="0" presId="urn:microsoft.com/office/officeart/2008/layout/VerticalCurvedList"/>
    <dgm:cxn modelId="{B904C404-1D2C-4C3E-A5F3-6A1D9160B0F9}" type="presParOf" srcId="{2C7551D3-8D28-482D-8B8D-6D9FB16B2D49}" destId="{3119B8B8-1637-4F66-B8BA-165C7953FBB9}" srcOrd="1" destOrd="0" presId="urn:microsoft.com/office/officeart/2008/layout/VerticalCurvedList"/>
    <dgm:cxn modelId="{293D98A4-2C14-440E-8758-4BC458B40313}" type="presParOf" srcId="{2C7551D3-8D28-482D-8B8D-6D9FB16B2D49}" destId="{821DA486-4032-4126-B801-A29939650AFF}" srcOrd="2" destOrd="0" presId="urn:microsoft.com/office/officeart/2008/layout/VerticalCurvedList"/>
    <dgm:cxn modelId="{BDB43FDA-1E0B-4FC1-AB80-0A1A9F1A23AC}" type="presParOf" srcId="{2C7551D3-8D28-482D-8B8D-6D9FB16B2D49}" destId="{21F918F9-1A64-4C91-B99E-7DC81F978CA7}" srcOrd="3" destOrd="0" presId="urn:microsoft.com/office/officeart/2008/layout/VerticalCurvedList"/>
    <dgm:cxn modelId="{ACF3FC53-FCF8-4B97-8CF8-A4E0EF715440}" type="presParOf" srcId="{C1E3D63F-DF2E-4E90-B8BB-8726B4D01875}" destId="{BFB12500-899F-4B8F-AC72-373F642F8ACB}" srcOrd="1" destOrd="0" presId="urn:microsoft.com/office/officeart/2008/layout/VerticalCurvedList"/>
    <dgm:cxn modelId="{2B01DDEE-1AAE-4C71-AE77-A883B3EE7A3A}" type="presParOf" srcId="{C1E3D63F-DF2E-4E90-B8BB-8726B4D01875}" destId="{FE67A607-06A3-403B-A688-DA94245CAEF5}" srcOrd="2" destOrd="0" presId="urn:microsoft.com/office/officeart/2008/layout/VerticalCurvedList"/>
    <dgm:cxn modelId="{DABA50B1-5382-416D-8D79-E5B72ECAB3D8}" type="presParOf" srcId="{FE67A607-06A3-403B-A688-DA94245CAEF5}" destId="{809CF6C7-39F9-45EB-9E22-5D6ABBDD1AE9}" srcOrd="0" destOrd="0" presId="urn:microsoft.com/office/officeart/2008/layout/VerticalCurvedList"/>
    <dgm:cxn modelId="{297A52DF-EE02-4EAA-9593-E813F30D4FAB}" type="presParOf" srcId="{C1E3D63F-DF2E-4E90-B8BB-8726B4D01875}" destId="{5DA279C8-22AE-4169-AC62-1CF63CC875E6}" srcOrd="3" destOrd="0" presId="urn:microsoft.com/office/officeart/2008/layout/VerticalCurvedList"/>
    <dgm:cxn modelId="{92D3BCF1-7B6A-4ACB-9EA8-F112B1491560}" type="presParOf" srcId="{C1E3D63F-DF2E-4E90-B8BB-8726B4D01875}" destId="{0C605517-50B3-429C-ADDA-139D254F039F}" srcOrd="4" destOrd="0" presId="urn:microsoft.com/office/officeart/2008/layout/VerticalCurvedList"/>
    <dgm:cxn modelId="{4D8420E3-F1DE-45F4-8AC5-6A3CF6429182}" type="presParOf" srcId="{0C605517-50B3-429C-ADDA-139D254F039F}" destId="{C42F8320-7900-42E1-B6F8-E247CB5E777A}" srcOrd="0" destOrd="0" presId="urn:microsoft.com/office/officeart/2008/layout/VerticalCurvedList"/>
    <dgm:cxn modelId="{7242AC37-F72A-4EC9-BAF5-940902E8342F}" type="presParOf" srcId="{C1E3D63F-DF2E-4E90-B8BB-8726B4D01875}" destId="{88AD694C-9D16-4DC2-A649-BC003CF33E4E}" srcOrd="5" destOrd="0" presId="urn:microsoft.com/office/officeart/2008/layout/VerticalCurvedList"/>
    <dgm:cxn modelId="{DC8B4384-67B0-4813-A6AA-CDAF1854AC36}" type="presParOf" srcId="{C1E3D63F-DF2E-4E90-B8BB-8726B4D01875}" destId="{623C5DB5-3AC4-4289-BE9D-AC957C8EAE25}" srcOrd="6" destOrd="0" presId="urn:microsoft.com/office/officeart/2008/layout/VerticalCurvedList"/>
    <dgm:cxn modelId="{C28317D7-0BB5-4F0F-BE8C-927FDC0CE54B}" type="presParOf" srcId="{623C5DB5-3AC4-4289-BE9D-AC957C8EAE25}" destId="{40A90B5D-AB34-4D9B-8CF1-23F2D7E062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34654B-553B-4FE5-B87E-4D546D41EFC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F4BBD8-A504-4F92-A698-320AAD607FB8}">
      <dgm:prSet phldrT="[Text]"/>
      <dgm:spPr/>
      <dgm:t>
        <a:bodyPr/>
        <a:lstStyle/>
        <a:p>
          <a:r>
            <a:rPr lang="en-US"/>
            <a:t>Individual Assessment and Evaluation</a:t>
          </a:r>
        </a:p>
      </dgm:t>
    </dgm:pt>
    <dgm:pt modelId="{209344A5-1726-4826-9ECE-CDAA0CA35D1A}" type="parTrans" cxnId="{9664535F-361F-4B88-92B5-606C85BF372C}">
      <dgm:prSet/>
      <dgm:spPr/>
      <dgm:t>
        <a:bodyPr/>
        <a:lstStyle/>
        <a:p>
          <a:endParaRPr lang="en-US"/>
        </a:p>
      </dgm:t>
    </dgm:pt>
    <dgm:pt modelId="{8EDE8D12-3D75-4B7E-88F1-E63E6F3FECBA}" type="sibTrans" cxnId="{9664535F-361F-4B88-92B5-606C85BF372C}">
      <dgm:prSet/>
      <dgm:spPr/>
      <dgm:t>
        <a:bodyPr/>
        <a:lstStyle/>
        <a:p>
          <a:endParaRPr lang="en-US"/>
        </a:p>
      </dgm:t>
    </dgm:pt>
    <dgm:pt modelId="{53B0F9D7-25EA-4FB8-9006-AD6A3C7A05A9}">
      <dgm:prSet phldrT="[Text]"/>
      <dgm:spPr/>
      <dgm:t>
        <a:bodyPr/>
        <a:lstStyle/>
        <a:p>
          <a:r>
            <a:rPr lang="en-US"/>
            <a:t>Transportation</a:t>
          </a:r>
        </a:p>
      </dgm:t>
    </dgm:pt>
    <dgm:pt modelId="{297FE575-EE2B-4179-95E9-4E3C5076C779}" type="parTrans" cxnId="{7560FB59-4B02-432D-B834-5D0786EABFBD}">
      <dgm:prSet/>
      <dgm:spPr/>
      <dgm:t>
        <a:bodyPr/>
        <a:lstStyle/>
        <a:p>
          <a:endParaRPr lang="en-US"/>
        </a:p>
      </dgm:t>
    </dgm:pt>
    <dgm:pt modelId="{036D103A-E8A0-44CF-86EC-54D14DAA977B}" type="sibTrans" cxnId="{7560FB59-4B02-432D-B834-5D0786EABFBD}">
      <dgm:prSet/>
      <dgm:spPr/>
      <dgm:t>
        <a:bodyPr/>
        <a:lstStyle/>
        <a:p>
          <a:endParaRPr lang="en-US"/>
        </a:p>
      </dgm:t>
    </dgm:pt>
    <dgm:pt modelId="{8FBC7B22-AD7C-44D8-9DCB-713B79E80B4A}">
      <dgm:prSet phldrT="[Text]"/>
      <dgm:spPr/>
      <dgm:t>
        <a:bodyPr/>
        <a:lstStyle/>
        <a:p>
          <a:r>
            <a:rPr lang="en-US"/>
            <a:t>Respite</a:t>
          </a:r>
        </a:p>
      </dgm:t>
    </dgm:pt>
    <dgm:pt modelId="{195B8FF8-A128-4958-9166-79FE6A489EC1}" type="parTrans" cxnId="{E00926A6-00FB-4778-BE2D-86A4FE7BBF4A}">
      <dgm:prSet/>
      <dgm:spPr/>
      <dgm:t>
        <a:bodyPr/>
        <a:lstStyle/>
        <a:p>
          <a:endParaRPr lang="en-US"/>
        </a:p>
      </dgm:t>
    </dgm:pt>
    <dgm:pt modelId="{C66A265F-A79E-43DA-8A74-58F39B2E2240}" type="sibTrans" cxnId="{E00926A6-00FB-4778-BE2D-86A4FE7BBF4A}">
      <dgm:prSet/>
      <dgm:spPr/>
      <dgm:t>
        <a:bodyPr/>
        <a:lstStyle/>
        <a:p>
          <a:endParaRPr lang="en-US"/>
        </a:p>
      </dgm:t>
    </dgm:pt>
    <dgm:pt modelId="{957BC632-07FC-47E3-9160-14B84CDD34B9}">
      <dgm:prSet phldrT="[Text]"/>
      <dgm:spPr/>
      <dgm:t>
        <a:bodyPr/>
        <a:lstStyle/>
        <a:p>
          <a:r>
            <a:rPr lang="en-US"/>
            <a:t>Peer and Parent Support</a:t>
          </a:r>
        </a:p>
      </dgm:t>
    </dgm:pt>
    <dgm:pt modelId="{875DCC53-0F59-4948-B4A5-CDD488768A2E}" type="parTrans" cxnId="{FE44F4DE-D605-4C12-B5B9-AC16D26219D0}">
      <dgm:prSet/>
      <dgm:spPr/>
      <dgm:t>
        <a:bodyPr/>
        <a:lstStyle/>
        <a:p>
          <a:endParaRPr lang="en-US"/>
        </a:p>
      </dgm:t>
    </dgm:pt>
    <dgm:pt modelId="{747E8EA9-530C-439D-9445-B545B8EE2BA9}" type="sibTrans" cxnId="{FE44F4DE-D605-4C12-B5B9-AC16D26219D0}">
      <dgm:prSet/>
      <dgm:spPr/>
      <dgm:t>
        <a:bodyPr/>
        <a:lstStyle/>
        <a:p>
          <a:endParaRPr lang="en-US"/>
        </a:p>
      </dgm:t>
    </dgm:pt>
    <dgm:pt modelId="{A9502F94-53A4-4A00-AB35-0EDFD4307897}">
      <dgm:prSet phldrT="[Text]"/>
      <dgm:spPr/>
      <dgm:t>
        <a:bodyPr/>
        <a:lstStyle/>
        <a:p>
          <a:r>
            <a:rPr lang="en-US"/>
            <a:t>Time-limited Rental Assistance</a:t>
          </a:r>
        </a:p>
      </dgm:t>
    </dgm:pt>
    <dgm:pt modelId="{EB177926-EC67-46BF-BD93-F86113116E22}" type="parTrans" cxnId="{E1B896FD-66BB-40C5-874F-84AE0C065123}">
      <dgm:prSet/>
      <dgm:spPr/>
      <dgm:t>
        <a:bodyPr/>
        <a:lstStyle/>
        <a:p>
          <a:endParaRPr lang="en-US"/>
        </a:p>
      </dgm:t>
    </dgm:pt>
    <dgm:pt modelId="{8475E844-0D62-4235-BA56-8492AC688FA7}" type="sibTrans" cxnId="{E1B896FD-66BB-40C5-874F-84AE0C065123}">
      <dgm:prSet/>
      <dgm:spPr/>
      <dgm:t>
        <a:bodyPr/>
        <a:lstStyle/>
        <a:p>
          <a:endParaRPr lang="en-US"/>
        </a:p>
      </dgm:t>
    </dgm:pt>
    <dgm:pt modelId="{4A4EF851-3267-4B6F-A4FA-D47CB7E59698}">
      <dgm:prSet phldrT="[Text]"/>
      <dgm:spPr/>
      <dgm:t>
        <a:bodyPr/>
        <a:lstStyle/>
        <a:p>
          <a:r>
            <a:rPr lang="en-US"/>
            <a:t>Home and Vehicle Modifications</a:t>
          </a:r>
        </a:p>
      </dgm:t>
    </dgm:pt>
    <dgm:pt modelId="{2C559A57-4E10-4762-8446-0403E7A4D818}" type="parTrans" cxnId="{EB87F486-BBA9-455B-A40B-BF3242B4831E}">
      <dgm:prSet/>
      <dgm:spPr/>
      <dgm:t>
        <a:bodyPr/>
        <a:lstStyle/>
        <a:p>
          <a:endParaRPr lang="en-US"/>
        </a:p>
      </dgm:t>
    </dgm:pt>
    <dgm:pt modelId="{BC318EE4-CC7D-4C4C-B231-4737FA1B8309}" type="sibTrans" cxnId="{EB87F486-BBA9-455B-A40B-BF3242B4831E}">
      <dgm:prSet/>
      <dgm:spPr/>
      <dgm:t>
        <a:bodyPr/>
        <a:lstStyle/>
        <a:p>
          <a:endParaRPr lang="en-US"/>
        </a:p>
      </dgm:t>
    </dgm:pt>
    <dgm:pt modelId="{900FD977-1CE0-4A4D-A3DD-C68C10164905}">
      <dgm:prSet phldrT="[Text]"/>
      <dgm:spPr/>
      <dgm:t>
        <a:bodyPr/>
        <a:lstStyle/>
        <a:p>
          <a:r>
            <a:rPr lang="en-US"/>
            <a:t>Adaptive Equipment</a:t>
          </a:r>
        </a:p>
      </dgm:t>
    </dgm:pt>
    <dgm:pt modelId="{3C02D6A2-10DB-4713-953F-C67BBBAF645E}" type="parTrans" cxnId="{4B11A6B1-4123-4CBC-8B34-BFC00B592433}">
      <dgm:prSet/>
      <dgm:spPr/>
      <dgm:t>
        <a:bodyPr/>
        <a:lstStyle/>
        <a:p>
          <a:endParaRPr lang="en-US"/>
        </a:p>
      </dgm:t>
    </dgm:pt>
    <dgm:pt modelId="{491CC97F-7A6D-43D5-8D12-EE9A49270818}" type="sibTrans" cxnId="{4B11A6B1-4123-4CBC-8B34-BFC00B592433}">
      <dgm:prSet/>
      <dgm:spPr/>
      <dgm:t>
        <a:bodyPr/>
        <a:lstStyle/>
        <a:p>
          <a:endParaRPr lang="en-US"/>
        </a:p>
      </dgm:t>
    </dgm:pt>
    <dgm:pt modelId="{4F0CABAB-E345-4D7F-A7E8-F05FAF46D827}">
      <dgm:prSet phldrT="[Text]"/>
      <dgm:spPr/>
      <dgm:t>
        <a:bodyPr/>
        <a:lstStyle/>
        <a:p>
          <a:r>
            <a:rPr lang="en-US"/>
            <a:t>Other Basic Needs</a:t>
          </a:r>
        </a:p>
      </dgm:t>
    </dgm:pt>
    <dgm:pt modelId="{7263A501-32E6-4D8E-93A8-D560909EB9D5}" type="parTrans" cxnId="{99E767D9-79B1-40CF-8AA5-97A2961D88F5}">
      <dgm:prSet/>
      <dgm:spPr/>
      <dgm:t>
        <a:bodyPr/>
        <a:lstStyle/>
        <a:p>
          <a:endParaRPr lang="en-US"/>
        </a:p>
      </dgm:t>
    </dgm:pt>
    <dgm:pt modelId="{592083AA-D25D-4273-A30B-D8468720D4A8}" type="sibTrans" cxnId="{99E767D9-79B1-40CF-8AA5-97A2961D88F5}">
      <dgm:prSet/>
      <dgm:spPr/>
      <dgm:t>
        <a:bodyPr/>
        <a:lstStyle/>
        <a:p>
          <a:endParaRPr lang="en-US"/>
        </a:p>
      </dgm:t>
    </dgm:pt>
    <dgm:pt modelId="{664C59B3-38D6-4783-A66B-CDF2A22D9957}" type="pres">
      <dgm:prSet presAssocID="{DA34654B-553B-4FE5-B87E-4D546D41EFCE}" presName="diagram" presStyleCnt="0">
        <dgm:presLayoutVars>
          <dgm:dir/>
          <dgm:resizeHandles val="exact"/>
        </dgm:presLayoutVars>
      </dgm:prSet>
      <dgm:spPr/>
    </dgm:pt>
    <dgm:pt modelId="{511E450A-56CF-49EA-9344-45FF6554F47C}" type="pres">
      <dgm:prSet presAssocID="{55F4BBD8-A504-4F92-A698-320AAD607FB8}" presName="node" presStyleLbl="node1" presStyleIdx="0" presStyleCnt="8">
        <dgm:presLayoutVars>
          <dgm:bulletEnabled val="1"/>
        </dgm:presLayoutVars>
      </dgm:prSet>
      <dgm:spPr/>
    </dgm:pt>
    <dgm:pt modelId="{3230B64E-EB27-4352-BE73-34F3DF2A5B13}" type="pres">
      <dgm:prSet presAssocID="{8EDE8D12-3D75-4B7E-88F1-E63E6F3FECBA}" presName="sibTrans" presStyleCnt="0"/>
      <dgm:spPr/>
    </dgm:pt>
    <dgm:pt modelId="{039A0F19-7DCF-440E-99C3-A9F0894FF0F4}" type="pres">
      <dgm:prSet presAssocID="{53B0F9D7-25EA-4FB8-9006-AD6A3C7A05A9}" presName="node" presStyleLbl="node1" presStyleIdx="1" presStyleCnt="8">
        <dgm:presLayoutVars>
          <dgm:bulletEnabled val="1"/>
        </dgm:presLayoutVars>
      </dgm:prSet>
      <dgm:spPr/>
    </dgm:pt>
    <dgm:pt modelId="{AB5816BB-7404-4187-ABAF-B348753F1EFB}" type="pres">
      <dgm:prSet presAssocID="{036D103A-E8A0-44CF-86EC-54D14DAA977B}" presName="sibTrans" presStyleCnt="0"/>
      <dgm:spPr/>
    </dgm:pt>
    <dgm:pt modelId="{D35DC0DD-4F2B-4E8C-8A45-CC322DF45EA6}" type="pres">
      <dgm:prSet presAssocID="{8FBC7B22-AD7C-44D8-9DCB-713B79E80B4A}" presName="node" presStyleLbl="node1" presStyleIdx="2" presStyleCnt="8">
        <dgm:presLayoutVars>
          <dgm:bulletEnabled val="1"/>
        </dgm:presLayoutVars>
      </dgm:prSet>
      <dgm:spPr/>
    </dgm:pt>
    <dgm:pt modelId="{EF3FA893-42A2-48E0-8414-EBA3CF682312}" type="pres">
      <dgm:prSet presAssocID="{C66A265F-A79E-43DA-8A74-58F39B2E2240}" presName="sibTrans" presStyleCnt="0"/>
      <dgm:spPr/>
    </dgm:pt>
    <dgm:pt modelId="{EA882C2F-BB9A-4986-852A-4F0D37273D47}" type="pres">
      <dgm:prSet presAssocID="{957BC632-07FC-47E3-9160-14B84CDD34B9}" presName="node" presStyleLbl="node1" presStyleIdx="3" presStyleCnt="8">
        <dgm:presLayoutVars>
          <dgm:bulletEnabled val="1"/>
        </dgm:presLayoutVars>
      </dgm:prSet>
      <dgm:spPr/>
    </dgm:pt>
    <dgm:pt modelId="{A98FCAE4-4033-44F5-AE98-6C8A74E00B8C}" type="pres">
      <dgm:prSet presAssocID="{747E8EA9-530C-439D-9445-B545B8EE2BA9}" presName="sibTrans" presStyleCnt="0"/>
      <dgm:spPr/>
    </dgm:pt>
    <dgm:pt modelId="{18321F08-0FE2-4713-9A61-2E3AF6803388}" type="pres">
      <dgm:prSet presAssocID="{A9502F94-53A4-4A00-AB35-0EDFD4307897}" presName="node" presStyleLbl="node1" presStyleIdx="4" presStyleCnt="8">
        <dgm:presLayoutVars>
          <dgm:bulletEnabled val="1"/>
        </dgm:presLayoutVars>
      </dgm:prSet>
      <dgm:spPr/>
    </dgm:pt>
    <dgm:pt modelId="{DCD7D1CB-18FF-4B51-AA7B-F23F5E5889E6}" type="pres">
      <dgm:prSet presAssocID="{8475E844-0D62-4235-BA56-8492AC688FA7}" presName="sibTrans" presStyleCnt="0"/>
      <dgm:spPr/>
    </dgm:pt>
    <dgm:pt modelId="{9A5048F8-43A5-4630-B53D-40765BCD0773}" type="pres">
      <dgm:prSet presAssocID="{4A4EF851-3267-4B6F-A4FA-D47CB7E59698}" presName="node" presStyleLbl="node1" presStyleIdx="5" presStyleCnt="8">
        <dgm:presLayoutVars>
          <dgm:bulletEnabled val="1"/>
        </dgm:presLayoutVars>
      </dgm:prSet>
      <dgm:spPr/>
    </dgm:pt>
    <dgm:pt modelId="{5B4FD2D7-1D28-429F-A6DF-730448DDC067}" type="pres">
      <dgm:prSet presAssocID="{BC318EE4-CC7D-4C4C-B231-4737FA1B8309}" presName="sibTrans" presStyleCnt="0"/>
      <dgm:spPr/>
    </dgm:pt>
    <dgm:pt modelId="{A631378B-7CEE-4FF2-B8DB-8BCA229E2BCA}" type="pres">
      <dgm:prSet presAssocID="{900FD977-1CE0-4A4D-A3DD-C68C10164905}" presName="node" presStyleLbl="node1" presStyleIdx="6" presStyleCnt="8">
        <dgm:presLayoutVars>
          <dgm:bulletEnabled val="1"/>
        </dgm:presLayoutVars>
      </dgm:prSet>
      <dgm:spPr/>
    </dgm:pt>
    <dgm:pt modelId="{D9EC2273-912E-43AC-8E93-15E250A313A6}" type="pres">
      <dgm:prSet presAssocID="{491CC97F-7A6D-43D5-8D12-EE9A49270818}" presName="sibTrans" presStyleCnt="0"/>
      <dgm:spPr/>
    </dgm:pt>
    <dgm:pt modelId="{8071AEA4-2407-449D-8F83-5EE1E4E85624}" type="pres">
      <dgm:prSet presAssocID="{4F0CABAB-E345-4D7F-A7E8-F05FAF46D827}" presName="node" presStyleLbl="node1" presStyleIdx="7" presStyleCnt="8">
        <dgm:presLayoutVars>
          <dgm:bulletEnabled val="1"/>
        </dgm:presLayoutVars>
      </dgm:prSet>
      <dgm:spPr/>
    </dgm:pt>
  </dgm:ptLst>
  <dgm:cxnLst>
    <dgm:cxn modelId="{652E351B-F2C0-4A15-9D6F-24E9C621FEF0}" type="presOf" srcId="{8FBC7B22-AD7C-44D8-9DCB-713B79E80B4A}" destId="{D35DC0DD-4F2B-4E8C-8A45-CC322DF45EA6}" srcOrd="0" destOrd="0" presId="urn:microsoft.com/office/officeart/2005/8/layout/default"/>
    <dgm:cxn modelId="{A00E862E-3CE5-4E6C-80D1-38E744672CD8}" type="presOf" srcId="{4F0CABAB-E345-4D7F-A7E8-F05FAF46D827}" destId="{8071AEA4-2407-449D-8F83-5EE1E4E85624}" srcOrd="0" destOrd="0" presId="urn:microsoft.com/office/officeart/2005/8/layout/default"/>
    <dgm:cxn modelId="{1C99BB35-0378-4163-995B-8A4954155B45}" type="presOf" srcId="{DA34654B-553B-4FE5-B87E-4D546D41EFCE}" destId="{664C59B3-38D6-4783-A66B-CDF2A22D9957}" srcOrd="0" destOrd="0" presId="urn:microsoft.com/office/officeart/2005/8/layout/default"/>
    <dgm:cxn modelId="{9664535F-361F-4B88-92B5-606C85BF372C}" srcId="{DA34654B-553B-4FE5-B87E-4D546D41EFCE}" destId="{55F4BBD8-A504-4F92-A698-320AAD607FB8}" srcOrd="0" destOrd="0" parTransId="{209344A5-1726-4826-9ECE-CDAA0CA35D1A}" sibTransId="{8EDE8D12-3D75-4B7E-88F1-E63E6F3FECBA}"/>
    <dgm:cxn modelId="{7560FB59-4B02-432D-B834-5D0786EABFBD}" srcId="{DA34654B-553B-4FE5-B87E-4D546D41EFCE}" destId="{53B0F9D7-25EA-4FB8-9006-AD6A3C7A05A9}" srcOrd="1" destOrd="0" parTransId="{297FE575-EE2B-4179-95E9-4E3C5076C779}" sibTransId="{036D103A-E8A0-44CF-86EC-54D14DAA977B}"/>
    <dgm:cxn modelId="{EB87F486-BBA9-455B-A40B-BF3242B4831E}" srcId="{DA34654B-553B-4FE5-B87E-4D546D41EFCE}" destId="{4A4EF851-3267-4B6F-A4FA-D47CB7E59698}" srcOrd="5" destOrd="0" parTransId="{2C559A57-4E10-4762-8446-0403E7A4D818}" sibTransId="{BC318EE4-CC7D-4C4C-B231-4737FA1B8309}"/>
    <dgm:cxn modelId="{E00926A6-00FB-4778-BE2D-86A4FE7BBF4A}" srcId="{DA34654B-553B-4FE5-B87E-4D546D41EFCE}" destId="{8FBC7B22-AD7C-44D8-9DCB-713B79E80B4A}" srcOrd="2" destOrd="0" parTransId="{195B8FF8-A128-4958-9166-79FE6A489EC1}" sibTransId="{C66A265F-A79E-43DA-8A74-58F39B2E2240}"/>
    <dgm:cxn modelId="{4B11A6B1-4123-4CBC-8B34-BFC00B592433}" srcId="{DA34654B-553B-4FE5-B87E-4D546D41EFCE}" destId="{900FD977-1CE0-4A4D-A3DD-C68C10164905}" srcOrd="6" destOrd="0" parTransId="{3C02D6A2-10DB-4713-953F-C67BBBAF645E}" sibTransId="{491CC97F-7A6D-43D5-8D12-EE9A49270818}"/>
    <dgm:cxn modelId="{F93794B4-FBCA-4028-BCB9-833F69B686D6}" type="presOf" srcId="{900FD977-1CE0-4A4D-A3DD-C68C10164905}" destId="{A631378B-7CEE-4FF2-B8DB-8BCA229E2BCA}" srcOrd="0" destOrd="0" presId="urn:microsoft.com/office/officeart/2005/8/layout/default"/>
    <dgm:cxn modelId="{070739D3-69D4-46E7-83CB-C8ACE5D5B48F}" type="presOf" srcId="{55F4BBD8-A504-4F92-A698-320AAD607FB8}" destId="{511E450A-56CF-49EA-9344-45FF6554F47C}" srcOrd="0" destOrd="0" presId="urn:microsoft.com/office/officeart/2005/8/layout/default"/>
    <dgm:cxn modelId="{99E767D9-79B1-40CF-8AA5-97A2961D88F5}" srcId="{DA34654B-553B-4FE5-B87E-4D546D41EFCE}" destId="{4F0CABAB-E345-4D7F-A7E8-F05FAF46D827}" srcOrd="7" destOrd="0" parTransId="{7263A501-32E6-4D8E-93A8-D560909EB9D5}" sibTransId="{592083AA-D25D-4273-A30B-D8468720D4A8}"/>
    <dgm:cxn modelId="{FE44F4DE-D605-4C12-B5B9-AC16D26219D0}" srcId="{DA34654B-553B-4FE5-B87E-4D546D41EFCE}" destId="{957BC632-07FC-47E3-9160-14B84CDD34B9}" srcOrd="3" destOrd="0" parTransId="{875DCC53-0F59-4948-B4A5-CDD488768A2E}" sibTransId="{747E8EA9-530C-439D-9445-B545B8EE2BA9}"/>
    <dgm:cxn modelId="{C390D0E4-4118-4160-B37F-C6E0D9193920}" type="presOf" srcId="{4A4EF851-3267-4B6F-A4FA-D47CB7E59698}" destId="{9A5048F8-43A5-4630-B53D-40765BCD0773}" srcOrd="0" destOrd="0" presId="urn:microsoft.com/office/officeart/2005/8/layout/default"/>
    <dgm:cxn modelId="{80E9A9EA-F1BA-47E3-AD17-E413B5F2192D}" type="presOf" srcId="{53B0F9D7-25EA-4FB8-9006-AD6A3C7A05A9}" destId="{039A0F19-7DCF-440E-99C3-A9F0894FF0F4}" srcOrd="0" destOrd="0" presId="urn:microsoft.com/office/officeart/2005/8/layout/default"/>
    <dgm:cxn modelId="{214886EB-EEF7-4321-9BE2-0C8A801D7E46}" type="presOf" srcId="{A9502F94-53A4-4A00-AB35-0EDFD4307897}" destId="{18321F08-0FE2-4713-9A61-2E3AF6803388}" srcOrd="0" destOrd="0" presId="urn:microsoft.com/office/officeart/2005/8/layout/default"/>
    <dgm:cxn modelId="{32FF3DF8-B200-4650-A967-EF220B5CA198}" type="presOf" srcId="{957BC632-07FC-47E3-9160-14B84CDD34B9}" destId="{EA882C2F-BB9A-4986-852A-4F0D37273D47}" srcOrd="0" destOrd="0" presId="urn:microsoft.com/office/officeart/2005/8/layout/default"/>
    <dgm:cxn modelId="{E1B896FD-66BB-40C5-874F-84AE0C065123}" srcId="{DA34654B-553B-4FE5-B87E-4D546D41EFCE}" destId="{A9502F94-53A4-4A00-AB35-0EDFD4307897}" srcOrd="4" destOrd="0" parTransId="{EB177926-EC67-46BF-BD93-F86113116E22}" sibTransId="{8475E844-0D62-4235-BA56-8492AC688FA7}"/>
    <dgm:cxn modelId="{7B94A5F6-EA02-4D7A-B561-01A578D6BE83}" type="presParOf" srcId="{664C59B3-38D6-4783-A66B-CDF2A22D9957}" destId="{511E450A-56CF-49EA-9344-45FF6554F47C}" srcOrd="0" destOrd="0" presId="urn:microsoft.com/office/officeart/2005/8/layout/default"/>
    <dgm:cxn modelId="{172484B9-AABB-4836-934A-5B4EC1EAC6DC}" type="presParOf" srcId="{664C59B3-38D6-4783-A66B-CDF2A22D9957}" destId="{3230B64E-EB27-4352-BE73-34F3DF2A5B13}" srcOrd="1" destOrd="0" presId="urn:microsoft.com/office/officeart/2005/8/layout/default"/>
    <dgm:cxn modelId="{B3F05699-FB33-40BD-BFD2-F2C0AC3EB0F4}" type="presParOf" srcId="{664C59B3-38D6-4783-A66B-CDF2A22D9957}" destId="{039A0F19-7DCF-440E-99C3-A9F0894FF0F4}" srcOrd="2" destOrd="0" presId="urn:microsoft.com/office/officeart/2005/8/layout/default"/>
    <dgm:cxn modelId="{D5A7E912-11C8-4C62-8522-D9E11F037A02}" type="presParOf" srcId="{664C59B3-38D6-4783-A66B-CDF2A22D9957}" destId="{AB5816BB-7404-4187-ABAF-B348753F1EFB}" srcOrd="3" destOrd="0" presId="urn:microsoft.com/office/officeart/2005/8/layout/default"/>
    <dgm:cxn modelId="{9C45765C-FB75-4040-A1F8-56F46FB3B5A7}" type="presParOf" srcId="{664C59B3-38D6-4783-A66B-CDF2A22D9957}" destId="{D35DC0DD-4F2B-4E8C-8A45-CC322DF45EA6}" srcOrd="4" destOrd="0" presId="urn:microsoft.com/office/officeart/2005/8/layout/default"/>
    <dgm:cxn modelId="{39889949-F9BB-420F-A421-69BE892CDE14}" type="presParOf" srcId="{664C59B3-38D6-4783-A66B-CDF2A22D9957}" destId="{EF3FA893-42A2-48E0-8414-EBA3CF682312}" srcOrd="5" destOrd="0" presId="urn:microsoft.com/office/officeart/2005/8/layout/default"/>
    <dgm:cxn modelId="{7A7C2034-AC89-4F98-A8DB-2D04CE675E32}" type="presParOf" srcId="{664C59B3-38D6-4783-A66B-CDF2A22D9957}" destId="{EA882C2F-BB9A-4986-852A-4F0D37273D47}" srcOrd="6" destOrd="0" presId="urn:microsoft.com/office/officeart/2005/8/layout/default"/>
    <dgm:cxn modelId="{407B628C-FF94-40F8-ABC5-6900FA0D4610}" type="presParOf" srcId="{664C59B3-38D6-4783-A66B-CDF2A22D9957}" destId="{A98FCAE4-4033-44F5-AE98-6C8A74E00B8C}" srcOrd="7" destOrd="0" presId="urn:microsoft.com/office/officeart/2005/8/layout/default"/>
    <dgm:cxn modelId="{466FD23E-655A-44EC-845E-EC57C470FE88}" type="presParOf" srcId="{664C59B3-38D6-4783-A66B-CDF2A22D9957}" destId="{18321F08-0FE2-4713-9A61-2E3AF6803388}" srcOrd="8" destOrd="0" presId="urn:microsoft.com/office/officeart/2005/8/layout/default"/>
    <dgm:cxn modelId="{22691105-B8ED-47DA-8938-88AF9AFA84EF}" type="presParOf" srcId="{664C59B3-38D6-4783-A66B-CDF2A22D9957}" destId="{DCD7D1CB-18FF-4B51-AA7B-F23F5E5889E6}" srcOrd="9" destOrd="0" presId="urn:microsoft.com/office/officeart/2005/8/layout/default"/>
    <dgm:cxn modelId="{813C05F0-ADF6-4B5E-A0D4-1BBF6C9A4456}" type="presParOf" srcId="{664C59B3-38D6-4783-A66B-CDF2A22D9957}" destId="{9A5048F8-43A5-4630-B53D-40765BCD0773}" srcOrd="10" destOrd="0" presId="urn:microsoft.com/office/officeart/2005/8/layout/default"/>
    <dgm:cxn modelId="{D2DAD455-CDBB-418D-B70C-5DD8BA4A800A}" type="presParOf" srcId="{664C59B3-38D6-4783-A66B-CDF2A22D9957}" destId="{5B4FD2D7-1D28-429F-A6DF-730448DDC067}" srcOrd="11" destOrd="0" presId="urn:microsoft.com/office/officeart/2005/8/layout/default"/>
    <dgm:cxn modelId="{22C93A82-A509-428D-A77D-6E857F81C18B}" type="presParOf" srcId="{664C59B3-38D6-4783-A66B-CDF2A22D9957}" destId="{A631378B-7CEE-4FF2-B8DB-8BCA229E2BCA}" srcOrd="12" destOrd="0" presId="urn:microsoft.com/office/officeart/2005/8/layout/default"/>
    <dgm:cxn modelId="{F4792F3E-F585-41EB-9980-3A44EC7F098F}" type="presParOf" srcId="{664C59B3-38D6-4783-A66B-CDF2A22D9957}" destId="{D9EC2273-912E-43AC-8E93-15E250A313A6}" srcOrd="13" destOrd="0" presId="urn:microsoft.com/office/officeart/2005/8/layout/default"/>
    <dgm:cxn modelId="{B92DD4AC-7BFA-4E1D-9030-CE2D26FA4E81}" type="presParOf" srcId="{664C59B3-38D6-4783-A66B-CDF2A22D9957}" destId="{8071AEA4-2407-449D-8F83-5EE1E4E85624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624D54-B882-4471-82ED-4F58E84897B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A0C250-4AA7-4394-A02E-2C8F7306F865}">
      <dgm:prSet phldrT="[Text]" custT="1"/>
      <dgm:spPr/>
      <dgm:t>
        <a:bodyPr/>
        <a:lstStyle/>
        <a:p>
          <a:pPr rtl="0"/>
          <a:r>
            <a:rPr lang="en-US" sz="1800">
              <a:effectLst/>
              <a:latin typeface="+mn-lt"/>
              <a:ea typeface="Calibri"/>
              <a:cs typeface="Calibri"/>
            </a:rPr>
            <a:t>Longer</a:t>
          </a:r>
          <a:r>
            <a:rPr lang="en-US" sz="1800">
              <a:latin typeface="+mn-lt"/>
              <a:ea typeface="Calibri"/>
              <a:cs typeface="Calibri"/>
            </a:rPr>
            <a:t> term support and coordination</a:t>
          </a:r>
        </a:p>
      </dgm:t>
    </dgm:pt>
    <dgm:pt modelId="{59D48905-B429-4845-84F2-ECD3C428275F}" type="parTrans" cxnId="{EAABD686-3A81-41E9-B3DE-3F4C1216C9FD}">
      <dgm:prSet/>
      <dgm:spPr/>
      <dgm:t>
        <a:bodyPr/>
        <a:lstStyle/>
        <a:p>
          <a:endParaRPr lang="en-US"/>
        </a:p>
      </dgm:t>
    </dgm:pt>
    <dgm:pt modelId="{CC7B392F-09EA-4104-B91F-2999D42B4351}" type="sibTrans" cxnId="{EAABD686-3A81-41E9-B3DE-3F4C1216C9FD}">
      <dgm:prSet/>
      <dgm:spPr/>
      <dgm:t>
        <a:bodyPr/>
        <a:lstStyle/>
        <a:p>
          <a:endParaRPr lang="en-US"/>
        </a:p>
      </dgm:t>
    </dgm:pt>
    <dgm:pt modelId="{8B396D67-134D-4CAF-B7E7-C5D1A7C3396C}">
      <dgm:prSet phldrT="[Text]" phldr="0" custT="1"/>
      <dgm:spPr/>
      <dgm:t>
        <a:bodyPr/>
        <a:lstStyle/>
        <a:p>
          <a:pPr rtl="0"/>
          <a:r>
            <a:rPr lang="en-US" sz="1800">
              <a:solidFill>
                <a:srgbClr val="000000"/>
              </a:solidFill>
              <a:latin typeface="+mn-lt"/>
              <a:ea typeface="Calibri"/>
              <a:cs typeface="Calibri"/>
            </a:rPr>
            <a:t>Support people to live in the home and community of their choice</a:t>
          </a:r>
        </a:p>
      </dgm:t>
    </dgm:pt>
    <dgm:pt modelId="{D263878D-F300-41EA-B6BF-53C67877FF50}" type="parTrans" cxnId="{4196306A-1B96-479E-B825-5304BC7A9D43}">
      <dgm:prSet/>
      <dgm:spPr/>
      <dgm:t>
        <a:bodyPr/>
        <a:lstStyle/>
        <a:p>
          <a:endParaRPr lang="en-US"/>
        </a:p>
      </dgm:t>
    </dgm:pt>
    <dgm:pt modelId="{8E215583-7F97-4736-9452-70A2AC102A39}" type="sibTrans" cxnId="{4196306A-1B96-479E-B825-5304BC7A9D43}">
      <dgm:prSet/>
      <dgm:spPr/>
      <dgm:t>
        <a:bodyPr/>
        <a:lstStyle/>
        <a:p>
          <a:endParaRPr lang="en-US"/>
        </a:p>
      </dgm:t>
    </dgm:pt>
    <dgm:pt modelId="{B01AD30B-9BCE-4068-BECC-7BF6DC1DB546}">
      <dgm:prSet phldr="0" custT="1"/>
      <dgm:spPr/>
      <dgm:t>
        <a:bodyPr/>
        <a:lstStyle/>
        <a:p>
          <a:pPr rtl="0"/>
          <a:r>
            <a:rPr lang="en" sz="1800">
              <a:latin typeface="+mn-lt"/>
              <a:ea typeface="Calibri"/>
              <a:cs typeface="Times New Roman"/>
            </a:rPr>
            <a:t>Support return to community and facility diversion</a:t>
          </a:r>
        </a:p>
      </dgm:t>
    </dgm:pt>
    <dgm:pt modelId="{4BFF233D-A2D7-4821-B906-641D226E0559}" type="parTrans" cxnId="{EB1A9DE1-3CE8-4C56-AA3A-19209D5B5078}">
      <dgm:prSet/>
      <dgm:spPr/>
      <dgm:t>
        <a:bodyPr/>
        <a:lstStyle/>
        <a:p>
          <a:endParaRPr lang="en-US"/>
        </a:p>
      </dgm:t>
    </dgm:pt>
    <dgm:pt modelId="{9070637A-3106-4DE3-99A8-9F52CC4B253E}" type="sibTrans" cxnId="{EB1A9DE1-3CE8-4C56-AA3A-19209D5B5078}">
      <dgm:prSet/>
      <dgm:spPr/>
      <dgm:t>
        <a:bodyPr/>
        <a:lstStyle/>
        <a:p>
          <a:endParaRPr lang="en-US"/>
        </a:p>
      </dgm:t>
    </dgm:pt>
    <dgm:pt modelId="{9F07A0C2-32B5-4E5C-96AA-72555D99F5B5}" type="pres">
      <dgm:prSet presAssocID="{9C624D54-B882-4471-82ED-4F58E84897BE}" presName="Name0" presStyleCnt="0">
        <dgm:presLayoutVars>
          <dgm:dir/>
          <dgm:resizeHandles val="exact"/>
        </dgm:presLayoutVars>
      </dgm:prSet>
      <dgm:spPr/>
    </dgm:pt>
    <dgm:pt modelId="{5FC95B01-48FA-442B-9723-18056B549A3E}" type="pres">
      <dgm:prSet presAssocID="{85A0C250-4AA7-4394-A02E-2C8F7306F865}" presName="compNode" presStyleCnt="0"/>
      <dgm:spPr/>
    </dgm:pt>
    <dgm:pt modelId="{BC0CBDED-6B41-4BE5-B12E-5938273E7B2F}" type="pres">
      <dgm:prSet presAssocID="{85A0C250-4AA7-4394-A02E-2C8F7306F865}" presName="pict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Map with pin with solid fill"/>
        </a:ext>
      </dgm:extLst>
    </dgm:pt>
    <dgm:pt modelId="{29747FC8-CAEE-4EC4-AAC4-2AAF0019BBFE}" type="pres">
      <dgm:prSet presAssocID="{85A0C250-4AA7-4394-A02E-2C8F7306F865}" presName="textRect" presStyleLbl="revTx" presStyleIdx="0" presStyleCnt="3">
        <dgm:presLayoutVars>
          <dgm:bulletEnabled val="1"/>
        </dgm:presLayoutVars>
      </dgm:prSet>
      <dgm:spPr/>
    </dgm:pt>
    <dgm:pt modelId="{6B424644-335C-43BE-8B6F-91F9F2B404FA}" type="pres">
      <dgm:prSet presAssocID="{CC7B392F-09EA-4104-B91F-2999D42B4351}" presName="sibTrans" presStyleLbl="sibTrans2D1" presStyleIdx="0" presStyleCnt="0"/>
      <dgm:spPr/>
    </dgm:pt>
    <dgm:pt modelId="{072B5CB6-C7FF-4E0F-B0C3-2BA3CFD4A918}" type="pres">
      <dgm:prSet presAssocID="{8B396D67-134D-4CAF-B7E7-C5D1A7C3396C}" presName="compNode" presStyleCnt="0"/>
      <dgm:spPr/>
    </dgm:pt>
    <dgm:pt modelId="{9D633F56-D437-4597-ADBF-EB6479EE5AD9}" type="pres">
      <dgm:prSet presAssocID="{8B396D67-134D-4CAF-B7E7-C5D1A7C3396C}" presName="pict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DDB15126-9437-4838-943C-60AFAD02FC6A}" type="pres">
      <dgm:prSet presAssocID="{8B396D67-134D-4CAF-B7E7-C5D1A7C3396C}" presName="textRect" presStyleLbl="revTx" presStyleIdx="1" presStyleCnt="3">
        <dgm:presLayoutVars>
          <dgm:bulletEnabled val="1"/>
        </dgm:presLayoutVars>
      </dgm:prSet>
      <dgm:spPr/>
    </dgm:pt>
    <dgm:pt modelId="{24126EFE-7DFD-4932-A2E8-F1C280F4E2E0}" type="pres">
      <dgm:prSet presAssocID="{8E215583-7F97-4736-9452-70A2AC102A39}" presName="sibTrans" presStyleLbl="sibTrans2D1" presStyleIdx="0" presStyleCnt="0"/>
      <dgm:spPr/>
    </dgm:pt>
    <dgm:pt modelId="{3161AD30-C139-47FB-AF02-E7EAC98052F8}" type="pres">
      <dgm:prSet presAssocID="{B01AD30B-9BCE-4068-BECC-7BF6DC1DB546}" presName="compNode" presStyleCnt="0"/>
      <dgm:spPr/>
    </dgm:pt>
    <dgm:pt modelId="{6DE322DF-5D1A-480A-82F8-303C598A24EE}" type="pres">
      <dgm:prSet presAssocID="{B01AD30B-9BCE-4068-BECC-7BF6DC1DB546}" presName="pict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Home1 with solid fill"/>
        </a:ext>
      </dgm:extLst>
    </dgm:pt>
    <dgm:pt modelId="{6B733EFF-EAD8-4055-A865-74193F33CFC9}" type="pres">
      <dgm:prSet presAssocID="{B01AD30B-9BCE-4068-BECC-7BF6DC1DB546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7E243218-90F2-4E28-A84F-E3323375D247}" type="presOf" srcId="{B01AD30B-9BCE-4068-BECC-7BF6DC1DB546}" destId="{6B733EFF-EAD8-4055-A865-74193F33CFC9}" srcOrd="0" destOrd="0" presId="urn:microsoft.com/office/officeart/2005/8/layout/pList1"/>
    <dgm:cxn modelId="{FEF5E626-9669-4A41-B850-812DC6F30023}" type="presOf" srcId="{CC7B392F-09EA-4104-B91F-2999D42B4351}" destId="{6B424644-335C-43BE-8B6F-91F9F2B404FA}" srcOrd="0" destOrd="0" presId="urn:microsoft.com/office/officeart/2005/8/layout/pList1"/>
    <dgm:cxn modelId="{4196306A-1B96-479E-B825-5304BC7A9D43}" srcId="{9C624D54-B882-4471-82ED-4F58E84897BE}" destId="{8B396D67-134D-4CAF-B7E7-C5D1A7C3396C}" srcOrd="1" destOrd="0" parTransId="{D263878D-F300-41EA-B6BF-53C67877FF50}" sibTransId="{8E215583-7F97-4736-9452-70A2AC102A39}"/>
    <dgm:cxn modelId="{EAABD686-3A81-41E9-B3DE-3F4C1216C9FD}" srcId="{9C624D54-B882-4471-82ED-4F58E84897BE}" destId="{85A0C250-4AA7-4394-A02E-2C8F7306F865}" srcOrd="0" destOrd="0" parTransId="{59D48905-B429-4845-84F2-ECD3C428275F}" sibTransId="{CC7B392F-09EA-4104-B91F-2999D42B4351}"/>
    <dgm:cxn modelId="{53F44D8A-5647-419F-BB3C-0985AAF5268C}" type="presOf" srcId="{8B396D67-134D-4CAF-B7E7-C5D1A7C3396C}" destId="{DDB15126-9437-4838-943C-60AFAD02FC6A}" srcOrd="0" destOrd="0" presId="urn:microsoft.com/office/officeart/2005/8/layout/pList1"/>
    <dgm:cxn modelId="{FD1AB58B-46AA-4ED6-BF19-2B8C44E24377}" type="presOf" srcId="{8E215583-7F97-4736-9452-70A2AC102A39}" destId="{24126EFE-7DFD-4932-A2E8-F1C280F4E2E0}" srcOrd="0" destOrd="0" presId="urn:microsoft.com/office/officeart/2005/8/layout/pList1"/>
    <dgm:cxn modelId="{073552A4-8B68-4E94-8BD1-EC19CB703180}" type="presOf" srcId="{85A0C250-4AA7-4394-A02E-2C8F7306F865}" destId="{29747FC8-CAEE-4EC4-AAC4-2AAF0019BBFE}" srcOrd="0" destOrd="0" presId="urn:microsoft.com/office/officeart/2005/8/layout/pList1"/>
    <dgm:cxn modelId="{101AA8B5-AB66-41DE-B927-ABE229293D58}" type="presOf" srcId="{9C624D54-B882-4471-82ED-4F58E84897BE}" destId="{9F07A0C2-32B5-4E5C-96AA-72555D99F5B5}" srcOrd="0" destOrd="0" presId="urn:microsoft.com/office/officeart/2005/8/layout/pList1"/>
    <dgm:cxn modelId="{EB1A9DE1-3CE8-4C56-AA3A-19209D5B5078}" srcId="{9C624D54-B882-4471-82ED-4F58E84897BE}" destId="{B01AD30B-9BCE-4068-BECC-7BF6DC1DB546}" srcOrd="2" destOrd="0" parTransId="{4BFF233D-A2D7-4821-B906-641D226E0559}" sibTransId="{9070637A-3106-4DE3-99A8-9F52CC4B253E}"/>
    <dgm:cxn modelId="{248221FA-9F8A-47BD-85B9-4A0B8FE8E0C7}" type="presParOf" srcId="{9F07A0C2-32B5-4E5C-96AA-72555D99F5B5}" destId="{5FC95B01-48FA-442B-9723-18056B549A3E}" srcOrd="0" destOrd="0" presId="urn:microsoft.com/office/officeart/2005/8/layout/pList1"/>
    <dgm:cxn modelId="{C69587EC-A507-4295-A16E-6FF497BD47AC}" type="presParOf" srcId="{5FC95B01-48FA-442B-9723-18056B549A3E}" destId="{BC0CBDED-6B41-4BE5-B12E-5938273E7B2F}" srcOrd="0" destOrd="0" presId="urn:microsoft.com/office/officeart/2005/8/layout/pList1"/>
    <dgm:cxn modelId="{29E62AD9-8157-40D6-9388-C81F8126E6CD}" type="presParOf" srcId="{5FC95B01-48FA-442B-9723-18056B549A3E}" destId="{29747FC8-CAEE-4EC4-AAC4-2AAF0019BBFE}" srcOrd="1" destOrd="0" presId="urn:microsoft.com/office/officeart/2005/8/layout/pList1"/>
    <dgm:cxn modelId="{A6E30CFC-6C66-477D-B38B-C474869578F2}" type="presParOf" srcId="{9F07A0C2-32B5-4E5C-96AA-72555D99F5B5}" destId="{6B424644-335C-43BE-8B6F-91F9F2B404FA}" srcOrd="1" destOrd="0" presId="urn:microsoft.com/office/officeart/2005/8/layout/pList1"/>
    <dgm:cxn modelId="{C8B2CFAB-0B97-4DF8-B4F9-2F044C3C8A40}" type="presParOf" srcId="{9F07A0C2-32B5-4E5C-96AA-72555D99F5B5}" destId="{072B5CB6-C7FF-4E0F-B0C3-2BA3CFD4A918}" srcOrd="2" destOrd="0" presId="urn:microsoft.com/office/officeart/2005/8/layout/pList1"/>
    <dgm:cxn modelId="{E70F0708-EB26-411B-924F-483423B30E6F}" type="presParOf" srcId="{072B5CB6-C7FF-4E0F-B0C3-2BA3CFD4A918}" destId="{9D633F56-D437-4597-ADBF-EB6479EE5AD9}" srcOrd="0" destOrd="0" presId="urn:microsoft.com/office/officeart/2005/8/layout/pList1"/>
    <dgm:cxn modelId="{F482D122-C670-4C9C-840B-2C2CFFDEEEB6}" type="presParOf" srcId="{072B5CB6-C7FF-4E0F-B0C3-2BA3CFD4A918}" destId="{DDB15126-9437-4838-943C-60AFAD02FC6A}" srcOrd="1" destOrd="0" presId="urn:microsoft.com/office/officeart/2005/8/layout/pList1"/>
    <dgm:cxn modelId="{E5D0EB28-CBA6-4543-BE28-43CE5776376D}" type="presParOf" srcId="{9F07A0C2-32B5-4E5C-96AA-72555D99F5B5}" destId="{24126EFE-7DFD-4932-A2E8-F1C280F4E2E0}" srcOrd="3" destOrd="0" presId="urn:microsoft.com/office/officeart/2005/8/layout/pList1"/>
    <dgm:cxn modelId="{AE15B306-2140-4923-AF7B-3260460CB1FD}" type="presParOf" srcId="{9F07A0C2-32B5-4E5C-96AA-72555D99F5B5}" destId="{3161AD30-C139-47FB-AF02-E7EAC98052F8}" srcOrd="4" destOrd="0" presId="urn:microsoft.com/office/officeart/2005/8/layout/pList1"/>
    <dgm:cxn modelId="{892DB2FA-9787-4D02-B458-5F3798F68122}" type="presParOf" srcId="{3161AD30-C139-47FB-AF02-E7EAC98052F8}" destId="{6DE322DF-5D1A-480A-82F8-303C598A24EE}" srcOrd="0" destOrd="0" presId="urn:microsoft.com/office/officeart/2005/8/layout/pList1"/>
    <dgm:cxn modelId="{78720B1F-B2FF-4470-A425-4A6687B02028}" type="presParOf" srcId="{3161AD30-C139-47FB-AF02-E7EAC98052F8}" destId="{6B733EFF-EAD8-4055-A865-74193F33CFC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ACB6CE-DAB0-4CD2-A63F-D02C57FBC5A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AB1C40-5D47-471B-81D7-64449D6F6F9D}">
      <dgm:prSet phldrT="[Text]"/>
      <dgm:spPr/>
      <dgm:t>
        <a:bodyPr/>
        <a:lstStyle/>
        <a:p>
          <a:r>
            <a:rPr lang="en-US"/>
            <a:t>Supported Community Living (SCL)</a:t>
          </a:r>
        </a:p>
      </dgm:t>
    </dgm:pt>
    <dgm:pt modelId="{7BDE71CD-64D3-436C-94DA-B1EDB193AA8F}" type="parTrans" cxnId="{02661311-CE0B-4595-BFF3-4911D10C393C}">
      <dgm:prSet/>
      <dgm:spPr/>
      <dgm:t>
        <a:bodyPr/>
        <a:lstStyle/>
        <a:p>
          <a:endParaRPr lang="en-US"/>
        </a:p>
      </dgm:t>
    </dgm:pt>
    <dgm:pt modelId="{E23AAD30-AF6F-4070-B680-0CD71D6D9022}" type="sibTrans" cxnId="{02661311-CE0B-4595-BFF3-4911D10C393C}">
      <dgm:prSet/>
      <dgm:spPr/>
      <dgm:t>
        <a:bodyPr/>
        <a:lstStyle/>
        <a:p>
          <a:endParaRPr lang="en-US"/>
        </a:p>
      </dgm:t>
    </dgm:pt>
    <dgm:pt modelId="{AEF96229-0515-4F01-956C-C5945394B5A0}">
      <dgm:prSet phldrT="[Text]"/>
      <dgm:spPr/>
      <dgm:t>
        <a:bodyPr/>
        <a:lstStyle/>
        <a:p>
          <a:r>
            <a:rPr lang="en-US"/>
            <a:t>Day Habilitation</a:t>
          </a:r>
        </a:p>
      </dgm:t>
    </dgm:pt>
    <dgm:pt modelId="{48D3A05B-DE44-49CE-AF4F-960E64CFF08B}" type="parTrans" cxnId="{51960AC2-DCC6-436A-9B72-8473EBFDF878}">
      <dgm:prSet/>
      <dgm:spPr/>
      <dgm:t>
        <a:bodyPr/>
        <a:lstStyle/>
        <a:p>
          <a:endParaRPr lang="en-US"/>
        </a:p>
      </dgm:t>
    </dgm:pt>
    <dgm:pt modelId="{74C71DF8-9967-4311-A3BC-A212A9F5BD64}" type="sibTrans" cxnId="{51960AC2-DCC6-436A-9B72-8473EBFDF878}">
      <dgm:prSet/>
      <dgm:spPr/>
      <dgm:t>
        <a:bodyPr/>
        <a:lstStyle/>
        <a:p>
          <a:endParaRPr lang="en-US"/>
        </a:p>
      </dgm:t>
    </dgm:pt>
    <dgm:pt modelId="{028CAD67-3040-4A41-857E-CB90E45140C0}">
      <dgm:prSet phldrT="[Text]"/>
      <dgm:spPr/>
      <dgm:t>
        <a:bodyPr/>
        <a:lstStyle/>
        <a:p>
          <a:r>
            <a:rPr lang="en-US"/>
            <a:t>Facility-Based Residential Programs</a:t>
          </a:r>
        </a:p>
      </dgm:t>
    </dgm:pt>
    <dgm:pt modelId="{E49CFDF1-61F2-4E38-9A49-CD6BDDB68CDD}" type="parTrans" cxnId="{17847723-4463-4D56-90D9-1B8CDE0B334F}">
      <dgm:prSet/>
      <dgm:spPr/>
      <dgm:t>
        <a:bodyPr/>
        <a:lstStyle/>
        <a:p>
          <a:endParaRPr lang="en-US"/>
        </a:p>
      </dgm:t>
    </dgm:pt>
    <dgm:pt modelId="{EB6768A5-25B6-4CD3-AB29-B7558DB9DA51}" type="sibTrans" cxnId="{17847723-4463-4D56-90D9-1B8CDE0B334F}">
      <dgm:prSet/>
      <dgm:spPr/>
      <dgm:t>
        <a:bodyPr/>
        <a:lstStyle/>
        <a:p>
          <a:endParaRPr lang="en-US"/>
        </a:p>
      </dgm:t>
    </dgm:pt>
    <dgm:pt modelId="{7C13A55E-49F9-481C-994A-8E9C1856D87F}">
      <dgm:prSet phldrT="[Text]"/>
      <dgm:spPr/>
      <dgm:t>
        <a:bodyPr/>
        <a:lstStyle/>
        <a:p>
          <a:r>
            <a:rPr lang="en-US"/>
            <a:t>Medical Services and Supplies</a:t>
          </a:r>
        </a:p>
      </dgm:t>
    </dgm:pt>
    <dgm:pt modelId="{F3382C5D-DB22-4BEE-B3B0-721C60F669F6}" type="parTrans" cxnId="{49CC18F9-3562-4E67-9318-A8835AB8597A}">
      <dgm:prSet/>
      <dgm:spPr/>
      <dgm:t>
        <a:bodyPr/>
        <a:lstStyle/>
        <a:p>
          <a:endParaRPr lang="en-US"/>
        </a:p>
      </dgm:t>
    </dgm:pt>
    <dgm:pt modelId="{9E3F06A5-FB3F-4A9A-B9B5-E7F726A3C444}" type="sibTrans" cxnId="{49CC18F9-3562-4E67-9318-A8835AB8597A}">
      <dgm:prSet/>
      <dgm:spPr/>
      <dgm:t>
        <a:bodyPr/>
        <a:lstStyle/>
        <a:p>
          <a:endParaRPr lang="en-US"/>
        </a:p>
      </dgm:t>
    </dgm:pt>
    <dgm:pt modelId="{0F56BFC9-BAD7-4F24-BEB2-FFD91D49CE43}">
      <dgm:prSet phldrT="[Text]"/>
      <dgm:spPr/>
      <dgm:t>
        <a:bodyPr/>
        <a:lstStyle/>
        <a:p>
          <a:r>
            <a:rPr lang="en-US"/>
            <a:t>Personal Emergency Response Systems</a:t>
          </a:r>
        </a:p>
      </dgm:t>
    </dgm:pt>
    <dgm:pt modelId="{CEBD7A46-592A-4DCA-B44A-389DF384910A}" type="parTrans" cxnId="{06964E71-373F-437C-B041-2C3A37421ABD}">
      <dgm:prSet/>
      <dgm:spPr/>
      <dgm:t>
        <a:bodyPr/>
        <a:lstStyle/>
        <a:p>
          <a:endParaRPr lang="en-US"/>
        </a:p>
      </dgm:t>
    </dgm:pt>
    <dgm:pt modelId="{8F2EEBD2-DD18-4CFD-A91D-AAFB640B8C6B}" type="sibTrans" cxnId="{06964E71-373F-437C-B041-2C3A37421ABD}">
      <dgm:prSet/>
      <dgm:spPr/>
      <dgm:t>
        <a:bodyPr/>
        <a:lstStyle/>
        <a:p>
          <a:endParaRPr lang="en-US"/>
        </a:p>
      </dgm:t>
    </dgm:pt>
    <dgm:pt modelId="{C6E0D2EB-5B1F-4A1F-8D3A-4C736413867D}">
      <dgm:prSet phldrT="[Text]"/>
      <dgm:spPr/>
      <dgm:t>
        <a:bodyPr/>
        <a:lstStyle/>
        <a:p>
          <a:r>
            <a:rPr lang="en-US"/>
            <a:t>Supported Employment</a:t>
          </a:r>
        </a:p>
      </dgm:t>
    </dgm:pt>
    <dgm:pt modelId="{10B274AB-7CB8-41F5-8189-6A541C36B725}" type="parTrans" cxnId="{9C5AA049-6EFB-4DAE-99C5-9882FB749CBF}">
      <dgm:prSet/>
      <dgm:spPr/>
      <dgm:t>
        <a:bodyPr/>
        <a:lstStyle/>
        <a:p>
          <a:endParaRPr lang="en-US"/>
        </a:p>
      </dgm:t>
    </dgm:pt>
    <dgm:pt modelId="{B57E95B0-22A9-475D-8ED8-5EBC25CA12C5}" type="sibTrans" cxnId="{9C5AA049-6EFB-4DAE-99C5-9882FB749CBF}">
      <dgm:prSet/>
      <dgm:spPr/>
      <dgm:t>
        <a:bodyPr/>
        <a:lstStyle/>
        <a:p>
          <a:endParaRPr lang="en-US"/>
        </a:p>
      </dgm:t>
    </dgm:pt>
    <dgm:pt modelId="{446DADF4-4DEC-4FAB-95A8-1B62A2323B33}">
      <dgm:prSet phldrT="[Text]"/>
      <dgm:spPr/>
      <dgm:t>
        <a:bodyPr/>
        <a:lstStyle/>
        <a:p>
          <a:r>
            <a:rPr lang="en-US"/>
            <a:t>Respite</a:t>
          </a:r>
        </a:p>
      </dgm:t>
    </dgm:pt>
    <dgm:pt modelId="{0420A57B-9480-4B67-8454-CC4B51631528}" type="parTrans" cxnId="{524F79B6-88A3-4B2B-8392-BD13DD60F249}">
      <dgm:prSet/>
      <dgm:spPr/>
      <dgm:t>
        <a:bodyPr/>
        <a:lstStyle/>
        <a:p>
          <a:endParaRPr lang="en-US"/>
        </a:p>
      </dgm:t>
    </dgm:pt>
    <dgm:pt modelId="{EEA0348A-858C-4934-A79E-6D916662995C}" type="sibTrans" cxnId="{524F79B6-88A3-4B2B-8392-BD13DD60F249}">
      <dgm:prSet/>
      <dgm:spPr/>
      <dgm:t>
        <a:bodyPr/>
        <a:lstStyle/>
        <a:p>
          <a:endParaRPr lang="en-US"/>
        </a:p>
      </dgm:t>
    </dgm:pt>
    <dgm:pt modelId="{440CAF05-541B-4084-A547-6F6A6E9F7F61}">
      <dgm:prSet phldrT="[Text]"/>
      <dgm:spPr/>
      <dgm:t>
        <a:bodyPr/>
        <a:lstStyle/>
        <a:p>
          <a:r>
            <a:rPr lang="en-US"/>
            <a:t>Prevocational Services</a:t>
          </a:r>
        </a:p>
      </dgm:t>
    </dgm:pt>
    <dgm:pt modelId="{AC4EC859-DEF7-4A38-8FF5-09E9098E7125}" type="parTrans" cxnId="{9552951A-7448-4C65-A775-EEAC84778E65}">
      <dgm:prSet/>
      <dgm:spPr/>
      <dgm:t>
        <a:bodyPr/>
        <a:lstStyle/>
        <a:p>
          <a:endParaRPr lang="en-US"/>
        </a:p>
      </dgm:t>
    </dgm:pt>
    <dgm:pt modelId="{2377CE39-AB23-4D53-AC1B-F9EFC2F08DC5}" type="sibTrans" cxnId="{9552951A-7448-4C65-A775-EEAC84778E65}">
      <dgm:prSet/>
      <dgm:spPr/>
      <dgm:t>
        <a:bodyPr/>
        <a:lstStyle/>
        <a:p>
          <a:endParaRPr lang="en-US"/>
        </a:p>
      </dgm:t>
    </dgm:pt>
    <dgm:pt modelId="{1B66E83E-02F7-4269-975F-C3A3E005642D}" type="pres">
      <dgm:prSet presAssocID="{14ACB6CE-DAB0-4CD2-A63F-D02C57FBC5AA}" presName="diagram" presStyleCnt="0">
        <dgm:presLayoutVars>
          <dgm:dir/>
          <dgm:resizeHandles val="exact"/>
        </dgm:presLayoutVars>
      </dgm:prSet>
      <dgm:spPr/>
    </dgm:pt>
    <dgm:pt modelId="{2E15DE99-6D46-45AE-B98E-688BE1B55ED4}" type="pres">
      <dgm:prSet presAssocID="{0BAB1C40-5D47-471B-81D7-64449D6F6F9D}" presName="node" presStyleLbl="node1" presStyleIdx="0" presStyleCnt="8">
        <dgm:presLayoutVars>
          <dgm:bulletEnabled val="1"/>
        </dgm:presLayoutVars>
      </dgm:prSet>
      <dgm:spPr/>
    </dgm:pt>
    <dgm:pt modelId="{B76E21D8-65C4-4319-B3ED-A65CBD069F39}" type="pres">
      <dgm:prSet presAssocID="{E23AAD30-AF6F-4070-B680-0CD71D6D9022}" presName="sibTrans" presStyleCnt="0"/>
      <dgm:spPr/>
    </dgm:pt>
    <dgm:pt modelId="{5C8D04B0-0960-4A83-A1E4-3D84B2CC8CD8}" type="pres">
      <dgm:prSet presAssocID="{AEF96229-0515-4F01-956C-C5945394B5A0}" presName="node" presStyleLbl="node1" presStyleIdx="1" presStyleCnt="8">
        <dgm:presLayoutVars>
          <dgm:bulletEnabled val="1"/>
        </dgm:presLayoutVars>
      </dgm:prSet>
      <dgm:spPr/>
    </dgm:pt>
    <dgm:pt modelId="{237FDE86-6A36-4029-824D-CA675D4A2E30}" type="pres">
      <dgm:prSet presAssocID="{74C71DF8-9967-4311-A3BC-A212A9F5BD64}" presName="sibTrans" presStyleCnt="0"/>
      <dgm:spPr/>
    </dgm:pt>
    <dgm:pt modelId="{612357C2-DFA0-4558-8BF4-B6EA4ED35C10}" type="pres">
      <dgm:prSet presAssocID="{028CAD67-3040-4A41-857E-CB90E45140C0}" presName="node" presStyleLbl="node1" presStyleIdx="2" presStyleCnt="8">
        <dgm:presLayoutVars>
          <dgm:bulletEnabled val="1"/>
        </dgm:presLayoutVars>
      </dgm:prSet>
      <dgm:spPr/>
    </dgm:pt>
    <dgm:pt modelId="{5497D31A-1132-4437-B721-8CA9F816986B}" type="pres">
      <dgm:prSet presAssocID="{EB6768A5-25B6-4CD3-AB29-B7558DB9DA51}" presName="sibTrans" presStyleCnt="0"/>
      <dgm:spPr/>
    </dgm:pt>
    <dgm:pt modelId="{99143B65-F880-4FB9-8A58-AB8671E8C284}" type="pres">
      <dgm:prSet presAssocID="{7C13A55E-49F9-481C-994A-8E9C1856D87F}" presName="node" presStyleLbl="node1" presStyleIdx="3" presStyleCnt="8">
        <dgm:presLayoutVars>
          <dgm:bulletEnabled val="1"/>
        </dgm:presLayoutVars>
      </dgm:prSet>
      <dgm:spPr/>
    </dgm:pt>
    <dgm:pt modelId="{26E8095C-6D6A-42B2-B10B-FA6F0E0E5920}" type="pres">
      <dgm:prSet presAssocID="{9E3F06A5-FB3F-4A9A-B9B5-E7F726A3C444}" presName="sibTrans" presStyleCnt="0"/>
      <dgm:spPr/>
    </dgm:pt>
    <dgm:pt modelId="{6988909B-1FB5-428D-89C9-98EAFCD10D6E}" type="pres">
      <dgm:prSet presAssocID="{0F56BFC9-BAD7-4F24-BEB2-FFD91D49CE43}" presName="node" presStyleLbl="node1" presStyleIdx="4" presStyleCnt="8">
        <dgm:presLayoutVars>
          <dgm:bulletEnabled val="1"/>
        </dgm:presLayoutVars>
      </dgm:prSet>
      <dgm:spPr/>
    </dgm:pt>
    <dgm:pt modelId="{0EFC977A-0339-4617-B6C0-72D2C8122BAC}" type="pres">
      <dgm:prSet presAssocID="{8F2EEBD2-DD18-4CFD-A91D-AAFB640B8C6B}" presName="sibTrans" presStyleCnt="0"/>
      <dgm:spPr/>
    </dgm:pt>
    <dgm:pt modelId="{4276D218-9157-4625-B89B-B85561BC4D0C}" type="pres">
      <dgm:prSet presAssocID="{C6E0D2EB-5B1F-4A1F-8D3A-4C736413867D}" presName="node" presStyleLbl="node1" presStyleIdx="5" presStyleCnt="8">
        <dgm:presLayoutVars>
          <dgm:bulletEnabled val="1"/>
        </dgm:presLayoutVars>
      </dgm:prSet>
      <dgm:spPr/>
    </dgm:pt>
    <dgm:pt modelId="{F26A542D-31FE-49DC-B0FB-7FEF9C45CE8F}" type="pres">
      <dgm:prSet presAssocID="{B57E95B0-22A9-475D-8ED8-5EBC25CA12C5}" presName="sibTrans" presStyleCnt="0"/>
      <dgm:spPr/>
    </dgm:pt>
    <dgm:pt modelId="{74EDDF47-0313-4CE8-9DC4-8A8D78E44680}" type="pres">
      <dgm:prSet presAssocID="{446DADF4-4DEC-4FAB-95A8-1B62A2323B33}" presName="node" presStyleLbl="node1" presStyleIdx="6" presStyleCnt="8">
        <dgm:presLayoutVars>
          <dgm:bulletEnabled val="1"/>
        </dgm:presLayoutVars>
      </dgm:prSet>
      <dgm:spPr/>
    </dgm:pt>
    <dgm:pt modelId="{A4182022-0196-4A15-A135-A1BCC33F09AA}" type="pres">
      <dgm:prSet presAssocID="{EEA0348A-858C-4934-A79E-6D916662995C}" presName="sibTrans" presStyleCnt="0"/>
      <dgm:spPr/>
    </dgm:pt>
    <dgm:pt modelId="{C9E13086-196F-4D97-9FD6-390FC45CC7C5}" type="pres">
      <dgm:prSet presAssocID="{440CAF05-541B-4084-A547-6F6A6E9F7F61}" presName="node" presStyleLbl="node1" presStyleIdx="7" presStyleCnt="8">
        <dgm:presLayoutVars>
          <dgm:bulletEnabled val="1"/>
        </dgm:presLayoutVars>
      </dgm:prSet>
      <dgm:spPr/>
    </dgm:pt>
  </dgm:ptLst>
  <dgm:cxnLst>
    <dgm:cxn modelId="{02661311-CE0B-4595-BFF3-4911D10C393C}" srcId="{14ACB6CE-DAB0-4CD2-A63F-D02C57FBC5AA}" destId="{0BAB1C40-5D47-471B-81D7-64449D6F6F9D}" srcOrd="0" destOrd="0" parTransId="{7BDE71CD-64D3-436C-94DA-B1EDB193AA8F}" sibTransId="{E23AAD30-AF6F-4070-B680-0CD71D6D9022}"/>
    <dgm:cxn modelId="{9552951A-7448-4C65-A775-EEAC84778E65}" srcId="{14ACB6CE-DAB0-4CD2-A63F-D02C57FBC5AA}" destId="{440CAF05-541B-4084-A547-6F6A6E9F7F61}" srcOrd="7" destOrd="0" parTransId="{AC4EC859-DEF7-4A38-8FF5-09E9098E7125}" sibTransId="{2377CE39-AB23-4D53-AC1B-F9EFC2F08DC5}"/>
    <dgm:cxn modelId="{17847723-4463-4D56-90D9-1B8CDE0B334F}" srcId="{14ACB6CE-DAB0-4CD2-A63F-D02C57FBC5AA}" destId="{028CAD67-3040-4A41-857E-CB90E45140C0}" srcOrd="2" destOrd="0" parTransId="{E49CFDF1-61F2-4E38-9A49-CD6BDDB68CDD}" sibTransId="{EB6768A5-25B6-4CD3-AB29-B7558DB9DA51}"/>
    <dgm:cxn modelId="{CF5A4632-5F34-4836-9BB3-720772D99936}" type="presOf" srcId="{446DADF4-4DEC-4FAB-95A8-1B62A2323B33}" destId="{74EDDF47-0313-4CE8-9DC4-8A8D78E44680}" srcOrd="0" destOrd="0" presId="urn:microsoft.com/office/officeart/2005/8/layout/default"/>
    <dgm:cxn modelId="{DB793546-05FC-4713-B5FF-89BE4E91D7F4}" type="presOf" srcId="{028CAD67-3040-4A41-857E-CB90E45140C0}" destId="{612357C2-DFA0-4558-8BF4-B6EA4ED35C10}" srcOrd="0" destOrd="0" presId="urn:microsoft.com/office/officeart/2005/8/layout/default"/>
    <dgm:cxn modelId="{9C5AA049-6EFB-4DAE-99C5-9882FB749CBF}" srcId="{14ACB6CE-DAB0-4CD2-A63F-D02C57FBC5AA}" destId="{C6E0D2EB-5B1F-4A1F-8D3A-4C736413867D}" srcOrd="5" destOrd="0" parTransId="{10B274AB-7CB8-41F5-8189-6A541C36B725}" sibTransId="{B57E95B0-22A9-475D-8ED8-5EBC25CA12C5}"/>
    <dgm:cxn modelId="{06964E71-373F-437C-B041-2C3A37421ABD}" srcId="{14ACB6CE-DAB0-4CD2-A63F-D02C57FBC5AA}" destId="{0F56BFC9-BAD7-4F24-BEB2-FFD91D49CE43}" srcOrd="4" destOrd="0" parTransId="{CEBD7A46-592A-4DCA-B44A-389DF384910A}" sibTransId="{8F2EEBD2-DD18-4CFD-A91D-AAFB640B8C6B}"/>
    <dgm:cxn modelId="{C978447D-1DE8-47D1-BB6F-BF1F1FA972E4}" type="presOf" srcId="{AEF96229-0515-4F01-956C-C5945394B5A0}" destId="{5C8D04B0-0960-4A83-A1E4-3D84B2CC8CD8}" srcOrd="0" destOrd="0" presId="urn:microsoft.com/office/officeart/2005/8/layout/default"/>
    <dgm:cxn modelId="{CDBC7085-A756-4DF1-9496-16F8324ACD33}" type="presOf" srcId="{7C13A55E-49F9-481C-994A-8E9C1856D87F}" destId="{99143B65-F880-4FB9-8A58-AB8671E8C284}" srcOrd="0" destOrd="0" presId="urn:microsoft.com/office/officeart/2005/8/layout/default"/>
    <dgm:cxn modelId="{00FF818A-AEBB-487F-821B-AE55D0CD54DE}" type="presOf" srcId="{0BAB1C40-5D47-471B-81D7-64449D6F6F9D}" destId="{2E15DE99-6D46-45AE-B98E-688BE1B55ED4}" srcOrd="0" destOrd="0" presId="urn:microsoft.com/office/officeart/2005/8/layout/default"/>
    <dgm:cxn modelId="{4FA050A6-61B5-4ACA-8FC6-5515C3A80E6B}" type="presOf" srcId="{14ACB6CE-DAB0-4CD2-A63F-D02C57FBC5AA}" destId="{1B66E83E-02F7-4269-975F-C3A3E005642D}" srcOrd="0" destOrd="0" presId="urn:microsoft.com/office/officeart/2005/8/layout/default"/>
    <dgm:cxn modelId="{7A803AAB-8C56-4594-9B5C-92153696B9EE}" type="presOf" srcId="{C6E0D2EB-5B1F-4A1F-8D3A-4C736413867D}" destId="{4276D218-9157-4625-B89B-B85561BC4D0C}" srcOrd="0" destOrd="0" presId="urn:microsoft.com/office/officeart/2005/8/layout/default"/>
    <dgm:cxn modelId="{524F79B6-88A3-4B2B-8392-BD13DD60F249}" srcId="{14ACB6CE-DAB0-4CD2-A63F-D02C57FBC5AA}" destId="{446DADF4-4DEC-4FAB-95A8-1B62A2323B33}" srcOrd="6" destOrd="0" parTransId="{0420A57B-9480-4B67-8454-CC4B51631528}" sibTransId="{EEA0348A-858C-4934-A79E-6D916662995C}"/>
    <dgm:cxn modelId="{51960AC2-DCC6-436A-9B72-8473EBFDF878}" srcId="{14ACB6CE-DAB0-4CD2-A63F-D02C57FBC5AA}" destId="{AEF96229-0515-4F01-956C-C5945394B5A0}" srcOrd="1" destOrd="0" parTransId="{48D3A05B-DE44-49CE-AF4F-960E64CFF08B}" sibTransId="{74C71DF8-9967-4311-A3BC-A212A9F5BD64}"/>
    <dgm:cxn modelId="{FB6086D6-C491-45E4-BBFD-47A87B48F4A6}" type="presOf" srcId="{0F56BFC9-BAD7-4F24-BEB2-FFD91D49CE43}" destId="{6988909B-1FB5-428D-89C9-98EAFCD10D6E}" srcOrd="0" destOrd="0" presId="urn:microsoft.com/office/officeart/2005/8/layout/default"/>
    <dgm:cxn modelId="{49CC18F9-3562-4E67-9318-A8835AB8597A}" srcId="{14ACB6CE-DAB0-4CD2-A63F-D02C57FBC5AA}" destId="{7C13A55E-49F9-481C-994A-8E9C1856D87F}" srcOrd="3" destOrd="0" parTransId="{F3382C5D-DB22-4BEE-B3B0-721C60F669F6}" sibTransId="{9E3F06A5-FB3F-4A9A-B9B5-E7F726A3C444}"/>
    <dgm:cxn modelId="{F275A4FF-0874-4E03-B6BB-15004FBD3ACE}" type="presOf" srcId="{440CAF05-541B-4084-A547-6F6A6E9F7F61}" destId="{C9E13086-196F-4D97-9FD6-390FC45CC7C5}" srcOrd="0" destOrd="0" presId="urn:microsoft.com/office/officeart/2005/8/layout/default"/>
    <dgm:cxn modelId="{33A53195-CC70-4E7D-86C8-64208687D33A}" type="presParOf" srcId="{1B66E83E-02F7-4269-975F-C3A3E005642D}" destId="{2E15DE99-6D46-45AE-B98E-688BE1B55ED4}" srcOrd="0" destOrd="0" presId="urn:microsoft.com/office/officeart/2005/8/layout/default"/>
    <dgm:cxn modelId="{B9236CAF-D5E9-4A75-AD49-F98215B55B7B}" type="presParOf" srcId="{1B66E83E-02F7-4269-975F-C3A3E005642D}" destId="{B76E21D8-65C4-4319-B3ED-A65CBD069F39}" srcOrd="1" destOrd="0" presId="urn:microsoft.com/office/officeart/2005/8/layout/default"/>
    <dgm:cxn modelId="{653AE1E4-C813-4FFF-BBA5-4E97B56D469B}" type="presParOf" srcId="{1B66E83E-02F7-4269-975F-C3A3E005642D}" destId="{5C8D04B0-0960-4A83-A1E4-3D84B2CC8CD8}" srcOrd="2" destOrd="0" presId="urn:microsoft.com/office/officeart/2005/8/layout/default"/>
    <dgm:cxn modelId="{32AFF2EA-9790-4594-B00D-9C92362EC728}" type="presParOf" srcId="{1B66E83E-02F7-4269-975F-C3A3E005642D}" destId="{237FDE86-6A36-4029-824D-CA675D4A2E30}" srcOrd="3" destOrd="0" presId="urn:microsoft.com/office/officeart/2005/8/layout/default"/>
    <dgm:cxn modelId="{22A3BB86-6837-40C3-A2B4-5B8694A7A83A}" type="presParOf" srcId="{1B66E83E-02F7-4269-975F-C3A3E005642D}" destId="{612357C2-DFA0-4558-8BF4-B6EA4ED35C10}" srcOrd="4" destOrd="0" presId="urn:microsoft.com/office/officeart/2005/8/layout/default"/>
    <dgm:cxn modelId="{255C9FF8-2FD2-4F6E-86FD-FB5C89D95D76}" type="presParOf" srcId="{1B66E83E-02F7-4269-975F-C3A3E005642D}" destId="{5497D31A-1132-4437-B721-8CA9F816986B}" srcOrd="5" destOrd="0" presId="urn:microsoft.com/office/officeart/2005/8/layout/default"/>
    <dgm:cxn modelId="{AC110CC4-17BB-4A7F-B74C-C52E481F9BEB}" type="presParOf" srcId="{1B66E83E-02F7-4269-975F-C3A3E005642D}" destId="{99143B65-F880-4FB9-8A58-AB8671E8C284}" srcOrd="6" destOrd="0" presId="urn:microsoft.com/office/officeart/2005/8/layout/default"/>
    <dgm:cxn modelId="{71DDC769-2FCC-49D0-BDF8-8451D9BE46FD}" type="presParOf" srcId="{1B66E83E-02F7-4269-975F-C3A3E005642D}" destId="{26E8095C-6D6A-42B2-B10B-FA6F0E0E5920}" srcOrd="7" destOrd="0" presId="urn:microsoft.com/office/officeart/2005/8/layout/default"/>
    <dgm:cxn modelId="{AB10F9E6-41F4-4981-94D2-C4FA133AF21C}" type="presParOf" srcId="{1B66E83E-02F7-4269-975F-C3A3E005642D}" destId="{6988909B-1FB5-428D-89C9-98EAFCD10D6E}" srcOrd="8" destOrd="0" presId="urn:microsoft.com/office/officeart/2005/8/layout/default"/>
    <dgm:cxn modelId="{97E6A5B6-5B6F-451A-BCF8-6F9DE692B142}" type="presParOf" srcId="{1B66E83E-02F7-4269-975F-C3A3E005642D}" destId="{0EFC977A-0339-4617-B6C0-72D2C8122BAC}" srcOrd="9" destOrd="0" presId="urn:microsoft.com/office/officeart/2005/8/layout/default"/>
    <dgm:cxn modelId="{BED46F97-76F3-4D3E-A2FE-A980B37E721B}" type="presParOf" srcId="{1B66E83E-02F7-4269-975F-C3A3E005642D}" destId="{4276D218-9157-4625-B89B-B85561BC4D0C}" srcOrd="10" destOrd="0" presId="urn:microsoft.com/office/officeart/2005/8/layout/default"/>
    <dgm:cxn modelId="{F9FA64A4-1DC1-4B7F-87CB-EFE919056EB3}" type="presParOf" srcId="{1B66E83E-02F7-4269-975F-C3A3E005642D}" destId="{F26A542D-31FE-49DC-B0FB-7FEF9C45CE8F}" srcOrd="11" destOrd="0" presId="urn:microsoft.com/office/officeart/2005/8/layout/default"/>
    <dgm:cxn modelId="{9BC3C86F-BA91-42BF-8621-F58347D70802}" type="presParOf" srcId="{1B66E83E-02F7-4269-975F-C3A3E005642D}" destId="{74EDDF47-0313-4CE8-9DC4-8A8D78E44680}" srcOrd="12" destOrd="0" presId="urn:microsoft.com/office/officeart/2005/8/layout/default"/>
    <dgm:cxn modelId="{A54658E8-1529-4DCC-A3AE-EE05AF7E2EAF}" type="presParOf" srcId="{1B66E83E-02F7-4269-975F-C3A3E005642D}" destId="{A4182022-0196-4A15-A135-A1BCC33F09AA}" srcOrd="13" destOrd="0" presId="urn:microsoft.com/office/officeart/2005/8/layout/default"/>
    <dgm:cxn modelId="{E68D1F92-7B1D-4140-A388-A6774EE7EE32}" type="presParOf" srcId="{1B66E83E-02F7-4269-975F-C3A3E005642D}" destId="{C9E13086-196F-4D97-9FD6-390FC45CC7C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C7265-5476-4F6C-ADCA-D968967D5100}">
      <dsp:nvSpPr>
        <dsp:cNvPr id="0" name=""/>
        <dsp:cNvSpPr/>
      </dsp:nvSpPr>
      <dsp:spPr>
        <a:xfrm>
          <a:off x="0" y="1437446"/>
          <a:ext cx="546522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C9C7B7-E861-4D0C-B7A5-C5ECCA8E28EF}">
      <dsp:nvSpPr>
        <dsp:cNvPr id="0" name=""/>
        <dsp:cNvSpPr/>
      </dsp:nvSpPr>
      <dsp:spPr>
        <a:xfrm>
          <a:off x="273261" y="1083206"/>
          <a:ext cx="3825658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01" tIns="0" rIns="14460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cs typeface="Arial"/>
            </a:rPr>
            <a:t>Service Navigation</a:t>
          </a:r>
          <a:endParaRPr lang="en-US" sz="2400" kern="1200">
            <a:solidFill>
              <a:schemeClr val="bg1"/>
            </a:solidFill>
          </a:endParaRPr>
        </a:p>
      </dsp:txBody>
      <dsp:txXfrm>
        <a:off x="307846" y="1117791"/>
        <a:ext cx="3756488" cy="639310"/>
      </dsp:txXfrm>
    </dsp:sp>
    <dsp:sp modelId="{41A0F8D1-B7E3-44B2-B293-57E5786F94B2}">
      <dsp:nvSpPr>
        <dsp:cNvPr id="0" name=""/>
        <dsp:cNvSpPr/>
      </dsp:nvSpPr>
      <dsp:spPr>
        <a:xfrm>
          <a:off x="0" y="2526086"/>
          <a:ext cx="546522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0A5C2-7A94-41F7-871E-95B70B27AD4F}">
      <dsp:nvSpPr>
        <dsp:cNvPr id="0" name=""/>
        <dsp:cNvSpPr/>
      </dsp:nvSpPr>
      <dsp:spPr>
        <a:xfrm>
          <a:off x="273261" y="2171846"/>
          <a:ext cx="3825658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01" tIns="0" rIns="14460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cs typeface="Arial"/>
            </a:rPr>
            <a:t>Short-Term Options Counseling and Services</a:t>
          </a:r>
          <a:endParaRPr lang="en-US" sz="2400" kern="1200">
            <a:solidFill>
              <a:schemeClr val="bg1"/>
            </a:solidFill>
          </a:endParaRPr>
        </a:p>
      </dsp:txBody>
      <dsp:txXfrm>
        <a:off x="307846" y="2206431"/>
        <a:ext cx="3756488" cy="639310"/>
      </dsp:txXfrm>
    </dsp:sp>
    <dsp:sp modelId="{40A32BB1-2100-421D-B37C-104AE39A4BE3}">
      <dsp:nvSpPr>
        <dsp:cNvPr id="0" name=""/>
        <dsp:cNvSpPr/>
      </dsp:nvSpPr>
      <dsp:spPr>
        <a:xfrm>
          <a:off x="0" y="3614726"/>
          <a:ext cx="546522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755B6-7013-4EF1-A037-D7179F956F63}">
      <dsp:nvSpPr>
        <dsp:cNvPr id="0" name=""/>
        <dsp:cNvSpPr/>
      </dsp:nvSpPr>
      <dsp:spPr>
        <a:xfrm>
          <a:off x="273261" y="3260486"/>
          <a:ext cx="3825658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01" tIns="0" rIns="14460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cs typeface="Arial"/>
            </a:rPr>
            <a:t>Caregiver Support</a:t>
          </a:r>
          <a:endParaRPr lang="en-US" sz="2400" kern="1200">
            <a:solidFill>
              <a:schemeClr val="bg1"/>
            </a:solidFill>
          </a:endParaRPr>
        </a:p>
      </dsp:txBody>
      <dsp:txXfrm>
        <a:off x="307846" y="3295071"/>
        <a:ext cx="3756488" cy="639310"/>
      </dsp:txXfrm>
    </dsp:sp>
    <dsp:sp modelId="{FBBBEA1E-CEC9-4752-9090-54FA160043CC}">
      <dsp:nvSpPr>
        <dsp:cNvPr id="0" name=""/>
        <dsp:cNvSpPr/>
      </dsp:nvSpPr>
      <dsp:spPr>
        <a:xfrm>
          <a:off x="0" y="4703366"/>
          <a:ext cx="546522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F7DCC-9E9A-4CE6-9290-7DE706790506}">
      <dsp:nvSpPr>
        <dsp:cNvPr id="0" name=""/>
        <dsp:cNvSpPr/>
      </dsp:nvSpPr>
      <dsp:spPr>
        <a:xfrm>
          <a:off x="273261" y="4349126"/>
          <a:ext cx="3825658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01" tIns="0" rIns="14460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cs typeface="Arial"/>
            </a:rPr>
            <a:t>Service Coordination of LTSS</a:t>
          </a:r>
          <a:endParaRPr lang="en-US" sz="2400" kern="1200">
            <a:solidFill>
              <a:schemeClr val="bg1"/>
            </a:solidFill>
          </a:endParaRPr>
        </a:p>
      </dsp:txBody>
      <dsp:txXfrm>
        <a:off x="307846" y="4383711"/>
        <a:ext cx="3756488" cy="639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3EF35-EAD1-4DF9-A6D5-B61982F7CA6F}">
      <dsp:nvSpPr>
        <dsp:cNvPr id="0" name=""/>
        <dsp:cNvSpPr/>
      </dsp:nvSpPr>
      <dsp:spPr>
        <a:xfrm>
          <a:off x="-4881113" y="-748005"/>
          <a:ext cx="5813487" cy="5813487"/>
        </a:xfrm>
        <a:prstGeom prst="blockArc">
          <a:avLst>
            <a:gd name="adj1" fmla="val 18900000"/>
            <a:gd name="adj2" fmla="val 2700000"/>
            <a:gd name="adj3" fmla="val 37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6AC0A-BDE2-4E3D-9BB1-2EC2B732E6AE}">
      <dsp:nvSpPr>
        <dsp:cNvPr id="0" name=""/>
        <dsp:cNvSpPr/>
      </dsp:nvSpPr>
      <dsp:spPr>
        <a:xfrm>
          <a:off x="488266" y="331927"/>
          <a:ext cx="7757558" cy="664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209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cs typeface="Arial"/>
            </a:rPr>
            <a:t>Warm hand offs for Service Coordination of LTSS</a:t>
          </a:r>
          <a:endParaRPr lang="en-US" sz="2100" kern="1200"/>
        </a:p>
      </dsp:txBody>
      <dsp:txXfrm>
        <a:off x="488266" y="331927"/>
        <a:ext cx="7757558" cy="664200"/>
      </dsp:txXfrm>
    </dsp:sp>
    <dsp:sp modelId="{80F8CAE8-95FD-414D-8DCC-E4CC5D0EA3A1}">
      <dsp:nvSpPr>
        <dsp:cNvPr id="0" name=""/>
        <dsp:cNvSpPr/>
      </dsp:nvSpPr>
      <dsp:spPr>
        <a:xfrm>
          <a:off x="73140" y="248902"/>
          <a:ext cx="830250" cy="830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7015D-FDB2-49EF-93D6-9E83F93B3FD7}">
      <dsp:nvSpPr>
        <dsp:cNvPr id="0" name=""/>
        <dsp:cNvSpPr/>
      </dsp:nvSpPr>
      <dsp:spPr>
        <a:xfrm>
          <a:off x="869067" y="1328401"/>
          <a:ext cx="7376756" cy="664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209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cs typeface="Arial"/>
            </a:rPr>
            <a:t>Provider Communication and Training</a:t>
          </a:r>
          <a:endParaRPr lang="en-US" sz="2100" kern="1200"/>
        </a:p>
      </dsp:txBody>
      <dsp:txXfrm>
        <a:off x="869067" y="1328401"/>
        <a:ext cx="7376756" cy="664200"/>
      </dsp:txXfrm>
    </dsp:sp>
    <dsp:sp modelId="{4A6702A4-03DD-4B3F-9174-1B889C324979}">
      <dsp:nvSpPr>
        <dsp:cNvPr id="0" name=""/>
        <dsp:cNvSpPr/>
      </dsp:nvSpPr>
      <dsp:spPr>
        <a:xfrm>
          <a:off x="453942" y="1245375"/>
          <a:ext cx="830250" cy="830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4BF63-0731-4623-AEC0-1D2A63585D90}">
      <dsp:nvSpPr>
        <dsp:cNvPr id="0" name=""/>
        <dsp:cNvSpPr/>
      </dsp:nvSpPr>
      <dsp:spPr>
        <a:xfrm>
          <a:off x="869067" y="2324874"/>
          <a:ext cx="7376756" cy="664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209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cs typeface="Arial"/>
            </a:rPr>
            <a:t>Engagement and outreach to community and stakeholders about existing and transitioning network</a:t>
          </a:r>
          <a:endParaRPr lang="en-US" sz="2100" kern="1200"/>
        </a:p>
      </dsp:txBody>
      <dsp:txXfrm>
        <a:off x="869067" y="2324874"/>
        <a:ext cx="7376756" cy="664200"/>
      </dsp:txXfrm>
    </dsp:sp>
    <dsp:sp modelId="{71C3393A-CDAF-4EA9-A3A4-7C9C2AE3B40D}">
      <dsp:nvSpPr>
        <dsp:cNvPr id="0" name=""/>
        <dsp:cNvSpPr/>
      </dsp:nvSpPr>
      <dsp:spPr>
        <a:xfrm>
          <a:off x="453942" y="2241849"/>
          <a:ext cx="830250" cy="830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79766-C2E8-489E-9570-FA0351FBB220}">
      <dsp:nvSpPr>
        <dsp:cNvPr id="0" name=""/>
        <dsp:cNvSpPr/>
      </dsp:nvSpPr>
      <dsp:spPr>
        <a:xfrm>
          <a:off x="488266" y="3321347"/>
          <a:ext cx="7757558" cy="664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209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Supporting a shift to statewide consistency for accessing services</a:t>
          </a:r>
        </a:p>
      </dsp:txBody>
      <dsp:txXfrm>
        <a:off x="488266" y="3321347"/>
        <a:ext cx="7757558" cy="664200"/>
      </dsp:txXfrm>
    </dsp:sp>
    <dsp:sp modelId="{B70267AA-8808-4119-AE08-BC76E8FFCF3F}">
      <dsp:nvSpPr>
        <dsp:cNvPr id="0" name=""/>
        <dsp:cNvSpPr/>
      </dsp:nvSpPr>
      <dsp:spPr>
        <a:xfrm>
          <a:off x="73140" y="3238322"/>
          <a:ext cx="830250" cy="830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CBDED-6B41-4BE5-B12E-5938273E7B2F}">
      <dsp:nvSpPr>
        <dsp:cNvPr id="0" name=""/>
        <dsp:cNvSpPr/>
      </dsp:nvSpPr>
      <dsp:spPr>
        <a:xfrm>
          <a:off x="1669" y="616062"/>
          <a:ext cx="2648316" cy="1824690"/>
        </a:xfrm>
        <a:prstGeom prst="round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47FC8-CAEE-4EC4-AAC4-2AAF0019BBFE}">
      <dsp:nvSpPr>
        <dsp:cNvPr id="0" name=""/>
        <dsp:cNvSpPr/>
      </dsp:nvSpPr>
      <dsp:spPr>
        <a:xfrm>
          <a:off x="1669" y="2440752"/>
          <a:ext cx="2648316" cy="982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effectLst/>
              <a:latin typeface="+mn-lt"/>
              <a:ea typeface="Calibri"/>
              <a:cs typeface="Times New Roman"/>
            </a:rPr>
            <a:t>Reliable and Trusted Information</a:t>
          </a:r>
          <a:r>
            <a:rPr lang="en-US" sz="1800" kern="1200">
              <a:latin typeface="+mn-lt"/>
              <a:ea typeface="Calibri"/>
              <a:cs typeface="Times New Roman"/>
            </a:rPr>
            <a:t> and Referral</a:t>
          </a:r>
          <a:endParaRPr lang="en-US" sz="1800" kern="1200">
            <a:latin typeface="+mn-lt"/>
          </a:endParaRPr>
        </a:p>
      </dsp:txBody>
      <dsp:txXfrm>
        <a:off x="1669" y="2440752"/>
        <a:ext cx="2648316" cy="982525"/>
      </dsp:txXfrm>
    </dsp:sp>
    <dsp:sp modelId="{9D633F56-D437-4597-ADBF-EB6479EE5AD9}">
      <dsp:nvSpPr>
        <dsp:cNvPr id="0" name=""/>
        <dsp:cNvSpPr/>
      </dsp:nvSpPr>
      <dsp:spPr>
        <a:xfrm>
          <a:off x="2914929" y="616062"/>
          <a:ext cx="2648316" cy="1824690"/>
        </a:xfrm>
        <a:prstGeom prst="round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B15126-9437-4838-943C-60AFAD02FC6A}">
      <dsp:nvSpPr>
        <dsp:cNvPr id="0" name=""/>
        <dsp:cNvSpPr/>
      </dsp:nvSpPr>
      <dsp:spPr>
        <a:xfrm>
          <a:off x="2914929" y="2440752"/>
          <a:ext cx="2648316" cy="982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+mn-lt"/>
              <a:ea typeface="Calibri"/>
              <a:cs typeface="Times New Roman"/>
            </a:rPr>
            <a:t>Connection to Services and Resources through warm hand-offs</a:t>
          </a:r>
        </a:p>
      </dsp:txBody>
      <dsp:txXfrm>
        <a:off x="2914929" y="2440752"/>
        <a:ext cx="2648316" cy="982525"/>
      </dsp:txXfrm>
    </dsp:sp>
    <dsp:sp modelId="{EFEF9941-6943-4EA5-996D-B32BA1557E9B}">
      <dsp:nvSpPr>
        <dsp:cNvPr id="0" name=""/>
        <dsp:cNvSpPr/>
      </dsp:nvSpPr>
      <dsp:spPr>
        <a:xfrm>
          <a:off x="5828188" y="616062"/>
          <a:ext cx="2648316" cy="1824690"/>
        </a:xfrm>
        <a:prstGeom prst="round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8BFB09-C53D-4880-A694-EB1DEF0B84E0}">
      <dsp:nvSpPr>
        <dsp:cNvPr id="0" name=""/>
        <dsp:cNvSpPr/>
      </dsp:nvSpPr>
      <dsp:spPr>
        <a:xfrm>
          <a:off x="5828188" y="2440752"/>
          <a:ext cx="2648316" cy="982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effectLst/>
              <a:latin typeface="+mn-lt"/>
              <a:ea typeface="Calibri"/>
              <a:cs typeface="Times New Roman"/>
            </a:rPr>
            <a:t>Person-centered Decision-making</a:t>
          </a:r>
          <a:r>
            <a:rPr lang="en-US" sz="1800" kern="1200">
              <a:latin typeface="+mn-lt"/>
              <a:ea typeface="Calibri"/>
              <a:cs typeface="Times New Roman"/>
            </a:rPr>
            <a:t> support</a:t>
          </a:r>
          <a:endParaRPr lang="en-US" sz="1800" kern="1200">
            <a:latin typeface="+mn-lt"/>
          </a:endParaRPr>
        </a:p>
      </dsp:txBody>
      <dsp:txXfrm>
        <a:off x="5828188" y="2440752"/>
        <a:ext cx="2648316" cy="9825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9B8B8-1637-4F66-B8BA-165C7953FBB9}">
      <dsp:nvSpPr>
        <dsp:cNvPr id="0" name=""/>
        <dsp:cNvSpPr/>
      </dsp:nvSpPr>
      <dsp:spPr>
        <a:xfrm>
          <a:off x="-4566436" y="-700166"/>
          <a:ext cx="5439674" cy="5439674"/>
        </a:xfrm>
        <a:prstGeom prst="blockArc">
          <a:avLst>
            <a:gd name="adj1" fmla="val 18900000"/>
            <a:gd name="adj2" fmla="val 2700000"/>
            <a:gd name="adj3" fmla="val 39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B12500-899F-4B8F-AC72-373F642F8ACB}">
      <dsp:nvSpPr>
        <dsp:cNvPr id="0" name=""/>
        <dsp:cNvSpPr/>
      </dsp:nvSpPr>
      <dsp:spPr>
        <a:xfrm>
          <a:off x="561606" y="403934"/>
          <a:ext cx="7861771" cy="807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245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  <a:effectLst/>
              <a:latin typeface="+mn-lt"/>
              <a:ea typeface="Calibri"/>
              <a:cs typeface="Calibri"/>
            </a:rPr>
            <a:t>Time-limited</a:t>
          </a:r>
          <a:r>
            <a:rPr lang="en-US" sz="1800" kern="1200">
              <a:solidFill>
                <a:schemeClr val="bg1"/>
              </a:solidFill>
              <a:latin typeface="+mn-lt"/>
              <a:ea typeface="Calibri"/>
              <a:cs typeface="Calibri"/>
            </a:rPr>
            <a:t> activities </a:t>
          </a:r>
          <a:endParaRPr lang="en-US" sz="1800" kern="1200">
            <a:solidFill>
              <a:schemeClr val="bg1"/>
            </a:solidFill>
            <a:latin typeface="+mn-lt"/>
          </a:endParaRPr>
        </a:p>
      </dsp:txBody>
      <dsp:txXfrm>
        <a:off x="561606" y="403934"/>
        <a:ext cx="7861771" cy="807868"/>
      </dsp:txXfrm>
    </dsp:sp>
    <dsp:sp modelId="{809CF6C7-39F9-45EB-9E22-5D6ABBDD1AE9}">
      <dsp:nvSpPr>
        <dsp:cNvPr id="0" name=""/>
        <dsp:cNvSpPr/>
      </dsp:nvSpPr>
      <dsp:spPr>
        <a:xfrm>
          <a:off x="56688" y="302950"/>
          <a:ext cx="1009835" cy="10098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279C8-22AE-4169-AC62-1CF63CC875E6}">
      <dsp:nvSpPr>
        <dsp:cNvPr id="0" name=""/>
        <dsp:cNvSpPr/>
      </dsp:nvSpPr>
      <dsp:spPr>
        <a:xfrm>
          <a:off x="855266" y="1615736"/>
          <a:ext cx="7568111" cy="807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245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  <a:latin typeface="+mn-lt"/>
              <a:ea typeface="Calibri"/>
              <a:cs typeface="Calibri"/>
            </a:rPr>
            <a:t>Support people to live in the home and community of their choice</a:t>
          </a:r>
        </a:p>
      </dsp:txBody>
      <dsp:txXfrm>
        <a:off x="855266" y="1615736"/>
        <a:ext cx="7568111" cy="807868"/>
      </dsp:txXfrm>
    </dsp:sp>
    <dsp:sp modelId="{C42F8320-7900-42E1-B6F8-E247CB5E777A}">
      <dsp:nvSpPr>
        <dsp:cNvPr id="0" name=""/>
        <dsp:cNvSpPr/>
      </dsp:nvSpPr>
      <dsp:spPr>
        <a:xfrm>
          <a:off x="350348" y="1514752"/>
          <a:ext cx="1009835" cy="10098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D694C-9D16-4DC2-A649-BC003CF33E4E}">
      <dsp:nvSpPr>
        <dsp:cNvPr id="0" name=""/>
        <dsp:cNvSpPr/>
      </dsp:nvSpPr>
      <dsp:spPr>
        <a:xfrm>
          <a:off x="561606" y="2827538"/>
          <a:ext cx="7861771" cy="807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24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kern="1200">
              <a:solidFill>
                <a:schemeClr val="bg1"/>
              </a:solidFill>
              <a:latin typeface="+mn-lt"/>
              <a:ea typeface="Calibri"/>
              <a:cs typeface="Times New Roman"/>
            </a:rPr>
            <a:t> Integrated manner and offering support to their families and caregivers as needed toward this purpose</a:t>
          </a:r>
          <a:endParaRPr lang="en-US" sz="1800" kern="1200">
            <a:solidFill>
              <a:schemeClr val="bg1"/>
            </a:solidFill>
            <a:latin typeface="+mn-lt"/>
            <a:ea typeface="Calibri"/>
            <a:cs typeface="Times New Roman"/>
          </a:endParaRPr>
        </a:p>
      </dsp:txBody>
      <dsp:txXfrm>
        <a:off x="561606" y="2827538"/>
        <a:ext cx="7861771" cy="807868"/>
      </dsp:txXfrm>
    </dsp:sp>
    <dsp:sp modelId="{40A90B5D-AB34-4D9B-8CF1-23F2D7E062BF}">
      <dsp:nvSpPr>
        <dsp:cNvPr id="0" name=""/>
        <dsp:cNvSpPr/>
      </dsp:nvSpPr>
      <dsp:spPr>
        <a:xfrm>
          <a:off x="56688" y="2726555"/>
          <a:ext cx="1009835" cy="10098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E450A-56CF-49EA-9344-45FF6554F47C}">
      <dsp:nvSpPr>
        <dsp:cNvPr id="0" name=""/>
        <dsp:cNvSpPr/>
      </dsp:nvSpPr>
      <dsp:spPr>
        <a:xfrm>
          <a:off x="581264" y="1112"/>
          <a:ext cx="2058644" cy="1235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Individual Assessment and Evaluation</a:t>
          </a:r>
        </a:p>
      </dsp:txBody>
      <dsp:txXfrm>
        <a:off x="581264" y="1112"/>
        <a:ext cx="2058644" cy="1235186"/>
      </dsp:txXfrm>
    </dsp:sp>
    <dsp:sp modelId="{039A0F19-7DCF-440E-99C3-A9F0894FF0F4}">
      <dsp:nvSpPr>
        <dsp:cNvPr id="0" name=""/>
        <dsp:cNvSpPr/>
      </dsp:nvSpPr>
      <dsp:spPr>
        <a:xfrm>
          <a:off x="2845773" y="1112"/>
          <a:ext cx="2058644" cy="1235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Transportation</a:t>
          </a:r>
        </a:p>
      </dsp:txBody>
      <dsp:txXfrm>
        <a:off x="2845773" y="1112"/>
        <a:ext cx="2058644" cy="1235186"/>
      </dsp:txXfrm>
    </dsp:sp>
    <dsp:sp modelId="{D35DC0DD-4F2B-4E8C-8A45-CC322DF45EA6}">
      <dsp:nvSpPr>
        <dsp:cNvPr id="0" name=""/>
        <dsp:cNvSpPr/>
      </dsp:nvSpPr>
      <dsp:spPr>
        <a:xfrm>
          <a:off x="5110282" y="1112"/>
          <a:ext cx="2058644" cy="1235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Respite</a:t>
          </a:r>
        </a:p>
      </dsp:txBody>
      <dsp:txXfrm>
        <a:off x="5110282" y="1112"/>
        <a:ext cx="2058644" cy="1235186"/>
      </dsp:txXfrm>
    </dsp:sp>
    <dsp:sp modelId="{EA882C2F-BB9A-4986-852A-4F0D37273D47}">
      <dsp:nvSpPr>
        <dsp:cNvPr id="0" name=""/>
        <dsp:cNvSpPr/>
      </dsp:nvSpPr>
      <dsp:spPr>
        <a:xfrm>
          <a:off x="581264" y="1442163"/>
          <a:ext cx="2058644" cy="1235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Peer and Parent Support</a:t>
          </a:r>
        </a:p>
      </dsp:txBody>
      <dsp:txXfrm>
        <a:off x="581264" y="1442163"/>
        <a:ext cx="2058644" cy="1235186"/>
      </dsp:txXfrm>
    </dsp:sp>
    <dsp:sp modelId="{18321F08-0FE2-4713-9A61-2E3AF6803388}">
      <dsp:nvSpPr>
        <dsp:cNvPr id="0" name=""/>
        <dsp:cNvSpPr/>
      </dsp:nvSpPr>
      <dsp:spPr>
        <a:xfrm>
          <a:off x="2845773" y="1442163"/>
          <a:ext cx="2058644" cy="1235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Time-limited Rental Assistance</a:t>
          </a:r>
        </a:p>
      </dsp:txBody>
      <dsp:txXfrm>
        <a:off x="2845773" y="1442163"/>
        <a:ext cx="2058644" cy="1235186"/>
      </dsp:txXfrm>
    </dsp:sp>
    <dsp:sp modelId="{9A5048F8-43A5-4630-B53D-40765BCD0773}">
      <dsp:nvSpPr>
        <dsp:cNvPr id="0" name=""/>
        <dsp:cNvSpPr/>
      </dsp:nvSpPr>
      <dsp:spPr>
        <a:xfrm>
          <a:off x="5110282" y="1442163"/>
          <a:ext cx="2058644" cy="1235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Home and Vehicle Modifications</a:t>
          </a:r>
        </a:p>
      </dsp:txBody>
      <dsp:txXfrm>
        <a:off x="5110282" y="1442163"/>
        <a:ext cx="2058644" cy="1235186"/>
      </dsp:txXfrm>
    </dsp:sp>
    <dsp:sp modelId="{A631378B-7CEE-4FF2-B8DB-8BCA229E2BCA}">
      <dsp:nvSpPr>
        <dsp:cNvPr id="0" name=""/>
        <dsp:cNvSpPr/>
      </dsp:nvSpPr>
      <dsp:spPr>
        <a:xfrm>
          <a:off x="1713518" y="2883214"/>
          <a:ext cx="2058644" cy="1235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Adaptive Equipment</a:t>
          </a:r>
        </a:p>
      </dsp:txBody>
      <dsp:txXfrm>
        <a:off x="1713518" y="2883214"/>
        <a:ext cx="2058644" cy="1235186"/>
      </dsp:txXfrm>
    </dsp:sp>
    <dsp:sp modelId="{8071AEA4-2407-449D-8F83-5EE1E4E85624}">
      <dsp:nvSpPr>
        <dsp:cNvPr id="0" name=""/>
        <dsp:cNvSpPr/>
      </dsp:nvSpPr>
      <dsp:spPr>
        <a:xfrm>
          <a:off x="3978027" y="2883214"/>
          <a:ext cx="2058644" cy="1235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Other Basic Needs</a:t>
          </a:r>
        </a:p>
      </dsp:txBody>
      <dsp:txXfrm>
        <a:off x="3978027" y="2883214"/>
        <a:ext cx="2058644" cy="12351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CBDED-6B41-4BE5-B12E-5938273E7B2F}">
      <dsp:nvSpPr>
        <dsp:cNvPr id="0" name=""/>
        <dsp:cNvSpPr/>
      </dsp:nvSpPr>
      <dsp:spPr>
        <a:xfrm>
          <a:off x="1669" y="616062"/>
          <a:ext cx="2648316" cy="1824690"/>
        </a:xfrm>
        <a:prstGeom prst="round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47FC8-CAEE-4EC4-AAC4-2AAF0019BBFE}">
      <dsp:nvSpPr>
        <dsp:cNvPr id="0" name=""/>
        <dsp:cNvSpPr/>
      </dsp:nvSpPr>
      <dsp:spPr>
        <a:xfrm>
          <a:off x="1669" y="2440752"/>
          <a:ext cx="2648316" cy="982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effectLst/>
              <a:latin typeface="+mn-lt"/>
              <a:ea typeface="Calibri"/>
              <a:cs typeface="Calibri"/>
            </a:rPr>
            <a:t>Longer</a:t>
          </a:r>
          <a:r>
            <a:rPr lang="en-US" sz="1800" kern="1200">
              <a:latin typeface="+mn-lt"/>
              <a:ea typeface="Calibri"/>
              <a:cs typeface="Calibri"/>
            </a:rPr>
            <a:t> term support and coordination</a:t>
          </a:r>
        </a:p>
      </dsp:txBody>
      <dsp:txXfrm>
        <a:off x="1669" y="2440752"/>
        <a:ext cx="2648316" cy="982525"/>
      </dsp:txXfrm>
    </dsp:sp>
    <dsp:sp modelId="{9D633F56-D437-4597-ADBF-EB6479EE5AD9}">
      <dsp:nvSpPr>
        <dsp:cNvPr id="0" name=""/>
        <dsp:cNvSpPr/>
      </dsp:nvSpPr>
      <dsp:spPr>
        <a:xfrm>
          <a:off x="2914929" y="616062"/>
          <a:ext cx="2648316" cy="1824690"/>
        </a:xfrm>
        <a:prstGeom prst="round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B15126-9437-4838-943C-60AFAD02FC6A}">
      <dsp:nvSpPr>
        <dsp:cNvPr id="0" name=""/>
        <dsp:cNvSpPr/>
      </dsp:nvSpPr>
      <dsp:spPr>
        <a:xfrm>
          <a:off x="2914929" y="2440752"/>
          <a:ext cx="2648316" cy="982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000000"/>
              </a:solidFill>
              <a:latin typeface="+mn-lt"/>
              <a:ea typeface="Calibri"/>
              <a:cs typeface="Calibri"/>
            </a:rPr>
            <a:t>Support people to live in the home and community of their choice</a:t>
          </a:r>
        </a:p>
      </dsp:txBody>
      <dsp:txXfrm>
        <a:off x="2914929" y="2440752"/>
        <a:ext cx="2648316" cy="982525"/>
      </dsp:txXfrm>
    </dsp:sp>
    <dsp:sp modelId="{6DE322DF-5D1A-480A-82F8-303C598A24EE}">
      <dsp:nvSpPr>
        <dsp:cNvPr id="0" name=""/>
        <dsp:cNvSpPr/>
      </dsp:nvSpPr>
      <dsp:spPr>
        <a:xfrm>
          <a:off x="5828188" y="616062"/>
          <a:ext cx="2648316" cy="1824690"/>
        </a:xfrm>
        <a:prstGeom prst="round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33EFF-EAD8-4055-A865-74193F33CFC9}">
      <dsp:nvSpPr>
        <dsp:cNvPr id="0" name=""/>
        <dsp:cNvSpPr/>
      </dsp:nvSpPr>
      <dsp:spPr>
        <a:xfrm>
          <a:off x="5828188" y="2440752"/>
          <a:ext cx="2648316" cy="982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kern="1200">
              <a:latin typeface="+mn-lt"/>
              <a:ea typeface="Calibri"/>
              <a:cs typeface="Times New Roman"/>
            </a:rPr>
            <a:t>Support return to community and facility diversion</a:t>
          </a:r>
        </a:p>
      </dsp:txBody>
      <dsp:txXfrm>
        <a:off x="5828188" y="2440752"/>
        <a:ext cx="2648316" cy="9825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5DE99-6D46-45AE-B98E-688BE1B55ED4}">
      <dsp:nvSpPr>
        <dsp:cNvPr id="0" name=""/>
        <dsp:cNvSpPr/>
      </dsp:nvSpPr>
      <dsp:spPr>
        <a:xfrm>
          <a:off x="468272" y="3745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Supported Community Living (SCL)</a:t>
          </a:r>
        </a:p>
      </dsp:txBody>
      <dsp:txXfrm>
        <a:off x="468272" y="3745"/>
        <a:ext cx="2171923" cy="1303153"/>
      </dsp:txXfrm>
    </dsp:sp>
    <dsp:sp modelId="{5C8D04B0-0960-4A83-A1E4-3D84B2CC8CD8}">
      <dsp:nvSpPr>
        <dsp:cNvPr id="0" name=""/>
        <dsp:cNvSpPr/>
      </dsp:nvSpPr>
      <dsp:spPr>
        <a:xfrm>
          <a:off x="2857388" y="3745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Day Habilitation</a:t>
          </a:r>
        </a:p>
      </dsp:txBody>
      <dsp:txXfrm>
        <a:off x="2857388" y="3745"/>
        <a:ext cx="2171923" cy="1303153"/>
      </dsp:txXfrm>
    </dsp:sp>
    <dsp:sp modelId="{612357C2-DFA0-4558-8BF4-B6EA4ED35C10}">
      <dsp:nvSpPr>
        <dsp:cNvPr id="0" name=""/>
        <dsp:cNvSpPr/>
      </dsp:nvSpPr>
      <dsp:spPr>
        <a:xfrm>
          <a:off x="5246503" y="3745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Facility-Based Residential Programs</a:t>
          </a:r>
        </a:p>
      </dsp:txBody>
      <dsp:txXfrm>
        <a:off x="5246503" y="3745"/>
        <a:ext cx="2171923" cy="1303153"/>
      </dsp:txXfrm>
    </dsp:sp>
    <dsp:sp modelId="{99143B65-F880-4FB9-8A58-AB8671E8C284}">
      <dsp:nvSpPr>
        <dsp:cNvPr id="0" name=""/>
        <dsp:cNvSpPr/>
      </dsp:nvSpPr>
      <dsp:spPr>
        <a:xfrm>
          <a:off x="468272" y="1524092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Medical Services and Supplies</a:t>
          </a:r>
        </a:p>
      </dsp:txBody>
      <dsp:txXfrm>
        <a:off x="468272" y="1524092"/>
        <a:ext cx="2171923" cy="1303153"/>
      </dsp:txXfrm>
    </dsp:sp>
    <dsp:sp modelId="{6988909B-1FB5-428D-89C9-98EAFCD10D6E}">
      <dsp:nvSpPr>
        <dsp:cNvPr id="0" name=""/>
        <dsp:cNvSpPr/>
      </dsp:nvSpPr>
      <dsp:spPr>
        <a:xfrm>
          <a:off x="2857388" y="1524092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Personal Emergency Response Systems</a:t>
          </a:r>
        </a:p>
      </dsp:txBody>
      <dsp:txXfrm>
        <a:off x="2857388" y="1524092"/>
        <a:ext cx="2171923" cy="1303153"/>
      </dsp:txXfrm>
    </dsp:sp>
    <dsp:sp modelId="{4276D218-9157-4625-B89B-B85561BC4D0C}">
      <dsp:nvSpPr>
        <dsp:cNvPr id="0" name=""/>
        <dsp:cNvSpPr/>
      </dsp:nvSpPr>
      <dsp:spPr>
        <a:xfrm>
          <a:off x="5246503" y="1524092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Supported Employment</a:t>
          </a:r>
        </a:p>
      </dsp:txBody>
      <dsp:txXfrm>
        <a:off x="5246503" y="1524092"/>
        <a:ext cx="2171923" cy="1303153"/>
      </dsp:txXfrm>
    </dsp:sp>
    <dsp:sp modelId="{74EDDF47-0313-4CE8-9DC4-8A8D78E44680}">
      <dsp:nvSpPr>
        <dsp:cNvPr id="0" name=""/>
        <dsp:cNvSpPr/>
      </dsp:nvSpPr>
      <dsp:spPr>
        <a:xfrm>
          <a:off x="1662830" y="3044438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Respite</a:t>
          </a:r>
        </a:p>
      </dsp:txBody>
      <dsp:txXfrm>
        <a:off x="1662830" y="3044438"/>
        <a:ext cx="2171923" cy="1303153"/>
      </dsp:txXfrm>
    </dsp:sp>
    <dsp:sp modelId="{C9E13086-196F-4D97-9FD6-390FC45CC7C5}">
      <dsp:nvSpPr>
        <dsp:cNvPr id="0" name=""/>
        <dsp:cNvSpPr/>
      </dsp:nvSpPr>
      <dsp:spPr>
        <a:xfrm>
          <a:off x="4051946" y="3044438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Prevocational Services</a:t>
          </a:r>
        </a:p>
      </dsp:txBody>
      <dsp:txXfrm>
        <a:off x="4051946" y="3044438"/>
        <a:ext cx="2171923" cy="13031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D9B85-0A70-43CF-A272-7BE2B6E42A5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9974F-F521-4B14-8FC7-03CF2809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98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Single Corner Snipped 7">
            <a:extLst>
              <a:ext uri="{FF2B5EF4-FFF2-40B4-BE49-F238E27FC236}">
                <a16:creationId xmlns:a16="http://schemas.microsoft.com/office/drawing/2014/main" id="{8D3074BB-7C30-E9D5-C427-539FE1486888}"/>
              </a:ext>
            </a:extLst>
          </p:cNvPr>
          <p:cNvSpPr/>
          <p:nvPr userDrawn="1"/>
        </p:nvSpPr>
        <p:spPr>
          <a:xfrm>
            <a:off x="-16934" y="-21836"/>
            <a:ext cx="4970601" cy="6903899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0 w 6593601"/>
              <a:gd name="connsiteY0" fmla="*/ 0 h 6894095"/>
              <a:gd name="connsiteX1" fmla="*/ 5119718 w 6593601"/>
              <a:gd name="connsiteY1" fmla="*/ 12032 h 6894095"/>
              <a:gd name="connsiteX2" fmla="*/ 5607013 w 6593601"/>
              <a:gd name="connsiteY2" fmla="*/ 800117 h 6894095"/>
              <a:gd name="connsiteX3" fmla="*/ 5895771 w 6593601"/>
              <a:gd name="connsiteY3" fmla="*/ 2352981 h 6894095"/>
              <a:gd name="connsiteX4" fmla="*/ 6316876 w 6593601"/>
              <a:gd name="connsiteY4" fmla="*/ 3772708 h 6894095"/>
              <a:gd name="connsiteX5" fmla="*/ 6389064 w 6593601"/>
              <a:gd name="connsiteY5" fmla="*/ 5878233 h 6894095"/>
              <a:gd name="connsiteX6" fmla="*/ 6593601 w 6593601"/>
              <a:gd name="connsiteY6" fmla="*/ 6882064 h 6894095"/>
              <a:gd name="connsiteX7" fmla="*/ 1275644 w 6593601"/>
              <a:gd name="connsiteY7" fmla="*/ 6894095 h 6894095"/>
              <a:gd name="connsiteX8" fmla="*/ 0 w 6593601"/>
              <a:gd name="connsiteY8" fmla="*/ 0 h 6894095"/>
              <a:gd name="connsiteX0" fmla="*/ 22578 w 6616179"/>
              <a:gd name="connsiteY0" fmla="*/ 0 h 6882806"/>
              <a:gd name="connsiteX1" fmla="*/ 5142296 w 6616179"/>
              <a:gd name="connsiteY1" fmla="*/ 12032 h 6882806"/>
              <a:gd name="connsiteX2" fmla="*/ 5629591 w 6616179"/>
              <a:gd name="connsiteY2" fmla="*/ 800117 h 6882806"/>
              <a:gd name="connsiteX3" fmla="*/ 5918349 w 6616179"/>
              <a:gd name="connsiteY3" fmla="*/ 2352981 h 6882806"/>
              <a:gd name="connsiteX4" fmla="*/ 6339454 w 6616179"/>
              <a:gd name="connsiteY4" fmla="*/ 3772708 h 6882806"/>
              <a:gd name="connsiteX5" fmla="*/ 6411642 w 6616179"/>
              <a:gd name="connsiteY5" fmla="*/ 5878233 h 6882806"/>
              <a:gd name="connsiteX6" fmla="*/ 6616179 w 6616179"/>
              <a:gd name="connsiteY6" fmla="*/ 6882064 h 6882806"/>
              <a:gd name="connsiteX7" fmla="*/ 0 w 6616179"/>
              <a:gd name="connsiteY7" fmla="*/ 6882806 h 6882806"/>
              <a:gd name="connsiteX8" fmla="*/ 22578 w 6616179"/>
              <a:gd name="connsiteY8" fmla="*/ 0 h 6882806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21835 h 6903899"/>
              <a:gd name="connsiteX1" fmla="*/ 5119719 w 6616179"/>
              <a:gd name="connsiteY1" fmla="*/ 0 h 6903899"/>
              <a:gd name="connsiteX2" fmla="*/ 5629591 w 6616179"/>
              <a:gd name="connsiteY2" fmla="*/ 821952 h 6903899"/>
              <a:gd name="connsiteX3" fmla="*/ 5918349 w 6616179"/>
              <a:gd name="connsiteY3" fmla="*/ 2374816 h 6903899"/>
              <a:gd name="connsiteX4" fmla="*/ 6339454 w 6616179"/>
              <a:gd name="connsiteY4" fmla="*/ 3794543 h 6903899"/>
              <a:gd name="connsiteX5" fmla="*/ 6411642 w 6616179"/>
              <a:gd name="connsiteY5" fmla="*/ 5900068 h 6903899"/>
              <a:gd name="connsiteX6" fmla="*/ 6616179 w 6616179"/>
              <a:gd name="connsiteY6" fmla="*/ 6903899 h 6903899"/>
              <a:gd name="connsiteX7" fmla="*/ 0 w 6616179"/>
              <a:gd name="connsiteY7" fmla="*/ 6893352 h 6903899"/>
              <a:gd name="connsiteX8" fmla="*/ 22578 w 6616179"/>
              <a:gd name="connsiteY8" fmla="*/ 21835 h 6903899"/>
              <a:gd name="connsiteX0" fmla="*/ 9892 w 6637360"/>
              <a:gd name="connsiteY0" fmla="*/ 21835 h 6903899"/>
              <a:gd name="connsiteX1" fmla="*/ 5140900 w 6637360"/>
              <a:gd name="connsiteY1" fmla="*/ 0 h 6903899"/>
              <a:gd name="connsiteX2" fmla="*/ 5650772 w 6637360"/>
              <a:gd name="connsiteY2" fmla="*/ 821952 h 6903899"/>
              <a:gd name="connsiteX3" fmla="*/ 5939530 w 6637360"/>
              <a:gd name="connsiteY3" fmla="*/ 2374816 h 6903899"/>
              <a:gd name="connsiteX4" fmla="*/ 6360635 w 6637360"/>
              <a:gd name="connsiteY4" fmla="*/ 3794543 h 6903899"/>
              <a:gd name="connsiteX5" fmla="*/ 6432823 w 6637360"/>
              <a:gd name="connsiteY5" fmla="*/ 5900068 h 6903899"/>
              <a:gd name="connsiteX6" fmla="*/ 6637360 w 6637360"/>
              <a:gd name="connsiteY6" fmla="*/ 6903899 h 6903899"/>
              <a:gd name="connsiteX7" fmla="*/ 21181 w 6637360"/>
              <a:gd name="connsiteY7" fmla="*/ 6893352 h 6903899"/>
              <a:gd name="connsiteX8" fmla="*/ 9892 w 6637360"/>
              <a:gd name="connsiteY8" fmla="*/ 21835 h 6903899"/>
              <a:gd name="connsiteX0" fmla="*/ 11475 w 6638943"/>
              <a:gd name="connsiteY0" fmla="*/ 21835 h 6903899"/>
              <a:gd name="connsiteX1" fmla="*/ 5142483 w 6638943"/>
              <a:gd name="connsiteY1" fmla="*/ 0 h 6903899"/>
              <a:gd name="connsiteX2" fmla="*/ 5652355 w 6638943"/>
              <a:gd name="connsiteY2" fmla="*/ 821952 h 6903899"/>
              <a:gd name="connsiteX3" fmla="*/ 5941113 w 6638943"/>
              <a:gd name="connsiteY3" fmla="*/ 2374816 h 6903899"/>
              <a:gd name="connsiteX4" fmla="*/ 6362218 w 6638943"/>
              <a:gd name="connsiteY4" fmla="*/ 3794543 h 6903899"/>
              <a:gd name="connsiteX5" fmla="*/ 6434406 w 6638943"/>
              <a:gd name="connsiteY5" fmla="*/ 5900068 h 6903899"/>
              <a:gd name="connsiteX6" fmla="*/ 6638943 w 6638943"/>
              <a:gd name="connsiteY6" fmla="*/ 6903899 h 6903899"/>
              <a:gd name="connsiteX7" fmla="*/ 22764 w 6638943"/>
              <a:gd name="connsiteY7" fmla="*/ 6893352 h 6903899"/>
              <a:gd name="connsiteX8" fmla="*/ 11475 w 6638943"/>
              <a:gd name="connsiteY8" fmla="*/ 21835 h 6903899"/>
              <a:gd name="connsiteX0" fmla="*/ 0 w 6627468"/>
              <a:gd name="connsiteY0" fmla="*/ 21835 h 6903899"/>
              <a:gd name="connsiteX1" fmla="*/ 5131008 w 6627468"/>
              <a:gd name="connsiteY1" fmla="*/ 0 h 6903899"/>
              <a:gd name="connsiteX2" fmla="*/ 5640880 w 6627468"/>
              <a:gd name="connsiteY2" fmla="*/ 821952 h 6903899"/>
              <a:gd name="connsiteX3" fmla="*/ 5929638 w 6627468"/>
              <a:gd name="connsiteY3" fmla="*/ 2374816 h 6903899"/>
              <a:gd name="connsiteX4" fmla="*/ 6350743 w 6627468"/>
              <a:gd name="connsiteY4" fmla="*/ 3794543 h 6903899"/>
              <a:gd name="connsiteX5" fmla="*/ 6422931 w 6627468"/>
              <a:gd name="connsiteY5" fmla="*/ 5900068 h 6903899"/>
              <a:gd name="connsiteX6" fmla="*/ 6627468 w 6627468"/>
              <a:gd name="connsiteY6" fmla="*/ 6903899 h 6903899"/>
              <a:gd name="connsiteX7" fmla="*/ 11289 w 6627468"/>
              <a:gd name="connsiteY7" fmla="*/ 6893352 h 6903899"/>
              <a:gd name="connsiteX8" fmla="*/ 0 w 6627468"/>
              <a:gd name="connsiteY8" fmla="*/ 21835 h 690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7468" h="6903899">
                <a:moveTo>
                  <a:pt x="0" y="21835"/>
                </a:moveTo>
                <a:lnTo>
                  <a:pt x="5131008" y="0"/>
                </a:lnTo>
                <a:lnTo>
                  <a:pt x="5640880" y="821952"/>
                </a:lnTo>
                <a:lnTo>
                  <a:pt x="5929638" y="2374816"/>
                </a:lnTo>
                <a:lnTo>
                  <a:pt x="6350743" y="3794543"/>
                </a:lnTo>
                <a:cubicBezTo>
                  <a:pt x="6330689" y="4107364"/>
                  <a:pt x="6467047" y="5647406"/>
                  <a:pt x="6422931" y="5900068"/>
                </a:cubicBezTo>
                <a:lnTo>
                  <a:pt x="6627468" y="6903899"/>
                </a:lnTo>
                <a:lnTo>
                  <a:pt x="11289" y="6893352"/>
                </a:lnTo>
                <a:cubicBezTo>
                  <a:pt x="8183" y="6718725"/>
                  <a:pt x="12426" y="208933"/>
                  <a:pt x="0" y="21835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>
            <a:outerShdw dist="12700" sx="105000" sy="105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9F551-EAF0-6225-6F56-93605DBCF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34" y="1122363"/>
            <a:ext cx="3505200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C6E26-D285-BD04-1D34-D6C0ABA14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34" y="3736093"/>
            <a:ext cx="3505200" cy="1430867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9438479-944D-B47C-9165-D573871FA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3134" y="5210526"/>
            <a:ext cx="3505200" cy="365125"/>
          </a:xfrm>
        </p:spPr>
        <p:txBody>
          <a:bodyPr/>
          <a:lstStyle>
            <a:lvl1pPr algn="l">
              <a:defRPr sz="1600" spc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12/28/2023</a:t>
            </a:r>
          </a:p>
        </p:txBody>
      </p:sp>
      <p:sp>
        <p:nvSpPr>
          <p:cNvPr id="21" name="Hexagon 2">
            <a:extLst>
              <a:ext uri="{FF2B5EF4-FFF2-40B4-BE49-F238E27FC236}">
                <a16:creationId xmlns:a16="http://schemas.microsoft.com/office/drawing/2014/main" id="{21CF3939-0231-B6DA-4A67-FFAE35AB7E67}"/>
              </a:ext>
            </a:extLst>
          </p:cNvPr>
          <p:cNvSpPr/>
          <p:nvPr userDrawn="1"/>
        </p:nvSpPr>
        <p:spPr>
          <a:xfrm flipH="1">
            <a:off x="-24352" y="-12032"/>
            <a:ext cx="1404487" cy="545075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22306"/>
              <a:gd name="connsiteY0" fmla="*/ 466194 h 730889"/>
              <a:gd name="connsiteX1" fmla="*/ 0 w 2522306"/>
              <a:gd name="connsiteY1" fmla="*/ 0 h 730889"/>
              <a:gd name="connsiteX2" fmla="*/ 2507787 w 2522306"/>
              <a:gd name="connsiteY2" fmla="*/ 0 h 730889"/>
              <a:gd name="connsiteX3" fmla="*/ 2522306 w 2522306"/>
              <a:gd name="connsiteY3" fmla="*/ 730889 h 730889"/>
              <a:gd name="connsiteX4" fmla="*/ 1765839 w 2522306"/>
              <a:gd name="connsiteY4" fmla="*/ 475188 h 730889"/>
              <a:gd name="connsiteX5" fmla="*/ 830179 w 2522306"/>
              <a:gd name="connsiteY5" fmla="*/ 595503 h 730889"/>
              <a:gd name="connsiteX6" fmla="*/ 230122 w 2522306"/>
              <a:gd name="connsiteY6" fmla="*/ 466194 h 730889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830179 w 2522306"/>
              <a:gd name="connsiteY5" fmla="*/ 595503 h 800041"/>
              <a:gd name="connsiteX6" fmla="*/ 230122 w 2522306"/>
              <a:gd name="connsiteY6" fmla="*/ 466194 h 800041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230122 w 2522306"/>
              <a:gd name="connsiteY6" fmla="*/ 466194 h 800041"/>
              <a:gd name="connsiteX0" fmla="*/ 518880 w 2522306"/>
              <a:gd name="connsiteY0" fmla="*/ 333847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518880 w 2522306"/>
              <a:gd name="connsiteY6" fmla="*/ 333847 h 800041"/>
              <a:gd name="connsiteX0" fmla="*/ 1522 w 2004948"/>
              <a:gd name="connsiteY0" fmla="*/ 333847 h 800041"/>
              <a:gd name="connsiteX1" fmla="*/ 0 w 2004948"/>
              <a:gd name="connsiteY1" fmla="*/ 24063 h 800041"/>
              <a:gd name="connsiteX2" fmla="*/ 1990429 w 2004948"/>
              <a:gd name="connsiteY2" fmla="*/ 0 h 800041"/>
              <a:gd name="connsiteX3" fmla="*/ 2004948 w 2004948"/>
              <a:gd name="connsiteY3" fmla="*/ 730889 h 800041"/>
              <a:gd name="connsiteX4" fmla="*/ 1453018 w 2004948"/>
              <a:gd name="connsiteY4" fmla="*/ 800041 h 800041"/>
              <a:gd name="connsiteX5" fmla="*/ 745958 w 2004948"/>
              <a:gd name="connsiteY5" fmla="*/ 715818 h 800041"/>
              <a:gd name="connsiteX6" fmla="*/ 1522 w 2004948"/>
              <a:gd name="connsiteY6" fmla="*/ 333847 h 800041"/>
              <a:gd name="connsiteX0" fmla="*/ 8 w 2003434"/>
              <a:gd name="connsiteY0" fmla="*/ 337079 h 803273"/>
              <a:gd name="connsiteX1" fmla="*/ 25781 w 2003434"/>
              <a:gd name="connsiteY1" fmla="*/ 0 h 803273"/>
              <a:gd name="connsiteX2" fmla="*/ 1988915 w 2003434"/>
              <a:gd name="connsiteY2" fmla="*/ 3232 h 803273"/>
              <a:gd name="connsiteX3" fmla="*/ 2003434 w 2003434"/>
              <a:gd name="connsiteY3" fmla="*/ 734121 h 803273"/>
              <a:gd name="connsiteX4" fmla="*/ 1451504 w 2003434"/>
              <a:gd name="connsiteY4" fmla="*/ 803273 h 803273"/>
              <a:gd name="connsiteX5" fmla="*/ 744444 w 2003434"/>
              <a:gd name="connsiteY5" fmla="*/ 719050 h 803273"/>
              <a:gd name="connsiteX6" fmla="*/ 8 w 2003434"/>
              <a:gd name="connsiteY6" fmla="*/ 337079 h 803273"/>
              <a:gd name="connsiteX0" fmla="*/ 8 w 1989787"/>
              <a:gd name="connsiteY0" fmla="*/ 337079 h 803273"/>
              <a:gd name="connsiteX1" fmla="*/ 25781 w 1989787"/>
              <a:gd name="connsiteY1" fmla="*/ 0 h 803273"/>
              <a:gd name="connsiteX2" fmla="*/ 1988915 w 1989787"/>
              <a:gd name="connsiteY2" fmla="*/ 3232 h 803273"/>
              <a:gd name="connsiteX3" fmla="*/ 1989787 w 1989787"/>
              <a:gd name="connsiteY3" fmla="*/ 713650 h 803273"/>
              <a:gd name="connsiteX4" fmla="*/ 1451504 w 1989787"/>
              <a:gd name="connsiteY4" fmla="*/ 803273 h 803273"/>
              <a:gd name="connsiteX5" fmla="*/ 744444 w 1989787"/>
              <a:gd name="connsiteY5" fmla="*/ 719050 h 803273"/>
              <a:gd name="connsiteX6" fmla="*/ 8 w 1989787"/>
              <a:gd name="connsiteY6" fmla="*/ 337079 h 803273"/>
              <a:gd name="connsiteX0" fmla="*/ 204197 w 1964006"/>
              <a:gd name="connsiteY0" fmla="*/ 346996 h 803273"/>
              <a:gd name="connsiteX1" fmla="*/ 0 w 1964006"/>
              <a:gd name="connsiteY1" fmla="*/ 0 h 803273"/>
              <a:gd name="connsiteX2" fmla="*/ 1963134 w 1964006"/>
              <a:gd name="connsiteY2" fmla="*/ 3232 h 803273"/>
              <a:gd name="connsiteX3" fmla="*/ 1964006 w 1964006"/>
              <a:gd name="connsiteY3" fmla="*/ 713650 h 803273"/>
              <a:gd name="connsiteX4" fmla="*/ 1425723 w 1964006"/>
              <a:gd name="connsiteY4" fmla="*/ 803273 h 803273"/>
              <a:gd name="connsiteX5" fmla="*/ 718663 w 1964006"/>
              <a:gd name="connsiteY5" fmla="*/ 719050 h 803273"/>
              <a:gd name="connsiteX6" fmla="*/ 204197 w 1964006"/>
              <a:gd name="connsiteY6" fmla="*/ 346996 h 803273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718663 w 1964006"/>
              <a:gd name="connsiteY5" fmla="*/ 719050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50368 w 1964006"/>
              <a:gd name="connsiteY6" fmla="*/ 535516 h 763606"/>
              <a:gd name="connsiteX7" fmla="*/ 204197 w 1964006"/>
              <a:gd name="connsiteY7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93488 w 1964006"/>
              <a:gd name="connsiteY6" fmla="*/ 743772 h 763606"/>
              <a:gd name="connsiteX7" fmla="*/ 204197 w 1964006"/>
              <a:gd name="connsiteY7" fmla="*/ 346996 h 763606"/>
              <a:gd name="connsiteX0" fmla="*/ 204197 w 1963139"/>
              <a:gd name="connsiteY0" fmla="*/ 346996 h 979769"/>
              <a:gd name="connsiteX1" fmla="*/ 0 w 1963139"/>
              <a:gd name="connsiteY1" fmla="*/ 0 h 979769"/>
              <a:gd name="connsiteX2" fmla="*/ 1963134 w 1963139"/>
              <a:gd name="connsiteY2" fmla="*/ 3232 h 979769"/>
              <a:gd name="connsiteX3" fmla="*/ 1952117 w 1963139"/>
              <a:gd name="connsiteY3" fmla="*/ 979769 h 979769"/>
              <a:gd name="connsiteX4" fmla="*/ 1569455 w 1963139"/>
              <a:gd name="connsiteY4" fmla="*/ 763606 h 979769"/>
              <a:gd name="connsiteX5" fmla="*/ 1128297 w 1963139"/>
              <a:gd name="connsiteY5" fmla="*/ 689299 h 979769"/>
              <a:gd name="connsiteX6" fmla="*/ 793488 w 1963139"/>
              <a:gd name="connsiteY6" fmla="*/ 743772 h 979769"/>
              <a:gd name="connsiteX7" fmla="*/ 204197 w 1963139"/>
              <a:gd name="connsiteY7" fmla="*/ 346996 h 979769"/>
              <a:gd name="connsiteX0" fmla="*/ 204197 w 1982210"/>
              <a:gd name="connsiteY0" fmla="*/ 346996 h 992723"/>
              <a:gd name="connsiteX1" fmla="*/ 0 w 1982210"/>
              <a:gd name="connsiteY1" fmla="*/ 0 h 992723"/>
              <a:gd name="connsiteX2" fmla="*/ 1963134 w 1982210"/>
              <a:gd name="connsiteY2" fmla="*/ 3232 h 992723"/>
              <a:gd name="connsiteX3" fmla="*/ 1982210 w 1982210"/>
              <a:gd name="connsiteY3" fmla="*/ 992723 h 992723"/>
              <a:gd name="connsiteX4" fmla="*/ 1569455 w 1982210"/>
              <a:gd name="connsiteY4" fmla="*/ 763606 h 992723"/>
              <a:gd name="connsiteX5" fmla="*/ 1128297 w 1982210"/>
              <a:gd name="connsiteY5" fmla="*/ 689299 h 992723"/>
              <a:gd name="connsiteX6" fmla="*/ 793488 w 1982210"/>
              <a:gd name="connsiteY6" fmla="*/ 743772 h 992723"/>
              <a:gd name="connsiteX7" fmla="*/ 204197 w 1982210"/>
              <a:gd name="connsiteY7" fmla="*/ 346996 h 992723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69455 w 1972179"/>
              <a:gd name="connsiteY4" fmla="*/ 763606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2179" h="988405">
                <a:moveTo>
                  <a:pt x="118932" y="359951"/>
                </a:moveTo>
                <a:cubicBezTo>
                  <a:pt x="45697" y="178966"/>
                  <a:pt x="507" y="103261"/>
                  <a:pt x="0" y="0"/>
                </a:cubicBezTo>
                <a:lnTo>
                  <a:pt x="1963134" y="3232"/>
                </a:lnTo>
                <a:cubicBezTo>
                  <a:pt x="1963425" y="240038"/>
                  <a:pt x="1971888" y="751599"/>
                  <a:pt x="1972179" y="988405"/>
                </a:cubicBezTo>
                <a:lnTo>
                  <a:pt x="1549392" y="793832"/>
                </a:lnTo>
                <a:lnTo>
                  <a:pt x="1128297" y="689299"/>
                </a:lnTo>
                <a:lnTo>
                  <a:pt x="793488" y="743772"/>
                </a:lnTo>
                <a:lnTo>
                  <a:pt x="118932" y="3599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Hexagon 2">
            <a:extLst>
              <a:ext uri="{FF2B5EF4-FFF2-40B4-BE49-F238E27FC236}">
                <a16:creationId xmlns:a16="http://schemas.microsoft.com/office/drawing/2014/main" id="{11F8D275-1C4D-FBC7-B95F-C81FAE78FE40}"/>
              </a:ext>
            </a:extLst>
          </p:cNvPr>
          <p:cNvSpPr/>
          <p:nvPr userDrawn="1"/>
        </p:nvSpPr>
        <p:spPr>
          <a:xfrm flipH="1">
            <a:off x="-16934" y="-12032"/>
            <a:ext cx="1705476" cy="341193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019" h="604956">
                <a:moveTo>
                  <a:pt x="230122" y="475647"/>
                </a:moveTo>
                <a:lnTo>
                  <a:pt x="0" y="1009"/>
                </a:lnTo>
                <a:lnTo>
                  <a:pt x="2460019" y="0"/>
                </a:lnTo>
                <a:lnTo>
                  <a:pt x="2327646" y="289179"/>
                </a:lnTo>
                <a:lnTo>
                  <a:pt x="1765839" y="484641"/>
                </a:lnTo>
                <a:lnTo>
                  <a:pt x="1277383" y="463168"/>
                </a:lnTo>
                <a:lnTo>
                  <a:pt x="830179" y="604956"/>
                </a:lnTo>
                <a:lnTo>
                  <a:pt x="560876" y="463170"/>
                </a:lnTo>
                <a:lnTo>
                  <a:pt x="230122" y="47564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6C93BD8-6556-DE76-F44B-671D7B8B6B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5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52CC-F621-F83E-E3F5-D3A2D8877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01FF61-BC23-4B9F-1A38-E240B56F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96D8E9-6A95-A8C2-9473-ED84441B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A981BA2-237B-80FD-7123-C6EA1BEF62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4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457A4FC-6781-C190-5323-9E976F2E1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A4F349-2CA4-88AF-73EE-423ED30E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0A02164-FAED-B429-9340-FCC39822E4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3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7A24BE44-E0CC-19F4-5FA1-77BDB6DB77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748" y="5734993"/>
            <a:ext cx="1204137" cy="364522"/>
          </a:xfrm>
          <a:custGeom>
            <a:avLst/>
            <a:gdLst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1605516 w 1605516"/>
              <a:gd name="connsiteY4" fmla="*/ 350874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1414448 w 1605516"/>
              <a:gd name="connsiteY4" fmla="*/ 344050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58480 w 1605516"/>
              <a:gd name="connsiteY5" fmla="*/ 350874 h 350874"/>
              <a:gd name="connsiteX6" fmla="*/ 0 w 1605516"/>
              <a:gd name="connsiteY6" fmla="*/ 237803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140367 w 1605516"/>
              <a:gd name="connsiteY5" fmla="*/ 262163 h 350874"/>
              <a:gd name="connsiteX6" fmla="*/ 0 w 1605516"/>
              <a:gd name="connsiteY6" fmla="*/ 237803 h 350874"/>
              <a:gd name="connsiteX7" fmla="*/ 0 w 1605516"/>
              <a:gd name="connsiteY7" fmla="*/ 0 h 350874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793475 w 1605516"/>
              <a:gd name="connsiteY4" fmla="*/ 330403 h 364522"/>
              <a:gd name="connsiteX5" fmla="*/ 140367 w 1605516"/>
              <a:gd name="connsiteY5" fmla="*/ 275811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684292 w 1605516"/>
              <a:gd name="connsiteY4" fmla="*/ 337227 h 364522"/>
              <a:gd name="connsiteX5" fmla="*/ 140367 w 1605516"/>
              <a:gd name="connsiteY5" fmla="*/ 275811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684292 w 1605516"/>
              <a:gd name="connsiteY4" fmla="*/ 337227 h 364522"/>
              <a:gd name="connsiteX5" fmla="*/ 215430 w 1605516"/>
              <a:gd name="connsiteY5" fmla="*/ 255339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5516" h="364522">
                <a:moveTo>
                  <a:pt x="0" y="13648"/>
                </a:moveTo>
                <a:lnTo>
                  <a:pt x="475687" y="0"/>
                </a:lnTo>
                <a:lnTo>
                  <a:pt x="1605516" y="72128"/>
                </a:lnTo>
                <a:lnTo>
                  <a:pt x="1605516" y="364522"/>
                </a:lnTo>
                <a:lnTo>
                  <a:pt x="684292" y="337227"/>
                </a:lnTo>
                <a:lnTo>
                  <a:pt x="215430" y="255339"/>
                </a:lnTo>
                <a:lnTo>
                  <a:pt x="0" y="251451"/>
                </a:lnTo>
                <a:lnTo>
                  <a:pt x="0" y="136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2B59A6AA-A9D4-B478-DD2F-CFF33FCB6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687586" y="1"/>
            <a:ext cx="920932" cy="966651"/>
          </a:xfrm>
          <a:custGeom>
            <a:avLst/>
            <a:gdLst>
              <a:gd name="connsiteX0" fmla="*/ 0 w 1367246"/>
              <a:gd name="connsiteY0" fmla="*/ 391886 h 783771"/>
              <a:gd name="connsiteX1" fmla="*/ 195943 w 1367246"/>
              <a:gd name="connsiteY1" fmla="*/ 0 h 783771"/>
              <a:gd name="connsiteX2" fmla="*/ 1171303 w 1367246"/>
              <a:gd name="connsiteY2" fmla="*/ 0 h 783771"/>
              <a:gd name="connsiteX3" fmla="*/ 1367246 w 1367246"/>
              <a:gd name="connsiteY3" fmla="*/ 391886 h 783771"/>
              <a:gd name="connsiteX4" fmla="*/ 1171303 w 1367246"/>
              <a:gd name="connsiteY4" fmla="*/ 783771 h 783771"/>
              <a:gd name="connsiteX5" fmla="*/ 195943 w 1367246"/>
              <a:gd name="connsiteY5" fmla="*/ 783771 h 783771"/>
              <a:gd name="connsiteX6" fmla="*/ 0 w 1367246"/>
              <a:gd name="connsiteY6" fmla="*/ 391886 h 783771"/>
              <a:gd name="connsiteX0" fmla="*/ 74023 w 1441269"/>
              <a:gd name="connsiteY0" fmla="*/ 391886 h 783771"/>
              <a:gd name="connsiteX1" fmla="*/ 0 w 1441269"/>
              <a:gd name="connsiteY1" fmla="*/ 0 h 783771"/>
              <a:gd name="connsiteX2" fmla="*/ 1245326 w 1441269"/>
              <a:gd name="connsiteY2" fmla="*/ 0 h 783771"/>
              <a:gd name="connsiteX3" fmla="*/ 1441269 w 1441269"/>
              <a:gd name="connsiteY3" fmla="*/ 391886 h 783771"/>
              <a:gd name="connsiteX4" fmla="*/ 1245326 w 1441269"/>
              <a:gd name="connsiteY4" fmla="*/ 783771 h 783771"/>
              <a:gd name="connsiteX5" fmla="*/ 269966 w 1441269"/>
              <a:gd name="connsiteY5" fmla="*/ 783771 h 783771"/>
              <a:gd name="connsiteX6" fmla="*/ 74023 w 1441269"/>
              <a:gd name="connsiteY6" fmla="*/ 391886 h 783771"/>
              <a:gd name="connsiteX0" fmla="*/ 74023 w 1441269"/>
              <a:gd name="connsiteY0" fmla="*/ 391886 h 783771"/>
              <a:gd name="connsiteX1" fmla="*/ 0 w 1441269"/>
              <a:gd name="connsiteY1" fmla="*/ 0 h 783771"/>
              <a:gd name="connsiteX2" fmla="*/ 461554 w 1441269"/>
              <a:gd name="connsiteY2" fmla="*/ 0 h 783771"/>
              <a:gd name="connsiteX3" fmla="*/ 1441269 w 1441269"/>
              <a:gd name="connsiteY3" fmla="*/ 391886 h 783771"/>
              <a:gd name="connsiteX4" fmla="*/ 1245326 w 1441269"/>
              <a:gd name="connsiteY4" fmla="*/ 783771 h 783771"/>
              <a:gd name="connsiteX5" fmla="*/ 269966 w 1441269"/>
              <a:gd name="connsiteY5" fmla="*/ 783771 h 783771"/>
              <a:gd name="connsiteX6" fmla="*/ 74023 w 1441269"/>
              <a:gd name="connsiteY6" fmla="*/ 391886 h 783771"/>
              <a:gd name="connsiteX0" fmla="*/ 74023 w 1245326"/>
              <a:gd name="connsiteY0" fmla="*/ 391886 h 783771"/>
              <a:gd name="connsiteX1" fmla="*/ 0 w 1245326"/>
              <a:gd name="connsiteY1" fmla="*/ 0 h 783771"/>
              <a:gd name="connsiteX2" fmla="*/ 461554 w 1245326"/>
              <a:gd name="connsiteY2" fmla="*/ 0 h 783771"/>
              <a:gd name="connsiteX3" fmla="*/ 735875 w 1245326"/>
              <a:gd name="connsiteY3" fmla="*/ 156755 h 783771"/>
              <a:gd name="connsiteX4" fmla="*/ 1245326 w 1245326"/>
              <a:gd name="connsiteY4" fmla="*/ 783771 h 783771"/>
              <a:gd name="connsiteX5" fmla="*/ 269966 w 1245326"/>
              <a:gd name="connsiteY5" fmla="*/ 783771 h 783771"/>
              <a:gd name="connsiteX6" fmla="*/ 74023 w 1245326"/>
              <a:gd name="connsiteY6" fmla="*/ 391886 h 783771"/>
              <a:gd name="connsiteX0" fmla="*/ 74023 w 1036320"/>
              <a:gd name="connsiteY0" fmla="*/ 391886 h 783771"/>
              <a:gd name="connsiteX1" fmla="*/ 0 w 1036320"/>
              <a:gd name="connsiteY1" fmla="*/ 0 h 783771"/>
              <a:gd name="connsiteX2" fmla="*/ 461554 w 1036320"/>
              <a:gd name="connsiteY2" fmla="*/ 0 h 783771"/>
              <a:gd name="connsiteX3" fmla="*/ 735875 w 1036320"/>
              <a:gd name="connsiteY3" fmla="*/ 156755 h 783771"/>
              <a:gd name="connsiteX4" fmla="*/ 1036320 w 1036320"/>
              <a:gd name="connsiteY4" fmla="*/ 452845 h 783771"/>
              <a:gd name="connsiteX5" fmla="*/ 269966 w 1036320"/>
              <a:gd name="connsiteY5" fmla="*/ 783771 h 783771"/>
              <a:gd name="connsiteX6" fmla="*/ 74023 w 1036320"/>
              <a:gd name="connsiteY6" fmla="*/ 391886 h 78377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1036320 w 1227909"/>
              <a:gd name="connsiteY4" fmla="*/ 452845 h 966651"/>
              <a:gd name="connsiteX5" fmla="*/ 1227909 w 1227909"/>
              <a:gd name="connsiteY5" fmla="*/ 966651 h 966651"/>
              <a:gd name="connsiteX6" fmla="*/ 74023 w 1227909"/>
              <a:gd name="connsiteY6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036320 w 1227909"/>
              <a:gd name="connsiteY5" fmla="*/ 45284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165464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165464 h 966651"/>
              <a:gd name="connsiteX4" fmla="*/ 931692 w 1227909"/>
              <a:gd name="connsiteY4" fmla="*/ 296092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217715 h 966651"/>
              <a:gd name="connsiteX4" fmla="*/ 931692 w 1227909"/>
              <a:gd name="connsiteY4" fmla="*/ 296092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217715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409304 h 984069"/>
              <a:gd name="connsiteX1" fmla="*/ 0 w 1227909"/>
              <a:gd name="connsiteY1" fmla="*/ 17418 h 984069"/>
              <a:gd name="connsiteX2" fmla="*/ 444136 w 1227909"/>
              <a:gd name="connsiteY2" fmla="*/ 0 h 984069"/>
              <a:gd name="connsiteX3" fmla="*/ 692332 w 1227909"/>
              <a:gd name="connsiteY3" fmla="*/ 235133 h 984069"/>
              <a:gd name="connsiteX4" fmla="*/ 992652 w 1227909"/>
              <a:gd name="connsiteY4" fmla="*/ 487681 h 984069"/>
              <a:gd name="connsiteX5" fmla="*/ 1166948 w 1227909"/>
              <a:gd name="connsiteY5" fmla="*/ 653143 h 984069"/>
              <a:gd name="connsiteX6" fmla="*/ 1227909 w 1227909"/>
              <a:gd name="connsiteY6" fmla="*/ 984069 h 984069"/>
              <a:gd name="connsiteX7" fmla="*/ 74023 w 1227909"/>
              <a:gd name="connsiteY7" fmla="*/ 409304 h 984069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44136 w 1227909"/>
              <a:gd name="connsiteY2" fmla="*/ 1632 h 966651"/>
              <a:gd name="connsiteX3" fmla="*/ 692332 w 1227909"/>
              <a:gd name="connsiteY3" fmla="*/ 217715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44136 w 1227909"/>
              <a:gd name="connsiteY2" fmla="*/ 1632 h 966651"/>
              <a:gd name="connsiteX3" fmla="*/ 733276 w 1227909"/>
              <a:gd name="connsiteY3" fmla="*/ 204067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58533 w 1227909"/>
              <a:gd name="connsiteY4" fmla="*/ 408848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58533 w 1227909"/>
              <a:gd name="connsiteY4" fmla="*/ 408848 h 966651"/>
              <a:gd name="connsiteX5" fmla="*/ 1085061 w 1227909"/>
              <a:gd name="connsiteY5" fmla="*/ 615253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610446 w 1227909"/>
              <a:gd name="connsiteY3" fmla="*/ 149476 h 966651"/>
              <a:gd name="connsiteX4" fmla="*/ 958533 w 1227909"/>
              <a:gd name="connsiteY4" fmla="*/ 408848 h 966651"/>
              <a:gd name="connsiteX5" fmla="*/ 1085061 w 1227909"/>
              <a:gd name="connsiteY5" fmla="*/ 615253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7909" h="966651">
                <a:moveTo>
                  <a:pt x="74023" y="391886"/>
                </a:moveTo>
                <a:lnTo>
                  <a:pt x="0" y="0"/>
                </a:lnTo>
                <a:lnTo>
                  <a:pt x="491904" y="1632"/>
                </a:lnTo>
                <a:lnTo>
                  <a:pt x="610446" y="149476"/>
                </a:lnTo>
                <a:lnTo>
                  <a:pt x="958533" y="408848"/>
                </a:lnTo>
                <a:lnTo>
                  <a:pt x="1085061" y="615253"/>
                </a:lnTo>
                <a:lnTo>
                  <a:pt x="1227909" y="966651"/>
                </a:lnTo>
                <a:lnTo>
                  <a:pt x="74023" y="3918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941DCC5E-231F-6910-77A4-0460E74263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747" y="-10632"/>
            <a:ext cx="8691889" cy="6187595"/>
          </a:xfrm>
          <a:custGeom>
            <a:avLst/>
            <a:gdLst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029514 w 11578856"/>
              <a:gd name="connsiteY5" fmla="*/ 6176963 h 6176963"/>
              <a:gd name="connsiteX6" fmla="*/ 0 w 11578856"/>
              <a:gd name="connsiteY6" fmla="*/ 5147449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029514 w 11578856"/>
              <a:gd name="connsiteY5" fmla="*/ 6176963 h 6176963"/>
              <a:gd name="connsiteX6" fmla="*/ 10633 w 11578856"/>
              <a:gd name="connsiteY6" fmla="*/ 5870463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10633 w 11578856"/>
              <a:gd name="connsiteY6" fmla="*/ 5870463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566057 w 11578856"/>
              <a:gd name="connsiteY6" fmla="*/ 6000206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94380"/>
              <a:gd name="connsiteX1" fmla="*/ 10549342 w 11578856"/>
              <a:gd name="connsiteY1" fmla="*/ 0 h 6194380"/>
              <a:gd name="connsiteX2" fmla="*/ 11578856 w 11578856"/>
              <a:gd name="connsiteY2" fmla="*/ 1029514 h 6194380"/>
              <a:gd name="connsiteX3" fmla="*/ 11578856 w 11578856"/>
              <a:gd name="connsiteY3" fmla="*/ 6176963 h 6194380"/>
              <a:gd name="connsiteX4" fmla="*/ 11578856 w 11578856"/>
              <a:gd name="connsiteY4" fmla="*/ 6176963 h 6194380"/>
              <a:gd name="connsiteX5" fmla="*/ 1808222 w 11578856"/>
              <a:gd name="connsiteY5" fmla="*/ 6194380 h 6194380"/>
              <a:gd name="connsiteX6" fmla="*/ 687977 w 11578856"/>
              <a:gd name="connsiteY6" fmla="*/ 5982789 h 6194380"/>
              <a:gd name="connsiteX7" fmla="*/ 10633 w 11578856"/>
              <a:gd name="connsiteY7" fmla="*/ 5870463 h 6194380"/>
              <a:gd name="connsiteX8" fmla="*/ 0 w 11578856"/>
              <a:gd name="connsiteY8" fmla="*/ 0 h 6194380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1271451 w 11578856"/>
              <a:gd name="connsiteY6" fmla="*/ 6078583 h 6176963"/>
              <a:gd name="connsiteX7" fmla="*/ 687977 w 11578856"/>
              <a:gd name="connsiteY7" fmla="*/ 5982789 h 6176963"/>
              <a:gd name="connsiteX8" fmla="*/ 10633 w 11578856"/>
              <a:gd name="connsiteY8" fmla="*/ 5870463 h 6176963"/>
              <a:gd name="connsiteX9" fmla="*/ 0 w 11578856"/>
              <a:gd name="connsiteY9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1288868 w 11578856"/>
              <a:gd name="connsiteY6" fmla="*/ 6035040 h 6176963"/>
              <a:gd name="connsiteX7" fmla="*/ 687977 w 11578856"/>
              <a:gd name="connsiteY7" fmla="*/ 5982789 h 6176963"/>
              <a:gd name="connsiteX8" fmla="*/ 10633 w 11578856"/>
              <a:gd name="connsiteY8" fmla="*/ 5870463 h 6176963"/>
              <a:gd name="connsiteX9" fmla="*/ 0 w 11578856"/>
              <a:gd name="connsiteY9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434354 w 11578856"/>
              <a:gd name="connsiteY2" fmla="*/ 870857 h 6176963"/>
              <a:gd name="connsiteX3" fmla="*/ 11578856 w 11578856"/>
              <a:gd name="connsiteY3" fmla="*/ 1029514 h 6176963"/>
              <a:gd name="connsiteX4" fmla="*/ 11578856 w 11578856"/>
              <a:gd name="connsiteY4" fmla="*/ 6176963 h 6176963"/>
              <a:gd name="connsiteX5" fmla="*/ 11578856 w 11578856"/>
              <a:gd name="connsiteY5" fmla="*/ 6176963 h 6176963"/>
              <a:gd name="connsiteX6" fmla="*/ 1808222 w 11578856"/>
              <a:gd name="connsiteY6" fmla="*/ 6168254 h 6176963"/>
              <a:gd name="connsiteX7" fmla="*/ 1288868 w 11578856"/>
              <a:gd name="connsiteY7" fmla="*/ 6035040 h 6176963"/>
              <a:gd name="connsiteX8" fmla="*/ 687977 w 11578856"/>
              <a:gd name="connsiteY8" fmla="*/ 5982789 h 6176963"/>
              <a:gd name="connsiteX9" fmla="*/ 10633 w 11578856"/>
              <a:gd name="connsiteY9" fmla="*/ 5870463 h 6176963"/>
              <a:gd name="connsiteX10" fmla="*/ 0 w 11578856"/>
              <a:gd name="connsiteY10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72503 w 11578856"/>
              <a:gd name="connsiteY2" fmla="*/ 226423 h 6176963"/>
              <a:gd name="connsiteX3" fmla="*/ 11434354 w 11578856"/>
              <a:gd name="connsiteY3" fmla="*/ 870857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11543 w 11578856"/>
              <a:gd name="connsiteY2" fmla="*/ 261257 h 6176963"/>
              <a:gd name="connsiteX3" fmla="*/ 11434354 w 11578856"/>
              <a:gd name="connsiteY3" fmla="*/ 870857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11543 w 11578856"/>
              <a:gd name="connsiteY2" fmla="*/ 261257 h 6176963"/>
              <a:gd name="connsiteX3" fmla="*/ 11260183 w 11578856"/>
              <a:gd name="connsiteY3" fmla="*/ 653142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260183 w 11578856"/>
              <a:gd name="connsiteY3" fmla="*/ 653142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355978 w 11578856"/>
              <a:gd name="connsiteY3" fmla="*/ 740228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042469 w 11578856"/>
              <a:gd name="connsiteY3" fmla="*/ 409303 h 6176963"/>
              <a:gd name="connsiteX4" fmla="*/ 11355978 w 11578856"/>
              <a:gd name="connsiteY4" fmla="*/ 740228 h 6176963"/>
              <a:gd name="connsiteX5" fmla="*/ 11578856 w 11578856"/>
              <a:gd name="connsiteY5" fmla="*/ 1029514 h 6176963"/>
              <a:gd name="connsiteX6" fmla="*/ 11578856 w 11578856"/>
              <a:gd name="connsiteY6" fmla="*/ 6176963 h 6176963"/>
              <a:gd name="connsiteX7" fmla="*/ 11578856 w 11578856"/>
              <a:gd name="connsiteY7" fmla="*/ 6176963 h 6176963"/>
              <a:gd name="connsiteX8" fmla="*/ 1808222 w 11578856"/>
              <a:gd name="connsiteY8" fmla="*/ 6168254 h 6176963"/>
              <a:gd name="connsiteX9" fmla="*/ 1288868 w 11578856"/>
              <a:gd name="connsiteY9" fmla="*/ 6035040 h 6176963"/>
              <a:gd name="connsiteX10" fmla="*/ 687977 w 11578856"/>
              <a:gd name="connsiteY10" fmla="*/ 5982789 h 6176963"/>
              <a:gd name="connsiteX11" fmla="*/ 10633 w 11578856"/>
              <a:gd name="connsiteY11" fmla="*/ 5870463 h 6176963"/>
              <a:gd name="connsiteX12" fmla="*/ 0 w 11578856"/>
              <a:gd name="connsiteY12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059886 w 11578856"/>
              <a:gd name="connsiteY3" fmla="*/ 478971 h 6176963"/>
              <a:gd name="connsiteX4" fmla="*/ 11355978 w 11578856"/>
              <a:gd name="connsiteY4" fmla="*/ 740228 h 6176963"/>
              <a:gd name="connsiteX5" fmla="*/ 11578856 w 11578856"/>
              <a:gd name="connsiteY5" fmla="*/ 1029514 h 6176963"/>
              <a:gd name="connsiteX6" fmla="*/ 11578856 w 11578856"/>
              <a:gd name="connsiteY6" fmla="*/ 6176963 h 6176963"/>
              <a:gd name="connsiteX7" fmla="*/ 11578856 w 11578856"/>
              <a:gd name="connsiteY7" fmla="*/ 6176963 h 6176963"/>
              <a:gd name="connsiteX8" fmla="*/ 1808222 w 11578856"/>
              <a:gd name="connsiteY8" fmla="*/ 6168254 h 6176963"/>
              <a:gd name="connsiteX9" fmla="*/ 1288868 w 11578856"/>
              <a:gd name="connsiteY9" fmla="*/ 6035040 h 6176963"/>
              <a:gd name="connsiteX10" fmla="*/ 687977 w 11578856"/>
              <a:gd name="connsiteY10" fmla="*/ 5982789 h 6176963"/>
              <a:gd name="connsiteX11" fmla="*/ 10633 w 11578856"/>
              <a:gd name="connsiteY11" fmla="*/ 5870463 h 6176963"/>
              <a:gd name="connsiteX12" fmla="*/ 0 w 11578856"/>
              <a:gd name="connsiteY12" fmla="*/ 0 h 6176963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798629 w 11578856"/>
              <a:gd name="connsiteY2" fmla="*/ 167386 h 6187595"/>
              <a:gd name="connsiteX3" fmla="*/ 11059886 w 11578856"/>
              <a:gd name="connsiteY3" fmla="*/ 489603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1059886 w 11578856"/>
              <a:gd name="connsiteY3" fmla="*/ 489603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206716 w 11578856"/>
              <a:gd name="connsiteY4" fmla="*/ 606055 h 6187595"/>
              <a:gd name="connsiteX5" fmla="*/ 11355978 w 11578856"/>
              <a:gd name="connsiteY5" fmla="*/ 750860 h 6187595"/>
              <a:gd name="connsiteX6" fmla="*/ 11578856 w 11578856"/>
              <a:gd name="connsiteY6" fmla="*/ 1040146 h 6187595"/>
              <a:gd name="connsiteX7" fmla="*/ 11578856 w 11578856"/>
              <a:gd name="connsiteY7" fmla="*/ 6187595 h 6187595"/>
              <a:gd name="connsiteX8" fmla="*/ 11578856 w 11578856"/>
              <a:gd name="connsiteY8" fmla="*/ 6187595 h 6187595"/>
              <a:gd name="connsiteX9" fmla="*/ 1808222 w 11578856"/>
              <a:gd name="connsiteY9" fmla="*/ 6178886 h 6187595"/>
              <a:gd name="connsiteX10" fmla="*/ 1288868 w 11578856"/>
              <a:gd name="connsiteY10" fmla="*/ 6045672 h 6187595"/>
              <a:gd name="connsiteX11" fmla="*/ 687977 w 11578856"/>
              <a:gd name="connsiteY11" fmla="*/ 5993421 h 6187595"/>
              <a:gd name="connsiteX12" fmla="*/ 10633 w 11578856"/>
              <a:gd name="connsiteY12" fmla="*/ 5881095 h 6187595"/>
              <a:gd name="connsiteX13" fmla="*/ 0 w 11578856"/>
              <a:gd name="connsiteY13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100391 w 11578856"/>
              <a:gd name="connsiteY4" fmla="*/ 446566 h 6187595"/>
              <a:gd name="connsiteX5" fmla="*/ 11355978 w 11578856"/>
              <a:gd name="connsiteY5" fmla="*/ 750860 h 6187595"/>
              <a:gd name="connsiteX6" fmla="*/ 11578856 w 11578856"/>
              <a:gd name="connsiteY6" fmla="*/ 1040146 h 6187595"/>
              <a:gd name="connsiteX7" fmla="*/ 11578856 w 11578856"/>
              <a:gd name="connsiteY7" fmla="*/ 6187595 h 6187595"/>
              <a:gd name="connsiteX8" fmla="*/ 11578856 w 11578856"/>
              <a:gd name="connsiteY8" fmla="*/ 6187595 h 6187595"/>
              <a:gd name="connsiteX9" fmla="*/ 1808222 w 11578856"/>
              <a:gd name="connsiteY9" fmla="*/ 6178886 h 6187595"/>
              <a:gd name="connsiteX10" fmla="*/ 1288868 w 11578856"/>
              <a:gd name="connsiteY10" fmla="*/ 6045672 h 6187595"/>
              <a:gd name="connsiteX11" fmla="*/ 687977 w 11578856"/>
              <a:gd name="connsiteY11" fmla="*/ 5993421 h 6187595"/>
              <a:gd name="connsiteX12" fmla="*/ 10633 w 11578856"/>
              <a:gd name="connsiteY12" fmla="*/ 5881095 h 6187595"/>
              <a:gd name="connsiteX13" fmla="*/ 0 w 11578856"/>
              <a:gd name="connsiteY13" fmla="*/ 10632 h 6187595"/>
              <a:gd name="connsiteX0" fmla="*/ 10329 w 11589185"/>
              <a:gd name="connsiteY0" fmla="*/ 10632 h 6187595"/>
              <a:gd name="connsiteX1" fmla="*/ 10208797 w 11589185"/>
              <a:gd name="connsiteY1" fmla="*/ 0 h 6187595"/>
              <a:gd name="connsiteX2" fmla="*/ 10606939 w 11589185"/>
              <a:gd name="connsiteY2" fmla="*/ 103590 h 6187595"/>
              <a:gd name="connsiteX3" fmla="*/ 10910727 w 11589185"/>
              <a:gd name="connsiteY3" fmla="*/ 351380 h 6187595"/>
              <a:gd name="connsiteX4" fmla="*/ 11110720 w 11589185"/>
              <a:gd name="connsiteY4" fmla="*/ 446566 h 6187595"/>
              <a:gd name="connsiteX5" fmla="*/ 11366307 w 11589185"/>
              <a:gd name="connsiteY5" fmla="*/ 750860 h 6187595"/>
              <a:gd name="connsiteX6" fmla="*/ 11589185 w 11589185"/>
              <a:gd name="connsiteY6" fmla="*/ 1040146 h 6187595"/>
              <a:gd name="connsiteX7" fmla="*/ 11589185 w 11589185"/>
              <a:gd name="connsiteY7" fmla="*/ 6187595 h 6187595"/>
              <a:gd name="connsiteX8" fmla="*/ 11589185 w 11589185"/>
              <a:gd name="connsiteY8" fmla="*/ 6187595 h 6187595"/>
              <a:gd name="connsiteX9" fmla="*/ 1818551 w 11589185"/>
              <a:gd name="connsiteY9" fmla="*/ 6178886 h 6187595"/>
              <a:gd name="connsiteX10" fmla="*/ 1299197 w 11589185"/>
              <a:gd name="connsiteY10" fmla="*/ 6045672 h 6187595"/>
              <a:gd name="connsiteX11" fmla="*/ 698306 w 11589185"/>
              <a:gd name="connsiteY11" fmla="*/ 5993421 h 6187595"/>
              <a:gd name="connsiteX12" fmla="*/ 490 w 11589185"/>
              <a:gd name="connsiteY12" fmla="*/ 5881095 h 6187595"/>
              <a:gd name="connsiteX13" fmla="*/ 10329 w 11589185"/>
              <a:gd name="connsiteY13" fmla="*/ 10632 h 61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89185" h="6187595">
                <a:moveTo>
                  <a:pt x="10329" y="10632"/>
                </a:moveTo>
                <a:lnTo>
                  <a:pt x="10208797" y="0"/>
                </a:lnTo>
                <a:lnTo>
                  <a:pt x="10606939" y="103590"/>
                </a:lnTo>
                <a:lnTo>
                  <a:pt x="10910727" y="351380"/>
                </a:lnTo>
                <a:lnTo>
                  <a:pt x="11110720" y="446566"/>
                </a:lnTo>
                <a:lnTo>
                  <a:pt x="11366307" y="750860"/>
                </a:lnTo>
                <a:lnTo>
                  <a:pt x="11589185" y="1040146"/>
                </a:lnTo>
                <a:lnTo>
                  <a:pt x="11589185" y="6187595"/>
                </a:lnTo>
                <a:lnTo>
                  <a:pt x="11589185" y="6187595"/>
                </a:lnTo>
                <a:lnTo>
                  <a:pt x="1818551" y="6178886"/>
                </a:lnTo>
                <a:lnTo>
                  <a:pt x="1299197" y="6045672"/>
                </a:lnTo>
                <a:lnTo>
                  <a:pt x="698306" y="5993421"/>
                </a:lnTo>
                <a:lnTo>
                  <a:pt x="490" y="5881095"/>
                </a:lnTo>
                <a:cubicBezTo>
                  <a:pt x="-3054" y="3924274"/>
                  <a:pt x="13873" y="1967453"/>
                  <a:pt x="10329" y="10632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-25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4C55C-8859-8DE7-F954-4743135D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65149-DD97-3F8C-B2D8-E1E3DBC0D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7A6A4EF-C639-4677-390B-5A291079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934901-6B46-6698-0B43-A3882C64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3A2CA00-8BC4-9C43-6469-9CB0B8A252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9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128C-3816-2CCE-E643-78BDC0436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709739"/>
            <a:ext cx="7572125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4F92C-1AF1-3FE1-08CA-ABCFF7E87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462" y="4589464"/>
            <a:ext cx="75721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7E0444-6B3E-C519-6BAC-3715332C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Hexagon 2">
            <a:extLst>
              <a:ext uri="{FF2B5EF4-FFF2-40B4-BE49-F238E27FC236}">
                <a16:creationId xmlns:a16="http://schemas.microsoft.com/office/drawing/2014/main" id="{CF1A59FE-7398-D625-76B7-ED8E753E4BB7}"/>
              </a:ext>
            </a:extLst>
          </p:cNvPr>
          <p:cNvSpPr/>
          <p:nvPr userDrawn="1"/>
        </p:nvSpPr>
        <p:spPr>
          <a:xfrm>
            <a:off x="6346638" y="1"/>
            <a:ext cx="2435164" cy="341193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019" h="604956">
                <a:moveTo>
                  <a:pt x="230122" y="475647"/>
                </a:moveTo>
                <a:lnTo>
                  <a:pt x="0" y="1009"/>
                </a:lnTo>
                <a:lnTo>
                  <a:pt x="2460019" y="0"/>
                </a:lnTo>
                <a:lnTo>
                  <a:pt x="2327646" y="289179"/>
                </a:lnTo>
                <a:lnTo>
                  <a:pt x="1765839" y="484641"/>
                </a:lnTo>
                <a:lnTo>
                  <a:pt x="1277383" y="463168"/>
                </a:lnTo>
                <a:lnTo>
                  <a:pt x="830179" y="604956"/>
                </a:lnTo>
                <a:lnTo>
                  <a:pt x="560876" y="463170"/>
                </a:lnTo>
                <a:lnTo>
                  <a:pt x="230122" y="47564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Hexagon 2">
            <a:extLst>
              <a:ext uri="{FF2B5EF4-FFF2-40B4-BE49-F238E27FC236}">
                <a16:creationId xmlns:a16="http://schemas.microsoft.com/office/drawing/2014/main" id="{217B5AD1-FB9E-2FCC-A534-C4D09075187F}"/>
              </a:ext>
            </a:extLst>
          </p:cNvPr>
          <p:cNvSpPr/>
          <p:nvPr userDrawn="1"/>
        </p:nvSpPr>
        <p:spPr>
          <a:xfrm flipH="1">
            <a:off x="6012723" y="-5977"/>
            <a:ext cx="2435163" cy="244549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22306"/>
              <a:gd name="connsiteY0" fmla="*/ 466194 h 730889"/>
              <a:gd name="connsiteX1" fmla="*/ 0 w 2522306"/>
              <a:gd name="connsiteY1" fmla="*/ 0 h 730889"/>
              <a:gd name="connsiteX2" fmla="*/ 2507787 w 2522306"/>
              <a:gd name="connsiteY2" fmla="*/ 0 h 730889"/>
              <a:gd name="connsiteX3" fmla="*/ 2522306 w 2522306"/>
              <a:gd name="connsiteY3" fmla="*/ 730889 h 730889"/>
              <a:gd name="connsiteX4" fmla="*/ 1765839 w 2522306"/>
              <a:gd name="connsiteY4" fmla="*/ 475188 h 730889"/>
              <a:gd name="connsiteX5" fmla="*/ 830179 w 2522306"/>
              <a:gd name="connsiteY5" fmla="*/ 595503 h 730889"/>
              <a:gd name="connsiteX6" fmla="*/ 230122 w 2522306"/>
              <a:gd name="connsiteY6" fmla="*/ 466194 h 730889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830179 w 2522306"/>
              <a:gd name="connsiteY5" fmla="*/ 595503 h 800041"/>
              <a:gd name="connsiteX6" fmla="*/ 230122 w 2522306"/>
              <a:gd name="connsiteY6" fmla="*/ 466194 h 800041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230122 w 2522306"/>
              <a:gd name="connsiteY6" fmla="*/ 466194 h 800041"/>
              <a:gd name="connsiteX0" fmla="*/ 518880 w 2522306"/>
              <a:gd name="connsiteY0" fmla="*/ 333847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518880 w 2522306"/>
              <a:gd name="connsiteY6" fmla="*/ 333847 h 800041"/>
              <a:gd name="connsiteX0" fmla="*/ 1522 w 2004948"/>
              <a:gd name="connsiteY0" fmla="*/ 333847 h 800041"/>
              <a:gd name="connsiteX1" fmla="*/ 0 w 2004948"/>
              <a:gd name="connsiteY1" fmla="*/ 24063 h 800041"/>
              <a:gd name="connsiteX2" fmla="*/ 1990429 w 2004948"/>
              <a:gd name="connsiteY2" fmla="*/ 0 h 800041"/>
              <a:gd name="connsiteX3" fmla="*/ 2004948 w 2004948"/>
              <a:gd name="connsiteY3" fmla="*/ 730889 h 800041"/>
              <a:gd name="connsiteX4" fmla="*/ 1453018 w 2004948"/>
              <a:gd name="connsiteY4" fmla="*/ 800041 h 800041"/>
              <a:gd name="connsiteX5" fmla="*/ 745958 w 2004948"/>
              <a:gd name="connsiteY5" fmla="*/ 715818 h 800041"/>
              <a:gd name="connsiteX6" fmla="*/ 1522 w 2004948"/>
              <a:gd name="connsiteY6" fmla="*/ 333847 h 800041"/>
              <a:gd name="connsiteX0" fmla="*/ 8 w 2003434"/>
              <a:gd name="connsiteY0" fmla="*/ 337079 h 803273"/>
              <a:gd name="connsiteX1" fmla="*/ 25781 w 2003434"/>
              <a:gd name="connsiteY1" fmla="*/ 0 h 803273"/>
              <a:gd name="connsiteX2" fmla="*/ 1988915 w 2003434"/>
              <a:gd name="connsiteY2" fmla="*/ 3232 h 803273"/>
              <a:gd name="connsiteX3" fmla="*/ 2003434 w 2003434"/>
              <a:gd name="connsiteY3" fmla="*/ 734121 h 803273"/>
              <a:gd name="connsiteX4" fmla="*/ 1451504 w 2003434"/>
              <a:gd name="connsiteY4" fmla="*/ 803273 h 803273"/>
              <a:gd name="connsiteX5" fmla="*/ 744444 w 2003434"/>
              <a:gd name="connsiteY5" fmla="*/ 719050 h 803273"/>
              <a:gd name="connsiteX6" fmla="*/ 8 w 2003434"/>
              <a:gd name="connsiteY6" fmla="*/ 337079 h 803273"/>
              <a:gd name="connsiteX0" fmla="*/ 8 w 1989787"/>
              <a:gd name="connsiteY0" fmla="*/ 337079 h 803273"/>
              <a:gd name="connsiteX1" fmla="*/ 25781 w 1989787"/>
              <a:gd name="connsiteY1" fmla="*/ 0 h 803273"/>
              <a:gd name="connsiteX2" fmla="*/ 1988915 w 1989787"/>
              <a:gd name="connsiteY2" fmla="*/ 3232 h 803273"/>
              <a:gd name="connsiteX3" fmla="*/ 1989787 w 1989787"/>
              <a:gd name="connsiteY3" fmla="*/ 713650 h 803273"/>
              <a:gd name="connsiteX4" fmla="*/ 1451504 w 1989787"/>
              <a:gd name="connsiteY4" fmla="*/ 803273 h 803273"/>
              <a:gd name="connsiteX5" fmla="*/ 744444 w 1989787"/>
              <a:gd name="connsiteY5" fmla="*/ 719050 h 803273"/>
              <a:gd name="connsiteX6" fmla="*/ 8 w 1989787"/>
              <a:gd name="connsiteY6" fmla="*/ 337079 h 803273"/>
              <a:gd name="connsiteX0" fmla="*/ 204197 w 1964006"/>
              <a:gd name="connsiteY0" fmla="*/ 346996 h 803273"/>
              <a:gd name="connsiteX1" fmla="*/ 0 w 1964006"/>
              <a:gd name="connsiteY1" fmla="*/ 0 h 803273"/>
              <a:gd name="connsiteX2" fmla="*/ 1963134 w 1964006"/>
              <a:gd name="connsiteY2" fmla="*/ 3232 h 803273"/>
              <a:gd name="connsiteX3" fmla="*/ 1964006 w 1964006"/>
              <a:gd name="connsiteY3" fmla="*/ 713650 h 803273"/>
              <a:gd name="connsiteX4" fmla="*/ 1425723 w 1964006"/>
              <a:gd name="connsiteY4" fmla="*/ 803273 h 803273"/>
              <a:gd name="connsiteX5" fmla="*/ 718663 w 1964006"/>
              <a:gd name="connsiteY5" fmla="*/ 719050 h 803273"/>
              <a:gd name="connsiteX6" fmla="*/ 204197 w 1964006"/>
              <a:gd name="connsiteY6" fmla="*/ 346996 h 803273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718663 w 1964006"/>
              <a:gd name="connsiteY5" fmla="*/ 719050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50368 w 1964006"/>
              <a:gd name="connsiteY6" fmla="*/ 535516 h 763606"/>
              <a:gd name="connsiteX7" fmla="*/ 204197 w 1964006"/>
              <a:gd name="connsiteY7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93488 w 1964006"/>
              <a:gd name="connsiteY6" fmla="*/ 743772 h 763606"/>
              <a:gd name="connsiteX7" fmla="*/ 204197 w 1964006"/>
              <a:gd name="connsiteY7" fmla="*/ 346996 h 763606"/>
              <a:gd name="connsiteX0" fmla="*/ 204197 w 1963139"/>
              <a:gd name="connsiteY0" fmla="*/ 346996 h 979769"/>
              <a:gd name="connsiteX1" fmla="*/ 0 w 1963139"/>
              <a:gd name="connsiteY1" fmla="*/ 0 h 979769"/>
              <a:gd name="connsiteX2" fmla="*/ 1963134 w 1963139"/>
              <a:gd name="connsiteY2" fmla="*/ 3232 h 979769"/>
              <a:gd name="connsiteX3" fmla="*/ 1952117 w 1963139"/>
              <a:gd name="connsiteY3" fmla="*/ 979769 h 979769"/>
              <a:gd name="connsiteX4" fmla="*/ 1569455 w 1963139"/>
              <a:gd name="connsiteY4" fmla="*/ 763606 h 979769"/>
              <a:gd name="connsiteX5" fmla="*/ 1128297 w 1963139"/>
              <a:gd name="connsiteY5" fmla="*/ 689299 h 979769"/>
              <a:gd name="connsiteX6" fmla="*/ 793488 w 1963139"/>
              <a:gd name="connsiteY6" fmla="*/ 743772 h 979769"/>
              <a:gd name="connsiteX7" fmla="*/ 204197 w 1963139"/>
              <a:gd name="connsiteY7" fmla="*/ 346996 h 979769"/>
              <a:gd name="connsiteX0" fmla="*/ 204197 w 1982210"/>
              <a:gd name="connsiteY0" fmla="*/ 346996 h 992723"/>
              <a:gd name="connsiteX1" fmla="*/ 0 w 1982210"/>
              <a:gd name="connsiteY1" fmla="*/ 0 h 992723"/>
              <a:gd name="connsiteX2" fmla="*/ 1963134 w 1982210"/>
              <a:gd name="connsiteY2" fmla="*/ 3232 h 992723"/>
              <a:gd name="connsiteX3" fmla="*/ 1982210 w 1982210"/>
              <a:gd name="connsiteY3" fmla="*/ 992723 h 992723"/>
              <a:gd name="connsiteX4" fmla="*/ 1569455 w 1982210"/>
              <a:gd name="connsiteY4" fmla="*/ 763606 h 992723"/>
              <a:gd name="connsiteX5" fmla="*/ 1128297 w 1982210"/>
              <a:gd name="connsiteY5" fmla="*/ 689299 h 992723"/>
              <a:gd name="connsiteX6" fmla="*/ 793488 w 1982210"/>
              <a:gd name="connsiteY6" fmla="*/ 743772 h 992723"/>
              <a:gd name="connsiteX7" fmla="*/ 204197 w 1982210"/>
              <a:gd name="connsiteY7" fmla="*/ 346996 h 992723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69455 w 1972179"/>
              <a:gd name="connsiteY4" fmla="*/ 763606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63134"/>
              <a:gd name="connsiteY0" fmla="*/ 359951 h 793832"/>
              <a:gd name="connsiteX1" fmla="*/ 0 w 1963134"/>
              <a:gd name="connsiteY1" fmla="*/ 0 h 793832"/>
              <a:gd name="connsiteX2" fmla="*/ 1963134 w 1963134"/>
              <a:gd name="connsiteY2" fmla="*/ 3232 h 793832"/>
              <a:gd name="connsiteX3" fmla="*/ 1850007 w 1963134"/>
              <a:gd name="connsiteY3" fmla="*/ 320208 h 793832"/>
              <a:gd name="connsiteX4" fmla="*/ 1549392 w 1963134"/>
              <a:gd name="connsiteY4" fmla="*/ 793832 h 793832"/>
              <a:gd name="connsiteX5" fmla="*/ 1128297 w 1963134"/>
              <a:gd name="connsiteY5" fmla="*/ 689299 h 793832"/>
              <a:gd name="connsiteX6" fmla="*/ 793488 w 1963134"/>
              <a:gd name="connsiteY6" fmla="*/ 743772 h 793832"/>
              <a:gd name="connsiteX7" fmla="*/ 118932 w 1963134"/>
              <a:gd name="connsiteY7" fmla="*/ 359951 h 793832"/>
              <a:gd name="connsiteX0" fmla="*/ 118932 w 1963137"/>
              <a:gd name="connsiteY0" fmla="*/ 359951 h 793832"/>
              <a:gd name="connsiteX1" fmla="*/ 0 w 1963137"/>
              <a:gd name="connsiteY1" fmla="*/ 0 h 793832"/>
              <a:gd name="connsiteX2" fmla="*/ 1963134 w 1963137"/>
              <a:gd name="connsiteY2" fmla="*/ 3232 h 793832"/>
              <a:gd name="connsiteX3" fmla="*/ 1850007 w 1963137"/>
              <a:gd name="connsiteY3" fmla="*/ 320208 h 793832"/>
              <a:gd name="connsiteX4" fmla="*/ 1549392 w 1963137"/>
              <a:gd name="connsiteY4" fmla="*/ 793832 h 793832"/>
              <a:gd name="connsiteX5" fmla="*/ 1128297 w 1963137"/>
              <a:gd name="connsiteY5" fmla="*/ 689299 h 793832"/>
              <a:gd name="connsiteX6" fmla="*/ 793488 w 1963137"/>
              <a:gd name="connsiteY6" fmla="*/ 743772 h 793832"/>
              <a:gd name="connsiteX7" fmla="*/ 118932 w 1963137"/>
              <a:gd name="connsiteY7" fmla="*/ 359951 h 793832"/>
              <a:gd name="connsiteX0" fmla="*/ 118932 w 1963137"/>
              <a:gd name="connsiteY0" fmla="*/ 359951 h 743771"/>
              <a:gd name="connsiteX1" fmla="*/ 0 w 1963137"/>
              <a:gd name="connsiteY1" fmla="*/ 0 h 743771"/>
              <a:gd name="connsiteX2" fmla="*/ 1963134 w 1963137"/>
              <a:gd name="connsiteY2" fmla="*/ 3232 h 743771"/>
              <a:gd name="connsiteX3" fmla="*/ 1850007 w 1963137"/>
              <a:gd name="connsiteY3" fmla="*/ 320208 h 743771"/>
              <a:gd name="connsiteX4" fmla="*/ 1549392 w 1963137"/>
              <a:gd name="connsiteY4" fmla="*/ 348368 h 743771"/>
              <a:gd name="connsiteX5" fmla="*/ 1128297 w 1963137"/>
              <a:gd name="connsiteY5" fmla="*/ 689299 h 743771"/>
              <a:gd name="connsiteX6" fmla="*/ 793488 w 1963137"/>
              <a:gd name="connsiteY6" fmla="*/ 743772 h 743771"/>
              <a:gd name="connsiteX7" fmla="*/ 118932 w 1963137"/>
              <a:gd name="connsiteY7" fmla="*/ 359951 h 743771"/>
              <a:gd name="connsiteX0" fmla="*/ 118932 w 1963137"/>
              <a:gd name="connsiteY0" fmla="*/ 359951 h 689298"/>
              <a:gd name="connsiteX1" fmla="*/ 0 w 1963137"/>
              <a:gd name="connsiteY1" fmla="*/ 0 h 689298"/>
              <a:gd name="connsiteX2" fmla="*/ 1963134 w 1963137"/>
              <a:gd name="connsiteY2" fmla="*/ 3232 h 689298"/>
              <a:gd name="connsiteX3" fmla="*/ 1850007 w 1963137"/>
              <a:gd name="connsiteY3" fmla="*/ 320208 h 689298"/>
              <a:gd name="connsiteX4" fmla="*/ 1549392 w 1963137"/>
              <a:gd name="connsiteY4" fmla="*/ 348368 h 689298"/>
              <a:gd name="connsiteX5" fmla="*/ 1128297 w 1963137"/>
              <a:gd name="connsiteY5" fmla="*/ 689299 h 689298"/>
              <a:gd name="connsiteX6" fmla="*/ 556331 w 1963137"/>
              <a:gd name="connsiteY6" fmla="*/ 310683 h 689298"/>
              <a:gd name="connsiteX7" fmla="*/ 118932 w 1963137"/>
              <a:gd name="connsiteY7" fmla="*/ 359951 h 689298"/>
              <a:gd name="connsiteX0" fmla="*/ 118932 w 1963137"/>
              <a:gd name="connsiteY0" fmla="*/ 359951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118932 w 1963137"/>
              <a:gd name="connsiteY7" fmla="*/ 359951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171675 w 1963137"/>
              <a:gd name="connsiteY0" fmla="*/ 163262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171675 w 1963137"/>
              <a:gd name="connsiteY7" fmla="*/ 163262 h 466570"/>
              <a:gd name="connsiteX0" fmla="*/ 171675 w 1963137"/>
              <a:gd name="connsiteY0" fmla="*/ 163262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60399 w 1963137"/>
              <a:gd name="connsiteY6" fmla="*/ 216875 h 466570"/>
              <a:gd name="connsiteX7" fmla="*/ 171675 w 1963137"/>
              <a:gd name="connsiteY7" fmla="*/ 163262 h 466570"/>
              <a:gd name="connsiteX0" fmla="*/ 171675 w 1963137"/>
              <a:gd name="connsiteY0" fmla="*/ 163262 h 348368"/>
              <a:gd name="connsiteX1" fmla="*/ 0 w 1963137"/>
              <a:gd name="connsiteY1" fmla="*/ 0 h 348368"/>
              <a:gd name="connsiteX2" fmla="*/ 1963134 w 1963137"/>
              <a:gd name="connsiteY2" fmla="*/ 3232 h 348368"/>
              <a:gd name="connsiteX3" fmla="*/ 1850007 w 1963137"/>
              <a:gd name="connsiteY3" fmla="*/ 320208 h 348368"/>
              <a:gd name="connsiteX4" fmla="*/ 1549392 w 1963137"/>
              <a:gd name="connsiteY4" fmla="*/ 348368 h 348368"/>
              <a:gd name="connsiteX5" fmla="*/ 1071487 w 1963137"/>
              <a:gd name="connsiteY5" fmla="*/ 232051 h 348368"/>
              <a:gd name="connsiteX6" fmla="*/ 560399 w 1963137"/>
              <a:gd name="connsiteY6" fmla="*/ 216875 h 348368"/>
              <a:gd name="connsiteX7" fmla="*/ 171675 w 1963137"/>
              <a:gd name="connsiteY7" fmla="*/ 163262 h 348368"/>
              <a:gd name="connsiteX0" fmla="*/ 171675 w 1963137"/>
              <a:gd name="connsiteY0" fmla="*/ 163262 h 348368"/>
              <a:gd name="connsiteX1" fmla="*/ 0 w 1963137"/>
              <a:gd name="connsiteY1" fmla="*/ 0 h 348368"/>
              <a:gd name="connsiteX2" fmla="*/ 1963134 w 1963137"/>
              <a:gd name="connsiteY2" fmla="*/ 3232 h 348368"/>
              <a:gd name="connsiteX3" fmla="*/ 1850007 w 1963137"/>
              <a:gd name="connsiteY3" fmla="*/ 320208 h 348368"/>
              <a:gd name="connsiteX4" fmla="*/ 1549392 w 1963137"/>
              <a:gd name="connsiteY4" fmla="*/ 348368 h 348368"/>
              <a:gd name="connsiteX5" fmla="*/ 1071487 w 1963137"/>
              <a:gd name="connsiteY5" fmla="*/ 232051 h 348368"/>
              <a:gd name="connsiteX6" fmla="*/ 560399 w 1963137"/>
              <a:gd name="connsiteY6" fmla="*/ 216875 h 348368"/>
              <a:gd name="connsiteX7" fmla="*/ 171675 w 1963137"/>
              <a:gd name="connsiteY7" fmla="*/ 163262 h 348368"/>
              <a:gd name="connsiteX0" fmla="*/ 171675 w 1963135"/>
              <a:gd name="connsiteY0" fmla="*/ 163262 h 348368"/>
              <a:gd name="connsiteX1" fmla="*/ 0 w 1963135"/>
              <a:gd name="connsiteY1" fmla="*/ 0 h 348368"/>
              <a:gd name="connsiteX2" fmla="*/ 1963134 w 1963135"/>
              <a:gd name="connsiteY2" fmla="*/ 3232 h 348368"/>
              <a:gd name="connsiteX3" fmla="*/ 1809323 w 1963135"/>
              <a:gd name="connsiteY3" fmla="*/ 261577 h 348368"/>
              <a:gd name="connsiteX4" fmla="*/ 1549392 w 1963135"/>
              <a:gd name="connsiteY4" fmla="*/ 348368 h 348368"/>
              <a:gd name="connsiteX5" fmla="*/ 1071487 w 1963135"/>
              <a:gd name="connsiteY5" fmla="*/ 232051 h 348368"/>
              <a:gd name="connsiteX6" fmla="*/ 560399 w 1963135"/>
              <a:gd name="connsiteY6" fmla="*/ 216875 h 348368"/>
              <a:gd name="connsiteX7" fmla="*/ 171675 w 1963135"/>
              <a:gd name="connsiteY7" fmla="*/ 163262 h 348368"/>
              <a:gd name="connsiteX0" fmla="*/ 171675 w 1963134"/>
              <a:gd name="connsiteY0" fmla="*/ 163262 h 348368"/>
              <a:gd name="connsiteX1" fmla="*/ 0 w 1963134"/>
              <a:gd name="connsiteY1" fmla="*/ 0 h 348368"/>
              <a:gd name="connsiteX2" fmla="*/ 1963134 w 1963134"/>
              <a:gd name="connsiteY2" fmla="*/ 3232 h 348368"/>
              <a:gd name="connsiteX3" fmla="*/ 1809323 w 1963134"/>
              <a:gd name="connsiteY3" fmla="*/ 261577 h 348368"/>
              <a:gd name="connsiteX4" fmla="*/ 1549392 w 1963134"/>
              <a:gd name="connsiteY4" fmla="*/ 348368 h 348368"/>
              <a:gd name="connsiteX5" fmla="*/ 1071487 w 1963134"/>
              <a:gd name="connsiteY5" fmla="*/ 232051 h 348368"/>
              <a:gd name="connsiteX6" fmla="*/ 560399 w 1963134"/>
              <a:gd name="connsiteY6" fmla="*/ 216875 h 348368"/>
              <a:gd name="connsiteX7" fmla="*/ 171675 w 1963134"/>
              <a:gd name="connsiteY7" fmla="*/ 163262 h 348368"/>
              <a:gd name="connsiteX0" fmla="*/ 171675 w 1963134"/>
              <a:gd name="connsiteY0" fmla="*/ 163262 h 348368"/>
              <a:gd name="connsiteX1" fmla="*/ 0 w 1963134"/>
              <a:gd name="connsiteY1" fmla="*/ 0 h 348368"/>
              <a:gd name="connsiteX2" fmla="*/ 1963134 w 1963134"/>
              <a:gd name="connsiteY2" fmla="*/ 3232 h 348368"/>
              <a:gd name="connsiteX3" fmla="*/ 1809323 w 1963134"/>
              <a:gd name="connsiteY3" fmla="*/ 261577 h 348368"/>
              <a:gd name="connsiteX4" fmla="*/ 1549392 w 1963134"/>
              <a:gd name="connsiteY4" fmla="*/ 348368 h 348368"/>
              <a:gd name="connsiteX5" fmla="*/ 1071487 w 1963134"/>
              <a:gd name="connsiteY5" fmla="*/ 232051 h 348368"/>
              <a:gd name="connsiteX6" fmla="*/ 560399 w 1963134"/>
              <a:gd name="connsiteY6" fmla="*/ 216875 h 348368"/>
              <a:gd name="connsiteX7" fmla="*/ 171675 w 1963134"/>
              <a:gd name="connsiteY7" fmla="*/ 163262 h 348368"/>
              <a:gd name="connsiteX0" fmla="*/ 171675 w 1963134"/>
              <a:gd name="connsiteY0" fmla="*/ 163262 h 301464"/>
              <a:gd name="connsiteX1" fmla="*/ 0 w 1963134"/>
              <a:gd name="connsiteY1" fmla="*/ 0 h 301464"/>
              <a:gd name="connsiteX2" fmla="*/ 1963134 w 1963134"/>
              <a:gd name="connsiteY2" fmla="*/ 3232 h 301464"/>
              <a:gd name="connsiteX3" fmla="*/ 1809323 w 1963134"/>
              <a:gd name="connsiteY3" fmla="*/ 261577 h 301464"/>
              <a:gd name="connsiteX4" fmla="*/ 1557529 w 1963134"/>
              <a:gd name="connsiteY4" fmla="*/ 301464 h 301464"/>
              <a:gd name="connsiteX5" fmla="*/ 1071487 w 1963134"/>
              <a:gd name="connsiteY5" fmla="*/ 232051 h 301464"/>
              <a:gd name="connsiteX6" fmla="*/ 560399 w 1963134"/>
              <a:gd name="connsiteY6" fmla="*/ 216875 h 301464"/>
              <a:gd name="connsiteX7" fmla="*/ 171675 w 1963134"/>
              <a:gd name="connsiteY7" fmla="*/ 163262 h 301464"/>
              <a:gd name="connsiteX0" fmla="*/ 181894 w 1963134"/>
              <a:gd name="connsiteY0" fmla="*/ 241798 h 301464"/>
              <a:gd name="connsiteX1" fmla="*/ 0 w 1963134"/>
              <a:gd name="connsiteY1" fmla="*/ 0 h 301464"/>
              <a:gd name="connsiteX2" fmla="*/ 1963134 w 1963134"/>
              <a:gd name="connsiteY2" fmla="*/ 3232 h 301464"/>
              <a:gd name="connsiteX3" fmla="*/ 1809323 w 1963134"/>
              <a:gd name="connsiteY3" fmla="*/ 261577 h 301464"/>
              <a:gd name="connsiteX4" fmla="*/ 1557529 w 1963134"/>
              <a:gd name="connsiteY4" fmla="*/ 301464 h 301464"/>
              <a:gd name="connsiteX5" fmla="*/ 1071487 w 1963134"/>
              <a:gd name="connsiteY5" fmla="*/ 232051 h 301464"/>
              <a:gd name="connsiteX6" fmla="*/ 560399 w 1963134"/>
              <a:gd name="connsiteY6" fmla="*/ 216875 h 301464"/>
              <a:gd name="connsiteX7" fmla="*/ 181894 w 1963134"/>
              <a:gd name="connsiteY7" fmla="*/ 241798 h 301464"/>
              <a:gd name="connsiteX0" fmla="*/ 352197 w 2133437"/>
              <a:gd name="connsiteY0" fmla="*/ 241798 h 301464"/>
              <a:gd name="connsiteX1" fmla="*/ 0 w 2133437"/>
              <a:gd name="connsiteY1" fmla="*/ 0 h 301464"/>
              <a:gd name="connsiteX2" fmla="*/ 2133437 w 2133437"/>
              <a:gd name="connsiteY2" fmla="*/ 3232 h 301464"/>
              <a:gd name="connsiteX3" fmla="*/ 1979626 w 2133437"/>
              <a:gd name="connsiteY3" fmla="*/ 261577 h 301464"/>
              <a:gd name="connsiteX4" fmla="*/ 1727832 w 2133437"/>
              <a:gd name="connsiteY4" fmla="*/ 301464 h 301464"/>
              <a:gd name="connsiteX5" fmla="*/ 1241790 w 2133437"/>
              <a:gd name="connsiteY5" fmla="*/ 232051 h 301464"/>
              <a:gd name="connsiteX6" fmla="*/ 730702 w 2133437"/>
              <a:gd name="connsiteY6" fmla="*/ 216875 h 301464"/>
              <a:gd name="connsiteX7" fmla="*/ 352197 w 2133437"/>
              <a:gd name="connsiteY7" fmla="*/ 241798 h 301464"/>
              <a:gd name="connsiteX0" fmla="*/ 352197 w 2133437"/>
              <a:gd name="connsiteY0" fmla="*/ 241798 h 301464"/>
              <a:gd name="connsiteX1" fmla="*/ 0 w 2133437"/>
              <a:gd name="connsiteY1" fmla="*/ 0 h 301464"/>
              <a:gd name="connsiteX2" fmla="*/ 2133437 w 2133437"/>
              <a:gd name="connsiteY2" fmla="*/ 3232 h 301464"/>
              <a:gd name="connsiteX3" fmla="*/ 1979626 w 2133437"/>
              <a:gd name="connsiteY3" fmla="*/ 261577 h 301464"/>
              <a:gd name="connsiteX4" fmla="*/ 1727832 w 2133437"/>
              <a:gd name="connsiteY4" fmla="*/ 301464 h 301464"/>
              <a:gd name="connsiteX5" fmla="*/ 1241790 w 2133437"/>
              <a:gd name="connsiteY5" fmla="*/ 232051 h 301464"/>
              <a:gd name="connsiteX6" fmla="*/ 730702 w 2133437"/>
              <a:gd name="connsiteY6" fmla="*/ 216875 h 301464"/>
              <a:gd name="connsiteX7" fmla="*/ 352197 w 2133437"/>
              <a:gd name="connsiteY7" fmla="*/ 241798 h 301464"/>
              <a:gd name="connsiteX0" fmla="*/ 352197 w 2133437"/>
              <a:gd name="connsiteY0" fmla="*/ 241798 h 311282"/>
              <a:gd name="connsiteX1" fmla="*/ 0 w 2133437"/>
              <a:gd name="connsiteY1" fmla="*/ 0 h 311282"/>
              <a:gd name="connsiteX2" fmla="*/ 2133437 w 2133437"/>
              <a:gd name="connsiteY2" fmla="*/ 3232 h 311282"/>
              <a:gd name="connsiteX3" fmla="*/ 1979626 w 2133437"/>
              <a:gd name="connsiteY3" fmla="*/ 261577 h 311282"/>
              <a:gd name="connsiteX4" fmla="*/ 1489408 w 2133437"/>
              <a:gd name="connsiteY4" fmla="*/ 311282 h 311282"/>
              <a:gd name="connsiteX5" fmla="*/ 1241790 w 2133437"/>
              <a:gd name="connsiteY5" fmla="*/ 232051 h 311282"/>
              <a:gd name="connsiteX6" fmla="*/ 730702 w 2133437"/>
              <a:gd name="connsiteY6" fmla="*/ 216875 h 311282"/>
              <a:gd name="connsiteX7" fmla="*/ 352197 w 2133437"/>
              <a:gd name="connsiteY7" fmla="*/ 241798 h 311282"/>
              <a:gd name="connsiteX0" fmla="*/ 352197 w 2133437"/>
              <a:gd name="connsiteY0" fmla="*/ 241798 h 311282"/>
              <a:gd name="connsiteX1" fmla="*/ 0 w 2133437"/>
              <a:gd name="connsiteY1" fmla="*/ 0 h 311282"/>
              <a:gd name="connsiteX2" fmla="*/ 2133437 w 2133437"/>
              <a:gd name="connsiteY2" fmla="*/ 3232 h 311282"/>
              <a:gd name="connsiteX3" fmla="*/ 1894474 w 2133437"/>
              <a:gd name="connsiteY3" fmla="*/ 192857 h 311282"/>
              <a:gd name="connsiteX4" fmla="*/ 1489408 w 2133437"/>
              <a:gd name="connsiteY4" fmla="*/ 311282 h 311282"/>
              <a:gd name="connsiteX5" fmla="*/ 1241790 w 2133437"/>
              <a:gd name="connsiteY5" fmla="*/ 232051 h 311282"/>
              <a:gd name="connsiteX6" fmla="*/ 730702 w 2133437"/>
              <a:gd name="connsiteY6" fmla="*/ 216875 h 311282"/>
              <a:gd name="connsiteX7" fmla="*/ 352197 w 2133437"/>
              <a:gd name="connsiteY7" fmla="*/ 241798 h 31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3437" h="311282">
                <a:moveTo>
                  <a:pt x="352197" y="241798"/>
                </a:moveTo>
                <a:cubicBezTo>
                  <a:pt x="228656" y="209299"/>
                  <a:pt x="61816" y="83625"/>
                  <a:pt x="0" y="0"/>
                </a:cubicBezTo>
                <a:lnTo>
                  <a:pt x="2133437" y="3232"/>
                </a:lnTo>
                <a:cubicBezTo>
                  <a:pt x="2076771" y="111053"/>
                  <a:pt x="1983541" y="101299"/>
                  <a:pt x="1894474" y="192857"/>
                </a:cubicBezTo>
                <a:lnTo>
                  <a:pt x="1489408" y="311282"/>
                </a:lnTo>
                <a:lnTo>
                  <a:pt x="1241790" y="232051"/>
                </a:lnTo>
                <a:cubicBezTo>
                  <a:pt x="1114823" y="226992"/>
                  <a:pt x="868657" y="318335"/>
                  <a:pt x="730702" y="216875"/>
                </a:cubicBezTo>
                <a:cubicBezTo>
                  <a:pt x="616044" y="212675"/>
                  <a:pt x="466855" y="283121"/>
                  <a:pt x="352197" y="24179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AF6F5B0-4540-A890-9843-DC2AE55790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2081" y="6365059"/>
            <a:ext cx="2743101" cy="3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7">
            <a:extLst>
              <a:ext uri="{FF2B5EF4-FFF2-40B4-BE49-F238E27FC236}">
                <a16:creationId xmlns:a16="http://schemas.microsoft.com/office/drawing/2014/main" id="{8350047E-7EA6-65C1-D1F4-EF77FBCAF0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16041"/>
            <a:ext cx="8867274" cy="6914148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10583103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10583103 w 15901060"/>
              <a:gd name="connsiteY8" fmla="*/ 0 h 6882064"/>
              <a:gd name="connsiteX0" fmla="*/ 0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0 w 15901060"/>
              <a:gd name="connsiteY8" fmla="*/ 0 h 6882064"/>
              <a:gd name="connsiteX0" fmla="*/ 0 w 15901060"/>
              <a:gd name="connsiteY0" fmla="*/ 0 h 6894095"/>
              <a:gd name="connsiteX1" fmla="*/ 14427177 w 15901060"/>
              <a:gd name="connsiteY1" fmla="*/ 12032 h 6894095"/>
              <a:gd name="connsiteX2" fmla="*/ 14914472 w 15901060"/>
              <a:gd name="connsiteY2" fmla="*/ 800117 h 6894095"/>
              <a:gd name="connsiteX3" fmla="*/ 15203230 w 15901060"/>
              <a:gd name="connsiteY3" fmla="*/ 2352981 h 6894095"/>
              <a:gd name="connsiteX4" fmla="*/ 15624335 w 15901060"/>
              <a:gd name="connsiteY4" fmla="*/ 3772708 h 6894095"/>
              <a:gd name="connsiteX5" fmla="*/ 15696523 w 15901060"/>
              <a:gd name="connsiteY5" fmla="*/ 5878233 h 6894095"/>
              <a:gd name="connsiteX6" fmla="*/ 15901060 w 15901060"/>
              <a:gd name="connsiteY6" fmla="*/ 6882064 h 6894095"/>
              <a:gd name="connsiteX7" fmla="*/ 0 w 15901060"/>
              <a:gd name="connsiteY7" fmla="*/ 6894095 h 6894095"/>
              <a:gd name="connsiteX8" fmla="*/ 0 w 15901060"/>
              <a:gd name="connsiteY8" fmla="*/ 0 h 6894095"/>
              <a:gd name="connsiteX0" fmla="*/ 0 w 15837689"/>
              <a:gd name="connsiteY0" fmla="*/ 0 h 6894095"/>
              <a:gd name="connsiteX1" fmla="*/ 14427177 w 15837689"/>
              <a:gd name="connsiteY1" fmla="*/ 12032 h 6894095"/>
              <a:gd name="connsiteX2" fmla="*/ 14914472 w 15837689"/>
              <a:gd name="connsiteY2" fmla="*/ 800117 h 6894095"/>
              <a:gd name="connsiteX3" fmla="*/ 15203230 w 15837689"/>
              <a:gd name="connsiteY3" fmla="*/ 2352981 h 6894095"/>
              <a:gd name="connsiteX4" fmla="*/ 15624335 w 15837689"/>
              <a:gd name="connsiteY4" fmla="*/ 3772708 h 6894095"/>
              <a:gd name="connsiteX5" fmla="*/ 15696523 w 15837689"/>
              <a:gd name="connsiteY5" fmla="*/ 5878233 h 6894095"/>
              <a:gd name="connsiteX6" fmla="*/ 15837689 w 15837689"/>
              <a:gd name="connsiteY6" fmla="*/ 6882064 h 6894095"/>
              <a:gd name="connsiteX7" fmla="*/ 0 w 15837689"/>
              <a:gd name="connsiteY7" fmla="*/ 6894095 h 6894095"/>
              <a:gd name="connsiteX8" fmla="*/ 0 w 15837689"/>
              <a:gd name="connsiteY8" fmla="*/ 0 h 6894095"/>
              <a:gd name="connsiteX0" fmla="*/ 0 w 15774318"/>
              <a:gd name="connsiteY0" fmla="*/ 0 h 6914148"/>
              <a:gd name="connsiteX1" fmla="*/ 14427177 w 15774318"/>
              <a:gd name="connsiteY1" fmla="*/ 12032 h 6914148"/>
              <a:gd name="connsiteX2" fmla="*/ 14914472 w 15774318"/>
              <a:gd name="connsiteY2" fmla="*/ 800117 h 6914148"/>
              <a:gd name="connsiteX3" fmla="*/ 15203230 w 15774318"/>
              <a:gd name="connsiteY3" fmla="*/ 2352981 h 6914148"/>
              <a:gd name="connsiteX4" fmla="*/ 15624335 w 15774318"/>
              <a:gd name="connsiteY4" fmla="*/ 3772708 h 6914148"/>
              <a:gd name="connsiteX5" fmla="*/ 15696523 w 15774318"/>
              <a:gd name="connsiteY5" fmla="*/ 5878233 h 6914148"/>
              <a:gd name="connsiteX6" fmla="*/ 15774318 w 15774318"/>
              <a:gd name="connsiteY6" fmla="*/ 6914148 h 6914148"/>
              <a:gd name="connsiteX7" fmla="*/ 0 w 15774318"/>
              <a:gd name="connsiteY7" fmla="*/ 6894095 h 6914148"/>
              <a:gd name="connsiteX8" fmla="*/ 0 w 15774318"/>
              <a:gd name="connsiteY8" fmla="*/ 0 h 6914148"/>
              <a:gd name="connsiteX0" fmla="*/ 0 w 15705363"/>
              <a:gd name="connsiteY0" fmla="*/ 0 h 6914148"/>
              <a:gd name="connsiteX1" fmla="*/ 1442717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05363" h="6914148">
                <a:moveTo>
                  <a:pt x="0" y="0"/>
                </a:moveTo>
                <a:lnTo>
                  <a:pt x="14427177" y="12032"/>
                </a:lnTo>
                <a:lnTo>
                  <a:pt x="14914472" y="800117"/>
                </a:lnTo>
                <a:lnTo>
                  <a:pt x="15203230" y="2352981"/>
                </a:lnTo>
                <a:lnTo>
                  <a:pt x="15624335" y="3772708"/>
                </a:lnTo>
                <a:cubicBezTo>
                  <a:pt x="15604281" y="4085529"/>
                  <a:pt x="15740639" y="5625571"/>
                  <a:pt x="15696523" y="5878233"/>
                </a:cubicBezTo>
                <a:lnTo>
                  <a:pt x="15478583" y="6914148"/>
                </a:lnTo>
                <a:lnTo>
                  <a:pt x="0" y="68940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2700" sx="104000" sy="104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28A8F-3CCA-CC0D-F1E9-50925349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1FD7E-D811-5AC6-04C7-3AF83CAE2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A0071-11D3-29C5-422A-9F374ADB3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EC142F-609B-760D-DD54-DB393981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831951-4A22-9F97-762F-A91C07CFDB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92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2">
            <a:extLst>
              <a:ext uri="{FF2B5EF4-FFF2-40B4-BE49-F238E27FC236}">
                <a16:creationId xmlns:a16="http://schemas.microsoft.com/office/drawing/2014/main" id="{C866CB79-1499-83E8-1E4C-62F3549AA49B}"/>
              </a:ext>
            </a:extLst>
          </p:cNvPr>
          <p:cNvSpPr/>
          <p:nvPr userDrawn="1"/>
        </p:nvSpPr>
        <p:spPr>
          <a:xfrm flipV="1">
            <a:off x="7882186" y="6141634"/>
            <a:ext cx="1268567" cy="356837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509034"/>
              <a:gd name="connsiteY0" fmla="*/ 1133232 h 1262541"/>
              <a:gd name="connsiteX1" fmla="*/ 0 w 2509034"/>
              <a:gd name="connsiteY1" fmla="*/ 658594 h 1262541"/>
              <a:gd name="connsiteX2" fmla="*/ 2509034 w 2509034"/>
              <a:gd name="connsiteY2" fmla="*/ 0 h 1262541"/>
              <a:gd name="connsiteX3" fmla="*/ 2327646 w 2509034"/>
              <a:gd name="connsiteY3" fmla="*/ 946764 h 1262541"/>
              <a:gd name="connsiteX4" fmla="*/ 1765839 w 2509034"/>
              <a:gd name="connsiteY4" fmla="*/ 1142226 h 1262541"/>
              <a:gd name="connsiteX5" fmla="*/ 1277383 w 2509034"/>
              <a:gd name="connsiteY5" fmla="*/ 1120753 h 1262541"/>
              <a:gd name="connsiteX6" fmla="*/ 830179 w 2509034"/>
              <a:gd name="connsiteY6" fmla="*/ 1262541 h 1262541"/>
              <a:gd name="connsiteX7" fmla="*/ 560876 w 2509034"/>
              <a:gd name="connsiteY7" fmla="*/ 1120755 h 1262541"/>
              <a:gd name="connsiteX8" fmla="*/ 230122 w 2509034"/>
              <a:gd name="connsiteY8" fmla="*/ 1133232 h 1262541"/>
              <a:gd name="connsiteX0" fmla="*/ 230122 w 2509034"/>
              <a:gd name="connsiteY0" fmla="*/ 1133232 h 1262541"/>
              <a:gd name="connsiteX1" fmla="*/ 0 w 2509034"/>
              <a:gd name="connsiteY1" fmla="*/ 658594 h 1262541"/>
              <a:gd name="connsiteX2" fmla="*/ 2509034 w 2509034"/>
              <a:gd name="connsiteY2" fmla="*/ 0 h 1262541"/>
              <a:gd name="connsiteX3" fmla="*/ 2210011 w 2509034"/>
              <a:gd name="connsiteY3" fmla="*/ 767424 h 1262541"/>
              <a:gd name="connsiteX4" fmla="*/ 1765839 w 2509034"/>
              <a:gd name="connsiteY4" fmla="*/ 1142226 h 1262541"/>
              <a:gd name="connsiteX5" fmla="*/ 1277383 w 2509034"/>
              <a:gd name="connsiteY5" fmla="*/ 1120753 h 1262541"/>
              <a:gd name="connsiteX6" fmla="*/ 830179 w 2509034"/>
              <a:gd name="connsiteY6" fmla="*/ 1262541 h 1262541"/>
              <a:gd name="connsiteX7" fmla="*/ 560876 w 2509034"/>
              <a:gd name="connsiteY7" fmla="*/ 1120755 h 1262541"/>
              <a:gd name="connsiteX8" fmla="*/ 230122 w 2509034"/>
              <a:gd name="connsiteY8" fmla="*/ 1133232 h 1262541"/>
              <a:gd name="connsiteX0" fmla="*/ 367363 w 2646275"/>
              <a:gd name="connsiteY0" fmla="*/ 1133232 h 1262541"/>
              <a:gd name="connsiteX1" fmla="*/ 0 w 2646275"/>
              <a:gd name="connsiteY1" fmla="*/ 837937 h 1262541"/>
              <a:gd name="connsiteX2" fmla="*/ 2646275 w 2646275"/>
              <a:gd name="connsiteY2" fmla="*/ 0 h 1262541"/>
              <a:gd name="connsiteX3" fmla="*/ 2347252 w 2646275"/>
              <a:gd name="connsiteY3" fmla="*/ 767424 h 1262541"/>
              <a:gd name="connsiteX4" fmla="*/ 1903080 w 2646275"/>
              <a:gd name="connsiteY4" fmla="*/ 1142226 h 1262541"/>
              <a:gd name="connsiteX5" fmla="*/ 1414624 w 2646275"/>
              <a:gd name="connsiteY5" fmla="*/ 1120753 h 1262541"/>
              <a:gd name="connsiteX6" fmla="*/ 967420 w 2646275"/>
              <a:gd name="connsiteY6" fmla="*/ 1262541 h 1262541"/>
              <a:gd name="connsiteX7" fmla="*/ 698117 w 2646275"/>
              <a:gd name="connsiteY7" fmla="*/ 1120755 h 1262541"/>
              <a:gd name="connsiteX8" fmla="*/ 367363 w 2646275"/>
              <a:gd name="connsiteY8" fmla="*/ 1133232 h 1262541"/>
              <a:gd name="connsiteX0" fmla="*/ 367363 w 2646275"/>
              <a:gd name="connsiteY0" fmla="*/ 1133232 h 1262541"/>
              <a:gd name="connsiteX1" fmla="*/ 0 w 2646275"/>
              <a:gd name="connsiteY1" fmla="*/ 837937 h 1262541"/>
              <a:gd name="connsiteX2" fmla="*/ 2646275 w 2646275"/>
              <a:gd name="connsiteY2" fmla="*/ 0 h 1262541"/>
              <a:gd name="connsiteX3" fmla="*/ 2602128 w 2646275"/>
              <a:gd name="connsiteY3" fmla="*/ 408741 h 1262541"/>
              <a:gd name="connsiteX4" fmla="*/ 1903080 w 2646275"/>
              <a:gd name="connsiteY4" fmla="*/ 1142226 h 1262541"/>
              <a:gd name="connsiteX5" fmla="*/ 1414624 w 2646275"/>
              <a:gd name="connsiteY5" fmla="*/ 1120753 h 1262541"/>
              <a:gd name="connsiteX6" fmla="*/ 967420 w 2646275"/>
              <a:gd name="connsiteY6" fmla="*/ 1262541 h 1262541"/>
              <a:gd name="connsiteX7" fmla="*/ 698117 w 2646275"/>
              <a:gd name="connsiteY7" fmla="*/ 1120755 h 1262541"/>
              <a:gd name="connsiteX8" fmla="*/ 367363 w 2646275"/>
              <a:gd name="connsiteY8" fmla="*/ 1133232 h 1262541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1903080 w 2611159"/>
              <a:gd name="connsiteY4" fmla="*/ 1056572 h 1176887"/>
              <a:gd name="connsiteX5" fmla="*/ 1414624 w 2611159"/>
              <a:gd name="connsiteY5" fmla="*/ 1035099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414624 w 2611159"/>
              <a:gd name="connsiteY5" fmla="*/ 1035099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646383 w 2611159"/>
              <a:gd name="connsiteY5" fmla="*/ 920892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646383 w 2611159"/>
              <a:gd name="connsiteY5" fmla="*/ 920892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19783"/>
              <a:gd name="connsiteX1" fmla="*/ 0 w 2611159"/>
              <a:gd name="connsiteY1" fmla="*/ 752283 h 1119783"/>
              <a:gd name="connsiteX2" fmla="*/ 2611159 w 2611159"/>
              <a:gd name="connsiteY2" fmla="*/ 0 h 1119783"/>
              <a:gd name="connsiteX3" fmla="*/ 2602128 w 2611159"/>
              <a:gd name="connsiteY3" fmla="*/ 323087 h 1119783"/>
              <a:gd name="connsiteX4" fmla="*/ 2310413 w 2611159"/>
              <a:gd name="connsiteY4" fmla="*/ 813880 h 1119783"/>
              <a:gd name="connsiteX5" fmla="*/ 1646383 w 2611159"/>
              <a:gd name="connsiteY5" fmla="*/ 920892 h 1119783"/>
              <a:gd name="connsiteX6" fmla="*/ 1157041 w 2611159"/>
              <a:gd name="connsiteY6" fmla="*/ 1119783 h 1119783"/>
              <a:gd name="connsiteX7" fmla="*/ 698117 w 2611159"/>
              <a:gd name="connsiteY7" fmla="*/ 1035101 h 1119783"/>
              <a:gd name="connsiteX8" fmla="*/ 367363 w 2611159"/>
              <a:gd name="connsiteY8" fmla="*/ 1047578 h 111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1159" h="1119783">
                <a:moveTo>
                  <a:pt x="367363" y="1047578"/>
                </a:moveTo>
                <a:lnTo>
                  <a:pt x="0" y="752283"/>
                </a:lnTo>
                <a:lnTo>
                  <a:pt x="2611159" y="0"/>
                </a:lnTo>
                <a:lnTo>
                  <a:pt x="2602128" y="323087"/>
                </a:lnTo>
                <a:lnTo>
                  <a:pt x="2310413" y="813880"/>
                </a:lnTo>
                <a:lnTo>
                  <a:pt x="1646383" y="920892"/>
                </a:lnTo>
                <a:cubicBezTo>
                  <a:pt x="1504338" y="1034779"/>
                  <a:pt x="1383362" y="1034451"/>
                  <a:pt x="1157041" y="1119783"/>
                </a:cubicBezTo>
                <a:lnTo>
                  <a:pt x="698117" y="1035101"/>
                </a:lnTo>
                <a:lnTo>
                  <a:pt x="367363" y="10475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89852-29D7-1351-B1B1-982953FCF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1F39F-1ABC-74A4-1CBE-AA4E67020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974C23-DBAB-FD88-3892-53F30078C41B}"/>
              </a:ext>
            </a:extLst>
          </p:cNvPr>
          <p:cNvSpPr/>
          <p:nvPr userDrawn="1"/>
        </p:nvSpPr>
        <p:spPr>
          <a:xfrm>
            <a:off x="0" y="6186950"/>
            <a:ext cx="9147969" cy="671051"/>
          </a:xfrm>
          <a:custGeom>
            <a:avLst/>
            <a:gdLst>
              <a:gd name="connsiteX0" fmla="*/ 0 w 12010030"/>
              <a:gd name="connsiteY0" fmla="*/ 0 h 798394"/>
              <a:gd name="connsiteX1" fmla="*/ 12010030 w 12010030"/>
              <a:gd name="connsiteY1" fmla="*/ 0 h 798394"/>
              <a:gd name="connsiteX2" fmla="*/ 12010030 w 12010030"/>
              <a:gd name="connsiteY2" fmla="*/ 798394 h 798394"/>
              <a:gd name="connsiteX3" fmla="*/ 0 w 12010030"/>
              <a:gd name="connsiteY3" fmla="*/ 798394 h 798394"/>
              <a:gd name="connsiteX4" fmla="*/ 0 w 12010030"/>
              <a:gd name="connsiteY4" fmla="*/ 0 h 798394"/>
              <a:gd name="connsiteX0" fmla="*/ 0 w 12010030"/>
              <a:gd name="connsiteY0" fmla="*/ 1005 h 799399"/>
              <a:gd name="connsiteX1" fmla="*/ 11797443 w 12010030"/>
              <a:gd name="connsiteY1" fmla="*/ 0 h 799399"/>
              <a:gd name="connsiteX2" fmla="*/ 12010030 w 12010030"/>
              <a:gd name="connsiteY2" fmla="*/ 1005 h 799399"/>
              <a:gd name="connsiteX3" fmla="*/ 12010030 w 12010030"/>
              <a:gd name="connsiteY3" fmla="*/ 799399 h 799399"/>
              <a:gd name="connsiteX4" fmla="*/ 0 w 12010030"/>
              <a:gd name="connsiteY4" fmla="*/ 799399 h 799399"/>
              <a:gd name="connsiteX5" fmla="*/ 0 w 12010030"/>
              <a:gd name="connsiteY5" fmla="*/ 1005 h 799399"/>
              <a:gd name="connsiteX0" fmla="*/ 0 w 12021836"/>
              <a:gd name="connsiteY0" fmla="*/ 1005 h 799399"/>
              <a:gd name="connsiteX1" fmla="*/ 11797443 w 12021836"/>
              <a:gd name="connsiteY1" fmla="*/ 0 h 799399"/>
              <a:gd name="connsiteX2" fmla="*/ 12010030 w 12021836"/>
              <a:gd name="connsiteY2" fmla="*/ 1005 h 799399"/>
              <a:gd name="connsiteX3" fmla="*/ 12021836 w 12021836"/>
              <a:gd name="connsiteY3" fmla="*/ 173906 h 799399"/>
              <a:gd name="connsiteX4" fmla="*/ 12010030 w 12021836"/>
              <a:gd name="connsiteY4" fmla="*/ 799399 h 799399"/>
              <a:gd name="connsiteX5" fmla="*/ 0 w 12021836"/>
              <a:gd name="connsiteY5" fmla="*/ 799399 h 799399"/>
              <a:gd name="connsiteX6" fmla="*/ 0 w 12021836"/>
              <a:gd name="connsiteY6" fmla="*/ 1005 h 799399"/>
              <a:gd name="connsiteX0" fmla="*/ 0 w 12021836"/>
              <a:gd name="connsiteY0" fmla="*/ 1005 h 799399"/>
              <a:gd name="connsiteX1" fmla="*/ 11797443 w 12021836"/>
              <a:gd name="connsiteY1" fmla="*/ 0 h 799399"/>
              <a:gd name="connsiteX2" fmla="*/ 12010030 w 12021836"/>
              <a:gd name="connsiteY2" fmla="*/ 1005 h 799399"/>
              <a:gd name="connsiteX3" fmla="*/ 12021836 w 12021836"/>
              <a:gd name="connsiteY3" fmla="*/ 173906 h 799399"/>
              <a:gd name="connsiteX4" fmla="*/ 12016226 w 12021836"/>
              <a:gd name="connsiteY4" fmla="*/ 286102 h 799399"/>
              <a:gd name="connsiteX5" fmla="*/ 12010030 w 12021836"/>
              <a:gd name="connsiteY5" fmla="*/ 799399 h 799399"/>
              <a:gd name="connsiteX6" fmla="*/ 0 w 12021836"/>
              <a:gd name="connsiteY6" fmla="*/ 799399 h 799399"/>
              <a:gd name="connsiteX7" fmla="*/ 0 w 12021836"/>
              <a:gd name="connsiteY7" fmla="*/ 1005 h 799399"/>
              <a:gd name="connsiteX0" fmla="*/ 0 w 12021836"/>
              <a:gd name="connsiteY0" fmla="*/ 1005 h 799399"/>
              <a:gd name="connsiteX1" fmla="*/ 11601099 w 12021836"/>
              <a:gd name="connsiteY1" fmla="*/ 1 h 799399"/>
              <a:gd name="connsiteX2" fmla="*/ 11797443 w 12021836"/>
              <a:gd name="connsiteY2" fmla="*/ 0 h 799399"/>
              <a:gd name="connsiteX3" fmla="*/ 12010030 w 12021836"/>
              <a:gd name="connsiteY3" fmla="*/ 1005 h 799399"/>
              <a:gd name="connsiteX4" fmla="*/ 12021836 w 12021836"/>
              <a:gd name="connsiteY4" fmla="*/ 173906 h 799399"/>
              <a:gd name="connsiteX5" fmla="*/ 12016226 w 12021836"/>
              <a:gd name="connsiteY5" fmla="*/ 286102 h 799399"/>
              <a:gd name="connsiteX6" fmla="*/ 12010030 w 12021836"/>
              <a:gd name="connsiteY6" fmla="*/ 799399 h 799399"/>
              <a:gd name="connsiteX7" fmla="*/ 0 w 12021836"/>
              <a:gd name="connsiteY7" fmla="*/ 799399 h 799399"/>
              <a:gd name="connsiteX8" fmla="*/ 0 w 12021836"/>
              <a:gd name="connsiteY8" fmla="*/ 1005 h 799399"/>
              <a:gd name="connsiteX0" fmla="*/ 0 w 12021836"/>
              <a:gd name="connsiteY0" fmla="*/ 1005 h 799399"/>
              <a:gd name="connsiteX1" fmla="*/ 11601099 w 12021836"/>
              <a:gd name="connsiteY1" fmla="*/ 1 h 799399"/>
              <a:gd name="connsiteX2" fmla="*/ 11797443 w 12021836"/>
              <a:gd name="connsiteY2" fmla="*/ 0 h 799399"/>
              <a:gd name="connsiteX3" fmla="*/ 11942712 w 12021836"/>
              <a:gd name="connsiteY3" fmla="*/ 62713 h 799399"/>
              <a:gd name="connsiteX4" fmla="*/ 12021836 w 12021836"/>
              <a:gd name="connsiteY4" fmla="*/ 173906 h 799399"/>
              <a:gd name="connsiteX5" fmla="*/ 12016226 w 12021836"/>
              <a:gd name="connsiteY5" fmla="*/ 286102 h 799399"/>
              <a:gd name="connsiteX6" fmla="*/ 12010030 w 12021836"/>
              <a:gd name="connsiteY6" fmla="*/ 799399 h 799399"/>
              <a:gd name="connsiteX7" fmla="*/ 0 w 12021836"/>
              <a:gd name="connsiteY7" fmla="*/ 799399 h 799399"/>
              <a:gd name="connsiteX8" fmla="*/ 0 w 12021836"/>
              <a:gd name="connsiteY8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601099 w 12021836"/>
              <a:gd name="connsiteY2" fmla="*/ 1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601099 w 12021836"/>
              <a:gd name="connsiteY2" fmla="*/ 1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483293 w 12021836"/>
              <a:gd name="connsiteY2" fmla="*/ 100978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483293 w 12021836"/>
              <a:gd name="connsiteY2" fmla="*/ 100978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4 h 799398"/>
              <a:gd name="connsiteX1" fmla="*/ 11258901 w 12021836"/>
              <a:gd name="connsiteY1" fmla="*/ 0 h 799398"/>
              <a:gd name="connsiteX2" fmla="*/ 11483293 w 12021836"/>
              <a:gd name="connsiteY2" fmla="*/ 100977 h 799398"/>
              <a:gd name="connsiteX3" fmla="*/ 11679637 w 12021836"/>
              <a:gd name="connsiteY3" fmla="*/ 157074 h 799398"/>
              <a:gd name="connsiteX4" fmla="*/ 11942712 w 12021836"/>
              <a:gd name="connsiteY4" fmla="*/ 62712 h 799398"/>
              <a:gd name="connsiteX5" fmla="*/ 12021836 w 12021836"/>
              <a:gd name="connsiteY5" fmla="*/ 173905 h 799398"/>
              <a:gd name="connsiteX6" fmla="*/ 12016226 w 12021836"/>
              <a:gd name="connsiteY6" fmla="*/ 286101 h 799398"/>
              <a:gd name="connsiteX7" fmla="*/ 12010030 w 12021836"/>
              <a:gd name="connsiteY7" fmla="*/ 799398 h 799398"/>
              <a:gd name="connsiteX8" fmla="*/ 0 w 12021836"/>
              <a:gd name="connsiteY8" fmla="*/ 799398 h 799398"/>
              <a:gd name="connsiteX9" fmla="*/ 0 w 12021836"/>
              <a:gd name="connsiteY9" fmla="*/ 1004 h 799398"/>
              <a:gd name="connsiteX0" fmla="*/ 0 w 12021836"/>
              <a:gd name="connsiteY0" fmla="*/ 1004 h 799398"/>
              <a:gd name="connsiteX1" fmla="*/ 11258901 w 12021836"/>
              <a:gd name="connsiteY1" fmla="*/ 0 h 799398"/>
              <a:gd name="connsiteX2" fmla="*/ 11483293 w 12021836"/>
              <a:gd name="connsiteY2" fmla="*/ 100977 h 799398"/>
              <a:gd name="connsiteX3" fmla="*/ 11679637 w 12021836"/>
              <a:gd name="connsiteY3" fmla="*/ 157074 h 799398"/>
              <a:gd name="connsiteX4" fmla="*/ 11824906 w 12021836"/>
              <a:gd name="connsiteY4" fmla="*/ 253446 h 799398"/>
              <a:gd name="connsiteX5" fmla="*/ 12021836 w 12021836"/>
              <a:gd name="connsiteY5" fmla="*/ 173905 h 799398"/>
              <a:gd name="connsiteX6" fmla="*/ 12016226 w 12021836"/>
              <a:gd name="connsiteY6" fmla="*/ 286101 h 799398"/>
              <a:gd name="connsiteX7" fmla="*/ 12010030 w 12021836"/>
              <a:gd name="connsiteY7" fmla="*/ 799398 h 799398"/>
              <a:gd name="connsiteX8" fmla="*/ 0 w 12021836"/>
              <a:gd name="connsiteY8" fmla="*/ 799398 h 799398"/>
              <a:gd name="connsiteX9" fmla="*/ 0 w 12021836"/>
              <a:gd name="connsiteY9" fmla="*/ 1004 h 799398"/>
              <a:gd name="connsiteX0" fmla="*/ 0 w 12016226"/>
              <a:gd name="connsiteY0" fmla="*/ 1004 h 799398"/>
              <a:gd name="connsiteX1" fmla="*/ 11258901 w 12016226"/>
              <a:gd name="connsiteY1" fmla="*/ 0 h 799398"/>
              <a:gd name="connsiteX2" fmla="*/ 11483293 w 12016226"/>
              <a:gd name="connsiteY2" fmla="*/ 100977 h 799398"/>
              <a:gd name="connsiteX3" fmla="*/ 11679637 w 12016226"/>
              <a:gd name="connsiteY3" fmla="*/ 157074 h 799398"/>
              <a:gd name="connsiteX4" fmla="*/ 11824906 w 12016226"/>
              <a:gd name="connsiteY4" fmla="*/ 253446 h 799398"/>
              <a:gd name="connsiteX5" fmla="*/ 11943299 w 12016226"/>
              <a:gd name="connsiteY5" fmla="*/ 415127 h 799398"/>
              <a:gd name="connsiteX6" fmla="*/ 12016226 w 12016226"/>
              <a:gd name="connsiteY6" fmla="*/ 286101 h 799398"/>
              <a:gd name="connsiteX7" fmla="*/ 12010030 w 12016226"/>
              <a:gd name="connsiteY7" fmla="*/ 799398 h 799398"/>
              <a:gd name="connsiteX8" fmla="*/ 0 w 12016226"/>
              <a:gd name="connsiteY8" fmla="*/ 799398 h 799398"/>
              <a:gd name="connsiteX9" fmla="*/ 0 w 12016226"/>
              <a:gd name="connsiteY9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43299 w 12010146"/>
              <a:gd name="connsiteY5" fmla="*/ 415127 h 799398"/>
              <a:gd name="connsiteX6" fmla="*/ 11988177 w 12010146"/>
              <a:gd name="connsiteY6" fmla="*/ 544153 h 799398"/>
              <a:gd name="connsiteX7" fmla="*/ 12010030 w 12010146"/>
              <a:gd name="connsiteY7" fmla="*/ 799398 h 799398"/>
              <a:gd name="connsiteX8" fmla="*/ 0 w 12010146"/>
              <a:gd name="connsiteY8" fmla="*/ 799398 h 799398"/>
              <a:gd name="connsiteX9" fmla="*/ 0 w 12010146"/>
              <a:gd name="connsiteY9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52955 w 12010146"/>
              <a:gd name="connsiteY4" fmla="*/ 236617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4588 h 802982"/>
              <a:gd name="connsiteX1" fmla="*/ 11258901 w 12010146"/>
              <a:gd name="connsiteY1" fmla="*/ 3584 h 802982"/>
              <a:gd name="connsiteX2" fmla="*/ 11483293 w 12010146"/>
              <a:gd name="connsiteY2" fmla="*/ 26024 h 802982"/>
              <a:gd name="connsiteX3" fmla="*/ 11679637 w 12010146"/>
              <a:gd name="connsiteY3" fmla="*/ 160658 h 802982"/>
              <a:gd name="connsiteX4" fmla="*/ 11852955 w 12010146"/>
              <a:gd name="connsiteY4" fmla="*/ 240201 h 802982"/>
              <a:gd name="connsiteX5" fmla="*/ 11988177 w 12010146"/>
              <a:gd name="connsiteY5" fmla="*/ 547737 h 802982"/>
              <a:gd name="connsiteX6" fmla="*/ 12010030 w 12010146"/>
              <a:gd name="connsiteY6" fmla="*/ 802982 h 802982"/>
              <a:gd name="connsiteX7" fmla="*/ 0 w 12010146"/>
              <a:gd name="connsiteY7" fmla="*/ 802982 h 802982"/>
              <a:gd name="connsiteX8" fmla="*/ 0 w 12010146"/>
              <a:gd name="connsiteY8" fmla="*/ 4588 h 802982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1258901 w 12010146"/>
              <a:gd name="connsiteY2" fmla="*/ 6845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1089295 w 12010146"/>
              <a:gd name="connsiteY2" fmla="*/ 42284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321061 w 12010146"/>
              <a:gd name="connsiteY3" fmla="*/ 82443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321061 w 12010146"/>
              <a:gd name="connsiteY3" fmla="*/ 82443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31964"/>
              <a:gd name="connsiteY0" fmla="*/ 7849 h 806243"/>
              <a:gd name="connsiteX1" fmla="*/ 10419735 w 12031964"/>
              <a:gd name="connsiteY1" fmla="*/ 0 h 806243"/>
              <a:gd name="connsiteX2" fmla="*/ 10890192 w 12031964"/>
              <a:gd name="connsiteY2" fmla="*/ 42284 h 806243"/>
              <a:gd name="connsiteX3" fmla="*/ 11321061 w 12031964"/>
              <a:gd name="connsiteY3" fmla="*/ 82443 h 806243"/>
              <a:gd name="connsiteX4" fmla="*/ 11679637 w 12031964"/>
              <a:gd name="connsiteY4" fmla="*/ 163919 h 806243"/>
              <a:gd name="connsiteX5" fmla="*/ 11852955 w 12031964"/>
              <a:gd name="connsiteY5" fmla="*/ 243462 h 806243"/>
              <a:gd name="connsiteX6" fmla="*/ 12031964 w 12031964"/>
              <a:gd name="connsiteY6" fmla="*/ 535740 h 806243"/>
              <a:gd name="connsiteX7" fmla="*/ 12010030 w 12031964"/>
              <a:gd name="connsiteY7" fmla="*/ 806243 h 806243"/>
              <a:gd name="connsiteX8" fmla="*/ 0 w 12031964"/>
              <a:gd name="connsiteY8" fmla="*/ 806243 h 806243"/>
              <a:gd name="connsiteX9" fmla="*/ 0 w 12031964"/>
              <a:gd name="connsiteY9" fmla="*/ 7849 h 806243"/>
              <a:gd name="connsiteX0" fmla="*/ 0 w 12013198"/>
              <a:gd name="connsiteY0" fmla="*/ 7849 h 806243"/>
              <a:gd name="connsiteX1" fmla="*/ 10419735 w 12013198"/>
              <a:gd name="connsiteY1" fmla="*/ 0 h 806243"/>
              <a:gd name="connsiteX2" fmla="*/ 10890192 w 12013198"/>
              <a:gd name="connsiteY2" fmla="*/ 42284 h 806243"/>
              <a:gd name="connsiteX3" fmla="*/ 11321061 w 12013198"/>
              <a:gd name="connsiteY3" fmla="*/ 82443 h 806243"/>
              <a:gd name="connsiteX4" fmla="*/ 11679637 w 12013198"/>
              <a:gd name="connsiteY4" fmla="*/ 163919 h 806243"/>
              <a:gd name="connsiteX5" fmla="*/ 11852955 w 12013198"/>
              <a:gd name="connsiteY5" fmla="*/ 243462 h 806243"/>
              <a:gd name="connsiteX6" fmla="*/ 12013198 w 12013198"/>
              <a:gd name="connsiteY6" fmla="*/ 550998 h 806243"/>
              <a:gd name="connsiteX7" fmla="*/ 12010030 w 12013198"/>
              <a:gd name="connsiteY7" fmla="*/ 806243 h 806243"/>
              <a:gd name="connsiteX8" fmla="*/ 0 w 12013198"/>
              <a:gd name="connsiteY8" fmla="*/ 806243 h 806243"/>
              <a:gd name="connsiteX9" fmla="*/ 0 w 12013198"/>
              <a:gd name="connsiteY9" fmla="*/ 7849 h 806243"/>
              <a:gd name="connsiteX0" fmla="*/ 0 w 12021848"/>
              <a:gd name="connsiteY0" fmla="*/ 7849 h 806243"/>
              <a:gd name="connsiteX1" fmla="*/ 10419735 w 12021848"/>
              <a:gd name="connsiteY1" fmla="*/ 0 h 806243"/>
              <a:gd name="connsiteX2" fmla="*/ 10890192 w 12021848"/>
              <a:gd name="connsiteY2" fmla="*/ 42284 h 806243"/>
              <a:gd name="connsiteX3" fmla="*/ 11321061 w 12021848"/>
              <a:gd name="connsiteY3" fmla="*/ 82443 h 806243"/>
              <a:gd name="connsiteX4" fmla="*/ 11679637 w 12021848"/>
              <a:gd name="connsiteY4" fmla="*/ 163919 h 806243"/>
              <a:gd name="connsiteX5" fmla="*/ 12021848 w 12021848"/>
              <a:gd name="connsiteY5" fmla="*/ 335014 h 806243"/>
              <a:gd name="connsiteX6" fmla="*/ 12013198 w 12021848"/>
              <a:gd name="connsiteY6" fmla="*/ 550998 h 806243"/>
              <a:gd name="connsiteX7" fmla="*/ 12010030 w 12021848"/>
              <a:gd name="connsiteY7" fmla="*/ 806243 h 806243"/>
              <a:gd name="connsiteX8" fmla="*/ 0 w 12021848"/>
              <a:gd name="connsiteY8" fmla="*/ 806243 h 806243"/>
              <a:gd name="connsiteX9" fmla="*/ 0 w 12021848"/>
              <a:gd name="connsiteY9" fmla="*/ 7849 h 806243"/>
              <a:gd name="connsiteX0" fmla="*/ 0 w 12013198"/>
              <a:gd name="connsiteY0" fmla="*/ 7849 h 806243"/>
              <a:gd name="connsiteX1" fmla="*/ 10419735 w 12013198"/>
              <a:gd name="connsiteY1" fmla="*/ 0 h 806243"/>
              <a:gd name="connsiteX2" fmla="*/ 10890192 w 12013198"/>
              <a:gd name="connsiteY2" fmla="*/ 42284 h 806243"/>
              <a:gd name="connsiteX3" fmla="*/ 11321061 w 12013198"/>
              <a:gd name="connsiteY3" fmla="*/ 82443 h 806243"/>
              <a:gd name="connsiteX4" fmla="*/ 11679637 w 12013198"/>
              <a:gd name="connsiteY4" fmla="*/ 163919 h 806243"/>
              <a:gd name="connsiteX5" fmla="*/ 12008404 w 12013198"/>
              <a:gd name="connsiteY5" fmla="*/ 318617 h 806243"/>
              <a:gd name="connsiteX6" fmla="*/ 12013198 w 12013198"/>
              <a:gd name="connsiteY6" fmla="*/ 550998 h 806243"/>
              <a:gd name="connsiteX7" fmla="*/ 12010030 w 12013198"/>
              <a:gd name="connsiteY7" fmla="*/ 806243 h 806243"/>
              <a:gd name="connsiteX8" fmla="*/ 0 w 12013198"/>
              <a:gd name="connsiteY8" fmla="*/ 806243 h 806243"/>
              <a:gd name="connsiteX9" fmla="*/ 0 w 12013198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321061 w 12015359"/>
              <a:gd name="connsiteY3" fmla="*/ 82443 h 806243"/>
              <a:gd name="connsiteX4" fmla="*/ 11679637 w 12015359"/>
              <a:gd name="connsiteY4" fmla="*/ 163919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321061 w 12015359"/>
              <a:gd name="connsiteY3" fmla="*/ 82443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15359" h="806243">
                <a:moveTo>
                  <a:pt x="0" y="7849"/>
                </a:moveTo>
                <a:lnTo>
                  <a:pt x="10419735" y="0"/>
                </a:lnTo>
                <a:lnTo>
                  <a:pt x="10890192" y="42284"/>
                </a:lnTo>
                <a:cubicBezTo>
                  <a:pt x="11004258" y="42284"/>
                  <a:pt x="11186792" y="94272"/>
                  <a:pt x="11404852" y="107992"/>
                </a:cubicBezTo>
                <a:cubicBezTo>
                  <a:pt x="11443735" y="104718"/>
                  <a:pt x="11682271" y="209094"/>
                  <a:pt x="11747719" y="227793"/>
                </a:cubicBezTo>
                <a:lnTo>
                  <a:pt x="12015359" y="335584"/>
                </a:lnTo>
                <a:cubicBezTo>
                  <a:pt x="12014639" y="407389"/>
                  <a:pt x="12013918" y="479193"/>
                  <a:pt x="12013198" y="550998"/>
                </a:cubicBezTo>
                <a:cubicBezTo>
                  <a:pt x="12011133" y="722097"/>
                  <a:pt x="12012095" y="635144"/>
                  <a:pt x="12010030" y="806243"/>
                </a:cubicBezTo>
                <a:lnTo>
                  <a:pt x="0" y="806243"/>
                </a:lnTo>
                <a:lnTo>
                  <a:pt x="0" y="78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E0276-3D01-2D91-1322-D06D1F591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229BB-EFC7-6479-B948-80CE3B105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1D942B-557F-C337-F274-0296C80D2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A3473A2-8B1A-C7CD-FC27-9249A8D6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599407-BC7A-2619-0225-EE94EDC2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21B1B0-68E4-8C3A-9C41-CA7FC02627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1838" y="6398565"/>
            <a:ext cx="2491992" cy="28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3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0AE7-0B3C-677E-5E5B-139588CF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45" y="365126"/>
            <a:ext cx="7924205" cy="1325563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AFB5E3-464B-1329-EDC7-C2DB9AB8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6FCE1F-3EE1-73BA-AF6B-3368A75D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1D1BD4D-2CD6-F660-D061-C9B240C95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647659" y="2137710"/>
            <a:ext cx="1628662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BDD01922-F67A-9F2C-FE95-50BD999803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5275" y="3560819"/>
            <a:ext cx="1133812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648ACF3-1F73-4EF4-8B35-813CBA0557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8930" y="3560819"/>
            <a:ext cx="1133812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94347348-841B-BF7E-6760-30E4A39B1E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5745" y="3560819"/>
            <a:ext cx="1133811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A80E48CC-0B92-D19D-2820-360C4B64AF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0375" y="3560819"/>
            <a:ext cx="1130270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54" name="SmartArt Placeholder 53">
            <a:extLst>
              <a:ext uri="{FF2B5EF4-FFF2-40B4-BE49-F238E27FC236}">
                <a16:creationId xmlns:a16="http://schemas.microsoft.com/office/drawing/2014/main" id="{38E36D91-34EE-6229-BC80-AA33DCF9A94A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591146" y="1804737"/>
            <a:ext cx="7961710" cy="4186989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645274F-9686-10BE-43B5-86556D2B0C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3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3205A-8C05-8870-A6EA-1C066CE1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17395-8A59-1B77-9CEB-6B1A14CE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8E75AC-8096-31ED-62EF-CB444B5651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3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7">
            <a:extLst>
              <a:ext uri="{FF2B5EF4-FFF2-40B4-BE49-F238E27FC236}">
                <a16:creationId xmlns:a16="http://schemas.microsoft.com/office/drawing/2014/main" id="{A3556B44-EB55-5030-79C4-F6CF0C5789B5}"/>
              </a:ext>
            </a:extLst>
          </p:cNvPr>
          <p:cNvSpPr/>
          <p:nvPr userDrawn="1"/>
        </p:nvSpPr>
        <p:spPr>
          <a:xfrm rot="5400000">
            <a:off x="1674142" y="-1812039"/>
            <a:ext cx="5867883" cy="9442533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10583103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10583103 w 15901060"/>
              <a:gd name="connsiteY8" fmla="*/ 0 h 6882064"/>
              <a:gd name="connsiteX0" fmla="*/ 0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0 w 15901060"/>
              <a:gd name="connsiteY8" fmla="*/ 0 h 6882064"/>
              <a:gd name="connsiteX0" fmla="*/ 0 w 15901060"/>
              <a:gd name="connsiteY0" fmla="*/ 0 h 6894095"/>
              <a:gd name="connsiteX1" fmla="*/ 14427177 w 15901060"/>
              <a:gd name="connsiteY1" fmla="*/ 12032 h 6894095"/>
              <a:gd name="connsiteX2" fmla="*/ 14914472 w 15901060"/>
              <a:gd name="connsiteY2" fmla="*/ 800117 h 6894095"/>
              <a:gd name="connsiteX3" fmla="*/ 15203230 w 15901060"/>
              <a:gd name="connsiteY3" fmla="*/ 2352981 h 6894095"/>
              <a:gd name="connsiteX4" fmla="*/ 15624335 w 15901060"/>
              <a:gd name="connsiteY4" fmla="*/ 3772708 h 6894095"/>
              <a:gd name="connsiteX5" fmla="*/ 15696523 w 15901060"/>
              <a:gd name="connsiteY5" fmla="*/ 5878233 h 6894095"/>
              <a:gd name="connsiteX6" fmla="*/ 15901060 w 15901060"/>
              <a:gd name="connsiteY6" fmla="*/ 6882064 h 6894095"/>
              <a:gd name="connsiteX7" fmla="*/ 0 w 15901060"/>
              <a:gd name="connsiteY7" fmla="*/ 6894095 h 6894095"/>
              <a:gd name="connsiteX8" fmla="*/ 0 w 15901060"/>
              <a:gd name="connsiteY8" fmla="*/ 0 h 6894095"/>
              <a:gd name="connsiteX0" fmla="*/ 0 w 15837689"/>
              <a:gd name="connsiteY0" fmla="*/ 0 h 6894095"/>
              <a:gd name="connsiteX1" fmla="*/ 14427177 w 15837689"/>
              <a:gd name="connsiteY1" fmla="*/ 12032 h 6894095"/>
              <a:gd name="connsiteX2" fmla="*/ 14914472 w 15837689"/>
              <a:gd name="connsiteY2" fmla="*/ 800117 h 6894095"/>
              <a:gd name="connsiteX3" fmla="*/ 15203230 w 15837689"/>
              <a:gd name="connsiteY3" fmla="*/ 2352981 h 6894095"/>
              <a:gd name="connsiteX4" fmla="*/ 15624335 w 15837689"/>
              <a:gd name="connsiteY4" fmla="*/ 3772708 h 6894095"/>
              <a:gd name="connsiteX5" fmla="*/ 15696523 w 15837689"/>
              <a:gd name="connsiteY5" fmla="*/ 5878233 h 6894095"/>
              <a:gd name="connsiteX6" fmla="*/ 15837689 w 15837689"/>
              <a:gd name="connsiteY6" fmla="*/ 6882064 h 6894095"/>
              <a:gd name="connsiteX7" fmla="*/ 0 w 15837689"/>
              <a:gd name="connsiteY7" fmla="*/ 6894095 h 6894095"/>
              <a:gd name="connsiteX8" fmla="*/ 0 w 15837689"/>
              <a:gd name="connsiteY8" fmla="*/ 0 h 6894095"/>
              <a:gd name="connsiteX0" fmla="*/ 0 w 15774318"/>
              <a:gd name="connsiteY0" fmla="*/ 0 h 6914148"/>
              <a:gd name="connsiteX1" fmla="*/ 14427177 w 15774318"/>
              <a:gd name="connsiteY1" fmla="*/ 12032 h 6914148"/>
              <a:gd name="connsiteX2" fmla="*/ 14914472 w 15774318"/>
              <a:gd name="connsiteY2" fmla="*/ 800117 h 6914148"/>
              <a:gd name="connsiteX3" fmla="*/ 15203230 w 15774318"/>
              <a:gd name="connsiteY3" fmla="*/ 2352981 h 6914148"/>
              <a:gd name="connsiteX4" fmla="*/ 15624335 w 15774318"/>
              <a:gd name="connsiteY4" fmla="*/ 3772708 h 6914148"/>
              <a:gd name="connsiteX5" fmla="*/ 15696523 w 15774318"/>
              <a:gd name="connsiteY5" fmla="*/ 5878233 h 6914148"/>
              <a:gd name="connsiteX6" fmla="*/ 15774318 w 15774318"/>
              <a:gd name="connsiteY6" fmla="*/ 6914148 h 6914148"/>
              <a:gd name="connsiteX7" fmla="*/ 0 w 15774318"/>
              <a:gd name="connsiteY7" fmla="*/ 6894095 h 6914148"/>
              <a:gd name="connsiteX8" fmla="*/ 0 w 15774318"/>
              <a:gd name="connsiteY8" fmla="*/ 0 h 6914148"/>
              <a:gd name="connsiteX0" fmla="*/ 0 w 15705363"/>
              <a:gd name="connsiteY0" fmla="*/ 0 h 6914148"/>
              <a:gd name="connsiteX1" fmla="*/ 1442717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5510477 w 15705363"/>
              <a:gd name="connsiteY2" fmla="*/ 863453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5510477 w 15705363"/>
              <a:gd name="connsiteY2" fmla="*/ 863453 h 6914148"/>
              <a:gd name="connsiteX3" fmla="*/ 15567457 w 15705363"/>
              <a:gd name="connsiteY3" fmla="*/ 2479654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23670"/>
              <a:gd name="connsiteY0" fmla="*/ 0 h 6914148"/>
              <a:gd name="connsiteX1" fmla="*/ 15321187 w 15723670"/>
              <a:gd name="connsiteY1" fmla="*/ 12032 h 6914148"/>
              <a:gd name="connsiteX2" fmla="*/ 15510477 w 15723670"/>
              <a:gd name="connsiteY2" fmla="*/ 863453 h 6914148"/>
              <a:gd name="connsiteX3" fmla="*/ 15567457 w 15723670"/>
              <a:gd name="connsiteY3" fmla="*/ 2479654 h 6914148"/>
              <a:gd name="connsiteX4" fmla="*/ 15723670 w 15723670"/>
              <a:gd name="connsiteY4" fmla="*/ 4207015 h 6914148"/>
              <a:gd name="connsiteX5" fmla="*/ 15696523 w 15723670"/>
              <a:gd name="connsiteY5" fmla="*/ 5878233 h 6914148"/>
              <a:gd name="connsiteX6" fmla="*/ 15478583 w 15723670"/>
              <a:gd name="connsiteY6" fmla="*/ 6914148 h 6914148"/>
              <a:gd name="connsiteX7" fmla="*/ 0 w 15723670"/>
              <a:gd name="connsiteY7" fmla="*/ 6894095 h 6914148"/>
              <a:gd name="connsiteX8" fmla="*/ 0 w 15723670"/>
              <a:gd name="connsiteY8" fmla="*/ 0 h 69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23670" h="6914148">
                <a:moveTo>
                  <a:pt x="0" y="0"/>
                </a:moveTo>
                <a:lnTo>
                  <a:pt x="15321187" y="12032"/>
                </a:lnTo>
                <a:lnTo>
                  <a:pt x="15510477" y="863453"/>
                </a:lnTo>
                <a:lnTo>
                  <a:pt x="15567457" y="2479654"/>
                </a:lnTo>
                <a:lnTo>
                  <a:pt x="15723670" y="4207015"/>
                </a:lnTo>
                <a:cubicBezTo>
                  <a:pt x="15703616" y="4519836"/>
                  <a:pt x="15740639" y="5625571"/>
                  <a:pt x="15696523" y="5878233"/>
                </a:cubicBezTo>
                <a:lnTo>
                  <a:pt x="15478583" y="6914148"/>
                </a:lnTo>
                <a:lnTo>
                  <a:pt x="0" y="68940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2700" sx="104000" sy="104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av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4402C-FC27-E522-0990-F93990FE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8C542-3AC8-3C0D-2807-94FDF875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411480" indent="-411480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E3DA0-4D31-4B0A-D4BD-083912650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56EA64-D6CD-E308-4075-69D9A8F46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8C886E-A54B-935B-81BD-5512F2C4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noFill/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A9CBAA0-20B5-4B24-52E9-E038D720E9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00783" y="6318691"/>
            <a:ext cx="2211369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B7483-7B98-83F5-0029-F3DF3019D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8B228-F0D8-9E72-FB79-455FDC48A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20F9A-2471-20DF-1A61-BE7ABBE2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D2ABDF-DABE-9E51-8AC2-5C814CBD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3A1EB1-B9EC-E596-FF6C-FAFA0BD0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E84D3B-47FF-1B5F-E93C-893F9A5D9D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1AB9BD-28C0-942E-68A7-0A69451FF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EAF8A-C264-7F29-39BB-DC75D6FB6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70A5D75-D9E6-9C25-8E6D-5AF36C075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96156B0-EAC6-9C16-C910-11892C7D3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3" panose="05040102010807070707" pitchFamily="18" charset="2"/>
        <a:buChar char="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KmuZZuF8s44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information@iowacompass.org" TargetMode="Externa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sv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8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12.sv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You’re Not Alone: Where to Turn for System Support">
            <a:extLst>
              <a:ext uri="{FF2B5EF4-FFF2-40B4-BE49-F238E27FC236}">
                <a16:creationId xmlns:a16="http://schemas.microsoft.com/office/drawing/2014/main" id="{DAD88C65-102E-9848-0B62-09D6E1AF2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53" y="1887175"/>
            <a:ext cx="3505200" cy="2133303"/>
          </a:xfrm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chemeClr val="accent1"/>
                </a:solidFill>
              </a:rPr>
              <a:t>You’re Not Alone: </a:t>
            </a:r>
            <a:r>
              <a:rPr lang="en-US" sz="4000">
                <a:solidFill>
                  <a:schemeClr val="accent1"/>
                </a:solidFill>
              </a:rPr>
              <a:t>Where to Turn for System Support</a:t>
            </a:r>
            <a:endParaRPr lang="en-US" b="1" cap="all">
              <a:solidFill>
                <a:schemeClr val="accent1"/>
              </a:solidFill>
            </a:endParaRPr>
          </a:p>
        </p:txBody>
      </p:sp>
      <p:sp>
        <p:nvSpPr>
          <p:cNvPr id="3" name="Subtitle 2" descr="Annie Uetz, CEO, Polk County Behavioral Health &amp; Disability Services&#10;">
            <a:extLst>
              <a:ext uri="{FF2B5EF4-FFF2-40B4-BE49-F238E27FC236}">
                <a16:creationId xmlns:a16="http://schemas.microsoft.com/office/drawing/2014/main" id="{E584DF7D-184A-D800-1F28-57FD1CDFC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534" y="4780379"/>
            <a:ext cx="3628237" cy="1835607"/>
          </a:xfrm>
        </p:spPr>
        <p:txBody>
          <a:bodyPr>
            <a:normAutofit/>
          </a:bodyPr>
          <a:lstStyle/>
          <a:p>
            <a:r>
              <a:rPr lang="en-US" b="1" dirty="0"/>
              <a:t>Suzanne Watson</a:t>
            </a:r>
            <a:r>
              <a:rPr lang="en-US" dirty="0"/>
              <a:t>, Executive Director, Western Iowa Services Collaborative</a:t>
            </a:r>
          </a:p>
        </p:txBody>
      </p:sp>
      <p:sp>
        <p:nvSpPr>
          <p:cNvPr id="5" name="TextBox 4" descr="May 2, 2026&#10;">
            <a:extLst>
              <a:ext uri="{FF2B5EF4-FFF2-40B4-BE49-F238E27FC236}">
                <a16:creationId xmlns:a16="http://schemas.microsoft.com/office/drawing/2014/main" id="{03ADFDF0-3A56-D74D-F1A8-9530F65A19CB}"/>
              </a:ext>
            </a:extLst>
          </p:cNvPr>
          <p:cNvSpPr txBox="1"/>
          <p:nvPr/>
        </p:nvSpPr>
        <p:spPr>
          <a:xfrm>
            <a:off x="298534" y="5862439"/>
            <a:ext cx="21882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May 2, 2026</a:t>
            </a:r>
          </a:p>
        </p:txBody>
      </p:sp>
    </p:spTree>
    <p:extLst>
      <p:ext uri="{BB962C8B-B14F-4D97-AF65-F5344CB8AC3E}">
        <p14:creationId xmlns:p14="http://schemas.microsoft.com/office/powerpoint/2010/main" val="1370625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1E8D2-D5CC-B1B9-E49C-3D6045FF6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descr="Service Coordination of Safety Net LTSS&#10;">
            <a:extLst>
              <a:ext uri="{FF2B5EF4-FFF2-40B4-BE49-F238E27FC236}">
                <a16:creationId xmlns:a16="http://schemas.microsoft.com/office/drawing/2014/main" id="{77D34A6C-DA5F-ABAD-51C2-AD9DB2C18D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606858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1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Service Coordination of Safety Net LTSS</a:t>
            </a:r>
          </a:p>
        </p:txBody>
      </p:sp>
      <p:graphicFrame>
        <p:nvGraphicFramePr>
          <p:cNvPr id="12" name="Diagram 11" descr="Longer term support and coordination&#10;Support people to live in the home and community of their choice&#10;Support return to community and facility diversion&#10;">
            <a:extLst>
              <a:ext uri="{FF2B5EF4-FFF2-40B4-BE49-F238E27FC236}">
                <a16:creationId xmlns:a16="http://schemas.microsoft.com/office/drawing/2014/main" id="{01E4B3C8-AF7C-B771-7A7F-4C19FC4D68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2048910"/>
              </p:ext>
            </p:extLst>
          </p:nvPr>
        </p:nvGraphicFramePr>
        <p:xfrm>
          <a:off x="332912" y="1757778"/>
          <a:ext cx="8478175" cy="4039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5950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Safety-Net Long-Term Services &amp; Supports">
            <a:extLst>
              <a:ext uri="{FF2B5EF4-FFF2-40B4-BE49-F238E27FC236}">
                <a16:creationId xmlns:a16="http://schemas.microsoft.com/office/drawing/2014/main" id="{63644656-9481-AE8B-C352-85BCC006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Safety-Net Long-Term Services &amp; Supports</a:t>
            </a:r>
          </a:p>
        </p:txBody>
      </p:sp>
      <p:graphicFrame>
        <p:nvGraphicFramePr>
          <p:cNvPr id="7" name="Content Placeholder 6" descr="Supported Community Living (SCL)&#10;Day Habilitation&#10;Facility-Based Residential Programs&#10;Medical Services and Supplies&#10;Personal Emergency Response Systems&#10;Supported Employment&#10;Respite&#10;Prevocational Services&#10;">
            <a:extLst>
              <a:ext uri="{FF2B5EF4-FFF2-40B4-BE49-F238E27FC236}">
                <a16:creationId xmlns:a16="http://schemas.microsoft.com/office/drawing/2014/main" id="{AD8540F9-6922-B582-FEA5-626C6E70A9B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4766167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0088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Disability Access Points">
            <a:extLst>
              <a:ext uri="{FF2B5EF4-FFF2-40B4-BE49-F238E27FC236}">
                <a16:creationId xmlns:a16="http://schemas.microsoft.com/office/drawing/2014/main" id="{B23D8898-07B3-554F-2267-6EECBEC33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Disability Access Points</a:t>
            </a:r>
          </a:p>
        </p:txBody>
      </p:sp>
    </p:spTree>
    <p:extLst>
      <p:ext uri="{BB962C8B-B14F-4D97-AF65-F5344CB8AC3E}">
        <p14:creationId xmlns:p14="http://schemas.microsoft.com/office/powerpoint/2010/main" val="4215019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272B0-2EF4-4957-9741-5A0749AD1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838" y="404814"/>
            <a:ext cx="7572125" cy="862011"/>
          </a:xfrm>
        </p:spPr>
        <p:txBody>
          <a:bodyPr/>
          <a:lstStyle/>
          <a:p>
            <a:pPr algn="ctr"/>
            <a:r>
              <a:rPr lang="en-US" dirty="0"/>
              <a:t>Where Help Meets Hope</a:t>
            </a:r>
          </a:p>
        </p:txBody>
      </p:sp>
      <p:pic>
        <p:nvPicPr>
          <p:cNvPr id="4" name="Online Media 3" title="Where Help Meets Hope">
            <a:hlinkClick r:id="" action="ppaction://media"/>
            <a:extLst>
              <a:ext uri="{FF2B5EF4-FFF2-40B4-BE49-F238E27FC236}">
                <a16:creationId xmlns:a16="http://schemas.microsoft.com/office/drawing/2014/main" id="{CC7CE6F2-2A4C-46B1-9EE2-74EACE71A7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3875" y="1335072"/>
            <a:ext cx="8291555" cy="468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6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26C803-87D9-C01F-B0BC-080FA402B7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Disability Access Point Map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1790DA-C977-6341-9E61-7EE12EE5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8E5B-C54E-4915-B069-2B2C8B7FEC1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Disability Access Points Map">
            <a:extLst>
              <a:ext uri="{FF2B5EF4-FFF2-40B4-BE49-F238E27FC236}">
                <a16:creationId xmlns:a16="http://schemas.microsoft.com/office/drawing/2014/main" id="{1715EC1E-1721-5E82-5B05-F98F01EBF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" y="57168"/>
            <a:ext cx="8638918" cy="66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29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Don’t Know Where to Start?&#10;">
            <a:extLst>
              <a:ext uri="{FF2B5EF4-FFF2-40B4-BE49-F238E27FC236}">
                <a16:creationId xmlns:a16="http://schemas.microsoft.com/office/drawing/2014/main" id="{29DE02B2-739C-5738-EDD6-7E9DFCDCC8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552575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1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Don’t Know Where to Start?</a:t>
            </a:r>
          </a:p>
        </p:txBody>
      </p:sp>
      <p:sp>
        <p:nvSpPr>
          <p:cNvPr id="4" name="TextBox 3" descr="That’s ok. Simply email at information@iowacompass.org or call 1-800-779-2001. Team members at Iowa Compass will help answer your questions and connect you with available services.&#10;">
            <a:extLst>
              <a:ext uri="{FF2B5EF4-FFF2-40B4-BE49-F238E27FC236}">
                <a16:creationId xmlns:a16="http://schemas.microsoft.com/office/drawing/2014/main" id="{4913E065-D987-702F-B818-8B6AFD34ADD0}"/>
              </a:ext>
            </a:extLst>
          </p:cNvPr>
          <p:cNvSpPr txBox="1"/>
          <p:nvPr/>
        </p:nvSpPr>
        <p:spPr>
          <a:xfrm>
            <a:off x="714375" y="2995910"/>
            <a:ext cx="77152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>
                <a:solidFill>
                  <a:srgbClr val="2E3030"/>
                </a:solidFill>
                <a:effectLst/>
                <a:latin typeface="Source Serif 4"/>
              </a:rPr>
              <a:t>That’s ok. Simply email at </a:t>
            </a:r>
            <a:r>
              <a:rPr lang="en-US" sz="2400" b="1" i="0">
                <a:solidFill>
                  <a:srgbClr val="171818"/>
                </a:solidFill>
                <a:effectLst/>
                <a:latin typeface="Source Serif 4"/>
                <a:hlinkClick r:id="rId2"/>
              </a:rPr>
              <a:t>information@iowacompass.org</a:t>
            </a:r>
            <a:r>
              <a:rPr lang="en-US" sz="2400" b="0" i="0">
                <a:solidFill>
                  <a:srgbClr val="2E3030"/>
                </a:solidFill>
                <a:effectLst/>
                <a:latin typeface="Source Serif 4"/>
              </a:rPr>
              <a:t> or call 1-800-779-2001. Team members at Iowa Compass will help answer your questions and connect you with available services.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16986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descr="District 1">
            <a:extLst>
              <a:ext uri="{FF2B5EF4-FFF2-40B4-BE49-F238E27FC236}">
                <a16:creationId xmlns:a16="http://schemas.microsoft.com/office/drawing/2014/main" id="{35265307-AD8A-D84B-6485-46B0EC511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District 1</a:t>
            </a:r>
          </a:p>
        </p:txBody>
      </p:sp>
      <p:sp>
        <p:nvSpPr>
          <p:cNvPr id="6" name="Text Placeholder 5" descr="Suzanne Watson&#10;Western Iowa Services Collaborative&#10;">
            <a:extLst>
              <a:ext uri="{FF2B5EF4-FFF2-40B4-BE49-F238E27FC236}">
                <a16:creationId xmlns:a16="http://schemas.microsoft.com/office/drawing/2014/main" id="{B054288F-D666-6104-D035-92FB50A9DA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Suzanne Watson</a:t>
            </a:r>
          </a:p>
          <a:p>
            <a:r>
              <a:rPr lang="en-US"/>
              <a:t>Western Iowa Services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91440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B38DF-A659-B7D0-A5A5-9CF5B799F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District 1 – Western Iowa Services Collaborative">
            <a:extLst>
              <a:ext uri="{FF2B5EF4-FFF2-40B4-BE49-F238E27FC236}">
                <a16:creationId xmlns:a16="http://schemas.microsoft.com/office/drawing/2014/main" id="{AE810EF8-6BB0-B45D-F72F-A10B62B30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2590"/>
            <a:ext cx="7886700" cy="945575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accent1"/>
                </a:solidFill>
              </a:rPr>
              <a:t>District 1 – Western Iowa Services Collaborative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AF0E16A-C781-A562-4224-7AEAFC4DE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50" name="Picture 2" descr="District 1">
            <a:extLst>
              <a:ext uri="{FF2B5EF4-FFF2-40B4-BE49-F238E27FC236}">
                <a16:creationId xmlns:a16="http://schemas.microsoft.com/office/drawing/2014/main" id="{B262BDD0-4D36-551E-8CE7-5B6DDFE2B9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866699" y="1616151"/>
            <a:ext cx="6640574" cy="431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WISC logo">
            <a:extLst>
              <a:ext uri="{FF2B5EF4-FFF2-40B4-BE49-F238E27FC236}">
                <a16:creationId xmlns:a16="http://schemas.microsoft.com/office/drawing/2014/main" id="{C7C19E39-BA9C-F0E9-17F2-8A1FD587D7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7" y="919587"/>
            <a:ext cx="2066925" cy="543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951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descr="District 1 Community Access Locations&#10;">
            <a:extLst>
              <a:ext uri="{FF2B5EF4-FFF2-40B4-BE49-F238E27FC236}">
                <a16:creationId xmlns:a16="http://schemas.microsoft.com/office/drawing/2014/main" id="{B1842D21-56EA-13A0-6160-F2F44ECBFE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1341" y="434339"/>
            <a:ext cx="2933754" cy="52551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District 1 Community Access Locations</a:t>
            </a:r>
          </a:p>
        </p:txBody>
      </p:sp>
      <p:sp>
        <p:nvSpPr>
          <p:cNvPr id="11" name="Rectangle 10" descr="District 1 Community Access Locations&#10;PottIA.Gov/DAPwest&#10;">
            <a:extLst>
              <a:ext uri="{FF2B5EF4-FFF2-40B4-BE49-F238E27FC236}">
                <a16:creationId xmlns:a16="http://schemas.microsoft.com/office/drawing/2014/main" id="{49F18E01-6889-4E70-85BE-95CC5FDC0193}"/>
              </a:ext>
            </a:extLst>
          </p:cNvPr>
          <p:cNvSpPr/>
          <p:nvPr/>
        </p:nvSpPr>
        <p:spPr>
          <a:xfrm>
            <a:off x="5581595" y="434339"/>
            <a:ext cx="2807031" cy="525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PottIA.Gov</a:t>
            </a:r>
            <a:r>
              <a:rPr lang="en-US"/>
              <a:t>/</a:t>
            </a:r>
            <a:r>
              <a:rPr lang="en-US" err="1"/>
              <a:t>DAPwest</a:t>
            </a:r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C567D43-260C-ED61-6EB6-C0056CFD7700}"/>
              </a:ext>
            </a:extLst>
          </p:cNvPr>
          <p:cNvGraphicFramePr>
            <a:graphicFrameLocks noGrp="1"/>
          </p:cNvGraphicFramePr>
          <p:nvPr/>
        </p:nvGraphicFramePr>
        <p:xfrm>
          <a:off x="252663" y="1442917"/>
          <a:ext cx="8602579" cy="452407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081463">
                  <a:extLst>
                    <a:ext uri="{9D8B030D-6E8A-4147-A177-3AD203B41FA5}">
                      <a16:colId xmlns:a16="http://schemas.microsoft.com/office/drawing/2014/main" val="855385005"/>
                    </a:ext>
                  </a:extLst>
                </a:gridCol>
                <a:gridCol w="2550695">
                  <a:extLst>
                    <a:ext uri="{9D8B030D-6E8A-4147-A177-3AD203B41FA5}">
                      <a16:colId xmlns:a16="http://schemas.microsoft.com/office/drawing/2014/main" val="3550774472"/>
                    </a:ext>
                  </a:extLst>
                </a:gridCol>
                <a:gridCol w="3970421">
                  <a:extLst>
                    <a:ext uri="{9D8B030D-6E8A-4147-A177-3AD203B41FA5}">
                      <a16:colId xmlns:a16="http://schemas.microsoft.com/office/drawing/2014/main" val="3464893435"/>
                    </a:ext>
                  </a:extLst>
                </a:gridCol>
              </a:tblGrid>
              <a:tr h="4321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kern="100">
                          <a:effectLst/>
                        </a:rPr>
                        <a:t>Location</a:t>
                      </a:r>
                      <a:endParaRPr lang="en-US" sz="20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kern="100">
                          <a:effectLst/>
                        </a:rPr>
                        <a:t>Address</a:t>
                      </a:r>
                      <a:endParaRPr lang="en-US" sz="20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Date/Hours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61296"/>
                  </a:ext>
                </a:extLst>
              </a:tr>
              <a:tr h="928504">
                <a:tc>
                  <a:txBody>
                    <a:bodyPr/>
                    <a:lstStyle/>
                    <a:p>
                      <a:r>
                        <a:rPr lang="en-US" sz="16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Pride Group HCBS office</a:t>
                      </a:r>
                      <a:endParaRPr lang="en-US" sz="16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218 W Bluffs St.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Cherokee, IA </a:t>
                      </a:r>
                    </a:p>
                  </a:txBody>
                  <a:tcPr anchor="ctr"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1st Friday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 am to 1:00 pm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567481"/>
                  </a:ext>
                </a:extLst>
              </a:tr>
              <a:tr h="693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effectLst/>
                          <a:latin typeface="+mn-lt"/>
                        </a:rPr>
                        <a:t>Connections AAA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2301 Pierce St.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Sioux City, IA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2nd Monday &amp; 3rd Thursday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 am to 2:00 pm 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940856"/>
                  </a:ext>
                </a:extLst>
              </a:tr>
              <a:tr h="6489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effectLst/>
                        </a:rPr>
                        <a:t>WESCO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415 South 11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St.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Denison, IA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3rd Thursday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 am to 1:00 pm</a:t>
                      </a:r>
                      <a:endParaRPr lang="en-US" sz="16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712735"/>
                  </a:ext>
                </a:extLst>
              </a:tr>
              <a:tr h="9925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effectLst/>
                        </a:rPr>
                        <a:t>Missouri Valley Elementary School</a:t>
                      </a:r>
                      <a:endParaRPr lang="en-US" sz="16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Missouri Valley, IA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602 N 9th St.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Last Wednesday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 am to 1:00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311842"/>
                  </a:ext>
                </a:extLst>
              </a:tr>
              <a:tr h="7457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+mj-lt"/>
                          <a:ea typeface="Calibri"/>
                          <a:cs typeface="Times New Roman"/>
                        </a:rPr>
                        <a:t>Updated Locations posted:</a:t>
                      </a:r>
                    </a:p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kern="100">
                          <a:effectLst/>
                          <a:latin typeface="+mj-lt"/>
                          <a:ea typeface="Calibri"/>
                          <a:cs typeface="Times New Roman"/>
                        </a:rPr>
                        <a:t>pottia.gov/</a:t>
                      </a:r>
                      <a:r>
                        <a:rPr lang="en-US" sz="1400" b="1" kern="100" err="1">
                          <a:effectLst/>
                          <a:latin typeface="+mj-lt"/>
                          <a:ea typeface="Calibri"/>
                          <a:cs typeface="Times New Roman"/>
                        </a:rPr>
                        <a:t>DAPwest</a:t>
                      </a:r>
                      <a:endParaRPr lang="en-US" sz="1400" b="1" kern="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186337"/>
                  </a:ext>
                </a:extLst>
              </a:tr>
            </a:tbl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B7059DB-B78D-A82E-DECC-7838D5F9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81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FEEE1-13EF-5D4B-033D-6856DF143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descr="District 1 Community Access Locations&#10;">
            <a:extLst>
              <a:ext uri="{FF2B5EF4-FFF2-40B4-BE49-F238E27FC236}">
                <a16:creationId xmlns:a16="http://schemas.microsoft.com/office/drawing/2014/main" id="{F6BDE7FB-A160-392B-777C-FD40749022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1341" y="434339"/>
            <a:ext cx="2933754" cy="52551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District 1 Community Access Locations</a:t>
            </a:r>
          </a:p>
        </p:txBody>
      </p:sp>
      <p:sp>
        <p:nvSpPr>
          <p:cNvPr id="11" name="Rectangle 10" descr="PottIA.Gov/DAPwest&#10;">
            <a:extLst>
              <a:ext uri="{FF2B5EF4-FFF2-40B4-BE49-F238E27FC236}">
                <a16:creationId xmlns:a16="http://schemas.microsoft.com/office/drawing/2014/main" id="{9BB4A849-694F-2113-9089-CA31BE8ECDA5}"/>
              </a:ext>
            </a:extLst>
          </p:cNvPr>
          <p:cNvSpPr/>
          <p:nvPr/>
        </p:nvSpPr>
        <p:spPr>
          <a:xfrm>
            <a:off x="5581595" y="434339"/>
            <a:ext cx="2807031" cy="525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PottIA.Gov</a:t>
            </a:r>
            <a:r>
              <a:rPr lang="en-US"/>
              <a:t>/</a:t>
            </a:r>
            <a:r>
              <a:rPr lang="en-US" err="1"/>
              <a:t>DAPwest</a:t>
            </a:r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D6BB49C-A330-4228-DCE4-B18D5F4B3B75}"/>
              </a:ext>
            </a:extLst>
          </p:cNvPr>
          <p:cNvGraphicFramePr>
            <a:graphicFrameLocks noGrp="1"/>
          </p:cNvGraphicFramePr>
          <p:nvPr/>
        </p:nvGraphicFramePr>
        <p:xfrm>
          <a:off x="252663" y="1442917"/>
          <a:ext cx="8602579" cy="452407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081463">
                  <a:extLst>
                    <a:ext uri="{9D8B030D-6E8A-4147-A177-3AD203B41FA5}">
                      <a16:colId xmlns:a16="http://schemas.microsoft.com/office/drawing/2014/main" val="855385005"/>
                    </a:ext>
                  </a:extLst>
                </a:gridCol>
                <a:gridCol w="2550695">
                  <a:extLst>
                    <a:ext uri="{9D8B030D-6E8A-4147-A177-3AD203B41FA5}">
                      <a16:colId xmlns:a16="http://schemas.microsoft.com/office/drawing/2014/main" val="3550774472"/>
                    </a:ext>
                  </a:extLst>
                </a:gridCol>
                <a:gridCol w="3970421">
                  <a:extLst>
                    <a:ext uri="{9D8B030D-6E8A-4147-A177-3AD203B41FA5}">
                      <a16:colId xmlns:a16="http://schemas.microsoft.com/office/drawing/2014/main" val="3464893435"/>
                    </a:ext>
                  </a:extLst>
                </a:gridCol>
              </a:tblGrid>
              <a:tr h="4321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kern="100">
                          <a:effectLst/>
                        </a:rPr>
                        <a:t>Location</a:t>
                      </a:r>
                      <a:endParaRPr lang="en-US" sz="20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kern="100">
                          <a:effectLst/>
                        </a:rPr>
                        <a:t>Address</a:t>
                      </a:r>
                      <a:endParaRPr lang="en-US" sz="20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Date/Hours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61296"/>
                  </a:ext>
                </a:extLst>
              </a:tr>
              <a:tr h="928504">
                <a:tc>
                  <a:txBody>
                    <a:bodyPr/>
                    <a:lstStyle/>
                    <a:p>
                      <a:r>
                        <a:rPr lang="en-US" sz="16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LeMars Public Library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 First St. SW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LeMars, IA</a:t>
                      </a:r>
                    </a:p>
                  </a:txBody>
                  <a:tcPr anchor="ctr"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1st Friday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 am to 1:00 pm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567481"/>
                  </a:ext>
                </a:extLst>
              </a:tr>
              <a:tr h="693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effectLst/>
                          <a:latin typeface="+mn-lt"/>
                        </a:rPr>
                        <a:t>Storm Lake Public Library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609 Cayuga St.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Storm Lake, IA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2nd Tuesday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 am to 12:30 pm 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940856"/>
                  </a:ext>
                </a:extLst>
              </a:tr>
              <a:tr h="6489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effectLst/>
                        </a:rPr>
                        <a:t>Burgess Health Center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1600 Diamond St.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Onawa, IA 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Last Friday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 am to 12:00 pm</a:t>
                      </a:r>
                      <a:endParaRPr lang="en-US" sz="16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712735"/>
                  </a:ext>
                </a:extLst>
              </a:tr>
              <a:tr h="9925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effectLst/>
                        </a:rPr>
                        <a:t>Burgess Wellness Center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111 South 5th St.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Mapleton, IA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Last Friday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1:00 pm to 3:30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311842"/>
                  </a:ext>
                </a:extLst>
              </a:tr>
              <a:tr h="7457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+mj-lt"/>
                          <a:ea typeface="Calibri"/>
                          <a:cs typeface="Times New Roman"/>
                        </a:rPr>
                        <a:t>Updated Locations posted:</a:t>
                      </a:r>
                    </a:p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kern="100">
                          <a:effectLst/>
                          <a:latin typeface="+mj-lt"/>
                          <a:ea typeface="Calibri"/>
                          <a:cs typeface="Times New Roman"/>
                        </a:rPr>
                        <a:t>pottia.gov/</a:t>
                      </a:r>
                      <a:r>
                        <a:rPr lang="en-US" sz="1400" b="1" kern="100" err="1">
                          <a:effectLst/>
                          <a:latin typeface="+mj-lt"/>
                          <a:ea typeface="Calibri"/>
                          <a:cs typeface="Times New Roman"/>
                        </a:rPr>
                        <a:t>DAPwest</a:t>
                      </a:r>
                      <a:endParaRPr lang="en-US" sz="1400" b="1" kern="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186337"/>
                  </a:ext>
                </a:extLst>
              </a:tr>
            </a:tbl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EE623C4-4339-AAA1-C2BD-09238C96D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8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verview">
            <a:extLst>
              <a:ext uri="{FF2B5EF4-FFF2-40B4-BE49-F238E27FC236}">
                <a16:creationId xmlns:a16="http://schemas.microsoft.com/office/drawing/2014/main" id="{E7AAA1BC-3078-A828-DBD9-253E9960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 descr="Disability Services System&#10;DAP Service Overview&#10;Disability Access Points&#10;Questions&#10;">
            <a:extLst>
              <a:ext uri="{FF2B5EF4-FFF2-40B4-BE49-F238E27FC236}">
                <a16:creationId xmlns:a16="http://schemas.microsoft.com/office/drawing/2014/main" id="{466635F1-AE15-9850-ACAA-DC224B170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Disability Services System</a:t>
            </a:r>
          </a:p>
          <a:p>
            <a:r>
              <a:rPr lang="en-US"/>
              <a:t>DAP Service Overview</a:t>
            </a:r>
          </a:p>
          <a:p>
            <a:r>
              <a:rPr lang="en-US"/>
              <a:t>Disability Access Points</a:t>
            </a:r>
          </a:p>
          <a:p>
            <a:r>
              <a:rPr lang="en-US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852766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8015F9-82ED-C1CD-E13D-70333777F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6565" y="1495425"/>
            <a:ext cx="2423159" cy="4085818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 descr="District 1 Disability Service Advisory Council&#10;">
            <a:extLst>
              <a:ext uri="{FF2B5EF4-FFF2-40B4-BE49-F238E27FC236}">
                <a16:creationId xmlns:a16="http://schemas.microsoft.com/office/drawing/2014/main" id="{250FA21A-B599-EACE-2E92-559A958012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58869" y="169862"/>
            <a:ext cx="7728785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District 1 Disability Service Advisory Council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WISC logo">
            <a:extLst>
              <a:ext uri="{FF2B5EF4-FFF2-40B4-BE49-F238E27FC236}">
                <a16:creationId xmlns:a16="http://schemas.microsoft.com/office/drawing/2014/main" id="{B20CE30C-0977-8C4C-00DA-C4058012E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70" y="1004977"/>
            <a:ext cx="2066925" cy="5435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2948CC-DF12-D7B7-A4EE-B20B07F48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33078" y="1495425"/>
            <a:ext cx="2423159" cy="4085818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9633D-3FC0-7E7E-F08B-B6E03B15D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4495" y="1497354"/>
            <a:ext cx="2423159" cy="4085818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 descr="Nine Members&#10;6 - Caregivers of Individuals with Lived-Experience&#10;3 – Disability Service providers&#10;">
            <a:extLst>
              <a:ext uri="{FF2B5EF4-FFF2-40B4-BE49-F238E27FC236}">
                <a16:creationId xmlns:a16="http://schemas.microsoft.com/office/drawing/2014/main" id="{6F5B3D53-8E6F-3D95-4500-0579FEE6FDF5}"/>
              </a:ext>
            </a:extLst>
          </p:cNvPr>
          <p:cNvSpPr txBox="1">
            <a:spLocks/>
          </p:cNvSpPr>
          <p:nvPr/>
        </p:nvSpPr>
        <p:spPr>
          <a:xfrm>
            <a:off x="894644" y="4037766"/>
            <a:ext cx="2206999" cy="15624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Nine Members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6 - Caregivers of Individuals with Lived-Experience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3 – Disability Service providers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3" descr="Six of Thirteen Counties Represented&#10;Buena Vista &#10;Crawford - 2&#10;Harrison&#10;O’Brien&#10;Plymouth - 2&#10;Woodbury - 2">
            <a:extLst>
              <a:ext uri="{FF2B5EF4-FFF2-40B4-BE49-F238E27FC236}">
                <a16:creationId xmlns:a16="http://schemas.microsoft.com/office/drawing/2014/main" id="{8C9B9E37-388D-BD80-A588-750FFB53C367}"/>
              </a:ext>
            </a:extLst>
          </p:cNvPr>
          <p:cNvSpPr txBox="1">
            <a:spLocks/>
          </p:cNvSpPr>
          <p:nvPr/>
        </p:nvSpPr>
        <p:spPr>
          <a:xfrm>
            <a:off x="3485249" y="3544661"/>
            <a:ext cx="2353429" cy="2154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Six of Thirteen Counties Represented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Buena Vista 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Crawford - 2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Harrison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O’Brien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Plymouth - 2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Woodbury - 2</a:t>
            </a:r>
            <a:endParaRPr lang="en-US" sz="14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 Placeholder 4" descr="Shaping policy&#10;Improving communication&#10;Ensuring real community needs are discussed&#10;">
            <a:extLst>
              <a:ext uri="{FF2B5EF4-FFF2-40B4-BE49-F238E27FC236}">
                <a16:creationId xmlns:a16="http://schemas.microsoft.com/office/drawing/2014/main" id="{4D8F2717-B64C-7ADE-FE90-F92843165C29}"/>
              </a:ext>
            </a:extLst>
          </p:cNvPr>
          <p:cNvSpPr txBox="1">
            <a:spLocks/>
          </p:cNvSpPr>
          <p:nvPr/>
        </p:nvSpPr>
        <p:spPr>
          <a:xfrm>
            <a:off x="6127464" y="3711950"/>
            <a:ext cx="2229971" cy="1869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Shaping policy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Improving communication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Ensuring real community needs are discussed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9A64B0B-1DEC-C3A8-BD09-C3AF30FE0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0183" y="1684602"/>
            <a:ext cx="2141725" cy="178347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40C145B-96D6-8980-B90D-D435040BE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644" y="1684602"/>
            <a:ext cx="2207000" cy="195136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6343E8D-E4A7-3C10-EA08-EE6EB0187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7464" y="1684602"/>
            <a:ext cx="2292940" cy="202734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B2CDEE-F1DA-FFAA-D7EF-94A4D415D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59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descr="District 2">
            <a:extLst>
              <a:ext uri="{FF2B5EF4-FFF2-40B4-BE49-F238E27FC236}">
                <a16:creationId xmlns:a16="http://schemas.microsoft.com/office/drawing/2014/main" id="{450563CE-0F7E-090D-D5F8-0345F2A19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District 2</a:t>
            </a:r>
          </a:p>
        </p:txBody>
      </p:sp>
      <p:sp>
        <p:nvSpPr>
          <p:cNvPr id="8" name="Text Placeholder 7" descr="Russell Wood&#10;Collaborative Individual and Community Supports&#10;">
            <a:extLst>
              <a:ext uri="{FF2B5EF4-FFF2-40B4-BE49-F238E27FC236}">
                <a16:creationId xmlns:a16="http://schemas.microsoft.com/office/drawing/2014/main" id="{7F4986D7-BDE8-E205-02C7-B2BFAF323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Russell Wood</a:t>
            </a:r>
          </a:p>
          <a:p>
            <a:r>
              <a:rPr lang="en-US"/>
              <a:t>Collaborative Individual and Community Supports</a:t>
            </a:r>
          </a:p>
        </p:txBody>
      </p:sp>
    </p:spTree>
    <p:extLst>
      <p:ext uri="{BB962C8B-B14F-4D97-AF65-F5344CB8AC3E}">
        <p14:creationId xmlns:p14="http://schemas.microsoft.com/office/powerpoint/2010/main" val="3729927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District 2 Collaborative Individual &amp; Community Services ADRC DAP">
            <a:extLst>
              <a:ext uri="{FF2B5EF4-FFF2-40B4-BE49-F238E27FC236}">
                <a16:creationId xmlns:a16="http://schemas.microsoft.com/office/drawing/2014/main" id="{A47AAC33-A1EA-F710-D438-6E384634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2590"/>
            <a:ext cx="7886700" cy="945575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accent1"/>
                </a:solidFill>
              </a:rPr>
              <a:t>District 2 Collaborative Individual &amp; Community Services ADRC DAP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66FE35-B58F-71CA-2BA2-28485F5CF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050" name="Picture 2" descr="District 2">
            <a:extLst>
              <a:ext uri="{FF2B5EF4-FFF2-40B4-BE49-F238E27FC236}">
                <a16:creationId xmlns:a16="http://schemas.microsoft.com/office/drawing/2014/main" id="{A3286230-E453-47CB-941B-0401145194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5874" y="1616151"/>
            <a:ext cx="6642224" cy="431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ICS logo">
            <a:extLst>
              <a:ext uri="{FF2B5EF4-FFF2-40B4-BE49-F238E27FC236}">
                <a16:creationId xmlns:a16="http://schemas.microsoft.com/office/drawing/2014/main" id="{E84548E6-2D93-8346-5F4D-3855F73E3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94" y="5469309"/>
            <a:ext cx="1934057" cy="60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1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District 2 Office Locations&#10;Hours may vary depending on meetings with clients&#10;">
            <a:extLst>
              <a:ext uri="{FF2B5EF4-FFF2-40B4-BE49-F238E27FC236}">
                <a16:creationId xmlns:a16="http://schemas.microsoft.com/office/drawing/2014/main" id="{6042F273-8B9B-B9BE-B517-A04461F4FF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1340" y="434339"/>
            <a:ext cx="4040659" cy="52551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District 2 Office Locations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Hours may vary depending on meetings with clients</a:t>
            </a:r>
          </a:p>
        </p:txBody>
      </p:sp>
      <p:sp>
        <p:nvSpPr>
          <p:cNvPr id="11" name="Rectangle 10" descr="info@cicsmhds.org&#10;">
            <a:extLst>
              <a:ext uri="{FF2B5EF4-FFF2-40B4-BE49-F238E27FC236}">
                <a16:creationId xmlns:a16="http://schemas.microsoft.com/office/drawing/2014/main" id="{49F18E01-6889-4E70-85BE-95CC5FDC0193}"/>
              </a:ext>
            </a:extLst>
          </p:cNvPr>
          <p:cNvSpPr/>
          <p:nvPr/>
        </p:nvSpPr>
        <p:spPr>
          <a:xfrm>
            <a:off x="5921488" y="434339"/>
            <a:ext cx="2933754" cy="525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info@cicsmhds.org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C567D43-260C-ED61-6EB6-C0056CFD7700}"/>
              </a:ext>
            </a:extLst>
          </p:cNvPr>
          <p:cNvGraphicFramePr>
            <a:graphicFrameLocks noGrp="1"/>
          </p:cNvGraphicFramePr>
          <p:nvPr/>
        </p:nvGraphicFramePr>
        <p:xfrm>
          <a:off x="252663" y="1128371"/>
          <a:ext cx="8602579" cy="478599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118066">
                  <a:extLst>
                    <a:ext uri="{9D8B030D-6E8A-4147-A177-3AD203B41FA5}">
                      <a16:colId xmlns:a16="http://schemas.microsoft.com/office/drawing/2014/main" val="855385005"/>
                    </a:ext>
                  </a:extLst>
                </a:gridCol>
                <a:gridCol w="2626659">
                  <a:extLst>
                    <a:ext uri="{9D8B030D-6E8A-4147-A177-3AD203B41FA5}">
                      <a16:colId xmlns:a16="http://schemas.microsoft.com/office/drawing/2014/main" val="3550774472"/>
                    </a:ext>
                  </a:extLst>
                </a:gridCol>
                <a:gridCol w="2857854">
                  <a:extLst>
                    <a:ext uri="{9D8B030D-6E8A-4147-A177-3AD203B41FA5}">
                      <a16:colId xmlns:a16="http://schemas.microsoft.com/office/drawing/2014/main" val="3464893435"/>
                    </a:ext>
                  </a:extLst>
                </a:gridCol>
              </a:tblGrid>
              <a:tr h="370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kern="100">
                          <a:effectLst/>
                        </a:rPr>
                        <a:t>Location</a:t>
                      </a:r>
                      <a:endParaRPr lang="en-US" sz="20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kern="100">
                          <a:effectLst/>
                        </a:rPr>
                        <a:t>Address</a:t>
                      </a:r>
                      <a:endParaRPr lang="en-US" sz="20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Days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61296"/>
                  </a:ext>
                </a:extLst>
              </a:tr>
              <a:tr h="6161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Prairie Ridge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515-416-6904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 East Call Street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Algona</a:t>
                      </a:r>
                    </a:p>
                  </a:txBody>
                  <a:tcPr anchor="ctr"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Wednesday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567481"/>
                  </a:ext>
                </a:extLst>
              </a:tr>
              <a:tr h="6449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Wright County Connections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515-955-1719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 N Main St.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Clarion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Friday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940856"/>
                  </a:ext>
                </a:extLst>
              </a:tr>
              <a:tr h="5653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Humboldt Co. Courthouse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515-416-6904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203 Main St.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Dakota City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Thursday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712735"/>
                  </a:ext>
                </a:extLst>
              </a:tr>
              <a:tr h="630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effectLst/>
                        </a:rPr>
                        <a:t>Emmetsburg Public Library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515-766-4332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707 N Superior St.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Emmetsburg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Friday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311842"/>
                  </a:ext>
                </a:extLst>
              </a:tr>
              <a:tr h="6338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effectLst/>
                        </a:rPr>
                        <a:t>Estherville Public Library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515-766-4332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613 Central Ave.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Estherville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Thursday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186337"/>
                  </a:ext>
                </a:extLst>
              </a:tr>
              <a:tr h="6338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Prairie Ridge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515-663-2941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138 N Clark St.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Forest City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Wednesday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9045515"/>
                  </a:ext>
                </a:extLst>
              </a:tr>
              <a:tr h="6338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effectLst/>
                        </a:rPr>
                        <a:t>Elderbridge AAA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515-416-6904</a:t>
                      </a:r>
                      <a:endParaRPr lang="en-US" sz="16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308 Central Ave., Ste. C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Fort Dodge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Monday-Friday, except for 2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Thursday and 3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Wednesday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242187"/>
                  </a:ext>
                </a:extLst>
              </a:tr>
            </a:tbl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B7059DB-B78D-A82E-DECC-7838D5F9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28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7859B-1B64-219C-5D3C-5C046C0CC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District 2 Office Locations&#10;Hours may vary depending on meetings with clients&#10;">
            <a:extLst>
              <a:ext uri="{FF2B5EF4-FFF2-40B4-BE49-F238E27FC236}">
                <a16:creationId xmlns:a16="http://schemas.microsoft.com/office/drawing/2014/main" id="{5F8A80D1-5F30-889D-42FD-B42201D106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1340" y="434339"/>
            <a:ext cx="4040659" cy="52551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District 2 Office Locations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Hours may vary depending on meetings with clients</a:t>
            </a:r>
          </a:p>
        </p:txBody>
      </p:sp>
      <p:sp>
        <p:nvSpPr>
          <p:cNvPr id="11" name="Rectangle 10" descr="info@cicsmhds.org&#10;">
            <a:extLst>
              <a:ext uri="{FF2B5EF4-FFF2-40B4-BE49-F238E27FC236}">
                <a16:creationId xmlns:a16="http://schemas.microsoft.com/office/drawing/2014/main" id="{FF87C912-919B-489C-3586-84BBF81EE82D}"/>
              </a:ext>
            </a:extLst>
          </p:cNvPr>
          <p:cNvSpPr/>
          <p:nvPr/>
        </p:nvSpPr>
        <p:spPr>
          <a:xfrm>
            <a:off x="5921488" y="434339"/>
            <a:ext cx="2933754" cy="525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info@cicsmhds.org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7E850D6-5907-7175-62E0-BD62CB4D0256}"/>
              </a:ext>
            </a:extLst>
          </p:cNvPr>
          <p:cNvGraphicFramePr>
            <a:graphicFrameLocks noGrp="1"/>
          </p:cNvGraphicFramePr>
          <p:nvPr/>
        </p:nvGraphicFramePr>
        <p:xfrm>
          <a:off x="252663" y="1164231"/>
          <a:ext cx="8602579" cy="4788923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109102">
                  <a:extLst>
                    <a:ext uri="{9D8B030D-6E8A-4147-A177-3AD203B41FA5}">
                      <a16:colId xmlns:a16="http://schemas.microsoft.com/office/drawing/2014/main" val="855385005"/>
                    </a:ext>
                  </a:extLst>
                </a:gridCol>
                <a:gridCol w="2635623">
                  <a:extLst>
                    <a:ext uri="{9D8B030D-6E8A-4147-A177-3AD203B41FA5}">
                      <a16:colId xmlns:a16="http://schemas.microsoft.com/office/drawing/2014/main" val="3550774472"/>
                    </a:ext>
                  </a:extLst>
                </a:gridCol>
                <a:gridCol w="2857854">
                  <a:extLst>
                    <a:ext uri="{9D8B030D-6E8A-4147-A177-3AD203B41FA5}">
                      <a16:colId xmlns:a16="http://schemas.microsoft.com/office/drawing/2014/main" val="3464893435"/>
                    </a:ext>
                  </a:extLst>
                </a:gridCol>
              </a:tblGrid>
              <a:tr h="370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kern="100">
                          <a:effectLst/>
                        </a:rPr>
                        <a:t>Location</a:t>
                      </a:r>
                      <a:endParaRPr lang="en-US" sz="20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kern="100">
                          <a:effectLst/>
                        </a:rPr>
                        <a:t>Address</a:t>
                      </a:r>
                      <a:endParaRPr lang="en-US" sz="20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Days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61296"/>
                  </a:ext>
                </a:extLst>
              </a:tr>
              <a:tr h="6161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Duncan Heights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515-663-2948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236 State St.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Garner</a:t>
                      </a:r>
                    </a:p>
                  </a:txBody>
                  <a:tcPr anchor="ctr"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Tuesday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567481"/>
                  </a:ext>
                </a:extLst>
              </a:tr>
              <a:tr h="6449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Worth County Public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515-663-2941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95 9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St. N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Northwood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Thursday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940856"/>
                  </a:ext>
                </a:extLst>
              </a:tr>
              <a:tr h="5653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effectLst/>
                        </a:rPr>
                        <a:t>City Hall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515-955-1719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E Elm Ave.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Pocahontas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Friday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712735"/>
                  </a:ext>
                </a:extLst>
              </a:tr>
              <a:tr h="6338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effectLst/>
                        </a:rPr>
                        <a:t>Annex Building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515-955-1719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 Court St.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Rockwell City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3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Tuesdays of the month</a:t>
                      </a:r>
                      <a:endParaRPr lang="en-US" sz="16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214835"/>
                  </a:ext>
                </a:extLst>
              </a:tr>
              <a:tr h="6338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effectLst/>
                        </a:rPr>
                        <a:t>Sac Public Library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515-955-1719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1001 W Main St.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 City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Monday of the month</a:t>
                      </a:r>
                      <a:endParaRPr lang="en-US" sz="16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406304"/>
                  </a:ext>
                </a:extLst>
              </a:tr>
              <a:tr h="6338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effectLst/>
                        </a:rPr>
                        <a:t>Elderbridge AAA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515-766-4322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714 10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Ave. E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Spencer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Monday-Friday except for 1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week of the month</a:t>
                      </a:r>
                      <a:endParaRPr lang="en-US" sz="16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929678"/>
                  </a:ext>
                </a:extLst>
              </a:tr>
              <a:tr h="6338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effectLst/>
                        </a:rPr>
                        <a:t>Spirit Lake Public Library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515-766-4322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702 16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St.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Spirit Lake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Tuesday of the month</a:t>
                      </a:r>
                      <a:endParaRPr lang="en-US" sz="16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479961"/>
                  </a:ext>
                </a:extLst>
              </a:tr>
            </a:tbl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210B730-EE2E-E954-61BA-35C66BB27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58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2948CC-DF12-D7B7-A4EE-B20B07F48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33078" y="1495425"/>
            <a:ext cx="2423159" cy="4688694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8015F9-82ED-C1CD-E13D-70333777F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6565" y="1495425"/>
            <a:ext cx="2423159" cy="4690872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 descr="District 2 Disability Service Advisory Council&#10;">
            <a:extLst>
              <a:ext uri="{FF2B5EF4-FFF2-40B4-BE49-F238E27FC236}">
                <a16:creationId xmlns:a16="http://schemas.microsoft.com/office/drawing/2014/main" id="{250FA21A-B599-EACE-2E92-559A958012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86565" y="365126"/>
            <a:ext cx="7728785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District 2 Disability Service Advisory Council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9633D-3FC0-7E7E-F08B-B6E03B15D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4495" y="1497354"/>
            <a:ext cx="2423159" cy="4690872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 descr="Nine Members&#10;Individuals with Lived-Experience&#10;Caregivers&#10;Providers">
            <a:extLst>
              <a:ext uri="{FF2B5EF4-FFF2-40B4-BE49-F238E27FC236}">
                <a16:creationId xmlns:a16="http://schemas.microsoft.com/office/drawing/2014/main" id="{6F5B3D53-8E6F-3D95-4500-0579FEE6FDF5}"/>
              </a:ext>
            </a:extLst>
          </p:cNvPr>
          <p:cNvSpPr txBox="1">
            <a:spLocks/>
          </p:cNvSpPr>
          <p:nvPr/>
        </p:nvSpPr>
        <p:spPr>
          <a:xfrm>
            <a:off x="894644" y="4002505"/>
            <a:ext cx="2206999" cy="15624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Nine Members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Individuals with Lived-Experience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Caregivers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Providers</a:t>
            </a:r>
          </a:p>
        </p:txBody>
      </p:sp>
      <p:sp>
        <p:nvSpPr>
          <p:cNvPr id="12" name="Text Placeholder 3" descr="Nine of Fourteen&#10;Counties Represented&#10;Calhoun&#10;Clay&#10;Dickinson&#10;Hancock&#10;Humboldt&#10;Kossuth&#10;Webster&#10;Winnebago&#10;Worth">
            <a:extLst>
              <a:ext uri="{FF2B5EF4-FFF2-40B4-BE49-F238E27FC236}">
                <a16:creationId xmlns:a16="http://schemas.microsoft.com/office/drawing/2014/main" id="{8C9B9E37-388D-BD80-A588-750FFB53C367}"/>
              </a:ext>
            </a:extLst>
          </p:cNvPr>
          <p:cNvSpPr txBox="1">
            <a:spLocks/>
          </p:cNvSpPr>
          <p:nvPr/>
        </p:nvSpPr>
        <p:spPr>
          <a:xfrm>
            <a:off x="3485249" y="3279482"/>
            <a:ext cx="2353429" cy="29482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Nine of Fourteen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None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Counties Represented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Calhoun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Clay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Dickinson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Hancock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Humboldt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Kossuth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Webster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Winnebago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Worth</a:t>
            </a:r>
          </a:p>
        </p:txBody>
      </p:sp>
      <p:sp>
        <p:nvSpPr>
          <p:cNvPr id="13" name="Text Placeholder 4" descr="Shaping policy&#10;Improving communication&#10;Ensuring real community needs are discussed&#10;">
            <a:extLst>
              <a:ext uri="{FF2B5EF4-FFF2-40B4-BE49-F238E27FC236}">
                <a16:creationId xmlns:a16="http://schemas.microsoft.com/office/drawing/2014/main" id="{4D8F2717-B64C-7ADE-FE90-F92843165C29}"/>
              </a:ext>
            </a:extLst>
          </p:cNvPr>
          <p:cNvSpPr txBox="1">
            <a:spLocks/>
          </p:cNvSpPr>
          <p:nvPr/>
        </p:nvSpPr>
        <p:spPr>
          <a:xfrm>
            <a:off x="6127464" y="4002505"/>
            <a:ext cx="2229971" cy="1869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Shaping policy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Improving communication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Ensuring real community needs are discussed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9A64B0B-1DEC-C3A8-BD09-C3AF30FE0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30183" y="1483016"/>
            <a:ext cx="2141725" cy="178347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40C145B-96D6-8980-B90D-D435040BE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644" y="1684602"/>
            <a:ext cx="2207000" cy="195136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6343E8D-E4A7-3C10-EA08-EE6EB0187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7464" y="1804243"/>
            <a:ext cx="2292940" cy="202734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B2CDEE-F1DA-FFAA-D7EF-94A4D415D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21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descr="District 3">
            <a:extLst>
              <a:ext uri="{FF2B5EF4-FFF2-40B4-BE49-F238E27FC236}">
                <a16:creationId xmlns:a16="http://schemas.microsoft.com/office/drawing/2014/main" id="{974DB4F7-C71C-EADD-F980-333AB686B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District 3</a:t>
            </a:r>
          </a:p>
        </p:txBody>
      </p:sp>
      <p:sp>
        <p:nvSpPr>
          <p:cNvPr id="8" name="Text Placeholder 7" descr="Russell Wood&#10;Collaborative Individual &amp; Community Supports&#10;">
            <a:extLst>
              <a:ext uri="{FF2B5EF4-FFF2-40B4-BE49-F238E27FC236}">
                <a16:creationId xmlns:a16="http://schemas.microsoft.com/office/drawing/2014/main" id="{27C5C392-59DB-3A20-C1C1-4185F8FA8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Russell Wood</a:t>
            </a:r>
          </a:p>
          <a:p>
            <a:r>
              <a:rPr lang="en-US"/>
              <a:t>Collaborative Individual &amp; Community Supports</a:t>
            </a:r>
          </a:p>
        </p:txBody>
      </p:sp>
    </p:spTree>
    <p:extLst>
      <p:ext uri="{BB962C8B-B14F-4D97-AF65-F5344CB8AC3E}">
        <p14:creationId xmlns:p14="http://schemas.microsoft.com/office/powerpoint/2010/main" val="316259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District 3 Collaborative Individual &amp; Community Services ADRC DAP">
            <a:extLst>
              <a:ext uri="{FF2B5EF4-FFF2-40B4-BE49-F238E27FC236}">
                <a16:creationId xmlns:a16="http://schemas.microsoft.com/office/drawing/2014/main" id="{A47AAC33-A1EA-F710-D438-6E384634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2590"/>
            <a:ext cx="7886700" cy="945575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accent1"/>
                </a:solidFill>
              </a:rPr>
              <a:t>District 3 Collaborative Individual &amp; Community Services ADRC DAP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66FE35-B58F-71CA-2BA2-28485F5CF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050" name="Picture 2" descr="District 3">
            <a:extLst>
              <a:ext uri="{FF2B5EF4-FFF2-40B4-BE49-F238E27FC236}">
                <a16:creationId xmlns:a16="http://schemas.microsoft.com/office/drawing/2014/main" id="{A3286230-E453-47CB-941B-0401145194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5874" y="1616151"/>
            <a:ext cx="6642224" cy="431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ICS logo">
            <a:extLst>
              <a:ext uri="{FF2B5EF4-FFF2-40B4-BE49-F238E27FC236}">
                <a16:creationId xmlns:a16="http://schemas.microsoft.com/office/drawing/2014/main" id="{E84548E6-2D93-8346-5F4D-3855F73E3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94" y="5469309"/>
            <a:ext cx="1934057" cy="60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8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District 3 Office Locations&#10;Hours may vary depending on meetings with clients&#10;">
            <a:extLst>
              <a:ext uri="{FF2B5EF4-FFF2-40B4-BE49-F238E27FC236}">
                <a16:creationId xmlns:a16="http://schemas.microsoft.com/office/drawing/2014/main" id="{6042F273-8B9B-B9BE-B517-A04461F4FF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1340" y="434339"/>
            <a:ext cx="4040659" cy="52551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District 3 Office Locations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Hours may vary depending on meetings with clients</a:t>
            </a:r>
          </a:p>
        </p:txBody>
      </p:sp>
      <p:sp>
        <p:nvSpPr>
          <p:cNvPr id="11" name="Rectangle 10" descr="info@cicsmhds.org&#10;">
            <a:extLst>
              <a:ext uri="{FF2B5EF4-FFF2-40B4-BE49-F238E27FC236}">
                <a16:creationId xmlns:a16="http://schemas.microsoft.com/office/drawing/2014/main" id="{49F18E01-6889-4E70-85BE-95CC5FDC0193}"/>
              </a:ext>
            </a:extLst>
          </p:cNvPr>
          <p:cNvSpPr/>
          <p:nvPr/>
        </p:nvSpPr>
        <p:spPr>
          <a:xfrm>
            <a:off x="5921488" y="434339"/>
            <a:ext cx="2933754" cy="525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info@cicsmhds.org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C567D43-260C-ED61-6EB6-C0056CFD7700}"/>
              </a:ext>
            </a:extLst>
          </p:cNvPr>
          <p:cNvGraphicFramePr>
            <a:graphicFrameLocks noGrp="1"/>
          </p:cNvGraphicFramePr>
          <p:nvPr/>
        </p:nvGraphicFramePr>
        <p:xfrm>
          <a:off x="252663" y="1020792"/>
          <a:ext cx="8602579" cy="5112164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983596">
                  <a:extLst>
                    <a:ext uri="{9D8B030D-6E8A-4147-A177-3AD203B41FA5}">
                      <a16:colId xmlns:a16="http://schemas.microsoft.com/office/drawing/2014/main" val="855385005"/>
                    </a:ext>
                  </a:extLst>
                </a:gridCol>
                <a:gridCol w="2671482">
                  <a:extLst>
                    <a:ext uri="{9D8B030D-6E8A-4147-A177-3AD203B41FA5}">
                      <a16:colId xmlns:a16="http://schemas.microsoft.com/office/drawing/2014/main" val="3550774472"/>
                    </a:ext>
                  </a:extLst>
                </a:gridCol>
                <a:gridCol w="2947501">
                  <a:extLst>
                    <a:ext uri="{9D8B030D-6E8A-4147-A177-3AD203B41FA5}">
                      <a16:colId xmlns:a16="http://schemas.microsoft.com/office/drawing/2014/main" val="3464893435"/>
                    </a:ext>
                  </a:extLst>
                </a:gridCol>
              </a:tblGrid>
              <a:tr h="3665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kern="100">
                          <a:effectLst/>
                        </a:rPr>
                        <a:t>Location</a:t>
                      </a:r>
                      <a:endParaRPr lang="en-US" sz="15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kern="100">
                          <a:effectLst/>
                        </a:rPr>
                        <a:t>Address</a:t>
                      </a:r>
                      <a:endParaRPr lang="en-US" sz="15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Days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61296"/>
                  </a:ext>
                </a:extLst>
              </a:tr>
              <a:tr h="5567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Pathways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515-416-6399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315 N Main St.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Allison</a:t>
                      </a:r>
                    </a:p>
                  </a:txBody>
                  <a:tcPr anchor="ctr"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Thursday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567481"/>
                  </a:ext>
                </a:extLst>
              </a:tr>
              <a:tr h="5567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Floyd County Courthouse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515-663-2948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 S Main St.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Charles City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Fridays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940856"/>
                  </a:ext>
                </a:extLst>
              </a:tr>
              <a:tr h="5567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Howard Co. Public Service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641-715-7731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205 2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St. E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Cresco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Monday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712735"/>
                  </a:ext>
                </a:extLst>
              </a:tr>
              <a:tr h="7986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>
                          <a:effectLst/>
                        </a:rPr>
                        <a:t>NEI3A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641-715-7731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915 Short St., Ste. 169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Decorah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Monday-Friday except 1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Mon., 2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Wed., 3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Thursday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311842"/>
                  </a:ext>
                </a:extLst>
              </a:tr>
              <a:tr h="5567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effectLst/>
                        </a:rPr>
                        <a:t>Clayton Co. General Relief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641-715-7731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 Gunder Rd., Ste. 6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Elkader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Thursday of the month</a:t>
                      </a:r>
                      <a:endParaRPr lang="en-US" sz="15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186337"/>
                  </a:ext>
                </a:extLst>
              </a:tr>
              <a:tr h="556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>
                          <a:effectLst/>
                        </a:rPr>
                        <a:t>Annex Building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641-754-6390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706 H Ave., Ste. 2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Grundy Center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Thursday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9045515"/>
                  </a:ext>
                </a:extLst>
              </a:tr>
              <a:tr h="5567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Community Resource Center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515-416-6399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123 1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Ave. SW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Hampton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Monday-Friday except 1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Tue., Wed, and Thursday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5698087"/>
                  </a:ext>
                </a:extLst>
              </a:tr>
              <a:tr h="5697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>
                          <a:effectLst/>
                        </a:rPr>
                        <a:t>Friendship Club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515-416-6399</a:t>
                      </a:r>
                      <a:endParaRPr lang="en-US" sz="15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602 S. Oak St.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Iowa Falls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Tuesday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242187"/>
                  </a:ext>
                </a:extLst>
              </a:tr>
            </a:tbl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B7059DB-B78D-A82E-DECC-7838D5F9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12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7859B-1B64-219C-5D3C-5C046C0CC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District 3 Office Locations&#10;Hours may vary depending on meetings with clients&#10;">
            <a:extLst>
              <a:ext uri="{FF2B5EF4-FFF2-40B4-BE49-F238E27FC236}">
                <a16:creationId xmlns:a16="http://schemas.microsoft.com/office/drawing/2014/main" id="{5F8A80D1-5F30-889D-42FD-B42201D106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1340" y="434339"/>
            <a:ext cx="4040659" cy="52551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District 3 Office Locations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Hours may vary depending on meetings with clients</a:t>
            </a:r>
          </a:p>
        </p:txBody>
      </p:sp>
      <p:sp>
        <p:nvSpPr>
          <p:cNvPr id="11" name="Rectangle 10" descr="info@cicsmhds.org&#10;">
            <a:extLst>
              <a:ext uri="{FF2B5EF4-FFF2-40B4-BE49-F238E27FC236}">
                <a16:creationId xmlns:a16="http://schemas.microsoft.com/office/drawing/2014/main" id="{FF87C912-919B-489C-3586-84BBF81EE82D}"/>
              </a:ext>
            </a:extLst>
          </p:cNvPr>
          <p:cNvSpPr/>
          <p:nvPr/>
        </p:nvSpPr>
        <p:spPr>
          <a:xfrm>
            <a:off x="5921488" y="434339"/>
            <a:ext cx="2933754" cy="525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info@cicsmhds.org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7E850D6-5907-7175-62E0-BD62CB4D0256}"/>
              </a:ext>
            </a:extLst>
          </p:cNvPr>
          <p:cNvGraphicFramePr>
            <a:graphicFrameLocks noGrp="1"/>
          </p:cNvGraphicFramePr>
          <p:nvPr/>
        </p:nvGraphicFramePr>
        <p:xfrm>
          <a:off x="252663" y="1039905"/>
          <a:ext cx="8602579" cy="504710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270466">
                  <a:extLst>
                    <a:ext uri="{9D8B030D-6E8A-4147-A177-3AD203B41FA5}">
                      <a16:colId xmlns:a16="http://schemas.microsoft.com/office/drawing/2014/main" val="855385005"/>
                    </a:ext>
                  </a:extLst>
                </a:gridCol>
                <a:gridCol w="2357718">
                  <a:extLst>
                    <a:ext uri="{9D8B030D-6E8A-4147-A177-3AD203B41FA5}">
                      <a16:colId xmlns:a16="http://schemas.microsoft.com/office/drawing/2014/main" val="3550774472"/>
                    </a:ext>
                  </a:extLst>
                </a:gridCol>
                <a:gridCol w="2974395">
                  <a:extLst>
                    <a:ext uri="{9D8B030D-6E8A-4147-A177-3AD203B41FA5}">
                      <a16:colId xmlns:a16="http://schemas.microsoft.com/office/drawing/2014/main" val="3464893435"/>
                    </a:ext>
                  </a:extLst>
                </a:gridCol>
              </a:tblGrid>
              <a:tr h="3434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kern="100">
                          <a:effectLst/>
                        </a:rPr>
                        <a:t>Location</a:t>
                      </a:r>
                      <a:endParaRPr lang="en-US" sz="15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kern="100">
                          <a:effectLst/>
                        </a:rPr>
                        <a:t>Address</a:t>
                      </a:r>
                      <a:endParaRPr lang="en-US" sz="15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Days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61296"/>
                  </a:ext>
                </a:extLst>
              </a:tr>
              <a:tr h="4982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Prairie Ridge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641-754-6390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N 4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Ave.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Marshalltown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Monday, Wednesday, Thursday, Friday except 2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Thursday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504015"/>
                  </a:ext>
                </a:extLst>
              </a:tr>
              <a:tr h="7635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Elderbridge AAA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515-663-2941 or 515-663-2948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1190 </a:t>
                      </a:r>
                      <a:r>
                        <a:rPr lang="en-US" sz="15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Briarstone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Dr.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Mason City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Monday-Thursday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033303"/>
                  </a:ext>
                </a:extLst>
              </a:tr>
              <a:tr h="5118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>
                          <a:effectLst/>
                        </a:rPr>
                        <a:t>Heritage Center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515-663-2948</a:t>
                      </a:r>
                      <a:endParaRPr lang="en-US" sz="1500" kern="1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2275 S Linn Ave.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Hampton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4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Thursday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712735"/>
                  </a:ext>
                </a:extLst>
              </a:tr>
              <a:tr h="556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effectLst/>
                        </a:rPr>
                        <a:t>Oelwein VA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641-715-7731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901 N Frederick Ave.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Oelwein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Tuesday of the month</a:t>
                      </a:r>
                      <a:endParaRPr lang="en-US" sz="15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35999"/>
                  </a:ext>
                </a:extLst>
              </a:tr>
              <a:tr h="556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effectLst/>
                        </a:rPr>
                        <a:t>Mitchell Co. Public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515-663-2941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415 Pleasant St.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Osage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Fridays</a:t>
                      </a:r>
                      <a:endParaRPr lang="en-US" sz="15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214835"/>
                  </a:ext>
                </a:extLst>
              </a:tr>
              <a:tr h="5560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>
                          <a:effectLst/>
                        </a:rPr>
                        <a:t>Prairie Ridge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641-754-6390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413 McClellan St.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Tama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Tuesdays</a:t>
                      </a:r>
                      <a:endParaRPr lang="en-US" sz="15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406304"/>
                  </a:ext>
                </a:extLst>
              </a:tr>
              <a:tr h="556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effectLst/>
                        </a:rPr>
                        <a:t>MOSAIC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641-715-7731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Allamakee St.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Waukon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Wednesday of the month</a:t>
                      </a:r>
                      <a:endParaRPr lang="en-US" sz="15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929678"/>
                  </a:ext>
                </a:extLst>
              </a:tr>
              <a:tr h="556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effectLst/>
                        </a:rPr>
                        <a:t>Pathways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515-416-6399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111 10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Waverly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1st Wednesday of the month</a:t>
                      </a:r>
                      <a:endParaRPr lang="en-US" sz="14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lvl="0">
                        <a:lnSpc>
                          <a:spcPct val="107000"/>
                        </a:lnSpc>
                        <a:buNone/>
                      </a:pPr>
                      <a:endParaRPr lang="en-US" sz="15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479961"/>
                  </a:ext>
                </a:extLst>
              </a:tr>
            </a:tbl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210B730-EE2E-E954-61BA-35C66BB27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12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Disability Services System">
            <a:extLst>
              <a:ext uri="{FF2B5EF4-FFF2-40B4-BE49-F238E27FC236}">
                <a16:creationId xmlns:a16="http://schemas.microsoft.com/office/drawing/2014/main" id="{DCCD65F1-EF02-BA0E-F383-16DF07E7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Disability Services System</a:t>
            </a:r>
          </a:p>
        </p:txBody>
      </p:sp>
      <p:sp>
        <p:nvSpPr>
          <p:cNvPr id="3" name="Text Placeholder 2" descr="Annie Uetz&#10;">
            <a:extLst>
              <a:ext uri="{FF2B5EF4-FFF2-40B4-BE49-F238E27FC236}">
                <a16:creationId xmlns:a16="http://schemas.microsoft.com/office/drawing/2014/main" id="{A588AF67-0E6D-7F09-A08E-48ACD4DB9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Annie Uetz</a:t>
            </a:r>
          </a:p>
        </p:txBody>
      </p:sp>
    </p:spTree>
    <p:extLst>
      <p:ext uri="{BB962C8B-B14F-4D97-AF65-F5344CB8AC3E}">
        <p14:creationId xmlns:p14="http://schemas.microsoft.com/office/powerpoint/2010/main" val="649344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2948CC-DF12-D7B7-A4EE-B20B07F48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33078" y="1495425"/>
            <a:ext cx="2423159" cy="4688694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8015F9-82ED-C1CD-E13D-70333777F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6565" y="1495425"/>
            <a:ext cx="2423159" cy="4690872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 descr="District 3 Disability Service Advisory Council&#10;">
            <a:extLst>
              <a:ext uri="{FF2B5EF4-FFF2-40B4-BE49-F238E27FC236}">
                <a16:creationId xmlns:a16="http://schemas.microsoft.com/office/drawing/2014/main" id="{250FA21A-B599-EACE-2E92-559A958012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86565" y="365126"/>
            <a:ext cx="7728785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District 3 Disability Service Advisory Council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9633D-3FC0-7E7E-F08B-B6E03B15D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4495" y="1497354"/>
            <a:ext cx="2423159" cy="4690872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 descr="Nine Members&#10;Individuals with Lived-Experience&#10;Caregivers&#10;Providers">
            <a:extLst>
              <a:ext uri="{FF2B5EF4-FFF2-40B4-BE49-F238E27FC236}">
                <a16:creationId xmlns:a16="http://schemas.microsoft.com/office/drawing/2014/main" id="{6F5B3D53-8E6F-3D95-4500-0579FEE6FDF5}"/>
              </a:ext>
            </a:extLst>
          </p:cNvPr>
          <p:cNvSpPr txBox="1">
            <a:spLocks/>
          </p:cNvSpPr>
          <p:nvPr/>
        </p:nvSpPr>
        <p:spPr>
          <a:xfrm>
            <a:off x="894644" y="3951229"/>
            <a:ext cx="2206999" cy="15624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Nine Members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Individuals with Lived-Experience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Caregivers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Providers</a:t>
            </a:r>
          </a:p>
        </p:txBody>
      </p:sp>
      <p:sp>
        <p:nvSpPr>
          <p:cNvPr id="12" name="Text Placeholder 3" descr="Six of Sixteen&#10;Counties Represented&#10;Bremer&#10;Cerro Gordo&#10;Fayette&#10;Franklin&#10;Marshall&#10;Tama">
            <a:extLst>
              <a:ext uri="{FF2B5EF4-FFF2-40B4-BE49-F238E27FC236}">
                <a16:creationId xmlns:a16="http://schemas.microsoft.com/office/drawing/2014/main" id="{8C9B9E37-388D-BD80-A588-750FFB53C367}"/>
              </a:ext>
            </a:extLst>
          </p:cNvPr>
          <p:cNvSpPr txBox="1">
            <a:spLocks/>
          </p:cNvSpPr>
          <p:nvPr/>
        </p:nvSpPr>
        <p:spPr>
          <a:xfrm>
            <a:off x="3485249" y="3822878"/>
            <a:ext cx="2353429" cy="24477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Six of Sixteen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None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Counties Represented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Bremer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Cerro Gordo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Fayette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Franklin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Marshall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Tama</a:t>
            </a:r>
          </a:p>
        </p:txBody>
      </p:sp>
      <p:sp>
        <p:nvSpPr>
          <p:cNvPr id="13" name="Text Placeholder 4" descr="Shaping policy&#10;Improving communication&#10;Ensuring real community needs are discussed&#10;">
            <a:extLst>
              <a:ext uri="{FF2B5EF4-FFF2-40B4-BE49-F238E27FC236}">
                <a16:creationId xmlns:a16="http://schemas.microsoft.com/office/drawing/2014/main" id="{4D8F2717-B64C-7ADE-FE90-F92843165C29}"/>
              </a:ext>
            </a:extLst>
          </p:cNvPr>
          <p:cNvSpPr txBox="1">
            <a:spLocks/>
          </p:cNvSpPr>
          <p:nvPr/>
        </p:nvSpPr>
        <p:spPr>
          <a:xfrm>
            <a:off x="6127464" y="3951229"/>
            <a:ext cx="2229971" cy="1869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Shaping policy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Improving communication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Ensuring real community needs are discussed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9A64B0B-1DEC-C3A8-BD09-C3AF30FE0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30183" y="1765567"/>
            <a:ext cx="2141725" cy="178347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40C145B-96D6-8980-B90D-D435040BE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644" y="1681622"/>
            <a:ext cx="2207000" cy="195136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6343E8D-E4A7-3C10-EA08-EE6EB0187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7464" y="1643629"/>
            <a:ext cx="2292940" cy="202734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B2CDEE-F1DA-FFAA-D7EF-94A4D415D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4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descr="District 4">
            <a:extLst>
              <a:ext uri="{FF2B5EF4-FFF2-40B4-BE49-F238E27FC236}">
                <a16:creationId xmlns:a16="http://schemas.microsoft.com/office/drawing/2014/main" id="{1376BF9E-BB7A-698A-6359-39A44C1F2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District 4</a:t>
            </a:r>
          </a:p>
        </p:txBody>
      </p:sp>
      <p:sp>
        <p:nvSpPr>
          <p:cNvPr id="8" name="Text Placeholder 7" descr="Suzanne Watson&#10;Western Iowa Services Collaborative&#10;">
            <a:extLst>
              <a:ext uri="{FF2B5EF4-FFF2-40B4-BE49-F238E27FC236}">
                <a16:creationId xmlns:a16="http://schemas.microsoft.com/office/drawing/2014/main" id="{FFF520AC-FFAC-1722-0D2F-DB78084A5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Suzanne Watson</a:t>
            </a:r>
          </a:p>
          <a:p>
            <a:r>
              <a:rPr lang="en-US"/>
              <a:t>Western Iowa Services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71918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48DFE-AB32-0EF6-6318-725ABC03C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District 4 – Western Iowa Services Collaborative">
            <a:extLst>
              <a:ext uri="{FF2B5EF4-FFF2-40B4-BE49-F238E27FC236}">
                <a16:creationId xmlns:a16="http://schemas.microsoft.com/office/drawing/2014/main" id="{F3BEA537-AF98-7170-BC21-D47C0FB8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2590"/>
            <a:ext cx="7886700" cy="945575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accent1"/>
                </a:solidFill>
              </a:rPr>
              <a:t>District 4 – Western Iowa Services Collaborative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2279D32-BF74-EB32-49F9-98D91E9A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050" name="Picture 2" descr="District 4">
            <a:extLst>
              <a:ext uri="{FF2B5EF4-FFF2-40B4-BE49-F238E27FC236}">
                <a16:creationId xmlns:a16="http://schemas.microsoft.com/office/drawing/2014/main" id="{F35B502E-ED02-EEB1-2C70-603A07D166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866699" y="1616151"/>
            <a:ext cx="6640574" cy="431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WISC logo">
            <a:extLst>
              <a:ext uri="{FF2B5EF4-FFF2-40B4-BE49-F238E27FC236}">
                <a16:creationId xmlns:a16="http://schemas.microsoft.com/office/drawing/2014/main" id="{DF20ECAE-951A-724B-3BE2-8B1B4730E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7" y="925377"/>
            <a:ext cx="2066925" cy="543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099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D2DA5-E2FA-3896-50DE-0645B47C1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descr="District 4 Community Access Locations&#10;">
            <a:extLst>
              <a:ext uri="{FF2B5EF4-FFF2-40B4-BE49-F238E27FC236}">
                <a16:creationId xmlns:a16="http://schemas.microsoft.com/office/drawing/2014/main" id="{977E9461-0CBB-C73E-51BD-DAF59BB1F7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1341" y="434339"/>
            <a:ext cx="2933754" cy="52551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District 4 Community Access Locations</a:t>
            </a:r>
          </a:p>
        </p:txBody>
      </p:sp>
      <p:sp>
        <p:nvSpPr>
          <p:cNvPr id="11" name="Rectangle 10" descr="PottIA.Gov/DAPwest&#10;">
            <a:extLst>
              <a:ext uri="{FF2B5EF4-FFF2-40B4-BE49-F238E27FC236}">
                <a16:creationId xmlns:a16="http://schemas.microsoft.com/office/drawing/2014/main" id="{F7294173-016A-9885-FFA8-AE643B5D589E}"/>
              </a:ext>
            </a:extLst>
          </p:cNvPr>
          <p:cNvSpPr/>
          <p:nvPr/>
        </p:nvSpPr>
        <p:spPr>
          <a:xfrm>
            <a:off x="5581595" y="434339"/>
            <a:ext cx="2807031" cy="525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PottIA.Gov</a:t>
            </a:r>
            <a:r>
              <a:rPr lang="en-US"/>
              <a:t>/</a:t>
            </a:r>
            <a:r>
              <a:rPr lang="en-US" err="1"/>
              <a:t>DAPwest</a:t>
            </a:r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14721C3-6255-16E1-0E7F-F980B6F332F3}"/>
              </a:ext>
            </a:extLst>
          </p:cNvPr>
          <p:cNvGraphicFramePr>
            <a:graphicFrameLocks noGrp="1"/>
          </p:cNvGraphicFramePr>
          <p:nvPr/>
        </p:nvGraphicFramePr>
        <p:xfrm>
          <a:off x="252663" y="1442917"/>
          <a:ext cx="8785320" cy="477348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969585">
                  <a:extLst>
                    <a:ext uri="{9D8B030D-6E8A-4147-A177-3AD203B41FA5}">
                      <a16:colId xmlns:a16="http://schemas.microsoft.com/office/drawing/2014/main" val="855385005"/>
                    </a:ext>
                  </a:extLst>
                </a:gridCol>
                <a:gridCol w="3058724">
                  <a:extLst>
                    <a:ext uri="{9D8B030D-6E8A-4147-A177-3AD203B41FA5}">
                      <a16:colId xmlns:a16="http://schemas.microsoft.com/office/drawing/2014/main" val="3550774472"/>
                    </a:ext>
                  </a:extLst>
                </a:gridCol>
                <a:gridCol w="3757011">
                  <a:extLst>
                    <a:ext uri="{9D8B030D-6E8A-4147-A177-3AD203B41FA5}">
                      <a16:colId xmlns:a16="http://schemas.microsoft.com/office/drawing/2014/main" val="3464893435"/>
                    </a:ext>
                  </a:extLst>
                </a:gridCol>
              </a:tblGrid>
              <a:tr h="4321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kern="100">
                          <a:effectLst/>
                        </a:rPr>
                        <a:t>Location</a:t>
                      </a:r>
                      <a:endParaRPr lang="en-US" sz="20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kern="100">
                          <a:effectLst/>
                        </a:rPr>
                        <a:t>Address</a:t>
                      </a:r>
                      <a:endParaRPr lang="en-US" sz="20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Date/Hours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61296"/>
                  </a:ext>
                </a:extLst>
              </a:tr>
              <a:tr h="1148267">
                <a:tc>
                  <a:txBody>
                    <a:bodyPr/>
                    <a:lstStyle/>
                    <a:p>
                      <a:r>
                        <a:rPr lang="en-US" sz="16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Firefly</a:t>
                      </a:r>
                    </a:p>
                    <a:p>
                      <a:r>
                        <a:rPr lang="en-US" sz="16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Lakin Human Services Campus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 N. 14</a:t>
                      </a:r>
                      <a:r>
                        <a:rPr lang="en-US" sz="16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St. Ste. 201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Council Bluffs, IA</a:t>
                      </a:r>
                    </a:p>
                    <a:p>
                      <a:endParaRPr lang="en-US" sz="16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6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Every Thursday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 am – 3:30 pm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6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6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567481"/>
                  </a:ext>
                </a:extLst>
              </a:tr>
              <a:tr h="693151">
                <a:tc>
                  <a:txBody>
                    <a:bodyPr/>
                    <a:lstStyle/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kern="1200">
                          <a:effectLst/>
                          <a:latin typeface="+mn-lt"/>
                          <a:ea typeface="Calibri"/>
                          <a:cs typeface="Times New Roman"/>
                        </a:rPr>
                        <a:t>Public Library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 Willow Ave.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Council Bluffs, IA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2nd and 4th Tuesday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9:30 am – 3:30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940856"/>
                  </a:ext>
                </a:extLst>
              </a:tr>
              <a:tr h="7616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effectLst/>
                        </a:rPr>
                        <a:t>Waubonsie Mental Health Center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216 W. Division St.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Clarinda, IA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2nd and 4th Thursday</a:t>
                      </a:r>
                    </a:p>
                    <a:p>
                      <a:pPr lvl="0">
                        <a:lnSpc>
                          <a:spcPct val="107000"/>
                        </a:lnSpc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9:30 am – 3:00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712735"/>
                  </a:ext>
                </a:extLst>
              </a:tr>
              <a:tr h="9925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effectLst/>
                        </a:rPr>
                        <a:t>Cass County</a:t>
                      </a:r>
                    </a:p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kern="1200">
                          <a:effectLst/>
                        </a:rPr>
                        <a:t>Public Health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1408 East 10th St.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Atlantic, IA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1st and 3rd Thursday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am – 3:30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311842"/>
                  </a:ext>
                </a:extLst>
              </a:tr>
              <a:tr h="7457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Arial"/>
                          <a:ea typeface="Calibri"/>
                          <a:cs typeface="Arial"/>
                        </a:rPr>
                        <a:t>The Gathering Place (NAMI)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202 S. 2nd St.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Neola, IA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1st and 3 Wednesday</a:t>
                      </a:r>
                    </a:p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9:00 am – 3:00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186337"/>
                  </a:ext>
                </a:extLst>
              </a:tr>
            </a:tbl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07F37B7-9748-1E9F-915C-1C11022B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75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85E63-A55F-EBA4-E1F1-6EC0B779F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descr="District 4 Community Access Locations&#10;">
            <a:extLst>
              <a:ext uri="{FF2B5EF4-FFF2-40B4-BE49-F238E27FC236}">
                <a16:creationId xmlns:a16="http://schemas.microsoft.com/office/drawing/2014/main" id="{BFDA7E3E-781D-766D-823F-30CFDF1C25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1341" y="434339"/>
            <a:ext cx="2933754" cy="52551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District 4 Community Access Locations</a:t>
            </a:r>
          </a:p>
        </p:txBody>
      </p:sp>
      <p:sp>
        <p:nvSpPr>
          <p:cNvPr id="11" name="Rectangle 10" descr="PottIA.Gov/DAPwest&#10;">
            <a:extLst>
              <a:ext uri="{FF2B5EF4-FFF2-40B4-BE49-F238E27FC236}">
                <a16:creationId xmlns:a16="http://schemas.microsoft.com/office/drawing/2014/main" id="{C7474846-4C11-2DC3-8284-C98AAEA2124B}"/>
              </a:ext>
            </a:extLst>
          </p:cNvPr>
          <p:cNvSpPr/>
          <p:nvPr/>
        </p:nvSpPr>
        <p:spPr>
          <a:xfrm>
            <a:off x="5581595" y="434339"/>
            <a:ext cx="2807031" cy="525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PottIA.Gov</a:t>
            </a:r>
            <a:r>
              <a:rPr lang="en-US"/>
              <a:t>/</a:t>
            </a:r>
            <a:r>
              <a:rPr lang="en-US" err="1"/>
              <a:t>DAPwest</a:t>
            </a:r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70FCD8A-D045-1AEB-2C45-503EDBF726A8}"/>
              </a:ext>
            </a:extLst>
          </p:cNvPr>
          <p:cNvGraphicFramePr>
            <a:graphicFrameLocks noGrp="1"/>
          </p:cNvGraphicFramePr>
          <p:nvPr/>
        </p:nvGraphicFramePr>
        <p:xfrm>
          <a:off x="252663" y="1442917"/>
          <a:ext cx="8785320" cy="4480433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969585">
                  <a:extLst>
                    <a:ext uri="{9D8B030D-6E8A-4147-A177-3AD203B41FA5}">
                      <a16:colId xmlns:a16="http://schemas.microsoft.com/office/drawing/2014/main" val="855385005"/>
                    </a:ext>
                  </a:extLst>
                </a:gridCol>
                <a:gridCol w="3058724">
                  <a:extLst>
                    <a:ext uri="{9D8B030D-6E8A-4147-A177-3AD203B41FA5}">
                      <a16:colId xmlns:a16="http://schemas.microsoft.com/office/drawing/2014/main" val="3550774472"/>
                    </a:ext>
                  </a:extLst>
                </a:gridCol>
                <a:gridCol w="3757011">
                  <a:extLst>
                    <a:ext uri="{9D8B030D-6E8A-4147-A177-3AD203B41FA5}">
                      <a16:colId xmlns:a16="http://schemas.microsoft.com/office/drawing/2014/main" val="3464893435"/>
                    </a:ext>
                  </a:extLst>
                </a:gridCol>
              </a:tblGrid>
              <a:tr h="4321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kern="100">
                          <a:effectLst/>
                        </a:rPr>
                        <a:t>Location</a:t>
                      </a:r>
                      <a:endParaRPr lang="en-US" sz="20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kern="100">
                          <a:effectLst/>
                        </a:rPr>
                        <a:t>Address</a:t>
                      </a:r>
                      <a:endParaRPr lang="en-US" sz="20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Date/Hours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61296"/>
                  </a:ext>
                </a:extLst>
              </a:tr>
              <a:tr h="65035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Innovative Industries</a:t>
                      </a:r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 N Walnut St.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Creston, IA</a:t>
                      </a:r>
                    </a:p>
                  </a:txBody>
                  <a:tcPr anchor="ctr"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2nd and 4th Tuesday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 am – 3:30 pm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6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567481"/>
                  </a:ext>
                </a:extLst>
              </a:tr>
              <a:tr h="693151">
                <a:tc>
                  <a:txBody>
                    <a:bodyPr/>
                    <a:lstStyle/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kern="1200">
                          <a:effectLst/>
                          <a:latin typeface="+mn-lt"/>
                          <a:ea typeface="Calibri"/>
                          <a:cs typeface="Times New Roman"/>
                        </a:rPr>
                        <a:t>Gibson Memorial Library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W Howard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Creston, IA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2nd and 4th Thursday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12:00 pm– 4:00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940856"/>
                  </a:ext>
                </a:extLst>
              </a:tr>
              <a:tr h="7616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effectLst/>
                        </a:rPr>
                        <a:t>Glenwood Public Library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 N Vine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Glenwood, IA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2nd Tuesday</a:t>
                      </a:r>
                    </a:p>
                    <a:p>
                      <a:pPr lvl="0">
                        <a:lnSpc>
                          <a:spcPct val="107000"/>
                        </a:lnSpc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 am – 3:30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712735"/>
                  </a:ext>
                </a:extLst>
              </a:tr>
              <a:tr h="992541">
                <a:tc>
                  <a:txBody>
                    <a:bodyPr/>
                    <a:lstStyle/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kern="1200">
                          <a:effectLst/>
                        </a:rPr>
                        <a:t>Heartland Family Service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719 Market St.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Harlan, IA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1st and 3rd Wednesday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am – 2:00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311842"/>
                  </a:ext>
                </a:extLst>
              </a:tr>
              <a:tr h="7457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Arial"/>
                          <a:ea typeface="Calibri"/>
                          <a:cs typeface="Arial"/>
                        </a:rPr>
                        <a:t>Shenandoah</a:t>
                      </a:r>
                      <a:r>
                        <a:rPr lang="en-US" sz="1600" b="1" kern="10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kern="100">
                          <a:effectLst/>
                          <a:latin typeface="Arial"/>
                          <a:ea typeface="Calibri"/>
                          <a:cs typeface="Arial"/>
                        </a:rPr>
                        <a:t>Public Library</a:t>
                      </a:r>
                      <a:endParaRPr lang="en-US" sz="1600" b="1" kern="10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 S. Elm St.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Shenandoah, IA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3rd Thursday</a:t>
                      </a:r>
                    </a:p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1:00 pm – 3:30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186337"/>
                  </a:ext>
                </a:extLst>
              </a:tr>
            </a:tbl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CC1F3E2-CB45-EB03-F444-5A3D93778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68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95C5B-38CA-0F67-0D41-113CF0C9E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FF03BF-E394-8D2C-7B92-F6DE8013B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6565" y="1495425"/>
            <a:ext cx="2423159" cy="4085818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 descr="District 4 Disability Service Advisory Council&#10;">
            <a:extLst>
              <a:ext uri="{FF2B5EF4-FFF2-40B4-BE49-F238E27FC236}">
                <a16:creationId xmlns:a16="http://schemas.microsoft.com/office/drawing/2014/main" id="{DE18AEB3-5764-CCC1-2E29-9CF71B79B2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80264" y="174344"/>
            <a:ext cx="7728785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District 4 Disability Service Advisory Council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WISC logo">
            <a:extLst>
              <a:ext uri="{FF2B5EF4-FFF2-40B4-BE49-F238E27FC236}">
                <a16:creationId xmlns:a16="http://schemas.microsoft.com/office/drawing/2014/main" id="{17145E26-F279-E482-5A44-BF5B9677AF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76" y="963047"/>
            <a:ext cx="2066925" cy="5435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66B5A2-3454-8698-5ACB-94C5FD5E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33078" y="1495425"/>
            <a:ext cx="2423159" cy="4085818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5D5F07-133C-B99E-55BD-B45CD81FE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4495" y="1497354"/>
            <a:ext cx="2423159" cy="4085818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 descr="Nine Members&#10;4 – Caregivers&#10;1 - Individual with Lived-Experience&#10; 3 – Disability Service providers&#10;1 – Elected Official&#10;">
            <a:extLst>
              <a:ext uri="{FF2B5EF4-FFF2-40B4-BE49-F238E27FC236}">
                <a16:creationId xmlns:a16="http://schemas.microsoft.com/office/drawing/2014/main" id="{82D94A6B-7A43-1C7F-D597-B36A65E00A0A}"/>
              </a:ext>
            </a:extLst>
          </p:cNvPr>
          <p:cNvSpPr txBox="1">
            <a:spLocks/>
          </p:cNvSpPr>
          <p:nvPr/>
        </p:nvSpPr>
        <p:spPr>
          <a:xfrm>
            <a:off x="894644" y="3820660"/>
            <a:ext cx="2206999" cy="17795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Nine Members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4 – Caregivers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1 - Individual with Lived-Experience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 3 – Disability Service providers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1 – Elected Official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3" descr="Eight of Fourteen Counties Represented&#10;Adams - 2&#10;Cass&#10;Guthrie&#10;Montgomery&#10;Page&#10;Pottawattamie&#10;Shelby&#10;Union">
            <a:extLst>
              <a:ext uri="{FF2B5EF4-FFF2-40B4-BE49-F238E27FC236}">
                <a16:creationId xmlns:a16="http://schemas.microsoft.com/office/drawing/2014/main" id="{94C02777-0681-E3CD-FD66-8C57AEB679D1}"/>
              </a:ext>
            </a:extLst>
          </p:cNvPr>
          <p:cNvSpPr txBox="1">
            <a:spLocks/>
          </p:cNvSpPr>
          <p:nvPr/>
        </p:nvSpPr>
        <p:spPr>
          <a:xfrm>
            <a:off x="3485249" y="3544661"/>
            <a:ext cx="2353429" cy="25689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Eight of Fourteen Counties Represented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Adams - 2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Cass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Guthrie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Montgomery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Page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Pottawattamie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Shelby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Union</a:t>
            </a:r>
            <a:endParaRPr lang="en-US" sz="14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 Placeholder 4" descr="Shaping policy&#10;Improving communication&#10;Ensuring real community needs are discussed&#10;">
            <a:extLst>
              <a:ext uri="{FF2B5EF4-FFF2-40B4-BE49-F238E27FC236}">
                <a16:creationId xmlns:a16="http://schemas.microsoft.com/office/drawing/2014/main" id="{EEAD31C3-8414-5A8D-826E-D057AB39D151}"/>
              </a:ext>
            </a:extLst>
          </p:cNvPr>
          <p:cNvSpPr txBox="1">
            <a:spLocks/>
          </p:cNvSpPr>
          <p:nvPr/>
        </p:nvSpPr>
        <p:spPr>
          <a:xfrm>
            <a:off x="6127464" y="3711950"/>
            <a:ext cx="2229971" cy="1869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Shaping policy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Improving communication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Ensuring real community needs are discussed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24B09393-F960-7DC4-FEB7-0D9442DB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0183" y="1684602"/>
            <a:ext cx="2141725" cy="178347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D9704C9-955D-968E-C7E4-F9BFA73BB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644" y="1684602"/>
            <a:ext cx="2207000" cy="195136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0D0BAB68-0DF5-0EA1-DCBE-BA1EBAC5E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7464" y="1684602"/>
            <a:ext cx="2292940" cy="202734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F3EAFED-4545-45AF-49E9-7CBC47B1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83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descr="District 5">
            <a:extLst>
              <a:ext uri="{FF2B5EF4-FFF2-40B4-BE49-F238E27FC236}">
                <a16:creationId xmlns:a16="http://schemas.microsoft.com/office/drawing/2014/main" id="{1CA955BB-472C-AF3C-5173-B3447862B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District 5</a:t>
            </a:r>
          </a:p>
        </p:txBody>
      </p:sp>
      <p:sp>
        <p:nvSpPr>
          <p:cNvPr id="8" name="Text Placeholder 7" descr="Annie Uetz&#10;Polk County Behavioral Health &amp; Disability Services&#10;">
            <a:extLst>
              <a:ext uri="{FF2B5EF4-FFF2-40B4-BE49-F238E27FC236}">
                <a16:creationId xmlns:a16="http://schemas.microsoft.com/office/drawing/2014/main" id="{0312A3E8-2700-8355-8246-DAD2CDF6B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Annie Uetz</a:t>
            </a:r>
          </a:p>
          <a:p>
            <a:r>
              <a:rPr lang="en-US"/>
              <a:t>Polk County Behavioral Health &amp; Disability Services</a:t>
            </a:r>
          </a:p>
        </p:txBody>
      </p:sp>
    </p:spTree>
    <p:extLst>
      <p:ext uri="{BB962C8B-B14F-4D97-AF65-F5344CB8AC3E}">
        <p14:creationId xmlns:p14="http://schemas.microsoft.com/office/powerpoint/2010/main" val="1034999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District 5 Behavioral Health &amp; Disability Services ADRC DAP">
            <a:extLst>
              <a:ext uri="{FF2B5EF4-FFF2-40B4-BE49-F238E27FC236}">
                <a16:creationId xmlns:a16="http://schemas.microsoft.com/office/drawing/2014/main" id="{A47AAC33-A1EA-F710-D438-6E384634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2590"/>
            <a:ext cx="7886700" cy="945575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accent1"/>
                </a:solidFill>
              </a:rPr>
              <a:t>District 5 Behavioral Health &amp; Disability Services ADRC DAP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66FE35-B58F-71CA-2BA2-28485F5CF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2050" name="Picture 2" descr="District 5">
            <a:extLst>
              <a:ext uri="{FF2B5EF4-FFF2-40B4-BE49-F238E27FC236}">
                <a16:creationId xmlns:a16="http://schemas.microsoft.com/office/drawing/2014/main" id="{A3286230-E453-47CB-941B-0401145194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74" y="1616151"/>
            <a:ext cx="6642224" cy="431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611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descr="District 5 Drop-in Hours&#10;">
            <a:extLst>
              <a:ext uri="{FF2B5EF4-FFF2-40B4-BE49-F238E27FC236}">
                <a16:creationId xmlns:a16="http://schemas.microsoft.com/office/drawing/2014/main" id="{B1842D21-56EA-13A0-6160-F2F44ECBFE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1341" y="434339"/>
            <a:ext cx="2933754" cy="52551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District 5 Drop-in Hours</a:t>
            </a:r>
          </a:p>
        </p:txBody>
      </p:sp>
      <p:sp>
        <p:nvSpPr>
          <p:cNvPr id="11" name="Rectangle 10" descr="bhds@polkcountyiowa.gov&#10;">
            <a:extLst>
              <a:ext uri="{FF2B5EF4-FFF2-40B4-BE49-F238E27FC236}">
                <a16:creationId xmlns:a16="http://schemas.microsoft.com/office/drawing/2014/main" id="{49F18E01-6889-4E70-85BE-95CC5FDC0193}"/>
              </a:ext>
            </a:extLst>
          </p:cNvPr>
          <p:cNvSpPr/>
          <p:nvPr/>
        </p:nvSpPr>
        <p:spPr>
          <a:xfrm>
            <a:off x="5921488" y="434339"/>
            <a:ext cx="2933754" cy="525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bhds@polkcountyiowa.gov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C567D43-260C-ED61-6EB6-C0056CFD7700}"/>
              </a:ext>
            </a:extLst>
          </p:cNvPr>
          <p:cNvGraphicFramePr>
            <a:graphicFrameLocks noGrp="1"/>
          </p:cNvGraphicFramePr>
          <p:nvPr/>
        </p:nvGraphicFramePr>
        <p:xfrm>
          <a:off x="252663" y="1191126"/>
          <a:ext cx="8602579" cy="477653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081463">
                  <a:extLst>
                    <a:ext uri="{9D8B030D-6E8A-4147-A177-3AD203B41FA5}">
                      <a16:colId xmlns:a16="http://schemas.microsoft.com/office/drawing/2014/main" val="855385005"/>
                    </a:ext>
                  </a:extLst>
                </a:gridCol>
                <a:gridCol w="2550695">
                  <a:extLst>
                    <a:ext uri="{9D8B030D-6E8A-4147-A177-3AD203B41FA5}">
                      <a16:colId xmlns:a16="http://schemas.microsoft.com/office/drawing/2014/main" val="3550774472"/>
                    </a:ext>
                  </a:extLst>
                </a:gridCol>
                <a:gridCol w="3970421">
                  <a:extLst>
                    <a:ext uri="{9D8B030D-6E8A-4147-A177-3AD203B41FA5}">
                      <a16:colId xmlns:a16="http://schemas.microsoft.com/office/drawing/2014/main" val="3464893435"/>
                    </a:ext>
                  </a:extLst>
                </a:gridCol>
              </a:tblGrid>
              <a:tr h="370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kern="100">
                          <a:effectLst/>
                        </a:rPr>
                        <a:t>Location</a:t>
                      </a:r>
                      <a:endParaRPr lang="en-US" sz="20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kern="100">
                          <a:effectLst/>
                        </a:rPr>
                        <a:t>Address</a:t>
                      </a:r>
                      <a:endParaRPr lang="en-US" sz="20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Hours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61296"/>
                  </a:ext>
                </a:extLst>
              </a:tr>
              <a:tr h="688324">
                <a:tc>
                  <a:txBody>
                    <a:bodyPr/>
                    <a:lstStyle/>
                    <a:p>
                      <a:r>
                        <a:rPr lang="en-US" sz="16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Behavioral Health &amp; Disability Services  </a:t>
                      </a:r>
                      <a:endParaRPr lang="en-US" sz="16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515-286-3573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Polk County River Place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2309 Euclid Avenue   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 Moines</a:t>
                      </a:r>
                    </a:p>
                  </a:txBody>
                  <a:tcPr anchor="ctr"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 am to 4:00 pm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 - Friday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16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567481"/>
                  </a:ext>
                </a:extLst>
              </a:tr>
              <a:tr h="7073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effectLst/>
                          <a:latin typeface="+mn-lt"/>
                        </a:rPr>
                        <a:t>Community Support Advocates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>
                          <a:effectLst/>
                          <a:latin typeface="+mn-lt"/>
                          <a:ea typeface="Calibri"/>
                          <a:cs typeface="Times New Roman"/>
                        </a:rPr>
                        <a:t>515-288-0803</a:t>
                      </a:r>
                      <a:endParaRPr lang="en-US" sz="1600" b="0" kern="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1516 Valley West Drive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West Des Moines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 am to 4:00 pm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 - Friday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940856"/>
                  </a:ext>
                </a:extLst>
              </a:tr>
              <a:tr h="5171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err="1">
                          <a:effectLst/>
                        </a:rPr>
                        <a:t>WeLift</a:t>
                      </a:r>
                      <a:endParaRPr lang="en-US" sz="1600" kern="100" err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106 East 2nd Avenue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Indianola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 am to 2:00 pm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4th Monday of the Month</a:t>
                      </a:r>
                      <a:endParaRPr lang="en-US" sz="16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712735"/>
                  </a:ext>
                </a:extLst>
              </a:tr>
              <a:tr h="10540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effectLst/>
                        </a:rPr>
                        <a:t>Ames Public Library</a:t>
                      </a:r>
                      <a:endParaRPr lang="en-US" sz="16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 Douglas Avenue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2nd Floor Study Room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1:00 pm to 3:00 pm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2nd Thursday of the Month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 am to 12:00 pm</a:t>
                      </a:r>
                      <a:endParaRPr lang="en-US"/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4th Thursday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311842"/>
                  </a:ext>
                </a:extLst>
              </a:tr>
              <a:tr h="7919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Decatur County Public Health</a:t>
                      </a:r>
                      <a:endParaRPr lang="en-US" sz="16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207 NE Idaho Street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10:30 am to 12:00 pm </a:t>
                      </a:r>
                    </a:p>
                    <a:p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3rd Thursday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186337"/>
                  </a:ext>
                </a:extLst>
              </a:tr>
            </a:tbl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B7059DB-B78D-A82E-DECC-7838D5F9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193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8015F9-82ED-C1CD-E13D-70333777F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6565" y="1495425"/>
            <a:ext cx="2423159" cy="4085818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 descr="District 5 Disability Service Advisory Council&#10;">
            <a:extLst>
              <a:ext uri="{FF2B5EF4-FFF2-40B4-BE49-F238E27FC236}">
                <a16:creationId xmlns:a16="http://schemas.microsoft.com/office/drawing/2014/main" id="{250FA21A-B599-EACE-2E92-559A958012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86565" y="365126"/>
            <a:ext cx="7728785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District 5 Disability Service Advisory Council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2948CC-DF12-D7B7-A4EE-B20B07F48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33078" y="1495425"/>
            <a:ext cx="2423159" cy="4085818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9633D-3FC0-7E7E-F08B-B6E03B15D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4495" y="1497354"/>
            <a:ext cx="2423159" cy="4085818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 descr="Nine Members&#10;Individuals with Lived-Experience&#10;Caregivers&#10;">
            <a:extLst>
              <a:ext uri="{FF2B5EF4-FFF2-40B4-BE49-F238E27FC236}">
                <a16:creationId xmlns:a16="http://schemas.microsoft.com/office/drawing/2014/main" id="{6F5B3D53-8E6F-3D95-4500-0579FEE6FDF5}"/>
              </a:ext>
            </a:extLst>
          </p:cNvPr>
          <p:cNvSpPr txBox="1">
            <a:spLocks/>
          </p:cNvSpPr>
          <p:nvPr/>
        </p:nvSpPr>
        <p:spPr>
          <a:xfrm>
            <a:off x="894644" y="4037766"/>
            <a:ext cx="2206999" cy="15624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Nine Members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Individuals with Lived-Experience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Caregivers</a:t>
            </a:r>
          </a:p>
        </p:txBody>
      </p:sp>
      <p:sp>
        <p:nvSpPr>
          <p:cNvPr id="12" name="Text Placeholder 3" descr="Five of Fourteen Counties Represented&#10;Story&#10;Marion&#10;Warren&#10;Dallas&#10;Polk&#10;">
            <a:extLst>
              <a:ext uri="{FF2B5EF4-FFF2-40B4-BE49-F238E27FC236}">
                <a16:creationId xmlns:a16="http://schemas.microsoft.com/office/drawing/2014/main" id="{8C9B9E37-388D-BD80-A588-750FFB53C367}"/>
              </a:ext>
            </a:extLst>
          </p:cNvPr>
          <p:cNvSpPr txBox="1">
            <a:spLocks/>
          </p:cNvSpPr>
          <p:nvPr/>
        </p:nvSpPr>
        <p:spPr>
          <a:xfrm>
            <a:off x="3485249" y="3544661"/>
            <a:ext cx="2353429" cy="2154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Five of Fourteen Counties Represented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Story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Marion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Warren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Dallas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Polk</a:t>
            </a:r>
            <a:endParaRPr lang="en-US" sz="14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 Placeholder 4" descr="Shaping policy&#10;Improving communication&#10;Ensuring real community needs are discussed&#10;">
            <a:extLst>
              <a:ext uri="{FF2B5EF4-FFF2-40B4-BE49-F238E27FC236}">
                <a16:creationId xmlns:a16="http://schemas.microsoft.com/office/drawing/2014/main" id="{4D8F2717-B64C-7ADE-FE90-F92843165C29}"/>
              </a:ext>
            </a:extLst>
          </p:cNvPr>
          <p:cNvSpPr txBox="1">
            <a:spLocks/>
          </p:cNvSpPr>
          <p:nvPr/>
        </p:nvSpPr>
        <p:spPr>
          <a:xfrm>
            <a:off x="6127464" y="3711950"/>
            <a:ext cx="2229971" cy="1869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Shaping policy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Improving communication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Ensuring real community needs are discussed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9A64B0B-1DEC-C3A8-BD09-C3AF30FE0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30183" y="1684602"/>
            <a:ext cx="2141725" cy="178347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40C145B-96D6-8980-B90D-D435040BE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644" y="1684602"/>
            <a:ext cx="2207000" cy="195136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6343E8D-E4A7-3C10-EA08-EE6EB0187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7464" y="1684602"/>
            <a:ext cx="2292940" cy="202734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B2CDEE-F1DA-FFAA-D7EF-94A4D415D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32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descr="Disability Services: Disability Access Points&#10;">
            <a:extLst>
              <a:ext uri="{FF2B5EF4-FFF2-40B4-BE49-F238E27FC236}">
                <a16:creationId xmlns:a16="http://schemas.microsoft.com/office/drawing/2014/main" id="{5E3C9932-1392-15D7-7F48-8FFA6C0F86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969443" cy="6858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1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Disability Services: Disability Access Points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59DB51-249A-8FBA-D462-A3DACCD7B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8E5B-C54E-4915-B069-2B2C8B7FEC1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16DF490-5994-7027-51F9-85EE19D81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54665" y="2711417"/>
            <a:ext cx="3883955" cy="33527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accent4"/>
              </a:solidFill>
              <a:cs typeface="Arial"/>
            </a:endParaRPr>
          </a:p>
        </p:txBody>
      </p:sp>
      <p:graphicFrame>
        <p:nvGraphicFramePr>
          <p:cNvPr id="8" name="Diagram 7" descr="Service Navigation&#10;Short-Term Options Counseling and Services&#10;Caregiver Support&#10;Service Coordination of LTSS&#10;">
            <a:extLst>
              <a:ext uri="{FF2B5EF4-FFF2-40B4-BE49-F238E27FC236}">
                <a16:creationId xmlns:a16="http://schemas.microsoft.com/office/drawing/2014/main" id="{C6EACF24-88EA-AD0F-6364-4C6E0749DE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3824025"/>
              </p:ext>
            </p:extLst>
          </p:nvPr>
        </p:nvGraphicFramePr>
        <p:xfrm>
          <a:off x="3324107" y="235671"/>
          <a:ext cx="5465227" cy="639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0742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descr="District 6">
            <a:extLst>
              <a:ext uri="{FF2B5EF4-FFF2-40B4-BE49-F238E27FC236}">
                <a16:creationId xmlns:a16="http://schemas.microsoft.com/office/drawing/2014/main" id="{DDC2E479-FF5C-2E14-A7EC-3AB062405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District 6</a:t>
            </a:r>
          </a:p>
        </p:txBody>
      </p:sp>
      <p:sp>
        <p:nvSpPr>
          <p:cNvPr id="8" name="Text Placeholder 7" descr="Russell Wood&#10;Collaborative Individual and Community Supports&#10;">
            <a:extLst>
              <a:ext uri="{FF2B5EF4-FFF2-40B4-BE49-F238E27FC236}">
                <a16:creationId xmlns:a16="http://schemas.microsoft.com/office/drawing/2014/main" id="{3C9AD3C6-A3C1-C3F5-CCE9-8411AA5D6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Russell Wood</a:t>
            </a:r>
          </a:p>
          <a:p>
            <a:r>
              <a:rPr lang="en-US"/>
              <a:t>Collaborative Individual and Community Supports</a:t>
            </a:r>
          </a:p>
        </p:txBody>
      </p:sp>
    </p:spTree>
    <p:extLst>
      <p:ext uri="{BB962C8B-B14F-4D97-AF65-F5344CB8AC3E}">
        <p14:creationId xmlns:p14="http://schemas.microsoft.com/office/powerpoint/2010/main" val="3438956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District 6 Collaborative Individual &amp; Community Services ADRC DAP">
            <a:extLst>
              <a:ext uri="{FF2B5EF4-FFF2-40B4-BE49-F238E27FC236}">
                <a16:creationId xmlns:a16="http://schemas.microsoft.com/office/drawing/2014/main" id="{A47AAC33-A1EA-F710-D438-6E384634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2590"/>
            <a:ext cx="7886700" cy="945575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accent1"/>
                </a:solidFill>
              </a:rPr>
              <a:t>District 6 Collaborative Individual &amp; Community Services ADRC DAP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66FE35-B58F-71CA-2BA2-28485F5CF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2050" name="Picture 2" descr="District 6">
            <a:extLst>
              <a:ext uri="{FF2B5EF4-FFF2-40B4-BE49-F238E27FC236}">
                <a16:creationId xmlns:a16="http://schemas.microsoft.com/office/drawing/2014/main" id="{A3286230-E453-47CB-941B-0401145194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5874" y="1616151"/>
            <a:ext cx="6642224" cy="431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ICS logo">
            <a:extLst>
              <a:ext uri="{FF2B5EF4-FFF2-40B4-BE49-F238E27FC236}">
                <a16:creationId xmlns:a16="http://schemas.microsoft.com/office/drawing/2014/main" id="{E84548E6-2D93-8346-5F4D-3855F73E3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94" y="5469309"/>
            <a:ext cx="1934057" cy="60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899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District 6 Office Locations&#10;Hours may vary depending on meetings with clients&#10;">
            <a:extLst>
              <a:ext uri="{FF2B5EF4-FFF2-40B4-BE49-F238E27FC236}">
                <a16:creationId xmlns:a16="http://schemas.microsoft.com/office/drawing/2014/main" id="{6042F273-8B9B-B9BE-B517-A04461F4FF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1341" y="435541"/>
            <a:ext cx="4040659" cy="52551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District 6 Office Locations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Hours may vary depending on meetings with clients</a:t>
            </a:r>
          </a:p>
        </p:txBody>
      </p:sp>
      <p:sp>
        <p:nvSpPr>
          <p:cNvPr id="11" name="Rectangle 10" descr="info@cicsmhds.org&#10;">
            <a:extLst>
              <a:ext uri="{FF2B5EF4-FFF2-40B4-BE49-F238E27FC236}">
                <a16:creationId xmlns:a16="http://schemas.microsoft.com/office/drawing/2014/main" id="{49F18E01-6889-4E70-85BE-95CC5FDC0193}"/>
              </a:ext>
            </a:extLst>
          </p:cNvPr>
          <p:cNvSpPr/>
          <p:nvPr/>
        </p:nvSpPr>
        <p:spPr>
          <a:xfrm>
            <a:off x="5921488" y="434339"/>
            <a:ext cx="2933754" cy="525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info@cicsmhds.org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C567D43-260C-ED61-6EB6-C0056CFD7700}"/>
              </a:ext>
            </a:extLst>
          </p:cNvPr>
          <p:cNvGraphicFramePr>
            <a:graphicFrameLocks noGrp="1"/>
          </p:cNvGraphicFramePr>
          <p:nvPr/>
        </p:nvGraphicFramePr>
        <p:xfrm>
          <a:off x="252663" y="1174376"/>
          <a:ext cx="8462824" cy="4790191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700772">
                  <a:extLst>
                    <a:ext uri="{9D8B030D-6E8A-4147-A177-3AD203B41FA5}">
                      <a16:colId xmlns:a16="http://schemas.microsoft.com/office/drawing/2014/main" val="855385005"/>
                    </a:ext>
                  </a:extLst>
                </a:gridCol>
                <a:gridCol w="2384612">
                  <a:extLst>
                    <a:ext uri="{9D8B030D-6E8A-4147-A177-3AD203B41FA5}">
                      <a16:colId xmlns:a16="http://schemas.microsoft.com/office/drawing/2014/main" val="3550774472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3464893435"/>
                    </a:ext>
                  </a:extLst>
                </a:gridCol>
              </a:tblGrid>
              <a:tr h="3637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kern="100">
                          <a:effectLst/>
                        </a:rPr>
                        <a:t>Location</a:t>
                      </a:r>
                      <a:endParaRPr lang="en-US" sz="15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kern="100">
                          <a:effectLst/>
                        </a:rPr>
                        <a:t>Address</a:t>
                      </a:r>
                      <a:endParaRPr lang="en-US" sz="15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Days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61296"/>
                  </a:ext>
                </a:extLst>
              </a:tr>
              <a:tr h="6046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Southern Iowa Mental Health Center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515-961-1075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 S Clinton St.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Albia</a:t>
                      </a:r>
                    </a:p>
                  </a:txBody>
                  <a:tcPr anchor="ctr"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Monday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567481"/>
                  </a:ext>
                </a:extLst>
              </a:tr>
              <a:tr h="632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Southern Iowa Mental Health Center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515-961-1075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712 S West St., Ste. #4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Bloomfield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Tuesday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940856"/>
                  </a:ext>
                </a:extLst>
              </a:tr>
              <a:tr h="5548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Southern Iowa Mental Health Center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515-961-1075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717 N 18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St., Unit #7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Centerville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Wednesdays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712735"/>
                  </a:ext>
                </a:extLst>
              </a:tr>
              <a:tr h="6191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Fairfield Public Library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641-450-7160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 W Adams Ave.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Fairfield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Tuesdays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311842"/>
                  </a:ext>
                </a:extLst>
              </a:tr>
              <a:tr h="7627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Elevate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641-658-9352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615 8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Ft. Madison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Monday-Friday except 4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Monday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186337"/>
                  </a:ext>
                </a:extLst>
              </a:tr>
              <a:tr h="6220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Capstone Behavioral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641-236-9199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200 4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Ave. W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Grinnell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Mondays, Wednesdays, Fridays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9045515"/>
                  </a:ext>
                </a:extLst>
              </a:tr>
              <a:tr h="6220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Southern Iowa Mental Health Center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641-658-9352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807 1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Keosauqua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Monday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242187"/>
                  </a:ext>
                </a:extLst>
              </a:tr>
            </a:tbl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B7059DB-B78D-A82E-DECC-7838D5F9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546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7859B-1B64-219C-5D3C-5C046C0CC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District 6 Office Locations&#10;Hours may vary depending on meetings with clients&#10;">
            <a:extLst>
              <a:ext uri="{FF2B5EF4-FFF2-40B4-BE49-F238E27FC236}">
                <a16:creationId xmlns:a16="http://schemas.microsoft.com/office/drawing/2014/main" id="{5F8A80D1-5F30-889D-42FD-B42201D106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1340" y="434339"/>
            <a:ext cx="4040659" cy="52551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District 6 Office Locations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Hours may vary depending on meetings with clients</a:t>
            </a:r>
          </a:p>
        </p:txBody>
      </p:sp>
      <p:sp>
        <p:nvSpPr>
          <p:cNvPr id="11" name="Rectangle 10" descr="info@cicsmhds.org&#10;">
            <a:extLst>
              <a:ext uri="{FF2B5EF4-FFF2-40B4-BE49-F238E27FC236}">
                <a16:creationId xmlns:a16="http://schemas.microsoft.com/office/drawing/2014/main" id="{FF87C912-919B-489C-3586-84BBF81EE82D}"/>
              </a:ext>
            </a:extLst>
          </p:cNvPr>
          <p:cNvSpPr/>
          <p:nvPr/>
        </p:nvSpPr>
        <p:spPr>
          <a:xfrm>
            <a:off x="5921488" y="434339"/>
            <a:ext cx="2933754" cy="525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info@cicsmhds.org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7E850D6-5907-7175-62E0-BD62CB4D0256}"/>
              </a:ext>
            </a:extLst>
          </p:cNvPr>
          <p:cNvGraphicFramePr>
            <a:graphicFrameLocks noGrp="1"/>
          </p:cNvGraphicFramePr>
          <p:nvPr/>
        </p:nvGraphicFramePr>
        <p:xfrm>
          <a:off x="252663" y="1192306"/>
          <a:ext cx="8463664" cy="499764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767328">
                  <a:extLst>
                    <a:ext uri="{9D8B030D-6E8A-4147-A177-3AD203B41FA5}">
                      <a16:colId xmlns:a16="http://schemas.microsoft.com/office/drawing/2014/main" val="855385005"/>
                    </a:ext>
                  </a:extLst>
                </a:gridCol>
                <a:gridCol w="2322576">
                  <a:extLst>
                    <a:ext uri="{9D8B030D-6E8A-4147-A177-3AD203B41FA5}">
                      <a16:colId xmlns:a16="http://schemas.microsoft.com/office/drawing/2014/main" val="3550774472"/>
                    </a:ext>
                  </a:extLst>
                </a:gridCol>
                <a:gridCol w="2373760">
                  <a:extLst>
                    <a:ext uri="{9D8B030D-6E8A-4147-A177-3AD203B41FA5}">
                      <a16:colId xmlns:a16="http://schemas.microsoft.com/office/drawing/2014/main" val="3464893435"/>
                    </a:ext>
                  </a:extLst>
                </a:gridCol>
              </a:tblGrid>
              <a:tr h="412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kern="100">
                          <a:effectLst/>
                        </a:rPr>
                        <a:t>Location</a:t>
                      </a:r>
                      <a:endParaRPr lang="en-US" sz="15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kern="100">
                          <a:effectLst/>
                        </a:rPr>
                        <a:t>Address</a:t>
                      </a:r>
                      <a:endParaRPr lang="en-US" sz="15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5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Days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61296"/>
                  </a:ext>
                </a:extLst>
              </a:tr>
              <a:tr h="6346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Marengo Public Library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515-236-9199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235 E Hilton St.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Marengo</a:t>
                      </a:r>
                    </a:p>
                  </a:txBody>
                  <a:tcPr anchor="ctr"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Wednesday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567481"/>
                  </a:ext>
                </a:extLst>
              </a:tr>
              <a:tr h="6346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Mt. Pleasant Public Library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641-450-7160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307 E Monroe St.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Mt. Pleasant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Mondays and Fridays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5238237"/>
                  </a:ext>
                </a:extLst>
              </a:tr>
              <a:tr h="6346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Mahaska Co. Courthouse Annex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515-236-9199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301 1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Ave. E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Oskaloosa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Tuesday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940856"/>
                  </a:ext>
                </a:extLst>
              </a:tr>
              <a:tr h="6346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Southern Iowa Mental Health Center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515-961-1075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1527 Albia Rd.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Ottumwa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Mondays, Fridays, Tuesdays (1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4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Thursdays (2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3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4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712735"/>
                  </a:ext>
                </a:extLst>
              </a:tr>
              <a:tr h="6346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Keokuk Co. Courthouse Boardroom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515-236-9199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 S Main St.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Sigourney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5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Friday of the month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214835"/>
                  </a:ext>
                </a:extLst>
              </a:tr>
              <a:tr h="6346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Benton Co. HHS Conference 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641-236-9199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811 D Ave., Ste. 20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Vinton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Tuesdays and Thursdays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406304"/>
                  </a:ext>
                </a:extLst>
              </a:tr>
              <a:tr h="6346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Washington Public Library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641-450-7160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115 W Washington St.</a:t>
                      </a:r>
                    </a:p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Washington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Wednesdays and Thursdays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479961"/>
                  </a:ext>
                </a:extLst>
              </a:tr>
            </a:tbl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210B730-EE2E-E954-61BA-35C66BB27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508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2948CC-DF12-D7B7-A4EE-B20B07F48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33078" y="1495425"/>
            <a:ext cx="2423159" cy="4688694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8015F9-82ED-C1CD-E13D-70333777F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6565" y="1495425"/>
            <a:ext cx="2423159" cy="4690872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 descr="District 6 Disability Service Advisory Council&#10;">
            <a:extLst>
              <a:ext uri="{FF2B5EF4-FFF2-40B4-BE49-F238E27FC236}">
                <a16:creationId xmlns:a16="http://schemas.microsoft.com/office/drawing/2014/main" id="{250FA21A-B599-EACE-2E92-559A958012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86565" y="365126"/>
            <a:ext cx="7728785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District 6 Disability Service Advisory Council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9633D-3FC0-7E7E-F08B-B6E03B15D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4495" y="1497354"/>
            <a:ext cx="2423159" cy="4690872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 descr="Six Members&#10;Still accepting applications.&#10;Caregivers&#10;Providers">
            <a:extLst>
              <a:ext uri="{FF2B5EF4-FFF2-40B4-BE49-F238E27FC236}">
                <a16:creationId xmlns:a16="http://schemas.microsoft.com/office/drawing/2014/main" id="{6F5B3D53-8E6F-3D95-4500-0579FEE6FDF5}"/>
              </a:ext>
            </a:extLst>
          </p:cNvPr>
          <p:cNvSpPr txBox="1">
            <a:spLocks/>
          </p:cNvSpPr>
          <p:nvPr/>
        </p:nvSpPr>
        <p:spPr>
          <a:xfrm>
            <a:off x="894644" y="3951229"/>
            <a:ext cx="2206999" cy="15624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Six Members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b="1" i="1">
                <a:solidFill>
                  <a:schemeClr val="accent4">
                    <a:lumMod val="75000"/>
                  </a:schemeClr>
                </a:solidFill>
              </a:rPr>
              <a:t>Still accepting applications.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Caregivers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Providers</a:t>
            </a:r>
          </a:p>
        </p:txBody>
      </p:sp>
      <p:sp>
        <p:nvSpPr>
          <p:cNvPr id="12" name="Text Placeholder 3" descr="Five of Fourteen&#10;Counties Represented&#10;Henry&#10;Lee&#10;Marion&#10;Monroe&#10;Wapello">
            <a:extLst>
              <a:ext uri="{FF2B5EF4-FFF2-40B4-BE49-F238E27FC236}">
                <a16:creationId xmlns:a16="http://schemas.microsoft.com/office/drawing/2014/main" id="{8C9B9E37-388D-BD80-A588-750FFB53C367}"/>
              </a:ext>
            </a:extLst>
          </p:cNvPr>
          <p:cNvSpPr txBox="1">
            <a:spLocks/>
          </p:cNvSpPr>
          <p:nvPr/>
        </p:nvSpPr>
        <p:spPr>
          <a:xfrm>
            <a:off x="3485249" y="3934137"/>
            <a:ext cx="2353429" cy="22251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Five of Fourteen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 3" panose="05040102010807070707" pitchFamily="18" charset="2"/>
              <a:buNone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Counties Represented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Henry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Lee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Marion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Monroe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Wapello</a:t>
            </a:r>
          </a:p>
        </p:txBody>
      </p:sp>
      <p:sp>
        <p:nvSpPr>
          <p:cNvPr id="13" name="Text Placeholder 4" descr="Shaping policy&#10;Improving communication&#10;Ensuring real community needs are discussed&#10;">
            <a:extLst>
              <a:ext uri="{FF2B5EF4-FFF2-40B4-BE49-F238E27FC236}">
                <a16:creationId xmlns:a16="http://schemas.microsoft.com/office/drawing/2014/main" id="{4D8F2717-B64C-7ADE-FE90-F92843165C29}"/>
              </a:ext>
            </a:extLst>
          </p:cNvPr>
          <p:cNvSpPr txBox="1">
            <a:spLocks/>
          </p:cNvSpPr>
          <p:nvPr/>
        </p:nvSpPr>
        <p:spPr>
          <a:xfrm>
            <a:off x="6127464" y="3951229"/>
            <a:ext cx="2229971" cy="1869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Shaping policy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Improving communication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Ensuring real community needs are discussed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9A64B0B-1DEC-C3A8-BD09-C3AF30FE0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30183" y="1765567"/>
            <a:ext cx="2141725" cy="178347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40C145B-96D6-8980-B90D-D435040BE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644" y="1681622"/>
            <a:ext cx="2207000" cy="195136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6343E8D-E4A7-3C10-EA08-EE6EB0187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7464" y="1643629"/>
            <a:ext cx="2292940" cy="202734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B2CDEE-F1DA-FFAA-D7EF-94A4D415D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38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descr="District 7">
            <a:extLst>
              <a:ext uri="{FF2B5EF4-FFF2-40B4-BE49-F238E27FC236}">
                <a16:creationId xmlns:a16="http://schemas.microsoft.com/office/drawing/2014/main" id="{AAC72D30-1A3C-A434-8A26-F2E2D00E9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District 7</a:t>
            </a:r>
          </a:p>
        </p:txBody>
      </p:sp>
      <p:sp>
        <p:nvSpPr>
          <p:cNvPr id="8" name="Text Placeholder 7" descr="Julie Davison&#10;Eastern Iowa Disability Alliance&#10;">
            <a:extLst>
              <a:ext uri="{FF2B5EF4-FFF2-40B4-BE49-F238E27FC236}">
                <a16:creationId xmlns:a16="http://schemas.microsoft.com/office/drawing/2014/main" id="{2347C8EE-9E4E-2F58-E13E-FE4E51B85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Julie Davison</a:t>
            </a:r>
          </a:p>
          <a:p>
            <a:r>
              <a:rPr lang="en-US"/>
              <a:t>Eastern Iowa Disability Alliance</a:t>
            </a:r>
          </a:p>
        </p:txBody>
      </p:sp>
    </p:spTree>
    <p:extLst>
      <p:ext uri="{BB962C8B-B14F-4D97-AF65-F5344CB8AC3E}">
        <p14:creationId xmlns:p14="http://schemas.microsoft.com/office/powerpoint/2010/main" val="19729456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District 7 Behavioral Health &amp; Disability Services ADRC DAP">
            <a:extLst>
              <a:ext uri="{FF2B5EF4-FFF2-40B4-BE49-F238E27FC236}">
                <a16:creationId xmlns:a16="http://schemas.microsoft.com/office/drawing/2014/main" id="{A47AAC33-A1EA-F710-D438-6E384634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2590"/>
            <a:ext cx="7886700" cy="945575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accent1"/>
                </a:solidFill>
              </a:rPr>
              <a:t>District 7 Behavioral Health &amp; Disability Services ADRC DAP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66FE35-B58F-71CA-2BA2-28485F5CF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0" name="Content Placeholder 9" descr="District 7">
            <a:extLst>
              <a:ext uri="{FF2B5EF4-FFF2-40B4-BE49-F238E27FC236}">
                <a16:creationId xmlns:a16="http://schemas.microsoft.com/office/drawing/2014/main" id="{91E81D12-ADD3-D022-2FE4-5DBA6DA4F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3" y="2035834"/>
            <a:ext cx="6599057" cy="4141129"/>
          </a:xfrm>
        </p:spPr>
      </p:pic>
    </p:spTree>
    <p:extLst>
      <p:ext uri="{BB962C8B-B14F-4D97-AF65-F5344CB8AC3E}">
        <p14:creationId xmlns:p14="http://schemas.microsoft.com/office/powerpoint/2010/main" val="7403691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descr="District 7 Walk-in Hours&#10;">
            <a:extLst>
              <a:ext uri="{FF2B5EF4-FFF2-40B4-BE49-F238E27FC236}">
                <a16:creationId xmlns:a16="http://schemas.microsoft.com/office/drawing/2014/main" id="{B1842D21-56EA-13A0-6160-F2F44ECBFE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5056" y="142559"/>
            <a:ext cx="2933754" cy="461289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District 7 Walk-in Hours</a:t>
            </a:r>
          </a:p>
        </p:txBody>
      </p:sp>
      <p:sp>
        <p:nvSpPr>
          <p:cNvPr id="11" name="Rectangle 10" descr="District 7 Walk-in Hours&#10;DAPIntake@ecriowa.us&#10;">
            <a:extLst>
              <a:ext uri="{FF2B5EF4-FFF2-40B4-BE49-F238E27FC236}">
                <a16:creationId xmlns:a16="http://schemas.microsoft.com/office/drawing/2014/main" id="{49F18E01-6889-4E70-85BE-95CC5FDC0193}"/>
              </a:ext>
            </a:extLst>
          </p:cNvPr>
          <p:cNvSpPr/>
          <p:nvPr/>
        </p:nvSpPr>
        <p:spPr>
          <a:xfrm>
            <a:off x="6007752" y="142560"/>
            <a:ext cx="2933754" cy="461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DAPIntake@ecriowa.us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C567D43-260C-ED61-6EB6-C0056CFD7700}"/>
              </a:ext>
            </a:extLst>
          </p:cNvPr>
          <p:cNvGraphicFramePr>
            <a:graphicFrameLocks noGrp="1"/>
          </p:cNvGraphicFramePr>
          <p:nvPr/>
        </p:nvGraphicFramePr>
        <p:xfrm>
          <a:off x="448574" y="825325"/>
          <a:ext cx="8492932" cy="501755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924354">
                  <a:extLst>
                    <a:ext uri="{9D8B030D-6E8A-4147-A177-3AD203B41FA5}">
                      <a16:colId xmlns:a16="http://schemas.microsoft.com/office/drawing/2014/main" val="855385005"/>
                    </a:ext>
                  </a:extLst>
                </a:gridCol>
                <a:gridCol w="2751827">
                  <a:extLst>
                    <a:ext uri="{9D8B030D-6E8A-4147-A177-3AD203B41FA5}">
                      <a16:colId xmlns:a16="http://schemas.microsoft.com/office/drawing/2014/main" val="3550774472"/>
                    </a:ext>
                  </a:extLst>
                </a:gridCol>
                <a:gridCol w="2816751">
                  <a:extLst>
                    <a:ext uri="{9D8B030D-6E8A-4147-A177-3AD203B41FA5}">
                      <a16:colId xmlns:a16="http://schemas.microsoft.com/office/drawing/2014/main" val="3464893435"/>
                    </a:ext>
                  </a:extLst>
                </a:gridCol>
              </a:tblGrid>
              <a:tr h="398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kern="100">
                          <a:effectLst/>
                        </a:rPr>
                        <a:t>Location</a:t>
                      </a:r>
                      <a:endParaRPr lang="en-US" sz="16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kern="100">
                          <a:effectLst/>
                        </a:rPr>
                        <a:t>Address</a:t>
                      </a:r>
                      <a:endParaRPr lang="en-US" sz="16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Hours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61296"/>
                  </a:ext>
                </a:extLst>
              </a:tr>
              <a:tr h="338473">
                <a:tc>
                  <a:txBody>
                    <a:bodyPr/>
                    <a:lstStyle/>
                    <a:p>
                      <a:r>
                        <a:rPr lang="en-US" sz="14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Northeast Iowa Area Agency on Aging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319-325-5908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 Tower Park Dr. #100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Waterloo</a:t>
                      </a:r>
                    </a:p>
                  </a:txBody>
                  <a:tcPr anchor="ctr"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 - 12:00 pm to 3:00 pm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Thursday – 9:00 am to 12:00 pm </a:t>
                      </a:r>
                      <a:endParaRPr lang="en-US" sz="1400" b="0" i="0" kern="10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567481"/>
                  </a:ext>
                </a:extLst>
              </a:tr>
              <a:tr h="3367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  <a:latin typeface="+mn-lt"/>
                        </a:rPr>
                        <a:t>Buchanan County Courthouse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319-327-0357</a:t>
                      </a:r>
                      <a:endParaRPr lang="en-US" sz="1400" b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210 5</a:t>
                      </a:r>
                      <a:r>
                        <a:rPr lang="en-US" sz="14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Avenue NE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Independence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Wednesday - 9:00 am to 3:00 pm 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940856"/>
                  </a:ext>
                </a:extLst>
              </a:tr>
              <a:tr h="3389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</a:rPr>
                        <a:t>Delaware County Community Services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319-327-0357</a:t>
                      </a:r>
                      <a:endParaRPr lang="en-US" sz="1400" b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601 Grant Street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Manchester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4th Tuesday of the Month</a:t>
                      </a:r>
                      <a:endParaRPr lang="en-US" sz="1400" kern="1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8:30 am to 12:00 pm 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712735"/>
                  </a:ext>
                </a:extLst>
              </a:tr>
              <a:tr h="3367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</a:rPr>
                        <a:t>Hills &amp; Dales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effectLst/>
                        </a:rPr>
                        <a:t>319-325-8247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effectLst/>
                        </a:rPr>
                        <a:t>319-325-6208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1660 Embassy West Drive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Suite #250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Dubuque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 – 8:30 am to 11:30 am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Wednesday 12:30 pm to 3:30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311842"/>
                  </a:ext>
                </a:extLst>
              </a:tr>
              <a:tr h="3384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Anamosa Public Library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319-325-8247</a:t>
                      </a:r>
                      <a:endParaRPr lang="en-US" sz="1400" b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 E 1</a:t>
                      </a:r>
                      <a:r>
                        <a:rPr lang="en-US" sz="14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Street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Anamosa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4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Monday of the Month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12:00 pm to 2:30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186337"/>
                  </a:ext>
                </a:extLst>
              </a:tr>
              <a:tr h="3389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Monticello Public Library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319-325-8247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205 E Grand Street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Monticello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Thursday of the Month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12:00 pm to 2:30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205165"/>
                  </a:ext>
                </a:extLst>
              </a:tr>
              <a:tr h="4491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Linn County Community Services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319-892-5671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1240 26</a:t>
                      </a:r>
                      <a:r>
                        <a:rPr lang="en-US" sz="14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Ave Ct SW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Cedar Rapids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 - 8:00 am to 12:00 pm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Tuesday - 12:00 pm to 4:30 pm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Thursday - 12:00 pm to 4:30 pm   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608308"/>
                  </a:ext>
                </a:extLst>
              </a:tr>
            </a:tbl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B7059DB-B78D-A82E-DECC-7838D5F9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071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A3549-8415-6D67-575D-0A5AAEAD8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descr="District 7 Walk-in Hours&#10;">
            <a:extLst>
              <a:ext uri="{FF2B5EF4-FFF2-40B4-BE49-F238E27FC236}">
                <a16:creationId xmlns:a16="http://schemas.microsoft.com/office/drawing/2014/main" id="{D7E8576C-7BB5-7497-B3B0-B80E1E44B0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5056" y="142560"/>
            <a:ext cx="2933754" cy="33189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District 7 Walk-in Hours</a:t>
            </a:r>
          </a:p>
        </p:txBody>
      </p:sp>
      <p:sp>
        <p:nvSpPr>
          <p:cNvPr id="11" name="Rectangle 10" descr="District 7 Walk-in Hours&#10;DAPIntake@ecriowa.us&#10;">
            <a:extLst>
              <a:ext uri="{FF2B5EF4-FFF2-40B4-BE49-F238E27FC236}">
                <a16:creationId xmlns:a16="http://schemas.microsoft.com/office/drawing/2014/main" id="{29EC16C7-E1A9-4BF4-2C4F-792991A28B26}"/>
              </a:ext>
            </a:extLst>
          </p:cNvPr>
          <p:cNvSpPr/>
          <p:nvPr/>
        </p:nvSpPr>
        <p:spPr>
          <a:xfrm>
            <a:off x="6007752" y="142560"/>
            <a:ext cx="2933754" cy="3318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DAPIntake@ecriowa.us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754299B-A63D-8124-0E45-20FA2456D669}"/>
              </a:ext>
            </a:extLst>
          </p:cNvPr>
          <p:cNvGraphicFramePr>
            <a:graphicFrameLocks noGrp="1"/>
          </p:cNvGraphicFramePr>
          <p:nvPr/>
        </p:nvGraphicFramePr>
        <p:xfrm>
          <a:off x="153717" y="484524"/>
          <a:ext cx="8596450" cy="5530251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338423">
                  <a:extLst>
                    <a:ext uri="{9D8B030D-6E8A-4147-A177-3AD203B41FA5}">
                      <a16:colId xmlns:a16="http://schemas.microsoft.com/office/drawing/2014/main" val="855385005"/>
                    </a:ext>
                  </a:extLst>
                </a:gridCol>
                <a:gridCol w="2372264">
                  <a:extLst>
                    <a:ext uri="{9D8B030D-6E8A-4147-A177-3AD203B41FA5}">
                      <a16:colId xmlns:a16="http://schemas.microsoft.com/office/drawing/2014/main" val="3550774472"/>
                    </a:ext>
                  </a:extLst>
                </a:gridCol>
                <a:gridCol w="2885763">
                  <a:extLst>
                    <a:ext uri="{9D8B030D-6E8A-4147-A177-3AD203B41FA5}">
                      <a16:colId xmlns:a16="http://schemas.microsoft.com/office/drawing/2014/main" val="3464893435"/>
                    </a:ext>
                  </a:extLst>
                </a:gridCol>
              </a:tblGrid>
              <a:tr h="227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kern="100">
                          <a:effectLst/>
                        </a:rPr>
                        <a:t>Location</a:t>
                      </a:r>
                      <a:endParaRPr lang="en-US" sz="16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kern="100">
                          <a:effectLst/>
                        </a:rPr>
                        <a:t>Address</a:t>
                      </a:r>
                      <a:endParaRPr lang="en-US" sz="16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Hours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61296"/>
                  </a:ext>
                </a:extLst>
              </a:tr>
              <a:tr h="5809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Columbus Junction Public Library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319-430-6662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232 2</a:t>
                      </a:r>
                      <a:r>
                        <a:rPr lang="en-US" sz="14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Street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Columbus Junction</a:t>
                      </a:r>
                    </a:p>
                  </a:txBody>
                  <a:tcPr anchor="ctr"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3</a:t>
                      </a:r>
                      <a:r>
                        <a:rPr lang="en-US" sz="14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Monday of the Month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 am to 1:00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567481"/>
                  </a:ext>
                </a:extLst>
              </a:tr>
              <a:tr h="4045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Burlington Public Library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319-430-6662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 Court Street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Burlington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Wednesday  9:00 am to 12:00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940856"/>
                  </a:ext>
                </a:extLst>
              </a:tr>
              <a:tr h="4045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Muscatine County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319-430-6662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313 Iowa Ave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Muscatine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Thursday - 8:00 am to 12:00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712735"/>
                  </a:ext>
                </a:extLst>
              </a:tr>
              <a:tr h="4045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Bridgeview CMHC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319-325-5897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1320 19</a:t>
                      </a:r>
                      <a:r>
                        <a:rPr lang="en-US" sz="14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Ave NW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Clinton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Tuesday - 8:00 am to 12:00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311842"/>
                  </a:ext>
                </a:extLst>
              </a:tr>
              <a:tr h="5809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Johnson County Health &amp; Human Services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319-530-1974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319-310-5564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855 S Dubuque Street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Iowa City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Tuesday – 9:30 am to 1:30 pm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Thursday – 1:30 pm to 4:30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186337"/>
                  </a:ext>
                </a:extLst>
              </a:tr>
              <a:tr h="4045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Milestones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319-330-3640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4440 Brady Street </a:t>
                      </a:r>
                      <a:r>
                        <a:rPr lang="en-US" sz="14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Bldg</a:t>
                      </a: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Davenport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Tuesday–8:00 am to 12:00 pm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Wednesday–8:00 am to 12:00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205165"/>
                  </a:ext>
                </a:extLst>
              </a:tr>
              <a:tr h="361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Cedar County Courthouse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319-325-5897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 Cedar Street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Tipton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3</a:t>
                      </a:r>
                      <a:r>
                        <a:rPr lang="en-US" sz="14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Thursday of the Month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8:00 am to 12:00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608308"/>
                  </a:ext>
                </a:extLst>
              </a:tr>
              <a:tr h="361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Jackson County Annex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>
                          <a:effectLst/>
                          <a:latin typeface="+mj-lt"/>
                          <a:ea typeface="Calibri"/>
                          <a:cs typeface="Times New Roman"/>
                        </a:rPr>
                        <a:t>319-325-6208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311 W Platt Street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Maquoketa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Tuesday of the Month 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 am to 11:30 am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400" b="0" i="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Tuesday of the Month</a:t>
                      </a:r>
                    </a:p>
                    <a:p>
                      <a:r>
                        <a:rPr lang="en-US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12:30 pm to 3:00 pm</a:t>
                      </a: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002592"/>
                  </a:ext>
                </a:extLst>
              </a:tr>
            </a:tbl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A3BAE26-8F2B-1046-7EC4-B86A2BA8E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81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8015F9-82ED-C1CD-E13D-70333777F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6565" y="1495425"/>
            <a:ext cx="2423159" cy="4085818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 descr="District 7 Disability Service Advisory Council&#10;">
            <a:extLst>
              <a:ext uri="{FF2B5EF4-FFF2-40B4-BE49-F238E27FC236}">
                <a16:creationId xmlns:a16="http://schemas.microsoft.com/office/drawing/2014/main" id="{250FA21A-B599-EACE-2E92-559A958012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86565" y="365126"/>
            <a:ext cx="7728785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District 7 Disability Service Advisory Council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2948CC-DF12-D7B7-A4EE-B20B07F48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33078" y="1495425"/>
            <a:ext cx="2423159" cy="4085818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9633D-3FC0-7E7E-F08B-B6E03B15D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4495" y="1497354"/>
            <a:ext cx="2423159" cy="4085818"/>
          </a:xfrm>
          <a:prstGeom prst="rect">
            <a:avLst/>
          </a:prstGeom>
          <a:solidFill>
            <a:srgbClr val="FC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 descr="Nine Members&#10;Individuals with Lived-Experience&#10;Caregivers&#10;Providers and other Stakeholders&#10;">
            <a:extLst>
              <a:ext uri="{FF2B5EF4-FFF2-40B4-BE49-F238E27FC236}">
                <a16:creationId xmlns:a16="http://schemas.microsoft.com/office/drawing/2014/main" id="{6F5B3D53-8E6F-3D95-4500-0579FEE6FDF5}"/>
              </a:ext>
            </a:extLst>
          </p:cNvPr>
          <p:cNvSpPr txBox="1">
            <a:spLocks/>
          </p:cNvSpPr>
          <p:nvPr/>
        </p:nvSpPr>
        <p:spPr>
          <a:xfrm>
            <a:off x="894644" y="4037766"/>
            <a:ext cx="2206999" cy="15624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Nine Members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Individuals with Lived-Experience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Caregivers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4">
                    <a:lumMod val="75000"/>
                  </a:schemeClr>
                </a:solidFill>
              </a:rPr>
              <a:t>Providers and other Stakeholders</a:t>
            </a:r>
          </a:p>
        </p:txBody>
      </p:sp>
      <p:sp>
        <p:nvSpPr>
          <p:cNvPr id="12" name="Text Placeholder 3" descr="Nine of Fourteen Counties Represented&#10;Jackson&#10;Dubuque&#10;Des Moines&#10;Black Hawk&#10;Johnson&#10;Linn&#10;Scott&#10;Clinton&#10;Muscatine">
            <a:extLst>
              <a:ext uri="{FF2B5EF4-FFF2-40B4-BE49-F238E27FC236}">
                <a16:creationId xmlns:a16="http://schemas.microsoft.com/office/drawing/2014/main" id="{8C9B9E37-388D-BD80-A588-750FFB53C367}"/>
              </a:ext>
            </a:extLst>
          </p:cNvPr>
          <p:cNvSpPr txBox="1">
            <a:spLocks/>
          </p:cNvSpPr>
          <p:nvPr/>
        </p:nvSpPr>
        <p:spPr>
          <a:xfrm>
            <a:off x="3514435" y="3405926"/>
            <a:ext cx="2353429" cy="2154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Nine of Fourteen Counties Represented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accent4">
                    <a:lumMod val="75000"/>
                  </a:schemeClr>
                </a:solidFill>
              </a:rPr>
              <a:t>Jackson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accent4">
                    <a:lumMod val="75000"/>
                  </a:schemeClr>
                </a:solidFill>
              </a:rPr>
              <a:t>Dubuque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accent4">
                    <a:lumMod val="75000"/>
                  </a:schemeClr>
                </a:solidFill>
              </a:rPr>
              <a:t>Des Moines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accent4">
                    <a:lumMod val="75000"/>
                  </a:schemeClr>
                </a:solidFill>
              </a:rPr>
              <a:t>Black Hawk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accent4">
                    <a:lumMod val="75000"/>
                  </a:schemeClr>
                </a:solidFill>
              </a:rPr>
              <a:t>Johnson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accent4">
                    <a:lumMod val="75000"/>
                  </a:schemeClr>
                </a:solidFill>
              </a:rPr>
              <a:t>Linn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accent4">
                    <a:lumMod val="75000"/>
                  </a:schemeClr>
                </a:solidFill>
              </a:rPr>
              <a:t>Scott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accent4">
                    <a:lumMod val="75000"/>
                  </a:schemeClr>
                </a:solidFill>
              </a:rPr>
              <a:t>Clinton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accent4">
                    <a:lumMod val="75000"/>
                  </a:schemeClr>
                </a:solidFill>
              </a:rPr>
              <a:t>Muscatine</a:t>
            </a:r>
            <a:endParaRPr lang="en-US" sz="1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 Placeholder 4" descr="Shaping policy&#10;Improving communication&#10;Ensuring real community needs are discussed&#10;">
            <a:extLst>
              <a:ext uri="{FF2B5EF4-FFF2-40B4-BE49-F238E27FC236}">
                <a16:creationId xmlns:a16="http://schemas.microsoft.com/office/drawing/2014/main" id="{4D8F2717-B64C-7ADE-FE90-F92843165C29}"/>
              </a:ext>
            </a:extLst>
          </p:cNvPr>
          <p:cNvSpPr txBox="1">
            <a:spLocks/>
          </p:cNvSpPr>
          <p:nvPr/>
        </p:nvSpPr>
        <p:spPr>
          <a:xfrm>
            <a:off x="6127464" y="3711950"/>
            <a:ext cx="2229971" cy="1869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Shaping policy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Improving communication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Ensuring real community needs are discussed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9A64B0B-1DEC-C3A8-BD09-C3AF30FE0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30183" y="1684602"/>
            <a:ext cx="2141725" cy="178347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40C145B-96D6-8980-B90D-D435040BE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644" y="1684602"/>
            <a:ext cx="2207000" cy="195136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6343E8D-E4A7-3C10-EA08-EE6EB0187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7464" y="1684602"/>
            <a:ext cx="2292940" cy="202734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B2CDEE-F1DA-FFAA-D7EF-94A4D415D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188" y="6356351"/>
            <a:ext cx="1585161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90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Key Transition Areas of Focus&#10;">
            <a:extLst>
              <a:ext uri="{FF2B5EF4-FFF2-40B4-BE49-F238E27FC236}">
                <a16:creationId xmlns:a16="http://schemas.microsoft.com/office/drawing/2014/main" id="{1627A87A-9CB4-BBD2-7B57-C3513FC538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517715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1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 Transition Areas of Focus</a:t>
            </a:r>
          </a:p>
        </p:txBody>
      </p:sp>
      <p:graphicFrame>
        <p:nvGraphicFramePr>
          <p:cNvPr id="5" name="Diagram 4" descr="Warm hand offs for Service Coordination of LTSS&#10;Provider Communication and Training&#10;Engagement and outreach to community and stakeholders about existing and transitioning network&#10;Supporting a shift to statewide consistency for accessing services&#10;">
            <a:extLst>
              <a:ext uri="{FF2B5EF4-FFF2-40B4-BE49-F238E27FC236}">
                <a16:creationId xmlns:a16="http://schemas.microsoft.com/office/drawing/2014/main" id="{8C1BC6D0-DA2A-82BF-A39B-745051B358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3098883"/>
              </p:ext>
            </p:extLst>
          </p:nvPr>
        </p:nvGraphicFramePr>
        <p:xfrm>
          <a:off x="292231" y="1753386"/>
          <a:ext cx="8305014" cy="4317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Handshake with solid fill">
            <a:extLst>
              <a:ext uri="{FF2B5EF4-FFF2-40B4-BE49-F238E27FC236}">
                <a16:creationId xmlns:a16="http://schemas.microsoft.com/office/drawing/2014/main" id="{C1E0564E-E7A6-ECC6-1065-F607B3A594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7646" y="2036189"/>
            <a:ext cx="850769" cy="850769"/>
          </a:xfrm>
          <a:prstGeom prst="rect">
            <a:avLst/>
          </a:prstGeom>
        </p:spPr>
      </p:pic>
      <p:pic>
        <p:nvPicPr>
          <p:cNvPr id="9" name="Graphic 8" descr="Doctor female with solid fill">
            <a:extLst>
              <a:ext uri="{FF2B5EF4-FFF2-40B4-BE49-F238E27FC236}">
                <a16:creationId xmlns:a16="http://schemas.microsoft.com/office/drawing/2014/main" id="{4DE97FDE-C70E-0D7A-6071-22C3A9BC9C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4240" y="3058998"/>
            <a:ext cx="740004" cy="740004"/>
          </a:xfrm>
          <a:prstGeom prst="rect">
            <a:avLst/>
          </a:prstGeom>
        </p:spPr>
      </p:pic>
      <p:pic>
        <p:nvPicPr>
          <p:cNvPr id="11" name="Graphic 10" descr="Care with solid fill">
            <a:extLst>
              <a:ext uri="{FF2B5EF4-FFF2-40B4-BE49-F238E27FC236}">
                <a16:creationId xmlns:a16="http://schemas.microsoft.com/office/drawing/2014/main" id="{60769B73-3CED-BCF7-8FE6-BC383A7C66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4240" y="4034673"/>
            <a:ext cx="742362" cy="742362"/>
          </a:xfrm>
          <a:prstGeom prst="rect">
            <a:avLst/>
          </a:prstGeom>
        </p:spPr>
      </p:pic>
      <p:pic>
        <p:nvPicPr>
          <p:cNvPr id="13" name="Graphic 12" descr="Meeting with solid fill">
            <a:extLst>
              <a:ext uri="{FF2B5EF4-FFF2-40B4-BE49-F238E27FC236}">
                <a16:creationId xmlns:a16="http://schemas.microsoft.com/office/drawing/2014/main" id="{9A820089-6962-5386-CEF4-AF9C8BDC7B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7678" y="5030379"/>
            <a:ext cx="776534" cy="77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229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B4C03-45E9-6D1D-0DAD-610CF66C5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12763" r="17568"/>
          <a:stretch/>
        </p:blipFill>
        <p:spPr>
          <a:xfrm>
            <a:off x="0" y="8878"/>
            <a:ext cx="9143980" cy="6857989"/>
          </a:xfrm>
          <a:prstGeom prst="rect">
            <a:avLst/>
          </a:prstGeom>
        </p:spPr>
      </p:pic>
      <p:sp>
        <p:nvSpPr>
          <p:cNvPr id="4" name="Title 1" descr="Questions&#10;">
            <a:extLst>
              <a:ext uri="{FF2B5EF4-FFF2-40B4-BE49-F238E27FC236}">
                <a16:creationId xmlns:a16="http://schemas.microsoft.com/office/drawing/2014/main" id="{295243F8-A13C-7681-0E47-93ECB54DA6F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0936" y="941832"/>
            <a:ext cx="7879842" cy="2057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Questions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18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3241202"/>
            <a:ext cx="7879842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AB5A995-7DD5-1D81-9607-1CF3FBE17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338" y="5473493"/>
            <a:ext cx="3836519" cy="44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9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DAP Service Overview">
            <a:extLst>
              <a:ext uri="{FF2B5EF4-FFF2-40B4-BE49-F238E27FC236}">
                <a16:creationId xmlns:a16="http://schemas.microsoft.com/office/drawing/2014/main" id="{13CB79BE-5B6D-1EB7-4989-E0F9C5142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DAP Service Overview</a:t>
            </a:r>
          </a:p>
        </p:txBody>
      </p:sp>
    </p:spTree>
    <p:extLst>
      <p:ext uri="{BB962C8B-B14F-4D97-AF65-F5344CB8AC3E}">
        <p14:creationId xmlns:p14="http://schemas.microsoft.com/office/powerpoint/2010/main" val="2190827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51B81-2EC3-2D04-6133-6B81B1FF6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descr="Navigation: No-wrong door&#10;">
            <a:extLst>
              <a:ext uri="{FF2B5EF4-FFF2-40B4-BE49-F238E27FC236}">
                <a16:creationId xmlns:a16="http://schemas.microsoft.com/office/drawing/2014/main" id="{3BB76EB0-DF97-8613-3F8B-5FBA730948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606858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1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Navigation: No-wrong door</a:t>
            </a:r>
          </a:p>
        </p:txBody>
      </p:sp>
      <p:graphicFrame>
        <p:nvGraphicFramePr>
          <p:cNvPr id="12" name="Diagram 11" descr="Reliable and Trusted Information and Referral&#10;Connection to Services and Resources through warm hand-offs&#10;Person-centered Decision-making support&#10;">
            <a:extLst>
              <a:ext uri="{FF2B5EF4-FFF2-40B4-BE49-F238E27FC236}">
                <a16:creationId xmlns:a16="http://schemas.microsoft.com/office/drawing/2014/main" id="{9BA6AA0C-1C93-A715-033A-9D19EA21D0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1760490"/>
              </p:ext>
            </p:extLst>
          </p:nvPr>
        </p:nvGraphicFramePr>
        <p:xfrm>
          <a:off x="332912" y="1757778"/>
          <a:ext cx="8478175" cy="4039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7086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2DEFC-30B6-95CF-13FB-C48BC295D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descr="Short-term Services and Supports&#10;">
            <a:extLst>
              <a:ext uri="{FF2B5EF4-FFF2-40B4-BE49-F238E27FC236}">
                <a16:creationId xmlns:a16="http://schemas.microsoft.com/office/drawing/2014/main" id="{F66CABA9-B63D-DE05-30D8-E299EB39DA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606858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1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Short-term Services and Supports</a:t>
            </a:r>
          </a:p>
        </p:txBody>
      </p:sp>
      <p:graphicFrame>
        <p:nvGraphicFramePr>
          <p:cNvPr id="12" name="Diagram 11" descr="Time-limited activities &#10;Support people to live in the home and community of their choice&#10; Integrated manner and offering support to their families and caregivers as needed toward this purpose&#10;">
            <a:extLst>
              <a:ext uri="{FF2B5EF4-FFF2-40B4-BE49-F238E27FC236}">
                <a16:creationId xmlns:a16="http://schemas.microsoft.com/office/drawing/2014/main" id="{FF69D836-5A05-0463-0532-B728F9F82D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302258"/>
              </p:ext>
            </p:extLst>
          </p:nvPr>
        </p:nvGraphicFramePr>
        <p:xfrm>
          <a:off x="332912" y="1757778"/>
          <a:ext cx="8478175" cy="4039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2" descr="Alarm clock with solid fill">
            <a:extLst>
              <a:ext uri="{FF2B5EF4-FFF2-40B4-BE49-F238E27FC236}">
                <a16:creationId xmlns:a16="http://schemas.microsoft.com/office/drawing/2014/main" id="{6285AB1A-ACD7-82D9-C954-66726C57B4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3290" y="2104633"/>
            <a:ext cx="914400" cy="914400"/>
          </a:xfrm>
          <a:prstGeom prst="rect">
            <a:avLst/>
          </a:prstGeom>
        </p:spPr>
      </p:pic>
      <p:pic>
        <p:nvPicPr>
          <p:cNvPr id="5" name="Graphic 4" descr="House with solid fill">
            <a:extLst>
              <a:ext uri="{FF2B5EF4-FFF2-40B4-BE49-F238E27FC236}">
                <a16:creationId xmlns:a16="http://schemas.microsoft.com/office/drawing/2014/main" id="{F92234E3-47A9-EC96-248E-183A101061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8660" y="3253740"/>
            <a:ext cx="914400" cy="914400"/>
          </a:xfrm>
          <a:prstGeom prst="rect">
            <a:avLst/>
          </a:prstGeom>
        </p:spPr>
      </p:pic>
      <p:pic>
        <p:nvPicPr>
          <p:cNvPr id="7" name="Graphic 6" descr="Family with two children with solid fill">
            <a:extLst>
              <a:ext uri="{FF2B5EF4-FFF2-40B4-BE49-F238E27FC236}">
                <a16:creationId xmlns:a16="http://schemas.microsoft.com/office/drawing/2014/main" id="{E51CCD80-8749-655A-58CA-F9FB208370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3290" y="45149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67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descr="Short-Term Services &amp; Supports">
            <a:extLst>
              <a:ext uri="{FF2B5EF4-FFF2-40B4-BE49-F238E27FC236}">
                <a16:creationId xmlns:a16="http://schemas.microsoft.com/office/drawing/2014/main" id="{7A890BC0-3EC6-475A-9B81-469BAC7A9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Short-Term Services &amp; Supports</a:t>
            </a:r>
          </a:p>
        </p:txBody>
      </p:sp>
      <p:graphicFrame>
        <p:nvGraphicFramePr>
          <p:cNvPr id="8" name="Content Placeholder 7" descr="Individual Assessment and Evaluation&#10;Transportation&#10;Respite&#10;Peer and Parent Support&#10;Time-limited Rental Assistance&#10;Home and Vehicle Modifications&#10;Adaptive Equipment&#10;Other Basic Needs&#10;">
            <a:extLst>
              <a:ext uri="{FF2B5EF4-FFF2-40B4-BE49-F238E27FC236}">
                <a16:creationId xmlns:a16="http://schemas.microsoft.com/office/drawing/2014/main" id="{BB702D61-5D1C-E04F-F97F-6E3F5C67A2E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42371683"/>
              </p:ext>
            </p:extLst>
          </p:nvPr>
        </p:nvGraphicFramePr>
        <p:xfrm>
          <a:off x="630237" y="1828800"/>
          <a:ext cx="7750191" cy="4119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2593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ov Office Swatches">
      <a:dk1>
        <a:sysClr val="windowText" lastClr="000000"/>
      </a:dk1>
      <a:lt1>
        <a:sysClr val="window" lastClr="FFFFFF"/>
      </a:lt1>
      <a:dk2>
        <a:srgbClr val="4B4D4F"/>
      </a:dk2>
      <a:lt2>
        <a:srgbClr val="E7E6E6"/>
      </a:lt2>
      <a:accent1>
        <a:srgbClr val="04627A"/>
      </a:accent1>
      <a:accent2>
        <a:srgbClr val="C6D668"/>
      </a:accent2>
      <a:accent3>
        <a:srgbClr val="E0A626"/>
      </a:accent3>
      <a:accent4>
        <a:srgbClr val="18405B"/>
      </a:accent4>
      <a:accent5>
        <a:srgbClr val="70C8B8"/>
      </a:accent5>
      <a:accent6>
        <a:srgbClr val="2C6358"/>
      </a:accent6>
      <a:hlink>
        <a:srgbClr val="0070C0"/>
      </a:hlink>
      <a:folHlink>
        <a:srgbClr val="694C60"/>
      </a:folHlink>
    </a:clrScheme>
    <a:fontScheme name="Gov Office HHS Work Sans">
      <a:majorFont>
        <a:latin typeface="Work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Standard size template" id="{69374300-B952-416C-A016-7CD8447914C6}" vid="{FF7CA2A8-5BC6-4818-BBBD-0CA9698BAF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c88d21-a8d2-47f0-a2cf-c8ca7885fcf4">
      <Terms xmlns="http://schemas.microsoft.com/office/infopath/2007/PartnerControls"/>
    </lcf76f155ced4ddcb4097134ff3c332f>
    <TaxCatchAll xmlns="0466a203-95d6-408a-8dd5-62fd36050d4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AB57ED0B16C34C96D274DADEC303F6" ma:contentTypeVersion="10" ma:contentTypeDescription="Create a new document." ma:contentTypeScope="" ma:versionID="26551779b1baadbd076eea621a1effda">
  <xsd:schema xmlns:xsd="http://www.w3.org/2001/XMLSchema" xmlns:xs="http://www.w3.org/2001/XMLSchema" xmlns:p="http://schemas.microsoft.com/office/2006/metadata/properties" xmlns:ns2="31c88d21-a8d2-47f0-a2cf-c8ca7885fcf4" xmlns:ns3="0466a203-95d6-408a-8dd5-62fd36050d4d" targetNamespace="http://schemas.microsoft.com/office/2006/metadata/properties" ma:root="true" ma:fieldsID="5f60d81ceb75b23b12638f331ac98e8e" ns2:_="" ns3:_="">
    <xsd:import namespace="31c88d21-a8d2-47f0-a2cf-c8ca7885fcf4"/>
    <xsd:import namespace="0466a203-95d6-408a-8dd5-62fd36050d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88d21-a8d2-47f0-a2cf-c8ca7885fc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774d1d4-e5c6-4bad-8e48-52770bd7f6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6a203-95d6-408a-8dd5-62fd36050d4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286b779-d642-477b-a91a-dc844951f69a}" ma:internalName="TaxCatchAll" ma:showField="CatchAllData" ma:web="0466a203-95d6-408a-8dd5-62fd36050d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F9F90B-5B4C-4807-B0B3-87AE853B8D1F}">
  <ds:schemaRefs>
    <ds:schemaRef ds:uri="0466a203-95d6-408a-8dd5-62fd36050d4d"/>
    <ds:schemaRef ds:uri="1f9283fe-6be6-4fac-854e-ab0a8f8ba179"/>
    <ds:schemaRef ds:uri="2d1ad956-c9bf-45b8-b505-f5aad43e42b4"/>
    <ds:schemaRef ds:uri="31c88d21-a8d2-47f0-a2cf-c8ca7885fcf4"/>
    <ds:schemaRef ds:uri="7bfeae8a-de60-485d-9ce2-f0c42cb94e9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A246F87-4238-4D03-B158-42898A8A6ECA}">
  <ds:schemaRefs>
    <ds:schemaRef ds:uri="0466a203-95d6-408a-8dd5-62fd36050d4d"/>
    <ds:schemaRef ds:uri="31c88d21-a8d2-47f0-a2cf-c8ca7885fc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C6F54E8-FEA5-4757-AF71-611055E37A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Standard size template (5)</Template>
  <TotalTime>2</TotalTime>
  <Words>2428</Words>
  <Application>Microsoft Office PowerPoint</Application>
  <PresentationFormat>On-screen Show (4:3)</PresentationFormat>
  <Paragraphs>737</Paragraphs>
  <Slides>50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Meiryo</vt:lpstr>
      <vt:lpstr>Aptos</vt:lpstr>
      <vt:lpstr>Arial</vt:lpstr>
      <vt:lpstr>Calibri</vt:lpstr>
      <vt:lpstr>Source Serif 4</vt:lpstr>
      <vt:lpstr>Wingdings</vt:lpstr>
      <vt:lpstr>Wingdings 3</vt:lpstr>
      <vt:lpstr>Work Sans</vt:lpstr>
      <vt:lpstr>Office Theme</vt:lpstr>
      <vt:lpstr>You’re Not Alone: Where to Turn for System Support</vt:lpstr>
      <vt:lpstr>Overview</vt:lpstr>
      <vt:lpstr>Disability Services System</vt:lpstr>
      <vt:lpstr>Disability Services: Disability Access Points</vt:lpstr>
      <vt:lpstr>Key Transition Areas of Focus</vt:lpstr>
      <vt:lpstr>DAP Service Overview</vt:lpstr>
      <vt:lpstr>Navigation: No-wrong door</vt:lpstr>
      <vt:lpstr>Short-term Services and Supports</vt:lpstr>
      <vt:lpstr>Short-Term Services &amp; Supports</vt:lpstr>
      <vt:lpstr>Service Coordination of Safety Net LTSS</vt:lpstr>
      <vt:lpstr>Safety-Net Long-Term Services &amp; Supports</vt:lpstr>
      <vt:lpstr>Disability Access Points</vt:lpstr>
      <vt:lpstr>Where Help Meets Hope</vt:lpstr>
      <vt:lpstr>Disability Access Point Map</vt:lpstr>
      <vt:lpstr>Don’t Know Where to Start?</vt:lpstr>
      <vt:lpstr>District 1</vt:lpstr>
      <vt:lpstr>District 1 – Western Iowa Services Collaborative</vt:lpstr>
      <vt:lpstr>District 1 Community Access Locations</vt:lpstr>
      <vt:lpstr>District 1 Community Access Locations</vt:lpstr>
      <vt:lpstr>District 1 Disability Service Advisory Council</vt:lpstr>
      <vt:lpstr>District 2</vt:lpstr>
      <vt:lpstr>District 2 Collaborative Individual &amp; Community Services ADRC DAP</vt:lpstr>
      <vt:lpstr>District 2 Office Locations Hours may vary depending on meetings with clients</vt:lpstr>
      <vt:lpstr>District 2 Office Locations Hours may vary depending on meetings with clients</vt:lpstr>
      <vt:lpstr>District 2 Disability Service Advisory Council</vt:lpstr>
      <vt:lpstr>District 3</vt:lpstr>
      <vt:lpstr>District 3 Collaborative Individual &amp; Community Services ADRC DAP</vt:lpstr>
      <vt:lpstr>District 3 Office Locations Hours may vary depending on meetings with clients</vt:lpstr>
      <vt:lpstr>District 3 Office Locations Hours may vary depending on meetings with clients</vt:lpstr>
      <vt:lpstr>District 3 Disability Service Advisory Council</vt:lpstr>
      <vt:lpstr>District 4</vt:lpstr>
      <vt:lpstr>District 4 – Western Iowa Services Collaborative</vt:lpstr>
      <vt:lpstr>District 4 Community Access Locations</vt:lpstr>
      <vt:lpstr>District 4 Community Access Locations</vt:lpstr>
      <vt:lpstr>District 4 Disability Service Advisory Council</vt:lpstr>
      <vt:lpstr>District 5</vt:lpstr>
      <vt:lpstr>District 5 Behavioral Health &amp; Disability Services ADRC DAP</vt:lpstr>
      <vt:lpstr>District 5 Drop-in Hours</vt:lpstr>
      <vt:lpstr>District 5 Disability Service Advisory Council</vt:lpstr>
      <vt:lpstr>District 6</vt:lpstr>
      <vt:lpstr>District 6 Collaborative Individual &amp; Community Services ADRC DAP</vt:lpstr>
      <vt:lpstr>District 6 Office Locations Hours may vary depending on meetings with clients</vt:lpstr>
      <vt:lpstr>District 6 Office Locations Hours may vary depending on meetings with clients</vt:lpstr>
      <vt:lpstr>District 6 Disability Service Advisory Council</vt:lpstr>
      <vt:lpstr>District 7</vt:lpstr>
      <vt:lpstr>District 7 Behavioral Health &amp; Disability Services ADRC DAP</vt:lpstr>
      <vt:lpstr>District 7 Walk-in Hours</vt:lpstr>
      <vt:lpstr>District 7 Walk-in Hours</vt:lpstr>
      <vt:lpstr>District 7 Disability Service Advisory Council</vt:lpstr>
      <vt:lpstr>Questions</vt:lpstr>
    </vt:vector>
  </TitlesOfParts>
  <Company>State of Iowa - DHS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You’re Not Alone: Where to Turn for System Support</dc:title>
  <dc:creator>Murrow, Emily</dc:creator>
  <cp:lastModifiedBy>Suzanne Watson</cp:lastModifiedBy>
  <cp:revision>3</cp:revision>
  <dcterms:created xsi:type="dcterms:W3CDTF">2026-02-27T14:19:56Z</dcterms:created>
  <dcterms:modified xsi:type="dcterms:W3CDTF">2026-05-29T20:10:33Z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0x0101002BAB57ED0B16C34C96D274DADEC303F6</vt:lpwstr>
  </property>
  <property fmtid="{D5CDD505-2E9C-101B-9397-08002B2CF9AE}" pid="3" name="MediaServiceImageTags">
    <vt:lpwstr/>
  </property>
  <property fmtid="{D5CDD505-2E9C-101B-9397-08002B2CF9AE}" pid="4" name="_dlc_DocIdItemGuid">
    <vt:lpwstr>b5f8ae8f-be4e-4f61-9b0f-8ec605812453</vt:lpwstr>
  </property>
</Properties>
</file>