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96" d="100"/>
          <a:sy n="96" d="100"/>
        </p:scale>
        <p:origin x="68" y="1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lerie Saunders" userId="94654425fb64e3f0" providerId="LiveId" clId="{A3C2B4F6-88D5-4259-9C6B-8F467994E0FE}"/>
    <pc:docChg chg="undo custSel modSld">
      <pc:chgData name="Valerie Saunders" userId="94654425fb64e3f0" providerId="LiveId" clId="{A3C2B4F6-88D5-4259-9C6B-8F467994E0FE}" dt="2026-06-19T22:08:53.753" v="113" actId="403"/>
      <pc:docMkLst>
        <pc:docMk/>
      </pc:docMkLst>
      <pc:sldChg chg="modSp mod">
        <pc:chgData name="Valerie Saunders" userId="94654425fb64e3f0" providerId="LiveId" clId="{A3C2B4F6-88D5-4259-9C6B-8F467994E0FE}" dt="2026-06-19T22:08:11.917" v="102" actId="403"/>
        <pc:sldMkLst>
          <pc:docMk/>
          <pc:sldMk cId="0" sldId="256"/>
        </pc:sldMkLst>
        <pc:spChg chg="mod">
          <ac:chgData name="Valerie Saunders" userId="94654425fb64e3f0" providerId="LiveId" clId="{A3C2B4F6-88D5-4259-9C6B-8F467994E0FE}" dt="2026-06-19T22:08:11.917" v="102" actId="403"/>
          <ac:spMkLst>
            <pc:docMk/>
            <pc:sldMk cId="0" sldId="256"/>
            <ac:spMk id="7" creationId="{00000000-0000-0000-0000-000000000000}"/>
          </ac:spMkLst>
        </pc:spChg>
      </pc:sldChg>
      <pc:sldChg chg="modSp mod">
        <pc:chgData name="Valerie Saunders" userId="94654425fb64e3f0" providerId="LiveId" clId="{A3C2B4F6-88D5-4259-9C6B-8F467994E0FE}" dt="2026-06-19T22:08:53.753" v="113" actId="403"/>
        <pc:sldMkLst>
          <pc:docMk/>
          <pc:sldMk cId="0" sldId="257"/>
        </pc:sldMkLst>
        <pc:spChg chg="mod">
          <ac:chgData name="Valerie Saunders" userId="94654425fb64e3f0" providerId="LiveId" clId="{A3C2B4F6-88D5-4259-9C6B-8F467994E0FE}" dt="2026-06-19T22:00:42.348" v="2" actId="403"/>
          <ac:spMkLst>
            <pc:docMk/>
            <pc:sldMk cId="0" sldId="257"/>
            <ac:spMk id="3" creationId="{00000000-0000-0000-0000-000000000000}"/>
          </ac:spMkLst>
        </pc:spChg>
        <pc:spChg chg="mod">
          <ac:chgData name="Valerie Saunders" userId="94654425fb64e3f0" providerId="LiveId" clId="{A3C2B4F6-88D5-4259-9C6B-8F467994E0FE}" dt="2026-06-19T22:08:25.365" v="104" actId="1076"/>
          <ac:spMkLst>
            <pc:docMk/>
            <pc:sldMk cId="0" sldId="257"/>
            <ac:spMk id="7" creationId="{00000000-0000-0000-0000-000000000000}"/>
          </ac:spMkLst>
        </pc:spChg>
        <pc:spChg chg="mod">
          <ac:chgData name="Valerie Saunders" userId="94654425fb64e3f0" providerId="LiveId" clId="{A3C2B4F6-88D5-4259-9C6B-8F467994E0FE}" dt="2026-06-19T22:08:36.481" v="107" actId="403"/>
          <ac:spMkLst>
            <pc:docMk/>
            <pc:sldMk cId="0" sldId="257"/>
            <ac:spMk id="10" creationId="{00000000-0000-0000-0000-000000000000}"/>
          </ac:spMkLst>
        </pc:spChg>
        <pc:spChg chg="mod">
          <ac:chgData name="Valerie Saunders" userId="94654425fb64e3f0" providerId="LiveId" clId="{A3C2B4F6-88D5-4259-9C6B-8F467994E0FE}" dt="2026-06-19T22:08:45.814" v="110" actId="403"/>
          <ac:spMkLst>
            <pc:docMk/>
            <pc:sldMk cId="0" sldId="257"/>
            <ac:spMk id="15" creationId="{00000000-0000-0000-0000-000000000000}"/>
          </ac:spMkLst>
        </pc:spChg>
        <pc:spChg chg="mod">
          <ac:chgData name="Valerie Saunders" userId="94654425fb64e3f0" providerId="LiveId" clId="{A3C2B4F6-88D5-4259-9C6B-8F467994E0FE}" dt="2026-06-19T22:08:53.753" v="113" actId="403"/>
          <ac:spMkLst>
            <pc:docMk/>
            <pc:sldMk cId="0" sldId="257"/>
            <ac:spMk id="20" creationId="{00000000-0000-0000-0000-000000000000}"/>
          </ac:spMkLst>
        </pc:spChg>
      </pc:sldChg>
      <pc:sldChg chg="modSp mod">
        <pc:chgData name="Valerie Saunders" userId="94654425fb64e3f0" providerId="LiveId" clId="{A3C2B4F6-88D5-4259-9C6B-8F467994E0FE}" dt="2026-06-19T22:01:31.851" v="10" actId="403"/>
        <pc:sldMkLst>
          <pc:docMk/>
          <pc:sldMk cId="0" sldId="258"/>
        </pc:sldMkLst>
        <pc:spChg chg="mod">
          <ac:chgData name="Valerie Saunders" userId="94654425fb64e3f0" providerId="LiveId" clId="{A3C2B4F6-88D5-4259-9C6B-8F467994E0FE}" dt="2026-06-19T22:01:05.680" v="4" actId="403"/>
          <ac:spMkLst>
            <pc:docMk/>
            <pc:sldMk cId="0" sldId="258"/>
            <ac:spMk id="3" creationId="{00000000-0000-0000-0000-000000000000}"/>
          </ac:spMkLst>
        </pc:spChg>
        <pc:spChg chg="mod">
          <ac:chgData name="Valerie Saunders" userId="94654425fb64e3f0" providerId="LiveId" clId="{A3C2B4F6-88D5-4259-9C6B-8F467994E0FE}" dt="2026-06-19T22:01:21.659" v="7" actId="403"/>
          <ac:spMkLst>
            <pc:docMk/>
            <pc:sldMk cId="0" sldId="258"/>
            <ac:spMk id="9" creationId="{00000000-0000-0000-0000-000000000000}"/>
          </ac:spMkLst>
        </pc:spChg>
        <pc:spChg chg="mod">
          <ac:chgData name="Valerie Saunders" userId="94654425fb64e3f0" providerId="LiveId" clId="{A3C2B4F6-88D5-4259-9C6B-8F467994E0FE}" dt="2026-06-19T22:01:31.851" v="10" actId="403"/>
          <ac:spMkLst>
            <pc:docMk/>
            <pc:sldMk cId="0" sldId="258"/>
            <ac:spMk id="14" creationId="{00000000-0000-0000-0000-000000000000}"/>
          </ac:spMkLst>
        </pc:spChg>
      </pc:sldChg>
      <pc:sldChg chg="modSp mod">
        <pc:chgData name="Valerie Saunders" userId="94654425fb64e3f0" providerId="LiveId" clId="{A3C2B4F6-88D5-4259-9C6B-8F467994E0FE}" dt="2026-06-19T22:02:30.461" v="25" actId="403"/>
        <pc:sldMkLst>
          <pc:docMk/>
          <pc:sldMk cId="0" sldId="259"/>
        </pc:sldMkLst>
        <pc:spChg chg="mod">
          <ac:chgData name="Valerie Saunders" userId="94654425fb64e3f0" providerId="LiveId" clId="{A3C2B4F6-88D5-4259-9C6B-8F467994E0FE}" dt="2026-06-19T22:01:44.088" v="13" actId="403"/>
          <ac:spMkLst>
            <pc:docMk/>
            <pc:sldMk cId="0" sldId="259"/>
            <ac:spMk id="3" creationId="{00000000-0000-0000-0000-000000000000}"/>
          </ac:spMkLst>
        </pc:spChg>
        <pc:spChg chg="mod">
          <ac:chgData name="Valerie Saunders" userId="94654425fb64e3f0" providerId="LiveId" clId="{A3C2B4F6-88D5-4259-9C6B-8F467994E0FE}" dt="2026-06-19T22:01:55.556" v="16" actId="403"/>
          <ac:spMkLst>
            <pc:docMk/>
            <pc:sldMk cId="0" sldId="259"/>
            <ac:spMk id="9" creationId="{00000000-0000-0000-0000-000000000000}"/>
          </ac:spMkLst>
        </pc:spChg>
        <pc:spChg chg="mod">
          <ac:chgData name="Valerie Saunders" userId="94654425fb64e3f0" providerId="LiveId" clId="{A3C2B4F6-88D5-4259-9C6B-8F467994E0FE}" dt="2026-06-19T22:02:10.115" v="19" actId="403"/>
          <ac:spMkLst>
            <pc:docMk/>
            <pc:sldMk cId="0" sldId="259"/>
            <ac:spMk id="14" creationId="{00000000-0000-0000-0000-000000000000}"/>
          </ac:spMkLst>
        </pc:spChg>
        <pc:spChg chg="mod">
          <ac:chgData name="Valerie Saunders" userId="94654425fb64e3f0" providerId="LiveId" clId="{A3C2B4F6-88D5-4259-9C6B-8F467994E0FE}" dt="2026-06-19T22:02:20.985" v="22" actId="403"/>
          <ac:spMkLst>
            <pc:docMk/>
            <pc:sldMk cId="0" sldId="259"/>
            <ac:spMk id="19" creationId="{00000000-0000-0000-0000-000000000000}"/>
          </ac:spMkLst>
        </pc:spChg>
        <pc:spChg chg="mod">
          <ac:chgData name="Valerie Saunders" userId="94654425fb64e3f0" providerId="LiveId" clId="{A3C2B4F6-88D5-4259-9C6B-8F467994E0FE}" dt="2026-06-19T22:02:30.461" v="25" actId="403"/>
          <ac:spMkLst>
            <pc:docMk/>
            <pc:sldMk cId="0" sldId="259"/>
            <ac:spMk id="24" creationId="{00000000-0000-0000-0000-000000000000}"/>
          </ac:spMkLst>
        </pc:spChg>
      </pc:sldChg>
      <pc:sldChg chg="modSp mod">
        <pc:chgData name="Valerie Saunders" userId="94654425fb64e3f0" providerId="LiveId" clId="{A3C2B4F6-88D5-4259-9C6B-8F467994E0FE}" dt="2026-06-19T22:03:27.005" v="40" actId="403"/>
        <pc:sldMkLst>
          <pc:docMk/>
          <pc:sldMk cId="0" sldId="260"/>
        </pc:sldMkLst>
        <pc:spChg chg="mod">
          <ac:chgData name="Valerie Saunders" userId="94654425fb64e3f0" providerId="LiveId" clId="{A3C2B4F6-88D5-4259-9C6B-8F467994E0FE}" dt="2026-06-19T22:02:44.281" v="28" actId="403"/>
          <ac:spMkLst>
            <pc:docMk/>
            <pc:sldMk cId="0" sldId="260"/>
            <ac:spMk id="7" creationId="{00000000-0000-0000-0000-000000000000}"/>
          </ac:spMkLst>
        </pc:spChg>
        <pc:spChg chg="mod">
          <ac:chgData name="Valerie Saunders" userId="94654425fb64e3f0" providerId="LiveId" clId="{A3C2B4F6-88D5-4259-9C6B-8F467994E0FE}" dt="2026-06-19T22:02:53.709" v="31" actId="403"/>
          <ac:spMkLst>
            <pc:docMk/>
            <pc:sldMk cId="0" sldId="260"/>
            <ac:spMk id="12" creationId="{00000000-0000-0000-0000-000000000000}"/>
          </ac:spMkLst>
        </pc:spChg>
        <pc:spChg chg="mod">
          <ac:chgData name="Valerie Saunders" userId="94654425fb64e3f0" providerId="LiveId" clId="{A3C2B4F6-88D5-4259-9C6B-8F467994E0FE}" dt="2026-06-19T22:03:05.998" v="34" actId="403"/>
          <ac:spMkLst>
            <pc:docMk/>
            <pc:sldMk cId="0" sldId="260"/>
            <ac:spMk id="17" creationId="{00000000-0000-0000-0000-000000000000}"/>
          </ac:spMkLst>
        </pc:spChg>
        <pc:spChg chg="mod">
          <ac:chgData name="Valerie Saunders" userId="94654425fb64e3f0" providerId="LiveId" clId="{A3C2B4F6-88D5-4259-9C6B-8F467994E0FE}" dt="2026-06-19T22:03:19.117" v="37" actId="403"/>
          <ac:spMkLst>
            <pc:docMk/>
            <pc:sldMk cId="0" sldId="260"/>
            <ac:spMk id="22" creationId="{00000000-0000-0000-0000-000000000000}"/>
          </ac:spMkLst>
        </pc:spChg>
        <pc:spChg chg="mod">
          <ac:chgData name="Valerie Saunders" userId="94654425fb64e3f0" providerId="LiveId" clId="{A3C2B4F6-88D5-4259-9C6B-8F467994E0FE}" dt="2026-06-19T22:03:27.005" v="40" actId="403"/>
          <ac:spMkLst>
            <pc:docMk/>
            <pc:sldMk cId="0" sldId="260"/>
            <ac:spMk id="27" creationId="{00000000-0000-0000-0000-000000000000}"/>
          </ac:spMkLst>
        </pc:spChg>
      </pc:sldChg>
      <pc:sldChg chg="modSp mod">
        <pc:chgData name="Valerie Saunders" userId="94654425fb64e3f0" providerId="LiveId" clId="{A3C2B4F6-88D5-4259-9C6B-8F467994E0FE}" dt="2026-06-19T22:04:09.072" v="52" actId="403"/>
        <pc:sldMkLst>
          <pc:docMk/>
          <pc:sldMk cId="0" sldId="261"/>
        </pc:sldMkLst>
        <pc:spChg chg="mod">
          <ac:chgData name="Valerie Saunders" userId="94654425fb64e3f0" providerId="LiveId" clId="{A3C2B4F6-88D5-4259-9C6B-8F467994E0FE}" dt="2026-06-19T22:03:38.850" v="43" actId="403"/>
          <ac:spMkLst>
            <pc:docMk/>
            <pc:sldMk cId="0" sldId="261"/>
            <ac:spMk id="7" creationId="{00000000-0000-0000-0000-000000000000}"/>
          </ac:spMkLst>
        </pc:spChg>
        <pc:spChg chg="mod">
          <ac:chgData name="Valerie Saunders" userId="94654425fb64e3f0" providerId="LiveId" clId="{A3C2B4F6-88D5-4259-9C6B-8F467994E0FE}" dt="2026-06-19T22:03:50.195" v="46" actId="403"/>
          <ac:spMkLst>
            <pc:docMk/>
            <pc:sldMk cId="0" sldId="261"/>
            <ac:spMk id="12" creationId="{00000000-0000-0000-0000-000000000000}"/>
          </ac:spMkLst>
        </pc:spChg>
        <pc:spChg chg="mod">
          <ac:chgData name="Valerie Saunders" userId="94654425fb64e3f0" providerId="LiveId" clId="{A3C2B4F6-88D5-4259-9C6B-8F467994E0FE}" dt="2026-06-19T22:03:59.325" v="49" actId="403"/>
          <ac:spMkLst>
            <pc:docMk/>
            <pc:sldMk cId="0" sldId="261"/>
            <ac:spMk id="18" creationId="{00000000-0000-0000-0000-000000000000}"/>
          </ac:spMkLst>
        </pc:spChg>
        <pc:spChg chg="mod">
          <ac:chgData name="Valerie Saunders" userId="94654425fb64e3f0" providerId="LiveId" clId="{A3C2B4F6-88D5-4259-9C6B-8F467994E0FE}" dt="2026-06-19T22:04:09.072" v="52" actId="403"/>
          <ac:spMkLst>
            <pc:docMk/>
            <pc:sldMk cId="0" sldId="261"/>
            <ac:spMk id="24" creationId="{00000000-0000-0000-0000-000000000000}"/>
          </ac:spMkLst>
        </pc:spChg>
      </pc:sldChg>
      <pc:sldChg chg="modSp mod">
        <pc:chgData name="Valerie Saunders" userId="94654425fb64e3f0" providerId="LiveId" clId="{A3C2B4F6-88D5-4259-9C6B-8F467994E0FE}" dt="2026-06-19T22:05:50.513" v="67" actId="2711"/>
        <pc:sldMkLst>
          <pc:docMk/>
          <pc:sldMk cId="0" sldId="262"/>
        </pc:sldMkLst>
        <pc:spChg chg="mod">
          <ac:chgData name="Valerie Saunders" userId="94654425fb64e3f0" providerId="LiveId" clId="{A3C2B4F6-88D5-4259-9C6B-8F467994E0FE}" dt="2026-06-19T22:04:41.522" v="55" actId="403"/>
          <ac:spMkLst>
            <pc:docMk/>
            <pc:sldMk cId="0" sldId="262"/>
            <ac:spMk id="7" creationId="{00000000-0000-0000-0000-000000000000}"/>
          </ac:spMkLst>
        </pc:spChg>
        <pc:spChg chg="mod">
          <ac:chgData name="Valerie Saunders" userId="94654425fb64e3f0" providerId="LiveId" clId="{A3C2B4F6-88D5-4259-9C6B-8F467994E0FE}" dt="2026-06-19T22:05:15.648" v="58" actId="403"/>
          <ac:spMkLst>
            <pc:docMk/>
            <pc:sldMk cId="0" sldId="262"/>
            <ac:spMk id="12" creationId="{00000000-0000-0000-0000-000000000000}"/>
          </ac:spMkLst>
        </pc:spChg>
        <pc:spChg chg="mod">
          <ac:chgData name="Valerie Saunders" userId="94654425fb64e3f0" providerId="LiveId" clId="{A3C2B4F6-88D5-4259-9C6B-8F467994E0FE}" dt="2026-06-19T22:05:28.769" v="61" actId="403"/>
          <ac:spMkLst>
            <pc:docMk/>
            <pc:sldMk cId="0" sldId="262"/>
            <ac:spMk id="17" creationId="{00000000-0000-0000-0000-000000000000}"/>
          </ac:spMkLst>
        </pc:spChg>
        <pc:spChg chg="mod">
          <ac:chgData name="Valerie Saunders" userId="94654425fb64e3f0" providerId="LiveId" clId="{A3C2B4F6-88D5-4259-9C6B-8F467994E0FE}" dt="2026-06-19T22:05:38.987" v="64" actId="2711"/>
          <ac:spMkLst>
            <pc:docMk/>
            <pc:sldMk cId="0" sldId="262"/>
            <ac:spMk id="22" creationId="{00000000-0000-0000-0000-000000000000}"/>
          </ac:spMkLst>
        </pc:spChg>
        <pc:spChg chg="mod">
          <ac:chgData name="Valerie Saunders" userId="94654425fb64e3f0" providerId="LiveId" clId="{A3C2B4F6-88D5-4259-9C6B-8F467994E0FE}" dt="2026-06-19T22:05:50.513" v="67" actId="2711"/>
          <ac:spMkLst>
            <pc:docMk/>
            <pc:sldMk cId="0" sldId="262"/>
            <ac:spMk id="27" creationId="{00000000-0000-0000-0000-000000000000}"/>
          </ac:spMkLst>
        </pc:spChg>
      </pc:sldChg>
      <pc:sldChg chg="modSp mod">
        <pc:chgData name="Valerie Saunders" userId="94654425fb64e3f0" providerId="LiveId" clId="{A3C2B4F6-88D5-4259-9C6B-8F467994E0FE}" dt="2026-06-19T22:06:25.892" v="76" actId="2711"/>
        <pc:sldMkLst>
          <pc:docMk/>
          <pc:sldMk cId="0" sldId="263"/>
        </pc:sldMkLst>
        <pc:spChg chg="mod">
          <ac:chgData name="Valerie Saunders" userId="94654425fb64e3f0" providerId="LiveId" clId="{A3C2B4F6-88D5-4259-9C6B-8F467994E0FE}" dt="2026-06-19T22:06:01.113" v="70" actId="403"/>
          <ac:spMkLst>
            <pc:docMk/>
            <pc:sldMk cId="0" sldId="263"/>
            <ac:spMk id="7" creationId="{00000000-0000-0000-0000-000000000000}"/>
          </ac:spMkLst>
        </pc:spChg>
        <pc:spChg chg="mod">
          <ac:chgData name="Valerie Saunders" userId="94654425fb64e3f0" providerId="LiveId" clId="{A3C2B4F6-88D5-4259-9C6B-8F467994E0FE}" dt="2026-06-19T22:06:13.589" v="73" actId="403"/>
          <ac:spMkLst>
            <pc:docMk/>
            <pc:sldMk cId="0" sldId="263"/>
            <ac:spMk id="12" creationId="{00000000-0000-0000-0000-000000000000}"/>
          </ac:spMkLst>
        </pc:spChg>
        <pc:spChg chg="mod">
          <ac:chgData name="Valerie Saunders" userId="94654425fb64e3f0" providerId="LiveId" clId="{A3C2B4F6-88D5-4259-9C6B-8F467994E0FE}" dt="2026-06-19T22:06:25.892" v="76" actId="2711"/>
          <ac:spMkLst>
            <pc:docMk/>
            <pc:sldMk cId="0" sldId="263"/>
            <ac:spMk id="17" creationId="{00000000-0000-0000-0000-000000000000}"/>
          </ac:spMkLst>
        </pc:spChg>
      </pc:sldChg>
      <pc:sldChg chg="modSp mod">
        <pc:chgData name="Valerie Saunders" userId="94654425fb64e3f0" providerId="LiveId" clId="{A3C2B4F6-88D5-4259-9C6B-8F467994E0FE}" dt="2026-06-19T22:07:52.200" v="99" actId="403"/>
        <pc:sldMkLst>
          <pc:docMk/>
          <pc:sldMk cId="0" sldId="264"/>
        </pc:sldMkLst>
        <pc:spChg chg="mod">
          <ac:chgData name="Valerie Saunders" userId="94654425fb64e3f0" providerId="LiveId" clId="{A3C2B4F6-88D5-4259-9C6B-8F467994E0FE}" dt="2026-06-19T22:07:52.200" v="99" actId="403"/>
          <ac:spMkLst>
            <pc:docMk/>
            <pc:sldMk cId="0" sldId="264"/>
            <ac:spMk id="3" creationId="{00000000-0000-0000-0000-000000000000}"/>
          </ac:spMkLst>
        </pc:spChg>
        <pc:spChg chg="mod">
          <ac:chgData name="Valerie Saunders" userId="94654425fb64e3f0" providerId="LiveId" clId="{A3C2B4F6-88D5-4259-9C6B-8F467994E0FE}" dt="2026-06-19T22:07:00.530" v="87" actId="403"/>
          <ac:spMkLst>
            <pc:docMk/>
            <pc:sldMk cId="0" sldId="264"/>
            <ac:spMk id="9" creationId="{00000000-0000-0000-0000-000000000000}"/>
          </ac:spMkLst>
        </pc:spChg>
        <pc:spChg chg="mod">
          <ac:chgData name="Valerie Saunders" userId="94654425fb64e3f0" providerId="LiveId" clId="{A3C2B4F6-88D5-4259-9C6B-8F467994E0FE}" dt="2026-06-19T22:06:51.432" v="86" actId="403"/>
          <ac:spMkLst>
            <pc:docMk/>
            <pc:sldMk cId="0" sldId="264"/>
            <ac:spMk id="14" creationId="{00000000-0000-0000-0000-000000000000}"/>
          </ac:spMkLst>
        </pc:spChg>
        <pc:spChg chg="mod">
          <ac:chgData name="Valerie Saunders" userId="94654425fb64e3f0" providerId="LiveId" clId="{A3C2B4F6-88D5-4259-9C6B-8F467994E0FE}" dt="2026-06-19T22:07:09.855" v="90" actId="403"/>
          <ac:spMkLst>
            <pc:docMk/>
            <pc:sldMk cId="0" sldId="264"/>
            <ac:spMk id="19" creationId="{00000000-0000-0000-0000-000000000000}"/>
          </ac:spMkLst>
        </pc:spChg>
        <pc:spChg chg="mod">
          <ac:chgData name="Valerie Saunders" userId="94654425fb64e3f0" providerId="LiveId" clId="{A3C2B4F6-88D5-4259-9C6B-8F467994E0FE}" dt="2026-06-19T22:07:20.508" v="93" actId="403"/>
          <ac:spMkLst>
            <pc:docMk/>
            <pc:sldMk cId="0" sldId="264"/>
            <ac:spMk id="24" creationId="{00000000-0000-0000-0000-000000000000}"/>
          </ac:spMkLst>
        </pc:spChg>
      </pc:sldChg>
      <pc:sldChg chg="modSp mod">
        <pc:chgData name="Valerie Saunders" userId="94654425fb64e3f0" providerId="LiveId" clId="{A3C2B4F6-88D5-4259-9C6B-8F467994E0FE}" dt="2026-06-19T22:07:36.065" v="96" actId="403"/>
        <pc:sldMkLst>
          <pc:docMk/>
          <pc:sldMk cId="0" sldId="265"/>
        </pc:sldMkLst>
        <pc:spChg chg="mod">
          <ac:chgData name="Valerie Saunders" userId="94654425fb64e3f0" providerId="LiveId" clId="{A3C2B4F6-88D5-4259-9C6B-8F467994E0FE}" dt="2026-06-19T22:07:36.065" v="96" actId="403"/>
          <ac:spMkLst>
            <pc:docMk/>
            <pc:sldMk cId="0" sldId="265"/>
            <ac:spMk id="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6505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warm. Frame this as a no-pressure conversation about strategy. Insert your name and brand on the title slide. Confirm rate figures the morning of the talk.</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with a clear call to action. Hand them the one-page takeaway and set the next step before they leave.</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Keep it plain. The point is not the Fed mechanics, it is that nobody should hold their life on pause waiting for a rate that may not come soon. Update the ~6.5% figure with the live number before presenting.</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emotional pivot of the talk. Move them from a number mindset to a plan mindset. Ask what it would take for them to feel confident moving forward.</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honest here, not scary. The goal is to show that waiting is not free. Use a local example of rent or price trends if you have one.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Leverage is real and temporary. Give a recent example of a credit, concession, or repair you negotiated for a client.</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Date the rate, marry the house. Stress that refinancing is an option if rates fall, never a promise. This keeps you honest and trustworthy.</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the tools you actually offer. The credit scoring point ties to newer models that can help more buyers qualify. Offer to run real numbers.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Renting versus owning. Keep it simple and personal. Owning locks the cost and builds equity over time.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Recap the four moves. End on action: the next step is a quick conversation and a real pre-approval.</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12.png"/><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9.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02855"/>
        </a:solidFill>
        <a:effectLst/>
      </p:bgPr>
    </p:bg>
    <p:spTree>
      <p:nvGrpSpPr>
        <p:cNvPr id="1" name=""/>
        <p:cNvGrpSpPr/>
        <p:nvPr/>
      </p:nvGrpSpPr>
      <p:grpSpPr>
        <a:xfrm>
          <a:off x="0" y="0"/>
          <a:ext cx="0" cy="0"/>
          <a:chOff x="0" y="0"/>
          <a:chExt cx="0" cy="0"/>
        </a:xfrm>
      </p:grpSpPr>
      <p:sp>
        <p:nvSpPr>
          <p:cNvPr id="2" name="Shape 0"/>
          <p:cNvSpPr/>
          <p:nvPr/>
        </p:nvSpPr>
        <p:spPr>
          <a:xfrm>
            <a:off x="9265615" y="-1463040"/>
            <a:ext cx="4114800" cy="4114800"/>
          </a:xfrm>
          <a:prstGeom prst="ellipse">
            <a:avLst/>
          </a:prstGeom>
          <a:solidFill>
            <a:srgbClr val="6AC9D7">
              <a:alpha val="20000"/>
            </a:srgbClr>
          </a:solidFill>
          <a:ln/>
        </p:spPr>
        <p:txBody>
          <a:bodyPr/>
          <a:lstStyle/>
          <a:p>
            <a:endParaRPr lang="en-US"/>
          </a:p>
        </p:txBody>
      </p:sp>
      <p:sp>
        <p:nvSpPr>
          <p:cNvPr id="3" name="Shape 1"/>
          <p:cNvSpPr/>
          <p:nvPr/>
        </p:nvSpPr>
        <p:spPr>
          <a:xfrm>
            <a:off x="10637215" y="3383280"/>
            <a:ext cx="2377440" cy="2377440"/>
          </a:xfrm>
          <a:prstGeom prst="ellipse">
            <a:avLst/>
          </a:prstGeom>
          <a:solidFill>
            <a:srgbClr val="DE3327">
              <a:alpha val="16000"/>
            </a:srgbClr>
          </a:solidFill>
          <a:ln/>
        </p:spPr>
        <p:txBody>
          <a:bodyPr/>
          <a:lstStyle/>
          <a:p>
            <a:endParaRPr lang="en-US"/>
          </a:p>
        </p:txBody>
      </p:sp>
      <p:sp>
        <p:nvSpPr>
          <p:cNvPr id="4" name="Shape 2"/>
          <p:cNvSpPr/>
          <p:nvPr/>
        </p:nvSpPr>
        <p:spPr>
          <a:xfrm>
            <a:off x="822960" y="640080"/>
            <a:ext cx="2194560" cy="885139"/>
          </a:xfrm>
          <a:prstGeom prst="roundRect">
            <a:avLst>
              <a:gd name="adj" fmla="val 8264"/>
            </a:avLst>
          </a:prstGeom>
          <a:solidFill>
            <a:srgbClr val="FFFFFF"/>
          </a:solidFill>
          <a:ln/>
          <a:effectLst>
            <a:outerShdw blurRad="88900" dist="38100" dir="5400000" algn="bl" rotWithShape="0">
              <a:srgbClr val="000000">
                <a:alpha val="12000"/>
              </a:srgbClr>
            </a:outerShdw>
          </a:effectLst>
        </p:spPr>
        <p:txBody>
          <a:bodyPr/>
          <a:lstStyle/>
          <a:p>
            <a:endParaRPr lang="en-US"/>
          </a:p>
        </p:txBody>
      </p:sp>
      <p:pic>
        <p:nvPicPr>
          <p:cNvPr id="5" name="Image 0" descr="/home/claude/work/logo.png"/>
          <p:cNvPicPr>
            <a:picLocks noChangeAspect="1"/>
          </p:cNvPicPr>
          <p:nvPr/>
        </p:nvPicPr>
        <p:blipFill>
          <a:blip r:embed="rId3"/>
          <a:stretch>
            <a:fillRect/>
          </a:stretch>
        </p:blipFill>
        <p:spPr>
          <a:xfrm>
            <a:off x="1005840" y="822960"/>
            <a:ext cx="1828800" cy="519379"/>
          </a:xfrm>
          <a:prstGeom prst="rect">
            <a:avLst/>
          </a:prstGeom>
        </p:spPr>
      </p:pic>
      <p:sp>
        <p:nvSpPr>
          <p:cNvPr id="6" name="Text 3"/>
          <p:cNvSpPr/>
          <p:nvPr/>
        </p:nvSpPr>
        <p:spPr>
          <a:xfrm>
            <a:off x="822960" y="1874520"/>
            <a:ext cx="8229600" cy="365760"/>
          </a:xfrm>
          <a:prstGeom prst="rect">
            <a:avLst/>
          </a:prstGeom>
          <a:noFill/>
          <a:ln/>
        </p:spPr>
        <p:txBody>
          <a:bodyPr wrap="square" lIns="0" tIns="0" rIns="0" bIns="0" rtlCol="0" anchor="ctr"/>
          <a:lstStyle/>
          <a:p>
            <a:pPr marL="0" indent="0">
              <a:buNone/>
            </a:pPr>
            <a:r>
              <a:rPr lang="en-US" sz="1400" b="1" kern="0" spc="300" dirty="0">
                <a:solidFill>
                  <a:srgbClr val="6AC9D7"/>
                </a:solidFill>
                <a:latin typeface="Calibri" pitchFamily="34" charset="0"/>
                <a:ea typeface="Calibri" pitchFamily="34" charset="-122"/>
                <a:cs typeface="Calibri" pitchFamily="34" charset="-120"/>
              </a:rPr>
              <a:t>BUYING A HOME IN 2026</a:t>
            </a:r>
            <a:endParaRPr lang="en-US" sz="1400" dirty="0"/>
          </a:p>
        </p:txBody>
      </p:sp>
      <p:sp>
        <p:nvSpPr>
          <p:cNvPr id="7" name="Text 4"/>
          <p:cNvSpPr/>
          <p:nvPr/>
        </p:nvSpPr>
        <p:spPr>
          <a:xfrm>
            <a:off x="822960" y="2286000"/>
            <a:ext cx="9875520" cy="1554480"/>
          </a:xfrm>
          <a:prstGeom prst="rect">
            <a:avLst/>
          </a:prstGeom>
          <a:noFill/>
          <a:ln/>
        </p:spPr>
        <p:txBody>
          <a:bodyPr wrap="square" lIns="0" tIns="0" rIns="0" bIns="0" rtlCol="0" anchor="t"/>
          <a:lstStyle/>
          <a:p>
            <a:pPr marL="0" indent="0">
              <a:buNone/>
            </a:pPr>
            <a:r>
              <a:rPr lang="en-US" sz="6000" b="1" dirty="0">
                <a:solidFill>
                  <a:srgbClr val="FFFFFF"/>
                </a:solidFill>
                <a:latin typeface="Calibri" panose="020F0502020204030204" pitchFamily="34" charset="0"/>
                <a:ea typeface="Calibri" panose="020F0502020204030204" pitchFamily="34" charset="0"/>
                <a:cs typeface="Calibri" panose="020F0502020204030204" pitchFamily="34" charset="0"/>
              </a:rPr>
              <a:t>Your Move in Today's Market</a:t>
            </a:r>
            <a:endParaRPr lang="en-US" sz="6000" dirty="0">
              <a:latin typeface="Calibri" panose="020F0502020204030204" pitchFamily="34" charset="0"/>
              <a:ea typeface="Calibri" panose="020F0502020204030204" pitchFamily="34" charset="0"/>
              <a:cs typeface="Calibri" panose="020F0502020204030204" pitchFamily="34" charset="0"/>
            </a:endParaRPr>
          </a:p>
        </p:txBody>
      </p:sp>
      <p:sp>
        <p:nvSpPr>
          <p:cNvPr id="8" name="Text 5"/>
          <p:cNvSpPr/>
          <p:nvPr/>
        </p:nvSpPr>
        <p:spPr>
          <a:xfrm>
            <a:off x="822960" y="3840480"/>
            <a:ext cx="8778240" cy="731520"/>
          </a:xfrm>
          <a:prstGeom prst="rect">
            <a:avLst/>
          </a:prstGeom>
          <a:noFill/>
          <a:ln/>
        </p:spPr>
        <p:txBody>
          <a:bodyPr wrap="square" lIns="0" tIns="0" rIns="0" bIns="0" rtlCol="0" anchor="ctr"/>
          <a:lstStyle/>
          <a:p>
            <a:pPr marL="0" indent="0">
              <a:buNone/>
            </a:pPr>
            <a:r>
              <a:rPr lang="en-US" sz="2000" dirty="0">
                <a:solidFill>
                  <a:srgbClr val="CFE0E1"/>
                </a:solidFill>
                <a:latin typeface="Calibri" pitchFamily="34" charset="0"/>
                <a:ea typeface="Calibri" pitchFamily="34" charset="-122"/>
                <a:cs typeface="Calibri" pitchFamily="34" charset="-120"/>
              </a:rPr>
              <a:t>A clear-eyed, confident plan for buying when rates are not falling fast.</a:t>
            </a:r>
            <a:endParaRPr lang="en-US" sz="2000" dirty="0"/>
          </a:p>
        </p:txBody>
      </p:sp>
      <p:sp>
        <p:nvSpPr>
          <p:cNvPr id="9" name="Shape 6"/>
          <p:cNvSpPr/>
          <p:nvPr/>
        </p:nvSpPr>
        <p:spPr>
          <a:xfrm>
            <a:off x="841248" y="5212080"/>
            <a:ext cx="3840480" cy="0"/>
          </a:xfrm>
          <a:prstGeom prst="line">
            <a:avLst/>
          </a:prstGeom>
          <a:noFill/>
          <a:ln w="25400">
            <a:solidFill>
              <a:srgbClr val="DE3327"/>
            </a:solidFill>
            <a:prstDash val="solid"/>
          </a:ln>
        </p:spPr>
        <p:txBody>
          <a:bodyPr/>
          <a:lstStyle/>
          <a:p>
            <a:endParaRPr lang="en-US"/>
          </a:p>
        </p:txBody>
      </p:sp>
      <p:sp>
        <p:nvSpPr>
          <p:cNvPr id="10" name="Text 7"/>
          <p:cNvSpPr/>
          <p:nvPr/>
        </p:nvSpPr>
        <p:spPr>
          <a:xfrm>
            <a:off x="822960" y="5349240"/>
            <a:ext cx="8229600" cy="1097280"/>
          </a:xfrm>
          <a:prstGeom prst="rect">
            <a:avLst/>
          </a:prstGeom>
          <a:noFill/>
          <a:ln/>
        </p:spPr>
        <p:txBody>
          <a:bodyPr wrap="square" lIns="0" tIns="0" rIns="0" bIns="0" rtlCol="0" anchor="ctr"/>
          <a:lstStyle/>
          <a:p>
            <a:pPr marL="0" indent="0">
              <a:lnSpc>
                <a:spcPct val="115000"/>
              </a:lnSpc>
              <a:buNone/>
            </a:pPr>
            <a:r>
              <a:rPr lang="en-US" sz="1400" b="1" dirty="0">
                <a:solidFill>
                  <a:srgbClr val="E7EFEF"/>
                </a:solidFill>
                <a:latin typeface="Calibri" pitchFamily="34" charset="0"/>
                <a:ea typeface="Calibri" pitchFamily="34" charset="-122"/>
                <a:cs typeface="Calibri" pitchFamily="34" charset="-120"/>
              </a:rPr>
              <a:t>Presented by [LO NAME], [TITLE]</a:t>
            </a:r>
            <a:endParaRPr lang="en-US" sz="1400" dirty="0"/>
          </a:p>
          <a:p>
            <a:pPr marL="0" indent="0">
              <a:lnSpc>
                <a:spcPct val="115000"/>
              </a:lnSpc>
              <a:buNone/>
            </a:pPr>
            <a:r>
              <a:rPr lang="en-US" sz="1400" dirty="0">
                <a:solidFill>
                  <a:srgbClr val="E7EFEF"/>
                </a:solidFill>
                <a:latin typeface="Calibri" pitchFamily="34" charset="0"/>
                <a:ea typeface="Calibri" pitchFamily="34" charset="-122"/>
                <a:cs typeface="Calibri" pitchFamily="34" charset="-120"/>
              </a:rPr>
              <a:t>[COMPANY]  |  NMLS #[NMLS ID]</a:t>
            </a:r>
            <a:endParaRPr lang="en-US" sz="1400" dirty="0"/>
          </a:p>
          <a:p>
            <a:pPr marL="0" indent="0">
              <a:lnSpc>
                <a:spcPct val="115000"/>
              </a:lnSpc>
              <a:buNone/>
            </a:pPr>
            <a:r>
              <a:rPr lang="en-US" sz="1400" dirty="0">
                <a:solidFill>
                  <a:srgbClr val="E7EFEF"/>
                </a:solidFill>
                <a:latin typeface="Calibri" pitchFamily="34" charset="0"/>
                <a:ea typeface="Calibri" pitchFamily="34" charset="-122"/>
                <a:cs typeface="Calibri" pitchFamily="34" charset="-120"/>
              </a:rPr>
              <a:t>[PHONE]  |  [EMAIL]</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02855"/>
        </a:solidFill>
        <a:effectLst/>
      </p:bgPr>
    </p:bg>
    <p:spTree>
      <p:nvGrpSpPr>
        <p:cNvPr id="1" name=""/>
        <p:cNvGrpSpPr/>
        <p:nvPr/>
      </p:nvGrpSpPr>
      <p:grpSpPr>
        <a:xfrm>
          <a:off x="0" y="0"/>
          <a:ext cx="0" cy="0"/>
          <a:chOff x="0" y="0"/>
          <a:chExt cx="0" cy="0"/>
        </a:xfrm>
      </p:grpSpPr>
      <p:sp>
        <p:nvSpPr>
          <p:cNvPr id="2" name="Shape 0"/>
          <p:cNvSpPr/>
          <p:nvPr/>
        </p:nvSpPr>
        <p:spPr>
          <a:xfrm>
            <a:off x="-1371600" y="3840480"/>
            <a:ext cx="4114800" cy="4114800"/>
          </a:xfrm>
          <a:prstGeom prst="ellipse">
            <a:avLst/>
          </a:prstGeom>
          <a:solidFill>
            <a:srgbClr val="6AC9D7">
              <a:alpha val="18000"/>
            </a:srgbClr>
          </a:solidFill>
          <a:ln/>
        </p:spPr>
        <p:txBody>
          <a:bodyPr/>
          <a:lstStyle/>
          <a:p>
            <a:endParaRPr lang="en-US"/>
          </a:p>
        </p:txBody>
      </p:sp>
      <p:sp>
        <p:nvSpPr>
          <p:cNvPr id="3" name="Shape 1"/>
          <p:cNvSpPr/>
          <p:nvPr/>
        </p:nvSpPr>
        <p:spPr>
          <a:xfrm>
            <a:off x="9814255" y="-1280160"/>
            <a:ext cx="3291840" cy="3291840"/>
          </a:xfrm>
          <a:prstGeom prst="ellipse">
            <a:avLst/>
          </a:prstGeom>
          <a:solidFill>
            <a:srgbClr val="DE3327">
              <a:alpha val="14000"/>
            </a:srgbClr>
          </a:solidFill>
          <a:ln/>
        </p:spPr>
        <p:txBody>
          <a:bodyPr/>
          <a:lstStyle/>
          <a:p>
            <a:endParaRPr lang="en-US"/>
          </a:p>
        </p:txBody>
      </p:sp>
      <p:sp>
        <p:nvSpPr>
          <p:cNvPr id="4" name="Shape 2"/>
          <p:cNvSpPr/>
          <p:nvPr/>
        </p:nvSpPr>
        <p:spPr>
          <a:xfrm>
            <a:off x="9174175" y="502920"/>
            <a:ext cx="2194560" cy="885139"/>
          </a:xfrm>
          <a:prstGeom prst="roundRect">
            <a:avLst>
              <a:gd name="adj" fmla="val 8264"/>
            </a:avLst>
          </a:prstGeom>
          <a:solidFill>
            <a:srgbClr val="FFFFFF"/>
          </a:solidFill>
          <a:ln/>
          <a:effectLst>
            <a:outerShdw blurRad="88900" dist="38100" dir="5400000" algn="bl" rotWithShape="0">
              <a:srgbClr val="000000">
                <a:alpha val="12000"/>
              </a:srgbClr>
            </a:outerShdw>
          </a:effectLst>
        </p:spPr>
        <p:txBody>
          <a:bodyPr/>
          <a:lstStyle/>
          <a:p>
            <a:endParaRPr lang="en-US"/>
          </a:p>
        </p:txBody>
      </p:sp>
      <p:pic>
        <p:nvPicPr>
          <p:cNvPr id="5" name="Image 0" descr="/home/claude/work/logo.png"/>
          <p:cNvPicPr>
            <a:picLocks noChangeAspect="1"/>
          </p:cNvPicPr>
          <p:nvPr/>
        </p:nvPicPr>
        <p:blipFill>
          <a:blip r:embed="rId3"/>
          <a:stretch>
            <a:fillRect/>
          </a:stretch>
        </p:blipFill>
        <p:spPr>
          <a:xfrm>
            <a:off x="9357055" y="685800"/>
            <a:ext cx="1828800" cy="519379"/>
          </a:xfrm>
          <a:prstGeom prst="rect">
            <a:avLst/>
          </a:prstGeom>
        </p:spPr>
      </p:pic>
      <p:sp>
        <p:nvSpPr>
          <p:cNvPr id="6" name="Text 3"/>
          <p:cNvSpPr/>
          <p:nvPr/>
        </p:nvSpPr>
        <p:spPr>
          <a:xfrm>
            <a:off x="822960" y="1554480"/>
            <a:ext cx="8229600" cy="365760"/>
          </a:xfrm>
          <a:prstGeom prst="rect">
            <a:avLst/>
          </a:prstGeom>
          <a:noFill/>
          <a:ln/>
        </p:spPr>
        <p:txBody>
          <a:bodyPr wrap="square" lIns="0" tIns="0" rIns="0" bIns="0" rtlCol="0" anchor="ctr"/>
          <a:lstStyle/>
          <a:p>
            <a:pPr marL="0" indent="0">
              <a:buNone/>
            </a:pPr>
            <a:r>
              <a:rPr lang="en-US" sz="1400" b="1" kern="0" spc="300" dirty="0">
                <a:solidFill>
                  <a:srgbClr val="6AC9D7"/>
                </a:solidFill>
                <a:latin typeface="Calibri" pitchFamily="34" charset="0"/>
                <a:ea typeface="Calibri" pitchFamily="34" charset="-122"/>
                <a:cs typeface="Calibri" pitchFamily="34" charset="-120"/>
              </a:rPr>
              <a:t>LET'S BUILD YOUR PLAN</a:t>
            </a:r>
            <a:endParaRPr lang="en-US" sz="1400" dirty="0"/>
          </a:p>
        </p:txBody>
      </p:sp>
      <p:sp>
        <p:nvSpPr>
          <p:cNvPr id="7" name="Text 4"/>
          <p:cNvSpPr/>
          <p:nvPr/>
        </p:nvSpPr>
        <p:spPr>
          <a:xfrm>
            <a:off x="822960" y="2011680"/>
            <a:ext cx="10058400" cy="1554480"/>
          </a:xfrm>
          <a:prstGeom prst="rect">
            <a:avLst/>
          </a:prstGeom>
          <a:noFill/>
          <a:ln/>
        </p:spPr>
        <p:txBody>
          <a:bodyPr wrap="square" lIns="0" tIns="0" rIns="0" bIns="0" rtlCol="0" anchor="ctr"/>
          <a:lstStyle/>
          <a:p>
            <a:pPr marL="0" indent="0">
              <a:lnSpc>
                <a:spcPct val="105000"/>
              </a:lnSpc>
              <a:buNone/>
            </a:pPr>
            <a:r>
              <a:rPr lang="en-US" sz="4800" b="1" dirty="0">
                <a:solidFill>
                  <a:srgbClr val="FFFFFF"/>
                </a:solidFill>
                <a:ea typeface="Cambria" pitchFamily="34" charset="-122"/>
                <a:cs typeface="Cambria" pitchFamily="34" charset="-120"/>
              </a:rPr>
              <a:t>You do not need a perfect rate.</a:t>
            </a:r>
            <a:endParaRPr lang="en-US" sz="4800" dirty="0"/>
          </a:p>
          <a:p>
            <a:pPr marL="0" indent="0">
              <a:lnSpc>
                <a:spcPct val="105000"/>
              </a:lnSpc>
              <a:buNone/>
            </a:pPr>
            <a:r>
              <a:rPr lang="en-US" sz="4800" b="1" dirty="0">
                <a:solidFill>
                  <a:srgbClr val="FFFFFF"/>
                </a:solidFill>
                <a:ea typeface="Cambria" pitchFamily="34" charset="-122"/>
                <a:cs typeface="Cambria" pitchFamily="34" charset="-120"/>
              </a:rPr>
              <a:t>You need the right plan.</a:t>
            </a:r>
            <a:endParaRPr lang="en-US" sz="4800" dirty="0"/>
          </a:p>
        </p:txBody>
      </p:sp>
      <p:sp>
        <p:nvSpPr>
          <p:cNvPr id="8" name="Text 5"/>
          <p:cNvSpPr/>
          <p:nvPr/>
        </p:nvSpPr>
        <p:spPr>
          <a:xfrm>
            <a:off x="822960" y="3703320"/>
            <a:ext cx="8595360" cy="822960"/>
          </a:xfrm>
          <a:prstGeom prst="rect">
            <a:avLst/>
          </a:prstGeom>
          <a:noFill/>
          <a:ln/>
        </p:spPr>
        <p:txBody>
          <a:bodyPr wrap="square" lIns="0" tIns="0" rIns="0" bIns="0" rtlCol="0" anchor="ctr"/>
          <a:lstStyle/>
          <a:p>
            <a:pPr marL="0" indent="0">
              <a:lnSpc>
                <a:spcPct val="120000"/>
              </a:lnSpc>
              <a:buNone/>
            </a:pPr>
            <a:r>
              <a:rPr lang="en-US" sz="1800" dirty="0">
                <a:solidFill>
                  <a:srgbClr val="CFE0E1"/>
                </a:solidFill>
                <a:latin typeface="Calibri" pitchFamily="34" charset="0"/>
                <a:ea typeface="Calibri" pitchFamily="34" charset="-122"/>
                <a:cs typeface="Calibri" pitchFamily="34" charset="-120"/>
              </a:rPr>
              <a:t>Let's talk through your numbers, your goals, and the smartest path to your home in today's market.</a:t>
            </a:r>
            <a:endParaRPr lang="en-US" sz="1800" dirty="0"/>
          </a:p>
        </p:txBody>
      </p:sp>
      <p:sp>
        <p:nvSpPr>
          <p:cNvPr id="9" name="Shape 6"/>
          <p:cNvSpPr/>
          <p:nvPr/>
        </p:nvSpPr>
        <p:spPr>
          <a:xfrm>
            <a:off x="822960" y="4709160"/>
            <a:ext cx="6583680" cy="1325880"/>
          </a:xfrm>
          <a:prstGeom prst="roundRect">
            <a:avLst>
              <a:gd name="adj" fmla="val 8276"/>
            </a:avLst>
          </a:prstGeom>
          <a:solidFill>
            <a:srgbClr val="FFFFFF"/>
          </a:solidFill>
          <a:ln/>
        </p:spPr>
        <p:txBody>
          <a:bodyPr/>
          <a:lstStyle/>
          <a:p>
            <a:endParaRPr lang="en-US"/>
          </a:p>
        </p:txBody>
      </p:sp>
      <p:sp>
        <p:nvSpPr>
          <p:cNvPr id="10" name="Shape 7"/>
          <p:cNvSpPr/>
          <p:nvPr/>
        </p:nvSpPr>
        <p:spPr>
          <a:xfrm>
            <a:off x="1097280" y="4983480"/>
            <a:ext cx="777240" cy="777240"/>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11" name="Image 1" descr="preencoded.png"/>
          <p:cNvPicPr>
            <a:picLocks noChangeAspect="1"/>
          </p:cNvPicPr>
          <p:nvPr/>
        </p:nvPicPr>
        <p:blipFill>
          <a:blip r:embed="rId4"/>
          <a:stretch>
            <a:fillRect/>
          </a:stretch>
        </p:blipFill>
        <p:spPr>
          <a:xfrm>
            <a:off x="1307135" y="5193335"/>
            <a:ext cx="357530" cy="357530"/>
          </a:xfrm>
          <a:prstGeom prst="rect">
            <a:avLst/>
          </a:prstGeom>
        </p:spPr>
      </p:pic>
      <p:sp>
        <p:nvSpPr>
          <p:cNvPr id="12" name="Text 8"/>
          <p:cNvSpPr/>
          <p:nvPr/>
        </p:nvSpPr>
        <p:spPr>
          <a:xfrm>
            <a:off x="2103120" y="4892040"/>
            <a:ext cx="5120640" cy="1005840"/>
          </a:xfrm>
          <a:prstGeom prst="rect">
            <a:avLst/>
          </a:prstGeom>
          <a:noFill/>
          <a:ln/>
        </p:spPr>
        <p:txBody>
          <a:bodyPr wrap="square" lIns="0" tIns="0" rIns="0" bIns="0" rtlCol="0" anchor="ctr"/>
          <a:lstStyle/>
          <a:p>
            <a:pPr marL="0" indent="0">
              <a:lnSpc>
                <a:spcPct val="118000"/>
              </a:lnSpc>
              <a:buNone/>
            </a:pPr>
            <a:r>
              <a:rPr lang="en-US" sz="1600" b="1" dirty="0">
                <a:solidFill>
                  <a:srgbClr val="14222B"/>
                </a:solidFill>
                <a:latin typeface="Calibri" pitchFamily="34" charset="0"/>
                <a:ea typeface="Calibri" pitchFamily="34" charset="-122"/>
                <a:cs typeface="Calibri" pitchFamily="34" charset="-120"/>
              </a:rPr>
              <a:t>[LO NAME], [TITLE]</a:t>
            </a:r>
            <a:endParaRPr lang="en-US" sz="1600" dirty="0"/>
          </a:p>
          <a:p>
            <a:pPr marL="0" indent="0">
              <a:lnSpc>
                <a:spcPct val="118000"/>
              </a:lnSpc>
              <a:buNone/>
            </a:pPr>
            <a:r>
              <a:rPr lang="en-US" sz="1300" dirty="0">
                <a:solidFill>
                  <a:srgbClr val="5C6B73"/>
                </a:solidFill>
                <a:latin typeface="Calibri" pitchFamily="34" charset="0"/>
                <a:ea typeface="Calibri" pitchFamily="34" charset="-122"/>
                <a:cs typeface="Calibri" pitchFamily="34" charset="-120"/>
              </a:rPr>
              <a:t>[COMPANY]  |  NMLS #[NMLS ID]</a:t>
            </a:r>
            <a:endParaRPr lang="en-US" sz="1600" dirty="0"/>
          </a:p>
          <a:p>
            <a:pPr marL="0" indent="0">
              <a:lnSpc>
                <a:spcPct val="118000"/>
              </a:lnSpc>
              <a:buNone/>
            </a:pPr>
            <a:r>
              <a:rPr lang="en-US" sz="1300" dirty="0">
                <a:solidFill>
                  <a:srgbClr val="5C6B73"/>
                </a:solidFill>
                <a:latin typeface="Calibri" pitchFamily="34" charset="0"/>
                <a:ea typeface="Calibri" pitchFamily="34" charset="-122"/>
                <a:cs typeface="Calibri" pitchFamily="34" charset="-120"/>
              </a:rPr>
              <a:t>[PHONE]  |  [EMAIL]</a:t>
            </a:r>
            <a:endParaRPr lang="en-US" sz="1600" dirty="0"/>
          </a:p>
        </p:txBody>
      </p:sp>
      <p:sp>
        <p:nvSpPr>
          <p:cNvPr id="13" name="Text 9"/>
          <p:cNvSpPr/>
          <p:nvPr/>
        </p:nvSpPr>
        <p:spPr>
          <a:xfrm>
            <a:off x="822960" y="6263640"/>
            <a:ext cx="10515600" cy="457200"/>
          </a:xfrm>
          <a:prstGeom prst="rect">
            <a:avLst/>
          </a:prstGeom>
          <a:noFill/>
          <a:ln/>
        </p:spPr>
        <p:txBody>
          <a:bodyPr wrap="square" lIns="0" tIns="0" rIns="0" bIns="0" rtlCol="0" anchor="ctr"/>
          <a:lstStyle/>
          <a:p>
            <a:pPr marL="0" indent="0">
              <a:buNone/>
            </a:pPr>
            <a:r>
              <a:rPr lang="en-US" sz="950" i="1" dirty="0">
                <a:solidFill>
                  <a:srgbClr val="9CB2B3"/>
                </a:solidFill>
                <a:latin typeface="Calibri" pitchFamily="34" charset="0"/>
                <a:ea typeface="Calibri" pitchFamily="34" charset="-122"/>
                <a:cs typeface="Calibri" pitchFamily="34" charset="-120"/>
              </a:rPr>
              <a:t>Information is for educational purposes only and is not a commitment to lend or financial advice. Rates and figures are as of [DATE] and change daily. Equal Housing Opportunity.</a:t>
            </a:r>
            <a:endParaRPr lang="en-US" sz="9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2F6F8"/>
        </a:solidFill>
        <a:effectLst/>
      </p:bgPr>
    </p:bg>
    <p:spTree>
      <p:nvGrpSpPr>
        <p:cNvPr id="1" name=""/>
        <p:cNvGrpSpPr/>
        <p:nvPr/>
      </p:nvGrpSpPr>
      <p:grpSpPr>
        <a:xfrm>
          <a:off x="0" y="0"/>
          <a:ext cx="0" cy="0"/>
          <a:chOff x="0" y="0"/>
          <a:chExt cx="0" cy="0"/>
        </a:xfrm>
      </p:grpSpPr>
      <p:sp>
        <p:nvSpPr>
          <p:cNvPr id="2" name="Text 0"/>
          <p:cNvSpPr/>
          <p:nvPr/>
        </p:nvSpPr>
        <p:spPr>
          <a:xfrm>
            <a:off x="640080" y="502920"/>
            <a:ext cx="8229600" cy="320040"/>
          </a:xfrm>
          <a:prstGeom prst="rect">
            <a:avLst/>
          </a:prstGeom>
          <a:noFill/>
          <a:ln/>
        </p:spPr>
        <p:txBody>
          <a:bodyPr wrap="square" lIns="0" tIns="0" rIns="0" bIns="0" rtlCol="0" anchor="ctr"/>
          <a:lstStyle/>
          <a:p>
            <a:pPr marL="0" indent="0">
              <a:buNone/>
            </a:pPr>
            <a:r>
              <a:rPr lang="en-US" sz="1200" b="1" kern="0" spc="200" dirty="0">
                <a:solidFill>
                  <a:srgbClr val="213569"/>
                </a:solidFill>
                <a:latin typeface="Calibri" pitchFamily="34" charset="0"/>
                <a:ea typeface="Calibri" pitchFamily="34" charset="-122"/>
                <a:cs typeface="Calibri" pitchFamily="34" charset="-120"/>
              </a:rPr>
              <a:t>THE HEADLINE, IN PLAIN ENGLISH</a:t>
            </a:r>
            <a:endParaRPr lang="en-US" sz="1200" dirty="0"/>
          </a:p>
        </p:txBody>
      </p:sp>
      <p:sp>
        <p:nvSpPr>
          <p:cNvPr id="3" name="Text 1"/>
          <p:cNvSpPr/>
          <p:nvPr/>
        </p:nvSpPr>
        <p:spPr>
          <a:xfrm>
            <a:off x="640080" y="841248"/>
            <a:ext cx="9418320" cy="914400"/>
          </a:xfrm>
          <a:prstGeom prst="rect">
            <a:avLst/>
          </a:prstGeom>
          <a:noFill/>
          <a:ln/>
        </p:spPr>
        <p:txBody>
          <a:bodyPr wrap="square" lIns="0" tIns="0" rIns="0" bIns="0" rtlCol="0" anchor="t"/>
          <a:lstStyle/>
          <a:p>
            <a:pPr marL="0" indent="0">
              <a:buNone/>
            </a:pPr>
            <a:r>
              <a:rPr lang="en-US" sz="4000" b="1" dirty="0">
                <a:solidFill>
                  <a:srgbClr val="14222B"/>
                </a:solidFill>
                <a:latin typeface="Calibri" panose="020F0502020204030204" pitchFamily="34" charset="0"/>
                <a:ea typeface="Calibri" panose="020F0502020204030204" pitchFamily="34" charset="0"/>
                <a:cs typeface="Calibri" panose="020F0502020204030204" pitchFamily="34" charset="0"/>
              </a:rPr>
              <a:t>What just happened with rates</a:t>
            </a:r>
            <a:endParaRPr lang="en-US" sz="4000" dirty="0">
              <a:latin typeface="Calibri" panose="020F0502020204030204" pitchFamily="34" charset="0"/>
              <a:ea typeface="Calibri" panose="020F0502020204030204" pitchFamily="34" charset="0"/>
              <a:cs typeface="Calibri" panose="020F0502020204030204" pitchFamily="34" charset="0"/>
            </a:endParaRPr>
          </a:p>
        </p:txBody>
      </p:sp>
      <p:pic>
        <p:nvPicPr>
          <p:cNvPr id="4" name="Image 0" descr="/home/claude/work/logo.png"/>
          <p:cNvPicPr>
            <a:picLocks noChangeAspect="1"/>
          </p:cNvPicPr>
          <p:nvPr/>
        </p:nvPicPr>
        <p:blipFill>
          <a:blip r:embed="rId3"/>
          <a:stretch>
            <a:fillRect/>
          </a:stretch>
        </p:blipFill>
        <p:spPr>
          <a:xfrm>
            <a:off x="10180015" y="457200"/>
            <a:ext cx="1371600" cy="389534"/>
          </a:xfrm>
          <a:prstGeom prst="rect">
            <a:avLst/>
          </a:prstGeom>
        </p:spPr>
      </p:pic>
      <p:sp>
        <p:nvSpPr>
          <p:cNvPr id="5" name="Text 2"/>
          <p:cNvSpPr/>
          <p:nvPr/>
        </p:nvSpPr>
        <p:spPr>
          <a:xfrm>
            <a:off x="11323015" y="6400800"/>
            <a:ext cx="548640" cy="274320"/>
          </a:xfrm>
          <a:prstGeom prst="rect">
            <a:avLst/>
          </a:prstGeom>
          <a:noFill/>
          <a:ln/>
        </p:spPr>
        <p:txBody>
          <a:bodyPr wrap="square" rtlCol="0" anchor="ctr"/>
          <a:lstStyle/>
          <a:p>
            <a:pPr marL="0" indent="0" algn="r">
              <a:buNone/>
            </a:pPr>
            <a:r>
              <a:rPr lang="en-US" sz="900" dirty="0">
                <a:solidFill>
                  <a:srgbClr val="5C6B73"/>
                </a:solidFill>
                <a:latin typeface="Calibri" pitchFamily="34" charset="0"/>
                <a:ea typeface="Calibri" pitchFamily="34" charset="-122"/>
                <a:cs typeface="Calibri" pitchFamily="34" charset="-120"/>
              </a:rPr>
              <a:t>02</a:t>
            </a:r>
            <a:endParaRPr lang="en-US" sz="900" dirty="0"/>
          </a:p>
        </p:txBody>
      </p:sp>
      <p:sp>
        <p:nvSpPr>
          <p:cNvPr id="6" name="Text 3"/>
          <p:cNvSpPr/>
          <p:nvPr/>
        </p:nvSpPr>
        <p:spPr>
          <a:xfrm>
            <a:off x="640080" y="1783080"/>
            <a:ext cx="6400800" cy="1280160"/>
          </a:xfrm>
          <a:prstGeom prst="rect">
            <a:avLst/>
          </a:prstGeom>
          <a:noFill/>
          <a:ln/>
        </p:spPr>
        <p:txBody>
          <a:bodyPr wrap="square" lIns="0" tIns="0" rIns="0" bIns="0" rtlCol="0" anchor="ctr"/>
          <a:lstStyle/>
          <a:p>
            <a:pPr marL="0" indent="0">
              <a:lnSpc>
                <a:spcPct val="125000"/>
              </a:lnSpc>
              <a:buNone/>
            </a:pPr>
            <a:r>
              <a:rPr lang="en-US" sz="1700" dirty="0">
                <a:solidFill>
                  <a:srgbClr val="14222B"/>
                </a:solidFill>
                <a:latin typeface="Calibri" pitchFamily="34" charset="0"/>
                <a:ea typeface="Calibri" pitchFamily="34" charset="-122"/>
                <a:cs typeface="Calibri" pitchFamily="34" charset="-120"/>
              </a:rPr>
              <a:t>On June 17, the Federal Reserve met and held its key rate steady. The bigger news was its tone: rates are likely to stay elevated for a while, and policymakers even signaled a possible increase later this year.</a:t>
            </a:r>
            <a:endParaRPr lang="en-US" sz="1700" dirty="0"/>
          </a:p>
        </p:txBody>
      </p:sp>
      <p:sp>
        <p:nvSpPr>
          <p:cNvPr id="7" name="Shape 4"/>
          <p:cNvSpPr/>
          <p:nvPr/>
        </p:nvSpPr>
        <p:spPr>
          <a:xfrm>
            <a:off x="7360920" y="1691640"/>
            <a:ext cx="4160520" cy="1234440"/>
          </a:xfrm>
          <a:prstGeom prst="roundRect">
            <a:avLst>
              <a:gd name="adj" fmla="val 7407"/>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8" name="Shape 5"/>
          <p:cNvSpPr/>
          <p:nvPr/>
        </p:nvSpPr>
        <p:spPr>
          <a:xfrm>
            <a:off x="7607808" y="2002536"/>
            <a:ext cx="621792" cy="621792"/>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9" name="Image 1" descr="preencoded.png"/>
          <p:cNvPicPr>
            <a:picLocks noChangeAspect="1"/>
          </p:cNvPicPr>
          <p:nvPr/>
        </p:nvPicPr>
        <p:blipFill>
          <a:blip r:embed="rId4"/>
          <a:stretch>
            <a:fillRect/>
          </a:stretch>
        </p:blipFill>
        <p:spPr>
          <a:xfrm>
            <a:off x="7775692" y="2170420"/>
            <a:ext cx="286024" cy="286024"/>
          </a:xfrm>
          <a:prstGeom prst="rect">
            <a:avLst/>
          </a:prstGeom>
        </p:spPr>
      </p:pic>
      <p:sp>
        <p:nvSpPr>
          <p:cNvPr id="10" name="Text 6"/>
          <p:cNvSpPr/>
          <p:nvPr/>
        </p:nvSpPr>
        <p:spPr>
          <a:xfrm>
            <a:off x="8412480" y="1837944"/>
            <a:ext cx="2926080" cy="502920"/>
          </a:xfrm>
          <a:prstGeom prst="rect">
            <a:avLst/>
          </a:prstGeom>
          <a:noFill/>
          <a:ln/>
        </p:spPr>
        <p:txBody>
          <a:bodyPr wrap="square" lIns="0" tIns="0" rIns="0" bIns="0" rtlCol="0" anchor="ctr"/>
          <a:lstStyle/>
          <a:p>
            <a:pPr marL="0" indent="0">
              <a:buNone/>
            </a:pPr>
            <a:r>
              <a:rPr lang="en-US" sz="3200" b="1" dirty="0">
                <a:solidFill>
                  <a:srgbClr val="213569"/>
                </a:solidFill>
                <a:latin typeface="Calibri" panose="020F0502020204030204" pitchFamily="34" charset="0"/>
                <a:ea typeface="Calibri" panose="020F0502020204030204" pitchFamily="34" charset="0"/>
                <a:cs typeface="Calibri" panose="020F0502020204030204" pitchFamily="34" charset="0"/>
              </a:rPr>
              <a:t>Held</a:t>
            </a:r>
            <a:endParaRPr lang="en-US" sz="3200" dirty="0">
              <a:latin typeface="Calibri" panose="020F0502020204030204" pitchFamily="34" charset="0"/>
              <a:ea typeface="Calibri" panose="020F0502020204030204" pitchFamily="34" charset="0"/>
              <a:cs typeface="Calibri" panose="020F0502020204030204" pitchFamily="34" charset="0"/>
            </a:endParaRPr>
          </a:p>
        </p:txBody>
      </p:sp>
      <p:sp>
        <p:nvSpPr>
          <p:cNvPr id="11" name="Text 7"/>
          <p:cNvSpPr/>
          <p:nvPr/>
        </p:nvSpPr>
        <p:spPr>
          <a:xfrm>
            <a:off x="8412480" y="2350008"/>
            <a:ext cx="2971800" cy="502920"/>
          </a:xfrm>
          <a:prstGeom prst="rect">
            <a:avLst/>
          </a:prstGeom>
          <a:noFill/>
          <a:ln/>
        </p:spPr>
        <p:txBody>
          <a:bodyPr wrap="square" lIns="0" tIns="0" rIns="0" bIns="0" rtlCol="0" anchor="t"/>
          <a:lstStyle/>
          <a:p>
            <a:pPr marL="0" indent="0">
              <a:buNone/>
            </a:pPr>
            <a:r>
              <a:rPr lang="en-US" sz="1150" dirty="0">
                <a:solidFill>
                  <a:srgbClr val="5C6B73"/>
                </a:solidFill>
                <a:latin typeface="Calibri" pitchFamily="34" charset="0"/>
                <a:ea typeface="Calibri" pitchFamily="34" charset="-122"/>
                <a:cs typeface="Calibri" pitchFamily="34" charset="-120"/>
              </a:rPr>
              <a:t>Fed kept its benchmark rate unchanged</a:t>
            </a:r>
            <a:endParaRPr lang="en-US" sz="1150" dirty="0"/>
          </a:p>
        </p:txBody>
      </p:sp>
      <p:sp>
        <p:nvSpPr>
          <p:cNvPr id="12" name="Shape 8"/>
          <p:cNvSpPr/>
          <p:nvPr/>
        </p:nvSpPr>
        <p:spPr>
          <a:xfrm>
            <a:off x="7360920" y="3108960"/>
            <a:ext cx="4160520" cy="1234440"/>
          </a:xfrm>
          <a:prstGeom prst="roundRect">
            <a:avLst>
              <a:gd name="adj" fmla="val 7407"/>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13" name="Shape 9"/>
          <p:cNvSpPr/>
          <p:nvPr/>
        </p:nvSpPr>
        <p:spPr>
          <a:xfrm>
            <a:off x="7607808" y="3419856"/>
            <a:ext cx="621792" cy="621792"/>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14" name="Image 2" descr="preencoded.png"/>
          <p:cNvPicPr>
            <a:picLocks noChangeAspect="1"/>
          </p:cNvPicPr>
          <p:nvPr/>
        </p:nvPicPr>
        <p:blipFill>
          <a:blip r:embed="rId5"/>
          <a:stretch>
            <a:fillRect/>
          </a:stretch>
        </p:blipFill>
        <p:spPr>
          <a:xfrm>
            <a:off x="7775692" y="3587740"/>
            <a:ext cx="286024" cy="286024"/>
          </a:xfrm>
          <a:prstGeom prst="rect">
            <a:avLst/>
          </a:prstGeom>
        </p:spPr>
      </p:pic>
      <p:sp>
        <p:nvSpPr>
          <p:cNvPr id="15" name="Text 10"/>
          <p:cNvSpPr/>
          <p:nvPr/>
        </p:nvSpPr>
        <p:spPr>
          <a:xfrm>
            <a:off x="8412480" y="3255264"/>
            <a:ext cx="2926080" cy="502920"/>
          </a:xfrm>
          <a:prstGeom prst="rect">
            <a:avLst/>
          </a:prstGeom>
          <a:noFill/>
          <a:ln/>
        </p:spPr>
        <p:txBody>
          <a:bodyPr wrap="square" lIns="0" tIns="0" rIns="0" bIns="0" rtlCol="0" anchor="ctr"/>
          <a:lstStyle/>
          <a:p>
            <a:pPr marL="0" indent="0">
              <a:buNone/>
            </a:pPr>
            <a:r>
              <a:rPr lang="en-US" sz="3200" b="1" dirty="0">
                <a:solidFill>
                  <a:srgbClr val="213569"/>
                </a:solidFill>
                <a:latin typeface="Calibri" panose="020F0502020204030204" pitchFamily="34" charset="0"/>
                <a:ea typeface="Calibri" panose="020F0502020204030204" pitchFamily="34" charset="0"/>
                <a:cs typeface="Calibri" panose="020F0502020204030204" pitchFamily="34" charset="0"/>
              </a:rPr>
              <a:t>~6.5%</a:t>
            </a:r>
            <a:endParaRPr lang="en-US" sz="3200" dirty="0">
              <a:latin typeface="Calibri" panose="020F0502020204030204" pitchFamily="34" charset="0"/>
              <a:ea typeface="Calibri" panose="020F0502020204030204" pitchFamily="34" charset="0"/>
              <a:cs typeface="Calibri" panose="020F0502020204030204" pitchFamily="34" charset="0"/>
            </a:endParaRPr>
          </a:p>
        </p:txBody>
      </p:sp>
      <p:sp>
        <p:nvSpPr>
          <p:cNvPr id="16" name="Text 11"/>
          <p:cNvSpPr/>
          <p:nvPr/>
        </p:nvSpPr>
        <p:spPr>
          <a:xfrm>
            <a:off x="8412480" y="3767328"/>
            <a:ext cx="2971800" cy="502920"/>
          </a:xfrm>
          <a:prstGeom prst="rect">
            <a:avLst/>
          </a:prstGeom>
          <a:noFill/>
          <a:ln/>
        </p:spPr>
        <p:txBody>
          <a:bodyPr wrap="square" lIns="0" tIns="0" rIns="0" bIns="0" rtlCol="0" anchor="t"/>
          <a:lstStyle/>
          <a:p>
            <a:pPr marL="0" indent="0">
              <a:buNone/>
            </a:pPr>
            <a:r>
              <a:rPr lang="en-US" sz="1150" dirty="0">
                <a:solidFill>
                  <a:srgbClr val="5C6B73"/>
                </a:solidFill>
                <a:latin typeface="Calibri" pitchFamily="34" charset="0"/>
                <a:ea typeface="Calibri" pitchFamily="34" charset="-122"/>
                <a:cs typeface="Calibri" pitchFamily="34" charset="-120"/>
              </a:rPr>
              <a:t>Average 30-year fixed, mid-June [confirm rate]</a:t>
            </a:r>
            <a:endParaRPr lang="en-US" sz="1150" dirty="0"/>
          </a:p>
        </p:txBody>
      </p:sp>
      <p:sp>
        <p:nvSpPr>
          <p:cNvPr id="17" name="Shape 12"/>
          <p:cNvSpPr/>
          <p:nvPr/>
        </p:nvSpPr>
        <p:spPr>
          <a:xfrm>
            <a:off x="7360920" y="4526280"/>
            <a:ext cx="4160520" cy="1234440"/>
          </a:xfrm>
          <a:prstGeom prst="roundRect">
            <a:avLst>
              <a:gd name="adj" fmla="val 7407"/>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18" name="Shape 13"/>
          <p:cNvSpPr/>
          <p:nvPr/>
        </p:nvSpPr>
        <p:spPr>
          <a:xfrm>
            <a:off x="7607808" y="4837176"/>
            <a:ext cx="621792" cy="621792"/>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19" name="Image 3" descr="preencoded.png"/>
          <p:cNvPicPr>
            <a:picLocks noChangeAspect="1"/>
          </p:cNvPicPr>
          <p:nvPr/>
        </p:nvPicPr>
        <p:blipFill>
          <a:blip r:embed="rId6"/>
          <a:stretch>
            <a:fillRect/>
          </a:stretch>
        </p:blipFill>
        <p:spPr>
          <a:xfrm>
            <a:off x="7775692" y="5005060"/>
            <a:ext cx="286024" cy="286024"/>
          </a:xfrm>
          <a:prstGeom prst="rect">
            <a:avLst/>
          </a:prstGeom>
        </p:spPr>
      </p:pic>
      <p:sp>
        <p:nvSpPr>
          <p:cNvPr id="20" name="Text 14"/>
          <p:cNvSpPr/>
          <p:nvPr/>
        </p:nvSpPr>
        <p:spPr>
          <a:xfrm>
            <a:off x="8412480" y="4672584"/>
            <a:ext cx="2926080" cy="502920"/>
          </a:xfrm>
          <a:prstGeom prst="rect">
            <a:avLst/>
          </a:prstGeom>
          <a:noFill/>
          <a:ln/>
        </p:spPr>
        <p:txBody>
          <a:bodyPr wrap="square" lIns="0" tIns="0" rIns="0" bIns="0" rtlCol="0" anchor="ctr"/>
          <a:lstStyle/>
          <a:p>
            <a:pPr marL="0" indent="0">
              <a:buNone/>
            </a:pPr>
            <a:r>
              <a:rPr lang="en-US" sz="3200" b="1" dirty="0">
                <a:solidFill>
                  <a:srgbClr val="213569"/>
                </a:solidFill>
                <a:latin typeface="Calibri" panose="020F0502020204030204" pitchFamily="34" charset="0"/>
                <a:ea typeface="Calibri" panose="020F0502020204030204" pitchFamily="34" charset="0"/>
                <a:cs typeface="Calibri" panose="020F0502020204030204" pitchFamily="34" charset="0"/>
              </a:rPr>
              <a:t>4.2%</a:t>
            </a:r>
            <a:endParaRPr lang="en-US" sz="3200" dirty="0">
              <a:latin typeface="Calibri" panose="020F0502020204030204" pitchFamily="34" charset="0"/>
              <a:ea typeface="Calibri" panose="020F0502020204030204" pitchFamily="34" charset="0"/>
              <a:cs typeface="Calibri" panose="020F0502020204030204" pitchFamily="34" charset="0"/>
            </a:endParaRPr>
          </a:p>
        </p:txBody>
      </p:sp>
      <p:sp>
        <p:nvSpPr>
          <p:cNvPr id="21" name="Text 15"/>
          <p:cNvSpPr/>
          <p:nvPr/>
        </p:nvSpPr>
        <p:spPr>
          <a:xfrm>
            <a:off x="8412480" y="5184648"/>
            <a:ext cx="2971800" cy="502920"/>
          </a:xfrm>
          <a:prstGeom prst="rect">
            <a:avLst/>
          </a:prstGeom>
          <a:noFill/>
          <a:ln/>
        </p:spPr>
        <p:txBody>
          <a:bodyPr wrap="square" lIns="0" tIns="0" rIns="0" bIns="0" rtlCol="0" anchor="t"/>
          <a:lstStyle/>
          <a:p>
            <a:pPr marL="0" indent="0">
              <a:buNone/>
            </a:pPr>
            <a:r>
              <a:rPr lang="en-US" sz="1150" dirty="0">
                <a:solidFill>
                  <a:srgbClr val="5C6B73"/>
                </a:solidFill>
                <a:latin typeface="Calibri" pitchFamily="34" charset="0"/>
                <a:ea typeface="Calibri" pitchFamily="34" charset="-122"/>
                <a:cs typeface="Calibri" pitchFamily="34" charset="-120"/>
              </a:rPr>
              <a:t>Inflation, the hottest reading in 3+ years</a:t>
            </a:r>
            <a:endParaRPr lang="en-US" sz="1150" dirty="0"/>
          </a:p>
        </p:txBody>
      </p:sp>
      <p:sp>
        <p:nvSpPr>
          <p:cNvPr id="22" name="Shape 16"/>
          <p:cNvSpPr/>
          <p:nvPr/>
        </p:nvSpPr>
        <p:spPr>
          <a:xfrm>
            <a:off x="640080" y="4983480"/>
            <a:ext cx="6400800" cy="1234440"/>
          </a:xfrm>
          <a:prstGeom prst="roundRect">
            <a:avLst>
              <a:gd name="adj" fmla="val 7407"/>
            </a:avLst>
          </a:prstGeom>
          <a:solidFill>
            <a:srgbClr val="002855"/>
          </a:solidFill>
          <a:ln/>
          <a:effectLst>
            <a:outerShdw blurRad="88900" dist="38100" dir="5400000" algn="bl" rotWithShape="0">
              <a:srgbClr val="000000">
                <a:alpha val="12000"/>
              </a:srgbClr>
            </a:outerShdw>
          </a:effectLst>
        </p:spPr>
        <p:txBody>
          <a:bodyPr/>
          <a:lstStyle/>
          <a:p>
            <a:endParaRPr lang="en-US"/>
          </a:p>
        </p:txBody>
      </p:sp>
      <p:sp>
        <p:nvSpPr>
          <p:cNvPr id="23" name="Shape 17"/>
          <p:cNvSpPr/>
          <p:nvPr/>
        </p:nvSpPr>
        <p:spPr>
          <a:xfrm>
            <a:off x="914400" y="5285232"/>
            <a:ext cx="658368" cy="658368"/>
          </a:xfrm>
          <a:prstGeom prst="ellipse">
            <a:avLst/>
          </a:prstGeom>
          <a:solidFill>
            <a:srgbClr val="DE3327"/>
          </a:solidFill>
          <a:ln/>
          <a:effectLst>
            <a:outerShdw blurRad="88900" dist="38100" dir="5400000" algn="bl" rotWithShape="0">
              <a:srgbClr val="000000">
                <a:alpha val="12000"/>
              </a:srgbClr>
            </a:outerShdw>
          </a:effectLst>
        </p:spPr>
        <p:txBody>
          <a:bodyPr/>
          <a:lstStyle/>
          <a:p>
            <a:endParaRPr lang="en-US"/>
          </a:p>
        </p:txBody>
      </p:sp>
      <p:pic>
        <p:nvPicPr>
          <p:cNvPr id="24" name="Image 4" descr="preencoded.png"/>
          <p:cNvPicPr>
            <a:picLocks noChangeAspect="1"/>
          </p:cNvPicPr>
          <p:nvPr/>
        </p:nvPicPr>
        <p:blipFill>
          <a:blip r:embed="rId7"/>
          <a:stretch>
            <a:fillRect/>
          </a:stretch>
        </p:blipFill>
        <p:spPr>
          <a:xfrm>
            <a:off x="1092159" y="5462991"/>
            <a:ext cx="302849" cy="302849"/>
          </a:xfrm>
          <a:prstGeom prst="rect">
            <a:avLst/>
          </a:prstGeom>
        </p:spPr>
      </p:pic>
      <p:sp>
        <p:nvSpPr>
          <p:cNvPr id="25" name="Text 18"/>
          <p:cNvSpPr/>
          <p:nvPr/>
        </p:nvSpPr>
        <p:spPr>
          <a:xfrm>
            <a:off x="1783080" y="5138928"/>
            <a:ext cx="5029200" cy="320040"/>
          </a:xfrm>
          <a:prstGeom prst="rect">
            <a:avLst/>
          </a:prstGeom>
          <a:noFill/>
          <a:ln/>
        </p:spPr>
        <p:txBody>
          <a:bodyPr wrap="square" lIns="0" tIns="0" rIns="0" bIns="0" rtlCol="0" anchor="ctr"/>
          <a:lstStyle/>
          <a:p>
            <a:pPr marL="0" indent="0">
              <a:buNone/>
            </a:pPr>
            <a:r>
              <a:rPr lang="en-US" sz="1200" b="1" kern="0" spc="100" dirty="0">
                <a:solidFill>
                  <a:srgbClr val="6AC9D7"/>
                </a:solidFill>
                <a:latin typeface="Calibri" pitchFamily="34" charset="0"/>
                <a:ea typeface="Calibri" pitchFamily="34" charset="-122"/>
                <a:cs typeface="Calibri" pitchFamily="34" charset="-120"/>
              </a:rPr>
              <a:t>The takeaway</a:t>
            </a:r>
            <a:endParaRPr lang="en-US" sz="1200" dirty="0"/>
          </a:p>
        </p:txBody>
      </p:sp>
      <p:sp>
        <p:nvSpPr>
          <p:cNvPr id="26" name="Text 19"/>
          <p:cNvSpPr/>
          <p:nvPr/>
        </p:nvSpPr>
        <p:spPr>
          <a:xfrm>
            <a:off x="1783080" y="5458968"/>
            <a:ext cx="5074920" cy="731520"/>
          </a:xfrm>
          <a:prstGeom prst="rect">
            <a:avLst/>
          </a:prstGeom>
          <a:noFill/>
          <a:ln/>
        </p:spPr>
        <p:txBody>
          <a:bodyPr wrap="square" lIns="0" tIns="0" rIns="0" bIns="0" rtlCol="0" anchor="ctr"/>
          <a:lstStyle/>
          <a:p>
            <a:pPr marL="0" indent="0">
              <a:lnSpc>
                <a:spcPct val="112000"/>
              </a:lnSpc>
              <a:buNone/>
            </a:pPr>
            <a:r>
              <a:rPr lang="en-US" sz="1400" dirty="0">
                <a:solidFill>
                  <a:srgbClr val="FFFFFF"/>
                </a:solidFill>
                <a:latin typeface="Calibri" pitchFamily="34" charset="0"/>
                <a:ea typeface="Calibri" pitchFamily="34" charset="-122"/>
                <a:cs typeface="Calibri" pitchFamily="34" charset="-120"/>
              </a:rPr>
              <a:t>Waiting for a big rate drop is a bet, not a plan. The buyers who win are the ones who build a strategy around today's market.</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2F6F8"/>
        </a:solidFill>
        <a:effectLst/>
      </p:bgPr>
    </p:bg>
    <p:spTree>
      <p:nvGrpSpPr>
        <p:cNvPr id="1" name=""/>
        <p:cNvGrpSpPr/>
        <p:nvPr/>
      </p:nvGrpSpPr>
      <p:grpSpPr>
        <a:xfrm>
          <a:off x="0" y="0"/>
          <a:ext cx="0" cy="0"/>
          <a:chOff x="0" y="0"/>
          <a:chExt cx="0" cy="0"/>
        </a:xfrm>
      </p:grpSpPr>
      <p:sp>
        <p:nvSpPr>
          <p:cNvPr id="2" name="Text 0"/>
          <p:cNvSpPr/>
          <p:nvPr/>
        </p:nvSpPr>
        <p:spPr>
          <a:xfrm>
            <a:off x="640080" y="502920"/>
            <a:ext cx="8229600" cy="320040"/>
          </a:xfrm>
          <a:prstGeom prst="rect">
            <a:avLst/>
          </a:prstGeom>
          <a:noFill/>
          <a:ln/>
        </p:spPr>
        <p:txBody>
          <a:bodyPr wrap="square" lIns="0" tIns="0" rIns="0" bIns="0" rtlCol="0" anchor="ctr"/>
          <a:lstStyle/>
          <a:p>
            <a:pPr marL="0" indent="0">
              <a:buNone/>
            </a:pPr>
            <a:r>
              <a:rPr lang="en-US" sz="1200" b="1" kern="0" spc="200" dirty="0">
                <a:solidFill>
                  <a:srgbClr val="213569"/>
                </a:solidFill>
                <a:latin typeface="Calibri" pitchFamily="34" charset="0"/>
                <a:ea typeface="Calibri" pitchFamily="34" charset="-122"/>
                <a:cs typeface="Calibri" pitchFamily="34" charset="-120"/>
              </a:rPr>
              <a:t>THE ONE SHIFT THAT CHANGES EVERYTHING</a:t>
            </a:r>
            <a:endParaRPr lang="en-US" sz="1200" dirty="0"/>
          </a:p>
        </p:txBody>
      </p:sp>
      <p:sp>
        <p:nvSpPr>
          <p:cNvPr id="3" name="Text 1"/>
          <p:cNvSpPr/>
          <p:nvPr/>
        </p:nvSpPr>
        <p:spPr>
          <a:xfrm>
            <a:off x="640080" y="841248"/>
            <a:ext cx="9418320" cy="914400"/>
          </a:xfrm>
          <a:prstGeom prst="rect">
            <a:avLst/>
          </a:prstGeom>
          <a:noFill/>
          <a:ln/>
        </p:spPr>
        <p:txBody>
          <a:bodyPr wrap="square" lIns="0" tIns="0" rIns="0" bIns="0" rtlCol="0" anchor="t"/>
          <a:lstStyle/>
          <a:p>
            <a:pPr marL="0" indent="0">
              <a:buNone/>
            </a:pPr>
            <a:r>
              <a:rPr lang="en-US" sz="3600" b="1" dirty="0">
                <a:solidFill>
                  <a:srgbClr val="14222B"/>
                </a:solidFill>
                <a:latin typeface="Calibri" panose="020F0502020204030204" pitchFamily="34" charset="0"/>
                <a:ea typeface="Calibri" panose="020F0502020204030204" pitchFamily="34" charset="0"/>
                <a:cs typeface="Calibri" panose="020F0502020204030204" pitchFamily="34" charset="0"/>
              </a:rPr>
              <a:t>Stop waiting for a number. Start building a plan.</a:t>
            </a:r>
            <a:endParaRPr lang="en-US" sz="3600" dirty="0">
              <a:latin typeface="Calibri" panose="020F0502020204030204" pitchFamily="34" charset="0"/>
              <a:ea typeface="Calibri" panose="020F0502020204030204" pitchFamily="34" charset="0"/>
              <a:cs typeface="Calibri" panose="020F0502020204030204" pitchFamily="34" charset="0"/>
            </a:endParaRPr>
          </a:p>
        </p:txBody>
      </p:sp>
      <p:pic>
        <p:nvPicPr>
          <p:cNvPr id="4" name="Image 0" descr="/home/claude/work/logo.png"/>
          <p:cNvPicPr>
            <a:picLocks noChangeAspect="1"/>
          </p:cNvPicPr>
          <p:nvPr/>
        </p:nvPicPr>
        <p:blipFill>
          <a:blip r:embed="rId3"/>
          <a:stretch>
            <a:fillRect/>
          </a:stretch>
        </p:blipFill>
        <p:spPr>
          <a:xfrm>
            <a:off x="10180015" y="457200"/>
            <a:ext cx="1371600" cy="389534"/>
          </a:xfrm>
          <a:prstGeom prst="rect">
            <a:avLst/>
          </a:prstGeom>
        </p:spPr>
      </p:pic>
      <p:sp>
        <p:nvSpPr>
          <p:cNvPr id="5" name="Text 2"/>
          <p:cNvSpPr/>
          <p:nvPr/>
        </p:nvSpPr>
        <p:spPr>
          <a:xfrm>
            <a:off x="11323015" y="6400800"/>
            <a:ext cx="548640" cy="274320"/>
          </a:xfrm>
          <a:prstGeom prst="rect">
            <a:avLst/>
          </a:prstGeom>
          <a:noFill/>
          <a:ln/>
        </p:spPr>
        <p:txBody>
          <a:bodyPr wrap="square" rtlCol="0" anchor="ctr"/>
          <a:lstStyle/>
          <a:p>
            <a:pPr marL="0" indent="0" algn="r">
              <a:buNone/>
            </a:pPr>
            <a:r>
              <a:rPr lang="en-US" sz="900" dirty="0">
                <a:solidFill>
                  <a:srgbClr val="5C6B73"/>
                </a:solidFill>
                <a:latin typeface="Calibri" pitchFamily="34" charset="0"/>
                <a:ea typeface="Calibri" pitchFamily="34" charset="-122"/>
                <a:cs typeface="Calibri" pitchFamily="34" charset="-120"/>
              </a:rPr>
              <a:t>03</a:t>
            </a:r>
            <a:endParaRPr lang="en-US" sz="900" dirty="0"/>
          </a:p>
        </p:txBody>
      </p:sp>
      <p:sp>
        <p:nvSpPr>
          <p:cNvPr id="6" name="Shape 3"/>
          <p:cNvSpPr/>
          <p:nvPr/>
        </p:nvSpPr>
        <p:spPr>
          <a:xfrm>
            <a:off x="640080" y="1965960"/>
            <a:ext cx="5257800" cy="4160520"/>
          </a:xfrm>
          <a:prstGeom prst="roundRect">
            <a:avLst>
              <a:gd name="adj" fmla="val 2637"/>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7" name="Shape 4"/>
          <p:cNvSpPr/>
          <p:nvPr/>
        </p:nvSpPr>
        <p:spPr>
          <a:xfrm>
            <a:off x="914400" y="2240280"/>
            <a:ext cx="731520" cy="731520"/>
          </a:xfrm>
          <a:prstGeom prst="ellipse">
            <a:avLst/>
          </a:prstGeom>
          <a:solidFill>
            <a:srgbClr val="DE3327"/>
          </a:solidFill>
          <a:ln/>
          <a:effectLst>
            <a:outerShdw blurRad="88900" dist="38100" dir="5400000" algn="bl" rotWithShape="0">
              <a:srgbClr val="000000">
                <a:alpha val="12000"/>
              </a:srgbClr>
            </a:outerShdw>
          </a:effectLst>
        </p:spPr>
        <p:txBody>
          <a:bodyPr/>
          <a:lstStyle/>
          <a:p>
            <a:endParaRPr lang="en-US"/>
          </a:p>
        </p:txBody>
      </p:sp>
      <p:pic>
        <p:nvPicPr>
          <p:cNvPr id="8" name="Image 1" descr="preencoded.png"/>
          <p:cNvPicPr>
            <a:picLocks noChangeAspect="1"/>
          </p:cNvPicPr>
          <p:nvPr/>
        </p:nvPicPr>
        <p:blipFill>
          <a:blip r:embed="rId4"/>
          <a:stretch>
            <a:fillRect/>
          </a:stretch>
        </p:blipFill>
        <p:spPr>
          <a:xfrm>
            <a:off x="1111910" y="2437790"/>
            <a:ext cx="336499" cy="336499"/>
          </a:xfrm>
          <a:prstGeom prst="rect">
            <a:avLst/>
          </a:prstGeom>
        </p:spPr>
      </p:pic>
      <p:sp>
        <p:nvSpPr>
          <p:cNvPr id="9" name="Text 5"/>
          <p:cNvSpPr/>
          <p:nvPr/>
        </p:nvSpPr>
        <p:spPr>
          <a:xfrm>
            <a:off x="1783080" y="2331720"/>
            <a:ext cx="3931920" cy="457200"/>
          </a:xfrm>
          <a:prstGeom prst="rect">
            <a:avLst/>
          </a:prstGeom>
          <a:noFill/>
          <a:ln/>
        </p:spPr>
        <p:txBody>
          <a:bodyPr wrap="square" lIns="0" tIns="0" rIns="0" bIns="0" rtlCol="0" anchor="ctr"/>
          <a:lstStyle/>
          <a:p>
            <a:pPr marL="0" indent="0">
              <a:buNone/>
            </a:pPr>
            <a:r>
              <a:rPr lang="en-US" sz="2800" b="1" dirty="0">
                <a:solidFill>
                  <a:srgbClr val="14222B"/>
                </a:solidFill>
                <a:latin typeface="Calibri" panose="020F0502020204030204" pitchFamily="34" charset="0"/>
                <a:ea typeface="Calibri" panose="020F0502020204030204" pitchFamily="34" charset="0"/>
                <a:cs typeface="Calibri" panose="020F0502020204030204" pitchFamily="34" charset="0"/>
              </a:rPr>
              <a:t>The waiting trap</a:t>
            </a:r>
            <a:endParaRPr lang="en-US" sz="2800" dirty="0">
              <a:latin typeface="Calibri" panose="020F0502020204030204" pitchFamily="34" charset="0"/>
              <a:ea typeface="Calibri" panose="020F0502020204030204" pitchFamily="34" charset="0"/>
              <a:cs typeface="Calibri" panose="020F0502020204030204" pitchFamily="34" charset="0"/>
            </a:endParaRPr>
          </a:p>
        </p:txBody>
      </p:sp>
      <p:sp>
        <p:nvSpPr>
          <p:cNvPr id="10" name="Text 6"/>
          <p:cNvSpPr/>
          <p:nvPr/>
        </p:nvSpPr>
        <p:spPr>
          <a:xfrm>
            <a:off x="960120" y="3246120"/>
            <a:ext cx="4663440" cy="2651760"/>
          </a:xfrm>
          <a:prstGeom prst="rect">
            <a:avLst/>
          </a:prstGeom>
          <a:noFill/>
          <a:ln/>
        </p:spPr>
        <p:txBody>
          <a:bodyPr wrap="square" lIns="0" tIns="0" rIns="0" bIns="0" rtlCol="0" anchor="ctr"/>
          <a:lstStyle/>
          <a:p>
            <a:pPr marL="228600" indent="-228600">
              <a:lnSpc>
                <a:spcPct val="105000"/>
              </a:lnSpc>
              <a:spcAft>
                <a:spcPts val="1200"/>
              </a:spcAft>
              <a:buSzPct val="100000"/>
              <a:buChar char="•"/>
            </a:pPr>
            <a:r>
              <a:rPr lang="en-US" sz="1550" dirty="0">
                <a:solidFill>
                  <a:srgbClr val="14222B"/>
                </a:solidFill>
                <a:latin typeface="Calibri" pitchFamily="34" charset="0"/>
                <a:ea typeface="Calibri" pitchFamily="34" charset="-122"/>
                <a:cs typeface="Calibri" pitchFamily="34" charset="-120"/>
              </a:rPr>
              <a:t>Hoping rates fall to a magic number</a:t>
            </a:r>
            <a:endParaRPr lang="en-US" sz="1550" dirty="0"/>
          </a:p>
          <a:p>
            <a:pPr marL="228600" indent="-228600">
              <a:lnSpc>
                <a:spcPct val="105000"/>
              </a:lnSpc>
              <a:spcAft>
                <a:spcPts val="1200"/>
              </a:spcAft>
              <a:buSzPct val="100000"/>
              <a:buChar char="•"/>
            </a:pPr>
            <a:r>
              <a:rPr lang="en-US" sz="1550" dirty="0">
                <a:solidFill>
                  <a:srgbClr val="14222B"/>
                </a:solidFill>
                <a:latin typeface="Calibri" pitchFamily="34" charset="0"/>
                <a:ea typeface="Calibri" pitchFamily="34" charset="-122"/>
                <a:cs typeface="Calibri" pitchFamily="34" charset="-120"/>
              </a:rPr>
              <a:t>Paying rent while the clock runs</a:t>
            </a:r>
            <a:endParaRPr lang="en-US" sz="1550" dirty="0"/>
          </a:p>
          <a:p>
            <a:pPr marL="228600" indent="-228600">
              <a:lnSpc>
                <a:spcPct val="105000"/>
              </a:lnSpc>
              <a:spcAft>
                <a:spcPts val="1200"/>
              </a:spcAft>
              <a:buSzPct val="100000"/>
              <a:buChar char="•"/>
            </a:pPr>
            <a:r>
              <a:rPr lang="en-US" sz="1550" dirty="0">
                <a:solidFill>
                  <a:srgbClr val="14222B"/>
                </a:solidFill>
                <a:latin typeface="Calibri" pitchFamily="34" charset="0"/>
                <a:ea typeface="Calibri" pitchFamily="34" charset="-122"/>
                <a:cs typeface="Calibri" pitchFamily="34" charset="-120"/>
              </a:rPr>
              <a:t>Missing the home you actually want</a:t>
            </a:r>
            <a:endParaRPr lang="en-US" sz="1550" dirty="0"/>
          </a:p>
          <a:p>
            <a:pPr marL="228600" indent="-228600">
              <a:lnSpc>
                <a:spcPct val="105000"/>
              </a:lnSpc>
              <a:spcAft>
                <a:spcPts val="1200"/>
              </a:spcAft>
              <a:buSzPct val="100000"/>
              <a:buChar char="•"/>
            </a:pPr>
            <a:r>
              <a:rPr lang="en-US" sz="1550" dirty="0">
                <a:solidFill>
                  <a:srgbClr val="14222B"/>
                </a:solidFill>
                <a:latin typeface="Calibri" pitchFamily="34" charset="0"/>
                <a:ea typeface="Calibri" pitchFamily="34" charset="-122"/>
                <a:cs typeface="Calibri" pitchFamily="34" charset="-120"/>
              </a:rPr>
              <a:t>Competing with a crowd the moment rates dip</a:t>
            </a:r>
            <a:endParaRPr lang="en-US" sz="1550" dirty="0"/>
          </a:p>
        </p:txBody>
      </p:sp>
      <p:sp>
        <p:nvSpPr>
          <p:cNvPr id="11" name="Shape 7"/>
          <p:cNvSpPr/>
          <p:nvPr/>
        </p:nvSpPr>
        <p:spPr>
          <a:xfrm>
            <a:off x="6263640" y="1965960"/>
            <a:ext cx="5257800" cy="4160520"/>
          </a:xfrm>
          <a:prstGeom prst="roundRect">
            <a:avLst>
              <a:gd name="adj" fmla="val 2637"/>
            </a:avLst>
          </a:prstGeom>
          <a:solidFill>
            <a:srgbClr val="E4F2F5"/>
          </a:solidFill>
          <a:ln/>
          <a:effectLst>
            <a:outerShdw blurRad="88900" dist="38100" dir="5400000" algn="bl" rotWithShape="0">
              <a:srgbClr val="000000">
                <a:alpha val="12000"/>
              </a:srgbClr>
            </a:outerShdw>
          </a:effectLst>
        </p:spPr>
        <p:txBody>
          <a:bodyPr/>
          <a:lstStyle/>
          <a:p>
            <a:endParaRPr lang="en-US"/>
          </a:p>
        </p:txBody>
      </p:sp>
      <p:sp>
        <p:nvSpPr>
          <p:cNvPr id="12" name="Shape 8"/>
          <p:cNvSpPr/>
          <p:nvPr/>
        </p:nvSpPr>
        <p:spPr>
          <a:xfrm>
            <a:off x="6537960" y="2240280"/>
            <a:ext cx="731520" cy="731520"/>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13" name="Image 2" descr="preencoded.png"/>
          <p:cNvPicPr>
            <a:picLocks noChangeAspect="1"/>
          </p:cNvPicPr>
          <p:nvPr/>
        </p:nvPicPr>
        <p:blipFill>
          <a:blip r:embed="rId5"/>
          <a:stretch>
            <a:fillRect/>
          </a:stretch>
        </p:blipFill>
        <p:spPr>
          <a:xfrm>
            <a:off x="6735470" y="2437790"/>
            <a:ext cx="336499" cy="336499"/>
          </a:xfrm>
          <a:prstGeom prst="rect">
            <a:avLst/>
          </a:prstGeom>
        </p:spPr>
      </p:pic>
      <p:sp>
        <p:nvSpPr>
          <p:cNvPr id="14" name="Text 9"/>
          <p:cNvSpPr/>
          <p:nvPr/>
        </p:nvSpPr>
        <p:spPr>
          <a:xfrm>
            <a:off x="7406640" y="2331720"/>
            <a:ext cx="3931920" cy="457200"/>
          </a:xfrm>
          <a:prstGeom prst="rect">
            <a:avLst/>
          </a:prstGeom>
          <a:noFill/>
          <a:ln/>
        </p:spPr>
        <p:txBody>
          <a:bodyPr wrap="square" lIns="0" tIns="0" rIns="0" bIns="0" rtlCol="0" anchor="ctr"/>
          <a:lstStyle/>
          <a:p>
            <a:pPr marL="0" indent="0">
              <a:buNone/>
            </a:pPr>
            <a:r>
              <a:rPr lang="en-US" sz="2800" b="1" dirty="0">
                <a:solidFill>
                  <a:srgbClr val="213569"/>
                </a:solidFill>
                <a:latin typeface="Calibri" panose="020F0502020204030204" pitchFamily="34" charset="0"/>
                <a:ea typeface="Calibri" panose="020F0502020204030204" pitchFamily="34" charset="0"/>
                <a:cs typeface="Calibri" panose="020F0502020204030204" pitchFamily="34" charset="0"/>
              </a:rPr>
              <a:t>The action plan</a:t>
            </a:r>
            <a:endParaRPr lang="en-US" sz="2800" dirty="0">
              <a:latin typeface="Calibri" panose="020F0502020204030204" pitchFamily="34" charset="0"/>
              <a:ea typeface="Calibri" panose="020F0502020204030204" pitchFamily="34" charset="0"/>
              <a:cs typeface="Calibri" panose="020F0502020204030204" pitchFamily="34" charset="0"/>
            </a:endParaRPr>
          </a:p>
        </p:txBody>
      </p:sp>
      <p:sp>
        <p:nvSpPr>
          <p:cNvPr id="15" name="Text 10"/>
          <p:cNvSpPr/>
          <p:nvPr/>
        </p:nvSpPr>
        <p:spPr>
          <a:xfrm>
            <a:off x="6583680" y="3246120"/>
            <a:ext cx="4663440" cy="2651760"/>
          </a:xfrm>
          <a:prstGeom prst="rect">
            <a:avLst/>
          </a:prstGeom>
          <a:noFill/>
          <a:ln/>
        </p:spPr>
        <p:txBody>
          <a:bodyPr wrap="square" lIns="0" tIns="0" rIns="0" bIns="0" rtlCol="0" anchor="ctr"/>
          <a:lstStyle/>
          <a:p>
            <a:pPr marL="228600" indent="-228600">
              <a:lnSpc>
                <a:spcPct val="105000"/>
              </a:lnSpc>
              <a:spcAft>
                <a:spcPts val="1200"/>
              </a:spcAft>
              <a:buSzPct val="100000"/>
              <a:buChar char="•"/>
            </a:pPr>
            <a:r>
              <a:rPr lang="en-US" sz="1550" dirty="0">
                <a:solidFill>
                  <a:srgbClr val="14222B"/>
                </a:solidFill>
                <a:latin typeface="Calibri" pitchFamily="34" charset="0"/>
                <a:ea typeface="Calibri" pitchFamily="34" charset="-122"/>
                <a:cs typeface="Calibri" pitchFamily="34" charset="-120"/>
              </a:rPr>
              <a:t>Lock down what you can truly afford</a:t>
            </a:r>
            <a:endParaRPr lang="en-US" sz="1550" dirty="0"/>
          </a:p>
          <a:p>
            <a:pPr marL="228600" indent="-228600">
              <a:lnSpc>
                <a:spcPct val="105000"/>
              </a:lnSpc>
              <a:spcAft>
                <a:spcPts val="1200"/>
              </a:spcAft>
              <a:buSzPct val="100000"/>
              <a:buChar char="•"/>
            </a:pPr>
            <a:r>
              <a:rPr lang="en-US" sz="1550" dirty="0">
                <a:solidFill>
                  <a:srgbClr val="14222B"/>
                </a:solidFill>
                <a:latin typeface="Calibri" pitchFamily="34" charset="0"/>
                <a:ea typeface="Calibri" pitchFamily="34" charset="-122"/>
                <a:cs typeface="Calibri" pitchFamily="34" charset="-120"/>
              </a:rPr>
              <a:t>Buy the right home and start building equity</a:t>
            </a:r>
            <a:endParaRPr lang="en-US" sz="1550" dirty="0"/>
          </a:p>
          <a:p>
            <a:pPr marL="228600" indent="-228600">
              <a:lnSpc>
                <a:spcPct val="105000"/>
              </a:lnSpc>
              <a:spcAft>
                <a:spcPts val="1200"/>
              </a:spcAft>
              <a:buSzPct val="100000"/>
              <a:buChar char="•"/>
            </a:pPr>
            <a:r>
              <a:rPr lang="en-US" sz="1550" dirty="0">
                <a:solidFill>
                  <a:srgbClr val="14222B"/>
                </a:solidFill>
                <a:latin typeface="Calibri" pitchFamily="34" charset="0"/>
                <a:ea typeface="Calibri" pitchFamily="34" charset="-122"/>
                <a:cs typeface="Calibri" pitchFamily="34" charset="-120"/>
              </a:rPr>
              <a:t>Use tools that lower your payment now</a:t>
            </a:r>
            <a:endParaRPr lang="en-US" sz="1550" dirty="0"/>
          </a:p>
          <a:p>
            <a:pPr marL="228600" indent="-228600">
              <a:lnSpc>
                <a:spcPct val="105000"/>
              </a:lnSpc>
              <a:spcAft>
                <a:spcPts val="1200"/>
              </a:spcAft>
              <a:buSzPct val="100000"/>
              <a:buChar char="•"/>
            </a:pPr>
            <a:r>
              <a:rPr lang="en-US" sz="1550" dirty="0">
                <a:solidFill>
                  <a:srgbClr val="14222B"/>
                </a:solidFill>
                <a:latin typeface="Calibri" pitchFamily="34" charset="0"/>
                <a:ea typeface="Calibri" pitchFamily="34" charset="-122"/>
                <a:cs typeface="Calibri" pitchFamily="34" charset="-120"/>
              </a:rPr>
              <a:t>Keep refinancing as an option for later</a:t>
            </a:r>
            <a:endParaRPr lang="en-US" sz="15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2F6F8"/>
        </a:solidFill>
        <a:effectLst/>
      </p:bgPr>
    </p:bg>
    <p:spTree>
      <p:nvGrpSpPr>
        <p:cNvPr id="1" name=""/>
        <p:cNvGrpSpPr/>
        <p:nvPr/>
      </p:nvGrpSpPr>
      <p:grpSpPr>
        <a:xfrm>
          <a:off x="0" y="0"/>
          <a:ext cx="0" cy="0"/>
          <a:chOff x="0" y="0"/>
          <a:chExt cx="0" cy="0"/>
        </a:xfrm>
      </p:grpSpPr>
      <p:sp>
        <p:nvSpPr>
          <p:cNvPr id="2" name="Text 0"/>
          <p:cNvSpPr/>
          <p:nvPr/>
        </p:nvSpPr>
        <p:spPr>
          <a:xfrm>
            <a:off x="640080" y="502920"/>
            <a:ext cx="8229600" cy="320040"/>
          </a:xfrm>
          <a:prstGeom prst="rect">
            <a:avLst/>
          </a:prstGeom>
          <a:noFill/>
          <a:ln/>
        </p:spPr>
        <p:txBody>
          <a:bodyPr wrap="square" lIns="0" tIns="0" rIns="0" bIns="0" rtlCol="0" anchor="ctr"/>
          <a:lstStyle/>
          <a:p>
            <a:pPr marL="0" indent="0">
              <a:buNone/>
            </a:pPr>
            <a:r>
              <a:rPr lang="en-US" sz="1200" b="1" kern="0" spc="200" dirty="0">
                <a:solidFill>
                  <a:srgbClr val="213569"/>
                </a:solidFill>
                <a:latin typeface="Calibri" pitchFamily="34" charset="0"/>
                <a:ea typeface="Calibri" pitchFamily="34" charset="-122"/>
                <a:cs typeface="Calibri" pitchFamily="34" charset="-120"/>
              </a:rPr>
              <a:t>BE HONEST ABOUT THE OTHER SIDE</a:t>
            </a:r>
            <a:endParaRPr lang="en-US" sz="1200" dirty="0"/>
          </a:p>
        </p:txBody>
      </p:sp>
      <p:sp>
        <p:nvSpPr>
          <p:cNvPr id="3" name="Text 1"/>
          <p:cNvSpPr/>
          <p:nvPr/>
        </p:nvSpPr>
        <p:spPr>
          <a:xfrm>
            <a:off x="640080" y="841248"/>
            <a:ext cx="9418320" cy="914400"/>
          </a:xfrm>
          <a:prstGeom prst="rect">
            <a:avLst/>
          </a:prstGeom>
          <a:noFill/>
          <a:ln/>
        </p:spPr>
        <p:txBody>
          <a:bodyPr wrap="square" lIns="0" tIns="0" rIns="0" bIns="0" rtlCol="0" anchor="t"/>
          <a:lstStyle/>
          <a:p>
            <a:pPr marL="0" indent="0">
              <a:buNone/>
            </a:pPr>
            <a:r>
              <a:rPr lang="en-US" sz="4000" b="1" dirty="0">
                <a:solidFill>
                  <a:srgbClr val="14222B"/>
                </a:solidFill>
                <a:latin typeface="Calibri" panose="020F0502020204030204" pitchFamily="34" charset="0"/>
                <a:ea typeface="Calibri" panose="020F0502020204030204" pitchFamily="34" charset="0"/>
                <a:cs typeface="Calibri" panose="020F0502020204030204" pitchFamily="34" charset="0"/>
              </a:rPr>
              <a:t>What waiting could quietly cost you</a:t>
            </a:r>
            <a:endParaRPr lang="en-US" sz="4000" dirty="0">
              <a:latin typeface="Calibri" panose="020F0502020204030204" pitchFamily="34" charset="0"/>
              <a:ea typeface="Calibri" panose="020F0502020204030204" pitchFamily="34" charset="0"/>
              <a:cs typeface="Calibri" panose="020F0502020204030204" pitchFamily="34" charset="0"/>
            </a:endParaRPr>
          </a:p>
        </p:txBody>
      </p:sp>
      <p:pic>
        <p:nvPicPr>
          <p:cNvPr id="4" name="Image 0" descr="/home/claude/work/logo.png"/>
          <p:cNvPicPr>
            <a:picLocks noChangeAspect="1"/>
          </p:cNvPicPr>
          <p:nvPr/>
        </p:nvPicPr>
        <p:blipFill>
          <a:blip r:embed="rId3"/>
          <a:stretch>
            <a:fillRect/>
          </a:stretch>
        </p:blipFill>
        <p:spPr>
          <a:xfrm>
            <a:off x="10180015" y="457200"/>
            <a:ext cx="1371600" cy="389534"/>
          </a:xfrm>
          <a:prstGeom prst="rect">
            <a:avLst/>
          </a:prstGeom>
        </p:spPr>
      </p:pic>
      <p:sp>
        <p:nvSpPr>
          <p:cNvPr id="5" name="Text 2"/>
          <p:cNvSpPr/>
          <p:nvPr/>
        </p:nvSpPr>
        <p:spPr>
          <a:xfrm>
            <a:off x="11323015" y="6400800"/>
            <a:ext cx="548640" cy="274320"/>
          </a:xfrm>
          <a:prstGeom prst="rect">
            <a:avLst/>
          </a:prstGeom>
          <a:noFill/>
          <a:ln/>
        </p:spPr>
        <p:txBody>
          <a:bodyPr wrap="square" rtlCol="0" anchor="ctr"/>
          <a:lstStyle/>
          <a:p>
            <a:pPr marL="0" indent="0" algn="r">
              <a:buNone/>
            </a:pPr>
            <a:r>
              <a:rPr lang="en-US" sz="900" dirty="0">
                <a:solidFill>
                  <a:srgbClr val="5C6B73"/>
                </a:solidFill>
                <a:latin typeface="Calibri" pitchFamily="34" charset="0"/>
                <a:ea typeface="Calibri" pitchFamily="34" charset="-122"/>
                <a:cs typeface="Calibri" pitchFamily="34" charset="-120"/>
              </a:rPr>
              <a:t>04</a:t>
            </a:r>
            <a:endParaRPr lang="en-US" sz="900" dirty="0"/>
          </a:p>
        </p:txBody>
      </p:sp>
      <p:sp>
        <p:nvSpPr>
          <p:cNvPr id="6" name="Shape 3"/>
          <p:cNvSpPr/>
          <p:nvPr/>
        </p:nvSpPr>
        <p:spPr>
          <a:xfrm>
            <a:off x="640080" y="1783080"/>
            <a:ext cx="10881360" cy="1024128"/>
          </a:xfrm>
          <a:prstGeom prst="roundRect">
            <a:avLst>
              <a:gd name="adj" fmla="val 8929"/>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7" name="Shape 4"/>
          <p:cNvSpPr/>
          <p:nvPr/>
        </p:nvSpPr>
        <p:spPr>
          <a:xfrm>
            <a:off x="914400" y="1984248"/>
            <a:ext cx="621792" cy="621792"/>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8" name="Image 1" descr="preencoded.png"/>
          <p:cNvPicPr>
            <a:picLocks noChangeAspect="1"/>
          </p:cNvPicPr>
          <p:nvPr/>
        </p:nvPicPr>
        <p:blipFill>
          <a:blip r:embed="rId4"/>
          <a:stretch>
            <a:fillRect/>
          </a:stretch>
        </p:blipFill>
        <p:spPr>
          <a:xfrm>
            <a:off x="1082284" y="2152132"/>
            <a:ext cx="286024" cy="286024"/>
          </a:xfrm>
          <a:prstGeom prst="rect">
            <a:avLst/>
          </a:prstGeom>
        </p:spPr>
      </p:pic>
      <p:sp>
        <p:nvSpPr>
          <p:cNvPr id="9" name="Text 5"/>
          <p:cNvSpPr/>
          <p:nvPr/>
        </p:nvSpPr>
        <p:spPr>
          <a:xfrm>
            <a:off x="1783080" y="1929384"/>
            <a:ext cx="4206240" cy="731520"/>
          </a:xfrm>
          <a:prstGeom prst="rect">
            <a:avLst/>
          </a:prstGeom>
          <a:noFill/>
          <a:ln/>
        </p:spPr>
        <p:txBody>
          <a:bodyPr wrap="square" lIns="0" tIns="0" rIns="0" bIns="0" rtlCol="0" anchor="ctr"/>
          <a:lstStyle/>
          <a:p>
            <a:pPr marL="0" indent="0">
              <a:buNone/>
            </a:pPr>
            <a:r>
              <a:rPr lang="en-US" sz="2000" b="1" dirty="0">
                <a:solidFill>
                  <a:srgbClr val="14222B"/>
                </a:solidFill>
                <a:latin typeface="Calibri" panose="020F0502020204030204" pitchFamily="34" charset="0"/>
                <a:ea typeface="Calibri" panose="020F0502020204030204" pitchFamily="34" charset="0"/>
                <a:cs typeface="Calibri" panose="020F0502020204030204" pitchFamily="34" charset="0"/>
              </a:rPr>
              <a:t>Home prices keep climbing</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10" name="Text 6"/>
          <p:cNvSpPr/>
          <p:nvPr/>
        </p:nvSpPr>
        <p:spPr>
          <a:xfrm>
            <a:off x="6126480" y="1911096"/>
            <a:ext cx="5212080" cy="777240"/>
          </a:xfrm>
          <a:prstGeom prst="rect">
            <a:avLst/>
          </a:prstGeom>
          <a:noFill/>
          <a:ln/>
        </p:spPr>
        <p:txBody>
          <a:bodyPr wrap="square" lIns="0" tIns="0" rIns="0" bIns="0" rtlCol="0" anchor="ctr"/>
          <a:lstStyle/>
          <a:p>
            <a:pPr marL="0" indent="0">
              <a:lnSpc>
                <a:spcPct val="105000"/>
              </a:lnSpc>
              <a:buNone/>
            </a:pPr>
            <a:r>
              <a:rPr lang="en-US" sz="1300" dirty="0">
                <a:solidFill>
                  <a:srgbClr val="5C6B73"/>
                </a:solidFill>
                <a:latin typeface="Calibri" pitchFamily="34" charset="0"/>
                <a:ea typeface="Calibri" pitchFamily="34" charset="-122"/>
                <a:cs typeface="Calibri" pitchFamily="34" charset="-120"/>
              </a:rPr>
              <a:t>A lower rate on a higher price can still mean a bigger payment and a bigger down payment.</a:t>
            </a:r>
            <a:endParaRPr lang="en-US" sz="1300" dirty="0"/>
          </a:p>
        </p:txBody>
      </p:sp>
      <p:sp>
        <p:nvSpPr>
          <p:cNvPr id="11" name="Shape 7"/>
          <p:cNvSpPr/>
          <p:nvPr/>
        </p:nvSpPr>
        <p:spPr>
          <a:xfrm>
            <a:off x="640080" y="2916936"/>
            <a:ext cx="10881360" cy="1024128"/>
          </a:xfrm>
          <a:prstGeom prst="roundRect">
            <a:avLst>
              <a:gd name="adj" fmla="val 8929"/>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12" name="Shape 8"/>
          <p:cNvSpPr/>
          <p:nvPr/>
        </p:nvSpPr>
        <p:spPr>
          <a:xfrm>
            <a:off x="914400" y="3118104"/>
            <a:ext cx="621792" cy="621792"/>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13" name="Image 2" descr="preencoded.png"/>
          <p:cNvPicPr>
            <a:picLocks noChangeAspect="1"/>
          </p:cNvPicPr>
          <p:nvPr/>
        </p:nvPicPr>
        <p:blipFill>
          <a:blip r:embed="rId5"/>
          <a:stretch>
            <a:fillRect/>
          </a:stretch>
        </p:blipFill>
        <p:spPr>
          <a:xfrm>
            <a:off x="1082284" y="3285988"/>
            <a:ext cx="286024" cy="286024"/>
          </a:xfrm>
          <a:prstGeom prst="rect">
            <a:avLst/>
          </a:prstGeom>
        </p:spPr>
      </p:pic>
      <p:sp>
        <p:nvSpPr>
          <p:cNvPr id="14" name="Text 9"/>
          <p:cNvSpPr/>
          <p:nvPr/>
        </p:nvSpPr>
        <p:spPr>
          <a:xfrm>
            <a:off x="1783080" y="3063240"/>
            <a:ext cx="4206240" cy="731520"/>
          </a:xfrm>
          <a:prstGeom prst="rect">
            <a:avLst/>
          </a:prstGeom>
          <a:noFill/>
          <a:ln/>
        </p:spPr>
        <p:txBody>
          <a:bodyPr wrap="square" lIns="0" tIns="0" rIns="0" bIns="0" rtlCol="0" anchor="ctr"/>
          <a:lstStyle/>
          <a:p>
            <a:pPr marL="0" indent="0">
              <a:buNone/>
            </a:pPr>
            <a:r>
              <a:rPr lang="en-US" sz="2000" b="1" dirty="0">
                <a:solidFill>
                  <a:srgbClr val="14222B"/>
                </a:solidFill>
                <a:latin typeface="Calibri" panose="020F0502020204030204" pitchFamily="34" charset="0"/>
                <a:ea typeface="Calibri" panose="020F0502020204030204" pitchFamily="34" charset="0"/>
                <a:cs typeface="Calibri" panose="020F0502020204030204" pitchFamily="34" charset="0"/>
              </a:rPr>
              <a:t>Rent is money you never get back</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15" name="Text 10"/>
          <p:cNvSpPr/>
          <p:nvPr/>
        </p:nvSpPr>
        <p:spPr>
          <a:xfrm>
            <a:off x="6126480" y="3044952"/>
            <a:ext cx="5212080" cy="777240"/>
          </a:xfrm>
          <a:prstGeom prst="rect">
            <a:avLst/>
          </a:prstGeom>
          <a:noFill/>
          <a:ln/>
        </p:spPr>
        <p:txBody>
          <a:bodyPr wrap="square" lIns="0" tIns="0" rIns="0" bIns="0" rtlCol="0" anchor="ctr"/>
          <a:lstStyle/>
          <a:p>
            <a:pPr marL="0" indent="0">
              <a:lnSpc>
                <a:spcPct val="105000"/>
              </a:lnSpc>
              <a:buNone/>
            </a:pPr>
            <a:r>
              <a:rPr lang="en-US" sz="1300" dirty="0">
                <a:solidFill>
                  <a:srgbClr val="5C6B73"/>
                </a:solidFill>
                <a:latin typeface="Calibri" pitchFamily="34" charset="0"/>
                <a:ea typeface="Calibri" pitchFamily="34" charset="-122"/>
                <a:cs typeface="Calibri" pitchFamily="34" charset="-120"/>
              </a:rPr>
              <a:t>Every month you wait is a payment that builds your landlord's equity, not yours.</a:t>
            </a:r>
            <a:endParaRPr lang="en-US" sz="1300" dirty="0"/>
          </a:p>
        </p:txBody>
      </p:sp>
      <p:sp>
        <p:nvSpPr>
          <p:cNvPr id="16" name="Shape 11"/>
          <p:cNvSpPr/>
          <p:nvPr/>
        </p:nvSpPr>
        <p:spPr>
          <a:xfrm>
            <a:off x="640080" y="4050792"/>
            <a:ext cx="10881360" cy="1024128"/>
          </a:xfrm>
          <a:prstGeom prst="roundRect">
            <a:avLst>
              <a:gd name="adj" fmla="val 8929"/>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17" name="Shape 12"/>
          <p:cNvSpPr/>
          <p:nvPr/>
        </p:nvSpPr>
        <p:spPr>
          <a:xfrm>
            <a:off x="914400" y="4251960"/>
            <a:ext cx="621792" cy="621792"/>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18" name="Image 3" descr="preencoded.png"/>
          <p:cNvPicPr>
            <a:picLocks noChangeAspect="1"/>
          </p:cNvPicPr>
          <p:nvPr/>
        </p:nvPicPr>
        <p:blipFill>
          <a:blip r:embed="rId6"/>
          <a:stretch>
            <a:fillRect/>
          </a:stretch>
        </p:blipFill>
        <p:spPr>
          <a:xfrm>
            <a:off x="1082284" y="4419844"/>
            <a:ext cx="286024" cy="286024"/>
          </a:xfrm>
          <a:prstGeom prst="rect">
            <a:avLst/>
          </a:prstGeom>
        </p:spPr>
      </p:pic>
      <p:sp>
        <p:nvSpPr>
          <p:cNvPr id="19" name="Text 13"/>
          <p:cNvSpPr/>
          <p:nvPr/>
        </p:nvSpPr>
        <p:spPr>
          <a:xfrm>
            <a:off x="1783080" y="4197096"/>
            <a:ext cx="4206240" cy="731520"/>
          </a:xfrm>
          <a:prstGeom prst="rect">
            <a:avLst/>
          </a:prstGeom>
          <a:noFill/>
          <a:ln/>
        </p:spPr>
        <p:txBody>
          <a:bodyPr wrap="square" lIns="0" tIns="0" rIns="0" bIns="0" rtlCol="0" anchor="ctr"/>
          <a:lstStyle/>
          <a:p>
            <a:pPr marL="0" indent="0">
              <a:buNone/>
            </a:pPr>
            <a:r>
              <a:rPr lang="en-US" sz="2000" b="1" dirty="0">
                <a:solidFill>
                  <a:srgbClr val="14222B"/>
                </a:solidFill>
                <a:latin typeface="Calibri" panose="020F0502020204030204" pitchFamily="34" charset="0"/>
                <a:ea typeface="Calibri" panose="020F0502020204030204" pitchFamily="34" charset="0"/>
                <a:cs typeface="Calibri" panose="020F0502020204030204" pitchFamily="34" charset="0"/>
              </a:rPr>
              <a:t>Equity you are not earning</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20" name="Text 14"/>
          <p:cNvSpPr/>
          <p:nvPr/>
        </p:nvSpPr>
        <p:spPr>
          <a:xfrm>
            <a:off x="6126480" y="4178808"/>
            <a:ext cx="5212080" cy="777240"/>
          </a:xfrm>
          <a:prstGeom prst="rect">
            <a:avLst/>
          </a:prstGeom>
          <a:noFill/>
          <a:ln/>
        </p:spPr>
        <p:txBody>
          <a:bodyPr wrap="square" lIns="0" tIns="0" rIns="0" bIns="0" rtlCol="0" anchor="ctr"/>
          <a:lstStyle/>
          <a:p>
            <a:pPr marL="0" indent="0">
              <a:lnSpc>
                <a:spcPct val="105000"/>
              </a:lnSpc>
              <a:buNone/>
            </a:pPr>
            <a:r>
              <a:rPr lang="en-US" sz="1300" dirty="0">
                <a:solidFill>
                  <a:srgbClr val="5C6B73"/>
                </a:solidFill>
                <a:latin typeface="Calibri" pitchFamily="34" charset="0"/>
                <a:ea typeface="Calibri" pitchFamily="34" charset="-122"/>
                <a:cs typeface="Calibri" pitchFamily="34" charset="-120"/>
              </a:rPr>
              <a:t>Owners build wealth as they pay down the loan and the home appreciates. Renters do not.</a:t>
            </a:r>
            <a:endParaRPr lang="en-US" sz="1300" dirty="0"/>
          </a:p>
        </p:txBody>
      </p:sp>
      <p:sp>
        <p:nvSpPr>
          <p:cNvPr id="21" name="Shape 15"/>
          <p:cNvSpPr/>
          <p:nvPr/>
        </p:nvSpPr>
        <p:spPr>
          <a:xfrm>
            <a:off x="640080" y="5184648"/>
            <a:ext cx="10881360" cy="1024128"/>
          </a:xfrm>
          <a:prstGeom prst="roundRect">
            <a:avLst>
              <a:gd name="adj" fmla="val 8929"/>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22" name="Shape 16"/>
          <p:cNvSpPr/>
          <p:nvPr/>
        </p:nvSpPr>
        <p:spPr>
          <a:xfrm>
            <a:off x="914400" y="5385816"/>
            <a:ext cx="621792" cy="621792"/>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23" name="Image 4" descr="preencoded.png"/>
          <p:cNvPicPr>
            <a:picLocks noChangeAspect="1"/>
          </p:cNvPicPr>
          <p:nvPr/>
        </p:nvPicPr>
        <p:blipFill>
          <a:blip r:embed="rId7"/>
          <a:stretch>
            <a:fillRect/>
          </a:stretch>
        </p:blipFill>
        <p:spPr>
          <a:xfrm>
            <a:off x="1082284" y="5553700"/>
            <a:ext cx="286024" cy="286024"/>
          </a:xfrm>
          <a:prstGeom prst="rect">
            <a:avLst/>
          </a:prstGeom>
        </p:spPr>
      </p:pic>
      <p:sp>
        <p:nvSpPr>
          <p:cNvPr id="24" name="Text 17"/>
          <p:cNvSpPr/>
          <p:nvPr/>
        </p:nvSpPr>
        <p:spPr>
          <a:xfrm>
            <a:off x="1783080" y="5330952"/>
            <a:ext cx="4206240" cy="731520"/>
          </a:xfrm>
          <a:prstGeom prst="rect">
            <a:avLst/>
          </a:prstGeom>
          <a:noFill/>
          <a:ln/>
        </p:spPr>
        <p:txBody>
          <a:bodyPr wrap="square" lIns="0" tIns="0" rIns="0" bIns="0" rtlCol="0" anchor="ctr"/>
          <a:lstStyle/>
          <a:p>
            <a:pPr marL="0" indent="0">
              <a:buNone/>
            </a:pPr>
            <a:r>
              <a:rPr lang="en-US" sz="2000" b="1" dirty="0">
                <a:solidFill>
                  <a:srgbClr val="14222B"/>
                </a:solidFill>
                <a:latin typeface="Calibri" panose="020F0502020204030204" pitchFamily="34" charset="0"/>
                <a:ea typeface="Calibri" panose="020F0502020204030204" pitchFamily="34" charset="0"/>
                <a:cs typeface="Calibri" panose="020F0502020204030204" pitchFamily="34" charset="0"/>
              </a:rPr>
              <a:t>The crowd returns when rates drop</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25" name="Text 18"/>
          <p:cNvSpPr/>
          <p:nvPr/>
        </p:nvSpPr>
        <p:spPr>
          <a:xfrm>
            <a:off x="6126480" y="5312664"/>
            <a:ext cx="5212080" cy="777240"/>
          </a:xfrm>
          <a:prstGeom prst="rect">
            <a:avLst/>
          </a:prstGeom>
          <a:noFill/>
          <a:ln/>
        </p:spPr>
        <p:txBody>
          <a:bodyPr wrap="square" lIns="0" tIns="0" rIns="0" bIns="0" rtlCol="0" anchor="ctr"/>
          <a:lstStyle/>
          <a:p>
            <a:pPr marL="0" indent="0">
              <a:lnSpc>
                <a:spcPct val="105000"/>
              </a:lnSpc>
              <a:buNone/>
            </a:pPr>
            <a:r>
              <a:rPr lang="en-US" sz="1300" dirty="0">
                <a:solidFill>
                  <a:srgbClr val="5C6B73"/>
                </a:solidFill>
                <a:latin typeface="Calibri" pitchFamily="34" charset="0"/>
                <a:ea typeface="Calibri" pitchFamily="34" charset="-122"/>
                <a:cs typeface="Calibri" pitchFamily="34" charset="-120"/>
              </a:rPr>
              <a:t>If rates fall, sidelined buyers flood back, bidding wars heat up, and prices jump.</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2F6F8"/>
        </a:solidFill>
        <a:effectLst/>
      </p:bgPr>
    </p:bg>
    <p:spTree>
      <p:nvGrpSpPr>
        <p:cNvPr id="1" name=""/>
        <p:cNvGrpSpPr/>
        <p:nvPr/>
      </p:nvGrpSpPr>
      <p:grpSpPr>
        <a:xfrm>
          <a:off x="0" y="0"/>
          <a:ext cx="0" cy="0"/>
          <a:chOff x="0" y="0"/>
          <a:chExt cx="0" cy="0"/>
        </a:xfrm>
      </p:grpSpPr>
      <p:sp>
        <p:nvSpPr>
          <p:cNvPr id="2" name="Text 0"/>
          <p:cNvSpPr/>
          <p:nvPr/>
        </p:nvSpPr>
        <p:spPr>
          <a:xfrm>
            <a:off x="640080" y="502920"/>
            <a:ext cx="8229600" cy="320040"/>
          </a:xfrm>
          <a:prstGeom prst="rect">
            <a:avLst/>
          </a:prstGeom>
          <a:noFill/>
          <a:ln/>
        </p:spPr>
        <p:txBody>
          <a:bodyPr wrap="square" lIns="0" tIns="0" rIns="0" bIns="0" rtlCol="0" anchor="ctr"/>
          <a:lstStyle/>
          <a:p>
            <a:pPr marL="0" indent="0">
              <a:buNone/>
            </a:pPr>
            <a:r>
              <a:rPr lang="en-US" sz="1200" b="1" kern="0" spc="200" dirty="0">
                <a:solidFill>
                  <a:srgbClr val="213569"/>
                </a:solidFill>
                <a:latin typeface="Calibri" pitchFamily="34" charset="0"/>
                <a:ea typeface="Calibri" pitchFamily="34" charset="-122"/>
                <a:cs typeface="Calibri" pitchFamily="34" charset="-120"/>
              </a:rPr>
              <a:t>OPPORTUNITY</a:t>
            </a:r>
            <a:endParaRPr lang="en-US" sz="1200" dirty="0"/>
          </a:p>
        </p:txBody>
      </p:sp>
      <p:pic>
        <p:nvPicPr>
          <p:cNvPr id="3" name="Image 0" descr="/home/claude/work/logo.png"/>
          <p:cNvPicPr>
            <a:picLocks noChangeAspect="1"/>
          </p:cNvPicPr>
          <p:nvPr/>
        </p:nvPicPr>
        <p:blipFill>
          <a:blip r:embed="rId3"/>
          <a:stretch>
            <a:fillRect/>
          </a:stretch>
        </p:blipFill>
        <p:spPr>
          <a:xfrm>
            <a:off x="10180015" y="457200"/>
            <a:ext cx="1371600" cy="389534"/>
          </a:xfrm>
          <a:prstGeom prst="rect">
            <a:avLst/>
          </a:prstGeom>
        </p:spPr>
      </p:pic>
      <p:sp>
        <p:nvSpPr>
          <p:cNvPr id="4" name="Text 1"/>
          <p:cNvSpPr/>
          <p:nvPr/>
        </p:nvSpPr>
        <p:spPr>
          <a:xfrm>
            <a:off x="11323015" y="6400800"/>
            <a:ext cx="548640" cy="274320"/>
          </a:xfrm>
          <a:prstGeom prst="rect">
            <a:avLst/>
          </a:prstGeom>
          <a:noFill/>
          <a:ln/>
        </p:spPr>
        <p:txBody>
          <a:bodyPr wrap="square" rtlCol="0" anchor="ctr"/>
          <a:lstStyle/>
          <a:p>
            <a:pPr marL="0" indent="0" algn="r">
              <a:buNone/>
            </a:pPr>
            <a:r>
              <a:rPr lang="en-US" sz="900" dirty="0">
                <a:solidFill>
                  <a:srgbClr val="5C6B73"/>
                </a:solidFill>
                <a:latin typeface="Calibri" pitchFamily="34" charset="0"/>
                <a:ea typeface="Calibri" pitchFamily="34" charset="-122"/>
                <a:cs typeface="Calibri" pitchFamily="34" charset="-120"/>
              </a:rPr>
              <a:t>05</a:t>
            </a:r>
            <a:endParaRPr lang="en-US" sz="900" dirty="0"/>
          </a:p>
        </p:txBody>
      </p:sp>
      <p:sp>
        <p:nvSpPr>
          <p:cNvPr id="5" name="Shape 2"/>
          <p:cNvSpPr/>
          <p:nvPr/>
        </p:nvSpPr>
        <p:spPr>
          <a:xfrm>
            <a:off x="640080" y="841248"/>
            <a:ext cx="868680" cy="868680"/>
          </a:xfrm>
          <a:prstGeom prst="ellipse">
            <a:avLst/>
          </a:prstGeom>
          <a:solidFill>
            <a:srgbClr val="DE3327"/>
          </a:solidFill>
          <a:ln/>
          <a:effectLst>
            <a:outerShdw blurRad="88900" dist="38100" dir="5400000" algn="bl" rotWithShape="0">
              <a:srgbClr val="000000">
                <a:alpha val="12000"/>
              </a:srgbClr>
            </a:outerShdw>
          </a:effectLst>
        </p:spPr>
        <p:txBody>
          <a:bodyPr/>
          <a:lstStyle/>
          <a:p>
            <a:endParaRPr lang="en-US"/>
          </a:p>
        </p:txBody>
      </p:sp>
      <p:sp>
        <p:nvSpPr>
          <p:cNvPr id="6" name="Text 3"/>
          <p:cNvSpPr/>
          <p:nvPr/>
        </p:nvSpPr>
        <p:spPr>
          <a:xfrm>
            <a:off x="640080" y="841248"/>
            <a:ext cx="868680" cy="868680"/>
          </a:xfrm>
          <a:prstGeom prst="rect">
            <a:avLst/>
          </a:prstGeom>
          <a:noFill/>
          <a:ln/>
        </p:spPr>
        <p:txBody>
          <a:bodyPr wrap="square" lIns="0" tIns="0" rIns="0" bIns="0" rtlCol="0" anchor="ctr"/>
          <a:lstStyle/>
          <a:p>
            <a:pPr marL="0" indent="0" algn="ctr">
              <a:buNone/>
            </a:pPr>
            <a:r>
              <a:rPr lang="en-US" sz="2600" b="1" dirty="0">
                <a:solidFill>
                  <a:srgbClr val="FFFFFF"/>
                </a:solidFill>
                <a:latin typeface="Cambria" pitchFamily="34" charset="0"/>
                <a:ea typeface="Cambria" pitchFamily="34" charset="-122"/>
                <a:cs typeface="Cambria" pitchFamily="34" charset="-120"/>
              </a:rPr>
              <a:t>01</a:t>
            </a:r>
            <a:endParaRPr lang="en-US" sz="2600" dirty="0"/>
          </a:p>
        </p:txBody>
      </p:sp>
      <p:sp>
        <p:nvSpPr>
          <p:cNvPr id="7" name="Text 4"/>
          <p:cNvSpPr/>
          <p:nvPr/>
        </p:nvSpPr>
        <p:spPr>
          <a:xfrm>
            <a:off x="1691640" y="822960"/>
            <a:ext cx="8229600" cy="914400"/>
          </a:xfrm>
          <a:prstGeom prst="rect">
            <a:avLst/>
          </a:prstGeom>
          <a:noFill/>
          <a:ln/>
        </p:spPr>
        <p:txBody>
          <a:bodyPr wrap="square" lIns="0" tIns="0" rIns="0" bIns="0" rtlCol="0" anchor="ctr"/>
          <a:lstStyle/>
          <a:p>
            <a:pPr marL="0" indent="0">
              <a:buNone/>
            </a:pPr>
            <a:r>
              <a:rPr lang="en-US" sz="3600" b="1" dirty="0">
                <a:solidFill>
                  <a:srgbClr val="14222B"/>
                </a:solidFill>
                <a:latin typeface="Calibri" panose="020F0502020204030204" pitchFamily="34" charset="0"/>
                <a:ea typeface="Calibri" panose="020F0502020204030204" pitchFamily="34" charset="0"/>
                <a:cs typeface="Calibri" panose="020F0502020204030204" pitchFamily="34" charset="0"/>
              </a:rPr>
              <a:t>Less competition means more leverage</a:t>
            </a:r>
            <a:endParaRPr lang="en-US" sz="3600" dirty="0">
              <a:latin typeface="Calibri" panose="020F0502020204030204" pitchFamily="34" charset="0"/>
              <a:ea typeface="Calibri" panose="020F0502020204030204" pitchFamily="34" charset="0"/>
              <a:cs typeface="Calibri" panose="020F0502020204030204" pitchFamily="34" charset="0"/>
            </a:endParaRPr>
          </a:p>
        </p:txBody>
      </p:sp>
      <p:sp>
        <p:nvSpPr>
          <p:cNvPr id="8" name="Text 5"/>
          <p:cNvSpPr/>
          <p:nvPr/>
        </p:nvSpPr>
        <p:spPr>
          <a:xfrm>
            <a:off x="1691640" y="1828800"/>
            <a:ext cx="9692640" cy="914400"/>
          </a:xfrm>
          <a:prstGeom prst="rect">
            <a:avLst/>
          </a:prstGeom>
          <a:noFill/>
          <a:ln/>
        </p:spPr>
        <p:txBody>
          <a:bodyPr wrap="square" lIns="0" tIns="0" rIns="0" bIns="0" rtlCol="0" anchor="ctr"/>
          <a:lstStyle/>
          <a:p>
            <a:pPr marL="0" indent="0">
              <a:lnSpc>
                <a:spcPct val="125000"/>
              </a:lnSpc>
              <a:buNone/>
            </a:pPr>
            <a:r>
              <a:rPr lang="en-US" sz="1700" dirty="0">
                <a:solidFill>
                  <a:srgbClr val="14222B"/>
                </a:solidFill>
                <a:latin typeface="Calibri" pitchFamily="34" charset="0"/>
                <a:ea typeface="Calibri" pitchFamily="34" charset="-122"/>
                <a:cs typeface="Calibri" pitchFamily="34" charset="-120"/>
              </a:rPr>
              <a:t>When other buyers sit on the sidelines, the ones who act hold the cards. A calmer market hands you room to negotiate that disappears the moment rates fall.</a:t>
            </a:r>
            <a:endParaRPr lang="en-US" sz="1700" dirty="0"/>
          </a:p>
        </p:txBody>
      </p:sp>
      <p:sp>
        <p:nvSpPr>
          <p:cNvPr id="9" name="Shape 6"/>
          <p:cNvSpPr/>
          <p:nvPr/>
        </p:nvSpPr>
        <p:spPr>
          <a:xfrm>
            <a:off x="1691640" y="2971800"/>
            <a:ext cx="4709160" cy="1298448"/>
          </a:xfrm>
          <a:prstGeom prst="roundRect">
            <a:avLst>
              <a:gd name="adj" fmla="val 7042"/>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10" name="Shape 7"/>
          <p:cNvSpPr/>
          <p:nvPr/>
        </p:nvSpPr>
        <p:spPr>
          <a:xfrm>
            <a:off x="1920240" y="3300984"/>
            <a:ext cx="640080" cy="640080"/>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11" name="Image 1" descr="preencoded.png"/>
          <p:cNvPicPr>
            <a:picLocks noChangeAspect="1"/>
          </p:cNvPicPr>
          <p:nvPr/>
        </p:nvPicPr>
        <p:blipFill>
          <a:blip r:embed="rId4"/>
          <a:stretch>
            <a:fillRect/>
          </a:stretch>
        </p:blipFill>
        <p:spPr>
          <a:xfrm>
            <a:off x="2093062" y="3473806"/>
            <a:ext cx="294437" cy="294437"/>
          </a:xfrm>
          <a:prstGeom prst="rect">
            <a:avLst/>
          </a:prstGeom>
        </p:spPr>
      </p:pic>
      <p:sp>
        <p:nvSpPr>
          <p:cNvPr id="12" name="Text 8"/>
          <p:cNvSpPr/>
          <p:nvPr/>
        </p:nvSpPr>
        <p:spPr>
          <a:xfrm>
            <a:off x="2743200" y="3154680"/>
            <a:ext cx="3520440" cy="365760"/>
          </a:xfrm>
          <a:prstGeom prst="rect">
            <a:avLst/>
          </a:prstGeom>
          <a:noFill/>
          <a:ln/>
        </p:spPr>
        <p:txBody>
          <a:bodyPr wrap="square" lIns="0" tIns="0" rIns="0" bIns="0" rtlCol="0" anchor="ctr"/>
          <a:lstStyle/>
          <a:p>
            <a:pPr marL="0" indent="0">
              <a:buNone/>
            </a:pPr>
            <a:r>
              <a:rPr lang="en-US" b="1" dirty="0">
                <a:solidFill>
                  <a:srgbClr val="14222B"/>
                </a:solidFill>
                <a:latin typeface="Calibri" panose="020F0502020204030204" pitchFamily="34" charset="0"/>
                <a:ea typeface="Calibri" panose="020F0502020204030204" pitchFamily="34" charset="0"/>
                <a:cs typeface="Calibri" panose="020F0502020204030204" pitchFamily="34" charset="0"/>
              </a:rPr>
              <a:t>Negotiate the price</a:t>
            </a: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13" name="Text 9"/>
          <p:cNvSpPr/>
          <p:nvPr/>
        </p:nvSpPr>
        <p:spPr>
          <a:xfrm>
            <a:off x="2743200" y="3538728"/>
            <a:ext cx="3566160" cy="640080"/>
          </a:xfrm>
          <a:prstGeom prst="rect">
            <a:avLst/>
          </a:prstGeom>
          <a:noFill/>
          <a:ln/>
        </p:spPr>
        <p:txBody>
          <a:bodyPr wrap="square" lIns="0" tIns="0" rIns="0" bIns="0" rtlCol="0" anchor="ctr"/>
          <a:lstStyle/>
          <a:p>
            <a:pPr marL="0" indent="0">
              <a:lnSpc>
                <a:spcPct val="105000"/>
              </a:lnSpc>
              <a:buNone/>
            </a:pPr>
            <a:r>
              <a:rPr lang="en-US" sz="1200" dirty="0">
                <a:solidFill>
                  <a:srgbClr val="5C6B73"/>
                </a:solidFill>
                <a:latin typeface="Calibri" pitchFamily="34" charset="0"/>
                <a:ea typeface="Calibri" pitchFamily="34" charset="-122"/>
                <a:cs typeface="Calibri" pitchFamily="34" charset="-120"/>
              </a:rPr>
              <a:t>Less bidding pressure means more sellers willing to deal.</a:t>
            </a:r>
            <a:endParaRPr lang="en-US" sz="1200" dirty="0"/>
          </a:p>
        </p:txBody>
      </p:sp>
      <p:sp>
        <p:nvSpPr>
          <p:cNvPr id="14" name="Shape 10"/>
          <p:cNvSpPr/>
          <p:nvPr/>
        </p:nvSpPr>
        <p:spPr>
          <a:xfrm>
            <a:off x="6675120" y="2971800"/>
            <a:ext cx="4709160" cy="1298448"/>
          </a:xfrm>
          <a:prstGeom prst="roundRect">
            <a:avLst>
              <a:gd name="adj" fmla="val 7042"/>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15" name="Shape 11"/>
          <p:cNvSpPr/>
          <p:nvPr/>
        </p:nvSpPr>
        <p:spPr>
          <a:xfrm>
            <a:off x="6903720" y="3300984"/>
            <a:ext cx="640080" cy="640080"/>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16" name="Image 2" descr="preencoded.png"/>
          <p:cNvPicPr>
            <a:picLocks noChangeAspect="1"/>
          </p:cNvPicPr>
          <p:nvPr/>
        </p:nvPicPr>
        <p:blipFill>
          <a:blip r:embed="rId5"/>
          <a:stretch>
            <a:fillRect/>
          </a:stretch>
        </p:blipFill>
        <p:spPr>
          <a:xfrm>
            <a:off x="7076542" y="3473806"/>
            <a:ext cx="294437" cy="294437"/>
          </a:xfrm>
          <a:prstGeom prst="rect">
            <a:avLst/>
          </a:prstGeom>
        </p:spPr>
      </p:pic>
      <p:sp>
        <p:nvSpPr>
          <p:cNvPr id="17" name="Text 12"/>
          <p:cNvSpPr/>
          <p:nvPr/>
        </p:nvSpPr>
        <p:spPr>
          <a:xfrm>
            <a:off x="7726680" y="3154680"/>
            <a:ext cx="3520440" cy="365760"/>
          </a:xfrm>
          <a:prstGeom prst="rect">
            <a:avLst/>
          </a:prstGeom>
          <a:noFill/>
          <a:ln/>
        </p:spPr>
        <p:txBody>
          <a:bodyPr wrap="square" lIns="0" tIns="0" rIns="0" bIns="0" rtlCol="0" anchor="ctr"/>
          <a:lstStyle/>
          <a:p>
            <a:pPr marL="0" indent="0">
              <a:buNone/>
            </a:pPr>
            <a:r>
              <a:rPr lang="en-US" b="1" dirty="0">
                <a:solidFill>
                  <a:srgbClr val="14222B"/>
                </a:solidFill>
                <a:latin typeface="Calibri" panose="020F0502020204030204" pitchFamily="34" charset="0"/>
                <a:ea typeface="Calibri" panose="020F0502020204030204" pitchFamily="34" charset="0"/>
                <a:cs typeface="Calibri" panose="020F0502020204030204" pitchFamily="34" charset="0"/>
              </a:rPr>
              <a:t>Ask for credits</a:t>
            </a: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18" name="Text 13"/>
          <p:cNvSpPr/>
          <p:nvPr/>
        </p:nvSpPr>
        <p:spPr>
          <a:xfrm>
            <a:off x="7726680" y="3538728"/>
            <a:ext cx="3566160" cy="640080"/>
          </a:xfrm>
          <a:prstGeom prst="rect">
            <a:avLst/>
          </a:prstGeom>
          <a:noFill/>
          <a:ln/>
        </p:spPr>
        <p:txBody>
          <a:bodyPr wrap="square" lIns="0" tIns="0" rIns="0" bIns="0" rtlCol="0" anchor="ctr"/>
          <a:lstStyle/>
          <a:p>
            <a:pPr marL="0" indent="0">
              <a:lnSpc>
                <a:spcPct val="105000"/>
              </a:lnSpc>
              <a:buNone/>
            </a:pPr>
            <a:r>
              <a:rPr lang="en-US" sz="1200" dirty="0">
                <a:solidFill>
                  <a:srgbClr val="5C6B73"/>
                </a:solidFill>
                <a:latin typeface="Calibri" pitchFamily="34" charset="0"/>
                <a:ea typeface="Calibri" pitchFamily="34" charset="-122"/>
                <a:cs typeface="Calibri" pitchFamily="34" charset="-120"/>
              </a:rPr>
              <a:t>Closing-cost help and rate buydowns are on the table.</a:t>
            </a:r>
            <a:endParaRPr lang="en-US" sz="1200" dirty="0"/>
          </a:p>
        </p:txBody>
      </p:sp>
      <p:sp>
        <p:nvSpPr>
          <p:cNvPr id="19" name="Shape 14"/>
          <p:cNvSpPr/>
          <p:nvPr/>
        </p:nvSpPr>
        <p:spPr>
          <a:xfrm>
            <a:off x="1691640" y="4453128"/>
            <a:ext cx="4709160" cy="1298448"/>
          </a:xfrm>
          <a:prstGeom prst="roundRect">
            <a:avLst>
              <a:gd name="adj" fmla="val 7042"/>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20" name="Shape 15"/>
          <p:cNvSpPr/>
          <p:nvPr/>
        </p:nvSpPr>
        <p:spPr>
          <a:xfrm>
            <a:off x="1920240" y="4782312"/>
            <a:ext cx="640080" cy="640080"/>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21" name="Image 3" descr="preencoded.png"/>
          <p:cNvPicPr>
            <a:picLocks noChangeAspect="1"/>
          </p:cNvPicPr>
          <p:nvPr/>
        </p:nvPicPr>
        <p:blipFill>
          <a:blip r:embed="rId6"/>
          <a:stretch>
            <a:fillRect/>
          </a:stretch>
        </p:blipFill>
        <p:spPr>
          <a:xfrm>
            <a:off x="2093062" y="4955134"/>
            <a:ext cx="294437" cy="294437"/>
          </a:xfrm>
          <a:prstGeom prst="rect">
            <a:avLst/>
          </a:prstGeom>
        </p:spPr>
      </p:pic>
      <p:sp>
        <p:nvSpPr>
          <p:cNvPr id="22" name="Text 16"/>
          <p:cNvSpPr/>
          <p:nvPr/>
        </p:nvSpPr>
        <p:spPr>
          <a:xfrm>
            <a:off x="2743200" y="4636008"/>
            <a:ext cx="3520440" cy="365760"/>
          </a:xfrm>
          <a:prstGeom prst="rect">
            <a:avLst/>
          </a:prstGeom>
          <a:noFill/>
          <a:ln/>
        </p:spPr>
        <p:txBody>
          <a:bodyPr wrap="square" lIns="0" tIns="0" rIns="0" bIns="0" rtlCol="0" anchor="ctr"/>
          <a:lstStyle/>
          <a:p>
            <a:pPr marL="0" indent="0">
              <a:buNone/>
            </a:pPr>
            <a:r>
              <a:rPr lang="en-US" b="1" dirty="0">
                <a:solidFill>
                  <a:srgbClr val="14222B"/>
                </a:solidFill>
                <a:latin typeface="Calibri" panose="020F0502020204030204" pitchFamily="34" charset="0"/>
                <a:ea typeface="Calibri" panose="020F0502020204030204" pitchFamily="34" charset="0"/>
                <a:cs typeface="Calibri" panose="020F0502020204030204" pitchFamily="34" charset="0"/>
              </a:rPr>
              <a:t>Get repairs done</a:t>
            </a: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23" name="Text 17"/>
          <p:cNvSpPr/>
          <p:nvPr/>
        </p:nvSpPr>
        <p:spPr>
          <a:xfrm>
            <a:off x="2743200" y="5020056"/>
            <a:ext cx="3566160" cy="640080"/>
          </a:xfrm>
          <a:prstGeom prst="rect">
            <a:avLst/>
          </a:prstGeom>
          <a:noFill/>
          <a:ln/>
        </p:spPr>
        <p:txBody>
          <a:bodyPr wrap="square" lIns="0" tIns="0" rIns="0" bIns="0" rtlCol="0" anchor="ctr"/>
          <a:lstStyle/>
          <a:p>
            <a:pPr marL="0" indent="0">
              <a:lnSpc>
                <a:spcPct val="105000"/>
              </a:lnSpc>
              <a:buNone/>
            </a:pPr>
            <a:r>
              <a:rPr lang="en-US" sz="1200" dirty="0">
                <a:solidFill>
                  <a:srgbClr val="5C6B73"/>
                </a:solidFill>
                <a:latin typeface="Calibri" pitchFamily="34" charset="0"/>
                <a:ea typeface="Calibri" pitchFamily="34" charset="-122"/>
                <a:cs typeface="Calibri" pitchFamily="34" charset="-120"/>
              </a:rPr>
              <a:t>More leverage to request fixes before you close.</a:t>
            </a:r>
            <a:endParaRPr lang="en-US" sz="1200" dirty="0"/>
          </a:p>
        </p:txBody>
      </p:sp>
      <p:sp>
        <p:nvSpPr>
          <p:cNvPr id="24" name="Shape 18"/>
          <p:cNvSpPr/>
          <p:nvPr/>
        </p:nvSpPr>
        <p:spPr>
          <a:xfrm>
            <a:off x="6675120" y="4453128"/>
            <a:ext cx="4709160" cy="1298448"/>
          </a:xfrm>
          <a:prstGeom prst="roundRect">
            <a:avLst>
              <a:gd name="adj" fmla="val 7042"/>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25" name="Shape 19"/>
          <p:cNvSpPr/>
          <p:nvPr/>
        </p:nvSpPr>
        <p:spPr>
          <a:xfrm>
            <a:off x="6903720" y="4782312"/>
            <a:ext cx="640080" cy="640080"/>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26" name="Image 4" descr="preencoded.png"/>
          <p:cNvPicPr>
            <a:picLocks noChangeAspect="1"/>
          </p:cNvPicPr>
          <p:nvPr/>
        </p:nvPicPr>
        <p:blipFill>
          <a:blip r:embed="rId7"/>
          <a:stretch>
            <a:fillRect/>
          </a:stretch>
        </p:blipFill>
        <p:spPr>
          <a:xfrm>
            <a:off x="7076542" y="4955134"/>
            <a:ext cx="294437" cy="294437"/>
          </a:xfrm>
          <a:prstGeom prst="rect">
            <a:avLst/>
          </a:prstGeom>
        </p:spPr>
      </p:pic>
      <p:sp>
        <p:nvSpPr>
          <p:cNvPr id="27" name="Text 20"/>
          <p:cNvSpPr/>
          <p:nvPr/>
        </p:nvSpPr>
        <p:spPr>
          <a:xfrm>
            <a:off x="7726680" y="4636008"/>
            <a:ext cx="3520440" cy="365760"/>
          </a:xfrm>
          <a:prstGeom prst="rect">
            <a:avLst/>
          </a:prstGeom>
          <a:noFill/>
          <a:ln/>
        </p:spPr>
        <p:txBody>
          <a:bodyPr wrap="square" lIns="0" tIns="0" rIns="0" bIns="0" rtlCol="0" anchor="ctr"/>
          <a:lstStyle/>
          <a:p>
            <a:pPr marL="0" indent="0">
              <a:buNone/>
            </a:pPr>
            <a:r>
              <a:rPr lang="en-US" b="1" dirty="0">
                <a:solidFill>
                  <a:srgbClr val="14222B"/>
                </a:solidFill>
                <a:latin typeface="Calibri" panose="020F0502020204030204" pitchFamily="34" charset="0"/>
                <a:ea typeface="Calibri" panose="020F0502020204030204" pitchFamily="34" charset="0"/>
                <a:cs typeface="Calibri" panose="020F0502020204030204" pitchFamily="34" charset="0"/>
              </a:rPr>
              <a:t>Take your time</a:t>
            </a: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28" name="Text 21"/>
          <p:cNvSpPr/>
          <p:nvPr/>
        </p:nvSpPr>
        <p:spPr>
          <a:xfrm>
            <a:off x="7726680" y="5020056"/>
            <a:ext cx="3566160" cy="640080"/>
          </a:xfrm>
          <a:prstGeom prst="rect">
            <a:avLst/>
          </a:prstGeom>
          <a:noFill/>
          <a:ln/>
        </p:spPr>
        <p:txBody>
          <a:bodyPr wrap="square" lIns="0" tIns="0" rIns="0" bIns="0" rtlCol="0" anchor="ctr"/>
          <a:lstStyle/>
          <a:p>
            <a:pPr marL="0" indent="0">
              <a:lnSpc>
                <a:spcPct val="105000"/>
              </a:lnSpc>
              <a:buNone/>
            </a:pPr>
            <a:r>
              <a:rPr lang="en-US" sz="1200" dirty="0">
                <a:solidFill>
                  <a:srgbClr val="5C6B73"/>
                </a:solidFill>
                <a:latin typeface="Calibri" pitchFamily="34" charset="0"/>
                <a:ea typeface="Calibri" pitchFamily="34" charset="-122"/>
                <a:cs typeface="Calibri" pitchFamily="34" charset="-120"/>
              </a:rPr>
              <a:t>Room to inspect, think, and choose without panic.</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2F6F8"/>
        </a:solidFill>
        <a:effectLst/>
      </p:bgPr>
    </p:bg>
    <p:spTree>
      <p:nvGrpSpPr>
        <p:cNvPr id="1" name=""/>
        <p:cNvGrpSpPr/>
        <p:nvPr/>
      </p:nvGrpSpPr>
      <p:grpSpPr>
        <a:xfrm>
          <a:off x="0" y="0"/>
          <a:ext cx="0" cy="0"/>
          <a:chOff x="0" y="0"/>
          <a:chExt cx="0" cy="0"/>
        </a:xfrm>
      </p:grpSpPr>
      <p:sp>
        <p:nvSpPr>
          <p:cNvPr id="2" name="Text 0"/>
          <p:cNvSpPr/>
          <p:nvPr/>
        </p:nvSpPr>
        <p:spPr>
          <a:xfrm>
            <a:off x="640080" y="502920"/>
            <a:ext cx="8229600" cy="320040"/>
          </a:xfrm>
          <a:prstGeom prst="rect">
            <a:avLst/>
          </a:prstGeom>
          <a:noFill/>
          <a:ln/>
        </p:spPr>
        <p:txBody>
          <a:bodyPr wrap="square" lIns="0" tIns="0" rIns="0" bIns="0" rtlCol="0" anchor="ctr"/>
          <a:lstStyle/>
          <a:p>
            <a:pPr marL="0" indent="0">
              <a:buNone/>
            </a:pPr>
            <a:r>
              <a:rPr lang="en-US" sz="1200" b="1" kern="0" spc="200" dirty="0">
                <a:solidFill>
                  <a:srgbClr val="213569"/>
                </a:solidFill>
                <a:latin typeface="Calibri" pitchFamily="34" charset="0"/>
                <a:ea typeface="Calibri" pitchFamily="34" charset="-122"/>
                <a:cs typeface="Calibri" pitchFamily="34" charset="-120"/>
              </a:rPr>
              <a:t>OPPORTUNITY</a:t>
            </a:r>
            <a:endParaRPr lang="en-US" sz="1200" dirty="0"/>
          </a:p>
        </p:txBody>
      </p:sp>
      <p:pic>
        <p:nvPicPr>
          <p:cNvPr id="3" name="Image 0" descr="/home/claude/work/logo.png"/>
          <p:cNvPicPr>
            <a:picLocks noChangeAspect="1"/>
          </p:cNvPicPr>
          <p:nvPr/>
        </p:nvPicPr>
        <p:blipFill>
          <a:blip r:embed="rId3"/>
          <a:stretch>
            <a:fillRect/>
          </a:stretch>
        </p:blipFill>
        <p:spPr>
          <a:xfrm>
            <a:off x="10180015" y="457200"/>
            <a:ext cx="1371600" cy="389534"/>
          </a:xfrm>
          <a:prstGeom prst="rect">
            <a:avLst/>
          </a:prstGeom>
        </p:spPr>
      </p:pic>
      <p:sp>
        <p:nvSpPr>
          <p:cNvPr id="4" name="Text 1"/>
          <p:cNvSpPr/>
          <p:nvPr/>
        </p:nvSpPr>
        <p:spPr>
          <a:xfrm>
            <a:off x="11323015" y="6400800"/>
            <a:ext cx="548640" cy="274320"/>
          </a:xfrm>
          <a:prstGeom prst="rect">
            <a:avLst/>
          </a:prstGeom>
          <a:noFill/>
          <a:ln/>
        </p:spPr>
        <p:txBody>
          <a:bodyPr wrap="square" rtlCol="0" anchor="ctr"/>
          <a:lstStyle/>
          <a:p>
            <a:pPr marL="0" indent="0" algn="r">
              <a:buNone/>
            </a:pPr>
            <a:r>
              <a:rPr lang="en-US" sz="900" dirty="0">
                <a:solidFill>
                  <a:srgbClr val="5C6B73"/>
                </a:solidFill>
                <a:latin typeface="Calibri" pitchFamily="34" charset="0"/>
                <a:ea typeface="Calibri" pitchFamily="34" charset="-122"/>
                <a:cs typeface="Calibri" pitchFamily="34" charset="-120"/>
              </a:rPr>
              <a:t>06</a:t>
            </a:r>
            <a:endParaRPr lang="en-US" sz="900" dirty="0"/>
          </a:p>
        </p:txBody>
      </p:sp>
      <p:sp>
        <p:nvSpPr>
          <p:cNvPr id="5" name="Shape 2"/>
          <p:cNvSpPr/>
          <p:nvPr/>
        </p:nvSpPr>
        <p:spPr>
          <a:xfrm>
            <a:off x="640080" y="841248"/>
            <a:ext cx="868680" cy="868680"/>
          </a:xfrm>
          <a:prstGeom prst="ellipse">
            <a:avLst/>
          </a:prstGeom>
          <a:solidFill>
            <a:srgbClr val="DE3327"/>
          </a:solidFill>
          <a:ln/>
          <a:effectLst>
            <a:outerShdw blurRad="88900" dist="38100" dir="5400000" algn="bl" rotWithShape="0">
              <a:srgbClr val="000000">
                <a:alpha val="12000"/>
              </a:srgbClr>
            </a:outerShdw>
          </a:effectLst>
        </p:spPr>
        <p:txBody>
          <a:bodyPr/>
          <a:lstStyle/>
          <a:p>
            <a:endParaRPr lang="en-US"/>
          </a:p>
        </p:txBody>
      </p:sp>
      <p:sp>
        <p:nvSpPr>
          <p:cNvPr id="6" name="Text 3"/>
          <p:cNvSpPr/>
          <p:nvPr/>
        </p:nvSpPr>
        <p:spPr>
          <a:xfrm>
            <a:off x="640080" y="841248"/>
            <a:ext cx="868680" cy="868680"/>
          </a:xfrm>
          <a:prstGeom prst="rect">
            <a:avLst/>
          </a:prstGeom>
          <a:noFill/>
          <a:ln/>
        </p:spPr>
        <p:txBody>
          <a:bodyPr wrap="square" lIns="0" tIns="0" rIns="0" bIns="0" rtlCol="0" anchor="ctr"/>
          <a:lstStyle/>
          <a:p>
            <a:pPr marL="0" indent="0" algn="ctr">
              <a:buNone/>
            </a:pPr>
            <a:r>
              <a:rPr lang="en-US" sz="2600" b="1" dirty="0">
                <a:solidFill>
                  <a:srgbClr val="FFFFFF"/>
                </a:solidFill>
                <a:latin typeface="Cambria" pitchFamily="34" charset="0"/>
                <a:ea typeface="Cambria" pitchFamily="34" charset="-122"/>
                <a:cs typeface="Cambria" pitchFamily="34" charset="-120"/>
              </a:rPr>
              <a:t>02</a:t>
            </a:r>
            <a:endParaRPr lang="en-US" sz="2600" dirty="0"/>
          </a:p>
        </p:txBody>
      </p:sp>
      <p:sp>
        <p:nvSpPr>
          <p:cNvPr id="7" name="Text 4"/>
          <p:cNvSpPr/>
          <p:nvPr/>
        </p:nvSpPr>
        <p:spPr>
          <a:xfrm>
            <a:off x="1691640" y="822960"/>
            <a:ext cx="8229600" cy="914400"/>
          </a:xfrm>
          <a:prstGeom prst="rect">
            <a:avLst/>
          </a:prstGeom>
          <a:noFill/>
          <a:ln/>
        </p:spPr>
        <p:txBody>
          <a:bodyPr wrap="square" lIns="0" tIns="0" rIns="0" bIns="0" rtlCol="0" anchor="ctr"/>
          <a:lstStyle/>
          <a:p>
            <a:pPr marL="0" indent="0">
              <a:buNone/>
            </a:pPr>
            <a:r>
              <a:rPr lang="en-US" sz="3600" b="1" dirty="0">
                <a:solidFill>
                  <a:srgbClr val="14222B"/>
                </a:solidFill>
                <a:latin typeface="Calibri" panose="020F0502020204030204" pitchFamily="34" charset="0"/>
                <a:ea typeface="Calibri" panose="020F0502020204030204" pitchFamily="34" charset="0"/>
                <a:cs typeface="Calibri" panose="020F0502020204030204" pitchFamily="34" charset="0"/>
              </a:rPr>
              <a:t>Date the rate, marry the house</a:t>
            </a:r>
            <a:endParaRPr lang="en-US" sz="3600" dirty="0">
              <a:latin typeface="Calibri" panose="020F0502020204030204" pitchFamily="34" charset="0"/>
              <a:ea typeface="Calibri" panose="020F0502020204030204" pitchFamily="34" charset="0"/>
              <a:cs typeface="Calibri" panose="020F0502020204030204" pitchFamily="34" charset="0"/>
            </a:endParaRPr>
          </a:p>
        </p:txBody>
      </p:sp>
      <p:sp>
        <p:nvSpPr>
          <p:cNvPr id="8" name="Text 5"/>
          <p:cNvSpPr/>
          <p:nvPr/>
        </p:nvSpPr>
        <p:spPr>
          <a:xfrm>
            <a:off x="1691640" y="1828800"/>
            <a:ext cx="9692640" cy="1097280"/>
          </a:xfrm>
          <a:prstGeom prst="rect">
            <a:avLst/>
          </a:prstGeom>
          <a:noFill/>
          <a:ln/>
        </p:spPr>
        <p:txBody>
          <a:bodyPr wrap="square" lIns="0" tIns="0" rIns="0" bIns="0" rtlCol="0" anchor="ctr"/>
          <a:lstStyle/>
          <a:p>
            <a:pPr marL="0" indent="0">
              <a:lnSpc>
                <a:spcPct val="125000"/>
              </a:lnSpc>
              <a:buNone/>
            </a:pPr>
            <a:r>
              <a:rPr lang="en-US" sz="1700" dirty="0">
                <a:solidFill>
                  <a:srgbClr val="14222B"/>
                </a:solidFill>
                <a:latin typeface="Calibri" pitchFamily="34" charset="0"/>
                <a:ea typeface="Calibri" pitchFamily="34" charset="-122"/>
                <a:cs typeface="Calibri" pitchFamily="34" charset="-120"/>
              </a:rPr>
              <a:t>You commit to the home for the long run. You only borrow at today's rate for now. If rates fall later, refinancing may lower your payment. It is an option, not a guarantee, and either way you own the home you wanted.</a:t>
            </a:r>
            <a:endParaRPr lang="en-US" sz="1700" dirty="0"/>
          </a:p>
        </p:txBody>
      </p:sp>
      <p:sp>
        <p:nvSpPr>
          <p:cNvPr id="9" name="Shape 6"/>
          <p:cNvSpPr/>
          <p:nvPr/>
        </p:nvSpPr>
        <p:spPr>
          <a:xfrm>
            <a:off x="1691640" y="3246120"/>
            <a:ext cx="3063240" cy="2514600"/>
          </a:xfrm>
          <a:prstGeom prst="roundRect">
            <a:avLst>
              <a:gd name="adj" fmla="val 4364"/>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10" name="Shape 7"/>
          <p:cNvSpPr/>
          <p:nvPr/>
        </p:nvSpPr>
        <p:spPr>
          <a:xfrm>
            <a:off x="2852928" y="3520440"/>
            <a:ext cx="749808" cy="749808"/>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11" name="Image 1" descr="preencoded.png"/>
          <p:cNvPicPr>
            <a:picLocks noChangeAspect="1"/>
          </p:cNvPicPr>
          <p:nvPr/>
        </p:nvPicPr>
        <p:blipFill>
          <a:blip r:embed="rId4"/>
          <a:stretch>
            <a:fillRect/>
          </a:stretch>
        </p:blipFill>
        <p:spPr>
          <a:xfrm>
            <a:off x="3055376" y="3722888"/>
            <a:ext cx="344912" cy="344912"/>
          </a:xfrm>
          <a:prstGeom prst="rect">
            <a:avLst/>
          </a:prstGeom>
        </p:spPr>
      </p:pic>
      <p:sp>
        <p:nvSpPr>
          <p:cNvPr id="12" name="Text 8"/>
          <p:cNvSpPr/>
          <p:nvPr/>
        </p:nvSpPr>
        <p:spPr>
          <a:xfrm>
            <a:off x="1874520" y="4434840"/>
            <a:ext cx="2697480" cy="411480"/>
          </a:xfrm>
          <a:prstGeom prst="rect">
            <a:avLst/>
          </a:prstGeom>
          <a:noFill/>
          <a:ln/>
        </p:spPr>
        <p:txBody>
          <a:bodyPr wrap="square" lIns="0" tIns="0" rIns="0" bIns="0" rtlCol="0" anchor="ctr"/>
          <a:lstStyle/>
          <a:p>
            <a:pPr marL="0" indent="0" algn="ctr">
              <a:buNone/>
            </a:pPr>
            <a:r>
              <a:rPr lang="en-US" sz="2000" b="1" dirty="0">
                <a:solidFill>
                  <a:srgbClr val="14222B"/>
                </a:solidFill>
                <a:latin typeface="Calibri" panose="020F0502020204030204" pitchFamily="34" charset="0"/>
                <a:ea typeface="Calibri" panose="020F0502020204030204" pitchFamily="34" charset="0"/>
                <a:cs typeface="Calibri" panose="020F0502020204030204" pitchFamily="34" charset="0"/>
              </a:rPr>
              <a:t>Buy now</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13" name="Text 9"/>
          <p:cNvSpPr/>
          <p:nvPr/>
        </p:nvSpPr>
        <p:spPr>
          <a:xfrm>
            <a:off x="1920240" y="4864608"/>
            <a:ext cx="2606040" cy="868680"/>
          </a:xfrm>
          <a:prstGeom prst="rect">
            <a:avLst/>
          </a:prstGeom>
          <a:noFill/>
          <a:ln/>
        </p:spPr>
        <p:txBody>
          <a:bodyPr wrap="square" lIns="0" tIns="0" rIns="0" bIns="0" rtlCol="0" anchor="ctr"/>
          <a:lstStyle/>
          <a:p>
            <a:pPr marL="0" indent="0" algn="ctr">
              <a:lnSpc>
                <a:spcPct val="110000"/>
              </a:lnSpc>
              <a:buNone/>
            </a:pPr>
            <a:r>
              <a:rPr lang="en-US" sz="1250" dirty="0">
                <a:solidFill>
                  <a:srgbClr val="5C6B73"/>
                </a:solidFill>
                <a:latin typeface="Calibri" pitchFamily="34" charset="0"/>
                <a:ea typeface="Calibri" pitchFamily="34" charset="-122"/>
                <a:cs typeface="Calibri" pitchFamily="34" charset="-120"/>
              </a:rPr>
              <a:t>Secure the right home before prices and competition climb again.</a:t>
            </a:r>
            <a:endParaRPr lang="en-US" sz="1250" dirty="0"/>
          </a:p>
        </p:txBody>
      </p:sp>
      <p:pic>
        <p:nvPicPr>
          <p:cNvPr id="14" name="Image 2" descr="preencoded.png"/>
          <p:cNvPicPr>
            <a:picLocks noChangeAspect="1"/>
          </p:cNvPicPr>
          <p:nvPr/>
        </p:nvPicPr>
        <p:blipFill>
          <a:blip r:embed="rId5"/>
          <a:stretch>
            <a:fillRect/>
          </a:stretch>
        </p:blipFill>
        <p:spPr>
          <a:xfrm>
            <a:off x="4727448" y="4160520"/>
            <a:ext cx="310896" cy="310896"/>
          </a:xfrm>
          <a:prstGeom prst="rect">
            <a:avLst/>
          </a:prstGeom>
        </p:spPr>
      </p:pic>
      <p:sp>
        <p:nvSpPr>
          <p:cNvPr id="15" name="Shape 10"/>
          <p:cNvSpPr/>
          <p:nvPr/>
        </p:nvSpPr>
        <p:spPr>
          <a:xfrm>
            <a:off x="5029200" y="3246120"/>
            <a:ext cx="3063240" cy="2514600"/>
          </a:xfrm>
          <a:prstGeom prst="roundRect">
            <a:avLst>
              <a:gd name="adj" fmla="val 4364"/>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16" name="Shape 11"/>
          <p:cNvSpPr/>
          <p:nvPr/>
        </p:nvSpPr>
        <p:spPr>
          <a:xfrm>
            <a:off x="6190488" y="3520440"/>
            <a:ext cx="749808" cy="749808"/>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17" name="Image 3" descr="preencoded.png"/>
          <p:cNvPicPr>
            <a:picLocks noChangeAspect="1"/>
          </p:cNvPicPr>
          <p:nvPr/>
        </p:nvPicPr>
        <p:blipFill>
          <a:blip r:embed="rId6"/>
          <a:stretch>
            <a:fillRect/>
          </a:stretch>
        </p:blipFill>
        <p:spPr>
          <a:xfrm>
            <a:off x="6392936" y="3722888"/>
            <a:ext cx="344912" cy="344912"/>
          </a:xfrm>
          <a:prstGeom prst="rect">
            <a:avLst/>
          </a:prstGeom>
        </p:spPr>
      </p:pic>
      <p:sp>
        <p:nvSpPr>
          <p:cNvPr id="18" name="Text 12"/>
          <p:cNvSpPr/>
          <p:nvPr/>
        </p:nvSpPr>
        <p:spPr>
          <a:xfrm>
            <a:off x="5212080" y="4434840"/>
            <a:ext cx="2697480" cy="411480"/>
          </a:xfrm>
          <a:prstGeom prst="rect">
            <a:avLst/>
          </a:prstGeom>
          <a:noFill/>
          <a:ln/>
        </p:spPr>
        <p:txBody>
          <a:bodyPr wrap="square" lIns="0" tIns="0" rIns="0" bIns="0" rtlCol="0" anchor="ctr"/>
          <a:lstStyle/>
          <a:p>
            <a:pPr marL="0" indent="0" algn="ctr">
              <a:buNone/>
            </a:pPr>
            <a:r>
              <a:rPr lang="en-US" sz="2000" b="1" dirty="0">
                <a:solidFill>
                  <a:srgbClr val="14222B"/>
                </a:solidFill>
                <a:latin typeface="Calibri" panose="020F0502020204030204" pitchFamily="34" charset="0"/>
                <a:ea typeface="Calibri" panose="020F0502020204030204" pitchFamily="34" charset="0"/>
                <a:cs typeface="Calibri" panose="020F0502020204030204" pitchFamily="34" charset="0"/>
              </a:rPr>
              <a:t>Build equity</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19" name="Text 13"/>
          <p:cNvSpPr/>
          <p:nvPr/>
        </p:nvSpPr>
        <p:spPr>
          <a:xfrm>
            <a:off x="5257800" y="4864608"/>
            <a:ext cx="2606040" cy="868680"/>
          </a:xfrm>
          <a:prstGeom prst="rect">
            <a:avLst/>
          </a:prstGeom>
          <a:noFill/>
          <a:ln/>
        </p:spPr>
        <p:txBody>
          <a:bodyPr wrap="square" lIns="0" tIns="0" rIns="0" bIns="0" rtlCol="0" anchor="ctr"/>
          <a:lstStyle/>
          <a:p>
            <a:pPr marL="0" indent="0" algn="ctr">
              <a:lnSpc>
                <a:spcPct val="110000"/>
              </a:lnSpc>
              <a:buNone/>
            </a:pPr>
            <a:r>
              <a:rPr lang="en-US" sz="1250" dirty="0">
                <a:solidFill>
                  <a:srgbClr val="5C6B73"/>
                </a:solidFill>
                <a:latin typeface="Calibri" pitchFamily="34" charset="0"/>
                <a:ea typeface="Calibri" pitchFamily="34" charset="-122"/>
                <a:cs typeface="Calibri" pitchFamily="34" charset="-120"/>
              </a:rPr>
              <a:t>Start paying down principal and gaining ownership from day one.</a:t>
            </a:r>
            <a:endParaRPr lang="en-US" sz="1250" dirty="0"/>
          </a:p>
        </p:txBody>
      </p:sp>
      <p:pic>
        <p:nvPicPr>
          <p:cNvPr id="20" name="Image 4" descr="preencoded.png"/>
          <p:cNvPicPr>
            <a:picLocks noChangeAspect="1"/>
          </p:cNvPicPr>
          <p:nvPr/>
        </p:nvPicPr>
        <p:blipFill>
          <a:blip r:embed="rId5"/>
          <a:stretch>
            <a:fillRect/>
          </a:stretch>
        </p:blipFill>
        <p:spPr>
          <a:xfrm>
            <a:off x="8065008" y="4160520"/>
            <a:ext cx="310896" cy="310896"/>
          </a:xfrm>
          <a:prstGeom prst="rect">
            <a:avLst/>
          </a:prstGeom>
        </p:spPr>
      </p:pic>
      <p:sp>
        <p:nvSpPr>
          <p:cNvPr id="21" name="Shape 14"/>
          <p:cNvSpPr/>
          <p:nvPr/>
        </p:nvSpPr>
        <p:spPr>
          <a:xfrm>
            <a:off x="8366760" y="3246120"/>
            <a:ext cx="3063240" cy="2514600"/>
          </a:xfrm>
          <a:prstGeom prst="roundRect">
            <a:avLst>
              <a:gd name="adj" fmla="val 4364"/>
            </a:avLst>
          </a:prstGeom>
          <a:solidFill>
            <a:srgbClr val="E4F2F5"/>
          </a:solidFill>
          <a:ln/>
          <a:effectLst>
            <a:outerShdw blurRad="88900" dist="38100" dir="5400000" algn="bl" rotWithShape="0">
              <a:srgbClr val="000000">
                <a:alpha val="12000"/>
              </a:srgbClr>
            </a:outerShdw>
          </a:effectLst>
        </p:spPr>
        <p:txBody>
          <a:bodyPr/>
          <a:lstStyle/>
          <a:p>
            <a:endParaRPr lang="en-US"/>
          </a:p>
        </p:txBody>
      </p:sp>
      <p:sp>
        <p:nvSpPr>
          <p:cNvPr id="22" name="Shape 15"/>
          <p:cNvSpPr/>
          <p:nvPr/>
        </p:nvSpPr>
        <p:spPr>
          <a:xfrm>
            <a:off x="9528048" y="3520440"/>
            <a:ext cx="749808" cy="749808"/>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23" name="Image 5" descr="preencoded.png"/>
          <p:cNvPicPr>
            <a:picLocks noChangeAspect="1"/>
          </p:cNvPicPr>
          <p:nvPr/>
        </p:nvPicPr>
        <p:blipFill>
          <a:blip r:embed="rId7"/>
          <a:stretch>
            <a:fillRect/>
          </a:stretch>
        </p:blipFill>
        <p:spPr>
          <a:xfrm>
            <a:off x="9730496" y="3722888"/>
            <a:ext cx="344912" cy="344912"/>
          </a:xfrm>
          <a:prstGeom prst="rect">
            <a:avLst/>
          </a:prstGeom>
        </p:spPr>
      </p:pic>
      <p:sp>
        <p:nvSpPr>
          <p:cNvPr id="24" name="Text 16"/>
          <p:cNvSpPr/>
          <p:nvPr/>
        </p:nvSpPr>
        <p:spPr>
          <a:xfrm>
            <a:off x="8549640" y="4434840"/>
            <a:ext cx="2697480" cy="411480"/>
          </a:xfrm>
          <a:prstGeom prst="rect">
            <a:avLst/>
          </a:prstGeom>
          <a:noFill/>
          <a:ln/>
        </p:spPr>
        <p:txBody>
          <a:bodyPr wrap="square" lIns="0" tIns="0" rIns="0" bIns="0" rtlCol="0" anchor="ctr"/>
          <a:lstStyle/>
          <a:p>
            <a:pPr marL="0" indent="0" algn="ctr">
              <a:buNone/>
            </a:pPr>
            <a:r>
              <a:rPr lang="en-US" sz="2000" b="1" dirty="0">
                <a:solidFill>
                  <a:srgbClr val="213569"/>
                </a:solidFill>
                <a:latin typeface="Calibri" panose="020F0502020204030204" pitchFamily="34" charset="0"/>
                <a:ea typeface="Calibri" panose="020F0502020204030204" pitchFamily="34" charset="0"/>
                <a:cs typeface="Calibri" panose="020F0502020204030204" pitchFamily="34" charset="0"/>
              </a:rPr>
              <a:t>Refinance if rates fall</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25" name="Text 17"/>
          <p:cNvSpPr/>
          <p:nvPr/>
        </p:nvSpPr>
        <p:spPr>
          <a:xfrm>
            <a:off x="8595360" y="4864608"/>
            <a:ext cx="2606040" cy="868680"/>
          </a:xfrm>
          <a:prstGeom prst="rect">
            <a:avLst/>
          </a:prstGeom>
          <a:noFill/>
          <a:ln/>
        </p:spPr>
        <p:txBody>
          <a:bodyPr wrap="square" lIns="0" tIns="0" rIns="0" bIns="0" rtlCol="0" anchor="ctr"/>
          <a:lstStyle/>
          <a:p>
            <a:pPr marL="0" indent="0" algn="ctr">
              <a:lnSpc>
                <a:spcPct val="110000"/>
              </a:lnSpc>
              <a:buNone/>
            </a:pPr>
            <a:r>
              <a:rPr lang="en-US" sz="1250" dirty="0">
                <a:solidFill>
                  <a:srgbClr val="5C6B73"/>
                </a:solidFill>
                <a:latin typeface="Calibri" pitchFamily="34" charset="0"/>
                <a:ea typeface="Calibri" pitchFamily="34" charset="-122"/>
                <a:cs typeface="Calibri" pitchFamily="34" charset="-120"/>
              </a:rPr>
              <a:t>Revisit your rate later. If it makes sense, lower the payment.</a:t>
            </a:r>
            <a:endParaRPr lang="en-US" sz="12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2F6F8"/>
        </a:solidFill>
        <a:effectLst/>
      </p:bgPr>
    </p:bg>
    <p:spTree>
      <p:nvGrpSpPr>
        <p:cNvPr id="1" name=""/>
        <p:cNvGrpSpPr/>
        <p:nvPr/>
      </p:nvGrpSpPr>
      <p:grpSpPr>
        <a:xfrm>
          <a:off x="0" y="0"/>
          <a:ext cx="0" cy="0"/>
          <a:chOff x="0" y="0"/>
          <a:chExt cx="0" cy="0"/>
        </a:xfrm>
      </p:grpSpPr>
      <p:sp>
        <p:nvSpPr>
          <p:cNvPr id="2" name="Text 0"/>
          <p:cNvSpPr/>
          <p:nvPr/>
        </p:nvSpPr>
        <p:spPr>
          <a:xfrm>
            <a:off x="640080" y="502920"/>
            <a:ext cx="8229600" cy="320040"/>
          </a:xfrm>
          <a:prstGeom prst="rect">
            <a:avLst/>
          </a:prstGeom>
          <a:noFill/>
          <a:ln/>
        </p:spPr>
        <p:txBody>
          <a:bodyPr wrap="square" lIns="0" tIns="0" rIns="0" bIns="0" rtlCol="0" anchor="ctr"/>
          <a:lstStyle/>
          <a:p>
            <a:pPr marL="0" indent="0">
              <a:buNone/>
            </a:pPr>
            <a:r>
              <a:rPr lang="en-US" sz="1200" b="1" kern="0" spc="200" dirty="0">
                <a:solidFill>
                  <a:srgbClr val="213569"/>
                </a:solidFill>
                <a:latin typeface="Calibri" pitchFamily="34" charset="0"/>
                <a:ea typeface="Calibri" pitchFamily="34" charset="-122"/>
                <a:cs typeface="Calibri" pitchFamily="34" charset="-120"/>
              </a:rPr>
              <a:t>OPPORTUNITY</a:t>
            </a:r>
            <a:endParaRPr lang="en-US" sz="1200" dirty="0"/>
          </a:p>
        </p:txBody>
      </p:sp>
      <p:pic>
        <p:nvPicPr>
          <p:cNvPr id="3" name="Image 0" descr="/home/claude/work/logo.png"/>
          <p:cNvPicPr>
            <a:picLocks noChangeAspect="1"/>
          </p:cNvPicPr>
          <p:nvPr/>
        </p:nvPicPr>
        <p:blipFill>
          <a:blip r:embed="rId3"/>
          <a:stretch>
            <a:fillRect/>
          </a:stretch>
        </p:blipFill>
        <p:spPr>
          <a:xfrm>
            <a:off x="10180015" y="457200"/>
            <a:ext cx="1371600" cy="389534"/>
          </a:xfrm>
          <a:prstGeom prst="rect">
            <a:avLst/>
          </a:prstGeom>
        </p:spPr>
      </p:pic>
      <p:sp>
        <p:nvSpPr>
          <p:cNvPr id="4" name="Text 1"/>
          <p:cNvSpPr/>
          <p:nvPr/>
        </p:nvSpPr>
        <p:spPr>
          <a:xfrm>
            <a:off x="11323015" y="6400800"/>
            <a:ext cx="548640" cy="274320"/>
          </a:xfrm>
          <a:prstGeom prst="rect">
            <a:avLst/>
          </a:prstGeom>
          <a:noFill/>
          <a:ln/>
        </p:spPr>
        <p:txBody>
          <a:bodyPr wrap="square" rtlCol="0" anchor="ctr"/>
          <a:lstStyle/>
          <a:p>
            <a:pPr marL="0" indent="0" algn="r">
              <a:buNone/>
            </a:pPr>
            <a:r>
              <a:rPr lang="en-US" sz="900" dirty="0">
                <a:solidFill>
                  <a:srgbClr val="5C6B73"/>
                </a:solidFill>
                <a:latin typeface="Calibri" pitchFamily="34" charset="0"/>
                <a:ea typeface="Calibri" pitchFamily="34" charset="-122"/>
                <a:cs typeface="Calibri" pitchFamily="34" charset="-120"/>
              </a:rPr>
              <a:t>07</a:t>
            </a:r>
            <a:endParaRPr lang="en-US" sz="900" dirty="0"/>
          </a:p>
        </p:txBody>
      </p:sp>
      <p:sp>
        <p:nvSpPr>
          <p:cNvPr id="5" name="Shape 2"/>
          <p:cNvSpPr/>
          <p:nvPr/>
        </p:nvSpPr>
        <p:spPr>
          <a:xfrm>
            <a:off x="640080" y="841248"/>
            <a:ext cx="868680" cy="868680"/>
          </a:xfrm>
          <a:prstGeom prst="ellipse">
            <a:avLst/>
          </a:prstGeom>
          <a:solidFill>
            <a:srgbClr val="DE3327"/>
          </a:solidFill>
          <a:ln/>
          <a:effectLst>
            <a:outerShdw blurRad="88900" dist="38100" dir="5400000" algn="bl" rotWithShape="0">
              <a:srgbClr val="000000">
                <a:alpha val="12000"/>
              </a:srgbClr>
            </a:outerShdw>
          </a:effectLst>
        </p:spPr>
        <p:txBody>
          <a:bodyPr/>
          <a:lstStyle/>
          <a:p>
            <a:endParaRPr lang="en-US"/>
          </a:p>
        </p:txBody>
      </p:sp>
      <p:sp>
        <p:nvSpPr>
          <p:cNvPr id="6" name="Text 3"/>
          <p:cNvSpPr/>
          <p:nvPr/>
        </p:nvSpPr>
        <p:spPr>
          <a:xfrm>
            <a:off x="640080" y="841248"/>
            <a:ext cx="868680" cy="868680"/>
          </a:xfrm>
          <a:prstGeom prst="rect">
            <a:avLst/>
          </a:prstGeom>
          <a:noFill/>
          <a:ln/>
        </p:spPr>
        <p:txBody>
          <a:bodyPr wrap="square" lIns="0" tIns="0" rIns="0" bIns="0" rtlCol="0" anchor="ctr"/>
          <a:lstStyle/>
          <a:p>
            <a:pPr marL="0" indent="0" algn="ctr">
              <a:buNone/>
            </a:pPr>
            <a:r>
              <a:rPr lang="en-US" sz="2600" b="1" dirty="0">
                <a:solidFill>
                  <a:srgbClr val="FFFFFF"/>
                </a:solidFill>
                <a:latin typeface="Cambria" pitchFamily="34" charset="0"/>
                <a:ea typeface="Cambria" pitchFamily="34" charset="-122"/>
                <a:cs typeface="Cambria" pitchFamily="34" charset="-120"/>
              </a:rPr>
              <a:t>03</a:t>
            </a:r>
            <a:endParaRPr lang="en-US" sz="2600" dirty="0"/>
          </a:p>
        </p:txBody>
      </p:sp>
      <p:sp>
        <p:nvSpPr>
          <p:cNvPr id="7" name="Text 4"/>
          <p:cNvSpPr/>
          <p:nvPr/>
        </p:nvSpPr>
        <p:spPr>
          <a:xfrm>
            <a:off x="1691640" y="822960"/>
            <a:ext cx="8229600" cy="914400"/>
          </a:xfrm>
          <a:prstGeom prst="rect">
            <a:avLst/>
          </a:prstGeom>
          <a:noFill/>
          <a:ln/>
        </p:spPr>
        <p:txBody>
          <a:bodyPr wrap="square" lIns="0" tIns="0" rIns="0" bIns="0" rtlCol="0" anchor="ctr"/>
          <a:lstStyle/>
          <a:p>
            <a:pPr marL="0" indent="0">
              <a:buNone/>
            </a:pPr>
            <a:r>
              <a:rPr lang="en-US" sz="3600" b="1" dirty="0">
                <a:solidFill>
                  <a:srgbClr val="14222B"/>
                </a:solidFill>
                <a:latin typeface="Calibri" panose="020F0502020204030204" pitchFamily="34" charset="0"/>
                <a:ea typeface="Calibri" panose="020F0502020204030204" pitchFamily="34" charset="0"/>
                <a:cs typeface="Calibri" panose="020F0502020204030204" pitchFamily="34" charset="0"/>
              </a:rPr>
              <a:t>Lower your payment starting today</a:t>
            </a:r>
            <a:endParaRPr lang="en-US" sz="3600" dirty="0">
              <a:latin typeface="Calibri" panose="020F0502020204030204" pitchFamily="34" charset="0"/>
              <a:ea typeface="Calibri" panose="020F0502020204030204" pitchFamily="34" charset="0"/>
              <a:cs typeface="Calibri" panose="020F0502020204030204" pitchFamily="34" charset="0"/>
            </a:endParaRPr>
          </a:p>
        </p:txBody>
      </p:sp>
      <p:sp>
        <p:nvSpPr>
          <p:cNvPr id="8" name="Text 5"/>
          <p:cNvSpPr/>
          <p:nvPr/>
        </p:nvSpPr>
        <p:spPr>
          <a:xfrm>
            <a:off x="1691640" y="1828800"/>
            <a:ext cx="9692640" cy="777240"/>
          </a:xfrm>
          <a:prstGeom prst="rect">
            <a:avLst/>
          </a:prstGeom>
          <a:noFill/>
          <a:ln/>
        </p:spPr>
        <p:txBody>
          <a:bodyPr wrap="square" lIns="0" tIns="0" rIns="0" bIns="0" rtlCol="0" anchor="ctr"/>
          <a:lstStyle/>
          <a:p>
            <a:pPr marL="0" indent="0">
              <a:lnSpc>
                <a:spcPct val="125000"/>
              </a:lnSpc>
              <a:buNone/>
            </a:pPr>
            <a:r>
              <a:rPr lang="en-US" sz="1700" dirty="0">
                <a:solidFill>
                  <a:srgbClr val="14222B"/>
                </a:solidFill>
                <a:latin typeface="Calibri" pitchFamily="34" charset="0"/>
                <a:ea typeface="Calibri" pitchFamily="34" charset="-122"/>
                <a:cs typeface="Calibri" pitchFamily="34" charset="-120"/>
              </a:rPr>
              <a:t>You do not have to accept the sticker-price payment. Several tools can bring your monthly cost down right now, before rates move at all.</a:t>
            </a:r>
            <a:endParaRPr lang="en-US" sz="1700" dirty="0"/>
          </a:p>
        </p:txBody>
      </p:sp>
      <p:sp>
        <p:nvSpPr>
          <p:cNvPr id="9" name="Shape 6"/>
          <p:cNvSpPr/>
          <p:nvPr/>
        </p:nvSpPr>
        <p:spPr>
          <a:xfrm>
            <a:off x="1691640" y="2743200"/>
            <a:ext cx="4709160" cy="1389888"/>
          </a:xfrm>
          <a:prstGeom prst="roundRect">
            <a:avLst>
              <a:gd name="adj" fmla="val 6579"/>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10" name="Shape 7"/>
          <p:cNvSpPr/>
          <p:nvPr/>
        </p:nvSpPr>
        <p:spPr>
          <a:xfrm>
            <a:off x="1920240" y="3118104"/>
            <a:ext cx="640080" cy="640080"/>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11" name="Image 1" descr="preencoded.png"/>
          <p:cNvPicPr>
            <a:picLocks noChangeAspect="1"/>
          </p:cNvPicPr>
          <p:nvPr/>
        </p:nvPicPr>
        <p:blipFill>
          <a:blip r:embed="rId4"/>
          <a:stretch>
            <a:fillRect/>
          </a:stretch>
        </p:blipFill>
        <p:spPr>
          <a:xfrm>
            <a:off x="2093062" y="3290926"/>
            <a:ext cx="294437" cy="294437"/>
          </a:xfrm>
          <a:prstGeom prst="rect">
            <a:avLst/>
          </a:prstGeom>
        </p:spPr>
      </p:pic>
      <p:sp>
        <p:nvSpPr>
          <p:cNvPr id="12" name="Text 8"/>
          <p:cNvSpPr/>
          <p:nvPr/>
        </p:nvSpPr>
        <p:spPr>
          <a:xfrm>
            <a:off x="2743200" y="2926080"/>
            <a:ext cx="3520440" cy="365760"/>
          </a:xfrm>
          <a:prstGeom prst="rect">
            <a:avLst/>
          </a:prstGeom>
          <a:noFill/>
          <a:ln/>
        </p:spPr>
        <p:txBody>
          <a:bodyPr wrap="square" lIns="0" tIns="0" rIns="0" bIns="0" rtlCol="0" anchor="ctr"/>
          <a:lstStyle/>
          <a:p>
            <a:pPr marL="0" indent="0">
              <a:buNone/>
            </a:pPr>
            <a:r>
              <a:rPr lang="en-US" b="1" dirty="0">
                <a:solidFill>
                  <a:srgbClr val="14222B"/>
                </a:solidFill>
                <a:latin typeface="Calibri" panose="020F0502020204030204" pitchFamily="34" charset="0"/>
                <a:ea typeface="Calibri" panose="020F0502020204030204" pitchFamily="34" charset="0"/>
                <a:cs typeface="Calibri" panose="020F0502020204030204" pitchFamily="34" charset="0"/>
              </a:rPr>
              <a:t>Rate buydowns</a:t>
            </a: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13" name="Text 9"/>
          <p:cNvSpPr/>
          <p:nvPr/>
        </p:nvSpPr>
        <p:spPr>
          <a:xfrm>
            <a:off x="2743200" y="3291840"/>
            <a:ext cx="3566160" cy="777240"/>
          </a:xfrm>
          <a:prstGeom prst="rect">
            <a:avLst/>
          </a:prstGeom>
          <a:noFill/>
          <a:ln/>
        </p:spPr>
        <p:txBody>
          <a:bodyPr wrap="square" lIns="0" tIns="0" rIns="0" bIns="0" rtlCol="0" anchor="ctr"/>
          <a:lstStyle/>
          <a:p>
            <a:pPr marL="0" indent="0">
              <a:lnSpc>
                <a:spcPct val="105000"/>
              </a:lnSpc>
              <a:buNone/>
            </a:pPr>
            <a:r>
              <a:rPr lang="en-US" sz="1200" dirty="0">
                <a:solidFill>
                  <a:srgbClr val="5C6B73"/>
                </a:solidFill>
                <a:latin typeface="Calibri" pitchFamily="34" charset="0"/>
                <a:ea typeface="Calibri" pitchFamily="34" charset="-122"/>
                <a:cs typeface="Calibri" pitchFamily="34" charset="-120"/>
              </a:rPr>
              <a:t>A temporary or permanent buydown can cut your rate and payment.</a:t>
            </a:r>
            <a:endParaRPr lang="en-US" sz="1200" dirty="0"/>
          </a:p>
        </p:txBody>
      </p:sp>
      <p:sp>
        <p:nvSpPr>
          <p:cNvPr id="14" name="Shape 10"/>
          <p:cNvSpPr/>
          <p:nvPr/>
        </p:nvSpPr>
        <p:spPr>
          <a:xfrm>
            <a:off x="6675120" y="2743200"/>
            <a:ext cx="4709160" cy="1389888"/>
          </a:xfrm>
          <a:prstGeom prst="roundRect">
            <a:avLst>
              <a:gd name="adj" fmla="val 6579"/>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15" name="Shape 11"/>
          <p:cNvSpPr/>
          <p:nvPr/>
        </p:nvSpPr>
        <p:spPr>
          <a:xfrm>
            <a:off x="6903720" y="3118104"/>
            <a:ext cx="640080" cy="640080"/>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16" name="Image 2" descr="preencoded.png"/>
          <p:cNvPicPr>
            <a:picLocks noChangeAspect="1"/>
          </p:cNvPicPr>
          <p:nvPr/>
        </p:nvPicPr>
        <p:blipFill>
          <a:blip r:embed="rId5"/>
          <a:stretch>
            <a:fillRect/>
          </a:stretch>
        </p:blipFill>
        <p:spPr>
          <a:xfrm>
            <a:off x="7076542" y="3290926"/>
            <a:ext cx="294437" cy="294437"/>
          </a:xfrm>
          <a:prstGeom prst="rect">
            <a:avLst/>
          </a:prstGeom>
        </p:spPr>
      </p:pic>
      <p:sp>
        <p:nvSpPr>
          <p:cNvPr id="17" name="Text 12"/>
          <p:cNvSpPr/>
          <p:nvPr/>
        </p:nvSpPr>
        <p:spPr>
          <a:xfrm>
            <a:off x="7726680" y="2926080"/>
            <a:ext cx="3520440" cy="365760"/>
          </a:xfrm>
          <a:prstGeom prst="rect">
            <a:avLst/>
          </a:prstGeom>
          <a:noFill/>
          <a:ln/>
        </p:spPr>
        <p:txBody>
          <a:bodyPr wrap="square" lIns="0" tIns="0" rIns="0" bIns="0" rtlCol="0" anchor="ctr"/>
          <a:lstStyle/>
          <a:p>
            <a:pPr marL="0" indent="0">
              <a:buNone/>
            </a:pPr>
            <a:r>
              <a:rPr lang="en-US" b="1" dirty="0">
                <a:solidFill>
                  <a:srgbClr val="14222B"/>
                </a:solidFill>
                <a:latin typeface="Calibri" panose="020F0502020204030204" pitchFamily="34" charset="0"/>
                <a:ea typeface="Calibri" panose="020F0502020204030204" pitchFamily="34" charset="0"/>
                <a:cs typeface="Calibri" panose="020F0502020204030204" pitchFamily="34" charset="0"/>
              </a:rPr>
              <a:t>Seller-paid points</a:t>
            </a: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18" name="Text 13"/>
          <p:cNvSpPr/>
          <p:nvPr/>
        </p:nvSpPr>
        <p:spPr>
          <a:xfrm>
            <a:off x="7726680" y="3291840"/>
            <a:ext cx="3566160" cy="777240"/>
          </a:xfrm>
          <a:prstGeom prst="rect">
            <a:avLst/>
          </a:prstGeom>
          <a:noFill/>
          <a:ln/>
        </p:spPr>
        <p:txBody>
          <a:bodyPr wrap="square" lIns="0" tIns="0" rIns="0" bIns="0" rtlCol="0" anchor="ctr"/>
          <a:lstStyle/>
          <a:p>
            <a:pPr marL="0" indent="0">
              <a:lnSpc>
                <a:spcPct val="105000"/>
              </a:lnSpc>
              <a:buNone/>
            </a:pPr>
            <a:r>
              <a:rPr lang="en-US" sz="1200" dirty="0">
                <a:solidFill>
                  <a:srgbClr val="5C6B73"/>
                </a:solidFill>
                <a:latin typeface="Calibri" pitchFamily="34" charset="0"/>
                <a:ea typeface="Calibri" pitchFamily="34" charset="-122"/>
                <a:cs typeface="Calibri" pitchFamily="34" charset="-120"/>
              </a:rPr>
              <a:t>Negotiate for the seller to fund a buydown or closing costs.</a:t>
            </a:r>
            <a:endParaRPr lang="en-US" sz="1200" dirty="0"/>
          </a:p>
        </p:txBody>
      </p:sp>
      <p:sp>
        <p:nvSpPr>
          <p:cNvPr id="19" name="Shape 14"/>
          <p:cNvSpPr/>
          <p:nvPr/>
        </p:nvSpPr>
        <p:spPr>
          <a:xfrm>
            <a:off x="1691640" y="4315968"/>
            <a:ext cx="4709160" cy="1389888"/>
          </a:xfrm>
          <a:prstGeom prst="roundRect">
            <a:avLst>
              <a:gd name="adj" fmla="val 6579"/>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20" name="Shape 15"/>
          <p:cNvSpPr/>
          <p:nvPr/>
        </p:nvSpPr>
        <p:spPr>
          <a:xfrm>
            <a:off x="1920240" y="4690872"/>
            <a:ext cx="640080" cy="640080"/>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21" name="Image 3" descr="preencoded.png"/>
          <p:cNvPicPr>
            <a:picLocks noChangeAspect="1"/>
          </p:cNvPicPr>
          <p:nvPr/>
        </p:nvPicPr>
        <p:blipFill>
          <a:blip r:embed="rId6"/>
          <a:stretch>
            <a:fillRect/>
          </a:stretch>
        </p:blipFill>
        <p:spPr>
          <a:xfrm>
            <a:off x="2093062" y="4863694"/>
            <a:ext cx="294437" cy="294437"/>
          </a:xfrm>
          <a:prstGeom prst="rect">
            <a:avLst/>
          </a:prstGeom>
        </p:spPr>
      </p:pic>
      <p:sp>
        <p:nvSpPr>
          <p:cNvPr id="22" name="Text 16"/>
          <p:cNvSpPr/>
          <p:nvPr/>
        </p:nvSpPr>
        <p:spPr>
          <a:xfrm>
            <a:off x="2743200" y="4498848"/>
            <a:ext cx="3520440" cy="365760"/>
          </a:xfrm>
          <a:prstGeom prst="rect">
            <a:avLst/>
          </a:prstGeom>
          <a:noFill/>
          <a:ln/>
        </p:spPr>
        <p:txBody>
          <a:bodyPr wrap="square" lIns="0" tIns="0" rIns="0" bIns="0" rtlCol="0" anchor="ctr"/>
          <a:lstStyle/>
          <a:p>
            <a:pPr marL="0" indent="0">
              <a:buNone/>
            </a:pPr>
            <a:r>
              <a:rPr lang="en-US" b="1" dirty="0">
                <a:solidFill>
                  <a:srgbClr val="14222B"/>
                </a:solidFill>
                <a:latin typeface="Calibri" panose="020F0502020204030204" pitchFamily="34" charset="0"/>
                <a:ea typeface="Calibri" panose="020F0502020204030204" pitchFamily="34" charset="0"/>
                <a:cs typeface="Calibri" panose="020F0502020204030204" pitchFamily="34" charset="0"/>
              </a:rPr>
              <a:t>The right loan type</a:t>
            </a: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23" name="Text 17"/>
          <p:cNvSpPr/>
          <p:nvPr/>
        </p:nvSpPr>
        <p:spPr>
          <a:xfrm>
            <a:off x="2743200" y="4864608"/>
            <a:ext cx="3566160" cy="777240"/>
          </a:xfrm>
          <a:prstGeom prst="rect">
            <a:avLst/>
          </a:prstGeom>
          <a:noFill/>
          <a:ln/>
        </p:spPr>
        <p:txBody>
          <a:bodyPr wrap="square" lIns="0" tIns="0" rIns="0" bIns="0" rtlCol="0" anchor="ctr"/>
          <a:lstStyle/>
          <a:p>
            <a:pPr marL="0" indent="0">
              <a:lnSpc>
                <a:spcPct val="105000"/>
              </a:lnSpc>
              <a:buNone/>
            </a:pPr>
            <a:r>
              <a:rPr lang="en-US" sz="1200" dirty="0">
                <a:solidFill>
                  <a:srgbClr val="5C6B73"/>
                </a:solidFill>
                <a:latin typeface="Calibri" pitchFamily="34" charset="0"/>
                <a:ea typeface="Calibri" pitchFamily="34" charset="-122"/>
                <a:cs typeface="Calibri" pitchFamily="34" charset="-120"/>
              </a:rPr>
              <a:t>FHA, VA, and other programs can fit your situation and budget.</a:t>
            </a:r>
            <a:endParaRPr lang="en-US" sz="1200" dirty="0"/>
          </a:p>
        </p:txBody>
      </p:sp>
      <p:sp>
        <p:nvSpPr>
          <p:cNvPr id="24" name="Shape 18"/>
          <p:cNvSpPr/>
          <p:nvPr/>
        </p:nvSpPr>
        <p:spPr>
          <a:xfrm>
            <a:off x="6675120" y="4315968"/>
            <a:ext cx="4709160" cy="1389888"/>
          </a:xfrm>
          <a:prstGeom prst="roundRect">
            <a:avLst>
              <a:gd name="adj" fmla="val 6579"/>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25" name="Shape 19"/>
          <p:cNvSpPr/>
          <p:nvPr/>
        </p:nvSpPr>
        <p:spPr>
          <a:xfrm>
            <a:off x="6903720" y="4690872"/>
            <a:ext cx="640080" cy="640080"/>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26" name="Image 4" descr="preencoded.png"/>
          <p:cNvPicPr>
            <a:picLocks noChangeAspect="1"/>
          </p:cNvPicPr>
          <p:nvPr/>
        </p:nvPicPr>
        <p:blipFill>
          <a:blip r:embed="rId7"/>
          <a:stretch>
            <a:fillRect/>
          </a:stretch>
        </p:blipFill>
        <p:spPr>
          <a:xfrm>
            <a:off x="7076542" y="4863694"/>
            <a:ext cx="294437" cy="294437"/>
          </a:xfrm>
          <a:prstGeom prst="rect">
            <a:avLst/>
          </a:prstGeom>
        </p:spPr>
      </p:pic>
      <p:sp>
        <p:nvSpPr>
          <p:cNvPr id="27" name="Text 20"/>
          <p:cNvSpPr/>
          <p:nvPr/>
        </p:nvSpPr>
        <p:spPr>
          <a:xfrm>
            <a:off x="7726680" y="4498848"/>
            <a:ext cx="3520440" cy="365760"/>
          </a:xfrm>
          <a:prstGeom prst="rect">
            <a:avLst/>
          </a:prstGeom>
          <a:noFill/>
          <a:ln/>
        </p:spPr>
        <p:txBody>
          <a:bodyPr wrap="square" lIns="0" tIns="0" rIns="0" bIns="0" rtlCol="0" anchor="ctr"/>
          <a:lstStyle/>
          <a:p>
            <a:pPr marL="0" indent="0">
              <a:buNone/>
            </a:pPr>
            <a:r>
              <a:rPr lang="en-US" b="1" dirty="0">
                <a:solidFill>
                  <a:srgbClr val="14222B"/>
                </a:solidFill>
                <a:latin typeface="Calibri" panose="020F0502020204030204" pitchFamily="34" charset="0"/>
                <a:ea typeface="Calibri" panose="020F0502020204030204" pitchFamily="34" charset="0"/>
                <a:cs typeface="Calibri" panose="020F0502020204030204" pitchFamily="34" charset="0"/>
              </a:rPr>
              <a:t>Credit and down payment</a:t>
            </a: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28" name="Text 21"/>
          <p:cNvSpPr/>
          <p:nvPr/>
        </p:nvSpPr>
        <p:spPr>
          <a:xfrm>
            <a:off x="7726680" y="4864608"/>
            <a:ext cx="3566160" cy="777240"/>
          </a:xfrm>
          <a:prstGeom prst="rect">
            <a:avLst/>
          </a:prstGeom>
          <a:noFill/>
          <a:ln/>
        </p:spPr>
        <p:txBody>
          <a:bodyPr wrap="square" lIns="0" tIns="0" rIns="0" bIns="0" rtlCol="0" anchor="ctr"/>
          <a:lstStyle/>
          <a:p>
            <a:pPr marL="0" indent="0">
              <a:lnSpc>
                <a:spcPct val="105000"/>
              </a:lnSpc>
              <a:buNone/>
            </a:pPr>
            <a:r>
              <a:rPr lang="en-US" sz="1200" dirty="0">
                <a:solidFill>
                  <a:srgbClr val="5C6B73"/>
                </a:solidFill>
                <a:latin typeface="Calibri" pitchFamily="34" charset="0"/>
                <a:ea typeface="Calibri" pitchFamily="34" charset="-122"/>
                <a:cs typeface="Calibri" pitchFamily="34" charset="-120"/>
              </a:rPr>
              <a:t>Newer credit scoring models mean more borrowers now qualify or improve their terms.</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2F6F8"/>
        </a:solidFill>
        <a:effectLst/>
      </p:bgPr>
    </p:bg>
    <p:spTree>
      <p:nvGrpSpPr>
        <p:cNvPr id="1" name=""/>
        <p:cNvGrpSpPr/>
        <p:nvPr/>
      </p:nvGrpSpPr>
      <p:grpSpPr>
        <a:xfrm>
          <a:off x="0" y="0"/>
          <a:ext cx="0" cy="0"/>
          <a:chOff x="0" y="0"/>
          <a:chExt cx="0" cy="0"/>
        </a:xfrm>
      </p:grpSpPr>
      <p:sp>
        <p:nvSpPr>
          <p:cNvPr id="2" name="Text 0"/>
          <p:cNvSpPr/>
          <p:nvPr/>
        </p:nvSpPr>
        <p:spPr>
          <a:xfrm>
            <a:off x="640080" y="502920"/>
            <a:ext cx="8229600" cy="320040"/>
          </a:xfrm>
          <a:prstGeom prst="rect">
            <a:avLst/>
          </a:prstGeom>
          <a:noFill/>
          <a:ln/>
        </p:spPr>
        <p:txBody>
          <a:bodyPr wrap="square" lIns="0" tIns="0" rIns="0" bIns="0" rtlCol="0" anchor="ctr"/>
          <a:lstStyle/>
          <a:p>
            <a:pPr marL="0" indent="0">
              <a:buNone/>
            </a:pPr>
            <a:r>
              <a:rPr lang="en-US" sz="1200" b="1" kern="0" spc="200" dirty="0">
                <a:solidFill>
                  <a:srgbClr val="213569"/>
                </a:solidFill>
                <a:latin typeface="Calibri" pitchFamily="34" charset="0"/>
                <a:ea typeface="Calibri" pitchFamily="34" charset="-122"/>
                <a:cs typeface="Calibri" pitchFamily="34" charset="-120"/>
              </a:rPr>
              <a:t>OPPORTUNITY</a:t>
            </a:r>
            <a:endParaRPr lang="en-US" sz="1200" dirty="0"/>
          </a:p>
        </p:txBody>
      </p:sp>
      <p:pic>
        <p:nvPicPr>
          <p:cNvPr id="3" name="Image 0" descr="/home/claude/work/logo.png"/>
          <p:cNvPicPr>
            <a:picLocks noChangeAspect="1"/>
          </p:cNvPicPr>
          <p:nvPr/>
        </p:nvPicPr>
        <p:blipFill>
          <a:blip r:embed="rId3"/>
          <a:stretch>
            <a:fillRect/>
          </a:stretch>
        </p:blipFill>
        <p:spPr>
          <a:xfrm>
            <a:off x="10180015" y="457200"/>
            <a:ext cx="1371600" cy="389534"/>
          </a:xfrm>
          <a:prstGeom prst="rect">
            <a:avLst/>
          </a:prstGeom>
        </p:spPr>
      </p:pic>
      <p:sp>
        <p:nvSpPr>
          <p:cNvPr id="4" name="Text 1"/>
          <p:cNvSpPr/>
          <p:nvPr/>
        </p:nvSpPr>
        <p:spPr>
          <a:xfrm>
            <a:off x="11323015" y="6400800"/>
            <a:ext cx="548640" cy="274320"/>
          </a:xfrm>
          <a:prstGeom prst="rect">
            <a:avLst/>
          </a:prstGeom>
          <a:noFill/>
          <a:ln/>
        </p:spPr>
        <p:txBody>
          <a:bodyPr wrap="square" rtlCol="0" anchor="ctr"/>
          <a:lstStyle/>
          <a:p>
            <a:pPr marL="0" indent="0" algn="r">
              <a:buNone/>
            </a:pPr>
            <a:r>
              <a:rPr lang="en-US" sz="900" dirty="0">
                <a:solidFill>
                  <a:srgbClr val="5C6B73"/>
                </a:solidFill>
                <a:latin typeface="Calibri" pitchFamily="34" charset="0"/>
                <a:ea typeface="Calibri" pitchFamily="34" charset="-122"/>
                <a:cs typeface="Calibri" pitchFamily="34" charset="-120"/>
              </a:rPr>
              <a:t>08</a:t>
            </a:r>
            <a:endParaRPr lang="en-US" sz="900" dirty="0"/>
          </a:p>
        </p:txBody>
      </p:sp>
      <p:sp>
        <p:nvSpPr>
          <p:cNvPr id="5" name="Shape 2"/>
          <p:cNvSpPr/>
          <p:nvPr/>
        </p:nvSpPr>
        <p:spPr>
          <a:xfrm>
            <a:off x="640080" y="841248"/>
            <a:ext cx="868680" cy="868680"/>
          </a:xfrm>
          <a:prstGeom prst="ellipse">
            <a:avLst/>
          </a:prstGeom>
          <a:solidFill>
            <a:srgbClr val="DE3327"/>
          </a:solidFill>
          <a:ln/>
          <a:effectLst>
            <a:outerShdw blurRad="88900" dist="38100" dir="5400000" algn="bl" rotWithShape="0">
              <a:srgbClr val="000000">
                <a:alpha val="12000"/>
              </a:srgbClr>
            </a:outerShdw>
          </a:effectLst>
        </p:spPr>
        <p:txBody>
          <a:bodyPr/>
          <a:lstStyle/>
          <a:p>
            <a:endParaRPr lang="en-US"/>
          </a:p>
        </p:txBody>
      </p:sp>
      <p:sp>
        <p:nvSpPr>
          <p:cNvPr id="6" name="Text 3"/>
          <p:cNvSpPr/>
          <p:nvPr/>
        </p:nvSpPr>
        <p:spPr>
          <a:xfrm>
            <a:off x="640080" y="841248"/>
            <a:ext cx="868680" cy="868680"/>
          </a:xfrm>
          <a:prstGeom prst="rect">
            <a:avLst/>
          </a:prstGeom>
          <a:noFill/>
          <a:ln/>
        </p:spPr>
        <p:txBody>
          <a:bodyPr wrap="square" lIns="0" tIns="0" rIns="0" bIns="0" rtlCol="0" anchor="ctr"/>
          <a:lstStyle/>
          <a:p>
            <a:pPr marL="0" indent="0" algn="ctr">
              <a:buNone/>
            </a:pPr>
            <a:r>
              <a:rPr lang="en-US" sz="2600" b="1" dirty="0">
                <a:solidFill>
                  <a:srgbClr val="FFFFFF"/>
                </a:solidFill>
                <a:latin typeface="Cambria" pitchFamily="34" charset="0"/>
                <a:ea typeface="Cambria" pitchFamily="34" charset="-122"/>
                <a:cs typeface="Cambria" pitchFamily="34" charset="-120"/>
              </a:rPr>
              <a:t>04</a:t>
            </a:r>
            <a:endParaRPr lang="en-US" sz="2600" dirty="0"/>
          </a:p>
        </p:txBody>
      </p:sp>
      <p:sp>
        <p:nvSpPr>
          <p:cNvPr id="7" name="Text 4"/>
          <p:cNvSpPr/>
          <p:nvPr/>
        </p:nvSpPr>
        <p:spPr>
          <a:xfrm>
            <a:off x="1691640" y="822960"/>
            <a:ext cx="8229600" cy="914400"/>
          </a:xfrm>
          <a:prstGeom prst="rect">
            <a:avLst/>
          </a:prstGeom>
          <a:noFill/>
          <a:ln/>
        </p:spPr>
        <p:txBody>
          <a:bodyPr wrap="square" lIns="0" tIns="0" rIns="0" bIns="0" rtlCol="0" anchor="ctr"/>
          <a:lstStyle/>
          <a:p>
            <a:pPr marL="0" indent="0">
              <a:buNone/>
            </a:pPr>
            <a:r>
              <a:rPr lang="en-US" sz="3600" b="1" dirty="0">
                <a:solidFill>
                  <a:srgbClr val="14222B"/>
                </a:solidFill>
                <a:latin typeface="Calibri" panose="020F0502020204030204" pitchFamily="34" charset="0"/>
                <a:ea typeface="Calibri" panose="020F0502020204030204" pitchFamily="34" charset="0"/>
                <a:cs typeface="Calibri" panose="020F0502020204030204" pitchFamily="34" charset="0"/>
              </a:rPr>
              <a:t>Build equity instead of rent receipts</a:t>
            </a:r>
            <a:endParaRPr lang="en-US" sz="3600" dirty="0">
              <a:latin typeface="Calibri" panose="020F0502020204030204" pitchFamily="34" charset="0"/>
              <a:ea typeface="Calibri" panose="020F0502020204030204" pitchFamily="34" charset="0"/>
              <a:cs typeface="Calibri" panose="020F0502020204030204" pitchFamily="34" charset="0"/>
            </a:endParaRPr>
          </a:p>
        </p:txBody>
      </p:sp>
      <p:sp>
        <p:nvSpPr>
          <p:cNvPr id="8" name="Text 5"/>
          <p:cNvSpPr/>
          <p:nvPr/>
        </p:nvSpPr>
        <p:spPr>
          <a:xfrm>
            <a:off x="1691640" y="1828800"/>
            <a:ext cx="9692640" cy="1005840"/>
          </a:xfrm>
          <a:prstGeom prst="rect">
            <a:avLst/>
          </a:prstGeom>
          <a:noFill/>
          <a:ln/>
        </p:spPr>
        <p:txBody>
          <a:bodyPr wrap="square" lIns="0" tIns="0" rIns="0" bIns="0" rtlCol="0" anchor="ctr"/>
          <a:lstStyle/>
          <a:p>
            <a:pPr marL="0" indent="0">
              <a:lnSpc>
                <a:spcPct val="125000"/>
              </a:lnSpc>
              <a:buNone/>
            </a:pPr>
            <a:r>
              <a:rPr lang="en-US" sz="1700" dirty="0">
                <a:solidFill>
                  <a:srgbClr val="14222B"/>
                </a:solidFill>
                <a:latin typeface="Calibri" pitchFamily="34" charset="0"/>
                <a:ea typeface="Calibri" pitchFamily="34" charset="-122"/>
                <a:cs typeface="Calibri" pitchFamily="34" charset="-120"/>
              </a:rPr>
              <a:t>Rent goes out the door every month and builds nothing for you. A mortgage payment puts a chunk toward something you own, and it locks your housing cost against rent that keeps rising.</a:t>
            </a:r>
            <a:endParaRPr lang="en-US" sz="1700" dirty="0"/>
          </a:p>
        </p:txBody>
      </p:sp>
      <p:sp>
        <p:nvSpPr>
          <p:cNvPr id="9" name="Shape 6"/>
          <p:cNvSpPr/>
          <p:nvPr/>
        </p:nvSpPr>
        <p:spPr>
          <a:xfrm>
            <a:off x="1691640" y="3154680"/>
            <a:ext cx="4617720" cy="2697480"/>
          </a:xfrm>
          <a:prstGeom prst="roundRect">
            <a:avLst>
              <a:gd name="adj" fmla="val 4068"/>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10" name="Shape 7"/>
          <p:cNvSpPr/>
          <p:nvPr/>
        </p:nvSpPr>
        <p:spPr>
          <a:xfrm>
            <a:off x="1965960" y="3429000"/>
            <a:ext cx="713232" cy="713232"/>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11" name="Image 1" descr="preencoded.png"/>
          <p:cNvPicPr>
            <a:picLocks noChangeAspect="1"/>
          </p:cNvPicPr>
          <p:nvPr/>
        </p:nvPicPr>
        <p:blipFill>
          <a:blip r:embed="rId4"/>
          <a:stretch>
            <a:fillRect/>
          </a:stretch>
        </p:blipFill>
        <p:spPr>
          <a:xfrm>
            <a:off x="2158533" y="3621573"/>
            <a:ext cx="328087" cy="328087"/>
          </a:xfrm>
          <a:prstGeom prst="rect">
            <a:avLst/>
          </a:prstGeom>
        </p:spPr>
      </p:pic>
      <p:sp>
        <p:nvSpPr>
          <p:cNvPr id="12" name="Text 8"/>
          <p:cNvSpPr/>
          <p:nvPr/>
        </p:nvSpPr>
        <p:spPr>
          <a:xfrm>
            <a:off x="2834640" y="3520440"/>
            <a:ext cx="3200400" cy="457200"/>
          </a:xfrm>
          <a:prstGeom prst="rect">
            <a:avLst/>
          </a:prstGeom>
          <a:noFill/>
          <a:ln/>
        </p:spPr>
        <p:txBody>
          <a:bodyPr wrap="square" lIns="0" tIns="0" rIns="0" bIns="0" rtlCol="0" anchor="ctr"/>
          <a:lstStyle/>
          <a:p>
            <a:pPr marL="0" indent="0">
              <a:buNone/>
            </a:pPr>
            <a:r>
              <a:rPr lang="en-US" sz="2400" b="1" dirty="0">
                <a:solidFill>
                  <a:srgbClr val="14222B"/>
                </a:solidFill>
                <a:latin typeface="Calibri" panose="020F0502020204030204" pitchFamily="34" charset="0"/>
                <a:ea typeface="Calibri" panose="020F0502020204030204" pitchFamily="34" charset="0"/>
                <a:cs typeface="Calibri" panose="020F0502020204030204" pitchFamily="34" charset="0"/>
              </a:rPr>
              <a:t>Renting</a:t>
            </a:r>
            <a:endParaRPr lang="en-US" sz="2400" dirty="0">
              <a:latin typeface="Calibri" panose="020F0502020204030204" pitchFamily="34" charset="0"/>
              <a:ea typeface="Calibri" panose="020F0502020204030204" pitchFamily="34" charset="0"/>
              <a:cs typeface="Calibri" panose="020F0502020204030204" pitchFamily="34" charset="0"/>
            </a:endParaRPr>
          </a:p>
        </p:txBody>
      </p:sp>
      <p:sp>
        <p:nvSpPr>
          <p:cNvPr id="13" name="Text 9"/>
          <p:cNvSpPr/>
          <p:nvPr/>
        </p:nvSpPr>
        <p:spPr>
          <a:xfrm>
            <a:off x="2011680" y="4297680"/>
            <a:ext cx="4114800" cy="1463040"/>
          </a:xfrm>
          <a:prstGeom prst="rect">
            <a:avLst/>
          </a:prstGeom>
          <a:noFill/>
          <a:ln/>
        </p:spPr>
        <p:txBody>
          <a:bodyPr wrap="square" lIns="0" tIns="0" rIns="0" bIns="0" rtlCol="0" anchor="ctr"/>
          <a:lstStyle/>
          <a:p>
            <a:pPr marL="203200" indent="-203200">
              <a:spcAft>
                <a:spcPts val="1000"/>
              </a:spcAft>
              <a:buSzPct val="100000"/>
              <a:buChar char="•"/>
            </a:pPr>
            <a:r>
              <a:rPr lang="en-US" sz="1400" dirty="0">
                <a:solidFill>
                  <a:srgbClr val="14222B"/>
                </a:solidFill>
                <a:latin typeface="Calibri" pitchFamily="34" charset="0"/>
                <a:ea typeface="Calibri" pitchFamily="34" charset="-122"/>
                <a:cs typeface="Calibri" pitchFamily="34" charset="-120"/>
              </a:rPr>
              <a:t>Payment builds zero ownership</a:t>
            </a:r>
            <a:endParaRPr lang="en-US" sz="1400" dirty="0"/>
          </a:p>
          <a:p>
            <a:pPr marL="203200" indent="-203200">
              <a:spcAft>
                <a:spcPts val="1000"/>
              </a:spcAft>
              <a:buSzPct val="100000"/>
              <a:buChar char="•"/>
            </a:pPr>
            <a:r>
              <a:rPr lang="en-US" sz="1400" dirty="0">
                <a:solidFill>
                  <a:srgbClr val="14222B"/>
                </a:solidFill>
                <a:latin typeface="Calibri" pitchFamily="34" charset="0"/>
                <a:ea typeface="Calibri" pitchFamily="34" charset="-122"/>
                <a:cs typeface="Calibri" pitchFamily="34" charset="-120"/>
              </a:rPr>
              <a:t>Costs rise as rents climb</a:t>
            </a:r>
            <a:endParaRPr lang="en-US" sz="1400" dirty="0"/>
          </a:p>
          <a:p>
            <a:pPr marL="203200" indent="-203200">
              <a:spcAft>
                <a:spcPts val="1000"/>
              </a:spcAft>
              <a:buSzPct val="100000"/>
              <a:buChar char="•"/>
            </a:pPr>
            <a:r>
              <a:rPr lang="en-US" sz="1400" dirty="0">
                <a:solidFill>
                  <a:srgbClr val="14222B"/>
                </a:solidFill>
                <a:latin typeface="Calibri" pitchFamily="34" charset="0"/>
                <a:ea typeface="Calibri" pitchFamily="34" charset="-122"/>
                <a:cs typeface="Calibri" pitchFamily="34" charset="-120"/>
              </a:rPr>
              <a:t>No tax or appreciation upside</a:t>
            </a:r>
            <a:endParaRPr lang="en-US" sz="1400" dirty="0"/>
          </a:p>
        </p:txBody>
      </p:sp>
      <p:sp>
        <p:nvSpPr>
          <p:cNvPr id="14" name="Shape 10"/>
          <p:cNvSpPr/>
          <p:nvPr/>
        </p:nvSpPr>
        <p:spPr>
          <a:xfrm>
            <a:off x="6903720" y="3154680"/>
            <a:ext cx="4617720" cy="2697480"/>
          </a:xfrm>
          <a:prstGeom prst="roundRect">
            <a:avLst>
              <a:gd name="adj" fmla="val 4068"/>
            </a:avLst>
          </a:prstGeom>
          <a:solidFill>
            <a:srgbClr val="E4F2F5"/>
          </a:solidFill>
          <a:ln/>
          <a:effectLst>
            <a:outerShdw blurRad="88900" dist="38100" dir="5400000" algn="bl" rotWithShape="0">
              <a:srgbClr val="000000">
                <a:alpha val="12000"/>
              </a:srgbClr>
            </a:outerShdw>
          </a:effectLst>
        </p:spPr>
        <p:txBody>
          <a:bodyPr/>
          <a:lstStyle/>
          <a:p>
            <a:endParaRPr lang="en-US"/>
          </a:p>
        </p:txBody>
      </p:sp>
      <p:sp>
        <p:nvSpPr>
          <p:cNvPr id="15" name="Shape 11"/>
          <p:cNvSpPr/>
          <p:nvPr/>
        </p:nvSpPr>
        <p:spPr>
          <a:xfrm>
            <a:off x="7178040" y="3429000"/>
            <a:ext cx="713232" cy="713232"/>
          </a:xfrm>
          <a:prstGeom prst="ellipse">
            <a:avLst/>
          </a:prstGeom>
          <a:solidFill>
            <a:srgbClr val="213569"/>
          </a:solidFill>
          <a:ln/>
          <a:effectLst>
            <a:outerShdw blurRad="88900" dist="38100" dir="5400000" algn="bl" rotWithShape="0">
              <a:srgbClr val="000000">
                <a:alpha val="12000"/>
              </a:srgbClr>
            </a:outerShdw>
          </a:effectLst>
        </p:spPr>
        <p:txBody>
          <a:bodyPr/>
          <a:lstStyle/>
          <a:p>
            <a:endParaRPr lang="en-US"/>
          </a:p>
        </p:txBody>
      </p:sp>
      <p:pic>
        <p:nvPicPr>
          <p:cNvPr id="16" name="Image 2" descr="preencoded.png"/>
          <p:cNvPicPr>
            <a:picLocks noChangeAspect="1"/>
          </p:cNvPicPr>
          <p:nvPr/>
        </p:nvPicPr>
        <p:blipFill>
          <a:blip r:embed="rId5"/>
          <a:stretch>
            <a:fillRect/>
          </a:stretch>
        </p:blipFill>
        <p:spPr>
          <a:xfrm>
            <a:off x="7370613" y="3621573"/>
            <a:ext cx="328087" cy="328087"/>
          </a:xfrm>
          <a:prstGeom prst="rect">
            <a:avLst/>
          </a:prstGeom>
        </p:spPr>
      </p:pic>
      <p:sp>
        <p:nvSpPr>
          <p:cNvPr id="17" name="Text 12"/>
          <p:cNvSpPr/>
          <p:nvPr/>
        </p:nvSpPr>
        <p:spPr>
          <a:xfrm>
            <a:off x="8046720" y="3520440"/>
            <a:ext cx="3200400" cy="457200"/>
          </a:xfrm>
          <a:prstGeom prst="rect">
            <a:avLst/>
          </a:prstGeom>
          <a:noFill/>
          <a:ln/>
        </p:spPr>
        <p:txBody>
          <a:bodyPr wrap="square" lIns="0" tIns="0" rIns="0" bIns="0" rtlCol="0" anchor="ctr"/>
          <a:lstStyle/>
          <a:p>
            <a:pPr marL="0" indent="0">
              <a:buNone/>
            </a:pPr>
            <a:r>
              <a:rPr lang="en-US" sz="2400" b="1" dirty="0">
                <a:solidFill>
                  <a:srgbClr val="213569"/>
                </a:solidFill>
                <a:latin typeface="Calibri" panose="020F0502020204030204" pitchFamily="34" charset="0"/>
                <a:ea typeface="Calibri" panose="020F0502020204030204" pitchFamily="34" charset="0"/>
                <a:cs typeface="Calibri" panose="020F0502020204030204" pitchFamily="34" charset="0"/>
              </a:rPr>
              <a:t>Owning</a:t>
            </a:r>
            <a:endParaRPr lang="en-US" sz="2400" dirty="0">
              <a:latin typeface="Calibri" panose="020F0502020204030204" pitchFamily="34" charset="0"/>
              <a:ea typeface="Calibri" panose="020F0502020204030204" pitchFamily="34" charset="0"/>
              <a:cs typeface="Calibri" panose="020F0502020204030204" pitchFamily="34" charset="0"/>
            </a:endParaRPr>
          </a:p>
        </p:txBody>
      </p:sp>
      <p:sp>
        <p:nvSpPr>
          <p:cNvPr id="18" name="Text 13"/>
          <p:cNvSpPr/>
          <p:nvPr/>
        </p:nvSpPr>
        <p:spPr>
          <a:xfrm>
            <a:off x="7223760" y="4297680"/>
            <a:ext cx="4114800" cy="1463040"/>
          </a:xfrm>
          <a:prstGeom prst="rect">
            <a:avLst/>
          </a:prstGeom>
          <a:noFill/>
          <a:ln/>
        </p:spPr>
        <p:txBody>
          <a:bodyPr wrap="square" lIns="0" tIns="0" rIns="0" bIns="0" rtlCol="0" anchor="ctr"/>
          <a:lstStyle/>
          <a:p>
            <a:pPr marL="203200" indent="-203200">
              <a:spcAft>
                <a:spcPts val="1000"/>
              </a:spcAft>
              <a:buSzPct val="100000"/>
              <a:buChar char="•"/>
            </a:pPr>
            <a:r>
              <a:rPr lang="en-US" sz="1400" dirty="0">
                <a:solidFill>
                  <a:srgbClr val="14222B"/>
                </a:solidFill>
                <a:latin typeface="Calibri" pitchFamily="34" charset="0"/>
                <a:ea typeface="Calibri" pitchFamily="34" charset="-122"/>
                <a:cs typeface="Calibri" pitchFamily="34" charset="-120"/>
              </a:rPr>
              <a:t>Each payment builds equity</a:t>
            </a:r>
            <a:endParaRPr lang="en-US" sz="1400" dirty="0"/>
          </a:p>
          <a:p>
            <a:pPr marL="203200" indent="-203200">
              <a:spcAft>
                <a:spcPts val="1000"/>
              </a:spcAft>
              <a:buSzPct val="100000"/>
              <a:buChar char="•"/>
            </a:pPr>
            <a:r>
              <a:rPr lang="en-US" sz="1400" dirty="0">
                <a:solidFill>
                  <a:srgbClr val="14222B"/>
                </a:solidFill>
                <a:latin typeface="Calibri" pitchFamily="34" charset="0"/>
                <a:ea typeface="Calibri" pitchFamily="34" charset="-122"/>
                <a:cs typeface="Calibri" pitchFamily="34" charset="-120"/>
              </a:rPr>
              <a:t>Locks your housing cost</a:t>
            </a:r>
            <a:endParaRPr lang="en-US" sz="1400" dirty="0"/>
          </a:p>
          <a:p>
            <a:pPr marL="203200" indent="-203200">
              <a:spcAft>
                <a:spcPts val="1000"/>
              </a:spcAft>
              <a:buSzPct val="100000"/>
              <a:buChar char="•"/>
            </a:pPr>
            <a:r>
              <a:rPr lang="en-US" sz="1400" dirty="0">
                <a:solidFill>
                  <a:srgbClr val="14222B"/>
                </a:solidFill>
                <a:latin typeface="Calibri" pitchFamily="34" charset="0"/>
                <a:ea typeface="Calibri" pitchFamily="34" charset="-122"/>
                <a:cs typeface="Calibri" pitchFamily="34" charset="-120"/>
              </a:rPr>
              <a:t>Potential tax and value upside</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2F6F8"/>
        </a:solidFill>
        <a:effectLst/>
      </p:bgPr>
    </p:bg>
    <p:spTree>
      <p:nvGrpSpPr>
        <p:cNvPr id="1" name=""/>
        <p:cNvGrpSpPr/>
        <p:nvPr/>
      </p:nvGrpSpPr>
      <p:grpSpPr>
        <a:xfrm>
          <a:off x="0" y="0"/>
          <a:ext cx="0" cy="0"/>
          <a:chOff x="0" y="0"/>
          <a:chExt cx="0" cy="0"/>
        </a:xfrm>
      </p:grpSpPr>
      <p:sp>
        <p:nvSpPr>
          <p:cNvPr id="2" name="Text 0"/>
          <p:cNvSpPr/>
          <p:nvPr/>
        </p:nvSpPr>
        <p:spPr>
          <a:xfrm>
            <a:off x="640080" y="502920"/>
            <a:ext cx="8229600" cy="320040"/>
          </a:xfrm>
          <a:prstGeom prst="rect">
            <a:avLst/>
          </a:prstGeom>
          <a:noFill/>
          <a:ln/>
        </p:spPr>
        <p:txBody>
          <a:bodyPr wrap="square" lIns="0" tIns="0" rIns="0" bIns="0" rtlCol="0" anchor="ctr"/>
          <a:lstStyle/>
          <a:p>
            <a:pPr marL="0" indent="0">
              <a:buNone/>
            </a:pPr>
            <a:r>
              <a:rPr lang="en-US" sz="1200" b="1" kern="0" spc="200" dirty="0">
                <a:solidFill>
                  <a:srgbClr val="213569"/>
                </a:solidFill>
                <a:latin typeface="Calibri" pitchFamily="34" charset="0"/>
                <a:ea typeface="Calibri" pitchFamily="34" charset="-122"/>
                <a:cs typeface="Calibri" pitchFamily="34" charset="-120"/>
              </a:rPr>
              <a:t>PUT IT TOGETHER</a:t>
            </a:r>
            <a:endParaRPr lang="en-US" sz="1200" dirty="0"/>
          </a:p>
        </p:txBody>
      </p:sp>
      <p:sp>
        <p:nvSpPr>
          <p:cNvPr id="3" name="Text 1"/>
          <p:cNvSpPr/>
          <p:nvPr/>
        </p:nvSpPr>
        <p:spPr>
          <a:xfrm>
            <a:off x="640080" y="841248"/>
            <a:ext cx="9418320" cy="914400"/>
          </a:xfrm>
          <a:prstGeom prst="rect">
            <a:avLst/>
          </a:prstGeom>
          <a:noFill/>
          <a:ln/>
        </p:spPr>
        <p:txBody>
          <a:bodyPr wrap="square" lIns="0" tIns="0" rIns="0" bIns="0" rtlCol="0" anchor="t"/>
          <a:lstStyle/>
          <a:p>
            <a:pPr marL="0" indent="0">
              <a:buNone/>
            </a:pPr>
            <a:r>
              <a:rPr lang="en-US" sz="4000" b="1" dirty="0">
                <a:solidFill>
                  <a:srgbClr val="14222B"/>
                </a:solidFill>
                <a:latin typeface="Calibri" panose="020F0502020204030204" pitchFamily="34" charset="0"/>
                <a:ea typeface="Calibri" panose="020F0502020204030204" pitchFamily="34" charset="0"/>
                <a:cs typeface="Calibri" panose="020F0502020204030204" pitchFamily="34" charset="0"/>
              </a:rPr>
              <a:t>Your 4 smart moves</a:t>
            </a:r>
            <a:endParaRPr lang="en-US" sz="4000" dirty="0">
              <a:latin typeface="Calibri" panose="020F0502020204030204" pitchFamily="34" charset="0"/>
              <a:ea typeface="Calibri" panose="020F0502020204030204" pitchFamily="34" charset="0"/>
              <a:cs typeface="Calibri" panose="020F0502020204030204" pitchFamily="34" charset="0"/>
            </a:endParaRPr>
          </a:p>
        </p:txBody>
      </p:sp>
      <p:pic>
        <p:nvPicPr>
          <p:cNvPr id="4" name="Image 0" descr="/home/claude/work/logo.png"/>
          <p:cNvPicPr>
            <a:picLocks noChangeAspect="1"/>
          </p:cNvPicPr>
          <p:nvPr/>
        </p:nvPicPr>
        <p:blipFill>
          <a:blip r:embed="rId3"/>
          <a:stretch>
            <a:fillRect/>
          </a:stretch>
        </p:blipFill>
        <p:spPr>
          <a:xfrm>
            <a:off x="10180015" y="457200"/>
            <a:ext cx="1371600" cy="389534"/>
          </a:xfrm>
          <a:prstGeom prst="rect">
            <a:avLst/>
          </a:prstGeom>
        </p:spPr>
      </p:pic>
      <p:sp>
        <p:nvSpPr>
          <p:cNvPr id="5" name="Text 2"/>
          <p:cNvSpPr/>
          <p:nvPr/>
        </p:nvSpPr>
        <p:spPr>
          <a:xfrm>
            <a:off x="11323015" y="6400800"/>
            <a:ext cx="548640" cy="274320"/>
          </a:xfrm>
          <a:prstGeom prst="rect">
            <a:avLst/>
          </a:prstGeom>
          <a:noFill/>
          <a:ln/>
        </p:spPr>
        <p:txBody>
          <a:bodyPr wrap="square" rtlCol="0" anchor="ctr"/>
          <a:lstStyle/>
          <a:p>
            <a:pPr marL="0" indent="0" algn="r">
              <a:buNone/>
            </a:pPr>
            <a:r>
              <a:rPr lang="en-US" sz="900" dirty="0">
                <a:solidFill>
                  <a:srgbClr val="5C6B73"/>
                </a:solidFill>
                <a:latin typeface="Calibri" pitchFamily="34" charset="0"/>
                <a:ea typeface="Calibri" pitchFamily="34" charset="-122"/>
                <a:cs typeface="Calibri" pitchFamily="34" charset="-120"/>
              </a:rPr>
              <a:t>09</a:t>
            </a:r>
            <a:endParaRPr lang="en-US" sz="900" dirty="0"/>
          </a:p>
        </p:txBody>
      </p:sp>
      <p:sp>
        <p:nvSpPr>
          <p:cNvPr id="6" name="Shape 3"/>
          <p:cNvSpPr/>
          <p:nvPr/>
        </p:nvSpPr>
        <p:spPr>
          <a:xfrm>
            <a:off x="640080" y="1783080"/>
            <a:ext cx="10881360" cy="1042416"/>
          </a:xfrm>
          <a:prstGeom prst="roundRect">
            <a:avLst>
              <a:gd name="adj" fmla="val 8772"/>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7" name="Shape 4"/>
          <p:cNvSpPr/>
          <p:nvPr/>
        </p:nvSpPr>
        <p:spPr>
          <a:xfrm>
            <a:off x="914400" y="2029968"/>
            <a:ext cx="566928" cy="566928"/>
          </a:xfrm>
          <a:prstGeom prst="ellipse">
            <a:avLst/>
          </a:prstGeom>
          <a:solidFill>
            <a:srgbClr val="213569"/>
          </a:solidFill>
          <a:ln/>
        </p:spPr>
        <p:txBody>
          <a:bodyPr/>
          <a:lstStyle/>
          <a:p>
            <a:endParaRPr lang="en-US"/>
          </a:p>
        </p:txBody>
      </p:sp>
      <p:sp>
        <p:nvSpPr>
          <p:cNvPr id="8" name="Text 5"/>
          <p:cNvSpPr/>
          <p:nvPr/>
        </p:nvSpPr>
        <p:spPr>
          <a:xfrm>
            <a:off x="914400" y="2029968"/>
            <a:ext cx="566928" cy="566928"/>
          </a:xfrm>
          <a:prstGeom prst="rect">
            <a:avLst/>
          </a:prstGeom>
          <a:noFill/>
          <a:ln/>
        </p:spPr>
        <p:txBody>
          <a:bodyPr wrap="square" lIns="0" tIns="0" rIns="0" bIns="0" rtlCol="0" anchor="ctr"/>
          <a:lstStyle/>
          <a:p>
            <a:pPr marL="0" indent="0" algn="ctr">
              <a:buNone/>
            </a:pPr>
            <a:r>
              <a:rPr lang="en-US" sz="2000" b="1" dirty="0">
                <a:solidFill>
                  <a:srgbClr val="FFFFFF"/>
                </a:solidFill>
                <a:latin typeface="Cambria" pitchFamily="34" charset="0"/>
                <a:ea typeface="Cambria" pitchFamily="34" charset="-122"/>
                <a:cs typeface="Cambria" pitchFamily="34" charset="-120"/>
              </a:rPr>
              <a:t>1</a:t>
            </a:r>
            <a:endParaRPr lang="en-US" sz="2000" dirty="0"/>
          </a:p>
        </p:txBody>
      </p:sp>
      <p:sp>
        <p:nvSpPr>
          <p:cNvPr id="9" name="Text 6"/>
          <p:cNvSpPr/>
          <p:nvPr/>
        </p:nvSpPr>
        <p:spPr>
          <a:xfrm>
            <a:off x="1737360" y="1929384"/>
            <a:ext cx="4297680" cy="749808"/>
          </a:xfrm>
          <a:prstGeom prst="rect">
            <a:avLst/>
          </a:prstGeom>
          <a:noFill/>
          <a:ln/>
        </p:spPr>
        <p:txBody>
          <a:bodyPr wrap="square" lIns="0" tIns="0" rIns="0" bIns="0" rtlCol="0" anchor="ctr"/>
          <a:lstStyle/>
          <a:p>
            <a:pPr marL="0" indent="0">
              <a:buNone/>
            </a:pPr>
            <a:r>
              <a:rPr lang="en-US" sz="2000" b="1" dirty="0">
                <a:solidFill>
                  <a:srgbClr val="14222B"/>
                </a:solidFill>
                <a:latin typeface="Calibri" panose="020F0502020204030204" pitchFamily="34" charset="0"/>
                <a:ea typeface="Calibri" panose="020F0502020204030204" pitchFamily="34" charset="0"/>
                <a:cs typeface="Calibri" panose="020F0502020204030204" pitchFamily="34" charset="0"/>
              </a:rPr>
              <a:t>Get fully pre-approved</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10" name="Text 7"/>
          <p:cNvSpPr/>
          <p:nvPr/>
        </p:nvSpPr>
        <p:spPr>
          <a:xfrm>
            <a:off x="6172200" y="1911096"/>
            <a:ext cx="5166360" cy="777240"/>
          </a:xfrm>
          <a:prstGeom prst="rect">
            <a:avLst/>
          </a:prstGeom>
          <a:noFill/>
          <a:ln/>
        </p:spPr>
        <p:txBody>
          <a:bodyPr wrap="square" lIns="0" tIns="0" rIns="0" bIns="0" rtlCol="0" anchor="ctr"/>
          <a:lstStyle/>
          <a:p>
            <a:pPr marL="0" indent="0">
              <a:lnSpc>
                <a:spcPct val="105000"/>
              </a:lnSpc>
              <a:buNone/>
            </a:pPr>
            <a:r>
              <a:rPr lang="en-US" sz="1300" dirty="0">
                <a:solidFill>
                  <a:srgbClr val="5C6B73"/>
                </a:solidFill>
                <a:latin typeface="Calibri" pitchFamily="34" charset="0"/>
                <a:ea typeface="Calibri" pitchFamily="34" charset="-122"/>
                <a:cs typeface="Calibri" pitchFamily="34" charset="-120"/>
              </a:rPr>
              <a:t>Know exactly what you qualify for so you can move with confidence.</a:t>
            </a:r>
            <a:endParaRPr lang="en-US" sz="1300" dirty="0"/>
          </a:p>
        </p:txBody>
      </p:sp>
      <p:sp>
        <p:nvSpPr>
          <p:cNvPr id="11" name="Shape 8"/>
          <p:cNvSpPr/>
          <p:nvPr/>
        </p:nvSpPr>
        <p:spPr>
          <a:xfrm>
            <a:off x="640080" y="2935224"/>
            <a:ext cx="10881360" cy="1042416"/>
          </a:xfrm>
          <a:prstGeom prst="roundRect">
            <a:avLst>
              <a:gd name="adj" fmla="val 8772"/>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12" name="Shape 9"/>
          <p:cNvSpPr/>
          <p:nvPr/>
        </p:nvSpPr>
        <p:spPr>
          <a:xfrm>
            <a:off x="914400" y="3182112"/>
            <a:ext cx="566928" cy="566928"/>
          </a:xfrm>
          <a:prstGeom prst="ellipse">
            <a:avLst/>
          </a:prstGeom>
          <a:solidFill>
            <a:srgbClr val="213569"/>
          </a:solidFill>
          <a:ln/>
        </p:spPr>
        <p:txBody>
          <a:bodyPr/>
          <a:lstStyle/>
          <a:p>
            <a:endParaRPr lang="en-US"/>
          </a:p>
        </p:txBody>
      </p:sp>
      <p:sp>
        <p:nvSpPr>
          <p:cNvPr id="13" name="Text 10"/>
          <p:cNvSpPr/>
          <p:nvPr/>
        </p:nvSpPr>
        <p:spPr>
          <a:xfrm>
            <a:off x="914400" y="3182112"/>
            <a:ext cx="566928" cy="566928"/>
          </a:xfrm>
          <a:prstGeom prst="rect">
            <a:avLst/>
          </a:prstGeom>
          <a:noFill/>
          <a:ln/>
        </p:spPr>
        <p:txBody>
          <a:bodyPr wrap="square" lIns="0" tIns="0" rIns="0" bIns="0" rtlCol="0" anchor="ctr"/>
          <a:lstStyle/>
          <a:p>
            <a:pPr marL="0" indent="0" algn="ctr">
              <a:buNone/>
            </a:pPr>
            <a:r>
              <a:rPr lang="en-US" sz="2000" b="1" dirty="0">
                <a:solidFill>
                  <a:srgbClr val="FFFFFF"/>
                </a:solidFill>
                <a:latin typeface="Cambria" pitchFamily="34" charset="0"/>
                <a:ea typeface="Cambria" pitchFamily="34" charset="-122"/>
                <a:cs typeface="Cambria" pitchFamily="34" charset="-120"/>
              </a:rPr>
              <a:t>2</a:t>
            </a:r>
            <a:endParaRPr lang="en-US" sz="2000" dirty="0"/>
          </a:p>
        </p:txBody>
      </p:sp>
      <p:sp>
        <p:nvSpPr>
          <p:cNvPr id="14" name="Text 11"/>
          <p:cNvSpPr/>
          <p:nvPr/>
        </p:nvSpPr>
        <p:spPr>
          <a:xfrm>
            <a:off x="1737360" y="3081528"/>
            <a:ext cx="4297680" cy="749808"/>
          </a:xfrm>
          <a:prstGeom prst="rect">
            <a:avLst/>
          </a:prstGeom>
          <a:noFill/>
          <a:ln/>
        </p:spPr>
        <p:txBody>
          <a:bodyPr wrap="square" lIns="0" tIns="0" rIns="0" bIns="0" rtlCol="0" anchor="ctr"/>
          <a:lstStyle/>
          <a:p>
            <a:pPr marL="0" indent="0">
              <a:buNone/>
            </a:pPr>
            <a:r>
              <a:rPr lang="en-US" sz="2000" b="1" dirty="0">
                <a:solidFill>
                  <a:srgbClr val="14222B"/>
                </a:solidFill>
                <a:latin typeface="Calibri" panose="020F0502020204030204" pitchFamily="34" charset="0"/>
                <a:ea typeface="Calibri" panose="020F0502020204030204" pitchFamily="34" charset="0"/>
                <a:cs typeface="Calibri" panose="020F0502020204030204" pitchFamily="34" charset="0"/>
              </a:rPr>
              <a:t>Know your real budget</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15" name="Text 12"/>
          <p:cNvSpPr/>
          <p:nvPr/>
        </p:nvSpPr>
        <p:spPr>
          <a:xfrm>
            <a:off x="6172200" y="3063240"/>
            <a:ext cx="5166360" cy="777240"/>
          </a:xfrm>
          <a:prstGeom prst="rect">
            <a:avLst/>
          </a:prstGeom>
          <a:noFill/>
          <a:ln/>
        </p:spPr>
        <p:txBody>
          <a:bodyPr wrap="square" lIns="0" tIns="0" rIns="0" bIns="0" rtlCol="0" anchor="ctr"/>
          <a:lstStyle/>
          <a:p>
            <a:pPr marL="0" indent="0">
              <a:lnSpc>
                <a:spcPct val="105000"/>
              </a:lnSpc>
              <a:buNone/>
            </a:pPr>
            <a:r>
              <a:rPr lang="en-US" sz="1300" dirty="0">
                <a:solidFill>
                  <a:srgbClr val="5C6B73"/>
                </a:solidFill>
                <a:latin typeface="Calibri" pitchFamily="34" charset="0"/>
                <a:ea typeface="Calibri" pitchFamily="34" charset="-122"/>
                <a:cs typeface="Calibri" pitchFamily="34" charset="-120"/>
              </a:rPr>
              <a:t>Look at the true monthly payment, not just the rate on a headline.</a:t>
            </a:r>
            <a:endParaRPr lang="en-US" sz="1300" dirty="0"/>
          </a:p>
        </p:txBody>
      </p:sp>
      <p:sp>
        <p:nvSpPr>
          <p:cNvPr id="16" name="Shape 13"/>
          <p:cNvSpPr/>
          <p:nvPr/>
        </p:nvSpPr>
        <p:spPr>
          <a:xfrm>
            <a:off x="640080" y="4087368"/>
            <a:ext cx="10881360" cy="1042416"/>
          </a:xfrm>
          <a:prstGeom prst="roundRect">
            <a:avLst>
              <a:gd name="adj" fmla="val 8772"/>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17" name="Shape 14"/>
          <p:cNvSpPr/>
          <p:nvPr/>
        </p:nvSpPr>
        <p:spPr>
          <a:xfrm>
            <a:off x="914400" y="4334256"/>
            <a:ext cx="566928" cy="566928"/>
          </a:xfrm>
          <a:prstGeom prst="ellipse">
            <a:avLst/>
          </a:prstGeom>
          <a:solidFill>
            <a:srgbClr val="213569"/>
          </a:solidFill>
          <a:ln/>
        </p:spPr>
        <p:txBody>
          <a:bodyPr/>
          <a:lstStyle/>
          <a:p>
            <a:endParaRPr lang="en-US"/>
          </a:p>
        </p:txBody>
      </p:sp>
      <p:sp>
        <p:nvSpPr>
          <p:cNvPr id="18" name="Text 15"/>
          <p:cNvSpPr/>
          <p:nvPr/>
        </p:nvSpPr>
        <p:spPr>
          <a:xfrm>
            <a:off x="914400" y="4334256"/>
            <a:ext cx="566928" cy="566928"/>
          </a:xfrm>
          <a:prstGeom prst="rect">
            <a:avLst/>
          </a:prstGeom>
          <a:noFill/>
          <a:ln/>
        </p:spPr>
        <p:txBody>
          <a:bodyPr wrap="square" lIns="0" tIns="0" rIns="0" bIns="0" rtlCol="0" anchor="ctr"/>
          <a:lstStyle/>
          <a:p>
            <a:pPr marL="0" indent="0" algn="ctr">
              <a:buNone/>
            </a:pPr>
            <a:r>
              <a:rPr lang="en-US" sz="2000" b="1" dirty="0">
                <a:solidFill>
                  <a:srgbClr val="FFFFFF"/>
                </a:solidFill>
                <a:latin typeface="Cambria" pitchFamily="34" charset="0"/>
                <a:ea typeface="Cambria" pitchFamily="34" charset="-122"/>
                <a:cs typeface="Cambria" pitchFamily="34" charset="-120"/>
              </a:rPr>
              <a:t>3</a:t>
            </a:r>
            <a:endParaRPr lang="en-US" sz="2000" dirty="0"/>
          </a:p>
        </p:txBody>
      </p:sp>
      <p:sp>
        <p:nvSpPr>
          <p:cNvPr id="19" name="Text 16"/>
          <p:cNvSpPr/>
          <p:nvPr/>
        </p:nvSpPr>
        <p:spPr>
          <a:xfrm>
            <a:off x="1737360" y="4233672"/>
            <a:ext cx="4297680" cy="749808"/>
          </a:xfrm>
          <a:prstGeom prst="rect">
            <a:avLst/>
          </a:prstGeom>
          <a:noFill/>
          <a:ln/>
        </p:spPr>
        <p:txBody>
          <a:bodyPr wrap="square" lIns="0" tIns="0" rIns="0" bIns="0" rtlCol="0" anchor="ctr"/>
          <a:lstStyle/>
          <a:p>
            <a:pPr marL="0" indent="0">
              <a:buNone/>
            </a:pPr>
            <a:r>
              <a:rPr lang="en-US" sz="2000" b="1" dirty="0">
                <a:solidFill>
                  <a:srgbClr val="14222B"/>
                </a:solidFill>
                <a:latin typeface="Calibri" panose="020F0502020204030204" pitchFamily="34" charset="0"/>
                <a:ea typeface="Calibri" panose="020F0502020204030204" pitchFamily="34" charset="0"/>
                <a:cs typeface="Calibri" panose="020F0502020204030204" pitchFamily="34" charset="0"/>
              </a:rPr>
              <a:t>Build a buy-now, refi-later plan</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20" name="Text 17"/>
          <p:cNvSpPr/>
          <p:nvPr/>
        </p:nvSpPr>
        <p:spPr>
          <a:xfrm>
            <a:off x="6172200" y="4215384"/>
            <a:ext cx="5166360" cy="777240"/>
          </a:xfrm>
          <a:prstGeom prst="rect">
            <a:avLst/>
          </a:prstGeom>
          <a:noFill/>
          <a:ln/>
        </p:spPr>
        <p:txBody>
          <a:bodyPr wrap="square" lIns="0" tIns="0" rIns="0" bIns="0" rtlCol="0" anchor="ctr"/>
          <a:lstStyle/>
          <a:p>
            <a:pPr marL="0" indent="0">
              <a:lnSpc>
                <a:spcPct val="105000"/>
              </a:lnSpc>
              <a:buNone/>
            </a:pPr>
            <a:r>
              <a:rPr lang="en-US" sz="1300" dirty="0">
                <a:solidFill>
                  <a:srgbClr val="5C6B73"/>
                </a:solidFill>
                <a:latin typeface="Calibri" pitchFamily="34" charset="0"/>
                <a:ea typeface="Calibri" pitchFamily="34" charset="-122"/>
                <a:cs typeface="Calibri" pitchFamily="34" charset="-120"/>
              </a:rPr>
              <a:t>Own the home today and keep a clear plan to revisit your rate.</a:t>
            </a:r>
            <a:endParaRPr lang="en-US" sz="1300" dirty="0"/>
          </a:p>
        </p:txBody>
      </p:sp>
      <p:sp>
        <p:nvSpPr>
          <p:cNvPr id="21" name="Shape 18"/>
          <p:cNvSpPr/>
          <p:nvPr/>
        </p:nvSpPr>
        <p:spPr>
          <a:xfrm>
            <a:off x="640080" y="5239512"/>
            <a:ext cx="10881360" cy="1042416"/>
          </a:xfrm>
          <a:prstGeom prst="roundRect">
            <a:avLst>
              <a:gd name="adj" fmla="val 8772"/>
            </a:avLst>
          </a:prstGeom>
          <a:solidFill>
            <a:srgbClr val="FFFFFF"/>
          </a:solidFill>
          <a:ln/>
          <a:effectLst>
            <a:outerShdw blurRad="88900" dist="38100" dir="5400000" algn="bl" rotWithShape="0">
              <a:srgbClr val="000000">
                <a:alpha val="12000"/>
              </a:srgbClr>
            </a:outerShdw>
          </a:effectLst>
        </p:spPr>
        <p:txBody>
          <a:bodyPr/>
          <a:lstStyle/>
          <a:p>
            <a:endParaRPr lang="en-US"/>
          </a:p>
        </p:txBody>
      </p:sp>
      <p:sp>
        <p:nvSpPr>
          <p:cNvPr id="22" name="Shape 19"/>
          <p:cNvSpPr/>
          <p:nvPr/>
        </p:nvSpPr>
        <p:spPr>
          <a:xfrm>
            <a:off x="914400" y="5486400"/>
            <a:ext cx="566928" cy="566928"/>
          </a:xfrm>
          <a:prstGeom prst="ellipse">
            <a:avLst/>
          </a:prstGeom>
          <a:solidFill>
            <a:srgbClr val="213569"/>
          </a:solidFill>
          <a:ln/>
        </p:spPr>
        <p:txBody>
          <a:bodyPr/>
          <a:lstStyle/>
          <a:p>
            <a:endParaRPr lang="en-US"/>
          </a:p>
        </p:txBody>
      </p:sp>
      <p:sp>
        <p:nvSpPr>
          <p:cNvPr id="23" name="Text 20"/>
          <p:cNvSpPr/>
          <p:nvPr/>
        </p:nvSpPr>
        <p:spPr>
          <a:xfrm>
            <a:off x="914400" y="5486400"/>
            <a:ext cx="566928" cy="566928"/>
          </a:xfrm>
          <a:prstGeom prst="rect">
            <a:avLst/>
          </a:prstGeom>
          <a:noFill/>
          <a:ln/>
        </p:spPr>
        <p:txBody>
          <a:bodyPr wrap="square" lIns="0" tIns="0" rIns="0" bIns="0" rtlCol="0" anchor="ctr"/>
          <a:lstStyle/>
          <a:p>
            <a:pPr marL="0" indent="0" algn="ctr">
              <a:buNone/>
            </a:pPr>
            <a:r>
              <a:rPr lang="en-US" sz="2000" b="1" dirty="0">
                <a:solidFill>
                  <a:srgbClr val="FFFFFF"/>
                </a:solidFill>
                <a:latin typeface="Cambria" pitchFamily="34" charset="0"/>
                <a:ea typeface="Cambria" pitchFamily="34" charset="-122"/>
                <a:cs typeface="Cambria" pitchFamily="34" charset="-120"/>
              </a:rPr>
              <a:t>4</a:t>
            </a:r>
            <a:endParaRPr lang="en-US" sz="2000" dirty="0"/>
          </a:p>
        </p:txBody>
      </p:sp>
      <p:sp>
        <p:nvSpPr>
          <p:cNvPr id="24" name="Text 21"/>
          <p:cNvSpPr/>
          <p:nvPr/>
        </p:nvSpPr>
        <p:spPr>
          <a:xfrm>
            <a:off x="1737360" y="5385816"/>
            <a:ext cx="4297680" cy="749808"/>
          </a:xfrm>
          <a:prstGeom prst="rect">
            <a:avLst/>
          </a:prstGeom>
          <a:noFill/>
          <a:ln/>
        </p:spPr>
        <p:txBody>
          <a:bodyPr wrap="square" lIns="0" tIns="0" rIns="0" bIns="0" rtlCol="0" anchor="ctr"/>
          <a:lstStyle/>
          <a:p>
            <a:pPr marL="0" indent="0">
              <a:buNone/>
            </a:pPr>
            <a:r>
              <a:rPr lang="en-US" sz="2000" b="1" dirty="0">
                <a:solidFill>
                  <a:srgbClr val="14222B"/>
                </a:solidFill>
                <a:latin typeface="Calibri" panose="020F0502020204030204" pitchFamily="34" charset="0"/>
                <a:ea typeface="Calibri" panose="020F0502020204030204" pitchFamily="34" charset="0"/>
                <a:cs typeface="Calibri" panose="020F0502020204030204" pitchFamily="34" charset="0"/>
              </a:rPr>
              <a:t>Make a strong, informed offer</a:t>
            </a: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25" name="Text 22"/>
          <p:cNvSpPr/>
          <p:nvPr/>
        </p:nvSpPr>
        <p:spPr>
          <a:xfrm>
            <a:off x="6172200" y="5367528"/>
            <a:ext cx="5166360" cy="777240"/>
          </a:xfrm>
          <a:prstGeom prst="rect">
            <a:avLst/>
          </a:prstGeom>
          <a:noFill/>
          <a:ln/>
        </p:spPr>
        <p:txBody>
          <a:bodyPr wrap="square" lIns="0" tIns="0" rIns="0" bIns="0" rtlCol="0" anchor="ctr"/>
          <a:lstStyle/>
          <a:p>
            <a:pPr marL="0" indent="0">
              <a:lnSpc>
                <a:spcPct val="105000"/>
              </a:lnSpc>
              <a:buNone/>
            </a:pPr>
            <a:r>
              <a:rPr lang="en-US" sz="1300" dirty="0">
                <a:solidFill>
                  <a:srgbClr val="5C6B73"/>
                </a:solidFill>
                <a:latin typeface="Calibri" pitchFamily="34" charset="0"/>
                <a:ea typeface="Calibri" pitchFamily="34" charset="-122"/>
                <a:cs typeface="Calibri" pitchFamily="34" charset="-120"/>
              </a:rPr>
              <a:t>Use today's leverage to negotiate price, credits, and terms.</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TotalTime>
  <Words>1194</Words>
  <Application>Microsoft Office PowerPoint</Application>
  <PresentationFormat>Widescreen</PresentationFormat>
  <Paragraphs>135</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Move in Today's Market</dc:title>
  <dc:subject>PptxGenJS Presentation</dc:subject>
  <dc:creator>NAMB</dc:creator>
  <cp:lastModifiedBy>Valerie Saunders</cp:lastModifiedBy>
  <cp:revision>1</cp:revision>
  <dcterms:created xsi:type="dcterms:W3CDTF">2026-06-19T21:52:03Z</dcterms:created>
  <dcterms:modified xsi:type="dcterms:W3CDTF">2026-06-19T22:08:59Z</dcterms:modified>
</cp:coreProperties>
</file>