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6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rie Saunders" userId="94654425fb64e3f0" providerId="LiveId" clId="{A3C2B4F6-88D5-4259-9C6B-8F467994E0FE}"/>
    <pc:docChg chg="undo custSel modSld">
      <pc:chgData name="Valerie Saunders" userId="94654425fb64e3f0" providerId="LiveId" clId="{A3C2B4F6-88D5-4259-9C6B-8F467994E0FE}" dt="2026-08-02T19:09:42.282" v="124" actId="403"/>
      <pc:docMkLst>
        <pc:docMk/>
      </pc:docMkLst>
      <pc:sldChg chg="addSp delSp modSp mod">
        <pc:chgData name="Valerie Saunders" userId="94654425fb64e3f0" providerId="LiveId" clId="{A3C2B4F6-88D5-4259-9C6B-8F467994E0FE}" dt="2026-08-02T18:33:44.819" v="10" actId="207"/>
        <pc:sldMkLst>
          <pc:docMk/>
          <pc:sldMk cId="0" sldId="256"/>
        </pc:sldMkLst>
        <pc:spChg chg="mod">
          <ac:chgData name="Valerie Saunders" userId="94654425fb64e3f0" providerId="LiveId" clId="{A3C2B4F6-88D5-4259-9C6B-8F467994E0FE}" dt="2026-08-02T18:32:49.316" v="8" actId="207"/>
          <ac:spMkLst>
            <pc:docMk/>
            <pc:sldMk cId="0" sldId="256"/>
            <ac:spMk id="2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3:44.819" v="10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Valerie Saunders" userId="94654425fb64e3f0" providerId="LiveId" clId="{A3C2B4F6-88D5-4259-9C6B-8F467994E0FE}" dt="2026-07-19T02:36:00.099" v="5" actId="403"/>
          <ac:spMkLst>
            <pc:docMk/>
            <pc:sldMk cId="0" sldId="256"/>
            <ac:spMk id="6" creationId="{00000000-0000-0000-0000-000000000000}"/>
          </ac:spMkLst>
        </pc:spChg>
        <pc:picChg chg="add mod">
          <ac:chgData name="Valerie Saunders" userId="94654425fb64e3f0" providerId="LiveId" clId="{A3C2B4F6-88D5-4259-9C6B-8F467994E0FE}" dt="2026-07-19T02:35:55.127" v="3" actId="1076"/>
          <ac:picMkLst>
            <pc:docMk/>
            <pc:sldMk cId="0" sldId="256"/>
            <ac:picMk id="11" creationId="{AA632B1F-BF29-4E14-DBB8-7CD301AF3552}"/>
          </ac:picMkLst>
        </pc:picChg>
      </pc:sldChg>
      <pc:sldChg chg="modSp mod">
        <pc:chgData name="Valerie Saunders" userId="94654425fb64e3f0" providerId="LiveId" clId="{A3C2B4F6-88D5-4259-9C6B-8F467994E0FE}" dt="2026-08-02T19:06:02.653" v="61" actId="403"/>
        <pc:sldMkLst>
          <pc:docMk/>
          <pc:sldMk cId="0" sldId="257"/>
        </pc:sldMkLst>
        <pc:spChg chg="mod">
          <ac:chgData name="Valerie Saunders" userId="94654425fb64e3f0" providerId="LiveId" clId="{A3C2B4F6-88D5-4259-9C6B-8F467994E0FE}" dt="2026-08-02T19:05:46.384" v="55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5:51.582" v="57" actId="403"/>
          <ac:spMkLst>
            <pc:docMk/>
            <pc:sldMk cId="0" sldId="257"/>
            <ac:spMk id="7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5:41.680" v="54" actId="403"/>
          <ac:spMkLst>
            <pc:docMk/>
            <pc:sldMk cId="0" sldId="257"/>
            <ac:spMk id="9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5:56.759" v="59" actId="403"/>
          <ac:spMkLst>
            <pc:docMk/>
            <pc:sldMk cId="0" sldId="257"/>
            <ac:spMk id="13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6:02.653" v="61" actId="403"/>
          <ac:spMkLst>
            <pc:docMk/>
            <pc:sldMk cId="0" sldId="257"/>
            <ac:spMk id="15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9:07:20.436" v="86" actId="403"/>
        <pc:sldMkLst>
          <pc:docMk/>
          <pc:sldMk cId="0" sldId="259"/>
        </pc:sldMkLst>
        <pc:spChg chg="mod">
          <ac:chgData name="Valerie Saunders" userId="94654425fb64e3f0" providerId="LiveId" clId="{A3C2B4F6-88D5-4259-9C6B-8F467994E0FE}" dt="2026-08-02T19:06:35.295" v="67" actId="207"/>
          <ac:spMkLst>
            <pc:docMk/>
            <pc:sldMk cId="0" sldId="259"/>
            <ac:spMk id="5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6:22.864" v="64" actId="403"/>
          <ac:spMkLst>
            <pc:docMk/>
            <pc:sldMk cId="0" sldId="259"/>
            <ac:spMk id="6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6:44.041" v="70" actId="403"/>
          <ac:spMkLst>
            <pc:docMk/>
            <pc:sldMk cId="0" sldId="259"/>
            <ac:spMk id="9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6:52.600" v="73" actId="403"/>
          <ac:spMkLst>
            <pc:docMk/>
            <pc:sldMk cId="0" sldId="259"/>
            <ac:spMk id="10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6:57.426" v="76" actId="403"/>
          <ac:spMkLst>
            <pc:docMk/>
            <pc:sldMk cId="0" sldId="259"/>
            <ac:spMk id="13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7:02.501" v="79" actId="403"/>
          <ac:spMkLst>
            <pc:docMk/>
            <pc:sldMk cId="0" sldId="259"/>
            <ac:spMk id="14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7:07.297" v="81" actId="403"/>
          <ac:spMkLst>
            <pc:docMk/>
            <pc:sldMk cId="0" sldId="259"/>
            <ac:spMk id="17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7:20.436" v="86" actId="403"/>
          <ac:spMkLst>
            <pc:docMk/>
            <pc:sldMk cId="0" sldId="259"/>
            <ac:spMk id="18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8:35:11.052" v="16" actId="403"/>
        <pc:sldMkLst>
          <pc:docMk/>
          <pc:sldMk cId="0" sldId="261"/>
        </pc:sldMkLst>
        <pc:spChg chg="mod">
          <ac:chgData name="Valerie Saunders" userId="94654425fb64e3f0" providerId="LiveId" clId="{A3C2B4F6-88D5-4259-9C6B-8F467994E0FE}" dt="2026-07-19T02:36:30.304" v="7" actId="403"/>
          <ac:spMkLst>
            <pc:docMk/>
            <pc:sldMk cId="0" sldId="261"/>
            <ac:spMk id="2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5:01.933" v="13" actId="403"/>
          <ac:spMkLst>
            <pc:docMk/>
            <pc:sldMk cId="0" sldId="261"/>
            <ac:spMk id="5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5:11.052" v="16" actId="403"/>
          <ac:spMkLst>
            <pc:docMk/>
            <pc:sldMk cId="0" sldId="261"/>
            <ac:spMk id="8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8:36:03.253" v="31" actId="404"/>
        <pc:sldMkLst>
          <pc:docMk/>
          <pc:sldMk cId="0" sldId="262"/>
        </pc:sldMkLst>
        <pc:spChg chg="mod">
          <ac:chgData name="Valerie Saunders" userId="94654425fb64e3f0" providerId="LiveId" clId="{A3C2B4F6-88D5-4259-9C6B-8F467994E0FE}" dt="2026-08-02T18:35:36.007" v="22" actId="403"/>
          <ac:spMkLst>
            <pc:docMk/>
            <pc:sldMk cId="0" sldId="262"/>
            <ac:spMk id="5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5:54.006" v="25" actId="207"/>
          <ac:spMkLst>
            <pc:docMk/>
            <pc:sldMk cId="0" sldId="262"/>
            <ac:spMk id="6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5:44.319" v="24" actId="403"/>
          <ac:spMkLst>
            <pc:docMk/>
            <pc:sldMk cId="0" sldId="262"/>
            <ac:spMk id="8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6:03.253" v="31" actId="404"/>
          <ac:spMkLst>
            <pc:docMk/>
            <pc:sldMk cId="0" sldId="262"/>
            <ac:spMk id="9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9:09:42.282" v="124" actId="403"/>
        <pc:sldMkLst>
          <pc:docMk/>
          <pc:sldMk cId="0" sldId="263"/>
        </pc:sldMkLst>
        <pc:spChg chg="mod">
          <ac:chgData name="Valerie Saunders" userId="94654425fb64e3f0" providerId="LiveId" clId="{A3C2B4F6-88D5-4259-9C6B-8F467994E0FE}" dt="2026-08-02T19:09:35.294" v="123" actId="403"/>
          <ac:spMkLst>
            <pc:docMk/>
            <pc:sldMk cId="0" sldId="263"/>
            <ac:spMk id="3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9:42.282" v="124" actId="403"/>
          <ac:spMkLst>
            <pc:docMk/>
            <pc:sldMk cId="0" sldId="263"/>
            <ac:spMk id="4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6:31.492" v="33" actId="403"/>
          <ac:spMkLst>
            <pc:docMk/>
            <pc:sldMk cId="0" sldId="263"/>
            <ac:spMk id="8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6:38.113" v="35" actId="403"/>
          <ac:spMkLst>
            <pc:docMk/>
            <pc:sldMk cId="0" sldId="263"/>
            <ac:spMk id="12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6:42.791" v="37" actId="403"/>
          <ac:spMkLst>
            <pc:docMk/>
            <pc:sldMk cId="0" sldId="263"/>
            <ac:spMk id="16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6:48.199" v="39" actId="403"/>
          <ac:spMkLst>
            <pc:docMk/>
            <pc:sldMk cId="0" sldId="263"/>
            <ac:spMk id="20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8:38:26.291" v="51" actId="403"/>
        <pc:sldMkLst>
          <pc:docMk/>
          <pc:sldMk cId="0" sldId="264"/>
        </pc:sldMkLst>
        <pc:spChg chg="mod">
          <ac:chgData name="Valerie Saunders" userId="94654425fb64e3f0" providerId="LiveId" clId="{A3C2B4F6-88D5-4259-9C6B-8F467994E0FE}" dt="2026-08-02T18:37:53.454" v="41" actId="403"/>
          <ac:spMkLst>
            <pc:docMk/>
            <pc:sldMk cId="0" sldId="264"/>
            <ac:spMk id="6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8:12.600" v="47" actId="403"/>
          <ac:spMkLst>
            <pc:docMk/>
            <pc:sldMk cId="0" sldId="264"/>
            <ac:spMk id="10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8:00.424" v="43" actId="403"/>
          <ac:spMkLst>
            <pc:docMk/>
            <pc:sldMk cId="0" sldId="264"/>
            <ac:spMk id="14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8:19.960" v="49" actId="403"/>
          <ac:spMkLst>
            <pc:docMk/>
            <pc:sldMk cId="0" sldId="264"/>
            <ac:spMk id="18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8:07.180" v="45" actId="403"/>
          <ac:spMkLst>
            <pc:docMk/>
            <pc:sldMk cId="0" sldId="264"/>
            <ac:spMk id="22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8:38:26.291" v="51" actId="403"/>
          <ac:spMkLst>
            <pc:docMk/>
            <pc:sldMk cId="0" sldId="264"/>
            <ac:spMk id="26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8:38:33.414" v="52" actId="403"/>
        <pc:sldMkLst>
          <pc:docMk/>
          <pc:sldMk cId="0" sldId="265"/>
        </pc:sldMkLst>
        <pc:spChg chg="mod">
          <ac:chgData name="Valerie Saunders" userId="94654425fb64e3f0" providerId="LiveId" clId="{A3C2B4F6-88D5-4259-9C6B-8F467994E0FE}" dt="2026-08-02T18:38:33.414" v="52" actId="403"/>
          <ac:spMkLst>
            <pc:docMk/>
            <pc:sldMk cId="0" sldId="265"/>
            <ac:spMk id="4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9:08:20.080" v="110" actId="403"/>
        <pc:sldMkLst>
          <pc:docMk/>
          <pc:sldMk cId="0" sldId="266"/>
        </pc:sldMkLst>
        <pc:spChg chg="mod">
          <ac:chgData name="Valerie Saunders" userId="94654425fb64e3f0" providerId="LiveId" clId="{A3C2B4F6-88D5-4259-9C6B-8F467994E0FE}" dt="2026-08-02T19:07:29.786" v="89" actId="403"/>
          <ac:spMkLst>
            <pc:docMk/>
            <pc:sldMk cId="0" sldId="266"/>
            <ac:spMk id="5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7:34.898" v="92" actId="403"/>
          <ac:spMkLst>
            <pc:docMk/>
            <pc:sldMk cId="0" sldId="266"/>
            <ac:spMk id="6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7:44.299" v="95" actId="403"/>
          <ac:spMkLst>
            <pc:docMk/>
            <pc:sldMk cId="0" sldId="266"/>
            <ac:spMk id="9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7:49.490" v="98" actId="403"/>
          <ac:spMkLst>
            <pc:docMk/>
            <pc:sldMk cId="0" sldId="266"/>
            <ac:spMk id="10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8:00.374" v="101" actId="403"/>
          <ac:spMkLst>
            <pc:docMk/>
            <pc:sldMk cId="0" sldId="266"/>
            <ac:spMk id="13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8:05.929" v="104" actId="403"/>
          <ac:spMkLst>
            <pc:docMk/>
            <pc:sldMk cId="0" sldId="266"/>
            <ac:spMk id="14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8:14.873" v="107" actId="403"/>
          <ac:spMkLst>
            <pc:docMk/>
            <pc:sldMk cId="0" sldId="266"/>
            <ac:spMk id="17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8:20.080" v="110" actId="403"/>
          <ac:spMkLst>
            <pc:docMk/>
            <pc:sldMk cId="0" sldId="266"/>
            <ac:spMk id="18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9:08:37.609" v="114" actId="403"/>
        <pc:sldMkLst>
          <pc:docMk/>
          <pc:sldMk cId="0" sldId="267"/>
        </pc:sldMkLst>
        <pc:spChg chg="mod">
          <ac:chgData name="Valerie Saunders" userId="94654425fb64e3f0" providerId="LiveId" clId="{A3C2B4F6-88D5-4259-9C6B-8F467994E0FE}" dt="2026-08-02T19:08:28.871" v="112" actId="403"/>
          <ac:spMkLst>
            <pc:docMk/>
            <pc:sldMk cId="0" sldId="267"/>
            <ac:spMk id="9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8:37.609" v="114" actId="403"/>
          <ac:spMkLst>
            <pc:docMk/>
            <pc:sldMk cId="0" sldId="267"/>
            <ac:spMk id="15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9:08:54.781" v="118" actId="403"/>
        <pc:sldMkLst>
          <pc:docMk/>
          <pc:sldMk cId="0" sldId="268"/>
        </pc:sldMkLst>
        <pc:spChg chg="mod">
          <ac:chgData name="Valerie Saunders" userId="94654425fb64e3f0" providerId="LiveId" clId="{A3C2B4F6-88D5-4259-9C6B-8F467994E0FE}" dt="2026-08-02T19:08:47.713" v="116" actId="403"/>
          <ac:spMkLst>
            <pc:docMk/>
            <pc:sldMk cId="0" sldId="268"/>
            <ac:spMk id="9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8:54.781" v="118" actId="403"/>
          <ac:spMkLst>
            <pc:docMk/>
            <pc:sldMk cId="0" sldId="268"/>
            <ac:spMk id="15" creationId="{00000000-0000-0000-0000-000000000000}"/>
          </ac:spMkLst>
        </pc:spChg>
      </pc:sldChg>
      <pc:sldChg chg="modSp mod">
        <pc:chgData name="Valerie Saunders" userId="94654425fb64e3f0" providerId="LiveId" clId="{A3C2B4F6-88D5-4259-9C6B-8F467994E0FE}" dt="2026-08-02T19:09:13.238" v="122" actId="403"/>
        <pc:sldMkLst>
          <pc:docMk/>
          <pc:sldMk cId="0" sldId="269"/>
        </pc:sldMkLst>
        <pc:spChg chg="mod">
          <ac:chgData name="Valerie Saunders" userId="94654425fb64e3f0" providerId="LiveId" clId="{A3C2B4F6-88D5-4259-9C6B-8F467994E0FE}" dt="2026-08-02T19:09:03.910" v="120" actId="403"/>
          <ac:spMkLst>
            <pc:docMk/>
            <pc:sldMk cId="0" sldId="269"/>
            <ac:spMk id="9" creationId="{00000000-0000-0000-0000-000000000000}"/>
          </ac:spMkLst>
        </pc:spChg>
        <pc:spChg chg="mod">
          <ac:chgData name="Valerie Saunders" userId="94654425fb64e3f0" providerId="LiveId" clId="{A3C2B4F6-88D5-4259-9C6B-8F467994E0FE}" dt="2026-08-02T19:09:13.238" v="122" actId="403"/>
          <ac:spMkLst>
            <pc:docMk/>
            <pc:sldMk cId="0" sldId="269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535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645920"/>
            <a:ext cx="5029200" cy="5029200"/>
          </a:xfrm>
          <a:prstGeom prst="ellipse">
            <a:avLst/>
          </a:prstGeom>
          <a:solidFill>
            <a:srgbClr val="00B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607040" y="4206240"/>
            <a:ext cx="3108960" cy="3108960"/>
          </a:xfrm>
          <a:prstGeom prst="ellipse">
            <a:avLst/>
          </a:prstGeom>
          <a:solidFill>
            <a:srgbClr val="C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2331720"/>
            <a:ext cx="96012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CONDO FINANCING</a:t>
            </a:r>
            <a:endParaRPr lang="en-US" sz="5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IS CHANGING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8778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Need to Know Now That Limited Review Has Retired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4800600"/>
            <a:ext cx="8778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Fannie Mae Lender Letter LL-2026-03  |  Freddie Mac Bulletin 2026-C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6126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Presented by [Your Name], [Your Company]  |  August 3, 2026</a:t>
            </a:r>
            <a:endParaRPr lang="en-US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32B1F-BF29-4E14-DBB8-7CD301AF3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65" y="660869"/>
            <a:ext cx="4763165" cy="11907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Buyers Are Already Feeling the Uncertainty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822960" y="1828800"/>
            <a:ext cx="5120640" cy="3474720"/>
          </a:xfrm>
          <a:prstGeom prst="roundRect">
            <a:avLst>
              <a:gd name="adj" fmla="val 3158"/>
            </a:avLst>
          </a:prstGeom>
          <a:solidFill>
            <a:srgbClr val="161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5120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CADC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42%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1188720" y="3657600"/>
            <a:ext cx="4389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community associations were unsure whether they even qualified for federally backed financing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0" y="1828800"/>
            <a:ext cx="5120640" cy="3474720"/>
          </a:xfrm>
          <a:prstGeom prst="roundRect">
            <a:avLst>
              <a:gd name="adj" fmla="val 3158"/>
            </a:avLst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0" y="2148840"/>
            <a:ext cx="5120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64%</a:t>
            </a:r>
            <a:endParaRPr lang="en-US" sz="7200" dirty="0"/>
          </a:p>
        </p:txBody>
      </p:sp>
      <p:sp>
        <p:nvSpPr>
          <p:cNvPr id="8" name="Text 6"/>
          <p:cNvSpPr/>
          <p:nvPr/>
        </p:nvSpPr>
        <p:spPr>
          <a:xfrm>
            <a:off x="6766560" y="3657600"/>
            <a:ext cx="4389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associations already deemed ineligible said it hurt home sales or property values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Community Associations Institute, 2025 survey, cited by NAMB — namb.org/condo-financing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Impact Isn't Even Across States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of the nine markets NAMB analyzed: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FLORIDA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914400" y="2606040"/>
            <a:ext cx="448056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About one-fifth of all U.S. condo units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50% more weakly funded associations than any other state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Condo prices already down 10.8%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40% of owners faced a special assessment in the past 3 years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1,400+ associations already on Fannie Mae's unavailable list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172200" y="1691640"/>
            <a:ext cx="525780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201168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NEVADA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6537960" y="2606040"/>
            <a:ext cx="448056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65%+ of residential listings sit within HOA communities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reserve studies run on a 5-year cycle vs. Fannie Mae's 3-year lookback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Condo inventory up 77% while sales are down 15.4% year over year</a:t>
            </a: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 documented associations funded as low as 42%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NAMB nine-state analysis (also covering CA, CO, NY, OH, SC, TX, UT) — namb.org/condo-financing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Industry Pushback: The Case for a Delay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NAMB and other industry groups support the market-expanding provisions of LL-2026-03, while pressing FHFA on the two most disruptive changes.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NAMB's formal letter to FHFA Director William Pulte asks for: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161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2551176"/>
            <a:ext cx="329184" cy="329184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55117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80160" y="2377440"/>
            <a:ext cx="9966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12-month transition period on Limited Review, now retired, and a delay of the reserve increase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8640" y="324612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161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3419856"/>
            <a:ext cx="329184" cy="329184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341985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80160" y="3246120"/>
            <a:ext cx="9966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preserved streamlined review pathway for established, low-risk projects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411480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161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77240" y="4288536"/>
            <a:ext cx="329184" cy="329184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77240" y="428853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80160" y="4114800"/>
            <a:ext cx="9966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single, consolidated compliance date instead of a rolling timeline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548640" y="4983480"/>
            <a:ext cx="10881360" cy="685800"/>
          </a:xfrm>
          <a:prstGeom prst="roundRect">
            <a:avLst>
              <a:gd name="adj" fmla="val 10667"/>
            </a:avLst>
          </a:prstGeom>
          <a:solidFill>
            <a:srgbClr val="161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77240" y="5157216"/>
            <a:ext cx="329184" cy="329184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77240" y="5157216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280160" y="4983480"/>
            <a:ext cx="9966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stakeholder feedback channel before final implementation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NAMB letter to FHFA Director William Pulte — namb.org/condo-financing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to Prepare Your Buyers and Sellers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2578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22960" y="1627632"/>
            <a:ext cx="109728" cy="100584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153619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Request HOA documents early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92024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for the HOA questionnaire, current budget, and reserve study before writing an offer.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172200" y="1371600"/>
            <a:ext cx="52578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446520" y="1627632"/>
            <a:ext cx="109728" cy="100584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720840" y="153619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Check the reserve study date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720840" y="192024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it's no more than 3 years old and uses the highest funding level, not the bare minimum.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548640" y="3154680"/>
            <a:ext cx="52578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822960" y="3410712"/>
            <a:ext cx="109728" cy="100584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97280" y="331927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Ask about assessments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0332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out if the HOA has any special assessment or dues increase planned before it affects your buyer's numbers.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72200" y="3154680"/>
            <a:ext cx="52578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446520" y="3410712"/>
            <a:ext cx="109728" cy="100584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720840" y="331927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Check eligibility history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720840" y="370332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 if the building has ever appeared on Fannie Mae's ineligible or unavailable list.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48640" y="4937760"/>
            <a:ext cx="52578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22960" y="5193792"/>
            <a:ext cx="109728" cy="1005840"/>
          </a:xfrm>
          <a:prstGeom prst="roundRect">
            <a:avLst>
              <a:gd name="adj" fmla="val 50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97280" y="510235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in extra time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97280" y="548640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buffer to contracts for Full Review documentation and possible re-underwriting.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72200" y="4937760"/>
            <a:ext cx="52578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446520" y="5193792"/>
            <a:ext cx="109728" cy="100584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720840" y="5102352"/>
            <a:ext cx="4434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Loop in your lender early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720840" y="548640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your lender in before the offer is written, not after — early flags save deals.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4389120"/>
            <a:ext cx="4572000" cy="4572000"/>
          </a:xfrm>
          <a:prstGeom prst="ellipse">
            <a:avLst/>
          </a:prstGeom>
          <a:solidFill>
            <a:srgbClr val="161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Stay Informed. Stay Ready.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Condo transactions aren't going away. Understanding these changes will help you close more confidently and guide your clients better.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606040"/>
            <a:ext cx="109728" cy="109728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48716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CONDO FINANCING HUB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761488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namb.org/condo-financing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383280"/>
            <a:ext cx="109728" cy="109728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26440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PRESENTED BY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3538728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[Your Name], [Your Company]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40080" y="4160520"/>
            <a:ext cx="109728" cy="109728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0" y="404164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QUESTIONS?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4315968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[Your Phone]  |  [Your Email]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40080" y="4937760"/>
            <a:ext cx="109728" cy="109728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4400" y="481888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MATERIAL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14400" y="5093208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and data compiled by NAMB®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" y="63093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FA6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NAMB®  |  The Voice of the Mortgage Industry Since 1973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 Changes Are Reshaping Condo Approvals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Fannie Mae's Lender Letter LL-2026-03, issued March 18, 2026, sets two changes in motion.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737360" y="21671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Limited Review Retires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 TODAY — AUGUST 3, 2026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of today, every condo purchase and refinance moves to Full Review. Streamlined approval for established, low-risk projects is gone, regardless of the project's track record.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17220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37960" y="214884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360920" y="210312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Reserve Funding Requirement Rises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53796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2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 JANUARY 4, 2027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53796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minimum HOA reserve funding requirement climbs from 10% to 15% of the annual budget, on top of separate state-level reserve laws already in place.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Fannie Mae Lender Letter LL-2026-03; Freddie Mac Bulletin 2026-C — namb.org/condo-financing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Dates on the Calendar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Limited Review retires today. Full Review is now the standard for every condo file.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05840" y="3657600"/>
            <a:ext cx="10149840" cy="0"/>
          </a:xfrm>
          <a:prstGeom prst="line">
            <a:avLst/>
          </a:prstGeom>
          <a:noFill/>
          <a:ln w="25400">
            <a:solidFill>
              <a:srgbClr val="3E4B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627632" y="3547872"/>
            <a:ext cx="219456" cy="219456"/>
          </a:xfrm>
          <a:prstGeom prst="ellipse">
            <a:avLst/>
          </a:prstGeom>
          <a:solidFill>
            <a:srgbClr val="CADCFC"/>
          </a:solidFill>
          <a:ln w="254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26517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 18, 2026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39776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LL-2026-03 issued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925312" y="3502152"/>
            <a:ext cx="310896" cy="310896"/>
          </a:xfrm>
          <a:prstGeom prst="ellipse">
            <a:avLst/>
          </a:prstGeom>
          <a:solidFill>
            <a:srgbClr val="C0392B"/>
          </a:solidFill>
          <a:ln w="254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74920" y="26517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3, 2026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617720" y="39776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— Limited Review retires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0314432" y="3547872"/>
            <a:ext cx="219456" cy="219456"/>
          </a:xfrm>
          <a:prstGeom prst="ellipse">
            <a:avLst/>
          </a:prstGeom>
          <a:solidFill>
            <a:srgbClr val="CADCFC"/>
          </a:solidFill>
          <a:ln w="254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418320" y="26517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JAN 4, 2027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326880" y="397764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Reserve minimum hits 15%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880360" y="5074920"/>
            <a:ext cx="6400800" cy="1051560"/>
          </a:xfrm>
          <a:prstGeom prst="roundRect">
            <a:avLst>
              <a:gd name="adj" fmla="val 8696"/>
            </a:avLst>
          </a:prstGeom>
          <a:solidFill>
            <a:srgbClr val="161C4D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108960" y="5074920"/>
            <a:ext cx="5943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Limited Review retirement took effect today as scheduled. Industry groups, including NAMB, continue pressing FHFA for a delay on the reserve increase taking effect January 4, 2027.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This Means for Your Deals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81328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1732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condo transaction now requires Full Review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17320" y="173736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Expect deeper HOA document requests, budget analysis, and insurance verification on files that once qualified for a streamlined path.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2670048"/>
            <a:ext cx="502920" cy="50292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6700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17320" y="25603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Established projects can lose eligibility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417320" y="292608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Sound, long-standing associations may be pushed into non-warrantable status simply because Full Review applies stricter, more granular standards.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" y="3858768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0080" y="385876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417320" y="37490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Timelines stretch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17320" y="411480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documentation and underwriter review time means condo closings need extra buffer, especially files that were already in process when today's cutover hit.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40080" y="5047488"/>
            <a:ext cx="502920" cy="50292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0080" y="50474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17320" y="49377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1F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Costs can shift to buyers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417320" y="530352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Associations racing to meet reserve thresholds may raise dues or levy special assessments, changing a buyer's qualifying numbers late in the process.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More Changes Are Baked Into LL-2026-03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81328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1732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Small-building waiver now covers up to 10 units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17320" y="173736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Projects of 5 to 10 units qualify for a Waiver of Project Review if not part of a master association. Less HOA documentation for small buildings. Effective immediately.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2670048"/>
            <a:ext cx="502920" cy="50292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6700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17320" y="25603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concentration cap is gone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417320" y="292608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50% investor-owned cap that blocked many high-rise buildings is retired under Full Review. A separate presale rule for new projects still applies. Effective immediately.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" y="3858768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0080" y="385876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417320" y="37490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Insurance relief for HOAs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17320" y="411480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Roofs no longer need replacement-cost coverage, and the inflation guard requirement on master policies is retired, easing premium pressure in high-cost markets. Effective immediately.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40080" y="5047488"/>
            <a:ext cx="502920" cy="50292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0080" y="50474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17320" y="49377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Florida PERS submission retired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17320" y="5303520"/>
            <a:ext cx="10058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Florida projects with attached units move to lender-delegated Full Review instead of a separate Fannie Mae PERS submission. Effective immediately.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Fannie Mae Lender Letter LL-2026-03 — namb.org/condo-financing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 More Items for Your Due-Diligence Checklist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LL-2026-03 also tightens reserve study standards and caps insurance deductibles. Worth flagging to HOAs now.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737360" y="21671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Reserve Studies Must Hit the Highest Funding Level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 TODAY — AUGUST 3, 2026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a lender relies on a reserve study instead of the budget line to qualify a project, the study must now recommend the highest funding level. Baseline funding, the option that lets the reserve balance approach zero, no longer qualifies.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17220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37960" y="214884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360920" y="210312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Master Policy Deductibles Capped at $50,000 Per Unit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53796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2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 JULY 1, 2026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53796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 property insurance policies can't carry a per-unit deductible above $50,000. When a policy does carry one, the individual unit owner must hold their own HO-6 policy to cover it, capped at the greater of 5% of coverage or $2,500. Confirm HOA and buyer coverage line up.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Fannie Mae Lender Letter LL-2026-03 — namb.org/condo-financing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the 15% Reserve Test Actually Works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building that looks underfunded on paper may already qualify once permitted exclusions apply.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737360" y="21671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Can Be Excluded From the Denominator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RATIO: RESERVE CONTRIBUTION ÷ ASSESSMENT INCOME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lnSpc>
                <a:spcPct val="11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Incidental income not relied on for operations or capital improvements</a:t>
            </a:r>
          </a:p>
          <a:p>
            <a:pPr marL="228600" indent="-228600">
              <a:lnSpc>
                <a:spcPct val="11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Utility income individual owners normally pay themselves (water, cable, internet)</a:t>
            </a:r>
          </a:p>
          <a:p>
            <a:pPr marL="228600" indent="-228600">
              <a:lnSpc>
                <a:spcPct val="11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Income and expenses allocated to reserve accounts</a:t>
            </a:r>
          </a:p>
          <a:p>
            <a:pPr marL="228600" indent="-228600">
              <a:lnSpc>
                <a:spcPct val="11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Special assessment income</a:t>
            </a:r>
          </a:p>
          <a:p>
            <a:pPr marL="228600" indent="-228600">
              <a:lnSpc>
                <a:spcPct val="11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 association assessments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17220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37960" y="214884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360920" y="210312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See It in Action: A Real Example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53796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2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BUDGET, TWO DIFFERENT RESULTS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53796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lnSpc>
                <a:spcPct val="112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Total income (assessments + laundry + cable/internet): $1,100,000</a:t>
            </a:r>
          </a:p>
          <a:p>
            <a:pPr marL="228600" indent="-228600">
              <a:lnSpc>
                <a:spcPct val="112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Reserve contribution: $150,000</a:t>
            </a:r>
          </a:p>
          <a:p>
            <a:pPr marL="228600" indent="-228600">
              <a:lnSpc>
                <a:spcPct val="112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exclusions: $150,000 ÷ $1,100,000 = 13.6% — fails the 15% test</a:t>
            </a:r>
          </a:p>
          <a:p>
            <a:pPr marL="228600" indent="-228600">
              <a:lnSpc>
                <a:spcPct val="112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exclusions ($200,000 in incidental/utility income backed out): $150,000 ÷ $900,000 = 16.7% — passes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Fannie Mae/Freddie Mac, "GSE Condo Changes" (J. Horne &amp; V. Vazquez), July 2026 — namb.org/condo-financing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Know the Terminology: Fannie vs. Freddie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Both agencies retired their streamlined path, but they don't use identical names for what replaces it.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737360" y="21671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Fannie Mae Review Options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C039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YOU'LL SEE ON A FANNIE-BACKED FILE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Waiver of Project Review (small/qualifying projects)</a:t>
            </a:r>
          </a:p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Lender-delegated Full Review</a:t>
            </a:r>
          </a:p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FHA approvals also accepted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6172200" y="178308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01600" dist="38100" dir="5400000" algn="bl" rotWithShape="0">
              <a:srgbClr val="1E2761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37960" y="214884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360920" y="210312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Freddie Mac Review Options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537960" y="30175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2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YOU'LL SEE ON A FREDDIE-BACKED FILE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537960" y="3474720"/>
            <a:ext cx="4480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Exempt From Review (small/qualifying projects)</a:t>
            </a:r>
          </a:p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Full Established Review</a:t>
            </a:r>
          </a:p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Construction Review</a:t>
            </a:r>
          </a:p>
          <a:p>
            <a:pPr marL="228600" indent="-228600">
              <a:lnSpc>
                <a:spcPct val="115000"/>
              </a:lnSpc>
              <a:spcAft>
                <a:spcPts val="700"/>
              </a:spcAft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Reciprocal project reviews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Fannie Mae/Freddie Mac, "GSE Condo Changes" (J. Horne &amp; V. Vazquez), July 2026 — namb.org/condo-financing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Data Gap: FHFA's Projection vs. the Real Numbers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5257800" cy="4297680"/>
          </a:xfrm>
          <a:prstGeom prst="roundRect">
            <a:avLst>
              <a:gd name="adj" fmla="val 2553"/>
            </a:avLst>
          </a:prstGeom>
          <a:solidFill>
            <a:srgbClr val="EDEFF7"/>
          </a:solidFill>
          <a:ln w="12700">
            <a:solidFill>
              <a:srgbClr val="D8DC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0" y="182880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FHFA'S PROJECTION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914400" y="2331720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Fewer than 10,000</a:t>
            </a:r>
            <a:endParaRPr lang="en-US" sz="2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associations affected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3474720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Dues increases of</a:t>
            </a:r>
            <a:endParaRPr lang="en-US" sz="2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E27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$15 to $30 per unit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172200" y="1554480"/>
            <a:ext cx="5257800" cy="4297680"/>
          </a:xfrm>
          <a:prstGeom prst="roundRect">
            <a:avLst>
              <a:gd name="adj" fmla="val 2553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182880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NAMB'S INDEPENDENT FINDINGS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537960" y="2331720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62-74% of associations</a:t>
            </a:r>
            <a:endParaRPr lang="en-US" sz="2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are already underfunded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537960" y="3429000"/>
            <a:ext cx="4526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Real-world compliance costs of</a:t>
            </a:r>
            <a:endParaRPr lang="en-US" sz="2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$42-$750 per unit, per month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37960" y="4526280"/>
            <a:ext cx="4526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C039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Special assessments reaching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C039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$1.35 million per unit in severe cases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Source: NAMB White Paper, “The Case for Pausing LL-2026-03” (analysis of 100,000+ reserve studies) — namb.org/condo-financing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1572</Words>
  <Application>Microsoft Office PowerPoint</Application>
  <PresentationFormat>Widescreen</PresentationFormat>
  <Paragraphs>189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Valerie Saunders</cp:lastModifiedBy>
  <cp:revision>1</cp:revision>
  <dcterms:created xsi:type="dcterms:W3CDTF">2026-07-19T02:34:22Z</dcterms:created>
  <dcterms:modified xsi:type="dcterms:W3CDTF">2026-08-02T19:09:44Z</dcterms:modified>
</cp:coreProperties>
</file>