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2" r:id="rId3"/>
    <p:sldMasterId id="2147483702" r:id="rId4"/>
    <p:sldMasterId id="2147483738" r:id="rId5"/>
  </p:sldMasterIdLst>
  <p:notesMasterIdLst>
    <p:notesMasterId r:id="rId37"/>
  </p:notesMasterIdLst>
  <p:sldIdLst>
    <p:sldId id="259" r:id="rId6"/>
    <p:sldId id="2134806240" r:id="rId7"/>
    <p:sldId id="2134806142" r:id="rId8"/>
    <p:sldId id="2134806231" r:id="rId9"/>
    <p:sldId id="2134806277" r:id="rId10"/>
    <p:sldId id="2134806189" r:id="rId11"/>
    <p:sldId id="2134806266" r:id="rId12"/>
    <p:sldId id="268" r:id="rId13"/>
    <p:sldId id="263" r:id="rId14"/>
    <p:sldId id="2134806239" r:id="rId15"/>
    <p:sldId id="2134806205" r:id="rId16"/>
    <p:sldId id="2134806177" r:id="rId17"/>
    <p:sldId id="2134806178" r:id="rId18"/>
    <p:sldId id="2134806270" r:id="rId19"/>
    <p:sldId id="2134806243" r:id="rId20"/>
    <p:sldId id="2134806248" r:id="rId21"/>
    <p:sldId id="2134806202" r:id="rId22"/>
    <p:sldId id="2134806257" r:id="rId23"/>
    <p:sldId id="2134806272" r:id="rId24"/>
    <p:sldId id="2134806249" r:id="rId25"/>
    <p:sldId id="2134806275" r:id="rId26"/>
    <p:sldId id="2134806273" r:id="rId27"/>
    <p:sldId id="2134806246" r:id="rId28"/>
    <p:sldId id="2134806278" r:id="rId29"/>
    <p:sldId id="2134806276" r:id="rId30"/>
    <p:sldId id="2134806247" r:id="rId31"/>
    <p:sldId id="2134806176" r:id="rId32"/>
    <p:sldId id="2134806197" r:id="rId33"/>
    <p:sldId id="2134806190" r:id="rId34"/>
    <p:sldId id="2134806235" r:id="rId35"/>
    <p:sldId id="2134806208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EE6021-2FD2-D799-D3A4-AEB673023478}" name="Fransson Samuel" initials="SF" userId="S::samuel.fransson@lakemedelsverket.se::07ae21dc-8b6d-4c2d-a61e-ba25c5b609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0557" autoAdjust="0"/>
  </p:normalViewPr>
  <p:slideViewPr>
    <p:cSldViewPr snapToGrid="0">
      <p:cViewPr varScale="1">
        <p:scale>
          <a:sx n="100" d="100"/>
          <a:sy n="100" d="100"/>
        </p:scale>
        <p:origin x="900" y="84"/>
      </p:cViewPr>
      <p:guideLst/>
    </p:cSldViewPr>
  </p:slideViewPr>
  <p:outlineViewPr>
    <p:cViewPr>
      <p:scale>
        <a:sx n="33" d="100"/>
        <a:sy n="33" d="100"/>
      </p:scale>
      <p:origin x="0" y="-240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532A8-CD22-428D-91C1-FB240853D5E5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38072-7914-4551-BB82-72EE77E98D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48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 demonstration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very</a:t>
            </a:r>
            <a:r>
              <a:rPr lang="sv-SE" dirty="0"/>
              <a:t> practical and </a:t>
            </a:r>
            <a:r>
              <a:rPr lang="sv-SE" dirty="0" err="1"/>
              <a:t>tangible</a:t>
            </a:r>
            <a:r>
              <a:rPr lang="sv-SE" dirty="0"/>
              <a:t> implementations </a:t>
            </a:r>
            <a:r>
              <a:rPr lang="sv-SE" dirty="0" err="1"/>
              <a:t>of</a:t>
            </a:r>
            <a:r>
              <a:rPr lang="sv-SE" dirty="0"/>
              <a:t> AI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20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C87F-067C-4D42-B196-E2D53203B96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3176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QSAR – </a:t>
            </a:r>
            <a:r>
              <a:rPr lang="sv-SE" dirty="0" err="1"/>
              <a:t>Quantitative</a:t>
            </a:r>
            <a:r>
              <a:rPr lang="sv-SE" dirty="0"/>
              <a:t> </a:t>
            </a:r>
            <a:r>
              <a:rPr lang="sv-SE" dirty="0" err="1"/>
              <a:t>Structure</a:t>
            </a:r>
            <a:r>
              <a:rPr lang="sv-SE" dirty="0"/>
              <a:t> </a:t>
            </a:r>
            <a:r>
              <a:rPr lang="sv-SE" dirty="0" err="1"/>
              <a:t>Activity</a:t>
            </a:r>
            <a:r>
              <a:rPr lang="sv-SE" dirty="0"/>
              <a:t> Relationship, </a:t>
            </a:r>
            <a:r>
              <a:rPr lang="sv-SE" dirty="0" err="1"/>
              <a:t>entails</a:t>
            </a:r>
            <a:r>
              <a:rPr lang="sv-SE" dirty="0"/>
              <a:t> a </a:t>
            </a:r>
            <a:r>
              <a:rPr lang="sv-SE" dirty="0" err="1"/>
              <a:t>correlation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the </a:t>
            </a:r>
            <a:r>
              <a:rPr lang="sv-SE" dirty="0" err="1"/>
              <a:t>structure</a:t>
            </a:r>
            <a:r>
              <a:rPr lang="sv-SE" dirty="0"/>
              <a:t> </a:t>
            </a:r>
            <a:r>
              <a:rPr lang="sv-SE" dirty="0" err="1"/>
              <a:t>appearance</a:t>
            </a:r>
            <a:r>
              <a:rPr lang="sv-SE" dirty="0"/>
              <a:t> and the </a:t>
            </a:r>
            <a:r>
              <a:rPr lang="sv-SE" dirty="0" err="1"/>
              <a:t>structures</a:t>
            </a:r>
            <a:r>
              <a:rPr lang="sv-SE" dirty="0"/>
              <a:t> </a:t>
            </a:r>
            <a:r>
              <a:rPr lang="sv-SE" dirty="0" err="1"/>
              <a:t>properties</a:t>
            </a:r>
            <a:endParaRPr lang="sv-SE" dirty="0"/>
          </a:p>
          <a:p>
            <a:r>
              <a:rPr lang="sv-SE" dirty="0"/>
              <a:t>BIKT is the national </a:t>
            </a:r>
            <a:r>
              <a:rPr lang="sv-SE" dirty="0" err="1"/>
              <a:t>database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adverse</a:t>
            </a:r>
            <a:r>
              <a:rPr lang="sv-SE" dirty="0"/>
              <a:t> event </a:t>
            </a:r>
            <a:r>
              <a:rPr lang="sv-SE" dirty="0" err="1"/>
              <a:t>frequencies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pharmaceuticals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303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Utilizing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different AI-</a:t>
            </a:r>
            <a:r>
              <a:rPr lang="sv-SE" dirty="0" err="1"/>
              <a:t>models</a:t>
            </a:r>
            <a:r>
              <a:rPr lang="sv-SE" dirty="0"/>
              <a:t>. </a:t>
            </a:r>
            <a:r>
              <a:rPr lang="sv-SE" dirty="0" err="1"/>
              <a:t>First</a:t>
            </a:r>
            <a:r>
              <a:rPr lang="sv-SE" dirty="0"/>
              <a:t>, a CNN-transformer 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model</a:t>
            </a:r>
            <a:r>
              <a:rPr lang="sv-SE" dirty="0"/>
              <a:t> translates an input image to a SMILES representation. </a:t>
            </a:r>
            <a:r>
              <a:rPr lang="sv-SE" dirty="0" err="1"/>
              <a:t>Then</a:t>
            </a:r>
            <a:r>
              <a:rPr lang="sv-SE" dirty="0"/>
              <a:t>, a transformer </a:t>
            </a:r>
            <a:r>
              <a:rPr lang="sv-SE" dirty="0" err="1"/>
              <a:t>model</a:t>
            </a:r>
            <a:r>
              <a:rPr lang="sv-SE" dirty="0"/>
              <a:t> </a:t>
            </a:r>
            <a:r>
              <a:rPr lang="sv-SE" dirty="0" err="1"/>
              <a:t>encodes</a:t>
            </a:r>
            <a:r>
              <a:rPr lang="sv-SE" dirty="0"/>
              <a:t> the SMILES representation </a:t>
            </a:r>
            <a:r>
              <a:rPr lang="sv-SE" dirty="0" err="1"/>
              <a:t>into</a:t>
            </a:r>
            <a:r>
              <a:rPr lang="sv-SE" dirty="0"/>
              <a:t> an </a:t>
            </a:r>
            <a:r>
              <a:rPr lang="sv-SE" dirty="0" err="1"/>
              <a:t>embedding</a:t>
            </a:r>
            <a:r>
              <a:rPr lang="sv-SE" dirty="0"/>
              <a:t> space.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364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Internal</a:t>
            </a:r>
            <a:r>
              <a:rPr lang="sv-SE" dirty="0"/>
              <a:t> </a:t>
            </a:r>
            <a:r>
              <a:rPr lang="sv-SE" dirty="0" err="1"/>
              <a:t>hosting</a:t>
            </a:r>
            <a:r>
              <a:rPr lang="sv-SE" dirty="0"/>
              <a:t>, i.e. </a:t>
            </a:r>
            <a:r>
              <a:rPr lang="sv-SE" dirty="0" err="1"/>
              <a:t>everything</a:t>
            </a:r>
            <a:r>
              <a:rPr lang="sv-SE" dirty="0"/>
              <a:t>, </a:t>
            </a:r>
            <a:r>
              <a:rPr lang="sv-SE" dirty="0" err="1"/>
              <a:t>including</a:t>
            </a:r>
            <a:r>
              <a:rPr lang="sv-SE" dirty="0"/>
              <a:t> the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language</a:t>
            </a:r>
            <a:r>
              <a:rPr lang="sv-SE" dirty="0"/>
              <a:t> </a:t>
            </a:r>
            <a:r>
              <a:rPr lang="sv-SE" dirty="0" err="1"/>
              <a:t>models</a:t>
            </a:r>
            <a:r>
              <a:rPr lang="sv-SE" dirty="0"/>
              <a:t>. </a:t>
            </a:r>
          </a:p>
          <a:p>
            <a:r>
              <a:rPr lang="sv-SE" dirty="0" err="1"/>
              <a:t>Currently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emplying</a:t>
            </a:r>
            <a:r>
              <a:rPr lang="sv-SE" dirty="0"/>
              <a:t> variant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llama</a:t>
            </a:r>
            <a:r>
              <a:rPr lang="sv-SE" dirty="0"/>
              <a:t> </a:t>
            </a:r>
            <a:r>
              <a:rPr lang="sv-SE" dirty="0" err="1"/>
              <a:t>models</a:t>
            </a:r>
            <a:r>
              <a:rPr lang="sv-SE" dirty="0"/>
              <a:t>. </a:t>
            </a:r>
            <a:r>
              <a:rPr lang="sv-SE" dirty="0" err="1"/>
              <a:t>However</a:t>
            </a:r>
            <a:r>
              <a:rPr lang="sv-SE" dirty="0"/>
              <a:t>, the system </a:t>
            </a:r>
            <a:r>
              <a:rPr lang="sv-SE" dirty="0" err="1"/>
              <a:t>architecture</a:t>
            </a:r>
            <a:r>
              <a:rPr lang="sv-SE" dirty="0"/>
              <a:t> </a:t>
            </a:r>
            <a:r>
              <a:rPr lang="sv-SE" dirty="0" err="1"/>
              <a:t>allows</a:t>
            </a:r>
            <a:r>
              <a:rPr lang="sv-SE" dirty="0"/>
              <a:t> for </a:t>
            </a:r>
            <a:r>
              <a:rPr lang="sv-SE" dirty="0" err="1"/>
              <a:t>effortless</a:t>
            </a:r>
            <a:r>
              <a:rPr lang="sv-SE" dirty="0"/>
              <a:t> </a:t>
            </a:r>
            <a:r>
              <a:rPr lang="sv-SE" dirty="0" err="1"/>
              <a:t>switching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/>
              <a:t>models</a:t>
            </a:r>
            <a:r>
              <a:rPr lang="sv-SE" dirty="0"/>
              <a:t>.</a:t>
            </a:r>
          </a:p>
          <a:p>
            <a:r>
              <a:rPr lang="sv-SE" dirty="0"/>
              <a:t>Note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(</a:t>
            </a:r>
            <a:r>
              <a:rPr lang="sv-SE" dirty="0" err="1"/>
              <a:t>currently</a:t>
            </a:r>
            <a:r>
              <a:rPr lang="sv-SE" dirty="0"/>
              <a:t>) not </a:t>
            </a:r>
            <a:r>
              <a:rPr lang="sv-SE" dirty="0" err="1"/>
              <a:t>training</a:t>
            </a:r>
            <a:r>
              <a:rPr lang="sv-SE" dirty="0"/>
              <a:t> nor </a:t>
            </a:r>
            <a:r>
              <a:rPr lang="sv-SE" dirty="0" err="1"/>
              <a:t>emplying</a:t>
            </a:r>
            <a:r>
              <a:rPr lang="sv-SE" dirty="0"/>
              <a:t> </a:t>
            </a:r>
            <a:r>
              <a:rPr lang="sv-SE" dirty="0" err="1"/>
              <a:t>bespoke</a:t>
            </a:r>
            <a:r>
              <a:rPr lang="sv-SE" dirty="0"/>
              <a:t> </a:t>
            </a:r>
            <a:r>
              <a:rPr lang="sv-SE" dirty="0" err="1"/>
              <a:t>models</a:t>
            </a:r>
            <a:r>
              <a:rPr lang="sv-SE" dirty="0"/>
              <a:t> from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training</a:t>
            </a:r>
            <a:r>
              <a:rPr lang="sv-SE" dirty="0"/>
              <a:t> data </a:t>
            </a:r>
            <a:r>
              <a:rPr lang="sv-SE" dirty="0" err="1"/>
              <a:t>could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internal</a:t>
            </a:r>
            <a:r>
              <a:rPr lang="sv-SE" dirty="0"/>
              <a:t> </a:t>
            </a:r>
            <a:r>
              <a:rPr lang="sv-SE" dirty="0" err="1"/>
              <a:t>documents</a:t>
            </a:r>
            <a:r>
              <a:rPr lang="sv-SE" dirty="0"/>
              <a:t> and sensitive information. </a:t>
            </a:r>
          </a:p>
          <a:p>
            <a:r>
              <a:rPr lang="sv-SE" dirty="0"/>
              <a:t>All </a:t>
            </a:r>
            <a:r>
              <a:rPr lang="sv-SE" dirty="0" err="1"/>
              <a:t>models</a:t>
            </a:r>
            <a:r>
              <a:rPr lang="sv-SE" dirty="0"/>
              <a:t> </a:t>
            </a:r>
            <a:r>
              <a:rPr lang="sv-SE" dirty="0" err="1"/>
              <a:t>employed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open</a:t>
            </a:r>
            <a:r>
              <a:rPr lang="sv-SE" dirty="0"/>
              <a:t> source and off the </a:t>
            </a:r>
            <a:r>
              <a:rPr lang="sv-SE" dirty="0" err="1"/>
              <a:t>shelf</a:t>
            </a:r>
            <a:r>
              <a:rPr lang="sv-SE" dirty="0"/>
              <a:t>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27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SF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1157-268F-431A-A83B-08FABB68338A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1492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SF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198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eCTD</a:t>
            </a:r>
            <a:r>
              <a:rPr lang="sv-SE" dirty="0"/>
              <a:t> – an interface and international </a:t>
            </a:r>
            <a:r>
              <a:rPr lang="sv-SE" dirty="0" err="1"/>
              <a:t>specification</a:t>
            </a:r>
            <a:r>
              <a:rPr lang="sv-SE" dirty="0"/>
              <a:t> for the </a:t>
            </a:r>
            <a:r>
              <a:rPr lang="sv-SE" dirty="0" err="1"/>
              <a:t>pharmaceutical</a:t>
            </a:r>
            <a:r>
              <a:rPr lang="sv-SE" dirty="0"/>
              <a:t> </a:t>
            </a:r>
            <a:r>
              <a:rPr lang="sv-SE" dirty="0" err="1"/>
              <a:t>industry</a:t>
            </a:r>
            <a:r>
              <a:rPr lang="sv-SE" dirty="0"/>
              <a:t> to transfer </a:t>
            </a:r>
            <a:r>
              <a:rPr lang="sv-SE" dirty="0" err="1"/>
              <a:t>regulatory</a:t>
            </a:r>
            <a:r>
              <a:rPr lang="sv-SE" dirty="0"/>
              <a:t> information to </a:t>
            </a:r>
            <a:r>
              <a:rPr lang="sv-SE" dirty="0" err="1"/>
              <a:t>regulatory</a:t>
            </a:r>
            <a:r>
              <a:rPr lang="sv-SE" dirty="0"/>
              <a:t> </a:t>
            </a:r>
            <a:r>
              <a:rPr lang="sv-SE" dirty="0" err="1"/>
              <a:t>agencies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921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units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broad </a:t>
            </a:r>
            <a:r>
              <a:rPr lang="sv-SE" dirty="0" err="1"/>
              <a:t>scope</a:t>
            </a:r>
            <a:r>
              <a:rPr lang="sv-SE" dirty="0"/>
              <a:t>. </a:t>
            </a:r>
            <a:r>
              <a:rPr lang="sv-SE" dirty="0" err="1"/>
              <a:t>Especially</a:t>
            </a:r>
            <a:r>
              <a:rPr lang="sv-SE" dirty="0"/>
              <a:t> for general systems,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unit</a:t>
            </a:r>
            <a:r>
              <a:rPr lang="sv-SE" dirty="0"/>
              <a:t> has to </a:t>
            </a:r>
            <a:r>
              <a:rPr lang="sv-SE" dirty="0" err="1"/>
              <a:t>find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own</a:t>
            </a:r>
            <a:r>
              <a:rPr lang="sv-SE" dirty="0"/>
              <a:t> </a:t>
            </a:r>
            <a:r>
              <a:rPr lang="sv-SE" dirty="0" err="1"/>
              <a:t>questions</a:t>
            </a:r>
            <a:r>
              <a:rPr lang="sv-SE" dirty="0"/>
              <a:t> and </a:t>
            </a:r>
            <a:r>
              <a:rPr lang="sv-SE" dirty="0" err="1"/>
              <a:t>method</a:t>
            </a:r>
            <a:r>
              <a:rPr lang="sv-SE" dirty="0"/>
              <a:t> to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AI and </a:t>
            </a:r>
            <a:r>
              <a:rPr lang="sv-SE" dirty="0" err="1"/>
              <a:t>quality</a:t>
            </a:r>
            <a:r>
              <a:rPr lang="sv-SE" dirty="0"/>
              <a:t> </a:t>
            </a:r>
            <a:r>
              <a:rPr lang="sv-SE" dirty="0" err="1"/>
              <a:t>assure</a:t>
            </a:r>
            <a:r>
              <a:rPr lang="sv-SE" dirty="0"/>
              <a:t> the </a:t>
            </a:r>
            <a:r>
              <a:rPr lang="sv-SE" dirty="0" err="1"/>
              <a:t>results</a:t>
            </a:r>
            <a:r>
              <a:rPr lang="sv-SE" dirty="0"/>
              <a:t>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1157-268F-431A-A83B-08FABB68338A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8293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Personal opinions</a:t>
            </a:r>
            <a:br>
              <a:rPr lang="en-US" dirty="0"/>
            </a:br>
            <a:r>
              <a:rPr lang="en-US" dirty="0"/>
              <a:t>I might very well be stating the obvious with some clichés here, but it's worth repeating.</a:t>
            </a:r>
          </a:p>
          <a:p>
            <a:r>
              <a:rPr lang="en-US" dirty="0"/>
              <a:t>There can be a vast difference between having a working proof of concept in an isolated environment and having a system architecture that can be utilized at an organizational level. It is NOT reasonable to assume that just because it's relatively easy to download a model from </a:t>
            </a:r>
            <a:r>
              <a:rPr lang="en-US" dirty="0" err="1"/>
              <a:t>HuggingFace</a:t>
            </a:r>
            <a:r>
              <a:rPr lang="en-US" dirty="0"/>
              <a:t> or </a:t>
            </a:r>
            <a:r>
              <a:rPr lang="en-US" dirty="0" err="1"/>
              <a:t>Ollama</a:t>
            </a:r>
            <a:r>
              <a:rPr lang="en-US" dirty="0"/>
              <a:t> to your personal laptop, it is also relatively easy to scale it up to the organizational level.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084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MDP – Medical </a:t>
            </a:r>
            <a:r>
              <a:rPr lang="sv-SE" dirty="0" err="1"/>
              <a:t>Device</a:t>
            </a:r>
            <a:r>
              <a:rPr lang="sv-SE" dirty="0"/>
              <a:t> Product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086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566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891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807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253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Last but not least, </a:t>
            </a:r>
            <a:r>
              <a:rPr lang="en-US" dirty="0"/>
              <a:t>the highly diverse work being done — ranging from the development and deployment of local chat modules, to research and development in the regulatory domain, to interpersonal communication for broad adoption — requires an equally strong and diverse team.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1157-268F-431A-A83B-08FABB68338A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0050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Why</a:t>
            </a:r>
            <a:r>
              <a:rPr lang="sv-SE" dirty="0"/>
              <a:t>: </a:t>
            </a:r>
            <a:r>
              <a:rPr lang="sv-SE" dirty="0" err="1"/>
              <a:t>Towards</a:t>
            </a:r>
            <a:r>
              <a:rPr lang="sv-SE" dirty="0"/>
              <a:t> </a:t>
            </a:r>
            <a:r>
              <a:rPr lang="sv-SE" dirty="0" err="1"/>
              <a:t>harmonization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expressions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636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75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Why</a:t>
            </a:r>
            <a:r>
              <a:rPr lang="sv-SE" dirty="0"/>
              <a:t>: </a:t>
            </a:r>
            <a:r>
              <a:rPr lang="sv-SE" dirty="0" err="1"/>
              <a:t>Find</a:t>
            </a:r>
            <a:r>
              <a:rPr lang="sv-SE" dirty="0"/>
              <a:t> the relevant </a:t>
            </a:r>
            <a:r>
              <a:rPr lang="sv-SE" dirty="0" err="1"/>
              <a:t>regulatory</a:t>
            </a:r>
            <a:r>
              <a:rPr lang="sv-SE" dirty="0"/>
              <a:t> </a:t>
            </a:r>
            <a:r>
              <a:rPr lang="sv-SE" dirty="0" err="1"/>
              <a:t>documents</a:t>
            </a:r>
            <a:r>
              <a:rPr lang="sv-SE" dirty="0"/>
              <a:t> for an </a:t>
            </a:r>
            <a:r>
              <a:rPr lang="sv-SE" dirty="0" err="1"/>
              <a:t>investigation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177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521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scientific</a:t>
            </a:r>
            <a:r>
              <a:rPr lang="sv-SE" dirty="0"/>
              <a:t> </a:t>
            </a:r>
            <a:r>
              <a:rPr lang="sv-SE" dirty="0" err="1"/>
              <a:t>evaluation</a:t>
            </a:r>
            <a:r>
              <a:rPr lang="sv-SE" dirty="0"/>
              <a:t> and </a:t>
            </a:r>
            <a:r>
              <a:rPr lang="sv-SE" dirty="0" err="1"/>
              <a:t>publication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38072-7914-4551-BB82-72EE77E98DA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85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6.gif"/><Relationship Id="rId2" Type="http://schemas.openxmlformats.org/officeDocument/2006/relationships/hyperlink" Target="http://www.lakemedelsverket.se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swedish-medical-products-agency-lakemedelsverket/" TargetMode="External"/><Relationship Id="rId5" Type="http://schemas.openxmlformats.org/officeDocument/2006/relationships/image" Target="../media/image5.gif"/><Relationship Id="rId4" Type="http://schemas.openxmlformats.org/officeDocument/2006/relationships/hyperlink" Target="https://www.facebook.com/lakemedelsverket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ida och föreläs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örkblå bakgrund">
            <a:extLst>
              <a:ext uri="{FF2B5EF4-FFF2-40B4-BE49-F238E27FC236}">
                <a16:creationId xmlns:a16="http://schemas.microsoft.com/office/drawing/2014/main" id="{A332E407-410E-4CAB-9014-D8D996571D42}"/>
              </a:ext>
            </a:extLst>
          </p:cNvPr>
          <p:cNvSpPr/>
          <p:nvPr/>
        </p:nvSpPr>
        <p:spPr>
          <a:xfrm>
            <a:off x="-2035" y="0"/>
            <a:ext cx="12194035" cy="6858000"/>
          </a:xfrm>
          <a:prstGeom prst="rect">
            <a:avLst/>
          </a:prstGeom>
          <a:solidFill>
            <a:srgbClr val="14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 </a:t>
            </a:r>
          </a:p>
        </p:txBody>
      </p:sp>
      <p:pic>
        <p:nvPicPr>
          <p:cNvPr id="11" name="Grafiskt element">
            <a:extLst>
              <a:ext uri="{FF2B5EF4-FFF2-40B4-BE49-F238E27FC236}">
                <a16:creationId xmlns:a16="http://schemas.microsoft.com/office/drawing/2014/main" id="{03909E91-FC6D-4B67-954A-5A8ABD11C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3" t="24745" r="29379" b="20509"/>
          <a:stretch/>
        </p:blipFill>
        <p:spPr>
          <a:xfrm>
            <a:off x="8780060" y="-1"/>
            <a:ext cx="3411939" cy="6858001"/>
          </a:xfrm>
          <a:prstGeom prst="rect">
            <a:avLst/>
          </a:prstGeom>
        </p:spPr>
      </p:pic>
      <p:sp>
        <p:nvSpPr>
          <p:cNvPr id="9" name="Titel"/>
          <p:cNvSpPr>
            <a:spLocks noGrp="1"/>
          </p:cNvSpPr>
          <p:nvPr>
            <p:ph type="title" hasCustomPrompt="1"/>
          </p:nvPr>
        </p:nvSpPr>
        <p:spPr>
          <a:xfrm>
            <a:off x="526357" y="2180862"/>
            <a:ext cx="9072569" cy="76808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267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12" name="Föreläsare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3044958"/>
            <a:ext cx="7198783" cy="480053"/>
          </a:xfrm>
          <a:prstGeom prst="rect">
            <a:avLst/>
          </a:prstGeom>
        </p:spPr>
        <p:txBody>
          <a:bodyPr vert="horz"/>
          <a:lstStyle>
            <a:lvl1pPr>
              <a:defRPr sz="2400" baseline="0">
                <a:solidFill>
                  <a:srgbClr val="FCC64F"/>
                </a:solidFill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400">
                <a:latin typeface="Arial"/>
                <a:cs typeface="Arial"/>
              </a:defRPr>
            </a:lvl4pPr>
            <a:lvl5pPr>
              <a:defRPr sz="2400">
                <a:latin typeface="Arial"/>
                <a:cs typeface="Arial"/>
              </a:defRPr>
            </a:lvl5pPr>
          </a:lstStyle>
          <a:p>
            <a:pPr lvl="0"/>
            <a:r>
              <a:rPr lang="sv-SE" dirty="0"/>
              <a:t>Namn på föreläsare</a:t>
            </a:r>
          </a:p>
        </p:txBody>
      </p:sp>
      <p:pic>
        <p:nvPicPr>
          <p:cNvPr id="10" name="Logo" descr="LV_Logo_White.ai">
            <a:extLst>
              <a:ext uri="{FF2B5EF4-FFF2-40B4-BE49-F238E27FC236}">
                <a16:creationId xmlns:a16="http://schemas.microsoft.com/office/drawing/2014/main" id="{5C85C6A7-11F1-4525-A402-AE1E39A19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425800"/>
            <a:ext cx="1824203" cy="288032"/>
          </a:xfrm>
          <a:prstGeom prst="rect">
            <a:avLst/>
          </a:prstGeom>
        </p:spPr>
      </p:pic>
      <p:sp>
        <p:nvSpPr>
          <p:cNvPr id="14" name="Datum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2" y="452669"/>
            <a:ext cx="5278967" cy="384043"/>
          </a:xfrm>
          <a:prstGeom prst="rect">
            <a:avLst/>
          </a:prstGeom>
        </p:spPr>
        <p:txBody>
          <a:bodyPr vert="horz"/>
          <a:lstStyle>
            <a:lvl1pPr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Datum: 20XX-XX-XX</a:t>
            </a:r>
          </a:p>
        </p:txBody>
      </p:sp>
    </p:spTree>
    <p:extLst>
      <p:ext uri="{BB962C8B-B14F-4D97-AF65-F5344CB8AC3E}">
        <p14:creationId xmlns:p14="http://schemas.microsoft.com/office/powerpoint/2010/main" val="64444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9">
            <a:extLst>
              <a:ext uri="{FF2B5EF4-FFF2-40B4-BE49-F238E27FC236}">
                <a16:creationId xmlns:a16="http://schemas.microsoft.com/office/drawing/2014/main" id="{3F00CADE-07AB-4EAE-85C6-8C980CBAC1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0978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445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helsida +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 på vuxen man som hissar upp ett skrattande, litet barn i luften.">
            <a:extLst>
              <a:ext uri="{FF2B5EF4-FFF2-40B4-BE49-F238E27FC236}">
                <a16:creationId xmlns:a16="http://schemas.microsoft.com/office/drawing/2014/main" id="{47DA6568-73AC-4048-8F69-CFC086A99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9"/>
          <a:stretch/>
        </p:blipFill>
        <p:spPr>
          <a:xfrm>
            <a:off x="0" y="1"/>
            <a:ext cx="12192000" cy="6300524"/>
          </a:xfrm>
          <a:prstGeom prst="rect">
            <a:avLst/>
          </a:prstGeom>
        </p:spPr>
      </p:pic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A09DEC7E-F796-4AA2-9385-3A3102F2ED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8481"/>
            <a:ext cx="12192000" cy="6309784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2E14FD52-2846-4110-9057-F2C8AB7A94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1FFE590-0C8E-4E4D-85C9-DF40262A5E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5280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3771329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ga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8">
            <a:extLst>
              <a:ext uri="{FF2B5EF4-FFF2-40B4-BE49-F238E27FC236}">
                <a16:creationId xmlns:a16="http://schemas.microsoft.com/office/drawing/2014/main" id="{CF1A00BE-3F12-4645-95B1-B89EA44739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084852"/>
            <a:ext cx="3745176" cy="4224469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5F5A563F-74F1-4AFD-8D9C-DC97B13463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2450B16-967E-47AF-AE3D-9BC7C66DBA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7008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956320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>
            <a:extLst>
              <a:ext uri="{FF2B5EF4-FFF2-40B4-BE49-F238E27FC236}">
                <a16:creationId xmlns:a16="http://schemas.microsoft.com/office/drawing/2014/main" id="{0DEDED09-1EF5-4CA4-9F7D-D0B11FF463B1}"/>
              </a:ext>
            </a:extLst>
          </p:cNvPr>
          <p:cNvGrpSpPr/>
          <p:nvPr/>
        </p:nvGrpSpPr>
        <p:grpSpPr>
          <a:xfrm>
            <a:off x="624251" y="2066925"/>
            <a:ext cx="3305176" cy="3095626"/>
            <a:chOff x="564356" y="1643063"/>
            <a:chExt cx="2478882" cy="2321719"/>
          </a:xfrm>
        </p:grpSpPr>
        <p:sp>
          <p:nvSpPr>
            <p:cNvPr id="5" name="Ellips 4">
              <a:hlinkClick r:id="rId2"/>
              <a:extLst>
                <a:ext uri="{FF2B5EF4-FFF2-40B4-BE49-F238E27FC236}">
                  <a16:creationId xmlns:a16="http://schemas.microsoft.com/office/drawing/2014/main" id="{94EA759E-7280-4828-8D32-A4D0AE7E83F6}"/>
                </a:ext>
              </a:extLst>
            </p:cNvPr>
            <p:cNvSpPr/>
            <p:nvPr/>
          </p:nvSpPr>
          <p:spPr>
            <a:xfrm>
              <a:off x="564356" y="1643063"/>
              <a:ext cx="2478882" cy="2321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 dirty="0"/>
            </a:p>
          </p:txBody>
        </p:sp>
        <p:sp>
          <p:nvSpPr>
            <p:cNvPr id="6" name="textruta 5">
              <a:hlinkClick r:id="rId2"/>
              <a:extLst>
                <a:ext uri="{FF2B5EF4-FFF2-40B4-BE49-F238E27FC236}">
                  <a16:creationId xmlns:a16="http://schemas.microsoft.com/office/drawing/2014/main" id="{C534DCF5-1DB0-40E3-81D3-4E650D217983}"/>
                </a:ext>
              </a:extLst>
            </p:cNvPr>
            <p:cNvSpPr txBox="1"/>
            <p:nvPr/>
          </p:nvSpPr>
          <p:spPr>
            <a:xfrm>
              <a:off x="917974" y="3321848"/>
              <a:ext cx="191452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867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lakemedelsverket.se</a:t>
              </a:r>
            </a:p>
          </p:txBody>
        </p:sp>
        <p:pic>
          <p:nvPicPr>
            <p:cNvPr id="7" name="Bildobjekt 6" descr="Dator-ikon">
              <a:hlinkClick r:id="rId2"/>
              <a:extLst>
                <a:ext uri="{FF2B5EF4-FFF2-40B4-BE49-F238E27FC236}">
                  <a16:creationId xmlns:a16="http://schemas.microsoft.com/office/drawing/2014/main" id="{B16F56D7-537B-4914-B532-5B2E9F621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153" y="2090018"/>
              <a:ext cx="1494467" cy="1238971"/>
            </a:xfrm>
            <a:prstGeom prst="rect">
              <a:avLst/>
            </a:prstGeom>
          </p:spPr>
        </p:pic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6517A161-1F14-4323-A3FA-03998831BC7E}"/>
              </a:ext>
            </a:extLst>
          </p:cNvPr>
          <p:cNvGrpSpPr/>
          <p:nvPr/>
        </p:nvGrpSpPr>
        <p:grpSpPr>
          <a:xfrm>
            <a:off x="4322336" y="2047874"/>
            <a:ext cx="3582985" cy="3095625"/>
            <a:chOff x="3264969" y="1821655"/>
            <a:chExt cx="2687239" cy="2321719"/>
          </a:xfrm>
        </p:grpSpPr>
        <p:sp>
          <p:nvSpPr>
            <p:cNvPr id="9" name="Ellips 8">
              <a:hlinkClick r:id="rId4"/>
              <a:extLst>
                <a:ext uri="{FF2B5EF4-FFF2-40B4-BE49-F238E27FC236}">
                  <a16:creationId xmlns:a16="http://schemas.microsoft.com/office/drawing/2014/main" id="{0E1D1419-BEAA-40B5-95E8-11AFCD7AE20C}"/>
                </a:ext>
              </a:extLst>
            </p:cNvPr>
            <p:cNvSpPr/>
            <p:nvPr/>
          </p:nvSpPr>
          <p:spPr>
            <a:xfrm>
              <a:off x="3264969" y="1821655"/>
              <a:ext cx="2478882" cy="2321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 dirty="0"/>
            </a:p>
          </p:txBody>
        </p:sp>
        <p:sp>
          <p:nvSpPr>
            <p:cNvPr id="10" name="textruta 9">
              <a:hlinkClick r:id="rId4"/>
              <a:extLst>
                <a:ext uri="{FF2B5EF4-FFF2-40B4-BE49-F238E27FC236}">
                  <a16:creationId xmlns:a16="http://schemas.microsoft.com/office/drawing/2014/main" id="{113E8024-ACF7-40D2-AD8E-4C64045EEB21}"/>
                </a:ext>
              </a:extLst>
            </p:cNvPr>
            <p:cNvSpPr txBox="1"/>
            <p:nvPr/>
          </p:nvSpPr>
          <p:spPr>
            <a:xfrm>
              <a:off x="4037683" y="3531988"/>
              <a:ext cx="191452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867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Facebook</a:t>
              </a:r>
            </a:p>
          </p:txBody>
        </p:sp>
        <p:pic>
          <p:nvPicPr>
            <p:cNvPr id="11" name="Bildobjekt 10" descr="Facebook-ikon">
              <a:hlinkClick r:id="rId4"/>
              <a:extLst>
                <a:ext uri="{FF2B5EF4-FFF2-40B4-BE49-F238E27FC236}">
                  <a16:creationId xmlns:a16="http://schemas.microsoft.com/office/drawing/2014/main" id="{C2EE55A2-763F-4E7F-87D1-0F92E057E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66" y="2311206"/>
              <a:ext cx="1202928" cy="1202928"/>
            </a:xfrm>
            <a:prstGeom prst="rect">
              <a:avLst/>
            </a:prstGeom>
          </p:spPr>
        </p:pic>
      </p:grp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265A013-2AC4-4136-817B-B17776345A85}"/>
              </a:ext>
            </a:extLst>
          </p:cNvPr>
          <p:cNvGrpSpPr/>
          <p:nvPr/>
        </p:nvGrpSpPr>
        <p:grpSpPr>
          <a:xfrm>
            <a:off x="8012481" y="2066926"/>
            <a:ext cx="3668713" cy="3095625"/>
            <a:chOff x="6009360" y="1835944"/>
            <a:chExt cx="2751535" cy="2321719"/>
          </a:xfrm>
        </p:grpSpPr>
        <p:sp>
          <p:nvSpPr>
            <p:cNvPr id="13" name="Ellips 12">
              <a:hlinkClick r:id="rId6"/>
              <a:extLst>
                <a:ext uri="{FF2B5EF4-FFF2-40B4-BE49-F238E27FC236}">
                  <a16:creationId xmlns:a16="http://schemas.microsoft.com/office/drawing/2014/main" id="{3EF55239-2496-494D-945E-EC18F13A49BA}"/>
                </a:ext>
              </a:extLst>
            </p:cNvPr>
            <p:cNvSpPr/>
            <p:nvPr/>
          </p:nvSpPr>
          <p:spPr>
            <a:xfrm>
              <a:off x="6009360" y="1835944"/>
              <a:ext cx="2478882" cy="2321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 dirty="0"/>
            </a:p>
          </p:txBody>
        </p:sp>
        <p:sp>
          <p:nvSpPr>
            <p:cNvPr id="14" name="textruta 13">
              <a:hlinkClick r:id="rId6"/>
              <a:extLst>
                <a:ext uri="{FF2B5EF4-FFF2-40B4-BE49-F238E27FC236}">
                  <a16:creationId xmlns:a16="http://schemas.microsoft.com/office/drawing/2014/main" id="{36037BE5-A107-48A2-BB87-9110C8CB5DAF}"/>
                </a:ext>
              </a:extLst>
            </p:cNvPr>
            <p:cNvSpPr txBox="1"/>
            <p:nvPr/>
          </p:nvSpPr>
          <p:spPr>
            <a:xfrm>
              <a:off x="6846370" y="3531988"/>
              <a:ext cx="191452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867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LinkedIn</a:t>
              </a:r>
            </a:p>
          </p:txBody>
        </p:sp>
        <p:pic>
          <p:nvPicPr>
            <p:cNvPr id="15" name="Bildobjekt 14" descr="Linkedin-ikon">
              <a:hlinkClick r:id="rId6"/>
              <a:extLst>
                <a:ext uri="{FF2B5EF4-FFF2-40B4-BE49-F238E27FC236}">
                  <a16:creationId xmlns:a16="http://schemas.microsoft.com/office/drawing/2014/main" id="{F8753C1F-B6BC-46D4-B5A0-9DC2B5713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1512" y="2311206"/>
              <a:ext cx="1213752" cy="1210664"/>
            </a:xfrm>
            <a:prstGeom prst="rect">
              <a:avLst/>
            </a:prstGeom>
          </p:spPr>
        </p:pic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028BACA5-DF08-4AF1-9D17-AF755599472B}"/>
              </a:ext>
            </a:extLst>
          </p:cNvPr>
          <p:cNvSpPr txBox="1"/>
          <p:nvPr/>
        </p:nvSpPr>
        <p:spPr>
          <a:xfrm>
            <a:off x="624251" y="645146"/>
            <a:ext cx="98627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267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Tack för din uppmärksamhet!</a:t>
            </a:r>
          </a:p>
        </p:txBody>
      </p:sp>
    </p:spTree>
    <p:extLst>
      <p:ext uri="{BB962C8B-B14F-4D97-AF65-F5344CB8AC3E}">
        <p14:creationId xmlns:p14="http://schemas.microsoft.com/office/powerpoint/2010/main" val="3629719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örkblå bakgrund">
            <a:extLst>
              <a:ext uri="{FF2B5EF4-FFF2-40B4-BE49-F238E27FC236}">
                <a16:creationId xmlns:a16="http://schemas.microsoft.com/office/drawing/2014/main" id="{90CE9E6F-A500-42C9-9804-2FDAA188D91E}"/>
              </a:ext>
            </a:extLst>
          </p:cNvPr>
          <p:cNvSpPr/>
          <p:nvPr userDrawn="1"/>
        </p:nvSpPr>
        <p:spPr>
          <a:xfrm>
            <a:off x="-2035" y="0"/>
            <a:ext cx="12194035" cy="6858000"/>
          </a:xfrm>
          <a:prstGeom prst="rect">
            <a:avLst/>
          </a:prstGeom>
          <a:solidFill>
            <a:srgbClr val="14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 </a:t>
            </a:r>
          </a:p>
        </p:txBody>
      </p:sp>
      <p:sp>
        <p:nvSpPr>
          <p:cNvPr id="5" name="Rubrik">
            <a:extLst>
              <a:ext uri="{FF2B5EF4-FFF2-40B4-BE49-F238E27FC236}">
                <a16:creationId xmlns:a16="http://schemas.microsoft.com/office/drawing/2014/main" id="{AD1DA17B-4350-471B-A91F-8D61550B9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2179200"/>
            <a:ext cx="9072000" cy="768000"/>
          </a:xfrm>
          <a:prstGeom prst="rect">
            <a:avLst/>
          </a:prstGeom>
        </p:spPr>
        <p:txBody>
          <a:bodyPr/>
          <a:lstStyle>
            <a:lvl1pPr algn="l">
              <a:defRPr lang="sv-SE" sz="4267" b="1" i="0" kern="1200" spc="-147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Titel på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60B155DE-6353-4E12-A41F-36EAF1C17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00" y="451200"/>
            <a:ext cx="5280000" cy="384000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Datum: 200xx-xx-xx</a:t>
            </a:r>
          </a:p>
        </p:txBody>
      </p:sp>
      <p:sp>
        <p:nvSpPr>
          <p:cNvPr id="7" name="Föreläsare">
            <a:extLst>
              <a:ext uri="{FF2B5EF4-FFF2-40B4-BE49-F238E27FC236}">
                <a16:creationId xmlns:a16="http://schemas.microsoft.com/office/drawing/2014/main" id="{CF892514-0653-467E-A408-F4677954B9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0" y="3014400"/>
            <a:ext cx="5280000" cy="384000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2400">
                <a:solidFill>
                  <a:srgbClr val="FCC64F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Namn på föreläsare</a:t>
            </a:r>
          </a:p>
        </p:txBody>
      </p:sp>
      <p:pic>
        <p:nvPicPr>
          <p:cNvPr id="8" name="Grafiskt element">
            <a:extLst>
              <a:ext uri="{FF2B5EF4-FFF2-40B4-BE49-F238E27FC236}">
                <a16:creationId xmlns:a16="http://schemas.microsoft.com/office/drawing/2014/main" id="{92D6CF9D-4087-4D59-85FE-1024B7FDA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3" t="24745" r="29379" b="20509"/>
          <a:stretch/>
        </p:blipFill>
        <p:spPr>
          <a:xfrm>
            <a:off x="8780060" y="-1"/>
            <a:ext cx="34119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14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">
            <a:extLst>
              <a:ext uri="{FF2B5EF4-FFF2-40B4-BE49-F238E27FC236}">
                <a16:creationId xmlns:a16="http://schemas.microsoft.com/office/drawing/2014/main" id="{C22F4ED4-0914-4ABA-B7C7-C16FACB782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11041227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  <p:sp>
        <p:nvSpPr>
          <p:cNvPr id="5" name="Rubrik">
            <a:extLst>
              <a:ext uri="{FF2B5EF4-FFF2-40B4-BE49-F238E27FC236}">
                <a16:creationId xmlns:a16="http://schemas.microsoft.com/office/drawing/2014/main" id="{AD1DA17B-4350-471B-A91F-8D61550B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652800"/>
            <a:ext cx="11328000" cy="1142400"/>
          </a:xfrm>
          <a:prstGeom prst="rect">
            <a:avLst/>
          </a:prstGeom>
        </p:spPr>
        <p:txBody>
          <a:bodyPr/>
          <a:lstStyle>
            <a:lvl1pPr algn="l">
              <a:defRPr lang="sv-SE" sz="4267" b="1" i="0" kern="1200" spc="-147" baseline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6881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s för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">
            <a:extLst>
              <a:ext uri="{FF2B5EF4-FFF2-40B4-BE49-F238E27FC236}">
                <a16:creationId xmlns:a16="http://schemas.microsoft.com/office/drawing/2014/main" id="{6E12AD5A-F40B-43F9-A881-BD49665232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6720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3716F041-3E94-42F6-A1C1-09679B6E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652800"/>
            <a:ext cx="11328000" cy="1142400"/>
          </a:xfrm>
          <a:prstGeom prst="rect">
            <a:avLst/>
          </a:prstGeom>
        </p:spPr>
        <p:txBody>
          <a:bodyPr/>
          <a:lstStyle>
            <a:lvl1pPr algn="l">
              <a:defRPr lang="sv-SE" sz="4267" b="1" i="0" kern="1200" spc="-147" baseline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210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">
            <a:extLst>
              <a:ext uri="{FF2B5EF4-FFF2-40B4-BE49-F238E27FC236}">
                <a16:creationId xmlns:a16="http://schemas.microsoft.com/office/drawing/2014/main" id="{3F00CADE-07AB-4EAE-85C6-8C980CBAC1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0978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4235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elsida +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mabild" descr="Bild på vuxen man som hissar upp ett skrattande, litet barn i luften.">
            <a:extLst>
              <a:ext uri="{FF2B5EF4-FFF2-40B4-BE49-F238E27FC236}">
                <a16:creationId xmlns:a16="http://schemas.microsoft.com/office/drawing/2014/main" id="{47DA6568-73AC-4048-8F69-CFC086A99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9"/>
          <a:stretch/>
        </p:blipFill>
        <p:spPr>
          <a:xfrm>
            <a:off x="0" y="1"/>
            <a:ext cx="12192000" cy="6300524"/>
          </a:xfrm>
          <a:prstGeom prst="rect">
            <a:avLst/>
          </a:prstGeom>
        </p:spPr>
      </p:pic>
      <p:sp>
        <p:nvSpPr>
          <p:cNvPr id="4" name="Platshållare för bild">
            <a:extLst>
              <a:ext uri="{FF2B5EF4-FFF2-40B4-BE49-F238E27FC236}">
                <a16:creationId xmlns:a16="http://schemas.microsoft.com/office/drawing/2014/main" id="{A09DEC7E-F796-4AA2-9385-3A3102F2ED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72"/>
            <a:ext cx="12192000" cy="6309784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7" name="Platshållare för innehåll">
            <a:extLst>
              <a:ext uri="{FF2B5EF4-FFF2-40B4-BE49-F238E27FC236}">
                <a16:creationId xmlns:a16="http://schemas.microsoft.com/office/drawing/2014/main" id="{51FFE590-0C8E-4E4D-85C9-DF40262A5E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5280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E79454DB-A81F-4828-9DE3-57D327BD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652800"/>
            <a:ext cx="11328000" cy="1142400"/>
          </a:xfrm>
          <a:prstGeom prst="rect">
            <a:avLst/>
          </a:prstGeom>
        </p:spPr>
        <p:txBody>
          <a:bodyPr/>
          <a:lstStyle>
            <a:lvl1pPr algn="l">
              <a:defRPr lang="sv-SE" sz="4267" b="1" i="0" kern="1200" spc="-147" baseline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5674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a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">
            <a:extLst>
              <a:ext uri="{FF2B5EF4-FFF2-40B4-BE49-F238E27FC236}">
                <a16:creationId xmlns:a16="http://schemas.microsoft.com/office/drawing/2014/main" id="{CF1A00BE-3F12-4645-95B1-B89EA44739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084852"/>
            <a:ext cx="3745176" cy="4224469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6" name="Platshållare för innehåll">
            <a:extLst>
              <a:ext uri="{FF2B5EF4-FFF2-40B4-BE49-F238E27FC236}">
                <a16:creationId xmlns:a16="http://schemas.microsoft.com/office/drawing/2014/main" id="{42450B16-967E-47AF-AE3D-9BC7C66DBA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7008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A29E5F85-5FCE-4F29-BD0E-653466D2E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652800"/>
            <a:ext cx="11328000" cy="1142400"/>
          </a:xfrm>
          <a:prstGeom prst="rect">
            <a:avLst/>
          </a:prstGeom>
        </p:spPr>
        <p:txBody>
          <a:bodyPr/>
          <a:lstStyle>
            <a:lvl1pPr>
              <a:defRPr lang="sv-SE" sz="4267" b="1" i="0" kern="1200" spc="-147" baseline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8633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2F4ED4-0914-4ABA-B7C7-C16FACB782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11041227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239CF4-C68E-4665-AF58-E130377238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316639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2F4ED4-0914-4ABA-B7C7-C16FACB782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11041227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239CF4-C68E-4665-AF58-E130377238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1143850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Ins="9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2479-781D-4312-8B27-2518180C1D04}" type="datetime1">
              <a:rPr lang="sv-SE" smtClean="0"/>
              <a:t>2025-10-20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34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skt element">
            <a:extLst>
              <a:ext uri="{FF2B5EF4-FFF2-40B4-BE49-F238E27FC236}">
                <a16:creationId xmlns:a16="http://schemas.microsoft.com/office/drawing/2014/main" id="{71AFE148-56DD-BAD9-0126-A3B3032E5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3" t="24745" r="29379" b="20509"/>
          <a:stretch/>
        </p:blipFill>
        <p:spPr>
          <a:xfrm>
            <a:off x="8780063" y="0"/>
            <a:ext cx="3411938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AD8B31D-6F37-026B-8116-C1F044A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545" y="1700107"/>
            <a:ext cx="9047338" cy="1238403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55FF21F-5061-D911-BFDC-6A3D7A6642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545" y="3048001"/>
            <a:ext cx="7191905" cy="495299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 på föreläsare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34B49E1-ABC6-35D0-BCC3-EF2EF5F0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7213" y="454819"/>
            <a:ext cx="5262562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Datum</a:t>
            </a:r>
            <a:r>
              <a:rPr lang="en-GB"/>
              <a:t>: </a:t>
            </a:r>
            <a:fld id="{86CA6D19-A62D-4B58-BAD2-370CF38AD4AE}" type="datetime1">
              <a:rPr lang="sv-SE" smtClean="0"/>
              <a:t>2025-10-20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143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Ins="9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2479-781D-4312-8B27-2518180C1D04}" type="datetime1">
              <a:rPr lang="sv-SE" smtClean="0"/>
              <a:t>2025-10-20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612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ts för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2093501"/>
            <a:ext cx="6726334" cy="3845660"/>
          </a:xfrm>
        </p:spPr>
        <p:txBody>
          <a:bodyPr rIns="36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D9C1-3A95-4B62-B12E-6836BD5B2116}" type="datetime1">
              <a:rPr lang="sv-SE" smtClean="0"/>
              <a:t>2025-10-20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434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alvsida +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4" y="654051"/>
            <a:ext cx="5273675" cy="121538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2093501"/>
            <a:ext cx="5273675" cy="384566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BF297F87-DE29-4D42-36F4-C7BFBEF9EF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30874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 lIns="252000" rIns="4140000" bIns="1116000" anchor="ctr">
            <a:normAutofit/>
          </a:bodyPr>
          <a:lstStyle>
            <a:lvl1pPr marL="0" indent="0" algn="l">
              <a:buNone/>
              <a:defRPr sz="1600" i="1"/>
            </a:lvl1pPr>
          </a:lstStyle>
          <a:p>
            <a:r>
              <a:rPr lang="sv-SE" dirty="0"/>
              <a:t>Ange alternativtext till bilden eller infoga ny bild och ange alternativtext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FEF8-71ED-42CB-8C68-E0A5897A4BB8}" type="datetime1">
              <a:rPr lang="sv-SE" smtClean="0"/>
              <a:t>2025-10-20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716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a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2093501"/>
            <a:ext cx="7016750" cy="3845660"/>
          </a:xfrm>
        </p:spPr>
        <p:txBody>
          <a:bodyPr rIns="36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E2FD430E-7D70-EA59-659C-534AC65A31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6375" y="2093913"/>
            <a:ext cx="3762375" cy="4215085"/>
          </a:xfrm>
        </p:spPr>
        <p:txBody>
          <a:bodyPr bIns="720000" anchor="ctr">
            <a:normAutofit/>
          </a:bodyPr>
          <a:lstStyle>
            <a:lvl1pPr marL="0" indent="0" algn="ctr">
              <a:buNone/>
              <a:defRPr sz="1400" i="1"/>
            </a:lvl1pPr>
          </a:lstStyle>
          <a:p>
            <a:r>
              <a:rPr lang="sv-SE" dirty="0"/>
              <a:t>Infoga bild och ange alternativtext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32B4-4292-4404-9B4A-41D0CEF19117}" type="datetime1">
              <a:rPr lang="sv-SE" smtClean="0"/>
              <a:t>2025-10-20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879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blå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Ins="9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C07A98-32A7-47DE-870F-C2A612A6A51C}" type="datetime1">
              <a:rPr lang="sv-SE" smtClean="0"/>
              <a:t>2025-10-20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C803C01-7A36-410C-AA95-DD12D5EFBD6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52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ts för illustration blå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2093501"/>
            <a:ext cx="6726334" cy="3845660"/>
          </a:xfrm>
        </p:spPr>
        <p:txBody>
          <a:bodyPr rIns="36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079FDD-858C-4246-B90F-CD2DDF125892}" type="datetime1">
              <a:rPr lang="sv-SE" smtClean="0"/>
              <a:t>2025-10-20</a:t>
            </a:fld>
            <a:endParaRPr lang="en-GB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C803C01-7A36-410C-AA95-DD12D5EFBD6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734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elsida + innehåll blå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BF297F87-DE29-4D42-36F4-C7BFBEF9EF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08746"/>
          </a:xfrm>
        </p:spPr>
        <p:txBody>
          <a:bodyPr lIns="6048000" rIns="4320000" bIns="936000" anchor="ctr">
            <a:normAutofit/>
          </a:bodyPr>
          <a:lstStyle>
            <a:lvl1pPr marL="0" indent="0">
              <a:buNone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Infoga bild och ange alternativtext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2093501"/>
            <a:ext cx="5273675" cy="384566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1E5CF6-2191-47C8-9CE4-D27E039B40BD}" type="datetime1">
              <a:rPr lang="sv-SE" smtClean="0"/>
              <a:t>2025-10-20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C803C01-7A36-410C-AA95-DD12D5EFBD6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251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ts för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ED5687A5-77B2-44B5-B8A5-60F6A443CD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6E12AD5A-F40B-43F9-A881-BD49665232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6720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275798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a bild höger blå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2093501"/>
            <a:ext cx="7016750" cy="3845660"/>
          </a:xfrm>
        </p:spPr>
        <p:txBody>
          <a:bodyPr rIns="36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E2FD430E-7D70-EA59-659C-534AC65A31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6375" y="2093913"/>
            <a:ext cx="3762375" cy="4215085"/>
          </a:xfrm>
        </p:spPr>
        <p:txBody>
          <a:bodyPr bIns="720000" anchor="ctr">
            <a:normAutofit/>
          </a:bodyPr>
          <a:lstStyle>
            <a:lvl1pPr marL="0" indent="0" algn="ctr">
              <a:buNone/>
              <a:defRPr sz="1400" i="1"/>
            </a:lvl1pPr>
          </a:lstStyle>
          <a:p>
            <a:r>
              <a:rPr lang="sv-SE" dirty="0"/>
              <a:t>Infoga bild och ange alternativtext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F9DE23-436B-4690-827B-2125C136C03C}" type="datetime1">
              <a:rPr lang="sv-SE" smtClean="0"/>
              <a:t>2025-10-20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C803C01-7A36-410C-AA95-DD12D5EFBD6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547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- Hu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2093501"/>
            <a:ext cx="7016750" cy="384566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18BD-4D50-46D7-9F13-505F8E6E9BBB}" type="datetime1">
              <a:rPr lang="sv-SE" smtClean="0"/>
              <a:t>2025-10-20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7CB6F90-F152-F892-D7BB-F4FFDFFA1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948" y="2087681"/>
            <a:ext cx="2228172" cy="38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79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- Veterinä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2093501"/>
            <a:ext cx="7016750" cy="384566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7E07-1F4C-427B-BF3C-9C7EF9694C0A}" type="datetime1">
              <a:rPr lang="sv-SE" smtClean="0"/>
              <a:t>2025-10-20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787BF24-6102-86E9-6796-A00D722AE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20" y="2377439"/>
            <a:ext cx="3332140" cy="364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44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- Medicintekn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444E7-D144-8896-8111-4DC979D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A9A0C-CF46-FBBE-AE4D-60CB693A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2093501"/>
            <a:ext cx="7016750" cy="384566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C1DCE-2F13-134B-3C82-E6C2A134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1698-C4F1-4C41-96BA-8FECD4FB4EAE}" type="datetime1">
              <a:rPr lang="sv-SE" smtClean="0"/>
              <a:t>2025-10-20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C9DAEF-670F-A4B2-F2C1-48500067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D2DE2-8CD1-0B58-8A8F-7DE8377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941487E-4FC1-36F5-EFCB-56763CE83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15" y="2662028"/>
            <a:ext cx="3516006" cy="26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11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3150A3-7C7D-5913-A069-28AC07D08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B3EFE4-6EFC-B755-E84F-111E8F9B2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825" y="2093501"/>
            <a:ext cx="5387976" cy="4083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DC375F-C1A3-A576-0305-34F8FE361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3501"/>
            <a:ext cx="5493059" cy="4083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7C6E624-8533-BBF2-1574-971D9F66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1827C-4502-425E-BDA5-810115454031}" type="datetime1">
              <a:rPr lang="sv-SE" smtClean="0"/>
              <a:t>2025-10-20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8B3233D-6C5E-F045-4E25-D32836D80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9BE78F2-E913-ADC7-1D1A-8C772E47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43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E73CBD-143B-EB21-E6FF-4821DF5C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577317A-624A-1AA5-99AF-F6417D160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0F4C-C811-4E30-832E-702E01BCF0C7}" type="datetime1">
              <a:rPr lang="sv-SE" smtClean="0"/>
              <a:t>2025-10-20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34FAAC9-AB76-2CEC-7FC4-6B21B13C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0C3782B-FE06-0AD3-C9DB-490CA5A5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722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020113D-384F-F50B-B395-4C3F43A1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6A3F-5C45-4799-A467-CEC06A26FFB5}" type="datetime1">
              <a:rPr lang="sv-SE" smtClean="0"/>
              <a:t>2025-10-20</a:t>
            </a:fld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35946C2-D3E3-5523-37C7-4D9588F73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5C2FD5D-1DA3-2E93-59A0-B8F93499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775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71372CAB-51F6-3423-8762-9F4D9F9EC6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08746"/>
          </a:xfrm>
        </p:spPr>
        <p:txBody>
          <a:bodyPr bIns="648000"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sv-SE" dirty="0"/>
              <a:t>Infoga bild och ange alternativtext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020113D-384F-F50B-B395-4C3F43A1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2FF2-4FE2-4482-9356-A632AC070DB1}" type="datetime1">
              <a:rPr lang="sv-SE" smtClean="0"/>
              <a:t>2025-10-20</a:t>
            </a:fld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35946C2-D3E3-5523-37C7-4D9588F73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5C2FD5D-1DA3-2E93-59A0-B8F93499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3C01-7A36-410C-AA95-DD12D5EFB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05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2F4ED4-0914-4ABA-B7C7-C16FACB782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11041227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239CF4-C68E-4665-AF58-E130377238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3165106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ida och föreläs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örkblå bakgrund">
            <a:extLst>
              <a:ext uri="{FF2B5EF4-FFF2-40B4-BE49-F238E27FC236}">
                <a16:creationId xmlns:a16="http://schemas.microsoft.com/office/drawing/2014/main" id="{A332E407-410E-4CAB-9014-D8D996571D42}"/>
              </a:ext>
            </a:extLst>
          </p:cNvPr>
          <p:cNvSpPr/>
          <p:nvPr/>
        </p:nvSpPr>
        <p:spPr>
          <a:xfrm>
            <a:off x="-2035" y="0"/>
            <a:ext cx="12194035" cy="6858000"/>
          </a:xfrm>
          <a:prstGeom prst="rect">
            <a:avLst/>
          </a:prstGeom>
          <a:solidFill>
            <a:srgbClr val="14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 </a:t>
            </a:r>
          </a:p>
        </p:txBody>
      </p:sp>
      <p:pic>
        <p:nvPicPr>
          <p:cNvPr id="11" name="Grafiskt element">
            <a:extLst>
              <a:ext uri="{FF2B5EF4-FFF2-40B4-BE49-F238E27FC236}">
                <a16:creationId xmlns:a16="http://schemas.microsoft.com/office/drawing/2014/main" id="{03909E91-FC6D-4B67-954A-5A8ABD11C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3" t="24745" r="29379" b="20509"/>
          <a:stretch/>
        </p:blipFill>
        <p:spPr>
          <a:xfrm>
            <a:off x="8780061" y="-1"/>
            <a:ext cx="3411939" cy="6858001"/>
          </a:xfrm>
          <a:prstGeom prst="rect">
            <a:avLst/>
          </a:prstGeom>
        </p:spPr>
      </p:pic>
      <p:sp>
        <p:nvSpPr>
          <p:cNvPr id="9" name="Titel"/>
          <p:cNvSpPr>
            <a:spLocks noGrp="1"/>
          </p:cNvSpPr>
          <p:nvPr>
            <p:ph type="title" hasCustomPrompt="1"/>
          </p:nvPr>
        </p:nvSpPr>
        <p:spPr>
          <a:xfrm>
            <a:off x="526358" y="2180863"/>
            <a:ext cx="9072569" cy="76808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267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12" name="Föreläsare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3" y="3044959"/>
            <a:ext cx="7198783" cy="480053"/>
          </a:xfrm>
          <a:prstGeom prst="rect">
            <a:avLst/>
          </a:prstGeom>
        </p:spPr>
        <p:txBody>
          <a:bodyPr vert="horz"/>
          <a:lstStyle>
            <a:lvl1pPr>
              <a:defRPr sz="2400" baseline="0">
                <a:solidFill>
                  <a:srgbClr val="FCC64F"/>
                </a:solidFill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400">
                <a:latin typeface="Arial"/>
                <a:cs typeface="Arial"/>
              </a:defRPr>
            </a:lvl4pPr>
            <a:lvl5pPr>
              <a:defRPr sz="2400">
                <a:latin typeface="Arial"/>
                <a:cs typeface="Arial"/>
              </a:defRPr>
            </a:lvl5pPr>
          </a:lstStyle>
          <a:p>
            <a:pPr lvl="0"/>
            <a:r>
              <a:rPr lang="sv-SE" dirty="0"/>
              <a:t>Namn på föreläsare</a:t>
            </a:r>
          </a:p>
        </p:txBody>
      </p:sp>
      <p:pic>
        <p:nvPicPr>
          <p:cNvPr id="10" name="Logo" descr="LV_Logo_White.ai">
            <a:extLst>
              <a:ext uri="{FF2B5EF4-FFF2-40B4-BE49-F238E27FC236}">
                <a16:creationId xmlns:a16="http://schemas.microsoft.com/office/drawing/2014/main" id="{5C85C6A7-11F1-4525-A402-AE1E39A19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6425800"/>
            <a:ext cx="1824203" cy="288032"/>
          </a:xfrm>
          <a:prstGeom prst="rect">
            <a:avLst/>
          </a:prstGeom>
        </p:spPr>
      </p:pic>
      <p:sp>
        <p:nvSpPr>
          <p:cNvPr id="14" name="Datum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3" y="452669"/>
            <a:ext cx="5278967" cy="384043"/>
          </a:xfrm>
          <a:prstGeom prst="rect">
            <a:avLst/>
          </a:prstGeom>
        </p:spPr>
        <p:txBody>
          <a:bodyPr vert="horz"/>
          <a:lstStyle>
            <a:lvl1pPr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Datum: 20XX-XX-XX</a:t>
            </a:r>
          </a:p>
        </p:txBody>
      </p:sp>
    </p:spTree>
    <p:extLst>
      <p:ext uri="{BB962C8B-B14F-4D97-AF65-F5344CB8AC3E}">
        <p14:creationId xmlns:p14="http://schemas.microsoft.com/office/powerpoint/2010/main" val="932599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9">
            <a:extLst>
              <a:ext uri="{FF2B5EF4-FFF2-40B4-BE49-F238E27FC236}">
                <a16:creationId xmlns:a16="http://schemas.microsoft.com/office/drawing/2014/main" id="{3F00CADE-07AB-4EAE-85C6-8C980CBAC1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0978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4909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2F4ED4-0914-4ABA-B7C7-C16FACB782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3" y="2084853"/>
            <a:ext cx="11041227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81" indent="-380981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50" indent="-380981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20" indent="-380981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690" indent="-380981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260" indent="-380981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632" indent="-304784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239CF4-C68E-4665-AF58-E130377238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269313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ts för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ED5687A5-77B2-44B5-B8A5-60F6A443CD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6E12AD5A-F40B-43F9-A881-BD49665232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3"/>
            <a:ext cx="6720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81" indent="-380981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50" indent="-380981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20" indent="-380981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690" indent="-380981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260" indent="-380981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632" indent="-304784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73345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9">
            <a:extLst>
              <a:ext uri="{FF2B5EF4-FFF2-40B4-BE49-F238E27FC236}">
                <a16:creationId xmlns:a16="http://schemas.microsoft.com/office/drawing/2014/main" id="{3F00CADE-07AB-4EAE-85C6-8C980CBAC1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0978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4617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helsida +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 på vuxen man som hissar upp ett skrattande, litet barn i luften.">
            <a:extLst>
              <a:ext uri="{FF2B5EF4-FFF2-40B4-BE49-F238E27FC236}">
                <a16:creationId xmlns:a16="http://schemas.microsoft.com/office/drawing/2014/main" id="{47DA6568-73AC-4048-8F69-CFC086A99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9"/>
          <a:stretch/>
        </p:blipFill>
        <p:spPr>
          <a:xfrm>
            <a:off x="0" y="2"/>
            <a:ext cx="12192000" cy="6300524"/>
          </a:xfrm>
          <a:prstGeom prst="rect">
            <a:avLst/>
          </a:prstGeom>
        </p:spPr>
      </p:pic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A09DEC7E-F796-4AA2-9385-3A3102F2ED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72"/>
            <a:ext cx="12192000" cy="6309784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2E14FD52-2846-4110-9057-F2C8AB7A94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1FFE590-0C8E-4E4D-85C9-DF40262A5E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3"/>
            <a:ext cx="5280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81" indent="-380981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50" indent="-380981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20" indent="-380981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690" indent="-380981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260" indent="-380981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632" indent="-304784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4214425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ga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8">
            <a:extLst>
              <a:ext uri="{FF2B5EF4-FFF2-40B4-BE49-F238E27FC236}">
                <a16:creationId xmlns:a16="http://schemas.microsoft.com/office/drawing/2014/main" id="{CF1A00BE-3F12-4645-95B1-B89EA44739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084852"/>
            <a:ext cx="3745176" cy="4224469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5F5A563F-74F1-4AFD-8D9C-DC97B13463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2450B16-967E-47AF-AE3D-9BC7C66DBA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3"/>
            <a:ext cx="7008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81" indent="-380981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50" indent="-380981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20" indent="-380981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690" indent="-380981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260" indent="-380981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632" indent="-304784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412687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helsida +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 på vuxen man som hissar upp ett skrattande, litet barn i luften.">
            <a:extLst>
              <a:ext uri="{FF2B5EF4-FFF2-40B4-BE49-F238E27FC236}">
                <a16:creationId xmlns:a16="http://schemas.microsoft.com/office/drawing/2014/main" id="{47DA6568-73AC-4048-8F69-CFC086A99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9"/>
          <a:stretch/>
        </p:blipFill>
        <p:spPr>
          <a:xfrm>
            <a:off x="0" y="1"/>
            <a:ext cx="12192000" cy="6300524"/>
          </a:xfrm>
          <a:prstGeom prst="rect">
            <a:avLst/>
          </a:prstGeom>
        </p:spPr>
      </p:pic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A09DEC7E-F796-4AA2-9385-3A3102F2ED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72"/>
            <a:ext cx="12192000" cy="6309784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2E14FD52-2846-4110-9057-F2C8AB7A94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1FFE590-0C8E-4E4D-85C9-DF40262A5E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5280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4060313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ga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8">
            <a:extLst>
              <a:ext uri="{FF2B5EF4-FFF2-40B4-BE49-F238E27FC236}">
                <a16:creationId xmlns:a16="http://schemas.microsoft.com/office/drawing/2014/main" id="{CF1A00BE-3F12-4645-95B1-B89EA44739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084852"/>
            <a:ext cx="3745176" cy="4224469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5F5A563F-74F1-4AFD-8D9C-DC97B13463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2450B16-967E-47AF-AE3D-9BC7C66DBA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7008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63262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ida och föreläs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örkblå bakgrund">
            <a:extLst>
              <a:ext uri="{FF2B5EF4-FFF2-40B4-BE49-F238E27FC236}">
                <a16:creationId xmlns:a16="http://schemas.microsoft.com/office/drawing/2014/main" id="{A332E407-410E-4CAB-9014-D8D996571D42}"/>
              </a:ext>
            </a:extLst>
          </p:cNvPr>
          <p:cNvSpPr/>
          <p:nvPr/>
        </p:nvSpPr>
        <p:spPr>
          <a:xfrm>
            <a:off x="-2035" y="0"/>
            <a:ext cx="12194035" cy="6858000"/>
          </a:xfrm>
          <a:prstGeom prst="rect">
            <a:avLst/>
          </a:prstGeom>
          <a:solidFill>
            <a:srgbClr val="14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 </a:t>
            </a:r>
          </a:p>
        </p:txBody>
      </p:sp>
      <p:pic>
        <p:nvPicPr>
          <p:cNvPr id="11" name="Grafiskt element">
            <a:extLst>
              <a:ext uri="{FF2B5EF4-FFF2-40B4-BE49-F238E27FC236}">
                <a16:creationId xmlns:a16="http://schemas.microsoft.com/office/drawing/2014/main" id="{03909E91-FC6D-4B67-954A-5A8ABD11C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3" t="24745" r="29379" b="20509"/>
          <a:stretch/>
        </p:blipFill>
        <p:spPr>
          <a:xfrm>
            <a:off x="8780060" y="-1"/>
            <a:ext cx="3411939" cy="6858001"/>
          </a:xfrm>
          <a:prstGeom prst="rect">
            <a:avLst/>
          </a:prstGeom>
        </p:spPr>
      </p:pic>
      <p:sp>
        <p:nvSpPr>
          <p:cNvPr id="9" name="Titel"/>
          <p:cNvSpPr>
            <a:spLocks noGrp="1"/>
          </p:cNvSpPr>
          <p:nvPr>
            <p:ph type="title" hasCustomPrompt="1"/>
          </p:nvPr>
        </p:nvSpPr>
        <p:spPr>
          <a:xfrm>
            <a:off x="526357" y="2180862"/>
            <a:ext cx="9072569" cy="76808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267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sv-SE" dirty="0"/>
              <a:t>Titel på presentation</a:t>
            </a:r>
          </a:p>
        </p:txBody>
      </p:sp>
      <p:sp>
        <p:nvSpPr>
          <p:cNvPr id="12" name="Föreläsare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3044958"/>
            <a:ext cx="7198783" cy="480053"/>
          </a:xfrm>
          <a:prstGeom prst="rect">
            <a:avLst/>
          </a:prstGeom>
        </p:spPr>
        <p:txBody>
          <a:bodyPr vert="horz"/>
          <a:lstStyle>
            <a:lvl1pPr>
              <a:defRPr sz="2400" baseline="0">
                <a:solidFill>
                  <a:srgbClr val="FCC64F"/>
                </a:solidFill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400">
                <a:latin typeface="Arial"/>
                <a:cs typeface="Arial"/>
              </a:defRPr>
            </a:lvl4pPr>
            <a:lvl5pPr>
              <a:defRPr sz="2400">
                <a:latin typeface="Arial"/>
                <a:cs typeface="Arial"/>
              </a:defRPr>
            </a:lvl5pPr>
          </a:lstStyle>
          <a:p>
            <a:pPr lvl="0"/>
            <a:r>
              <a:rPr lang="sv-SE" dirty="0"/>
              <a:t>Namn på föreläsare</a:t>
            </a:r>
          </a:p>
        </p:txBody>
      </p:sp>
      <p:pic>
        <p:nvPicPr>
          <p:cNvPr id="10" name="Logo" descr="LV_Logo_White.ai">
            <a:extLst>
              <a:ext uri="{FF2B5EF4-FFF2-40B4-BE49-F238E27FC236}">
                <a16:creationId xmlns:a16="http://schemas.microsoft.com/office/drawing/2014/main" id="{5C85C6A7-11F1-4525-A402-AE1E39A19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425800"/>
            <a:ext cx="1824203" cy="288032"/>
          </a:xfrm>
          <a:prstGeom prst="rect">
            <a:avLst/>
          </a:prstGeom>
        </p:spPr>
      </p:pic>
      <p:sp>
        <p:nvSpPr>
          <p:cNvPr id="14" name="Datum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2" y="452669"/>
            <a:ext cx="5278967" cy="384043"/>
          </a:xfrm>
          <a:prstGeom prst="rect">
            <a:avLst/>
          </a:prstGeom>
        </p:spPr>
        <p:txBody>
          <a:bodyPr vert="horz"/>
          <a:lstStyle>
            <a:lvl1pPr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Datum: 20XX-XX-XX</a:t>
            </a:r>
          </a:p>
        </p:txBody>
      </p:sp>
    </p:spTree>
    <p:extLst>
      <p:ext uri="{BB962C8B-B14F-4D97-AF65-F5344CB8AC3E}">
        <p14:creationId xmlns:p14="http://schemas.microsoft.com/office/powerpoint/2010/main" val="23900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2F4ED4-0914-4ABA-B7C7-C16FACB782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11041227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239CF4-C68E-4665-AF58-E130377238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28802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ts för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ED5687A5-77B2-44B5-B8A5-60F6A443CD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251" y="653819"/>
            <a:ext cx="11328400" cy="1143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i="0" spc="-14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6E12AD5A-F40B-43F9-A881-BD496652323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392" y="2084852"/>
            <a:ext cx="6720000" cy="3840427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00160" indent="-380990">
              <a:buFont typeface="Calibri" panose="020F0502020204030204" pitchFamily="34" charset="0"/>
              <a:buChar char="−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09745" indent="-380990">
              <a:buFont typeface="Wingdings" panose="05000000000000000000" pitchFamily="2" charset="2"/>
              <a:buChar char="ü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819330" indent="-380990">
              <a:buFont typeface="Wingdings" panose="05000000000000000000" pitchFamily="2" charset="2"/>
              <a:buChar char="Ø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>
              <a:buFont typeface="Wingdings" panose="05000000000000000000" pitchFamily="2" charset="2"/>
              <a:buChar char="q"/>
              <a:defRPr sz="1867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  <a:p>
            <a:pPr lvl="2"/>
            <a:r>
              <a:rPr lang="sv-SE" dirty="0"/>
              <a:t>Skriv text här</a:t>
            </a:r>
          </a:p>
          <a:p>
            <a:pPr lvl="3"/>
            <a:r>
              <a:rPr lang="sv-SE" dirty="0"/>
              <a:t>Skriv text här</a:t>
            </a:r>
          </a:p>
          <a:p>
            <a:pPr lvl="4"/>
            <a:r>
              <a:rPr lang="sv-SE" dirty="0"/>
              <a:t>Skriv text här</a:t>
            </a:r>
          </a:p>
          <a:p>
            <a:pPr lvl="5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390129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örkblå bas">
            <a:extLst>
              <a:ext uri="{FF2B5EF4-FFF2-40B4-BE49-F238E27FC236}">
                <a16:creationId xmlns:a16="http://schemas.microsoft.com/office/drawing/2014/main" id="{F94F91B2-F3D5-4104-B92A-205635E4B80A}"/>
              </a:ext>
            </a:extLst>
          </p:cNvPr>
          <p:cNvSpPr/>
          <p:nvPr/>
        </p:nvSpPr>
        <p:spPr>
          <a:xfrm>
            <a:off x="0" y="6309320"/>
            <a:ext cx="12194035" cy="548680"/>
          </a:xfrm>
          <a:prstGeom prst="rect">
            <a:avLst/>
          </a:prstGeom>
          <a:solidFill>
            <a:srgbClr val="143C64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6" name="Logo" descr="LV_Logo_White.ai">
            <a:extLst>
              <a:ext uri="{FF2B5EF4-FFF2-40B4-BE49-F238E27FC236}">
                <a16:creationId xmlns:a16="http://schemas.microsoft.com/office/drawing/2014/main" id="{490C700C-3008-43A6-B53D-8E0F8623A0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425800"/>
            <a:ext cx="1824203" cy="288032"/>
          </a:xfrm>
          <a:prstGeom prst="rect">
            <a:avLst/>
          </a:prstGeom>
        </p:spPr>
      </p:pic>
      <p:sp>
        <p:nvSpPr>
          <p:cNvPr id="7" name="Bildnummer">
            <a:extLst>
              <a:ext uri="{FF2B5EF4-FFF2-40B4-BE49-F238E27FC236}">
                <a16:creationId xmlns:a16="http://schemas.microsoft.com/office/drawing/2014/main" id="{A283171C-8B3F-4C02-B544-755398FBD9E0}"/>
              </a:ext>
            </a:extLst>
          </p:cNvPr>
          <p:cNvSpPr txBox="1">
            <a:spLocks/>
          </p:cNvSpPr>
          <p:nvPr/>
        </p:nvSpPr>
        <p:spPr>
          <a:xfrm>
            <a:off x="8976320" y="6405331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43003-69EF-49BD-AD82-05D873D9138A}" type="slidenum">
              <a:rPr kumimoji="0" lang="sv-S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41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b="1" kern="1200" baseline="0">
          <a:solidFill>
            <a:schemeClr val="bg1"/>
          </a:solidFill>
          <a:latin typeface="Arial"/>
          <a:ea typeface="+mn-ea"/>
          <a:cs typeface="Arial"/>
        </a:defRPr>
      </a:lvl1pPr>
      <a:lvl2pPr marL="609585" indent="0" algn="l" defTabSz="609585" rtl="0" eaLnBrk="1" latinLnBrk="0" hangingPunct="1">
        <a:spcBef>
          <a:spcPct val="20000"/>
        </a:spcBef>
        <a:buFont typeface="Arial"/>
        <a:buNone/>
        <a:defRPr sz="3733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219170" indent="0" algn="l" defTabSz="609585" rtl="0" eaLnBrk="1" latinLnBrk="0" hangingPunct="1">
        <a:spcBef>
          <a:spcPct val="20000"/>
        </a:spcBef>
        <a:buFont typeface="Arial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828754" indent="0" algn="l" defTabSz="609585" rtl="0" eaLnBrk="1" latinLnBrk="0" hangingPunct="1">
        <a:spcBef>
          <a:spcPct val="20000"/>
        </a:spcBef>
        <a:buFont typeface="Arial"/>
        <a:buNone/>
        <a:defRPr sz="2667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438339" indent="0" algn="l" defTabSz="609585" rtl="0" eaLnBrk="1" latinLnBrk="0" hangingPunct="1">
        <a:spcBef>
          <a:spcPct val="20000"/>
        </a:spcBef>
        <a:buFont typeface="Arial"/>
        <a:buNone/>
        <a:defRPr sz="2667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örkblå bas">
            <a:extLst>
              <a:ext uri="{FF2B5EF4-FFF2-40B4-BE49-F238E27FC236}">
                <a16:creationId xmlns:a16="http://schemas.microsoft.com/office/drawing/2014/main" id="{F94F91B2-F3D5-4104-B92A-205635E4B80A}"/>
              </a:ext>
            </a:extLst>
          </p:cNvPr>
          <p:cNvSpPr/>
          <p:nvPr/>
        </p:nvSpPr>
        <p:spPr>
          <a:xfrm>
            <a:off x="0" y="6309320"/>
            <a:ext cx="12194035" cy="548680"/>
          </a:xfrm>
          <a:prstGeom prst="rect">
            <a:avLst/>
          </a:prstGeom>
          <a:solidFill>
            <a:srgbClr val="143C64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6" name="Logo" descr="LV_Logo_White.ai">
            <a:extLst>
              <a:ext uri="{FF2B5EF4-FFF2-40B4-BE49-F238E27FC236}">
                <a16:creationId xmlns:a16="http://schemas.microsoft.com/office/drawing/2014/main" id="{490C700C-3008-43A6-B53D-8E0F8623A0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425800"/>
            <a:ext cx="1824203" cy="288032"/>
          </a:xfrm>
          <a:prstGeom prst="rect">
            <a:avLst/>
          </a:prstGeom>
        </p:spPr>
      </p:pic>
      <p:sp>
        <p:nvSpPr>
          <p:cNvPr id="7" name="Bildnummer">
            <a:extLst>
              <a:ext uri="{FF2B5EF4-FFF2-40B4-BE49-F238E27FC236}">
                <a16:creationId xmlns:a16="http://schemas.microsoft.com/office/drawing/2014/main" id="{A283171C-8B3F-4C02-B544-755398FBD9E0}"/>
              </a:ext>
            </a:extLst>
          </p:cNvPr>
          <p:cNvSpPr txBox="1">
            <a:spLocks/>
          </p:cNvSpPr>
          <p:nvPr/>
        </p:nvSpPr>
        <p:spPr>
          <a:xfrm>
            <a:off x="8976320" y="6405331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43003-69EF-49BD-AD82-05D873D9138A}" type="slidenum">
              <a:rPr kumimoji="0" lang="sv-S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7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b="1" kern="1200" baseline="0">
          <a:solidFill>
            <a:schemeClr val="bg1"/>
          </a:solidFill>
          <a:latin typeface="Arial"/>
          <a:ea typeface="+mn-ea"/>
          <a:cs typeface="Arial"/>
        </a:defRPr>
      </a:lvl1pPr>
      <a:lvl2pPr marL="609585" indent="0" algn="l" defTabSz="609585" rtl="0" eaLnBrk="1" latinLnBrk="0" hangingPunct="1">
        <a:spcBef>
          <a:spcPct val="20000"/>
        </a:spcBef>
        <a:buFont typeface="Arial"/>
        <a:buNone/>
        <a:defRPr sz="3733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219170" indent="0" algn="l" defTabSz="609585" rtl="0" eaLnBrk="1" latinLnBrk="0" hangingPunct="1">
        <a:spcBef>
          <a:spcPct val="20000"/>
        </a:spcBef>
        <a:buFont typeface="Arial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828754" indent="0" algn="l" defTabSz="609585" rtl="0" eaLnBrk="1" latinLnBrk="0" hangingPunct="1">
        <a:spcBef>
          <a:spcPct val="20000"/>
        </a:spcBef>
        <a:buFont typeface="Arial"/>
        <a:buNone/>
        <a:defRPr sz="2667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438339" indent="0" algn="l" defTabSz="609585" rtl="0" eaLnBrk="1" latinLnBrk="0" hangingPunct="1">
        <a:spcBef>
          <a:spcPct val="20000"/>
        </a:spcBef>
        <a:buFont typeface="Arial"/>
        <a:buNone/>
        <a:defRPr sz="2667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örkblå bas">
            <a:extLst>
              <a:ext uri="{FF2B5EF4-FFF2-40B4-BE49-F238E27FC236}">
                <a16:creationId xmlns:a16="http://schemas.microsoft.com/office/drawing/2014/main" id="{F94F91B2-F3D5-4104-B92A-205635E4B80A}"/>
              </a:ext>
            </a:extLst>
          </p:cNvPr>
          <p:cNvSpPr/>
          <p:nvPr/>
        </p:nvSpPr>
        <p:spPr>
          <a:xfrm>
            <a:off x="0" y="6309320"/>
            <a:ext cx="12194035" cy="548680"/>
          </a:xfrm>
          <a:prstGeom prst="rect">
            <a:avLst/>
          </a:prstGeom>
          <a:solidFill>
            <a:srgbClr val="143C64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6" name="Logo" descr="LV_Logo_White.ai">
            <a:extLst>
              <a:ext uri="{FF2B5EF4-FFF2-40B4-BE49-F238E27FC236}">
                <a16:creationId xmlns:a16="http://schemas.microsoft.com/office/drawing/2014/main" id="{490C700C-3008-43A6-B53D-8E0F8623A0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425800"/>
            <a:ext cx="1824203" cy="288032"/>
          </a:xfrm>
          <a:prstGeom prst="rect">
            <a:avLst/>
          </a:prstGeom>
        </p:spPr>
      </p:pic>
      <p:sp>
        <p:nvSpPr>
          <p:cNvPr id="7" name="Bildnummer">
            <a:extLst>
              <a:ext uri="{FF2B5EF4-FFF2-40B4-BE49-F238E27FC236}">
                <a16:creationId xmlns:a16="http://schemas.microsoft.com/office/drawing/2014/main" id="{A283171C-8B3F-4C02-B544-755398FBD9E0}"/>
              </a:ext>
            </a:extLst>
          </p:cNvPr>
          <p:cNvSpPr txBox="1">
            <a:spLocks/>
          </p:cNvSpPr>
          <p:nvPr/>
        </p:nvSpPr>
        <p:spPr>
          <a:xfrm>
            <a:off x="8976320" y="6405331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43003-69EF-49BD-AD82-05D873D9138A}" type="slidenum">
              <a:rPr kumimoji="0" lang="sv-S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9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45" r:id="rId8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b="1" kern="1200" baseline="0">
          <a:solidFill>
            <a:schemeClr val="bg1"/>
          </a:solidFill>
          <a:latin typeface="Arial"/>
          <a:ea typeface="+mn-ea"/>
          <a:cs typeface="Arial"/>
        </a:defRPr>
      </a:lvl1pPr>
      <a:lvl2pPr marL="609585" indent="0" algn="l" defTabSz="609585" rtl="0" eaLnBrk="1" latinLnBrk="0" hangingPunct="1">
        <a:spcBef>
          <a:spcPct val="20000"/>
        </a:spcBef>
        <a:buFont typeface="Arial"/>
        <a:buNone/>
        <a:defRPr sz="3733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219170" indent="0" algn="l" defTabSz="609585" rtl="0" eaLnBrk="1" latinLnBrk="0" hangingPunct="1">
        <a:spcBef>
          <a:spcPct val="20000"/>
        </a:spcBef>
        <a:buFont typeface="Arial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828754" indent="0" algn="l" defTabSz="609585" rtl="0" eaLnBrk="1" latinLnBrk="0" hangingPunct="1">
        <a:spcBef>
          <a:spcPct val="20000"/>
        </a:spcBef>
        <a:buFont typeface="Arial"/>
        <a:buNone/>
        <a:defRPr sz="2667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438339" indent="0" algn="l" defTabSz="609585" rtl="0" eaLnBrk="1" latinLnBrk="0" hangingPunct="1">
        <a:spcBef>
          <a:spcPct val="20000"/>
        </a:spcBef>
        <a:buFont typeface="Arial"/>
        <a:buNone/>
        <a:defRPr sz="2667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örkblå bas">
            <a:extLst>
              <a:ext uri="{FF2B5EF4-FFF2-40B4-BE49-F238E27FC236}">
                <a16:creationId xmlns:a16="http://schemas.microsoft.com/office/drawing/2014/main" id="{340D41B3-405D-61DF-3F44-954133B4C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8998"/>
            <a:ext cx="12192000" cy="549002"/>
          </a:xfrm>
          <a:prstGeom prst="rect">
            <a:avLst/>
          </a:prstGeom>
          <a:solidFill>
            <a:srgbClr val="143C64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F011DE1-3A33-510F-2ED6-58A164F29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4" y="654051"/>
            <a:ext cx="11033434" cy="11490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7E4CBC9-A397-079E-3422-EA3DEBEA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824" y="2093501"/>
            <a:ext cx="11033434" cy="3845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3E35FF-A6C1-0EFB-8CB8-4A7F316F1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5518" y="63976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92799B9-E87B-4B57-A0F5-BD05B7367941}" type="datetime1">
              <a:rPr lang="sv-SE" smtClean="0"/>
              <a:t>2025-10-20</a:t>
            </a:fld>
            <a:endParaRPr lang="en-GB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F94B726-5257-8C24-6CAB-B71E21196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8718" y="6397623"/>
            <a:ext cx="3637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4EBB021-B4F0-B9E8-0B20-63CD636FA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8750" y="6397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4C803C01-7A36-410C-AA95-DD12D5EFBD6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5BA501C8-4F0A-35F5-B5D7-165CD2AB6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1" y="6421122"/>
            <a:ext cx="1831869" cy="28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0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spc="-11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ü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örkblå bas">
            <a:extLst>
              <a:ext uri="{FF2B5EF4-FFF2-40B4-BE49-F238E27FC236}">
                <a16:creationId xmlns:a16="http://schemas.microsoft.com/office/drawing/2014/main" id="{F94F91B2-F3D5-4104-B92A-205635E4B80A}"/>
              </a:ext>
            </a:extLst>
          </p:cNvPr>
          <p:cNvSpPr/>
          <p:nvPr/>
        </p:nvSpPr>
        <p:spPr>
          <a:xfrm>
            <a:off x="1" y="6309320"/>
            <a:ext cx="12194035" cy="548680"/>
          </a:xfrm>
          <a:prstGeom prst="rect">
            <a:avLst/>
          </a:prstGeom>
          <a:solidFill>
            <a:srgbClr val="143C64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6" name="Logo" descr="LV_Logo_White.ai">
            <a:extLst>
              <a:ext uri="{FF2B5EF4-FFF2-40B4-BE49-F238E27FC236}">
                <a16:creationId xmlns:a16="http://schemas.microsoft.com/office/drawing/2014/main" id="{490C700C-3008-43A6-B53D-8E0F8623A0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6425800"/>
            <a:ext cx="1824203" cy="288032"/>
          </a:xfrm>
          <a:prstGeom prst="rect">
            <a:avLst/>
          </a:prstGeom>
        </p:spPr>
      </p:pic>
      <p:sp>
        <p:nvSpPr>
          <p:cNvPr id="7" name="Bildnummer">
            <a:extLst>
              <a:ext uri="{FF2B5EF4-FFF2-40B4-BE49-F238E27FC236}">
                <a16:creationId xmlns:a16="http://schemas.microsoft.com/office/drawing/2014/main" id="{A283171C-8B3F-4C02-B544-755398FBD9E0}"/>
              </a:ext>
            </a:extLst>
          </p:cNvPr>
          <p:cNvSpPr txBox="1">
            <a:spLocks/>
          </p:cNvSpPr>
          <p:nvPr/>
        </p:nvSpPr>
        <p:spPr>
          <a:xfrm>
            <a:off x="8976320" y="6405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43003-69EF-49BD-AD82-05D873D9138A}" type="slidenum">
              <a:rPr kumimoji="0" lang="sv-S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1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70" rtl="0" eaLnBrk="1" latinLnBrk="0" hangingPunct="1">
        <a:spcBef>
          <a:spcPct val="20000"/>
        </a:spcBef>
        <a:buFont typeface="Arial"/>
        <a:buNone/>
        <a:defRPr sz="4267" b="1" kern="1200" baseline="0">
          <a:solidFill>
            <a:schemeClr val="bg1"/>
          </a:solidFill>
          <a:latin typeface="Arial"/>
          <a:ea typeface="+mn-ea"/>
          <a:cs typeface="Arial"/>
        </a:defRPr>
      </a:lvl1pPr>
      <a:lvl2pPr marL="609570" indent="0" algn="l" defTabSz="609570" rtl="0" eaLnBrk="1" latinLnBrk="0" hangingPunct="1">
        <a:spcBef>
          <a:spcPct val="20000"/>
        </a:spcBef>
        <a:buFont typeface="Arial"/>
        <a:buNone/>
        <a:defRPr sz="3733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219140" indent="0" algn="l" defTabSz="609570" rtl="0" eaLnBrk="1" latinLnBrk="0" hangingPunct="1">
        <a:spcBef>
          <a:spcPct val="20000"/>
        </a:spcBef>
        <a:buFont typeface="Arial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828709" indent="0" algn="l" defTabSz="609570" rtl="0" eaLnBrk="1" latinLnBrk="0" hangingPunct="1">
        <a:spcBef>
          <a:spcPct val="20000"/>
        </a:spcBef>
        <a:buFont typeface="Arial"/>
        <a:buNone/>
        <a:defRPr sz="2667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438278" indent="0" algn="l" defTabSz="609570" rtl="0" eaLnBrk="1" latinLnBrk="0" hangingPunct="1">
        <a:spcBef>
          <a:spcPct val="20000"/>
        </a:spcBef>
        <a:buFont typeface="Arial"/>
        <a:buNone/>
        <a:defRPr sz="2667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83FD51-48B7-4E2A-BD3E-E6633E0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57" y="1689795"/>
            <a:ext cx="8986920" cy="1740760"/>
          </a:xfrm>
        </p:spPr>
        <p:txBody>
          <a:bodyPr>
            <a:normAutofit/>
          </a:bodyPr>
          <a:lstStyle/>
          <a:p>
            <a:r>
              <a:rPr lang="sv-SE" sz="4000" noProof="0" dirty="0"/>
              <a:t>AI at the Swedish Medical Products Agency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57B4133-5FBC-4E24-908A-404A873E8F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357" y="3584125"/>
            <a:ext cx="7730503" cy="1242852"/>
          </a:xfrm>
        </p:spPr>
        <p:txBody>
          <a:bodyPr numCol="1"/>
          <a:lstStyle/>
          <a:p>
            <a:r>
              <a:rPr lang="sv-SE" sz="1800" noProof="0" dirty="0"/>
              <a:t>Samuel Fransson</a:t>
            </a:r>
            <a:br>
              <a:rPr lang="sv-SE" sz="1800" noProof="0" dirty="0"/>
            </a:br>
            <a:endParaRPr lang="sv-SE" sz="1800" dirty="0"/>
          </a:p>
          <a:p>
            <a:r>
              <a:rPr lang="sv-SE" sz="1800" noProof="0" dirty="0"/>
              <a:t>Data Scientist</a:t>
            </a:r>
          </a:p>
          <a:p>
            <a:r>
              <a:rPr lang="sv-SE" sz="1800" dirty="0"/>
              <a:t>AI-</a:t>
            </a:r>
            <a:r>
              <a:rPr lang="sv-SE" sz="1800" dirty="0" err="1"/>
              <a:t>Unit</a:t>
            </a:r>
            <a:r>
              <a:rPr lang="sv-SE" sz="1800" dirty="0"/>
              <a:t>, Swedish Medical Products Agency</a:t>
            </a:r>
          </a:p>
          <a:p>
            <a:endParaRPr lang="sv-SE" sz="1800" dirty="0"/>
          </a:p>
          <a:p>
            <a:endParaRPr lang="sv-SE" sz="1800" dirty="0"/>
          </a:p>
          <a:p>
            <a:endParaRPr lang="sv-SE" sz="1800" noProof="0" dirty="0"/>
          </a:p>
          <a:p>
            <a:endParaRPr lang="sv-SE" sz="1800" noProof="0" dirty="0"/>
          </a:p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1837342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E0822432-0702-C04A-A54C-F024B5173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4" y="2170988"/>
            <a:ext cx="10326614" cy="29155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24B68C-EA65-1BEC-30BD-44C7F6DA0D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M-RECON – medicines regulatory context engine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7FFFBF45-1B9F-7099-8DD7-BDE4E9F79F7C}"/>
              </a:ext>
            </a:extLst>
          </p:cNvPr>
          <p:cNvSpPr/>
          <p:nvPr/>
        </p:nvSpPr>
        <p:spPr>
          <a:xfrm>
            <a:off x="1711842" y="3838353"/>
            <a:ext cx="2211572" cy="574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Bildobjekt 4" descr="En bild som visar text, Teckensnitt, nummer, skärmbild&#10;&#10;Automatiskt genererad beskrivning">
            <a:extLst>
              <a:ext uri="{FF2B5EF4-FFF2-40B4-BE49-F238E27FC236}">
                <a16:creationId xmlns:a16="http://schemas.microsoft.com/office/drawing/2014/main" id="{1C1401D7-43A1-A21D-0B61-1037B958A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5" y="1869771"/>
            <a:ext cx="11142672" cy="3994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objekt 6" descr="En bild som visar text, skärmbild, nummer, Teckensnitt&#10;&#10;Automatiskt genererad beskrivning">
            <a:extLst>
              <a:ext uri="{FF2B5EF4-FFF2-40B4-BE49-F238E27FC236}">
                <a16:creationId xmlns:a16="http://schemas.microsoft.com/office/drawing/2014/main" id="{AAB0D839-301D-4D3F-D4C0-75D828E0C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7" y="1980553"/>
            <a:ext cx="10876204" cy="4160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objekt 8" descr="En bild som visar text, Teckensnitt, nummer, programvara&#10;&#10;Automatiskt genererad beskrivning">
            <a:extLst>
              <a:ext uri="{FF2B5EF4-FFF2-40B4-BE49-F238E27FC236}">
                <a16:creationId xmlns:a16="http://schemas.microsoft.com/office/drawing/2014/main" id="{D24FBE7C-4C8F-1B61-88F9-F610E2BFB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64" y="2148859"/>
            <a:ext cx="10876204" cy="41031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834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C1032BE-ABB9-4DB1-882B-F03BBEE73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0" y="1717299"/>
            <a:ext cx="6479533" cy="3840427"/>
          </a:xfrm>
        </p:spPr>
        <p:txBody>
          <a:bodyPr>
            <a:normAutofit/>
          </a:bodyPr>
          <a:lstStyle/>
          <a:p>
            <a:r>
              <a:rPr lang="sv-SE" dirty="0"/>
              <a:t>Explosive </a:t>
            </a:r>
            <a:r>
              <a:rPr lang="sv-SE" dirty="0" err="1"/>
              <a:t>increase</a:t>
            </a:r>
            <a:r>
              <a:rPr lang="sv-SE" dirty="0"/>
              <a:t> in the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adverse</a:t>
            </a:r>
            <a:r>
              <a:rPr lang="sv-SE" dirty="0"/>
              <a:t> event </a:t>
            </a:r>
            <a:r>
              <a:rPr lang="sv-SE" dirty="0" err="1"/>
              <a:t>reports</a:t>
            </a:r>
            <a:r>
              <a:rPr lang="sv-SE" dirty="0"/>
              <a:t> in </a:t>
            </a:r>
            <a:r>
              <a:rPr lang="sv-SE" dirty="0" err="1"/>
              <a:t>conjunction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the covid </a:t>
            </a:r>
            <a:r>
              <a:rPr lang="sv-SE" dirty="0" err="1"/>
              <a:t>vaccine</a:t>
            </a:r>
            <a:r>
              <a:rPr lang="sv-SE" dirty="0"/>
              <a:t> </a:t>
            </a:r>
            <a:r>
              <a:rPr lang="sv-SE" dirty="0" err="1"/>
              <a:t>campaign</a:t>
            </a:r>
            <a:endParaRPr lang="sv-SE" noProof="0" dirty="0"/>
          </a:p>
          <a:p>
            <a:r>
              <a:rPr lang="sv-SE" noProof="0" dirty="0" err="1"/>
              <a:t>Goal</a:t>
            </a:r>
            <a:r>
              <a:rPr lang="sv-SE" dirty="0"/>
              <a:t> – to </a:t>
            </a:r>
            <a:r>
              <a:rPr lang="sv-SE" dirty="0" err="1"/>
              <a:t>reduce</a:t>
            </a:r>
            <a:r>
              <a:rPr lang="sv-SE" dirty="0"/>
              <a:t> the </a:t>
            </a:r>
            <a:r>
              <a:rPr lang="sv-SE" dirty="0" err="1"/>
              <a:t>time</a:t>
            </a:r>
            <a:r>
              <a:rPr lang="sv-SE" dirty="0"/>
              <a:t> to </a:t>
            </a:r>
            <a:r>
              <a:rPr lang="sv-SE" dirty="0" err="1"/>
              <a:t>analysis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reports</a:t>
            </a:r>
            <a:r>
              <a:rPr lang="sv-SE" dirty="0"/>
              <a:t> </a:t>
            </a:r>
            <a:r>
              <a:rPr lang="sv-SE" dirty="0" err="1"/>
              <a:t>describing</a:t>
            </a:r>
            <a:r>
              <a:rPr lang="sv-SE" dirty="0"/>
              <a:t> </a:t>
            </a:r>
            <a:r>
              <a:rPr lang="sv-SE" dirty="0" err="1"/>
              <a:t>serious</a:t>
            </a:r>
            <a:r>
              <a:rPr lang="sv-SE" dirty="0"/>
              <a:t> </a:t>
            </a:r>
            <a:r>
              <a:rPr lang="sv-SE" dirty="0" err="1"/>
              <a:t>drug</a:t>
            </a:r>
            <a:r>
              <a:rPr lang="sv-SE" dirty="0"/>
              <a:t> </a:t>
            </a:r>
            <a:r>
              <a:rPr lang="sv-SE" dirty="0" err="1"/>
              <a:t>reactions</a:t>
            </a:r>
            <a:endParaRPr lang="sv-SE" noProof="0" dirty="0"/>
          </a:p>
          <a:p>
            <a:r>
              <a:rPr lang="sv-SE" dirty="0" err="1"/>
              <a:t>Training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language</a:t>
            </a:r>
            <a:r>
              <a:rPr lang="sv-SE" dirty="0"/>
              <a:t> </a:t>
            </a:r>
            <a:r>
              <a:rPr lang="sv-SE" dirty="0" err="1"/>
              <a:t>models</a:t>
            </a:r>
            <a:r>
              <a:rPr lang="sv-SE" dirty="0"/>
              <a:t> to </a:t>
            </a:r>
            <a:r>
              <a:rPr lang="sv-SE" dirty="0" err="1"/>
              <a:t>analyze</a:t>
            </a:r>
            <a:r>
              <a:rPr lang="sv-SE" dirty="0"/>
              <a:t> </a:t>
            </a:r>
            <a:r>
              <a:rPr lang="sv-SE" dirty="0" err="1"/>
              <a:t>free</a:t>
            </a:r>
            <a:r>
              <a:rPr lang="sv-SE" dirty="0"/>
              <a:t> text in </a:t>
            </a:r>
            <a:r>
              <a:rPr lang="sv-SE" dirty="0" err="1"/>
              <a:t>adverse</a:t>
            </a:r>
            <a:r>
              <a:rPr lang="sv-SE" dirty="0"/>
              <a:t> event </a:t>
            </a:r>
            <a:r>
              <a:rPr lang="sv-SE" dirty="0" err="1"/>
              <a:t>reports</a:t>
            </a:r>
            <a:r>
              <a:rPr lang="sv-SE" dirty="0"/>
              <a:t> and </a:t>
            </a:r>
            <a:r>
              <a:rPr lang="sv-SE" dirty="0" err="1"/>
              <a:t>estimate</a:t>
            </a:r>
            <a:r>
              <a:rPr lang="sv-SE" dirty="0"/>
              <a:t> </a:t>
            </a:r>
            <a:r>
              <a:rPr lang="sv-SE" dirty="0" err="1"/>
              <a:t>degree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seriousness</a:t>
            </a:r>
            <a:endParaRPr lang="sv-SE" noProof="0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9EFFBAA1-5637-4896-AEE9-92CB97CD3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PhaVAI - AI for triage </a:t>
            </a:r>
            <a:r>
              <a:rPr lang="sv-SE" sz="4000" dirty="0" err="1"/>
              <a:t>of</a:t>
            </a:r>
            <a:r>
              <a:rPr lang="sv-SE" sz="4000" dirty="0"/>
              <a:t> </a:t>
            </a:r>
            <a:r>
              <a:rPr lang="sv-SE" sz="4000" dirty="0" err="1"/>
              <a:t>adverse</a:t>
            </a:r>
            <a:r>
              <a:rPr lang="sv-SE" sz="4000" dirty="0"/>
              <a:t> event </a:t>
            </a:r>
            <a:r>
              <a:rPr lang="sv-SE" sz="4000" dirty="0" err="1"/>
              <a:t>reports</a:t>
            </a:r>
            <a:br>
              <a:rPr lang="sv-SE" sz="4000" dirty="0"/>
            </a:br>
            <a:endParaRPr lang="sv-SE" sz="4000" dirty="0"/>
          </a:p>
        </p:txBody>
      </p:sp>
      <p:pic>
        <p:nvPicPr>
          <p:cNvPr id="5" name="Bildobjekt 4" descr="En bild som visar text, skärmbild, Teckensnitt, Webbplats&#10;&#10;Automatiskt genererad beskrivning">
            <a:extLst>
              <a:ext uri="{FF2B5EF4-FFF2-40B4-BE49-F238E27FC236}">
                <a16:creationId xmlns:a16="http://schemas.microsoft.com/office/drawing/2014/main" id="{9533F16F-E9CB-45F0-1A00-C57C42249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535" y="1881803"/>
            <a:ext cx="4390848" cy="318099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6698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ABCB692-EBC5-6538-3E53-7F9C3BAE2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2168502"/>
            <a:ext cx="11041227" cy="3756777"/>
          </a:xfrm>
        </p:spPr>
        <p:txBody>
          <a:bodyPr/>
          <a:lstStyle/>
          <a:p>
            <a:r>
              <a:rPr lang="sv-SE" dirty="0" err="1"/>
              <a:t>Goal</a:t>
            </a:r>
            <a:r>
              <a:rPr lang="sv-SE" dirty="0"/>
              <a:t> – to </a:t>
            </a:r>
            <a:r>
              <a:rPr lang="sv-SE" dirty="0" err="1"/>
              <a:t>avoid</a:t>
            </a:r>
            <a:r>
              <a:rPr lang="sv-SE" dirty="0"/>
              <a:t> </a:t>
            </a:r>
            <a:r>
              <a:rPr lang="sv-SE" dirty="0" err="1"/>
              <a:t>mixing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</a:t>
            </a:r>
            <a:r>
              <a:rPr lang="sv-SE" dirty="0" err="1"/>
              <a:t>drug</a:t>
            </a:r>
            <a:r>
              <a:rPr lang="sv-SE" dirty="0"/>
              <a:t> </a:t>
            </a:r>
            <a:r>
              <a:rPr lang="sv-SE" dirty="0" err="1"/>
              <a:t>packages</a:t>
            </a:r>
            <a:r>
              <a:rPr lang="sv-SE" dirty="0"/>
              <a:t> by </a:t>
            </a:r>
            <a:r>
              <a:rPr lang="sv-SE" dirty="0" err="1"/>
              <a:t>ascerting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drug</a:t>
            </a:r>
            <a:r>
              <a:rPr lang="sv-SE" dirty="0"/>
              <a:t> </a:t>
            </a:r>
            <a:r>
              <a:rPr lang="sv-SE" dirty="0" err="1"/>
              <a:t>packages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not </a:t>
            </a:r>
            <a:r>
              <a:rPr lang="sv-SE" dirty="0" err="1"/>
              <a:t>similar</a:t>
            </a:r>
            <a:r>
              <a:rPr lang="sv-SE" dirty="0"/>
              <a:t> to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other</a:t>
            </a:r>
            <a:endParaRPr lang="sv-SE" noProof="0" dirty="0"/>
          </a:p>
          <a:p>
            <a:r>
              <a:rPr lang="sv-SE" noProof="0" dirty="0"/>
              <a:t>A </a:t>
            </a:r>
            <a:r>
              <a:rPr lang="sv-SE" noProof="0" dirty="0" err="1"/>
              <a:t>convolutional</a:t>
            </a:r>
            <a:r>
              <a:rPr lang="sv-SE" noProof="0" dirty="0"/>
              <a:t> </a:t>
            </a:r>
            <a:r>
              <a:rPr lang="sv-SE" noProof="0" dirty="0" err="1"/>
              <a:t>network</a:t>
            </a:r>
            <a:r>
              <a:rPr lang="sv-SE" noProof="0" dirty="0"/>
              <a:t> (CNN) transforms images (N × M × N</a:t>
            </a:r>
            <a:r>
              <a:rPr lang="sv-SE" baseline="-25000" dirty="0"/>
              <a:t>color </a:t>
            </a:r>
            <a:r>
              <a:rPr lang="sv-SE" baseline="-25000" dirty="0" err="1"/>
              <a:t>depth</a:t>
            </a:r>
            <a:r>
              <a:rPr lang="sv-SE" noProof="0" dirty="0"/>
              <a:t>) to an N</a:t>
            </a:r>
            <a:r>
              <a:rPr lang="sv-SE" baseline="-25000" noProof="0" dirty="0"/>
              <a:t>E</a:t>
            </a:r>
            <a:r>
              <a:rPr lang="sv-SE" noProof="0" dirty="0"/>
              <a:t>-</a:t>
            </a:r>
            <a:r>
              <a:rPr lang="sv-SE" noProof="0" dirty="0" err="1"/>
              <a:t>dimensional</a:t>
            </a:r>
            <a:r>
              <a:rPr lang="sv-SE" noProof="0" dirty="0"/>
              <a:t> </a:t>
            </a:r>
            <a:r>
              <a:rPr lang="sv-SE" noProof="0" dirty="0" err="1"/>
              <a:t>vector</a:t>
            </a:r>
            <a:r>
              <a:rPr lang="sv-SE" noProof="0" dirty="0"/>
              <a:t> – </a:t>
            </a:r>
            <a:r>
              <a:rPr lang="sv-SE" dirty="0"/>
              <a:t>a</a:t>
            </a:r>
            <a:r>
              <a:rPr lang="sv-SE" noProof="0" dirty="0"/>
              <a:t> so </a:t>
            </a:r>
            <a:r>
              <a:rPr lang="sv-SE" noProof="0" dirty="0" err="1"/>
              <a:t>called</a:t>
            </a:r>
            <a:r>
              <a:rPr lang="sv-SE" noProof="0" dirty="0"/>
              <a:t> </a:t>
            </a:r>
            <a:r>
              <a:rPr lang="sv-SE" noProof="0" dirty="0" err="1"/>
              <a:t>embedding</a:t>
            </a:r>
            <a:endParaRPr lang="sv-SE" noProof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94F3047-90E6-3683-A02D-49C21349DD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251" y="653819"/>
            <a:ext cx="10348549" cy="802448"/>
          </a:xfrm>
        </p:spPr>
        <p:txBody>
          <a:bodyPr/>
          <a:lstStyle/>
          <a:p>
            <a:r>
              <a:rPr lang="sv-SE" sz="4000" dirty="0"/>
              <a:t>PACKSIM - computer vision to </a:t>
            </a:r>
            <a:r>
              <a:rPr lang="sv-SE" sz="4000" dirty="0" err="1"/>
              <a:t>avoid</a:t>
            </a:r>
            <a:r>
              <a:rPr lang="sv-SE" sz="4000" dirty="0"/>
              <a:t> </a:t>
            </a:r>
            <a:r>
              <a:rPr lang="sv-SE" sz="4000" dirty="0" err="1"/>
              <a:t>mixup</a:t>
            </a:r>
            <a:endParaRPr lang="sv-SE" sz="4000" dirty="0"/>
          </a:p>
          <a:p>
            <a:endParaRPr lang="sv-SE" sz="4000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ADF5F9B-3A78-D747-9959-4C64AD9B5638}"/>
              </a:ext>
            </a:extLst>
          </p:cNvPr>
          <p:cNvSpPr txBox="1"/>
          <p:nvPr/>
        </p:nvSpPr>
        <p:spPr>
          <a:xfrm>
            <a:off x="1109134" y="4292921"/>
            <a:ext cx="2167466" cy="120032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GB" sz="2400" dirty="0" err="1">
                <a:solidFill>
                  <a:prstClr val="black"/>
                </a:solidFill>
                <a:latin typeface="Arial"/>
              </a:rPr>
              <a:t>EfficientNet</a:t>
            </a:r>
            <a:r>
              <a:rPr lang="en-GB" sz="24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defTabSz="1219170"/>
            <a:r>
              <a:rPr lang="en-GB" sz="2400" dirty="0">
                <a:solidFill>
                  <a:prstClr val="black"/>
                </a:solidFill>
                <a:latin typeface="Arial"/>
              </a:rPr>
              <a:t>pretrained </a:t>
            </a:r>
          </a:p>
          <a:p>
            <a:pPr defTabSz="1219170"/>
            <a:r>
              <a:rPr lang="en-GB" sz="2400" dirty="0">
                <a:solidFill>
                  <a:prstClr val="black"/>
                </a:solidFill>
                <a:latin typeface="Arial"/>
              </a:rPr>
              <a:t>image model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3976A3E-4244-3DC4-BE1D-E768D7A8B49D}"/>
              </a:ext>
            </a:extLst>
          </p:cNvPr>
          <p:cNvSpPr txBox="1"/>
          <p:nvPr/>
        </p:nvSpPr>
        <p:spPr>
          <a:xfrm>
            <a:off x="4429125" y="4292921"/>
            <a:ext cx="2945688" cy="120032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defTabSz="1219170"/>
            <a:r>
              <a:rPr lang="sv-SE" sz="2400" dirty="0" err="1"/>
              <a:t>Specific</a:t>
            </a:r>
            <a:r>
              <a:rPr lang="sv-SE" sz="2400" dirty="0"/>
              <a:t> </a:t>
            </a:r>
            <a:r>
              <a:rPr lang="sv-SE" sz="2400" dirty="0" err="1"/>
              <a:t>training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</a:t>
            </a:r>
            <a:r>
              <a:rPr lang="sv-SE" sz="2400" dirty="0" err="1"/>
              <a:t>augmented</a:t>
            </a:r>
            <a:r>
              <a:rPr lang="sv-SE" sz="2400" dirty="0"/>
              <a:t> </a:t>
            </a:r>
            <a:r>
              <a:rPr lang="sv-SE" sz="2400" dirty="0" err="1"/>
              <a:t>packaging</a:t>
            </a:r>
            <a:r>
              <a:rPr lang="sv-SE" sz="2400" dirty="0"/>
              <a:t> </a:t>
            </a:r>
            <a:r>
              <a:rPr lang="sv-SE" sz="2400" dirty="0" err="1"/>
              <a:t>graphics</a:t>
            </a:r>
            <a:endParaRPr lang="en-GB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AB88F11-1210-1BA0-24D1-41C5A30E5EA1}"/>
              </a:ext>
            </a:extLst>
          </p:cNvPr>
          <p:cNvSpPr txBox="1"/>
          <p:nvPr/>
        </p:nvSpPr>
        <p:spPr>
          <a:xfrm>
            <a:off x="8339320" y="4292921"/>
            <a:ext cx="2633480" cy="120032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GB" sz="2400" dirty="0">
                <a:solidFill>
                  <a:prstClr val="black"/>
                </a:solidFill>
                <a:latin typeface="Arial"/>
              </a:rPr>
              <a:t>Image search via vector database</a:t>
            </a:r>
            <a:br>
              <a:rPr lang="en-GB" sz="2400" dirty="0">
                <a:solidFill>
                  <a:prstClr val="black"/>
                </a:solidFill>
                <a:latin typeface="Arial"/>
              </a:rPr>
            </a:br>
            <a:endParaRPr lang="en-GB" sz="24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1DE22C1A-F629-DCBC-260B-507EF9B340CE}"/>
              </a:ext>
            </a:extLst>
          </p:cNvPr>
          <p:cNvCxnSpPr/>
          <p:nvPr/>
        </p:nvCxnSpPr>
        <p:spPr>
          <a:xfrm>
            <a:off x="3564467" y="4908475"/>
            <a:ext cx="6773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80CEB577-14A4-AA1F-D966-20D6F9E077E9}"/>
              </a:ext>
            </a:extLst>
          </p:cNvPr>
          <p:cNvCxnSpPr/>
          <p:nvPr/>
        </p:nvCxnSpPr>
        <p:spPr>
          <a:xfrm>
            <a:off x="7518400" y="4897495"/>
            <a:ext cx="6773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459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BEE0783-13E7-14A6-C88D-4E3E62349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sz="4000" dirty="0"/>
              <a:t>PACKSIM - </a:t>
            </a:r>
            <a:r>
              <a:rPr lang="sv-SE" sz="4000" dirty="0" err="1"/>
              <a:t>results</a:t>
            </a:r>
            <a:endParaRPr lang="sv-SE" sz="4000" dirty="0"/>
          </a:p>
        </p:txBody>
      </p:sp>
      <p:pic>
        <p:nvPicPr>
          <p:cNvPr id="5" name="Bildobjekt 4" descr="En bild som visar skärmbild&#10;&#10;Automatiskt genererad beskrivning">
            <a:extLst>
              <a:ext uri="{FF2B5EF4-FFF2-40B4-BE49-F238E27FC236}">
                <a16:creationId xmlns:a16="http://schemas.microsoft.com/office/drawing/2014/main" id="{FB07208E-4158-80D3-F318-A6591E4CA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1" y="1392842"/>
            <a:ext cx="4485221" cy="4485221"/>
          </a:xfrm>
          <a:prstGeom prst="rect">
            <a:avLst/>
          </a:prstGeom>
        </p:spPr>
      </p:pic>
      <p:pic>
        <p:nvPicPr>
          <p:cNvPr id="7" name="Bildobjekt 6" descr="En bild som visar text, skärmbild, design&#10;&#10;Automatiskt genererad beskrivning">
            <a:extLst>
              <a:ext uri="{FF2B5EF4-FFF2-40B4-BE49-F238E27FC236}">
                <a16:creationId xmlns:a16="http://schemas.microsoft.com/office/drawing/2014/main" id="{3684F122-6523-7A36-554E-C025313A0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51" y="1392842"/>
            <a:ext cx="5303375" cy="44672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813355FA-E732-6744-E4E6-D7B4B609881C}"/>
              </a:ext>
            </a:extLst>
          </p:cNvPr>
          <p:cNvSpPr/>
          <p:nvPr/>
        </p:nvSpPr>
        <p:spPr>
          <a:xfrm>
            <a:off x="3052654" y="4735063"/>
            <a:ext cx="279207" cy="253420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7A734438-4373-7390-5CA8-663055591A43}"/>
              </a:ext>
            </a:extLst>
          </p:cNvPr>
          <p:cNvCxnSpPr>
            <a:cxnSpLocks/>
          </p:cNvCxnSpPr>
          <p:nvPr/>
        </p:nvCxnSpPr>
        <p:spPr>
          <a:xfrm flipV="1">
            <a:off x="3421935" y="3955420"/>
            <a:ext cx="2497235" cy="846925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402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CD12AF-DAEF-C269-4BB8-170F015F6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5742" y="2010585"/>
            <a:ext cx="11041227" cy="3840427"/>
          </a:xfrm>
        </p:spPr>
        <p:txBody>
          <a:bodyPr>
            <a:normAutofit lnSpcReduction="10000"/>
          </a:bodyPr>
          <a:lstStyle/>
          <a:p>
            <a:r>
              <a:rPr lang="sv-SE" dirty="0" err="1"/>
              <a:t>Ongoing</a:t>
            </a:r>
            <a:r>
              <a:rPr lang="sv-SE" dirty="0"/>
              <a:t> </a:t>
            </a:r>
            <a:r>
              <a:rPr lang="sv-SE" dirty="0" err="1"/>
              <a:t>scientific</a:t>
            </a:r>
            <a:r>
              <a:rPr lang="sv-SE" dirty="0"/>
              <a:t> </a:t>
            </a:r>
            <a:r>
              <a:rPr lang="sv-SE" dirty="0" err="1"/>
              <a:t>evaluation</a:t>
            </a:r>
            <a:endParaRPr lang="sv-SE" dirty="0"/>
          </a:p>
          <a:p>
            <a:r>
              <a:rPr lang="en-US" dirty="0"/>
              <a:t>Manual annotation of similarity between pairs of</a:t>
            </a:r>
          </a:p>
          <a:p>
            <a:pPr marL="0" indent="0">
              <a:buNone/>
            </a:pPr>
            <a:r>
              <a:rPr lang="en-US" dirty="0"/>
              <a:t>     authority employees</a:t>
            </a:r>
          </a:p>
          <a:p>
            <a:pPr lvl="1"/>
            <a:r>
              <a:rPr lang="sv-SE" dirty="0" err="1"/>
              <a:t>Scale</a:t>
            </a:r>
            <a:r>
              <a:rPr lang="sv-SE" dirty="0"/>
              <a:t> 1 (no </a:t>
            </a:r>
            <a:r>
              <a:rPr lang="sv-SE" dirty="0" err="1"/>
              <a:t>similarity</a:t>
            </a:r>
            <a:r>
              <a:rPr lang="sv-SE" dirty="0"/>
              <a:t>) to 5 (</a:t>
            </a:r>
            <a:r>
              <a:rPr lang="sv-SE" dirty="0" err="1"/>
              <a:t>highest</a:t>
            </a:r>
            <a:r>
              <a:rPr lang="sv-SE" dirty="0"/>
              <a:t> risk </a:t>
            </a:r>
            <a:r>
              <a:rPr lang="sv-SE" dirty="0" err="1"/>
              <a:t>of</a:t>
            </a:r>
            <a:r>
              <a:rPr lang="sv-SE" dirty="0"/>
              <a:t> mix-</a:t>
            </a:r>
            <a:r>
              <a:rPr lang="sv-SE" dirty="0" err="1"/>
              <a:t>up</a:t>
            </a:r>
            <a:r>
              <a:rPr lang="sv-SE" dirty="0"/>
              <a:t>) </a:t>
            </a:r>
          </a:p>
          <a:p>
            <a:r>
              <a:rPr lang="en-US" dirty="0"/>
              <a:t>Similarity between pairs also from distance in </a:t>
            </a:r>
          </a:p>
          <a:p>
            <a:pPr marL="0" indent="0">
              <a:buNone/>
            </a:pPr>
            <a:r>
              <a:rPr lang="en-US" dirty="0"/>
              <a:t>     vector space from model</a:t>
            </a:r>
          </a:p>
          <a:p>
            <a:pPr lvl="1"/>
            <a:r>
              <a:rPr lang="sv-SE" dirty="0" err="1"/>
              <a:t>Ranked</a:t>
            </a:r>
            <a:r>
              <a:rPr lang="sv-SE" dirty="0"/>
              <a:t> in </a:t>
            </a:r>
            <a:r>
              <a:rPr lang="sv-SE" dirty="0" err="1"/>
              <a:t>descending</a:t>
            </a:r>
            <a:r>
              <a:rPr lang="sv-SE" dirty="0"/>
              <a:t> order</a:t>
            </a:r>
          </a:p>
          <a:p>
            <a:r>
              <a:rPr lang="en-US" dirty="0"/>
              <a:t>Correlation between human and machine</a:t>
            </a:r>
          </a:p>
          <a:p>
            <a:pPr marL="0" indent="0">
              <a:buNone/>
            </a:pPr>
            <a:br>
              <a:rPr lang="en-US" dirty="0"/>
            </a:br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5E7B024-8E11-EC9B-557D-AE4C4755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dirty="0"/>
              <a:t>PACKSIM - </a:t>
            </a:r>
            <a:r>
              <a:rPr lang="sv-SE" sz="4400" dirty="0" err="1"/>
              <a:t>results</a:t>
            </a:r>
            <a:endParaRPr lang="sv-SE" sz="4400" dirty="0"/>
          </a:p>
        </p:txBody>
      </p:sp>
      <p:pic>
        <p:nvPicPr>
          <p:cNvPr id="14" name="Platshållare för bild 13" descr="En bild som visar text, linje, diagram, Graf&#10;&#10;AI-genererat innehåll kan vara felaktigt.">
            <a:extLst>
              <a:ext uri="{FF2B5EF4-FFF2-40B4-BE49-F238E27FC236}">
                <a16:creationId xmlns:a16="http://schemas.microsoft.com/office/drawing/2014/main" id="{BB0B6614-49FB-E662-19C0-8E4DBE8AFCA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1" t="7975" r="19522"/>
          <a:stretch/>
        </p:blipFill>
        <p:spPr>
          <a:xfrm>
            <a:off x="8004175" y="919163"/>
            <a:ext cx="4187825" cy="5097462"/>
          </a:xfrm>
          <a:prstGeom prst="rect">
            <a:avLst/>
          </a:prstGeom>
        </p:spPr>
      </p:pic>
      <p:pic>
        <p:nvPicPr>
          <p:cNvPr id="16" name="Bildobjekt 15" descr="En bild som visar text, linje, diagram, Graf&#10;&#10;AI-genererat innehåll kan vara felaktigt.">
            <a:extLst>
              <a:ext uri="{FF2B5EF4-FFF2-40B4-BE49-F238E27FC236}">
                <a16:creationId xmlns:a16="http://schemas.microsoft.com/office/drawing/2014/main" id="{979A7F14-AB29-7A8D-964A-4882B1A14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32"/>
          <a:stretch/>
        </p:blipFill>
        <p:spPr>
          <a:xfrm>
            <a:off x="7305655" y="654051"/>
            <a:ext cx="480702" cy="541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4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AA90A64-E2D2-8A1D-2E78-7CD5311FF8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251" y="653819"/>
            <a:ext cx="11328400" cy="1143000"/>
          </a:xfrm>
        </p:spPr>
        <p:txBody>
          <a:bodyPr>
            <a:normAutofit/>
          </a:bodyPr>
          <a:lstStyle/>
          <a:p>
            <a:r>
              <a:rPr lang="sv-SE" dirty="0"/>
              <a:t>SCHEMA – </a:t>
            </a:r>
            <a:r>
              <a:rPr lang="sv-SE" dirty="0" err="1"/>
              <a:t>s</a:t>
            </a:r>
            <a:r>
              <a:rPr lang="sv-SE" sz="4000" dirty="0" err="1"/>
              <a:t>emantic</a:t>
            </a:r>
            <a:r>
              <a:rPr lang="sv-SE" sz="4000" dirty="0"/>
              <a:t> </a:t>
            </a:r>
            <a:r>
              <a:rPr lang="sv-SE" sz="4000" dirty="0" err="1"/>
              <a:t>chemical</a:t>
            </a:r>
            <a:r>
              <a:rPr lang="sv-SE" sz="4000" dirty="0"/>
              <a:t> </a:t>
            </a:r>
            <a:r>
              <a:rPr lang="sv-SE" sz="4000" dirty="0" err="1"/>
              <a:t>embeddings</a:t>
            </a:r>
            <a:r>
              <a:rPr lang="sv-SE" sz="4000" dirty="0"/>
              <a:t> </a:t>
            </a:r>
            <a:r>
              <a:rPr lang="sv-SE" sz="4000" dirty="0" err="1"/>
              <a:t>map</a:t>
            </a:r>
            <a:endParaRPr lang="sv-SE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7389EA4-0C34-C8A8-941D-13F65A365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2084852"/>
            <a:ext cx="8934494" cy="3840427"/>
          </a:xfrm>
        </p:spPr>
        <p:txBody>
          <a:bodyPr>
            <a:normAutofit/>
          </a:bodyPr>
          <a:lstStyle/>
          <a:p>
            <a:r>
              <a:rPr lang="sv-SE" dirty="0" err="1"/>
              <a:t>Proximity</a:t>
            </a:r>
            <a:r>
              <a:rPr lang="sv-SE" dirty="0"/>
              <a:t> </a:t>
            </a:r>
            <a:r>
              <a:rPr lang="sv-SE" dirty="0" err="1"/>
              <a:t>search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molecules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QSAR approach</a:t>
            </a:r>
          </a:p>
          <a:p>
            <a:r>
              <a:rPr lang="sv-SE" dirty="0" err="1"/>
              <a:t>Database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600K </a:t>
            </a:r>
            <a:r>
              <a:rPr lang="sv-SE" dirty="0" err="1"/>
              <a:t>substances</a:t>
            </a:r>
            <a:r>
              <a:rPr lang="sv-SE" dirty="0"/>
              <a:t> </a:t>
            </a:r>
            <a:r>
              <a:rPr lang="sv-SE" dirty="0" err="1"/>
              <a:t>vectorized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 </a:t>
            </a:r>
            <a:r>
              <a:rPr lang="sv-SE" dirty="0" err="1"/>
              <a:t>pretrained</a:t>
            </a:r>
            <a:r>
              <a:rPr lang="sv-SE" dirty="0"/>
              <a:t> </a:t>
            </a:r>
            <a:r>
              <a:rPr lang="sv-SE" dirty="0" err="1"/>
              <a:t>chemical</a:t>
            </a:r>
            <a:r>
              <a:rPr lang="sv-SE" dirty="0"/>
              <a:t> </a:t>
            </a:r>
            <a:r>
              <a:rPr lang="sv-SE" dirty="0" err="1"/>
              <a:t>language</a:t>
            </a:r>
            <a:r>
              <a:rPr lang="sv-SE" dirty="0"/>
              <a:t> </a:t>
            </a:r>
            <a:r>
              <a:rPr lang="sv-SE" dirty="0" err="1"/>
              <a:t>model</a:t>
            </a:r>
            <a:endParaRPr lang="sv-SE" dirty="0"/>
          </a:p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talking</a:t>
            </a:r>
            <a:r>
              <a:rPr lang="sv-SE" dirty="0"/>
              <a:t> SMILES (</a:t>
            </a:r>
            <a:r>
              <a:rPr lang="en-US" dirty="0"/>
              <a:t>Simplified Molecular Input Line Entry Specification), an ASCII-based molecular representation</a:t>
            </a:r>
            <a:endParaRPr lang="sv-SE" dirty="0"/>
          </a:p>
          <a:p>
            <a:r>
              <a:rPr lang="sv-SE" dirty="0"/>
              <a:t>Metadata from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sources</a:t>
            </a:r>
            <a:r>
              <a:rPr lang="sv-SE" dirty="0"/>
              <a:t> (</a:t>
            </a:r>
            <a:r>
              <a:rPr lang="sv-SE" dirty="0" err="1"/>
              <a:t>PubChem</a:t>
            </a:r>
            <a:r>
              <a:rPr lang="sv-SE" dirty="0"/>
              <a:t>, Tox21, BIKT)</a:t>
            </a:r>
          </a:p>
          <a:p>
            <a:r>
              <a:rPr lang="sv-SE" dirty="0" err="1"/>
              <a:t>Distance</a:t>
            </a:r>
            <a:r>
              <a:rPr lang="sv-SE" dirty="0"/>
              <a:t> in </a:t>
            </a:r>
            <a:r>
              <a:rPr lang="sv-SE" dirty="0" err="1"/>
              <a:t>vector</a:t>
            </a:r>
            <a:r>
              <a:rPr lang="sv-SE" dirty="0"/>
              <a:t> space </a:t>
            </a:r>
            <a:r>
              <a:rPr lang="sv-SE" dirty="0" err="1"/>
              <a:t>encodes</a:t>
            </a:r>
            <a:r>
              <a:rPr lang="sv-SE" dirty="0"/>
              <a:t> </a:t>
            </a:r>
            <a:r>
              <a:rPr lang="sv-SE" dirty="0" err="1"/>
              <a:t>substance</a:t>
            </a:r>
            <a:r>
              <a:rPr lang="sv-SE" dirty="0"/>
              <a:t> </a:t>
            </a:r>
            <a:r>
              <a:rPr lang="sv-SE" dirty="0" err="1"/>
              <a:t>structure</a:t>
            </a:r>
            <a:r>
              <a:rPr lang="sv-SE" dirty="0"/>
              <a:t> </a:t>
            </a:r>
            <a:r>
              <a:rPr lang="sv-SE" dirty="0" err="1"/>
              <a:t>similarity</a:t>
            </a:r>
            <a:endParaRPr lang="sv-SE" dirty="0"/>
          </a:p>
          <a:p>
            <a:pPr lvl="1"/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123894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82004F68-286B-F591-1051-52B070C3A4E5}"/>
              </a:ext>
            </a:extLst>
          </p:cNvPr>
          <p:cNvSpPr txBox="1"/>
          <p:nvPr/>
        </p:nvSpPr>
        <p:spPr>
          <a:xfrm>
            <a:off x="255961" y="1335154"/>
            <a:ext cx="247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 err="1"/>
              <a:t>Molecular</a:t>
            </a:r>
            <a:r>
              <a:rPr lang="sv-SE" sz="1200" b="1" dirty="0"/>
              <a:t> representation input</a:t>
            </a:r>
          </a:p>
          <a:p>
            <a:r>
              <a:rPr lang="sv-SE" sz="1200" b="1" dirty="0"/>
              <a:t>(image, .</a:t>
            </a:r>
            <a:r>
              <a:rPr lang="sv-SE" sz="1200" b="1" dirty="0" err="1"/>
              <a:t>sdf-file</a:t>
            </a:r>
            <a:r>
              <a:rPr lang="sv-SE" sz="1200" b="1" dirty="0"/>
              <a:t>, </a:t>
            </a:r>
            <a:r>
              <a:rPr lang="sv-SE" sz="1200" b="1" dirty="0" err="1"/>
              <a:t>other</a:t>
            </a:r>
            <a:r>
              <a:rPr lang="sv-SE" sz="1200" b="1" dirty="0"/>
              <a:t>)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ED091212-C861-B53C-7F76-1925E1D78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6107" y="2063466"/>
            <a:ext cx="1017418" cy="62986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1FA270B-DF2A-2B6D-02B5-49950F9A1EA5}"/>
              </a:ext>
            </a:extLst>
          </p:cNvPr>
          <p:cNvSpPr txBox="1"/>
          <p:nvPr/>
        </p:nvSpPr>
        <p:spPr>
          <a:xfrm>
            <a:off x="3792215" y="2244975"/>
            <a:ext cx="3484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CN1C=NC2=C1C(=O)N(C(=O)N2C)C</a:t>
            </a:r>
            <a:endParaRPr lang="sv-SE" sz="900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3005906-4EB8-DE7F-2F83-4757E094A286}"/>
              </a:ext>
            </a:extLst>
          </p:cNvPr>
          <p:cNvSpPr txBox="1"/>
          <p:nvPr/>
        </p:nvSpPr>
        <p:spPr>
          <a:xfrm>
            <a:off x="3967413" y="1539570"/>
            <a:ext cx="1626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/>
              <a:t>SMILES representation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AF3A6C9-7730-D8E4-09C5-8C389310AF9F}"/>
              </a:ext>
            </a:extLst>
          </p:cNvPr>
          <p:cNvSpPr/>
          <p:nvPr/>
        </p:nvSpPr>
        <p:spPr>
          <a:xfrm>
            <a:off x="8043478" y="2301213"/>
            <a:ext cx="1510966" cy="127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768x1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07C52E2-B1D9-8A1A-7993-F12B01FB2562}"/>
              </a:ext>
            </a:extLst>
          </p:cNvPr>
          <p:cNvSpPr/>
          <p:nvPr/>
        </p:nvSpPr>
        <p:spPr>
          <a:xfrm>
            <a:off x="10433351" y="1742218"/>
            <a:ext cx="1510966" cy="127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768x1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55A7FAD-8906-FC94-50E1-7DAEE063CE6B}"/>
              </a:ext>
            </a:extLst>
          </p:cNvPr>
          <p:cNvSpPr/>
          <p:nvPr/>
        </p:nvSpPr>
        <p:spPr>
          <a:xfrm>
            <a:off x="10433351" y="1870046"/>
            <a:ext cx="1510966" cy="127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768x1</a:t>
            </a:r>
            <a:endParaRPr lang="sv-SE" sz="1400" b="1" dirty="0">
              <a:solidFill>
                <a:schemeClr val="tx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5511EF2-F37B-A1A8-1275-D083DB8FB6B8}"/>
              </a:ext>
            </a:extLst>
          </p:cNvPr>
          <p:cNvSpPr/>
          <p:nvPr/>
        </p:nvSpPr>
        <p:spPr>
          <a:xfrm>
            <a:off x="10433351" y="2009865"/>
            <a:ext cx="1510966" cy="127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768x1</a:t>
            </a:r>
            <a:endParaRPr lang="sv-SE" sz="1400" b="1" dirty="0">
              <a:solidFill>
                <a:schemeClr val="tx1"/>
              </a:solidFill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F907C99-3AF0-17B1-7364-385F5B11DE3A}"/>
              </a:ext>
            </a:extLst>
          </p:cNvPr>
          <p:cNvSpPr/>
          <p:nvPr/>
        </p:nvSpPr>
        <p:spPr>
          <a:xfrm>
            <a:off x="10433351" y="2141237"/>
            <a:ext cx="1510966" cy="127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768x1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57EF1050-B3C3-F3D2-327F-3E939C9F0E71}"/>
              </a:ext>
            </a:extLst>
          </p:cNvPr>
          <p:cNvSpPr/>
          <p:nvPr/>
        </p:nvSpPr>
        <p:spPr>
          <a:xfrm>
            <a:off x="10433351" y="2278842"/>
            <a:ext cx="1510966" cy="127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768x1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97BBE42-5A0C-69A3-B048-072DA109F1B0}"/>
              </a:ext>
            </a:extLst>
          </p:cNvPr>
          <p:cNvSpPr/>
          <p:nvPr/>
        </p:nvSpPr>
        <p:spPr>
          <a:xfrm>
            <a:off x="10433351" y="2416295"/>
            <a:ext cx="1510966" cy="127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768x1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F234B0E1-E6B6-8CF1-3BA5-27C8A891FAE9}"/>
              </a:ext>
            </a:extLst>
          </p:cNvPr>
          <p:cNvSpPr/>
          <p:nvPr/>
        </p:nvSpPr>
        <p:spPr>
          <a:xfrm>
            <a:off x="10433351" y="2546489"/>
            <a:ext cx="1510966" cy="127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768x1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21DDCBD4-B80B-B4BF-58AA-C03660266A66}"/>
              </a:ext>
            </a:extLst>
          </p:cNvPr>
          <p:cNvSpPr/>
          <p:nvPr/>
        </p:nvSpPr>
        <p:spPr>
          <a:xfrm>
            <a:off x="10433351" y="2687486"/>
            <a:ext cx="1510966" cy="127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768x1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318D0570-C4E7-D0A2-7CDC-865C0B902BB3}"/>
              </a:ext>
            </a:extLst>
          </p:cNvPr>
          <p:cNvSpPr txBox="1"/>
          <p:nvPr/>
        </p:nvSpPr>
        <p:spPr>
          <a:xfrm rot="5400000">
            <a:off x="6108984" y="606391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…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C6702261-4534-2B92-A87F-9F68111A31C1}"/>
              </a:ext>
            </a:extLst>
          </p:cNvPr>
          <p:cNvSpPr txBox="1"/>
          <p:nvPr/>
        </p:nvSpPr>
        <p:spPr>
          <a:xfrm>
            <a:off x="10414301" y="1065351"/>
            <a:ext cx="161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 err="1"/>
              <a:t>Distance</a:t>
            </a:r>
            <a:r>
              <a:rPr lang="sv-SE" sz="1200" b="1" dirty="0"/>
              <a:t> to all </a:t>
            </a:r>
            <a:r>
              <a:rPr lang="sv-SE" sz="1200" b="1" dirty="0" err="1"/>
              <a:t>vectors</a:t>
            </a:r>
            <a:r>
              <a:rPr lang="sv-SE" sz="1200" b="1" dirty="0"/>
              <a:t> </a:t>
            </a:r>
          </a:p>
          <a:p>
            <a:r>
              <a:rPr lang="sv-SE" sz="1200" b="1" dirty="0"/>
              <a:t>in </a:t>
            </a:r>
            <a:r>
              <a:rPr lang="sv-SE" sz="1200" b="1" dirty="0" err="1"/>
              <a:t>database</a:t>
            </a:r>
            <a:endParaRPr lang="sv-SE" sz="1200" b="1" dirty="0"/>
          </a:p>
        </p:txBody>
      </p:sp>
      <p:sp>
        <p:nvSpPr>
          <p:cNvPr id="24" name="Platshållare för text 2">
            <a:extLst>
              <a:ext uri="{FF2B5EF4-FFF2-40B4-BE49-F238E27FC236}">
                <a16:creationId xmlns:a16="http://schemas.microsoft.com/office/drawing/2014/main" id="{962BEE89-E342-B3C5-21F2-CB918AB8A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251" y="653819"/>
            <a:ext cx="11328400" cy="1143000"/>
          </a:xfrm>
        </p:spPr>
        <p:txBody>
          <a:bodyPr>
            <a:normAutofit/>
          </a:bodyPr>
          <a:lstStyle/>
          <a:p>
            <a:r>
              <a:rPr lang="sv-SE" dirty="0"/>
              <a:t>SCHEMA – </a:t>
            </a:r>
            <a:r>
              <a:rPr lang="sv-SE" dirty="0" err="1"/>
              <a:t>how</a:t>
            </a:r>
            <a:r>
              <a:rPr lang="sv-SE" dirty="0"/>
              <a:t> it </a:t>
            </a:r>
            <a:r>
              <a:rPr lang="sv-SE" dirty="0" err="1"/>
              <a:t>works</a:t>
            </a:r>
            <a:endParaRPr lang="sv-SE" dirty="0"/>
          </a:p>
        </p:txBody>
      </p:sp>
      <p:pic>
        <p:nvPicPr>
          <p:cNvPr id="26" name="Bild 25">
            <a:extLst>
              <a:ext uri="{FF2B5EF4-FFF2-40B4-BE49-F238E27FC236}">
                <a16:creationId xmlns:a16="http://schemas.microsoft.com/office/drawing/2014/main" id="{F720DECC-AC14-71CB-A929-C5C55450E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5484" y="2067243"/>
            <a:ext cx="1017418" cy="629868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4F19FE1B-B5B9-9134-4BA2-8BB75FB91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4" y="3367099"/>
            <a:ext cx="5668526" cy="2864197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FCD243DC-10B2-88D1-A618-D83CDDB8D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34" y="1816569"/>
            <a:ext cx="1486108" cy="1124107"/>
          </a:xfrm>
          <a:prstGeom prst="rect">
            <a:avLst/>
          </a:prstGeom>
        </p:spPr>
      </p:pic>
      <p:sp>
        <p:nvSpPr>
          <p:cNvPr id="33" name="textruta 32">
            <a:extLst>
              <a:ext uri="{FF2B5EF4-FFF2-40B4-BE49-F238E27FC236}">
                <a16:creationId xmlns:a16="http://schemas.microsoft.com/office/drawing/2014/main" id="{AC0F3E25-CB48-73E5-CEC8-A0098E2EC514}"/>
              </a:ext>
            </a:extLst>
          </p:cNvPr>
          <p:cNvSpPr txBox="1"/>
          <p:nvPr/>
        </p:nvSpPr>
        <p:spPr>
          <a:xfrm>
            <a:off x="2072705" y="3180350"/>
            <a:ext cx="171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 err="1"/>
              <a:t>Top</a:t>
            </a:r>
            <a:r>
              <a:rPr lang="sv-SE" sz="1200" b="1" dirty="0"/>
              <a:t> n </a:t>
            </a:r>
            <a:r>
              <a:rPr lang="sv-SE" sz="1200" b="1" dirty="0" err="1"/>
              <a:t>shortest</a:t>
            </a:r>
            <a:r>
              <a:rPr lang="sv-SE" sz="1200" b="1" dirty="0"/>
              <a:t> </a:t>
            </a:r>
            <a:r>
              <a:rPr lang="sv-SE" sz="1200" b="1" dirty="0" err="1"/>
              <a:t>distances</a:t>
            </a:r>
            <a:endParaRPr lang="sv-SE" sz="1200" b="1" dirty="0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61E95B99-DE18-3E60-2776-B3D5A0214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9857" y="2721638"/>
            <a:ext cx="3905898" cy="3500899"/>
          </a:xfrm>
          <a:prstGeom prst="rect">
            <a:avLst/>
          </a:prstGeom>
        </p:spPr>
      </p:pic>
      <p:cxnSp>
        <p:nvCxnSpPr>
          <p:cNvPr id="37" name="Rak pilkoppling 36">
            <a:extLst>
              <a:ext uri="{FF2B5EF4-FFF2-40B4-BE49-F238E27FC236}">
                <a16:creationId xmlns:a16="http://schemas.microsoft.com/office/drawing/2014/main" id="{64F0CA65-4E36-0E0C-BBAC-C1ABD948C2AB}"/>
              </a:ext>
            </a:extLst>
          </p:cNvPr>
          <p:cNvCxnSpPr>
            <a:cxnSpLocks/>
          </p:cNvCxnSpPr>
          <p:nvPr/>
        </p:nvCxnSpPr>
        <p:spPr>
          <a:xfrm>
            <a:off x="1858917" y="2378623"/>
            <a:ext cx="4386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Rak pilkoppling 38">
            <a:extLst>
              <a:ext uri="{FF2B5EF4-FFF2-40B4-BE49-F238E27FC236}">
                <a16:creationId xmlns:a16="http://schemas.microsoft.com/office/drawing/2014/main" id="{CCEEFFFD-D3C9-0DC2-EB6D-7854305A5BCB}"/>
              </a:ext>
            </a:extLst>
          </p:cNvPr>
          <p:cNvCxnSpPr>
            <a:cxnSpLocks/>
          </p:cNvCxnSpPr>
          <p:nvPr/>
        </p:nvCxnSpPr>
        <p:spPr>
          <a:xfrm>
            <a:off x="3382400" y="2383535"/>
            <a:ext cx="4386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E5E5C98A-09D5-2F5A-F842-F53CF24F2E1C}"/>
              </a:ext>
            </a:extLst>
          </p:cNvPr>
          <p:cNvCxnSpPr>
            <a:cxnSpLocks/>
          </p:cNvCxnSpPr>
          <p:nvPr/>
        </p:nvCxnSpPr>
        <p:spPr>
          <a:xfrm>
            <a:off x="5900166" y="2383535"/>
            <a:ext cx="4386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Rak pilkoppling 40">
            <a:extLst>
              <a:ext uri="{FF2B5EF4-FFF2-40B4-BE49-F238E27FC236}">
                <a16:creationId xmlns:a16="http://schemas.microsoft.com/office/drawing/2014/main" id="{C16F3738-654F-6301-6E17-FA87F3BC3FA3}"/>
              </a:ext>
            </a:extLst>
          </p:cNvPr>
          <p:cNvCxnSpPr>
            <a:cxnSpLocks/>
          </p:cNvCxnSpPr>
          <p:nvPr/>
        </p:nvCxnSpPr>
        <p:spPr>
          <a:xfrm>
            <a:off x="7530809" y="2374333"/>
            <a:ext cx="4386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ruta 42">
            <a:extLst>
              <a:ext uri="{FF2B5EF4-FFF2-40B4-BE49-F238E27FC236}">
                <a16:creationId xmlns:a16="http://schemas.microsoft.com/office/drawing/2014/main" id="{ACB43E52-5D0C-09D8-66BF-018A9EA87689}"/>
              </a:ext>
            </a:extLst>
          </p:cNvPr>
          <p:cNvSpPr txBox="1"/>
          <p:nvPr/>
        </p:nvSpPr>
        <p:spPr>
          <a:xfrm>
            <a:off x="8043478" y="1578638"/>
            <a:ext cx="140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b="1" dirty="0" err="1">
                <a:solidFill>
                  <a:schemeClr val="tx1"/>
                </a:solidFill>
              </a:rPr>
              <a:t>Embedding</a:t>
            </a:r>
            <a:r>
              <a:rPr lang="sv-SE" sz="1200" b="1" dirty="0">
                <a:solidFill>
                  <a:schemeClr val="tx1"/>
                </a:solidFill>
              </a:rPr>
              <a:t> </a:t>
            </a:r>
            <a:r>
              <a:rPr lang="sv-SE" sz="1200" b="1" dirty="0" err="1">
                <a:solidFill>
                  <a:schemeClr val="tx1"/>
                </a:solidFill>
              </a:rPr>
              <a:t>vector</a:t>
            </a:r>
            <a:endParaRPr lang="sv-SE" sz="1200" b="1" dirty="0">
              <a:solidFill>
                <a:schemeClr val="tx1"/>
              </a:solidFill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9BE35D30-B748-7448-C50A-433DF09D86BB}"/>
              </a:ext>
            </a:extLst>
          </p:cNvPr>
          <p:cNvSpPr/>
          <p:nvPr/>
        </p:nvSpPr>
        <p:spPr>
          <a:xfrm>
            <a:off x="10198015" y="1540138"/>
            <a:ext cx="1987767" cy="144369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5" name="Rak pilkoppling 44">
            <a:extLst>
              <a:ext uri="{FF2B5EF4-FFF2-40B4-BE49-F238E27FC236}">
                <a16:creationId xmlns:a16="http://schemas.microsoft.com/office/drawing/2014/main" id="{0934ECE1-4E5D-494D-A954-CC58EC578795}"/>
              </a:ext>
            </a:extLst>
          </p:cNvPr>
          <p:cNvCxnSpPr>
            <a:cxnSpLocks/>
          </p:cNvCxnSpPr>
          <p:nvPr/>
        </p:nvCxnSpPr>
        <p:spPr>
          <a:xfrm>
            <a:off x="9675638" y="2362927"/>
            <a:ext cx="4386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Rak pilkoppling 45">
            <a:extLst>
              <a:ext uri="{FF2B5EF4-FFF2-40B4-BE49-F238E27FC236}">
                <a16:creationId xmlns:a16="http://schemas.microsoft.com/office/drawing/2014/main" id="{4B6A197B-FFDC-4839-54BA-98CDA5CC71DD}"/>
              </a:ext>
            </a:extLst>
          </p:cNvPr>
          <p:cNvCxnSpPr>
            <a:cxnSpLocks/>
          </p:cNvCxnSpPr>
          <p:nvPr/>
        </p:nvCxnSpPr>
        <p:spPr>
          <a:xfrm flipH="1" flipV="1">
            <a:off x="8043478" y="3353860"/>
            <a:ext cx="1187255" cy="8917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ruta 47">
            <a:extLst>
              <a:ext uri="{FF2B5EF4-FFF2-40B4-BE49-F238E27FC236}">
                <a16:creationId xmlns:a16="http://schemas.microsoft.com/office/drawing/2014/main" id="{6E6ECAAB-2137-6E50-BEDC-94B1EEFFA4D6}"/>
              </a:ext>
            </a:extLst>
          </p:cNvPr>
          <p:cNvSpPr txBox="1"/>
          <p:nvPr/>
        </p:nvSpPr>
        <p:spPr>
          <a:xfrm>
            <a:off x="8500993" y="4397565"/>
            <a:ext cx="3100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Placement </a:t>
            </a:r>
            <a:r>
              <a:rPr lang="sv-SE" sz="1400" b="1" dirty="0" err="1"/>
              <a:t>of</a:t>
            </a:r>
            <a:r>
              <a:rPr lang="sv-SE" sz="1400" b="1" dirty="0"/>
              <a:t> </a:t>
            </a:r>
            <a:r>
              <a:rPr lang="sv-SE" sz="1400" b="1" dirty="0" err="1"/>
              <a:t>substance</a:t>
            </a:r>
            <a:r>
              <a:rPr lang="sv-SE" sz="1400" b="1" dirty="0"/>
              <a:t> in </a:t>
            </a:r>
            <a:r>
              <a:rPr lang="sv-SE" sz="1400" b="1" dirty="0" err="1"/>
              <a:t>vector</a:t>
            </a:r>
            <a:r>
              <a:rPr lang="sv-SE" sz="1400" b="1" dirty="0"/>
              <a:t> space</a:t>
            </a:r>
          </a:p>
        </p:txBody>
      </p:sp>
    </p:spTree>
    <p:extLst>
      <p:ext uri="{BB962C8B-B14F-4D97-AF65-F5344CB8AC3E}">
        <p14:creationId xmlns:p14="http://schemas.microsoft.com/office/powerpoint/2010/main" val="66770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F2B96F2A-C000-FE16-45EF-13EC7952C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2042320"/>
            <a:ext cx="11041227" cy="3840427"/>
          </a:xfrm>
        </p:spPr>
        <p:txBody>
          <a:bodyPr>
            <a:normAutofit/>
          </a:bodyPr>
          <a:lstStyle/>
          <a:p>
            <a:r>
              <a:rPr lang="sv-SE" dirty="0" err="1"/>
              <a:t>Locally</a:t>
            </a:r>
            <a:r>
              <a:rPr lang="sv-SE" dirty="0"/>
              <a:t> </a:t>
            </a:r>
            <a:r>
              <a:rPr lang="sv-SE" dirty="0" err="1"/>
              <a:t>developed</a:t>
            </a:r>
            <a:r>
              <a:rPr lang="sv-SE" dirty="0"/>
              <a:t> and </a:t>
            </a:r>
            <a:r>
              <a:rPr lang="sv-SE" dirty="0" err="1"/>
              <a:t>internally</a:t>
            </a:r>
            <a:r>
              <a:rPr lang="sv-SE" dirty="0"/>
              <a:t> </a:t>
            </a:r>
            <a:r>
              <a:rPr lang="sv-SE" dirty="0" err="1"/>
              <a:t>hosted</a:t>
            </a:r>
            <a:r>
              <a:rPr lang="sv-SE" dirty="0"/>
              <a:t> AI-</a:t>
            </a:r>
            <a:r>
              <a:rPr lang="sv-SE" dirty="0" err="1"/>
              <a:t>assistant</a:t>
            </a:r>
            <a:r>
              <a:rPr lang="sv-SE" dirty="0"/>
              <a:t> </a:t>
            </a:r>
            <a:r>
              <a:rPr lang="sv-SE" i="1" dirty="0"/>
              <a:t>ad </a:t>
            </a:r>
            <a:r>
              <a:rPr lang="sv-SE" i="1" dirty="0" err="1"/>
              <a:t>modum</a:t>
            </a:r>
            <a:r>
              <a:rPr lang="sv-SE" i="1" dirty="0"/>
              <a:t> </a:t>
            </a:r>
            <a:r>
              <a:rPr lang="sv-SE" dirty="0"/>
              <a:t>Chat-GPT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support the </a:t>
            </a:r>
            <a:r>
              <a:rPr lang="sv-SE" dirty="0" err="1"/>
              <a:t>agencies</a:t>
            </a:r>
            <a:r>
              <a:rPr lang="sv-SE" dirty="0"/>
              <a:t> </a:t>
            </a:r>
            <a:r>
              <a:rPr lang="sv-SE" dirty="0" err="1"/>
              <a:t>employees</a:t>
            </a:r>
            <a:r>
              <a:rPr lang="sv-SE" dirty="0"/>
              <a:t> </a:t>
            </a:r>
            <a:r>
              <a:rPr lang="sv-SE" dirty="0" err="1"/>
              <a:t>through</a:t>
            </a:r>
            <a:r>
              <a:rPr lang="sv-SE" dirty="0"/>
              <a:t> </a:t>
            </a:r>
            <a:r>
              <a:rPr lang="sv-SE" dirty="0" err="1"/>
              <a:t>drafting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the </a:t>
            </a:r>
            <a:r>
              <a:rPr lang="sv-SE" dirty="0" err="1"/>
              <a:t>purpose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:</a:t>
            </a:r>
          </a:p>
          <a:p>
            <a:pPr lvl="1"/>
            <a:r>
              <a:rPr lang="sv-SE" dirty="0" err="1"/>
              <a:t>Answer</a:t>
            </a:r>
            <a:r>
              <a:rPr lang="sv-SE" dirty="0"/>
              <a:t> </a:t>
            </a:r>
            <a:r>
              <a:rPr lang="sv-SE" dirty="0" err="1"/>
              <a:t>questions</a:t>
            </a:r>
            <a:r>
              <a:rPr lang="sv-SE" dirty="0"/>
              <a:t> from </a:t>
            </a:r>
            <a:r>
              <a:rPr lang="sv-SE" dirty="0" err="1"/>
              <a:t>one</a:t>
            </a:r>
            <a:r>
              <a:rPr lang="sv-SE" dirty="0"/>
              <a:t> or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documents</a:t>
            </a:r>
            <a:endParaRPr lang="sv-SE" dirty="0"/>
          </a:p>
          <a:p>
            <a:pPr lvl="1"/>
            <a:r>
              <a:rPr lang="sv-SE" dirty="0" err="1"/>
              <a:t>Extract</a:t>
            </a:r>
            <a:r>
              <a:rPr lang="sv-SE" dirty="0"/>
              <a:t>, </a:t>
            </a:r>
            <a:r>
              <a:rPr lang="sv-SE" dirty="0" err="1"/>
              <a:t>summarize</a:t>
            </a:r>
            <a:r>
              <a:rPr lang="sv-SE" dirty="0"/>
              <a:t> and translate text from different </a:t>
            </a:r>
            <a:r>
              <a:rPr lang="sv-SE" dirty="0" err="1"/>
              <a:t>sources</a:t>
            </a:r>
            <a:r>
              <a:rPr lang="sv-SE" dirty="0"/>
              <a:t> (text, images, audio)</a:t>
            </a:r>
          </a:p>
          <a:p>
            <a:pPr lvl="1"/>
            <a:r>
              <a:rPr lang="sv-SE" dirty="0" err="1"/>
              <a:t>Compare</a:t>
            </a:r>
            <a:r>
              <a:rPr lang="sv-SE" dirty="0"/>
              <a:t> </a:t>
            </a:r>
            <a:r>
              <a:rPr lang="sv-SE" dirty="0" err="1"/>
              <a:t>content</a:t>
            </a:r>
            <a:r>
              <a:rPr lang="sv-SE" dirty="0"/>
              <a:t> and </a:t>
            </a:r>
            <a:r>
              <a:rPr lang="sv-SE" dirty="0" err="1"/>
              <a:t>analyze</a:t>
            </a:r>
            <a:r>
              <a:rPr lang="sv-SE" dirty="0"/>
              <a:t> </a:t>
            </a:r>
            <a:r>
              <a:rPr lang="sv-SE" dirty="0" err="1"/>
              <a:t>compliance</a:t>
            </a:r>
            <a:endParaRPr lang="sv-SE" dirty="0"/>
          </a:p>
          <a:p>
            <a:r>
              <a:rPr lang="sv-SE" dirty="0"/>
              <a:t>Three </a:t>
            </a:r>
            <a:r>
              <a:rPr lang="sv-SE" dirty="0" err="1"/>
              <a:t>separate</a:t>
            </a:r>
            <a:r>
              <a:rPr lang="sv-SE" dirty="0"/>
              <a:t> </a:t>
            </a:r>
            <a:r>
              <a:rPr lang="sv-SE" dirty="0" err="1"/>
              <a:t>assistant</a:t>
            </a:r>
            <a:r>
              <a:rPr lang="sv-SE" dirty="0"/>
              <a:t> </a:t>
            </a:r>
            <a:r>
              <a:rPr lang="sv-SE" dirty="0" err="1"/>
              <a:t>modules</a:t>
            </a:r>
            <a:r>
              <a:rPr lang="sv-SE" dirty="0"/>
              <a:t> </a:t>
            </a:r>
            <a:r>
              <a:rPr lang="sv-SE" dirty="0" err="1"/>
              <a:t>based</a:t>
            </a:r>
            <a:r>
              <a:rPr lang="sv-SE" dirty="0"/>
              <a:t> on a set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open</a:t>
            </a:r>
            <a:r>
              <a:rPr lang="sv-SE" dirty="0"/>
              <a:t> </a:t>
            </a:r>
            <a:r>
              <a:rPr lang="sv-SE" dirty="0" err="1"/>
              <a:t>weights</a:t>
            </a:r>
            <a:r>
              <a:rPr lang="sv-SE" dirty="0"/>
              <a:t> </a:t>
            </a:r>
            <a:r>
              <a:rPr lang="sv-SE" dirty="0" err="1"/>
              <a:t>language</a:t>
            </a:r>
            <a:r>
              <a:rPr lang="sv-SE" dirty="0"/>
              <a:t> </a:t>
            </a:r>
            <a:r>
              <a:rPr lang="sv-SE" dirty="0" err="1"/>
              <a:t>models</a:t>
            </a:r>
            <a:r>
              <a:rPr lang="sv-SE" dirty="0"/>
              <a:t> </a:t>
            </a:r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E8952C03-3B4C-5D87-6B19-5041AB44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610268"/>
            <a:ext cx="11328000" cy="1142400"/>
          </a:xfrm>
        </p:spPr>
        <p:txBody>
          <a:bodyPr/>
          <a:lstStyle/>
          <a:p>
            <a:r>
              <a:rPr lang="sv-SE" dirty="0"/>
              <a:t>REGULUS – </a:t>
            </a:r>
            <a:r>
              <a:rPr lang="sv-SE" dirty="0" err="1"/>
              <a:t>regulatory</a:t>
            </a:r>
            <a:r>
              <a:rPr lang="sv-SE" dirty="0"/>
              <a:t> universal support</a:t>
            </a:r>
          </a:p>
        </p:txBody>
      </p:sp>
    </p:spTree>
    <p:extLst>
      <p:ext uri="{BB962C8B-B14F-4D97-AF65-F5344CB8AC3E}">
        <p14:creationId xmlns:p14="http://schemas.microsoft.com/office/powerpoint/2010/main" val="2858280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12499870-1B17-6C4C-56CE-AEF90E82B6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Modular</a:t>
            </a:r>
            <a:r>
              <a:rPr lang="sv-SE" dirty="0"/>
              <a:t> system </a:t>
            </a:r>
            <a:r>
              <a:rPr lang="sv-SE" dirty="0" err="1"/>
              <a:t>with</a:t>
            </a:r>
            <a:r>
              <a:rPr lang="sv-SE" dirty="0"/>
              <a:t> information </a:t>
            </a:r>
            <a:r>
              <a:rPr lang="sv-SE" dirty="0" err="1"/>
              <a:t>architecture</a:t>
            </a:r>
            <a:r>
              <a:rPr lang="sv-SE" dirty="0"/>
              <a:t> </a:t>
            </a:r>
            <a:r>
              <a:rPr lang="sv-SE" dirty="0" err="1"/>
              <a:t>allowing</a:t>
            </a:r>
            <a:r>
              <a:rPr lang="sv-SE" dirty="0"/>
              <a:t> for </a:t>
            </a:r>
            <a:r>
              <a:rPr lang="sv-SE" dirty="0" err="1"/>
              <a:t>direct</a:t>
            </a:r>
            <a:r>
              <a:rPr lang="sv-SE" dirty="0"/>
              <a:t> </a:t>
            </a:r>
            <a:r>
              <a:rPr lang="sv-SE" dirty="0" err="1"/>
              <a:t>transferability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concept</a:t>
            </a:r>
            <a:r>
              <a:rPr lang="sv-SE" dirty="0"/>
              <a:t> and installation to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agencies</a:t>
            </a:r>
            <a:endParaRPr lang="sv-SE" dirty="0"/>
          </a:p>
          <a:p>
            <a:r>
              <a:rPr lang="sv-SE" dirty="0" err="1"/>
              <a:t>Based</a:t>
            </a:r>
            <a:r>
              <a:rPr lang="sv-SE" dirty="0"/>
              <a:t> on </a:t>
            </a:r>
            <a:r>
              <a:rPr lang="sv-SE" dirty="0" err="1"/>
              <a:t>open</a:t>
            </a:r>
            <a:r>
              <a:rPr lang="sv-SE" dirty="0"/>
              <a:t> </a:t>
            </a:r>
            <a:r>
              <a:rPr lang="sv-SE" dirty="0" err="1"/>
              <a:t>weights</a:t>
            </a:r>
            <a:r>
              <a:rPr lang="sv-SE" dirty="0"/>
              <a:t> </a:t>
            </a:r>
            <a:r>
              <a:rPr lang="sv-SE" dirty="0" err="1"/>
              <a:t>models</a:t>
            </a:r>
            <a:endParaRPr lang="sv-SE" dirty="0"/>
          </a:p>
          <a:p>
            <a:pPr lvl="1"/>
            <a:r>
              <a:rPr lang="sv-SE" dirty="0" err="1"/>
              <a:t>Interchangeability</a:t>
            </a:r>
            <a:endParaRPr lang="sv-SE" dirty="0"/>
          </a:p>
          <a:p>
            <a:pPr lvl="1"/>
            <a:r>
              <a:rPr lang="sv-SE" dirty="0"/>
              <a:t>No fine-</a:t>
            </a:r>
            <a:r>
              <a:rPr lang="sv-SE" dirty="0" err="1"/>
              <a:t>tuning</a:t>
            </a:r>
            <a:endParaRPr lang="sv-SE" dirty="0"/>
          </a:p>
          <a:p>
            <a:r>
              <a:rPr lang="sv-SE" dirty="0"/>
              <a:t>Text </a:t>
            </a:r>
            <a:r>
              <a:rPr lang="sv-SE" dirty="0" err="1"/>
              <a:t>extraction</a:t>
            </a:r>
            <a:r>
              <a:rPr lang="sv-SE" dirty="0"/>
              <a:t> from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sources</a:t>
            </a:r>
            <a:r>
              <a:rPr lang="sv-SE" dirty="0"/>
              <a:t>, </a:t>
            </a:r>
            <a:r>
              <a:rPr lang="sv-SE" dirty="0" err="1"/>
              <a:t>including</a:t>
            </a:r>
            <a:r>
              <a:rPr lang="sv-SE" dirty="0"/>
              <a:t> audio </a:t>
            </a:r>
            <a:r>
              <a:rPr lang="sv-SE" dirty="0" err="1"/>
              <a:t>transcription</a:t>
            </a:r>
            <a:endParaRPr lang="sv-SE" dirty="0"/>
          </a:p>
          <a:p>
            <a:r>
              <a:rPr lang="sv-SE" dirty="0" err="1"/>
              <a:t>Regulatory</a:t>
            </a:r>
            <a:r>
              <a:rPr lang="sv-SE" dirty="0"/>
              <a:t> </a:t>
            </a:r>
            <a:r>
              <a:rPr lang="sv-SE" dirty="0" err="1"/>
              <a:t>documents</a:t>
            </a:r>
            <a:r>
              <a:rPr lang="sv-SE" dirty="0"/>
              <a:t> in </a:t>
            </a:r>
            <a:r>
              <a:rPr lang="sv-SE" dirty="0" err="1"/>
              <a:t>database</a:t>
            </a:r>
            <a:endParaRPr lang="sv-SE" dirty="0"/>
          </a:p>
          <a:p>
            <a:pPr lvl="1"/>
            <a:r>
              <a:rPr lang="sv-SE" dirty="0" err="1"/>
              <a:t>Retrieval</a:t>
            </a:r>
            <a:r>
              <a:rPr lang="sv-SE" dirty="0"/>
              <a:t> </a:t>
            </a:r>
            <a:r>
              <a:rPr lang="sv-SE" dirty="0" err="1"/>
              <a:t>Augmented</a:t>
            </a:r>
            <a:r>
              <a:rPr lang="sv-SE" dirty="0"/>
              <a:t> Generation (RAG) </a:t>
            </a:r>
            <a:r>
              <a:rPr lang="sv-SE" dirty="0" err="1"/>
              <a:t>concept</a:t>
            </a:r>
            <a:endParaRPr lang="sv-SE" dirty="0"/>
          </a:p>
          <a:p>
            <a:pPr lvl="1"/>
            <a:r>
              <a:rPr lang="sv-SE" dirty="0"/>
              <a:t>In-text citation in </a:t>
            </a:r>
            <a:r>
              <a:rPr lang="sv-SE" dirty="0" err="1"/>
              <a:t>answers</a:t>
            </a:r>
            <a:endParaRPr lang="sv-SE" dirty="0"/>
          </a:p>
          <a:p>
            <a:endParaRPr lang="sv-SE" dirty="0"/>
          </a:p>
          <a:p>
            <a:pPr marL="609585" lvl="1" indent="0">
              <a:buNone/>
            </a:pPr>
            <a:endParaRPr lang="sv-SE" dirty="0"/>
          </a:p>
          <a:p>
            <a:pPr lvl="1"/>
            <a:endParaRPr lang="sv-SE" dirty="0"/>
          </a:p>
          <a:p>
            <a:pPr lvl="1"/>
            <a:endParaRPr lang="sv-SE" dirty="0"/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67F8BCFE-7148-849F-3DFE-1F69A1E1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REGULUS – regulatory universal support</a:t>
            </a:r>
          </a:p>
        </p:txBody>
      </p:sp>
    </p:spTree>
    <p:extLst>
      <p:ext uri="{BB962C8B-B14F-4D97-AF65-F5344CB8AC3E}">
        <p14:creationId xmlns:p14="http://schemas.microsoft.com/office/powerpoint/2010/main" val="3749206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AF855E94-FE20-8749-A4FA-D7874ABB60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err="1"/>
              <a:t>Structured</a:t>
            </a:r>
            <a:r>
              <a:rPr lang="sv-SE" dirty="0"/>
              <a:t> </a:t>
            </a:r>
            <a:r>
              <a:rPr lang="sv-SE" dirty="0" err="1"/>
              <a:t>introduction</a:t>
            </a:r>
            <a:r>
              <a:rPr lang="sv-SE" dirty="0"/>
              <a:t> at the MPA </a:t>
            </a:r>
            <a:r>
              <a:rPr lang="sv-SE" dirty="0" err="1"/>
              <a:t>since</a:t>
            </a:r>
            <a:r>
              <a:rPr lang="sv-SE" dirty="0"/>
              <a:t> 2025-03-10</a:t>
            </a:r>
          </a:p>
          <a:p>
            <a:r>
              <a:rPr lang="sv-SE" dirty="0" err="1"/>
              <a:t>Secure</a:t>
            </a:r>
            <a:r>
              <a:rPr lang="sv-SE" dirty="0"/>
              <a:t> information </a:t>
            </a:r>
            <a:r>
              <a:rPr lang="sv-SE" dirty="0" err="1"/>
              <a:t>environment</a:t>
            </a:r>
            <a:endParaRPr lang="sv-SE" dirty="0"/>
          </a:p>
          <a:p>
            <a:pPr lvl="1"/>
            <a:r>
              <a:rPr lang="sv-SE" dirty="0"/>
              <a:t>”</a:t>
            </a:r>
            <a:r>
              <a:rPr lang="sv-SE" dirty="0" err="1"/>
              <a:t>Single</a:t>
            </a:r>
            <a:r>
              <a:rPr lang="sv-SE" dirty="0"/>
              <a:t> </a:t>
            </a:r>
            <a:r>
              <a:rPr lang="sv-SE" dirty="0" err="1"/>
              <a:t>user</a:t>
            </a:r>
            <a:r>
              <a:rPr lang="sv-SE" dirty="0"/>
              <a:t> </a:t>
            </a:r>
            <a:r>
              <a:rPr lang="sv-SE" dirty="0" err="1"/>
              <a:t>pod</a:t>
            </a:r>
            <a:r>
              <a:rPr lang="sv-SE" dirty="0"/>
              <a:t>”-</a:t>
            </a:r>
            <a:r>
              <a:rPr lang="sv-SE" dirty="0" err="1"/>
              <a:t>architecture</a:t>
            </a:r>
            <a:endParaRPr lang="sv-SE" dirty="0"/>
          </a:p>
          <a:p>
            <a:pPr lvl="1"/>
            <a:r>
              <a:rPr lang="sv-SE" dirty="0" err="1"/>
              <a:t>User</a:t>
            </a:r>
            <a:r>
              <a:rPr lang="sv-SE" dirty="0"/>
              <a:t> data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deleted</a:t>
            </a:r>
            <a:r>
              <a:rPr lang="sv-SE" dirty="0"/>
              <a:t> at session termination</a:t>
            </a:r>
          </a:p>
          <a:p>
            <a:pPr lvl="1"/>
            <a:r>
              <a:rPr lang="sv-SE" dirty="0" err="1"/>
              <a:t>Allows</a:t>
            </a:r>
            <a:r>
              <a:rPr lang="sv-SE" dirty="0"/>
              <a:t> handling </a:t>
            </a:r>
            <a:r>
              <a:rPr lang="sv-SE" dirty="0" err="1"/>
              <a:t>of</a:t>
            </a:r>
            <a:r>
              <a:rPr lang="sv-SE" dirty="0"/>
              <a:t> sensitive information</a:t>
            </a:r>
          </a:p>
          <a:p>
            <a:pPr lvl="1"/>
            <a:r>
              <a:rPr lang="sv-SE" dirty="0"/>
              <a:t>No information is </a:t>
            </a:r>
            <a:r>
              <a:rPr lang="sv-SE" dirty="0" err="1"/>
              <a:t>saved</a:t>
            </a:r>
            <a:r>
              <a:rPr lang="sv-SE" dirty="0"/>
              <a:t> or </a:t>
            </a:r>
            <a:r>
              <a:rPr lang="sv-SE" dirty="0" err="1"/>
              <a:t>shared</a:t>
            </a:r>
            <a:endParaRPr lang="sv-SE" dirty="0"/>
          </a:p>
          <a:p>
            <a:r>
              <a:rPr lang="sv-SE" dirty="0" err="1"/>
              <a:t>Regulus</a:t>
            </a:r>
            <a:r>
              <a:rPr lang="sv-SE" dirty="0"/>
              <a:t> EU </a:t>
            </a:r>
            <a:r>
              <a:rPr lang="sv-SE" dirty="0" err="1"/>
              <a:t>accessible</a:t>
            </a:r>
            <a:r>
              <a:rPr lang="sv-SE" dirty="0"/>
              <a:t> </a:t>
            </a:r>
            <a:r>
              <a:rPr lang="sv-SE" dirty="0" err="1"/>
              <a:t>since</a:t>
            </a:r>
            <a:r>
              <a:rPr lang="sv-SE" dirty="0"/>
              <a:t> </a:t>
            </a:r>
            <a:r>
              <a:rPr lang="sv-SE" dirty="0" err="1"/>
              <a:t>july</a:t>
            </a:r>
            <a:r>
              <a:rPr lang="sv-SE" dirty="0"/>
              <a:t> 2025</a:t>
            </a:r>
          </a:p>
          <a:p>
            <a:pPr lvl="1"/>
            <a:r>
              <a:rPr lang="sv-SE" dirty="0" err="1"/>
              <a:t>Available</a:t>
            </a:r>
            <a:r>
              <a:rPr lang="sv-SE" dirty="0"/>
              <a:t> from AI@MPA </a:t>
            </a:r>
            <a:r>
              <a:rPr lang="sv-SE" dirty="0" err="1"/>
              <a:t>toolbox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Rubrik 2">
            <a:extLst>
              <a:ext uri="{FF2B5EF4-FFF2-40B4-BE49-F238E27FC236}">
                <a16:creationId xmlns:a16="http://schemas.microsoft.com/office/drawing/2014/main" id="{24E9491C-C288-F0B0-3494-C1C23F6E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2463"/>
            <a:ext cx="11328400" cy="1143000"/>
          </a:xfrm>
        </p:spPr>
        <p:txBody>
          <a:bodyPr/>
          <a:lstStyle/>
          <a:p>
            <a:r>
              <a:rPr lang="sv-SE" dirty="0"/>
              <a:t>REGULUS – regulatory universal support</a:t>
            </a:r>
          </a:p>
        </p:txBody>
      </p:sp>
    </p:spTree>
    <p:extLst>
      <p:ext uri="{BB962C8B-B14F-4D97-AF65-F5344CB8AC3E}">
        <p14:creationId xmlns:p14="http://schemas.microsoft.com/office/powerpoint/2010/main" val="1893768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0ACE40D-6534-BAA7-BD2E-5D16462C44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Opinions </a:t>
            </a:r>
            <a:r>
              <a:rPr lang="sv-SE" dirty="0" err="1"/>
              <a:t>expressed</a:t>
            </a:r>
            <a:r>
              <a:rPr lang="sv-SE" dirty="0"/>
              <a:t> </a:t>
            </a:r>
            <a:r>
              <a:rPr lang="sv-SE" dirty="0" err="1"/>
              <a:t>should</a:t>
            </a:r>
            <a:r>
              <a:rPr lang="sv-SE" dirty="0"/>
              <a:t> be </a:t>
            </a:r>
            <a:r>
              <a:rPr lang="sv-SE" dirty="0" err="1"/>
              <a:t>regarded</a:t>
            </a:r>
            <a:r>
              <a:rPr lang="sv-SE" dirty="0"/>
              <a:t> personal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CBED2B3-1959-1329-74EB-EA22C28CD7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Disclosure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1717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7E82C2B4-BDE8-448A-0941-3948D6A003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RADAR</a:t>
            </a:r>
          </a:p>
          <a:p>
            <a:pPr lvl="1"/>
            <a:r>
              <a:rPr lang="sv-SE" dirty="0" err="1"/>
              <a:t>Raw</a:t>
            </a:r>
            <a:r>
              <a:rPr lang="sv-SE" dirty="0"/>
              <a:t> data </a:t>
            </a:r>
            <a:r>
              <a:rPr lang="sv-SE" dirty="0" err="1"/>
              <a:t>augmented</a:t>
            </a:r>
            <a:r>
              <a:rPr lang="sv-SE" dirty="0"/>
              <a:t> </a:t>
            </a:r>
            <a:r>
              <a:rPr lang="sv-SE" dirty="0" err="1"/>
              <a:t>review</a:t>
            </a:r>
            <a:endParaRPr lang="sv-SE" dirty="0"/>
          </a:p>
          <a:p>
            <a:pPr lvl="1"/>
            <a:r>
              <a:rPr lang="sv-SE" dirty="0" err="1"/>
              <a:t>Visualization</a:t>
            </a:r>
            <a:r>
              <a:rPr lang="sv-SE" dirty="0"/>
              <a:t> and </a:t>
            </a:r>
            <a:r>
              <a:rPr lang="sv-SE" dirty="0" err="1"/>
              <a:t>processing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clinical</a:t>
            </a:r>
            <a:r>
              <a:rPr lang="sv-SE" dirty="0"/>
              <a:t> </a:t>
            </a:r>
            <a:r>
              <a:rPr lang="sv-SE" dirty="0" err="1"/>
              <a:t>raw</a:t>
            </a:r>
            <a:r>
              <a:rPr lang="sv-SE" dirty="0"/>
              <a:t> data </a:t>
            </a:r>
            <a:r>
              <a:rPr lang="sv-SE" dirty="0" err="1"/>
              <a:t>without</a:t>
            </a:r>
            <a:r>
              <a:rPr lang="sv-SE" dirty="0"/>
              <a:t> explicit </a:t>
            </a:r>
            <a:r>
              <a:rPr lang="sv-SE" dirty="0" err="1"/>
              <a:t>coding</a:t>
            </a:r>
            <a:endParaRPr lang="sv-SE" dirty="0"/>
          </a:p>
          <a:p>
            <a:r>
              <a:rPr lang="sv-SE" dirty="0"/>
              <a:t>SOCIR</a:t>
            </a:r>
          </a:p>
          <a:p>
            <a:pPr lvl="1"/>
            <a:r>
              <a:rPr lang="sv-SE" dirty="0"/>
              <a:t>Source </a:t>
            </a:r>
            <a:r>
              <a:rPr lang="sv-SE" dirty="0" err="1"/>
              <a:t>Confirmed</a:t>
            </a:r>
            <a:r>
              <a:rPr lang="sv-SE" dirty="0"/>
              <a:t> Information </a:t>
            </a:r>
            <a:r>
              <a:rPr lang="sv-SE" dirty="0" err="1"/>
              <a:t>Retrieval</a:t>
            </a:r>
            <a:endParaRPr lang="sv-SE" dirty="0"/>
          </a:p>
          <a:p>
            <a:pPr lvl="1"/>
            <a:r>
              <a:rPr lang="sv-SE" dirty="0" err="1"/>
              <a:t>Answering</a:t>
            </a:r>
            <a:r>
              <a:rPr lang="sv-SE" dirty="0"/>
              <a:t> </a:t>
            </a:r>
            <a:r>
              <a:rPr lang="sv-SE" dirty="0" err="1"/>
              <a:t>clinical</a:t>
            </a:r>
            <a:r>
              <a:rPr lang="sv-SE" dirty="0"/>
              <a:t> </a:t>
            </a:r>
            <a:r>
              <a:rPr lang="sv-SE" dirty="0" err="1"/>
              <a:t>questions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source </a:t>
            </a:r>
            <a:r>
              <a:rPr lang="sv-SE" dirty="0" err="1"/>
              <a:t>conformation</a:t>
            </a:r>
            <a:endParaRPr lang="sv-SE" dirty="0"/>
          </a:p>
          <a:p>
            <a:r>
              <a:rPr lang="sv-SE" dirty="0"/>
              <a:t>VERA</a:t>
            </a:r>
          </a:p>
          <a:p>
            <a:pPr lvl="1"/>
            <a:r>
              <a:rPr lang="sv-SE" dirty="0"/>
              <a:t>Chat-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extraction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eCTDs</a:t>
            </a:r>
            <a:r>
              <a:rPr lang="sv-SE" dirty="0"/>
              <a:t> (</a:t>
            </a:r>
            <a:r>
              <a:rPr lang="sv-SE" dirty="0" err="1"/>
              <a:t>electronic</a:t>
            </a:r>
            <a:r>
              <a:rPr lang="sv-SE" dirty="0"/>
              <a:t> common </a:t>
            </a:r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document</a:t>
            </a:r>
            <a:r>
              <a:rPr lang="sv-SE" dirty="0"/>
              <a:t>)</a:t>
            </a:r>
          </a:p>
          <a:p>
            <a:pPr lvl="1"/>
            <a:endParaRPr lang="sv-SE" dirty="0"/>
          </a:p>
          <a:p>
            <a:pPr lvl="1"/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812FF41-169E-D6D5-A753-A959A53A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Upcoming</a:t>
            </a:r>
            <a:r>
              <a:rPr lang="sv-SE" dirty="0"/>
              <a:t> </a:t>
            </a:r>
            <a:r>
              <a:rPr lang="sv-SE" dirty="0" err="1"/>
              <a:t>projects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5947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D786D55-2DB2-A5EC-5580-41E7DDD97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33" y="0"/>
            <a:ext cx="9419554" cy="62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34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966A55E8-5FB2-4C7C-7662-2CBA8B2A51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err="1"/>
              <a:t>Requires</a:t>
            </a:r>
            <a:r>
              <a:rPr lang="sv-SE" dirty="0"/>
              <a:t> </a:t>
            </a:r>
            <a:r>
              <a:rPr lang="sv-SE" dirty="0" err="1"/>
              <a:t>neverending</a:t>
            </a:r>
            <a:r>
              <a:rPr lang="sv-SE" dirty="0"/>
              <a:t> </a:t>
            </a:r>
            <a:r>
              <a:rPr lang="sv-SE" dirty="0" err="1"/>
              <a:t>educational</a:t>
            </a:r>
            <a:r>
              <a:rPr lang="sv-SE" dirty="0"/>
              <a:t> </a:t>
            </a:r>
            <a:r>
              <a:rPr lang="sv-SE" dirty="0" err="1"/>
              <a:t>efforts</a:t>
            </a:r>
            <a:endParaRPr lang="sv-SE" dirty="0"/>
          </a:p>
          <a:p>
            <a:r>
              <a:rPr lang="sv-SE" dirty="0" err="1"/>
              <a:t>Network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AI-</a:t>
            </a:r>
            <a:r>
              <a:rPr lang="sv-SE" dirty="0" err="1"/>
              <a:t>ambassadors</a:t>
            </a:r>
            <a:r>
              <a:rPr lang="sv-SE" dirty="0"/>
              <a:t> and </a:t>
            </a:r>
            <a:r>
              <a:rPr lang="sv-SE" dirty="0" err="1"/>
              <a:t>superusers</a:t>
            </a:r>
            <a:r>
              <a:rPr lang="sv-SE" dirty="0"/>
              <a:t> for </a:t>
            </a:r>
            <a:r>
              <a:rPr lang="sv-SE" dirty="0" err="1"/>
              <a:t>effective</a:t>
            </a:r>
            <a:r>
              <a:rPr lang="sv-SE" dirty="0"/>
              <a:t> </a:t>
            </a:r>
            <a:r>
              <a:rPr lang="sv-SE" dirty="0" err="1"/>
              <a:t>utilization</a:t>
            </a:r>
            <a:endParaRPr lang="sv-SE" dirty="0"/>
          </a:p>
          <a:p>
            <a:pPr lvl="1"/>
            <a:r>
              <a:rPr lang="sv-SE" dirty="0" err="1"/>
              <a:t>Collaborative</a:t>
            </a:r>
            <a:r>
              <a:rPr lang="sv-SE" dirty="0"/>
              <a:t> </a:t>
            </a:r>
            <a:r>
              <a:rPr lang="sv-SE" dirty="0" err="1"/>
              <a:t>effort</a:t>
            </a:r>
            <a:endParaRPr lang="sv-SE" dirty="0"/>
          </a:p>
          <a:p>
            <a:r>
              <a:rPr lang="sv-SE" dirty="0"/>
              <a:t>System </a:t>
            </a:r>
            <a:r>
              <a:rPr lang="sv-SE" dirty="0" err="1"/>
              <a:t>based</a:t>
            </a:r>
            <a:r>
              <a:rPr lang="sv-SE" dirty="0"/>
              <a:t> risks </a:t>
            </a:r>
            <a:r>
              <a:rPr lang="sv-SE" dirty="0" err="1"/>
              <a:t>assessments</a:t>
            </a:r>
            <a:endParaRPr lang="sv-SE" dirty="0"/>
          </a:p>
          <a:p>
            <a:r>
              <a:rPr lang="sv-SE" dirty="0" err="1"/>
              <a:t>Routines</a:t>
            </a:r>
            <a:r>
              <a:rPr lang="sv-SE" dirty="0"/>
              <a:t> for </a:t>
            </a:r>
            <a:r>
              <a:rPr lang="sv-SE" dirty="0" err="1"/>
              <a:t>quality</a:t>
            </a:r>
            <a:r>
              <a:rPr lang="sv-SE" dirty="0"/>
              <a:t> </a:t>
            </a:r>
            <a:r>
              <a:rPr lang="sv-SE" dirty="0" err="1"/>
              <a:t>assurance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generated</a:t>
            </a:r>
            <a:r>
              <a:rPr lang="sv-SE" dirty="0"/>
              <a:t> outputs</a:t>
            </a:r>
          </a:p>
          <a:p>
            <a:pPr lvl="1"/>
            <a:r>
              <a:rPr lang="sv-SE" dirty="0"/>
              <a:t>Outputs </a:t>
            </a:r>
            <a:r>
              <a:rPr lang="sv-SE" dirty="0" err="1"/>
              <a:t>may</a:t>
            </a:r>
            <a:r>
              <a:rPr lang="sv-SE" dirty="0"/>
              <a:t> </a:t>
            </a:r>
            <a:r>
              <a:rPr lang="sv-SE" dirty="0" err="1"/>
              <a:t>include</a:t>
            </a:r>
            <a:r>
              <a:rPr lang="sv-SE" dirty="0"/>
              <a:t> hallucinations, </a:t>
            </a:r>
            <a:r>
              <a:rPr lang="sv-SE" dirty="0" err="1"/>
              <a:t>factual</a:t>
            </a:r>
            <a:r>
              <a:rPr lang="sv-SE" dirty="0"/>
              <a:t> </a:t>
            </a:r>
            <a:r>
              <a:rPr lang="sv-SE" dirty="0" err="1"/>
              <a:t>errors</a:t>
            </a:r>
            <a:r>
              <a:rPr lang="sv-SE" dirty="0"/>
              <a:t> and/or </a:t>
            </a:r>
            <a:r>
              <a:rPr lang="sv-SE" dirty="0" err="1"/>
              <a:t>missing</a:t>
            </a:r>
            <a:r>
              <a:rPr lang="sv-SE" dirty="0"/>
              <a:t> </a:t>
            </a:r>
            <a:r>
              <a:rPr lang="sv-SE" dirty="0" err="1"/>
              <a:t>important</a:t>
            </a:r>
            <a:r>
              <a:rPr lang="sv-SE" dirty="0"/>
              <a:t> information</a:t>
            </a:r>
          </a:p>
          <a:p>
            <a:pPr lvl="1"/>
            <a:r>
              <a:rPr lang="sv-SE" dirty="0"/>
              <a:t>Outputs </a:t>
            </a:r>
            <a:r>
              <a:rPr lang="sv-SE" dirty="0" err="1"/>
              <a:t>should</a:t>
            </a:r>
            <a:r>
              <a:rPr lang="sv-SE" dirty="0"/>
              <a:t> be </a:t>
            </a:r>
            <a:r>
              <a:rPr lang="sv-SE" dirty="0" err="1"/>
              <a:t>clearly</a:t>
            </a:r>
            <a:r>
              <a:rPr lang="sv-SE" dirty="0"/>
              <a:t> </a:t>
            </a:r>
            <a:r>
              <a:rPr lang="sv-SE" dirty="0" err="1"/>
              <a:t>marked</a:t>
            </a:r>
            <a:r>
              <a:rPr lang="sv-SE" dirty="0"/>
              <a:t> as </a:t>
            </a:r>
            <a:r>
              <a:rPr lang="sv-SE" dirty="0" err="1"/>
              <a:t>generated</a:t>
            </a:r>
            <a:r>
              <a:rPr lang="sv-SE" dirty="0"/>
              <a:t> by AI </a:t>
            </a:r>
            <a:r>
              <a:rPr lang="sv-SE" dirty="0" err="1"/>
              <a:t>until</a:t>
            </a:r>
            <a:r>
              <a:rPr lang="sv-SE" dirty="0"/>
              <a:t> </a:t>
            </a:r>
            <a:r>
              <a:rPr lang="sv-SE" dirty="0" err="1"/>
              <a:t>finalization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quality</a:t>
            </a:r>
            <a:r>
              <a:rPr lang="sv-SE" dirty="0"/>
              <a:t> </a:t>
            </a:r>
            <a:r>
              <a:rPr lang="sv-SE" dirty="0" err="1"/>
              <a:t>review</a:t>
            </a:r>
            <a:endParaRPr lang="sv-SE" dirty="0"/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8DE3A1F-1EFF-A152-26D3-08320FAB8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Quality</a:t>
            </a:r>
            <a:r>
              <a:rPr lang="sv-SE" dirty="0"/>
              <a:t> Assurance</a:t>
            </a:r>
          </a:p>
        </p:txBody>
      </p:sp>
    </p:spTree>
    <p:extLst>
      <p:ext uri="{BB962C8B-B14F-4D97-AF65-F5344CB8AC3E}">
        <p14:creationId xmlns:p14="http://schemas.microsoft.com/office/powerpoint/2010/main" val="2698761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16E5EE4-2AAE-D41E-395A-8D2CA6196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Practical </a:t>
            </a:r>
            <a:r>
              <a:rPr lang="sv-SE" dirty="0" err="1"/>
              <a:t>implications</a:t>
            </a:r>
            <a:endParaRPr lang="sv-SE" dirty="0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A165A721-FF24-D4C0-DE5A-777DBFADCFE2}"/>
              </a:ext>
            </a:extLst>
          </p:cNvPr>
          <p:cNvSpPr/>
          <p:nvPr/>
        </p:nvSpPr>
        <p:spPr>
          <a:xfrm>
            <a:off x="6264733" y="367326"/>
            <a:ext cx="5676509" cy="5676509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7CF35859-2FD0-28DD-036D-13F5A7065587}"/>
              </a:ext>
            </a:extLst>
          </p:cNvPr>
          <p:cNvSpPr/>
          <p:nvPr/>
        </p:nvSpPr>
        <p:spPr>
          <a:xfrm>
            <a:off x="7919434" y="1391193"/>
            <a:ext cx="3440641" cy="34406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A8846929-9A6B-347B-0ABF-45B814E7F76E}"/>
              </a:ext>
            </a:extLst>
          </p:cNvPr>
          <p:cNvSpPr/>
          <p:nvPr/>
        </p:nvSpPr>
        <p:spPr>
          <a:xfrm>
            <a:off x="9370813" y="2157075"/>
            <a:ext cx="1059262" cy="105926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0091DC3-8D89-3EFA-8B96-610A1A7EB87B}"/>
              </a:ext>
            </a:extLst>
          </p:cNvPr>
          <p:cNvSpPr txBox="1"/>
          <p:nvPr/>
        </p:nvSpPr>
        <p:spPr>
          <a:xfrm>
            <a:off x="8433995" y="663681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 err="1"/>
              <a:t>Idea</a:t>
            </a:r>
            <a:endParaRPr lang="sv-SE" sz="3200" b="1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30E710B-9B8A-6845-CDE3-63638C9524D6}"/>
              </a:ext>
            </a:extLst>
          </p:cNvPr>
          <p:cNvSpPr txBox="1"/>
          <p:nvPr/>
        </p:nvSpPr>
        <p:spPr>
          <a:xfrm>
            <a:off x="8634351" y="358266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 err="1"/>
              <a:t>PoC</a:t>
            </a:r>
            <a:endParaRPr lang="sv-SE" sz="3200" b="1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C5CB71E-6712-F0E5-731C-E9570CBEBA4A}"/>
              </a:ext>
            </a:extLst>
          </p:cNvPr>
          <p:cNvSpPr txBox="1"/>
          <p:nvPr/>
        </p:nvSpPr>
        <p:spPr>
          <a:xfrm>
            <a:off x="9386971" y="249123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System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808E882-459B-1F2F-C6FD-2E64D42FFAC3}"/>
              </a:ext>
            </a:extLst>
          </p:cNvPr>
          <p:cNvSpPr txBox="1"/>
          <p:nvPr/>
        </p:nvSpPr>
        <p:spPr>
          <a:xfrm>
            <a:off x="730537" y="1962949"/>
            <a:ext cx="116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Idea</a:t>
            </a:r>
            <a:r>
              <a:rPr lang="sv-SE" sz="2400" b="1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Idea</a:t>
            </a:r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135AC62-1B4E-6A19-1018-2E3C5703E462}"/>
              </a:ext>
            </a:extLst>
          </p:cNvPr>
          <p:cNvSpPr txBox="1"/>
          <p:nvPr/>
        </p:nvSpPr>
        <p:spPr>
          <a:xfrm>
            <a:off x="660333" y="1439119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What</a:t>
            </a: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 is </a:t>
            </a: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necessary</a:t>
            </a: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0DD3AAEE-9F49-682A-D9F1-A0D914F19B88}"/>
              </a:ext>
            </a:extLst>
          </p:cNvPr>
          <p:cNvSpPr txBox="1"/>
          <p:nvPr/>
        </p:nvSpPr>
        <p:spPr>
          <a:xfrm>
            <a:off x="730538" y="3143611"/>
            <a:ext cx="2134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PoC</a:t>
            </a:r>
            <a:r>
              <a:rPr lang="sv-SE" sz="2400" b="1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Idea</a:t>
            </a:r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Laptop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Basic </a:t>
            </a: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python</a:t>
            </a:r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D0D73BE0-4B00-CF02-1789-F5664CA83184}"/>
              </a:ext>
            </a:extLst>
          </p:cNvPr>
          <p:cNvSpPr txBox="1"/>
          <p:nvPr/>
        </p:nvSpPr>
        <p:spPr>
          <a:xfrm>
            <a:off x="2865105" y="1900784"/>
            <a:ext cx="37206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tx2"/>
                </a:solidFill>
                <a:cs typeface="Arial" panose="020B0604020202020204" pitchFamily="34" charset="0"/>
              </a:rPr>
              <a:t>System: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Idea</a:t>
            </a:r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Infrastructure</a:t>
            </a: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, hardware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Dedicated</a:t>
            </a: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developers</a:t>
            </a:r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Soft </a:t>
            </a: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values</a:t>
            </a:r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Long term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Adaptation to </a:t>
            </a: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user</a:t>
            </a: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needs</a:t>
            </a:r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Education</a:t>
            </a: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 and </a:t>
            </a: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training</a:t>
            </a:r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Life </a:t>
            </a:r>
            <a:r>
              <a:rPr lang="sv-SE" sz="2400" dirty="0" err="1">
                <a:solidFill>
                  <a:schemeClr val="tx2"/>
                </a:solidFill>
                <a:cs typeface="Arial" panose="020B0604020202020204" pitchFamily="34" charset="0"/>
              </a:rPr>
              <a:t>cycle</a:t>
            </a: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2"/>
                </a:solidFill>
                <a:cs typeface="Arial" panose="020B0604020202020204" pitchFamily="34" charset="0"/>
              </a:rPr>
              <a:t>…</a:t>
            </a:r>
          </a:p>
          <a:p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7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39502-67F6-D4C3-6D42-B80505F03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1A633AF-02D6-AD8E-DEA3-F7CB56740A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4800" b="1" dirty="0" err="1"/>
              <a:t>Regulations</a:t>
            </a:r>
            <a:endParaRPr lang="sv-SE" sz="4800" b="1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048E73D-0EA8-4A8E-4005-5F925B2AE6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6072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7CAFA2D-9873-FA84-AAE8-0B369399D8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41835" y="242801"/>
            <a:ext cx="4316740" cy="5861750"/>
          </a:xfr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FD7FA431-3B1F-067B-DDFE-B2B19F5C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AI </a:t>
            </a:r>
            <a:r>
              <a:rPr lang="sv-SE" dirty="0" err="1"/>
              <a:t>Act</a:t>
            </a:r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394173F-9FC6-A6CB-CE7A-425096C56E06}"/>
              </a:ext>
            </a:extLst>
          </p:cNvPr>
          <p:cNvSpPr txBox="1"/>
          <p:nvPr/>
        </p:nvSpPr>
        <p:spPr>
          <a:xfrm>
            <a:off x="624000" y="2094975"/>
            <a:ext cx="5312673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2"/>
                </a:solidFill>
              </a:rPr>
              <a:t>Ongoing</a:t>
            </a:r>
            <a:r>
              <a:rPr lang="sv-SE" sz="2400" dirty="0">
                <a:solidFill>
                  <a:schemeClr val="tx2"/>
                </a:solidFill>
              </a:rPr>
              <a:t> implementation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2"/>
                </a:solidFill>
              </a:rPr>
              <a:t>Complementary</a:t>
            </a:r>
            <a:r>
              <a:rPr lang="sv-SE" sz="2400" dirty="0">
                <a:solidFill>
                  <a:schemeClr val="tx2"/>
                </a:solidFill>
              </a:rPr>
              <a:t> to </a:t>
            </a:r>
            <a:r>
              <a:rPr lang="sv-SE" sz="2400" dirty="0" err="1">
                <a:solidFill>
                  <a:schemeClr val="tx2"/>
                </a:solidFill>
              </a:rPr>
              <a:t>other</a:t>
            </a:r>
            <a:r>
              <a:rPr lang="sv-SE" sz="2400" dirty="0">
                <a:solidFill>
                  <a:schemeClr val="tx2"/>
                </a:solidFill>
              </a:rPr>
              <a:t> </a:t>
            </a:r>
            <a:r>
              <a:rPr lang="sv-SE" sz="2400" dirty="0" err="1">
                <a:solidFill>
                  <a:schemeClr val="tx2"/>
                </a:solidFill>
              </a:rPr>
              <a:t>regulations</a:t>
            </a:r>
            <a:endParaRPr lang="sv-SE" sz="2400" dirty="0">
              <a:solidFill>
                <a:schemeClr val="tx2"/>
              </a:solidFill>
            </a:endParaRPr>
          </a:p>
          <a:p>
            <a:pPr marL="685800" lvl="2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MDR</a:t>
            </a:r>
          </a:p>
          <a:p>
            <a:pPr marL="685800" lvl="2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IVDR</a:t>
            </a:r>
          </a:p>
          <a:p>
            <a:pPr marL="685800" lvl="2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…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2"/>
                </a:solidFill>
              </a:rPr>
              <a:t>Risk </a:t>
            </a:r>
            <a:r>
              <a:rPr lang="sv-SE" sz="2400" dirty="0" err="1">
                <a:solidFill>
                  <a:schemeClr val="tx2"/>
                </a:solidFill>
              </a:rPr>
              <a:t>based</a:t>
            </a:r>
            <a:r>
              <a:rPr lang="sv-SE" sz="2400" dirty="0">
                <a:solidFill>
                  <a:schemeClr val="tx2"/>
                </a:solidFill>
              </a:rPr>
              <a:t> </a:t>
            </a:r>
            <a:r>
              <a:rPr lang="sv-SE" sz="2400" dirty="0" err="1">
                <a:solidFill>
                  <a:schemeClr val="tx2"/>
                </a:solidFill>
              </a:rPr>
              <a:t>assessment</a:t>
            </a:r>
            <a:endParaRPr lang="sv-SE" sz="2400" dirty="0">
              <a:solidFill>
                <a:schemeClr val="tx2"/>
              </a:solidFill>
            </a:endParaRP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2"/>
                </a:solidFill>
              </a:rPr>
              <a:t>Many</a:t>
            </a:r>
            <a:r>
              <a:rPr lang="sv-SE" dirty="0">
                <a:solidFill>
                  <a:schemeClr val="tx2"/>
                </a:solidFill>
              </a:rPr>
              <a:t> (or all) MDP </a:t>
            </a:r>
            <a:r>
              <a:rPr lang="sv-SE" dirty="0" err="1">
                <a:solidFill>
                  <a:schemeClr val="tx2"/>
                </a:solidFill>
              </a:rPr>
              <a:t>high</a:t>
            </a:r>
            <a:r>
              <a:rPr lang="sv-SE" dirty="0">
                <a:solidFill>
                  <a:schemeClr val="tx2"/>
                </a:solidFill>
              </a:rPr>
              <a:t>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99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03ED59B-0D3C-55B8-B96B-FD54AF65C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MDCG 2025-6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5D6BE9FE-2C39-615D-BA62-7D823FBC1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On the </a:t>
            </a:r>
            <a:r>
              <a:rPr lang="sv-SE" dirty="0" err="1"/>
              <a:t>interplay</a:t>
            </a:r>
            <a:r>
              <a:rPr lang="sv-SE" dirty="0"/>
              <a:t> </a:t>
            </a:r>
            <a:r>
              <a:rPr lang="sv-SE" dirty="0" err="1"/>
              <a:t>effect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MDR and AI-</a:t>
            </a:r>
            <a:r>
              <a:rPr lang="sv-SE" dirty="0" err="1"/>
              <a:t>act</a:t>
            </a:r>
            <a:endParaRPr lang="sv-SE" dirty="0"/>
          </a:p>
          <a:p>
            <a:r>
              <a:rPr lang="sv-SE" dirty="0"/>
              <a:t>From the Medical </a:t>
            </a:r>
            <a:r>
              <a:rPr lang="sv-SE" dirty="0" err="1"/>
              <a:t>Device</a:t>
            </a:r>
            <a:r>
              <a:rPr lang="sv-SE" dirty="0"/>
              <a:t> </a:t>
            </a:r>
            <a:r>
              <a:rPr lang="sv-SE" dirty="0" err="1"/>
              <a:t>Coordination</a:t>
            </a:r>
            <a:r>
              <a:rPr lang="sv-SE" dirty="0"/>
              <a:t> Group (MDCG)</a:t>
            </a:r>
          </a:p>
          <a:p>
            <a:r>
              <a:rPr lang="sv-SE" dirty="0" err="1"/>
              <a:t>With</a:t>
            </a:r>
            <a:r>
              <a:rPr lang="sv-SE" dirty="0"/>
              <a:t> the </a:t>
            </a:r>
            <a:r>
              <a:rPr lang="sv-SE" dirty="0" err="1"/>
              <a:t>aim</a:t>
            </a:r>
            <a:r>
              <a:rPr lang="sv-SE" dirty="0"/>
              <a:t> to adress the </a:t>
            </a:r>
            <a:r>
              <a:rPr lang="sv-SE" dirty="0" err="1"/>
              <a:t>most</a:t>
            </a:r>
            <a:r>
              <a:rPr lang="sv-SE" dirty="0"/>
              <a:t> </a:t>
            </a:r>
            <a:r>
              <a:rPr lang="sv-SE" dirty="0" err="1"/>
              <a:t>frequent</a:t>
            </a:r>
            <a:r>
              <a:rPr lang="sv-SE" dirty="0"/>
              <a:t> </a:t>
            </a:r>
            <a:r>
              <a:rPr lang="sv-SE" dirty="0" err="1"/>
              <a:t>questions</a:t>
            </a:r>
            <a:r>
              <a:rPr lang="sv-SE" dirty="0"/>
              <a:t> from </a:t>
            </a:r>
            <a:r>
              <a:rPr lang="sv-SE" dirty="0" err="1"/>
              <a:t>manufacturers</a:t>
            </a:r>
            <a:r>
              <a:rPr lang="sv-SE" dirty="0"/>
              <a:t> </a:t>
            </a:r>
          </a:p>
          <a:p>
            <a:r>
              <a:rPr lang="sv-SE" dirty="0" err="1"/>
              <a:t>Aimed</a:t>
            </a:r>
            <a:r>
              <a:rPr lang="sv-SE" dirty="0"/>
              <a:t> at </a:t>
            </a:r>
            <a:r>
              <a:rPr lang="sv-SE" dirty="0" err="1"/>
              <a:t>manufacturers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medical</a:t>
            </a:r>
            <a:r>
              <a:rPr lang="sv-SE" dirty="0"/>
              <a:t> </a:t>
            </a:r>
            <a:r>
              <a:rPr lang="sv-SE" dirty="0" err="1"/>
              <a:t>devices</a:t>
            </a:r>
            <a:r>
              <a:rPr lang="sv-SE" dirty="0"/>
              <a:t>, </a:t>
            </a:r>
            <a:r>
              <a:rPr lang="sv-SE" dirty="0" err="1"/>
              <a:t>notified</a:t>
            </a:r>
            <a:r>
              <a:rPr lang="sv-SE" dirty="0"/>
              <a:t> </a:t>
            </a:r>
            <a:r>
              <a:rPr lang="sv-SE" dirty="0" err="1"/>
              <a:t>bodies</a:t>
            </a:r>
            <a:r>
              <a:rPr lang="sv-SE" dirty="0"/>
              <a:t>, and national </a:t>
            </a:r>
            <a:r>
              <a:rPr lang="sv-SE" dirty="0" err="1"/>
              <a:t>competent</a:t>
            </a:r>
            <a:r>
              <a:rPr lang="sv-SE" dirty="0"/>
              <a:t> </a:t>
            </a:r>
            <a:r>
              <a:rPr lang="sv-SE" dirty="0" err="1"/>
              <a:t>authorities</a:t>
            </a:r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8F2BFB34-F052-2216-A644-7CB626480B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-958" b="-1293"/>
          <a:stretch/>
        </p:blipFill>
        <p:spPr>
          <a:xfrm>
            <a:off x="7648575" y="753035"/>
            <a:ext cx="3762375" cy="5450914"/>
          </a:xfrm>
        </p:spPr>
      </p:pic>
    </p:spTree>
    <p:extLst>
      <p:ext uri="{BB962C8B-B14F-4D97-AF65-F5344CB8AC3E}">
        <p14:creationId xmlns:p14="http://schemas.microsoft.com/office/powerpoint/2010/main" val="772949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1363-FE20-BCD8-C4F1-B0943A7EF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59" y="625878"/>
            <a:ext cx="11033434" cy="1149030"/>
          </a:xfrm>
        </p:spPr>
        <p:txBody>
          <a:bodyPr/>
          <a:lstStyle/>
          <a:p>
            <a:r>
              <a:rPr lang="sv-SE" noProof="0" dirty="0"/>
              <a:t>EMA reflection paper on AI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E7E574-E546-921D-EA7F-2801BF71B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59" y="1795988"/>
            <a:ext cx="6962667" cy="4351995"/>
          </a:xfrm>
        </p:spPr>
        <p:txBody>
          <a:bodyPr/>
          <a:lstStyle/>
          <a:p>
            <a:pPr marL="344594" lvl="1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ea typeface="Verdana"/>
                <a:cs typeface="+mn-lt"/>
              </a:rPr>
              <a:t>Published</a:t>
            </a:r>
            <a:r>
              <a:rPr lang="sv-SE" sz="2400" dirty="0">
                <a:ea typeface="Verdana"/>
                <a:cs typeface="+mn-lt"/>
              </a:rPr>
              <a:t> september 2024</a:t>
            </a:r>
          </a:p>
          <a:p>
            <a:pPr marL="344594" lvl="1" indent="-342900">
              <a:buFont typeface="Arial" panose="020B0604020202020204" pitchFamily="34" charset="0"/>
              <a:buChar char="•"/>
            </a:pPr>
            <a:r>
              <a:rPr lang="sv-SE" sz="2400" noProof="0" dirty="0" err="1">
                <a:ea typeface="Verdana"/>
                <a:cs typeface="+mn-lt"/>
              </a:rPr>
              <a:t>Describes</a:t>
            </a:r>
            <a:r>
              <a:rPr lang="sv-SE" sz="2400" noProof="0" dirty="0">
                <a:ea typeface="Verdana"/>
                <a:cs typeface="+mn-lt"/>
              </a:rPr>
              <a:t> </a:t>
            </a:r>
            <a:r>
              <a:rPr lang="sv-SE" sz="2400" noProof="0" dirty="0" err="1">
                <a:ea typeface="Verdana"/>
                <a:cs typeface="+mn-lt"/>
              </a:rPr>
              <a:t>how</a:t>
            </a:r>
            <a:r>
              <a:rPr lang="sv-SE" sz="2400" noProof="0" dirty="0">
                <a:ea typeface="Verdana"/>
                <a:cs typeface="+mn-lt"/>
              </a:rPr>
              <a:t> </a:t>
            </a:r>
            <a:r>
              <a:rPr lang="sv-SE" sz="2400" noProof="0" dirty="0" err="1">
                <a:ea typeface="Verdana"/>
                <a:cs typeface="+mn-lt"/>
              </a:rPr>
              <a:t>artificia</a:t>
            </a:r>
            <a:r>
              <a:rPr lang="sv-SE" sz="2400" dirty="0">
                <a:ea typeface="Verdana"/>
                <a:cs typeface="+mn-lt"/>
              </a:rPr>
              <a:t>l </a:t>
            </a:r>
            <a:r>
              <a:rPr lang="sv-SE" sz="2400" dirty="0" err="1">
                <a:ea typeface="Verdana"/>
                <a:cs typeface="+mn-lt"/>
              </a:rPr>
              <a:t>intelligence</a:t>
            </a:r>
            <a:r>
              <a:rPr lang="sv-SE" sz="2400" dirty="0">
                <a:ea typeface="Verdana"/>
                <a:cs typeface="+mn-lt"/>
              </a:rPr>
              <a:t> and </a:t>
            </a:r>
            <a:r>
              <a:rPr lang="sv-SE" sz="2400" dirty="0" err="1">
                <a:ea typeface="Verdana"/>
                <a:cs typeface="+mn-lt"/>
              </a:rPr>
              <a:t>machine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learning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can</a:t>
            </a:r>
            <a:r>
              <a:rPr lang="sv-SE" sz="2400" dirty="0">
                <a:ea typeface="Verdana"/>
                <a:cs typeface="+mn-lt"/>
              </a:rPr>
              <a:t> be </a:t>
            </a:r>
            <a:r>
              <a:rPr lang="sv-SE" sz="2400" dirty="0" err="1">
                <a:ea typeface="Verdana"/>
                <a:cs typeface="+mn-lt"/>
              </a:rPr>
              <a:t>used</a:t>
            </a:r>
            <a:r>
              <a:rPr lang="sv-SE" sz="2400" dirty="0">
                <a:ea typeface="Verdana"/>
                <a:cs typeface="+mn-lt"/>
              </a:rPr>
              <a:t> in the </a:t>
            </a:r>
            <a:r>
              <a:rPr lang="sv-SE" sz="2400" dirty="0" err="1">
                <a:ea typeface="Verdana"/>
                <a:cs typeface="+mn-lt"/>
              </a:rPr>
              <a:t>context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of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developing</a:t>
            </a:r>
            <a:r>
              <a:rPr lang="sv-SE" sz="2400" dirty="0">
                <a:ea typeface="Verdana"/>
                <a:cs typeface="+mn-lt"/>
              </a:rPr>
              <a:t>, </a:t>
            </a:r>
            <a:r>
              <a:rPr lang="sv-SE" sz="2400" dirty="0" err="1">
                <a:ea typeface="Verdana"/>
                <a:cs typeface="+mn-lt"/>
              </a:rPr>
              <a:t>using</a:t>
            </a:r>
            <a:r>
              <a:rPr lang="sv-SE" sz="2400" dirty="0">
                <a:ea typeface="Verdana"/>
                <a:cs typeface="+mn-lt"/>
              </a:rPr>
              <a:t> and </a:t>
            </a:r>
            <a:r>
              <a:rPr lang="sv-SE" sz="2400" dirty="0" err="1">
                <a:ea typeface="Verdana"/>
                <a:cs typeface="+mn-lt"/>
              </a:rPr>
              <a:t>follow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of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up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pharmaceuticals</a:t>
            </a:r>
            <a:endParaRPr lang="sv-SE" sz="2400" noProof="0" dirty="0">
              <a:ea typeface="Verdana"/>
              <a:cs typeface="+mn-lt"/>
            </a:endParaRPr>
          </a:p>
        </p:txBody>
      </p:sp>
      <p:pic>
        <p:nvPicPr>
          <p:cNvPr id="3" name="Bildobjekt 2" descr="En bild som visar text, skärmbild, nummer, Teckensnitt&#10;&#10;Automatiskt genererad beskrivning">
            <a:extLst>
              <a:ext uri="{FF2B5EF4-FFF2-40B4-BE49-F238E27FC236}">
                <a16:creationId xmlns:a16="http://schemas.microsoft.com/office/drawing/2014/main" id="{1A9A823D-3F2F-2F90-94A5-06368E27A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798" y="860828"/>
            <a:ext cx="3637066" cy="51008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537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1363-FE20-BCD8-C4F1-B0943A7EF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94" y="596795"/>
            <a:ext cx="11033434" cy="1149030"/>
          </a:xfrm>
        </p:spPr>
        <p:txBody>
          <a:bodyPr/>
          <a:lstStyle/>
          <a:p>
            <a:r>
              <a:rPr lang="sv-SE" noProof="0" dirty="0" err="1"/>
              <a:t>Guidance</a:t>
            </a:r>
            <a:r>
              <a:rPr lang="sv-SE" noProof="0" dirty="0"/>
              <a:t> </a:t>
            </a:r>
            <a:r>
              <a:rPr lang="sv-SE" noProof="0" dirty="0" err="1"/>
              <a:t>regarding</a:t>
            </a:r>
            <a:r>
              <a:rPr lang="sv-SE" noProof="0" dirty="0"/>
              <a:t> AI in </a:t>
            </a:r>
            <a:r>
              <a:rPr lang="sv-SE" noProof="0" dirty="0" err="1"/>
              <a:t>swedish</a:t>
            </a:r>
            <a:r>
              <a:rPr lang="sv-SE" noProof="0" dirty="0"/>
              <a:t> </a:t>
            </a:r>
            <a:r>
              <a:rPr lang="sv-SE" noProof="0" dirty="0" err="1"/>
              <a:t>healthcare</a:t>
            </a:r>
            <a:r>
              <a:rPr lang="sv-SE" noProof="0" dirty="0"/>
              <a:t> </a:t>
            </a:r>
            <a:r>
              <a:rPr lang="sv-SE" noProof="0" dirty="0" err="1"/>
              <a:t>sector</a:t>
            </a:r>
            <a:br>
              <a:rPr lang="sv-SE" noProof="0" dirty="0"/>
            </a:br>
            <a:endParaRPr lang="sv-SE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E7E574-E546-921D-EA7F-2801BF71B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94" y="1716086"/>
            <a:ext cx="5363139" cy="4351995"/>
          </a:xfrm>
        </p:spPr>
        <p:txBody>
          <a:bodyPr/>
          <a:lstStyle/>
          <a:p>
            <a:pPr marL="344594" lvl="1" indent="-342900">
              <a:buFont typeface="Arial" panose="020B0604020202020204" pitchFamily="34" charset="0"/>
              <a:buChar char="•"/>
            </a:pPr>
            <a:endParaRPr lang="sv-SE" sz="2400" noProof="0" dirty="0">
              <a:ea typeface="Verdana"/>
              <a:cs typeface="+mn-lt"/>
            </a:endParaRPr>
          </a:p>
          <a:p>
            <a:pPr marL="344594" lvl="1" indent="-342900">
              <a:buFont typeface="Arial" panose="020B0604020202020204" pitchFamily="34" charset="0"/>
              <a:buChar char="•"/>
            </a:pPr>
            <a:r>
              <a:rPr lang="sv-SE" sz="2400" noProof="0" dirty="0" err="1">
                <a:ea typeface="Verdana"/>
                <a:cs typeface="+mn-lt"/>
              </a:rPr>
              <a:t>Published</a:t>
            </a:r>
            <a:r>
              <a:rPr lang="sv-SE" sz="2400" noProof="0" dirty="0">
                <a:ea typeface="Verdana"/>
                <a:cs typeface="+mn-lt"/>
              </a:rPr>
              <a:t> september 2023</a:t>
            </a:r>
          </a:p>
          <a:p>
            <a:pPr marL="344594" lvl="1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ea typeface="Verdana"/>
                <a:cs typeface="+mn-lt"/>
              </a:rPr>
              <a:t>Attempt</a:t>
            </a:r>
            <a:r>
              <a:rPr lang="sv-SE" sz="2400" dirty="0">
                <a:ea typeface="Verdana"/>
                <a:cs typeface="+mn-lt"/>
              </a:rPr>
              <a:t> to bridge the gap </a:t>
            </a:r>
            <a:r>
              <a:rPr lang="sv-SE" sz="2400" dirty="0" err="1">
                <a:ea typeface="Verdana"/>
                <a:cs typeface="+mn-lt"/>
              </a:rPr>
              <a:t>between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manufacturers</a:t>
            </a:r>
            <a:r>
              <a:rPr lang="sv-SE" sz="2400" dirty="0">
                <a:ea typeface="Verdana"/>
                <a:cs typeface="+mn-lt"/>
              </a:rPr>
              <a:t> and </a:t>
            </a:r>
            <a:r>
              <a:rPr lang="sv-SE" sz="2400" dirty="0" err="1">
                <a:ea typeface="Verdana"/>
                <a:cs typeface="+mn-lt"/>
              </a:rPr>
              <a:t>users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of</a:t>
            </a:r>
            <a:r>
              <a:rPr lang="sv-SE" sz="2400" dirty="0">
                <a:ea typeface="Verdana"/>
                <a:cs typeface="+mn-lt"/>
              </a:rPr>
              <a:t> AI-</a:t>
            </a:r>
            <a:r>
              <a:rPr lang="sv-SE" sz="2400" dirty="0" err="1">
                <a:ea typeface="Verdana"/>
                <a:cs typeface="+mn-lt"/>
              </a:rPr>
              <a:t>containing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medical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products</a:t>
            </a:r>
            <a:endParaRPr lang="sv-SE" sz="2400" dirty="0">
              <a:ea typeface="Verdana"/>
              <a:cs typeface="+mn-lt"/>
            </a:endParaRPr>
          </a:p>
          <a:p>
            <a:pPr marL="344594" lvl="1" indent="-342900">
              <a:buFont typeface="Arial" panose="020B0604020202020204" pitchFamily="34" charset="0"/>
              <a:buChar char="•"/>
            </a:pPr>
            <a:r>
              <a:rPr lang="sv-SE" sz="2400" dirty="0">
                <a:ea typeface="Verdana"/>
                <a:cs typeface="+mn-lt"/>
              </a:rPr>
              <a:t>Focus on </a:t>
            </a:r>
            <a:r>
              <a:rPr lang="sv-SE" sz="2400" dirty="0" err="1">
                <a:ea typeface="Verdana"/>
                <a:cs typeface="+mn-lt"/>
              </a:rPr>
              <a:t>what</a:t>
            </a:r>
            <a:r>
              <a:rPr lang="sv-SE" sz="2400" dirty="0">
                <a:ea typeface="Verdana"/>
                <a:cs typeface="+mn-lt"/>
              </a:rPr>
              <a:t> is </a:t>
            </a:r>
            <a:r>
              <a:rPr lang="sv-SE" sz="2400" dirty="0" err="1">
                <a:ea typeface="Verdana"/>
                <a:cs typeface="+mn-lt"/>
              </a:rPr>
              <a:t>possible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rather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than</a:t>
            </a:r>
            <a:r>
              <a:rPr lang="sv-SE" sz="2400" dirty="0">
                <a:ea typeface="Verdana"/>
                <a:cs typeface="+mn-lt"/>
              </a:rPr>
              <a:t> so </a:t>
            </a:r>
            <a:r>
              <a:rPr lang="sv-SE" sz="2400" dirty="0" err="1">
                <a:ea typeface="Verdana"/>
                <a:cs typeface="+mn-lt"/>
              </a:rPr>
              <a:t>called</a:t>
            </a:r>
            <a:r>
              <a:rPr lang="sv-SE" sz="2400" dirty="0">
                <a:ea typeface="Verdana"/>
                <a:cs typeface="+mn-lt"/>
              </a:rPr>
              <a:t> ”</a:t>
            </a:r>
            <a:r>
              <a:rPr lang="sv-SE" sz="2400" dirty="0" err="1">
                <a:ea typeface="Verdana"/>
                <a:cs typeface="+mn-lt"/>
              </a:rPr>
              <a:t>what</a:t>
            </a:r>
            <a:r>
              <a:rPr lang="sv-SE" sz="2400" dirty="0">
                <a:ea typeface="Verdana"/>
                <a:cs typeface="+mn-lt"/>
              </a:rPr>
              <a:t> </a:t>
            </a:r>
            <a:r>
              <a:rPr lang="sv-SE" sz="2400" dirty="0" err="1">
                <a:ea typeface="Verdana"/>
                <a:cs typeface="+mn-lt"/>
              </a:rPr>
              <a:t>ifs</a:t>
            </a:r>
            <a:r>
              <a:rPr lang="sv-SE" sz="2400" dirty="0">
                <a:ea typeface="Verdana"/>
                <a:cs typeface="+mn-lt"/>
              </a:rPr>
              <a:t>”</a:t>
            </a:r>
          </a:p>
          <a:p>
            <a:pPr marL="344594" lvl="1" indent="-342900">
              <a:buFont typeface="Arial" panose="020B0604020202020204" pitchFamily="34" charset="0"/>
              <a:buChar char="•"/>
            </a:pPr>
            <a:r>
              <a:rPr lang="sv-SE" sz="2400" noProof="0" dirty="0" err="1">
                <a:ea typeface="Verdana"/>
                <a:cs typeface="+mn-lt"/>
              </a:rPr>
              <a:t>Updated</a:t>
            </a:r>
            <a:r>
              <a:rPr lang="sv-SE" sz="2400" noProof="0" dirty="0">
                <a:ea typeface="Verdana"/>
                <a:cs typeface="+mn-lt"/>
              </a:rPr>
              <a:t> version </a:t>
            </a:r>
            <a:r>
              <a:rPr lang="sv-SE" sz="2400" dirty="0" err="1">
                <a:ea typeface="Verdana"/>
                <a:cs typeface="+mn-lt"/>
              </a:rPr>
              <a:t>upcoming</a:t>
            </a:r>
            <a:endParaRPr lang="sv-SE" sz="2400" noProof="0" dirty="0">
              <a:ea typeface="Verdana"/>
              <a:cs typeface="+mn-lt"/>
            </a:endParaRPr>
          </a:p>
        </p:txBody>
      </p:sp>
      <p:pic>
        <p:nvPicPr>
          <p:cNvPr id="6" name="Bildobjekt 5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42E67103-6519-5E59-37F0-0E1A99E23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99" y="1605864"/>
            <a:ext cx="3063219" cy="43264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637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88AF1-0DD6-E941-58E9-0BCEB56E2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48" y="1809050"/>
            <a:ext cx="6870388" cy="4495613"/>
          </a:xfrm>
        </p:spPr>
        <p:txBody>
          <a:bodyPr/>
          <a:lstStyle/>
          <a:p>
            <a:r>
              <a:rPr lang="sv-SE" noProof="0" dirty="0"/>
              <a:t>Everything </a:t>
            </a:r>
            <a:r>
              <a:rPr lang="sv-SE" noProof="0" dirty="0" err="1"/>
              <a:t>else</a:t>
            </a:r>
            <a:r>
              <a:rPr lang="sv-SE" noProof="0" dirty="0"/>
              <a:t> </a:t>
            </a:r>
            <a:r>
              <a:rPr lang="sv-SE" noProof="0" dirty="0" err="1"/>
              <a:t>equal</a:t>
            </a:r>
            <a:r>
              <a:rPr lang="sv-SE" noProof="0" dirty="0"/>
              <a:t>, transparent </a:t>
            </a:r>
            <a:r>
              <a:rPr lang="sv-SE" noProof="0" dirty="0" err="1"/>
              <a:t>models</a:t>
            </a:r>
            <a:r>
              <a:rPr lang="sv-SE" noProof="0" dirty="0"/>
              <a:t> </a:t>
            </a:r>
            <a:r>
              <a:rPr lang="sv-SE" noProof="0" dirty="0" err="1"/>
              <a:t>are</a:t>
            </a:r>
            <a:r>
              <a:rPr lang="sv-SE" noProof="0" dirty="0"/>
              <a:t> to be </a:t>
            </a:r>
            <a:r>
              <a:rPr lang="sv-SE" noProof="0" dirty="0" err="1"/>
              <a:t>preferred</a:t>
            </a:r>
            <a:r>
              <a:rPr lang="sv-SE" noProof="0" dirty="0"/>
              <a:t> </a:t>
            </a:r>
            <a:r>
              <a:rPr lang="sv-SE" noProof="0" dirty="0" err="1"/>
              <a:t>above</a:t>
            </a:r>
            <a:r>
              <a:rPr lang="sv-SE" noProof="0" dirty="0"/>
              <a:t> </a:t>
            </a:r>
            <a:r>
              <a:rPr lang="sv-SE" i="1" dirty="0"/>
              <a:t>black box-</a:t>
            </a:r>
            <a:r>
              <a:rPr lang="sv-SE" dirty="0" err="1"/>
              <a:t>models</a:t>
            </a:r>
            <a:endParaRPr lang="sv-SE" dirty="0"/>
          </a:p>
          <a:p>
            <a:pPr marL="228594" indent="-228594"/>
            <a:r>
              <a:rPr lang="sv-SE" dirty="0" err="1"/>
              <a:t>Usage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black box-</a:t>
            </a:r>
            <a:r>
              <a:rPr lang="sv-SE" dirty="0" err="1"/>
              <a:t>models</a:t>
            </a:r>
            <a:r>
              <a:rPr lang="sv-SE" dirty="0"/>
              <a:t> </a:t>
            </a:r>
            <a:r>
              <a:rPr lang="sv-SE" dirty="0" err="1"/>
              <a:t>should</a:t>
            </a:r>
            <a:r>
              <a:rPr lang="sv-SE" dirty="0"/>
              <a:t> be </a:t>
            </a:r>
            <a:r>
              <a:rPr lang="sv-SE" dirty="0" err="1"/>
              <a:t>motivated</a:t>
            </a:r>
            <a:r>
              <a:rPr lang="sv-SE" dirty="0"/>
              <a:t> by </a:t>
            </a: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performance</a:t>
            </a:r>
            <a:r>
              <a:rPr lang="sv-SE" dirty="0"/>
              <a:t> and/or </a:t>
            </a:r>
            <a:r>
              <a:rPr lang="sv-SE" dirty="0" err="1"/>
              <a:t>robustness</a:t>
            </a:r>
            <a:r>
              <a:rPr lang="sv-SE" dirty="0"/>
              <a:t>,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requires</a:t>
            </a:r>
            <a:r>
              <a:rPr lang="sv-SE" dirty="0"/>
              <a:t> a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thorough</a:t>
            </a:r>
            <a:r>
              <a:rPr lang="sv-SE" dirty="0"/>
              <a:t> </a:t>
            </a:r>
            <a:r>
              <a:rPr lang="sv-SE" dirty="0" err="1"/>
              <a:t>validation</a:t>
            </a:r>
            <a:endParaRPr lang="sv-SE" noProof="0" dirty="0"/>
          </a:p>
          <a:p>
            <a:pPr marL="228594" indent="-228594"/>
            <a:r>
              <a:rPr lang="sv-SE" dirty="0" err="1"/>
              <a:t>Usage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so </a:t>
            </a:r>
            <a:r>
              <a:rPr lang="sv-SE" dirty="0" err="1"/>
              <a:t>called</a:t>
            </a:r>
            <a:r>
              <a:rPr lang="sv-SE" dirty="0"/>
              <a:t> </a:t>
            </a:r>
            <a:r>
              <a:rPr lang="sv-SE" i="1" dirty="0" err="1"/>
              <a:t>explainable</a:t>
            </a:r>
            <a:r>
              <a:rPr lang="sv-SE" i="1" dirty="0"/>
              <a:t> AI</a:t>
            </a:r>
            <a:r>
              <a:rPr lang="sv-SE" dirty="0"/>
              <a:t> (</a:t>
            </a:r>
            <a:r>
              <a:rPr lang="sv-SE" dirty="0" err="1"/>
              <a:t>xAI</a:t>
            </a:r>
            <a:r>
              <a:rPr lang="sv-SE" dirty="0"/>
              <a:t>)  </a:t>
            </a:r>
            <a:r>
              <a:rPr lang="sv-SE" dirty="0" err="1"/>
              <a:t>may</a:t>
            </a:r>
            <a:r>
              <a:rPr lang="sv-SE" dirty="0"/>
              <a:t> </a:t>
            </a:r>
            <a:r>
              <a:rPr lang="sv-SE" dirty="0" err="1"/>
              <a:t>increase</a:t>
            </a:r>
            <a:r>
              <a:rPr lang="sv-SE" dirty="0"/>
              <a:t> </a:t>
            </a:r>
            <a:r>
              <a:rPr lang="sv-SE" dirty="0" err="1"/>
              <a:t>safety</a:t>
            </a:r>
            <a:r>
              <a:rPr lang="sv-SE" dirty="0"/>
              <a:t> by </a:t>
            </a:r>
            <a:r>
              <a:rPr lang="sv-SE" dirty="0" err="1"/>
              <a:t>providing</a:t>
            </a:r>
            <a:r>
              <a:rPr lang="sv-SE" dirty="0"/>
              <a:t>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local</a:t>
            </a:r>
            <a:r>
              <a:rPr lang="sv-SE" dirty="0"/>
              <a:t> and global </a:t>
            </a:r>
            <a:r>
              <a:rPr lang="sv-SE" dirty="0" err="1"/>
              <a:t>explanations</a:t>
            </a:r>
            <a:r>
              <a:rPr lang="sv-SE" dirty="0"/>
              <a:t> to </a:t>
            </a:r>
            <a:r>
              <a:rPr lang="sv-SE" dirty="0" err="1"/>
              <a:t>model</a:t>
            </a:r>
            <a:r>
              <a:rPr lang="sv-SE" dirty="0"/>
              <a:t> </a:t>
            </a:r>
            <a:r>
              <a:rPr lang="sv-SE" dirty="0" err="1"/>
              <a:t>behaviour</a:t>
            </a:r>
            <a:endParaRPr lang="sv-SE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20AA07-CBB3-BA70-4642-E5A81ACBC33D}"/>
              </a:ext>
            </a:extLst>
          </p:cNvPr>
          <p:cNvSpPr txBox="1">
            <a:spLocks/>
          </p:cNvSpPr>
          <p:nvPr/>
        </p:nvSpPr>
        <p:spPr bwMode="auto">
          <a:xfrm>
            <a:off x="567148" y="1003487"/>
            <a:ext cx="11232000" cy="43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143C6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Transparency and explainability</a:t>
            </a:r>
            <a:endParaRPr kumimoji="0" lang="en-NL" sz="4000" b="1" i="0" u="none" strike="noStrike" kern="0" cap="none" spc="0" normalizeH="0" baseline="0" noProof="0" dirty="0">
              <a:ln>
                <a:noFill/>
              </a:ln>
              <a:solidFill>
                <a:srgbClr val="143C64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Bildobjekt 3" descr="En bild som visar text, skärmbild, nummer, Teckensnitt&#10;&#10;Automatiskt genererad beskrivning">
            <a:extLst>
              <a:ext uri="{FF2B5EF4-FFF2-40B4-BE49-F238E27FC236}">
                <a16:creationId xmlns:a16="http://schemas.microsoft.com/office/drawing/2014/main" id="{1158E9C8-3AA2-0743-0427-D35F26859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86" y="2314176"/>
            <a:ext cx="4012845" cy="27988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532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999EA32-8D7E-4C8B-BB04-3E2625835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251" y="1957852"/>
            <a:ext cx="11041227" cy="3840427"/>
          </a:xfrm>
        </p:spPr>
        <p:txBody>
          <a:bodyPr>
            <a:normAutofit lnSpcReduction="10000"/>
          </a:bodyPr>
          <a:lstStyle/>
          <a:p>
            <a:r>
              <a:rPr lang="sv-SE" noProof="0" dirty="0" err="1"/>
              <a:t>Regulatory</a:t>
            </a:r>
            <a:r>
              <a:rPr lang="sv-SE" noProof="0" dirty="0"/>
              <a:t> </a:t>
            </a:r>
            <a:r>
              <a:rPr lang="sv-SE" noProof="0" dirty="0" err="1"/>
              <a:t>responsibility</a:t>
            </a:r>
            <a:r>
              <a:rPr lang="sv-SE" noProof="0" dirty="0"/>
              <a:t> for AI in:</a:t>
            </a:r>
          </a:p>
          <a:p>
            <a:pPr lvl="1"/>
            <a:r>
              <a:rPr lang="sv-SE" dirty="0"/>
              <a:t>Medical </a:t>
            </a:r>
            <a:r>
              <a:rPr lang="sv-SE" dirty="0" err="1"/>
              <a:t>devices</a:t>
            </a:r>
            <a:endParaRPr lang="sv-SE" dirty="0"/>
          </a:p>
          <a:p>
            <a:pPr lvl="1"/>
            <a:r>
              <a:rPr lang="sv-SE" noProof="0" dirty="0" err="1"/>
              <a:t>Development</a:t>
            </a:r>
            <a:r>
              <a:rPr lang="sv-SE" noProof="0" dirty="0"/>
              <a:t>, </a:t>
            </a:r>
            <a:r>
              <a:rPr lang="sv-SE" noProof="0" dirty="0" err="1"/>
              <a:t>production</a:t>
            </a:r>
            <a:r>
              <a:rPr lang="sv-SE" noProof="0" dirty="0"/>
              <a:t>, </a:t>
            </a:r>
            <a:r>
              <a:rPr lang="sv-SE" noProof="0" dirty="0" err="1"/>
              <a:t>usage</a:t>
            </a:r>
            <a:r>
              <a:rPr lang="sv-SE" noProof="0" dirty="0"/>
              <a:t> and </a:t>
            </a:r>
            <a:r>
              <a:rPr lang="sv-SE" noProof="0" dirty="0" err="1"/>
              <a:t>follow</a:t>
            </a:r>
            <a:r>
              <a:rPr lang="sv-SE" noProof="0" dirty="0"/>
              <a:t> </a:t>
            </a:r>
            <a:r>
              <a:rPr lang="sv-SE" noProof="0" dirty="0" err="1"/>
              <a:t>up</a:t>
            </a:r>
            <a:r>
              <a:rPr lang="sv-SE" noProof="0" dirty="0"/>
              <a:t> </a:t>
            </a:r>
            <a:r>
              <a:rPr lang="sv-SE" noProof="0" dirty="0" err="1"/>
              <a:t>of</a:t>
            </a:r>
            <a:r>
              <a:rPr lang="sv-SE" noProof="0" dirty="0"/>
              <a:t> </a:t>
            </a:r>
            <a:r>
              <a:rPr lang="sv-SE" noProof="0" dirty="0" err="1"/>
              <a:t>pharmaceuticals</a:t>
            </a:r>
            <a:endParaRPr lang="sv-SE" noProof="0" dirty="0"/>
          </a:p>
          <a:p>
            <a:r>
              <a:rPr lang="sv-SE" dirty="0"/>
              <a:t>Intelligent support or </a:t>
            </a:r>
            <a:r>
              <a:rPr lang="sv-SE" dirty="0" err="1"/>
              <a:t>automatisation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internal</a:t>
            </a:r>
            <a:r>
              <a:rPr lang="sv-SE" dirty="0"/>
              <a:t> </a:t>
            </a:r>
            <a:r>
              <a:rPr lang="sv-SE" dirty="0" err="1"/>
              <a:t>processes</a:t>
            </a:r>
            <a:endParaRPr lang="sv-SE" dirty="0"/>
          </a:p>
          <a:p>
            <a:r>
              <a:rPr lang="sv-SE" noProof="0" dirty="0" err="1"/>
              <a:t>Regulatory</a:t>
            </a:r>
            <a:r>
              <a:rPr lang="sv-SE" noProof="0" dirty="0"/>
              <a:t> science</a:t>
            </a:r>
          </a:p>
          <a:p>
            <a:endParaRPr lang="sv-SE" dirty="0"/>
          </a:p>
          <a:p>
            <a:r>
              <a:rPr lang="sv-SE" noProof="0" dirty="0"/>
              <a:t>AI </a:t>
            </a:r>
            <a:r>
              <a:rPr lang="sv-SE" noProof="0" dirty="0" err="1"/>
              <a:t>unit</a:t>
            </a:r>
            <a:r>
              <a:rPr lang="sv-SE" noProof="0" dirty="0"/>
              <a:t> for</a:t>
            </a:r>
            <a:r>
              <a:rPr lang="en-US" dirty="0"/>
              <a:t> AI-related matters and development</a:t>
            </a:r>
          </a:p>
          <a:p>
            <a:pPr lvl="1"/>
            <a:r>
              <a:rPr lang="en-US" noProof="0" dirty="0"/>
              <a:t>Cross-agency collaboration</a:t>
            </a:r>
          </a:p>
          <a:p>
            <a:pPr lvl="1"/>
            <a:r>
              <a:rPr lang="sv-SE" dirty="0" err="1"/>
              <a:t>Competence</a:t>
            </a:r>
            <a:r>
              <a:rPr lang="sv-SE" dirty="0"/>
              <a:t>: </a:t>
            </a:r>
            <a:r>
              <a:rPr lang="sv-SE" dirty="0" err="1"/>
              <a:t>Physicians</a:t>
            </a:r>
            <a:r>
              <a:rPr lang="sv-SE" dirty="0"/>
              <a:t>, </a:t>
            </a:r>
            <a:r>
              <a:rPr lang="sv-SE" dirty="0" err="1"/>
              <a:t>engineers</a:t>
            </a:r>
            <a:r>
              <a:rPr lang="sv-SE" dirty="0"/>
              <a:t>, computer scientists, </a:t>
            </a:r>
            <a:r>
              <a:rPr lang="sv-SE" dirty="0" err="1"/>
              <a:t>medical</a:t>
            </a:r>
            <a:r>
              <a:rPr lang="sv-SE" dirty="0"/>
              <a:t> </a:t>
            </a:r>
            <a:r>
              <a:rPr lang="sv-SE" dirty="0" err="1"/>
              <a:t>physicists</a:t>
            </a:r>
            <a:endParaRPr lang="sv-SE" noProof="0" dirty="0"/>
          </a:p>
          <a:p>
            <a:pPr marL="0" indent="0">
              <a:buNone/>
            </a:pPr>
            <a:r>
              <a:rPr lang="sv-SE" noProof="0" dirty="0"/>
              <a:t>	</a:t>
            </a:r>
          </a:p>
          <a:p>
            <a:pPr marL="0" indent="0">
              <a:buNone/>
            </a:pPr>
            <a:endParaRPr lang="sv-SE" noProof="0" dirty="0"/>
          </a:p>
          <a:p>
            <a:pPr marL="0" indent="0">
              <a:buNone/>
            </a:pPr>
            <a:endParaRPr lang="sv-SE" noProof="0" dirty="0"/>
          </a:p>
          <a:p>
            <a:endParaRPr lang="sv-SE" noProof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D9EC2C7-F29A-4313-86F8-9797CA1554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251" y="696152"/>
            <a:ext cx="11328400" cy="1143000"/>
          </a:xfrm>
        </p:spPr>
        <p:txBody>
          <a:bodyPr/>
          <a:lstStyle/>
          <a:p>
            <a:r>
              <a:rPr lang="sv-SE" sz="4000" dirty="0" err="1"/>
              <a:t>Why</a:t>
            </a:r>
            <a:r>
              <a:rPr lang="sv-SE" sz="4000" dirty="0"/>
              <a:t> AI at the </a:t>
            </a:r>
            <a:r>
              <a:rPr lang="sv-SE" sz="4000" dirty="0" err="1"/>
              <a:t>agency</a:t>
            </a:r>
            <a:r>
              <a:rPr lang="sv-SE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9285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4ADB4F-BAD3-7BCC-49EC-9B5841BD1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AI-</a:t>
            </a:r>
            <a:r>
              <a:rPr lang="sv-SE" dirty="0" err="1"/>
              <a:t>unit</a:t>
            </a:r>
            <a:r>
              <a:rPr lang="sv-SE" dirty="0"/>
              <a:t>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F91EDD4-FD80-FD1E-B805-790B46C3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Gabriel Westman (scientific leader)</a:t>
            </a:r>
          </a:p>
          <a:p>
            <a:r>
              <a:rPr lang="en-GB" dirty="0"/>
              <a:t>Erik Bergman</a:t>
            </a:r>
          </a:p>
          <a:p>
            <a:r>
              <a:rPr lang="en-GB" dirty="0"/>
              <a:t>Luise Dürlich</a:t>
            </a:r>
          </a:p>
          <a:p>
            <a:r>
              <a:rPr lang="en-GB" dirty="0"/>
              <a:t>Seamus Doyle</a:t>
            </a:r>
          </a:p>
          <a:p>
            <a:r>
              <a:rPr lang="en-GB" dirty="0"/>
              <a:t>Victor Lindeman</a:t>
            </a:r>
          </a:p>
          <a:p>
            <a:r>
              <a:rPr lang="en-GB" dirty="0"/>
              <a:t>Samuel Fransson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355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999EA32-8D7E-4C8B-BB04-3E2625835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3822" y="2379884"/>
            <a:ext cx="8581294" cy="2411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5400" noProof="0" dirty="0" err="1"/>
              <a:t>Thanks</a:t>
            </a:r>
            <a:r>
              <a:rPr lang="sv-SE" sz="5400" noProof="0" dirty="0"/>
              <a:t> for </a:t>
            </a:r>
            <a:r>
              <a:rPr lang="sv-SE" sz="5400" noProof="0" dirty="0" err="1"/>
              <a:t>your</a:t>
            </a:r>
            <a:r>
              <a:rPr lang="sv-SE" sz="5400" noProof="0" dirty="0"/>
              <a:t> attention!</a:t>
            </a:r>
          </a:p>
          <a:p>
            <a:pPr marL="0" indent="0" algn="ctr">
              <a:buNone/>
            </a:pPr>
            <a:endParaRPr lang="sv-SE" sz="2000" noProof="0" dirty="0"/>
          </a:p>
          <a:p>
            <a:pPr marL="0" indent="0">
              <a:buNone/>
            </a:pPr>
            <a:br>
              <a:rPr lang="sv-SE" sz="2000" dirty="0"/>
            </a:br>
            <a:r>
              <a:rPr lang="sv-SE" sz="2000" dirty="0"/>
              <a:t>Contact: samuel.fransson@lakemedelsverket.se</a:t>
            </a:r>
            <a:endParaRPr lang="sv-SE" sz="2000" noProof="0" dirty="0"/>
          </a:p>
        </p:txBody>
      </p:sp>
    </p:spTree>
    <p:extLst>
      <p:ext uri="{BB962C8B-B14F-4D97-AF65-F5344CB8AC3E}">
        <p14:creationId xmlns:p14="http://schemas.microsoft.com/office/powerpoint/2010/main" val="271448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AD2305C-E9A0-C50B-3F06-F518DBCE1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Scientific</a:t>
            </a:r>
            <a:r>
              <a:rPr lang="sv-SE" dirty="0"/>
              <a:t> </a:t>
            </a:r>
            <a:r>
              <a:rPr lang="sv-SE" dirty="0" err="1"/>
              <a:t>publications</a:t>
            </a:r>
            <a:r>
              <a:rPr lang="sv-SE" dirty="0"/>
              <a:t> 2022-2024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AFE2FEF-6973-B423-E839-4D15D6071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78" y="1573122"/>
            <a:ext cx="3891906" cy="31197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F3F0FD4-D340-1476-6149-7BA3A5573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665" y="2310552"/>
            <a:ext cx="4189527" cy="3119700"/>
          </a:xfrm>
          <a:prstGeom prst="rect">
            <a:avLst/>
          </a:prstGeom>
        </p:spPr>
      </p:pic>
      <p:pic>
        <p:nvPicPr>
          <p:cNvPr id="7" name="Bildobjekt 6" descr="En bild som visar text, skärmbild, Webbplats, Webbsida&#10;&#10;Automatiskt genererad beskrivning">
            <a:extLst>
              <a:ext uri="{FF2B5EF4-FFF2-40B4-BE49-F238E27FC236}">
                <a16:creationId xmlns:a16="http://schemas.microsoft.com/office/drawing/2014/main" id="{A16F3161-3763-4039-4296-10F3A4F1A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59" y="3132972"/>
            <a:ext cx="4081049" cy="3023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objekt 8" descr="En bild som visar text, skärmbild, Webbplats, Webbsida&#10;&#10;Automatiskt genererad beskrivning">
            <a:extLst>
              <a:ext uri="{FF2B5EF4-FFF2-40B4-BE49-F238E27FC236}">
                <a16:creationId xmlns:a16="http://schemas.microsoft.com/office/drawing/2014/main" id="{72FCB3A2-3A74-D8E5-4FE3-B60ADE5CD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10" y="1732950"/>
            <a:ext cx="3728796" cy="3023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Bildobjekt 10" descr="En bild som visar text, elektronik, dator, skärmbild&#10;&#10;Automatiskt genererad beskrivning">
            <a:extLst>
              <a:ext uri="{FF2B5EF4-FFF2-40B4-BE49-F238E27FC236}">
                <a16:creationId xmlns:a16="http://schemas.microsoft.com/office/drawing/2014/main" id="{00B848F6-6C0C-24FE-1976-4E0D53AF4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24" y="2697076"/>
            <a:ext cx="38862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5537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E6DB1630-1B08-2EEB-A229-857B91E61D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4800" b="1" dirty="0" err="1"/>
              <a:t>Internal</a:t>
            </a:r>
            <a:r>
              <a:rPr lang="sv-SE" sz="4800" b="1" dirty="0"/>
              <a:t> </a:t>
            </a:r>
            <a:r>
              <a:rPr lang="sv-SE" sz="4800" b="1" dirty="0" err="1"/>
              <a:t>development</a:t>
            </a:r>
            <a:endParaRPr lang="sv-SE" sz="4800" b="1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5F93B55-0E5A-70FD-DD69-65074646D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6592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3F9DDEE-E38B-6F72-A3F4-C263DBBE6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1982213"/>
            <a:ext cx="5425363" cy="3840427"/>
          </a:xfrm>
        </p:spPr>
        <p:txBody>
          <a:bodyPr>
            <a:normAutofit fontScale="85000" lnSpcReduction="10000"/>
          </a:bodyPr>
          <a:lstStyle/>
          <a:p>
            <a:r>
              <a:rPr lang="sv-SE" dirty="0"/>
              <a:t>AI-</a:t>
            </a:r>
            <a:r>
              <a:rPr lang="sv-SE" dirty="0" err="1"/>
              <a:t>toolbox</a:t>
            </a:r>
            <a:r>
              <a:rPr lang="sv-SE" dirty="0"/>
              <a:t> for </a:t>
            </a:r>
            <a:r>
              <a:rPr lang="sv-SE" dirty="0" err="1"/>
              <a:t>regulatory</a:t>
            </a:r>
            <a:r>
              <a:rPr lang="sv-SE" dirty="0"/>
              <a:t> support in the </a:t>
            </a:r>
            <a:r>
              <a:rPr lang="sv-SE" dirty="0" err="1"/>
              <a:t>pharmaceutical</a:t>
            </a:r>
            <a:r>
              <a:rPr lang="sv-SE" dirty="0"/>
              <a:t> area</a:t>
            </a:r>
          </a:p>
          <a:p>
            <a:r>
              <a:rPr lang="sv-SE" b="1" dirty="0"/>
              <a:t>PICROSS</a:t>
            </a:r>
            <a:r>
              <a:rPr lang="sv-SE" dirty="0"/>
              <a:t> – </a:t>
            </a:r>
            <a:r>
              <a:rPr lang="sv-SE" dirty="0" err="1"/>
              <a:t>product</a:t>
            </a:r>
            <a:r>
              <a:rPr lang="sv-SE" dirty="0"/>
              <a:t> information cross </a:t>
            </a:r>
            <a:r>
              <a:rPr lang="sv-SE" dirty="0" err="1"/>
              <a:t>search</a:t>
            </a:r>
            <a:endParaRPr lang="sv-SE" dirty="0"/>
          </a:p>
          <a:p>
            <a:r>
              <a:rPr lang="sv-SE" b="1" dirty="0"/>
              <a:t>M-RECON</a:t>
            </a:r>
            <a:r>
              <a:rPr lang="sv-SE" dirty="0"/>
              <a:t> – </a:t>
            </a:r>
            <a:r>
              <a:rPr lang="sv-SE" dirty="0" err="1"/>
              <a:t>medicines</a:t>
            </a:r>
            <a:r>
              <a:rPr lang="sv-SE" dirty="0"/>
              <a:t> </a:t>
            </a:r>
            <a:r>
              <a:rPr lang="sv-SE" dirty="0" err="1"/>
              <a:t>regulatory</a:t>
            </a:r>
            <a:r>
              <a:rPr lang="sv-SE" dirty="0"/>
              <a:t> </a:t>
            </a:r>
            <a:r>
              <a:rPr lang="sv-SE" dirty="0" err="1"/>
              <a:t>context</a:t>
            </a:r>
            <a:r>
              <a:rPr lang="sv-SE" dirty="0"/>
              <a:t> </a:t>
            </a:r>
            <a:r>
              <a:rPr lang="sv-SE" dirty="0" err="1"/>
              <a:t>engine</a:t>
            </a:r>
            <a:endParaRPr lang="sv-SE" dirty="0"/>
          </a:p>
          <a:p>
            <a:r>
              <a:rPr lang="sv-SE" b="1" dirty="0"/>
              <a:t>PACKSIM</a:t>
            </a:r>
            <a:r>
              <a:rPr lang="sv-SE" dirty="0"/>
              <a:t> – </a:t>
            </a:r>
            <a:r>
              <a:rPr lang="sv-SE" dirty="0" err="1"/>
              <a:t>package</a:t>
            </a:r>
            <a:r>
              <a:rPr lang="sv-SE" dirty="0"/>
              <a:t> </a:t>
            </a:r>
            <a:r>
              <a:rPr lang="sv-SE" dirty="0" err="1"/>
              <a:t>similarity</a:t>
            </a:r>
            <a:r>
              <a:rPr lang="sv-SE" dirty="0"/>
              <a:t> </a:t>
            </a:r>
            <a:r>
              <a:rPr lang="sv-SE" dirty="0" err="1"/>
              <a:t>search</a:t>
            </a:r>
            <a:endParaRPr lang="sv-SE" dirty="0"/>
          </a:p>
          <a:p>
            <a:r>
              <a:rPr lang="sv-SE" b="1" dirty="0"/>
              <a:t>VET-RECON</a:t>
            </a:r>
            <a:r>
              <a:rPr lang="sv-SE" dirty="0"/>
              <a:t> – </a:t>
            </a:r>
            <a:r>
              <a:rPr lang="sv-SE" dirty="0" err="1"/>
              <a:t>veterinary</a:t>
            </a:r>
            <a:r>
              <a:rPr lang="sv-SE" dirty="0"/>
              <a:t> </a:t>
            </a:r>
            <a:r>
              <a:rPr lang="sv-SE" dirty="0" err="1"/>
              <a:t>regulatory</a:t>
            </a:r>
            <a:r>
              <a:rPr lang="sv-SE" dirty="0"/>
              <a:t> </a:t>
            </a:r>
            <a:r>
              <a:rPr lang="sv-SE" dirty="0" err="1"/>
              <a:t>context</a:t>
            </a:r>
            <a:r>
              <a:rPr lang="sv-SE" dirty="0"/>
              <a:t> </a:t>
            </a:r>
            <a:r>
              <a:rPr lang="sv-SE" dirty="0" err="1"/>
              <a:t>engine</a:t>
            </a:r>
            <a:endParaRPr lang="sv-SE" dirty="0"/>
          </a:p>
          <a:p>
            <a:r>
              <a:rPr lang="sv-SE" b="1" dirty="0"/>
              <a:t>SCHEMA</a:t>
            </a:r>
            <a:r>
              <a:rPr lang="sv-SE" dirty="0"/>
              <a:t> – SMILES </a:t>
            </a:r>
            <a:r>
              <a:rPr lang="sv-SE" dirty="0" err="1"/>
              <a:t>chemical</a:t>
            </a:r>
            <a:r>
              <a:rPr lang="sv-SE" dirty="0"/>
              <a:t> </a:t>
            </a:r>
            <a:r>
              <a:rPr lang="sv-SE" dirty="0" err="1"/>
              <a:t>embeddings</a:t>
            </a:r>
            <a:r>
              <a:rPr lang="sv-SE" dirty="0"/>
              <a:t> </a:t>
            </a:r>
            <a:r>
              <a:rPr lang="sv-SE" dirty="0" err="1"/>
              <a:t>map</a:t>
            </a:r>
            <a:endParaRPr lang="sv-SE" dirty="0"/>
          </a:p>
          <a:p>
            <a:r>
              <a:rPr lang="sv-SE" b="1" dirty="0"/>
              <a:t>REGULUS</a:t>
            </a:r>
            <a:r>
              <a:rPr lang="sv-SE" dirty="0"/>
              <a:t> – </a:t>
            </a:r>
            <a:r>
              <a:rPr lang="sv-SE" dirty="0" err="1"/>
              <a:t>regulatory</a:t>
            </a:r>
            <a:r>
              <a:rPr lang="sv-SE" dirty="0"/>
              <a:t> universal support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FC0A29CC-ADD1-328B-286B-8DC2C3F09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10515600" cy="1325880"/>
          </a:xfrm>
        </p:spPr>
        <p:txBody>
          <a:bodyPr anchor="ctr">
            <a:normAutofit/>
          </a:bodyPr>
          <a:lstStyle/>
          <a:p>
            <a:r>
              <a:rPr lang="sv-SE" dirty="0"/>
              <a:t>AI@MPA </a:t>
            </a:r>
            <a:r>
              <a:rPr lang="sv-SE" dirty="0" err="1"/>
              <a:t>toolbox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984BC-00E3-976F-68A4-B2B3E55E3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55" y="1622004"/>
            <a:ext cx="6048753" cy="38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5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A7422B4-980D-DE66-64DC-850570A391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AI@MPA toolbox – Our users</a:t>
            </a: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BF2D6502-D725-9024-BC1B-AA62EEC8BA29}"/>
              </a:ext>
            </a:extLst>
          </p:cNvPr>
          <p:cNvGraphicFramePr>
            <a:graphicFrameLocks noGrp="1"/>
          </p:cNvGraphicFramePr>
          <p:nvPr/>
        </p:nvGraphicFramePr>
        <p:xfrm>
          <a:off x="814419" y="1639970"/>
          <a:ext cx="10563161" cy="41542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1635">
                  <a:extLst>
                    <a:ext uri="{9D8B030D-6E8A-4147-A177-3AD203B41FA5}">
                      <a16:colId xmlns:a16="http://schemas.microsoft.com/office/drawing/2014/main" val="157331033"/>
                    </a:ext>
                  </a:extLst>
                </a:gridCol>
                <a:gridCol w="2583940">
                  <a:extLst>
                    <a:ext uri="{9D8B030D-6E8A-4147-A177-3AD203B41FA5}">
                      <a16:colId xmlns:a16="http://schemas.microsoft.com/office/drawing/2014/main" val="3245080017"/>
                    </a:ext>
                  </a:extLst>
                </a:gridCol>
                <a:gridCol w="70295">
                  <a:extLst>
                    <a:ext uri="{9D8B030D-6E8A-4147-A177-3AD203B41FA5}">
                      <a16:colId xmlns:a16="http://schemas.microsoft.com/office/drawing/2014/main" val="3427043049"/>
                    </a:ext>
                  </a:extLst>
                </a:gridCol>
                <a:gridCol w="2351320">
                  <a:extLst>
                    <a:ext uri="{9D8B030D-6E8A-4147-A177-3AD203B41FA5}">
                      <a16:colId xmlns:a16="http://schemas.microsoft.com/office/drawing/2014/main" val="3343932235"/>
                    </a:ext>
                  </a:extLst>
                </a:gridCol>
                <a:gridCol w="3475971">
                  <a:extLst>
                    <a:ext uri="{9D8B030D-6E8A-4147-A177-3AD203B41FA5}">
                      <a16:colId xmlns:a16="http://schemas.microsoft.com/office/drawing/2014/main" val="1606002760"/>
                    </a:ext>
                  </a:extLst>
                </a:gridCol>
              </a:tblGrid>
              <a:tr h="348378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Sweden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MPA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400" b="0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2400" u="none" strike="noStrike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  <a:endParaRPr lang="sv-SE" sz="240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ANSM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738362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Finland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FIMEA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400" b="0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Croatia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HALMED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580413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FAGG/AFMPS</a:t>
                      </a:r>
                      <a:endParaRPr lang="sv-SE" sz="2400" b="0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Greece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EOF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186976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PEI, </a:t>
                      </a:r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BfArM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Spain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AEMPS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139286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Netherlands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MEB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000" b="0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2400" u="none" strike="noStrike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Czech</a:t>
                      </a:r>
                      <a:r>
                        <a:rPr lang="sv-SE" sz="2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2400" u="none" strike="noStrike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Republic</a:t>
                      </a:r>
                      <a:endParaRPr lang="sv-SE" sz="240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SÚKL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53236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Latvia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SAM</a:t>
                      </a:r>
                      <a:endParaRPr lang="sv-SE" sz="2400" b="0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400" b="0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Denmark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DKMA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173344"/>
                  </a:ext>
                </a:extLst>
              </a:tr>
              <a:tr h="401372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Norway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NOMA</a:t>
                      </a:r>
                      <a:endParaRPr lang="sv-SE" sz="2400" b="0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400" b="0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Malta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Medicines</a:t>
                      </a:r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Authority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556681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Austria</a:t>
                      </a:r>
                      <a:endParaRPr lang="sv-SE" sz="240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AGES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400" b="0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EU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EMA</a:t>
                      </a:r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917006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Cyprus</a:t>
                      </a:r>
                      <a:endParaRPr lang="sv-SE" sz="240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Ministry</a:t>
                      </a:r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of</a:t>
                      </a:r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Health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sv-SE" sz="2400" u="none" strike="noStrike" kern="120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2400" u="none" strike="noStrike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Iceland</a:t>
                      </a:r>
                      <a:endParaRPr lang="sv-SE" sz="240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IMA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181981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Ireland</a:t>
                      </a:r>
                      <a:endParaRPr lang="sv-SE" sz="240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HPRA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2400" u="none" strike="noStrike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</a:t>
                      </a:r>
                      <a:endParaRPr lang="sv-SE" sz="240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AIFA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954790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Portugal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INFARMED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2400" u="none" strike="noStrike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Slovenia</a:t>
                      </a:r>
                      <a:endParaRPr lang="sv-SE" sz="240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JAZMP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34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25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B1C81F0C-94A4-4FF3-A7A1-F2710F552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108" y="2004735"/>
            <a:ext cx="9839454" cy="3832621"/>
          </a:xfrm>
        </p:spPr>
        <p:txBody>
          <a:bodyPr>
            <a:normAutofit/>
          </a:bodyPr>
          <a:lstStyle/>
          <a:p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Product information for all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centrally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approved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pharmaceuticals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tokenized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sentence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endParaRPr lang="sv-S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All text is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processed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by a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language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model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generating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semantic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vector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representations -&gt; 1.16 million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indexed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towards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respective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document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type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section</a:t>
            </a:r>
            <a:endParaRPr lang="sv-S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Allows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exact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semantic</a:t>
            </a:r>
            <a:r>
              <a:rPr lang="sv-S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ea typeface="Calibri" panose="020F0502020204030204" pitchFamily="34" charset="0"/>
                <a:cs typeface="Times New Roman" panose="02020603050405020304" pitchFamily="18" charset="0"/>
              </a:rPr>
              <a:t>search</a:t>
            </a:r>
            <a:endParaRPr lang="sv-SE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E0D0398-3608-4A91-885D-A451A1C30A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PICROSS – </a:t>
            </a:r>
            <a:r>
              <a:rPr lang="sv-SE" dirty="0" err="1"/>
              <a:t>product</a:t>
            </a:r>
            <a:r>
              <a:rPr lang="sv-SE" dirty="0"/>
              <a:t> information cross </a:t>
            </a:r>
            <a:r>
              <a:rPr lang="sv-SE" dirty="0" err="1"/>
              <a:t>search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7066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7F1F5BD-CBC0-4C11-9AD8-2D392C25A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858" y="0"/>
            <a:ext cx="6455021" cy="6309784"/>
          </a:xfrm>
          <a:prstGeom prst="rect">
            <a:avLst/>
          </a:prstGeom>
          <a:noFill/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989B3012-A8EF-4FD3-BBF6-2F8A0220E1A9}"/>
              </a:ext>
            </a:extLst>
          </p:cNvPr>
          <p:cNvSpPr/>
          <p:nvPr/>
        </p:nvSpPr>
        <p:spPr>
          <a:xfrm>
            <a:off x="6206837" y="3333008"/>
            <a:ext cx="926276" cy="54344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298ACA93-7BAA-47FC-9E92-AD3A8AFFB67D}"/>
              </a:ext>
            </a:extLst>
          </p:cNvPr>
          <p:cNvCxnSpPr>
            <a:cxnSpLocks/>
          </p:cNvCxnSpPr>
          <p:nvPr/>
        </p:nvCxnSpPr>
        <p:spPr>
          <a:xfrm flipH="1" flipV="1">
            <a:off x="67121" y="2968893"/>
            <a:ext cx="6139715" cy="907559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567A9FEA-5199-4021-8E26-5E8357C50082}"/>
              </a:ext>
            </a:extLst>
          </p:cNvPr>
          <p:cNvCxnSpPr>
            <a:cxnSpLocks/>
          </p:cNvCxnSpPr>
          <p:nvPr/>
        </p:nvCxnSpPr>
        <p:spPr>
          <a:xfrm flipH="1" flipV="1">
            <a:off x="5388128" y="113720"/>
            <a:ext cx="1744985" cy="3219289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8D14CD99-170A-4155-BBAC-3DDF7E88D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2" y="113719"/>
            <a:ext cx="5321005" cy="28551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BF09A2-80B6-464F-87C0-AED0B876965C}"/>
              </a:ext>
            </a:extLst>
          </p:cNvPr>
          <p:cNvSpPr txBox="1">
            <a:spLocks/>
          </p:cNvSpPr>
          <p:nvPr/>
        </p:nvSpPr>
        <p:spPr>
          <a:xfrm>
            <a:off x="67121" y="3925828"/>
            <a:ext cx="5602736" cy="226235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sv-SE" sz="4267" b="1" i="0" u="none" strike="noStrike" kern="1200" cap="none" spc="0" normalizeH="0" baseline="0" noProof="0" dirty="0">
              <a:ln>
                <a:noFill/>
              </a:ln>
              <a:solidFill>
                <a:srgbClr val="143C6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7ED78FC-0652-9A63-8CAF-FD83D0C84567}"/>
              </a:ext>
            </a:extLst>
          </p:cNvPr>
          <p:cNvSpPr txBox="1"/>
          <p:nvPr/>
        </p:nvSpPr>
        <p:spPr>
          <a:xfrm>
            <a:off x="67120" y="3708245"/>
            <a:ext cx="566481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(n=281) Do not take a double dose to make up for a forgotten dose.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(n=89) Do not take a double dose to make up for a forgotten tablet.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(n=34) Do not use a double dose to make up for a forgotten dose.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(n=24) If you miss a dose, take it as soon as you remember.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(n=18) If you forget to take a dose, take it as soon as you remember.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(n=17) Do not inject a double dose to make up for a forgotten dose.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(n=16) Then take your next dose at the usual time.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(n=15) Do not take a double dose to make up for forgotten individual doses.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(n=15) Then take the next dose as usual.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(n=15) If you forget for more than 12 hours, simply take the next single dose at the usual time.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63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it bakgrund">
  <a:themeElements>
    <a:clrScheme name="Läkemedelsverket">
      <a:dk1>
        <a:sysClr val="windowText" lastClr="000000"/>
      </a:dk1>
      <a:lt1>
        <a:sysClr val="window" lastClr="FFFFFF"/>
      </a:lt1>
      <a:dk2>
        <a:srgbClr val="143C64"/>
      </a:dk2>
      <a:lt2>
        <a:srgbClr val="FFFFFF"/>
      </a:lt2>
      <a:accent1>
        <a:srgbClr val="00C8DC"/>
      </a:accent1>
      <a:accent2>
        <a:srgbClr val="FF5580"/>
      </a:accent2>
      <a:accent3>
        <a:srgbClr val="FFC850"/>
      </a:accent3>
      <a:accent4>
        <a:srgbClr val="0096F0"/>
      </a:accent4>
      <a:accent5>
        <a:srgbClr val="4BACC6"/>
      </a:accent5>
      <a:accent6>
        <a:srgbClr val="E6000A"/>
      </a:accent6>
      <a:hlink>
        <a:srgbClr val="0000FF"/>
      </a:hlink>
      <a:folHlink>
        <a:srgbClr val="143C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it bakgrund" id="{EB125556-47DD-405A-9962-72858CB91CAE}" vid="{1DD612E3-2D12-426B-AED9-7F320925ACA6}"/>
    </a:ext>
  </a:extLst>
</a:theme>
</file>

<file path=ppt/theme/theme2.xml><?xml version="1.0" encoding="utf-8"?>
<a:theme xmlns:a="http://schemas.openxmlformats.org/drawingml/2006/main" name="Default Theme">
  <a:themeElements>
    <a:clrScheme name="Läkemedelsverket">
      <a:dk1>
        <a:sysClr val="windowText" lastClr="000000"/>
      </a:dk1>
      <a:lt1>
        <a:sysClr val="window" lastClr="FFFFFF"/>
      </a:lt1>
      <a:dk2>
        <a:srgbClr val="143C64"/>
      </a:dk2>
      <a:lt2>
        <a:srgbClr val="FFFFFF"/>
      </a:lt2>
      <a:accent1>
        <a:srgbClr val="00C8DC"/>
      </a:accent1>
      <a:accent2>
        <a:srgbClr val="FF5580"/>
      </a:accent2>
      <a:accent3>
        <a:srgbClr val="FFC850"/>
      </a:accent3>
      <a:accent4>
        <a:srgbClr val="0096F0"/>
      </a:accent4>
      <a:accent5>
        <a:srgbClr val="4BACC6"/>
      </a:accent5>
      <a:accent6>
        <a:srgbClr val="E6000A"/>
      </a:accent6>
      <a:hlink>
        <a:srgbClr val="0000FF"/>
      </a:hlink>
      <a:folHlink>
        <a:srgbClr val="143C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fault Theme" id="{F2348B83-3345-4697-B7BA-843545D46AE5}" vid="{9EF91432-69E3-4924-A287-5E194AB37364}"/>
    </a:ext>
  </a:extLst>
</a:theme>
</file>

<file path=ppt/theme/theme3.xml><?xml version="1.0" encoding="utf-8"?>
<a:theme xmlns:a="http://schemas.openxmlformats.org/drawingml/2006/main" name="1_Vit bakgrund">
  <a:themeElements>
    <a:clrScheme name="Läkemedelsverket">
      <a:dk1>
        <a:sysClr val="windowText" lastClr="000000"/>
      </a:dk1>
      <a:lt1>
        <a:sysClr val="window" lastClr="FFFFFF"/>
      </a:lt1>
      <a:dk2>
        <a:srgbClr val="143C64"/>
      </a:dk2>
      <a:lt2>
        <a:srgbClr val="FFFFFF"/>
      </a:lt2>
      <a:accent1>
        <a:srgbClr val="00C8DC"/>
      </a:accent1>
      <a:accent2>
        <a:srgbClr val="FF5580"/>
      </a:accent2>
      <a:accent3>
        <a:srgbClr val="FFC850"/>
      </a:accent3>
      <a:accent4>
        <a:srgbClr val="0096F0"/>
      </a:accent4>
      <a:accent5>
        <a:srgbClr val="4BACC6"/>
      </a:accent5>
      <a:accent6>
        <a:srgbClr val="E6000A"/>
      </a:accent6>
      <a:hlink>
        <a:srgbClr val="0000FF"/>
      </a:hlink>
      <a:folHlink>
        <a:srgbClr val="143C64"/>
      </a:folHlink>
    </a:clrScheme>
    <a:fontScheme name="LV anpass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V PowerPoint test2.potx" id="{31C63DC7-0B0F-44EC-AF78-7CABB2281DD5}" vid="{D9CEFABD-01A4-4DA3-A57B-9AF61BC83000}"/>
    </a:ext>
  </a:extLst>
</a:theme>
</file>

<file path=ppt/theme/theme4.xml><?xml version="1.0" encoding="utf-8"?>
<a:theme xmlns:a="http://schemas.openxmlformats.org/drawingml/2006/main" name="1_Läkemedelsverket mörk">
  <a:themeElements>
    <a:clrScheme name="Läk">
      <a:dk1>
        <a:sysClr val="windowText" lastClr="000000"/>
      </a:dk1>
      <a:lt1>
        <a:sysClr val="window" lastClr="FFFFFF"/>
      </a:lt1>
      <a:dk2>
        <a:srgbClr val="143C64"/>
      </a:dk2>
      <a:lt2>
        <a:srgbClr val="FFFFFF"/>
      </a:lt2>
      <a:accent1>
        <a:srgbClr val="143C64"/>
      </a:accent1>
      <a:accent2>
        <a:srgbClr val="00C8DC"/>
      </a:accent2>
      <a:accent3>
        <a:srgbClr val="FF5580"/>
      </a:accent3>
      <a:accent4>
        <a:srgbClr val="FFC850"/>
      </a:accent4>
      <a:accent5>
        <a:srgbClr val="0096F0"/>
      </a:accent5>
      <a:accent6>
        <a:srgbClr val="E6000A"/>
      </a:accent6>
      <a:hlink>
        <a:srgbClr val="0000FF"/>
      </a:hlink>
      <a:folHlink>
        <a:srgbClr val="143C64"/>
      </a:folHlink>
    </a:clrScheme>
    <a:fontScheme name="Lä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äkemedelsverket, mörk.potx" id="{E7D28D98-F0B8-41F3-A6AB-C1054034CC94}" vid="{51E3E4CD-D602-43D1-86AC-2FC736B310E9}"/>
    </a:ext>
  </a:extLst>
</a:theme>
</file>

<file path=ppt/theme/theme5.xml><?xml version="1.0" encoding="utf-8"?>
<a:theme xmlns:a="http://schemas.openxmlformats.org/drawingml/2006/main" name="2_Vit bakgrund">
  <a:themeElements>
    <a:clrScheme name="Läkemedelsverket">
      <a:dk1>
        <a:sysClr val="windowText" lastClr="000000"/>
      </a:dk1>
      <a:lt1>
        <a:sysClr val="window" lastClr="FFFFFF"/>
      </a:lt1>
      <a:dk2>
        <a:srgbClr val="143C64"/>
      </a:dk2>
      <a:lt2>
        <a:srgbClr val="FFFFFF"/>
      </a:lt2>
      <a:accent1>
        <a:srgbClr val="00C8DC"/>
      </a:accent1>
      <a:accent2>
        <a:srgbClr val="FF5580"/>
      </a:accent2>
      <a:accent3>
        <a:srgbClr val="FFC850"/>
      </a:accent3>
      <a:accent4>
        <a:srgbClr val="0096F0"/>
      </a:accent4>
      <a:accent5>
        <a:srgbClr val="4BACC6"/>
      </a:accent5>
      <a:accent6>
        <a:srgbClr val="E6000A"/>
      </a:accent6>
      <a:hlink>
        <a:srgbClr val="0000FF"/>
      </a:hlink>
      <a:folHlink>
        <a:srgbClr val="143C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it bakgrund" id="{EB125556-47DD-405A-9962-72858CB91CAE}" vid="{1DD612E3-2D12-426B-AED9-7F320925ACA6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11534</TotalTime>
  <Words>1664</Words>
  <Application>Microsoft Office PowerPoint</Application>
  <PresentationFormat>Bredbild</PresentationFormat>
  <Paragraphs>275</Paragraphs>
  <Slides>31</Slides>
  <Notes>23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31</vt:i4>
      </vt:variant>
    </vt:vector>
  </HeadingPairs>
  <TitlesOfParts>
    <vt:vector size="41" baseType="lpstr">
      <vt:lpstr>Arial</vt:lpstr>
      <vt:lpstr>Calibri</vt:lpstr>
      <vt:lpstr>Courier New</vt:lpstr>
      <vt:lpstr>Verdana</vt:lpstr>
      <vt:lpstr>Wingdings</vt:lpstr>
      <vt:lpstr>Vit bakgrund</vt:lpstr>
      <vt:lpstr>Default Theme</vt:lpstr>
      <vt:lpstr>1_Vit bakgrund</vt:lpstr>
      <vt:lpstr>1_Läkemedelsverket mörk</vt:lpstr>
      <vt:lpstr>2_Vit bakgrund</vt:lpstr>
      <vt:lpstr>AI at the Swedish Medical Products Agency</vt:lpstr>
      <vt:lpstr>PowerPoint-presentation</vt:lpstr>
      <vt:lpstr>PowerPoint-presentation</vt:lpstr>
      <vt:lpstr>PowerPoint-presentation</vt:lpstr>
      <vt:lpstr>PowerPoint-presentation</vt:lpstr>
      <vt:lpstr>AI@MPA toolbox</vt:lpstr>
      <vt:lpstr>PowerPoint-presentation</vt:lpstr>
      <vt:lpstr>PowerPoint-presentation</vt:lpstr>
      <vt:lpstr>PowerPoint-presentation</vt:lpstr>
      <vt:lpstr>PowerPoint-presentation</vt:lpstr>
      <vt:lpstr>PhaVAI - AI for triage of adverse event reports </vt:lpstr>
      <vt:lpstr>PowerPoint-presentation</vt:lpstr>
      <vt:lpstr>PowerPoint-presentation</vt:lpstr>
      <vt:lpstr>PACKSIM - results</vt:lpstr>
      <vt:lpstr>PowerPoint-presentation</vt:lpstr>
      <vt:lpstr>PowerPoint-presentation</vt:lpstr>
      <vt:lpstr>REGULUS – regulatory universal support</vt:lpstr>
      <vt:lpstr>REGULUS – regulatory universal support</vt:lpstr>
      <vt:lpstr>REGULUS – regulatory universal support</vt:lpstr>
      <vt:lpstr>Upcoming projects</vt:lpstr>
      <vt:lpstr>PowerPoint-presentation</vt:lpstr>
      <vt:lpstr>Quality Assurance</vt:lpstr>
      <vt:lpstr>Practical implications</vt:lpstr>
      <vt:lpstr>PowerPoint-presentation</vt:lpstr>
      <vt:lpstr>AI Act</vt:lpstr>
      <vt:lpstr>MDCG 2025-6</vt:lpstr>
      <vt:lpstr>EMA reflection paper on AI</vt:lpstr>
      <vt:lpstr>Guidance regarding AI in swedish healthcare sector </vt:lpstr>
      <vt:lpstr>PowerPoint-presentation</vt:lpstr>
      <vt:lpstr>AI-unit 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Artificiell intelligens på Läkemedelsverket</dc:title>
  <dc:creator>Westman Gabriel</dc:creator>
  <cp:lastModifiedBy>Fransson Samuel</cp:lastModifiedBy>
  <cp:revision>107</cp:revision>
  <dcterms:created xsi:type="dcterms:W3CDTF">2024-05-21T15:04:14Z</dcterms:created>
  <dcterms:modified xsi:type="dcterms:W3CDTF">2025-10-21T17:58:12Z</dcterms:modified>
</cp:coreProperties>
</file>