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954825" cy="9240825"/>
  <p:embeddedFontLst>
    <p:embeddedFont>
      <p:font typeface="Recursive"/>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ecursiv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ecursive-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4521" cy="4625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38693" y="0"/>
            <a:ext cx="3014521" cy="4625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6801"/>
            <a:ext cx="3014521" cy="46255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1: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0: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 name="Google Shape;169;p11: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5" name="Google Shape;175;p12: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1" name="Google Shape;181;p13: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14: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4: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p15: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16: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p17: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18: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9: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Please can we encourage you to book lunches –especially for the first few weeks as it will help us when settling the children in. </a:t>
            </a:r>
            <a:endParaRPr/>
          </a:p>
        </p:txBody>
      </p:sp>
      <p:sp>
        <p:nvSpPr>
          <p:cNvPr id="217" name="Google Shape;217;p19: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 name="Google Shape;103;p2: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3" name="Google Shape;223;p20: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p21: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1: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7" name="Google Shape;237;p22: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3: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3" name="Google Shape;243;p23: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3: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0" name="Google Shape;250;p24: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4: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p25: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New EYFS nutrition guidance</a:t>
            </a:r>
            <a:endParaRPr/>
          </a:p>
        </p:txBody>
      </p:sp>
      <p:sp>
        <p:nvSpPr>
          <p:cNvPr id="258" name="Google Shape;258;p25: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6: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26: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7: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p27: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8: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28: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8: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4" name="Google Shape;284;p29: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0" name="Google Shape;110;p3: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4: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5: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no longer need to record all of the children’s learning all of the time – teacher knowledge </a:t>
            </a:r>
            <a:endParaRPr/>
          </a:p>
        </p:txBody>
      </p:sp>
      <p:sp>
        <p:nvSpPr>
          <p:cNvPr id="143" name="Google Shape;143;p7: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 name="Google Shape;149;p8:notes"/>
          <p:cNvSpPr txBox="1"/>
          <p:nvPr>
            <p:ph idx="1" type="body"/>
          </p:nvPr>
        </p:nvSpPr>
        <p:spPr>
          <a:xfrm>
            <a:off x="695160" y="4389139"/>
            <a:ext cx="5564520" cy="41585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txBox="1"/>
          <p:nvPr>
            <p:ph idx="12" type="sldNum"/>
          </p:nvPr>
        </p:nvSpPr>
        <p:spPr>
          <a:xfrm>
            <a:off x="3938693" y="8776801"/>
            <a:ext cx="3014521" cy="46255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95160" y="4389139"/>
            <a:ext cx="5564520" cy="4158599"/>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p9:notes"/>
          <p:cNvSpPr/>
          <p:nvPr>
            <p:ph idx="2" type="sldImg"/>
          </p:nvPr>
        </p:nvSpPr>
        <p:spPr>
          <a:xfrm>
            <a:off x="1166813" y="693738"/>
            <a:ext cx="4621212"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descr="Canvas" id="20" name="Google Shape;20;p2"/>
          <p:cNvSpPr/>
          <p:nvPr/>
        </p:nvSpPr>
        <p:spPr>
          <a:xfrm>
            <a:off x="528638" y="201613"/>
            <a:ext cx="8397875" cy="6467475"/>
          </a:xfrm>
          <a:prstGeom prst="rect">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A:\minispir.GIF" id="21" name="Google Shape;21;p2"/>
          <p:cNvPicPr preferRelativeResize="0"/>
          <p:nvPr/>
        </p:nvPicPr>
        <p:blipFill rotWithShape="1">
          <a:blip r:embed="rId3">
            <a:alphaModFix/>
          </a:blip>
          <a:srcRect b="0" l="0" r="0" t="0"/>
          <a:stretch/>
        </p:blipFill>
        <p:spPr>
          <a:xfrm>
            <a:off x="0" y="50800"/>
            <a:ext cx="1181100" cy="4286250"/>
          </a:xfrm>
          <a:prstGeom prst="rect">
            <a:avLst/>
          </a:prstGeom>
          <a:noFill/>
          <a:ln>
            <a:noFill/>
          </a:ln>
        </p:spPr>
      </p:pic>
      <p:sp>
        <p:nvSpPr>
          <p:cNvPr descr="Canvas" id="22" name="Google Shape;22;p2"/>
          <p:cNvSpPr/>
          <p:nvPr/>
        </p:nvSpPr>
        <p:spPr>
          <a:xfrm>
            <a:off x="596900" y="4130675"/>
            <a:ext cx="1041400" cy="457200"/>
          </a:xfrm>
          <a:prstGeom prst="rect">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A:\minispir.GIF" id="23" name="Google Shape;23;p2"/>
          <p:cNvPicPr preferRelativeResize="0"/>
          <p:nvPr/>
        </p:nvPicPr>
        <p:blipFill rotWithShape="1">
          <a:blip r:embed="rId3">
            <a:alphaModFix/>
          </a:blip>
          <a:srcRect b="0" l="0" r="0" t="39999"/>
          <a:stretch/>
        </p:blipFill>
        <p:spPr>
          <a:xfrm>
            <a:off x="0" y="4222750"/>
            <a:ext cx="1181100" cy="2571750"/>
          </a:xfrm>
          <a:prstGeom prst="rect">
            <a:avLst/>
          </a:prstGeom>
          <a:noFill/>
          <a:ln>
            <a:noFill/>
          </a:ln>
        </p:spPr>
      </p:pic>
      <p:sp>
        <p:nvSpPr>
          <p:cNvPr id="24" name="Google Shape;24;p2"/>
          <p:cNvSpPr txBox="1"/>
          <p:nvPr>
            <p:ph type="ctrTitle"/>
          </p:nvPr>
        </p:nvSpPr>
        <p:spPr>
          <a:xfrm>
            <a:off x="914400" y="2057400"/>
            <a:ext cx="7721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2"/>
          <p:cNvSpPr txBox="1"/>
          <p:nvPr>
            <p:ph idx="1" type="subTitle"/>
          </p:nvPr>
        </p:nvSpPr>
        <p:spPr>
          <a:xfrm>
            <a:off x="1625600" y="3886200"/>
            <a:ext cx="6400800" cy="17716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6" name="Google Shape;26;p2"/>
          <p:cNvSpPr txBox="1"/>
          <p:nvPr>
            <p:ph idx="10" type="dt"/>
          </p:nvPr>
        </p:nvSpPr>
        <p:spPr>
          <a:xfrm>
            <a:off x="1084263" y="60960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1" type="ftr"/>
          </p:nvPr>
        </p:nvSpPr>
        <p:spPr>
          <a:xfrm>
            <a:off x="3522663" y="60960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2" type="sldNum"/>
          </p:nvPr>
        </p:nvSpPr>
        <p:spPr>
          <a:xfrm>
            <a:off x="6951663" y="60960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11"/>
          <p:cNvSpPr txBox="1"/>
          <p:nvPr>
            <p:ph idx="1" type="body"/>
          </p:nvPr>
        </p:nvSpPr>
        <p:spPr>
          <a:xfrm rot="5400000">
            <a:off x="2819400" y="0"/>
            <a:ext cx="4114800" cy="7620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991100" y="2171700"/>
            <a:ext cx="5486400" cy="1905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2"/>
          <p:cNvSpPr txBox="1"/>
          <p:nvPr>
            <p:ph idx="1" type="body"/>
          </p:nvPr>
        </p:nvSpPr>
        <p:spPr>
          <a:xfrm rot="5400000">
            <a:off x="1104900" y="342900"/>
            <a:ext cx="5486400" cy="5562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2"/>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3"/>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3"/>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3"/>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4"/>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5"/>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5"/>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47" name="Google Shape;47;p6"/>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7"/>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7"/>
          <p:cNvSpPr txBox="1"/>
          <p:nvPr>
            <p:ph idx="1" type="body"/>
          </p:nvPr>
        </p:nvSpPr>
        <p:spPr>
          <a:xfrm>
            <a:off x="1066800" y="1752600"/>
            <a:ext cx="37338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3" name="Google Shape;53;p7"/>
          <p:cNvSpPr txBox="1"/>
          <p:nvPr>
            <p:ph idx="2" type="body"/>
          </p:nvPr>
        </p:nvSpPr>
        <p:spPr>
          <a:xfrm>
            <a:off x="4953000" y="1752600"/>
            <a:ext cx="37338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4" name="Google Shape;54;p7"/>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0" name="Google Shape;60;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1" name="Google Shape;61;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2" name="Google Shape;62;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8"/>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9" name="Google Shape;6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0" name="Google Shape;70;p9"/>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10"/>
          <p:cNvSpPr/>
          <p:nvPr>
            <p:ph idx="2" type="pic"/>
          </p:nvPr>
        </p:nvSpPr>
        <p:spPr>
          <a:xfrm>
            <a:off x="1792288" y="612775"/>
            <a:ext cx="5486400" cy="4114800"/>
          </a:xfrm>
          <a:prstGeom prst="rect">
            <a:avLst/>
          </a:prstGeom>
          <a:noFill/>
          <a:ln>
            <a:noFill/>
          </a:ln>
        </p:spPr>
      </p:sp>
      <p:sp>
        <p:nvSpPr>
          <p:cNvPr id="76" name="Google Shape;7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7" name="Google Shape;77;p10"/>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6D58"/>
        </a:solidFill>
      </p:bgPr>
    </p:bg>
    <p:spTree>
      <p:nvGrpSpPr>
        <p:cNvPr id="9" name="Shape 9"/>
        <p:cNvGrpSpPr/>
        <p:nvPr/>
      </p:nvGrpSpPr>
      <p:grpSpPr>
        <a:xfrm>
          <a:off x="0" y="0"/>
          <a:ext cx="0" cy="0"/>
          <a:chOff x="0" y="0"/>
          <a:chExt cx="0" cy="0"/>
        </a:xfrm>
      </p:grpSpPr>
      <p:sp>
        <p:nvSpPr>
          <p:cNvPr id="10" name="Google Shape;10;p1"/>
          <p:cNvSpPr/>
          <p:nvPr/>
        </p:nvSpPr>
        <p:spPr>
          <a:xfrm>
            <a:off x="609600" y="228600"/>
            <a:ext cx="8239125" cy="6391275"/>
          </a:xfrm>
          <a:prstGeom prst="rect">
            <a:avLst/>
          </a:prstGeom>
          <a:solidFill>
            <a:srgbClr val="EDE7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11" name="Google Shape;11;p1"/>
          <p:cNvCxnSpPr/>
          <p:nvPr/>
        </p:nvCxnSpPr>
        <p:spPr>
          <a:xfrm>
            <a:off x="1016000" y="1600200"/>
            <a:ext cx="7670800" cy="0"/>
          </a:xfrm>
          <a:prstGeom prst="straightConnector1">
            <a:avLst/>
          </a:prstGeom>
          <a:noFill/>
          <a:ln cap="flat" cmpd="sng" w="9525">
            <a:solidFill>
              <a:schemeClr val="lt2"/>
            </a:solidFill>
            <a:prstDash val="solid"/>
            <a:round/>
            <a:headEnd len="med" w="med" type="none"/>
            <a:tailEnd len="med" w="med" type="none"/>
          </a:ln>
        </p:spPr>
      </p:cxnSp>
      <p:pic>
        <p:nvPicPr>
          <p:cNvPr descr="A:\minispir.GIF" id="12" name="Google Shape;12;p1"/>
          <p:cNvPicPr preferRelativeResize="0"/>
          <p:nvPr/>
        </p:nvPicPr>
        <p:blipFill rotWithShape="1">
          <a:blip r:embed="rId1">
            <a:alphaModFix/>
          </a:blip>
          <a:srcRect b="5333" l="0" r="0" t="0"/>
          <a:stretch/>
        </p:blipFill>
        <p:spPr>
          <a:xfrm>
            <a:off x="0" y="50800"/>
            <a:ext cx="1181100" cy="4057650"/>
          </a:xfrm>
          <a:prstGeom prst="rect">
            <a:avLst/>
          </a:prstGeom>
          <a:noFill/>
          <a:ln>
            <a:noFill/>
          </a:ln>
        </p:spPr>
      </p:pic>
      <p:pic>
        <p:nvPicPr>
          <p:cNvPr descr="A:\minispir.GIF" id="13" name="Google Shape;13;p1"/>
          <p:cNvPicPr preferRelativeResize="0"/>
          <p:nvPr/>
        </p:nvPicPr>
        <p:blipFill rotWithShape="1">
          <a:blip r:embed="rId1">
            <a:alphaModFix/>
          </a:blip>
          <a:srcRect b="0" l="0" r="0" t="39999"/>
          <a:stretch/>
        </p:blipFill>
        <p:spPr>
          <a:xfrm>
            <a:off x="0" y="4222750"/>
            <a:ext cx="1181100" cy="2571750"/>
          </a:xfrm>
          <a:prstGeom prst="rect">
            <a:avLst/>
          </a:prstGeom>
          <a:noFill/>
          <a:ln>
            <a:noFill/>
          </a:ln>
        </p:spPr>
      </p:pic>
      <p:sp>
        <p:nvSpPr>
          <p:cNvPr id="14" name="Google Shape;14;p1"/>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5" name="Google Shape;15;p1"/>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6" name="Google Shape;16;p1"/>
          <p:cNvSpPr txBox="1"/>
          <p:nvPr>
            <p:ph idx="10" type="dt"/>
          </p:nvPr>
        </p:nvSpPr>
        <p:spPr>
          <a:xfrm>
            <a:off x="1014413" y="6107113"/>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 name="Google Shape;17;p1"/>
          <p:cNvSpPr txBox="1"/>
          <p:nvPr>
            <p:ph idx="11" type="ftr"/>
          </p:nvPr>
        </p:nvSpPr>
        <p:spPr>
          <a:xfrm>
            <a:off x="3452813" y="6107113"/>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Google Shape;18;p1"/>
          <p:cNvSpPr txBox="1"/>
          <p:nvPr>
            <p:ph idx="12" type="sldNum"/>
          </p:nvPr>
        </p:nvSpPr>
        <p:spPr>
          <a:xfrm>
            <a:off x="6881813" y="6107113"/>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irp.cdn-website.com/efe174c1/files/uploaded/what-to-expect-in-the-eyfs-d99a927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birdsofdereham.com/shop/category/all-saints-academy-9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office@allsaintsacademy.Norfolk.sch.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pintrest.com/" TargetMode="External"/><Relationship Id="rId4" Type="http://schemas.openxmlformats.org/officeDocument/2006/relationships/hyperlink" Target="http://www.phonicsplay.co.uk/" TargetMode="External"/><Relationship Id="rId9" Type="http://schemas.openxmlformats.org/officeDocument/2006/relationships/hyperlink" Target="http://www.bbc.co.uk/schools/" TargetMode="External"/><Relationship Id="rId5" Type="http://schemas.openxmlformats.org/officeDocument/2006/relationships/hyperlink" Target="http://www.earlylearninghq.org.uk/" TargetMode="External"/><Relationship Id="rId6" Type="http://schemas.openxmlformats.org/officeDocument/2006/relationships/hyperlink" Target="http://www.education.gov.uk/schools/teachingandlearning/curriculum/a0068102/early-years-foundation-stage-eyfs" TargetMode="External"/><Relationship Id="rId7" Type="http://schemas.openxmlformats.org/officeDocument/2006/relationships/hyperlink" Target="https://foundationyears.org.uk/what-to-expect-when/" TargetMode="External"/><Relationship Id="rId8" Type="http://schemas.openxmlformats.org/officeDocument/2006/relationships/hyperlink" Target="http://www.bbc.co.uk/schools/websites/ey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villagesaintspartnership.demat.org.uk/satur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ctrTitle"/>
          </p:nvPr>
        </p:nvSpPr>
        <p:spPr>
          <a:xfrm>
            <a:off x="1042988" y="603250"/>
            <a:ext cx="7721600" cy="398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6000">
                <a:latin typeface="Recursive"/>
                <a:ea typeface="Recursive"/>
                <a:cs typeface="Recursive"/>
                <a:sym typeface="Recursive"/>
              </a:rPr>
              <a:t>Welcome to Saturn Class</a:t>
            </a:r>
            <a:br>
              <a:rPr lang="en-GB" sz="6000">
                <a:latin typeface="Recursive"/>
                <a:ea typeface="Recursive"/>
                <a:cs typeface="Recursive"/>
                <a:sym typeface="Recursive"/>
              </a:rPr>
            </a:br>
            <a:br>
              <a:rPr lang="en-GB" sz="6000">
                <a:latin typeface="Recursive"/>
                <a:ea typeface="Recursive"/>
                <a:cs typeface="Recursive"/>
                <a:sym typeface="Recursive"/>
              </a:rPr>
            </a:br>
            <a:r>
              <a:rPr lang="en-GB" sz="4000">
                <a:latin typeface="Recursive"/>
                <a:ea typeface="Recursive"/>
                <a:cs typeface="Recursive"/>
                <a:sym typeface="Recursive"/>
              </a:rPr>
              <a:t>Early Years Foundation Stage. EYFS</a:t>
            </a:r>
            <a:endParaRPr sz="7200">
              <a:latin typeface="Recursive"/>
              <a:ea typeface="Recursive"/>
              <a:cs typeface="Recursive"/>
              <a:sym typeface="Recursive"/>
            </a:endParaRPr>
          </a:p>
        </p:txBody>
      </p:sp>
      <p:pic>
        <p:nvPicPr>
          <p:cNvPr descr="C:\Documents and Settings\Gina\Application Data\Microsoft\Media Catalog\Downloaded Clips\cl5e\j0236473.gif" id="98" name="Google Shape;98;p13"/>
          <p:cNvPicPr preferRelativeResize="0"/>
          <p:nvPr/>
        </p:nvPicPr>
        <p:blipFill rotWithShape="1">
          <a:blip r:embed="rId3">
            <a:alphaModFix/>
          </a:blip>
          <a:srcRect b="0" l="0" r="0" t="0"/>
          <a:stretch/>
        </p:blipFill>
        <p:spPr>
          <a:xfrm>
            <a:off x="6934200" y="4572000"/>
            <a:ext cx="1692275" cy="1692275"/>
          </a:xfrm>
          <a:prstGeom prst="rect">
            <a:avLst/>
          </a:prstGeom>
          <a:noFill/>
          <a:ln>
            <a:noFill/>
          </a:ln>
        </p:spPr>
      </p:pic>
      <p:pic>
        <p:nvPicPr>
          <p:cNvPr descr="C:\Documents and Settings\Gina\Application Data\Microsoft\Media Catalog\Downloaded Clips\cl5e\j0236486.gif" id="99" name="Google Shape;99;p13"/>
          <p:cNvPicPr preferRelativeResize="0"/>
          <p:nvPr/>
        </p:nvPicPr>
        <p:blipFill rotWithShape="1">
          <a:blip r:embed="rId4">
            <a:alphaModFix/>
          </a:blip>
          <a:srcRect b="0" l="0" r="0" t="0"/>
          <a:stretch/>
        </p:blipFill>
        <p:spPr>
          <a:xfrm>
            <a:off x="914400" y="4648200"/>
            <a:ext cx="1600200" cy="1600200"/>
          </a:xfrm>
          <a:prstGeom prst="rect">
            <a:avLst/>
          </a:prstGeom>
          <a:noFill/>
          <a:ln>
            <a:noFill/>
          </a:ln>
        </p:spPr>
      </p:pic>
      <p:sp>
        <p:nvSpPr>
          <p:cNvPr id="100" name="Google Shape;100;p13"/>
          <p:cNvSpPr txBox="1"/>
          <p:nvPr/>
        </p:nvSpPr>
        <p:spPr>
          <a:xfrm>
            <a:off x="3101380" y="4325144"/>
            <a:ext cx="2941240"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00"/>
              <a:buFont typeface="Recursive"/>
              <a:buNone/>
            </a:pPr>
            <a:r>
              <a:rPr b="0" i="0" lang="en-GB" sz="3600" u="none" cap="none" strike="noStrike">
                <a:solidFill>
                  <a:schemeClr val="dk1"/>
                </a:solidFill>
                <a:latin typeface="Recursive"/>
                <a:ea typeface="Recursive"/>
                <a:cs typeface="Recursive"/>
                <a:sym typeface="Recursive"/>
              </a:rPr>
              <a:t>Parents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1055688" y="404813"/>
            <a:ext cx="7620000" cy="998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The Early Learning Goals</a:t>
            </a:r>
            <a:endParaRPr/>
          </a:p>
        </p:txBody>
      </p:sp>
      <p:sp>
        <p:nvSpPr>
          <p:cNvPr id="166" name="Google Shape;166;p22"/>
          <p:cNvSpPr txBox="1"/>
          <p:nvPr>
            <p:ph idx="1" type="body"/>
          </p:nvPr>
        </p:nvSpPr>
        <p:spPr>
          <a:xfrm>
            <a:off x="1055688" y="1628800"/>
            <a:ext cx="7764784" cy="4897139"/>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chemeClr val="dk1"/>
              </a:buClr>
              <a:buSzPts val="1800"/>
              <a:buFont typeface="Recursive"/>
              <a:buChar char="•"/>
            </a:pPr>
            <a:r>
              <a:rPr lang="en-GB" sz="1800">
                <a:latin typeface="Recursive"/>
                <a:ea typeface="Recursive"/>
                <a:cs typeface="Recursive"/>
                <a:sym typeface="Recursive"/>
              </a:rPr>
              <a:t>Each of the areas of development lead to an Early Learning Goal that we hope your child will be able to achieve by the </a:t>
            </a:r>
            <a:r>
              <a:rPr b="1" lang="en-GB" sz="1800" u="sng">
                <a:solidFill>
                  <a:srgbClr val="666699"/>
                </a:solidFill>
                <a:latin typeface="Recursive"/>
                <a:ea typeface="Recursive"/>
                <a:cs typeface="Recursive"/>
                <a:sym typeface="Recursive"/>
              </a:rPr>
              <a:t>END</a:t>
            </a:r>
            <a:r>
              <a:rPr b="1" lang="en-GB" sz="1800">
                <a:latin typeface="Recursive"/>
                <a:ea typeface="Recursive"/>
                <a:cs typeface="Recursive"/>
                <a:sym typeface="Recursive"/>
              </a:rPr>
              <a:t> </a:t>
            </a:r>
            <a:r>
              <a:rPr lang="en-GB" sz="1800">
                <a:latin typeface="Recursive"/>
                <a:ea typeface="Recursive"/>
                <a:cs typeface="Recursive"/>
                <a:sym typeface="Recursive"/>
              </a:rPr>
              <a:t>of the Reception Year.</a:t>
            </a:r>
            <a:endParaRPr sz="1800"/>
          </a:p>
          <a:p>
            <a:pPr indent="-279400" lvl="0" marL="342900" rtl="0" algn="l">
              <a:spcBef>
                <a:spcPts val="560"/>
              </a:spcBef>
              <a:spcAft>
                <a:spcPts val="0"/>
              </a:spcAft>
              <a:buClr>
                <a:schemeClr val="dk1"/>
              </a:buClr>
              <a:buSzPts val="1800"/>
              <a:buFont typeface="Recursive"/>
              <a:buChar char="•"/>
            </a:pPr>
            <a:r>
              <a:rPr lang="en-GB" sz="1800">
                <a:latin typeface="Recursive"/>
                <a:ea typeface="Recursive"/>
                <a:cs typeface="Recursive"/>
                <a:sym typeface="Recursive"/>
              </a:rPr>
              <a:t>We look for children developing these skills in child-initiated activities and independently.</a:t>
            </a:r>
            <a:endParaRPr sz="1800"/>
          </a:p>
          <a:p>
            <a:pPr indent="-279400" lvl="0" marL="342900" rtl="0" algn="l">
              <a:spcBef>
                <a:spcPts val="560"/>
              </a:spcBef>
              <a:spcAft>
                <a:spcPts val="0"/>
              </a:spcAft>
              <a:buClr>
                <a:srgbClr val="666699"/>
              </a:buClr>
              <a:buSzPts val="1800"/>
              <a:buFont typeface="Recursive"/>
              <a:buChar char="•"/>
            </a:pPr>
            <a:r>
              <a:rPr b="1" lang="en-GB" sz="1800" u="sng">
                <a:solidFill>
                  <a:srgbClr val="666699"/>
                </a:solidFill>
                <a:latin typeface="Recursive"/>
                <a:ea typeface="Recursive"/>
                <a:cs typeface="Recursive"/>
                <a:sym typeface="Recursive"/>
              </a:rPr>
              <a:t> </a:t>
            </a:r>
            <a:r>
              <a:rPr lang="en-GB" sz="1800" u="sng">
                <a:solidFill>
                  <a:schemeClr val="hlink"/>
                </a:solidFill>
                <a:latin typeface="Recursive"/>
                <a:ea typeface="Recursive"/>
                <a:cs typeface="Recursive"/>
                <a:sym typeface="Recursive"/>
                <a:hlinkClick r:id="rId3"/>
              </a:rPr>
              <a:t>what-to-expect-in-the-eyfs-d99a9272.pdf (cdn-website.com)</a:t>
            </a:r>
            <a:r>
              <a:rPr lang="en-GB" sz="1800">
                <a:latin typeface="Recursive"/>
                <a:ea typeface="Recursive"/>
                <a:cs typeface="Recursive"/>
                <a:sym typeface="Recursive"/>
              </a:rPr>
              <a:t> document uploaded to website contains the Early Learning Goal statements for each area and some ideas to help you to support your child to achieve them by the end of the academic year.</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ctrTitle"/>
          </p:nvPr>
        </p:nvSpPr>
        <p:spPr>
          <a:xfrm>
            <a:off x="939800" y="260350"/>
            <a:ext cx="7721600" cy="7207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What do we do?</a:t>
            </a:r>
            <a:endParaRPr/>
          </a:p>
        </p:txBody>
      </p:sp>
      <p:sp>
        <p:nvSpPr>
          <p:cNvPr id="172" name="Google Shape;172;p23"/>
          <p:cNvSpPr txBox="1"/>
          <p:nvPr>
            <p:ph idx="1" type="subTitle"/>
          </p:nvPr>
        </p:nvSpPr>
        <p:spPr>
          <a:xfrm>
            <a:off x="1116013" y="981075"/>
            <a:ext cx="7721600" cy="5113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6699"/>
              </a:buClr>
              <a:buSzPts val="2400"/>
              <a:buFont typeface="Recursive"/>
              <a:buNone/>
            </a:pPr>
            <a:r>
              <a:rPr b="1" lang="en-GB" sz="1800">
                <a:solidFill>
                  <a:srgbClr val="666699"/>
                </a:solidFill>
                <a:latin typeface="Recursive"/>
                <a:ea typeface="Recursive"/>
                <a:cs typeface="Recursive"/>
                <a:sym typeface="Recursive"/>
              </a:rPr>
              <a:t>Communication and language development </a:t>
            </a:r>
            <a:r>
              <a:rPr lang="en-GB" sz="1800">
                <a:latin typeface="Recursive"/>
                <a:ea typeface="Recursive"/>
                <a:cs typeface="Recursive"/>
                <a:sym typeface="Recursive"/>
              </a:rPr>
              <a:t>involves giving children opportunities to experience a rich language environment; to develop their confidence and skills in expressing themselves; and to speak and listen in a range of situations mostly through play. </a:t>
            </a:r>
            <a:endParaRPr sz="1800"/>
          </a:p>
          <a:p>
            <a:pPr indent="0" lvl="0" marL="0" rtl="0" algn="l">
              <a:spcBef>
                <a:spcPts val="480"/>
              </a:spcBef>
              <a:spcAft>
                <a:spcPts val="0"/>
              </a:spcAft>
              <a:buClr>
                <a:schemeClr val="dk1"/>
              </a:buClr>
              <a:buSzPts val="2400"/>
              <a:buFont typeface="Recursive"/>
              <a:buNone/>
            </a:pPr>
            <a:r>
              <a:rPr lang="en-GB" sz="1800">
                <a:latin typeface="Recursive"/>
                <a:ea typeface="Recursive"/>
                <a:cs typeface="Recursive"/>
                <a:sym typeface="Recursive"/>
              </a:rPr>
              <a:t>• </a:t>
            </a:r>
            <a:r>
              <a:rPr b="1" lang="en-GB" sz="1800">
                <a:solidFill>
                  <a:srgbClr val="666699"/>
                </a:solidFill>
                <a:latin typeface="Recursive"/>
                <a:ea typeface="Recursive"/>
                <a:cs typeface="Recursive"/>
                <a:sym typeface="Recursive"/>
              </a:rPr>
              <a:t>Physical development </a:t>
            </a:r>
            <a:r>
              <a:rPr lang="en-GB" sz="1800">
                <a:latin typeface="Recursive"/>
                <a:ea typeface="Recursive"/>
                <a:cs typeface="Recursive"/>
                <a:sym typeface="Recursive"/>
              </a:rPr>
              <a:t>involves providing opportunities for young children to be active and interactive; and to develop their co-ordination, control, and movement. Children must also be helped to understand the importance of physical activity, and to make healthy choices in relation to food. </a:t>
            </a:r>
            <a:endParaRPr sz="1800"/>
          </a:p>
          <a:p>
            <a:pPr indent="0" lvl="0" marL="0" rtl="0" algn="l">
              <a:spcBef>
                <a:spcPts val="480"/>
              </a:spcBef>
              <a:spcAft>
                <a:spcPts val="0"/>
              </a:spcAft>
              <a:buClr>
                <a:schemeClr val="dk1"/>
              </a:buClr>
              <a:buSzPts val="2400"/>
              <a:buFont typeface="Recursive"/>
              <a:buNone/>
            </a:pPr>
            <a:r>
              <a:rPr lang="en-GB" sz="1800">
                <a:latin typeface="Recursive"/>
                <a:ea typeface="Recursive"/>
                <a:cs typeface="Recursive"/>
                <a:sym typeface="Recursive"/>
              </a:rPr>
              <a:t> • </a:t>
            </a:r>
            <a:r>
              <a:rPr b="1" lang="en-GB" sz="1800">
                <a:solidFill>
                  <a:srgbClr val="666699"/>
                </a:solidFill>
                <a:latin typeface="Recursive"/>
                <a:ea typeface="Recursive"/>
                <a:cs typeface="Recursive"/>
                <a:sym typeface="Recursive"/>
              </a:rPr>
              <a:t>Personal, social and emotional development</a:t>
            </a:r>
            <a:r>
              <a:rPr lang="en-GB" sz="1800">
                <a:latin typeface="Recursive"/>
                <a:ea typeface="Recursive"/>
                <a:cs typeface="Recursive"/>
                <a:sym typeface="Recursive"/>
              </a:rPr>
              <a:t> involves helping children to develop a positive sense of themselves, and others; to form positive relationships and develop respect for others; to develop social skills and learn how to manage their feelings; to understand appropriate behaviour in groups; and to have confidence in their own abilities.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ctrTitle"/>
          </p:nvPr>
        </p:nvSpPr>
        <p:spPr>
          <a:xfrm>
            <a:off x="1031348" y="332656"/>
            <a:ext cx="7721600" cy="7842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600">
                <a:latin typeface="Recursive"/>
                <a:ea typeface="Recursive"/>
                <a:cs typeface="Recursive"/>
                <a:sym typeface="Recursive"/>
              </a:rPr>
              <a:t>What do we do? Cont.</a:t>
            </a:r>
            <a:endParaRPr/>
          </a:p>
        </p:txBody>
      </p:sp>
      <p:sp>
        <p:nvSpPr>
          <p:cNvPr id="178" name="Google Shape;178;p24"/>
          <p:cNvSpPr txBox="1"/>
          <p:nvPr>
            <p:ph idx="1" type="subTitle"/>
          </p:nvPr>
        </p:nvSpPr>
        <p:spPr>
          <a:xfrm>
            <a:off x="1031348" y="980728"/>
            <a:ext cx="7927975" cy="5697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Recursive"/>
              <a:buNone/>
            </a:pPr>
            <a:r>
              <a:rPr lang="en-GB" sz="1800">
                <a:latin typeface="Recursive"/>
                <a:ea typeface="Recursive"/>
                <a:cs typeface="Recursive"/>
                <a:sym typeface="Recursive"/>
              </a:rPr>
              <a:t>• </a:t>
            </a:r>
            <a:r>
              <a:rPr b="1" lang="en-GB" sz="1800">
                <a:solidFill>
                  <a:srgbClr val="666699"/>
                </a:solidFill>
                <a:latin typeface="Recursive"/>
                <a:ea typeface="Recursive"/>
                <a:cs typeface="Recursive"/>
                <a:sym typeface="Recursive"/>
              </a:rPr>
              <a:t>Literacy development </a:t>
            </a:r>
            <a:r>
              <a:rPr lang="en-GB" sz="1800">
                <a:latin typeface="Recursive"/>
                <a:ea typeface="Recursive"/>
                <a:cs typeface="Recursive"/>
                <a:sym typeface="Recursive"/>
              </a:rPr>
              <a:t>involves encouraging children to link sounds and letters and to begin to read and write. Children must be given access to a wide range of reading materials (books, poems, and other written materials) to ignite their interest. </a:t>
            </a:r>
            <a:endParaRPr sz="1800"/>
          </a:p>
          <a:p>
            <a:pPr indent="0" lvl="0" marL="0" rtl="0" algn="l">
              <a:spcBef>
                <a:spcPts val="440"/>
              </a:spcBef>
              <a:spcAft>
                <a:spcPts val="0"/>
              </a:spcAft>
              <a:buClr>
                <a:schemeClr val="dk1"/>
              </a:buClr>
              <a:buSzPts val="2200"/>
              <a:buFont typeface="Recursive"/>
              <a:buNone/>
            </a:pPr>
            <a:r>
              <a:rPr lang="en-GB" sz="1800">
                <a:latin typeface="Recursive"/>
                <a:ea typeface="Recursive"/>
                <a:cs typeface="Recursive"/>
                <a:sym typeface="Recursive"/>
              </a:rPr>
              <a:t>• </a:t>
            </a:r>
            <a:r>
              <a:rPr b="1" lang="en-GB" sz="1800">
                <a:solidFill>
                  <a:srgbClr val="666699"/>
                </a:solidFill>
                <a:latin typeface="Recursive"/>
                <a:ea typeface="Recursive"/>
                <a:cs typeface="Recursive"/>
                <a:sym typeface="Recursive"/>
              </a:rPr>
              <a:t>Mathematics</a:t>
            </a:r>
            <a:r>
              <a:rPr lang="en-GB" sz="1800">
                <a:latin typeface="Recursive"/>
                <a:ea typeface="Recursive"/>
                <a:cs typeface="Recursive"/>
                <a:sym typeface="Recursive"/>
              </a:rPr>
              <a:t> involves providing children with opportunities to develop and improve their skills in counting, understanding and using numbers, calculating simple addition and subtraction problems; and to describe shapes, spaces, and measures.</a:t>
            </a:r>
            <a:endParaRPr sz="1800"/>
          </a:p>
          <a:p>
            <a:pPr indent="0" lvl="0" marL="0" rtl="0" algn="l">
              <a:spcBef>
                <a:spcPts val="440"/>
              </a:spcBef>
              <a:spcAft>
                <a:spcPts val="0"/>
              </a:spcAft>
              <a:buClr>
                <a:schemeClr val="dk1"/>
              </a:buClr>
              <a:buSzPts val="2200"/>
              <a:buFont typeface="Recursive"/>
              <a:buNone/>
            </a:pPr>
            <a:r>
              <a:rPr lang="en-GB" sz="1800">
                <a:latin typeface="Recursive"/>
                <a:ea typeface="Recursive"/>
                <a:cs typeface="Recursive"/>
                <a:sym typeface="Recursive"/>
              </a:rPr>
              <a:t> </a:t>
            </a:r>
            <a:r>
              <a:rPr b="1" lang="en-GB" sz="1800">
                <a:solidFill>
                  <a:srgbClr val="666699"/>
                </a:solidFill>
                <a:latin typeface="Recursive"/>
                <a:ea typeface="Recursive"/>
                <a:cs typeface="Recursive"/>
                <a:sym typeface="Recursive"/>
              </a:rPr>
              <a:t>• Understanding the world </a:t>
            </a:r>
            <a:r>
              <a:rPr lang="en-GB" sz="1800">
                <a:latin typeface="Recursive"/>
                <a:ea typeface="Recursive"/>
                <a:cs typeface="Recursive"/>
                <a:sym typeface="Recursive"/>
              </a:rPr>
              <a:t>involves guiding children to make sense of their physical world and their community through opportunities to explore, observe and find out about people, places, technology and the environment. </a:t>
            </a:r>
            <a:endParaRPr sz="1800"/>
          </a:p>
          <a:p>
            <a:pPr indent="0" lvl="0" marL="0" rtl="0" algn="l">
              <a:spcBef>
                <a:spcPts val="440"/>
              </a:spcBef>
              <a:spcAft>
                <a:spcPts val="0"/>
              </a:spcAft>
              <a:buClr>
                <a:schemeClr val="dk1"/>
              </a:buClr>
              <a:buSzPts val="2200"/>
              <a:buFont typeface="Recursive"/>
              <a:buNone/>
            </a:pPr>
            <a:r>
              <a:rPr lang="en-GB" sz="1800">
                <a:latin typeface="Recursive"/>
                <a:ea typeface="Recursive"/>
                <a:cs typeface="Recursive"/>
                <a:sym typeface="Recursive"/>
              </a:rPr>
              <a:t>• </a:t>
            </a:r>
            <a:r>
              <a:rPr b="1" lang="en-GB" sz="1800">
                <a:solidFill>
                  <a:srgbClr val="666699"/>
                </a:solidFill>
                <a:latin typeface="Recursive"/>
                <a:ea typeface="Recursive"/>
                <a:cs typeface="Recursive"/>
                <a:sym typeface="Recursive"/>
              </a:rPr>
              <a:t>Expressive arts and design </a:t>
            </a:r>
            <a:r>
              <a:rPr lang="en-GB" sz="1800">
                <a:latin typeface="Recursive"/>
                <a:ea typeface="Recursive"/>
                <a:cs typeface="Recursive"/>
                <a:sym typeface="Recursive"/>
              </a:rPr>
              <a:t>involves enabling children to explore and play with a wide range of media and materials, as well as providing opportunities and encouragement for sharing their thoughts, ideas and feelings through a variety of activities in art, music, movement, dance, role-play, and design and technology.</a:t>
            </a:r>
            <a:endParaRPr sz="1800"/>
          </a:p>
          <a:p>
            <a:pPr indent="0" lvl="0" marL="0" rtl="0" algn="l">
              <a:spcBef>
                <a:spcPts val="400"/>
              </a:spcBef>
              <a:spcAft>
                <a:spcPts val="0"/>
              </a:spcAft>
              <a:buClr>
                <a:schemeClr val="dk1"/>
              </a:buClr>
              <a:buSzPts val="2000"/>
              <a:buFont typeface="Times New Roman"/>
              <a:buNone/>
            </a:pPr>
            <a:r>
              <a:t/>
            </a:r>
            <a:endParaRPr sz="2000">
              <a:latin typeface="Recursive"/>
              <a:ea typeface="Recursive"/>
              <a:cs typeface="Recursive"/>
              <a:sym typeface="Recursiv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Our Topics</a:t>
            </a:r>
            <a:endParaRPr/>
          </a:p>
        </p:txBody>
      </p:sp>
      <p:sp>
        <p:nvSpPr>
          <p:cNvPr id="184" name="Google Shape;184;p25"/>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GB"/>
              <a:t>Autumn 1: All about me</a:t>
            </a:r>
            <a:endParaRPr/>
          </a:p>
          <a:p>
            <a:pPr indent="-342900" lvl="0" marL="342900" rtl="0" algn="l">
              <a:spcBef>
                <a:spcPts val="640"/>
              </a:spcBef>
              <a:spcAft>
                <a:spcPts val="0"/>
              </a:spcAft>
              <a:buClr>
                <a:schemeClr val="dk1"/>
              </a:buClr>
              <a:buSzPts val="3200"/>
              <a:buFont typeface="Times New Roman"/>
              <a:buChar char="•"/>
            </a:pPr>
            <a:r>
              <a:rPr lang="en-GB"/>
              <a:t>Autumn 2: Transport</a:t>
            </a:r>
            <a:endParaRPr/>
          </a:p>
          <a:p>
            <a:pPr indent="-342900" lvl="0" marL="342900" rtl="0" algn="l">
              <a:spcBef>
                <a:spcPts val="640"/>
              </a:spcBef>
              <a:spcAft>
                <a:spcPts val="0"/>
              </a:spcAft>
              <a:buClr>
                <a:schemeClr val="dk1"/>
              </a:buClr>
              <a:buSzPts val="3200"/>
              <a:buFont typeface="Times New Roman"/>
              <a:buChar char="•"/>
            </a:pPr>
            <a:r>
              <a:rPr lang="en-GB"/>
              <a:t>Spring 1: Space</a:t>
            </a:r>
            <a:endParaRPr/>
          </a:p>
          <a:p>
            <a:pPr indent="-342900" lvl="0" marL="342900" rtl="0" algn="l">
              <a:spcBef>
                <a:spcPts val="640"/>
              </a:spcBef>
              <a:spcAft>
                <a:spcPts val="0"/>
              </a:spcAft>
              <a:buClr>
                <a:schemeClr val="dk1"/>
              </a:buClr>
              <a:buSzPts val="3200"/>
              <a:buFont typeface="Times New Roman"/>
              <a:buChar char="•"/>
            </a:pPr>
            <a:r>
              <a:rPr lang="en-GB"/>
              <a:t>Spring 2: Growing and Changing</a:t>
            </a:r>
            <a:endParaRPr/>
          </a:p>
          <a:p>
            <a:pPr indent="-342900" lvl="0" marL="342900" rtl="0" algn="l">
              <a:spcBef>
                <a:spcPts val="640"/>
              </a:spcBef>
              <a:spcAft>
                <a:spcPts val="0"/>
              </a:spcAft>
              <a:buClr>
                <a:schemeClr val="dk1"/>
              </a:buClr>
              <a:buSzPts val="3200"/>
              <a:buFont typeface="Times New Roman"/>
              <a:buChar char="•"/>
            </a:pPr>
            <a:r>
              <a:rPr lang="en-GB"/>
              <a:t>Summer 1: Kings and Queens</a:t>
            </a:r>
            <a:endParaRPr/>
          </a:p>
          <a:p>
            <a:pPr indent="-342900" lvl="0" marL="342900" rtl="0" algn="l">
              <a:spcBef>
                <a:spcPts val="640"/>
              </a:spcBef>
              <a:spcAft>
                <a:spcPts val="0"/>
              </a:spcAft>
              <a:buClr>
                <a:schemeClr val="dk1"/>
              </a:buClr>
              <a:buSzPts val="3200"/>
              <a:buFont typeface="Times New Roman"/>
              <a:buChar char="•"/>
            </a:pPr>
            <a:r>
              <a:rPr lang="en-GB"/>
              <a:t>Summer 2: Stories from the Past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p:nvPr/>
        </p:nvSpPr>
        <p:spPr>
          <a:xfrm>
            <a:off x="1004888" y="404813"/>
            <a:ext cx="7715250" cy="641868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Noto Sans Symbols"/>
              <a:buNone/>
            </a:pPr>
            <a:r>
              <a:t/>
            </a:r>
            <a:endParaRPr b="1" sz="2800" u="sng">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800"/>
              <a:buFont typeface="Noto Sans Symbols"/>
              <a:buNone/>
            </a:pPr>
            <a:r>
              <a:rPr b="1" lang="en-GB" sz="2800" u="sng">
                <a:solidFill>
                  <a:schemeClr val="dk1"/>
                </a:solidFill>
                <a:latin typeface="Recursive"/>
                <a:ea typeface="Recursive"/>
                <a:cs typeface="Recursive"/>
                <a:sym typeface="Recursive"/>
              </a:rPr>
              <a:t>The first few weeks</a:t>
            </a:r>
            <a:r>
              <a:rPr lang="en-GB" sz="2800">
                <a:solidFill>
                  <a:schemeClr val="dk1"/>
                </a:solidFill>
                <a:latin typeface="Recursive"/>
                <a:ea typeface="Recursive"/>
                <a:cs typeface="Recursive"/>
                <a:sym typeface="Recursive"/>
              </a:rPr>
              <a:t> </a:t>
            </a:r>
            <a:endParaRPr/>
          </a:p>
          <a:p>
            <a:pPr indent="0" lvl="0" marL="0" marR="0" rtl="0" algn="ctr">
              <a:lnSpc>
                <a:spcPct val="90000"/>
              </a:lnSpc>
              <a:spcBef>
                <a:spcPts val="0"/>
              </a:spcBef>
              <a:spcAft>
                <a:spcPts val="0"/>
              </a:spcAft>
              <a:buClr>
                <a:schemeClr val="dk1"/>
              </a:buClr>
              <a:buSzPts val="1200"/>
              <a:buFont typeface="Noto Sans Symbols"/>
              <a:buNone/>
            </a:pPr>
            <a:r>
              <a:t/>
            </a:r>
            <a:endParaRPr sz="1200">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Noto Sans Symbols"/>
              <a:buNone/>
            </a:pPr>
            <a:r>
              <a:rPr lang="en-GB" sz="2400">
                <a:solidFill>
                  <a:schemeClr val="dk1"/>
                </a:solidFill>
                <a:latin typeface="Recursive"/>
                <a:ea typeface="Recursive"/>
                <a:cs typeface="Recursive"/>
                <a:sym typeface="Recursive"/>
              </a:rPr>
              <a:t>We will find out what the children </a:t>
            </a:r>
            <a:endParaRPr/>
          </a:p>
          <a:p>
            <a:pPr indent="0" lvl="0" marL="0" marR="0" rtl="0" algn="ctr">
              <a:lnSpc>
                <a:spcPct val="90000"/>
              </a:lnSpc>
              <a:spcBef>
                <a:spcPts val="0"/>
              </a:spcBef>
              <a:spcAft>
                <a:spcPts val="0"/>
              </a:spcAft>
              <a:buClr>
                <a:schemeClr val="folHlink"/>
              </a:buClr>
              <a:buSzPts val="2400"/>
              <a:buFont typeface="Noto Sans Symbols"/>
              <a:buNone/>
            </a:pPr>
            <a:r>
              <a:rPr lang="en-GB" sz="2400">
                <a:solidFill>
                  <a:schemeClr val="folHlink"/>
                </a:solidFill>
                <a:latin typeface="Recursive"/>
                <a:ea typeface="Recursive"/>
                <a:cs typeface="Recursive"/>
                <a:sym typeface="Recursive"/>
              </a:rPr>
              <a:t>already know and can do</a:t>
            </a:r>
            <a:r>
              <a:rPr lang="en-GB" sz="2400">
                <a:solidFill>
                  <a:schemeClr val="dk1"/>
                </a:solidFill>
                <a:latin typeface="Recursive"/>
                <a:ea typeface="Recursive"/>
                <a:cs typeface="Recursive"/>
                <a:sym typeface="Recursive"/>
              </a:rPr>
              <a:t> </a:t>
            </a:r>
            <a:endParaRPr/>
          </a:p>
          <a:p>
            <a:pPr indent="0" lvl="0" marL="0" marR="0" rtl="0" algn="ctr">
              <a:lnSpc>
                <a:spcPct val="90000"/>
              </a:lnSpc>
              <a:spcBef>
                <a:spcPts val="0"/>
              </a:spcBef>
              <a:spcAft>
                <a:spcPts val="0"/>
              </a:spcAft>
              <a:buClr>
                <a:schemeClr val="dk1"/>
              </a:buClr>
              <a:buSzPts val="2400"/>
              <a:buFont typeface="Noto Sans Symbols"/>
              <a:buNone/>
            </a:pPr>
            <a:r>
              <a:rPr lang="en-GB" sz="2400">
                <a:solidFill>
                  <a:schemeClr val="dk1"/>
                </a:solidFill>
                <a:latin typeface="Recursive"/>
                <a:ea typeface="Recursive"/>
                <a:cs typeface="Recursive"/>
                <a:sym typeface="Recursive"/>
              </a:rPr>
              <a:t>and use this information to help us develop an </a:t>
            </a:r>
            <a:r>
              <a:rPr lang="en-GB" sz="2400">
                <a:solidFill>
                  <a:schemeClr val="folHlink"/>
                </a:solidFill>
                <a:latin typeface="Recursive"/>
                <a:ea typeface="Recursive"/>
                <a:cs typeface="Recursive"/>
                <a:sym typeface="Recursive"/>
              </a:rPr>
              <a:t>understanding of your child and their learning and development.</a:t>
            </a:r>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folHlink"/>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Recursive"/>
              <a:buNone/>
            </a:pPr>
            <a:r>
              <a:rPr lang="en-GB" sz="2400">
                <a:solidFill>
                  <a:schemeClr val="dk1"/>
                </a:solidFill>
                <a:latin typeface="Recursive"/>
                <a:ea typeface="Recursive"/>
                <a:cs typeface="Recursive"/>
                <a:sym typeface="Recursive"/>
              </a:rPr>
              <a:t>Please complete your ‘All about me’ booklet which you can find in your welcome pack and return it at the next session. This will give us some very important insights into your child's world! It helps us to plan learning opportunities that may interest them. </a:t>
            </a:r>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dk1"/>
              </a:solidFill>
              <a:latin typeface="Recursive"/>
              <a:ea typeface="Recursive"/>
              <a:cs typeface="Recursive"/>
              <a:sym typeface="Recursive"/>
            </a:endParaRPr>
          </a:p>
          <a:p>
            <a:pPr indent="0" lvl="0" marL="0" marR="0" rtl="0" algn="ctr">
              <a:lnSpc>
                <a:spcPct val="90000"/>
              </a:lnSpc>
              <a:spcBef>
                <a:spcPts val="0"/>
              </a:spcBef>
              <a:spcAft>
                <a:spcPts val="0"/>
              </a:spcAft>
              <a:buClr>
                <a:schemeClr val="dk1"/>
              </a:buClr>
              <a:buSzPts val="2400"/>
              <a:buFont typeface="Noto Sans Symbols"/>
              <a:buNone/>
            </a:pPr>
            <a:r>
              <a:t/>
            </a:r>
            <a:endParaRPr sz="2400">
              <a:solidFill>
                <a:schemeClr val="dk1"/>
              </a:solidFill>
              <a:latin typeface="Recursive"/>
              <a:ea typeface="Recursive"/>
              <a:cs typeface="Recursive"/>
              <a:sym typeface="Recursive"/>
            </a:endParaRPr>
          </a:p>
          <a:p>
            <a:pPr indent="0" lvl="0" marL="0" marR="0" rtl="0" algn="l">
              <a:lnSpc>
                <a:spcPct val="90000"/>
              </a:lnSpc>
              <a:spcBef>
                <a:spcPts val="0"/>
              </a:spcBef>
              <a:spcAft>
                <a:spcPts val="0"/>
              </a:spcAft>
              <a:buClr>
                <a:schemeClr val="dk1"/>
              </a:buClr>
              <a:buSzPts val="2400"/>
              <a:buFont typeface="Noto Sans Symbols"/>
              <a:buNone/>
            </a:pPr>
            <a:r>
              <a:t/>
            </a:r>
            <a:endParaRPr i="1" sz="2400">
              <a:solidFill>
                <a:schemeClr val="dk1"/>
              </a:solidFill>
              <a:latin typeface="Recursive"/>
              <a:ea typeface="Recursive"/>
              <a:cs typeface="Recursive"/>
              <a:sym typeface="Recursive"/>
            </a:endParaRPr>
          </a:p>
          <a:p>
            <a:pPr indent="0" lvl="0" marL="0" marR="0" rtl="0" algn="r">
              <a:lnSpc>
                <a:spcPct val="90000"/>
              </a:lnSpc>
              <a:spcBef>
                <a:spcPts val="0"/>
              </a:spcBef>
              <a:spcAft>
                <a:spcPts val="0"/>
              </a:spcAft>
              <a:buClr>
                <a:schemeClr val="dk1"/>
              </a:buClr>
              <a:buSzPts val="2800"/>
              <a:buFont typeface="Recursive"/>
              <a:buNone/>
            </a:pPr>
            <a:r>
              <a:rPr i="1" lang="en-GB" sz="2800">
                <a:solidFill>
                  <a:schemeClr val="dk1"/>
                </a:solidFill>
                <a:latin typeface="Recursive"/>
                <a:ea typeface="Recursive"/>
                <a:cs typeface="Recursive"/>
                <a:sym typeface="Recursive"/>
              </a:rPr>
              <a:t>             </a:t>
            </a:r>
            <a:endParaRPr sz="2800">
              <a:solidFill>
                <a:schemeClr val="dk1"/>
              </a:solidFill>
              <a:latin typeface="Recursive"/>
              <a:ea typeface="Recursive"/>
              <a:cs typeface="Recursive"/>
              <a:sym typeface="Recursiv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1043608" y="331529"/>
            <a:ext cx="2876054"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chemeClr val="dk1"/>
                </a:solidFill>
                <a:latin typeface="Recursive"/>
                <a:ea typeface="Recursive"/>
                <a:cs typeface="Recursive"/>
                <a:sym typeface="Recursive"/>
              </a:rPr>
              <a:t>How we teach:</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Playful adults</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Model</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commentate</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Pose questions</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Set challenges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p:nvPr/>
        </p:nvSpPr>
        <p:spPr>
          <a:xfrm>
            <a:off x="1089025" y="476672"/>
            <a:ext cx="283490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200">
                <a:solidFill>
                  <a:schemeClr val="dk1"/>
                </a:solidFill>
                <a:latin typeface="Recursive"/>
                <a:ea typeface="Recursive"/>
                <a:cs typeface="Recursive"/>
                <a:sym typeface="Recursive"/>
              </a:rPr>
              <a:t>How we learn:</a:t>
            </a:r>
            <a:endParaRPr/>
          </a:p>
          <a:p>
            <a:pPr indent="0" lvl="0" marL="0" marR="0" rtl="0" algn="l">
              <a:spcBef>
                <a:spcPts val="0"/>
              </a:spcBef>
              <a:spcAft>
                <a:spcPts val="0"/>
              </a:spcAft>
              <a:buNone/>
            </a:pPr>
            <a:r>
              <a:t/>
            </a:r>
            <a:endParaRPr sz="3200">
              <a:solidFill>
                <a:schemeClr val="dk1"/>
              </a:solidFill>
              <a:latin typeface="Recursive"/>
              <a:ea typeface="Recursive"/>
              <a:cs typeface="Recursive"/>
              <a:sym typeface="Recursive"/>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First hand</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Messy</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Creative</a:t>
            </a:r>
            <a:endParaRPr/>
          </a:p>
          <a:p>
            <a:pPr indent="-342900" lvl="0" marL="342900" marR="0" rtl="0" algn="l">
              <a:spcBef>
                <a:spcPts val="0"/>
              </a:spcBef>
              <a:spcAft>
                <a:spcPts val="0"/>
              </a:spcAft>
              <a:buClr>
                <a:schemeClr val="dk1"/>
              </a:buClr>
              <a:buSzPts val="3200"/>
              <a:buFont typeface="Arial"/>
              <a:buChar char="•"/>
            </a:pPr>
            <a:r>
              <a:rPr lang="en-GB" sz="3200">
                <a:solidFill>
                  <a:schemeClr val="dk1"/>
                </a:solidFill>
                <a:latin typeface="Recursive"/>
                <a:ea typeface="Recursive"/>
                <a:cs typeface="Recursive"/>
                <a:sym typeface="Recursive"/>
              </a:rPr>
              <a:t>Child led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idx="1" type="body"/>
          </p:nvPr>
        </p:nvSpPr>
        <p:spPr>
          <a:xfrm>
            <a:off x="827584" y="836712"/>
            <a:ext cx="7742188" cy="533744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8.40 - 8:45</a:t>
            </a:r>
            <a:r>
              <a:rPr lang="en-GB" sz="2000">
                <a:latin typeface="Recursive"/>
                <a:ea typeface="Recursive"/>
                <a:cs typeface="Recursive"/>
                <a:sym typeface="Recursive"/>
              </a:rPr>
              <a:t> – Children say goodbye to parents and are led into their class from the playground by their teacher. We hang up our coats and put our lunch boxes and book bags away. Then we do the register. </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8:45 – 9:00 </a:t>
            </a:r>
            <a:r>
              <a:rPr lang="en-GB" sz="2000">
                <a:latin typeface="Recursive"/>
                <a:ea typeface="Recursive"/>
                <a:cs typeface="Recursive"/>
                <a:sym typeface="Recursive"/>
              </a:rPr>
              <a:t>– Early morning tasks</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9:00 – 9:30 </a:t>
            </a:r>
            <a:r>
              <a:rPr lang="en-GB" sz="2000">
                <a:latin typeface="Recursive"/>
                <a:ea typeface="Recursive"/>
                <a:cs typeface="Recursive"/>
                <a:sym typeface="Recursive"/>
              </a:rPr>
              <a:t>–  Phonics</a:t>
            </a:r>
            <a:endParaRPr/>
          </a:p>
          <a:p>
            <a:pPr indent="-342900" lvl="0" marL="342900" rtl="0" algn="l">
              <a:lnSpc>
                <a:spcPct val="90000"/>
              </a:lnSpc>
              <a:spcBef>
                <a:spcPts val="400"/>
              </a:spcBef>
              <a:spcAft>
                <a:spcPts val="0"/>
              </a:spcAft>
              <a:buClr>
                <a:srgbClr val="9900FF"/>
              </a:buClr>
              <a:buSzPts val="2000"/>
              <a:buFont typeface="Recursive"/>
              <a:buChar char="•"/>
            </a:pPr>
            <a:r>
              <a:rPr lang="en-GB" sz="2000">
                <a:solidFill>
                  <a:srgbClr val="9900FF"/>
                </a:solidFill>
                <a:latin typeface="Recursive"/>
                <a:ea typeface="Recursive"/>
                <a:cs typeface="Recursive"/>
                <a:sym typeface="Recursive"/>
              </a:rPr>
              <a:t>9.30 – 9.45 - </a:t>
            </a:r>
            <a:r>
              <a:rPr lang="en-GB" sz="2000">
                <a:solidFill>
                  <a:srgbClr val="000000"/>
                </a:solidFill>
                <a:latin typeface="Recursive"/>
                <a:ea typeface="Recursive"/>
                <a:cs typeface="Recursive"/>
                <a:sym typeface="Recursive"/>
              </a:rPr>
              <a:t>Snack time </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10:00 – 11.15 - </a:t>
            </a:r>
            <a:r>
              <a:rPr lang="en-GB" sz="2000">
                <a:solidFill>
                  <a:srgbClr val="000000"/>
                </a:solidFill>
                <a:latin typeface="Recursive"/>
                <a:ea typeface="Recursive"/>
                <a:cs typeface="Recursive"/>
                <a:sym typeface="Recursive"/>
              </a:rPr>
              <a:t>Child initiated playful learning.</a:t>
            </a:r>
            <a:endParaRPr sz="2000">
              <a:solidFill>
                <a:srgbClr val="7030A0"/>
              </a:solidFill>
              <a:latin typeface="Recursive"/>
              <a:ea typeface="Recursive"/>
              <a:cs typeface="Recursive"/>
              <a:sym typeface="Recursive"/>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11:15 – 11:45 </a:t>
            </a:r>
            <a:r>
              <a:rPr lang="en-GB" sz="2000">
                <a:latin typeface="Recursive"/>
                <a:ea typeface="Recursive"/>
                <a:cs typeface="Recursive"/>
                <a:sym typeface="Recursive"/>
              </a:rPr>
              <a:t>– Maths</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11:45 – 12:00 </a:t>
            </a:r>
            <a:r>
              <a:rPr lang="en-GB" sz="2000">
                <a:latin typeface="Recursive"/>
                <a:ea typeface="Recursive"/>
                <a:cs typeface="Recursive"/>
                <a:sym typeface="Recursive"/>
              </a:rPr>
              <a:t>–</a:t>
            </a:r>
            <a:r>
              <a:rPr lang="en-GB" sz="2000">
                <a:solidFill>
                  <a:srgbClr val="7030A0"/>
                </a:solidFill>
                <a:latin typeface="Recursive"/>
                <a:ea typeface="Recursive"/>
                <a:cs typeface="Recursive"/>
                <a:sym typeface="Recursive"/>
              </a:rPr>
              <a:t> </a:t>
            </a:r>
            <a:r>
              <a:rPr lang="en-GB" sz="2000">
                <a:latin typeface="Recursive"/>
                <a:ea typeface="Recursive"/>
                <a:cs typeface="Recursive"/>
                <a:sym typeface="Recursive"/>
              </a:rPr>
              <a:t>Wash hands ready for lunchtime sing a song/story/maths meeting</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 12:00 – 1:00 </a:t>
            </a:r>
            <a:r>
              <a:rPr lang="en-GB" sz="2000">
                <a:latin typeface="Recursive"/>
                <a:ea typeface="Recursive"/>
                <a:cs typeface="Recursive"/>
                <a:sym typeface="Recursive"/>
              </a:rPr>
              <a:t>– Lunch time</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1:00 – 1:30 </a:t>
            </a:r>
            <a:r>
              <a:rPr lang="en-GB" sz="2000">
                <a:latin typeface="Recursive"/>
                <a:ea typeface="Recursive"/>
                <a:cs typeface="Recursive"/>
                <a:sym typeface="Recursive"/>
              </a:rPr>
              <a:t>– Drawing Club</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1:30 – 2:30 </a:t>
            </a:r>
            <a:r>
              <a:rPr lang="en-GB" sz="2000">
                <a:latin typeface="Recursive"/>
                <a:ea typeface="Recursive"/>
                <a:cs typeface="Recursive"/>
                <a:sym typeface="Recursive"/>
              </a:rPr>
              <a:t>–  Child initiated playful learning</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2:30 - 2.45 - </a:t>
            </a:r>
            <a:r>
              <a:rPr lang="en-GB" sz="2000">
                <a:solidFill>
                  <a:srgbClr val="000000"/>
                </a:solidFill>
                <a:latin typeface="Recursive"/>
                <a:ea typeface="Recursive"/>
                <a:cs typeface="Recursive"/>
                <a:sym typeface="Recursive"/>
              </a:rPr>
              <a:t>Guided Learning such as Topic, RE, PSHE.</a:t>
            </a:r>
            <a:endParaRPr/>
          </a:p>
          <a:p>
            <a:pPr indent="-342900" lvl="0" marL="342900" rtl="0" algn="l">
              <a:lnSpc>
                <a:spcPct val="90000"/>
              </a:lnSpc>
              <a:spcBef>
                <a:spcPts val="400"/>
              </a:spcBef>
              <a:spcAft>
                <a:spcPts val="0"/>
              </a:spcAft>
              <a:buClr>
                <a:srgbClr val="7030A0"/>
              </a:buClr>
              <a:buSzPts val="2000"/>
              <a:buFont typeface="Recursive"/>
              <a:buChar char="•"/>
            </a:pPr>
            <a:r>
              <a:rPr lang="en-GB" sz="2000">
                <a:solidFill>
                  <a:srgbClr val="7030A0"/>
                </a:solidFill>
                <a:latin typeface="Recursive"/>
                <a:ea typeface="Recursive"/>
                <a:cs typeface="Recursive"/>
                <a:sym typeface="Recursive"/>
              </a:rPr>
              <a:t>3:00 - 3:15</a:t>
            </a:r>
            <a:r>
              <a:rPr lang="en-GB" sz="2000">
                <a:latin typeface="Recursive"/>
                <a:ea typeface="Recursive"/>
                <a:cs typeface="Recursive"/>
                <a:sym typeface="Recursive"/>
              </a:rPr>
              <a:t> – Story &amp; home time</a:t>
            </a:r>
            <a:endParaRPr/>
          </a:p>
        </p:txBody>
      </p:sp>
      <p:sp>
        <p:nvSpPr>
          <p:cNvPr id="207" name="Google Shape;207;p29"/>
          <p:cNvSpPr txBox="1"/>
          <p:nvPr>
            <p:ph type="title"/>
          </p:nvPr>
        </p:nvSpPr>
        <p:spPr>
          <a:xfrm>
            <a:off x="1093788" y="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600">
                <a:latin typeface="Recursive"/>
                <a:ea typeface="Recursive"/>
                <a:cs typeface="Recursive"/>
                <a:sym typeface="Recursive"/>
              </a:rPr>
              <a:t>A Typical day in Saturn Class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1066800" y="404813"/>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Book Bags</a:t>
            </a:r>
            <a:endParaRPr/>
          </a:p>
        </p:txBody>
      </p:sp>
      <p:sp>
        <p:nvSpPr>
          <p:cNvPr id="213" name="Google Shape;213;p30"/>
          <p:cNvSpPr txBox="1"/>
          <p:nvPr>
            <p:ph idx="1" type="body"/>
          </p:nvPr>
        </p:nvSpPr>
        <p:spPr>
          <a:xfrm>
            <a:off x="1066800" y="1628775"/>
            <a:ext cx="7620000" cy="47005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Recursive"/>
              <a:buChar char="•"/>
            </a:pPr>
            <a:r>
              <a:rPr lang="en-GB" sz="2400">
                <a:latin typeface="Recursive"/>
                <a:ea typeface="Recursive"/>
                <a:cs typeface="Recursive"/>
                <a:sym typeface="Recursive"/>
              </a:rPr>
              <a:t>We encourage children to have a book bag to carry books, work and letters in. </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We will give your child a folder which will contain your child's reading book, reading record, library book and phonics learning, please can these be in school </a:t>
            </a:r>
            <a:r>
              <a:rPr b="1" lang="en-GB" sz="2400">
                <a:latin typeface="Recursive"/>
                <a:ea typeface="Recursive"/>
                <a:cs typeface="Recursive"/>
                <a:sym typeface="Recursive"/>
              </a:rPr>
              <a:t>everyday.</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Please check your child's book bag everyday for homework and any letters or invitations from the school.</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We will visit the library once a week to change our books, we usually do this on a Thursday. We encourage the children to bring their library books everyday so that the children can read and share them. The library van also visits and children can borrow books with their library card.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nvSpPr>
        <p:spPr>
          <a:xfrm>
            <a:off x="1187450" y="476250"/>
            <a:ext cx="72009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00"/>
              <a:buFont typeface="Recursive"/>
              <a:buNone/>
            </a:pPr>
            <a:r>
              <a:rPr b="1" lang="en-GB" sz="3600">
                <a:solidFill>
                  <a:schemeClr val="dk1"/>
                </a:solidFill>
                <a:latin typeface="Recursive"/>
                <a:ea typeface="Recursive"/>
                <a:cs typeface="Recursive"/>
                <a:sym typeface="Recursive"/>
              </a:rPr>
              <a:t>Snack time and Lunch time.</a:t>
            </a:r>
            <a:endParaRPr/>
          </a:p>
        </p:txBody>
      </p:sp>
      <p:sp>
        <p:nvSpPr>
          <p:cNvPr id="220" name="Google Shape;220;p31"/>
          <p:cNvSpPr txBox="1"/>
          <p:nvPr/>
        </p:nvSpPr>
        <p:spPr>
          <a:xfrm>
            <a:off x="971550" y="1628775"/>
            <a:ext cx="7848600"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Recursive"/>
              <a:buNone/>
            </a:pPr>
            <a:r>
              <a:rPr lang="en-GB" sz="2000">
                <a:solidFill>
                  <a:schemeClr val="dk1"/>
                </a:solidFill>
                <a:latin typeface="Recursive"/>
                <a:ea typeface="Recursive"/>
                <a:cs typeface="Recursive"/>
                <a:sym typeface="Recursive"/>
              </a:rPr>
              <a:t>Children up to the age of 7 are entitled to a piece of fruit daily which is funded by the government. Children are welcome to bring a snack from home. As a school we encourage children to eat as healthily as possible and request that snacks are fruit or vegetables. </a:t>
            </a:r>
            <a:endParaRPr/>
          </a:p>
          <a:p>
            <a:pPr indent="0" lvl="0" marL="0" marR="0" rtl="0" algn="l">
              <a:spcBef>
                <a:spcPts val="0"/>
              </a:spcBef>
              <a:spcAft>
                <a:spcPts val="0"/>
              </a:spcAft>
              <a:buClr>
                <a:schemeClr val="dk1"/>
              </a:buClr>
              <a:buSzPts val="2000"/>
              <a:buFont typeface="Recursive"/>
              <a:buNone/>
            </a:pPr>
            <a:r>
              <a:rPr lang="en-GB" sz="2000">
                <a:solidFill>
                  <a:schemeClr val="dk1"/>
                </a:solidFill>
                <a:latin typeface="Recursive"/>
                <a:ea typeface="Recursive"/>
                <a:cs typeface="Recursive"/>
                <a:sym typeface="Recursive"/>
              </a:rPr>
              <a:t>Children up to the age of 7 are also entitled to a free school lunch – we have a lot of choice on our menu – pasta, hot school meal, packed lunch, jacket potato.</a:t>
            </a:r>
            <a:endParaRPr/>
          </a:p>
          <a:p>
            <a:pPr indent="0" lvl="0" marL="0" marR="0" rtl="0" algn="l">
              <a:spcBef>
                <a:spcPts val="0"/>
              </a:spcBef>
              <a:spcAft>
                <a:spcPts val="0"/>
              </a:spcAft>
              <a:buClr>
                <a:schemeClr val="dk1"/>
              </a:buClr>
              <a:buSzPts val="2000"/>
              <a:buFont typeface="Recursive"/>
              <a:buNone/>
            </a:pPr>
            <a:r>
              <a:rPr lang="en-GB" sz="2000">
                <a:solidFill>
                  <a:schemeClr val="dk1"/>
                </a:solidFill>
                <a:latin typeface="Recursive"/>
                <a:ea typeface="Recursive"/>
                <a:cs typeface="Recursive"/>
                <a:sym typeface="Recursive"/>
              </a:rPr>
              <a:t>As much as possible home packed lunches need to consist of healthy and nutritious food with tasty treats such as sweets, chocolate, crisps, biscuits and cakes kept to an absolute minimum. Lunches can be book by yourself on the my child at school app.</a:t>
            </a:r>
            <a:endParaRPr/>
          </a:p>
          <a:p>
            <a:pPr indent="0" lvl="0" marL="0" marR="0" rtl="0" algn="l">
              <a:spcBef>
                <a:spcPts val="0"/>
              </a:spcBef>
              <a:spcAft>
                <a:spcPts val="0"/>
              </a:spcAft>
              <a:buClr>
                <a:schemeClr val="dk1"/>
              </a:buClr>
              <a:buSzPts val="2000"/>
              <a:buFont typeface="Recursive"/>
              <a:buNone/>
            </a:pPr>
            <a:r>
              <a:rPr lang="en-GB" sz="2000">
                <a:solidFill>
                  <a:schemeClr val="dk1"/>
                </a:solidFill>
                <a:latin typeface="Recursive"/>
                <a:ea typeface="Recursive"/>
                <a:cs typeface="Recursive"/>
                <a:sym typeface="Recursive"/>
              </a:rPr>
              <a:t>Water is extremely important for busy children. Well hydrated children are ready and more able to learn successfully. Children will need a school bottle which we will send home for a wash and a refill at the end of the day. Please only put water in water bottles – our ants love squash and juice. </a:t>
            </a:r>
            <a:endParaRPr/>
          </a:p>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Recursive"/>
              <a:ea typeface="Recursive"/>
              <a:cs typeface="Recursive"/>
              <a:sym typeface="Recursive"/>
            </a:endParaRPr>
          </a:p>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Recursive"/>
              <a:ea typeface="Recursive"/>
              <a:cs typeface="Recursive"/>
              <a:sym typeface="Recursiv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1066800" y="381000"/>
            <a:ext cx="76200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This PPT:</a:t>
            </a:r>
            <a:endParaRPr/>
          </a:p>
        </p:txBody>
      </p:sp>
      <p:sp>
        <p:nvSpPr>
          <p:cNvPr id="107" name="Google Shape;107;p14"/>
          <p:cNvSpPr txBox="1"/>
          <p:nvPr>
            <p:ph idx="1" type="body"/>
          </p:nvPr>
        </p:nvSpPr>
        <p:spPr>
          <a:xfrm>
            <a:off x="1066800" y="1500188"/>
            <a:ext cx="7620000" cy="5024437"/>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dk1"/>
              </a:buClr>
              <a:buSzPts val="2400"/>
              <a:buFont typeface="Times New Roman"/>
              <a:buNone/>
            </a:pPr>
            <a:r>
              <a:t/>
            </a:r>
            <a:endParaRPr sz="2400">
              <a:latin typeface="Recursive"/>
              <a:ea typeface="Recursive"/>
              <a:cs typeface="Recursive"/>
              <a:sym typeface="Recursive"/>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To help you to understand the curriculum that your child will be covering in the Reception Year.</a:t>
            </a:r>
            <a:endParaRPr/>
          </a:p>
          <a:p>
            <a:pPr indent="-190500" lvl="0" marL="342900" rtl="0" algn="l">
              <a:spcBef>
                <a:spcPts val="480"/>
              </a:spcBef>
              <a:spcAft>
                <a:spcPts val="0"/>
              </a:spcAft>
              <a:buClr>
                <a:schemeClr val="dk1"/>
              </a:buClr>
              <a:buSzPts val="2400"/>
              <a:buFont typeface="Times New Roman"/>
              <a:buNone/>
            </a:pPr>
            <a:r>
              <a:t/>
            </a:r>
            <a:endParaRPr sz="2400">
              <a:latin typeface="Recursive"/>
              <a:ea typeface="Recursive"/>
              <a:cs typeface="Recursive"/>
              <a:sym typeface="Recursive"/>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To understand how children learn in order to cover the requirements of the Early Years Foundation Stage.</a:t>
            </a:r>
            <a:endParaRPr/>
          </a:p>
          <a:p>
            <a:pPr indent="-342900" lvl="0" marL="342900" rtl="0" algn="l">
              <a:spcBef>
                <a:spcPts val="480"/>
              </a:spcBef>
              <a:spcAft>
                <a:spcPts val="0"/>
              </a:spcAft>
              <a:buClr>
                <a:schemeClr val="dk1"/>
              </a:buClr>
              <a:buSzPts val="2400"/>
              <a:buFont typeface="Times New Roman"/>
              <a:buNone/>
            </a:pPr>
            <a:r>
              <a:t/>
            </a:r>
            <a:endParaRPr sz="2400">
              <a:latin typeface="Recursive"/>
              <a:ea typeface="Recursive"/>
              <a:cs typeface="Recursive"/>
              <a:sym typeface="Recursive"/>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To identify the key ways in which you can help your child at home and in school.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1066800" y="404813"/>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600">
                <a:latin typeface="Recursive"/>
                <a:ea typeface="Recursive"/>
                <a:cs typeface="Recursive"/>
                <a:sym typeface="Recursive"/>
              </a:rPr>
              <a:t>Reading – How can you help?</a:t>
            </a:r>
            <a:endParaRPr/>
          </a:p>
          <a:p>
            <a:pPr indent="0" lvl="0" marL="0" rtl="0" algn="ctr">
              <a:spcBef>
                <a:spcPts val="0"/>
              </a:spcBef>
              <a:spcAft>
                <a:spcPts val="0"/>
              </a:spcAft>
              <a:buNone/>
            </a:pPr>
            <a:r>
              <a:rPr lang="en-GB" sz="2400">
                <a:latin typeface="Recursive"/>
                <a:ea typeface="Recursive"/>
                <a:cs typeface="Recursive"/>
                <a:sym typeface="Recursive"/>
              </a:rPr>
              <a:t>https://sounds-write.co.uk/help-your-child-to-read-and-write/</a:t>
            </a:r>
            <a:endParaRPr/>
          </a:p>
          <a:p>
            <a:pPr indent="0" lvl="0" marL="0" rtl="0" algn="ctr">
              <a:spcBef>
                <a:spcPts val="0"/>
              </a:spcBef>
              <a:spcAft>
                <a:spcPts val="0"/>
              </a:spcAft>
              <a:buNone/>
            </a:pPr>
            <a:r>
              <a:t/>
            </a:r>
            <a:endParaRPr sz="2400">
              <a:latin typeface="Recursive"/>
              <a:ea typeface="Recursive"/>
              <a:cs typeface="Recursive"/>
              <a:sym typeface="Recursive"/>
            </a:endParaRPr>
          </a:p>
          <a:p>
            <a:pPr indent="0" lvl="0" marL="0" rtl="0" algn="ctr">
              <a:spcBef>
                <a:spcPts val="0"/>
              </a:spcBef>
              <a:spcAft>
                <a:spcPts val="0"/>
              </a:spcAft>
              <a:buNone/>
            </a:pPr>
            <a:r>
              <a:t/>
            </a:r>
            <a:endParaRPr sz="2400">
              <a:latin typeface="Recursive"/>
              <a:ea typeface="Recursive"/>
              <a:cs typeface="Recursive"/>
              <a:sym typeface="Recursive"/>
            </a:endParaRPr>
          </a:p>
        </p:txBody>
      </p:sp>
      <p:sp>
        <p:nvSpPr>
          <p:cNvPr id="227" name="Google Shape;227;p32"/>
          <p:cNvSpPr txBox="1"/>
          <p:nvPr>
            <p:ph idx="1" type="body"/>
          </p:nvPr>
        </p:nvSpPr>
        <p:spPr>
          <a:xfrm>
            <a:off x="899592" y="1628800"/>
            <a:ext cx="7920880" cy="496855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Recursive"/>
              <a:buChar char="•"/>
            </a:pPr>
            <a:r>
              <a:rPr lang="en-GB" sz="1800">
                <a:latin typeface="Recursive"/>
                <a:ea typeface="Recursive"/>
                <a:cs typeface="Recursive"/>
                <a:sym typeface="Recursive"/>
              </a:rPr>
              <a:t>We have a daily S</a:t>
            </a:r>
            <a:r>
              <a:rPr b="1" lang="en-GB" sz="1800">
                <a:latin typeface="Recursive"/>
                <a:ea typeface="Recursive"/>
                <a:cs typeface="Recursive"/>
                <a:sym typeface="Recursive"/>
              </a:rPr>
              <a:t>ounds Write</a:t>
            </a:r>
            <a:r>
              <a:rPr lang="en-GB" sz="1800">
                <a:latin typeface="Recursive"/>
                <a:ea typeface="Recursive"/>
                <a:cs typeface="Recursive"/>
                <a:sym typeface="Recursive"/>
              </a:rPr>
              <a:t> session where children learn and practice reading and writing with an adult. These books will also be shared with you to practice at home too.</a:t>
            </a:r>
            <a:endParaRPr/>
          </a:p>
          <a:p>
            <a:pPr indent="-342900" lvl="0" marL="342900" rtl="0" algn="l">
              <a:spcBef>
                <a:spcPts val="360"/>
              </a:spcBef>
              <a:spcAft>
                <a:spcPts val="0"/>
              </a:spcAft>
              <a:buClr>
                <a:schemeClr val="dk1"/>
              </a:buClr>
              <a:buSzPts val="1800"/>
              <a:buFont typeface="Recursive"/>
              <a:buChar char="•"/>
            </a:pPr>
            <a:r>
              <a:rPr b="1" lang="en-GB" sz="1800">
                <a:latin typeface="Recursive"/>
                <a:ea typeface="Recursive"/>
                <a:cs typeface="Recursive"/>
                <a:sym typeface="Recursive"/>
              </a:rPr>
              <a:t>Use the Free Course</a:t>
            </a:r>
            <a:r>
              <a:rPr lang="en-GB" sz="1800">
                <a:latin typeface="Recursive"/>
                <a:ea typeface="Recursive"/>
                <a:cs typeface="Recursive"/>
                <a:sym typeface="Recursive"/>
              </a:rPr>
              <a:t>: Take the free Sounds-Write online course to understand how to help your children.</a:t>
            </a:r>
            <a:endParaRPr/>
          </a:p>
          <a:p>
            <a:pPr indent="-342900" lvl="0" marL="342900" rtl="0" algn="l">
              <a:spcBef>
                <a:spcPts val="360"/>
              </a:spcBef>
              <a:spcAft>
                <a:spcPts val="0"/>
              </a:spcAft>
              <a:buClr>
                <a:schemeClr val="dk1"/>
              </a:buClr>
              <a:buSzPts val="1800"/>
              <a:buFont typeface="Recursive"/>
              <a:buChar char="•"/>
            </a:pPr>
            <a:r>
              <a:rPr b="1" lang="en-GB" sz="1800">
                <a:latin typeface="Recursive"/>
                <a:ea typeface="Recursive"/>
                <a:cs typeface="Recursive"/>
                <a:sym typeface="Recursive"/>
              </a:rPr>
              <a:t>Encourage Sounding Out</a:t>
            </a:r>
            <a:r>
              <a:rPr lang="en-GB" sz="1800">
                <a:latin typeface="Recursive"/>
                <a:ea typeface="Recursive"/>
                <a:cs typeface="Recursive"/>
                <a:sym typeface="Recursive"/>
              </a:rPr>
              <a:t>: Do not encourage guessing from pictures. Ask children to "say the sounds and read the word". </a:t>
            </a:r>
            <a:endParaRPr/>
          </a:p>
          <a:p>
            <a:pPr indent="-342900" lvl="0" marL="342900" rtl="0" algn="l">
              <a:spcBef>
                <a:spcPts val="360"/>
              </a:spcBef>
              <a:spcAft>
                <a:spcPts val="0"/>
              </a:spcAft>
              <a:buClr>
                <a:schemeClr val="dk1"/>
              </a:buClr>
              <a:buSzPts val="1800"/>
              <a:buFont typeface="Recursive"/>
              <a:buChar char="•"/>
            </a:pPr>
            <a:r>
              <a:rPr b="1" lang="en-GB" sz="1800">
                <a:latin typeface="Recursive"/>
                <a:ea typeface="Recursive"/>
                <a:cs typeface="Recursive"/>
                <a:sym typeface="Recursive"/>
              </a:rPr>
              <a:t>Practice with Decodable Books</a:t>
            </a:r>
            <a:r>
              <a:rPr lang="en-GB" sz="1800">
                <a:latin typeface="Recursive"/>
                <a:ea typeface="Recursive"/>
                <a:cs typeface="Recursive"/>
                <a:sym typeface="Recursive"/>
              </a:rPr>
              <a:t>: Use the books sent home, which are specifically designed to match the sounds the child is learning.  We hope that you will listen to your child with their reading book. We like reading books to be read at least 3 times, for accuracy, speed and comprehension. We change books once a week and we encourage children to spend time looking at other books too.</a:t>
            </a:r>
            <a:endParaRPr/>
          </a:p>
          <a:p>
            <a:pPr indent="-342900" lvl="0" marL="342900" rtl="0" algn="l">
              <a:spcBef>
                <a:spcPts val="360"/>
              </a:spcBef>
              <a:spcAft>
                <a:spcPts val="0"/>
              </a:spcAft>
              <a:buClr>
                <a:schemeClr val="dk1"/>
              </a:buClr>
              <a:buSzPts val="1800"/>
              <a:buFont typeface="Recursive"/>
              <a:buChar char="•"/>
            </a:pPr>
            <a:r>
              <a:rPr b="1" lang="en-GB" sz="1800">
                <a:latin typeface="Recursive"/>
                <a:ea typeface="Recursive"/>
                <a:cs typeface="Recursive"/>
                <a:sym typeface="Recursive"/>
              </a:rPr>
              <a:t>Word Building</a:t>
            </a:r>
            <a:r>
              <a:rPr lang="en-GB" sz="1800">
                <a:latin typeface="Recursive"/>
                <a:ea typeface="Recursive"/>
                <a:cs typeface="Recursive"/>
                <a:sym typeface="Recursive"/>
              </a:rPr>
              <a:t>: Ask children to arrange letters to build words, saying the sounds as they go.</a:t>
            </a:r>
            <a:endParaRPr/>
          </a:p>
          <a:p>
            <a:pPr indent="-342900" lvl="0" marL="342900" rtl="0" algn="l">
              <a:spcBef>
                <a:spcPts val="360"/>
              </a:spcBef>
              <a:spcAft>
                <a:spcPts val="0"/>
              </a:spcAft>
              <a:buClr>
                <a:schemeClr val="dk1"/>
              </a:buClr>
              <a:buSzPts val="1800"/>
              <a:buFont typeface="Recursive"/>
              <a:buChar char="•"/>
            </a:pPr>
            <a:r>
              <a:rPr b="1" lang="en-GB" sz="1800">
                <a:latin typeface="Recursive"/>
                <a:ea typeface="Recursive"/>
                <a:cs typeface="Recursive"/>
                <a:sym typeface="Recursive"/>
              </a:rPr>
              <a:t>Use the App</a:t>
            </a:r>
            <a:r>
              <a:rPr lang="en-GB" sz="1800">
                <a:latin typeface="Recursive"/>
                <a:ea typeface="Recursive"/>
                <a:cs typeface="Recursive"/>
                <a:sym typeface="Recursive"/>
              </a:rPr>
              <a:t>: Sounds-Write iPad App, which helps practice skills like blending and segmenting.</a:t>
            </a:r>
            <a:endParaRPr/>
          </a:p>
          <a:p>
            <a:pPr indent="-342900" lvl="0" marL="342900" rtl="0" algn="l">
              <a:spcBef>
                <a:spcPts val="360"/>
              </a:spcBef>
              <a:spcAft>
                <a:spcPts val="0"/>
              </a:spcAft>
              <a:buClr>
                <a:schemeClr val="dk1"/>
              </a:buClr>
              <a:buSzPts val="1800"/>
              <a:buFont typeface="Recursive"/>
              <a:buChar char="•"/>
            </a:pPr>
            <a:r>
              <a:t/>
            </a:r>
            <a:endParaRPr sz="1800">
              <a:latin typeface="Recursive"/>
              <a:ea typeface="Recursive"/>
              <a:cs typeface="Recursive"/>
              <a:sym typeface="Recursive"/>
            </a:endParaRPr>
          </a:p>
          <a:p>
            <a:pPr indent="-228600" lvl="0" marL="342900" rtl="0" algn="l">
              <a:spcBef>
                <a:spcPts val="360"/>
              </a:spcBef>
              <a:spcAft>
                <a:spcPts val="0"/>
              </a:spcAft>
              <a:buClr>
                <a:schemeClr val="dk1"/>
              </a:buClr>
              <a:buSzPts val="1800"/>
              <a:buFont typeface="Times New Roman"/>
              <a:buNone/>
            </a:pPr>
            <a:r>
              <a:t/>
            </a:r>
            <a:endParaRPr sz="1800">
              <a:latin typeface="Recursive"/>
              <a:ea typeface="Recursive"/>
              <a:cs typeface="Recursive"/>
              <a:sym typeface="Recursiv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Homework</a:t>
            </a:r>
            <a:endParaRPr/>
          </a:p>
        </p:txBody>
      </p:sp>
      <p:sp>
        <p:nvSpPr>
          <p:cNvPr id="234" name="Google Shape;234;p33"/>
          <p:cNvSpPr txBox="1"/>
          <p:nvPr>
            <p:ph idx="1" type="body"/>
          </p:nvPr>
        </p:nvSpPr>
        <p:spPr>
          <a:xfrm>
            <a:off x="1066800" y="1628775"/>
            <a:ext cx="7620000" cy="4824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Recursive"/>
              <a:buNone/>
            </a:pPr>
            <a:r>
              <a:rPr lang="en-GB" sz="2800">
                <a:latin typeface="Recursive"/>
                <a:ea typeface="Recursive"/>
                <a:cs typeface="Recursive"/>
                <a:sym typeface="Recursive"/>
              </a:rPr>
              <a:t>Each week your child will receive phonics homework consisting of sounds and words to learn linked to the phonics teaching at school.</a:t>
            </a:r>
            <a:endParaRPr sz="2800">
              <a:solidFill>
                <a:srgbClr val="000000"/>
              </a:solidFill>
              <a:latin typeface="Recursive"/>
              <a:ea typeface="Recursive"/>
              <a:cs typeface="Recursive"/>
              <a:sym typeface="Recursive"/>
            </a:endParaRPr>
          </a:p>
          <a:p>
            <a:pPr indent="0" lvl="0" marL="0" rtl="0" algn="l">
              <a:spcBef>
                <a:spcPts val="560"/>
              </a:spcBef>
              <a:spcAft>
                <a:spcPts val="0"/>
              </a:spcAft>
              <a:buClr>
                <a:schemeClr val="dk1"/>
              </a:buClr>
              <a:buSzPts val="2800"/>
              <a:buFont typeface="Times New Roman"/>
              <a:buNone/>
            </a:pPr>
            <a:r>
              <a:t/>
            </a:r>
            <a:endParaRPr sz="2800">
              <a:solidFill>
                <a:srgbClr val="000000"/>
              </a:solidFill>
              <a:latin typeface="Recursive"/>
              <a:ea typeface="Recursive"/>
              <a:cs typeface="Recursive"/>
              <a:sym typeface="Recursive"/>
            </a:endParaRPr>
          </a:p>
          <a:p>
            <a:pPr indent="0" lvl="0" marL="0" rtl="0" algn="l">
              <a:spcBef>
                <a:spcPts val="560"/>
              </a:spcBef>
              <a:spcAft>
                <a:spcPts val="0"/>
              </a:spcAft>
              <a:buClr>
                <a:schemeClr val="dk1"/>
              </a:buClr>
              <a:buSzPts val="2800"/>
              <a:buFont typeface="Recursive"/>
              <a:buNone/>
            </a:pPr>
            <a:r>
              <a:rPr lang="en-GB" sz="2800">
                <a:latin typeface="Recursive"/>
                <a:ea typeface="Recursive"/>
                <a:cs typeface="Recursive"/>
                <a:sym typeface="Recursive"/>
              </a:rPr>
              <a:t>Children will also have a homework grid with things you can do at home with your child linked to our topic for each half term. Most of this will be play based ideas. We love to see the child's hard work on dojo.</a:t>
            </a:r>
            <a:endParaRPr/>
          </a:p>
          <a:p>
            <a:pPr indent="0" lvl="0" marL="0" rtl="0" algn="l">
              <a:spcBef>
                <a:spcPts val="360"/>
              </a:spcBef>
              <a:spcAft>
                <a:spcPts val="0"/>
              </a:spcAft>
              <a:buClr>
                <a:schemeClr val="dk1"/>
              </a:buClr>
              <a:buSzPts val="1800"/>
              <a:buFont typeface="Times New Roman"/>
              <a:buNone/>
            </a:pPr>
            <a:r>
              <a:t/>
            </a:r>
            <a:endParaRPr sz="1800">
              <a:latin typeface="Recursive"/>
              <a:ea typeface="Recursive"/>
              <a:cs typeface="Recursive"/>
              <a:sym typeface="Recursiv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Learning  is fun!</a:t>
            </a:r>
            <a:endParaRPr/>
          </a:p>
        </p:txBody>
      </p:sp>
      <p:sp>
        <p:nvSpPr>
          <p:cNvPr id="240" name="Google Shape;240;p34"/>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Recursive"/>
              <a:buChar char="•"/>
            </a:pPr>
            <a:r>
              <a:rPr lang="en-GB">
                <a:latin typeface="Recursive"/>
                <a:ea typeface="Recursive"/>
                <a:cs typeface="Recursive"/>
                <a:sym typeface="Recursive"/>
              </a:rPr>
              <a:t>Please remember that children learn so much through play. We try to bring important learning </a:t>
            </a:r>
            <a:r>
              <a:rPr lang="en-GB">
                <a:solidFill>
                  <a:srgbClr val="666699"/>
                </a:solidFill>
                <a:latin typeface="Recursive"/>
                <a:ea typeface="Recursive"/>
                <a:cs typeface="Recursive"/>
                <a:sym typeface="Recursive"/>
              </a:rPr>
              <a:t>to their play </a:t>
            </a:r>
            <a:r>
              <a:rPr lang="en-GB">
                <a:latin typeface="Recursive"/>
                <a:ea typeface="Recursive"/>
                <a:cs typeface="Recursive"/>
                <a:sym typeface="Recursive"/>
              </a:rPr>
              <a:t>rather than dragging them away from play to ‘learn’.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p:nvPr/>
        </p:nvSpPr>
        <p:spPr>
          <a:xfrm>
            <a:off x="3293233" y="500063"/>
            <a:ext cx="3257622"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Recursive"/>
              <a:buNone/>
            </a:pPr>
            <a:r>
              <a:rPr lang="en-GB" sz="4400">
                <a:solidFill>
                  <a:schemeClr val="dk1"/>
                </a:solidFill>
                <a:latin typeface="Recursive"/>
                <a:ea typeface="Recursive"/>
                <a:cs typeface="Recursive"/>
                <a:sym typeface="Recursive"/>
              </a:rPr>
              <a:t>Medical Matters</a:t>
            </a:r>
            <a:endParaRPr/>
          </a:p>
        </p:txBody>
      </p:sp>
      <p:sp>
        <p:nvSpPr>
          <p:cNvPr id="247" name="Google Shape;247;p35"/>
          <p:cNvSpPr/>
          <p:nvPr/>
        </p:nvSpPr>
        <p:spPr>
          <a:xfrm>
            <a:off x="1212850" y="1700213"/>
            <a:ext cx="7418388" cy="3427861"/>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3000"/>
              <a:buFont typeface="Recursive"/>
              <a:buChar char="•"/>
            </a:pPr>
            <a:r>
              <a:rPr lang="en-GB" sz="3000">
                <a:solidFill>
                  <a:schemeClr val="dk1"/>
                </a:solidFill>
                <a:latin typeface="Recursive"/>
                <a:ea typeface="Recursive"/>
                <a:cs typeface="Recursive"/>
                <a:sym typeface="Recursive"/>
              </a:rPr>
              <a:t>Head lice are common! Please  check regularly and treat as recommended.</a:t>
            </a:r>
            <a:endParaRPr/>
          </a:p>
          <a:p>
            <a:pPr indent="-457200" lvl="0" marL="457200" marR="0" rtl="0" algn="l">
              <a:lnSpc>
                <a:spcPct val="90000"/>
              </a:lnSpc>
              <a:spcBef>
                <a:spcPts val="0"/>
              </a:spcBef>
              <a:spcAft>
                <a:spcPts val="0"/>
              </a:spcAft>
              <a:buClr>
                <a:schemeClr val="dk1"/>
              </a:buClr>
              <a:buSzPts val="3000"/>
              <a:buFont typeface="Recursive"/>
              <a:buChar char="•"/>
            </a:pPr>
            <a:r>
              <a:rPr lang="en-GB" sz="3000">
                <a:solidFill>
                  <a:schemeClr val="dk1"/>
                </a:solidFill>
                <a:latin typeface="Recursive"/>
                <a:ea typeface="Recursive"/>
                <a:cs typeface="Recursive"/>
                <a:sym typeface="Recursive"/>
              </a:rPr>
              <a:t>As much as possible we would prefer the administration of medicines to be carried out by parents or carers. (e.g. medicines 3 times a day taken before school, after school and after tea). </a:t>
            </a:r>
            <a:endParaRPr/>
          </a:p>
          <a:p>
            <a:pPr indent="-457200" lvl="0" marL="457200" marR="0" rtl="0" algn="l">
              <a:lnSpc>
                <a:spcPct val="90000"/>
              </a:lnSpc>
              <a:spcBef>
                <a:spcPts val="0"/>
              </a:spcBef>
              <a:spcAft>
                <a:spcPts val="0"/>
              </a:spcAft>
              <a:buClr>
                <a:schemeClr val="dk1"/>
              </a:buClr>
              <a:buSzPts val="3000"/>
              <a:buFont typeface="Recursive"/>
              <a:buChar char="•"/>
            </a:pPr>
            <a:r>
              <a:rPr lang="en-GB" sz="3000">
                <a:solidFill>
                  <a:schemeClr val="dk1"/>
                </a:solidFill>
                <a:latin typeface="Recursive"/>
                <a:ea typeface="Recursive"/>
                <a:cs typeface="Recursive"/>
                <a:sym typeface="Recursive"/>
              </a:rPr>
              <a:t>We can only administer medicines prescribed by a doctor or nurse.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p:nvPr/>
        </p:nvSpPr>
        <p:spPr>
          <a:xfrm>
            <a:off x="3755699" y="500063"/>
            <a:ext cx="233269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Recursive"/>
              <a:buNone/>
            </a:pPr>
            <a:r>
              <a:rPr lang="en-GB" sz="4400">
                <a:solidFill>
                  <a:schemeClr val="dk1"/>
                </a:solidFill>
                <a:latin typeface="Recursive"/>
                <a:ea typeface="Recursive"/>
                <a:cs typeface="Recursive"/>
                <a:sym typeface="Recursive"/>
              </a:rPr>
              <a:t>Attendance</a:t>
            </a:r>
            <a:endParaRPr/>
          </a:p>
        </p:txBody>
      </p:sp>
      <p:sp>
        <p:nvSpPr>
          <p:cNvPr id="254" name="Google Shape;254;p36"/>
          <p:cNvSpPr/>
          <p:nvPr/>
        </p:nvSpPr>
        <p:spPr>
          <a:xfrm>
            <a:off x="1212850" y="1700213"/>
            <a:ext cx="7418388" cy="342555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ecursive"/>
              <a:buChar char="•"/>
            </a:pPr>
            <a:r>
              <a:rPr lang="en-GB" sz="2400">
                <a:solidFill>
                  <a:schemeClr val="dk1"/>
                </a:solidFill>
                <a:latin typeface="Recursive"/>
                <a:ea typeface="Recursive"/>
                <a:cs typeface="Recursive"/>
                <a:sym typeface="Recursive"/>
              </a:rPr>
              <a:t>If your child is unwell or unable to attend school, you must phone the school and inform us in the morning. </a:t>
            </a:r>
            <a:endParaRPr/>
          </a:p>
          <a:p>
            <a:pPr indent="-190500" lvl="0" marL="342900" marR="0" rtl="0" algn="l">
              <a:lnSpc>
                <a:spcPct val="90000"/>
              </a:lnSpc>
              <a:spcBef>
                <a:spcPts val="0"/>
              </a:spcBef>
              <a:spcAft>
                <a:spcPts val="0"/>
              </a:spcAft>
              <a:buClr>
                <a:schemeClr val="dk1"/>
              </a:buClr>
              <a:buSzPts val="2400"/>
              <a:buFont typeface="Times New Roman"/>
              <a:buNone/>
            </a:pPr>
            <a:r>
              <a:t/>
            </a:r>
            <a:endParaRPr sz="2400">
              <a:solidFill>
                <a:schemeClr val="dk1"/>
              </a:solidFill>
              <a:latin typeface="Recursive"/>
              <a:ea typeface="Recursive"/>
              <a:cs typeface="Recursive"/>
              <a:sym typeface="Recursive"/>
            </a:endParaRPr>
          </a:p>
          <a:p>
            <a:pPr indent="-342900" lvl="0" marL="342900" marR="0" rtl="0" algn="l">
              <a:lnSpc>
                <a:spcPct val="90000"/>
              </a:lnSpc>
              <a:spcBef>
                <a:spcPts val="0"/>
              </a:spcBef>
              <a:spcAft>
                <a:spcPts val="0"/>
              </a:spcAft>
              <a:buClr>
                <a:schemeClr val="dk1"/>
              </a:buClr>
              <a:buSzPts val="2400"/>
              <a:buFont typeface="Recursive"/>
              <a:buChar char="•"/>
            </a:pPr>
            <a:r>
              <a:rPr lang="en-GB" sz="2400">
                <a:solidFill>
                  <a:schemeClr val="dk1"/>
                </a:solidFill>
                <a:latin typeface="Recursive"/>
                <a:ea typeface="Recursive"/>
                <a:cs typeface="Recursive"/>
                <a:sym typeface="Recursive"/>
              </a:rPr>
              <a:t>Please inform us of any known absences or medical appointments as soon as you can. Please do this through the school office.</a:t>
            </a:r>
            <a:endParaRPr/>
          </a:p>
          <a:p>
            <a:pPr indent="0" lvl="0" marL="0" marR="0" rtl="0" algn="l">
              <a:lnSpc>
                <a:spcPct val="90000"/>
              </a:lnSpc>
              <a:spcBef>
                <a:spcPts val="0"/>
              </a:spcBef>
              <a:spcAft>
                <a:spcPts val="0"/>
              </a:spcAft>
              <a:buClr>
                <a:schemeClr val="dk1"/>
              </a:buClr>
              <a:buSzPts val="2400"/>
              <a:buFont typeface="Times New Roman"/>
              <a:buNone/>
            </a:pPr>
            <a:r>
              <a:t/>
            </a:r>
            <a:endParaRPr sz="2400">
              <a:solidFill>
                <a:schemeClr val="dk1"/>
              </a:solidFill>
              <a:latin typeface="Recursive"/>
              <a:ea typeface="Recursive"/>
              <a:cs typeface="Recursive"/>
              <a:sym typeface="Recursive"/>
            </a:endParaRPr>
          </a:p>
          <a:p>
            <a:pPr indent="-342900" lvl="0" marL="342900" marR="0" rtl="0" algn="l">
              <a:lnSpc>
                <a:spcPct val="90000"/>
              </a:lnSpc>
              <a:spcBef>
                <a:spcPts val="0"/>
              </a:spcBef>
              <a:spcAft>
                <a:spcPts val="0"/>
              </a:spcAft>
              <a:buClr>
                <a:schemeClr val="dk1"/>
              </a:buClr>
              <a:buSzPts val="2400"/>
              <a:buFont typeface="Recursive"/>
              <a:buChar char="•"/>
            </a:pPr>
            <a:r>
              <a:rPr lang="en-GB" sz="2400">
                <a:solidFill>
                  <a:schemeClr val="dk1"/>
                </a:solidFill>
                <a:latin typeface="Recursive"/>
                <a:ea typeface="Recursive"/>
                <a:cs typeface="Recursive"/>
                <a:sym typeface="Recursive"/>
              </a:rPr>
              <a:t>We recommend arranging appointments outside of the school day and around registration time at 9am and 1pm. </a:t>
            </a:r>
            <a:endParaRPr/>
          </a:p>
          <a:p>
            <a:pPr indent="0" lvl="0" marL="0" marR="0" rtl="0" algn="l">
              <a:lnSpc>
                <a:spcPct val="90000"/>
              </a:lnSpc>
              <a:spcBef>
                <a:spcPts val="0"/>
              </a:spcBef>
              <a:spcAft>
                <a:spcPts val="0"/>
              </a:spcAft>
              <a:buClr>
                <a:schemeClr val="dk1"/>
              </a:buClr>
              <a:buSzPts val="2400"/>
              <a:buFont typeface="Times New Roman"/>
              <a:buNone/>
            </a:pPr>
            <a:r>
              <a:t/>
            </a:r>
            <a:endParaRPr sz="2400">
              <a:solidFill>
                <a:schemeClr val="dk1"/>
              </a:solidFill>
              <a:latin typeface="Recursive"/>
              <a:ea typeface="Recursive"/>
              <a:cs typeface="Recursive"/>
              <a:sym typeface="Recursive"/>
            </a:endParaRPr>
          </a:p>
          <a:p>
            <a:pPr indent="0" lvl="0" marL="0" marR="0" rtl="0" algn="l">
              <a:lnSpc>
                <a:spcPct val="90000"/>
              </a:lnSpc>
              <a:spcBef>
                <a:spcPts val="0"/>
              </a:spcBef>
              <a:spcAft>
                <a:spcPts val="0"/>
              </a:spcAft>
              <a:buClr>
                <a:schemeClr val="dk1"/>
              </a:buClr>
              <a:buSzPts val="2400"/>
              <a:buFont typeface="Times New Roman"/>
              <a:buNone/>
            </a:pPr>
            <a:r>
              <a:t/>
            </a:r>
            <a:endParaRPr sz="2400">
              <a:solidFill>
                <a:schemeClr val="dk1"/>
              </a:solidFill>
              <a:latin typeface="Recursive"/>
              <a:ea typeface="Recursive"/>
              <a:cs typeface="Recursive"/>
              <a:sym typeface="Recursiv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type="title"/>
          </p:nvPr>
        </p:nvSpPr>
        <p:spPr>
          <a:xfrm>
            <a:off x="1033463" y="549275"/>
            <a:ext cx="7620000" cy="7143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Other matters…</a:t>
            </a:r>
            <a:endParaRPr/>
          </a:p>
        </p:txBody>
      </p:sp>
      <p:sp>
        <p:nvSpPr>
          <p:cNvPr id="261" name="Google Shape;261;p37"/>
          <p:cNvSpPr txBox="1"/>
          <p:nvPr>
            <p:ph idx="1" type="body"/>
          </p:nvPr>
        </p:nvSpPr>
        <p:spPr>
          <a:xfrm>
            <a:off x="1035050" y="1557338"/>
            <a:ext cx="7620000" cy="460851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Recursive"/>
              <a:buChar char="•"/>
            </a:pPr>
            <a:r>
              <a:rPr lang="en-GB" sz="2400">
                <a:latin typeface="Recursive"/>
                <a:ea typeface="Recursive"/>
                <a:cs typeface="Recursive"/>
                <a:sym typeface="Recursive"/>
              </a:rPr>
              <a:t>Please name </a:t>
            </a:r>
            <a:r>
              <a:rPr b="1" lang="en-GB" sz="2400" u="sng">
                <a:latin typeface="Recursive"/>
                <a:ea typeface="Recursive"/>
                <a:cs typeface="Recursive"/>
                <a:sym typeface="Recursive"/>
              </a:rPr>
              <a:t>all</a:t>
            </a:r>
            <a:r>
              <a:rPr lang="en-GB" sz="2400">
                <a:latin typeface="Recursive"/>
                <a:ea typeface="Recursive"/>
                <a:cs typeface="Recursive"/>
                <a:sym typeface="Recursive"/>
              </a:rPr>
              <a:t> clothing, footwear and belongings. Be aware that pen fades and washes out. </a:t>
            </a:r>
            <a:endParaRPr/>
          </a:p>
          <a:p>
            <a:pPr indent="-342900" lvl="0" marL="342900" rtl="0" algn="l">
              <a:lnSpc>
                <a:spcPct val="90000"/>
              </a:lnSpc>
              <a:spcBef>
                <a:spcPts val="480"/>
              </a:spcBef>
              <a:spcAft>
                <a:spcPts val="0"/>
              </a:spcAft>
              <a:buClr>
                <a:schemeClr val="dk1"/>
              </a:buClr>
              <a:buSzPts val="2400"/>
              <a:buFont typeface="Recursive"/>
              <a:buChar char="•"/>
            </a:pPr>
            <a:r>
              <a:rPr lang="en-GB" sz="2400">
                <a:latin typeface="Recursive"/>
                <a:ea typeface="Recursive"/>
                <a:cs typeface="Recursive"/>
                <a:sym typeface="Recursive"/>
              </a:rPr>
              <a:t>We like to learn outside and, at times, in very messy ways. We would appreciate a set of spare clothes in a carrier bag in the children’s book bags. It would also be helpful to include a set of waterproofs and wellington boots. Sunhats and named suncream in warm months.</a:t>
            </a:r>
            <a:endParaRPr/>
          </a:p>
          <a:p>
            <a:pPr indent="-342900" lvl="0" marL="342900" rtl="0" algn="l">
              <a:lnSpc>
                <a:spcPct val="90000"/>
              </a:lnSpc>
              <a:spcBef>
                <a:spcPts val="480"/>
              </a:spcBef>
              <a:spcAft>
                <a:spcPts val="0"/>
              </a:spcAft>
              <a:buClr>
                <a:schemeClr val="dk1"/>
              </a:buClr>
              <a:buSzPts val="2400"/>
              <a:buFont typeface="Recursive"/>
              <a:buChar char="•"/>
            </a:pPr>
            <a:r>
              <a:rPr lang="en-GB" sz="2400">
                <a:latin typeface="Recursive"/>
                <a:ea typeface="Recursive"/>
                <a:cs typeface="Recursive"/>
                <a:sym typeface="Recursive"/>
              </a:rPr>
              <a:t>We love celebrating children's birthdays! And for this special occasion we do allow the special birthday person to bring in small treats like cakes/sweets to take home.</a:t>
            </a:r>
            <a:endParaRPr/>
          </a:p>
          <a:p>
            <a:pPr indent="-342900" lvl="0" marL="342900" rtl="0" algn="l">
              <a:lnSpc>
                <a:spcPct val="90000"/>
              </a:lnSpc>
              <a:spcBef>
                <a:spcPts val="480"/>
              </a:spcBef>
              <a:spcAft>
                <a:spcPts val="0"/>
              </a:spcAft>
              <a:buClr>
                <a:schemeClr val="dk1"/>
              </a:buClr>
              <a:buSzPts val="2400"/>
              <a:buFont typeface="Recursive"/>
              <a:buChar char="•"/>
            </a:pPr>
            <a:r>
              <a:rPr lang="en-GB" sz="2400">
                <a:latin typeface="Recursive"/>
                <a:ea typeface="Recursive"/>
                <a:cs typeface="Recursive"/>
                <a:sym typeface="Recursive"/>
              </a:rPr>
              <a:t>On PE days children need to come dressed in PE kit, we will inform you at the beginning of term which day this will be. Earrings have to be covered over if within the 6 weeks or removed. We cannot do this at school.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Uniform</a:t>
            </a:r>
            <a:endParaRPr/>
          </a:p>
        </p:txBody>
      </p:sp>
      <p:sp>
        <p:nvSpPr>
          <p:cNvPr id="267" name="Google Shape;267;p38"/>
          <p:cNvSpPr txBox="1"/>
          <p:nvPr/>
        </p:nvSpPr>
        <p:spPr>
          <a:xfrm>
            <a:off x="1000447" y="1012954"/>
            <a:ext cx="7681664"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chemeClr val="dk1"/>
                </a:solidFill>
                <a:latin typeface="Recursive"/>
                <a:ea typeface="Recursive"/>
                <a:cs typeface="Recursive"/>
                <a:sym typeface="Recursive"/>
              </a:rPr>
              <a:t>Boys uniform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Black shoes (no backless shoes and no boots), grey or black socks.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Purple All Saints Academy sweatshirts or purple ‘V’ or round neck pullover.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White shirt or a plain white polo shirt.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Grey or black long trousers.  </a:t>
            </a:r>
            <a:endParaRPr/>
          </a:p>
          <a:p>
            <a:pPr indent="0" lvl="0" marL="0" marR="0" rtl="0" algn="l">
              <a:spcBef>
                <a:spcPts val="0"/>
              </a:spcBef>
              <a:spcAft>
                <a:spcPts val="0"/>
              </a:spcAft>
              <a:buNone/>
            </a:pPr>
            <a:r>
              <a:t/>
            </a:r>
            <a:endParaRPr sz="2200">
              <a:solidFill>
                <a:schemeClr val="dk1"/>
              </a:solidFill>
              <a:latin typeface="Recursive"/>
              <a:ea typeface="Recursive"/>
              <a:cs typeface="Recursive"/>
              <a:sym typeface="Recursive"/>
            </a:endParaRPr>
          </a:p>
          <a:p>
            <a:pPr indent="0" lvl="0" marL="0" marR="0" rtl="0" algn="l">
              <a:spcBef>
                <a:spcPts val="0"/>
              </a:spcBef>
              <a:spcAft>
                <a:spcPts val="0"/>
              </a:spcAft>
              <a:buNone/>
            </a:pPr>
            <a:r>
              <a:rPr lang="en-GB" sz="2200">
                <a:solidFill>
                  <a:schemeClr val="dk1"/>
                </a:solidFill>
                <a:latin typeface="Recursive"/>
                <a:ea typeface="Recursive"/>
                <a:cs typeface="Recursive"/>
                <a:sym typeface="Recursive"/>
              </a:rPr>
              <a:t>Girl's uniform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Black ‘flat’ shoes (No backless shoes and no boots), grey, black or white socks.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Purple All Saints Academy sweatshirt or purple ‘V’ or round neck pullover or purple cardigan.</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White blouse or a plain white polo shirt. </a:t>
            </a:r>
            <a:endParaRPr/>
          </a:p>
          <a:p>
            <a:pPr indent="-342900" lvl="0" marL="342900" marR="0" rtl="0" algn="l">
              <a:spcBef>
                <a:spcPts val="0"/>
              </a:spcBef>
              <a:spcAft>
                <a:spcPts val="0"/>
              </a:spcAft>
              <a:buClr>
                <a:schemeClr val="dk1"/>
              </a:buClr>
              <a:buSzPts val="2200"/>
              <a:buFont typeface="Arial"/>
              <a:buChar char="•"/>
            </a:pPr>
            <a:r>
              <a:rPr lang="en-GB" sz="2200">
                <a:solidFill>
                  <a:schemeClr val="dk1"/>
                </a:solidFill>
                <a:latin typeface="Recursive"/>
                <a:ea typeface="Recursive"/>
                <a:cs typeface="Recursive"/>
                <a:sym typeface="Recursive"/>
              </a:rPr>
              <a:t>Grey or black skirt/pinafore dress or grey or black tailored trousers. </a:t>
            </a:r>
            <a:endParaRPr/>
          </a:p>
        </p:txBody>
      </p:sp>
      <p:sp>
        <p:nvSpPr>
          <p:cNvPr id="268" name="Google Shape;268;p38"/>
          <p:cNvSpPr txBox="1"/>
          <p:nvPr/>
        </p:nvSpPr>
        <p:spPr>
          <a:xfrm>
            <a:off x="1187624" y="5845046"/>
            <a:ext cx="66967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u="sng">
                <a:solidFill>
                  <a:schemeClr val="hlink"/>
                </a:solidFill>
                <a:latin typeface="Recursive"/>
                <a:ea typeface="Recursive"/>
                <a:cs typeface="Recursive"/>
                <a:sym typeface="Recursive"/>
                <a:hlinkClick r:id="rId3"/>
              </a:rPr>
              <a:t>All Saints Academy | Birds of Dereham</a:t>
            </a:r>
            <a:endParaRPr sz="2400">
              <a:solidFill>
                <a:schemeClr val="dk1"/>
              </a:solidFill>
              <a:latin typeface="Recursive"/>
              <a:ea typeface="Recursive"/>
              <a:cs typeface="Recursive"/>
              <a:sym typeface="Recursiv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Uniform</a:t>
            </a:r>
            <a:endParaRPr/>
          </a:p>
        </p:txBody>
      </p:sp>
      <p:sp>
        <p:nvSpPr>
          <p:cNvPr id="274" name="Google Shape;274;p39"/>
          <p:cNvSpPr txBox="1"/>
          <p:nvPr/>
        </p:nvSpPr>
        <p:spPr>
          <a:xfrm>
            <a:off x="1035968" y="1583353"/>
            <a:ext cx="7681664"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Recursive"/>
                <a:ea typeface="Recursive"/>
                <a:cs typeface="Recursive"/>
                <a:sym typeface="Recursive"/>
              </a:rPr>
              <a:t>PE Kit:</a:t>
            </a:r>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Recursive"/>
                <a:ea typeface="Recursive"/>
                <a:cs typeface="Recursive"/>
                <a:sym typeface="Recursive"/>
              </a:rPr>
              <a:t>Plain black shorts </a:t>
            </a:r>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Recursive"/>
                <a:ea typeface="Recursive"/>
                <a:cs typeface="Recursive"/>
                <a:sym typeface="Recursive"/>
              </a:rPr>
              <a:t>Black Trainers </a:t>
            </a:r>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Recursive"/>
                <a:ea typeface="Recursive"/>
                <a:cs typeface="Recursive"/>
                <a:sym typeface="Recursive"/>
              </a:rPr>
              <a:t>White t-shirt (school printed purple ones are available from birds) </a:t>
            </a:r>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Recursive"/>
                <a:ea typeface="Recursive"/>
                <a:cs typeface="Recursive"/>
                <a:sym typeface="Recursive"/>
              </a:rPr>
              <a:t>Jogging bottoms or tracksuit (black or dark blue with no hoodies). </a:t>
            </a:r>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Recursive"/>
                <a:ea typeface="Recursive"/>
                <a:cs typeface="Recursive"/>
                <a:sym typeface="Recursive"/>
              </a:rPr>
              <a:t>NB: Plimsolls are not part of our PE Kit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1066800" y="285750"/>
            <a:ext cx="7620000" cy="7858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And Finally…</a:t>
            </a:r>
            <a:endParaRPr/>
          </a:p>
        </p:txBody>
      </p:sp>
      <p:sp>
        <p:nvSpPr>
          <p:cNvPr id="281" name="Google Shape;281;p40"/>
          <p:cNvSpPr txBox="1"/>
          <p:nvPr>
            <p:ph idx="1" type="body"/>
          </p:nvPr>
        </p:nvSpPr>
        <p:spPr>
          <a:xfrm>
            <a:off x="1187450" y="1557338"/>
            <a:ext cx="7620000" cy="5572125"/>
          </a:xfrm>
          <a:prstGeom prst="rect">
            <a:avLst/>
          </a:prstGeom>
          <a:noFill/>
          <a:ln>
            <a:noFill/>
          </a:ln>
        </p:spPr>
        <p:txBody>
          <a:bodyPr anchorCtr="0" anchor="t" bIns="45700" lIns="91425" spcFirstLastPara="1" rIns="91425" wrap="square" tIns="45700">
            <a:noAutofit/>
          </a:bodyPr>
          <a:lstStyle/>
          <a:p>
            <a:pPr indent="-139700" lvl="0" marL="342900" rtl="0" algn="l">
              <a:lnSpc>
                <a:spcPct val="90000"/>
              </a:lnSpc>
              <a:spcBef>
                <a:spcPts val="0"/>
              </a:spcBef>
              <a:spcAft>
                <a:spcPts val="0"/>
              </a:spcAft>
              <a:buClr>
                <a:schemeClr val="dk1"/>
              </a:buClr>
              <a:buSzPts val="3200"/>
              <a:buFont typeface="Times New Roman"/>
              <a:buNone/>
            </a:pPr>
            <a:r>
              <a:t/>
            </a:r>
            <a:endParaRPr>
              <a:latin typeface="Recursive"/>
              <a:ea typeface="Recursive"/>
              <a:cs typeface="Recursive"/>
              <a:sym typeface="Recursive"/>
            </a:endParaRPr>
          </a:p>
          <a:p>
            <a:pPr indent="-342900" lvl="0" marL="342900" rtl="0" algn="l">
              <a:lnSpc>
                <a:spcPct val="90000"/>
              </a:lnSpc>
              <a:spcBef>
                <a:spcPts val="640"/>
              </a:spcBef>
              <a:spcAft>
                <a:spcPts val="0"/>
              </a:spcAft>
              <a:buClr>
                <a:schemeClr val="dk1"/>
              </a:buClr>
              <a:buSzPts val="3200"/>
              <a:buFont typeface="Recursive"/>
              <a:buChar char="•"/>
            </a:pPr>
            <a:r>
              <a:rPr lang="en-GB">
                <a:latin typeface="Recursive"/>
                <a:ea typeface="Recursive"/>
                <a:cs typeface="Recursive"/>
                <a:sym typeface="Recursive"/>
              </a:rPr>
              <a:t>If you have any worries or concerns, please message either of us via Class Dojo or contact the school office 01366 501050 </a:t>
            </a:r>
            <a:r>
              <a:rPr lang="en-GB" u="sng">
                <a:solidFill>
                  <a:schemeClr val="hlink"/>
                </a:solidFill>
                <a:latin typeface="Recursive"/>
                <a:ea typeface="Recursive"/>
                <a:cs typeface="Recursive"/>
                <a:sym typeface="Recursive"/>
                <a:hlinkClick r:id="rId3"/>
              </a:rPr>
              <a:t>office@allsaintsacademy.Norfolk.sch.uk</a:t>
            </a:r>
            <a:r>
              <a:rPr lang="en-GB">
                <a:latin typeface="Recursive"/>
                <a:ea typeface="Recursive"/>
                <a:cs typeface="Recursive"/>
                <a:sym typeface="Recursive"/>
              </a:rPr>
              <a:t> </a:t>
            </a:r>
            <a:endParaRPr b="1">
              <a:latin typeface="Recursive"/>
              <a:ea typeface="Recursive"/>
              <a:cs typeface="Recursive"/>
              <a:sym typeface="Recursive"/>
            </a:endParaRPr>
          </a:p>
          <a:p>
            <a:pPr indent="-342900" lvl="0" marL="342900" rtl="0" algn="l">
              <a:lnSpc>
                <a:spcPct val="90000"/>
              </a:lnSpc>
              <a:spcBef>
                <a:spcPts val="560"/>
              </a:spcBef>
              <a:spcAft>
                <a:spcPts val="0"/>
              </a:spcAft>
              <a:buClr>
                <a:schemeClr val="dk1"/>
              </a:buClr>
              <a:buSzPts val="2800"/>
              <a:buFont typeface="Recursive"/>
              <a:buNone/>
            </a:pPr>
            <a:r>
              <a:rPr lang="en-GB" sz="2800">
                <a:latin typeface="Recursive"/>
                <a:ea typeface="Recursive"/>
                <a:cs typeface="Recursive"/>
                <a:sym typeface="Recursive"/>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1043608" y="260648"/>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4000">
                <a:latin typeface="Recursive"/>
                <a:ea typeface="Recursive"/>
                <a:cs typeface="Recursive"/>
                <a:sym typeface="Recursive"/>
              </a:rPr>
              <a:t>Useful Websites</a:t>
            </a:r>
            <a:endParaRPr/>
          </a:p>
        </p:txBody>
      </p:sp>
      <p:sp>
        <p:nvSpPr>
          <p:cNvPr id="287" name="Google Shape;287;p41"/>
          <p:cNvSpPr txBox="1"/>
          <p:nvPr>
            <p:ph idx="1" type="body"/>
          </p:nvPr>
        </p:nvSpPr>
        <p:spPr>
          <a:xfrm>
            <a:off x="1043608" y="1844824"/>
            <a:ext cx="7620000" cy="398849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3"/>
              </a:rPr>
              <a:t>www.pinterest.com</a:t>
            </a:r>
            <a:r>
              <a:rPr lang="en-GB" sz="2000">
                <a:latin typeface="Recursive"/>
                <a:ea typeface="Recursive"/>
                <a:cs typeface="Recursive"/>
                <a:sym typeface="Recursive"/>
              </a:rPr>
              <a:t> Under the education section Parents, T.As and Teachers from around the world post really fun and interesting learning activities and ideas</a:t>
            </a:r>
            <a:endParaRPr/>
          </a:p>
          <a:p>
            <a:pPr indent="-342900" lvl="0" marL="342900" rtl="0" algn="l">
              <a:spcBef>
                <a:spcPts val="40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4"/>
              </a:rPr>
              <a:t>www.phonicsplay.co.uk</a:t>
            </a:r>
            <a:r>
              <a:rPr lang="en-GB" sz="2000">
                <a:latin typeface="Recursive"/>
                <a:ea typeface="Recursive"/>
                <a:cs typeface="Recursive"/>
                <a:sym typeface="Recursive"/>
              </a:rPr>
              <a:t> Great phonics games to support reading.</a:t>
            </a:r>
            <a:endParaRPr/>
          </a:p>
          <a:p>
            <a:pPr indent="-342900" lvl="0" marL="342900" rtl="0" algn="l">
              <a:spcBef>
                <a:spcPts val="40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5"/>
              </a:rPr>
              <a:t>http://www.earlylearninghq.org.uk/</a:t>
            </a:r>
            <a:r>
              <a:rPr lang="en-GB" sz="2000">
                <a:latin typeface="Recursive"/>
                <a:ea typeface="Recursive"/>
                <a:cs typeface="Recursive"/>
                <a:sym typeface="Recursive"/>
              </a:rPr>
              <a:t> Good information and resources</a:t>
            </a:r>
            <a:endParaRPr/>
          </a:p>
          <a:p>
            <a:pPr indent="-342900" lvl="0" marL="342900" rtl="0" algn="l">
              <a:spcBef>
                <a:spcPts val="40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6"/>
              </a:rPr>
              <a:t>http://www.education.gov.uk/schools/teachingandlearning/curriculum/a0068102/early-years-foundation-stage-eyfs</a:t>
            </a:r>
            <a:r>
              <a:rPr lang="en-GB" sz="2000">
                <a:latin typeface="Recursive"/>
                <a:ea typeface="Recursive"/>
                <a:cs typeface="Recursive"/>
                <a:sym typeface="Recursive"/>
              </a:rPr>
              <a:t> </a:t>
            </a:r>
            <a:endParaRPr/>
          </a:p>
          <a:p>
            <a:pPr indent="-342900" lvl="0" marL="342900" rtl="0" algn="l">
              <a:spcBef>
                <a:spcPts val="40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7"/>
              </a:rPr>
              <a:t>What to expect, when? - Foundation Years</a:t>
            </a:r>
            <a:r>
              <a:rPr lang="en-GB" sz="2000">
                <a:latin typeface="Recursive"/>
                <a:ea typeface="Recursive"/>
                <a:cs typeface="Recursive"/>
                <a:sym typeface="Recursive"/>
              </a:rPr>
              <a:t> - what to expect when – a parents guide</a:t>
            </a:r>
            <a:endParaRPr/>
          </a:p>
          <a:p>
            <a:pPr indent="-342900" lvl="0" marL="342900" rtl="0" algn="l">
              <a:spcBef>
                <a:spcPts val="400"/>
              </a:spcBef>
              <a:spcAft>
                <a:spcPts val="0"/>
              </a:spcAft>
              <a:buClr>
                <a:schemeClr val="dk1"/>
              </a:buClr>
              <a:buSzPts val="2000"/>
              <a:buFont typeface="Recursive"/>
              <a:buChar char="•"/>
            </a:pPr>
            <a:r>
              <a:rPr lang="en-GB" sz="2000" u="sng">
                <a:solidFill>
                  <a:schemeClr val="hlink"/>
                </a:solidFill>
                <a:latin typeface="Recursive"/>
                <a:ea typeface="Recursive"/>
                <a:cs typeface="Recursive"/>
                <a:sym typeface="Recursive"/>
                <a:hlinkClick r:id="rId8"/>
              </a:rPr>
              <a:t>http://www.bbc.co.uk/schools/websites/eyfs/</a:t>
            </a:r>
            <a:r>
              <a:rPr lang="en-GB" sz="2000">
                <a:latin typeface="Recursive"/>
                <a:ea typeface="Recursive"/>
                <a:cs typeface="Recursive"/>
                <a:sym typeface="Recursive"/>
              </a:rPr>
              <a:t> and </a:t>
            </a:r>
            <a:r>
              <a:rPr lang="en-GB" sz="2000" u="sng">
                <a:solidFill>
                  <a:schemeClr val="hlink"/>
                </a:solidFill>
                <a:latin typeface="Recursive"/>
                <a:ea typeface="Recursive"/>
                <a:cs typeface="Recursive"/>
                <a:sym typeface="Recursive"/>
                <a:hlinkClick r:id="rId9"/>
              </a:rPr>
              <a:t>http://www.bbc.co.uk/schools/</a:t>
            </a:r>
            <a:r>
              <a:rPr lang="en-GB" sz="2000">
                <a:latin typeface="Recursive"/>
                <a:ea typeface="Recursive"/>
                <a:cs typeface="Recursive"/>
                <a:sym typeface="Recursive"/>
              </a:rPr>
              <a:t> Great activities, videos, songs and information</a:t>
            </a:r>
            <a:endParaRPr/>
          </a:p>
          <a:p>
            <a:pPr indent="0" lvl="0" marL="0" rtl="0" algn="l">
              <a:spcBef>
                <a:spcPts val="400"/>
              </a:spcBef>
              <a:spcAft>
                <a:spcPts val="0"/>
              </a:spcAft>
              <a:buClr>
                <a:schemeClr val="dk1"/>
              </a:buClr>
              <a:buSzPts val="2000"/>
              <a:buFont typeface="Times New Roman"/>
              <a:buNone/>
            </a:pPr>
            <a:r>
              <a:t/>
            </a:r>
            <a:endParaRPr sz="2000">
              <a:latin typeface="Recursive"/>
              <a:ea typeface="Recursive"/>
              <a:cs typeface="Recursive"/>
              <a:sym typeface="Recursive"/>
            </a:endParaRPr>
          </a:p>
          <a:p>
            <a:pPr indent="-215900" lvl="0" marL="342900" rtl="0" algn="l">
              <a:spcBef>
                <a:spcPts val="400"/>
              </a:spcBef>
              <a:spcAft>
                <a:spcPts val="0"/>
              </a:spcAft>
              <a:buClr>
                <a:schemeClr val="dk1"/>
              </a:buClr>
              <a:buSzPts val="2000"/>
              <a:buFont typeface="Times New Roman"/>
              <a:buNone/>
            </a:pPr>
            <a:r>
              <a:t/>
            </a:r>
            <a:endParaRPr sz="2000">
              <a:latin typeface="Recursive"/>
              <a:ea typeface="Recursive"/>
              <a:cs typeface="Recursive"/>
              <a:sym typeface="Recursiv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The Staff</a:t>
            </a:r>
            <a:endParaRPr/>
          </a:p>
        </p:txBody>
      </p:sp>
      <p:sp>
        <p:nvSpPr>
          <p:cNvPr id="114" name="Google Shape;114;p15"/>
          <p:cNvSpPr txBox="1"/>
          <p:nvPr>
            <p:ph idx="1" type="body"/>
          </p:nvPr>
        </p:nvSpPr>
        <p:spPr>
          <a:xfrm>
            <a:off x="1066800" y="3021007"/>
            <a:ext cx="7620000" cy="187220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Recursive"/>
              <a:buChar char="•"/>
            </a:pPr>
            <a:r>
              <a:rPr lang="en-GB" sz="2400">
                <a:latin typeface="Recursive"/>
                <a:ea typeface="Recursive"/>
                <a:cs typeface="Recursive"/>
                <a:sym typeface="Recursive"/>
              </a:rPr>
              <a:t>Mrs Peel -Teacher 5 days </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Mrs Smither – TA </a:t>
            </a:r>
            <a:endParaRPr sz="2400">
              <a:latin typeface="Recursive"/>
              <a:ea typeface="Recursive"/>
              <a:cs typeface="Recursive"/>
              <a:sym typeface="Recursive"/>
            </a:endParaRPr>
          </a:p>
          <a:p>
            <a:pPr indent="-342900" lvl="0" marL="342900" rtl="0" algn="l">
              <a:spcBef>
                <a:spcPts val="480"/>
              </a:spcBef>
              <a:spcAft>
                <a:spcPts val="0"/>
              </a:spcAft>
              <a:buSzPts val="2400"/>
              <a:buFont typeface="Recursive"/>
              <a:buChar char="•"/>
            </a:pPr>
            <a:r>
              <a:rPr lang="en-GB" sz="2400">
                <a:latin typeface="Recursive"/>
                <a:ea typeface="Recursive"/>
                <a:cs typeface="Recursive"/>
                <a:sym typeface="Recursive"/>
              </a:rPr>
              <a:t>Mrs Lodge - SENCO</a:t>
            </a:r>
            <a:endParaRPr sz="2400">
              <a:latin typeface="Recursive"/>
              <a:ea typeface="Recursive"/>
              <a:cs typeface="Recursive"/>
              <a:sym typeface="Recursive"/>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Mrs Beasley – Executive Deputy Headteacher </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Mrs Howe - Executive Headteacher</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Mrs Raven de Burca – School Business Manager</a:t>
            </a:r>
            <a:endParaRPr/>
          </a:p>
          <a:p>
            <a:pPr indent="-342900" lvl="0" marL="342900" rtl="0" algn="l">
              <a:spcBef>
                <a:spcPts val="480"/>
              </a:spcBef>
              <a:spcAft>
                <a:spcPts val="0"/>
              </a:spcAft>
              <a:buClr>
                <a:schemeClr val="dk1"/>
              </a:buClr>
              <a:buSzPts val="2400"/>
              <a:buFont typeface="Recursive"/>
              <a:buChar char="•"/>
            </a:pPr>
            <a:r>
              <a:rPr lang="en-GB" sz="2400">
                <a:latin typeface="Recursive"/>
                <a:ea typeface="Recursive"/>
                <a:cs typeface="Recursive"/>
                <a:sym typeface="Recursive"/>
              </a:rPr>
              <a:t>There are other staff and volunteers that may spend time in our class</a:t>
            </a:r>
            <a:endParaRPr/>
          </a:p>
          <a:p>
            <a:pPr indent="-139700" lvl="0" marL="342900" rtl="0" algn="l">
              <a:spcBef>
                <a:spcPts val="640"/>
              </a:spcBef>
              <a:spcAft>
                <a:spcPts val="0"/>
              </a:spcAft>
              <a:buClr>
                <a:schemeClr val="dk1"/>
              </a:buClr>
              <a:buSzPts val="3200"/>
              <a:buFont typeface="Times New Roman"/>
              <a:buNone/>
            </a:pPr>
            <a:r>
              <a:t/>
            </a:r>
            <a:endParaRPr>
              <a:latin typeface="Recursive"/>
              <a:ea typeface="Recursive"/>
              <a:cs typeface="Recursive"/>
              <a:sym typeface="Recursive"/>
            </a:endParaRPr>
          </a:p>
        </p:txBody>
      </p:sp>
      <p:pic>
        <p:nvPicPr>
          <p:cNvPr id="115" name="Google Shape;115;p15"/>
          <p:cNvPicPr preferRelativeResize="0"/>
          <p:nvPr/>
        </p:nvPicPr>
        <p:blipFill rotWithShape="1">
          <a:blip r:embed="rId3">
            <a:alphaModFix/>
          </a:blip>
          <a:srcRect b="0" l="0" r="0" t="0"/>
          <a:stretch/>
        </p:blipFill>
        <p:spPr>
          <a:xfrm>
            <a:off x="4869089" y="1613513"/>
            <a:ext cx="1283299" cy="1283299"/>
          </a:xfrm>
          <a:prstGeom prst="rect">
            <a:avLst/>
          </a:prstGeom>
          <a:noFill/>
          <a:ln>
            <a:noFill/>
          </a:ln>
        </p:spPr>
      </p:pic>
      <p:pic>
        <p:nvPicPr>
          <p:cNvPr id="116" name="Google Shape;116;p15"/>
          <p:cNvPicPr preferRelativeResize="0"/>
          <p:nvPr/>
        </p:nvPicPr>
        <p:blipFill rotWithShape="1">
          <a:blip r:embed="rId4">
            <a:alphaModFix/>
          </a:blip>
          <a:srcRect b="0" l="0" r="0" t="0"/>
          <a:stretch/>
        </p:blipFill>
        <p:spPr>
          <a:xfrm>
            <a:off x="6201984" y="1618576"/>
            <a:ext cx="1290073" cy="1302721"/>
          </a:xfrm>
          <a:prstGeom prst="rect">
            <a:avLst/>
          </a:prstGeom>
          <a:noFill/>
          <a:ln>
            <a:noFill/>
          </a:ln>
        </p:spPr>
      </p:pic>
      <p:pic>
        <p:nvPicPr>
          <p:cNvPr id="117" name="Google Shape;117;p15"/>
          <p:cNvPicPr preferRelativeResize="0"/>
          <p:nvPr/>
        </p:nvPicPr>
        <p:blipFill rotWithShape="1">
          <a:blip r:embed="rId5">
            <a:alphaModFix/>
          </a:blip>
          <a:srcRect b="0" l="0" r="0" t="0"/>
          <a:stretch/>
        </p:blipFill>
        <p:spPr>
          <a:xfrm>
            <a:off x="3586632" y="1630850"/>
            <a:ext cx="1268052" cy="1283297"/>
          </a:xfrm>
          <a:prstGeom prst="rect">
            <a:avLst/>
          </a:prstGeom>
          <a:noFill/>
          <a:ln>
            <a:noFill/>
          </a:ln>
        </p:spPr>
      </p:pic>
      <p:pic>
        <p:nvPicPr>
          <p:cNvPr id="118" name="Google Shape;118;p15"/>
          <p:cNvPicPr preferRelativeResize="0"/>
          <p:nvPr/>
        </p:nvPicPr>
        <p:blipFill rotWithShape="1">
          <a:blip r:embed="rId6">
            <a:alphaModFix/>
          </a:blip>
          <a:srcRect b="0" l="0" r="0" t="0"/>
          <a:stretch/>
        </p:blipFill>
        <p:spPr>
          <a:xfrm>
            <a:off x="2315909" y="1630857"/>
            <a:ext cx="1270717" cy="1283298"/>
          </a:xfrm>
          <a:prstGeom prst="rect">
            <a:avLst/>
          </a:prstGeom>
          <a:noFill/>
          <a:ln>
            <a:noFill/>
          </a:ln>
        </p:spPr>
      </p:pic>
      <p:pic>
        <p:nvPicPr>
          <p:cNvPr id="119" name="Google Shape;119;p15"/>
          <p:cNvPicPr preferRelativeResize="0"/>
          <p:nvPr/>
        </p:nvPicPr>
        <p:blipFill rotWithShape="1">
          <a:blip r:embed="rId7">
            <a:alphaModFix/>
          </a:blip>
          <a:srcRect b="0" l="0" r="0" t="0"/>
          <a:stretch/>
        </p:blipFill>
        <p:spPr>
          <a:xfrm>
            <a:off x="7492057" y="1654911"/>
            <a:ext cx="1352352" cy="1254249"/>
          </a:xfrm>
          <a:prstGeom prst="rect">
            <a:avLst/>
          </a:prstGeom>
          <a:noFill/>
          <a:ln>
            <a:noFill/>
          </a:ln>
        </p:spPr>
      </p:pic>
      <p:pic>
        <p:nvPicPr>
          <p:cNvPr id="120" name="Google Shape;120;p15"/>
          <p:cNvPicPr preferRelativeResize="0"/>
          <p:nvPr/>
        </p:nvPicPr>
        <p:blipFill rotWithShape="1">
          <a:blip r:embed="rId8">
            <a:alphaModFix/>
          </a:blip>
          <a:srcRect b="0" l="0" r="0" t="0"/>
          <a:stretch/>
        </p:blipFill>
        <p:spPr>
          <a:xfrm>
            <a:off x="968630" y="1618577"/>
            <a:ext cx="1270717" cy="12832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Recursive"/>
                <a:ea typeface="Recursive"/>
                <a:cs typeface="Recursive"/>
                <a:sym typeface="Recursive"/>
              </a:rPr>
              <a:t>Where can you find more information?</a:t>
            </a:r>
            <a:endParaRPr/>
          </a:p>
        </p:txBody>
      </p:sp>
      <p:sp>
        <p:nvSpPr>
          <p:cNvPr id="126" name="Google Shape;126;p16"/>
          <p:cNvSpPr txBox="1"/>
          <p:nvPr>
            <p:ph idx="1" type="body"/>
          </p:nvPr>
        </p:nvSpPr>
        <p:spPr>
          <a:xfrm>
            <a:off x="1066800" y="1524000"/>
            <a:ext cx="7620000" cy="48573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Recursive"/>
              <a:buChar char="•"/>
            </a:pPr>
            <a:r>
              <a:rPr b="1" lang="en-GB" u="sng">
                <a:latin typeface="Recursive"/>
                <a:ea typeface="Recursive"/>
                <a:cs typeface="Recursive"/>
                <a:sym typeface="Recursive"/>
              </a:rPr>
              <a:t>School website</a:t>
            </a:r>
            <a:r>
              <a:rPr lang="en-GB">
                <a:latin typeface="Recursive"/>
                <a:ea typeface="Recursive"/>
                <a:cs typeface="Recursive"/>
                <a:sym typeface="Recursive"/>
              </a:rPr>
              <a:t>: </a:t>
            </a:r>
            <a:endParaRPr/>
          </a:p>
          <a:p>
            <a:pPr indent="0" lvl="0" marL="0" rtl="0" algn="l">
              <a:spcBef>
                <a:spcPts val="640"/>
              </a:spcBef>
              <a:spcAft>
                <a:spcPts val="0"/>
              </a:spcAft>
              <a:buClr>
                <a:schemeClr val="dk1"/>
              </a:buClr>
              <a:buSzPts val="3200"/>
              <a:buFont typeface="Recursive"/>
              <a:buNone/>
            </a:pPr>
            <a:r>
              <a:rPr lang="en-GB" sz="2400" u="sng">
                <a:solidFill>
                  <a:schemeClr val="hlink"/>
                </a:solidFill>
                <a:latin typeface="Recursive"/>
                <a:ea typeface="Recursive"/>
                <a:cs typeface="Recursive"/>
                <a:sym typeface="Recursive"/>
                <a:hlinkClick r:id="rId3"/>
              </a:rPr>
              <a:t>The Village Saints Partnership (demat.org.uk)</a:t>
            </a:r>
            <a:endParaRPr sz="2400">
              <a:latin typeface="Recursive"/>
              <a:ea typeface="Recursive"/>
              <a:cs typeface="Recursive"/>
              <a:sym typeface="Recursive"/>
            </a:endParaRPr>
          </a:p>
          <a:p>
            <a:pPr indent="-292100" lvl="0" marL="342900" rtl="0" algn="l">
              <a:spcBef>
                <a:spcPts val="640"/>
              </a:spcBef>
              <a:spcAft>
                <a:spcPts val="0"/>
              </a:spcAft>
              <a:buClr>
                <a:schemeClr val="dk1"/>
              </a:buClr>
              <a:buSzPts val="2400"/>
              <a:buFont typeface="Recursive"/>
              <a:buChar char="•"/>
            </a:pPr>
            <a:r>
              <a:rPr b="1" lang="en-GB" sz="2400" u="sng">
                <a:latin typeface="Recursive"/>
                <a:ea typeface="Recursive"/>
                <a:cs typeface="Recursive"/>
                <a:sym typeface="Recursive"/>
              </a:rPr>
              <a:t>Class Dojo</a:t>
            </a:r>
            <a:r>
              <a:rPr lang="en-GB" sz="2400">
                <a:latin typeface="Recursive"/>
                <a:ea typeface="Recursive"/>
                <a:cs typeface="Recursive"/>
                <a:sym typeface="Recursive"/>
              </a:rPr>
              <a:t>: When you have filled in a consent form you will receive an email invite to join our Class Dojo page. </a:t>
            </a:r>
            <a:endParaRPr sz="2400"/>
          </a:p>
          <a:p>
            <a:pPr indent="0" lvl="0" marL="0" rtl="0" algn="l">
              <a:spcBef>
                <a:spcPts val="640"/>
              </a:spcBef>
              <a:spcAft>
                <a:spcPts val="0"/>
              </a:spcAft>
              <a:buClr>
                <a:schemeClr val="dk1"/>
              </a:buClr>
              <a:buSzPts val="3200"/>
              <a:buFont typeface="Recursive"/>
              <a:buNone/>
            </a:pPr>
            <a:r>
              <a:rPr lang="en-GB" sz="2400">
                <a:latin typeface="Recursive"/>
                <a:ea typeface="Recursive"/>
                <a:cs typeface="Recursive"/>
                <a:sym typeface="Recursive"/>
              </a:rPr>
              <a:t>We will use Dojo portfolio to show you your childs learning throughout the year, you will also be able to add any learning they do at home here too.</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Paperwork</a:t>
            </a:r>
            <a:endParaRPr/>
          </a:p>
        </p:txBody>
      </p:sp>
      <p:sp>
        <p:nvSpPr>
          <p:cNvPr id="132" name="Google Shape;132;p17"/>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Clr>
                <a:schemeClr val="dk1"/>
              </a:buClr>
              <a:buSzPts val="2000"/>
              <a:buFont typeface="Times New Roman"/>
              <a:buChar char="•"/>
            </a:pPr>
            <a:r>
              <a:rPr lang="en-GB" sz="2000"/>
              <a:t>Please make sure all registration forms are completed and handed in to the school office before the end of term.</a:t>
            </a:r>
            <a:endParaRPr sz="2000"/>
          </a:p>
          <a:p>
            <a:pPr indent="-381000" lvl="0" marL="342900" rtl="0" algn="l">
              <a:spcBef>
                <a:spcPts val="280"/>
              </a:spcBef>
              <a:spcAft>
                <a:spcPts val="0"/>
              </a:spcAft>
              <a:buClr>
                <a:schemeClr val="dk1"/>
              </a:buClr>
              <a:buSzPts val="2000"/>
              <a:buFont typeface="Times New Roman"/>
              <a:buChar char="•"/>
            </a:pPr>
            <a:r>
              <a:rPr lang="en-GB" sz="2000"/>
              <a:t> Please ensure we have multiple and up-to-date emergency</a:t>
            </a:r>
            <a:br>
              <a:rPr lang="en-GB" sz="2000"/>
            </a:br>
            <a:r>
              <a:rPr lang="en-GB" sz="2000"/>
              <a:t> contact numbers and let us know if this changes.</a:t>
            </a:r>
            <a:endParaRPr sz="2000"/>
          </a:p>
          <a:p>
            <a:pPr indent="-381000" lvl="0" marL="342900" rtl="0" algn="l">
              <a:spcBef>
                <a:spcPts val="280"/>
              </a:spcBef>
              <a:spcAft>
                <a:spcPts val="0"/>
              </a:spcAft>
              <a:buClr>
                <a:schemeClr val="dk1"/>
              </a:buClr>
              <a:buSzPts val="2000"/>
              <a:buFont typeface="Times New Roman"/>
              <a:buChar char="•"/>
            </a:pPr>
            <a:r>
              <a:rPr lang="en-GB" sz="2000"/>
              <a:t> If there is a change to the usual pick-up arrangements </a:t>
            </a:r>
            <a:br>
              <a:rPr lang="en-GB" sz="2000"/>
            </a:br>
            <a:r>
              <a:rPr lang="en-GB" sz="2000"/>
              <a:t>and someone different is picking up your child please let the office know.</a:t>
            </a:r>
            <a:br>
              <a:rPr lang="en-GB" sz="2000"/>
            </a:br>
            <a:r>
              <a:rPr lang="en-GB" sz="2000"/>
              <a:t> Please notify us of any health conditions- asthma, allergies </a:t>
            </a:r>
            <a:endParaRPr sz="2000"/>
          </a:p>
          <a:p>
            <a:pPr indent="-381000" lvl="0" marL="342900" rtl="0" algn="l">
              <a:spcBef>
                <a:spcPts val="280"/>
              </a:spcBef>
              <a:spcAft>
                <a:spcPts val="0"/>
              </a:spcAft>
              <a:buClr>
                <a:schemeClr val="dk1"/>
              </a:buClr>
              <a:buSzPts val="2000"/>
              <a:buFont typeface="Times New Roman"/>
              <a:buChar char="•"/>
            </a:pPr>
            <a:r>
              <a:rPr b="1" lang="en-GB" sz="2000"/>
              <a:t>Please book a home visit/ Zoom call today and give permission if you would like me to visit nursery.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8"/>
          <p:cNvPicPr preferRelativeResize="0"/>
          <p:nvPr>
            <p:ph idx="1" type="body"/>
          </p:nvPr>
        </p:nvPicPr>
        <p:blipFill rotWithShape="1">
          <a:blip r:embed="rId3">
            <a:alphaModFix/>
          </a:blip>
          <a:srcRect b="0" l="0" r="0" t="0"/>
          <a:stretch/>
        </p:blipFill>
        <p:spPr>
          <a:xfrm>
            <a:off x="2987824" y="332656"/>
            <a:ext cx="3744416" cy="1980917"/>
          </a:xfrm>
          <a:prstGeom prst="rect">
            <a:avLst/>
          </a:prstGeom>
          <a:noFill/>
          <a:ln>
            <a:noFill/>
          </a:ln>
        </p:spPr>
      </p:pic>
      <p:sp>
        <p:nvSpPr>
          <p:cNvPr id="139" name="Google Shape;139;p18"/>
          <p:cNvSpPr txBox="1"/>
          <p:nvPr/>
        </p:nvSpPr>
        <p:spPr>
          <a:xfrm>
            <a:off x="899592" y="2466936"/>
            <a:ext cx="79209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Recursive"/>
                <a:ea typeface="Recursive"/>
                <a:cs typeface="Recursive"/>
                <a:sym typeface="Recursive"/>
              </a:rPr>
              <a:t>We use Class Dojo to communicate with parents in various ways:</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Recursive"/>
                <a:ea typeface="Recursive"/>
                <a:cs typeface="Recursive"/>
                <a:sym typeface="Recursive"/>
              </a:rPr>
              <a:t>Information is shared on class pages e.g. trips, homework, events etc.</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Recursive"/>
                <a:ea typeface="Recursive"/>
                <a:cs typeface="Recursive"/>
                <a:sym typeface="Recursive"/>
              </a:rPr>
              <a:t>Even if you have another child on Dojo, you need to connect to Saturn class page, so you don’t miss class information. </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Recursive"/>
                <a:ea typeface="Recursive"/>
                <a:cs typeface="Recursive"/>
                <a:sym typeface="Recursive"/>
              </a:rPr>
              <a:t>We also share whole school information on the whole school Dojo page.</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Recursive"/>
                <a:ea typeface="Recursive"/>
                <a:cs typeface="Recursive"/>
                <a:sym typeface="Recursive"/>
              </a:rPr>
              <a:t>We will use Dojo portfolio to show you your child learning throughout the year, you will also be able to add any learning they do at home here too.</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Recursive"/>
                <a:ea typeface="Recursive"/>
                <a:cs typeface="Recursive"/>
                <a:sym typeface="Recursive"/>
              </a:rPr>
              <a:t>Please contact the school office if you experience any difficulties with Class Dojo.</a:t>
            </a:r>
            <a:endParaRPr sz="1800"/>
          </a:p>
          <a:p>
            <a:pPr indent="-190500" lvl="0" marL="342900" marR="0" rtl="0" algn="l">
              <a:spcBef>
                <a:spcPts val="0"/>
              </a:spcBef>
              <a:spcAft>
                <a:spcPts val="0"/>
              </a:spcAft>
              <a:buClr>
                <a:schemeClr val="dk1"/>
              </a:buClr>
              <a:buSzPts val="2400"/>
              <a:buFont typeface="Arial"/>
              <a:buNone/>
            </a:pPr>
            <a:r>
              <a:t/>
            </a:r>
            <a:endParaRPr b="1" sz="2400">
              <a:solidFill>
                <a:schemeClr val="dk1"/>
              </a:solidFill>
              <a:latin typeface="Recursive"/>
              <a:ea typeface="Recursive"/>
              <a:cs typeface="Recursive"/>
              <a:sym typeface="Recursiv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71563" y="549275"/>
            <a:ext cx="7620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latin typeface="Recursive"/>
                <a:ea typeface="Recursive"/>
                <a:cs typeface="Recursive"/>
                <a:sym typeface="Recursive"/>
              </a:rPr>
              <a:t>What is the Early Years Foundation Stage? </a:t>
            </a:r>
            <a:endParaRPr>
              <a:latin typeface="Recursive"/>
              <a:ea typeface="Recursive"/>
              <a:cs typeface="Recursive"/>
              <a:sym typeface="Recursive"/>
            </a:endParaRPr>
          </a:p>
        </p:txBody>
      </p:sp>
      <p:sp>
        <p:nvSpPr>
          <p:cNvPr id="146" name="Google Shape;146;p19"/>
          <p:cNvSpPr txBox="1"/>
          <p:nvPr>
            <p:ph idx="1" type="body"/>
          </p:nvPr>
        </p:nvSpPr>
        <p:spPr>
          <a:xfrm>
            <a:off x="1071563" y="2205039"/>
            <a:ext cx="7620000" cy="3816250"/>
          </a:xfrm>
          <a:prstGeom prst="rect">
            <a:avLst/>
          </a:prstGeom>
          <a:noFill/>
          <a:ln>
            <a:noFill/>
          </a:ln>
        </p:spPr>
        <p:txBody>
          <a:bodyPr anchorCtr="0" anchor="t" bIns="45700" lIns="91425" spcFirstLastPara="1" rIns="91425" wrap="square" tIns="45700">
            <a:noAutofit/>
          </a:bodyPr>
          <a:lstStyle/>
          <a:p>
            <a:pPr indent="-304800" lvl="0" marL="342900" rtl="0" algn="l">
              <a:spcBef>
                <a:spcPts val="0"/>
              </a:spcBef>
              <a:spcAft>
                <a:spcPts val="0"/>
              </a:spcAft>
              <a:buClr>
                <a:schemeClr val="dk1"/>
              </a:buClr>
              <a:buSzPts val="2600"/>
              <a:buFont typeface="Recursive"/>
              <a:buChar char="•"/>
            </a:pPr>
            <a:r>
              <a:rPr lang="en-GB" sz="2600">
                <a:latin typeface="Recursive"/>
                <a:ea typeface="Recursive"/>
                <a:cs typeface="Recursive"/>
                <a:sym typeface="Recursive"/>
              </a:rPr>
              <a:t>The Early Years Foundation Stage (E.Y.F.S.) is the stage of education for children from </a:t>
            </a:r>
            <a:r>
              <a:rPr lang="en-GB" sz="2600">
                <a:solidFill>
                  <a:schemeClr val="folHlink"/>
                </a:solidFill>
                <a:latin typeface="Recursive"/>
                <a:ea typeface="Recursive"/>
                <a:cs typeface="Recursive"/>
                <a:sym typeface="Recursive"/>
              </a:rPr>
              <a:t>birth</a:t>
            </a:r>
            <a:r>
              <a:rPr lang="en-GB" sz="2600">
                <a:latin typeface="Recursive"/>
                <a:ea typeface="Recursive"/>
                <a:cs typeface="Recursive"/>
                <a:sym typeface="Recursive"/>
              </a:rPr>
              <a:t> to the </a:t>
            </a:r>
            <a:r>
              <a:rPr lang="en-GB" sz="2600">
                <a:solidFill>
                  <a:schemeClr val="folHlink"/>
                </a:solidFill>
                <a:latin typeface="Recursive"/>
                <a:ea typeface="Recursive"/>
                <a:cs typeface="Recursive"/>
                <a:sym typeface="Recursive"/>
              </a:rPr>
              <a:t>end of the Rec</a:t>
            </a:r>
            <a:r>
              <a:rPr lang="en-GB" sz="2600">
                <a:solidFill>
                  <a:srgbClr val="666699"/>
                </a:solidFill>
                <a:latin typeface="Recursive"/>
                <a:ea typeface="Recursive"/>
                <a:cs typeface="Recursive"/>
                <a:sym typeface="Recursive"/>
              </a:rPr>
              <a:t>ept</a:t>
            </a:r>
            <a:r>
              <a:rPr lang="en-GB" sz="2600">
                <a:solidFill>
                  <a:schemeClr val="folHlink"/>
                </a:solidFill>
                <a:latin typeface="Recursive"/>
                <a:ea typeface="Recursive"/>
                <a:cs typeface="Recursive"/>
                <a:sym typeface="Recursive"/>
              </a:rPr>
              <a:t>ion year.</a:t>
            </a:r>
            <a:r>
              <a:rPr lang="en-GB" sz="2600">
                <a:latin typeface="Recursive"/>
                <a:ea typeface="Recursive"/>
                <a:cs typeface="Recursive"/>
                <a:sym typeface="Recursive"/>
              </a:rPr>
              <a:t> </a:t>
            </a:r>
            <a:endParaRPr sz="2600"/>
          </a:p>
          <a:p>
            <a:pPr indent="-304800" lvl="0" marL="342900" rtl="0" algn="l">
              <a:spcBef>
                <a:spcPts val="640"/>
              </a:spcBef>
              <a:spcAft>
                <a:spcPts val="0"/>
              </a:spcAft>
              <a:buClr>
                <a:schemeClr val="dk1"/>
              </a:buClr>
              <a:buSzPts val="2600"/>
              <a:buFont typeface="Recursive"/>
              <a:buChar char="•"/>
            </a:pPr>
            <a:r>
              <a:rPr lang="en-GB" sz="2600">
                <a:latin typeface="Recursive"/>
                <a:ea typeface="Recursive"/>
                <a:cs typeface="Recursive"/>
                <a:sym typeface="Recursive"/>
              </a:rPr>
              <a:t>It is based on the recognition that children learn best through </a:t>
            </a:r>
            <a:r>
              <a:rPr lang="en-GB" sz="2600">
                <a:solidFill>
                  <a:schemeClr val="folHlink"/>
                </a:solidFill>
                <a:latin typeface="Recursive"/>
                <a:ea typeface="Recursive"/>
                <a:cs typeface="Recursive"/>
                <a:sym typeface="Recursive"/>
              </a:rPr>
              <a:t>play and active learning.</a:t>
            </a:r>
            <a:r>
              <a:rPr lang="en-GB" sz="2600">
                <a:latin typeface="Recursive"/>
                <a:ea typeface="Recursive"/>
                <a:cs typeface="Recursive"/>
                <a:sym typeface="Recursive"/>
              </a:rPr>
              <a:t> </a:t>
            </a:r>
            <a:endParaRPr sz="2600"/>
          </a:p>
          <a:p>
            <a:pPr indent="-304800" lvl="0" marL="342900" rtl="0" algn="l">
              <a:spcBef>
                <a:spcPts val="640"/>
              </a:spcBef>
              <a:spcAft>
                <a:spcPts val="0"/>
              </a:spcAft>
              <a:buClr>
                <a:srgbClr val="2E2C01"/>
              </a:buClr>
              <a:buSzPts val="2600"/>
              <a:buFont typeface="Recursive"/>
              <a:buChar char="•"/>
            </a:pPr>
            <a:r>
              <a:rPr lang="en-GB" sz="2600">
                <a:solidFill>
                  <a:srgbClr val="2E2C01"/>
                </a:solidFill>
                <a:latin typeface="Recursive"/>
                <a:ea typeface="Recursive"/>
                <a:cs typeface="Recursive"/>
                <a:sym typeface="Recursive"/>
              </a:rPr>
              <a:t>New EYFS framework (2021) means we don’t have to record as much as we previously had.</a:t>
            </a:r>
            <a:endParaRPr sz="1800">
              <a:latin typeface="Recursive"/>
              <a:ea typeface="Recursive"/>
              <a:cs typeface="Recursive"/>
              <a:sym typeface="Recursive"/>
            </a:endParaRPr>
          </a:p>
          <a:p>
            <a:pPr indent="-190500" lvl="0" marL="342900" rtl="0" algn="l">
              <a:spcBef>
                <a:spcPts val="480"/>
              </a:spcBef>
              <a:spcAft>
                <a:spcPts val="0"/>
              </a:spcAft>
              <a:buClr>
                <a:schemeClr val="dk1"/>
              </a:buClr>
              <a:buSzPts val="2400"/>
              <a:buFont typeface="Times New Roman"/>
              <a:buNone/>
            </a:pPr>
            <a:r>
              <a:t/>
            </a:r>
            <a:endParaRPr sz="2400">
              <a:latin typeface="Recursive"/>
              <a:ea typeface="Recursive"/>
              <a:cs typeface="Recursive"/>
              <a:sym typeface="Recursive"/>
            </a:endParaRPr>
          </a:p>
          <a:p>
            <a:pPr indent="-190500" lvl="0" marL="342900" rtl="0" algn="l">
              <a:spcBef>
                <a:spcPts val="480"/>
              </a:spcBef>
              <a:spcAft>
                <a:spcPts val="0"/>
              </a:spcAft>
              <a:buClr>
                <a:schemeClr val="dk1"/>
              </a:buClr>
              <a:buSzPts val="2400"/>
              <a:buFont typeface="Times New Roman"/>
              <a:buNone/>
            </a:pPr>
            <a:r>
              <a:t/>
            </a:r>
            <a:endParaRPr sz="2400">
              <a:latin typeface="Recursive"/>
              <a:ea typeface="Recursive"/>
              <a:cs typeface="Recursive"/>
              <a:sym typeface="Recursive"/>
            </a:endParaRPr>
          </a:p>
          <a:p>
            <a:pPr indent="-190500" lvl="0" marL="342900" rtl="0" algn="l">
              <a:spcBef>
                <a:spcPts val="480"/>
              </a:spcBef>
              <a:spcAft>
                <a:spcPts val="0"/>
              </a:spcAft>
              <a:buClr>
                <a:schemeClr val="dk1"/>
              </a:buClr>
              <a:buSzPts val="2400"/>
              <a:buFont typeface="Times New Roman"/>
              <a:buNone/>
            </a:pPr>
            <a:r>
              <a:t/>
            </a:r>
            <a:endParaRPr sz="2400">
              <a:latin typeface="Recursive"/>
              <a:ea typeface="Recursive"/>
              <a:cs typeface="Recursive"/>
              <a:sym typeface="Recursiv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116013" y="260350"/>
            <a:ext cx="7620000" cy="15208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200">
                <a:latin typeface="Recursive"/>
                <a:ea typeface="Recursive"/>
                <a:cs typeface="Recursive"/>
                <a:sym typeface="Recursive"/>
              </a:rPr>
              <a:t>There are seven areas of learning and development. All areas are connected to one another and are </a:t>
            </a:r>
            <a:r>
              <a:rPr lang="en-GB" sz="3200">
                <a:solidFill>
                  <a:schemeClr val="folHlink"/>
                </a:solidFill>
                <a:latin typeface="Recursive"/>
                <a:ea typeface="Recursive"/>
                <a:cs typeface="Recursive"/>
                <a:sym typeface="Recursive"/>
              </a:rPr>
              <a:t>equally </a:t>
            </a:r>
            <a:r>
              <a:rPr lang="en-GB" sz="3200">
                <a:solidFill>
                  <a:srgbClr val="666699"/>
                </a:solidFill>
                <a:latin typeface="Recursive"/>
                <a:ea typeface="Recursive"/>
                <a:cs typeface="Recursive"/>
                <a:sym typeface="Recursive"/>
              </a:rPr>
              <a:t>important</a:t>
            </a:r>
            <a:r>
              <a:rPr lang="en-GB" sz="3200">
                <a:latin typeface="Recursive"/>
                <a:ea typeface="Recursive"/>
                <a:cs typeface="Recursive"/>
                <a:sym typeface="Recursive"/>
              </a:rPr>
              <a:t>.</a:t>
            </a:r>
            <a:endParaRPr/>
          </a:p>
        </p:txBody>
      </p:sp>
      <p:sp>
        <p:nvSpPr>
          <p:cNvPr id="153" name="Google Shape;153;p20"/>
          <p:cNvSpPr txBox="1"/>
          <p:nvPr/>
        </p:nvSpPr>
        <p:spPr>
          <a:xfrm>
            <a:off x="1116013" y="1989138"/>
            <a:ext cx="7620000" cy="4063500"/>
          </a:xfrm>
          <a:prstGeom prst="rect">
            <a:avLst/>
          </a:prstGeom>
          <a:noFill/>
          <a:ln>
            <a:noFill/>
          </a:ln>
        </p:spPr>
        <p:txBody>
          <a:bodyPr anchorCtr="0" anchor="t" bIns="45700" lIns="91425" spcFirstLastPara="1" rIns="91425" wrap="square" tIns="45700">
            <a:spAutoFit/>
          </a:bodyPr>
          <a:lstStyle/>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Communication and language </a:t>
            </a:r>
            <a:r>
              <a:rPr lang="en-GB" sz="2100">
                <a:solidFill>
                  <a:schemeClr val="dk1"/>
                </a:solidFill>
                <a:latin typeface="Recursive"/>
                <a:ea typeface="Recursive"/>
                <a:cs typeface="Recursive"/>
                <a:sym typeface="Recursive"/>
              </a:rPr>
              <a:t>– Listening, attention, understanding and speaking</a:t>
            </a:r>
            <a:endParaRPr sz="1100"/>
          </a:p>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Physical development </a:t>
            </a:r>
            <a:r>
              <a:rPr lang="en-GB" sz="2100">
                <a:solidFill>
                  <a:schemeClr val="dk1"/>
                </a:solidFill>
                <a:latin typeface="Recursive"/>
                <a:ea typeface="Recursive"/>
                <a:cs typeface="Recursive"/>
                <a:sym typeface="Recursive"/>
              </a:rPr>
              <a:t>– Gross motor skills and fine motor skills</a:t>
            </a:r>
            <a:endParaRPr sz="1100"/>
          </a:p>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Personal, Social and Emotional Development – </a:t>
            </a:r>
            <a:r>
              <a:rPr lang="en-GB" sz="2100">
                <a:solidFill>
                  <a:schemeClr val="dk1"/>
                </a:solidFill>
                <a:latin typeface="Recursive"/>
                <a:ea typeface="Recursive"/>
                <a:cs typeface="Recursive"/>
                <a:sym typeface="Recursive"/>
              </a:rPr>
              <a:t>Self regulation, managing self and building relationships</a:t>
            </a:r>
            <a:endParaRPr sz="1100"/>
          </a:p>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Literacy – </a:t>
            </a:r>
            <a:r>
              <a:rPr lang="en-GB" sz="2100">
                <a:solidFill>
                  <a:schemeClr val="dk1"/>
                </a:solidFill>
                <a:latin typeface="Recursive"/>
                <a:ea typeface="Recursive"/>
                <a:cs typeface="Recursive"/>
                <a:sym typeface="Recursive"/>
              </a:rPr>
              <a:t>Comprehension, word reading, writing</a:t>
            </a:r>
            <a:endParaRPr sz="1100"/>
          </a:p>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Mathematics – </a:t>
            </a:r>
            <a:r>
              <a:rPr lang="en-GB" sz="2100">
                <a:solidFill>
                  <a:schemeClr val="dk1"/>
                </a:solidFill>
                <a:latin typeface="Recursive"/>
                <a:ea typeface="Recursive"/>
                <a:cs typeface="Recursive"/>
                <a:sym typeface="Recursive"/>
              </a:rPr>
              <a:t>Number and numerical patterns</a:t>
            </a:r>
            <a:endParaRPr sz="1100"/>
          </a:p>
          <a:p>
            <a:pPr indent="-323850" lvl="0" marL="342900" marR="0" rtl="0" algn="l">
              <a:spcBef>
                <a:spcPts val="0"/>
              </a:spcBef>
              <a:spcAft>
                <a:spcPts val="0"/>
              </a:spcAft>
              <a:buClr>
                <a:srgbClr val="666699"/>
              </a:buClr>
              <a:buSzPts val="2100"/>
              <a:buFont typeface="Noto Sans Symbols"/>
              <a:buChar char="❖"/>
            </a:pPr>
            <a:r>
              <a:rPr lang="en-GB" sz="2100">
                <a:solidFill>
                  <a:srgbClr val="666699"/>
                </a:solidFill>
                <a:latin typeface="Recursive"/>
                <a:ea typeface="Recursive"/>
                <a:cs typeface="Recursive"/>
                <a:sym typeface="Recursive"/>
              </a:rPr>
              <a:t>Understanding the World – </a:t>
            </a:r>
            <a:r>
              <a:rPr lang="en-GB" sz="2100">
                <a:solidFill>
                  <a:schemeClr val="dk1"/>
                </a:solidFill>
                <a:latin typeface="Recursive"/>
                <a:ea typeface="Recursive"/>
                <a:cs typeface="Recursive"/>
                <a:sym typeface="Recursive"/>
              </a:rPr>
              <a:t>Past &amp; present, people, culture &amp; communities, the natural world</a:t>
            </a:r>
            <a:endParaRPr sz="2100">
              <a:solidFill>
                <a:srgbClr val="666699"/>
              </a:solidFill>
              <a:latin typeface="Recursive"/>
              <a:ea typeface="Recursive"/>
              <a:cs typeface="Recursive"/>
              <a:sym typeface="Recursive"/>
            </a:endParaRPr>
          </a:p>
          <a:p>
            <a:pPr indent="-342900" lvl="0" marL="342900" marR="0" rtl="0" algn="l">
              <a:spcBef>
                <a:spcPts val="0"/>
              </a:spcBef>
              <a:spcAft>
                <a:spcPts val="0"/>
              </a:spcAft>
              <a:buClr>
                <a:srgbClr val="666699"/>
              </a:buClr>
              <a:buSzPts val="2400"/>
              <a:buFont typeface="Noto Sans Symbols"/>
              <a:buChar char="❖"/>
            </a:pPr>
            <a:r>
              <a:rPr lang="en-GB" sz="2400">
                <a:solidFill>
                  <a:srgbClr val="666699"/>
                </a:solidFill>
                <a:latin typeface="Recursive"/>
                <a:ea typeface="Recursive"/>
                <a:cs typeface="Recursive"/>
                <a:sym typeface="Recursive"/>
              </a:rPr>
              <a:t>Expressive Art and Design – </a:t>
            </a:r>
            <a:r>
              <a:rPr lang="en-GB" sz="2400">
                <a:solidFill>
                  <a:schemeClr val="dk1"/>
                </a:solidFill>
                <a:latin typeface="Recursive"/>
                <a:ea typeface="Recursive"/>
                <a:cs typeface="Recursive"/>
                <a:sym typeface="Recursive"/>
              </a:rPr>
              <a:t>Creating with materials, being imaginative and expressive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nvSpPr>
        <p:spPr>
          <a:xfrm>
            <a:off x="1115616" y="1700808"/>
            <a:ext cx="7490100" cy="44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Recursive"/>
              <a:buNone/>
            </a:pPr>
            <a:r>
              <a:rPr lang="en-GB" sz="2200">
                <a:solidFill>
                  <a:schemeClr val="dk1"/>
                </a:solidFill>
                <a:latin typeface="Recursive"/>
                <a:ea typeface="Recursive"/>
                <a:cs typeface="Recursive"/>
                <a:sym typeface="Recursive"/>
              </a:rPr>
              <a:t>We plan the environment and resources to inspire play linked to the Early Learning Goals.</a:t>
            </a:r>
            <a:endParaRPr sz="1200"/>
          </a:p>
          <a:p>
            <a:pPr indent="0" lvl="0" marL="0" marR="0" rtl="0" algn="l">
              <a:spcBef>
                <a:spcPts val="0"/>
              </a:spcBef>
              <a:spcAft>
                <a:spcPts val="0"/>
              </a:spcAft>
              <a:buClr>
                <a:schemeClr val="dk1"/>
              </a:buClr>
              <a:buSzPts val="2400"/>
              <a:buFont typeface="Times New Roman"/>
              <a:buNone/>
            </a:pPr>
            <a:r>
              <a:t/>
            </a:r>
            <a:endParaRPr sz="2200">
              <a:solidFill>
                <a:schemeClr val="dk1"/>
              </a:solidFill>
              <a:latin typeface="Recursive"/>
              <a:ea typeface="Recursive"/>
              <a:cs typeface="Recursive"/>
              <a:sym typeface="Recursive"/>
            </a:endParaRPr>
          </a:p>
          <a:p>
            <a:pPr indent="0" lvl="0" marL="0" marR="0" rtl="0" algn="l">
              <a:spcBef>
                <a:spcPts val="0"/>
              </a:spcBef>
              <a:spcAft>
                <a:spcPts val="0"/>
              </a:spcAft>
              <a:buClr>
                <a:schemeClr val="dk1"/>
              </a:buClr>
              <a:buSzPts val="2400"/>
              <a:buFont typeface="Recursive"/>
              <a:buNone/>
            </a:pPr>
            <a:r>
              <a:rPr lang="en-GB" sz="2200">
                <a:solidFill>
                  <a:schemeClr val="dk1"/>
                </a:solidFill>
                <a:latin typeface="Recursive"/>
                <a:ea typeface="Recursive"/>
                <a:cs typeface="Recursive"/>
                <a:sym typeface="Recursive"/>
              </a:rPr>
              <a:t>We observe children and use what we learn to plan the environment.</a:t>
            </a:r>
            <a:endParaRPr sz="1200"/>
          </a:p>
          <a:p>
            <a:pPr indent="0" lvl="0" marL="0" marR="0" rtl="0" algn="l">
              <a:spcBef>
                <a:spcPts val="0"/>
              </a:spcBef>
              <a:spcAft>
                <a:spcPts val="0"/>
              </a:spcAft>
              <a:buClr>
                <a:schemeClr val="dk1"/>
              </a:buClr>
              <a:buSzPts val="2400"/>
              <a:buFont typeface="Times New Roman"/>
              <a:buNone/>
            </a:pPr>
            <a:r>
              <a:t/>
            </a:r>
            <a:endParaRPr sz="2200">
              <a:solidFill>
                <a:schemeClr val="dk1"/>
              </a:solidFill>
              <a:latin typeface="Recursive"/>
              <a:ea typeface="Recursive"/>
              <a:cs typeface="Recursive"/>
              <a:sym typeface="Recursive"/>
            </a:endParaRPr>
          </a:p>
          <a:p>
            <a:pPr indent="0" lvl="0" marL="0" marR="0" rtl="0" algn="l">
              <a:spcBef>
                <a:spcPts val="0"/>
              </a:spcBef>
              <a:spcAft>
                <a:spcPts val="0"/>
              </a:spcAft>
              <a:buClr>
                <a:schemeClr val="dk1"/>
              </a:buClr>
              <a:buSzPts val="2400"/>
              <a:buFont typeface="Recursive"/>
              <a:buNone/>
            </a:pPr>
            <a:r>
              <a:rPr lang="en-GB" sz="2200">
                <a:solidFill>
                  <a:schemeClr val="dk1"/>
                </a:solidFill>
                <a:latin typeface="Recursive"/>
                <a:ea typeface="Recursive"/>
                <a:cs typeface="Recursive"/>
                <a:sym typeface="Recursive"/>
              </a:rPr>
              <a:t>We follow the children's interests and inspirations.</a:t>
            </a:r>
            <a:endParaRPr sz="1200"/>
          </a:p>
          <a:p>
            <a:pPr indent="0" lvl="0" marL="0" marR="0" rtl="0" algn="l">
              <a:spcBef>
                <a:spcPts val="0"/>
              </a:spcBef>
              <a:spcAft>
                <a:spcPts val="0"/>
              </a:spcAft>
              <a:buClr>
                <a:schemeClr val="dk1"/>
              </a:buClr>
              <a:buSzPts val="2400"/>
              <a:buFont typeface="Times New Roman"/>
              <a:buNone/>
            </a:pPr>
            <a:r>
              <a:t/>
            </a:r>
            <a:endParaRPr sz="2200">
              <a:solidFill>
                <a:schemeClr val="dk1"/>
              </a:solidFill>
              <a:latin typeface="Recursive"/>
              <a:ea typeface="Recursive"/>
              <a:cs typeface="Recursive"/>
              <a:sym typeface="Recursive"/>
            </a:endParaRPr>
          </a:p>
          <a:p>
            <a:pPr indent="0" lvl="0" marL="0" marR="0" rtl="0" algn="l">
              <a:spcBef>
                <a:spcPts val="0"/>
              </a:spcBef>
              <a:spcAft>
                <a:spcPts val="0"/>
              </a:spcAft>
              <a:buClr>
                <a:schemeClr val="dk1"/>
              </a:buClr>
              <a:buSzPts val="2400"/>
              <a:buFont typeface="Recursive"/>
              <a:buNone/>
            </a:pPr>
            <a:r>
              <a:rPr lang="en-GB" sz="2200">
                <a:solidFill>
                  <a:schemeClr val="dk1"/>
                </a:solidFill>
                <a:latin typeface="Recursive"/>
                <a:ea typeface="Recursive"/>
                <a:cs typeface="Recursive"/>
                <a:sym typeface="Recursive"/>
              </a:rPr>
              <a:t>We should be busy playing to learn and practice our skills.</a:t>
            </a:r>
            <a:endParaRPr sz="1200"/>
          </a:p>
          <a:p>
            <a:pPr indent="0" lvl="0" marL="0" marR="0" rtl="0" algn="l">
              <a:spcBef>
                <a:spcPts val="0"/>
              </a:spcBef>
              <a:spcAft>
                <a:spcPts val="0"/>
              </a:spcAft>
              <a:buClr>
                <a:schemeClr val="dk1"/>
              </a:buClr>
              <a:buSzPts val="2400"/>
              <a:buFont typeface="Times New Roman"/>
              <a:buNone/>
            </a:pPr>
            <a:r>
              <a:t/>
            </a:r>
            <a:endParaRPr sz="2200">
              <a:solidFill>
                <a:schemeClr val="dk1"/>
              </a:solidFill>
              <a:latin typeface="Recursive"/>
              <a:ea typeface="Recursive"/>
              <a:cs typeface="Recursive"/>
              <a:sym typeface="Recursive"/>
            </a:endParaRPr>
          </a:p>
          <a:p>
            <a:pPr indent="0" lvl="0" marL="0" marR="0" rtl="0" algn="l">
              <a:spcBef>
                <a:spcPts val="0"/>
              </a:spcBef>
              <a:spcAft>
                <a:spcPts val="0"/>
              </a:spcAft>
              <a:buClr>
                <a:schemeClr val="dk1"/>
              </a:buClr>
              <a:buSzPts val="2400"/>
              <a:buFont typeface="Recursive"/>
              <a:buNone/>
            </a:pPr>
            <a:r>
              <a:rPr lang="en-GB" sz="2200">
                <a:solidFill>
                  <a:schemeClr val="dk1"/>
                </a:solidFill>
                <a:latin typeface="Recursive"/>
                <a:ea typeface="Recursive"/>
                <a:cs typeface="Recursive"/>
                <a:sym typeface="Recursive"/>
              </a:rPr>
              <a:t>We have a Knowledge rich curriculum that is taught to be remembered.</a:t>
            </a:r>
            <a:endParaRPr sz="1200"/>
          </a:p>
        </p:txBody>
      </p:sp>
      <p:sp>
        <p:nvSpPr>
          <p:cNvPr id="159" name="Google Shape;159;p21"/>
          <p:cNvSpPr txBox="1"/>
          <p:nvPr/>
        </p:nvSpPr>
        <p:spPr>
          <a:xfrm>
            <a:off x="2555776" y="548680"/>
            <a:ext cx="5400675"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4400"/>
              <a:buFont typeface="Recursive"/>
              <a:buNone/>
            </a:pPr>
            <a:r>
              <a:rPr lang="en-GB" sz="4400" u="sng">
                <a:solidFill>
                  <a:schemeClr val="dk1"/>
                </a:solidFill>
                <a:latin typeface="Recursive"/>
                <a:ea typeface="Recursive"/>
                <a:cs typeface="Recursive"/>
                <a:sym typeface="Recursive"/>
              </a:rPr>
              <a:t>Learning in EYFS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