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10692000" cx="7560000"/>
  <p:notesSz cx="6858000" cy="9144000"/>
  <p:embeddedFontLst>
    <p:embeddedFont>
      <p:font typeface="Aubrey"/>
      <p:regular r:id="rId9"/>
    </p:embeddedFont>
    <p:embeddedFont>
      <p:font typeface="Noto Sans Medium"/>
      <p:regular r:id="rId10"/>
      <p:bold r:id="rId11"/>
      <p:italic r:id="rId12"/>
      <p:boldItalic r:id="rId13"/>
    </p:embeddedFont>
    <p:embeddedFont>
      <p:font typeface="Noto Sans"/>
      <p:regular r:id="rId14"/>
      <p:bold r:id="rId15"/>
      <p:italic r:id="rId16"/>
      <p:boldItalic r:id="rId17"/>
    </p:embeddedFont>
    <p:embeddedFont>
      <p:font typeface="Noto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EDB581F-D624-415E-B083-1CEF274B52FC}">
  <a:tblStyle styleId="{AEDB581F-D624-415E-B083-1CEF274B52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otoSansLight-italic.fntdata"/><Relationship Id="rId11" Type="http://schemas.openxmlformats.org/officeDocument/2006/relationships/font" Target="fonts/NotoSansMedium-bold.fntdata"/><Relationship Id="rId10" Type="http://schemas.openxmlformats.org/officeDocument/2006/relationships/font" Target="fonts/NotoSansMedium-regular.fntdata"/><Relationship Id="rId21" Type="http://schemas.openxmlformats.org/officeDocument/2006/relationships/font" Target="fonts/NotoSansLight-boldItalic.fntdata"/><Relationship Id="rId13" Type="http://schemas.openxmlformats.org/officeDocument/2006/relationships/font" Target="fonts/NotoSansMedium-boldItalic.fntdata"/><Relationship Id="rId12" Type="http://schemas.openxmlformats.org/officeDocument/2006/relationships/font" Target="fonts/NotoSans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Aubrey-regular.fntdata"/><Relationship Id="rId15" Type="http://schemas.openxmlformats.org/officeDocument/2006/relationships/font" Target="fonts/NotoSans-bold.fntdata"/><Relationship Id="rId14" Type="http://schemas.openxmlformats.org/officeDocument/2006/relationships/font" Target="fonts/NotoSans-regular.fntdata"/><Relationship Id="rId17" Type="http://schemas.openxmlformats.org/officeDocument/2006/relationships/font" Target="fonts/NotoSans-boldItalic.fntdata"/><Relationship Id="rId16" Type="http://schemas.openxmlformats.org/officeDocument/2006/relationships/font" Target="fonts/NotoSans-italic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Noto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oto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7c91f3d60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7c91f3d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87b214021_0_3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87b21402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alucom.com.au" TargetMode="External"/><Relationship Id="rId4" Type="http://schemas.openxmlformats.org/officeDocument/2006/relationships/hyperlink" Target="mailto:sales@alucom.com.au" TargetMode="External"/><Relationship Id="rId5" Type="http://schemas.openxmlformats.org/officeDocument/2006/relationships/hyperlink" Target="mailto:sales@alucom.com.au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hyperlink" Target="mailto:sales@alucom.com.a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alucom.com.a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697500" cy="10692000"/>
          </a:xfrm>
          <a:prstGeom prst="rect">
            <a:avLst/>
          </a:prstGeom>
          <a:solidFill>
            <a:srgbClr val="028C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6335454" y="9780809"/>
            <a:ext cx="1063178" cy="740391"/>
            <a:chOff x="12634460" y="17641726"/>
            <a:chExt cx="2344900" cy="1632975"/>
          </a:xfrm>
        </p:grpSpPr>
        <p:sp>
          <p:nvSpPr>
            <p:cNvPr id="56" name="Google Shape;56;p13"/>
            <p:cNvSpPr/>
            <p:nvPr/>
          </p:nvSpPr>
          <p:spPr>
            <a:xfrm>
              <a:off x="12634460" y="17641726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13698060" y="18207001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</p:grpSp>
      <p:sp>
        <p:nvSpPr>
          <p:cNvPr id="58" name="Google Shape;58;p13"/>
          <p:cNvSpPr txBox="1"/>
          <p:nvPr/>
        </p:nvSpPr>
        <p:spPr>
          <a:xfrm rot="5400000">
            <a:off x="-4515600" y="5393825"/>
            <a:ext cx="9728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Handrails &amp; Grabrails Estimate</a:t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952600" y="9853150"/>
            <a:ext cx="53829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Alucom 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| Security Doors &amp; Screens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156 Gladstone Street, Fyshwick | </a:t>
            </a:r>
            <a:r>
              <a:rPr lang="en-GB" sz="1300">
                <a:solidFill>
                  <a:schemeClr val="dk1"/>
                </a:solidFill>
                <a:uFill>
                  <a:noFill/>
                </a:uFill>
                <a:latin typeface="Noto Sans Light"/>
                <a:ea typeface="Noto Sans Light"/>
                <a:cs typeface="Noto Sans Light"/>
                <a:sym typeface="Noto Sans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alucom.com.au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| 02 6280 7465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graphicFrame>
        <p:nvGraphicFramePr>
          <p:cNvPr id="60" name="Google Shape;60;p13"/>
          <p:cNvGraphicFramePr/>
          <p:nvPr/>
        </p:nvGraphicFramePr>
        <p:xfrm>
          <a:off x="829300" y="68726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{AEDB581F-D624-415E-B083-1CEF274B52FC}</a:tableStyleId>
              </a:tblPr>
              <a:tblGrid>
                <a:gridCol w="1040175"/>
                <a:gridCol w="369050"/>
                <a:gridCol w="2347125"/>
                <a:gridCol w="1467725"/>
                <a:gridCol w="1345300"/>
              </a:tblGrid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Name: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Address: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Phone: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Email: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 rot="5400000">
            <a:off x="-45600" y="3313950"/>
            <a:ext cx="20733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Plan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2" name="Google Shape;62;p13"/>
          <p:cNvSpPr/>
          <p:nvPr/>
        </p:nvSpPr>
        <p:spPr>
          <a:xfrm rot="5400000">
            <a:off x="924925" y="2081475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 rot="5400000">
            <a:off x="2131825" y="3317351"/>
            <a:ext cx="20667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Photograh &amp; Annotate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4" name="Google Shape;64;p13"/>
          <p:cNvSpPr/>
          <p:nvPr/>
        </p:nvSpPr>
        <p:spPr>
          <a:xfrm rot="5400000">
            <a:off x="3099038" y="2088425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 rot="5400000">
            <a:off x="4365425" y="3315089"/>
            <a:ext cx="20709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Quote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6" name="Google Shape;66;p13"/>
          <p:cNvSpPr/>
          <p:nvPr/>
        </p:nvSpPr>
        <p:spPr>
          <a:xfrm rot="5400000">
            <a:off x="5334738" y="2083888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834550" y="2183100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1.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018388" y="2180825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2</a:t>
            </a: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248985" y="2176288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3</a:t>
            </a: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290925" y="2183100"/>
            <a:ext cx="1711200" cy="15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Use the next page to plan your handrail and/ or balustrade.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Provide ‘tight’ measurements (to the millimeter).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460850" y="2180825"/>
            <a:ext cx="1675500" cy="25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Take pictures of the installation area.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Location Front 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Location Rear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Post Locations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Connections to Walls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Be clear where transitions are between soil, concrete, walls, and raised garden beds.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687700" y="2180825"/>
            <a:ext cx="1653000" cy="15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687700" y="2180825"/>
            <a:ext cx="1801500" cy="15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Send us your plan and pictures to </a:t>
            </a:r>
            <a:r>
              <a:rPr lang="en-GB" sz="1100">
                <a:solidFill>
                  <a:schemeClr val="dk2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sales@alucom.com.au</a:t>
            </a: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We’ll respond with your estimate as quickly as we can.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777350" y="9061968"/>
            <a:ext cx="3373800" cy="740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The individual circumstances of your site and construction will effect the final price. Subject to site inspection.</a:t>
            </a:r>
            <a:endParaRPr sz="9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Please submit full plan details to </a:t>
            </a:r>
            <a:r>
              <a:rPr i="1" lang="en-GB" sz="950">
                <a:solidFill>
                  <a:srgbClr val="000000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sales@alucom.com.au</a:t>
            </a:r>
            <a:r>
              <a:rPr i="1"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for a full quote.</a:t>
            </a:r>
            <a:endParaRPr i="1" sz="9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77338" y="8837264"/>
            <a:ext cx="3373800" cy="224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  Example Only</a:t>
            </a:r>
            <a:endParaRPr b="1" sz="11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802888" y="8861714"/>
            <a:ext cx="203100" cy="1758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77" name="Google Shape;77;p13"/>
          <p:cNvSpPr txBox="1"/>
          <p:nvPr/>
        </p:nvSpPr>
        <p:spPr>
          <a:xfrm>
            <a:off x="793528" y="8796080"/>
            <a:ext cx="429000" cy="1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00"/>
                </a:solidFill>
              </a:rPr>
              <a:t>!</a:t>
            </a:r>
            <a:endParaRPr sz="1100">
              <a:solidFill>
                <a:srgbClr val="FFFF00"/>
              </a:solidFill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4316650" y="8949032"/>
            <a:ext cx="3142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rgbClr val="FF0000"/>
                </a:solidFill>
                <a:latin typeface="Noto Sans"/>
                <a:ea typeface="Noto Sans"/>
                <a:cs typeface="Noto Sans"/>
                <a:sym typeface="Noto Sans"/>
              </a:rPr>
              <a:t>Images are not to scale</a:t>
            </a:r>
            <a:endParaRPr i="1" sz="1000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6">
            <a:alphaModFix/>
          </a:blip>
          <a:srcRect b="49764" l="0" r="0" t="0"/>
          <a:stretch/>
        </p:blipFill>
        <p:spPr>
          <a:xfrm>
            <a:off x="744325" y="5060750"/>
            <a:ext cx="6862473" cy="2576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6">
            <a:alphaModFix/>
          </a:blip>
          <a:srcRect b="59606" l="0" r="0" t="0"/>
          <a:stretch/>
        </p:blipFill>
        <p:spPr>
          <a:xfrm>
            <a:off x="744325" y="7832525"/>
            <a:ext cx="6862473" cy="20721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/>
          <p:nvPr/>
        </p:nvSpPr>
        <p:spPr>
          <a:xfrm>
            <a:off x="1155700" y="5723475"/>
            <a:ext cx="3826500" cy="1077900"/>
          </a:xfrm>
          <a:prstGeom prst="rect">
            <a:avLst/>
          </a:prstGeom>
          <a:solidFill>
            <a:srgbClr val="AFAFA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1505225" y="5816600"/>
            <a:ext cx="3294900" cy="888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 txBox="1"/>
          <p:nvPr/>
        </p:nvSpPr>
        <p:spPr>
          <a:xfrm>
            <a:off x="744325" y="4928325"/>
            <a:ext cx="19131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Top View</a:t>
            </a:r>
            <a:endParaRPr b="1" sz="12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744325" y="7692500"/>
            <a:ext cx="19131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Elevation View</a:t>
            </a:r>
            <a:endParaRPr b="1" sz="12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5" name="Google Shape;85;p13"/>
          <p:cNvSpPr/>
          <p:nvPr/>
        </p:nvSpPr>
        <p:spPr>
          <a:xfrm rot="10800000">
            <a:off x="1537460" y="5709311"/>
            <a:ext cx="216000" cy="216000"/>
          </a:xfrm>
          <a:prstGeom prst="trapezoid">
            <a:avLst>
              <a:gd fmla="val 3968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1462614" y="5825444"/>
            <a:ext cx="42600" cy="879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grpSp>
        <p:nvGrpSpPr>
          <p:cNvPr id="87" name="Google Shape;87;p13"/>
          <p:cNvGrpSpPr/>
          <p:nvPr/>
        </p:nvGrpSpPr>
        <p:grpSpPr>
          <a:xfrm rot="5400000">
            <a:off x="3108329" y="4191833"/>
            <a:ext cx="88851" cy="3349186"/>
            <a:chOff x="3788929" y="4085992"/>
            <a:chExt cx="48696" cy="218400"/>
          </a:xfrm>
        </p:grpSpPr>
        <p:cxnSp>
          <p:nvCxnSpPr>
            <p:cNvPr id="88" name="Google Shape;88;p13"/>
            <p:cNvCxnSpPr/>
            <p:nvPr/>
          </p:nvCxnSpPr>
          <p:spPr>
            <a:xfrm>
              <a:off x="3788929" y="4085992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3837625" y="4085992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0" name="Google Shape;90;p13"/>
          <p:cNvSpPr/>
          <p:nvPr/>
        </p:nvSpPr>
        <p:spPr>
          <a:xfrm>
            <a:off x="4471774" y="5758356"/>
            <a:ext cx="216000" cy="2160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91" name="Google Shape;91;p13"/>
          <p:cNvGrpSpPr/>
          <p:nvPr/>
        </p:nvGrpSpPr>
        <p:grpSpPr>
          <a:xfrm>
            <a:off x="1476663" y="5172987"/>
            <a:ext cx="1369530" cy="535668"/>
            <a:chOff x="1641875" y="5172866"/>
            <a:chExt cx="1204300" cy="535668"/>
          </a:xfrm>
        </p:grpSpPr>
        <p:sp>
          <p:nvSpPr>
            <p:cNvPr id="92" name="Google Shape;92;p13"/>
            <p:cNvSpPr/>
            <p:nvPr/>
          </p:nvSpPr>
          <p:spPr>
            <a:xfrm>
              <a:off x="1641875" y="5532734"/>
              <a:ext cx="1176300" cy="175800"/>
            </a:xfrm>
            <a:prstGeom prst="rect">
              <a:avLst/>
            </a:prstGeom>
            <a:solidFill>
              <a:srgbClr val="BC8181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652975" y="5172866"/>
              <a:ext cx="193200" cy="356400"/>
            </a:xfrm>
            <a:prstGeom prst="rect">
              <a:avLst/>
            </a:prstGeom>
            <a:solidFill>
              <a:srgbClr val="BC8181">
                <a:alpha val="5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" name="Google Shape;94;p13"/>
          <p:cNvSpPr/>
          <p:nvPr/>
        </p:nvSpPr>
        <p:spPr>
          <a:xfrm>
            <a:off x="4800189" y="5822406"/>
            <a:ext cx="42600" cy="879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95" name="Google Shape;95;p13"/>
          <p:cNvSpPr/>
          <p:nvPr/>
        </p:nvSpPr>
        <p:spPr>
          <a:xfrm>
            <a:off x="2986764" y="5753165"/>
            <a:ext cx="216000" cy="2160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cxnSp>
        <p:nvCxnSpPr>
          <p:cNvPr id="96" name="Google Shape;96;p13"/>
          <p:cNvCxnSpPr/>
          <p:nvPr/>
        </p:nvCxnSpPr>
        <p:spPr>
          <a:xfrm>
            <a:off x="2134206" y="4842462"/>
            <a:ext cx="0" cy="1395300"/>
          </a:xfrm>
          <a:prstGeom prst="straightConnector1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3"/>
          <p:cNvCxnSpPr/>
          <p:nvPr/>
        </p:nvCxnSpPr>
        <p:spPr>
          <a:xfrm>
            <a:off x="2134206" y="5019926"/>
            <a:ext cx="0" cy="1395300"/>
          </a:xfrm>
          <a:prstGeom prst="straightConnector1">
            <a:avLst/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3"/>
          <p:cNvCxnSpPr/>
          <p:nvPr/>
        </p:nvCxnSpPr>
        <p:spPr>
          <a:xfrm flipH="1" rot="5400000">
            <a:off x="2353368" y="5290890"/>
            <a:ext cx="193200" cy="6804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3"/>
          <p:cNvCxnSpPr/>
          <p:nvPr/>
        </p:nvCxnSpPr>
        <p:spPr>
          <a:xfrm flipH="1" rot="5400000">
            <a:off x="1938889" y="5290890"/>
            <a:ext cx="193200" cy="6804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3"/>
          <p:cNvCxnSpPr/>
          <p:nvPr/>
        </p:nvCxnSpPr>
        <p:spPr>
          <a:xfrm flipH="1" rot="5400000">
            <a:off x="2584402" y="5439316"/>
            <a:ext cx="78300" cy="2760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3"/>
          <p:cNvCxnSpPr/>
          <p:nvPr/>
        </p:nvCxnSpPr>
        <p:spPr>
          <a:xfrm flipH="1" rot="5400000">
            <a:off x="1637367" y="5439840"/>
            <a:ext cx="127200" cy="4485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2" name="Google Shape;102;p13"/>
          <p:cNvGrpSpPr/>
          <p:nvPr/>
        </p:nvGrpSpPr>
        <p:grpSpPr>
          <a:xfrm>
            <a:off x="2653940" y="5175144"/>
            <a:ext cx="193223" cy="552508"/>
            <a:chOff x="2461770" y="4439017"/>
            <a:chExt cx="106500" cy="218400"/>
          </a:xfrm>
        </p:grpSpPr>
        <p:cxnSp>
          <p:nvCxnSpPr>
            <p:cNvPr id="103" name="Google Shape;103;p13"/>
            <p:cNvCxnSpPr/>
            <p:nvPr/>
          </p:nvCxnSpPr>
          <p:spPr>
            <a:xfrm>
              <a:off x="2464870" y="4439017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2562695" y="4439017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3"/>
            <p:cNvCxnSpPr/>
            <p:nvPr/>
          </p:nvCxnSpPr>
          <p:spPr>
            <a:xfrm flipH="1">
              <a:off x="2461770" y="4445542"/>
              <a:ext cx="10650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3"/>
            <p:cNvCxnSpPr/>
            <p:nvPr/>
          </p:nvCxnSpPr>
          <p:spPr>
            <a:xfrm flipH="1">
              <a:off x="2461770" y="4510417"/>
              <a:ext cx="10650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" name="Google Shape;107;p13"/>
            <p:cNvCxnSpPr/>
            <p:nvPr/>
          </p:nvCxnSpPr>
          <p:spPr>
            <a:xfrm flipH="1">
              <a:off x="2463759" y="4450021"/>
              <a:ext cx="43200" cy="432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 flipH="1">
              <a:off x="2498070" y="4580925"/>
              <a:ext cx="70200" cy="702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9" name="Google Shape;109;p13"/>
          <p:cNvCxnSpPr/>
          <p:nvPr/>
        </p:nvCxnSpPr>
        <p:spPr>
          <a:xfrm flipH="1" rot="10800000">
            <a:off x="2820325" y="5719450"/>
            <a:ext cx="1800" cy="107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3"/>
          <p:cNvCxnSpPr/>
          <p:nvPr/>
        </p:nvCxnSpPr>
        <p:spPr>
          <a:xfrm flipH="1" rot="10800000">
            <a:off x="2571313" y="5711275"/>
            <a:ext cx="1800" cy="107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" name="Google Shape;111;p13"/>
          <p:cNvSpPr/>
          <p:nvPr/>
        </p:nvSpPr>
        <p:spPr>
          <a:xfrm>
            <a:off x="1126775" y="8013900"/>
            <a:ext cx="1755900" cy="1553400"/>
          </a:xfrm>
          <a:prstGeom prst="rect">
            <a:avLst/>
          </a:prstGeom>
          <a:solidFill>
            <a:srgbClr val="BC8181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" name="Google Shape;112;p13"/>
          <p:cNvCxnSpPr/>
          <p:nvPr/>
        </p:nvCxnSpPr>
        <p:spPr>
          <a:xfrm rot="10800000">
            <a:off x="2323200" y="5720925"/>
            <a:ext cx="900" cy="173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13"/>
          <p:cNvCxnSpPr/>
          <p:nvPr/>
        </p:nvCxnSpPr>
        <p:spPr>
          <a:xfrm rot="10800000">
            <a:off x="2323175" y="6798725"/>
            <a:ext cx="2511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13"/>
          <p:cNvCxnSpPr/>
          <p:nvPr/>
        </p:nvCxnSpPr>
        <p:spPr>
          <a:xfrm rot="10800000">
            <a:off x="2858338" y="5727438"/>
            <a:ext cx="2511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" name="Google Shape;115;p13"/>
          <p:cNvSpPr/>
          <p:nvPr/>
        </p:nvSpPr>
        <p:spPr>
          <a:xfrm>
            <a:off x="1155700" y="6802075"/>
            <a:ext cx="1176300" cy="669600"/>
          </a:xfrm>
          <a:prstGeom prst="rect">
            <a:avLst/>
          </a:prstGeom>
          <a:solidFill>
            <a:srgbClr val="AFAFA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 rot="10800000">
            <a:off x="1553749" y="8219256"/>
            <a:ext cx="216000" cy="216000"/>
          </a:xfrm>
          <a:prstGeom prst="trapezoid">
            <a:avLst>
              <a:gd fmla="val 3968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1621375" y="8271925"/>
            <a:ext cx="3238500" cy="635000"/>
          </a:xfrm>
          <a:custGeom>
            <a:rect b="b" l="l" r="r" t="t"/>
            <a:pathLst>
              <a:path extrusionOk="0" h="25400" w="129540">
                <a:moveTo>
                  <a:pt x="2032" y="0"/>
                </a:moveTo>
                <a:lnTo>
                  <a:pt x="19981" y="0"/>
                </a:lnTo>
                <a:lnTo>
                  <a:pt x="57404" y="21506"/>
                </a:lnTo>
                <a:lnTo>
                  <a:pt x="128524" y="21506"/>
                </a:lnTo>
                <a:lnTo>
                  <a:pt x="129540" y="23538"/>
                </a:lnTo>
                <a:lnTo>
                  <a:pt x="127846" y="25231"/>
                </a:lnTo>
                <a:lnTo>
                  <a:pt x="56388" y="25400"/>
                </a:lnTo>
                <a:lnTo>
                  <a:pt x="19642" y="4064"/>
                </a:lnTo>
                <a:lnTo>
                  <a:pt x="1185" y="4064"/>
                </a:lnTo>
                <a:lnTo>
                  <a:pt x="0" y="1863"/>
                </a:lnTo>
                <a:close/>
              </a:path>
            </a:pathLst>
          </a:custGeom>
          <a:solidFill>
            <a:srgbClr val="CFE2F3"/>
          </a:solidFill>
          <a:ln>
            <a:noFill/>
          </a:ln>
        </p:spPr>
      </p:sp>
      <p:sp>
        <p:nvSpPr>
          <p:cNvPr id="118" name="Google Shape;118;p13"/>
          <p:cNvSpPr/>
          <p:nvPr/>
        </p:nvSpPr>
        <p:spPr>
          <a:xfrm>
            <a:off x="1469725" y="8280850"/>
            <a:ext cx="630000" cy="888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1651000" y="8276175"/>
            <a:ext cx="3175000" cy="529150"/>
          </a:xfrm>
          <a:custGeom>
            <a:rect b="b" l="l" r="r" t="t"/>
            <a:pathLst>
              <a:path extrusionOk="0" h="21166" w="127000">
                <a:moveTo>
                  <a:pt x="0" y="0"/>
                </a:moveTo>
                <a:lnTo>
                  <a:pt x="18796" y="0"/>
                </a:lnTo>
                <a:lnTo>
                  <a:pt x="55456" y="21166"/>
                </a:lnTo>
                <a:lnTo>
                  <a:pt x="127000" y="21166"/>
                </a:ln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0" name="Google Shape;120;p13"/>
          <p:cNvSpPr/>
          <p:nvPr/>
        </p:nvSpPr>
        <p:spPr>
          <a:xfrm>
            <a:off x="4800189" y="8806906"/>
            <a:ext cx="42600" cy="879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21" name="Google Shape;121;p13"/>
          <p:cNvSpPr/>
          <p:nvPr/>
        </p:nvSpPr>
        <p:spPr>
          <a:xfrm>
            <a:off x="1462625" y="8276200"/>
            <a:ext cx="42600" cy="903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22" name="Google Shape;122;p13"/>
          <p:cNvSpPr/>
          <p:nvPr/>
        </p:nvSpPr>
        <p:spPr>
          <a:xfrm>
            <a:off x="1643971" y="8367033"/>
            <a:ext cx="3175000" cy="529150"/>
          </a:xfrm>
          <a:custGeom>
            <a:rect b="b" l="l" r="r" t="t"/>
            <a:pathLst>
              <a:path extrusionOk="0" h="21166" w="127000">
                <a:moveTo>
                  <a:pt x="0" y="0"/>
                </a:moveTo>
                <a:lnTo>
                  <a:pt x="18796" y="0"/>
                </a:lnTo>
                <a:lnTo>
                  <a:pt x="55456" y="21166"/>
                </a:lnTo>
                <a:lnTo>
                  <a:pt x="127000" y="21166"/>
                </a:ln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Google Shape;123;p13"/>
          <p:cNvSpPr/>
          <p:nvPr/>
        </p:nvSpPr>
        <p:spPr>
          <a:xfrm>
            <a:off x="4580200" y="8894800"/>
            <a:ext cx="87900" cy="6696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 sz="7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937527" y="9067800"/>
            <a:ext cx="5382820" cy="499525"/>
          </a:xfrm>
          <a:custGeom>
            <a:rect b="b" l="l" r="r" t="t"/>
            <a:pathLst>
              <a:path extrusionOk="0" h="19981" w="154601">
                <a:moveTo>
                  <a:pt x="0" y="0"/>
                </a:moveTo>
                <a:lnTo>
                  <a:pt x="40470" y="0"/>
                </a:lnTo>
                <a:lnTo>
                  <a:pt x="40470" y="6943"/>
                </a:lnTo>
                <a:lnTo>
                  <a:pt x="47074" y="6943"/>
                </a:lnTo>
                <a:lnTo>
                  <a:pt x="47074" y="13377"/>
                </a:lnTo>
                <a:lnTo>
                  <a:pt x="53678" y="13377"/>
                </a:lnTo>
                <a:lnTo>
                  <a:pt x="53678" y="19981"/>
                </a:lnTo>
                <a:lnTo>
                  <a:pt x="154601" y="19981"/>
                </a:ln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125" name="Google Shape;125;p13"/>
          <p:cNvGrpSpPr/>
          <p:nvPr/>
        </p:nvGrpSpPr>
        <p:grpSpPr>
          <a:xfrm rot="1800044">
            <a:off x="2321901" y="8269239"/>
            <a:ext cx="526188" cy="215995"/>
            <a:chOff x="2375700" y="8200460"/>
            <a:chExt cx="526200" cy="216000"/>
          </a:xfrm>
        </p:grpSpPr>
        <p:sp>
          <p:nvSpPr>
            <p:cNvPr id="126" name="Google Shape;126;p13"/>
            <p:cNvSpPr txBox="1"/>
            <p:nvPr/>
          </p:nvSpPr>
          <p:spPr>
            <a:xfrm>
              <a:off x="2375700" y="8200460"/>
              <a:ext cx="526200" cy="21600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anchorCtr="0" anchor="t" bIns="36000" lIns="288000" spcFirstLastPara="1" rIns="36000" wrap="square" tIns="360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0000FF"/>
                  </a:solidFill>
                  <a:latin typeface="Aubrey"/>
                  <a:ea typeface="Aubrey"/>
                  <a:cs typeface="Aubrey"/>
                  <a:sym typeface="Aubrey"/>
                </a:rPr>
                <a:t>30°</a:t>
              </a:r>
              <a:endParaRPr sz="1100">
                <a:solidFill>
                  <a:srgbClr val="0000FF"/>
                </a:solidFill>
                <a:latin typeface="Aubrey"/>
                <a:ea typeface="Aubrey"/>
                <a:cs typeface="Aubrey"/>
                <a:sym typeface="Aubrey"/>
              </a:endParaRPr>
            </a:p>
          </p:txBody>
        </p:sp>
        <p:pic>
          <p:nvPicPr>
            <p:cNvPr id="127" name="Google Shape;127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393435" y="8211223"/>
              <a:ext cx="193225" cy="193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" name="Google Shape;128;p13"/>
          <p:cNvSpPr/>
          <p:nvPr/>
        </p:nvSpPr>
        <p:spPr>
          <a:xfrm>
            <a:off x="2054780" y="5751699"/>
            <a:ext cx="216000" cy="2160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129" name="Google Shape;129;p13"/>
          <p:cNvGrpSpPr/>
          <p:nvPr/>
        </p:nvGrpSpPr>
        <p:grpSpPr>
          <a:xfrm rot="5400000">
            <a:off x="1715119" y="8043598"/>
            <a:ext cx="90400" cy="555479"/>
            <a:chOff x="3788929" y="4085992"/>
            <a:chExt cx="48696" cy="218400"/>
          </a:xfrm>
        </p:grpSpPr>
        <p:cxnSp>
          <p:nvCxnSpPr>
            <p:cNvPr id="130" name="Google Shape;130;p13"/>
            <p:cNvCxnSpPr/>
            <p:nvPr/>
          </p:nvCxnSpPr>
          <p:spPr>
            <a:xfrm>
              <a:off x="3788929" y="4085992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13"/>
            <p:cNvCxnSpPr/>
            <p:nvPr/>
          </p:nvCxnSpPr>
          <p:spPr>
            <a:xfrm>
              <a:off x="3837625" y="4085992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2" name="Google Shape;132;p13"/>
          <p:cNvSpPr/>
          <p:nvPr/>
        </p:nvSpPr>
        <p:spPr>
          <a:xfrm>
            <a:off x="2989450" y="8739125"/>
            <a:ext cx="105300" cy="8253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 sz="7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2072853" y="8201100"/>
            <a:ext cx="105300" cy="8610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 sz="7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2079150" y="8203400"/>
            <a:ext cx="99000" cy="15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2992600" y="8737450"/>
            <a:ext cx="99000" cy="159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6" name="Google Shape;136;p13"/>
          <p:cNvCxnSpPr/>
          <p:nvPr/>
        </p:nvCxnSpPr>
        <p:spPr>
          <a:xfrm flipH="1" rot="10800000">
            <a:off x="1419000" y="6129207"/>
            <a:ext cx="679800" cy="18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7" name="Google Shape;137;p13"/>
          <p:cNvCxnSpPr/>
          <p:nvPr/>
        </p:nvCxnSpPr>
        <p:spPr>
          <a:xfrm>
            <a:off x="2226638" y="6131957"/>
            <a:ext cx="7938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8" name="Google Shape;138;p13"/>
          <p:cNvCxnSpPr/>
          <p:nvPr/>
        </p:nvCxnSpPr>
        <p:spPr>
          <a:xfrm>
            <a:off x="3150688" y="6117957"/>
            <a:ext cx="16977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39" name="Google Shape;139;p13"/>
          <p:cNvSpPr txBox="1"/>
          <p:nvPr/>
        </p:nvSpPr>
        <p:spPr>
          <a:xfrm>
            <a:off x="3904602" y="6048175"/>
            <a:ext cx="3261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1200mm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2495288" y="6081217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670mm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1625050" y="6081217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500mm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4146700" y="7651356"/>
            <a:ext cx="3373800" cy="740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The individual circumstances of your site and construction will effect the final price. Subject to site inspection.</a:t>
            </a:r>
            <a:endParaRPr sz="9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Please submit full plan details to </a:t>
            </a:r>
            <a:r>
              <a:rPr i="1" lang="en-GB" sz="950">
                <a:solidFill>
                  <a:srgbClr val="000000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sales@alucom.com.au</a:t>
            </a:r>
            <a:r>
              <a:rPr i="1"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for a full quote.</a:t>
            </a:r>
            <a:endParaRPr i="1" sz="9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4146688" y="7426652"/>
            <a:ext cx="3373800" cy="224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  Example Only</a:t>
            </a:r>
            <a:endParaRPr b="1" sz="11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4172238" y="7451102"/>
            <a:ext cx="203100" cy="1758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145" name="Google Shape;145;p13"/>
          <p:cNvSpPr txBox="1"/>
          <p:nvPr/>
        </p:nvSpPr>
        <p:spPr>
          <a:xfrm>
            <a:off x="4162878" y="7385467"/>
            <a:ext cx="429000" cy="1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00"/>
                </a:solidFill>
              </a:rPr>
              <a:t>!</a:t>
            </a:r>
            <a:endParaRPr sz="1100">
              <a:solidFill>
                <a:srgbClr val="FFFF00"/>
              </a:solidFill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703813" y="4492066"/>
            <a:ext cx="50553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000">
                <a:solidFill>
                  <a:srgbClr val="000000"/>
                </a:solidFill>
                <a:latin typeface="Noto Sans Medium"/>
                <a:ea typeface="Noto Sans Medium"/>
                <a:cs typeface="Noto Sans Medium"/>
                <a:sym typeface="Noto Sans Medium"/>
              </a:rPr>
              <a:t>Example</a:t>
            </a:r>
            <a:endParaRPr i="1" sz="2000">
              <a:solidFill>
                <a:srgbClr val="000000"/>
              </a:solidFill>
              <a:latin typeface="Noto Sans Medium"/>
              <a:ea typeface="Noto Sans Medium"/>
              <a:cs typeface="Noto Sans Medium"/>
              <a:sym typeface="Noto Sans Medium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1695300" y="5309175"/>
            <a:ext cx="8727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0000FF"/>
                </a:solidFill>
                <a:latin typeface="Aubrey"/>
                <a:ea typeface="Aubrey"/>
                <a:cs typeface="Aubrey"/>
                <a:sym typeface="Aubrey"/>
              </a:rPr>
              <a:t>BRICK WALL</a:t>
            </a:r>
            <a:endParaRPr sz="900">
              <a:solidFill>
                <a:srgbClr val="0000FF"/>
              </a:solidFill>
              <a:latin typeface="Aubrey"/>
              <a:ea typeface="Aubrey"/>
              <a:cs typeface="Aubrey"/>
              <a:sym typeface="Aubrey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1209100" y="6815150"/>
            <a:ext cx="8727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0000FF"/>
                </a:solidFill>
                <a:latin typeface="Aubrey"/>
                <a:ea typeface="Aubrey"/>
                <a:cs typeface="Aubrey"/>
                <a:sym typeface="Aubrey"/>
              </a:rPr>
              <a:t>CONCRETE DECK</a:t>
            </a:r>
            <a:endParaRPr sz="900">
              <a:solidFill>
                <a:srgbClr val="0000FF"/>
              </a:solidFill>
              <a:latin typeface="Aubrey"/>
              <a:ea typeface="Aubrey"/>
              <a:cs typeface="Aubrey"/>
              <a:sym typeface="Aubrey"/>
            </a:endParaRPr>
          </a:p>
        </p:txBody>
      </p:sp>
      <p:cxnSp>
        <p:nvCxnSpPr>
          <p:cNvPr id="149" name="Google Shape;149;p13"/>
          <p:cNvCxnSpPr/>
          <p:nvPr/>
        </p:nvCxnSpPr>
        <p:spPr>
          <a:xfrm flipH="1" rot="5400000">
            <a:off x="3553615" y="9235917"/>
            <a:ext cx="679800" cy="18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50" name="Google Shape;150;p13"/>
          <p:cNvSpPr txBox="1"/>
          <p:nvPr/>
        </p:nvSpPr>
        <p:spPr>
          <a:xfrm rot="-5400000">
            <a:off x="3745625" y="9170576"/>
            <a:ext cx="2991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800mm</a:t>
            </a:r>
            <a:endParaRPr sz="600">
              <a:solidFill>
                <a:srgbClr val="0000FF"/>
              </a:solidFill>
            </a:endParaRPr>
          </a:p>
        </p:txBody>
      </p:sp>
      <p:cxnSp>
        <p:nvCxnSpPr>
          <p:cNvPr id="151" name="Google Shape;151;p13"/>
          <p:cNvCxnSpPr/>
          <p:nvPr/>
        </p:nvCxnSpPr>
        <p:spPr>
          <a:xfrm>
            <a:off x="3150688" y="8689620"/>
            <a:ext cx="16977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52" name="Google Shape;152;p13"/>
          <p:cNvSpPr txBox="1"/>
          <p:nvPr/>
        </p:nvSpPr>
        <p:spPr>
          <a:xfrm>
            <a:off x="3904602" y="8619838"/>
            <a:ext cx="3261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1200mm</a:t>
            </a:r>
            <a:endParaRPr sz="600">
              <a:solidFill>
                <a:srgbClr val="0000FF"/>
              </a:solidFill>
            </a:endParaRPr>
          </a:p>
        </p:txBody>
      </p:sp>
      <p:cxnSp>
        <p:nvCxnSpPr>
          <p:cNvPr id="153" name="Google Shape;153;p13"/>
          <p:cNvCxnSpPr/>
          <p:nvPr/>
        </p:nvCxnSpPr>
        <p:spPr>
          <a:xfrm flipH="1" rot="10800000">
            <a:off x="1415688" y="8139544"/>
            <a:ext cx="679800" cy="18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54" name="Google Shape;154;p13"/>
          <p:cNvSpPr txBox="1"/>
          <p:nvPr/>
        </p:nvSpPr>
        <p:spPr>
          <a:xfrm>
            <a:off x="1621738" y="8091554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500mm</a:t>
            </a:r>
            <a:endParaRPr sz="600">
              <a:solidFill>
                <a:srgbClr val="0000FF"/>
              </a:solidFill>
            </a:endParaRPr>
          </a:p>
        </p:txBody>
      </p:sp>
      <p:cxnSp>
        <p:nvCxnSpPr>
          <p:cNvPr id="155" name="Google Shape;155;p13"/>
          <p:cNvCxnSpPr/>
          <p:nvPr/>
        </p:nvCxnSpPr>
        <p:spPr>
          <a:xfrm>
            <a:off x="2186888" y="8979269"/>
            <a:ext cx="7938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56" name="Google Shape;156;p13"/>
          <p:cNvSpPr txBox="1"/>
          <p:nvPr/>
        </p:nvSpPr>
        <p:spPr>
          <a:xfrm>
            <a:off x="2455538" y="8928529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670mm</a:t>
            </a:r>
            <a:endParaRPr sz="600">
              <a:solidFill>
                <a:srgbClr val="0000FF"/>
              </a:solidFill>
            </a:endParaRPr>
          </a:p>
        </p:txBody>
      </p:sp>
      <p:cxnSp>
        <p:nvCxnSpPr>
          <p:cNvPr id="157" name="Google Shape;157;p13"/>
          <p:cNvCxnSpPr/>
          <p:nvPr/>
        </p:nvCxnSpPr>
        <p:spPr>
          <a:xfrm flipH="1" rot="5400000">
            <a:off x="1497478" y="8717817"/>
            <a:ext cx="679800" cy="18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58" name="Google Shape;158;p13"/>
          <p:cNvSpPr txBox="1"/>
          <p:nvPr/>
        </p:nvSpPr>
        <p:spPr>
          <a:xfrm rot="-5400000">
            <a:off x="1689488" y="8652476"/>
            <a:ext cx="2991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800mm</a:t>
            </a:r>
            <a:endParaRPr sz="600">
              <a:solidFill>
                <a:srgbClr val="0000FF"/>
              </a:solidFill>
            </a:endParaRPr>
          </a:p>
        </p:txBody>
      </p:sp>
      <p:cxnSp>
        <p:nvCxnSpPr>
          <p:cNvPr id="159" name="Google Shape;159;p13"/>
          <p:cNvCxnSpPr/>
          <p:nvPr/>
        </p:nvCxnSpPr>
        <p:spPr>
          <a:xfrm rot="10800000">
            <a:off x="2251775" y="9083126"/>
            <a:ext cx="0" cy="4737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60" name="Google Shape;160;p13"/>
          <p:cNvSpPr txBox="1"/>
          <p:nvPr/>
        </p:nvSpPr>
        <p:spPr>
          <a:xfrm rot="-5400000">
            <a:off x="2102675" y="9269426"/>
            <a:ext cx="2991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30</a:t>
            </a:r>
            <a:r>
              <a:rPr lang="en-GB" sz="600">
                <a:solidFill>
                  <a:srgbClr val="0000FF"/>
                </a:solidFill>
              </a:rPr>
              <a:t>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2896350" y="142200"/>
            <a:ext cx="40623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Noto Sans"/>
                <a:ea typeface="Noto Sans"/>
                <a:cs typeface="Noto Sans"/>
                <a:sym typeface="Noto Sans"/>
              </a:rPr>
              <a:t>Handrails &amp; Ballustrade </a:t>
            </a:r>
            <a:endParaRPr sz="24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2" name="Google Shape;162;p13"/>
          <p:cNvSpPr/>
          <p:nvPr/>
        </p:nvSpPr>
        <p:spPr>
          <a:xfrm>
            <a:off x="134775" y="162450"/>
            <a:ext cx="27615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FFD500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Noto Sans"/>
                <a:ea typeface="Noto Sans"/>
                <a:cs typeface="Noto Sans"/>
                <a:sym typeface="Noto Sans"/>
              </a:rPr>
              <a:t>Made-to-Measure</a:t>
            </a:r>
            <a:endParaRPr b="1" sz="16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3" name="Google Shape;163;p13"/>
          <p:cNvSpPr/>
          <p:nvPr/>
        </p:nvSpPr>
        <p:spPr>
          <a:xfrm>
            <a:off x="134775" y="162450"/>
            <a:ext cx="5628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E69138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M2M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697500" y="0"/>
            <a:ext cx="2026500" cy="1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36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2026-10  </a:t>
            </a:r>
            <a:r>
              <a:rPr lang="en-GB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SHAUN LANE</a:t>
            </a:r>
            <a:endParaRPr sz="8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4"/>
          <p:cNvPicPr preferRelativeResize="0"/>
          <p:nvPr/>
        </p:nvPicPr>
        <p:blipFill rotWithShape="1">
          <a:blip r:embed="rId3">
            <a:alphaModFix/>
          </a:blip>
          <a:srcRect b="49764" l="0" r="0" t="0"/>
          <a:stretch/>
        </p:blipFill>
        <p:spPr>
          <a:xfrm>
            <a:off x="744325" y="5060750"/>
            <a:ext cx="6862473" cy="2576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4"/>
          <p:cNvPicPr preferRelativeResize="0"/>
          <p:nvPr/>
        </p:nvPicPr>
        <p:blipFill rotWithShape="1">
          <a:blip r:embed="rId3">
            <a:alphaModFix/>
          </a:blip>
          <a:srcRect b="59606" l="0" r="0" t="0"/>
          <a:stretch/>
        </p:blipFill>
        <p:spPr>
          <a:xfrm>
            <a:off x="744325" y="7832525"/>
            <a:ext cx="6862473" cy="20721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4"/>
          <p:cNvSpPr/>
          <p:nvPr/>
        </p:nvSpPr>
        <p:spPr>
          <a:xfrm>
            <a:off x="3089414" y="3444517"/>
            <a:ext cx="42600" cy="879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0" y="0"/>
            <a:ext cx="697500" cy="10692000"/>
          </a:xfrm>
          <a:prstGeom prst="rect">
            <a:avLst/>
          </a:prstGeom>
          <a:solidFill>
            <a:srgbClr val="028C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grpSp>
        <p:nvGrpSpPr>
          <p:cNvPr id="173" name="Google Shape;173;p14"/>
          <p:cNvGrpSpPr/>
          <p:nvPr/>
        </p:nvGrpSpPr>
        <p:grpSpPr>
          <a:xfrm>
            <a:off x="6335454" y="9780809"/>
            <a:ext cx="1063178" cy="740391"/>
            <a:chOff x="12634460" y="17641726"/>
            <a:chExt cx="2344900" cy="1632975"/>
          </a:xfrm>
        </p:grpSpPr>
        <p:sp>
          <p:nvSpPr>
            <p:cNvPr id="174" name="Google Shape;174;p14"/>
            <p:cNvSpPr/>
            <p:nvPr/>
          </p:nvSpPr>
          <p:spPr>
            <a:xfrm>
              <a:off x="12634460" y="17641726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13698060" y="18207001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</p:grpSp>
      <p:sp>
        <p:nvSpPr>
          <p:cNvPr id="176" name="Google Shape;176;p14"/>
          <p:cNvSpPr txBox="1"/>
          <p:nvPr/>
        </p:nvSpPr>
        <p:spPr>
          <a:xfrm rot="5400000">
            <a:off x="-4515600" y="5393825"/>
            <a:ext cx="9728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Handrails &amp; Grabrails Estimate</a:t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77" name="Google Shape;177;p14"/>
          <p:cNvSpPr txBox="1"/>
          <p:nvPr/>
        </p:nvSpPr>
        <p:spPr>
          <a:xfrm>
            <a:off x="952600" y="9853150"/>
            <a:ext cx="53829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Alucom 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| Security Doors &amp; Screens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156 Gladstone Street, Fyshwick | </a:t>
            </a:r>
            <a:r>
              <a:rPr lang="en-GB" sz="1300">
                <a:solidFill>
                  <a:schemeClr val="dk1"/>
                </a:solidFill>
                <a:uFill>
                  <a:noFill/>
                </a:uFill>
                <a:latin typeface="Noto Sans Light"/>
                <a:ea typeface="Noto Sans Light"/>
                <a:cs typeface="Noto Sans Light"/>
                <a:sym typeface="Noto Sans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alucom.com.au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| 02 6280 7465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graphicFrame>
        <p:nvGraphicFramePr>
          <p:cNvPr id="178" name="Google Shape;178;p14"/>
          <p:cNvGraphicFramePr/>
          <p:nvPr/>
        </p:nvGraphicFramePr>
        <p:xfrm>
          <a:off x="829300" y="64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{AEDB581F-D624-415E-B083-1CEF274B52FC}</a:tableStyleId>
              </a:tblPr>
              <a:tblGrid>
                <a:gridCol w="1040175"/>
                <a:gridCol w="390175"/>
                <a:gridCol w="2326000"/>
                <a:gridCol w="1467725"/>
                <a:gridCol w="1345300"/>
              </a:tblGrid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Name: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Address: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179" name="Google Shape;179;p14"/>
          <p:cNvSpPr/>
          <p:nvPr/>
        </p:nvSpPr>
        <p:spPr>
          <a:xfrm>
            <a:off x="1258604" y="3405151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G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0" name="Google Shape;180;p14"/>
          <p:cNvSpPr/>
          <p:nvPr/>
        </p:nvSpPr>
        <p:spPr>
          <a:xfrm>
            <a:off x="1251574" y="3735023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1" name="Google Shape;181;p14"/>
          <p:cNvSpPr txBox="1"/>
          <p:nvPr/>
        </p:nvSpPr>
        <p:spPr>
          <a:xfrm>
            <a:off x="1474131" y="3402534"/>
            <a:ext cx="8550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In-Ground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2" name="Google Shape;182;p14"/>
          <p:cNvSpPr txBox="1"/>
          <p:nvPr/>
        </p:nvSpPr>
        <p:spPr>
          <a:xfrm>
            <a:off x="1463663" y="3734508"/>
            <a:ext cx="8193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Bolt Down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183" name="Google Shape;183;p14"/>
          <p:cNvGrpSpPr/>
          <p:nvPr/>
        </p:nvGrpSpPr>
        <p:grpSpPr>
          <a:xfrm rot="5400000">
            <a:off x="3175033" y="3380018"/>
            <a:ext cx="88851" cy="215998"/>
            <a:chOff x="3788929" y="4085992"/>
            <a:chExt cx="48696" cy="218400"/>
          </a:xfrm>
        </p:grpSpPr>
        <p:cxnSp>
          <p:nvCxnSpPr>
            <p:cNvPr id="184" name="Google Shape;184;p14"/>
            <p:cNvCxnSpPr/>
            <p:nvPr/>
          </p:nvCxnSpPr>
          <p:spPr>
            <a:xfrm>
              <a:off x="3788929" y="4085992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" name="Google Shape;185;p14"/>
            <p:cNvCxnSpPr/>
            <p:nvPr/>
          </p:nvCxnSpPr>
          <p:spPr>
            <a:xfrm>
              <a:off x="3837625" y="4085992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6" name="Google Shape;186;p14"/>
          <p:cNvSpPr txBox="1"/>
          <p:nvPr/>
        </p:nvSpPr>
        <p:spPr>
          <a:xfrm>
            <a:off x="3300397" y="3384688"/>
            <a:ext cx="9822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Handrail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7" name="Google Shape;187;p14"/>
          <p:cNvSpPr txBox="1"/>
          <p:nvPr/>
        </p:nvSpPr>
        <p:spPr>
          <a:xfrm>
            <a:off x="5197586" y="3406338"/>
            <a:ext cx="877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Existing wall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188" name="Google Shape;188;p14"/>
          <p:cNvGrpSpPr/>
          <p:nvPr/>
        </p:nvGrpSpPr>
        <p:grpSpPr>
          <a:xfrm>
            <a:off x="5038787" y="3405142"/>
            <a:ext cx="175597" cy="218400"/>
            <a:chOff x="2461770" y="4439017"/>
            <a:chExt cx="106500" cy="218400"/>
          </a:xfrm>
        </p:grpSpPr>
        <p:cxnSp>
          <p:nvCxnSpPr>
            <p:cNvPr id="189" name="Google Shape;189;p14"/>
            <p:cNvCxnSpPr/>
            <p:nvPr/>
          </p:nvCxnSpPr>
          <p:spPr>
            <a:xfrm>
              <a:off x="2464870" y="4439017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" name="Google Shape;190;p14"/>
            <p:cNvCxnSpPr/>
            <p:nvPr/>
          </p:nvCxnSpPr>
          <p:spPr>
            <a:xfrm>
              <a:off x="2562695" y="4439017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1" name="Google Shape;191;p14"/>
            <p:cNvCxnSpPr/>
            <p:nvPr/>
          </p:nvCxnSpPr>
          <p:spPr>
            <a:xfrm flipH="1">
              <a:off x="2461770" y="4445542"/>
              <a:ext cx="10650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2" name="Google Shape;192;p14"/>
            <p:cNvCxnSpPr/>
            <p:nvPr/>
          </p:nvCxnSpPr>
          <p:spPr>
            <a:xfrm flipH="1">
              <a:off x="2461770" y="4510417"/>
              <a:ext cx="10650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" name="Google Shape;193;p14"/>
            <p:cNvCxnSpPr/>
            <p:nvPr/>
          </p:nvCxnSpPr>
          <p:spPr>
            <a:xfrm flipH="1">
              <a:off x="2463759" y="4450021"/>
              <a:ext cx="43200" cy="432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4" name="Google Shape;194;p14"/>
            <p:cNvCxnSpPr/>
            <p:nvPr/>
          </p:nvCxnSpPr>
          <p:spPr>
            <a:xfrm flipH="1">
              <a:off x="2498070" y="4580925"/>
              <a:ext cx="70200" cy="702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aphicFrame>
        <p:nvGraphicFramePr>
          <p:cNvPr id="195" name="Google Shape;195;p14"/>
          <p:cNvGraphicFramePr/>
          <p:nvPr/>
        </p:nvGraphicFramePr>
        <p:xfrm>
          <a:off x="2059768" y="26145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{AEDB581F-D624-415E-B083-1CEF274B52FC}</a:tableStyleId>
              </a:tblPr>
              <a:tblGrid>
                <a:gridCol w="269350"/>
                <a:gridCol w="1241900"/>
              </a:tblGrid>
              <a:tr h="21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Supply Only for DIY</a:t>
                      </a:r>
                      <a:endParaRPr sz="9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Installed</a:t>
                      </a:r>
                      <a:endParaRPr sz="9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6" name="Google Shape;196;p14"/>
          <p:cNvSpPr txBox="1"/>
          <p:nvPr/>
        </p:nvSpPr>
        <p:spPr>
          <a:xfrm>
            <a:off x="1463675" y="4071017"/>
            <a:ext cx="1140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On-Wall Bracket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97" name="Google Shape;197;p14"/>
          <p:cNvSpPr txBox="1"/>
          <p:nvPr/>
        </p:nvSpPr>
        <p:spPr>
          <a:xfrm>
            <a:off x="3958848" y="2628843"/>
            <a:ext cx="34692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900">
                <a:solidFill>
                  <a:schemeClr val="dk2"/>
                </a:solidFill>
              </a:rPr>
              <a:t>Installation is subject to site inspection.</a:t>
            </a:r>
            <a:endParaRPr i="1" sz="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900">
                <a:solidFill>
                  <a:schemeClr val="dk2"/>
                </a:solidFill>
              </a:rPr>
              <a:t>We may need to make adjustments to meet material requirements and Australian safety standards.</a:t>
            </a:r>
            <a:endParaRPr i="1" sz="900">
              <a:solidFill>
                <a:schemeClr val="dk2"/>
              </a:solidFill>
            </a:endParaRPr>
          </a:p>
        </p:txBody>
      </p:sp>
      <p:sp>
        <p:nvSpPr>
          <p:cNvPr id="198" name="Google Shape;198;p14"/>
          <p:cNvSpPr/>
          <p:nvPr/>
        </p:nvSpPr>
        <p:spPr>
          <a:xfrm>
            <a:off x="3757378" y="2629137"/>
            <a:ext cx="203100" cy="175800"/>
          </a:xfrm>
          <a:prstGeom prst="triangle">
            <a:avLst>
              <a:gd fmla="val 50000" name="adj"/>
            </a:avLst>
          </a:prstGeom>
          <a:solidFill>
            <a:srgbClr val="FFD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199" name="Google Shape;199;p14"/>
          <p:cNvSpPr txBox="1"/>
          <p:nvPr/>
        </p:nvSpPr>
        <p:spPr>
          <a:xfrm>
            <a:off x="3746393" y="2559577"/>
            <a:ext cx="429000" cy="1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!</a:t>
            </a:r>
            <a:endParaRPr sz="1100"/>
          </a:p>
        </p:txBody>
      </p:sp>
      <p:sp>
        <p:nvSpPr>
          <p:cNvPr id="200" name="Google Shape;200;p14"/>
          <p:cNvSpPr txBox="1"/>
          <p:nvPr/>
        </p:nvSpPr>
        <p:spPr>
          <a:xfrm rot="5400000">
            <a:off x="290725" y="4080327"/>
            <a:ext cx="12333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360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latin typeface="Noto Sans"/>
                <a:ea typeface="Noto Sans"/>
                <a:cs typeface="Noto Sans"/>
                <a:sym typeface="Noto Sans"/>
              </a:rPr>
              <a:t>Posts &amp; Brackets </a:t>
            </a:r>
            <a:endParaRPr b="1" sz="10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1" name="Google Shape;201;p14"/>
          <p:cNvSpPr/>
          <p:nvPr/>
        </p:nvSpPr>
        <p:spPr>
          <a:xfrm rot="5400000">
            <a:off x="841250" y="3268584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4"/>
          <p:cNvSpPr txBox="1"/>
          <p:nvPr/>
        </p:nvSpPr>
        <p:spPr>
          <a:xfrm rot="5400000">
            <a:off x="2133900" y="4080327"/>
            <a:ext cx="12333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360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latin typeface="Noto Sans"/>
                <a:ea typeface="Noto Sans"/>
                <a:cs typeface="Noto Sans"/>
                <a:sym typeface="Noto Sans"/>
              </a:rPr>
              <a:t>Handrail</a:t>
            </a:r>
            <a:endParaRPr b="1" sz="10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3" name="Google Shape;203;p14"/>
          <p:cNvSpPr/>
          <p:nvPr/>
        </p:nvSpPr>
        <p:spPr>
          <a:xfrm rot="5400000">
            <a:off x="2684426" y="3268584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4"/>
          <p:cNvSpPr txBox="1"/>
          <p:nvPr/>
        </p:nvSpPr>
        <p:spPr>
          <a:xfrm>
            <a:off x="750875" y="3370209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1.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5" name="Google Shape;205;p14"/>
          <p:cNvSpPr txBox="1"/>
          <p:nvPr/>
        </p:nvSpPr>
        <p:spPr>
          <a:xfrm>
            <a:off x="2603775" y="3360984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2.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789425" y="1607555"/>
            <a:ext cx="1176300" cy="1932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Black</a:t>
            </a:r>
            <a:endParaRPr sz="9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778672" y="2105931"/>
            <a:ext cx="1176300" cy="193200"/>
          </a:xfrm>
          <a:prstGeom prst="rect">
            <a:avLst/>
          </a:prstGeom>
          <a:solidFill>
            <a:srgbClr val="D7D0C1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Noto Sans"/>
                <a:ea typeface="Noto Sans"/>
                <a:cs typeface="Noto Sans"/>
                <a:sym typeface="Noto Sans"/>
              </a:rPr>
              <a:t>Stone Beige</a:t>
            </a:r>
            <a:endParaRPr sz="9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776806" y="2351191"/>
            <a:ext cx="1176300" cy="193200"/>
          </a:xfrm>
          <a:prstGeom prst="rect">
            <a:avLst/>
          </a:prstGeom>
          <a:solidFill>
            <a:srgbClr val="EED9B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Noto Sans"/>
                <a:ea typeface="Noto Sans"/>
                <a:cs typeface="Noto Sans"/>
                <a:sym typeface="Noto Sans"/>
              </a:rPr>
              <a:t>Primrose</a:t>
            </a:r>
            <a:endParaRPr sz="9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791292" y="1854356"/>
            <a:ext cx="1176300" cy="193200"/>
          </a:xfrm>
          <a:prstGeom prst="rect">
            <a:avLst/>
          </a:prstGeom>
          <a:solidFill>
            <a:srgbClr val="4F4F4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Monument</a:t>
            </a:r>
            <a:endParaRPr sz="9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776800" y="2596477"/>
            <a:ext cx="1176300" cy="19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White</a:t>
            </a:r>
            <a:endParaRPr sz="9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751565" y="1427069"/>
            <a:ext cx="1188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Colour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3911600" y="1429200"/>
            <a:ext cx="17559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Balustrade</a:t>
            </a: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Style </a:t>
            </a:r>
            <a:r>
              <a:rPr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(Circle One)</a:t>
            </a:r>
            <a:endParaRPr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2032411" y="2422349"/>
            <a:ext cx="1188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Installed or DIY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4" name="Google Shape;214;p14"/>
          <p:cNvSpPr txBox="1"/>
          <p:nvPr/>
        </p:nvSpPr>
        <p:spPr>
          <a:xfrm rot="5400000">
            <a:off x="3973675" y="4086325"/>
            <a:ext cx="12540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360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latin typeface="Noto Sans"/>
                <a:ea typeface="Noto Sans"/>
                <a:cs typeface="Noto Sans"/>
                <a:sym typeface="Noto Sans"/>
              </a:rPr>
              <a:t>Walls &amp; Notation</a:t>
            </a:r>
            <a:endParaRPr b="1" sz="10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5" name="Google Shape;215;p14"/>
          <p:cNvSpPr/>
          <p:nvPr/>
        </p:nvSpPr>
        <p:spPr>
          <a:xfrm rot="5400000">
            <a:off x="4534551" y="3263484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4"/>
          <p:cNvSpPr txBox="1"/>
          <p:nvPr/>
        </p:nvSpPr>
        <p:spPr>
          <a:xfrm>
            <a:off x="4453900" y="3355884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3</a:t>
            </a: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3306113" y="3444067"/>
            <a:ext cx="42600" cy="879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4"/>
          <p:cNvSpPr/>
          <p:nvPr/>
        </p:nvSpPr>
        <p:spPr>
          <a:xfrm rot="-5400000">
            <a:off x="1252388" y="4064890"/>
            <a:ext cx="216000" cy="216000"/>
          </a:xfrm>
          <a:prstGeom prst="trapezoid">
            <a:avLst>
              <a:gd fmla="val 3968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4"/>
          <p:cNvSpPr/>
          <p:nvPr/>
        </p:nvSpPr>
        <p:spPr>
          <a:xfrm>
            <a:off x="4368515" y="1710344"/>
            <a:ext cx="87900" cy="87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4"/>
          <p:cNvSpPr/>
          <p:nvPr/>
        </p:nvSpPr>
        <p:spPr>
          <a:xfrm>
            <a:off x="4711685" y="1710167"/>
            <a:ext cx="87900" cy="87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4"/>
          <p:cNvSpPr/>
          <p:nvPr/>
        </p:nvSpPr>
        <p:spPr>
          <a:xfrm>
            <a:off x="4007290" y="1710344"/>
            <a:ext cx="87900" cy="879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4"/>
          <p:cNvSpPr/>
          <p:nvPr/>
        </p:nvSpPr>
        <p:spPr>
          <a:xfrm>
            <a:off x="5372443" y="1694619"/>
            <a:ext cx="540000" cy="5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4"/>
          <p:cNvSpPr/>
          <p:nvPr/>
        </p:nvSpPr>
        <p:spPr>
          <a:xfrm>
            <a:off x="5410543" y="1748619"/>
            <a:ext cx="54000" cy="5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4"/>
          <p:cNvSpPr/>
          <p:nvPr/>
        </p:nvSpPr>
        <p:spPr>
          <a:xfrm>
            <a:off x="5828331" y="1748619"/>
            <a:ext cx="54000" cy="5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4"/>
          <p:cNvSpPr/>
          <p:nvPr/>
        </p:nvSpPr>
        <p:spPr>
          <a:xfrm>
            <a:off x="6108095" y="1748619"/>
            <a:ext cx="54000" cy="5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4"/>
          <p:cNvSpPr/>
          <p:nvPr/>
        </p:nvSpPr>
        <p:spPr>
          <a:xfrm>
            <a:off x="6525882" y="1748619"/>
            <a:ext cx="54000" cy="5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4"/>
          <p:cNvSpPr/>
          <p:nvPr/>
        </p:nvSpPr>
        <p:spPr>
          <a:xfrm>
            <a:off x="6162095" y="2180394"/>
            <a:ext cx="363900" cy="27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4"/>
          <p:cNvSpPr/>
          <p:nvPr/>
        </p:nvSpPr>
        <p:spPr>
          <a:xfrm>
            <a:off x="6767707" y="1694619"/>
            <a:ext cx="540000" cy="5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4"/>
          <p:cNvSpPr/>
          <p:nvPr/>
        </p:nvSpPr>
        <p:spPr>
          <a:xfrm>
            <a:off x="6805807" y="1748619"/>
            <a:ext cx="54000" cy="5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4"/>
          <p:cNvSpPr/>
          <p:nvPr/>
        </p:nvSpPr>
        <p:spPr>
          <a:xfrm>
            <a:off x="7223595" y="1748619"/>
            <a:ext cx="54000" cy="5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4"/>
          <p:cNvSpPr/>
          <p:nvPr/>
        </p:nvSpPr>
        <p:spPr>
          <a:xfrm>
            <a:off x="6859807" y="2180394"/>
            <a:ext cx="363900" cy="27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4"/>
          <p:cNvSpPr/>
          <p:nvPr/>
        </p:nvSpPr>
        <p:spPr>
          <a:xfrm>
            <a:off x="6194882" y="1733956"/>
            <a:ext cx="18000" cy="446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4"/>
          <p:cNvSpPr/>
          <p:nvPr/>
        </p:nvSpPr>
        <p:spPr>
          <a:xfrm>
            <a:off x="6474957" y="1733956"/>
            <a:ext cx="18000" cy="446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4"/>
          <p:cNvSpPr/>
          <p:nvPr/>
        </p:nvSpPr>
        <p:spPr>
          <a:xfrm>
            <a:off x="6334916" y="1733956"/>
            <a:ext cx="18000" cy="446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4"/>
          <p:cNvSpPr/>
          <p:nvPr/>
        </p:nvSpPr>
        <p:spPr>
          <a:xfrm>
            <a:off x="6264896" y="1733956"/>
            <a:ext cx="18000" cy="446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4"/>
          <p:cNvSpPr/>
          <p:nvPr/>
        </p:nvSpPr>
        <p:spPr>
          <a:xfrm>
            <a:off x="6404937" y="1733956"/>
            <a:ext cx="18000" cy="446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4"/>
          <p:cNvSpPr/>
          <p:nvPr/>
        </p:nvSpPr>
        <p:spPr>
          <a:xfrm>
            <a:off x="6888670" y="1820394"/>
            <a:ext cx="18000" cy="36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4"/>
          <p:cNvSpPr/>
          <p:nvPr/>
        </p:nvSpPr>
        <p:spPr>
          <a:xfrm>
            <a:off x="7168739" y="1820394"/>
            <a:ext cx="18000" cy="36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"/>
          <p:cNvSpPr/>
          <p:nvPr/>
        </p:nvSpPr>
        <p:spPr>
          <a:xfrm>
            <a:off x="7028701" y="1820394"/>
            <a:ext cx="18000" cy="36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4"/>
          <p:cNvSpPr/>
          <p:nvPr/>
        </p:nvSpPr>
        <p:spPr>
          <a:xfrm>
            <a:off x="6958682" y="1820394"/>
            <a:ext cx="18000" cy="36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"/>
          <p:cNvSpPr/>
          <p:nvPr/>
        </p:nvSpPr>
        <p:spPr>
          <a:xfrm>
            <a:off x="7098720" y="1820394"/>
            <a:ext cx="18000" cy="36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"/>
          <p:cNvSpPr/>
          <p:nvPr/>
        </p:nvSpPr>
        <p:spPr>
          <a:xfrm>
            <a:off x="6069995" y="1694619"/>
            <a:ext cx="540000" cy="5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4"/>
          <p:cNvSpPr/>
          <p:nvPr/>
        </p:nvSpPr>
        <p:spPr>
          <a:xfrm>
            <a:off x="6859807" y="1820394"/>
            <a:ext cx="363900" cy="27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4"/>
          <p:cNvSpPr/>
          <p:nvPr/>
        </p:nvSpPr>
        <p:spPr>
          <a:xfrm>
            <a:off x="4668854" y="1695324"/>
            <a:ext cx="540000" cy="5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4"/>
          <p:cNvSpPr/>
          <p:nvPr/>
        </p:nvSpPr>
        <p:spPr>
          <a:xfrm>
            <a:off x="5124742" y="1749324"/>
            <a:ext cx="54000" cy="5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4"/>
          <p:cNvSpPr/>
          <p:nvPr/>
        </p:nvSpPr>
        <p:spPr>
          <a:xfrm>
            <a:off x="3967533" y="1695500"/>
            <a:ext cx="540000" cy="54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"/>
          <p:cNvSpPr/>
          <p:nvPr/>
        </p:nvSpPr>
        <p:spPr>
          <a:xfrm>
            <a:off x="4024169" y="1727219"/>
            <a:ext cx="54000" cy="54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4"/>
          <p:cNvSpPr/>
          <p:nvPr/>
        </p:nvSpPr>
        <p:spPr>
          <a:xfrm>
            <a:off x="4728565" y="1727042"/>
            <a:ext cx="54000" cy="54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4"/>
          <p:cNvSpPr/>
          <p:nvPr/>
        </p:nvSpPr>
        <p:spPr>
          <a:xfrm>
            <a:off x="4385688" y="1727219"/>
            <a:ext cx="54000" cy="54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"/>
          <p:cNvSpPr/>
          <p:nvPr/>
        </p:nvSpPr>
        <p:spPr>
          <a:xfrm>
            <a:off x="2913600" y="-647760"/>
            <a:ext cx="1188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Handrail </a:t>
            </a: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Style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2147038" y="1645800"/>
            <a:ext cx="315000" cy="174900"/>
          </a:xfrm>
          <a:prstGeom prst="roundRect">
            <a:avLst>
              <a:gd fmla="val 0" name="adj"/>
            </a:avLst>
          </a:prstGeom>
          <a:solidFill>
            <a:srgbClr val="D9D9D9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4"/>
          <p:cNvSpPr/>
          <p:nvPr/>
        </p:nvSpPr>
        <p:spPr>
          <a:xfrm>
            <a:off x="3121700" y="1638288"/>
            <a:ext cx="225000" cy="225000"/>
          </a:xfrm>
          <a:prstGeom prst="ellipse">
            <a:avLst/>
          </a:prstGeom>
          <a:solidFill>
            <a:srgbClr val="D9D9D9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4"/>
          <p:cNvSpPr/>
          <p:nvPr/>
        </p:nvSpPr>
        <p:spPr>
          <a:xfrm>
            <a:off x="2099755" y="1427525"/>
            <a:ext cx="14826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Handrail Shape </a:t>
            </a:r>
            <a:r>
              <a:rPr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(Circle One)</a:t>
            </a:r>
            <a:endParaRPr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4" name="Google Shape;254;p14"/>
          <p:cNvSpPr txBox="1"/>
          <p:nvPr/>
        </p:nvSpPr>
        <p:spPr>
          <a:xfrm>
            <a:off x="744325" y="4928325"/>
            <a:ext cx="19131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Top View</a:t>
            </a:r>
            <a:endParaRPr b="1" sz="12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5" name="Google Shape;255;p14"/>
          <p:cNvSpPr txBox="1"/>
          <p:nvPr/>
        </p:nvSpPr>
        <p:spPr>
          <a:xfrm>
            <a:off x="744325" y="7692500"/>
            <a:ext cx="19131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Elevation View</a:t>
            </a:r>
            <a:endParaRPr b="1" sz="12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256" name="Google Shape;25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2188" y="3714554"/>
            <a:ext cx="216000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4"/>
          <p:cNvSpPr txBox="1"/>
          <p:nvPr/>
        </p:nvSpPr>
        <p:spPr>
          <a:xfrm>
            <a:off x="5197586" y="3714576"/>
            <a:ext cx="877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Angles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775350" y="2844052"/>
            <a:ext cx="1176300" cy="19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Custom:</a:t>
            </a:r>
            <a:endParaRPr sz="9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9" name="Google Shape;259;p14"/>
          <p:cNvSpPr txBox="1"/>
          <p:nvPr/>
        </p:nvSpPr>
        <p:spPr>
          <a:xfrm>
            <a:off x="697500" y="1234825"/>
            <a:ext cx="20307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1425" spcFirstLastPara="1" rIns="91425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200">
                <a:latin typeface="Noto Sans"/>
                <a:ea typeface="Noto Sans"/>
                <a:cs typeface="Noto Sans"/>
                <a:sym typeface="Noto Sans"/>
              </a:rPr>
              <a:t>Style Selection</a:t>
            </a:r>
            <a:endParaRPr i="1" sz="12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60" name="Google Shape;260;p14"/>
          <p:cNvSpPr txBox="1"/>
          <p:nvPr/>
        </p:nvSpPr>
        <p:spPr>
          <a:xfrm>
            <a:off x="697500" y="3108850"/>
            <a:ext cx="20307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1425" spcFirstLastPara="1" rIns="91425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200">
                <a:latin typeface="Noto Sans"/>
                <a:ea typeface="Noto Sans"/>
                <a:cs typeface="Noto Sans"/>
                <a:sym typeface="Noto Sans"/>
              </a:rPr>
              <a:t>Installation Plan</a:t>
            </a:r>
            <a:endParaRPr i="1" sz="12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cxnSp>
        <p:nvCxnSpPr>
          <p:cNvPr id="261" name="Google Shape;261;p14"/>
          <p:cNvCxnSpPr/>
          <p:nvPr/>
        </p:nvCxnSpPr>
        <p:spPr>
          <a:xfrm>
            <a:off x="4873688" y="4173082"/>
            <a:ext cx="7938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62" name="Google Shape;262;p14"/>
          <p:cNvSpPr txBox="1"/>
          <p:nvPr/>
        </p:nvSpPr>
        <p:spPr>
          <a:xfrm>
            <a:off x="5142338" y="4122342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670mm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779872" y="4065075"/>
            <a:ext cx="10632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Spans &amp; Heights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64" name="Google Shape;264;p14"/>
          <p:cNvSpPr/>
          <p:nvPr/>
        </p:nvSpPr>
        <p:spPr>
          <a:xfrm rot="5400000">
            <a:off x="2684927" y="1591852"/>
            <a:ext cx="204900" cy="288300"/>
          </a:xfrm>
          <a:prstGeom prst="chord">
            <a:avLst>
              <a:gd fmla="val 3869378" name="adj1"/>
              <a:gd fmla="val 17804639" name="adj2"/>
            </a:avLst>
          </a:prstGeom>
          <a:solidFill>
            <a:srgbClr val="D9D9D9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4"/>
          <p:cNvSpPr/>
          <p:nvPr/>
        </p:nvSpPr>
        <p:spPr>
          <a:xfrm>
            <a:off x="3756908" y="2905009"/>
            <a:ext cx="203100" cy="175800"/>
          </a:xfrm>
          <a:prstGeom prst="triangle">
            <a:avLst>
              <a:gd fmla="val 50000" name="adj"/>
            </a:avLst>
          </a:prstGeom>
          <a:solidFill>
            <a:srgbClr val="FFD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266" name="Google Shape;266;p14"/>
          <p:cNvSpPr txBox="1"/>
          <p:nvPr/>
        </p:nvSpPr>
        <p:spPr>
          <a:xfrm>
            <a:off x="3745922" y="2835450"/>
            <a:ext cx="429000" cy="1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!</a:t>
            </a:r>
            <a:endParaRPr sz="1100"/>
          </a:p>
        </p:txBody>
      </p:sp>
      <p:sp>
        <p:nvSpPr>
          <p:cNvPr id="267" name="Google Shape;267;p14"/>
          <p:cNvSpPr txBox="1"/>
          <p:nvPr/>
        </p:nvSpPr>
        <p:spPr>
          <a:xfrm>
            <a:off x="2896350" y="142200"/>
            <a:ext cx="40623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Noto Sans"/>
                <a:ea typeface="Noto Sans"/>
                <a:cs typeface="Noto Sans"/>
                <a:sym typeface="Noto Sans"/>
              </a:rPr>
              <a:t>Handrails &amp; Ballustrade </a:t>
            </a:r>
            <a:endParaRPr sz="24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68" name="Google Shape;268;p14"/>
          <p:cNvSpPr/>
          <p:nvPr/>
        </p:nvSpPr>
        <p:spPr>
          <a:xfrm>
            <a:off x="134775" y="162450"/>
            <a:ext cx="27615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FFD500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Noto Sans"/>
                <a:ea typeface="Noto Sans"/>
                <a:cs typeface="Noto Sans"/>
                <a:sym typeface="Noto Sans"/>
              </a:rPr>
              <a:t>Made-to-Measure</a:t>
            </a:r>
            <a:endParaRPr b="1" sz="16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69" name="Google Shape;269;p14"/>
          <p:cNvSpPr/>
          <p:nvPr/>
        </p:nvSpPr>
        <p:spPr>
          <a:xfrm>
            <a:off x="134775" y="162450"/>
            <a:ext cx="5628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E69138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M2M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697500" y="0"/>
            <a:ext cx="2026500" cy="1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36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2026-10  </a:t>
            </a:r>
            <a:r>
              <a:rPr lang="en-GB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SHAUN LANE</a:t>
            </a:r>
            <a:endParaRPr sz="8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