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10692000" cx="7560000"/>
  <p:notesSz cx="6858000" cy="9144000"/>
  <p:embeddedFontLst>
    <p:embeddedFont>
      <p:font typeface="Aubrey"/>
      <p:regular r:id="rId9"/>
    </p:embeddedFont>
    <p:embeddedFont>
      <p:font typeface="Noto Sans Medium"/>
      <p:regular r:id="rId10"/>
      <p:bold r:id="rId11"/>
      <p:italic r:id="rId12"/>
      <p:boldItalic r:id="rId13"/>
    </p:embeddedFont>
    <p:embeddedFont>
      <p:font typeface="Noto Sans"/>
      <p:regular r:id="rId14"/>
      <p:bold r:id="rId15"/>
      <p:italic r:id="rId16"/>
      <p:boldItalic r:id="rId17"/>
    </p:embeddedFont>
    <p:embeddedFont>
      <p:font typeface="Noto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0E7FB3-5C63-471C-9013-59A2F4F7D787}">
  <a:tblStyle styleId="{010E7FB3-5C63-471C-9013-59A2F4F7D7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otoSansLight-italic.fntdata"/><Relationship Id="rId11" Type="http://schemas.openxmlformats.org/officeDocument/2006/relationships/font" Target="fonts/NotoSansMedium-bold.fntdata"/><Relationship Id="rId10" Type="http://schemas.openxmlformats.org/officeDocument/2006/relationships/font" Target="fonts/NotoSansMedium-regular.fntdata"/><Relationship Id="rId21" Type="http://schemas.openxmlformats.org/officeDocument/2006/relationships/font" Target="fonts/NotoSansLight-boldItalic.fntdata"/><Relationship Id="rId13" Type="http://schemas.openxmlformats.org/officeDocument/2006/relationships/font" Target="fonts/NotoSansMedium-boldItalic.fntdata"/><Relationship Id="rId12" Type="http://schemas.openxmlformats.org/officeDocument/2006/relationships/font" Target="fonts/NotoSans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Aubrey-regular.fntdata"/><Relationship Id="rId15" Type="http://schemas.openxmlformats.org/officeDocument/2006/relationships/font" Target="fonts/NotoSans-bold.fntdata"/><Relationship Id="rId14" Type="http://schemas.openxmlformats.org/officeDocument/2006/relationships/font" Target="fonts/NotoSans-regular.fntdata"/><Relationship Id="rId17" Type="http://schemas.openxmlformats.org/officeDocument/2006/relationships/font" Target="fonts/NotoSans-boldItalic.fntdata"/><Relationship Id="rId16" Type="http://schemas.openxmlformats.org/officeDocument/2006/relationships/font" Target="fonts/NotoSans-italic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Noto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oto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7c91f3d60_0_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7c91f3d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87b214021_0_3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f87b21402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alucom.com.au" TargetMode="External"/><Relationship Id="rId4" Type="http://schemas.openxmlformats.org/officeDocument/2006/relationships/hyperlink" Target="mailto:sales@alucom.com.au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hyperlink" Target="mailto:sales@alucom.com.a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://alucom.com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697500" cy="10692000"/>
          </a:xfrm>
          <a:prstGeom prst="rect">
            <a:avLst/>
          </a:prstGeom>
          <a:solidFill>
            <a:srgbClr val="028C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grpSp>
        <p:nvGrpSpPr>
          <p:cNvPr id="55" name="Google Shape;55;p13"/>
          <p:cNvGrpSpPr/>
          <p:nvPr/>
        </p:nvGrpSpPr>
        <p:grpSpPr>
          <a:xfrm>
            <a:off x="6335454" y="9780809"/>
            <a:ext cx="1063178" cy="740391"/>
            <a:chOff x="12634460" y="17641726"/>
            <a:chExt cx="2344900" cy="1632975"/>
          </a:xfrm>
        </p:grpSpPr>
        <p:sp>
          <p:nvSpPr>
            <p:cNvPr id="56" name="Google Shape;56;p13"/>
            <p:cNvSpPr/>
            <p:nvPr/>
          </p:nvSpPr>
          <p:spPr>
            <a:xfrm>
              <a:off x="12634460" y="17641726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13698060" y="18207001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</p:grpSp>
      <p:sp>
        <p:nvSpPr>
          <p:cNvPr id="58" name="Google Shape;58;p13"/>
          <p:cNvSpPr txBox="1"/>
          <p:nvPr/>
        </p:nvSpPr>
        <p:spPr>
          <a:xfrm rot="5400000">
            <a:off x="-4515600" y="5393825"/>
            <a:ext cx="9728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Glamascreen</a:t>
            </a:r>
            <a:r>
              <a:rPr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®</a:t>
            </a:r>
            <a:r>
              <a:rPr b="1"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 Estimate</a:t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952600" y="9853150"/>
            <a:ext cx="53829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Alucom 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| Security Doors &amp; Screens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156 Gladstone Street, Fyshwick | </a:t>
            </a:r>
            <a:r>
              <a:rPr lang="en-GB" sz="1300">
                <a:solidFill>
                  <a:schemeClr val="dk1"/>
                </a:solidFill>
                <a:uFill>
                  <a:noFill/>
                </a:uFill>
                <a:latin typeface="Noto Sans Light"/>
                <a:ea typeface="Noto Sans Light"/>
                <a:cs typeface="Noto Sans Light"/>
                <a:sym typeface="Noto Sans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alucom.com.au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| 02 6280 7465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graphicFrame>
        <p:nvGraphicFramePr>
          <p:cNvPr id="60" name="Google Shape;60;p13"/>
          <p:cNvGraphicFramePr/>
          <p:nvPr/>
        </p:nvGraphicFramePr>
        <p:xfrm>
          <a:off x="829300" y="68726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{010E7FB3-5C63-471C-9013-59A2F4F7D787}</a:tableStyleId>
              </a:tblPr>
              <a:tblGrid>
                <a:gridCol w="1040175"/>
                <a:gridCol w="369050"/>
                <a:gridCol w="2347125"/>
                <a:gridCol w="1467725"/>
                <a:gridCol w="1345300"/>
              </a:tblGrid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Name: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Address: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Phone: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Email: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61" name="Google Shape;61;p13"/>
          <p:cNvSpPr txBox="1"/>
          <p:nvPr/>
        </p:nvSpPr>
        <p:spPr>
          <a:xfrm>
            <a:off x="5898900" y="0"/>
            <a:ext cx="16755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Shaun Lane</a:t>
            </a:r>
            <a:r>
              <a:rPr lang="en-GB" sz="10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  </a:t>
            </a:r>
            <a:r>
              <a:rPr lang="en-GB" sz="10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2026-08</a:t>
            </a:r>
            <a:endParaRPr sz="1000">
              <a:solidFill>
                <a:srgbClr val="59595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2" name="Google Shape;62;p13"/>
          <p:cNvSpPr txBox="1"/>
          <p:nvPr/>
        </p:nvSpPr>
        <p:spPr>
          <a:xfrm rot="5400000">
            <a:off x="-45600" y="3313950"/>
            <a:ext cx="20733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Plan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3" name="Google Shape;63;p13"/>
          <p:cNvSpPr/>
          <p:nvPr/>
        </p:nvSpPr>
        <p:spPr>
          <a:xfrm rot="5400000">
            <a:off x="924925" y="2081475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 rot="5400000">
            <a:off x="2131825" y="3317351"/>
            <a:ext cx="20667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Photograh &amp; Annotate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3"/>
          <p:cNvSpPr/>
          <p:nvPr/>
        </p:nvSpPr>
        <p:spPr>
          <a:xfrm rot="5400000">
            <a:off x="3099038" y="2088425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 rot="5400000">
            <a:off x="4365425" y="3315089"/>
            <a:ext cx="20709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Quote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7" name="Google Shape;67;p13"/>
          <p:cNvSpPr/>
          <p:nvPr/>
        </p:nvSpPr>
        <p:spPr>
          <a:xfrm rot="5400000">
            <a:off x="5334738" y="2083888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834550" y="2183100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1.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018388" y="2180825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2</a:t>
            </a: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5248985" y="2176288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3</a:t>
            </a: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290925" y="2183100"/>
            <a:ext cx="1711200" cy="15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Use the next page to plan your Glamascreen             fence and gates.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Provide ‘tight’ measurements (to the millimeter).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460850" y="2180825"/>
            <a:ext cx="1675500" cy="25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Take pictures of the installation area.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Location Front 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Location Rear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Post Locations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⃞  Connections to Walls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Be clear where transitions are between soil, concrete, walls, and raised garden beds.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5687700" y="2180825"/>
            <a:ext cx="1653000" cy="15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5687700" y="2180825"/>
            <a:ext cx="1801500" cy="15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Send us your plan and pictures to </a:t>
            </a:r>
            <a:r>
              <a:rPr lang="en-GB" sz="1100">
                <a:solidFill>
                  <a:schemeClr val="dk2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sales@alucom.com.au</a:t>
            </a: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We’ll respond with your estimate as quickly as we can.</a:t>
            </a:r>
            <a:endParaRPr sz="11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 rotWithShape="1">
          <a:blip r:embed="rId5">
            <a:alphaModFix/>
          </a:blip>
          <a:srcRect b="36733" l="0" r="0" t="0"/>
          <a:stretch/>
        </p:blipFill>
        <p:spPr>
          <a:xfrm>
            <a:off x="728988" y="6025335"/>
            <a:ext cx="6862473" cy="3245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1032047" y="6421809"/>
            <a:ext cx="1015800" cy="42325"/>
            <a:chOff x="2320607" y="3356842"/>
            <a:chExt cx="1015800" cy="42325"/>
          </a:xfrm>
        </p:grpSpPr>
        <p:cxnSp>
          <p:nvCxnSpPr>
            <p:cNvPr id="77" name="Google Shape;77;p13"/>
            <p:cNvCxnSpPr/>
            <p:nvPr/>
          </p:nvCxnSpPr>
          <p:spPr>
            <a:xfrm>
              <a:off x="2320607" y="3356842"/>
              <a:ext cx="1015800" cy="0"/>
            </a:xfrm>
            <a:prstGeom prst="straightConnector1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2320607" y="3399167"/>
              <a:ext cx="1015800" cy="0"/>
            </a:xfrm>
            <a:prstGeom prst="straightConnector1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9" name="Google Shape;79;p13"/>
          <p:cNvGrpSpPr/>
          <p:nvPr/>
        </p:nvGrpSpPr>
        <p:grpSpPr>
          <a:xfrm>
            <a:off x="2897547" y="6421809"/>
            <a:ext cx="1015800" cy="42325"/>
            <a:chOff x="4568457" y="3352392"/>
            <a:chExt cx="1015800" cy="42325"/>
          </a:xfrm>
        </p:grpSpPr>
        <p:cxnSp>
          <p:nvCxnSpPr>
            <p:cNvPr id="80" name="Google Shape;80;p13"/>
            <p:cNvCxnSpPr/>
            <p:nvPr/>
          </p:nvCxnSpPr>
          <p:spPr>
            <a:xfrm>
              <a:off x="4568457" y="3352392"/>
              <a:ext cx="1015800" cy="0"/>
            </a:xfrm>
            <a:prstGeom prst="straightConnector1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13"/>
            <p:cNvCxnSpPr/>
            <p:nvPr/>
          </p:nvCxnSpPr>
          <p:spPr>
            <a:xfrm>
              <a:off x="4568457" y="3394717"/>
              <a:ext cx="1015800" cy="0"/>
            </a:xfrm>
            <a:prstGeom prst="straightConnector1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82" name="Google Shape;8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63234" y="6913142"/>
            <a:ext cx="175850" cy="1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8534" y="6694517"/>
            <a:ext cx="175850" cy="1758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/>
          <p:nvPr/>
        </p:nvSpPr>
        <p:spPr>
          <a:xfrm>
            <a:off x="1831827" y="6334984"/>
            <a:ext cx="216000" cy="216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 rot="10800000">
            <a:off x="2871179" y="6334984"/>
            <a:ext cx="216000" cy="216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 rot="-2718136">
            <a:off x="2221966" y="6678125"/>
            <a:ext cx="723805" cy="36911"/>
          </a:xfrm>
          <a:prstGeom prst="rect">
            <a:avLst/>
          </a:prstGeom>
          <a:solidFill>
            <a:srgbClr val="595959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2061340" y="5763594"/>
            <a:ext cx="1325400" cy="1325400"/>
          </a:xfrm>
          <a:prstGeom prst="arc">
            <a:avLst>
              <a:gd fmla="val 7490887" name="adj1"/>
              <a:gd fmla="val 10726911" name="adj2"/>
            </a:avLst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" name="Google Shape;88;p13"/>
          <p:cNvGrpSpPr/>
          <p:nvPr/>
        </p:nvGrpSpPr>
        <p:grpSpPr>
          <a:xfrm rot="5400000">
            <a:off x="1758647" y="6334984"/>
            <a:ext cx="362375" cy="216000"/>
            <a:chOff x="4141425" y="3676225"/>
            <a:chExt cx="362375" cy="216000"/>
          </a:xfrm>
        </p:grpSpPr>
        <p:sp>
          <p:nvSpPr>
            <p:cNvPr id="89" name="Google Shape;89;p13"/>
            <p:cNvSpPr/>
            <p:nvPr/>
          </p:nvSpPr>
          <p:spPr>
            <a:xfrm>
              <a:off x="4141425" y="3714533"/>
              <a:ext cx="142500" cy="1425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4361300" y="3712975"/>
              <a:ext cx="142500" cy="1425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4215175" y="3676225"/>
              <a:ext cx="216000" cy="216000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4159175" y="3768383"/>
              <a:ext cx="34800" cy="348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4452375" y="3766825"/>
              <a:ext cx="34800" cy="348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" name="Google Shape;94;p13"/>
          <p:cNvGrpSpPr/>
          <p:nvPr/>
        </p:nvGrpSpPr>
        <p:grpSpPr>
          <a:xfrm rot="5400000">
            <a:off x="2797997" y="6334984"/>
            <a:ext cx="362375" cy="216000"/>
            <a:chOff x="4141425" y="3676225"/>
            <a:chExt cx="362375" cy="216000"/>
          </a:xfrm>
        </p:grpSpPr>
        <p:sp>
          <p:nvSpPr>
            <p:cNvPr id="95" name="Google Shape;95;p13"/>
            <p:cNvSpPr/>
            <p:nvPr/>
          </p:nvSpPr>
          <p:spPr>
            <a:xfrm>
              <a:off x="4141425" y="3714533"/>
              <a:ext cx="142500" cy="1425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4361300" y="3712975"/>
              <a:ext cx="142500" cy="1425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4215175" y="3676225"/>
              <a:ext cx="216000" cy="216000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4159175" y="3768383"/>
              <a:ext cx="34800" cy="348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4452375" y="3766825"/>
              <a:ext cx="34800" cy="34800"/>
            </a:xfrm>
            <a:prstGeom prst="ellipse">
              <a:avLst/>
            </a:pr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" name="Google Shape;100;p13"/>
          <p:cNvSpPr/>
          <p:nvPr/>
        </p:nvSpPr>
        <p:spPr>
          <a:xfrm>
            <a:off x="2842390" y="6411892"/>
            <a:ext cx="28800" cy="288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" name="Google Shape;101;p13"/>
          <p:cNvGrpSpPr/>
          <p:nvPr/>
        </p:nvGrpSpPr>
        <p:grpSpPr>
          <a:xfrm>
            <a:off x="1009577" y="6333217"/>
            <a:ext cx="106500" cy="219554"/>
            <a:chOff x="2392237" y="3263175"/>
            <a:chExt cx="106500" cy="219554"/>
          </a:xfrm>
        </p:grpSpPr>
        <p:sp>
          <p:nvSpPr>
            <p:cNvPr id="102" name="Google Shape;102;p13"/>
            <p:cNvSpPr/>
            <p:nvPr/>
          </p:nvSpPr>
          <p:spPr>
            <a:xfrm>
              <a:off x="2393155" y="3263175"/>
              <a:ext cx="102600" cy="218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3" name="Google Shape;103;p13"/>
            <p:cNvGrpSpPr/>
            <p:nvPr/>
          </p:nvGrpSpPr>
          <p:grpSpPr>
            <a:xfrm>
              <a:off x="2392237" y="3264329"/>
              <a:ext cx="106500" cy="218400"/>
              <a:chOff x="2461770" y="4439017"/>
              <a:chExt cx="106500" cy="218400"/>
            </a:xfrm>
          </p:grpSpPr>
          <p:cxnSp>
            <p:nvCxnSpPr>
              <p:cNvPr id="104" name="Google Shape;104;p13"/>
              <p:cNvCxnSpPr/>
              <p:nvPr/>
            </p:nvCxnSpPr>
            <p:spPr>
              <a:xfrm>
                <a:off x="2464870" y="4439017"/>
                <a:ext cx="0" cy="21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5" name="Google Shape;105;p13"/>
              <p:cNvCxnSpPr/>
              <p:nvPr/>
            </p:nvCxnSpPr>
            <p:spPr>
              <a:xfrm>
                <a:off x="2562695" y="4439017"/>
                <a:ext cx="0" cy="21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13"/>
              <p:cNvCxnSpPr/>
              <p:nvPr/>
            </p:nvCxnSpPr>
            <p:spPr>
              <a:xfrm flipH="1">
                <a:off x="2461770" y="4445542"/>
                <a:ext cx="106500" cy="1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7" name="Google Shape;107;p13"/>
              <p:cNvCxnSpPr/>
              <p:nvPr/>
            </p:nvCxnSpPr>
            <p:spPr>
              <a:xfrm flipH="1">
                <a:off x="2461770" y="4510417"/>
                <a:ext cx="106500" cy="1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8" name="Google Shape;108;p13"/>
              <p:cNvCxnSpPr/>
              <p:nvPr/>
            </p:nvCxnSpPr>
            <p:spPr>
              <a:xfrm flipH="1">
                <a:off x="2463759" y="4450021"/>
                <a:ext cx="43200" cy="432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9" name="Google Shape;109;p13"/>
              <p:cNvCxnSpPr/>
              <p:nvPr/>
            </p:nvCxnSpPr>
            <p:spPr>
              <a:xfrm flipH="1">
                <a:off x="2498070" y="4580925"/>
                <a:ext cx="70200" cy="702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10" name="Google Shape;110;p13"/>
          <p:cNvGrpSpPr/>
          <p:nvPr/>
        </p:nvGrpSpPr>
        <p:grpSpPr>
          <a:xfrm>
            <a:off x="3836077" y="6333217"/>
            <a:ext cx="106500" cy="219554"/>
            <a:chOff x="2392237" y="3263175"/>
            <a:chExt cx="106500" cy="219554"/>
          </a:xfrm>
        </p:grpSpPr>
        <p:sp>
          <p:nvSpPr>
            <p:cNvPr id="111" name="Google Shape;111;p13"/>
            <p:cNvSpPr/>
            <p:nvPr/>
          </p:nvSpPr>
          <p:spPr>
            <a:xfrm>
              <a:off x="2393155" y="3263175"/>
              <a:ext cx="102600" cy="218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2" name="Google Shape;112;p13"/>
            <p:cNvGrpSpPr/>
            <p:nvPr/>
          </p:nvGrpSpPr>
          <p:grpSpPr>
            <a:xfrm>
              <a:off x="2392237" y="3264329"/>
              <a:ext cx="106500" cy="218400"/>
              <a:chOff x="2461770" y="4439017"/>
              <a:chExt cx="106500" cy="218400"/>
            </a:xfrm>
          </p:grpSpPr>
          <p:cxnSp>
            <p:nvCxnSpPr>
              <p:cNvPr id="113" name="Google Shape;113;p13"/>
              <p:cNvCxnSpPr/>
              <p:nvPr/>
            </p:nvCxnSpPr>
            <p:spPr>
              <a:xfrm>
                <a:off x="2464870" y="4439017"/>
                <a:ext cx="0" cy="21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" name="Google Shape;114;p13"/>
              <p:cNvCxnSpPr/>
              <p:nvPr/>
            </p:nvCxnSpPr>
            <p:spPr>
              <a:xfrm>
                <a:off x="2562695" y="4439017"/>
                <a:ext cx="0" cy="218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" name="Google Shape;115;p13"/>
              <p:cNvCxnSpPr/>
              <p:nvPr/>
            </p:nvCxnSpPr>
            <p:spPr>
              <a:xfrm flipH="1">
                <a:off x="2461770" y="4445542"/>
                <a:ext cx="106500" cy="1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" name="Google Shape;116;p13"/>
              <p:cNvCxnSpPr/>
              <p:nvPr/>
            </p:nvCxnSpPr>
            <p:spPr>
              <a:xfrm flipH="1">
                <a:off x="2461770" y="4510417"/>
                <a:ext cx="106500" cy="1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" name="Google Shape;117;p13"/>
              <p:cNvCxnSpPr/>
              <p:nvPr/>
            </p:nvCxnSpPr>
            <p:spPr>
              <a:xfrm flipH="1">
                <a:off x="2463759" y="4450021"/>
                <a:ext cx="43200" cy="432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" name="Google Shape;118;p13"/>
              <p:cNvCxnSpPr/>
              <p:nvPr/>
            </p:nvCxnSpPr>
            <p:spPr>
              <a:xfrm flipH="1">
                <a:off x="2498070" y="4580925"/>
                <a:ext cx="70200" cy="702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666666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19" name="Google Shape;119;p13"/>
          <p:cNvSpPr/>
          <p:nvPr/>
        </p:nvSpPr>
        <p:spPr>
          <a:xfrm>
            <a:off x="1120577" y="6406995"/>
            <a:ext cx="58800" cy="72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1774227" y="6406979"/>
            <a:ext cx="57600" cy="72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3087190" y="6406954"/>
            <a:ext cx="57600" cy="72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3774390" y="6406967"/>
            <a:ext cx="57600" cy="72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/>
          <p:nvPr/>
        </p:nvSpPr>
        <p:spPr>
          <a:xfrm rot="-2700000">
            <a:off x="2353278" y="6831931"/>
            <a:ext cx="57700" cy="137886"/>
          </a:xfrm>
          <a:prstGeom prst="roundRect">
            <a:avLst>
              <a:gd fmla="val 50000" name="adj"/>
            </a:avLst>
          </a:prstGeom>
          <a:solidFill>
            <a:srgbClr val="59595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9410" y="6089031"/>
            <a:ext cx="3142799" cy="23663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p13"/>
          <p:cNvCxnSpPr/>
          <p:nvPr/>
        </p:nvCxnSpPr>
        <p:spPr>
          <a:xfrm flipH="1" rot="10800000">
            <a:off x="1138463" y="6319932"/>
            <a:ext cx="679800" cy="18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6" name="Google Shape;126;p13"/>
          <p:cNvCxnSpPr/>
          <p:nvPr/>
        </p:nvCxnSpPr>
        <p:spPr>
          <a:xfrm>
            <a:off x="2061413" y="6322682"/>
            <a:ext cx="7938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7" name="Google Shape;127;p13"/>
          <p:cNvCxnSpPr/>
          <p:nvPr/>
        </p:nvCxnSpPr>
        <p:spPr>
          <a:xfrm>
            <a:off x="3093788" y="6324470"/>
            <a:ext cx="7308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8" name="Google Shape;128;p13"/>
          <p:cNvSpPr txBox="1"/>
          <p:nvPr/>
        </p:nvSpPr>
        <p:spPr>
          <a:xfrm>
            <a:off x="3304763" y="6254695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830mm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2330063" y="6271942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970mm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1344513" y="6271942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830mm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4329413" y="8449082"/>
            <a:ext cx="3142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500">
                <a:solidFill>
                  <a:srgbClr val="0000FF"/>
                </a:solidFill>
                <a:latin typeface="Aubrey"/>
                <a:ea typeface="Aubrey"/>
                <a:cs typeface="Aubrey"/>
                <a:sym typeface="Aubrey"/>
              </a:rPr>
              <a:t>Rear View</a:t>
            </a:r>
            <a:endParaRPr i="1" sz="1500">
              <a:solidFill>
                <a:srgbClr val="0000FF"/>
              </a:solidFill>
              <a:latin typeface="Aubrey"/>
              <a:ea typeface="Aubrey"/>
              <a:cs typeface="Aubrey"/>
              <a:sym typeface="Aubre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rgbClr val="595959"/>
              </a:solidFill>
              <a:latin typeface="Aubrey"/>
              <a:ea typeface="Aubrey"/>
              <a:cs typeface="Aubrey"/>
              <a:sym typeface="Aubrey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rgbClr val="FF0000"/>
              </a:solidFill>
              <a:latin typeface="Aubrey"/>
              <a:ea typeface="Aubrey"/>
              <a:cs typeface="Aubrey"/>
              <a:sym typeface="Aubrey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777350" y="9061968"/>
            <a:ext cx="3373800" cy="740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The individual circumstances of your site and construction will effect the final price. Subject to site inspection.</a:t>
            </a:r>
            <a:endParaRPr sz="9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Please submit full plan details to </a:t>
            </a:r>
            <a:r>
              <a:rPr i="1" lang="en-GB" sz="950">
                <a:solidFill>
                  <a:srgbClr val="000000"/>
                </a:solidFill>
                <a:uFill>
                  <a:noFill/>
                </a:uFill>
                <a:latin typeface="Noto Sans"/>
                <a:ea typeface="Noto Sans"/>
                <a:cs typeface="Noto Sans"/>
                <a:sym typeface="Noto San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sales@alucom.com.au</a:t>
            </a:r>
            <a:r>
              <a:rPr i="1" lang="en-GB" sz="9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for a full quote.</a:t>
            </a:r>
            <a:endParaRPr i="1" sz="95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777338" y="8837264"/>
            <a:ext cx="3373800" cy="224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     Example Only</a:t>
            </a:r>
            <a:endParaRPr b="1" sz="11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802888" y="8861714"/>
            <a:ext cx="203100" cy="175800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135" name="Google Shape;135;p13"/>
          <p:cNvSpPr txBox="1"/>
          <p:nvPr/>
        </p:nvSpPr>
        <p:spPr>
          <a:xfrm>
            <a:off x="793528" y="8796080"/>
            <a:ext cx="429000" cy="1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00"/>
                </a:solidFill>
              </a:rPr>
              <a:t>!</a:t>
            </a:r>
            <a:endParaRPr sz="1100">
              <a:solidFill>
                <a:srgbClr val="FFFF00"/>
              </a:solidFill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4316650" y="8949032"/>
            <a:ext cx="3142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000">
                <a:solidFill>
                  <a:srgbClr val="FF0000"/>
                </a:solidFill>
                <a:latin typeface="Noto Sans"/>
                <a:ea typeface="Noto Sans"/>
                <a:cs typeface="Noto Sans"/>
                <a:sym typeface="Noto Sans"/>
              </a:rPr>
              <a:t>Images are not to scale</a:t>
            </a:r>
            <a:endParaRPr i="1" sz="1000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FF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7" name="Google Shape;137;p13"/>
          <p:cNvSpPr/>
          <p:nvPr/>
        </p:nvSpPr>
        <p:spPr>
          <a:xfrm rot="5400000">
            <a:off x="2810159" y="8212244"/>
            <a:ext cx="110700" cy="17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/>
          <p:nvPr/>
        </p:nvSpPr>
        <p:spPr>
          <a:xfrm rot="5400000">
            <a:off x="2813859" y="7762369"/>
            <a:ext cx="110700" cy="177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3"/>
          <p:cNvSpPr/>
          <p:nvPr/>
        </p:nvSpPr>
        <p:spPr>
          <a:xfrm rot="5400000">
            <a:off x="1433666" y="7190079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/>
          <p:nvPr/>
        </p:nvSpPr>
        <p:spPr>
          <a:xfrm rot="5400000">
            <a:off x="1433685" y="7316960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3"/>
          <p:cNvSpPr/>
          <p:nvPr/>
        </p:nvSpPr>
        <p:spPr>
          <a:xfrm rot="5400000">
            <a:off x="1433666" y="7439629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"/>
          <p:cNvSpPr/>
          <p:nvPr/>
        </p:nvSpPr>
        <p:spPr>
          <a:xfrm rot="5400000">
            <a:off x="1433685" y="7566510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"/>
          <p:cNvSpPr/>
          <p:nvPr/>
        </p:nvSpPr>
        <p:spPr>
          <a:xfrm rot="5400000">
            <a:off x="1433666" y="7689179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 rot="5400000">
            <a:off x="1433685" y="7816060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3"/>
          <p:cNvSpPr/>
          <p:nvPr/>
        </p:nvSpPr>
        <p:spPr>
          <a:xfrm rot="5400000">
            <a:off x="1433666" y="7938729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3"/>
          <p:cNvSpPr/>
          <p:nvPr/>
        </p:nvSpPr>
        <p:spPr>
          <a:xfrm rot="5400000">
            <a:off x="1433685" y="8065610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"/>
          <p:cNvSpPr/>
          <p:nvPr/>
        </p:nvSpPr>
        <p:spPr>
          <a:xfrm rot="5400000">
            <a:off x="1419785" y="8190385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3"/>
          <p:cNvSpPr/>
          <p:nvPr/>
        </p:nvSpPr>
        <p:spPr>
          <a:xfrm rot="5400000">
            <a:off x="3386766" y="7190117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"/>
          <p:cNvSpPr/>
          <p:nvPr/>
        </p:nvSpPr>
        <p:spPr>
          <a:xfrm rot="5400000">
            <a:off x="3386785" y="7316998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3"/>
          <p:cNvSpPr/>
          <p:nvPr/>
        </p:nvSpPr>
        <p:spPr>
          <a:xfrm rot="5400000">
            <a:off x="3386766" y="7439667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3"/>
          <p:cNvSpPr/>
          <p:nvPr/>
        </p:nvSpPr>
        <p:spPr>
          <a:xfrm rot="5400000">
            <a:off x="3386785" y="7566548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"/>
          <p:cNvSpPr/>
          <p:nvPr/>
        </p:nvSpPr>
        <p:spPr>
          <a:xfrm rot="5400000">
            <a:off x="3386766" y="7689217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"/>
          <p:cNvSpPr/>
          <p:nvPr/>
        </p:nvSpPr>
        <p:spPr>
          <a:xfrm rot="5400000">
            <a:off x="3386785" y="7816098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"/>
          <p:cNvSpPr/>
          <p:nvPr/>
        </p:nvSpPr>
        <p:spPr>
          <a:xfrm rot="5400000">
            <a:off x="3386766" y="7938767"/>
            <a:ext cx="108000" cy="62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"/>
          <p:cNvSpPr/>
          <p:nvPr/>
        </p:nvSpPr>
        <p:spPr>
          <a:xfrm rot="5400000">
            <a:off x="3386785" y="8065648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3"/>
          <p:cNvSpPr/>
          <p:nvPr/>
        </p:nvSpPr>
        <p:spPr>
          <a:xfrm rot="5400000">
            <a:off x="3397260" y="8190423"/>
            <a:ext cx="108000" cy="6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3"/>
          <p:cNvSpPr/>
          <p:nvPr/>
        </p:nvSpPr>
        <p:spPr>
          <a:xfrm rot="5400000">
            <a:off x="2410259" y="7209919"/>
            <a:ext cx="108000" cy="58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3"/>
          <p:cNvSpPr/>
          <p:nvPr/>
        </p:nvSpPr>
        <p:spPr>
          <a:xfrm rot="5400000">
            <a:off x="2410259" y="7336650"/>
            <a:ext cx="108000" cy="5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3"/>
          <p:cNvSpPr/>
          <p:nvPr/>
        </p:nvSpPr>
        <p:spPr>
          <a:xfrm rot="5400000">
            <a:off x="2410259" y="7459469"/>
            <a:ext cx="108000" cy="58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3"/>
          <p:cNvSpPr/>
          <p:nvPr/>
        </p:nvSpPr>
        <p:spPr>
          <a:xfrm rot="5400000">
            <a:off x="2410259" y="7586200"/>
            <a:ext cx="108000" cy="5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3"/>
          <p:cNvSpPr/>
          <p:nvPr/>
        </p:nvSpPr>
        <p:spPr>
          <a:xfrm rot="5400000">
            <a:off x="2410259" y="7709019"/>
            <a:ext cx="108000" cy="58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3"/>
          <p:cNvSpPr/>
          <p:nvPr/>
        </p:nvSpPr>
        <p:spPr>
          <a:xfrm rot="5400000">
            <a:off x="2410259" y="7835750"/>
            <a:ext cx="108000" cy="5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3"/>
          <p:cNvSpPr/>
          <p:nvPr/>
        </p:nvSpPr>
        <p:spPr>
          <a:xfrm rot="5400000">
            <a:off x="2410259" y="7958569"/>
            <a:ext cx="108000" cy="585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3"/>
          <p:cNvSpPr/>
          <p:nvPr/>
        </p:nvSpPr>
        <p:spPr>
          <a:xfrm rot="5400000">
            <a:off x="2410259" y="8085300"/>
            <a:ext cx="108000" cy="581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3"/>
          <p:cNvSpPr/>
          <p:nvPr/>
        </p:nvSpPr>
        <p:spPr>
          <a:xfrm>
            <a:off x="1125400" y="7448566"/>
            <a:ext cx="57600" cy="110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3"/>
          <p:cNvSpPr/>
          <p:nvPr/>
        </p:nvSpPr>
        <p:spPr>
          <a:xfrm>
            <a:off x="1778450" y="7448566"/>
            <a:ext cx="57600" cy="110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3"/>
          <p:cNvSpPr/>
          <p:nvPr/>
        </p:nvSpPr>
        <p:spPr>
          <a:xfrm>
            <a:off x="1836025" y="7413891"/>
            <a:ext cx="216000" cy="11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3"/>
          <p:cNvSpPr/>
          <p:nvPr/>
        </p:nvSpPr>
        <p:spPr>
          <a:xfrm>
            <a:off x="2065550" y="7448566"/>
            <a:ext cx="108000" cy="110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3"/>
          <p:cNvSpPr/>
          <p:nvPr/>
        </p:nvSpPr>
        <p:spPr>
          <a:xfrm>
            <a:off x="2752475" y="7448562"/>
            <a:ext cx="108000" cy="110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"/>
          <p:cNvSpPr/>
          <p:nvPr/>
        </p:nvSpPr>
        <p:spPr>
          <a:xfrm>
            <a:off x="2875400" y="7413891"/>
            <a:ext cx="216000" cy="117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"/>
          <p:cNvSpPr/>
          <p:nvPr/>
        </p:nvSpPr>
        <p:spPr>
          <a:xfrm>
            <a:off x="3092450" y="7448566"/>
            <a:ext cx="57600" cy="110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3"/>
          <p:cNvSpPr/>
          <p:nvPr/>
        </p:nvSpPr>
        <p:spPr>
          <a:xfrm>
            <a:off x="3738750" y="7448566"/>
            <a:ext cx="57600" cy="1106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"/>
          <p:cNvSpPr/>
          <p:nvPr/>
        </p:nvSpPr>
        <p:spPr>
          <a:xfrm>
            <a:off x="2028509" y="7747252"/>
            <a:ext cx="108000" cy="186600"/>
          </a:xfrm>
          <a:prstGeom prst="roundRect">
            <a:avLst>
              <a:gd fmla="val 50000" name="adj"/>
            </a:avLst>
          </a:prstGeom>
          <a:solidFill>
            <a:srgbClr val="595959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3"/>
          <p:cNvSpPr/>
          <p:nvPr/>
        </p:nvSpPr>
        <p:spPr>
          <a:xfrm>
            <a:off x="2076328" y="7823602"/>
            <a:ext cx="33900" cy="33900"/>
          </a:xfrm>
          <a:prstGeom prst="ellipse">
            <a:avLst/>
          </a:prstGeom>
          <a:solidFill>
            <a:srgbClr val="CCCCCC"/>
          </a:solid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3"/>
          <p:cNvSpPr/>
          <p:nvPr/>
        </p:nvSpPr>
        <p:spPr>
          <a:xfrm>
            <a:off x="1125409" y="7429369"/>
            <a:ext cx="57600" cy="192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"/>
          <p:cNvSpPr/>
          <p:nvPr/>
        </p:nvSpPr>
        <p:spPr>
          <a:xfrm>
            <a:off x="1836059" y="7385094"/>
            <a:ext cx="216000" cy="28800"/>
          </a:xfrm>
          <a:prstGeom prst="snip2SameRect">
            <a:avLst>
              <a:gd fmla="val 48558" name="adj1"/>
              <a:gd fmla="val 0" name="adj2"/>
            </a:avLst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"/>
          <p:cNvSpPr/>
          <p:nvPr/>
        </p:nvSpPr>
        <p:spPr>
          <a:xfrm>
            <a:off x="2875409" y="7385097"/>
            <a:ext cx="216000" cy="288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3"/>
          <p:cNvSpPr/>
          <p:nvPr/>
        </p:nvSpPr>
        <p:spPr>
          <a:xfrm>
            <a:off x="1778459" y="7430632"/>
            <a:ext cx="57600" cy="192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"/>
          <p:cNvSpPr/>
          <p:nvPr/>
        </p:nvSpPr>
        <p:spPr>
          <a:xfrm>
            <a:off x="3092459" y="7430632"/>
            <a:ext cx="57600" cy="192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"/>
          <p:cNvSpPr/>
          <p:nvPr/>
        </p:nvSpPr>
        <p:spPr>
          <a:xfrm>
            <a:off x="3738759" y="7430632"/>
            <a:ext cx="57600" cy="192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"/>
          <p:cNvSpPr/>
          <p:nvPr/>
        </p:nvSpPr>
        <p:spPr>
          <a:xfrm rot="5400000">
            <a:off x="1858084" y="8419694"/>
            <a:ext cx="24300" cy="36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3"/>
          <p:cNvSpPr/>
          <p:nvPr/>
        </p:nvSpPr>
        <p:spPr>
          <a:xfrm rot="5400000">
            <a:off x="3046134" y="8417569"/>
            <a:ext cx="24300" cy="36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3" name="Google Shape;183;p13"/>
          <p:cNvCxnSpPr/>
          <p:nvPr/>
        </p:nvCxnSpPr>
        <p:spPr>
          <a:xfrm flipH="1" rot="10800000">
            <a:off x="1133863" y="7349030"/>
            <a:ext cx="679800" cy="18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84" name="Google Shape;184;p13"/>
          <p:cNvCxnSpPr/>
          <p:nvPr/>
        </p:nvCxnSpPr>
        <p:spPr>
          <a:xfrm>
            <a:off x="2056813" y="7351780"/>
            <a:ext cx="7938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85" name="Google Shape;185;p13"/>
          <p:cNvCxnSpPr/>
          <p:nvPr/>
        </p:nvCxnSpPr>
        <p:spPr>
          <a:xfrm>
            <a:off x="3089188" y="7353568"/>
            <a:ext cx="730800" cy="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86" name="Google Shape;186;p13"/>
          <p:cNvSpPr txBox="1"/>
          <p:nvPr/>
        </p:nvSpPr>
        <p:spPr>
          <a:xfrm>
            <a:off x="3300163" y="7283793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830mm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2325463" y="7301040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970mm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88" name="Google Shape;188;p13"/>
          <p:cNvSpPr txBox="1"/>
          <p:nvPr/>
        </p:nvSpPr>
        <p:spPr>
          <a:xfrm>
            <a:off x="1339913" y="7301040"/>
            <a:ext cx="258900" cy="10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FF"/>
                </a:solidFill>
              </a:rPr>
              <a:t>830mm</a:t>
            </a:r>
            <a:endParaRPr sz="600">
              <a:solidFill>
                <a:srgbClr val="0000FF"/>
              </a:solidFill>
            </a:endParaRPr>
          </a:p>
        </p:txBody>
      </p:sp>
      <p:sp>
        <p:nvSpPr>
          <p:cNvPr id="189" name="Google Shape;189;p13"/>
          <p:cNvSpPr/>
          <p:nvPr/>
        </p:nvSpPr>
        <p:spPr>
          <a:xfrm>
            <a:off x="2066813" y="8450715"/>
            <a:ext cx="793800" cy="104700"/>
          </a:xfrm>
          <a:prstGeom prst="trapezoid">
            <a:avLst>
              <a:gd fmla="val 109100" name="adj"/>
            </a:avLst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3"/>
          <p:cNvSpPr/>
          <p:nvPr/>
        </p:nvSpPr>
        <p:spPr>
          <a:xfrm rot="10800000">
            <a:off x="2063975" y="7451044"/>
            <a:ext cx="793800" cy="104700"/>
          </a:xfrm>
          <a:prstGeom prst="trapezoid">
            <a:avLst>
              <a:gd fmla="val 109100" name="adj"/>
            </a:avLst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3"/>
          <p:cNvSpPr txBox="1"/>
          <p:nvPr/>
        </p:nvSpPr>
        <p:spPr>
          <a:xfrm>
            <a:off x="1796800" y="6271622"/>
            <a:ext cx="326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 sz="11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92" name="Google Shape;192;p13"/>
          <p:cNvSpPr txBox="1"/>
          <p:nvPr/>
        </p:nvSpPr>
        <p:spPr>
          <a:xfrm>
            <a:off x="2826773" y="6271609"/>
            <a:ext cx="326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 sz="11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93" name="Google Shape;193;p13"/>
          <p:cNvSpPr txBox="1"/>
          <p:nvPr/>
        </p:nvSpPr>
        <p:spPr>
          <a:xfrm>
            <a:off x="743925" y="5621916"/>
            <a:ext cx="50553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2000">
                <a:solidFill>
                  <a:schemeClr val="dk1"/>
                </a:solidFill>
                <a:latin typeface="Noto Sans Medium"/>
                <a:ea typeface="Noto Sans Medium"/>
                <a:cs typeface="Noto Sans Medium"/>
                <a:sym typeface="Noto Sans Medium"/>
              </a:rPr>
              <a:t>Example</a:t>
            </a:r>
            <a:endParaRPr i="1" sz="2000">
              <a:solidFill>
                <a:schemeClr val="dk1"/>
              </a:solidFill>
              <a:latin typeface="Noto Sans Medium"/>
              <a:ea typeface="Noto Sans Medium"/>
              <a:cs typeface="Noto Sans Medium"/>
              <a:sym typeface="Noto Sans Medium"/>
            </a:endParaRPr>
          </a:p>
        </p:txBody>
      </p:sp>
      <p:graphicFrame>
        <p:nvGraphicFramePr>
          <p:cNvPr id="194" name="Google Shape;194;p13"/>
          <p:cNvGraphicFramePr/>
          <p:nvPr/>
        </p:nvGraphicFramePr>
        <p:xfrm>
          <a:off x="828000" y="4633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{010E7FB3-5C63-471C-9013-59A2F4F7D787}</a:tableStyleId>
              </a:tblPr>
              <a:tblGrid>
                <a:gridCol w="6569375"/>
              </a:tblGrid>
              <a:tr h="27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2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Site Notes:</a:t>
                      </a:r>
                      <a:endParaRPr i="1" sz="12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27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27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27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5" name="Google Shape;195;p13"/>
          <p:cNvSpPr txBox="1"/>
          <p:nvPr/>
        </p:nvSpPr>
        <p:spPr>
          <a:xfrm>
            <a:off x="735417" y="5963965"/>
            <a:ext cx="1479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FF"/>
                </a:solidFill>
                <a:latin typeface="Aubrey"/>
                <a:ea typeface="Aubrey"/>
                <a:cs typeface="Aubrey"/>
                <a:sym typeface="Aubrey"/>
              </a:rPr>
              <a:t>Plan</a:t>
            </a:r>
            <a:endParaRPr>
              <a:solidFill>
                <a:srgbClr val="0000FF"/>
              </a:solidFill>
              <a:latin typeface="Aubrey"/>
              <a:ea typeface="Aubrey"/>
              <a:cs typeface="Aubrey"/>
              <a:sym typeface="Aubrey"/>
            </a:endParaRPr>
          </a:p>
        </p:txBody>
      </p:sp>
      <p:sp>
        <p:nvSpPr>
          <p:cNvPr id="196" name="Google Shape;196;p13"/>
          <p:cNvSpPr txBox="1"/>
          <p:nvPr/>
        </p:nvSpPr>
        <p:spPr>
          <a:xfrm>
            <a:off x="720854" y="6965454"/>
            <a:ext cx="1479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FF"/>
                </a:solidFill>
                <a:latin typeface="Aubrey"/>
                <a:ea typeface="Aubrey"/>
                <a:cs typeface="Aubrey"/>
                <a:sym typeface="Aubrey"/>
              </a:rPr>
              <a:t>Elevation</a:t>
            </a:r>
            <a:endParaRPr>
              <a:solidFill>
                <a:srgbClr val="0000FF"/>
              </a:solidFill>
              <a:latin typeface="Aubrey"/>
              <a:ea typeface="Aubrey"/>
              <a:cs typeface="Aubrey"/>
              <a:sym typeface="Aubrey"/>
            </a:endParaRPr>
          </a:p>
        </p:txBody>
      </p:sp>
      <p:sp>
        <p:nvSpPr>
          <p:cNvPr id="197" name="Google Shape;197;p13"/>
          <p:cNvSpPr txBox="1"/>
          <p:nvPr/>
        </p:nvSpPr>
        <p:spPr>
          <a:xfrm>
            <a:off x="2896350" y="142200"/>
            <a:ext cx="29883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Glamascreen</a:t>
            </a:r>
            <a:r>
              <a:rPr lang="en-GB" sz="24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®</a:t>
            </a:r>
            <a:endParaRPr sz="24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134775" y="162450"/>
            <a:ext cx="27615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FFD500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Noto Sans"/>
                <a:ea typeface="Noto Sans"/>
                <a:cs typeface="Noto Sans"/>
                <a:sym typeface="Noto Sans"/>
              </a:rPr>
              <a:t>Made-to-Measure</a:t>
            </a:r>
            <a:endParaRPr b="1" sz="16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134775" y="162450"/>
            <a:ext cx="5628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E69138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M2M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0" name="Google Shape;200;p13"/>
          <p:cNvSpPr txBox="1"/>
          <p:nvPr/>
        </p:nvSpPr>
        <p:spPr>
          <a:xfrm>
            <a:off x="697500" y="0"/>
            <a:ext cx="2026500" cy="1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36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2026-10  </a:t>
            </a:r>
            <a:r>
              <a:rPr lang="en-GB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SHAUN LANE</a:t>
            </a:r>
            <a:endParaRPr sz="8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4"/>
          <p:cNvPicPr preferRelativeResize="0"/>
          <p:nvPr/>
        </p:nvPicPr>
        <p:blipFill rotWithShape="1">
          <a:blip r:embed="rId3">
            <a:alphaModFix/>
          </a:blip>
          <a:srcRect b="6933" l="0" r="0" t="0"/>
          <a:stretch/>
        </p:blipFill>
        <p:spPr>
          <a:xfrm>
            <a:off x="744325" y="5060751"/>
            <a:ext cx="6862473" cy="477382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4"/>
          <p:cNvSpPr txBox="1"/>
          <p:nvPr/>
        </p:nvSpPr>
        <p:spPr>
          <a:xfrm>
            <a:off x="0" y="0"/>
            <a:ext cx="697500" cy="10692000"/>
          </a:xfrm>
          <a:prstGeom prst="rect">
            <a:avLst/>
          </a:prstGeom>
          <a:solidFill>
            <a:srgbClr val="028C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</a:t>
            </a:r>
            <a:endParaRPr/>
          </a:p>
        </p:txBody>
      </p:sp>
      <p:grpSp>
        <p:nvGrpSpPr>
          <p:cNvPr id="207" name="Google Shape;207;p14"/>
          <p:cNvGrpSpPr/>
          <p:nvPr/>
        </p:nvGrpSpPr>
        <p:grpSpPr>
          <a:xfrm>
            <a:off x="6335454" y="9780809"/>
            <a:ext cx="1063178" cy="740391"/>
            <a:chOff x="12634460" y="17641726"/>
            <a:chExt cx="2344900" cy="1632975"/>
          </a:xfrm>
        </p:grpSpPr>
        <p:sp>
          <p:nvSpPr>
            <p:cNvPr id="208" name="Google Shape;208;p14"/>
            <p:cNvSpPr/>
            <p:nvPr/>
          </p:nvSpPr>
          <p:spPr>
            <a:xfrm>
              <a:off x="12634460" y="17641726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13698060" y="18207001"/>
              <a:ext cx="1281300" cy="1067700"/>
            </a:xfrm>
            <a:prstGeom prst="hexagon">
              <a:avLst>
                <a:gd fmla="val 28852" name="adj"/>
                <a:gd fmla="val 115470" name="vf"/>
              </a:avLst>
            </a:prstGeom>
            <a:solidFill>
              <a:srgbClr val="F89F29"/>
            </a:solidFill>
            <a:ln cap="flat" cmpd="sng" w="345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1450" lIns="41450" spcFirstLastPara="1" rIns="41450" wrap="square" tIns="41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635"/>
            </a:p>
          </p:txBody>
        </p:sp>
      </p:grpSp>
      <p:sp>
        <p:nvSpPr>
          <p:cNvPr id="210" name="Google Shape;210;p14"/>
          <p:cNvSpPr txBox="1"/>
          <p:nvPr/>
        </p:nvSpPr>
        <p:spPr>
          <a:xfrm rot="5400000">
            <a:off x="-4515600" y="5393825"/>
            <a:ext cx="9728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Glamascreen</a:t>
            </a:r>
            <a:r>
              <a:rPr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®</a:t>
            </a:r>
            <a:r>
              <a:rPr b="1" lang="en-GB" sz="24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 Estimate</a:t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1" name="Google Shape;211;p14"/>
          <p:cNvSpPr txBox="1"/>
          <p:nvPr/>
        </p:nvSpPr>
        <p:spPr>
          <a:xfrm>
            <a:off x="952600" y="9853150"/>
            <a:ext cx="53829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Alucom 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| Security Doors &amp; Screens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156 Gladstone Street, Fyshwick | </a:t>
            </a:r>
            <a:r>
              <a:rPr lang="en-GB" sz="1300">
                <a:solidFill>
                  <a:schemeClr val="dk1"/>
                </a:solidFill>
                <a:uFill>
                  <a:noFill/>
                </a:uFill>
                <a:latin typeface="Noto Sans Light"/>
                <a:ea typeface="Noto Sans Light"/>
                <a:cs typeface="Noto Sans Light"/>
                <a:sym typeface="Noto Sans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alucom.com.au</a:t>
            </a:r>
            <a:r>
              <a:rPr lang="en-GB" sz="130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| 02 6280 7465</a:t>
            </a:r>
            <a:endParaRPr sz="130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graphicFrame>
        <p:nvGraphicFramePr>
          <p:cNvPr id="212" name="Google Shape;212;p14"/>
          <p:cNvGraphicFramePr/>
          <p:nvPr/>
        </p:nvGraphicFramePr>
        <p:xfrm>
          <a:off x="829300" y="640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{010E7FB3-5C63-471C-9013-59A2F4F7D787}</a:tableStyleId>
              </a:tblPr>
              <a:tblGrid>
                <a:gridCol w="1040175"/>
                <a:gridCol w="390175"/>
                <a:gridCol w="2326000"/>
                <a:gridCol w="1467725"/>
                <a:gridCol w="1345300"/>
              </a:tblGrid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Name: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76250">
                <a:tc grid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Address:</a:t>
                      </a:r>
                      <a:endParaRPr b="1"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3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chemeClr val="dk1"/>
                        </a:solidFill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13" name="Google Shape;213;p14"/>
          <p:cNvSpPr/>
          <p:nvPr/>
        </p:nvSpPr>
        <p:spPr>
          <a:xfrm>
            <a:off x="1258604" y="3580559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G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1249704" y="4577489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54000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E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5898900" y="0"/>
            <a:ext cx="1675500" cy="2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Shaun Lane</a:t>
            </a:r>
            <a:r>
              <a:rPr lang="en-GB" sz="10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  2026-08</a:t>
            </a:r>
            <a:endParaRPr sz="1000">
              <a:solidFill>
                <a:srgbClr val="59595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1251574" y="3910431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B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7" name="Google Shape;217;p14"/>
          <p:cNvSpPr txBox="1"/>
          <p:nvPr/>
        </p:nvSpPr>
        <p:spPr>
          <a:xfrm>
            <a:off x="1474131" y="3577942"/>
            <a:ext cx="8550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In-Ground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1465231" y="4576184"/>
            <a:ext cx="8193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Existing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1463663" y="3909916"/>
            <a:ext cx="8193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Bolt Down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220" name="Google Shape;220;p14"/>
          <p:cNvGrpSpPr/>
          <p:nvPr/>
        </p:nvGrpSpPr>
        <p:grpSpPr>
          <a:xfrm rot="5400000">
            <a:off x="3147794" y="3908714"/>
            <a:ext cx="48696" cy="218400"/>
            <a:chOff x="3788929" y="4085992"/>
            <a:chExt cx="48696" cy="218400"/>
          </a:xfrm>
        </p:grpSpPr>
        <p:cxnSp>
          <p:nvCxnSpPr>
            <p:cNvPr id="221" name="Google Shape;221;p14"/>
            <p:cNvCxnSpPr/>
            <p:nvPr/>
          </p:nvCxnSpPr>
          <p:spPr>
            <a:xfrm>
              <a:off x="3788929" y="4085992"/>
              <a:ext cx="0" cy="2184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2" name="Google Shape;222;p14"/>
            <p:cNvCxnSpPr/>
            <p:nvPr/>
          </p:nvCxnSpPr>
          <p:spPr>
            <a:xfrm>
              <a:off x="3837625" y="4085992"/>
              <a:ext cx="0" cy="2184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3" name="Google Shape;223;p14"/>
          <p:cNvSpPr txBox="1"/>
          <p:nvPr/>
        </p:nvSpPr>
        <p:spPr>
          <a:xfrm>
            <a:off x="3251985" y="3909922"/>
            <a:ext cx="9822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Fence Panel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14"/>
          <p:cNvSpPr txBox="1"/>
          <p:nvPr/>
        </p:nvSpPr>
        <p:spPr>
          <a:xfrm>
            <a:off x="3264486" y="3565172"/>
            <a:ext cx="877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Existing wall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225" name="Google Shape;225;p14"/>
          <p:cNvGrpSpPr/>
          <p:nvPr/>
        </p:nvGrpSpPr>
        <p:grpSpPr>
          <a:xfrm>
            <a:off x="3174847" y="3563964"/>
            <a:ext cx="106500" cy="218400"/>
            <a:chOff x="2461770" y="4439017"/>
            <a:chExt cx="106500" cy="218400"/>
          </a:xfrm>
        </p:grpSpPr>
        <p:cxnSp>
          <p:nvCxnSpPr>
            <p:cNvPr id="226" name="Google Shape;226;p14"/>
            <p:cNvCxnSpPr/>
            <p:nvPr/>
          </p:nvCxnSpPr>
          <p:spPr>
            <a:xfrm>
              <a:off x="2464870" y="4439017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7" name="Google Shape;227;p14"/>
            <p:cNvCxnSpPr/>
            <p:nvPr/>
          </p:nvCxnSpPr>
          <p:spPr>
            <a:xfrm>
              <a:off x="2562695" y="4439017"/>
              <a:ext cx="0" cy="218400"/>
            </a:xfrm>
            <a:prstGeom prst="straightConnector1">
              <a:avLst/>
            </a:prstGeom>
            <a:noFill/>
            <a:ln cap="flat" cmpd="sng" w="2857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8" name="Google Shape;228;p14"/>
            <p:cNvCxnSpPr/>
            <p:nvPr/>
          </p:nvCxnSpPr>
          <p:spPr>
            <a:xfrm flipH="1">
              <a:off x="2461770" y="4445542"/>
              <a:ext cx="10650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" name="Google Shape;229;p14"/>
            <p:cNvCxnSpPr/>
            <p:nvPr/>
          </p:nvCxnSpPr>
          <p:spPr>
            <a:xfrm flipH="1">
              <a:off x="2461770" y="4510417"/>
              <a:ext cx="10650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0" name="Google Shape;230;p14"/>
            <p:cNvCxnSpPr/>
            <p:nvPr/>
          </p:nvCxnSpPr>
          <p:spPr>
            <a:xfrm flipH="1">
              <a:off x="2463759" y="4450021"/>
              <a:ext cx="43200" cy="432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1" name="Google Shape;231;p14"/>
            <p:cNvCxnSpPr/>
            <p:nvPr/>
          </p:nvCxnSpPr>
          <p:spPr>
            <a:xfrm flipH="1">
              <a:off x="2498070" y="4580925"/>
              <a:ext cx="70200" cy="702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32" name="Google Shape;232;p14"/>
          <p:cNvCxnSpPr/>
          <p:nvPr/>
        </p:nvCxnSpPr>
        <p:spPr>
          <a:xfrm>
            <a:off x="5559829" y="3827083"/>
            <a:ext cx="0" cy="1065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14"/>
          <p:cNvCxnSpPr/>
          <p:nvPr/>
        </p:nvCxnSpPr>
        <p:spPr>
          <a:xfrm>
            <a:off x="5559829" y="3875783"/>
            <a:ext cx="0" cy="1065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" name="Google Shape;234;p14"/>
          <p:cNvSpPr/>
          <p:nvPr/>
        </p:nvSpPr>
        <p:spPr>
          <a:xfrm>
            <a:off x="5613078" y="3789033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5" name="Google Shape;235;p14"/>
          <p:cNvCxnSpPr/>
          <p:nvPr/>
        </p:nvCxnSpPr>
        <p:spPr>
          <a:xfrm rot="10800000">
            <a:off x="6921678" y="3860483"/>
            <a:ext cx="0" cy="1065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14"/>
          <p:cNvCxnSpPr/>
          <p:nvPr/>
        </p:nvCxnSpPr>
        <p:spPr>
          <a:xfrm rot="10800000">
            <a:off x="6921678" y="3811783"/>
            <a:ext cx="0" cy="1065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7" name="Google Shape;237;p14"/>
          <p:cNvSpPr/>
          <p:nvPr/>
        </p:nvSpPr>
        <p:spPr>
          <a:xfrm rot="10800000">
            <a:off x="6652430" y="3789033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8" name="Google Shape;238;p14"/>
          <p:cNvGrpSpPr/>
          <p:nvPr/>
        </p:nvGrpSpPr>
        <p:grpSpPr>
          <a:xfrm flipH="1" rot="10800000">
            <a:off x="5829090" y="3220108"/>
            <a:ext cx="1325400" cy="1325400"/>
            <a:chOff x="5792100" y="2877745"/>
            <a:chExt cx="1325400" cy="1325400"/>
          </a:xfrm>
        </p:grpSpPr>
        <p:sp>
          <p:nvSpPr>
            <p:cNvPr id="239" name="Google Shape;239;p14"/>
            <p:cNvSpPr/>
            <p:nvPr/>
          </p:nvSpPr>
          <p:spPr>
            <a:xfrm rot="-2718136">
              <a:off x="5966226" y="3805426"/>
              <a:ext cx="723805" cy="36911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5792100" y="2877745"/>
              <a:ext cx="1325400" cy="1325400"/>
            </a:xfrm>
            <a:prstGeom prst="arc">
              <a:avLst>
                <a:gd fmla="val 7490887" name="adj1"/>
                <a:gd fmla="val 10726911" name="adj2"/>
              </a:avLst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1" name="Google Shape;241;p14"/>
          <p:cNvSpPr txBox="1"/>
          <p:nvPr/>
        </p:nvSpPr>
        <p:spPr>
          <a:xfrm>
            <a:off x="5508988" y="4884014"/>
            <a:ext cx="1405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Double Gate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242" name="Google Shape;242;p14"/>
          <p:cNvGraphicFramePr/>
          <p:nvPr/>
        </p:nvGraphicFramePr>
        <p:xfrm>
          <a:off x="4744043" y="24423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{010E7FB3-5C63-471C-9013-59A2F4F7D787}</a:tableStyleId>
              </a:tblPr>
              <a:tblGrid>
                <a:gridCol w="303800"/>
                <a:gridCol w="2043925"/>
              </a:tblGrid>
              <a:tr h="21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Supply Only for DIY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Installed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43" name="Google Shape;243;p14"/>
          <p:cNvGraphicFramePr/>
          <p:nvPr/>
        </p:nvGraphicFramePr>
        <p:xfrm>
          <a:off x="2259647" y="14506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{010E7FB3-5C63-471C-9013-59A2F4F7D787}</a:tableStyleId>
              </a:tblPr>
              <a:tblGrid>
                <a:gridCol w="1160950"/>
                <a:gridCol w="1186775"/>
              </a:tblGrid>
              <a:tr h="246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8 / 25</a:t>
                      </a:r>
                      <a:r>
                        <a:rPr lang="en-GB" sz="8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mm</a:t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Gaps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mm</a:t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Height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Frame</a:t>
                      </a: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Colour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8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Slats</a:t>
                      </a: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Colour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4" name="Google Shape;244;p14"/>
          <p:cNvSpPr/>
          <p:nvPr/>
        </p:nvSpPr>
        <p:spPr>
          <a:xfrm>
            <a:off x="1249692" y="4243310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oto Sans"/>
                <a:ea typeface="Noto Sans"/>
                <a:cs typeface="Noto Sans"/>
                <a:sym typeface="Noto Sans"/>
              </a:rPr>
              <a:t>A</a:t>
            </a:r>
            <a:endParaRPr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1464212" y="4240693"/>
            <a:ext cx="9609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Above-Ground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6597665" y="3843791"/>
            <a:ext cx="106500" cy="10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4"/>
          <p:cNvSpPr txBox="1"/>
          <p:nvPr/>
        </p:nvSpPr>
        <p:spPr>
          <a:xfrm>
            <a:off x="4975305" y="2996177"/>
            <a:ext cx="21135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900">
                <a:solidFill>
                  <a:schemeClr val="dk2"/>
                </a:solidFill>
              </a:rPr>
              <a:t>Installation is subject to site inspection.</a:t>
            </a:r>
            <a:endParaRPr i="1" sz="900">
              <a:solidFill>
                <a:schemeClr val="dk2"/>
              </a:solidFill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4772205" y="2996170"/>
            <a:ext cx="203100" cy="175800"/>
          </a:xfrm>
          <a:prstGeom prst="triangle">
            <a:avLst>
              <a:gd fmla="val 50000" name="adj"/>
            </a:avLst>
          </a:prstGeom>
          <a:solidFill>
            <a:srgbClr val="FFD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</p:txBody>
      </p:sp>
      <p:sp>
        <p:nvSpPr>
          <p:cNvPr id="249" name="Google Shape;249;p14"/>
          <p:cNvSpPr txBox="1"/>
          <p:nvPr/>
        </p:nvSpPr>
        <p:spPr>
          <a:xfrm>
            <a:off x="4762845" y="2930535"/>
            <a:ext cx="429000" cy="1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/>
              <a:t>!</a:t>
            </a:r>
            <a:endParaRPr sz="1100"/>
          </a:p>
        </p:txBody>
      </p:sp>
      <p:sp>
        <p:nvSpPr>
          <p:cNvPr id="250" name="Google Shape;250;p14"/>
          <p:cNvSpPr txBox="1"/>
          <p:nvPr/>
        </p:nvSpPr>
        <p:spPr>
          <a:xfrm rot="5400000">
            <a:off x="285175" y="4262017"/>
            <a:ext cx="12444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Posts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1" name="Google Shape;251;p14"/>
          <p:cNvSpPr/>
          <p:nvPr/>
        </p:nvSpPr>
        <p:spPr>
          <a:xfrm rot="5400000">
            <a:off x="841250" y="3443992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4"/>
          <p:cNvSpPr txBox="1"/>
          <p:nvPr/>
        </p:nvSpPr>
        <p:spPr>
          <a:xfrm rot="5400000">
            <a:off x="2052151" y="4262017"/>
            <a:ext cx="12444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Walls &amp; Fence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3" name="Google Shape;253;p14"/>
          <p:cNvSpPr/>
          <p:nvPr/>
        </p:nvSpPr>
        <p:spPr>
          <a:xfrm rot="5400000">
            <a:off x="2608226" y="3443992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4"/>
          <p:cNvSpPr txBox="1"/>
          <p:nvPr/>
        </p:nvSpPr>
        <p:spPr>
          <a:xfrm rot="5400000">
            <a:off x="3949513" y="4262017"/>
            <a:ext cx="1244400" cy="32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Gates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5" name="Google Shape;255;p14"/>
          <p:cNvSpPr/>
          <p:nvPr/>
        </p:nvSpPr>
        <p:spPr>
          <a:xfrm rot="5400000">
            <a:off x="4505588" y="3443992"/>
            <a:ext cx="273600" cy="458400"/>
          </a:xfrm>
          <a:prstGeom prst="snip2SameRect">
            <a:avLst>
              <a:gd fmla="val 50000" name="adj1"/>
              <a:gd fmla="val 0" name="adj2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4"/>
          <p:cNvSpPr/>
          <p:nvPr/>
        </p:nvSpPr>
        <p:spPr>
          <a:xfrm rot="10800000">
            <a:off x="7061027" y="4227884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4"/>
          <p:cNvSpPr/>
          <p:nvPr/>
        </p:nvSpPr>
        <p:spPr>
          <a:xfrm rot="-2718136">
            <a:off x="6417098" y="4599950"/>
            <a:ext cx="723805" cy="36911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4"/>
          <p:cNvSpPr/>
          <p:nvPr/>
        </p:nvSpPr>
        <p:spPr>
          <a:xfrm>
            <a:off x="6256472" y="3685419"/>
            <a:ext cx="1325400" cy="1325400"/>
          </a:xfrm>
          <a:prstGeom prst="arc">
            <a:avLst>
              <a:gd fmla="val 7490887" name="adj1"/>
              <a:gd fmla="val 10726911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4"/>
          <p:cNvSpPr/>
          <p:nvPr/>
        </p:nvSpPr>
        <p:spPr>
          <a:xfrm>
            <a:off x="7006263" y="4282642"/>
            <a:ext cx="106500" cy="10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0" name="Google Shape;260;p14"/>
          <p:cNvGrpSpPr/>
          <p:nvPr/>
        </p:nvGrpSpPr>
        <p:grpSpPr>
          <a:xfrm>
            <a:off x="7277026" y="4311534"/>
            <a:ext cx="106500" cy="48700"/>
            <a:chOff x="5037826" y="4154742"/>
            <a:chExt cx="106500" cy="48700"/>
          </a:xfrm>
        </p:grpSpPr>
        <p:cxnSp>
          <p:nvCxnSpPr>
            <p:cNvPr id="261" name="Google Shape;261;p14"/>
            <p:cNvCxnSpPr/>
            <p:nvPr/>
          </p:nvCxnSpPr>
          <p:spPr>
            <a:xfrm>
              <a:off x="5091076" y="4101492"/>
              <a:ext cx="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2" name="Google Shape;262;p14"/>
            <p:cNvCxnSpPr/>
            <p:nvPr/>
          </p:nvCxnSpPr>
          <p:spPr>
            <a:xfrm>
              <a:off x="5091076" y="4150192"/>
              <a:ext cx="0" cy="106500"/>
            </a:xfrm>
            <a:prstGeom prst="straightConnector1">
              <a:avLst/>
            </a:prstGeom>
            <a:noFill/>
            <a:ln cap="flat" cmpd="sng" w="9525">
              <a:solidFill>
                <a:srgbClr val="66666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63" name="Google Shape;263;p14"/>
          <p:cNvSpPr/>
          <p:nvPr/>
        </p:nvSpPr>
        <p:spPr>
          <a:xfrm flipH="1" rot="2718136">
            <a:off x="5374562" y="4599855"/>
            <a:ext cx="723805" cy="36911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4"/>
          <p:cNvSpPr/>
          <p:nvPr/>
        </p:nvSpPr>
        <p:spPr>
          <a:xfrm flipH="1">
            <a:off x="4933592" y="3685324"/>
            <a:ext cx="1325400" cy="1325400"/>
          </a:xfrm>
          <a:prstGeom prst="arc">
            <a:avLst>
              <a:gd fmla="val 7490887" name="adj1"/>
              <a:gd fmla="val 10726911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5" name="Google Shape;265;p14"/>
          <p:cNvCxnSpPr/>
          <p:nvPr/>
        </p:nvCxnSpPr>
        <p:spPr>
          <a:xfrm>
            <a:off x="5188526" y="4278684"/>
            <a:ext cx="0" cy="1065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14"/>
          <p:cNvCxnSpPr/>
          <p:nvPr/>
        </p:nvCxnSpPr>
        <p:spPr>
          <a:xfrm>
            <a:off x="5188526" y="4327384"/>
            <a:ext cx="0" cy="1065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7" name="Google Shape;267;p14"/>
          <p:cNvSpPr/>
          <p:nvPr/>
        </p:nvSpPr>
        <p:spPr>
          <a:xfrm>
            <a:off x="5241775" y="4240634"/>
            <a:ext cx="216000" cy="216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4"/>
          <p:cNvSpPr/>
          <p:nvPr/>
        </p:nvSpPr>
        <p:spPr>
          <a:xfrm>
            <a:off x="5402497" y="4295392"/>
            <a:ext cx="106500" cy="106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4"/>
          <p:cNvSpPr txBox="1"/>
          <p:nvPr/>
        </p:nvSpPr>
        <p:spPr>
          <a:xfrm>
            <a:off x="5642965" y="4005038"/>
            <a:ext cx="11883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000" lIns="90000" spcFirstLastPara="1" rIns="3600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  <a:latin typeface="Noto Sans"/>
                <a:ea typeface="Noto Sans"/>
                <a:cs typeface="Noto Sans"/>
                <a:sym typeface="Noto Sans"/>
              </a:rPr>
              <a:t>Single Gate</a:t>
            </a:r>
            <a:endParaRPr sz="900">
              <a:solidFill>
                <a:schemeClr val="dk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750875" y="3545617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1.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1" name="Google Shape;271;p14"/>
          <p:cNvSpPr txBox="1"/>
          <p:nvPr/>
        </p:nvSpPr>
        <p:spPr>
          <a:xfrm>
            <a:off x="2527575" y="3536392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2.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4419835" y="3536392"/>
            <a:ext cx="3261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3.</a:t>
            </a:r>
            <a:endParaRPr b="1" sz="16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3" name="Google Shape;273;p14"/>
          <p:cNvSpPr/>
          <p:nvPr/>
        </p:nvSpPr>
        <p:spPr>
          <a:xfrm>
            <a:off x="789413" y="1861405"/>
            <a:ext cx="1176300" cy="1932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Black</a:t>
            </a:r>
            <a:endParaRPr sz="9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4" name="Google Shape;274;p14"/>
          <p:cNvSpPr/>
          <p:nvPr/>
        </p:nvSpPr>
        <p:spPr>
          <a:xfrm>
            <a:off x="791285" y="2601806"/>
            <a:ext cx="1176300" cy="193200"/>
          </a:xfrm>
          <a:prstGeom prst="rect">
            <a:avLst/>
          </a:prstGeom>
          <a:solidFill>
            <a:srgbClr val="D7D0C1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Noto Sans"/>
                <a:ea typeface="Noto Sans"/>
                <a:cs typeface="Noto Sans"/>
                <a:sym typeface="Noto Sans"/>
              </a:rPr>
              <a:t>Dune</a:t>
            </a:r>
            <a:endParaRPr sz="9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5" name="Google Shape;275;p14"/>
          <p:cNvSpPr/>
          <p:nvPr/>
        </p:nvSpPr>
        <p:spPr>
          <a:xfrm>
            <a:off x="789419" y="2847066"/>
            <a:ext cx="1176300" cy="193200"/>
          </a:xfrm>
          <a:prstGeom prst="rect">
            <a:avLst/>
          </a:prstGeom>
          <a:solidFill>
            <a:srgbClr val="EED9B8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Noto Sans"/>
                <a:ea typeface="Noto Sans"/>
                <a:cs typeface="Noto Sans"/>
                <a:sym typeface="Noto Sans"/>
              </a:rPr>
              <a:t>Primrose</a:t>
            </a:r>
            <a:endParaRPr sz="9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6" name="Google Shape;276;p14"/>
          <p:cNvSpPr/>
          <p:nvPr/>
        </p:nvSpPr>
        <p:spPr>
          <a:xfrm>
            <a:off x="791284" y="2354999"/>
            <a:ext cx="1176300" cy="193200"/>
          </a:xfrm>
          <a:prstGeom prst="rect">
            <a:avLst/>
          </a:prstGeom>
          <a:solidFill>
            <a:srgbClr val="61636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Woodland Grey</a:t>
            </a:r>
            <a:endParaRPr sz="9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2073382" y="2847588"/>
            <a:ext cx="1176300" cy="193200"/>
          </a:xfrm>
          <a:prstGeom prst="rect">
            <a:avLst/>
          </a:prstGeom>
          <a:solidFill>
            <a:srgbClr val="7C3617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Western Red Cedar</a:t>
            </a:r>
            <a:endParaRPr sz="9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791279" y="2108206"/>
            <a:ext cx="1176300" cy="193200"/>
          </a:xfrm>
          <a:prstGeom prst="rect">
            <a:avLst/>
          </a:prstGeom>
          <a:solidFill>
            <a:srgbClr val="4F4F4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Monument</a:t>
            </a:r>
            <a:endParaRPr sz="9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789412" y="3092352"/>
            <a:ext cx="1176300" cy="193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Custom Colour</a:t>
            </a:r>
            <a:endParaRPr sz="9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2073382" y="3092338"/>
            <a:ext cx="1176300" cy="193200"/>
          </a:xfrm>
          <a:prstGeom prst="rect">
            <a:avLst/>
          </a:prstGeom>
          <a:solidFill>
            <a:srgbClr val="85200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Bush Cherry</a:t>
            </a:r>
            <a:endParaRPr sz="9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751552" y="1680919"/>
            <a:ext cx="1188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Frames &amp; Slats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2047815" y="2659108"/>
            <a:ext cx="1176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Slats Only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283" name="Google Shape;283;p14"/>
          <p:cNvGraphicFramePr/>
          <p:nvPr/>
        </p:nvGraphicFramePr>
        <p:xfrm>
          <a:off x="4745932" y="14405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{010E7FB3-5C63-471C-9013-59A2F4F7D787}</a:tableStyleId>
              </a:tblPr>
              <a:tblGrid>
                <a:gridCol w="303800"/>
                <a:gridCol w="2043925"/>
              </a:tblGrid>
              <a:tr h="21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Single-Sided Lock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Double-Sided Lock</a:t>
                      </a:r>
                      <a:r>
                        <a:rPr lang="en-GB" sz="700"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(standard)</a:t>
                      </a:r>
                      <a:endParaRPr sz="7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42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D-Latch</a:t>
                      </a:r>
                      <a:endParaRPr sz="1100">
                        <a:latin typeface="Noto Sans"/>
                        <a:ea typeface="Noto Sans"/>
                        <a:cs typeface="Noto Sans"/>
                        <a:sym typeface="Noto Sans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4" name="Google Shape;284;p14"/>
          <p:cNvSpPr/>
          <p:nvPr/>
        </p:nvSpPr>
        <p:spPr>
          <a:xfrm>
            <a:off x="2232300" y="1265140"/>
            <a:ext cx="1188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Size &amp; Style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5" name="Google Shape;285;p14"/>
          <p:cNvSpPr/>
          <p:nvPr/>
        </p:nvSpPr>
        <p:spPr>
          <a:xfrm>
            <a:off x="4718350" y="1265140"/>
            <a:ext cx="1188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Locks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6" name="Google Shape;286;p14"/>
          <p:cNvSpPr/>
          <p:nvPr/>
        </p:nvSpPr>
        <p:spPr>
          <a:xfrm>
            <a:off x="4716686" y="2250186"/>
            <a:ext cx="1188300" cy="1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6000" lIns="36000" spcFirstLastPara="1" rIns="36000" wrap="square" tIns="36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Installed or DIY</a:t>
            </a:r>
            <a:endParaRPr b="1" sz="70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7" name="Google Shape;287;p14"/>
          <p:cNvSpPr txBox="1"/>
          <p:nvPr/>
        </p:nvSpPr>
        <p:spPr>
          <a:xfrm>
            <a:off x="2896350" y="142200"/>
            <a:ext cx="29883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Glamascreen</a:t>
            </a:r>
            <a:r>
              <a:rPr lang="en-GB" sz="240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®</a:t>
            </a:r>
            <a:endParaRPr sz="240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8" name="Google Shape;288;p14"/>
          <p:cNvSpPr/>
          <p:nvPr/>
        </p:nvSpPr>
        <p:spPr>
          <a:xfrm>
            <a:off x="134775" y="162450"/>
            <a:ext cx="27615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FFD500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Noto Sans"/>
                <a:ea typeface="Noto Sans"/>
                <a:cs typeface="Noto Sans"/>
                <a:sym typeface="Noto Sans"/>
              </a:rPr>
              <a:t>Made-to-Measure</a:t>
            </a:r>
            <a:endParaRPr b="1" sz="16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89" name="Google Shape;289;p14"/>
          <p:cNvSpPr/>
          <p:nvPr/>
        </p:nvSpPr>
        <p:spPr>
          <a:xfrm>
            <a:off x="134775" y="162450"/>
            <a:ext cx="562800" cy="485700"/>
          </a:xfrm>
          <a:prstGeom prst="hexagon">
            <a:avLst>
              <a:gd fmla="val 28852" name="adj"/>
              <a:gd fmla="val 115470" name="vf"/>
            </a:avLst>
          </a:prstGeom>
          <a:solidFill>
            <a:srgbClr val="E69138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Noto Sans"/>
                <a:ea typeface="Noto Sans"/>
                <a:cs typeface="Noto Sans"/>
                <a:sym typeface="Noto Sans"/>
              </a:rPr>
              <a:t>M2M</a:t>
            </a:r>
            <a:endParaRPr b="1" sz="120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697500" y="0"/>
            <a:ext cx="2026500" cy="1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3600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595959"/>
                </a:solidFill>
                <a:latin typeface="Noto Sans"/>
                <a:ea typeface="Noto Sans"/>
                <a:cs typeface="Noto Sans"/>
                <a:sym typeface="Noto Sans"/>
              </a:rPr>
              <a:t>2026-10  </a:t>
            </a:r>
            <a:r>
              <a:rPr lang="en-GB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SHAUN LANE</a:t>
            </a:r>
            <a:endParaRPr sz="80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