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3" r:id="rId2"/>
    <p:sldId id="274" r:id="rId3"/>
    <p:sldId id="295" r:id="rId4"/>
    <p:sldId id="275" r:id="rId5"/>
    <p:sldId id="330" r:id="rId6"/>
    <p:sldId id="300" r:id="rId7"/>
    <p:sldId id="301" r:id="rId8"/>
    <p:sldId id="331" r:id="rId9"/>
    <p:sldId id="303" r:id="rId10"/>
    <p:sldId id="304" r:id="rId11"/>
    <p:sldId id="307" r:id="rId12"/>
    <p:sldId id="332" r:id="rId13"/>
    <p:sldId id="309" r:id="rId14"/>
    <p:sldId id="310" r:id="rId15"/>
    <p:sldId id="333" r:id="rId16"/>
    <p:sldId id="337" r:id="rId17"/>
    <p:sldId id="338" r:id="rId18"/>
    <p:sldId id="336" r:id="rId19"/>
    <p:sldId id="315" r:id="rId20"/>
    <p:sldId id="334" r:id="rId21"/>
    <p:sldId id="318" r:id="rId22"/>
    <p:sldId id="319" r:id="rId23"/>
    <p:sldId id="329" r:id="rId24"/>
    <p:sldId id="324" r:id="rId25"/>
    <p:sldId id="325" r:id="rId26"/>
    <p:sldId id="335" r:id="rId27"/>
    <p:sldId id="328"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FD6098-F401-36D7-61CC-4871A04EAD79}" name="Brook Campbell" initials="BC" userId="S::Brook.Campbell@geowealth.com::a19f0ab7-fa24-47e3-956a-51b920c66d6c" providerId="AD"/>
  <p188:author id="{DABA82DD-1777-CFB9-B2F8-5ACE0635BBB3}" name="Brook Campbell" initials="BC" userId="S::brook.campbell@geowealth.com::a19f0ab7-fa24-47e3-956a-51b920c66d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08D"/>
    <a:srgbClr val="DFECD5"/>
    <a:srgbClr val="78A05F"/>
    <a:srgbClr val="74BB4F"/>
    <a:srgbClr val="678271"/>
    <a:srgbClr val="295A44"/>
    <a:srgbClr val="ADD47E"/>
    <a:srgbClr val="027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23" autoAdjust="0"/>
    <p:restoredTop sz="94524"/>
  </p:normalViewPr>
  <p:slideViewPr>
    <p:cSldViewPr snapToGrid="0" snapToObjects="1">
      <p:cViewPr varScale="1">
        <p:scale>
          <a:sx n="97" d="100"/>
          <a:sy n="97" d="100"/>
        </p:scale>
        <p:origin x="78"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9CE86-D1AA-420F-8A6B-EA72564735D2}" type="doc">
      <dgm:prSet loTypeId="urn:microsoft.com/office/officeart/2005/8/layout/chevron1" loCatId="process" qsTypeId="urn:microsoft.com/office/officeart/2005/8/quickstyle/simple1" qsCatId="simple" csTypeId="urn:microsoft.com/office/officeart/2005/8/colors/colorful1" csCatId="colorful" phldr="1"/>
      <dgm:spPr/>
    </dgm:pt>
    <dgm:pt modelId="{BC5ADEB2-0F1C-4736-AACD-218C0BBA0F4B}">
      <dgm:prSet phldrT="[Text]" custT="1"/>
      <dgm:spPr/>
      <dgm:t>
        <a:bodyPr/>
        <a:lstStyle/>
        <a:p>
          <a:r>
            <a:rPr lang="en-US" sz="2800"/>
            <a:t> </a:t>
          </a:r>
        </a:p>
      </dgm:t>
    </dgm:pt>
    <dgm:pt modelId="{B335077F-9EF4-4189-A4E7-247169360DFF}" type="parTrans" cxnId="{C4674493-0A37-46B5-B6A7-BB60E47F4114}">
      <dgm:prSet/>
      <dgm:spPr/>
      <dgm:t>
        <a:bodyPr/>
        <a:lstStyle/>
        <a:p>
          <a:endParaRPr lang="en-US" sz="800"/>
        </a:p>
      </dgm:t>
    </dgm:pt>
    <dgm:pt modelId="{51036D34-0681-4687-9815-93DEDFB49C32}" type="sibTrans" cxnId="{C4674493-0A37-46B5-B6A7-BB60E47F4114}">
      <dgm:prSet/>
      <dgm:spPr/>
      <dgm:t>
        <a:bodyPr/>
        <a:lstStyle/>
        <a:p>
          <a:endParaRPr lang="en-US" sz="800"/>
        </a:p>
      </dgm:t>
    </dgm:pt>
    <dgm:pt modelId="{3EFB417F-DFC9-4519-97A4-D334CD4D77A3}">
      <dgm:prSet phldrT="[Text]" custT="1"/>
      <dgm:spPr/>
      <dgm:t>
        <a:bodyPr/>
        <a:lstStyle/>
        <a:p>
          <a:r>
            <a:rPr lang="en-US" sz="2800"/>
            <a:t> </a:t>
          </a:r>
        </a:p>
      </dgm:t>
    </dgm:pt>
    <dgm:pt modelId="{45360032-D8DF-479A-99A3-148C86C69470}" type="parTrans" cxnId="{79B3FC80-EB46-46C1-8B77-83C6A207ABE5}">
      <dgm:prSet/>
      <dgm:spPr/>
      <dgm:t>
        <a:bodyPr/>
        <a:lstStyle/>
        <a:p>
          <a:endParaRPr lang="en-US" sz="800"/>
        </a:p>
      </dgm:t>
    </dgm:pt>
    <dgm:pt modelId="{F5613557-9AF2-47B5-A515-89A06A6928AA}" type="sibTrans" cxnId="{79B3FC80-EB46-46C1-8B77-83C6A207ABE5}">
      <dgm:prSet/>
      <dgm:spPr/>
      <dgm:t>
        <a:bodyPr/>
        <a:lstStyle/>
        <a:p>
          <a:endParaRPr lang="en-US" sz="800"/>
        </a:p>
      </dgm:t>
    </dgm:pt>
    <dgm:pt modelId="{E99FA217-D1C0-4902-9895-E9B2CC788BFC}">
      <dgm:prSet phldrT="[Text]" custT="1"/>
      <dgm:spPr/>
      <dgm:t>
        <a:bodyPr/>
        <a:lstStyle/>
        <a:p>
          <a:endParaRPr lang="en-US" sz="2800"/>
        </a:p>
      </dgm:t>
    </dgm:pt>
    <dgm:pt modelId="{91FB1EDD-0E76-4372-8E6D-13241CFAA2B3}" type="parTrans" cxnId="{82D4AE92-3490-4566-8ABD-557E8D987D29}">
      <dgm:prSet/>
      <dgm:spPr/>
      <dgm:t>
        <a:bodyPr/>
        <a:lstStyle/>
        <a:p>
          <a:endParaRPr lang="en-US"/>
        </a:p>
      </dgm:t>
    </dgm:pt>
    <dgm:pt modelId="{602F95F3-6999-4E90-B1C1-1B929DA890D5}" type="sibTrans" cxnId="{82D4AE92-3490-4566-8ABD-557E8D987D29}">
      <dgm:prSet/>
      <dgm:spPr/>
      <dgm:t>
        <a:bodyPr/>
        <a:lstStyle/>
        <a:p>
          <a:endParaRPr lang="en-US"/>
        </a:p>
      </dgm:t>
    </dgm:pt>
    <dgm:pt modelId="{2008AC71-A73B-4B03-AEA1-452965CD3123}" type="pres">
      <dgm:prSet presAssocID="{2B19CE86-D1AA-420F-8A6B-EA72564735D2}" presName="Name0" presStyleCnt="0">
        <dgm:presLayoutVars>
          <dgm:dir/>
          <dgm:animLvl val="lvl"/>
          <dgm:resizeHandles val="exact"/>
        </dgm:presLayoutVars>
      </dgm:prSet>
      <dgm:spPr/>
    </dgm:pt>
    <dgm:pt modelId="{00BBF114-5462-46DA-AF31-43B74189523A}" type="pres">
      <dgm:prSet presAssocID="{BC5ADEB2-0F1C-4736-AACD-218C0BBA0F4B}" presName="parTxOnly" presStyleLbl="node1" presStyleIdx="0" presStyleCnt="3">
        <dgm:presLayoutVars>
          <dgm:chMax val="0"/>
          <dgm:chPref val="0"/>
          <dgm:bulletEnabled val="1"/>
        </dgm:presLayoutVars>
      </dgm:prSet>
      <dgm:spPr/>
    </dgm:pt>
    <dgm:pt modelId="{1496683E-8F55-4A37-8710-B16448CFA233}" type="pres">
      <dgm:prSet presAssocID="{51036D34-0681-4687-9815-93DEDFB49C32}" presName="parTxOnlySpace" presStyleCnt="0"/>
      <dgm:spPr/>
    </dgm:pt>
    <dgm:pt modelId="{3EF9310A-4690-4512-BE30-E9003D31EB21}" type="pres">
      <dgm:prSet presAssocID="{3EFB417F-DFC9-4519-97A4-D334CD4D77A3}" presName="parTxOnly" presStyleLbl="node1" presStyleIdx="1" presStyleCnt="3">
        <dgm:presLayoutVars>
          <dgm:chMax val="0"/>
          <dgm:chPref val="0"/>
          <dgm:bulletEnabled val="1"/>
        </dgm:presLayoutVars>
      </dgm:prSet>
      <dgm:spPr/>
    </dgm:pt>
    <dgm:pt modelId="{F495DE57-B117-4A12-8A3C-8EED3C1725FF}" type="pres">
      <dgm:prSet presAssocID="{F5613557-9AF2-47B5-A515-89A06A6928AA}" presName="parTxOnlySpace" presStyleCnt="0"/>
      <dgm:spPr/>
    </dgm:pt>
    <dgm:pt modelId="{AE3E1D60-69B2-4007-A242-92857244EF14}" type="pres">
      <dgm:prSet presAssocID="{E99FA217-D1C0-4902-9895-E9B2CC788BFC}" presName="parTxOnly" presStyleLbl="node1" presStyleIdx="2" presStyleCnt="3">
        <dgm:presLayoutVars>
          <dgm:chMax val="0"/>
          <dgm:chPref val="0"/>
          <dgm:bulletEnabled val="1"/>
        </dgm:presLayoutVars>
      </dgm:prSet>
      <dgm:spPr/>
    </dgm:pt>
  </dgm:ptLst>
  <dgm:cxnLst>
    <dgm:cxn modelId="{E5BA8B22-90D8-490E-9DD6-78F929FA635E}" type="presOf" srcId="{2B19CE86-D1AA-420F-8A6B-EA72564735D2}" destId="{2008AC71-A73B-4B03-AEA1-452965CD3123}" srcOrd="0" destOrd="0" presId="urn:microsoft.com/office/officeart/2005/8/layout/chevron1"/>
    <dgm:cxn modelId="{79B3FC80-EB46-46C1-8B77-83C6A207ABE5}" srcId="{2B19CE86-D1AA-420F-8A6B-EA72564735D2}" destId="{3EFB417F-DFC9-4519-97A4-D334CD4D77A3}" srcOrd="1" destOrd="0" parTransId="{45360032-D8DF-479A-99A3-148C86C69470}" sibTransId="{F5613557-9AF2-47B5-A515-89A06A6928AA}"/>
    <dgm:cxn modelId="{0873928F-B1B8-4D48-9177-7CCED3D4FA92}" type="presOf" srcId="{E99FA217-D1C0-4902-9895-E9B2CC788BFC}" destId="{AE3E1D60-69B2-4007-A242-92857244EF14}" srcOrd="0" destOrd="0" presId="urn:microsoft.com/office/officeart/2005/8/layout/chevron1"/>
    <dgm:cxn modelId="{82D4AE92-3490-4566-8ABD-557E8D987D29}" srcId="{2B19CE86-D1AA-420F-8A6B-EA72564735D2}" destId="{E99FA217-D1C0-4902-9895-E9B2CC788BFC}" srcOrd="2" destOrd="0" parTransId="{91FB1EDD-0E76-4372-8E6D-13241CFAA2B3}" sibTransId="{602F95F3-6999-4E90-B1C1-1B929DA890D5}"/>
    <dgm:cxn modelId="{C4674493-0A37-46B5-B6A7-BB60E47F4114}" srcId="{2B19CE86-D1AA-420F-8A6B-EA72564735D2}" destId="{BC5ADEB2-0F1C-4736-AACD-218C0BBA0F4B}" srcOrd="0" destOrd="0" parTransId="{B335077F-9EF4-4189-A4E7-247169360DFF}" sibTransId="{51036D34-0681-4687-9815-93DEDFB49C32}"/>
    <dgm:cxn modelId="{8158C2A6-A273-4408-A6B3-905A1A8C0B3D}" type="presOf" srcId="{BC5ADEB2-0F1C-4736-AACD-218C0BBA0F4B}" destId="{00BBF114-5462-46DA-AF31-43B74189523A}" srcOrd="0" destOrd="0" presId="urn:microsoft.com/office/officeart/2005/8/layout/chevron1"/>
    <dgm:cxn modelId="{90B3B1B1-DD35-490A-B83D-6C1608951B65}" type="presOf" srcId="{3EFB417F-DFC9-4519-97A4-D334CD4D77A3}" destId="{3EF9310A-4690-4512-BE30-E9003D31EB21}" srcOrd="0" destOrd="0" presId="urn:microsoft.com/office/officeart/2005/8/layout/chevron1"/>
    <dgm:cxn modelId="{188C4659-CC09-4C4A-8146-5B72C666FC5F}" type="presParOf" srcId="{2008AC71-A73B-4B03-AEA1-452965CD3123}" destId="{00BBF114-5462-46DA-AF31-43B74189523A}" srcOrd="0" destOrd="0" presId="urn:microsoft.com/office/officeart/2005/8/layout/chevron1"/>
    <dgm:cxn modelId="{CC6A707B-3992-4FE3-814B-9B73CB8FE48A}" type="presParOf" srcId="{2008AC71-A73B-4B03-AEA1-452965CD3123}" destId="{1496683E-8F55-4A37-8710-B16448CFA233}" srcOrd="1" destOrd="0" presId="urn:microsoft.com/office/officeart/2005/8/layout/chevron1"/>
    <dgm:cxn modelId="{C89063A2-4530-4EB1-8C81-126DD1B465BD}" type="presParOf" srcId="{2008AC71-A73B-4B03-AEA1-452965CD3123}" destId="{3EF9310A-4690-4512-BE30-E9003D31EB21}" srcOrd="2" destOrd="0" presId="urn:microsoft.com/office/officeart/2005/8/layout/chevron1"/>
    <dgm:cxn modelId="{D3D745B8-0334-4888-B2BE-979791EC76E0}" type="presParOf" srcId="{2008AC71-A73B-4B03-AEA1-452965CD3123}" destId="{F495DE57-B117-4A12-8A3C-8EED3C1725FF}" srcOrd="3" destOrd="0" presId="urn:microsoft.com/office/officeart/2005/8/layout/chevron1"/>
    <dgm:cxn modelId="{C778FE2F-604E-4868-83F3-4F867ACDAE4C}" type="presParOf" srcId="{2008AC71-A73B-4B03-AEA1-452965CD3123}" destId="{AE3E1D60-69B2-4007-A242-92857244EF1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F114-5462-46DA-AF31-43B74189523A}">
      <dsp:nvSpPr>
        <dsp:cNvPr id="0" name=""/>
        <dsp:cNvSpPr/>
      </dsp:nvSpPr>
      <dsp:spPr>
        <a:xfrm>
          <a:off x="3165" y="0"/>
          <a:ext cx="3856585" cy="103163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 </a:t>
          </a:r>
        </a:p>
      </dsp:txBody>
      <dsp:txXfrm>
        <a:off x="518981" y="0"/>
        <a:ext cx="2824954" cy="1031631"/>
      </dsp:txXfrm>
    </dsp:sp>
    <dsp:sp modelId="{3EF9310A-4690-4512-BE30-E9003D31EB21}">
      <dsp:nvSpPr>
        <dsp:cNvPr id="0" name=""/>
        <dsp:cNvSpPr/>
      </dsp:nvSpPr>
      <dsp:spPr>
        <a:xfrm>
          <a:off x="3474091" y="0"/>
          <a:ext cx="3856585" cy="103163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 </a:t>
          </a:r>
        </a:p>
      </dsp:txBody>
      <dsp:txXfrm>
        <a:off x="3989907" y="0"/>
        <a:ext cx="2824954" cy="1031631"/>
      </dsp:txXfrm>
    </dsp:sp>
    <dsp:sp modelId="{AE3E1D60-69B2-4007-A242-92857244EF14}">
      <dsp:nvSpPr>
        <dsp:cNvPr id="0" name=""/>
        <dsp:cNvSpPr/>
      </dsp:nvSpPr>
      <dsp:spPr>
        <a:xfrm>
          <a:off x="6945018" y="0"/>
          <a:ext cx="3856585" cy="103163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460834" y="0"/>
        <a:ext cx="2824954" cy="10316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114DB-CBEB-6E4A-A87F-986096357803}"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3E58A-A5A5-7143-B823-EC2D3AA0FB4C}" type="slidenum">
              <a:rPr lang="en-US" smtClean="0"/>
              <a:t>‹#›</a:t>
            </a:fld>
            <a:endParaRPr lang="en-US"/>
          </a:p>
        </p:txBody>
      </p:sp>
    </p:spTree>
    <p:extLst>
      <p:ext uri="{BB962C8B-B14F-4D97-AF65-F5344CB8AC3E}">
        <p14:creationId xmlns:p14="http://schemas.microsoft.com/office/powerpoint/2010/main" val="28829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assume this one is a screen shot from the actual system, so I didn’t want to recreate it. Let me know if you want it build out instead. </a:t>
            </a:r>
          </a:p>
        </p:txBody>
      </p:sp>
      <p:sp>
        <p:nvSpPr>
          <p:cNvPr id="4" name="Slide Number Placeholder 3"/>
          <p:cNvSpPr>
            <a:spLocks noGrp="1"/>
          </p:cNvSpPr>
          <p:nvPr>
            <p:ph type="sldNum" sz="quarter" idx="5"/>
          </p:nvPr>
        </p:nvSpPr>
        <p:spPr/>
        <p:txBody>
          <a:bodyPr/>
          <a:lstStyle/>
          <a:p>
            <a:fld id="{C533E58A-A5A5-7143-B823-EC2D3AA0FB4C}" type="slidenum">
              <a:rPr lang="en-US" smtClean="0"/>
              <a:t>6</a:t>
            </a:fld>
            <a:endParaRPr lang="en-US"/>
          </a:p>
        </p:txBody>
      </p:sp>
    </p:spTree>
    <p:extLst>
      <p:ext uri="{BB962C8B-B14F-4D97-AF65-F5344CB8AC3E}">
        <p14:creationId xmlns:p14="http://schemas.microsoft.com/office/powerpoint/2010/main" val="262044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33E58A-A5A5-7143-B823-EC2D3AA0FB4C}" type="slidenum">
              <a:rPr lang="en-US" smtClean="0"/>
              <a:t>13</a:t>
            </a:fld>
            <a:endParaRPr lang="en-US"/>
          </a:p>
        </p:txBody>
      </p:sp>
    </p:spTree>
    <p:extLst>
      <p:ext uri="{BB962C8B-B14F-4D97-AF65-F5344CB8AC3E}">
        <p14:creationId xmlns:p14="http://schemas.microsoft.com/office/powerpoint/2010/main" val="3511326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751521-C293-26C6-7E97-CECAE5545017}"/>
              </a:ext>
            </a:extLst>
          </p:cNvPr>
          <p:cNvSpPr>
            <a:spLocks noGrp="1"/>
          </p:cNvSpPr>
          <p:nvPr>
            <p:ph type="sldNum" sz="quarter" idx="10"/>
          </p:nvPr>
        </p:nvSpPr>
        <p:spPr/>
        <p:txBody>
          <a:bodyPr/>
          <a:lstStyle/>
          <a:p>
            <a:fld id="{070FF94C-BDB2-5C48-9B12-AC4EF57C6023}" type="slidenum">
              <a:rPr lang="en-US" smtClean="0"/>
              <a:pPr/>
              <a:t>‹#›</a:t>
            </a:fld>
            <a:endParaRPr lang="en-US" dirty="0"/>
          </a:p>
        </p:txBody>
      </p:sp>
      <p:pic>
        <p:nvPicPr>
          <p:cNvPr id="5" name="Picture 4">
            <a:extLst>
              <a:ext uri="{FF2B5EF4-FFF2-40B4-BE49-F238E27FC236}">
                <a16:creationId xmlns:a16="http://schemas.microsoft.com/office/drawing/2014/main" id="{F823CCFE-C67A-11F0-4BEA-51D54ABEFB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566" t="11812" r="23891" b="17529"/>
          <a:stretch/>
        </p:blipFill>
        <p:spPr>
          <a:xfrm>
            <a:off x="0" y="0"/>
            <a:ext cx="12192000" cy="6858000"/>
          </a:xfrm>
          <a:prstGeom prst="rect">
            <a:avLst/>
          </a:prstGeom>
          <a:solidFill>
            <a:schemeClr val="accent3"/>
          </a:solidFill>
        </p:spPr>
      </p:pic>
      <p:pic>
        <p:nvPicPr>
          <p:cNvPr id="4" name="Picture 3" descr="Text&#10;&#10;Description automatically generated">
            <a:extLst>
              <a:ext uri="{FF2B5EF4-FFF2-40B4-BE49-F238E27FC236}">
                <a16:creationId xmlns:a16="http://schemas.microsoft.com/office/drawing/2014/main" id="{A662A480-4773-3E51-CDF4-7B710038A4FA}"/>
              </a:ext>
            </a:extLst>
          </p:cNvPr>
          <p:cNvPicPr>
            <a:picLocks noChangeAspect="1"/>
          </p:cNvPicPr>
          <p:nvPr userDrawn="1"/>
        </p:nvPicPr>
        <p:blipFill>
          <a:blip r:embed="rId3"/>
          <a:stretch>
            <a:fillRect/>
          </a:stretch>
        </p:blipFill>
        <p:spPr>
          <a:xfrm>
            <a:off x="1682039" y="3115131"/>
            <a:ext cx="5619285" cy="1502136"/>
          </a:xfrm>
          <a:prstGeom prst="rect">
            <a:avLst/>
          </a:prstGeom>
        </p:spPr>
      </p:pic>
    </p:spTree>
    <p:extLst>
      <p:ext uri="{BB962C8B-B14F-4D97-AF65-F5344CB8AC3E}">
        <p14:creationId xmlns:p14="http://schemas.microsoft.com/office/powerpoint/2010/main" val="133176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Layout 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59BFF-85F3-9F4A-8D96-7EFD26531330}"/>
              </a:ext>
            </a:extLst>
          </p:cNvPr>
          <p:cNvSpPr>
            <a:spLocks noGrp="1"/>
          </p:cNvSpPr>
          <p:nvPr>
            <p:ph type="sldNum" sz="quarter" idx="11"/>
          </p:nvPr>
        </p:nvSpPr>
        <p:spPr>
          <a:xfrm>
            <a:off x="10120276" y="6356350"/>
            <a:ext cx="1233523" cy="365125"/>
          </a:xfrm>
        </p:spPr>
        <p:txBody>
          <a:bodyPr/>
          <a:lstStyle>
            <a:lvl1pPr>
              <a:defRPr>
                <a:solidFill>
                  <a:schemeClr val="accent6"/>
                </a:solidFill>
              </a:defRPr>
            </a:lvl1pPr>
          </a:lstStyle>
          <a:p>
            <a:fld id="{070FF94C-BDB2-5C48-9B12-AC4EF57C6023}" type="slidenum">
              <a:rPr lang="en-US" smtClean="0"/>
              <a:pPr/>
              <a:t>‹#›</a:t>
            </a:fld>
            <a:endParaRPr lang="en-US" dirty="0"/>
          </a:p>
        </p:txBody>
      </p:sp>
      <p:sp>
        <p:nvSpPr>
          <p:cNvPr id="13" name="Title 1">
            <a:extLst>
              <a:ext uri="{FF2B5EF4-FFF2-40B4-BE49-F238E27FC236}">
                <a16:creationId xmlns:a16="http://schemas.microsoft.com/office/drawing/2014/main" id="{0981494E-588A-4D74-ECA0-898AA6F95688}"/>
              </a:ext>
            </a:extLst>
          </p:cNvPr>
          <p:cNvSpPr>
            <a:spLocks noGrp="1"/>
          </p:cNvSpPr>
          <p:nvPr>
            <p:ph type="title"/>
          </p:nvPr>
        </p:nvSpPr>
        <p:spPr>
          <a:xfrm>
            <a:off x="4475178" y="207817"/>
            <a:ext cx="6508010" cy="1167223"/>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AE993346-425B-5D35-B169-F78FE641963B}"/>
              </a:ext>
            </a:extLst>
          </p:cNvPr>
          <p:cNvSpPr>
            <a:spLocks noGrp="1"/>
          </p:cNvSpPr>
          <p:nvPr>
            <p:ph type="body" sz="quarter" idx="14"/>
          </p:nvPr>
        </p:nvSpPr>
        <p:spPr>
          <a:xfrm>
            <a:off x="4475178" y="1931984"/>
            <a:ext cx="6508010" cy="691710"/>
          </a:xfrm>
          <a:prstGeom prst="rect">
            <a:avLst/>
          </a:prstGeom>
        </p:spPr>
        <p:txBody>
          <a:bodyPr lIns="0" tIns="0" rIns="0" bIns="0">
            <a:noAutofit/>
          </a:bodyPr>
          <a:lstStyle>
            <a:lvl1pPr marL="0" indent="0">
              <a:buNone/>
              <a:defRPr sz="2000" b="1" i="1">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FE65EE54-F88D-51C9-8BA2-DD40B8336E03}"/>
              </a:ext>
            </a:extLst>
          </p:cNvPr>
          <p:cNvCxnSpPr>
            <a:cxnSpLocks/>
          </p:cNvCxnSpPr>
          <p:nvPr userDrawn="1"/>
        </p:nvCxnSpPr>
        <p:spPr>
          <a:xfrm>
            <a:off x="4475178"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Content Placeholder 6" descr="Shape, circle&#10;&#10;Description automatically generated">
            <a:extLst>
              <a:ext uri="{FF2B5EF4-FFF2-40B4-BE49-F238E27FC236}">
                <a16:creationId xmlns:a16="http://schemas.microsoft.com/office/drawing/2014/main" id="{2B302B17-A50B-B9B8-1375-6C898EA4AF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3870" y="3208525"/>
            <a:ext cx="1432601" cy="1428125"/>
          </a:xfrm>
          <a:prstGeom prst="rect">
            <a:avLst/>
          </a:prstGeom>
        </p:spPr>
      </p:pic>
      <p:pic>
        <p:nvPicPr>
          <p:cNvPr id="28" name="Content Placeholder 6" descr="Shape, circle&#10;&#10;Description automatically generated">
            <a:extLst>
              <a:ext uri="{FF2B5EF4-FFF2-40B4-BE49-F238E27FC236}">
                <a16:creationId xmlns:a16="http://schemas.microsoft.com/office/drawing/2014/main" id="{D6F6186D-9ECD-C614-81C6-703B599E0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46" y="3208525"/>
            <a:ext cx="1432601" cy="1428125"/>
          </a:xfrm>
          <a:prstGeom prst="rect">
            <a:avLst/>
          </a:prstGeom>
        </p:spPr>
      </p:pic>
      <p:pic>
        <p:nvPicPr>
          <p:cNvPr id="29" name="Content Placeholder 6" descr="Shape, circle&#10;&#10;Description automatically generated">
            <a:extLst>
              <a:ext uri="{FF2B5EF4-FFF2-40B4-BE49-F238E27FC236}">
                <a16:creationId xmlns:a16="http://schemas.microsoft.com/office/drawing/2014/main" id="{30E63D09-73B0-E3E8-1E49-DCFD51EBA1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5422" y="3208525"/>
            <a:ext cx="1432601" cy="1428125"/>
          </a:xfrm>
          <a:prstGeom prst="rect">
            <a:avLst/>
          </a:prstGeom>
        </p:spPr>
      </p:pic>
      <p:pic>
        <p:nvPicPr>
          <p:cNvPr id="30" name="Content Placeholder 6" descr="Shape, circle&#10;&#10;Description automatically generated">
            <a:extLst>
              <a:ext uri="{FF2B5EF4-FFF2-40B4-BE49-F238E27FC236}">
                <a16:creationId xmlns:a16="http://schemas.microsoft.com/office/drawing/2014/main" id="{19642636-34D6-9CE1-C30D-81524236CF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21198" y="3208525"/>
            <a:ext cx="1432601" cy="1428125"/>
          </a:xfrm>
          <a:prstGeom prst="rect">
            <a:avLst/>
          </a:prstGeom>
        </p:spPr>
      </p:pic>
      <p:sp>
        <p:nvSpPr>
          <p:cNvPr id="47" name="Text Placeholder 9">
            <a:extLst>
              <a:ext uri="{FF2B5EF4-FFF2-40B4-BE49-F238E27FC236}">
                <a16:creationId xmlns:a16="http://schemas.microsoft.com/office/drawing/2014/main" id="{64122AA8-6A2D-2CFF-F11B-DC6F976CADFF}"/>
              </a:ext>
            </a:extLst>
          </p:cNvPr>
          <p:cNvSpPr>
            <a:spLocks noGrp="1"/>
          </p:cNvSpPr>
          <p:nvPr>
            <p:ph type="body" sz="quarter" idx="15"/>
          </p:nvPr>
        </p:nvSpPr>
        <p:spPr>
          <a:xfrm>
            <a:off x="4425020" y="4728580"/>
            <a:ext cx="1228960" cy="871183"/>
          </a:xfrm>
          <a:prstGeom prst="rect">
            <a:avLst/>
          </a:prstGeom>
        </p:spPr>
        <p:txBody>
          <a:bodyPr lIns="0" tIns="0" rIns="0" bIns="0">
            <a:noAutofit/>
          </a:bodyPr>
          <a:lstStyle>
            <a:lvl1pPr marL="0" indent="0" algn="ctr">
              <a:buNone/>
              <a:defRPr sz="1400" b="0" i="0">
                <a:solidFill>
                  <a:schemeClr val="accent6"/>
                </a:solidFill>
                <a:latin typeface="Arial" panose="020B0604020202020204" pitchFamily="34" charset="0"/>
                <a:ea typeface="Noto Serif" panose="02020600060500020200" pitchFamily="18" charset="0"/>
                <a:cs typeface="Arial"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
        <p:nvSpPr>
          <p:cNvPr id="48" name="Text Placeholder 9">
            <a:extLst>
              <a:ext uri="{FF2B5EF4-FFF2-40B4-BE49-F238E27FC236}">
                <a16:creationId xmlns:a16="http://schemas.microsoft.com/office/drawing/2014/main" id="{2B078AC1-9AF3-3C46-3C84-CA9F5593E1DA}"/>
              </a:ext>
            </a:extLst>
          </p:cNvPr>
          <p:cNvSpPr>
            <a:spLocks noGrp="1"/>
          </p:cNvSpPr>
          <p:nvPr>
            <p:ph type="body" sz="quarter" idx="16"/>
          </p:nvPr>
        </p:nvSpPr>
        <p:spPr>
          <a:xfrm>
            <a:off x="6351466" y="4728579"/>
            <a:ext cx="1228960" cy="871183"/>
          </a:xfrm>
          <a:prstGeom prst="rect">
            <a:avLst/>
          </a:prstGeom>
        </p:spPr>
        <p:txBody>
          <a:bodyPr lIns="0" tIns="0" rIns="0" bIns="0">
            <a:noAutofit/>
          </a:bodyPr>
          <a:lstStyle>
            <a:lvl1pPr marL="0" indent="0" algn="ctr">
              <a:buNone/>
              <a:defRPr sz="1400" b="0" i="0">
                <a:solidFill>
                  <a:schemeClr val="accent6"/>
                </a:solidFill>
                <a:latin typeface="Arial" panose="020B0604020202020204" pitchFamily="34" charset="0"/>
                <a:ea typeface="Noto Serif" panose="02020600060500020200" pitchFamily="18" charset="0"/>
                <a:cs typeface="Arial"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edit Master text styles</a:t>
            </a:r>
          </a:p>
        </p:txBody>
      </p:sp>
      <p:sp>
        <p:nvSpPr>
          <p:cNvPr id="49" name="Text Placeholder 9">
            <a:extLst>
              <a:ext uri="{FF2B5EF4-FFF2-40B4-BE49-F238E27FC236}">
                <a16:creationId xmlns:a16="http://schemas.microsoft.com/office/drawing/2014/main" id="{92062CBE-9F11-0991-40C1-7F805D6EE67F}"/>
              </a:ext>
            </a:extLst>
          </p:cNvPr>
          <p:cNvSpPr>
            <a:spLocks noGrp="1"/>
          </p:cNvSpPr>
          <p:nvPr>
            <p:ph type="body" sz="quarter" idx="17"/>
          </p:nvPr>
        </p:nvSpPr>
        <p:spPr>
          <a:xfrm>
            <a:off x="8187242" y="4719166"/>
            <a:ext cx="1228960" cy="871183"/>
          </a:xfrm>
          <a:prstGeom prst="rect">
            <a:avLst/>
          </a:prstGeom>
        </p:spPr>
        <p:txBody>
          <a:bodyPr lIns="0" tIns="0" rIns="0" bIns="0">
            <a:noAutofit/>
          </a:bodyPr>
          <a:lstStyle>
            <a:lvl1pPr marL="0" indent="0" algn="ctr">
              <a:buNone/>
              <a:defRPr sz="1400" b="0" i="0">
                <a:solidFill>
                  <a:schemeClr val="accent6"/>
                </a:solidFill>
                <a:latin typeface="Arial" panose="020B0604020202020204" pitchFamily="34" charset="0"/>
                <a:ea typeface="Noto Serif" panose="02020600060500020200" pitchFamily="18" charset="0"/>
                <a:cs typeface="Arial"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edit Master text styles</a:t>
            </a:r>
          </a:p>
        </p:txBody>
      </p:sp>
      <p:sp>
        <p:nvSpPr>
          <p:cNvPr id="50" name="Text Placeholder 9">
            <a:extLst>
              <a:ext uri="{FF2B5EF4-FFF2-40B4-BE49-F238E27FC236}">
                <a16:creationId xmlns:a16="http://schemas.microsoft.com/office/drawing/2014/main" id="{981D1B5A-E2F1-5039-24A3-22285F874DF5}"/>
              </a:ext>
            </a:extLst>
          </p:cNvPr>
          <p:cNvSpPr>
            <a:spLocks noGrp="1"/>
          </p:cNvSpPr>
          <p:nvPr>
            <p:ph type="body" sz="quarter" idx="18"/>
          </p:nvPr>
        </p:nvSpPr>
        <p:spPr>
          <a:xfrm>
            <a:off x="10023018" y="4719166"/>
            <a:ext cx="1228960" cy="871183"/>
          </a:xfrm>
          <a:prstGeom prst="rect">
            <a:avLst/>
          </a:prstGeom>
        </p:spPr>
        <p:txBody>
          <a:bodyPr lIns="0" tIns="0" rIns="0" bIns="0">
            <a:noAutofit/>
          </a:bodyPr>
          <a:lstStyle>
            <a:lvl1pPr marL="0" indent="0" algn="ctr">
              <a:buNone/>
              <a:defRPr sz="1400" b="0" i="0">
                <a:solidFill>
                  <a:schemeClr val="accent6"/>
                </a:solidFill>
                <a:latin typeface="Arial" panose="020B0604020202020204" pitchFamily="34" charset="0"/>
                <a:ea typeface="Noto Serif" panose="02020600060500020200" pitchFamily="18" charset="0"/>
                <a:cs typeface="Arial"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edit Master text styles</a:t>
            </a:r>
          </a:p>
        </p:txBody>
      </p:sp>
      <p:sp>
        <p:nvSpPr>
          <p:cNvPr id="2" name="Footer Placeholder 2">
            <a:extLst>
              <a:ext uri="{FF2B5EF4-FFF2-40B4-BE49-F238E27FC236}">
                <a16:creationId xmlns:a16="http://schemas.microsoft.com/office/drawing/2014/main" id="{104C8655-343A-BB7A-0795-7F3C4A7D7AD1}"/>
              </a:ext>
            </a:extLst>
          </p:cNvPr>
          <p:cNvSpPr>
            <a:spLocks noGrp="1"/>
          </p:cNvSpPr>
          <p:nvPr>
            <p:ph type="ftr" sz="quarter" idx="10"/>
          </p:nvPr>
        </p:nvSpPr>
        <p:spPr>
          <a:xfrm>
            <a:off x="4475177" y="6356350"/>
            <a:ext cx="5645099"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6" name="Picture Placeholder 6">
            <a:extLst>
              <a:ext uri="{FF2B5EF4-FFF2-40B4-BE49-F238E27FC236}">
                <a16:creationId xmlns:a16="http://schemas.microsoft.com/office/drawing/2014/main" id="{4CD23F18-A053-D94D-7FBF-1FA4BAF00866}"/>
              </a:ext>
            </a:extLst>
          </p:cNvPr>
          <p:cNvSpPr>
            <a:spLocks noGrp="1"/>
          </p:cNvSpPr>
          <p:nvPr>
            <p:ph type="pic" sz="quarter" idx="20"/>
          </p:nvPr>
        </p:nvSpPr>
        <p:spPr>
          <a:xfrm>
            <a:off x="0" y="0"/>
            <a:ext cx="3797300" cy="6858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anchor="t"/>
          <a:lstStyle>
            <a:lvl1pPr marL="0" indent="0" algn="ctr">
              <a:buNone/>
              <a:defRPr i="1">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71268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Layout_F">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8975-6695-DD40-BD88-C1D52ACE7B3C}"/>
              </a:ext>
            </a:extLst>
          </p:cNvPr>
          <p:cNvSpPr/>
          <p:nvPr userDrawn="1"/>
        </p:nvSpPr>
        <p:spPr>
          <a:xfrm rot="5400000">
            <a:off x="6122770" y="3389510"/>
            <a:ext cx="6857998" cy="78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04AC24-1983-BB4B-A889-98474AB45207}"/>
              </a:ext>
            </a:extLst>
          </p:cNvPr>
          <p:cNvSpPr/>
          <p:nvPr userDrawn="1"/>
        </p:nvSpPr>
        <p:spPr>
          <a:xfrm>
            <a:off x="9591260" y="0"/>
            <a:ext cx="260073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3">
            <a:extLst>
              <a:ext uri="{FF2B5EF4-FFF2-40B4-BE49-F238E27FC236}">
                <a16:creationId xmlns:a16="http://schemas.microsoft.com/office/drawing/2014/main" id="{15B51E9F-DAE7-0540-BD06-52D1AF755942}"/>
              </a:ext>
            </a:extLst>
          </p:cNvPr>
          <p:cNvSpPr>
            <a:spLocks noGrp="1"/>
          </p:cNvSpPr>
          <p:nvPr>
            <p:ph type="pic" sz="quarter" idx="15"/>
          </p:nvPr>
        </p:nvSpPr>
        <p:spPr>
          <a:xfrm>
            <a:off x="7850257" y="596352"/>
            <a:ext cx="3482006" cy="5623473"/>
          </a:xfrm>
          <a:prstGeom prst="rect">
            <a:avLst/>
          </a:prstGeom>
        </p:spPr>
        <p:txBody>
          <a:bodyPr/>
          <a:lstStyle/>
          <a:p>
            <a:r>
              <a:rPr lang="en-US"/>
              <a:t>Click icon to add picture</a:t>
            </a:r>
            <a:endParaRPr lang="en-US" dirty="0"/>
          </a:p>
        </p:txBody>
      </p:sp>
      <p:sp>
        <p:nvSpPr>
          <p:cNvPr id="11" name="Oval 10">
            <a:extLst>
              <a:ext uri="{FF2B5EF4-FFF2-40B4-BE49-F238E27FC236}">
                <a16:creationId xmlns:a16="http://schemas.microsoft.com/office/drawing/2014/main" id="{E2CE0F2E-36B5-7A48-9530-9A3EF9E87380}"/>
              </a:ext>
            </a:extLst>
          </p:cNvPr>
          <p:cNvSpPr/>
          <p:nvPr userDrawn="1"/>
        </p:nvSpPr>
        <p:spPr>
          <a:xfrm>
            <a:off x="518595" y="2824379"/>
            <a:ext cx="766762" cy="766762"/>
          </a:xfrm>
          <a:prstGeom prst="ellipse">
            <a:avLst/>
          </a:prstGeom>
          <a:gradFill>
            <a:gsLst>
              <a:gs pos="0">
                <a:schemeClr val="accent5"/>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0">
            <a:extLst>
              <a:ext uri="{FF2B5EF4-FFF2-40B4-BE49-F238E27FC236}">
                <a16:creationId xmlns:a16="http://schemas.microsoft.com/office/drawing/2014/main" id="{BF41AE24-8A17-B749-98C1-9BDB4FDF5967}"/>
              </a:ext>
            </a:extLst>
          </p:cNvPr>
          <p:cNvSpPr>
            <a:spLocks noGrp="1"/>
          </p:cNvSpPr>
          <p:nvPr>
            <p:ph type="body" sz="quarter" idx="19"/>
          </p:nvPr>
        </p:nvSpPr>
        <p:spPr>
          <a:xfrm>
            <a:off x="1435703" y="2667221"/>
            <a:ext cx="2396054"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4" name="Text Placeholder 30">
            <a:extLst>
              <a:ext uri="{FF2B5EF4-FFF2-40B4-BE49-F238E27FC236}">
                <a16:creationId xmlns:a16="http://schemas.microsoft.com/office/drawing/2014/main" id="{6DD8E838-5660-F54A-BA40-A1E6EF358DC4}"/>
              </a:ext>
            </a:extLst>
          </p:cNvPr>
          <p:cNvSpPr>
            <a:spLocks noGrp="1"/>
          </p:cNvSpPr>
          <p:nvPr>
            <p:ph type="body" sz="quarter" idx="20"/>
          </p:nvPr>
        </p:nvSpPr>
        <p:spPr>
          <a:xfrm>
            <a:off x="1435703" y="4524033"/>
            <a:ext cx="2389255"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9" name="Text Placeholder 30">
            <a:extLst>
              <a:ext uri="{FF2B5EF4-FFF2-40B4-BE49-F238E27FC236}">
                <a16:creationId xmlns:a16="http://schemas.microsoft.com/office/drawing/2014/main" id="{91470B07-C92B-4346-AEA8-DDF33ABB71A9}"/>
              </a:ext>
            </a:extLst>
          </p:cNvPr>
          <p:cNvSpPr>
            <a:spLocks noGrp="1"/>
          </p:cNvSpPr>
          <p:nvPr>
            <p:ph type="body" sz="quarter" idx="22"/>
          </p:nvPr>
        </p:nvSpPr>
        <p:spPr>
          <a:xfrm>
            <a:off x="5256317" y="2667221"/>
            <a:ext cx="2312553"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0" name="Text Placeholder 30">
            <a:extLst>
              <a:ext uri="{FF2B5EF4-FFF2-40B4-BE49-F238E27FC236}">
                <a16:creationId xmlns:a16="http://schemas.microsoft.com/office/drawing/2014/main" id="{03041DFA-2D39-A241-AC7B-6CFAC6D020F8}"/>
              </a:ext>
            </a:extLst>
          </p:cNvPr>
          <p:cNvSpPr>
            <a:spLocks noGrp="1"/>
          </p:cNvSpPr>
          <p:nvPr>
            <p:ph type="body" sz="quarter" idx="23"/>
          </p:nvPr>
        </p:nvSpPr>
        <p:spPr>
          <a:xfrm>
            <a:off x="5249518" y="4524033"/>
            <a:ext cx="2312553"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 name="Slide Number Placeholder 3">
            <a:extLst>
              <a:ext uri="{FF2B5EF4-FFF2-40B4-BE49-F238E27FC236}">
                <a16:creationId xmlns:a16="http://schemas.microsoft.com/office/drawing/2014/main" id="{A6086356-C599-534A-A9F5-5EEDE54E7749}"/>
              </a:ext>
            </a:extLst>
          </p:cNvPr>
          <p:cNvSpPr>
            <a:spLocks noGrp="1"/>
          </p:cNvSpPr>
          <p:nvPr>
            <p:ph type="sldNum" sz="quarter" idx="11"/>
          </p:nvPr>
        </p:nvSpPr>
        <p:spPr/>
        <p:txBody>
          <a:bodyPr/>
          <a:lstStyle>
            <a:lvl1pPr>
              <a:defRPr>
                <a:solidFill>
                  <a:schemeClr val="bg1"/>
                </a:solidFill>
              </a:defRPr>
            </a:lvl1pPr>
          </a:lstStyle>
          <a:p>
            <a:fld id="{070FF94C-BDB2-5C48-9B12-AC4EF57C6023}" type="slidenum">
              <a:rPr lang="en-US" smtClean="0"/>
              <a:pPr/>
              <a:t>‹#›</a:t>
            </a:fld>
            <a:endParaRPr lang="en-US" dirty="0"/>
          </a:p>
        </p:txBody>
      </p:sp>
      <p:sp>
        <p:nvSpPr>
          <p:cNvPr id="23" name="Title 1">
            <a:extLst>
              <a:ext uri="{FF2B5EF4-FFF2-40B4-BE49-F238E27FC236}">
                <a16:creationId xmlns:a16="http://schemas.microsoft.com/office/drawing/2014/main" id="{B27DF288-6692-CA71-97D9-5DA492EB364F}"/>
              </a:ext>
            </a:extLst>
          </p:cNvPr>
          <p:cNvSpPr>
            <a:spLocks noGrp="1"/>
          </p:cNvSpPr>
          <p:nvPr>
            <p:ph type="title"/>
          </p:nvPr>
        </p:nvSpPr>
        <p:spPr>
          <a:xfrm>
            <a:off x="509016" y="290953"/>
            <a:ext cx="6508010" cy="1134232"/>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37A79C44-896E-401B-82D3-20BF35BED340}"/>
              </a:ext>
            </a:extLst>
          </p:cNvPr>
          <p:cNvCxnSpPr>
            <a:cxnSpLocks/>
          </p:cNvCxnSpPr>
          <p:nvPr userDrawn="1"/>
        </p:nvCxnSpPr>
        <p:spPr>
          <a:xfrm>
            <a:off x="509015"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EAF97BC4-0E90-BE4B-E5DC-25F1DF68C0A7}"/>
              </a:ext>
            </a:extLst>
          </p:cNvPr>
          <p:cNvSpPr>
            <a:spLocks noGrp="1"/>
          </p:cNvSpPr>
          <p:nvPr>
            <p:ph type="body" sz="quarter" idx="14"/>
          </p:nvPr>
        </p:nvSpPr>
        <p:spPr>
          <a:xfrm>
            <a:off x="509016" y="1931984"/>
            <a:ext cx="6508010" cy="691710"/>
          </a:xfrm>
          <a:prstGeom prst="rect">
            <a:avLst/>
          </a:prstGeom>
        </p:spPr>
        <p:txBody>
          <a:bodyPr lIns="0" tIns="0" rIns="0" bIns="0">
            <a:noAutofit/>
          </a:bodyPr>
          <a:lstStyle>
            <a:lvl1pPr marL="0" indent="0">
              <a:buNone/>
              <a:defRPr sz="2000" b="1" i="1">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
        <p:nvSpPr>
          <p:cNvPr id="29" name="Footer Placeholder 2">
            <a:extLst>
              <a:ext uri="{FF2B5EF4-FFF2-40B4-BE49-F238E27FC236}">
                <a16:creationId xmlns:a16="http://schemas.microsoft.com/office/drawing/2014/main" id="{51218641-83F4-0AF9-33BA-878CC5C32CD2}"/>
              </a:ext>
            </a:extLst>
          </p:cNvPr>
          <p:cNvSpPr>
            <a:spLocks noGrp="1"/>
          </p:cNvSpPr>
          <p:nvPr>
            <p:ph type="ftr" sz="quarter" idx="10"/>
          </p:nvPr>
        </p:nvSpPr>
        <p:spPr>
          <a:xfrm>
            <a:off x="509015" y="6356350"/>
            <a:ext cx="7315200"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31" name="Oval 30">
            <a:extLst>
              <a:ext uri="{FF2B5EF4-FFF2-40B4-BE49-F238E27FC236}">
                <a16:creationId xmlns:a16="http://schemas.microsoft.com/office/drawing/2014/main" id="{74226708-FBE9-E16E-B423-C0B6A35F79DE}"/>
              </a:ext>
            </a:extLst>
          </p:cNvPr>
          <p:cNvSpPr/>
          <p:nvPr userDrawn="1"/>
        </p:nvSpPr>
        <p:spPr>
          <a:xfrm>
            <a:off x="509015" y="4678534"/>
            <a:ext cx="766762" cy="766762"/>
          </a:xfrm>
          <a:prstGeom prst="ellipse">
            <a:avLst/>
          </a:prstGeom>
          <a:gradFill>
            <a:gsLst>
              <a:gs pos="0">
                <a:schemeClr val="accent5"/>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BAB596A-13D7-805C-FD9A-B6DD4923097E}"/>
              </a:ext>
            </a:extLst>
          </p:cNvPr>
          <p:cNvSpPr/>
          <p:nvPr userDrawn="1"/>
        </p:nvSpPr>
        <p:spPr>
          <a:xfrm>
            <a:off x="4297005" y="2821722"/>
            <a:ext cx="766762" cy="766762"/>
          </a:xfrm>
          <a:prstGeom prst="ellipse">
            <a:avLst/>
          </a:prstGeom>
          <a:gradFill>
            <a:gsLst>
              <a:gs pos="0">
                <a:schemeClr val="accent5"/>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33AE8DD-176D-C056-E56D-BAA66600A625}"/>
              </a:ext>
            </a:extLst>
          </p:cNvPr>
          <p:cNvSpPr/>
          <p:nvPr userDrawn="1"/>
        </p:nvSpPr>
        <p:spPr>
          <a:xfrm>
            <a:off x="4297005" y="4678534"/>
            <a:ext cx="766762" cy="766762"/>
          </a:xfrm>
          <a:prstGeom prst="ellipse">
            <a:avLst/>
          </a:prstGeom>
          <a:gradFill>
            <a:gsLst>
              <a:gs pos="0">
                <a:schemeClr val="accent5"/>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439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Layout_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8975-6695-DD40-BD88-C1D52ACE7B3C}"/>
              </a:ext>
            </a:extLst>
          </p:cNvPr>
          <p:cNvSpPr/>
          <p:nvPr userDrawn="1"/>
        </p:nvSpPr>
        <p:spPr>
          <a:xfrm rot="5400000">
            <a:off x="6122770" y="3389510"/>
            <a:ext cx="6857998" cy="78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04AC24-1983-BB4B-A889-98474AB45207}"/>
              </a:ext>
            </a:extLst>
          </p:cNvPr>
          <p:cNvSpPr/>
          <p:nvPr userDrawn="1"/>
        </p:nvSpPr>
        <p:spPr>
          <a:xfrm>
            <a:off x="9591260" y="0"/>
            <a:ext cx="260073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3">
            <a:extLst>
              <a:ext uri="{FF2B5EF4-FFF2-40B4-BE49-F238E27FC236}">
                <a16:creationId xmlns:a16="http://schemas.microsoft.com/office/drawing/2014/main" id="{15B51E9F-DAE7-0540-BD06-52D1AF755942}"/>
              </a:ext>
            </a:extLst>
          </p:cNvPr>
          <p:cNvSpPr>
            <a:spLocks noGrp="1"/>
          </p:cNvSpPr>
          <p:nvPr>
            <p:ph type="pic" sz="quarter" idx="15"/>
          </p:nvPr>
        </p:nvSpPr>
        <p:spPr>
          <a:xfrm>
            <a:off x="7850257" y="596352"/>
            <a:ext cx="3482006" cy="5623473"/>
          </a:xfrm>
          <a:prstGeom prst="rect">
            <a:avLst/>
          </a:prstGeom>
        </p:spPr>
        <p:txBody>
          <a:bodyPr/>
          <a:lstStyle/>
          <a:p>
            <a:r>
              <a:rPr lang="en-US"/>
              <a:t>Click icon to add picture</a:t>
            </a:r>
            <a:endParaRPr lang="en-US" dirty="0"/>
          </a:p>
        </p:txBody>
      </p:sp>
      <p:sp>
        <p:nvSpPr>
          <p:cNvPr id="11" name="Oval 10">
            <a:extLst>
              <a:ext uri="{FF2B5EF4-FFF2-40B4-BE49-F238E27FC236}">
                <a16:creationId xmlns:a16="http://schemas.microsoft.com/office/drawing/2014/main" id="{E2CE0F2E-36B5-7A48-9530-9A3EF9E87380}"/>
              </a:ext>
            </a:extLst>
          </p:cNvPr>
          <p:cNvSpPr/>
          <p:nvPr userDrawn="1"/>
        </p:nvSpPr>
        <p:spPr>
          <a:xfrm>
            <a:off x="518595" y="2824379"/>
            <a:ext cx="766762" cy="766762"/>
          </a:xfrm>
          <a:prstGeom prst="ellipse">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0">
            <a:extLst>
              <a:ext uri="{FF2B5EF4-FFF2-40B4-BE49-F238E27FC236}">
                <a16:creationId xmlns:a16="http://schemas.microsoft.com/office/drawing/2014/main" id="{BF41AE24-8A17-B749-98C1-9BDB4FDF5967}"/>
              </a:ext>
            </a:extLst>
          </p:cNvPr>
          <p:cNvSpPr>
            <a:spLocks noGrp="1"/>
          </p:cNvSpPr>
          <p:nvPr>
            <p:ph type="body" sz="quarter" idx="19"/>
          </p:nvPr>
        </p:nvSpPr>
        <p:spPr>
          <a:xfrm>
            <a:off x="1435703" y="2667221"/>
            <a:ext cx="2396054"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4" name="Text Placeholder 30">
            <a:extLst>
              <a:ext uri="{FF2B5EF4-FFF2-40B4-BE49-F238E27FC236}">
                <a16:creationId xmlns:a16="http://schemas.microsoft.com/office/drawing/2014/main" id="{6DD8E838-5660-F54A-BA40-A1E6EF358DC4}"/>
              </a:ext>
            </a:extLst>
          </p:cNvPr>
          <p:cNvSpPr>
            <a:spLocks noGrp="1"/>
          </p:cNvSpPr>
          <p:nvPr>
            <p:ph type="body" sz="quarter" idx="20"/>
          </p:nvPr>
        </p:nvSpPr>
        <p:spPr>
          <a:xfrm>
            <a:off x="1435703" y="4524033"/>
            <a:ext cx="2389255"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9" name="Text Placeholder 30">
            <a:extLst>
              <a:ext uri="{FF2B5EF4-FFF2-40B4-BE49-F238E27FC236}">
                <a16:creationId xmlns:a16="http://schemas.microsoft.com/office/drawing/2014/main" id="{91470B07-C92B-4346-AEA8-DDF33ABB71A9}"/>
              </a:ext>
            </a:extLst>
          </p:cNvPr>
          <p:cNvSpPr>
            <a:spLocks noGrp="1"/>
          </p:cNvSpPr>
          <p:nvPr>
            <p:ph type="body" sz="quarter" idx="22"/>
          </p:nvPr>
        </p:nvSpPr>
        <p:spPr>
          <a:xfrm>
            <a:off x="5256317" y="2667221"/>
            <a:ext cx="2312553"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0" name="Text Placeholder 30">
            <a:extLst>
              <a:ext uri="{FF2B5EF4-FFF2-40B4-BE49-F238E27FC236}">
                <a16:creationId xmlns:a16="http://schemas.microsoft.com/office/drawing/2014/main" id="{03041DFA-2D39-A241-AC7B-6CFAC6D020F8}"/>
              </a:ext>
            </a:extLst>
          </p:cNvPr>
          <p:cNvSpPr>
            <a:spLocks noGrp="1"/>
          </p:cNvSpPr>
          <p:nvPr>
            <p:ph type="body" sz="quarter" idx="23"/>
          </p:nvPr>
        </p:nvSpPr>
        <p:spPr>
          <a:xfrm>
            <a:off x="5249518" y="4524033"/>
            <a:ext cx="2312553" cy="1075765"/>
          </a:xfrm>
          <a:prstGeom prst="rect">
            <a:avLst/>
          </a:prstGeom>
        </p:spPr>
        <p:txBody>
          <a:bodyPr anchor="ctr">
            <a:noAutofit/>
          </a:bodyPr>
          <a:lstStyle>
            <a:lvl1pPr marL="0" indent="0" algn="l">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 name="Slide Number Placeholder 3">
            <a:extLst>
              <a:ext uri="{FF2B5EF4-FFF2-40B4-BE49-F238E27FC236}">
                <a16:creationId xmlns:a16="http://schemas.microsoft.com/office/drawing/2014/main" id="{A6086356-C599-534A-A9F5-5EEDE54E7749}"/>
              </a:ext>
            </a:extLst>
          </p:cNvPr>
          <p:cNvSpPr>
            <a:spLocks noGrp="1"/>
          </p:cNvSpPr>
          <p:nvPr>
            <p:ph type="sldNum" sz="quarter" idx="11"/>
          </p:nvPr>
        </p:nvSpPr>
        <p:spPr/>
        <p:txBody>
          <a:bodyPr/>
          <a:lstStyle>
            <a:lvl1pPr>
              <a:defRPr>
                <a:solidFill>
                  <a:schemeClr val="bg1"/>
                </a:solidFill>
              </a:defRPr>
            </a:lvl1pPr>
          </a:lstStyle>
          <a:p>
            <a:fld id="{070FF94C-BDB2-5C48-9B12-AC4EF57C6023}" type="slidenum">
              <a:rPr lang="en-US" smtClean="0"/>
              <a:pPr/>
              <a:t>‹#›</a:t>
            </a:fld>
            <a:endParaRPr lang="en-US" dirty="0"/>
          </a:p>
        </p:txBody>
      </p:sp>
      <p:sp>
        <p:nvSpPr>
          <p:cNvPr id="23" name="Title 1">
            <a:extLst>
              <a:ext uri="{FF2B5EF4-FFF2-40B4-BE49-F238E27FC236}">
                <a16:creationId xmlns:a16="http://schemas.microsoft.com/office/drawing/2014/main" id="{B27DF288-6692-CA71-97D9-5DA492EB364F}"/>
              </a:ext>
            </a:extLst>
          </p:cNvPr>
          <p:cNvSpPr>
            <a:spLocks noGrp="1"/>
          </p:cNvSpPr>
          <p:nvPr>
            <p:ph type="title"/>
          </p:nvPr>
        </p:nvSpPr>
        <p:spPr>
          <a:xfrm>
            <a:off x="509016" y="290953"/>
            <a:ext cx="6508010" cy="1134232"/>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37A79C44-896E-401B-82D3-20BF35BED340}"/>
              </a:ext>
            </a:extLst>
          </p:cNvPr>
          <p:cNvCxnSpPr>
            <a:cxnSpLocks/>
          </p:cNvCxnSpPr>
          <p:nvPr userDrawn="1"/>
        </p:nvCxnSpPr>
        <p:spPr>
          <a:xfrm>
            <a:off x="509015"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EAF97BC4-0E90-BE4B-E5DC-25F1DF68C0A7}"/>
              </a:ext>
            </a:extLst>
          </p:cNvPr>
          <p:cNvSpPr>
            <a:spLocks noGrp="1"/>
          </p:cNvSpPr>
          <p:nvPr>
            <p:ph type="body" sz="quarter" idx="14"/>
          </p:nvPr>
        </p:nvSpPr>
        <p:spPr>
          <a:xfrm>
            <a:off x="509016" y="1931984"/>
            <a:ext cx="6508010" cy="691710"/>
          </a:xfrm>
          <a:prstGeom prst="rect">
            <a:avLst/>
          </a:prstGeom>
        </p:spPr>
        <p:txBody>
          <a:bodyPr lIns="0" tIns="0" rIns="0" bIns="0">
            <a:noAutofit/>
          </a:bodyPr>
          <a:lstStyle>
            <a:lvl1pPr marL="0" indent="0">
              <a:buNone/>
              <a:defRPr sz="2000" b="1" i="1">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
        <p:nvSpPr>
          <p:cNvPr id="29" name="Footer Placeholder 2">
            <a:extLst>
              <a:ext uri="{FF2B5EF4-FFF2-40B4-BE49-F238E27FC236}">
                <a16:creationId xmlns:a16="http://schemas.microsoft.com/office/drawing/2014/main" id="{51218641-83F4-0AF9-33BA-878CC5C32CD2}"/>
              </a:ext>
            </a:extLst>
          </p:cNvPr>
          <p:cNvSpPr>
            <a:spLocks noGrp="1"/>
          </p:cNvSpPr>
          <p:nvPr>
            <p:ph type="ftr" sz="quarter" idx="10"/>
          </p:nvPr>
        </p:nvSpPr>
        <p:spPr>
          <a:xfrm>
            <a:off x="509015" y="6356350"/>
            <a:ext cx="7315200"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31" name="Oval 30">
            <a:extLst>
              <a:ext uri="{FF2B5EF4-FFF2-40B4-BE49-F238E27FC236}">
                <a16:creationId xmlns:a16="http://schemas.microsoft.com/office/drawing/2014/main" id="{74226708-FBE9-E16E-B423-C0B6A35F79DE}"/>
              </a:ext>
            </a:extLst>
          </p:cNvPr>
          <p:cNvSpPr/>
          <p:nvPr userDrawn="1"/>
        </p:nvSpPr>
        <p:spPr>
          <a:xfrm>
            <a:off x="509015" y="4678534"/>
            <a:ext cx="766762" cy="766762"/>
          </a:xfrm>
          <a:prstGeom prst="ellipse">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BAB596A-13D7-805C-FD9A-B6DD4923097E}"/>
              </a:ext>
            </a:extLst>
          </p:cNvPr>
          <p:cNvSpPr/>
          <p:nvPr userDrawn="1"/>
        </p:nvSpPr>
        <p:spPr>
          <a:xfrm>
            <a:off x="4297005" y="2821722"/>
            <a:ext cx="766762" cy="766762"/>
          </a:xfrm>
          <a:prstGeom prst="ellipse">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33AE8DD-176D-C056-E56D-BAA66600A625}"/>
              </a:ext>
            </a:extLst>
          </p:cNvPr>
          <p:cNvSpPr/>
          <p:nvPr userDrawn="1"/>
        </p:nvSpPr>
        <p:spPr>
          <a:xfrm>
            <a:off x="4297005" y="4678534"/>
            <a:ext cx="766762" cy="766762"/>
          </a:xfrm>
          <a:prstGeom prst="ellipse">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90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dy Layout_F">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898975-6695-DD40-BD88-C1D52ACE7B3C}"/>
              </a:ext>
            </a:extLst>
          </p:cNvPr>
          <p:cNvSpPr/>
          <p:nvPr userDrawn="1"/>
        </p:nvSpPr>
        <p:spPr>
          <a:xfrm rot="5400000">
            <a:off x="2908445" y="3368598"/>
            <a:ext cx="6857998" cy="78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04AC24-1983-BB4B-A889-98474AB45207}"/>
              </a:ext>
            </a:extLst>
          </p:cNvPr>
          <p:cNvSpPr/>
          <p:nvPr userDrawn="1"/>
        </p:nvSpPr>
        <p:spPr>
          <a:xfrm>
            <a:off x="6376936" y="0"/>
            <a:ext cx="58150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0">
            <a:extLst>
              <a:ext uri="{FF2B5EF4-FFF2-40B4-BE49-F238E27FC236}">
                <a16:creationId xmlns:a16="http://schemas.microsoft.com/office/drawing/2014/main" id="{BF41AE24-8A17-B749-98C1-9BDB4FDF5967}"/>
              </a:ext>
            </a:extLst>
          </p:cNvPr>
          <p:cNvSpPr>
            <a:spLocks noGrp="1"/>
          </p:cNvSpPr>
          <p:nvPr>
            <p:ph type="body" sz="quarter" idx="19"/>
          </p:nvPr>
        </p:nvSpPr>
        <p:spPr>
          <a:xfrm>
            <a:off x="506395" y="2667221"/>
            <a:ext cx="5411950" cy="3389547"/>
          </a:xfrm>
          <a:prstGeom prst="rect">
            <a:avLst/>
          </a:prstGeom>
        </p:spPr>
        <p:txBody>
          <a:bodyPr anchor="t">
            <a:noAutofit/>
          </a:bodyPr>
          <a:lstStyle>
            <a:lvl1pPr marL="285750" indent="-285750" algn="l">
              <a:buFont typeface="Arial" panose="020B0604020202020204" pitchFamily="34" charset="0"/>
              <a:buChar char="•"/>
              <a:defRPr sz="2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A6086356-C599-534A-A9F5-5EEDE54E7749}"/>
              </a:ext>
            </a:extLst>
          </p:cNvPr>
          <p:cNvSpPr>
            <a:spLocks noGrp="1"/>
          </p:cNvSpPr>
          <p:nvPr>
            <p:ph type="sldNum" sz="quarter" idx="11"/>
          </p:nvPr>
        </p:nvSpPr>
        <p:spPr/>
        <p:txBody>
          <a:bodyPr/>
          <a:lstStyle>
            <a:lvl1pPr>
              <a:defRPr>
                <a:solidFill>
                  <a:schemeClr val="bg1"/>
                </a:solidFill>
              </a:defRPr>
            </a:lvl1pPr>
          </a:lstStyle>
          <a:p>
            <a:fld id="{070FF94C-BDB2-5C48-9B12-AC4EF57C6023}" type="slidenum">
              <a:rPr lang="en-US" smtClean="0"/>
              <a:pPr/>
              <a:t>‹#›</a:t>
            </a:fld>
            <a:endParaRPr lang="en-US" dirty="0"/>
          </a:p>
        </p:txBody>
      </p:sp>
      <p:sp>
        <p:nvSpPr>
          <p:cNvPr id="23" name="Title 1">
            <a:extLst>
              <a:ext uri="{FF2B5EF4-FFF2-40B4-BE49-F238E27FC236}">
                <a16:creationId xmlns:a16="http://schemas.microsoft.com/office/drawing/2014/main" id="{B27DF288-6692-CA71-97D9-5DA492EB364F}"/>
              </a:ext>
            </a:extLst>
          </p:cNvPr>
          <p:cNvSpPr>
            <a:spLocks noGrp="1"/>
          </p:cNvSpPr>
          <p:nvPr>
            <p:ph type="title"/>
          </p:nvPr>
        </p:nvSpPr>
        <p:spPr>
          <a:xfrm>
            <a:off x="509016" y="290953"/>
            <a:ext cx="5411950" cy="1134232"/>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37A79C44-896E-401B-82D3-20BF35BED340}"/>
              </a:ext>
            </a:extLst>
          </p:cNvPr>
          <p:cNvCxnSpPr>
            <a:cxnSpLocks/>
          </p:cNvCxnSpPr>
          <p:nvPr userDrawn="1"/>
        </p:nvCxnSpPr>
        <p:spPr>
          <a:xfrm>
            <a:off x="509015"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EAF97BC4-0E90-BE4B-E5DC-25F1DF68C0A7}"/>
              </a:ext>
            </a:extLst>
          </p:cNvPr>
          <p:cNvSpPr>
            <a:spLocks noGrp="1"/>
          </p:cNvSpPr>
          <p:nvPr>
            <p:ph type="body" sz="quarter" idx="14"/>
          </p:nvPr>
        </p:nvSpPr>
        <p:spPr>
          <a:xfrm>
            <a:off x="509016" y="1931984"/>
            <a:ext cx="5411950" cy="691710"/>
          </a:xfrm>
          <a:prstGeom prst="rect">
            <a:avLst/>
          </a:prstGeom>
        </p:spPr>
        <p:txBody>
          <a:bodyPr lIns="0" tIns="0" rIns="0" bIns="0">
            <a:noAutofit/>
          </a:bodyPr>
          <a:lstStyle>
            <a:lvl1pPr marL="0" indent="0">
              <a:buNone/>
              <a:defRPr sz="2000" b="1" i="1">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
        <p:nvSpPr>
          <p:cNvPr id="29" name="Footer Placeholder 2">
            <a:extLst>
              <a:ext uri="{FF2B5EF4-FFF2-40B4-BE49-F238E27FC236}">
                <a16:creationId xmlns:a16="http://schemas.microsoft.com/office/drawing/2014/main" id="{51218641-83F4-0AF9-33BA-878CC5C32CD2}"/>
              </a:ext>
            </a:extLst>
          </p:cNvPr>
          <p:cNvSpPr>
            <a:spLocks noGrp="1"/>
          </p:cNvSpPr>
          <p:nvPr>
            <p:ph type="ftr" sz="quarter" idx="10"/>
          </p:nvPr>
        </p:nvSpPr>
        <p:spPr>
          <a:xfrm>
            <a:off x="509015" y="6356350"/>
            <a:ext cx="7315200"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pic>
        <p:nvPicPr>
          <p:cNvPr id="2" name="Picture 1">
            <a:extLst>
              <a:ext uri="{FF2B5EF4-FFF2-40B4-BE49-F238E27FC236}">
                <a16:creationId xmlns:a16="http://schemas.microsoft.com/office/drawing/2014/main" id="{BCEBD694-BC8C-EA20-ADBA-609D1588A8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59" t="11812" r="23891" b="17529"/>
          <a:stretch/>
        </p:blipFill>
        <p:spPr>
          <a:xfrm>
            <a:off x="6376936" y="2182044"/>
            <a:ext cx="5815064" cy="4094931"/>
          </a:xfrm>
          <a:prstGeom prst="rect">
            <a:avLst/>
          </a:prstGeom>
          <a:solidFill>
            <a:schemeClr val="accent3"/>
          </a:solidFill>
        </p:spPr>
      </p:pic>
    </p:spTree>
    <p:extLst>
      <p:ext uri="{BB962C8B-B14F-4D97-AF65-F5344CB8AC3E}">
        <p14:creationId xmlns:p14="http://schemas.microsoft.com/office/powerpoint/2010/main" val="349603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2FAD65-25A4-C560-282C-0D6F91F11174}"/>
              </a:ext>
            </a:extLst>
          </p:cNvPr>
          <p:cNvSpPr/>
          <p:nvPr userDrawn="1"/>
        </p:nvSpPr>
        <p:spPr>
          <a:xfrm>
            <a:off x="157163" y="0"/>
            <a:ext cx="12034837" cy="6858000"/>
          </a:xfrm>
          <a:prstGeom prst="rect">
            <a:avLst/>
          </a:prstGeom>
          <a:gradFill>
            <a:gsLst>
              <a:gs pos="0">
                <a:schemeClr val="accent6"/>
              </a:gs>
              <a:gs pos="100000">
                <a:schemeClr val="accent5"/>
              </a:gs>
            </a:gsLst>
            <a:lin ang="540000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7C59BFF-85F3-9F4A-8D96-7EFD26531330}"/>
              </a:ext>
            </a:extLst>
          </p:cNvPr>
          <p:cNvSpPr>
            <a:spLocks noGrp="1"/>
          </p:cNvSpPr>
          <p:nvPr>
            <p:ph type="sldNum" sz="quarter" idx="11"/>
          </p:nvPr>
        </p:nvSpPr>
        <p:spPr/>
        <p:txBody>
          <a:bodyPr/>
          <a:lstStyle>
            <a:lvl1pPr>
              <a:defRPr>
                <a:solidFill>
                  <a:schemeClr val="bg1"/>
                </a:solidFill>
              </a:defRPr>
            </a:lvl1pPr>
          </a:lstStyle>
          <a:p>
            <a:fld id="{070FF94C-BDB2-5C48-9B12-AC4EF57C6023}" type="slidenum">
              <a:rPr lang="en-US" smtClean="0"/>
              <a:pPr/>
              <a:t>‹#›</a:t>
            </a:fld>
            <a:endParaRPr lang="en-US" dirty="0"/>
          </a:p>
        </p:txBody>
      </p:sp>
      <p:sp>
        <p:nvSpPr>
          <p:cNvPr id="7" name="Rectangle 6">
            <a:extLst>
              <a:ext uri="{FF2B5EF4-FFF2-40B4-BE49-F238E27FC236}">
                <a16:creationId xmlns:a16="http://schemas.microsoft.com/office/drawing/2014/main" id="{F595FB99-0DF3-DD44-9FBA-163FAA7AEDC0}"/>
              </a:ext>
            </a:extLst>
          </p:cNvPr>
          <p:cNvSpPr/>
          <p:nvPr userDrawn="1"/>
        </p:nvSpPr>
        <p:spPr>
          <a:xfrm>
            <a:off x="0" y="0"/>
            <a:ext cx="1571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2">
            <a:extLst>
              <a:ext uri="{FF2B5EF4-FFF2-40B4-BE49-F238E27FC236}">
                <a16:creationId xmlns:a16="http://schemas.microsoft.com/office/drawing/2014/main" id="{8805EC82-3733-1C99-1AFD-8D93D89F2308}"/>
              </a:ext>
            </a:extLst>
          </p:cNvPr>
          <p:cNvSpPr>
            <a:spLocks noGrp="1"/>
          </p:cNvSpPr>
          <p:nvPr>
            <p:ph type="ftr" sz="quarter" idx="10"/>
          </p:nvPr>
        </p:nvSpPr>
        <p:spPr>
          <a:xfrm>
            <a:off x="509015" y="6356350"/>
            <a:ext cx="7315200" cy="365125"/>
          </a:xfrm>
          <a:prstGeom prst="rect">
            <a:avLst/>
          </a:prstGeom>
        </p:spPr>
        <p:txBody>
          <a:bodyPr lIns="0" tIns="0" rIns="0" bIns="0" anchor="ctr" anchorCtr="0"/>
          <a:lstStyle>
            <a:lvl1pPr>
              <a:defRPr sz="1100" b="0" i="0">
                <a:solidFill>
                  <a:schemeClr val="bg1"/>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3" name="Title 1">
            <a:extLst>
              <a:ext uri="{FF2B5EF4-FFF2-40B4-BE49-F238E27FC236}">
                <a16:creationId xmlns:a16="http://schemas.microsoft.com/office/drawing/2014/main" id="{C2ADEB96-B2DE-212D-ADBF-8F86B6E6E954}"/>
              </a:ext>
            </a:extLst>
          </p:cNvPr>
          <p:cNvSpPr>
            <a:spLocks noGrp="1"/>
          </p:cNvSpPr>
          <p:nvPr>
            <p:ph type="title" hasCustomPrompt="1"/>
          </p:nvPr>
        </p:nvSpPr>
        <p:spPr>
          <a:xfrm>
            <a:off x="509016" y="256311"/>
            <a:ext cx="6508010" cy="1094504"/>
          </a:xfrm>
          <a:prstGeom prst="rect">
            <a:avLst/>
          </a:prstGeom>
          <a:noFill/>
          <a:ln>
            <a:noFill/>
          </a:ln>
        </p:spPr>
        <p:txBody>
          <a:bodyPr lIns="0" tIns="0" rIns="0" bIns="0" anchor="b" anchorCtr="0">
            <a:normAutofit/>
          </a:bodyPr>
          <a:lstStyle>
            <a:lvl1pPr>
              <a:defRPr sz="3600" b="1" i="0">
                <a:ln>
                  <a:noFill/>
                </a:ln>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0" name="Straight Connector 9">
            <a:extLst>
              <a:ext uri="{FF2B5EF4-FFF2-40B4-BE49-F238E27FC236}">
                <a16:creationId xmlns:a16="http://schemas.microsoft.com/office/drawing/2014/main" id="{5054B88D-86CB-E1BC-EC47-C5C479E1D53B}"/>
              </a:ext>
            </a:extLst>
          </p:cNvPr>
          <p:cNvCxnSpPr>
            <a:cxnSpLocks/>
          </p:cNvCxnSpPr>
          <p:nvPr userDrawn="1"/>
        </p:nvCxnSpPr>
        <p:spPr>
          <a:xfrm>
            <a:off x="509015"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76357235-1AD5-28B1-CE52-E4B6D3E36165}"/>
              </a:ext>
            </a:extLst>
          </p:cNvPr>
          <p:cNvSpPr>
            <a:spLocks noGrp="1"/>
          </p:cNvSpPr>
          <p:nvPr>
            <p:ph type="body" sz="quarter" idx="15"/>
          </p:nvPr>
        </p:nvSpPr>
        <p:spPr>
          <a:xfrm>
            <a:off x="509015" y="2037806"/>
            <a:ext cx="10844785" cy="3788225"/>
          </a:xfrm>
          <a:prstGeom prst="rect">
            <a:avLst/>
          </a:prstGeom>
        </p:spPr>
        <p:txBody>
          <a:bodyPr lIns="0" tIns="0" rIns="0" bIns="0">
            <a:noAutofit/>
          </a:bodyPr>
          <a:lstStyle>
            <a:lvl1pPr marL="0" indent="0">
              <a:buFont typeface="Arial" panose="020B0604020202020204" pitchFamily="34" charset="0"/>
              <a:buNone/>
              <a:defRPr sz="1800" b="0" i="0">
                <a:solidFill>
                  <a:schemeClr val="bg1"/>
                </a:solidFill>
                <a:latin typeface="Arial" panose="020B0604020202020204" pitchFamily="34" charset="0"/>
                <a:ea typeface="Noto Serif" panose="02020600060500020200" pitchFamily="18" charset="0"/>
                <a:cs typeface="Arial"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Tree>
    <p:extLst>
      <p:ext uri="{BB962C8B-B14F-4D97-AF65-F5344CB8AC3E}">
        <p14:creationId xmlns:p14="http://schemas.microsoft.com/office/powerpoint/2010/main" val="368527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E3BA6F-077A-9488-436F-E1F4C0DB8712}"/>
              </a:ext>
            </a:extLst>
          </p:cNvPr>
          <p:cNvSpPr/>
          <p:nvPr userDrawn="1"/>
        </p:nvSpPr>
        <p:spPr>
          <a:xfrm>
            <a:off x="0" y="0"/>
            <a:ext cx="12192000" cy="6858000"/>
          </a:xfrm>
          <a:prstGeom prst="rect">
            <a:avLst/>
          </a:prstGeom>
          <a:gradFill>
            <a:gsLst>
              <a:gs pos="100000">
                <a:schemeClr val="accent6"/>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BD137D3-81FC-D4AD-75F4-5003C62783E5}"/>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14248" t="16609" r="-14248" b="11113"/>
          <a:stretch/>
        </p:blipFill>
        <p:spPr>
          <a:xfrm>
            <a:off x="0" y="0"/>
            <a:ext cx="12192000" cy="6858000"/>
          </a:xfrm>
          <a:prstGeom prst="rect">
            <a:avLst/>
          </a:prstGeom>
          <a:noFill/>
        </p:spPr>
      </p:pic>
      <p:sp>
        <p:nvSpPr>
          <p:cNvPr id="11" name="Title 1">
            <a:extLst>
              <a:ext uri="{FF2B5EF4-FFF2-40B4-BE49-F238E27FC236}">
                <a16:creationId xmlns:a16="http://schemas.microsoft.com/office/drawing/2014/main" id="{D27CFACE-2CD1-67C0-D77C-80C03DF724C3}"/>
              </a:ext>
            </a:extLst>
          </p:cNvPr>
          <p:cNvSpPr>
            <a:spLocks noGrp="1"/>
          </p:cNvSpPr>
          <p:nvPr>
            <p:ph type="title" hasCustomPrompt="1"/>
          </p:nvPr>
        </p:nvSpPr>
        <p:spPr>
          <a:xfrm>
            <a:off x="1563329" y="2025446"/>
            <a:ext cx="9045678" cy="1971003"/>
          </a:xfrm>
          <a:prstGeom prst="rect">
            <a:avLst/>
          </a:prstGeom>
        </p:spPr>
        <p:txBody>
          <a:bodyPr lIns="0" tIns="0" rIns="0" bIns="0" anchor="b" anchorCtr="0">
            <a:noAutofit/>
          </a:bodyPr>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Questions?</a:t>
            </a:r>
          </a:p>
        </p:txBody>
      </p:sp>
      <p:cxnSp>
        <p:nvCxnSpPr>
          <p:cNvPr id="18" name="Straight Connector 17">
            <a:extLst>
              <a:ext uri="{FF2B5EF4-FFF2-40B4-BE49-F238E27FC236}">
                <a16:creationId xmlns:a16="http://schemas.microsoft.com/office/drawing/2014/main" id="{9031D870-9E2A-EA4F-7278-2780CBDDEBBA}"/>
              </a:ext>
            </a:extLst>
          </p:cNvPr>
          <p:cNvCxnSpPr>
            <a:cxnSpLocks/>
          </p:cNvCxnSpPr>
          <p:nvPr userDrawn="1"/>
        </p:nvCxnSpPr>
        <p:spPr>
          <a:xfrm>
            <a:off x="5552303" y="4163957"/>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11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41BEF-F9CE-5F1E-9262-275A2601A1C9}"/>
              </a:ext>
            </a:extLst>
          </p:cNvPr>
          <p:cNvSpPr>
            <a:spLocks noGrp="1"/>
          </p:cNvSpPr>
          <p:nvPr>
            <p:ph type="sldNum" sz="quarter" idx="10"/>
          </p:nvPr>
        </p:nvSpPr>
        <p:spPr/>
        <p:txBody>
          <a:bodyPr/>
          <a:lstStyle/>
          <a:p>
            <a:fld id="{070FF94C-BDB2-5C48-9B12-AC4EF57C6023}" type="slidenum">
              <a:rPr lang="en-US" smtClean="0"/>
              <a:pPr/>
              <a:t>‹#›</a:t>
            </a:fld>
            <a:endParaRPr lang="en-US" dirty="0"/>
          </a:p>
        </p:txBody>
      </p:sp>
      <p:sp>
        <p:nvSpPr>
          <p:cNvPr id="4" name="Rectangle 3">
            <a:extLst>
              <a:ext uri="{FF2B5EF4-FFF2-40B4-BE49-F238E27FC236}">
                <a16:creationId xmlns:a16="http://schemas.microsoft.com/office/drawing/2014/main" id="{513444C8-851E-52B7-5E64-0CF7F70328B5}"/>
              </a:ext>
            </a:extLst>
          </p:cNvPr>
          <p:cNvSpPr/>
          <p:nvPr userDrawn="1"/>
        </p:nvSpPr>
        <p:spPr>
          <a:xfrm>
            <a:off x="0" y="0"/>
            <a:ext cx="12192000" cy="6858000"/>
          </a:xfrm>
          <a:prstGeom prst="rect">
            <a:avLst/>
          </a:prstGeom>
          <a:gradFill>
            <a:gsLst>
              <a:gs pos="100000">
                <a:schemeClr val="accent6"/>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841342-8380-78AE-A26B-8F98DE4D22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2476" r="31052" b="6333"/>
          <a:stretch/>
        </p:blipFill>
        <p:spPr>
          <a:xfrm>
            <a:off x="6368083" y="0"/>
            <a:ext cx="5823917" cy="6858000"/>
          </a:xfrm>
          <a:prstGeom prst="rect">
            <a:avLst/>
          </a:prstGeom>
        </p:spPr>
      </p:pic>
      <p:sp>
        <p:nvSpPr>
          <p:cNvPr id="10" name="Text Placeholder 9">
            <a:extLst>
              <a:ext uri="{FF2B5EF4-FFF2-40B4-BE49-F238E27FC236}">
                <a16:creationId xmlns:a16="http://schemas.microsoft.com/office/drawing/2014/main" id="{F693D4BF-EBBD-2F45-D113-593D5B8F8C63}"/>
              </a:ext>
            </a:extLst>
          </p:cNvPr>
          <p:cNvSpPr>
            <a:spLocks noGrp="1"/>
          </p:cNvSpPr>
          <p:nvPr>
            <p:ph type="body" sz="quarter" idx="15" hasCustomPrompt="1"/>
          </p:nvPr>
        </p:nvSpPr>
        <p:spPr>
          <a:xfrm>
            <a:off x="1367756" y="4143178"/>
            <a:ext cx="3941663" cy="359995"/>
          </a:xfrm>
          <a:prstGeom prst="rect">
            <a:avLst/>
          </a:prstGeom>
        </p:spPr>
        <p:txBody>
          <a:bodyPr lIns="0" tIns="0" rIns="0" bIns="0">
            <a:noAutofit/>
          </a:bodyPr>
          <a:lstStyle>
            <a:lvl1pPr marL="0" indent="0" algn="l">
              <a:buFont typeface="Arial" panose="020B0604020202020204" pitchFamily="34" charset="0"/>
              <a:buNone/>
              <a:defRPr sz="2400" b="0" i="0">
                <a:solidFill>
                  <a:schemeClr val="bg1"/>
                </a:solidFill>
                <a:latin typeface="Arial Narrow" panose="020B0604020202020204" pitchFamily="34" charset="0"/>
                <a:ea typeface="Noto Serif" panose="02020600060500020200" pitchFamily="18" charset="0"/>
                <a:cs typeface="Arial Narrow"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Presenter Name </a:t>
            </a:r>
          </a:p>
        </p:txBody>
      </p:sp>
      <p:sp>
        <p:nvSpPr>
          <p:cNvPr id="11" name="Title 1">
            <a:extLst>
              <a:ext uri="{FF2B5EF4-FFF2-40B4-BE49-F238E27FC236}">
                <a16:creationId xmlns:a16="http://schemas.microsoft.com/office/drawing/2014/main" id="{DE466C57-E41D-07FD-681B-FC77EB0D4F1A}"/>
              </a:ext>
            </a:extLst>
          </p:cNvPr>
          <p:cNvSpPr>
            <a:spLocks noGrp="1"/>
          </p:cNvSpPr>
          <p:nvPr>
            <p:ph type="title" hasCustomPrompt="1"/>
          </p:nvPr>
        </p:nvSpPr>
        <p:spPr>
          <a:xfrm>
            <a:off x="1367757" y="1612492"/>
            <a:ext cx="4856062" cy="1971003"/>
          </a:xfrm>
          <a:prstGeom prst="rect">
            <a:avLst/>
          </a:prstGeom>
        </p:spPr>
        <p:txBody>
          <a:bodyPr lIns="0" tIns="0" rIns="0" bIns="0" anchor="b" anchorCtr="0">
            <a:noAutofit/>
          </a:bodyPr>
          <a:lstStyle>
            <a:lvl1pPr>
              <a:defRPr sz="6000" b="1" i="0">
                <a:solidFill>
                  <a:schemeClr val="bg1"/>
                </a:solidFill>
                <a:latin typeface="Arial" panose="020B0604020202020204" pitchFamily="34" charset="0"/>
                <a:cs typeface="Arial" panose="020B0604020202020204" pitchFamily="34" charset="0"/>
              </a:defRPr>
            </a:lvl1pPr>
          </a:lstStyle>
          <a:p>
            <a:r>
              <a:rPr lang="en-US" dirty="0"/>
              <a:t>Let’s talk!</a:t>
            </a:r>
          </a:p>
        </p:txBody>
      </p:sp>
      <p:cxnSp>
        <p:nvCxnSpPr>
          <p:cNvPr id="12" name="Straight Connector 11">
            <a:extLst>
              <a:ext uri="{FF2B5EF4-FFF2-40B4-BE49-F238E27FC236}">
                <a16:creationId xmlns:a16="http://schemas.microsoft.com/office/drawing/2014/main" id="{68873269-C91F-818C-0091-87F9DB8A98A0}"/>
              </a:ext>
            </a:extLst>
          </p:cNvPr>
          <p:cNvCxnSpPr>
            <a:cxnSpLocks/>
          </p:cNvCxnSpPr>
          <p:nvPr userDrawn="1"/>
        </p:nvCxnSpPr>
        <p:spPr>
          <a:xfrm>
            <a:off x="1367756" y="375100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624AC065-510F-13C8-14FC-1B180E72805F}"/>
              </a:ext>
            </a:extLst>
          </p:cNvPr>
          <p:cNvSpPr>
            <a:spLocks noGrp="1"/>
          </p:cNvSpPr>
          <p:nvPr>
            <p:ph type="body" sz="quarter" idx="16" hasCustomPrompt="1"/>
          </p:nvPr>
        </p:nvSpPr>
        <p:spPr>
          <a:xfrm>
            <a:off x="1367756" y="4601570"/>
            <a:ext cx="4728244" cy="874713"/>
          </a:xfrm>
          <a:prstGeom prst="rect">
            <a:avLst/>
          </a:prstGeom>
        </p:spPr>
        <p:txBody>
          <a:bodyPr lIns="0" tIns="0" rIns="0" bIns="0"/>
          <a:lstStyle>
            <a:lvl1pPr marL="0" indent="0">
              <a:buNone/>
              <a:defRPr sz="1800" b="0" i="1">
                <a:ln>
                  <a:noFill/>
                </a:ln>
                <a:solidFill>
                  <a:schemeClr val="bg1"/>
                </a:solidFill>
                <a:latin typeface="Arial Narrow" panose="020B0604020202020204" pitchFamily="34" charset="0"/>
                <a:cs typeface="Arial Narrow" panose="020B0604020202020204" pitchFamily="34" charset="0"/>
              </a:defRPr>
            </a:lvl1pPr>
          </a:lstStyle>
          <a:p>
            <a:pPr lvl="0"/>
            <a:r>
              <a:rPr lang="en-US" dirty="0"/>
              <a:t>Email address</a:t>
            </a:r>
          </a:p>
          <a:p>
            <a:pPr lvl="0"/>
            <a:r>
              <a:rPr lang="en-US" dirty="0"/>
              <a:t>Phone number</a:t>
            </a:r>
          </a:p>
        </p:txBody>
      </p:sp>
    </p:spTree>
    <p:extLst>
      <p:ext uri="{BB962C8B-B14F-4D97-AF65-F5344CB8AC3E}">
        <p14:creationId xmlns:p14="http://schemas.microsoft.com/office/powerpoint/2010/main" val="4051945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2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9D4484-C064-8846-B781-27E49E36F90A}"/>
              </a:ext>
            </a:extLst>
          </p:cNvPr>
          <p:cNvSpPr>
            <a:spLocks noGrp="1"/>
          </p:cNvSpPr>
          <p:nvPr>
            <p:ph type="sldNum" sz="quarter" idx="12"/>
          </p:nvPr>
        </p:nvSpPr>
        <p:spPr/>
        <p:txBody>
          <a:bodyPr/>
          <a:lstStyle/>
          <a:p>
            <a:fld id="{070FF94C-BDB2-5C48-9B12-AC4EF57C6023}" type="slidenum">
              <a:rPr lang="en-US" smtClean="0"/>
              <a:t>‹#›</a:t>
            </a:fld>
            <a:endParaRPr lang="en-US"/>
          </a:p>
        </p:txBody>
      </p:sp>
      <p:pic>
        <p:nvPicPr>
          <p:cNvPr id="7" name="Picture 6">
            <a:extLst>
              <a:ext uri="{FF2B5EF4-FFF2-40B4-BE49-F238E27FC236}">
                <a16:creationId xmlns:a16="http://schemas.microsoft.com/office/drawing/2014/main" id="{8AC70BC0-1C67-5E4F-8A36-32696BEDF48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439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41BEF-F9CE-5F1E-9262-275A2601A1C9}"/>
              </a:ext>
            </a:extLst>
          </p:cNvPr>
          <p:cNvSpPr>
            <a:spLocks noGrp="1"/>
          </p:cNvSpPr>
          <p:nvPr>
            <p:ph type="sldNum" sz="quarter" idx="10"/>
          </p:nvPr>
        </p:nvSpPr>
        <p:spPr/>
        <p:txBody>
          <a:bodyPr/>
          <a:lstStyle/>
          <a:p>
            <a:fld id="{070FF94C-BDB2-5C48-9B12-AC4EF57C6023}" type="slidenum">
              <a:rPr lang="en-US" smtClean="0"/>
              <a:pPr/>
              <a:t>‹#›</a:t>
            </a:fld>
            <a:endParaRPr lang="en-US" dirty="0"/>
          </a:p>
        </p:txBody>
      </p:sp>
      <p:sp>
        <p:nvSpPr>
          <p:cNvPr id="4" name="Rectangle 3">
            <a:extLst>
              <a:ext uri="{FF2B5EF4-FFF2-40B4-BE49-F238E27FC236}">
                <a16:creationId xmlns:a16="http://schemas.microsoft.com/office/drawing/2014/main" id="{513444C8-851E-52B7-5E64-0CF7F70328B5}"/>
              </a:ext>
            </a:extLst>
          </p:cNvPr>
          <p:cNvSpPr/>
          <p:nvPr userDrawn="1"/>
        </p:nvSpPr>
        <p:spPr>
          <a:xfrm>
            <a:off x="0" y="0"/>
            <a:ext cx="12192000" cy="6858000"/>
          </a:xfrm>
          <a:prstGeom prst="rect">
            <a:avLst/>
          </a:prstGeom>
          <a:gradFill>
            <a:gsLst>
              <a:gs pos="100000">
                <a:schemeClr val="accent5"/>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841342-8380-78AE-A26B-8F98DE4D221A}"/>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1066" t="10618" r="24620" b="10618"/>
          <a:stretch/>
        </p:blipFill>
        <p:spPr>
          <a:xfrm>
            <a:off x="5535889" y="0"/>
            <a:ext cx="6656112" cy="6858000"/>
          </a:xfrm>
          <a:prstGeom prst="rect">
            <a:avLst/>
          </a:prstGeom>
          <a:noFill/>
        </p:spPr>
      </p:pic>
      <p:pic>
        <p:nvPicPr>
          <p:cNvPr id="5" name="Picture 4" descr="Text&#10;&#10;Description automatically generated">
            <a:extLst>
              <a:ext uri="{FF2B5EF4-FFF2-40B4-BE49-F238E27FC236}">
                <a16:creationId xmlns:a16="http://schemas.microsoft.com/office/drawing/2014/main" id="{6AFD8650-5F03-AF7F-C875-7142E49902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98771" y="2251587"/>
            <a:ext cx="7874236" cy="2099796"/>
          </a:xfrm>
          <a:prstGeom prst="rect">
            <a:avLst/>
          </a:prstGeom>
        </p:spPr>
      </p:pic>
    </p:spTree>
    <p:extLst>
      <p:ext uri="{BB962C8B-B14F-4D97-AF65-F5344CB8AC3E}">
        <p14:creationId xmlns:p14="http://schemas.microsoft.com/office/powerpoint/2010/main" val="302705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751521-C293-26C6-7E97-CECAE5545017}"/>
              </a:ext>
            </a:extLst>
          </p:cNvPr>
          <p:cNvSpPr>
            <a:spLocks noGrp="1"/>
          </p:cNvSpPr>
          <p:nvPr>
            <p:ph type="sldNum" sz="quarter" idx="10"/>
          </p:nvPr>
        </p:nvSpPr>
        <p:spPr/>
        <p:txBody>
          <a:bodyPr/>
          <a:lstStyle/>
          <a:p>
            <a:fld id="{070FF94C-BDB2-5C48-9B12-AC4EF57C6023}" type="slidenum">
              <a:rPr lang="en-US" smtClean="0"/>
              <a:pPr/>
              <a:t>‹#›</a:t>
            </a:fld>
            <a:endParaRPr lang="en-US" dirty="0"/>
          </a:p>
        </p:txBody>
      </p:sp>
      <p:pic>
        <p:nvPicPr>
          <p:cNvPr id="5" name="Picture 4">
            <a:extLst>
              <a:ext uri="{FF2B5EF4-FFF2-40B4-BE49-F238E27FC236}">
                <a16:creationId xmlns:a16="http://schemas.microsoft.com/office/drawing/2014/main" id="{F823CCFE-C67A-11F0-4BEA-51D54ABEFB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566" t="11812" r="23891" b="17529"/>
          <a:stretch/>
        </p:blipFill>
        <p:spPr>
          <a:xfrm>
            <a:off x="0" y="0"/>
            <a:ext cx="12192000" cy="6858000"/>
          </a:xfrm>
          <a:prstGeom prst="rect">
            <a:avLst/>
          </a:prstGeom>
          <a:solidFill>
            <a:schemeClr val="accent3"/>
          </a:solidFill>
        </p:spPr>
      </p:pic>
      <p:sp>
        <p:nvSpPr>
          <p:cNvPr id="12" name="Text Placeholder 9">
            <a:extLst>
              <a:ext uri="{FF2B5EF4-FFF2-40B4-BE49-F238E27FC236}">
                <a16:creationId xmlns:a16="http://schemas.microsoft.com/office/drawing/2014/main" id="{38843798-6B79-D4F2-653F-A3FB95C9DE01}"/>
              </a:ext>
            </a:extLst>
          </p:cNvPr>
          <p:cNvSpPr>
            <a:spLocks noGrp="1"/>
          </p:cNvSpPr>
          <p:nvPr>
            <p:ph type="body" sz="quarter" idx="15" hasCustomPrompt="1"/>
          </p:nvPr>
        </p:nvSpPr>
        <p:spPr>
          <a:xfrm>
            <a:off x="1367756" y="4143178"/>
            <a:ext cx="6508011" cy="365120"/>
          </a:xfrm>
          <a:prstGeom prst="rect">
            <a:avLst/>
          </a:prstGeom>
        </p:spPr>
        <p:txBody>
          <a:bodyPr lIns="0" tIns="0" rIns="0" bIns="0">
            <a:noAutofit/>
          </a:bodyPr>
          <a:lstStyle>
            <a:lvl1pPr marL="0" indent="0" algn="l">
              <a:buFont typeface="Arial" panose="020B0604020202020204" pitchFamily="34" charset="0"/>
              <a:buNone/>
              <a:defRPr sz="2400" b="0" i="0">
                <a:solidFill>
                  <a:schemeClr val="bg1"/>
                </a:solidFill>
                <a:latin typeface="Arial Narrow" panose="020B0604020202020204" pitchFamily="34" charset="0"/>
                <a:ea typeface="Noto Serif" panose="02020600060500020200" pitchFamily="18" charset="0"/>
                <a:cs typeface="Arial Narrow"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Presenter Name </a:t>
            </a:r>
          </a:p>
        </p:txBody>
      </p:sp>
      <p:sp>
        <p:nvSpPr>
          <p:cNvPr id="13" name="Title 1">
            <a:extLst>
              <a:ext uri="{FF2B5EF4-FFF2-40B4-BE49-F238E27FC236}">
                <a16:creationId xmlns:a16="http://schemas.microsoft.com/office/drawing/2014/main" id="{520D9B04-EB8D-3E34-357E-DA2AECD580BF}"/>
              </a:ext>
            </a:extLst>
          </p:cNvPr>
          <p:cNvSpPr>
            <a:spLocks noGrp="1"/>
          </p:cNvSpPr>
          <p:nvPr>
            <p:ph type="title" hasCustomPrompt="1"/>
          </p:nvPr>
        </p:nvSpPr>
        <p:spPr>
          <a:xfrm>
            <a:off x="1367757" y="2449263"/>
            <a:ext cx="6508010" cy="1134232"/>
          </a:xfrm>
          <a:prstGeom prst="rect">
            <a:avLst/>
          </a:prstGeom>
        </p:spPr>
        <p:txBody>
          <a:bodyPr lIns="0" tIns="0" rIns="0" bIns="0" anchor="b" anchorCtr="0">
            <a:no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dirty="0"/>
              <a:t>Title Presentation</a:t>
            </a:r>
          </a:p>
        </p:txBody>
      </p:sp>
      <p:cxnSp>
        <p:nvCxnSpPr>
          <p:cNvPr id="14" name="Straight Connector 13">
            <a:extLst>
              <a:ext uri="{FF2B5EF4-FFF2-40B4-BE49-F238E27FC236}">
                <a16:creationId xmlns:a16="http://schemas.microsoft.com/office/drawing/2014/main" id="{638E0386-B85B-75CF-295C-2D47448C5FCA}"/>
              </a:ext>
            </a:extLst>
          </p:cNvPr>
          <p:cNvCxnSpPr>
            <a:cxnSpLocks/>
          </p:cNvCxnSpPr>
          <p:nvPr userDrawn="1"/>
        </p:nvCxnSpPr>
        <p:spPr>
          <a:xfrm>
            <a:off x="1367756" y="375100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6108F3BF-E0ED-A8D3-8129-19EACDB1E728}"/>
              </a:ext>
            </a:extLst>
          </p:cNvPr>
          <p:cNvSpPr>
            <a:spLocks noGrp="1"/>
          </p:cNvSpPr>
          <p:nvPr>
            <p:ph type="body" sz="quarter" idx="16" hasCustomPrompt="1"/>
          </p:nvPr>
        </p:nvSpPr>
        <p:spPr>
          <a:xfrm>
            <a:off x="1367756" y="4601570"/>
            <a:ext cx="4728244" cy="874713"/>
          </a:xfrm>
          <a:prstGeom prst="rect">
            <a:avLst/>
          </a:prstGeom>
        </p:spPr>
        <p:txBody>
          <a:bodyPr lIns="0" tIns="0" rIns="0" bIns="0"/>
          <a:lstStyle>
            <a:lvl1pPr marL="0" indent="0">
              <a:buNone/>
              <a:defRPr sz="1800" b="0" i="1">
                <a:ln>
                  <a:noFill/>
                </a:ln>
                <a:solidFill>
                  <a:schemeClr val="bg1"/>
                </a:solidFill>
                <a:latin typeface="Arial Narrow" panose="020B0604020202020204" pitchFamily="34" charset="0"/>
                <a:cs typeface="Arial Narrow" panose="020B0604020202020204" pitchFamily="34" charset="0"/>
              </a:defRPr>
            </a:lvl1pPr>
          </a:lstStyle>
          <a:p>
            <a:pPr lvl="0"/>
            <a:r>
              <a:rPr lang="en-US" dirty="0"/>
              <a:t>Title</a:t>
            </a:r>
          </a:p>
        </p:txBody>
      </p:sp>
    </p:spTree>
    <p:extLst>
      <p:ext uri="{BB962C8B-B14F-4D97-AF65-F5344CB8AC3E}">
        <p14:creationId xmlns:p14="http://schemas.microsoft.com/office/powerpoint/2010/main" val="203045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Layout A">
    <p:spTree>
      <p:nvGrpSpPr>
        <p:cNvPr id="1" name=""/>
        <p:cNvGrpSpPr/>
        <p:nvPr/>
      </p:nvGrpSpPr>
      <p:grpSpPr>
        <a:xfrm>
          <a:off x="0" y="0"/>
          <a:ext cx="0" cy="0"/>
          <a:chOff x="0" y="0"/>
          <a:chExt cx="0" cy="0"/>
        </a:xfrm>
      </p:grpSpPr>
      <p:pic>
        <p:nvPicPr>
          <p:cNvPr id="2" name="Picture 1" descr="Background pattern&#10;&#10;Description automatically generated with low confidence">
            <a:extLst>
              <a:ext uri="{FF2B5EF4-FFF2-40B4-BE49-F238E27FC236}">
                <a16:creationId xmlns:a16="http://schemas.microsoft.com/office/drawing/2014/main" id="{0E85B238-6186-5BF1-7657-1F5C804524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71"/>
          <a:stretch/>
        </p:blipFill>
        <p:spPr>
          <a:xfrm>
            <a:off x="3630099" y="-27838"/>
            <a:ext cx="8561901" cy="6916820"/>
          </a:xfrm>
          <a:prstGeom prst="rect">
            <a:avLst/>
          </a:prstGeom>
        </p:spPr>
      </p:pic>
      <p:sp>
        <p:nvSpPr>
          <p:cNvPr id="7" name="Title 1">
            <a:extLst>
              <a:ext uri="{FF2B5EF4-FFF2-40B4-BE49-F238E27FC236}">
                <a16:creationId xmlns:a16="http://schemas.microsoft.com/office/drawing/2014/main" id="{3F78D71E-8624-FB48-93DA-0C1026DC8CB2}"/>
              </a:ext>
            </a:extLst>
          </p:cNvPr>
          <p:cNvSpPr>
            <a:spLocks noGrp="1"/>
          </p:cNvSpPr>
          <p:nvPr>
            <p:ph type="title"/>
          </p:nvPr>
        </p:nvSpPr>
        <p:spPr>
          <a:xfrm>
            <a:off x="509016" y="290953"/>
            <a:ext cx="6508010" cy="1134232"/>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BF6FFCBE-DEF7-C449-A130-52FEEFA84193}"/>
              </a:ext>
            </a:extLst>
          </p:cNvPr>
          <p:cNvSpPr>
            <a:spLocks noGrp="1"/>
          </p:cNvSpPr>
          <p:nvPr>
            <p:ph type="body" sz="quarter" idx="13"/>
          </p:nvPr>
        </p:nvSpPr>
        <p:spPr>
          <a:xfrm>
            <a:off x="8877781" y="843757"/>
            <a:ext cx="2954507" cy="5170487"/>
          </a:xfrm>
          <a:prstGeom prst="rect">
            <a:avLst/>
          </a:prstGeom>
        </p:spPr>
        <p:txBody>
          <a:bodyPr lIns="0" tIns="0" rIns="0" bIns="0"/>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a:extLst>
              <a:ext uri="{FF2B5EF4-FFF2-40B4-BE49-F238E27FC236}">
                <a16:creationId xmlns:a16="http://schemas.microsoft.com/office/drawing/2014/main" id="{A834005C-7B6A-0B42-8A4D-E45273335231}"/>
              </a:ext>
            </a:extLst>
          </p:cNvPr>
          <p:cNvSpPr>
            <a:spLocks noGrp="1"/>
          </p:cNvSpPr>
          <p:nvPr>
            <p:ph type="body" sz="quarter" idx="14"/>
          </p:nvPr>
        </p:nvSpPr>
        <p:spPr>
          <a:xfrm>
            <a:off x="509016" y="1931984"/>
            <a:ext cx="6508010" cy="691710"/>
          </a:xfrm>
          <a:prstGeom prst="rect">
            <a:avLst/>
          </a:prstGeom>
        </p:spPr>
        <p:txBody>
          <a:bodyPr lIns="0" tIns="0" rIns="0" bIns="0">
            <a:noAutofit/>
          </a:bodyPr>
          <a:lstStyle>
            <a:lvl1pPr marL="0" indent="0">
              <a:buNone/>
              <a:defRPr sz="2000" b="1" i="1">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cxnSp>
        <p:nvCxnSpPr>
          <p:cNvPr id="10" name="Straight Connector 9">
            <a:extLst>
              <a:ext uri="{FF2B5EF4-FFF2-40B4-BE49-F238E27FC236}">
                <a16:creationId xmlns:a16="http://schemas.microsoft.com/office/drawing/2014/main" id="{D203ECAE-3904-264E-A92B-9948486EEAA3}"/>
              </a:ext>
            </a:extLst>
          </p:cNvPr>
          <p:cNvCxnSpPr>
            <a:cxnSpLocks/>
          </p:cNvCxnSpPr>
          <p:nvPr userDrawn="1"/>
        </p:nvCxnSpPr>
        <p:spPr>
          <a:xfrm>
            <a:off x="509015"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0109AE0-DEC7-4B4E-AE3A-EDEAA243628E}"/>
              </a:ext>
            </a:extLst>
          </p:cNvPr>
          <p:cNvSpPr>
            <a:spLocks noGrp="1"/>
          </p:cNvSpPr>
          <p:nvPr>
            <p:ph type="sldNum" sz="quarter" idx="11"/>
          </p:nvPr>
        </p:nvSpPr>
        <p:spPr>
          <a:xfrm>
            <a:off x="9089089" y="6356350"/>
            <a:ext cx="2743200" cy="365125"/>
          </a:xfrm>
        </p:spPr>
        <p:txBody>
          <a:bodyPr/>
          <a:lstStyle>
            <a:lvl1pPr>
              <a:defRPr>
                <a:solidFill>
                  <a:schemeClr val="bg1"/>
                </a:solidFill>
              </a:defRPr>
            </a:lvl1pPr>
          </a:lstStyle>
          <a:p>
            <a:fld id="{070FF94C-BDB2-5C48-9B12-AC4EF57C6023}" type="slidenum">
              <a:rPr lang="en-US" smtClean="0"/>
              <a:pPr/>
              <a:t>‹#›</a:t>
            </a:fld>
            <a:endParaRPr lang="en-US" dirty="0"/>
          </a:p>
        </p:txBody>
      </p:sp>
      <p:sp>
        <p:nvSpPr>
          <p:cNvPr id="5" name="Footer Placeholder 2">
            <a:extLst>
              <a:ext uri="{FF2B5EF4-FFF2-40B4-BE49-F238E27FC236}">
                <a16:creationId xmlns:a16="http://schemas.microsoft.com/office/drawing/2014/main" id="{1F6CF828-5872-046D-14C4-C4393B8C5664}"/>
              </a:ext>
            </a:extLst>
          </p:cNvPr>
          <p:cNvSpPr>
            <a:spLocks noGrp="1"/>
          </p:cNvSpPr>
          <p:nvPr>
            <p:ph type="ftr" sz="quarter" idx="10"/>
          </p:nvPr>
        </p:nvSpPr>
        <p:spPr>
          <a:xfrm>
            <a:off x="509015" y="6356350"/>
            <a:ext cx="7315200"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13" name="Text Placeholder 12">
            <a:extLst>
              <a:ext uri="{FF2B5EF4-FFF2-40B4-BE49-F238E27FC236}">
                <a16:creationId xmlns:a16="http://schemas.microsoft.com/office/drawing/2014/main" id="{8458C55D-C4C4-FAD0-9FC9-C87E7D753B02}"/>
              </a:ext>
            </a:extLst>
          </p:cNvPr>
          <p:cNvSpPr>
            <a:spLocks noGrp="1"/>
          </p:cNvSpPr>
          <p:nvPr>
            <p:ph type="body" sz="quarter" idx="15"/>
          </p:nvPr>
        </p:nvSpPr>
        <p:spPr>
          <a:xfrm>
            <a:off x="509588" y="2789238"/>
            <a:ext cx="6507162" cy="3203575"/>
          </a:xfrm>
          <a:prstGeom prst="rect">
            <a:avLst/>
          </a:prstGeom>
        </p:spPr>
        <p:txBody>
          <a:bodyPr lIns="0" tIns="0" rIns="0" bIns="0"/>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894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_Layout A">
    <p:spTree>
      <p:nvGrpSpPr>
        <p:cNvPr id="1" name=""/>
        <p:cNvGrpSpPr/>
        <p:nvPr/>
      </p:nvGrpSpPr>
      <p:grpSpPr>
        <a:xfrm>
          <a:off x="0" y="0"/>
          <a:ext cx="0" cy="0"/>
          <a:chOff x="0" y="0"/>
          <a:chExt cx="0" cy="0"/>
        </a:xfrm>
      </p:grpSpPr>
      <p:pic>
        <p:nvPicPr>
          <p:cNvPr id="6" name="Picture 5" descr="A green background with arrows&#10;&#10;Description automatically generated">
            <a:extLst>
              <a:ext uri="{FF2B5EF4-FFF2-40B4-BE49-F238E27FC236}">
                <a16:creationId xmlns:a16="http://schemas.microsoft.com/office/drawing/2014/main" id="{2AE3B3DA-D2F0-4A51-AD1F-813BC592158A}"/>
              </a:ext>
            </a:extLst>
          </p:cNvPr>
          <p:cNvPicPr>
            <a:picLocks noChangeAspect="1"/>
          </p:cNvPicPr>
          <p:nvPr userDrawn="1"/>
        </p:nvPicPr>
        <p:blipFill rotWithShape="1">
          <a:blip r:embed="rId2"/>
          <a:srcRect t="17664" b="20400"/>
          <a:stretch/>
        </p:blipFill>
        <p:spPr>
          <a:xfrm>
            <a:off x="0" y="445558"/>
            <a:ext cx="12192000" cy="5342467"/>
          </a:xfrm>
          <a:prstGeom prst="rect">
            <a:avLst/>
          </a:prstGeom>
        </p:spPr>
      </p:pic>
      <p:sp>
        <p:nvSpPr>
          <p:cNvPr id="7" name="Title 1">
            <a:extLst>
              <a:ext uri="{FF2B5EF4-FFF2-40B4-BE49-F238E27FC236}">
                <a16:creationId xmlns:a16="http://schemas.microsoft.com/office/drawing/2014/main" id="{3F78D71E-8624-FB48-93DA-0C1026DC8CB2}"/>
              </a:ext>
            </a:extLst>
          </p:cNvPr>
          <p:cNvSpPr>
            <a:spLocks noGrp="1"/>
          </p:cNvSpPr>
          <p:nvPr>
            <p:ph type="title"/>
          </p:nvPr>
        </p:nvSpPr>
        <p:spPr>
          <a:xfrm>
            <a:off x="509015" y="2252136"/>
            <a:ext cx="10853252" cy="1509855"/>
          </a:xfrm>
          <a:prstGeom prst="rect">
            <a:avLst/>
          </a:prstGeom>
        </p:spPr>
        <p:txBody>
          <a:bodyPr lIns="0" tIns="0" rIns="0" bIns="0" anchor="b" anchorCtr="0">
            <a:no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A834005C-7B6A-0B42-8A4D-E45273335231}"/>
              </a:ext>
            </a:extLst>
          </p:cNvPr>
          <p:cNvSpPr>
            <a:spLocks noGrp="1"/>
          </p:cNvSpPr>
          <p:nvPr>
            <p:ph type="body" sz="quarter" idx="14"/>
          </p:nvPr>
        </p:nvSpPr>
        <p:spPr>
          <a:xfrm>
            <a:off x="509015" y="4268789"/>
            <a:ext cx="10853251" cy="870473"/>
          </a:xfrm>
          <a:prstGeom prst="rect">
            <a:avLst/>
          </a:prstGeom>
        </p:spPr>
        <p:txBody>
          <a:bodyPr lIns="0" tIns="0" rIns="0" bIns="0">
            <a:noAutofit/>
          </a:bodyPr>
          <a:lstStyle>
            <a:lvl1pPr marL="0" indent="0">
              <a:buNone/>
              <a:defRPr sz="2000" b="1" i="1">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A0109AE0-DEC7-4B4E-AE3A-EDEAA243628E}"/>
              </a:ext>
            </a:extLst>
          </p:cNvPr>
          <p:cNvSpPr>
            <a:spLocks noGrp="1"/>
          </p:cNvSpPr>
          <p:nvPr>
            <p:ph type="sldNum" sz="quarter" idx="11"/>
          </p:nvPr>
        </p:nvSpPr>
        <p:spPr>
          <a:xfrm>
            <a:off x="9089089" y="6356350"/>
            <a:ext cx="2743200" cy="365125"/>
          </a:xfrm>
        </p:spPr>
        <p:txBody>
          <a:bodyPr/>
          <a:lstStyle>
            <a:lvl1pPr>
              <a:defRPr>
                <a:solidFill>
                  <a:schemeClr val="bg1"/>
                </a:solidFill>
              </a:defRPr>
            </a:lvl1pPr>
          </a:lstStyle>
          <a:p>
            <a:fld id="{070FF94C-BDB2-5C48-9B12-AC4EF57C6023}" type="slidenum">
              <a:rPr lang="en-US" smtClean="0"/>
              <a:pPr/>
              <a:t>‹#›</a:t>
            </a:fld>
            <a:endParaRPr lang="en-US" dirty="0"/>
          </a:p>
        </p:txBody>
      </p:sp>
      <p:sp>
        <p:nvSpPr>
          <p:cNvPr id="5" name="Footer Placeholder 2">
            <a:extLst>
              <a:ext uri="{FF2B5EF4-FFF2-40B4-BE49-F238E27FC236}">
                <a16:creationId xmlns:a16="http://schemas.microsoft.com/office/drawing/2014/main" id="{1F6CF828-5872-046D-14C4-C4393B8C5664}"/>
              </a:ext>
            </a:extLst>
          </p:cNvPr>
          <p:cNvSpPr>
            <a:spLocks noGrp="1"/>
          </p:cNvSpPr>
          <p:nvPr>
            <p:ph type="ftr" sz="quarter" idx="10"/>
          </p:nvPr>
        </p:nvSpPr>
        <p:spPr>
          <a:xfrm>
            <a:off x="509015" y="6356350"/>
            <a:ext cx="7315200"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cxnSp>
        <p:nvCxnSpPr>
          <p:cNvPr id="11" name="Straight Connector 10">
            <a:extLst>
              <a:ext uri="{FF2B5EF4-FFF2-40B4-BE49-F238E27FC236}">
                <a16:creationId xmlns:a16="http://schemas.microsoft.com/office/drawing/2014/main" id="{9E9622DC-6BB6-5D3D-9E01-1A128C49F9E3}"/>
              </a:ext>
            </a:extLst>
          </p:cNvPr>
          <p:cNvCxnSpPr>
            <a:cxnSpLocks/>
          </p:cNvCxnSpPr>
          <p:nvPr userDrawn="1"/>
        </p:nvCxnSpPr>
        <p:spPr>
          <a:xfrm>
            <a:off x="0" y="5817565"/>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96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Layout_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59BFF-85F3-9F4A-8D96-7EFD26531330}"/>
              </a:ext>
            </a:extLst>
          </p:cNvPr>
          <p:cNvSpPr>
            <a:spLocks noGrp="1"/>
          </p:cNvSpPr>
          <p:nvPr>
            <p:ph type="sldNum" sz="quarter" idx="11"/>
          </p:nvPr>
        </p:nvSpPr>
        <p:spPr/>
        <p:txBody>
          <a:bodyPr/>
          <a:lstStyle>
            <a:lvl1pPr>
              <a:defRPr>
                <a:solidFill>
                  <a:schemeClr val="accent6"/>
                </a:solidFill>
              </a:defRPr>
            </a:lvl1pPr>
          </a:lstStyle>
          <a:p>
            <a:fld id="{070FF94C-BDB2-5C48-9B12-AC4EF57C6023}" type="slidenum">
              <a:rPr lang="en-US" smtClean="0"/>
              <a:pPr/>
              <a:t>‹#›</a:t>
            </a:fld>
            <a:endParaRPr lang="en-US" dirty="0"/>
          </a:p>
        </p:txBody>
      </p:sp>
      <p:sp>
        <p:nvSpPr>
          <p:cNvPr id="6" name="Content Placeholder 2">
            <a:extLst>
              <a:ext uri="{FF2B5EF4-FFF2-40B4-BE49-F238E27FC236}">
                <a16:creationId xmlns:a16="http://schemas.microsoft.com/office/drawing/2014/main" id="{30D118D5-82A6-1B43-9971-977499F38AB9}"/>
              </a:ext>
            </a:extLst>
          </p:cNvPr>
          <p:cNvSpPr>
            <a:spLocks noGrp="1"/>
          </p:cNvSpPr>
          <p:nvPr>
            <p:ph idx="1"/>
          </p:nvPr>
        </p:nvSpPr>
        <p:spPr>
          <a:xfrm>
            <a:off x="838200" y="1825625"/>
            <a:ext cx="10515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i="0">
                <a:solidFill>
                  <a:schemeClr val="accent6"/>
                </a:solidFill>
              </a:defRPr>
            </a:lvl4pPr>
            <a:lvl5pPr>
              <a:defRPr sz="14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595FB99-0DF3-DD44-9FBA-163FAA7AEDC0}"/>
              </a:ext>
            </a:extLst>
          </p:cNvPr>
          <p:cNvSpPr/>
          <p:nvPr userDrawn="1"/>
        </p:nvSpPr>
        <p:spPr>
          <a:xfrm>
            <a:off x="0" y="0"/>
            <a:ext cx="1571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2">
            <a:extLst>
              <a:ext uri="{FF2B5EF4-FFF2-40B4-BE49-F238E27FC236}">
                <a16:creationId xmlns:a16="http://schemas.microsoft.com/office/drawing/2014/main" id="{8805EC82-3733-1C99-1AFD-8D93D89F2308}"/>
              </a:ext>
            </a:extLst>
          </p:cNvPr>
          <p:cNvSpPr>
            <a:spLocks noGrp="1"/>
          </p:cNvSpPr>
          <p:nvPr>
            <p:ph type="ftr" sz="quarter" idx="10"/>
          </p:nvPr>
        </p:nvSpPr>
        <p:spPr>
          <a:xfrm>
            <a:off x="838199" y="6356350"/>
            <a:ext cx="6986015"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3" name="Title 1">
            <a:extLst>
              <a:ext uri="{FF2B5EF4-FFF2-40B4-BE49-F238E27FC236}">
                <a16:creationId xmlns:a16="http://schemas.microsoft.com/office/drawing/2014/main" id="{1966DC06-EC24-32CB-A916-E3F6E6FB7A8A}"/>
              </a:ext>
            </a:extLst>
          </p:cNvPr>
          <p:cNvSpPr>
            <a:spLocks noGrp="1"/>
          </p:cNvSpPr>
          <p:nvPr>
            <p:ph type="title"/>
          </p:nvPr>
        </p:nvSpPr>
        <p:spPr>
          <a:xfrm>
            <a:off x="838200" y="290953"/>
            <a:ext cx="6178826" cy="1134232"/>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ADE9281-5CFC-34C7-6D5F-6660218CA8DE}"/>
              </a:ext>
            </a:extLst>
          </p:cNvPr>
          <p:cNvCxnSpPr>
            <a:cxnSpLocks/>
          </p:cNvCxnSpPr>
          <p:nvPr userDrawn="1"/>
        </p:nvCxnSpPr>
        <p:spPr>
          <a:xfrm>
            <a:off x="838200" y="1592693"/>
            <a:ext cx="103239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60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Layout_C">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59BFF-85F3-9F4A-8D96-7EFD26531330}"/>
              </a:ext>
            </a:extLst>
          </p:cNvPr>
          <p:cNvSpPr>
            <a:spLocks noGrp="1"/>
          </p:cNvSpPr>
          <p:nvPr>
            <p:ph type="sldNum" sz="quarter" idx="11"/>
          </p:nvPr>
        </p:nvSpPr>
        <p:spPr>
          <a:xfrm>
            <a:off x="10120276" y="6356350"/>
            <a:ext cx="1233523" cy="365125"/>
          </a:xfrm>
        </p:spPr>
        <p:txBody>
          <a:bodyPr/>
          <a:lstStyle>
            <a:lvl1pPr>
              <a:defRPr>
                <a:solidFill>
                  <a:schemeClr val="accent6"/>
                </a:solidFill>
              </a:defRPr>
            </a:lvl1pPr>
          </a:lstStyle>
          <a:p>
            <a:fld id="{070FF94C-BDB2-5C48-9B12-AC4EF57C6023}" type="slidenum">
              <a:rPr lang="en-US" smtClean="0"/>
              <a:pPr/>
              <a:t>‹#›</a:t>
            </a:fld>
            <a:endParaRPr lang="en-US" dirty="0"/>
          </a:p>
        </p:txBody>
      </p:sp>
      <p:sp>
        <p:nvSpPr>
          <p:cNvPr id="13" name="Title 1">
            <a:extLst>
              <a:ext uri="{FF2B5EF4-FFF2-40B4-BE49-F238E27FC236}">
                <a16:creationId xmlns:a16="http://schemas.microsoft.com/office/drawing/2014/main" id="{0981494E-588A-4D74-ECA0-898AA6F95688}"/>
              </a:ext>
            </a:extLst>
          </p:cNvPr>
          <p:cNvSpPr>
            <a:spLocks noGrp="1"/>
          </p:cNvSpPr>
          <p:nvPr>
            <p:ph type="title"/>
          </p:nvPr>
        </p:nvSpPr>
        <p:spPr>
          <a:xfrm>
            <a:off x="4475178" y="284031"/>
            <a:ext cx="6508010" cy="1094360"/>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AE993346-425B-5D35-B169-F78FE641963B}"/>
              </a:ext>
            </a:extLst>
          </p:cNvPr>
          <p:cNvSpPr>
            <a:spLocks noGrp="1"/>
          </p:cNvSpPr>
          <p:nvPr>
            <p:ph type="body" sz="quarter" idx="14"/>
          </p:nvPr>
        </p:nvSpPr>
        <p:spPr>
          <a:xfrm>
            <a:off x="4475178" y="1931984"/>
            <a:ext cx="6508010" cy="691710"/>
          </a:xfrm>
          <a:prstGeom prst="rect">
            <a:avLst/>
          </a:prstGeom>
        </p:spPr>
        <p:txBody>
          <a:bodyPr lIns="0" tIns="0" rIns="0" bIns="0">
            <a:noAutofit/>
          </a:bodyPr>
          <a:lstStyle>
            <a:lvl1pPr marL="0" indent="0">
              <a:buNone/>
              <a:defRPr sz="2000" b="1" i="1">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FE65EE54-F88D-51C9-8BA2-DD40B8336E03}"/>
              </a:ext>
            </a:extLst>
          </p:cNvPr>
          <p:cNvCxnSpPr>
            <a:cxnSpLocks/>
          </p:cNvCxnSpPr>
          <p:nvPr userDrawn="1"/>
        </p:nvCxnSpPr>
        <p:spPr>
          <a:xfrm>
            <a:off x="4475178"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9D8CDEA2-8D68-B04E-E64D-29AFD8494433}"/>
              </a:ext>
            </a:extLst>
          </p:cNvPr>
          <p:cNvSpPr>
            <a:spLocks noGrp="1"/>
          </p:cNvSpPr>
          <p:nvPr>
            <p:ph type="ftr" sz="quarter" idx="10"/>
          </p:nvPr>
        </p:nvSpPr>
        <p:spPr>
          <a:xfrm>
            <a:off x="4475177" y="6356350"/>
            <a:ext cx="5645099" cy="365125"/>
          </a:xfrm>
          <a:prstGeom prst="rect">
            <a:avLst/>
          </a:prstGeom>
        </p:spPr>
        <p:txBody>
          <a:bodyPr lIns="0" tIns="0" rIns="0" bIns="0" anchor="ctr" anchorCtr="0"/>
          <a:lstStyle>
            <a:lvl1pPr>
              <a:defRPr sz="1100" b="0" i="0">
                <a:solidFill>
                  <a:schemeClr val="accent6"/>
                </a:solidFill>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5" name="Text Placeholder 9">
            <a:extLst>
              <a:ext uri="{FF2B5EF4-FFF2-40B4-BE49-F238E27FC236}">
                <a16:creationId xmlns:a16="http://schemas.microsoft.com/office/drawing/2014/main" id="{39A3641E-8A84-F495-D433-6F82303A961A}"/>
              </a:ext>
            </a:extLst>
          </p:cNvPr>
          <p:cNvSpPr>
            <a:spLocks noGrp="1"/>
          </p:cNvSpPr>
          <p:nvPr>
            <p:ph type="body" sz="quarter" idx="15"/>
          </p:nvPr>
        </p:nvSpPr>
        <p:spPr>
          <a:xfrm>
            <a:off x="4475178" y="2837995"/>
            <a:ext cx="6508010" cy="3230296"/>
          </a:xfrm>
          <a:prstGeom prst="rect">
            <a:avLst/>
          </a:prstGeom>
        </p:spPr>
        <p:txBody>
          <a:bodyPr lIns="0" tIns="0" rIns="0" bIns="0">
            <a:noAutofit/>
          </a:bodyPr>
          <a:lstStyle>
            <a:lvl1pPr marL="285750" indent="-285750">
              <a:buFont typeface="Arial" panose="020B0604020202020204" pitchFamily="34" charset="0"/>
              <a:buChar char="•"/>
              <a:defRPr sz="1800" b="0" i="0">
                <a:solidFill>
                  <a:schemeClr val="accent6"/>
                </a:solidFill>
                <a:latin typeface="Arial" panose="020B0604020202020204" pitchFamily="34" charset="0"/>
                <a:ea typeface="Noto Serif" panose="02020600060500020200" pitchFamily="18" charset="0"/>
                <a:cs typeface="Arial" panose="020B0604020202020204" pitchFamily="34" charset="0"/>
              </a:defRPr>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
        <p:nvSpPr>
          <p:cNvPr id="7" name="Picture Placeholder 6">
            <a:extLst>
              <a:ext uri="{FF2B5EF4-FFF2-40B4-BE49-F238E27FC236}">
                <a16:creationId xmlns:a16="http://schemas.microsoft.com/office/drawing/2014/main" id="{6A50ECDE-6B26-D284-D274-02970F2DDA1A}"/>
              </a:ext>
            </a:extLst>
          </p:cNvPr>
          <p:cNvSpPr>
            <a:spLocks noGrp="1"/>
          </p:cNvSpPr>
          <p:nvPr>
            <p:ph type="pic" sz="quarter" idx="16"/>
          </p:nvPr>
        </p:nvSpPr>
        <p:spPr>
          <a:xfrm>
            <a:off x="0" y="0"/>
            <a:ext cx="379730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nchor="t"/>
          <a:lstStyle>
            <a:lvl1pPr marL="0" indent="0" algn="ctr">
              <a:buNone/>
              <a:defRPr i="1">
                <a:solidFill>
                  <a:schemeClr val="accent5"/>
                </a:solidFill>
              </a:defRPr>
            </a:lvl1pPr>
          </a:lstStyle>
          <a:p>
            <a:r>
              <a:rPr lang="en-US"/>
              <a:t>Click icon to add picture</a:t>
            </a:r>
            <a:endParaRPr lang="en-US" dirty="0"/>
          </a:p>
        </p:txBody>
      </p:sp>
    </p:spTree>
    <p:extLst>
      <p:ext uri="{BB962C8B-B14F-4D97-AF65-F5344CB8AC3E}">
        <p14:creationId xmlns:p14="http://schemas.microsoft.com/office/powerpoint/2010/main" val="165015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Layout_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59BFF-85F3-9F4A-8D96-7EFD26531330}"/>
              </a:ext>
            </a:extLst>
          </p:cNvPr>
          <p:cNvSpPr>
            <a:spLocks noGrp="1"/>
          </p:cNvSpPr>
          <p:nvPr>
            <p:ph type="sldNum" sz="quarter" idx="11"/>
          </p:nvPr>
        </p:nvSpPr>
        <p:spPr>
          <a:xfrm>
            <a:off x="10120276" y="6356350"/>
            <a:ext cx="1233523" cy="365125"/>
          </a:xfrm>
        </p:spPr>
        <p:txBody>
          <a:bodyPr/>
          <a:lstStyle/>
          <a:p>
            <a:fld id="{070FF94C-BDB2-5C48-9B12-AC4EF57C6023}" type="slidenum">
              <a:rPr lang="en-US" smtClean="0"/>
              <a:pPr/>
              <a:t>‹#›</a:t>
            </a:fld>
            <a:endParaRPr lang="en-US" dirty="0"/>
          </a:p>
        </p:txBody>
      </p:sp>
      <p:sp>
        <p:nvSpPr>
          <p:cNvPr id="13" name="Title 1">
            <a:extLst>
              <a:ext uri="{FF2B5EF4-FFF2-40B4-BE49-F238E27FC236}">
                <a16:creationId xmlns:a16="http://schemas.microsoft.com/office/drawing/2014/main" id="{0981494E-588A-4D74-ECA0-898AA6F95688}"/>
              </a:ext>
            </a:extLst>
          </p:cNvPr>
          <p:cNvSpPr>
            <a:spLocks noGrp="1"/>
          </p:cNvSpPr>
          <p:nvPr>
            <p:ph type="title"/>
          </p:nvPr>
        </p:nvSpPr>
        <p:spPr>
          <a:xfrm>
            <a:off x="4475178" y="284031"/>
            <a:ext cx="6508010" cy="1094360"/>
          </a:xfrm>
          <a:prstGeom prst="rect">
            <a:avLst/>
          </a:prstGeom>
        </p:spPr>
        <p:txBody>
          <a:bodyPr lIns="0" tIns="0" rIns="0" bIns="0" anchor="b" anchorCtr="0">
            <a:noAutofit/>
          </a:bodyPr>
          <a:lstStyle>
            <a:lvl1pPr>
              <a:defRPr sz="3600" b="1" i="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FE65EE54-F88D-51C9-8BA2-DD40B8336E03}"/>
              </a:ext>
            </a:extLst>
          </p:cNvPr>
          <p:cNvCxnSpPr>
            <a:cxnSpLocks/>
          </p:cNvCxnSpPr>
          <p:nvPr userDrawn="1"/>
        </p:nvCxnSpPr>
        <p:spPr>
          <a:xfrm>
            <a:off x="4475178" y="1592693"/>
            <a:ext cx="108739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9D8CDEA2-8D68-B04E-E64D-29AFD8494433}"/>
              </a:ext>
            </a:extLst>
          </p:cNvPr>
          <p:cNvSpPr>
            <a:spLocks noGrp="1"/>
          </p:cNvSpPr>
          <p:nvPr>
            <p:ph type="ftr" sz="quarter" idx="10"/>
          </p:nvPr>
        </p:nvSpPr>
        <p:spPr>
          <a:xfrm>
            <a:off x="4475177" y="6356350"/>
            <a:ext cx="5645099" cy="365125"/>
          </a:xfrm>
          <a:prstGeom prst="rect">
            <a:avLst/>
          </a:prstGeom>
        </p:spPr>
        <p:txBody>
          <a:bodyPr lIns="0" tIns="0" rIns="0" bIns="0" anchor="ctr" anchorCtr="0"/>
          <a:lstStyle>
            <a:lvl1pPr>
              <a:defRPr sz="1100" b="0" i="0">
                <a:latin typeface="Arial Narrow" panose="020B0604020202020204" pitchFamily="34" charset="0"/>
                <a:cs typeface="Arial Narrow" panose="020B0604020202020204" pitchFamily="34" charset="0"/>
              </a:defRPr>
            </a:lvl1pPr>
          </a:lstStyle>
          <a:p>
            <a:r>
              <a:rPr lang="en-US" dirty="0"/>
              <a:t>Advisory services offered through </a:t>
            </a:r>
            <a:r>
              <a:rPr lang="en-US" dirty="0" err="1"/>
              <a:t>CreativeOne</a:t>
            </a:r>
            <a:r>
              <a:rPr lang="en-US" dirty="0"/>
              <a:t> Wealth, a Registered Investment Adviser.</a:t>
            </a:r>
          </a:p>
        </p:txBody>
      </p:sp>
      <p:sp>
        <p:nvSpPr>
          <p:cNvPr id="7" name="Picture Placeholder 6">
            <a:extLst>
              <a:ext uri="{FF2B5EF4-FFF2-40B4-BE49-F238E27FC236}">
                <a16:creationId xmlns:a16="http://schemas.microsoft.com/office/drawing/2014/main" id="{6A50ECDE-6B26-D284-D274-02970F2DDA1A}"/>
              </a:ext>
            </a:extLst>
          </p:cNvPr>
          <p:cNvSpPr>
            <a:spLocks noGrp="1"/>
          </p:cNvSpPr>
          <p:nvPr>
            <p:ph type="pic" sz="quarter" idx="16"/>
          </p:nvPr>
        </p:nvSpPr>
        <p:spPr>
          <a:xfrm>
            <a:off x="0" y="0"/>
            <a:ext cx="379730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nchor="t"/>
          <a:lstStyle>
            <a:lvl1pPr marL="0" indent="0" algn="ctr">
              <a:buNone/>
              <a:defRPr i="1">
                <a:solidFill>
                  <a:schemeClr val="accent5"/>
                </a:solidFill>
              </a:defRPr>
            </a:lvl1pPr>
          </a:lstStyle>
          <a:p>
            <a:r>
              <a:rPr lang="en-US"/>
              <a:t>Click icon to add picture</a:t>
            </a:r>
            <a:endParaRPr lang="en-US" dirty="0"/>
          </a:p>
        </p:txBody>
      </p:sp>
    </p:spTree>
    <p:extLst>
      <p:ext uri="{BB962C8B-B14F-4D97-AF65-F5344CB8AC3E}">
        <p14:creationId xmlns:p14="http://schemas.microsoft.com/office/powerpoint/2010/main" val="336388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7A1AE7-1C5C-244E-B917-9CE7D272027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accent6"/>
                </a:solidFill>
              </a:defRPr>
            </a:lvl1pPr>
          </a:lstStyle>
          <a:p>
            <a:fld id="{070FF94C-BDB2-5C48-9B12-AC4EF57C6023}" type="slidenum">
              <a:rPr lang="en-US" smtClean="0"/>
              <a:pPr/>
              <a:t>‹#›</a:t>
            </a:fld>
            <a:endParaRPr lang="en-US" dirty="0"/>
          </a:p>
        </p:txBody>
      </p:sp>
    </p:spTree>
    <p:extLst>
      <p:ext uri="{BB962C8B-B14F-4D97-AF65-F5344CB8AC3E}">
        <p14:creationId xmlns:p14="http://schemas.microsoft.com/office/powerpoint/2010/main" val="4292703844"/>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81" r:id="rId3"/>
    <p:sldLayoutId id="2147483679" r:id="rId4"/>
    <p:sldLayoutId id="2147483669" r:id="rId5"/>
    <p:sldLayoutId id="2147483685" r:id="rId6"/>
    <p:sldLayoutId id="2147483664" r:id="rId7"/>
    <p:sldLayoutId id="2147483673" r:id="rId8"/>
    <p:sldLayoutId id="2147483677" r:id="rId9"/>
    <p:sldLayoutId id="2147483674" r:id="rId10"/>
    <p:sldLayoutId id="2147483667" r:id="rId11"/>
    <p:sldLayoutId id="2147483678" r:id="rId12"/>
    <p:sldLayoutId id="2147483684" r:id="rId13"/>
    <p:sldLayoutId id="2147483676" r:id="rId14"/>
    <p:sldLayoutId id="2147483682" r:id="rId15"/>
    <p:sldLayoutId id="2147483680" r:id="rId16"/>
    <p:sldLayoutId id="2147483668" r:id="rId1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hdphoto" Target="../media/hdphoto3.wdp"/><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microsoft.com/office/2007/relationships/hdphoto" Target="../media/hdphoto2.wdp"/><Relationship Id="rId1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2BDC-A59B-F3F1-B5EF-4103865FBE96}"/>
              </a:ext>
            </a:extLst>
          </p:cNvPr>
          <p:cNvSpPr>
            <a:spLocks noGrp="1"/>
          </p:cNvSpPr>
          <p:nvPr>
            <p:ph type="title"/>
          </p:nvPr>
        </p:nvSpPr>
        <p:spPr>
          <a:xfrm>
            <a:off x="509015" y="2173573"/>
            <a:ext cx="11039518" cy="1509855"/>
          </a:xfrm>
        </p:spPr>
        <p:txBody>
          <a:bodyPr/>
          <a:lstStyle/>
          <a:p>
            <a:r>
              <a:rPr lang="en-US" sz="3600" b="1" dirty="0">
                <a:effectLst/>
                <a:ea typeface="Calibri" panose="020F0502020204030204" pitchFamily="34" charset="0"/>
              </a:rPr>
              <a:t>Private Wealth Solutions: Creating more impactful client relationships through your offering</a:t>
            </a:r>
            <a:endParaRPr lang="en-US" dirty="0"/>
          </a:p>
        </p:txBody>
      </p:sp>
      <p:sp>
        <p:nvSpPr>
          <p:cNvPr id="4" name="TextBox 3">
            <a:extLst>
              <a:ext uri="{FF2B5EF4-FFF2-40B4-BE49-F238E27FC236}">
                <a16:creationId xmlns:a16="http://schemas.microsoft.com/office/drawing/2014/main" id="{F2ECF46D-AF1F-630F-2A83-1805BB696642}"/>
              </a:ext>
            </a:extLst>
          </p:cNvPr>
          <p:cNvSpPr txBox="1"/>
          <p:nvPr/>
        </p:nvSpPr>
        <p:spPr>
          <a:xfrm>
            <a:off x="0" y="6299200"/>
            <a:ext cx="12191999" cy="253916"/>
          </a:xfrm>
          <a:prstGeom prst="rect">
            <a:avLst/>
          </a:prstGeom>
          <a:noFill/>
        </p:spPr>
        <p:txBody>
          <a:bodyPr wrap="square" rtlCol="0">
            <a:spAutoFit/>
          </a:bodyPr>
          <a:lstStyle/>
          <a:p>
            <a:pPr algn="ctr"/>
            <a:r>
              <a:rPr lang="en-US" sz="1050" dirty="0">
                <a:solidFill>
                  <a:schemeClr val="tx1"/>
                </a:solidFill>
                <a:latin typeface="Arial" panose="020B0604020202020204" pitchFamily="34" charset="0"/>
                <a:cs typeface="Arial" panose="020B0604020202020204" pitchFamily="34" charset="0"/>
              </a:rPr>
              <a:t>Advisory services offered through </a:t>
            </a:r>
            <a:r>
              <a:rPr lang="en-US" sz="1050" dirty="0" err="1">
                <a:solidFill>
                  <a:schemeClr val="tx1"/>
                </a:solidFill>
                <a:latin typeface="Arial" panose="020B0604020202020204" pitchFamily="34" charset="0"/>
                <a:cs typeface="Arial" panose="020B0604020202020204" pitchFamily="34" charset="0"/>
              </a:rPr>
              <a:t>CreativeOne</a:t>
            </a:r>
            <a:r>
              <a:rPr lang="en-US" sz="1050" dirty="0">
                <a:solidFill>
                  <a:schemeClr val="tx1"/>
                </a:solidFill>
                <a:latin typeface="Arial" panose="020B0604020202020204" pitchFamily="34" charset="0"/>
                <a:cs typeface="Arial" panose="020B0604020202020204" pitchFamily="34" charset="0"/>
              </a:rPr>
              <a:t> Wealth LLC, a Registered Investment Adviser.   For financial professional use only. Not to be distributed or shown to clients.</a:t>
            </a:r>
          </a:p>
        </p:txBody>
      </p:sp>
      <p:cxnSp>
        <p:nvCxnSpPr>
          <p:cNvPr id="5" name="Straight Connector 4">
            <a:extLst>
              <a:ext uri="{FF2B5EF4-FFF2-40B4-BE49-F238E27FC236}">
                <a16:creationId xmlns:a16="http://schemas.microsoft.com/office/drawing/2014/main" id="{37EE37D1-FE45-751D-C5B2-E312ED1F8E5A}"/>
              </a:ext>
            </a:extLst>
          </p:cNvPr>
          <p:cNvCxnSpPr>
            <a:cxnSpLocks/>
          </p:cNvCxnSpPr>
          <p:nvPr/>
        </p:nvCxnSpPr>
        <p:spPr>
          <a:xfrm>
            <a:off x="509015" y="3929499"/>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B4066006-B402-B3A9-CB64-A0A1CCF5B9FE}"/>
              </a:ext>
            </a:extLst>
          </p:cNvPr>
          <p:cNvPicPr>
            <a:picLocks noChangeAspect="1"/>
          </p:cNvPicPr>
          <p:nvPr/>
        </p:nvPicPr>
        <p:blipFill>
          <a:blip r:embed="rId2"/>
          <a:stretch>
            <a:fillRect/>
          </a:stretch>
        </p:blipFill>
        <p:spPr>
          <a:xfrm>
            <a:off x="509015" y="4175571"/>
            <a:ext cx="2696003" cy="720690"/>
          </a:xfrm>
          <a:prstGeom prst="rect">
            <a:avLst/>
          </a:prstGeom>
        </p:spPr>
      </p:pic>
    </p:spTree>
    <p:extLst>
      <p:ext uri="{BB962C8B-B14F-4D97-AF65-F5344CB8AC3E}">
        <p14:creationId xmlns:p14="http://schemas.microsoft.com/office/powerpoint/2010/main" val="307872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B75874-3E84-6651-E9DC-248A14D01A67}"/>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5" name="Title 4">
            <a:extLst>
              <a:ext uri="{FF2B5EF4-FFF2-40B4-BE49-F238E27FC236}">
                <a16:creationId xmlns:a16="http://schemas.microsoft.com/office/drawing/2014/main" id="{8BA9418C-BFD8-33FD-2C70-56092A1AF6D6}"/>
              </a:ext>
            </a:extLst>
          </p:cNvPr>
          <p:cNvSpPr>
            <a:spLocks noGrp="1"/>
          </p:cNvSpPr>
          <p:nvPr>
            <p:ph type="title"/>
          </p:nvPr>
        </p:nvSpPr>
        <p:spPr>
          <a:xfrm>
            <a:off x="838199" y="290953"/>
            <a:ext cx="9922933" cy="1134232"/>
          </a:xfrm>
        </p:spPr>
        <p:txBody>
          <a:bodyPr/>
          <a:lstStyle/>
          <a:p>
            <a:r>
              <a:rPr lang="en-US" sz="3600" b="1" dirty="0"/>
              <a:t>You select the portfolio – we do the rest </a:t>
            </a:r>
            <a:endParaRPr lang="en-US" dirty="0"/>
          </a:p>
        </p:txBody>
      </p:sp>
      <p:graphicFrame>
        <p:nvGraphicFramePr>
          <p:cNvPr id="3" name="Diagram 2">
            <a:extLst>
              <a:ext uri="{FF2B5EF4-FFF2-40B4-BE49-F238E27FC236}">
                <a16:creationId xmlns:a16="http://schemas.microsoft.com/office/drawing/2014/main" id="{9BA41988-9541-D983-8CE7-C939E39E2060}"/>
              </a:ext>
            </a:extLst>
          </p:cNvPr>
          <p:cNvGraphicFramePr/>
          <p:nvPr>
            <p:extLst>
              <p:ext uri="{D42A27DB-BD31-4B8C-83A1-F6EECF244321}">
                <p14:modId xmlns:p14="http://schemas.microsoft.com/office/powerpoint/2010/main" val="3828046242"/>
              </p:ext>
            </p:extLst>
          </p:nvPr>
        </p:nvGraphicFramePr>
        <p:xfrm>
          <a:off x="693615" y="1825625"/>
          <a:ext cx="10804769" cy="103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285291A-CAD2-30A4-2C5D-2CDCC7A834AC}"/>
              </a:ext>
            </a:extLst>
          </p:cNvPr>
          <p:cNvSpPr txBox="1"/>
          <p:nvPr/>
        </p:nvSpPr>
        <p:spPr>
          <a:xfrm>
            <a:off x="1253067" y="1989666"/>
            <a:ext cx="2937933" cy="646331"/>
          </a:xfrm>
          <a:prstGeom prst="rect">
            <a:avLst/>
          </a:prstGeom>
          <a:noFill/>
        </p:spPr>
        <p:txBody>
          <a:bodyPr wrap="square" rtlCol="0">
            <a:spAutoFit/>
          </a:bodyPr>
          <a:lstStyle/>
          <a:p>
            <a:r>
              <a:rPr lang="en-US" sz="1800" b="1" dirty="0">
                <a:solidFill>
                  <a:schemeClr val="bg1"/>
                </a:solidFill>
              </a:rPr>
              <a:t>You select a portfolio that aligns with your client needs</a:t>
            </a:r>
          </a:p>
        </p:txBody>
      </p:sp>
      <p:sp>
        <p:nvSpPr>
          <p:cNvPr id="8" name="TextBox 7">
            <a:extLst>
              <a:ext uri="{FF2B5EF4-FFF2-40B4-BE49-F238E27FC236}">
                <a16:creationId xmlns:a16="http://schemas.microsoft.com/office/drawing/2014/main" id="{D6222D9A-0762-1CC8-E240-AD7BE78BAF49}"/>
              </a:ext>
            </a:extLst>
          </p:cNvPr>
          <p:cNvSpPr txBox="1"/>
          <p:nvPr/>
        </p:nvSpPr>
        <p:spPr>
          <a:xfrm>
            <a:off x="4731652" y="1977453"/>
            <a:ext cx="2931894" cy="646331"/>
          </a:xfrm>
          <a:prstGeom prst="rect">
            <a:avLst/>
          </a:prstGeom>
          <a:noFill/>
        </p:spPr>
        <p:txBody>
          <a:bodyPr wrap="square">
            <a:spAutoFit/>
          </a:bodyPr>
          <a:lstStyle/>
          <a:p>
            <a:pPr>
              <a:spcBef>
                <a:spcPts val="600"/>
              </a:spcBef>
            </a:pPr>
            <a:r>
              <a:rPr lang="en-US" sz="1800" b="1" dirty="0">
                <a:solidFill>
                  <a:schemeClr val="bg1"/>
                </a:solidFill>
              </a:rPr>
              <a:t>We provide initial &amp; ongoing investment management  </a:t>
            </a:r>
          </a:p>
        </p:txBody>
      </p:sp>
      <p:sp>
        <p:nvSpPr>
          <p:cNvPr id="9" name="TextBox 8">
            <a:extLst>
              <a:ext uri="{FF2B5EF4-FFF2-40B4-BE49-F238E27FC236}">
                <a16:creationId xmlns:a16="http://schemas.microsoft.com/office/drawing/2014/main" id="{3919AAB9-7287-C771-9DEC-6D5A27BA2B16}"/>
              </a:ext>
            </a:extLst>
          </p:cNvPr>
          <p:cNvSpPr txBox="1"/>
          <p:nvPr/>
        </p:nvSpPr>
        <p:spPr>
          <a:xfrm>
            <a:off x="8270620" y="1977452"/>
            <a:ext cx="2752981" cy="646331"/>
          </a:xfrm>
          <a:prstGeom prst="rect">
            <a:avLst/>
          </a:prstGeom>
          <a:noFill/>
        </p:spPr>
        <p:txBody>
          <a:bodyPr wrap="square">
            <a:spAutoFit/>
          </a:bodyPr>
          <a:lstStyle/>
          <a:p>
            <a:pPr>
              <a:spcBef>
                <a:spcPts val="600"/>
              </a:spcBef>
            </a:pPr>
            <a:r>
              <a:rPr lang="en-US" b="1" dirty="0">
                <a:solidFill>
                  <a:schemeClr val="bg1"/>
                </a:solidFill>
              </a:rPr>
              <a:t>You benefit from relevant content and commentary</a:t>
            </a:r>
            <a:endParaRPr lang="en-US" sz="1800" b="1" dirty="0">
              <a:solidFill>
                <a:schemeClr val="bg1"/>
              </a:solidFill>
            </a:endParaRPr>
          </a:p>
        </p:txBody>
      </p:sp>
      <p:sp>
        <p:nvSpPr>
          <p:cNvPr id="10" name="TextBox 9">
            <a:extLst>
              <a:ext uri="{FF2B5EF4-FFF2-40B4-BE49-F238E27FC236}">
                <a16:creationId xmlns:a16="http://schemas.microsoft.com/office/drawing/2014/main" id="{FB33F83D-8B8C-8924-D81B-3FF5AFA5B533}"/>
              </a:ext>
            </a:extLst>
          </p:cNvPr>
          <p:cNvSpPr txBox="1"/>
          <p:nvPr/>
        </p:nvSpPr>
        <p:spPr>
          <a:xfrm>
            <a:off x="1003429" y="3008650"/>
            <a:ext cx="3012891" cy="1477328"/>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A spectrum of Portfolios across: </a:t>
            </a:r>
          </a:p>
          <a:p>
            <a:pPr marL="2349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Minimum “bite size” </a:t>
            </a:r>
          </a:p>
          <a:p>
            <a:pPr marL="2349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Risk profiles </a:t>
            </a:r>
          </a:p>
          <a:p>
            <a:pPr marL="2349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Tax preferences</a:t>
            </a:r>
          </a:p>
          <a:p>
            <a:pPr marL="2349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Underlying vehicles (stock, ETF)</a:t>
            </a:r>
          </a:p>
        </p:txBody>
      </p:sp>
      <p:sp>
        <p:nvSpPr>
          <p:cNvPr id="11" name="TextBox 10">
            <a:extLst>
              <a:ext uri="{FF2B5EF4-FFF2-40B4-BE49-F238E27FC236}">
                <a16:creationId xmlns:a16="http://schemas.microsoft.com/office/drawing/2014/main" id="{92683157-DD76-C9F0-0999-3490926583CF}"/>
              </a:ext>
            </a:extLst>
          </p:cNvPr>
          <p:cNvSpPr txBox="1"/>
          <p:nvPr/>
        </p:nvSpPr>
        <p:spPr>
          <a:xfrm>
            <a:off x="7901805" y="3008650"/>
            <a:ext cx="3033324" cy="1107996"/>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Marketing material to support client conversations beyond initial pitch</a:t>
            </a:r>
          </a:p>
          <a:p>
            <a:pPr marL="2857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Monthly market commentary</a:t>
            </a:r>
          </a:p>
          <a:p>
            <a:pPr marL="2857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Quarterly portfolio updates</a:t>
            </a:r>
          </a:p>
        </p:txBody>
      </p:sp>
      <p:sp>
        <p:nvSpPr>
          <p:cNvPr id="12" name="TextBox 11">
            <a:extLst>
              <a:ext uri="{FF2B5EF4-FFF2-40B4-BE49-F238E27FC236}">
                <a16:creationId xmlns:a16="http://schemas.microsoft.com/office/drawing/2014/main" id="{D8044F89-1CE4-2855-7233-9158A3F954AF}"/>
              </a:ext>
            </a:extLst>
          </p:cNvPr>
          <p:cNvSpPr txBox="1"/>
          <p:nvPr/>
        </p:nvSpPr>
        <p:spPr>
          <a:xfrm>
            <a:off x="4356180" y="3008650"/>
            <a:ext cx="3205766" cy="1538883"/>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Portfolios navigate market cycles with:</a:t>
            </a:r>
          </a:p>
          <a:p>
            <a:pPr marL="2349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Active engagement with the asset managers within the portfolio</a:t>
            </a:r>
          </a:p>
          <a:p>
            <a:pPr marL="234950" indent="-168275">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Adjust mix of asset classes and asset managers in response to evolving market environments</a:t>
            </a:r>
          </a:p>
        </p:txBody>
      </p:sp>
      <p:pic>
        <p:nvPicPr>
          <p:cNvPr id="13" name="Picture 12">
            <a:extLst>
              <a:ext uri="{FF2B5EF4-FFF2-40B4-BE49-F238E27FC236}">
                <a16:creationId xmlns:a16="http://schemas.microsoft.com/office/drawing/2014/main" id="{5128ECCB-243B-9CC7-BFE0-1B3CF01EF37C}"/>
              </a:ext>
            </a:extLst>
          </p:cNvPr>
          <p:cNvPicPr>
            <a:picLocks noChangeAspect="1"/>
          </p:cNvPicPr>
          <p:nvPr/>
        </p:nvPicPr>
        <p:blipFill rotWithShape="1">
          <a:blip r:embed="rId7">
            <a:duotone>
              <a:schemeClr val="accent3">
                <a:shade val="45000"/>
                <a:satMod val="135000"/>
              </a:schemeClr>
              <a:prstClr val="white"/>
            </a:duotone>
          </a:blip>
          <a:srcRect l="1" r="-4523" b="-3693"/>
          <a:stretch/>
        </p:blipFill>
        <p:spPr>
          <a:xfrm>
            <a:off x="1921369" y="4627176"/>
            <a:ext cx="898483" cy="916757"/>
          </a:xfrm>
          <a:prstGeom prst="rect">
            <a:avLst/>
          </a:prstGeom>
        </p:spPr>
      </p:pic>
      <p:pic>
        <p:nvPicPr>
          <p:cNvPr id="14" name="Picture 13">
            <a:extLst>
              <a:ext uri="{FF2B5EF4-FFF2-40B4-BE49-F238E27FC236}">
                <a16:creationId xmlns:a16="http://schemas.microsoft.com/office/drawing/2014/main" id="{926C3232-5B94-4E96-1401-D4D33829BEC6}"/>
              </a:ext>
            </a:extLst>
          </p:cNvPr>
          <p:cNvPicPr>
            <a:picLocks noChangeAspect="1"/>
          </p:cNvPicPr>
          <p:nvPr/>
        </p:nvPicPr>
        <p:blipFill rotWithShape="1">
          <a:blip r:embed="rId7">
            <a:duotone>
              <a:schemeClr val="bg2">
                <a:shade val="45000"/>
                <a:satMod val="135000"/>
              </a:schemeClr>
              <a:prstClr val="white"/>
            </a:duotone>
          </a:blip>
          <a:srcRect l="1" r="-4523" b="-12660"/>
          <a:stretch/>
        </p:blipFill>
        <p:spPr>
          <a:xfrm>
            <a:off x="2819852" y="4789439"/>
            <a:ext cx="550763" cy="610561"/>
          </a:xfrm>
          <a:prstGeom prst="rect">
            <a:avLst/>
          </a:prstGeom>
        </p:spPr>
      </p:pic>
      <p:pic>
        <p:nvPicPr>
          <p:cNvPr id="15" name="Picture 14">
            <a:extLst>
              <a:ext uri="{FF2B5EF4-FFF2-40B4-BE49-F238E27FC236}">
                <a16:creationId xmlns:a16="http://schemas.microsoft.com/office/drawing/2014/main" id="{6055143E-5B00-55D7-3003-749C96D8B29D}"/>
              </a:ext>
            </a:extLst>
          </p:cNvPr>
          <p:cNvPicPr>
            <a:picLocks noChangeAspect="1"/>
          </p:cNvPicPr>
          <p:nvPr/>
        </p:nvPicPr>
        <p:blipFill rotWithShape="1">
          <a:blip r:embed="rId7">
            <a:duotone>
              <a:schemeClr val="bg2">
                <a:shade val="45000"/>
                <a:satMod val="135000"/>
              </a:schemeClr>
              <a:prstClr val="white"/>
            </a:duotone>
          </a:blip>
          <a:srcRect l="1" r="-4523" b="-12660"/>
          <a:stretch/>
        </p:blipFill>
        <p:spPr>
          <a:xfrm>
            <a:off x="1363526" y="4789439"/>
            <a:ext cx="550763" cy="610561"/>
          </a:xfrm>
          <a:prstGeom prst="rect">
            <a:avLst/>
          </a:prstGeom>
        </p:spPr>
      </p:pic>
      <p:pic>
        <p:nvPicPr>
          <p:cNvPr id="16" name="Picture 15">
            <a:extLst>
              <a:ext uri="{FF2B5EF4-FFF2-40B4-BE49-F238E27FC236}">
                <a16:creationId xmlns:a16="http://schemas.microsoft.com/office/drawing/2014/main" id="{FEB1EBB0-31D6-6B38-A2DA-9B4800DAF3EE}"/>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Lst>
          </a:blip>
          <a:srcRect l="40696" r="39149"/>
          <a:stretch/>
        </p:blipFill>
        <p:spPr>
          <a:xfrm>
            <a:off x="4793234" y="4651614"/>
            <a:ext cx="1649830" cy="1620107"/>
          </a:xfrm>
          <a:prstGeom prst="rect">
            <a:avLst/>
          </a:prstGeom>
        </p:spPr>
      </p:pic>
      <p:pic>
        <p:nvPicPr>
          <p:cNvPr id="17" name="Picture 16">
            <a:extLst>
              <a:ext uri="{FF2B5EF4-FFF2-40B4-BE49-F238E27FC236}">
                <a16:creationId xmlns:a16="http://schemas.microsoft.com/office/drawing/2014/main" id="{0A917E93-9C3C-40CD-E200-A5A4E46D96B3}"/>
              </a:ext>
            </a:extLst>
          </p:cNvPr>
          <p:cNvPicPr>
            <a:picLocks noChangeAspect="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colorTemperature colorTemp="4700"/>
                    </a14:imgEffect>
                    <a14:imgEffect>
                      <a14:saturation sat="0"/>
                    </a14:imgEffect>
                  </a14:imgLayer>
                </a14:imgProps>
              </a:ext>
            </a:extLst>
          </a:blip>
          <a:srcRect l="40696" r="39149"/>
          <a:stretch/>
        </p:blipFill>
        <p:spPr>
          <a:xfrm rot="3820188">
            <a:off x="5698309" y="4715526"/>
            <a:ext cx="1128615" cy="1108283"/>
          </a:xfrm>
          <a:prstGeom prst="rect">
            <a:avLst/>
          </a:prstGeom>
        </p:spPr>
      </p:pic>
      <p:pic>
        <p:nvPicPr>
          <p:cNvPr id="18" name="Picture 17">
            <a:extLst>
              <a:ext uri="{FF2B5EF4-FFF2-40B4-BE49-F238E27FC236}">
                <a16:creationId xmlns:a16="http://schemas.microsoft.com/office/drawing/2014/main" id="{C793742D-7CBF-6409-5F3C-1BB0B55F252C}"/>
              </a:ext>
            </a:extLst>
          </p:cNvPr>
          <p:cNvPicPr>
            <a:picLocks noChangeAspect="1"/>
          </p:cNvPicPr>
          <p:nvPr/>
        </p:nvPicPr>
        <p:blipFill>
          <a:blip r:embed="rId12"/>
          <a:stretch>
            <a:fillRect/>
          </a:stretch>
        </p:blipFill>
        <p:spPr>
          <a:xfrm>
            <a:off x="8806262" y="5039980"/>
            <a:ext cx="1831833" cy="1369497"/>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AC980C5-A926-09AC-8B36-B18E048B9F9B}"/>
              </a:ext>
            </a:extLst>
          </p:cNvPr>
          <p:cNvPicPr>
            <a:picLocks noChangeAspect="1"/>
          </p:cNvPicPr>
          <p:nvPr/>
        </p:nvPicPr>
        <p:blipFill>
          <a:blip r:embed="rId13"/>
          <a:stretch>
            <a:fillRect/>
          </a:stretch>
        </p:blipFill>
        <p:spPr>
          <a:xfrm>
            <a:off x="8110037" y="4382312"/>
            <a:ext cx="1993814" cy="1503469"/>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F9C924AD-01AA-7418-63CD-1AF21E98F998}"/>
              </a:ext>
            </a:extLst>
          </p:cNvPr>
          <p:cNvPicPr>
            <a:picLocks noChangeAspect="1"/>
          </p:cNvPicPr>
          <p:nvPr/>
        </p:nvPicPr>
        <p:blipFill>
          <a:blip r:embed="rId14"/>
          <a:stretch>
            <a:fillRect/>
          </a:stretch>
        </p:blipFill>
        <p:spPr>
          <a:xfrm>
            <a:off x="2135660" y="5545495"/>
            <a:ext cx="469900" cy="749300"/>
          </a:xfrm>
          <a:prstGeom prst="rect">
            <a:avLst/>
          </a:prstGeom>
        </p:spPr>
      </p:pic>
    </p:spTree>
    <p:extLst>
      <p:ext uri="{BB962C8B-B14F-4D97-AF65-F5344CB8AC3E}">
        <p14:creationId xmlns:p14="http://schemas.microsoft.com/office/powerpoint/2010/main" val="304696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031872-439B-7B95-6D11-9765D13BE869}"/>
              </a:ext>
            </a:extLst>
          </p:cNvPr>
          <p:cNvSpPr/>
          <p:nvPr/>
        </p:nvSpPr>
        <p:spPr>
          <a:xfrm>
            <a:off x="0" y="0"/>
            <a:ext cx="1346200" cy="695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770D913-CA92-9A98-A0A9-04F749590A07}"/>
              </a:ext>
            </a:extLst>
          </p:cNvPr>
          <p:cNvSpPr>
            <a:spLocks noGrp="1"/>
          </p:cNvSpPr>
          <p:nvPr>
            <p:ph idx="1"/>
          </p:nvPr>
        </p:nvSpPr>
        <p:spPr>
          <a:xfrm>
            <a:off x="838201" y="1825625"/>
            <a:ext cx="5257800" cy="4351338"/>
          </a:xfrm>
        </p:spPr>
        <p:txBody>
          <a:bodyPr/>
          <a:lstStyle/>
          <a:p>
            <a:pPr marL="465138" indent="-279400" algn="l">
              <a:spcBef>
                <a:spcPts val="600"/>
              </a:spcBef>
              <a:buFont typeface="Arial" panose="020B0604020202020204" pitchFamily="34" charset="0"/>
              <a:buChar char="•"/>
            </a:pPr>
            <a:r>
              <a:rPr lang="en-US" sz="1800" b="0" i="0" dirty="0">
                <a:effectLst/>
              </a:rPr>
              <a:t>Almost 50% of Clients say they “wish” Advisor contacted them more</a:t>
            </a:r>
          </a:p>
          <a:p>
            <a:pPr marL="465138" indent="-279400" algn="l">
              <a:spcBef>
                <a:spcPts val="600"/>
              </a:spcBef>
              <a:buFont typeface="Arial" panose="020B0604020202020204" pitchFamily="34" charset="0"/>
              <a:buChar char="•"/>
            </a:pPr>
            <a:r>
              <a:rPr lang="en-US" sz="1800" b="0" i="0" dirty="0">
                <a:effectLst/>
              </a:rPr>
              <a:t>That increases almost 60% for older and higher value clients (+60 and &gt;$500k AUM)</a:t>
            </a:r>
          </a:p>
          <a:p>
            <a:pPr marL="285750" indent="-285750" algn="l">
              <a:spcBef>
                <a:spcPts val="600"/>
              </a:spcBef>
              <a:buFont typeface="Arial" panose="020B0604020202020204" pitchFamily="34" charset="0"/>
              <a:buChar char="•"/>
            </a:pPr>
            <a:endParaRPr lang="en-US" sz="1000" b="0" i="0" dirty="0">
              <a:effectLst/>
            </a:endParaRPr>
          </a:p>
          <a:p>
            <a:pPr marL="0" indent="0">
              <a:buNone/>
            </a:pPr>
            <a:r>
              <a:rPr lang="en-US" sz="2400" b="1" i="1" dirty="0">
                <a:solidFill>
                  <a:schemeClr val="accent2"/>
                </a:solidFill>
                <a:latin typeface="Noto Serif" panose="02020602060505020204" pitchFamily="18" charset="0"/>
                <a:ea typeface="Noto Serif" panose="02020602060505020204" pitchFamily="18" charset="0"/>
                <a:cs typeface="Noto Serif" panose="02020602060505020204" pitchFamily="18" charset="0"/>
              </a:rPr>
              <a:t>Quarterly Portfolio Updates</a:t>
            </a:r>
            <a:endParaRPr lang="en-US" b="1" i="1" dirty="0">
              <a:solidFill>
                <a:schemeClr val="accent2"/>
              </a:solidFill>
              <a:latin typeface="Noto Serif" panose="02020602060505020204" pitchFamily="18" charset="0"/>
              <a:ea typeface="Noto Serif" panose="02020602060505020204" pitchFamily="18" charset="0"/>
              <a:cs typeface="Noto Serif" panose="02020602060505020204" pitchFamily="18" charset="0"/>
            </a:endParaRPr>
          </a:p>
          <a:p>
            <a:pPr indent="-279400">
              <a:spcBef>
                <a:spcPts val="1200"/>
              </a:spcBef>
            </a:pPr>
            <a:r>
              <a:rPr lang="en-US" sz="1800" dirty="0"/>
              <a:t>Overlay page on entire UMA with commentary from due diligence team </a:t>
            </a:r>
          </a:p>
          <a:p>
            <a:pPr indent="-279400">
              <a:spcBef>
                <a:spcPts val="1200"/>
              </a:spcBef>
            </a:pPr>
            <a:r>
              <a:rPr lang="en-US" sz="1800" dirty="0"/>
              <a:t>Top model or SMA holdings</a:t>
            </a:r>
          </a:p>
          <a:p>
            <a:pPr indent="-279400">
              <a:spcBef>
                <a:spcPts val="1200"/>
              </a:spcBef>
            </a:pPr>
            <a:r>
              <a:rPr lang="en-US" sz="1800" dirty="0"/>
              <a:t>250-word customized commentary from Portfolio Manager</a:t>
            </a:r>
          </a:p>
          <a:p>
            <a:pPr indent="-279400">
              <a:spcBef>
                <a:spcPts val="1200"/>
              </a:spcBef>
            </a:pPr>
            <a:r>
              <a:rPr lang="en-US" sz="1800" dirty="0"/>
              <a:t>Gross and Net performance charts</a:t>
            </a:r>
          </a:p>
          <a:p>
            <a:pPr indent="-279400">
              <a:spcBef>
                <a:spcPts val="1200"/>
              </a:spcBef>
            </a:pPr>
            <a:r>
              <a:rPr lang="en-US" sz="1800" dirty="0"/>
              <a:t>Sub-sector, style or positioning look-through</a:t>
            </a:r>
          </a:p>
          <a:p>
            <a:pPr marL="285750" indent="-285750" algn="l">
              <a:spcBef>
                <a:spcPts val="600"/>
              </a:spcBef>
              <a:buFont typeface="Arial" panose="020B0604020202020204" pitchFamily="34" charset="0"/>
              <a:buChar char="•"/>
            </a:pPr>
            <a:endParaRPr lang="en-US" sz="2000" b="0" i="0" dirty="0">
              <a:effectLst/>
            </a:endParaRPr>
          </a:p>
        </p:txBody>
      </p:sp>
      <p:sp>
        <p:nvSpPr>
          <p:cNvPr id="4" name="Footer Placeholder 3">
            <a:extLst>
              <a:ext uri="{FF2B5EF4-FFF2-40B4-BE49-F238E27FC236}">
                <a16:creationId xmlns:a16="http://schemas.microsoft.com/office/drawing/2014/main" id="{1D70AE43-DC03-26B4-D642-9271363C035B}"/>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5" name="Title 4">
            <a:extLst>
              <a:ext uri="{FF2B5EF4-FFF2-40B4-BE49-F238E27FC236}">
                <a16:creationId xmlns:a16="http://schemas.microsoft.com/office/drawing/2014/main" id="{7D61D436-A228-5FB0-20EA-930D78D8F4E4}"/>
              </a:ext>
            </a:extLst>
          </p:cNvPr>
          <p:cNvSpPr>
            <a:spLocks noGrp="1"/>
          </p:cNvSpPr>
          <p:nvPr>
            <p:ph type="title"/>
          </p:nvPr>
        </p:nvSpPr>
        <p:spPr>
          <a:xfrm>
            <a:off x="838199" y="290953"/>
            <a:ext cx="7738533" cy="1134232"/>
          </a:xfrm>
        </p:spPr>
        <p:txBody>
          <a:bodyPr/>
          <a:lstStyle/>
          <a:p>
            <a:r>
              <a:rPr lang="en-US" sz="3600" b="1" dirty="0"/>
              <a:t>You receive relevant content &amp; commentary for that portfolio</a:t>
            </a:r>
            <a:endParaRPr lang="en-US" dirty="0"/>
          </a:p>
        </p:txBody>
      </p:sp>
      <p:sp>
        <p:nvSpPr>
          <p:cNvPr id="2" name="Rectangle 1">
            <a:extLst>
              <a:ext uri="{FF2B5EF4-FFF2-40B4-BE49-F238E27FC236}">
                <a16:creationId xmlns:a16="http://schemas.microsoft.com/office/drawing/2014/main" id="{321C53FF-1952-AC28-0374-EB680302C28B}"/>
              </a:ext>
            </a:extLst>
          </p:cNvPr>
          <p:cNvSpPr/>
          <p:nvPr/>
        </p:nvSpPr>
        <p:spPr>
          <a:xfrm rot="5400000">
            <a:off x="6122770" y="3389510"/>
            <a:ext cx="6857998" cy="78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9A5F58-AAEB-BE05-00D9-C75306B5D377}"/>
              </a:ext>
            </a:extLst>
          </p:cNvPr>
          <p:cNvSpPr/>
          <p:nvPr/>
        </p:nvSpPr>
        <p:spPr>
          <a:xfrm>
            <a:off x="9591260" y="0"/>
            <a:ext cx="260073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9850D2-4F9A-0C4D-F8D9-002B9A106DB1}"/>
              </a:ext>
            </a:extLst>
          </p:cNvPr>
          <p:cNvSpPr/>
          <p:nvPr/>
        </p:nvSpPr>
        <p:spPr>
          <a:xfrm>
            <a:off x="9013481" y="1425185"/>
            <a:ext cx="2675426" cy="4246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3D189F7-D397-4F99-8B19-1BC9F91454C7}"/>
              </a:ext>
            </a:extLst>
          </p:cNvPr>
          <p:cNvGrpSpPr/>
          <p:nvPr/>
        </p:nvGrpSpPr>
        <p:grpSpPr>
          <a:xfrm>
            <a:off x="6790265" y="2071467"/>
            <a:ext cx="4480997" cy="2987751"/>
            <a:chOff x="6057747" y="1816853"/>
            <a:chExt cx="5255850" cy="3504392"/>
          </a:xfrm>
        </p:grpSpPr>
        <p:pic>
          <p:nvPicPr>
            <p:cNvPr id="8" name="Picture 7">
              <a:extLst>
                <a:ext uri="{FF2B5EF4-FFF2-40B4-BE49-F238E27FC236}">
                  <a16:creationId xmlns:a16="http://schemas.microsoft.com/office/drawing/2014/main" id="{4F3F4405-1966-8818-7315-9D0DA4307C52}"/>
                </a:ext>
              </a:extLst>
            </p:cNvPr>
            <p:cNvPicPr>
              <a:picLocks noChangeAspect="1"/>
            </p:cNvPicPr>
            <p:nvPr/>
          </p:nvPicPr>
          <p:blipFill rotWithShape="1">
            <a:blip r:embed="rId2"/>
            <a:srcRect r="1100"/>
            <a:stretch/>
          </p:blipFill>
          <p:spPr>
            <a:xfrm>
              <a:off x="8175537" y="2970803"/>
              <a:ext cx="3138060" cy="235044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12822A4-6C02-B6E6-89AC-BEBB9D91A7FE}"/>
                </a:ext>
              </a:extLst>
            </p:cNvPr>
            <p:cNvPicPr>
              <a:picLocks noChangeAspect="1"/>
            </p:cNvPicPr>
            <p:nvPr/>
          </p:nvPicPr>
          <p:blipFill>
            <a:blip r:embed="rId3"/>
            <a:stretch>
              <a:fillRect/>
            </a:stretch>
          </p:blipFill>
          <p:spPr>
            <a:xfrm>
              <a:off x="7061531" y="2429022"/>
              <a:ext cx="3245913" cy="242667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6C45908-5B19-6F68-547E-2BBCEAFC6A1C}"/>
                </a:ext>
              </a:extLst>
            </p:cNvPr>
            <p:cNvPicPr>
              <a:picLocks noChangeAspect="1"/>
            </p:cNvPicPr>
            <p:nvPr/>
          </p:nvPicPr>
          <p:blipFill>
            <a:blip r:embed="rId4"/>
            <a:stretch>
              <a:fillRect/>
            </a:stretch>
          </p:blipFill>
          <p:spPr>
            <a:xfrm>
              <a:off x="6057747" y="1816853"/>
              <a:ext cx="3532934" cy="266406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5094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5" y="1639631"/>
            <a:ext cx="10853252" cy="1509855"/>
          </a:xfrm>
        </p:spPr>
        <p:txBody>
          <a:bodyPr/>
          <a:lstStyle/>
          <a:p>
            <a:r>
              <a:rPr lang="en-US" dirty="0" err="1">
                <a:latin typeface="Arial"/>
                <a:cs typeface="Arial"/>
              </a:rPr>
              <a:t>Aperio</a:t>
            </a:r>
            <a:endParaRPr lang="en-US"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5" y="3659189"/>
            <a:ext cx="8644609" cy="2107297"/>
          </a:xfrm>
        </p:spPr>
        <p:txBody>
          <a:bodyPr/>
          <a:lstStyle/>
          <a:p>
            <a:r>
              <a:rPr lang="en-US" dirty="0"/>
              <a:t>Direct indexing, tax loss harvesting and transition service</a:t>
            </a:r>
          </a:p>
          <a:p>
            <a:pPr lvl="1"/>
            <a:r>
              <a:rPr lang="en-US" b="1" dirty="0">
                <a:solidFill>
                  <a:schemeClr val="bg1"/>
                </a:solidFill>
              </a:rPr>
              <a:t>• Minimum Investment: $1mm </a:t>
            </a:r>
            <a:r>
              <a:rPr lang="en-US" b="1" i="1" dirty="0">
                <a:solidFill>
                  <a:schemeClr val="bg1"/>
                </a:solidFill>
              </a:rPr>
              <a:t>(for only the equity portion of a client’s allocation)</a:t>
            </a:r>
          </a:p>
          <a:p>
            <a:pPr lvl="1"/>
            <a:r>
              <a:rPr lang="en-US" b="1" dirty="0">
                <a:solidFill>
                  <a:schemeClr val="bg1"/>
                </a:solidFill>
              </a:rPr>
              <a:t>• Additional Paperwork: Yes, this would be in a standalone account</a:t>
            </a:r>
          </a:p>
          <a:p>
            <a:pPr lvl="1"/>
            <a:r>
              <a:rPr lang="en-US" b="1" dirty="0">
                <a:solidFill>
                  <a:schemeClr val="bg1"/>
                </a:solidFill>
              </a:rPr>
              <a:t>• Pricing: Standard admin + 22bps</a:t>
            </a:r>
          </a:p>
          <a:p>
            <a:pPr lvl="1"/>
            <a:r>
              <a:rPr lang="en-US" b="1" dirty="0">
                <a:solidFill>
                  <a:schemeClr val="bg1"/>
                </a:solidFill>
              </a:rPr>
              <a:t>• Ongoing communication:  Updated tax information and reporting</a:t>
            </a:r>
          </a:p>
          <a:p>
            <a:pPr lvl="1"/>
            <a:r>
              <a:rPr lang="en-US" b="1" dirty="0">
                <a:solidFill>
                  <a:schemeClr val="bg1"/>
                </a:solidFill>
              </a:rPr>
              <a:t>• Note:  Securities only for transition purposes.  No fixed income, ETFs, or mutual funds. This is ideal for non-qualified accounts.</a:t>
            </a:r>
          </a:p>
          <a:p>
            <a:endParaRPr lang="en-US" dirty="0"/>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98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A77AF-AB4F-7603-CC9B-37791F06159D}"/>
              </a:ext>
            </a:extLst>
          </p:cNvPr>
          <p:cNvSpPr>
            <a:spLocks noGrp="1"/>
          </p:cNvSpPr>
          <p:nvPr>
            <p:ph idx="1"/>
          </p:nvPr>
        </p:nvSpPr>
        <p:spPr>
          <a:xfrm>
            <a:off x="838200" y="1825625"/>
            <a:ext cx="10515600" cy="434975"/>
          </a:xfrm>
        </p:spPr>
        <p:txBody>
          <a:bodyPr/>
          <a:lstStyle/>
          <a:p>
            <a:pPr marL="0" indent="0">
              <a:buNone/>
            </a:pPr>
            <a:r>
              <a:rPr lang="en-US" b="1" i="1" dirty="0">
                <a:latin typeface="Noto Serif" panose="02020602060505020204" pitchFamily="18" charset="0"/>
                <a:ea typeface="Noto Serif" panose="02020602060505020204" pitchFamily="18" charset="0"/>
                <a:cs typeface="Noto Serif" panose="02020602060505020204" pitchFamily="18" charset="0"/>
              </a:rPr>
              <a:t>Five core benefits of an </a:t>
            </a:r>
            <a:r>
              <a:rPr lang="en-US" b="1" i="1" dirty="0" err="1">
                <a:latin typeface="Noto Serif" panose="02020602060505020204" pitchFamily="18" charset="0"/>
                <a:ea typeface="Noto Serif" panose="02020602060505020204" pitchFamily="18" charset="0"/>
                <a:cs typeface="Noto Serif" panose="02020602060505020204" pitchFamily="18" charset="0"/>
              </a:rPr>
              <a:t>Aperio</a:t>
            </a:r>
            <a:r>
              <a:rPr lang="en-US" b="1" i="1" dirty="0">
                <a:latin typeface="Noto Serif" panose="02020602060505020204" pitchFamily="18" charset="0"/>
                <a:ea typeface="Noto Serif" panose="02020602060505020204" pitchFamily="18" charset="0"/>
                <a:cs typeface="Noto Serif" panose="02020602060505020204" pitchFamily="18" charset="0"/>
              </a:rPr>
              <a:t> personalized, tax-optimized SMA</a:t>
            </a:r>
          </a:p>
        </p:txBody>
      </p:sp>
      <p:sp>
        <p:nvSpPr>
          <p:cNvPr id="3" name="Footer Placeholder 2">
            <a:extLst>
              <a:ext uri="{FF2B5EF4-FFF2-40B4-BE49-F238E27FC236}">
                <a16:creationId xmlns:a16="http://schemas.microsoft.com/office/drawing/2014/main" id="{90193EF5-A870-5048-C55B-A022B8153CBE}"/>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630066B8-91E4-262E-0ECE-962BCE0F3F0B}"/>
              </a:ext>
            </a:extLst>
          </p:cNvPr>
          <p:cNvSpPr>
            <a:spLocks noGrp="1"/>
          </p:cNvSpPr>
          <p:nvPr>
            <p:ph type="title"/>
          </p:nvPr>
        </p:nvSpPr>
        <p:spPr>
          <a:xfrm>
            <a:off x="838199" y="290953"/>
            <a:ext cx="10862733" cy="1134232"/>
          </a:xfrm>
        </p:spPr>
        <p:txBody>
          <a:bodyPr/>
          <a:lstStyle/>
          <a:p>
            <a:r>
              <a:rPr lang="en-US" dirty="0"/>
              <a:t>Greater flexibility, better possible outcomes</a:t>
            </a:r>
          </a:p>
        </p:txBody>
      </p:sp>
      <p:pic>
        <p:nvPicPr>
          <p:cNvPr id="5" name="Picture 4" descr="A green background with arrows&#10;&#10;Description automatically generated">
            <a:extLst>
              <a:ext uri="{FF2B5EF4-FFF2-40B4-BE49-F238E27FC236}">
                <a16:creationId xmlns:a16="http://schemas.microsoft.com/office/drawing/2014/main" id="{8E6EC414-9C8E-B156-4C37-A774E01A6B9A}"/>
              </a:ext>
            </a:extLst>
          </p:cNvPr>
          <p:cNvPicPr>
            <a:picLocks noChangeAspect="1"/>
          </p:cNvPicPr>
          <p:nvPr/>
        </p:nvPicPr>
        <p:blipFill rotWithShape="1">
          <a:blip r:embed="rId3"/>
          <a:srcRect l="1" t="36497" r="27442" b="26443"/>
          <a:stretch/>
        </p:blipFill>
        <p:spPr>
          <a:xfrm>
            <a:off x="1252701" y="3011817"/>
            <a:ext cx="2936182" cy="1061048"/>
          </a:xfrm>
          <a:prstGeom prst="rect">
            <a:avLst/>
          </a:prstGeom>
        </p:spPr>
      </p:pic>
      <p:sp>
        <p:nvSpPr>
          <p:cNvPr id="6" name="Oval 5">
            <a:extLst>
              <a:ext uri="{FF2B5EF4-FFF2-40B4-BE49-F238E27FC236}">
                <a16:creationId xmlns:a16="http://schemas.microsoft.com/office/drawing/2014/main" id="{770158DE-C1FF-546D-46B5-34E45F60F532}"/>
              </a:ext>
            </a:extLst>
          </p:cNvPr>
          <p:cNvSpPr/>
          <p:nvPr/>
        </p:nvSpPr>
        <p:spPr>
          <a:xfrm>
            <a:off x="838199" y="2984247"/>
            <a:ext cx="1124517" cy="1124517"/>
          </a:xfrm>
          <a:prstGeom prst="ellipse">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C2C4D718-CD50-EBAA-5758-A74DF2F4925B}"/>
              </a:ext>
            </a:extLst>
          </p:cNvPr>
          <p:cNvSpPr txBox="1">
            <a:spLocks/>
          </p:cNvSpPr>
          <p:nvPr/>
        </p:nvSpPr>
        <p:spPr>
          <a:xfrm>
            <a:off x="762000" y="532341"/>
            <a:ext cx="1972733" cy="36512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pc="300" dirty="0">
                <a:ea typeface="Noto Serif" panose="02020602060505020204" pitchFamily="18" charset="0"/>
              </a:rPr>
              <a:t>OVERVIEW</a:t>
            </a:r>
          </a:p>
        </p:txBody>
      </p:sp>
      <p:pic>
        <p:nvPicPr>
          <p:cNvPr id="8" name="Picture 7" descr="A green background with arrows&#10;&#10;Description automatically generated">
            <a:extLst>
              <a:ext uri="{FF2B5EF4-FFF2-40B4-BE49-F238E27FC236}">
                <a16:creationId xmlns:a16="http://schemas.microsoft.com/office/drawing/2014/main" id="{CB0DE02D-7021-EF5C-1E1F-6637E7138D60}"/>
              </a:ext>
            </a:extLst>
          </p:cNvPr>
          <p:cNvPicPr>
            <a:picLocks noChangeAspect="1"/>
          </p:cNvPicPr>
          <p:nvPr/>
        </p:nvPicPr>
        <p:blipFill rotWithShape="1">
          <a:blip r:embed="rId3"/>
          <a:srcRect l="1" t="36497" r="27442" b="26443"/>
          <a:stretch/>
        </p:blipFill>
        <p:spPr>
          <a:xfrm>
            <a:off x="4792735" y="3011817"/>
            <a:ext cx="2936182" cy="1061048"/>
          </a:xfrm>
          <a:prstGeom prst="rect">
            <a:avLst/>
          </a:prstGeom>
        </p:spPr>
      </p:pic>
      <p:sp>
        <p:nvSpPr>
          <p:cNvPr id="9" name="Oval 8">
            <a:extLst>
              <a:ext uri="{FF2B5EF4-FFF2-40B4-BE49-F238E27FC236}">
                <a16:creationId xmlns:a16="http://schemas.microsoft.com/office/drawing/2014/main" id="{5F12954F-BB65-1FC9-E0B3-0C3FED4B5449}"/>
              </a:ext>
            </a:extLst>
          </p:cNvPr>
          <p:cNvSpPr/>
          <p:nvPr/>
        </p:nvSpPr>
        <p:spPr>
          <a:xfrm>
            <a:off x="4378233" y="2984247"/>
            <a:ext cx="1124517" cy="1124517"/>
          </a:xfrm>
          <a:prstGeom prst="ellipse">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een background with arrows&#10;&#10;Description automatically generated">
            <a:extLst>
              <a:ext uri="{FF2B5EF4-FFF2-40B4-BE49-F238E27FC236}">
                <a16:creationId xmlns:a16="http://schemas.microsoft.com/office/drawing/2014/main" id="{4C9E51BE-3897-4091-6C2B-77AFE0A85002}"/>
              </a:ext>
            </a:extLst>
          </p:cNvPr>
          <p:cNvPicPr>
            <a:picLocks noChangeAspect="1"/>
          </p:cNvPicPr>
          <p:nvPr/>
        </p:nvPicPr>
        <p:blipFill rotWithShape="1">
          <a:blip r:embed="rId3"/>
          <a:srcRect l="1" t="36497" r="27442" b="26443"/>
          <a:stretch/>
        </p:blipFill>
        <p:spPr>
          <a:xfrm>
            <a:off x="8403840" y="3011817"/>
            <a:ext cx="2936182" cy="1061048"/>
          </a:xfrm>
          <a:prstGeom prst="rect">
            <a:avLst/>
          </a:prstGeom>
        </p:spPr>
      </p:pic>
      <p:sp>
        <p:nvSpPr>
          <p:cNvPr id="11" name="Oval 10">
            <a:extLst>
              <a:ext uri="{FF2B5EF4-FFF2-40B4-BE49-F238E27FC236}">
                <a16:creationId xmlns:a16="http://schemas.microsoft.com/office/drawing/2014/main" id="{0D3C2D66-8570-D984-1337-6225EECABF45}"/>
              </a:ext>
            </a:extLst>
          </p:cNvPr>
          <p:cNvSpPr/>
          <p:nvPr/>
        </p:nvSpPr>
        <p:spPr>
          <a:xfrm>
            <a:off x="7989338" y="2984247"/>
            <a:ext cx="1124517" cy="1124517"/>
          </a:xfrm>
          <a:prstGeom prst="ellipse">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background with arrows&#10;&#10;Description automatically generated">
            <a:extLst>
              <a:ext uri="{FF2B5EF4-FFF2-40B4-BE49-F238E27FC236}">
                <a16:creationId xmlns:a16="http://schemas.microsoft.com/office/drawing/2014/main" id="{72E20D13-B319-3AB7-0DA9-DE4D4916225A}"/>
              </a:ext>
            </a:extLst>
          </p:cNvPr>
          <p:cNvPicPr>
            <a:picLocks noChangeAspect="1"/>
          </p:cNvPicPr>
          <p:nvPr/>
        </p:nvPicPr>
        <p:blipFill rotWithShape="1">
          <a:blip r:embed="rId3"/>
          <a:srcRect l="1" t="36497" r="27442" b="26443"/>
          <a:stretch/>
        </p:blipFill>
        <p:spPr>
          <a:xfrm>
            <a:off x="1252701" y="4544085"/>
            <a:ext cx="2936182" cy="1061048"/>
          </a:xfrm>
          <a:prstGeom prst="rect">
            <a:avLst/>
          </a:prstGeom>
        </p:spPr>
      </p:pic>
      <p:sp>
        <p:nvSpPr>
          <p:cNvPr id="13" name="Oval 12">
            <a:extLst>
              <a:ext uri="{FF2B5EF4-FFF2-40B4-BE49-F238E27FC236}">
                <a16:creationId xmlns:a16="http://schemas.microsoft.com/office/drawing/2014/main" id="{4C5BE9EB-BEF9-2E1F-B8E1-DFC0CAEDE30D}"/>
              </a:ext>
            </a:extLst>
          </p:cNvPr>
          <p:cNvSpPr/>
          <p:nvPr/>
        </p:nvSpPr>
        <p:spPr>
          <a:xfrm>
            <a:off x="838199" y="4516515"/>
            <a:ext cx="1124517" cy="1124517"/>
          </a:xfrm>
          <a:prstGeom prst="ellipse">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een background with arrows&#10;&#10;Description automatically generated">
            <a:extLst>
              <a:ext uri="{FF2B5EF4-FFF2-40B4-BE49-F238E27FC236}">
                <a16:creationId xmlns:a16="http://schemas.microsoft.com/office/drawing/2014/main" id="{4C0F0FDD-F7B1-DBF1-A119-1A9FB669B24F}"/>
              </a:ext>
            </a:extLst>
          </p:cNvPr>
          <p:cNvPicPr>
            <a:picLocks noChangeAspect="1"/>
          </p:cNvPicPr>
          <p:nvPr/>
        </p:nvPicPr>
        <p:blipFill rotWithShape="1">
          <a:blip r:embed="rId3"/>
          <a:srcRect l="1" t="36497" r="27442" b="26443"/>
          <a:stretch/>
        </p:blipFill>
        <p:spPr>
          <a:xfrm>
            <a:off x="4792735" y="4544085"/>
            <a:ext cx="2936182" cy="1061048"/>
          </a:xfrm>
          <a:prstGeom prst="rect">
            <a:avLst/>
          </a:prstGeom>
        </p:spPr>
      </p:pic>
      <p:sp>
        <p:nvSpPr>
          <p:cNvPr id="15" name="Oval 14">
            <a:extLst>
              <a:ext uri="{FF2B5EF4-FFF2-40B4-BE49-F238E27FC236}">
                <a16:creationId xmlns:a16="http://schemas.microsoft.com/office/drawing/2014/main" id="{ED9FCCC9-48AA-0DAB-488D-FC1043C491A4}"/>
              </a:ext>
            </a:extLst>
          </p:cNvPr>
          <p:cNvSpPr/>
          <p:nvPr/>
        </p:nvSpPr>
        <p:spPr>
          <a:xfrm>
            <a:off x="4378233" y="4516515"/>
            <a:ext cx="1124517" cy="1124517"/>
          </a:xfrm>
          <a:prstGeom prst="ellipse">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A6DB94B-FA1D-E455-9DDD-FFDE8C9E6033}"/>
              </a:ext>
            </a:extLst>
          </p:cNvPr>
          <p:cNvSpPr txBox="1"/>
          <p:nvPr/>
        </p:nvSpPr>
        <p:spPr>
          <a:xfrm>
            <a:off x="1025904" y="2956251"/>
            <a:ext cx="62067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282BF649-FE86-4C2B-5F3E-659713555935}"/>
              </a:ext>
            </a:extLst>
          </p:cNvPr>
          <p:cNvSpPr txBox="1"/>
          <p:nvPr/>
        </p:nvSpPr>
        <p:spPr>
          <a:xfrm>
            <a:off x="4603384" y="2938353"/>
            <a:ext cx="62067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3A553925-23C6-18EE-6EB7-FFFAF03CAA69}"/>
              </a:ext>
            </a:extLst>
          </p:cNvPr>
          <p:cNvSpPr txBox="1"/>
          <p:nvPr/>
        </p:nvSpPr>
        <p:spPr>
          <a:xfrm>
            <a:off x="8214533" y="2956251"/>
            <a:ext cx="62067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732EDB76-7AA6-8A7B-1B89-071D5B2C9484}"/>
              </a:ext>
            </a:extLst>
          </p:cNvPr>
          <p:cNvSpPr txBox="1"/>
          <p:nvPr/>
        </p:nvSpPr>
        <p:spPr>
          <a:xfrm>
            <a:off x="1008506" y="4448479"/>
            <a:ext cx="62067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F85B0B7C-B5CC-DBE5-844C-C0B564729494}"/>
              </a:ext>
            </a:extLst>
          </p:cNvPr>
          <p:cNvSpPr txBox="1"/>
          <p:nvPr/>
        </p:nvSpPr>
        <p:spPr>
          <a:xfrm>
            <a:off x="4603385" y="4478875"/>
            <a:ext cx="62067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5</a:t>
            </a:r>
          </a:p>
        </p:txBody>
      </p:sp>
      <p:sp>
        <p:nvSpPr>
          <p:cNvPr id="21" name="TextBox 20">
            <a:extLst>
              <a:ext uri="{FF2B5EF4-FFF2-40B4-BE49-F238E27FC236}">
                <a16:creationId xmlns:a16="http://schemas.microsoft.com/office/drawing/2014/main" id="{A001DE04-3F31-8C8C-0348-0DA53F260CF5}"/>
              </a:ext>
            </a:extLst>
          </p:cNvPr>
          <p:cNvSpPr txBox="1"/>
          <p:nvPr/>
        </p:nvSpPr>
        <p:spPr>
          <a:xfrm>
            <a:off x="2052091" y="3164001"/>
            <a:ext cx="1797803" cy="784830"/>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Core equity exposure</a:t>
            </a:r>
          </a:p>
          <a:p>
            <a:r>
              <a:rPr lang="en-US" sz="1100" dirty="0">
                <a:solidFill>
                  <a:schemeClr val="bg1"/>
                </a:solidFill>
                <a:latin typeface="Arial" panose="020B0604020202020204" pitchFamily="34" charset="0"/>
                <a:cs typeface="Arial" panose="020B0604020202020204" pitchFamily="34" charset="0"/>
              </a:rPr>
              <a:t>Seek pre-tax returns similar to the index with minimal tracking error. </a:t>
            </a:r>
          </a:p>
        </p:txBody>
      </p:sp>
      <p:sp>
        <p:nvSpPr>
          <p:cNvPr id="22" name="TextBox 21">
            <a:extLst>
              <a:ext uri="{FF2B5EF4-FFF2-40B4-BE49-F238E27FC236}">
                <a16:creationId xmlns:a16="http://schemas.microsoft.com/office/drawing/2014/main" id="{975D106C-CAE1-68C4-F876-C1C712DFC01C}"/>
              </a:ext>
            </a:extLst>
          </p:cNvPr>
          <p:cNvSpPr txBox="1"/>
          <p:nvPr/>
        </p:nvSpPr>
        <p:spPr>
          <a:xfrm>
            <a:off x="5620408" y="3164001"/>
            <a:ext cx="1797803" cy="784830"/>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Tax alpha</a:t>
            </a:r>
          </a:p>
          <a:p>
            <a:r>
              <a:rPr lang="en-US" sz="1100" dirty="0">
                <a:solidFill>
                  <a:schemeClr val="bg1"/>
                </a:solidFill>
                <a:latin typeface="Arial" panose="020B0604020202020204" pitchFamily="34" charset="0"/>
                <a:cs typeface="Arial" panose="020B0604020202020204" pitchFamily="34" charset="0"/>
              </a:rPr>
              <a:t>Aim to increase after-tax returns with advanced tax-loss harvesting. </a:t>
            </a:r>
          </a:p>
        </p:txBody>
      </p:sp>
      <p:sp>
        <p:nvSpPr>
          <p:cNvPr id="23" name="TextBox 22">
            <a:extLst>
              <a:ext uri="{FF2B5EF4-FFF2-40B4-BE49-F238E27FC236}">
                <a16:creationId xmlns:a16="http://schemas.microsoft.com/office/drawing/2014/main" id="{5DC4BF78-9385-CF6D-511B-600C21C8AFB0}"/>
              </a:ext>
            </a:extLst>
          </p:cNvPr>
          <p:cNvSpPr txBox="1"/>
          <p:nvPr/>
        </p:nvSpPr>
        <p:spPr>
          <a:xfrm>
            <a:off x="9241007" y="3164001"/>
            <a:ext cx="1797803" cy="784830"/>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In-kind transitions</a:t>
            </a:r>
          </a:p>
          <a:p>
            <a:r>
              <a:rPr lang="en-US" sz="1100" dirty="0">
                <a:solidFill>
                  <a:schemeClr val="bg1"/>
                </a:solidFill>
                <a:latin typeface="Arial" panose="020B0604020202020204" pitchFamily="34" charset="0"/>
                <a:cs typeface="Arial" panose="020B0604020202020204" pitchFamily="34" charset="0"/>
              </a:rPr>
              <a:t>Fund a new SMA while seeking to minimize unnecessary tax costs. </a:t>
            </a:r>
          </a:p>
        </p:txBody>
      </p:sp>
      <p:sp>
        <p:nvSpPr>
          <p:cNvPr id="24" name="TextBox 23">
            <a:extLst>
              <a:ext uri="{FF2B5EF4-FFF2-40B4-BE49-F238E27FC236}">
                <a16:creationId xmlns:a16="http://schemas.microsoft.com/office/drawing/2014/main" id="{85621669-3757-CB45-D213-CAB11F9FDF94}"/>
              </a:ext>
            </a:extLst>
          </p:cNvPr>
          <p:cNvSpPr txBox="1"/>
          <p:nvPr/>
        </p:nvSpPr>
        <p:spPr>
          <a:xfrm>
            <a:off x="2052091" y="4704018"/>
            <a:ext cx="2015205" cy="784830"/>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Personalization</a:t>
            </a:r>
          </a:p>
          <a:p>
            <a:r>
              <a:rPr lang="en-US" sz="1100" dirty="0">
                <a:solidFill>
                  <a:schemeClr val="bg1"/>
                </a:solidFill>
                <a:latin typeface="Arial" panose="020B0604020202020204" pitchFamily="34" charset="0"/>
                <a:cs typeface="Arial" panose="020B0604020202020204" pitchFamily="34" charset="0"/>
              </a:rPr>
              <a:t>Tailor a portfolio to each investor’s needs, preferences and personal values. </a:t>
            </a:r>
          </a:p>
        </p:txBody>
      </p:sp>
      <p:sp>
        <p:nvSpPr>
          <p:cNvPr id="25" name="TextBox 24">
            <a:extLst>
              <a:ext uri="{FF2B5EF4-FFF2-40B4-BE49-F238E27FC236}">
                <a16:creationId xmlns:a16="http://schemas.microsoft.com/office/drawing/2014/main" id="{831A2F3A-1291-0533-DFE3-AA0A3FEFCEFE}"/>
              </a:ext>
            </a:extLst>
          </p:cNvPr>
          <p:cNvSpPr txBox="1"/>
          <p:nvPr/>
        </p:nvSpPr>
        <p:spPr>
          <a:xfrm>
            <a:off x="5620408" y="4704018"/>
            <a:ext cx="1889299" cy="784830"/>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Future flexibility</a:t>
            </a:r>
          </a:p>
          <a:p>
            <a:r>
              <a:rPr lang="en-US" sz="1100" dirty="0">
                <a:solidFill>
                  <a:schemeClr val="bg1"/>
                </a:solidFill>
                <a:latin typeface="Arial" panose="020B0604020202020204" pitchFamily="34" charset="0"/>
                <a:cs typeface="Arial" panose="020B0604020202020204" pitchFamily="34" charset="0"/>
              </a:rPr>
              <a:t>Make tax-efficient strategy changes, deposits, and withdrawals. </a:t>
            </a:r>
          </a:p>
        </p:txBody>
      </p:sp>
    </p:spTree>
    <p:extLst>
      <p:ext uri="{BB962C8B-B14F-4D97-AF65-F5344CB8AC3E}">
        <p14:creationId xmlns:p14="http://schemas.microsoft.com/office/powerpoint/2010/main" val="421140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10;&#10;Description automatically generated">
            <a:extLst>
              <a:ext uri="{FF2B5EF4-FFF2-40B4-BE49-F238E27FC236}">
                <a16:creationId xmlns:a16="http://schemas.microsoft.com/office/drawing/2014/main" id="{885C6009-7D9E-182A-4DD2-007AA9FB6AE6}"/>
              </a:ext>
            </a:extLst>
          </p:cNvPr>
          <p:cNvPicPr>
            <a:picLocks noChangeAspect="1"/>
          </p:cNvPicPr>
          <p:nvPr/>
        </p:nvPicPr>
        <p:blipFill>
          <a:blip r:embed="rId2"/>
          <a:stretch>
            <a:fillRect/>
          </a:stretch>
        </p:blipFill>
        <p:spPr>
          <a:xfrm>
            <a:off x="535607" y="1273629"/>
            <a:ext cx="12030861" cy="6276099"/>
          </a:xfrm>
          <a:prstGeom prst="rect">
            <a:avLst/>
          </a:prstGeom>
        </p:spPr>
      </p:pic>
      <p:sp>
        <p:nvSpPr>
          <p:cNvPr id="3" name="Footer Placeholder 2">
            <a:extLst>
              <a:ext uri="{FF2B5EF4-FFF2-40B4-BE49-F238E27FC236}">
                <a16:creationId xmlns:a16="http://schemas.microsoft.com/office/drawing/2014/main" id="{CED3B526-B92E-A241-4B8F-0E4899124330}"/>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764F90A0-3CC6-DB58-E413-9126DCA25755}"/>
              </a:ext>
            </a:extLst>
          </p:cNvPr>
          <p:cNvSpPr>
            <a:spLocks noGrp="1"/>
          </p:cNvSpPr>
          <p:nvPr>
            <p:ph type="title"/>
          </p:nvPr>
        </p:nvSpPr>
        <p:spPr>
          <a:xfrm>
            <a:off x="838199" y="290953"/>
            <a:ext cx="9134959" cy="1134232"/>
          </a:xfrm>
        </p:spPr>
        <p:txBody>
          <a:bodyPr/>
          <a:lstStyle/>
          <a:p>
            <a:r>
              <a:rPr lang="en-US" dirty="0"/>
              <a:t>Thoughtful, precise personalization</a:t>
            </a:r>
          </a:p>
        </p:txBody>
      </p:sp>
      <p:sp>
        <p:nvSpPr>
          <p:cNvPr id="5" name="Content Placeholder 1">
            <a:extLst>
              <a:ext uri="{FF2B5EF4-FFF2-40B4-BE49-F238E27FC236}">
                <a16:creationId xmlns:a16="http://schemas.microsoft.com/office/drawing/2014/main" id="{C7BE7C13-DDD8-84A6-ED5E-199BB238D252}"/>
              </a:ext>
            </a:extLst>
          </p:cNvPr>
          <p:cNvSpPr txBox="1">
            <a:spLocks/>
          </p:cNvSpPr>
          <p:nvPr/>
        </p:nvSpPr>
        <p:spPr>
          <a:xfrm>
            <a:off x="838200" y="1866768"/>
            <a:ext cx="10111353" cy="101056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i="1" dirty="0">
                <a:latin typeface="Noto Serif" panose="02020602060505020204" pitchFamily="18" charset="0"/>
                <a:ea typeface="Noto Serif" panose="02020602060505020204" pitchFamily="18" charset="0"/>
                <a:cs typeface="Noto Serif" panose="02020602060505020204" pitchFamily="18" charset="0"/>
              </a:rPr>
              <a:t>Aperio portfolios are personalized and optimized around five dimensions. </a:t>
            </a:r>
          </a:p>
        </p:txBody>
      </p:sp>
      <p:sp>
        <p:nvSpPr>
          <p:cNvPr id="6" name="Content Placeholder 1">
            <a:extLst>
              <a:ext uri="{FF2B5EF4-FFF2-40B4-BE49-F238E27FC236}">
                <a16:creationId xmlns:a16="http://schemas.microsoft.com/office/drawing/2014/main" id="{A3374DF9-3FC4-6880-5FBF-7C3C9B76B826}"/>
              </a:ext>
            </a:extLst>
          </p:cNvPr>
          <p:cNvSpPr txBox="1">
            <a:spLocks/>
          </p:cNvSpPr>
          <p:nvPr/>
        </p:nvSpPr>
        <p:spPr>
          <a:xfrm>
            <a:off x="762000" y="532341"/>
            <a:ext cx="1972733" cy="36512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pc="300" dirty="0">
                <a:ea typeface="Noto Serif" panose="02020602060505020204" pitchFamily="18" charset="0"/>
              </a:rPr>
              <a:t>OVERVIEW</a:t>
            </a:r>
          </a:p>
        </p:txBody>
      </p:sp>
    </p:spTree>
    <p:extLst>
      <p:ext uri="{BB962C8B-B14F-4D97-AF65-F5344CB8AC3E}">
        <p14:creationId xmlns:p14="http://schemas.microsoft.com/office/powerpoint/2010/main" val="176245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6" y="1254619"/>
            <a:ext cx="10853252" cy="1509855"/>
          </a:xfrm>
        </p:spPr>
        <p:txBody>
          <a:bodyPr/>
          <a:lstStyle/>
          <a:p>
            <a:r>
              <a:rPr lang="en-US" dirty="0">
                <a:latin typeface="Arial"/>
                <a:cs typeface="Arial"/>
              </a:rPr>
              <a:t>Zacks Custom SMA:</a:t>
            </a:r>
            <a:endParaRPr lang="en-US"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7" y="3271272"/>
            <a:ext cx="7794726" cy="2107297"/>
          </a:xfrm>
        </p:spPr>
        <p:txBody>
          <a:bodyPr/>
          <a:lstStyle/>
          <a:p>
            <a:r>
              <a:rPr lang="en-US" dirty="0"/>
              <a:t>Custom equity and/or fixed income portfolios</a:t>
            </a:r>
          </a:p>
          <a:p>
            <a:pPr lvl="1"/>
            <a:r>
              <a:rPr lang="en-US" b="1" dirty="0">
                <a:solidFill>
                  <a:schemeClr val="bg1"/>
                </a:solidFill>
              </a:rPr>
              <a:t>• Minimum Investment: $250k for equity or equity/FI and $100k for FI only</a:t>
            </a:r>
          </a:p>
          <a:p>
            <a:pPr lvl="1"/>
            <a:r>
              <a:rPr lang="en-US" b="1" dirty="0">
                <a:solidFill>
                  <a:schemeClr val="bg1"/>
                </a:solidFill>
              </a:rPr>
              <a:t>• Additional Paperwork:  Yes, this would be in a standalone account</a:t>
            </a:r>
          </a:p>
          <a:p>
            <a:pPr lvl="1"/>
            <a:r>
              <a:rPr lang="en-US" b="1" dirty="0">
                <a:solidFill>
                  <a:schemeClr val="bg1"/>
                </a:solidFill>
              </a:rPr>
              <a:t>• Will take embedded positions and offer ongoing tax loss harvesting</a:t>
            </a:r>
          </a:p>
          <a:p>
            <a:pPr lvl="1"/>
            <a:r>
              <a:rPr lang="en-US" b="1" dirty="0">
                <a:solidFill>
                  <a:schemeClr val="bg1"/>
                </a:solidFill>
              </a:rPr>
              <a:t>• Can customize and blend Equity and FI in one account (rather than two separate accounts) – the minimum increases to $500k in this instance</a:t>
            </a:r>
          </a:p>
          <a:p>
            <a:pPr lvl="1"/>
            <a:r>
              <a:rPr lang="en-US" b="1" dirty="0">
                <a:solidFill>
                  <a:schemeClr val="bg1"/>
                </a:solidFill>
              </a:rPr>
              <a:t>• Pricing: Standard admin + Zacks SMA fee (15 bps for FI and 30 bps for Equity)</a:t>
            </a:r>
            <a:endParaRPr lang="en-US" dirty="0">
              <a:solidFill>
                <a:schemeClr val="bg1"/>
              </a:solidFill>
            </a:endParaRPr>
          </a:p>
          <a:p>
            <a:endParaRPr lang="en-US" dirty="0"/>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6" y="3016420"/>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58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B1613B-5B77-DF62-F5E7-1A9FA08482E8}"/>
              </a:ext>
            </a:extLst>
          </p:cNvPr>
          <p:cNvSpPr>
            <a:spLocks noGrp="1"/>
          </p:cNvSpPr>
          <p:nvPr>
            <p:ph idx="1"/>
          </p:nvPr>
        </p:nvSpPr>
        <p:spPr>
          <a:xfrm>
            <a:off x="838200" y="2005149"/>
            <a:ext cx="10515600" cy="4171814"/>
          </a:xfrm>
        </p:spPr>
        <p:txBody>
          <a:bodyPr/>
          <a:lstStyle/>
          <a:p>
            <a:pPr marL="0" indent="0" algn="ctr">
              <a:buNone/>
            </a:pPr>
            <a:r>
              <a:rPr lang="en-US" b="1" dirty="0"/>
              <a:t>TOP ADVANTAGES: AT A GLANCE</a:t>
            </a:r>
          </a:p>
        </p:txBody>
      </p:sp>
      <p:sp>
        <p:nvSpPr>
          <p:cNvPr id="3" name="Footer Placeholder 2">
            <a:extLst>
              <a:ext uri="{FF2B5EF4-FFF2-40B4-BE49-F238E27FC236}">
                <a16:creationId xmlns:a16="http://schemas.microsoft.com/office/drawing/2014/main" id="{26AE8ED2-7ECF-02A6-ECAC-E4225491756D}"/>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5A7F423E-2D6A-5F8A-8C0E-615731B23B70}"/>
              </a:ext>
            </a:extLst>
          </p:cNvPr>
          <p:cNvSpPr>
            <a:spLocks noGrp="1"/>
          </p:cNvSpPr>
          <p:nvPr>
            <p:ph type="title"/>
          </p:nvPr>
        </p:nvSpPr>
        <p:spPr/>
        <p:txBody>
          <a:bodyPr/>
          <a:lstStyle/>
          <a:p>
            <a:r>
              <a:rPr lang="en-US" dirty="0"/>
              <a:t>Zacks Custom SMA</a:t>
            </a:r>
          </a:p>
        </p:txBody>
      </p:sp>
      <p:sp>
        <p:nvSpPr>
          <p:cNvPr id="5" name="Rectangle 4">
            <a:extLst>
              <a:ext uri="{FF2B5EF4-FFF2-40B4-BE49-F238E27FC236}">
                <a16:creationId xmlns:a16="http://schemas.microsoft.com/office/drawing/2014/main" id="{3B8EB1DD-2BC6-E4FB-1C28-277A3838C60C}"/>
              </a:ext>
            </a:extLst>
          </p:cNvPr>
          <p:cNvSpPr/>
          <p:nvPr/>
        </p:nvSpPr>
        <p:spPr>
          <a:xfrm>
            <a:off x="838199" y="3020116"/>
            <a:ext cx="3238109" cy="25100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C01974-8013-88FD-C7AF-FE09D802DE64}"/>
              </a:ext>
            </a:extLst>
          </p:cNvPr>
          <p:cNvSpPr/>
          <p:nvPr/>
        </p:nvSpPr>
        <p:spPr>
          <a:xfrm>
            <a:off x="4476945" y="3020116"/>
            <a:ext cx="3238109" cy="2510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0C4080-791A-EAEE-7C25-4679E358631E}"/>
              </a:ext>
            </a:extLst>
          </p:cNvPr>
          <p:cNvSpPr/>
          <p:nvPr/>
        </p:nvSpPr>
        <p:spPr>
          <a:xfrm>
            <a:off x="8115691" y="3020116"/>
            <a:ext cx="3238109" cy="2510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68D524-36FE-E2FF-2D0D-9E356DD91F4C}"/>
              </a:ext>
            </a:extLst>
          </p:cNvPr>
          <p:cNvSpPr txBox="1"/>
          <p:nvPr/>
        </p:nvSpPr>
        <p:spPr>
          <a:xfrm>
            <a:off x="1093508" y="4229061"/>
            <a:ext cx="2488677" cy="830997"/>
          </a:xfrm>
          <a:prstGeom prst="rect">
            <a:avLst/>
          </a:prstGeom>
          <a:noFill/>
        </p:spPr>
        <p:txBody>
          <a:bodyPr wrap="square" rtlCol="0">
            <a:spAutoFit/>
          </a:bodyPr>
          <a:lstStyle/>
          <a:p>
            <a:pPr algn="ctr">
              <a:spcAft>
                <a:spcPts val="1200"/>
              </a:spcAft>
            </a:pPr>
            <a:r>
              <a:rPr lang="en-US" sz="1600" dirty="0">
                <a:solidFill>
                  <a:schemeClr val="bg1"/>
                </a:solidFill>
                <a:latin typeface="Arial" panose="020B0604020202020204" pitchFamily="34" charset="0"/>
                <a:cs typeface="Arial" panose="020B0604020202020204" pitchFamily="34" charset="0"/>
              </a:rPr>
              <a:t>Custom strategies for asset allocation, fixed income and tax strategy</a:t>
            </a:r>
          </a:p>
        </p:txBody>
      </p:sp>
      <p:sp>
        <p:nvSpPr>
          <p:cNvPr id="9" name="TextBox 8">
            <a:extLst>
              <a:ext uri="{FF2B5EF4-FFF2-40B4-BE49-F238E27FC236}">
                <a16:creationId xmlns:a16="http://schemas.microsoft.com/office/drawing/2014/main" id="{01FAA679-8753-B86C-9F89-7E06666DFE21}"/>
              </a:ext>
            </a:extLst>
          </p:cNvPr>
          <p:cNvSpPr txBox="1"/>
          <p:nvPr/>
        </p:nvSpPr>
        <p:spPr>
          <a:xfrm>
            <a:off x="4779388" y="4229061"/>
            <a:ext cx="2488677" cy="830997"/>
          </a:xfrm>
          <a:prstGeom prst="rect">
            <a:avLst/>
          </a:prstGeom>
          <a:noFill/>
        </p:spPr>
        <p:txBody>
          <a:bodyPr wrap="square" rtlCol="0">
            <a:spAutoFit/>
          </a:bodyPr>
          <a:lstStyle/>
          <a:p>
            <a:pPr algn="ctr">
              <a:spcAft>
                <a:spcPts val="1200"/>
              </a:spcAft>
            </a:pPr>
            <a:r>
              <a:rPr lang="en-US" sz="1600" dirty="0">
                <a:solidFill>
                  <a:schemeClr val="bg1"/>
                </a:solidFill>
                <a:latin typeface="Arial" panose="020B0604020202020204" pitchFamily="34" charset="0"/>
                <a:cs typeface="Arial" panose="020B0604020202020204" pitchFamily="34" charset="0"/>
              </a:rPr>
              <a:t>One-to-one process with an experienced Portfolio Manager</a:t>
            </a:r>
            <a:endParaRPr lang="en-US" sz="16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94E90E-0633-E8AE-B866-BEDE27DA153B}"/>
              </a:ext>
            </a:extLst>
          </p:cNvPr>
          <p:cNvSpPr txBox="1"/>
          <p:nvPr/>
        </p:nvSpPr>
        <p:spPr>
          <a:xfrm>
            <a:off x="8474696" y="4229061"/>
            <a:ext cx="2488677" cy="1077218"/>
          </a:xfrm>
          <a:prstGeom prst="rect">
            <a:avLst/>
          </a:prstGeom>
          <a:noFill/>
        </p:spPr>
        <p:txBody>
          <a:bodyPr wrap="square" rtlCol="0">
            <a:spAutoFit/>
          </a:bodyPr>
          <a:lstStyle/>
          <a:p>
            <a:pPr algn="ctr">
              <a:spcAft>
                <a:spcPts val="1200"/>
              </a:spcAft>
            </a:pPr>
            <a:r>
              <a:rPr lang="en-US" sz="1600" dirty="0">
                <a:solidFill>
                  <a:schemeClr val="bg1"/>
                </a:solidFill>
                <a:latin typeface="Arial" panose="020B0604020202020204" pitchFamily="34" charset="0"/>
                <a:cs typeface="Arial" panose="020B0604020202020204" pitchFamily="34" charset="0"/>
              </a:rPr>
              <a:t>Access to investment strategies ranked in the top 8% of Morningstar’s performance rankings</a:t>
            </a:r>
          </a:p>
        </p:txBody>
      </p:sp>
      <p:pic>
        <p:nvPicPr>
          <p:cNvPr id="13" name="Picture 12">
            <a:extLst>
              <a:ext uri="{FF2B5EF4-FFF2-40B4-BE49-F238E27FC236}">
                <a16:creationId xmlns:a16="http://schemas.microsoft.com/office/drawing/2014/main" id="{FAD66BAF-21B2-8E77-C7F1-6F8E01F6F16D}"/>
              </a:ext>
            </a:extLst>
          </p:cNvPr>
          <p:cNvPicPr>
            <a:picLocks noChangeAspect="1"/>
          </p:cNvPicPr>
          <p:nvPr/>
        </p:nvPicPr>
        <p:blipFill>
          <a:blip r:embed="rId2"/>
          <a:stretch>
            <a:fillRect/>
          </a:stretch>
        </p:blipFill>
        <p:spPr>
          <a:xfrm>
            <a:off x="5680501" y="3262212"/>
            <a:ext cx="830997" cy="830997"/>
          </a:xfrm>
          <a:prstGeom prst="rect">
            <a:avLst/>
          </a:prstGeom>
        </p:spPr>
      </p:pic>
      <p:pic>
        <p:nvPicPr>
          <p:cNvPr id="14" name="Picture 13">
            <a:extLst>
              <a:ext uri="{FF2B5EF4-FFF2-40B4-BE49-F238E27FC236}">
                <a16:creationId xmlns:a16="http://schemas.microsoft.com/office/drawing/2014/main" id="{4E6EB28B-04C6-0420-45C5-13DAF166D629}"/>
              </a:ext>
            </a:extLst>
          </p:cNvPr>
          <p:cNvPicPr>
            <a:picLocks noChangeAspect="1"/>
          </p:cNvPicPr>
          <p:nvPr/>
        </p:nvPicPr>
        <p:blipFill>
          <a:blip r:embed="rId2"/>
          <a:stretch>
            <a:fillRect/>
          </a:stretch>
        </p:blipFill>
        <p:spPr>
          <a:xfrm>
            <a:off x="9319247" y="3262212"/>
            <a:ext cx="830997" cy="830997"/>
          </a:xfrm>
          <a:prstGeom prst="rect">
            <a:avLst/>
          </a:prstGeom>
        </p:spPr>
      </p:pic>
      <p:pic>
        <p:nvPicPr>
          <p:cNvPr id="15" name="Picture 14">
            <a:extLst>
              <a:ext uri="{FF2B5EF4-FFF2-40B4-BE49-F238E27FC236}">
                <a16:creationId xmlns:a16="http://schemas.microsoft.com/office/drawing/2014/main" id="{0010CA4B-3E48-BBF2-CBA6-01763D8F325A}"/>
              </a:ext>
            </a:extLst>
          </p:cNvPr>
          <p:cNvPicPr>
            <a:picLocks noChangeAspect="1"/>
          </p:cNvPicPr>
          <p:nvPr/>
        </p:nvPicPr>
        <p:blipFill>
          <a:blip r:embed="rId2"/>
          <a:stretch>
            <a:fillRect/>
          </a:stretch>
        </p:blipFill>
        <p:spPr>
          <a:xfrm>
            <a:off x="2041755" y="3262212"/>
            <a:ext cx="830997" cy="830997"/>
          </a:xfrm>
          <a:prstGeom prst="rect">
            <a:avLst/>
          </a:prstGeom>
        </p:spPr>
      </p:pic>
      <p:cxnSp>
        <p:nvCxnSpPr>
          <p:cNvPr id="17" name="Straight Connector 16">
            <a:extLst>
              <a:ext uri="{FF2B5EF4-FFF2-40B4-BE49-F238E27FC236}">
                <a16:creationId xmlns:a16="http://schemas.microsoft.com/office/drawing/2014/main" id="{9611D3B8-6162-D99A-E533-2D8C36A9F28C}"/>
              </a:ext>
            </a:extLst>
          </p:cNvPr>
          <p:cNvCxnSpPr>
            <a:cxnSpLocks/>
          </p:cNvCxnSpPr>
          <p:nvPr/>
        </p:nvCxnSpPr>
        <p:spPr>
          <a:xfrm flipH="1">
            <a:off x="2513874" y="2194560"/>
            <a:ext cx="1378857"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06FB88-45A3-776D-9234-F4E606742170}"/>
              </a:ext>
            </a:extLst>
          </p:cNvPr>
          <p:cNvCxnSpPr/>
          <p:nvPr/>
        </p:nvCxnSpPr>
        <p:spPr>
          <a:xfrm flipH="1">
            <a:off x="8340634" y="2194560"/>
            <a:ext cx="1404257"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F41F2C-9383-7D2D-D2CB-80E6B4FC8D5F}"/>
              </a:ext>
            </a:extLst>
          </p:cNvPr>
          <p:cNvCxnSpPr>
            <a:cxnSpLocks/>
          </p:cNvCxnSpPr>
          <p:nvPr/>
        </p:nvCxnSpPr>
        <p:spPr>
          <a:xfrm>
            <a:off x="2513874" y="2181860"/>
            <a:ext cx="0" cy="757646"/>
          </a:xfrm>
          <a:prstGeom prst="straightConnector1">
            <a:avLst/>
          </a:pr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A5B2F1E-269C-A235-A824-62C04086D414}"/>
              </a:ext>
            </a:extLst>
          </p:cNvPr>
          <p:cNvCxnSpPr>
            <a:cxnSpLocks/>
          </p:cNvCxnSpPr>
          <p:nvPr/>
        </p:nvCxnSpPr>
        <p:spPr>
          <a:xfrm>
            <a:off x="6060349" y="2343150"/>
            <a:ext cx="0" cy="596356"/>
          </a:xfrm>
          <a:prstGeom prst="straightConnector1">
            <a:avLst/>
          </a:pr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0A87B6-2FF8-A35A-8B79-9B4077FD592A}"/>
              </a:ext>
            </a:extLst>
          </p:cNvPr>
          <p:cNvCxnSpPr/>
          <p:nvPr/>
        </p:nvCxnSpPr>
        <p:spPr>
          <a:xfrm>
            <a:off x="9730649" y="2181860"/>
            <a:ext cx="0" cy="757646"/>
          </a:xfrm>
          <a:prstGeom prst="straightConnector1">
            <a:avLst/>
          </a:pr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54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47177DF-156F-877E-A2E8-6891F998FEBF}"/>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CB51332E-2CB8-2C51-EE40-9B6353D56322}"/>
              </a:ext>
            </a:extLst>
          </p:cNvPr>
          <p:cNvSpPr>
            <a:spLocks noGrp="1"/>
          </p:cNvSpPr>
          <p:nvPr>
            <p:ph type="title"/>
          </p:nvPr>
        </p:nvSpPr>
        <p:spPr>
          <a:xfrm>
            <a:off x="838199" y="290953"/>
            <a:ext cx="10320231" cy="1134232"/>
          </a:xfrm>
        </p:spPr>
        <p:txBody>
          <a:bodyPr/>
          <a:lstStyle/>
          <a:p>
            <a:r>
              <a:rPr lang="en-US" sz="2400" dirty="0"/>
              <a:t>We provide a one-to-one process of evaluating personal requirements, tailoring a custom solution and adapting to evolving needs</a:t>
            </a:r>
          </a:p>
        </p:txBody>
      </p:sp>
      <p:sp>
        <p:nvSpPr>
          <p:cNvPr id="5" name="Rectangle 4">
            <a:extLst>
              <a:ext uri="{FF2B5EF4-FFF2-40B4-BE49-F238E27FC236}">
                <a16:creationId xmlns:a16="http://schemas.microsoft.com/office/drawing/2014/main" id="{1032C437-413C-BE6B-DF97-44C2A62962AF}"/>
              </a:ext>
            </a:extLst>
          </p:cNvPr>
          <p:cNvSpPr/>
          <p:nvPr/>
        </p:nvSpPr>
        <p:spPr>
          <a:xfrm>
            <a:off x="4688878" y="2478553"/>
            <a:ext cx="2612572" cy="26125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49CBB0-86D0-7D49-7132-EC2A79B9ACB3}"/>
              </a:ext>
            </a:extLst>
          </p:cNvPr>
          <p:cNvSpPr/>
          <p:nvPr/>
        </p:nvSpPr>
        <p:spPr>
          <a:xfrm>
            <a:off x="6551892" y="4327981"/>
            <a:ext cx="1490197" cy="1490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2CEA23-6D84-24A6-9CF3-ADDFD646DAC9}"/>
              </a:ext>
            </a:extLst>
          </p:cNvPr>
          <p:cNvSpPr/>
          <p:nvPr/>
        </p:nvSpPr>
        <p:spPr>
          <a:xfrm>
            <a:off x="6672292" y="4448381"/>
            <a:ext cx="1249396" cy="124939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EB3166-CAA8-B5D4-3064-0E0666DA3C3B}"/>
              </a:ext>
            </a:extLst>
          </p:cNvPr>
          <p:cNvSpPr/>
          <p:nvPr/>
        </p:nvSpPr>
        <p:spPr>
          <a:xfrm>
            <a:off x="6611975" y="4388064"/>
            <a:ext cx="1370030" cy="137003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42417F-8BC2-879E-BFCA-BCC1FFA1E43E}"/>
              </a:ext>
            </a:extLst>
          </p:cNvPr>
          <p:cNvSpPr/>
          <p:nvPr/>
        </p:nvSpPr>
        <p:spPr>
          <a:xfrm>
            <a:off x="3944606" y="4327981"/>
            <a:ext cx="1490197" cy="1490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CD1BF3-C35B-FF7C-47B7-7F7C92BD68E3}"/>
              </a:ext>
            </a:extLst>
          </p:cNvPr>
          <p:cNvSpPr/>
          <p:nvPr/>
        </p:nvSpPr>
        <p:spPr>
          <a:xfrm>
            <a:off x="4065006" y="4448381"/>
            <a:ext cx="1249396" cy="124939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E54490-8989-B506-EA1F-DD23D58918E2}"/>
              </a:ext>
            </a:extLst>
          </p:cNvPr>
          <p:cNvSpPr/>
          <p:nvPr/>
        </p:nvSpPr>
        <p:spPr>
          <a:xfrm>
            <a:off x="4004689" y="4388064"/>
            <a:ext cx="1370030" cy="137003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C297FE-846E-3160-0819-DA5EDA03E26A}"/>
              </a:ext>
            </a:extLst>
          </p:cNvPr>
          <p:cNvSpPr/>
          <p:nvPr/>
        </p:nvSpPr>
        <p:spPr>
          <a:xfrm>
            <a:off x="6551892" y="1736034"/>
            <a:ext cx="1490197" cy="1490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491E38-C11B-2F97-FA48-B223B6300B42}"/>
              </a:ext>
            </a:extLst>
          </p:cNvPr>
          <p:cNvSpPr/>
          <p:nvPr/>
        </p:nvSpPr>
        <p:spPr>
          <a:xfrm>
            <a:off x="6672292" y="1856434"/>
            <a:ext cx="1249396" cy="124939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1F481D-9839-4546-6DF4-A644C8E08231}"/>
              </a:ext>
            </a:extLst>
          </p:cNvPr>
          <p:cNvSpPr/>
          <p:nvPr/>
        </p:nvSpPr>
        <p:spPr>
          <a:xfrm>
            <a:off x="6611975" y="1796117"/>
            <a:ext cx="1370030" cy="137003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3B1028-7879-7332-0AE3-13D627DBD6A8}"/>
              </a:ext>
            </a:extLst>
          </p:cNvPr>
          <p:cNvSpPr/>
          <p:nvPr/>
        </p:nvSpPr>
        <p:spPr>
          <a:xfrm>
            <a:off x="3944606" y="1736034"/>
            <a:ext cx="1490197" cy="1490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61A149-008C-A369-9A60-8615F2659FA6}"/>
              </a:ext>
            </a:extLst>
          </p:cNvPr>
          <p:cNvSpPr/>
          <p:nvPr/>
        </p:nvSpPr>
        <p:spPr>
          <a:xfrm>
            <a:off x="4065006" y="1856434"/>
            <a:ext cx="1249396" cy="124939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A79BC-B72B-8E5B-0369-5BB4F37579B7}"/>
              </a:ext>
            </a:extLst>
          </p:cNvPr>
          <p:cNvSpPr/>
          <p:nvPr/>
        </p:nvSpPr>
        <p:spPr>
          <a:xfrm>
            <a:off x="4004689" y="1796117"/>
            <a:ext cx="1370030" cy="137003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E2ACC17-AB94-F9B6-41EA-3A883C384434}"/>
              </a:ext>
            </a:extLst>
          </p:cNvPr>
          <p:cNvCxnSpPr>
            <a:cxnSpLocks/>
          </p:cNvCxnSpPr>
          <p:nvPr/>
        </p:nvCxnSpPr>
        <p:spPr>
          <a:xfrm>
            <a:off x="5374720" y="2415936"/>
            <a:ext cx="11771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A56DD27-3C3E-3F2D-BECA-57627462103C}"/>
              </a:ext>
            </a:extLst>
          </p:cNvPr>
          <p:cNvCxnSpPr>
            <a:cxnSpLocks/>
          </p:cNvCxnSpPr>
          <p:nvPr/>
        </p:nvCxnSpPr>
        <p:spPr>
          <a:xfrm rot="5400000">
            <a:off x="6778405" y="3754733"/>
            <a:ext cx="11771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84ED22-B390-1CD9-0A06-52933B0FDAAD}"/>
              </a:ext>
            </a:extLst>
          </p:cNvPr>
          <p:cNvCxnSpPr>
            <a:cxnSpLocks/>
          </p:cNvCxnSpPr>
          <p:nvPr/>
        </p:nvCxnSpPr>
        <p:spPr>
          <a:xfrm rot="5400000">
            <a:off x="4031118" y="3754733"/>
            <a:ext cx="11771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F470D01-9D43-4B2D-F393-7DFF7F2063A8}"/>
              </a:ext>
            </a:extLst>
          </p:cNvPr>
          <p:cNvCxnSpPr>
            <a:cxnSpLocks/>
          </p:cNvCxnSpPr>
          <p:nvPr/>
        </p:nvCxnSpPr>
        <p:spPr>
          <a:xfrm rot="10800000">
            <a:off x="5434803" y="5158417"/>
            <a:ext cx="11771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B5A2B1E-707C-454E-CAAB-C6D600881CBC}"/>
              </a:ext>
            </a:extLst>
          </p:cNvPr>
          <p:cNvSpPr txBox="1"/>
          <p:nvPr/>
        </p:nvSpPr>
        <p:spPr>
          <a:xfrm>
            <a:off x="5006192" y="3452929"/>
            <a:ext cx="2034392"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HOW IT WORKS: AT A GLANCE</a:t>
            </a:r>
          </a:p>
        </p:txBody>
      </p:sp>
      <p:sp>
        <p:nvSpPr>
          <p:cNvPr id="28" name="TextBox 27">
            <a:extLst>
              <a:ext uri="{FF2B5EF4-FFF2-40B4-BE49-F238E27FC236}">
                <a16:creationId xmlns:a16="http://schemas.microsoft.com/office/drawing/2014/main" id="{57364C2D-4F3A-CC80-AF6F-6CB4CEDD9449}"/>
              </a:ext>
            </a:extLst>
          </p:cNvPr>
          <p:cNvSpPr txBox="1"/>
          <p:nvPr/>
        </p:nvSpPr>
        <p:spPr>
          <a:xfrm>
            <a:off x="4065006" y="2028644"/>
            <a:ext cx="1244174" cy="892552"/>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STEP 1</a:t>
            </a: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Your goals and Requirements</a:t>
            </a:r>
          </a:p>
        </p:txBody>
      </p:sp>
      <p:sp>
        <p:nvSpPr>
          <p:cNvPr id="29" name="TextBox 28">
            <a:extLst>
              <a:ext uri="{FF2B5EF4-FFF2-40B4-BE49-F238E27FC236}">
                <a16:creationId xmlns:a16="http://schemas.microsoft.com/office/drawing/2014/main" id="{AA7F9D97-649B-C12E-5566-42B86FBACE4C}"/>
              </a:ext>
            </a:extLst>
          </p:cNvPr>
          <p:cNvSpPr txBox="1"/>
          <p:nvPr/>
        </p:nvSpPr>
        <p:spPr>
          <a:xfrm>
            <a:off x="6672292" y="1939944"/>
            <a:ext cx="1244174" cy="107721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STEP 2</a:t>
            </a: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Your Custom Allocation and Tax Strategy</a:t>
            </a:r>
          </a:p>
        </p:txBody>
      </p:sp>
      <p:sp>
        <p:nvSpPr>
          <p:cNvPr id="30" name="TextBox 29">
            <a:extLst>
              <a:ext uri="{FF2B5EF4-FFF2-40B4-BE49-F238E27FC236}">
                <a16:creationId xmlns:a16="http://schemas.microsoft.com/office/drawing/2014/main" id="{B210E709-F839-5E14-7DA0-61CE701BEE60}"/>
              </a:ext>
            </a:extLst>
          </p:cNvPr>
          <p:cNvSpPr txBox="1"/>
          <p:nvPr/>
        </p:nvSpPr>
        <p:spPr>
          <a:xfrm>
            <a:off x="4065006" y="4660016"/>
            <a:ext cx="1244174" cy="892552"/>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STEP 4</a:t>
            </a: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Quarterly Meetings</a:t>
            </a:r>
          </a:p>
        </p:txBody>
      </p:sp>
      <p:sp>
        <p:nvSpPr>
          <p:cNvPr id="31" name="TextBox 30">
            <a:extLst>
              <a:ext uri="{FF2B5EF4-FFF2-40B4-BE49-F238E27FC236}">
                <a16:creationId xmlns:a16="http://schemas.microsoft.com/office/drawing/2014/main" id="{9FE3CFFF-98CE-AAD2-3249-169CE9D3ED2B}"/>
              </a:ext>
            </a:extLst>
          </p:cNvPr>
          <p:cNvSpPr txBox="1"/>
          <p:nvPr/>
        </p:nvSpPr>
        <p:spPr>
          <a:xfrm>
            <a:off x="6672292" y="4545640"/>
            <a:ext cx="1244174" cy="107721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STEP 3</a:t>
            </a: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Implementation and Ongoing Service</a:t>
            </a:r>
          </a:p>
        </p:txBody>
      </p:sp>
      <p:cxnSp>
        <p:nvCxnSpPr>
          <p:cNvPr id="35" name="Straight Connector 34">
            <a:extLst>
              <a:ext uri="{FF2B5EF4-FFF2-40B4-BE49-F238E27FC236}">
                <a16:creationId xmlns:a16="http://schemas.microsoft.com/office/drawing/2014/main" id="{DE545039-B46F-B59A-E79C-C858AF146633}"/>
              </a:ext>
            </a:extLst>
          </p:cNvPr>
          <p:cNvCxnSpPr>
            <a:cxnSpLocks/>
            <a:stCxn id="17" idx="3"/>
          </p:cNvCxnSpPr>
          <p:nvPr/>
        </p:nvCxnSpPr>
        <p:spPr>
          <a:xfrm>
            <a:off x="7982005" y="2481132"/>
            <a:ext cx="50266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80F390-12D2-B42D-28D1-B6231F5E535C}"/>
              </a:ext>
            </a:extLst>
          </p:cNvPr>
          <p:cNvCxnSpPr>
            <a:cxnSpLocks/>
          </p:cNvCxnSpPr>
          <p:nvPr/>
        </p:nvCxnSpPr>
        <p:spPr>
          <a:xfrm>
            <a:off x="3506258" y="2481132"/>
            <a:ext cx="50266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2B0BD4-7D41-D650-BF61-BFC1E26331D4}"/>
              </a:ext>
            </a:extLst>
          </p:cNvPr>
          <p:cNvCxnSpPr>
            <a:cxnSpLocks/>
          </p:cNvCxnSpPr>
          <p:nvPr/>
        </p:nvCxnSpPr>
        <p:spPr>
          <a:xfrm>
            <a:off x="4687093" y="5936601"/>
            <a:ext cx="260728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CE1EA2-A60A-7F64-5B51-6314D514BAEA}"/>
              </a:ext>
            </a:extLst>
          </p:cNvPr>
          <p:cNvCxnSpPr>
            <a:cxnSpLocks/>
          </p:cNvCxnSpPr>
          <p:nvPr/>
        </p:nvCxnSpPr>
        <p:spPr>
          <a:xfrm>
            <a:off x="4687093" y="5758094"/>
            <a:ext cx="0" cy="17850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DEF10D1-A625-87DA-827F-BBE99F9103D9}"/>
              </a:ext>
            </a:extLst>
          </p:cNvPr>
          <p:cNvCxnSpPr>
            <a:cxnSpLocks/>
          </p:cNvCxnSpPr>
          <p:nvPr/>
        </p:nvCxnSpPr>
        <p:spPr>
          <a:xfrm>
            <a:off x="7290726" y="5758094"/>
            <a:ext cx="0" cy="17850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2647B0-4A3E-CB45-DA22-EDEFE3CEA01E}"/>
              </a:ext>
            </a:extLst>
          </p:cNvPr>
          <p:cNvCxnSpPr>
            <a:cxnSpLocks/>
          </p:cNvCxnSpPr>
          <p:nvPr/>
        </p:nvCxnSpPr>
        <p:spPr>
          <a:xfrm>
            <a:off x="6023388" y="5936601"/>
            <a:ext cx="0" cy="17850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B6E12EB-874A-70FF-8FF3-D6F3FE674756}"/>
              </a:ext>
            </a:extLst>
          </p:cNvPr>
          <p:cNvSpPr txBox="1"/>
          <p:nvPr/>
        </p:nvSpPr>
        <p:spPr>
          <a:xfrm>
            <a:off x="8544986" y="2090199"/>
            <a:ext cx="1689233" cy="769441"/>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Custom designing your investment strategy according to your needs and goals</a:t>
            </a:r>
          </a:p>
        </p:txBody>
      </p:sp>
      <p:sp>
        <p:nvSpPr>
          <p:cNvPr id="46" name="TextBox 45">
            <a:extLst>
              <a:ext uri="{FF2B5EF4-FFF2-40B4-BE49-F238E27FC236}">
                <a16:creationId xmlns:a16="http://schemas.microsoft.com/office/drawing/2014/main" id="{326103B9-2CBC-A70D-11DF-127E6A8A9DE9}"/>
              </a:ext>
            </a:extLst>
          </p:cNvPr>
          <p:cNvSpPr txBox="1"/>
          <p:nvPr/>
        </p:nvSpPr>
        <p:spPr>
          <a:xfrm>
            <a:off x="1515980" y="2090199"/>
            <a:ext cx="1903554" cy="600164"/>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Identifying personal requirements such as tax, risk, liquidity and protection</a:t>
            </a:r>
          </a:p>
        </p:txBody>
      </p:sp>
      <p:sp>
        <p:nvSpPr>
          <p:cNvPr id="47" name="TextBox 46">
            <a:extLst>
              <a:ext uri="{FF2B5EF4-FFF2-40B4-BE49-F238E27FC236}">
                <a16:creationId xmlns:a16="http://schemas.microsoft.com/office/drawing/2014/main" id="{9F940EEA-82EF-C980-3A95-78B4276C2338}"/>
              </a:ext>
            </a:extLst>
          </p:cNvPr>
          <p:cNvSpPr txBox="1"/>
          <p:nvPr/>
        </p:nvSpPr>
        <p:spPr>
          <a:xfrm>
            <a:off x="3712616" y="6090556"/>
            <a:ext cx="462659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Implementation, periodic rebalancing and quarterly review meetings</a:t>
            </a:r>
          </a:p>
        </p:txBody>
      </p:sp>
    </p:spTree>
    <p:extLst>
      <p:ext uri="{BB962C8B-B14F-4D97-AF65-F5344CB8AC3E}">
        <p14:creationId xmlns:p14="http://schemas.microsoft.com/office/powerpoint/2010/main" val="378174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5" y="1642536"/>
            <a:ext cx="10853252" cy="1509855"/>
          </a:xfrm>
        </p:spPr>
        <p:txBody>
          <a:bodyPr/>
          <a:lstStyle/>
          <a:p>
            <a:r>
              <a:rPr lang="en-US" dirty="0">
                <a:latin typeface="Arial"/>
                <a:cs typeface="Arial"/>
              </a:rPr>
              <a:t>BlackRock SMA:</a:t>
            </a:r>
            <a:endParaRPr lang="en-US"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6" y="3659189"/>
            <a:ext cx="7794726" cy="2107297"/>
          </a:xfrm>
        </p:spPr>
        <p:txBody>
          <a:bodyPr/>
          <a:lstStyle/>
          <a:p>
            <a:r>
              <a:rPr lang="en-US" dirty="0"/>
              <a:t>Custom fixed income portfolios</a:t>
            </a:r>
          </a:p>
          <a:p>
            <a:pPr lvl="1"/>
            <a:r>
              <a:rPr lang="en-US" b="1" dirty="0">
                <a:solidFill>
                  <a:schemeClr val="bg1"/>
                </a:solidFill>
              </a:rPr>
              <a:t>• Minimum Investment: $1mm (Typical HH of $2mm plus)</a:t>
            </a:r>
          </a:p>
          <a:p>
            <a:pPr lvl="1"/>
            <a:r>
              <a:rPr lang="en-US" b="1" dirty="0">
                <a:solidFill>
                  <a:schemeClr val="bg1"/>
                </a:solidFill>
              </a:rPr>
              <a:t>• Additional Paperwork:  Yes, this would be in a standalone account</a:t>
            </a:r>
          </a:p>
          <a:p>
            <a:pPr lvl="1"/>
            <a:r>
              <a:rPr lang="en-US" b="1" dirty="0">
                <a:solidFill>
                  <a:schemeClr val="bg1"/>
                </a:solidFill>
              </a:rPr>
              <a:t>• Pricing: Standard admin + Black Rock SMA fee (15 – 30bps)</a:t>
            </a:r>
          </a:p>
          <a:p>
            <a:pPr lvl="1"/>
            <a:endParaRPr lang="en-US" dirty="0">
              <a:solidFill>
                <a:schemeClr val="bg1"/>
              </a:solidFill>
            </a:endParaRPr>
          </a:p>
          <a:p>
            <a:endParaRPr lang="en-US" dirty="0"/>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625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DE3CF-FE42-8595-38C0-1E72C8041A6D}"/>
              </a:ext>
            </a:extLst>
          </p:cNvPr>
          <p:cNvSpPr>
            <a:spLocks noGrp="1"/>
          </p:cNvSpPr>
          <p:nvPr>
            <p:ph idx="1"/>
          </p:nvPr>
        </p:nvSpPr>
        <p:spPr>
          <a:xfrm>
            <a:off x="762000" y="2526385"/>
            <a:ext cx="6364664" cy="434975"/>
          </a:xfrm>
        </p:spPr>
        <p:txBody>
          <a:bodyPr/>
          <a:lstStyle/>
          <a:p>
            <a:pPr marL="0" indent="0">
              <a:buNone/>
            </a:pPr>
            <a:r>
              <a:rPr lang="en-US" b="1" dirty="0"/>
              <a:t>Benefits of owning individual securities include:</a:t>
            </a:r>
          </a:p>
        </p:txBody>
      </p:sp>
      <p:sp>
        <p:nvSpPr>
          <p:cNvPr id="3" name="Footer Placeholder 2">
            <a:extLst>
              <a:ext uri="{FF2B5EF4-FFF2-40B4-BE49-F238E27FC236}">
                <a16:creationId xmlns:a16="http://schemas.microsoft.com/office/drawing/2014/main" id="{057B4C96-679C-AF0A-79FB-BD0EF1C08310}"/>
              </a:ext>
            </a:extLst>
          </p:cNvPr>
          <p:cNvSpPr>
            <a:spLocks noGrp="1"/>
          </p:cNvSpPr>
          <p:nvPr>
            <p:ph type="ftr" sz="quarter" idx="10"/>
          </p:nvPr>
        </p:nvSpPr>
        <p:spPr/>
        <p:txBody>
          <a:bodyPr/>
          <a:lstStyle/>
          <a:p>
            <a:r>
              <a:rPr lang="en-US" dirty="0"/>
              <a:t>Advisory services offered through </a:t>
            </a:r>
            <a:r>
              <a:rPr lang="en-US" dirty="0" err="1"/>
              <a:t>CreativeOne</a:t>
            </a:r>
            <a:r>
              <a:rPr lang="en-US" dirty="0"/>
              <a:t> Wealth, a Registered Investment Adviser.</a:t>
            </a:r>
          </a:p>
        </p:txBody>
      </p:sp>
      <p:sp>
        <p:nvSpPr>
          <p:cNvPr id="4" name="Title 3">
            <a:extLst>
              <a:ext uri="{FF2B5EF4-FFF2-40B4-BE49-F238E27FC236}">
                <a16:creationId xmlns:a16="http://schemas.microsoft.com/office/drawing/2014/main" id="{566AA80F-2B0E-8B7F-FC36-831180474488}"/>
              </a:ext>
            </a:extLst>
          </p:cNvPr>
          <p:cNvSpPr>
            <a:spLocks noGrp="1"/>
          </p:cNvSpPr>
          <p:nvPr>
            <p:ph type="title"/>
          </p:nvPr>
        </p:nvSpPr>
        <p:spPr>
          <a:xfrm>
            <a:off x="838200" y="565607"/>
            <a:ext cx="10766196" cy="859577"/>
          </a:xfrm>
        </p:spPr>
        <p:txBody>
          <a:bodyPr/>
          <a:lstStyle/>
          <a:p>
            <a:r>
              <a:rPr lang="en-US" dirty="0"/>
              <a:t>SMAs provide clients unique benefits</a:t>
            </a:r>
          </a:p>
        </p:txBody>
      </p:sp>
      <p:sp>
        <p:nvSpPr>
          <p:cNvPr id="5" name="Content Placeholder 1">
            <a:extLst>
              <a:ext uri="{FF2B5EF4-FFF2-40B4-BE49-F238E27FC236}">
                <a16:creationId xmlns:a16="http://schemas.microsoft.com/office/drawing/2014/main" id="{75A1A1F1-55B8-8AEE-EA3B-4D5D9CCCF870}"/>
              </a:ext>
            </a:extLst>
          </p:cNvPr>
          <p:cNvSpPr txBox="1">
            <a:spLocks/>
          </p:cNvSpPr>
          <p:nvPr/>
        </p:nvSpPr>
        <p:spPr>
          <a:xfrm>
            <a:off x="762000" y="1825625"/>
            <a:ext cx="9748887"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i="1" dirty="0">
                <a:latin typeface="Noto Serif" panose="02020602060505020204" pitchFamily="18" charset="0"/>
                <a:ea typeface="Noto Serif" panose="02020602060505020204" pitchFamily="18" charset="0"/>
                <a:cs typeface="Noto Serif" panose="02020602060505020204" pitchFamily="18" charset="0"/>
              </a:rPr>
              <a:t>Different from pooled vehicles, SMAs provide broad-market exposure through the direct ownership of securities which allows you to address your clients’ specific needs.</a:t>
            </a:r>
          </a:p>
        </p:txBody>
      </p:sp>
      <p:sp>
        <p:nvSpPr>
          <p:cNvPr id="6" name="Content Placeholder 1">
            <a:extLst>
              <a:ext uri="{FF2B5EF4-FFF2-40B4-BE49-F238E27FC236}">
                <a16:creationId xmlns:a16="http://schemas.microsoft.com/office/drawing/2014/main" id="{6D4B2B20-E345-7AD1-6C18-7C30486F0716}"/>
              </a:ext>
            </a:extLst>
          </p:cNvPr>
          <p:cNvSpPr txBox="1">
            <a:spLocks/>
          </p:cNvSpPr>
          <p:nvPr/>
        </p:nvSpPr>
        <p:spPr>
          <a:xfrm>
            <a:off x="762000" y="315912"/>
            <a:ext cx="4274949" cy="36512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pc="300" dirty="0">
                <a:effectLst/>
                <a:ea typeface="Calibri" panose="020F0502020204030204" pitchFamily="34" charset="0"/>
              </a:rPr>
              <a:t>THE BENEFITS OF SMAS</a:t>
            </a:r>
            <a:r>
              <a:rPr lang="en-US" sz="1400" spc="300" dirty="0">
                <a:effectLst/>
              </a:rPr>
              <a:t> </a:t>
            </a:r>
            <a:endParaRPr lang="en-US" sz="1400" spc="300" dirty="0">
              <a:ea typeface="Noto Serif" panose="02020602060505020204" pitchFamily="18" charset="0"/>
            </a:endParaRPr>
          </a:p>
        </p:txBody>
      </p:sp>
      <p:sp>
        <p:nvSpPr>
          <p:cNvPr id="7" name="Rectangle 6">
            <a:extLst>
              <a:ext uri="{FF2B5EF4-FFF2-40B4-BE49-F238E27FC236}">
                <a16:creationId xmlns:a16="http://schemas.microsoft.com/office/drawing/2014/main" id="{A80554E9-7E6C-45EE-FD9F-58B24239C984}"/>
              </a:ext>
            </a:extLst>
          </p:cNvPr>
          <p:cNvSpPr/>
          <p:nvPr/>
        </p:nvSpPr>
        <p:spPr>
          <a:xfrm>
            <a:off x="838199" y="3091993"/>
            <a:ext cx="3620681" cy="6504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E3892B-A1E5-99B9-FB48-6CD95E52FFAC}"/>
              </a:ext>
            </a:extLst>
          </p:cNvPr>
          <p:cNvSpPr/>
          <p:nvPr/>
        </p:nvSpPr>
        <p:spPr>
          <a:xfrm>
            <a:off x="4476945" y="3091993"/>
            <a:ext cx="3620681" cy="6504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10E828-8053-9577-45A1-470E41E39614}"/>
              </a:ext>
            </a:extLst>
          </p:cNvPr>
          <p:cNvSpPr/>
          <p:nvPr/>
        </p:nvSpPr>
        <p:spPr>
          <a:xfrm>
            <a:off x="8115691" y="3091993"/>
            <a:ext cx="3620681" cy="6504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C85794-8DC1-7B4C-FB9A-84CA9EBAEE4A}"/>
              </a:ext>
            </a:extLst>
          </p:cNvPr>
          <p:cNvSpPr txBox="1"/>
          <p:nvPr/>
        </p:nvSpPr>
        <p:spPr>
          <a:xfrm>
            <a:off x="1093509" y="3242256"/>
            <a:ext cx="3091992"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CUSTOMIZATION</a:t>
            </a:r>
          </a:p>
        </p:txBody>
      </p:sp>
      <p:sp>
        <p:nvSpPr>
          <p:cNvPr id="11" name="TextBox 10">
            <a:extLst>
              <a:ext uri="{FF2B5EF4-FFF2-40B4-BE49-F238E27FC236}">
                <a16:creationId xmlns:a16="http://schemas.microsoft.com/office/drawing/2014/main" id="{24E5D9AE-C2A0-DD0F-46CF-861EB770710F}"/>
              </a:ext>
            </a:extLst>
          </p:cNvPr>
          <p:cNvSpPr txBox="1"/>
          <p:nvPr/>
        </p:nvSpPr>
        <p:spPr>
          <a:xfrm>
            <a:off x="4658417" y="3242256"/>
            <a:ext cx="3326087"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TAX-EFFICIENT CAPABILITIES</a:t>
            </a:r>
          </a:p>
        </p:txBody>
      </p:sp>
      <p:sp>
        <p:nvSpPr>
          <p:cNvPr id="12" name="TextBox 11">
            <a:extLst>
              <a:ext uri="{FF2B5EF4-FFF2-40B4-BE49-F238E27FC236}">
                <a16:creationId xmlns:a16="http://schemas.microsoft.com/office/drawing/2014/main" id="{0BC2966E-2EA0-F4E5-AC83-B6A161FD6E9F}"/>
              </a:ext>
            </a:extLst>
          </p:cNvPr>
          <p:cNvSpPr txBox="1"/>
          <p:nvPr/>
        </p:nvSpPr>
        <p:spPr>
          <a:xfrm>
            <a:off x="8279098" y="3242256"/>
            <a:ext cx="3457274"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GREATER FEE TRANSPARENCY</a:t>
            </a:r>
          </a:p>
        </p:txBody>
      </p:sp>
      <p:sp>
        <p:nvSpPr>
          <p:cNvPr id="13" name="TextBox 12">
            <a:extLst>
              <a:ext uri="{FF2B5EF4-FFF2-40B4-BE49-F238E27FC236}">
                <a16:creationId xmlns:a16="http://schemas.microsoft.com/office/drawing/2014/main" id="{501BC294-0691-8607-D09B-D0A1A3310A71}"/>
              </a:ext>
            </a:extLst>
          </p:cNvPr>
          <p:cNvSpPr txBox="1"/>
          <p:nvPr/>
        </p:nvSpPr>
        <p:spPr>
          <a:xfrm>
            <a:off x="1093509" y="3893271"/>
            <a:ext cx="2875176" cy="175432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Personalization at the </a:t>
            </a:r>
            <a:r>
              <a:rPr lang="en-US" sz="1400" b="1" dirty="0">
                <a:latin typeface="Arial" panose="020B0604020202020204" pitchFamily="34" charset="0"/>
                <a:cs typeface="Arial" panose="020B0604020202020204" pitchFamily="34" charset="0"/>
              </a:rPr>
              <a:t>individual security level</a:t>
            </a:r>
            <a:r>
              <a:rPr lang="en-US" sz="1400" dirty="0">
                <a:latin typeface="Arial" panose="020B0604020202020204" pitchFamily="34" charset="0"/>
                <a:cs typeface="Arial" panose="020B0604020202020204" pitchFamily="34" charset="0"/>
              </a:rPr>
              <a:t>, including sector and industry restrictions and ESG screens.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Portfolios tailored to specific </a:t>
            </a:r>
            <a:r>
              <a:rPr lang="en-US" sz="1400" b="1" dirty="0">
                <a:latin typeface="Arial" panose="020B0604020202020204" pitchFamily="34" charset="0"/>
                <a:cs typeface="Arial" panose="020B0604020202020204" pitchFamily="34" charset="0"/>
              </a:rPr>
              <a:t>client objectives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liquidity</a:t>
            </a:r>
            <a:r>
              <a:rPr lang="en-US" sz="1400" dirty="0">
                <a:latin typeface="Arial" panose="020B0604020202020204" pitchFamily="34" charset="0"/>
                <a:cs typeface="Arial" panose="020B0604020202020204" pitchFamily="34" charset="0"/>
              </a:rPr>
              <a:t> needs.</a:t>
            </a:r>
          </a:p>
        </p:txBody>
      </p:sp>
      <p:sp>
        <p:nvSpPr>
          <p:cNvPr id="14" name="TextBox 13">
            <a:extLst>
              <a:ext uri="{FF2B5EF4-FFF2-40B4-BE49-F238E27FC236}">
                <a16:creationId xmlns:a16="http://schemas.microsoft.com/office/drawing/2014/main" id="{53681A24-B119-ED1C-218C-0E2B5937488F}"/>
              </a:ext>
            </a:extLst>
          </p:cNvPr>
          <p:cNvSpPr txBox="1"/>
          <p:nvPr/>
        </p:nvSpPr>
        <p:spPr>
          <a:xfrm>
            <a:off x="4713402" y="3893271"/>
            <a:ext cx="2790334"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Portfolios can be adjusted based on individual </a:t>
            </a:r>
            <a:r>
              <a:rPr lang="en-US" sz="1400" b="1" dirty="0">
                <a:latin typeface="Arial" panose="020B0604020202020204" pitchFamily="34" charset="0"/>
                <a:cs typeface="Arial" panose="020B0604020202020204" pitchFamily="34" charset="0"/>
              </a:rPr>
              <a:t>tax</a:t>
            </a:r>
            <a:r>
              <a:rPr lang="en-US" sz="1400" dirty="0">
                <a:latin typeface="Arial" panose="020B0604020202020204" pitchFamily="34" charset="0"/>
                <a:cs typeface="Arial" panose="020B0604020202020204" pitchFamily="34" charset="0"/>
              </a:rPr>
              <a:t> situations.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Customize </a:t>
            </a:r>
            <a:r>
              <a:rPr lang="en-US" sz="1400" b="1" dirty="0">
                <a:latin typeface="Arial" panose="020B0604020202020204" pitchFamily="34" charset="0"/>
                <a:cs typeface="Arial" panose="020B0604020202020204" pitchFamily="34" charset="0"/>
              </a:rPr>
              <a:t>municipal</a:t>
            </a:r>
            <a:r>
              <a:rPr lang="en-US" sz="1400" dirty="0">
                <a:latin typeface="Arial" panose="020B0604020202020204" pitchFamily="34" charset="0"/>
                <a:cs typeface="Arial" panose="020B0604020202020204" pitchFamily="34" charset="0"/>
              </a:rPr>
              <a:t> portfolios by state.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In-kind transitions to help </a:t>
            </a:r>
            <a:r>
              <a:rPr lang="en-US" sz="1400" b="1" dirty="0">
                <a:latin typeface="Arial" panose="020B0604020202020204" pitchFamily="34" charset="0"/>
                <a:cs typeface="Arial" panose="020B0604020202020204" pitchFamily="34" charset="0"/>
              </a:rPr>
              <a:t>avoid capital gains</a:t>
            </a:r>
            <a:r>
              <a:rPr lang="en-US" sz="1400"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DB9F8051-1F3B-9D65-A3D3-F534FA08A425}"/>
              </a:ext>
            </a:extLst>
          </p:cNvPr>
          <p:cNvSpPr txBox="1"/>
          <p:nvPr/>
        </p:nvSpPr>
        <p:spPr>
          <a:xfrm>
            <a:off x="8361575" y="3893271"/>
            <a:ext cx="2790334" cy="169277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Often a </a:t>
            </a:r>
            <a:r>
              <a:rPr lang="en-US" sz="1400" b="1" dirty="0">
                <a:latin typeface="Arial" panose="020B0604020202020204" pitchFamily="34" charset="0"/>
                <a:cs typeface="Arial" panose="020B0604020202020204" pitchFamily="34" charset="0"/>
              </a:rPr>
              <a:t>lower-cost</a:t>
            </a:r>
            <a:r>
              <a:rPr lang="en-US" sz="1400" dirty="0">
                <a:latin typeface="Arial" panose="020B0604020202020204" pitchFamily="34" charset="0"/>
                <a:cs typeface="Arial" panose="020B0604020202020204" pitchFamily="34" charset="0"/>
              </a:rPr>
              <a:t> option than mutual funds.</a:t>
            </a:r>
          </a:p>
          <a:p>
            <a:pPr marL="285750" indent="-285750">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Simple fee </a:t>
            </a:r>
            <a:r>
              <a:rPr lang="en-US" sz="1400" dirty="0">
                <a:latin typeface="Arial" panose="020B0604020202020204" pitchFamily="34" charset="0"/>
                <a:cs typeface="Arial" panose="020B0604020202020204" pitchFamily="34" charset="0"/>
              </a:rPr>
              <a:t>conversation with clients – wrap fee.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Potential for </a:t>
            </a:r>
            <a:r>
              <a:rPr lang="en-US" sz="1400" b="1" dirty="0">
                <a:latin typeface="Arial" panose="020B0604020202020204" pitchFamily="34" charset="0"/>
                <a:cs typeface="Arial" panose="020B0604020202020204" pitchFamily="34" charset="0"/>
              </a:rPr>
              <a:t>tiered pricing </a:t>
            </a:r>
            <a:r>
              <a:rPr lang="en-US" sz="1400" dirty="0">
                <a:latin typeface="Arial" panose="020B0604020202020204" pitchFamily="34" charset="0"/>
                <a:cs typeface="Arial" panose="020B0604020202020204" pitchFamily="34" charset="0"/>
              </a:rPr>
              <a:t>and relationship discounts. </a:t>
            </a:r>
          </a:p>
        </p:txBody>
      </p:sp>
      <p:sp>
        <p:nvSpPr>
          <p:cNvPr id="16" name="TextBox 15">
            <a:extLst>
              <a:ext uri="{FF2B5EF4-FFF2-40B4-BE49-F238E27FC236}">
                <a16:creationId xmlns:a16="http://schemas.microsoft.com/office/drawing/2014/main" id="{78520E61-E759-ED80-1BF4-3BCD3E9639AB}"/>
              </a:ext>
            </a:extLst>
          </p:cNvPr>
          <p:cNvSpPr txBox="1"/>
          <p:nvPr/>
        </p:nvSpPr>
        <p:spPr>
          <a:xfrm>
            <a:off x="743146" y="6224755"/>
            <a:ext cx="10505388" cy="261610"/>
          </a:xfrm>
          <a:prstGeom prst="rect">
            <a:avLst/>
          </a:prstGeom>
          <a:noFill/>
        </p:spPr>
        <p:txBody>
          <a:bodyPr wrap="square" rtlCol="0">
            <a:spAutoFit/>
          </a:bodyPr>
          <a:lstStyle/>
          <a:p>
            <a:pPr marL="7938"/>
            <a:r>
              <a:rPr lang="en-US" sz="1050" dirty="0">
                <a:solidFill>
                  <a:schemeClr val="tx1">
                    <a:lumMod val="50000"/>
                    <a:lumOff val="50000"/>
                  </a:schemeClr>
                </a:solidFill>
                <a:latin typeface="Arial Narrow" panose="020B0604020202020204" pitchFamily="34" charset="0"/>
                <a:cs typeface="Arial Narrow" panose="020B0604020202020204" pitchFamily="34" charset="0"/>
              </a:rPr>
              <a:t>For financial professional use only. Not to be shown or distributed to clients.</a:t>
            </a:r>
          </a:p>
        </p:txBody>
      </p:sp>
    </p:spTree>
    <p:extLst>
      <p:ext uri="{BB962C8B-B14F-4D97-AF65-F5344CB8AC3E}">
        <p14:creationId xmlns:p14="http://schemas.microsoft.com/office/powerpoint/2010/main" val="312054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1BC1-1603-18F5-5A26-337581C4023B}"/>
              </a:ext>
            </a:extLst>
          </p:cNvPr>
          <p:cNvSpPr>
            <a:spLocks noGrp="1"/>
          </p:cNvSpPr>
          <p:nvPr>
            <p:ph type="title"/>
          </p:nvPr>
        </p:nvSpPr>
        <p:spPr/>
        <p:txBody>
          <a:bodyPr/>
          <a:lstStyle/>
          <a:p>
            <a:r>
              <a:rPr lang="en-US" dirty="0">
                <a:latin typeface="Arial"/>
                <a:cs typeface="Arial"/>
              </a:rPr>
              <a:t>Private Wealth Solutions</a:t>
            </a:r>
            <a:endParaRPr lang="en-US" dirty="0"/>
          </a:p>
        </p:txBody>
      </p:sp>
      <p:sp>
        <p:nvSpPr>
          <p:cNvPr id="3" name="Text Placeholder 2">
            <a:extLst>
              <a:ext uri="{FF2B5EF4-FFF2-40B4-BE49-F238E27FC236}">
                <a16:creationId xmlns:a16="http://schemas.microsoft.com/office/drawing/2014/main" id="{3A8D8C3B-1646-AE2C-6712-11D8AF5FCF12}"/>
              </a:ext>
            </a:extLst>
          </p:cNvPr>
          <p:cNvSpPr>
            <a:spLocks noGrp="1"/>
          </p:cNvSpPr>
          <p:nvPr>
            <p:ph type="body" sz="quarter" idx="14"/>
          </p:nvPr>
        </p:nvSpPr>
        <p:spPr>
          <a:xfrm>
            <a:off x="4475177" y="1931983"/>
            <a:ext cx="7603612" cy="635000"/>
          </a:xfrm>
        </p:spPr>
        <p:txBody>
          <a:bodyPr/>
          <a:lstStyle/>
          <a:p>
            <a:r>
              <a:rPr lang="en-US" sz="1800" dirty="0"/>
              <a:t>A collection of strategies and products designed to help </a:t>
            </a:r>
            <a:br>
              <a:rPr lang="en-US" sz="1800" dirty="0"/>
            </a:br>
            <a:r>
              <a:rPr lang="en-US" sz="1800" dirty="0"/>
              <a:t>advisors attract and service High Net Worth (HNW) clients.</a:t>
            </a:r>
          </a:p>
        </p:txBody>
      </p:sp>
      <p:sp>
        <p:nvSpPr>
          <p:cNvPr id="4" name="Text Placeholder 3">
            <a:extLst>
              <a:ext uri="{FF2B5EF4-FFF2-40B4-BE49-F238E27FC236}">
                <a16:creationId xmlns:a16="http://schemas.microsoft.com/office/drawing/2014/main" id="{B4B461ED-1217-BD53-D49D-5EE5BD265FE9}"/>
              </a:ext>
            </a:extLst>
          </p:cNvPr>
          <p:cNvSpPr>
            <a:spLocks noGrp="1"/>
          </p:cNvSpPr>
          <p:nvPr>
            <p:ph type="body" sz="quarter" idx="15"/>
          </p:nvPr>
        </p:nvSpPr>
        <p:spPr>
          <a:xfrm>
            <a:off x="4413816" y="4797547"/>
            <a:ext cx="1473794" cy="871183"/>
          </a:xfrm>
        </p:spPr>
        <p:txBody>
          <a:bodyPr/>
          <a:lstStyle/>
          <a:p>
            <a:r>
              <a:rPr lang="en-US" sz="1300" b="1" dirty="0">
                <a:latin typeface="Arial"/>
                <a:cs typeface="Arial"/>
              </a:rPr>
              <a:t>Enhance ability to better service and scale current book of business.</a:t>
            </a:r>
            <a:endParaRPr lang="en-US" sz="1300" b="1" dirty="0"/>
          </a:p>
          <a:p>
            <a:endParaRPr lang="en-US" dirty="0"/>
          </a:p>
        </p:txBody>
      </p:sp>
      <p:sp>
        <p:nvSpPr>
          <p:cNvPr id="5" name="Text Placeholder 4">
            <a:extLst>
              <a:ext uri="{FF2B5EF4-FFF2-40B4-BE49-F238E27FC236}">
                <a16:creationId xmlns:a16="http://schemas.microsoft.com/office/drawing/2014/main" id="{CA6E09B3-C039-0573-32E1-D495320C9FDA}"/>
              </a:ext>
            </a:extLst>
          </p:cNvPr>
          <p:cNvSpPr>
            <a:spLocks noGrp="1"/>
          </p:cNvSpPr>
          <p:nvPr>
            <p:ph type="body" sz="quarter" idx="16"/>
          </p:nvPr>
        </p:nvSpPr>
        <p:spPr>
          <a:xfrm>
            <a:off x="6149356" y="4806960"/>
            <a:ext cx="1650946" cy="871183"/>
          </a:xfrm>
        </p:spPr>
        <p:txBody>
          <a:bodyPr/>
          <a:lstStyle/>
          <a:p>
            <a:r>
              <a:rPr lang="en-US" sz="1300" b="1" dirty="0"/>
              <a:t>Deep bench of solutions used individually or in concert to meet client needs.</a:t>
            </a:r>
          </a:p>
        </p:txBody>
      </p:sp>
      <p:sp>
        <p:nvSpPr>
          <p:cNvPr id="6" name="Text Placeholder 5">
            <a:extLst>
              <a:ext uri="{FF2B5EF4-FFF2-40B4-BE49-F238E27FC236}">
                <a16:creationId xmlns:a16="http://schemas.microsoft.com/office/drawing/2014/main" id="{8B5DC122-FA42-B793-7D1E-BD36980D39D2}"/>
              </a:ext>
            </a:extLst>
          </p:cNvPr>
          <p:cNvSpPr>
            <a:spLocks noGrp="1"/>
          </p:cNvSpPr>
          <p:nvPr>
            <p:ph type="body" sz="quarter" idx="17"/>
          </p:nvPr>
        </p:nvSpPr>
        <p:spPr>
          <a:xfrm>
            <a:off x="8135320" y="4797547"/>
            <a:ext cx="1327250" cy="871183"/>
          </a:xfrm>
        </p:spPr>
        <p:txBody>
          <a:bodyPr/>
          <a:lstStyle/>
          <a:p>
            <a:r>
              <a:rPr lang="en-US" sz="1300" b="1" dirty="0">
                <a:latin typeface="Arial"/>
                <a:cs typeface="Arial"/>
              </a:rPr>
              <a:t>Access to private markets.</a:t>
            </a:r>
            <a:endParaRPr lang="en-US" sz="1300" b="1" dirty="0"/>
          </a:p>
        </p:txBody>
      </p:sp>
      <p:sp>
        <p:nvSpPr>
          <p:cNvPr id="7" name="Text Placeholder 6">
            <a:extLst>
              <a:ext uri="{FF2B5EF4-FFF2-40B4-BE49-F238E27FC236}">
                <a16:creationId xmlns:a16="http://schemas.microsoft.com/office/drawing/2014/main" id="{7D910E2E-9D11-022A-0E27-6571F7C1B060}"/>
              </a:ext>
            </a:extLst>
          </p:cNvPr>
          <p:cNvSpPr>
            <a:spLocks noGrp="1"/>
          </p:cNvSpPr>
          <p:nvPr>
            <p:ph type="body" sz="quarter" idx="18"/>
          </p:nvPr>
        </p:nvSpPr>
        <p:spPr/>
        <p:txBody>
          <a:bodyPr/>
          <a:lstStyle/>
          <a:p>
            <a:r>
              <a:rPr lang="en-US" sz="1300" b="1" dirty="0">
                <a:latin typeface="Arial"/>
                <a:cs typeface="Arial"/>
              </a:rPr>
              <a:t>Tax sensitive optionality and customization.</a:t>
            </a:r>
            <a:endParaRPr lang="en-US" sz="1300" b="1" dirty="0"/>
          </a:p>
        </p:txBody>
      </p:sp>
      <p:sp>
        <p:nvSpPr>
          <p:cNvPr id="9" name="Footer Placeholder 8">
            <a:extLst>
              <a:ext uri="{FF2B5EF4-FFF2-40B4-BE49-F238E27FC236}">
                <a16:creationId xmlns:a16="http://schemas.microsoft.com/office/drawing/2014/main" id="{55823C91-166A-CFAF-0D0B-0BBBD852623D}"/>
              </a:ext>
            </a:extLst>
          </p:cNvPr>
          <p:cNvSpPr>
            <a:spLocks noGrp="1"/>
          </p:cNvSpPr>
          <p:nvPr>
            <p:ph type="ftr" sz="quarter" idx="10"/>
          </p:nvPr>
        </p:nvSpPr>
        <p:spPr>
          <a:xfrm>
            <a:off x="3901477" y="6295387"/>
            <a:ext cx="8273105" cy="365125"/>
          </a:xfrm>
        </p:spPr>
        <p:txBody>
          <a:bodyPr/>
          <a:lstStyle/>
          <a:p>
            <a:r>
              <a:rPr lang="en-US" sz="1050" dirty="0"/>
              <a:t>Advisory services offered through </a:t>
            </a:r>
            <a:r>
              <a:rPr lang="en-US" sz="1050" dirty="0" err="1"/>
              <a:t>CreativeOne</a:t>
            </a:r>
            <a:r>
              <a:rPr lang="en-US" sz="1050" dirty="0"/>
              <a:t> Wealth LLC, a Registered Investment Adviser.   For financial professional use only. Not to be distributed or shown to clients</a:t>
            </a:r>
          </a:p>
        </p:txBody>
      </p:sp>
      <p:pic>
        <p:nvPicPr>
          <p:cNvPr id="12" name="Picture Placeholder 11" descr="A picture containing sky, outdoor&#10;&#10;Description automatically generated">
            <a:extLst>
              <a:ext uri="{FF2B5EF4-FFF2-40B4-BE49-F238E27FC236}">
                <a16:creationId xmlns:a16="http://schemas.microsoft.com/office/drawing/2014/main" id="{A8B1A0C5-B784-138C-E866-D17FE5ACD7EB}"/>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p:pic>
      <p:pic>
        <p:nvPicPr>
          <p:cNvPr id="10" name="Picture 9" descr="A picture containing text, leaf, fern, plant&#10;&#10;Description automatically generated">
            <a:extLst>
              <a:ext uri="{FF2B5EF4-FFF2-40B4-BE49-F238E27FC236}">
                <a16:creationId xmlns:a16="http://schemas.microsoft.com/office/drawing/2014/main" id="{23400015-C450-64B2-73AC-75CA78A8CC80}"/>
              </a:ext>
            </a:extLst>
          </p:cNvPr>
          <p:cNvPicPr>
            <a:picLocks noChangeAspect="1"/>
          </p:cNvPicPr>
          <p:nvPr/>
        </p:nvPicPr>
        <p:blipFill>
          <a:blip r:embed="rId3"/>
          <a:stretch>
            <a:fillRect/>
          </a:stretch>
        </p:blipFill>
        <p:spPr>
          <a:xfrm>
            <a:off x="10305561" y="3630616"/>
            <a:ext cx="635000" cy="635000"/>
          </a:xfrm>
          <a:prstGeom prst="rect">
            <a:avLst/>
          </a:prstGeom>
        </p:spPr>
      </p:pic>
      <p:pic>
        <p:nvPicPr>
          <p:cNvPr id="13" name="Picture 12" descr="Icon&#10;&#10;Description automatically generated">
            <a:extLst>
              <a:ext uri="{FF2B5EF4-FFF2-40B4-BE49-F238E27FC236}">
                <a16:creationId xmlns:a16="http://schemas.microsoft.com/office/drawing/2014/main" id="{1BBC8B86-4A18-3470-B61A-7EF3CABF1BDB}"/>
              </a:ext>
            </a:extLst>
          </p:cNvPr>
          <p:cNvPicPr>
            <a:picLocks noChangeAspect="1"/>
          </p:cNvPicPr>
          <p:nvPr/>
        </p:nvPicPr>
        <p:blipFill>
          <a:blip r:embed="rId4"/>
          <a:stretch>
            <a:fillRect/>
          </a:stretch>
        </p:blipFill>
        <p:spPr>
          <a:xfrm>
            <a:off x="8481445" y="3605604"/>
            <a:ext cx="635000" cy="635000"/>
          </a:xfrm>
          <a:prstGeom prst="rect">
            <a:avLst/>
          </a:prstGeom>
        </p:spPr>
      </p:pic>
      <p:pic>
        <p:nvPicPr>
          <p:cNvPr id="14" name="Picture 13" descr="Icon&#10;&#10;Description automatically generated">
            <a:extLst>
              <a:ext uri="{FF2B5EF4-FFF2-40B4-BE49-F238E27FC236}">
                <a16:creationId xmlns:a16="http://schemas.microsoft.com/office/drawing/2014/main" id="{FF6B84BE-4992-E0BE-7924-82233F9E32AA}"/>
              </a:ext>
            </a:extLst>
          </p:cNvPr>
          <p:cNvPicPr>
            <a:picLocks noChangeAspect="1"/>
          </p:cNvPicPr>
          <p:nvPr/>
        </p:nvPicPr>
        <p:blipFill>
          <a:blip r:embed="rId5"/>
          <a:stretch>
            <a:fillRect/>
          </a:stretch>
        </p:blipFill>
        <p:spPr>
          <a:xfrm>
            <a:off x="6657329" y="3630616"/>
            <a:ext cx="635000" cy="635000"/>
          </a:xfrm>
          <a:prstGeom prst="rect">
            <a:avLst/>
          </a:prstGeom>
        </p:spPr>
      </p:pic>
      <p:pic>
        <p:nvPicPr>
          <p:cNvPr id="15" name="Picture 14" descr="A picture containing text, clipart, phasianid&#10;&#10;Description automatically generated">
            <a:extLst>
              <a:ext uri="{FF2B5EF4-FFF2-40B4-BE49-F238E27FC236}">
                <a16:creationId xmlns:a16="http://schemas.microsoft.com/office/drawing/2014/main" id="{69B21609-1E54-96A2-03FB-5F78FE521161}"/>
              </a:ext>
            </a:extLst>
          </p:cNvPr>
          <p:cNvPicPr>
            <a:picLocks noChangeAspect="1"/>
          </p:cNvPicPr>
          <p:nvPr/>
        </p:nvPicPr>
        <p:blipFill>
          <a:blip r:embed="rId6"/>
          <a:stretch>
            <a:fillRect/>
          </a:stretch>
        </p:blipFill>
        <p:spPr>
          <a:xfrm>
            <a:off x="4833213" y="3630616"/>
            <a:ext cx="635000" cy="635000"/>
          </a:xfrm>
          <a:prstGeom prst="rect">
            <a:avLst/>
          </a:prstGeom>
        </p:spPr>
      </p:pic>
    </p:spTree>
    <p:extLst>
      <p:ext uri="{BB962C8B-B14F-4D97-AF65-F5344CB8AC3E}">
        <p14:creationId xmlns:p14="http://schemas.microsoft.com/office/powerpoint/2010/main" val="65739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5" y="1642536"/>
            <a:ext cx="10853252" cy="1509855"/>
          </a:xfrm>
        </p:spPr>
        <p:txBody>
          <a:bodyPr/>
          <a:lstStyle/>
          <a:p>
            <a:r>
              <a:rPr lang="en-US" dirty="0" err="1">
                <a:latin typeface="Arial"/>
                <a:cs typeface="Arial"/>
              </a:rPr>
              <a:t>SpiderRock</a:t>
            </a:r>
            <a:endParaRPr lang="en-US"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6" y="3659190"/>
            <a:ext cx="7794726" cy="1448270"/>
          </a:xfrm>
        </p:spPr>
        <p:txBody>
          <a:bodyPr/>
          <a:lstStyle/>
          <a:p>
            <a:r>
              <a:rPr lang="en-US" dirty="0"/>
              <a:t>Options overlay strategy</a:t>
            </a:r>
          </a:p>
          <a:p>
            <a:pPr lvl="1"/>
            <a:r>
              <a:rPr lang="en-US" b="1" dirty="0">
                <a:solidFill>
                  <a:schemeClr val="bg1"/>
                </a:solidFill>
              </a:rPr>
              <a:t>• Minimum Investment: $250k</a:t>
            </a:r>
          </a:p>
          <a:p>
            <a:pPr lvl="1"/>
            <a:r>
              <a:rPr lang="en-US" b="1" dirty="0">
                <a:solidFill>
                  <a:schemeClr val="bg1"/>
                </a:solidFill>
              </a:rPr>
              <a:t>• Additional Paperwork:  Yes, this would be in a standalone account</a:t>
            </a:r>
          </a:p>
          <a:p>
            <a:pPr lvl="1"/>
            <a:r>
              <a:rPr lang="en-US" b="1" dirty="0">
                <a:solidFill>
                  <a:schemeClr val="bg1"/>
                </a:solidFill>
              </a:rPr>
              <a:t>• Pricing: Standard admin + 36 – 85 bps</a:t>
            </a:r>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2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9CCEF3-375D-A3BB-7928-F49C5F165D17}"/>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34F9E6A3-8287-0F7E-32AB-C36636B829E9}"/>
              </a:ext>
            </a:extLst>
          </p:cNvPr>
          <p:cNvSpPr>
            <a:spLocks noGrp="1"/>
          </p:cNvSpPr>
          <p:nvPr>
            <p:ph type="title"/>
          </p:nvPr>
        </p:nvSpPr>
        <p:spPr>
          <a:xfrm>
            <a:off x="838200" y="897465"/>
            <a:ext cx="6178826" cy="527719"/>
          </a:xfrm>
        </p:spPr>
        <p:txBody>
          <a:bodyPr/>
          <a:lstStyle/>
          <a:p>
            <a:r>
              <a:rPr lang="en-US" dirty="0" err="1"/>
              <a:t>SpiderRock</a:t>
            </a:r>
            <a:r>
              <a:rPr lang="en-US" dirty="0"/>
              <a:t> makes it easy</a:t>
            </a:r>
          </a:p>
        </p:txBody>
      </p:sp>
      <p:sp>
        <p:nvSpPr>
          <p:cNvPr id="5" name="Content Placeholder 1">
            <a:extLst>
              <a:ext uri="{FF2B5EF4-FFF2-40B4-BE49-F238E27FC236}">
                <a16:creationId xmlns:a16="http://schemas.microsoft.com/office/drawing/2014/main" id="{4DE73AD6-A702-0953-B037-6E79F540EA0C}"/>
              </a:ext>
            </a:extLst>
          </p:cNvPr>
          <p:cNvSpPr txBox="1">
            <a:spLocks/>
          </p:cNvSpPr>
          <p:nvPr/>
        </p:nvSpPr>
        <p:spPr>
          <a:xfrm>
            <a:off x="762000" y="1825625"/>
            <a:ext cx="11011293"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latin typeface="Noto Serif" panose="02020602060505020204" pitchFamily="18" charset="0"/>
                <a:ea typeface="Noto Serif" panose="02020602060505020204" pitchFamily="18" charset="0"/>
                <a:cs typeface="Noto Serif" panose="02020602060505020204" pitchFamily="18" charset="0"/>
              </a:rPr>
              <a:t>Founded in 2013, SRA expertly delivers actively managed, customized option overlay strategies. </a:t>
            </a:r>
          </a:p>
        </p:txBody>
      </p:sp>
      <p:sp>
        <p:nvSpPr>
          <p:cNvPr id="6" name="Content Placeholder 1">
            <a:extLst>
              <a:ext uri="{FF2B5EF4-FFF2-40B4-BE49-F238E27FC236}">
                <a16:creationId xmlns:a16="http://schemas.microsoft.com/office/drawing/2014/main" id="{A148BFAE-371B-7455-96F4-DBBC2880E4EA}"/>
              </a:ext>
            </a:extLst>
          </p:cNvPr>
          <p:cNvSpPr txBox="1">
            <a:spLocks/>
          </p:cNvSpPr>
          <p:nvPr/>
        </p:nvSpPr>
        <p:spPr>
          <a:xfrm>
            <a:off x="762000" y="532341"/>
            <a:ext cx="4535830" cy="36512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pc="300" dirty="0">
                <a:effectLst/>
                <a:ea typeface="Calibri" panose="020F0502020204030204" pitchFamily="34" charset="0"/>
              </a:rPr>
              <a:t>GET TO KNOW SRA</a:t>
            </a:r>
            <a:endParaRPr lang="en-US" sz="1400" spc="300" dirty="0">
              <a:ea typeface="Noto Serif" panose="02020602060505020204" pitchFamily="18" charset="0"/>
            </a:endParaRPr>
          </a:p>
        </p:txBody>
      </p:sp>
      <p:sp>
        <p:nvSpPr>
          <p:cNvPr id="7" name="Rectangle 6">
            <a:extLst>
              <a:ext uri="{FF2B5EF4-FFF2-40B4-BE49-F238E27FC236}">
                <a16:creationId xmlns:a16="http://schemas.microsoft.com/office/drawing/2014/main" id="{D7B9361E-A9D8-E4F1-AE2E-AE688A53866E}"/>
              </a:ext>
            </a:extLst>
          </p:cNvPr>
          <p:cNvSpPr/>
          <p:nvPr/>
        </p:nvSpPr>
        <p:spPr>
          <a:xfrm>
            <a:off x="838199" y="2693544"/>
            <a:ext cx="3238109" cy="25100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6B9FF8-38A2-3870-CFCD-78006A50B905}"/>
              </a:ext>
            </a:extLst>
          </p:cNvPr>
          <p:cNvSpPr/>
          <p:nvPr/>
        </p:nvSpPr>
        <p:spPr>
          <a:xfrm>
            <a:off x="4476945" y="2693544"/>
            <a:ext cx="3238109" cy="2510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90D4E3-5124-6AF6-CE09-A553E8D5F779}"/>
              </a:ext>
            </a:extLst>
          </p:cNvPr>
          <p:cNvSpPr/>
          <p:nvPr/>
        </p:nvSpPr>
        <p:spPr>
          <a:xfrm>
            <a:off x="8115691" y="2693544"/>
            <a:ext cx="3238109" cy="2510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67233-6607-3203-9884-24BC8065C3BB}"/>
              </a:ext>
            </a:extLst>
          </p:cNvPr>
          <p:cNvSpPr txBox="1"/>
          <p:nvPr/>
        </p:nvSpPr>
        <p:spPr>
          <a:xfrm>
            <a:off x="762000" y="2286678"/>
            <a:ext cx="3091992" cy="369332"/>
          </a:xfrm>
          <a:prstGeom prst="rect">
            <a:avLst/>
          </a:prstGeom>
          <a:no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Designed for you</a:t>
            </a:r>
          </a:p>
        </p:txBody>
      </p:sp>
      <p:sp>
        <p:nvSpPr>
          <p:cNvPr id="11" name="TextBox 10">
            <a:extLst>
              <a:ext uri="{FF2B5EF4-FFF2-40B4-BE49-F238E27FC236}">
                <a16:creationId xmlns:a16="http://schemas.microsoft.com/office/drawing/2014/main" id="{D6B6FB2E-E831-26E3-343D-0C1084C6A582}"/>
              </a:ext>
            </a:extLst>
          </p:cNvPr>
          <p:cNvSpPr txBox="1"/>
          <p:nvPr/>
        </p:nvSpPr>
        <p:spPr>
          <a:xfrm>
            <a:off x="4403501" y="2286678"/>
            <a:ext cx="3326087" cy="369332"/>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Easy to use</a:t>
            </a:r>
          </a:p>
        </p:txBody>
      </p:sp>
      <p:sp>
        <p:nvSpPr>
          <p:cNvPr id="12" name="TextBox 11">
            <a:extLst>
              <a:ext uri="{FF2B5EF4-FFF2-40B4-BE49-F238E27FC236}">
                <a16:creationId xmlns:a16="http://schemas.microsoft.com/office/drawing/2014/main" id="{8B655C72-C222-901D-B8B7-63ECEB2A8BCF}"/>
              </a:ext>
            </a:extLst>
          </p:cNvPr>
          <p:cNvSpPr txBox="1"/>
          <p:nvPr/>
        </p:nvSpPr>
        <p:spPr>
          <a:xfrm>
            <a:off x="8056781" y="2286678"/>
            <a:ext cx="3457274" cy="369332"/>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Full service</a:t>
            </a:r>
          </a:p>
        </p:txBody>
      </p:sp>
      <p:sp>
        <p:nvSpPr>
          <p:cNvPr id="13" name="TextBox 12">
            <a:extLst>
              <a:ext uri="{FF2B5EF4-FFF2-40B4-BE49-F238E27FC236}">
                <a16:creationId xmlns:a16="http://schemas.microsoft.com/office/drawing/2014/main" id="{A7F634C8-DE4A-0D4F-B7ED-14F72109101A}"/>
              </a:ext>
            </a:extLst>
          </p:cNvPr>
          <p:cNvSpPr txBox="1"/>
          <p:nvPr/>
        </p:nvSpPr>
        <p:spPr>
          <a:xfrm>
            <a:off x="1093508" y="3079529"/>
            <a:ext cx="2488677" cy="1477328"/>
          </a:xfrm>
          <a:prstGeom prst="rect">
            <a:avLst/>
          </a:prstGeom>
          <a:noFill/>
        </p:spPr>
        <p:txBody>
          <a:bodyPr wrap="square" rtlCol="0">
            <a:spAutoFit/>
          </a:bodyPr>
          <a:lstStyle/>
          <a:p>
            <a:pPr>
              <a:spcAft>
                <a:spcPts val="1200"/>
              </a:spcAft>
            </a:pPr>
            <a:r>
              <a:rPr lang="en-US" sz="1600" dirty="0">
                <a:solidFill>
                  <a:schemeClr val="bg1"/>
                </a:solidFill>
                <a:latin typeface="Arial" panose="020B0604020202020204" pitchFamily="34" charset="0"/>
                <a:cs typeface="Arial" panose="020B0604020202020204" pitchFamily="34" charset="0"/>
              </a:rPr>
              <a:t>Option overlays </a:t>
            </a:r>
            <a:r>
              <a:rPr lang="en-US" sz="1600" b="1" dirty="0">
                <a:solidFill>
                  <a:schemeClr val="bg1"/>
                </a:solidFill>
                <a:latin typeface="Arial" panose="020B0604020202020204" pitchFamily="34" charset="0"/>
                <a:cs typeface="Arial" panose="020B0604020202020204" pitchFamily="34" charset="0"/>
              </a:rPr>
              <a:t>work with existing holdings</a:t>
            </a:r>
          </a:p>
          <a:p>
            <a:pPr>
              <a:spcAft>
                <a:spcPts val="1200"/>
              </a:spcAft>
            </a:pPr>
            <a:r>
              <a:rPr lang="en-US" sz="1600" b="1" dirty="0">
                <a:solidFill>
                  <a:schemeClr val="bg1"/>
                </a:solidFill>
                <a:latin typeface="Arial" panose="020B0604020202020204" pitchFamily="34" charset="0"/>
                <a:cs typeface="Arial" panose="020B0604020202020204" pitchFamily="34" charset="0"/>
              </a:rPr>
              <a:t>Customization</a:t>
            </a:r>
            <a:r>
              <a:rPr lang="en-US" sz="1600" dirty="0">
                <a:solidFill>
                  <a:schemeClr val="bg1"/>
                </a:solidFill>
                <a:latin typeface="Arial" panose="020B0604020202020204" pitchFamily="34" charset="0"/>
                <a:cs typeface="Arial" panose="020B0604020202020204" pitchFamily="34" charset="0"/>
              </a:rPr>
              <a:t> delivered at scale through powerful technology</a:t>
            </a:r>
          </a:p>
        </p:txBody>
      </p:sp>
      <p:sp>
        <p:nvSpPr>
          <p:cNvPr id="14" name="TextBox 13">
            <a:extLst>
              <a:ext uri="{FF2B5EF4-FFF2-40B4-BE49-F238E27FC236}">
                <a16:creationId xmlns:a16="http://schemas.microsoft.com/office/drawing/2014/main" id="{43CFF4EA-8DDF-B9BC-07D6-082A0D3C7631}"/>
              </a:ext>
            </a:extLst>
          </p:cNvPr>
          <p:cNvSpPr txBox="1"/>
          <p:nvPr/>
        </p:nvSpPr>
        <p:spPr>
          <a:xfrm>
            <a:off x="4779388" y="3079529"/>
            <a:ext cx="2488677" cy="1723549"/>
          </a:xfrm>
          <a:prstGeom prst="rect">
            <a:avLst/>
          </a:prstGeom>
          <a:noFill/>
        </p:spPr>
        <p:txBody>
          <a:bodyPr wrap="square" rtlCol="0">
            <a:spAutoFit/>
          </a:bodyPr>
          <a:lstStyle/>
          <a:p>
            <a:pPr>
              <a:spcAft>
                <a:spcPts val="1200"/>
              </a:spcAft>
            </a:pPr>
            <a:r>
              <a:rPr lang="en-US" sz="1600" dirty="0">
                <a:solidFill>
                  <a:schemeClr val="bg1"/>
                </a:solidFill>
                <a:latin typeface="Arial" panose="020B0604020202020204" pitchFamily="34" charset="0"/>
                <a:cs typeface="Arial" panose="020B0604020202020204" pitchFamily="34" charset="0"/>
              </a:rPr>
              <a:t>Fully integrated with </a:t>
            </a:r>
            <a:r>
              <a:rPr lang="en-US" sz="1600" b="1" dirty="0">
                <a:solidFill>
                  <a:schemeClr val="bg1"/>
                </a:solidFill>
                <a:latin typeface="Arial" panose="020B0604020202020204" pitchFamily="34" charset="0"/>
                <a:cs typeface="Arial" panose="020B0604020202020204" pitchFamily="34" charset="0"/>
              </a:rPr>
              <a:t>all major custodians including Schwab, Fidelity and TD</a:t>
            </a:r>
          </a:p>
          <a:p>
            <a:pPr>
              <a:spcAft>
                <a:spcPts val="1200"/>
              </a:spcAft>
            </a:pPr>
            <a:r>
              <a:rPr lang="en-US" sz="1600" dirty="0">
                <a:solidFill>
                  <a:schemeClr val="bg1"/>
                </a:solidFill>
                <a:latin typeface="Arial" panose="020B0604020202020204" pitchFamily="34" charset="0"/>
                <a:cs typeface="Arial" panose="020B0604020202020204" pitchFamily="34" charset="0"/>
              </a:rPr>
              <a:t>Daily account </a:t>
            </a:r>
            <a:r>
              <a:rPr lang="en-US" sz="1600" b="1" dirty="0">
                <a:solidFill>
                  <a:schemeClr val="bg1"/>
                </a:solidFill>
                <a:latin typeface="Arial" panose="020B0604020202020204" pitchFamily="34" charset="0"/>
                <a:cs typeface="Arial" panose="020B0604020202020204" pitchFamily="34" charset="0"/>
              </a:rPr>
              <a:t>liquidity and full transparency </a:t>
            </a:r>
          </a:p>
        </p:txBody>
      </p:sp>
      <p:sp>
        <p:nvSpPr>
          <p:cNvPr id="15" name="TextBox 14">
            <a:extLst>
              <a:ext uri="{FF2B5EF4-FFF2-40B4-BE49-F238E27FC236}">
                <a16:creationId xmlns:a16="http://schemas.microsoft.com/office/drawing/2014/main" id="{9620EA83-922E-0102-B8B3-51BEA29F05DB}"/>
              </a:ext>
            </a:extLst>
          </p:cNvPr>
          <p:cNvSpPr txBox="1"/>
          <p:nvPr/>
        </p:nvSpPr>
        <p:spPr>
          <a:xfrm>
            <a:off x="8474696" y="3079529"/>
            <a:ext cx="2488677" cy="1723549"/>
          </a:xfrm>
          <a:prstGeom prst="rect">
            <a:avLst/>
          </a:prstGeom>
          <a:noFill/>
        </p:spPr>
        <p:txBody>
          <a:bodyPr wrap="square" rtlCol="0">
            <a:spAutoFit/>
          </a:bodyPr>
          <a:lstStyle/>
          <a:p>
            <a:pPr>
              <a:spcAft>
                <a:spcPts val="1200"/>
              </a:spcAft>
            </a:pPr>
            <a:r>
              <a:rPr lang="en-US" sz="1600" b="1" dirty="0">
                <a:solidFill>
                  <a:schemeClr val="bg1"/>
                </a:solidFill>
                <a:latin typeface="Arial" panose="020B0604020202020204" pitchFamily="34" charset="0"/>
                <a:cs typeface="Arial" panose="020B0604020202020204" pitchFamily="34" charset="0"/>
              </a:rPr>
              <a:t>Custom proposals</a:t>
            </a:r>
            <a:r>
              <a:rPr lang="en-US" sz="1600" dirty="0">
                <a:solidFill>
                  <a:schemeClr val="bg1"/>
                </a:solidFill>
                <a:latin typeface="Arial" panose="020B0604020202020204" pitchFamily="34" charset="0"/>
                <a:cs typeface="Arial" panose="020B0604020202020204" pitchFamily="34" charset="0"/>
              </a:rPr>
              <a:t>, performance reporting and operational support</a:t>
            </a:r>
          </a:p>
          <a:p>
            <a:pPr>
              <a:spcAft>
                <a:spcPts val="1200"/>
              </a:spcAft>
            </a:pPr>
            <a:r>
              <a:rPr lang="en-US" sz="1600" dirty="0">
                <a:solidFill>
                  <a:schemeClr val="bg1"/>
                </a:solidFill>
                <a:latin typeface="Arial" panose="020B0604020202020204" pitchFamily="34" charset="0"/>
                <a:cs typeface="Arial" panose="020B0604020202020204" pitchFamily="34" charset="0"/>
              </a:rPr>
              <a:t>Partnership on </a:t>
            </a:r>
            <a:r>
              <a:rPr lang="en-US" sz="1600" b="1" dirty="0">
                <a:solidFill>
                  <a:schemeClr val="bg1"/>
                </a:solidFill>
                <a:latin typeface="Arial" panose="020B0604020202020204" pitchFamily="34" charset="0"/>
                <a:cs typeface="Arial" panose="020B0604020202020204" pitchFamily="34" charset="0"/>
              </a:rPr>
              <a:t>education and implementation</a:t>
            </a:r>
          </a:p>
        </p:txBody>
      </p:sp>
      <p:pic>
        <p:nvPicPr>
          <p:cNvPr id="16" name="Content Placeholder 8" descr="A black background with arrows&#10;&#10;Description automatically generated">
            <a:extLst>
              <a:ext uri="{FF2B5EF4-FFF2-40B4-BE49-F238E27FC236}">
                <a16:creationId xmlns:a16="http://schemas.microsoft.com/office/drawing/2014/main" id="{1D182ADB-1CE7-13D6-A07A-6426411A0198}"/>
              </a:ext>
            </a:extLst>
          </p:cNvPr>
          <p:cNvPicPr>
            <a:picLocks noChangeAspect="1"/>
          </p:cNvPicPr>
          <p:nvPr/>
        </p:nvPicPr>
        <p:blipFill rotWithShape="1">
          <a:blip r:embed="rId2"/>
          <a:srcRect t="47531" b="41354"/>
          <a:stretch/>
        </p:blipFill>
        <p:spPr>
          <a:xfrm>
            <a:off x="838199" y="5295489"/>
            <a:ext cx="10531463" cy="827286"/>
          </a:xfrm>
          <a:prstGeom prst="rect">
            <a:avLst/>
          </a:prstGeom>
        </p:spPr>
      </p:pic>
      <p:sp>
        <p:nvSpPr>
          <p:cNvPr id="17" name="TextBox 16">
            <a:extLst>
              <a:ext uri="{FF2B5EF4-FFF2-40B4-BE49-F238E27FC236}">
                <a16:creationId xmlns:a16="http://schemas.microsoft.com/office/drawing/2014/main" id="{08D5D79C-BB86-45DC-CE00-268D555C39EE}"/>
              </a:ext>
            </a:extLst>
          </p:cNvPr>
          <p:cNvSpPr txBox="1"/>
          <p:nvPr/>
        </p:nvSpPr>
        <p:spPr>
          <a:xfrm>
            <a:off x="2457253" y="5376539"/>
            <a:ext cx="7110954"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Having a partner with the experience, the knowledge and the tools make it easier to use option strategies effectively. </a:t>
            </a:r>
          </a:p>
        </p:txBody>
      </p:sp>
    </p:spTree>
    <p:extLst>
      <p:ext uri="{BB962C8B-B14F-4D97-AF65-F5344CB8AC3E}">
        <p14:creationId xmlns:p14="http://schemas.microsoft.com/office/powerpoint/2010/main" val="64789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605361-CD9E-7A83-69CD-57F0B1FE9E91}"/>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FEFA1B83-F3A3-6B3B-4831-19C54F23059F}"/>
              </a:ext>
            </a:extLst>
          </p:cNvPr>
          <p:cNvSpPr>
            <a:spLocks noGrp="1"/>
          </p:cNvSpPr>
          <p:nvPr>
            <p:ph type="title"/>
          </p:nvPr>
        </p:nvSpPr>
        <p:spPr>
          <a:xfrm>
            <a:off x="838199" y="290953"/>
            <a:ext cx="10728489" cy="1134232"/>
          </a:xfrm>
        </p:spPr>
        <p:txBody>
          <a:bodyPr/>
          <a:lstStyle/>
          <a:p>
            <a:r>
              <a:rPr lang="en-US" dirty="0"/>
              <a:t>SRA evaluates each client’s portfolio and goals</a:t>
            </a:r>
          </a:p>
        </p:txBody>
      </p:sp>
      <p:sp>
        <p:nvSpPr>
          <p:cNvPr id="5" name="Rectangle 4">
            <a:extLst>
              <a:ext uri="{FF2B5EF4-FFF2-40B4-BE49-F238E27FC236}">
                <a16:creationId xmlns:a16="http://schemas.microsoft.com/office/drawing/2014/main" id="{D24CB6CB-1C68-0521-7837-A595F5B60C38}"/>
              </a:ext>
            </a:extLst>
          </p:cNvPr>
          <p:cNvSpPr/>
          <p:nvPr/>
        </p:nvSpPr>
        <p:spPr>
          <a:xfrm>
            <a:off x="838199" y="2448448"/>
            <a:ext cx="3238109" cy="11342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A42FF3-B7BE-A5DF-C237-98702D5CD0ED}"/>
              </a:ext>
            </a:extLst>
          </p:cNvPr>
          <p:cNvSpPr/>
          <p:nvPr/>
        </p:nvSpPr>
        <p:spPr>
          <a:xfrm>
            <a:off x="838199" y="3708663"/>
            <a:ext cx="3238109" cy="11342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318396-DC03-F72A-08D3-8AE82971A3E8}"/>
              </a:ext>
            </a:extLst>
          </p:cNvPr>
          <p:cNvSpPr/>
          <p:nvPr/>
        </p:nvSpPr>
        <p:spPr>
          <a:xfrm>
            <a:off x="838199" y="4966600"/>
            <a:ext cx="3238109" cy="11342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5404FA-6E8D-C080-46A6-FF801C077B01}"/>
              </a:ext>
            </a:extLst>
          </p:cNvPr>
          <p:cNvSpPr txBox="1"/>
          <p:nvPr/>
        </p:nvSpPr>
        <p:spPr>
          <a:xfrm>
            <a:off x="1007097" y="2693890"/>
            <a:ext cx="2744771"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Concentrated stock risk management</a:t>
            </a:r>
          </a:p>
        </p:txBody>
      </p:sp>
      <p:sp>
        <p:nvSpPr>
          <p:cNvPr id="9" name="TextBox 8">
            <a:extLst>
              <a:ext uri="{FF2B5EF4-FFF2-40B4-BE49-F238E27FC236}">
                <a16:creationId xmlns:a16="http://schemas.microsoft.com/office/drawing/2014/main" id="{0182AF50-89AC-D2DD-60DD-A92ED0EA90D9}"/>
              </a:ext>
            </a:extLst>
          </p:cNvPr>
          <p:cNvSpPr txBox="1"/>
          <p:nvPr/>
        </p:nvSpPr>
        <p:spPr>
          <a:xfrm>
            <a:off x="4331206" y="2693890"/>
            <a:ext cx="6196554" cy="584775"/>
          </a:xfrm>
          <a:prstGeom prst="rect">
            <a:avLst/>
          </a:prstGeom>
          <a:noFill/>
        </p:spPr>
        <p:txBody>
          <a:bodyPr wrap="square" rtlCol="0">
            <a:spAutoFit/>
          </a:bodyPr>
          <a:lstStyle/>
          <a:p>
            <a:pPr>
              <a:spcAft>
                <a:spcPts val="1200"/>
              </a:spcAft>
            </a:pPr>
            <a:r>
              <a:rPr lang="en-US" sz="1600" dirty="0">
                <a:solidFill>
                  <a:schemeClr val="accent1"/>
                </a:solidFill>
                <a:latin typeface="Arial" panose="020B0604020202020204" pitchFamily="34" charset="0"/>
                <a:cs typeface="Arial" panose="020B0604020202020204" pitchFamily="34" charset="0"/>
              </a:rPr>
              <a:t>Strategies that target customized concentrated stock risk management, including tax-neutral liquidation.</a:t>
            </a:r>
          </a:p>
        </p:txBody>
      </p:sp>
      <p:sp>
        <p:nvSpPr>
          <p:cNvPr id="10" name="TextBox 9">
            <a:extLst>
              <a:ext uri="{FF2B5EF4-FFF2-40B4-BE49-F238E27FC236}">
                <a16:creationId xmlns:a16="http://schemas.microsoft.com/office/drawing/2014/main" id="{0217981C-D4F9-73C0-5E02-955127862FB6}"/>
              </a:ext>
            </a:extLst>
          </p:cNvPr>
          <p:cNvSpPr txBox="1"/>
          <p:nvPr/>
        </p:nvSpPr>
        <p:spPr>
          <a:xfrm>
            <a:off x="1007098" y="3919374"/>
            <a:ext cx="2056614"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Downside protection</a:t>
            </a:r>
          </a:p>
        </p:txBody>
      </p:sp>
      <p:sp>
        <p:nvSpPr>
          <p:cNvPr id="11" name="TextBox 10">
            <a:extLst>
              <a:ext uri="{FF2B5EF4-FFF2-40B4-BE49-F238E27FC236}">
                <a16:creationId xmlns:a16="http://schemas.microsoft.com/office/drawing/2014/main" id="{B63C4E00-B20B-5B28-FA52-FEBF0DFC612B}"/>
              </a:ext>
            </a:extLst>
          </p:cNvPr>
          <p:cNvSpPr txBox="1"/>
          <p:nvPr/>
        </p:nvSpPr>
        <p:spPr>
          <a:xfrm>
            <a:off x="1007098" y="5201419"/>
            <a:ext cx="2056614"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Income generation</a:t>
            </a:r>
          </a:p>
        </p:txBody>
      </p:sp>
      <p:sp>
        <p:nvSpPr>
          <p:cNvPr id="12" name="TextBox 11">
            <a:extLst>
              <a:ext uri="{FF2B5EF4-FFF2-40B4-BE49-F238E27FC236}">
                <a16:creationId xmlns:a16="http://schemas.microsoft.com/office/drawing/2014/main" id="{27D68C5C-7547-65C9-49C1-3F706B841F97}"/>
              </a:ext>
            </a:extLst>
          </p:cNvPr>
          <p:cNvSpPr txBox="1"/>
          <p:nvPr/>
        </p:nvSpPr>
        <p:spPr>
          <a:xfrm>
            <a:off x="4331206" y="3966509"/>
            <a:ext cx="6196554" cy="584775"/>
          </a:xfrm>
          <a:prstGeom prst="rect">
            <a:avLst/>
          </a:prstGeom>
          <a:noFill/>
        </p:spPr>
        <p:txBody>
          <a:bodyPr wrap="square" rtlCol="0">
            <a:spAutoFit/>
          </a:bodyPr>
          <a:lstStyle/>
          <a:p>
            <a:pPr>
              <a:spcAft>
                <a:spcPts val="1200"/>
              </a:spcAft>
            </a:pPr>
            <a:r>
              <a:rPr lang="en-US" sz="1600" dirty="0">
                <a:solidFill>
                  <a:schemeClr val="accent1"/>
                </a:solidFill>
                <a:latin typeface="Arial" panose="020B0604020202020204" pitchFamily="34" charset="0"/>
                <a:cs typeface="Arial" panose="020B0604020202020204" pitchFamily="34" charset="0"/>
              </a:rPr>
              <a:t>Strategies that target downside protection for your current portfolio, ranging from a modest buffer to a defined floor.</a:t>
            </a:r>
          </a:p>
        </p:txBody>
      </p:sp>
      <p:sp>
        <p:nvSpPr>
          <p:cNvPr id="13" name="TextBox 12">
            <a:extLst>
              <a:ext uri="{FF2B5EF4-FFF2-40B4-BE49-F238E27FC236}">
                <a16:creationId xmlns:a16="http://schemas.microsoft.com/office/drawing/2014/main" id="{5DE5A316-AD09-F661-BA7C-CD5AD1293CB4}"/>
              </a:ext>
            </a:extLst>
          </p:cNvPr>
          <p:cNvSpPr txBox="1"/>
          <p:nvPr/>
        </p:nvSpPr>
        <p:spPr>
          <a:xfrm>
            <a:off x="4331206" y="5355307"/>
            <a:ext cx="6196554" cy="338554"/>
          </a:xfrm>
          <a:prstGeom prst="rect">
            <a:avLst/>
          </a:prstGeom>
          <a:noFill/>
        </p:spPr>
        <p:txBody>
          <a:bodyPr wrap="square" rtlCol="0">
            <a:spAutoFit/>
          </a:bodyPr>
          <a:lstStyle/>
          <a:p>
            <a:pPr>
              <a:spcAft>
                <a:spcPts val="1200"/>
              </a:spcAft>
            </a:pPr>
            <a:r>
              <a:rPr lang="en-US" sz="1600" dirty="0">
                <a:solidFill>
                  <a:schemeClr val="accent1"/>
                </a:solidFill>
                <a:latin typeface="Arial" panose="020B0604020202020204" pitchFamily="34" charset="0"/>
                <a:cs typeface="Arial" panose="020B0604020202020204" pitchFamily="34" charset="0"/>
              </a:rPr>
              <a:t>Strategies that target income generation from options premium.</a:t>
            </a:r>
          </a:p>
        </p:txBody>
      </p:sp>
      <p:sp>
        <p:nvSpPr>
          <p:cNvPr id="14" name="Content Placeholder 1">
            <a:extLst>
              <a:ext uri="{FF2B5EF4-FFF2-40B4-BE49-F238E27FC236}">
                <a16:creationId xmlns:a16="http://schemas.microsoft.com/office/drawing/2014/main" id="{C1595E5E-B615-C8F9-E26A-3A251EF38CC7}"/>
              </a:ext>
            </a:extLst>
          </p:cNvPr>
          <p:cNvSpPr txBox="1">
            <a:spLocks/>
          </p:cNvSpPr>
          <p:nvPr/>
        </p:nvSpPr>
        <p:spPr>
          <a:xfrm>
            <a:off x="762000" y="1863269"/>
            <a:ext cx="11430000"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latin typeface="Noto Serif" panose="02020602060505020204" pitchFamily="18" charset="0"/>
                <a:ea typeface="Noto Serif" panose="02020602060505020204" pitchFamily="18" charset="0"/>
                <a:cs typeface="Noto Serif" panose="02020602060505020204" pitchFamily="18" charset="0"/>
              </a:rPr>
              <a:t>Develop a custom options overlay strategy aimed at achieving the desired investing outcome, including:</a:t>
            </a:r>
            <a:endParaRPr lang="en-US" sz="1500" b="1" i="1" dirty="0">
              <a:latin typeface="Noto Serif" panose="02020602060505020204" pitchFamily="18" charset="0"/>
              <a:ea typeface="Noto Serif" panose="02020602060505020204" pitchFamily="18" charset="0"/>
              <a:cs typeface="Noto Serif" panose="02020602060505020204" pitchFamily="18" charset="0"/>
            </a:endParaRPr>
          </a:p>
        </p:txBody>
      </p:sp>
    </p:spTree>
    <p:extLst>
      <p:ext uri="{BB962C8B-B14F-4D97-AF65-F5344CB8AC3E}">
        <p14:creationId xmlns:p14="http://schemas.microsoft.com/office/powerpoint/2010/main" val="27860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5" y="1642536"/>
            <a:ext cx="10853252" cy="1509855"/>
          </a:xfrm>
        </p:spPr>
        <p:txBody>
          <a:bodyPr/>
          <a:lstStyle/>
          <a:p>
            <a:r>
              <a:rPr lang="en-US" dirty="0">
                <a:latin typeface="Arial"/>
                <a:cs typeface="Arial"/>
              </a:rPr>
              <a:t>BlackRock Private Investment Fund (BPIF)</a:t>
            </a:r>
            <a:endParaRPr lang="en-US"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6" y="3659190"/>
            <a:ext cx="7794726" cy="1448270"/>
          </a:xfrm>
        </p:spPr>
        <p:txBody>
          <a:bodyPr/>
          <a:lstStyle/>
          <a:p>
            <a:r>
              <a:rPr lang="en-US" dirty="0"/>
              <a:t>Private Investment Fund</a:t>
            </a:r>
          </a:p>
          <a:p>
            <a:pPr marL="465138" lvl="1" indent="-285750">
              <a:buFont typeface="Arial" panose="020B0604020202020204" pitchFamily="34" charset="0"/>
              <a:buChar char="•"/>
            </a:pPr>
            <a:r>
              <a:rPr lang="en-US" b="1" dirty="0">
                <a:solidFill>
                  <a:schemeClr val="bg1"/>
                </a:solidFill>
              </a:rPr>
              <a:t>Minimum Investment: $25,000 (must be accredited)</a:t>
            </a:r>
          </a:p>
          <a:p>
            <a:pPr marL="465138" lvl="1" indent="-285750">
              <a:buFont typeface="Arial" panose="020B0604020202020204" pitchFamily="34" charset="0"/>
              <a:buChar char="•"/>
            </a:pPr>
            <a:r>
              <a:rPr lang="en-US" b="1" dirty="0">
                <a:solidFill>
                  <a:schemeClr val="bg1"/>
                </a:solidFill>
              </a:rPr>
              <a:t>Additional Paperwork:  Yes, subscription docs.</a:t>
            </a:r>
          </a:p>
          <a:p>
            <a:pPr marL="465138" lvl="1" indent="-285750">
              <a:buFont typeface="Arial" panose="020B0604020202020204" pitchFamily="34" charset="0"/>
              <a:buChar char="•"/>
            </a:pPr>
            <a:r>
              <a:rPr lang="en-US" b="1" dirty="0">
                <a:solidFill>
                  <a:schemeClr val="bg1"/>
                </a:solidFill>
              </a:rPr>
              <a:t>Pricing: Standard admin</a:t>
            </a:r>
          </a:p>
          <a:p>
            <a:pPr marL="465138" lvl="1" indent="-285750">
              <a:buFont typeface="Arial" panose="020B0604020202020204" pitchFamily="34" charset="0"/>
              <a:buChar char="•"/>
            </a:pPr>
            <a:r>
              <a:rPr lang="en-US" b="1" dirty="0">
                <a:solidFill>
                  <a:schemeClr val="bg1"/>
                </a:solidFill>
              </a:rPr>
              <a:t>Ongoing communication:  Circulation of updated fact sheets</a:t>
            </a:r>
          </a:p>
          <a:p>
            <a:pPr marL="465138" lvl="1" indent="-285750">
              <a:buFont typeface="Arial" panose="020B0604020202020204" pitchFamily="34" charset="0"/>
              <a:buChar char="•"/>
            </a:pPr>
            <a:r>
              <a:rPr lang="en-US" b="1" dirty="0">
                <a:solidFill>
                  <a:schemeClr val="bg1"/>
                </a:solidFill>
              </a:rPr>
              <a:t>NOTE:  Quarterly subscription &amp; liquidation.  7% guaranteed liquid. Must be accredited investor.</a:t>
            </a:r>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738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31AA5A-DA13-EEAF-3841-1E0F2683A190}"/>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93C704F8-B75A-B3B0-C5B7-E71316A7913E}"/>
              </a:ext>
            </a:extLst>
          </p:cNvPr>
          <p:cNvSpPr>
            <a:spLocks noGrp="1"/>
          </p:cNvSpPr>
          <p:nvPr>
            <p:ph type="title"/>
          </p:nvPr>
        </p:nvSpPr>
        <p:spPr/>
        <p:txBody>
          <a:bodyPr/>
          <a:lstStyle/>
          <a:p>
            <a:r>
              <a:rPr lang="en-US" dirty="0"/>
              <a:t>Private markets unleashed</a:t>
            </a:r>
          </a:p>
        </p:txBody>
      </p:sp>
      <p:sp>
        <p:nvSpPr>
          <p:cNvPr id="6" name="Content Placeholder 1">
            <a:extLst>
              <a:ext uri="{FF2B5EF4-FFF2-40B4-BE49-F238E27FC236}">
                <a16:creationId xmlns:a16="http://schemas.microsoft.com/office/drawing/2014/main" id="{BCA0084B-D048-46E7-4225-16BDC63A9D5C}"/>
              </a:ext>
            </a:extLst>
          </p:cNvPr>
          <p:cNvSpPr txBox="1">
            <a:spLocks/>
          </p:cNvSpPr>
          <p:nvPr/>
        </p:nvSpPr>
        <p:spPr>
          <a:xfrm>
            <a:off x="762000" y="1825625"/>
            <a:ext cx="11011293"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latin typeface="Noto Serif" panose="02020602060505020204" pitchFamily="18" charset="0"/>
                <a:ea typeface="Noto Serif" panose="02020602060505020204" pitchFamily="18" charset="0"/>
                <a:cs typeface="Noto Serif" panose="02020602060505020204" pitchFamily="18" charset="0"/>
              </a:rPr>
              <a:t>Better opportunities meets easier access for accredited investors</a:t>
            </a:r>
          </a:p>
        </p:txBody>
      </p:sp>
      <p:pic>
        <p:nvPicPr>
          <p:cNvPr id="7" name="Picture 6" descr="A green background with arrows&#10;&#10;Description automatically generated">
            <a:extLst>
              <a:ext uri="{FF2B5EF4-FFF2-40B4-BE49-F238E27FC236}">
                <a16:creationId xmlns:a16="http://schemas.microsoft.com/office/drawing/2014/main" id="{1A3BFD74-ACFA-6853-9E62-706C52CA7547}"/>
              </a:ext>
            </a:extLst>
          </p:cNvPr>
          <p:cNvPicPr>
            <a:picLocks noChangeAspect="1"/>
          </p:cNvPicPr>
          <p:nvPr/>
        </p:nvPicPr>
        <p:blipFill rotWithShape="1">
          <a:blip r:embed="rId2"/>
          <a:srcRect l="2" t="25780" r="825" b="48043"/>
          <a:stretch/>
        </p:blipFill>
        <p:spPr>
          <a:xfrm>
            <a:off x="838198" y="2461632"/>
            <a:ext cx="4935877" cy="921771"/>
          </a:xfrm>
          <a:prstGeom prst="rect">
            <a:avLst/>
          </a:prstGeom>
        </p:spPr>
      </p:pic>
      <p:sp>
        <p:nvSpPr>
          <p:cNvPr id="8" name="TextBox 7">
            <a:extLst>
              <a:ext uri="{FF2B5EF4-FFF2-40B4-BE49-F238E27FC236}">
                <a16:creationId xmlns:a16="http://schemas.microsoft.com/office/drawing/2014/main" id="{26EF1A23-1064-1157-ABB9-97D15D62862B}"/>
              </a:ext>
            </a:extLst>
          </p:cNvPr>
          <p:cNvSpPr txBox="1"/>
          <p:nvPr/>
        </p:nvSpPr>
        <p:spPr>
          <a:xfrm>
            <a:off x="963891" y="2578001"/>
            <a:ext cx="4697169" cy="646331"/>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The case for private markets</a:t>
            </a:r>
          </a:p>
          <a:p>
            <a:pPr algn="ctr"/>
            <a:r>
              <a:rPr lang="en-US" sz="1600" dirty="0">
                <a:solidFill>
                  <a:schemeClr val="bg1"/>
                </a:solidFill>
                <a:latin typeface="Arial" panose="020B0604020202020204" pitchFamily="34" charset="0"/>
                <a:cs typeface="Arial" panose="020B0604020202020204" pitchFamily="34" charset="0"/>
              </a:rPr>
              <a:t>Looking back, looking forward</a:t>
            </a:r>
          </a:p>
        </p:txBody>
      </p:sp>
      <p:pic>
        <p:nvPicPr>
          <p:cNvPr id="9" name="Picture 8" descr="A green background with arrows&#10;&#10;Description automatically generated">
            <a:extLst>
              <a:ext uri="{FF2B5EF4-FFF2-40B4-BE49-F238E27FC236}">
                <a16:creationId xmlns:a16="http://schemas.microsoft.com/office/drawing/2014/main" id="{5664745D-3109-D55B-AAD7-9F33EDF6727B}"/>
              </a:ext>
            </a:extLst>
          </p:cNvPr>
          <p:cNvPicPr>
            <a:picLocks noChangeAspect="1"/>
          </p:cNvPicPr>
          <p:nvPr/>
        </p:nvPicPr>
        <p:blipFill rotWithShape="1">
          <a:blip r:embed="rId2"/>
          <a:srcRect l="2" t="25780" r="825" b="48043"/>
          <a:stretch/>
        </p:blipFill>
        <p:spPr>
          <a:xfrm>
            <a:off x="838198" y="3417129"/>
            <a:ext cx="4935877" cy="921771"/>
          </a:xfrm>
          <a:prstGeom prst="rect">
            <a:avLst/>
          </a:prstGeom>
        </p:spPr>
      </p:pic>
      <p:sp>
        <p:nvSpPr>
          <p:cNvPr id="10" name="TextBox 9">
            <a:extLst>
              <a:ext uri="{FF2B5EF4-FFF2-40B4-BE49-F238E27FC236}">
                <a16:creationId xmlns:a16="http://schemas.microsoft.com/office/drawing/2014/main" id="{8DAD441E-3448-2759-B000-EDE42D2B2856}"/>
              </a:ext>
            </a:extLst>
          </p:cNvPr>
          <p:cNvSpPr txBox="1"/>
          <p:nvPr/>
        </p:nvSpPr>
        <p:spPr>
          <a:xfrm>
            <a:off x="963891" y="3533498"/>
            <a:ext cx="4697169" cy="646331"/>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Private equity</a:t>
            </a:r>
          </a:p>
          <a:p>
            <a:pPr algn="ctr"/>
            <a:r>
              <a:rPr lang="en-US" sz="1600" dirty="0">
                <a:solidFill>
                  <a:schemeClr val="bg1"/>
                </a:solidFill>
                <a:latin typeface="Arial" panose="020B0604020202020204" pitchFamily="34" charset="0"/>
                <a:cs typeface="Arial" panose="020B0604020202020204" pitchFamily="34" charset="0"/>
              </a:rPr>
              <a:t>It’s increasingly where wealth is created</a:t>
            </a:r>
          </a:p>
        </p:txBody>
      </p:sp>
      <p:pic>
        <p:nvPicPr>
          <p:cNvPr id="11" name="Picture 10" descr="A green background with arrows&#10;&#10;Description automatically generated">
            <a:extLst>
              <a:ext uri="{FF2B5EF4-FFF2-40B4-BE49-F238E27FC236}">
                <a16:creationId xmlns:a16="http://schemas.microsoft.com/office/drawing/2014/main" id="{00138DA2-0AE3-DB07-8068-D17284A46F14}"/>
              </a:ext>
            </a:extLst>
          </p:cNvPr>
          <p:cNvPicPr>
            <a:picLocks noChangeAspect="1"/>
          </p:cNvPicPr>
          <p:nvPr/>
        </p:nvPicPr>
        <p:blipFill rotWithShape="1">
          <a:blip r:embed="rId2"/>
          <a:srcRect l="2" t="25780" r="825" b="48043"/>
          <a:stretch/>
        </p:blipFill>
        <p:spPr>
          <a:xfrm>
            <a:off x="838198" y="4372626"/>
            <a:ext cx="4935877" cy="921771"/>
          </a:xfrm>
          <a:prstGeom prst="rect">
            <a:avLst/>
          </a:prstGeom>
        </p:spPr>
      </p:pic>
      <p:sp>
        <p:nvSpPr>
          <p:cNvPr id="12" name="TextBox 11">
            <a:extLst>
              <a:ext uri="{FF2B5EF4-FFF2-40B4-BE49-F238E27FC236}">
                <a16:creationId xmlns:a16="http://schemas.microsoft.com/office/drawing/2014/main" id="{BD261D77-D381-800C-D167-B3B303450673}"/>
              </a:ext>
            </a:extLst>
          </p:cNvPr>
          <p:cNvSpPr txBox="1"/>
          <p:nvPr/>
        </p:nvSpPr>
        <p:spPr>
          <a:xfrm>
            <a:off x="963891" y="4386255"/>
            <a:ext cx="4697169" cy="892552"/>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Private credit</a:t>
            </a:r>
          </a:p>
          <a:p>
            <a:pPr algn="ctr"/>
            <a:r>
              <a:rPr lang="en-US" sz="1600" dirty="0">
                <a:solidFill>
                  <a:schemeClr val="bg1"/>
                </a:solidFill>
                <a:latin typeface="Arial" panose="020B0604020202020204" pitchFamily="34" charset="0"/>
                <a:cs typeface="Arial" panose="020B0604020202020204" pitchFamily="34" charset="0"/>
              </a:rPr>
              <a:t>As banks have stepped back, the direct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lending opportunities has emerged</a:t>
            </a:r>
          </a:p>
        </p:txBody>
      </p:sp>
      <p:pic>
        <p:nvPicPr>
          <p:cNvPr id="13" name="Picture 12" descr="A green background with arrows&#10;&#10;Description automatically generated">
            <a:extLst>
              <a:ext uri="{FF2B5EF4-FFF2-40B4-BE49-F238E27FC236}">
                <a16:creationId xmlns:a16="http://schemas.microsoft.com/office/drawing/2014/main" id="{1CC75E6E-4AAA-AC21-CDE6-12DE8823CCC3}"/>
              </a:ext>
            </a:extLst>
          </p:cNvPr>
          <p:cNvPicPr>
            <a:picLocks noChangeAspect="1"/>
          </p:cNvPicPr>
          <p:nvPr/>
        </p:nvPicPr>
        <p:blipFill rotWithShape="1">
          <a:blip r:embed="rId2"/>
          <a:srcRect l="2" t="25780" r="825" b="48043"/>
          <a:stretch/>
        </p:blipFill>
        <p:spPr>
          <a:xfrm>
            <a:off x="5810891" y="2461632"/>
            <a:ext cx="4935877" cy="921771"/>
          </a:xfrm>
          <a:prstGeom prst="rect">
            <a:avLst/>
          </a:prstGeom>
        </p:spPr>
      </p:pic>
      <p:sp>
        <p:nvSpPr>
          <p:cNvPr id="14" name="TextBox 13">
            <a:extLst>
              <a:ext uri="{FF2B5EF4-FFF2-40B4-BE49-F238E27FC236}">
                <a16:creationId xmlns:a16="http://schemas.microsoft.com/office/drawing/2014/main" id="{F6678670-CAEF-7A71-546B-30D00291653E}"/>
              </a:ext>
            </a:extLst>
          </p:cNvPr>
          <p:cNvSpPr txBox="1"/>
          <p:nvPr/>
        </p:nvSpPr>
        <p:spPr>
          <a:xfrm>
            <a:off x="5936584" y="2495809"/>
            <a:ext cx="4697169" cy="892552"/>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Liquidity: get the right balance</a:t>
            </a:r>
          </a:p>
          <a:p>
            <a:pPr algn="ctr"/>
            <a:r>
              <a:rPr lang="en-US" sz="1600" dirty="0">
                <a:solidFill>
                  <a:schemeClr val="bg1"/>
                </a:solidFill>
                <a:latin typeface="Arial" panose="020B0604020202020204" pitchFamily="34" charset="0"/>
                <a:cs typeface="Arial" panose="020B0604020202020204" pitchFamily="34" charset="0"/>
              </a:rPr>
              <a:t>Unshackle your portfolio manager – trade daily liquidity for periodic liquidity</a:t>
            </a:r>
          </a:p>
        </p:txBody>
      </p:sp>
      <p:pic>
        <p:nvPicPr>
          <p:cNvPr id="15" name="Picture 14" descr="A green background with arrows&#10;&#10;Description automatically generated">
            <a:extLst>
              <a:ext uri="{FF2B5EF4-FFF2-40B4-BE49-F238E27FC236}">
                <a16:creationId xmlns:a16="http://schemas.microsoft.com/office/drawing/2014/main" id="{F865D92A-DF5B-73C2-B8F6-19140987F799}"/>
              </a:ext>
            </a:extLst>
          </p:cNvPr>
          <p:cNvPicPr>
            <a:picLocks noChangeAspect="1"/>
          </p:cNvPicPr>
          <p:nvPr/>
        </p:nvPicPr>
        <p:blipFill rotWithShape="1">
          <a:blip r:embed="rId2"/>
          <a:srcRect l="2" t="25780" r="825" b="48043"/>
          <a:stretch/>
        </p:blipFill>
        <p:spPr>
          <a:xfrm>
            <a:off x="5810891" y="3417129"/>
            <a:ext cx="4935877" cy="921771"/>
          </a:xfrm>
          <a:prstGeom prst="rect">
            <a:avLst/>
          </a:prstGeom>
        </p:spPr>
      </p:pic>
      <p:sp>
        <p:nvSpPr>
          <p:cNvPr id="16" name="TextBox 15">
            <a:extLst>
              <a:ext uri="{FF2B5EF4-FFF2-40B4-BE49-F238E27FC236}">
                <a16:creationId xmlns:a16="http://schemas.microsoft.com/office/drawing/2014/main" id="{C1ACE309-5C5D-C173-7FDF-E13B3137A30A}"/>
              </a:ext>
            </a:extLst>
          </p:cNvPr>
          <p:cNvSpPr txBox="1"/>
          <p:nvPr/>
        </p:nvSpPr>
        <p:spPr>
          <a:xfrm>
            <a:off x="5936584" y="3430758"/>
            <a:ext cx="4697169" cy="892552"/>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Privates made simple</a:t>
            </a:r>
          </a:p>
          <a:p>
            <a:pPr algn="ctr"/>
            <a:r>
              <a:rPr lang="en-US" sz="1600" dirty="0">
                <a:solidFill>
                  <a:schemeClr val="bg1"/>
                </a:solidFill>
                <a:latin typeface="Arial" panose="020B0604020202020204" pitchFamily="34" charset="0"/>
                <a:cs typeface="Arial" panose="020B0604020202020204" pitchFamily="34" charset="0"/>
              </a:rPr>
              <a:t>Listed and unlisted closed-end funds-say goodbye to lock-ups and onerous tax reporting</a:t>
            </a:r>
          </a:p>
        </p:txBody>
      </p:sp>
      <p:pic>
        <p:nvPicPr>
          <p:cNvPr id="17" name="Picture 16" descr="A green background with arrows&#10;&#10;Description automatically generated">
            <a:extLst>
              <a:ext uri="{FF2B5EF4-FFF2-40B4-BE49-F238E27FC236}">
                <a16:creationId xmlns:a16="http://schemas.microsoft.com/office/drawing/2014/main" id="{95B4D89E-FBF1-957E-0116-A81FC151AA82}"/>
              </a:ext>
            </a:extLst>
          </p:cNvPr>
          <p:cNvPicPr>
            <a:picLocks noChangeAspect="1"/>
          </p:cNvPicPr>
          <p:nvPr/>
        </p:nvPicPr>
        <p:blipFill rotWithShape="1">
          <a:blip r:embed="rId2"/>
          <a:srcRect l="2" t="25780" r="825" b="48043"/>
          <a:stretch/>
        </p:blipFill>
        <p:spPr>
          <a:xfrm>
            <a:off x="5810891" y="4372626"/>
            <a:ext cx="4935877" cy="921771"/>
          </a:xfrm>
          <a:prstGeom prst="rect">
            <a:avLst/>
          </a:prstGeom>
        </p:spPr>
      </p:pic>
      <p:sp>
        <p:nvSpPr>
          <p:cNvPr id="18" name="TextBox 17">
            <a:extLst>
              <a:ext uri="{FF2B5EF4-FFF2-40B4-BE49-F238E27FC236}">
                <a16:creationId xmlns:a16="http://schemas.microsoft.com/office/drawing/2014/main" id="{8E839236-553F-D2B2-7393-453FA67429DA}"/>
              </a:ext>
            </a:extLst>
          </p:cNvPr>
          <p:cNvSpPr txBox="1"/>
          <p:nvPr/>
        </p:nvSpPr>
        <p:spPr>
          <a:xfrm>
            <a:off x="5936584" y="4386255"/>
            <a:ext cx="4697169" cy="892552"/>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Allocate to patient capital</a:t>
            </a:r>
          </a:p>
          <a:p>
            <a:pPr algn="ctr"/>
            <a:r>
              <a:rPr lang="en-US" sz="1600" dirty="0">
                <a:solidFill>
                  <a:schemeClr val="bg1"/>
                </a:solidFill>
                <a:latin typeface="Arial" panose="020B0604020202020204" pitchFamily="34" charset="0"/>
                <a:cs typeface="Arial" panose="020B0604020202020204" pitchFamily="34" charset="0"/>
              </a:rPr>
              <a:t>Take a planning approach to how you invest: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your “later” money should be patient money</a:t>
            </a:r>
          </a:p>
        </p:txBody>
      </p:sp>
      <p:sp>
        <p:nvSpPr>
          <p:cNvPr id="19" name="Rectangle 18">
            <a:extLst>
              <a:ext uri="{FF2B5EF4-FFF2-40B4-BE49-F238E27FC236}">
                <a16:creationId xmlns:a16="http://schemas.microsoft.com/office/drawing/2014/main" id="{12524C42-5E4C-16B1-B506-77004687A6E0}"/>
              </a:ext>
            </a:extLst>
          </p:cNvPr>
          <p:cNvSpPr/>
          <p:nvPr/>
        </p:nvSpPr>
        <p:spPr>
          <a:xfrm>
            <a:off x="838198" y="5328123"/>
            <a:ext cx="9908570" cy="79527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FF05CCB-C03B-A59C-F313-ADB44B0E48A5}"/>
              </a:ext>
            </a:extLst>
          </p:cNvPr>
          <p:cNvSpPr txBox="1"/>
          <p:nvPr/>
        </p:nvSpPr>
        <p:spPr>
          <a:xfrm>
            <a:off x="1076906" y="5382847"/>
            <a:ext cx="3916334"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Private markets for the advisor’s practice</a:t>
            </a:r>
          </a:p>
        </p:txBody>
      </p:sp>
      <p:pic>
        <p:nvPicPr>
          <p:cNvPr id="21" name="Picture 20" descr="A green background with arrows&#10;&#10;Description automatically generated">
            <a:extLst>
              <a:ext uri="{FF2B5EF4-FFF2-40B4-BE49-F238E27FC236}">
                <a16:creationId xmlns:a16="http://schemas.microsoft.com/office/drawing/2014/main" id="{538648CB-062D-516C-B8E7-4624F0C8834E}"/>
              </a:ext>
            </a:extLst>
          </p:cNvPr>
          <p:cNvPicPr>
            <a:picLocks noChangeAspect="1"/>
          </p:cNvPicPr>
          <p:nvPr/>
        </p:nvPicPr>
        <p:blipFill rotWithShape="1">
          <a:blip r:embed="rId2"/>
          <a:srcRect l="1" t="39383" r="2020" b="45818"/>
          <a:stretch/>
        </p:blipFill>
        <p:spPr>
          <a:xfrm>
            <a:off x="4833133" y="5436060"/>
            <a:ext cx="5482121" cy="585824"/>
          </a:xfrm>
          <a:prstGeom prst="rect">
            <a:avLst/>
          </a:prstGeom>
        </p:spPr>
      </p:pic>
      <p:cxnSp>
        <p:nvCxnSpPr>
          <p:cNvPr id="23" name="Straight Connector 22">
            <a:extLst>
              <a:ext uri="{FF2B5EF4-FFF2-40B4-BE49-F238E27FC236}">
                <a16:creationId xmlns:a16="http://schemas.microsoft.com/office/drawing/2014/main" id="{C8C17D5C-53A9-4CD6-7FD3-C8EF383DD13C}"/>
              </a:ext>
            </a:extLst>
          </p:cNvPr>
          <p:cNvCxnSpPr>
            <a:stCxn id="21" idx="0"/>
          </p:cNvCxnSpPr>
          <p:nvPr/>
        </p:nvCxnSpPr>
        <p:spPr>
          <a:xfrm flipH="1">
            <a:off x="7572054" y="5436060"/>
            <a:ext cx="2140" cy="5858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FA29FE1-D5C2-9E8B-9401-661549CDC0DC}"/>
              </a:ext>
            </a:extLst>
          </p:cNvPr>
          <p:cNvSpPr txBox="1"/>
          <p:nvPr/>
        </p:nvSpPr>
        <p:spPr>
          <a:xfrm>
            <a:off x="5234025" y="5503073"/>
            <a:ext cx="1937111" cy="461665"/>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Private markets to unleash your practice</a:t>
            </a:r>
            <a:endParaRPr lang="en-US" sz="105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C236F46-4A0C-DC18-50E6-4A05C0DF770A}"/>
              </a:ext>
            </a:extLst>
          </p:cNvPr>
          <p:cNvSpPr txBox="1"/>
          <p:nvPr/>
        </p:nvSpPr>
        <p:spPr>
          <a:xfrm>
            <a:off x="7715892" y="5503220"/>
            <a:ext cx="2465373" cy="461665"/>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Your HNW clients may seek out private markets: understand why</a:t>
            </a:r>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64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7680097-8EF6-AAF0-7CB0-91B4851E3056}"/>
              </a:ext>
            </a:extLst>
          </p:cNvPr>
          <p:cNvSpPr>
            <a:spLocks noGrp="1"/>
          </p:cNvSpPr>
          <p:nvPr>
            <p:ph type="ftr" sz="quarter" idx="10"/>
          </p:nvPr>
        </p:nvSpPr>
        <p:spPr>
          <a:xfrm>
            <a:off x="838199" y="6441193"/>
            <a:ext cx="6986015" cy="365125"/>
          </a:xfrm>
        </p:spPr>
        <p:txBody>
          <a:bodyPr/>
          <a:lstStyle/>
          <a:p>
            <a:r>
              <a:rPr lang="en-US" dirty="0"/>
              <a:t>Advisory services offered through </a:t>
            </a:r>
            <a:r>
              <a:rPr lang="en-US" dirty="0" err="1"/>
              <a:t>CreativeOne</a:t>
            </a:r>
            <a:r>
              <a:rPr lang="en-US" dirty="0"/>
              <a:t> Wealth, a Registered Investment Adviser.</a:t>
            </a:r>
          </a:p>
        </p:txBody>
      </p:sp>
      <p:sp>
        <p:nvSpPr>
          <p:cNvPr id="7" name="Title 3">
            <a:extLst>
              <a:ext uri="{FF2B5EF4-FFF2-40B4-BE49-F238E27FC236}">
                <a16:creationId xmlns:a16="http://schemas.microsoft.com/office/drawing/2014/main" id="{1354586E-4000-7625-1D95-96147CBBB6E9}"/>
              </a:ext>
            </a:extLst>
          </p:cNvPr>
          <p:cNvSpPr>
            <a:spLocks noGrp="1"/>
          </p:cNvSpPr>
          <p:nvPr>
            <p:ph type="title"/>
          </p:nvPr>
        </p:nvSpPr>
        <p:spPr>
          <a:xfrm>
            <a:off x="838199" y="897465"/>
            <a:ext cx="10052407" cy="527719"/>
          </a:xfrm>
        </p:spPr>
        <p:txBody>
          <a:bodyPr/>
          <a:lstStyle/>
          <a:p>
            <a:r>
              <a:rPr lang="en-US" dirty="0"/>
              <a:t>Looking back: the case for private markets</a:t>
            </a:r>
          </a:p>
        </p:txBody>
      </p:sp>
      <p:sp>
        <p:nvSpPr>
          <p:cNvPr id="9" name="Content Placeholder 1">
            <a:extLst>
              <a:ext uri="{FF2B5EF4-FFF2-40B4-BE49-F238E27FC236}">
                <a16:creationId xmlns:a16="http://schemas.microsoft.com/office/drawing/2014/main" id="{C821CD7B-B0D8-E286-674A-5CFC2647DFAF}"/>
              </a:ext>
            </a:extLst>
          </p:cNvPr>
          <p:cNvSpPr txBox="1">
            <a:spLocks/>
          </p:cNvSpPr>
          <p:nvPr/>
        </p:nvSpPr>
        <p:spPr>
          <a:xfrm>
            <a:off x="762000" y="532341"/>
            <a:ext cx="4535830" cy="36512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pc="300" dirty="0">
                <a:effectLst/>
                <a:ea typeface="Calibri" panose="020F0502020204030204" pitchFamily="34" charset="0"/>
              </a:rPr>
              <a:t>THE CASE FOR PRIVATE MARKETS</a:t>
            </a:r>
            <a:endParaRPr lang="en-US" sz="1400" spc="300" dirty="0">
              <a:ea typeface="Noto Serif" panose="02020602060505020204" pitchFamily="18" charset="0"/>
            </a:endParaRPr>
          </a:p>
        </p:txBody>
      </p:sp>
      <p:sp>
        <p:nvSpPr>
          <p:cNvPr id="10" name="Content Placeholder 1">
            <a:extLst>
              <a:ext uri="{FF2B5EF4-FFF2-40B4-BE49-F238E27FC236}">
                <a16:creationId xmlns:a16="http://schemas.microsoft.com/office/drawing/2014/main" id="{4DC84E22-5DC1-16A9-15AE-3A1875610FA4}"/>
              </a:ext>
            </a:extLst>
          </p:cNvPr>
          <p:cNvSpPr txBox="1">
            <a:spLocks/>
          </p:cNvSpPr>
          <p:nvPr/>
        </p:nvSpPr>
        <p:spPr>
          <a:xfrm>
            <a:off x="762000" y="1773267"/>
            <a:ext cx="4395627"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Private equity</a:t>
            </a:r>
          </a:p>
        </p:txBody>
      </p:sp>
      <p:sp>
        <p:nvSpPr>
          <p:cNvPr id="11" name="Rectangle 10">
            <a:extLst>
              <a:ext uri="{FF2B5EF4-FFF2-40B4-BE49-F238E27FC236}">
                <a16:creationId xmlns:a16="http://schemas.microsoft.com/office/drawing/2014/main" id="{32592487-84AF-1E9E-4060-3B55BDF7B352}"/>
              </a:ext>
            </a:extLst>
          </p:cNvPr>
          <p:cNvSpPr/>
          <p:nvPr/>
        </p:nvSpPr>
        <p:spPr>
          <a:xfrm>
            <a:off x="1215272" y="2861610"/>
            <a:ext cx="1311112" cy="11342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EBCE46-2E80-B772-D8E1-A8D1CFB97230}"/>
              </a:ext>
            </a:extLst>
          </p:cNvPr>
          <p:cNvSpPr txBox="1"/>
          <p:nvPr/>
        </p:nvSpPr>
        <p:spPr>
          <a:xfrm>
            <a:off x="1455263" y="3397612"/>
            <a:ext cx="83113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14.8%</a:t>
            </a:r>
          </a:p>
        </p:txBody>
      </p:sp>
      <p:sp>
        <p:nvSpPr>
          <p:cNvPr id="13" name="Rectangle 12">
            <a:extLst>
              <a:ext uri="{FF2B5EF4-FFF2-40B4-BE49-F238E27FC236}">
                <a16:creationId xmlns:a16="http://schemas.microsoft.com/office/drawing/2014/main" id="{B5274CF2-7C5A-8A96-6F92-A2F3BCC9E8A1}"/>
              </a:ext>
            </a:extLst>
          </p:cNvPr>
          <p:cNvSpPr/>
          <p:nvPr/>
        </p:nvSpPr>
        <p:spPr>
          <a:xfrm>
            <a:off x="2993387" y="3294872"/>
            <a:ext cx="1311112" cy="7009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352DCEB-AD1D-D8CD-3696-D544A3B41815}"/>
              </a:ext>
            </a:extLst>
          </p:cNvPr>
          <p:cNvSpPr txBox="1"/>
          <p:nvPr/>
        </p:nvSpPr>
        <p:spPr>
          <a:xfrm>
            <a:off x="3233378" y="3397612"/>
            <a:ext cx="83113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8.1%</a:t>
            </a:r>
          </a:p>
        </p:txBody>
      </p:sp>
      <p:cxnSp>
        <p:nvCxnSpPr>
          <p:cNvPr id="15" name="Straight Connector 14">
            <a:extLst>
              <a:ext uri="{FF2B5EF4-FFF2-40B4-BE49-F238E27FC236}">
                <a16:creationId xmlns:a16="http://schemas.microsoft.com/office/drawing/2014/main" id="{9D111C16-6F88-EE9C-5EE3-DFA85622D6AC}"/>
              </a:ext>
            </a:extLst>
          </p:cNvPr>
          <p:cNvCxnSpPr>
            <a:cxnSpLocks/>
          </p:cNvCxnSpPr>
          <p:nvPr/>
        </p:nvCxnSpPr>
        <p:spPr>
          <a:xfrm>
            <a:off x="838199" y="3995841"/>
            <a:ext cx="39317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1">
            <a:extLst>
              <a:ext uri="{FF2B5EF4-FFF2-40B4-BE49-F238E27FC236}">
                <a16:creationId xmlns:a16="http://schemas.microsoft.com/office/drawing/2014/main" id="{9B1E6FB1-0151-C601-AB0A-0E5176280F49}"/>
              </a:ext>
            </a:extLst>
          </p:cNvPr>
          <p:cNvSpPr txBox="1">
            <a:spLocks/>
          </p:cNvSpPr>
          <p:nvPr/>
        </p:nvSpPr>
        <p:spPr>
          <a:xfrm>
            <a:off x="776554" y="2181409"/>
            <a:ext cx="3993409" cy="677788"/>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Annualized return of private equity manager universe and global equities</a:t>
            </a:r>
          </a:p>
        </p:txBody>
      </p:sp>
      <p:sp>
        <p:nvSpPr>
          <p:cNvPr id="18" name="Content Placeholder 1">
            <a:extLst>
              <a:ext uri="{FF2B5EF4-FFF2-40B4-BE49-F238E27FC236}">
                <a16:creationId xmlns:a16="http://schemas.microsoft.com/office/drawing/2014/main" id="{651C832B-9A86-CA9C-2349-6ABAC2E0F8A5}"/>
              </a:ext>
            </a:extLst>
          </p:cNvPr>
          <p:cNvSpPr txBox="1">
            <a:spLocks/>
          </p:cNvSpPr>
          <p:nvPr/>
        </p:nvSpPr>
        <p:spPr>
          <a:xfrm>
            <a:off x="1215271" y="4032937"/>
            <a:ext cx="1311113"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Private equity</a:t>
            </a:r>
          </a:p>
        </p:txBody>
      </p:sp>
      <p:sp>
        <p:nvSpPr>
          <p:cNvPr id="19" name="Content Placeholder 1">
            <a:extLst>
              <a:ext uri="{FF2B5EF4-FFF2-40B4-BE49-F238E27FC236}">
                <a16:creationId xmlns:a16="http://schemas.microsoft.com/office/drawing/2014/main" id="{5EFBBB50-F07F-CF97-67D0-9B68ECF4B25F}"/>
              </a:ext>
            </a:extLst>
          </p:cNvPr>
          <p:cNvSpPr txBox="1">
            <a:spLocks/>
          </p:cNvSpPr>
          <p:nvPr/>
        </p:nvSpPr>
        <p:spPr>
          <a:xfrm>
            <a:off x="2734150" y="4032937"/>
            <a:ext cx="1829587"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MSCI World</a:t>
            </a:r>
          </a:p>
        </p:txBody>
      </p:sp>
      <p:sp>
        <p:nvSpPr>
          <p:cNvPr id="20" name="Rectangle 19">
            <a:extLst>
              <a:ext uri="{FF2B5EF4-FFF2-40B4-BE49-F238E27FC236}">
                <a16:creationId xmlns:a16="http://schemas.microsoft.com/office/drawing/2014/main" id="{4BD008A5-0D78-C339-6548-123EBAF3237B}"/>
              </a:ext>
            </a:extLst>
          </p:cNvPr>
          <p:cNvSpPr/>
          <p:nvPr/>
        </p:nvSpPr>
        <p:spPr>
          <a:xfrm>
            <a:off x="6070076" y="2861610"/>
            <a:ext cx="1311112" cy="11342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D2CF507-01F9-EE7A-16A7-B6D977428139}"/>
              </a:ext>
            </a:extLst>
          </p:cNvPr>
          <p:cNvSpPr txBox="1"/>
          <p:nvPr/>
        </p:nvSpPr>
        <p:spPr>
          <a:xfrm>
            <a:off x="6310067" y="3397612"/>
            <a:ext cx="83113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8.4%</a:t>
            </a:r>
          </a:p>
        </p:txBody>
      </p:sp>
      <p:sp>
        <p:nvSpPr>
          <p:cNvPr id="22" name="Rectangle 21">
            <a:extLst>
              <a:ext uri="{FF2B5EF4-FFF2-40B4-BE49-F238E27FC236}">
                <a16:creationId xmlns:a16="http://schemas.microsoft.com/office/drawing/2014/main" id="{5369A670-67EB-A04F-F5EE-D9DEA3655FD4}"/>
              </a:ext>
            </a:extLst>
          </p:cNvPr>
          <p:cNvSpPr/>
          <p:nvPr/>
        </p:nvSpPr>
        <p:spPr>
          <a:xfrm>
            <a:off x="7848191" y="3878913"/>
            <a:ext cx="1311112" cy="1169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6962C43-D085-A2FE-E605-3FBAE6A87CE7}"/>
              </a:ext>
            </a:extLst>
          </p:cNvPr>
          <p:cNvSpPr txBox="1"/>
          <p:nvPr/>
        </p:nvSpPr>
        <p:spPr>
          <a:xfrm>
            <a:off x="8088182" y="3397612"/>
            <a:ext cx="831130" cy="369332"/>
          </a:xfrm>
          <a:prstGeom prst="rect">
            <a:avLst/>
          </a:prstGeom>
          <a:noFill/>
        </p:spPr>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0.5%</a:t>
            </a:r>
          </a:p>
        </p:txBody>
      </p:sp>
      <p:cxnSp>
        <p:nvCxnSpPr>
          <p:cNvPr id="24" name="Straight Connector 23">
            <a:extLst>
              <a:ext uri="{FF2B5EF4-FFF2-40B4-BE49-F238E27FC236}">
                <a16:creationId xmlns:a16="http://schemas.microsoft.com/office/drawing/2014/main" id="{D8198C1C-9445-3687-503A-A6FFCE59CF7C}"/>
              </a:ext>
            </a:extLst>
          </p:cNvPr>
          <p:cNvCxnSpPr>
            <a:cxnSpLocks/>
          </p:cNvCxnSpPr>
          <p:nvPr/>
        </p:nvCxnSpPr>
        <p:spPr>
          <a:xfrm>
            <a:off x="5693003" y="3995841"/>
            <a:ext cx="39317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Content Placeholder 1">
            <a:extLst>
              <a:ext uri="{FF2B5EF4-FFF2-40B4-BE49-F238E27FC236}">
                <a16:creationId xmlns:a16="http://schemas.microsoft.com/office/drawing/2014/main" id="{9E37A416-A5E6-6466-98F8-A75B46187B3D}"/>
              </a:ext>
            </a:extLst>
          </p:cNvPr>
          <p:cNvSpPr txBox="1">
            <a:spLocks/>
          </p:cNvSpPr>
          <p:nvPr/>
        </p:nvSpPr>
        <p:spPr>
          <a:xfrm>
            <a:off x="6053191" y="1773267"/>
            <a:ext cx="4395627"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Private credit</a:t>
            </a:r>
          </a:p>
        </p:txBody>
      </p:sp>
      <p:sp>
        <p:nvSpPr>
          <p:cNvPr id="29" name="Content Placeholder 1">
            <a:extLst>
              <a:ext uri="{FF2B5EF4-FFF2-40B4-BE49-F238E27FC236}">
                <a16:creationId xmlns:a16="http://schemas.microsoft.com/office/drawing/2014/main" id="{5A50DAA3-E142-7552-4BCB-013531BCC2E4}"/>
              </a:ext>
            </a:extLst>
          </p:cNvPr>
          <p:cNvSpPr txBox="1">
            <a:spLocks/>
          </p:cNvSpPr>
          <p:nvPr/>
        </p:nvSpPr>
        <p:spPr>
          <a:xfrm>
            <a:off x="6067745" y="2181409"/>
            <a:ext cx="3993409" cy="677788"/>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Annualized return of private </a:t>
            </a:r>
            <a:br>
              <a:rPr lang="en-US" sz="1600" dirty="0"/>
            </a:br>
            <a:r>
              <a:rPr lang="en-US" sz="1600" dirty="0"/>
              <a:t>credit and U.S. bonds</a:t>
            </a:r>
          </a:p>
        </p:txBody>
      </p:sp>
      <p:sp>
        <p:nvSpPr>
          <p:cNvPr id="30" name="Content Placeholder 1">
            <a:extLst>
              <a:ext uri="{FF2B5EF4-FFF2-40B4-BE49-F238E27FC236}">
                <a16:creationId xmlns:a16="http://schemas.microsoft.com/office/drawing/2014/main" id="{30059DFA-F7B8-AF2A-7D15-D59D90F76E68}"/>
              </a:ext>
            </a:extLst>
          </p:cNvPr>
          <p:cNvSpPr txBox="1">
            <a:spLocks/>
          </p:cNvSpPr>
          <p:nvPr/>
        </p:nvSpPr>
        <p:spPr>
          <a:xfrm>
            <a:off x="6064673" y="4032937"/>
            <a:ext cx="1311113"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Private credit</a:t>
            </a:r>
          </a:p>
        </p:txBody>
      </p:sp>
      <p:sp>
        <p:nvSpPr>
          <p:cNvPr id="31" name="Content Placeholder 1">
            <a:extLst>
              <a:ext uri="{FF2B5EF4-FFF2-40B4-BE49-F238E27FC236}">
                <a16:creationId xmlns:a16="http://schemas.microsoft.com/office/drawing/2014/main" id="{237BCC09-0FAC-BC1C-761D-2357CCE4C261}"/>
              </a:ext>
            </a:extLst>
          </p:cNvPr>
          <p:cNvSpPr txBox="1">
            <a:spLocks/>
          </p:cNvSpPr>
          <p:nvPr/>
        </p:nvSpPr>
        <p:spPr>
          <a:xfrm>
            <a:off x="7583552" y="4032937"/>
            <a:ext cx="1829587" cy="434975"/>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sz="2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733E"/>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140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U.S. Agg</a:t>
            </a:r>
          </a:p>
        </p:txBody>
      </p:sp>
      <p:pic>
        <p:nvPicPr>
          <p:cNvPr id="27" name="Picture 2" descr="Text, timeline&#10;&#10;Description automatically generated">
            <a:extLst>
              <a:ext uri="{FF2B5EF4-FFF2-40B4-BE49-F238E27FC236}">
                <a16:creationId xmlns:a16="http://schemas.microsoft.com/office/drawing/2014/main" id="{58F457E0-402A-098B-EBFC-2482AC79A8BA}"/>
              </a:ext>
            </a:extLst>
          </p:cNvPr>
          <p:cNvPicPr>
            <a:picLocks noChangeAspect="1"/>
          </p:cNvPicPr>
          <p:nvPr/>
        </p:nvPicPr>
        <p:blipFill rotWithShape="1">
          <a:blip r:embed="rId2"/>
          <a:srcRect t="78374"/>
          <a:stretch/>
        </p:blipFill>
        <p:spPr>
          <a:xfrm>
            <a:off x="722438" y="5691797"/>
            <a:ext cx="5634764" cy="825884"/>
          </a:xfrm>
          <a:prstGeom prst="rect">
            <a:avLst/>
          </a:prstGeom>
        </p:spPr>
      </p:pic>
      <p:pic>
        <p:nvPicPr>
          <p:cNvPr id="34" name="Picture 33" descr="A green background with arrows&#10;&#10;Description automatically generated">
            <a:extLst>
              <a:ext uri="{FF2B5EF4-FFF2-40B4-BE49-F238E27FC236}">
                <a16:creationId xmlns:a16="http://schemas.microsoft.com/office/drawing/2014/main" id="{FE133032-79AC-BACB-8025-0C37AA8F65EF}"/>
              </a:ext>
            </a:extLst>
          </p:cNvPr>
          <p:cNvPicPr>
            <a:picLocks noChangeAspect="1"/>
          </p:cNvPicPr>
          <p:nvPr/>
        </p:nvPicPr>
        <p:blipFill rotWithShape="1">
          <a:blip r:embed="rId3"/>
          <a:srcRect l="1" t="32102" r="1543" b="35864"/>
          <a:stretch/>
        </p:blipFill>
        <p:spPr>
          <a:xfrm>
            <a:off x="838199" y="4687071"/>
            <a:ext cx="3931763" cy="905073"/>
          </a:xfrm>
          <a:prstGeom prst="rect">
            <a:avLst/>
          </a:prstGeom>
        </p:spPr>
      </p:pic>
      <p:sp>
        <p:nvSpPr>
          <p:cNvPr id="35" name="TextBox 34">
            <a:extLst>
              <a:ext uri="{FF2B5EF4-FFF2-40B4-BE49-F238E27FC236}">
                <a16:creationId xmlns:a16="http://schemas.microsoft.com/office/drawing/2014/main" id="{1B09C0EF-EB85-39EF-75FF-3E846E8AA729}"/>
              </a:ext>
            </a:extLst>
          </p:cNvPr>
          <p:cNvSpPr txBox="1"/>
          <p:nvPr/>
        </p:nvSpPr>
        <p:spPr>
          <a:xfrm>
            <a:off x="935098" y="4766810"/>
            <a:ext cx="3740593" cy="738664"/>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Liquidity premium</a:t>
            </a:r>
          </a:p>
          <a:p>
            <a:r>
              <a:rPr lang="en-US" sz="1400" dirty="0">
                <a:solidFill>
                  <a:schemeClr val="bg1"/>
                </a:solidFill>
                <a:latin typeface="Arial" panose="020B0604020202020204" pitchFamily="34" charset="0"/>
                <a:cs typeface="Arial" panose="020B0604020202020204" pitchFamily="34" charset="0"/>
              </a:rPr>
              <a:t>Expectation of higher return, in exchange for less liquidity and lower frequency of trading. </a:t>
            </a:r>
          </a:p>
        </p:txBody>
      </p:sp>
      <p:sp>
        <p:nvSpPr>
          <p:cNvPr id="37" name="TextBox 36">
            <a:extLst>
              <a:ext uri="{FF2B5EF4-FFF2-40B4-BE49-F238E27FC236}">
                <a16:creationId xmlns:a16="http://schemas.microsoft.com/office/drawing/2014/main" id="{AF099531-F812-73E5-B455-2BEFCCE34C32}"/>
              </a:ext>
            </a:extLst>
          </p:cNvPr>
          <p:cNvSpPr txBox="1"/>
          <p:nvPr/>
        </p:nvSpPr>
        <p:spPr>
          <a:xfrm>
            <a:off x="753528" y="4345229"/>
            <a:ext cx="4939475" cy="338554"/>
          </a:xfrm>
          <a:prstGeom prst="rect">
            <a:avLst/>
          </a:prstGeom>
          <a:noFill/>
        </p:spPr>
        <p:txBody>
          <a:bodyPr wrap="square">
            <a:spAutoFit/>
          </a:bodyPr>
          <a:lstStyle/>
          <a:p>
            <a:r>
              <a:rPr lang="en-US" sz="1600" b="1" dirty="0">
                <a:solidFill>
                  <a:schemeClr val="accent2"/>
                </a:solidFill>
                <a:latin typeface="Arial" panose="020B0604020202020204" pitchFamily="34" charset="0"/>
                <a:cs typeface="Arial" panose="020B0604020202020204" pitchFamily="34" charset="0"/>
              </a:rPr>
              <a:t>Two premiums drive the outperformance</a:t>
            </a:r>
          </a:p>
        </p:txBody>
      </p:sp>
      <p:pic>
        <p:nvPicPr>
          <p:cNvPr id="38" name="Picture 37" descr="A green background with arrows&#10;&#10;Description automatically generated">
            <a:extLst>
              <a:ext uri="{FF2B5EF4-FFF2-40B4-BE49-F238E27FC236}">
                <a16:creationId xmlns:a16="http://schemas.microsoft.com/office/drawing/2014/main" id="{F5C652B1-A1B0-BFAE-5CBF-DC5A47102D8F}"/>
              </a:ext>
            </a:extLst>
          </p:cNvPr>
          <p:cNvPicPr>
            <a:picLocks noChangeAspect="1"/>
          </p:cNvPicPr>
          <p:nvPr/>
        </p:nvPicPr>
        <p:blipFill rotWithShape="1">
          <a:blip r:embed="rId3"/>
          <a:srcRect l="1" t="32102" r="1543" b="35864"/>
          <a:stretch/>
        </p:blipFill>
        <p:spPr>
          <a:xfrm>
            <a:off x="5721284" y="4687071"/>
            <a:ext cx="3931763" cy="905073"/>
          </a:xfrm>
          <a:prstGeom prst="rect">
            <a:avLst/>
          </a:prstGeom>
        </p:spPr>
      </p:pic>
      <p:sp>
        <p:nvSpPr>
          <p:cNvPr id="39" name="TextBox 38">
            <a:extLst>
              <a:ext uri="{FF2B5EF4-FFF2-40B4-BE49-F238E27FC236}">
                <a16:creationId xmlns:a16="http://schemas.microsoft.com/office/drawing/2014/main" id="{A0399CE7-96C5-B60E-E44F-3A34BCE60D01}"/>
              </a:ext>
            </a:extLst>
          </p:cNvPr>
          <p:cNvSpPr txBox="1"/>
          <p:nvPr/>
        </p:nvSpPr>
        <p:spPr>
          <a:xfrm>
            <a:off x="5818183" y="4766810"/>
            <a:ext cx="3740593" cy="738664"/>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Complexity premium</a:t>
            </a:r>
          </a:p>
          <a:p>
            <a:r>
              <a:rPr lang="en-US" sz="1400" dirty="0">
                <a:solidFill>
                  <a:schemeClr val="bg1"/>
                </a:solidFill>
                <a:latin typeface="Arial" panose="020B0604020202020204" pitchFamily="34" charset="0"/>
                <a:cs typeface="Arial" panose="020B0604020202020204" pitchFamily="34" charset="0"/>
              </a:rPr>
              <a:t>Compensation associated with negotiating, structuring and underwriting private deals.</a:t>
            </a:r>
          </a:p>
        </p:txBody>
      </p:sp>
    </p:spTree>
    <p:extLst>
      <p:ext uri="{BB962C8B-B14F-4D97-AF65-F5344CB8AC3E}">
        <p14:creationId xmlns:p14="http://schemas.microsoft.com/office/powerpoint/2010/main" val="196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5" y="1642536"/>
            <a:ext cx="10853252" cy="1509855"/>
          </a:xfrm>
        </p:spPr>
        <p:txBody>
          <a:bodyPr/>
          <a:lstStyle/>
          <a:p>
            <a:r>
              <a:rPr lang="en-US" dirty="0">
                <a:latin typeface="Arial"/>
                <a:cs typeface="Arial"/>
              </a:rPr>
              <a:t>Schwab &amp; Goldman </a:t>
            </a:r>
            <a:r>
              <a:rPr lang="en-US" sz="3600" b="0" dirty="0">
                <a:latin typeface="Arial"/>
                <a:cs typeface="Arial"/>
              </a:rPr>
              <a:t>(Securities Backed Lending):</a:t>
            </a:r>
            <a:endParaRPr lang="en-US" b="0"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6" y="3659189"/>
            <a:ext cx="7794726" cy="1876629"/>
          </a:xfrm>
        </p:spPr>
        <p:txBody>
          <a:bodyPr/>
          <a:lstStyle/>
          <a:p>
            <a:r>
              <a:rPr lang="en-US" dirty="0"/>
              <a:t>Securities backed lending program</a:t>
            </a:r>
          </a:p>
          <a:p>
            <a:pPr lvl="1"/>
            <a:r>
              <a:rPr lang="en-US" b="1" dirty="0">
                <a:solidFill>
                  <a:schemeClr val="bg1"/>
                </a:solidFill>
              </a:rPr>
              <a:t>• Minimum Investment: $75,000</a:t>
            </a:r>
          </a:p>
          <a:p>
            <a:pPr lvl="1"/>
            <a:r>
              <a:rPr lang="en-US" b="1" dirty="0">
                <a:solidFill>
                  <a:schemeClr val="bg1"/>
                </a:solidFill>
              </a:rPr>
              <a:t>• Additional Paperwork:  Yes </a:t>
            </a:r>
          </a:p>
          <a:p>
            <a:pPr lvl="1"/>
            <a:r>
              <a:rPr lang="en-US" b="1" dirty="0">
                <a:solidFill>
                  <a:schemeClr val="bg1"/>
                </a:solidFill>
              </a:rPr>
              <a:t>• Pricing: SOFR plus spread, reset monthly</a:t>
            </a:r>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56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30D92-000A-FDAA-4E90-85873F9620BF}"/>
              </a:ext>
            </a:extLst>
          </p:cNvPr>
          <p:cNvSpPr>
            <a:spLocks noGrp="1"/>
          </p:cNvSpPr>
          <p:nvPr>
            <p:ph type="title"/>
          </p:nvPr>
        </p:nvSpPr>
        <p:spPr>
          <a:xfrm>
            <a:off x="509015" y="1219025"/>
            <a:ext cx="10853252" cy="1509855"/>
          </a:xfrm>
        </p:spPr>
        <p:txBody>
          <a:bodyPr/>
          <a:lstStyle/>
          <a:p>
            <a:r>
              <a:rPr lang="en-US" dirty="0">
                <a:latin typeface="Arial"/>
                <a:cs typeface="Arial"/>
              </a:rPr>
              <a:t>Greater Horizons</a:t>
            </a:r>
            <a:endParaRPr lang="en-US" b="0" dirty="0"/>
          </a:p>
        </p:txBody>
      </p:sp>
      <p:sp>
        <p:nvSpPr>
          <p:cNvPr id="8" name="Text Placeholder 2">
            <a:extLst>
              <a:ext uri="{FF2B5EF4-FFF2-40B4-BE49-F238E27FC236}">
                <a16:creationId xmlns:a16="http://schemas.microsoft.com/office/drawing/2014/main" id="{F73AADCD-B9FC-6E5C-D5F8-51F6C729640E}"/>
              </a:ext>
            </a:extLst>
          </p:cNvPr>
          <p:cNvSpPr>
            <a:spLocks noGrp="1"/>
          </p:cNvSpPr>
          <p:nvPr>
            <p:ph type="body" sz="quarter" idx="14"/>
          </p:nvPr>
        </p:nvSpPr>
        <p:spPr>
          <a:xfrm>
            <a:off x="509016" y="3235678"/>
            <a:ext cx="7794726" cy="1876629"/>
          </a:xfrm>
        </p:spPr>
        <p:txBody>
          <a:bodyPr/>
          <a:lstStyle/>
          <a:p>
            <a:r>
              <a:rPr lang="en-US" dirty="0"/>
              <a:t>Charitable giving and donor-advised funds</a:t>
            </a:r>
          </a:p>
          <a:p>
            <a:pPr marL="285750" indent="-285750">
              <a:lnSpc>
                <a:spcPct val="107000"/>
              </a:lnSpc>
              <a:spcBef>
                <a:spcPts val="0"/>
              </a:spcBef>
              <a:spcAft>
                <a:spcPts val="800"/>
              </a:spcAft>
              <a:buFont typeface="Arial" panose="020B0604020202020204" pitchFamily="34" charset="0"/>
              <a:buChar char="•"/>
            </a:pPr>
            <a:r>
              <a:rPr lang="en-US" sz="1800" i="0" dirty="0">
                <a:effectLst/>
                <a:latin typeface="Calibri" panose="020F0502020204030204" pitchFamily="34" charset="0"/>
                <a:ea typeface="Calibri" panose="020F0502020204030204" pitchFamily="34" charset="0"/>
                <a:cs typeface="Calibri" panose="020F0502020204030204" pitchFamily="34" charset="0"/>
              </a:rPr>
              <a:t>Give: Give cash, stock, property, or other assets to your donor-advised fund. Contributions are tax deductible.</a:t>
            </a:r>
            <a:endParaRPr lang="en-US" sz="1800" i="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sz="1800" i="0" dirty="0">
                <a:effectLst/>
                <a:latin typeface="Calibri" panose="020F0502020204030204" pitchFamily="34" charset="0"/>
                <a:ea typeface="Calibri" panose="020F0502020204030204" pitchFamily="34" charset="0"/>
                <a:cs typeface="Calibri" panose="020F0502020204030204" pitchFamily="34" charset="0"/>
              </a:rPr>
              <a:t>Grow: Your charitable dollars are invested and grow tax-free.</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sz="1800" i="0" dirty="0">
                <a:effectLst/>
                <a:latin typeface="Calibri" panose="020F0502020204030204" pitchFamily="34" charset="0"/>
                <a:ea typeface="Calibri" panose="020F0502020204030204" pitchFamily="34" charset="0"/>
                <a:cs typeface="Calibri" panose="020F0502020204030204" pitchFamily="34" charset="0"/>
              </a:rPr>
              <a:t>Grant: When you are ready, designate where your donor-advised fund grants will go to support your favorite charities.</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solidFill>
                <a:schemeClr val="bg1"/>
              </a:solidFill>
            </a:endParaRPr>
          </a:p>
        </p:txBody>
      </p:sp>
      <p:sp>
        <p:nvSpPr>
          <p:cNvPr id="9" name="Footer Placeholder 3">
            <a:extLst>
              <a:ext uri="{FF2B5EF4-FFF2-40B4-BE49-F238E27FC236}">
                <a16:creationId xmlns:a16="http://schemas.microsoft.com/office/drawing/2014/main" id="{15AA5539-B0CF-12A5-98B9-17CDDE4A1FC1}"/>
              </a:ext>
            </a:extLst>
          </p:cNvPr>
          <p:cNvSpPr txBox="1">
            <a:spLocks/>
          </p:cNvSpPr>
          <p:nvPr/>
        </p:nvSpPr>
        <p:spPr>
          <a:xfrm>
            <a:off x="509015" y="6356350"/>
            <a:ext cx="4796153" cy="365125"/>
          </a:xfrm>
          <a:prstGeom prst="rect">
            <a:avLst/>
          </a:prstGeom>
        </p:spPr>
        <p:txBody>
          <a:bodyPr lIns="0" tIns="0" rIns="0" bIns="0" anchor="ctr" anchorCtr="0"/>
          <a:lstStyle>
            <a:defPPr>
              <a:defRPr lang="en-US"/>
            </a:defPPr>
            <a:lvl1pPr marL="0" algn="l" defTabSz="914400" rtl="0" eaLnBrk="1" latinLnBrk="0" hangingPunct="1">
              <a:defRPr sz="1100" b="0" i="0" kern="1200">
                <a:solidFill>
                  <a:schemeClr val="accent6"/>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10" name="Straight Connector 9">
            <a:extLst>
              <a:ext uri="{FF2B5EF4-FFF2-40B4-BE49-F238E27FC236}">
                <a16:creationId xmlns:a16="http://schemas.microsoft.com/office/drawing/2014/main" id="{A12E4580-4934-9D0B-E8B2-575589A6A719}"/>
              </a:ext>
            </a:extLst>
          </p:cNvPr>
          <p:cNvCxnSpPr>
            <a:cxnSpLocks/>
          </p:cNvCxnSpPr>
          <p:nvPr/>
        </p:nvCxnSpPr>
        <p:spPr>
          <a:xfrm>
            <a:off x="509015" y="2980826"/>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D1364B-88C1-0270-73B4-A6B8FC1A4AB8}"/>
              </a:ext>
            </a:extLst>
          </p:cNvPr>
          <p:cNvSpPr>
            <a:spLocks noGrp="1"/>
          </p:cNvSpPr>
          <p:nvPr>
            <p:ph type="ftr" sz="quarter" idx="10"/>
          </p:nvPr>
        </p:nvSpPr>
        <p:spPr>
          <a:xfrm>
            <a:off x="509015" y="6364330"/>
            <a:ext cx="7315200" cy="493670"/>
          </a:xfrm>
        </p:spPr>
        <p:txBody>
          <a:bodyPr/>
          <a:lstStyle/>
          <a:p>
            <a:r>
              <a:rPr lang="en-US" sz="1100" dirty="0">
                <a:solidFill>
                  <a:schemeClr val="bg1">
                    <a:lumMod val="95000"/>
                  </a:schemeClr>
                </a:solidFill>
              </a:rPr>
              <a:t>Advisory services offered through </a:t>
            </a:r>
            <a:r>
              <a:rPr lang="en-US" sz="1100" dirty="0" err="1">
                <a:solidFill>
                  <a:schemeClr val="bg1">
                    <a:lumMod val="95000"/>
                  </a:schemeClr>
                </a:solidFill>
              </a:rPr>
              <a:t>CreativeOne</a:t>
            </a:r>
            <a:r>
              <a:rPr lang="en-US" sz="1100" dirty="0">
                <a:solidFill>
                  <a:schemeClr val="bg1">
                    <a:lumMod val="95000"/>
                  </a:schemeClr>
                </a:solidFill>
              </a:rPr>
              <a:t> Wealth LLC, a Registered Investment Adviser. </a:t>
            </a:r>
          </a:p>
          <a:p>
            <a:r>
              <a:rPr lang="en-US" sz="1100" dirty="0">
                <a:solidFill>
                  <a:schemeClr val="bg1">
                    <a:lumMod val="95000"/>
                  </a:schemeClr>
                </a:solidFill>
              </a:rPr>
              <a:t>For financial professional use only. Not to be distributed or shown to clients</a:t>
            </a:r>
          </a:p>
          <a:p>
            <a:endParaRPr lang="en-US" dirty="0"/>
          </a:p>
        </p:txBody>
      </p:sp>
      <p:sp>
        <p:nvSpPr>
          <p:cNvPr id="3" name="Title 2">
            <a:extLst>
              <a:ext uri="{FF2B5EF4-FFF2-40B4-BE49-F238E27FC236}">
                <a16:creationId xmlns:a16="http://schemas.microsoft.com/office/drawing/2014/main" id="{37166EA3-30AC-B019-428F-623CE69BB2CB}"/>
              </a:ext>
            </a:extLst>
          </p:cNvPr>
          <p:cNvSpPr>
            <a:spLocks noGrp="1"/>
          </p:cNvSpPr>
          <p:nvPr>
            <p:ph type="title"/>
          </p:nvPr>
        </p:nvSpPr>
        <p:spPr/>
        <p:txBody>
          <a:bodyPr>
            <a:normAutofit/>
          </a:bodyPr>
          <a:lstStyle/>
          <a:p>
            <a:endParaRPr lang="en-US" dirty="0"/>
          </a:p>
        </p:txBody>
      </p:sp>
      <p:sp>
        <p:nvSpPr>
          <p:cNvPr id="4" name="Text Placeholder 3">
            <a:extLst>
              <a:ext uri="{FF2B5EF4-FFF2-40B4-BE49-F238E27FC236}">
                <a16:creationId xmlns:a16="http://schemas.microsoft.com/office/drawing/2014/main" id="{56614250-9C80-AB9A-1A2C-8C4CAFA248F9}"/>
              </a:ext>
            </a:extLst>
          </p:cNvPr>
          <p:cNvSpPr>
            <a:spLocks noGrp="1"/>
          </p:cNvSpPr>
          <p:nvPr>
            <p:ph type="body" sz="quarter" idx="15"/>
          </p:nvPr>
        </p:nvSpPr>
        <p:spPr>
          <a:xfrm>
            <a:off x="509015" y="1828800"/>
            <a:ext cx="10844785" cy="3997231"/>
          </a:xfrm>
        </p:spPr>
        <p:txBody>
          <a:bodyPr/>
          <a:lstStyle/>
          <a:p>
            <a:pPr marL="0" indent="0">
              <a:lnSpc>
                <a:spcPct val="100000"/>
              </a:lnSpc>
              <a:spcBef>
                <a:spcPts val="2200"/>
              </a:spcBef>
              <a:buNone/>
            </a:pPr>
            <a:r>
              <a:rPr lang="en-US" sz="1500" dirty="0"/>
              <a:t>For educational purposes only. </a:t>
            </a:r>
          </a:p>
          <a:p>
            <a:pPr marL="0" indent="0">
              <a:lnSpc>
                <a:spcPct val="100000"/>
              </a:lnSpc>
              <a:spcBef>
                <a:spcPts val="2200"/>
              </a:spcBef>
              <a:buNone/>
            </a:pPr>
            <a:r>
              <a:rPr lang="en-US" sz="1500" dirty="0"/>
              <a:t>This information is designed to provide a general overview with regard to the subject matter covered and is not state specific. The authors, </a:t>
            </a:r>
            <a:br>
              <a:rPr lang="en-US" sz="1500" dirty="0"/>
            </a:br>
            <a:r>
              <a:rPr lang="en-US" sz="1500" dirty="0"/>
              <a:t>publisher and host are not providing legal, accounting or specific advice for your situation. This presentation was prepared exclusively for </a:t>
            </a:r>
            <a:br>
              <a:rPr lang="en-US" sz="1500" dirty="0"/>
            </a:br>
            <a:r>
              <a:rPr lang="en-US" sz="1500" dirty="0"/>
              <a:t>information and discussion purposes, and is not meant to be, nor shall it be construed as, an attempt to define all information that may be </a:t>
            </a:r>
            <a:br>
              <a:rPr lang="en-US" sz="1500" dirty="0"/>
            </a:br>
            <a:r>
              <a:rPr lang="en-US" sz="1500" dirty="0"/>
              <a:t>material to you. </a:t>
            </a:r>
          </a:p>
          <a:p>
            <a:pPr marL="0" indent="0">
              <a:lnSpc>
                <a:spcPct val="100000"/>
              </a:lnSpc>
              <a:spcBef>
                <a:spcPts val="2200"/>
              </a:spcBef>
              <a:buNone/>
            </a:pPr>
            <a:r>
              <a:rPr lang="en-US" sz="1500" dirty="0"/>
              <a:t>All information including opinions or facts expressed herein are current as of the date appearing in this presentation and is subject to change without notice. All information has been obtained from sources believed to be reliable. No representation, warranty, or undertaking, express or implied, is given as to the accuracy or completeness of the information or opinions contained in this presentation. The information and opinions in this presentation do not constitute investment advice. For Professional Use Only.</a:t>
            </a:r>
          </a:p>
          <a:p>
            <a:pPr marL="0" indent="0">
              <a:lnSpc>
                <a:spcPct val="100000"/>
              </a:lnSpc>
              <a:spcBef>
                <a:spcPts val="2200"/>
              </a:spcBef>
              <a:buNone/>
            </a:pPr>
            <a:r>
              <a:rPr lang="en-US" sz="1500" dirty="0"/>
              <a:t>©2022 </a:t>
            </a:r>
            <a:r>
              <a:rPr lang="en-US" sz="1500" dirty="0" err="1"/>
              <a:t>CreativeOne</a:t>
            </a:r>
            <a:r>
              <a:rPr lang="en-US" sz="1500" dirty="0"/>
              <a:t> Wealth, LLC Investment advisory Services offered through </a:t>
            </a:r>
            <a:r>
              <a:rPr lang="en-US" sz="1500" dirty="0" err="1"/>
              <a:t>CreativeOne</a:t>
            </a:r>
            <a:r>
              <a:rPr lang="en-US" sz="1500" dirty="0"/>
              <a:t> Wealth, LLC a Registered Investment Adviser.</a:t>
            </a:r>
          </a:p>
          <a:p>
            <a:endParaRPr lang="en-US" dirty="0"/>
          </a:p>
        </p:txBody>
      </p:sp>
    </p:spTree>
    <p:extLst>
      <p:ext uri="{BB962C8B-B14F-4D97-AF65-F5344CB8AC3E}">
        <p14:creationId xmlns:p14="http://schemas.microsoft.com/office/powerpoint/2010/main" val="21916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02F8D8-F97F-E586-C955-77CEFC89BF7B}"/>
              </a:ext>
            </a:extLst>
          </p:cNvPr>
          <p:cNvSpPr>
            <a:spLocks noGrp="1"/>
          </p:cNvSpPr>
          <p:nvPr>
            <p:ph type="ftr" sz="quarter" idx="10"/>
          </p:nvPr>
        </p:nvSpPr>
        <p:spPr>
          <a:xfrm>
            <a:off x="838199" y="6356350"/>
            <a:ext cx="106685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mn-ea"/>
              </a:rPr>
              <a:t> Wealth LLC, a Registered Investment Adviser.   For financial professional use only. Not to be distributed or shown to clients</a:t>
            </a:r>
          </a:p>
        </p:txBody>
      </p:sp>
      <p:sp>
        <p:nvSpPr>
          <p:cNvPr id="4" name="Title 3">
            <a:extLst>
              <a:ext uri="{FF2B5EF4-FFF2-40B4-BE49-F238E27FC236}">
                <a16:creationId xmlns:a16="http://schemas.microsoft.com/office/drawing/2014/main" id="{A04C9BF8-DF2D-00CF-D8C7-52ACD1253628}"/>
              </a:ext>
            </a:extLst>
          </p:cNvPr>
          <p:cNvSpPr>
            <a:spLocks noGrp="1"/>
          </p:cNvSpPr>
          <p:nvPr>
            <p:ph type="title"/>
          </p:nvPr>
        </p:nvSpPr>
        <p:spPr/>
        <p:txBody>
          <a:bodyPr/>
          <a:lstStyle/>
          <a:p>
            <a:r>
              <a:rPr lang="en-US" dirty="0">
                <a:latin typeface="Arial"/>
                <a:cs typeface="Arial"/>
              </a:rPr>
              <a:t>Private Wealth Solutions</a:t>
            </a:r>
            <a:endParaRPr lang="en-US" dirty="0"/>
          </a:p>
        </p:txBody>
      </p:sp>
      <p:pic>
        <p:nvPicPr>
          <p:cNvPr id="5" name="Picture 4" descr="A green background with arrows&#10;&#10;Description automatically generated">
            <a:extLst>
              <a:ext uri="{FF2B5EF4-FFF2-40B4-BE49-F238E27FC236}">
                <a16:creationId xmlns:a16="http://schemas.microsoft.com/office/drawing/2014/main" id="{F77F358D-86E8-C3B4-76B3-F9A54A531D61}"/>
              </a:ext>
            </a:extLst>
          </p:cNvPr>
          <p:cNvPicPr>
            <a:picLocks noChangeAspect="1"/>
          </p:cNvPicPr>
          <p:nvPr/>
        </p:nvPicPr>
        <p:blipFill rotWithShape="1">
          <a:blip r:embed="rId2"/>
          <a:srcRect t="17665" b="1112"/>
          <a:stretch/>
        </p:blipFill>
        <p:spPr>
          <a:xfrm>
            <a:off x="838199" y="2169006"/>
            <a:ext cx="2445209" cy="1405152"/>
          </a:xfrm>
          <a:prstGeom prst="rect">
            <a:avLst/>
          </a:prstGeom>
        </p:spPr>
      </p:pic>
      <p:pic>
        <p:nvPicPr>
          <p:cNvPr id="6" name="Picture 5" descr="A green background with arrows&#10;&#10;Description automatically generated">
            <a:extLst>
              <a:ext uri="{FF2B5EF4-FFF2-40B4-BE49-F238E27FC236}">
                <a16:creationId xmlns:a16="http://schemas.microsoft.com/office/drawing/2014/main" id="{BC114572-3DD7-F75C-DE68-A32FB453A63E}"/>
              </a:ext>
            </a:extLst>
          </p:cNvPr>
          <p:cNvPicPr>
            <a:picLocks noChangeAspect="1"/>
          </p:cNvPicPr>
          <p:nvPr/>
        </p:nvPicPr>
        <p:blipFill rotWithShape="1">
          <a:blip r:embed="rId2"/>
          <a:srcRect t="17665" b="1112"/>
          <a:stretch/>
        </p:blipFill>
        <p:spPr>
          <a:xfrm>
            <a:off x="3574053" y="2169006"/>
            <a:ext cx="2445209" cy="1405151"/>
          </a:xfrm>
          <a:prstGeom prst="rect">
            <a:avLst/>
          </a:prstGeom>
        </p:spPr>
      </p:pic>
      <p:pic>
        <p:nvPicPr>
          <p:cNvPr id="7" name="Picture 6" descr="A green background with arrows&#10;&#10;Description automatically generated">
            <a:extLst>
              <a:ext uri="{FF2B5EF4-FFF2-40B4-BE49-F238E27FC236}">
                <a16:creationId xmlns:a16="http://schemas.microsoft.com/office/drawing/2014/main" id="{F203E907-2253-1078-8E84-77B68FCC4E49}"/>
              </a:ext>
            </a:extLst>
          </p:cNvPr>
          <p:cNvPicPr>
            <a:picLocks noChangeAspect="1"/>
          </p:cNvPicPr>
          <p:nvPr/>
        </p:nvPicPr>
        <p:blipFill rotWithShape="1">
          <a:blip r:embed="rId2"/>
          <a:srcRect t="17665" b="1112"/>
          <a:stretch/>
        </p:blipFill>
        <p:spPr>
          <a:xfrm>
            <a:off x="6314656" y="2169006"/>
            <a:ext cx="2445209" cy="1405151"/>
          </a:xfrm>
          <a:prstGeom prst="rect">
            <a:avLst/>
          </a:prstGeom>
        </p:spPr>
      </p:pic>
      <p:pic>
        <p:nvPicPr>
          <p:cNvPr id="8" name="Picture 7" descr="A green background with arrows&#10;&#10;Description automatically generated">
            <a:extLst>
              <a:ext uri="{FF2B5EF4-FFF2-40B4-BE49-F238E27FC236}">
                <a16:creationId xmlns:a16="http://schemas.microsoft.com/office/drawing/2014/main" id="{32F30AB6-0DCA-D890-5A0C-B8C2696D0C8F}"/>
              </a:ext>
            </a:extLst>
          </p:cNvPr>
          <p:cNvPicPr>
            <a:picLocks noChangeAspect="1"/>
          </p:cNvPicPr>
          <p:nvPr/>
        </p:nvPicPr>
        <p:blipFill rotWithShape="1">
          <a:blip r:embed="rId2"/>
          <a:srcRect t="17665" b="1112"/>
          <a:stretch/>
        </p:blipFill>
        <p:spPr>
          <a:xfrm>
            <a:off x="9061527" y="2169006"/>
            <a:ext cx="2445209" cy="1405151"/>
          </a:xfrm>
          <a:prstGeom prst="rect">
            <a:avLst/>
          </a:prstGeom>
        </p:spPr>
      </p:pic>
      <p:pic>
        <p:nvPicPr>
          <p:cNvPr id="9" name="Picture 8" descr="A green background with arrows&#10;&#10;Description automatically generated">
            <a:extLst>
              <a:ext uri="{FF2B5EF4-FFF2-40B4-BE49-F238E27FC236}">
                <a16:creationId xmlns:a16="http://schemas.microsoft.com/office/drawing/2014/main" id="{79CDE280-16A3-ACEC-8977-72EA5FF4ABE8}"/>
              </a:ext>
            </a:extLst>
          </p:cNvPr>
          <p:cNvPicPr>
            <a:picLocks noChangeAspect="1"/>
          </p:cNvPicPr>
          <p:nvPr/>
        </p:nvPicPr>
        <p:blipFill rotWithShape="1">
          <a:blip r:embed="rId2"/>
          <a:srcRect t="17665" b="1112"/>
          <a:stretch/>
        </p:blipFill>
        <p:spPr>
          <a:xfrm>
            <a:off x="847065" y="4118992"/>
            <a:ext cx="2445209" cy="1405152"/>
          </a:xfrm>
          <a:prstGeom prst="rect">
            <a:avLst/>
          </a:prstGeom>
        </p:spPr>
      </p:pic>
      <p:pic>
        <p:nvPicPr>
          <p:cNvPr id="10" name="Picture 9" descr="A green background with arrows&#10;&#10;Description automatically generated">
            <a:extLst>
              <a:ext uri="{FF2B5EF4-FFF2-40B4-BE49-F238E27FC236}">
                <a16:creationId xmlns:a16="http://schemas.microsoft.com/office/drawing/2014/main" id="{E5ADEF98-83F9-6ED5-8483-1098A102702C}"/>
              </a:ext>
            </a:extLst>
          </p:cNvPr>
          <p:cNvPicPr>
            <a:picLocks noChangeAspect="1"/>
          </p:cNvPicPr>
          <p:nvPr/>
        </p:nvPicPr>
        <p:blipFill rotWithShape="1">
          <a:blip r:embed="rId2"/>
          <a:srcRect t="17665" b="1112"/>
          <a:stretch/>
        </p:blipFill>
        <p:spPr>
          <a:xfrm>
            <a:off x="3582919" y="4118992"/>
            <a:ext cx="2445209" cy="1405151"/>
          </a:xfrm>
          <a:prstGeom prst="rect">
            <a:avLst/>
          </a:prstGeom>
        </p:spPr>
      </p:pic>
      <p:pic>
        <p:nvPicPr>
          <p:cNvPr id="11" name="Picture 10" descr="A green background with arrows&#10;&#10;Description automatically generated">
            <a:extLst>
              <a:ext uri="{FF2B5EF4-FFF2-40B4-BE49-F238E27FC236}">
                <a16:creationId xmlns:a16="http://schemas.microsoft.com/office/drawing/2014/main" id="{041EBC00-88C9-F99D-8EA9-236C55E962D3}"/>
              </a:ext>
            </a:extLst>
          </p:cNvPr>
          <p:cNvPicPr>
            <a:picLocks noChangeAspect="1"/>
          </p:cNvPicPr>
          <p:nvPr/>
        </p:nvPicPr>
        <p:blipFill rotWithShape="1">
          <a:blip r:embed="rId2"/>
          <a:srcRect t="17665" b="1112"/>
          <a:stretch/>
        </p:blipFill>
        <p:spPr>
          <a:xfrm>
            <a:off x="6367590" y="4118992"/>
            <a:ext cx="2445209" cy="1405151"/>
          </a:xfrm>
          <a:prstGeom prst="rect">
            <a:avLst/>
          </a:prstGeom>
        </p:spPr>
      </p:pic>
      <p:sp>
        <p:nvSpPr>
          <p:cNvPr id="14" name="TextBox 13">
            <a:extLst>
              <a:ext uri="{FF2B5EF4-FFF2-40B4-BE49-F238E27FC236}">
                <a16:creationId xmlns:a16="http://schemas.microsoft.com/office/drawing/2014/main" id="{F21760D1-DD87-DC47-8C0C-6A04B64BF8D0}"/>
              </a:ext>
            </a:extLst>
          </p:cNvPr>
          <p:cNvSpPr txBox="1"/>
          <p:nvPr/>
        </p:nvSpPr>
        <p:spPr>
          <a:xfrm>
            <a:off x="1198085" y="2270427"/>
            <a:ext cx="1699352" cy="12155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55ip: Tax Transition and Tax Loss Harvesting</a:t>
            </a:r>
          </a:p>
        </p:txBody>
      </p:sp>
      <p:sp>
        <p:nvSpPr>
          <p:cNvPr id="15" name="TextBox 14">
            <a:extLst>
              <a:ext uri="{FF2B5EF4-FFF2-40B4-BE49-F238E27FC236}">
                <a16:creationId xmlns:a16="http://schemas.microsoft.com/office/drawing/2014/main" id="{562DE77E-0393-5171-539A-0913348E02B5}"/>
              </a:ext>
            </a:extLst>
          </p:cNvPr>
          <p:cNvSpPr txBox="1"/>
          <p:nvPr/>
        </p:nvSpPr>
        <p:spPr>
          <a:xfrm>
            <a:off x="3715667" y="2270427"/>
            <a:ext cx="215632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C1W UMA Suite:  UMA-SMA-High Net Worth portfolios</a:t>
            </a:r>
          </a:p>
        </p:txBody>
      </p:sp>
      <p:sp>
        <p:nvSpPr>
          <p:cNvPr id="16" name="TextBox 15">
            <a:extLst>
              <a:ext uri="{FF2B5EF4-FFF2-40B4-BE49-F238E27FC236}">
                <a16:creationId xmlns:a16="http://schemas.microsoft.com/office/drawing/2014/main" id="{C2CF146A-CD25-DAE9-7606-11D8589687F5}"/>
              </a:ext>
            </a:extLst>
          </p:cNvPr>
          <p:cNvSpPr txBox="1"/>
          <p:nvPr/>
        </p:nvSpPr>
        <p:spPr>
          <a:xfrm>
            <a:off x="6673468" y="2270427"/>
            <a:ext cx="16993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Aperio</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Direct Indexing</a:t>
            </a:r>
          </a:p>
        </p:txBody>
      </p:sp>
      <p:sp>
        <p:nvSpPr>
          <p:cNvPr id="17" name="TextBox 16">
            <a:extLst>
              <a:ext uri="{FF2B5EF4-FFF2-40B4-BE49-F238E27FC236}">
                <a16:creationId xmlns:a16="http://schemas.microsoft.com/office/drawing/2014/main" id="{173A860B-1A7E-EB0F-A7E0-39EC6185A7EE}"/>
              </a:ext>
            </a:extLst>
          </p:cNvPr>
          <p:cNvSpPr txBox="1"/>
          <p:nvPr/>
        </p:nvSpPr>
        <p:spPr>
          <a:xfrm>
            <a:off x="9055259" y="2266231"/>
            <a:ext cx="244520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Custom Equity &amp; Fixed Income SMAs through BlackRock and Zacks</a:t>
            </a:r>
          </a:p>
        </p:txBody>
      </p:sp>
      <p:sp>
        <p:nvSpPr>
          <p:cNvPr id="18" name="TextBox 17">
            <a:extLst>
              <a:ext uri="{FF2B5EF4-FFF2-40B4-BE49-F238E27FC236}">
                <a16:creationId xmlns:a16="http://schemas.microsoft.com/office/drawing/2014/main" id="{B6F0CC06-4ED6-6A5A-1A89-16572C91697C}"/>
              </a:ext>
            </a:extLst>
          </p:cNvPr>
          <p:cNvSpPr txBox="1"/>
          <p:nvPr/>
        </p:nvSpPr>
        <p:spPr>
          <a:xfrm>
            <a:off x="784659" y="4231487"/>
            <a:ext cx="2570019"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SpiderRock</a:t>
            </a:r>
            <a:r>
              <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Options overlay strategies</a:t>
            </a:r>
          </a:p>
        </p:txBody>
      </p:sp>
      <p:sp>
        <p:nvSpPr>
          <p:cNvPr id="19" name="TextBox 18">
            <a:extLst>
              <a:ext uri="{FF2B5EF4-FFF2-40B4-BE49-F238E27FC236}">
                <a16:creationId xmlns:a16="http://schemas.microsoft.com/office/drawing/2014/main" id="{63EF7A22-E604-48D2-407C-86A6C0E10D7D}"/>
              </a:ext>
            </a:extLst>
          </p:cNvPr>
          <p:cNvSpPr txBox="1"/>
          <p:nvPr/>
        </p:nvSpPr>
        <p:spPr>
          <a:xfrm>
            <a:off x="3936189" y="4209395"/>
            <a:ext cx="169935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BlackRock Private Investment Fund (BPIF)</a:t>
            </a:r>
          </a:p>
        </p:txBody>
      </p:sp>
      <p:sp>
        <p:nvSpPr>
          <p:cNvPr id="20" name="TextBox 19">
            <a:extLst>
              <a:ext uri="{FF2B5EF4-FFF2-40B4-BE49-F238E27FC236}">
                <a16:creationId xmlns:a16="http://schemas.microsoft.com/office/drawing/2014/main" id="{EF37FDDD-7A16-2F31-4C1A-78B10B785A0C}"/>
              </a:ext>
            </a:extLst>
          </p:cNvPr>
          <p:cNvSpPr txBox="1"/>
          <p:nvPr/>
        </p:nvSpPr>
        <p:spPr>
          <a:xfrm>
            <a:off x="6381398" y="4209395"/>
            <a:ext cx="243140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Goldman Sachs &amp; Charles Schwab: Securities-Backed Lending</a:t>
            </a:r>
          </a:p>
        </p:txBody>
      </p:sp>
      <p:pic>
        <p:nvPicPr>
          <p:cNvPr id="2" name="Picture 1" descr="A green background with arrows&#10;&#10;Description automatically generated">
            <a:extLst>
              <a:ext uri="{FF2B5EF4-FFF2-40B4-BE49-F238E27FC236}">
                <a16:creationId xmlns:a16="http://schemas.microsoft.com/office/drawing/2014/main" id="{75B81167-012F-F57E-48CD-6269685EE2E8}"/>
              </a:ext>
            </a:extLst>
          </p:cNvPr>
          <p:cNvPicPr>
            <a:picLocks noChangeAspect="1"/>
          </p:cNvPicPr>
          <p:nvPr/>
        </p:nvPicPr>
        <p:blipFill rotWithShape="1">
          <a:blip r:embed="rId2"/>
          <a:srcRect t="17665" b="1112"/>
          <a:stretch/>
        </p:blipFill>
        <p:spPr>
          <a:xfrm>
            <a:off x="9089936" y="4127016"/>
            <a:ext cx="2445209" cy="1405151"/>
          </a:xfrm>
          <a:prstGeom prst="rect">
            <a:avLst/>
          </a:prstGeom>
        </p:spPr>
      </p:pic>
      <p:sp>
        <p:nvSpPr>
          <p:cNvPr id="12" name="TextBox 11">
            <a:extLst>
              <a:ext uri="{FF2B5EF4-FFF2-40B4-BE49-F238E27FC236}">
                <a16:creationId xmlns:a16="http://schemas.microsoft.com/office/drawing/2014/main" id="{14569F27-1496-DF6D-E8C7-2267C54EC8FA}"/>
              </a:ext>
            </a:extLst>
          </p:cNvPr>
          <p:cNvSpPr txBox="1"/>
          <p:nvPr/>
        </p:nvSpPr>
        <p:spPr>
          <a:xfrm>
            <a:off x="9103744" y="4217419"/>
            <a:ext cx="243140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Greater Horizons: Charitable Giving and Donor-Advised Funds</a:t>
            </a:r>
          </a:p>
        </p:txBody>
      </p:sp>
    </p:spTree>
    <p:extLst>
      <p:ext uri="{BB962C8B-B14F-4D97-AF65-F5344CB8AC3E}">
        <p14:creationId xmlns:p14="http://schemas.microsoft.com/office/powerpoint/2010/main" val="138080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2162-2B34-9D46-FF25-E807892EC183}"/>
              </a:ext>
            </a:extLst>
          </p:cNvPr>
          <p:cNvSpPr>
            <a:spLocks noGrp="1"/>
          </p:cNvSpPr>
          <p:nvPr>
            <p:ph type="title"/>
          </p:nvPr>
        </p:nvSpPr>
        <p:spPr/>
        <p:txBody>
          <a:bodyPr/>
          <a:lstStyle/>
          <a:p>
            <a:r>
              <a:rPr lang="en-US" b="1" dirty="0">
                <a:latin typeface="Arial"/>
                <a:cs typeface="Arial"/>
              </a:rPr>
              <a:t>What is the Opportunity?</a:t>
            </a:r>
            <a:endParaRPr lang="en-US" dirty="0"/>
          </a:p>
        </p:txBody>
      </p:sp>
      <p:sp>
        <p:nvSpPr>
          <p:cNvPr id="4" name="Footer Placeholder 3">
            <a:extLst>
              <a:ext uri="{FF2B5EF4-FFF2-40B4-BE49-F238E27FC236}">
                <a16:creationId xmlns:a16="http://schemas.microsoft.com/office/drawing/2014/main" id="{B845D5A8-9381-B7E7-B2B6-CC64BD3D8037}"/>
              </a:ext>
            </a:extLst>
          </p:cNvPr>
          <p:cNvSpPr>
            <a:spLocks noGrp="1"/>
          </p:cNvSpPr>
          <p:nvPr>
            <p:ph type="ftr" sz="quarter" idx="10"/>
          </p:nvPr>
        </p:nvSpPr>
        <p:spPr>
          <a:xfrm>
            <a:off x="4475177" y="6356350"/>
            <a:ext cx="4957147" cy="365125"/>
          </a:xfrm>
        </p:spPr>
        <p:txBody>
          <a:bodyPr/>
          <a:lstStyle/>
          <a:p>
            <a:r>
              <a:rPr lang="en-US" sz="1100" dirty="0">
                <a:solidFill>
                  <a:schemeClr val="tx1"/>
                </a:solidFill>
              </a:rPr>
              <a:t>Advisory services offered through </a:t>
            </a:r>
            <a:r>
              <a:rPr lang="en-US" sz="1100" dirty="0" err="1">
                <a:solidFill>
                  <a:schemeClr val="tx1"/>
                </a:solidFill>
              </a:rPr>
              <a:t>CreativeOne</a:t>
            </a:r>
            <a:r>
              <a:rPr lang="en-US" sz="1100" dirty="0">
                <a:solidFill>
                  <a:schemeClr val="tx1"/>
                </a:solidFill>
              </a:rPr>
              <a:t> Wealth LLC, a Registered Investment Adviser.   For financial professional use only. Not to be distributed or shown to clients</a:t>
            </a:r>
          </a:p>
        </p:txBody>
      </p:sp>
      <p:pic>
        <p:nvPicPr>
          <p:cNvPr id="8" name="Picture Placeholder 7">
            <a:extLst>
              <a:ext uri="{FF2B5EF4-FFF2-40B4-BE49-F238E27FC236}">
                <a16:creationId xmlns:a16="http://schemas.microsoft.com/office/drawing/2014/main" id="{5164ADEE-C337-BE71-D5C5-E47E6EE7D7BF}"/>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p:blipFill>
        <p:spPr>
          <a:xfrm>
            <a:off x="0" y="0"/>
            <a:ext cx="3797300" cy="6858000"/>
          </a:xfrm>
        </p:spPr>
      </p:pic>
      <p:pic>
        <p:nvPicPr>
          <p:cNvPr id="6" name="Content Placeholder 6" descr="Shape, circle&#10;&#10;Description automatically generated">
            <a:extLst>
              <a:ext uri="{FF2B5EF4-FFF2-40B4-BE49-F238E27FC236}">
                <a16:creationId xmlns:a16="http://schemas.microsoft.com/office/drawing/2014/main" id="{85AA93FC-FE57-A4D0-72AC-5A30ED77A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3870" y="2470555"/>
            <a:ext cx="1908245" cy="1902283"/>
          </a:xfrm>
          <a:prstGeom prst="rect">
            <a:avLst/>
          </a:prstGeom>
        </p:spPr>
      </p:pic>
      <p:pic>
        <p:nvPicPr>
          <p:cNvPr id="7" name="Content Placeholder 6" descr="Shape, circle&#10;&#10;Description automatically generated">
            <a:extLst>
              <a:ext uri="{FF2B5EF4-FFF2-40B4-BE49-F238E27FC236}">
                <a16:creationId xmlns:a16="http://schemas.microsoft.com/office/drawing/2014/main" id="{8FA07DAC-3377-B788-173F-947F60C139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2229" y="2470555"/>
            <a:ext cx="1908245" cy="1902283"/>
          </a:xfrm>
          <a:prstGeom prst="rect">
            <a:avLst/>
          </a:prstGeom>
        </p:spPr>
      </p:pic>
      <p:pic>
        <p:nvPicPr>
          <p:cNvPr id="9" name="Content Placeholder 6" descr="Shape, circle&#10;&#10;Description automatically generated">
            <a:extLst>
              <a:ext uri="{FF2B5EF4-FFF2-40B4-BE49-F238E27FC236}">
                <a16:creationId xmlns:a16="http://schemas.microsoft.com/office/drawing/2014/main" id="{8AE9EC18-8613-1EC5-A2A8-51846F5562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0587" y="2470555"/>
            <a:ext cx="1908245" cy="1902283"/>
          </a:xfrm>
          <a:prstGeom prst="rect">
            <a:avLst/>
          </a:prstGeom>
        </p:spPr>
      </p:pic>
      <p:sp>
        <p:nvSpPr>
          <p:cNvPr id="10" name="Right Arrow 9">
            <a:extLst>
              <a:ext uri="{FF2B5EF4-FFF2-40B4-BE49-F238E27FC236}">
                <a16:creationId xmlns:a16="http://schemas.microsoft.com/office/drawing/2014/main" id="{0AC505A1-8C23-3B2F-C3A6-FC259FB207DD}"/>
              </a:ext>
            </a:extLst>
          </p:cNvPr>
          <p:cNvSpPr/>
          <p:nvPr/>
        </p:nvSpPr>
        <p:spPr>
          <a:xfrm>
            <a:off x="6389738" y="3280921"/>
            <a:ext cx="568410" cy="281549"/>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D3844638-0558-86E2-0517-40589F75AEF9}"/>
              </a:ext>
            </a:extLst>
          </p:cNvPr>
          <p:cNvSpPr/>
          <p:nvPr/>
        </p:nvSpPr>
        <p:spPr>
          <a:xfrm>
            <a:off x="8951706" y="3280921"/>
            <a:ext cx="568410" cy="281549"/>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F02D87C-B6A0-889E-FD4E-30DBE36E3514}"/>
              </a:ext>
            </a:extLst>
          </p:cNvPr>
          <p:cNvSpPr>
            <a:spLocks noGrp="1"/>
          </p:cNvSpPr>
          <p:nvPr>
            <p:ph type="body" sz="quarter" idx="14"/>
          </p:nvPr>
        </p:nvSpPr>
        <p:spPr>
          <a:xfrm>
            <a:off x="4651011" y="3142937"/>
            <a:ext cx="1408670" cy="555651"/>
          </a:xfrm>
        </p:spPr>
        <p:txBody>
          <a:bodyPr/>
          <a:lstStyle/>
          <a:p>
            <a:pPr algn="ctr"/>
            <a:r>
              <a:rPr lang="en-US" dirty="0">
                <a:latin typeface="Noto Serif SemBd" panose="02020602060505020204" pitchFamily="18" charset="0"/>
                <a:ea typeface="Noto Serif SemBd" panose="02020602060505020204" pitchFamily="18" charset="0"/>
                <a:cs typeface="Noto Serif SemBd" panose="02020602060505020204" pitchFamily="18" charset="0"/>
              </a:rPr>
              <a:t>Mass affluent</a:t>
            </a:r>
            <a:endParaRPr lang="en-US" sz="1400" dirty="0">
              <a:latin typeface="Noto Serif SemBd" panose="02020602060505020204" pitchFamily="18" charset="0"/>
              <a:ea typeface="Noto Serif SemBd" panose="02020602060505020204" pitchFamily="18" charset="0"/>
              <a:cs typeface="Noto Serif SemBd" panose="02020602060505020204" pitchFamily="18" charset="0"/>
            </a:endParaRPr>
          </a:p>
        </p:txBody>
      </p:sp>
      <p:sp>
        <p:nvSpPr>
          <p:cNvPr id="12" name="Text Placeholder 2">
            <a:extLst>
              <a:ext uri="{FF2B5EF4-FFF2-40B4-BE49-F238E27FC236}">
                <a16:creationId xmlns:a16="http://schemas.microsoft.com/office/drawing/2014/main" id="{2C353261-A9E5-3BB4-F5B1-67445715030D}"/>
              </a:ext>
            </a:extLst>
          </p:cNvPr>
          <p:cNvSpPr txBox="1">
            <a:spLocks/>
          </p:cNvSpPr>
          <p:nvPr/>
        </p:nvSpPr>
        <p:spPr>
          <a:xfrm>
            <a:off x="7237692" y="3011130"/>
            <a:ext cx="1408670" cy="802786"/>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None/>
              <a:tabLst/>
              <a:defRPr sz="2000" b="1" i="1" kern="1200">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lgn="l" defTabSz="914400" rtl="0" eaLnBrk="1" latinLnBrk="0" hangingPunct="1">
              <a:lnSpc>
                <a:spcPct val="90000"/>
              </a:lnSpc>
              <a:spcBef>
                <a:spcPts val="500"/>
              </a:spcBef>
              <a:buClr>
                <a:srgbClr val="02733E"/>
              </a:buClr>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1">
                  <a:lumMod val="50000"/>
                  <a:lumOff val="50000"/>
                </a:schemeClr>
              </a:buClr>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lumMod val="90000"/>
                </a:schemeClr>
              </a:buClr>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Noto Serif SemBd" panose="02020602060505020204" pitchFamily="18" charset="0"/>
                <a:ea typeface="Noto Serif SemBd" panose="02020602060505020204" pitchFamily="18" charset="0"/>
                <a:cs typeface="Noto Serif SemBd" panose="02020602060505020204" pitchFamily="18" charset="0"/>
              </a:rPr>
              <a:t>High net Worth (HNW)</a:t>
            </a:r>
            <a:endParaRPr lang="en-US" sz="1400" dirty="0">
              <a:latin typeface="Noto Serif SemBd" panose="02020602060505020204" pitchFamily="18" charset="0"/>
              <a:ea typeface="Noto Serif SemBd" panose="02020602060505020204" pitchFamily="18" charset="0"/>
              <a:cs typeface="Noto Serif SemBd" panose="02020602060505020204" pitchFamily="18" charset="0"/>
            </a:endParaRPr>
          </a:p>
        </p:txBody>
      </p:sp>
      <p:sp>
        <p:nvSpPr>
          <p:cNvPr id="14" name="Text Placeholder 2">
            <a:extLst>
              <a:ext uri="{FF2B5EF4-FFF2-40B4-BE49-F238E27FC236}">
                <a16:creationId xmlns:a16="http://schemas.microsoft.com/office/drawing/2014/main" id="{078B3F86-8DB5-817A-1DC5-492AF52FDF35}"/>
              </a:ext>
            </a:extLst>
          </p:cNvPr>
          <p:cNvSpPr txBox="1">
            <a:spLocks/>
          </p:cNvSpPr>
          <p:nvPr/>
        </p:nvSpPr>
        <p:spPr>
          <a:xfrm>
            <a:off x="9816135" y="3002893"/>
            <a:ext cx="1408670" cy="852213"/>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None/>
              <a:tabLst/>
              <a:defRPr sz="2000" b="1" i="1" kern="1200">
                <a:solidFill>
                  <a:srgbClr val="02733E"/>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lgn="l" defTabSz="914400" rtl="0" eaLnBrk="1" latinLnBrk="0" hangingPunct="1">
              <a:lnSpc>
                <a:spcPct val="90000"/>
              </a:lnSpc>
              <a:spcBef>
                <a:spcPts val="500"/>
              </a:spcBef>
              <a:buClr>
                <a:srgbClr val="02733E"/>
              </a:buClr>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1">
                  <a:lumMod val="50000"/>
                  <a:lumOff val="50000"/>
                </a:schemeClr>
              </a:buClr>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lumMod val="90000"/>
                </a:schemeClr>
              </a:buClr>
              <a:buFont typeface="Arial" panose="020B0604020202020204" pitchFamily="34" charset="0"/>
              <a:buNone/>
              <a:defRPr sz="1400" b="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Noto Serif SemBd" panose="02020602060505020204" pitchFamily="18" charset="0"/>
                <a:ea typeface="Noto Serif SemBd" panose="02020602060505020204" pitchFamily="18" charset="0"/>
                <a:cs typeface="Noto Serif SemBd" panose="02020602060505020204" pitchFamily="18" charset="0"/>
              </a:rPr>
              <a:t>Ultra High net Worth (UHNW)</a:t>
            </a:r>
            <a:endParaRPr lang="en-US" sz="1400" dirty="0">
              <a:latin typeface="Noto Serif SemBd" panose="02020602060505020204" pitchFamily="18" charset="0"/>
              <a:ea typeface="Noto Serif SemBd" panose="02020602060505020204" pitchFamily="18" charset="0"/>
              <a:cs typeface="Noto Serif SemBd" panose="02020602060505020204" pitchFamily="18" charset="0"/>
            </a:endParaRPr>
          </a:p>
        </p:txBody>
      </p:sp>
      <p:sp>
        <p:nvSpPr>
          <p:cNvPr id="15" name="TextBox 14">
            <a:extLst>
              <a:ext uri="{FF2B5EF4-FFF2-40B4-BE49-F238E27FC236}">
                <a16:creationId xmlns:a16="http://schemas.microsoft.com/office/drawing/2014/main" id="{4E10B0A3-D27A-B02E-4002-E424BA68C90B}"/>
              </a:ext>
            </a:extLst>
          </p:cNvPr>
          <p:cNvSpPr txBox="1"/>
          <p:nvPr/>
        </p:nvSpPr>
        <p:spPr>
          <a:xfrm>
            <a:off x="4475177" y="4366052"/>
            <a:ext cx="1639330" cy="1077218"/>
          </a:xfrm>
          <a:prstGeom prst="rect">
            <a:avLst/>
          </a:prstGeom>
          <a:noFill/>
        </p:spPr>
        <p:txBody>
          <a:bodyPr wrap="square" rtlCol="0">
            <a:spAutoFit/>
          </a:bodyPr>
          <a:lstStyle/>
          <a:p>
            <a:pPr algn="ctr"/>
            <a:r>
              <a:rPr lang="en-US" sz="1600" dirty="0">
                <a:solidFill>
                  <a:schemeClr val="accent1"/>
                </a:solidFill>
                <a:latin typeface="Arial"/>
                <a:cs typeface="Arial"/>
              </a:rPr>
              <a:t>An individual or HH with at least </a:t>
            </a:r>
            <a:r>
              <a:rPr lang="en-US" sz="1600" b="1" dirty="0">
                <a:solidFill>
                  <a:schemeClr val="accent1"/>
                </a:solidFill>
                <a:latin typeface="Arial"/>
                <a:cs typeface="Arial"/>
              </a:rPr>
              <a:t>$500,000</a:t>
            </a:r>
          </a:p>
          <a:p>
            <a:pPr algn="ctr"/>
            <a:r>
              <a:rPr lang="en-US" sz="1600" dirty="0">
                <a:solidFill>
                  <a:schemeClr val="accent1"/>
                </a:solidFill>
                <a:latin typeface="Arial"/>
                <a:cs typeface="Arial"/>
              </a:rPr>
              <a:t>in liquid assets</a:t>
            </a:r>
          </a:p>
        </p:txBody>
      </p:sp>
      <p:sp>
        <p:nvSpPr>
          <p:cNvPr id="16" name="TextBox 15">
            <a:extLst>
              <a:ext uri="{FF2B5EF4-FFF2-40B4-BE49-F238E27FC236}">
                <a16:creationId xmlns:a16="http://schemas.microsoft.com/office/drawing/2014/main" id="{56BB4AE2-1995-C0B7-C720-94C0DE04C76F}"/>
              </a:ext>
            </a:extLst>
          </p:cNvPr>
          <p:cNvSpPr txBox="1"/>
          <p:nvPr/>
        </p:nvSpPr>
        <p:spPr>
          <a:xfrm>
            <a:off x="7152475" y="4366052"/>
            <a:ext cx="1639330" cy="1077218"/>
          </a:xfrm>
          <a:prstGeom prst="rect">
            <a:avLst/>
          </a:prstGeom>
          <a:noFill/>
        </p:spPr>
        <p:txBody>
          <a:bodyPr wrap="square" rtlCol="0">
            <a:spAutoFit/>
          </a:bodyPr>
          <a:lstStyle/>
          <a:p>
            <a:pPr algn="ctr"/>
            <a:r>
              <a:rPr lang="en-US" sz="1600" dirty="0">
                <a:solidFill>
                  <a:schemeClr val="accent1"/>
                </a:solidFill>
                <a:latin typeface="Arial"/>
                <a:cs typeface="Arial"/>
              </a:rPr>
              <a:t>An individual or HH with at least </a:t>
            </a:r>
          </a:p>
          <a:p>
            <a:pPr algn="ctr"/>
            <a:r>
              <a:rPr lang="en-US" sz="1600" b="1" dirty="0">
                <a:solidFill>
                  <a:schemeClr val="accent1"/>
                </a:solidFill>
                <a:latin typeface="Arial"/>
                <a:cs typeface="Arial"/>
              </a:rPr>
              <a:t>$1 million </a:t>
            </a:r>
          </a:p>
          <a:p>
            <a:pPr algn="ctr"/>
            <a:r>
              <a:rPr lang="en-US" sz="1600" dirty="0">
                <a:solidFill>
                  <a:schemeClr val="accent1"/>
                </a:solidFill>
                <a:latin typeface="Arial"/>
                <a:cs typeface="Arial"/>
              </a:rPr>
              <a:t>in liquid assets</a:t>
            </a:r>
          </a:p>
        </p:txBody>
      </p:sp>
      <p:sp>
        <p:nvSpPr>
          <p:cNvPr id="17" name="TextBox 16">
            <a:extLst>
              <a:ext uri="{FF2B5EF4-FFF2-40B4-BE49-F238E27FC236}">
                <a16:creationId xmlns:a16="http://schemas.microsoft.com/office/drawing/2014/main" id="{D98E43B2-0E10-BA06-A790-58A041F3613A}"/>
              </a:ext>
            </a:extLst>
          </p:cNvPr>
          <p:cNvSpPr txBox="1"/>
          <p:nvPr/>
        </p:nvSpPr>
        <p:spPr>
          <a:xfrm>
            <a:off x="9780345" y="4366052"/>
            <a:ext cx="1639330" cy="1077218"/>
          </a:xfrm>
          <a:prstGeom prst="rect">
            <a:avLst/>
          </a:prstGeom>
          <a:noFill/>
        </p:spPr>
        <p:txBody>
          <a:bodyPr wrap="square" rtlCol="0">
            <a:spAutoFit/>
          </a:bodyPr>
          <a:lstStyle/>
          <a:p>
            <a:pPr algn="ctr"/>
            <a:r>
              <a:rPr lang="en-US" sz="1600" dirty="0">
                <a:solidFill>
                  <a:schemeClr val="accent1"/>
                </a:solidFill>
                <a:latin typeface="Arial"/>
                <a:cs typeface="Arial"/>
              </a:rPr>
              <a:t>An individual or HH with at least </a:t>
            </a:r>
          </a:p>
          <a:p>
            <a:pPr algn="ctr"/>
            <a:r>
              <a:rPr lang="en-US" sz="1600" b="1" dirty="0">
                <a:solidFill>
                  <a:schemeClr val="accent1"/>
                </a:solidFill>
                <a:latin typeface="Arial"/>
                <a:cs typeface="Arial"/>
              </a:rPr>
              <a:t>$30 million </a:t>
            </a:r>
          </a:p>
          <a:p>
            <a:pPr algn="ctr"/>
            <a:r>
              <a:rPr lang="en-US" sz="1600" dirty="0">
                <a:solidFill>
                  <a:schemeClr val="accent1"/>
                </a:solidFill>
                <a:latin typeface="Arial"/>
                <a:cs typeface="Arial"/>
              </a:rPr>
              <a:t>in liquid assets</a:t>
            </a:r>
          </a:p>
        </p:txBody>
      </p:sp>
    </p:spTree>
    <p:extLst>
      <p:ext uri="{BB962C8B-B14F-4D97-AF65-F5344CB8AC3E}">
        <p14:creationId xmlns:p14="http://schemas.microsoft.com/office/powerpoint/2010/main" val="174927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534B-1C29-35CE-CC68-661155F2DFB2}"/>
              </a:ext>
            </a:extLst>
          </p:cNvPr>
          <p:cNvSpPr>
            <a:spLocks noGrp="1"/>
          </p:cNvSpPr>
          <p:nvPr>
            <p:ph type="title"/>
          </p:nvPr>
        </p:nvSpPr>
        <p:spPr>
          <a:xfrm>
            <a:off x="509015" y="1642536"/>
            <a:ext cx="10853252" cy="1509855"/>
          </a:xfrm>
        </p:spPr>
        <p:txBody>
          <a:bodyPr/>
          <a:lstStyle/>
          <a:p>
            <a:r>
              <a:rPr lang="en-US" dirty="0">
                <a:latin typeface="Arial"/>
                <a:cs typeface="Arial"/>
              </a:rPr>
              <a:t>55ip</a:t>
            </a:r>
            <a:endParaRPr lang="en-US" dirty="0"/>
          </a:p>
        </p:txBody>
      </p:sp>
      <p:sp>
        <p:nvSpPr>
          <p:cNvPr id="3" name="Text Placeholder 2">
            <a:extLst>
              <a:ext uri="{FF2B5EF4-FFF2-40B4-BE49-F238E27FC236}">
                <a16:creationId xmlns:a16="http://schemas.microsoft.com/office/drawing/2014/main" id="{29EA3F9F-766E-9625-41C6-1E0093463ABD}"/>
              </a:ext>
            </a:extLst>
          </p:cNvPr>
          <p:cNvSpPr>
            <a:spLocks noGrp="1"/>
          </p:cNvSpPr>
          <p:nvPr>
            <p:ph type="body" sz="quarter" idx="14"/>
          </p:nvPr>
        </p:nvSpPr>
        <p:spPr>
          <a:xfrm>
            <a:off x="509016" y="3659189"/>
            <a:ext cx="7794726" cy="2107297"/>
          </a:xfrm>
        </p:spPr>
        <p:txBody>
          <a:bodyPr/>
          <a:lstStyle/>
          <a:p>
            <a:r>
              <a:rPr lang="en-US" dirty="0"/>
              <a:t>Tax loss harvesting, transition and distribution overlay</a:t>
            </a:r>
          </a:p>
          <a:p>
            <a:pPr lvl="1"/>
            <a:r>
              <a:rPr lang="en-US" b="1" dirty="0">
                <a:solidFill>
                  <a:schemeClr val="bg1"/>
                </a:solidFill>
              </a:rPr>
              <a:t>Minimum Investment: $50k</a:t>
            </a:r>
          </a:p>
          <a:p>
            <a:pPr lvl="1"/>
            <a:r>
              <a:rPr lang="en-US" b="1" dirty="0">
                <a:solidFill>
                  <a:schemeClr val="bg1"/>
                </a:solidFill>
              </a:rPr>
              <a:t>Additional Paperwork:  One strategy per account, must update tax lot methodology to HCLOT (High Cost)</a:t>
            </a:r>
          </a:p>
          <a:p>
            <a:pPr lvl="1"/>
            <a:r>
              <a:rPr lang="en-US" b="1" dirty="0">
                <a:solidFill>
                  <a:schemeClr val="bg1"/>
                </a:solidFill>
              </a:rPr>
              <a:t>Pricing: Standard admin, no additional fee for tax overlay tech. </a:t>
            </a:r>
          </a:p>
          <a:p>
            <a:pPr lvl="1"/>
            <a:r>
              <a:rPr lang="en-US" b="1" dirty="0">
                <a:solidFill>
                  <a:schemeClr val="bg1"/>
                </a:solidFill>
              </a:rPr>
              <a:t>NOTE:  Only available on C1W models and at Schwab. This is ideal for non-qualified accounts.</a:t>
            </a:r>
          </a:p>
          <a:p>
            <a:endParaRPr lang="en-US" dirty="0"/>
          </a:p>
          <a:p>
            <a:pPr marL="342900" indent="-3429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DAABE572-358E-1B50-9940-925683D374E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5" name="Straight Connector 4">
            <a:extLst>
              <a:ext uri="{FF2B5EF4-FFF2-40B4-BE49-F238E27FC236}">
                <a16:creationId xmlns:a16="http://schemas.microsoft.com/office/drawing/2014/main" id="{78F8465C-1AE9-525A-4062-FC1C73B3C548}"/>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07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447C92-CCAA-84AD-A414-FE8A0EC4B499}"/>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4" name="Title 3">
            <a:extLst>
              <a:ext uri="{FF2B5EF4-FFF2-40B4-BE49-F238E27FC236}">
                <a16:creationId xmlns:a16="http://schemas.microsoft.com/office/drawing/2014/main" id="{52843B48-4A7A-40C9-780E-114C03E8C83B}"/>
              </a:ext>
            </a:extLst>
          </p:cNvPr>
          <p:cNvSpPr>
            <a:spLocks noGrp="1"/>
          </p:cNvSpPr>
          <p:nvPr>
            <p:ph type="title"/>
          </p:nvPr>
        </p:nvSpPr>
        <p:spPr>
          <a:xfrm>
            <a:off x="838199" y="290953"/>
            <a:ext cx="10143309" cy="1134232"/>
          </a:xfrm>
        </p:spPr>
        <p:txBody>
          <a:bodyPr/>
          <a:lstStyle/>
          <a:p>
            <a:r>
              <a:rPr lang="en-US" dirty="0"/>
              <a:t>Ease of Integration on the C1W Platform</a:t>
            </a:r>
          </a:p>
        </p:txBody>
      </p:sp>
      <p:pic>
        <p:nvPicPr>
          <p:cNvPr id="6" name="Picture 5">
            <a:extLst>
              <a:ext uri="{FF2B5EF4-FFF2-40B4-BE49-F238E27FC236}">
                <a16:creationId xmlns:a16="http://schemas.microsoft.com/office/drawing/2014/main" id="{9D7B9A22-D998-FFE0-943B-CDF8E96A7DF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Layer>
                </a14:imgProps>
              </a:ext>
            </a:extLst>
          </a:blip>
          <a:stretch>
            <a:fillRect/>
          </a:stretch>
        </p:blipFill>
        <p:spPr>
          <a:xfrm>
            <a:off x="838199" y="1804447"/>
            <a:ext cx="10927082" cy="4551903"/>
          </a:xfrm>
          <a:prstGeom prst="rect">
            <a:avLst/>
          </a:prstGeom>
        </p:spPr>
      </p:pic>
    </p:spTree>
    <p:extLst>
      <p:ext uri="{BB962C8B-B14F-4D97-AF65-F5344CB8AC3E}">
        <p14:creationId xmlns:p14="http://schemas.microsoft.com/office/powerpoint/2010/main" val="403798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57697A-C320-44AB-850B-CF6DB4FE9354}"/>
              </a:ext>
            </a:extLst>
          </p:cNvPr>
          <p:cNvSpPr/>
          <p:nvPr/>
        </p:nvSpPr>
        <p:spPr>
          <a:xfrm>
            <a:off x="9281160" y="-1"/>
            <a:ext cx="1293223" cy="82949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D11C8BF-4657-BF8C-BB19-D0529525A7C1}"/>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pic>
        <p:nvPicPr>
          <p:cNvPr id="7" name="Content Placeholder 6" descr="A screenshot of a black background&#10;&#10;Description automatically generated">
            <a:extLst>
              <a:ext uri="{FF2B5EF4-FFF2-40B4-BE49-F238E27FC236}">
                <a16:creationId xmlns:a16="http://schemas.microsoft.com/office/drawing/2014/main" id="{910E499F-9A77-A772-156D-F342EF742FEE}"/>
              </a:ext>
            </a:extLst>
          </p:cNvPr>
          <p:cNvPicPr>
            <a:picLocks noGrp="1" noChangeAspect="1"/>
          </p:cNvPicPr>
          <p:nvPr>
            <p:ph idx="1"/>
          </p:nvPr>
        </p:nvPicPr>
        <p:blipFill>
          <a:blip r:embed="rId2"/>
          <a:stretch>
            <a:fillRect/>
          </a:stretch>
        </p:blipFill>
        <p:spPr>
          <a:xfrm>
            <a:off x="78377" y="0"/>
            <a:ext cx="12299603" cy="6416293"/>
          </a:xfrm>
        </p:spPr>
      </p:pic>
      <p:sp>
        <p:nvSpPr>
          <p:cNvPr id="4" name="Title 3">
            <a:extLst>
              <a:ext uri="{FF2B5EF4-FFF2-40B4-BE49-F238E27FC236}">
                <a16:creationId xmlns:a16="http://schemas.microsoft.com/office/drawing/2014/main" id="{24E34F81-9D84-AAE6-9A40-1C356F5DB6D0}"/>
              </a:ext>
            </a:extLst>
          </p:cNvPr>
          <p:cNvSpPr>
            <a:spLocks noGrp="1"/>
          </p:cNvSpPr>
          <p:nvPr>
            <p:ph type="title"/>
          </p:nvPr>
        </p:nvSpPr>
        <p:spPr>
          <a:xfrm>
            <a:off x="9465903" y="68538"/>
            <a:ext cx="923736" cy="774014"/>
          </a:xfrm>
        </p:spPr>
        <p:txBody>
          <a:bodyPr/>
          <a:lstStyle/>
          <a:p>
            <a:r>
              <a:rPr lang="en-US" dirty="0">
                <a:solidFill>
                  <a:schemeClr val="bg1"/>
                </a:solidFill>
              </a:rPr>
              <a:t>55ip</a:t>
            </a:r>
          </a:p>
        </p:txBody>
      </p:sp>
      <p:sp>
        <p:nvSpPr>
          <p:cNvPr id="2" name="Rectangle 1">
            <a:extLst>
              <a:ext uri="{FF2B5EF4-FFF2-40B4-BE49-F238E27FC236}">
                <a16:creationId xmlns:a16="http://schemas.microsoft.com/office/drawing/2014/main" id="{30F04AC0-44A8-6C7F-388F-EFC781C4EA09}"/>
              </a:ext>
            </a:extLst>
          </p:cNvPr>
          <p:cNvSpPr/>
          <p:nvPr/>
        </p:nvSpPr>
        <p:spPr>
          <a:xfrm>
            <a:off x="731520" y="1469571"/>
            <a:ext cx="1273629" cy="267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61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534B-1C29-35CE-CC68-661155F2DFB2}"/>
              </a:ext>
            </a:extLst>
          </p:cNvPr>
          <p:cNvSpPr>
            <a:spLocks noGrp="1"/>
          </p:cNvSpPr>
          <p:nvPr>
            <p:ph type="title"/>
          </p:nvPr>
        </p:nvSpPr>
        <p:spPr>
          <a:xfrm>
            <a:off x="509015" y="1642536"/>
            <a:ext cx="10853252" cy="1509855"/>
          </a:xfrm>
        </p:spPr>
        <p:txBody>
          <a:bodyPr/>
          <a:lstStyle/>
          <a:p>
            <a:r>
              <a:rPr lang="en-US" dirty="0" err="1">
                <a:latin typeface="Arial"/>
                <a:cs typeface="Arial"/>
              </a:rPr>
              <a:t>CreativeOne</a:t>
            </a:r>
            <a:r>
              <a:rPr lang="en-US" dirty="0">
                <a:latin typeface="Arial"/>
                <a:cs typeface="Arial"/>
              </a:rPr>
              <a:t> Wealth UMA:</a:t>
            </a:r>
            <a:endParaRPr lang="en-US" dirty="0"/>
          </a:p>
        </p:txBody>
      </p:sp>
      <p:sp>
        <p:nvSpPr>
          <p:cNvPr id="3" name="Text Placeholder 2">
            <a:extLst>
              <a:ext uri="{FF2B5EF4-FFF2-40B4-BE49-F238E27FC236}">
                <a16:creationId xmlns:a16="http://schemas.microsoft.com/office/drawing/2014/main" id="{29EA3F9F-766E-9625-41C6-1E0093463ABD}"/>
              </a:ext>
            </a:extLst>
          </p:cNvPr>
          <p:cNvSpPr>
            <a:spLocks noGrp="1"/>
          </p:cNvSpPr>
          <p:nvPr>
            <p:ph type="body" sz="quarter" idx="14"/>
          </p:nvPr>
        </p:nvSpPr>
        <p:spPr>
          <a:xfrm>
            <a:off x="509016" y="3659189"/>
            <a:ext cx="7794726" cy="2107297"/>
          </a:xfrm>
        </p:spPr>
        <p:txBody>
          <a:bodyPr/>
          <a:lstStyle/>
          <a:p>
            <a:r>
              <a:rPr lang="en-US" dirty="0"/>
              <a:t>Multi-Asset, Multi-Manger risk-based model of models.</a:t>
            </a:r>
          </a:p>
          <a:p>
            <a:pPr marL="228600" lvl="1"/>
            <a:r>
              <a:rPr lang="en-US" b="1" dirty="0">
                <a:solidFill>
                  <a:schemeClr val="bg1"/>
                </a:solidFill>
              </a:rPr>
              <a:t>• Minimum Investment: $100k (Mass Affluent), $500k - $2mm (HNW)</a:t>
            </a:r>
          </a:p>
          <a:p>
            <a:pPr marL="228600" lvl="1"/>
            <a:r>
              <a:rPr lang="en-US" b="1" dirty="0">
                <a:solidFill>
                  <a:schemeClr val="bg1"/>
                </a:solidFill>
              </a:rPr>
              <a:t>• Additional Paperwork:  None</a:t>
            </a:r>
          </a:p>
          <a:p>
            <a:pPr marL="228600" lvl="1"/>
            <a:r>
              <a:rPr lang="en-US" b="1" dirty="0">
                <a:solidFill>
                  <a:schemeClr val="bg1"/>
                </a:solidFill>
              </a:rPr>
              <a:t>• Pricing: Standard admin + Category</a:t>
            </a:r>
          </a:p>
          <a:p>
            <a:pPr marL="228600" lvl="1"/>
            <a:r>
              <a:rPr lang="en-US" b="1" dirty="0">
                <a:solidFill>
                  <a:schemeClr val="bg1"/>
                </a:solidFill>
              </a:rPr>
              <a:t>• Ongoing communication: Quarterly marketing update by model and by each asset manager that is part of the UMA strategies</a:t>
            </a:r>
            <a:endParaRPr lang="en-US" dirty="0"/>
          </a:p>
        </p:txBody>
      </p:sp>
      <p:sp>
        <p:nvSpPr>
          <p:cNvPr id="4" name="Footer Placeholder 3">
            <a:extLst>
              <a:ext uri="{FF2B5EF4-FFF2-40B4-BE49-F238E27FC236}">
                <a16:creationId xmlns:a16="http://schemas.microsoft.com/office/drawing/2014/main" id="{DAABE572-358E-1B50-9940-925683D374E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Advisory services offered through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Narrow" panose="020B0604020202020204" pitchFamily="34" charset="0"/>
                <a:ea typeface="+mn-ea"/>
              </a:rPr>
              <a:t>CreativeOne</a:t>
            </a: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 Wealth LLC, a Registered Investment Adviser.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Narrow" panose="020B0604020202020204" pitchFamily="34" charset="0"/>
                <a:ea typeface="+mn-ea"/>
              </a:rPr>
              <a:t>For financial professional use only. Not to be distributed or shown to clients</a:t>
            </a:r>
          </a:p>
        </p:txBody>
      </p:sp>
      <p:cxnSp>
        <p:nvCxnSpPr>
          <p:cNvPr id="5" name="Straight Connector 4">
            <a:extLst>
              <a:ext uri="{FF2B5EF4-FFF2-40B4-BE49-F238E27FC236}">
                <a16:creationId xmlns:a16="http://schemas.microsoft.com/office/drawing/2014/main" id="{78F8465C-1AE9-525A-4062-FC1C73B3C548}"/>
              </a:ext>
            </a:extLst>
          </p:cNvPr>
          <p:cNvCxnSpPr>
            <a:cxnSpLocks/>
          </p:cNvCxnSpPr>
          <p:nvPr/>
        </p:nvCxnSpPr>
        <p:spPr>
          <a:xfrm>
            <a:off x="509015" y="3404337"/>
            <a:ext cx="567165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6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C9359B-25AF-1189-462A-92289D606179}"/>
              </a:ext>
            </a:extLst>
          </p:cNvPr>
          <p:cNvSpPr>
            <a:spLocks noGrp="1"/>
          </p:cNvSpPr>
          <p:nvPr>
            <p:ph type="ftr" sz="quarter" idx="10"/>
          </p:nvPr>
        </p:nvSpPr>
        <p:spPr/>
        <p:txBody>
          <a:bodyPr/>
          <a:lstStyle/>
          <a:p>
            <a:r>
              <a:rPr lang="en-US"/>
              <a:t>Advisory services offered through CreativeOne Wealth, a Registered Investment Adviser.</a:t>
            </a:r>
            <a:endParaRPr lang="en-US" dirty="0"/>
          </a:p>
        </p:txBody>
      </p:sp>
      <p:sp>
        <p:nvSpPr>
          <p:cNvPr id="5" name="Title 4">
            <a:extLst>
              <a:ext uri="{FF2B5EF4-FFF2-40B4-BE49-F238E27FC236}">
                <a16:creationId xmlns:a16="http://schemas.microsoft.com/office/drawing/2014/main" id="{9163054F-46D2-48FE-8430-EAF6282D9760}"/>
              </a:ext>
            </a:extLst>
          </p:cNvPr>
          <p:cNvSpPr>
            <a:spLocks noGrp="1"/>
          </p:cNvSpPr>
          <p:nvPr>
            <p:ph type="title"/>
          </p:nvPr>
        </p:nvSpPr>
        <p:spPr>
          <a:xfrm>
            <a:off x="838200" y="290953"/>
            <a:ext cx="11353800" cy="1134232"/>
          </a:xfrm>
        </p:spPr>
        <p:txBody>
          <a:bodyPr/>
          <a:lstStyle/>
          <a:p>
            <a:r>
              <a:rPr lang="en-US" sz="3600" b="1" dirty="0"/>
              <a:t>Holistic investment solutions for your HNW clients</a:t>
            </a:r>
            <a:endParaRPr lang="en-US" dirty="0"/>
          </a:p>
        </p:txBody>
      </p:sp>
      <p:sp>
        <p:nvSpPr>
          <p:cNvPr id="2" name="Rectangle: Rounded Corners 11">
            <a:extLst>
              <a:ext uri="{FF2B5EF4-FFF2-40B4-BE49-F238E27FC236}">
                <a16:creationId xmlns:a16="http://schemas.microsoft.com/office/drawing/2014/main" id="{21016A32-1B82-26F5-0869-E08C481B3295}"/>
              </a:ext>
            </a:extLst>
          </p:cNvPr>
          <p:cNvSpPr/>
          <p:nvPr/>
        </p:nvSpPr>
        <p:spPr>
          <a:xfrm>
            <a:off x="838199" y="1982205"/>
            <a:ext cx="3344334" cy="41896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1800"/>
          </a:p>
        </p:txBody>
      </p:sp>
      <p:sp>
        <p:nvSpPr>
          <p:cNvPr id="3" name="Rectangle: Rounded Corners 11">
            <a:extLst>
              <a:ext uri="{FF2B5EF4-FFF2-40B4-BE49-F238E27FC236}">
                <a16:creationId xmlns:a16="http://schemas.microsoft.com/office/drawing/2014/main" id="{1A1901BB-7533-4DD4-52C4-75B1B6A46FA7}"/>
              </a:ext>
            </a:extLst>
          </p:cNvPr>
          <p:cNvSpPr/>
          <p:nvPr/>
        </p:nvSpPr>
        <p:spPr>
          <a:xfrm>
            <a:off x="4423833" y="1982205"/>
            <a:ext cx="3344334" cy="41896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1800"/>
          </a:p>
        </p:txBody>
      </p:sp>
      <p:sp>
        <p:nvSpPr>
          <p:cNvPr id="7" name="Rectangle: Rounded Corners 11">
            <a:extLst>
              <a:ext uri="{FF2B5EF4-FFF2-40B4-BE49-F238E27FC236}">
                <a16:creationId xmlns:a16="http://schemas.microsoft.com/office/drawing/2014/main" id="{088C02AD-B184-E769-880D-0CAB72B6339B}"/>
              </a:ext>
            </a:extLst>
          </p:cNvPr>
          <p:cNvSpPr/>
          <p:nvPr/>
        </p:nvSpPr>
        <p:spPr>
          <a:xfrm>
            <a:off x="8009467" y="1982205"/>
            <a:ext cx="3344334" cy="41896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1800"/>
          </a:p>
        </p:txBody>
      </p:sp>
      <p:sp>
        <p:nvSpPr>
          <p:cNvPr id="8" name="TextBox 7">
            <a:extLst>
              <a:ext uri="{FF2B5EF4-FFF2-40B4-BE49-F238E27FC236}">
                <a16:creationId xmlns:a16="http://schemas.microsoft.com/office/drawing/2014/main" id="{BC8113F5-BAC8-EEE6-EAA4-AB4E2732E7D4}"/>
              </a:ext>
            </a:extLst>
          </p:cNvPr>
          <p:cNvSpPr txBox="1"/>
          <p:nvPr/>
        </p:nvSpPr>
        <p:spPr>
          <a:xfrm>
            <a:off x="1022134" y="2412840"/>
            <a:ext cx="2976464"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SIMPLE YET POWERFUL</a:t>
            </a:r>
          </a:p>
        </p:txBody>
      </p:sp>
      <p:sp>
        <p:nvSpPr>
          <p:cNvPr id="9" name="TextBox 8">
            <a:extLst>
              <a:ext uri="{FF2B5EF4-FFF2-40B4-BE49-F238E27FC236}">
                <a16:creationId xmlns:a16="http://schemas.microsoft.com/office/drawing/2014/main" id="{F17227E5-8FBD-8CBA-DC1A-367C896B1DBF}"/>
              </a:ext>
            </a:extLst>
          </p:cNvPr>
          <p:cNvSpPr txBox="1"/>
          <p:nvPr/>
        </p:nvSpPr>
        <p:spPr>
          <a:xfrm>
            <a:off x="8009468" y="2381922"/>
            <a:ext cx="3344334"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SCALABLE</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6681636-ECD0-20AF-FB75-93399613DB3A}"/>
              </a:ext>
            </a:extLst>
          </p:cNvPr>
          <p:cNvSpPr txBox="1"/>
          <p:nvPr/>
        </p:nvSpPr>
        <p:spPr>
          <a:xfrm>
            <a:off x="4419680" y="2381922"/>
            <a:ext cx="3339159"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LONG-TERM INVESTMENT</a:t>
            </a:r>
            <a:endParaRPr lang="en-US"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D9D536D-7340-9FAF-C853-884F7A6CA035}"/>
              </a:ext>
            </a:extLst>
          </p:cNvPr>
          <p:cNvSpPr txBox="1"/>
          <p:nvPr/>
        </p:nvSpPr>
        <p:spPr>
          <a:xfrm>
            <a:off x="1022134" y="3016779"/>
            <a:ext cx="2976464"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Multi-manager portfolios have a unique blend of strategies hand selected by our due diligence team.</a:t>
            </a:r>
          </a:p>
          <a:p>
            <a:pPr algn="ctr"/>
            <a:endParaRPr lang="en-US" sz="14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24898A-4C04-816E-EA05-C35C79C7EA30}"/>
              </a:ext>
            </a:extLst>
          </p:cNvPr>
          <p:cNvSpPr txBox="1"/>
          <p:nvPr/>
        </p:nvSpPr>
        <p:spPr>
          <a:xfrm>
            <a:off x="8148306" y="3016780"/>
            <a:ext cx="3021560"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An ecosystem of support, from due diligence to quality content, so you can spend more time with clients. </a:t>
            </a:r>
          </a:p>
          <a:p>
            <a:pPr algn="ctr"/>
            <a:endParaRPr lang="en-US"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6040992-C30D-5D33-432A-E9E07F73D91F}"/>
              </a:ext>
            </a:extLst>
          </p:cNvPr>
          <p:cNvSpPr txBox="1"/>
          <p:nvPr/>
        </p:nvSpPr>
        <p:spPr>
          <a:xfrm>
            <a:off x="4559921" y="3016780"/>
            <a:ext cx="3093945"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Portfolios are diversified and actively managed and intended to be held over various market cycles. </a:t>
            </a:r>
          </a:p>
        </p:txBody>
      </p:sp>
      <p:pic>
        <p:nvPicPr>
          <p:cNvPr id="14" name="Picture 13">
            <a:extLst>
              <a:ext uri="{FF2B5EF4-FFF2-40B4-BE49-F238E27FC236}">
                <a16:creationId xmlns:a16="http://schemas.microsoft.com/office/drawing/2014/main" id="{7C12BF06-AC9A-4DDD-BBB1-ACE970A0D008}"/>
              </a:ext>
            </a:extLst>
          </p:cNvPr>
          <p:cNvPicPr>
            <a:picLocks noChangeAspect="1"/>
          </p:cNvPicPr>
          <p:nvPr/>
        </p:nvPicPr>
        <p:blipFill rotWithShape="1">
          <a:blip r:embed="rId2">
            <a:duotone>
              <a:schemeClr val="accent3">
                <a:shade val="45000"/>
                <a:satMod val="135000"/>
              </a:schemeClr>
              <a:prstClr val="white"/>
            </a:duotone>
          </a:blip>
          <a:srcRect l="-1" r="-1575" b="-1659"/>
          <a:stretch/>
        </p:blipFill>
        <p:spPr>
          <a:xfrm>
            <a:off x="1740782" y="4155374"/>
            <a:ext cx="1539168" cy="1584320"/>
          </a:xfrm>
          <a:prstGeom prst="rect">
            <a:avLst/>
          </a:prstGeom>
        </p:spPr>
      </p:pic>
      <p:pic>
        <p:nvPicPr>
          <p:cNvPr id="15" name="Picture 2" descr="Market Cycles and Their Psychological Interpretation — Part 1 – BSIC |  Bocconi Students Investment Club">
            <a:extLst>
              <a:ext uri="{FF2B5EF4-FFF2-40B4-BE49-F238E27FC236}">
                <a16:creationId xmlns:a16="http://schemas.microsoft.com/office/drawing/2014/main" id="{9E5B9CF6-C028-35F3-7014-49180DF5B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62" y="4246323"/>
            <a:ext cx="2427393" cy="15679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74603C4-006C-79C5-949C-4B9E8CF3E257}"/>
              </a:ext>
            </a:extLst>
          </p:cNvPr>
          <p:cNvPicPr>
            <a:picLocks noChangeAspect="1"/>
          </p:cNvPicPr>
          <p:nvPr/>
        </p:nvPicPr>
        <p:blipFill>
          <a:blip r:embed="rId4"/>
          <a:stretch>
            <a:fillRect/>
          </a:stretch>
        </p:blipFill>
        <p:spPr>
          <a:xfrm>
            <a:off x="8661520" y="4035350"/>
            <a:ext cx="2031880" cy="1824368"/>
          </a:xfrm>
          <a:prstGeom prst="rect">
            <a:avLst/>
          </a:prstGeom>
        </p:spPr>
      </p:pic>
    </p:spTree>
    <p:extLst>
      <p:ext uri="{BB962C8B-B14F-4D97-AF65-F5344CB8AC3E}">
        <p14:creationId xmlns:p14="http://schemas.microsoft.com/office/powerpoint/2010/main" val="2462947090"/>
      </p:ext>
    </p:extLst>
  </p:cSld>
  <p:clrMapOvr>
    <a:masterClrMapping/>
  </p:clrMapOvr>
</p:sld>
</file>

<file path=ppt/theme/theme1.xml><?xml version="1.0" encoding="utf-8"?>
<a:theme xmlns:a="http://schemas.openxmlformats.org/drawingml/2006/main" name="Office Theme">
  <a:themeElements>
    <a:clrScheme name="CreativeOne Wealth Color Palette">
      <a:dk1>
        <a:srgbClr val="000000"/>
      </a:dk1>
      <a:lt1>
        <a:srgbClr val="FFFFFF"/>
      </a:lt1>
      <a:dk2>
        <a:srgbClr val="232426"/>
      </a:dk2>
      <a:lt2>
        <a:srgbClr val="E7E6E6"/>
      </a:lt2>
      <a:accent1>
        <a:srgbClr val="005136"/>
      </a:accent1>
      <a:accent2>
        <a:srgbClr val="02733E"/>
      </a:accent2>
      <a:accent3>
        <a:srgbClr val="76BC20"/>
      </a:accent3>
      <a:accent4>
        <a:srgbClr val="ADD779"/>
      </a:accent4>
      <a:accent5>
        <a:srgbClr val="232426"/>
      </a:accent5>
      <a:accent6>
        <a:srgbClr val="414345"/>
      </a:accent6>
      <a:hlink>
        <a:srgbClr val="76BC20"/>
      </a:hlink>
      <a:folHlink>
        <a:srgbClr val="7D7D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veOne Wealth Presentation Template" id="{B7ACE73D-6FB0-EB49-B539-FFD2643E0833}" vid="{017C6A6D-EF66-FE4A-9C05-CEB8C6264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CreativeOne Wealth Presentation Template</Template>
  <TotalTime>2590</TotalTime>
  <Words>2512</Words>
  <Application>Microsoft Office PowerPoint</Application>
  <PresentationFormat>Widescreen</PresentationFormat>
  <Paragraphs>279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Noto Serif</vt:lpstr>
      <vt:lpstr>Noto Serif SemBd</vt:lpstr>
      <vt:lpstr>Office Theme</vt:lpstr>
      <vt:lpstr>Private Wealth Solutions: Creating more impactful client relationships through your offering</vt:lpstr>
      <vt:lpstr>Private Wealth Solutions</vt:lpstr>
      <vt:lpstr>Private Wealth Solutions</vt:lpstr>
      <vt:lpstr>What is the Opportunity?</vt:lpstr>
      <vt:lpstr>55ip</vt:lpstr>
      <vt:lpstr>Ease of Integration on the C1W Platform</vt:lpstr>
      <vt:lpstr>55ip</vt:lpstr>
      <vt:lpstr>CreativeOne Wealth UMA:</vt:lpstr>
      <vt:lpstr>Holistic investment solutions for your HNW clients</vt:lpstr>
      <vt:lpstr>You select the portfolio – we do the rest </vt:lpstr>
      <vt:lpstr>You receive relevant content &amp; commentary for that portfolio</vt:lpstr>
      <vt:lpstr>Aperio</vt:lpstr>
      <vt:lpstr>Greater flexibility, better possible outcomes</vt:lpstr>
      <vt:lpstr>Thoughtful, precise personalization</vt:lpstr>
      <vt:lpstr>Zacks Custom SMA:</vt:lpstr>
      <vt:lpstr>Zacks Custom SMA</vt:lpstr>
      <vt:lpstr>We provide a one-to-one process of evaluating personal requirements, tailoring a custom solution and adapting to evolving needs</vt:lpstr>
      <vt:lpstr>BlackRock SMA:</vt:lpstr>
      <vt:lpstr>SMAs provide clients unique benefits</vt:lpstr>
      <vt:lpstr>SpiderRock</vt:lpstr>
      <vt:lpstr>SpiderRock makes it easy</vt:lpstr>
      <vt:lpstr>SRA evaluates each client’s portfolio and goals</vt:lpstr>
      <vt:lpstr>BlackRock Private Investment Fund (BPIF)</vt:lpstr>
      <vt:lpstr>Private markets unleashed</vt:lpstr>
      <vt:lpstr>Looking back: the case for private markets</vt:lpstr>
      <vt:lpstr>Schwab &amp; Goldman (Securities Backed Lending):</vt:lpstr>
      <vt:lpstr>Greater Horizons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Hartley</dc:creator>
  <cp:lastModifiedBy>Brook Campbell</cp:lastModifiedBy>
  <cp:revision>14</cp:revision>
  <dcterms:created xsi:type="dcterms:W3CDTF">2023-01-23T18:24:43Z</dcterms:created>
  <dcterms:modified xsi:type="dcterms:W3CDTF">2024-06-18T14:15:39Z</dcterms:modified>
</cp:coreProperties>
</file>