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Lst>
  <p:notesMasterIdLst>
    <p:notesMasterId r:id="rId26"/>
  </p:notesMasterIdLst>
  <p:handoutMasterIdLst>
    <p:handoutMasterId r:id="rId27"/>
  </p:handoutMasterIdLst>
  <p:sldIdLst>
    <p:sldId id="258" r:id="rId5"/>
    <p:sldId id="2033" r:id="rId6"/>
    <p:sldId id="1893" r:id="rId7"/>
    <p:sldId id="2030" r:id="rId8"/>
    <p:sldId id="2011" r:id="rId9"/>
    <p:sldId id="1896" r:id="rId10"/>
    <p:sldId id="1899" r:id="rId11"/>
    <p:sldId id="1900" r:id="rId12"/>
    <p:sldId id="1953" r:id="rId13"/>
    <p:sldId id="1897" r:id="rId14"/>
    <p:sldId id="1895" r:id="rId15"/>
    <p:sldId id="2034" r:id="rId16"/>
    <p:sldId id="1984" r:id="rId17"/>
    <p:sldId id="2031" r:id="rId18"/>
    <p:sldId id="259" r:id="rId19"/>
    <p:sldId id="260" r:id="rId20"/>
    <p:sldId id="261" r:id="rId21"/>
    <p:sldId id="269" r:id="rId22"/>
    <p:sldId id="257" r:id="rId23"/>
    <p:sldId id="270" r:id="rId24"/>
    <p:sldId id="271" r:id="rId25"/>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5592" userDrawn="1">
          <p15:clr>
            <a:srgbClr val="A4A3A4"/>
          </p15:clr>
        </p15:guide>
        <p15:guide id="3" orient="horz" pos="4152" userDrawn="1">
          <p15:clr>
            <a:srgbClr val="A4A3A4"/>
          </p15:clr>
        </p15:guide>
        <p15:guide id="4" orient="horz" pos="2064" userDrawn="1">
          <p15:clr>
            <a:srgbClr val="A4A3A4"/>
          </p15:clr>
        </p15:guide>
        <p15:guide id="5" orient="horz" pos="2424" userDrawn="1">
          <p15:clr>
            <a:srgbClr val="A4A3A4"/>
          </p15:clr>
        </p15:guide>
        <p15:guide id="6" orient="horz" pos="2712" userDrawn="1">
          <p15:clr>
            <a:srgbClr val="A4A3A4"/>
          </p15:clr>
        </p15:guide>
        <p15:guide id="7" orient="horz" pos="2952" userDrawn="1">
          <p15:clr>
            <a:srgbClr val="A4A3A4"/>
          </p15:clr>
        </p15:guide>
        <p15:guide id="8" orient="horz" pos="15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ietz" initials="SD" lastIdx="1" clrIdx="0">
    <p:extLst>
      <p:ext uri="{19B8F6BF-5375-455C-9EA6-DF929625EA0E}">
        <p15:presenceInfo xmlns:p15="http://schemas.microsoft.com/office/powerpoint/2012/main" userId="S::sdietz@zuckermaninvestmentgroup.com::9538ea22-1ee7-4e11-ad05-0f44ba79b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BC0"/>
    <a:srgbClr val="1D3258"/>
    <a:srgbClr val="14284B"/>
    <a:srgbClr val="045170"/>
    <a:srgbClr val="045F83"/>
    <a:srgbClr val="993366"/>
    <a:srgbClr val="5386A8"/>
    <a:srgbClr val="B3BEDF"/>
    <a:srgbClr val="D41B69"/>
    <a:srgbClr val="FFE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C31FE1-B691-4E7C-835A-5972BC75F4E3}" v="5" dt="2024-05-20T23:07:08.1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Poppins Bold"/>
          <a:ea typeface="Poppins Bold"/>
          <a:cs typeface="Poppins Bold"/>
        </a:font>
        <a:srgbClr val="868484"/>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D51ADE6A-740E-44AE-83CC-AE7238B6C88D}" styleName="">
    <a:tblBg/>
    <a:wholeTbl>
      <a:tcTxStyle b="off" i="off">
        <a:font>
          <a:latin typeface="Poppins Medium"/>
          <a:ea typeface="Poppins Medium"/>
          <a:cs typeface="Poppins Medium"/>
        </a:font>
        <a:srgbClr val="868484"/>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ff" i="off">
        <a:font>
          <a:latin typeface="Poppins Medium"/>
          <a:ea typeface="Poppins Medium"/>
          <a:cs typeface="Poppins Medium"/>
        </a:font>
        <a:srgbClr val="868484"/>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Poppins Bold"/>
          <a:ea typeface="Poppins Bold"/>
          <a:cs typeface="Poppins Bold"/>
        </a:font>
        <a:srgbClr val="113E54"/>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874" y="341"/>
      </p:cViewPr>
      <p:guideLst>
        <p:guide orient="horz" pos="3216"/>
        <p:guide pos="5592"/>
        <p:guide orient="horz" pos="4152"/>
        <p:guide orient="horz" pos="2064"/>
        <p:guide orient="horz" pos="2424"/>
        <p:guide orient="horz" pos="2712"/>
        <p:guide orient="horz" pos="2952"/>
        <p:guide orient="horz" pos="15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8FC1-4899-9CF3-A93C15744681}"/>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FC1-4899-9CF3-A93C15744681}"/>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8FC1-4899-9CF3-A93C15744681}"/>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8FC1-4899-9CF3-A93C15744681}"/>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8FC1-4899-9CF3-A93C15744681}"/>
              </c:ext>
            </c:extLst>
          </c:dPt>
          <c:dPt>
            <c:idx val="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B-8FC1-4899-9CF3-A93C15744681}"/>
              </c:ext>
            </c:extLst>
          </c:dPt>
          <c:dPt>
            <c:idx val="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D-8FC1-4899-9CF3-A93C15744681}"/>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0.56999999999999995</c:v>
                </c:pt>
                <c:pt idx="1">
                  <c:v>0</c:v>
                </c:pt>
                <c:pt idx="2">
                  <c:v>0</c:v>
                </c:pt>
                <c:pt idx="3">
                  <c:v>0.28000000000000003</c:v>
                </c:pt>
                <c:pt idx="4">
                  <c:v>0</c:v>
                </c:pt>
                <c:pt idx="5">
                  <c:v>0.1</c:v>
                </c:pt>
                <c:pt idx="6">
                  <c:v>0.05</c:v>
                </c:pt>
              </c:numCache>
            </c:numRef>
          </c:val>
          <c:extLst>
            <c:ext xmlns:c16="http://schemas.microsoft.com/office/drawing/2014/chart" uri="{C3380CC4-5D6E-409C-BE32-E72D297353CC}">
              <c16:uniqueId val="{0000000E-8FC1-4899-9CF3-A93C15744681}"/>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57778696431032"/>
          <c:y val="0.33243336606890334"/>
          <c:w val="0.69684442607137931"/>
          <c:h val="0.33513378968318158"/>
        </c:manualLayout>
      </c:layout>
      <c:doughnutChart>
        <c:varyColors val="1"/>
        <c:ser>
          <c:idx val="0"/>
          <c:order val="0"/>
          <c:tx>
            <c:strRef>
              <c:f>Sheet1!$B$1</c:f>
              <c:strCache>
                <c:ptCount val="1"/>
                <c:pt idx="0">
                  <c:v>Sales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4AE0-4A2F-A33A-F7856F4873C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AE0-4A2F-A33A-F7856F4873C3}"/>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4AE0-4A2F-A33A-F7856F4873C3}"/>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4AE0-4A2F-A33A-F7856F4873C3}"/>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4AE0-4A2F-A33A-F7856F4873C3}"/>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4AE0-4A2F-A33A-F7856F4873C3}"/>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4AE0-4A2F-A33A-F7856F4873C3}"/>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0.23</c:v>
                </c:pt>
                <c:pt idx="1">
                  <c:v>0</c:v>
                </c:pt>
                <c:pt idx="2">
                  <c:v>0</c:v>
                </c:pt>
                <c:pt idx="3">
                  <c:v>0.11</c:v>
                </c:pt>
                <c:pt idx="4">
                  <c:v>0.46</c:v>
                </c:pt>
                <c:pt idx="5">
                  <c:v>0.15</c:v>
                </c:pt>
                <c:pt idx="6">
                  <c:v>0.05</c:v>
                </c:pt>
              </c:numCache>
            </c:numRef>
          </c:val>
          <c:extLst>
            <c:ext xmlns:c16="http://schemas.microsoft.com/office/drawing/2014/chart" uri="{C3380CC4-5D6E-409C-BE32-E72D297353CC}">
              <c16:uniqueId val="{0000000E-4AE0-4A2F-A33A-F7856F4873C3}"/>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F664-45E6-8D18-4860C85D966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664-45E6-8D18-4860C85D9666}"/>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F664-45E6-8D18-4860C85D9666}"/>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F664-45E6-8D18-4860C85D9666}"/>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F664-45E6-8D18-4860C85D9666}"/>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F664-45E6-8D18-4860C85D9666}"/>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F664-45E6-8D18-4860C85D9666}"/>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0.13</c:v>
                </c:pt>
                <c:pt idx="1">
                  <c:v>0</c:v>
                </c:pt>
                <c:pt idx="2">
                  <c:v>0</c:v>
                </c:pt>
                <c:pt idx="3">
                  <c:v>0.05</c:v>
                </c:pt>
                <c:pt idx="4">
                  <c:v>0.7</c:v>
                </c:pt>
                <c:pt idx="5">
                  <c:v>0.09</c:v>
                </c:pt>
                <c:pt idx="6">
                  <c:v>0.03</c:v>
                </c:pt>
              </c:numCache>
            </c:numRef>
          </c:val>
          <c:extLst>
            <c:ext xmlns:c16="http://schemas.microsoft.com/office/drawing/2014/chart" uri="{C3380CC4-5D6E-409C-BE32-E72D297353CC}">
              <c16:uniqueId val="{0000000E-F664-45E6-8D18-4860C85D9666}"/>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DBEA-4201-8024-759B1E71E88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BEA-4201-8024-759B1E71E88B}"/>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DBEA-4201-8024-759B1E71E88B}"/>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DBEA-4201-8024-759B1E71E88B}"/>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DBEA-4201-8024-759B1E71E88B}"/>
              </c:ext>
            </c:extLst>
          </c:dPt>
          <c:dPt>
            <c:idx val="5"/>
            <c:bubble3D val="0"/>
            <c:spPr>
              <a:solidFill>
                <a:srgbClr val="FFE383"/>
              </a:solidFill>
              <a:ln w="19050">
                <a:solidFill>
                  <a:schemeClr val="lt1"/>
                </a:solidFill>
              </a:ln>
              <a:effectLst/>
            </c:spPr>
            <c:extLst>
              <c:ext xmlns:c16="http://schemas.microsoft.com/office/drawing/2014/chart" uri="{C3380CC4-5D6E-409C-BE32-E72D297353CC}">
                <c16:uniqueId val="{0000000B-DBEA-4201-8024-759B1E71E88B}"/>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DBEA-4201-8024-759B1E71E88B}"/>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0.56999999999999995</c:v>
                </c:pt>
                <c:pt idx="1">
                  <c:v>0</c:v>
                </c:pt>
                <c:pt idx="2">
                  <c:v>0</c:v>
                </c:pt>
                <c:pt idx="3">
                  <c:v>0.28000000000000003</c:v>
                </c:pt>
                <c:pt idx="4">
                  <c:v>0</c:v>
                </c:pt>
                <c:pt idx="5">
                  <c:v>0.1</c:v>
                </c:pt>
                <c:pt idx="6">
                  <c:v>0.05</c:v>
                </c:pt>
              </c:numCache>
            </c:numRef>
          </c:val>
          <c:extLst>
            <c:ext xmlns:c16="http://schemas.microsoft.com/office/drawing/2014/chart" uri="{C3380CC4-5D6E-409C-BE32-E72D297353CC}">
              <c16:uniqueId val="{0000000E-DBEA-4201-8024-759B1E71E88B}"/>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79271840347142E-2"/>
          <c:y val="6.472632839622422E-2"/>
          <c:w val="0.8983246493219339"/>
          <c:h val="0.8983246493219339"/>
        </c:manualLayout>
      </c:layout>
      <c:doughnut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79CF-4396-8C56-2DE6B572E1A9}"/>
              </c:ext>
            </c:extLst>
          </c:dPt>
          <c:dPt>
            <c:idx val="1"/>
            <c:bubble3D val="0"/>
            <c:spPr>
              <a:solidFill>
                <a:srgbClr val="75BD43"/>
              </a:solidFill>
              <a:ln w="19050">
                <a:solidFill>
                  <a:schemeClr val="lt1"/>
                </a:solidFill>
              </a:ln>
              <a:effectLst/>
            </c:spPr>
            <c:extLst>
              <c:ext xmlns:c16="http://schemas.microsoft.com/office/drawing/2014/chart" uri="{C3380CC4-5D6E-409C-BE32-E72D297353CC}">
                <c16:uniqueId val="{00000003-79CF-4396-8C56-2DE6B572E1A9}"/>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79CF-4396-8C56-2DE6B572E1A9}"/>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79CF-4396-8C56-2DE6B572E1A9}"/>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79CF-4396-8C56-2DE6B572E1A9}"/>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79CF-4396-8C56-2DE6B572E1A9}"/>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79CF-4396-8C56-2DE6B572E1A9}"/>
              </c:ext>
            </c:extLst>
          </c:dPt>
          <c:cat>
            <c:strRef>
              <c:f>Circles!$W$2:$W$8</c:f>
              <c:strCache>
                <c:ptCount val="7"/>
                <c:pt idx="0">
                  <c:v>Large Cap US Equity SMA Model</c:v>
                </c:pt>
                <c:pt idx="1">
                  <c:v>Small Cap US Equity SMA Model</c:v>
                </c:pt>
                <c:pt idx="2">
                  <c:v>International Equity SMA Model</c:v>
                </c:pt>
                <c:pt idx="3">
                  <c:v>Emerging Markets Equity ETF Model</c:v>
                </c:pt>
                <c:pt idx="4">
                  <c:v>Core Fixed Income ETF Model</c:v>
                </c:pt>
                <c:pt idx="5">
                  <c:v>Tactical Fixed Income ETF Model</c:v>
                </c:pt>
                <c:pt idx="6">
                  <c:v>Alternatives ETF Model</c:v>
                </c:pt>
              </c:strCache>
            </c:strRef>
          </c:cat>
          <c:val>
            <c:numRef>
              <c:f>Circles!$X$2:$X$8</c:f>
              <c:numCache>
                <c:formatCode>0.00%</c:formatCode>
                <c:ptCount val="7"/>
                <c:pt idx="0">
                  <c:v>0.34</c:v>
                </c:pt>
                <c:pt idx="1">
                  <c:v>0.15</c:v>
                </c:pt>
                <c:pt idx="2">
                  <c:v>0.17</c:v>
                </c:pt>
                <c:pt idx="3">
                  <c:v>0.1</c:v>
                </c:pt>
                <c:pt idx="4">
                  <c:v>0.1</c:v>
                </c:pt>
                <c:pt idx="5">
                  <c:v>0.06</c:v>
                </c:pt>
                <c:pt idx="6">
                  <c:v>0.08</c:v>
                </c:pt>
              </c:numCache>
            </c:numRef>
          </c:val>
          <c:extLst>
            <c:ext xmlns:c16="http://schemas.microsoft.com/office/drawing/2014/chart" uri="{C3380CC4-5D6E-409C-BE32-E72D297353CC}">
              <c16:uniqueId val="{0000000E-79CF-4396-8C56-2DE6B572E1A9}"/>
            </c:ext>
          </c:extLst>
        </c:ser>
        <c:dLbls>
          <c:showLegendKey val="0"/>
          <c:showVal val="0"/>
          <c:showCatName val="0"/>
          <c:showSerName val="0"/>
          <c:showPercent val="0"/>
          <c:showBubbleSize val="0"/>
          <c:showLeaderLines val="1"/>
        </c:dLbls>
        <c:firstSliceAng val="0"/>
        <c:holeSize val="50"/>
      </c:doughnutChart>
      <c:spPr>
        <a:noFill/>
        <a:ln w="28575">
          <a:noFill/>
          <a:prstDash val="dash"/>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296296296296294E-2"/>
          <c:y val="5.5555555555555552E-2"/>
          <c:w val="0.89814814814814814"/>
          <c:h val="0.89814814814814814"/>
        </c:manualLayout>
      </c:layout>
      <c:doughnut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79A1-42EF-930C-6D0209E8C61A}"/>
              </c:ext>
            </c:extLst>
          </c:dPt>
          <c:dPt>
            <c:idx val="1"/>
            <c:bubble3D val="0"/>
            <c:spPr>
              <a:solidFill>
                <a:srgbClr val="75BD43"/>
              </a:solidFill>
              <a:ln w="19050">
                <a:solidFill>
                  <a:schemeClr val="lt1"/>
                </a:solidFill>
              </a:ln>
              <a:effectLst/>
            </c:spPr>
            <c:extLst>
              <c:ext xmlns:c16="http://schemas.microsoft.com/office/drawing/2014/chart" uri="{C3380CC4-5D6E-409C-BE32-E72D297353CC}">
                <c16:uniqueId val="{00000003-79A1-42EF-930C-6D0209E8C61A}"/>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79A1-42EF-930C-6D0209E8C61A}"/>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79A1-42EF-930C-6D0209E8C61A}"/>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79A1-42EF-930C-6D0209E8C61A}"/>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79A1-42EF-930C-6D0209E8C61A}"/>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79A1-42EF-930C-6D0209E8C61A}"/>
              </c:ext>
            </c:extLst>
          </c:dPt>
          <c:cat>
            <c:strRef>
              <c:f>Circles!$S$2:$S$8</c:f>
              <c:strCache>
                <c:ptCount val="7"/>
                <c:pt idx="0">
                  <c:v>Large Cap US Equity SMA Model</c:v>
                </c:pt>
                <c:pt idx="1">
                  <c:v>Small Cap US Equity SMA Model</c:v>
                </c:pt>
                <c:pt idx="2">
                  <c:v>International Equity SMA Model</c:v>
                </c:pt>
                <c:pt idx="3">
                  <c:v>Emerging Markets Equity ETF Model</c:v>
                </c:pt>
                <c:pt idx="4">
                  <c:v>Core Fixed Income ETF Model</c:v>
                </c:pt>
                <c:pt idx="5">
                  <c:v>Tactical Fixed Income ETF Model</c:v>
                </c:pt>
                <c:pt idx="6">
                  <c:v>Alternatives ETF Model</c:v>
                </c:pt>
              </c:strCache>
            </c:strRef>
          </c:cat>
          <c:val>
            <c:numRef>
              <c:f>Circles!$T$2:$T$8</c:f>
              <c:numCache>
                <c:formatCode>0.00%</c:formatCode>
                <c:ptCount val="7"/>
                <c:pt idx="0">
                  <c:v>0.28999999999999998</c:v>
                </c:pt>
                <c:pt idx="1">
                  <c:v>0.13</c:v>
                </c:pt>
                <c:pt idx="2">
                  <c:v>0.13</c:v>
                </c:pt>
                <c:pt idx="3">
                  <c:v>0.08</c:v>
                </c:pt>
                <c:pt idx="4">
                  <c:v>0.2</c:v>
                </c:pt>
                <c:pt idx="5">
                  <c:v>0.11</c:v>
                </c:pt>
                <c:pt idx="6">
                  <c:v>0.06</c:v>
                </c:pt>
              </c:numCache>
            </c:numRef>
          </c:val>
          <c:extLst>
            <c:ext xmlns:c16="http://schemas.microsoft.com/office/drawing/2014/chart" uri="{C3380CC4-5D6E-409C-BE32-E72D297353CC}">
              <c16:uniqueId val="{0000000E-79A1-42EF-930C-6D0209E8C61A}"/>
            </c:ext>
          </c:extLst>
        </c:ser>
        <c:dLbls>
          <c:showLegendKey val="0"/>
          <c:showVal val="0"/>
          <c:showCatName val="0"/>
          <c:showSerName val="0"/>
          <c:showPercent val="0"/>
          <c:showBubbleSize val="0"/>
          <c:showLeaderLines val="1"/>
        </c:dLbls>
        <c:firstSliceAng val="0"/>
        <c:holeSize val="50"/>
      </c:doughnutChart>
      <c:spPr>
        <a:noFill/>
        <a:ln w="28575">
          <a:noFill/>
          <a:prstDash val="dash"/>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296296296296294E-2"/>
          <c:y val="2.7777777777777776E-2"/>
          <c:w val="0.93518518518518523"/>
          <c:h val="0.93518518518518523"/>
        </c:manualLayout>
      </c:layout>
      <c:doughnut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03D9-4186-8438-C26CC5A87B24}"/>
              </c:ext>
            </c:extLst>
          </c:dPt>
          <c:dPt>
            <c:idx val="1"/>
            <c:bubble3D val="0"/>
            <c:spPr>
              <a:solidFill>
                <a:srgbClr val="75BD43"/>
              </a:solidFill>
              <a:ln w="19050">
                <a:solidFill>
                  <a:schemeClr val="lt1"/>
                </a:solidFill>
              </a:ln>
              <a:effectLst/>
            </c:spPr>
            <c:extLst>
              <c:ext xmlns:c16="http://schemas.microsoft.com/office/drawing/2014/chart" uri="{C3380CC4-5D6E-409C-BE32-E72D297353CC}">
                <c16:uniqueId val="{00000003-03D9-4186-8438-C26CC5A87B24}"/>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03D9-4186-8438-C26CC5A87B24}"/>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03D9-4186-8438-C26CC5A87B24}"/>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03D9-4186-8438-C26CC5A87B24}"/>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03D9-4186-8438-C26CC5A87B24}"/>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03D9-4186-8438-C26CC5A87B24}"/>
              </c:ext>
            </c:extLst>
          </c:dPt>
          <c:cat>
            <c:strRef>
              <c:f>Circles!$K$2:$K$8</c:f>
              <c:strCache>
                <c:ptCount val="7"/>
                <c:pt idx="0">
                  <c:v>Large Cap US Equity SMA Model</c:v>
                </c:pt>
                <c:pt idx="1">
                  <c:v>Small Cap US Equity SMA Model</c:v>
                </c:pt>
                <c:pt idx="2">
                  <c:v>International Equity SMA Model</c:v>
                </c:pt>
                <c:pt idx="3">
                  <c:v>Emerging Markets Equity ETF Model</c:v>
                </c:pt>
                <c:pt idx="4">
                  <c:v>Core Fixed Income ETF Model</c:v>
                </c:pt>
                <c:pt idx="5">
                  <c:v>Tactical Fixed Income ETF Model</c:v>
                </c:pt>
                <c:pt idx="6">
                  <c:v>Alternatives ETF Model</c:v>
                </c:pt>
              </c:strCache>
            </c:strRef>
          </c:cat>
          <c:val>
            <c:numRef>
              <c:f>Circles!$L$2:$L$8</c:f>
              <c:numCache>
                <c:formatCode>0.00%</c:formatCode>
                <c:ptCount val="7"/>
                <c:pt idx="0">
                  <c:v>0.16</c:v>
                </c:pt>
                <c:pt idx="1">
                  <c:v>7.0000000000000007E-2</c:v>
                </c:pt>
                <c:pt idx="2">
                  <c:v>7.0000000000000007E-2</c:v>
                </c:pt>
                <c:pt idx="3">
                  <c:v>0.04</c:v>
                </c:pt>
                <c:pt idx="4">
                  <c:v>0.46</c:v>
                </c:pt>
                <c:pt idx="5">
                  <c:v>0.15</c:v>
                </c:pt>
                <c:pt idx="6">
                  <c:v>0.05</c:v>
                </c:pt>
              </c:numCache>
            </c:numRef>
          </c:val>
          <c:extLst>
            <c:ext xmlns:c16="http://schemas.microsoft.com/office/drawing/2014/chart" uri="{C3380CC4-5D6E-409C-BE32-E72D297353CC}">
              <c16:uniqueId val="{0000000E-03D9-4186-8438-C26CC5A87B2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925925925925923E-2"/>
          <c:y val="5.5555555555555552E-2"/>
          <c:w val="0.95370370370370372"/>
          <c:h val="0.94444444444444442"/>
        </c:manualLayout>
      </c:layout>
      <c:doughnut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450A-456F-BD79-F173B91B9399}"/>
              </c:ext>
            </c:extLst>
          </c:dPt>
          <c:dPt>
            <c:idx val="1"/>
            <c:bubble3D val="0"/>
            <c:spPr>
              <a:solidFill>
                <a:srgbClr val="75BD43"/>
              </a:solidFill>
              <a:ln w="19050">
                <a:solidFill>
                  <a:schemeClr val="lt1"/>
                </a:solidFill>
              </a:ln>
              <a:effectLst/>
            </c:spPr>
            <c:extLst>
              <c:ext xmlns:c16="http://schemas.microsoft.com/office/drawing/2014/chart" uri="{C3380CC4-5D6E-409C-BE32-E72D297353CC}">
                <c16:uniqueId val="{00000003-450A-456F-BD79-F173B91B9399}"/>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450A-456F-BD79-F173B91B9399}"/>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450A-456F-BD79-F173B91B9399}"/>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450A-456F-BD79-F173B91B9399}"/>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450A-456F-BD79-F173B91B9399}"/>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450A-456F-BD79-F173B91B9399}"/>
              </c:ext>
            </c:extLst>
          </c:dPt>
          <c:cat>
            <c:strRef>
              <c:f>Circles!$G$2:$G$8</c:f>
              <c:strCache>
                <c:ptCount val="7"/>
                <c:pt idx="0">
                  <c:v>Large Cap US Equity SMA Model</c:v>
                </c:pt>
                <c:pt idx="1">
                  <c:v>Small Cap US Equity SMA Model</c:v>
                </c:pt>
                <c:pt idx="2">
                  <c:v>International Equity SMA Model</c:v>
                </c:pt>
                <c:pt idx="3">
                  <c:v>Emerging Markets Equity ETF Model</c:v>
                </c:pt>
                <c:pt idx="4">
                  <c:v>Core Fixed Income ETF Model</c:v>
                </c:pt>
                <c:pt idx="5">
                  <c:v>Tactical Fixed Income ETF Model</c:v>
                </c:pt>
                <c:pt idx="6">
                  <c:v>Alternatives ETF Model</c:v>
                </c:pt>
              </c:strCache>
            </c:strRef>
          </c:cat>
          <c:val>
            <c:numRef>
              <c:f>Circles!$H$2:$H$8</c:f>
              <c:numCache>
                <c:formatCode>0.00%</c:formatCode>
                <c:ptCount val="7"/>
                <c:pt idx="0">
                  <c:v>0.09</c:v>
                </c:pt>
                <c:pt idx="1">
                  <c:v>0.04</c:v>
                </c:pt>
                <c:pt idx="2">
                  <c:v>0.03</c:v>
                </c:pt>
                <c:pt idx="3">
                  <c:v>0.02</c:v>
                </c:pt>
                <c:pt idx="4">
                  <c:v>0.7</c:v>
                </c:pt>
                <c:pt idx="5">
                  <c:v>0.09</c:v>
                </c:pt>
                <c:pt idx="6">
                  <c:v>0.03</c:v>
                </c:pt>
              </c:numCache>
            </c:numRef>
          </c:val>
          <c:extLst>
            <c:ext xmlns:c16="http://schemas.microsoft.com/office/drawing/2014/chart" uri="{C3380CC4-5D6E-409C-BE32-E72D297353CC}">
              <c16:uniqueId val="{0000000E-450A-456F-BD79-F173B91B939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091074681238613E-2"/>
          <c:y val="6.4138232720909891E-2"/>
          <c:w val="0.89861111111111114"/>
          <c:h val="0.89861111111111114"/>
        </c:manualLayout>
      </c:layout>
      <c:doughnut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F9F3-4FC7-A5B0-AF077104E945}"/>
              </c:ext>
            </c:extLst>
          </c:dPt>
          <c:dPt>
            <c:idx val="1"/>
            <c:bubble3D val="0"/>
            <c:spPr>
              <a:solidFill>
                <a:srgbClr val="75BD43"/>
              </a:solidFill>
              <a:ln w="19050">
                <a:solidFill>
                  <a:schemeClr val="lt1"/>
                </a:solidFill>
              </a:ln>
              <a:effectLst/>
            </c:spPr>
            <c:extLst>
              <c:ext xmlns:c16="http://schemas.microsoft.com/office/drawing/2014/chart" uri="{C3380CC4-5D6E-409C-BE32-E72D297353CC}">
                <c16:uniqueId val="{00000003-F9F3-4FC7-A5B0-AF077104E945}"/>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F9F3-4FC7-A5B0-AF077104E945}"/>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F9F3-4FC7-A5B0-AF077104E945}"/>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F9F3-4FC7-A5B0-AF077104E945}"/>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F9F3-4FC7-A5B0-AF077104E945}"/>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F9F3-4FC7-A5B0-AF077104E945}"/>
              </c:ext>
            </c:extLst>
          </c:dPt>
          <c:cat>
            <c:strRef>
              <c:f>Circles!$O$2:$O$8</c:f>
              <c:strCache>
                <c:ptCount val="7"/>
                <c:pt idx="0">
                  <c:v>Large Cap US Equity SMA Model</c:v>
                </c:pt>
                <c:pt idx="1">
                  <c:v>Small Cap US Equity SMA Model</c:v>
                </c:pt>
                <c:pt idx="2">
                  <c:v>International Equity SMA Model</c:v>
                </c:pt>
                <c:pt idx="3">
                  <c:v>Emerging Markets Equity ETF Model</c:v>
                </c:pt>
                <c:pt idx="4">
                  <c:v>Core Fixed Income ETF Model</c:v>
                </c:pt>
                <c:pt idx="5">
                  <c:v>Tactical Fixed Income ETF Model</c:v>
                </c:pt>
                <c:pt idx="6">
                  <c:v>Alternatives ETF Model</c:v>
                </c:pt>
              </c:strCache>
            </c:strRef>
          </c:cat>
          <c:val>
            <c:numRef>
              <c:f>Circles!$P$2:$P$8</c:f>
              <c:numCache>
                <c:formatCode>0.00%</c:formatCode>
                <c:ptCount val="7"/>
                <c:pt idx="0">
                  <c:v>0.22</c:v>
                </c:pt>
                <c:pt idx="1">
                  <c:v>0.1</c:v>
                </c:pt>
                <c:pt idx="2">
                  <c:v>0.1</c:v>
                </c:pt>
                <c:pt idx="3">
                  <c:v>0.06</c:v>
                </c:pt>
                <c:pt idx="4">
                  <c:v>0.34</c:v>
                </c:pt>
                <c:pt idx="5">
                  <c:v>0.12</c:v>
                </c:pt>
                <c:pt idx="6">
                  <c:v>0.06</c:v>
                </c:pt>
              </c:numCache>
            </c:numRef>
          </c:val>
          <c:extLst>
            <c:ext xmlns:c16="http://schemas.microsoft.com/office/drawing/2014/chart" uri="{C3380CC4-5D6E-409C-BE32-E72D297353CC}">
              <c16:uniqueId val="{0000000E-F9F3-4FC7-A5B0-AF077104E9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1-8FC1-4899-9CF3-A93C15744681}"/>
              </c:ext>
            </c:extLst>
          </c:dPt>
          <c:dPt>
            <c:idx val="1"/>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3-8FC1-4899-9CF3-A93C15744681}"/>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8FC1-4899-9CF3-A93C15744681}"/>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8FC1-4899-9CF3-A93C15744681}"/>
              </c:ext>
            </c:extLst>
          </c:dPt>
          <c:dPt>
            <c:idx val="4"/>
            <c:bubble3D val="0"/>
            <c:spPr>
              <a:solidFill>
                <a:schemeClr val="accent6">
                  <a:tint val="30000"/>
                </a:schemeClr>
              </a:solidFill>
              <a:ln w="19050">
                <a:solidFill>
                  <a:schemeClr val="lt1"/>
                </a:solidFill>
              </a:ln>
              <a:effectLst/>
            </c:spPr>
            <c:extLst>
              <c:ext xmlns:c16="http://schemas.microsoft.com/office/drawing/2014/chart" uri="{C3380CC4-5D6E-409C-BE32-E72D297353CC}">
                <c16:uniqueId val="{00000009-8FC1-4899-9CF3-A93C15744681}"/>
              </c:ext>
            </c:extLst>
          </c:dPt>
          <c:dPt>
            <c:idx val="5"/>
            <c:bubble3D val="0"/>
            <c:spPr>
              <a:solidFill>
                <a:schemeClr val="accent6">
                  <a:tint val="2000"/>
                </a:schemeClr>
              </a:solidFill>
              <a:ln w="19050">
                <a:solidFill>
                  <a:schemeClr val="lt1"/>
                </a:solidFill>
              </a:ln>
              <a:effectLst/>
            </c:spPr>
            <c:extLst>
              <c:ext xmlns:c16="http://schemas.microsoft.com/office/drawing/2014/chart" uri="{C3380CC4-5D6E-409C-BE32-E72D297353CC}">
                <c16:uniqueId val="{0000000B-8FC1-4899-9CF3-A93C15744681}"/>
              </c:ext>
            </c:extLst>
          </c:dPt>
          <c:dPt>
            <c:idx val="6"/>
            <c:bubble3D val="0"/>
            <c:spPr>
              <a:solidFill>
                <a:schemeClr val="accent6">
                  <a:tint val="74000"/>
                </a:schemeClr>
              </a:solidFill>
              <a:ln w="19050">
                <a:solidFill>
                  <a:schemeClr val="lt1"/>
                </a:solidFill>
              </a:ln>
              <a:effectLst/>
            </c:spPr>
            <c:extLst>
              <c:ext xmlns:c16="http://schemas.microsoft.com/office/drawing/2014/chart" uri="{C3380CC4-5D6E-409C-BE32-E72D297353CC}">
                <c16:uniqueId val="{0000000D-8FC1-4899-9CF3-A93C15744681}"/>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3</c:v>
                </c:pt>
                <c:pt idx="1">
                  <c:v>2</c:v>
                </c:pt>
                <c:pt idx="2">
                  <c:v>2</c:v>
                </c:pt>
                <c:pt idx="3">
                  <c:v>4</c:v>
                </c:pt>
              </c:numCache>
            </c:numRef>
          </c:val>
          <c:extLst>
            <c:ext xmlns:c16="http://schemas.microsoft.com/office/drawing/2014/chart" uri="{C3380CC4-5D6E-409C-BE32-E72D297353CC}">
              <c16:uniqueId val="{0000000E-8FC1-4899-9CF3-A93C15744681}"/>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8FC1-4899-9CF3-A93C15744681}"/>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8FC1-4899-9CF3-A93C15744681}"/>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8FC1-4899-9CF3-A93C15744681}"/>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8FC1-4899-9CF3-A93C15744681}"/>
              </c:ext>
            </c:extLst>
          </c:dPt>
          <c:dPt>
            <c:idx val="4"/>
            <c:bubble3D val="0"/>
            <c:spPr>
              <a:solidFill>
                <a:schemeClr val="accent5">
                  <a:tint val="30000"/>
                </a:schemeClr>
              </a:solidFill>
              <a:ln w="19050">
                <a:solidFill>
                  <a:schemeClr val="lt1"/>
                </a:solidFill>
              </a:ln>
              <a:effectLst/>
            </c:spPr>
            <c:extLst>
              <c:ext xmlns:c16="http://schemas.microsoft.com/office/drawing/2014/chart" uri="{C3380CC4-5D6E-409C-BE32-E72D297353CC}">
                <c16:uniqueId val="{00000009-8FC1-4899-9CF3-A93C15744681}"/>
              </c:ext>
            </c:extLst>
          </c:dPt>
          <c:dPt>
            <c:idx val="5"/>
            <c:bubble3D val="0"/>
            <c:spPr>
              <a:solidFill>
                <a:schemeClr val="accent5">
                  <a:tint val="2000"/>
                </a:schemeClr>
              </a:solidFill>
              <a:ln w="19050">
                <a:solidFill>
                  <a:schemeClr val="lt1"/>
                </a:solidFill>
              </a:ln>
              <a:effectLst/>
            </c:spPr>
            <c:extLst>
              <c:ext xmlns:c16="http://schemas.microsoft.com/office/drawing/2014/chart" uri="{C3380CC4-5D6E-409C-BE32-E72D297353CC}">
                <c16:uniqueId val="{0000000B-8FC1-4899-9CF3-A93C15744681}"/>
              </c:ext>
            </c:extLst>
          </c:dPt>
          <c:dPt>
            <c:idx val="6"/>
            <c:bubble3D val="0"/>
            <c:spPr>
              <a:solidFill>
                <a:schemeClr val="accent5">
                  <a:tint val="74000"/>
                </a:schemeClr>
              </a:solidFill>
              <a:ln w="19050">
                <a:solidFill>
                  <a:schemeClr val="lt1"/>
                </a:solidFill>
              </a:ln>
              <a:effectLst/>
            </c:spPr>
            <c:extLst>
              <c:ext xmlns:c16="http://schemas.microsoft.com/office/drawing/2014/chart" uri="{C3380CC4-5D6E-409C-BE32-E72D297353CC}">
                <c16:uniqueId val="{0000000D-8FC1-4899-9CF3-A93C15744681}"/>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c:v>
                </c:pt>
                <c:pt idx="1">
                  <c:v>2</c:v>
                </c:pt>
                <c:pt idx="2">
                  <c:v>5</c:v>
                </c:pt>
                <c:pt idx="3">
                  <c:v>3</c:v>
                </c:pt>
              </c:numCache>
            </c:numRef>
          </c:val>
          <c:extLst>
            <c:ext xmlns:c16="http://schemas.microsoft.com/office/drawing/2014/chart" uri="{C3380CC4-5D6E-409C-BE32-E72D297353CC}">
              <c16:uniqueId val="{0000000E-8FC1-4899-9CF3-A93C15744681}"/>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993-40EC-8DA1-8F0F79D3F9FD}"/>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B993-40EC-8DA1-8F0F79D3F9FD}"/>
              </c:ext>
            </c:extLst>
          </c:dPt>
          <c:dPt>
            <c:idx val="2"/>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B993-40EC-8DA1-8F0F79D3F9FD}"/>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B993-40EC-8DA1-8F0F79D3F9FD}"/>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B993-40EC-8DA1-8F0F79D3F9FD}"/>
              </c:ext>
            </c:extLst>
          </c:dPt>
          <c:dPt>
            <c:idx val="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B-B993-40EC-8DA1-8F0F79D3F9FD}"/>
              </c:ext>
            </c:extLst>
          </c:dPt>
          <c:dPt>
            <c:idx val="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D-B993-40EC-8DA1-8F0F79D3F9FD}"/>
              </c:ext>
            </c:extLst>
          </c:dPt>
          <c:cat>
            <c:numRef>
              <c:f>Sheet1!$A$2:$A$4</c:f>
              <c:numCache>
                <c:formatCode>General</c:formatCode>
                <c:ptCount val="3"/>
                <c:pt idx="0">
                  <c:v>1</c:v>
                </c:pt>
                <c:pt idx="1">
                  <c:v>2</c:v>
                </c:pt>
                <c:pt idx="2">
                  <c:v>3</c:v>
                </c:pt>
              </c:numCache>
            </c:num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E-B993-40EC-8DA1-8F0F79D3F9FD}"/>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4D30-4970-983C-CB8262E740B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30-4970-983C-CB8262E740B7}"/>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4D30-4970-983C-CB8262E740B7}"/>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4D30-4970-983C-CB8262E740B7}"/>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4D30-4970-983C-CB8262E740B7}"/>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4D30-4970-983C-CB8262E740B7}"/>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4D30-4970-983C-CB8262E740B7}"/>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0.49</c:v>
                </c:pt>
                <c:pt idx="1">
                  <c:v>0</c:v>
                </c:pt>
                <c:pt idx="2">
                  <c:v>0</c:v>
                </c:pt>
                <c:pt idx="3">
                  <c:v>0.27</c:v>
                </c:pt>
                <c:pt idx="4">
                  <c:v>0.1</c:v>
                </c:pt>
                <c:pt idx="5">
                  <c:v>0.06</c:v>
                </c:pt>
                <c:pt idx="6">
                  <c:v>0.08</c:v>
                </c:pt>
              </c:numCache>
            </c:numRef>
          </c:val>
          <c:extLst>
            <c:ext xmlns:c16="http://schemas.microsoft.com/office/drawing/2014/chart" uri="{C3380CC4-5D6E-409C-BE32-E72D297353CC}">
              <c16:uniqueId val="{0000000E-4D30-4970-983C-CB8262E740B7}"/>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79F3-4DD4-A114-3BE5EFE4C652}"/>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9F3-4DD4-A114-3BE5EFE4C652}"/>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79F3-4DD4-A114-3BE5EFE4C652}"/>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79F3-4DD4-A114-3BE5EFE4C652}"/>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79F3-4DD4-A114-3BE5EFE4C652}"/>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79F3-4DD4-A114-3BE5EFE4C652}"/>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79F3-4DD4-A114-3BE5EFE4C652}"/>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0.42</c:v>
                </c:pt>
                <c:pt idx="1">
                  <c:v>0</c:v>
                </c:pt>
                <c:pt idx="2">
                  <c:v>0</c:v>
                </c:pt>
                <c:pt idx="3">
                  <c:v>0.21</c:v>
                </c:pt>
                <c:pt idx="4">
                  <c:v>0.2</c:v>
                </c:pt>
                <c:pt idx="5">
                  <c:v>0.11</c:v>
                </c:pt>
                <c:pt idx="6">
                  <c:v>0.06</c:v>
                </c:pt>
              </c:numCache>
            </c:numRef>
          </c:val>
          <c:extLst>
            <c:ext xmlns:c16="http://schemas.microsoft.com/office/drawing/2014/chart" uri="{C3380CC4-5D6E-409C-BE32-E72D297353CC}">
              <c16:uniqueId val="{0000000E-79F3-4DD4-A114-3BE5EFE4C652}"/>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79271840347142E-2"/>
          <c:y val="6.472632839622422E-2"/>
          <c:w val="0.8983246493219339"/>
          <c:h val="0.8983246493219339"/>
        </c:manualLayout>
      </c:layout>
      <c:doughnutChart>
        <c:varyColors val="1"/>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296296296296294E-2"/>
          <c:y val="5.5555555555555552E-2"/>
          <c:w val="0.89814814814814814"/>
          <c:h val="0.89814814814814814"/>
        </c:manualLayout>
      </c:layout>
      <c:doughnutChart>
        <c:varyColors val="1"/>
        <c:dLbls>
          <c:showLegendKey val="0"/>
          <c:showVal val="0"/>
          <c:showCatName val="0"/>
          <c:showSerName val="0"/>
          <c:showPercent val="0"/>
          <c:showBubbleSize val="0"/>
          <c:showLeaderLines val="0"/>
        </c:dLbls>
        <c:firstSliceAng val="0"/>
        <c:holeSize val="50"/>
      </c:doughnutChart>
      <c:spPr>
        <a:noFill/>
        <a:ln w="28575">
          <a:noFill/>
          <a:prstDash val="dash"/>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C6C9-4216-BA41-316E354ED9E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6C9-4216-BA41-316E354ED9EE}"/>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C6C9-4216-BA41-316E354ED9EE}"/>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C6C9-4216-BA41-316E354ED9EE}"/>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C6C9-4216-BA41-316E354ED9EE}"/>
              </c:ext>
            </c:extLst>
          </c:dPt>
          <c:dPt>
            <c:idx val="5"/>
            <c:bubble3D val="0"/>
            <c:spPr>
              <a:solidFill>
                <a:srgbClr val="4472C4"/>
              </a:solidFill>
              <a:ln w="19050">
                <a:solidFill>
                  <a:schemeClr val="lt1"/>
                </a:solidFill>
              </a:ln>
              <a:effectLst/>
            </c:spPr>
            <c:extLst>
              <c:ext xmlns:c16="http://schemas.microsoft.com/office/drawing/2014/chart" uri="{C3380CC4-5D6E-409C-BE32-E72D297353CC}">
                <c16:uniqueId val="{0000000B-C6C9-4216-BA41-316E354ED9EE}"/>
              </c:ext>
            </c:extLst>
          </c:dPt>
          <c:dPt>
            <c:idx val="6"/>
            <c:bubble3D val="0"/>
            <c:spPr>
              <a:solidFill>
                <a:srgbClr val="D41B69"/>
              </a:solidFill>
              <a:ln w="19050">
                <a:solidFill>
                  <a:schemeClr val="lt1"/>
                </a:solidFill>
              </a:ln>
              <a:effectLst/>
            </c:spPr>
            <c:extLst>
              <c:ext xmlns:c16="http://schemas.microsoft.com/office/drawing/2014/chart" uri="{C3380CC4-5D6E-409C-BE32-E72D297353CC}">
                <c16:uniqueId val="{0000000D-C6C9-4216-BA41-316E354ED9EE}"/>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0.32</c:v>
                </c:pt>
                <c:pt idx="1">
                  <c:v>0</c:v>
                </c:pt>
                <c:pt idx="2">
                  <c:v>0</c:v>
                </c:pt>
                <c:pt idx="3">
                  <c:v>0.16</c:v>
                </c:pt>
                <c:pt idx="4">
                  <c:v>0.34</c:v>
                </c:pt>
                <c:pt idx="5">
                  <c:v>0.12</c:v>
                </c:pt>
                <c:pt idx="6">
                  <c:v>0.06</c:v>
                </c:pt>
              </c:numCache>
            </c:numRef>
          </c:val>
          <c:extLst>
            <c:ext xmlns:c16="http://schemas.microsoft.com/office/drawing/2014/chart" uri="{C3380CC4-5D6E-409C-BE32-E72D297353CC}">
              <c16:uniqueId val="{0000000E-C6C9-4216-BA41-316E354ED9EE}"/>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39C247-9975-4360-B0BB-E06D4A36A7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9033F9-5246-4A18-ACF7-73AB5F7F0C8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00423E8-5D9F-4AED-A7CB-6F4388DFE121}" type="datetimeFigureOut">
              <a:rPr lang="en-US" smtClean="0"/>
              <a:t>5/16/2024</a:t>
            </a:fld>
            <a:endParaRPr lang="en-US"/>
          </a:p>
        </p:txBody>
      </p:sp>
      <p:sp>
        <p:nvSpPr>
          <p:cNvPr id="4" name="Footer Placeholder 3">
            <a:extLst>
              <a:ext uri="{FF2B5EF4-FFF2-40B4-BE49-F238E27FC236}">
                <a16:creationId xmlns:a16="http://schemas.microsoft.com/office/drawing/2014/main" id="{A39EE7E5-8D08-46C6-B2D6-CCAE53C37AD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08B45C-746E-43D7-9D24-A1709FD0D98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36E7373-9326-4F24-9B09-9182779A9317}" type="slidenum">
              <a:rPr lang="en-US" smtClean="0"/>
              <a:t>‹#›</a:t>
            </a:fld>
            <a:endParaRPr lang="en-US"/>
          </a:p>
        </p:txBody>
      </p:sp>
    </p:spTree>
    <p:extLst>
      <p:ext uri="{BB962C8B-B14F-4D97-AF65-F5344CB8AC3E}">
        <p14:creationId xmlns:p14="http://schemas.microsoft.com/office/powerpoint/2010/main" val="4231336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49" name="Shape 14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243688" latinLnBrk="0">
      <a:lnSpc>
        <a:spcPct val="117999"/>
      </a:lnSpc>
      <a:defRPr sz="1173">
        <a:latin typeface="Helvetica Neue"/>
        <a:ea typeface="Helvetica Neue"/>
        <a:cs typeface="Helvetica Neue"/>
        <a:sym typeface="Helvetica Neue"/>
      </a:defRPr>
    </a:lvl1pPr>
    <a:lvl2pPr indent="121844" defTabSz="243688" latinLnBrk="0">
      <a:lnSpc>
        <a:spcPct val="117999"/>
      </a:lnSpc>
      <a:defRPr sz="1173">
        <a:latin typeface="Helvetica Neue"/>
        <a:ea typeface="Helvetica Neue"/>
        <a:cs typeface="Helvetica Neue"/>
        <a:sym typeface="Helvetica Neue"/>
      </a:defRPr>
    </a:lvl2pPr>
    <a:lvl3pPr indent="243688" defTabSz="243688" latinLnBrk="0">
      <a:lnSpc>
        <a:spcPct val="117999"/>
      </a:lnSpc>
      <a:defRPr sz="1173">
        <a:latin typeface="Helvetica Neue"/>
        <a:ea typeface="Helvetica Neue"/>
        <a:cs typeface="Helvetica Neue"/>
        <a:sym typeface="Helvetica Neue"/>
      </a:defRPr>
    </a:lvl3pPr>
    <a:lvl4pPr indent="365531" defTabSz="243688" latinLnBrk="0">
      <a:lnSpc>
        <a:spcPct val="117999"/>
      </a:lnSpc>
      <a:defRPr sz="1173">
        <a:latin typeface="Helvetica Neue"/>
        <a:ea typeface="Helvetica Neue"/>
        <a:cs typeface="Helvetica Neue"/>
        <a:sym typeface="Helvetica Neue"/>
      </a:defRPr>
    </a:lvl4pPr>
    <a:lvl5pPr indent="487375" defTabSz="243688" latinLnBrk="0">
      <a:lnSpc>
        <a:spcPct val="117999"/>
      </a:lnSpc>
      <a:defRPr sz="1173">
        <a:latin typeface="Helvetica Neue"/>
        <a:ea typeface="Helvetica Neue"/>
        <a:cs typeface="Helvetica Neue"/>
        <a:sym typeface="Helvetica Neue"/>
      </a:defRPr>
    </a:lvl5pPr>
    <a:lvl6pPr indent="609219" defTabSz="243688" latinLnBrk="0">
      <a:lnSpc>
        <a:spcPct val="117999"/>
      </a:lnSpc>
      <a:defRPr sz="1173">
        <a:latin typeface="Helvetica Neue"/>
        <a:ea typeface="Helvetica Neue"/>
        <a:cs typeface="Helvetica Neue"/>
        <a:sym typeface="Helvetica Neue"/>
      </a:defRPr>
    </a:lvl6pPr>
    <a:lvl7pPr indent="731063" defTabSz="243688" latinLnBrk="0">
      <a:lnSpc>
        <a:spcPct val="117999"/>
      </a:lnSpc>
      <a:defRPr sz="1173">
        <a:latin typeface="Helvetica Neue"/>
        <a:ea typeface="Helvetica Neue"/>
        <a:cs typeface="Helvetica Neue"/>
        <a:sym typeface="Helvetica Neue"/>
      </a:defRPr>
    </a:lvl7pPr>
    <a:lvl8pPr indent="852907" defTabSz="243688" latinLnBrk="0">
      <a:lnSpc>
        <a:spcPct val="117999"/>
      </a:lnSpc>
      <a:defRPr sz="1173">
        <a:latin typeface="Helvetica Neue"/>
        <a:ea typeface="Helvetica Neue"/>
        <a:cs typeface="Helvetica Neue"/>
        <a:sym typeface="Helvetica Neue"/>
      </a:defRPr>
    </a:lvl8pPr>
    <a:lvl9pPr indent="974750" defTabSz="243688" latinLnBrk="0">
      <a:lnSpc>
        <a:spcPct val="117999"/>
      </a:lnSpc>
      <a:defRPr sz="1173">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044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F9F22D-3098-49AC-926D-EFA99FF22C9A}" type="slidenum">
              <a:rPr lang="en-US" smtClean="0"/>
              <a:t>4</a:t>
            </a:fld>
            <a:endParaRPr lang="en-US"/>
          </a:p>
        </p:txBody>
      </p:sp>
    </p:spTree>
    <p:extLst>
      <p:ext uri="{BB962C8B-B14F-4D97-AF65-F5344CB8AC3E}">
        <p14:creationId xmlns:p14="http://schemas.microsoft.com/office/powerpoint/2010/main" val="155711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F9F22D-3098-49AC-926D-EFA99FF22C9A}" type="slidenum">
              <a:rPr lang="en-US" smtClean="0"/>
              <a:t>5</a:t>
            </a:fld>
            <a:endParaRPr lang="en-US"/>
          </a:p>
        </p:txBody>
      </p:sp>
    </p:spTree>
    <p:extLst>
      <p:ext uri="{BB962C8B-B14F-4D97-AF65-F5344CB8AC3E}">
        <p14:creationId xmlns:p14="http://schemas.microsoft.com/office/powerpoint/2010/main" val="206133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301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738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070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73A024-00AD-451A-84A0-B7E1F7763779}"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241366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8DC6B4-7F7B-4174-B731-09CC4C3931CA}" type="datetime1">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84537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81F444-AFDA-4EC3-8C19-1271952D79D3}" type="datetime1">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162381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67250-1B13-40C9-B2EC-4BA92C9F51B3}"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405255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4F263-BFA3-49D1-945F-9A12ED5BA254}"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167520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EC05FD8-BDD2-D2B3-F99E-5181039B0F5E}"/>
              </a:ext>
            </a:extLst>
          </p:cNvPr>
          <p:cNvSpPr>
            <a:spLocks noGrp="1"/>
          </p:cNvSpPr>
          <p:nvPr>
            <p:ph type="sldNum" sz="quarter" idx="4"/>
          </p:nvPr>
        </p:nvSpPr>
        <p:spPr>
          <a:xfrm>
            <a:off x="6457950" y="653891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4BB0A2-7030-4EA9-BFA6-B6E3BE8BAE00}" type="slidenum">
              <a:rPr lang="en-US" smtClean="0"/>
              <a:pPr/>
              <a:t>‹#›</a:t>
            </a:fld>
            <a:endParaRPr lang="en-US"/>
          </a:p>
        </p:txBody>
      </p:sp>
    </p:spTree>
    <p:extLst>
      <p:ext uri="{BB962C8B-B14F-4D97-AF65-F5344CB8AC3E}">
        <p14:creationId xmlns:p14="http://schemas.microsoft.com/office/powerpoint/2010/main" val="292363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ZIG Plain">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147640-30E4-42C7-BB24-220209347557}"/>
              </a:ext>
            </a:extLst>
          </p:cNvPr>
          <p:cNvSpPr/>
          <p:nvPr userDrawn="1"/>
        </p:nvSpPr>
        <p:spPr>
          <a:xfrm flipH="1">
            <a:off x="-1" y="0"/>
            <a:ext cx="9144000" cy="675118"/>
          </a:xfrm>
          <a:prstGeom prst="rect">
            <a:avLst/>
          </a:prstGeom>
          <a:gradFill>
            <a:gsLst>
              <a:gs pos="0">
                <a:srgbClr val="517B38">
                  <a:alpha val="30000"/>
                </a:srgbClr>
              </a:gs>
              <a:gs pos="100000">
                <a:srgbClr val="0E5E9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1"/>
          </a:p>
        </p:txBody>
      </p:sp>
      <p:pic>
        <p:nvPicPr>
          <p:cNvPr id="2" name="Graphic 1">
            <a:extLst>
              <a:ext uri="{FF2B5EF4-FFF2-40B4-BE49-F238E27FC236}">
                <a16:creationId xmlns:a16="http://schemas.microsoft.com/office/drawing/2014/main" id="{FFBDDAE4-8A40-49CB-B7A0-4C634EA058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6122" y="177539"/>
            <a:ext cx="1884680" cy="320040"/>
          </a:xfrm>
          <a:prstGeom prst="rect">
            <a:avLst/>
          </a:prstGeom>
        </p:spPr>
      </p:pic>
      <p:sp>
        <p:nvSpPr>
          <p:cNvPr id="9" name="Title 1">
            <a:extLst>
              <a:ext uri="{FF2B5EF4-FFF2-40B4-BE49-F238E27FC236}">
                <a16:creationId xmlns:a16="http://schemas.microsoft.com/office/drawing/2014/main" id="{9651870A-CB1A-4207-BED8-B627932605EF}"/>
              </a:ext>
            </a:extLst>
          </p:cNvPr>
          <p:cNvSpPr>
            <a:spLocks noGrp="1"/>
          </p:cNvSpPr>
          <p:nvPr>
            <p:ph type="title"/>
          </p:nvPr>
        </p:nvSpPr>
        <p:spPr>
          <a:xfrm>
            <a:off x="457200" y="1125448"/>
            <a:ext cx="8229600" cy="249299"/>
          </a:xfrm>
        </p:spPr>
        <p:txBody>
          <a:bodyPr lIns="0" tIns="0" rIns="0" bIns="0" anchor="b">
            <a:spAutoFit/>
          </a:bodyPr>
          <a:lstStyle>
            <a:lvl1pPr>
              <a:defRPr sz="1800">
                <a:latin typeface="+mn-lt"/>
              </a:defRPr>
            </a:lvl1pPr>
          </a:lstStyle>
          <a:p>
            <a:r>
              <a:rPr lang="en-US"/>
              <a:t>Click to edit Master title style</a:t>
            </a:r>
          </a:p>
        </p:txBody>
      </p:sp>
      <p:sp>
        <p:nvSpPr>
          <p:cNvPr id="21" name="Content Placeholder 19">
            <a:extLst>
              <a:ext uri="{FF2B5EF4-FFF2-40B4-BE49-F238E27FC236}">
                <a16:creationId xmlns:a16="http://schemas.microsoft.com/office/drawing/2014/main" id="{5798D739-580D-4A97-84D1-CA26D5A74449}"/>
              </a:ext>
            </a:extLst>
          </p:cNvPr>
          <p:cNvSpPr txBox="1">
            <a:spLocks/>
          </p:cNvSpPr>
          <p:nvPr userDrawn="1"/>
        </p:nvSpPr>
        <p:spPr>
          <a:xfrm>
            <a:off x="7187013" y="365126"/>
            <a:ext cx="1499787" cy="264864"/>
          </a:xfrm>
          <a:prstGeom prst="rect">
            <a:avLst/>
          </a:prstGeom>
        </p:spPr>
        <p:txBody>
          <a:bodyPr lIns="0" tIns="0" rIns="0" bIns="0" anchor="ctr">
            <a:noAutofit/>
          </a:bodyPr>
          <a:lstStyle>
            <a:lvl1pPr marL="0" indent="0" algn="r"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Page </a:t>
            </a:r>
            <a:fld id="{2C6AE605-5AAC-461D-A3B8-8257CB7CEB31}" type="slidenum">
              <a:rPr lang="en-US" smtClean="0">
                <a:solidFill>
                  <a:schemeClr val="bg1"/>
                </a:solidFill>
              </a:rPr>
              <a:pPr/>
              <a:t>‹#›</a:t>
            </a:fld>
            <a:endParaRPr lang="en-US">
              <a:solidFill>
                <a:schemeClr val="bg1"/>
              </a:solidFill>
            </a:endParaRPr>
          </a:p>
        </p:txBody>
      </p:sp>
      <p:sp>
        <p:nvSpPr>
          <p:cNvPr id="5" name="Text Placeholder 4">
            <a:extLst>
              <a:ext uri="{FF2B5EF4-FFF2-40B4-BE49-F238E27FC236}">
                <a16:creationId xmlns:a16="http://schemas.microsoft.com/office/drawing/2014/main" id="{F17F6066-0638-41C3-9B91-9852AF9AB293}"/>
              </a:ext>
            </a:extLst>
          </p:cNvPr>
          <p:cNvSpPr>
            <a:spLocks noGrp="1"/>
          </p:cNvSpPr>
          <p:nvPr>
            <p:ph type="body" sz="quarter" idx="11"/>
          </p:nvPr>
        </p:nvSpPr>
        <p:spPr>
          <a:xfrm>
            <a:off x="457200" y="1710817"/>
            <a:ext cx="8037513" cy="4037013"/>
          </a:xfrm>
        </p:spPr>
        <p:txBody>
          <a:bodyPr>
            <a:normAutofit/>
          </a:bodyPr>
          <a:lstStyle>
            <a:lvl1pPr marL="171450" indent="-171450">
              <a:lnSpc>
                <a:spcPct val="100000"/>
              </a:lnSpc>
              <a:spcBef>
                <a:spcPts val="600"/>
              </a:spcBef>
              <a:defRPr sz="1400"/>
            </a:lvl1pPr>
            <a:lvl2pPr marL="341313" indent="-169863">
              <a:lnSpc>
                <a:spcPct val="100000"/>
              </a:lnSpc>
              <a:spcBef>
                <a:spcPts val="600"/>
              </a:spcBef>
              <a:buFont typeface="Calibri" panose="020F0502020204030204" pitchFamily="34" charset="0"/>
              <a:buChar char="›"/>
              <a:defRPr sz="1200"/>
            </a:lvl2pPr>
            <a:lvl3pPr marL="512763" indent="-171450">
              <a:lnSpc>
                <a:spcPct val="100000"/>
              </a:lnSpc>
              <a:spcBef>
                <a:spcPts val="600"/>
              </a:spcBef>
              <a:buFont typeface="Calibri" panose="020F0502020204030204" pitchFamily="34" charset="0"/>
              <a:buChar cha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47B2BE39-A352-0210-A371-4DCE32C32923}"/>
              </a:ext>
            </a:extLst>
          </p:cNvPr>
          <p:cNvSpPr>
            <a:spLocks noGrp="1"/>
          </p:cNvSpPr>
          <p:nvPr>
            <p:ph type="sldNum" sz="quarter" idx="4"/>
          </p:nvPr>
        </p:nvSpPr>
        <p:spPr>
          <a:xfrm>
            <a:off x="6457950" y="653891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4BB0A2-7030-4EA9-BFA6-B6E3BE8BAE00}" type="slidenum">
              <a:rPr lang="en-US" smtClean="0"/>
              <a:pPr/>
              <a:t>‹#›</a:t>
            </a:fld>
            <a:endParaRPr lang="en-US"/>
          </a:p>
        </p:txBody>
      </p:sp>
    </p:spTree>
    <p:extLst>
      <p:ext uri="{BB962C8B-B14F-4D97-AF65-F5344CB8AC3E}">
        <p14:creationId xmlns:p14="http://schemas.microsoft.com/office/powerpoint/2010/main" val="41567407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a:p>
        </p:txBody>
      </p:sp>
    </p:spTree>
    <p:extLst>
      <p:ext uri="{BB962C8B-B14F-4D97-AF65-F5344CB8AC3E}">
        <p14:creationId xmlns:p14="http://schemas.microsoft.com/office/powerpoint/2010/main" val="234210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2547-CB68-4C34-8FCA-17AC9768E63B}"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147983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5DEA9-1D59-4E64-A8CD-6E7CE98AA426}"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99927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C9E036-2227-4EF0-B320-234E16FE711C}" type="datetime1">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32004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D4EA25-CB8D-4001-AAD4-4CB32CE1FC8F}" type="datetime1">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57536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1C85A4-401D-46F4-827C-6CAF2652B645}" type="datetime1">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33684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C18C6-C0C7-4855-80A4-996E99BC1E51}" type="datetime1">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BB0A2-7030-4EA9-BFA6-B6E3BE8BAE00}" type="slidenum">
              <a:rPr lang="en-US" smtClean="0"/>
              <a:t>‹#›</a:t>
            </a:fld>
            <a:endParaRPr lang="en-US"/>
          </a:p>
        </p:txBody>
      </p:sp>
    </p:spTree>
    <p:extLst>
      <p:ext uri="{BB962C8B-B14F-4D97-AF65-F5344CB8AC3E}">
        <p14:creationId xmlns:p14="http://schemas.microsoft.com/office/powerpoint/2010/main" val="469126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8B9AB1-5D9F-96F8-42E2-98DC0A324D6D}"/>
              </a:ext>
            </a:extLst>
          </p:cNvPr>
          <p:cNvGrpSpPr/>
          <p:nvPr userDrawn="1"/>
        </p:nvGrpSpPr>
        <p:grpSpPr>
          <a:xfrm>
            <a:off x="436418" y="611538"/>
            <a:ext cx="8271164" cy="5764324"/>
            <a:chOff x="415636" y="611538"/>
            <a:chExt cx="8271164" cy="5764324"/>
          </a:xfrm>
        </p:grpSpPr>
        <p:sp>
          <p:nvSpPr>
            <p:cNvPr id="6" name="TextBox 5">
              <a:extLst>
                <a:ext uri="{FF2B5EF4-FFF2-40B4-BE49-F238E27FC236}">
                  <a16:creationId xmlns:a16="http://schemas.microsoft.com/office/drawing/2014/main" id="{F4AA9ABB-8673-E551-126F-6C5698FA33C1}"/>
                </a:ext>
              </a:extLst>
            </p:cNvPr>
            <p:cNvSpPr txBox="1"/>
            <p:nvPr userDrawn="1"/>
          </p:nvSpPr>
          <p:spPr>
            <a:xfrm>
              <a:off x="457200" y="6176963"/>
              <a:ext cx="8229600" cy="104067"/>
            </a:xfrm>
            <a:prstGeom prst="rect">
              <a:avLst/>
            </a:prstGeom>
            <a:solidFill>
              <a:schemeClr val="bg1"/>
            </a:solidFill>
          </p:spPr>
          <p:txBody>
            <a:bodyPr wrap="square" lIns="0" tIns="0" rIns="0" bIns="0" rtlCol="0" anchor="b">
              <a:spAutoFit/>
            </a:bodyPr>
            <a:lstStyle/>
            <a:p>
              <a:pPr>
                <a:lnSpc>
                  <a:spcPts val="800"/>
                </a:lnSpc>
              </a:pPr>
              <a:endParaRPr lang="en-US" sz="800"/>
            </a:p>
          </p:txBody>
        </p:sp>
        <p:cxnSp>
          <p:nvCxnSpPr>
            <p:cNvPr id="7" name="Straight Connector 6">
              <a:extLst>
                <a:ext uri="{FF2B5EF4-FFF2-40B4-BE49-F238E27FC236}">
                  <a16:creationId xmlns:a16="http://schemas.microsoft.com/office/drawing/2014/main" id="{4749CBF9-096D-646F-D022-C56CFBCA40EF}"/>
                </a:ext>
              </a:extLst>
            </p:cNvPr>
            <p:cNvCxnSpPr>
              <a:cxnSpLocks/>
            </p:cNvCxnSpPr>
            <p:nvPr userDrawn="1"/>
          </p:nvCxnSpPr>
          <p:spPr>
            <a:xfrm>
              <a:off x="415636" y="6375862"/>
              <a:ext cx="8229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D7961E-F85E-0AA0-E5A6-C310FBBE2575}"/>
                </a:ext>
              </a:extLst>
            </p:cNvPr>
            <p:cNvCxnSpPr>
              <a:cxnSpLocks/>
            </p:cNvCxnSpPr>
            <p:nvPr userDrawn="1"/>
          </p:nvCxnSpPr>
          <p:spPr>
            <a:xfrm>
              <a:off x="415636" y="611538"/>
              <a:ext cx="8229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descr="A black and grey logo&#10;&#10;Description automatically generated with medium confidence">
            <a:extLst>
              <a:ext uri="{FF2B5EF4-FFF2-40B4-BE49-F238E27FC236}">
                <a16:creationId xmlns:a16="http://schemas.microsoft.com/office/drawing/2014/main" id="{733C8094-ED61-5109-7AD2-F0A6B7858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418" y="6526189"/>
            <a:ext cx="1001697" cy="155304"/>
          </a:xfrm>
          <a:prstGeom prst="rect">
            <a:avLst/>
          </a:prstGeom>
        </p:spPr>
      </p:pic>
      <p:sp>
        <p:nvSpPr>
          <p:cNvPr id="2" name="TextBox 1">
            <a:extLst>
              <a:ext uri="{FF2B5EF4-FFF2-40B4-BE49-F238E27FC236}">
                <a16:creationId xmlns:a16="http://schemas.microsoft.com/office/drawing/2014/main" id="{C7146DB6-6A86-F94D-00D6-07A8A6F89060}"/>
              </a:ext>
            </a:extLst>
          </p:cNvPr>
          <p:cNvSpPr txBox="1"/>
          <p:nvPr userDrawn="1"/>
        </p:nvSpPr>
        <p:spPr>
          <a:xfrm>
            <a:off x="6316074" y="6496119"/>
            <a:ext cx="2391508" cy="215444"/>
          </a:xfrm>
          <a:prstGeom prst="rect">
            <a:avLst/>
          </a:prstGeom>
          <a:noFill/>
        </p:spPr>
        <p:txBody>
          <a:bodyPr wrap="square" rtlCol="0">
            <a:spAutoFit/>
          </a:bodyPr>
          <a:lstStyle/>
          <a:p>
            <a:pPr algn="r"/>
            <a:r>
              <a:rPr lang="en-US" sz="800">
                <a:solidFill>
                  <a:schemeClr val="tx1">
                    <a:lumMod val="75000"/>
                    <a:lumOff val="25000"/>
                  </a:schemeClr>
                </a:solidFill>
              </a:rPr>
              <a:t>GeoWealth Investment Management  |  </a:t>
            </a:r>
            <a:fld id="{535D4AB8-13AE-435E-8514-703E90A1EFF7}" type="slidenum">
              <a:rPr lang="en-US" sz="800" smtClean="0">
                <a:solidFill>
                  <a:schemeClr val="tx1">
                    <a:lumMod val="75000"/>
                    <a:lumOff val="25000"/>
                  </a:schemeClr>
                </a:solidFill>
              </a:rPr>
              <a:pPr algn="r"/>
              <a:t>‹#›</a:t>
            </a:fld>
            <a:endParaRPr lang="en-US" sz="800">
              <a:solidFill>
                <a:schemeClr val="tx1">
                  <a:lumMod val="75000"/>
                  <a:lumOff val="25000"/>
                </a:schemeClr>
              </a:solidFill>
            </a:endParaRPr>
          </a:p>
        </p:txBody>
      </p:sp>
      <p:sp>
        <p:nvSpPr>
          <p:cNvPr id="12" name="Text Placeholder 11">
            <a:extLst>
              <a:ext uri="{FF2B5EF4-FFF2-40B4-BE49-F238E27FC236}">
                <a16:creationId xmlns:a16="http://schemas.microsoft.com/office/drawing/2014/main" id="{AC8DEE8F-5C09-B3A9-B7B8-B8B0912E70FA}"/>
              </a:ext>
            </a:extLst>
          </p:cNvPr>
          <p:cNvSpPr>
            <a:spLocks noGrp="1"/>
          </p:cNvSpPr>
          <p:nvPr>
            <p:ph type="body" sz="quarter" idx="10"/>
          </p:nvPr>
        </p:nvSpPr>
        <p:spPr>
          <a:xfrm>
            <a:off x="457200" y="723285"/>
            <a:ext cx="8229600" cy="166199"/>
          </a:xfrm>
        </p:spPr>
        <p:txBody>
          <a:bodyPr lIns="0" tIns="0" rIns="0" bIns="0">
            <a:sp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Tree>
    <p:extLst>
      <p:ext uri="{BB962C8B-B14F-4D97-AF65-F5344CB8AC3E}">
        <p14:creationId xmlns:p14="http://schemas.microsoft.com/office/powerpoint/2010/main" val="22607914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Returns Page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8B9AB1-5D9F-96F8-42E2-98DC0A324D6D}"/>
              </a:ext>
            </a:extLst>
          </p:cNvPr>
          <p:cNvGrpSpPr/>
          <p:nvPr userDrawn="1"/>
        </p:nvGrpSpPr>
        <p:grpSpPr>
          <a:xfrm>
            <a:off x="436418" y="611538"/>
            <a:ext cx="8271164" cy="5764324"/>
            <a:chOff x="415636" y="611538"/>
            <a:chExt cx="8271164" cy="5764324"/>
          </a:xfrm>
        </p:grpSpPr>
        <p:sp>
          <p:nvSpPr>
            <p:cNvPr id="6" name="TextBox 5">
              <a:extLst>
                <a:ext uri="{FF2B5EF4-FFF2-40B4-BE49-F238E27FC236}">
                  <a16:creationId xmlns:a16="http://schemas.microsoft.com/office/drawing/2014/main" id="{F4AA9ABB-8673-E551-126F-6C5698FA33C1}"/>
                </a:ext>
              </a:extLst>
            </p:cNvPr>
            <p:cNvSpPr txBox="1"/>
            <p:nvPr userDrawn="1"/>
          </p:nvSpPr>
          <p:spPr>
            <a:xfrm>
              <a:off x="457200" y="6176963"/>
              <a:ext cx="8229600" cy="104067"/>
            </a:xfrm>
            <a:prstGeom prst="rect">
              <a:avLst/>
            </a:prstGeom>
            <a:solidFill>
              <a:schemeClr val="bg1"/>
            </a:solidFill>
          </p:spPr>
          <p:txBody>
            <a:bodyPr wrap="square" lIns="0" tIns="0" rIns="0" bIns="0" rtlCol="0" anchor="b">
              <a:spAutoFit/>
            </a:bodyPr>
            <a:lstStyle/>
            <a:p>
              <a:pPr>
                <a:lnSpc>
                  <a:spcPts val="800"/>
                </a:lnSpc>
              </a:pPr>
              <a:endParaRPr lang="en-US" sz="800"/>
            </a:p>
          </p:txBody>
        </p:sp>
        <p:cxnSp>
          <p:nvCxnSpPr>
            <p:cNvPr id="7" name="Straight Connector 6">
              <a:extLst>
                <a:ext uri="{FF2B5EF4-FFF2-40B4-BE49-F238E27FC236}">
                  <a16:creationId xmlns:a16="http://schemas.microsoft.com/office/drawing/2014/main" id="{4749CBF9-096D-646F-D022-C56CFBCA40EF}"/>
                </a:ext>
              </a:extLst>
            </p:cNvPr>
            <p:cNvCxnSpPr>
              <a:cxnSpLocks/>
            </p:cNvCxnSpPr>
            <p:nvPr userDrawn="1"/>
          </p:nvCxnSpPr>
          <p:spPr>
            <a:xfrm>
              <a:off x="415636" y="6375862"/>
              <a:ext cx="8229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D7961E-F85E-0AA0-E5A6-C310FBBE2575}"/>
                </a:ext>
              </a:extLst>
            </p:cNvPr>
            <p:cNvCxnSpPr>
              <a:cxnSpLocks/>
            </p:cNvCxnSpPr>
            <p:nvPr userDrawn="1"/>
          </p:nvCxnSpPr>
          <p:spPr>
            <a:xfrm>
              <a:off x="415636" y="611538"/>
              <a:ext cx="8229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descr="A black and grey logo&#10;&#10;Description automatically generated with medium confidence">
            <a:extLst>
              <a:ext uri="{FF2B5EF4-FFF2-40B4-BE49-F238E27FC236}">
                <a16:creationId xmlns:a16="http://schemas.microsoft.com/office/drawing/2014/main" id="{733C8094-ED61-5109-7AD2-F0A6B7858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418" y="6526189"/>
            <a:ext cx="1001697" cy="155304"/>
          </a:xfrm>
          <a:prstGeom prst="rect">
            <a:avLst/>
          </a:prstGeom>
        </p:spPr>
      </p:pic>
      <p:sp>
        <p:nvSpPr>
          <p:cNvPr id="2" name="TextBox 1">
            <a:extLst>
              <a:ext uri="{FF2B5EF4-FFF2-40B4-BE49-F238E27FC236}">
                <a16:creationId xmlns:a16="http://schemas.microsoft.com/office/drawing/2014/main" id="{C7146DB6-6A86-F94D-00D6-07A8A6F89060}"/>
              </a:ext>
            </a:extLst>
          </p:cNvPr>
          <p:cNvSpPr txBox="1"/>
          <p:nvPr userDrawn="1"/>
        </p:nvSpPr>
        <p:spPr>
          <a:xfrm>
            <a:off x="6316074" y="6496119"/>
            <a:ext cx="2391508" cy="215444"/>
          </a:xfrm>
          <a:prstGeom prst="rect">
            <a:avLst/>
          </a:prstGeom>
          <a:noFill/>
        </p:spPr>
        <p:txBody>
          <a:bodyPr wrap="square" rtlCol="0">
            <a:spAutoFit/>
          </a:bodyPr>
          <a:lstStyle/>
          <a:p>
            <a:pPr algn="r"/>
            <a:r>
              <a:rPr lang="en-US" sz="800">
                <a:solidFill>
                  <a:schemeClr val="tx1">
                    <a:lumMod val="75000"/>
                    <a:lumOff val="25000"/>
                  </a:schemeClr>
                </a:solidFill>
              </a:rPr>
              <a:t>GeoWealth Investment Management  |  </a:t>
            </a:r>
            <a:fld id="{535D4AB8-13AE-435E-8514-703E90A1EFF7}" type="slidenum">
              <a:rPr lang="en-US" sz="800" smtClean="0">
                <a:solidFill>
                  <a:schemeClr val="tx1">
                    <a:lumMod val="75000"/>
                    <a:lumOff val="25000"/>
                  </a:schemeClr>
                </a:solidFill>
              </a:rPr>
              <a:pPr algn="r"/>
              <a:t>‹#›</a:t>
            </a:fld>
            <a:endParaRPr lang="en-US" sz="800">
              <a:solidFill>
                <a:schemeClr val="tx1">
                  <a:lumMod val="75000"/>
                  <a:lumOff val="25000"/>
                </a:schemeClr>
              </a:solidFill>
            </a:endParaRPr>
          </a:p>
        </p:txBody>
      </p:sp>
      <p:sp>
        <p:nvSpPr>
          <p:cNvPr id="3" name="TextBox 2">
            <a:extLst>
              <a:ext uri="{FF2B5EF4-FFF2-40B4-BE49-F238E27FC236}">
                <a16:creationId xmlns:a16="http://schemas.microsoft.com/office/drawing/2014/main" id="{EF23A403-70D6-BB29-B076-6813C77CFEE1}"/>
              </a:ext>
            </a:extLst>
          </p:cNvPr>
          <p:cNvSpPr txBox="1"/>
          <p:nvPr userDrawn="1"/>
        </p:nvSpPr>
        <p:spPr>
          <a:xfrm>
            <a:off x="432187" y="6078812"/>
            <a:ext cx="8229600" cy="246221"/>
          </a:xfrm>
          <a:prstGeom prst="rect">
            <a:avLst/>
          </a:prstGeom>
          <a:noFill/>
        </p:spPr>
        <p:txBody>
          <a:bodyPr wrap="square" lIns="0" tIns="0" rIns="0" bIns="0" rtlCol="0" anchor="b">
            <a:spAutoFit/>
          </a:bodyPr>
          <a:lstStyle/>
          <a:p>
            <a:r>
              <a:rPr lang="en-US" sz="800" b="1" dirty="0"/>
              <a:t>FOR USE BY THE INTENDED RECIPIENT ONLY. </a:t>
            </a:r>
            <a:r>
              <a:rPr lang="en-US" sz="800" dirty="0"/>
              <a:t>Do not forward. All data is subject to change, and will change, over time. Source: Morningstar. GeoWealth does not guarantee the accuracy of Morningstar data. </a:t>
            </a:r>
          </a:p>
        </p:txBody>
      </p:sp>
    </p:spTree>
    <p:extLst>
      <p:ext uri="{BB962C8B-B14F-4D97-AF65-F5344CB8AC3E}">
        <p14:creationId xmlns:p14="http://schemas.microsoft.com/office/powerpoint/2010/main" val="1016946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D628D-3F80-44CC-982E-B3452CFC79CE}" type="datetime1">
              <a:rPr lang="en-US" smtClean="0"/>
              <a:t>5/16/2024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538913"/>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4BB0A2-7030-4EA9-BFA6-B6E3BE8BAE00}" type="slidenum">
              <a:rPr lang="en-US" smtClean="0"/>
              <a:pPr/>
              <a:t>‹#›</a:t>
            </a:fld>
            <a:endParaRPr lang="en-US"/>
          </a:p>
        </p:txBody>
      </p:sp>
    </p:spTree>
    <p:extLst>
      <p:ext uri="{BB962C8B-B14F-4D97-AF65-F5344CB8AC3E}">
        <p14:creationId xmlns:p14="http://schemas.microsoft.com/office/powerpoint/2010/main" val="33028915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8" r:id="rId8"/>
    <p:sldLayoutId id="2147483689" r:id="rId9"/>
    <p:sldLayoutId id="2147483683" r:id="rId10"/>
    <p:sldLayoutId id="2147483684" r:id="rId11"/>
    <p:sldLayoutId id="2147483685" r:id="rId12"/>
    <p:sldLayoutId id="2147483686" r:id="rId13"/>
    <p:sldLayoutId id="2147483661" r:id="rId14"/>
    <p:sldLayoutId id="2147483687" r:id="rId15"/>
    <p:sldLayoutId id="214748369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E3B8A1D-A630-482E-5FF2-C8A2A60940B9}"/>
              </a:ext>
            </a:extLst>
          </p:cNvPr>
          <p:cNvSpPr/>
          <p:nvPr/>
        </p:nvSpPr>
        <p:spPr>
          <a:xfrm>
            <a:off x="0" y="0"/>
            <a:ext cx="9144000" cy="6123709"/>
          </a:xfrm>
          <a:custGeom>
            <a:avLst/>
            <a:gdLst>
              <a:gd name="connsiteX0" fmla="*/ 0 w 10258425"/>
              <a:gd name="connsiteY0" fmla="*/ 0 h 4779223"/>
              <a:gd name="connsiteX1" fmla="*/ 10258425 w 10258425"/>
              <a:gd name="connsiteY1" fmla="*/ 0 h 4779223"/>
              <a:gd name="connsiteX2" fmla="*/ 10258425 w 10258425"/>
              <a:gd name="connsiteY2" fmla="*/ 3030694 h 4779223"/>
              <a:gd name="connsiteX3" fmla="*/ 10103757 w 10258425"/>
              <a:gd name="connsiteY3" fmla="*/ 3160863 h 4779223"/>
              <a:gd name="connsiteX4" fmla="*/ 5175688 w 10258425"/>
              <a:gd name="connsiteY4" fmla="*/ 4733113 h 4779223"/>
              <a:gd name="connsiteX5" fmla="*/ 93669 w 10258425"/>
              <a:gd name="connsiteY5" fmla="*/ 4209737 h 4779223"/>
              <a:gd name="connsiteX6" fmla="*/ 0 w 10258425"/>
              <a:gd name="connsiteY6" fmla="*/ 4170676 h 477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8425" h="4779223">
                <a:moveTo>
                  <a:pt x="0" y="0"/>
                </a:moveTo>
                <a:lnTo>
                  <a:pt x="10258425" y="0"/>
                </a:lnTo>
                <a:lnTo>
                  <a:pt x="10258425" y="3030694"/>
                </a:lnTo>
                <a:lnTo>
                  <a:pt x="10103757" y="3160863"/>
                </a:lnTo>
                <a:cubicBezTo>
                  <a:pt x="8845328" y="4156920"/>
                  <a:pt x="6608039" y="4615722"/>
                  <a:pt x="5175688" y="4733113"/>
                </a:cubicBezTo>
                <a:cubicBezTo>
                  <a:pt x="3873551" y="4839833"/>
                  <a:pt x="1608983" y="4797797"/>
                  <a:pt x="93669" y="4209737"/>
                </a:cubicBezTo>
                <a:lnTo>
                  <a:pt x="0" y="4170676"/>
                </a:lnTo>
                <a:close/>
              </a:path>
            </a:pathLst>
          </a:custGeom>
          <a:solidFill>
            <a:srgbClr val="649B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93B996B9-4B1A-A52B-93D9-9FA737388ADC}"/>
              </a:ext>
            </a:extLst>
          </p:cNvPr>
          <p:cNvSpPr txBox="1"/>
          <p:nvPr/>
        </p:nvSpPr>
        <p:spPr>
          <a:xfrm>
            <a:off x="416082" y="1432405"/>
            <a:ext cx="7367469" cy="1477328"/>
          </a:xfrm>
          <a:prstGeom prst="rect">
            <a:avLst/>
          </a:prstGeom>
          <a:noFill/>
        </p:spPr>
        <p:txBody>
          <a:bodyPr wrap="square" lIns="0" tIns="0" rIns="0" bIns="0" rtlCol="0">
            <a:spAutoFit/>
          </a:bodyPr>
          <a:lstStyle/>
          <a:p>
            <a:r>
              <a:rPr lang="en-US" sz="4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GeoWealth </a:t>
            </a:r>
            <a:r>
              <a:rPr lang="en-US" sz="48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CreativeOne</a:t>
            </a:r>
            <a:endParaRPr lang="en-US" sz="48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r>
              <a:rPr lang="en-US" sz="48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Multi-Manager Portfolios</a:t>
            </a:r>
          </a:p>
        </p:txBody>
      </p:sp>
      <p:pic>
        <p:nvPicPr>
          <p:cNvPr id="34" name="Picture 33" descr="A picture containing candelabrum, outdoor object&#10;&#10;Description automatically generated">
            <a:extLst>
              <a:ext uri="{FF2B5EF4-FFF2-40B4-BE49-F238E27FC236}">
                <a16:creationId xmlns:a16="http://schemas.microsoft.com/office/drawing/2014/main" id="{C87BC18A-5677-481E-20D5-CAE0968D6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648" y="5316977"/>
            <a:ext cx="1064629" cy="1066365"/>
          </a:xfrm>
          <a:prstGeom prst="rect">
            <a:avLst/>
          </a:prstGeom>
        </p:spPr>
      </p:pic>
      <p:pic>
        <p:nvPicPr>
          <p:cNvPr id="15" name="Picture 14" descr="A black and white polka dot background&#10;&#10;Description automatically generated with medium confidence">
            <a:extLst>
              <a:ext uri="{FF2B5EF4-FFF2-40B4-BE49-F238E27FC236}">
                <a16:creationId xmlns:a16="http://schemas.microsoft.com/office/drawing/2014/main" id="{5C36926C-7D78-855B-1294-09A2450E127B}"/>
              </a:ext>
            </a:extLst>
          </p:cNvPr>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32998" t="34064" r="31746"/>
          <a:stretch/>
        </p:blipFill>
        <p:spPr>
          <a:xfrm>
            <a:off x="8451830" y="3286765"/>
            <a:ext cx="419101" cy="785308"/>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38A09EC3-1907-FA69-688B-2CEAECE812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55" y="497674"/>
            <a:ext cx="2419370" cy="375925"/>
          </a:xfrm>
          <a:prstGeom prst="rect">
            <a:avLst/>
          </a:prstGeom>
        </p:spPr>
      </p:pic>
      <p:sp>
        <p:nvSpPr>
          <p:cNvPr id="14" name="TextBox 13">
            <a:extLst>
              <a:ext uri="{FF2B5EF4-FFF2-40B4-BE49-F238E27FC236}">
                <a16:creationId xmlns:a16="http://schemas.microsoft.com/office/drawing/2014/main" id="{D1E5583A-55C2-F22D-C7DC-CB5D8BDCB20F}"/>
              </a:ext>
            </a:extLst>
          </p:cNvPr>
          <p:cNvSpPr txBox="1"/>
          <p:nvPr/>
        </p:nvSpPr>
        <p:spPr>
          <a:xfrm>
            <a:off x="114300" y="6236939"/>
            <a:ext cx="4220893" cy="507831"/>
          </a:xfrm>
          <a:prstGeom prst="rect">
            <a:avLst/>
          </a:prstGeom>
          <a:noFill/>
        </p:spPr>
        <p:txBody>
          <a:bodyPr wrap="square">
            <a:spAutoFit/>
          </a:bodyPr>
          <a:lstStyle/>
          <a:p>
            <a:r>
              <a:rPr lang="en-US" sz="900" dirty="0">
                <a:solidFill>
                  <a:schemeClr val="tx1">
                    <a:lumMod val="65000"/>
                    <a:lumOff val="35000"/>
                  </a:schemeClr>
                </a:solidFill>
              </a:rPr>
              <a:t>NOT FOR FURTHER DISTRIBUTION.</a:t>
            </a:r>
          </a:p>
          <a:p>
            <a:r>
              <a:rPr lang="en-US" sz="900" dirty="0">
                <a:solidFill>
                  <a:schemeClr val="tx1">
                    <a:lumMod val="65000"/>
                    <a:lumOff val="35000"/>
                  </a:schemeClr>
                </a:solidFill>
              </a:rPr>
              <a:t>© 2024 Private &amp; Confidential. GeoWealth, LLC. </a:t>
            </a:r>
          </a:p>
          <a:p>
            <a:r>
              <a:rPr lang="en-US" sz="900" dirty="0">
                <a:solidFill>
                  <a:schemeClr val="tx1">
                    <a:lumMod val="65000"/>
                    <a:lumOff val="35000"/>
                  </a:schemeClr>
                </a:solidFill>
              </a:rPr>
              <a:t>Investment Advisory Services Provided by GeoWealth Management, LLC.</a:t>
            </a:r>
          </a:p>
        </p:txBody>
      </p:sp>
      <p:pic>
        <p:nvPicPr>
          <p:cNvPr id="4" name="Picture 3" descr="A computer screen with a login page&#10;&#10;Description automatically generated">
            <a:extLst>
              <a:ext uri="{FF2B5EF4-FFF2-40B4-BE49-F238E27FC236}">
                <a16:creationId xmlns:a16="http://schemas.microsoft.com/office/drawing/2014/main" id="{5ADEBD9F-7AAB-7965-DECE-7C3C1D726B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9225" y="3429000"/>
            <a:ext cx="4323236" cy="3429000"/>
          </a:xfrm>
          <a:prstGeom prst="rect">
            <a:avLst/>
          </a:prstGeom>
        </p:spPr>
      </p:pic>
      <p:pic>
        <p:nvPicPr>
          <p:cNvPr id="23" name="Picture 22" descr="Graphical user interface&#10;&#10;Description automatically generated with medium confidence">
            <a:extLst>
              <a:ext uri="{FF2B5EF4-FFF2-40B4-BE49-F238E27FC236}">
                <a16:creationId xmlns:a16="http://schemas.microsoft.com/office/drawing/2014/main" id="{6387B5C8-BD6B-BCD2-CCC1-288D0E558F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0223" y="3910873"/>
            <a:ext cx="2672770" cy="2120042"/>
          </a:xfrm>
          <a:prstGeom prst="rect">
            <a:avLst/>
          </a:prstGeom>
        </p:spPr>
      </p:pic>
      <p:pic>
        <p:nvPicPr>
          <p:cNvPr id="39" name="Picture 38" descr="Chart&#10;&#10;Description automatically generated">
            <a:extLst>
              <a:ext uri="{FF2B5EF4-FFF2-40B4-BE49-F238E27FC236}">
                <a16:creationId xmlns:a16="http://schemas.microsoft.com/office/drawing/2014/main" id="{6B7D6674-D583-76B1-970C-B1C978F7B2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3678"/>
          <a:stretch/>
        </p:blipFill>
        <p:spPr>
          <a:xfrm>
            <a:off x="6561305" y="4342138"/>
            <a:ext cx="2282292" cy="1604787"/>
          </a:xfrm>
          <a:prstGeom prst="rect">
            <a:avLst/>
          </a:prstGeom>
        </p:spPr>
      </p:pic>
      <p:grpSp>
        <p:nvGrpSpPr>
          <p:cNvPr id="6" name="Group 5">
            <a:extLst>
              <a:ext uri="{FF2B5EF4-FFF2-40B4-BE49-F238E27FC236}">
                <a16:creationId xmlns:a16="http://schemas.microsoft.com/office/drawing/2014/main" id="{62188AE8-204C-B448-0B1E-3E865AC2A58E}"/>
              </a:ext>
            </a:extLst>
          </p:cNvPr>
          <p:cNvGrpSpPr/>
          <p:nvPr/>
        </p:nvGrpSpPr>
        <p:grpSpPr>
          <a:xfrm>
            <a:off x="8356792" y="4228908"/>
            <a:ext cx="609175" cy="609175"/>
            <a:chOff x="8203730" y="4228908"/>
            <a:chExt cx="609175" cy="609175"/>
          </a:xfrm>
        </p:grpSpPr>
        <p:sp>
          <p:nvSpPr>
            <p:cNvPr id="11" name="Oval 10">
              <a:extLst>
                <a:ext uri="{FF2B5EF4-FFF2-40B4-BE49-F238E27FC236}">
                  <a16:creationId xmlns:a16="http://schemas.microsoft.com/office/drawing/2014/main" id="{6EDD4084-91B1-37E5-5039-FE394E1F1254}"/>
                </a:ext>
              </a:extLst>
            </p:cNvPr>
            <p:cNvSpPr/>
            <p:nvPr/>
          </p:nvSpPr>
          <p:spPr>
            <a:xfrm>
              <a:off x="8290636" y="4315814"/>
              <a:ext cx="435362" cy="4353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pic>
          <p:nvPicPr>
            <p:cNvPr id="17" name="Picture 16">
              <a:extLst>
                <a:ext uri="{FF2B5EF4-FFF2-40B4-BE49-F238E27FC236}">
                  <a16:creationId xmlns:a16="http://schemas.microsoft.com/office/drawing/2014/main" id="{D5E6020D-D52B-C117-ADC3-5636C32E1535}"/>
                </a:ext>
              </a:extLst>
            </p:cNvPr>
            <p:cNvPicPr>
              <a:picLocks noChangeAspect="1"/>
            </p:cNvPicPr>
            <p:nvPr/>
          </p:nvPicPr>
          <p:blipFill>
            <a:blip r:embed="rId9"/>
            <a:stretch>
              <a:fillRect/>
            </a:stretch>
          </p:blipFill>
          <p:spPr>
            <a:xfrm>
              <a:off x="8203730" y="4228908"/>
              <a:ext cx="609175" cy="609175"/>
            </a:xfrm>
            <a:prstGeom prst="rect">
              <a:avLst/>
            </a:prstGeom>
          </p:spPr>
        </p:pic>
      </p:grpSp>
    </p:spTree>
    <p:extLst>
      <p:ext uri="{BB962C8B-B14F-4D97-AF65-F5344CB8AC3E}">
        <p14:creationId xmlns:p14="http://schemas.microsoft.com/office/powerpoint/2010/main" val="292342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5F8B4B-7E49-4A31-E8CE-423413C52178}"/>
              </a:ext>
            </a:extLst>
          </p:cNvPr>
          <p:cNvSpPr txBox="1"/>
          <p:nvPr/>
        </p:nvSpPr>
        <p:spPr>
          <a:xfrm>
            <a:off x="473361" y="1034639"/>
            <a:ext cx="6620166" cy="738664"/>
          </a:xfrm>
          <a:prstGeom prst="rect">
            <a:avLst/>
          </a:prstGeom>
          <a:noFill/>
        </p:spPr>
        <p:txBody>
          <a:bodyPr wrap="square" lIns="0" tIns="0" rIns="0" bIns="0" rtlCol="0">
            <a:spAutoFit/>
          </a:bodyPr>
          <a:lstStyle/>
          <a:p>
            <a:r>
              <a:rPr lang="en-US" sz="2400">
                <a:solidFill>
                  <a:srgbClr val="649BC0"/>
                </a:solidFill>
                <a:latin typeface="Lato" panose="020F0502020204030203" pitchFamily="34" charset="0"/>
                <a:ea typeface="Lato Light" panose="020F0502020204030203" pitchFamily="34" charset="0"/>
                <a:cs typeface="Lato Light" panose="020F0502020204030203" pitchFamily="34" charset="0"/>
              </a:rPr>
              <a:t>Thoughtful white-labeled collateral to enhance</a:t>
            </a:r>
          </a:p>
          <a:p>
            <a:r>
              <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rPr>
              <a:t>client engagement and understanding</a:t>
            </a:r>
          </a:p>
        </p:txBody>
      </p:sp>
      <p:pic>
        <p:nvPicPr>
          <p:cNvPr id="3" name="Picture 2">
            <a:extLst>
              <a:ext uri="{FF2B5EF4-FFF2-40B4-BE49-F238E27FC236}">
                <a16:creationId xmlns:a16="http://schemas.microsoft.com/office/drawing/2014/main" id="{551A5C8D-9026-4D54-5B9F-DFE20C69B6EF}"/>
              </a:ext>
            </a:extLst>
          </p:cNvPr>
          <p:cNvPicPr>
            <a:picLocks noChangeAspect="1"/>
          </p:cNvPicPr>
          <p:nvPr/>
        </p:nvPicPr>
        <p:blipFill>
          <a:blip r:embed="rId2"/>
          <a:stretch>
            <a:fillRect/>
          </a:stretch>
        </p:blipFill>
        <p:spPr>
          <a:xfrm>
            <a:off x="523998" y="2141516"/>
            <a:ext cx="3945302" cy="2953877"/>
          </a:xfrm>
          <a:prstGeom prst="rect">
            <a:avLst/>
          </a:prstGeom>
          <a:ln>
            <a:solidFill>
              <a:schemeClr val="bg1">
                <a:lumMod val="75000"/>
              </a:schemeClr>
            </a:solidFill>
          </a:ln>
          <a:effectLst>
            <a:outerShdw blurRad="50800" dist="38100" dir="10800000" algn="r" rotWithShape="0">
              <a:prstClr val="black">
                <a:alpha val="40000"/>
              </a:prstClr>
            </a:outerShdw>
          </a:effectLst>
        </p:spPr>
      </p:pic>
      <p:pic>
        <p:nvPicPr>
          <p:cNvPr id="5" name="Picture 4">
            <a:extLst>
              <a:ext uri="{FF2B5EF4-FFF2-40B4-BE49-F238E27FC236}">
                <a16:creationId xmlns:a16="http://schemas.microsoft.com/office/drawing/2014/main" id="{AE20A756-89A5-1246-7021-F8FE7A3E35A8}"/>
              </a:ext>
            </a:extLst>
          </p:cNvPr>
          <p:cNvPicPr>
            <a:picLocks noChangeAspect="1"/>
          </p:cNvPicPr>
          <p:nvPr/>
        </p:nvPicPr>
        <p:blipFill>
          <a:blip r:embed="rId3"/>
          <a:stretch>
            <a:fillRect/>
          </a:stretch>
        </p:blipFill>
        <p:spPr>
          <a:xfrm>
            <a:off x="4231816" y="3247279"/>
            <a:ext cx="3718649" cy="2818595"/>
          </a:xfrm>
          <a:prstGeom prst="rect">
            <a:avLst/>
          </a:prstGeom>
          <a:ln>
            <a:solidFill>
              <a:schemeClr val="bg1">
                <a:lumMod val="75000"/>
              </a:schemeClr>
            </a:solidFill>
          </a:ln>
          <a:effectLst>
            <a:outerShdw blurRad="50800" dist="38100" dir="10800000" algn="r" rotWithShape="0">
              <a:prstClr val="black">
                <a:alpha val="40000"/>
              </a:prstClr>
            </a:outerShdw>
          </a:effectLst>
        </p:spPr>
      </p:pic>
      <p:sp>
        <p:nvSpPr>
          <p:cNvPr id="2" name="TextBox 1">
            <a:extLst>
              <a:ext uri="{FF2B5EF4-FFF2-40B4-BE49-F238E27FC236}">
                <a16:creationId xmlns:a16="http://schemas.microsoft.com/office/drawing/2014/main" id="{2EE814F2-66A5-1566-CB70-7DD7A5F72BE3}"/>
              </a:ext>
            </a:extLst>
          </p:cNvPr>
          <p:cNvSpPr txBox="1"/>
          <p:nvPr/>
        </p:nvSpPr>
        <p:spPr>
          <a:xfrm>
            <a:off x="618449" y="3002889"/>
            <a:ext cx="1595362" cy="852221"/>
          </a:xfrm>
          <a:prstGeom prst="rect">
            <a:avLst/>
          </a:prstGeom>
          <a:noFill/>
        </p:spPr>
        <p:txBody>
          <a:bodyPr wrap="square" rtlCol="0">
            <a:spAutoFit/>
          </a:bodyPr>
          <a:lstStyle/>
          <a:p>
            <a:pPr marL="0" marR="0" algn="just">
              <a:lnSpc>
                <a:spcPct val="107000"/>
              </a:lnSpc>
              <a:spcBef>
                <a:spcPts val="0"/>
              </a:spcBef>
              <a:spcAft>
                <a:spcPts val="0"/>
              </a:spcAft>
            </a:pPr>
            <a:r>
              <a:rPr lang="en-US" sz="3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Q1, volatility remained high. Overall markets showed resiliency – but not without taking investors – and our UMA portfolios – on a wild ride. </a:t>
            </a:r>
          </a:p>
          <a:p>
            <a:pPr marR="0" algn="just">
              <a:lnSpc>
                <a:spcPct val="107000"/>
              </a:lnSpc>
              <a:spcBef>
                <a:spcPts val="0"/>
              </a:spcBef>
              <a:spcAft>
                <a:spcPts val="0"/>
              </a:spcAft>
            </a:pPr>
            <a:r>
              <a:rPr lang="en-US" sz="3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a:t>
            </a:r>
            <a:r>
              <a:rPr lang="en-US" sz="300" kern="100" dirty="0">
                <a:solidFill>
                  <a:srgbClr val="000000"/>
                </a:solidFill>
                <a:latin typeface="Calibri" panose="020F0502020204030204" pitchFamily="34" charset="0"/>
                <a:ea typeface="Calibri" panose="020F0502020204030204" pitchFamily="34" charset="0"/>
                <a:cs typeface="Calibri" panose="020F0502020204030204" pitchFamily="34" charset="0"/>
              </a:rPr>
              <a:t>.S. Equity: Main Active Sector rotation strategy was overweight Energy and Financials coming into Q1, which hurt returns. They were active during the quarter, trimming both sectors and adding to growth. While no one has a crystal ball, we feel confident in their positioning for 2023. </a:t>
            </a:r>
          </a:p>
          <a:p>
            <a:pPr marR="0" algn="just">
              <a:lnSpc>
                <a:spcPct val="107000"/>
              </a:lnSpc>
              <a:spcBef>
                <a:spcPts val="0"/>
              </a:spcBef>
              <a:spcAft>
                <a:spcPts val="0"/>
              </a:spcAft>
            </a:pPr>
            <a:r>
              <a:rPr lang="en-US" sz="300" kern="100" dirty="0">
                <a:effectLst/>
                <a:latin typeface="Calibri" panose="020F0502020204030204" pitchFamily="34" charset="0"/>
                <a:ea typeface="Calibri" panose="020F0502020204030204" pitchFamily="34" charset="0"/>
                <a:cs typeface="Times New Roman" panose="02020603050405020304" pitchFamily="18" charset="0"/>
              </a:rPr>
              <a:t>International Equity: Allocations to iShares factor international and JPMorgan’s active ETF in EM delivered results in-line with the market’s positive results. </a:t>
            </a:r>
          </a:p>
          <a:p>
            <a:pPr marR="0" algn="just">
              <a:lnSpc>
                <a:spcPct val="107000"/>
              </a:lnSpc>
              <a:spcBef>
                <a:spcPts val="0"/>
              </a:spcBef>
              <a:spcAft>
                <a:spcPts val="0"/>
              </a:spcAft>
            </a:pPr>
            <a:r>
              <a:rPr lang="en-US" sz="300" kern="100" dirty="0">
                <a:latin typeface="Calibri" panose="020F0502020204030204" pitchFamily="34" charset="0"/>
                <a:ea typeface="Calibri" panose="020F0502020204030204" pitchFamily="34" charset="0"/>
                <a:cs typeface="Times New Roman" panose="02020603050405020304" pitchFamily="18" charset="0"/>
              </a:rPr>
              <a:t>Fixed Income: PIMCO Taxable Enhanced Core delivered solid relative performance. Portfolio Managers were active under the hood of the ETFs, adding to TIPS and duration, and staying up in quality. </a:t>
            </a:r>
          </a:p>
          <a:p>
            <a:pPr marR="0" algn="just">
              <a:lnSpc>
                <a:spcPct val="107000"/>
              </a:lnSpc>
              <a:spcBef>
                <a:spcPts val="0"/>
              </a:spcBef>
              <a:spcAft>
                <a:spcPts val="0"/>
              </a:spcAft>
            </a:pPr>
            <a:r>
              <a:rPr lang="en-US" sz="300" kern="100" dirty="0">
                <a:effectLst/>
                <a:latin typeface="Calibri" panose="020F0502020204030204" pitchFamily="34" charset="0"/>
                <a:ea typeface="Calibri" panose="020F0502020204030204" pitchFamily="34" charset="0"/>
                <a:cs typeface="Times New Roman" panose="02020603050405020304" pitchFamily="18" charset="0"/>
              </a:rPr>
              <a:t>Tactical Fixed Income: Dorsey Wright Tactical outperformed, adjusting to market swings with quick moves from “risk on” to “risk off” positioning.  </a:t>
            </a:r>
          </a:p>
          <a:p>
            <a:pPr marR="0" algn="just">
              <a:lnSpc>
                <a:spcPct val="107000"/>
              </a:lnSpc>
              <a:spcBef>
                <a:spcPts val="0"/>
              </a:spcBef>
              <a:spcAft>
                <a:spcPts val="0"/>
              </a:spcAft>
            </a:pPr>
            <a:endParaRPr lang="en-US" sz="75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E72D14F-9621-9D09-BF88-ABE70F4FBD29}"/>
              </a:ext>
            </a:extLst>
          </p:cNvPr>
          <p:cNvPicPr>
            <a:picLocks noChangeAspect="1"/>
          </p:cNvPicPr>
          <p:nvPr/>
        </p:nvPicPr>
        <p:blipFill>
          <a:blip r:embed="rId4"/>
          <a:stretch>
            <a:fillRect/>
          </a:stretch>
        </p:blipFill>
        <p:spPr>
          <a:xfrm>
            <a:off x="3672202" y="2192661"/>
            <a:ext cx="778626" cy="195408"/>
          </a:xfrm>
          <a:prstGeom prst="rect">
            <a:avLst/>
          </a:prstGeom>
        </p:spPr>
      </p:pic>
      <p:pic>
        <p:nvPicPr>
          <p:cNvPr id="10" name="Picture 9">
            <a:extLst>
              <a:ext uri="{FF2B5EF4-FFF2-40B4-BE49-F238E27FC236}">
                <a16:creationId xmlns:a16="http://schemas.microsoft.com/office/drawing/2014/main" id="{22E01CEC-06D7-4622-EE5A-A46C9A1BE938}"/>
              </a:ext>
            </a:extLst>
          </p:cNvPr>
          <p:cNvPicPr>
            <a:picLocks noChangeAspect="1"/>
          </p:cNvPicPr>
          <p:nvPr/>
        </p:nvPicPr>
        <p:blipFill>
          <a:blip r:embed="rId4"/>
          <a:stretch>
            <a:fillRect/>
          </a:stretch>
        </p:blipFill>
        <p:spPr>
          <a:xfrm>
            <a:off x="7171839" y="3288708"/>
            <a:ext cx="778626" cy="195408"/>
          </a:xfrm>
          <a:prstGeom prst="rect">
            <a:avLst/>
          </a:prstGeom>
        </p:spPr>
      </p:pic>
      <p:sp>
        <p:nvSpPr>
          <p:cNvPr id="13" name="Text Placeholder 5">
            <a:extLst>
              <a:ext uri="{FF2B5EF4-FFF2-40B4-BE49-F238E27FC236}">
                <a16:creationId xmlns:a16="http://schemas.microsoft.com/office/drawing/2014/main" id="{059EC3AF-1A0F-5845-AB27-A7E1ED118117}"/>
              </a:ext>
            </a:extLst>
          </p:cNvPr>
          <p:cNvSpPr txBox="1">
            <a:spLocks/>
          </p:cNvSpPr>
          <p:nvPr/>
        </p:nvSpPr>
        <p:spPr>
          <a:xfrm>
            <a:off x="4842428" y="2082709"/>
            <a:ext cx="3885986" cy="1077218"/>
          </a:xfrm>
          <a:prstGeom prst="rect">
            <a:avLst/>
          </a:prstGeom>
          <a:ln w="19050">
            <a:noFill/>
          </a:ln>
        </p:spPr>
        <p:txBody>
          <a:bodyPr vert="horz" wrap="square" lIns="0" tIns="0" rIns="0" bIns="0" rtlCol="0" anchor="t">
            <a:spAutoFit/>
          </a:bodyPr>
          <a:lstStyle>
            <a:lvl1pPr marL="0" indent="0" algn="l" defTabSz="347472" rtl="0" eaLnBrk="1" latinLnBrk="0" hangingPunct="1">
              <a:spcBef>
                <a:spcPts val="2400"/>
              </a:spcBef>
              <a:buClr>
                <a:schemeClr val="tx2"/>
              </a:buClr>
              <a:buFont typeface="Arial" panose="020B0604020202020204" pitchFamily="34" charset="0"/>
              <a:buNone/>
              <a:defRPr lang="en-US" sz="1800" kern="1200" dirty="0" smtClean="0">
                <a:solidFill>
                  <a:schemeClr val="tx2"/>
                </a:solidFill>
                <a:latin typeface="+mn-lt"/>
                <a:ea typeface="+mn-ea"/>
                <a:cs typeface="+mn-cs"/>
              </a:defRPr>
            </a:lvl1pPr>
            <a:lvl2pPr marL="502920" indent="0" algn="l" defTabSz="914400" rtl="0" eaLnBrk="1" latinLnBrk="0" hangingPunct="1">
              <a:spcBef>
                <a:spcPts val="900"/>
              </a:spcBef>
              <a:buClr>
                <a:schemeClr val="tx2"/>
              </a:buClr>
              <a:buFont typeface="Arial" panose="020B0604020202020204" pitchFamily="34" charset="0"/>
              <a:buNone/>
              <a:defRPr lang="en-US" sz="1800" kern="1200" dirty="0" smtClean="0">
                <a:solidFill>
                  <a:srgbClr val="0F3755"/>
                </a:solidFill>
                <a:latin typeface="+mn-lt"/>
                <a:ea typeface="+mn-ea"/>
                <a:cs typeface="+mn-cs"/>
              </a:defRPr>
            </a:lvl2pPr>
            <a:lvl3pPr marL="777240" indent="0" algn="l" defTabSz="914400" rtl="0" eaLnBrk="1" latinLnBrk="0" hangingPunct="1">
              <a:spcBef>
                <a:spcPts val="1200"/>
              </a:spcBef>
              <a:buClr>
                <a:schemeClr val="accent1"/>
              </a:buClr>
              <a:buFont typeface="Arial" panose="020B0604020202020204" pitchFamily="34" charset="0"/>
              <a:buNone/>
              <a:defRPr lang="en-US" sz="1800" kern="1200" dirty="0" smtClean="0">
                <a:solidFill>
                  <a:srgbClr val="0F3755"/>
                </a:solidFill>
                <a:latin typeface="+mn-lt"/>
                <a:ea typeface="+mn-ea"/>
                <a:cs typeface="+mn-cs"/>
              </a:defRPr>
            </a:lvl3pPr>
            <a:lvl4pPr marL="1051560" indent="0" algn="l" defTabSz="914400" rtl="0" eaLnBrk="1" latinLnBrk="0" hangingPunct="1">
              <a:spcBef>
                <a:spcPts val="1200"/>
              </a:spcBef>
              <a:buFont typeface="Arial" panose="020B0604020202020204" pitchFamily="34" charset="0"/>
              <a:buNone/>
              <a:defRPr lang="en-US" sz="1800" kern="1200" dirty="0" smtClean="0">
                <a:solidFill>
                  <a:srgbClr val="0F3755"/>
                </a:solidFill>
                <a:latin typeface="+mn-lt"/>
                <a:ea typeface="+mn-ea"/>
                <a:cs typeface="+mn-cs"/>
              </a:defRPr>
            </a:lvl4pPr>
            <a:lvl5pPr marL="1307592" indent="0" algn="l" defTabSz="914400" rtl="0" eaLnBrk="1" latinLnBrk="0" hangingPunct="1">
              <a:spcBef>
                <a:spcPts val="1200"/>
              </a:spcBef>
              <a:buFont typeface="Arial" panose="020B0604020202020204" pitchFamily="34" charset="0"/>
              <a:buNone/>
              <a:defRPr lang="en-US" sz="1800" kern="1200" baseline="0" dirty="0">
                <a:solidFill>
                  <a:srgbClr val="0F37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6895" indent="-116895" defTabSz="347317">
              <a:spcBef>
                <a:spcPts val="600"/>
              </a:spcBef>
              <a:buClr>
                <a:srgbClr val="649BC0"/>
              </a:buClr>
              <a:buFont typeface="Arial" panose="020B0604020202020204" pitchFamily="34" charset="0"/>
              <a:buChar char="•"/>
            </a:pPr>
            <a:r>
              <a:rPr lang="en-US" sz="1200">
                <a:solidFill>
                  <a:schemeClr val="tx1"/>
                </a:solidFill>
                <a:ea typeface="Lato Light" panose="020F0502020204030203" pitchFamily="34" charset="0"/>
                <a:cs typeface="Lato Light" panose="020F0502020204030203" pitchFamily="34" charset="0"/>
              </a:rPr>
              <a:t>Overview bullets and statistics from the GeoWealth Investment team at the UMA level</a:t>
            </a:r>
          </a:p>
          <a:p>
            <a:pPr marL="116895" indent="-116895" defTabSz="347317">
              <a:spcBef>
                <a:spcPts val="600"/>
              </a:spcBef>
              <a:buClr>
                <a:srgbClr val="649BC0"/>
              </a:buClr>
              <a:buFont typeface="Arial" panose="020B0604020202020204" pitchFamily="34" charset="0"/>
              <a:buChar char="•"/>
            </a:pPr>
            <a:r>
              <a:rPr lang="en-US" sz="1200">
                <a:solidFill>
                  <a:schemeClr val="tx1"/>
                </a:solidFill>
                <a:ea typeface="Lato Light" panose="020F0502020204030203" pitchFamily="34" charset="0"/>
                <a:cs typeface="Lato Light" panose="020F0502020204030203" pitchFamily="34" charset="0"/>
              </a:rPr>
              <a:t>Performance, holdings and written commentary straight from the third-party model portfolio managers</a:t>
            </a:r>
          </a:p>
          <a:p>
            <a:pPr marL="116895" indent="-116895" defTabSz="347317">
              <a:spcBef>
                <a:spcPts val="600"/>
              </a:spcBef>
              <a:buClr>
                <a:srgbClr val="649BC0"/>
              </a:buClr>
              <a:buFont typeface="Arial" panose="020B0604020202020204" pitchFamily="34" charset="0"/>
              <a:buChar char="•"/>
            </a:pPr>
            <a:endParaRPr lang="en-US" sz="1200">
              <a:solidFill>
                <a:schemeClr val="tx1"/>
              </a:solidFill>
              <a:ea typeface="Lato Light" panose="020F0502020204030203" pitchFamily="34" charset="0"/>
              <a:cs typeface="Lato Light" panose="020F0502020204030203" pitchFamily="34" charset="0"/>
            </a:endParaRPr>
          </a:p>
        </p:txBody>
      </p:sp>
      <p:sp>
        <p:nvSpPr>
          <p:cNvPr id="8" name="Title 9">
            <a:extLst>
              <a:ext uri="{FF2B5EF4-FFF2-40B4-BE49-F238E27FC236}">
                <a16:creationId xmlns:a16="http://schemas.microsoft.com/office/drawing/2014/main" id="{E8249945-4D6A-FC97-0CCA-10E40CC28921}"/>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Investment Collateral</a:t>
            </a:r>
          </a:p>
        </p:txBody>
      </p:sp>
    </p:spTree>
    <p:extLst>
      <p:ext uri="{BB962C8B-B14F-4D97-AF65-F5344CB8AC3E}">
        <p14:creationId xmlns:p14="http://schemas.microsoft.com/office/powerpoint/2010/main" val="192172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ol Arrows Png Download - Black Pencil Arrow Png Transparent PNG - 601x371  - Free Download on NicePNG">
            <a:extLst>
              <a:ext uri="{FF2B5EF4-FFF2-40B4-BE49-F238E27FC236}">
                <a16:creationId xmlns:a16="http://schemas.microsoft.com/office/drawing/2014/main" id="{2B2E141D-53E5-F5B6-F9CB-C7E538AA6CC4}"/>
              </a:ext>
            </a:extLst>
          </p:cNvPr>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3749074" flipH="1">
            <a:off x="2331842" y="1887554"/>
            <a:ext cx="1041371" cy="6421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E7B53FF-307D-0BD3-030F-E4816023C266}"/>
              </a:ext>
            </a:extLst>
          </p:cNvPr>
          <p:cNvSpPr txBox="1"/>
          <p:nvPr/>
        </p:nvSpPr>
        <p:spPr>
          <a:xfrm>
            <a:off x="606998" y="3241282"/>
            <a:ext cx="7984544" cy="430887"/>
          </a:xfrm>
          <a:prstGeom prst="rect">
            <a:avLst/>
          </a:prstGeom>
          <a:noFill/>
        </p:spPr>
        <p:txBody>
          <a:bodyPr wrap="square" lIns="0" tIns="0" rIns="0" bIns="0">
            <a:spAutoFit/>
          </a:bodyPr>
          <a:lstStyle/>
          <a:p>
            <a:r>
              <a:rPr lang="en-US" sz="1200">
                <a:solidFill>
                  <a:schemeClr val="accent2"/>
                </a:solidFill>
              </a:rPr>
              <a:t>GET STARTED TODAY</a:t>
            </a:r>
          </a:p>
          <a:p>
            <a:r>
              <a:rPr lang="en-US" sz="1600">
                <a:solidFill>
                  <a:srgbClr val="649BC0"/>
                </a:solidFill>
              </a:rPr>
              <a:t>How to access the Multi-Manager UMAs:  </a:t>
            </a:r>
          </a:p>
        </p:txBody>
      </p:sp>
      <p:sp>
        <p:nvSpPr>
          <p:cNvPr id="13" name="Rectangle: Single Corner Rounded 12">
            <a:extLst>
              <a:ext uri="{FF2B5EF4-FFF2-40B4-BE49-F238E27FC236}">
                <a16:creationId xmlns:a16="http://schemas.microsoft.com/office/drawing/2014/main" id="{FE4166FA-86EC-66A2-9C95-0E70D8E5D3E6}"/>
              </a:ext>
            </a:extLst>
          </p:cNvPr>
          <p:cNvSpPr/>
          <p:nvPr/>
        </p:nvSpPr>
        <p:spPr>
          <a:xfrm>
            <a:off x="767367" y="3773672"/>
            <a:ext cx="2448561" cy="1956816"/>
          </a:xfrm>
          <a:prstGeom prst="round1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4691" rtlCol="0" anchor="t"/>
          <a:lstStyle/>
          <a:p>
            <a:pPr algn="ctr"/>
            <a:endParaRPr lang="en-US" sz="2000" b="1">
              <a:solidFill>
                <a:schemeClr val="tx1"/>
              </a:solidFill>
            </a:endParaRPr>
          </a:p>
        </p:txBody>
      </p:sp>
      <p:sp>
        <p:nvSpPr>
          <p:cNvPr id="29" name="TextBox 28">
            <a:extLst>
              <a:ext uri="{FF2B5EF4-FFF2-40B4-BE49-F238E27FC236}">
                <a16:creationId xmlns:a16="http://schemas.microsoft.com/office/drawing/2014/main" id="{36F26242-B690-C349-66A4-98BAE8C103FF}"/>
              </a:ext>
            </a:extLst>
          </p:cNvPr>
          <p:cNvSpPr txBox="1"/>
          <p:nvPr/>
        </p:nvSpPr>
        <p:spPr>
          <a:xfrm>
            <a:off x="1003736" y="3967419"/>
            <a:ext cx="1874288" cy="246222"/>
          </a:xfrm>
          <a:prstGeom prst="rect">
            <a:avLst/>
          </a:prstGeom>
          <a:noFill/>
        </p:spPr>
        <p:txBody>
          <a:bodyPr wrap="square" lIns="0" tIns="0" rIns="0" bIns="0">
            <a:spAutoFit/>
          </a:bodyPr>
          <a:lstStyle/>
          <a:p>
            <a:pPr defTabSz="347317">
              <a:defRPr/>
            </a:pPr>
            <a:r>
              <a:rPr lang="en-US" sz="1600" b="1">
                <a:solidFill>
                  <a:schemeClr val="accent2"/>
                </a:solidFill>
                <a:latin typeface="Calibri" panose="020F0502020204030204"/>
              </a:rPr>
              <a:t>EXPLORE</a:t>
            </a:r>
            <a:endParaRPr lang="en-US" sz="1600">
              <a:solidFill>
                <a:schemeClr val="accent2"/>
              </a:solidFill>
              <a:latin typeface="Calibri" panose="020F0502020204030204"/>
            </a:endParaRPr>
          </a:p>
        </p:txBody>
      </p:sp>
      <p:sp>
        <p:nvSpPr>
          <p:cNvPr id="32" name="Oval 31">
            <a:extLst>
              <a:ext uri="{FF2B5EF4-FFF2-40B4-BE49-F238E27FC236}">
                <a16:creationId xmlns:a16="http://schemas.microsoft.com/office/drawing/2014/main" id="{D3FD04D8-F693-D98E-CE5D-44FEA1DEC6CD}"/>
              </a:ext>
            </a:extLst>
          </p:cNvPr>
          <p:cNvSpPr>
            <a:spLocks/>
          </p:cNvSpPr>
          <p:nvPr/>
        </p:nvSpPr>
        <p:spPr>
          <a:xfrm>
            <a:off x="636575" y="3953370"/>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a:sym typeface="Wingdings" panose="05000000000000000000" pitchFamily="2" charset="2"/>
              </a:rPr>
              <a:t></a:t>
            </a:r>
            <a:endParaRPr lang="en-US" sz="1600"/>
          </a:p>
        </p:txBody>
      </p:sp>
      <p:sp>
        <p:nvSpPr>
          <p:cNvPr id="35" name="TextBox 34">
            <a:extLst>
              <a:ext uri="{FF2B5EF4-FFF2-40B4-BE49-F238E27FC236}">
                <a16:creationId xmlns:a16="http://schemas.microsoft.com/office/drawing/2014/main" id="{54E779C2-F997-D067-9FAF-FC4324CF7165}"/>
              </a:ext>
            </a:extLst>
          </p:cNvPr>
          <p:cNvSpPr txBox="1"/>
          <p:nvPr/>
        </p:nvSpPr>
        <p:spPr>
          <a:xfrm>
            <a:off x="1003736" y="4355370"/>
            <a:ext cx="1874288" cy="553998"/>
          </a:xfrm>
          <a:prstGeom prst="rect">
            <a:avLst/>
          </a:prstGeom>
          <a:noFill/>
        </p:spPr>
        <p:txBody>
          <a:bodyPr wrap="square" lIns="0" tIns="0" rIns="0" bIns="0">
            <a:spAutoFit/>
          </a:bodyPr>
          <a:lstStyle/>
          <a:p>
            <a:pPr>
              <a:spcBef>
                <a:spcPts val="818"/>
              </a:spcBef>
            </a:pPr>
            <a:r>
              <a:rPr lang="en-US" sz="1200">
                <a:ea typeface="Lato Light" panose="020F0502020204030203" pitchFamily="34" charset="0"/>
                <a:cs typeface="Lato Light" panose="020F0502020204030203" pitchFamily="34" charset="0"/>
              </a:rPr>
              <a:t>Check out the holdings and key statistics of each UMA Model in the platform</a:t>
            </a:r>
          </a:p>
        </p:txBody>
      </p:sp>
      <p:sp>
        <p:nvSpPr>
          <p:cNvPr id="40" name="TextBox 39">
            <a:extLst>
              <a:ext uri="{FF2B5EF4-FFF2-40B4-BE49-F238E27FC236}">
                <a16:creationId xmlns:a16="http://schemas.microsoft.com/office/drawing/2014/main" id="{D421ED53-7589-C465-B37D-3866E8794AA6}"/>
              </a:ext>
            </a:extLst>
          </p:cNvPr>
          <p:cNvSpPr txBox="1"/>
          <p:nvPr/>
        </p:nvSpPr>
        <p:spPr>
          <a:xfrm>
            <a:off x="1003736" y="4995972"/>
            <a:ext cx="2022725" cy="569386"/>
          </a:xfrm>
          <a:prstGeom prst="rect">
            <a:avLst/>
          </a:prstGeom>
          <a:solidFill>
            <a:schemeClr val="bg1">
              <a:lumMod val="95000"/>
            </a:schemeClr>
          </a:solidFill>
        </p:spPr>
        <p:txBody>
          <a:bodyPr wrap="square" rtlCol="0">
            <a:spAutoFit/>
          </a:bodyPr>
          <a:lstStyle/>
          <a:p>
            <a:r>
              <a:rPr lang="en-US" sz="1000" spc="102">
                <a:solidFill>
                  <a:schemeClr val="tx1">
                    <a:lumMod val="75000"/>
                    <a:lumOff val="25000"/>
                  </a:schemeClr>
                </a:solidFill>
              </a:rPr>
              <a:t>PATH:</a:t>
            </a:r>
          </a:p>
          <a:p>
            <a:r>
              <a:rPr lang="en-US" sz="1050" b="1">
                <a:solidFill>
                  <a:schemeClr val="tx1">
                    <a:lumMod val="75000"/>
                    <a:lumOff val="25000"/>
                  </a:schemeClr>
                </a:solidFill>
              </a:rPr>
              <a:t>Model Center &gt; </a:t>
            </a:r>
          </a:p>
          <a:p>
            <a:r>
              <a:rPr lang="en-US" sz="1050" b="1">
                <a:solidFill>
                  <a:schemeClr val="tx1">
                    <a:lumMod val="75000"/>
                    <a:lumOff val="25000"/>
                  </a:schemeClr>
                </a:solidFill>
              </a:rPr>
              <a:t>UMA Models</a:t>
            </a:r>
          </a:p>
        </p:txBody>
      </p:sp>
      <p:sp>
        <p:nvSpPr>
          <p:cNvPr id="24" name="Rectangle: Single Corner Rounded 23">
            <a:extLst>
              <a:ext uri="{FF2B5EF4-FFF2-40B4-BE49-F238E27FC236}">
                <a16:creationId xmlns:a16="http://schemas.microsoft.com/office/drawing/2014/main" id="{E58A44FB-2284-43CE-D7B3-69731FC226C2}"/>
              </a:ext>
            </a:extLst>
          </p:cNvPr>
          <p:cNvSpPr/>
          <p:nvPr/>
        </p:nvSpPr>
        <p:spPr>
          <a:xfrm>
            <a:off x="3493195" y="3773672"/>
            <a:ext cx="2448561" cy="1956816"/>
          </a:xfrm>
          <a:prstGeom prst="round1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4691" rtlCol="0" anchor="t"/>
          <a:lstStyle/>
          <a:p>
            <a:pPr algn="ctr"/>
            <a:endParaRPr lang="en-US" sz="2000" b="1">
              <a:solidFill>
                <a:schemeClr val="tx1"/>
              </a:solidFill>
            </a:endParaRPr>
          </a:p>
        </p:txBody>
      </p:sp>
      <p:sp>
        <p:nvSpPr>
          <p:cNvPr id="31" name="TextBox 30">
            <a:extLst>
              <a:ext uri="{FF2B5EF4-FFF2-40B4-BE49-F238E27FC236}">
                <a16:creationId xmlns:a16="http://schemas.microsoft.com/office/drawing/2014/main" id="{AAB3A555-6B58-183F-13E2-4E7D45154228}"/>
              </a:ext>
            </a:extLst>
          </p:cNvPr>
          <p:cNvSpPr txBox="1"/>
          <p:nvPr/>
        </p:nvSpPr>
        <p:spPr>
          <a:xfrm>
            <a:off x="3729563" y="3967419"/>
            <a:ext cx="1874288" cy="246222"/>
          </a:xfrm>
          <a:prstGeom prst="rect">
            <a:avLst/>
          </a:prstGeom>
          <a:noFill/>
        </p:spPr>
        <p:txBody>
          <a:bodyPr wrap="square" lIns="0" tIns="0" rIns="0" bIns="0">
            <a:spAutoFit/>
          </a:bodyPr>
          <a:lstStyle/>
          <a:p>
            <a:pPr defTabSz="347317">
              <a:defRPr/>
            </a:pPr>
            <a:r>
              <a:rPr lang="en-US" sz="1600" b="1">
                <a:solidFill>
                  <a:schemeClr val="accent2"/>
                </a:solidFill>
                <a:latin typeface="Calibri" panose="020F0502020204030204"/>
              </a:rPr>
              <a:t>PITCH</a:t>
            </a:r>
            <a:endParaRPr lang="en-US" sz="1600">
              <a:solidFill>
                <a:schemeClr val="accent2"/>
              </a:solidFill>
              <a:latin typeface="Calibri" panose="020F0502020204030204"/>
            </a:endParaRPr>
          </a:p>
        </p:txBody>
      </p:sp>
      <p:sp>
        <p:nvSpPr>
          <p:cNvPr id="33" name="Oval 32">
            <a:extLst>
              <a:ext uri="{FF2B5EF4-FFF2-40B4-BE49-F238E27FC236}">
                <a16:creationId xmlns:a16="http://schemas.microsoft.com/office/drawing/2014/main" id="{62A3E2FE-4C45-FF4D-B063-4D56268E5659}"/>
              </a:ext>
            </a:extLst>
          </p:cNvPr>
          <p:cNvSpPr>
            <a:spLocks/>
          </p:cNvSpPr>
          <p:nvPr/>
        </p:nvSpPr>
        <p:spPr>
          <a:xfrm>
            <a:off x="3358900" y="3953370"/>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a:sym typeface="Wingdings" panose="05000000000000000000" pitchFamily="2" charset="2"/>
              </a:rPr>
              <a:t></a:t>
            </a:r>
            <a:endParaRPr lang="en-US" sz="1600"/>
          </a:p>
        </p:txBody>
      </p:sp>
      <p:sp>
        <p:nvSpPr>
          <p:cNvPr id="36" name="TextBox 35">
            <a:extLst>
              <a:ext uri="{FF2B5EF4-FFF2-40B4-BE49-F238E27FC236}">
                <a16:creationId xmlns:a16="http://schemas.microsoft.com/office/drawing/2014/main" id="{13EBC0DC-FE9C-E957-5632-31F044898DBB}"/>
              </a:ext>
            </a:extLst>
          </p:cNvPr>
          <p:cNvSpPr txBox="1"/>
          <p:nvPr/>
        </p:nvSpPr>
        <p:spPr>
          <a:xfrm>
            <a:off x="3729563" y="4355370"/>
            <a:ext cx="2022726" cy="553998"/>
          </a:xfrm>
          <a:prstGeom prst="rect">
            <a:avLst/>
          </a:prstGeom>
          <a:noFill/>
        </p:spPr>
        <p:txBody>
          <a:bodyPr wrap="square" lIns="0" tIns="0" rIns="0" bIns="0">
            <a:spAutoFit/>
          </a:bodyPr>
          <a:lstStyle/>
          <a:p>
            <a:pPr>
              <a:spcBef>
                <a:spcPts val="818"/>
              </a:spcBef>
            </a:pPr>
            <a:r>
              <a:rPr lang="en-US" sz="1200">
                <a:ea typeface="Lato Light" panose="020F0502020204030203" pitchFamily="34" charset="0"/>
                <a:cs typeface="Lato Light" panose="020F0502020204030203" pitchFamily="34" charset="0"/>
              </a:rPr>
              <a:t>Run an Investment Proposal via the Client Dashboard to pitch the UMA to a client </a:t>
            </a:r>
          </a:p>
        </p:txBody>
      </p:sp>
      <p:sp>
        <p:nvSpPr>
          <p:cNvPr id="41" name="TextBox 40">
            <a:extLst>
              <a:ext uri="{FF2B5EF4-FFF2-40B4-BE49-F238E27FC236}">
                <a16:creationId xmlns:a16="http://schemas.microsoft.com/office/drawing/2014/main" id="{2ADFC8B0-9F8B-CAB8-0652-D9AEC3C5D7BA}"/>
              </a:ext>
            </a:extLst>
          </p:cNvPr>
          <p:cNvSpPr txBox="1"/>
          <p:nvPr/>
        </p:nvSpPr>
        <p:spPr>
          <a:xfrm>
            <a:off x="3729563" y="4995972"/>
            <a:ext cx="2022726" cy="569386"/>
          </a:xfrm>
          <a:prstGeom prst="rect">
            <a:avLst/>
          </a:prstGeom>
          <a:solidFill>
            <a:schemeClr val="bg1">
              <a:lumMod val="95000"/>
            </a:schemeClr>
          </a:solidFill>
        </p:spPr>
        <p:txBody>
          <a:bodyPr wrap="square" rtlCol="0">
            <a:spAutoFit/>
          </a:bodyPr>
          <a:lstStyle/>
          <a:p>
            <a:r>
              <a:rPr lang="en-US" sz="1000" spc="102">
                <a:solidFill>
                  <a:schemeClr val="tx1">
                    <a:lumMod val="75000"/>
                    <a:lumOff val="25000"/>
                  </a:schemeClr>
                </a:solidFill>
              </a:rPr>
              <a:t>PATH:</a:t>
            </a:r>
          </a:p>
          <a:p>
            <a:r>
              <a:rPr lang="en-US" sz="1050" b="1">
                <a:solidFill>
                  <a:schemeClr val="tx1">
                    <a:lumMod val="75000"/>
                    <a:lumOff val="25000"/>
                  </a:schemeClr>
                </a:solidFill>
              </a:rPr>
              <a:t>Client Household &gt; </a:t>
            </a:r>
          </a:p>
          <a:p>
            <a:r>
              <a:rPr lang="en-US" sz="1050" b="1">
                <a:solidFill>
                  <a:schemeClr val="tx1">
                    <a:lumMod val="75000"/>
                    <a:lumOff val="25000"/>
                  </a:schemeClr>
                </a:solidFill>
              </a:rPr>
              <a:t>Generate Proposal</a:t>
            </a:r>
          </a:p>
        </p:txBody>
      </p:sp>
      <p:sp>
        <p:nvSpPr>
          <p:cNvPr id="39" name="Rectangle: Rounded Corners 38">
            <a:extLst>
              <a:ext uri="{FF2B5EF4-FFF2-40B4-BE49-F238E27FC236}">
                <a16:creationId xmlns:a16="http://schemas.microsoft.com/office/drawing/2014/main" id="{7BE0AA22-3955-C4CC-3235-2E384C5865A2}"/>
              </a:ext>
            </a:extLst>
          </p:cNvPr>
          <p:cNvSpPr/>
          <p:nvPr/>
        </p:nvSpPr>
        <p:spPr>
          <a:xfrm>
            <a:off x="5752289" y="5857652"/>
            <a:ext cx="2720032" cy="290335"/>
          </a:xfrm>
          <a:prstGeom prst="roundRect">
            <a:avLst>
              <a:gd name="adj" fmla="val 50000"/>
            </a:avLst>
          </a:prstGeom>
          <a:solidFill>
            <a:srgbClr val="649BC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87036" rtlCol="0" anchor="ctr"/>
          <a:lstStyle/>
          <a:p>
            <a:pPr algn="r"/>
            <a:r>
              <a:rPr lang="en-US" sz="1050">
                <a:solidFill>
                  <a:schemeClr val="bg1"/>
                </a:solidFill>
                <a:latin typeface="Calibri" panose="020F0502020204030204" pitchFamily="34" charset="0"/>
                <a:ea typeface="Calibri" panose="020F0502020204030204" pitchFamily="34" charset="0"/>
              </a:rPr>
              <a:t>AssetManagement@geowealth.com</a:t>
            </a:r>
            <a:endParaRPr lang="en-US" sz="1050">
              <a:solidFill>
                <a:schemeClr val="bg1"/>
              </a:solidFill>
            </a:endParaRPr>
          </a:p>
        </p:txBody>
      </p:sp>
      <p:sp>
        <p:nvSpPr>
          <p:cNvPr id="28" name="Rectangle: Single Corner Rounded 27">
            <a:extLst>
              <a:ext uri="{FF2B5EF4-FFF2-40B4-BE49-F238E27FC236}">
                <a16:creationId xmlns:a16="http://schemas.microsoft.com/office/drawing/2014/main" id="{02F5220A-3EC9-AABC-CB84-DC727B48A742}"/>
              </a:ext>
            </a:extLst>
          </p:cNvPr>
          <p:cNvSpPr/>
          <p:nvPr/>
        </p:nvSpPr>
        <p:spPr>
          <a:xfrm>
            <a:off x="6213226" y="3773672"/>
            <a:ext cx="2448561" cy="1956816"/>
          </a:xfrm>
          <a:prstGeom prst="round1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124691" rtlCol="0" anchor="t"/>
          <a:lstStyle/>
          <a:p>
            <a:pPr algn="ctr"/>
            <a:endParaRPr lang="en-US" sz="2000" b="1">
              <a:solidFill>
                <a:schemeClr val="tx1"/>
              </a:solidFill>
            </a:endParaRPr>
          </a:p>
        </p:txBody>
      </p:sp>
      <p:sp>
        <p:nvSpPr>
          <p:cNvPr id="30" name="TextBox 29">
            <a:extLst>
              <a:ext uri="{FF2B5EF4-FFF2-40B4-BE49-F238E27FC236}">
                <a16:creationId xmlns:a16="http://schemas.microsoft.com/office/drawing/2014/main" id="{F9BA2A6E-6489-B0DB-9CF8-546B8B85FF28}"/>
              </a:ext>
            </a:extLst>
          </p:cNvPr>
          <p:cNvSpPr txBox="1"/>
          <p:nvPr/>
        </p:nvSpPr>
        <p:spPr>
          <a:xfrm>
            <a:off x="6449595" y="3967419"/>
            <a:ext cx="1874288" cy="246222"/>
          </a:xfrm>
          <a:prstGeom prst="rect">
            <a:avLst/>
          </a:prstGeom>
          <a:noFill/>
        </p:spPr>
        <p:txBody>
          <a:bodyPr wrap="square" lIns="0" tIns="0" rIns="0" bIns="0">
            <a:spAutoFit/>
          </a:bodyPr>
          <a:lstStyle/>
          <a:p>
            <a:pPr defTabSz="347317">
              <a:defRPr/>
            </a:pPr>
            <a:r>
              <a:rPr lang="en-US" sz="1600" b="1">
                <a:solidFill>
                  <a:schemeClr val="accent2"/>
                </a:solidFill>
                <a:latin typeface="Calibri" panose="020F0502020204030204"/>
              </a:rPr>
              <a:t>GET SUPPORT</a:t>
            </a:r>
            <a:endParaRPr lang="en-US" sz="1600">
              <a:solidFill>
                <a:schemeClr val="accent2"/>
              </a:solidFill>
              <a:latin typeface="Calibri" panose="020F0502020204030204"/>
            </a:endParaRPr>
          </a:p>
        </p:txBody>
      </p:sp>
      <p:sp>
        <p:nvSpPr>
          <p:cNvPr id="34" name="Oval 33">
            <a:extLst>
              <a:ext uri="{FF2B5EF4-FFF2-40B4-BE49-F238E27FC236}">
                <a16:creationId xmlns:a16="http://schemas.microsoft.com/office/drawing/2014/main" id="{CC9FDD2B-D6C8-B40D-D8A7-44C6B9455159}"/>
              </a:ext>
            </a:extLst>
          </p:cNvPr>
          <p:cNvSpPr>
            <a:spLocks/>
          </p:cNvSpPr>
          <p:nvPr/>
        </p:nvSpPr>
        <p:spPr>
          <a:xfrm>
            <a:off x="6084728" y="3953370"/>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a:sym typeface="Wingdings" panose="05000000000000000000" pitchFamily="2" charset="2"/>
              </a:rPr>
              <a:t></a:t>
            </a:r>
            <a:endParaRPr lang="en-US" sz="1600"/>
          </a:p>
        </p:txBody>
      </p:sp>
      <p:sp>
        <p:nvSpPr>
          <p:cNvPr id="37" name="TextBox 36">
            <a:extLst>
              <a:ext uri="{FF2B5EF4-FFF2-40B4-BE49-F238E27FC236}">
                <a16:creationId xmlns:a16="http://schemas.microsoft.com/office/drawing/2014/main" id="{A298D5B7-9B10-F9DD-46C3-7FB0D2DBF354}"/>
              </a:ext>
            </a:extLst>
          </p:cNvPr>
          <p:cNvSpPr txBox="1"/>
          <p:nvPr/>
        </p:nvSpPr>
        <p:spPr>
          <a:xfrm>
            <a:off x="6449595" y="4355370"/>
            <a:ext cx="2022726" cy="553998"/>
          </a:xfrm>
          <a:prstGeom prst="rect">
            <a:avLst/>
          </a:prstGeom>
          <a:noFill/>
        </p:spPr>
        <p:txBody>
          <a:bodyPr wrap="square" lIns="0" tIns="0" rIns="0" bIns="0">
            <a:spAutoFit/>
          </a:bodyPr>
          <a:lstStyle/>
          <a:p>
            <a:pPr>
              <a:spcBef>
                <a:spcPts val="818"/>
              </a:spcBef>
            </a:pPr>
            <a:r>
              <a:rPr lang="en-US" sz="1200">
                <a:ea typeface="Lato Light" panose="020F0502020204030203" pitchFamily="34" charset="0"/>
                <a:cs typeface="Lato Light" panose="020F0502020204030203" pitchFamily="34" charset="0"/>
              </a:rPr>
              <a:t>If you have questions on how to access the models or enroll clients, reach out for support</a:t>
            </a:r>
          </a:p>
        </p:txBody>
      </p:sp>
      <p:sp>
        <p:nvSpPr>
          <p:cNvPr id="42" name="TextBox 41">
            <a:extLst>
              <a:ext uri="{FF2B5EF4-FFF2-40B4-BE49-F238E27FC236}">
                <a16:creationId xmlns:a16="http://schemas.microsoft.com/office/drawing/2014/main" id="{E2EE3693-15A4-2A03-9AC9-FBD6DCBAA62B}"/>
              </a:ext>
            </a:extLst>
          </p:cNvPr>
          <p:cNvSpPr txBox="1"/>
          <p:nvPr/>
        </p:nvSpPr>
        <p:spPr>
          <a:xfrm>
            <a:off x="6449595" y="4995971"/>
            <a:ext cx="2022726" cy="569387"/>
          </a:xfrm>
          <a:prstGeom prst="rect">
            <a:avLst/>
          </a:prstGeom>
          <a:solidFill>
            <a:schemeClr val="bg1">
              <a:lumMod val="95000"/>
            </a:schemeClr>
          </a:solidFill>
        </p:spPr>
        <p:txBody>
          <a:bodyPr wrap="square" rtlCol="0">
            <a:spAutoFit/>
          </a:bodyPr>
          <a:lstStyle/>
          <a:p>
            <a:r>
              <a:rPr lang="en-US" sz="1000" spc="102">
                <a:solidFill>
                  <a:schemeClr val="tx1">
                    <a:lumMod val="75000"/>
                    <a:lumOff val="25000"/>
                  </a:schemeClr>
                </a:solidFill>
              </a:rPr>
              <a:t>PATH:</a:t>
            </a:r>
          </a:p>
          <a:p>
            <a:r>
              <a:rPr lang="en-US" sz="1050" b="1">
                <a:solidFill>
                  <a:schemeClr val="tx1">
                    <a:lumMod val="75000"/>
                    <a:lumOff val="25000"/>
                  </a:schemeClr>
                </a:solidFill>
              </a:rPr>
              <a:t>Email the </a:t>
            </a:r>
            <a:r>
              <a:rPr lang="en-US" sz="1050" b="1" err="1">
                <a:solidFill>
                  <a:schemeClr val="tx1">
                    <a:lumMod val="75000"/>
                    <a:lumOff val="25000"/>
                  </a:schemeClr>
                </a:solidFill>
              </a:rPr>
              <a:t>GeoWealth</a:t>
            </a:r>
            <a:r>
              <a:rPr lang="en-US" sz="1050" b="1">
                <a:solidFill>
                  <a:schemeClr val="tx1">
                    <a:lumMod val="75000"/>
                    <a:lumOff val="25000"/>
                  </a:schemeClr>
                </a:solidFill>
              </a:rPr>
              <a:t> Asset Management Team</a:t>
            </a:r>
          </a:p>
        </p:txBody>
      </p:sp>
      <p:cxnSp>
        <p:nvCxnSpPr>
          <p:cNvPr id="47" name="Straight Arrow Connector 46">
            <a:extLst>
              <a:ext uri="{FF2B5EF4-FFF2-40B4-BE49-F238E27FC236}">
                <a16:creationId xmlns:a16="http://schemas.microsoft.com/office/drawing/2014/main" id="{9EBCC94B-C1CD-6511-1924-3CCA2AEA9311}"/>
              </a:ext>
            </a:extLst>
          </p:cNvPr>
          <p:cNvCxnSpPr>
            <a:cxnSpLocks/>
          </p:cNvCxnSpPr>
          <p:nvPr/>
        </p:nvCxnSpPr>
        <p:spPr>
          <a:xfrm>
            <a:off x="8323883" y="5482231"/>
            <a:ext cx="0" cy="515780"/>
          </a:xfrm>
          <a:prstGeom prst="straightConnector1">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1" name="Graphic 50" descr="Envelope with solid fill">
            <a:extLst>
              <a:ext uri="{FF2B5EF4-FFF2-40B4-BE49-F238E27FC236}">
                <a16:creationId xmlns:a16="http://schemas.microsoft.com/office/drawing/2014/main" id="{7A1D450D-6BBB-C1B0-269B-C4783AD08C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5628" y="5877798"/>
            <a:ext cx="250043" cy="250043"/>
          </a:xfrm>
          <a:prstGeom prst="rect">
            <a:avLst/>
          </a:prstGeom>
        </p:spPr>
      </p:pic>
      <p:sp>
        <p:nvSpPr>
          <p:cNvPr id="52" name="Text Placeholder 5">
            <a:extLst>
              <a:ext uri="{FF2B5EF4-FFF2-40B4-BE49-F238E27FC236}">
                <a16:creationId xmlns:a16="http://schemas.microsoft.com/office/drawing/2014/main" id="{E6D428E3-94AA-41DA-259A-60BDD12985F7}"/>
              </a:ext>
            </a:extLst>
          </p:cNvPr>
          <p:cNvSpPr txBox="1">
            <a:spLocks/>
          </p:cNvSpPr>
          <p:nvPr/>
        </p:nvSpPr>
        <p:spPr>
          <a:xfrm>
            <a:off x="3455316" y="2861066"/>
            <a:ext cx="1999446" cy="153888"/>
          </a:xfrm>
          <a:prstGeom prst="rect">
            <a:avLst/>
          </a:prstGeom>
          <a:ln w="19050">
            <a:noFill/>
          </a:ln>
        </p:spPr>
        <p:txBody>
          <a:bodyPr vert="horz" wrap="square" lIns="0" tIns="0" rIns="0" bIns="0" rtlCol="0" anchor="ctr">
            <a:spAutoFit/>
          </a:bodyPr>
          <a:lstStyle>
            <a:lvl1pPr marL="0" indent="0" algn="l" defTabSz="347472" rtl="0" eaLnBrk="1" latinLnBrk="0" hangingPunct="1">
              <a:spcBef>
                <a:spcPts val="2400"/>
              </a:spcBef>
              <a:buClr>
                <a:schemeClr val="tx2"/>
              </a:buClr>
              <a:buFont typeface="Arial" panose="020B0604020202020204" pitchFamily="34" charset="0"/>
              <a:buNone/>
              <a:defRPr lang="en-US" sz="1800" kern="1200" dirty="0" smtClean="0">
                <a:solidFill>
                  <a:schemeClr val="tx2"/>
                </a:solidFill>
                <a:latin typeface="+mn-lt"/>
                <a:ea typeface="+mn-ea"/>
                <a:cs typeface="+mn-cs"/>
              </a:defRPr>
            </a:lvl1pPr>
            <a:lvl2pPr marL="502920" indent="0" algn="l" defTabSz="914400" rtl="0" eaLnBrk="1" latinLnBrk="0" hangingPunct="1">
              <a:spcBef>
                <a:spcPts val="900"/>
              </a:spcBef>
              <a:buClr>
                <a:schemeClr val="tx2"/>
              </a:buClr>
              <a:buFont typeface="Arial" panose="020B0604020202020204" pitchFamily="34" charset="0"/>
              <a:buNone/>
              <a:defRPr lang="en-US" sz="1800" kern="1200" dirty="0" smtClean="0">
                <a:solidFill>
                  <a:srgbClr val="0F3755"/>
                </a:solidFill>
                <a:latin typeface="+mn-lt"/>
                <a:ea typeface="+mn-ea"/>
                <a:cs typeface="+mn-cs"/>
              </a:defRPr>
            </a:lvl2pPr>
            <a:lvl3pPr marL="777240" indent="0" algn="l" defTabSz="914400" rtl="0" eaLnBrk="1" latinLnBrk="0" hangingPunct="1">
              <a:spcBef>
                <a:spcPts val="1200"/>
              </a:spcBef>
              <a:buClr>
                <a:schemeClr val="accent1"/>
              </a:buClr>
              <a:buFont typeface="Arial" panose="020B0604020202020204" pitchFamily="34" charset="0"/>
              <a:buNone/>
              <a:defRPr lang="en-US" sz="1800" kern="1200" dirty="0" smtClean="0">
                <a:solidFill>
                  <a:srgbClr val="0F3755"/>
                </a:solidFill>
                <a:latin typeface="+mn-lt"/>
                <a:ea typeface="+mn-ea"/>
                <a:cs typeface="+mn-cs"/>
              </a:defRPr>
            </a:lvl3pPr>
            <a:lvl4pPr marL="1051560" indent="0" algn="l" defTabSz="914400" rtl="0" eaLnBrk="1" latinLnBrk="0" hangingPunct="1">
              <a:spcBef>
                <a:spcPts val="1200"/>
              </a:spcBef>
              <a:buFont typeface="Arial" panose="020B0604020202020204" pitchFamily="34" charset="0"/>
              <a:buNone/>
              <a:defRPr lang="en-US" sz="1800" kern="1200" dirty="0" smtClean="0">
                <a:solidFill>
                  <a:srgbClr val="0F3755"/>
                </a:solidFill>
                <a:latin typeface="+mn-lt"/>
                <a:ea typeface="+mn-ea"/>
                <a:cs typeface="+mn-cs"/>
              </a:defRPr>
            </a:lvl4pPr>
            <a:lvl5pPr marL="1307592" indent="0" algn="l" defTabSz="914400" rtl="0" eaLnBrk="1" latinLnBrk="0" hangingPunct="1">
              <a:spcBef>
                <a:spcPts val="1200"/>
              </a:spcBef>
              <a:buFont typeface="Arial" panose="020B0604020202020204" pitchFamily="34" charset="0"/>
              <a:buNone/>
              <a:defRPr lang="en-US" sz="1800" kern="1200" baseline="0" dirty="0">
                <a:solidFill>
                  <a:srgbClr val="0F37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Clr>
                <a:srgbClr val="002640"/>
              </a:buClr>
            </a:pPr>
            <a:endParaRPr lang="en-US" sz="1000">
              <a:solidFill>
                <a:schemeClr val="tx1"/>
              </a:solidFill>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16A85DFE-73BC-760C-7EF4-10B5E0D71422}"/>
              </a:ext>
            </a:extLst>
          </p:cNvPr>
          <p:cNvSpPr txBox="1"/>
          <p:nvPr/>
        </p:nvSpPr>
        <p:spPr>
          <a:xfrm>
            <a:off x="473361" y="1034639"/>
            <a:ext cx="5972043" cy="738664"/>
          </a:xfrm>
          <a:prstGeom prst="rect">
            <a:avLst/>
          </a:prstGeom>
          <a:noFill/>
        </p:spPr>
        <p:txBody>
          <a:bodyPr wrap="square" lIns="0" tIns="0" rIns="0" bIns="0" rtlCol="0">
            <a:spAutoFit/>
          </a:bodyPr>
          <a:lstStyle/>
          <a:p>
            <a:r>
              <a:rPr lang="en-US" sz="2400">
                <a:solidFill>
                  <a:srgbClr val="649BC0"/>
                </a:solidFill>
                <a:ea typeface="Lato Light" panose="020F0502020204030203" pitchFamily="34" charset="0"/>
                <a:cs typeface="Lato Light" panose="020F0502020204030203" pitchFamily="34" charset="0"/>
              </a:rPr>
              <a:t>Strong investment solutions</a:t>
            </a:r>
            <a:br>
              <a:rPr lang="en-US" sz="2400">
                <a:solidFill>
                  <a:srgbClr val="649BC0"/>
                </a:solidFill>
                <a:ea typeface="Lato Light" panose="020F0502020204030203" pitchFamily="34" charset="0"/>
                <a:cs typeface="Lato Light" panose="020F0502020204030203" pitchFamily="34" charset="0"/>
              </a:rPr>
            </a:br>
            <a:r>
              <a:rPr lang="en-US" sz="2400">
                <a:solidFill>
                  <a:srgbClr val="649BC0"/>
                </a:solidFill>
                <a:ea typeface="Lato Light" panose="020F0502020204030203" pitchFamily="34" charset="0"/>
                <a:cs typeface="Lato Light" panose="020F0502020204030203" pitchFamily="34" charset="0"/>
              </a:rPr>
              <a:t>are </a:t>
            </a:r>
            <a:r>
              <a:rPr lang="en-US" sz="2400" b="1">
                <a:solidFill>
                  <a:srgbClr val="649BC0"/>
                </a:solidFill>
                <a:ea typeface="Lato Light" panose="020F0502020204030203" pitchFamily="34" charset="0"/>
                <a:cs typeface="Lato Light" panose="020F0502020204030203" pitchFamily="34" charset="0"/>
              </a:rPr>
              <a:t>at your fingertips</a:t>
            </a:r>
          </a:p>
        </p:txBody>
      </p:sp>
      <p:grpSp>
        <p:nvGrpSpPr>
          <p:cNvPr id="2" name="Group 1">
            <a:extLst>
              <a:ext uri="{FF2B5EF4-FFF2-40B4-BE49-F238E27FC236}">
                <a16:creationId xmlns:a16="http://schemas.microsoft.com/office/drawing/2014/main" id="{0F3774D0-9748-D5FA-D783-FBB26A6ABFAA}"/>
              </a:ext>
            </a:extLst>
          </p:cNvPr>
          <p:cNvGrpSpPr/>
          <p:nvPr/>
        </p:nvGrpSpPr>
        <p:grpSpPr>
          <a:xfrm>
            <a:off x="4644773" y="855181"/>
            <a:ext cx="2909204" cy="2350126"/>
            <a:chOff x="4454510" y="630158"/>
            <a:chExt cx="3668007" cy="2915561"/>
          </a:xfrm>
        </p:grpSpPr>
        <p:pic>
          <p:nvPicPr>
            <p:cNvPr id="5" name="Picture 4" descr="Graphical user interface, text, application, email&#10;&#10;Description automatically generated">
              <a:extLst>
                <a:ext uri="{FF2B5EF4-FFF2-40B4-BE49-F238E27FC236}">
                  <a16:creationId xmlns:a16="http://schemas.microsoft.com/office/drawing/2014/main" id="{2289C089-CC16-C497-1DBE-A39FD35A15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4510" y="630158"/>
              <a:ext cx="3668007" cy="2915022"/>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8" name="Rectangle 7">
              <a:extLst>
                <a:ext uri="{FF2B5EF4-FFF2-40B4-BE49-F238E27FC236}">
                  <a16:creationId xmlns:a16="http://schemas.microsoft.com/office/drawing/2014/main" id="{6701DC2D-831F-F8E7-D741-CB10D38FB645}"/>
                </a:ext>
              </a:extLst>
            </p:cNvPr>
            <p:cNvSpPr/>
            <p:nvPr/>
          </p:nvSpPr>
          <p:spPr>
            <a:xfrm>
              <a:off x="4833938" y="3331368"/>
              <a:ext cx="3162300" cy="214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Rounded Corners 49">
            <a:extLst>
              <a:ext uri="{FF2B5EF4-FFF2-40B4-BE49-F238E27FC236}">
                <a16:creationId xmlns:a16="http://schemas.microsoft.com/office/drawing/2014/main" id="{0D88BD5D-B7FC-7DCE-0D2F-79258CFCC1B4}"/>
              </a:ext>
            </a:extLst>
          </p:cNvPr>
          <p:cNvSpPr/>
          <p:nvPr/>
        </p:nvSpPr>
        <p:spPr>
          <a:xfrm>
            <a:off x="3387705" y="2107642"/>
            <a:ext cx="2330280" cy="731520"/>
          </a:xfrm>
          <a:prstGeom prst="roundRect">
            <a:avLst>
              <a:gd name="adj" fmla="val 4551"/>
            </a:avLst>
          </a:prstGeom>
          <a:solidFill>
            <a:schemeClr val="bg1"/>
          </a:solidFill>
          <a:ln>
            <a:solidFill>
              <a:srgbClr val="649BC0"/>
            </a:solidFill>
          </a:ln>
          <a:effectLst>
            <a:outerShdw blurRad="63500" sx="102000" sy="102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L="0" marR="0" lvl="0" indent="0" algn="ctr" defTabSz="457200" rtl="0" eaLnBrk="1" fontAlgn="auto" latinLnBrk="0" hangingPunct="1">
              <a:lnSpc>
                <a:spcPct val="100000"/>
              </a:lnSpc>
              <a:spcBef>
                <a:spcPts val="0"/>
              </a:spcBef>
              <a:spcAft>
                <a:spcPts val="0"/>
              </a:spcAft>
              <a:buClr>
                <a:srgbClr val="002640"/>
              </a:buClr>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As the advisor, you select a</a:t>
            </a:r>
            <a:br>
              <a:rPr kumimoji="0" lang="en-US" sz="10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br>
            <a:r>
              <a:rPr kumimoji="0" lang="en-US" sz="10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portfolio that aligns with each </a:t>
            </a:r>
            <a:br>
              <a:rPr kumimoji="0" lang="en-US" sz="10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br>
            <a:r>
              <a:rPr kumimoji="0" lang="en-US" sz="10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client’s preferences and risk profile</a:t>
            </a:r>
          </a:p>
        </p:txBody>
      </p:sp>
      <p:sp>
        <p:nvSpPr>
          <p:cNvPr id="3" name="Title 9">
            <a:extLst>
              <a:ext uri="{FF2B5EF4-FFF2-40B4-BE49-F238E27FC236}">
                <a16:creationId xmlns:a16="http://schemas.microsoft.com/office/drawing/2014/main" id="{D2F811DF-0049-230A-C33F-53FE9595F7C3}"/>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Getting Started</a:t>
            </a:r>
          </a:p>
        </p:txBody>
      </p:sp>
      <p:grpSp>
        <p:nvGrpSpPr>
          <p:cNvPr id="22" name="Group 21">
            <a:extLst>
              <a:ext uri="{FF2B5EF4-FFF2-40B4-BE49-F238E27FC236}">
                <a16:creationId xmlns:a16="http://schemas.microsoft.com/office/drawing/2014/main" id="{50502C98-8645-5BB2-9F10-947E6530B750}"/>
              </a:ext>
            </a:extLst>
          </p:cNvPr>
          <p:cNvGrpSpPr/>
          <p:nvPr/>
        </p:nvGrpSpPr>
        <p:grpSpPr>
          <a:xfrm>
            <a:off x="7175813" y="1398716"/>
            <a:ext cx="1470844" cy="1583059"/>
            <a:chOff x="4033729" y="1604865"/>
            <a:chExt cx="1470844" cy="1583059"/>
          </a:xfrm>
        </p:grpSpPr>
        <p:sp>
          <p:nvSpPr>
            <p:cNvPr id="46" name="Oval 45">
              <a:extLst>
                <a:ext uri="{FF2B5EF4-FFF2-40B4-BE49-F238E27FC236}">
                  <a16:creationId xmlns:a16="http://schemas.microsoft.com/office/drawing/2014/main" id="{7B87555C-51C7-52B3-4EF4-37E16FA30B7C}"/>
                </a:ext>
              </a:extLst>
            </p:cNvPr>
            <p:cNvSpPr>
              <a:spLocks/>
            </p:cNvSpPr>
            <p:nvPr/>
          </p:nvSpPr>
          <p:spPr>
            <a:xfrm>
              <a:off x="4033729" y="1604865"/>
              <a:ext cx="1470844" cy="1470844"/>
            </a:xfrm>
            <a:prstGeom prst="ellipse">
              <a:avLst/>
            </a:prstGeom>
            <a:solidFill>
              <a:schemeClr val="bg1"/>
            </a:solid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pic>
          <p:nvPicPr>
            <p:cNvPr id="45" name="Picture 44" descr="A picture containing text, conference room&#10;&#10;Description automatically generated">
              <a:extLst>
                <a:ext uri="{FF2B5EF4-FFF2-40B4-BE49-F238E27FC236}">
                  <a16:creationId xmlns:a16="http://schemas.microsoft.com/office/drawing/2014/main" id="{33C9E056-403D-56E8-2F62-08284BB5C8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25657" y="1696793"/>
              <a:ext cx="1286988" cy="1286988"/>
            </a:xfrm>
            <a:prstGeom prst="ellipse">
              <a:avLst/>
            </a:prstGeom>
            <a:ln>
              <a:solidFill>
                <a:schemeClr val="accent2"/>
              </a:solidFill>
            </a:ln>
          </p:spPr>
        </p:pic>
        <p:sp>
          <p:nvSpPr>
            <p:cNvPr id="44" name="Oval 43">
              <a:extLst>
                <a:ext uri="{FF2B5EF4-FFF2-40B4-BE49-F238E27FC236}">
                  <a16:creationId xmlns:a16="http://schemas.microsoft.com/office/drawing/2014/main" id="{1DAEB215-82D8-24BA-98F9-1F0A1A06824D}"/>
                </a:ext>
              </a:extLst>
            </p:cNvPr>
            <p:cNvSpPr/>
            <p:nvPr/>
          </p:nvSpPr>
          <p:spPr>
            <a:xfrm>
              <a:off x="4125657" y="2575183"/>
              <a:ext cx="612741" cy="612741"/>
            </a:xfrm>
            <a:prstGeom prst="ellipse">
              <a:avLst/>
            </a:prstGeom>
            <a:solidFill>
              <a:schemeClr val="bg1"/>
            </a:solidFill>
            <a:ln>
              <a:solidFill>
                <a:schemeClr val="accent2"/>
              </a:solidFill>
            </a:ln>
            <a:effectLst>
              <a:outerShdw blurRad="127000" dist="63500" dir="5400000" algn="t"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US" sz="100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Your</a:t>
              </a:r>
            </a:p>
            <a:p>
              <a:pPr algn="ctr"/>
              <a:r>
                <a:rPr lang="en-US" sz="100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Team</a:t>
              </a:r>
            </a:p>
          </p:txBody>
        </p:sp>
      </p:grpSp>
    </p:spTree>
    <p:extLst>
      <p:ext uri="{BB962C8B-B14F-4D97-AF65-F5344CB8AC3E}">
        <p14:creationId xmlns:p14="http://schemas.microsoft.com/office/powerpoint/2010/main" val="253302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6503687B-564A-D7F9-D3CC-309303B504AD}"/>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Appendix</a:t>
            </a:r>
          </a:p>
        </p:txBody>
      </p:sp>
    </p:spTree>
    <p:extLst>
      <p:ext uri="{BB962C8B-B14F-4D97-AF65-F5344CB8AC3E}">
        <p14:creationId xmlns:p14="http://schemas.microsoft.com/office/powerpoint/2010/main" val="61639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37A1E5C2-CB24-7B53-DA22-4E06D039A2F7}"/>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Manager Selection Inside of the UMA solutions</a:t>
            </a:r>
          </a:p>
        </p:txBody>
      </p:sp>
      <p:graphicFrame>
        <p:nvGraphicFramePr>
          <p:cNvPr id="2" name="Table 1">
            <a:extLst>
              <a:ext uri="{FF2B5EF4-FFF2-40B4-BE49-F238E27FC236}">
                <a16:creationId xmlns:a16="http://schemas.microsoft.com/office/drawing/2014/main" id="{3BE22AC2-D1FA-A548-E009-48769C36C72F}"/>
              </a:ext>
            </a:extLst>
          </p:cNvPr>
          <p:cNvGraphicFramePr>
            <a:graphicFrameLocks noGrp="1"/>
          </p:cNvGraphicFramePr>
          <p:nvPr>
            <p:extLst>
              <p:ext uri="{D42A27DB-BD31-4B8C-83A1-F6EECF244321}">
                <p14:modId xmlns:p14="http://schemas.microsoft.com/office/powerpoint/2010/main" val="2632661030"/>
              </p:ext>
            </p:extLst>
          </p:nvPr>
        </p:nvGraphicFramePr>
        <p:xfrm>
          <a:off x="432187" y="2665667"/>
          <a:ext cx="8229600" cy="3486555"/>
        </p:xfrm>
        <a:graphic>
          <a:graphicData uri="http://schemas.openxmlformats.org/drawingml/2006/table">
            <a:tbl>
              <a:tblPr firstRow="1" firstCol="1" bandRow="1">
                <a:tableStyleId>{5940675A-B579-460E-94D1-54222C63F5DA}</a:tableStyleId>
              </a:tblPr>
              <a:tblGrid>
                <a:gridCol w="4114800">
                  <a:extLst>
                    <a:ext uri="{9D8B030D-6E8A-4147-A177-3AD203B41FA5}">
                      <a16:colId xmlns:a16="http://schemas.microsoft.com/office/drawing/2014/main" val="4121558850"/>
                    </a:ext>
                  </a:extLst>
                </a:gridCol>
                <a:gridCol w="4114800">
                  <a:extLst>
                    <a:ext uri="{9D8B030D-6E8A-4147-A177-3AD203B41FA5}">
                      <a16:colId xmlns:a16="http://schemas.microsoft.com/office/drawing/2014/main" val="3590987059"/>
                    </a:ext>
                  </a:extLst>
                </a:gridCol>
              </a:tblGrid>
              <a:tr h="4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49BC0"/>
                          </a:solidFill>
                          <a:effectLst/>
                          <a:uLnTx/>
                          <a:uFillTx/>
                          <a:latin typeface="+mn-lt"/>
                          <a:ea typeface="+mn-ea"/>
                          <a:cs typeface="+mn-cs"/>
                        </a:rPr>
                        <a:t>ALLOCATING TO</a:t>
                      </a:r>
                      <a:r>
                        <a:rPr kumimoji="0" lang="en-US" sz="1400" b="0" i="0" u="none" strike="noStrike" kern="1200" cap="none" spc="0" normalizeH="0" baseline="0" noProof="0">
                          <a:ln>
                            <a:noFill/>
                          </a:ln>
                          <a:solidFill>
                            <a:srgbClr val="649BC0"/>
                          </a:solidFill>
                          <a:effectLst/>
                          <a:uLnTx/>
                          <a:uFillTx/>
                          <a:latin typeface="+mn-lt"/>
                          <a:ea typeface="+mn-ea"/>
                          <a:cs typeface="+mn-cs"/>
                        </a:rPr>
                        <a:t> A MANAGER</a:t>
                      </a:r>
                    </a:p>
                  </a:txBody>
                  <a:tcPr marL="68580" marR="68580" marT="0" marB="0" anchor="ctr">
                    <a:lnL w="12700" cmpd="sng">
                      <a:noFill/>
                    </a:lnL>
                    <a:lnR w="12700" cmpd="sng">
                      <a:noFill/>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93366"/>
                          </a:solidFill>
                          <a:effectLst/>
                          <a:uLnTx/>
                          <a:uFillTx/>
                          <a:latin typeface="+mn-lt"/>
                          <a:ea typeface="+mn-ea"/>
                          <a:cs typeface="+mn-cs"/>
                        </a:rPr>
                        <a:t>TERMINATING</a:t>
                      </a:r>
                      <a:r>
                        <a:rPr kumimoji="0" lang="en-US" sz="1400" b="0" i="0" u="none" strike="noStrike" kern="1200" cap="none" spc="0" normalizeH="0" baseline="0" noProof="0">
                          <a:ln>
                            <a:noFill/>
                          </a:ln>
                          <a:solidFill>
                            <a:srgbClr val="993366"/>
                          </a:solidFill>
                          <a:effectLst/>
                          <a:uLnTx/>
                          <a:uFillTx/>
                          <a:latin typeface="+mn-lt"/>
                          <a:ea typeface="+mn-ea"/>
                          <a:cs typeface="+mn-cs"/>
                        </a:rPr>
                        <a:t> A MANAGER</a:t>
                      </a:r>
                    </a:p>
                  </a:txBody>
                  <a:tcPr marL="68580" marR="68580" marT="0" marB="0" anchor="ctr">
                    <a:lnL w="12700" cmpd="sng">
                      <a:noFill/>
                    </a:lnL>
                    <a:lnR w="12700" cmpd="sng">
                      <a:noFill/>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827069"/>
                  </a:ext>
                </a:extLst>
              </a:tr>
              <a:tr h="204885">
                <a:tc>
                  <a:txBody>
                    <a:bodyPr/>
                    <a:lstStyle/>
                    <a:p>
                      <a:pPr marL="0" marR="0">
                        <a:lnSpc>
                          <a:spcPct val="107000"/>
                        </a:lnSpc>
                        <a:spcBef>
                          <a:spcPts val="0"/>
                        </a:spcBef>
                        <a:spcAft>
                          <a:spcPts val="0"/>
                        </a:spcAft>
                      </a:pPr>
                      <a:r>
                        <a:rPr lang="en-US" sz="1000" b="1" kern="100">
                          <a:effectLst/>
                        </a:rPr>
                        <a:t>Performance</a:t>
                      </a:r>
                      <a:endParaRPr lang="en-US"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000" b="1" kern="100">
                          <a:effectLst/>
                          <a:latin typeface="Calibri" panose="020F0502020204030204" pitchFamily="34" charset="0"/>
                          <a:ea typeface="Calibri" panose="020F0502020204030204" pitchFamily="34" charset="0"/>
                          <a:cs typeface="Times New Roman" panose="02020603050405020304" pitchFamily="18" charset="0"/>
                        </a:rPr>
                        <a:t>Performance </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4651634"/>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Consistency of performance versus benchmark and peers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Out-of-line with expectations within a reasonable time period. </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728603"/>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Correlation to other managers and over various markets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Returns aren’t explainable and/or understandable</a:t>
                      </a:r>
                    </a:p>
                  </a:txBody>
                  <a:tcPr marL="685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496639"/>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Impact of fees on performance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Changes in fees</a:t>
                      </a:r>
                    </a:p>
                  </a:txBody>
                  <a:tcPr marL="685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172691"/>
                  </a:ext>
                </a:extLst>
              </a:tr>
              <a:tr h="204885">
                <a:tc>
                  <a:txBody>
                    <a:bodyPr/>
                    <a:lstStyle/>
                    <a:p>
                      <a:pPr marL="0" marR="0">
                        <a:lnSpc>
                          <a:spcPct val="107000"/>
                        </a:lnSpc>
                        <a:spcBef>
                          <a:spcPts val="0"/>
                        </a:spcBef>
                        <a:spcAft>
                          <a:spcPts val="0"/>
                        </a:spcAft>
                      </a:pPr>
                      <a:r>
                        <a:rPr lang="en-US" sz="1000" b="1" kern="100">
                          <a:effectLst/>
                        </a:rPr>
                        <a:t>People</a:t>
                      </a:r>
                      <a:endParaRPr lang="en-US"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000" b="1" kern="100">
                          <a:effectLst/>
                          <a:latin typeface="Calibri" panose="020F0502020204030204" pitchFamily="34" charset="0"/>
                          <a:ea typeface="Calibri" panose="020F0502020204030204" pitchFamily="34" charset="0"/>
                          <a:cs typeface="Times New Roman" panose="02020603050405020304" pitchFamily="18" charset="0"/>
                        </a:rPr>
                        <a:t>People</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10705958"/>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Manager resources, expertise and team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Meaningful team changes that impact portfolios</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982322"/>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Big brand with global resources, or small boutique with sole focus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Compliance/audit/legal issues</a:t>
                      </a:r>
                    </a:p>
                  </a:txBody>
                  <a:tcPr marL="685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75196"/>
                  </a:ext>
                </a:extLst>
              </a:tr>
              <a:tr h="204885">
                <a:tc>
                  <a:txBody>
                    <a:bodyPr/>
                    <a:lstStyle/>
                    <a:p>
                      <a:pPr marL="0" marR="0">
                        <a:lnSpc>
                          <a:spcPct val="107000"/>
                        </a:lnSpc>
                        <a:spcBef>
                          <a:spcPts val="0"/>
                        </a:spcBef>
                        <a:spcAft>
                          <a:spcPts val="0"/>
                        </a:spcAft>
                      </a:pPr>
                      <a:r>
                        <a:rPr lang="en-US" sz="1000" b="1" kern="100">
                          <a:effectLst/>
                        </a:rPr>
                        <a:t>Philosophy &amp; Process</a:t>
                      </a:r>
                      <a:endParaRPr lang="en-US"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000" b="1" kern="100">
                          <a:effectLst/>
                          <a:latin typeface="Calibri" panose="020F0502020204030204" pitchFamily="34" charset="0"/>
                          <a:ea typeface="Calibri" panose="020F0502020204030204" pitchFamily="34" charset="0"/>
                          <a:cs typeface="Times New Roman" panose="02020603050405020304" pitchFamily="18" charset="0"/>
                        </a:rPr>
                        <a:t>Philosophy &amp; Process </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5681585"/>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Strategic, dynamic or tactical</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Changes to model mandate, philosophy or process</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870754"/>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High or low turnover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High or abnormal turnover</a:t>
                      </a:r>
                    </a:p>
                  </a:txBody>
                  <a:tcPr marL="685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665523"/>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Style or factor tilts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Capacity issues (can “close to new money”) </a:t>
                      </a:r>
                    </a:p>
                  </a:txBody>
                  <a:tcPr marL="685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233490"/>
                  </a:ext>
                </a:extLst>
              </a:tr>
              <a:tr h="204885">
                <a:tc>
                  <a:txBody>
                    <a:bodyPr/>
                    <a:lstStyle/>
                    <a:p>
                      <a:pPr marL="0" marR="0">
                        <a:lnSpc>
                          <a:spcPct val="107000"/>
                        </a:lnSpc>
                        <a:spcBef>
                          <a:spcPts val="0"/>
                        </a:spcBef>
                        <a:spcAft>
                          <a:spcPts val="0"/>
                        </a:spcAft>
                      </a:pPr>
                      <a:r>
                        <a:rPr lang="en-US" sz="1000" b="1" kern="100">
                          <a:effectLst/>
                        </a:rPr>
                        <a:t>Transparency </a:t>
                      </a:r>
                      <a:endParaRPr lang="en-US"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nSpc>
                          <a:spcPct val="107000"/>
                        </a:lnSpc>
                        <a:spcBef>
                          <a:spcPts val="0"/>
                        </a:spcBef>
                        <a:spcAft>
                          <a:spcPts val="0"/>
                        </a:spcAft>
                      </a:pPr>
                      <a:r>
                        <a:rPr lang="en-US" sz="1000" b="1" kern="100">
                          <a:effectLst/>
                          <a:latin typeface="Calibri" panose="020F0502020204030204" pitchFamily="34" charset="0"/>
                          <a:ea typeface="Calibri" panose="020F0502020204030204" pitchFamily="34" charset="0"/>
                          <a:cs typeface="Times New Roman" panose="02020603050405020304" pitchFamily="18" charset="0"/>
                        </a:rPr>
                        <a:t>Transparency </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4776473"/>
                  </a:ext>
                </a:extLst>
              </a:tr>
              <a:tr h="378531">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Does the manager have the willingness and ability to provide data transparency such as attribution</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Ceases to provide data and transparency needed to evaluate the strategy effectively</a:t>
                      </a:r>
                    </a:p>
                  </a:txBody>
                  <a:tcPr marL="68580" marR="68580" marT="18288" marB="18288"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720903"/>
                  </a:ext>
                </a:extLst>
              </a:tr>
              <a:tr h="204885">
                <a:tc>
                  <a:txBody>
                    <a:bodyPr/>
                    <a:lstStyle/>
                    <a:p>
                      <a:pPr marL="171450" marR="0" indent="-171450">
                        <a:lnSpc>
                          <a:spcPct val="107000"/>
                        </a:lnSpc>
                        <a:spcBef>
                          <a:spcPts val="0"/>
                        </a:spcBef>
                        <a:spcAft>
                          <a:spcPts val="0"/>
                        </a:spcAft>
                        <a:buClr>
                          <a:srgbClr val="649BC0"/>
                        </a:buClr>
                        <a:buFont typeface="Wingdings" panose="05000000000000000000" pitchFamily="2" charset="2"/>
                        <a:buChar char="ü"/>
                      </a:pPr>
                      <a:r>
                        <a:rPr lang="en-US" sz="1000" kern="100">
                          <a:effectLst/>
                        </a:rPr>
                        <a:t>Do we have access to the portfolio management team?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marR="0" indent="-171450">
                        <a:lnSpc>
                          <a:spcPct val="107000"/>
                        </a:lnSpc>
                        <a:spcBef>
                          <a:spcPts val="0"/>
                        </a:spcBef>
                        <a:spcAft>
                          <a:spcPts val="0"/>
                        </a:spcAft>
                        <a:buClr>
                          <a:srgbClr val="993366"/>
                        </a:buClr>
                        <a:buFont typeface="Wingdings 2" panose="05020102010507070707" pitchFamily="18" charset="2"/>
                        <a:buChar char="Î"/>
                      </a:pPr>
                      <a:r>
                        <a:rPr lang="en-US" sz="1000" kern="100">
                          <a:effectLst/>
                          <a:latin typeface="Calibri" panose="020F0502020204030204" pitchFamily="34" charset="0"/>
                          <a:ea typeface="Calibri" panose="020F0502020204030204" pitchFamily="34" charset="0"/>
                          <a:cs typeface="Times New Roman" panose="02020603050405020304" pitchFamily="18" charset="0"/>
                        </a:rPr>
                        <a:t>Ceases to provide content needed communicate effectively to clients</a:t>
                      </a:r>
                    </a:p>
                  </a:txBody>
                  <a:tcPr marL="68580" marR="68580" marT="18288" marB="18288" anchor="ctr">
                    <a:lnL w="12700" cmpd="sng">
                      <a:noFill/>
                    </a:lnL>
                    <a:lnR w="12700" cmpd="sng">
                      <a:noFill/>
                    </a:lnR>
                    <a:lnT w="31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8864462"/>
                  </a:ext>
                </a:extLst>
              </a:tr>
            </a:tbl>
          </a:graphicData>
        </a:graphic>
      </p:graphicFrame>
      <p:sp>
        <p:nvSpPr>
          <p:cNvPr id="14" name="Rectangle: Rounded Corners 13">
            <a:extLst>
              <a:ext uri="{FF2B5EF4-FFF2-40B4-BE49-F238E27FC236}">
                <a16:creationId xmlns:a16="http://schemas.microsoft.com/office/drawing/2014/main" id="{E9055E41-5756-AF64-0E74-F993ECE5D84A}"/>
              </a:ext>
            </a:extLst>
          </p:cNvPr>
          <p:cNvSpPr/>
          <p:nvPr/>
        </p:nvSpPr>
        <p:spPr>
          <a:xfrm>
            <a:off x="457200" y="1012054"/>
            <a:ext cx="2651760" cy="1316627"/>
          </a:xfrm>
          <a:prstGeom prst="roundRect">
            <a:avLst>
              <a:gd name="adj" fmla="val 5824"/>
            </a:avLst>
          </a:prstGeom>
          <a:solidFill>
            <a:schemeClr val="bg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pPr marR="0" lvl="0" defTabSz="457200" rtl="0" eaLnBrk="1" fontAlgn="auto" latinLnBrk="0" hangingPunct="1">
              <a:lnSpc>
                <a:spcPct val="100000"/>
              </a:lnSpc>
              <a:spcBef>
                <a:spcPts val="600"/>
              </a:spcBef>
              <a:spcAft>
                <a:spcPts val="0"/>
              </a:spcAft>
              <a:buClrTx/>
              <a:buSzTx/>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Our due diligence framework is rigorous and centered around evaluating the 4Ps: </a:t>
            </a: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People, Philosophy, Process and Performance. </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8E5F3BBB-3EB3-44ED-49A3-1A9A31A4B796}"/>
              </a:ext>
            </a:extLst>
          </p:cNvPr>
          <p:cNvSpPr/>
          <p:nvPr/>
        </p:nvSpPr>
        <p:spPr>
          <a:xfrm>
            <a:off x="3233614" y="1012054"/>
            <a:ext cx="2651760" cy="1316627"/>
          </a:xfrm>
          <a:prstGeom prst="roundRect">
            <a:avLst>
              <a:gd name="adj" fmla="val 5824"/>
            </a:avLst>
          </a:prstGeom>
          <a:solidFill>
            <a:schemeClr val="bg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pPr marR="0" lvl="0" defTabSz="457200" rtl="0" eaLnBrk="1" fontAlgn="auto" latinLnBrk="0" hangingPunct="1">
              <a:lnSpc>
                <a:spcPct val="100000"/>
              </a:lnSpc>
              <a:spcBef>
                <a:spcPts val="600"/>
              </a:spcBef>
              <a:spcAft>
                <a:spcPts val="0"/>
              </a:spcAft>
              <a:buClrTx/>
              <a:buSzTx/>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We believe </a:t>
            </a: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manager selection is an art and a science</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and therefore use both qualitative and quantitative analysis to select each manager. </a:t>
            </a:r>
          </a:p>
        </p:txBody>
      </p:sp>
      <p:sp>
        <p:nvSpPr>
          <p:cNvPr id="16" name="Rectangle: Rounded Corners 15">
            <a:extLst>
              <a:ext uri="{FF2B5EF4-FFF2-40B4-BE49-F238E27FC236}">
                <a16:creationId xmlns:a16="http://schemas.microsoft.com/office/drawing/2014/main" id="{F8A9716C-47CF-061E-547C-B96D7D9B79E4}"/>
              </a:ext>
            </a:extLst>
          </p:cNvPr>
          <p:cNvSpPr/>
          <p:nvPr/>
        </p:nvSpPr>
        <p:spPr>
          <a:xfrm>
            <a:off x="6010027" y="1012054"/>
            <a:ext cx="2651760" cy="1316627"/>
          </a:xfrm>
          <a:prstGeom prst="roundRect">
            <a:avLst>
              <a:gd name="adj" fmla="val 5824"/>
            </a:avLst>
          </a:prstGeom>
          <a:solidFill>
            <a:schemeClr val="bg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57200" rIns="182880" rtlCol="0" anchor="ctr"/>
          <a:lstStyle/>
          <a:p>
            <a:pPr marR="0" lvl="0" defTabSz="457200" rtl="0" eaLnBrk="1" fontAlgn="auto" latinLnBrk="0" hangingPunct="1">
              <a:lnSpc>
                <a:spcPct val="100000"/>
              </a:lnSpc>
              <a:spcBef>
                <a:spcPts val="600"/>
              </a:spcBef>
              <a:spcAft>
                <a:spcPts val="0"/>
              </a:spcAft>
              <a:buClrTx/>
              <a:buSzTx/>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We do not rely solely on past performance. We select managers that we believe will deliver </a:t>
            </a: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long-term, risk-adjusted performance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within their asset class. </a:t>
            </a:r>
          </a:p>
        </p:txBody>
      </p:sp>
      <p:sp>
        <p:nvSpPr>
          <p:cNvPr id="17" name="Freeform: Shape 16">
            <a:extLst>
              <a:ext uri="{FF2B5EF4-FFF2-40B4-BE49-F238E27FC236}">
                <a16:creationId xmlns:a16="http://schemas.microsoft.com/office/drawing/2014/main" id="{5702CA0B-11F1-FA8E-B06F-B86F988D8E5E}"/>
              </a:ext>
            </a:extLst>
          </p:cNvPr>
          <p:cNvSpPr/>
          <p:nvPr/>
        </p:nvSpPr>
        <p:spPr>
          <a:xfrm>
            <a:off x="585954" y="1012052"/>
            <a:ext cx="182880" cy="317651"/>
          </a:xfrm>
          <a:custGeom>
            <a:avLst/>
            <a:gdLst>
              <a:gd name="connsiteX0" fmla="*/ 0 w 603316"/>
              <a:gd name="connsiteY0" fmla="*/ 0 h 904973"/>
              <a:gd name="connsiteX1" fmla="*/ 603316 w 603316"/>
              <a:gd name="connsiteY1" fmla="*/ 0 h 904973"/>
              <a:gd name="connsiteX2" fmla="*/ 603316 w 603316"/>
              <a:gd name="connsiteY2" fmla="*/ 904973 h 904973"/>
              <a:gd name="connsiteX3" fmla="*/ 603314 w 603316"/>
              <a:gd name="connsiteY3" fmla="*/ 904973 h 904973"/>
              <a:gd name="connsiteX4" fmla="*/ 301657 w 603316"/>
              <a:gd name="connsiteY4" fmla="*/ 599421 h 904973"/>
              <a:gd name="connsiteX5" fmla="*/ 0 w 603316"/>
              <a:gd name="connsiteY5" fmla="*/ 904972 h 904973"/>
              <a:gd name="connsiteX6" fmla="*/ 0 w 603316"/>
              <a:gd name="connsiteY6" fmla="*/ 0 h 90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316" h="904973">
                <a:moveTo>
                  <a:pt x="0" y="0"/>
                </a:moveTo>
                <a:lnTo>
                  <a:pt x="603316" y="0"/>
                </a:lnTo>
                <a:lnTo>
                  <a:pt x="603316" y="904973"/>
                </a:lnTo>
                <a:lnTo>
                  <a:pt x="603314" y="904973"/>
                </a:lnTo>
                <a:lnTo>
                  <a:pt x="301657" y="599421"/>
                </a:lnTo>
                <a:lnTo>
                  <a:pt x="0" y="904972"/>
                </a:lnTo>
                <a:lnTo>
                  <a:pt x="0" y="0"/>
                </a:lnTo>
                <a:close/>
              </a:path>
            </a:pathLst>
          </a:custGeom>
          <a:solidFill>
            <a:srgbClr val="045F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ctr"/>
            <a:r>
              <a:rPr lang="en-US" sz="1000"/>
              <a:t>1</a:t>
            </a:r>
          </a:p>
        </p:txBody>
      </p:sp>
      <p:sp>
        <p:nvSpPr>
          <p:cNvPr id="18" name="Freeform: Shape 17">
            <a:extLst>
              <a:ext uri="{FF2B5EF4-FFF2-40B4-BE49-F238E27FC236}">
                <a16:creationId xmlns:a16="http://schemas.microsoft.com/office/drawing/2014/main" id="{AAC9A934-0700-9A5E-AAC7-49561D34315C}"/>
              </a:ext>
            </a:extLst>
          </p:cNvPr>
          <p:cNvSpPr/>
          <p:nvPr/>
        </p:nvSpPr>
        <p:spPr>
          <a:xfrm>
            <a:off x="3362368" y="1012053"/>
            <a:ext cx="182880" cy="317651"/>
          </a:xfrm>
          <a:custGeom>
            <a:avLst/>
            <a:gdLst>
              <a:gd name="connsiteX0" fmla="*/ 0 w 603316"/>
              <a:gd name="connsiteY0" fmla="*/ 0 h 904973"/>
              <a:gd name="connsiteX1" fmla="*/ 603316 w 603316"/>
              <a:gd name="connsiteY1" fmla="*/ 0 h 904973"/>
              <a:gd name="connsiteX2" fmla="*/ 603316 w 603316"/>
              <a:gd name="connsiteY2" fmla="*/ 904973 h 904973"/>
              <a:gd name="connsiteX3" fmla="*/ 603314 w 603316"/>
              <a:gd name="connsiteY3" fmla="*/ 904973 h 904973"/>
              <a:gd name="connsiteX4" fmla="*/ 301657 w 603316"/>
              <a:gd name="connsiteY4" fmla="*/ 599421 h 904973"/>
              <a:gd name="connsiteX5" fmla="*/ 0 w 603316"/>
              <a:gd name="connsiteY5" fmla="*/ 904972 h 904973"/>
              <a:gd name="connsiteX6" fmla="*/ 0 w 603316"/>
              <a:gd name="connsiteY6" fmla="*/ 0 h 90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316" h="904973">
                <a:moveTo>
                  <a:pt x="0" y="0"/>
                </a:moveTo>
                <a:lnTo>
                  <a:pt x="603316" y="0"/>
                </a:lnTo>
                <a:lnTo>
                  <a:pt x="603316" y="904973"/>
                </a:lnTo>
                <a:lnTo>
                  <a:pt x="603314" y="904973"/>
                </a:lnTo>
                <a:lnTo>
                  <a:pt x="301657" y="599421"/>
                </a:lnTo>
                <a:lnTo>
                  <a:pt x="0" y="904972"/>
                </a:lnTo>
                <a:lnTo>
                  <a:pt x="0" y="0"/>
                </a:lnTo>
                <a:close/>
              </a:path>
            </a:pathLst>
          </a:custGeom>
          <a:solidFill>
            <a:srgbClr val="045F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ctr"/>
            <a:r>
              <a:rPr lang="en-US" sz="1000"/>
              <a:t>2</a:t>
            </a:r>
          </a:p>
        </p:txBody>
      </p:sp>
      <p:sp>
        <p:nvSpPr>
          <p:cNvPr id="19" name="Freeform: Shape 18">
            <a:extLst>
              <a:ext uri="{FF2B5EF4-FFF2-40B4-BE49-F238E27FC236}">
                <a16:creationId xmlns:a16="http://schemas.microsoft.com/office/drawing/2014/main" id="{43217ECF-F378-CF2A-E757-DCF222C0B993}"/>
              </a:ext>
            </a:extLst>
          </p:cNvPr>
          <p:cNvSpPr/>
          <p:nvPr/>
        </p:nvSpPr>
        <p:spPr>
          <a:xfrm>
            <a:off x="6138782" y="1012053"/>
            <a:ext cx="182880" cy="317651"/>
          </a:xfrm>
          <a:custGeom>
            <a:avLst/>
            <a:gdLst>
              <a:gd name="connsiteX0" fmla="*/ 0 w 603316"/>
              <a:gd name="connsiteY0" fmla="*/ 0 h 904973"/>
              <a:gd name="connsiteX1" fmla="*/ 603316 w 603316"/>
              <a:gd name="connsiteY1" fmla="*/ 0 h 904973"/>
              <a:gd name="connsiteX2" fmla="*/ 603316 w 603316"/>
              <a:gd name="connsiteY2" fmla="*/ 904973 h 904973"/>
              <a:gd name="connsiteX3" fmla="*/ 603314 w 603316"/>
              <a:gd name="connsiteY3" fmla="*/ 904973 h 904973"/>
              <a:gd name="connsiteX4" fmla="*/ 301657 w 603316"/>
              <a:gd name="connsiteY4" fmla="*/ 599421 h 904973"/>
              <a:gd name="connsiteX5" fmla="*/ 0 w 603316"/>
              <a:gd name="connsiteY5" fmla="*/ 904972 h 904973"/>
              <a:gd name="connsiteX6" fmla="*/ 0 w 603316"/>
              <a:gd name="connsiteY6" fmla="*/ 0 h 90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316" h="904973">
                <a:moveTo>
                  <a:pt x="0" y="0"/>
                </a:moveTo>
                <a:lnTo>
                  <a:pt x="603316" y="0"/>
                </a:lnTo>
                <a:lnTo>
                  <a:pt x="603316" y="904973"/>
                </a:lnTo>
                <a:lnTo>
                  <a:pt x="603314" y="904973"/>
                </a:lnTo>
                <a:lnTo>
                  <a:pt x="301657" y="599421"/>
                </a:lnTo>
                <a:lnTo>
                  <a:pt x="0" y="904972"/>
                </a:lnTo>
                <a:lnTo>
                  <a:pt x="0" y="0"/>
                </a:lnTo>
                <a:close/>
              </a:path>
            </a:pathLst>
          </a:custGeom>
          <a:solidFill>
            <a:srgbClr val="045F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ctr"/>
            <a:r>
              <a:rPr lang="en-US" sz="1000"/>
              <a:t>3</a:t>
            </a:r>
          </a:p>
        </p:txBody>
      </p:sp>
    </p:spTree>
    <p:extLst>
      <p:ext uri="{BB962C8B-B14F-4D97-AF65-F5344CB8AC3E}">
        <p14:creationId xmlns:p14="http://schemas.microsoft.com/office/powerpoint/2010/main" val="202701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pic>
        <p:nvPicPr>
          <p:cNvPr id="3" name="Picture 2">
            <a:extLst>
              <a:ext uri="{FF2B5EF4-FFF2-40B4-BE49-F238E27FC236}">
                <a16:creationId xmlns:a16="http://schemas.microsoft.com/office/drawing/2014/main" id="{63CC0ACE-4AC3-D1CE-AA5B-8C48EE997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488" y="441149"/>
            <a:ext cx="1641946" cy="27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B42C309-7EB4-EDE5-A8C4-42B6F29C522A}"/>
              </a:ext>
            </a:extLst>
          </p:cNvPr>
          <p:cNvSpPr txBox="1"/>
          <p:nvPr/>
        </p:nvSpPr>
        <p:spPr>
          <a:xfrm>
            <a:off x="4572000" y="1075626"/>
            <a:ext cx="4086226" cy="2431146"/>
          </a:xfrm>
          <a:prstGeom prst="rect">
            <a:avLst/>
          </a:prstGeom>
          <a:solidFill>
            <a:schemeClr val="bg1"/>
          </a:solidFill>
        </p:spPr>
        <p:txBody>
          <a:bodyPr wrap="square">
            <a:noAutofit/>
          </a:bodyPr>
          <a:lstStyle/>
          <a:p>
            <a:pPr>
              <a:spcBef>
                <a:spcPts val="300"/>
              </a:spcBef>
            </a:pPr>
            <a:r>
              <a:rPr lang="en-US" sz="900" b="1" i="1" dirty="0"/>
              <a:t>Core Fixed Income Exposure</a:t>
            </a:r>
            <a:r>
              <a:rPr lang="en-US" sz="900" i="1" dirty="0"/>
              <a:t> </a:t>
            </a:r>
          </a:p>
          <a:p>
            <a:pPr>
              <a:spcBef>
                <a:spcPts val="300"/>
              </a:spcBef>
            </a:pPr>
            <a:endParaRPr lang="en-US" sz="900" b="1" kern="0" dirty="0">
              <a:solidFill>
                <a:srgbClr val="000000"/>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rgbClr val="000000"/>
                </a:solidFill>
                <a:effectLst/>
                <a:ea typeface="Times New Roman" panose="02020603050405020304" pitchFamily="18" charset="0"/>
                <a:cs typeface="Times New Roman" panose="02020603050405020304" pitchFamily="18" charset="0"/>
              </a:rPr>
              <a:t>People: </a:t>
            </a:r>
            <a:r>
              <a:rPr lang="en-US" sz="900" kern="0" dirty="0">
                <a:solidFill>
                  <a:srgbClr val="000000"/>
                </a:solidFill>
                <a:effectLst/>
                <a:ea typeface="Times New Roman" panose="02020603050405020304" pitchFamily="18" charset="0"/>
                <a:cs typeface="Times New Roman" panose="02020603050405020304" pitchFamily="18" charset="0"/>
              </a:rPr>
              <a:t>PIMCO is a leading global fixed income asset manager based in California. PIMCO manages $1.8 trillion in assets for a wide variety of clients including central banks, sovereign wealth funds, pension funds, endowments, foundations, and individual investors. </a:t>
            </a:r>
          </a:p>
          <a:p>
            <a:pPr marL="171450" indent="-171450">
              <a:spcBef>
                <a:spcPts val="300"/>
              </a:spcBef>
              <a:buFont typeface="Wingdings" panose="05000000000000000000" pitchFamily="2" charset="2"/>
              <a:buChar char="§"/>
            </a:pPr>
            <a:endParaRPr lang="en-US" sz="900" b="1" kern="0" dirty="0">
              <a:solidFill>
                <a:srgbClr val="000000"/>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rgbClr val="000000"/>
                </a:solidFill>
                <a:effectLst/>
                <a:ea typeface="Times New Roman" panose="02020603050405020304" pitchFamily="18" charset="0"/>
                <a:cs typeface="Times New Roman" panose="02020603050405020304" pitchFamily="18" charset="0"/>
              </a:rPr>
              <a:t>Philosophy/Process: </a:t>
            </a:r>
            <a:r>
              <a:rPr lang="en-US" sz="900" kern="0" dirty="0">
                <a:solidFill>
                  <a:srgbClr val="000000"/>
                </a:solidFill>
                <a:effectLst/>
                <a:ea typeface="Times New Roman" panose="02020603050405020304" pitchFamily="18" charset="0"/>
                <a:cs typeface="Times New Roman" panose="02020603050405020304" pitchFamily="18" charset="0"/>
              </a:rPr>
              <a:t>An outcome-oriented, concentrated model of PIMCO active and smart index ETFs that relies on forward-looking views, robust risk management, and the sector expertise to produce an optimal portfolio for a given level of risk. </a:t>
            </a:r>
          </a:p>
          <a:p>
            <a:pPr marL="171450" indent="-171450">
              <a:spcBef>
                <a:spcPts val="300"/>
              </a:spcBef>
              <a:buFont typeface="Wingdings" panose="05000000000000000000" pitchFamily="2" charset="2"/>
              <a:buChar char="§"/>
            </a:pPr>
            <a:endParaRPr lang="en-US" sz="900" b="1" kern="0" dirty="0">
              <a:solidFill>
                <a:srgbClr val="FF0000"/>
              </a:solidFill>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rgbClr val="000000"/>
                </a:solidFill>
                <a:effectLst/>
                <a:ea typeface="Times New Roman" panose="02020603050405020304" pitchFamily="18" charset="0"/>
                <a:cs typeface="Times New Roman" panose="02020603050405020304" pitchFamily="18" charset="0"/>
              </a:rPr>
              <a:t>Role in UMA: </a:t>
            </a:r>
            <a:r>
              <a:rPr lang="en-US" sz="900" kern="0" dirty="0">
                <a:solidFill>
                  <a:srgbClr val="000000"/>
                </a:solidFill>
                <a:effectLst/>
                <a:ea typeface="Times New Roman" panose="02020603050405020304" pitchFamily="18" charset="0"/>
                <a:cs typeface="Times New Roman" panose="02020603050405020304" pitchFamily="18" charset="0"/>
              </a:rPr>
              <a:t>This model </a:t>
            </a:r>
            <a:r>
              <a:rPr lang="en-US" sz="900" kern="0" dirty="0">
                <a:solidFill>
                  <a:srgbClr val="000000"/>
                </a:solidFill>
                <a:ea typeface="Times New Roman" panose="02020603050405020304" pitchFamily="18" charset="0"/>
                <a:cs typeface="Times New Roman" panose="02020603050405020304" pitchFamily="18" charset="0"/>
              </a:rPr>
              <a:t>provides core fixed income exposure. It </a:t>
            </a:r>
            <a:r>
              <a:rPr lang="en-US" sz="900" kern="0" dirty="0">
                <a:solidFill>
                  <a:srgbClr val="000000"/>
                </a:solidFill>
                <a:effectLst/>
                <a:ea typeface="Times New Roman" panose="02020603050405020304" pitchFamily="18" charset="0"/>
                <a:cs typeface="Times New Roman" panose="02020603050405020304" pitchFamily="18" charset="0"/>
              </a:rPr>
              <a:t>seeks to improve yield and interest rate risk from core fixed income.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pic>
        <p:nvPicPr>
          <p:cNvPr id="3" name="Picture 1" descr="http://www.nasdaq.com/images/e-sig-logo_120x37_2.png">
            <a:extLst>
              <a:ext uri="{FF2B5EF4-FFF2-40B4-BE49-F238E27FC236}">
                <a16:creationId xmlns:a16="http://schemas.microsoft.com/office/drawing/2014/main" id="{CB919AAA-4752-6D7A-ECD6-F4082E2F3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873" y="384462"/>
            <a:ext cx="1447075" cy="4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009C1F7-C824-2777-48C6-5730EEDE74DA}"/>
              </a:ext>
            </a:extLst>
          </p:cNvPr>
          <p:cNvSpPr txBox="1"/>
          <p:nvPr/>
        </p:nvSpPr>
        <p:spPr>
          <a:xfrm>
            <a:off x="4572000" y="1033165"/>
            <a:ext cx="4437529" cy="2362185"/>
          </a:xfrm>
          <a:prstGeom prst="rect">
            <a:avLst/>
          </a:prstGeom>
          <a:solidFill>
            <a:schemeClr val="bg1"/>
          </a:solidFill>
        </p:spPr>
        <p:txBody>
          <a:bodyPr wrap="square">
            <a:spAutoFit/>
          </a:bodyPr>
          <a:lstStyle/>
          <a:p>
            <a:r>
              <a:rPr lang="en-US" sz="900" b="1" dirty="0"/>
              <a:t>Tactical Fixed Income Exposure</a:t>
            </a:r>
          </a:p>
          <a:p>
            <a:endParaRPr lang="en-US" sz="900" dirty="0"/>
          </a:p>
          <a:p>
            <a:pPr marL="171450" indent="-171450">
              <a:spcBef>
                <a:spcPts val="300"/>
              </a:spcBef>
              <a:buFont typeface="Wingdings" panose="05000000000000000000" pitchFamily="2" charset="2"/>
              <a:buChar char="§"/>
            </a:pPr>
            <a:r>
              <a:rPr lang="en-US" sz="900" b="1" kern="0" dirty="0">
                <a:solidFill>
                  <a:srgbClr val="000000"/>
                </a:solidFill>
                <a:ea typeface="Times New Roman" panose="02020603050405020304" pitchFamily="18" charset="0"/>
                <a:cs typeface="Times New Roman" panose="02020603050405020304" pitchFamily="18" charset="0"/>
              </a:rPr>
              <a:t>People: </a:t>
            </a:r>
            <a:r>
              <a:rPr lang="en-US" sz="900" kern="0" dirty="0">
                <a:solidFill>
                  <a:srgbClr val="000000"/>
                </a:solidFill>
                <a:effectLst/>
                <a:ea typeface="Times New Roman" panose="02020603050405020304" pitchFamily="18" charset="0"/>
                <a:cs typeface="Times New Roman" panose="02020603050405020304" pitchFamily="18" charset="0"/>
              </a:rPr>
              <a:t>Dorsey Wright is a technical research and asset management firm with offices in Pasadena, CA and Richmond, VA. DW was founded in 1987 and acquired by Nasdaq in 2015.</a:t>
            </a:r>
          </a:p>
          <a:p>
            <a:pPr marL="171450" indent="-171450">
              <a:spcBef>
                <a:spcPts val="300"/>
              </a:spcBef>
              <a:buFont typeface="Wingdings" panose="05000000000000000000" pitchFamily="2" charset="2"/>
              <a:buChar char="§"/>
            </a:pPr>
            <a:endParaRPr lang="en-US" sz="900" b="1" kern="0" dirty="0">
              <a:solidFill>
                <a:srgbClr val="000000"/>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rgbClr val="000000"/>
                </a:solidFill>
                <a:effectLst/>
                <a:ea typeface="Times New Roman" panose="02020603050405020304" pitchFamily="18" charset="0"/>
                <a:cs typeface="Times New Roman" panose="02020603050405020304" pitchFamily="18" charset="0"/>
              </a:rPr>
              <a:t>Philosophy/Process: </a:t>
            </a:r>
            <a:r>
              <a:rPr lang="en-US" sz="900" kern="0" dirty="0">
                <a:solidFill>
                  <a:srgbClr val="000000"/>
                </a:solidFill>
                <a:effectLst/>
                <a:ea typeface="Times New Roman" panose="02020603050405020304" pitchFamily="18" charset="0"/>
                <a:cs typeface="Times New Roman" panose="02020603050405020304" pitchFamily="18" charset="0"/>
              </a:rPr>
              <a:t>The foundation of DW’s research and investment philosophy is relative strength. This model is a quantitative strategy that can invest in a wide range of asset classes including U.S. Treasuries, inflation-protected securities, </a:t>
            </a:r>
            <a:r>
              <a:rPr lang="en-US" sz="900" kern="0" dirty="0">
                <a:solidFill>
                  <a:srgbClr val="000000"/>
                </a:solidFill>
                <a:ea typeface="Times New Roman" panose="02020603050405020304" pitchFamily="18" charset="0"/>
                <a:cs typeface="Times New Roman" panose="02020603050405020304" pitchFamily="18" charset="0"/>
              </a:rPr>
              <a:t>c</a:t>
            </a:r>
            <a:r>
              <a:rPr lang="en-US" sz="900" kern="0" dirty="0">
                <a:solidFill>
                  <a:srgbClr val="000000"/>
                </a:solidFill>
                <a:effectLst/>
                <a:ea typeface="Times New Roman" panose="02020603050405020304" pitchFamily="18" charset="0"/>
                <a:cs typeface="Times New Roman" panose="02020603050405020304" pitchFamily="18" charset="0"/>
              </a:rPr>
              <a:t>orporate bonds, convertibles, high </a:t>
            </a:r>
            <a:r>
              <a:rPr lang="en-US" sz="900" kern="0" dirty="0">
                <a:solidFill>
                  <a:srgbClr val="000000"/>
                </a:solidFill>
                <a:ea typeface="Times New Roman" panose="02020603050405020304" pitchFamily="18" charset="0"/>
                <a:cs typeface="Times New Roman" panose="02020603050405020304" pitchFamily="18" charset="0"/>
              </a:rPr>
              <a:t>y</a:t>
            </a:r>
            <a:r>
              <a:rPr lang="en-US" sz="900" kern="0" dirty="0">
                <a:solidFill>
                  <a:srgbClr val="000000"/>
                </a:solidFill>
                <a:effectLst/>
                <a:ea typeface="Times New Roman" panose="02020603050405020304" pitchFamily="18" charset="0"/>
                <a:cs typeface="Times New Roman" panose="02020603050405020304" pitchFamily="18" charset="0"/>
              </a:rPr>
              <a:t>ield bonds, and emerging </a:t>
            </a:r>
            <a:r>
              <a:rPr lang="en-US" sz="900" kern="0" dirty="0">
                <a:solidFill>
                  <a:srgbClr val="000000"/>
                </a:solidFill>
                <a:ea typeface="Times New Roman" panose="02020603050405020304" pitchFamily="18" charset="0"/>
                <a:cs typeface="Times New Roman" panose="02020603050405020304" pitchFamily="18" charset="0"/>
              </a:rPr>
              <a:t>m</a:t>
            </a:r>
            <a:r>
              <a:rPr lang="en-US" sz="900" kern="0" dirty="0">
                <a:solidFill>
                  <a:srgbClr val="000000"/>
                </a:solidFill>
                <a:effectLst/>
                <a:ea typeface="Times New Roman" panose="02020603050405020304" pitchFamily="18" charset="0"/>
                <a:cs typeface="Times New Roman" panose="02020603050405020304" pitchFamily="18" charset="0"/>
              </a:rPr>
              <a:t>arket bonds. </a:t>
            </a:r>
          </a:p>
          <a:p>
            <a:pPr marL="171450" indent="-171450">
              <a:spcBef>
                <a:spcPts val="300"/>
              </a:spcBef>
              <a:buFont typeface="Wingdings" panose="05000000000000000000" pitchFamily="2" charset="2"/>
              <a:buChar char="§"/>
            </a:pPr>
            <a:endParaRPr lang="en-US" sz="900" b="1" kern="0" dirty="0">
              <a:solidFill>
                <a:srgbClr val="000000"/>
              </a:solidFill>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rgbClr val="000000"/>
                </a:solidFill>
                <a:ea typeface="Times New Roman" panose="02020603050405020304" pitchFamily="18" charset="0"/>
                <a:cs typeface="Times New Roman" panose="02020603050405020304" pitchFamily="18" charset="0"/>
              </a:rPr>
              <a:t>Role in UMA: </a:t>
            </a:r>
            <a:r>
              <a:rPr lang="en-US" sz="900" kern="0" dirty="0">
                <a:solidFill>
                  <a:srgbClr val="000000"/>
                </a:solidFill>
                <a:ea typeface="Times New Roman" panose="02020603050405020304" pitchFamily="18" charset="0"/>
                <a:cs typeface="Times New Roman" panose="02020603050405020304" pitchFamily="18" charset="0"/>
              </a:rPr>
              <a:t>This model is a</a:t>
            </a:r>
            <a:r>
              <a:rPr lang="en-US" sz="900" kern="0" dirty="0">
                <a:solidFill>
                  <a:srgbClr val="000000"/>
                </a:solidFill>
                <a:effectLst/>
                <a:ea typeface="Times New Roman" panose="02020603050405020304" pitchFamily="18" charset="0"/>
                <a:cs typeface="Times New Roman" panose="02020603050405020304" pitchFamily="18" charset="0"/>
              </a:rPr>
              <a:t> complement to core fixed income. It seeks to provide income and stability by allowing the portfolio to increase or decrease risk depending on the market environment.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pic>
        <p:nvPicPr>
          <p:cNvPr id="3" name="Picture 2" descr="First Trust Portfolios | Department of Computer Science">
            <a:extLst>
              <a:ext uri="{FF2B5EF4-FFF2-40B4-BE49-F238E27FC236}">
                <a16:creationId xmlns:a16="http://schemas.microsoft.com/office/drawing/2014/main" id="{CE108056-542F-7C31-8E5D-1661224382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051" b="37474"/>
          <a:stretch/>
        </p:blipFill>
        <p:spPr bwMode="auto">
          <a:xfrm>
            <a:off x="6490218" y="330442"/>
            <a:ext cx="1934253" cy="5314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5DE128-F391-728C-7618-6CB1FECD9ADE}"/>
              </a:ext>
            </a:extLst>
          </p:cNvPr>
          <p:cNvSpPr txBox="1"/>
          <p:nvPr/>
        </p:nvSpPr>
        <p:spPr>
          <a:xfrm>
            <a:off x="4572000" y="1060371"/>
            <a:ext cx="4238625" cy="2462213"/>
          </a:xfrm>
          <a:prstGeom prst="rect">
            <a:avLst/>
          </a:prstGeom>
          <a:solidFill>
            <a:schemeClr val="bg1"/>
          </a:solidFill>
        </p:spPr>
        <p:txBody>
          <a:bodyPr wrap="square">
            <a:noAutofit/>
          </a:bodyPr>
          <a:lstStyle/>
          <a:p>
            <a:r>
              <a:rPr lang="en-US" sz="900" b="1" i="1" dirty="0">
                <a:solidFill>
                  <a:schemeClr val="tx1"/>
                </a:solidFill>
              </a:rPr>
              <a:t>Diversified Alternatives Exposure</a:t>
            </a:r>
          </a:p>
          <a:p>
            <a:endParaRPr lang="en-US" sz="900" dirty="0">
              <a:solidFill>
                <a:schemeClr val="tx1"/>
              </a:solidFill>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People: </a:t>
            </a:r>
            <a:r>
              <a:rPr lang="en-US" sz="900" kern="0" dirty="0">
                <a:solidFill>
                  <a:schemeClr val="tx1"/>
                </a:solidFill>
                <a:effectLst/>
                <a:ea typeface="Times New Roman" panose="02020603050405020304" pitchFamily="18" charset="0"/>
                <a:cs typeface="Times New Roman" panose="02020603050405020304" pitchFamily="18" charset="0"/>
              </a:rPr>
              <a:t>First Trust is a privately owned asset </a:t>
            </a:r>
            <a:r>
              <a:rPr lang="en-US" sz="900" kern="0" dirty="0">
                <a:solidFill>
                  <a:schemeClr val="tx1"/>
                </a:solidFill>
                <a:ea typeface="Times New Roman" panose="02020603050405020304" pitchFamily="18" charset="0"/>
                <a:cs typeface="Times New Roman" panose="02020603050405020304" pitchFamily="18" charset="0"/>
              </a:rPr>
              <a:t>m</a:t>
            </a:r>
            <a:r>
              <a:rPr lang="en-US" sz="900" kern="0" dirty="0">
                <a:solidFill>
                  <a:schemeClr val="tx1"/>
                </a:solidFill>
                <a:effectLst/>
                <a:ea typeface="Times New Roman" panose="02020603050405020304" pitchFamily="18" charset="0"/>
                <a:cs typeface="Times New Roman" panose="02020603050405020304" pitchFamily="18" charset="0"/>
              </a:rPr>
              <a:t>anager with over $130 billion in assets under management. FT was established in 1991. The dedicated alternatives portfolio </a:t>
            </a:r>
            <a:r>
              <a:rPr lang="en-US" sz="900" kern="0" dirty="0">
                <a:solidFill>
                  <a:schemeClr val="tx1"/>
                </a:solidFill>
                <a:ea typeface="Times New Roman" panose="02020603050405020304" pitchFamily="18" charset="0"/>
                <a:cs typeface="Times New Roman" panose="02020603050405020304" pitchFamily="18" charset="0"/>
              </a:rPr>
              <a:t>m</a:t>
            </a:r>
            <a:r>
              <a:rPr lang="en-US" sz="900" kern="0" dirty="0">
                <a:solidFill>
                  <a:schemeClr val="tx1"/>
                </a:solidFill>
                <a:effectLst/>
                <a:ea typeface="Times New Roman" panose="02020603050405020304" pitchFamily="18" charset="0"/>
                <a:cs typeface="Times New Roman" panose="02020603050405020304" pitchFamily="18" charset="0"/>
              </a:rPr>
              <a:t>anagers, John </a:t>
            </a:r>
            <a:r>
              <a:rPr lang="en-US" sz="900" kern="0" dirty="0" err="1">
                <a:solidFill>
                  <a:schemeClr val="tx1"/>
                </a:solidFill>
                <a:effectLst/>
                <a:ea typeface="Times New Roman" panose="02020603050405020304" pitchFamily="18" charset="0"/>
                <a:cs typeface="Times New Roman" panose="02020603050405020304" pitchFamily="18" charset="0"/>
              </a:rPr>
              <a:t>Gambla</a:t>
            </a:r>
            <a:r>
              <a:rPr lang="en-US" sz="900" kern="0" dirty="0">
                <a:solidFill>
                  <a:schemeClr val="tx1"/>
                </a:solidFill>
                <a:effectLst/>
                <a:ea typeface="Times New Roman" panose="02020603050405020304" pitchFamily="18" charset="0"/>
                <a:cs typeface="Times New Roman" panose="02020603050405020304" pitchFamily="18" charset="0"/>
              </a:rPr>
              <a:t> and Rob </a:t>
            </a:r>
            <a:r>
              <a:rPr lang="en-US" sz="900" kern="0" dirty="0" err="1">
                <a:solidFill>
                  <a:schemeClr val="tx1"/>
                </a:solidFill>
                <a:effectLst/>
                <a:ea typeface="Times New Roman" panose="02020603050405020304" pitchFamily="18" charset="0"/>
                <a:cs typeface="Times New Roman" panose="02020603050405020304" pitchFamily="18" charset="0"/>
              </a:rPr>
              <a:t>Guttschow</a:t>
            </a:r>
            <a:r>
              <a:rPr lang="en-US" sz="900" kern="0" dirty="0">
                <a:solidFill>
                  <a:schemeClr val="tx1"/>
                </a:solidFill>
                <a:effectLst/>
                <a:ea typeface="Times New Roman" panose="02020603050405020304" pitchFamily="18" charset="0"/>
                <a:cs typeface="Times New Roman" panose="02020603050405020304" pitchFamily="18" charset="0"/>
              </a:rPr>
              <a:t>, have over 30- and 25-years’ experience in the alternatives industry, respectively. </a:t>
            </a:r>
          </a:p>
          <a:p>
            <a:pPr marL="171450" indent="-171450">
              <a:spcBef>
                <a:spcPts val="300"/>
              </a:spcBef>
              <a:buFont typeface="Wingdings" panose="05000000000000000000" pitchFamily="2" charset="2"/>
              <a:buChar char="§"/>
            </a:pPr>
            <a:endParaRPr lang="en-US" sz="900" b="1"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Philosophy/Process: </a:t>
            </a:r>
            <a:r>
              <a:rPr lang="en-US" sz="900" kern="0" dirty="0">
                <a:solidFill>
                  <a:schemeClr val="tx1"/>
                </a:solidFill>
                <a:ea typeface="Times New Roman" panose="02020603050405020304" pitchFamily="18" charset="0"/>
                <a:cs typeface="Times New Roman" panose="02020603050405020304" pitchFamily="18" charset="0"/>
              </a:rPr>
              <a:t>This active ETF </a:t>
            </a:r>
            <a:r>
              <a:rPr lang="en-US" sz="900" kern="0" dirty="0">
                <a:solidFill>
                  <a:schemeClr val="tx1"/>
                </a:solidFill>
                <a:effectLst/>
                <a:ea typeface="Times New Roman" panose="02020603050405020304" pitchFamily="18" charset="0"/>
                <a:cs typeface="Times New Roman" panose="02020603050405020304" pitchFamily="18" charset="0"/>
              </a:rPr>
              <a:t>model is made up of "diversifiers" and "return enhancers," which can be dialed up and down depending on what type of market environment we are in. Investments may include hedged equity, managed futures, currency, opportunistic credit and inflation protection. </a:t>
            </a:r>
          </a:p>
          <a:p>
            <a:pPr marL="171450" indent="-171450">
              <a:spcBef>
                <a:spcPts val="300"/>
              </a:spcBef>
              <a:buFont typeface="Wingdings" panose="05000000000000000000" pitchFamily="2" charset="2"/>
              <a:buChar char="§"/>
            </a:pPr>
            <a:endParaRPr lang="en-US" sz="900" b="1" dirty="0">
              <a:solidFill>
                <a:schemeClr val="tx1"/>
              </a:solidFill>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Role in UMA:</a:t>
            </a:r>
            <a:r>
              <a:rPr lang="en-US" sz="900" kern="0" dirty="0">
                <a:solidFill>
                  <a:schemeClr val="tx1"/>
                </a:solidFill>
                <a:effectLst/>
                <a:ea typeface="Times New Roman" panose="02020603050405020304" pitchFamily="18" charset="0"/>
                <a:cs typeface="Times New Roman" panose="02020603050405020304" pitchFamily="18" charset="0"/>
              </a:rPr>
              <a:t> This model is meant to add diversification to traditional equity and fixed income strategies.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pic>
        <p:nvPicPr>
          <p:cNvPr id="1026" name="Picture 2" descr="Global X Funds Announces Launch of MSCI SuperDividend® EAFE ETF">
            <a:extLst>
              <a:ext uri="{FF2B5EF4-FFF2-40B4-BE49-F238E27FC236}">
                <a16:creationId xmlns:a16="http://schemas.microsoft.com/office/drawing/2014/main" id="{498F4351-9259-123A-F4D3-6FDC10294A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425" y="489758"/>
            <a:ext cx="1641423" cy="210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847992-A598-BA29-9324-E8F731F017DE}"/>
              </a:ext>
            </a:extLst>
          </p:cNvPr>
          <p:cNvSpPr txBox="1"/>
          <p:nvPr/>
        </p:nvSpPr>
        <p:spPr>
          <a:xfrm>
            <a:off x="4572000" y="1066815"/>
            <a:ext cx="4362450" cy="2262158"/>
          </a:xfrm>
          <a:prstGeom prst="rect">
            <a:avLst/>
          </a:prstGeom>
          <a:solidFill>
            <a:schemeClr val="bg1"/>
          </a:solidFill>
        </p:spPr>
        <p:txBody>
          <a:bodyPr wrap="square">
            <a:spAutoFit/>
          </a:bodyPr>
          <a:lstStyle/>
          <a:p>
            <a:pPr>
              <a:spcBef>
                <a:spcPts val="300"/>
              </a:spcBef>
            </a:pPr>
            <a:r>
              <a:rPr lang="en-US" sz="900" b="1" i="1" dirty="0">
                <a:solidFill>
                  <a:schemeClr val="tx1"/>
                </a:solidFill>
              </a:rPr>
              <a:t>Global Thematic Equity Exposure</a:t>
            </a:r>
          </a:p>
          <a:p>
            <a:pPr>
              <a:spcBef>
                <a:spcPts val="300"/>
              </a:spcBef>
            </a:pPr>
            <a:endParaRPr lang="en-US" sz="900" dirty="0">
              <a:solidFill>
                <a:schemeClr val="tx1"/>
              </a:solidFill>
            </a:endParaRPr>
          </a:p>
          <a:p>
            <a:pPr marL="171450" marR="0" lvl="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People: </a:t>
            </a:r>
            <a:r>
              <a:rPr lang="en-US" sz="900" kern="0" dirty="0">
                <a:solidFill>
                  <a:schemeClr val="tx1"/>
                </a:solidFill>
                <a:effectLst/>
                <a:ea typeface="Times New Roman" panose="02020603050405020304" pitchFamily="18" charset="0"/>
                <a:cs typeface="Times New Roman" panose="02020603050405020304" pitchFamily="18" charset="0"/>
              </a:rPr>
              <a:t>Global X was founded in 2008 on the foundations of thematic growth, income and international ETFs. </a:t>
            </a:r>
          </a:p>
          <a:p>
            <a:pPr marL="171450" indent="-171450">
              <a:spcBef>
                <a:spcPts val="300"/>
              </a:spcBef>
              <a:buFont typeface="Wingdings" panose="05000000000000000000" pitchFamily="2" charset="2"/>
              <a:buChar char="§"/>
            </a:pPr>
            <a:endParaRPr lang="en-US" sz="900" b="1"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Philosophy/Process: </a:t>
            </a:r>
            <a:r>
              <a:rPr lang="en-US" sz="900" kern="0" dirty="0">
                <a:solidFill>
                  <a:schemeClr val="tx1"/>
                </a:solidFill>
                <a:effectLst/>
                <a:ea typeface="Times New Roman" panose="02020603050405020304" pitchFamily="18" charset="0"/>
                <a:cs typeface="Times New Roman" panose="02020603050405020304" pitchFamily="18" charset="0"/>
              </a:rPr>
              <a:t>This Global equity model uses an open-architecture approach to identify themes within the early adaptors stage; targeting companies that may be poised to benefit from structural shifts in technology, people and demographics, and infrastructure development – such as </a:t>
            </a:r>
            <a:r>
              <a:rPr lang="en-US" sz="900" dirty="0"/>
              <a:t>Autonomous &amp; Electric Vehicles, Robotics &amp; AI, and Cloud Computing.</a:t>
            </a:r>
          </a:p>
          <a:p>
            <a:pPr marL="171450" marR="0" indent="-171450">
              <a:spcBef>
                <a:spcPts val="300"/>
              </a:spcBef>
              <a:spcAft>
                <a:spcPts val="0"/>
              </a:spcAft>
              <a:buFont typeface="Wingdings" panose="05000000000000000000" pitchFamily="2" charset="2"/>
              <a:buChar char="§"/>
            </a:pPr>
            <a:endParaRPr lang="en-US" sz="900" b="1" kern="0" dirty="0">
              <a:solidFill>
                <a:schemeClr val="tx1"/>
              </a:solidFill>
              <a:effectLst/>
              <a:ea typeface="Times New Roman" panose="02020603050405020304" pitchFamily="18" charset="0"/>
              <a:cs typeface="Times New Roman" panose="02020603050405020304" pitchFamily="18" charset="0"/>
            </a:endParaRPr>
          </a:p>
          <a:p>
            <a:pPr marL="171450" marR="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Role in UMA:</a:t>
            </a:r>
            <a:r>
              <a:rPr lang="en-US" sz="900" kern="0" dirty="0">
                <a:solidFill>
                  <a:schemeClr val="tx1"/>
                </a:solidFill>
                <a:effectLst/>
                <a:ea typeface="Times New Roman" panose="02020603050405020304" pitchFamily="18" charset="0"/>
                <a:cs typeface="Times New Roman" panose="02020603050405020304" pitchFamily="18" charset="0"/>
              </a:rPr>
              <a:t> This model provides global exposure to structural themes that may be disrupting various segments and sectors in the broad market, with a focus on technological disruption.</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TextBox 2">
            <a:extLst>
              <a:ext uri="{FF2B5EF4-FFF2-40B4-BE49-F238E27FC236}">
                <a16:creationId xmlns:a16="http://schemas.microsoft.com/office/drawing/2014/main" id="{441E3108-66E2-E5DB-C146-F9507121C45D}"/>
              </a:ext>
            </a:extLst>
          </p:cNvPr>
          <p:cNvSpPr txBox="1"/>
          <p:nvPr/>
        </p:nvSpPr>
        <p:spPr>
          <a:xfrm>
            <a:off x="4572000" y="1066815"/>
            <a:ext cx="4249783" cy="2439129"/>
          </a:xfrm>
          <a:prstGeom prst="rect">
            <a:avLst/>
          </a:prstGeom>
          <a:solidFill>
            <a:schemeClr val="bg1"/>
          </a:solidFill>
        </p:spPr>
        <p:txBody>
          <a:bodyPr wrap="square">
            <a:spAutoFit/>
          </a:bodyPr>
          <a:lstStyle/>
          <a:p>
            <a:pPr>
              <a:spcBef>
                <a:spcPts val="300"/>
              </a:spcBef>
            </a:pPr>
            <a:r>
              <a:rPr lang="en-US" sz="900" b="1" i="1" dirty="0">
                <a:solidFill>
                  <a:schemeClr val="tx1"/>
                </a:solidFill>
              </a:rPr>
              <a:t>High Quality large cap equity exposure </a:t>
            </a:r>
          </a:p>
          <a:p>
            <a:pPr>
              <a:spcBef>
                <a:spcPts val="300"/>
              </a:spcBef>
            </a:pPr>
            <a:endParaRPr lang="en-US" sz="900" dirty="0">
              <a:solidFill>
                <a:schemeClr val="tx1"/>
              </a:solidFill>
            </a:endParaRPr>
          </a:p>
          <a:p>
            <a:pPr marL="171450" marR="0" lvl="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People: </a:t>
            </a:r>
            <a:r>
              <a:rPr lang="en-US" sz="900" kern="0" dirty="0">
                <a:solidFill>
                  <a:schemeClr val="tx1"/>
                </a:solidFill>
                <a:effectLst/>
                <a:ea typeface="Times New Roman" panose="02020603050405020304" pitchFamily="18" charset="0"/>
                <a:cs typeface="Times New Roman" panose="02020603050405020304" pitchFamily="18" charset="0"/>
              </a:rPr>
              <a:t>Jensen is a boutique asset manager that was founded in 1988 in Portland, OR to cater to high-net-worth individuals. Jensen currently manages $12bn in AUM. The firm has a singular focus on SMA investment management. </a:t>
            </a:r>
          </a:p>
          <a:p>
            <a:pPr marL="171450" marR="0" lvl="0" indent="-171450">
              <a:spcBef>
                <a:spcPts val="300"/>
              </a:spcBef>
              <a:spcAft>
                <a:spcPts val="0"/>
              </a:spcAft>
              <a:buFont typeface="Wingdings" panose="05000000000000000000" pitchFamily="2" charset="2"/>
              <a:buChar char="§"/>
            </a:pP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Philosophy/Process: </a:t>
            </a:r>
            <a:r>
              <a:rPr lang="en-US" sz="900" dirty="0">
                <a:solidFill>
                  <a:schemeClr val="tx1"/>
                </a:solidFill>
                <a:ea typeface="Times New Roman" panose="02020603050405020304" pitchFamily="18" charset="0"/>
                <a:cs typeface="Times New Roman" panose="02020603050405020304" pitchFamily="18" charset="0"/>
              </a:rPr>
              <a:t>S</a:t>
            </a:r>
            <a:r>
              <a:rPr lang="en-US" sz="900" kern="0" dirty="0">
                <a:solidFill>
                  <a:schemeClr val="tx1"/>
                </a:solidFill>
                <a:effectLst/>
                <a:ea typeface="Times New Roman" panose="02020603050405020304" pitchFamily="18" charset="0"/>
                <a:cs typeface="Times New Roman" panose="02020603050405020304" pitchFamily="18" charset="0"/>
              </a:rPr>
              <a:t>trategy contains 25-30 high return on equity (ROE) businesses. Process focuses on business with stead, durable growth over the long-term. </a:t>
            </a:r>
            <a:r>
              <a:rPr lang="en-US" sz="900" dirty="0">
                <a:solidFill>
                  <a:schemeClr val="tx1"/>
                </a:solidFill>
                <a:ea typeface="Times New Roman" panose="02020603050405020304" pitchFamily="18" charset="0"/>
                <a:cs typeface="Times New Roman" panose="02020603050405020304" pitchFamily="18" charset="0"/>
              </a:rPr>
              <a:t> </a:t>
            </a: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endParaRPr lang="en-US" sz="900" dirty="0"/>
          </a:p>
          <a:p>
            <a:pPr marL="171450" marR="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Role in UMA:</a:t>
            </a:r>
            <a:r>
              <a:rPr lang="en-US" sz="900" kern="0" dirty="0">
                <a:solidFill>
                  <a:schemeClr val="tx1"/>
                </a:solidFill>
                <a:effectLst/>
                <a:ea typeface="Times New Roman" panose="02020603050405020304" pitchFamily="18" charset="0"/>
                <a:cs typeface="Times New Roman" panose="02020603050405020304" pitchFamily="18" charset="0"/>
              </a:rPr>
              <a:t> This model provides large cap US equity exposure across a diversified set of sectors and a historically low turnover (15% historical average since inception), with over three decades of a track record. </a:t>
            </a:r>
          </a:p>
          <a:p>
            <a:pPr marL="171450" marR="0" indent="-171450">
              <a:spcBef>
                <a:spcPts val="300"/>
              </a:spcBef>
              <a:spcAft>
                <a:spcPts val="0"/>
              </a:spcAft>
              <a:buFont typeface="Wingdings" panose="05000000000000000000" pitchFamily="2" charset="2"/>
              <a:buChar char="§"/>
            </a:pP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59" y="0"/>
            <a:ext cx="8880282" cy="6858000"/>
          </a:xfrm>
          <a:prstGeom prst="rect">
            <a:avLst/>
          </a:prstGeom>
        </p:spPr>
      </p:pic>
      <p:sp>
        <p:nvSpPr>
          <p:cNvPr id="3" name="TextBox 2">
            <a:extLst>
              <a:ext uri="{FF2B5EF4-FFF2-40B4-BE49-F238E27FC236}">
                <a16:creationId xmlns:a16="http://schemas.microsoft.com/office/drawing/2014/main" id="{0C168208-7344-54D4-6CDE-7575FC1748DC}"/>
              </a:ext>
            </a:extLst>
          </p:cNvPr>
          <p:cNvSpPr txBox="1"/>
          <p:nvPr/>
        </p:nvSpPr>
        <p:spPr>
          <a:xfrm>
            <a:off x="4572000" y="1066815"/>
            <a:ext cx="4249783" cy="2754600"/>
          </a:xfrm>
          <a:prstGeom prst="rect">
            <a:avLst/>
          </a:prstGeom>
          <a:solidFill>
            <a:schemeClr val="bg1"/>
          </a:solidFill>
        </p:spPr>
        <p:txBody>
          <a:bodyPr wrap="square">
            <a:spAutoFit/>
          </a:bodyPr>
          <a:lstStyle/>
          <a:p>
            <a:pPr>
              <a:spcBef>
                <a:spcPts val="300"/>
              </a:spcBef>
            </a:pPr>
            <a:r>
              <a:rPr lang="en-US" sz="900" b="1" i="1" dirty="0">
                <a:solidFill>
                  <a:schemeClr val="tx1"/>
                </a:solidFill>
              </a:rPr>
              <a:t>Small cap US equity exposure with a quality bias</a:t>
            </a:r>
          </a:p>
          <a:p>
            <a:pPr>
              <a:spcBef>
                <a:spcPts val="300"/>
              </a:spcBef>
            </a:pPr>
            <a:endParaRPr lang="en-US" sz="900" dirty="0">
              <a:solidFill>
                <a:schemeClr val="tx1"/>
              </a:solidFill>
            </a:endParaRPr>
          </a:p>
          <a:p>
            <a:pPr marL="171450" marR="0" lvl="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People: </a:t>
            </a:r>
            <a:r>
              <a:rPr lang="en-US" sz="900" kern="0" dirty="0">
                <a:solidFill>
                  <a:schemeClr val="tx1"/>
                </a:solidFill>
                <a:effectLst/>
                <a:ea typeface="Times New Roman" panose="02020603050405020304" pitchFamily="18" charset="0"/>
                <a:cs typeface="Times New Roman" panose="02020603050405020304" pitchFamily="18" charset="0"/>
              </a:rPr>
              <a:t>Glenmede Trust Company was founded in 1956 and has approximately $13bn in AUM. Glenmede is an independently owned boutique asset management company offering actively managed equity, fixed income and ESG strategies. </a:t>
            </a:r>
          </a:p>
          <a:p>
            <a:pPr marL="171450" marR="0" lvl="0" indent="-171450">
              <a:spcBef>
                <a:spcPts val="300"/>
              </a:spcBef>
              <a:spcAft>
                <a:spcPts val="0"/>
              </a:spcAft>
              <a:buFont typeface="Wingdings" panose="05000000000000000000" pitchFamily="2" charset="2"/>
              <a:buChar char="§"/>
            </a:pP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Philosophy/Process: </a:t>
            </a:r>
            <a:r>
              <a:rPr lang="en-US" sz="900" kern="0" dirty="0">
                <a:solidFill>
                  <a:schemeClr val="tx1"/>
                </a:solidFill>
                <a:effectLst/>
                <a:ea typeface="Times New Roman" panose="02020603050405020304" pitchFamily="18" charset="0"/>
                <a:cs typeface="Times New Roman" panose="02020603050405020304" pitchFamily="18" charset="0"/>
              </a:rPr>
              <a:t>Season</a:t>
            </a:r>
            <a:r>
              <a:rPr lang="en-US" sz="900" dirty="0">
                <a:solidFill>
                  <a:schemeClr val="tx1"/>
                </a:solidFill>
                <a:ea typeface="Times New Roman" panose="02020603050405020304" pitchFamily="18" charset="0"/>
                <a:cs typeface="Times New Roman" panose="02020603050405020304" pitchFamily="18" charset="0"/>
              </a:rPr>
              <a:t>ed portfolio management team utilizes a front-end quantitative screen to capture stocks that are inexpensive, higher quality and have positive trends. They pair this with fundamental research to select the most attractive names, which they believe should lead to greater alpha generation over time.</a:t>
            </a:r>
          </a:p>
          <a:p>
            <a:pPr marL="171450" indent="-171450">
              <a:spcBef>
                <a:spcPts val="300"/>
              </a:spcBef>
              <a:buFont typeface="Wingdings" panose="05000000000000000000" pitchFamily="2" charset="2"/>
              <a:buChar char="§"/>
            </a:pPr>
            <a:endParaRPr lang="en-US" sz="900" dirty="0"/>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Role in UMA:</a:t>
            </a:r>
            <a:r>
              <a:rPr lang="en-US" sz="900" kern="0" dirty="0">
                <a:solidFill>
                  <a:schemeClr val="tx1"/>
                </a:solidFill>
                <a:effectLst/>
                <a:ea typeface="Times New Roman" panose="02020603050405020304" pitchFamily="18" charset="0"/>
                <a:cs typeface="Times New Roman" panose="02020603050405020304" pitchFamily="18" charset="0"/>
              </a:rPr>
              <a:t> This model provides </a:t>
            </a:r>
            <a:r>
              <a:rPr lang="en-US" sz="900" dirty="0">
                <a:solidFill>
                  <a:schemeClr val="tx1"/>
                </a:solidFill>
                <a:ea typeface="Times New Roman" panose="02020603050405020304" pitchFamily="18" charset="0"/>
                <a:cs typeface="Times New Roman" panose="02020603050405020304" pitchFamily="18" charset="0"/>
              </a:rPr>
              <a:t>US small cap exposure with approximately 90 names.</a:t>
            </a: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endParaRPr lang="en-US" sz="900" dirty="0"/>
          </a:p>
          <a:p>
            <a:pPr marR="0">
              <a:spcBef>
                <a:spcPts val="300"/>
              </a:spcBef>
              <a:spcAft>
                <a:spcPts val="0"/>
              </a:spcAft>
            </a:pP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2F171318-8B7E-5C9F-4E9B-D9CAA15F1025}"/>
              </a:ext>
            </a:extLst>
          </p:cNvPr>
          <p:cNvSpPr txBox="1">
            <a:spLocks/>
          </p:cNvSpPr>
          <p:nvPr/>
        </p:nvSpPr>
        <p:spPr>
          <a:xfrm>
            <a:off x="379217" y="269417"/>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Agenda</a:t>
            </a:r>
          </a:p>
        </p:txBody>
      </p:sp>
      <p:sp>
        <p:nvSpPr>
          <p:cNvPr id="4" name="TextBox 3">
            <a:extLst>
              <a:ext uri="{FF2B5EF4-FFF2-40B4-BE49-F238E27FC236}">
                <a16:creationId xmlns:a16="http://schemas.microsoft.com/office/drawing/2014/main" id="{8615EB78-0A4F-A251-082A-DC5E8AF0D7E2}"/>
              </a:ext>
            </a:extLst>
          </p:cNvPr>
          <p:cNvSpPr txBox="1"/>
          <p:nvPr/>
        </p:nvSpPr>
        <p:spPr>
          <a:xfrm>
            <a:off x="432187" y="784669"/>
            <a:ext cx="8644859" cy="3310586"/>
          </a:xfrm>
          <a:prstGeom prst="rect">
            <a:avLst/>
          </a:prstGeom>
          <a:noFill/>
        </p:spPr>
        <p:txBody>
          <a:bodyPr wrap="square">
            <a:spAutoFit/>
          </a:bodyPr>
          <a:lstStyle/>
          <a:p>
            <a:pPr marL="171450"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GeoWealth </a:t>
            </a:r>
            <a:r>
              <a:rPr lang="en-US" sz="1400" dirty="0" err="1">
                <a:latin typeface="Calibri" panose="020F0502020204030204" pitchFamily="34" charset="0"/>
                <a:ea typeface="Calibri" panose="020F0502020204030204" pitchFamily="34" charset="0"/>
                <a:cs typeface="Times New Roman" panose="02020603050405020304" pitchFamily="18" charset="0"/>
              </a:rPr>
              <a:t>CreativeOne</a:t>
            </a:r>
            <a:r>
              <a:rPr lang="en-US" sz="1400" dirty="0">
                <a:latin typeface="Calibri" panose="020F0502020204030204" pitchFamily="34" charset="0"/>
                <a:ea typeface="Calibri" panose="020F0502020204030204" pitchFamily="34" charset="0"/>
                <a:cs typeface="Times New Roman" panose="02020603050405020304" pitchFamily="18" charset="0"/>
              </a:rPr>
              <a:t> Multi-Manager Portfolios </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Overview</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GeoWealth Investment Solutions team </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UMA structure</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UMAs across the risk spectrum</a:t>
            </a:r>
          </a:p>
          <a:p>
            <a:pPr marL="171450"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Deeper dive</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underlying models</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Where to find the UMAs on the platform</a:t>
            </a:r>
          </a:p>
          <a:p>
            <a:pPr marL="628650" lvl="1"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Marketing collateral </a:t>
            </a:r>
          </a:p>
          <a:p>
            <a:pPr marL="171450" indent="-171450">
              <a:lnSpc>
                <a:spcPct val="107000"/>
              </a:lnSpc>
              <a:spcAft>
                <a:spcPts val="80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3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TextBox 2">
            <a:extLst>
              <a:ext uri="{FF2B5EF4-FFF2-40B4-BE49-F238E27FC236}">
                <a16:creationId xmlns:a16="http://schemas.microsoft.com/office/drawing/2014/main" id="{67CBE86C-23A2-7ACA-E24F-811F4654EA84}"/>
              </a:ext>
            </a:extLst>
          </p:cNvPr>
          <p:cNvSpPr txBox="1"/>
          <p:nvPr/>
        </p:nvSpPr>
        <p:spPr>
          <a:xfrm>
            <a:off x="4572000" y="1066815"/>
            <a:ext cx="4249783" cy="2616101"/>
          </a:xfrm>
          <a:prstGeom prst="rect">
            <a:avLst/>
          </a:prstGeom>
          <a:solidFill>
            <a:schemeClr val="bg1"/>
          </a:solidFill>
        </p:spPr>
        <p:txBody>
          <a:bodyPr wrap="square">
            <a:spAutoFit/>
          </a:bodyPr>
          <a:lstStyle/>
          <a:p>
            <a:pPr>
              <a:spcBef>
                <a:spcPts val="300"/>
              </a:spcBef>
            </a:pPr>
            <a:r>
              <a:rPr lang="en-US" sz="900" b="1" i="1" dirty="0">
                <a:solidFill>
                  <a:schemeClr val="tx1"/>
                </a:solidFill>
              </a:rPr>
              <a:t>International equity exposure across globally listed equities and American Depository Receipts (ADRs.) </a:t>
            </a:r>
          </a:p>
          <a:p>
            <a:pPr>
              <a:spcBef>
                <a:spcPts val="300"/>
              </a:spcBef>
            </a:pPr>
            <a:endParaRPr lang="en-US" sz="900" dirty="0">
              <a:solidFill>
                <a:schemeClr val="tx1"/>
              </a:solidFill>
            </a:endParaRPr>
          </a:p>
          <a:p>
            <a:pPr marL="171450" marR="0" lvl="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People: </a:t>
            </a:r>
            <a:r>
              <a:rPr lang="en-US" sz="900" kern="0" dirty="0">
                <a:solidFill>
                  <a:schemeClr val="tx1"/>
                </a:solidFill>
                <a:effectLst/>
                <a:ea typeface="Times New Roman" panose="02020603050405020304" pitchFamily="18" charset="0"/>
                <a:cs typeface="Times New Roman" panose="02020603050405020304" pitchFamily="18" charset="0"/>
              </a:rPr>
              <a:t>Henry James was founded in 2014 in New York City and currently has $500mm in AUM. The firm has a singular focus on international SMA investment management. </a:t>
            </a:r>
          </a:p>
          <a:p>
            <a:pPr marL="171450" marR="0" lvl="0" indent="-171450">
              <a:spcBef>
                <a:spcPts val="300"/>
              </a:spcBef>
              <a:spcAft>
                <a:spcPts val="0"/>
              </a:spcAft>
              <a:buFont typeface="Wingdings" panose="05000000000000000000" pitchFamily="2" charset="2"/>
              <a:buChar char="§"/>
            </a:pP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Philosophy/Process: </a:t>
            </a:r>
            <a:r>
              <a:rPr lang="en-US" sz="900" kern="0" dirty="0">
                <a:solidFill>
                  <a:schemeClr val="tx1"/>
                </a:solidFill>
                <a:effectLst/>
                <a:ea typeface="Times New Roman" panose="02020603050405020304" pitchFamily="18" charset="0"/>
                <a:cs typeface="Times New Roman" panose="02020603050405020304" pitchFamily="18" charset="0"/>
              </a:rPr>
              <a:t>The investment process looks for inefficiently priced international stocks – with a high conviction, low turnover approach. The philosophy combines bottom-up quantitative and fundamental stock analysis with a top-down risk mitigating country allocation system. </a:t>
            </a:r>
            <a:endParaRPr lang="en-US" sz="900" dirty="0">
              <a:solidFill>
                <a:schemeClr val="tx1"/>
              </a:solidFill>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endParaRPr lang="en-US" sz="900" dirty="0"/>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Role in UMA:</a:t>
            </a:r>
            <a:r>
              <a:rPr lang="en-US" sz="900" kern="0" dirty="0">
                <a:solidFill>
                  <a:schemeClr val="tx1"/>
                </a:solidFill>
                <a:effectLst/>
                <a:ea typeface="Times New Roman" panose="02020603050405020304" pitchFamily="18" charset="0"/>
                <a:cs typeface="Times New Roman" panose="02020603050405020304" pitchFamily="18" charset="0"/>
              </a:rPr>
              <a:t> This model provides </a:t>
            </a:r>
            <a:r>
              <a:rPr lang="en-US" sz="900" dirty="0">
                <a:solidFill>
                  <a:schemeClr val="tx1"/>
                </a:solidFill>
                <a:ea typeface="Times New Roman" panose="02020603050405020304" pitchFamily="18" charset="0"/>
                <a:cs typeface="Times New Roman" panose="02020603050405020304" pitchFamily="18" charset="0"/>
              </a:rPr>
              <a:t>International equity exposure, mostly leaning SMID cap, with about 50-70 names. </a:t>
            </a: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endParaRPr lang="en-US" sz="900" dirty="0"/>
          </a:p>
          <a:p>
            <a:pPr marR="0">
              <a:spcBef>
                <a:spcPts val="300"/>
              </a:spcBef>
              <a:spcAft>
                <a:spcPts val="0"/>
              </a:spcAft>
            </a:pP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sentation Sudio P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4" name="TextBox 3">
            <a:extLst>
              <a:ext uri="{FF2B5EF4-FFF2-40B4-BE49-F238E27FC236}">
                <a16:creationId xmlns:a16="http://schemas.microsoft.com/office/drawing/2014/main" id="{CF72732B-36E5-DFB0-3DE5-5B266E727AAB}"/>
              </a:ext>
            </a:extLst>
          </p:cNvPr>
          <p:cNvSpPr txBox="1"/>
          <p:nvPr/>
        </p:nvSpPr>
        <p:spPr>
          <a:xfrm>
            <a:off x="4612640" y="1071895"/>
            <a:ext cx="4249783" cy="2023631"/>
          </a:xfrm>
          <a:prstGeom prst="rect">
            <a:avLst/>
          </a:prstGeom>
          <a:solidFill>
            <a:schemeClr val="bg1"/>
          </a:solidFill>
        </p:spPr>
        <p:txBody>
          <a:bodyPr wrap="square">
            <a:spAutoFit/>
          </a:bodyPr>
          <a:lstStyle/>
          <a:p>
            <a:pPr>
              <a:spcBef>
                <a:spcPts val="300"/>
              </a:spcBef>
            </a:pPr>
            <a:r>
              <a:rPr lang="en-US" sz="900" b="1" i="1" dirty="0">
                <a:solidFill>
                  <a:schemeClr val="tx1"/>
                </a:solidFill>
              </a:rPr>
              <a:t>Efficient Emerging Market equity exposure</a:t>
            </a:r>
          </a:p>
          <a:p>
            <a:pPr>
              <a:spcBef>
                <a:spcPts val="300"/>
              </a:spcBef>
            </a:pPr>
            <a:endParaRPr lang="en-US" sz="900" dirty="0">
              <a:solidFill>
                <a:schemeClr val="tx1"/>
              </a:solidFill>
            </a:endParaRPr>
          </a:p>
          <a:p>
            <a:pPr marL="171450" marR="0" lvl="0" indent="-171450">
              <a:spcBef>
                <a:spcPts val="300"/>
              </a:spcBef>
              <a:spcAft>
                <a:spcPts val="0"/>
              </a:spcAft>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People: </a:t>
            </a:r>
            <a:r>
              <a:rPr lang="en-US" sz="900" kern="0" dirty="0">
                <a:solidFill>
                  <a:schemeClr val="tx1"/>
                </a:solidFill>
                <a:effectLst/>
                <a:ea typeface="Times New Roman" panose="02020603050405020304" pitchFamily="18" charset="0"/>
                <a:cs typeface="Times New Roman" panose="02020603050405020304" pitchFamily="18" charset="0"/>
              </a:rPr>
              <a:t>GeoWealth selects one or more ETFs to garner ETF exposure. </a:t>
            </a:r>
          </a:p>
          <a:p>
            <a:pPr marL="171450" marR="0" lvl="0" indent="-171450">
              <a:spcBef>
                <a:spcPts val="300"/>
              </a:spcBef>
              <a:spcAft>
                <a:spcPts val="0"/>
              </a:spcAft>
              <a:buFont typeface="Wingdings" panose="05000000000000000000" pitchFamily="2" charset="2"/>
              <a:buChar char="§"/>
            </a:pP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Philosophy/Process: </a:t>
            </a:r>
            <a:r>
              <a:rPr lang="en-US" sz="900" dirty="0">
                <a:solidFill>
                  <a:schemeClr val="tx1"/>
                </a:solidFill>
                <a:ea typeface="Times New Roman" panose="02020603050405020304" pitchFamily="18" charset="0"/>
                <a:cs typeface="Times New Roman" panose="02020603050405020304" pitchFamily="18" charset="0"/>
              </a:rPr>
              <a:t>The</a:t>
            </a:r>
            <a:r>
              <a:rPr lang="en-US" sz="900" kern="0" dirty="0">
                <a:solidFill>
                  <a:schemeClr val="tx1"/>
                </a:solidFill>
                <a:effectLst/>
                <a:ea typeface="Times New Roman" panose="02020603050405020304" pitchFamily="18" charset="0"/>
                <a:cs typeface="Times New Roman" panose="02020603050405020304" pitchFamily="18" charset="0"/>
              </a:rPr>
              <a:t> Dimensional Emerging Core ETF aims to achieve long term capital appreciation by offering a </a:t>
            </a:r>
            <a:r>
              <a:rPr lang="en-US" sz="900" dirty="0"/>
              <a:t>broadly diversified, total market exposure. The strategy aims to add value with a modest emphasis on securities with higher expected returns. </a:t>
            </a:r>
            <a:endParaRPr lang="en-US" sz="900" kern="0" dirty="0">
              <a:solidFill>
                <a:schemeClr val="tx1"/>
              </a:solidFill>
              <a:effectLst/>
              <a:ea typeface="Times New Roman" panose="02020603050405020304" pitchFamily="18" charset="0"/>
              <a:cs typeface="Times New Roman" panose="02020603050405020304" pitchFamily="18" charset="0"/>
            </a:endParaRPr>
          </a:p>
          <a:p>
            <a:pPr marL="171450" indent="-171450">
              <a:spcBef>
                <a:spcPts val="300"/>
              </a:spcBef>
              <a:buFont typeface="Wingdings" panose="05000000000000000000" pitchFamily="2" charset="2"/>
              <a:buChar char="§"/>
            </a:pPr>
            <a:endParaRPr lang="en-US" sz="900" dirty="0"/>
          </a:p>
          <a:p>
            <a:pPr marL="171450" indent="-171450">
              <a:spcBef>
                <a:spcPts val="300"/>
              </a:spcBef>
              <a:buFont typeface="Wingdings" panose="05000000000000000000" pitchFamily="2" charset="2"/>
              <a:buChar char="§"/>
            </a:pPr>
            <a:r>
              <a:rPr lang="en-US" sz="900" b="1" kern="0" dirty="0">
                <a:solidFill>
                  <a:schemeClr val="tx1"/>
                </a:solidFill>
                <a:effectLst/>
                <a:ea typeface="Times New Roman" panose="02020603050405020304" pitchFamily="18" charset="0"/>
                <a:cs typeface="Times New Roman" panose="02020603050405020304" pitchFamily="18" charset="0"/>
              </a:rPr>
              <a:t>Role in UMA:</a:t>
            </a:r>
            <a:r>
              <a:rPr lang="en-US" sz="900" kern="0" dirty="0">
                <a:solidFill>
                  <a:schemeClr val="tx1"/>
                </a:solidFill>
                <a:effectLst/>
                <a:ea typeface="Times New Roman" panose="02020603050405020304" pitchFamily="18" charset="0"/>
                <a:cs typeface="Times New Roman" panose="02020603050405020304" pitchFamily="18" charset="0"/>
              </a:rPr>
              <a:t> The model is comprised of a single ETF with a 35bps expense ratio and a 5% turnover ratio. </a:t>
            </a:r>
            <a:endParaRPr lang="en-US" sz="900" dirty="0"/>
          </a:p>
          <a:p>
            <a:pPr marR="0">
              <a:spcBef>
                <a:spcPts val="300"/>
              </a:spcBef>
              <a:spcAft>
                <a:spcPts val="0"/>
              </a:spcAft>
            </a:pP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161D2E-F7A1-BD96-6F68-1D095928FF9C}"/>
              </a:ext>
            </a:extLst>
          </p:cNvPr>
          <p:cNvSpPr txBox="1"/>
          <p:nvPr/>
        </p:nvSpPr>
        <p:spPr>
          <a:xfrm>
            <a:off x="799268" y="4977420"/>
            <a:ext cx="6216120" cy="492443"/>
          </a:xfrm>
          <a:prstGeom prst="rect">
            <a:avLst/>
          </a:prstGeom>
          <a:noFill/>
        </p:spPr>
        <p:txBody>
          <a:bodyPr wrap="square" lIns="0" tIns="0" rIns="0" bIns="0">
            <a:spAutoFit/>
          </a:bodyPr>
          <a:lstStyle/>
          <a:p>
            <a:r>
              <a:rPr lang="en-US" sz="1600" b="1">
                <a:solidFill>
                  <a:srgbClr val="649BC0"/>
                </a:solidFill>
                <a:ea typeface="Lato SemiBold" panose="020F0502020204030203" pitchFamily="34" charset="0"/>
                <a:cs typeface="Lato SemiBold" panose="020F0502020204030203" pitchFamily="34" charset="0"/>
              </a:rPr>
              <a:t>These multi-manager unified managed accounts (UMAs) are designed to meet individual client risk profiles and goals over the long-term. </a:t>
            </a:r>
          </a:p>
        </p:txBody>
      </p:sp>
      <p:sp>
        <p:nvSpPr>
          <p:cNvPr id="11" name="TextBox 10">
            <a:extLst>
              <a:ext uri="{FF2B5EF4-FFF2-40B4-BE49-F238E27FC236}">
                <a16:creationId xmlns:a16="http://schemas.microsoft.com/office/drawing/2014/main" id="{E9887894-D7E0-E725-2889-773A0B1C07AC}"/>
              </a:ext>
            </a:extLst>
          </p:cNvPr>
          <p:cNvSpPr txBox="1"/>
          <p:nvPr/>
        </p:nvSpPr>
        <p:spPr>
          <a:xfrm>
            <a:off x="473362" y="2482840"/>
            <a:ext cx="6493314" cy="2072362"/>
          </a:xfrm>
          <a:prstGeom prst="rect">
            <a:avLst/>
          </a:prstGeom>
          <a:noFill/>
        </p:spPr>
        <p:txBody>
          <a:bodyPr wrap="square" lIns="0" tIns="0" rIns="0" bIns="0">
            <a:spAutoFit/>
          </a:bodyPr>
          <a:lstStyle/>
          <a:p>
            <a:pPr>
              <a:spcBef>
                <a:spcPts val="818"/>
              </a:spcBef>
              <a:spcAft>
                <a:spcPts val="600"/>
              </a:spcAft>
            </a:pPr>
            <a:r>
              <a:rPr lang="en-US" sz="1400">
                <a:ea typeface="Lato Light" panose="020F0502020204030203" pitchFamily="34" charset="0"/>
                <a:cs typeface="Lato Light" panose="020F0502020204030203" pitchFamily="34" charset="0"/>
              </a:rPr>
              <a:t>Today’s clients have high expectations when it comes to investment management. Your firm can team up with GeoWealth to design a suite of investment portfolios to help you meet those needs with one comprehensive solution. </a:t>
            </a:r>
          </a:p>
          <a:p>
            <a:pPr>
              <a:spcBef>
                <a:spcPts val="818"/>
              </a:spcBef>
              <a:spcAft>
                <a:spcPts val="600"/>
              </a:spcAft>
            </a:pPr>
            <a:r>
              <a:rPr lang="en-US" sz="1400">
                <a:ea typeface="Lato Light" panose="020F0502020204030203" pitchFamily="34" charset="0"/>
                <a:cs typeface="Lato Light" panose="020F0502020204030203" pitchFamily="34" charset="0"/>
              </a:rPr>
              <a:t>Our investment portfolios offer:</a:t>
            </a:r>
          </a:p>
          <a:p>
            <a:pPr lvl="1">
              <a:spcBef>
                <a:spcPts val="818"/>
              </a:spcBef>
            </a:pPr>
            <a:r>
              <a:rPr lang="en-US" sz="1400">
                <a:ea typeface="Lato Light" panose="020F0502020204030203" pitchFamily="34" charset="0"/>
                <a:cs typeface="Lato Light" panose="020F0502020204030203" pitchFamily="34" charset="0"/>
              </a:rPr>
              <a:t>A suite of </a:t>
            </a:r>
            <a:r>
              <a:rPr lang="en-US" sz="1400" b="1">
                <a:ea typeface="Lato Light" panose="020F0502020204030203" pitchFamily="34" charset="0"/>
                <a:cs typeface="Lato Light" panose="020F0502020204030203" pitchFamily="34" charset="0"/>
              </a:rPr>
              <a:t>simple, yet powerful </a:t>
            </a:r>
            <a:r>
              <a:rPr lang="en-US" sz="1400">
                <a:ea typeface="Lato Light" panose="020F0502020204030203" pitchFamily="34" charset="0"/>
                <a:cs typeface="Lato Light" panose="020F0502020204030203" pitchFamily="34" charset="0"/>
              </a:rPr>
              <a:t>investment portfolios across client risk profiles</a:t>
            </a:r>
          </a:p>
          <a:p>
            <a:pPr lvl="1">
              <a:spcBef>
                <a:spcPts val="818"/>
              </a:spcBef>
            </a:pPr>
            <a:r>
              <a:rPr lang="en-US" sz="1400">
                <a:ea typeface="Lato Light" panose="020F0502020204030203" pitchFamily="34" charset="0"/>
                <a:cs typeface="Lato Light" panose="020F0502020204030203" pitchFamily="34" charset="0"/>
              </a:rPr>
              <a:t>Access to institutional asset managers - both </a:t>
            </a:r>
            <a:r>
              <a:rPr lang="en-US" sz="1400" b="1">
                <a:ea typeface="Lato Light" panose="020F0502020204030203" pitchFamily="34" charset="0"/>
                <a:cs typeface="Lato Light" panose="020F0502020204030203" pitchFamily="34" charset="0"/>
              </a:rPr>
              <a:t>big brand and boutique</a:t>
            </a:r>
          </a:p>
          <a:p>
            <a:pPr lvl="1">
              <a:spcBef>
                <a:spcPts val="818"/>
              </a:spcBef>
            </a:pPr>
            <a:r>
              <a:rPr lang="en-US" sz="1400">
                <a:ea typeface="Lato Light" panose="020F0502020204030203" pitchFamily="34" charset="0"/>
                <a:cs typeface="Lato Light" panose="020F0502020204030203" pitchFamily="34" charset="0"/>
              </a:rPr>
              <a:t>Smart and concise </a:t>
            </a:r>
            <a:r>
              <a:rPr lang="en-US" sz="1400" b="1">
                <a:ea typeface="Lato Light" panose="020F0502020204030203" pitchFamily="34" charset="0"/>
                <a:cs typeface="Lato Light" panose="020F0502020204030203" pitchFamily="34" charset="0"/>
              </a:rPr>
              <a:t>market and portfolio manager commentary </a:t>
            </a:r>
          </a:p>
        </p:txBody>
      </p:sp>
      <p:sp>
        <p:nvSpPr>
          <p:cNvPr id="15" name="Oval 14">
            <a:extLst>
              <a:ext uri="{FF2B5EF4-FFF2-40B4-BE49-F238E27FC236}">
                <a16:creationId xmlns:a16="http://schemas.microsoft.com/office/drawing/2014/main" id="{B8695B9D-043B-4D2F-5BEB-EF601F6A2FDB}"/>
              </a:ext>
            </a:extLst>
          </p:cNvPr>
          <p:cNvSpPr>
            <a:spLocks noChangeAspect="1"/>
          </p:cNvSpPr>
          <p:nvPr/>
        </p:nvSpPr>
        <p:spPr>
          <a:xfrm>
            <a:off x="660071" y="4383596"/>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a:sym typeface="Wingdings" panose="05000000000000000000" pitchFamily="2" charset="2"/>
              </a:rPr>
              <a:t></a:t>
            </a:r>
            <a:endParaRPr lang="en-US" sz="1400"/>
          </a:p>
        </p:txBody>
      </p:sp>
      <p:sp>
        <p:nvSpPr>
          <p:cNvPr id="16" name="Oval 15">
            <a:extLst>
              <a:ext uri="{FF2B5EF4-FFF2-40B4-BE49-F238E27FC236}">
                <a16:creationId xmlns:a16="http://schemas.microsoft.com/office/drawing/2014/main" id="{7278094D-9DFD-7F46-CB57-2A630C795F4C}"/>
              </a:ext>
            </a:extLst>
          </p:cNvPr>
          <p:cNvSpPr>
            <a:spLocks noChangeAspect="1"/>
          </p:cNvSpPr>
          <p:nvPr/>
        </p:nvSpPr>
        <p:spPr>
          <a:xfrm>
            <a:off x="660071" y="3724828"/>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a:sym typeface="Wingdings" panose="05000000000000000000" pitchFamily="2" charset="2"/>
              </a:rPr>
              <a:t></a:t>
            </a:r>
            <a:endParaRPr lang="en-US" sz="1400"/>
          </a:p>
        </p:txBody>
      </p:sp>
      <p:sp>
        <p:nvSpPr>
          <p:cNvPr id="17" name="Oval 16">
            <a:extLst>
              <a:ext uri="{FF2B5EF4-FFF2-40B4-BE49-F238E27FC236}">
                <a16:creationId xmlns:a16="http://schemas.microsoft.com/office/drawing/2014/main" id="{06B1F2F5-C561-89B0-F99C-9F0EFD70674E}"/>
              </a:ext>
            </a:extLst>
          </p:cNvPr>
          <p:cNvSpPr>
            <a:spLocks noChangeAspect="1"/>
          </p:cNvSpPr>
          <p:nvPr/>
        </p:nvSpPr>
        <p:spPr>
          <a:xfrm>
            <a:off x="660071" y="406383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a:sym typeface="Wingdings" panose="05000000000000000000" pitchFamily="2" charset="2"/>
              </a:rPr>
              <a:t></a:t>
            </a:r>
            <a:endParaRPr lang="en-US" sz="1400"/>
          </a:p>
        </p:txBody>
      </p:sp>
      <p:sp>
        <p:nvSpPr>
          <p:cNvPr id="20" name="Rectangle 19">
            <a:extLst>
              <a:ext uri="{FF2B5EF4-FFF2-40B4-BE49-F238E27FC236}">
                <a16:creationId xmlns:a16="http://schemas.microsoft.com/office/drawing/2014/main" id="{7445975D-BEEE-0267-9773-CCA6B4A04072}"/>
              </a:ext>
            </a:extLst>
          </p:cNvPr>
          <p:cNvSpPr/>
          <p:nvPr/>
        </p:nvSpPr>
        <p:spPr>
          <a:xfrm>
            <a:off x="551651" y="4894624"/>
            <a:ext cx="48713" cy="719591"/>
          </a:xfrm>
          <a:prstGeom prst="rect">
            <a:avLst/>
          </a:prstGeom>
          <a:solidFill>
            <a:srgbClr val="64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itle 9">
            <a:extLst>
              <a:ext uri="{FF2B5EF4-FFF2-40B4-BE49-F238E27FC236}">
                <a16:creationId xmlns:a16="http://schemas.microsoft.com/office/drawing/2014/main" id="{11BD7FB0-1F15-2287-BBAA-95A2E338C51D}"/>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Multi-manager Investment Solutions</a:t>
            </a:r>
          </a:p>
        </p:txBody>
      </p:sp>
      <p:pic>
        <p:nvPicPr>
          <p:cNvPr id="2" name="Picture 1">
            <a:extLst>
              <a:ext uri="{FF2B5EF4-FFF2-40B4-BE49-F238E27FC236}">
                <a16:creationId xmlns:a16="http://schemas.microsoft.com/office/drawing/2014/main" id="{5CCEB2A4-79EC-A802-E357-B47F44F49FFC}"/>
              </a:ext>
            </a:extLst>
          </p:cNvPr>
          <p:cNvPicPr>
            <a:picLocks noChangeAspect="1"/>
          </p:cNvPicPr>
          <p:nvPr/>
        </p:nvPicPr>
        <p:blipFill>
          <a:blip r:embed="rId2"/>
          <a:stretch>
            <a:fillRect/>
          </a:stretch>
        </p:blipFill>
        <p:spPr>
          <a:xfrm rot="19855125">
            <a:off x="7411240" y="848649"/>
            <a:ext cx="1316425" cy="1316425"/>
          </a:xfrm>
          <a:prstGeom prst="rect">
            <a:avLst/>
          </a:prstGeom>
        </p:spPr>
      </p:pic>
      <p:pic>
        <p:nvPicPr>
          <p:cNvPr id="3" name="Picture 2" descr="A black and white polka dot background&#10;&#10;Description automatically generated with medium confidence">
            <a:extLst>
              <a:ext uri="{FF2B5EF4-FFF2-40B4-BE49-F238E27FC236}">
                <a16:creationId xmlns:a16="http://schemas.microsoft.com/office/drawing/2014/main" id="{7278F53D-216D-870E-9670-23DE0243D889}"/>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32998" t="34064" r="31746"/>
          <a:stretch/>
        </p:blipFill>
        <p:spPr>
          <a:xfrm>
            <a:off x="7174296" y="1311135"/>
            <a:ext cx="419101" cy="785308"/>
          </a:xfrm>
          <a:prstGeom prst="rect">
            <a:avLst/>
          </a:prstGeom>
        </p:spPr>
      </p:pic>
      <p:sp>
        <p:nvSpPr>
          <p:cNvPr id="4" name="TextBox 3">
            <a:extLst>
              <a:ext uri="{FF2B5EF4-FFF2-40B4-BE49-F238E27FC236}">
                <a16:creationId xmlns:a16="http://schemas.microsoft.com/office/drawing/2014/main" id="{BB7A1B4B-C51F-1A64-00D6-AF3E4FC2DE5B}"/>
              </a:ext>
            </a:extLst>
          </p:cNvPr>
          <p:cNvSpPr txBox="1"/>
          <p:nvPr/>
        </p:nvSpPr>
        <p:spPr>
          <a:xfrm>
            <a:off x="473361" y="1125246"/>
            <a:ext cx="5972043" cy="755335"/>
          </a:xfrm>
          <a:prstGeom prst="rect">
            <a:avLst/>
          </a:prstGeom>
          <a:noFill/>
        </p:spPr>
        <p:txBody>
          <a:bodyPr wrap="square" lIns="0" tIns="0" rIns="0" bIns="0" rtlCol="0">
            <a:spAutoFit/>
          </a:bodyPr>
          <a:lstStyle/>
          <a:p>
            <a:r>
              <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rPr>
              <a:t>Simple yet comprehensive </a:t>
            </a:r>
          </a:p>
          <a:p>
            <a:r>
              <a:rPr lang="en-US" sz="2400">
                <a:solidFill>
                  <a:srgbClr val="649BC0"/>
                </a:solidFill>
                <a:latin typeface="Lato" panose="020F0502020204030203" pitchFamily="34" charset="0"/>
                <a:ea typeface="Lato Light" panose="020F0502020204030203" pitchFamily="34" charset="0"/>
                <a:cs typeface="Lato Light" panose="020F0502020204030203" pitchFamily="34" charset="0"/>
              </a:rPr>
              <a:t>multi-manager investment solutions</a:t>
            </a:r>
            <a:endPar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9869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C42732A0-4EB4-F387-459E-ABEB0F1DCEC3}"/>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GeoWealth Investment Solutions team </a:t>
            </a:r>
          </a:p>
        </p:txBody>
      </p:sp>
      <p:sp>
        <p:nvSpPr>
          <p:cNvPr id="27" name="TextBox 26">
            <a:extLst>
              <a:ext uri="{FF2B5EF4-FFF2-40B4-BE49-F238E27FC236}">
                <a16:creationId xmlns:a16="http://schemas.microsoft.com/office/drawing/2014/main" id="{622E2918-A716-E67A-6E28-2086AF85A47C}"/>
              </a:ext>
            </a:extLst>
          </p:cNvPr>
          <p:cNvSpPr txBox="1"/>
          <p:nvPr/>
        </p:nvSpPr>
        <p:spPr>
          <a:xfrm>
            <a:off x="7261397" y="5666962"/>
            <a:ext cx="1284383" cy="600164"/>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Lindsey Repp</a:t>
            </a:r>
            <a:br>
              <a:rPr kumimoji="0" lang="en-US" sz="1100" b="0" i="0" u="none" strike="noStrike" kern="1200" cap="none" spc="0" normalizeH="0" baseline="0" noProof="0" dirty="0">
                <a:ln>
                  <a:noFill/>
                </a:ln>
                <a:solidFill>
                  <a:schemeClr val="tx1"/>
                </a:solidFill>
                <a:effectLst/>
                <a:uLnTx/>
                <a:uFillTx/>
                <a:latin typeface="+mn-lt"/>
                <a:ea typeface="+mn-ea"/>
                <a:cs typeface="+mn-cs"/>
              </a:rPr>
            </a:br>
            <a:r>
              <a:rPr kumimoji="0" lang="en-US" sz="1100" b="0" i="0" u="none" strike="noStrike" kern="1200" cap="none" spc="0" normalizeH="0" baseline="0" noProof="0" dirty="0">
                <a:ln>
                  <a:noFill/>
                </a:ln>
                <a:solidFill>
                  <a:schemeClr val="tx1"/>
                </a:solidFill>
                <a:effectLst/>
                <a:uLnTx/>
                <a:uFillTx/>
                <a:latin typeface="+mn-lt"/>
                <a:ea typeface="+mn-ea"/>
                <a:cs typeface="+mn-cs"/>
              </a:rPr>
              <a:t>Client Portfolio Manager</a:t>
            </a:r>
          </a:p>
        </p:txBody>
      </p:sp>
      <p:sp>
        <p:nvSpPr>
          <p:cNvPr id="22" name="Rectangle 21">
            <a:extLst>
              <a:ext uri="{FF2B5EF4-FFF2-40B4-BE49-F238E27FC236}">
                <a16:creationId xmlns:a16="http://schemas.microsoft.com/office/drawing/2014/main" id="{7A0FEA8F-1272-C377-FFBE-8B8AEFF637D3}"/>
              </a:ext>
            </a:extLst>
          </p:cNvPr>
          <p:cNvSpPr/>
          <p:nvPr/>
        </p:nvSpPr>
        <p:spPr>
          <a:xfrm>
            <a:off x="4279276" y="4412215"/>
            <a:ext cx="1188720" cy="11887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23" name="TextBox 22">
            <a:extLst>
              <a:ext uri="{FF2B5EF4-FFF2-40B4-BE49-F238E27FC236}">
                <a16:creationId xmlns:a16="http://schemas.microsoft.com/office/drawing/2014/main" id="{278DF477-35A8-E63F-235C-333FD6D1D03F}"/>
              </a:ext>
            </a:extLst>
          </p:cNvPr>
          <p:cNvSpPr txBox="1"/>
          <p:nvPr/>
        </p:nvSpPr>
        <p:spPr>
          <a:xfrm>
            <a:off x="4293936" y="5666962"/>
            <a:ext cx="1219026" cy="600164"/>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Stoyan Iliev</a:t>
            </a:r>
          </a:p>
          <a:p>
            <a:pPr marL="0" marR="0" lvl="0" indent="0" defTabSz="1219170" rtl="0" eaLnBrk="1" fontAlgn="auto" latinLnBrk="0" hangingPunct="1">
              <a:lnSpc>
                <a:spcPct val="100000"/>
              </a:lnSpc>
              <a:spcBef>
                <a:spcPts val="0"/>
              </a:spcBef>
              <a:spcAft>
                <a:spcPts val="0"/>
              </a:spcAft>
              <a:buClrTx/>
              <a:buSzTx/>
              <a:buFontTx/>
              <a:buNone/>
              <a:tabLst/>
              <a:defRPr/>
            </a:pPr>
            <a:r>
              <a:rPr lang="en-US" sz="1100" dirty="0"/>
              <a:t>Investment Research Associate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TextBox 18">
            <a:extLst>
              <a:ext uri="{FF2B5EF4-FFF2-40B4-BE49-F238E27FC236}">
                <a16:creationId xmlns:a16="http://schemas.microsoft.com/office/drawing/2014/main" id="{97C68876-0CF7-18CE-F338-7C79BBF9ED69}"/>
              </a:ext>
            </a:extLst>
          </p:cNvPr>
          <p:cNvSpPr txBox="1"/>
          <p:nvPr/>
        </p:nvSpPr>
        <p:spPr>
          <a:xfrm>
            <a:off x="5755403" y="5666962"/>
            <a:ext cx="1284384" cy="600164"/>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rPr>
              <a:t>Charles Staples</a:t>
            </a:r>
            <a:endParaRPr lang="en-US" sz="1100" dirty="0"/>
          </a:p>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rPr>
              <a:t>Investment Solutions Manager</a:t>
            </a:r>
          </a:p>
        </p:txBody>
      </p:sp>
      <p:sp>
        <p:nvSpPr>
          <p:cNvPr id="37" name="Rectangle 36">
            <a:extLst>
              <a:ext uri="{FF2B5EF4-FFF2-40B4-BE49-F238E27FC236}">
                <a16:creationId xmlns:a16="http://schemas.microsoft.com/office/drawing/2014/main" id="{8320291F-5DFA-0569-737A-AA72EFE780D6}"/>
              </a:ext>
            </a:extLst>
          </p:cNvPr>
          <p:cNvSpPr/>
          <p:nvPr/>
        </p:nvSpPr>
        <p:spPr>
          <a:xfrm>
            <a:off x="5747330" y="4412215"/>
            <a:ext cx="1188720" cy="11887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D9929E1-FCF2-31F9-D841-B2D4F0E32554}"/>
              </a:ext>
            </a:extLst>
          </p:cNvPr>
          <p:cNvSpPr txBox="1"/>
          <p:nvPr/>
        </p:nvSpPr>
        <p:spPr>
          <a:xfrm>
            <a:off x="2848088" y="5666962"/>
            <a:ext cx="1285701" cy="600164"/>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Josh Smith</a:t>
            </a:r>
          </a:p>
          <a:p>
            <a:pPr marL="0" marR="0" lvl="0" indent="0" defTabSz="1219170" rtl="0" eaLnBrk="1" fontAlgn="auto" latinLnBrk="0" hangingPunct="1">
              <a:lnSpc>
                <a:spcPct val="100000"/>
              </a:lnSpc>
              <a:spcBef>
                <a:spcPts val="0"/>
              </a:spcBef>
              <a:spcAft>
                <a:spcPts val="0"/>
              </a:spcAft>
              <a:buClrTx/>
              <a:buSzTx/>
              <a:buFontTx/>
              <a:buNone/>
              <a:tabLst/>
              <a:defRPr/>
            </a:pPr>
            <a:r>
              <a:rPr lang="en-US" sz="1100" dirty="0"/>
              <a:t>Portfolio Manager Associate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4" name="Rectangle 53">
            <a:extLst>
              <a:ext uri="{FF2B5EF4-FFF2-40B4-BE49-F238E27FC236}">
                <a16:creationId xmlns:a16="http://schemas.microsoft.com/office/drawing/2014/main" id="{3E79579D-5779-FE78-35D9-B0F69AE4EB2C}"/>
              </a:ext>
            </a:extLst>
          </p:cNvPr>
          <p:cNvSpPr/>
          <p:nvPr/>
        </p:nvSpPr>
        <p:spPr>
          <a:xfrm>
            <a:off x="2811617" y="4412215"/>
            <a:ext cx="1188720" cy="118872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erson smiling for a picture&#10;&#10;Description automatically generated">
            <a:extLst>
              <a:ext uri="{FF2B5EF4-FFF2-40B4-BE49-F238E27FC236}">
                <a16:creationId xmlns:a16="http://schemas.microsoft.com/office/drawing/2014/main" id="{2E4AF0C9-6B7D-B166-1CF3-E7276C9830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502" r="11104" b="22262"/>
          <a:stretch/>
        </p:blipFill>
        <p:spPr>
          <a:xfrm>
            <a:off x="7206751" y="4412215"/>
            <a:ext cx="1188720" cy="1178744"/>
          </a:xfrm>
          <a:prstGeom prst="rect">
            <a:avLst/>
          </a:prstGeom>
        </p:spPr>
      </p:pic>
      <p:sp>
        <p:nvSpPr>
          <p:cNvPr id="8" name="TextBox 7">
            <a:extLst>
              <a:ext uri="{FF2B5EF4-FFF2-40B4-BE49-F238E27FC236}">
                <a16:creationId xmlns:a16="http://schemas.microsoft.com/office/drawing/2014/main" id="{25ECBF94-49B7-9530-2BCC-30F8C0E12283}"/>
              </a:ext>
            </a:extLst>
          </p:cNvPr>
          <p:cNvSpPr txBox="1"/>
          <p:nvPr/>
        </p:nvSpPr>
        <p:spPr>
          <a:xfrm>
            <a:off x="432187" y="784669"/>
            <a:ext cx="8644859" cy="876266"/>
          </a:xfrm>
          <a:prstGeom prst="rect">
            <a:avLst/>
          </a:prstGeom>
          <a:noFill/>
        </p:spPr>
        <p:txBody>
          <a:bodyPr wrap="square">
            <a:spAutoFit/>
          </a:bodyPr>
          <a:lstStyle/>
          <a:p>
            <a:pPr marL="171450" indent="-171450">
              <a:lnSpc>
                <a:spcPct val="107000"/>
              </a:lnSpc>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Seven dedicated investment employees with two CFAs, two Masters in Mathematics, one MBA</a:t>
            </a:r>
          </a:p>
          <a:p>
            <a:pPr marL="171450" marR="0" indent="-171450">
              <a:lnSpc>
                <a:spcPct val="107000"/>
              </a:lnSpc>
              <a:spcBef>
                <a:spcPts val="0"/>
              </a:spcBef>
              <a:spcAft>
                <a:spcPts val="8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a:t>
            </a:r>
            <a:r>
              <a:rPr lang="en-US" sz="1400" dirty="0">
                <a:effectLst/>
                <a:latin typeface="Calibri" panose="020F0502020204030204" pitchFamily="34" charset="0"/>
                <a:ea typeface="Calibri" panose="020F0502020204030204" pitchFamily="34" charset="0"/>
                <a:cs typeface="Times New Roman" panose="02020603050405020304" pitchFamily="18" charset="0"/>
              </a:rPr>
              <a:t>xperienced in all aspects of investment solutions, including asset allocation, portfolio implementation, manager selection, due diligence, research, and thought leadership.  </a:t>
            </a:r>
          </a:p>
        </p:txBody>
      </p:sp>
      <p:sp>
        <p:nvSpPr>
          <p:cNvPr id="16" name="Rectangle 15">
            <a:extLst>
              <a:ext uri="{FF2B5EF4-FFF2-40B4-BE49-F238E27FC236}">
                <a16:creationId xmlns:a16="http://schemas.microsoft.com/office/drawing/2014/main" id="{893E9195-D3E8-5DED-CE0F-6289B080B883}"/>
              </a:ext>
            </a:extLst>
          </p:cNvPr>
          <p:cNvSpPr/>
          <p:nvPr/>
        </p:nvSpPr>
        <p:spPr>
          <a:xfrm>
            <a:off x="457200" y="1881374"/>
            <a:ext cx="8088580" cy="2302028"/>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8C5646D-5677-BB24-0D34-89F535DE4F6A}"/>
              </a:ext>
            </a:extLst>
          </p:cNvPr>
          <p:cNvSpPr txBox="1"/>
          <p:nvPr/>
        </p:nvSpPr>
        <p:spPr>
          <a:xfrm>
            <a:off x="5980439" y="3285171"/>
            <a:ext cx="1284384" cy="769441"/>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rPr>
              <a:t>Ivo Ivanov, CFA, CIPM</a:t>
            </a:r>
            <a:br>
              <a:rPr kumimoji="0" lang="en-US" sz="1100" b="0" i="0" u="none" strike="noStrike" kern="1200" cap="none" spc="0" normalizeH="0" baseline="0" noProof="0" dirty="0">
                <a:ln>
                  <a:noFill/>
                </a:ln>
                <a:solidFill>
                  <a:schemeClr val="tx1"/>
                </a:solidFill>
                <a:effectLst/>
                <a:uLnTx/>
                <a:uFillTx/>
              </a:rPr>
            </a:br>
            <a:r>
              <a:rPr kumimoji="0" lang="en-US" sz="1100" b="0" i="0" u="none" strike="noStrike" kern="1200" cap="none" spc="0" normalizeH="0" baseline="0" noProof="0" dirty="0">
                <a:ln>
                  <a:noFill/>
                </a:ln>
                <a:solidFill>
                  <a:schemeClr val="tx1"/>
                </a:solidFill>
                <a:effectLst/>
                <a:uLnTx/>
                <a:uFillTx/>
              </a:rPr>
              <a:t>Head of Investment Research</a:t>
            </a:r>
          </a:p>
          <a:p>
            <a:pPr marL="0" marR="0" lvl="0" indent="0" defTabSz="1219170" rtl="0" eaLnBrk="1" fontAlgn="auto" latinLnBrk="0" hangingPunct="1">
              <a:lnSpc>
                <a:spcPct val="100000"/>
              </a:lnSpc>
              <a:spcBef>
                <a:spcPts val="0"/>
              </a:spcBef>
              <a:spcAft>
                <a:spcPts val="0"/>
              </a:spcAft>
              <a:buClrTx/>
              <a:buSzTx/>
              <a:buFontTx/>
              <a:buNone/>
              <a:tabLst/>
              <a:defRPr/>
            </a:pPr>
            <a:r>
              <a:rPr lang="en-US" sz="1100" dirty="0"/>
              <a:t>25 years’ experience</a:t>
            </a:r>
            <a:endParaRPr kumimoji="0" lang="en-US" sz="1100" b="0" i="0" u="none" strike="noStrike" kern="1200" cap="none" spc="0" normalizeH="0" baseline="0" noProof="0" dirty="0">
              <a:ln>
                <a:noFill/>
              </a:ln>
              <a:solidFill>
                <a:schemeClr val="tx1"/>
              </a:solidFill>
              <a:effectLst/>
              <a:uLnTx/>
              <a:uFillTx/>
            </a:endParaRPr>
          </a:p>
        </p:txBody>
      </p:sp>
      <p:sp>
        <p:nvSpPr>
          <p:cNvPr id="24" name="TextBox 23">
            <a:extLst>
              <a:ext uri="{FF2B5EF4-FFF2-40B4-BE49-F238E27FC236}">
                <a16:creationId xmlns:a16="http://schemas.microsoft.com/office/drawing/2014/main" id="{07035360-B4C3-FDB0-87FD-A966462A4EF9}"/>
              </a:ext>
            </a:extLst>
          </p:cNvPr>
          <p:cNvSpPr txBox="1"/>
          <p:nvPr/>
        </p:nvSpPr>
        <p:spPr>
          <a:xfrm>
            <a:off x="2901136" y="3285171"/>
            <a:ext cx="1485434" cy="769441"/>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Jen Wing, MBA</a:t>
            </a:r>
            <a:br>
              <a:rPr kumimoji="0" lang="en-US" sz="1100" b="0" i="0" u="none" strike="noStrike" kern="1200" cap="none" spc="0" normalizeH="0" baseline="0" noProof="0" dirty="0">
                <a:ln>
                  <a:noFill/>
                </a:ln>
                <a:solidFill>
                  <a:schemeClr val="tx1"/>
                </a:solidFill>
                <a:effectLst/>
                <a:uLnTx/>
                <a:uFillTx/>
                <a:latin typeface="+mn-lt"/>
                <a:ea typeface="+mn-ea"/>
                <a:cs typeface="+mn-cs"/>
              </a:rPr>
            </a:br>
            <a:r>
              <a:rPr kumimoji="0" lang="en-US" sz="1100" b="0" i="0" u="none" strike="noStrike" kern="1200" cap="none" spc="0" normalizeH="0" baseline="0" noProof="0" dirty="0">
                <a:ln>
                  <a:noFill/>
                </a:ln>
                <a:solidFill>
                  <a:schemeClr val="tx1"/>
                </a:solidFill>
                <a:effectLst/>
                <a:uLnTx/>
                <a:uFillTx/>
                <a:latin typeface="+mn-lt"/>
                <a:ea typeface="+mn-ea"/>
                <a:cs typeface="+mn-cs"/>
              </a:rPr>
              <a:t>Head of Investment Solutions</a:t>
            </a:r>
          </a:p>
          <a:p>
            <a:pPr marL="0" marR="0" lvl="0" indent="0" defTabSz="1219170" rtl="0" eaLnBrk="1" fontAlgn="auto" latinLnBrk="0" hangingPunct="1">
              <a:lnSpc>
                <a:spcPct val="100000"/>
              </a:lnSpc>
              <a:spcBef>
                <a:spcPts val="0"/>
              </a:spcBef>
              <a:spcAft>
                <a:spcPts val="0"/>
              </a:spcAft>
              <a:buClrTx/>
              <a:buSzTx/>
              <a:buFontTx/>
              <a:buNone/>
              <a:tabLst/>
              <a:defRPr/>
            </a:pPr>
            <a:r>
              <a:rPr lang="en-US" sz="1100" dirty="0"/>
              <a:t>15 years’ experience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7D4A9DB3-8685-17BC-62A2-7C91C1D0CA50}"/>
              </a:ext>
            </a:extLst>
          </p:cNvPr>
          <p:cNvSpPr txBox="1"/>
          <p:nvPr/>
        </p:nvSpPr>
        <p:spPr>
          <a:xfrm>
            <a:off x="4434217" y="3285171"/>
            <a:ext cx="1366286" cy="769441"/>
          </a:xfrm>
          <a:prstGeom prst="rect">
            <a:avLst/>
          </a:prstGeom>
          <a:noFill/>
        </p:spPr>
        <p:txBody>
          <a:bodyPr wrap="square" lIns="0" rIns="0" anchor="ctr">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Patrick Krulik, CFA</a:t>
            </a:r>
            <a:br>
              <a:rPr kumimoji="0" lang="en-US" sz="1100" b="0" i="0" u="none" strike="noStrike" kern="1200" cap="none" spc="0" normalizeH="0" baseline="0" noProof="0" dirty="0">
                <a:ln>
                  <a:noFill/>
                </a:ln>
                <a:solidFill>
                  <a:schemeClr val="tx1"/>
                </a:solidFill>
                <a:effectLst/>
                <a:uLnTx/>
                <a:uFillTx/>
                <a:latin typeface="+mn-lt"/>
                <a:ea typeface="+mn-ea"/>
                <a:cs typeface="+mn-cs"/>
              </a:rPr>
            </a:br>
            <a:r>
              <a:rPr kumimoji="0" lang="en-US" sz="1100" b="0" i="0" u="none" strike="noStrike" kern="1200" cap="none" spc="0" normalizeH="0" baseline="0" noProof="0" dirty="0">
                <a:ln>
                  <a:noFill/>
                </a:ln>
                <a:solidFill>
                  <a:schemeClr val="tx1"/>
                </a:solidFill>
                <a:effectLst/>
                <a:uLnTx/>
                <a:uFillTx/>
                <a:latin typeface="+mn-lt"/>
                <a:ea typeface="+mn-ea"/>
                <a:cs typeface="+mn-cs"/>
              </a:rPr>
              <a:t>Chief Investment Officer</a:t>
            </a:r>
          </a:p>
          <a:p>
            <a:pPr marL="0" marR="0" lvl="0" indent="0" defTabSz="1219170" rtl="0" eaLnBrk="1" fontAlgn="auto" latinLnBrk="0" hangingPunct="1">
              <a:lnSpc>
                <a:spcPct val="100000"/>
              </a:lnSpc>
              <a:spcBef>
                <a:spcPts val="0"/>
              </a:spcBef>
              <a:spcAft>
                <a:spcPts val="0"/>
              </a:spcAft>
              <a:buClrTx/>
              <a:buSzTx/>
              <a:buFontTx/>
              <a:buNone/>
              <a:tabLst/>
              <a:defRPr/>
            </a:pPr>
            <a:r>
              <a:rPr lang="en-US" sz="1100" dirty="0"/>
              <a:t>20 years’ experience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Rectangle 52">
            <a:extLst>
              <a:ext uri="{FF2B5EF4-FFF2-40B4-BE49-F238E27FC236}">
                <a16:creationId xmlns:a16="http://schemas.microsoft.com/office/drawing/2014/main" id="{D4E093C1-BD93-C668-8141-499C41064A0A}"/>
              </a:ext>
            </a:extLst>
          </p:cNvPr>
          <p:cNvSpPr/>
          <p:nvPr/>
        </p:nvSpPr>
        <p:spPr>
          <a:xfrm>
            <a:off x="4434217" y="2111560"/>
            <a:ext cx="1188720" cy="118872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Profile photo of Ivo Ivanov, CFA, CIPM">
            <a:extLst>
              <a:ext uri="{FF2B5EF4-FFF2-40B4-BE49-F238E27FC236}">
                <a16:creationId xmlns:a16="http://schemas.microsoft.com/office/drawing/2014/main" id="{369FE144-2AB2-7212-68DA-4EB77B223E6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 t="8816" r="13164" b="4362"/>
          <a:stretch/>
        </p:blipFill>
        <p:spPr bwMode="auto">
          <a:xfrm>
            <a:off x="5980439" y="211156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a picture&#10;&#10;Description automatically generated">
            <a:extLst>
              <a:ext uri="{FF2B5EF4-FFF2-40B4-BE49-F238E27FC236}">
                <a16:creationId xmlns:a16="http://schemas.microsoft.com/office/drawing/2014/main" id="{83670C57-D7DD-8696-12C2-C67F2B09926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190" t="23331" r="19161" b="34901"/>
          <a:stretch/>
        </p:blipFill>
        <p:spPr>
          <a:xfrm>
            <a:off x="2873101" y="2111560"/>
            <a:ext cx="1188720" cy="1188720"/>
          </a:xfrm>
          <a:prstGeom prst="rect">
            <a:avLst/>
          </a:prstGeom>
        </p:spPr>
      </p:pic>
      <p:sp>
        <p:nvSpPr>
          <p:cNvPr id="21" name="TextBox 20">
            <a:extLst>
              <a:ext uri="{FF2B5EF4-FFF2-40B4-BE49-F238E27FC236}">
                <a16:creationId xmlns:a16="http://schemas.microsoft.com/office/drawing/2014/main" id="{27EF2EFA-BF48-4BA8-32A6-BCA11705016F}"/>
              </a:ext>
            </a:extLst>
          </p:cNvPr>
          <p:cNvSpPr txBox="1"/>
          <p:nvPr/>
        </p:nvSpPr>
        <p:spPr>
          <a:xfrm>
            <a:off x="706451" y="2644584"/>
            <a:ext cx="1779426" cy="830997"/>
          </a:xfrm>
          <a:prstGeom prst="rect">
            <a:avLst/>
          </a:prstGeom>
          <a:noFill/>
        </p:spPr>
        <p:txBody>
          <a:bodyPr wrap="square">
            <a:spAutoFit/>
          </a:bodyPr>
          <a:lstStyle/>
          <a:p>
            <a:r>
              <a:rPr lang="en-US" sz="2400" kern="0" dirty="0">
                <a:solidFill>
                  <a:prstClr val="black"/>
                </a:solidFill>
                <a:latin typeface="Calibri" panose="020F0502020204030204"/>
              </a:rPr>
              <a:t>Team Leadership</a:t>
            </a:r>
            <a:endParaRPr lang="en-US" sz="2400" dirty="0"/>
          </a:p>
        </p:txBody>
      </p:sp>
      <p:sp>
        <p:nvSpPr>
          <p:cNvPr id="25" name="TextBox 24">
            <a:extLst>
              <a:ext uri="{FF2B5EF4-FFF2-40B4-BE49-F238E27FC236}">
                <a16:creationId xmlns:a16="http://schemas.microsoft.com/office/drawing/2014/main" id="{0DFAE655-AFCC-0F09-856C-4CBE129EB82F}"/>
              </a:ext>
            </a:extLst>
          </p:cNvPr>
          <p:cNvSpPr txBox="1"/>
          <p:nvPr/>
        </p:nvSpPr>
        <p:spPr>
          <a:xfrm>
            <a:off x="616788" y="4586088"/>
            <a:ext cx="1599189" cy="1200329"/>
          </a:xfrm>
          <a:prstGeom prst="rect">
            <a:avLst/>
          </a:prstGeom>
          <a:noFill/>
        </p:spPr>
        <p:txBody>
          <a:bodyPr wrap="square">
            <a:spAutoFit/>
          </a:bodyPr>
          <a:lstStyle/>
          <a:p>
            <a:r>
              <a:rPr lang="en-US" sz="2400" kern="0" dirty="0">
                <a:solidFill>
                  <a:prstClr val="black"/>
                </a:solidFill>
                <a:latin typeface="Calibri" panose="020F0502020204030204"/>
              </a:rPr>
              <a:t>Dedicated Investment Team</a:t>
            </a:r>
            <a:endParaRPr lang="en-US" sz="2400" dirty="0"/>
          </a:p>
        </p:txBody>
      </p:sp>
    </p:spTree>
    <p:extLst>
      <p:ext uri="{BB962C8B-B14F-4D97-AF65-F5344CB8AC3E}">
        <p14:creationId xmlns:p14="http://schemas.microsoft.com/office/powerpoint/2010/main" val="7133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8970F5E0-D2B4-4586-93D7-4B7AA416ECDA}"/>
              </a:ext>
            </a:extLst>
          </p:cNvPr>
          <p:cNvSpPr/>
          <p:nvPr/>
        </p:nvSpPr>
        <p:spPr>
          <a:xfrm>
            <a:off x="2285636" y="4199138"/>
            <a:ext cx="4572728" cy="1998321"/>
          </a:xfrm>
          <a:prstGeom prst="roundRect">
            <a:avLst>
              <a:gd name="adj" fmla="val 4551"/>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marR="0" lvl="0" defTabSz="347317" rtl="0" eaLnBrk="1" fontAlgn="auto" latinLnBrk="0" hangingPunct="1">
              <a:lnSpc>
                <a:spcPct val="100000"/>
              </a:lnSpc>
              <a:spcBef>
                <a:spcPts val="600"/>
              </a:spcBef>
              <a:spcAft>
                <a:spcPts val="600"/>
              </a:spcAft>
              <a:buClrTx/>
              <a:buSzTx/>
              <a:tabLst/>
              <a:defRPr/>
            </a:pPr>
            <a:r>
              <a:rPr lang="en-US" sz="1400" b="1">
                <a:solidFill>
                  <a:prstClr val="black"/>
                </a:solidFill>
                <a:latin typeface="Calibri" panose="020F0502020204030204" pitchFamily="34" charset="0"/>
              </a:rPr>
              <a:t>Unified Managed Accounts (UMAs):</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Any mix of Manufacturer, Strategist, and/or Separately Managed Accounts</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Each model or SMA makes up a separate sleeve in the UMA</a:t>
            </a:r>
          </a:p>
        </p:txBody>
      </p:sp>
      <p:sp>
        <p:nvSpPr>
          <p:cNvPr id="4" name="Rectangle: Rounded Corners 3">
            <a:extLst>
              <a:ext uri="{FF2B5EF4-FFF2-40B4-BE49-F238E27FC236}">
                <a16:creationId xmlns:a16="http://schemas.microsoft.com/office/drawing/2014/main" id="{0FC0F530-2B95-66D0-121A-91BE52BB4D18}"/>
              </a:ext>
            </a:extLst>
          </p:cNvPr>
          <p:cNvSpPr/>
          <p:nvPr/>
        </p:nvSpPr>
        <p:spPr>
          <a:xfrm>
            <a:off x="458298" y="774687"/>
            <a:ext cx="2651760" cy="2620588"/>
          </a:xfrm>
          <a:prstGeom prst="roundRect">
            <a:avLst>
              <a:gd name="adj" fmla="val 4551"/>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marR="0" lvl="0" defTabSz="347317" rtl="0" eaLnBrk="1" fontAlgn="auto" latinLnBrk="0" hangingPunct="1">
              <a:lnSpc>
                <a:spcPct val="100000"/>
              </a:lnSpc>
              <a:spcBef>
                <a:spcPts val="600"/>
              </a:spcBef>
              <a:spcAft>
                <a:spcPts val="600"/>
              </a:spcAft>
              <a:buClrTx/>
              <a:buSzTx/>
              <a:tabLst/>
              <a:defRPr/>
            </a:pPr>
            <a:r>
              <a:rPr lang="en-US" sz="1400" b="1">
                <a:solidFill>
                  <a:prstClr val="black"/>
                </a:solidFill>
                <a:latin typeface="Calibri" panose="020F0502020204030204" pitchFamily="34" charset="0"/>
              </a:rPr>
              <a:t>Zero IM Fee Models:</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Allocate to: Proprietary ETFs, Mutual funds </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Model Overlay Fee: 0 bps </a:t>
            </a:r>
          </a:p>
        </p:txBody>
      </p:sp>
      <p:sp>
        <p:nvSpPr>
          <p:cNvPr id="6" name="Rectangle: Rounded Corners 5">
            <a:extLst>
              <a:ext uri="{FF2B5EF4-FFF2-40B4-BE49-F238E27FC236}">
                <a16:creationId xmlns:a16="http://schemas.microsoft.com/office/drawing/2014/main" id="{483D8E23-E690-83FD-F8A2-528777596774}"/>
              </a:ext>
            </a:extLst>
          </p:cNvPr>
          <p:cNvSpPr/>
          <p:nvPr/>
        </p:nvSpPr>
        <p:spPr>
          <a:xfrm>
            <a:off x="3232237" y="774687"/>
            <a:ext cx="2651760" cy="2620588"/>
          </a:xfrm>
          <a:prstGeom prst="roundRect">
            <a:avLst>
              <a:gd name="adj" fmla="val 4551"/>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marR="0" lvl="0" defTabSz="347317" rtl="0" eaLnBrk="1" fontAlgn="auto" latinLnBrk="0" hangingPunct="1">
              <a:lnSpc>
                <a:spcPct val="100000"/>
              </a:lnSpc>
              <a:spcBef>
                <a:spcPts val="600"/>
              </a:spcBef>
              <a:spcAft>
                <a:spcPts val="600"/>
              </a:spcAft>
              <a:buClrTx/>
              <a:buSzTx/>
              <a:tabLst/>
              <a:defRPr/>
            </a:pPr>
            <a:r>
              <a:rPr lang="en-US" sz="1400" b="1">
                <a:solidFill>
                  <a:prstClr val="black"/>
                </a:solidFill>
                <a:latin typeface="Calibri" panose="020F0502020204030204" pitchFamily="34" charset="0"/>
              </a:rPr>
              <a:t>IM Fee Models:</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Allocate to: Third Party ETFs, Mutual Funds  </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Model Overlay Fee: 20-30 bps</a:t>
            </a:r>
          </a:p>
          <a:p>
            <a:pPr marR="0" lvl="0" defTabSz="347317" rtl="0" eaLnBrk="1" fontAlgn="auto" latinLnBrk="0" hangingPunct="1">
              <a:lnSpc>
                <a:spcPct val="100000"/>
              </a:lnSpc>
              <a:spcBef>
                <a:spcPts val="600"/>
              </a:spcBef>
              <a:spcAft>
                <a:spcPts val="0"/>
              </a:spcAft>
              <a:buClrTx/>
              <a:buSzTx/>
              <a:tabLst/>
              <a:defRPr/>
            </a:pPr>
            <a:endPar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Rectangle: Rounded Corners 6">
            <a:extLst>
              <a:ext uri="{FF2B5EF4-FFF2-40B4-BE49-F238E27FC236}">
                <a16:creationId xmlns:a16="http://schemas.microsoft.com/office/drawing/2014/main" id="{FDDAA3BD-CB5D-DFE1-4043-FD05E9B5A602}"/>
              </a:ext>
            </a:extLst>
          </p:cNvPr>
          <p:cNvSpPr/>
          <p:nvPr/>
        </p:nvSpPr>
        <p:spPr>
          <a:xfrm>
            <a:off x="6006176" y="774687"/>
            <a:ext cx="2651760" cy="2620588"/>
          </a:xfrm>
          <a:prstGeom prst="roundRect">
            <a:avLst>
              <a:gd name="adj" fmla="val 4551"/>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marR="0" lvl="0" defTabSz="347317" rtl="0" eaLnBrk="1" fontAlgn="auto" latinLnBrk="0" hangingPunct="1">
              <a:lnSpc>
                <a:spcPct val="100000"/>
              </a:lnSpc>
              <a:spcBef>
                <a:spcPts val="60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Stocks Models:</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Allocate to: Stocks or ADRs </a:t>
            </a:r>
          </a:p>
          <a:p>
            <a:pPr marL="171450" marR="0" lvl="0" indent="-171450"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Model Overlay Fee: 25-50 bps</a:t>
            </a:r>
          </a:p>
          <a:p>
            <a:pPr marR="0" lvl="0" defTabSz="347317" rtl="0" eaLnBrk="1" fontAlgn="auto" latinLnBrk="0" hangingPunct="1">
              <a:lnSpc>
                <a:spcPct val="100000"/>
              </a:lnSpc>
              <a:spcBef>
                <a:spcPts val="600"/>
              </a:spcBef>
              <a:spcAft>
                <a:spcPts val="0"/>
              </a:spcAft>
              <a:buClrTx/>
              <a:buSzTx/>
              <a:tabLst/>
              <a:defRPr/>
            </a:pPr>
            <a:endPar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Title 9">
            <a:extLst>
              <a:ext uri="{FF2B5EF4-FFF2-40B4-BE49-F238E27FC236}">
                <a16:creationId xmlns:a16="http://schemas.microsoft.com/office/drawing/2014/main" id="{480587D2-DBAE-4DC5-F46E-98D922C44E08}"/>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dirty="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The UMA Structure</a:t>
            </a:r>
          </a:p>
        </p:txBody>
      </p:sp>
      <p:graphicFrame>
        <p:nvGraphicFramePr>
          <p:cNvPr id="8" name="Chart 7">
            <a:extLst>
              <a:ext uri="{FF2B5EF4-FFF2-40B4-BE49-F238E27FC236}">
                <a16:creationId xmlns:a16="http://schemas.microsoft.com/office/drawing/2014/main" id="{F895D9C9-6760-D3FF-3ECB-03477A458A12}"/>
              </a:ext>
            </a:extLst>
          </p:cNvPr>
          <p:cNvGraphicFramePr/>
          <p:nvPr/>
        </p:nvGraphicFramePr>
        <p:xfrm>
          <a:off x="436898" y="1971214"/>
          <a:ext cx="822960" cy="822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FE1879C-5050-CD86-719E-17ECF1B5E9EE}"/>
              </a:ext>
            </a:extLst>
          </p:cNvPr>
          <p:cNvGraphicFramePr/>
          <p:nvPr/>
        </p:nvGraphicFramePr>
        <p:xfrm>
          <a:off x="3192852" y="1971214"/>
          <a:ext cx="822960" cy="822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FE6E7206-AD36-A312-BD59-252AD153DE3B}"/>
              </a:ext>
            </a:extLst>
          </p:cNvPr>
          <p:cNvGraphicFramePr/>
          <p:nvPr/>
        </p:nvGraphicFramePr>
        <p:xfrm>
          <a:off x="5952908" y="1971214"/>
          <a:ext cx="822960" cy="8229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1">
            <a:extLst>
              <a:ext uri="{FF2B5EF4-FFF2-40B4-BE49-F238E27FC236}">
                <a16:creationId xmlns:a16="http://schemas.microsoft.com/office/drawing/2014/main" id="{7B2845E9-13ED-A89E-BFB7-5562207CD4AA}"/>
              </a:ext>
            </a:extLst>
          </p:cNvPr>
          <p:cNvGraphicFramePr>
            <a:graphicFrameLocks noGrp="1"/>
          </p:cNvGraphicFramePr>
          <p:nvPr/>
        </p:nvGraphicFramePr>
        <p:xfrm>
          <a:off x="1224108" y="2070015"/>
          <a:ext cx="1737360" cy="914400"/>
        </p:xfrm>
        <a:graphic>
          <a:graphicData uri="http://schemas.openxmlformats.org/drawingml/2006/table">
            <a:tbl>
              <a:tblPr firstRow="1" bandRow="1">
                <a:tableStyleId>{5940675A-B579-460E-94D1-54222C63F5DA}</a:tableStyleId>
              </a:tblPr>
              <a:tblGrid>
                <a:gridCol w="91440">
                  <a:extLst>
                    <a:ext uri="{9D8B030D-6E8A-4147-A177-3AD203B41FA5}">
                      <a16:colId xmlns:a16="http://schemas.microsoft.com/office/drawing/2014/main" val="2666642961"/>
                    </a:ext>
                  </a:extLst>
                </a:gridCol>
                <a:gridCol w="1645920">
                  <a:extLst>
                    <a:ext uri="{9D8B030D-6E8A-4147-A177-3AD203B41FA5}">
                      <a16:colId xmlns:a16="http://schemas.microsoft.com/office/drawing/2014/main" val="873248594"/>
                    </a:ext>
                  </a:extLst>
                </a:gridCol>
              </a:tblGrid>
              <a:tr h="182880">
                <a:tc gridSpan="2">
                  <a:txBody>
                    <a:bodyPr/>
                    <a:lstStyle/>
                    <a:p>
                      <a:r>
                        <a:rPr lang="en-US" sz="900" b="1"/>
                        <a:t>First Trust Moderate ETF Model</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900"/>
                    </a:p>
                  </a:txBody>
                  <a:tcPr marL="0" marR="0" marT="0" marB="0"/>
                </a:tc>
                <a:extLst>
                  <a:ext uri="{0D108BD9-81ED-4DB2-BD59-A6C34878D82A}">
                    <a16:rowId xmlns:a16="http://schemas.microsoft.com/office/drawing/2014/main" val="171794808"/>
                  </a:ext>
                </a:extLst>
              </a:tr>
              <a:tr h="182880">
                <a:tc>
                  <a:txBody>
                    <a:bodyPr/>
                    <a:lstStyle/>
                    <a:p>
                      <a:endParaRPr lang="en-US" sz="600"/>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900"/>
                        <a:t> First Trust Large Cap Value ETF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305517"/>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900"/>
                        <a:t> First Trust NASDAQ Tech ETF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070744"/>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900"/>
                        <a:t> First Trust Long Duration ETF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266589"/>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900"/>
                        <a:t> First Trust TCW Opportunistic ETF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0481"/>
                  </a:ext>
                </a:extLst>
              </a:tr>
            </a:tbl>
          </a:graphicData>
        </a:graphic>
      </p:graphicFrame>
      <p:graphicFrame>
        <p:nvGraphicFramePr>
          <p:cNvPr id="12" name="Table 11">
            <a:extLst>
              <a:ext uri="{FF2B5EF4-FFF2-40B4-BE49-F238E27FC236}">
                <a16:creationId xmlns:a16="http://schemas.microsoft.com/office/drawing/2014/main" id="{53946CB4-8A80-FFAF-3822-247EF096C0ED}"/>
              </a:ext>
            </a:extLst>
          </p:cNvPr>
          <p:cNvGraphicFramePr>
            <a:graphicFrameLocks noGrp="1"/>
          </p:cNvGraphicFramePr>
          <p:nvPr/>
        </p:nvGraphicFramePr>
        <p:xfrm>
          <a:off x="4024458" y="2070015"/>
          <a:ext cx="1737360" cy="1005840"/>
        </p:xfrm>
        <a:graphic>
          <a:graphicData uri="http://schemas.openxmlformats.org/drawingml/2006/table">
            <a:tbl>
              <a:tblPr firstRow="1" bandRow="1">
                <a:tableStyleId>{5940675A-B579-460E-94D1-54222C63F5DA}</a:tableStyleId>
              </a:tblPr>
              <a:tblGrid>
                <a:gridCol w="91440">
                  <a:extLst>
                    <a:ext uri="{9D8B030D-6E8A-4147-A177-3AD203B41FA5}">
                      <a16:colId xmlns:a16="http://schemas.microsoft.com/office/drawing/2014/main" val="2666642961"/>
                    </a:ext>
                  </a:extLst>
                </a:gridCol>
                <a:gridCol w="1645920">
                  <a:extLst>
                    <a:ext uri="{9D8B030D-6E8A-4147-A177-3AD203B41FA5}">
                      <a16:colId xmlns:a16="http://schemas.microsoft.com/office/drawing/2014/main" val="873248594"/>
                    </a:ext>
                  </a:extLst>
                </a:gridCol>
              </a:tblGrid>
              <a:tr h="182880">
                <a:tc gridSpan="2">
                  <a:txBody>
                    <a:bodyPr/>
                    <a:lstStyle/>
                    <a:p>
                      <a:r>
                        <a:rPr lang="en-US" sz="900" b="1"/>
                        <a:t>Franklin Templeton Core</a:t>
                      </a:r>
                      <a:br>
                        <a:rPr lang="en-US" sz="900" b="1"/>
                      </a:br>
                      <a:r>
                        <a:rPr lang="en-US" sz="900" b="1"/>
                        <a:t>Multi-Manager 50/50</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900"/>
                    </a:p>
                  </a:txBody>
                  <a:tcPr marL="0" marR="0" marT="0" marB="0"/>
                </a:tc>
                <a:extLst>
                  <a:ext uri="{0D108BD9-81ED-4DB2-BD59-A6C34878D82A}">
                    <a16:rowId xmlns:a16="http://schemas.microsoft.com/office/drawing/2014/main" val="171794808"/>
                  </a:ext>
                </a:extLst>
              </a:tr>
              <a:tr h="182880">
                <a:tc>
                  <a:txBody>
                    <a:bodyPr/>
                    <a:lstStyle/>
                    <a:p>
                      <a:endParaRPr lang="en-US" sz="600"/>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r>
                        <a:rPr lang="en-US" sz="900"/>
                        <a:t> Clearbridge Large Cap Growth ETF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305517"/>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900"/>
                        <a:t> iShares Core S&amp;P 500 ETF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070744"/>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900"/>
                        <a:t> T Rowe Price Overseas Stock MF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266589"/>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900"/>
                        <a:t> Brandywine Global Bond MF</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0481"/>
                  </a:ext>
                </a:extLst>
              </a:tr>
            </a:tbl>
          </a:graphicData>
        </a:graphic>
      </p:graphicFrame>
      <p:graphicFrame>
        <p:nvGraphicFramePr>
          <p:cNvPr id="14" name="Table 13">
            <a:extLst>
              <a:ext uri="{FF2B5EF4-FFF2-40B4-BE49-F238E27FC236}">
                <a16:creationId xmlns:a16="http://schemas.microsoft.com/office/drawing/2014/main" id="{C71A2DBC-750A-4809-20C6-491BB5DCD866}"/>
              </a:ext>
            </a:extLst>
          </p:cNvPr>
          <p:cNvGraphicFramePr>
            <a:graphicFrameLocks noGrp="1"/>
          </p:cNvGraphicFramePr>
          <p:nvPr/>
        </p:nvGraphicFramePr>
        <p:xfrm>
          <a:off x="6812108" y="2070015"/>
          <a:ext cx="1737360" cy="914400"/>
        </p:xfrm>
        <a:graphic>
          <a:graphicData uri="http://schemas.openxmlformats.org/drawingml/2006/table">
            <a:tbl>
              <a:tblPr firstRow="1" bandRow="1">
                <a:tableStyleId>{5940675A-B579-460E-94D1-54222C63F5DA}</a:tableStyleId>
              </a:tblPr>
              <a:tblGrid>
                <a:gridCol w="91440">
                  <a:extLst>
                    <a:ext uri="{9D8B030D-6E8A-4147-A177-3AD203B41FA5}">
                      <a16:colId xmlns:a16="http://schemas.microsoft.com/office/drawing/2014/main" val="2666642961"/>
                    </a:ext>
                  </a:extLst>
                </a:gridCol>
                <a:gridCol w="1645920">
                  <a:extLst>
                    <a:ext uri="{9D8B030D-6E8A-4147-A177-3AD203B41FA5}">
                      <a16:colId xmlns:a16="http://schemas.microsoft.com/office/drawing/2014/main" val="873248594"/>
                    </a:ext>
                  </a:extLst>
                </a:gridCol>
              </a:tblGrid>
              <a:tr h="182880">
                <a:tc gridSpan="2">
                  <a:txBody>
                    <a:bodyPr/>
                    <a:lstStyle/>
                    <a:p>
                      <a:r>
                        <a:rPr lang="en-US" sz="900" b="1"/>
                        <a:t>Jensen Quality Growth SMA</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900"/>
                    </a:p>
                  </a:txBody>
                  <a:tcPr marL="0" marR="0" marT="0" marB="0"/>
                </a:tc>
                <a:extLst>
                  <a:ext uri="{0D108BD9-81ED-4DB2-BD59-A6C34878D82A}">
                    <a16:rowId xmlns:a16="http://schemas.microsoft.com/office/drawing/2014/main" val="171794808"/>
                  </a:ext>
                </a:extLst>
              </a:tr>
              <a:tr h="182880">
                <a:tc>
                  <a:txBody>
                    <a:bodyPr/>
                    <a:lstStyle/>
                    <a:p>
                      <a:endParaRPr lang="en-US" sz="600"/>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n-US" sz="900"/>
                        <a:t> Apple</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305517"/>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900"/>
                        <a:t> Automatic Data Processing Ord</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070744"/>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900"/>
                        <a:t> Broadridge Financial Solutions</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266589"/>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r>
                        <a:rPr lang="en-US" sz="900"/>
                        <a:t> Home Depot</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0481"/>
                  </a:ext>
                </a:extLst>
              </a:tr>
            </a:tbl>
          </a:graphicData>
        </a:graphic>
      </p:graphicFrame>
      <p:cxnSp>
        <p:nvCxnSpPr>
          <p:cNvPr id="16" name="Straight Connector 15">
            <a:extLst>
              <a:ext uri="{FF2B5EF4-FFF2-40B4-BE49-F238E27FC236}">
                <a16:creationId xmlns:a16="http://schemas.microsoft.com/office/drawing/2014/main" id="{F2A15C40-BCEC-9AB3-8E0A-F75CCAD4D508}"/>
              </a:ext>
            </a:extLst>
          </p:cNvPr>
          <p:cNvCxnSpPr>
            <a:cxnSpLocks/>
          </p:cNvCxnSpPr>
          <p:nvPr/>
        </p:nvCxnSpPr>
        <p:spPr>
          <a:xfrm>
            <a:off x="1811944" y="3225701"/>
            <a:ext cx="0" cy="502920"/>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455EF8-16C8-04F9-4903-53B2654D3C4D}"/>
              </a:ext>
            </a:extLst>
          </p:cNvPr>
          <p:cNvCxnSpPr>
            <a:cxnSpLocks/>
          </p:cNvCxnSpPr>
          <p:nvPr/>
        </p:nvCxnSpPr>
        <p:spPr>
          <a:xfrm>
            <a:off x="7332056" y="3225701"/>
            <a:ext cx="0" cy="502920"/>
          </a:xfrm>
          <a:prstGeom prst="line">
            <a:avLst/>
          </a:prstGeom>
          <a:ln w="12700">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004D44-5673-4AC5-A878-70C61FBA6180}"/>
              </a:ext>
            </a:extLst>
          </p:cNvPr>
          <p:cNvCxnSpPr>
            <a:cxnSpLocks/>
          </p:cNvCxnSpPr>
          <p:nvPr/>
        </p:nvCxnSpPr>
        <p:spPr>
          <a:xfrm>
            <a:off x="1811944" y="3728621"/>
            <a:ext cx="55201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23A5ECEF-1E63-3AE4-7C24-4D415A173215}"/>
              </a:ext>
            </a:extLst>
          </p:cNvPr>
          <p:cNvGraphicFramePr/>
          <p:nvPr/>
        </p:nvGraphicFramePr>
        <p:xfrm>
          <a:off x="2369892" y="5203070"/>
          <a:ext cx="822960" cy="8229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Table 11">
            <a:extLst>
              <a:ext uri="{FF2B5EF4-FFF2-40B4-BE49-F238E27FC236}">
                <a16:creationId xmlns:a16="http://schemas.microsoft.com/office/drawing/2014/main" id="{D9983662-D131-2636-4F97-ACC7AF25DF82}"/>
              </a:ext>
            </a:extLst>
          </p:cNvPr>
          <p:cNvGraphicFramePr>
            <a:graphicFrameLocks noGrp="1"/>
          </p:cNvGraphicFramePr>
          <p:nvPr/>
        </p:nvGraphicFramePr>
        <p:xfrm>
          <a:off x="3321855" y="5290791"/>
          <a:ext cx="3383280" cy="731520"/>
        </p:xfrm>
        <a:graphic>
          <a:graphicData uri="http://schemas.openxmlformats.org/drawingml/2006/table">
            <a:tbl>
              <a:tblPr firstRow="1" bandRow="1">
                <a:tableStyleId>{5940675A-B579-460E-94D1-54222C63F5DA}</a:tableStyleId>
              </a:tblPr>
              <a:tblGrid>
                <a:gridCol w="91440">
                  <a:extLst>
                    <a:ext uri="{9D8B030D-6E8A-4147-A177-3AD203B41FA5}">
                      <a16:colId xmlns:a16="http://schemas.microsoft.com/office/drawing/2014/main" val="2666642961"/>
                    </a:ext>
                  </a:extLst>
                </a:gridCol>
                <a:gridCol w="822960">
                  <a:extLst>
                    <a:ext uri="{9D8B030D-6E8A-4147-A177-3AD203B41FA5}">
                      <a16:colId xmlns:a16="http://schemas.microsoft.com/office/drawing/2014/main" val="873248594"/>
                    </a:ext>
                  </a:extLst>
                </a:gridCol>
                <a:gridCol w="2468880">
                  <a:extLst>
                    <a:ext uri="{9D8B030D-6E8A-4147-A177-3AD203B41FA5}">
                      <a16:colId xmlns:a16="http://schemas.microsoft.com/office/drawing/2014/main" val="1915132915"/>
                    </a:ext>
                  </a:extLst>
                </a:gridCol>
              </a:tblGrid>
              <a:tr h="182880">
                <a:tc gridSpan="3">
                  <a:txBody>
                    <a:bodyPr/>
                    <a:lstStyle/>
                    <a:p>
                      <a:r>
                        <a:rPr lang="en-US" sz="900" b="1"/>
                        <a:t>Unified Managed Account (UMA)</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900"/>
                    </a:p>
                  </a:txBody>
                  <a:tcPr marL="0" marR="0" marT="0" marB="0"/>
                </a:tc>
                <a:tc hMerge="1">
                  <a:txBody>
                    <a:bodyPr/>
                    <a:lstStyle/>
                    <a:p>
                      <a:endParaRPr lang="en-US" sz="900" b="1"/>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94808"/>
                  </a:ext>
                </a:extLst>
              </a:tr>
              <a:tr h="182880">
                <a:tc>
                  <a:txBody>
                    <a:bodyPr/>
                    <a:lstStyle/>
                    <a:p>
                      <a:endParaRPr lang="en-US" sz="600"/>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Model A</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First Trust Moderate ETF Model</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305517"/>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Model B</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Franklin Templeton Core Multi-Manager 50/50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070744"/>
                  </a:ext>
                </a:extLst>
              </a:tr>
              <a:tr h="182880">
                <a:tc>
                  <a:txBody>
                    <a:bodyPr/>
                    <a:lstStyle/>
                    <a:p>
                      <a:endParaRPr lang="en-US" sz="600"/>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Model C</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Jensen Quality Growth SMA</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0481"/>
                  </a:ext>
                </a:extLst>
              </a:tr>
            </a:tbl>
          </a:graphicData>
        </a:graphic>
      </p:graphicFrame>
      <p:cxnSp>
        <p:nvCxnSpPr>
          <p:cNvPr id="29" name="Straight Connector 28">
            <a:extLst>
              <a:ext uri="{FF2B5EF4-FFF2-40B4-BE49-F238E27FC236}">
                <a16:creationId xmlns:a16="http://schemas.microsoft.com/office/drawing/2014/main" id="{25E1BB7C-EF9F-4E25-EFD9-721AAB7142A6}"/>
              </a:ext>
            </a:extLst>
          </p:cNvPr>
          <p:cNvCxnSpPr>
            <a:cxnSpLocks/>
          </p:cNvCxnSpPr>
          <p:nvPr/>
        </p:nvCxnSpPr>
        <p:spPr>
          <a:xfrm>
            <a:off x="4572000" y="3728621"/>
            <a:ext cx="0" cy="470517"/>
          </a:xfrm>
          <a:prstGeom prst="line">
            <a:avLst/>
          </a:prstGeom>
          <a:ln w="127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2AE86A-F58F-2045-C6A4-30075360F5AF}"/>
              </a:ext>
            </a:extLst>
          </p:cNvPr>
          <p:cNvCxnSpPr>
            <a:cxnSpLocks/>
          </p:cNvCxnSpPr>
          <p:nvPr/>
        </p:nvCxnSpPr>
        <p:spPr>
          <a:xfrm>
            <a:off x="4572000" y="3222594"/>
            <a:ext cx="0" cy="976544"/>
          </a:xfrm>
          <a:prstGeom prst="line">
            <a:avLst/>
          </a:prstGeom>
          <a:ln w="12700">
            <a:solidFill>
              <a:schemeClr val="bg1">
                <a:lumMod val="6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93E2465-21F5-E4A6-706F-9F8D61348B0C}"/>
              </a:ext>
            </a:extLst>
          </p:cNvPr>
          <p:cNvSpPr>
            <a:spLocks/>
          </p:cNvSpPr>
          <p:nvPr/>
        </p:nvSpPr>
        <p:spPr>
          <a:xfrm>
            <a:off x="738650" y="2272966"/>
            <a:ext cx="219456" cy="2194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50000"/>
                  </a:schemeClr>
                </a:solidFill>
                <a:sym typeface="Wingdings" panose="05000000000000000000" pitchFamily="2" charset="2"/>
              </a:rPr>
              <a:t>A</a:t>
            </a:r>
            <a:endParaRPr lang="en-US" sz="1091">
              <a:solidFill>
                <a:schemeClr val="bg1">
                  <a:lumMod val="50000"/>
                </a:schemeClr>
              </a:solidFill>
            </a:endParaRPr>
          </a:p>
        </p:txBody>
      </p:sp>
      <p:sp>
        <p:nvSpPr>
          <p:cNvPr id="3" name="Oval 2">
            <a:extLst>
              <a:ext uri="{FF2B5EF4-FFF2-40B4-BE49-F238E27FC236}">
                <a16:creationId xmlns:a16="http://schemas.microsoft.com/office/drawing/2014/main" id="{C3B163C3-3B62-BCC7-7B0E-D6C526165392}"/>
              </a:ext>
            </a:extLst>
          </p:cNvPr>
          <p:cNvSpPr>
            <a:spLocks/>
          </p:cNvSpPr>
          <p:nvPr/>
        </p:nvSpPr>
        <p:spPr>
          <a:xfrm>
            <a:off x="3494604" y="2272966"/>
            <a:ext cx="219456" cy="2194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50000"/>
                  </a:schemeClr>
                </a:solidFill>
                <a:sym typeface="Wingdings" panose="05000000000000000000" pitchFamily="2" charset="2"/>
              </a:rPr>
              <a:t>B</a:t>
            </a:r>
            <a:endParaRPr lang="en-US" sz="1091">
              <a:solidFill>
                <a:schemeClr val="bg1">
                  <a:lumMod val="50000"/>
                </a:schemeClr>
              </a:solidFill>
            </a:endParaRPr>
          </a:p>
        </p:txBody>
      </p:sp>
      <p:sp>
        <p:nvSpPr>
          <p:cNvPr id="13" name="Oval 12">
            <a:extLst>
              <a:ext uri="{FF2B5EF4-FFF2-40B4-BE49-F238E27FC236}">
                <a16:creationId xmlns:a16="http://schemas.microsoft.com/office/drawing/2014/main" id="{BC0C9AE7-2AD8-B792-02CC-19C907858B6F}"/>
              </a:ext>
            </a:extLst>
          </p:cNvPr>
          <p:cNvSpPr>
            <a:spLocks/>
          </p:cNvSpPr>
          <p:nvPr/>
        </p:nvSpPr>
        <p:spPr>
          <a:xfrm>
            <a:off x="6254660" y="2272966"/>
            <a:ext cx="219456" cy="2194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50000"/>
                  </a:schemeClr>
                </a:solidFill>
                <a:sym typeface="Wingdings" panose="05000000000000000000" pitchFamily="2" charset="2"/>
              </a:rPr>
              <a:t>C</a:t>
            </a:r>
            <a:endParaRPr lang="en-US" sz="1091">
              <a:solidFill>
                <a:schemeClr val="bg1">
                  <a:lumMod val="50000"/>
                </a:schemeClr>
              </a:solidFill>
            </a:endParaRPr>
          </a:p>
        </p:txBody>
      </p:sp>
    </p:spTree>
    <p:extLst>
      <p:ext uri="{BB962C8B-B14F-4D97-AF65-F5344CB8AC3E}">
        <p14:creationId xmlns:p14="http://schemas.microsoft.com/office/powerpoint/2010/main" val="215648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04BB01-887E-815A-25C8-E0913A98112E}"/>
              </a:ext>
            </a:extLst>
          </p:cNvPr>
          <p:cNvSpPr/>
          <p:nvPr/>
        </p:nvSpPr>
        <p:spPr>
          <a:xfrm>
            <a:off x="6232124" y="633369"/>
            <a:ext cx="2438514" cy="57332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71" name="Table 2">
            <a:extLst>
              <a:ext uri="{FF2B5EF4-FFF2-40B4-BE49-F238E27FC236}">
                <a16:creationId xmlns:a16="http://schemas.microsoft.com/office/drawing/2014/main" id="{FDC2C133-F9E3-C5FF-654E-E02A0EDB6B37}"/>
              </a:ext>
            </a:extLst>
          </p:cNvPr>
          <p:cNvGraphicFramePr>
            <a:graphicFrameLocks noGrp="1"/>
          </p:cNvGraphicFramePr>
          <p:nvPr>
            <p:extLst>
              <p:ext uri="{D42A27DB-BD31-4B8C-83A1-F6EECF244321}">
                <p14:modId xmlns:p14="http://schemas.microsoft.com/office/powerpoint/2010/main" val="3834139450"/>
              </p:ext>
            </p:extLst>
          </p:nvPr>
        </p:nvGraphicFramePr>
        <p:xfrm>
          <a:off x="2998181" y="4362844"/>
          <a:ext cx="2145985" cy="1306539"/>
        </p:xfrm>
        <a:graphic>
          <a:graphicData uri="http://schemas.openxmlformats.org/drawingml/2006/table">
            <a:tbl>
              <a:tblPr firstRow="1" bandRow="1">
                <a:tableStyleId>{2D5ABB26-0587-4C30-8999-92F81FD0307C}</a:tableStyleId>
              </a:tblPr>
              <a:tblGrid>
                <a:gridCol w="209427">
                  <a:extLst>
                    <a:ext uri="{9D8B030D-6E8A-4147-A177-3AD203B41FA5}">
                      <a16:colId xmlns:a16="http://schemas.microsoft.com/office/drawing/2014/main" val="2369345303"/>
                    </a:ext>
                  </a:extLst>
                </a:gridCol>
                <a:gridCol w="1936558">
                  <a:extLst>
                    <a:ext uri="{9D8B030D-6E8A-4147-A177-3AD203B41FA5}">
                      <a16:colId xmlns:a16="http://schemas.microsoft.com/office/drawing/2014/main" val="2214333179"/>
                    </a:ext>
                  </a:extLst>
                </a:gridCol>
              </a:tblGrid>
              <a:tr h="289923">
                <a:tc gridSpan="2">
                  <a:txBody>
                    <a:bodyPr/>
                    <a:lstStyle/>
                    <a:p>
                      <a:r>
                        <a:rPr lang="en-US" sz="1000" b="1">
                          <a:latin typeface="+mn-lt"/>
                        </a:rPr>
                        <a:t>5 Underlying Models + 1 Bonus Model</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000" b="0" i="0" u="none" strike="noStrike">
                        <a:solidFill>
                          <a:srgbClr val="000000"/>
                        </a:solidFill>
                        <a:effectLst/>
                        <a:latin typeface="+mj-lt"/>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233193"/>
                  </a:ext>
                </a:extLst>
              </a:tr>
              <a:tr h="169436">
                <a:tc>
                  <a:txBody>
                    <a:bodyPr/>
                    <a:lstStyle/>
                    <a:p>
                      <a:endParaRPr lang="en-US" sz="8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Large Cap US Equity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4257986"/>
                  </a:ext>
                </a:extLst>
              </a:tr>
              <a:tr h="169436">
                <a:tc>
                  <a:txBody>
                    <a:bodyPr/>
                    <a:lstStyle/>
                    <a:p>
                      <a:endParaRPr lang="en-US" sz="8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International Equity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477319"/>
                  </a:ext>
                </a:extLst>
              </a:tr>
              <a:tr h="169436">
                <a:tc>
                  <a:txBody>
                    <a:bodyPr/>
                    <a:lstStyle/>
                    <a:p>
                      <a:endParaRPr lang="en-US" sz="8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Core Fixed Income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8171832"/>
                  </a:ext>
                </a:extLst>
              </a:tr>
              <a:tr h="169436">
                <a:tc>
                  <a:txBody>
                    <a:bodyPr/>
                    <a:lstStyle/>
                    <a:p>
                      <a:endParaRPr lang="en-US" sz="8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Tactical Fixed Income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522439"/>
                  </a:ext>
                </a:extLst>
              </a:tr>
              <a:tr h="169436">
                <a:tc>
                  <a:txBody>
                    <a:bodyPr/>
                    <a:lstStyle/>
                    <a:p>
                      <a:endParaRPr lang="en-US" sz="8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Alternatives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154988"/>
                  </a:ext>
                </a:extLst>
              </a:tr>
              <a:tr h="169436">
                <a:tc>
                  <a:txBody>
                    <a:bodyPr/>
                    <a:lstStyle/>
                    <a:p>
                      <a:endParaRPr lang="en-US" sz="8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Thematic Equity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9862639"/>
                  </a:ext>
                </a:extLst>
              </a:tr>
            </a:tbl>
          </a:graphicData>
        </a:graphic>
      </p:graphicFrame>
      <p:grpSp>
        <p:nvGrpSpPr>
          <p:cNvPr id="8" name="Group 7">
            <a:extLst>
              <a:ext uri="{FF2B5EF4-FFF2-40B4-BE49-F238E27FC236}">
                <a16:creationId xmlns:a16="http://schemas.microsoft.com/office/drawing/2014/main" id="{FF4AC500-C453-38F6-3A2A-495246D4FE59}"/>
              </a:ext>
            </a:extLst>
          </p:cNvPr>
          <p:cNvGrpSpPr/>
          <p:nvPr/>
        </p:nvGrpSpPr>
        <p:grpSpPr>
          <a:xfrm>
            <a:off x="3017203" y="4681700"/>
            <a:ext cx="121820" cy="970311"/>
            <a:chOff x="2272159" y="3404751"/>
            <a:chExt cx="121820" cy="970311"/>
          </a:xfrm>
        </p:grpSpPr>
        <p:grpSp>
          <p:nvGrpSpPr>
            <p:cNvPr id="2" name="Group 1">
              <a:extLst>
                <a:ext uri="{FF2B5EF4-FFF2-40B4-BE49-F238E27FC236}">
                  <a16:creationId xmlns:a16="http://schemas.microsoft.com/office/drawing/2014/main" id="{DBD6C428-F5AD-5CC0-388B-33816A795EBB}"/>
                </a:ext>
              </a:extLst>
            </p:cNvPr>
            <p:cNvGrpSpPr/>
            <p:nvPr/>
          </p:nvGrpSpPr>
          <p:grpSpPr>
            <a:xfrm>
              <a:off x="2278466" y="3404751"/>
              <a:ext cx="115513" cy="799257"/>
              <a:chOff x="2117020" y="2569850"/>
              <a:chExt cx="81049" cy="560868"/>
            </a:xfrm>
          </p:grpSpPr>
          <p:sp>
            <p:nvSpPr>
              <p:cNvPr id="1072" name="Oval 1071">
                <a:extLst>
                  <a:ext uri="{FF2B5EF4-FFF2-40B4-BE49-F238E27FC236}">
                    <a16:creationId xmlns:a16="http://schemas.microsoft.com/office/drawing/2014/main" id="{3E68FE87-3556-158A-B2DE-157759B8E7FB}"/>
                  </a:ext>
                </a:extLst>
              </p:cNvPr>
              <p:cNvSpPr/>
              <p:nvPr/>
            </p:nvSpPr>
            <p:spPr>
              <a:xfrm>
                <a:off x="2117020" y="2569850"/>
                <a:ext cx="81049" cy="8104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073" name="Oval 1072">
                <a:extLst>
                  <a:ext uri="{FF2B5EF4-FFF2-40B4-BE49-F238E27FC236}">
                    <a16:creationId xmlns:a16="http://schemas.microsoft.com/office/drawing/2014/main" id="{5500C98E-7B1C-A827-9BDC-89063A64FA43}"/>
                  </a:ext>
                </a:extLst>
              </p:cNvPr>
              <p:cNvSpPr/>
              <p:nvPr/>
            </p:nvSpPr>
            <p:spPr>
              <a:xfrm>
                <a:off x="2117020" y="2689329"/>
                <a:ext cx="81049" cy="810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074" name="Oval 1073">
                <a:extLst>
                  <a:ext uri="{FF2B5EF4-FFF2-40B4-BE49-F238E27FC236}">
                    <a16:creationId xmlns:a16="http://schemas.microsoft.com/office/drawing/2014/main" id="{685224F8-52D9-05B8-9B50-CAFCD99AF806}"/>
                  </a:ext>
                </a:extLst>
              </p:cNvPr>
              <p:cNvSpPr/>
              <p:nvPr/>
            </p:nvSpPr>
            <p:spPr>
              <a:xfrm>
                <a:off x="2117020" y="2809443"/>
                <a:ext cx="81049" cy="81049"/>
              </a:xfrm>
              <a:prstGeom prst="ellipse">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076" name="Oval 1075">
                <a:extLst>
                  <a:ext uri="{FF2B5EF4-FFF2-40B4-BE49-F238E27FC236}">
                    <a16:creationId xmlns:a16="http://schemas.microsoft.com/office/drawing/2014/main" id="{24060933-F8D6-F074-3101-8BFA2DAE275E}"/>
                  </a:ext>
                </a:extLst>
              </p:cNvPr>
              <p:cNvSpPr/>
              <p:nvPr/>
            </p:nvSpPr>
            <p:spPr>
              <a:xfrm>
                <a:off x="2117020" y="2929557"/>
                <a:ext cx="81049" cy="810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078" name="Oval 1077">
                <a:extLst>
                  <a:ext uri="{FF2B5EF4-FFF2-40B4-BE49-F238E27FC236}">
                    <a16:creationId xmlns:a16="http://schemas.microsoft.com/office/drawing/2014/main" id="{8AE5746E-1772-ECBA-4101-FC49564C05BD}"/>
                  </a:ext>
                </a:extLst>
              </p:cNvPr>
              <p:cNvSpPr/>
              <p:nvPr/>
            </p:nvSpPr>
            <p:spPr>
              <a:xfrm>
                <a:off x="2117020" y="3049669"/>
                <a:ext cx="81049" cy="81049"/>
              </a:xfrm>
              <a:prstGeom prst="ellipse">
                <a:avLst/>
              </a:prstGeom>
              <a:solidFill>
                <a:srgbClr val="D41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sp>
          <p:nvSpPr>
            <p:cNvPr id="6" name="Oval 5">
              <a:extLst>
                <a:ext uri="{FF2B5EF4-FFF2-40B4-BE49-F238E27FC236}">
                  <a16:creationId xmlns:a16="http://schemas.microsoft.com/office/drawing/2014/main" id="{79DE02A9-84CA-8FF8-F152-E47DBDA23A6F}"/>
                </a:ext>
              </a:extLst>
            </p:cNvPr>
            <p:cNvSpPr/>
            <p:nvPr/>
          </p:nvSpPr>
          <p:spPr>
            <a:xfrm>
              <a:off x="2272159" y="4259564"/>
              <a:ext cx="115513" cy="115498"/>
            </a:xfrm>
            <a:prstGeom prst="ellipse">
              <a:avLst/>
            </a:prstGeom>
            <a:solidFill>
              <a:srgbClr val="FFE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graphicFrame>
        <p:nvGraphicFramePr>
          <p:cNvPr id="1092" name="Chart 1091">
            <a:extLst>
              <a:ext uri="{FF2B5EF4-FFF2-40B4-BE49-F238E27FC236}">
                <a16:creationId xmlns:a16="http://schemas.microsoft.com/office/drawing/2014/main" id="{ACCB795B-A716-1204-A738-7B56BFC8B803}"/>
              </a:ext>
            </a:extLst>
          </p:cNvPr>
          <p:cNvGraphicFramePr/>
          <p:nvPr>
            <p:extLst>
              <p:ext uri="{D42A27DB-BD31-4B8C-83A1-F6EECF244321}">
                <p14:modId xmlns:p14="http://schemas.microsoft.com/office/powerpoint/2010/main" val="843093935"/>
              </p:ext>
            </p:extLst>
          </p:nvPr>
        </p:nvGraphicFramePr>
        <p:xfrm>
          <a:off x="3277054" y="1993013"/>
          <a:ext cx="920476" cy="1890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95" name="Chart 1094">
            <a:extLst>
              <a:ext uri="{FF2B5EF4-FFF2-40B4-BE49-F238E27FC236}">
                <a16:creationId xmlns:a16="http://schemas.microsoft.com/office/drawing/2014/main" id="{966B7267-861B-96CD-F822-80B54C75CFEF}"/>
              </a:ext>
            </a:extLst>
          </p:cNvPr>
          <p:cNvGraphicFramePr/>
          <p:nvPr>
            <p:extLst>
              <p:ext uri="{D42A27DB-BD31-4B8C-83A1-F6EECF244321}">
                <p14:modId xmlns:p14="http://schemas.microsoft.com/office/powerpoint/2010/main" val="2016015802"/>
              </p:ext>
            </p:extLst>
          </p:nvPr>
        </p:nvGraphicFramePr>
        <p:xfrm>
          <a:off x="2481678" y="2218162"/>
          <a:ext cx="920476" cy="1890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64" name="Chart 1063">
            <a:extLst>
              <a:ext uri="{FF2B5EF4-FFF2-40B4-BE49-F238E27FC236}">
                <a16:creationId xmlns:a16="http://schemas.microsoft.com/office/drawing/2014/main" id="{D341E8CB-35A4-864D-ACF5-A04D4FF97EB8}"/>
              </a:ext>
            </a:extLst>
          </p:cNvPr>
          <p:cNvGraphicFramePr>
            <a:graphicFrameLocks/>
          </p:cNvGraphicFramePr>
          <p:nvPr>
            <p:extLst>
              <p:ext uri="{D42A27DB-BD31-4B8C-83A1-F6EECF244321}">
                <p14:modId xmlns:p14="http://schemas.microsoft.com/office/powerpoint/2010/main" val="3231944967"/>
              </p:ext>
            </p:extLst>
          </p:nvPr>
        </p:nvGraphicFramePr>
        <p:xfrm>
          <a:off x="3416182" y="2541754"/>
          <a:ext cx="674968" cy="7819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65" name="Chart 1064">
            <a:extLst>
              <a:ext uri="{FF2B5EF4-FFF2-40B4-BE49-F238E27FC236}">
                <a16:creationId xmlns:a16="http://schemas.microsoft.com/office/drawing/2014/main" id="{1153B768-ABB2-3427-CC80-89B6A11FEC47}"/>
              </a:ext>
            </a:extLst>
          </p:cNvPr>
          <p:cNvGraphicFramePr>
            <a:graphicFrameLocks/>
          </p:cNvGraphicFramePr>
          <p:nvPr>
            <p:extLst>
              <p:ext uri="{D42A27DB-BD31-4B8C-83A1-F6EECF244321}">
                <p14:modId xmlns:p14="http://schemas.microsoft.com/office/powerpoint/2010/main" val="3827495136"/>
              </p:ext>
            </p:extLst>
          </p:nvPr>
        </p:nvGraphicFramePr>
        <p:xfrm>
          <a:off x="2618552" y="2772929"/>
          <a:ext cx="674968" cy="781921"/>
        </p:xfrm>
        <a:graphic>
          <a:graphicData uri="http://schemas.openxmlformats.org/drawingml/2006/chart">
            <c:chart xmlns:c="http://schemas.openxmlformats.org/drawingml/2006/chart" xmlns:r="http://schemas.openxmlformats.org/officeDocument/2006/relationships" r:id="rId6"/>
          </a:graphicData>
        </a:graphic>
      </p:graphicFrame>
      <p:sp>
        <p:nvSpPr>
          <p:cNvPr id="1080" name="Oval 1079">
            <a:extLst>
              <a:ext uri="{FF2B5EF4-FFF2-40B4-BE49-F238E27FC236}">
                <a16:creationId xmlns:a16="http://schemas.microsoft.com/office/drawing/2014/main" id="{D26954F1-FD2E-C5A1-6D8B-9005C3D8B29C}"/>
              </a:ext>
            </a:extLst>
          </p:cNvPr>
          <p:cNvSpPr>
            <a:spLocks noChangeAspect="1"/>
          </p:cNvSpPr>
          <p:nvPr/>
        </p:nvSpPr>
        <p:spPr>
          <a:xfrm>
            <a:off x="1067266" y="4687620"/>
            <a:ext cx="165847" cy="1921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1</a:t>
            </a:r>
            <a:endParaRPr lang="en-US" sz="1091">
              <a:solidFill>
                <a:schemeClr val="bg1">
                  <a:lumMod val="65000"/>
                </a:schemeClr>
              </a:solidFill>
            </a:endParaRPr>
          </a:p>
        </p:txBody>
      </p:sp>
      <p:sp>
        <p:nvSpPr>
          <p:cNvPr id="1081" name="Oval 1080">
            <a:extLst>
              <a:ext uri="{FF2B5EF4-FFF2-40B4-BE49-F238E27FC236}">
                <a16:creationId xmlns:a16="http://schemas.microsoft.com/office/drawing/2014/main" id="{8A188366-E1C6-39E9-55A5-7E5282C9ECC5}"/>
              </a:ext>
            </a:extLst>
          </p:cNvPr>
          <p:cNvSpPr>
            <a:spLocks noChangeAspect="1"/>
          </p:cNvSpPr>
          <p:nvPr/>
        </p:nvSpPr>
        <p:spPr>
          <a:xfrm>
            <a:off x="1469563" y="4002682"/>
            <a:ext cx="165847" cy="1921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2</a:t>
            </a:r>
            <a:endParaRPr lang="en-US" sz="1091">
              <a:solidFill>
                <a:schemeClr val="bg1">
                  <a:lumMod val="65000"/>
                </a:schemeClr>
              </a:solidFill>
            </a:endParaRPr>
          </a:p>
        </p:txBody>
      </p:sp>
      <p:sp>
        <p:nvSpPr>
          <p:cNvPr id="1082" name="Oval 1081">
            <a:extLst>
              <a:ext uri="{FF2B5EF4-FFF2-40B4-BE49-F238E27FC236}">
                <a16:creationId xmlns:a16="http://schemas.microsoft.com/office/drawing/2014/main" id="{9A0C5861-9D55-FE38-8112-8C04D14A976E}"/>
              </a:ext>
            </a:extLst>
          </p:cNvPr>
          <p:cNvSpPr>
            <a:spLocks noChangeAspect="1"/>
          </p:cNvSpPr>
          <p:nvPr/>
        </p:nvSpPr>
        <p:spPr>
          <a:xfrm>
            <a:off x="2095525" y="3445799"/>
            <a:ext cx="165847" cy="1921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3</a:t>
            </a:r>
            <a:endParaRPr lang="en-US" sz="1091">
              <a:solidFill>
                <a:schemeClr val="bg1">
                  <a:lumMod val="65000"/>
                </a:schemeClr>
              </a:solidFill>
            </a:endParaRPr>
          </a:p>
        </p:txBody>
      </p:sp>
      <p:sp>
        <p:nvSpPr>
          <p:cNvPr id="1083" name="Oval 1082">
            <a:extLst>
              <a:ext uri="{FF2B5EF4-FFF2-40B4-BE49-F238E27FC236}">
                <a16:creationId xmlns:a16="http://schemas.microsoft.com/office/drawing/2014/main" id="{9939E9D0-23EA-7648-1C7C-A9BF8112A8A4}"/>
              </a:ext>
            </a:extLst>
          </p:cNvPr>
          <p:cNvSpPr>
            <a:spLocks noChangeAspect="1"/>
          </p:cNvSpPr>
          <p:nvPr/>
        </p:nvSpPr>
        <p:spPr>
          <a:xfrm>
            <a:off x="2873113" y="3067829"/>
            <a:ext cx="165847" cy="1921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4</a:t>
            </a:r>
            <a:endParaRPr lang="en-US" sz="1091">
              <a:solidFill>
                <a:schemeClr val="bg1">
                  <a:lumMod val="65000"/>
                </a:schemeClr>
              </a:solidFill>
            </a:endParaRPr>
          </a:p>
        </p:txBody>
      </p:sp>
      <p:sp>
        <p:nvSpPr>
          <p:cNvPr id="1084" name="Oval 1083">
            <a:extLst>
              <a:ext uri="{FF2B5EF4-FFF2-40B4-BE49-F238E27FC236}">
                <a16:creationId xmlns:a16="http://schemas.microsoft.com/office/drawing/2014/main" id="{4D8B4AD7-6DEC-40C6-11AD-278012F568D4}"/>
              </a:ext>
            </a:extLst>
          </p:cNvPr>
          <p:cNvSpPr>
            <a:spLocks noChangeAspect="1"/>
          </p:cNvSpPr>
          <p:nvPr/>
        </p:nvSpPr>
        <p:spPr>
          <a:xfrm>
            <a:off x="3670743" y="2836651"/>
            <a:ext cx="165847" cy="1921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5</a:t>
            </a:r>
            <a:endParaRPr lang="en-US" sz="1091">
              <a:solidFill>
                <a:schemeClr val="bg1">
                  <a:lumMod val="65000"/>
                </a:schemeClr>
              </a:solidFill>
            </a:endParaRPr>
          </a:p>
        </p:txBody>
      </p:sp>
      <p:graphicFrame>
        <p:nvGraphicFramePr>
          <p:cNvPr id="1096" name="Chart 1095">
            <a:extLst>
              <a:ext uri="{FF2B5EF4-FFF2-40B4-BE49-F238E27FC236}">
                <a16:creationId xmlns:a16="http://schemas.microsoft.com/office/drawing/2014/main" id="{F9053C5E-85DB-F285-8DC9-051952617D15}"/>
              </a:ext>
            </a:extLst>
          </p:cNvPr>
          <p:cNvGraphicFramePr/>
          <p:nvPr>
            <p:extLst>
              <p:ext uri="{D42A27DB-BD31-4B8C-83A1-F6EECF244321}">
                <p14:modId xmlns:p14="http://schemas.microsoft.com/office/powerpoint/2010/main" val="3136729987"/>
              </p:ext>
            </p:extLst>
          </p:nvPr>
        </p:nvGraphicFramePr>
        <p:xfrm>
          <a:off x="1721732" y="2605548"/>
          <a:ext cx="920476" cy="18909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97" name="Chart 1096">
            <a:extLst>
              <a:ext uri="{FF2B5EF4-FFF2-40B4-BE49-F238E27FC236}">
                <a16:creationId xmlns:a16="http://schemas.microsoft.com/office/drawing/2014/main" id="{60752DDD-C924-36C7-37A7-32998A0E07CD}"/>
              </a:ext>
            </a:extLst>
          </p:cNvPr>
          <p:cNvGraphicFramePr/>
          <p:nvPr>
            <p:extLst>
              <p:ext uri="{D42A27DB-BD31-4B8C-83A1-F6EECF244321}">
                <p14:modId xmlns:p14="http://schemas.microsoft.com/office/powerpoint/2010/main" val="1482383655"/>
              </p:ext>
            </p:extLst>
          </p:nvPr>
        </p:nvGraphicFramePr>
        <p:xfrm>
          <a:off x="1092249" y="3153269"/>
          <a:ext cx="920476" cy="18909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98" name="Chart 1097">
            <a:extLst>
              <a:ext uri="{FF2B5EF4-FFF2-40B4-BE49-F238E27FC236}">
                <a16:creationId xmlns:a16="http://schemas.microsoft.com/office/drawing/2014/main" id="{D7DB9D9D-CA67-6214-50A9-34C05F4A44CB}"/>
              </a:ext>
            </a:extLst>
          </p:cNvPr>
          <p:cNvGraphicFramePr/>
          <p:nvPr>
            <p:extLst>
              <p:ext uri="{D42A27DB-BD31-4B8C-83A1-F6EECF244321}">
                <p14:modId xmlns:p14="http://schemas.microsoft.com/office/powerpoint/2010/main" val="2100728269"/>
              </p:ext>
            </p:extLst>
          </p:nvPr>
        </p:nvGraphicFramePr>
        <p:xfrm>
          <a:off x="697385" y="3838207"/>
          <a:ext cx="920476" cy="1890950"/>
        </p:xfrm>
        <a:graphic>
          <a:graphicData uri="http://schemas.openxmlformats.org/drawingml/2006/chart">
            <c:chart xmlns:c="http://schemas.openxmlformats.org/drawingml/2006/chart" xmlns:r="http://schemas.openxmlformats.org/officeDocument/2006/relationships" r:id="rId9"/>
          </a:graphicData>
        </a:graphic>
      </p:graphicFrame>
      <p:sp>
        <p:nvSpPr>
          <p:cNvPr id="1087" name="Oval 1086">
            <a:extLst>
              <a:ext uri="{FF2B5EF4-FFF2-40B4-BE49-F238E27FC236}">
                <a16:creationId xmlns:a16="http://schemas.microsoft.com/office/drawing/2014/main" id="{AF06DFB6-4341-F2B5-B390-3AD232935F61}"/>
              </a:ext>
            </a:extLst>
          </p:cNvPr>
          <p:cNvSpPr>
            <a:spLocks noChangeAspect="1"/>
          </p:cNvSpPr>
          <p:nvPr/>
        </p:nvSpPr>
        <p:spPr>
          <a:xfrm>
            <a:off x="4473229" y="2754413"/>
            <a:ext cx="165847" cy="1921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6</a:t>
            </a:r>
            <a:endParaRPr lang="en-US" sz="1091">
              <a:solidFill>
                <a:schemeClr val="bg1">
                  <a:lumMod val="65000"/>
                </a:schemeClr>
              </a:solidFill>
            </a:endParaRPr>
          </a:p>
        </p:txBody>
      </p:sp>
      <p:graphicFrame>
        <p:nvGraphicFramePr>
          <p:cNvPr id="1099" name="Chart 1098">
            <a:extLst>
              <a:ext uri="{FF2B5EF4-FFF2-40B4-BE49-F238E27FC236}">
                <a16:creationId xmlns:a16="http://schemas.microsoft.com/office/drawing/2014/main" id="{8BB104F4-EE00-93A7-A9D4-69F75CCFBD0D}"/>
              </a:ext>
            </a:extLst>
          </p:cNvPr>
          <p:cNvGraphicFramePr/>
          <p:nvPr>
            <p:extLst>
              <p:ext uri="{D42A27DB-BD31-4B8C-83A1-F6EECF244321}">
                <p14:modId xmlns:p14="http://schemas.microsoft.com/office/powerpoint/2010/main" val="190153644"/>
              </p:ext>
            </p:extLst>
          </p:nvPr>
        </p:nvGraphicFramePr>
        <p:xfrm>
          <a:off x="4095915" y="1905000"/>
          <a:ext cx="920476" cy="1890950"/>
        </p:xfrm>
        <a:graphic>
          <a:graphicData uri="http://schemas.openxmlformats.org/drawingml/2006/chart">
            <c:chart xmlns:c="http://schemas.openxmlformats.org/drawingml/2006/chart" xmlns:r="http://schemas.openxmlformats.org/officeDocument/2006/relationships" r:id="rId10"/>
          </a:graphicData>
        </a:graphic>
      </p:graphicFrame>
      <p:sp>
        <p:nvSpPr>
          <p:cNvPr id="1070" name="TextBox 1069">
            <a:extLst>
              <a:ext uri="{FF2B5EF4-FFF2-40B4-BE49-F238E27FC236}">
                <a16:creationId xmlns:a16="http://schemas.microsoft.com/office/drawing/2014/main" id="{1AF4B3D4-D571-1992-3A08-D83B0D1B8737}"/>
              </a:ext>
            </a:extLst>
          </p:cNvPr>
          <p:cNvSpPr txBox="1"/>
          <p:nvPr/>
        </p:nvSpPr>
        <p:spPr>
          <a:xfrm>
            <a:off x="3461746" y="3296625"/>
            <a:ext cx="760614" cy="260553"/>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Aggressive</a:t>
            </a:r>
          </a:p>
        </p:txBody>
      </p:sp>
      <p:sp>
        <p:nvSpPr>
          <p:cNvPr id="1088" name="TextBox 1087">
            <a:extLst>
              <a:ext uri="{FF2B5EF4-FFF2-40B4-BE49-F238E27FC236}">
                <a16:creationId xmlns:a16="http://schemas.microsoft.com/office/drawing/2014/main" id="{B30E135C-7A61-A121-87CF-478AAB4CC57C}"/>
              </a:ext>
            </a:extLst>
          </p:cNvPr>
          <p:cNvSpPr txBox="1"/>
          <p:nvPr/>
        </p:nvSpPr>
        <p:spPr>
          <a:xfrm>
            <a:off x="4223686" y="3210101"/>
            <a:ext cx="920480" cy="204994"/>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Diversified Equity</a:t>
            </a:r>
          </a:p>
        </p:txBody>
      </p:sp>
      <p:sp>
        <p:nvSpPr>
          <p:cNvPr id="28" name="TextBox 27">
            <a:extLst>
              <a:ext uri="{FF2B5EF4-FFF2-40B4-BE49-F238E27FC236}">
                <a16:creationId xmlns:a16="http://schemas.microsoft.com/office/drawing/2014/main" id="{B8444801-25B6-C203-06A7-3DFC8ACB1930}"/>
              </a:ext>
            </a:extLst>
          </p:cNvPr>
          <p:cNvSpPr txBox="1"/>
          <p:nvPr/>
        </p:nvSpPr>
        <p:spPr>
          <a:xfrm>
            <a:off x="1172179" y="5071867"/>
            <a:ext cx="760614" cy="204994"/>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Conservative</a:t>
            </a:r>
          </a:p>
        </p:txBody>
      </p:sp>
      <p:sp>
        <p:nvSpPr>
          <p:cNvPr id="29" name="TextBox 28">
            <a:extLst>
              <a:ext uri="{FF2B5EF4-FFF2-40B4-BE49-F238E27FC236}">
                <a16:creationId xmlns:a16="http://schemas.microsoft.com/office/drawing/2014/main" id="{D39A1D7E-AD9B-05A8-D881-AD49C3639D92}"/>
              </a:ext>
            </a:extLst>
          </p:cNvPr>
          <p:cNvSpPr txBox="1"/>
          <p:nvPr/>
        </p:nvSpPr>
        <p:spPr>
          <a:xfrm>
            <a:off x="1715218" y="4287505"/>
            <a:ext cx="760614" cy="318879"/>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Moderately Conservative</a:t>
            </a:r>
          </a:p>
        </p:txBody>
      </p:sp>
      <p:sp>
        <p:nvSpPr>
          <p:cNvPr id="30" name="TextBox 29">
            <a:extLst>
              <a:ext uri="{FF2B5EF4-FFF2-40B4-BE49-F238E27FC236}">
                <a16:creationId xmlns:a16="http://schemas.microsoft.com/office/drawing/2014/main" id="{11A8B37D-6326-5EB6-325C-BCF8FE114D41}"/>
              </a:ext>
            </a:extLst>
          </p:cNvPr>
          <p:cNvSpPr txBox="1"/>
          <p:nvPr/>
        </p:nvSpPr>
        <p:spPr>
          <a:xfrm>
            <a:off x="2278346" y="3807037"/>
            <a:ext cx="760614" cy="204994"/>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Balanced</a:t>
            </a:r>
          </a:p>
        </p:txBody>
      </p:sp>
      <p:sp>
        <p:nvSpPr>
          <p:cNvPr id="31" name="TextBox 30">
            <a:extLst>
              <a:ext uri="{FF2B5EF4-FFF2-40B4-BE49-F238E27FC236}">
                <a16:creationId xmlns:a16="http://schemas.microsoft.com/office/drawing/2014/main" id="{D3CC1D42-7B36-D80D-A469-41F996DC0A17}"/>
              </a:ext>
            </a:extLst>
          </p:cNvPr>
          <p:cNvSpPr txBox="1"/>
          <p:nvPr/>
        </p:nvSpPr>
        <p:spPr>
          <a:xfrm>
            <a:off x="2802791" y="3510742"/>
            <a:ext cx="760614" cy="204994"/>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Growth</a:t>
            </a:r>
          </a:p>
        </p:txBody>
      </p:sp>
      <p:graphicFrame>
        <p:nvGraphicFramePr>
          <p:cNvPr id="39" name="Table 15">
            <a:extLst>
              <a:ext uri="{FF2B5EF4-FFF2-40B4-BE49-F238E27FC236}">
                <a16:creationId xmlns:a16="http://schemas.microsoft.com/office/drawing/2014/main" id="{A73CF6B9-10E9-5BC9-5BCB-43E6DD9D2D66}"/>
              </a:ext>
            </a:extLst>
          </p:cNvPr>
          <p:cNvGraphicFramePr>
            <a:graphicFrameLocks noGrp="1"/>
          </p:cNvGraphicFramePr>
          <p:nvPr>
            <p:extLst>
              <p:ext uri="{D42A27DB-BD31-4B8C-83A1-F6EECF244321}">
                <p14:modId xmlns:p14="http://schemas.microsoft.com/office/powerpoint/2010/main" val="1086096901"/>
              </p:ext>
            </p:extLst>
          </p:nvPr>
        </p:nvGraphicFramePr>
        <p:xfrm>
          <a:off x="6604906" y="2688308"/>
          <a:ext cx="1692951" cy="2633579"/>
        </p:xfrm>
        <a:graphic>
          <a:graphicData uri="http://schemas.openxmlformats.org/drawingml/2006/table">
            <a:tbl>
              <a:tblPr firstRow="1" bandRow="1">
                <a:tableStyleId>{2D5ABB26-0587-4C30-8999-92F81FD0307C}</a:tableStyleId>
              </a:tblPr>
              <a:tblGrid>
                <a:gridCol w="1692951">
                  <a:extLst>
                    <a:ext uri="{9D8B030D-6E8A-4147-A177-3AD203B41FA5}">
                      <a16:colId xmlns:a16="http://schemas.microsoft.com/office/drawing/2014/main" val="1884105477"/>
                    </a:ext>
                  </a:extLst>
                </a:gridCol>
              </a:tblGrid>
              <a:tr h="789532">
                <a:tc>
                  <a:txBody>
                    <a:bodyPr/>
                    <a:lstStyle/>
                    <a:p>
                      <a:pPr algn="ctr"/>
                      <a:r>
                        <a:rPr lang="en-US" sz="1100" b="1">
                          <a:solidFill>
                            <a:srgbClr val="649BC0"/>
                          </a:solidFill>
                        </a:rPr>
                        <a:t>$100k</a:t>
                      </a:r>
                      <a:br>
                        <a:rPr lang="en-US" sz="1000"/>
                      </a:br>
                      <a:r>
                        <a:rPr lang="en-US" sz="1000"/>
                        <a:t>Minimum client investment</a:t>
                      </a:r>
                    </a:p>
                  </a:txBody>
                  <a:tcPr marL="0" marR="0" marT="0" marB="0" anchor="ct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21511861"/>
                  </a:ext>
                </a:extLst>
              </a:tr>
              <a:tr h="1054515">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100" b="1">
                          <a:solidFill>
                            <a:srgbClr val="649BC0"/>
                          </a:solidFill>
                          <a:ea typeface="Lato Light" panose="020F0502020204030203" pitchFamily="34" charset="0"/>
                          <a:cs typeface="Lato Light" panose="020F0502020204030203" pitchFamily="34" charset="0"/>
                        </a:rPr>
                        <a:t>6 UMAs </a:t>
                      </a:r>
                      <a:br>
                        <a:rPr lang="en-US" sz="1000">
                          <a:ea typeface="Lato Light" panose="020F0502020204030203" pitchFamily="34" charset="0"/>
                          <a:cs typeface="Lato Light" panose="020F0502020204030203" pitchFamily="34" charset="0"/>
                        </a:rPr>
                      </a:br>
                      <a:r>
                        <a:rPr lang="en-US" sz="1000">
                          <a:ea typeface="Lato Light" panose="020F0502020204030203" pitchFamily="34" charset="0"/>
                          <a:cs typeface="Lato Light" panose="020F0502020204030203" pitchFamily="34" charset="0"/>
                        </a:rPr>
                        <a:t>Consisting of 5 different investment managers</a:t>
                      </a:r>
                    </a:p>
                  </a:txBody>
                  <a:tcPr marL="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02387300"/>
                  </a:ext>
                </a:extLst>
              </a:tr>
              <a:tr h="789532">
                <a:tc>
                  <a:txBody>
                    <a:bodyPr/>
                    <a:lstStyle/>
                    <a:p>
                      <a:pPr algn="ctr"/>
                      <a:r>
                        <a:rPr lang="en-US" sz="1100" b="1">
                          <a:solidFill>
                            <a:srgbClr val="649BC0"/>
                          </a:solidFill>
                        </a:rPr>
                        <a:t>~20 </a:t>
                      </a:r>
                    </a:p>
                    <a:p>
                      <a:pPr algn="ctr"/>
                      <a:r>
                        <a:rPr lang="en-US" sz="1000"/>
                        <a:t>Underlying ETFs</a:t>
                      </a:r>
                    </a:p>
                  </a:txBody>
                  <a:tcPr marL="0" marR="0" marT="0" marB="0" anchor="ct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89535610"/>
                  </a:ext>
                </a:extLst>
              </a:tr>
            </a:tbl>
          </a:graphicData>
        </a:graphic>
      </p:graphicFrame>
      <p:sp>
        <p:nvSpPr>
          <p:cNvPr id="40" name="TextBox 39">
            <a:extLst>
              <a:ext uri="{FF2B5EF4-FFF2-40B4-BE49-F238E27FC236}">
                <a16:creationId xmlns:a16="http://schemas.microsoft.com/office/drawing/2014/main" id="{7E7EE51A-E2D6-EBA9-6A4C-8E49874A3018}"/>
              </a:ext>
            </a:extLst>
          </p:cNvPr>
          <p:cNvSpPr txBox="1"/>
          <p:nvPr/>
        </p:nvSpPr>
        <p:spPr>
          <a:xfrm>
            <a:off x="6731057" y="2328549"/>
            <a:ext cx="1440649" cy="276999"/>
          </a:xfrm>
          <a:prstGeom prst="rect">
            <a:avLst/>
          </a:prstGeom>
          <a:noFill/>
        </p:spPr>
        <p:txBody>
          <a:bodyPr wrap="square">
            <a:spAutoFit/>
          </a:bodyPr>
          <a:lstStyle/>
          <a:p>
            <a:pPr algn="ctr" defTabSz="347317">
              <a:defRPr/>
            </a:pPr>
            <a:r>
              <a:rPr lang="en-US" sz="1200" b="1">
                <a:solidFill>
                  <a:schemeClr val="tx1">
                    <a:lumMod val="65000"/>
                    <a:lumOff val="35000"/>
                  </a:schemeClr>
                </a:solidFill>
                <a:latin typeface="Calibri" panose="020F0502020204030204"/>
              </a:rPr>
              <a:t>MASS AFFLUENT:</a:t>
            </a:r>
          </a:p>
        </p:txBody>
      </p:sp>
      <p:sp>
        <p:nvSpPr>
          <p:cNvPr id="45" name="TextBox 44">
            <a:extLst>
              <a:ext uri="{FF2B5EF4-FFF2-40B4-BE49-F238E27FC236}">
                <a16:creationId xmlns:a16="http://schemas.microsoft.com/office/drawing/2014/main" id="{17F9B0D6-ABF8-FBDA-8ADA-8314063609D8}"/>
              </a:ext>
            </a:extLst>
          </p:cNvPr>
          <p:cNvSpPr txBox="1"/>
          <p:nvPr/>
        </p:nvSpPr>
        <p:spPr>
          <a:xfrm>
            <a:off x="6408397" y="1494045"/>
            <a:ext cx="2085969" cy="215444"/>
          </a:xfrm>
          <a:prstGeom prst="rect">
            <a:avLst/>
          </a:prstGeom>
          <a:noFill/>
        </p:spPr>
        <p:txBody>
          <a:bodyPr wrap="square" lIns="0">
            <a:spAutoFit/>
          </a:bodyPr>
          <a:lstStyle/>
          <a:p>
            <a:pPr algn="ctr"/>
            <a:r>
              <a:rPr lang="en-US" sz="800" i="1">
                <a:solidFill>
                  <a:srgbClr val="000000"/>
                </a:solidFill>
              </a:rPr>
              <a:t>As of June 2023 and subject to change. </a:t>
            </a:r>
            <a:endParaRPr lang="en-US" sz="800" i="1"/>
          </a:p>
        </p:txBody>
      </p:sp>
      <p:sp>
        <p:nvSpPr>
          <p:cNvPr id="46" name="TextBox 45">
            <a:extLst>
              <a:ext uri="{FF2B5EF4-FFF2-40B4-BE49-F238E27FC236}">
                <a16:creationId xmlns:a16="http://schemas.microsoft.com/office/drawing/2014/main" id="{4B1224FC-E8B8-620E-DF7B-1A64B407302A}"/>
              </a:ext>
            </a:extLst>
          </p:cNvPr>
          <p:cNvSpPr txBox="1"/>
          <p:nvPr/>
        </p:nvSpPr>
        <p:spPr>
          <a:xfrm>
            <a:off x="6788988" y="1177344"/>
            <a:ext cx="1324786" cy="246221"/>
          </a:xfrm>
          <a:prstGeom prst="rect">
            <a:avLst/>
          </a:prstGeom>
          <a:noFill/>
        </p:spPr>
        <p:txBody>
          <a:bodyPr wrap="none" lIns="0" tIns="0" rIns="0" bIns="0">
            <a:spAutoFit/>
          </a:bodyPr>
          <a:lstStyle/>
          <a:p>
            <a:pPr algn="ctr" defTabSz="347317">
              <a:defRPr/>
            </a:pPr>
            <a:r>
              <a:rPr lang="en-US" sz="1600" b="1">
                <a:solidFill>
                  <a:schemeClr val="accent2"/>
                </a:solidFill>
                <a:latin typeface="Calibri" panose="020F0502020204030204"/>
              </a:rPr>
              <a:t>KEY STATISTICS:</a:t>
            </a:r>
            <a:endParaRPr lang="en-US" sz="1600">
              <a:solidFill>
                <a:schemeClr val="accent2"/>
              </a:solidFill>
              <a:latin typeface="Calibri" panose="020F0502020204030204"/>
            </a:endParaRPr>
          </a:p>
        </p:txBody>
      </p:sp>
      <p:sp>
        <p:nvSpPr>
          <p:cNvPr id="4" name="TextBox 3">
            <a:extLst>
              <a:ext uri="{FF2B5EF4-FFF2-40B4-BE49-F238E27FC236}">
                <a16:creationId xmlns:a16="http://schemas.microsoft.com/office/drawing/2014/main" id="{75B6D8EE-9100-0314-51F9-CCBD6147E90E}"/>
              </a:ext>
            </a:extLst>
          </p:cNvPr>
          <p:cNvSpPr txBox="1"/>
          <p:nvPr/>
        </p:nvSpPr>
        <p:spPr>
          <a:xfrm>
            <a:off x="4118217" y="2299320"/>
            <a:ext cx="875870" cy="215444"/>
          </a:xfrm>
          <a:prstGeom prst="rect">
            <a:avLst/>
          </a:prstGeom>
          <a:noFill/>
        </p:spPr>
        <p:txBody>
          <a:bodyPr wrap="square">
            <a:spAutoFit/>
          </a:bodyPr>
          <a:lstStyle/>
          <a:p>
            <a:pPr algn="ctr"/>
            <a:r>
              <a:rPr lang="en-US" sz="800" i="1">
                <a:solidFill>
                  <a:srgbClr val="000000"/>
                </a:solidFill>
              </a:rPr>
              <a:t>*Bonus UMA</a:t>
            </a:r>
            <a:endParaRPr lang="en-US" sz="800" i="1"/>
          </a:p>
        </p:txBody>
      </p:sp>
      <p:sp>
        <p:nvSpPr>
          <p:cNvPr id="7" name="TextBox 6">
            <a:extLst>
              <a:ext uri="{FF2B5EF4-FFF2-40B4-BE49-F238E27FC236}">
                <a16:creationId xmlns:a16="http://schemas.microsoft.com/office/drawing/2014/main" id="{DEA8BA61-84D9-F7F8-2542-713A9FFF956C}"/>
              </a:ext>
            </a:extLst>
          </p:cNvPr>
          <p:cNvSpPr txBox="1"/>
          <p:nvPr/>
        </p:nvSpPr>
        <p:spPr>
          <a:xfrm>
            <a:off x="4514847" y="5491939"/>
            <a:ext cx="875870" cy="215444"/>
          </a:xfrm>
          <a:prstGeom prst="rect">
            <a:avLst/>
          </a:prstGeom>
          <a:noFill/>
        </p:spPr>
        <p:txBody>
          <a:bodyPr wrap="square">
            <a:spAutoFit/>
          </a:bodyPr>
          <a:lstStyle/>
          <a:p>
            <a:pPr algn="ctr"/>
            <a:r>
              <a:rPr lang="en-US" sz="800" i="1">
                <a:solidFill>
                  <a:srgbClr val="000000"/>
                </a:solidFill>
              </a:rPr>
              <a:t>*Bonus Model</a:t>
            </a:r>
          </a:p>
        </p:txBody>
      </p:sp>
      <p:sp>
        <p:nvSpPr>
          <p:cNvPr id="16" name="TextBox 15">
            <a:extLst>
              <a:ext uri="{FF2B5EF4-FFF2-40B4-BE49-F238E27FC236}">
                <a16:creationId xmlns:a16="http://schemas.microsoft.com/office/drawing/2014/main" id="{FB7CC98E-F9DC-69EA-29D3-353EAA74622D}"/>
              </a:ext>
            </a:extLst>
          </p:cNvPr>
          <p:cNvSpPr txBox="1"/>
          <p:nvPr/>
        </p:nvSpPr>
        <p:spPr>
          <a:xfrm>
            <a:off x="473361" y="1125246"/>
            <a:ext cx="5972043" cy="755335"/>
          </a:xfrm>
          <a:prstGeom prst="rect">
            <a:avLst/>
          </a:prstGeom>
          <a:noFill/>
        </p:spPr>
        <p:txBody>
          <a:bodyPr wrap="square" lIns="0" tIns="0" rIns="0" bIns="0" rtlCol="0">
            <a:spAutoFit/>
          </a:bodyPr>
          <a:lstStyle/>
          <a:p>
            <a:r>
              <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rPr>
              <a:t>Illustrative UMA Offering</a:t>
            </a:r>
          </a:p>
          <a:p>
            <a:r>
              <a:rPr lang="en-US" sz="2400">
                <a:solidFill>
                  <a:schemeClr val="accent2"/>
                </a:solidFill>
                <a:latin typeface="Lato" panose="020F0502020204030203" pitchFamily="34" charset="0"/>
                <a:ea typeface="Lato Light" panose="020F0502020204030203" pitchFamily="34" charset="0"/>
                <a:cs typeface="Lato Light" panose="020F0502020204030203" pitchFamily="34" charset="0"/>
              </a:rPr>
              <a:t>Mass-Affluent UMA Suite</a:t>
            </a:r>
            <a:endParaRPr lang="en-US" sz="2400">
              <a:solidFill>
                <a:schemeClr val="accent2"/>
              </a:solidFill>
              <a:latin typeface="Lato Black" panose="020F0A02020204030203" pitchFamily="34" charset="0"/>
              <a:ea typeface="Lato Light" panose="020F0502020204030203" pitchFamily="34" charset="0"/>
              <a:cs typeface="Lato Light" panose="020F0502020204030203" pitchFamily="34" charset="0"/>
            </a:endParaRPr>
          </a:p>
        </p:txBody>
      </p:sp>
      <p:sp>
        <p:nvSpPr>
          <p:cNvPr id="5" name="Title 9">
            <a:extLst>
              <a:ext uri="{FF2B5EF4-FFF2-40B4-BE49-F238E27FC236}">
                <a16:creationId xmlns:a16="http://schemas.microsoft.com/office/drawing/2014/main" id="{FAAA2EB2-4E20-8C60-45B5-67141C3A0856}"/>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Mass-Affluent UMA Suite</a:t>
            </a:r>
          </a:p>
        </p:txBody>
      </p:sp>
    </p:spTree>
    <p:extLst>
      <p:ext uri="{BB962C8B-B14F-4D97-AF65-F5344CB8AC3E}">
        <p14:creationId xmlns:p14="http://schemas.microsoft.com/office/powerpoint/2010/main" val="50283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138386-426D-9CAD-6ACE-9612CAE8D024}"/>
              </a:ext>
            </a:extLst>
          </p:cNvPr>
          <p:cNvSpPr/>
          <p:nvPr/>
        </p:nvSpPr>
        <p:spPr>
          <a:xfrm>
            <a:off x="6232124" y="633369"/>
            <a:ext cx="2438514" cy="573328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41F06D-7B17-C06D-90EE-00383523D7A2}"/>
              </a:ext>
            </a:extLst>
          </p:cNvPr>
          <p:cNvSpPr txBox="1"/>
          <p:nvPr/>
        </p:nvSpPr>
        <p:spPr>
          <a:xfrm>
            <a:off x="6731057" y="2190476"/>
            <a:ext cx="1440649" cy="276999"/>
          </a:xfrm>
          <a:prstGeom prst="rect">
            <a:avLst/>
          </a:prstGeom>
          <a:noFill/>
        </p:spPr>
        <p:txBody>
          <a:bodyPr wrap="square">
            <a:spAutoFit/>
          </a:bodyPr>
          <a:lstStyle/>
          <a:p>
            <a:pPr algn="ctr" defTabSz="347317">
              <a:defRPr/>
            </a:pPr>
            <a:r>
              <a:rPr lang="en-US" sz="1200" b="1">
                <a:solidFill>
                  <a:schemeClr val="tx1">
                    <a:lumMod val="65000"/>
                    <a:lumOff val="35000"/>
                  </a:schemeClr>
                </a:solidFill>
                <a:latin typeface="Calibri" panose="020F0502020204030204"/>
              </a:rPr>
              <a:t>HNW (SMA):</a:t>
            </a:r>
          </a:p>
        </p:txBody>
      </p:sp>
      <p:graphicFrame>
        <p:nvGraphicFramePr>
          <p:cNvPr id="17" name="Table 2">
            <a:extLst>
              <a:ext uri="{FF2B5EF4-FFF2-40B4-BE49-F238E27FC236}">
                <a16:creationId xmlns:a16="http://schemas.microsoft.com/office/drawing/2014/main" id="{02321AD6-B9B4-FBCB-0C45-CA12DF5A7F05}"/>
              </a:ext>
            </a:extLst>
          </p:cNvPr>
          <p:cNvGraphicFramePr>
            <a:graphicFrameLocks noGrp="1"/>
          </p:cNvGraphicFramePr>
          <p:nvPr>
            <p:extLst>
              <p:ext uri="{D42A27DB-BD31-4B8C-83A1-F6EECF244321}">
                <p14:modId xmlns:p14="http://schemas.microsoft.com/office/powerpoint/2010/main" val="2553497091"/>
              </p:ext>
            </p:extLst>
          </p:nvPr>
        </p:nvGraphicFramePr>
        <p:xfrm>
          <a:off x="2976600" y="4358188"/>
          <a:ext cx="2229081" cy="1506075"/>
        </p:xfrm>
        <a:graphic>
          <a:graphicData uri="http://schemas.openxmlformats.org/drawingml/2006/table">
            <a:tbl>
              <a:tblPr firstRow="1" bandRow="1">
                <a:tableStyleId>{2D5ABB26-0587-4C30-8999-92F81FD0307C}</a:tableStyleId>
              </a:tblPr>
              <a:tblGrid>
                <a:gridCol w="217537">
                  <a:extLst>
                    <a:ext uri="{9D8B030D-6E8A-4147-A177-3AD203B41FA5}">
                      <a16:colId xmlns:a16="http://schemas.microsoft.com/office/drawing/2014/main" val="2369345303"/>
                    </a:ext>
                  </a:extLst>
                </a:gridCol>
                <a:gridCol w="2011544">
                  <a:extLst>
                    <a:ext uri="{9D8B030D-6E8A-4147-A177-3AD203B41FA5}">
                      <a16:colId xmlns:a16="http://schemas.microsoft.com/office/drawing/2014/main" val="2214333179"/>
                    </a:ext>
                  </a:extLst>
                </a:gridCol>
              </a:tblGrid>
              <a:tr h="289923">
                <a:tc gridSpan="2">
                  <a:txBody>
                    <a:bodyPr/>
                    <a:lstStyle/>
                    <a:p>
                      <a:r>
                        <a:rPr lang="en-US" sz="1000" b="1">
                          <a:latin typeface="+mn-lt"/>
                        </a:rPr>
                        <a:t>7 Underlying Models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000" b="0" i="0" u="none" strike="noStrike">
                        <a:solidFill>
                          <a:srgbClr val="000000"/>
                        </a:solidFill>
                        <a:effectLst/>
                        <a:latin typeface="+mj-lt"/>
                      </a:endParaRPr>
                    </a:p>
                  </a:txBody>
                  <a:tcPr marL="7620" marR="7620" marT="762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233193"/>
                  </a:ext>
                </a:extLst>
              </a:tr>
              <a:tr h="173736">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Large Cap US Equity Stock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4257986"/>
                  </a:ext>
                </a:extLst>
              </a:tr>
              <a:tr h="173736">
                <a:tc rowSpan="3">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International Equity Stock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477319"/>
                  </a:ext>
                </a:extLst>
              </a:tr>
              <a:tr h="173736">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a:solidFill>
                            <a:srgbClr val="000000"/>
                          </a:solidFill>
                          <a:effectLst/>
                          <a:latin typeface="+mn-lt"/>
                        </a:rPr>
                        <a:t>Small Cap US Equity Stock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3027194"/>
                  </a:ext>
                </a:extLst>
              </a:tr>
              <a:tr h="173736">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a:solidFill>
                            <a:srgbClr val="000000"/>
                          </a:solidFill>
                          <a:effectLst/>
                          <a:latin typeface="+mn-lt"/>
                        </a:rPr>
                        <a:t>Emerging Markets Equity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340878"/>
                  </a:ext>
                </a:extLst>
              </a:tr>
              <a:tr h="173736">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Core Fixed Income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8171832"/>
                  </a:ext>
                </a:extLst>
              </a:tr>
              <a:tr h="173736">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Tactical Fixed Income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522439"/>
                  </a:ext>
                </a:extLst>
              </a:tr>
              <a:tr h="173736">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0" i="0" u="none" strike="noStrike">
                          <a:solidFill>
                            <a:srgbClr val="000000"/>
                          </a:solidFill>
                          <a:effectLst/>
                          <a:latin typeface="+mn-lt"/>
                        </a:rPr>
                        <a:t>Alternatives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154988"/>
                  </a:ext>
                </a:extLst>
              </a:tr>
            </a:tbl>
          </a:graphicData>
        </a:graphic>
      </p:graphicFrame>
      <p:grpSp>
        <p:nvGrpSpPr>
          <p:cNvPr id="19" name="Group 18">
            <a:extLst>
              <a:ext uri="{FF2B5EF4-FFF2-40B4-BE49-F238E27FC236}">
                <a16:creationId xmlns:a16="http://schemas.microsoft.com/office/drawing/2014/main" id="{E1924034-1A92-39F4-1FA0-BAFCAB5F82C8}"/>
              </a:ext>
            </a:extLst>
          </p:cNvPr>
          <p:cNvGrpSpPr/>
          <p:nvPr/>
        </p:nvGrpSpPr>
        <p:grpSpPr>
          <a:xfrm>
            <a:off x="3004487" y="4676201"/>
            <a:ext cx="121820" cy="970311"/>
            <a:chOff x="2272159" y="3404751"/>
            <a:chExt cx="121820" cy="970311"/>
          </a:xfrm>
        </p:grpSpPr>
        <p:grpSp>
          <p:nvGrpSpPr>
            <p:cNvPr id="20" name="Group 19">
              <a:extLst>
                <a:ext uri="{FF2B5EF4-FFF2-40B4-BE49-F238E27FC236}">
                  <a16:creationId xmlns:a16="http://schemas.microsoft.com/office/drawing/2014/main" id="{B05494C3-9664-4EF8-FDD5-60F9CF2EEA19}"/>
                </a:ext>
              </a:extLst>
            </p:cNvPr>
            <p:cNvGrpSpPr/>
            <p:nvPr/>
          </p:nvGrpSpPr>
          <p:grpSpPr>
            <a:xfrm>
              <a:off x="2278466" y="3404751"/>
              <a:ext cx="115513" cy="799257"/>
              <a:chOff x="2117020" y="2569850"/>
              <a:chExt cx="81049" cy="560868"/>
            </a:xfrm>
          </p:grpSpPr>
          <p:sp>
            <p:nvSpPr>
              <p:cNvPr id="22" name="Oval 21">
                <a:extLst>
                  <a:ext uri="{FF2B5EF4-FFF2-40B4-BE49-F238E27FC236}">
                    <a16:creationId xmlns:a16="http://schemas.microsoft.com/office/drawing/2014/main" id="{7C03A31D-E958-9598-F1DE-769057C4754F}"/>
                  </a:ext>
                </a:extLst>
              </p:cNvPr>
              <p:cNvSpPr/>
              <p:nvPr/>
            </p:nvSpPr>
            <p:spPr>
              <a:xfrm>
                <a:off x="2117020" y="2569850"/>
                <a:ext cx="81049" cy="8104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3" name="Oval 22">
                <a:extLst>
                  <a:ext uri="{FF2B5EF4-FFF2-40B4-BE49-F238E27FC236}">
                    <a16:creationId xmlns:a16="http://schemas.microsoft.com/office/drawing/2014/main" id="{C34D48D5-E110-E6F0-87CF-6A6C1AA29DE3}"/>
                  </a:ext>
                </a:extLst>
              </p:cNvPr>
              <p:cNvSpPr/>
              <p:nvPr/>
            </p:nvSpPr>
            <p:spPr>
              <a:xfrm>
                <a:off x="2117020" y="2689329"/>
                <a:ext cx="81049" cy="810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5" name="Oval 24">
                <a:extLst>
                  <a:ext uri="{FF2B5EF4-FFF2-40B4-BE49-F238E27FC236}">
                    <a16:creationId xmlns:a16="http://schemas.microsoft.com/office/drawing/2014/main" id="{5A1E24F8-FD33-68CD-5C5C-EF07DD8FA8CE}"/>
                  </a:ext>
                </a:extLst>
              </p:cNvPr>
              <p:cNvSpPr/>
              <p:nvPr/>
            </p:nvSpPr>
            <p:spPr>
              <a:xfrm>
                <a:off x="2117020" y="2809443"/>
                <a:ext cx="81049" cy="8104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6" name="Oval 25">
                <a:extLst>
                  <a:ext uri="{FF2B5EF4-FFF2-40B4-BE49-F238E27FC236}">
                    <a16:creationId xmlns:a16="http://schemas.microsoft.com/office/drawing/2014/main" id="{FFEC5F82-1ADA-CF81-E590-5D7D8D0D87E7}"/>
                  </a:ext>
                </a:extLst>
              </p:cNvPr>
              <p:cNvSpPr/>
              <p:nvPr/>
            </p:nvSpPr>
            <p:spPr>
              <a:xfrm>
                <a:off x="2117020" y="2929557"/>
                <a:ext cx="81049" cy="810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7" name="Oval 26">
                <a:extLst>
                  <a:ext uri="{FF2B5EF4-FFF2-40B4-BE49-F238E27FC236}">
                    <a16:creationId xmlns:a16="http://schemas.microsoft.com/office/drawing/2014/main" id="{6199FA94-D0A0-A501-7B51-18398F886D21}"/>
                  </a:ext>
                </a:extLst>
              </p:cNvPr>
              <p:cNvSpPr/>
              <p:nvPr/>
            </p:nvSpPr>
            <p:spPr>
              <a:xfrm>
                <a:off x="2117020" y="3049669"/>
                <a:ext cx="81049" cy="810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sp>
          <p:nvSpPr>
            <p:cNvPr id="21" name="Oval 20">
              <a:extLst>
                <a:ext uri="{FF2B5EF4-FFF2-40B4-BE49-F238E27FC236}">
                  <a16:creationId xmlns:a16="http://schemas.microsoft.com/office/drawing/2014/main" id="{ECA1A625-7D30-07FB-5C53-3EE3301B1C83}"/>
                </a:ext>
              </a:extLst>
            </p:cNvPr>
            <p:cNvSpPr/>
            <p:nvPr/>
          </p:nvSpPr>
          <p:spPr>
            <a:xfrm>
              <a:off x="2272159" y="4259564"/>
              <a:ext cx="115513" cy="11549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sp>
        <p:nvSpPr>
          <p:cNvPr id="37" name="Oval 36">
            <a:extLst>
              <a:ext uri="{FF2B5EF4-FFF2-40B4-BE49-F238E27FC236}">
                <a16:creationId xmlns:a16="http://schemas.microsoft.com/office/drawing/2014/main" id="{64587E78-4B61-76CF-11A2-89065B6690F8}"/>
              </a:ext>
            </a:extLst>
          </p:cNvPr>
          <p:cNvSpPr/>
          <p:nvPr/>
        </p:nvSpPr>
        <p:spPr>
          <a:xfrm>
            <a:off x="3004487" y="5735820"/>
            <a:ext cx="115513" cy="115498"/>
          </a:xfrm>
          <a:prstGeom prst="ellipse">
            <a:avLst/>
          </a:prstGeom>
          <a:solidFill>
            <a:srgbClr val="D41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grpSp>
        <p:nvGrpSpPr>
          <p:cNvPr id="2" name="Group 1">
            <a:extLst>
              <a:ext uri="{FF2B5EF4-FFF2-40B4-BE49-F238E27FC236}">
                <a16:creationId xmlns:a16="http://schemas.microsoft.com/office/drawing/2014/main" id="{70F2DB2C-C65E-9089-5654-7028579DB3CD}"/>
              </a:ext>
            </a:extLst>
          </p:cNvPr>
          <p:cNvGrpSpPr/>
          <p:nvPr/>
        </p:nvGrpSpPr>
        <p:grpSpPr>
          <a:xfrm>
            <a:off x="862172" y="2624789"/>
            <a:ext cx="3405753" cy="2797664"/>
            <a:chOff x="1011277" y="2924860"/>
            <a:chExt cx="3052405" cy="2424564"/>
          </a:xfrm>
        </p:grpSpPr>
        <p:graphicFrame>
          <p:nvGraphicFramePr>
            <p:cNvPr id="46" name="Chart 45">
              <a:extLst>
                <a:ext uri="{FF2B5EF4-FFF2-40B4-BE49-F238E27FC236}">
                  <a16:creationId xmlns:a16="http://schemas.microsoft.com/office/drawing/2014/main" id="{AFC6999F-AB19-E62D-A66C-C4D1D3945121}"/>
                </a:ext>
              </a:extLst>
            </p:cNvPr>
            <p:cNvGraphicFramePr>
              <a:graphicFrameLocks/>
            </p:cNvGraphicFramePr>
            <p:nvPr>
              <p:extLst>
                <p:ext uri="{D42A27DB-BD31-4B8C-83A1-F6EECF244321}">
                  <p14:modId xmlns:p14="http://schemas.microsoft.com/office/powerpoint/2010/main" val="3142049817"/>
                </p:ext>
              </p:extLst>
            </p:nvPr>
          </p:nvGraphicFramePr>
          <p:xfrm>
            <a:off x="3440227" y="2924860"/>
            <a:ext cx="623455" cy="623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B7CBB432-1551-8522-BE1B-FA1AF1C448C7}"/>
                </a:ext>
              </a:extLst>
            </p:cNvPr>
            <p:cNvGraphicFramePr>
              <a:graphicFrameLocks/>
            </p:cNvGraphicFramePr>
            <p:nvPr>
              <p:extLst>
                <p:ext uri="{D42A27DB-BD31-4B8C-83A1-F6EECF244321}">
                  <p14:modId xmlns:p14="http://schemas.microsoft.com/office/powerpoint/2010/main" val="2559210631"/>
                </p:ext>
              </p:extLst>
            </p:nvPr>
          </p:nvGraphicFramePr>
          <p:xfrm>
            <a:off x="2711991" y="3065586"/>
            <a:ext cx="623455" cy="623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248ADCBC-9C97-167E-1B7C-D4BA151BC0FF}"/>
                </a:ext>
              </a:extLst>
            </p:cNvPr>
            <p:cNvGraphicFramePr>
              <a:graphicFrameLocks/>
            </p:cNvGraphicFramePr>
            <p:nvPr>
              <p:extLst>
                <p:ext uri="{D42A27DB-BD31-4B8C-83A1-F6EECF244321}">
                  <p14:modId xmlns:p14="http://schemas.microsoft.com/office/powerpoint/2010/main" val="3203085046"/>
                </p:ext>
              </p:extLst>
            </p:nvPr>
          </p:nvGraphicFramePr>
          <p:xfrm>
            <a:off x="1382764" y="3851662"/>
            <a:ext cx="623455" cy="6234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2E5EEF14-8DC9-B6D0-D223-DDED7DE03B10}"/>
                </a:ext>
              </a:extLst>
            </p:cNvPr>
            <p:cNvGraphicFramePr>
              <a:graphicFrameLocks/>
            </p:cNvGraphicFramePr>
            <p:nvPr>
              <p:extLst>
                <p:ext uri="{D42A27DB-BD31-4B8C-83A1-F6EECF244321}">
                  <p14:modId xmlns:p14="http://schemas.microsoft.com/office/powerpoint/2010/main" val="3567356373"/>
                </p:ext>
              </p:extLst>
            </p:nvPr>
          </p:nvGraphicFramePr>
          <p:xfrm>
            <a:off x="1034795" y="4498737"/>
            <a:ext cx="623455" cy="6234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0" name="Chart 49">
              <a:extLst>
                <a:ext uri="{FF2B5EF4-FFF2-40B4-BE49-F238E27FC236}">
                  <a16:creationId xmlns:a16="http://schemas.microsoft.com/office/drawing/2014/main" id="{FF2AA22C-CD89-F5F3-2C85-0C6FEC3436B7}"/>
                </a:ext>
              </a:extLst>
            </p:cNvPr>
            <p:cNvGraphicFramePr>
              <a:graphicFrameLocks/>
            </p:cNvGraphicFramePr>
            <p:nvPr>
              <p:extLst>
                <p:ext uri="{D42A27DB-BD31-4B8C-83A1-F6EECF244321}">
                  <p14:modId xmlns:p14="http://schemas.microsoft.com/office/powerpoint/2010/main" val="2867317860"/>
                </p:ext>
              </p:extLst>
            </p:nvPr>
          </p:nvGraphicFramePr>
          <p:xfrm>
            <a:off x="1993748" y="3359690"/>
            <a:ext cx="623455" cy="623455"/>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Box 50">
              <a:extLst>
                <a:ext uri="{FF2B5EF4-FFF2-40B4-BE49-F238E27FC236}">
                  <a16:creationId xmlns:a16="http://schemas.microsoft.com/office/drawing/2014/main" id="{FCFE48A1-8DC8-EC66-40D4-FDE427864E15}"/>
                </a:ext>
              </a:extLst>
            </p:cNvPr>
            <p:cNvSpPr txBox="1"/>
            <p:nvPr/>
          </p:nvSpPr>
          <p:spPr>
            <a:xfrm>
              <a:off x="1011277" y="5141675"/>
              <a:ext cx="702565" cy="207749"/>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Conservative</a:t>
              </a:r>
            </a:p>
          </p:txBody>
        </p:sp>
        <p:sp>
          <p:nvSpPr>
            <p:cNvPr id="62" name="Oval 61">
              <a:extLst>
                <a:ext uri="{FF2B5EF4-FFF2-40B4-BE49-F238E27FC236}">
                  <a16:creationId xmlns:a16="http://schemas.microsoft.com/office/drawing/2014/main" id="{B36B11EC-500D-F6DA-C241-A4D064FBF78E}"/>
                </a:ext>
              </a:extLst>
            </p:cNvPr>
            <p:cNvSpPr>
              <a:spLocks noChangeAspect="1"/>
            </p:cNvSpPr>
            <p:nvPr/>
          </p:nvSpPr>
          <p:spPr>
            <a:xfrm>
              <a:off x="1279097" y="4743039"/>
              <a:ext cx="153189" cy="1531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1</a:t>
              </a:r>
              <a:endParaRPr lang="en-US" sz="1091">
                <a:solidFill>
                  <a:schemeClr val="bg1">
                    <a:lumMod val="65000"/>
                  </a:schemeClr>
                </a:solidFill>
              </a:endParaRPr>
            </a:p>
          </p:txBody>
        </p:sp>
        <p:sp>
          <p:nvSpPr>
            <p:cNvPr id="63" name="Oval 62">
              <a:extLst>
                <a:ext uri="{FF2B5EF4-FFF2-40B4-BE49-F238E27FC236}">
                  <a16:creationId xmlns:a16="http://schemas.microsoft.com/office/drawing/2014/main" id="{703734CB-26D2-5417-52A6-28273A0FA54E}"/>
                </a:ext>
              </a:extLst>
            </p:cNvPr>
            <p:cNvSpPr>
              <a:spLocks noChangeAspect="1"/>
            </p:cNvSpPr>
            <p:nvPr/>
          </p:nvSpPr>
          <p:spPr>
            <a:xfrm>
              <a:off x="1617898" y="4086796"/>
              <a:ext cx="153189" cy="1531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2</a:t>
              </a:r>
              <a:endParaRPr lang="en-US" sz="1091">
                <a:solidFill>
                  <a:schemeClr val="bg1">
                    <a:lumMod val="65000"/>
                  </a:schemeClr>
                </a:solidFill>
              </a:endParaRPr>
            </a:p>
          </p:txBody>
        </p:sp>
        <p:sp>
          <p:nvSpPr>
            <p:cNvPr id="1024" name="Oval 1023">
              <a:extLst>
                <a:ext uri="{FF2B5EF4-FFF2-40B4-BE49-F238E27FC236}">
                  <a16:creationId xmlns:a16="http://schemas.microsoft.com/office/drawing/2014/main" id="{C7C59BD6-3572-7404-C316-D5B1C609AA19}"/>
                </a:ext>
              </a:extLst>
            </p:cNvPr>
            <p:cNvSpPr>
              <a:spLocks noChangeAspect="1"/>
            </p:cNvSpPr>
            <p:nvPr/>
          </p:nvSpPr>
          <p:spPr>
            <a:xfrm>
              <a:off x="2228881" y="3594823"/>
              <a:ext cx="153189" cy="1531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3</a:t>
              </a:r>
              <a:endParaRPr lang="en-US" sz="1091">
                <a:solidFill>
                  <a:schemeClr val="bg1">
                    <a:lumMod val="65000"/>
                  </a:schemeClr>
                </a:solidFill>
              </a:endParaRPr>
            </a:p>
          </p:txBody>
        </p:sp>
        <p:sp>
          <p:nvSpPr>
            <p:cNvPr id="1025" name="Oval 1024">
              <a:extLst>
                <a:ext uri="{FF2B5EF4-FFF2-40B4-BE49-F238E27FC236}">
                  <a16:creationId xmlns:a16="http://schemas.microsoft.com/office/drawing/2014/main" id="{1C443D72-6582-A9A8-8FAE-DC169D34090A}"/>
                </a:ext>
              </a:extLst>
            </p:cNvPr>
            <p:cNvSpPr>
              <a:spLocks noChangeAspect="1"/>
            </p:cNvSpPr>
            <p:nvPr/>
          </p:nvSpPr>
          <p:spPr>
            <a:xfrm>
              <a:off x="2947124" y="3300720"/>
              <a:ext cx="153189" cy="1531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4</a:t>
              </a:r>
              <a:endParaRPr lang="en-US" sz="1091">
                <a:solidFill>
                  <a:schemeClr val="bg1">
                    <a:lumMod val="65000"/>
                  </a:schemeClr>
                </a:solidFill>
              </a:endParaRPr>
            </a:p>
          </p:txBody>
        </p:sp>
        <p:sp>
          <p:nvSpPr>
            <p:cNvPr id="1026" name="Oval 1025">
              <a:extLst>
                <a:ext uri="{FF2B5EF4-FFF2-40B4-BE49-F238E27FC236}">
                  <a16:creationId xmlns:a16="http://schemas.microsoft.com/office/drawing/2014/main" id="{FF296CB1-5167-ACFF-001E-0CF3A09B8BC9}"/>
                </a:ext>
              </a:extLst>
            </p:cNvPr>
            <p:cNvSpPr>
              <a:spLocks noChangeAspect="1"/>
            </p:cNvSpPr>
            <p:nvPr/>
          </p:nvSpPr>
          <p:spPr>
            <a:xfrm>
              <a:off x="3675361" y="3159993"/>
              <a:ext cx="153189" cy="1531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1">
                  <a:solidFill>
                    <a:schemeClr val="bg1">
                      <a:lumMod val="65000"/>
                    </a:schemeClr>
                  </a:solidFill>
                  <a:sym typeface="Wingdings" panose="05000000000000000000" pitchFamily="2" charset="2"/>
                </a:rPr>
                <a:t>5</a:t>
              </a:r>
              <a:endParaRPr lang="en-US" sz="1091">
                <a:solidFill>
                  <a:schemeClr val="bg1">
                    <a:lumMod val="65000"/>
                  </a:schemeClr>
                </a:solidFill>
              </a:endParaRPr>
            </a:p>
          </p:txBody>
        </p:sp>
      </p:grpSp>
      <p:graphicFrame>
        <p:nvGraphicFramePr>
          <p:cNvPr id="1033" name="Table 15">
            <a:extLst>
              <a:ext uri="{FF2B5EF4-FFF2-40B4-BE49-F238E27FC236}">
                <a16:creationId xmlns:a16="http://schemas.microsoft.com/office/drawing/2014/main" id="{9C4322CE-6739-3AE5-9101-5DDECF7F1B6D}"/>
              </a:ext>
            </a:extLst>
          </p:cNvPr>
          <p:cNvGraphicFramePr>
            <a:graphicFrameLocks noGrp="1"/>
          </p:cNvGraphicFramePr>
          <p:nvPr>
            <p:extLst>
              <p:ext uri="{D42A27DB-BD31-4B8C-83A1-F6EECF244321}">
                <p14:modId xmlns:p14="http://schemas.microsoft.com/office/powerpoint/2010/main" val="649653583"/>
              </p:ext>
            </p:extLst>
          </p:nvPr>
        </p:nvGraphicFramePr>
        <p:xfrm>
          <a:off x="6605561" y="2550235"/>
          <a:ext cx="1691640" cy="3423111"/>
        </p:xfrm>
        <a:graphic>
          <a:graphicData uri="http://schemas.openxmlformats.org/drawingml/2006/table">
            <a:tbl>
              <a:tblPr firstRow="1" bandRow="1">
                <a:tableStyleId>{2D5ABB26-0587-4C30-8999-92F81FD0307C}</a:tableStyleId>
              </a:tblPr>
              <a:tblGrid>
                <a:gridCol w="1691640">
                  <a:extLst>
                    <a:ext uri="{9D8B030D-6E8A-4147-A177-3AD203B41FA5}">
                      <a16:colId xmlns:a16="http://schemas.microsoft.com/office/drawing/2014/main" val="1884105477"/>
                    </a:ext>
                  </a:extLst>
                </a:gridCol>
              </a:tblGrid>
              <a:tr h="789532">
                <a:tc>
                  <a:txBody>
                    <a:bodyPr/>
                    <a:lstStyle/>
                    <a:p>
                      <a:pPr algn="ctr"/>
                      <a:r>
                        <a:rPr lang="en-US" sz="1100" b="1">
                          <a:solidFill>
                            <a:srgbClr val="649BC0"/>
                          </a:solidFill>
                        </a:rPr>
                        <a:t>$500k-$2mm</a:t>
                      </a:r>
                      <a:br>
                        <a:rPr lang="en-US" sz="1000"/>
                      </a:br>
                      <a:r>
                        <a:rPr lang="en-US" sz="1000"/>
                        <a:t>Minimum client investment</a:t>
                      </a:r>
                    </a:p>
                  </a:txBody>
                  <a:tcPr marL="0" marR="0" marT="0" marB="0" anchor="ct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21511861"/>
                  </a:ext>
                </a:extLst>
              </a:tr>
              <a:tr h="1054515">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100" b="1">
                          <a:solidFill>
                            <a:srgbClr val="649BC0"/>
                          </a:solidFill>
                          <a:ea typeface="Lato Light" panose="020F0502020204030203" pitchFamily="34" charset="0"/>
                          <a:cs typeface="Lato Light" panose="020F0502020204030203" pitchFamily="34" charset="0"/>
                        </a:rPr>
                        <a:t>5 UMAs </a:t>
                      </a:r>
                      <a:br>
                        <a:rPr lang="en-US" sz="1000">
                          <a:ea typeface="Lato Light" panose="020F0502020204030203" pitchFamily="34" charset="0"/>
                          <a:cs typeface="Lato Light" panose="020F0502020204030203" pitchFamily="34" charset="0"/>
                        </a:rPr>
                      </a:br>
                      <a:r>
                        <a:rPr lang="en-US" sz="1000">
                          <a:ea typeface="Lato Light" panose="020F0502020204030203" pitchFamily="34" charset="0"/>
                          <a:cs typeface="Lato Light" panose="020F0502020204030203" pitchFamily="34" charset="0"/>
                        </a:rPr>
                        <a:t>Consisting of 7 different investment managers</a:t>
                      </a:r>
                    </a:p>
                  </a:txBody>
                  <a:tcPr marL="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02387300"/>
                  </a:ext>
                </a:extLst>
              </a:tr>
              <a:tr h="789532">
                <a:tc>
                  <a:txBody>
                    <a:bodyPr/>
                    <a:lstStyle/>
                    <a:p>
                      <a:pPr algn="ctr"/>
                      <a:r>
                        <a:rPr lang="en-US" sz="1100" b="1">
                          <a:solidFill>
                            <a:srgbClr val="649BC0"/>
                          </a:solidFill>
                        </a:rPr>
                        <a:t>~20 </a:t>
                      </a:r>
                    </a:p>
                    <a:p>
                      <a:pPr algn="ctr"/>
                      <a:r>
                        <a:rPr lang="en-US" sz="1000"/>
                        <a:t>Underlying ETFs</a:t>
                      </a:r>
                    </a:p>
                  </a:txBody>
                  <a:tcPr marL="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89535610"/>
                  </a:ext>
                </a:extLst>
              </a:tr>
              <a:tr h="789532">
                <a:tc>
                  <a:txBody>
                    <a:bodyPr/>
                    <a:lstStyle/>
                    <a:p>
                      <a:pPr algn="ctr"/>
                      <a:r>
                        <a:rPr lang="en-US" sz="1100" b="1">
                          <a:solidFill>
                            <a:srgbClr val="649BC0"/>
                          </a:solidFill>
                        </a:rPr>
                        <a:t>~170</a:t>
                      </a:r>
                    </a:p>
                    <a:p>
                      <a:pPr algn="ctr"/>
                      <a:r>
                        <a:rPr lang="en-US" sz="1000"/>
                        <a:t>Individual Stocks</a:t>
                      </a:r>
                    </a:p>
                  </a:txBody>
                  <a:tcPr marL="0" marR="0" marT="0" marB="0" anchor="ct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0137088"/>
                  </a:ext>
                </a:extLst>
              </a:tr>
            </a:tbl>
          </a:graphicData>
        </a:graphic>
      </p:graphicFrame>
      <p:sp>
        <p:nvSpPr>
          <p:cNvPr id="4" name="TextBox 3">
            <a:extLst>
              <a:ext uri="{FF2B5EF4-FFF2-40B4-BE49-F238E27FC236}">
                <a16:creationId xmlns:a16="http://schemas.microsoft.com/office/drawing/2014/main" id="{EDCA5B5A-2737-FE2A-F2F0-5B0C4B971D15}"/>
              </a:ext>
            </a:extLst>
          </p:cNvPr>
          <p:cNvSpPr txBox="1"/>
          <p:nvPr/>
        </p:nvSpPr>
        <p:spPr>
          <a:xfrm>
            <a:off x="3434038" y="3296625"/>
            <a:ext cx="760614" cy="260553"/>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Aggressive</a:t>
            </a:r>
          </a:p>
        </p:txBody>
      </p:sp>
      <p:sp>
        <p:nvSpPr>
          <p:cNvPr id="6" name="TextBox 5">
            <a:extLst>
              <a:ext uri="{FF2B5EF4-FFF2-40B4-BE49-F238E27FC236}">
                <a16:creationId xmlns:a16="http://schemas.microsoft.com/office/drawing/2014/main" id="{25D3EF40-E406-DB03-F91E-F0384780D619}"/>
              </a:ext>
            </a:extLst>
          </p:cNvPr>
          <p:cNvSpPr txBox="1"/>
          <p:nvPr/>
        </p:nvSpPr>
        <p:spPr>
          <a:xfrm>
            <a:off x="1687510" y="4287505"/>
            <a:ext cx="760614" cy="318879"/>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Moderately Conservative</a:t>
            </a:r>
          </a:p>
        </p:txBody>
      </p:sp>
      <p:sp>
        <p:nvSpPr>
          <p:cNvPr id="7" name="TextBox 6">
            <a:extLst>
              <a:ext uri="{FF2B5EF4-FFF2-40B4-BE49-F238E27FC236}">
                <a16:creationId xmlns:a16="http://schemas.microsoft.com/office/drawing/2014/main" id="{52C90C4D-7712-45C0-BEA3-CC57AD046BD1}"/>
              </a:ext>
            </a:extLst>
          </p:cNvPr>
          <p:cNvSpPr txBox="1"/>
          <p:nvPr/>
        </p:nvSpPr>
        <p:spPr>
          <a:xfrm>
            <a:off x="2250638" y="3807037"/>
            <a:ext cx="760614" cy="204994"/>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Balanced</a:t>
            </a:r>
          </a:p>
        </p:txBody>
      </p:sp>
      <p:sp>
        <p:nvSpPr>
          <p:cNvPr id="8" name="TextBox 7">
            <a:extLst>
              <a:ext uri="{FF2B5EF4-FFF2-40B4-BE49-F238E27FC236}">
                <a16:creationId xmlns:a16="http://schemas.microsoft.com/office/drawing/2014/main" id="{78A6D830-A384-24D1-A98F-0F34C942BCEB}"/>
              </a:ext>
            </a:extLst>
          </p:cNvPr>
          <p:cNvSpPr txBox="1"/>
          <p:nvPr/>
        </p:nvSpPr>
        <p:spPr>
          <a:xfrm>
            <a:off x="2775083" y="3510742"/>
            <a:ext cx="760614" cy="204994"/>
          </a:xfrm>
          <a:prstGeom prst="rect">
            <a:avLst/>
          </a:prstGeom>
          <a:noFill/>
        </p:spPr>
        <p:txBody>
          <a:bodyPr wrap="square">
            <a:spAutoFit/>
          </a:bodyPr>
          <a:lstStyle/>
          <a:p>
            <a:pPr algn="ctr"/>
            <a:r>
              <a:rPr lang="en-US" sz="750" b="1">
                <a:solidFill>
                  <a:schemeClr val="bg1">
                    <a:lumMod val="50000"/>
                  </a:schemeClr>
                </a:solidFill>
                <a:ea typeface="Lato Light" panose="020F0502020204030203" pitchFamily="34" charset="0"/>
                <a:cs typeface="Lato Light" panose="020F0502020204030203" pitchFamily="34" charset="0"/>
              </a:rPr>
              <a:t>Growth</a:t>
            </a:r>
          </a:p>
        </p:txBody>
      </p:sp>
      <p:sp>
        <p:nvSpPr>
          <p:cNvPr id="29" name="TextBox 28">
            <a:extLst>
              <a:ext uri="{FF2B5EF4-FFF2-40B4-BE49-F238E27FC236}">
                <a16:creationId xmlns:a16="http://schemas.microsoft.com/office/drawing/2014/main" id="{CFC459EF-66D3-15CA-9356-D3CB327594A3}"/>
              </a:ext>
            </a:extLst>
          </p:cNvPr>
          <p:cNvSpPr txBox="1"/>
          <p:nvPr/>
        </p:nvSpPr>
        <p:spPr>
          <a:xfrm>
            <a:off x="473361" y="1125246"/>
            <a:ext cx="3997039" cy="755335"/>
          </a:xfrm>
          <a:prstGeom prst="rect">
            <a:avLst/>
          </a:prstGeom>
          <a:noFill/>
        </p:spPr>
        <p:txBody>
          <a:bodyPr wrap="square" lIns="0" tIns="0" rIns="0" bIns="0" rtlCol="0">
            <a:spAutoFit/>
          </a:bodyPr>
          <a:lstStyle/>
          <a:p>
            <a:r>
              <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rPr>
              <a:t>Illustrative UMA Offering</a:t>
            </a:r>
          </a:p>
          <a:p>
            <a:r>
              <a:rPr lang="en-US" sz="2400">
                <a:solidFill>
                  <a:schemeClr val="accent2"/>
                </a:solidFill>
                <a:latin typeface="Lato" panose="020F0502020204030203" pitchFamily="34" charset="0"/>
                <a:ea typeface="Lato Light" panose="020F0502020204030203" pitchFamily="34" charset="0"/>
                <a:cs typeface="Lato Light" panose="020F0502020204030203" pitchFamily="34" charset="0"/>
              </a:rPr>
              <a:t>High Net Worth (HNW) Suite</a:t>
            </a:r>
            <a:endParaRPr lang="en-US" sz="2400">
              <a:solidFill>
                <a:schemeClr val="accent2"/>
              </a:solidFill>
              <a:latin typeface="Lato Black" panose="020F0A02020204030203" pitchFamily="34" charset="0"/>
              <a:ea typeface="Lato Light" panose="020F0502020204030203" pitchFamily="34" charset="0"/>
              <a:cs typeface="Lato Light" panose="020F0502020204030203" pitchFamily="34" charset="0"/>
            </a:endParaRPr>
          </a:p>
        </p:txBody>
      </p:sp>
      <p:sp>
        <p:nvSpPr>
          <p:cNvPr id="3" name="Slide Number Placeholder 2">
            <a:extLst>
              <a:ext uri="{FF2B5EF4-FFF2-40B4-BE49-F238E27FC236}">
                <a16:creationId xmlns:a16="http://schemas.microsoft.com/office/drawing/2014/main" id="{849E8B71-1857-0017-C8E3-EA6F6D0F4E0F}"/>
              </a:ext>
            </a:extLst>
          </p:cNvPr>
          <p:cNvSpPr>
            <a:spLocks noGrp="1"/>
          </p:cNvSpPr>
          <p:nvPr>
            <p:ph type="sldNum" sz="quarter" idx="4294967295"/>
          </p:nvPr>
        </p:nvSpPr>
        <p:spPr>
          <a:xfrm>
            <a:off x="7086600" y="6538913"/>
            <a:ext cx="2057400" cy="365125"/>
          </a:xfrm>
        </p:spPr>
        <p:txBody>
          <a:bodyPr/>
          <a:lstStyle/>
          <a:p>
            <a:fld id="{F44BB0A2-7030-4EA9-BFA6-B6E3BE8BAE00}" type="slidenum">
              <a:rPr lang="en-US" smtClean="0"/>
              <a:t>7</a:t>
            </a:fld>
            <a:endParaRPr lang="en-US"/>
          </a:p>
        </p:txBody>
      </p:sp>
      <p:sp>
        <p:nvSpPr>
          <p:cNvPr id="5" name="Title 9">
            <a:extLst>
              <a:ext uri="{FF2B5EF4-FFF2-40B4-BE49-F238E27FC236}">
                <a16:creationId xmlns:a16="http://schemas.microsoft.com/office/drawing/2014/main" id="{4069B14C-25AF-9584-2BA0-248743C858C7}"/>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High Net Worth (HNW) Suite</a:t>
            </a:r>
          </a:p>
        </p:txBody>
      </p:sp>
      <p:sp>
        <p:nvSpPr>
          <p:cNvPr id="10" name="TextBox 9">
            <a:extLst>
              <a:ext uri="{FF2B5EF4-FFF2-40B4-BE49-F238E27FC236}">
                <a16:creationId xmlns:a16="http://schemas.microsoft.com/office/drawing/2014/main" id="{3A13FCBB-D5B5-B00C-3562-CFB7C758CDE7}"/>
              </a:ext>
            </a:extLst>
          </p:cNvPr>
          <p:cNvSpPr txBox="1"/>
          <p:nvPr/>
        </p:nvSpPr>
        <p:spPr>
          <a:xfrm>
            <a:off x="6408397" y="1494045"/>
            <a:ext cx="2085969" cy="215444"/>
          </a:xfrm>
          <a:prstGeom prst="rect">
            <a:avLst/>
          </a:prstGeom>
          <a:noFill/>
        </p:spPr>
        <p:txBody>
          <a:bodyPr wrap="square" lIns="0">
            <a:spAutoFit/>
          </a:bodyPr>
          <a:lstStyle/>
          <a:p>
            <a:pPr algn="ctr"/>
            <a:r>
              <a:rPr lang="en-US" sz="800" i="1">
                <a:solidFill>
                  <a:srgbClr val="000000"/>
                </a:solidFill>
              </a:rPr>
              <a:t>As of June 2023 and subject to change. </a:t>
            </a:r>
            <a:endParaRPr lang="en-US" sz="800" i="1"/>
          </a:p>
        </p:txBody>
      </p:sp>
      <p:sp>
        <p:nvSpPr>
          <p:cNvPr id="11" name="TextBox 10">
            <a:extLst>
              <a:ext uri="{FF2B5EF4-FFF2-40B4-BE49-F238E27FC236}">
                <a16:creationId xmlns:a16="http://schemas.microsoft.com/office/drawing/2014/main" id="{2D742E14-BD13-08F2-2C50-E32460B977EC}"/>
              </a:ext>
            </a:extLst>
          </p:cNvPr>
          <p:cNvSpPr txBox="1"/>
          <p:nvPr/>
        </p:nvSpPr>
        <p:spPr>
          <a:xfrm>
            <a:off x="6788988" y="1177344"/>
            <a:ext cx="1324786" cy="246221"/>
          </a:xfrm>
          <a:prstGeom prst="rect">
            <a:avLst/>
          </a:prstGeom>
          <a:noFill/>
        </p:spPr>
        <p:txBody>
          <a:bodyPr wrap="none" lIns="0" tIns="0" rIns="0" bIns="0">
            <a:spAutoFit/>
          </a:bodyPr>
          <a:lstStyle/>
          <a:p>
            <a:pPr algn="ctr" defTabSz="347317">
              <a:defRPr/>
            </a:pPr>
            <a:r>
              <a:rPr lang="en-US" sz="1600" b="1">
                <a:solidFill>
                  <a:schemeClr val="accent2"/>
                </a:solidFill>
                <a:latin typeface="Calibri" panose="020F0502020204030204"/>
              </a:rPr>
              <a:t>KEY STATISTICS:</a:t>
            </a:r>
            <a:endParaRPr lang="en-US" sz="1600">
              <a:solidFill>
                <a:schemeClr val="accent2"/>
              </a:solidFill>
              <a:latin typeface="Calibri" panose="020F0502020204030204"/>
            </a:endParaRPr>
          </a:p>
        </p:txBody>
      </p:sp>
    </p:spTree>
    <p:extLst>
      <p:ext uri="{BB962C8B-B14F-4D97-AF65-F5344CB8AC3E}">
        <p14:creationId xmlns:p14="http://schemas.microsoft.com/office/powerpoint/2010/main" val="245299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1" name="Table 2">
            <a:extLst>
              <a:ext uri="{FF2B5EF4-FFF2-40B4-BE49-F238E27FC236}">
                <a16:creationId xmlns:a16="http://schemas.microsoft.com/office/drawing/2014/main" id="{FDC2C133-F9E3-C5FF-654E-E02A0EDB6B37}"/>
              </a:ext>
            </a:extLst>
          </p:cNvPr>
          <p:cNvGraphicFramePr>
            <a:graphicFrameLocks noGrp="1"/>
          </p:cNvGraphicFramePr>
          <p:nvPr>
            <p:extLst>
              <p:ext uri="{D42A27DB-BD31-4B8C-83A1-F6EECF244321}">
                <p14:modId xmlns:p14="http://schemas.microsoft.com/office/powerpoint/2010/main" val="3364321551"/>
              </p:ext>
            </p:extLst>
          </p:nvPr>
        </p:nvGraphicFramePr>
        <p:xfrm>
          <a:off x="457200" y="2983596"/>
          <a:ext cx="4114800" cy="2743200"/>
        </p:xfrm>
        <a:graphic>
          <a:graphicData uri="http://schemas.openxmlformats.org/drawingml/2006/table">
            <a:tbl>
              <a:tblPr firstRow="1" bandRow="1">
                <a:tableStyleId>{2D5ABB26-0587-4C30-8999-92F81FD0307C}</a:tableStyleId>
              </a:tblPr>
              <a:tblGrid>
                <a:gridCol w="182880">
                  <a:extLst>
                    <a:ext uri="{9D8B030D-6E8A-4147-A177-3AD203B41FA5}">
                      <a16:colId xmlns:a16="http://schemas.microsoft.com/office/drawing/2014/main" val="1608575657"/>
                    </a:ext>
                  </a:extLst>
                </a:gridCol>
                <a:gridCol w="1097280">
                  <a:extLst>
                    <a:ext uri="{9D8B030D-6E8A-4147-A177-3AD203B41FA5}">
                      <a16:colId xmlns:a16="http://schemas.microsoft.com/office/drawing/2014/main" val="2369345303"/>
                    </a:ext>
                  </a:extLst>
                </a:gridCol>
                <a:gridCol w="2834640">
                  <a:extLst>
                    <a:ext uri="{9D8B030D-6E8A-4147-A177-3AD203B41FA5}">
                      <a16:colId xmlns:a16="http://schemas.microsoft.com/office/drawing/2014/main" val="2214333179"/>
                    </a:ext>
                  </a:extLst>
                </a:gridCol>
              </a:tblGrid>
              <a:tr h="274320">
                <a:tc gridSpan="3">
                  <a:txBody>
                    <a:bodyPr/>
                    <a:lstStyle/>
                    <a:p>
                      <a:r>
                        <a:rPr lang="en-US" sz="900" b="0" dirty="0">
                          <a:latin typeface="+mn-lt"/>
                        </a:rPr>
                        <a:t>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971745"/>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Large Cap Core 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Main Management Active Sector Rotation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4257986"/>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International 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GeoWealth International Equity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477319"/>
                  </a:ext>
                </a:extLst>
              </a:tr>
              <a:tr h="274320">
                <a:tc gridSpan="3">
                  <a:txBody>
                    <a:bodyPr/>
                    <a:lstStyle/>
                    <a:p>
                      <a:r>
                        <a:rPr lang="en-US" sz="900" b="0">
                          <a:latin typeface="+mn-lt"/>
                        </a:rPr>
                        <a:t>FIXED INCOME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665090"/>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Core Fixed Income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PIMCO Taxable Fixed Income: Enhanced Core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8171832"/>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Tactical Fixed Income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dirty="0">
                          <a:solidFill>
                            <a:srgbClr val="000000"/>
                          </a:solidFill>
                          <a:effectLst/>
                          <a:latin typeface="+mn-lt"/>
                        </a:rPr>
                        <a:t>Dorsey Wright Tactical Fixed Income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522439"/>
                  </a:ext>
                </a:extLst>
              </a:tr>
              <a:tr h="274320">
                <a:tc gridSpan="3">
                  <a:txBody>
                    <a:bodyPr/>
                    <a:lstStyle/>
                    <a:p>
                      <a:r>
                        <a:rPr lang="en-US" sz="900" b="0">
                          <a:latin typeface="+mn-lt"/>
                        </a:rPr>
                        <a:t>ALTERNATIVES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461897"/>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Alternatives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First Trust Alternatives Strategic Focus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154988"/>
                  </a:ext>
                </a:extLst>
              </a:tr>
              <a:tr h="274320">
                <a:tc gridSpan="3">
                  <a:txBody>
                    <a:bodyPr/>
                    <a:lstStyle/>
                    <a:p>
                      <a:r>
                        <a:rPr lang="en-US" sz="900" b="0">
                          <a:latin typeface="+mn-lt"/>
                        </a:rPr>
                        <a:t>THEMATIC</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8546852"/>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Thematic 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Global X Equity Thematic Disruptors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9862639"/>
                  </a:ext>
                </a:extLst>
              </a:tr>
            </a:tbl>
          </a:graphicData>
        </a:graphic>
      </p:graphicFrame>
      <p:sp>
        <p:nvSpPr>
          <p:cNvPr id="7" name="TextBox 6">
            <a:extLst>
              <a:ext uri="{FF2B5EF4-FFF2-40B4-BE49-F238E27FC236}">
                <a16:creationId xmlns:a16="http://schemas.microsoft.com/office/drawing/2014/main" id="{6EAE79E7-A21B-EC73-43E7-23AAAF71D2BC}"/>
              </a:ext>
            </a:extLst>
          </p:cNvPr>
          <p:cNvSpPr txBox="1"/>
          <p:nvPr/>
        </p:nvSpPr>
        <p:spPr>
          <a:xfrm>
            <a:off x="457199" y="2328886"/>
            <a:ext cx="3749299" cy="569387"/>
          </a:xfrm>
          <a:prstGeom prst="rect">
            <a:avLst/>
          </a:prstGeom>
          <a:noFill/>
        </p:spPr>
        <p:txBody>
          <a:bodyPr wrap="square" lIns="0">
            <a:spAutoFit/>
          </a:bodyPr>
          <a:lstStyle/>
          <a:p>
            <a:pPr>
              <a:spcAft>
                <a:spcPts val="600"/>
              </a:spcAft>
            </a:pPr>
            <a:r>
              <a:rPr kumimoji="0" lang="en-US" sz="1400" b="1" i="0" u="none" strike="noStrike" kern="1200" cap="none" spc="0" normalizeH="0" baseline="0" noProof="0">
                <a:ln>
                  <a:noFill/>
                </a:ln>
                <a:solidFill>
                  <a:srgbClr val="649BC0"/>
                </a:solidFill>
                <a:effectLst/>
                <a:uLnTx/>
                <a:uFillTx/>
                <a:latin typeface="Calibri" panose="020F0502020204030204"/>
                <a:ea typeface="+mn-ea"/>
                <a:cs typeface="+mn-cs"/>
              </a:rPr>
              <a:t>MASS AFFLUENT UMA SUITE:</a:t>
            </a:r>
          </a:p>
          <a:p>
            <a:pPr>
              <a:spcAft>
                <a:spcPts val="600"/>
              </a:spcAft>
            </a:pPr>
            <a:r>
              <a:rPr lang="en-US" sz="1200">
                <a:latin typeface="+mn-lt"/>
              </a:rPr>
              <a:t>5 Underlying ETF Models + 1 Bonus ETF Model</a:t>
            </a:r>
          </a:p>
        </p:txBody>
      </p:sp>
      <p:sp>
        <p:nvSpPr>
          <p:cNvPr id="9" name="TextBox 8">
            <a:extLst>
              <a:ext uri="{FF2B5EF4-FFF2-40B4-BE49-F238E27FC236}">
                <a16:creationId xmlns:a16="http://schemas.microsoft.com/office/drawing/2014/main" id="{C30EC612-844B-E503-1B3E-905C04ACC2F6}"/>
              </a:ext>
            </a:extLst>
          </p:cNvPr>
          <p:cNvSpPr txBox="1"/>
          <p:nvPr/>
        </p:nvSpPr>
        <p:spPr>
          <a:xfrm>
            <a:off x="4701973" y="2328886"/>
            <a:ext cx="3749299" cy="569387"/>
          </a:xfrm>
          <a:prstGeom prst="rect">
            <a:avLst/>
          </a:prstGeom>
          <a:noFill/>
        </p:spPr>
        <p:txBody>
          <a:bodyPr wrap="square" lIns="0">
            <a:spAutoFit/>
          </a:bodyPr>
          <a:lstStyle/>
          <a:p>
            <a:pPr>
              <a:spcAft>
                <a:spcPts val="600"/>
              </a:spcAft>
            </a:pPr>
            <a:r>
              <a:rPr kumimoji="0" lang="en-US" sz="1400" b="1" i="0" u="none" strike="noStrike" kern="1200" cap="none" spc="0" normalizeH="0" baseline="0" noProof="0">
                <a:ln>
                  <a:noFill/>
                </a:ln>
                <a:solidFill>
                  <a:srgbClr val="649BC0"/>
                </a:solidFill>
                <a:effectLst/>
                <a:uLnTx/>
                <a:uFillTx/>
                <a:latin typeface="Calibri" panose="020F0502020204030204"/>
                <a:ea typeface="+mn-ea"/>
                <a:cs typeface="+mn-cs"/>
              </a:rPr>
              <a:t>HNW (SMA) SUITE:</a:t>
            </a:r>
          </a:p>
          <a:p>
            <a:pPr>
              <a:spcAft>
                <a:spcPts val="600"/>
              </a:spcAft>
            </a:pPr>
            <a:r>
              <a:rPr lang="en-US" sz="1200">
                <a:latin typeface="+mn-lt"/>
              </a:rPr>
              <a:t>3 Underlying SMA Models + 4 Underlying ETF Models</a:t>
            </a:r>
            <a:endParaRPr lang="en-US" sz="1600">
              <a:latin typeface="+mn-lt"/>
            </a:endParaRPr>
          </a:p>
        </p:txBody>
      </p:sp>
      <p:graphicFrame>
        <p:nvGraphicFramePr>
          <p:cNvPr id="15" name="Table 2">
            <a:extLst>
              <a:ext uri="{FF2B5EF4-FFF2-40B4-BE49-F238E27FC236}">
                <a16:creationId xmlns:a16="http://schemas.microsoft.com/office/drawing/2014/main" id="{9EBA4880-6392-1F5B-BC14-F47BB71060D6}"/>
              </a:ext>
            </a:extLst>
          </p:cNvPr>
          <p:cNvGraphicFramePr>
            <a:graphicFrameLocks noGrp="1"/>
          </p:cNvGraphicFramePr>
          <p:nvPr>
            <p:extLst>
              <p:ext uri="{D42A27DB-BD31-4B8C-83A1-F6EECF244321}">
                <p14:modId xmlns:p14="http://schemas.microsoft.com/office/powerpoint/2010/main" val="3679751312"/>
              </p:ext>
            </p:extLst>
          </p:nvPr>
        </p:nvGraphicFramePr>
        <p:xfrm>
          <a:off x="4701974" y="2983596"/>
          <a:ext cx="4114800" cy="2743200"/>
        </p:xfrm>
        <a:graphic>
          <a:graphicData uri="http://schemas.openxmlformats.org/drawingml/2006/table">
            <a:tbl>
              <a:tblPr firstRow="1" bandRow="1">
                <a:tableStyleId>{2D5ABB26-0587-4C30-8999-92F81FD0307C}</a:tableStyleId>
              </a:tblPr>
              <a:tblGrid>
                <a:gridCol w="182880">
                  <a:extLst>
                    <a:ext uri="{9D8B030D-6E8A-4147-A177-3AD203B41FA5}">
                      <a16:colId xmlns:a16="http://schemas.microsoft.com/office/drawing/2014/main" val="1527610483"/>
                    </a:ext>
                  </a:extLst>
                </a:gridCol>
                <a:gridCol w="1097280">
                  <a:extLst>
                    <a:ext uri="{9D8B030D-6E8A-4147-A177-3AD203B41FA5}">
                      <a16:colId xmlns:a16="http://schemas.microsoft.com/office/drawing/2014/main" val="2369345303"/>
                    </a:ext>
                  </a:extLst>
                </a:gridCol>
                <a:gridCol w="2834640">
                  <a:extLst>
                    <a:ext uri="{9D8B030D-6E8A-4147-A177-3AD203B41FA5}">
                      <a16:colId xmlns:a16="http://schemas.microsoft.com/office/drawing/2014/main" val="2214333179"/>
                    </a:ext>
                  </a:extLst>
                </a:gridCol>
              </a:tblGrid>
              <a:tr h="274320">
                <a:tc gridSpan="3">
                  <a:txBody>
                    <a:bodyPr/>
                    <a:lstStyle/>
                    <a:p>
                      <a:r>
                        <a:rPr lang="en-US" sz="900" b="0" dirty="0">
                          <a:latin typeface="+mn-lt"/>
                        </a:rPr>
                        <a:t>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4234269"/>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Large Cap Core 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Jensen Quality Growth SMA</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4257986"/>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International 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dirty="0">
                          <a:solidFill>
                            <a:srgbClr val="000000"/>
                          </a:solidFill>
                          <a:effectLst/>
                          <a:latin typeface="+mn-lt"/>
                        </a:rPr>
                        <a:t>HJIM International Select SMA (optional)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477319"/>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Small Cap Equity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Glenmede Small Cap Diversified SMA</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206908"/>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Emerging Markets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err="1">
                          <a:solidFill>
                            <a:srgbClr val="000000"/>
                          </a:solidFill>
                          <a:effectLst/>
                          <a:latin typeface="+mn-lt"/>
                        </a:rPr>
                        <a:t>GeoWealth</a:t>
                      </a:r>
                      <a:r>
                        <a:rPr lang="en-US" sz="900" b="0" i="0" u="none" strike="noStrike">
                          <a:solidFill>
                            <a:srgbClr val="000000"/>
                          </a:solidFill>
                          <a:effectLst/>
                          <a:latin typeface="+mn-lt"/>
                        </a:rPr>
                        <a:t> Emerging Markets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0331499"/>
                  </a:ext>
                </a:extLst>
              </a:tr>
              <a:tr h="274320">
                <a:tc gridSpan="3">
                  <a:txBody>
                    <a:bodyPr/>
                    <a:lstStyle/>
                    <a:p>
                      <a:r>
                        <a:rPr lang="en-US" sz="900" b="0">
                          <a:latin typeface="+mn-lt"/>
                        </a:rPr>
                        <a:t>FIXED INCOME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3882168"/>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Core Fixed Income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a:solidFill>
                            <a:srgbClr val="000000"/>
                          </a:solidFill>
                          <a:effectLst/>
                          <a:latin typeface="+mn-lt"/>
                        </a:rPr>
                        <a:t>PIMCO Taxable Fixed Income: Enhanced Core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8171832"/>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Tactical Fixed Income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dirty="0">
                          <a:solidFill>
                            <a:srgbClr val="000000"/>
                          </a:solidFill>
                          <a:effectLst/>
                          <a:latin typeface="+mn-lt"/>
                        </a:rPr>
                        <a:t>Dorsey Wright Tactical Fixed Income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522439"/>
                  </a:ext>
                </a:extLst>
              </a:tr>
              <a:tr h="274320">
                <a:tc gridSpan="3">
                  <a:txBody>
                    <a:bodyPr/>
                    <a:lstStyle/>
                    <a:p>
                      <a:r>
                        <a:rPr lang="en-US" sz="900" b="0">
                          <a:latin typeface="+mn-lt"/>
                        </a:rPr>
                        <a:t>ALTERNATIVE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a:solidFill>
                          <a:srgbClr val="000000"/>
                        </a:solidFill>
                        <a:effectLst/>
                        <a:latin typeface="+mn-lt"/>
                      </a:endParaRP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0806768"/>
                  </a:ext>
                </a:extLst>
              </a:tr>
              <a:tr h="274320">
                <a:tc>
                  <a:txBody>
                    <a:bodyPr/>
                    <a:lstStyle/>
                    <a:p>
                      <a:endParaRPr lang="en-US" sz="900" b="0">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a:latin typeface="+mn-lt"/>
                        </a:rPr>
                        <a:t>Alternatives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dirty="0">
                          <a:solidFill>
                            <a:srgbClr val="000000"/>
                          </a:solidFill>
                          <a:effectLst/>
                          <a:latin typeface="+mn-lt"/>
                        </a:rPr>
                        <a:t>First Trust Alternatives Strategic Focus ETF Model</a:t>
                      </a:r>
                    </a:p>
                  </a:txBody>
                  <a:tcPr marL="5195" marR="5195" marT="519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154988"/>
                  </a:ext>
                </a:extLst>
              </a:tr>
            </a:tbl>
          </a:graphicData>
        </a:graphic>
      </p:graphicFrame>
      <p:sp>
        <p:nvSpPr>
          <p:cNvPr id="16" name="Oval 15">
            <a:extLst>
              <a:ext uri="{FF2B5EF4-FFF2-40B4-BE49-F238E27FC236}">
                <a16:creationId xmlns:a16="http://schemas.microsoft.com/office/drawing/2014/main" id="{22A5E293-E7BF-CE24-41AB-4B607B33FFB8}"/>
              </a:ext>
            </a:extLst>
          </p:cNvPr>
          <p:cNvSpPr/>
          <p:nvPr/>
        </p:nvSpPr>
        <p:spPr>
          <a:xfrm>
            <a:off x="457200" y="3329079"/>
            <a:ext cx="137160" cy="13716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7" name="Oval 16">
            <a:extLst>
              <a:ext uri="{FF2B5EF4-FFF2-40B4-BE49-F238E27FC236}">
                <a16:creationId xmlns:a16="http://schemas.microsoft.com/office/drawing/2014/main" id="{1C0D1906-F3FF-9397-40E0-6CEB06453D28}"/>
              </a:ext>
            </a:extLst>
          </p:cNvPr>
          <p:cNvSpPr/>
          <p:nvPr/>
        </p:nvSpPr>
        <p:spPr>
          <a:xfrm>
            <a:off x="4701974" y="3336045"/>
            <a:ext cx="137160" cy="13716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8" name="Oval 17">
            <a:extLst>
              <a:ext uri="{FF2B5EF4-FFF2-40B4-BE49-F238E27FC236}">
                <a16:creationId xmlns:a16="http://schemas.microsoft.com/office/drawing/2014/main" id="{33C44E69-1133-AA39-0FE3-F284DEF95F3B}"/>
              </a:ext>
            </a:extLst>
          </p:cNvPr>
          <p:cNvSpPr/>
          <p:nvPr/>
        </p:nvSpPr>
        <p:spPr>
          <a:xfrm>
            <a:off x="457200" y="3601671"/>
            <a:ext cx="137160" cy="13716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9" name="Oval 18">
            <a:extLst>
              <a:ext uri="{FF2B5EF4-FFF2-40B4-BE49-F238E27FC236}">
                <a16:creationId xmlns:a16="http://schemas.microsoft.com/office/drawing/2014/main" id="{5E3FEBDE-AA58-7006-A55A-9E1C09DD51DE}"/>
              </a:ext>
            </a:extLst>
          </p:cNvPr>
          <p:cNvSpPr/>
          <p:nvPr/>
        </p:nvSpPr>
        <p:spPr>
          <a:xfrm>
            <a:off x="4701974" y="3609454"/>
            <a:ext cx="137160" cy="1371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0" name="Oval 19">
            <a:extLst>
              <a:ext uri="{FF2B5EF4-FFF2-40B4-BE49-F238E27FC236}">
                <a16:creationId xmlns:a16="http://schemas.microsoft.com/office/drawing/2014/main" id="{0A208E6F-04D1-CCC2-B9F4-79FAB3C56E08}"/>
              </a:ext>
            </a:extLst>
          </p:cNvPr>
          <p:cNvSpPr/>
          <p:nvPr/>
        </p:nvSpPr>
        <p:spPr>
          <a:xfrm>
            <a:off x="457200" y="4152624"/>
            <a:ext cx="137160" cy="137160"/>
          </a:xfrm>
          <a:prstGeom prst="ellipse">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1" name="Oval 20">
            <a:extLst>
              <a:ext uri="{FF2B5EF4-FFF2-40B4-BE49-F238E27FC236}">
                <a16:creationId xmlns:a16="http://schemas.microsoft.com/office/drawing/2014/main" id="{430B0998-0FE6-7557-D967-0F6214825DA0}"/>
              </a:ext>
            </a:extLst>
          </p:cNvPr>
          <p:cNvSpPr/>
          <p:nvPr/>
        </p:nvSpPr>
        <p:spPr>
          <a:xfrm>
            <a:off x="4701974" y="4695833"/>
            <a:ext cx="137160" cy="137160"/>
          </a:xfrm>
          <a:prstGeom prst="ellipse">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2" name="Oval 21">
            <a:extLst>
              <a:ext uri="{FF2B5EF4-FFF2-40B4-BE49-F238E27FC236}">
                <a16:creationId xmlns:a16="http://schemas.microsoft.com/office/drawing/2014/main" id="{134ABE81-4871-CF2E-F855-1BA3C909FCE5}"/>
              </a:ext>
            </a:extLst>
          </p:cNvPr>
          <p:cNvSpPr/>
          <p:nvPr/>
        </p:nvSpPr>
        <p:spPr>
          <a:xfrm>
            <a:off x="457200" y="4421928"/>
            <a:ext cx="137160" cy="1371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3" name="Oval 22">
            <a:extLst>
              <a:ext uri="{FF2B5EF4-FFF2-40B4-BE49-F238E27FC236}">
                <a16:creationId xmlns:a16="http://schemas.microsoft.com/office/drawing/2014/main" id="{E76637C5-E4E0-92B9-9104-A9E2387C52B1}"/>
              </a:ext>
            </a:extLst>
          </p:cNvPr>
          <p:cNvSpPr/>
          <p:nvPr/>
        </p:nvSpPr>
        <p:spPr>
          <a:xfrm>
            <a:off x="4701974" y="4962317"/>
            <a:ext cx="137160" cy="1371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5" name="Oval 24">
            <a:extLst>
              <a:ext uri="{FF2B5EF4-FFF2-40B4-BE49-F238E27FC236}">
                <a16:creationId xmlns:a16="http://schemas.microsoft.com/office/drawing/2014/main" id="{88CC866E-AF84-4B38-B941-F324ED19D399}"/>
              </a:ext>
            </a:extLst>
          </p:cNvPr>
          <p:cNvSpPr/>
          <p:nvPr/>
        </p:nvSpPr>
        <p:spPr>
          <a:xfrm>
            <a:off x="457200" y="4967927"/>
            <a:ext cx="137160" cy="137160"/>
          </a:xfrm>
          <a:prstGeom prst="ellipse">
            <a:avLst/>
          </a:prstGeom>
          <a:solidFill>
            <a:srgbClr val="D41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6" name="Oval 25">
            <a:extLst>
              <a:ext uri="{FF2B5EF4-FFF2-40B4-BE49-F238E27FC236}">
                <a16:creationId xmlns:a16="http://schemas.microsoft.com/office/drawing/2014/main" id="{6956F834-972E-4E68-24AA-167C689CE54D}"/>
              </a:ext>
            </a:extLst>
          </p:cNvPr>
          <p:cNvSpPr/>
          <p:nvPr/>
        </p:nvSpPr>
        <p:spPr>
          <a:xfrm>
            <a:off x="4701974" y="5520546"/>
            <a:ext cx="137160" cy="137160"/>
          </a:xfrm>
          <a:prstGeom prst="ellipse">
            <a:avLst/>
          </a:prstGeom>
          <a:solidFill>
            <a:srgbClr val="D41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7" name="Oval 26">
            <a:extLst>
              <a:ext uri="{FF2B5EF4-FFF2-40B4-BE49-F238E27FC236}">
                <a16:creationId xmlns:a16="http://schemas.microsoft.com/office/drawing/2014/main" id="{A77F2852-6200-4DC2-789B-A6A9F3EE87E5}"/>
              </a:ext>
            </a:extLst>
          </p:cNvPr>
          <p:cNvSpPr/>
          <p:nvPr/>
        </p:nvSpPr>
        <p:spPr>
          <a:xfrm>
            <a:off x="457200" y="5520546"/>
            <a:ext cx="137160" cy="137160"/>
          </a:xfrm>
          <a:prstGeom prst="ellipse">
            <a:avLst/>
          </a:prstGeom>
          <a:solidFill>
            <a:srgbClr val="FFE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3" name="Oval 32">
            <a:extLst>
              <a:ext uri="{FF2B5EF4-FFF2-40B4-BE49-F238E27FC236}">
                <a16:creationId xmlns:a16="http://schemas.microsoft.com/office/drawing/2014/main" id="{65DCDA73-2521-9599-BCDF-FD855C32722C}"/>
              </a:ext>
            </a:extLst>
          </p:cNvPr>
          <p:cNvSpPr/>
          <p:nvPr/>
        </p:nvSpPr>
        <p:spPr>
          <a:xfrm>
            <a:off x="4701974" y="3882863"/>
            <a:ext cx="137160" cy="137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4" name="Oval 33">
            <a:extLst>
              <a:ext uri="{FF2B5EF4-FFF2-40B4-BE49-F238E27FC236}">
                <a16:creationId xmlns:a16="http://schemas.microsoft.com/office/drawing/2014/main" id="{8F11AD00-44B1-52C1-7355-05C52DD1236C}"/>
              </a:ext>
            </a:extLst>
          </p:cNvPr>
          <p:cNvSpPr/>
          <p:nvPr/>
        </p:nvSpPr>
        <p:spPr>
          <a:xfrm>
            <a:off x="4701974" y="4156271"/>
            <a:ext cx="137160" cy="13716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35" name="TextBox 34">
            <a:extLst>
              <a:ext uri="{FF2B5EF4-FFF2-40B4-BE49-F238E27FC236}">
                <a16:creationId xmlns:a16="http://schemas.microsoft.com/office/drawing/2014/main" id="{FD80C5B4-E082-9F72-DCB4-8D4165A232B5}"/>
              </a:ext>
            </a:extLst>
          </p:cNvPr>
          <p:cNvSpPr txBox="1"/>
          <p:nvPr/>
        </p:nvSpPr>
        <p:spPr>
          <a:xfrm>
            <a:off x="473361" y="1087539"/>
            <a:ext cx="5972043" cy="755335"/>
          </a:xfrm>
          <a:prstGeom prst="rect">
            <a:avLst/>
          </a:prstGeom>
          <a:noFill/>
        </p:spPr>
        <p:txBody>
          <a:bodyPr wrap="square" lIns="0" tIns="0" rIns="0" bIns="0" rtlCol="0">
            <a:spAutoFit/>
          </a:bodyPr>
          <a:lstStyle/>
          <a:p>
            <a:r>
              <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rPr>
              <a:t>Best in-class strategies </a:t>
            </a:r>
            <a:r>
              <a:rPr lang="en-US" sz="2400">
                <a:solidFill>
                  <a:srgbClr val="649BC0"/>
                </a:solidFill>
                <a:latin typeface="Lato" panose="020F0502020204030203" pitchFamily="34" charset="0"/>
                <a:ea typeface="Lato Light" panose="020F0502020204030203" pitchFamily="34" charset="0"/>
                <a:cs typeface="Lato Light" panose="020F0502020204030203" pitchFamily="34" charset="0"/>
              </a:rPr>
              <a:t>from</a:t>
            </a:r>
            <a:br>
              <a:rPr lang="en-US" sz="2400">
                <a:solidFill>
                  <a:srgbClr val="649BC0"/>
                </a:solidFill>
                <a:latin typeface="Lato" panose="020F0502020204030203" pitchFamily="34" charset="0"/>
                <a:ea typeface="Lato Light" panose="020F0502020204030203" pitchFamily="34" charset="0"/>
                <a:cs typeface="Lato Light" panose="020F0502020204030203" pitchFamily="34" charset="0"/>
              </a:rPr>
            </a:br>
            <a:r>
              <a:rPr lang="en-US" sz="2400">
                <a:solidFill>
                  <a:srgbClr val="649BC0"/>
                </a:solidFill>
                <a:latin typeface="Lato" panose="020F0502020204030203" pitchFamily="34" charset="0"/>
                <a:ea typeface="Lato Light" panose="020F0502020204030203" pitchFamily="34" charset="0"/>
                <a:cs typeface="Lato Light" panose="020F0502020204030203" pitchFamily="34" charset="0"/>
              </a:rPr>
              <a:t>boutique and big brand asset managers </a:t>
            </a:r>
            <a:endPar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endParaRPr>
          </a:p>
        </p:txBody>
      </p:sp>
      <p:sp>
        <p:nvSpPr>
          <p:cNvPr id="3" name="Title 9">
            <a:extLst>
              <a:ext uri="{FF2B5EF4-FFF2-40B4-BE49-F238E27FC236}">
                <a16:creationId xmlns:a16="http://schemas.microsoft.com/office/drawing/2014/main" id="{EDA5A5B0-374C-F7EE-1B84-529E0E4A5BA3}"/>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The Underlying Components</a:t>
            </a:r>
          </a:p>
        </p:txBody>
      </p:sp>
    </p:spTree>
    <p:extLst>
      <p:ext uri="{BB962C8B-B14F-4D97-AF65-F5344CB8AC3E}">
        <p14:creationId xmlns:p14="http://schemas.microsoft.com/office/powerpoint/2010/main" val="144343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5F8B4B-7E49-4A31-E8CE-423413C52178}"/>
              </a:ext>
            </a:extLst>
          </p:cNvPr>
          <p:cNvSpPr txBox="1"/>
          <p:nvPr/>
        </p:nvSpPr>
        <p:spPr>
          <a:xfrm>
            <a:off x="432187" y="1066615"/>
            <a:ext cx="6620166" cy="738664"/>
          </a:xfrm>
          <a:prstGeom prst="rect">
            <a:avLst/>
          </a:prstGeom>
          <a:noFill/>
        </p:spPr>
        <p:txBody>
          <a:bodyPr wrap="square" lIns="0" tIns="0" rIns="0" bIns="0" rtlCol="0">
            <a:spAutoFit/>
          </a:bodyPr>
          <a:lstStyle/>
          <a:p>
            <a:r>
              <a:rPr lang="en-US" sz="2400" b="1">
                <a:solidFill>
                  <a:srgbClr val="649BC0"/>
                </a:solidFill>
                <a:latin typeface="Lato" panose="020F0502020204030203" pitchFamily="34" charset="0"/>
                <a:ea typeface="Lato Light" panose="020F0502020204030203" pitchFamily="34" charset="0"/>
                <a:cs typeface="Lato Light" panose="020F0502020204030203" pitchFamily="34" charset="0"/>
              </a:rPr>
              <a:t>Monthly Market Commentary </a:t>
            </a:r>
            <a:r>
              <a:rPr lang="en-US" sz="2400">
                <a:solidFill>
                  <a:srgbClr val="649BC0"/>
                </a:solidFill>
                <a:latin typeface="Lato" panose="020F0502020204030203" pitchFamily="34" charset="0"/>
                <a:ea typeface="Lato Light" panose="020F0502020204030203" pitchFamily="34" charset="0"/>
                <a:cs typeface="Lato Light" panose="020F0502020204030203" pitchFamily="34" charset="0"/>
              </a:rPr>
              <a:t>so you can stay informed and start client discussions</a:t>
            </a:r>
            <a:endParaRPr lang="en-US" sz="2400">
              <a:solidFill>
                <a:srgbClr val="649BC0"/>
              </a:solidFill>
              <a:latin typeface="Lato Black" panose="020F0A02020204030203" pitchFamily="34" charset="0"/>
              <a:ea typeface="Lato Light" panose="020F0502020204030203" pitchFamily="34" charset="0"/>
              <a:cs typeface="Lato Light" panose="020F0502020204030203" pitchFamily="34" charset="0"/>
            </a:endParaRPr>
          </a:p>
        </p:txBody>
      </p:sp>
      <p:sp>
        <p:nvSpPr>
          <p:cNvPr id="16" name="Text Placeholder 5">
            <a:extLst>
              <a:ext uri="{FF2B5EF4-FFF2-40B4-BE49-F238E27FC236}">
                <a16:creationId xmlns:a16="http://schemas.microsoft.com/office/drawing/2014/main" id="{67E8C90B-A53C-95D0-B7CB-195B7C602F70}"/>
              </a:ext>
            </a:extLst>
          </p:cNvPr>
          <p:cNvSpPr txBox="1">
            <a:spLocks/>
          </p:cNvSpPr>
          <p:nvPr/>
        </p:nvSpPr>
        <p:spPr>
          <a:xfrm>
            <a:off x="4263523" y="2439445"/>
            <a:ext cx="3628725" cy="3323987"/>
          </a:xfrm>
          <a:prstGeom prst="rect">
            <a:avLst/>
          </a:prstGeom>
          <a:ln w="19050">
            <a:noFill/>
          </a:ln>
        </p:spPr>
        <p:txBody>
          <a:bodyPr vert="horz" wrap="square" lIns="0" tIns="0" rIns="0" bIns="0" rtlCol="0" anchor="t">
            <a:spAutoFit/>
          </a:bodyPr>
          <a:lstStyle>
            <a:lvl1pPr marL="0" indent="0" algn="l" defTabSz="347472" rtl="0" eaLnBrk="1" latinLnBrk="0" hangingPunct="1">
              <a:spcBef>
                <a:spcPts val="2400"/>
              </a:spcBef>
              <a:buClr>
                <a:schemeClr val="tx2"/>
              </a:buClr>
              <a:buFont typeface="Arial" panose="020B0604020202020204" pitchFamily="34" charset="0"/>
              <a:buNone/>
              <a:defRPr lang="en-US" sz="1800" kern="1200" dirty="0" smtClean="0">
                <a:solidFill>
                  <a:schemeClr val="tx2"/>
                </a:solidFill>
                <a:latin typeface="+mn-lt"/>
                <a:ea typeface="+mn-ea"/>
                <a:cs typeface="+mn-cs"/>
              </a:defRPr>
            </a:lvl1pPr>
            <a:lvl2pPr marL="502920" indent="0" algn="l" defTabSz="914400" rtl="0" eaLnBrk="1" latinLnBrk="0" hangingPunct="1">
              <a:spcBef>
                <a:spcPts val="900"/>
              </a:spcBef>
              <a:buClr>
                <a:schemeClr val="tx2"/>
              </a:buClr>
              <a:buFont typeface="Arial" panose="020B0604020202020204" pitchFamily="34" charset="0"/>
              <a:buNone/>
              <a:defRPr lang="en-US" sz="1800" kern="1200" dirty="0" smtClean="0">
                <a:solidFill>
                  <a:srgbClr val="0F3755"/>
                </a:solidFill>
                <a:latin typeface="+mn-lt"/>
                <a:ea typeface="+mn-ea"/>
                <a:cs typeface="+mn-cs"/>
              </a:defRPr>
            </a:lvl2pPr>
            <a:lvl3pPr marL="777240" indent="0" algn="l" defTabSz="914400" rtl="0" eaLnBrk="1" latinLnBrk="0" hangingPunct="1">
              <a:spcBef>
                <a:spcPts val="1200"/>
              </a:spcBef>
              <a:buClr>
                <a:schemeClr val="accent1"/>
              </a:buClr>
              <a:buFont typeface="Arial" panose="020B0604020202020204" pitchFamily="34" charset="0"/>
              <a:buNone/>
              <a:defRPr lang="en-US" sz="1800" kern="1200" dirty="0" smtClean="0">
                <a:solidFill>
                  <a:srgbClr val="0F3755"/>
                </a:solidFill>
                <a:latin typeface="+mn-lt"/>
                <a:ea typeface="+mn-ea"/>
                <a:cs typeface="+mn-cs"/>
              </a:defRPr>
            </a:lvl3pPr>
            <a:lvl4pPr marL="1051560" indent="0" algn="l" defTabSz="914400" rtl="0" eaLnBrk="1" latinLnBrk="0" hangingPunct="1">
              <a:spcBef>
                <a:spcPts val="1200"/>
              </a:spcBef>
              <a:buFont typeface="Arial" panose="020B0604020202020204" pitchFamily="34" charset="0"/>
              <a:buNone/>
              <a:defRPr lang="en-US" sz="1800" kern="1200" dirty="0" smtClean="0">
                <a:solidFill>
                  <a:srgbClr val="0F3755"/>
                </a:solidFill>
                <a:latin typeface="+mn-lt"/>
                <a:ea typeface="+mn-ea"/>
                <a:cs typeface="+mn-cs"/>
              </a:defRPr>
            </a:lvl4pPr>
            <a:lvl5pPr marL="1307592" indent="0" algn="l" defTabSz="914400" rtl="0" eaLnBrk="1" latinLnBrk="0" hangingPunct="1">
              <a:spcBef>
                <a:spcPts val="1200"/>
              </a:spcBef>
              <a:buFont typeface="Arial" panose="020B0604020202020204" pitchFamily="34" charset="0"/>
              <a:buNone/>
              <a:defRPr lang="en-US" sz="1800" kern="1200" baseline="0" dirty="0">
                <a:solidFill>
                  <a:srgbClr val="0F375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6895" indent="-116895" defTabSz="347317">
              <a:spcBef>
                <a:spcPts val="600"/>
              </a:spcBef>
              <a:spcAft>
                <a:spcPts val="1200"/>
              </a:spcAft>
              <a:buClr>
                <a:srgbClr val="649BC0"/>
              </a:buClr>
              <a:buFont typeface="Arial" panose="020B0604020202020204" pitchFamily="34" charset="0"/>
              <a:buChar char="•"/>
            </a:pPr>
            <a:r>
              <a:rPr lang="en-US" sz="1400">
                <a:solidFill>
                  <a:schemeClr val="tx1"/>
                </a:solidFill>
                <a:ea typeface="Lato Light" panose="020F0502020204030203" pitchFamily="34" charset="0"/>
                <a:cs typeface="Lato Light" panose="020F0502020204030203" pitchFamily="34" charset="0"/>
              </a:rPr>
              <a:t>Relevant and timely market commentary every month</a:t>
            </a:r>
          </a:p>
          <a:p>
            <a:pPr marL="630238" lvl="1" indent="-168275" defTabSz="347317">
              <a:spcBef>
                <a:spcPts val="600"/>
              </a:spcBef>
              <a:spcAft>
                <a:spcPts val="1200"/>
              </a:spcAft>
              <a:buClr>
                <a:srgbClr val="649BC0"/>
              </a:buClr>
              <a:buFont typeface="Calibri" panose="020F0502020204030204" pitchFamily="34" charset="0"/>
              <a:buChar char="»"/>
            </a:pPr>
            <a:r>
              <a:rPr lang="en-US" sz="1400">
                <a:solidFill>
                  <a:schemeClr val="tx1"/>
                </a:solidFill>
                <a:ea typeface="Lato Light" panose="020F0502020204030203" pitchFamily="34" charset="0"/>
                <a:cs typeface="Lato Light" panose="020F0502020204030203" pitchFamily="34" charset="0"/>
              </a:rPr>
              <a:t>General market update</a:t>
            </a:r>
          </a:p>
          <a:p>
            <a:pPr marL="630238" lvl="1" indent="-168275" defTabSz="347317">
              <a:spcBef>
                <a:spcPts val="600"/>
              </a:spcBef>
              <a:spcAft>
                <a:spcPts val="1200"/>
              </a:spcAft>
              <a:buClr>
                <a:srgbClr val="649BC0"/>
              </a:buClr>
              <a:buFont typeface="Calibri" panose="020F0502020204030204" pitchFamily="34" charset="0"/>
              <a:buChar char="»"/>
            </a:pPr>
            <a:r>
              <a:rPr lang="en-US" sz="1400">
                <a:solidFill>
                  <a:schemeClr val="tx1"/>
                </a:solidFill>
                <a:ea typeface="Lato Light" panose="020F0502020204030203" pitchFamily="34" charset="0"/>
                <a:cs typeface="Lato Light" panose="020F0502020204030203" pitchFamily="34" charset="0"/>
              </a:rPr>
              <a:t>Macro/Fed policy and rates</a:t>
            </a:r>
          </a:p>
          <a:p>
            <a:pPr marL="630238" lvl="1" indent="-168275" defTabSz="347317">
              <a:spcBef>
                <a:spcPts val="600"/>
              </a:spcBef>
              <a:spcAft>
                <a:spcPts val="1200"/>
              </a:spcAft>
              <a:buClr>
                <a:srgbClr val="649BC0"/>
              </a:buClr>
              <a:buFont typeface="Calibri" panose="020F0502020204030204" pitchFamily="34" charset="0"/>
              <a:buChar char="»"/>
            </a:pPr>
            <a:r>
              <a:rPr lang="en-US" sz="1400">
                <a:solidFill>
                  <a:schemeClr val="tx1"/>
                </a:solidFill>
                <a:ea typeface="Lato Light" panose="020F0502020204030203" pitchFamily="34" charset="0"/>
                <a:cs typeface="Lato Light" panose="020F0502020204030203" pitchFamily="34" charset="0"/>
              </a:rPr>
              <a:t>Actionable ideas </a:t>
            </a:r>
          </a:p>
          <a:p>
            <a:pPr marL="116895" indent="-116895" defTabSz="347317">
              <a:spcBef>
                <a:spcPts val="600"/>
              </a:spcBef>
              <a:spcAft>
                <a:spcPts val="1200"/>
              </a:spcAft>
              <a:buClr>
                <a:srgbClr val="649BC0"/>
              </a:buClr>
              <a:buFont typeface="Arial" panose="020B0604020202020204" pitchFamily="34" charset="0"/>
              <a:buChar char="•"/>
            </a:pPr>
            <a:r>
              <a:rPr lang="en-US" sz="1400">
                <a:solidFill>
                  <a:schemeClr val="tx1"/>
                </a:solidFill>
                <a:ea typeface="Lato Light" panose="020F0502020204030203" pitchFamily="34" charset="0"/>
                <a:cs typeface="Lato Light" panose="020F0502020204030203" pitchFamily="34" charset="0"/>
              </a:rPr>
              <a:t>Quick market return snapshot</a:t>
            </a:r>
          </a:p>
          <a:p>
            <a:pPr marL="116895" indent="-116895" defTabSz="347317">
              <a:spcBef>
                <a:spcPts val="600"/>
              </a:spcBef>
              <a:spcAft>
                <a:spcPts val="1200"/>
              </a:spcAft>
              <a:buClr>
                <a:srgbClr val="649BC0"/>
              </a:buClr>
              <a:buFont typeface="Arial" panose="020B0604020202020204" pitchFamily="34" charset="0"/>
              <a:buChar char="•"/>
            </a:pPr>
            <a:r>
              <a:rPr lang="en-US" sz="1400">
                <a:solidFill>
                  <a:schemeClr val="tx1"/>
                </a:solidFill>
                <a:ea typeface="Lato Light" panose="020F0502020204030203" pitchFamily="34" charset="0"/>
                <a:cs typeface="Lato Light" panose="020F0502020204030203" pitchFamily="34" charset="0"/>
              </a:rPr>
              <a:t>Compliance approved so you can share with your clients and prospects </a:t>
            </a:r>
          </a:p>
          <a:p>
            <a:pPr marL="116895" indent="-116895" defTabSz="347317">
              <a:spcBef>
                <a:spcPts val="600"/>
              </a:spcBef>
              <a:spcAft>
                <a:spcPts val="1200"/>
              </a:spcAft>
              <a:buClr>
                <a:srgbClr val="649BC0"/>
              </a:buClr>
              <a:buFont typeface="Arial" panose="020B0604020202020204" pitchFamily="34" charset="0"/>
              <a:buChar char="•"/>
            </a:pPr>
            <a:endParaRPr lang="en-US" sz="1400">
              <a:solidFill>
                <a:schemeClr val="tx1"/>
              </a:solidFill>
              <a:ea typeface="Lato Light" panose="020F0502020204030203" pitchFamily="34" charset="0"/>
              <a:cs typeface="Lato Light" panose="020F0502020204030203" pitchFamily="34" charset="0"/>
            </a:endParaRPr>
          </a:p>
        </p:txBody>
      </p:sp>
      <p:grpSp>
        <p:nvGrpSpPr>
          <p:cNvPr id="7" name="Group 6">
            <a:extLst>
              <a:ext uri="{FF2B5EF4-FFF2-40B4-BE49-F238E27FC236}">
                <a16:creationId xmlns:a16="http://schemas.microsoft.com/office/drawing/2014/main" id="{3411721A-FEF8-F664-6182-9090AB7E452C}"/>
              </a:ext>
            </a:extLst>
          </p:cNvPr>
          <p:cNvGrpSpPr/>
          <p:nvPr/>
        </p:nvGrpSpPr>
        <p:grpSpPr>
          <a:xfrm>
            <a:off x="735840" y="2157362"/>
            <a:ext cx="3006430" cy="3758470"/>
            <a:chOff x="432187" y="2328837"/>
            <a:chExt cx="3006430" cy="3758470"/>
          </a:xfrm>
        </p:grpSpPr>
        <p:sp>
          <p:nvSpPr>
            <p:cNvPr id="6" name="Rectangle 5">
              <a:extLst>
                <a:ext uri="{FF2B5EF4-FFF2-40B4-BE49-F238E27FC236}">
                  <a16:creationId xmlns:a16="http://schemas.microsoft.com/office/drawing/2014/main" id="{8BDFBD3E-52E2-B48E-531E-FD3591696B82}"/>
                </a:ext>
              </a:extLst>
            </p:cNvPr>
            <p:cNvSpPr/>
            <p:nvPr/>
          </p:nvSpPr>
          <p:spPr>
            <a:xfrm>
              <a:off x="870152" y="2737370"/>
              <a:ext cx="2568465" cy="334993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28AB86D-2E86-821A-2C0A-52199C1BE8A4}"/>
                </a:ext>
              </a:extLst>
            </p:cNvPr>
            <p:cNvSpPr/>
            <p:nvPr/>
          </p:nvSpPr>
          <p:spPr>
            <a:xfrm>
              <a:off x="717752" y="2584970"/>
              <a:ext cx="2568465" cy="334993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020BB88-3C1A-760D-F811-A3C09F1F5E66}"/>
                </a:ext>
              </a:extLst>
            </p:cNvPr>
            <p:cNvSpPr/>
            <p:nvPr/>
          </p:nvSpPr>
          <p:spPr>
            <a:xfrm>
              <a:off x="565352" y="2432570"/>
              <a:ext cx="2568465" cy="334993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6A0A36-A269-C5A4-4420-D5AC2F3D88CF}"/>
                </a:ext>
              </a:extLst>
            </p:cNvPr>
            <p:cNvPicPr>
              <a:picLocks noChangeAspect="1"/>
            </p:cNvPicPr>
            <p:nvPr/>
          </p:nvPicPr>
          <p:blipFill rotWithShape="1">
            <a:blip r:embed="rId2"/>
            <a:srcRect l="-88"/>
            <a:stretch/>
          </p:blipFill>
          <p:spPr>
            <a:xfrm>
              <a:off x="432187" y="2328837"/>
              <a:ext cx="2587101" cy="3310128"/>
            </a:xfrm>
            <a:prstGeom prst="rect">
              <a:avLst/>
            </a:prstGeom>
            <a:effectLst/>
          </p:spPr>
        </p:pic>
      </p:grpSp>
      <p:sp>
        <p:nvSpPr>
          <p:cNvPr id="3" name="Title 9">
            <a:extLst>
              <a:ext uri="{FF2B5EF4-FFF2-40B4-BE49-F238E27FC236}">
                <a16:creationId xmlns:a16="http://schemas.microsoft.com/office/drawing/2014/main" id="{EA56630C-0DFC-C2A3-01C6-7A729F5160DF}"/>
              </a:ext>
            </a:extLst>
          </p:cNvPr>
          <p:cNvSpPr txBox="1">
            <a:spLocks/>
          </p:cNvSpPr>
          <p:nvPr/>
        </p:nvSpPr>
        <p:spPr>
          <a:xfrm>
            <a:off x="432187" y="271329"/>
            <a:ext cx="8229600" cy="317651"/>
          </a:xfrm>
          <a:prstGeom prst="rect">
            <a:avLst/>
          </a:prstGeom>
        </p:spPr>
        <p:txBody>
          <a:bodyPr vert="horz" wrap="square" lIns="0" tIns="0" rIns="0" bIns="0" rtlCol="0" anchor="t">
            <a:sp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spcAft>
                <a:spcPts val="600"/>
              </a:spcAft>
            </a:pPr>
            <a:r>
              <a:rPr lang="en-US" sz="2400">
                <a:solidFill>
                  <a:schemeClr val="tx1">
                    <a:lumMod val="65000"/>
                    <a:lumOff val="35000"/>
                  </a:schemeClr>
                </a:solidFill>
                <a:latin typeface="Lato" panose="020F0502020204030203" pitchFamily="34" charset="0"/>
                <a:ea typeface="Open Sans" panose="020B0606030504020204" pitchFamily="34" charset="0"/>
                <a:cs typeface="Open Sans" panose="020B0606030504020204" pitchFamily="34" charset="0"/>
              </a:rPr>
              <a:t>Keeping Your Clients Informed</a:t>
            </a:r>
          </a:p>
        </p:txBody>
      </p:sp>
    </p:spTree>
    <p:extLst>
      <p:ext uri="{BB962C8B-B14F-4D97-AF65-F5344CB8AC3E}">
        <p14:creationId xmlns:p14="http://schemas.microsoft.com/office/powerpoint/2010/main" val="2168230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774288"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625" tIns="47625" rIns="47625" bIns="47625" numCol="1" spcCol="38100" rtlCol="0" anchor="ctr">
        <a:spAutoFit/>
      </a:bodyPr>
      <a:lstStyle>
        <a:defPPr marL="0" marR="0" indent="0" algn="ctr" defTabSz="774288"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113E54"/>
            </a:solidFill>
            <a:effectLst/>
            <a:uFillTx/>
            <a:latin typeface="Playfair Display"/>
            <a:ea typeface="Playfair Display"/>
            <a:cs typeface="Playfair Display"/>
            <a:sym typeface="Playfair Displa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0727cc0-ae81-4f2b-9e32-a0aed508dfd2" xsi:nil="true"/>
    <lcf76f155ced4ddcb4097134ff3c332f xmlns="a5197f4b-bb98-45de-a349-ff602a3ff48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DB2B970C53E94AB6182DE263BF7378" ma:contentTypeVersion="15" ma:contentTypeDescription="Create a new document." ma:contentTypeScope="" ma:versionID="1ef571551e7dac9ad04e3f49b9c8be2e">
  <xsd:schema xmlns:xsd="http://www.w3.org/2001/XMLSchema" xmlns:xs="http://www.w3.org/2001/XMLSchema" xmlns:p="http://schemas.microsoft.com/office/2006/metadata/properties" xmlns:ns2="a5197f4b-bb98-45de-a349-ff602a3ff487" xmlns:ns3="40727cc0-ae81-4f2b-9e32-a0aed508dfd2" targetNamespace="http://schemas.microsoft.com/office/2006/metadata/properties" ma:root="true" ma:fieldsID="9041d9ab5c6a27ebbfefb59db90aaf54" ns2:_="" ns3:_="">
    <xsd:import namespace="a5197f4b-bb98-45de-a349-ff602a3ff487"/>
    <xsd:import namespace="40727cc0-ae81-4f2b-9e32-a0aed508df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97f4b-bb98-45de-a349-ff602a3ff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62954ac-8743-47c6-b384-a2fc5969605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727cc0-ae81-4f2b-9e32-a0aed508dfd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2b0a8ec-9c57-45f5-92f3-c55494939ee6}" ma:internalName="TaxCatchAll" ma:showField="CatchAllData" ma:web="40727cc0-ae81-4f2b-9e32-a0aed508dfd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EDA7B3-4041-40FE-A85C-39DA94F8332A}">
  <ds:schemaRefs>
    <ds:schemaRef ds:uri="40727cc0-ae81-4f2b-9e32-a0aed508dfd2"/>
    <ds:schemaRef ds:uri="83563b20-03f0-4408-8fbf-a80bc0e68967"/>
    <ds:schemaRef ds:uri="a5197f4b-bb98-45de-a349-ff602a3ff4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FE2227-35D5-4802-9AA8-763D59EA96E6}">
  <ds:schemaRefs>
    <ds:schemaRef ds:uri="http://schemas.microsoft.com/sharepoint/v3/contenttype/forms"/>
  </ds:schemaRefs>
</ds:datastoreItem>
</file>

<file path=customXml/itemProps3.xml><?xml version="1.0" encoding="utf-8"?>
<ds:datastoreItem xmlns:ds="http://schemas.openxmlformats.org/officeDocument/2006/customXml" ds:itemID="{2FBAF735-009A-45CC-8C80-B98026B2F2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97f4b-bb98-45de-a349-ff602a3ff487"/>
    <ds:schemaRef ds:uri="40727cc0-ae81-4f2b-9e32-a0aed508d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7d80950-39bf-4b05-9e4d-b01b206da592}" enabled="0" method="" siteId="{67d80950-39bf-4b05-9e4d-b01b206da592}" removed="1"/>
</clbl:labelList>
</file>

<file path=docProps/app.xml><?xml version="1.0" encoding="utf-8"?>
<Properties xmlns="http://schemas.openxmlformats.org/officeDocument/2006/extended-properties" xmlns:vt="http://schemas.openxmlformats.org/officeDocument/2006/docPropsVTypes">
  <Template>Office Theme</Template>
  <TotalTime>7875</TotalTime>
  <Words>2403</Words>
  <Application>Microsoft Office PowerPoint</Application>
  <PresentationFormat>Letter Paper (8.5x11 in)</PresentationFormat>
  <Paragraphs>323</Paragraphs>
  <Slides>21</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Calibri Light</vt:lpstr>
      <vt:lpstr>Helvetica Neue</vt:lpstr>
      <vt:lpstr>Lato</vt:lpstr>
      <vt:lpstr>Lato Black</vt:lpstr>
      <vt:lpstr>Lato Light</vt:lpstr>
      <vt:lpstr>Lato SemiBold</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Bomher</dc:creator>
  <cp:lastModifiedBy>Jen Wing</cp:lastModifiedBy>
  <cp:revision>5</cp:revision>
  <cp:lastPrinted>2019-02-27T15:37:43Z</cp:lastPrinted>
  <dcterms:modified xsi:type="dcterms:W3CDTF">2024-05-20T23:11:38Z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0x01010053DB2B970C53E94AB6182DE263BF7378</vt:lpwstr>
  </property>
  <property fmtid="{D5CDD505-2E9C-101B-9397-08002B2CF9AE}" pid="3" name="AuthorIds_UIVersion_1024">
    <vt:lpwstr>9</vt:lpwstr>
  </property>
  <property fmtid="{D5CDD505-2E9C-101B-9397-08002B2CF9AE}" pid="4" name="AuthorIds_UIVersion_9216">
    <vt:lpwstr>9</vt:lpwstr>
  </property>
  <property fmtid="{D5CDD505-2E9C-101B-9397-08002B2CF9AE}" pid="5" name="AuthorIds_UIVersion_16384">
    <vt:lpwstr>9</vt:lpwstr>
  </property>
  <property fmtid="{D5CDD505-2E9C-101B-9397-08002B2CF9AE}" pid="6" name="Order">
    <vt:r8>43400</vt:r8>
  </property>
  <property fmtid="{D5CDD505-2E9C-101B-9397-08002B2CF9AE}" pid="7" name="MediaServiceImageTags">
    <vt:lpwstr/>
  </property>
</Properties>
</file>