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omments/modernComment_103_0.xml" ContentType="application/vnd.ms-powerpoint.comments+xml"/>
  <Override PartName="/ppt/comments/modernComment_107_0.xml" ContentType="application/vnd.ms-powerpoint.comments+xml"/>
  <Override PartName="/ppt/comments/modernComment_108_0.xml" ContentType="application/vnd.ms-powerpoint.comments+xml"/>
  <Override PartName="/ppt/comments/modernComment_10D_0.xml" ContentType="application/vnd.ms-powerpoint.comments+xml"/>
  <Override PartName="/ppt/comments/modernComment_114_0.xml" ContentType="application/vnd.ms-powerpoint.comments+xml"/>
  <Override PartName="/ppt/comments/modernComment_117_0.xml" ContentType="application/vnd.ms-powerpoint.comments+xml"/>
  <Override PartName="/ppt/comments/modernComment_126_0.xml" ContentType="application/vnd.ms-powerpoint.comments+xml"/>
  <Override PartName="/ppt/comments/modernComment_14B_26B518FF.xml" ContentType="application/vnd.ms-powerpoint.comments+xml"/>
  <Override PartName="/ppt/comments/modernComment_152_335B3B13.xml" ContentType="application/vnd.ms-powerpoint.comments+xml"/>
  <Override PartName="/ppt/comments/modernComment_12B_0.xml" ContentType="application/vnd.ms-powerpoint.comments+xml"/>
  <Override PartName="/ppt/comments/modernComment_12C_0.xml" ContentType="application/vnd.ms-powerpoint.comments+xml"/>
  <Override PartName="/ppt/notesSlides/notesSlide1.xml" ContentType="application/vnd.openxmlformats-officedocument.presentationml.notesSlide+xml"/>
  <Override PartName="/ppt/comments/modernComment_132_0.xml" ContentType="application/vnd.ms-powerpoint.comments+xml"/>
  <Override PartName="/ppt/comments/modernComment_14C_B85E495F.xml" ContentType="application/vnd.ms-powerpoint.comments+xml"/>
  <Override PartName="/ppt/comments/modernComment_133_0.xml" ContentType="application/vnd.ms-powerpoint.comments+xml"/>
  <Override PartName="/ppt/comments/modernComment_136_0.xml" ContentType="application/vnd.ms-powerpoint.comments+xml"/>
  <Override PartName="/ppt/comments/modernComment_138_0.xml" ContentType="application/vnd.ms-powerpoint.comments+xml"/>
  <Override PartName="/ppt/comments/modernComment_139_0.xml" ContentType="application/vnd.ms-powerpoint.comments+xml"/>
  <Override PartName="/ppt/comments/modernComment_14F_21231DD4.xml" ContentType="application/vnd.ms-powerpoint.comments+xml"/>
  <Override PartName="/ppt/comments/modernComment_13C_0.xml" ContentType="application/vnd.ms-powerpoint.comments+xml"/>
  <Override PartName="/ppt/comments/modernComment_150_3C73DC4B.xml" ContentType="application/vnd.ms-powerpoint.comments+xml"/>
  <Override PartName="/ppt/notesSlides/notesSlide2.xml" ContentType="application/vnd.openxmlformats-officedocument.presentationml.notesSlide+xml"/>
  <Override PartName="/ppt/comments/modernComment_141_0.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325" r:id="rId42"/>
    <p:sldId id="294" r:id="rId43"/>
    <p:sldId id="331" r:id="rId44"/>
    <p:sldId id="338" r:id="rId45"/>
    <p:sldId id="295" r:id="rId46"/>
    <p:sldId id="296" r:id="rId47"/>
    <p:sldId id="297" r:id="rId48"/>
    <p:sldId id="298" r:id="rId49"/>
    <p:sldId id="299" r:id="rId50"/>
    <p:sldId id="300" r:id="rId51"/>
    <p:sldId id="301" r:id="rId52"/>
    <p:sldId id="303" r:id="rId53"/>
    <p:sldId id="305" r:id="rId54"/>
    <p:sldId id="306" r:id="rId55"/>
    <p:sldId id="332" r:id="rId56"/>
    <p:sldId id="307" r:id="rId57"/>
    <p:sldId id="308" r:id="rId58"/>
    <p:sldId id="309" r:id="rId59"/>
    <p:sldId id="328" r:id="rId60"/>
    <p:sldId id="310" r:id="rId61"/>
    <p:sldId id="311" r:id="rId62"/>
    <p:sldId id="312" r:id="rId63"/>
    <p:sldId id="313" r:id="rId64"/>
    <p:sldId id="335" r:id="rId65"/>
    <p:sldId id="315" r:id="rId66"/>
    <p:sldId id="329" r:id="rId67"/>
    <p:sldId id="316" r:id="rId68"/>
    <p:sldId id="336" r:id="rId69"/>
    <p:sldId id="317" r:id="rId70"/>
    <p:sldId id="318" r:id="rId71"/>
    <p:sldId id="319" r:id="rId72"/>
    <p:sldId id="320" r:id="rId73"/>
    <p:sldId id="321" r:id="rId74"/>
    <p:sldId id="322" r:id="rId75"/>
    <p:sldId id="323" r:id="rId76"/>
    <p:sldId id="324" r:id="rId7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281630-A62C-2914-80A9-CF1485FE4970}" name="Gwen Tucker" initials="GT" userId="S::gtucker@Intecare.org::860e8b9a-e344-488d-ac7c-056640247097" providerId="AD"/>
  <p188:author id="{74D27EA5-A6EB-5628-4850-3F42F5873FB8}" name="Guest User" initials="GU" userId="S::urn:spo:anon#e7e3e12a2fbc614ac81c7bdaef94908124dd78fc761ac9d57b8df07b1ef6bb57::" providerId="AD"/>
  <p188:author id="{BF166AA6-CB79-6132-1045-6579EF88D53B}" name="Kimberly McDaniel" initials="KM" userId="S::kgraymcdaniel@Intecare.org::1006d38c-0e92-48a6-b9a4-80072d7a7e36" providerId="AD"/>
  <p188:author id="{4102DBFB-CF04-DAC2-8020-4F23D1F468A4}" name="Lara Williams" initials="LW" userId="S::lwilliams@Intecare.org::5d042df6-0fa1-4999-91f4-30598bbc974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microsoft.com/office/2018/10/relationships/authors" Target="author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wen Tucker" userId="860e8b9a-e344-488d-ac7c-056640247097" providerId="ADAL" clId="{A037C07D-0E15-49ED-8294-2F86090B493E}"/>
    <pc:docChg chg="custSel delSld modSld">
      <pc:chgData name="Gwen Tucker" userId="860e8b9a-e344-488d-ac7c-056640247097" providerId="ADAL" clId="{A037C07D-0E15-49ED-8294-2F86090B493E}" dt="2025-08-18T18:39:10.728" v="66" actId="2696"/>
      <pc:docMkLst>
        <pc:docMk/>
      </pc:docMkLst>
      <pc:sldChg chg="modSp mod">
        <pc:chgData name="Gwen Tucker" userId="860e8b9a-e344-488d-ac7c-056640247097" providerId="ADAL" clId="{A037C07D-0E15-49ED-8294-2F86090B493E}" dt="2025-08-18T18:38:52.941" v="65" actId="20577"/>
        <pc:sldMkLst>
          <pc:docMk/>
          <pc:sldMk cId="0" sldId="257"/>
        </pc:sldMkLst>
        <pc:spChg chg="mod">
          <ac:chgData name="Gwen Tucker" userId="860e8b9a-e344-488d-ac7c-056640247097" providerId="ADAL" clId="{A037C07D-0E15-49ED-8294-2F86090B493E}" dt="2025-08-18T18:38:52.941" v="65" actId="20577"/>
          <ac:spMkLst>
            <pc:docMk/>
            <pc:sldMk cId="0" sldId="257"/>
            <ac:spMk id="3" creationId="{00000000-0000-0000-0000-000000000000}"/>
          </ac:spMkLst>
        </pc:spChg>
      </pc:sldChg>
      <pc:sldChg chg="del">
        <pc:chgData name="Gwen Tucker" userId="860e8b9a-e344-488d-ac7c-056640247097" providerId="ADAL" clId="{A037C07D-0E15-49ED-8294-2F86090B493E}" dt="2025-08-18T18:39:10.728" v="66" actId="2696"/>
        <pc:sldMkLst>
          <pc:docMk/>
          <pc:sldMk cId="2542788118" sldId="337"/>
        </pc:sldMkLst>
      </pc:sldChg>
    </pc:docChg>
  </pc:docChgLst>
  <pc:docChgLst>
    <pc:chgData name="Gwen Tucker" userId="860e8b9a-e344-488d-ac7c-056640247097" providerId="ADAL" clId="{70406850-4C5A-4B6E-A2E0-8A8F11BF2C9A}"/>
    <pc:docChg chg="custSel modSld">
      <pc:chgData name="Gwen Tucker" userId="860e8b9a-e344-488d-ac7c-056640247097" providerId="ADAL" clId="{70406850-4C5A-4B6E-A2E0-8A8F11BF2C9A}" dt="2025-05-12T14:15:54.551" v="59" actId="5793"/>
      <pc:docMkLst>
        <pc:docMk/>
      </pc:docMkLst>
      <pc:sldChg chg="modSp mod">
        <pc:chgData name="Gwen Tucker" userId="860e8b9a-e344-488d-ac7c-056640247097" providerId="ADAL" clId="{70406850-4C5A-4B6E-A2E0-8A8F11BF2C9A}" dt="2025-05-12T14:09:09.094" v="23" actId="5793"/>
        <pc:sldMkLst>
          <pc:docMk/>
          <pc:sldMk cId="0" sldId="257"/>
        </pc:sldMkLst>
      </pc:sldChg>
      <pc:sldChg chg="modSp mod">
        <pc:chgData name="Gwen Tucker" userId="860e8b9a-e344-488d-ac7c-056640247097" providerId="ADAL" clId="{70406850-4C5A-4B6E-A2E0-8A8F11BF2C9A}" dt="2025-05-12T14:15:54.551" v="59" actId="5793"/>
        <pc:sldMkLst>
          <pc:docMk/>
          <pc:sldMk cId="0" sldId="280"/>
        </pc:sldMkLst>
      </pc:sldChg>
      <pc:sldChg chg="modSp mod">
        <pc:chgData name="Gwen Tucker" userId="860e8b9a-e344-488d-ac7c-056640247097" providerId="ADAL" clId="{70406850-4C5A-4B6E-A2E0-8A8F11BF2C9A}" dt="2025-05-12T14:14:41.014" v="37" actId="33524"/>
        <pc:sldMkLst>
          <pc:docMk/>
          <pc:sldMk cId="0" sldId="323"/>
        </pc:sldMkLst>
      </pc:sldChg>
    </pc:docChg>
  </pc:docChgLst>
  <pc:docChgLst>
    <pc:chgData name="Gwen Tucker" userId="860e8b9a-e344-488d-ac7c-056640247097" providerId="ADAL" clId="{655098C4-8C4A-43F7-B0BD-14E60738C63D}"/>
    <pc:docChg chg="modSld">
      <pc:chgData name="Gwen Tucker" userId="860e8b9a-e344-488d-ac7c-056640247097" providerId="ADAL" clId="{655098C4-8C4A-43F7-B0BD-14E60738C63D}" dt="2024-08-06T16:28:32.895" v="0" actId="14100"/>
      <pc:docMkLst>
        <pc:docMk/>
      </pc:docMkLst>
      <pc:sldChg chg="modSp mod">
        <pc:chgData name="Gwen Tucker" userId="860e8b9a-e344-488d-ac7c-056640247097" providerId="ADAL" clId="{655098C4-8C4A-43F7-B0BD-14E60738C63D}" dt="2024-08-06T16:28:32.895" v="0" actId="14100"/>
        <pc:sldMkLst>
          <pc:docMk/>
          <pc:sldMk cId="1155674136" sldId="330"/>
        </pc:sldMkLst>
      </pc:sldChg>
    </pc:docChg>
  </pc:docChgLst>
  <pc:docChgLst>
    <pc:chgData name="Lara Williams" userId="5d042df6-0fa1-4999-91f4-30598bbc9745" providerId="ADAL" clId="{EE83A4C9-039F-4C3B-BC2B-3713E0BAB9B6}"/>
    <pc:docChg chg="undo custSel modSld">
      <pc:chgData name="Lara Williams" userId="5d042df6-0fa1-4999-91f4-30598bbc9745" providerId="ADAL" clId="{EE83A4C9-039F-4C3B-BC2B-3713E0BAB9B6}" dt="2024-08-07T16:22:42.998" v="122" actId="1076"/>
      <pc:docMkLst>
        <pc:docMk/>
      </pc:docMkLst>
      <pc:sldChg chg="modSp mod">
        <pc:chgData name="Lara Williams" userId="5d042df6-0fa1-4999-91f4-30598bbc9745" providerId="ADAL" clId="{EE83A4C9-039F-4C3B-BC2B-3713E0BAB9B6}" dt="2024-08-07T16:14:40.547" v="121" actId="20577"/>
        <pc:sldMkLst>
          <pc:docMk/>
          <pc:sldMk cId="0" sldId="259"/>
        </pc:sldMkLst>
      </pc:sldChg>
      <pc:sldChg chg="modSp mod">
        <pc:chgData name="Lara Williams" userId="5d042df6-0fa1-4999-91f4-30598bbc9745" providerId="ADAL" clId="{EE83A4C9-039F-4C3B-BC2B-3713E0BAB9B6}" dt="2024-08-07T14:59:53.893" v="111" actId="1076"/>
        <pc:sldMkLst>
          <pc:docMk/>
          <pc:sldMk cId="0" sldId="279"/>
        </pc:sldMkLst>
      </pc:sldChg>
      <pc:sldChg chg="modSp mod">
        <pc:chgData name="Lara Williams" userId="5d042df6-0fa1-4999-91f4-30598bbc9745" providerId="ADAL" clId="{EE83A4C9-039F-4C3B-BC2B-3713E0BAB9B6}" dt="2024-08-07T16:22:42.998" v="122" actId="1076"/>
        <pc:sldMkLst>
          <pc:docMk/>
          <pc:sldMk cId="0" sldId="310"/>
        </pc:sldMkLst>
      </pc:sldChg>
    </pc:docChg>
  </pc:docChgLst>
  <pc:docChgLst>
    <pc:chgData name="Kimberly Gray McDaniel" userId="1006d38c-0e92-48a6-b9a4-80072d7a7e36" providerId="ADAL" clId="{F73DA72E-D157-40A6-BC21-B96706239208}"/>
    <pc:docChg chg="undo custSel addSld delSld modSld sldOrd">
      <pc:chgData name="Kimberly Gray McDaniel" userId="1006d38c-0e92-48a6-b9a4-80072d7a7e36" providerId="ADAL" clId="{F73DA72E-D157-40A6-BC21-B96706239208}" dt="2024-08-09T17:54:31.418" v="6018"/>
      <pc:docMkLst>
        <pc:docMk/>
      </pc:docMkLst>
      <pc:sldChg chg="modSp mod modCm">
        <pc:chgData name="Kimberly Gray McDaniel" userId="1006d38c-0e92-48a6-b9a4-80072d7a7e36" providerId="ADAL" clId="{F73DA72E-D157-40A6-BC21-B96706239208}" dt="2024-08-07T16:13:50.634" v="4428" actId="255"/>
        <pc:sldMkLst>
          <pc:docMk/>
          <pc:sldMk cId="0" sldId="259"/>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41:31.063" v="1426"/>
              <pc2:cmMkLst xmlns:pc2="http://schemas.microsoft.com/office/powerpoint/2019/9/main/command">
                <pc:docMk/>
                <pc:sldMk cId="0" sldId="259"/>
                <pc2:cmMk id="{75AAA5AB-DA65-48D3-8677-5E6D81FD8C78}"/>
              </pc2:cmMkLst>
            </pc226:cmChg>
          </p:ext>
        </pc:extLst>
      </pc:sldChg>
      <pc:sldChg chg="modSp mod modCm">
        <pc:chgData name="Kimberly Gray McDaniel" userId="1006d38c-0e92-48a6-b9a4-80072d7a7e36" providerId="ADAL" clId="{F73DA72E-D157-40A6-BC21-B96706239208}" dt="2024-08-07T14:41:20.034" v="1425"/>
        <pc:sldMkLst>
          <pc:docMk/>
          <pc:sldMk cId="0" sldId="263"/>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41:20.034" v="1425"/>
              <pc2:cmMkLst xmlns:pc2="http://schemas.microsoft.com/office/powerpoint/2019/9/main/command">
                <pc:docMk/>
                <pc:sldMk cId="0" sldId="263"/>
                <pc2:cmMk id="{4E735CB5-57BA-4E0B-97CB-D750AAC90E6E}"/>
              </pc2:cmMkLst>
            </pc226:cmChg>
          </p:ext>
        </pc:extLst>
      </pc:sldChg>
      <pc:sldChg chg="modSp mod modCm">
        <pc:chgData name="Kimberly Gray McDaniel" userId="1006d38c-0e92-48a6-b9a4-80072d7a7e36" providerId="ADAL" clId="{F73DA72E-D157-40A6-BC21-B96706239208}" dt="2024-08-07T14:41:07.707" v="1424"/>
        <pc:sldMkLst>
          <pc:docMk/>
          <pc:sldMk cId="0" sldId="264"/>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41:07.707" v="1424"/>
              <pc2:cmMkLst xmlns:pc2="http://schemas.microsoft.com/office/powerpoint/2019/9/main/command">
                <pc:docMk/>
                <pc:sldMk cId="0" sldId="264"/>
                <pc2:cmMk id="{4AC649BF-4554-4787-A507-42FFA86A2908}"/>
              </pc2:cmMkLst>
            </pc226:cmChg>
          </p:ext>
        </pc:extLst>
      </pc:sldChg>
      <pc:sldChg chg="modSp mod modCm">
        <pc:chgData name="Kimberly Gray McDaniel" userId="1006d38c-0e92-48a6-b9a4-80072d7a7e36" providerId="ADAL" clId="{F73DA72E-D157-40A6-BC21-B96706239208}" dt="2024-08-07T14:42:12.949" v="1446"/>
        <pc:sldMkLst>
          <pc:docMk/>
          <pc:sldMk cId="0" sldId="269"/>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42:12.949" v="1446"/>
              <pc2:cmMkLst xmlns:pc2="http://schemas.microsoft.com/office/powerpoint/2019/9/main/command">
                <pc:docMk/>
                <pc:sldMk cId="0" sldId="269"/>
                <pc2:cmMk id="{A6D11B0B-70F6-48C8-A38B-FCA62AD5E18D}"/>
              </pc2:cmMkLst>
            </pc226:cmChg>
          </p:ext>
        </pc:extLst>
      </pc:sldChg>
      <pc:sldChg chg="modSp mod">
        <pc:chgData name="Kimberly Gray McDaniel" userId="1006d38c-0e92-48a6-b9a4-80072d7a7e36" providerId="ADAL" clId="{F73DA72E-D157-40A6-BC21-B96706239208}" dt="2024-08-07T14:43:42.212" v="1466" actId="20577"/>
        <pc:sldMkLst>
          <pc:docMk/>
          <pc:sldMk cId="0" sldId="275"/>
        </pc:sldMkLst>
      </pc:sldChg>
      <pc:sldChg chg="modSp mod modCm">
        <pc:chgData name="Kimberly Gray McDaniel" userId="1006d38c-0e92-48a6-b9a4-80072d7a7e36" providerId="ADAL" clId="{F73DA72E-D157-40A6-BC21-B96706239208}" dt="2024-08-07T14:46:39.237" v="1735"/>
        <pc:sldMkLst>
          <pc:docMk/>
          <pc:sldMk cId="0" sldId="276"/>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46:39.237" v="1735"/>
              <pc2:cmMkLst xmlns:pc2="http://schemas.microsoft.com/office/powerpoint/2019/9/main/command">
                <pc:docMk/>
                <pc:sldMk cId="0" sldId="276"/>
                <pc2:cmMk id="{B5D86AB2-67F2-4FB9-BAE5-356C2468B8B5}"/>
              </pc2:cmMkLst>
            </pc226:cmChg>
          </p:ext>
        </pc:extLst>
      </pc:sldChg>
      <pc:sldChg chg="modSp mod">
        <pc:chgData name="Kimberly Gray McDaniel" userId="1006d38c-0e92-48a6-b9a4-80072d7a7e36" providerId="ADAL" clId="{F73DA72E-D157-40A6-BC21-B96706239208}" dt="2024-08-07T14:47:10.878" v="1737" actId="20577"/>
        <pc:sldMkLst>
          <pc:docMk/>
          <pc:sldMk cId="0" sldId="278"/>
        </pc:sldMkLst>
      </pc:sldChg>
      <pc:sldChg chg="modSp mod modCm">
        <pc:chgData name="Kimberly Gray McDaniel" userId="1006d38c-0e92-48a6-b9a4-80072d7a7e36" providerId="ADAL" clId="{F73DA72E-D157-40A6-BC21-B96706239208}" dt="2024-08-09T17:13:51.684" v="5975" actId="20577"/>
        <pc:sldMkLst>
          <pc:docMk/>
          <pc:sldMk cId="0" sldId="279"/>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4:56:42.147" v="1749"/>
              <pc2:cmMkLst xmlns:pc2="http://schemas.microsoft.com/office/powerpoint/2019/9/main/command">
                <pc:docMk/>
                <pc:sldMk cId="0" sldId="279"/>
                <pc2:cmMk id="{5B4124D5-CD73-48FF-9344-21EB4E778B6A}"/>
              </pc2:cmMkLst>
            </pc226:cmChg>
          </p:ext>
        </pc:extLst>
      </pc:sldChg>
      <pc:sldChg chg="modSp mod modCm">
        <pc:chgData name="Kimberly Gray McDaniel" userId="1006d38c-0e92-48a6-b9a4-80072d7a7e36" providerId="ADAL" clId="{F73DA72E-D157-40A6-BC21-B96706239208}" dt="2024-08-07T15:21:42.364" v="2424" actId="20577"/>
        <pc:sldMkLst>
          <pc:docMk/>
          <pc:sldMk cId="0" sldId="294"/>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5:21:42.364" v="2424" actId="20577"/>
              <pc2:cmMkLst xmlns:pc2="http://schemas.microsoft.com/office/powerpoint/2019/9/main/command">
                <pc:docMk/>
                <pc:sldMk cId="0" sldId="294"/>
                <pc2:cmMk id="{EE320A85-157A-412D-8F8A-2E12B234DEE9}"/>
              </pc2:cmMkLst>
            </pc226:cmChg>
          </p:ext>
        </pc:extLst>
      </pc:sldChg>
      <pc:sldChg chg="modSp mod">
        <pc:chgData name="Kimberly Gray McDaniel" userId="1006d38c-0e92-48a6-b9a4-80072d7a7e36" providerId="ADAL" clId="{F73DA72E-D157-40A6-BC21-B96706239208}" dt="2024-08-07T18:12:31.200" v="5567" actId="20577"/>
        <pc:sldMkLst>
          <pc:docMk/>
          <pc:sldMk cId="0" sldId="296"/>
        </pc:sldMkLst>
      </pc:sldChg>
      <pc:sldChg chg="modSp mod modCm">
        <pc:chgData name="Kimberly Gray McDaniel" userId="1006d38c-0e92-48a6-b9a4-80072d7a7e36" providerId="ADAL" clId="{F73DA72E-D157-40A6-BC21-B96706239208}" dt="2024-08-07T15:33:10.142" v="2615" actId="20577"/>
        <pc:sldMkLst>
          <pc:docMk/>
          <pc:sldMk cId="0" sldId="299"/>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5:33:10.142" v="2615" actId="20577"/>
              <pc2:cmMkLst xmlns:pc2="http://schemas.microsoft.com/office/powerpoint/2019/9/main/command">
                <pc:docMk/>
                <pc:sldMk cId="0" sldId="299"/>
                <pc2:cmMk id="{3F042219-8480-47DF-860B-74B96C9AE9CD}"/>
              </pc2:cmMkLst>
            </pc226:cmChg>
          </p:ext>
        </pc:extLst>
      </pc:sldChg>
      <pc:sldChg chg="modSp mod modCm">
        <pc:chgData name="Kimberly Gray McDaniel" userId="1006d38c-0e92-48a6-b9a4-80072d7a7e36" providerId="ADAL" clId="{F73DA72E-D157-40A6-BC21-B96706239208}" dt="2024-08-07T15:34:17.610" v="2618"/>
        <pc:sldMkLst>
          <pc:docMk/>
          <pc:sldMk cId="0" sldId="300"/>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5:34:17.610" v="2618"/>
              <pc2:cmMkLst xmlns:pc2="http://schemas.microsoft.com/office/powerpoint/2019/9/main/command">
                <pc:docMk/>
                <pc:sldMk cId="0" sldId="300"/>
                <pc2:cmMk id="{270617FB-A6EE-48A1-9D56-05AB84158858}"/>
              </pc2:cmMkLst>
            </pc226:cmChg>
          </p:ext>
        </pc:extLst>
      </pc:sldChg>
      <pc:sldChg chg="modSp mod modCm">
        <pc:chgData name="Kimberly Gray McDaniel" userId="1006d38c-0e92-48a6-b9a4-80072d7a7e36" providerId="ADAL" clId="{F73DA72E-D157-40A6-BC21-B96706239208}" dt="2024-08-07T15:54:57.644" v="3369" actId="20577"/>
        <pc:sldMkLst>
          <pc:docMk/>
          <pc:sldMk cId="0" sldId="306"/>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5:52:49.593" v="3364"/>
              <pc2:cmMkLst xmlns:pc2="http://schemas.microsoft.com/office/powerpoint/2019/9/main/command">
                <pc:docMk/>
                <pc:sldMk cId="0" sldId="306"/>
                <pc2:cmMk id="{F81F370B-81C5-4980-AD3C-75F2255187BC}"/>
              </pc2:cmMkLst>
            </pc226:cmChg>
          </p:ext>
        </pc:extLst>
      </pc:sldChg>
      <pc:sldChg chg="modSp mod modCm">
        <pc:chgData name="Kimberly Gray McDaniel" userId="1006d38c-0e92-48a6-b9a4-80072d7a7e36" providerId="ADAL" clId="{F73DA72E-D157-40A6-BC21-B96706239208}" dt="2024-08-09T17:21:57.972" v="5992"/>
        <pc:sldMkLst>
          <pc:docMk/>
          <pc:sldMk cId="0" sldId="307"/>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6:17:34.565" v="4443"/>
              <pc2:cmMkLst xmlns:pc2="http://schemas.microsoft.com/office/powerpoint/2019/9/main/command">
                <pc:docMk/>
                <pc:sldMk cId="0" sldId="307"/>
                <pc2:cmMk id="{4F951108-ED08-4103-ACEC-B0452C920C47}"/>
              </pc2:cmMkLst>
            </pc226:cmChg>
          </p:ext>
        </pc:extLst>
      </pc:sldChg>
      <pc:sldChg chg="modSp mod modCm">
        <pc:chgData name="Kimberly Gray McDaniel" userId="1006d38c-0e92-48a6-b9a4-80072d7a7e36" providerId="ADAL" clId="{F73DA72E-D157-40A6-BC21-B96706239208}" dt="2024-08-09T17:17:36.057" v="5991" actId="5793"/>
        <pc:sldMkLst>
          <pc:docMk/>
          <pc:sldMk cId="0" sldId="310"/>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6:23:29.683" v="4458"/>
              <pc2:cmMkLst xmlns:pc2="http://schemas.microsoft.com/office/powerpoint/2019/9/main/command">
                <pc:docMk/>
                <pc:sldMk cId="0" sldId="310"/>
                <pc2:cmMk id="{EBE0A73B-DFDC-417E-AC7B-8A7EAE3DB79E}"/>
              </pc2:cmMkLst>
            </pc226:cmChg>
          </p:ext>
        </pc:extLst>
      </pc:sldChg>
      <pc:sldChg chg="modCm">
        <pc:chgData name="Kimberly Gray McDaniel" userId="1006d38c-0e92-48a6-b9a4-80072d7a7e36" providerId="ADAL" clId="{F73DA72E-D157-40A6-BC21-B96706239208}" dt="2024-08-07T17:28:56.215" v="4461"/>
        <pc:sldMkLst>
          <pc:docMk/>
          <pc:sldMk cId="0" sldId="312"/>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7:28:56.215" v="4461"/>
              <pc2:cmMkLst xmlns:pc2="http://schemas.microsoft.com/office/powerpoint/2019/9/main/command">
                <pc:docMk/>
                <pc:sldMk cId="0" sldId="312"/>
                <pc2:cmMk id="{81BF9364-D6C9-4FA6-8EFE-20E132F2C2C4}"/>
              </pc2:cmMkLst>
            </pc226:cmChg>
          </p:ext>
        </pc:extLst>
      </pc:sldChg>
      <pc:sldChg chg="modSp mod modCm">
        <pc:chgData name="Kimberly Gray McDaniel" userId="1006d38c-0e92-48a6-b9a4-80072d7a7e36" providerId="ADAL" clId="{F73DA72E-D157-40A6-BC21-B96706239208}" dt="2024-08-09T17:33:25.543" v="5999" actId="20577"/>
        <pc:sldMkLst>
          <pc:docMk/>
          <pc:sldMk cId="0" sldId="313"/>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7:58:58.813" v="5164"/>
              <pc2:cmMkLst xmlns:pc2="http://schemas.microsoft.com/office/powerpoint/2019/9/main/command">
                <pc:docMk/>
                <pc:sldMk cId="0" sldId="313"/>
                <pc2:cmMk id="{E9A003C7-7E49-403F-B8C0-B4C5AC8F278C}"/>
              </pc2:cmMkLst>
            </pc226:cmChg>
          </p:ext>
        </pc:extLst>
      </pc:sldChg>
      <pc:sldChg chg="modSp mod addCm delCm">
        <pc:chgData name="Kimberly Gray McDaniel" userId="1006d38c-0e92-48a6-b9a4-80072d7a7e36" providerId="ADAL" clId="{F73DA72E-D157-40A6-BC21-B96706239208}" dt="2024-08-09T17:34:55.026" v="6008" actId="5793"/>
        <pc:sldMkLst>
          <pc:docMk/>
          <pc:sldMk cId="0" sldId="316"/>
        </pc:sldMkLst>
        <pc:extLst>
          <p:ext xmlns:p="http://schemas.openxmlformats.org/presentationml/2006/main" uri="{D6D511B9-2390-475A-947B-AFAB55BFBCF1}">
            <pc226:cmChg xmlns:pc226="http://schemas.microsoft.com/office/powerpoint/2022/06/main/command" chg="del">
              <pc226:chgData name="Kimberly Gray McDaniel" userId="1006d38c-0e92-48a6-b9a4-80072d7a7e36" providerId="ADAL" clId="{F73DA72E-D157-40A6-BC21-B96706239208}" dt="2024-08-07T18:00:36.107" v="5167"/>
              <pc2:cmMkLst xmlns:pc2="http://schemas.microsoft.com/office/powerpoint/2019/9/main/command">
                <pc:docMk/>
                <pc:sldMk cId="0" sldId="316"/>
                <pc2:cmMk id="{26D73575-AF46-4F6D-A3F7-28BB46F5A91F}"/>
              </pc2:cmMkLst>
            </pc226:cmChg>
            <pc226:cmChg xmlns:pc226="http://schemas.microsoft.com/office/powerpoint/2022/06/main/command" chg="add">
              <pc226:chgData name="Kimberly Gray McDaniel" userId="1006d38c-0e92-48a6-b9a4-80072d7a7e36" providerId="ADAL" clId="{F73DA72E-D157-40A6-BC21-B96706239208}" dt="2024-08-07T18:00:42.032" v="5168"/>
              <pc2:cmMkLst xmlns:pc2="http://schemas.microsoft.com/office/powerpoint/2019/9/main/command">
                <pc:docMk/>
                <pc:sldMk cId="0" sldId="316"/>
                <pc2:cmMk id="{58E1C4E3-C515-4519-8792-4DF420F20CD5}"/>
              </pc2:cmMkLst>
            </pc226:cmChg>
          </p:ext>
        </pc:extLst>
      </pc:sldChg>
      <pc:sldChg chg="modSp mod">
        <pc:chgData name="Kimberly Gray McDaniel" userId="1006d38c-0e92-48a6-b9a4-80072d7a7e36" providerId="ADAL" clId="{F73DA72E-D157-40A6-BC21-B96706239208}" dt="2024-08-07T18:13:43.967" v="5573" actId="20577"/>
        <pc:sldMkLst>
          <pc:docMk/>
          <pc:sldMk cId="0" sldId="317"/>
        </pc:sldMkLst>
      </pc:sldChg>
      <pc:sldChg chg="modSp mod">
        <pc:chgData name="Kimberly Gray McDaniel" userId="1006d38c-0e92-48a6-b9a4-80072d7a7e36" providerId="ADAL" clId="{F73DA72E-D157-40A6-BC21-B96706239208}" dt="2024-08-07T18:14:26.357" v="5576" actId="5793"/>
        <pc:sldMkLst>
          <pc:docMk/>
          <pc:sldMk cId="0" sldId="318"/>
        </pc:sldMkLst>
      </pc:sldChg>
      <pc:sldChg chg="modSp mod modCm">
        <pc:chgData name="Kimberly Gray McDaniel" userId="1006d38c-0e92-48a6-b9a4-80072d7a7e36" providerId="ADAL" clId="{F73DA72E-D157-40A6-BC21-B96706239208}" dt="2024-08-07T18:21:45.367" v="5618" actId="20577"/>
        <pc:sldMkLst>
          <pc:docMk/>
          <pc:sldMk cId="0" sldId="321"/>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8:18:46.091" v="5611"/>
              <pc2:cmMkLst xmlns:pc2="http://schemas.microsoft.com/office/powerpoint/2019/9/main/command">
                <pc:docMk/>
                <pc:sldMk cId="0" sldId="321"/>
                <pc2:cmMk id="{39EF0399-4AE7-4F3C-9917-D50CDE30D900}"/>
              </pc2:cmMkLst>
            </pc226:cmChg>
          </p:ext>
        </pc:extLst>
      </pc:sldChg>
      <pc:sldChg chg="modSp mod">
        <pc:chgData name="Kimberly Gray McDaniel" userId="1006d38c-0e92-48a6-b9a4-80072d7a7e36" providerId="ADAL" clId="{F73DA72E-D157-40A6-BC21-B96706239208}" dt="2024-08-07T15:14:47.015" v="2388" actId="6549"/>
        <pc:sldMkLst>
          <pc:docMk/>
          <pc:sldMk cId="698173351" sldId="325"/>
        </pc:sldMkLst>
      </pc:sldChg>
      <pc:sldChg chg="modSp del mod modCm">
        <pc:chgData name="Kimberly Gray McDaniel" userId="1006d38c-0e92-48a6-b9a4-80072d7a7e36" providerId="ADAL" clId="{F73DA72E-D157-40A6-BC21-B96706239208}" dt="2024-08-07T16:22:58.555" v="4457" actId="2696"/>
        <pc:sldMkLst>
          <pc:docMk/>
          <pc:sldMk cId="1585953721" sldId="326"/>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6:22:06.090" v="4451" actId="6549"/>
              <pc2:cmMkLst xmlns:pc2="http://schemas.microsoft.com/office/powerpoint/2019/9/main/command">
                <pc:docMk/>
                <pc:sldMk cId="1585953721" sldId="326"/>
                <pc2:cmMk id="{8CFB8AFA-B218-4A7E-A56F-10D40F3CD053}"/>
              </pc2:cmMkLst>
            </pc226:cmChg>
          </p:ext>
        </pc:extLst>
      </pc:sldChg>
      <pc:sldChg chg="modSp mod">
        <pc:chgData name="Kimberly Gray McDaniel" userId="1006d38c-0e92-48a6-b9a4-80072d7a7e36" providerId="ADAL" clId="{F73DA72E-D157-40A6-BC21-B96706239208}" dt="2024-08-07T16:19:20.102" v="4444" actId="6549"/>
        <pc:sldMkLst>
          <pc:docMk/>
          <pc:sldMk cId="2424862007" sldId="328"/>
        </pc:sldMkLst>
      </pc:sldChg>
      <pc:sldChg chg="del delCm">
        <pc:chgData name="Kimberly Gray McDaniel" userId="1006d38c-0e92-48a6-b9a4-80072d7a7e36" providerId="ADAL" clId="{F73DA72E-D157-40A6-BC21-B96706239208}" dt="2024-08-07T15:13:48.115" v="2376" actId="2696"/>
        <pc:sldMkLst>
          <pc:docMk/>
          <pc:sldMk cId="1155674136" sldId="330"/>
        </pc:sldMkLst>
        <pc:extLst>
          <p:ext xmlns:p="http://schemas.openxmlformats.org/presentationml/2006/main" uri="{D6D511B9-2390-475A-947B-AFAB55BFBCF1}">
            <pc226:cmChg xmlns:pc226="http://schemas.microsoft.com/office/powerpoint/2022/06/main/command" chg="del">
              <pc226:chgData name="Kimberly Gray McDaniel" userId="1006d38c-0e92-48a6-b9a4-80072d7a7e36" providerId="ADAL" clId="{F73DA72E-D157-40A6-BC21-B96706239208}" dt="2024-08-07T15:13:30.306" v="2375"/>
              <pc2:cmMkLst xmlns:pc2="http://schemas.microsoft.com/office/powerpoint/2019/9/main/command">
                <pc:docMk/>
                <pc:sldMk cId="1155674136" sldId="330"/>
                <pc2:cmMk id="{44B99919-390A-42E3-803E-D10E378319CC}"/>
              </pc2:cmMkLst>
            </pc226:cmChg>
          </p:ext>
        </pc:extLst>
      </pc:sldChg>
      <pc:sldChg chg="modSp mod ord modCm">
        <pc:chgData name="Kimberly Gray McDaniel" userId="1006d38c-0e92-48a6-b9a4-80072d7a7e36" providerId="ADAL" clId="{F73DA72E-D157-40A6-BC21-B96706239208}" dt="2024-08-07T15:32:34.603" v="2603"/>
        <pc:sldMkLst>
          <pc:docMk/>
          <pc:sldMk cId="649402623" sldId="331"/>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5:32:34.603" v="2603"/>
              <pc2:cmMkLst xmlns:pc2="http://schemas.microsoft.com/office/powerpoint/2019/9/main/command">
                <pc:docMk/>
                <pc:sldMk cId="649402623" sldId="331"/>
                <pc2:cmMk id="{AB246B5B-25F2-4F15-B39E-5561C6C32131}"/>
              </pc2:cmMkLst>
            </pc226:cmChg>
          </p:ext>
        </pc:extLst>
      </pc:sldChg>
      <pc:sldChg chg="modSp mod">
        <pc:chgData name="Kimberly Gray McDaniel" userId="1006d38c-0e92-48a6-b9a4-80072d7a7e36" providerId="ADAL" clId="{F73DA72E-D157-40A6-BC21-B96706239208}" dt="2024-08-09T17:16:12.624" v="5981" actId="5793"/>
        <pc:sldMkLst>
          <pc:docMk/>
          <pc:sldMk cId="3093186911" sldId="332"/>
        </pc:sldMkLst>
      </pc:sldChg>
      <pc:sldChg chg="modSp del mod">
        <pc:chgData name="Kimberly Gray McDaniel" userId="1006d38c-0e92-48a6-b9a4-80072d7a7e36" providerId="ADAL" clId="{F73DA72E-D157-40A6-BC21-B96706239208}" dt="2024-08-07T18:10:44.539" v="5535" actId="2696"/>
        <pc:sldMkLst>
          <pc:docMk/>
          <pc:sldMk cId="3206292820" sldId="333"/>
        </pc:sldMkLst>
      </pc:sldChg>
      <pc:sldChg chg="modSp del mod">
        <pc:chgData name="Kimberly Gray McDaniel" userId="1006d38c-0e92-48a6-b9a4-80072d7a7e36" providerId="ADAL" clId="{F73DA72E-D157-40A6-BC21-B96706239208}" dt="2024-08-07T18:10:54.450" v="5536" actId="2696"/>
        <pc:sldMkLst>
          <pc:docMk/>
          <pc:sldMk cId="3387602139" sldId="334"/>
        </pc:sldMkLst>
      </pc:sldChg>
      <pc:sldChg chg="addSp delSp modSp mod modCm">
        <pc:chgData name="Kimberly Gray McDaniel" userId="1006d38c-0e92-48a6-b9a4-80072d7a7e36" providerId="ADAL" clId="{F73DA72E-D157-40A6-BC21-B96706239208}" dt="2024-08-09T17:34:06.641" v="6001" actId="6549"/>
        <pc:sldMkLst>
          <pc:docMk/>
          <pc:sldMk cId="555949524" sldId="335"/>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8:00:25.935" v="5166"/>
              <pc2:cmMkLst xmlns:pc2="http://schemas.microsoft.com/office/powerpoint/2019/9/main/command">
                <pc:docMk/>
                <pc:sldMk cId="555949524" sldId="335"/>
                <pc2:cmMk id="{2E6A442B-900C-4061-A9B6-60CAED9C09C1}"/>
              </pc2:cmMkLst>
            </pc226:cmChg>
          </p:ext>
        </pc:extLst>
      </pc:sldChg>
      <pc:sldChg chg="modSp mod modCm">
        <pc:chgData name="Kimberly Gray McDaniel" userId="1006d38c-0e92-48a6-b9a4-80072d7a7e36" providerId="ADAL" clId="{F73DA72E-D157-40A6-BC21-B96706239208}" dt="2024-08-09T17:35:32.104" v="6010" actId="6549"/>
        <pc:sldMkLst>
          <pc:docMk/>
          <pc:sldMk cId="1014225995" sldId="336"/>
        </pc:sldMkLst>
        <pc:extLst>
          <p:ext xmlns:p="http://schemas.openxmlformats.org/presentationml/2006/main" uri="{D6D511B9-2390-475A-947B-AFAB55BFBCF1}">
            <pc226:cmChg xmlns:pc226="http://schemas.microsoft.com/office/powerpoint/2022/06/main/command" chg="mod">
              <pc226:chgData name="Kimberly Gray McDaniel" userId="1006d38c-0e92-48a6-b9a4-80072d7a7e36" providerId="ADAL" clId="{F73DA72E-D157-40A6-BC21-B96706239208}" dt="2024-08-07T18:00:52.130" v="5169"/>
              <pc2:cmMkLst xmlns:pc2="http://schemas.microsoft.com/office/powerpoint/2019/9/main/command">
                <pc:docMk/>
                <pc:sldMk cId="1014225995" sldId="336"/>
                <pc2:cmMk id="{61D9B22C-F41F-4C0B-A19D-9806A7B74308}"/>
              </pc2:cmMkLst>
            </pc226:cmChg>
          </p:ext>
        </pc:extLst>
      </pc:sldChg>
      <pc:sldChg chg="modSp add mod">
        <pc:chgData name="Kimberly Gray McDaniel" userId="1006d38c-0e92-48a6-b9a4-80072d7a7e36" providerId="ADAL" clId="{F73DA72E-D157-40A6-BC21-B96706239208}" dt="2024-08-07T16:13:37.265" v="4426" actId="21"/>
        <pc:sldMkLst>
          <pc:docMk/>
          <pc:sldMk cId="2542788118" sldId="337"/>
        </pc:sldMkLst>
      </pc:sldChg>
      <pc:sldChg chg="modSp add mod addCm">
        <pc:chgData name="Kimberly Gray McDaniel" userId="1006d38c-0e92-48a6-b9a4-80072d7a7e36" providerId="ADAL" clId="{F73DA72E-D157-40A6-BC21-B96706239208}" dt="2024-08-09T17:54:31.418" v="6018"/>
        <pc:sldMkLst>
          <pc:docMk/>
          <pc:sldMk cId="861616915" sldId="338"/>
        </pc:sldMkLst>
        <pc:extLst>
          <p:ext xmlns:p="http://schemas.openxmlformats.org/presentationml/2006/main" uri="{D6D511B9-2390-475A-947B-AFAB55BFBCF1}">
            <pc226:cmChg xmlns:pc226="http://schemas.microsoft.com/office/powerpoint/2022/06/main/command" chg="add">
              <pc226:chgData name="Kimberly Gray McDaniel" userId="1006d38c-0e92-48a6-b9a4-80072d7a7e36" providerId="ADAL" clId="{F73DA72E-D157-40A6-BC21-B96706239208}" dt="2024-08-09T17:54:31.418" v="6018"/>
              <pc2:cmMkLst xmlns:pc2="http://schemas.microsoft.com/office/powerpoint/2019/9/main/command">
                <pc:docMk/>
                <pc:sldMk cId="861616915" sldId="338"/>
                <pc2:cmMk id="{0DF9DDC1-EFCD-49D8-BD53-6C6CE478D13C}"/>
              </pc2:cmMkLst>
            </pc226:cmChg>
          </p:ext>
        </pc:extLst>
      </pc:sldChg>
    </pc:docChg>
  </pc:docChgLst>
  <pc:docChgLst>
    <pc:chgData name="Gwen Tucker" userId="860e8b9a-e344-488d-ac7c-056640247097" providerId="ADAL" clId="{8B5ECF3F-13C0-494D-B19A-1D1FA2FE18EC}"/>
    <pc:docChg chg="custSel modSld">
      <pc:chgData name="Gwen Tucker" userId="860e8b9a-e344-488d-ac7c-056640247097" providerId="ADAL" clId="{8B5ECF3F-13C0-494D-B19A-1D1FA2FE18EC}" dt="2025-05-02T14:54:59.872" v="89" actId="20577"/>
      <pc:docMkLst>
        <pc:docMk/>
      </pc:docMkLst>
      <pc:sldChg chg="modSp mod">
        <pc:chgData name="Gwen Tucker" userId="860e8b9a-e344-488d-ac7c-056640247097" providerId="ADAL" clId="{8B5ECF3F-13C0-494D-B19A-1D1FA2FE18EC}" dt="2025-05-02T14:51:49.883" v="29" actId="33524"/>
        <pc:sldMkLst>
          <pc:docMk/>
          <pc:sldMk cId="0" sldId="257"/>
        </pc:sldMkLst>
      </pc:sldChg>
      <pc:sldChg chg="modSp mod">
        <pc:chgData name="Gwen Tucker" userId="860e8b9a-e344-488d-ac7c-056640247097" providerId="ADAL" clId="{8B5ECF3F-13C0-494D-B19A-1D1FA2FE18EC}" dt="2025-05-02T14:54:59.872" v="89" actId="20577"/>
        <pc:sldMkLst>
          <pc:docMk/>
          <pc:sldMk cId="0" sldId="280"/>
        </pc:sldMkLst>
      </pc:sldChg>
    </pc:docChg>
  </pc:docChgLst>
</pc:chgInfo>
</file>

<file path=ppt/comments/modernComment_103_0.xml><?xml version="1.0" encoding="utf-8"?>
<p188:cmLst xmlns:a="http://schemas.openxmlformats.org/drawingml/2006/main" xmlns:r="http://schemas.openxmlformats.org/officeDocument/2006/relationships" xmlns:p188="http://schemas.microsoft.com/office/powerpoint/2018/8/main">
  <p188:cm id="{75AAA5AB-DA65-48D3-8677-5E6D81FD8C78}" authorId="{BF166AA6-CB79-6132-1045-6579EF88D53B}" created="2024-07-28T19:54:01.149">
    <pc:sldMkLst xmlns:pc="http://schemas.microsoft.com/office/powerpoint/2013/main/command">
      <pc:docMk/>
      <pc:sldMk cId="0" sldId="259"/>
    </pc:sldMkLst>
    <p188:txBody>
      <a:bodyPr/>
      <a:lstStyle/>
      <a:p>
        <a:r>
          <a:rPr lang="en-US"/>
          <a:t>Changes were made to this slide for CMS to review</a:t>
        </a:r>
      </a:p>
    </p188:txBody>
    <p188:extLst>
      <p:ext xmlns:p="http://schemas.openxmlformats.org/presentationml/2006/main" uri="{57CB4572-C831-44C2-8A1C-0ADB6CCDFE69}">
        <p223:reactions xmlns:p223="http://schemas.microsoft.com/office/powerpoint/2022/03/main">
          <p223:rxn type="👍">
            <p223:instance time="2024-07-31T14:56:26.298" authorId="{74D27EA5-A6EB-5628-4850-3F42F5873FB8}"/>
          </p223:rxn>
        </p223:reactions>
      </p:ext>
    </p188:extLst>
  </p188:cm>
</p188:cmLst>
</file>

<file path=ppt/comments/modernComment_107_0.xml><?xml version="1.0" encoding="utf-8"?>
<p188:cmLst xmlns:a="http://schemas.openxmlformats.org/drawingml/2006/main" xmlns:r="http://schemas.openxmlformats.org/officeDocument/2006/relationships" xmlns:p188="http://schemas.microsoft.com/office/powerpoint/2018/8/main">
  <p188:cm id="{4E735CB5-57BA-4E0B-97CB-D750AAC90E6E}" authorId="{BF166AA6-CB79-6132-1045-6579EF88D53B}" created="2024-07-31T16:01:25.547">
    <ac:deMkLst xmlns:ac="http://schemas.microsoft.com/office/drawing/2013/main/command">
      <pc:docMk xmlns:pc="http://schemas.microsoft.com/office/powerpoint/2013/main/command"/>
      <pc:sldMk xmlns:pc="http://schemas.microsoft.com/office/powerpoint/2013/main/command" cId="0" sldId="263"/>
      <ac:spMk id="3" creationId="{00000000-0000-0000-0000-000000000000}"/>
    </ac:deMkLst>
    <p188:txBody>
      <a:bodyPr/>
      <a:lstStyle/>
      <a:p>
        <a:r>
          <a:rPr lang="en-US"/>
          <a:t>Changes were made to this slide for CMS to review</a:t>
        </a:r>
      </a:p>
    </p188:txBody>
  </p188:cm>
</p188:cmLst>
</file>

<file path=ppt/comments/modernComment_108_0.xml><?xml version="1.0" encoding="utf-8"?>
<p188:cmLst xmlns:a="http://schemas.openxmlformats.org/drawingml/2006/main" xmlns:r="http://schemas.openxmlformats.org/officeDocument/2006/relationships" xmlns:p188="http://schemas.microsoft.com/office/powerpoint/2018/8/main">
  <p188:cm id="{4AC649BF-4554-4787-A507-42FFA86A2908}" authorId="{BF166AA6-CB79-6132-1045-6579EF88D53B}" created="2024-07-28T20:12:07.532">
    <pc:sldMkLst xmlns:pc="http://schemas.microsoft.com/office/powerpoint/2013/main/command">
      <pc:docMk/>
      <pc:sldMk cId="0" sldId="264"/>
    </pc:sldMkLst>
    <p188:txBody>
      <a:bodyPr/>
      <a:lstStyle/>
      <a:p>
        <a:r>
          <a:rPr lang="en-US"/>
          <a:t>Changes made to this slide for CMS to review</a:t>
        </a:r>
      </a:p>
    </p188:txBody>
  </p188:cm>
</p188:cmLst>
</file>

<file path=ppt/comments/modernComment_10D_0.xml><?xml version="1.0" encoding="utf-8"?>
<p188:cmLst xmlns:a="http://schemas.openxmlformats.org/drawingml/2006/main" xmlns:r="http://schemas.openxmlformats.org/officeDocument/2006/relationships" xmlns:p188="http://schemas.microsoft.com/office/powerpoint/2018/8/main">
  <p188:cm id="{A6D11B0B-70F6-48C8-A38B-FCA62AD5E18D}" authorId="{BF166AA6-CB79-6132-1045-6579EF88D53B}" created="2024-07-31T16:02:36.507">
    <pc:sldMkLst xmlns:pc="http://schemas.microsoft.com/office/powerpoint/2013/main/command">
      <pc:docMk/>
      <pc:sldMk cId="0" sldId="269"/>
    </pc:sldMkLst>
    <p188:txBody>
      <a:bodyPr/>
      <a:lstStyle/>
      <a:p>
        <a:r>
          <a:rPr lang="en-US"/>
          <a:t>Changes made to this slide for CMS to review</a:t>
        </a:r>
      </a:p>
    </p188:txBody>
  </p188:cm>
</p188:cmLst>
</file>

<file path=ppt/comments/modernComment_114_0.xml><?xml version="1.0" encoding="utf-8"?>
<p188:cmLst xmlns:a="http://schemas.openxmlformats.org/drawingml/2006/main" xmlns:r="http://schemas.openxmlformats.org/officeDocument/2006/relationships" xmlns:p188="http://schemas.microsoft.com/office/powerpoint/2018/8/main">
  <p188:cm id="{B5D86AB2-67F2-4FB9-BAE5-356C2468B8B5}" authorId="{BF166AA6-CB79-6132-1045-6579EF88D53B}" created="2024-07-29T17:14:13.749">
    <ac:deMkLst xmlns:ac="http://schemas.microsoft.com/office/drawing/2013/main/command">
      <pc:docMk xmlns:pc="http://schemas.microsoft.com/office/powerpoint/2013/main/command"/>
      <pc:sldMk xmlns:pc="http://schemas.microsoft.com/office/powerpoint/2013/main/command" cId="0" sldId="276"/>
      <ac:spMk id="3" creationId="{00000000-0000-0000-0000-000000000000}"/>
    </ac:deMkLst>
    <p188:replyLst/>
    <p188:txBody>
      <a:bodyPr/>
      <a:lstStyle/>
      <a:p>
        <a:r>
          <a:rPr lang="en-US"/>
          <a:t>Changes made to this slide for CMS to review</a:t>
        </a:r>
      </a:p>
    </p188:txBody>
  </p188:cm>
</p188:cmLst>
</file>

<file path=ppt/comments/modernComment_117_0.xml><?xml version="1.0" encoding="utf-8"?>
<p188:cmLst xmlns:a="http://schemas.openxmlformats.org/drawingml/2006/main" xmlns:r="http://schemas.openxmlformats.org/officeDocument/2006/relationships" xmlns:p188="http://schemas.microsoft.com/office/powerpoint/2018/8/main">
  <p188:cm id="{5B4124D5-CD73-48FF-9344-21EB4E778B6A}" authorId="{BF166AA6-CB79-6132-1045-6579EF88D53B}" created="2024-07-31T17:55:14.340">
    <pc:sldMkLst xmlns:pc="http://schemas.microsoft.com/office/powerpoint/2013/main/command">
      <pc:docMk/>
      <pc:sldMk cId="0" sldId="279"/>
    </pc:sldMkLst>
    <p188:txBody>
      <a:bodyPr/>
      <a:lstStyle/>
      <a:p>
        <a:r>
          <a:rPr lang="en-US"/>
          <a:t>Changes made to this slide for CMS to review</a:t>
        </a:r>
      </a:p>
    </p188:txBody>
  </p188:cm>
</p188:cmLst>
</file>

<file path=ppt/comments/modernComment_126_0.xml><?xml version="1.0" encoding="utf-8"?>
<p188:cmLst xmlns:a="http://schemas.openxmlformats.org/drawingml/2006/main" xmlns:r="http://schemas.openxmlformats.org/officeDocument/2006/relationships" xmlns:p188="http://schemas.microsoft.com/office/powerpoint/2018/8/main">
  <p188:cm id="{EE320A85-157A-412D-8F8A-2E12B234DEE9}" authorId="{BF166AA6-CB79-6132-1045-6579EF88D53B}" created="2024-07-29T17:21:10.391">
    <ac:txMkLst xmlns:ac="http://schemas.microsoft.com/office/drawing/2013/main/command">
      <pc:docMk xmlns:pc="http://schemas.microsoft.com/office/powerpoint/2013/main/command"/>
      <pc:sldMk xmlns:pc="http://schemas.microsoft.com/office/powerpoint/2013/main/command" cId="0" sldId="294"/>
      <ac:spMk id="3" creationId="{00000000-0000-0000-0000-000000000000}"/>
      <ac:txMk cp="187" len="95">
        <ac:context len="283" hash="1061133364"/>
      </ac:txMk>
    </ac:txMkLst>
    <p188:pos x="7894829" y="2598294"/>
    <p188:txBody>
      <a:bodyPr/>
      <a:lstStyle/>
      <a:p>
        <a:r>
          <a:rPr lang="en-US"/>
          <a:t>Changes made to this slide for CMS to review</a:t>
        </a:r>
      </a:p>
    </p188:txBody>
  </p188:cm>
</p188:cmLst>
</file>

<file path=ppt/comments/modernComment_12B_0.xml><?xml version="1.0" encoding="utf-8"?>
<p188:cmLst xmlns:a="http://schemas.openxmlformats.org/drawingml/2006/main" xmlns:r="http://schemas.openxmlformats.org/officeDocument/2006/relationships" xmlns:p188="http://schemas.microsoft.com/office/powerpoint/2018/8/main">
  <p188:cm id="{3F042219-8480-47DF-860B-74B96C9AE9CD}" authorId="{BF166AA6-CB79-6132-1045-6579EF88D53B}" created="2024-07-29T17:46:17.907">
    <ac:txMkLst xmlns:ac="http://schemas.microsoft.com/office/drawing/2013/main/command">
      <pc:docMk xmlns:pc="http://schemas.microsoft.com/office/powerpoint/2013/main/command"/>
      <pc:sldMk xmlns:pc="http://schemas.microsoft.com/office/powerpoint/2013/main/command" cId="0" sldId="299"/>
      <ac:spMk id="3" creationId="{00000000-0000-0000-0000-000000000000}"/>
      <ac:txMk cp="691" len="27">
        <ac:context len="719" hash="2538592025"/>
      </ac:txMk>
    </ac:txMkLst>
    <p188:pos x="4019140" y="3808400"/>
    <p188:txBody>
      <a:bodyPr/>
      <a:lstStyle/>
      <a:p>
        <a:r>
          <a:rPr lang="en-US"/>
          <a:t>Changes to this slide
</a:t>
        </a:r>
      </a:p>
    </p188:txBody>
    <p188:extLst>
      <p:ext xmlns:p="http://schemas.openxmlformats.org/presentationml/2006/main" uri="{57CB4572-C831-44C2-8A1C-0ADB6CCDFE69}">
        <p223:reactions xmlns:p223="http://schemas.microsoft.com/office/powerpoint/2022/03/main">
          <p223:rxn type="👍">
            <p223:instance time="2024-07-31T15:29:04.085" authorId="{74D27EA5-A6EB-5628-4850-3F42F5873FB8}"/>
          </p223:rxn>
        </p223:reactions>
      </p:ext>
    </p188:extLst>
  </p188:cm>
</p188:cmLst>
</file>

<file path=ppt/comments/modernComment_12C_0.xml><?xml version="1.0" encoding="utf-8"?>
<p188:cmLst xmlns:a="http://schemas.openxmlformats.org/drawingml/2006/main" xmlns:r="http://schemas.openxmlformats.org/officeDocument/2006/relationships" xmlns:p188="http://schemas.microsoft.com/office/powerpoint/2018/8/main">
  <p188:cm id="{270617FB-A6EE-48A1-9D56-05AB84158858}" authorId="{BF166AA6-CB79-6132-1045-6579EF88D53B}" created="2024-07-29T17:52:03.770">
    <pc:sldMkLst xmlns:pc="http://schemas.microsoft.com/office/powerpoint/2013/main/command">
      <pc:docMk/>
      <pc:sldMk cId="0" sldId="300"/>
    </pc:sldMkLst>
    <p188:txBody>
      <a:bodyPr/>
      <a:lstStyle/>
      <a:p>
        <a:r>
          <a:rPr lang="en-US"/>
          <a:t>Changes to this slide for CMS to review</a:t>
        </a:r>
      </a:p>
    </p188:txBody>
    <p188:extLst>
      <p:ext xmlns:p="http://schemas.openxmlformats.org/presentationml/2006/main" uri="{57CB4572-C831-44C2-8A1C-0ADB6CCDFE69}">
        <p223:reactions xmlns:p223="http://schemas.microsoft.com/office/powerpoint/2022/03/main">
          <p223:rxn type="👍">
            <p223:instance time="2024-07-31T15:29:29.523" authorId="{74D27EA5-A6EB-5628-4850-3F42F5873FB8}"/>
          </p223:rxn>
        </p223:reactions>
      </p:ext>
    </p188:extLst>
  </p188:cm>
</p188:cmLst>
</file>

<file path=ppt/comments/modernComment_132_0.xml><?xml version="1.0" encoding="utf-8"?>
<p188:cmLst xmlns:a="http://schemas.openxmlformats.org/drawingml/2006/main" xmlns:r="http://schemas.openxmlformats.org/officeDocument/2006/relationships" xmlns:p188="http://schemas.microsoft.com/office/powerpoint/2018/8/main">
  <p188:cm id="{F81F370B-81C5-4980-AD3C-75F2255187BC}" authorId="{BF166AA6-CB79-6132-1045-6579EF88D53B}" created="2024-07-29T19:24:02.688">
    <pc:sldMkLst xmlns:pc="http://schemas.microsoft.com/office/powerpoint/2013/main/command">
      <pc:docMk/>
      <pc:sldMk cId="0" sldId="306"/>
    </pc:sldMkLst>
    <p188:txBody>
      <a:bodyPr/>
      <a:lstStyle/>
      <a:p>
        <a:r>
          <a:rPr lang="en-US"/>
          <a:t>Changes made to this side for CMS to review</a:t>
        </a:r>
      </a:p>
    </p188:txBody>
  </p188:cm>
</p188:cmLst>
</file>

<file path=ppt/comments/modernComment_133_0.xml><?xml version="1.0" encoding="utf-8"?>
<p188:cmLst xmlns:a="http://schemas.openxmlformats.org/drawingml/2006/main" xmlns:r="http://schemas.openxmlformats.org/officeDocument/2006/relationships" xmlns:p188="http://schemas.microsoft.com/office/powerpoint/2018/8/main">
  <p188:cm id="{4F951108-ED08-4103-ACEC-B0452C920C47}" authorId="{BF166AA6-CB79-6132-1045-6579EF88D53B}" created="2024-07-31T18:19:36.427">
    <pc:sldMkLst xmlns:pc="http://schemas.microsoft.com/office/powerpoint/2013/main/command">
      <pc:docMk/>
      <pc:sldMk cId="0" sldId="307"/>
    </pc:sldMkLst>
    <p188:txBody>
      <a:bodyPr/>
      <a:lstStyle/>
      <a:p>
        <a:r>
          <a:rPr lang="en-US"/>
          <a:t>Changes made to this slide for CMS to review</a:t>
        </a:r>
      </a:p>
    </p188:txBody>
  </p188:cm>
</p188:cmLst>
</file>

<file path=ppt/comments/modernComment_136_0.xml><?xml version="1.0" encoding="utf-8"?>
<p188:cmLst xmlns:a="http://schemas.openxmlformats.org/drawingml/2006/main" xmlns:r="http://schemas.openxmlformats.org/officeDocument/2006/relationships" xmlns:p188="http://schemas.microsoft.com/office/powerpoint/2018/8/main">
  <p188:cm id="{EBE0A73B-DFDC-417E-AC7B-8A7EAE3DB79E}" authorId="{BF166AA6-CB79-6132-1045-6579EF88D53B}" created="2024-07-29T20:36:39.872">
    <pc:sldMkLst xmlns:pc="http://schemas.microsoft.com/office/powerpoint/2013/main/command">
      <pc:docMk/>
      <pc:sldMk cId="0" sldId="310"/>
    </pc:sldMkLst>
    <p188:txBody>
      <a:bodyPr/>
      <a:lstStyle/>
      <a:p>
        <a:r>
          <a:rPr lang="en-US"/>
          <a:t>Changes made to this slide for CMS to review</a:t>
        </a:r>
      </a:p>
    </p188:txBody>
  </p188:cm>
</p188:cmLst>
</file>

<file path=ppt/comments/modernComment_138_0.xml><?xml version="1.0" encoding="utf-8"?>
<p188:cmLst xmlns:a="http://schemas.openxmlformats.org/drawingml/2006/main" xmlns:r="http://schemas.openxmlformats.org/officeDocument/2006/relationships" xmlns:p188="http://schemas.microsoft.com/office/powerpoint/2018/8/main">
  <p188:cm id="{81BF9364-D6C9-4FA6-8EFE-20E132F2C2C4}" authorId="{BF166AA6-CB79-6132-1045-6579EF88D53B}" created="2024-07-30T16:10:41.751">
    <ac:deMkLst xmlns:ac="http://schemas.microsoft.com/office/drawing/2013/main/command">
      <pc:docMk xmlns:pc="http://schemas.microsoft.com/office/powerpoint/2013/main/command"/>
      <pc:sldMk xmlns:pc="http://schemas.microsoft.com/office/powerpoint/2013/main/command" cId="0" sldId="312"/>
      <ac:spMk id="3" creationId="{00000000-0000-0000-0000-000000000000}"/>
    </ac:deMkLst>
    <p188:txBody>
      <a:bodyPr/>
      <a:lstStyle/>
      <a:p>
        <a:r>
          <a:rPr lang="en-US"/>
          <a:t>Changes made on this slide for CMS to review</a:t>
        </a:r>
      </a:p>
    </p188:txBody>
    <p188:extLst>
      <p:ext xmlns:p="http://schemas.openxmlformats.org/presentationml/2006/main" uri="{57CB4572-C831-44C2-8A1C-0ADB6CCDFE69}">
        <p223:reactions xmlns:p223="http://schemas.microsoft.com/office/powerpoint/2022/03/main">
          <p223:rxn type="👍">
            <p223:instance time="2024-07-31T15:44:31.298" authorId="{74D27EA5-A6EB-5628-4850-3F42F5873FB8}"/>
          </p223:rxn>
        </p223:reactions>
      </p:ext>
    </p188:extLst>
  </p188:cm>
</p188:cmLst>
</file>

<file path=ppt/comments/modernComment_139_0.xml><?xml version="1.0" encoding="utf-8"?>
<p188:cmLst xmlns:a="http://schemas.openxmlformats.org/drawingml/2006/main" xmlns:r="http://schemas.openxmlformats.org/officeDocument/2006/relationships" xmlns:p188="http://schemas.microsoft.com/office/powerpoint/2018/8/main">
  <p188:cm id="{E9A003C7-7E49-403F-B8C0-B4C5AC8F278C}" authorId="{BF166AA6-CB79-6132-1045-6579EF88D53B}" created="2024-07-30T16:20:19.888">
    <pc:sldMkLst xmlns:pc="http://schemas.microsoft.com/office/powerpoint/2013/main/command">
      <pc:docMk/>
      <pc:sldMk cId="0" sldId="313"/>
    </pc:sldMkLst>
    <p188:txBody>
      <a:bodyPr/>
      <a:lstStyle/>
      <a:p>
        <a:r>
          <a:rPr lang="en-US"/>
          <a:t>Changes made on this slide for CMS to review</a:t>
        </a:r>
      </a:p>
    </p188:txBody>
    <p188:extLst>
      <p:ext xmlns:p="http://schemas.openxmlformats.org/presentationml/2006/main" uri="{57CB4572-C831-44C2-8A1C-0ADB6CCDFE69}">
        <p223:reactions xmlns:p223="http://schemas.microsoft.com/office/powerpoint/2022/03/main">
          <p223:rxn type="👍">
            <p223:instance time="2024-07-31T15:49:37.161" authorId="{74D27EA5-A6EB-5628-4850-3F42F5873FB8}"/>
          </p223:rxn>
        </p223:reactions>
      </p:ext>
    </p188:extLst>
  </p188:cm>
</p188:cmLst>
</file>

<file path=ppt/comments/modernComment_13C_0.xml><?xml version="1.0" encoding="utf-8"?>
<p188:cmLst xmlns:a="http://schemas.openxmlformats.org/drawingml/2006/main" xmlns:r="http://schemas.openxmlformats.org/officeDocument/2006/relationships" xmlns:p188="http://schemas.microsoft.com/office/powerpoint/2018/8/main">
  <p188:cm id="{58E1C4E3-C515-4519-8792-4DF420F20CD5}" authorId="{BF166AA6-CB79-6132-1045-6579EF88D53B}" created="2024-08-07T18:00:42.003">
    <pc:sldMkLst xmlns:pc="http://schemas.microsoft.com/office/powerpoint/2013/main/command">
      <pc:docMk/>
      <pc:sldMk cId="0" sldId="316"/>
    </pc:sldMkLst>
    <p188:txBody>
      <a:bodyPr/>
      <a:lstStyle/>
      <a:p>
        <a:r>
          <a:rPr lang="en-US"/>
          <a:t>Changes made to this slide for CMS to review</a:t>
        </a:r>
      </a:p>
    </p188:txBody>
  </p188:cm>
</p188:cmLst>
</file>

<file path=ppt/comments/modernComment_141_0.xml><?xml version="1.0" encoding="utf-8"?>
<p188:cmLst xmlns:a="http://schemas.openxmlformats.org/drawingml/2006/main" xmlns:r="http://schemas.openxmlformats.org/officeDocument/2006/relationships" xmlns:p188="http://schemas.microsoft.com/office/powerpoint/2018/8/main">
  <p188:cm id="{39EF0399-4AE7-4F3C-9917-D50CDE30D900}" authorId="{BF166AA6-CB79-6132-1045-6579EF88D53B}" created="2024-07-31T18:28:45.131">
    <ac:deMkLst xmlns:ac="http://schemas.microsoft.com/office/drawing/2013/main/command">
      <pc:docMk xmlns:pc="http://schemas.microsoft.com/office/powerpoint/2013/main/command"/>
      <pc:sldMk xmlns:pc="http://schemas.microsoft.com/office/powerpoint/2013/main/command" cId="0" sldId="321"/>
      <ac:spMk id="3" creationId="{00000000-0000-0000-0000-000000000000}"/>
    </ac:deMkLst>
    <p188:txBody>
      <a:bodyPr/>
      <a:lstStyle/>
      <a:p>
        <a:r>
          <a:rPr lang="en-US"/>
          <a:t>Changes made to this slide for CMS to review</a:t>
        </a:r>
      </a:p>
    </p188:txBody>
  </p188:cm>
</p188:cmLst>
</file>

<file path=ppt/comments/modernComment_14B_26B518FF.xml><?xml version="1.0" encoding="utf-8"?>
<p188:cmLst xmlns:a="http://schemas.openxmlformats.org/drawingml/2006/main" xmlns:r="http://schemas.openxmlformats.org/officeDocument/2006/relationships" xmlns:p188="http://schemas.microsoft.com/office/powerpoint/2018/8/main">
  <p188:cm id="{AB246B5B-25F2-4F15-B39E-5561C6C32131}" authorId="{BF166AA6-CB79-6132-1045-6579EF88D53B}" created="2024-07-29T17:39:20.640">
    <ac:deMkLst xmlns:ac="http://schemas.microsoft.com/office/drawing/2013/main/command">
      <pc:docMk xmlns:pc="http://schemas.microsoft.com/office/powerpoint/2013/main/command"/>
      <pc:sldMk xmlns:pc="http://schemas.microsoft.com/office/powerpoint/2013/main/command" cId="649402623" sldId="331"/>
      <ac:spMk id="3" creationId="{00000000-0000-0000-0000-000000000000}"/>
    </ac:deMkLst>
    <p188:txBody>
      <a:bodyPr/>
      <a:lstStyle/>
      <a:p>
        <a:r>
          <a:rPr lang="en-US"/>
          <a:t>New slide added for CMS to review</a:t>
        </a:r>
      </a:p>
    </p188:txBody>
  </p188:cm>
</p188:cmLst>
</file>

<file path=ppt/comments/modernComment_14C_B85E495F.xml><?xml version="1.0" encoding="utf-8"?>
<p188:cmLst xmlns:a="http://schemas.openxmlformats.org/drawingml/2006/main" xmlns:r="http://schemas.openxmlformats.org/officeDocument/2006/relationships" xmlns:p188="http://schemas.microsoft.com/office/powerpoint/2018/8/main">
  <p188:cm id="{78796799-FB63-45A0-AD0D-42EAE1B46CA1}" authorId="{BF166AA6-CB79-6132-1045-6579EF88D53B}" created="2024-07-30T19:24:57.385">
    <ac:deMkLst xmlns:ac="http://schemas.microsoft.com/office/drawing/2013/main/command">
      <pc:docMk xmlns:pc="http://schemas.microsoft.com/office/powerpoint/2013/main/command"/>
      <pc:sldMk xmlns:pc="http://schemas.microsoft.com/office/powerpoint/2013/main/command" cId="3093186911" sldId="332"/>
      <ac:spMk id="3" creationId="{00000000-0000-0000-0000-000000000000}"/>
    </ac:deMkLst>
    <p188:txBody>
      <a:bodyPr/>
      <a:lstStyle/>
      <a:p>
        <a:r>
          <a:rPr lang="en-US"/>
          <a:t>Changes to this slide</a:t>
        </a:r>
      </a:p>
    </p188:txBody>
  </p188:cm>
</p188:cmLst>
</file>

<file path=ppt/comments/modernComment_14F_21231DD4.xml><?xml version="1.0" encoding="utf-8"?>
<p188:cmLst xmlns:a="http://schemas.openxmlformats.org/drawingml/2006/main" xmlns:r="http://schemas.openxmlformats.org/officeDocument/2006/relationships" xmlns:p188="http://schemas.microsoft.com/office/powerpoint/2018/8/main">
  <p188:cm id="{2E6A442B-900C-4061-A9B6-60CAED9C09C1}" authorId="{BF166AA6-CB79-6132-1045-6579EF88D53B}" created="2024-07-31T18:41:50.569">
    <pc:sldMkLst xmlns:pc="http://schemas.microsoft.com/office/powerpoint/2013/main/command">
      <pc:docMk/>
      <pc:sldMk cId="555949524" sldId="335"/>
    </pc:sldMkLst>
    <p188:txBody>
      <a:bodyPr/>
      <a:lstStyle/>
      <a:p>
        <a:r>
          <a:rPr lang="en-US"/>
          <a:t>Changes made to this slide for CMS to review</a:t>
        </a:r>
      </a:p>
    </p188:txBody>
  </p188:cm>
</p188:cmLst>
</file>

<file path=ppt/comments/modernComment_150_3C73DC4B.xml><?xml version="1.0" encoding="utf-8"?>
<p188:cmLst xmlns:a="http://schemas.openxmlformats.org/drawingml/2006/main" xmlns:r="http://schemas.openxmlformats.org/officeDocument/2006/relationships" xmlns:p188="http://schemas.microsoft.com/office/powerpoint/2018/8/main">
  <p188:cm id="{61D9B22C-F41F-4C0B-A19D-9806A7B74308}" authorId="{BF166AA6-CB79-6132-1045-6579EF88D53B}" created="2024-07-31T18:46:43.252">
    <pc:sldMkLst xmlns:pc="http://schemas.microsoft.com/office/powerpoint/2013/main/command">
      <pc:docMk/>
      <pc:sldMk cId="1014225995" sldId="336"/>
    </pc:sldMkLst>
    <p188:txBody>
      <a:bodyPr/>
      <a:lstStyle/>
      <a:p>
        <a:r>
          <a:rPr lang="en-US"/>
          <a:t>Changes made to this slide for CMS to review</a:t>
        </a:r>
      </a:p>
    </p188:txBody>
  </p188:cm>
</p188:cmLst>
</file>

<file path=ppt/comments/modernComment_152_335B3B13.xml><?xml version="1.0" encoding="utf-8"?>
<p188:cmLst xmlns:a="http://schemas.openxmlformats.org/drawingml/2006/main" xmlns:r="http://schemas.openxmlformats.org/officeDocument/2006/relationships" xmlns:p188="http://schemas.microsoft.com/office/powerpoint/2018/8/main">
  <p188:cm id="{0DF9DDC1-EFCD-49D8-BD53-6C6CE478D13C}" authorId="{BF166AA6-CB79-6132-1045-6579EF88D53B}" created="2024-08-09T17:54:31.396">
    <pc:sldMkLst xmlns:pc="http://schemas.microsoft.com/office/powerpoint/2013/main/command">
      <pc:docMk/>
      <pc:sldMk cId="861616915" sldId="338"/>
    </pc:sldMkLst>
    <p188:txBody>
      <a:bodyPr/>
      <a:lstStyle/>
      <a:p>
        <a:r>
          <a:rPr lang="en-US"/>
          <a:t>New Slide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B2A59908-DBBA-4745-AB57-82B8CE784A8B}" type="datetimeFigureOut">
              <a:rPr lang="en-US" smtClean="0"/>
              <a:t>8/18/2025</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9D3167E2-5CFB-4CD5-AD4A-1E065B0E0C2D}" type="slidenum">
              <a:rPr lang="en-US" smtClean="0"/>
              <a:t>‹#›</a:t>
            </a:fld>
            <a:endParaRPr lang="en-US"/>
          </a:p>
        </p:txBody>
      </p:sp>
    </p:spTree>
    <p:extLst>
      <p:ext uri="{BB962C8B-B14F-4D97-AF65-F5344CB8AC3E}">
        <p14:creationId xmlns:p14="http://schemas.microsoft.com/office/powerpoint/2010/main" val="419061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3167E2-5CFB-4CD5-AD4A-1E065B0E0C2D}" type="slidenum">
              <a:rPr lang="en-US" smtClean="0"/>
              <a:t>51</a:t>
            </a:fld>
            <a:endParaRPr lang="en-US"/>
          </a:p>
        </p:txBody>
      </p:sp>
    </p:spTree>
    <p:extLst>
      <p:ext uri="{BB962C8B-B14F-4D97-AF65-F5344CB8AC3E}">
        <p14:creationId xmlns:p14="http://schemas.microsoft.com/office/powerpoint/2010/main" val="302686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D3167E2-5CFB-4CD5-AD4A-1E065B0E0C2D}" type="slidenum">
              <a:rPr lang="en-US" smtClean="0"/>
              <a:t>70</a:t>
            </a:fld>
            <a:endParaRPr lang="en-US"/>
          </a:p>
        </p:txBody>
      </p:sp>
    </p:spTree>
    <p:extLst>
      <p:ext uri="{BB962C8B-B14F-4D97-AF65-F5344CB8AC3E}">
        <p14:creationId xmlns:p14="http://schemas.microsoft.com/office/powerpoint/2010/main" val="3814026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E5E5E"/>
                </a:solidFill>
                <a:latin typeface="Tw Cen MT"/>
                <a:cs typeface="Tw Cen MT"/>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Tw Cen MT"/>
                <a:cs typeface="Tw Cen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E5E5E"/>
                </a:solidFill>
                <a:latin typeface="Tw Cen MT"/>
                <a:cs typeface="Tw Cen MT"/>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E5E5E"/>
                </a:solidFill>
                <a:latin typeface="Tw Cen MT"/>
                <a:cs typeface="Tw Cen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280160"/>
            <a:ext cx="533400" cy="228600"/>
          </a:xfrm>
          <a:custGeom>
            <a:avLst/>
            <a:gdLst/>
            <a:ahLst/>
            <a:cxnLst/>
            <a:rect l="l" t="t" r="r" b="b"/>
            <a:pathLst>
              <a:path w="533400" h="228600">
                <a:moveTo>
                  <a:pt x="0" y="228600"/>
                </a:moveTo>
                <a:lnTo>
                  <a:pt x="533400" y="228600"/>
                </a:lnTo>
                <a:lnTo>
                  <a:pt x="533400" y="0"/>
                </a:lnTo>
                <a:lnTo>
                  <a:pt x="0" y="0"/>
                </a:lnTo>
                <a:lnTo>
                  <a:pt x="0" y="228600"/>
                </a:lnTo>
                <a:close/>
              </a:path>
            </a:pathLst>
          </a:custGeom>
          <a:solidFill>
            <a:srgbClr val="A6B727"/>
          </a:solidFill>
        </p:spPr>
        <p:txBody>
          <a:bodyPr wrap="square" lIns="0" tIns="0" rIns="0" bIns="0" rtlCol="0"/>
          <a:lstStyle/>
          <a:p>
            <a:endParaRPr/>
          </a:p>
        </p:txBody>
      </p:sp>
      <p:sp>
        <p:nvSpPr>
          <p:cNvPr id="17" name="bk object 17"/>
          <p:cNvSpPr/>
          <p:nvPr/>
        </p:nvSpPr>
        <p:spPr>
          <a:xfrm>
            <a:off x="591312" y="1280160"/>
            <a:ext cx="8552815" cy="228600"/>
          </a:xfrm>
          <a:custGeom>
            <a:avLst/>
            <a:gdLst/>
            <a:ahLst/>
            <a:cxnLst/>
            <a:rect l="l" t="t" r="r" b="b"/>
            <a:pathLst>
              <a:path w="8552815" h="228600">
                <a:moveTo>
                  <a:pt x="0" y="228600"/>
                </a:moveTo>
                <a:lnTo>
                  <a:pt x="8552688" y="228600"/>
                </a:lnTo>
                <a:lnTo>
                  <a:pt x="8552688" y="0"/>
                </a:lnTo>
                <a:lnTo>
                  <a:pt x="0" y="0"/>
                </a:lnTo>
                <a:lnTo>
                  <a:pt x="0" y="228600"/>
                </a:lnTo>
                <a:close/>
              </a:path>
            </a:pathLst>
          </a:custGeom>
          <a:solidFill>
            <a:srgbClr val="4189B3"/>
          </a:solidFill>
        </p:spPr>
        <p:txBody>
          <a:bodyPr wrap="square" lIns="0" tIns="0" rIns="0" bIns="0" rtlCol="0"/>
          <a:lstStyle/>
          <a:p>
            <a:endParaRPr/>
          </a:p>
        </p:txBody>
      </p:sp>
      <p:sp>
        <p:nvSpPr>
          <p:cNvPr id="18" name="bk object 18"/>
          <p:cNvSpPr/>
          <p:nvPr/>
        </p:nvSpPr>
        <p:spPr>
          <a:xfrm>
            <a:off x="481707" y="6031169"/>
            <a:ext cx="1279495" cy="507612"/>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659993" y="65275"/>
            <a:ext cx="7824012" cy="1207135"/>
          </a:xfrm>
          <a:prstGeom prst="rect">
            <a:avLst/>
          </a:prstGeom>
        </p:spPr>
        <p:txBody>
          <a:bodyPr wrap="square" lIns="0" tIns="0" rIns="0" bIns="0">
            <a:spAutoFit/>
          </a:bodyPr>
          <a:lstStyle>
            <a:lvl1pPr>
              <a:defRPr sz="3600" b="0" i="0">
                <a:solidFill>
                  <a:srgbClr val="5E5E5E"/>
                </a:solidFill>
                <a:latin typeface="Tw Cen MT"/>
                <a:cs typeface="Tw Cen MT"/>
              </a:defRPr>
            </a:lvl1pPr>
          </a:lstStyle>
          <a:p>
            <a:endParaRPr/>
          </a:p>
        </p:txBody>
      </p:sp>
      <p:sp>
        <p:nvSpPr>
          <p:cNvPr id="3" name="Holder 3"/>
          <p:cNvSpPr>
            <a:spLocks noGrp="1"/>
          </p:cNvSpPr>
          <p:nvPr>
            <p:ph type="body" idx="1"/>
          </p:nvPr>
        </p:nvSpPr>
        <p:spPr>
          <a:xfrm>
            <a:off x="532511" y="1755774"/>
            <a:ext cx="8078977" cy="3898265"/>
          </a:xfrm>
          <a:prstGeom prst="rect">
            <a:avLst/>
          </a:prstGeom>
        </p:spPr>
        <p:txBody>
          <a:bodyPr wrap="square" lIns="0" tIns="0" rIns="0" bIns="0">
            <a:spAutoFit/>
          </a:bodyPr>
          <a:lstStyle>
            <a:lvl1pPr>
              <a:defRPr sz="2200" b="0" i="0">
                <a:solidFill>
                  <a:schemeClr val="tx1"/>
                </a:solidFill>
                <a:latin typeface="Tw Cen MT"/>
                <a:cs typeface="Tw Cen MT"/>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8/18/2025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microsoft.com/office/2018/10/relationships/comments" Target="../comments/modernComment_10D_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114_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17_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1.svg"/></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microsoft.com/office/2018/10/relationships/comments" Target="../comments/modernComment_126_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03_0.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microsoft.com/office/2018/10/relationships/comments" Target="../comments/modernComment_14B_26B518FF.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microsoft.com/office/2018/10/relationships/comments" Target="../comments/modernComment_152_335B3B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microsoft.com/office/2018/10/relationships/comments" Target="../comments/modernComment_12B_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microsoft.com/office/2018/10/relationships/comments" Target="../comments/modernComment_12C_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microsoft.com/office/2018/10/relationships/comments" Target="../comments/modernComment_132_0.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microsoft.com/office/2018/10/relationships/comments" Target="../comments/modernComment_14C_B85E495F.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microsoft.com/office/2018/10/relationships/comments" Target="../comments/modernComment_133_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microsoft.com/office/2018/10/relationships/comments" Target="../comments/modernComment_136_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microsoft.com/office/2018/10/relationships/comments" Target="../comments/modernComment_138_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microsoft.com/office/2018/10/relationships/comments" Target="../comments/modernComment_139_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microsoft.com/office/2018/10/relationships/comments" Target="../comments/modernComment_14F_21231DD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microsoft.com/office/2018/10/relationships/comments" Target="../comments/modernComment_13C_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microsoft.com/office/2018/10/relationships/comments" Target="../comments/modernComment_150_3C73DC4B.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0.xml.rels><?xml version="1.0" encoding="UTF-8" standalone="yes"?>
<Relationships xmlns="http://schemas.openxmlformats.org/package/2006/relationships"><Relationship Id="rId3" Type="http://schemas.microsoft.com/office/2018/10/relationships/comments" Target="../comments/modernComment_141_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7_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08_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053328"/>
            <a:ext cx="2240280" cy="713740"/>
          </a:xfrm>
          <a:custGeom>
            <a:avLst/>
            <a:gdLst/>
            <a:ahLst/>
            <a:cxnLst/>
            <a:rect l="l" t="t" r="r" b="b"/>
            <a:pathLst>
              <a:path w="2240280" h="713740">
                <a:moveTo>
                  <a:pt x="0" y="713232"/>
                </a:moveTo>
                <a:lnTo>
                  <a:pt x="2240280" y="713232"/>
                </a:lnTo>
                <a:lnTo>
                  <a:pt x="2240280" y="0"/>
                </a:lnTo>
                <a:lnTo>
                  <a:pt x="0" y="0"/>
                </a:lnTo>
                <a:lnTo>
                  <a:pt x="0" y="713232"/>
                </a:lnTo>
                <a:close/>
              </a:path>
            </a:pathLst>
          </a:custGeom>
          <a:solidFill>
            <a:srgbClr val="A6B727"/>
          </a:solidFill>
        </p:spPr>
        <p:txBody>
          <a:bodyPr wrap="square" lIns="0" tIns="0" rIns="0" bIns="0" rtlCol="0"/>
          <a:lstStyle/>
          <a:p>
            <a:endParaRPr/>
          </a:p>
        </p:txBody>
      </p:sp>
      <p:sp>
        <p:nvSpPr>
          <p:cNvPr id="3" name="object 3"/>
          <p:cNvSpPr/>
          <p:nvPr/>
        </p:nvSpPr>
        <p:spPr>
          <a:xfrm>
            <a:off x="2359151" y="6044184"/>
            <a:ext cx="6784975" cy="713740"/>
          </a:xfrm>
          <a:custGeom>
            <a:avLst/>
            <a:gdLst/>
            <a:ahLst/>
            <a:cxnLst/>
            <a:rect l="l" t="t" r="r" b="b"/>
            <a:pathLst>
              <a:path w="6784975" h="713740">
                <a:moveTo>
                  <a:pt x="0" y="713231"/>
                </a:moveTo>
                <a:lnTo>
                  <a:pt x="6784848" y="713231"/>
                </a:lnTo>
                <a:lnTo>
                  <a:pt x="6784848" y="0"/>
                </a:lnTo>
                <a:lnTo>
                  <a:pt x="0" y="0"/>
                </a:lnTo>
                <a:lnTo>
                  <a:pt x="0" y="713231"/>
                </a:lnTo>
                <a:close/>
              </a:path>
            </a:pathLst>
          </a:custGeom>
          <a:solidFill>
            <a:srgbClr val="4189B3"/>
          </a:solidFill>
        </p:spPr>
        <p:txBody>
          <a:bodyPr wrap="square" lIns="0" tIns="0" rIns="0" bIns="0" rtlCol="0"/>
          <a:lstStyle/>
          <a:p>
            <a:endParaRPr/>
          </a:p>
        </p:txBody>
      </p:sp>
      <p:sp>
        <p:nvSpPr>
          <p:cNvPr id="4" name="object 4"/>
          <p:cNvSpPr/>
          <p:nvPr/>
        </p:nvSpPr>
        <p:spPr>
          <a:xfrm>
            <a:off x="6655692" y="609477"/>
            <a:ext cx="1931244" cy="844541"/>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815464" y="2413838"/>
            <a:ext cx="5621655" cy="757555"/>
          </a:xfrm>
          <a:prstGeom prst="rect">
            <a:avLst/>
          </a:prstGeom>
        </p:spPr>
        <p:txBody>
          <a:bodyPr vert="horz" wrap="square" lIns="0" tIns="12700" rIns="0" bIns="0" rtlCol="0">
            <a:spAutoFit/>
          </a:bodyPr>
          <a:lstStyle/>
          <a:p>
            <a:pPr marL="12700">
              <a:lnSpc>
                <a:spcPct val="100000"/>
              </a:lnSpc>
              <a:spcBef>
                <a:spcPts val="100"/>
              </a:spcBef>
            </a:pPr>
            <a:r>
              <a:rPr sz="4800">
                <a:solidFill>
                  <a:srgbClr val="000000"/>
                </a:solidFill>
              </a:rPr>
              <a:t>TIME </a:t>
            </a:r>
            <a:r>
              <a:rPr sz="4800" spc="-30">
                <a:solidFill>
                  <a:srgbClr val="000000"/>
                </a:solidFill>
              </a:rPr>
              <a:t>STUDY</a:t>
            </a:r>
            <a:r>
              <a:rPr sz="4800" spc="-75">
                <a:solidFill>
                  <a:srgbClr val="000000"/>
                </a:solidFill>
              </a:rPr>
              <a:t> </a:t>
            </a:r>
            <a:r>
              <a:rPr sz="4800">
                <a:solidFill>
                  <a:srgbClr val="000000"/>
                </a:solidFill>
              </a:rPr>
              <a:t>TRAINING</a:t>
            </a:r>
            <a:endParaRPr sz="4800"/>
          </a:p>
        </p:txBody>
      </p:sp>
      <p:sp>
        <p:nvSpPr>
          <p:cNvPr id="6" name="object 6"/>
          <p:cNvSpPr txBox="1"/>
          <p:nvPr/>
        </p:nvSpPr>
        <p:spPr>
          <a:xfrm>
            <a:off x="1172667" y="3690975"/>
            <a:ext cx="6537325" cy="1031240"/>
          </a:xfrm>
          <a:prstGeom prst="rect">
            <a:avLst/>
          </a:prstGeom>
        </p:spPr>
        <p:txBody>
          <a:bodyPr vert="horz" wrap="square" lIns="0" tIns="119380" rIns="0" bIns="0" rtlCol="0">
            <a:spAutoFit/>
          </a:bodyPr>
          <a:lstStyle/>
          <a:p>
            <a:pPr marL="12700">
              <a:lnSpc>
                <a:spcPct val="100000"/>
              </a:lnSpc>
              <a:spcBef>
                <a:spcPts val="940"/>
              </a:spcBef>
            </a:pPr>
            <a:r>
              <a:rPr sz="2600">
                <a:latin typeface="Tw Cen MT"/>
                <a:cs typeface="Tw Cen MT"/>
              </a:rPr>
              <a:t>Prepared</a:t>
            </a:r>
            <a:r>
              <a:rPr sz="2600" spc="-50">
                <a:latin typeface="Tw Cen MT"/>
                <a:cs typeface="Tw Cen MT"/>
              </a:rPr>
              <a:t> </a:t>
            </a:r>
            <a:r>
              <a:rPr lang="en-US" sz="2600" spc="-5">
                <a:latin typeface="Tw Cen MT"/>
                <a:cs typeface="Tw Cen MT"/>
              </a:rPr>
              <a:t>f</a:t>
            </a:r>
            <a:r>
              <a:rPr sz="2600" spc="-5">
                <a:latin typeface="Tw Cen MT"/>
                <a:cs typeface="Tw Cen MT"/>
              </a:rPr>
              <a:t>or:</a:t>
            </a:r>
            <a:endParaRPr sz="2600">
              <a:latin typeface="Tw Cen MT"/>
              <a:cs typeface="Tw Cen MT"/>
            </a:endParaRPr>
          </a:p>
          <a:p>
            <a:pPr marL="12700">
              <a:lnSpc>
                <a:spcPct val="100000"/>
              </a:lnSpc>
              <a:spcBef>
                <a:spcPts val="840"/>
              </a:spcBef>
            </a:pPr>
            <a:r>
              <a:rPr sz="2600" b="1" spc="-5">
                <a:latin typeface="Tahoma"/>
                <a:cs typeface="Tahoma"/>
              </a:rPr>
              <a:t>INDIANA </a:t>
            </a:r>
            <a:r>
              <a:rPr sz="2600" b="1">
                <a:latin typeface="Tahoma"/>
                <a:cs typeface="Tahoma"/>
              </a:rPr>
              <a:t>MENTAL HEALTH</a:t>
            </a:r>
            <a:r>
              <a:rPr sz="2600" b="1" spc="-105">
                <a:latin typeface="Tahoma"/>
                <a:cs typeface="Tahoma"/>
              </a:rPr>
              <a:t> </a:t>
            </a:r>
            <a:r>
              <a:rPr sz="2600" b="1" spc="-5">
                <a:latin typeface="Tahoma"/>
                <a:cs typeface="Tahoma"/>
              </a:rPr>
              <a:t>PROVIDERS</a:t>
            </a:r>
            <a:endParaRPr sz="2600">
              <a:latin typeface="Tahoma"/>
              <a:cs typeface="Tahom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5083" y="548386"/>
            <a:ext cx="6327140" cy="696595"/>
          </a:xfrm>
          <a:prstGeom prst="rect">
            <a:avLst/>
          </a:prstGeom>
        </p:spPr>
        <p:txBody>
          <a:bodyPr vert="horz" wrap="square" lIns="0" tIns="13335" rIns="0" bIns="0" rtlCol="0">
            <a:spAutoFit/>
          </a:bodyPr>
          <a:lstStyle/>
          <a:p>
            <a:pPr marL="12700">
              <a:lnSpc>
                <a:spcPct val="100000"/>
              </a:lnSpc>
              <a:spcBef>
                <a:spcPts val="105"/>
              </a:spcBef>
            </a:pPr>
            <a:r>
              <a:rPr sz="4400"/>
              <a:t>Time </a:t>
            </a:r>
            <a:r>
              <a:rPr sz="4400" spc="-30"/>
              <a:t>Study </a:t>
            </a:r>
            <a:r>
              <a:rPr sz="4400"/>
              <a:t>Selection</a:t>
            </a:r>
            <a:r>
              <a:rPr sz="4400" spc="-100"/>
              <a:t> </a:t>
            </a:r>
            <a:r>
              <a:rPr sz="4400" spc="-10"/>
              <a:t>Process</a:t>
            </a:r>
            <a:endParaRPr sz="4400"/>
          </a:p>
        </p:txBody>
      </p:sp>
      <p:sp>
        <p:nvSpPr>
          <p:cNvPr id="3" name="object 3"/>
          <p:cNvSpPr/>
          <p:nvPr/>
        </p:nvSpPr>
        <p:spPr>
          <a:xfrm>
            <a:off x="1662048" y="1495171"/>
            <a:ext cx="5695823" cy="4852263"/>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686050" y="2999613"/>
            <a:ext cx="1636395" cy="299720"/>
          </a:xfrm>
          <a:prstGeom prst="rect">
            <a:avLst/>
          </a:prstGeom>
        </p:spPr>
        <p:txBody>
          <a:bodyPr vert="horz" wrap="square" lIns="0" tIns="12700" rIns="0" bIns="0" rtlCol="0">
            <a:spAutoFit/>
          </a:bodyPr>
          <a:lstStyle/>
          <a:p>
            <a:pPr marL="12700">
              <a:lnSpc>
                <a:spcPct val="100000"/>
              </a:lnSpc>
              <a:spcBef>
                <a:spcPts val="100"/>
              </a:spcBef>
            </a:pPr>
            <a:r>
              <a:rPr sz="1800" b="1" spc="-10">
                <a:latin typeface="Arial"/>
                <a:cs typeface="Arial"/>
              </a:rPr>
              <a:t>Agency</a:t>
            </a:r>
            <a:r>
              <a:rPr sz="1800" b="1" spc="-30">
                <a:latin typeface="Arial"/>
                <a:cs typeface="Arial"/>
              </a:rPr>
              <a:t> </a:t>
            </a:r>
            <a:r>
              <a:rPr sz="1800" b="1" spc="-5">
                <a:latin typeface="Arial"/>
                <a:cs typeface="Arial"/>
              </a:rPr>
              <a:t>Roster</a:t>
            </a:r>
            <a:endParaRPr sz="1800">
              <a:latin typeface="Arial"/>
              <a:cs typeface="Arial"/>
            </a:endParaRPr>
          </a:p>
        </p:txBody>
      </p:sp>
      <p:sp>
        <p:nvSpPr>
          <p:cNvPr id="5" name="object 5"/>
          <p:cNvSpPr txBox="1"/>
          <p:nvPr/>
        </p:nvSpPr>
        <p:spPr>
          <a:xfrm>
            <a:off x="4996688" y="2315083"/>
            <a:ext cx="1040130" cy="574675"/>
          </a:xfrm>
          <a:prstGeom prst="rect">
            <a:avLst/>
          </a:prstGeom>
        </p:spPr>
        <p:txBody>
          <a:bodyPr vert="horz" wrap="square" lIns="0" tIns="12700" rIns="0" bIns="0" rtlCol="0">
            <a:spAutoFit/>
          </a:bodyPr>
          <a:lstStyle/>
          <a:p>
            <a:pPr marL="113030">
              <a:lnSpc>
                <a:spcPct val="100000"/>
              </a:lnSpc>
              <a:spcBef>
                <a:spcPts val="100"/>
              </a:spcBef>
            </a:pPr>
            <a:r>
              <a:rPr sz="1800" b="1" spc="-5">
                <a:latin typeface="Arial"/>
                <a:cs typeface="Arial"/>
              </a:rPr>
              <a:t>MHFRP</a:t>
            </a:r>
            <a:endParaRPr sz="1800">
              <a:latin typeface="Arial"/>
              <a:cs typeface="Arial"/>
            </a:endParaRPr>
          </a:p>
          <a:p>
            <a:pPr marL="12700">
              <a:lnSpc>
                <a:spcPct val="100000"/>
              </a:lnSpc>
            </a:pPr>
            <a:r>
              <a:rPr sz="1800" b="1">
                <a:latin typeface="Arial"/>
                <a:cs typeface="Arial"/>
              </a:rPr>
              <a:t>D</a:t>
            </a:r>
            <a:r>
              <a:rPr sz="1800" b="1" spc="-15">
                <a:latin typeface="Arial"/>
                <a:cs typeface="Arial"/>
              </a:rPr>
              <a:t>a</a:t>
            </a:r>
            <a:r>
              <a:rPr sz="1800" b="1">
                <a:latin typeface="Arial"/>
                <a:cs typeface="Arial"/>
              </a:rPr>
              <a:t>t</a:t>
            </a:r>
            <a:r>
              <a:rPr sz="1800" b="1" spc="-10">
                <a:latin typeface="Arial"/>
                <a:cs typeface="Arial"/>
              </a:rPr>
              <a:t>a</a:t>
            </a:r>
            <a:r>
              <a:rPr sz="1800" b="1">
                <a:latin typeface="Arial"/>
                <a:cs typeface="Arial"/>
              </a:rPr>
              <a:t>ba</a:t>
            </a:r>
            <a:r>
              <a:rPr sz="1800" b="1" spc="-10">
                <a:latin typeface="Arial"/>
                <a:cs typeface="Arial"/>
              </a:rPr>
              <a:t>s</a:t>
            </a:r>
            <a:r>
              <a:rPr sz="1800" b="1">
                <a:latin typeface="Arial"/>
                <a:cs typeface="Arial"/>
              </a:rPr>
              <a:t>e</a:t>
            </a:r>
            <a:endParaRPr sz="1800">
              <a:latin typeface="Arial"/>
              <a:cs typeface="Arial"/>
            </a:endParaRPr>
          </a:p>
        </p:txBody>
      </p:sp>
      <p:sp>
        <p:nvSpPr>
          <p:cNvPr id="6" name="object 6"/>
          <p:cNvSpPr txBox="1"/>
          <p:nvPr/>
        </p:nvSpPr>
        <p:spPr>
          <a:xfrm>
            <a:off x="4899786" y="4089451"/>
            <a:ext cx="1346524" cy="843821"/>
          </a:xfrm>
          <a:prstGeom prst="rect">
            <a:avLst/>
          </a:prstGeom>
        </p:spPr>
        <p:txBody>
          <a:bodyPr vert="horz" wrap="square" lIns="0" tIns="12700" rIns="0" bIns="0" rtlCol="0" anchor="t">
            <a:spAutoFit/>
          </a:bodyPr>
          <a:lstStyle/>
          <a:p>
            <a:pPr marL="330835" marR="5080" indent="-318770">
              <a:spcBef>
                <a:spcPts val="100"/>
              </a:spcBef>
            </a:pPr>
            <a:r>
              <a:rPr lang="en-US" b="1" spc="-10">
                <a:latin typeface="Arial"/>
                <a:cs typeface="Arial"/>
              </a:rPr>
              <a:t>Time </a:t>
            </a:r>
            <a:r>
              <a:rPr lang="en-US" b="1">
                <a:latin typeface="Arial"/>
                <a:cs typeface="Arial"/>
              </a:rPr>
              <a:t>Study  </a:t>
            </a:r>
            <a:r>
              <a:rPr sz="1800" b="1" spc="-15">
                <a:latin typeface="Arial"/>
                <a:cs typeface="Arial"/>
              </a:rPr>
              <a:t>Week</a:t>
            </a:r>
            <a:endParaRPr lang="en-US" sz="1800">
              <a:latin typeface="Arial"/>
              <a:cs typeface="Arial"/>
            </a:endParaRPr>
          </a:p>
        </p:txBody>
      </p:sp>
      <p:sp>
        <p:nvSpPr>
          <p:cNvPr id="7" name="object 7"/>
          <p:cNvSpPr txBox="1"/>
          <p:nvPr/>
        </p:nvSpPr>
        <p:spPr>
          <a:xfrm>
            <a:off x="2775330" y="4085590"/>
            <a:ext cx="1333500" cy="574040"/>
          </a:xfrm>
          <a:prstGeom prst="rect">
            <a:avLst/>
          </a:prstGeom>
        </p:spPr>
        <p:txBody>
          <a:bodyPr vert="horz" wrap="square" lIns="0" tIns="12700" rIns="0" bIns="0" rtlCol="0">
            <a:spAutoFit/>
          </a:bodyPr>
          <a:lstStyle/>
          <a:p>
            <a:pPr marL="12700" marR="5080" indent="7620">
              <a:lnSpc>
                <a:spcPct val="100000"/>
              </a:lnSpc>
              <a:spcBef>
                <a:spcPts val="100"/>
              </a:spcBef>
            </a:pPr>
            <a:r>
              <a:rPr sz="1800" b="1" spc="-10">
                <a:latin typeface="Arial"/>
                <a:cs typeface="Arial"/>
              </a:rPr>
              <a:t>Time </a:t>
            </a:r>
            <a:r>
              <a:rPr sz="1800" b="1">
                <a:latin typeface="Arial"/>
                <a:cs typeface="Arial"/>
              </a:rPr>
              <a:t>Study  </a:t>
            </a:r>
            <a:r>
              <a:rPr sz="1800" b="1" spc="-5">
                <a:latin typeface="Arial"/>
                <a:cs typeface="Arial"/>
              </a:rPr>
              <a:t>P</a:t>
            </a:r>
            <a:r>
              <a:rPr sz="1800" b="1" spc="-15">
                <a:latin typeface="Arial"/>
                <a:cs typeface="Arial"/>
              </a:rPr>
              <a:t>a</a:t>
            </a:r>
            <a:r>
              <a:rPr sz="1800" b="1">
                <a:latin typeface="Arial"/>
                <a:cs typeface="Arial"/>
              </a:rPr>
              <a:t>rticipants</a:t>
            </a:r>
            <a:endParaRPr sz="18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5083" y="548386"/>
            <a:ext cx="6327140" cy="696595"/>
          </a:xfrm>
          <a:prstGeom prst="rect">
            <a:avLst/>
          </a:prstGeom>
        </p:spPr>
        <p:txBody>
          <a:bodyPr vert="horz" wrap="square" lIns="0" tIns="13335" rIns="0" bIns="0" rtlCol="0">
            <a:spAutoFit/>
          </a:bodyPr>
          <a:lstStyle/>
          <a:p>
            <a:pPr marL="12700">
              <a:lnSpc>
                <a:spcPct val="100000"/>
              </a:lnSpc>
              <a:spcBef>
                <a:spcPts val="105"/>
              </a:spcBef>
            </a:pPr>
            <a:r>
              <a:rPr sz="4400"/>
              <a:t>Time </a:t>
            </a:r>
            <a:r>
              <a:rPr sz="4400" spc="-30"/>
              <a:t>Study </a:t>
            </a:r>
            <a:r>
              <a:rPr sz="4400"/>
              <a:t>Selection</a:t>
            </a:r>
            <a:r>
              <a:rPr sz="4400" spc="-100"/>
              <a:t> </a:t>
            </a:r>
            <a:r>
              <a:rPr sz="4400" spc="-10"/>
              <a:t>Process</a:t>
            </a:r>
            <a:endParaRPr sz="4400"/>
          </a:p>
        </p:txBody>
      </p:sp>
      <p:sp>
        <p:nvSpPr>
          <p:cNvPr id="3" name="object 3"/>
          <p:cNvSpPr txBox="1"/>
          <p:nvPr/>
        </p:nvSpPr>
        <p:spPr>
          <a:xfrm>
            <a:off x="944981" y="1592960"/>
            <a:ext cx="7402830" cy="4190365"/>
          </a:xfrm>
          <a:prstGeom prst="rect">
            <a:avLst/>
          </a:prstGeom>
        </p:spPr>
        <p:txBody>
          <a:bodyPr vert="horz" wrap="square" lIns="0" tIns="48895" rIns="0" bIns="0" rtlCol="0">
            <a:spAutoFit/>
          </a:bodyPr>
          <a:lstStyle/>
          <a:p>
            <a:pPr marL="12700" marR="5080" indent="267970">
              <a:lnSpc>
                <a:spcPct val="90000"/>
              </a:lnSpc>
              <a:spcBef>
                <a:spcPts val="385"/>
              </a:spcBef>
              <a:tabLst>
                <a:tab pos="5375275" algn="l"/>
                <a:tab pos="6532880" algn="l"/>
              </a:tabLst>
            </a:pPr>
            <a:r>
              <a:rPr sz="2400" spc="20">
                <a:latin typeface="Tw Cen MT"/>
                <a:cs typeface="Tw Cen MT"/>
              </a:rPr>
              <a:t>Each </a:t>
            </a:r>
            <a:r>
              <a:rPr sz="2400" spc="5">
                <a:latin typeface="Tw Cen MT"/>
                <a:cs typeface="Tw Cen MT"/>
              </a:rPr>
              <a:t>quarter </a:t>
            </a:r>
            <a:r>
              <a:rPr sz="2400" spc="-20">
                <a:latin typeface="Tw Cen MT"/>
                <a:cs typeface="Tw Cen MT"/>
              </a:rPr>
              <a:t>your </a:t>
            </a:r>
            <a:r>
              <a:rPr sz="2400" spc="-10">
                <a:latin typeface="Tw Cen MT"/>
                <a:cs typeface="Tw Cen MT"/>
              </a:rPr>
              <a:t>agency </a:t>
            </a:r>
            <a:r>
              <a:rPr sz="2400">
                <a:latin typeface="Tw Cen MT"/>
                <a:cs typeface="Tw Cen MT"/>
              </a:rPr>
              <a:t>sends </a:t>
            </a:r>
            <a:r>
              <a:rPr sz="2400" spc="-5">
                <a:latin typeface="Tw Cen MT"/>
                <a:cs typeface="Tw Cen MT"/>
              </a:rPr>
              <a:t>InteCare</a:t>
            </a:r>
            <a:r>
              <a:rPr sz="2400" spc="35">
                <a:latin typeface="Tw Cen MT"/>
                <a:cs typeface="Tw Cen MT"/>
              </a:rPr>
              <a:t> </a:t>
            </a:r>
            <a:r>
              <a:rPr sz="2400">
                <a:latin typeface="Tw Cen MT"/>
                <a:cs typeface="Tw Cen MT"/>
              </a:rPr>
              <a:t>a</a:t>
            </a:r>
            <a:r>
              <a:rPr sz="2400" spc="5">
                <a:latin typeface="Tw Cen MT"/>
                <a:cs typeface="Tw Cen MT"/>
              </a:rPr>
              <a:t> </a:t>
            </a:r>
            <a:r>
              <a:rPr sz="2400" spc="-30">
                <a:latin typeface="Tw Cen MT"/>
                <a:cs typeface="Tw Cen MT"/>
              </a:rPr>
              <a:t>roster.	</a:t>
            </a:r>
            <a:r>
              <a:rPr sz="2400">
                <a:latin typeface="Tw Cen MT"/>
                <a:cs typeface="Tw Cen MT"/>
              </a:rPr>
              <a:t>The  </a:t>
            </a:r>
            <a:r>
              <a:rPr sz="2400" spc="-10">
                <a:latin typeface="Tw Cen MT"/>
                <a:cs typeface="Tw Cen MT"/>
              </a:rPr>
              <a:t>roster </a:t>
            </a:r>
            <a:r>
              <a:rPr sz="2400" spc="-5">
                <a:latin typeface="Tw Cen MT"/>
                <a:cs typeface="Tw Cen MT"/>
              </a:rPr>
              <a:t>lists </a:t>
            </a:r>
            <a:r>
              <a:rPr sz="2400">
                <a:latin typeface="Tw Cen MT"/>
                <a:cs typeface="Tw Cen MT"/>
              </a:rPr>
              <a:t>the </a:t>
            </a:r>
            <a:r>
              <a:rPr sz="2400" spc="-5">
                <a:latin typeface="Tw Cen MT"/>
                <a:cs typeface="Tw Cen MT"/>
              </a:rPr>
              <a:t>names </a:t>
            </a:r>
            <a:r>
              <a:rPr sz="2400">
                <a:latin typeface="Tw Cen MT"/>
                <a:cs typeface="Tw Cen MT"/>
              </a:rPr>
              <a:t>of all the </a:t>
            </a:r>
            <a:r>
              <a:rPr sz="2400" spc="-15">
                <a:latin typeface="Tw Cen MT"/>
                <a:cs typeface="Tw Cen MT"/>
              </a:rPr>
              <a:t>employees </a:t>
            </a:r>
            <a:r>
              <a:rPr sz="2400">
                <a:latin typeface="Tw Cen MT"/>
                <a:cs typeface="Tw Cen MT"/>
              </a:rPr>
              <a:t>at the </a:t>
            </a:r>
            <a:r>
              <a:rPr sz="2400" spc="-10">
                <a:latin typeface="Tw Cen MT"/>
                <a:cs typeface="Tw Cen MT"/>
              </a:rPr>
              <a:t>agency </a:t>
            </a:r>
            <a:r>
              <a:rPr sz="2400">
                <a:latin typeface="Tw Cen MT"/>
                <a:cs typeface="Tw Cen MT"/>
              </a:rPr>
              <a:t>who  perform </a:t>
            </a:r>
            <a:r>
              <a:rPr sz="2400" spc="-5">
                <a:latin typeface="Tw Cen MT"/>
                <a:cs typeface="Tw Cen MT"/>
              </a:rPr>
              <a:t>Medicaid</a:t>
            </a:r>
            <a:r>
              <a:rPr sz="2400" spc="35">
                <a:latin typeface="Tw Cen MT"/>
                <a:cs typeface="Tw Cen MT"/>
              </a:rPr>
              <a:t> </a:t>
            </a:r>
            <a:r>
              <a:rPr lang="en-US" sz="2400" spc="35">
                <a:latin typeface="Tw Cen MT"/>
                <a:cs typeface="Tw Cen MT"/>
              </a:rPr>
              <a:t>a</a:t>
            </a:r>
            <a:r>
              <a:rPr sz="2400" spc="-10">
                <a:latin typeface="Tw Cen MT"/>
                <a:cs typeface="Tw Cen MT"/>
              </a:rPr>
              <a:t>dministrative</a:t>
            </a:r>
            <a:r>
              <a:rPr sz="2400">
                <a:latin typeface="Tw Cen MT"/>
                <a:cs typeface="Tw Cen MT"/>
              </a:rPr>
              <a:t> </a:t>
            </a:r>
            <a:r>
              <a:rPr lang="en-US" sz="2400" spc="-5">
                <a:latin typeface="Tw Cen MT"/>
                <a:cs typeface="Tw Cen MT"/>
              </a:rPr>
              <a:t>a</a:t>
            </a:r>
            <a:r>
              <a:rPr sz="2400" spc="-5">
                <a:latin typeface="Tw Cen MT"/>
                <a:cs typeface="Tw Cen MT"/>
              </a:rPr>
              <a:t>ctivities.	</a:t>
            </a:r>
            <a:r>
              <a:rPr sz="2400" spc="20">
                <a:latin typeface="Tw Cen MT"/>
                <a:cs typeface="Tw Cen MT"/>
              </a:rPr>
              <a:t>Each </a:t>
            </a:r>
            <a:r>
              <a:rPr sz="2400" spc="-5">
                <a:latin typeface="Tw Cen MT"/>
                <a:cs typeface="Tw Cen MT"/>
              </a:rPr>
              <a:t>name is  placed in </a:t>
            </a:r>
            <a:r>
              <a:rPr sz="2400">
                <a:latin typeface="Tw Cen MT"/>
                <a:cs typeface="Tw Cen MT"/>
              </a:rPr>
              <a:t>the </a:t>
            </a:r>
            <a:r>
              <a:rPr sz="2400" spc="-10">
                <a:latin typeface="Tw Cen MT"/>
                <a:cs typeface="Tw Cen MT"/>
              </a:rPr>
              <a:t>appropriate </a:t>
            </a:r>
            <a:r>
              <a:rPr sz="2400">
                <a:latin typeface="Tw Cen MT"/>
                <a:cs typeface="Tw Cen MT"/>
              </a:rPr>
              <a:t>participant</a:t>
            </a:r>
            <a:r>
              <a:rPr sz="2400" spc="35">
                <a:latin typeface="Tw Cen MT"/>
                <a:cs typeface="Tw Cen MT"/>
              </a:rPr>
              <a:t> </a:t>
            </a:r>
            <a:r>
              <a:rPr sz="2400" spc="-20">
                <a:latin typeface="Tw Cen MT"/>
                <a:cs typeface="Tw Cen MT"/>
              </a:rPr>
              <a:t>category.</a:t>
            </a:r>
            <a:endParaRPr sz="2400">
              <a:latin typeface="Tw Cen MT"/>
              <a:cs typeface="Tw Cen MT"/>
            </a:endParaRPr>
          </a:p>
          <a:p>
            <a:pPr marL="12700" marR="283210" indent="594360">
              <a:lnSpc>
                <a:spcPct val="90000"/>
              </a:lnSpc>
              <a:spcBef>
                <a:spcPts val="700"/>
              </a:spcBef>
            </a:pPr>
            <a:r>
              <a:rPr sz="2400" spc="-5">
                <a:latin typeface="Tw Cen MT"/>
                <a:cs typeface="Tw Cen MT"/>
              </a:rPr>
              <a:t>InteCare </a:t>
            </a:r>
            <a:r>
              <a:rPr sz="2400">
                <a:latin typeface="Tw Cen MT"/>
                <a:cs typeface="Tw Cen MT"/>
              </a:rPr>
              <a:t>then puts the positions </a:t>
            </a:r>
            <a:r>
              <a:rPr sz="2400" spc="-10">
                <a:latin typeface="Tw Cen MT"/>
                <a:cs typeface="Tw Cen MT"/>
              </a:rPr>
              <a:t>from </a:t>
            </a:r>
            <a:r>
              <a:rPr sz="2400">
                <a:latin typeface="Tw Cen MT"/>
                <a:cs typeface="Tw Cen MT"/>
              </a:rPr>
              <a:t>all 3</a:t>
            </a:r>
            <a:r>
              <a:rPr lang="en-US" sz="2400">
                <a:latin typeface="Tw Cen MT"/>
                <a:cs typeface="Tw Cen MT"/>
              </a:rPr>
              <a:t>2</a:t>
            </a:r>
            <a:r>
              <a:rPr sz="2400">
                <a:latin typeface="Tw Cen MT"/>
                <a:cs typeface="Tw Cen MT"/>
              </a:rPr>
              <a:t> </a:t>
            </a:r>
            <a:r>
              <a:rPr sz="2400" spc="-10">
                <a:latin typeface="Tw Cen MT"/>
                <a:cs typeface="Tw Cen MT"/>
              </a:rPr>
              <a:t>agency  rosters </a:t>
            </a:r>
            <a:r>
              <a:rPr sz="2400" spc="-5">
                <a:latin typeface="Tw Cen MT"/>
                <a:cs typeface="Tw Cen MT"/>
              </a:rPr>
              <a:t>into an </a:t>
            </a:r>
            <a:r>
              <a:rPr sz="2400">
                <a:latin typeface="Tw Cen MT"/>
                <a:cs typeface="Tw Cen MT"/>
              </a:rPr>
              <a:t>Access </a:t>
            </a:r>
            <a:r>
              <a:rPr sz="2400" spc="-5">
                <a:latin typeface="Tw Cen MT"/>
                <a:cs typeface="Tw Cen MT"/>
              </a:rPr>
              <a:t>database </a:t>
            </a:r>
            <a:r>
              <a:rPr sz="2400">
                <a:latin typeface="Tw Cen MT"/>
                <a:cs typeface="Tw Cen MT"/>
              </a:rPr>
              <a:t>and selects the </a:t>
            </a:r>
            <a:r>
              <a:rPr sz="2400" spc="-5">
                <a:latin typeface="Tw Cen MT"/>
                <a:cs typeface="Tw Cen MT"/>
              </a:rPr>
              <a:t>time </a:t>
            </a:r>
            <a:r>
              <a:rPr sz="2400" spc="-15">
                <a:latin typeface="Tw Cen MT"/>
                <a:cs typeface="Tw Cen MT"/>
              </a:rPr>
              <a:t>study  </a:t>
            </a:r>
            <a:r>
              <a:rPr sz="2400">
                <a:latin typeface="Tw Cen MT"/>
                <a:cs typeface="Tw Cen MT"/>
              </a:rPr>
              <a:t>participants </a:t>
            </a:r>
            <a:r>
              <a:rPr sz="2400" spc="-10">
                <a:latin typeface="Tw Cen MT"/>
                <a:cs typeface="Tw Cen MT"/>
              </a:rPr>
              <a:t>from </a:t>
            </a:r>
            <a:r>
              <a:rPr sz="2400">
                <a:latin typeface="Tw Cen MT"/>
                <a:cs typeface="Tw Cen MT"/>
              </a:rPr>
              <a:t>that </a:t>
            </a:r>
            <a:r>
              <a:rPr lang="en-US" sz="2400" spc="-5">
                <a:latin typeface="Tw Cen MT"/>
                <a:cs typeface="Tw Cen MT"/>
              </a:rPr>
              <a:t>s</a:t>
            </a:r>
            <a:r>
              <a:rPr sz="2400" spc="-5">
                <a:latin typeface="Tw Cen MT"/>
                <a:cs typeface="Tw Cen MT"/>
              </a:rPr>
              <a:t>tate-wide database </a:t>
            </a:r>
            <a:r>
              <a:rPr sz="2400" spc="-65">
                <a:latin typeface="Tw Cen MT"/>
                <a:cs typeface="Tw Cen MT"/>
              </a:rPr>
              <a:t>by </a:t>
            </a:r>
            <a:r>
              <a:rPr sz="2400">
                <a:latin typeface="Tw Cen MT"/>
                <a:cs typeface="Tw Cen MT"/>
              </a:rPr>
              <a:t>participant  </a:t>
            </a:r>
            <a:r>
              <a:rPr sz="2400" spc="-20">
                <a:latin typeface="Tw Cen MT"/>
                <a:cs typeface="Tw Cen MT"/>
              </a:rPr>
              <a:t>category.</a:t>
            </a:r>
            <a:endParaRPr sz="2400">
              <a:latin typeface="Tw Cen MT"/>
              <a:cs typeface="Tw Cen MT"/>
            </a:endParaRPr>
          </a:p>
          <a:p>
            <a:pPr marL="12700" marR="105410" indent="594360">
              <a:lnSpc>
                <a:spcPct val="90000"/>
              </a:lnSpc>
              <a:spcBef>
                <a:spcPts val="695"/>
              </a:spcBef>
              <a:tabLst>
                <a:tab pos="4875530" algn="l"/>
              </a:tabLst>
            </a:pPr>
            <a:r>
              <a:rPr sz="2400">
                <a:latin typeface="Tw Cen MT"/>
                <a:cs typeface="Tw Cen MT"/>
              </a:rPr>
              <a:t>The </a:t>
            </a:r>
            <a:r>
              <a:rPr sz="2400" spc="-10">
                <a:latin typeface="Tw Cen MT"/>
                <a:cs typeface="Tw Cen MT"/>
              </a:rPr>
              <a:t>process </a:t>
            </a:r>
            <a:r>
              <a:rPr sz="2400">
                <a:latin typeface="Tw Cen MT"/>
                <a:cs typeface="Tw Cen MT"/>
              </a:rPr>
              <a:t>to select the </a:t>
            </a:r>
            <a:r>
              <a:rPr sz="2400" spc="-5">
                <a:latin typeface="Tw Cen MT"/>
                <a:cs typeface="Tw Cen MT"/>
              </a:rPr>
              <a:t>time </a:t>
            </a:r>
            <a:r>
              <a:rPr sz="2400" spc="-20">
                <a:latin typeface="Tw Cen MT"/>
                <a:cs typeface="Tw Cen MT"/>
              </a:rPr>
              <a:t>study </a:t>
            </a:r>
            <a:r>
              <a:rPr sz="2400">
                <a:latin typeface="Tw Cen MT"/>
                <a:cs typeface="Tw Cen MT"/>
              </a:rPr>
              <a:t>participants </a:t>
            </a:r>
            <a:r>
              <a:rPr sz="2400" spc="-5">
                <a:latin typeface="Tw Cen MT"/>
                <a:cs typeface="Tw Cen MT"/>
              </a:rPr>
              <a:t>is </a:t>
            </a:r>
            <a:r>
              <a:rPr sz="2400">
                <a:latin typeface="Tw Cen MT"/>
                <a:cs typeface="Tw Cen MT"/>
              </a:rPr>
              <a:t>done  </a:t>
            </a:r>
            <a:r>
              <a:rPr sz="2400" spc="-65">
                <a:latin typeface="Tw Cen MT"/>
                <a:cs typeface="Tw Cen MT"/>
              </a:rPr>
              <a:t>by </a:t>
            </a:r>
            <a:r>
              <a:rPr sz="2400">
                <a:latin typeface="Tw Cen MT"/>
                <a:cs typeface="Tw Cen MT"/>
              </a:rPr>
              <a:t>an </a:t>
            </a:r>
            <a:r>
              <a:rPr sz="2400" spc="-15">
                <a:latin typeface="Tw Cen MT"/>
                <a:cs typeface="Tw Cen MT"/>
              </a:rPr>
              <a:t>approved</a:t>
            </a:r>
            <a:r>
              <a:rPr sz="2400" spc="100">
                <a:latin typeface="Tw Cen MT"/>
                <a:cs typeface="Tw Cen MT"/>
              </a:rPr>
              <a:t> </a:t>
            </a:r>
            <a:r>
              <a:rPr sz="2400" spc="-5">
                <a:latin typeface="Tw Cen MT"/>
                <a:cs typeface="Tw Cen MT"/>
              </a:rPr>
              <a:t>random</a:t>
            </a:r>
            <a:r>
              <a:rPr sz="2400">
                <a:latin typeface="Tw Cen MT"/>
                <a:cs typeface="Tw Cen MT"/>
              </a:rPr>
              <a:t> </a:t>
            </a:r>
            <a:r>
              <a:rPr sz="2400" spc="-20">
                <a:latin typeface="Tw Cen MT"/>
                <a:cs typeface="Tw Cen MT"/>
              </a:rPr>
              <a:t>methodology.	</a:t>
            </a:r>
            <a:r>
              <a:rPr sz="2400" spc="-5">
                <a:latin typeface="Tw Cen MT"/>
                <a:cs typeface="Tw Cen MT"/>
              </a:rPr>
              <a:t>If </a:t>
            </a:r>
            <a:r>
              <a:rPr sz="2400" spc="-25">
                <a:latin typeface="Tw Cen MT"/>
                <a:cs typeface="Tw Cen MT"/>
              </a:rPr>
              <a:t>you want </a:t>
            </a:r>
            <a:r>
              <a:rPr sz="2400" spc="-5">
                <a:latin typeface="Tw Cen MT"/>
                <a:cs typeface="Tw Cen MT"/>
              </a:rPr>
              <a:t>more  details </a:t>
            </a:r>
            <a:r>
              <a:rPr sz="2400">
                <a:latin typeface="Tw Cen MT"/>
                <a:cs typeface="Tw Cen MT"/>
              </a:rPr>
              <a:t>on that </a:t>
            </a:r>
            <a:r>
              <a:rPr sz="2400" spc="-20">
                <a:latin typeface="Tw Cen MT"/>
                <a:cs typeface="Tw Cen MT"/>
              </a:rPr>
              <a:t>methodology, </a:t>
            </a:r>
            <a:r>
              <a:rPr sz="2400">
                <a:latin typeface="Tw Cen MT"/>
                <a:cs typeface="Tw Cen MT"/>
              </a:rPr>
              <a:t>please call </a:t>
            </a:r>
            <a:r>
              <a:rPr sz="2400" spc="-5">
                <a:latin typeface="Tw Cen MT"/>
                <a:cs typeface="Tw Cen MT"/>
              </a:rPr>
              <a:t>InteCare </a:t>
            </a:r>
            <a:r>
              <a:rPr sz="2400">
                <a:latin typeface="Tw Cen MT"/>
                <a:cs typeface="Tw Cen MT"/>
              </a:rPr>
              <a:t>at </a:t>
            </a:r>
            <a:r>
              <a:rPr sz="2400" spc="-5">
                <a:latin typeface="Tw Cen MT"/>
                <a:cs typeface="Tw Cen MT"/>
              </a:rPr>
              <a:t>1-888-  591-6128.</a:t>
            </a:r>
            <a:endParaRPr sz="2400">
              <a:latin typeface="Tw Cen MT"/>
              <a:cs typeface="Tw Cen M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424939" y="2778760"/>
            <a:ext cx="2280285" cy="76200"/>
          </a:xfrm>
          <a:custGeom>
            <a:avLst/>
            <a:gdLst/>
            <a:ahLst/>
            <a:cxnLst/>
            <a:rect l="l" t="t" r="r" b="b"/>
            <a:pathLst>
              <a:path w="2280285" h="76200">
                <a:moveTo>
                  <a:pt x="0" y="76200"/>
                </a:moveTo>
                <a:lnTo>
                  <a:pt x="2279904" y="76200"/>
                </a:lnTo>
                <a:lnTo>
                  <a:pt x="2279904" y="0"/>
                </a:lnTo>
                <a:lnTo>
                  <a:pt x="0" y="0"/>
                </a:lnTo>
                <a:lnTo>
                  <a:pt x="0" y="76200"/>
                </a:lnTo>
                <a:close/>
              </a:path>
            </a:pathLst>
          </a:custGeom>
          <a:solidFill>
            <a:srgbClr val="DDDDDD"/>
          </a:solidFill>
        </p:spPr>
        <p:txBody>
          <a:bodyPr wrap="square" lIns="0" tIns="0" rIns="0" bIns="0" rtlCol="0"/>
          <a:lstStyle/>
          <a:p>
            <a:endParaRPr/>
          </a:p>
        </p:txBody>
      </p:sp>
      <p:sp>
        <p:nvSpPr>
          <p:cNvPr id="3" name="object 3"/>
          <p:cNvSpPr/>
          <p:nvPr/>
        </p:nvSpPr>
        <p:spPr>
          <a:xfrm>
            <a:off x="3666744" y="2063750"/>
            <a:ext cx="0" cy="715010"/>
          </a:xfrm>
          <a:custGeom>
            <a:avLst/>
            <a:gdLst/>
            <a:ahLst/>
            <a:cxnLst/>
            <a:rect l="l" t="t" r="r" b="b"/>
            <a:pathLst>
              <a:path h="715010">
                <a:moveTo>
                  <a:pt x="0" y="0"/>
                </a:moveTo>
                <a:lnTo>
                  <a:pt x="0" y="715009"/>
                </a:lnTo>
              </a:path>
            </a:pathLst>
          </a:custGeom>
          <a:ln w="76200">
            <a:solidFill>
              <a:srgbClr val="DDDDDD"/>
            </a:solidFill>
          </a:ln>
        </p:spPr>
        <p:txBody>
          <a:bodyPr wrap="square" lIns="0" tIns="0" rIns="0" bIns="0" rtlCol="0"/>
          <a:lstStyle/>
          <a:p>
            <a:endParaRPr/>
          </a:p>
        </p:txBody>
      </p:sp>
      <p:sp>
        <p:nvSpPr>
          <p:cNvPr id="4" name="object 4"/>
          <p:cNvSpPr/>
          <p:nvPr/>
        </p:nvSpPr>
        <p:spPr>
          <a:xfrm>
            <a:off x="1418844" y="2848101"/>
            <a:ext cx="2292350" cy="12700"/>
          </a:xfrm>
          <a:custGeom>
            <a:avLst/>
            <a:gdLst/>
            <a:ahLst/>
            <a:cxnLst/>
            <a:rect l="l" t="t" r="r" b="b"/>
            <a:pathLst>
              <a:path w="2292350" h="12700">
                <a:moveTo>
                  <a:pt x="0" y="12700"/>
                </a:moveTo>
                <a:lnTo>
                  <a:pt x="2292096" y="12700"/>
                </a:lnTo>
                <a:lnTo>
                  <a:pt x="2292096" y="0"/>
                </a:lnTo>
                <a:lnTo>
                  <a:pt x="0" y="0"/>
                </a:lnTo>
                <a:lnTo>
                  <a:pt x="0" y="12700"/>
                </a:lnTo>
                <a:close/>
              </a:path>
            </a:pathLst>
          </a:custGeom>
          <a:solidFill>
            <a:srgbClr val="DDDDDD"/>
          </a:solidFill>
        </p:spPr>
        <p:txBody>
          <a:bodyPr wrap="square" lIns="0" tIns="0" rIns="0" bIns="0" rtlCol="0"/>
          <a:lstStyle/>
          <a:p>
            <a:endParaRPr/>
          </a:p>
        </p:txBody>
      </p:sp>
      <p:sp>
        <p:nvSpPr>
          <p:cNvPr id="5" name="object 5"/>
          <p:cNvSpPr/>
          <p:nvPr/>
        </p:nvSpPr>
        <p:spPr>
          <a:xfrm>
            <a:off x="1418844" y="2778251"/>
            <a:ext cx="12700" cy="69850"/>
          </a:xfrm>
          <a:custGeom>
            <a:avLst/>
            <a:gdLst/>
            <a:ahLst/>
            <a:cxnLst/>
            <a:rect l="l" t="t" r="r" b="b"/>
            <a:pathLst>
              <a:path w="12700" h="69850">
                <a:moveTo>
                  <a:pt x="0" y="69849"/>
                </a:moveTo>
                <a:lnTo>
                  <a:pt x="12191" y="69849"/>
                </a:lnTo>
                <a:lnTo>
                  <a:pt x="12191" y="0"/>
                </a:lnTo>
                <a:lnTo>
                  <a:pt x="0" y="0"/>
                </a:lnTo>
                <a:lnTo>
                  <a:pt x="0" y="69849"/>
                </a:lnTo>
                <a:close/>
              </a:path>
            </a:pathLst>
          </a:custGeom>
          <a:solidFill>
            <a:srgbClr val="DDDDDD"/>
          </a:solidFill>
        </p:spPr>
        <p:txBody>
          <a:bodyPr wrap="square" lIns="0" tIns="0" rIns="0" bIns="0" rtlCol="0"/>
          <a:lstStyle/>
          <a:p>
            <a:endParaRPr/>
          </a:p>
        </p:txBody>
      </p:sp>
      <p:sp>
        <p:nvSpPr>
          <p:cNvPr id="6" name="object 6"/>
          <p:cNvSpPr/>
          <p:nvPr/>
        </p:nvSpPr>
        <p:spPr>
          <a:xfrm>
            <a:off x="3704844" y="2069592"/>
            <a:ext cx="0" cy="778510"/>
          </a:xfrm>
          <a:custGeom>
            <a:avLst/>
            <a:gdLst/>
            <a:ahLst/>
            <a:cxnLst/>
            <a:rect l="l" t="t" r="r" b="b"/>
            <a:pathLst>
              <a:path h="778510">
                <a:moveTo>
                  <a:pt x="0" y="0"/>
                </a:moveTo>
                <a:lnTo>
                  <a:pt x="0" y="778510"/>
                </a:lnTo>
              </a:path>
            </a:pathLst>
          </a:custGeom>
          <a:ln w="12192">
            <a:solidFill>
              <a:srgbClr val="DDDDDD"/>
            </a:solidFill>
          </a:ln>
        </p:spPr>
        <p:txBody>
          <a:bodyPr wrap="square" lIns="0" tIns="0" rIns="0" bIns="0" rtlCol="0"/>
          <a:lstStyle/>
          <a:p>
            <a:endParaRPr/>
          </a:p>
        </p:txBody>
      </p:sp>
      <p:sp>
        <p:nvSpPr>
          <p:cNvPr id="7" name="object 7"/>
          <p:cNvSpPr/>
          <p:nvPr/>
        </p:nvSpPr>
        <p:spPr>
          <a:xfrm>
            <a:off x="3628644" y="2056892"/>
            <a:ext cx="82550" cy="12700"/>
          </a:xfrm>
          <a:custGeom>
            <a:avLst/>
            <a:gdLst/>
            <a:ahLst/>
            <a:cxnLst/>
            <a:rect l="l" t="t" r="r" b="b"/>
            <a:pathLst>
              <a:path w="82550" h="12700">
                <a:moveTo>
                  <a:pt x="0" y="12700"/>
                </a:moveTo>
                <a:lnTo>
                  <a:pt x="82296" y="12700"/>
                </a:lnTo>
                <a:lnTo>
                  <a:pt x="82296" y="0"/>
                </a:lnTo>
                <a:lnTo>
                  <a:pt x="0" y="0"/>
                </a:lnTo>
                <a:lnTo>
                  <a:pt x="0" y="12700"/>
                </a:lnTo>
                <a:close/>
              </a:path>
            </a:pathLst>
          </a:custGeom>
          <a:solidFill>
            <a:srgbClr val="DDDDDD"/>
          </a:solidFill>
        </p:spPr>
        <p:txBody>
          <a:bodyPr wrap="square" lIns="0" tIns="0" rIns="0" bIns="0" rtlCol="0"/>
          <a:lstStyle/>
          <a:p>
            <a:endParaRPr/>
          </a:p>
        </p:txBody>
      </p:sp>
      <p:sp>
        <p:nvSpPr>
          <p:cNvPr id="8" name="object 8"/>
          <p:cNvSpPr/>
          <p:nvPr/>
        </p:nvSpPr>
        <p:spPr>
          <a:xfrm>
            <a:off x="2233280" y="2778252"/>
            <a:ext cx="751205" cy="45720"/>
          </a:xfrm>
          <a:custGeom>
            <a:avLst/>
            <a:gdLst/>
            <a:ahLst/>
            <a:cxnLst/>
            <a:rect l="l" t="t" r="r" b="b"/>
            <a:pathLst>
              <a:path w="751205" h="45719">
                <a:moveTo>
                  <a:pt x="51535" y="0"/>
                </a:moveTo>
                <a:lnTo>
                  <a:pt x="0" y="0"/>
                </a:lnTo>
                <a:lnTo>
                  <a:pt x="3548" y="6461"/>
                </a:lnTo>
                <a:lnTo>
                  <a:pt x="25221" y="37893"/>
                </a:lnTo>
                <a:lnTo>
                  <a:pt x="31383" y="45465"/>
                </a:lnTo>
                <a:lnTo>
                  <a:pt x="85993" y="45465"/>
                </a:lnTo>
                <a:lnTo>
                  <a:pt x="85993" y="41147"/>
                </a:lnTo>
                <a:lnTo>
                  <a:pt x="80113" y="35651"/>
                </a:lnTo>
                <a:lnTo>
                  <a:pt x="74293" y="29654"/>
                </a:lnTo>
                <a:lnTo>
                  <a:pt x="68544" y="23181"/>
                </a:lnTo>
                <a:lnTo>
                  <a:pt x="62879" y="16255"/>
                </a:lnTo>
                <a:lnTo>
                  <a:pt x="57402" y="8899"/>
                </a:lnTo>
                <a:lnTo>
                  <a:pt x="52211" y="1127"/>
                </a:lnTo>
                <a:lnTo>
                  <a:pt x="51535" y="0"/>
                </a:lnTo>
                <a:close/>
              </a:path>
              <a:path w="751205" h="45719">
                <a:moveTo>
                  <a:pt x="354655" y="0"/>
                </a:moveTo>
                <a:lnTo>
                  <a:pt x="311811" y="0"/>
                </a:lnTo>
                <a:lnTo>
                  <a:pt x="301639" y="32384"/>
                </a:lnTo>
                <a:lnTo>
                  <a:pt x="344438" y="32384"/>
                </a:lnTo>
                <a:lnTo>
                  <a:pt x="354655" y="0"/>
                </a:lnTo>
                <a:close/>
              </a:path>
              <a:path w="751205" h="45719">
                <a:moveTo>
                  <a:pt x="750725" y="0"/>
                </a:moveTo>
                <a:lnTo>
                  <a:pt x="699296" y="0"/>
                </a:lnTo>
                <a:lnTo>
                  <a:pt x="698561" y="1238"/>
                </a:lnTo>
                <a:lnTo>
                  <a:pt x="693376" y="9024"/>
                </a:lnTo>
                <a:lnTo>
                  <a:pt x="664732" y="41147"/>
                </a:lnTo>
                <a:lnTo>
                  <a:pt x="664732" y="45465"/>
                </a:lnTo>
                <a:lnTo>
                  <a:pt x="719342" y="45465"/>
                </a:lnTo>
                <a:lnTo>
                  <a:pt x="725485" y="37893"/>
                </a:lnTo>
                <a:lnTo>
                  <a:pt x="731343" y="30225"/>
                </a:lnTo>
                <a:lnTo>
                  <a:pt x="736915" y="22463"/>
                </a:lnTo>
                <a:lnTo>
                  <a:pt x="742202" y="14604"/>
                </a:lnTo>
                <a:lnTo>
                  <a:pt x="747177" y="6461"/>
                </a:lnTo>
                <a:lnTo>
                  <a:pt x="750725" y="0"/>
                </a:lnTo>
                <a:close/>
              </a:path>
            </a:pathLst>
          </a:custGeom>
          <a:solidFill>
            <a:srgbClr val="DDDDDD"/>
          </a:solidFill>
        </p:spPr>
        <p:txBody>
          <a:bodyPr wrap="square" lIns="0" tIns="0" rIns="0" bIns="0" rtlCol="0"/>
          <a:lstStyle/>
          <a:p>
            <a:endParaRPr/>
          </a:p>
        </p:txBody>
      </p:sp>
      <p:sp>
        <p:nvSpPr>
          <p:cNvPr id="9" name="object 9"/>
          <p:cNvSpPr/>
          <p:nvPr/>
        </p:nvSpPr>
        <p:spPr>
          <a:xfrm>
            <a:off x="1348739" y="1987295"/>
            <a:ext cx="2280285" cy="791210"/>
          </a:xfrm>
          <a:custGeom>
            <a:avLst/>
            <a:gdLst/>
            <a:ahLst/>
            <a:cxnLst/>
            <a:rect l="l" t="t" r="r" b="b"/>
            <a:pathLst>
              <a:path w="2280285" h="791210">
                <a:moveTo>
                  <a:pt x="0" y="790955"/>
                </a:moveTo>
                <a:lnTo>
                  <a:pt x="2279904" y="790955"/>
                </a:lnTo>
                <a:lnTo>
                  <a:pt x="2279904" y="0"/>
                </a:lnTo>
                <a:lnTo>
                  <a:pt x="0" y="0"/>
                </a:lnTo>
                <a:lnTo>
                  <a:pt x="0" y="790955"/>
                </a:lnTo>
                <a:close/>
              </a:path>
            </a:pathLst>
          </a:custGeom>
          <a:solidFill>
            <a:srgbClr val="A6B727"/>
          </a:solidFill>
        </p:spPr>
        <p:txBody>
          <a:bodyPr wrap="square" lIns="0" tIns="0" rIns="0" bIns="0" rtlCol="0"/>
          <a:lstStyle/>
          <a:p>
            <a:endParaRPr/>
          </a:p>
        </p:txBody>
      </p:sp>
      <p:sp>
        <p:nvSpPr>
          <p:cNvPr id="10" name="object 10"/>
          <p:cNvSpPr/>
          <p:nvPr/>
        </p:nvSpPr>
        <p:spPr>
          <a:xfrm>
            <a:off x="1348739" y="1987295"/>
            <a:ext cx="2280285" cy="791210"/>
          </a:xfrm>
          <a:custGeom>
            <a:avLst/>
            <a:gdLst/>
            <a:ahLst/>
            <a:cxnLst/>
            <a:rect l="l" t="t" r="r" b="b"/>
            <a:pathLst>
              <a:path w="2280285" h="791210">
                <a:moveTo>
                  <a:pt x="0" y="790955"/>
                </a:moveTo>
                <a:lnTo>
                  <a:pt x="2279904" y="790955"/>
                </a:lnTo>
                <a:lnTo>
                  <a:pt x="2279904" y="0"/>
                </a:lnTo>
                <a:lnTo>
                  <a:pt x="0" y="0"/>
                </a:lnTo>
                <a:lnTo>
                  <a:pt x="0" y="790955"/>
                </a:lnTo>
                <a:close/>
              </a:path>
            </a:pathLst>
          </a:custGeom>
          <a:ln w="12192">
            <a:solidFill>
              <a:srgbClr val="000000"/>
            </a:solidFill>
          </a:ln>
        </p:spPr>
        <p:txBody>
          <a:bodyPr wrap="square" lIns="0" tIns="0" rIns="0" bIns="0" rtlCol="0"/>
          <a:lstStyle/>
          <a:p>
            <a:endParaRPr/>
          </a:p>
        </p:txBody>
      </p:sp>
      <p:sp>
        <p:nvSpPr>
          <p:cNvPr id="11" name="object 11"/>
          <p:cNvSpPr txBox="1"/>
          <p:nvPr/>
        </p:nvSpPr>
        <p:spPr>
          <a:xfrm>
            <a:off x="1614932" y="2003552"/>
            <a:ext cx="1746885" cy="756920"/>
          </a:xfrm>
          <a:prstGeom prst="rect">
            <a:avLst/>
          </a:prstGeom>
        </p:spPr>
        <p:txBody>
          <a:bodyPr vert="horz" wrap="square" lIns="0" tIns="12700" rIns="0" bIns="0" rtlCol="0">
            <a:spAutoFit/>
          </a:bodyPr>
          <a:lstStyle/>
          <a:p>
            <a:pPr marL="501650" marR="5080" indent="-489584">
              <a:lnSpc>
                <a:spcPct val="100000"/>
              </a:lnSpc>
              <a:spcBef>
                <a:spcPts val="100"/>
              </a:spcBef>
            </a:pPr>
            <a:r>
              <a:rPr sz="2400" b="1" spc="-5">
                <a:solidFill>
                  <a:srgbClr val="FFFFFF"/>
                </a:solidFill>
                <a:latin typeface="Tahoma"/>
                <a:cs typeface="Tahoma"/>
              </a:rPr>
              <a:t>Time</a:t>
            </a:r>
            <a:r>
              <a:rPr sz="2400" b="1" spc="-90">
                <a:solidFill>
                  <a:srgbClr val="FFFFFF"/>
                </a:solidFill>
                <a:latin typeface="Tahoma"/>
                <a:cs typeface="Tahoma"/>
              </a:rPr>
              <a:t> </a:t>
            </a:r>
            <a:r>
              <a:rPr sz="2400" b="1" spc="-5">
                <a:solidFill>
                  <a:srgbClr val="FFFFFF"/>
                </a:solidFill>
                <a:latin typeface="Tahoma"/>
                <a:cs typeface="Tahoma"/>
              </a:rPr>
              <a:t>Study  (T/S)</a:t>
            </a:r>
            <a:endParaRPr sz="2400">
              <a:latin typeface="Tahoma"/>
              <a:cs typeface="Tahoma"/>
            </a:endParaRPr>
          </a:p>
        </p:txBody>
      </p:sp>
      <p:sp>
        <p:nvSpPr>
          <p:cNvPr id="12" name="object 12"/>
          <p:cNvSpPr/>
          <p:nvPr/>
        </p:nvSpPr>
        <p:spPr>
          <a:xfrm>
            <a:off x="1424939" y="3746500"/>
            <a:ext cx="2280285" cy="76200"/>
          </a:xfrm>
          <a:custGeom>
            <a:avLst/>
            <a:gdLst/>
            <a:ahLst/>
            <a:cxnLst/>
            <a:rect l="l" t="t" r="r" b="b"/>
            <a:pathLst>
              <a:path w="2280285" h="76200">
                <a:moveTo>
                  <a:pt x="0" y="76200"/>
                </a:moveTo>
                <a:lnTo>
                  <a:pt x="2279904" y="76200"/>
                </a:lnTo>
                <a:lnTo>
                  <a:pt x="2279904" y="0"/>
                </a:lnTo>
                <a:lnTo>
                  <a:pt x="0" y="0"/>
                </a:lnTo>
                <a:lnTo>
                  <a:pt x="0" y="76200"/>
                </a:lnTo>
                <a:close/>
              </a:path>
            </a:pathLst>
          </a:custGeom>
          <a:solidFill>
            <a:srgbClr val="DDDDDD"/>
          </a:solidFill>
        </p:spPr>
        <p:txBody>
          <a:bodyPr wrap="square" lIns="0" tIns="0" rIns="0" bIns="0" rtlCol="0"/>
          <a:lstStyle/>
          <a:p>
            <a:endParaRPr/>
          </a:p>
        </p:txBody>
      </p:sp>
      <p:sp>
        <p:nvSpPr>
          <p:cNvPr id="13" name="object 13"/>
          <p:cNvSpPr/>
          <p:nvPr/>
        </p:nvSpPr>
        <p:spPr>
          <a:xfrm>
            <a:off x="3666744" y="3031489"/>
            <a:ext cx="0" cy="715010"/>
          </a:xfrm>
          <a:custGeom>
            <a:avLst/>
            <a:gdLst/>
            <a:ahLst/>
            <a:cxnLst/>
            <a:rect l="l" t="t" r="r" b="b"/>
            <a:pathLst>
              <a:path h="715010">
                <a:moveTo>
                  <a:pt x="0" y="0"/>
                </a:moveTo>
                <a:lnTo>
                  <a:pt x="0" y="715010"/>
                </a:lnTo>
              </a:path>
            </a:pathLst>
          </a:custGeom>
          <a:ln w="76200">
            <a:solidFill>
              <a:srgbClr val="DDDDDD"/>
            </a:solidFill>
          </a:ln>
        </p:spPr>
        <p:txBody>
          <a:bodyPr wrap="square" lIns="0" tIns="0" rIns="0" bIns="0" rtlCol="0"/>
          <a:lstStyle/>
          <a:p>
            <a:endParaRPr/>
          </a:p>
        </p:txBody>
      </p:sp>
      <p:sp>
        <p:nvSpPr>
          <p:cNvPr id="14" name="object 14"/>
          <p:cNvSpPr/>
          <p:nvPr/>
        </p:nvSpPr>
        <p:spPr>
          <a:xfrm>
            <a:off x="1418844" y="3815841"/>
            <a:ext cx="2292350" cy="12700"/>
          </a:xfrm>
          <a:custGeom>
            <a:avLst/>
            <a:gdLst/>
            <a:ahLst/>
            <a:cxnLst/>
            <a:rect l="l" t="t" r="r" b="b"/>
            <a:pathLst>
              <a:path w="2292350" h="12700">
                <a:moveTo>
                  <a:pt x="0" y="12700"/>
                </a:moveTo>
                <a:lnTo>
                  <a:pt x="2292096" y="12700"/>
                </a:lnTo>
                <a:lnTo>
                  <a:pt x="2292096" y="0"/>
                </a:lnTo>
                <a:lnTo>
                  <a:pt x="0" y="0"/>
                </a:lnTo>
                <a:lnTo>
                  <a:pt x="0" y="12700"/>
                </a:lnTo>
                <a:close/>
              </a:path>
            </a:pathLst>
          </a:custGeom>
          <a:solidFill>
            <a:srgbClr val="DDDDDD"/>
          </a:solidFill>
        </p:spPr>
        <p:txBody>
          <a:bodyPr wrap="square" lIns="0" tIns="0" rIns="0" bIns="0" rtlCol="0"/>
          <a:lstStyle/>
          <a:p>
            <a:endParaRPr/>
          </a:p>
        </p:txBody>
      </p:sp>
      <p:sp>
        <p:nvSpPr>
          <p:cNvPr id="15" name="object 15"/>
          <p:cNvSpPr/>
          <p:nvPr/>
        </p:nvSpPr>
        <p:spPr>
          <a:xfrm>
            <a:off x="1418844" y="3745991"/>
            <a:ext cx="12700" cy="69850"/>
          </a:xfrm>
          <a:custGeom>
            <a:avLst/>
            <a:gdLst/>
            <a:ahLst/>
            <a:cxnLst/>
            <a:rect l="l" t="t" r="r" b="b"/>
            <a:pathLst>
              <a:path w="12700" h="69850">
                <a:moveTo>
                  <a:pt x="0" y="69849"/>
                </a:moveTo>
                <a:lnTo>
                  <a:pt x="12191" y="69849"/>
                </a:lnTo>
                <a:lnTo>
                  <a:pt x="12191" y="0"/>
                </a:lnTo>
                <a:lnTo>
                  <a:pt x="0" y="0"/>
                </a:lnTo>
                <a:lnTo>
                  <a:pt x="0" y="69849"/>
                </a:lnTo>
                <a:close/>
              </a:path>
            </a:pathLst>
          </a:custGeom>
          <a:solidFill>
            <a:srgbClr val="DDDDDD"/>
          </a:solidFill>
        </p:spPr>
        <p:txBody>
          <a:bodyPr wrap="square" lIns="0" tIns="0" rIns="0" bIns="0" rtlCol="0"/>
          <a:lstStyle/>
          <a:p>
            <a:endParaRPr/>
          </a:p>
        </p:txBody>
      </p:sp>
      <p:sp>
        <p:nvSpPr>
          <p:cNvPr id="16" name="object 16"/>
          <p:cNvSpPr/>
          <p:nvPr/>
        </p:nvSpPr>
        <p:spPr>
          <a:xfrm>
            <a:off x="3704844" y="3037332"/>
            <a:ext cx="0" cy="778510"/>
          </a:xfrm>
          <a:custGeom>
            <a:avLst/>
            <a:gdLst/>
            <a:ahLst/>
            <a:cxnLst/>
            <a:rect l="l" t="t" r="r" b="b"/>
            <a:pathLst>
              <a:path h="778510">
                <a:moveTo>
                  <a:pt x="0" y="0"/>
                </a:moveTo>
                <a:lnTo>
                  <a:pt x="0" y="778510"/>
                </a:lnTo>
              </a:path>
            </a:pathLst>
          </a:custGeom>
          <a:ln w="12192">
            <a:solidFill>
              <a:srgbClr val="DDDDDD"/>
            </a:solidFill>
          </a:ln>
        </p:spPr>
        <p:txBody>
          <a:bodyPr wrap="square" lIns="0" tIns="0" rIns="0" bIns="0" rtlCol="0"/>
          <a:lstStyle/>
          <a:p>
            <a:endParaRPr/>
          </a:p>
        </p:txBody>
      </p:sp>
      <p:sp>
        <p:nvSpPr>
          <p:cNvPr id="17" name="object 17"/>
          <p:cNvSpPr/>
          <p:nvPr/>
        </p:nvSpPr>
        <p:spPr>
          <a:xfrm>
            <a:off x="3628644" y="3024632"/>
            <a:ext cx="82550" cy="12700"/>
          </a:xfrm>
          <a:custGeom>
            <a:avLst/>
            <a:gdLst/>
            <a:ahLst/>
            <a:cxnLst/>
            <a:rect l="l" t="t" r="r" b="b"/>
            <a:pathLst>
              <a:path w="82550" h="12700">
                <a:moveTo>
                  <a:pt x="0" y="12700"/>
                </a:moveTo>
                <a:lnTo>
                  <a:pt x="82296" y="12700"/>
                </a:lnTo>
                <a:lnTo>
                  <a:pt x="82296" y="0"/>
                </a:lnTo>
                <a:lnTo>
                  <a:pt x="0" y="0"/>
                </a:lnTo>
                <a:lnTo>
                  <a:pt x="0" y="12700"/>
                </a:lnTo>
                <a:close/>
              </a:path>
            </a:pathLst>
          </a:custGeom>
          <a:solidFill>
            <a:srgbClr val="DDDDDD"/>
          </a:solidFill>
        </p:spPr>
        <p:txBody>
          <a:bodyPr wrap="square" lIns="0" tIns="0" rIns="0" bIns="0" rtlCol="0"/>
          <a:lstStyle/>
          <a:p>
            <a:endParaRPr/>
          </a:p>
        </p:txBody>
      </p:sp>
      <p:sp>
        <p:nvSpPr>
          <p:cNvPr id="18" name="object 18"/>
          <p:cNvSpPr/>
          <p:nvPr/>
        </p:nvSpPr>
        <p:spPr>
          <a:xfrm>
            <a:off x="3634232" y="3420236"/>
            <a:ext cx="0" cy="127000"/>
          </a:xfrm>
          <a:custGeom>
            <a:avLst/>
            <a:gdLst/>
            <a:ahLst/>
            <a:cxnLst/>
            <a:rect l="l" t="t" r="r" b="b"/>
            <a:pathLst>
              <a:path h="127000">
                <a:moveTo>
                  <a:pt x="0" y="0"/>
                </a:moveTo>
                <a:lnTo>
                  <a:pt x="0" y="127000"/>
                </a:lnTo>
              </a:path>
            </a:pathLst>
          </a:custGeom>
          <a:ln w="11176">
            <a:solidFill>
              <a:srgbClr val="DDDDDD"/>
            </a:solidFill>
          </a:ln>
        </p:spPr>
        <p:txBody>
          <a:bodyPr wrap="square" lIns="0" tIns="0" rIns="0" bIns="0" rtlCol="0"/>
          <a:lstStyle/>
          <a:p>
            <a:endParaRPr/>
          </a:p>
        </p:txBody>
      </p:sp>
      <p:sp>
        <p:nvSpPr>
          <p:cNvPr id="19" name="object 19"/>
          <p:cNvSpPr/>
          <p:nvPr/>
        </p:nvSpPr>
        <p:spPr>
          <a:xfrm>
            <a:off x="3628644" y="3407536"/>
            <a:ext cx="8255" cy="12700"/>
          </a:xfrm>
          <a:custGeom>
            <a:avLst/>
            <a:gdLst/>
            <a:ahLst/>
            <a:cxnLst/>
            <a:rect l="l" t="t" r="r" b="b"/>
            <a:pathLst>
              <a:path w="8254" h="12700">
                <a:moveTo>
                  <a:pt x="0" y="12700"/>
                </a:moveTo>
                <a:lnTo>
                  <a:pt x="8088" y="12700"/>
                </a:lnTo>
                <a:lnTo>
                  <a:pt x="8088" y="0"/>
                </a:lnTo>
                <a:lnTo>
                  <a:pt x="0" y="0"/>
                </a:lnTo>
                <a:lnTo>
                  <a:pt x="0" y="12700"/>
                </a:lnTo>
                <a:close/>
              </a:path>
            </a:pathLst>
          </a:custGeom>
          <a:solidFill>
            <a:srgbClr val="DDDDDD"/>
          </a:solidFill>
        </p:spPr>
        <p:txBody>
          <a:bodyPr wrap="square" lIns="0" tIns="0" rIns="0" bIns="0" rtlCol="0"/>
          <a:lstStyle/>
          <a:p>
            <a:endParaRPr/>
          </a:p>
        </p:txBody>
      </p:sp>
      <p:sp>
        <p:nvSpPr>
          <p:cNvPr id="20" name="object 20"/>
          <p:cNvSpPr/>
          <p:nvPr/>
        </p:nvSpPr>
        <p:spPr>
          <a:xfrm>
            <a:off x="3628644" y="3397377"/>
            <a:ext cx="3175" cy="10160"/>
          </a:xfrm>
          <a:custGeom>
            <a:avLst/>
            <a:gdLst/>
            <a:ahLst/>
            <a:cxnLst/>
            <a:rect l="l" t="t" r="r" b="b"/>
            <a:pathLst>
              <a:path w="3175" h="10160">
                <a:moveTo>
                  <a:pt x="0" y="10160"/>
                </a:moveTo>
                <a:lnTo>
                  <a:pt x="2867" y="10160"/>
                </a:lnTo>
                <a:lnTo>
                  <a:pt x="2867" y="0"/>
                </a:lnTo>
                <a:lnTo>
                  <a:pt x="0" y="0"/>
                </a:lnTo>
                <a:lnTo>
                  <a:pt x="0" y="10160"/>
                </a:lnTo>
                <a:close/>
              </a:path>
            </a:pathLst>
          </a:custGeom>
          <a:solidFill>
            <a:srgbClr val="DDDDDD"/>
          </a:solidFill>
        </p:spPr>
        <p:txBody>
          <a:bodyPr wrap="square" lIns="0" tIns="0" rIns="0" bIns="0" rtlCol="0"/>
          <a:lstStyle/>
          <a:p>
            <a:endParaRPr/>
          </a:p>
        </p:txBody>
      </p:sp>
      <p:sp>
        <p:nvSpPr>
          <p:cNvPr id="21" name="object 21"/>
          <p:cNvSpPr/>
          <p:nvPr/>
        </p:nvSpPr>
        <p:spPr>
          <a:xfrm>
            <a:off x="1348739" y="2955035"/>
            <a:ext cx="2280285" cy="791210"/>
          </a:xfrm>
          <a:custGeom>
            <a:avLst/>
            <a:gdLst/>
            <a:ahLst/>
            <a:cxnLst/>
            <a:rect l="l" t="t" r="r" b="b"/>
            <a:pathLst>
              <a:path w="2280285" h="791210">
                <a:moveTo>
                  <a:pt x="0" y="790956"/>
                </a:moveTo>
                <a:lnTo>
                  <a:pt x="2279904" y="790956"/>
                </a:lnTo>
                <a:lnTo>
                  <a:pt x="2279904" y="0"/>
                </a:lnTo>
                <a:lnTo>
                  <a:pt x="0" y="0"/>
                </a:lnTo>
                <a:lnTo>
                  <a:pt x="0" y="790956"/>
                </a:lnTo>
                <a:close/>
              </a:path>
            </a:pathLst>
          </a:custGeom>
          <a:solidFill>
            <a:srgbClr val="4189B3"/>
          </a:solidFill>
        </p:spPr>
        <p:txBody>
          <a:bodyPr wrap="square" lIns="0" tIns="0" rIns="0" bIns="0" rtlCol="0"/>
          <a:lstStyle/>
          <a:p>
            <a:endParaRPr/>
          </a:p>
        </p:txBody>
      </p:sp>
      <p:sp>
        <p:nvSpPr>
          <p:cNvPr id="22" name="object 22"/>
          <p:cNvSpPr/>
          <p:nvPr/>
        </p:nvSpPr>
        <p:spPr>
          <a:xfrm>
            <a:off x="1348739" y="2955035"/>
            <a:ext cx="2280285" cy="791210"/>
          </a:xfrm>
          <a:custGeom>
            <a:avLst/>
            <a:gdLst/>
            <a:ahLst/>
            <a:cxnLst/>
            <a:rect l="l" t="t" r="r" b="b"/>
            <a:pathLst>
              <a:path w="2280285" h="791210">
                <a:moveTo>
                  <a:pt x="0" y="790956"/>
                </a:moveTo>
                <a:lnTo>
                  <a:pt x="2279904" y="790956"/>
                </a:lnTo>
                <a:lnTo>
                  <a:pt x="2279904" y="0"/>
                </a:lnTo>
                <a:lnTo>
                  <a:pt x="0" y="0"/>
                </a:lnTo>
                <a:lnTo>
                  <a:pt x="0" y="790956"/>
                </a:lnTo>
                <a:close/>
              </a:path>
            </a:pathLst>
          </a:custGeom>
          <a:ln w="12191">
            <a:solidFill>
              <a:srgbClr val="000000"/>
            </a:solidFill>
          </a:ln>
        </p:spPr>
        <p:txBody>
          <a:bodyPr wrap="square" lIns="0" tIns="0" rIns="0" bIns="0" rtlCol="0"/>
          <a:lstStyle/>
          <a:p>
            <a:endParaRPr/>
          </a:p>
        </p:txBody>
      </p:sp>
      <p:sp>
        <p:nvSpPr>
          <p:cNvPr id="23" name="object 23"/>
          <p:cNvSpPr txBox="1"/>
          <p:nvPr/>
        </p:nvSpPr>
        <p:spPr>
          <a:xfrm>
            <a:off x="1383283" y="3154426"/>
            <a:ext cx="2212340" cy="391160"/>
          </a:xfrm>
          <a:prstGeom prst="rect">
            <a:avLst/>
          </a:prstGeom>
        </p:spPr>
        <p:txBody>
          <a:bodyPr vert="horz" wrap="square" lIns="0" tIns="12700" rIns="0" bIns="0" rtlCol="0">
            <a:spAutoFit/>
          </a:bodyPr>
          <a:lstStyle/>
          <a:p>
            <a:pPr marL="12700">
              <a:lnSpc>
                <a:spcPct val="100000"/>
              </a:lnSpc>
              <a:spcBef>
                <a:spcPts val="100"/>
              </a:spcBef>
            </a:pPr>
            <a:r>
              <a:rPr sz="2400" b="1" spc="-5">
                <a:solidFill>
                  <a:srgbClr val="FFFFFF"/>
                </a:solidFill>
                <a:latin typeface="Tahoma"/>
                <a:cs typeface="Tahoma"/>
              </a:rPr>
              <a:t>Financial</a:t>
            </a:r>
            <a:r>
              <a:rPr sz="2400" b="1" spc="-15">
                <a:solidFill>
                  <a:srgbClr val="FFFFFF"/>
                </a:solidFill>
                <a:latin typeface="Tahoma"/>
                <a:cs typeface="Tahoma"/>
              </a:rPr>
              <a:t> </a:t>
            </a:r>
            <a:r>
              <a:rPr sz="2400" b="1" spc="-5">
                <a:solidFill>
                  <a:srgbClr val="FFFFFF"/>
                </a:solidFill>
                <a:latin typeface="Tahoma"/>
                <a:cs typeface="Tahoma"/>
              </a:rPr>
              <a:t>Data</a:t>
            </a:r>
            <a:endParaRPr sz="2400">
              <a:latin typeface="Tahoma"/>
              <a:cs typeface="Tahoma"/>
            </a:endParaRPr>
          </a:p>
        </p:txBody>
      </p:sp>
      <p:sp>
        <p:nvSpPr>
          <p:cNvPr id="24" name="object 24"/>
          <p:cNvSpPr/>
          <p:nvPr/>
        </p:nvSpPr>
        <p:spPr>
          <a:xfrm>
            <a:off x="1424939" y="4692650"/>
            <a:ext cx="2280285" cy="76200"/>
          </a:xfrm>
          <a:custGeom>
            <a:avLst/>
            <a:gdLst/>
            <a:ahLst/>
            <a:cxnLst/>
            <a:rect l="l" t="t" r="r" b="b"/>
            <a:pathLst>
              <a:path w="2280285" h="76200">
                <a:moveTo>
                  <a:pt x="0" y="76200"/>
                </a:moveTo>
                <a:lnTo>
                  <a:pt x="2279904" y="76200"/>
                </a:lnTo>
                <a:lnTo>
                  <a:pt x="2279904" y="0"/>
                </a:lnTo>
                <a:lnTo>
                  <a:pt x="0" y="0"/>
                </a:lnTo>
                <a:lnTo>
                  <a:pt x="0" y="76200"/>
                </a:lnTo>
                <a:close/>
              </a:path>
            </a:pathLst>
          </a:custGeom>
          <a:solidFill>
            <a:srgbClr val="DDDDDD"/>
          </a:solidFill>
        </p:spPr>
        <p:txBody>
          <a:bodyPr wrap="square" lIns="0" tIns="0" rIns="0" bIns="0" rtlCol="0"/>
          <a:lstStyle/>
          <a:p>
            <a:endParaRPr/>
          </a:p>
        </p:txBody>
      </p:sp>
      <p:sp>
        <p:nvSpPr>
          <p:cNvPr id="25" name="object 25"/>
          <p:cNvSpPr/>
          <p:nvPr/>
        </p:nvSpPr>
        <p:spPr>
          <a:xfrm>
            <a:off x="3666744" y="3977640"/>
            <a:ext cx="0" cy="715010"/>
          </a:xfrm>
          <a:custGeom>
            <a:avLst/>
            <a:gdLst/>
            <a:ahLst/>
            <a:cxnLst/>
            <a:rect l="l" t="t" r="r" b="b"/>
            <a:pathLst>
              <a:path h="715010">
                <a:moveTo>
                  <a:pt x="0" y="0"/>
                </a:moveTo>
                <a:lnTo>
                  <a:pt x="0" y="715010"/>
                </a:lnTo>
              </a:path>
            </a:pathLst>
          </a:custGeom>
          <a:ln w="76200">
            <a:solidFill>
              <a:srgbClr val="DDDDDD"/>
            </a:solidFill>
          </a:ln>
        </p:spPr>
        <p:txBody>
          <a:bodyPr wrap="square" lIns="0" tIns="0" rIns="0" bIns="0" rtlCol="0"/>
          <a:lstStyle/>
          <a:p>
            <a:endParaRPr/>
          </a:p>
        </p:txBody>
      </p:sp>
      <p:sp>
        <p:nvSpPr>
          <p:cNvPr id="26" name="object 26"/>
          <p:cNvSpPr/>
          <p:nvPr/>
        </p:nvSpPr>
        <p:spPr>
          <a:xfrm>
            <a:off x="1418844" y="4762246"/>
            <a:ext cx="2292350" cy="12700"/>
          </a:xfrm>
          <a:custGeom>
            <a:avLst/>
            <a:gdLst/>
            <a:ahLst/>
            <a:cxnLst/>
            <a:rect l="l" t="t" r="r" b="b"/>
            <a:pathLst>
              <a:path w="2292350" h="12700">
                <a:moveTo>
                  <a:pt x="0" y="12700"/>
                </a:moveTo>
                <a:lnTo>
                  <a:pt x="2292096" y="12700"/>
                </a:lnTo>
                <a:lnTo>
                  <a:pt x="2292096" y="0"/>
                </a:lnTo>
                <a:lnTo>
                  <a:pt x="0" y="0"/>
                </a:lnTo>
                <a:lnTo>
                  <a:pt x="0" y="12700"/>
                </a:lnTo>
                <a:close/>
              </a:path>
            </a:pathLst>
          </a:custGeom>
          <a:solidFill>
            <a:srgbClr val="DDDDDD"/>
          </a:solidFill>
        </p:spPr>
        <p:txBody>
          <a:bodyPr wrap="square" lIns="0" tIns="0" rIns="0" bIns="0" rtlCol="0"/>
          <a:lstStyle/>
          <a:p>
            <a:endParaRPr/>
          </a:p>
        </p:txBody>
      </p:sp>
      <p:sp>
        <p:nvSpPr>
          <p:cNvPr id="27" name="object 27"/>
          <p:cNvSpPr/>
          <p:nvPr/>
        </p:nvSpPr>
        <p:spPr>
          <a:xfrm>
            <a:off x="1418844" y="4692396"/>
            <a:ext cx="12700" cy="69850"/>
          </a:xfrm>
          <a:custGeom>
            <a:avLst/>
            <a:gdLst/>
            <a:ahLst/>
            <a:cxnLst/>
            <a:rect l="l" t="t" r="r" b="b"/>
            <a:pathLst>
              <a:path w="12700" h="69850">
                <a:moveTo>
                  <a:pt x="0" y="69849"/>
                </a:moveTo>
                <a:lnTo>
                  <a:pt x="12191" y="69849"/>
                </a:lnTo>
                <a:lnTo>
                  <a:pt x="12191" y="0"/>
                </a:lnTo>
                <a:lnTo>
                  <a:pt x="0" y="0"/>
                </a:lnTo>
                <a:lnTo>
                  <a:pt x="0" y="69849"/>
                </a:lnTo>
                <a:close/>
              </a:path>
            </a:pathLst>
          </a:custGeom>
          <a:solidFill>
            <a:srgbClr val="DDDDDD"/>
          </a:solidFill>
        </p:spPr>
        <p:txBody>
          <a:bodyPr wrap="square" lIns="0" tIns="0" rIns="0" bIns="0" rtlCol="0"/>
          <a:lstStyle/>
          <a:p>
            <a:endParaRPr/>
          </a:p>
        </p:txBody>
      </p:sp>
      <p:sp>
        <p:nvSpPr>
          <p:cNvPr id="28" name="object 28"/>
          <p:cNvSpPr/>
          <p:nvPr/>
        </p:nvSpPr>
        <p:spPr>
          <a:xfrm>
            <a:off x="3704844" y="3983735"/>
            <a:ext cx="0" cy="778510"/>
          </a:xfrm>
          <a:custGeom>
            <a:avLst/>
            <a:gdLst/>
            <a:ahLst/>
            <a:cxnLst/>
            <a:rect l="l" t="t" r="r" b="b"/>
            <a:pathLst>
              <a:path h="778510">
                <a:moveTo>
                  <a:pt x="0" y="0"/>
                </a:moveTo>
                <a:lnTo>
                  <a:pt x="0" y="778510"/>
                </a:lnTo>
              </a:path>
            </a:pathLst>
          </a:custGeom>
          <a:ln w="12192">
            <a:solidFill>
              <a:srgbClr val="DDDDDD"/>
            </a:solidFill>
          </a:ln>
        </p:spPr>
        <p:txBody>
          <a:bodyPr wrap="square" lIns="0" tIns="0" rIns="0" bIns="0" rtlCol="0"/>
          <a:lstStyle/>
          <a:p>
            <a:endParaRPr/>
          </a:p>
        </p:txBody>
      </p:sp>
      <p:sp>
        <p:nvSpPr>
          <p:cNvPr id="29" name="object 29"/>
          <p:cNvSpPr/>
          <p:nvPr/>
        </p:nvSpPr>
        <p:spPr>
          <a:xfrm>
            <a:off x="3628644" y="3971035"/>
            <a:ext cx="82550" cy="12700"/>
          </a:xfrm>
          <a:custGeom>
            <a:avLst/>
            <a:gdLst/>
            <a:ahLst/>
            <a:cxnLst/>
            <a:rect l="l" t="t" r="r" b="b"/>
            <a:pathLst>
              <a:path w="82550" h="12700">
                <a:moveTo>
                  <a:pt x="0" y="12700"/>
                </a:moveTo>
                <a:lnTo>
                  <a:pt x="82296" y="12700"/>
                </a:lnTo>
                <a:lnTo>
                  <a:pt x="82296" y="0"/>
                </a:lnTo>
                <a:lnTo>
                  <a:pt x="0" y="0"/>
                </a:lnTo>
                <a:lnTo>
                  <a:pt x="0" y="12700"/>
                </a:lnTo>
                <a:close/>
              </a:path>
            </a:pathLst>
          </a:custGeom>
          <a:solidFill>
            <a:srgbClr val="DDDDDD"/>
          </a:solidFill>
        </p:spPr>
        <p:txBody>
          <a:bodyPr wrap="square" lIns="0" tIns="0" rIns="0" bIns="0" rtlCol="0"/>
          <a:lstStyle/>
          <a:p>
            <a:endParaRPr/>
          </a:p>
        </p:txBody>
      </p:sp>
      <p:sp>
        <p:nvSpPr>
          <p:cNvPr id="30" name="object 30"/>
          <p:cNvSpPr/>
          <p:nvPr/>
        </p:nvSpPr>
        <p:spPr>
          <a:xfrm>
            <a:off x="1847850" y="4509387"/>
            <a:ext cx="1825625" cy="230504"/>
          </a:xfrm>
          <a:custGeom>
            <a:avLst/>
            <a:gdLst/>
            <a:ahLst/>
            <a:cxnLst/>
            <a:rect l="l" t="t" r="r" b="b"/>
            <a:pathLst>
              <a:path w="1825625" h="230504">
                <a:moveTo>
                  <a:pt x="10456" y="183009"/>
                </a:moveTo>
                <a:lnTo>
                  <a:pt x="0" y="183009"/>
                </a:lnTo>
                <a:lnTo>
                  <a:pt x="0" y="223268"/>
                </a:lnTo>
                <a:lnTo>
                  <a:pt x="41370" y="229824"/>
                </a:lnTo>
                <a:lnTo>
                  <a:pt x="57657" y="230380"/>
                </a:lnTo>
                <a:lnTo>
                  <a:pt x="67327" y="230120"/>
                </a:lnTo>
                <a:lnTo>
                  <a:pt x="108648" y="220886"/>
                </a:lnTo>
                <a:lnTo>
                  <a:pt x="137913" y="191645"/>
                </a:lnTo>
                <a:lnTo>
                  <a:pt x="46609" y="191645"/>
                </a:lnTo>
                <a:lnTo>
                  <a:pt x="42545" y="191264"/>
                </a:lnTo>
                <a:lnTo>
                  <a:pt x="15239" y="184660"/>
                </a:lnTo>
                <a:lnTo>
                  <a:pt x="11810" y="183517"/>
                </a:lnTo>
                <a:lnTo>
                  <a:pt x="10456" y="183009"/>
                </a:lnTo>
                <a:close/>
              </a:path>
              <a:path w="1825625" h="230504">
                <a:moveTo>
                  <a:pt x="141415" y="183009"/>
                </a:moveTo>
                <a:lnTo>
                  <a:pt x="84666" y="183009"/>
                </a:lnTo>
                <a:lnTo>
                  <a:pt x="83312" y="184533"/>
                </a:lnTo>
                <a:lnTo>
                  <a:pt x="78867" y="187073"/>
                </a:lnTo>
                <a:lnTo>
                  <a:pt x="73025" y="188978"/>
                </a:lnTo>
                <a:lnTo>
                  <a:pt x="67056" y="190756"/>
                </a:lnTo>
                <a:lnTo>
                  <a:pt x="59690" y="191645"/>
                </a:lnTo>
                <a:lnTo>
                  <a:pt x="137913" y="191645"/>
                </a:lnTo>
                <a:lnTo>
                  <a:pt x="139826" y="187708"/>
                </a:lnTo>
                <a:lnTo>
                  <a:pt x="141415" y="183009"/>
                </a:lnTo>
                <a:close/>
              </a:path>
              <a:path w="1825625" h="230504">
                <a:moveTo>
                  <a:pt x="959240" y="183009"/>
                </a:moveTo>
                <a:lnTo>
                  <a:pt x="904160" y="183009"/>
                </a:lnTo>
                <a:lnTo>
                  <a:pt x="886460" y="228729"/>
                </a:lnTo>
                <a:lnTo>
                  <a:pt x="942340" y="228729"/>
                </a:lnTo>
                <a:lnTo>
                  <a:pt x="959240" y="183009"/>
                </a:lnTo>
                <a:close/>
              </a:path>
              <a:path w="1825625" h="230504">
                <a:moveTo>
                  <a:pt x="1780794" y="0"/>
                </a:moveTo>
                <a:lnTo>
                  <a:pt x="1780794" y="93728"/>
                </a:lnTo>
                <a:lnTo>
                  <a:pt x="1825116" y="93728"/>
                </a:lnTo>
                <a:lnTo>
                  <a:pt x="1825116" y="74932"/>
                </a:lnTo>
                <a:lnTo>
                  <a:pt x="1823904" y="56808"/>
                </a:lnTo>
                <a:lnTo>
                  <a:pt x="1805813" y="15750"/>
                </a:lnTo>
                <a:lnTo>
                  <a:pt x="1780794" y="0"/>
                </a:lnTo>
                <a:close/>
              </a:path>
              <a:path w="1825625" h="230504">
                <a:moveTo>
                  <a:pt x="1822069" y="115064"/>
                </a:moveTo>
                <a:lnTo>
                  <a:pt x="1816608" y="115064"/>
                </a:lnTo>
                <a:lnTo>
                  <a:pt x="1814322" y="116715"/>
                </a:lnTo>
                <a:lnTo>
                  <a:pt x="1811401" y="118620"/>
                </a:lnTo>
                <a:lnTo>
                  <a:pt x="1807717" y="120779"/>
                </a:lnTo>
                <a:lnTo>
                  <a:pt x="1804162" y="123065"/>
                </a:lnTo>
                <a:lnTo>
                  <a:pt x="1800225" y="125097"/>
                </a:lnTo>
                <a:lnTo>
                  <a:pt x="1795907" y="126875"/>
                </a:lnTo>
                <a:lnTo>
                  <a:pt x="1791080" y="129161"/>
                </a:lnTo>
                <a:lnTo>
                  <a:pt x="1785747" y="130939"/>
                </a:lnTo>
                <a:lnTo>
                  <a:pt x="1780794" y="132015"/>
                </a:lnTo>
                <a:lnTo>
                  <a:pt x="1780794" y="170261"/>
                </a:lnTo>
                <a:lnTo>
                  <a:pt x="1784477" y="169801"/>
                </a:lnTo>
                <a:lnTo>
                  <a:pt x="1790319" y="168658"/>
                </a:lnTo>
                <a:lnTo>
                  <a:pt x="1795907" y="167134"/>
                </a:lnTo>
                <a:lnTo>
                  <a:pt x="1802129" y="165610"/>
                </a:lnTo>
                <a:lnTo>
                  <a:pt x="1806955" y="164213"/>
                </a:lnTo>
                <a:lnTo>
                  <a:pt x="1810385" y="162689"/>
                </a:lnTo>
                <a:lnTo>
                  <a:pt x="1817877" y="159768"/>
                </a:lnTo>
                <a:lnTo>
                  <a:pt x="1822069" y="157990"/>
                </a:lnTo>
                <a:lnTo>
                  <a:pt x="1822069" y="115064"/>
                </a:lnTo>
                <a:close/>
              </a:path>
            </a:pathLst>
          </a:custGeom>
          <a:solidFill>
            <a:srgbClr val="DDDDDD"/>
          </a:solidFill>
        </p:spPr>
        <p:txBody>
          <a:bodyPr wrap="square" lIns="0" tIns="0" rIns="0" bIns="0" rtlCol="0"/>
          <a:lstStyle/>
          <a:p>
            <a:endParaRPr/>
          </a:p>
        </p:txBody>
      </p:sp>
      <p:sp>
        <p:nvSpPr>
          <p:cNvPr id="31" name="object 31"/>
          <p:cNvSpPr/>
          <p:nvPr/>
        </p:nvSpPr>
        <p:spPr>
          <a:xfrm>
            <a:off x="1348739" y="3901440"/>
            <a:ext cx="2280285" cy="791210"/>
          </a:xfrm>
          <a:custGeom>
            <a:avLst/>
            <a:gdLst/>
            <a:ahLst/>
            <a:cxnLst/>
            <a:rect l="l" t="t" r="r" b="b"/>
            <a:pathLst>
              <a:path w="2280285" h="791210">
                <a:moveTo>
                  <a:pt x="0" y="790956"/>
                </a:moveTo>
                <a:lnTo>
                  <a:pt x="2279904" y="790956"/>
                </a:lnTo>
                <a:lnTo>
                  <a:pt x="2279904" y="0"/>
                </a:lnTo>
                <a:lnTo>
                  <a:pt x="0" y="0"/>
                </a:lnTo>
                <a:lnTo>
                  <a:pt x="0" y="790956"/>
                </a:lnTo>
                <a:close/>
              </a:path>
            </a:pathLst>
          </a:custGeom>
          <a:solidFill>
            <a:srgbClr val="0033CC"/>
          </a:solidFill>
        </p:spPr>
        <p:txBody>
          <a:bodyPr wrap="square" lIns="0" tIns="0" rIns="0" bIns="0" rtlCol="0"/>
          <a:lstStyle/>
          <a:p>
            <a:endParaRPr/>
          </a:p>
        </p:txBody>
      </p:sp>
      <p:sp>
        <p:nvSpPr>
          <p:cNvPr id="32" name="object 32"/>
          <p:cNvSpPr/>
          <p:nvPr/>
        </p:nvSpPr>
        <p:spPr>
          <a:xfrm>
            <a:off x="1348739" y="3901440"/>
            <a:ext cx="2280285" cy="791210"/>
          </a:xfrm>
          <a:custGeom>
            <a:avLst/>
            <a:gdLst/>
            <a:ahLst/>
            <a:cxnLst/>
            <a:rect l="l" t="t" r="r" b="b"/>
            <a:pathLst>
              <a:path w="2280285" h="791210">
                <a:moveTo>
                  <a:pt x="0" y="790956"/>
                </a:moveTo>
                <a:lnTo>
                  <a:pt x="2279904" y="790956"/>
                </a:lnTo>
                <a:lnTo>
                  <a:pt x="2279904" y="0"/>
                </a:lnTo>
                <a:lnTo>
                  <a:pt x="0" y="0"/>
                </a:lnTo>
                <a:lnTo>
                  <a:pt x="0" y="790956"/>
                </a:lnTo>
                <a:close/>
              </a:path>
            </a:pathLst>
          </a:custGeom>
          <a:ln w="12191">
            <a:solidFill>
              <a:srgbClr val="000000"/>
            </a:solidFill>
          </a:ln>
        </p:spPr>
        <p:txBody>
          <a:bodyPr wrap="square" lIns="0" tIns="0" rIns="0" bIns="0" rtlCol="0"/>
          <a:lstStyle/>
          <a:p>
            <a:endParaRPr/>
          </a:p>
        </p:txBody>
      </p:sp>
      <p:sp>
        <p:nvSpPr>
          <p:cNvPr id="33" name="object 33"/>
          <p:cNvSpPr txBox="1"/>
          <p:nvPr/>
        </p:nvSpPr>
        <p:spPr>
          <a:xfrm>
            <a:off x="1363472" y="3918330"/>
            <a:ext cx="2252980" cy="757555"/>
          </a:xfrm>
          <a:prstGeom prst="rect">
            <a:avLst/>
          </a:prstGeom>
        </p:spPr>
        <p:txBody>
          <a:bodyPr vert="horz" wrap="square" lIns="0" tIns="12700" rIns="0" bIns="0" rtlCol="0">
            <a:spAutoFit/>
          </a:bodyPr>
          <a:lstStyle/>
          <a:p>
            <a:pPr marL="12700" marR="5080" indent="386715">
              <a:lnSpc>
                <a:spcPct val="100000"/>
              </a:lnSpc>
              <a:spcBef>
                <a:spcPts val="100"/>
              </a:spcBef>
            </a:pPr>
            <a:r>
              <a:rPr sz="2400" b="1" spc="-5">
                <a:solidFill>
                  <a:srgbClr val="FFFFFF"/>
                </a:solidFill>
                <a:latin typeface="Tahoma"/>
                <a:cs typeface="Tahoma"/>
              </a:rPr>
              <a:t>Medicaid  </a:t>
            </a:r>
            <a:r>
              <a:rPr sz="2400" b="1" spc="-10">
                <a:solidFill>
                  <a:srgbClr val="FFFFFF"/>
                </a:solidFill>
                <a:latin typeface="Tahoma"/>
                <a:cs typeface="Tahoma"/>
              </a:rPr>
              <a:t>Eligibility </a:t>
            </a:r>
            <a:r>
              <a:rPr sz="2400" b="1" spc="-5">
                <a:solidFill>
                  <a:srgbClr val="FFFFFF"/>
                </a:solidFill>
                <a:latin typeface="Tahoma"/>
                <a:cs typeface="Tahoma"/>
              </a:rPr>
              <a:t>Rate</a:t>
            </a:r>
            <a:endParaRPr sz="2400">
              <a:latin typeface="Tahoma"/>
              <a:cs typeface="Tahoma"/>
            </a:endParaRPr>
          </a:p>
        </p:txBody>
      </p:sp>
      <p:sp>
        <p:nvSpPr>
          <p:cNvPr id="34" name="object 34"/>
          <p:cNvSpPr/>
          <p:nvPr/>
        </p:nvSpPr>
        <p:spPr>
          <a:xfrm>
            <a:off x="3857244" y="2252472"/>
            <a:ext cx="974090" cy="421005"/>
          </a:xfrm>
          <a:custGeom>
            <a:avLst/>
            <a:gdLst/>
            <a:ahLst/>
            <a:cxnLst/>
            <a:rect l="l" t="t" r="r" b="b"/>
            <a:pathLst>
              <a:path w="974089" h="421005">
                <a:moveTo>
                  <a:pt x="741934" y="0"/>
                </a:moveTo>
                <a:lnTo>
                  <a:pt x="741934" y="105155"/>
                </a:lnTo>
                <a:lnTo>
                  <a:pt x="0" y="105155"/>
                </a:lnTo>
                <a:lnTo>
                  <a:pt x="0" y="315467"/>
                </a:lnTo>
                <a:lnTo>
                  <a:pt x="741934" y="315467"/>
                </a:lnTo>
                <a:lnTo>
                  <a:pt x="741934" y="420623"/>
                </a:lnTo>
                <a:lnTo>
                  <a:pt x="973836" y="210311"/>
                </a:lnTo>
                <a:lnTo>
                  <a:pt x="741934" y="0"/>
                </a:lnTo>
                <a:close/>
              </a:path>
            </a:pathLst>
          </a:custGeom>
          <a:solidFill>
            <a:srgbClr val="000000"/>
          </a:solidFill>
        </p:spPr>
        <p:txBody>
          <a:bodyPr wrap="square" lIns="0" tIns="0" rIns="0" bIns="0" rtlCol="0"/>
          <a:lstStyle/>
          <a:p>
            <a:endParaRPr/>
          </a:p>
        </p:txBody>
      </p:sp>
      <p:sp>
        <p:nvSpPr>
          <p:cNvPr id="35" name="object 35"/>
          <p:cNvSpPr/>
          <p:nvPr/>
        </p:nvSpPr>
        <p:spPr>
          <a:xfrm>
            <a:off x="3857244" y="2252472"/>
            <a:ext cx="974090" cy="421005"/>
          </a:xfrm>
          <a:custGeom>
            <a:avLst/>
            <a:gdLst/>
            <a:ahLst/>
            <a:cxnLst/>
            <a:rect l="l" t="t" r="r" b="b"/>
            <a:pathLst>
              <a:path w="974089" h="421005">
                <a:moveTo>
                  <a:pt x="0" y="105155"/>
                </a:moveTo>
                <a:lnTo>
                  <a:pt x="741934" y="105155"/>
                </a:lnTo>
                <a:lnTo>
                  <a:pt x="741934" y="0"/>
                </a:lnTo>
                <a:lnTo>
                  <a:pt x="973836" y="210311"/>
                </a:lnTo>
                <a:lnTo>
                  <a:pt x="741934" y="420623"/>
                </a:lnTo>
                <a:lnTo>
                  <a:pt x="741934" y="315467"/>
                </a:lnTo>
                <a:lnTo>
                  <a:pt x="0" y="315467"/>
                </a:lnTo>
                <a:lnTo>
                  <a:pt x="0" y="105155"/>
                </a:lnTo>
                <a:close/>
              </a:path>
            </a:pathLst>
          </a:custGeom>
          <a:ln w="12192">
            <a:solidFill>
              <a:srgbClr val="000000"/>
            </a:solidFill>
          </a:ln>
        </p:spPr>
        <p:txBody>
          <a:bodyPr wrap="square" lIns="0" tIns="0" rIns="0" bIns="0" rtlCol="0"/>
          <a:lstStyle/>
          <a:p>
            <a:endParaRPr/>
          </a:p>
        </p:txBody>
      </p:sp>
      <p:sp>
        <p:nvSpPr>
          <p:cNvPr id="36" name="object 36"/>
          <p:cNvSpPr/>
          <p:nvPr/>
        </p:nvSpPr>
        <p:spPr>
          <a:xfrm>
            <a:off x="3857244" y="3176016"/>
            <a:ext cx="974090" cy="421005"/>
          </a:xfrm>
          <a:custGeom>
            <a:avLst/>
            <a:gdLst/>
            <a:ahLst/>
            <a:cxnLst/>
            <a:rect l="l" t="t" r="r" b="b"/>
            <a:pathLst>
              <a:path w="974089" h="421004">
                <a:moveTo>
                  <a:pt x="741934" y="0"/>
                </a:moveTo>
                <a:lnTo>
                  <a:pt x="741934" y="105155"/>
                </a:lnTo>
                <a:lnTo>
                  <a:pt x="0" y="105155"/>
                </a:lnTo>
                <a:lnTo>
                  <a:pt x="0" y="315467"/>
                </a:lnTo>
                <a:lnTo>
                  <a:pt x="741934" y="315467"/>
                </a:lnTo>
                <a:lnTo>
                  <a:pt x="741934" y="420623"/>
                </a:lnTo>
                <a:lnTo>
                  <a:pt x="973836" y="210311"/>
                </a:lnTo>
                <a:lnTo>
                  <a:pt x="741934" y="0"/>
                </a:lnTo>
                <a:close/>
              </a:path>
            </a:pathLst>
          </a:custGeom>
          <a:solidFill>
            <a:srgbClr val="000000"/>
          </a:solidFill>
        </p:spPr>
        <p:txBody>
          <a:bodyPr wrap="square" lIns="0" tIns="0" rIns="0" bIns="0" rtlCol="0"/>
          <a:lstStyle/>
          <a:p>
            <a:endParaRPr/>
          </a:p>
        </p:txBody>
      </p:sp>
      <p:sp>
        <p:nvSpPr>
          <p:cNvPr id="37" name="object 37"/>
          <p:cNvSpPr/>
          <p:nvPr/>
        </p:nvSpPr>
        <p:spPr>
          <a:xfrm>
            <a:off x="3857244" y="3176016"/>
            <a:ext cx="974090" cy="421005"/>
          </a:xfrm>
          <a:custGeom>
            <a:avLst/>
            <a:gdLst/>
            <a:ahLst/>
            <a:cxnLst/>
            <a:rect l="l" t="t" r="r" b="b"/>
            <a:pathLst>
              <a:path w="974089" h="421004">
                <a:moveTo>
                  <a:pt x="0" y="105155"/>
                </a:moveTo>
                <a:lnTo>
                  <a:pt x="741934" y="105155"/>
                </a:lnTo>
                <a:lnTo>
                  <a:pt x="741934" y="0"/>
                </a:lnTo>
                <a:lnTo>
                  <a:pt x="973836" y="210311"/>
                </a:lnTo>
                <a:lnTo>
                  <a:pt x="741934" y="420623"/>
                </a:lnTo>
                <a:lnTo>
                  <a:pt x="741934" y="315467"/>
                </a:lnTo>
                <a:lnTo>
                  <a:pt x="0" y="315467"/>
                </a:lnTo>
                <a:lnTo>
                  <a:pt x="0" y="105155"/>
                </a:lnTo>
                <a:close/>
              </a:path>
            </a:pathLst>
          </a:custGeom>
          <a:ln w="12192">
            <a:solidFill>
              <a:srgbClr val="000000"/>
            </a:solidFill>
          </a:ln>
        </p:spPr>
        <p:txBody>
          <a:bodyPr wrap="square" lIns="0" tIns="0" rIns="0" bIns="0" rtlCol="0"/>
          <a:lstStyle/>
          <a:p>
            <a:endParaRPr/>
          </a:p>
        </p:txBody>
      </p:sp>
      <p:sp>
        <p:nvSpPr>
          <p:cNvPr id="38" name="object 38"/>
          <p:cNvSpPr/>
          <p:nvPr/>
        </p:nvSpPr>
        <p:spPr>
          <a:xfrm>
            <a:off x="3857244" y="4098035"/>
            <a:ext cx="974090" cy="421005"/>
          </a:xfrm>
          <a:custGeom>
            <a:avLst/>
            <a:gdLst/>
            <a:ahLst/>
            <a:cxnLst/>
            <a:rect l="l" t="t" r="r" b="b"/>
            <a:pathLst>
              <a:path w="974089" h="421004">
                <a:moveTo>
                  <a:pt x="741934" y="0"/>
                </a:moveTo>
                <a:lnTo>
                  <a:pt x="741934" y="105156"/>
                </a:lnTo>
                <a:lnTo>
                  <a:pt x="0" y="105156"/>
                </a:lnTo>
                <a:lnTo>
                  <a:pt x="0" y="315468"/>
                </a:lnTo>
                <a:lnTo>
                  <a:pt x="741934" y="315468"/>
                </a:lnTo>
                <a:lnTo>
                  <a:pt x="741934" y="420624"/>
                </a:lnTo>
                <a:lnTo>
                  <a:pt x="973836" y="210312"/>
                </a:lnTo>
                <a:lnTo>
                  <a:pt x="741934" y="0"/>
                </a:lnTo>
                <a:close/>
              </a:path>
            </a:pathLst>
          </a:custGeom>
          <a:solidFill>
            <a:srgbClr val="000000"/>
          </a:solidFill>
        </p:spPr>
        <p:txBody>
          <a:bodyPr wrap="square" lIns="0" tIns="0" rIns="0" bIns="0" rtlCol="0"/>
          <a:lstStyle/>
          <a:p>
            <a:endParaRPr/>
          </a:p>
        </p:txBody>
      </p:sp>
      <p:sp>
        <p:nvSpPr>
          <p:cNvPr id="39" name="object 39"/>
          <p:cNvSpPr/>
          <p:nvPr/>
        </p:nvSpPr>
        <p:spPr>
          <a:xfrm>
            <a:off x="3857244" y="4098035"/>
            <a:ext cx="974090" cy="421005"/>
          </a:xfrm>
          <a:custGeom>
            <a:avLst/>
            <a:gdLst/>
            <a:ahLst/>
            <a:cxnLst/>
            <a:rect l="l" t="t" r="r" b="b"/>
            <a:pathLst>
              <a:path w="974089" h="421004">
                <a:moveTo>
                  <a:pt x="0" y="105156"/>
                </a:moveTo>
                <a:lnTo>
                  <a:pt x="741934" y="105156"/>
                </a:lnTo>
                <a:lnTo>
                  <a:pt x="741934" y="0"/>
                </a:lnTo>
                <a:lnTo>
                  <a:pt x="973836" y="210312"/>
                </a:lnTo>
                <a:lnTo>
                  <a:pt x="741934" y="420624"/>
                </a:lnTo>
                <a:lnTo>
                  <a:pt x="741934" y="315468"/>
                </a:lnTo>
                <a:lnTo>
                  <a:pt x="0" y="315468"/>
                </a:lnTo>
                <a:lnTo>
                  <a:pt x="0" y="105156"/>
                </a:lnTo>
                <a:close/>
              </a:path>
            </a:pathLst>
          </a:custGeom>
          <a:ln w="12192">
            <a:solidFill>
              <a:srgbClr val="000000"/>
            </a:solidFill>
          </a:ln>
        </p:spPr>
        <p:txBody>
          <a:bodyPr wrap="square" lIns="0" tIns="0" rIns="0" bIns="0" rtlCol="0"/>
          <a:lstStyle/>
          <a:p>
            <a:endParaRPr/>
          </a:p>
        </p:txBody>
      </p:sp>
      <p:sp>
        <p:nvSpPr>
          <p:cNvPr id="40" name="object 40"/>
          <p:cNvSpPr/>
          <p:nvPr/>
        </p:nvSpPr>
        <p:spPr>
          <a:xfrm>
            <a:off x="5154167" y="2794000"/>
            <a:ext cx="2962910" cy="76200"/>
          </a:xfrm>
          <a:custGeom>
            <a:avLst/>
            <a:gdLst/>
            <a:ahLst/>
            <a:cxnLst/>
            <a:rect l="l" t="t" r="r" b="b"/>
            <a:pathLst>
              <a:path w="2962909" h="76200">
                <a:moveTo>
                  <a:pt x="0" y="76200"/>
                </a:moveTo>
                <a:lnTo>
                  <a:pt x="2962656" y="76200"/>
                </a:lnTo>
                <a:lnTo>
                  <a:pt x="2962656" y="0"/>
                </a:lnTo>
                <a:lnTo>
                  <a:pt x="0" y="0"/>
                </a:lnTo>
                <a:lnTo>
                  <a:pt x="0" y="76200"/>
                </a:lnTo>
                <a:close/>
              </a:path>
            </a:pathLst>
          </a:custGeom>
          <a:solidFill>
            <a:srgbClr val="DDDDDD"/>
          </a:solidFill>
        </p:spPr>
        <p:txBody>
          <a:bodyPr wrap="square" lIns="0" tIns="0" rIns="0" bIns="0" rtlCol="0"/>
          <a:lstStyle/>
          <a:p>
            <a:endParaRPr/>
          </a:p>
        </p:txBody>
      </p:sp>
      <p:sp>
        <p:nvSpPr>
          <p:cNvPr id="41" name="object 41"/>
          <p:cNvSpPr/>
          <p:nvPr/>
        </p:nvSpPr>
        <p:spPr>
          <a:xfrm>
            <a:off x="8078723" y="2077720"/>
            <a:ext cx="0" cy="716280"/>
          </a:xfrm>
          <a:custGeom>
            <a:avLst/>
            <a:gdLst/>
            <a:ahLst/>
            <a:cxnLst/>
            <a:rect l="l" t="t" r="r" b="b"/>
            <a:pathLst>
              <a:path h="716280">
                <a:moveTo>
                  <a:pt x="0" y="0"/>
                </a:moveTo>
                <a:lnTo>
                  <a:pt x="0" y="716280"/>
                </a:lnTo>
              </a:path>
            </a:pathLst>
          </a:custGeom>
          <a:ln w="76200">
            <a:solidFill>
              <a:srgbClr val="DDDDDD"/>
            </a:solidFill>
          </a:ln>
        </p:spPr>
        <p:txBody>
          <a:bodyPr wrap="square" lIns="0" tIns="0" rIns="0" bIns="0" rtlCol="0"/>
          <a:lstStyle/>
          <a:p>
            <a:endParaRPr/>
          </a:p>
        </p:txBody>
      </p:sp>
      <p:sp>
        <p:nvSpPr>
          <p:cNvPr id="42" name="object 42"/>
          <p:cNvSpPr/>
          <p:nvPr/>
        </p:nvSpPr>
        <p:spPr>
          <a:xfrm>
            <a:off x="5148071" y="2863088"/>
            <a:ext cx="2974975" cy="12700"/>
          </a:xfrm>
          <a:custGeom>
            <a:avLst/>
            <a:gdLst/>
            <a:ahLst/>
            <a:cxnLst/>
            <a:rect l="l" t="t" r="r" b="b"/>
            <a:pathLst>
              <a:path w="2974975" h="12700">
                <a:moveTo>
                  <a:pt x="0" y="12700"/>
                </a:moveTo>
                <a:lnTo>
                  <a:pt x="2974848" y="12700"/>
                </a:lnTo>
                <a:lnTo>
                  <a:pt x="2974848" y="0"/>
                </a:lnTo>
                <a:lnTo>
                  <a:pt x="0" y="0"/>
                </a:lnTo>
                <a:lnTo>
                  <a:pt x="0" y="12700"/>
                </a:lnTo>
                <a:close/>
              </a:path>
            </a:pathLst>
          </a:custGeom>
          <a:solidFill>
            <a:srgbClr val="DDDDDD"/>
          </a:solidFill>
        </p:spPr>
        <p:txBody>
          <a:bodyPr wrap="square" lIns="0" tIns="0" rIns="0" bIns="0" rtlCol="0"/>
          <a:lstStyle/>
          <a:p>
            <a:endParaRPr/>
          </a:p>
        </p:txBody>
      </p:sp>
      <p:sp>
        <p:nvSpPr>
          <p:cNvPr id="43" name="object 43"/>
          <p:cNvSpPr/>
          <p:nvPr/>
        </p:nvSpPr>
        <p:spPr>
          <a:xfrm>
            <a:off x="5148071" y="2793238"/>
            <a:ext cx="12700" cy="69850"/>
          </a:xfrm>
          <a:custGeom>
            <a:avLst/>
            <a:gdLst/>
            <a:ahLst/>
            <a:cxnLst/>
            <a:rect l="l" t="t" r="r" b="b"/>
            <a:pathLst>
              <a:path w="12700" h="69850">
                <a:moveTo>
                  <a:pt x="0" y="69849"/>
                </a:moveTo>
                <a:lnTo>
                  <a:pt x="12191" y="69849"/>
                </a:lnTo>
                <a:lnTo>
                  <a:pt x="12191" y="0"/>
                </a:lnTo>
                <a:lnTo>
                  <a:pt x="0" y="0"/>
                </a:lnTo>
                <a:lnTo>
                  <a:pt x="0" y="69849"/>
                </a:lnTo>
                <a:close/>
              </a:path>
            </a:pathLst>
          </a:custGeom>
          <a:solidFill>
            <a:srgbClr val="DDDDDD"/>
          </a:solidFill>
        </p:spPr>
        <p:txBody>
          <a:bodyPr wrap="square" lIns="0" tIns="0" rIns="0" bIns="0" rtlCol="0"/>
          <a:lstStyle/>
          <a:p>
            <a:endParaRPr/>
          </a:p>
        </p:txBody>
      </p:sp>
      <p:sp>
        <p:nvSpPr>
          <p:cNvPr id="44" name="object 44"/>
          <p:cNvSpPr/>
          <p:nvPr/>
        </p:nvSpPr>
        <p:spPr>
          <a:xfrm>
            <a:off x="8116823" y="2083307"/>
            <a:ext cx="0" cy="779780"/>
          </a:xfrm>
          <a:custGeom>
            <a:avLst/>
            <a:gdLst/>
            <a:ahLst/>
            <a:cxnLst/>
            <a:rect l="l" t="t" r="r" b="b"/>
            <a:pathLst>
              <a:path h="779780">
                <a:moveTo>
                  <a:pt x="0" y="0"/>
                </a:moveTo>
                <a:lnTo>
                  <a:pt x="0" y="779780"/>
                </a:lnTo>
              </a:path>
            </a:pathLst>
          </a:custGeom>
          <a:ln w="12192">
            <a:solidFill>
              <a:srgbClr val="DDDDDD"/>
            </a:solidFill>
          </a:ln>
        </p:spPr>
        <p:txBody>
          <a:bodyPr wrap="square" lIns="0" tIns="0" rIns="0" bIns="0" rtlCol="0"/>
          <a:lstStyle/>
          <a:p>
            <a:endParaRPr/>
          </a:p>
        </p:txBody>
      </p:sp>
      <p:sp>
        <p:nvSpPr>
          <p:cNvPr id="45" name="object 45"/>
          <p:cNvSpPr/>
          <p:nvPr/>
        </p:nvSpPr>
        <p:spPr>
          <a:xfrm>
            <a:off x="8040623" y="2070607"/>
            <a:ext cx="82550" cy="12700"/>
          </a:xfrm>
          <a:custGeom>
            <a:avLst/>
            <a:gdLst/>
            <a:ahLst/>
            <a:cxnLst/>
            <a:rect l="l" t="t" r="r" b="b"/>
            <a:pathLst>
              <a:path w="82550" h="12700">
                <a:moveTo>
                  <a:pt x="0" y="12700"/>
                </a:moveTo>
                <a:lnTo>
                  <a:pt x="82296" y="12700"/>
                </a:lnTo>
                <a:lnTo>
                  <a:pt x="82296" y="0"/>
                </a:lnTo>
                <a:lnTo>
                  <a:pt x="0" y="0"/>
                </a:lnTo>
                <a:lnTo>
                  <a:pt x="0" y="12700"/>
                </a:lnTo>
                <a:close/>
              </a:path>
            </a:pathLst>
          </a:custGeom>
          <a:solidFill>
            <a:srgbClr val="DDDDDD"/>
          </a:solidFill>
        </p:spPr>
        <p:txBody>
          <a:bodyPr wrap="square" lIns="0" tIns="0" rIns="0" bIns="0" rtlCol="0"/>
          <a:lstStyle/>
          <a:p>
            <a:endParaRPr/>
          </a:p>
        </p:txBody>
      </p:sp>
      <p:sp>
        <p:nvSpPr>
          <p:cNvPr id="46" name="object 46"/>
          <p:cNvSpPr/>
          <p:nvPr/>
        </p:nvSpPr>
        <p:spPr>
          <a:xfrm>
            <a:off x="5255259" y="2793491"/>
            <a:ext cx="56515" cy="20955"/>
          </a:xfrm>
          <a:custGeom>
            <a:avLst/>
            <a:gdLst/>
            <a:ahLst/>
            <a:cxnLst/>
            <a:rect l="l" t="t" r="r" b="b"/>
            <a:pathLst>
              <a:path w="56514" h="20955">
                <a:moveTo>
                  <a:pt x="56514" y="0"/>
                </a:moveTo>
                <a:lnTo>
                  <a:pt x="0" y="0"/>
                </a:lnTo>
                <a:lnTo>
                  <a:pt x="0" y="381"/>
                </a:lnTo>
                <a:lnTo>
                  <a:pt x="2666" y="6985"/>
                </a:lnTo>
                <a:lnTo>
                  <a:pt x="13715" y="18034"/>
                </a:lnTo>
                <a:lnTo>
                  <a:pt x="20446" y="20828"/>
                </a:lnTo>
                <a:lnTo>
                  <a:pt x="35940" y="20828"/>
                </a:lnTo>
                <a:lnTo>
                  <a:pt x="42544" y="18034"/>
                </a:lnTo>
                <a:lnTo>
                  <a:pt x="48132" y="12573"/>
                </a:lnTo>
                <a:lnTo>
                  <a:pt x="53720" y="6985"/>
                </a:lnTo>
                <a:lnTo>
                  <a:pt x="56514" y="381"/>
                </a:lnTo>
                <a:lnTo>
                  <a:pt x="56514" y="0"/>
                </a:lnTo>
                <a:close/>
              </a:path>
            </a:pathLst>
          </a:custGeom>
          <a:solidFill>
            <a:srgbClr val="DDDDDD"/>
          </a:solidFill>
        </p:spPr>
        <p:txBody>
          <a:bodyPr wrap="square" lIns="0" tIns="0" rIns="0" bIns="0" rtlCol="0"/>
          <a:lstStyle/>
          <a:p>
            <a:endParaRPr/>
          </a:p>
        </p:txBody>
      </p:sp>
      <p:sp>
        <p:nvSpPr>
          <p:cNvPr id="47" name="object 47"/>
          <p:cNvSpPr/>
          <p:nvPr/>
        </p:nvSpPr>
        <p:spPr>
          <a:xfrm>
            <a:off x="5452109" y="2793491"/>
            <a:ext cx="1791715" cy="71882"/>
          </a:xfrm>
          <a:prstGeom prst="rect">
            <a:avLst/>
          </a:prstGeom>
          <a:blipFill>
            <a:blip r:embed="rId2" cstate="print"/>
            <a:stretch>
              <a:fillRect/>
            </a:stretch>
          </a:blipFill>
        </p:spPr>
        <p:txBody>
          <a:bodyPr wrap="square" lIns="0" tIns="0" rIns="0" bIns="0" rtlCol="0"/>
          <a:lstStyle/>
          <a:p>
            <a:endParaRPr/>
          </a:p>
        </p:txBody>
      </p:sp>
      <p:sp>
        <p:nvSpPr>
          <p:cNvPr id="48" name="object 48"/>
          <p:cNvSpPr/>
          <p:nvPr/>
        </p:nvSpPr>
        <p:spPr>
          <a:xfrm>
            <a:off x="5077967" y="2001011"/>
            <a:ext cx="2962910" cy="792480"/>
          </a:xfrm>
          <a:custGeom>
            <a:avLst/>
            <a:gdLst/>
            <a:ahLst/>
            <a:cxnLst/>
            <a:rect l="l" t="t" r="r" b="b"/>
            <a:pathLst>
              <a:path w="2962909" h="792480">
                <a:moveTo>
                  <a:pt x="0" y="792479"/>
                </a:moveTo>
                <a:lnTo>
                  <a:pt x="2962656" y="792479"/>
                </a:lnTo>
                <a:lnTo>
                  <a:pt x="2962656" y="0"/>
                </a:lnTo>
                <a:lnTo>
                  <a:pt x="0" y="0"/>
                </a:lnTo>
                <a:lnTo>
                  <a:pt x="0" y="792479"/>
                </a:lnTo>
                <a:close/>
              </a:path>
            </a:pathLst>
          </a:custGeom>
          <a:solidFill>
            <a:srgbClr val="A6B727"/>
          </a:solidFill>
        </p:spPr>
        <p:txBody>
          <a:bodyPr wrap="square" lIns="0" tIns="0" rIns="0" bIns="0" rtlCol="0"/>
          <a:lstStyle/>
          <a:p>
            <a:endParaRPr/>
          </a:p>
        </p:txBody>
      </p:sp>
      <p:sp>
        <p:nvSpPr>
          <p:cNvPr id="49" name="object 49"/>
          <p:cNvSpPr/>
          <p:nvPr/>
        </p:nvSpPr>
        <p:spPr>
          <a:xfrm>
            <a:off x="5077967" y="2001011"/>
            <a:ext cx="2962910" cy="792480"/>
          </a:xfrm>
          <a:custGeom>
            <a:avLst/>
            <a:gdLst/>
            <a:ahLst/>
            <a:cxnLst/>
            <a:rect l="l" t="t" r="r" b="b"/>
            <a:pathLst>
              <a:path w="2962909" h="792480">
                <a:moveTo>
                  <a:pt x="0" y="792479"/>
                </a:moveTo>
                <a:lnTo>
                  <a:pt x="2962656" y="792479"/>
                </a:lnTo>
                <a:lnTo>
                  <a:pt x="2962656" y="0"/>
                </a:lnTo>
                <a:lnTo>
                  <a:pt x="0" y="0"/>
                </a:lnTo>
                <a:lnTo>
                  <a:pt x="0" y="792479"/>
                </a:lnTo>
                <a:close/>
              </a:path>
            </a:pathLst>
          </a:custGeom>
          <a:ln w="12192">
            <a:solidFill>
              <a:srgbClr val="000000"/>
            </a:solidFill>
          </a:ln>
        </p:spPr>
        <p:txBody>
          <a:bodyPr wrap="square" lIns="0" tIns="0" rIns="0" bIns="0" rtlCol="0"/>
          <a:lstStyle/>
          <a:p>
            <a:endParaRPr/>
          </a:p>
        </p:txBody>
      </p:sp>
      <p:sp>
        <p:nvSpPr>
          <p:cNvPr id="50" name="object 50"/>
          <p:cNvSpPr txBox="1"/>
          <p:nvPr/>
        </p:nvSpPr>
        <p:spPr>
          <a:xfrm>
            <a:off x="5157978" y="1993518"/>
            <a:ext cx="2481580" cy="815975"/>
          </a:xfrm>
          <a:prstGeom prst="rect">
            <a:avLst/>
          </a:prstGeom>
        </p:spPr>
        <p:txBody>
          <a:bodyPr vert="horz" wrap="square" lIns="0" tIns="8890" rIns="0" bIns="0" rtlCol="0">
            <a:spAutoFit/>
          </a:bodyPr>
          <a:lstStyle/>
          <a:p>
            <a:pPr marL="155575" marR="5080" indent="-143510">
              <a:lnSpc>
                <a:spcPct val="101499"/>
              </a:lnSpc>
              <a:spcBef>
                <a:spcPts val="70"/>
              </a:spcBef>
              <a:buSzPct val="107692"/>
              <a:buFont typeface="Tahoma"/>
              <a:buChar char="•"/>
              <a:tabLst>
                <a:tab pos="145415" algn="l"/>
              </a:tabLst>
            </a:pPr>
            <a:r>
              <a:rPr sz="1300" b="1" spc="-5">
                <a:solidFill>
                  <a:srgbClr val="FFFFFF"/>
                </a:solidFill>
                <a:latin typeface="Tahoma"/>
                <a:cs typeface="Tahoma"/>
              </a:rPr>
              <a:t>Staff </a:t>
            </a:r>
            <a:r>
              <a:rPr lang="en-US" sz="1300" b="1" spc="-5">
                <a:solidFill>
                  <a:srgbClr val="FFFFFF"/>
                </a:solidFill>
                <a:latin typeface="Tahoma"/>
                <a:cs typeface="Tahoma"/>
              </a:rPr>
              <a:t>s</a:t>
            </a:r>
            <a:r>
              <a:rPr sz="1300" b="1" spc="-5">
                <a:solidFill>
                  <a:srgbClr val="FFFFFF"/>
                </a:solidFill>
                <a:latin typeface="Tahoma"/>
                <a:cs typeface="Tahoma"/>
              </a:rPr>
              <a:t>elected to </a:t>
            </a:r>
            <a:r>
              <a:rPr lang="en-US" sz="1300" b="1" spc="-5">
                <a:solidFill>
                  <a:srgbClr val="FFFFFF"/>
                </a:solidFill>
                <a:latin typeface="Tahoma"/>
                <a:cs typeface="Tahoma"/>
              </a:rPr>
              <a:t>p</a:t>
            </a:r>
            <a:r>
              <a:rPr sz="1300" b="1" spc="-5">
                <a:solidFill>
                  <a:srgbClr val="FFFFFF"/>
                </a:solidFill>
                <a:latin typeface="Tahoma"/>
                <a:cs typeface="Tahoma"/>
              </a:rPr>
              <a:t>articipate  in</a:t>
            </a:r>
            <a:r>
              <a:rPr sz="1300" b="1" spc="-20">
                <a:solidFill>
                  <a:srgbClr val="FFFFFF"/>
                </a:solidFill>
                <a:latin typeface="Tahoma"/>
                <a:cs typeface="Tahoma"/>
              </a:rPr>
              <a:t> </a:t>
            </a:r>
            <a:r>
              <a:rPr sz="1300" b="1" spc="-10">
                <a:solidFill>
                  <a:srgbClr val="FFFFFF"/>
                </a:solidFill>
                <a:latin typeface="Tahoma"/>
                <a:cs typeface="Tahoma"/>
              </a:rPr>
              <a:t>T/S</a:t>
            </a:r>
            <a:endParaRPr sz="1300">
              <a:latin typeface="Tahoma"/>
              <a:cs typeface="Tahoma"/>
            </a:endParaRPr>
          </a:p>
          <a:p>
            <a:pPr marL="182880" indent="-170815">
              <a:lnSpc>
                <a:spcPts val="1540"/>
              </a:lnSpc>
              <a:buFont typeface="Tahoma"/>
              <a:buChar char="•"/>
              <a:tabLst>
                <a:tab pos="183515" algn="l"/>
              </a:tabLst>
            </a:pPr>
            <a:r>
              <a:rPr sz="1300" b="1" spc="-5">
                <a:solidFill>
                  <a:srgbClr val="FFFFFF"/>
                </a:solidFill>
                <a:latin typeface="Tahoma"/>
                <a:cs typeface="Tahoma"/>
              </a:rPr>
              <a:t>Staff </a:t>
            </a:r>
            <a:r>
              <a:rPr lang="en-US" sz="1300" b="1" spc="-5">
                <a:solidFill>
                  <a:srgbClr val="FFFFFF"/>
                </a:solidFill>
                <a:latin typeface="Tahoma"/>
                <a:cs typeface="Tahoma"/>
              </a:rPr>
              <a:t>p</a:t>
            </a:r>
            <a:r>
              <a:rPr sz="1300" b="1" spc="-5">
                <a:solidFill>
                  <a:srgbClr val="FFFFFF"/>
                </a:solidFill>
                <a:latin typeface="Tahoma"/>
                <a:cs typeface="Tahoma"/>
              </a:rPr>
              <a:t>articipate in</a:t>
            </a:r>
            <a:r>
              <a:rPr sz="1300" b="1" spc="-65">
                <a:solidFill>
                  <a:srgbClr val="FFFFFF"/>
                </a:solidFill>
                <a:latin typeface="Tahoma"/>
                <a:cs typeface="Tahoma"/>
              </a:rPr>
              <a:t> </a:t>
            </a:r>
            <a:r>
              <a:rPr sz="1300" b="1" spc="-10">
                <a:solidFill>
                  <a:srgbClr val="FFFFFF"/>
                </a:solidFill>
                <a:latin typeface="Tahoma"/>
                <a:cs typeface="Tahoma"/>
              </a:rPr>
              <a:t>T/S</a:t>
            </a:r>
            <a:endParaRPr sz="1300">
              <a:latin typeface="Tahoma"/>
              <a:cs typeface="Tahoma"/>
            </a:endParaRPr>
          </a:p>
          <a:p>
            <a:pPr marL="182880" indent="-170815">
              <a:lnSpc>
                <a:spcPts val="1540"/>
              </a:lnSpc>
              <a:buFont typeface="Tahoma"/>
              <a:buChar char="•"/>
              <a:tabLst>
                <a:tab pos="183515" algn="l"/>
              </a:tabLst>
            </a:pPr>
            <a:r>
              <a:rPr sz="1300" b="1" spc="-10">
                <a:solidFill>
                  <a:srgbClr val="FFFFFF"/>
                </a:solidFill>
                <a:latin typeface="Tahoma"/>
                <a:cs typeface="Tahoma"/>
              </a:rPr>
              <a:t>T/S </a:t>
            </a:r>
            <a:r>
              <a:rPr lang="en-US" sz="1300" b="1" spc="-5">
                <a:solidFill>
                  <a:srgbClr val="FFFFFF"/>
                </a:solidFill>
                <a:latin typeface="Tahoma"/>
                <a:cs typeface="Tahoma"/>
              </a:rPr>
              <a:t>r</a:t>
            </a:r>
            <a:r>
              <a:rPr sz="1300" b="1" spc="-5">
                <a:solidFill>
                  <a:srgbClr val="FFFFFF"/>
                </a:solidFill>
                <a:latin typeface="Tahoma"/>
                <a:cs typeface="Tahoma"/>
              </a:rPr>
              <a:t>esults</a:t>
            </a:r>
            <a:r>
              <a:rPr sz="1300" b="1" spc="20">
                <a:solidFill>
                  <a:srgbClr val="FFFFFF"/>
                </a:solidFill>
                <a:latin typeface="Tahoma"/>
                <a:cs typeface="Tahoma"/>
              </a:rPr>
              <a:t> </a:t>
            </a:r>
            <a:r>
              <a:rPr lang="en-US" sz="1300" b="1" spc="-10">
                <a:solidFill>
                  <a:srgbClr val="FFFFFF"/>
                </a:solidFill>
                <a:latin typeface="Tahoma"/>
                <a:cs typeface="Tahoma"/>
              </a:rPr>
              <a:t>t</a:t>
            </a:r>
            <a:r>
              <a:rPr sz="1300" b="1" spc="-10">
                <a:solidFill>
                  <a:srgbClr val="FFFFFF"/>
                </a:solidFill>
                <a:latin typeface="Tahoma"/>
                <a:cs typeface="Tahoma"/>
              </a:rPr>
              <a:t>abulated</a:t>
            </a:r>
            <a:endParaRPr sz="1300">
              <a:latin typeface="Tahoma"/>
              <a:cs typeface="Tahoma"/>
            </a:endParaRPr>
          </a:p>
        </p:txBody>
      </p:sp>
      <p:sp>
        <p:nvSpPr>
          <p:cNvPr id="51" name="object 51"/>
          <p:cNvSpPr/>
          <p:nvPr/>
        </p:nvSpPr>
        <p:spPr>
          <a:xfrm>
            <a:off x="5148071" y="3769359"/>
            <a:ext cx="2962910" cy="76200"/>
          </a:xfrm>
          <a:custGeom>
            <a:avLst/>
            <a:gdLst/>
            <a:ahLst/>
            <a:cxnLst/>
            <a:rect l="l" t="t" r="r" b="b"/>
            <a:pathLst>
              <a:path w="2962909" h="76200">
                <a:moveTo>
                  <a:pt x="0" y="76200"/>
                </a:moveTo>
                <a:lnTo>
                  <a:pt x="2962655" y="76200"/>
                </a:lnTo>
                <a:lnTo>
                  <a:pt x="2962655" y="0"/>
                </a:lnTo>
                <a:lnTo>
                  <a:pt x="0" y="0"/>
                </a:lnTo>
                <a:lnTo>
                  <a:pt x="0" y="76200"/>
                </a:lnTo>
                <a:close/>
              </a:path>
            </a:pathLst>
          </a:custGeom>
          <a:solidFill>
            <a:srgbClr val="DDDDDD"/>
          </a:solidFill>
        </p:spPr>
        <p:txBody>
          <a:bodyPr wrap="square" lIns="0" tIns="0" rIns="0" bIns="0" rtlCol="0"/>
          <a:lstStyle/>
          <a:p>
            <a:endParaRPr/>
          </a:p>
        </p:txBody>
      </p:sp>
      <p:sp>
        <p:nvSpPr>
          <p:cNvPr id="52" name="object 52"/>
          <p:cNvSpPr/>
          <p:nvPr/>
        </p:nvSpPr>
        <p:spPr>
          <a:xfrm>
            <a:off x="8072628" y="3054350"/>
            <a:ext cx="0" cy="715010"/>
          </a:xfrm>
          <a:custGeom>
            <a:avLst/>
            <a:gdLst/>
            <a:ahLst/>
            <a:cxnLst/>
            <a:rect l="l" t="t" r="r" b="b"/>
            <a:pathLst>
              <a:path h="715010">
                <a:moveTo>
                  <a:pt x="0" y="0"/>
                </a:moveTo>
                <a:lnTo>
                  <a:pt x="0" y="715009"/>
                </a:lnTo>
              </a:path>
            </a:pathLst>
          </a:custGeom>
          <a:ln w="76200">
            <a:solidFill>
              <a:srgbClr val="DDDDDD"/>
            </a:solidFill>
          </a:ln>
        </p:spPr>
        <p:txBody>
          <a:bodyPr wrap="square" lIns="0" tIns="0" rIns="0" bIns="0" rtlCol="0"/>
          <a:lstStyle/>
          <a:p>
            <a:endParaRPr/>
          </a:p>
        </p:txBody>
      </p:sp>
      <p:sp>
        <p:nvSpPr>
          <p:cNvPr id="53" name="object 53"/>
          <p:cNvSpPr/>
          <p:nvPr/>
        </p:nvSpPr>
        <p:spPr>
          <a:xfrm>
            <a:off x="5141976" y="3838702"/>
            <a:ext cx="2974975" cy="12700"/>
          </a:xfrm>
          <a:custGeom>
            <a:avLst/>
            <a:gdLst/>
            <a:ahLst/>
            <a:cxnLst/>
            <a:rect l="l" t="t" r="r" b="b"/>
            <a:pathLst>
              <a:path w="2974975" h="12700">
                <a:moveTo>
                  <a:pt x="0" y="12700"/>
                </a:moveTo>
                <a:lnTo>
                  <a:pt x="2974848" y="12700"/>
                </a:lnTo>
                <a:lnTo>
                  <a:pt x="2974848" y="0"/>
                </a:lnTo>
                <a:lnTo>
                  <a:pt x="0" y="0"/>
                </a:lnTo>
                <a:lnTo>
                  <a:pt x="0" y="12700"/>
                </a:lnTo>
                <a:close/>
              </a:path>
            </a:pathLst>
          </a:custGeom>
          <a:solidFill>
            <a:srgbClr val="DDDDDD"/>
          </a:solidFill>
        </p:spPr>
        <p:txBody>
          <a:bodyPr wrap="square" lIns="0" tIns="0" rIns="0" bIns="0" rtlCol="0"/>
          <a:lstStyle/>
          <a:p>
            <a:endParaRPr/>
          </a:p>
        </p:txBody>
      </p:sp>
      <p:sp>
        <p:nvSpPr>
          <p:cNvPr id="54" name="object 54"/>
          <p:cNvSpPr/>
          <p:nvPr/>
        </p:nvSpPr>
        <p:spPr>
          <a:xfrm>
            <a:off x="5141976" y="3768852"/>
            <a:ext cx="12700" cy="69850"/>
          </a:xfrm>
          <a:custGeom>
            <a:avLst/>
            <a:gdLst/>
            <a:ahLst/>
            <a:cxnLst/>
            <a:rect l="l" t="t" r="r" b="b"/>
            <a:pathLst>
              <a:path w="12700" h="69850">
                <a:moveTo>
                  <a:pt x="0" y="69849"/>
                </a:moveTo>
                <a:lnTo>
                  <a:pt x="12191" y="69849"/>
                </a:lnTo>
                <a:lnTo>
                  <a:pt x="12191" y="0"/>
                </a:lnTo>
                <a:lnTo>
                  <a:pt x="0" y="0"/>
                </a:lnTo>
                <a:lnTo>
                  <a:pt x="0" y="69849"/>
                </a:lnTo>
                <a:close/>
              </a:path>
            </a:pathLst>
          </a:custGeom>
          <a:solidFill>
            <a:srgbClr val="DDDDDD"/>
          </a:solidFill>
        </p:spPr>
        <p:txBody>
          <a:bodyPr wrap="square" lIns="0" tIns="0" rIns="0" bIns="0" rtlCol="0"/>
          <a:lstStyle/>
          <a:p>
            <a:endParaRPr/>
          </a:p>
        </p:txBody>
      </p:sp>
      <p:sp>
        <p:nvSpPr>
          <p:cNvPr id="55" name="object 55"/>
          <p:cNvSpPr/>
          <p:nvPr/>
        </p:nvSpPr>
        <p:spPr>
          <a:xfrm>
            <a:off x="8110728" y="3060192"/>
            <a:ext cx="0" cy="778510"/>
          </a:xfrm>
          <a:custGeom>
            <a:avLst/>
            <a:gdLst/>
            <a:ahLst/>
            <a:cxnLst/>
            <a:rect l="l" t="t" r="r" b="b"/>
            <a:pathLst>
              <a:path h="778510">
                <a:moveTo>
                  <a:pt x="0" y="0"/>
                </a:moveTo>
                <a:lnTo>
                  <a:pt x="0" y="778510"/>
                </a:lnTo>
              </a:path>
            </a:pathLst>
          </a:custGeom>
          <a:ln w="12192">
            <a:solidFill>
              <a:srgbClr val="DDDDDD"/>
            </a:solidFill>
          </a:ln>
        </p:spPr>
        <p:txBody>
          <a:bodyPr wrap="square" lIns="0" tIns="0" rIns="0" bIns="0" rtlCol="0"/>
          <a:lstStyle/>
          <a:p>
            <a:endParaRPr/>
          </a:p>
        </p:txBody>
      </p:sp>
      <p:sp>
        <p:nvSpPr>
          <p:cNvPr id="56" name="object 56"/>
          <p:cNvSpPr/>
          <p:nvPr/>
        </p:nvSpPr>
        <p:spPr>
          <a:xfrm>
            <a:off x="8034528" y="3047492"/>
            <a:ext cx="82550" cy="12700"/>
          </a:xfrm>
          <a:custGeom>
            <a:avLst/>
            <a:gdLst/>
            <a:ahLst/>
            <a:cxnLst/>
            <a:rect l="l" t="t" r="r" b="b"/>
            <a:pathLst>
              <a:path w="82550" h="12700">
                <a:moveTo>
                  <a:pt x="0" y="12700"/>
                </a:moveTo>
                <a:lnTo>
                  <a:pt x="82295" y="12700"/>
                </a:lnTo>
                <a:lnTo>
                  <a:pt x="82295" y="0"/>
                </a:lnTo>
                <a:lnTo>
                  <a:pt x="0" y="0"/>
                </a:lnTo>
                <a:lnTo>
                  <a:pt x="0" y="12700"/>
                </a:lnTo>
                <a:close/>
              </a:path>
            </a:pathLst>
          </a:custGeom>
          <a:solidFill>
            <a:srgbClr val="DDDDDD"/>
          </a:solidFill>
        </p:spPr>
        <p:txBody>
          <a:bodyPr wrap="square" lIns="0" tIns="0" rIns="0" bIns="0" rtlCol="0"/>
          <a:lstStyle/>
          <a:p>
            <a:endParaRPr/>
          </a:p>
        </p:txBody>
      </p:sp>
      <p:sp>
        <p:nvSpPr>
          <p:cNvPr id="57" name="object 57"/>
          <p:cNvSpPr/>
          <p:nvPr/>
        </p:nvSpPr>
        <p:spPr>
          <a:xfrm>
            <a:off x="5071871" y="2977895"/>
            <a:ext cx="2962910" cy="791210"/>
          </a:xfrm>
          <a:custGeom>
            <a:avLst/>
            <a:gdLst/>
            <a:ahLst/>
            <a:cxnLst/>
            <a:rect l="l" t="t" r="r" b="b"/>
            <a:pathLst>
              <a:path w="2962909" h="791210">
                <a:moveTo>
                  <a:pt x="0" y="790955"/>
                </a:moveTo>
                <a:lnTo>
                  <a:pt x="2962655" y="790955"/>
                </a:lnTo>
                <a:lnTo>
                  <a:pt x="2962655" y="0"/>
                </a:lnTo>
                <a:lnTo>
                  <a:pt x="0" y="0"/>
                </a:lnTo>
                <a:lnTo>
                  <a:pt x="0" y="790955"/>
                </a:lnTo>
                <a:close/>
              </a:path>
            </a:pathLst>
          </a:custGeom>
          <a:solidFill>
            <a:srgbClr val="4189B3"/>
          </a:solidFill>
        </p:spPr>
        <p:txBody>
          <a:bodyPr wrap="square" lIns="0" tIns="0" rIns="0" bIns="0" rtlCol="0"/>
          <a:lstStyle/>
          <a:p>
            <a:endParaRPr/>
          </a:p>
        </p:txBody>
      </p:sp>
      <p:sp>
        <p:nvSpPr>
          <p:cNvPr id="58" name="object 58"/>
          <p:cNvSpPr/>
          <p:nvPr/>
        </p:nvSpPr>
        <p:spPr>
          <a:xfrm>
            <a:off x="5071871" y="2977895"/>
            <a:ext cx="2962910" cy="791210"/>
          </a:xfrm>
          <a:custGeom>
            <a:avLst/>
            <a:gdLst/>
            <a:ahLst/>
            <a:cxnLst/>
            <a:rect l="l" t="t" r="r" b="b"/>
            <a:pathLst>
              <a:path w="2962909" h="791210">
                <a:moveTo>
                  <a:pt x="0" y="790955"/>
                </a:moveTo>
                <a:lnTo>
                  <a:pt x="2962655" y="790955"/>
                </a:lnTo>
                <a:lnTo>
                  <a:pt x="2962655" y="0"/>
                </a:lnTo>
                <a:lnTo>
                  <a:pt x="0" y="0"/>
                </a:lnTo>
                <a:lnTo>
                  <a:pt x="0" y="790955"/>
                </a:lnTo>
                <a:close/>
              </a:path>
            </a:pathLst>
          </a:custGeom>
          <a:ln w="12192">
            <a:solidFill>
              <a:srgbClr val="000000"/>
            </a:solidFill>
          </a:ln>
        </p:spPr>
        <p:txBody>
          <a:bodyPr wrap="square" lIns="0" tIns="0" rIns="0" bIns="0" rtlCol="0"/>
          <a:lstStyle/>
          <a:p>
            <a:endParaRPr/>
          </a:p>
        </p:txBody>
      </p:sp>
      <p:sp>
        <p:nvSpPr>
          <p:cNvPr id="59" name="object 59"/>
          <p:cNvSpPr txBox="1"/>
          <p:nvPr/>
        </p:nvSpPr>
        <p:spPr>
          <a:xfrm>
            <a:off x="5151501" y="3077972"/>
            <a:ext cx="2649220" cy="582930"/>
          </a:xfrm>
          <a:prstGeom prst="rect">
            <a:avLst/>
          </a:prstGeom>
        </p:spPr>
        <p:txBody>
          <a:bodyPr vert="horz" wrap="square" lIns="0" tIns="31750" rIns="0" bIns="0" rtlCol="0">
            <a:spAutoFit/>
          </a:bodyPr>
          <a:lstStyle/>
          <a:p>
            <a:pPr marL="155575" marR="399415" indent="-143510">
              <a:lnSpc>
                <a:spcPts val="1430"/>
              </a:lnSpc>
              <a:spcBef>
                <a:spcPts val="250"/>
              </a:spcBef>
              <a:buSzPct val="107692"/>
              <a:buFont typeface="Tahoma"/>
              <a:buChar char="•"/>
              <a:tabLst>
                <a:tab pos="145415" algn="l"/>
              </a:tabLst>
            </a:pPr>
            <a:r>
              <a:rPr sz="1300" b="1" spc="-5">
                <a:solidFill>
                  <a:srgbClr val="FFFFFF"/>
                </a:solidFill>
                <a:latin typeface="Tahoma"/>
                <a:cs typeface="Tahoma"/>
              </a:rPr>
              <a:t>Agency </a:t>
            </a:r>
            <a:r>
              <a:rPr lang="en-US" sz="1300" b="1" spc="-10">
                <a:solidFill>
                  <a:srgbClr val="FFFFFF"/>
                </a:solidFill>
                <a:latin typeface="Tahoma"/>
                <a:cs typeface="Tahoma"/>
              </a:rPr>
              <a:t>e</a:t>
            </a:r>
            <a:r>
              <a:rPr sz="1300" b="1" spc="-10">
                <a:solidFill>
                  <a:srgbClr val="FFFFFF"/>
                </a:solidFill>
                <a:latin typeface="Tahoma"/>
                <a:cs typeface="Tahoma"/>
              </a:rPr>
              <a:t>xpenditure </a:t>
            </a:r>
            <a:r>
              <a:rPr lang="en-US" sz="1300" b="1" spc="-10">
                <a:solidFill>
                  <a:srgbClr val="FFFFFF"/>
                </a:solidFill>
                <a:latin typeface="Tahoma"/>
                <a:cs typeface="Tahoma"/>
              </a:rPr>
              <a:t>d</a:t>
            </a:r>
            <a:r>
              <a:rPr sz="1300" b="1" spc="-5">
                <a:solidFill>
                  <a:srgbClr val="FFFFFF"/>
                </a:solidFill>
                <a:latin typeface="Tahoma"/>
                <a:cs typeface="Tahoma"/>
              </a:rPr>
              <a:t>ata  Collected</a:t>
            </a:r>
            <a:endParaRPr sz="1300">
              <a:latin typeface="Tahoma"/>
              <a:cs typeface="Tahoma"/>
            </a:endParaRPr>
          </a:p>
          <a:p>
            <a:pPr marL="182880" indent="-170815">
              <a:lnSpc>
                <a:spcPts val="1375"/>
              </a:lnSpc>
              <a:buFont typeface="Tahoma"/>
              <a:buChar char="•"/>
              <a:tabLst>
                <a:tab pos="183515" algn="l"/>
              </a:tabLst>
            </a:pPr>
            <a:r>
              <a:rPr sz="1300" b="1" spc="-10">
                <a:solidFill>
                  <a:srgbClr val="FFFFFF"/>
                </a:solidFill>
                <a:latin typeface="Tahoma"/>
                <a:cs typeface="Tahoma"/>
              </a:rPr>
              <a:t>Expenditure </a:t>
            </a:r>
            <a:r>
              <a:rPr lang="en-US" sz="1300" b="1" spc="-5">
                <a:solidFill>
                  <a:srgbClr val="FFFFFF"/>
                </a:solidFill>
                <a:latin typeface="Tahoma"/>
                <a:cs typeface="Tahoma"/>
              </a:rPr>
              <a:t>d</a:t>
            </a:r>
            <a:r>
              <a:rPr sz="1300" b="1" spc="-5">
                <a:solidFill>
                  <a:srgbClr val="FFFFFF"/>
                </a:solidFill>
                <a:latin typeface="Tahoma"/>
                <a:cs typeface="Tahoma"/>
              </a:rPr>
              <a:t>ata</a:t>
            </a:r>
            <a:r>
              <a:rPr sz="1300" b="1" spc="-25">
                <a:solidFill>
                  <a:srgbClr val="FFFFFF"/>
                </a:solidFill>
                <a:latin typeface="Tahoma"/>
                <a:cs typeface="Tahoma"/>
              </a:rPr>
              <a:t> </a:t>
            </a:r>
            <a:r>
              <a:rPr lang="en-US" sz="1300" b="1" spc="-25">
                <a:solidFill>
                  <a:srgbClr val="FFFFFF"/>
                </a:solidFill>
                <a:latin typeface="Tahoma"/>
                <a:cs typeface="Tahoma"/>
              </a:rPr>
              <a:t>a</a:t>
            </a:r>
            <a:r>
              <a:rPr sz="1300" b="1" spc="-5">
                <a:solidFill>
                  <a:srgbClr val="FFFFFF"/>
                </a:solidFill>
                <a:latin typeface="Tahoma"/>
                <a:cs typeface="Tahoma"/>
              </a:rPr>
              <a:t>ggregated</a:t>
            </a:r>
            <a:endParaRPr sz="1300">
              <a:latin typeface="Tahoma"/>
              <a:cs typeface="Tahoma"/>
            </a:endParaRPr>
          </a:p>
        </p:txBody>
      </p:sp>
      <p:sp>
        <p:nvSpPr>
          <p:cNvPr id="60" name="object 60"/>
          <p:cNvSpPr/>
          <p:nvPr/>
        </p:nvSpPr>
        <p:spPr>
          <a:xfrm>
            <a:off x="5148071" y="4757420"/>
            <a:ext cx="2962910" cy="76200"/>
          </a:xfrm>
          <a:custGeom>
            <a:avLst/>
            <a:gdLst/>
            <a:ahLst/>
            <a:cxnLst/>
            <a:rect l="l" t="t" r="r" b="b"/>
            <a:pathLst>
              <a:path w="2962909" h="76200">
                <a:moveTo>
                  <a:pt x="0" y="76199"/>
                </a:moveTo>
                <a:lnTo>
                  <a:pt x="2962655" y="76199"/>
                </a:lnTo>
                <a:lnTo>
                  <a:pt x="2962655" y="0"/>
                </a:lnTo>
                <a:lnTo>
                  <a:pt x="0" y="0"/>
                </a:lnTo>
                <a:lnTo>
                  <a:pt x="0" y="76199"/>
                </a:lnTo>
                <a:close/>
              </a:path>
            </a:pathLst>
          </a:custGeom>
          <a:solidFill>
            <a:srgbClr val="DDDDDD"/>
          </a:solidFill>
        </p:spPr>
        <p:txBody>
          <a:bodyPr wrap="square" lIns="0" tIns="0" rIns="0" bIns="0" rtlCol="0"/>
          <a:lstStyle/>
          <a:p>
            <a:endParaRPr/>
          </a:p>
        </p:txBody>
      </p:sp>
      <p:sp>
        <p:nvSpPr>
          <p:cNvPr id="61" name="object 61"/>
          <p:cNvSpPr/>
          <p:nvPr/>
        </p:nvSpPr>
        <p:spPr>
          <a:xfrm>
            <a:off x="8072628" y="4043679"/>
            <a:ext cx="0" cy="713740"/>
          </a:xfrm>
          <a:custGeom>
            <a:avLst/>
            <a:gdLst/>
            <a:ahLst/>
            <a:cxnLst/>
            <a:rect l="l" t="t" r="r" b="b"/>
            <a:pathLst>
              <a:path h="713739">
                <a:moveTo>
                  <a:pt x="0" y="0"/>
                </a:moveTo>
                <a:lnTo>
                  <a:pt x="0" y="713740"/>
                </a:lnTo>
              </a:path>
            </a:pathLst>
          </a:custGeom>
          <a:ln w="76200">
            <a:solidFill>
              <a:srgbClr val="DDDDDD"/>
            </a:solidFill>
          </a:ln>
        </p:spPr>
        <p:txBody>
          <a:bodyPr wrap="square" lIns="0" tIns="0" rIns="0" bIns="0" rtlCol="0"/>
          <a:lstStyle/>
          <a:p>
            <a:endParaRPr/>
          </a:p>
        </p:txBody>
      </p:sp>
      <p:sp>
        <p:nvSpPr>
          <p:cNvPr id="62" name="object 62"/>
          <p:cNvSpPr/>
          <p:nvPr/>
        </p:nvSpPr>
        <p:spPr>
          <a:xfrm>
            <a:off x="5141976" y="4827778"/>
            <a:ext cx="2974975" cy="12700"/>
          </a:xfrm>
          <a:custGeom>
            <a:avLst/>
            <a:gdLst/>
            <a:ahLst/>
            <a:cxnLst/>
            <a:rect l="l" t="t" r="r" b="b"/>
            <a:pathLst>
              <a:path w="2974975" h="12700">
                <a:moveTo>
                  <a:pt x="0" y="12700"/>
                </a:moveTo>
                <a:lnTo>
                  <a:pt x="2974848" y="12700"/>
                </a:lnTo>
                <a:lnTo>
                  <a:pt x="2974848" y="0"/>
                </a:lnTo>
                <a:lnTo>
                  <a:pt x="0" y="0"/>
                </a:lnTo>
                <a:lnTo>
                  <a:pt x="0" y="12700"/>
                </a:lnTo>
                <a:close/>
              </a:path>
            </a:pathLst>
          </a:custGeom>
          <a:solidFill>
            <a:srgbClr val="DDDDDD"/>
          </a:solidFill>
        </p:spPr>
        <p:txBody>
          <a:bodyPr wrap="square" lIns="0" tIns="0" rIns="0" bIns="0" rtlCol="0"/>
          <a:lstStyle/>
          <a:p>
            <a:endParaRPr/>
          </a:p>
        </p:txBody>
      </p:sp>
      <p:sp>
        <p:nvSpPr>
          <p:cNvPr id="63" name="object 63"/>
          <p:cNvSpPr/>
          <p:nvPr/>
        </p:nvSpPr>
        <p:spPr>
          <a:xfrm>
            <a:off x="5141976" y="4757928"/>
            <a:ext cx="12700" cy="69850"/>
          </a:xfrm>
          <a:custGeom>
            <a:avLst/>
            <a:gdLst/>
            <a:ahLst/>
            <a:cxnLst/>
            <a:rect l="l" t="t" r="r" b="b"/>
            <a:pathLst>
              <a:path w="12700" h="69850">
                <a:moveTo>
                  <a:pt x="0" y="69850"/>
                </a:moveTo>
                <a:lnTo>
                  <a:pt x="12191" y="69850"/>
                </a:lnTo>
                <a:lnTo>
                  <a:pt x="12191" y="0"/>
                </a:lnTo>
                <a:lnTo>
                  <a:pt x="0" y="0"/>
                </a:lnTo>
                <a:lnTo>
                  <a:pt x="0" y="69850"/>
                </a:lnTo>
                <a:close/>
              </a:path>
            </a:pathLst>
          </a:custGeom>
          <a:solidFill>
            <a:srgbClr val="DDDDDD"/>
          </a:solidFill>
        </p:spPr>
        <p:txBody>
          <a:bodyPr wrap="square" lIns="0" tIns="0" rIns="0" bIns="0" rtlCol="0"/>
          <a:lstStyle/>
          <a:p>
            <a:endParaRPr/>
          </a:p>
        </p:txBody>
      </p:sp>
      <p:sp>
        <p:nvSpPr>
          <p:cNvPr id="64" name="object 64"/>
          <p:cNvSpPr/>
          <p:nvPr/>
        </p:nvSpPr>
        <p:spPr>
          <a:xfrm>
            <a:off x="8110728" y="4049267"/>
            <a:ext cx="0" cy="778510"/>
          </a:xfrm>
          <a:custGeom>
            <a:avLst/>
            <a:gdLst/>
            <a:ahLst/>
            <a:cxnLst/>
            <a:rect l="l" t="t" r="r" b="b"/>
            <a:pathLst>
              <a:path h="778510">
                <a:moveTo>
                  <a:pt x="0" y="0"/>
                </a:moveTo>
                <a:lnTo>
                  <a:pt x="0" y="778509"/>
                </a:lnTo>
              </a:path>
            </a:pathLst>
          </a:custGeom>
          <a:ln w="12192">
            <a:solidFill>
              <a:srgbClr val="DDDDDD"/>
            </a:solidFill>
          </a:ln>
        </p:spPr>
        <p:txBody>
          <a:bodyPr wrap="square" lIns="0" tIns="0" rIns="0" bIns="0" rtlCol="0"/>
          <a:lstStyle/>
          <a:p>
            <a:endParaRPr/>
          </a:p>
        </p:txBody>
      </p:sp>
      <p:sp>
        <p:nvSpPr>
          <p:cNvPr id="65" name="object 65"/>
          <p:cNvSpPr/>
          <p:nvPr/>
        </p:nvSpPr>
        <p:spPr>
          <a:xfrm>
            <a:off x="8034528" y="4036567"/>
            <a:ext cx="82550" cy="12700"/>
          </a:xfrm>
          <a:custGeom>
            <a:avLst/>
            <a:gdLst/>
            <a:ahLst/>
            <a:cxnLst/>
            <a:rect l="l" t="t" r="r" b="b"/>
            <a:pathLst>
              <a:path w="82550" h="12700">
                <a:moveTo>
                  <a:pt x="0" y="12699"/>
                </a:moveTo>
                <a:lnTo>
                  <a:pt x="82295" y="12699"/>
                </a:lnTo>
                <a:lnTo>
                  <a:pt x="82295" y="0"/>
                </a:lnTo>
                <a:lnTo>
                  <a:pt x="0" y="0"/>
                </a:lnTo>
                <a:lnTo>
                  <a:pt x="0" y="12699"/>
                </a:lnTo>
                <a:close/>
              </a:path>
            </a:pathLst>
          </a:custGeom>
          <a:solidFill>
            <a:srgbClr val="DDDDDD"/>
          </a:solidFill>
        </p:spPr>
        <p:txBody>
          <a:bodyPr wrap="square" lIns="0" tIns="0" rIns="0" bIns="0" rtlCol="0"/>
          <a:lstStyle/>
          <a:p>
            <a:endParaRPr/>
          </a:p>
        </p:txBody>
      </p:sp>
      <p:sp>
        <p:nvSpPr>
          <p:cNvPr id="66" name="object 66"/>
          <p:cNvSpPr/>
          <p:nvPr/>
        </p:nvSpPr>
        <p:spPr>
          <a:xfrm>
            <a:off x="8034527" y="4280764"/>
            <a:ext cx="635" cy="20955"/>
          </a:xfrm>
          <a:custGeom>
            <a:avLst/>
            <a:gdLst/>
            <a:ahLst/>
            <a:cxnLst/>
            <a:rect l="l" t="t" r="r" b="b"/>
            <a:pathLst>
              <a:path w="634" h="20954">
                <a:moveTo>
                  <a:pt x="127" y="20471"/>
                </a:moveTo>
                <a:lnTo>
                  <a:pt x="0" y="20471"/>
                </a:lnTo>
                <a:lnTo>
                  <a:pt x="0" y="0"/>
                </a:lnTo>
                <a:lnTo>
                  <a:pt x="127" y="24"/>
                </a:lnTo>
                <a:lnTo>
                  <a:pt x="127" y="20471"/>
                </a:lnTo>
                <a:close/>
              </a:path>
            </a:pathLst>
          </a:custGeom>
          <a:solidFill>
            <a:srgbClr val="DDDDDD"/>
          </a:solidFill>
        </p:spPr>
        <p:txBody>
          <a:bodyPr wrap="square" lIns="0" tIns="0" rIns="0" bIns="0" rtlCol="0"/>
          <a:lstStyle/>
          <a:p>
            <a:endParaRPr/>
          </a:p>
        </p:txBody>
      </p:sp>
      <p:sp>
        <p:nvSpPr>
          <p:cNvPr id="67" name="object 67"/>
          <p:cNvSpPr/>
          <p:nvPr/>
        </p:nvSpPr>
        <p:spPr>
          <a:xfrm>
            <a:off x="5461889" y="4757928"/>
            <a:ext cx="1486535" cy="92710"/>
          </a:xfrm>
          <a:custGeom>
            <a:avLst/>
            <a:gdLst/>
            <a:ahLst/>
            <a:cxnLst/>
            <a:rect l="l" t="t" r="r" b="b"/>
            <a:pathLst>
              <a:path w="1486534" h="92710">
                <a:moveTo>
                  <a:pt x="132461" y="0"/>
                </a:moveTo>
                <a:lnTo>
                  <a:pt x="100076" y="0"/>
                </a:lnTo>
                <a:lnTo>
                  <a:pt x="100076" y="55498"/>
                </a:lnTo>
                <a:lnTo>
                  <a:pt x="132461" y="55498"/>
                </a:lnTo>
                <a:lnTo>
                  <a:pt x="132461" y="0"/>
                </a:lnTo>
                <a:close/>
              </a:path>
              <a:path w="1486534" h="92710">
                <a:moveTo>
                  <a:pt x="87127" y="0"/>
                </a:moveTo>
                <a:lnTo>
                  <a:pt x="43555" y="0"/>
                </a:lnTo>
                <a:lnTo>
                  <a:pt x="54229" y="25018"/>
                </a:lnTo>
                <a:lnTo>
                  <a:pt x="76454" y="25018"/>
                </a:lnTo>
                <a:lnTo>
                  <a:pt x="87127" y="0"/>
                </a:lnTo>
                <a:close/>
              </a:path>
              <a:path w="1486534" h="92710">
                <a:moveTo>
                  <a:pt x="30607" y="0"/>
                </a:moveTo>
                <a:lnTo>
                  <a:pt x="0" y="0"/>
                </a:lnTo>
                <a:lnTo>
                  <a:pt x="0" y="55498"/>
                </a:lnTo>
                <a:lnTo>
                  <a:pt x="30607" y="55498"/>
                </a:lnTo>
                <a:lnTo>
                  <a:pt x="30607" y="0"/>
                </a:lnTo>
                <a:close/>
              </a:path>
              <a:path w="1486534" h="92710">
                <a:moveTo>
                  <a:pt x="246920" y="0"/>
                </a:moveTo>
                <a:lnTo>
                  <a:pt x="150151" y="0"/>
                </a:lnTo>
                <a:lnTo>
                  <a:pt x="149606" y="7238"/>
                </a:lnTo>
                <a:lnTo>
                  <a:pt x="164338" y="44957"/>
                </a:lnTo>
                <a:lnTo>
                  <a:pt x="206883" y="58165"/>
                </a:lnTo>
                <a:lnTo>
                  <a:pt x="211836" y="58165"/>
                </a:lnTo>
                <a:lnTo>
                  <a:pt x="216154" y="57911"/>
                </a:lnTo>
                <a:lnTo>
                  <a:pt x="223139" y="56895"/>
                </a:lnTo>
                <a:lnTo>
                  <a:pt x="226568" y="56260"/>
                </a:lnTo>
                <a:lnTo>
                  <a:pt x="229870" y="55371"/>
                </a:lnTo>
                <a:lnTo>
                  <a:pt x="233553" y="54482"/>
                </a:lnTo>
                <a:lnTo>
                  <a:pt x="236347" y="53593"/>
                </a:lnTo>
                <a:lnTo>
                  <a:pt x="238379" y="52831"/>
                </a:lnTo>
                <a:lnTo>
                  <a:pt x="240411" y="51942"/>
                </a:lnTo>
                <a:lnTo>
                  <a:pt x="245237" y="50037"/>
                </a:lnTo>
                <a:lnTo>
                  <a:pt x="245237" y="36067"/>
                </a:lnTo>
                <a:lnTo>
                  <a:pt x="205867" y="36067"/>
                </a:lnTo>
                <a:lnTo>
                  <a:pt x="202184" y="35686"/>
                </a:lnTo>
                <a:lnTo>
                  <a:pt x="180213" y="12445"/>
                </a:lnTo>
                <a:lnTo>
                  <a:pt x="247015" y="12445"/>
                </a:lnTo>
                <a:lnTo>
                  <a:pt x="246920" y="0"/>
                </a:lnTo>
                <a:close/>
              </a:path>
              <a:path w="1486534" h="92710">
                <a:moveTo>
                  <a:pt x="245237" y="24891"/>
                </a:moveTo>
                <a:lnTo>
                  <a:pt x="242062" y="24891"/>
                </a:lnTo>
                <a:lnTo>
                  <a:pt x="240665" y="25907"/>
                </a:lnTo>
                <a:lnTo>
                  <a:pt x="238887" y="27050"/>
                </a:lnTo>
                <a:lnTo>
                  <a:pt x="213614" y="36067"/>
                </a:lnTo>
                <a:lnTo>
                  <a:pt x="245237" y="36067"/>
                </a:lnTo>
                <a:lnTo>
                  <a:pt x="245237" y="24891"/>
                </a:lnTo>
                <a:close/>
              </a:path>
              <a:path w="1486534" h="92710">
                <a:moveTo>
                  <a:pt x="286131" y="0"/>
                </a:moveTo>
                <a:lnTo>
                  <a:pt x="255016" y="0"/>
                </a:lnTo>
                <a:lnTo>
                  <a:pt x="255016" y="7365"/>
                </a:lnTo>
                <a:lnTo>
                  <a:pt x="264668" y="44322"/>
                </a:lnTo>
                <a:lnTo>
                  <a:pt x="291211" y="58165"/>
                </a:lnTo>
                <a:lnTo>
                  <a:pt x="294513" y="58165"/>
                </a:lnTo>
                <a:lnTo>
                  <a:pt x="316103" y="48640"/>
                </a:lnTo>
                <a:lnTo>
                  <a:pt x="318389" y="46989"/>
                </a:lnTo>
                <a:lnTo>
                  <a:pt x="320294" y="45338"/>
                </a:lnTo>
                <a:lnTo>
                  <a:pt x="350774" y="45338"/>
                </a:lnTo>
                <a:lnTo>
                  <a:pt x="350774" y="34416"/>
                </a:lnTo>
                <a:lnTo>
                  <a:pt x="298196" y="34416"/>
                </a:lnTo>
                <a:lnTo>
                  <a:pt x="293497" y="32257"/>
                </a:lnTo>
                <a:lnTo>
                  <a:pt x="290576" y="27939"/>
                </a:lnTo>
                <a:lnTo>
                  <a:pt x="287528" y="23621"/>
                </a:lnTo>
                <a:lnTo>
                  <a:pt x="286131" y="16636"/>
                </a:lnTo>
                <a:lnTo>
                  <a:pt x="286131" y="0"/>
                </a:lnTo>
                <a:close/>
              </a:path>
              <a:path w="1486534" h="92710">
                <a:moveTo>
                  <a:pt x="350774" y="45338"/>
                </a:moveTo>
                <a:lnTo>
                  <a:pt x="320294" y="45338"/>
                </a:lnTo>
                <a:lnTo>
                  <a:pt x="320294" y="55498"/>
                </a:lnTo>
                <a:lnTo>
                  <a:pt x="350774" y="55498"/>
                </a:lnTo>
                <a:lnTo>
                  <a:pt x="350774" y="45338"/>
                </a:lnTo>
                <a:close/>
              </a:path>
              <a:path w="1486534" h="92710">
                <a:moveTo>
                  <a:pt x="350774" y="0"/>
                </a:moveTo>
                <a:lnTo>
                  <a:pt x="320294" y="0"/>
                </a:lnTo>
                <a:lnTo>
                  <a:pt x="320294" y="28574"/>
                </a:lnTo>
                <a:lnTo>
                  <a:pt x="318135" y="30352"/>
                </a:lnTo>
                <a:lnTo>
                  <a:pt x="315595" y="31749"/>
                </a:lnTo>
                <a:lnTo>
                  <a:pt x="312801" y="32765"/>
                </a:lnTo>
                <a:lnTo>
                  <a:pt x="310134" y="33781"/>
                </a:lnTo>
                <a:lnTo>
                  <a:pt x="307467" y="34416"/>
                </a:lnTo>
                <a:lnTo>
                  <a:pt x="350774" y="34416"/>
                </a:lnTo>
                <a:lnTo>
                  <a:pt x="350774" y="0"/>
                </a:lnTo>
                <a:close/>
              </a:path>
              <a:path w="1486534" h="92710">
                <a:moveTo>
                  <a:pt x="405130" y="0"/>
                </a:moveTo>
                <a:lnTo>
                  <a:pt x="374650" y="0"/>
                </a:lnTo>
                <a:lnTo>
                  <a:pt x="374650" y="55498"/>
                </a:lnTo>
                <a:lnTo>
                  <a:pt x="405130" y="55498"/>
                </a:lnTo>
                <a:lnTo>
                  <a:pt x="405130" y="0"/>
                </a:lnTo>
                <a:close/>
              </a:path>
              <a:path w="1486534" h="92710">
                <a:moveTo>
                  <a:pt x="452120" y="0"/>
                </a:moveTo>
                <a:lnTo>
                  <a:pt x="420878" y="0"/>
                </a:lnTo>
                <a:lnTo>
                  <a:pt x="420878" y="15747"/>
                </a:lnTo>
                <a:lnTo>
                  <a:pt x="441325" y="49910"/>
                </a:lnTo>
                <a:lnTo>
                  <a:pt x="467995" y="58165"/>
                </a:lnTo>
                <a:lnTo>
                  <a:pt x="480187" y="58165"/>
                </a:lnTo>
                <a:lnTo>
                  <a:pt x="503809" y="52196"/>
                </a:lnTo>
                <a:lnTo>
                  <a:pt x="507619" y="50545"/>
                </a:lnTo>
                <a:lnTo>
                  <a:pt x="507619" y="36194"/>
                </a:lnTo>
                <a:lnTo>
                  <a:pt x="469646" y="36194"/>
                </a:lnTo>
                <a:lnTo>
                  <a:pt x="463550" y="33781"/>
                </a:lnTo>
                <a:lnTo>
                  <a:pt x="454406" y="24129"/>
                </a:lnTo>
                <a:lnTo>
                  <a:pt x="452120" y="16890"/>
                </a:lnTo>
                <a:lnTo>
                  <a:pt x="452120" y="0"/>
                </a:lnTo>
                <a:close/>
              </a:path>
              <a:path w="1486534" h="92710">
                <a:moveTo>
                  <a:pt x="507619" y="24383"/>
                </a:moveTo>
                <a:lnTo>
                  <a:pt x="503682" y="24383"/>
                </a:lnTo>
                <a:lnTo>
                  <a:pt x="502666" y="25526"/>
                </a:lnTo>
                <a:lnTo>
                  <a:pt x="499999" y="27939"/>
                </a:lnTo>
                <a:lnTo>
                  <a:pt x="480949" y="36194"/>
                </a:lnTo>
                <a:lnTo>
                  <a:pt x="507619" y="36194"/>
                </a:lnTo>
                <a:lnTo>
                  <a:pt x="507619" y="24383"/>
                </a:lnTo>
                <a:close/>
              </a:path>
              <a:path w="1486534" h="92710">
                <a:moveTo>
                  <a:pt x="606679" y="0"/>
                </a:moveTo>
                <a:lnTo>
                  <a:pt x="530569" y="0"/>
                </a:lnTo>
                <a:lnTo>
                  <a:pt x="526669" y="1904"/>
                </a:lnTo>
                <a:lnTo>
                  <a:pt x="522478" y="5460"/>
                </a:lnTo>
                <a:lnTo>
                  <a:pt x="516636" y="14350"/>
                </a:lnTo>
                <a:lnTo>
                  <a:pt x="515239" y="20192"/>
                </a:lnTo>
                <a:lnTo>
                  <a:pt x="515239" y="36321"/>
                </a:lnTo>
                <a:lnTo>
                  <a:pt x="518033" y="43560"/>
                </a:lnTo>
                <a:lnTo>
                  <a:pt x="529463" y="55244"/>
                </a:lnTo>
                <a:lnTo>
                  <a:pt x="536702" y="58165"/>
                </a:lnTo>
                <a:lnTo>
                  <a:pt x="550037" y="58165"/>
                </a:lnTo>
                <a:lnTo>
                  <a:pt x="574294" y="46862"/>
                </a:lnTo>
                <a:lnTo>
                  <a:pt x="576453" y="45211"/>
                </a:lnTo>
                <a:lnTo>
                  <a:pt x="606679" y="45211"/>
                </a:lnTo>
                <a:lnTo>
                  <a:pt x="606679" y="36956"/>
                </a:lnTo>
                <a:lnTo>
                  <a:pt x="555879" y="36956"/>
                </a:lnTo>
                <a:lnTo>
                  <a:pt x="552196" y="36067"/>
                </a:lnTo>
                <a:lnTo>
                  <a:pt x="549783" y="34416"/>
                </a:lnTo>
                <a:lnTo>
                  <a:pt x="547243" y="32638"/>
                </a:lnTo>
                <a:lnTo>
                  <a:pt x="545973" y="29590"/>
                </a:lnTo>
                <a:lnTo>
                  <a:pt x="545973" y="21843"/>
                </a:lnTo>
                <a:lnTo>
                  <a:pt x="546735" y="19303"/>
                </a:lnTo>
                <a:lnTo>
                  <a:pt x="549783" y="15493"/>
                </a:lnTo>
                <a:lnTo>
                  <a:pt x="551815" y="14096"/>
                </a:lnTo>
                <a:lnTo>
                  <a:pt x="554482" y="13207"/>
                </a:lnTo>
                <a:lnTo>
                  <a:pt x="557530" y="12064"/>
                </a:lnTo>
                <a:lnTo>
                  <a:pt x="560705" y="11429"/>
                </a:lnTo>
                <a:lnTo>
                  <a:pt x="571246" y="10159"/>
                </a:lnTo>
                <a:lnTo>
                  <a:pt x="576453" y="9651"/>
                </a:lnTo>
                <a:lnTo>
                  <a:pt x="606679" y="9651"/>
                </a:lnTo>
                <a:lnTo>
                  <a:pt x="606679" y="0"/>
                </a:lnTo>
                <a:close/>
              </a:path>
              <a:path w="1486534" h="92710">
                <a:moveTo>
                  <a:pt x="606679" y="45211"/>
                </a:moveTo>
                <a:lnTo>
                  <a:pt x="576453" y="45211"/>
                </a:lnTo>
                <a:lnTo>
                  <a:pt x="576453" y="55498"/>
                </a:lnTo>
                <a:lnTo>
                  <a:pt x="606679" y="55498"/>
                </a:lnTo>
                <a:lnTo>
                  <a:pt x="606679" y="45211"/>
                </a:lnTo>
                <a:close/>
              </a:path>
              <a:path w="1486534" h="92710">
                <a:moveTo>
                  <a:pt x="606679" y="9651"/>
                </a:moveTo>
                <a:lnTo>
                  <a:pt x="576453" y="9651"/>
                </a:lnTo>
                <a:lnTo>
                  <a:pt x="576453" y="29971"/>
                </a:lnTo>
                <a:lnTo>
                  <a:pt x="574167" y="32257"/>
                </a:lnTo>
                <a:lnTo>
                  <a:pt x="571627" y="33908"/>
                </a:lnTo>
                <a:lnTo>
                  <a:pt x="568833" y="35178"/>
                </a:lnTo>
                <a:lnTo>
                  <a:pt x="566039" y="36321"/>
                </a:lnTo>
                <a:lnTo>
                  <a:pt x="563372" y="36956"/>
                </a:lnTo>
                <a:lnTo>
                  <a:pt x="606679" y="36956"/>
                </a:lnTo>
                <a:lnTo>
                  <a:pt x="606679" y="9651"/>
                </a:lnTo>
                <a:close/>
              </a:path>
              <a:path w="1486534" h="92710">
                <a:moveTo>
                  <a:pt x="659638" y="0"/>
                </a:moveTo>
                <a:lnTo>
                  <a:pt x="629158" y="0"/>
                </a:lnTo>
                <a:lnTo>
                  <a:pt x="629158" y="55498"/>
                </a:lnTo>
                <a:lnTo>
                  <a:pt x="659638" y="55498"/>
                </a:lnTo>
                <a:lnTo>
                  <a:pt x="659638" y="0"/>
                </a:lnTo>
                <a:close/>
              </a:path>
              <a:path w="1486534" h="92710">
                <a:moveTo>
                  <a:pt x="706755" y="0"/>
                </a:moveTo>
                <a:lnTo>
                  <a:pt x="675640" y="0"/>
                </a:lnTo>
                <a:lnTo>
                  <a:pt x="675640" y="7365"/>
                </a:lnTo>
                <a:lnTo>
                  <a:pt x="685292" y="44322"/>
                </a:lnTo>
                <a:lnTo>
                  <a:pt x="711835" y="58165"/>
                </a:lnTo>
                <a:lnTo>
                  <a:pt x="715137" y="58165"/>
                </a:lnTo>
                <a:lnTo>
                  <a:pt x="736727" y="48640"/>
                </a:lnTo>
                <a:lnTo>
                  <a:pt x="739013" y="46989"/>
                </a:lnTo>
                <a:lnTo>
                  <a:pt x="740918" y="45338"/>
                </a:lnTo>
                <a:lnTo>
                  <a:pt x="771398" y="45338"/>
                </a:lnTo>
                <a:lnTo>
                  <a:pt x="771398" y="34416"/>
                </a:lnTo>
                <a:lnTo>
                  <a:pt x="718820" y="34416"/>
                </a:lnTo>
                <a:lnTo>
                  <a:pt x="714121" y="32257"/>
                </a:lnTo>
                <a:lnTo>
                  <a:pt x="711200" y="27939"/>
                </a:lnTo>
                <a:lnTo>
                  <a:pt x="708152" y="23621"/>
                </a:lnTo>
                <a:lnTo>
                  <a:pt x="706755" y="16636"/>
                </a:lnTo>
                <a:lnTo>
                  <a:pt x="706755" y="0"/>
                </a:lnTo>
                <a:close/>
              </a:path>
              <a:path w="1486534" h="92710">
                <a:moveTo>
                  <a:pt x="771398" y="45338"/>
                </a:moveTo>
                <a:lnTo>
                  <a:pt x="740918" y="45338"/>
                </a:lnTo>
                <a:lnTo>
                  <a:pt x="740918" y="55498"/>
                </a:lnTo>
                <a:lnTo>
                  <a:pt x="771398" y="55498"/>
                </a:lnTo>
                <a:lnTo>
                  <a:pt x="771398" y="45338"/>
                </a:lnTo>
                <a:close/>
              </a:path>
              <a:path w="1486534" h="92710">
                <a:moveTo>
                  <a:pt x="771398" y="0"/>
                </a:moveTo>
                <a:lnTo>
                  <a:pt x="740918" y="0"/>
                </a:lnTo>
                <a:lnTo>
                  <a:pt x="740918" y="28574"/>
                </a:lnTo>
                <a:lnTo>
                  <a:pt x="738759" y="30352"/>
                </a:lnTo>
                <a:lnTo>
                  <a:pt x="736219" y="31749"/>
                </a:lnTo>
                <a:lnTo>
                  <a:pt x="733425" y="32765"/>
                </a:lnTo>
                <a:lnTo>
                  <a:pt x="730758" y="33781"/>
                </a:lnTo>
                <a:lnTo>
                  <a:pt x="728091" y="34416"/>
                </a:lnTo>
                <a:lnTo>
                  <a:pt x="771398" y="34416"/>
                </a:lnTo>
                <a:lnTo>
                  <a:pt x="771398" y="0"/>
                </a:lnTo>
                <a:close/>
              </a:path>
              <a:path w="1486534" h="92710">
                <a:moveTo>
                  <a:pt x="881253" y="0"/>
                </a:moveTo>
                <a:lnTo>
                  <a:pt x="848868" y="0"/>
                </a:lnTo>
                <a:lnTo>
                  <a:pt x="848868" y="55498"/>
                </a:lnTo>
                <a:lnTo>
                  <a:pt x="936498" y="55498"/>
                </a:lnTo>
                <a:lnTo>
                  <a:pt x="936498" y="30733"/>
                </a:lnTo>
                <a:lnTo>
                  <a:pt x="881253" y="30733"/>
                </a:lnTo>
                <a:lnTo>
                  <a:pt x="881253" y="0"/>
                </a:lnTo>
                <a:close/>
              </a:path>
              <a:path w="1486534" h="92710">
                <a:moveTo>
                  <a:pt x="987298" y="0"/>
                </a:moveTo>
                <a:lnTo>
                  <a:pt x="956818" y="0"/>
                </a:lnTo>
                <a:lnTo>
                  <a:pt x="956818" y="55498"/>
                </a:lnTo>
                <a:lnTo>
                  <a:pt x="987298" y="55498"/>
                </a:lnTo>
                <a:lnTo>
                  <a:pt x="987298" y="0"/>
                </a:lnTo>
                <a:close/>
              </a:path>
              <a:path w="1486534" h="92710">
                <a:moveTo>
                  <a:pt x="1040638" y="0"/>
                </a:moveTo>
                <a:lnTo>
                  <a:pt x="1010158" y="0"/>
                </a:lnTo>
                <a:lnTo>
                  <a:pt x="1010158" y="55498"/>
                </a:lnTo>
                <a:lnTo>
                  <a:pt x="1040638" y="55498"/>
                </a:lnTo>
                <a:lnTo>
                  <a:pt x="1040638" y="0"/>
                </a:lnTo>
                <a:close/>
              </a:path>
              <a:path w="1486534" h="92710">
                <a:moveTo>
                  <a:pt x="1070356" y="63753"/>
                </a:moveTo>
                <a:lnTo>
                  <a:pt x="1066800" y="63753"/>
                </a:lnTo>
                <a:lnTo>
                  <a:pt x="1066800" y="88137"/>
                </a:lnTo>
                <a:lnTo>
                  <a:pt x="1071118" y="89280"/>
                </a:lnTo>
                <a:lnTo>
                  <a:pt x="1076071" y="90296"/>
                </a:lnTo>
                <a:lnTo>
                  <a:pt x="1081913" y="91058"/>
                </a:lnTo>
                <a:lnTo>
                  <a:pt x="1087755" y="91947"/>
                </a:lnTo>
                <a:lnTo>
                  <a:pt x="1093978" y="92328"/>
                </a:lnTo>
                <a:lnTo>
                  <a:pt x="1108202" y="92328"/>
                </a:lnTo>
                <a:lnTo>
                  <a:pt x="1115187" y="91566"/>
                </a:lnTo>
                <a:lnTo>
                  <a:pt x="1121537" y="89915"/>
                </a:lnTo>
                <a:lnTo>
                  <a:pt x="1127887" y="88391"/>
                </a:lnTo>
                <a:lnTo>
                  <a:pt x="1133221" y="85724"/>
                </a:lnTo>
                <a:lnTo>
                  <a:pt x="1142365" y="78612"/>
                </a:lnTo>
                <a:lnTo>
                  <a:pt x="1145921" y="73659"/>
                </a:lnTo>
                <a:lnTo>
                  <a:pt x="1147495" y="69722"/>
                </a:lnTo>
                <a:lnTo>
                  <a:pt x="1094105" y="69722"/>
                </a:lnTo>
                <a:lnTo>
                  <a:pt x="1091565" y="69468"/>
                </a:lnTo>
                <a:lnTo>
                  <a:pt x="1086866" y="68706"/>
                </a:lnTo>
                <a:lnTo>
                  <a:pt x="1084453" y="68198"/>
                </a:lnTo>
                <a:lnTo>
                  <a:pt x="1081913" y="67563"/>
                </a:lnTo>
                <a:lnTo>
                  <a:pt x="1079881" y="66928"/>
                </a:lnTo>
                <a:lnTo>
                  <a:pt x="1077722" y="66293"/>
                </a:lnTo>
                <a:lnTo>
                  <a:pt x="1075690" y="65658"/>
                </a:lnTo>
                <a:lnTo>
                  <a:pt x="1073658" y="64896"/>
                </a:lnTo>
                <a:lnTo>
                  <a:pt x="1071880" y="64261"/>
                </a:lnTo>
                <a:lnTo>
                  <a:pt x="1070356" y="63753"/>
                </a:lnTo>
                <a:close/>
              </a:path>
              <a:path w="1486534" h="92710">
                <a:moveTo>
                  <a:pt x="1152398" y="44068"/>
                </a:moveTo>
                <a:lnTo>
                  <a:pt x="1121918" y="44068"/>
                </a:lnTo>
                <a:lnTo>
                  <a:pt x="1121823" y="51434"/>
                </a:lnTo>
                <a:lnTo>
                  <a:pt x="1121664" y="53593"/>
                </a:lnTo>
                <a:lnTo>
                  <a:pt x="1120902" y="56387"/>
                </a:lnTo>
                <a:lnTo>
                  <a:pt x="1120267" y="59054"/>
                </a:lnTo>
                <a:lnTo>
                  <a:pt x="1118997" y="61467"/>
                </a:lnTo>
                <a:lnTo>
                  <a:pt x="1117219" y="63499"/>
                </a:lnTo>
                <a:lnTo>
                  <a:pt x="1115568" y="65531"/>
                </a:lnTo>
                <a:lnTo>
                  <a:pt x="1112901" y="67055"/>
                </a:lnTo>
                <a:lnTo>
                  <a:pt x="1109472" y="68071"/>
                </a:lnTo>
                <a:lnTo>
                  <a:pt x="1106043" y="69214"/>
                </a:lnTo>
                <a:lnTo>
                  <a:pt x="1101725" y="69722"/>
                </a:lnTo>
                <a:lnTo>
                  <a:pt x="1147495" y="69722"/>
                </a:lnTo>
                <a:lnTo>
                  <a:pt x="1148624" y="66928"/>
                </a:lnTo>
                <a:lnTo>
                  <a:pt x="1151128" y="61086"/>
                </a:lnTo>
                <a:lnTo>
                  <a:pt x="1152273" y="54101"/>
                </a:lnTo>
                <a:lnTo>
                  <a:pt x="1152398" y="44068"/>
                </a:lnTo>
                <a:close/>
              </a:path>
              <a:path w="1486534" h="92710">
                <a:moveTo>
                  <a:pt x="1087755" y="0"/>
                </a:moveTo>
                <a:lnTo>
                  <a:pt x="1056640" y="0"/>
                </a:lnTo>
                <a:lnTo>
                  <a:pt x="1056640" y="4190"/>
                </a:lnTo>
                <a:lnTo>
                  <a:pt x="1066927" y="41782"/>
                </a:lnTo>
                <a:lnTo>
                  <a:pt x="1096137" y="54101"/>
                </a:lnTo>
                <a:lnTo>
                  <a:pt x="1100963" y="54101"/>
                </a:lnTo>
                <a:lnTo>
                  <a:pt x="1121918" y="44068"/>
                </a:lnTo>
                <a:lnTo>
                  <a:pt x="1152398" y="44068"/>
                </a:lnTo>
                <a:lnTo>
                  <a:pt x="1152398" y="30098"/>
                </a:lnTo>
                <a:lnTo>
                  <a:pt x="1102741" y="30098"/>
                </a:lnTo>
                <a:lnTo>
                  <a:pt x="1099693" y="29590"/>
                </a:lnTo>
                <a:lnTo>
                  <a:pt x="1097407" y="28447"/>
                </a:lnTo>
                <a:lnTo>
                  <a:pt x="1094994" y="27304"/>
                </a:lnTo>
                <a:lnTo>
                  <a:pt x="1093089" y="25653"/>
                </a:lnTo>
                <a:lnTo>
                  <a:pt x="1091692" y="23367"/>
                </a:lnTo>
                <a:lnTo>
                  <a:pt x="1090168" y="21081"/>
                </a:lnTo>
                <a:lnTo>
                  <a:pt x="1089152" y="18541"/>
                </a:lnTo>
                <a:lnTo>
                  <a:pt x="1088517" y="15620"/>
                </a:lnTo>
                <a:lnTo>
                  <a:pt x="1088009" y="12699"/>
                </a:lnTo>
                <a:lnTo>
                  <a:pt x="1087755" y="9143"/>
                </a:lnTo>
                <a:lnTo>
                  <a:pt x="1087755" y="0"/>
                </a:lnTo>
                <a:close/>
              </a:path>
              <a:path w="1486534" h="92710">
                <a:moveTo>
                  <a:pt x="1152398" y="0"/>
                </a:moveTo>
                <a:lnTo>
                  <a:pt x="1121918" y="0"/>
                </a:lnTo>
                <a:lnTo>
                  <a:pt x="1121918" y="24764"/>
                </a:lnTo>
                <a:lnTo>
                  <a:pt x="1119632" y="26415"/>
                </a:lnTo>
                <a:lnTo>
                  <a:pt x="1117092" y="27812"/>
                </a:lnTo>
                <a:lnTo>
                  <a:pt x="1111758" y="29590"/>
                </a:lnTo>
                <a:lnTo>
                  <a:pt x="1109091" y="30098"/>
                </a:lnTo>
                <a:lnTo>
                  <a:pt x="1152398" y="30098"/>
                </a:lnTo>
                <a:lnTo>
                  <a:pt x="1152398" y="0"/>
                </a:lnTo>
                <a:close/>
              </a:path>
              <a:path w="1486534" h="92710">
                <a:moveTo>
                  <a:pt x="1206754" y="0"/>
                </a:moveTo>
                <a:lnTo>
                  <a:pt x="1176274" y="0"/>
                </a:lnTo>
                <a:lnTo>
                  <a:pt x="1176274" y="55498"/>
                </a:lnTo>
                <a:lnTo>
                  <a:pt x="1206754" y="55498"/>
                </a:lnTo>
                <a:lnTo>
                  <a:pt x="1206754" y="0"/>
                </a:lnTo>
                <a:close/>
              </a:path>
              <a:path w="1486534" h="92710">
                <a:moveTo>
                  <a:pt x="1305311" y="50672"/>
                </a:moveTo>
                <a:lnTo>
                  <a:pt x="1260094" y="50672"/>
                </a:lnTo>
                <a:lnTo>
                  <a:pt x="1264158" y="52958"/>
                </a:lnTo>
                <a:lnTo>
                  <a:pt x="1267968" y="54736"/>
                </a:lnTo>
                <a:lnTo>
                  <a:pt x="1271651" y="55752"/>
                </a:lnTo>
                <a:lnTo>
                  <a:pt x="1275207" y="56895"/>
                </a:lnTo>
                <a:lnTo>
                  <a:pt x="1279525" y="57403"/>
                </a:lnTo>
                <a:lnTo>
                  <a:pt x="1284351" y="57403"/>
                </a:lnTo>
                <a:lnTo>
                  <a:pt x="1292756" y="56501"/>
                </a:lnTo>
                <a:lnTo>
                  <a:pt x="1300448" y="53800"/>
                </a:lnTo>
                <a:lnTo>
                  <a:pt x="1305311" y="50672"/>
                </a:lnTo>
                <a:close/>
              </a:path>
              <a:path w="1486534" h="92710">
                <a:moveTo>
                  <a:pt x="1260094" y="0"/>
                </a:moveTo>
                <a:lnTo>
                  <a:pt x="1229614" y="0"/>
                </a:lnTo>
                <a:lnTo>
                  <a:pt x="1229614" y="55498"/>
                </a:lnTo>
                <a:lnTo>
                  <a:pt x="1258824" y="55498"/>
                </a:lnTo>
                <a:lnTo>
                  <a:pt x="1260094" y="50672"/>
                </a:lnTo>
                <a:lnTo>
                  <a:pt x="1305311" y="50672"/>
                </a:lnTo>
                <a:lnTo>
                  <a:pt x="1307425" y="49313"/>
                </a:lnTo>
                <a:lnTo>
                  <a:pt x="1313688" y="43052"/>
                </a:lnTo>
                <a:lnTo>
                  <a:pt x="1318855" y="35266"/>
                </a:lnTo>
                <a:lnTo>
                  <a:pt x="1270381" y="35178"/>
                </a:lnTo>
                <a:lnTo>
                  <a:pt x="1268349" y="35051"/>
                </a:lnTo>
                <a:lnTo>
                  <a:pt x="1266317" y="34670"/>
                </a:lnTo>
                <a:lnTo>
                  <a:pt x="1264158" y="34416"/>
                </a:lnTo>
                <a:lnTo>
                  <a:pt x="1262126" y="33908"/>
                </a:lnTo>
                <a:lnTo>
                  <a:pt x="1260094" y="33019"/>
                </a:lnTo>
                <a:lnTo>
                  <a:pt x="1260094" y="0"/>
                </a:lnTo>
                <a:close/>
              </a:path>
              <a:path w="1486534" h="92710">
                <a:moveTo>
                  <a:pt x="1325225" y="0"/>
                </a:moveTo>
                <a:lnTo>
                  <a:pt x="1294384" y="0"/>
                </a:lnTo>
                <a:lnTo>
                  <a:pt x="1294384" y="15620"/>
                </a:lnTo>
                <a:lnTo>
                  <a:pt x="1292479" y="22986"/>
                </a:lnTo>
                <a:lnTo>
                  <a:pt x="1288923" y="27812"/>
                </a:lnTo>
                <a:lnTo>
                  <a:pt x="1285240" y="32765"/>
                </a:lnTo>
                <a:lnTo>
                  <a:pt x="1279779" y="35178"/>
                </a:lnTo>
                <a:lnTo>
                  <a:pt x="1318891" y="35178"/>
                </a:lnTo>
                <a:lnTo>
                  <a:pt x="1322546" y="26384"/>
                </a:lnTo>
                <a:lnTo>
                  <a:pt x="1324760" y="16406"/>
                </a:lnTo>
                <a:lnTo>
                  <a:pt x="1325499" y="5333"/>
                </a:lnTo>
                <a:lnTo>
                  <a:pt x="1325225" y="0"/>
                </a:lnTo>
                <a:close/>
              </a:path>
              <a:path w="1486534" h="92710">
                <a:moveTo>
                  <a:pt x="1372870" y="0"/>
                </a:moveTo>
                <a:lnTo>
                  <a:pt x="1342390" y="0"/>
                </a:lnTo>
                <a:lnTo>
                  <a:pt x="1342390" y="55498"/>
                </a:lnTo>
                <a:lnTo>
                  <a:pt x="1372870" y="55498"/>
                </a:lnTo>
                <a:lnTo>
                  <a:pt x="1372870" y="0"/>
                </a:lnTo>
                <a:close/>
              </a:path>
              <a:path w="1486534" h="92710">
                <a:moveTo>
                  <a:pt x="1485932" y="0"/>
                </a:moveTo>
                <a:lnTo>
                  <a:pt x="1389163" y="0"/>
                </a:lnTo>
                <a:lnTo>
                  <a:pt x="1388618" y="7238"/>
                </a:lnTo>
                <a:lnTo>
                  <a:pt x="1403350" y="44957"/>
                </a:lnTo>
                <a:lnTo>
                  <a:pt x="1445895" y="58165"/>
                </a:lnTo>
                <a:lnTo>
                  <a:pt x="1450848" y="58165"/>
                </a:lnTo>
                <a:lnTo>
                  <a:pt x="1455166" y="57911"/>
                </a:lnTo>
                <a:lnTo>
                  <a:pt x="1462151" y="56895"/>
                </a:lnTo>
                <a:lnTo>
                  <a:pt x="1465580" y="56260"/>
                </a:lnTo>
                <a:lnTo>
                  <a:pt x="1468882" y="55371"/>
                </a:lnTo>
                <a:lnTo>
                  <a:pt x="1472565" y="54482"/>
                </a:lnTo>
                <a:lnTo>
                  <a:pt x="1475359" y="53593"/>
                </a:lnTo>
                <a:lnTo>
                  <a:pt x="1477391" y="52831"/>
                </a:lnTo>
                <a:lnTo>
                  <a:pt x="1479423" y="51942"/>
                </a:lnTo>
                <a:lnTo>
                  <a:pt x="1484249" y="50037"/>
                </a:lnTo>
                <a:lnTo>
                  <a:pt x="1484249" y="36067"/>
                </a:lnTo>
                <a:lnTo>
                  <a:pt x="1444879" y="36067"/>
                </a:lnTo>
                <a:lnTo>
                  <a:pt x="1441196" y="35686"/>
                </a:lnTo>
                <a:lnTo>
                  <a:pt x="1419225" y="12445"/>
                </a:lnTo>
                <a:lnTo>
                  <a:pt x="1486027" y="12445"/>
                </a:lnTo>
                <a:lnTo>
                  <a:pt x="1485932" y="0"/>
                </a:lnTo>
                <a:close/>
              </a:path>
              <a:path w="1486534" h="92710">
                <a:moveTo>
                  <a:pt x="1484249" y="24891"/>
                </a:moveTo>
                <a:lnTo>
                  <a:pt x="1481074" y="24891"/>
                </a:lnTo>
                <a:lnTo>
                  <a:pt x="1479677" y="25907"/>
                </a:lnTo>
                <a:lnTo>
                  <a:pt x="1477899" y="27050"/>
                </a:lnTo>
                <a:lnTo>
                  <a:pt x="1452626" y="36067"/>
                </a:lnTo>
                <a:lnTo>
                  <a:pt x="1484249" y="36067"/>
                </a:lnTo>
                <a:lnTo>
                  <a:pt x="1484249" y="24891"/>
                </a:lnTo>
                <a:close/>
              </a:path>
            </a:pathLst>
          </a:custGeom>
          <a:solidFill>
            <a:srgbClr val="DDDDDD"/>
          </a:solidFill>
        </p:spPr>
        <p:txBody>
          <a:bodyPr wrap="square" lIns="0" tIns="0" rIns="0" bIns="0" rtlCol="0"/>
          <a:lstStyle/>
          <a:p>
            <a:endParaRPr/>
          </a:p>
        </p:txBody>
      </p:sp>
      <p:sp>
        <p:nvSpPr>
          <p:cNvPr id="68" name="object 68"/>
          <p:cNvSpPr/>
          <p:nvPr/>
        </p:nvSpPr>
        <p:spPr>
          <a:xfrm>
            <a:off x="5071871" y="3966971"/>
            <a:ext cx="2962910" cy="791210"/>
          </a:xfrm>
          <a:custGeom>
            <a:avLst/>
            <a:gdLst/>
            <a:ahLst/>
            <a:cxnLst/>
            <a:rect l="l" t="t" r="r" b="b"/>
            <a:pathLst>
              <a:path w="2962909" h="791210">
                <a:moveTo>
                  <a:pt x="0" y="790955"/>
                </a:moveTo>
                <a:lnTo>
                  <a:pt x="2962655" y="790955"/>
                </a:lnTo>
                <a:lnTo>
                  <a:pt x="2962655" y="0"/>
                </a:lnTo>
                <a:lnTo>
                  <a:pt x="0" y="0"/>
                </a:lnTo>
                <a:lnTo>
                  <a:pt x="0" y="790955"/>
                </a:lnTo>
                <a:close/>
              </a:path>
            </a:pathLst>
          </a:custGeom>
          <a:solidFill>
            <a:srgbClr val="0033CC"/>
          </a:solidFill>
        </p:spPr>
        <p:txBody>
          <a:bodyPr wrap="square" lIns="0" tIns="0" rIns="0" bIns="0" rtlCol="0"/>
          <a:lstStyle/>
          <a:p>
            <a:endParaRPr/>
          </a:p>
        </p:txBody>
      </p:sp>
      <p:sp>
        <p:nvSpPr>
          <p:cNvPr id="69" name="object 69"/>
          <p:cNvSpPr/>
          <p:nvPr/>
        </p:nvSpPr>
        <p:spPr>
          <a:xfrm>
            <a:off x="5071871" y="3966971"/>
            <a:ext cx="2962910" cy="791210"/>
          </a:xfrm>
          <a:custGeom>
            <a:avLst/>
            <a:gdLst/>
            <a:ahLst/>
            <a:cxnLst/>
            <a:rect l="l" t="t" r="r" b="b"/>
            <a:pathLst>
              <a:path w="2962909" h="791210">
                <a:moveTo>
                  <a:pt x="0" y="790955"/>
                </a:moveTo>
                <a:lnTo>
                  <a:pt x="2962655" y="790955"/>
                </a:lnTo>
                <a:lnTo>
                  <a:pt x="2962655" y="0"/>
                </a:lnTo>
                <a:lnTo>
                  <a:pt x="0" y="0"/>
                </a:lnTo>
                <a:lnTo>
                  <a:pt x="0" y="790955"/>
                </a:lnTo>
                <a:close/>
              </a:path>
            </a:pathLst>
          </a:custGeom>
          <a:ln w="12192">
            <a:solidFill>
              <a:srgbClr val="000000"/>
            </a:solidFill>
          </a:ln>
        </p:spPr>
        <p:txBody>
          <a:bodyPr wrap="square" lIns="0" tIns="0" rIns="0" bIns="0" rtlCol="0"/>
          <a:lstStyle/>
          <a:p>
            <a:endParaRPr/>
          </a:p>
        </p:txBody>
      </p:sp>
      <p:sp>
        <p:nvSpPr>
          <p:cNvPr id="70" name="object 70"/>
          <p:cNvSpPr txBox="1"/>
          <p:nvPr/>
        </p:nvSpPr>
        <p:spPr>
          <a:xfrm>
            <a:off x="5151501" y="3951223"/>
            <a:ext cx="2814955" cy="835660"/>
          </a:xfrm>
          <a:prstGeom prst="rect">
            <a:avLst/>
          </a:prstGeom>
        </p:spPr>
        <p:txBody>
          <a:bodyPr vert="horz" wrap="square" lIns="0" tIns="10795" rIns="0" bIns="0" rtlCol="0">
            <a:spAutoFit/>
          </a:bodyPr>
          <a:lstStyle/>
          <a:p>
            <a:pPr marL="204470" marR="5080" indent="-192405">
              <a:lnSpc>
                <a:spcPct val="100499"/>
              </a:lnSpc>
              <a:spcBef>
                <a:spcPts val="85"/>
              </a:spcBef>
              <a:buSzPct val="107692"/>
              <a:buFont typeface="Tahoma"/>
              <a:buChar char="•"/>
              <a:tabLst>
                <a:tab pos="198755" algn="l"/>
              </a:tabLst>
            </a:pPr>
            <a:r>
              <a:rPr sz="1300" b="1" spc="-5">
                <a:solidFill>
                  <a:srgbClr val="FFFFFF"/>
                </a:solidFill>
                <a:latin typeface="Tahoma"/>
                <a:cs typeface="Tahoma"/>
              </a:rPr>
              <a:t>Agency </a:t>
            </a:r>
            <a:r>
              <a:rPr lang="en-US" sz="1300" b="1" spc="-5">
                <a:solidFill>
                  <a:srgbClr val="FFFFFF"/>
                </a:solidFill>
                <a:latin typeface="Tahoma"/>
                <a:cs typeface="Tahoma"/>
              </a:rPr>
              <a:t>M</a:t>
            </a:r>
            <a:r>
              <a:rPr sz="1300" b="1" spc="-5">
                <a:solidFill>
                  <a:srgbClr val="FFFFFF"/>
                </a:solidFill>
                <a:latin typeface="Tahoma"/>
                <a:cs typeface="Tahoma"/>
              </a:rPr>
              <a:t>edicaid </a:t>
            </a:r>
            <a:r>
              <a:rPr lang="en-US" sz="1300" b="1" spc="-5">
                <a:solidFill>
                  <a:srgbClr val="FFFFFF"/>
                </a:solidFill>
                <a:latin typeface="Tahoma"/>
                <a:cs typeface="Tahoma"/>
              </a:rPr>
              <a:t>e</a:t>
            </a:r>
            <a:r>
              <a:rPr sz="1300" b="1" spc="-5">
                <a:solidFill>
                  <a:srgbClr val="FFFFFF"/>
                </a:solidFill>
                <a:latin typeface="Tahoma"/>
                <a:cs typeface="Tahoma"/>
              </a:rPr>
              <a:t>ligibility  Rate </a:t>
            </a:r>
            <a:r>
              <a:rPr lang="en-US" sz="1300" b="1" spc="-5">
                <a:solidFill>
                  <a:srgbClr val="FFFFFF"/>
                </a:solidFill>
                <a:latin typeface="Tahoma"/>
                <a:cs typeface="Tahoma"/>
              </a:rPr>
              <a:t>c</a:t>
            </a:r>
            <a:r>
              <a:rPr sz="1300" b="1" spc="-5">
                <a:solidFill>
                  <a:srgbClr val="FFFFFF"/>
                </a:solidFill>
                <a:latin typeface="Tahoma"/>
                <a:cs typeface="Tahoma"/>
              </a:rPr>
              <a:t>ollected – </a:t>
            </a:r>
            <a:r>
              <a:rPr sz="1300" b="1" spc="-10">
                <a:solidFill>
                  <a:srgbClr val="FFFFFF"/>
                </a:solidFill>
                <a:latin typeface="Tahoma"/>
                <a:cs typeface="Tahoma"/>
              </a:rPr>
              <a:t>The </a:t>
            </a:r>
            <a:r>
              <a:rPr sz="1300" b="1" spc="-5">
                <a:solidFill>
                  <a:srgbClr val="FFFFFF"/>
                </a:solidFill>
                <a:latin typeface="Tahoma"/>
                <a:cs typeface="Tahoma"/>
              </a:rPr>
              <a:t>percent </a:t>
            </a:r>
            <a:r>
              <a:rPr sz="1300" b="1" spc="-10">
                <a:solidFill>
                  <a:srgbClr val="FFFFFF"/>
                </a:solidFill>
                <a:latin typeface="Tahoma"/>
                <a:cs typeface="Tahoma"/>
              </a:rPr>
              <a:t>of  </a:t>
            </a:r>
            <a:r>
              <a:rPr sz="1300" b="1" spc="-5">
                <a:solidFill>
                  <a:srgbClr val="FFFFFF"/>
                </a:solidFill>
                <a:latin typeface="Tahoma"/>
                <a:cs typeface="Tahoma"/>
              </a:rPr>
              <a:t>clients Medicaid </a:t>
            </a:r>
            <a:r>
              <a:rPr sz="1300" b="1" spc="-10">
                <a:solidFill>
                  <a:srgbClr val="FFFFFF"/>
                </a:solidFill>
                <a:latin typeface="Tahoma"/>
                <a:cs typeface="Tahoma"/>
              </a:rPr>
              <a:t>pending </a:t>
            </a:r>
            <a:r>
              <a:rPr sz="1300" b="1" spc="-5">
                <a:solidFill>
                  <a:srgbClr val="FFFFFF"/>
                </a:solidFill>
                <a:latin typeface="Tahoma"/>
                <a:cs typeface="Tahoma"/>
              </a:rPr>
              <a:t>or  </a:t>
            </a:r>
            <a:r>
              <a:rPr sz="1400" b="1" spc="-5">
                <a:solidFill>
                  <a:srgbClr val="FFFFFF"/>
                </a:solidFill>
                <a:latin typeface="Tahoma"/>
                <a:cs typeface="Tahoma"/>
              </a:rPr>
              <a:t>Medicaid </a:t>
            </a:r>
            <a:r>
              <a:rPr lang="en-US" sz="1400" b="1" spc="-5">
                <a:solidFill>
                  <a:srgbClr val="FFFFFF"/>
                </a:solidFill>
                <a:latin typeface="Tahoma"/>
                <a:cs typeface="Tahoma"/>
              </a:rPr>
              <a:t>e</a:t>
            </a:r>
            <a:r>
              <a:rPr sz="1400" b="1" spc="-5">
                <a:solidFill>
                  <a:srgbClr val="FFFFFF"/>
                </a:solidFill>
                <a:latin typeface="Tahoma"/>
                <a:cs typeface="Tahoma"/>
              </a:rPr>
              <a:t>ligible</a:t>
            </a:r>
            <a:endParaRPr sz="1400">
              <a:latin typeface="Tahoma"/>
              <a:cs typeface="Tahoma"/>
            </a:endParaRPr>
          </a:p>
        </p:txBody>
      </p:sp>
      <p:sp>
        <p:nvSpPr>
          <p:cNvPr id="71" name="object 71"/>
          <p:cNvSpPr/>
          <p:nvPr/>
        </p:nvSpPr>
        <p:spPr>
          <a:xfrm>
            <a:off x="6286500" y="4858511"/>
            <a:ext cx="410209" cy="368935"/>
          </a:xfrm>
          <a:custGeom>
            <a:avLst/>
            <a:gdLst/>
            <a:ahLst/>
            <a:cxnLst/>
            <a:rect l="l" t="t" r="r" b="b"/>
            <a:pathLst>
              <a:path w="410209" h="368935">
                <a:moveTo>
                  <a:pt x="409956" y="276606"/>
                </a:moveTo>
                <a:lnTo>
                  <a:pt x="0" y="276606"/>
                </a:lnTo>
                <a:lnTo>
                  <a:pt x="204978" y="368808"/>
                </a:lnTo>
                <a:lnTo>
                  <a:pt x="409956" y="276606"/>
                </a:lnTo>
                <a:close/>
              </a:path>
              <a:path w="410209" h="368935">
                <a:moveTo>
                  <a:pt x="307467" y="0"/>
                </a:moveTo>
                <a:lnTo>
                  <a:pt x="102489" y="0"/>
                </a:lnTo>
                <a:lnTo>
                  <a:pt x="102489" y="276606"/>
                </a:lnTo>
                <a:lnTo>
                  <a:pt x="307467" y="276606"/>
                </a:lnTo>
                <a:lnTo>
                  <a:pt x="307467" y="0"/>
                </a:lnTo>
                <a:close/>
              </a:path>
            </a:pathLst>
          </a:custGeom>
          <a:solidFill>
            <a:srgbClr val="000000"/>
          </a:solidFill>
        </p:spPr>
        <p:txBody>
          <a:bodyPr wrap="square" lIns="0" tIns="0" rIns="0" bIns="0" rtlCol="0"/>
          <a:lstStyle/>
          <a:p>
            <a:endParaRPr/>
          </a:p>
        </p:txBody>
      </p:sp>
      <p:sp>
        <p:nvSpPr>
          <p:cNvPr id="72" name="object 72"/>
          <p:cNvSpPr/>
          <p:nvPr/>
        </p:nvSpPr>
        <p:spPr>
          <a:xfrm>
            <a:off x="6286500" y="4858511"/>
            <a:ext cx="410209" cy="368935"/>
          </a:xfrm>
          <a:custGeom>
            <a:avLst/>
            <a:gdLst/>
            <a:ahLst/>
            <a:cxnLst/>
            <a:rect l="l" t="t" r="r" b="b"/>
            <a:pathLst>
              <a:path w="410209" h="368935">
                <a:moveTo>
                  <a:pt x="0" y="276606"/>
                </a:moveTo>
                <a:lnTo>
                  <a:pt x="102489" y="276606"/>
                </a:lnTo>
                <a:lnTo>
                  <a:pt x="102489" y="0"/>
                </a:lnTo>
                <a:lnTo>
                  <a:pt x="307467" y="0"/>
                </a:lnTo>
                <a:lnTo>
                  <a:pt x="307467" y="276606"/>
                </a:lnTo>
                <a:lnTo>
                  <a:pt x="409956" y="276606"/>
                </a:lnTo>
                <a:lnTo>
                  <a:pt x="204978" y="368808"/>
                </a:lnTo>
                <a:lnTo>
                  <a:pt x="0" y="276606"/>
                </a:lnTo>
                <a:close/>
              </a:path>
            </a:pathLst>
          </a:custGeom>
          <a:ln w="12192">
            <a:solidFill>
              <a:srgbClr val="000000"/>
            </a:solidFill>
          </a:ln>
        </p:spPr>
        <p:txBody>
          <a:bodyPr wrap="square" lIns="0" tIns="0" rIns="0" bIns="0" rtlCol="0"/>
          <a:lstStyle/>
          <a:p>
            <a:endParaRPr/>
          </a:p>
        </p:txBody>
      </p:sp>
      <p:sp>
        <p:nvSpPr>
          <p:cNvPr id="73" name="object 73"/>
          <p:cNvSpPr/>
          <p:nvPr/>
        </p:nvSpPr>
        <p:spPr>
          <a:xfrm>
            <a:off x="6057585" y="5370576"/>
            <a:ext cx="1353820" cy="934719"/>
          </a:xfrm>
          <a:custGeom>
            <a:avLst/>
            <a:gdLst/>
            <a:ahLst/>
            <a:cxnLst/>
            <a:rect l="l" t="t" r="r" b="b"/>
            <a:pathLst>
              <a:path w="1353820" h="934720">
                <a:moveTo>
                  <a:pt x="951544" y="0"/>
                </a:moveTo>
                <a:lnTo>
                  <a:pt x="940936" y="0"/>
                </a:lnTo>
                <a:lnTo>
                  <a:pt x="1277426" y="390905"/>
                </a:lnTo>
                <a:lnTo>
                  <a:pt x="875344" y="858011"/>
                </a:lnTo>
                <a:lnTo>
                  <a:pt x="0" y="858011"/>
                </a:lnTo>
                <a:lnTo>
                  <a:pt x="65592" y="934212"/>
                </a:lnTo>
                <a:lnTo>
                  <a:pt x="951544" y="934212"/>
                </a:lnTo>
                <a:lnTo>
                  <a:pt x="1353626" y="467106"/>
                </a:lnTo>
                <a:lnTo>
                  <a:pt x="951544" y="0"/>
                </a:lnTo>
                <a:close/>
              </a:path>
            </a:pathLst>
          </a:custGeom>
          <a:solidFill>
            <a:srgbClr val="DDDDDD"/>
          </a:solidFill>
        </p:spPr>
        <p:txBody>
          <a:bodyPr wrap="square" lIns="0" tIns="0" rIns="0" bIns="0" rtlCol="0"/>
          <a:lstStyle/>
          <a:p>
            <a:endParaRPr/>
          </a:p>
        </p:txBody>
      </p:sp>
      <p:sp>
        <p:nvSpPr>
          <p:cNvPr id="74" name="object 74"/>
          <p:cNvSpPr/>
          <p:nvPr/>
        </p:nvSpPr>
        <p:spPr>
          <a:xfrm>
            <a:off x="6049551" y="5364479"/>
            <a:ext cx="1369695" cy="946785"/>
          </a:xfrm>
          <a:custGeom>
            <a:avLst/>
            <a:gdLst/>
            <a:ahLst/>
            <a:cxnLst/>
            <a:rect l="l" t="t" r="r" b="b"/>
            <a:pathLst>
              <a:path w="1369695" h="946785">
                <a:moveTo>
                  <a:pt x="16069" y="864107"/>
                </a:moveTo>
                <a:lnTo>
                  <a:pt x="0" y="864107"/>
                </a:lnTo>
                <a:lnTo>
                  <a:pt x="70832" y="946404"/>
                </a:lnTo>
                <a:lnTo>
                  <a:pt x="962372" y="946404"/>
                </a:lnTo>
                <a:lnTo>
                  <a:pt x="972866" y="934212"/>
                </a:lnTo>
                <a:lnTo>
                  <a:pt x="76420" y="934212"/>
                </a:lnTo>
                <a:lnTo>
                  <a:pt x="16069" y="864107"/>
                </a:lnTo>
                <a:close/>
              </a:path>
              <a:path w="1369695" h="946785">
                <a:moveTo>
                  <a:pt x="962372" y="0"/>
                </a:moveTo>
                <a:lnTo>
                  <a:pt x="943724" y="0"/>
                </a:lnTo>
                <a:lnTo>
                  <a:pt x="954218" y="12192"/>
                </a:lnTo>
                <a:lnTo>
                  <a:pt x="956784" y="12192"/>
                </a:lnTo>
                <a:lnTo>
                  <a:pt x="1353659" y="473202"/>
                </a:lnTo>
                <a:lnTo>
                  <a:pt x="956784" y="934212"/>
                </a:lnTo>
                <a:lnTo>
                  <a:pt x="972866" y="934212"/>
                </a:lnTo>
                <a:lnTo>
                  <a:pt x="1369661" y="473202"/>
                </a:lnTo>
                <a:lnTo>
                  <a:pt x="962372" y="0"/>
                </a:lnTo>
                <a:close/>
              </a:path>
            </a:pathLst>
          </a:custGeom>
          <a:solidFill>
            <a:srgbClr val="DDDDDD"/>
          </a:solidFill>
        </p:spPr>
        <p:txBody>
          <a:bodyPr wrap="square" lIns="0" tIns="0" rIns="0" bIns="0" rtlCol="0"/>
          <a:lstStyle/>
          <a:p>
            <a:endParaRPr/>
          </a:p>
        </p:txBody>
      </p:sp>
      <p:sp>
        <p:nvSpPr>
          <p:cNvPr id="75" name="object 75"/>
          <p:cNvSpPr/>
          <p:nvPr/>
        </p:nvSpPr>
        <p:spPr>
          <a:xfrm>
            <a:off x="6971962" y="6018021"/>
            <a:ext cx="150958" cy="167703"/>
          </a:xfrm>
          <a:prstGeom prst="rect">
            <a:avLst/>
          </a:prstGeom>
          <a:blipFill>
            <a:blip r:embed="rId3" cstate="print"/>
            <a:stretch>
              <a:fillRect/>
            </a:stretch>
          </a:blipFill>
        </p:spPr>
        <p:txBody>
          <a:bodyPr wrap="square" lIns="0" tIns="0" rIns="0" bIns="0" rtlCol="0"/>
          <a:lstStyle/>
          <a:p>
            <a:endParaRPr/>
          </a:p>
        </p:txBody>
      </p:sp>
      <p:sp>
        <p:nvSpPr>
          <p:cNvPr id="76" name="object 76"/>
          <p:cNvSpPr/>
          <p:nvPr/>
        </p:nvSpPr>
        <p:spPr>
          <a:xfrm>
            <a:off x="5644896" y="5294376"/>
            <a:ext cx="1690370" cy="934719"/>
          </a:xfrm>
          <a:custGeom>
            <a:avLst/>
            <a:gdLst/>
            <a:ahLst/>
            <a:cxnLst/>
            <a:rect l="l" t="t" r="r" b="b"/>
            <a:pathLst>
              <a:path w="1690370" h="934720">
                <a:moveTo>
                  <a:pt x="1288034" y="0"/>
                </a:moveTo>
                <a:lnTo>
                  <a:pt x="402082" y="0"/>
                </a:lnTo>
                <a:lnTo>
                  <a:pt x="0" y="467106"/>
                </a:lnTo>
                <a:lnTo>
                  <a:pt x="402082" y="934212"/>
                </a:lnTo>
                <a:lnTo>
                  <a:pt x="1288034" y="934212"/>
                </a:lnTo>
                <a:lnTo>
                  <a:pt x="1690116" y="467106"/>
                </a:lnTo>
                <a:lnTo>
                  <a:pt x="1288034" y="0"/>
                </a:lnTo>
                <a:close/>
              </a:path>
            </a:pathLst>
          </a:custGeom>
          <a:solidFill>
            <a:srgbClr val="6F2F9F"/>
          </a:solidFill>
        </p:spPr>
        <p:txBody>
          <a:bodyPr wrap="square" lIns="0" tIns="0" rIns="0" bIns="0" rtlCol="0"/>
          <a:lstStyle/>
          <a:p>
            <a:endParaRPr/>
          </a:p>
        </p:txBody>
      </p:sp>
      <p:sp>
        <p:nvSpPr>
          <p:cNvPr id="77" name="object 77"/>
          <p:cNvSpPr/>
          <p:nvPr/>
        </p:nvSpPr>
        <p:spPr>
          <a:xfrm>
            <a:off x="5644896" y="5294376"/>
            <a:ext cx="1690370" cy="934719"/>
          </a:xfrm>
          <a:custGeom>
            <a:avLst/>
            <a:gdLst/>
            <a:ahLst/>
            <a:cxnLst/>
            <a:rect l="l" t="t" r="r" b="b"/>
            <a:pathLst>
              <a:path w="1690370" h="934720">
                <a:moveTo>
                  <a:pt x="0" y="467106"/>
                </a:moveTo>
                <a:lnTo>
                  <a:pt x="402082" y="0"/>
                </a:lnTo>
                <a:lnTo>
                  <a:pt x="1288034" y="0"/>
                </a:lnTo>
                <a:lnTo>
                  <a:pt x="1690116" y="467106"/>
                </a:lnTo>
                <a:lnTo>
                  <a:pt x="1288034" y="934212"/>
                </a:lnTo>
                <a:lnTo>
                  <a:pt x="402082" y="934212"/>
                </a:lnTo>
                <a:lnTo>
                  <a:pt x="0" y="467106"/>
                </a:lnTo>
                <a:close/>
              </a:path>
            </a:pathLst>
          </a:custGeom>
          <a:ln w="12192">
            <a:solidFill>
              <a:srgbClr val="000000"/>
            </a:solidFill>
          </a:ln>
        </p:spPr>
        <p:txBody>
          <a:bodyPr wrap="square" lIns="0" tIns="0" rIns="0" bIns="0" rtlCol="0"/>
          <a:lstStyle/>
          <a:p>
            <a:endParaRPr/>
          </a:p>
        </p:txBody>
      </p:sp>
      <p:sp>
        <p:nvSpPr>
          <p:cNvPr id="78" name="object 78"/>
          <p:cNvSpPr txBox="1"/>
          <p:nvPr/>
        </p:nvSpPr>
        <p:spPr>
          <a:xfrm>
            <a:off x="5907151" y="5360314"/>
            <a:ext cx="1167130" cy="803275"/>
          </a:xfrm>
          <a:prstGeom prst="rect">
            <a:avLst/>
          </a:prstGeom>
        </p:spPr>
        <p:txBody>
          <a:bodyPr vert="horz" wrap="square" lIns="0" tIns="12700" rIns="0" bIns="0" rtlCol="0">
            <a:spAutoFit/>
          </a:bodyPr>
          <a:lstStyle/>
          <a:p>
            <a:pPr marL="12700" marR="5080" indent="-62230" algn="ctr">
              <a:lnSpc>
                <a:spcPct val="100000"/>
              </a:lnSpc>
              <a:spcBef>
                <a:spcPts val="100"/>
              </a:spcBef>
            </a:pPr>
            <a:r>
              <a:rPr sz="1700" b="1">
                <a:solidFill>
                  <a:srgbClr val="FFFFFF"/>
                </a:solidFill>
                <a:latin typeface="Tahoma"/>
                <a:cs typeface="Tahoma"/>
              </a:rPr>
              <a:t>Agency  </a:t>
            </a:r>
            <a:r>
              <a:rPr sz="1700" b="1" spc="-5">
                <a:solidFill>
                  <a:srgbClr val="FFFFFF"/>
                </a:solidFill>
                <a:latin typeface="Tahoma"/>
                <a:cs typeface="Tahoma"/>
              </a:rPr>
              <a:t>Claim  Cal</a:t>
            </a:r>
            <a:r>
              <a:rPr sz="1700" b="1">
                <a:solidFill>
                  <a:srgbClr val="FFFFFF"/>
                </a:solidFill>
                <a:latin typeface="Tahoma"/>
                <a:cs typeface="Tahoma"/>
              </a:rPr>
              <a:t>c</a:t>
            </a:r>
            <a:r>
              <a:rPr sz="1700" b="1" spc="-5">
                <a:solidFill>
                  <a:srgbClr val="FFFFFF"/>
                </a:solidFill>
                <a:latin typeface="Tahoma"/>
                <a:cs typeface="Tahoma"/>
              </a:rPr>
              <a:t>ulated</a:t>
            </a:r>
            <a:endParaRPr sz="1700">
              <a:latin typeface="Tahoma"/>
              <a:cs typeface="Tahoma"/>
            </a:endParaRPr>
          </a:p>
        </p:txBody>
      </p:sp>
      <p:sp>
        <p:nvSpPr>
          <p:cNvPr id="79" name="object 79"/>
          <p:cNvSpPr txBox="1">
            <a:spLocks noGrp="1"/>
          </p:cNvSpPr>
          <p:nvPr>
            <p:ph type="title"/>
          </p:nvPr>
        </p:nvSpPr>
        <p:spPr>
          <a:xfrm>
            <a:off x="688340" y="344170"/>
            <a:ext cx="6330950" cy="696595"/>
          </a:xfrm>
          <a:prstGeom prst="rect">
            <a:avLst/>
          </a:prstGeom>
        </p:spPr>
        <p:txBody>
          <a:bodyPr vert="horz" wrap="square" lIns="0" tIns="12700" rIns="0" bIns="0" rtlCol="0">
            <a:spAutoFit/>
          </a:bodyPr>
          <a:lstStyle/>
          <a:p>
            <a:pPr marL="12700">
              <a:lnSpc>
                <a:spcPct val="100000"/>
              </a:lnSpc>
              <a:spcBef>
                <a:spcPts val="100"/>
              </a:spcBef>
            </a:pPr>
            <a:r>
              <a:rPr sz="4400" spc="-40"/>
              <a:t>How </a:t>
            </a:r>
            <a:r>
              <a:rPr sz="4400"/>
              <a:t>Are Claims</a:t>
            </a:r>
            <a:r>
              <a:rPr sz="4400" spc="-50"/>
              <a:t> </a:t>
            </a:r>
            <a:r>
              <a:rPr sz="4400"/>
              <a:t>Calculated?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4843145" cy="696595"/>
          </a:xfrm>
          <a:prstGeom prst="rect">
            <a:avLst/>
          </a:prstGeom>
        </p:spPr>
        <p:txBody>
          <a:bodyPr vert="horz" wrap="square" lIns="0" tIns="12700" rIns="0" bIns="0" rtlCol="0">
            <a:spAutoFit/>
          </a:bodyPr>
          <a:lstStyle/>
          <a:p>
            <a:pPr marL="12700">
              <a:lnSpc>
                <a:spcPct val="100000"/>
              </a:lnSpc>
              <a:spcBef>
                <a:spcPts val="100"/>
              </a:spcBef>
            </a:pPr>
            <a:r>
              <a:rPr sz="4400" spc="-40"/>
              <a:t>How </a:t>
            </a:r>
            <a:r>
              <a:rPr sz="4400"/>
              <a:t>Do Dollars</a:t>
            </a:r>
            <a:r>
              <a:rPr sz="4400" spc="-50"/>
              <a:t> </a:t>
            </a:r>
            <a:r>
              <a:rPr sz="4400" spc="-25"/>
              <a:t>Flow?</a:t>
            </a:r>
            <a:endParaRPr sz="4400"/>
          </a:p>
        </p:txBody>
      </p:sp>
      <p:sp>
        <p:nvSpPr>
          <p:cNvPr id="3" name="object 3"/>
          <p:cNvSpPr txBox="1"/>
          <p:nvPr/>
        </p:nvSpPr>
        <p:spPr>
          <a:xfrm>
            <a:off x="971194" y="1626235"/>
            <a:ext cx="6953884" cy="4360168"/>
          </a:xfrm>
          <a:prstGeom prst="rect">
            <a:avLst/>
          </a:prstGeom>
        </p:spPr>
        <p:txBody>
          <a:bodyPr vert="horz" wrap="square" lIns="0" tIns="60960" rIns="0" bIns="0" rtlCol="0">
            <a:spAutoFit/>
          </a:bodyPr>
          <a:lstStyle/>
          <a:p>
            <a:pPr marL="332105" marR="563880" indent="-320040">
              <a:lnSpc>
                <a:spcPts val="3020"/>
              </a:lnSpc>
              <a:spcBef>
                <a:spcPts val="480"/>
              </a:spcBef>
              <a:buClr>
                <a:srgbClr val="A6B727"/>
              </a:buClr>
              <a:buSzPct val="58928"/>
              <a:buFont typeface="Wingdings"/>
              <a:buChar char=""/>
              <a:tabLst>
                <a:tab pos="332105" algn="l"/>
                <a:tab pos="332740" algn="l"/>
              </a:tabLst>
            </a:pPr>
            <a:r>
              <a:rPr sz="2800" spc="-10">
                <a:latin typeface="Tw Cen MT"/>
                <a:cs typeface="Tw Cen MT"/>
              </a:rPr>
              <a:t>Participating </a:t>
            </a:r>
            <a:r>
              <a:rPr lang="en-US" sz="2800" spc="-10">
                <a:latin typeface="Tw Cen MT"/>
                <a:cs typeface="Tw Cen MT"/>
              </a:rPr>
              <a:t>a</a:t>
            </a:r>
            <a:r>
              <a:rPr sz="2800" spc="-10">
                <a:latin typeface="Tw Cen MT"/>
                <a:cs typeface="Tw Cen MT"/>
              </a:rPr>
              <a:t>gencies </a:t>
            </a:r>
            <a:r>
              <a:rPr lang="en-US" sz="2800" spc="-10">
                <a:latin typeface="Tw Cen MT"/>
                <a:cs typeface="Tw Cen MT"/>
              </a:rPr>
              <a:t>l</a:t>
            </a:r>
            <a:r>
              <a:rPr sz="2800" spc="-5">
                <a:latin typeface="Tw Cen MT"/>
                <a:cs typeface="Tw Cen MT"/>
              </a:rPr>
              <a:t>ist </a:t>
            </a:r>
            <a:r>
              <a:rPr lang="en-US" sz="2800" spc="-5">
                <a:latin typeface="Tw Cen MT"/>
                <a:cs typeface="Tw Cen MT"/>
              </a:rPr>
              <a:t>e</a:t>
            </a:r>
            <a:r>
              <a:rPr sz="2800" spc="-5">
                <a:latin typeface="Tw Cen MT"/>
                <a:cs typeface="Tw Cen MT"/>
              </a:rPr>
              <a:t>ligible </a:t>
            </a:r>
            <a:r>
              <a:rPr lang="en-US" sz="2800" spc="-5">
                <a:latin typeface="Tw Cen MT"/>
                <a:cs typeface="Tw Cen MT"/>
              </a:rPr>
              <a:t>s</a:t>
            </a:r>
            <a:r>
              <a:rPr sz="2800">
                <a:latin typeface="Tw Cen MT"/>
                <a:cs typeface="Tw Cen MT"/>
              </a:rPr>
              <a:t>taff on  </a:t>
            </a:r>
            <a:r>
              <a:rPr lang="en-US" sz="2800" spc="-5">
                <a:latin typeface="Tw Cen MT"/>
                <a:cs typeface="Tw Cen MT"/>
              </a:rPr>
              <a:t>t</a:t>
            </a:r>
            <a:r>
              <a:rPr sz="2800" spc="-5">
                <a:latin typeface="Tw Cen MT"/>
                <a:cs typeface="Tw Cen MT"/>
              </a:rPr>
              <a:t>he </a:t>
            </a:r>
            <a:r>
              <a:rPr lang="en-US" sz="2800" spc="-15">
                <a:latin typeface="Tw Cen MT"/>
                <a:cs typeface="Tw Cen MT"/>
              </a:rPr>
              <a:t>r</a:t>
            </a:r>
            <a:r>
              <a:rPr sz="2800" spc="-15">
                <a:latin typeface="Tw Cen MT"/>
                <a:cs typeface="Tw Cen MT"/>
              </a:rPr>
              <a:t>oster </a:t>
            </a:r>
            <a:r>
              <a:rPr sz="2800">
                <a:latin typeface="Tw Cen MT"/>
                <a:cs typeface="Tw Cen MT"/>
              </a:rPr>
              <a:t>and </a:t>
            </a:r>
            <a:r>
              <a:rPr lang="en-US" sz="2800" spc="-5">
                <a:latin typeface="Tw Cen MT"/>
                <a:cs typeface="Tw Cen MT"/>
              </a:rPr>
              <a:t>s</a:t>
            </a:r>
            <a:r>
              <a:rPr sz="2800" spc="-5">
                <a:latin typeface="Tw Cen MT"/>
                <a:cs typeface="Tw Cen MT"/>
              </a:rPr>
              <a:t>end to</a:t>
            </a:r>
            <a:r>
              <a:rPr sz="2800" spc="15">
                <a:latin typeface="Tw Cen MT"/>
                <a:cs typeface="Tw Cen MT"/>
              </a:rPr>
              <a:t> </a:t>
            </a:r>
            <a:r>
              <a:rPr sz="2800" spc="-5">
                <a:latin typeface="Tw Cen MT"/>
                <a:cs typeface="Tw Cen MT"/>
              </a:rPr>
              <a:t>InteCare</a:t>
            </a:r>
            <a:r>
              <a:rPr lang="en-US" sz="2800" spc="-5">
                <a:latin typeface="Tw Cen MT"/>
                <a:cs typeface="Tw Cen MT"/>
              </a:rPr>
              <a:t>.</a:t>
            </a:r>
            <a:endParaRPr sz="2800">
              <a:latin typeface="Tw Cen MT"/>
              <a:cs typeface="Tw Cen MT"/>
            </a:endParaRPr>
          </a:p>
          <a:p>
            <a:pPr marL="332105" indent="-320040">
              <a:lnSpc>
                <a:spcPct val="100000"/>
              </a:lnSpc>
              <a:spcBef>
                <a:spcPts val="320"/>
              </a:spcBef>
              <a:buClr>
                <a:srgbClr val="A6B727"/>
              </a:buClr>
              <a:buSzPct val="58928"/>
              <a:buFont typeface="Wingdings"/>
              <a:buChar char=""/>
              <a:tabLst>
                <a:tab pos="332105" algn="l"/>
                <a:tab pos="332740" algn="l"/>
              </a:tabLst>
            </a:pPr>
            <a:r>
              <a:rPr sz="2800" spc="-15">
                <a:latin typeface="Tw Cen MT"/>
                <a:cs typeface="Tw Cen MT"/>
              </a:rPr>
              <a:t>Randomly </a:t>
            </a:r>
            <a:r>
              <a:rPr lang="en-US" sz="2800" spc="-15">
                <a:latin typeface="Tw Cen MT"/>
                <a:cs typeface="Tw Cen MT"/>
              </a:rPr>
              <a:t>s</a:t>
            </a:r>
            <a:r>
              <a:rPr sz="2800" spc="-5">
                <a:latin typeface="Tw Cen MT"/>
                <a:cs typeface="Tw Cen MT"/>
              </a:rPr>
              <a:t>elected </a:t>
            </a:r>
            <a:r>
              <a:rPr lang="en-US" sz="2800" spc="-5">
                <a:latin typeface="Tw Cen MT"/>
                <a:cs typeface="Tw Cen MT"/>
              </a:rPr>
              <a:t>s</a:t>
            </a:r>
            <a:r>
              <a:rPr sz="2800" spc="-5">
                <a:latin typeface="Tw Cen MT"/>
                <a:cs typeface="Tw Cen MT"/>
              </a:rPr>
              <a:t>taff </a:t>
            </a:r>
            <a:r>
              <a:rPr lang="en-US" sz="2800" spc="-5">
                <a:latin typeface="Tw Cen MT"/>
                <a:cs typeface="Tw Cen MT"/>
              </a:rPr>
              <a:t>c</a:t>
            </a:r>
            <a:r>
              <a:rPr sz="2800" spc="-5">
                <a:latin typeface="Tw Cen MT"/>
                <a:cs typeface="Tw Cen MT"/>
              </a:rPr>
              <a:t>omplete </a:t>
            </a:r>
            <a:r>
              <a:rPr lang="en-US" sz="2800" spc="-5">
                <a:latin typeface="Tw Cen MT"/>
                <a:cs typeface="Tw Cen MT"/>
              </a:rPr>
              <a:t>t</a:t>
            </a:r>
            <a:r>
              <a:rPr sz="2800" spc="-5">
                <a:latin typeface="Tw Cen MT"/>
                <a:cs typeface="Tw Cen MT"/>
              </a:rPr>
              <a:t>ime</a:t>
            </a:r>
            <a:r>
              <a:rPr sz="2800" spc="125">
                <a:latin typeface="Tw Cen MT"/>
                <a:cs typeface="Tw Cen MT"/>
              </a:rPr>
              <a:t> </a:t>
            </a:r>
            <a:r>
              <a:rPr lang="en-US" sz="2800" spc="-20">
                <a:latin typeface="Tw Cen MT"/>
                <a:cs typeface="Tw Cen MT"/>
              </a:rPr>
              <a:t>s</a:t>
            </a:r>
            <a:r>
              <a:rPr sz="2800" spc="-20">
                <a:latin typeface="Tw Cen MT"/>
                <a:cs typeface="Tw Cen MT"/>
              </a:rPr>
              <a:t>tudy</a:t>
            </a:r>
            <a:r>
              <a:rPr lang="en-US" sz="2800" spc="-20">
                <a:latin typeface="Tw Cen MT"/>
                <a:cs typeface="Tw Cen MT"/>
              </a:rPr>
              <a:t>.</a:t>
            </a:r>
            <a:endParaRPr sz="2800">
              <a:latin typeface="Tw Cen MT"/>
              <a:cs typeface="Tw Cen MT"/>
            </a:endParaRPr>
          </a:p>
          <a:p>
            <a:pPr marL="332105" marR="344170" indent="-320040">
              <a:lnSpc>
                <a:spcPts val="3020"/>
              </a:lnSpc>
              <a:spcBef>
                <a:spcPts val="755"/>
              </a:spcBef>
              <a:buClr>
                <a:srgbClr val="A6B727"/>
              </a:buClr>
              <a:buSzPct val="58928"/>
              <a:buFont typeface="Wingdings"/>
              <a:buChar char=""/>
              <a:tabLst>
                <a:tab pos="332105" algn="l"/>
                <a:tab pos="332740" algn="l"/>
              </a:tabLst>
            </a:pPr>
            <a:r>
              <a:rPr sz="2800" spc="-5">
                <a:latin typeface="Tw Cen MT"/>
                <a:cs typeface="Tw Cen MT"/>
              </a:rPr>
              <a:t>InteCare </a:t>
            </a:r>
            <a:r>
              <a:rPr lang="en-US" sz="2800" spc="-5">
                <a:latin typeface="Tw Cen MT"/>
                <a:cs typeface="Tw Cen MT"/>
              </a:rPr>
              <a:t>c</a:t>
            </a:r>
            <a:r>
              <a:rPr sz="2800" spc="-5">
                <a:latin typeface="Tw Cen MT"/>
                <a:cs typeface="Tw Cen MT"/>
              </a:rPr>
              <a:t>alculates % of </a:t>
            </a:r>
            <a:r>
              <a:rPr lang="en-US" sz="2800" spc="-5">
                <a:latin typeface="Tw Cen MT"/>
                <a:cs typeface="Tw Cen MT"/>
              </a:rPr>
              <a:t>e</a:t>
            </a:r>
            <a:r>
              <a:rPr sz="2800" spc="-5">
                <a:latin typeface="Tw Cen MT"/>
                <a:cs typeface="Tw Cen MT"/>
              </a:rPr>
              <a:t>ligible </a:t>
            </a:r>
            <a:r>
              <a:rPr lang="en-US" sz="2800" spc="-5">
                <a:latin typeface="Tw Cen MT"/>
                <a:cs typeface="Tw Cen MT"/>
              </a:rPr>
              <a:t>t</a:t>
            </a:r>
            <a:r>
              <a:rPr sz="2800" spc="-5">
                <a:latin typeface="Tw Cen MT"/>
                <a:cs typeface="Tw Cen MT"/>
              </a:rPr>
              <a:t>ime </a:t>
            </a:r>
            <a:r>
              <a:rPr lang="en-US" sz="2800" spc="-5">
                <a:latin typeface="Tw Cen MT"/>
                <a:cs typeface="Tw Cen MT"/>
              </a:rPr>
              <a:t>a</a:t>
            </a:r>
            <a:r>
              <a:rPr sz="2800" spc="-5">
                <a:latin typeface="Tw Cen MT"/>
                <a:cs typeface="Tw Cen MT"/>
              </a:rPr>
              <a:t>fter  </a:t>
            </a:r>
            <a:r>
              <a:rPr lang="en-US" sz="2800" spc="-5">
                <a:latin typeface="Tw Cen MT"/>
                <a:cs typeface="Tw Cen MT"/>
              </a:rPr>
              <a:t>c</a:t>
            </a:r>
            <a:r>
              <a:rPr sz="2800" spc="-5">
                <a:latin typeface="Tw Cen MT"/>
                <a:cs typeface="Tw Cen MT"/>
              </a:rPr>
              <a:t>ompleted </a:t>
            </a:r>
            <a:r>
              <a:rPr lang="en-US" sz="2800" spc="-5">
                <a:latin typeface="Tw Cen MT"/>
                <a:cs typeface="Tw Cen MT"/>
              </a:rPr>
              <a:t>t</a:t>
            </a:r>
            <a:r>
              <a:rPr sz="2800" spc="-5">
                <a:latin typeface="Tw Cen MT"/>
                <a:cs typeface="Tw Cen MT"/>
              </a:rPr>
              <a:t>ime </a:t>
            </a:r>
            <a:r>
              <a:rPr lang="en-US" sz="2800" spc="-5">
                <a:latin typeface="Tw Cen MT"/>
                <a:cs typeface="Tw Cen MT"/>
              </a:rPr>
              <a:t>s</a:t>
            </a:r>
            <a:r>
              <a:rPr sz="2800" spc="-5">
                <a:latin typeface="Tw Cen MT"/>
                <a:cs typeface="Tw Cen MT"/>
              </a:rPr>
              <a:t>tudies </a:t>
            </a:r>
            <a:r>
              <a:rPr lang="en-US" sz="2800" spc="-5">
                <a:latin typeface="Tw Cen MT"/>
                <a:cs typeface="Tw Cen MT"/>
              </a:rPr>
              <a:t>a</a:t>
            </a:r>
            <a:r>
              <a:rPr sz="2800" spc="-5">
                <a:latin typeface="Tw Cen MT"/>
                <a:cs typeface="Tw Cen MT"/>
              </a:rPr>
              <a:t>re</a:t>
            </a:r>
            <a:r>
              <a:rPr sz="2800" spc="40">
                <a:latin typeface="Tw Cen MT"/>
                <a:cs typeface="Tw Cen MT"/>
              </a:rPr>
              <a:t> </a:t>
            </a:r>
            <a:r>
              <a:rPr lang="en-US" sz="2800" spc="40">
                <a:latin typeface="Tw Cen MT"/>
                <a:cs typeface="Tw Cen MT"/>
              </a:rPr>
              <a:t>s</a:t>
            </a:r>
            <a:r>
              <a:rPr sz="2800" spc="-5">
                <a:latin typeface="Tw Cen MT"/>
                <a:cs typeface="Tw Cen MT"/>
              </a:rPr>
              <a:t>ubmitted</a:t>
            </a:r>
            <a:r>
              <a:rPr lang="en-US" sz="2800" spc="-5">
                <a:latin typeface="Tw Cen MT"/>
                <a:cs typeface="Tw Cen MT"/>
              </a:rPr>
              <a:t>.</a:t>
            </a:r>
            <a:endParaRPr sz="2800">
              <a:latin typeface="Tw Cen MT"/>
              <a:cs typeface="Tw Cen MT"/>
            </a:endParaRPr>
          </a:p>
          <a:p>
            <a:pPr marL="332105" marR="627380" indent="-320040">
              <a:lnSpc>
                <a:spcPts val="3030"/>
              </a:lnSpc>
              <a:spcBef>
                <a:spcPts val="695"/>
              </a:spcBef>
              <a:buClr>
                <a:srgbClr val="A6B727"/>
              </a:buClr>
              <a:buSzPct val="58928"/>
              <a:buFont typeface="Wingdings"/>
              <a:buChar char=""/>
              <a:tabLst>
                <a:tab pos="332105" algn="l"/>
                <a:tab pos="332740" algn="l"/>
              </a:tabLst>
            </a:pPr>
            <a:r>
              <a:rPr sz="2800" spc="-5">
                <a:latin typeface="Tw Cen MT"/>
                <a:cs typeface="Tw Cen MT"/>
              </a:rPr>
              <a:t>Cost and Medicaid </a:t>
            </a:r>
            <a:r>
              <a:rPr lang="en-US" sz="2800" spc="-5">
                <a:latin typeface="Tw Cen MT"/>
                <a:cs typeface="Tw Cen MT"/>
              </a:rPr>
              <a:t>e</a:t>
            </a:r>
            <a:r>
              <a:rPr sz="2800" spc="-5">
                <a:latin typeface="Tw Cen MT"/>
                <a:cs typeface="Tw Cen MT"/>
              </a:rPr>
              <a:t>ligibility</a:t>
            </a:r>
            <a:r>
              <a:rPr lang="en-US" sz="2800" spc="-5">
                <a:latin typeface="Tw Cen MT"/>
                <a:cs typeface="Tw Cen MT"/>
              </a:rPr>
              <a:t> r</a:t>
            </a:r>
            <a:r>
              <a:rPr sz="2800" spc="-25">
                <a:latin typeface="Tw Cen MT"/>
                <a:cs typeface="Tw Cen MT"/>
              </a:rPr>
              <a:t>ates </a:t>
            </a:r>
            <a:r>
              <a:rPr lang="en-US" sz="2800" spc="-25">
                <a:latin typeface="Tw Cen MT"/>
                <a:cs typeface="Tw Cen MT"/>
              </a:rPr>
              <a:t>a</a:t>
            </a:r>
            <a:r>
              <a:rPr sz="2800" spc="-5">
                <a:latin typeface="Tw Cen MT"/>
                <a:cs typeface="Tw Cen MT"/>
              </a:rPr>
              <a:t>re  </a:t>
            </a:r>
            <a:r>
              <a:rPr lang="en-US" sz="2800" spc="-5">
                <a:latin typeface="Tw Cen MT"/>
                <a:cs typeface="Tw Cen MT"/>
              </a:rPr>
              <a:t>s</a:t>
            </a:r>
            <a:r>
              <a:rPr sz="2800" spc="-5">
                <a:latin typeface="Tw Cen MT"/>
                <a:cs typeface="Tw Cen MT"/>
              </a:rPr>
              <a:t>ubmitted </a:t>
            </a:r>
            <a:r>
              <a:rPr lang="en-US" sz="2800" spc="-25">
                <a:latin typeface="Tw Cen MT"/>
                <a:cs typeface="Tw Cen MT"/>
              </a:rPr>
              <a:t>f</a:t>
            </a:r>
            <a:r>
              <a:rPr sz="2800" spc="-25">
                <a:latin typeface="Tw Cen MT"/>
                <a:cs typeface="Tw Cen MT"/>
              </a:rPr>
              <a:t>rom </a:t>
            </a:r>
            <a:r>
              <a:rPr lang="en-US" sz="2800" spc="20">
                <a:latin typeface="Tw Cen MT"/>
                <a:cs typeface="Tw Cen MT"/>
              </a:rPr>
              <a:t>e</a:t>
            </a:r>
            <a:r>
              <a:rPr sz="2800" spc="20">
                <a:latin typeface="Tw Cen MT"/>
                <a:cs typeface="Tw Cen MT"/>
              </a:rPr>
              <a:t>ach </a:t>
            </a:r>
            <a:r>
              <a:rPr lang="en-US" sz="2800" spc="-10">
                <a:latin typeface="Tw Cen MT"/>
                <a:cs typeface="Tw Cen MT"/>
              </a:rPr>
              <a:t>p</a:t>
            </a:r>
            <a:r>
              <a:rPr sz="2800" spc="-10">
                <a:latin typeface="Tw Cen MT"/>
                <a:cs typeface="Tw Cen MT"/>
              </a:rPr>
              <a:t>articipating</a:t>
            </a:r>
            <a:r>
              <a:rPr sz="2800" spc="25">
                <a:latin typeface="Tw Cen MT"/>
                <a:cs typeface="Tw Cen MT"/>
              </a:rPr>
              <a:t> </a:t>
            </a:r>
            <a:r>
              <a:rPr lang="en-US" sz="2800" spc="-10">
                <a:latin typeface="Tw Cen MT"/>
                <a:cs typeface="Tw Cen MT"/>
              </a:rPr>
              <a:t>a</a:t>
            </a:r>
            <a:r>
              <a:rPr sz="2800" spc="-10">
                <a:latin typeface="Tw Cen MT"/>
                <a:cs typeface="Tw Cen MT"/>
              </a:rPr>
              <a:t>gency</a:t>
            </a:r>
            <a:r>
              <a:rPr lang="en-US" sz="2800" spc="-10">
                <a:latin typeface="Tw Cen MT"/>
                <a:cs typeface="Tw Cen MT"/>
              </a:rPr>
              <a:t>.</a:t>
            </a:r>
            <a:endParaRPr sz="2800">
              <a:latin typeface="Tw Cen MT"/>
              <a:cs typeface="Tw Cen MT"/>
            </a:endParaRPr>
          </a:p>
          <a:p>
            <a:pPr marL="332105" indent="-320040">
              <a:lnSpc>
                <a:spcPct val="100000"/>
              </a:lnSpc>
              <a:spcBef>
                <a:spcPts val="315"/>
              </a:spcBef>
              <a:buClr>
                <a:srgbClr val="A6B727"/>
              </a:buClr>
              <a:buSzPct val="58928"/>
              <a:buFont typeface="Wingdings"/>
              <a:buChar char=""/>
              <a:tabLst>
                <a:tab pos="332105" algn="l"/>
                <a:tab pos="332740" algn="l"/>
              </a:tabLst>
            </a:pPr>
            <a:r>
              <a:rPr sz="2800" spc="-5">
                <a:latin typeface="Tw Cen MT"/>
                <a:cs typeface="Tw Cen MT"/>
              </a:rPr>
              <a:t>Claim </a:t>
            </a:r>
            <a:r>
              <a:rPr lang="en-US" sz="2800" spc="-5">
                <a:latin typeface="Tw Cen MT"/>
                <a:cs typeface="Tw Cen MT"/>
              </a:rPr>
              <a:t>i</a:t>
            </a:r>
            <a:r>
              <a:rPr sz="2800" spc="-5">
                <a:latin typeface="Tw Cen MT"/>
                <a:cs typeface="Tw Cen MT"/>
              </a:rPr>
              <a:t>s </a:t>
            </a:r>
            <a:r>
              <a:rPr lang="en-US" sz="2800" spc="-5">
                <a:latin typeface="Tw Cen MT"/>
                <a:cs typeface="Tw Cen MT"/>
              </a:rPr>
              <a:t>c</a:t>
            </a:r>
            <a:r>
              <a:rPr sz="2800" spc="-5">
                <a:latin typeface="Tw Cen MT"/>
                <a:cs typeface="Tw Cen MT"/>
              </a:rPr>
              <a:t>omputed and </a:t>
            </a:r>
            <a:r>
              <a:rPr lang="en-US" sz="2800" spc="-5">
                <a:latin typeface="Tw Cen MT"/>
                <a:cs typeface="Tw Cen MT"/>
              </a:rPr>
              <a:t>s</a:t>
            </a:r>
            <a:r>
              <a:rPr sz="2800" spc="-5">
                <a:latin typeface="Tw Cen MT"/>
                <a:cs typeface="Tw Cen MT"/>
              </a:rPr>
              <a:t>ubmitted to</a:t>
            </a:r>
            <a:r>
              <a:rPr lang="en-US" sz="2800" spc="-5">
                <a:latin typeface="Tw Cen MT"/>
                <a:cs typeface="Tw Cen MT"/>
              </a:rPr>
              <a:t> the</a:t>
            </a:r>
            <a:r>
              <a:rPr sz="2800" spc="80">
                <a:latin typeface="Tw Cen MT"/>
                <a:cs typeface="Tw Cen MT"/>
              </a:rPr>
              <a:t> </a:t>
            </a:r>
            <a:r>
              <a:rPr lang="en-US" sz="2800" spc="-5">
                <a:latin typeface="Tw Cen MT"/>
                <a:cs typeface="Tw Cen MT"/>
              </a:rPr>
              <a:t>s</a:t>
            </a:r>
            <a:r>
              <a:rPr sz="2800" spc="-5">
                <a:latin typeface="Tw Cen MT"/>
                <a:cs typeface="Tw Cen MT"/>
              </a:rPr>
              <a:t>tate</a:t>
            </a:r>
            <a:r>
              <a:rPr lang="en-US" sz="2800" spc="-5">
                <a:latin typeface="Tw Cen MT"/>
                <a:cs typeface="Tw Cen MT"/>
              </a:rPr>
              <a:t>.</a:t>
            </a:r>
            <a:endParaRPr sz="2800">
              <a:latin typeface="Tw Cen MT"/>
              <a:cs typeface="Tw Cen MT"/>
            </a:endParaRPr>
          </a:p>
          <a:p>
            <a:pPr marL="332105" marR="128905" indent="-320040">
              <a:lnSpc>
                <a:spcPts val="3030"/>
              </a:lnSpc>
              <a:spcBef>
                <a:spcPts val="745"/>
              </a:spcBef>
              <a:buClr>
                <a:srgbClr val="A6B727"/>
              </a:buClr>
              <a:buSzPct val="58928"/>
              <a:buFont typeface="Wingdings"/>
              <a:buChar char=""/>
              <a:tabLst>
                <a:tab pos="332105" algn="l"/>
                <a:tab pos="332740" algn="l"/>
              </a:tabLst>
            </a:pPr>
            <a:r>
              <a:rPr lang="en-US" sz="2800" spc="-5">
                <a:latin typeface="Tw Cen MT"/>
                <a:cs typeface="Tw Cen MT"/>
              </a:rPr>
              <a:t>The s</a:t>
            </a:r>
            <a:r>
              <a:rPr sz="2800" spc="-5">
                <a:latin typeface="Tw Cen MT"/>
                <a:cs typeface="Tw Cen MT"/>
              </a:rPr>
              <a:t>tate </a:t>
            </a:r>
            <a:r>
              <a:rPr lang="en-US" sz="2800" spc="-5">
                <a:latin typeface="Tw Cen MT"/>
                <a:cs typeface="Tw Cen MT"/>
              </a:rPr>
              <a:t>i</a:t>
            </a:r>
            <a:r>
              <a:rPr sz="2800" spc="-5">
                <a:latin typeface="Tw Cen MT"/>
                <a:cs typeface="Tw Cen MT"/>
              </a:rPr>
              <a:t>s </a:t>
            </a:r>
            <a:r>
              <a:rPr lang="en-US" sz="2800" spc="-45">
                <a:latin typeface="Tw Cen MT"/>
                <a:cs typeface="Tw Cen MT"/>
              </a:rPr>
              <a:t>p</a:t>
            </a:r>
            <a:r>
              <a:rPr sz="2800" spc="-45">
                <a:latin typeface="Tw Cen MT"/>
                <a:cs typeface="Tw Cen MT"/>
              </a:rPr>
              <a:t>aid </a:t>
            </a:r>
            <a:r>
              <a:rPr sz="2800">
                <a:latin typeface="Tw Cen MT"/>
                <a:cs typeface="Tw Cen MT"/>
              </a:rPr>
              <a:t>and </a:t>
            </a:r>
            <a:r>
              <a:rPr lang="en-US" sz="2800">
                <a:latin typeface="Tw Cen MT"/>
                <a:cs typeface="Tw Cen MT"/>
              </a:rPr>
              <a:t>r</a:t>
            </a:r>
            <a:r>
              <a:rPr sz="2800" spc="-5">
                <a:latin typeface="Tw Cen MT"/>
                <a:cs typeface="Tw Cen MT"/>
              </a:rPr>
              <a:t>eturns </a:t>
            </a:r>
            <a:r>
              <a:rPr lang="en-US" sz="2800" spc="-5">
                <a:latin typeface="Tw Cen MT"/>
                <a:cs typeface="Tw Cen MT"/>
              </a:rPr>
              <a:t>p</a:t>
            </a:r>
            <a:r>
              <a:rPr sz="2800" spc="-35">
                <a:latin typeface="Tw Cen MT"/>
                <a:cs typeface="Tw Cen MT"/>
              </a:rPr>
              <a:t>ayment </a:t>
            </a:r>
            <a:r>
              <a:rPr sz="2800" spc="-5">
                <a:latin typeface="Tw Cen MT"/>
                <a:cs typeface="Tw Cen MT"/>
              </a:rPr>
              <a:t>to InteCare  </a:t>
            </a:r>
            <a:r>
              <a:rPr sz="2800" spc="-25">
                <a:latin typeface="Tw Cen MT"/>
                <a:cs typeface="Tw Cen MT"/>
              </a:rPr>
              <a:t>for </a:t>
            </a:r>
            <a:r>
              <a:rPr lang="en-US" sz="2800" spc="-5">
                <a:latin typeface="Tw Cen MT"/>
                <a:cs typeface="Tw Cen MT"/>
              </a:rPr>
              <a:t>d</a:t>
            </a:r>
            <a:r>
              <a:rPr sz="2800" spc="-5">
                <a:latin typeface="Tw Cen MT"/>
                <a:cs typeface="Tw Cen MT"/>
              </a:rPr>
              <a:t>istribution to</a:t>
            </a:r>
            <a:r>
              <a:rPr sz="2800" spc="35">
                <a:latin typeface="Tw Cen MT"/>
                <a:cs typeface="Tw Cen MT"/>
              </a:rPr>
              <a:t> </a:t>
            </a:r>
            <a:r>
              <a:rPr lang="en-US" sz="2800" spc="35">
                <a:latin typeface="Tw Cen MT"/>
                <a:cs typeface="Tw Cen MT"/>
              </a:rPr>
              <a:t>a</a:t>
            </a:r>
            <a:r>
              <a:rPr sz="2800" spc="-10">
                <a:latin typeface="Tw Cen MT"/>
                <a:cs typeface="Tw Cen MT"/>
              </a:rPr>
              <a:t>gencies</a:t>
            </a:r>
            <a:r>
              <a:rPr lang="en-US" sz="2800" spc="-10">
                <a:latin typeface="Tw Cen MT"/>
                <a:cs typeface="Tw Cen MT"/>
              </a:rPr>
              <a:t>.</a:t>
            </a:r>
            <a:endParaRPr sz="2800">
              <a:latin typeface="Tw Cen MT"/>
              <a:cs typeface="Tw Cen M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93851" y="1537157"/>
            <a:ext cx="7998459" cy="4213589"/>
          </a:xfrm>
          <a:prstGeom prst="rect">
            <a:avLst/>
          </a:prstGeom>
        </p:spPr>
        <p:txBody>
          <a:bodyPr vert="horz" wrap="square" lIns="0" tIns="91440" rIns="0" bIns="0" rtlCol="0">
            <a:spAutoFit/>
          </a:bodyPr>
          <a:lstStyle/>
          <a:p>
            <a:pPr marL="527685" marR="207010" indent="-527685">
              <a:lnSpc>
                <a:spcPts val="2600"/>
              </a:lnSpc>
              <a:spcBef>
                <a:spcPts val="720"/>
              </a:spcBef>
              <a:buClr>
                <a:srgbClr val="A6B727"/>
              </a:buClr>
              <a:buSzPct val="59259"/>
              <a:buAutoNum type="arabicPeriod"/>
              <a:tabLst>
                <a:tab pos="527685" algn="l"/>
                <a:tab pos="528320" algn="l"/>
              </a:tabLst>
            </a:pPr>
            <a:r>
              <a:rPr lang="en-US">
                <a:latin typeface="Tw Cen MT"/>
                <a:cs typeface="Tw Cen MT"/>
              </a:rPr>
              <a:t>Medicaid Administrative Claiming activities are activities a state employee would otherwise perform, but the state has required my agency to perform the activities on their behalf. </a:t>
            </a:r>
          </a:p>
          <a:p>
            <a:pPr marR="207010">
              <a:lnSpc>
                <a:spcPts val="2600"/>
              </a:lnSpc>
              <a:spcBef>
                <a:spcPts val="720"/>
              </a:spcBef>
              <a:buClr>
                <a:srgbClr val="A6B727"/>
              </a:buClr>
              <a:buSzPct val="59259"/>
              <a:tabLst>
                <a:tab pos="527685" algn="l"/>
                <a:tab pos="528320" algn="l"/>
              </a:tabLst>
            </a:pPr>
            <a:r>
              <a:rPr lang="en-US" spc="-20">
                <a:latin typeface="Tw Cen MT"/>
                <a:cs typeface="Tw Cen MT"/>
              </a:rPr>
              <a:t>			    True  </a:t>
            </a:r>
          </a:p>
          <a:p>
            <a:pPr marR="207010">
              <a:lnSpc>
                <a:spcPts val="2600"/>
              </a:lnSpc>
              <a:spcBef>
                <a:spcPts val="720"/>
              </a:spcBef>
              <a:buClr>
                <a:srgbClr val="A6B727"/>
              </a:buClr>
              <a:buSzPct val="59259"/>
              <a:tabLst>
                <a:tab pos="527685" algn="l"/>
                <a:tab pos="528320" algn="l"/>
              </a:tabLst>
            </a:pPr>
            <a:r>
              <a:rPr lang="en-US" spc="-20">
                <a:latin typeface="Tw Cen MT"/>
                <a:cs typeface="Tw Cen MT"/>
              </a:rPr>
              <a:t>		           F</a:t>
            </a:r>
            <a:r>
              <a:rPr lang="en-US">
                <a:latin typeface="Tw Cen MT"/>
                <a:cs typeface="Tw Cen MT"/>
              </a:rPr>
              <a:t>alse</a:t>
            </a:r>
          </a:p>
          <a:p>
            <a:pPr marL="527685" indent="-515620">
              <a:lnSpc>
                <a:spcPct val="100000"/>
              </a:lnSpc>
              <a:spcBef>
                <a:spcPts val="1970"/>
              </a:spcBef>
              <a:buClr>
                <a:srgbClr val="A6B727"/>
              </a:buClr>
              <a:buSzPct val="59259"/>
              <a:buAutoNum type="arabicPeriod" startAt="2"/>
              <a:tabLst>
                <a:tab pos="527685" algn="l"/>
                <a:tab pos="528320" algn="l"/>
              </a:tabLst>
            </a:pPr>
            <a:r>
              <a:rPr>
                <a:latin typeface="Tw Cen MT"/>
                <a:cs typeface="Tw Cen MT"/>
              </a:rPr>
              <a:t>The</a:t>
            </a:r>
            <a:r>
              <a:rPr lang="en-US">
                <a:latin typeface="Tw Cen MT"/>
                <a:cs typeface="Tw Cen MT"/>
              </a:rPr>
              <a:t> </a:t>
            </a:r>
            <a:r>
              <a:rPr>
                <a:latin typeface="Tw Cen MT"/>
                <a:cs typeface="Tw Cen MT"/>
              </a:rPr>
              <a:t>time </a:t>
            </a:r>
            <a:r>
              <a:rPr spc="-20">
                <a:latin typeface="Tw Cen MT"/>
                <a:cs typeface="Tw Cen MT"/>
              </a:rPr>
              <a:t>study </a:t>
            </a:r>
            <a:r>
              <a:rPr spc="-5">
                <a:latin typeface="Tw Cen MT"/>
                <a:cs typeface="Tw Cen MT"/>
              </a:rPr>
              <a:t>is </a:t>
            </a:r>
            <a:r>
              <a:rPr>
                <a:latin typeface="Tw Cen MT"/>
                <a:cs typeface="Tw Cen MT"/>
              </a:rPr>
              <a:t>a </a:t>
            </a:r>
            <a:r>
              <a:rPr spc="-5">
                <a:latin typeface="Tw Cen MT"/>
                <a:cs typeface="Tw Cen MT"/>
              </a:rPr>
              <a:t>productivity</a:t>
            </a:r>
            <a:r>
              <a:rPr spc="15">
                <a:latin typeface="Tw Cen MT"/>
                <a:cs typeface="Tw Cen MT"/>
              </a:rPr>
              <a:t> </a:t>
            </a:r>
            <a:r>
              <a:rPr>
                <a:latin typeface="Tw Cen MT"/>
                <a:cs typeface="Tw Cen MT"/>
              </a:rPr>
              <a:t>tool.</a:t>
            </a:r>
          </a:p>
          <a:p>
            <a:pPr marL="1122045" marR="6325870">
              <a:lnSpc>
                <a:spcPct val="100000"/>
              </a:lnSpc>
              <a:spcBef>
                <a:spcPts val="15"/>
              </a:spcBef>
            </a:pPr>
            <a:r>
              <a:rPr spc="-20">
                <a:latin typeface="Tw Cen MT"/>
                <a:cs typeface="Tw Cen MT"/>
              </a:rPr>
              <a:t>True </a:t>
            </a:r>
            <a:endParaRPr lang="en-US" spc="-20">
              <a:latin typeface="Tw Cen MT"/>
              <a:cs typeface="Tw Cen MT"/>
            </a:endParaRPr>
          </a:p>
          <a:p>
            <a:pPr marL="1122045" marR="6325870">
              <a:lnSpc>
                <a:spcPct val="100000"/>
              </a:lnSpc>
              <a:spcBef>
                <a:spcPts val="15"/>
              </a:spcBef>
            </a:pPr>
            <a:r>
              <a:rPr spc="-20">
                <a:latin typeface="Tw Cen MT"/>
                <a:cs typeface="Tw Cen MT"/>
              </a:rPr>
              <a:t>F</a:t>
            </a:r>
            <a:r>
              <a:rPr>
                <a:latin typeface="Tw Cen MT"/>
                <a:cs typeface="Tw Cen MT"/>
              </a:rPr>
              <a:t>alse</a:t>
            </a:r>
          </a:p>
          <a:p>
            <a:pPr>
              <a:lnSpc>
                <a:spcPct val="100000"/>
              </a:lnSpc>
              <a:spcBef>
                <a:spcPts val="40"/>
              </a:spcBef>
            </a:pPr>
            <a:endParaRPr>
              <a:latin typeface="Tw Cen MT"/>
              <a:cs typeface="Tw Cen MT"/>
            </a:endParaRPr>
          </a:p>
          <a:p>
            <a:pPr marL="527685" indent="-515620">
              <a:lnSpc>
                <a:spcPct val="100000"/>
              </a:lnSpc>
              <a:buClr>
                <a:srgbClr val="A6B727"/>
              </a:buClr>
              <a:buSzPct val="59259"/>
              <a:buAutoNum type="arabicPeriod" startAt="3"/>
              <a:tabLst>
                <a:tab pos="527685" algn="l"/>
                <a:tab pos="528320" algn="l"/>
              </a:tabLst>
            </a:pPr>
            <a:r>
              <a:rPr spc="-55">
                <a:latin typeface="Tw Cen MT"/>
                <a:cs typeface="Tw Cen MT"/>
              </a:rPr>
              <a:t>Your </a:t>
            </a:r>
            <a:r>
              <a:rPr>
                <a:latin typeface="Tw Cen MT"/>
                <a:cs typeface="Tw Cen MT"/>
              </a:rPr>
              <a:t>participation </a:t>
            </a:r>
            <a:r>
              <a:rPr spc="-5">
                <a:latin typeface="Tw Cen MT"/>
                <a:cs typeface="Tw Cen MT"/>
              </a:rPr>
              <a:t>is </a:t>
            </a:r>
            <a:r>
              <a:rPr spc="-50">
                <a:latin typeface="Tw Cen MT"/>
                <a:cs typeface="Tw Cen MT"/>
              </a:rPr>
              <a:t>key </a:t>
            </a:r>
            <a:r>
              <a:rPr>
                <a:latin typeface="Tw Cen MT"/>
                <a:cs typeface="Tw Cen MT"/>
              </a:rPr>
              <a:t>to the success of this</a:t>
            </a:r>
            <a:r>
              <a:rPr spc="155">
                <a:latin typeface="Tw Cen MT"/>
                <a:cs typeface="Tw Cen MT"/>
              </a:rPr>
              <a:t> </a:t>
            </a:r>
            <a:r>
              <a:rPr spc="-10">
                <a:latin typeface="Tw Cen MT"/>
                <a:cs typeface="Tw Cen MT"/>
              </a:rPr>
              <a:t>program.</a:t>
            </a:r>
            <a:endParaRPr>
              <a:latin typeface="Tw Cen MT"/>
              <a:cs typeface="Tw Cen MT"/>
            </a:endParaRPr>
          </a:p>
          <a:p>
            <a:pPr marL="1122045" marR="6325870">
              <a:lnSpc>
                <a:spcPts val="2510"/>
              </a:lnSpc>
              <a:spcBef>
                <a:spcPts val="120"/>
              </a:spcBef>
            </a:pPr>
            <a:r>
              <a:rPr spc="-20">
                <a:latin typeface="Tw Cen MT"/>
                <a:cs typeface="Tw Cen MT"/>
              </a:rPr>
              <a:t>True  F</a:t>
            </a:r>
            <a:r>
              <a:rPr>
                <a:latin typeface="Tw Cen MT"/>
                <a:cs typeface="Tw Cen MT"/>
              </a:rPr>
              <a:t>alse</a:t>
            </a:r>
          </a:p>
        </p:txBody>
      </p:sp>
      <p:sp>
        <p:nvSpPr>
          <p:cNvPr id="3" name="object 3"/>
          <p:cNvSpPr/>
          <p:nvPr/>
        </p:nvSpPr>
        <p:spPr>
          <a:xfrm>
            <a:off x="1458468" y="2817113"/>
            <a:ext cx="182880" cy="165100"/>
          </a:xfrm>
          <a:custGeom>
            <a:avLst/>
            <a:gdLst/>
            <a:ahLst/>
            <a:cxnLst/>
            <a:rect l="l" t="t" r="r" b="b"/>
            <a:pathLst>
              <a:path w="182880" h="165100">
                <a:moveTo>
                  <a:pt x="0" y="164591"/>
                </a:moveTo>
                <a:lnTo>
                  <a:pt x="182879" y="164591"/>
                </a:lnTo>
                <a:lnTo>
                  <a:pt x="182879" y="0"/>
                </a:lnTo>
                <a:lnTo>
                  <a:pt x="0" y="0"/>
                </a:lnTo>
                <a:lnTo>
                  <a:pt x="0" y="164591"/>
                </a:lnTo>
                <a:close/>
              </a:path>
            </a:pathLst>
          </a:custGeom>
          <a:solidFill>
            <a:srgbClr val="4189B3"/>
          </a:solidFill>
        </p:spPr>
        <p:txBody>
          <a:bodyPr wrap="square" lIns="0" tIns="0" rIns="0" bIns="0" rtlCol="0"/>
          <a:lstStyle/>
          <a:p>
            <a:endParaRPr/>
          </a:p>
        </p:txBody>
      </p:sp>
      <p:sp>
        <p:nvSpPr>
          <p:cNvPr id="5" name="object 5"/>
          <p:cNvSpPr/>
          <p:nvPr/>
        </p:nvSpPr>
        <p:spPr>
          <a:xfrm>
            <a:off x="1462277" y="3239008"/>
            <a:ext cx="182880" cy="165100"/>
          </a:xfrm>
          <a:custGeom>
            <a:avLst/>
            <a:gdLst/>
            <a:ahLst/>
            <a:cxnLst/>
            <a:rect l="l" t="t" r="r" b="b"/>
            <a:pathLst>
              <a:path w="182880" h="165100">
                <a:moveTo>
                  <a:pt x="0" y="164591"/>
                </a:moveTo>
                <a:lnTo>
                  <a:pt x="182879" y="164591"/>
                </a:lnTo>
                <a:lnTo>
                  <a:pt x="182879" y="0"/>
                </a:lnTo>
                <a:lnTo>
                  <a:pt x="0" y="0"/>
                </a:lnTo>
                <a:lnTo>
                  <a:pt x="0" y="164591"/>
                </a:lnTo>
                <a:close/>
              </a:path>
            </a:pathLst>
          </a:custGeom>
          <a:solidFill>
            <a:srgbClr val="4189B3"/>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30175" rIns="0" bIns="0" rtlCol="0">
            <a:spAutoFit/>
          </a:bodyPr>
          <a:lstStyle/>
          <a:p>
            <a:pPr marL="244475">
              <a:lnSpc>
                <a:spcPct val="100000"/>
              </a:lnSpc>
              <a:spcBef>
                <a:spcPts val="1025"/>
              </a:spcBef>
              <a:tabLst>
                <a:tab pos="1205230" algn="l"/>
                <a:tab pos="2465070" algn="l"/>
              </a:tabLst>
            </a:pPr>
            <a:r>
              <a:rPr sz="4000" spc="-45"/>
              <a:t>Part	</a:t>
            </a:r>
            <a:r>
              <a:rPr sz="4000" spc="-5"/>
              <a:t>One:	Understanding The</a:t>
            </a:r>
            <a:r>
              <a:rPr sz="4000" spc="10"/>
              <a:t> </a:t>
            </a:r>
            <a:r>
              <a:rPr sz="4000" spc="-5"/>
              <a:t>MHFRP</a:t>
            </a:r>
            <a:endParaRPr sz="4000"/>
          </a:p>
          <a:p>
            <a:pPr marL="231775" marR="539750" algn="ctr">
              <a:lnSpc>
                <a:spcPct val="100000"/>
              </a:lnSpc>
              <a:spcBef>
                <a:spcPts val="580"/>
              </a:spcBef>
            </a:pPr>
            <a:r>
              <a:rPr sz="2500" spc="-5">
                <a:solidFill>
                  <a:srgbClr val="000000"/>
                </a:solidFill>
              </a:rPr>
              <a:t>QUIZ</a:t>
            </a:r>
            <a:endParaRPr sz="2500"/>
          </a:p>
        </p:txBody>
      </p:sp>
      <p:sp>
        <p:nvSpPr>
          <p:cNvPr id="8" name="object 8"/>
          <p:cNvSpPr/>
          <p:nvPr/>
        </p:nvSpPr>
        <p:spPr>
          <a:xfrm>
            <a:off x="1433322" y="4359574"/>
            <a:ext cx="182880" cy="165100"/>
          </a:xfrm>
          <a:custGeom>
            <a:avLst/>
            <a:gdLst/>
            <a:ahLst/>
            <a:cxnLst/>
            <a:rect l="l" t="t" r="r" b="b"/>
            <a:pathLst>
              <a:path w="182880" h="165100">
                <a:moveTo>
                  <a:pt x="0" y="164591"/>
                </a:moveTo>
                <a:lnTo>
                  <a:pt x="182880" y="164591"/>
                </a:lnTo>
                <a:lnTo>
                  <a:pt x="182880" y="0"/>
                </a:lnTo>
                <a:lnTo>
                  <a:pt x="0" y="0"/>
                </a:lnTo>
                <a:lnTo>
                  <a:pt x="0" y="164591"/>
                </a:lnTo>
                <a:close/>
              </a:path>
            </a:pathLst>
          </a:custGeom>
          <a:solidFill>
            <a:srgbClr val="4189B3"/>
          </a:solidFill>
        </p:spPr>
        <p:txBody>
          <a:bodyPr wrap="square" lIns="0" tIns="0" rIns="0" bIns="0" rtlCol="0"/>
          <a:lstStyle/>
          <a:p>
            <a:endParaRPr/>
          </a:p>
        </p:txBody>
      </p:sp>
      <p:sp>
        <p:nvSpPr>
          <p:cNvPr id="10" name="object 10"/>
          <p:cNvSpPr/>
          <p:nvPr/>
        </p:nvSpPr>
        <p:spPr>
          <a:xfrm>
            <a:off x="1433322" y="4072982"/>
            <a:ext cx="182880" cy="165100"/>
          </a:xfrm>
          <a:custGeom>
            <a:avLst/>
            <a:gdLst/>
            <a:ahLst/>
            <a:cxnLst/>
            <a:rect l="l" t="t" r="r" b="b"/>
            <a:pathLst>
              <a:path w="182880" h="165100">
                <a:moveTo>
                  <a:pt x="0" y="164592"/>
                </a:moveTo>
                <a:lnTo>
                  <a:pt x="182879" y="164592"/>
                </a:lnTo>
                <a:lnTo>
                  <a:pt x="182879" y="0"/>
                </a:lnTo>
                <a:lnTo>
                  <a:pt x="0" y="0"/>
                </a:lnTo>
                <a:lnTo>
                  <a:pt x="0" y="164592"/>
                </a:lnTo>
                <a:close/>
              </a:path>
            </a:pathLst>
          </a:custGeom>
          <a:solidFill>
            <a:srgbClr val="4189B3"/>
          </a:solidFill>
        </p:spPr>
        <p:txBody>
          <a:bodyPr wrap="square" lIns="0" tIns="0" rIns="0" bIns="0" rtlCol="0"/>
          <a:lstStyle/>
          <a:p>
            <a:endParaRPr/>
          </a:p>
        </p:txBody>
      </p:sp>
      <p:sp>
        <p:nvSpPr>
          <p:cNvPr id="12" name="object 12"/>
          <p:cNvSpPr/>
          <p:nvPr/>
        </p:nvSpPr>
        <p:spPr>
          <a:xfrm>
            <a:off x="1449324" y="5155743"/>
            <a:ext cx="182880" cy="165100"/>
          </a:xfrm>
          <a:custGeom>
            <a:avLst/>
            <a:gdLst/>
            <a:ahLst/>
            <a:cxnLst/>
            <a:rect l="l" t="t" r="r" b="b"/>
            <a:pathLst>
              <a:path w="182880" h="165100">
                <a:moveTo>
                  <a:pt x="0" y="164591"/>
                </a:moveTo>
                <a:lnTo>
                  <a:pt x="182879" y="164591"/>
                </a:lnTo>
                <a:lnTo>
                  <a:pt x="182879" y="0"/>
                </a:lnTo>
                <a:lnTo>
                  <a:pt x="0" y="0"/>
                </a:lnTo>
                <a:lnTo>
                  <a:pt x="0" y="164591"/>
                </a:lnTo>
                <a:close/>
              </a:path>
            </a:pathLst>
          </a:custGeom>
          <a:solidFill>
            <a:srgbClr val="4189B3"/>
          </a:solidFill>
        </p:spPr>
        <p:txBody>
          <a:bodyPr wrap="square" lIns="0" tIns="0" rIns="0" bIns="0" rtlCol="0"/>
          <a:lstStyle/>
          <a:p>
            <a:endParaRPr/>
          </a:p>
        </p:txBody>
      </p:sp>
      <p:sp>
        <p:nvSpPr>
          <p:cNvPr id="14" name="object 14"/>
          <p:cNvSpPr/>
          <p:nvPr/>
        </p:nvSpPr>
        <p:spPr>
          <a:xfrm>
            <a:off x="1447038" y="5517529"/>
            <a:ext cx="182880" cy="165100"/>
          </a:xfrm>
          <a:custGeom>
            <a:avLst/>
            <a:gdLst/>
            <a:ahLst/>
            <a:cxnLst/>
            <a:rect l="l" t="t" r="r" b="b"/>
            <a:pathLst>
              <a:path w="182880" h="165100">
                <a:moveTo>
                  <a:pt x="0" y="164591"/>
                </a:moveTo>
                <a:lnTo>
                  <a:pt x="182880" y="164591"/>
                </a:lnTo>
                <a:lnTo>
                  <a:pt x="182880" y="0"/>
                </a:lnTo>
                <a:lnTo>
                  <a:pt x="0" y="0"/>
                </a:lnTo>
                <a:lnTo>
                  <a:pt x="0" y="164591"/>
                </a:lnTo>
                <a:close/>
              </a:path>
            </a:pathLst>
          </a:custGeom>
          <a:solidFill>
            <a:srgbClr val="4189B3"/>
          </a:solidFill>
        </p:spPr>
        <p:txBody>
          <a:bodyPr wrap="square" lIns="0" tIns="0" rIns="0" bIns="0" rtlCol="0"/>
          <a:lstStyle/>
          <a:p>
            <a:endParaRPr/>
          </a:p>
        </p:txBody>
      </p:sp>
    </p:spTree>
  </p:cSld>
  <p:clrMapOvr>
    <a:masterClrMapping/>
  </p:clrMapOvr>
  <p:extLst>
    <p:ext uri="{6950BFC3-D8DA-4A85-94F7-54DA5524770B}">
      <p188:commentRel xmlns:p188="http://schemas.microsoft.com/office/powerpoint/2018/8/main" r:id="rId2"/>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4429125" cy="696595"/>
          </a:xfrm>
          <a:prstGeom prst="rect">
            <a:avLst/>
          </a:prstGeom>
        </p:spPr>
        <p:txBody>
          <a:bodyPr vert="horz" wrap="square" lIns="0" tIns="12700" rIns="0" bIns="0" rtlCol="0">
            <a:spAutoFit/>
          </a:bodyPr>
          <a:lstStyle/>
          <a:p>
            <a:pPr marL="12700">
              <a:lnSpc>
                <a:spcPct val="100000"/>
              </a:lnSpc>
              <a:spcBef>
                <a:spcPts val="100"/>
              </a:spcBef>
            </a:pPr>
            <a:r>
              <a:rPr sz="4400" spc="10"/>
              <a:t>Learning</a:t>
            </a:r>
            <a:r>
              <a:rPr sz="4400" spc="-85"/>
              <a:t> </a:t>
            </a:r>
            <a:r>
              <a:rPr sz="4400" spc="-10"/>
              <a:t>Objectives</a:t>
            </a:r>
            <a:endParaRPr sz="4400"/>
          </a:p>
        </p:txBody>
      </p:sp>
      <p:sp>
        <p:nvSpPr>
          <p:cNvPr id="3" name="object 3"/>
          <p:cNvSpPr txBox="1"/>
          <p:nvPr/>
        </p:nvSpPr>
        <p:spPr>
          <a:xfrm>
            <a:off x="1067816" y="2180666"/>
            <a:ext cx="6769100" cy="3180999"/>
          </a:xfrm>
          <a:prstGeom prst="rect">
            <a:avLst/>
          </a:prstGeom>
        </p:spPr>
        <p:txBody>
          <a:bodyPr vert="horz" wrap="square" lIns="0" tIns="13335" rIns="0" bIns="0" rtlCol="0">
            <a:spAutoFit/>
          </a:bodyPr>
          <a:lstStyle/>
          <a:p>
            <a:pPr marL="332740" indent="-320675">
              <a:lnSpc>
                <a:spcPct val="100000"/>
              </a:lnSpc>
              <a:spcBef>
                <a:spcPts val="105"/>
              </a:spcBef>
              <a:buClr>
                <a:srgbClr val="A6B727"/>
              </a:buClr>
              <a:buSzPct val="60344"/>
              <a:buFont typeface="Wingdings"/>
              <a:buChar char=""/>
              <a:tabLst>
                <a:tab pos="333375" algn="l"/>
              </a:tabLst>
            </a:pPr>
            <a:r>
              <a:rPr sz="2900" spc="-25">
                <a:latin typeface="Tw Cen MT"/>
                <a:cs typeface="Tw Cen MT"/>
              </a:rPr>
              <a:t>Part </a:t>
            </a:r>
            <a:r>
              <a:rPr sz="2900">
                <a:latin typeface="Tw Cen MT"/>
                <a:cs typeface="Tw Cen MT"/>
              </a:rPr>
              <a:t>One: Understand the MHFRP</a:t>
            </a:r>
            <a:r>
              <a:rPr sz="2900" spc="-95">
                <a:latin typeface="Tw Cen MT"/>
                <a:cs typeface="Tw Cen MT"/>
              </a:rPr>
              <a:t> </a:t>
            </a:r>
            <a:r>
              <a:rPr sz="2900" spc="-10">
                <a:latin typeface="Tw Cen MT"/>
                <a:cs typeface="Tw Cen MT"/>
              </a:rPr>
              <a:t>Program</a:t>
            </a:r>
            <a:endParaRPr sz="2900">
              <a:latin typeface="Tw Cen MT"/>
              <a:cs typeface="Tw Cen MT"/>
            </a:endParaRPr>
          </a:p>
          <a:p>
            <a:pPr>
              <a:lnSpc>
                <a:spcPct val="100000"/>
              </a:lnSpc>
              <a:spcBef>
                <a:spcPts val="15"/>
              </a:spcBef>
              <a:buClr>
                <a:srgbClr val="A6B727"/>
              </a:buClr>
              <a:buFont typeface="Wingdings"/>
              <a:buChar char=""/>
            </a:pPr>
            <a:endParaRPr sz="3700">
              <a:latin typeface="Tw Cen MT"/>
              <a:cs typeface="Tw Cen MT"/>
            </a:endParaRPr>
          </a:p>
          <a:p>
            <a:pPr marL="332740" marR="244475" indent="-320675">
              <a:lnSpc>
                <a:spcPts val="3130"/>
              </a:lnSpc>
              <a:buClr>
                <a:srgbClr val="A6B727"/>
              </a:buClr>
              <a:buSzPct val="60344"/>
              <a:buFont typeface="Wingdings"/>
              <a:buChar char=""/>
              <a:tabLst>
                <a:tab pos="333375" algn="l"/>
                <a:tab pos="1859280" algn="l"/>
              </a:tabLst>
            </a:pPr>
            <a:r>
              <a:rPr sz="2900" b="1" i="1" spc="10">
                <a:solidFill>
                  <a:srgbClr val="FF0000"/>
                </a:solidFill>
                <a:latin typeface="Tw Cen MT"/>
                <a:cs typeface="Tw Cen MT"/>
              </a:rPr>
              <a:t>Part</a:t>
            </a:r>
            <a:r>
              <a:rPr sz="2900" b="1" i="1" spc="-20">
                <a:solidFill>
                  <a:srgbClr val="FF0000"/>
                </a:solidFill>
                <a:latin typeface="Tw Cen MT"/>
                <a:cs typeface="Tw Cen MT"/>
              </a:rPr>
              <a:t> </a:t>
            </a:r>
            <a:r>
              <a:rPr sz="2900" b="1" i="1" spc="-55">
                <a:solidFill>
                  <a:srgbClr val="FF0000"/>
                </a:solidFill>
                <a:latin typeface="Tw Cen MT"/>
                <a:cs typeface="Tw Cen MT"/>
              </a:rPr>
              <a:t>Two:	</a:t>
            </a:r>
            <a:r>
              <a:rPr sz="2900" b="1" i="1">
                <a:solidFill>
                  <a:srgbClr val="FF0000"/>
                </a:solidFill>
                <a:latin typeface="Tw Cen MT"/>
                <a:cs typeface="Tw Cen MT"/>
              </a:rPr>
              <a:t>Learn </a:t>
            </a:r>
            <a:r>
              <a:rPr lang="en-US" sz="2900" b="1" i="1" spc="-30">
                <a:solidFill>
                  <a:srgbClr val="FF0000"/>
                </a:solidFill>
                <a:latin typeface="Tw Cen MT"/>
                <a:cs typeface="Tw Cen MT"/>
              </a:rPr>
              <a:t>h</a:t>
            </a:r>
            <a:r>
              <a:rPr sz="2900" b="1" i="1" spc="-30">
                <a:solidFill>
                  <a:srgbClr val="FF0000"/>
                </a:solidFill>
                <a:latin typeface="Tw Cen MT"/>
                <a:cs typeface="Tw Cen MT"/>
              </a:rPr>
              <a:t>ow </a:t>
            </a:r>
            <a:r>
              <a:rPr sz="2900" b="1" i="1">
                <a:solidFill>
                  <a:srgbClr val="FF0000"/>
                </a:solidFill>
                <a:latin typeface="Tw Cen MT"/>
                <a:cs typeface="Tw Cen MT"/>
              </a:rPr>
              <a:t>to </a:t>
            </a:r>
            <a:r>
              <a:rPr lang="en-US" sz="2900" b="1" i="1">
                <a:solidFill>
                  <a:srgbClr val="FF0000"/>
                </a:solidFill>
                <a:latin typeface="Tw Cen MT"/>
                <a:cs typeface="Tw Cen MT"/>
              </a:rPr>
              <a:t>c</a:t>
            </a:r>
            <a:r>
              <a:rPr sz="2900" b="1" i="1">
                <a:solidFill>
                  <a:srgbClr val="FF0000"/>
                </a:solidFill>
                <a:latin typeface="Tw Cen MT"/>
                <a:cs typeface="Tw Cen MT"/>
              </a:rPr>
              <a:t>omplete the</a:t>
            </a:r>
            <a:r>
              <a:rPr sz="2900" b="1" i="1" spc="-70">
                <a:solidFill>
                  <a:srgbClr val="FF0000"/>
                </a:solidFill>
                <a:latin typeface="Tw Cen MT"/>
                <a:cs typeface="Tw Cen MT"/>
              </a:rPr>
              <a:t> </a:t>
            </a:r>
            <a:r>
              <a:rPr lang="en-US" sz="2900" b="1" i="1" spc="-70">
                <a:solidFill>
                  <a:srgbClr val="FF0000"/>
                </a:solidFill>
                <a:latin typeface="Tw Cen MT"/>
                <a:cs typeface="Tw Cen MT"/>
              </a:rPr>
              <a:t>t</a:t>
            </a:r>
            <a:r>
              <a:rPr sz="2900" b="1" i="1" spc="-5">
                <a:solidFill>
                  <a:srgbClr val="FF0000"/>
                </a:solidFill>
                <a:latin typeface="Tw Cen MT"/>
                <a:cs typeface="Tw Cen MT"/>
              </a:rPr>
              <a:t>ime  </a:t>
            </a:r>
            <a:r>
              <a:rPr lang="en-US" sz="2900" b="1" i="1" spc="-5">
                <a:solidFill>
                  <a:srgbClr val="FF0000"/>
                </a:solidFill>
                <a:latin typeface="Tw Cen MT"/>
                <a:cs typeface="Tw Cen MT"/>
              </a:rPr>
              <a:t>s</a:t>
            </a:r>
            <a:r>
              <a:rPr sz="2900" b="1" i="1">
                <a:solidFill>
                  <a:srgbClr val="FF0000"/>
                </a:solidFill>
                <a:latin typeface="Tw Cen MT"/>
                <a:cs typeface="Tw Cen MT"/>
              </a:rPr>
              <a:t>tudy</a:t>
            </a:r>
            <a:endParaRPr sz="2900">
              <a:latin typeface="Tw Cen MT"/>
              <a:cs typeface="Tw Cen MT"/>
            </a:endParaRPr>
          </a:p>
          <a:p>
            <a:pPr>
              <a:lnSpc>
                <a:spcPct val="100000"/>
              </a:lnSpc>
              <a:spcBef>
                <a:spcPts val="20"/>
              </a:spcBef>
              <a:buClr>
                <a:srgbClr val="A6B727"/>
              </a:buClr>
              <a:buFont typeface="Wingdings"/>
              <a:buChar char=""/>
            </a:pPr>
            <a:endParaRPr sz="3650">
              <a:latin typeface="Tw Cen MT"/>
              <a:cs typeface="Tw Cen MT"/>
            </a:endParaRPr>
          </a:p>
          <a:p>
            <a:pPr marL="332740" marR="5080" indent="-320675">
              <a:lnSpc>
                <a:spcPts val="3130"/>
              </a:lnSpc>
              <a:buClr>
                <a:srgbClr val="A6B727"/>
              </a:buClr>
              <a:buSzPct val="60344"/>
              <a:buFont typeface="Wingdings"/>
              <a:buChar char=""/>
              <a:tabLst>
                <a:tab pos="333375" algn="l"/>
                <a:tab pos="2127885" algn="l"/>
              </a:tabLst>
            </a:pPr>
            <a:r>
              <a:rPr sz="2900" spc="-25">
                <a:latin typeface="Tw Cen MT"/>
                <a:cs typeface="Tw Cen MT"/>
              </a:rPr>
              <a:t>Part</a:t>
            </a:r>
            <a:r>
              <a:rPr sz="2900" spc="-30">
                <a:latin typeface="Tw Cen MT"/>
                <a:cs typeface="Tw Cen MT"/>
              </a:rPr>
              <a:t> </a:t>
            </a:r>
            <a:r>
              <a:rPr sz="2900">
                <a:latin typeface="Tw Cen MT"/>
                <a:cs typeface="Tw Cen MT"/>
              </a:rPr>
              <a:t>Three:	</a:t>
            </a:r>
            <a:r>
              <a:rPr sz="2900" spc="-5">
                <a:latin typeface="Tw Cen MT"/>
                <a:cs typeface="Tw Cen MT"/>
              </a:rPr>
              <a:t>Identify </a:t>
            </a:r>
            <a:r>
              <a:rPr lang="en-US" sz="2900" spc="-5">
                <a:latin typeface="Tw Cen MT"/>
                <a:cs typeface="Tw Cen MT"/>
              </a:rPr>
              <a:t>w</a:t>
            </a:r>
            <a:r>
              <a:rPr sz="2900">
                <a:latin typeface="Tw Cen MT"/>
                <a:cs typeface="Tw Cen MT"/>
              </a:rPr>
              <a:t>hat </a:t>
            </a:r>
            <a:r>
              <a:rPr lang="en-US" sz="2900">
                <a:latin typeface="Tw Cen MT"/>
                <a:cs typeface="Tw Cen MT"/>
              </a:rPr>
              <a:t>a</a:t>
            </a:r>
            <a:r>
              <a:rPr sz="2900">
                <a:latin typeface="Tw Cen MT"/>
                <a:cs typeface="Tw Cen MT"/>
              </a:rPr>
              <a:t>ctivity </a:t>
            </a:r>
            <a:r>
              <a:rPr lang="en-US" sz="2900">
                <a:latin typeface="Tw Cen MT"/>
                <a:cs typeface="Tw Cen MT"/>
              </a:rPr>
              <a:t>c</a:t>
            </a:r>
            <a:r>
              <a:rPr sz="2900">
                <a:latin typeface="Tw Cen MT"/>
                <a:cs typeface="Tw Cen MT"/>
              </a:rPr>
              <a:t>odes</a:t>
            </a:r>
            <a:r>
              <a:rPr sz="2900" spc="-80">
                <a:latin typeface="Tw Cen MT"/>
                <a:cs typeface="Tw Cen MT"/>
              </a:rPr>
              <a:t> </a:t>
            </a:r>
            <a:r>
              <a:rPr sz="2900">
                <a:latin typeface="Tw Cen MT"/>
                <a:cs typeface="Tw Cen MT"/>
              </a:rPr>
              <a:t>to  </a:t>
            </a:r>
            <a:r>
              <a:rPr lang="en-US" sz="2900">
                <a:latin typeface="Tw Cen MT"/>
                <a:cs typeface="Tw Cen MT"/>
              </a:rPr>
              <a:t>u</a:t>
            </a:r>
            <a:r>
              <a:rPr sz="2900">
                <a:latin typeface="Tw Cen MT"/>
                <a:cs typeface="Tw Cen MT"/>
              </a:rPr>
              <a:t>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5214620" cy="696595"/>
          </a:xfrm>
          <a:prstGeom prst="rect">
            <a:avLst/>
          </a:prstGeom>
        </p:spPr>
        <p:txBody>
          <a:bodyPr vert="horz" wrap="square" lIns="0" tIns="12700" rIns="0" bIns="0" rtlCol="0">
            <a:spAutoFit/>
          </a:bodyPr>
          <a:lstStyle/>
          <a:p>
            <a:pPr marL="12700">
              <a:lnSpc>
                <a:spcPct val="100000"/>
              </a:lnSpc>
              <a:spcBef>
                <a:spcPts val="100"/>
              </a:spcBef>
            </a:pPr>
            <a:r>
              <a:rPr sz="4400" spc="-25"/>
              <a:t>New </a:t>
            </a:r>
            <a:r>
              <a:rPr sz="4400"/>
              <a:t>Online Time</a:t>
            </a:r>
            <a:r>
              <a:rPr sz="4400" spc="-90"/>
              <a:t> </a:t>
            </a:r>
            <a:r>
              <a:rPr sz="4400" spc="-25"/>
              <a:t>Study</a:t>
            </a:r>
            <a:endParaRPr sz="4400"/>
          </a:p>
        </p:txBody>
      </p:sp>
      <p:sp>
        <p:nvSpPr>
          <p:cNvPr id="3" name="object 3"/>
          <p:cNvSpPr txBox="1"/>
          <p:nvPr/>
        </p:nvSpPr>
        <p:spPr>
          <a:xfrm>
            <a:off x="701141" y="1664588"/>
            <a:ext cx="2345055" cy="4022255"/>
          </a:xfrm>
          <a:prstGeom prst="rect">
            <a:avLst/>
          </a:prstGeom>
        </p:spPr>
        <p:txBody>
          <a:bodyPr vert="horz" wrap="square" lIns="0" tIns="13335" rIns="0" bIns="0" rtlCol="0">
            <a:spAutoFit/>
          </a:bodyPr>
          <a:lstStyle/>
          <a:p>
            <a:pPr marL="12700" marR="5080">
              <a:lnSpc>
                <a:spcPct val="100000"/>
              </a:lnSpc>
              <a:spcBef>
                <a:spcPts val="105"/>
              </a:spcBef>
            </a:pPr>
            <a:r>
              <a:rPr sz="2000" spc="-70">
                <a:latin typeface="Tw Cen MT" panose="020B0602020104020603" pitchFamily="34" charset="0"/>
                <a:cs typeface="Times New Roman"/>
              </a:rPr>
              <a:t>We </a:t>
            </a:r>
            <a:r>
              <a:rPr sz="2000">
                <a:latin typeface="Tw Cen MT" panose="020B0602020104020603" pitchFamily="34" charset="0"/>
                <a:cs typeface="Times New Roman"/>
              </a:rPr>
              <a:t>have upgraded to</a:t>
            </a:r>
            <a:r>
              <a:rPr sz="2000" spc="-95">
                <a:latin typeface="Tw Cen MT" panose="020B0602020104020603" pitchFamily="34" charset="0"/>
                <a:cs typeface="Times New Roman"/>
              </a:rPr>
              <a:t> </a:t>
            </a:r>
            <a:r>
              <a:rPr sz="2000">
                <a:latin typeface="Tw Cen MT" panose="020B0602020104020603" pitchFamily="34" charset="0"/>
                <a:cs typeface="Times New Roman"/>
              </a:rPr>
              <a:t>a  new online </a:t>
            </a:r>
            <a:r>
              <a:rPr sz="2000" spc="-25">
                <a:latin typeface="Tw Cen MT" panose="020B0602020104020603" pitchFamily="34" charset="0"/>
                <a:cs typeface="Times New Roman"/>
              </a:rPr>
              <a:t>Time  </a:t>
            </a:r>
            <a:r>
              <a:rPr sz="2000">
                <a:latin typeface="Tw Cen MT" panose="020B0602020104020603" pitchFamily="34" charset="0"/>
                <a:cs typeface="Times New Roman"/>
              </a:rPr>
              <a:t>Study!</a:t>
            </a:r>
          </a:p>
          <a:p>
            <a:pPr>
              <a:lnSpc>
                <a:spcPct val="100000"/>
              </a:lnSpc>
              <a:spcBef>
                <a:spcPts val="40"/>
              </a:spcBef>
            </a:pPr>
            <a:endParaRPr sz="2050">
              <a:latin typeface="Tw Cen MT" panose="020B0602020104020603" pitchFamily="34" charset="0"/>
              <a:cs typeface="Times New Roman"/>
            </a:endParaRPr>
          </a:p>
          <a:p>
            <a:pPr marL="15240" marR="10795" indent="62865">
              <a:lnSpc>
                <a:spcPct val="100000"/>
              </a:lnSpc>
              <a:spcBef>
                <a:spcPts val="5"/>
              </a:spcBef>
            </a:pPr>
            <a:r>
              <a:rPr sz="2000">
                <a:latin typeface="Tw Cen MT" panose="020B0602020104020603" pitchFamily="34" charset="0"/>
                <a:cs typeface="Times New Roman"/>
              </a:rPr>
              <a:t>This </a:t>
            </a:r>
            <a:r>
              <a:rPr lang="en-US" sz="2000" spc="-25">
                <a:latin typeface="Tw Cen MT" panose="020B0602020104020603" pitchFamily="34" charset="0"/>
                <a:cs typeface="Times New Roman"/>
              </a:rPr>
              <a:t>new Time Study includes drop down choices for each code and a notes section.</a:t>
            </a:r>
          </a:p>
          <a:p>
            <a:pPr marL="15240" marR="10795" indent="62865">
              <a:lnSpc>
                <a:spcPct val="100000"/>
              </a:lnSpc>
              <a:spcBef>
                <a:spcPts val="5"/>
              </a:spcBef>
            </a:pPr>
            <a:endParaRPr lang="en-US" sz="2000" spc="-25">
              <a:latin typeface="Tw Cen MT" panose="020B0602020104020603" pitchFamily="34" charset="0"/>
              <a:cs typeface="Times New Roman"/>
            </a:endParaRPr>
          </a:p>
          <a:p>
            <a:pPr marL="15240" marR="10795" indent="62865">
              <a:lnSpc>
                <a:spcPct val="100000"/>
              </a:lnSpc>
              <a:spcBef>
                <a:spcPts val="5"/>
              </a:spcBef>
            </a:pPr>
            <a:r>
              <a:rPr sz="2000">
                <a:latin typeface="Tw Cen MT" panose="020B0602020104020603" pitchFamily="34" charset="0"/>
                <a:cs typeface="Times New Roman"/>
              </a:rPr>
              <a:t>In order to </a:t>
            </a:r>
            <a:r>
              <a:rPr sz="2000" spc="-5">
                <a:latin typeface="Tw Cen MT" panose="020B0602020104020603" pitchFamily="34" charset="0"/>
                <a:cs typeface="Times New Roman"/>
              </a:rPr>
              <a:t>submit </a:t>
            </a:r>
            <a:r>
              <a:rPr sz="2000">
                <a:latin typeface="Tw Cen MT" panose="020B0602020104020603" pitchFamily="34" charset="0"/>
                <a:cs typeface="Times New Roman"/>
              </a:rPr>
              <a:t>a  </a:t>
            </a:r>
            <a:r>
              <a:rPr sz="2000" spc="-10">
                <a:latin typeface="Tw Cen MT" panose="020B0602020104020603" pitchFamily="34" charset="0"/>
                <a:cs typeface="Times New Roman"/>
              </a:rPr>
              <a:t>time </a:t>
            </a:r>
            <a:r>
              <a:rPr sz="2000" spc="-25">
                <a:latin typeface="Tw Cen MT" panose="020B0602020104020603" pitchFamily="34" charset="0"/>
                <a:cs typeface="Times New Roman"/>
              </a:rPr>
              <a:t>study, </a:t>
            </a:r>
            <a:r>
              <a:rPr sz="2000">
                <a:latin typeface="Tw Cen MT" panose="020B0602020104020603" pitchFamily="34" charset="0"/>
                <a:cs typeface="Times New Roman"/>
              </a:rPr>
              <a:t>both a</a:t>
            </a:r>
            <a:r>
              <a:rPr sz="2000" spc="-45">
                <a:latin typeface="Tw Cen MT" panose="020B0602020104020603" pitchFamily="34" charset="0"/>
                <a:cs typeface="Times New Roman"/>
              </a:rPr>
              <a:t> </a:t>
            </a:r>
            <a:r>
              <a:rPr sz="2000">
                <a:latin typeface="Tw Cen MT" panose="020B0602020104020603" pitchFamily="34" charset="0"/>
                <a:cs typeface="Times New Roman"/>
              </a:rPr>
              <a:t>note  and a code </a:t>
            </a:r>
            <a:r>
              <a:rPr sz="2000" spc="-5">
                <a:latin typeface="Tw Cen MT" panose="020B0602020104020603" pitchFamily="34" charset="0"/>
                <a:cs typeface="Times New Roman"/>
              </a:rPr>
              <a:t>must </a:t>
            </a:r>
            <a:r>
              <a:rPr sz="2000">
                <a:latin typeface="Tw Cen MT" panose="020B0602020104020603" pitchFamily="34" charset="0"/>
                <a:cs typeface="Times New Roman"/>
              </a:rPr>
              <a:t>be  </a:t>
            </a:r>
            <a:r>
              <a:rPr sz="2000" spc="-5">
                <a:latin typeface="Tw Cen MT" panose="020B0602020104020603" pitchFamily="34" charset="0"/>
                <a:cs typeface="Times New Roman"/>
              </a:rPr>
              <a:t>completed.</a:t>
            </a:r>
            <a:endParaRPr sz="2000">
              <a:latin typeface="Tw Cen MT" panose="020B0602020104020603" pitchFamily="34" charset="0"/>
              <a:cs typeface="Times New Roman"/>
            </a:endParaRPr>
          </a:p>
        </p:txBody>
      </p:sp>
      <p:pic>
        <p:nvPicPr>
          <p:cNvPr id="10" name="Picture 9">
            <a:extLst>
              <a:ext uri="{FF2B5EF4-FFF2-40B4-BE49-F238E27FC236}">
                <a16:creationId xmlns:a16="http://schemas.microsoft.com/office/drawing/2014/main" id="{A8C8DB8A-6E5F-2C72-7C99-E1F1D4D9ACFD}"/>
              </a:ext>
            </a:extLst>
          </p:cNvPr>
          <p:cNvPicPr>
            <a:picLocks noChangeAspect="1"/>
          </p:cNvPicPr>
          <p:nvPr/>
        </p:nvPicPr>
        <p:blipFill>
          <a:blip r:embed="rId2"/>
          <a:stretch>
            <a:fillRect/>
          </a:stretch>
        </p:blipFill>
        <p:spPr>
          <a:xfrm>
            <a:off x="3142695" y="2032890"/>
            <a:ext cx="6001305" cy="3854898"/>
          </a:xfrm>
          <a:prstGeom prst="rect">
            <a:avLst/>
          </a:prstGeom>
        </p:spPr>
      </p:pic>
      <p:pic>
        <p:nvPicPr>
          <p:cNvPr id="12" name="Graphic 11" descr="Arrow Right with solid fill">
            <a:extLst>
              <a:ext uri="{FF2B5EF4-FFF2-40B4-BE49-F238E27FC236}">
                <a16:creationId xmlns:a16="http://schemas.microsoft.com/office/drawing/2014/main" id="{5AE90F00-9666-DD13-B659-039D14448FD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897740">
            <a:off x="2588995" y="2971798"/>
            <a:ext cx="914400" cy="914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411226"/>
            <a:ext cx="7948930" cy="574040"/>
          </a:xfrm>
          <a:prstGeom prst="rect">
            <a:avLst/>
          </a:prstGeom>
        </p:spPr>
        <p:txBody>
          <a:bodyPr vert="horz" wrap="square" lIns="0" tIns="12700" rIns="0" bIns="0" rtlCol="0">
            <a:spAutoFit/>
          </a:bodyPr>
          <a:lstStyle/>
          <a:p>
            <a:pPr marL="12700">
              <a:lnSpc>
                <a:spcPct val="100000"/>
              </a:lnSpc>
              <a:spcBef>
                <a:spcPts val="100"/>
              </a:spcBef>
            </a:pPr>
            <a:r>
              <a:t>Materials </a:t>
            </a:r>
            <a:r>
              <a:rPr spc="-10"/>
              <a:t>Provided to </a:t>
            </a:r>
            <a:r>
              <a:t>Complete </a:t>
            </a:r>
            <a:r>
              <a:rPr spc="-10"/>
              <a:t>Time</a:t>
            </a:r>
            <a:r>
              <a:rPr spc="-60"/>
              <a:t> </a:t>
            </a:r>
            <a:r>
              <a:rPr spc="-25"/>
              <a:t>Study</a:t>
            </a:r>
          </a:p>
        </p:txBody>
      </p:sp>
      <p:sp>
        <p:nvSpPr>
          <p:cNvPr id="3" name="object 3"/>
          <p:cNvSpPr txBox="1"/>
          <p:nvPr/>
        </p:nvSpPr>
        <p:spPr>
          <a:xfrm>
            <a:off x="691387" y="1578305"/>
            <a:ext cx="7959725" cy="3877342"/>
          </a:xfrm>
          <a:prstGeom prst="rect">
            <a:avLst/>
          </a:prstGeom>
        </p:spPr>
        <p:txBody>
          <a:bodyPr vert="horz" wrap="square" lIns="0" tIns="55244" rIns="0" bIns="0" rtlCol="0">
            <a:spAutoFit/>
          </a:bodyPr>
          <a:lstStyle/>
          <a:p>
            <a:pPr marL="332740" marR="150495">
              <a:lnSpc>
                <a:spcPts val="2700"/>
              </a:lnSpc>
              <a:spcBef>
                <a:spcPts val="434"/>
              </a:spcBef>
            </a:pPr>
            <a:r>
              <a:rPr sz="2500" spc="-70">
                <a:latin typeface="Tw Cen MT"/>
                <a:cs typeface="Tw Cen MT"/>
              </a:rPr>
              <a:t>You </a:t>
            </a:r>
            <a:r>
              <a:rPr sz="2500" spc="-5">
                <a:latin typeface="Tw Cen MT"/>
                <a:cs typeface="Tw Cen MT"/>
              </a:rPr>
              <a:t>will </a:t>
            </a:r>
            <a:r>
              <a:rPr sz="2500" spc="-10">
                <a:latin typeface="Tw Cen MT"/>
                <a:cs typeface="Tw Cen MT"/>
              </a:rPr>
              <a:t>receive </a:t>
            </a:r>
            <a:r>
              <a:rPr sz="2500" spc="-5">
                <a:latin typeface="Tw Cen MT"/>
                <a:cs typeface="Tw Cen MT"/>
              </a:rPr>
              <a:t>a link via email on the first </a:t>
            </a:r>
            <a:r>
              <a:rPr sz="2500" spc="-20">
                <a:latin typeface="Tw Cen MT"/>
                <a:cs typeface="Tw Cen MT"/>
              </a:rPr>
              <a:t>day </a:t>
            </a:r>
            <a:r>
              <a:rPr sz="2500" spc="-5">
                <a:latin typeface="Tw Cen MT"/>
                <a:cs typeface="Tw Cen MT"/>
              </a:rPr>
              <a:t>of the </a:t>
            </a:r>
            <a:r>
              <a:rPr lang="en-US" sz="2500" spc="-5">
                <a:latin typeface="Tw Cen MT"/>
                <a:cs typeface="Tw Cen MT"/>
              </a:rPr>
              <a:t>t</a:t>
            </a:r>
            <a:r>
              <a:rPr sz="2500" spc="-5">
                <a:latin typeface="Tw Cen MT"/>
                <a:cs typeface="Tw Cen MT"/>
              </a:rPr>
              <a:t>ime  </a:t>
            </a:r>
            <a:r>
              <a:rPr lang="en-US" sz="2500" spc="-20">
                <a:latin typeface="Tw Cen MT"/>
                <a:cs typeface="Tw Cen MT"/>
              </a:rPr>
              <a:t>s</a:t>
            </a:r>
            <a:r>
              <a:rPr sz="2500" spc="-20">
                <a:latin typeface="Tw Cen MT"/>
                <a:cs typeface="Tw Cen MT"/>
              </a:rPr>
              <a:t>tudy </a:t>
            </a:r>
            <a:r>
              <a:rPr sz="2500" spc="-15">
                <a:latin typeface="Tw Cen MT"/>
                <a:cs typeface="Tw Cen MT"/>
              </a:rPr>
              <a:t>week </a:t>
            </a:r>
            <a:r>
              <a:rPr sz="2500" spc="-5">
                <a:latin typeface="Tw Cen MT"/>
                <a:cs typeface="Tw Cen MT"/>
              </a:rPr>
              <a:t>that includes the </a:t>
            </a:r>
            <a:r>
              <a:rPr sz="2500" spc="-15">
                <a:latin typeface="Tw Cen MT"/>
                <a:cs typeface="Tw Cen MT"/>
              </a:rPr>
              <a:t>following</a:t>
            </a:r>
            <a:r>
              <a:rPr sz="2500" spc="40">
                <a:latin typeface="Tw Cen MT"/>
                <a:cs typeface="Tw Cen MT"/>
              </a:rPr>
              <a:t> </a:t>
            </a:r>
            <a:r>
              <a:rPr sz="2500" spc="-5">
                <a:latin typeface="Tw Cen MT"/>
                <a:cs typeface="Tw Cen MT"/>
              </a:rPr>
              <a:t>information:</a:t>
            </a:r>
            <a:endParaRPr sz="2500">
              <a:latin typeface="Tw Cen MT"/>
              <a:cs typeface="Tw Cen MT"/>
            </a:endParaRPr>
          </a:p>
          <a:p>
            <a:pPr marL="332740" marR="334010" indent="-320675">
              <a:lnSpc>
                <a:spcPts val="2700"/>
              </a:lnSpc>
              <a:spcBef>
                <a:spcPts val="700"/>
              </a:spcBef>
              <a:buClr>
                <a:srgbClr val="A6B727"/>
              </a:buClr>
              <a:buSzPct val="60000"/>
              <a:buFont typeface="Wingdings"/>
              <a:buChar char=""/>
              <a:tabLst>
                <a:tab pos="332740" algn="l"/>
                <a:tab pos="333375" algn="l"/>
              </a:tabLst>
            </a:pPr>
            <a:r>
              <a:rPr lang="en-US" sz="2500" b="1" spc="-5">
                <a:latin typeface="Tw Cen MT"/>
                <a:cs typeface="Tw Cen MT"/>
              </a:rPr>
              <a:t>Activity code section </a:t>
            </a:r>
            <a:r>
              <a:rPr lang="en-US" sz="2500" spc="-5">
                <a:latin typeface="Tw Cen MT"/>
                <a:cs typeface="Tw Cen MT"/>
              </a:rPr>
              <a:t>– Select the code that  represents </a:t>
            </a:r>
            <a:r>
              <a:rPr lang="en-US" sz="2500" spc="-25">
                <a:latin typeface="Tw Cen MT"/>
                <a:cs typeface="Tw Cen MT"/>
              </a:rPr>
              <a:t>your </a:t>
            </a:r>
            <a:r>
              <a:rPr lang="en-US" sz="2500" spc="-5">
                <a:latin typeface="Tw Cen MT"/>
                <a:cs typeface="Tw Cen MT"/>
              </a:rPr>
              <a:t>activities during the time </a:t>
            </a:r>
            <a:r>
              <a:rPr lang="en-US" sz="2500" spc="-20">
                <a:latin typeface="Tw Cen MT"/>
                <a:cs typeface="Tw Cen MT"/>
              </a:rPr>
              <a:t>study</a:t>
            </a:r>
            <a:r>
              <a:rPr lang="en-US" sz="2500" spc="135">
                <a:latin typeface="Tw Cen MT"/>
                <a:cs typeface="Tw Cen MT"/>
              </a:rPr>
              <a:t> </a:t>
            </a:r>
            <a:r>
              <a:rPr lang="en-US" sz="2500" spc="-15">
                <a:latin typeface="Tw Cen MT"/>
                <a:cs typeface="Tw Cen MT"/>
              </a:rPr>
              <a:t>week. </a:t>
            </a:r>
          </a:p>
          <a:p>
            <a:pPr marL="332740" marR="334010" indent="-320675">
              <a:lnSpc>
                <a:spcPts val="2700"/>
              </a:lnSpc>
              <a:spcBef>
                <a:spcPts val="700"/>
              </a:spcBef>
              <a:buClr>
                <a:srgbClr val="A6B727"/>
              </a:buClr>
              <a:buSzPct val="60000"/>
              <a:buFont typeface="Wingdings"/>
              <a:buChar char=""/>
              <a:tabLst>
                <a:tab pos="332740" algn="l"/>
                <a:tab pos="333375" algn="l"/>
              </a:tabLst>
            </a:pPr>
            <a:r>
              <a:rPr lang="en-US" sz="2500" b="1" spc="-5">
                <a:latin typeface="Tw Cen MT"/>
                <a:cs typeface="Tw Cen MT"/>
              </a:rPr>
              <a:t>Activity d</a:t>
            </a:r>
            <a:r>
              <a:rPr lang="en-US" sz="2500" b="1">
                <a:latin typeface="Tw Cen MT"/>
                <a:cs typeface="Tw Cen MT"/>
              </a:rPr>
              <a:t>ropdown </a:t>
            </a:r>
            <a:r>
              <a:rPr lang="en-US" sz="2500" spc="-5">
                <a:latin typeface="Tw Cen MT"/>
                <a:cs typeface="Tw Cen MT"/>
              </a:rPr>
              <a:t>– Select the activity from the dropdown list that best describes what you are doing. </a:t>
            </a:r>
            <a:endParaRPr lang="en-US" sz="2500">
              <a:latin typeface="Tw Cen MT"/>
              <a:cs typeface="Tw Cen MT"/>
            </a:endParaRPr>
          </a:p>
          <a:p>
            <a:pPr marL="332740" marR="334010" indent="-320675">
              <a:lnSpc>
                <a:spcPts val="2700"/>
              </a:lnSpc>
              <a:spcBef>
                <a:spcPts val="700"/>
              </a:spcBef>
              <a:buClr>
                <a:srgbClr val="A6B727"/>
              </a:buClr>
              <a:buSzPct val="60000"/>
              <a:buFont typeface="Wingdings"/>
              <a:buChar char=""/>
              <a:tabLst>
                <a:tab pos="332740" algn="l"/>
                <a:tab pos="333375" algn="l"/>
              </a:tabLst>
            </a:pPr>
            <a:r>
              <a:rPr sz="2500" b="1" spc="-5">
                <a:latin typeface="Tw Cen MT"/>
                <a:cs typeface="Tw Cen MT"/>
              </a:rPr>
              <a:t>Notes </a:t>
            </a:r>
            <a:r>
              <a:rPr lang="en-US" sz="2500" b="1" spc="-5">
                <a:latin typeface="Tw Cen MT"/>
                <a:cs typeface="Tw Cen MT"/>
              </a:rPr>
              <a:t>section</a:t>
            </a:r>
            <a:r>
              <a:rPr sz="2500" b="1" spc="-5">
                <a:latin typeface="Tw Cen MT"/>
                <a:cs typeface="Tw Cen MT"/>
              </a:rPr>
              <a:t> </a:t>
            </a:r>
            <a:r>
              <a:rPr sz="2500" spc="-5">
                <a:latin typeface="Tw Cen MT"/>
                <a:cs typeface="Tw Cen MT"/>
              </a:rPr>
              <a:t>– Where </a:t>
            </a:r>
            <a:r>
              <a:rPr sz="2500" spc="-30">
                <a:latin typeface="Tw Cen MT"/>
                <a:cs typeface="Tw Cen MT"/>
              </a:rPr>
              <a:t>you </a:t>
            </a:r>
            <a:r>
              <a:rPr sz="2500" spc="-15">
                <a:latin typeface="Tw Cen MT"/>
                <a:cs typeface="Tw Cen MT"/>
              </a:rPr>
              <a:t>make </a:t>
            </a:r>
            <a:r>
              <a:rPr sz="2500" spc="-5">
                <a:latin typeface="Tw Cen MT"/>
                <a:cs typeface="Tw Cen MT"/>
              </a:rPr>
              <a:t>notes of </a:t>
            </a:r>
            <a:r>
              <a:rPr sz="2500" spc="-20">
                <a:latin typeface="Tw Cen MT"/>
                <a:cs typeface="Tw Cen MT"/>
              </a:rPr>
              <a:t>your </a:t>
            </a:r>
            <a:r>
              <a:rPr sz="2500" spc="-5">
                <a:latin typeface="Tw Cen MT"/>
                <a:cs typeface="Tw Cen MT"/>
              </a:rPr>
              <a:t>activities  during the time </a:t>
            </a:r>
            <a:r>
              <a:rPr sz="2500" spc="-20">
                <a:latin typeface="Tw Cen MT"/>
                <a:cs typeface="Tw Cen MT"/>
              </a:rPr>
              <a:t>study</a:t>
            </a:r>
            <a:r>
              <a:rPr sz="2500" spc="10">
                <a:latin typeface="Tw Cen MT"/>
                <a:cs typeface="Tw Cen MT"/>
              </a:rPr>
              <a:t> </a:t>
            </a:r>
            <a:r>
              <a:rPr sz="2500" spc="-15">
                <a:latin typeface="Tw Cen MT"/>
                <a:cs typeface="Tw Cen MT"/>
              </a:rPr>
              <a:t>week</a:t>
            </a:r>
            <a:r>
              <a:rPr lang="en-US" sz="2500" spc="-15">
                <a:latin typeface="Tw Cen MT"/>
                <a:cs typeface="Tw Cen MT"/>
              </a:rPr>
              <a:t>.</a:t>
            </a:r>
            <a:endParaRPr sz="2500">
              <a:latin typeface="Tw Cen MT"/>
              <a:cs typeface="Tw Cen MT"/>
            </a:endParaRPr>
          </a:p>
          <a:p>
            <a:pPr marL="332740" marR="408940" indent="-320675">
              <a:lnSpc>
                <a:spcPts val="2700"/>
              </a:lnSpc>
              <a:spcBef>
                <a:spcPts val="705"/>
              </a:spcBef>
              <a:buClr>
                <a:srgbClr val="A6B727"/>
              </a:buClr>
              <a:buSzPct val="60000"/>
              <a:buFont typeface="Wingdings"/>
              <a:buChar char=""/>
              <a:tabLst>
                <a:tab pos="332740" algn="l"/>
                <a:tab pos="333375" algn="l"/>
              </a:tabLst>
            </a:pPr>
            <a:r>
              <a:rPr sz="2500" b="1" spc="-5">
                <a:latin typeface="Tw Cen MT"/>
                <a:cs typeface="Tw Cen MT"/>
              </a:rPr>
              <a:t>Time </a:t>
            </a:r>
            <a:r>
              <a:rPr lang="en-US" sz="2500" b="1" spc="-10">
                <a:latin typeface="Tw Cen MT"/>
                <a:cs typeface="Tw Cen MT"/>
              </a:rPr>
              <a:t>s</a:t>
            </a:r>
            <a:r>
              <a:rPr sz="2500" b="1" spc="-10">
                <a:latin typeface="Tw Cen MT"/>
                <a:cs typeface="Tw Cen MT"/>
              </a:rPr>
              <a:t>tudy </a:t>
            </a:r>
            <a:r>
              <a:rPr lang="en-US" sz="2500" b="1" spc="-5">
                <a:latin typeface="Tw Cen MT"/>
                <a:cs typeface="Tw Cen MT"/>
              </a:rPr>
              <a:t>i</a:t>
            </a:r>
            <a:r>
              <a:rPr sz="2500" b="1" spc="-5">
                <a:latin typeface="Tw Cen MT"/>
                <a:cs typeface="Tw Cen MT"/>
              </a:rPr>
              <a:t>nstructions </a:t>
            </a:r>
            <a:r>
              <a:rPr sz="2500" spc="-5">
                <a:latin typeface="Tw Cen MT"/>
                <a:cs typeface="Tw Cen MT"/>
              </a:rPr>
              <a:t>– Link </a:t>
            </a:r>
            <a:r>
              <a:rPr sz="2500" spc="-10">
                <a:latin typeface="Tw Cen MT"/>
                <a:cs typeface="Tw Cen MT"/>
              </a:rPr>
              <a:t>located </a:t>
            </a:r>
            <a:r>
              <a:rPr sz="2500" spc="-5">
                <a:latin typeface="Tw Cen MT"/>
                <a:cs typeface="Tw Cen MT"/>
              </a:rPr>
              <a:t>at the top of </a:t>
            </a:r>
            <a:r>
              <a:rPr sz="2500" spc="-25">
                <a:latin typeface="Tw Cen MT"/>
                <a:cs typeface="Tw Cen MT"/>
              </a:rPr>
              <a:t>your  </a:t>
            </a:r>
            <a:r>
              <a:rPr sz="2500" spc="-5">
                <a:latin typeface="Tw Cen MT"/>
                <a:cs typeface="Tw Cen MT"/>
              </a:rPr>
              <a:t>time</a:t>
            </a:r>
            <a:r>
              <a:rPr sz="2500" spc="-10">
                <a:latin typeface="Tw Cen MT"/>
                <a:cs typeface="Tw Cen MT"/>
              </a:rPr>
              <a:t> </a:t>
            </a:r>
            <a:r>
              <a:rPr sz="2500" spc="-20">
                <a:latin typeface="Tw Cen MT"/>
                <a:cs typeface="Tw Cen MT"/>
              </a:rPr>
              <a:t>study</a:t>
            </a:r>
            <a:r>
              <a:rPr lang="en-US" sz="2500" spc="-20">
                <a:latin typeface="Tw Cen MT"/>
                <a:cs typeface="Tw Cen MT"/>
              </a:rPr>
              <a:t>.</a:t>
            </a:r>
            <a:endParaRPr sz="2500">
              <a:latin typeface="Tw Cen MT"/>
              <a:cs typeface="Tw Cen M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7380" y="414273"/>
            <a:ext cx="4091304" cy="574040"/>
          </a:xfrm>
          <a:prstGeom prst="rect">
            <a:avLst/>
          </a:prstGeom>
        </p:spPr>
        <p:txBody>
          <a:bodyPr vert="horz" wrap="square" lIns="0" tIns="12700" rIns="0" bIns="0" rtlCol="0">
            <a:spAutoFit/>
          </a:bodyPr>
          <a:lstStyle/>
          <a:p>
            <a:pPr marL="12700">
              <a:lnSpc>
                <a:spcPct val="100000"/>
              </a:lnSpc>
              <a:spcBef>
                <a:spcPts val="100"/>
              </a:spcBef>
            </a:pPr>
            <a:r>
              <a:rPr spc="-15"/>
              <a:t>Participant</a:t>
            </a:r>
            <a:r>
              <a:rPr spc="-40"/>
              <a:t> </a:t>
            </a:r>
            <a:r>
              <a:rPr spc="-5"/>
              <a:t>Categories</a:t>
            </a:r>
          </a:p>
        </p:txBody>
      </p:sp>
      <p:sp>
        <p:nvSpPr>
          <p:cNvPr id="3" name="object 3"/>
          <p:cNvSpPr txBox="1"/>
          <p:nvPr/>
        </p:nvSpPr>
        <p:spPr>
          <a:xfrm>
            <a:off x="627380" y="1571349"/>
            <a:ext cx="8134880" cy="1769395"/>
          </a:xfrm>
          <a:prstGeom prst="rect">
            <a:avLst/>
          </a:prstGeom>
        </p:spPr>
        <p:txBody>
          <a:bodyPr vert="horz" wrap="square" lIns="0" tIns="132080" rIns="0" bIns="0" rtlCol="0">
            <a:spAutoFit/>
          </a:bodyPr>
          <a:lstStyle/>
          <a:p>
            <a:pPr marL="332740" marR="1270000" indent="-320675">
              <a:lnSpc>
                <a:spcPct val="70000"/>
              </a:lnSpc>
              <a:spcBef>
                <a:spcPts val="1040"/>
              </a:spcBef>
              <a:buClr>
                <a:srgbClr val="A6B727"/>
              </a:buClr>
              <a:buSzPct val="59615"/>
              <a:buFont typeface="Wingdings"/>
              <a:buChar char=""/>
              <a:tabLst>
                <a:tab pos="332740" algn="l"/>
                <a:tab pos="333375" algn="l"/>
              </a:tabLst>
            </a:pPr>
            <a:r>
              <a:rPr sz="2600" spc="-50">
                <a:latin typeface="Tw Cen MT"/>
                <a:cs typeface="Tw Cen MT"/>
              </a:rPr>
              <a:t>Your </a:t>
            </a:r>
            <a:r>
              <a:rPr sz="2600">
                <a:latin typeface="Tw Cen MT"/>
                <a:cs typeface="Tw Cen MT"/>
              </a:rPr>
              <a:t>time </a:t>
            </a:r>
            <a:r>
              <a:rPr sz="2600" spc="-15">
                <a:latin typeface="Tw Cen MT"/>
                <a:cs typeface="Tw Cen MT"/>
              </a:rPr>
              <a:t>study shows </a:t>
            </a:r>
            <a:r>
              <a:rPr sz="2600" spc="-20">
                <a:latin typeface="Tw Cen MT"/>
                <a:cs typeface="Tw Cen MT"/>
              </a:rPr>
              <a:t>your </a:t>
            </a:r>
            <a:r>
              <a:rPr sz="2600">
                <a:latin typeface="Tw Cen MT"/>
                <a:cs typeface="Tw Cen MT"/>
              </a:rPr>
              <a:t>MHFRP </a:t>
            </a:r>
            <a:r>
              <a:rPr sz="2600" spc="-55">
                <a:latin typeface="Tw Cen MT"/>
                <a:cs typeface="Tw Cen MT"/>
              </a:rPr>
              <a:t>ID, </a:t>
            </a:r>
            <a:r>
              <a:rPr sz="2600" spc="-20">
                <a:latin typeface="Tw Cen MT"/>
                <a:cs typeface="Tw Cen MT"/>
              </a:rPr>
              <a:t>name, </a:t>
            </a:r>
            <a:r>
              <a:rPr sz="2600">
                <a:latin typeface="Tw Cen MT"/>
                <a:cs typeface="Tw Cen MT"/>
              </a:rPr>
              <a:t>and  </a:t>
            </a:r>
            <a:r>
              <a:rPr sz="2600" spc="5">
                <a:latin typeface="Tw Cen MT"/>
                <a:cs typeface="Tw Cen MT"/>
              </a:rPr>
              <a:t>participant</a:t>
            </a:r>
            <a:r>
              <a:rPr sz="2600" spc="-35">
                <a:latin typeface="Tw Cen MT"/>
                <a:cs typeface="Tw Cen MT"/>
              </a:rPr>
              <a:t> </a:t>
            </a:r>
            <a:r>
              <a:rPr sz="2600" spc="-15">
                <a:latin typeface="Tw Cen MT"/>
                <a:cs typeface="Tw Cen MT"/>
              </a:rPr>
              <a:t>category.</a:t>
            </a:r>
            <a:endParaRPr sz="2600">
              <a:latin typeface="Tw Cen MT"/>
              <a:cs typeface="Tw Cen MT"/>
            </a:endParaRPr>
          </a:p>
          <a:p>
            <a:pPr>
              <a:lnSpc>
                <a:spcPct val="100000"/>
              </a:lnSpc>
              <a:spcBef>
                <a:spcPts val="40"/>
              </a:spcBef>
              <a:buClr>
                <a:srgbClr val="A6B727"/>
              </a:buClr>
              <a:buFont typeface="Wingdings"/>
              <a:buChar char=""/>
            </a:pPr>
            <a:endParaRPr sz="3250">
              <a:latin typeface="Tw Cen MT"/>
              <a:cs typeface="Tw Cen MT"/>
            </a:endParaRPr>
          </a:p>
          <a:p>
            <a:pPr marL="332740" marR="5080" indent="-320675">
              <a:lnSpc>
                <a:spcPct val="70000"/>
              </a:lnSpc>
              <a:buClr>
                <a:srgbClr val="A6B727"/>
              </a:buClr>
              <a:buSzPct val="59615"/>
              <a:buFont typeface="Wingdings"/>
              <a:buChar char=""/>
              <a:tabLst>
                <a:tab pos="332740" algn="l"/>
                <a:tab pos="333375" algn="l"/>
              </a:tabLst>
            </a:pPr>
            <a:r>
              <a:rPr sz="2600" spc="-65">
                <a:latin typeface="Tw Cen MT"/>
                <a:cs typeface="Tw Cen MT"/>
              </a:rPr>
              <a:t>Take </a:t>
            </a:r>
            <a:r>
              <a:rPr sz="2600">
                <a:latin typeface="Tw Cen MT"/>
                <a:cs typeface="Tw Cen MT"/>
              </a:rPr>
              <a:t>a </a:t>
            </a:r>
            <a:r>
              <a:rPr sz="2600" spc="5">
                <a:latin typeface="Tw Cen MT"/>
                <a:cs typeface="Tw Cen MT"/>
              </a:rPr>
              <a:t>look </a:t>
            </a:r>
            <a:r>
              <a:rPr sz="2600">
                <a:latin typeface="Tw Cen MT"/>
                <a:cs typeface="Tw Cen MT"/>
              </a:rPr>
              <a:t>at the </a:t>
            </a:r>
            <a:r>
              <a:rPr lang="en-US" sz="2600" spc="-10">
                <a:latin typeface="Tw Cen MT"/>
                <a:cs typeface="Tw Cen MT"/>
              </a:rPr>
              <a:t>p</a:t>
            </a:r>
            <a:r>
              <a:rPr sz="2600" spc="-10">
                <a:latin typeface="Tw Cen MT"/>
                <a:cs typeface="Tw Cen MT"/>
              </a:rPr>
              <a:t>articipant </a:t>
            </a:r>
            <a:r>
              <a:rPr lang="en-US" sz="2600" spc="-10">
                <a:latin typeface="Tw Cen MT"/>
                <a:cs typeface="Tw Cen MT"/>
              </a:rPr>
              <a:t>c</a:t>
            </a:r>
            <a:r>
              <a:rPr sz="2600">
                <a:latin typeface="Tw Cen MT"/>
                <a:cs typeface="Tw Cen MT"/>
              </a:rPr>
              <a:t>ategory to </a:t>
            </a:r>
            <a:r>
              <a:rPr sz="2600" spc="20">
                <a:latin typeface="Tw Cen MT"/>
                <a:cs typeface="Tw Cen MT"/>
              </a:rPr>
              <a:t>which </a:t>
            </a:r>
            <a:r>
              <a:rPr sz="2600" spc="-25">
                <a:latin typeface="Tw Cen MT"/>
                <a:cs typeface="Tw Cen MT"/>
              </a:rPr>
              <a:t>you</a:t>
            </a:r>
            <a:r>
              <a:rPr sz="2600" spc="-170">
                <a:latin typeface="Tw Cen MT"/>
                <a:cs typeface="Tw Cen MT"/>
              </a:rPr>
              <a:t> </a:t>
            </a:r>
            <a:r>
              <a:rPr sz="2600" spc="-15">
                <a:latin typeface="Tw Cen MT"/>
                <a:cs typeface="Tw Cen MT"/>
              </a:rPr>
              <a:t>have  </a:t>
            </a:r>
            <a:r>
              <a:rPr sz="2600">
                <a:latin typeface="Tw Cen MT"/>
                <a:cs typeface="Tw Cen MT"/>
              </a:rPr>
              <a:t>been</a:t>
            </a:r>
            <a:r>
              <a:rPr sz="2600" spc="-25">
                <a:latin typeface="Tw Cen MT"/>
                <a:cs typeface="Tw Cen MT"/>
              </a:rPr>
              <a:t> </a:t>
            </a:r>
            <a:r>
              <a:rPr sz="2600">
                <a:latin typeface="Tw Cen MT"/>
                <a:cs typeface="Tw Cen MT"/>
              </a:rPr>
              <a:t>assigned.</a:t>
            </a:r>
          </a:p>
        </p:txBody>
      </p:sp>
      <p:pic>
        <p:nvPicPr>
          <p:cNvPr id="6" name="Picture 5">
            <a:extLst>
              <a:ext uri="{FF2B5EF4-FFF2-40B4-BE49-F238E27FC236}">
                <a16:creationId xmlns:a16="http://schemas.microsoft.com/office/drawing/2014/main" id="{71CDBC67-B414-6B07-AB38-684B95DA3D54}"/>
              </a:ext>
            </a:extLst>
          </p:cNvPr>
          <p:cNvPicPr>
            <a:picLocks noChangeAspect="1"/>
          </p:cNvPicPr>
          <p:nvPr/>
        </p:nvPicPr>
        <p:blipFill>
          <a:blip r:embed="rId2"/>
          <a:stretch>
            <a:fillRect/>
          </a:stretch>
        </p:blipFill>
        <p:spPr>
          <a:xfrm>
            <a:off x="1815353" y="3429001"/>
            <a:ext cx="7205442" cy="3133141"/>
          </a:xfrm>
          <a:prstGeom prst="rect">
            <a:avLst/>
          </a:prstGeom>
        </p:spPr>
      </p:pic>
      <p:pic>
        <p:nvPicPr>
          <p:cNvPr id="8" name="Graphic 7" descr="Arrow Right with solid fill">
            <a:extLst>
              <a:ext uri="{FF2B5EF4-FFF2-40B4-BE49-F238E27FC236}">
                <a16:creationId xmlns:a16="http://schemas.microsoft.com/office/drawing/2014/main" id="{10C6FAF1-B162-005B-5520-766D14363E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78658" y="3618499"/>
            <a:ext cx="914400" cy="9144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773376370"/>
              </p:ext>
            </p:extLst>
          </p:nvPr>
        </p:nvGraphicFramePr>
        <p:xfrm>
          <a:off x="457466" y="2100707"/>
          <a:ext cx="8322308" cy="3291836"/>
        </p:xfrm>
        <a:graphic>
          <a:graphicData uri="http://schemas.openxmlformats.org/drawingml/2006/table">
            <a:tbl>
              <a:tblPr firstRow="1" bandRow="1">
                <a:tableStyleId>{2D5ABB26-0587-4C30-8999-92F81FD0307C}</a:tableStyleId>
              </a:tblPr>
              <a:tblGrid>
                <a:gridCol w="4161154">
                  <a:extLst>
                    <a:ext uri="{9D8B030D-6E8A-4147-A177-3AD203B41FA5}">
                      <a16:colId xmlns:a16="http://schemas.microsoft.com/office/drawing/2014/main" val="20000"/>
                    </a:ext>
                  </a:extLst>
                </a:gridCol>
                <a:gridCol w="4161154">
                  <a:extLst>
                    <a:ext uri="{9D8B030D-6E8A-4147-A177-3AD203B41FA5}">
                      <a16:colId xmlns:a16="http://schemas.microsoft.com/office/drawing/2014/main" val="20001"/>
                    </a:ext>
                  </a:extLst>
                </a:gridCol>
              </a:tblGrid>
              <a:tr h="365759">
                <a:tc>
                  <a:txBody>
                    <a:bodyPr/>
                    <a:lstStyle/>
                    <a:p>
                      <a:pPr algn="ctr">
                        <a:lnSpc>
                          <a:spcPct val="100000"/>
                        </a:lnSpc>
                        <a:spcBef>
                          <a:spcPts val="270"/>
                        </a:spcBef>
                      </a:pPr>
                      <a:r>
                        <a:rPr sz="1800" b="1" spc="-5">
                          <a:solidFill>
                            <a:srgbClr val="FFFFFF"/>
                          </a:solidFill>
                          <a:latin typeface="Tw Cen MT"/>
                          <a:cs typeface="Tw Cen MT"/>
                        </a:rPr>
                        <a:t>Non-SPMP</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6B727"/>
                    </a:solidFill>
                  </a:tcPr>
                </a:tc>
                <a:tc>
                  <a:txBody>
                    <a:bodyPr/>
                    <a:lstStyle/>
                    <a:p>
                      <a:pPr algn="ctr">
                        <a:lnSpc>
                          <a:spcPct val="100000"/>
                        </a:lnSpc>
                        <a:spcBef>
                          <a:spcPts val="270"/>
                        </a:spcBef>
                      </a:pPr>
                      <a:r>
                        <a:rPr sz="1800" b="1" spc="-5">
                          <a:solidFill>
                            <a:srgbClr val="FFFFFF"/>
                          </a:solidFill>
                          <a:latin typeface="Tw Cen MT"/>
                          <a:cs typeface="Tw Cen MT"/>
                        </a:rPr>
                        <a:t>SPMP</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6B727"/>
                    </a:solidFill>
                  </a:tcPr>
                </a:tc>
                <a:extLst>
                  <a:ext uri="{0D108BD9-81ED-4DB2-BD59-A6C34878D82A}">
                    <a16:rowId xmlns:a16="http://schemas.microsoft.com/office/drawing/2014/main" val="10000"/>
                  </a:ext>
                </a:extLst>
              </a:tr>
              <a:tr h="365760">
                <a:tc>
                  <a:txBody>
                    <a:bodyPr/>
                    <a:lstStyle/>
                    <a:p>
                      <a:pPr algn="ctr">
                        <a:lnSpc>
                          <a:spcPct val="100000"/>
                        </a:lnSpc>
                        <a:spcBef>
                          <a:spcPts val="265"/>
                        </a:spcBef>
                      </a:pPr>
                      <a:r>
                        <a:rPr sz="1800">
                          <a:latin typeface="Tw Cen MT"/>
                          <a:cs typeface="Tw Cen MT"/>
                        </a:rPr>
                        <a:t>Administrator</a:t>
                      </a: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6CD"/>
                    </a:solidFill>
                  </a:tcPr>
                </a:tc>
                <a:tc>
                  <a:txBody>
                    <a:bodyPr/>
                    <a:lstStyle/>
                    <a:p>
                      <a:pPr algn="ctr">
                        <a:lnSpc>
                          <a:spcPct val="100000"/>
                        </a:lnSpc>
                        <a:spcBef>
                          <a:spcPts val="265"/>
                        </a:spcBef>
                      </a:pPr>
                      <a:r>
                        <a:rPr sz="1800" spc="-10">
                          <a:latin typeface="Tw Cen MT"/>
                          <a:cs typeface="Tw Cen MT"/>
                        </a:rPr>
                        <a:t>Physician</a:t>
                      </a:r>
                      <a:endParaRPr sz="1800">
                        <a:latin typeface="Tw Cen MT"/>
                        <a:cs typeface="Tw Cen MT"/>
                      </a:endParaRP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6CD"/>
                    </a:solidFill>
                  </a:tcPr>
                </a:tc>
                <a:extLst>
                  <a:ext uri="{0D108BD9-81ED-4DB2-BD59-A6C34878D82A}">
                    <a16:rowId xmlns:a16="http://schemas.microsoft.com/office/drawing/2014/main" val="10001"/>
                  </a:ext>
                </a:extLst>
              </a:tr>
              <a:tr h="365760">
                <a:tc>
                  <a:txBody>
                    <a:bodyPr/>
                    <a:lstStyle/>
                    <a:p>
                      <a:pPr algn="ctr">
                        <a:lnSpc>
                          <a:spcPct val="100000"/>
                        </a:lnSpc>
                        <a:spcBef>
                          <a:spcPts val="270"/>
                        </a:spcBef>
                      </a:pPr>
                      <a:r>
                        <a:rPr sz="1800">
                          <a:latin typeface="Tw Cen MT"/>
                          <a:cs typeface="Tw Cen MT"/>
                        </a:rPr>
                        <a:t>Case</a:t>
                      </a:r>
                      <a:r>
                        <a:rPr sz="1800" spc="-5">
                          <a:latin typeface="Tw Cen MT"/>
                          <a:cs typeface="Tw Cen MT"/>
                        </a:rPr>
                        <a:t> Manager</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tc>
                  <a:txBody>
                    <a:bodyPr/>
                    <a:lstStyle/>
                    <a:p>
                      <a:pPr algn="ctr">
                        <a:lnSpc>
                          <a:spcPct val="100000"/>
                        </a:lnSpc>
                        <a:spcBef>
                          <a:spcPts val="270"/>
                        </a:spcBef>
                      </a:pPr>
                      <a:r>
                        <a:rPr sz="1800">
                          <a:latin typeface="Tw Cen MT"/>
                          <a:cs typeface="Tw Cen MT"/>
                        </a:rPr>
                        <a:t>Nurse</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extLst>
                  <a:ext uri="{0D108BD9-81ED-4DB2-BD59-A6C34878D82A}">
                    <a16:rowId xmlns:a16="http://schemas.microsoft.com/office/drawing/2014/main" val="10002"/>
                  </a:ext>
                </a:extLst>
              </a:tr>
              <a:tr h="365760">
                <a:tc>
                  <a:txBody>
                    <a:bodyPr/>
                    <a:lstStyle/>
                    <a:p>
                      <a:pPr algn="ctr">
                        <a:lnSpc>
                          <a:spcPct val="100000"/>
                        </a:lnSpc>
                        <a:spcBef>
                          <a:spcPts val="270"/>
                        </a:spcBef>
                      </a:pPr>
                      <a:r>
                        <a:rPr sz="1800">
                          <a:latin typeface="Tw Cen MT"/>
                          <a:cs typeface="Tw Cen MT"/>
                        </a:rPr>
                        <a:t>Case</a:t>
                      </a:r>
                      <a:r>
                        <a:rPr sz="1800" spc="-5">
                          <a:latin typeface="Tw Cen MT"/>
                          <a:cs typeface="Tw Cen MT"/>
                        </a:rPr>
                        <a:t> </a:t>
                      </a:r>
                      <a:r>
                        <a:rPr sz="1800">
                          <a:latin typeface="Tw Cen MT"/>
                          <a:cs typeface="Tw Cen MT"/>
                        </a:rPr>
                        <a:t>Coordinator</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tc>
                  <a:txBody>
                    <a:bodyPr/>
                    <a:lstStyle/>
                    <a:p>
                      <a:pPr algn="ctr">
                        <a:lnSpc>
                          <a:spcPct val="100000"/>
                        </a:lnSpc>
                        <a:spcBef>
                          <a:spcPts val="270"/>
                        </a:spcBef>
                      </a:pPr>
                      <a:r>
                        <a:rPr sz="1800">
                          <a:latin typeface="Tw Cen MT"/>
                          <a:cs typeface="Tw Cen MT"/>
                        </a:rPr>
                        <a:t>Psychologist</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extLst>
                  <a:ext uri="{0D108BD9-81ED-4DB2-BD59-A6C34878D82A}">
                    <a16:rowId xmlns:a16="http://schemas.microsoft.com/office/drawing/2014/main" val="10003"/>
                  </a:ext>
                </a:extLst>
              </a:tr>
              <a:tr h="365759">
                <a:tc>
                  <a:txBody>
                    <a:bodyPr/>
                    <a:lstStyle/>
                    <a:p>
                      <a:pPr algn="ctr">
                        <a:lnSpc>
                          <a:spcPct val="100000"/>
                        </a:lnSpc>
                        <a:spcBef>
                          <a:spcPts val="270"/>
                        </a:spcBef>
                      </a:pPr>
                      <a:r>
                        <a:rPr sz="1800" spc="-10">
                          <a:latin typeface="Tw Cen MT"/>
                          <a:cs typeface="Tw Cen MT"/>
                        </a:rPr>
                        <a:t>Intake</a:t>
                      </a:r>
                      <a:r>
                        <a:rPr sz="1800" spc="-25">
                          <a:latin typeface="Tw Cen MT"/>
                          <a:cs typeface="Tw Cen MT"/>
                        </a:rPr>
                        <a:t> </a:t>
                      </a:r>
                      <a:r>
                        <a:rPr sz="1800">
                          <a:latin typeface="Tw Cen MT"/>
                          <a:cs typeface="Tw Cen MT"/>
                        </a:rPr>
                        <a:t>Specialist</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tc>
                  <a:txBody>
                    <a:bodyPr/>
                    <a:lstStyle/>
                    <a:p>
                      <a:pPr algn="ctr">
                        <a:lnSpc>
                          <a:spcPct val="100000"/>
                        </a:lnSpc>
                        <a:spcBef>
                          <a:spcPts val="270"/>
                        </a:spcBef>
                      </a:pPr>
                      <a:r>
                        <a:rPr sz="1800">
                          <a:latin typeface="Tw Cen MT"/>
                          <a:cs typeface="Tw Cen MT"/>
                        </a:rPr>
                        <a:t>Social </a:t>
                      </a:r>
                      <a:r>
                        <a:rPr sz="1800" spc="-30">
                          <a:latin typeface="Tw Cen MT"/>
                          <a:cs typeface="Tw Cen MT"/>
                        </a:rPr>
                        <a:t>Worker</a:t>
                      </a:r>
                      <a:r>
                        <a:rPr sz="1800" spc="15">
                          <a:latin typeface="Tw Cen MT"/>
                          <a:cs typeface="Tw Cen MT"/>
                        </a:rPr>
                        <a:t> </a:t>
                      </a:r>
                      <a:r>
                        <a:rPr sz="1800">
                          <a:latin typeface="Tw Cen MT"/>
                          <a:cs typeface="Tw Cen MT"/>
                        </a:rPr>
                        <a:t>(LCSW</a:t>
                      </a:r>
                      <a:r>
                        <a:rPr lang="en-US" sz="1800">
                          <a:latin typeface="Tw Cen MT"/>
                          <a:cs typeface="Tw Cen MT"/>
                        </a:rPr>
                        <a:t>, LSW</a:t>
                      </a:r>
                      <a:r>
                        <a:rPr sz="1800">
                          <a:latin typeface="Tw Cen MT"/>
                          <a:cs typeface="Tw Cen MT"/>
                        </a:rPr>
                        <a:t>)</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extLst>
                  <a:ext uri="{0D108BD9-81ED-4DB2-BD59-A6C34878D82A}">
                    <a16:rowId xmlns:a16="http://schemas.microsoft.com/office/drawing/2014/main" val="10004"/>
                  </a:ext>
                </a:extLst>
              </a:tr>
              <a:tr h="365760">
                <a:tc>
                  <a:txBody>
                    <a:bodyPr/>
                    <a:lstStyle/>
                    <a:p>
                      <a:pPr algn="ctr">
                        <a:lnSpc>
                          <a:spcPct val="100000"/>
                        </a:lnSpc>
                        <a:spcBef>
                          <a:spcPts val="270"/>
                        </a:spcBef>
                      </a:pPr>
                      <a:r>
                        <a:rPr sz="1800" spc="-10">
                          <a:latin typeface="Tw Cen MT"/>
                          <a:cs typeface="Tw Cen MT"/>
                        </a:rPr>
                        <a:t>Program</a:t>
                      </a:r>
                      <a:r>
                        <a:rPr sz="1800" spc="-20">
                          <a:latin typeface="Tw Cen MT"/>
                          <a:cs typeface="Tw Cen MT"/>
                        </a:rPr>
                        <a:t> </a:t>
                      </a:r>
                      <a:r>
                        <a:rPr sz="1800">
                          <a:latin typeface="Tw Cen MT"/>
                          <a:cs typeface="Tw Cen MT"/>
                        </a:rPr>
                        <a:t>Specialist</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tc>
                  <a:txBody>
                    <a:bodyPr/>
                    <a:lstStyle/>
                    <a:p>
                      <a:pPr algn="ctr">
                        <a:lnSpc>
                          <a:spcPct val="100000"/>
                        </a:lnSpc>
                        <a:spcBef>
                          <a:spcPts val="270"/>
                        </a:spcBef>
                      </a:pPr>
                      <a:r>
                        <a:rPr lang="en-US" sz="1800" spc="-5">
                          <a:latin typeface="Tw Cen MT"/>
                          <a:cs typeface="Tw Cen MT"/>
                        </a:rPr>
                        <a:t>Licensed </a:t>
                      </a:r>
                      <a:r>
                        <a:rPr sz="1800" spc="-5">
                          <a:latin typeface="Tw Cen MT"/>
                          <a:cs typeface="Tw Cen MT"/>
                        </a:rPr>
                        <a:t>Therapist</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extLst>
                  <a:ext uri="{0D108BD9-81ED-4DB2-BD59-A6C34878D82A}">
                    <a16:rowId xmlns:a16="http://schemas.microsoft.com/office/drawing/2014/main" val="10005"/>
                  </a:ext>
                </a:extLst>
              </a:tr>
              <a:tr h="365759">
                <a:tc>
                  <a:txBody>
                    <a:bodyPr/>
                    <a:lstStyle/>
                    <a:p>
                      <a:pPr algn="ctr">
                        <a:lnSpc>
                          <a:spcPct val="100000"/>
                        </a:lnSpc>
                        <a:spcBef>
                          <a:spcPts val="270"/>
                        </a:spcBef>
                      </a:pPr>
                      <a:r>
                        <a:rPr sz="1800">
                          <a:latin typeface="Tw Cen MT"/>
                          <a:cs typeface="Tw Cen MT"/>
                        </a:rPr>
                        <a:t>Social</a:t>
                      </a:r>
                      <a:r>
                        <a:rPr sz="1800" spc="-10">
                          <a:latin typeface="Tw Cen MT"/>
                          <a:cs typeface="Tw Cen MT"/>
                        </a:rPr>
                        <a:t> </a:t>
                      </a:r>
                      <a:r>
                        <a:rPr sz="1800" spc="-30">
                          <a:latin typeface="Tw Cen MT"/>
                          <a:cs typeface="Tw Cen MT"/>
                        </a:rPr>
                        <a:t>Worker</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tc>
                  <a:txBody>
                    <a:bodyPr/>
                    <a:lstStyle/>
                    <a:p>
                      <a:pPr>
                        <a:lnSpc>
                          <a:spcPct val="100000"/>
                        </a:lnSpc>
                      </a:pPr>
                      <a:endParaRPr sz="2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extLst>
                  <a:ext uri="{0D108BD9-81ED-4DB2-BD59-A6C34878D82A}">
                    <a16:rowId xmlns:a16="http://schemas.microsoft.com/office/drawing/2014/main" val="10006"/>
                  </a:ext>
                </a:extLst>
              </a:tr>
              <a:tr h="365760">
                <a:tc>
                  <a:txBody>
                    <a:bodyPr/>
                    <a:lstStyle/>
                    <a:p>
                      <a:pPr algn="ctr">
                        <a:lnSpc>
                          <a:spcPct val="100000"/>
                        </a:lnSpc>
                        <a:spcBef>
                          <a:spcPts val="275"/>
                        </a:spcBef>
                      </a:pPr>
                      <a:r>
                        <a:rPr sz="1800" spc="5">
                          <a:latin typeface="Tw Cen MT"/>
                          <a:cs typeface="Tw Cen MT"/>
                        </a:rPr>
                        <a:t>Support Services</a:t>
                      </a:r>
                      <a:r>
                        <a:rPr sz="1800" spc="-35">
                          <a:latin typeface="Tw Cen MT"/>
                          <a:cs typeface="Tw Cen MT"/>
                        </a:rPr>
                        <a:t> </a:t>
                      </a:r>
                      <a:r>
                        <a:rPr sz="1800" spc="-15">
                          <a:latin typeface="Tw Cen MT"/>
                          <a:cs typeface="Tw Cen MT"/>
                        </a:rPr>
                        <a:t>Personnel</a:t>
                      </a:r>
                      <a:endParaRPr sz="1800">
                        <a:latin typeface="Tw Cen MT"/>
                        <a:cs typeface="Tw Cen MT"/>
                      </a:endParaRPr>
                    </a:p>
                  </a:txBody>
                  <a:tcPr marL="0" marR="0" marT="349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tc>
                  <a:txBody>
                    <a:bodyPr/>
                    <a:lstStyle/>
                    <a:p>
                      <a:pPr>
                        <a:lnSpc>
                          <a:spcPct val="100000"/>
                        </a:lnSpc>
                      </a:pPr>
                      <a:endParaRPr sz="2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6CD"/>
                    </a:solidFill>
                  </a:tcPr>
                </a:tc>
                <a:extLst>
                  <a:ext uri="{0D108BD9-81ED-4DB2-BD59-A6C34878D82A}">
                    <a16:rowId xmlns:a16="http://schemas.microsoft.com/office/drawing/2014/main" val="10007"/>
                  </a:ext>
                </a:extLst>
              </a:tr>
              <a:tr h="365759">
                <a:tc>
                  <a:txBody>
                    <a:bodyPr/>
                    <a:lstStyle/>
                    <a:p>
                      <a:pPr algn="ctr">
                        <a:lnSpc>
                          <a:spcPct val="100000"/>
                        </a:lnSpc>
                        <a:spcBef>
                          <a:spcPts val="275"/>
                        </a:spcBef>
                      </a:pPr>
                      <a:r>
                        <a:rPr sz="1800">
                          <a:latin typeface="Tw Cen MT"/>
                          <a:cs typeface="Tw Cen MT"/>
                        </a:rPr>
                        <a:t>Unit</a:t>
                      </a:r>
                      <a:r>
                        <a:rPr sz="1800" spc="-5">
                          <a:latin typeface="Tw Cen MT"/>
                          <a:cs typeface="Tw Cen MT"/>
                        </a:rPr>
                        <a:t> </a:t>
                      </a:r>
                      <a:r>
                        <a:rPr sz="1800">
                          <a:latin typeface="Tw Cen MT"/>
                          <a:cs typeface="Tw Cen MT"/>
                        </a:rPr>
                        <a:t>Director</a:t>
                      </a:r>
                    </a:p>
                  </a:txBody>
                  <a:tcPr marL="0" marR="0" marT="349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tc>
                  <a:txBody>
                    <a:bodyPr/>
                    <a:lstStyle/>
                    <a:p>
                      <a:pPr>
                        <a:lnSpc>
                          <a:spcPct val="100000"/>
                        </a:lnSpc>
                      </a:pPr>
                      <a:endParaRPr sz="20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3E8"/>
                    </a:solidFill>
                  </a:tcPr>
                </a:tc>
                <a:extLst>
                  <a:ext uri="{0D108BD9-81ED-4DB2-BD59-A6C34878D82A}">
                    <a16:rowId xmlns:a16="http://schemas.microsoft.com/office/drawing/2014/main" val="10008"/>
                  </a:ext>
                </a:extLst>
              </a:tr>
            </a:tbl>
          </a:graphicData>
        </a:graphic>
      </p:graphicFrame>
      <p:sp>
        <p:nvSpPr>
          <p:cNvPr id="3" name="object 3"/>
          <p:cNvSpPr txBox="1">
            <a:spLocks noGrp="1"/>
          </p:cNvSpPr>
          <p:nvPr>
            <p:ph type="title"/>
          </p:nvPr>
        </p:nvSpPr>
        <p:spPr>
          <a:xfrm>
            <a:off x="691387" y="344170"/>
            <a:ext cx="4991735" cy="696595"/>
          </a:xfrm>
          <a:prstGeom prst="rect">
            <a:avLst/>
          </a:prstGeom>
        </p:spPr>
        <p:txBody>
          <a:bodyPr vert="horz" wrap="square" lIns="0" tIns="12700" rIns="0" bIns="0" rtlCol="0">
            <a:spAutoFit/>
          </a:bodyPr>
          <a:lstStyle/>
          <a:p>
            <a:pPr marL="12700">
              <a:lnSpc>
                <a:spcPct val="100000"/>
              </a:lnSpc>
              <a:spcBef>
                <a:spcPts val="100"/>
              </a:spcBef>
            </a:pPr>
            <a:r>
              <a:rPr sz="4400" spc="-20"/>
              <a:t>Participant</a:t>
            </a:r>
            <a:r>
              <a:rPr sz="4400" spc="-90"/>
              <a:t> </a:t>
            </a:r>
            <a:r>
              <a:rPr sz="4400"/>
              <a:t>Categories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2566035" cy="696595"/>
          </a:xfrm>
          <a:prstGeom prst="rect">
            <a:avLst/>
          </a:prstGeom>
        </p:spPr>
        <p:txBody>
          <a:bodyPr vert="horz" wrap="square" lIns="0" tIns="12700" rIns="0" bIns="0" rtlCol="0">
            <a:spAutoFit/>
          </a:bodyPr>
          <a:lstStyle/>
          <a:p>
            <a:pPr marL="12700">
              <a:lnSpc>
                <a:spcPct val="100000"/>
              </a:lnSpc>
              <a:spcBef>
                <a:spcPts val="100"/>
              </a:spcBef>
            </a:pPr>
            <a:r>
              <a:rPr sz="4400" spc="-10"/>
              <a:t>Introduction</a:t>
            </a:r>
            <a:endParaRPr sz="4400"/>
          </a:p>
        </p:txBody>
      </p:sp>
      <p:sp>
        <p:nvSpPr>
          <p:cNvPr id="3" name="object 3"/>
          <p:cNvSpPr txBox="1"/>
          <p:nvPr/>
        </p:nvSpPr>
        <p:spPr>
          <a:xfrm>
            <a:off x="499338" y="1619453"/>
            <a:ext cx="8196580" cy="4367221"/>
          </a:xfrm>
          <a:prstGeom prst="rect">
            <a:avLst/>
          </a:prstGeom>
        </p:spPr>
        <p:txBody>
          <a:bodyPr vert="horz" wrap="square" lIns="0" tIns="12065" rIns="0" bIns="0" rtlCol="0">
            <a:spAutoFit/>
          </a:bodyPr>
          <a:lstStyle/>
          <a:p>
            <a:pPr marL="332740" marR="5080" indent="-320675">
              <a:lnSpc>
                <a:spcPct val="100000"/>
              </a:lnSpc>
              <a:spcBef>
                <a:spcPts val="95"/>
              </a:spcBef>
              <a:buClr>
                <a:srgbClr val="A6B727"/>
              </a:buClr>
              <a:buSzPct val="60526"/>
              <a:buFont typeface="Wingdings"/>
              <a:buChar char=""/>
              <a:tabLst>
                <a:tab pos="332105" algn="l"/>
                <a:tab pos="333375" algn="l"/>
                <a:tab pos="1050925" algn="l"/>
                <a:tab pos="2075180" algn="l"/>
                <a:tab pos="2694940" algn="l"/>
                <a:tab pos="4059554" algn="l"/>
              </a:tabLst>
            </a:pPr>
            <a:r>
              <a:rPr sz="1900" spc="-5" dirty="0">
                <a:latin typeface="Tw Cen MT"/>
                <a:cs typeface="Tw Cen MT"/>
              </a:rPr>
              <a:t>This training is to give you the </a:t>
            </a:r>
            <a:r>
              <a:rPr sz="1900" spc="-10" dirty="0">
                <a:latin typeface="Tw Cen MT"/>
                <a:cs typeface="Tw Cen MT"/>
              </a:rPr>
              <a:t>instructions </a:t>
            </a:r>
            <a:r>
              <a:rPr sz="1900" spc="-5" dirty="0">
                <a:latin typeface="Tw Cen MT"/>
                <a:cs typeface="Tw Cen MT"/>
              </a:rPr>
              <a:t>necessary to complete the time study  during the week of </a:t>
            </a:r>
            <a:r>
              <a:rPr lang="en-US" sz="1900" b="1" spc="-5" dirty="0">
                <a:solidFill>
                  <a:srgbClr val="FF66CC"/>
                </a:solidFill>
                <a:highlight>
                  <a:srgbClr val="FFFF00"/>
                </a:highlight>
                <a:latin typeface="Tw Cen MT"/>
                <a:cs typeface="Tw Cen MT"/>
              </a:rPr>
              <a:t>October 13</a:t>
            </a:r>
            <a:r>
              <a:rPr lang="en-US" sz="1900" b="1" spc="-5" baseline="30000" dirty="0">
                <a:solidFill>
                  <a:srgbClr val="FF66CC"/>
                </a:solidFill>
                <a:highlight>
                  <a:srgbClr val="FFFF00"/>
                </a:highlight>
                <a:latin typeface="Tw Cen MT"/>
                <a:cs typeface="Tw Cen MT"/>
              </a:rPr>
              <a:t>th</a:t>
            </a:r>
            <a:r>
              <a:rPr lang="en-US" sz="1900" b="1" spc="-5" dirty="0">
                <a:solidFill>
                  <a:srgbClr val="FF66CC"/>
                </a:solidFill>
                <a:highlight>
                  <a:srgbClr val="FFFF00"/>
                </a:highlight>
                <a:latin typeface="Tw Cen MT"/>
                <a:cs typeface="Tw Cen MT"/>
              </a:rPr>
              <a:t> – October 24</a:t>
            </a:r>
            <a:r>
              <a:rPr lang="en-US" sz="1900" b="1" spc="-5" baseline="30000" dirty="0">
                <a:solidFill>
                  <a:srgbClr val="FF66CC"/>
                </a:solidFill>
                <a:highlight>
                  <a:srgbClr val="FFFF00"/>
                </a:highlight>
                <a:latin typeface="Tw Cen MT"/>
                <a:cs typeface="Tw Cen MT"/>
              </a:rPr>
              <a:t>th</a:t>
            </a:r>
            <a:r>
              <a:rPr lang="en-US" sz="1900" b="1" spc="-5" dirty="0">
                <a:solidFill>
                  <a:srgbClr val="FF66CC"/>
                </a:solidFill>
                <a:highlight>
                  <a:srgbClr val="FFFF00"/>
                </a:highlight>
                <a:latin typeface="Tw Cen MT"/>
                <a:cs typeface="Tw Cen MT"/>
              </a:rPr>
              <a:t>, 2025</a:t>
            </a:r>
            <a:r>
              <a:rPr sz="1900" b="1" spc="-5" dirty="0">
                <a:solidFill>
                  <a:srgbClr val="FF66CC"/>
                </a:solidFill>
                <a:highlight>
                  <a:srgbClr val="FFFF00"/>
                </a:highlight>
                <a:latin typeface="Tw Cen MT"/>
                <a:cs typeface="Tw Cen MT"/>
              </a:rPr>
              <a:t>.</a:t>
            </a:r>
            <a:r>
              <a:rPr lang="en-US" sz="1900" b="1" spc="-5" dirty="0">
                <a:solidFill>
                  <a:srgbClr val="FF66CC"/>
                </a:solidFill>
                <a:highlight>
                  <a:srgbClr val="FFFF00"/>
                </a:highlight>
                <a:latin typeface="Tw Cen MT"/>
                <a:cs typeface="Tw Cen MT"/>
              </a:rPr>
              <a:t> </a:t>
            </a:r>
            <a:r>
              <a:rPr sz="1900" spc="-5" dirty="0">
                <a:latin typeface="Tw Cen MT"/>
                <a:cs typeface="Tw Cen MT"/>
              </a:rPr>
              <a:t>There are three parts to the training and a  quiz after</a:t>
            </a:r>
            <a:r>
              <a:rPr sz="1900" spc="50" dirty="0">
                <a:latin typeface="Tw Cen MT"/>
                <a:cs typeface="Tw Cen MT"/>
              </a:rPr>
              <a:t> </a:t>
            </a:r>
            <a:r>
              <a:rPr sz="1900" spc="15" dirty="0">
                <a:latin typeface="Tw Cen MT"/>
                <a:cs typeface="Tw Cen MT"/>
              </a:rPr>
              <a:t>each</a:t>
            </a:r>
            <a:r>
              <a:rPr sz="1900" spc="30" dirty="0">
                <a:latin typeface="Tw Cen MT"/>
                <a:cs typeface="Tw Cen MT"/>
              </a:rPr>
              <a:t> </a:t>
            </a:r>
            <a:r>
              <a:rPr sz="1900" spc="-5" dirty="0">
                <a:latin typeface="Tw Cen MT"/>
                <a:cs typeface="Tw Cen MT"/>
              </a:rPr>
              <a:t>section.</a:t>
            </a:r>
            <a:r>
              <a:rPr lang="en-US" sz="1900" spc="-5" dirty="0">
                <a:latin typeface="Tw Cen MT"/>
                <a:cs typeface="Tw Cen MT"/>
              </a:rPr>
              <a:t> </a:t>
            </a:r>
            <a:r>
              <a:rPr sz="1900" spc="-5" dirty="0">
                <a:latin typeface="Tw Cen MT"/>
                <a:cs typeface="Tw Cen MT"/>
              </a:rPr>
              <a:t>The training should take 30 – 45 minutes to complete.  </a:t>
            </a:r>
            <a:r>
              <a:rPr sz="1900" spc="-55" dirty="0">
                <a:latin typeface="Tw Cen MT"/>
                <a:cs typeface="Tw Cen MT"/>
              </a:rPr>
              <a:t>You </a:t>
            </a:r>
            <a:r>
              <a:rPr sz="1900" spc="-5" dirty="0">
                <a:latin typeface="Tw Cen MT"/>
                <a:cs typeface="Tw Cen MT"/>
              </a:rPr>
              <a:t>may quit and return to the training at any point, the system will save your  place.</a:t>
            </a:r>
            <a:r>
              <a:rPr lang="en-US" sz="1900" spc="-5" dirty="0">
                <a:latin typeface="Tw Cen MT"/>
                <a:cs typeface="Tw Cen MT"/>
              </a:rPr>
              <a:t> </a:t>
            </a:r>
            <a:r>
              <a:rPr sz="1900" spc="-20" dirty="0">
                <a:latin typeface="Tw Cen MT"/>
                <a:cs typeface="Tw Cen MT"/>
              </a:rPr>
              <a:t>However,</a:t>
            </a:r>
            <a:r>
              <a:rPr lang="en-US" sz="1900" spc="-20" dirty="0">
                <a:latin typeface="Tw Cen MT"/>
                <a:cs typeface="Tw Cen MT"/>
              </a:rPr>
              <a:t> </a:t>
            </a:r>
            <a:r>
              <a:rPr sz="1900" spc="-5" dirty="0">
                <a:latin typeface="Tw Cen MT"/>
                <a:cs typeface="Tw Cen MT"/>
              </a:rPr>
              <a:t>you must complete the training prior to the time study week and  pass all three quizzes to meet the mandatory training</a:t>
            </a:r>
            <a:r>
              <a:rPr sz="1900" spc="155" dirty="0">
                <a:latin typeface="Tw Cen MT"/>
                <a:cs typeface="Tw Cen MT"/>
              </a:rPr>
              <a:t> </a:t>
            </a:r>
            <a:r>
              <a:rPr sz="1900" spc="-5" dirty="0">
                <a:latin typeface="Tw Cen MT"/>
                <a:cs typeface="Tw Cen MT"/>
              </a:rPr>
              <a:t>requirement.</a:t>
            </a:r>
            <a:endParaRPr sz="1900" dirty="0">
              <a:latin typeface="Tw Cen MT"/>
              <a:cs typeface="Tw Cen MT"/>
            </a:endParaRPr>
          </a:p>
          <a:p>
            <a:pPr>
              <a:lnSpc>
                <a:spcPct val="100000"/>
              </a:lnSpc>
              <a:spcBef>
                <a:spcPts val="40"/>
              </a:spcBef>
              <a:buClr>
                <a:srgbClr val="A6B727"/>
              </a:buClr>
              <a:buFont typeface="Wingdings"/>
              <a:buChar char=""/>
            </a:pPr>
            <a:endParaRPr sz="2800" dirty="0">
              <a:latin typeface="Tw Cen MT"/>
              <a:cs typeface="Tw Cen MT"/>
            </a:endParaRPr>
          </a:p>
          <a:p>
            <a:pPr marL="332740" indent="-320675">
              <a:lnSpc>
                <a:spcPct val="100000"/>
              </a:lnSpc>
              <a:buClr>
                <a:srgbClr val="A6B727"/>
              </a:buClr>
              <a:buSzPct val="60526"/>
              <a:buFont typeface="Wingdings"/>
              <a:buChar char=""/>
              <a:tabLst>
                <a:tab pos="332105" algn="l"/>
                <a:tab pos="333375" algn="l"/>
              </a:tabLst>
            </a:pPr>
            <a:r>
              <a:rPr sz="1900" b="1" spc="-5" dirty="0">
                <a:solidFill>
                  <a:srgbClr val="FF0000"/>
                </a:solidFill>
                <a:latin typeface="Tw Cen MT"/>
                <a:cs typeface="Tw Cen MT"/>
              </a:rPr>
              <a:t>The training is </a:t>
            </a:r>
            <a:r>
              <a:rPr lang="en-US" sz="1900" b="1" spc="-5" dirty="0">
                <a:solidFill>
                  <a:srgbClr val="FF0000"/>
                </a:solidFill>
                <a:latin typeface="Tw Cen MT"/>
                <a:cs typeface="Tw Cen MT"/>
              </a:rPr>
              <a:t>complete,</a:t>
            </a:r>
            <a:r>
              <a:rPr sz="1900" b="1" spc="-5" dirty="0">
                <a:solidFill>
                  <a:srgbClr val="FF0000"/>
                </a:solidFill>
                <a:latin typeface="Tw Cen MT"/>
                <a:cs typeface="Tw Cen MT"/>
              </a:rPr>
              <a:t> and </a:t>
            </a:r>
            <a:r>
              <a:rPr sz="1900" b="1" spc="-10" dirty="0">
                <a:solidFill>
                  <a:srgbClr val="FF0000"/>
                </a:solidFill>
                <a:latin typeface="Tw Cen MT"/>
                <a:cs typeface="Tw Cen MT"/>
              </a:rPr>
              <a:t>your </a:t>
            </a:r>
            <a:r>
              <a:rPr sz="1900" b="1" dirty="0">
                <a:solidFill>
                  <a:srgbClr val="FF0000"/>
                </a:solidFill>
                <a:latin typeface="Tw Cen MT"/>
                <a:cs typeface="Tw Cen MT"/>
              </a:rPr>
              <a:t>score </a:t>
            </a:r>
            <a:r>
              <a:rPr sz="1900" b="1" spc="-5" dirty="0">
                <a:solidFill>
                  <a:srgbClr val="FF0000"/>
                </a:solidFill>
                <a:latin typeface="Tw Cen MT"/>
                <a:cs typeface="Tw Cen MT"/>
              </a:rPr>
              <a:t>will be </a:t>
            </a:r>
            <a:r>
              <a:rPr sz="1900" b="1" dirty="0">
                <a:solidFill>
                  <a:srgbClr val="FF0000"/>
                </a:solidFill>
                <a:latin typeface="Tw Cen MT"/>
                <a:cs typeface="Tw Cen MT"/>
              </a:rPr>
              <a:t>recorded </a:t>
            </a:r>
            <a:r>
              <a:rPr sz="1900" b="1" spc="-5" dirty="0">
                <a:solidFill>
                  <a:srgbClr val="FF0000"/>
                </a:solidFill>
                <a:latin typeface="Tw Cen MT"/>
                <a:cs typeface="Tw Cen MT"/>
              </a:rPr>
              <a:t>once </a:t>
            </a:r>
            <a:r>
              <a:rPr sz="1900" b="1" spc="-15" dirty="0">
                <a:solidFill>
                  <a:srgbClr val="FF0000"/>
                </a:solidFill>
                <a:latin typeface="Tw Cen MT"/>
                <a:cs typeface="Tw Cen MT"/>
              </a:rPr>
              <a:t>you </a:t>
            </a:r>
            <a:r>
              <a:rPr sz="1900" b="1" spc="-5" dirty="0">
                <a:solidFill>
                  <a:srgbClr val="FF0000"/>
                </a:solidFill>
                <a:latin typeface="Tw Cen MT"/>
                <a:cs typeface="Tw Cen MT"/>
              </a:rPr>
              <a:t>arrive</a:t>
            </a:r>
            <a:r>
              <a:rPr sz="1900" b="1" spc="185" dirty="0">
                <a:solidFill>
                  <a:srgbClr val="FF0000"/>
                </a:solidFill>
                <a:latin typeface="Tw Cen MT"/>
                <a:cs typeface="Tw Cen MT"/>
              </a:rPr>
              <a:t> </a:t>
            </a:r>
            <a:r>
              <a:rPr sz="1900" b="1" spc="10" dirty="0">
                <a:solidFill>
                  <a:srgbClr val="FF0000"/>
                </a:solidFill>
                <a:latin typeface="Tw Cen MT"/>
                <a:cs typeface="Tw Cen MT"/>
              </a:rPr>
              <a:t>at</a:t>
            </a:r>
            <a:endParaRPr sz="1900" dirty="0">
              <a:latin typeface="Tw Cen MT"/>
              <a:cs typeface="Tw Cen MT"/>
            </a:endParaRPr>
          </a:p>
          <a:p>
            <a:pPr marL="332740">
              <a:lnSpc>
                <a:spcPct val="100000"/>
              </a:lnSpc>
            </a:pPr>
            <a:r>
              <a:rPr sz="1900" b="1" spc="-5" dirty="0">
                <a:solidFill>
                  <a:srgbClr val="FF0000"/>
                </a:solidFill>
                <a:latin typeface="Tw Cen MT"/>
                <a:cs typeface="Tw Cen MT"/>
              </a:rPr>
              <a:t>the last slide </a:t>
            </a:r>
            <a:r>
              <a:rPr sz="1900" b="1" spc="5" dirty="0">
                <a:solidFill>
                  <a:srgbClr val="FF0000"/>
                </a:solidFill>
                <a:latin typeface="Tw Cen MT"/>
                <a:cs typeface="Tw Cen MT"/>
              </a:rPr>
              <a:t>that </a:t>
            </a:r>
            <a:r>
              <a:rPr sz="1900" b="1" spc="-5" dirty="0">
                <a:solidFill>
                  <a:srgbClr val="FF0000"/>
                </a:solidFill>
                <a:latin typeface="Tw Cen MT"/>
                <a:cs typeface="Tw Cen MT"/>
              </a:rPr>
              <a:t>contains our </a:t>
            </a:r>
            <a:r>
              <a:rPr sz="1900" b="1" spc="-25" dirty="0">
                <a:solidFill>
                  <a:srgbClr val="FF0000"/>
                </a:solidFill>
                <a:latin typeface="Tw Cen MT"/>
                <a:cs typeface="Tw Cen MT"/>
              </a:rPr>
              <a:t>program’s </a:t>
            </a:r>
            <a:r>
              <a:rPr sz="1900" b="1" spc="-5" dirty="0">
                <a:solidFill>
                  <a:srgbClr val="FF0000"/>
                </a:solidFill>
                <a:latin typeface="Tw Cen MT"/>
                <a:cs typeface="Tw Cen MT"/>
              </a:rPr>
              <a:t>toll</a:t>
            </a:r>
            <a:r>
              <a:rPr sz="1900" b="1" dirty="0">
                <a:solidFill>
                  <a:srgbClr val="FF0000"/>
                </a:solidFill>
                <a:latin typeface="Tw Cen MT"/>
                <a:cs typeface="Tw Cen MT"/>
              </a:rPr>
              <a:t>free </a:t>
            </a:r>
            <a:r>
              <a:rPr sz="1900" b="1" spc="-5" dirty="0">
                <a:solidFill>
                  <a:srgbClr val="FF0000"/>
                </a:solidFill>
                <a:latin typeface="Tw Cen MT"/>
                <a:cs typeface="Tw Cen MT"/>
              </a:rPr>
              <a:t>number in</a:t>
            </a:r>
            <a:r>
              <a:rPr sz="1900" b="1" spc="80" dirty="0">
                <a:solidFill>
                  <a:srgbClr val="FF0000"/>
                </a:solidFill>
                <a:latin typeface="Tw Cen MT"/>
                <a:cs typeface="Tw Cen MT"/>
              </a:rPr>
              <a:t> </a:t>
            </a:r>
            <a:r>
              <a:rPr sz="1900" b="1" dirty="0">
                <a:solidFill>
                  <a:srgbClr val="FF0000"/>
                </a:solidFill>
                <a:latin typeface="Tw Cen MT"/>
                <a:cs typeface="Tw Cen MT"/>
              </a:rPr>
              <a:t>red.</a:t>
            </a:r>
            <a:endParaRPr sz="1900" dirty="0">
              <a:latin typeface="Tw Cen MT"/>
              <a:cs typeface="Tw Cen MT"/>
            </a:endParaRPr>
          </a:p>
          <a:p>
            <a:pPr>
              <a:lnSpc>
                <a:spcPct val="100000"/>
              </a:lnSpc>
              <a:spcBef>
                <a:spcPts val="40"/>
              </a:spcBef>
            </a:pPr>
            <a:endParaRPr sz="2700" dirty="0">
              <a:latin typeface="Tw Cen MT"/>
              <a:cs typeface="Tw Cen MT"/>
            </a:endParaRPr>
          </a:p>
          <a:p>
            <a:pPr marL="332740" marR="671195" indent="-320040">
              <a:lnSpc>
                <a:spcPct val="100000"/>
              </a:lnSpc>
              <a:buClr>
                <a:srgbClr val="A6B727"/>
              </a:buClr>
              <a:buSzPct val="60526"/>
              <a:buFont typeface="Wingdings"/>
              <a:buChar char=""/>
              <a:tabLst>
                <a:tab pos="332105" algn="l"/>
                <a:tab pos="333375" algn="l"/>
              </a:tabLst>
            </a:pPr>
            <a:r>
              <a:rPr sz="1900" spc="-5" dirty="0">
                <a:latin typeface="Tw Cen MT"/>
                <a:cs typeface="Tw Cen MT"/>
              </a:rPr>
              <a:t>If at </a:t>
            </a:r>
            <a:r>
              <a:rPr sz="1900" spc="-25" dirty="0">
                <a:latin typeface="Tw Cen MT"/>
                <a:cs typeface="Tw Cen MT"/>
              </a:rPr>
              <a:t>any </a:t>
            </a:r>
            <a:r>
              <a:rPr sz="1900" spc="-5" dirty="0">
                <a:latin typeface="Tw Cen MT"/>
                <a:cs typeface="Tw Cen MT"/>
              </a:rPr>
              <a:t>time </a:t>
            </a:r>
            <a:r>
              <a:rPr sz="1900" spc="-25" dirty="0">
                <a:latin typeface="Tw Cen MT"/>
                <a:cs typeface="Tw Cen MT"/>
              </a:rPr>
              <a:t>you </a:t>
            </a:r>
            <a:r>
              <a:rPr sz="1900" spc="-15" dirty="0">
                <a:latin typeface="Tw Cen MT"/>
                <a:cs typeface="Tw Cen MT"/>
              </a:rPr>
              <a:t>have </a:t>
            </a:r>
            <a:r>
              <a:rPr sz="1900" spc="-5" dirty="0">
                <a:latin typeface="Tw Cen MT"/>
                <a:cs typeface="Tw Cen MT"/>
              </a:rPr>
              <a:t>a question </a:t>
            </a:r>
            <a:r>
              <a:rPr sz="1900" spc="-10" dirty="0">
                <a:latin typeface="Tw Cen MT"/>
                <a:cs typeface="Tw Cen MT"/>
              </a:rPr>
              <a:t>regarding </a:t>
            </a:r>
            <a:r>
              <a:rPr sz="1900" spc="-5" dirty="0">
                <a:latin typeface="Tw Cen MT"/>
                <a:cs typeface="Tw Cen MT"/>
              </a:rPr>
              <a:t>the time </a:t>
            </a:r>
            <a:r>
              <a:rPr sz="1900" spc="-15" dirty="0">
                <a:latin typeface="Tw Cen MT"/>
                <a:cs typeface="Tw Cen MT"/>
              </a:rPr>
              <a:t>study </a:t>
            </a:r>
            <a:r>
              <a:rPr sz="1900" spc="-5" dirty="0">
                <a:latin typeface="Tw Cen MT"/>
                <a:cs typeface="Tw Cen MT"/>
              </a:rPr>
              <a:t>or this </a:t>
            </a:r>
            <a:r>
              <a:rPr sz="1900" spc="-10" dirty="0">
                <a:latin typeface="Tw Cen MT"/>
                <a:cs typeface="Tw Cen MT"/>
              </a:rPr>
              <a:t>training,  </a:t>
            </a:r>
            <a:r>
              <a:rPr sz="1900" spc="-5" dirty="0">
                <a:latin typeface="Tw Cen MT"/>
                <a:cs typeface="Tw Cen MT"/>
              </a:rPr>
              <a:t>please do not hesitate to call </a:t>
            </a:r>
            <a:r>
              <a:rPr sz="1900" spc="-10" dirty="0">
                <a:latin typeface="Tw Cen MT"/>
                <a:cs typeface="Tw Cen MT"/>
              </a:rPr>
              <a:t>InteCare</a:t>
            </a:r>
            <a:r>
              <a:rPr sz="1900" spc="70" dirty="0">
                <a:latin typeface="Tw Cen MT"/>
                <a:cs typeface="Tw Cen MT"/>
              </a:rPr>
              <a:t> </a:t>
            </a:r>
            <a:r>
              <a:rPr sz="1900" spc="-5" dirty="0">
                <a:latin typeface="Tw Cen MT"/>
                <a:cs typeface="Tw Cen MT"/>
              </a:rPr>
              <a:t>at</a:t>
            </a:r>
            <a:endParaRPr sz="1900" dirty="0">
              <a:latin typeface="Tw Cen MT"/>
              <a:cs typeface="Tw Cen MT"/>
            </a:endParaRPr>
          </a:p>
          <a:p>
            <a:pPr marL="332740">
              <a:lnSpc>
                <a:spcPct val="100000"/>
              </a:lnSpc>
            </a:pPr>
            <a:r>
              <a:rPr sz="1900" spc="-5" dirty="0">
                <a:latin typeface="Tw Cen MT"/>
                <a:cs typeface="Tw Cen MT"/>
              </a:rPr>
              <a:t>1-888-591-6128.</a:t>
            </a:r>
            <a:endParaRPr sz="1900" dirty="0">
              <a:latin typeface="Tw Cen MT"/>
              <a:cs typeface="Tw Cen M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5451" rIns="0" bIns="0" rtlCol="0">
            <a:spAutoFit/>
          </a:bodyPr>
          <a:lstStyle/>
          <a:p>
            <a:pPr marR="5080">
              <a:lnSpc>
                <a:spcPct val="100000"/>
              </a:lnSpc>
              <a:spcBef>
                <a:spcPts val="105"/>
              </a:spcBef>
            </a:pPr>
            <a:r>
              <a:rPr sz="3800"/>
              <a:t>What Defines Skilled</a:t>
            </a:r>
            <a:r>
              <a:rPr sz="3800" spc="-35"/>
              <a:t> </a:t>
            </a:r>
            <a:r>
              <a:rPr sz="3800" spc="-10"/>
              <a:t>Professional  </a:t>
            </a:r>
            <a:r>
              <a:rPr sz="3800"/>
              <a:t>Medical </a:t>
            </a:r>
            <a:r>
              <a:rPr sz="3800" spc="-25"/>
              <a:t>Personnel</a:t>
            </a:r>
            <a:r>
              <a:rPr sz="3800" spc="-55"/>
              <a:t> </a:t>
            </a:r>
            <a:r>
              <a:rPr sz="3800"/>
              <a:t>(SPMP)?</a:t>
            </a:r>
          </a:p>
        </p:txBody>
      </p:sp>
      <p:sp>
        <p:nvSpPr>
          <p:cNvPr id="3" name="object 3"/>
          <p:cNvSpPr txBox="1"/>
          <p:nvPr/>
        </p:nvSpPr>
        <p:spPr>
          <a:xfrm>
            <a:off x="691387" y="2043811"/>
            <a:ext cx="7677784" cy="3170099"/>
          </a:xfrm>
          <a:prstGeom prst="rect">
            <a:avLst/>
          </a:prstGeom>
        </p:spPr>
        <p:txBody>
          <a:bodyPr vert="horz" wrap="square" lIns="0" tIns="60960" rIns="0" bIns="0" rtlCol="0">
            <a:spAutoFit/>
          </a:bodyPr>
          <a:lstStyle/>
          <a:p>
            <a:pPr marL="332740" marR="381635" indent="-320675">
              <a:lnSpc>
                <a:spcPts val="3020"/>
              </a:lnSpc>
              <a:spcBef>
                <a:spcPts val="480"/>
              </a:spcBef>
              <a:buClr>
                <a:srgbClr val="A6B727"/>
              </a:buClr>
              <a:buSzPct val="58928"/>
              <a:buFont typeface="Wingdings"/>
              <a:buChar char=""/>
              <a:tabLst>
                <a:tab pos="332740" algn="l"/>
                <a:tab pos="333375" algn="l"/>
              </a:tabLst>
            </a:pPr>
            <a:r>
              <a:rPr sz="2800" spc="-5">
                <a:latin typeface="Tw Cen MT"/>
                <a:cs typeface="Tw Cen MT"/>
              </a:rPr>
              <a:t>Federal </a:t>
            </a:r>
            <a:r>
              <a:rPr lang="en-US" sz="2800" spc="-10">
                <a:latin typeface="Tw Cen MT"/>
                <a:cs typeface="Tw Cen MT"/>
              </a:rPr>
              <a:t>r</a:t>
            </a:r>
            <a:r>
              <a:rPr sz="2800" spc="-10">
                <a:latin typeface="Tw Cen MT"/>
                <a:cs typeface="Tw Cen MT"/>
              </a:rPr>
              <a:t>egulations </a:t>
            </a:r>
            <a:r>
              <a:rPr lang="en-US" sz="2800">
                <a:latin typeface="Tw Cen MT"/>
                <a:cs typeface="Tw Cen MT"/>
              </a:rPr>
              <a:t>s</a:t>
            </a:r>
            <a:r>
              <a:rPr sz="2800">
                <a:latin typeface="Tw Cen MT"/>
                <a:cs typeface="Tw Cen MT"/>
              </a:rPr>
              <a:t>tate </a:t>
            </a:r>
            <a:r>
              <a:rPr lang="en-US" sz="2800" spc="-5">
                <a:latin typeface="Tw Cen MT"/>
                <a:cs typeface="Tw Cen MT"/>
              </a:rPr>
              <a:t>s</a:t>
            </a:r>
            <a:r>
              <a:rPr sz="2800" spc="-5">
                <a:latin typeface="Tw Cen MT"/>
                <a:cs typeface="Tw Cen MT"/>
              </a:rPr>
              <a:t>taff </a:t>
            </a:r>
            <a:r>
              <a:rPr lang="en-US" sz="2800" spc="-5">
                <a:latin typeface="Tw Cen MT"/>
                <a:cs typeface="Tw Cen MT"/>
              </a:rPr>
              <a:t>a</a:t>
            </a:r>
            <a:r>
              <a:rPr sz="2800" spc="-5">
                <a:latin typeface="Tw Cen MT"/>
                <a:cs typeface="Tw Cen MT"/>
              </a:rPr>
              <a:t>re </a:t>
            </a:r>
            <a:r>
              <a:rPr lang="en-US" sz="2800" spc="-5">
                <a:latin typeface="Tw Cen MT"/>
                <a:cs typeface="Tw Cen MT"/>
              </a:rPr>
              <a:t>c</a:t>
            </a:r>
            <a:r>
              <a:rPr sz="2800" spc="-5">
                <a:latin typeface="Tw Cen MT"/>
                <a:cs typeface="Tw Cen MT"/>
              </a:rPr>
              <a:t>lassified as  SPMP </a:t>
            </a:r>
            <a:r>
              <a:rPr lang="en-US" sz="2800" spc="-5">
                <a:latin typeface="Tw Cen MT"/>
                <a:cs typeface="Tw Cen MT"/>
              </a:rPr>
              <a:t>i</a:t>
            </a:r>
            <a:r>
              <a:rPr sz="2800" spc="-5">
                <a:latin typeface="Tw Cen MT"/>
                <a:cs typeface="Tw Cen MT"/>
              </a:rPr>
              <a:t>f the </a:t>
            </a:r>
            <a:r>
              <a:rPr lang="en-US" sz="2800" spc="-15">
                <a:latin typeface="Tw Cen MT"/>
                <a:cs typeface="Tw Cen MT"/>
              </a:rPr>
              <a:t>f</a:t>
            </a:r>
            <a:r>
              <a:rPr sz="2800" spc="-15">
                <a:latin typeface="Tw Cen MT"/>
                <a:cs typeface="Tw Cen MT"/>
              </a:rPr>
              <a:t>ollowing </a:t>
            </a:r>
            <a:r>
              <a:rPr lang="en-US" sz="2800" spc="-5">
                <a:latin typeface="Tw Cen MT"/>
                <a:cs typeface="Tw Cen MT"/>
              </a:rPr>
              <a:t>c</a:t>
            </a:r>
            <a:r>
              <a:rPr sz="2800" spc="-5">
                <a:latin typeface="Tw Cen MT"/>
                <a:cs typeface="Tw Cen MT"/>
              </a:rPr>
              <a:t>riteria </a:t>
            </a:r>
            <a:r>
              <a:rPr lang="en-US" sz="2800" spc="-5">
                <a:latin typeface="Tw Cen MT"/>
                <a:cs typeface="Tw Cen MT"/>
              </a:rPr>
              <a:t>a</a:t>
            </a:r>
            <a:r>
              <a:rPr sz="2800" spc="-5">
                <a:latin typeface="Tw Cen MT"/>
                <a:cs typeface="Tw Cen MT"/>
              </a:rPr>
              <a:t>re</a:t>
            </a:r>
            <a:r>
              <a:rPr sz="2800" spc="114">
                <a:latin typeface="Tw Cen MT"/>
                <a:cs typeface="Tw Cen MT"/>
              </a:rPr>
              <a:t> </a:t>
            </a:r>
            <a:r>
              <a:rPr lang="en-US" sz="2800" spc="-5">
                <a:latin typeface="Tw Cen MT"/>
                <a:cs typeface="Tw Cen MT"/>
              </a:rPr>
              <a:t>m</a:t>
            </a:r>
            <a:r>
              <a:rPr sz="2800" spc="-5">
                <a:latin typeface="Tw Cen MT"/>
                <a:cs typeface="Tw Cen MT"/>
              </a:rPr>
              <a:t>et:</a:t>
            </a:r>
            <a:endParaRPr sz="2800">
              <a:latin typeface="Tw Cen MT"/>
              <a:cs typeface="Tw Cen MT"/>
            </a:endParaRPr>
          </a:p>
          <a:p>
            <a:pPr marL="652780" marR="5080" lvl="1" indent="-274320">
              <a:lnSpc>
                <a:spcPts val="2590"/>
              </a:lnSpc>
              <a:spcBef>
                <a:spcPts val="2620"/>
              </a:spcBef>
              <a:buClr>
                <a:srgbClr val="4189B3"/>
              </a:buClr>
              <a:buSzPct val="68750"/>
              <a:buFont typeface="Wingdings 2"/>
              <a:buChar char="□"/>
              <a:tabLst>
                <a:tab pos="653415" algn="l"/>
              </a:tabLst>
            </a:pPr>
            <a:r>
              <a:rPr lang="en-US" sz="2400" u="sng">
                <a:latin typeface="Tw Cen MT"/>
                <a:cs typeface="Tw Cen MT"/>
              </a:rPr>
              <a:t>Licensed</a:t>
            </a:r>
            <a:r>
              <a:rPr lang="en-US" sz="2400">
                <a:latin typeface="Tw Cen MT"/>
                <a:cs typeface="Tw Cen MT"/>
              </a:rPr>
              <a:t> </a:t>
            </a:r>
            <a:r>
              <a:rPr sz="2400" spc="-5">
                <a:latin typeface="Tw Cen MT"/>
                <a:cs typeface="Tw Cen MT"/>
              </a:rPr>
              <a:t>in </a:t>
            </a:r>
            <a:r>
              <a:rPr sz="2400">
                <a:latin typeface="Tw Cen MT"/>
                <a:cs typeface="Tw Cen MT"/>
              </a:rPr>
              <a:t>a </a:t>
            </a:r>
            <a:r>
              <a:rPr lang="en-US" sz="2400">
                <a:latin typeface="Tw Cen MT"/>
                <a:cs typeface="Tw Cen MT"/>
              </a:rPr>
              <a:t>m</a:t>
            </a:r>
            <a:r>
              <a:rPr sz="2400">
                <a:latin typeface="Tw Cen MT"/>
                <a:cs typeface="Tw Cen MT"/>
              </a:rPr>
              <a:t>edically </a:t>
            </a:r>
            <a:r>
              <a:rPr lang="en-US" sz="2400" spc="-15">
                <a:latin typeface="Tw Cen MT"/>
                <a:cs typeface="Tw Cen MT"/>
              </a:rPr>
              <a:t>r</a:t>
            </a:r>
            <a:r>
              <a:rPr sz="2400" spc="-15">
                <a:latin typeface="Tw Cen MT"/>
                <a:cs typeface="Tw Cen MT"/>
              </a:rPr>
              <a:t>elated  </a:t>
            </a:r>
            <a:r>
              <a:rPr lang="en-US" sz="2400" spc="-5">
                <a:latin typeface="Tw Cen MT"/>
                <a:cs typeface="Tw Cen MT"/>
              </a:rPr>
              <a:t>p</a:t>
            </a:r>
            <a:r>
              <a:rPr sz="2400" spc="-5">
                <a:latin typeface="Tw Cen MT"/>
                <a:cs typeface="Tw Cen MT"/>
              </a:rPr>
              <a:t>rofession;</a:t>
            </a:r>
            <a:endParaRPr sz="2400">
              <a:latin typeface="Tw Cen MT"/>
              <a:cs typeface="Tw Cen MT"/>
            </a:endParaRPr>
          </a:p>
          <a:p>
            <a:pPr lvl="1">
              <a:lnSpc>
                <a:spcPct val="100000"/>
              </a:lnSpc>
              <a:buClr>
                <a:srgbClr val="4189B3"/>
              </a:buClr>
              <a:buFont typeface="Wingdings 2"/>
              <a:buChar char="□"/>
            </a:pPr>
            <a:endParaRPr sz="2300">
              <a:latin typeface="Tw Cen MT"/>
              <a:cs typeface="Tw Cen MT"/>
            </a:endParaRPr>
          </a:p>
          <a:p>
            <a:pPr marL="652780" marR="29845" lvl="1" indent="-274320">
              <a:lnSpc>
                <a:spcPts val="2590"/>
              </a:lnSpc>
              <a:buClr>
                <a:srgbClr val="4189B3"/>
              </a:buClr>
              <a:buSzPct val="68750"/>
              <a:buFont typeface="Wingdings 2"/>
              <a:buChar char="□"/>
              <a:tabLst>
                <a:tab pos="653415" algn="l"/>
              </a:tabLst>
            </a:pPr>
            <a:r>
              <a:rPr sz="2400" spc="-15">
                <a:latin typeface="Tw Cen MT"/>
                <a:cs typeface="Tw Cen MT"/>
              </a:rPr>
              <a:t>Have </a:t>
            </a:r>
            <a:r>
              <a:rPr sz="2400">
                <a:latin typeface="Tw Cen MT"/>
                <a:cs typeface="Tw Cen MT"/>
              </a:rPr>
              <a:t>a </a:t>
            </a:r>
            <a:r>
              <a:rPr lang="en-US" sz="2400" spc="-15">
                <a:latin typeface="Tw Cen MT"/>
                <a:cs typeface="Tw Cen MT"/>
              </a:rPr>
              <a:t>p</a:t>
            </a:r>
            <a:r>
              <a:rPr sz="2400" spc="-15">
                <a:latin typeface="Tw Cen MT"/>
                <a:cs typeface="Tw Cen MT"/>
              </a:rPr>
              <a:t>osition </a:t>
            </a:r>
            <a:r>
              <a:rPr lang="en-US" sz="2400">
                <a:latin typeface="Tw Cen MT"/>
                <a:cs typeface="Tw Cen MT"/>
              </a:rPr>
              <a:t>w</a:t>
            </a:r>
            <a:r>
              <a:rPr sz="2400">
                <a:latin typeface="Tw Cen MT"/>
                <a:cs typeface="Tw Cen MT"/>
              </a:rPr>
              <a:t>ith </a:t>
            </a:r>
            <a:r>
              <a:rPr lang="en-US" sz="2400">
                <a:latin typeface="Tw Cen MT"/>
                <a:cs typeface="Tw Cen MT"/>
              </a:rPr>
              <a:t>d</a:t>
            </a:r>
            <a:r>
              <a:rPr sz="2400">
                <a:latin typeface="Tw Cen MT"/>
                <a:cs typeface="Tw Cen MT"/>
              </a:rPr>
              <a:t>uties and </a:t>
            </a:r>
            <a:r>
              <a:rPr lang="en-US" sz="2400" spc="-10">
                <a:latin typeface="Tw Cen MT"/>
                <a:cs typeface="Tw Cen MT"/>
              </a:rPr>
              <a:t>r</a:t>
            </a:r>
            <a:r>
              <a:rPr sz="2400" spc="-10">
                <a:latin typeface="Tw Cen MT"/>
                <a:cs typeface="Tw Cen MT"/>
              </a:rPr>
              <a:t>esponsibilities </a:t>
            </a:r>
            <a:r>
              <a:rPr lang="en-US" sz="2400">
                <a:latin typeface="Tw Cen MT"/>
                <a:cs typeface="Tw Cen MT"/>
              </a:rPr>
              <a:t>t</a:t>
            </a:r>
            <a:r>
              <a:rPr sz="2400">
                <a:latin typeface="Tw Cen MT"/>
                <a:cs typeface="Tw Cen MT"/>
              </a:rPr>
              <a:t>hat  </a:t>
            </a:r>
            <a:r>
              <a:rPr lang="en-US" sz="2400" spc="-15">
                <a:latin typeface="Tw Cen MT"/>
                <a:cs typeface="Tw Cen MT"/>
              </a:rPr>
              <a:t>r</a:t>
            </a:r>
            <a:r>
              <a:rPr sz="2400" spc="-15">
                <a:latin typeface="Tw Cen MT"/>
                <a:cs typeface="Tw Cen MT"/>
              </a:rPr>
              <a:t>equire </a:t>
            </a:r>
            <a:r>
              <a:rPr lang="en-US" sz="2400" spc="-15">
                <a:latin typeface="Tw Cen MT"/>
                <a:cs typeface="Tw Cen MT"/>
              </a:rPr>
              <a:t>their </a:t>
            </a:r>
            <a:r>
              <a:rPr lang="en-US" sz="2400" spc="-5">
                <a:latin typeface="Tw Cen MT"/>
                <a:cs typeface="Tw Cen MT"/>
              </a:rPr>
              <a:t>p</a:t>
            </a:r>
            <a:r>
              <a:rPr sz="2400" spc="-5">
                <a:latin typeface="Tw Cen MT"/>
                <a:cs typeface="Tw Cen MT"/>
              </a:rPr>
              <a:t>rofessional </a:t>
            </a:r>
            <a:r>
              <a:rPr lang="en-US" sz="2400" spc="-5">
                <a:latin typeface="Tw Cen MT"/>
                <a:cs typeface="Tw Cen MT"/>
              </a:rPr>
              <a:t>m</a:t>
            </a:r>
            <a:r>
              <a:rPr sz="2400" spc="-5">
                <a:latin typeface="Tw Cen MT"/>
                <a:cs typeface="Tw Cen MT"/>
              </a:rPr>
              <a:t>edical </a:t>
            </a:r>
            <a:r>
              <a:rPr lang="en-US" sz="2400" spc="-20">
                <a:latin typeface="Tw Cen MT"/>
                <a:cs typeface="Tw Cen MT"/>
              </a:rPr>
              <a:t>k</a:t>
            </a:r>
            <a:r>
              <a:rPr sz="2400" spc="-20">
                <a:latin typeface="Tw Cen MT"/>
                <a:cs typeface="Tw Cen MT"/>
              </a:rPr>
              <a:t>nowledge </a:t>
            </a:r>
            <a:r>
              <a:rPr sz="2400">
                <a:latin typeface="Tw Cen MT"/>
                <a:cs typeface="Tw Cen MT"/>
              </a:rPr>
              <a:t>and</a:t>
            </a:r>
            <a:r>
              <a:rPr sz="2400" spc="15">
                <a:latin typeface="Tw Cen MT"/>
                <a:cs typeface="Tw Cen MT"/>
              </a:rPr>
              <a:t> </a:t>
            </a:r>
            <a:r>
              <a:rPr lang="en-US" sz="2400" spc="-5">
                <a:latin typeface="Tw Cen MT"/>
                <a:cs typeface="Tw Cen MT"/>
              </a:rPr>
              <a:t>s</a:t>
            </a:r>
            <a:r>
              <a:rPr sz="2400" spc="-5">
                <a:latin typeface="Tw Cen MT"/>
                <a:cs typeface="Tw Cen MT"/>
              </a:rPr>
              <a:t>kills.</a:t>
            </a:r>
            <a:endParaRPr sz="2400">
              <a:latin typeface="Tw Cen MT"/>
              <a:cs typeface="Tw Cen MT"/>
            </a:endParaRPr>
          </a:p>
          <a:p>
            <a:pPr marL="1400810">
              <a:lnSpc>
                <a:spcPct val="100000"/>
              </a:lnSpc>
              <a:spcBef>
                <a:spcPts val="2175"/>
              </a:spcBef>
            </a:pPr>
            <a:r>
              <a:rPr sz="2400" b="1" i="1">
                <a:solidFill>
                  <a:srgbClr val="FF0000"/>
                </a:solidFill>
                <a:latin typeface="Tw Cen MT"/>
                <a:cs typeface="Tw Cen MT"/>
              </a:rPr>
              <a:t>Note: </a:t>
            </a:r>
            <a:r>
              <a:rPr sz="2400" i="1" spc="-10">
                <a:solidFill>
                  <a:srgbClr val="FF0000"/>
                </a:solidFill>
                <a:latin typeface="Tw Cen MT"/>
                <a:cs typeface="Tw Cen MT"/>
              </a:rPr>
              <a:t>Contractors </a:t>
            </a:r>
            <a:r>
              <a:rPr lang="en-US" sz="2400" i="1">
                <a:solidFill>
                  <a:srgbClr val="FF0000"/>
                </a:solidFill>
                <a:latin typeface="Tw Cen MT"/>
                <a:cs typeface="Tw Cen MT"/>
              </a:rPr>
              <a:t>s</a:t>
            </a:r>
            <a:r>
              <a:rPr sz="2400" i="1">
                <a:solidFill>
                  <a:srgbClr val="FF0000"/>
                </a:solidFill>
                <a:latin typeface="Tw Cen MT"/>
                <a:cs typeface="Tw Cen MT"/>
              </a:rPr>
              <a:t>hould </a:t>
            </a:r>
            <a:r>
              <a:rPr lang="en-US" sz="2400" i="1">
                <a:solidFill>
                  <a:srgbClr val="FF0000"/>
                </a:solidFill>
                <a:latin typeface="Tw Cen MT"/>
                <a:cs typeface="Tw Cen MT"/>
              </a:rPr>
              <a:t>n</a:t>
            </a:r>
            <a:r>
              <a:rPr sz="2400" i="1">
                <a:solidFill>
                  <a:srgbClr val="FF0000"/>
                </a:solidFill>
                <a:latin typeface="Tw Cen MT"/>
                <a:cs typeface="Tw Cen MT"/>
              </a:rPr>
              <a:t>ot </a:t>
            </a:r>
            <a:r>
              <a:rPr lang="en-US" sz="2400" i="1">
                <a:solidFill>
                  <a:srgbClr val="FF0000"/>
                </a:solidFill>
                <a:latin typeface="Tw Cen MT"/>
                <a:cs typeface="Tw Cen MT"/>
              </a:rPr>
              <a:t>u</a:t>
            </a:r>
            <a:r>
              <a:rPr sz="2400" i="1">
                <a:solidFill>
                  <a:srgbClr val="FF0000"/>
                </a:solidFill>
                <a:latin typeface="Tw Cen MT"/>
                <a:cs typeface="Tw Cen MT"/>
              </a:rPr>
              <a:t>se SPMP</a:t>
            </a:r>
            <a:r>
              <a:rPr sz="2400" i="1" spc="-10">
                <a:solidFill>
                  <a:srgbClr val="FF0000"/>
                </a:solidFill>
                <a:latin typeface="Tw Cen MT"/>
                <a:cs typeface="Tw Cen MT"/>
              </a:rPr>
              <a:t> </a:t>
            </a:r>
            <a:r>
              <a:rPr lang="en-US" sz="2400" i="1">
                <a:solidFill>
                  <a:srgbClr val="FF0000"/>
                </a:solidFill>
                <a:latin typeface="Tw Cen MT"/>
                <a:cs typeface="Tw Cen MT"/>
              </a:rPr>
              <a:t>codes</a:t>
            </a:r>
            <a:endParaRPr sz="2400">
              <a:latin typeface="Tw Cen MT"/>
              <a:cs typeface="Tw Cen M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3772" rIns="0" bIns="0" rtlCol="0">
            <a:spAutoFit/>
          </a:bodyPr>
          <a:lstStyle/>
          <a:p>
            <a:pPr marL="43815" marR="5080">
              <a:lnSpc>
                <a:spcPct val="100000"/>
              </a:lnSpc>
              <a:spcBef>
                <a:spcPts val="100"/>
              </a:spcBef>
            </a:pPr>
            <a:r>
              <a:t>Additional </a:t>
            </a:r>
            <a:r>
              <a:rPr spc="-5"/>
              <a:t>Information </a:t>
            </a:r>
            <a:r>
              <a:rPr spc="-15"/>
              <a:t>For </a:t>
            </a:r>
            <a:r>
              <a:t>Skilled  </a:t>
            </a:r>
            <a:r>
              <a:rPr spc="-10"/>
              <a:t>Professional </a:t>
            </a:r>
            <a:r>
              <a:t>Medical </a:t>
            </a:r>
            <a:r>
              <a:rPr spc="-30"/>
              <a:t>Personnel</a:t>
            </a:r>
            <a:r>
              <a:rPr spc="-10"/>
              <a:t> </a:t>
            </a:r>
            <a:r>
              <a:t>(SPMP)</a:t>
            </a:r>
          </a:p>
        </p:txBody>
      </p:sp>
      <p:sp>
        <p:nvSpPr>
          <p:cNvPr id="3" name="object 3"/>
          <p:cNvSpPr txBox="1"/>
          <p:nvPr/>
        </p:nvSpPr>
        <p:spPr>
          <a:xfrm>
            <a:off x="535940" y="1824354"/>
            <a:ext cx="8066405" cy="4275529"/>
          </a:xfrm>
          <a:prstGeom prst="rect">
            <a:avLst/>
          </a:prstGeom>
        </p:spPr>
        <p:txBody>
          <a:bodyPr vert="horz" wrap="square" lIns="0" tIns="12700" rIns="0" bIns="0" rtlCol="0" anchor="t">
            <a:spAutoFit/>
          </a:bodyPr>
          <a:lstStyle/>
          <a:p>
            <a:pPr marL="332740" marR="543560" indent="-320040">
              <a:lnSpc>
                <a:spcPct val="100000"/>
              </a:lnSpc>
              <a:spcBef>
                <a:spcPts val="100"/>
              </a:spcBef>
              <a:buClr>
                <a:srgbClr val="A6B727"/>
              </a:buClr>
              <a:buSzPct val="60416"/>
              <a:buFont typeface="Wingdings"/>
              <a:buChar char=""/>
              <a:tabLst>
                <a:tab pos="332105" algn="l"/>
                <a:tab pos="332740" algn="l"/>
              </a:tabLst>
            </a:pPr>
            <a:r>
              <a:rPr sz="2400">
                <a:latin typeface="Tw Cen MT"/>
                <a:cs typeface="Tw Cen MT"/>
              </a:rPr>
              <a:t>Individuals </a:t>
            </a:r>
            <a:r>
              <a:rPr lang="en-US" sz="2400" spc="-5">
                <a:latin typeface="Tw Cen MT"/>
                <a:cs typeface="Tw Cen MT"/>
              </a:rPr>
              <a:t>q</a:t>
            </a:r>
            <a:r>
              <a:rPr sz="2400" spc="-5">
                <a:latin typeface="Tw Cen MT"/>
                <a:cs typeface="Tw Cen MT"/>
              </a:rPr>
              <a:t>ualified </a:t>
            </a:r>
            <a:r>
              <a:rPr sz="2400">
                <a:latin typeface="Tw Cen MT"/>
                <a:cs typeface="Tw Cen MT"/>
              </a:rPr>
              <a:t>as SPMP </a:t>
            </a:r>
            <a:r>
              <a:rPr lang="en-US" sz="2400">
                <a:latin typeface="Tw Cen MT"/>
                <a:cs typeface="Tw Cen MT"/>
              </a:rPr>
              <a:t>a</a:t>
            </a:r>
            <a:r>
              <a:rPr sz="2400">
                <a:latin typeface="Tw Cen MT"/>
                <a:cs typeface="Tw Cen MT"/>
              </a:rPr>
              <a:t>re </a:t>
            </a:r>
            <a:r>
              <a:rPr lang="en-US" sz="2400">
                <a:latin typeface="Tw Cen MT"/>
                <a:cs typeface="Tw Cen MT"/>
              </a:rPr>
              <a:t>r</a:t>
            </a:r>
            <a:r>
              <a:rPr sz="2400" spc="-10">
                <a:latin typeface="Tw Cen MT"/>
                <a:cs typeface="Tw Cen MT"/>
              </a:rPr>
              <a:t>equired </a:t>
            </a:r>
            <a:r>
              <a:rPr sz="2400">
                <a:latin typeface="Tw Cen MT"/>
                <a:cs typeface="Tw Cen MT"/>
              </a:rPr>
              <a:t>to </a:t>
            </a:r>
            <a:r>
              <a:rPr lang="en-US" sz="2400">
                <a:latin typeface="Tw Cen MT"/>
                <a:cs typeface="Tw Cen MT"/>
              </a:rPr>
              <a:t>d</a:t>
            </a:r>
            <a:r>
              <a:rPr sz="2400" spc="-5">
                <a:latin typeface="Tw Cen MT"/>
                <a:cs typeface="Tw Cen MT"/>
              </a:rPr>
              <a:t>esignate  </a:t>
            </a:r>
            <a:r>
              <a:rPr lang="en-US" sz="2400" spc="-5">
                <a:latin typeface="Tw Cen MT"/>
                <a:cs typeface="Tw Cen MT"/>
              </a:rPr>
              <a:t>w</a:t>
            </a:r>
            <a:r>
              <a:rPr sz="2400">
                <a:latin typeface="Tw Cen MT"/>
                <a:cs typeface="Tw Cen MT"/>
              </a:rPr>
              <a:t>hen the </a:t>
            </a:r>
            <a:r>
              <a:rPr lang="en-US" sz="2400">
                <a:latin typeface="Tw Cen MT"/>
                <a:cs typeface="Tw Cen MT"/>
              </a:rPr>
              <a:t>Medicaid </a:t>
            </a:r>
            <a:r>
              <a:rPr lang="en-US" sz="2400" spc="-5">
                <a:latin typeface="Tw Cen MT"/>
                <a:cs typeface="Tw Cen MT"/>
              </a:rPr>
              <a:t>a</a:t>
            </a:r>
            <a:r>
              <a:rPr sz="2400" spc="-5">
                <a:latin typeface="Tw Cen MT"/>
                <a:cs typeface="Tw Cen MT"/>
              </a:rPr>
              <a:t>ctivities </a:t>
            </a:r>
            <a:r>
              <a:rPr lang="en-US" sz="2400" spc="-25">
                <a:latin typeface="Tw Cen MT"/>
                <a:cs typeface="Tw Cen MT"/>
              </a:rPr>
              <a:t>t</a:t>
            </a:r>
            <a:r>
              <a:rPr sz="2400" spc="-25">
                <a:latin typeface="Tw Cen MT"/>
                <a:cs typeface="Tw Cen MT"/>
              </a:rPr>
              <a:t>hey </a:t>
            </a:r>
            <a:r>
              <a:rPr lang="en-US" sz="2400" spc="-20">
                <a:latin typeface="Tw Cen MT"/>
                <a:cs typeface="Tw Cen MT"/>
              </a:rPr>
              <a:t>p</a:t>
            </a:r>
            <a:r>
              <a:rPr sz="2400" spc="-20">
                <a:latin typeface="Tw Cen MT"/>
                <a:cs typeface="Tw Cen MT"/>
              </a:rPr>
              <a:t>erform </a:t>
            </a:r>
            <a:r>
              <a:rPr lang="en-US" sz="2400" spc="-20">
                <a:latin typeface="Tw Cen MT"/>
                <a:cs typeface="Tw Cen MT"/>
              </a:rPr>
              <a:t>on behalf of the State of Indiana that a state employee would otherwise perform, </a:t>
            </a:r>
            <a:r>
              <a:rPr lang="en-US" sz="2400" spc="-15">
                <a:latin typeface="Tw Cen MT"/>
                <a:cs typeface="Tw Cen MT"/>
              </a:rPr>
              <a:t>REQUIRE t</a:t>
            </a:r>
            <a:r>
              <a:rPr sz="2400">
                <a:latin typeface="Tw Cen MT"/>
                <a:cs typeface="Tw Cen MT"/>
              </a:rPr>
              <a:t>heir SPMP</a:t>
            </a:r>
            <a:r>
              <a:rPr sz="2400" spc="10">
                <a:latin typeface="Tw Cen MT"/>
                <a:cs typeface="Tw Cen MT"/>
              </a:rPr>
              <a:t> </a:t>
            </a:r>
            <a:r>
              <a:rPr lang="en-US" sz="2400" spc="10">
                <a:latin typeface="Tw Cen MT"/>
                <a:cs typeface="Tw Cen MT"/>
              </a:rPr>
              <a:t>s</a:t>
            </a:r>
            <a:r>
              <a:rPr sz="2400" spc="-5">
                <a:latin typeface="Tw Cen MT"/>
                <a:cs typeface="Tw Cen MT"/>
              </a:rPr>
              <a:t>kills</a:t>
            </a:r>
            <a:endParaRPr lang="en-US" sz="2400" spc="-5">
              <a:latin typeface="Tw Cen MT"/>
              <a:cs typeface="Tw Cen MT"/>
            </a:endParaRPr>
          </a:p>
          <a:p>
            <a:pPr marL="332740" marR="543560" indent="-320040">
              <a:spcBef>
                <a:spcPts val="100"/>
              </a:spcBef>
              <a:buClr>
                <a:srgbClr val="A6B727"/>
              </a:buClr>
              <a:buSzPct val="60416"/>
              <a:buFont typeface="Wingdings"/>
              <a:buChar char=""/>
              <a:tabLst>
                <a:tab pos="332105" algn="l"/>
                <a:tab pos="332740" algn="l"/>
              </a:tabLst>
            </a:pPr>
            <a:r>
              <a:rPr lang="en-US" sz="2400" b="1" spc="-5">
                <a:solidFill>
                  <a:srgbClr val="FF0000"/>
                </a:solidFill>
                <a:latin typeface="Tw Cen MT"/>
              </a:rPr>
              <a:t>Please note, that if a non-licensed person (non-SPMP) can do it, the activity is </a:t>
            </a:r>
            <a:r>
              <a:rPr lang="en-US" sz="2400" b="1" u="sng" spc="-5">
                <a:solidFill>
                  <a:srgbClr val="FF0000"/>
                </a:solidFill>
                <a:latin typeface="Tw Cen MT"/>
              </a:rPr>
              <a:t>not</a:t>
            </a:r>
            <a:r>
              <a:rPr lang="en-US" sz="2400" b="1" spc="-5">
                <a:solidFill>
                  <a:srgbClr val="FF0000"/>
                </a:solidFill>
                <a:latin typeface="Tw Cen MT"/>
              </a:rPr>
              <a:t> eligible to be claimed as SPMP activity</a:t>
            </a:r>
          </a:p>
          <a:p>
            <a:pPr marL="332740" marR="543560" indent="-320040">
              <a:spcBef>
                <a:spcPts val="100"/>
              </a:spcBef>
              <a:buClr>
                <a:srgbClr val="A6B727"/>
              </a:buClr>
              <a:buSzPct val="60416"/>
              <a:buFont typeface="Wingdings"/>
              <a:buChar char=""/>
              <a:tabLst>
                <a:tab pos="332105" algn="l"/>
                <a:tab pos="332740" algn="l"/>
              </a:tabLst>
            </a:pPr>
            <a:r>
              <a:rPr lang="en-US" sz="2400" b="1" spc="-5">
                <a:solidFill>
                  <a:srgbClr val="FF0000"/>
                </a:solidFill>
                <a:latin typeface="Tw Cen MT"/>
              </a:rPr>
              <a:t>For example, arranging transportation to a Medicaid service may be performed by a licensed staff, but is NOT considered an SPMP activity</a:t>
            </a:r>
            <a:endParaRPr lang="en-US" sz="2400" b="1" spc="-5">
              <a:latin typeface="Tw Cen MT" panose="020B0602020104020603" pitchFamily="34" charset="0"/>
            </a:endParaRPr>
          </a:p>
          <a:p>
            <a:pPr marL="12700" marR="543560">
              <a:spcBef>
                <a:spcPts val="100"/>
              </a:spcBef>
              <a:buClr>
                <a:srgbClr val="A6B727"/>
              </a:buClr>
              <a:buSzPct val="60416"/>
              <a:tabLst>
                <a:tab pos="332105" algn="l"/>
                <a:tab pos="332740" algn="l"/>
              </a:tabLst>
            </a:pPr>
            <a:endParaRPr lang="en-US" sz="3450" spc="-5">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6342380" cy="696595"/>
          </a:xfrm>
          <a:prstGeom prst="rect">
            <a:avLst/>
          </a:prstGeom>
        </p:spPr>
        <p:txBody>
          <a:bodyPr vert="horz" wrap="square" lIns="0" tIns="12700" rIns="0" bIns="0" rtlCol="0">
            <a:spAutoFit/>
          </a:bodyPr>
          <a:lstStyle/>
          <a:p>
            <a:pPr marL="12700">
              <a:lnSpc>
                <a:spcPct val="100000"/>
              </a:lnSpc>
              <a:spcBef>
                <a:spcPts val="100"/>
              </a:spcBef>
            </a:pPr>
            <a:r>
              <a:rPr sz="4400"/>
              <a:t>Guidelines </a:t>
            </a:r>
            <a:r>
              <a:rPr sz="4400" spc="-30"/>
              <a:t>for </a:t>
            </a:r>
            <a:r>
              <a:rPr sz="4400"/>
              <a:t>Notes</a:t>
            </a:r>
            <a:r>
              <a:rPr sz="4400" spc="-60"/>
              <a:t> </a:t>
            </a:r>
            <a:r>
              <a:rPr lang="en-US" sz="4400"/>
              <a:t>Section</a:t>
            </a:r>
            <a:endParaRPr sz="4400"/>
          </a:p>
        </p:txBody>
      </p:sp>
      <p:sp>
        <p:nvSpPr>
          <p:cNvPr id="3" name="object 3"/>
          <p:cNvSpPr txBox="1"/>
          <p:nvPr/>
        </p:nvSpPr>
        <p:spPr>
          <a:xfrm>
            <a:off x="691387" y="1998090"/>
            <a:ext cx="7910195" cy="3106620"/>
          </a:xfrm>
          <a:prstGeom prst="rect">
            <a:avLst/>
          </a:prstGeom>
        </p:spPr>
        <p:txBody>
          <a:bodyPr vert="horz" wrap="square" lIns="0" tIns="53975" rIns="0" bIns="0" rtlCol="0">
            <a:spAutoFit/>
          </a:bodyPr>
          <a:lstStyle/>
          <a:p>
            <a:pPr marL="332740" marR="37465" indent="-320675">
              <a:lnSpc>
                <a:spcPts val="2590"/>
              </a:lnSpc>
              <a:spcBef>
                <a:spcPts val="425"/>
              </a:spcBef>
              <a:buClr>
                <a:srgbClr val="A6B727"/>
              </a:buClr>
              <a:buSzPct val="60416"/>
              <a:buFont typeface="Wingdings"/>
              <a:buChar char=""/>
              <a:tabLst>
                <a:tab pos="332740" algn="l"/>
                <a:tab pos="333375" algn="l"/>
              </a:tabLst>
            </a:pPr>
            <a:r>
              <a:rPr sz="2400">
                <a:latin typeface="Tw Cen MT"/>
                <a:cs typeface="Tw Cen MT"/>
              </a:rPr>
              <a:t>The </a:t>
            </a:r>
            <a:r>
              <a:rPr lang="en-US" sz="2400" spc="-5">
                <a:solidFill>
                  <a:srgbClr val="306885"/>
                </a:solidFill>
                <a:latin typeface="Tw Cen MT"/>
                <a:cs typeface="Tw Cen MT"/>
              </a:rPr>
              <a:t>notes</a:t>
            </a:r>
            <a:r>
              <a:rPr sz="2400" spc="-5">
                <a:solidFill>
                  <a:srgbClr val="306885"/>
                </a:solidFill>
                <a:latin typeface="Tw Cen MT"/>
                <a:cs typeface="Tw Cen MT"/>
              </a:rPr>
              <a:t> </a:t>
            </a:r>
            <a:r>
              <a:rPr lang="en-US" sz="2400" spc="-5">
                <a:solidFill>
                  <a:srgbClr val="306885"/>
                </a:solidFill>
                <a:latin typeface="Tw Cen MT"/>
                <a:cs typeface="Tw Cen MT"/>
              </a:rPr>
              <a:t>s</a:t>
            </a:r>
            <a:r>
              <a:rPr lang="en-US" sz="2400">
                <a:solidFill>
                  <a:srgbClr val="306885"/>
                </a:solidFill>
                <a:latin typeface="Tw Cen MT"/>
                <a:cs typeface="Tw Cen MT"/>
              </a:rPr>
              <a:t>ection</a:t>
            </a:r>
            <a:r>
              <a:rPr sz="2400">
                <a:solidFill>
                  <a:srgbClr val="306885"/>
                </a:solidFill>
                <a:latin typeface="Tw Cen MT"/>
                <a:cs typeface="Tw Cen MT"/>
              </a:rPr>
              <a:t> </a:t>
            </a:r>
            <a:r>
              <a:rPr lang="en-US" sz="2400" spc="-5">
                <a:latin typeface="Tw Cen MT"/>
                <a:cs typeface="Tw Cen MT"/>
              </a:rPr>
              <a:t>n</a:t>
            </a:r>
            <a:r>
              <a:rPr sz="2400" spc="-5">
                <a:latin typeface="Tw Cen MT"/>
                <a:cs typeface="Tw Cen MT"/>
              </a:rPr>
              <a:t>eeds </a:t>
            </a:r>
            <a:r>
              <a:rPr sz="2400">
                <a:latin typeface="Tw Cen MT"/>
                <a:cs typeface="Tw Cen MT"/>
              </a:rPr>
              <a:t>to </a:t>
            </a:r>
            <a:r>
              <a:rPr lang="en-US" sz="2400">
                <a:latin typeface="Tw Cen MT"/>
                <a:cs typeface="Tw Cen MT"/>
              </a:rPr>
              <a:t>b</a:t>
            </a:r>
            <a:r>
              <a:rPr sz="2400">
                <a:latin typeface="Tw Cen MT"/>
                <a:cs typeface="Tw Cen MT"/>
              </a:rPr>
              <a:t>e </a:t>
            </a:r>
            <a:r>
              <a:rPr lang="en-US" sz="2400" spc="-5">
                <a:latin typeface="Tw Cen MT"/>
                <a:cs typeface="Tw Cen MT"/>
              </a:rPr>
              <a:t>c</a:t>
            </a:r>
            <a:r>
              <a:rPr sz="2400" spc="-5">
                <a:latin typeface="Tw Cen MT"/>
                <a:cs typeface="Tw Cen MT"/>
              </a:rPr>
              <a:t>ompleted in </a:t>
            </a:r>
            <a:r>
              <a:rPr lang="en-US" sz="2400">
                <a:latin typeface="Tw Cen MT"/>
                <a:cs typeface="Tw Cen MT"/>
              </a:rPr>
              <a:t>c</a:t>
            </a:r>
            <a:r>
              <a:rPr sz="2400">
                <a:latin typeface="Tw Cen MT"/>
                <a:cs typeface="Tw Cen MT"/>
              </a:rPr>
              <a:t>onjunction </a:t>
            </a:r>
            <a:r>
              <a:rPr lang="en-US" sz="2400">
                <a:latin typeface="Tw Cen MT"/>
                <a:cs typeface="Tw Cen MT"/>
              </a:rPr>
              <a:t>w</a:t>
            </a:r>
            <a:r>
              <a:rPr sz="2400">
                <a:latin typeface="Tw Cen MT"/>
                <a:cs typeface="Tw Cen MT"/>
              </a:rPr>
              <a:t>ith  the </a:t>
            </a:r>
            <a:r>
              <a:rPr lang="en-US" sz="2400">
                <a:latin typeface="Tw Cen MT"/>
                <a:cs typeface="Tw Cen MT"/>
              </a:rPr>
              <a:t>activity code section </a:t>
            </a:r>
            <a:r>
              <a:rPr sz="2400" spc="-5">
                <a:latin typeface="Tw Cen MT"/>
                <a:cs typeface="Tw Cen MT"/>
              </a:rPr>
              <a:t>as </a:t>
            </a:r>
            <a:r>
              <a:rPr lang="en-US" sz="2400" spc="-5">
                <a:latin typeface="Tw Cen MT"/>
                <a:cs typeface="Tw Cen MT"/>
              </a:rPr>
              <a:t>s</a:t>
            </a:r>
            <a:r>
              <a:rPr sz="2400" spc="-5">
                <a:latin typeface="Tw Cen MT"/>
                <a:cs typeface="Tw Cen MT"/>
              </a:rPr>
              <a:t>upportive </a:t>
            </a:r>
            <a:r>
              <a:rPr lang="en-US" sz="2400">
                <a:latin typeface="Tw Cen MT"/>
                <a:cs typeface="Tw Cen MT"/>
              </a:rPr>
              <a:t>d</a:t>
            </a:r>
            <a:r>
              <a:rPr sz="2400">
                <a:latin typeface="Tw Cen MT"/>
                <a:cs typeface="Tw Cen MT"/>
              </a:rPr>
              <a:t>ocumentation</a:t>
            </a:r>
            <a:r>
              <a:rPr lang="en-US" sz="2400">
                <a:latin typeface="Tw Cen MT"/>
                <a:cs typeface="Tw Cen MT"/>
              </a:rPr>
              <a:t>.</a:t>
            </a:r>
          </a:p>
          <a:p>
            <a:pPr marL="12065" marR="37465">
              <a:lnSpc>
                <a:spcPts val="2590"/>
              </a:lnSpc>
              <a:spcBef>
                <a:spcPts val="425"/>
              </a:spcBef>
              <a:buClr>
                <a:srgbClr val="A6B727"/>
              </a:buClr>
              <a:buSzPct val="60416"/>
              <a:tabLst>
                <a:tab pos="332740" algn="l"/>
                <a:tab pos="333375" algn="l"/>
              </a:tabLst>
            </a:pPr>
            <a:endParaRPr sz="3650">
              <a:latin typeface="Tw Cen MT"/>
              <a:cs typeface="Tw Cen MT"/>
            </a:endParaRPr>
          </a:p>
          <a:p>
            <a:pPr marL="332740" marR="5080" indent="-320675">
              <a:lnSpc>
                <a:spcPts val="2590"/>
              </a:lnSpc>
              <a:buClr>
                <a:srgbClr val="A6B727"/>
              </a:buClr>
              <a:buSzPct val="60416"/>
              <a:buFont typeface="Wingdings"/>
              <a:buChar char=""/>
              <a:tabLst>
                <a:tab pos="332740" algn="l"/>
                <a:tab pos="333375" algn="l"/>
              </a:tabLst>
            </a:pPr>
            <a:r>
              <a:rPr lang="en-US" sz="2400" spc="-15">
                <a:latin typeface="Tw Cen MT"/>
                <a:cs typeface="Tw Cen MT"/>
              </a:rPr>
              <a:t>Notes must include enough detail to </a:t>
            </a:r>
            <a:r>
              <a:rPr lang="en-US" sz="2400" spc="5">
                <a:latin typeface="Tw Cen MT"/>
                <a:cs typeface="Tw Cen MT"/>
              </a:rPr>
              <a:t>s</a:t>
            </a:r>
            <a:r>
              <a:rPr sz="2400" spc="5">
                <a:latin typeface="Tw Cen MT"/>
                <a:cs typeface="Tw Cen MT"/>
              </a:rPr>
              <a:t>upport </a:t>
            </a:r>
            <a:r>
              <a:rPr lang="en-US" sz="2400" spc="5">
                <a:latin typeface="Tw Cen MT"/>
                <a:cs typeface="Tw Cen MT"/>
              </a:rPr>
              <a:t>a</a:t>
            </a:r>
            <a:r>
              <a:rPr sz="2400">
                <a:latin typeface="Tw Cen MT"/>
                <a:cs typeface="Tw Cen MT"/>
              </a:rPr>
              <a:t>ctivity </a:t>
            </a:r>
            <a:r>
              <a:rPr lang="en-US" sz="2400">
                <a:latin typeface="Tw Cen MT"/>
                <a:cs typeface="Tw Cen MT"/>
              </a:rPr>
              <a:t>c</a:t>
            </a:r>
            <a:r>
              <a:rPr sz="2400">
                <a:latin typeface="Tw Cen MT"/>
                <a:cs typeface="Tw Cen MT"/>
              </a:rPr>
              <a:t>odes </a:t>
            </a:r>
            <a:r>
              <a:rPr lang="en-US" sz="2400">
                <a:latin typeface="Tw Cen MT"/>
                <a:cs typeface="Tw Cen MT"/>
              </a:rPr>
              <a:t>s</a:t>
            </a:r>
            <a:r>
              <a:rPr sz="2400">
                <a:latin typeface="Tw Cen MT"/>
                <a:cs typeface="Tw Cen MT"/>
              </a:rPr>
              <a:t>elected</a:t>
            </a:r>
            <a:r>
              <a:rPr lang="en-US" sz="2400">
                <a:latin typeface="Tw Cen MT"/>
                <a:cs typeface="Tw Cen MT"/>
              </a:rPr>
              <a:t> to support that this is a Medicaid administrative activity.  </a:t>
            </a:r>
          </a:p>
          <a:p>
            <a:pPr marL="332740" marR="5080" indent="-320675">
              <a:lnSpc>
                <a:spcPts val="2590"/>
              </a:lnSpc>
              <a:buClr>
                <a:srgbClr val="A6B727"/>
              </a:buClr>
              <a:buSzPct val="60416"/>
              <a:buFont typeface="Wingdings"/>
              <a:buChar char=""/>
              <a:tabLst>
                <a:tab pos="332740" algn="l"/>
                <a:tab pos="333375" algn="l"/>
              </a:tabLst>
            </a:pPr>
            <a:endParaRPr lang="en-US" sz="2400">
              <a:solidFill>
                <a:srgbClr val="FF0000"/>
              </a:solidFill>
              <a:latin typeface="Tw Cen MT"/>
              <a:cs typeface="Tw Cen MT"/>
            </a:endParaRPr>
          </a:p>
          <a:p>
            <a:pPr marL="332740" marR="5080" indent="-320675">
              <a:lnSpc>
                <a:spcPts val="2590"/>
              </a:lnSpc>
              <a:buClr>
                <a:srgbClr val="A6B727"/>
              </a:buClr>
              <a:buSzPct val="60416"/>
              <a:buFont typeface="Wingdings"/>
              <a:buChar char=""/>
              <a:tabLst>
                <a:tab pos="332740" algn="l"/>
                <a:tab pos="333375" algn="l"/>
              </a:tabLst>
            </a:pPr>
            <a:r>
              <a:rPr lang="en-US" sz="2400">
                <a:solidFill>
                  <a:srgbClr val="FF0000"/>
                </a:solidFill>
                <a:latin typeface="Tw Cen MT"/>
                <a:cs typeface="Tw Cen MT"/>
              </a:rPr>
              <a:t>Notes are subject to audit and may require paybacks if not sufficient to support the activity code selected.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411226"/>
            <a:ext cx="7371080" cy="574040"/>
          </a:xfrm>
          <a:prstGeom prst="rect">
            <a:avLst/>
          </a:prstGeom>
        </p:spPr>
        <p:txBody>
          <a:bodyPr vert="horz" wrap="square" lIns="0" tIns="12700" rIns="0" bIns="0" rtlCol="0">
            <a:spAutoFit/>
          </a:bodyPr>
          <a:lstStyle/>
          <a:p>
            <a:pPr marL="12700">
              <a:lnSpc>
                <a:spcPct val="100000"/>
              </a:lnSpc>
              <a:spcBef>
                <a:spcPts val="100"/>
              </a:spcBef>
            </a:pPr>
            <a:r>
              <a:t>Guidelines </a:t>
            </a:r>
            <a:r>
              <a:rPr spc="-25"/>
              <a:t>for </a:t>
            </a:r>
            <a:r>
              <a:rPr spc="-5"/>
              <a:t>Notes </a:t>
            </a:r>
            <a:r>
              <a:rPr lang="en-US"/>
              <a:t>Section</a:t>
            </a:r>
            <a:r>
              <a:rPr spc="-45"/>
              <a:t> </a:t>
            </a:r>
            <a:r>
              <a:rPr spc="-5"/>
              <a:t>(Continued)</a:t>
            </a:r>
          </a:p>
        </p:txBody>
      </p:sp>
      <p:sp>
        <p:nvSpPr>
          <p:cNvPr id="3" name="object 3"/>
          <p:cNvSpPr txBox="1"/>
          <p:nvPr/>
        </p:nvSpPr>
        <p:spPr>
          <a:xfrm>
            <a:off x="602487" y="1514347"/>
            <a:ext cx="7548880" cy="1037272"/>
          </a:xfrm>
          <a:prstGeom prst="rect">
            <a:avLst/>
          </a:prstGeom>
        </p:spPr>
        <p:txBody>
          <a:bodyPr vert="horz" wrap="square" lIns="0" tIns="53975" rIns="0" bIns="0" rtlCol="0">
            <a:spAutoFit/>
          </a:bodyPr>
          <a:lstStyle/>
          <a:p>
            <a:pPr marR="5080" indent="12700">
              <a:lnSpc>
                <a:spcPts val="2590"/>
              </a:lnSpc>
              <a:spcBef>
                <a:spcPts val="425"/>
              </a:spcBef>
            </a:pPr>
            <a:r>
              <a:rPr sz="2000" spc="-5">
                <a:latin typeface="Tw Cen MT"/>
                <a:cs typeface="Tw Cen MT"/>
              </a:rPr>
              <a:t>Comments </a:t>
            </a:r>
            <a:r>
              <a:rPr sz="2000">
                <a:latin typeface="Tw Cen MT"/>
                <a:cs typeface="Tw Cen MT"/>
              </a:rPr>
              <a:t>should be </a:t>
            </a:r>
            <a:r>
              <a:rPr sz="2000" spc="-10">
                <a:latin typeface="Tw Cen MT"/>
                <a:cs typeface="Tw Cen MT"/>
              </a:rPr>
              <a:t>descriptive </a:t>
            </a:r>
            <a:r>
              <a:rPr sz="2000">
                <a:latin typeface="Tw Cen MT"/>
                <a:cs typeface="Tw Cen MT"/>
              </a:rPr>
              <a:t>enough to </a:t>
            </a:r>
            <a:r>
              <a:rPr lang="en-US" sz="2000">
                <a:latin typeface="Tw Cen MT"/>
                <a:cs typeface="Tw Cen MT"/>
              </a:rPr>
              <a:t>distinguish between a Medicaid administrative activity or non-Medicaid administrative activity.  Without clear notes, Medicaid administrative activities will be rejected.  </a:t>
            </a:r>
            <a:endParaRPr sz="2000">
              <a:latin typeface="Tw Cen MT"/>
              <a:cs typeface="Tw Cen MT"/>
            </a:endParaRPr>
          </a:p>
        </p:txBody>
      </p:sp>
      <p:graphicFrame>
        <p:nvGraphicFramePr>
          <p:cNvPr id="4" name="object 4"/>
          <p:cNvGraphicFramePr>
            <a:graphicFrameLocks noGrp="1"/>
          </p:cNvGraphicFramePr>
          <p:nvPr>
            <p:extLst>
              <p:ext uri="{D42A27DB-BD31-4B8C-83A1-F6EECF244321}">
                <p14:modId xmlns:p14="http://schemas.microsoft.com/office/powerpoint/2010/main" val="3500023882"/>
              </p:ext>
            </p:extLst>
          </p:nvPr>
        </p:nvGraphicFramePr>
        <p:xfrm>
          <a:off x="476249" y="2614038"/>
          <a:ext cx="8280401" cy="4085670"/>
        </p:xfrm>
        <a:graphic>
          <a:graphicData uri="http://schemas.openxmlformats.org/drawingml/2006/table">
            <a:tbl>
              <a:tblPr firstRow="1">
                <a:tableStyleId>{2D5ABB26-0587-4C30-8999-92F81FD0307C}</a:tableStyleId>
              </a:tblPr>
              <a:tblGrid>
                <a:gridCol w="993877">
                  <a:extLst>
                    <a:ext uri="{9D8B030D-6E8A-4147-A177-3AD203B41FA5}">
                      <a16:colId xmlns:a16="http://schemas.microsoft.com/office/drawing/2014/main" val="922884585"/>
                    </a:ext>
                  </a:extLst>
                </a:gridCol>
                <a:gridCol w="2005781">
                  <a:extLst>
                    <a:ext uri="{9D8B030D-6E8A-4147-A177-3AD203B41FA5}">
                      <a16:colId xmlns:a16="http://schemas.microsoft.com/office/drawing/2014/main" val="20000"/>
                    </a:ext>
                  </a:extLst>
                </a:gridCol>
                <a:gridCol w="5280743">
                  <a:extLst>
                    <a:ext uri="{9D8B030D-6E8A-4147-A177-3AD203B41FA5}">
                      <a16:colId xmlns:a16="http://schemas.microsoft.com/office/drawing/2014/main" val="20001"/>
                    </a:ext>
                  </a:extLst>
                </a:gridCol>
              </a:tblGrid>
              <a:tr h="385976">
                <a:tc>
                  <a:txBody>
                    <a:bodyPr/>
                    <a:lstStyle/>
                    <a:p>
                      <a:pPr marL="91440" algn="ctr">
                        <a:lnSpc>
                          <a:spcPct val="100000"/>
                        </a:lnSpc>
                        <a:spcBef>
                          <a:spcPts val="270"/>
                        </a:spcBef>
                      </a:pPr>
                      <a:r>
                        <a:rPr lang="en-US" sz="1800" b="1">
                          <a:solidFill>
                            <a:schemeClr val="bg1"/>
                          </a:solidFill>
                          <a:latin typeface="Tw Cen MT"/>
                          <a:cs typeface="Tw Cen MT"/>
                        </a:rPr>
                        <a:t>CODE</a:t>
                      </a:r>
                      <a:endParaRPr sz="1800" b="1">
                        <a:solidFill>
                          <a:schemeClr val="bg1"/>
                        </a:solidFill>
                        <a:latin typeface="Tw Cen MT"/>
                        <a:cs typeface="Tw Cen MT"/>
                      </a:endParaRPr>
                    </a:p>
                  </a:txBody>
                  <a:tcPr marL="0" marR="0" marT="34290" marB="0">
                    <a:lnL w="12700">
                      <a:solidFill>
                        <a:srgbClr val="FFFFFF"/>
                      </a:solidFill>
                      <a:prstDash val="soli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lumMod val="50000"/>
                      </a:schemeClr>
                    </a:solidFill>
                  </a:tcPr>
                </a:tc>
                <a:tc>
                  <a:txBody>
                    <a:bodyPr/>
                    <a:lstStyle/>
                    <a:p>
                      <a:pPr marL="91440" algn="ctr">
                        <a:lnSpc>
                          <a:spcPct val="100000"/>
                        </a:lnSpc>
                        <a:spcBef>
                          <a:spcPts val="270"/>
                        </a:spcBef>
                      </a:pPr>
                      <a:r>
                        <a:rPr lang="en-US" sz="1800" b="1">
                          <a:solidFill>
                            <a:schemeClr val="bg1"/>
                          </a:solidFill>
                          <a:latin typeface="Tw Cen MT"/>
                          <a:cs typeface="Tw Cen MT"/>
                        </a:rPr>
                        <a:t>INCORRECT</a:t>
                      </a:r>
                      <a:endParaRPr sz="1800" b="1">
                        <a:solidFill>
                          <a:schemeClr val="bg1"/>
                        </a:solidFill>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38100" cap="flat" cmpd="sng" algn="ctr">
                      <a:solidFill>
                        <a:srgbClr val="FFFFFF"/>
                      </a:solidFill>
                      <a:prstDash val="solid"/>
                      <a:round/>
                      <a:headEnd type="none" w="med" len="med"/>
                      <a:tailEnd type="none" w="med" len="med"/>
                    </a:lnB>
                    <a:solidFill>
                      <a:schemeClr val="bg1">
                        <a:lumMod val="50000"/>
                      </a:schemeClr>
                    </a:solidFill>
                  </a:tcPr>
                </a:tc>
                <a:tc>
                  <a:txBody>
                    <a:bodyPr/>
                    <a:lstStyle/>
                    <a:p>
                      <a:pPr marL="92075" algn="ctr">
                        <a:lnSpc>
                          <a:spcPct val="100000"/>
                        </a:lnSpc>
                        <a:spcBef>
                          <a:spcPts val="270"/>
                        </a:spcBef>
                      </a:pPr>
                      <a:r>
                        <a:rPr lang="en-US" sz="1800" b="1">
                          <a:solidFill>
                            <a:schemeClr val="bg1"/>
                          </a:solidFill>
                          <a:latin typeface="Tw Cen MT"/>
                          <a:cs typeface="Tw Cen MT"/>
                        </a:rPr>
                        <a:t>CORRECT</a:t>
                      </a:r>
                      <a:endParaRPr sz="1800" b="1">
                        <a:solidFill>
                          <a:schemeClr val="bg1"/>
                        </a:solidFill>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38100" cap="flat" cmpd="sng" algn="ctr">
                      <a:solidFill>
                        <a:srgbClr val="FFFFFF"/>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509935794"/>
                  </a:ext>
                </a:extLst>
              </a:tr>
              <a:tr h="385976">
                <a:tc>
                  <a:txBody>
                    <a:bodyPr/>
                    <a:lstStyle/>
                    <a:p>
                      <a:pPr marL="91440" algn="ctr">
                        <a:lnSpc>
                          <a:spcPct val="100000"/>
                        </a:lnSpc>
                        <a:spcBef>
                          <a:spcPts val="270"/>
                        </a:spcBef>
                      </a:pPr>
                      <a:r>
                        <a:rPr lang="en-US" sz="1800">
                          <a:latin typeface="Tw Cen MT"/>
                          <a:cs typeface="Tw Cen MT"/>
                        </a:rPr>
                        <a:t>G1</a:t>
                      </a:r>
                    </a:p>
                  </a:txBody>
                  <a:tcPr marL="0" marR="0" marT="34290" marB="0" anchor="ctr">
                    <a:lnL w="12700">
                      <a:solidFill>
                        <a:srgbClr val="FFFFFF"/>
                      </a:solidFill>
                      <a:prstDash val="solid"/>
                    </a:lnL>
                    <a:lnR w="12700">
                      <a:solidFill>
                        <a:srgbClr val="FFFFFF"/>
                      </a:solidFill>
                      <a:prstDash val="soli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91440">
                        <a:lnSpc>
                          <a:spcPct val="100000"/>
                        </a:lnSpc>
                        <a:spcBef>
                          <a:spcPts val="270"/>
                        </a:spcBef>
                      </a:pPr>
                      <a:r>
                        <a:rPr lang="en-US" sz="1800" spc="-5">
                          <a:latin typeface="Tw Cen MT"/>
                          <a:cs typeface="Tw Cen MT"/>
                        </a:rPr>
                        <a:t>Staffing</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D9D9D9"/>
                    </a:solidFill>
                  </a:tcPr>
                </a:tc>
                <a:tc>
                  <a:txBody>
                    <a:bodyPr/>
                    <a:lstStyle/>
                    <a:p>
                      <a:pPr marL="92075">
                        <a:lnSpc>
                          <a:spcPct val="100000"/>
                        </a:lnSpc>
                        <a:spcBef>
                          <a:spcPts val="270"/>
                        </a:spcBef>
                      </a:pPr>
                      <a:r>
                        <a:rPr lang="en-US" sz="1800" spc="-10">
                          <a:latin typeface="Tw Cen MT"/>
                          <a:cs typeface="Tw Cen MT"/>
                        </a:rPr>
                        <a:t>Reviewing treatment/progress for IOP</a:t>
                      </a:r>
                      <a:r>
                        <a:rPr lang="en-US" sz="1800" spc="-10" baseline="0">
                          <a:latin typeface="Tw Cen MT"/>
                          <a:cs typeface="Tw Cen MT"/>
                        </a:rPr>
                        <a:t> </a:t>
                      </a:r>
                      <a:r>
                        <a:rPr lang="en-US" sz="1800" spc="-10">
                          <a:latin typeface="Tw Cen MT"/>
                          <a:cs typeface="Tw Cen MT"/>
                        </a:rPr>
                        <a:t>program and receiving recommendations from medical lead</a:t>
                      </a:r>
                      <a:endParaRPr sz="1800">
                        <a:latin typeface="Tw Cen MT"/>
                        <a:cs typeface="Tw Cen MT"/>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9D9D9"/>
                    </a:solidFill>
                  </a:tcPr>
                </a:tc>
                <a:extLst>
                  <a:ext uri="{0D108BD9-81ED-4DB2-BD59-A6C34878D82A}">
                    <a16:rowId xmlns:a16="http://schemas.microsoft.com/office/drawing/2014/main" val="10001"/>
                  </a:ext>
                </a:extLst>
              </a:tr>
              <a:tr h="385977">
                <a:tc>
                  <a:txBody>
                    <a:bodyPr/>
                    <a:lstStyle/>
                    <a:p>
                      <a:pPr marL="91440" algn="ctr">
                        <a:lnSpc>
                          <a:spcPct val="100000"/>
                        </a:lnSpc>
                        <a:spcBef>
                          <a:spcPts val="270"/>
                        </a:spcBef>
                      </a:pPr>
                      <a:r>
                        <a:rPr lang="en-US" sz="1800">
                          <a:latin typeface="Tw Cen MT"/>
                          <a:cs typeface="Tw Cen MT"/>
                        </a:rPr>
                        <a:t>A</a:t>
                      </a:r>
                    </a:p>
                  </a:txBody>
                  <a:tcPr marL="0" marR="0" marT="3429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91440">
                        <a:lnSpc>
                          <a:spcPct val="100000"/>
                        </a:lnSpc>
                        <a:spcBef>
                          <a:spcPts val="270"/>
                        </a:spcBef>
                      </a:pPr>
                      <a:r>
                        <a:rPr lang="en-US" sz="1800" spc="-15">
                          <a:latin typeface="Tw Cen MT"/>
                          <a:cs typeface="Tw Cen MT"/>
                        </a:rPr>
                        <a:t>Charting</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CECEC"/>
                    </a:solidFill>
                  </a:tcPr>
                </a:tc>
                <a:tc>
                  <a:txBody>
                    <a:bodyPr/>
                    <a:lstStyle/>
                    <a:p>
                      <a:pPr marL="92075">
                        <a:lnSpc>
                          <a:spcPct val="100000"/>
                        </a:lnSpc>
                        <a:spcBef>
                          <a:spcPts val="270"/>
                        </a:spcBef>
                      </a:pPr>
                      <a:r>
                        <a:rPr lang="en-US" sz="1800">
                          <a:latin typeface="Tw Cen MT"/>
                          <a:cs typeface="Tw Cen MT"/>
                        </a:rPr>
                        <a:t>Case notes </a:t>
                      </a:r>
                      <a:r>
                        <a:rPr lang="en-US" sz="1800" spc="-10">
                          <a:latin typeface="Tw Cen MT"/>
                          <a:cs typeface="Tw Cen MT"/>
                        </a:rPr>
                        <a:t>from group </a:t>
                      </a:r>
                      <a:r>
                        <a:rPr lang="en-US" sz="1800" spc="-15">
                          <a:latin typeface="Tw Cen MT"/>
                          <a:cs typeface="Tw Cen MT"/>
                        </a:rPr>
                        <a:t>therapy</a:t>
                      </a:r>
                      <a:r>
                        <a:rPr lang="en-US" sz="1800" spc="-55">
                          <a:latin typeface="Tw Cen MT"/>
                          <a:cs typeface="Tw Cen MT"/>
                        </a:rPr>
                        <a:t> </a:t>
                      </a:r>
                      <a:r>
                        <a:rPr lang="en-US" sz="1800">
                          <a:latin typeface="Tw Cen MT"/>
                          <a:cs typeface="Tw Cen MT"/>
                        </a:rPr>
                        <a:t>session</a:t>
                      </a: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CECEC"/>
                    </a:solidFill>
                  </a:tcPr>
                </a:tc>
                <a:extLst>
                  <a:ext uri="{0D108BD9-81ED-4DB2-BD59-A6C34878D82A}">
                    <a16:rowId xmlns:a16="http://schemas.microsoft.com/office/drawing/2014/main" val="10002"/>
                  </a:ext>
                </a:extLst>
              </a:tr>
              <a:tr h="615150">
                <a:tc>
                  <a:txBody>
                    <a:bodyPr/>
                    <a:lstStyle/>
                    <a:p>
                      <a:pPr marL="91440" algn="ctr">
                        <a:lnSpc>
                          <a:spcPct val="100000"/>
                        </a:lnSpc>
                        <a:spcBef>
                          <a:spcPts val="270"/>
                        </a:spcBef>
                      </a:pPr>
                      <a:r>
                        <a:rPr lang="en-US" sz="1800">
                          <a:latin typeface="Tw Cen MT"/>
                          <a:cs typeface="Tw Cen MT"/>
                        </a:rPr>
                        <a:t>G2</a:t>
                      </a:r>
                    </a:p>
                  </a:txBody>
                  <a:tcPr marL="0" marR="0" marT="3429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91440">
                        <a:lnSpc>
                          <a:spcPct val="100000"/>
                        </a:lnSpc>
                        <a:spcBef>
                          <a:spcPts val="270"/>
                        </a:spcBef>
                      </a:pPr>
                      <a:r>
                        <a:rPr lang="en-US" sz="1800">
                          <a:latin typeface="Tw Cen MT"/>
                          <a:cs typeface="Tw Cen MT"/>
                        </a:rPr>
                        <a:t>Supervision</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92075">
                        <a:lnSpc>
                          <a:spcPct val="100000"/>
                        </a:lnSpc>
                        <a:spcBef>
                          <a:spcPts val="270"/>
                        </a:spcBef>
                      </a:pPr>
                      <a:r>
                        <a:rPr lang="en-US" sz="1800" spc="-5">
                          <a:latin typeface="Tw Cen MT"/>
                          <a:cs typeface="Tw Cen MT"/>
                        </a:rPr>
                        <a:t>Review client treatment plan progress and signing off on treatment plans</a:t>
                      </a:r>
                      <a:endParaRPr lang="en-US"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a16="http://schemas.microsoft.com/office/drawing/2014/main" val="10003"/>
                  </a:ext>
                </a:extLst>
              </a:tr>
              <a:tr h="385977">
                <a:tc>
                  <a:txBody>
                    <a:bodyPr/>
                    <a:lstStyle/>
                    <a:p>
                      <a:pPr marL="91440" algn="ctr">
                        <a:lnSpc>
                          <a:spcPct val="100000"/>
                        </a:lnSpc>
                        <a:spcBef>
                          <a:spcPts val="270"/>
                        </a:spcBef>
                      </a:pPr>
                      <a:r>
                        <a:rPr lang="en-US" sz="1800">
                          <a:latin typeface="Tw Cen MT"/>
                          <a:cs typeface="Tw Cen MT"/>
                        </a:rPr>
                        <a:t>I</a:t>
                      </a:r>
                    </a:p>
                  </a:txBody>
                  <a:tcPr marL="0" marR="0" marT="3429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91440">
                        <a:lnSpc>
                          <a:spcPct val="100000"/>
                        </a:lnSpc>
                        <a:spcBef>
                          <a:spcPts val="270"/>
                        </a:spcBef>
                      </a:pPr>
                      <a:r>
                        <a:rPr sz="1800" spc="-5">
                          <a:latin typeface="Tw Cen MT"/>
                          <a:cs typeface="Tw Cen MT"/>
                        </a:rPr>
                        <a:t>Driving</a:t>
                      </a:r>
                      <a:r>
                        <a:rPr lang="en-US" sz="1800" spc="-5">
                          <a:latin typeface="Tw Cen MT"/>
                          <a:cs typeface="Tw Cen MT"/>
                        </a:rPr>
                        <a:t> </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CECEC"/>
                    </a:solidFill>
                  </a:tcPr>
                </a:tc>
                <a:tc>
                  <a:txBody>
                    <a:bodyPr/>
                    <a:lstStyle/>
                    <a:p>
                      <a:pPr marL="92075">
                        <a:lnSpc>
                          <a:spcPct val="100000"/>
                        </a:lnSpc>
                        <a:spcBef>
                          <a:spcPts val="270"/>
                        </a:spcBef>
                      </a:pPr>
                      <a:r>
                        <a:rPr lang="en-US" sz="1800" spc="-5" dirty="0">
                          <a:latin typeface="Tw Cen MT"/>
                          <a:cs typeface="Tw Cen MT"/>
                        </a:rPr>
                        <a:t>Driving to meet with </a:t>
                      </a:r>
                      <a:r>
                        <a:rPr lang="en-US" sz="1800" dirty="0">
                          <a:latin typeface="Tw Cen MT"/>
                          <a:cs typeface="Tw Cen MT"/>
                        </a:rPr>
                        <a:t>Social Worker students</a:t>
                      </a:r>
                      <a:r>
                        <a:rPr lang="en-US" sz="1800" spc="-5" dirty="0">
                          <a:latin typeface="Tw Cen MT"/>
                          <a:cs typeface="Tw Cen MT"/>
                        </a:rPr>
                        <a:t> to educate about Medicaid programming and opportunities in IN</a:t>
                      </a:r>
                      <a:endParaRPr sz="1800" dirty="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CECEC"/>
                    </a:solidFill>
                  </a:tcPr>
                </a:tc>
                <a:extLst>
                  <a:ext uri="{0D108BD9-81ED-4DB2-BD59-A6C34878D82A}">
                    <a16:rowId xmlns:a16="http://schemas.microsoft.com/office/drawing/2014/main" val="10004"/>
                  </a:ext>
                </a:extLst>
              </a:tr>
              <a:tr h="675457">
                <a:tc>
                  <a:txBody>
                    <a:bodyPr/>
                    <a:lstStyle/>
                    <a:p>
                      <a:pPr marL="91440" algn="ctr">
                        <a:lnSpc>
                          <a:spcPct val="100000"/>
                        </a:lnSpc>
                        <a:spcBef>
                          <a:spcPts val="270"/>
                        </a:spcBef>
                      </a:pPr>
                      <a:r>
                        <a:rPr lang="en-US" sz="1800">
                          <a:latin typeface="Tw Cen MT"/>
                          <a:cs typeface="Tw Cen MT"/>
                        </a:rPr>
                        <a:t>G1</a:t>
                      </a:r>
                      <a:endParaRPr sz="1800">
                        <a:latin typeface="Tw Cen MT"/>
                        <a:cs typeface="Tw Cen MT"/>
                      </a:endParaRPr>
                    </a:p>
                  </a:txBody>
                  <a:tcPr marL="0" marR="0" marT="3429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91440">
                        <a:lnSpc>
                          <a:spcPct val="100000"/>
                        </a:lnSpc>
                        <a:spcBef>
                          <a:spcPts val="270"/>
                        </a:spcBef>
                      </a:pPr>
                      <a:r>
                        <a:rPr sz="1800">
                          <a:latin typeface="Tw Cen MT"/>
                          <a:cs typeface="Tw Cen MT"/>
                        </a:rPr>
                        <a:t>Making phone</a:t>
                      </a:r>
                      <a:r>
                        <a:rPr sz="1800" spc="-40">
                          <a:latin typeface="Tw Cen MT"/>
                          <a:cs typeface="Tw Cen MT"/>
                        </a:rPr>
                        <a:t> </a:t>
                      </a:r>
                      <a:r>
                        <a:rPr sz="1800" spc="-5">
                          <a:latin typeface="Tw Cen MT"/>
                          <a:cs typeface="Tw Cen MT"/>
                        </a:rPr>
                        <a:t>calls</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92075">
                        <a:lnSpc>
                          <a:spcPct val="100000"/>
                        </a:lnSpc>
                        <a:spcBef>
                          <a:spcPts val="270"/>
                        </a:spcBef>
                      </a:pPr>
                      <a:r>
                        <a:rPr lang="en-US" sz="1800" spc="-5">
                          <a:latin typeface="Tw Cen MT"/>
                          <a:cs typeface="Tw Cen MT"/>
                        </a:rPr>
                        <a:t>Calling </a:t>
                      </a:r>
                      <a:r>
                        <a:rPr lang="en-US" sz="1800">
                          <a:latin typeface="Tw Cen MT"/>
                          <a:cs typeface="Tw Cen MT"/>
                        </a:rPr>
                        <a:t>clients to remind them of</a:t>
                      </a:r>
                      <a:r>
                        <a:rPr lang="en-US" sz="1800" spc="25">
                          <a:latin typeface="Tw Cen MT"/>
                          <a:cs typeface="Tw Cen MT"/>
                        </a:rPr>
                        <a:t> </a:t>
                      </a:r>
                      <a:r>
                        <a:rPr lang="en-US" sz="1800">
                          <a:latin typeface="Tw Cen MT"/>
                          <a:cs typeface="Tw Cen MT"/>
                        </a:rPr>
                        <a:t>upcoming</a:t>
                      </a:r>
                    </a:p>
                    <a:p>
                      <a:pPr marL="92075">
                        <a:lnSpc>
                          <a:spcPct val="100000"/>
                        </a:lnSpc>
                      </a:pPr>
                      <a:r>
                        <a:rPr lang="en-US" sz="1800" spc="-10">
                          <a:latin typeface="Tw Cen MT"/>
                          <a:cs typeface="Tw Cen MT"/>
                        </a:rPr>
                        <a:t>primary care appointments and seeing if they need transportation</a:t>
                      </a:r>
                      <a:endParaRPr lang="en-US" sz="1800">
                        <a:latin typeface="Tw Cen MT"/>
                        <a:cs typeface="Tw Cen MT"/>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675457">
                <a:tc>
                  <a:txBody>
                    <a:bodyPr/>
                    <a:lstStyle/>
                    <a:p>
                      <a:pPr marL="91440" algn="ctr">
                        <a:lnSpc>
                          <a:spcPct val="100000"/>
                        </a:lnSpc>
                        <a:spcBef>
                          <a:spcPts val="270"/>
                        </a:spcBef>
                      </a:pPr>
                      <a:r>
                        <a:rPr lang="en-US" sz="1800">
                          <a:latin typeface="Tw Cen MT"/>
                          <a:cs typeface="Tw Cen MT"/>
                        </a:rPr>
                        <a:t>G2</a:t>
                      </a:r>
                      <a:endParaRPr sz="1800">
                        <a:latin typeface="Tw Cen MT"/>
                        <a:cs typeface="Tw Cen MT"/>
                      </a:endParaRPr>
                    </a:p>
                  </a:txBody>
                  <a:tcPr marL="0" marR="0" marT="3429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c>
                  <a:txBody>
                    <a:bodyPr/>
                    <a:lstStyle/>
                    <a:p>
                      <a:pPr marL="91440">
                        <a:lnSpc>
                          <a:spcPct val="100000"/>
                        </a:lnSpc>
                        <a:spcBef>
                          <a:spcPts val="270"/>
                        </a:spcBef>
                      </a:pPr>
                      <a:r>
                        <a:rPr lang="en-US" sz="1800">
                          <a:latin typeface="Tw Cen MT"/>
                          <a:cs typeface="Tw Cen MT"/>
                        </a:rPr>
                        <a:t>Meeting</a:t>
                      </a:r>
                      <a:endParaRPr sz="180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chemeClr val="bg1">
                        <a:lumMod val="95000"/>
                      </a:schemeClr>
                    </a:solidFill>
                  </a:tcPr>
                </a:tc>
                <a:tc>
                  <a:txBody>
                    <a:bodyPr/>
                    <a:lstStyle/>
                    <a:p>
                      <a:pPr marL="92075">
                        <a:lnSpc>
                          <a:spcPct val="100000"/>
                        </a:lnSpc>
                      </a:pPr>
                      <a:r>
                        <a:rPr lang="en-US" sz="1800" baseline="0" dirty="0">
                          <a:latin typeface="Tw Cen MT"/>
                          <a:cs typeface="Tw Cen MT"/>
                        </a:rPr>
                        <a:t>Providing medical </a:t>
                      </a:r>
                      <a:r>
                        <a:rPr lang="en-US" sz="1800" dirty="0">
                          <a:latin typeface="Tw Cen MT"/>
                          <a:cs typeface="Tw Cen MT"/>
                        </a:rPr>
                        <a:t>recommendations to the team for high-risk persons calling the 24/7 access line </a:t>
                      </a:r>
                      <a:endParaRPr sz="1800" dirty="0">
                        <a:latin typeface="Tw Cen MT"/>
                        <a:cs typeface="Tw Cen MT"/>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bg1">
                        <a:lumMod val="95000"/>
                      </a:schemeClr>
                    </a:solidFill>
                  </a:tcPr>
                </a:tc>
                <a:extLst>
                  <a:ext uri="{0D108BD9-81ED-4DB2-BD59-A6C34878D82A}">
                    <a16:rowId xmlns:a16="http://schemas.microsoft.com/office/drawing/2014/main" val="3511291540"/>
                  </a:ext>
                </a:extLst>
              </a:tr>
            </a:tbl>
          </a:graphicData>
        </a:graphic>
      </p:graphicFrame>
    </p:spTree>
  </p:cSld>
  <p:clrMapOvr>
    <a:masterClrMapping/>
  </p:clrMapOvr>
  <p:extLst>
    <p:ext uri="{6950BFC3-D8DA-4A85-94F7-54DA5524770B}">
      <p188:commentRel xmlns:p188="http://schemas.microsoft.com/office/powerpoint/2018/8/main"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0170" y="512140"/>
            <a:ext cx="4492625" cy="635000"/>
          </a:xfrm>
          <a:prstGeom prst="rect">
            <a:avLst/>
          </a:prstGeom>
        </p:spPr>
        <p:txBody>
          <a:bodyPr vert="horz" wrap="square" lIns="0" tIns="12065" rIns="0" bIns="0" rtlCol="0">
            <a:spAutoFit/>
          </a:bodyPr>
          <a:lstStyle/>
          <a:p>
            <a:pPr marL="12700">
              <a:lnSpc>
                <a:spcPct val="100000"/>
              </a:lnSpc>
              <a:spcBef>
                <a:spcPts val="95"/>
              </a:spcBef>
              <a:tabLst>
                <a:tab pos="2351405" algn="l"/>
              </a:tabLst>
            </a:pPr>
            <a:r>
              <a:rPr sz="4000" spc="-5"/>
              <a:t>Time</a:t>
            </a:r>
            <a:r>
              <a:rPr sz="4000" spc="15"/>
              <a:t> </a:t>
            </a:r>
            <a:r>
              <a:rPr sz="4000" spc="-30"/>
              <a:t>Study	</a:t>
            </a:r>
            <a:r>
              <a:rPr sz="4000" spc="-5"/>
              <a:t>Guidelines</a:t>
            </a:r>
            <a:endParaRPr sz="4000"/>
          </a:p>
        </p:txBody>
      </p:sp>
      <p:sp>
        <p:nvSpPr>
          <p:cNvPr id="3" name="object 3"/>
          <p:cNvSpPr txBox="1"/>
          <p:nvPr/>
        </p:nvSpPr>
        <p:spPr>
          <a:xfrm>
            <a:off x="708647" y="1583182"/>
            <a:ext cx="7793990" cy="4232825"/>
          </a:xfrm>
          <a:prstGeom prst="rect">
            <a:avLst/>
          </a:prstGeom>
        </p:spPr>
        <p:txBody>
          <a:bodyPr vert="horz" wrap="square" lIns="0" tIns="90805" rIns="0" bIns="0" rtlCol="0">
            <a:spAutoFit/>
          </a:bodyPr>
          <a:lstStyle/>
          <a:p>
            <a:pPr marL="434340" marR="378460" indent="-320675">
              <a:lnSpc>
                <a:spcPct val="70000"/>
              </a:lnSpc>
              <a:spcBef>
                <a:spcPts val="715"/>
              </a:spcBef>
              <a:buClr>
                <a:srgbClr val="A6B727"/>
              </a:buClr>
              <a:buSzPct val="58823"/>
              <a:buFont typeface="Wingdings"/>
              <a:buChar char=""/>
              <a:tabLst>
                <a:tab pos="434340" algn="l"/>
                <a:tab pos="434975" algn="l"/>
              </a:tabLst>
            </a:pPr>
            <a:r>
              <a:rPr sz="1700" dirty="0">
                <a:latin typeface="Tw Cen MT" panose="020B0602020104020603" pitchFamily="34" charset="0"/>
                <a:cs typeface="Tw Cen MT"/>
              </a:rPr>
              <a:t>Complete the time study for the </a:t>
            </a:r>
            <a:r>
              <a:rPr lang="en-US" sz="1700" dirty="0">
                <a:latin typeface="Tw Cen MT" panose="020B0602020104020603" pitchFamily="34" charset="0"/>
                <a:cs typeface="Tw Cen MT"/>
              </a:rPr>
              <a:t>seven-day</a:t>
            </a:r>
            <a:r>
              <a:rPr sz="1700" dirty="0">
                <a:latin typeface="Tw Cen MT" panose="020B0602020104020603" pitchFamily="34" charset="0"/>
                <a:cs typeface="Tw Cen MT"/>
              </a:rPr>
              <a:t> period, beginning </a:t>
            </a:r>
            <a:r>
              <a:rPr sz="1700" spc="-20" dirty="0">
                <a:latin typeface="Tw Cen MT" panose="020B0602020104020603" pitchFamily="34" charset="0"/>
                <a:cs typeface="Tw Cen MT"/>
              </a:rPr>
              <a:t>Monday,</a:t>
            </a:r>
            <a:r>
              <a:rPr lang="en-US" sz="1700" spc="-20" dirty="0">
                <a:latin typeface="Tw Cen MT" panose="020B0602020104020603" pitchFamily="34" charset="0"/>
                <a:cs typeface="Tw Cen MT"/>
              </a:rPr>
              <a:t> July 21</a:t>
            </a:r>
            <a:r>
              <a:rPr lang="en-US" sz="1700" spc="-20" baseline="30000" dirty="0">
                <a:latin typeface="Tw Cen MT" panose="020B0602020104020603" pitchFamily="34" charset="0"/>
                <a:cs typeface="Tw Cen MT"/>
              </a:rPr>
              <a:t>st</a:t>
            </a:r>
            <a:r>
              <a:rPr lang="en-US" sz="1700" spc="-20" dirty="0">
                <a:latin typeface="Tw Cen MT" panose="020B0602020104020603" pitchFamily="34" charset="0"/>
                <a:cs typeface="Tw Cen MT"/>
              </a:rPr>
              <a:t> </a:t>
            </a:r>
            <a:r>
              <a:rPr lang="en-US" sz="1700" dirty="0">
                <a:latin typeface="Tw Cen MT" panose="020B0602020104020603" pitchFamily="34" charset="0"/>
                <a:cs typeface="Tw Cen MT"/>
              </a:rPr>
              <a:t>and ending </a:t>
            </a:r>
            <a:r>
              <a:rPr lang="en-US" sz="1700" spc="-20" dirty="0">
                <a:latin typeface="Tw Cen MT" panose="020B0602020104020603" pitchFamily="34" charset="0"/>
                <a:cs typeface="Tw Cen MT"/>
              </a:rPr>
              <a:t>Sunday, July 27</a:t>
            </a:r>
            <a:r>
              <a:rPr lang="en-US" sz="1700" spc="-20" baseline="30000" dirty="0">
                <a:latin typeface="Tw Cen MT" panose="020B0602020104020603" pitchFamily="34" charset="0"/>
                <a:cs typeface="Tw Cen MT"/>
              </a:rPr>
              <a:t>th</a:t>
            </a:r>
            <a:r>
              <a:rPr lang="en-US" sz="1700" spc="-20" dirty="0">
                <a:latin typeface="Tw Cen MT" panose="020B0602020104020603" pitchFamily="34" charset="0"/>
                <a:cs typeface="Tw Cen MT"/>
              </a:rPr>
              <a:t> </a:t>
            </a:r>
            <a:r>
              <a:rPr lang="en-US" sz="1700" dirty="0">
                <a:latin typeface="Tw Cen MT" panose="020B0602020104020603" pitchFamily="34" charset="0"/>
                <a:cs typeface="Tw Cen MT"/>
              </a:rPr>
              <a:t>.</a:t>
            </a:r>
          </a:p>
          <a:p>
            <a:pPr>
              <a:lnSpc>
                <a:spcPct val="100000"/>
              </a:lnSpc>
              <a:spcBef>
                <a:spcPts val="25"/>
              </a:spcBef>
              <a:buClr>
                <a:srgbClr val="A6B727"/>
              </a:buClr>
              <a:buFont typeface="Wingdings"/>
              <a:buChar char=""/>
            </a:pPr>
            <a:endParaRPr sz="1550" dirty="0">
              <a:latin typeface="Tw Cen MT" panose="020B0602020104020603" pitchFamily="34" charset="0"/>
              <a:cs typeface="Tw Cen MT"/>
            </a:endParaRPr>
          </a:p>
          <a:p>
            <a:pPr marL="320040" marR="356870" indent="-320040" algn="r">
              <a:lnSpc>
                <a:spcPct val="100000"/>
              </a:lnSpc>
              <a:spcBef>
                <a:spcPts val="5"/>
              </a:spcBef>
              <a:buClr>
                <a:srgbClr val="A6B727"/>
              </a:buClr>
              <a:buSzPct val="58823"/>
              <a:buFont typeface="Wingdings"/>
              <a:buChar char=""/>
              <a:tabLst>
                <a:tab pos="320040" algn="l"/>
                <a:tab pos="320675" algn="l"/>
              </a:tabLst>
            </a:pPr>
            <a:r>
              <a:rPr sz="1700" dirty="0">
                <a:latin typeface="Tw Cen MT" panose="020B0602020104020603" pitchFamily="34" charset="0"/>
                <a:cs typeface="Tw Cen MT"/>
              </a:rPr>
              <a:t>Code </a:t>
            </a:r>
            <a:r>
              <a:rPr sz="1700" spc="-5" dirty="0">
                <a:latin typeface="Tw Cen MT" panose="020B0602020104020603" pitchFamily="34" charset="0"/>
                <a:cs typeface="Tw Cen MT"/>
              </a:rPr>
              <a:t>all </a:t>
            </a:r>
            <a:r>
              <a:rPr sz="1700" spc="-15" dirty="0">
                <a:latin typeface="Tw Cen MT" panose="020B0602020104020603" pitchFamily="34" charset="0"/>
                <a:cs typeface="Tw Cen MT"/>
              </a:rPr>
              <a:t>twelve </a:t>
            </a:r>
            <a:r>
              <a:rPr sz="1700" spc="-5" dirty="0">
                <a:latin typeface="Tw Cen MT" panose="020B0602020104020603" pitchFamily="34" charset="0"/>
                <a:cs typeface="Tw Cen MT"/>
              </a:rPr>
              <a:t>hours </a:t>
            </a:r>
            <a:r>
              <a:rPr sz="1700" dirty="0">
                <a:latin typeface="Tw Cen MT" panose="020B0602020104020603" pitchFamily="34" charset="0"/>
                <a:cs typeface="Tw Cen MT"/>
              </a:rPr>
              <a:t>per </a:t>
            </a:r>
            <a:r>
              <a:rPr sz="1700" spc="-15" dirty="0">
                <a:latin typeface="Tw Cen MT" panose="020B0602020104020603" pitchFamily="34" charset="0"/>
                <a:cs typeface="Tw Cen MT"/>
              </a:rPr>
              <a:t>day; </a:t>
            </a:r>
            <a:r>
              <a:rPr sz="1700" spc="-5" dirty="0">
                <a:latin typeface="Tw Cen MT" panose="020B0602020104020603" pitchFamily="34" charset="0"/>
                <a:cs typeface="Tw Cen MT"/>
              </a:rPr>
              <a:t>time </a:t>
            </a:r>
            <a:r>
              <a:rPr sz="1700" dirty="0">
                <a:latin typeface="Tw Cen MT" panose="020B0602020104020603" pitchFamily="34" charset="0"/>
                <a:cs typeface="Tw Cen MT"/>
              </a:rPr>
              <a:t>should be coded </a:t>
            </a:r>
            <a:r>
              <a:rPr sz="1700" spc="-5" dirty="0">
                <a:latin typeface="Tw Cen MT" panose="020B0602020104020603" pitchFamily="34" charset="0"/>
                <a:cs typeface="Tw Cen MT"/>
              </a:rPr>
              <a:t>in </a:t>
            </a:r>
            <a:r>
              <a:rPr lang="en-US" sz="1700" spc="-5" dirty="0">
                <a:latin typeface="Tw Cen MT" panose="020B0602020104020603" pitchFamily="34" charset="0"/>
                <a:cs typeface="Tw Cen MT"/>
              </a:rPr>
              <a:t>fifteen-minute</a:t>
            </a:r>
            <a:r>
              <a:rPr sz="1700" spc="145" dirty="0">
                <a:latin typeface="Tw Cen MT" panose="020B0602020104020603" pitchFamily="34" charset="0"/>
                <a:cs typeface="Tw Cen MT"/>
              </a:rPr>
              <a:t> </a:t>
            </a:r>
            <a:r>
              <a:rPr sz="1700" spc="-5" dirty="0">
                <a:latin typeface="Tw Cen MT" panose="020B0602020104020603" pitchFamily="34" charset="0"/>
                <a:cs typeface="Tw Cen MT"/>
              </a:rPr>
              <a:t>increments.</a:t>
            </a:r>
            <a:endParaRPr sz="1700" dirty="0">
              <a:latin typeface="Tw Cen MT" panose="020B0602020104020603" pitchFamily="34" charset="0"/>
              <a:cs typeface="Tw Cen MT"/>
            </a:endParaRPr>
          </a:p>
          <a:p>
            <a:pPr marR="412115" algn="r">
              <a:lnSpc>
                <a:spcPts val="1635"/>
              </a:lnSpc>
              <a:spcBef>
                <a:spcPts val="25"/>
              </a:spcBef>
              <a:tabLst>
                <a:tab pos="273685" algn="l"/>
              </a:tabLst>
            </a:pPr>
            <a:r>
              <a:rPr sz="1100" spc="890" dirty="0">
                <a:solidFill>
                  <a:srgbClr val="4189B3"/>
                </a:solidFill>
                <a:latin typeface="Tw Cen MT" panose="020B0602020104020603" pitchFamily="34" charset="0"/>
                <a:cs typeface="Wingdings 2"/>
              </a:rPr>
              <a:t>□</a:t>
            </a:r>
            <a:r>
              <a:rPr sz="1100" spc="890" dirty="0">
                <a:solidFill>
                  <a:srgbClr val="4189B3"/>
                </a:solidFill>
                <a:latin typeface="Tw Cen MT" panose="020B0602020104020603" pitchFamily="34" charset="0"/>
                <a:cs typeface="Times New Roman"/>
              </a:rPr>
              <a:t>	</a:t>
            </a:r>
            <a:r>
              <a:rPr sz="1600" spc="-5" dirty="0">
                <a:latin typeface="Tw Cen MT" panose="020B0602020104020603" pitchFamily="34" charset="0"/>
                <a:cs typeface="Tw Cen MT"/>
              </a:rPr>
              <a:t>When </a:t>
            </a:r>
            <a:r>
              <a:rPr sz="1600" spc="-20" dirty="0">
                <a:latin typeface="Tw Cen MT" panose="020B0602020104020603" pitchFamily="34" charset="0"/>
                <a:cs typeface="Tw Cen MT"/>
              </a:rPr>
              <a:t>you </a:t>
            </a:r>
            <a:r>
              <a:rPr sz="1600" spc="-5" dirty="0">
                <a:latin typeface="Tw Cen MT" panose="020B0602020104020603" pitchFamily="34" charset="0"/>
                <a:cs typeface="Tw Cen MT"/>
              </a:rPr>
              <a:t>are done coding </a:t>
            </a:r>
            <a:r>
              <a:rPr sz="1600" spc="-15" dirty="0">
                <a:latin typeface="Tw Cen MT" panose="020B0602020104020603" pitchFamily="34" charset="0"/>
                <a:cs typeface="Tw Cen MT"/>
              </a:rPr>
              <a:t>your </a:t>
            </a:r>
            <a:r>
              <a:rPr sz="1600" spc="-5" dirty="0">
                <a:latin typeface="Tw Cen MT" panose="020B0602020104020603" pitchFamily="34" charset="0"/>
                <a:cs typeface="Tw Cen MT"/>
              </a:rPr>
              <a:t>hours </a:t>
            </a:r>
            <a:r>
              <a:rPr sz="1600" spc="-10" dirty="0">
                <a:latin typeface="Tw Cen MT" panose="020B0602020104020603" pitchFamily="34" charset="0"/>
                <a:cs typeface="Tw Cen MT"/>
              </a:rPr>
              <a:t>worked, </a:t>
            </a:r>
            <a:r>
              <a:rPr sz="1600" spc="-5" dirty="0">
                <a:latin typeface="Tw Cen MT" panose="020B0602020104020603" pitchFamily="34" charset="0"/>
                <a:cs typeface="Tw Cen MT"/>
              </a:rPr>
              <a:t>use Code O to complete </a:t>
            </a:r>
            <a:r>
              <a:rPr sz="1600" spc="-15" dirty="0">
                <a:latin typeface="Tw Cen MT" panose="020B0602020104020603" pitchFamily="34" charset="0"/>
                <a:cs typeface="Tw Cen MT"/>
              </a:rPr>
              <a:t>your</a:t>
            </a:r>
            <a:r>
              <a:rPr sz="1600" spc="135" dirty="0">
                <a:latin typeface="Tw Cen MT" panose="020B0602020104020603" pitchFamily="34" charset="0"/>
                <a:cs typeface="Tw Cen MT"/>
              </a:rPr>
              <a:t> </a:t>
            </a:r>
            <a:r>
              <a:rPr sz="1600" spc="-5" dirty="0">
                <a:latin typeface="Tw Cen MT" panose="020B0602020104020603" pitchFamily="34" charset="0"/>
                <a:cs typeface="Tw Cen MT"/>
              </a:rPr>
              <a:t>time</a:t>
            </a:r>
            <a:endParaRPr sz="1600" dirty="0">
              <a:latin typeface="Tw Cen MT" panose="020B0602020104020603" pitchFamily="34" charset="0"/>
              <a:cs typeface="Tw Cen MT"/>
            </a:endParaRPr>
          </a:p>
          <a:p>
            <a:pPr marL="754380">
              <a:lnSpc>
                <a:spcPts val="1635"/>
              </a:lnSpc>
            </a:pPr>
            <a:r>
              <a:rPr sz="1600" spc="-15" dirty="0">
                <a:latin typeface="Tw Cen MT" panose="020B0602020104020603" pitchFamily="34" charset="0"/>
                <a:cs typeface="Tw Cen MT"/>
              </a:rPr>
              <a:t>study for </a:t>
            </a:r>
            <a:r>
              <a:rPr sz="1600" spc="-5" dirty="0">
                <a:latin typeface="Tw Cen MT" panose="020B0602020104020603" pitchFamily="34" charset="0"/>
                <a:cs typeface="Tw Cen MT"/>
              </a:rPr>
              <a:t>hours </a:t>
            </a:r>
            <a:r>
              <a:rPr sz="1600" spc="-10" dirty="0">
                <a:latin typeface="Tw Cen MT" panose="020B0602020104020603" pitchFamily="34" charset="0"/>
                <a:cs typeface="Tw Cen MT"/>
              </a:rPr>
              <a:t>‘not </a:t>
            </a:r>
            <a:r>
              <a:rPr sz="1600" dirty="0">
                <a:latin typeface="Tw Cen MT" panose="020B0602020104020603" pitchFamily="34" charset="0"/>
                <a:cs typeface="Tw Cen MT"/>
              </a:rPr>
              <a:t>scheduled </a:t>
            </a:r>
            <a:r>
              <a:rPr sz="1600" spc="-5" dirty="0">
                <a:latin typeface="Tw Cen MT" panose="020B0602020104020603" pitchFamily="34" charset="0"/>
                <a:cs typeface="Tw Cen MT"/>
              </a:rPr>
              <a:t>to</a:t>
            </a:r>
            <a:r>
              <a:rPr sz="1600" spc="110" dirty="0">
                <a:latin typeface="Tw Cen MT" panose="020B0602020104020603" pitchFamily="34" charset="0"/>
                <a:cs typeface="Tw Cen MT"/>
              </a:rPr>
              <a:t> </a:t>
            </a:r>
            <a:r>
              <a:rPr sz="1600" spc="-5" dirty="0">
                <a:latin typeface="Tw Cen MT" panose="020B0602020104020603" pitchFamily="34" charset="0"/>
                <a:cs typeface="Tw Cen MT"/>
              </a:rPr>
              <a:t>work’.</a:t>
            </a:r>
            <a:endParaRPr sz="1600" dirty="0">
              <a:latin typeface="Tw Cen MT" panose="020B0602020104020603" pitchFamily="34" charset="0"/>
              <a:cs typeface="Tw Cen MT"/>
            </a:endParaRPr>
          </a:p>
          <a:p>
            <a:pPr>
              <a:lnSpc>
                <a:spcPct val="100000"/>
              </a:lnSpc>
              <a:spcBef>
                <a:spcPts val="35"/>
              </a:spcBef>
            </a:pPr>
            <a:endParaRPr sz="2100" dirty="0">
              <a:latin typeface="Tw Cen MT" panose="020B0602020104020603" pitchFamily="34" charset="0"/>
              <a:cs typeface="Tw Cen MT"/>
            </a:endParaRPr>
          </a:p>
          <a:p>
            <a:pPr marL="434340" marR="68580" indent="-320675">
              <a:lnSpc>
                <a:spcPct val="70000"/>
              </a:lnSpc>
              <a:spcBef>
                <a:spcPts val="5"/>
              </a:spcBef>
              <a:buClr>
                <a:srgbClr val="A6B727"/>
              </a:buClr>
              <a:buSzPct val="58823"/>
              <a:buFont typeface="Wingdings"/>
              <a:buChar char=""/>
              <a:tabLst>
                <a:tab pos="434340" algn="l"/>
                <a:tab pos="434975" algn="l"/>
              </a:tabLst>
            </a:pPr>
            <a:r>
              <a:rPr sz="1700" dirty="0">
                <a:latin typeface="Tw Cen MT" panose="020B0602020104020603" pitchFamily="34" charset="0"/>
                <a:cs typeface="Tw Cen MT"/>
              </a:rPr>
              <a:t>Select one </a:t>
            </a:r>
            <a:r>
              <a:rPr sz="1700" spc="-5" dirty="0">
                <a:latin typeface="Tw Cen MT" panose="020B0602020104020603" pitchFamily="34" charset="0"/>
                <a:cs typeface="Tw Cen MT"/>
              </a:rPr>
              <a:t>activity </a:t>
            </a:r>
            <a:r>
              <a:rPr sz="1700" dirty="0">
                <a:latin typeface="Tw Cen MT" panose="020B0602020104020603" pitchFamily="34" charset="0"/>
                <a:cs typeface="Tw Cen MT"/>
              </a:rPr>
              <a:t>code</a:t>
            </a:r>
            <a:r>
              <a:rPr lang="en-US" sz="1700" dirty="0">
                <a:latin typeface="Tw Cen MT" panose="020B0602020104020603" pitchFamily="34" charset="0"/>
                <a:cs typeface="Tw Cen MT"/>
              </a:rPr>
              <a:t> and the corresponding dropdown activity that best describes </a:t>
            </a:r>
            <a:r>
              <a:rPr sz="1700" dirty="0">
                <a:latin typeface="Tw Cen MT" panose="020B0602020104020603" pitchFamily="34" charset="0"/>
                <a:cs typeface="Tw Cen MT"/>
              </a:rPr>
              <a:t>what </a:t>
            </a:r>
            <a:r>
              <a:rPr sz="1700" spc="-15" dirty="0">
                <a:latin typeface="Tw Cen MT" panose="020B0602020104020603" pitchFamily="34" charset="0"/>
                <a:cs typeface="Tw Cen MT"/>
              </a:rPr>
              <a:t>you </a:t>
            </a:r>
            <a:r>
              <a:rPr sz="1700" spc="-10" dirty="0">
                <a:latin typeface="Tw Cen MT" panose="020B0602020104020603" pitchFamily="34" charset="0"/>
                <a:cs typeface="Tw Cen MT"/>
              </a:rPr>
              <a:t>were </a:t>
            </a:r>
            <a:r>
              <a:rPr sz="1700" dirty="0">
                <a:latin typeface="Tw Cen MT" panose="020B0602020104020603" pitchFamily="34" charset="0"/>
                <a:cs typeface="Tw Cen MT"/>
              </a:rPr>
              <a:t>doing </a:t>
            </a:r>
            <a:r>
              <a:rPr sz="1700" spc="-5" dirty="0">
                <a:latin typeface="Tw Cen MT" panose="020B0602020104020603" pitchFamily="34" charset="0"/>
                <a:cs typeface="Tw Cen MT"/>
              </a:rPr>
              <a:t>during </a:t>
            </a:r>
            <a:r>
              <a:rPr sz="1700" dirty="0">
                <a:latin typeface="Tw Cen MT" panose="020B0602020104020603" pitchFamily="34" charset="0"/>
                <a:cs typeface="Tw Cen MT"/>
              </a:rPr>
              <a:t>the </a:t>
            </a:r>
            <a:r>
              <a:rPr sz="1700" spc="-5" dirty="0">
                <a:latin typeface="Tw Cen MT" panose="020B0602020104020603" pitchFamily="34" charset="0"/>
                <a:cs typeface="Tw Cen MT"/>
              </a:rPr>
              <a:t>majority  </a:t>
            </a:r>
            <a:r>
              <a:rPr sz="1700" dirty="0">
                <a:latin typeface="Tw Cen MT" panose="020B0602020104020603" pitchFamily="34" charset="0"/>
                <a:cs typeface="Tw Cen MT"/>
              </a:rPr>
              <a:t>of </a:t>
            </a:r>
            <a:r>
              <a:rPr sz="1700" spc="-5" dirty="0">
                <a:latin typeface="Tw Cen MT" panose="020B0602020104020603" pitchFamily="34" charset="0"/>
                <a:cs typeface="Tw Cen MT"/>
              </a:rPr>
              <a:t>the fifteen minutes</a:t>
            </a:r>
            <a:r>
              <a:rPr lang="en-US" sz="1700" spc="-5" dirty="0">
                <a:latin typeface="Tw Cen MT" panose="020B0602020104020603" pitchFamily="34" charset="0"/>
                <a:cs typeface="Tw Cen MT"/>
              </a:rPr>
              <a:t>.</a:t>
            </a:r>
            <a:endParaRPr sz="1700" dirty="0">
              <a:latin typeface="Tw Cen MT" panose="020B0602020104020603" pitchFamily="34" charset="0"/>
              <a:cs typeface="Tw Cen MT"/>
            </a:endParaRPr>
          </a:p>
          <a:p>
            <a:pPr>
              <a:lnSpc>
                <a:spcPct val="100000"/>
              </a:lnSpc>
              <a:spcBef>
                <a:spcPts val="15"/>
              </a:spcBef>
              <a:buClr>
                <a:srgbClr val="A6B727"/>
              </a:buClr>
              <a:buFont typeface="Wingdings"/>
              <a:buChar char=""/>
            </a:pPr>
            <a:endParaRPr sz="1550" dirty="0">
              <a:latin typeface="Tw Cen MT" panose="020B0602020104020603" pitchFamily="34" charset="0"/>
              <a:cs typeface="Tw Cen MT"/>
            </a:endParaRPr>
          </a:p>
          <a:p>
            <a:pPr marL="434340" indent="-320675">
              <a:lnSpc>
                <a:spcPts val="1735"/>
              </a:lnSpc>
              <a:buClr>
                <a:srgbClr val="A6B727"/>
              </a:buClr>
              <a:buSzPct val="58823"/>
              <a:buFont typeface="Wingdings"/>
              <a:buChar char=""/>
              <a:tabLst>
                <a:tab pos="434340" algn="l"/>
                <a:tab pos="434975" algn="l"/>
              </a:tabLst>
            </a:pPr>
            <a:r>
              <a:rPr sz="1700" spc="-5" dirty="0">
                <a:latin typeface="Tw Cen MT" panose="020B0602020104020603" pitchFamily="34" charset="0"/>
                <a:cs typeface="Tw Cen MT"/>
              </a:rPr>
              <a:t>Begin </a:t>
            </a:r>
            <a:r>
              <a:rPr sz="1700" dirty="0">
                <a:latin typeface="Tw Cen MT" panose="020B0602020104020603" pitchFamily="34" charset="0"/>
                <a:cs typeface="Tw Cen MT"/>
              </a:rPr>
              <a:t>coding </a:t>
            </a:r>
            <a:r>
              <a:rPr sz="1700" spc="-10" dirty="0">
                <a:latin typeface="Tw Cen MT" panose="020B0602020104020603" pitchFamily="34" charset="0"/>
                <a:cs typeface="Tw Cen MT"/>
              </a:rPr>
              <a:t>your </a:t>
            </a:r>
            <a:r>
              <a:rPr sz="1700" spc="-5" dirty="0">
                <a:latin typeface="Tw Cen MT" panose="020B0602020104020603" pitchFamily="34" charset="0"/>
                <a:cs typeface="Tw Cen MT"/>
              </a:rPr>
              <a:t>work time during </a:t>
            </a:r>
            <a:r>
              <a:rPr sz="1700" dirty="0">
                <a:latin typeface="Tw Cen MT" panose="020B0602020104020603" pitchFamily="34" charset="0"/>
                <a:cs typeface="Tw Cen MT"/>
              </a:rPr>
              <a:t>hour one </a:t>
            </a:r>
            <a:r>
              <a:rPr lang="en-US" sz="1700" dirty="0">
                <a:latin typeface="Tw Cen MT" panose="020B0602020104020603" pitchFamily="34" charset="0"/>
                <a:cs typeface="Tw Cen MT"/>
              </a:rPr>
              <a:t>(1) </a:t>
            </a:r>
            <a:r>
              <a:rPr sz="1700" dirty="0">
                <a:latin typeface="Tw Cen MT" panose="020B0602020104020603" pitchFamily="34" charset="0"/>
                <a:cs typeface="Tw Cen MT"/>
              </a:rPr>
              <a:t>on </a:t>
            </a:r>
            <a:r>
              <a:rPr sz="1700" spc="20" dirty="0">
                <a:latin typeface="Tw Cen MT" panose="020B0602020104020603" pitchFamily="34" charset="0"/>
                <a:cs typeface="Tw Cen MT"/>
              </a:rPr>
              <a:t>each </a:t>
            </a:r>
            <a:r>
              <a:rPr sz="1700" spc="-15" dirty="0">
                <a:latin typeface="Tw Cen MT" panose="020B0602020104020603" pitchFamily="34" charset="0"/>
                <a:cs typeface="Tw Cen MT"/>
              </a:rPr>
              <a:t>day </a:t>
            </a:r>
            <a:r>
              <a:rPr sz="1700" spc="-5" dirty="0">
                <a:latin typeface="Tw Cen MT" panose="020B0602020104020603" pitchFamily="34" charset="0"/>
                <a:cs typeface="Tw Cen MT"/>
              </a:rPr>
              <a:t>of the </a:t>
            </a:r>
            <a:r>
              <a:rPr sz="1700" dirty="0">
                <a:latin typeface="Tw Cen MT" panose="020B0602020104020603" pitchFamily="34" charset="0"/>
                <a:cs typeface="Tw Cen MT"/>
              </a:rPr>
              <a:t>time </a:t>
            </a:r>
            <a:r>
              <a:rPr sz="1700" spc="-15" dirty="0">
                <a:latin typeface="Tw Cen MT" panose="020B0602020104020603" pitchFamily="34" charset="0"/>
                <a:cs typeface="Tw Cen MT"/>
              </a:rPr>
              <a:t>study</a:t>
            </a:r>
            <a:r>
              <a:rPr sz="1700" spc="165" dirty="0">
                <a:latin typeface="Tw Cen MT" panose="020B0602020104020603" pitchFamily="34" charset="0"/>
                <a:cs typeface="Tw Cen MT"/>
              </a:rPr>
              <a:t> </a:t>
            </a:r>
            <a:r>
              <a:rPr sz="1700" spc="-5" dirty="0">
                <a:latin typeface="Tw Cen MT" panose="020B0602020104020603" pitchFamily="34" charset="0"/>
                <a:cs typeface="Tw Cen MT"/>
              </a:rPr>
              <a:t>(</a:t>
            </a:r>
            <a:r>
              <a:rPr lang="en-US" sz="1700" spc="-5" dirty="0">
                <a:latin typeface="Tw Cen MT" panose="020B0602020104020603" pitchFamily="34" charset="0"/>
                <a:cs typeface="Tw Cen MT"/>
              </a:rPr>
              <a:t>W</a:t>
            </a:r>
            <a:r>
              <a:rPr sz="1700" spc="-5" dirty="0">
                <a:latin typeface="Tw Cen MT" panose="020B0602020104020603" pitchFamily="34" charset="0"/>
                <a:cs typeface="Tw Cen MT"/>
              </a:rPr>
              <a:t>here</a:t>
            </a:r>
            <a:r>
              <a:rPr lang="en-US" sz="1700" dirty="0">
                <a:latin typeface="Tw Cen MT" panose="020B0602020104020603" pitchFamily="34" charset="0"/>
                <a:cs typeface="Tw Cen MT"/>
              </a:rPr>
              <a:t> </a:t>
            </a:r>
            <a:r>
              <a:rPr sz="1700" spc="-5" dirty="0">
                <a:latin typeface="Tw Cen MT" panose="020B0602020104020603" pitchFamily="34" charset="0"/>
                <a:cs typeface="Tw Cen MT"/>
              </a:rPr>
              <a:t>it </a:t>
            </a:r>
            <a:r>
              <a:rPr sz="1700" spc="-10" dirty="0">
                <a:latin typeface="Tw Cen MT" panose="020B0602020104020603" pitchFamily="34" charset="0"/>
                <a:cs typeface="Tw Cen MT"/>
              </a:rPr>
              <a:t>says</a:t>
            </a:r>
            <a:r>
              <a:rPr sz="1700" spc="5" dirty="0">
                <a:latin typeface="Tw Cen MT" panose="020B0602020104020603" pitchFamily="34" charset="0"/>
                <a:cs typeface="Tw Cen MT"/>
              </a:rPr>
              <a:t> </a:t>
            </a:r>
            <a:r>
              <a:rPr sz="1700" dirty="0">
                <a:latin typeface="Tw Cen MT" panose="020B0602020104020603" pitchFamily="34" charset="0"/>
                <a:cs typeface="Tw Cen MT"/>
              </a:rPr>
              <a:t>Start).</a:t>
            </a:r>
          </a:p>
          <a:p>
            <a:pPr>
              <a:lnSpc>
                <a:spcPct val="100000"/>
              </a:lnSpc>
              <a:spcBef>
                <a:spcPts val="25"/>
              </a:spcBef>
            </a:pPr>
            <a:endParaRPr sz="1550" dirty="0">
              <a:latin typeface="Tw Cen MT" panose="020B0602020104020603" pitchFamily="34" charset="0"/>
              <a:cs typeface="Tw Cen MT"/>
            </a:endParaRPr>
          </a:p>
          <a:p>
            <a:pPr marL="320040" marR="412750" indent="-320040" algn="r">
              <a:lnSpc>
                <a:spcPct val="100000"/>
              </a:lnSpc>
              <a:spcBef>
                <a:spcPts val="5"/>
              </a:spcBef>
              <a:buClr>
                <a:srgbClr val="A6B727"/>
              </a:buClr>
              <a:buSzPct val="58823"/>
              <a:buFont typeface="Wingdings"/>
              <a:buChar char=""/>
              <a:tabLst>
                <a:tab pos="320040" algn="l"/>
                <a:tab pos="320675" algn="l"/>
              </a:tabLst>
            </a:pPr>
            <a:r>
              <a:rPr sz="1700" spc="-5" dirty="0">
                <a:latin typeface="Tw Cen MT" panose="020B0602020104020603" pitchFamily="34" charset="0"/>
                <a:cs typeface="Tw Cen MT"/>
              </a:rPr>
              <a:t>Electronically sign the signature </a:t>
            </a:r>
            <a:r>
              <a:rPr sz="1700" spc="-15" dirty="0">
                <a:latin typeface="Tw Cen MT" panose="020B0602020104020603" pitchFamily="34" charset="0"/>
                <a:cs typeface="Tw Cen MT"/>
              </a:rPr>
              <a:t>page </a:t>
            </a:r>
            <a:r>
              <a:rPr sz="1700" dirty="0">
                <a:latin typeface="Tw Cen MT" panose="020B0602020104020603" pitchFamily="34" charset="0"/>
                <a:cs typeface="Tw Cen MT"/>
              </a:rPr>
              <a:t>of </a:t>
            </a:r>
            <a:r>
              <a:rPr sz="1700" spc="-5" dirty="0">
                <a:latin typeface="Tw Cen MT" panose="020B0602020104020603" pitchFamily="34" charset="0"/>
                <a:cs typeface="Tw Cen MT"/>
              </a:rPr>
              <a:t>the time </a:t>
            </a:r>
            <a:r>
              <a:rPr sz="1700" spc="-15" dirty="0">
                <a:latin typeface="Tw Cen MT" panose="020B0602020104020603" pitchFamily="34" charset="0"/>
                <a:cs typeface="Tw Cen MT"/>
              </a:rPr>
              <a:t>study </a:t>
            </a:r>
            <a:r>
              <a:rPr sz="1700" spc="-5" dirty="0">
                <a:latin typeface="Tw Cen MT" panose="020B0602020104020603" pitchFamily="34" charset="0"/>
                <a:cs typeface="Tw Cen MT"/>
              </a:rPr>
              <a:t>to </a:t>
            </a:r>
            <a:r>
              <a:rPr sz="1700" spc="-10" dirty="0">
                <a:latin typeface="Tw Cen MT" panose="020B0602020104020603" pitchFamily="34" charset="0"/>
                <a:cs typeface="Tw Cen MT"/>
              </a:rPr>
              <a:t>verify </a:t>
            </a:r>
            <a:r>
              <a:rPr sz="1700" spc="-15" dirty="0">
                <a:latin typeface="Tw Cen MT" panose="020B0602020104020603" pitchFamily="34" charset="0"/>
                <a:cs typeface="Tw Cen MT"/>
              </a:rPr>
              <a:t>your</a:t>
            </a:r>
            <a:r>
              <a:rPr sz="1700" spc="310" dirty="0">
                <a:latin typeface="Tw Cen MT" panose="020B0602020104020603" pitchFamily="34" charset="0"/>
                <a:cs typeface="Tw Cen MT"/>
              </a:rPr>
              <a:t> </a:t>
            </a:r>
            <a:r>
              <a:rPr sz="1700" spc="-5" dirty="0">
                <a:latin typeface="Tw Cen MT" panose="020B0602020104020603" pitchFamily="34" charset="0"/>
                <a:cs typeface="Tw Cen MT"/>
              </a:rPr>
              <a:t>completion.</a:t>
            </a:r>
            <a:endParaRPr sz="1700" dirty="0">
              <a:latin typeface="Tw Cen MT" panose="020B0602020104020603" pitchFamily="34" charset="0"/>
              <a:cs typeface="Tw Cen MT"/>
            </a:endParaRPr>
          </a:p>
          <a:p>
            <a:pPr>
              <a:lnSpc>
                <a:spcPct val="100000"/>
              </a:lnSpc>
              <a:spcBef>
                <a:spcPts val="25"/>
              </a:spcBef>
              <a:buClr>
                <a:srgbClr val="A6B727"/>
              </a:buClr>
              <a:buFont typeface="Wingdings"/>
              <a:buChar char=""/>
            </a:pPr>
            <a:endParaRPr sz="1550" dirty="0">
              <a:latin typeface="Tw Cen MT" panose="020B0602020104020603" pitchFamily="34" charset="0"/>
              <a:cs typeface="Tw Cen MT"/>
            </a:endParaRPr>
          </a:p>
          <a:p>
            <a:pPr marL="434340" indent="-320675">
              <a:lnSpc>
                <a:spcPct val="100000"/>
              </a:lnSpc>
              <a:buClr>
                <a:srgbClr val="A6B727"/>
              </a:buClr>
              <a:buSzPct val="58823"/>
              <a:buFont typeface="Wingdings"/>
              <a:buChar char=""/>
              <a:tabLst>
                <a:tab pos="434340" algn="l"/>
                <a:tab pos="434975" algn="l"/>
              </a:tabLst>
            </a:pPr>
            <a:r>
              <a:rPr sz="1700" dirty="0">
                <a:latin typeface="Tw Cen MT" panose="020B0602020104020603" pitchFamily="34" charset="0"/>
                <a:cs typeface="Tw Cen MT"/>
              </a:rPr>
              <a:t>Submit </a:t>
            </a:r>
            <a:r>
              <a:rPr sz="1700" spc="-15" dirty="0">
                <a:latin typeface="Tw Cen MT" panose="020B0602020104020603" pitchFamily="34" charset="0"/>
                <a:cs typeface="Tw Cen MT"/>
              </a:rPr>
              <a:t>your </a:t>
            </a:r>
            <a:r>
              <a:rPr sz="1700" spc="-5" dirty="0">
                <a:latin typeface="Tw Cen MT" panose="020B0602020104020603" pitchFamily="34" charset="0"/>
                <a:cs typeface="Tw Cen MT"/>
              </a:rPr>
              <a:t>time </a:t>
            </a:r>
            <a:r>
              <a:rPr sz="1700" spc="-15" dirty="0">
                <a:latin typeface="Tw Cen MT" panose="020B0602020104020603" pitchFamily="34" charset="0"/>
                <a:cs typeface="Tw Cen MT"/>
              </a:rPr>
              <a:t>study </a:t>
            </a:r>
            <a:r>
              <a:rPr sz="1700" dirty="0">
                <a:latin typeface="Tw Cen MT" panose="020B0602020104020603" pitchFamily="34" charset="0"/>
                <a:cs typeface="Tw Cen MT"/>
              </a:rPr>
              <a:t>once </a:t>
            </a:r>
            <a:r>
              <a:rPr sz="1700" spc="-15" dirty="0">
                <a:latin typeface="Tw Cen MT" panose="020B0602020104020603" pitchFamily="34" charset="0"/>
                <a:cs typeface="Tw Cen MT"/>
              </a:rPr>
              <a:t>you have </a:t>
            </a:r>
            <a:r>
              <a:rPr sz="1700" dirty="0">
                <a:latin typeface="Tw Cen MT" panose="020B0602020104020603" pitchFamily="34" charset="0"/>
                <a:cs typeface="Tw Cen MT"/>
              </a:rPr>
              <a:t>completed</a:t>
            </a:r>
            <a:r>
              <a:rPr sz="1700" spc="95" dirty="0">
                <a:latin typeface="Tw Cen MT" panose="020B0602020104020603" pitchFamily="34" charset="0"/>
                <a:cs typeface="Tw Cen MT"/>
              </a:rPr>
              <a:t> </a:t>
            </a:r>
            <a:r>
              <a:rPr sz="1700" spc="-5" dirty="0">
                <a:latin typeface="Tw Cen MT" panose="020B0602020104020603" pitchFamily="34" charset="0"/>
                <a:cs typeface="Tw Cen MT"/>
              </a:rPr>
              <a:t>it.</a:t>
            </a:r>
            <a:endParaRPr sz="1700" dirty="0">
              <a:latin typeface="Tw Cen MT" panose="020B0602020104020603" pitchFamily="34" charset="0"/>
              <a:cs typeface="Tw Cen MT"/>
            </a:endParaRPr>
          </a:p>
          <a:p>
            <a:pPr>
              <a:lnSpc>
                <a:spcPct val="100000"/>
              </a:lnSpc>
              <a:spcBef>
                <a:spcPts val="20"/>
              </a:spcBef>
              <a:buClr>
                <a:srgbClr val="A6B727"/>
              </a:buClr>
              <a:buFont typeface="Wingdings"/>
              <a:buChar char=""/>
            </a:pPr>
            <a:endParaRPr sz="1550" dirty="0">
              <a:latin typeface="Tw Cen MT" panose="020B0602020104020603" pitchFamily="34" charset="0"/>
              <a:cs typeface="Tw Cen MT"/>
            </a:endParaRPr>
          </a:p>
          <a:p>
            <a:pPr marL="434340" indent="-320675">
              <a:lnSpc>
                <a:spcPct val="100000"/>
              </a:lnSpc>
              <a:buClr>
                <a:srgbClr val="A6B727"/>
              </a:buClr>
              <a:buSzPct val="58823"/>
              <a:buFont typeface="Wingdings"/>
              <a:buChar char=""/>
              <a:tabLst>
                <a:tab pos="434340" algn="l"/>
                <a:tab pos="434975" algn="l"/>
              </a:tabLst>
            </a:pPr>
            <a:r>
              <a:rPr sz="1700" dirty="0">
                <a:latin typeface="Tw Cen MT" panose="020B0602020104020603" pitchFamily="34" charset="0"/>
                <a:cs typeface="Tw Cen MT"/>
              </a:rPr>
              <a:t>This quarter’s time study </a:t>
            </a:r>
            <a:r>
              <a:rPr sz="1700" spc="-5" dirty="0">
                <a:latin typeface="Tw Cen MT" panose="020B0602020104020603" pitchFamily="34" charset="0"/>
                <a:cs typeface="Tw Cen MT"/>
              </a:rPr>
              <a:t>is </a:t>
            </a:r>
            <a:r>
              <a:rPr sz="1700" dirty="0">
                <a:latin typeface="Tw Cen MT" panose="020B0602020104020603" pitchFamily="34" charset="0"/>
                <a:cs typeface="Tw Cen MT"/>
              </a:rPr>
              <a:t>due </a:t>
            </a:r>
            <a:r>
              <a:rPr lang="en-US" sz="1700" u="sng" spc="-20" dirty="0">
                <a:uFill>
                  <a:solidFill>
                    <a:srgbClr val="000000"/>
                  </a:solidFill>
                </a:uFill>
                <a:latin typeface="Tw Cen MT" panose="020B0602020104020603" pitchFamily="34" charset="0"/>
                <a:cs typeface="Tw Cen MT"/>
              </a:rPr>
              <a:t>Monday, July 28</a:t>
            </a:r>
            <a:r>
              <a:rPr lang="en-US" sz="1700" u="sng" spc="-20" baseline="30000" dirty="0">
                <a:uFill>
                  <a:solidFill>
                    <a:srgbClr val="000000"/>
                  </a:solidFill>
                </a:uFill>
                <a:latin typeface="Tw Cen MT" panose="020B0602020104020603" pitchFamily="34" charset="0"/>
                <a:cs typeface="Tw Cen MT"/>
              </a:rPr>
              <a:t>th</a:t>
            </a:r>
            <a:r>
              <a:rPr lang="en-US" sz="1700" u="sng" dirty="0">
                <a:uFill>
                  <a:solidFill>
                    <a:srgbClr val="000000"/>
                  </a:solidFill>
                </a:uFill>
                <a:latin typeface="Tw Cen MT" panose="020B0602020104020603" pitchFamily="34" charset="0"/>
                <a:cs typeface="Tw Cen MT"/>
              </a:rPr>
              <a:t>,</a:t>
            </a:r>
            <a:r>
              <a:rPr lang="en-US" sz="1700" u="sng" spc="100" dirty="0">
                <a:uFill>
                  <a:solidFill>
                    <a:srgbClr val="000000"/>
                  </a:solidFill>
                </a:uFill>
                <a:latin typeface="Tw Cen MT" panose="020B0602020104020603" pitchFamily="34" charset="0"/>
                <a:cs typeface="Tw Cen MT"/>
              </a:rPr>
              <a:t> </a:t>
            </a:r>
            <a:r>
              <a:rPr lang="en-US" sz="1700" u="sng" spc="-5" dirty="0">
                <a:uFill>
                  <a:solidFill>
                    <a:srgbClr val="000000"/>
                  </a:solidFill>
                </a:uFill>
                <a:latin typeface="Tw Cen MT" panose="020B0602020104020603" pitchFamily="34" charset="0"/>
                <a:cs typeface="Tw Cen MT"/>
              </a:rPr>
              <a:t>2025</a:t>
            </a:r>
            <a:r>
              <a:rPr lang="en-US" sz="1700" spc="-5" dirty="0">
                <a:latin typeface="Tw Cen MT" panose="020B0602020104020603" pitchFamily="34" charset="0"/>
                <a:cs typeface="Tw Cen MT"/>
              </a:rPr>
              <a:t>.</a:t>
            </a:r>
            <a:endParaRPr lang="en-US" sz="1700" dirty="0">
              <a:latin typeface="Tw Cen MT" panose="020B0602020104020603" pitchFamily="34" charset="0"/>
              <a:cs typeface="Tw Cen M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95880" y="360933"/>
            <a:ext cx="5179695" cy="696595"/>
          </a:xfrm>
          <a:prstGeom prst="rect">
            <a:avLst/>
          </a:prstGeom>
        </p:spPr>
        <p:txBody>
          <a:bodyPr vert="horz" wrap="square" lIns="0" tIns="13335" rIns="0" bIns="0" rtlCol="0">
            <a:spAutoFit/>
          </a:bodyPr>
          <a:lstStyle/>
          <a:p>
            <a:pPr marL="12700">
              <a:lnSpc>
                <a:spcPct val="100000"/>
              </a:lnSpc>
              <a:spcBef>
                <a:spcPts val="105"/>
              </a:spcBef>
            </a:pPr>
            <a:r>
              <a:rPr sz="4400" i="1" spc="-10">
                <a:latin typeface="Arial"/>
                <a:cs typeface="Arial"/>
              </a:rPr>
              <a:t>Time </a:t>
            </a:r>
            <a:r>
              <a:rPr sz="4400" i="1">
                <a:latin typeface="Arial"/>
                <a:cs typeface="Arial"/>
              </a:rPr>
              <a:t>Study</a:t>
            </a:r>
            <a:r>
              <a:rPr sz="4400" i="1" spc="-70">
                <a:latin typeface="Arial"/>
                <a:cs typeface="Arial"/>
              </a:rPr>
              <a:t> </a:t>
            </a:r>
            <a:r>
              <a:rPr sz="4400" i="1">
                <a:latin typeface="Arial"/>
                <a:cs typeface="Arial"/>
              </a:rPr>
              <a:t>Example</a:t>
            </a:r>
            <a:endParaRPr sz="4400">
              <a:latin typeface="Arial"/>
              <a:cs typeface="Arial"/>
            </a:endParaRPr>
          </a:p>
        </p:txBody>
      </p:sp>
      <p:sp>
        <p:nvSpPr>
          <p:cNvPr id="4" name="object 4"/>
          <p:cNvSpPr txBox="1"/>
          <p:nvPr/>
        </p:nvSpPr>
        <p:spPr>
          <a:xfrm>
            <a:off x="377640" y="1918810"/>
            <a:ext cx="3605080" cy="843821"/>
          </a:xfrm>
          <a:prstGeom prst="rect">
            <a:avLst/>
          </a:prstGeom>
        </p:spPr>
        <p:txBody>
          <a:bodyPr vert="horz" wrap="square" lIns="0" tIns="12700" rIns="0" bIns="0" rtlCol="0">
            <a:spAutoFit/>
          </a:bodyPr>
          <a:lstStyle/>
          <a:p>
            <a:pPr marL="12065" marR="5080">
              <a:spcBef>
                <a:spcPts val="100"/>
              </a:spcBef>
            </a:pPr>
            <a:r>
              <a:rPr lang="en-US" sz="1800">
                <a:latin typeface="Tw Cen MT" panose="020B0602020104020603" pitchFamily="34" charset="0"/>
                <a:cs typeface="Times New Roman"/>
              </a:rPr>
              <a:t>Always start  </a:t>
            </a:r>
            <a:r>
              <a:rPr lang="en-US">
                <a:latin typeface="Tw Cen MT" panose="020B0602020104020603" pitchFamily="34" charset="0"/>
                <a:cs typeface="Times New Roman"/>
              </a:rPr>
              <a:t>c</a:t>
            </a:r>
            <a:r>
              <a:rPr lang="en-US" sz="1800">
                <a:latin typeface="Tw Cen MT" panose="020B0602020104020603" pitchFamily="34" charset="0"/>
                <a:cs typeface="Times New Roman"/>
              </a:rPr>
              <a:t>oding </a:t>
            </a:r>
            <a:r>
              <a:rPr lang="en-US" spc="-50">
                <a:latin typeface="Tw Cen MT" panose="020B0602020104020603" pitchFamily="34" charset="0"/>
                <a:cs typeface="Times New Roman"/>
              </a:rPr>
              <a:t>y</a:t>
            </a:r>
            <a:r>
              <a:rPr lang="en-US" sz="1800" spc="-50">
                <a:latin typeface="Tw Cen MT" panose="020B0602020104020603" pitchFamily="34" charset="0"/>
                <a:cs typeface="Times New Roman"/>
              </a:rPr>
              <a:t>our  </a:t>
            </a:r>
            <a:r>
              <a:rPr lang="en-US" spc="-15">
                <a:latin typeface="Tw Cen MT" panose="020B0602020104020603" pitchFamily="34" charset="0"/>
                <a:cs typeface="Times New Roman"/>
              </a:rPr>
              <a:t>t</a:t>
            </a:r>
            <a:r>
              <a:rPr lang="en-US" sz="1800" spc="-15">
                <a:latin typeface="Tw Cen MT" panose="020B0602020104020603" pitchFamily="34" charset="0"/>
                <a:cs typeface="Times New Roman"/>
              </a:rPr>
              <a:t>ime </a:t>
            </a:r>
            <a:r>
              <a:rPr lang="en-US" sz="1800">
                <a:latin typeface="Tw Cen MT" panose="020B0602020104020603" pitchFamily="34" charset="0"/>
                <a:cs typeface="Times New Roman"/>
              </a:rPr>
              <a:t>at the</a:t>
            </a:r>
            <a:r>
              <a:rPr lang="en-US" sz="1800" spc="-70">
                <a:latin typeface="Tw Cen MT" panose="020B0602020104020603" pitchFamily="34" charset="0"/>
                <a:cs typeface="Times New Roman"/>
              </a:rPr>
              <a:t> f</a:t>
            </a:r>
            <a:r>
              <a:rPr lang="en-US" sz="1800" spc="-5">
                <a:latin typeface="Tw Cen MT" panose="020B0602020104020603" pitchFamily="34" charset="0"/>
                <a:cs typeface="Times New Roman"/>
              </a:rPr>
              <a:t>irst  </a:t>
            </a:r>
            <a:r>
              <a:rPr lang="en-US" spc="-5">
                <a:latin typeface="Tw Cen MT" panose="020B0602020104020603" pitchFamily="34" charset="0"/>
                <a:cs typeface="Times New Roman"/>
              </a:rPr>
              <a:t>i</a:t>
            </a:r>
            <a:r>
              <a:rPr lang="en-US" sz="1800">
                <a:latin typeface="Tw Cen MT" panose="020B0602020104020603" pitchFamily="34" charset="0"/>
                <a:cs typeface="Times New Roman"/>
              </a:rPr>
              <a:t>ncrement  </a:t>
            </a:r>
            <a:r>
              <a:rPr lang="en-US">
                <a:latin typeface="Tw Cen MT" panose="020B0602020104020603" pitchFamily="34" charset="0"/>
                <a:cs typeface="Times New Roman"/>
              </a:rPr>
              <a:t>i</a:t>
            </a:r>
            <a:r>
              <a:rPr lang="en-US" sz="1800">
                <a:latin typeface="Tw Cen MT" panose="020B0602020104020603" pitchFamily="34" charset="0"/>
                <a:cs typeface="Times New Roman"/>
              </a:rPr>
              <a:t>ndicating the  f</a:t>
            </a:r>
            <a:r>
              <a:rPr lang="en-US" sz="1800" spc="-5">
                <a:latin typeface="Tw Cen MT" panose="020B0602020104020603" pitchFamily="34" charset="0"/>
                <a:cs typeface="Times New Roman"/>
              </a:rPr>
              <a:t>irst hour  </a:t>
            </a:r>
            <a:r>
              <a:rPr lang="en-US" spc="-25">
                <a:latin typeface="Tw Cen MT" panose="020B0602020104020603" pitchFamily="34" charset="0"/>
                <a:cs typeface="Times New Roman"/>
              </a:rPr>
              <a:t>w</a:t>
            </a:r>
            <a:r>
              <a:rPr lang="en-US" sz="1800" spc="-25">
                <a:latin typeface="Tw Cen MT" panose="020B0602020104020603" pitchFamily="34" charset="0"/>
                <a:cs typeface="Times New Roman"/>
              </a:rPr>
              <a:t>orked.</a:t>
            </a:r>
            <a:endParaRPr lang="en-US" sz="1800">
              <a:latin typeface="Tw Cen MT" panose="020B0602020104020603" pitchFamily="34" charset="0"/>
              <a:cs typeface="Times New Roman"/>
            </a:endParaRPr>
          </a:p>
        </p:txBody>
      </p:sp>
      <p:pic>
        <p:nvPicPr>
          <p:cNvPr id="10" name="Picture 9">
            <a:extLst>
              <a:ext uri="{FF2B5EF4-FFF2-40B4-BE49-F238E27FC236}">
                <a16:creationId xmlns:a16="http://schemas.microsoft.com/office/drawing/2014/main" id="{F64A5BBF-D2B0-4442-1241-FCD5515EAF2E}"/>
              </a:ext>
            </a:extLst>
          </p:cNvPr>
          <p:cNvPicPr>
            <a:picLocks noChangeAspect="1"/>
          </p:cNvPicPr>
          <p:nvPr/>
        </p:nvPicPr>
        <p:blipFill>
          <a:blip r:embed="rId2"/>
          <a:stretch>
            <a:fillRect/>
          </a:stretch>
        </p:blipFill>
        <p:spPr>
          <a:xfrm>
            <a:off x="257975" y="2810976"/>
            <a:ext cx="7591532" cy="2983796"/>
          </a:xfrm>
          <a:prstGeom prst="rect">
            <a:avLst/>
          </a:prstGeom>
        </p:spPr>
      </p:pic>
      <p:pic>
        <p:nvPicPr>
          <p:cNvPr id="12" name="Graphic 11" descr="Arrow Right with solid fill">
            <a:extLst>
              <a:ext uri="{FF2B5EF4-FFF2-40B4-BE49-F238E27FC236}">
                <a16:creationId xmlns:a16="http://schemas.microsoft.com/office/drawing/2014/main" id="{AED39141-1CE6-68CF-5B23-67F69E7FCD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1929243">
            <a:off x="6279343" y="4184100"/>
            <a:ext cx="1200625" cy="914400"/>
          </a:xfrm>
          <a:prstGeom prst="rect">
            <a:avLst/>
          </a:prstGeom>
        </p:spPr>
      </p:pic>
      <p:pic>
        <p:nvPicPr>
          <p:cNvPr id="13" name="Graphic 12" descr="Arrow Right with solid fill">
            <a:extLst>
              <a:ext uri="{FF2B5EF4-FFF2-40B4-BE49-F238E27FC236}">
                <a16:creationId xmlns:a16="http://schemas.microsoft.com/office/drawing/2014/main" id="{62372E04-D51F-7793-D9F1-AE7884CEA5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7445891">
            <a:off x="6862362" y="2850143"/>
            <a:ext cx="688866" cy="914400"/>
          </a:xfrm>
          <a:prstGeom prst="rect">
            <a:avLst/>
          </a:prstGeom>
        </p:spPr>
      </p:pic>
      <p:sp>
        <p:nvSpPr>
          <p:cNvPr id="21" name="TextBox 20">
            <a:extLst>
              <a:ext uri="{FF2B5EF4-FFF2-40B4-BE49-F238E27FC236}">
                <a16:creationId xmlns:a16="http://schemas.microsoft.com/office/drawing/2014/main" id="{0ACF0343-8021-AA61-421C-67CEF9387917}"/>
              </a:ext>
            </a:extLst>
          </p:cNvPr>
          <p:cNvSpPr txBox="1"/>
          <p:nvPr/>
        </p:nvSpPr>
        <p:spPr>
          <a:xfrm>
            <a:off x="7380972" y="2717468"/>
            <a:ext cx="1763028" cy="646331"/>
          </a:xfrm>
          <a:prstGeom prst="rect">
            <a:avLst/>
          </a:prstGeom>
          <a:noFill/>
        </p:spPr>
        <p:txBody>
          <a:bodyPr wrap="square">
            <a:spAutoFit/>
          </a:bodyPr>
          <a:lstStyle/>
          <a:p>
            <a:pPr marL="12700" marR="5080">
              <a:lnSpc>
                <a:spcPct val="100000"/>
              </a:lnSpc>
              <a:spcBef>
                <a:spcPts val="100"/>
              </a:spcBef>
            </a:pPr>
            <a:r>
              <a:rPr lang="en-US" sz="1800" spc="-5">
                <a:latin typeface="Tw Cen MT" panose="020B0602020104020603" pitchFamily="34" charset="0"/>
                <a:cs typeface="Times New Roman"/>
              </a:rPr>
              <a:t>1. </a:t>
            </a:r>
            <a:r>
              <a:rPr lang="en-US" spc="-5">
                <a:latin typeface="Tw Cen MT" panose="020B0602020104020603" pitchFamily="34" charset="0"/>
                <a:cs typeface="Times New Roman"/>
              </a:rPr>
              <a:t>Select</a:t>
            </a:r>
            <a:r>
              <a:rPr lang="en-US" sz="1800" spc="-5">
                <a:latin typeface="Tw Cen MT" panose="020B0602020104020603" pitchFamily="34" charset="0"/>
                <a:cs typeface="Times New Roman"/>
              </a:rPr>
              <a:t> an activity code</a:t>
            </a:r>
            <a:endParaRPr lang="en-US" sz="1800">
              <a:latin typeface="Tw Cen MT" panose="020B0602020104020603" pitchFamily="34" charset="0"/>
              <a:cs typeface="Times New Roman"/>
            </a:endParaRPr>
          </a:p>
        </p:txBody>
      </p:sp>
      <p:pic>
        <p:nvPicPr>
          <p:cNvPr id="24" name="Graphic 23" descr="Arrow Right with solid fill">
            <a:extLst>
              <a:ext uri="{FF2B5EF4-FFF2-40B4-BE49-F238E27FC236}">
                <a16:creationId xmlns:a16="http://schemas.microsoft.com/office/drawing/2014/main" id="{9915962D-1C66-3356-3994-D8E5E7F23F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6449299" y="3508564"/>
            <a:ext cx="957146" cy="914400"/>
          </a:xfrm>
          <a:prstGeom prst="rect">
            <a:avLst/>
          </a:prstGeom>
        </p:spPr>
      </p:pic>
      <p:sp>
        <p:nvSpPr>
          <p:cNvPr id="28" name="TextBox 27">
            <a:extLst>
              <a:ext uri="{FF2B5EF4-FFF2-40B4-BE49-F238E27FC236}">
                <a16:creationId xmlns:a16="http://schemas.microsoft.com/office/drawing/2014/main" id="{49C46B31-B9DF-DDD0-AA5B-A2AB37BDB250}"/>
              </a:ext>
            </a:extLst>
          </p:cNvPr>
          <p:cNvSpPr txBox="1"/>
          <p:nvPr/>
        </p:nvSpPr>
        <p:spPr>
          <a:xfrm>
            <a:off x="7380972" y="3625502"/>
            <a:ext cx="1848428" cy="646331"/>
          </a:xfrm>
          <a:prstGeom prst="rect">
            <a:avLst/>
          </a:prstGeom>
          <a:noFill/>
        </p:spPr>
        <p:txBody>
          <a:bodyPr wrap="square">
            <a:spAutoFit/>
          </a:bodyPr>
          <a:lstStyle/>
          <a:p>
            <a:r>
              <a:rPr lang="en-US" spc="-5">
                <a:latin typeface="Tw Cen MT" panose="020B0602020104020603" pitchFamily="34" charset="0"/>
                <a:cs typeface="Times New Roman"/>
              </a:rPr>
              <a:t>2. S</a:t>
            </a:r>
            <a:r>
              <a:rPr lang="en-US" sz="1800" spc="-5">
                <a:latin typeface="Tw Cen MT" panose="020B0602020104020603" pitchFamily="34" charset="0"/>
                <a:cs typeface="Times New Roman"/>
              </a:rPr>
              <a:t>elect your activity </a:t>
            </a:r>
            <a:endParaRPr lang="en-US"/>
          </a:p>
        </p:txBody>
      </p:sp>
      <p:sp>
        <p:nvSpPr>
          <p:cNvPr id="30" name="TextBox 29">
            <a:extLst>
              <a:ext uri="{FF2B5EF4-FFF2-40B4-BE49-F238E27FC236}">
                <a16:creationId xmlns:a16="http://schemas.microsoft.com/office/drawing/2014/main" id="{7A397370-9BBA-3BB5-EB29-E075875EFE32}"/>
              </a:ext>
            </a:extLst>
          </p:cNvPr>
          <p:cNvSpPr txBox="1"/>
          <p:nvPr/>
        </p:nvSpPr>
        <p:spPr>
          <a:xfrm>
            <a:off x="7380972" y="4492815"/>
            <a:ext cx="1854467" cy="646331"/>
          </a:xfrm>
          <a:prstGeom prst="rect">
            <a:avLst/>
          </a:prstGeom>
          <a:noFill/>
        </p:spPr>
        <p:txBody>
          <a:bodyPr wrap="square">
            <a:spAutoFit/>
          </a:bodyPr>
          <a:lstStyle/>
          <a:p>
            <a:r>
              <a:rPr lang="en-US" spc="-5">
                <a:latin typeface="Tw Cen MT" panose="020B0602020104020603" pitchFamily="34" charset="0"/>
                <a:cs typeface="Times New Roman"/>
              </a:rPr>
              <a:t>3. T</a:t>
            </a:r>
            <a:r>
              <a:rPr lang="en-US" sz="1800" spc="-5">
                <a:latin typeface="Tw Cen MT" panose="020B0602020104020603" pitchFamily="34" charset="0"/>
                <a:cs typeface="Times New Roman"/>
              </a:rPr>
              <a:t>ype your notes.</a:t>
            </a:r>
            <a:endParaRPr lang="en-US"/>
          </a:p>
        </p:txBody>
      </p:sp>
      <p:pic>
        <p:nvPicPr>
          <p:cNvPr id="2" name="Graphic 1" descr="Arrow Right with solid fill">
            <a:extLst>
              <a:ext uri="{FF2B5EF4-FFF2-40B4-BE49-F238E27FC236}">
                <a16:creationId xmlns:a16="http://schemas.microsoft.com/office/drawing/2014/main" id="{A894A3C2-A2DD-3A0C-AE65-266063A658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163506" y="2850143"/>
            <a:ext cx="1200625" cy="9144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79370" y="597153"/>
            <a:ext cx="4238625" cy="574040"/>
          </a:xfrm>
          <a:prstGeom prst="rect">
            <a:avLst/>
          </a:prstGeom>
        </p:spPr>
        <p:txBody>
          <a:bodyPr vert="horz" wrap="square" lIns="0" tIns="12700" rIns="0" bIns="0" rtlCol="0">
            <a:spAutoFit/>
          </a:bodyPr>
          <a:lstStyle/>
          <a:p>
            <a:pPr marL="12700">
              <a:lnSpc>
                <a:spcPct val="100000"/>
              </a:lnSpc>
              <a:spcBef>
                <a:spcPts val="100"/>
              </a:spcBef>
            </a:pPr>
            <a:r>
              <a:rPr i="1" spc="-15">
                <a:latin typeface="Arial"/>
                <a:cs typeface="Arial"/>
              </a:rPr>
              <a:t>Time </a:t>
            </a:r>
            <a:r>
              <a:rPr i="1">
                <a:latin typeface="Arial"/>
                <a:cs typeface="Arial"/>
              </a:rPr>
              <a:t>Study</a:t>
            </a:r>
            <a:r>
              <a:rPr i="1" spc="-35">
                <a:latin typeface="Arial"/>
                <a:cs typeface="Arial"/>
              </a:rPr>
              <a:t> </a:t>
            </a:r>
            <a:r>
              <a:rPr i="1" spc="-5">
                <a:latin typeface="Arial"/>
                <a:cs typeface="Arial"/>
              </a:rPr>
              <a:t>Example</a:t>
            </a:r>
          </a:p>
        </p:txBody>
      </p:sp>
      <p:sp>
        <p:nvSpPr>
          <p:cNvPr id="5" name="object 5"/>
          <p:cNvSpPr txBox="1"/>
          <p:nvPr/>
        </p:nvSpPr>
        <p:spPr>
          <a:xfrm>
            <a:off x="2321559" y="5172799"/>
            <a:ext cx="5405122" cy="873957"/>
          </a:xfrm>
          <a:prstGeom prst="rect">
            <a:avLst/>
          </a:prstGeom>
        </p:spPr>
        <p:txBody>
          <a:bodyPr vert="horz" wrap="square" lIns="0" tIns="12065" rIns="0" bIns="0" rtlCol="0">
            <a:spAutoFit/>
          </a:bodyPr>
          <a:lstStyle/>
          <a:p>
            <a:pPr marL="12700" marR="5080" indent="635">
              <a:lnSpc>
                <a:spcPct val="100000"/>
              </a:lnSpc>
              <a:spcBef>
                <a:spcPts val="95"/>
              </a:spcBef>
            </a:pPr>
            <a:r>
              <a:rPr lang="en-US" sz="2800" spc="-5">
                <a:latin typeface="Tw Cen MT" panose="020B0602020104020603" pitchFamily="34" charset="0"/>
                <a:cs typeface="Times New Roman"/>
              </a:rPr>
              <a:t>Note: </a:t>
            </a:r>
            <a:r>
              <a:rPr sz="2800" spc="-5">
                <a:latin typeface="Tw Cen MT" panose="020B0602020104020603" pitchFamily="34" charset="0"/>
                <a:cs typeface="Times New Roman"/>
              </a:rPr>
              <a:t>The </a:t>
            </a:r>
            <a:r>
              <a:rPr sz="2800" spc="-10">
                <a:latin typeface="Tw Cen MT" panose="020B0602020104020603" pitchFamily="34" charset="0"/>
                <a:cs typeface="Times New Roman"/>
              </a:rPr>
              <a:t>time  </a:t>
            </a:r>
            <a:r>
              <a:rPr sz="2800" spc="-5">
                <a:latin typeface="Tw Cen MT" panose="020B0602020104020603" pitchFamily="34" charset="0"/>
                <a:cs typeface="Times New Roman"/>
              </a:rPr>
              <a:t>represents</a:t>
            </a:r>
            <a:r>
              <a:rPr sz="2800" spc="-20">
                <a:latin typeface="Tw Cen MT" panose="020B0602020104020603" pitchFamily="34" charset="0"/>
                <a:cs typeface="Times New Roman"/>
              </a:rPr>
              <a:t> </a:t>
            </a:r>
            <a:r>
              <a:rPr sz="2800" spc="-5">
                <a:latin typeface="Tw Cen MT" panose="020B0602020104020603" pitchFamily="34" charset="0"/>
                <a:cs typeface="Times New Roman"/>
              </a:rPr>
              <a:t>hours  of work; not the  actual </a:t>
            </a:r>
            <a:r>
              <a:rPr sz="2800" spc="-10">
                <a:latin typeface="Tw Cen MT" panose="020B0602020104020603" pitchFamily="34" charset="0"/>
                <a:cs typeface="Times New Roman"/>
              </a:rPr>
              <a:t>time </a:t>
            </a:r>
            <a:r>
              <a:rPr sz="2800" spc="-5">
                <a:latin typeface="Tw Cen MT" panose="020B0602020104020603" pitchFamily="34" charset="0"/>
                <a:cs typeface="Times New Roman"/>
              </a:rPr>
              <a:t>of  </a:t>
            </a:r>
            <a:r>
              <a:rPr sz="2800" spc="-35">
                <a:latin typeface="Tw Cen MT" panose="020B0602020104020603" pitchFamily="34" charset="0"/>
                <a:cs typeface="Times New Roman"/>
              </a:rPr>
              <a:t>day.</a:t>
            </a:r>
            <a:endParaRPr sz="2800">
              <a:latin typeface="Tw Cen MT" panose="020B0602020104020603" pitchFamily="34" charset="0"/>
              <a:cs typeface="Times New Roman"/>
            </a:endParaRPr>
          </a:p>
        </p:txBody>
      </p:sp>
      <p:sp>
        <p:nvSpPr>
          <p:cNvPr id="6" name="object 6"/>
          <p:cNvSpPr txBox="1"/>
          <p:nvPr/>
        </p:nvSpPr>
        <p:spPr>
          <a:xfrm>
            <a:off x="121920" y="1526922"/>
            <a:ext cx="2733040" cy="1120820"/>
          </a:xfrm>
          <a:prstGeom prst="rect">
            <a:avLst/>
          </a:prstGeom>
        </p:spPr>
        <p:txBody>
          <a:bodyPr vert="horz" wrap="square" lIns="0" tIns="12700" rIns="0" bIns="0" rtlCol="0">
            <a:spAutoFit/>
          </a:bodyPr>
          <a:lstStyle/>
          <a:p>
            <a:pPr marL="12065" marR="5080">
              <a:lnSpc>
                <a:spcPct val="100000"/>
              </a:lnSpc>
              <a:spcBef>
                <a:spcPts val="100"/>
              </a:spcBef>
            </a:pPr>
            <a:r>
              <a:rPr sz="1800">
                <a:latin typeface="Tw Cen MT" panose="020B0602020104020603" pitchFamily="34" charset="0"/>
                <a:cs typeface="Times New Roman"/>
              </a:rPr>
              <a:t>Always </a:t>
            </a:r>
            <a:r>
              <a:rPr lang="en-US" sz="1800">
                <a:latin typeface="Tw Cen MT" panose="020B0602020104020603" pitchFamily="34" charset="0"/>
                <a:cs typeface="Times New Roman"/>
              </a:rPr>
              <a:t>s</a:t>
            </a:r>
            <a:r>
              <a:rPr sz="1800">
                <a:latin typeface="Tw Cen MT" panose="020B0602020104020603" pitchFamily="34" charset="0"/>
                <a:cs typeface="Times New Roman"/>
              </a:rPr>
              <a:t>tart  </a:t>
            </a:r>
            <a:r>
              <a:rPr lang="en-US">
                <a:latin typeface="Tw Cen MT" panose="020B0602020104020603" pitchFamily="34" charset="0"/>
                <a:cs typeface="Times New Roman"/>
              </a:rPr>
              <a:t>c</a:t>
            </a:r>
            <a:r>
              <a:rPr sz="1800">
                <a:latin typeface="Tw Cen MT" panose="020B0602020104020603" pitchFamily="34" charset="0"/>
                <a:cs typeface="Times New Roman"/>
              </a:rPr>
              <a:t>oding </a:t>
            </a:r>
            <a:r>
              <a:rPr lang="en-US" spc="-50">
                <a:latin typeface="Tw Cen MT" panose="020B0602020104020603" pitchFamily="34" charset="0"/>
                <a:cs typeface="Times New Roman"/>
              </a:rPr>
              <a:t>y</a:t>
            </a:r>
            <a:r>
              <a:rPr sz="1800" spc="-50">
                <a:latin typeface="Tw Cen MT" panose="020B0602020104020603" pitchFamily="34" charset="0"/>
                <a:cs typeface="Times New Roman"/>
              </a:rPr>
              <a:t>our  </a:t>
            </a:r>
            <a:r>
              <a:rPr lang="en-US" spc="-15">
                <a:latin typeface="Tw Cen MT" panose="020B0602020104020603" pitchFamily="34" charset="0"/>
                <a:cs typeface="Times New Roman"/>
              </a:rPr>
              <a:t>t</a:t>
            </a:r>
            <a:r>
              <a:rPr sz="1800" spc="-15">
                <a:latin typeface="Tw Cen MT" panose="020B0602020104020603" pitchFamily="34" charset="0"/>
                <a:cs typeface="Times New Roman"/>
              </a:rPr>
              <a:t>ime </a:t>
            </a:r>
            <a:r>
              <a:rPr sz="1800">
                <a:latin typeface="Tw Cen MT" panose="020B0602020104020603" pitchFamily="34" charset="0"/>
                <a:cs typeface="Times New Roman"/>
              </a:rPr>
              <a:t>at the</a:t>
            </a:r>
            <a:r>
              <a:rPr sz="1800" spc="-70">
                <a:latin typeface="Tw Cen MT" panose="020B0602020104020603" pitchFamily="34" charset="0"/>
                <a:cs typeface="Times New Roman"/>
              </a:rPr>
              <a:t> </a:t>
            </a:r>
            <a:r>
              <a:rPr lang="en-US" sz="1800" spc="-70">
                <a:latin typeface="Tw Cen MT" panose="020B0602020104020603" pitchFamily="34" charset="0"/>
                <a:cs typeface="Times New Roman"/>
              </a:rPr>
              <a:t>f</a:t>
            </a:r>
            <a:r>
              <a:rPr sz="1800" spc="-5">
                <a:latin typeface="Tw Cen MT" panose="020B0602020104020603" pitchFamily="34" charset="0"/>
                <a:cs typeface="Times New Roman"/>
              </a:rPr>
              <a:t>irst  </a:t>
            </a:r>
            <a:r>
              <a:rPr lang="en-US" spc="-5">
                <a:latin typeface="Tw Cen MT" panose="020B0602020104020603" pitchFamily="34" charset="0"/>
                <a:cs typeface="Times New Roman"/>
              </a:rPr>
              <a:t>i</a:t>
            </a:r>
            <a:r>
              <a:rPr sz="1800">
                <a:latin typeface="Tw Cen MT" panose="020B0602020104020603" pitchFamily="34" charset="0"/>
                <a:cs typeface="Times New Roman"/>
              </a:rPr>
              <a:t>ncrement  </a:t>
            </a:r>
            <a:r>
              <a:rPr lang="en-US">
                <a:latin typeface="Tw Cen MT" panose="020B0602020104020603" pitchFamily="34" charset="0"/>
                <a:cs typeface="Times New Roman"/>
              </a:rPr>
              <a:t>i</a:t>
            </a:r>
            <a:r>
              <a:rPr sz="1800">
                <a:latin typeface="Tw Cen MT" panose="020B0602020104020603" pitchFamily="34" charset="0"/>
                <a:cs typeface="Times New Roman"/>
              </a:rPr>
              <a:t>ndicating the  </a:t>
            </a:r>
            <a:r>
              <a:rPr lang="en-US" sz="1800">
                <a:latin typeface="Tw Cen MT" panose="020B0602020104020603" pitchFamily="34" charset="0"/>
                <a:cs typeface="Times New Roman"/>
              </a:rPr>
              <a:t>f</a:t>
            </a:r>
            <a:r>
              <a:rPr sz="1800" spc="-5">
                <a:latin typeface="Tw Cen MT" panose="020B0602020104020603" pitchFamily="34" charset="0"/>
                <a:cs typeface="Times New Roman"/>
              </a:rPr>
              <a:t>irst </a:t>
            </a:r>
            <a:r>
              <a:rPr lang="en-US" sz="1800" spc="-5">
                <a:latin typeface="Tw Cen MT" panose="020B0602020104020603" pitchFamily="34" charset="0"/>
                <a:cs typeface="Times New Roman"/>
              </a:rPr>
              <a:t>h</a:t>
            </a:r>
            <a:r>
              <a:rPr sz="1800" spc="-5">
                <a:latin typeface="Tw Cen MT" panose="020B0602020104020603" pitchFamily="34" charset="0"/>
                <a:cs typeface="Times New Roman"/>
              </a:rPr>
              <a:t>our  </a:t>
            </a:r>
            <a:r>
              <a:rPr lang="en-US" spc="-25">
                <a:latin typeface="Tw Cen MT" panose="020B0602020104020603" pitchFamily="34" charset="0"/>
                <a:cs typeface="Times New Roman"/>
              </a:rPr>
              <a:t>w</a:t>
            </a:r>
            <a:r>
              <a:rPr sz="1800" spc="-25">
                <a:latin typeface="Tw Cen MT" panose="020B0602020104020603" pitchFamily="34" charset="0"/>
                <a:cs typeface="Times New Roman"/>
              </a:rPr>
              <a:t>orked.</a:t>
            </a:r>
            <a:endParaRPr sz="1800">
              <a:latin typeface="Tw Cen MT" panose="020B0602020104020603" pitchFamily="34" charset="0"/>
              <a:cs typeface="Times New Roman"/>
            </a:endParaRPr>
          </a:p>
        </p:txBody>
      </p:sp>
      <p:pic>
        <p:nvPicPr>
          <p:cNvPr id="10" name="Picture 9">
            <a:extLst>
              <a:ext uri="{FF2B5EF4-FFF2-40B4-BE49-F238E27FC236}">
                <a16:creationId xmlns:a16="http://schemas.microsoft.com/office/drawing/2014/main" id="{2068A866-9F40-84C2-AE24-FD118033F710}"/>
              </a:ext>
            </a:extLst>
          </p:cNvPr>
          <p:cNvPicPr>
            <a:picLocks noChangeAspect="1"/>
          </p:cNvPicPr>
          <p:nvPr/>
        </p:nvPicPr>
        <p:blipFill>
          <a:blip r:embed="rId2"/>
          <a:stretch>
            <a:fillRect/>
          </a:stretch>
        </p:blipFill>
        <p:spPr>
          <a:xfrm>
            <a:off x="237520" y="2905760"/>
            <a:ext cx="8668960" cy="2105319"/>
          </a:xfrm>
          <a:prstGeom prst="rect">
            <a:avLst/>
          </a:prstGeom>
        </p:spPr>
      </p:pic>
      <p:pic>
        <p:nvPicPr>
          <p:cNvPr id="12" name="Graphic 11" descr="Arrow Right with solid fill">
            <a:extLst>
              <a:ext uri="{FF2B5EF4-FFF2-40B4-BE49-F238E27FC236}">
                <a16:creationId xmlns:a16="http://schemas.microsoft.com/office/drawing/2014/main" id="{D6D2A601-2A8B-DA38-E4F0-4579D2C9D0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266104" y="2766656"/>
            <a:ext cx="1388031" cy="9144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07212" y="255523"/>
            <a:ext cx="5732780" cy="635000"/>
          </a:xfrm>
          <a:prstGeom prst="rect">
            <a:avLst/>
          </a:prstGeom>
        </p:spPr>
        <p:txBody>
          <a:bodyPr vert="horz" wrap="square" lIns="0" tIns="12065" rIns="0" bIns="0" rtlCol="0">
            <a:spAutoFit/>
          </a:bodyPr>
          <a:lstStyle/>
          <a:p>
            <a:pPr marL="12700">
              <a:lnSpc>
                <a:spcPct val="100000"/>
              </a:lnSpc>
              <a:spcBef>
                <a:spcPts val="95"/>
              </a:spcBef>
            </a:pPr>
            <a:r>
              <a:rPr sz="4000" spc="-5"/>
              <a:t>Correct Time </a:t>
            </a:r>
            <a:r>
              <a:rPr sz="4000" spc="-30"/>
              <a:t>Study</a:t>
            </a:r>
            <a:r>
              <a:rPr sz="4000"/>
              <a:t> </a:t>
            </a:r>
            <a:r>
              <a:rPr sz="4000" spc="-5"/>
              <a:t>Example</a:t>
            </a:r>
            <a:endParaRPr sz="4000"/>
          </a:p>
        </p:txBody>
      </p:sp>
      <p:sp>
        <p:nvSpPr>
          <p:cNvPr id="4" name="object 4"/>
          <p:cNvSpPr txBox="1"/>
          <p:nvPr/>
        </p:nvSpPr>
        <p:spPr>
          <a:xfrm>
            <a:off x="2189581" y="4704333"/>
            <a:ext cx="5175250" cy="1489075"/>
          </a:xfrm>
          <a:prstGeom prst="rect">
            <a:avLst/>
          </a:prstGeom>
        </p:spPr>
        <p:txBody>
          <a:bodyPr vert="horz" wrap="square" lIns="0" tIns="12700" rIns="0" bIns="0" rtlCol="0">
            <a:spAutoFit/>
          </a:bodyPr>
          <a:lstStyle/>
          <a:p>
            <a:pPr marL="22860" marR="12700" algn="ctr">
              <a:lnSpc>
                <a:spcPct val="100000"/>
              </a:lnSpc>
              <a:spcBef>
                <a:spcPts val="100"/>
              </a:spcBef>
            </a:pPr>
            <a:r>
              <a:rPr sz="2400">
                <a:latin typeface="Tw Cen MT" panose="020B0602020104020603" pitchFamily="34" charset="0"/>
                <a:cs typeface="Times New Roman"/>
              </a:rPr>
              <a:t>If you are doing an activity for a period</a:t>
            </a:r>
            <a:r>
              <a:rPr sz="2400" spc="-180">
                <a:latin typeface="Tw Cen MT" panose="020B0602020104020603" pitchFamily="34" charset="0"/>
                <a:cs typeface="Times New Roman"/>
              </a:rPr>
              <a:t> </a:t>
            </a:r>
            <a:r>
              <a:rPr sz="2400">
                <a:latin typeface="Tw Cen MT" panose="020B0602020104020603" pitchFamily="34" charset="0"/>
                <a:cs typeface="Times New Roman"/>
              </a:rPr>
              <a:t>of  </a:t>
            </a:r>
            <a:r>
              <a:rPr sz="2400" spc="-5">
                <a:latin typeface="Tw Cen MT" panose="020B0602020104020603" pitchFamily="34" charset="0"/>
                <a:cs typeface="Times New Roman"/>
              </a:rPr>
              <a:t>time, </a:t>
            </a:r>
            <a:r>
              <a:rPr sz="2400">
                <a:latin typeface="Tw Cen MT" panose="020B0602020104020603" pitchFamily="34" charset="0"/>
                <a:cs typeface="Times New Roman"/>
              </a:rPr>
              <a:t>you can use the ‘Copy</a:t>
            </a:r>
            <a:r>
              <a:rPr sz="2400" spc="-65">
                <a:latin typeface="Tw Cen MT" panose="020B0602020104020603" pitchFamily="34" charset="0"/>
                <a:cs typeface="Times New Roman"/>
              </a:rPr>
              <a:t> </a:t>
            </a:r>
            <a:r>
              <a:rPr sz="2400">
                <a:latin typeface="Tw Cen MT" panose="020B0602020104020603" pitchFamily="34" charset="0"/>
                <a:cs typeface="Times New Roman"/>
              </a:rPr>
              <a:t>Previous</a:t>
            </a:r>
          </a:p>
          <a:p>
            <a:pPr marL="12700" marR="5080" algn="ctr">
              <a:lnSpc>
                <a:spcPct val="100000"/>
              </a:lnSpc>
            </a:pPr>
            <a:r>
              <a:rPr sz="2400">
                <a:latin typeface="Tw Cen MT" panose="020B0602020104020603" pitchFamily="34" charset="0"/>
                <a:cs typeface="Times New Roman"/>
              </a:rPr>
              <a:t>Response” button to prepopulate the</a:t>
            </a:r>
            <a:r>
              <a:rPr sz="2400" spc="-165">
                <a:latin typeface="Tw Cen MT" panose="020B0602020104020603" pitchFamily="34" charset="0"/>
                <a:cs typeface="Times New Roman"/>
              </a:rPr>
              <a:t> </a:t>
            </a:r>
            <a:r>
              <a:rPr sz="2400">
                <a:latin typeface="Tw Cen MT" panose="020B0602020104020603" pitchFamily="34" charset="0"/>
                <a:cs typeface="Times New Roman"/>
              </a:rPr>
              <a:t>notes  and </a:t>
            </a:r>
            <a:r>
              <a:rPr sz="2400" spc="-5">
                <a:latin typeface="Tw Cen MT" panose="020B0602020104020603" pitchFamily="34" charset="0"/>
                <a:cs typeface="Times New Roman"/>
              </a:rPr>
              <a:t>activity </a:t>
            </a:r>
            <a:r>
              <a:rPr sz="2400">
                <a:latin typeface="Tw Cen MT" panose="020B0602020104020603" pitchFamily="34" charset="0"/>
                <a:cs typeface="Times New Roman"/>
              </a:rPr>
              <a:t>code for the next</a:t>
            </a:r>
            <a:r>
              <a:rPr sz="2400" spc="-85">
                <a:latin typeface="Tw Cen MT" panose="020B0602020104020603" pitchFamily="34" charset="0"/>
                <a:cs typeface="Times New Roman"/>
              </a:rPr>
              <a:t> </a:t>
            </a:r>
            <a:r>
              <a:rPr sz="2400" spc="-5">
                <a:latin typeface="Tw Cen MT" panose="020B0602020104020603" pitchFamily="34" charset="0"/>
                <a:cs typeface="Times New Roman"/>
              </a:rPr>
              <a:t>increment.</a:t>
            </a:r>
            <a:endParaRPr sz="2400">
              <a:latin typeface="Tw Cen MT" panose="020B0602020104020603" pitchFamily="34" charset="0"/>
              <a:cs typeface="Times New Roman"/>
            </a:endParaRPr>
          </a:p>
        </p:txBody>
      </p:sp>
      <p:pic>
        <p:nvPicPr>
          <p:cNvPr id="12" name="Picture 11">
            <a:extLst>
              <a:ext uri="{FF2B5EF4-FFF2-40B4-BE49-F238E27FC236}">
                <a16:creationId xmlns:a16="http://schemas.microsoft.com/office/drawing/2014/main" id="{8CC4053A-E646-5A63-D992-0A2DDC578A57}"/>
              </a:ext>
            </a:extLst>
          </p:cNvPr>
          <p:cNvPicPr>
            <a:picLocks noChangeAspect="1"/>
          </p:cNvPicPr>
          <p:nvPr/>
        </p:nvPicPr>
        <p:blipFill>
          <a:blip r:embed="rId2"/>
          <a:stretch>
            <a:fillRect/>
          </a:stretch>
        </p:blipFill>
        <p:spPr>
          <a:xfrm>
            <a:off x="75553" y="1765186"/>
            <a:ext cx="8602275" cy="2448267"/>
          </a:xfrm>
          <a:prstGeom prst="rect">
            <a:avLst/>
          </a:prstGeom>
        </p:spPr>
      </p:pic>
      <p:pic>
        <p:nvPicPr>
          <p:cNvPr id="5" name="Graphic 4" descr="Arrow Right with solid fill">
            <a:extLst>
              <a:ext uri="{FF2B5EF4-FFF2-40B4-BE49-F238E27FC236}">
                <a16:creationId xmlns:a16="http://schemas.microsoft.com/office/drawing/2014/main" id="{835526E9-290F-6D64-6DC6-B612F50C18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016451">
            <a:off x="5360064" y="3756253"/>
            <a:ext cx="1392008" cy="9144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07212" y="255523"/>
            <a:ext cx="5732780" cy="635000"/>
          </a:xfrm>
          <a:prstGeom prst="rect">
            <a:avLst/>
          </a:prstGeom>
        </p:spPr>
        <p:txBody>
          <a:bodyPr vert="horz" wrap="square" lIns="0" tIns="12065" rIns="0" bIns="0" rtlCol="0">
            <a:spAutoFit/>
          </a:bodyPr>
          <a:lstStyle/>
          <a:p>
            <a:pPr marL="12700">
              <a:lnSpc>
                <a:spcPct val="100000"/>
              </a:lnSpc>
              <a:spcBef>
                <a:spcPts val="95"/>
              </a:spcBef>
            </a:pPr>
            <a:r>
              <a:rPr sz="4000" spc="-5"/>
              <a:t>Correct Time </a:t>
            </a:r>
            <a:r>
              <a:rPr sz="4000" spc="-30"/>
              <a:t>Study</a:t>
            </a:r>
            <a:r>
              <a:rPr sz="4000"/>
              <a:t> </a:t>
            </a:r>
            <a:r>
              <a:rPr sz="4000" spc="-5"/>
              <a:t>Example</a:t>
            </a:r>
            <a:endParaRPr sz="4000"/>
          </a:p>
        </p:txBody>
      </p:sp>
      <p:sp>
        <p:nvSpPr>
          <p:cNvPr id="4" name="object 4"/>
          <p:cNvSpPr txBox="1"/>
          <p:nvPr/>
        </p:nvSpPr>
        <p:spPr>
          <a:xfrm>
            <a:off x="1261617" y="4043553"/>
            <a:ext cx="6617970" cy="1725472"/>
          </a:xfrm>
          <a:prstGeom prst="rect">
            <a:avLst/>
          </a:prstGeom>
        </p:spPr>
        <p:txBody>
          <a:bodyPr vert="horz" wrap="square" lIns="0" tIns="12065" rIns="0" bIns="0" rtlCol="0">
            <a:spAutoFit/>
          </a:bodyPr>
          <a:lstStyle/>
          <a:p>
            <a:pPr marL="90170" marR="83820" algn="ctr">
              <a:lnSpc>
                <a:spcPct val="100000"/>
              </a:lnSpc>
              <a:spcBef>
                <a:spcPts val="95"/>
              </a:spcBef>
            </a:pPr>
            <a:r>
              <a:rPr sz="2200" spc="-5">
                <a:latin typeface="Tw Cen MT" panose="020B0602020104020603" pitchFamily="34" charset="0"/>
                <a:cs typeface="Times New Roman"/>
              </a:rPr>
              <a:t>After each increment/day is complete, be sure to click the  ‘Save</a:t>
            </a:r>
            <a:r>
              <a:rPr lang="en-US" sz="2200" spc="-5">
                <a:latin typeface="Tw Cen MT" panose="020B0602020104020603" pitchFamily="34" charset="0"/>
                <a:cs typeface="Times New Roman"/>
              </a:rPr>
              <a:t> Response</a:t>
            </a:r>
            <a:r>
              <a:rPr sz="2200" spc="-5">
                <a:latin typeface="Tw Cen MT" panose="020B0602020104020603" pitchFamily="34" charset="0"/>
                <a:cs typeface="Times New Roman"/>
              </a:rPr>
              <a:t>’ button to </a:t>
            </a:r>
            <a:r>
              <a:rPr sz="2200" spc="-10">
                <a:latin typeface="Tw Cen MT" panose="020B0602020104020603" pitchFamily="34" charset="0"/>
                <a:cs typeface="Times New Roman"/>
              </a:rPr>
              <a:t>save </a:t>
            </a:r>
            <a:r>
              <a:rPr sz="2200">
                <a:latin typeface="Tw Cen MT" panose="020B0602020104020603" pitchFamily="34" charset="0"/>
                <a:cs typeface="Times New Roman"/>
              </a:rPr>
              <a:t>your</a:t>
            </a:r>
            <a:r>
              <a:rPr sz="2200" spc="-165">
                <a:latin typeface="Tw Cen MT" panose="020B0602020104020603" pitchFamily="34" charset="0"/>
                <a:cs typeface="Times New Roman"/>
              </a:rPr>
              <a:t> </a:t>
            </a:r>
            <a:r>
              <a:rPr sz="2200" spc="-5">
                <a:latin typeface="Tw Cen MT" panose="020B0602020104020603" pitchFamily="34" charset="0"/>
                <a:cs typeface="Times New Roman"/>
              </a:rPr>
              <a:t>response.</a:t>
            </a:r>
            <a:endParaRPr sz="2200">
              <a:latin typeface="Tw Cen MT" panose="020B0602020104020603" pitchFamily="34" charset="0"/>
              <a:cs typeface="Times New Roman"/>
            </a:endParaRPr>
          </a:p>
          <a:p>
            <a:pPr>
              <a:lnSpc>
                <a:spcPct val="100000"/>
              </a:lnSpc>
              <a:spcBef>
                <a:spcPts val="55"/>
              </a:spcBef>
            </a:pPr>
            <a:endParaRPr sz="2250">
              <a:latin typeface="Tw Cen MT" panose="020B0602020104020603" pitchFamily="34" charset="0"/>
              <a:cs typeface="Times New Roman"/>
            </a:endParaRPr>
          </a:p>
          <a:p>
            <a:pPr marL="12700" marR="5080" algn="ctr">
              <a:lnSpc>
                <a:spcPct val="100000"/>
              </a:lnSpc>
            </a:pPr>
            <a:r>
              <a:rPr sz="2200" spc="-5">
                <a:latin typeface="Tw Cen MT" panose="020B0602020104020603" pitchFamily="34" charset="0"/>
                <a:cs typeface="Times New Roman"/>
              </a:rPr>
              <a:t>Doing so will save </a:t>
            </a:r>
            <a:r>
              <a:rPr sz="2200">
                <a:latin typeface="Tw Cen MT" panose="020B0602020104020603" pitchFamily="34" charset="0"/>
                <a:cs typeface="Times New Roman"/>
              </a:rPr>
              <a:t>your </a:t>
            </a:r>
            <a:r>
              <a:rPr sz="2200" spc="-5">
                <a:latin typeface="Tw Cen MT" panose="020B0602020104020603" pitchFamily="34" charset="0"/>
                <a:cs typeface="Times New Roman"/>
              </a:rPr>
              <a:t>response in case </a:t>
            </a:r>
            <a:r>
              <a:rPr sz="2200">
                <a:latin typeface="Tw Cen MT" panose="020B0602020104020603" pitchFamily="34" charset="0"/>
                <a:cs typeface="Times New Roman"/>
              </a:rPr>
              <a:t>you </a:t>
            </a:r>
            <a:r>
              <a:rPr sz="2200" spc="-5">
                <a:latin typeface="Tw Cen MT" panose="020B0602020104020603" pitchFamily="34" charset="0"/>
                <a:cs typeface="Times New Roman"/>
              </a:rPr>
              <a:t>need to </a:t>
            </a:r>
            <a:r>
              <a:rPr sz="2200" spc="-10">
                <a:latin typeface="Tw Cen MT" panose="020B0602020104020603" pitchFamily="34" charset="0"/>
                <a:cs typeface="Times New Roman"/>
              </a:rPr>
              <a:t>come  </a:t>
            </a:r>
            <a:r>
              <a:rPr sz="2200" spc="-5">
                <a:latin typeface="Tw Cen MT" panose="020B0602020104020603" pitchFamily="34" charset="0"/>
                <a:cs typeface="Times New Roman"/>
              </a:rPr>
              <a:t>back and complete the </a:t>
            </a:r>
            <a:r>
              <a:rPr sz="2200" spc="-10">
                <a:latin typeface="Tw Cen MT" panose="020B0602020104020603" pitchFamily="34" charset="0"/>
                <a:cs typeface="Times New Roman"/>
              </a:rPr>
              <a:t>time </a:t>
            </a:r>
            <a:r>
              <a:rPr sz="2200" spc="-5">
                <a:latin typeface="Tw Cen MT" panose="020B0602020104020603" pitchFamily="34" charset="0"/>
                <a:cs typeface="Times New Roman"/>
              </a:rPr>
              <a:t>study for a particular</a:t>
            </a:r>
            <a:r>
              <a:rPr sz="2200" spc="90">
                <a:latin typeface="Tw Cen MT" panose="020B0602020104020603" pitchFamily="34" charset="0"/>
                <a:cs typeface="Times New Roman"/>
              </a:rPr>
              <a:t> </a:t>
            </a:r>
            <a:r>
              <a:rPr sz="2200" spc="-35">
                <a:latin typeface="Tw Cen MT" panose="020B0602020104020603" pitchFamily="34" charset="0"/>
                <a:cs typeface="Times New Roman"/>
              </a:rPr>
              <a:t>day</a:t>
            </a:r>
            <a:r>
              <a:rPr sz="2200" spc="-35">
                <a:latin typeface="Times New Roman"/>
                <a:cs typeface="Times New Roman"/>
              </a:rPr>
              <a:t>.</a:t>
            </a:r>
            <a:endParaRPr sz="2200">
              <a:latin typeface="Times New Roman"/>
              <a:cs typeface="Times New Roman"/>
            </a:endParaRPr>
          </a:p>
        </p:txBody>
      </p:sp>
      <p:pic>
        <p:nvPicPr>
          <p:cNvPr id="7" name="Picture 6">
            <a:extLst>
              <a:ext uri="{FF2B5EF4-FFF2-40B4-BE49-F238E27FC236}">
                <a16:creationId xmlns:a16="http://schemas.microsoft.com/office/drawing/2014/main" id="{6F79B886-8F41-8E05-3A1F-C1E910538C2C}"/>
              </a:ext>
            </a:extLst>
          </p:cNvPr>
          <p:cNvPicPr>
            <a:picLocks noChangeAspect="1"/>
          </p:cNvPicPr>
          <p:nvPr/>
        </p:nvPicPr>
        <p:blipFill>
          <a:blip r:embed="rId2"/>
          <a:stretch>
            <a:fillRect/>
          </a:stretch>
        </p:blipFill>
        <p:spPr>
          <a:xfrm>
            <a:off x="144406" y="1667586"/>
            <a:ext cx="8535591" cy="2293721"/>
          </a:xfrm>
          <a:prstGeom prst="rect">
            <a:avLst/>
          </a:prstGeom>
        </p:spPr>
      </p:pic>
      <p:pic>
        <p:nvPicPr>
          <p:cNvPr id="5" name="Graphic 4" descr="Arrow Right with solid fill">
            <a:extLst>
              <a:ext uri="{FF2B5EF4-FFF2-40B4-BE49-F238E27FC236}">
                <a16:creationId xmlns:a16="http://schemas.microsoft.com/office/drawing/2014/main" id="{3FD8511E-44DF-8F2E-89F2-B4F1F965B7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70085" y="3429000"/>
            <a:ext cx="914400" cy="9144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07212" y="4830592"/>
            <a:ext cx="7654925" cy="1006686"/>
          </a:xfrm>
          <a:prstGeom prst="rect">
            <a:avLst/>
          </a:prstGeom>
        </p:spPr>
        <p:txBody>
          <a:bodyPr vert="horz" wrap="square" lIns="0" tIns="34290" rIns="0" bIns="0" rtlCol="0">
            <a:spAutoFit/>
          </a:bodyPr>
          <a:lstStyle/>
          <a:p>
            <a:pPr marL="332740" indent="-320040">
              <a:lnSpc>
                <a:spcPct val="100000"/>
              </a:lnSpc>
              <a:spcBef>
                <a:spcPts val="270"/>
              </a:spcBef>
              <a:buClr>
                <a:srgbClr val="A6B727"/>
              </a:buClr>
              <a:buSzPct val="59090"/>
              <a:buFont typeface="Wingdings"/>
              <a:buChar char=""/>
              <a:tabLst>
                <a:tab pos="332105" algn="l"/>
                <a:tab pos="332740" algn="l"/>
              </a:tabLst>
            </a:pPr>
            <a:r>
              <a:rPr sz="2200" spc="-65">
                <a:latin typeface="Tw Cen MT"/>
                <a:cs typeface="Tw Cen MT"/>
              </a:rPr>
              <a:t>You </a:t>
            </a:r>
            <a:r>
              <a:rPr sz="2200" spc="-5">
                <a:latin typeface="Tw Cen MT"/>
                <a:cs typeface="Tw Cen MT"/>
              </a:rPr>
              <a:t>will </a:t>
            </a:r>
            <a:r>
              <a:rPr sz="2200">
                <a:latin typeface="Tw Cen MT"/>
                <a:cs typeface="Tw Cen MT"/>
              </a:rPr>
              <a:t>need </a:t>
            </a:r>
            <a:r>
              <a:rPr sz="2200" spc="-5">
                <a:latin typeface="Tw Cen MT"/>
                <a:cs typeface="Tw Cen MT"/>
              </a:rPr>
              <a:t>to complete all 12 hours </a:t>
            </a:r>
            <a:r>
              <a:rPr sz="2200">
                <a:latin typeface="Tw Cen MT"/>
                <a:cs typeface="Tw Cen MT"/>
              </a:rPr>
              <a:t>of </a:t>
            </a:r>
            <a:r>
              <a:rPr sz="2200" spc="15">
                <a:latin typeface="Tw Cen MT"/>
                <a:cs typeface="Tw Cen MT"/>
              </a:rPr>
              <a:t>each</a:t>
            </a:r>
            <a:r>
              <a:rPr sz="2200" spc="265">
                <a:latin typeface="Tw Cen MT"/>
                <a:cs typeface="Tw Cen MT"/>
              </a:rPr>
              <a:t> </a:t>
            </a:r>
            <a:r>
              <a:rPr sz="2200" spc="-45">
                <a:latin typeface="Tw Cen MT"/>
                <a:cs typeface="Tw Cen MT"/>
              </a:rPr>
              <a:t>day.</a:t>
            </a:r>
            <a:endParaRPr sz="2200">
              <a:latin typeface="Tw Cen MT"/>
              <a:cs typeface="Tw Cen MT"/>
            </a:endParaRPr>
          </a:p>
          <a:p>
            <a:pPr marL="332740" marR="5080" indent="-320040">
              <a:lnSpc>
                <a:spcPts val="2110"/>
              </a:lnSpc>
              <a:spcBef>
                <a:spcPts val="685"/>
              </a:spcBef>
              <a:buClr>
                <a:srgbClr val="A6B727"/>
              </a:buClr>
              <a:buSzPct val="59090"/>
              <a:buFont typeface="Wingdings"/>
              <a:buChar char=""/>
              <a:tabLst>
                <a:tab pos="332105" algn="l"/>
                <a:tab pos="332740" algn="l"/>
              </a:tabLst>
            </a:pPr>
            <a:r>
              <a:rPr sz="2200" spc="-10">
                <a:latin typeface="Tw Cen MT"/>
                <a:cs typeface="Tw Cen MT"/>
              </a:rPr>
              <a:t>For </a:t>
            </a:r>
            <a:r>
              <a:rPr sz="2200" spc="-5">
                <a:latin typeface="Tw Cen MT"/>
                <a:cs typeface="Tw Cen MT"/>
              </a:rPr>
              <a:t>the hours </a:t>
            </a:r>
            <a:r>
              <a:rPr sz="2200" spc="-20">
                <a:latin typeface="Tw Cen MT"/>
                <a:cs typeface="Tw Cen MT"/>
              </a:rPr>
              <a:t>you </a:t>
            </a:r>
            <a:r>
              <a:rPr sz="2200" spc="-5">
                <a:latin typeface="Tw Cen MT"/>
                <a:cs typeface="Tw Cen MT"/>
              </a:rPr>
              <a:t>are </a:t>
            </a:r>
            <a:r>
              <a:rPr sz="2200">
                <a:latin typeface="Tw Cen MT"/>
                <a:cs typeface="Tw Cen MT"/>
              </a:rPr>
              <a:t>not </a:t>
            </a:r>
            <a:r>
              <a:rPr sz="2200" spc="-10">
                <a:latin typeface="Tw Cen MT"/>
                <a:cs typeface="Tw Cen MT"/>
              </a:rPr>
              <a:t>working, </a:t>
            </a:r>
            <a:r>
              <a:rPr sz="2200" spc="-5">
                <a:latin typeface="Tw Cen MT"/>
                <a:cs typeface="Tw Cen MT"/>
              </a:rPr>
              <a:t>please indicate </a:t>
            </a:r>
            <a:r>
              <a:rPr sz="2200" spc="-20">
                <a:latin typeface="Tw Cen MT"/>
                <a:cs typeface="Tw Cen MT"/>
              </a:rPr>
              <a:t>you </a:t>
            </a:r>
            <a:r>
              <a:rPr sz="2200" spc="-5">
                <a:latin typeface="Tw Cen MT"/>
                <a:cs typeface="Tw Cen MT"/>
              </a:rPr>
              <a:t>are </a:t>
            </a:r>
            <a:r>
              <a:rPr sz="2200">
                <a:latin typeface="Tw Cen MT"/>
                <a:cs typeface="Tw Cen MT"/>
              </a:rPr>
              <a:t>not  </a:t>
            </a:r>
            <a:r>
              <a:rPr sz="2200" spc="5">
                <a:latin typeface="Tw Cen MT"/>
                <a:cs typeface="Tw Cen MT"/>
              </a:rPr>
              <a:t>scheduled </a:t>
            </a:r>
            <a:r>
              <a:rPr sz="2200" spc="-5">
                <a:latin typeface="Tw Cen MT"/>
                <a:cs typeface="Tw Cen MT"/>
              </a:rPr>
              <a:t>to </a:t>
            </a:r>
            <a:r>
              <a:rPr sz="2200">
                <a:latin typeface="Tw Cen MT"/>
                <a:cs typeface="Tw Cen MT"/>
              </a:rPr>
              <a:t>work </a:t>
            </a:r>
            <a:r>
              <a:rPr sz="2200" spc="-5">
                <a:latin typeface="Tw Cen MT"/>
                <a:cs typeface="Tw Cen MT"/>
              </a:rPr>
              <a:t>and use code </a:t>
            </a:r>
            <a:r>
              <a:rPr sz="2200" spc="-70">
                <a:latin typeface="Tw Cen MT"/>
                <a:cs typeface="Tw Cen MT"/>
              </a:rPr>
              <a:t>O, </a:t>
            </a:r>
            <a:r>
              <a:rPr sz="2200" spc="-15">
                <a:latin typeface="Tw Cen MT"/>
                <a:cs typeface="Tw Cen MT"/>
              </a:rPr>
              <a:t>following </a:t>
            </a:r>
            <a:r>
              <a:rPr sz="2200" spc="-5">
                <a:latin typeface="Tw Cen MT"/>
                <a:cs typeface="Tw Cen MT"/>
              </a:rPr>
              <a:t>the </a:t>
            </a:r>
            <a:r>
              <a:rPr sz="2200" spc="-10">
                <a:latin typeface="Tw Cen MT"/>
                <a:cs typeface="Tw Cen MT"/>
              </a:rPr>
              <a:t>example</a:t>
            </a:r>
            <a:r>
              <a:rPr sz="2200" spc="240">
                <a:latin typeface="Tw Cen MT"/>
                <a:cs typeface="Tw Cen MT"/>
              </a:rPr>
              <a:t> </a:t>
            </a:r>
            <a:r>
              <a:rPr sz="2200" spc="-15">
                <a:latin typeface="Tw Cen MT"/>
                <a:cs typeface="Tw Cen MT"/>
              </a:rPr>
              <a:t>above.</a:t>
            </a:r>
            <a:endParaRPr sz="2200">
              <a:latin typeface="Tw Cen MT"/>
              <a:cs typeface="Tw Cen MT"/>
            </a:endParaRPr>
          </a:p>
        </p:txBody>
      </p:sp>
      <p:sp>
        <p:nvSpPr>
          <p:cNvPr id="4" name="object 4"/>
          <p:cNvSpPr txBox="1">
            <a:spLocks noGrp="1"/>
          </p:cNvSpPr>
          <p:nvPr>
            <p:ph type="title"/>
          </p:nvPr>
        </p:nvSpPr>
        <p:spPr>
          <a:xfrm>
            <a:off x="807212" y="255523"/>
            <a:ext cx="5732780" cy="635000"/>
          </a:xfrm>
          <a:prstGeom prst="rect">
            <a:avLst/>
          </a:prstGeom>
        </p:spPr>
        <p:txBody>
          <a:bodyPr vert="horz" wrap="square" lIns="0" tIns="12065" rIns="0" bIns="0" rtlCol="0">
            <a:spAutoFit/>
          </a:bodyPr>
          <a:lstStyle/>
          <a:p>
            <a:pPr marL="12700">
              <a:lnSpc>
                <a:spcPct val="100000"/>
              </a:lnSpc>
              <a:spcBef>
                <a:spcPts val="95"/>
              </a:spcBef>
            </a:pPr>
            <a:r>
              <a:rPr sz="4000" spc="-5"/>
              <a:t>Correct Time </a:t>
            </a:r>
            <a:r>
              <a:rPr sz="4000" spc="-30"/>
              <a:t>Study</a:t>
            </a:r>
            <a:r>
              <a:rPr sz="4000"/>
              <a:t> </a:t>
            </a:r>
            <a:r>
              <a:rPr sz="4000" spc="-5"/>
              <a:t>Example</a:t>
            </a:r>
            <a:endParaRPr sz="4000"/>
          </a:p>
        </p:txBody>
      </p:sp>
      <p:pic>
        <p:nvPicPr>
          <p:cNvPr id="6" name="Picture 5">
            <a:extLst>
              <a:ext uri="{FF2B5EF4-FFF2-40B4-BE49-F238E27FC236}">
                <a16:creationId xmlns:a16="http://schemas.microsoft.com/office/drawing/2014/main" id="{FF2FE30C-D620-1B1E-FE4F-FED47BAD7345}"/>
              </a:ext>
            </a:extLst>
          </p:cNvPr>
          <p:cNvPicPr>
            <a:picLocks noChangeAspect="1"/>
          </p:cNvPicPr>
          <p:nvPr/>
        </p:nvPicPr>
        <p:blipFill>
          <a:blip r:embed="rId2"/>
          <a:stretch>
            <a:fillRect/>
          </a:stretch>
        </p:blipFill>
        <p:spPr>
          <a:xfrm>
            <a:off x="261336" y="2400156"/>
            <a:ext cx="8621328" cy="20576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4429125" cy="696595"/>
          </a:xfrm>
          <a:prstGeom prst="rect">
            <a:avLst/>
          </a:prstGeom>
        </p:spPr>
        <p:txBody>
          <a:bodyPr vert="horz" wrap="square" lIns="0" tIns="12700" rIns="0" bIns="0" rtlCol="0">
            <a:spAutoFit/>
          </a:bodyPr>
          <a:lstStyle/>
          <a:p>
            <a:pPr marL="12700">
              <a:lnSpc>
                <a:spcPct val="100000"/>
              </a:lnSpc>
              <a:spcBef>
                <a:spcPts val="100"/>
              </a:spcBef>
            </a:pPr>
            <a:r>
              <a:rPr sz="4400" spc="10"/>
              <a:t>Learning</a:t>
            </a:r>
            <a:r>
              <a:rPr sz="4400" spc="-85"/>
              <a:t> </a:t>
            </a:r>
            <a:r>
              <a:rPr sz="4400" spc="-10"/>
              <a:t>Objectives</a:t>
            </a:r>
            <a:endParaRPr sz="4400"/>
          </a:p>
        </p:txBody>
      </p:sp>
      <p:sp>
        <p:nvSpPr>
          <p:cNvPr id="3" name="object 3"/>
          <p:cNvSpPr txBox="1"/>
          <p:nvPr/>
        </p:nvSpPr>
        <p:spPr>
          <a:xfrm>
            <a:off x="691387" y="2142870"/>
            <a:ext cx="7596505" cy="2552622"/>
          </a:xfrm>
          <a:prstGeom prst="rect">
            <a:avLst/>
          </a:prstGeom>
        </p:spPr>
        <p:txBody>
          <a:bodyPr vert="horz" wrap="square" lIns="0" tIns="13335" rIns="0" bIns="0" rtlCol="0">
            <a:spAutoFit/>
          </a:bodyPr>
          <a:lstStyle/>
          <a:p>
            <a:pPr marL="332740" indent="-320675">
              <a:lnSpc>
                <a:spcPct val="100000"/>
              </a:lnSpc>
              <a:spcBef>
                <a:spcPts val="105"/>
              </a:spcBef>
              <a:buClr>
                <a:srgbClr val="A6B727"/>
              </a:buClr>
              <a:buSzPct val="60344"/>
              <a:buFont typeface="Wingdings"/>
              <a:buChar char=""/>
              <a:tabLst>
                <a:tab pos="333375" algn="l"/>
              </a:tabLst>
            </a:pPr>
            <a:r>
              <a:rPr sz="2900" b="1" i="1" spc="10">
                <a:solidFill>
                  <a:srgbClr val="FF0000"/>
                </a:solidFill>
                <a:latin typeface="Tw Cen MT"/>
                <a:cs typeface="Tw Cen MT"/>
              </a:rPr>
              <a:t>Part </a:t>
            </a:r>
            <a:r>
              <a:rPr sz="2900" b="1" i="1" spc="-5">
                <a:solidFill>
                  <a:srgbClr val="FF0000"/>
                </a:solidFill>
                <a:latin typeface="Tw Cen MT"/>
                <a:cs typeface="Tw Cen MT"/>
              </a:rPr>
              <a:t>One: </a:t>
            </a:r>
            <a:r>
              <a:rPr sz="2900" b="1" i="1" spc="5">
                <a:solidFill>
                  <a:srgbClr val="FF0000"/>
                </a:solidFill>
                <a:latin typeface="Tw Cen MT"/>
                <a:cs typeface="Tw Cen MT"/>
              </a:rPr>
              <a:t>Understand </a:t>
            </a:r>
            <a:r>
              <a:rPr sz="2900" b="1" i="1">
                <a:solidFill>
                  <a:srgbClr val="FF0000"/>
                </a:solidFill>
                <a:latin typeface="Tw Cen MT"/>
                <a:cs typeface="Tw Cen MT"/>
              </a:rPr>
              <a:t>the </a:t>
            </a:r>
            <a:r>
              <a:rPr sz="2900" b="1" i="1" spc="-5">
                <a:solidFill>
                  <a:srgbClr val="FF0000"/>
                </a:solidFill>
                <a:latin typeface="Tw Cen MT"/>
                <a:cs typeface="Tw Cen MT"/>
              </a:rPr>
              <a:t>MHFRP</a:t>
            </a:r>
            <a:r>
              <a:rPr sz="2900" b="1" i="1" spc="-125">
                <a:solidFill>
                  <a:srgbClr val="FF0000"/>
                </a:solidFill>
                <a:latin typeface="Tw Cen MT"/>
                <a:cs typeface="Tw Cen MT"/>
              </a:rPr>
              <a:t> </a:t>
            </a:r>
            <a:r>
              <a:rPr sz="2900" b="1" i="1" spc="5">
                <a:solidFill>
                  <a:srgbClr val="FF0000"/>
                </a:solidFill>
                <a:latin typeface="Tw Cen MT"/>
                <a:cs typeface="Tw Cen MT"/>
              </a:rPr>
              <a:t>Program</a:t>
            </a:r>
            <a:endParaRPr sz="2900">
              <a:latin typeface="Tw Cen MT"/>
              <a:cs typeface="Tw Cen MT"/>
            </a:endParaRPr>
          </a:p>
          <a:p>
            <a:pPr>
              <a:lnSpc>
                <a:spcPct val="100000"/>
              </a:lnSpc>
              <a:spcBef>
                <a:spcPts val="35"/>
              </a:spcBef>
              <a:buClr>
                <a:srgbClr val="A6B727"/>
              </a:buClr>
              <a:buFont typeface="Wingdings"/>
              <a:buChar char=""/>
            </a:pPr>
            <a:endParaRPr sz="3900">
              <a:latin typeface="Tw Cen MT"/>
              <a:cs typeface="Tw Cen MT"/>
            </a:endParaRPr>
          </a:p>
          <a:p>
            <a:pPr marL="332740" indent="-320675">
              <a:lnSpc>
                <a:spcPct val="100000"/>
              </a:lnSpc>
              <a:buClr>
                <a:srgbClr val="A6B727"/>
              </a:buClr>
              <a:buSzPct val="60344"/>
              <a:buFont typeface="Wingdings"/>
              <a:buChar char=""/>
              <a:tabLst>
                <a:tab pos="333375" algn="l"/>
                <a:tab pos="1878330" algn="l"/>
              </a:tabLst>
            </a:pPr>
            <a:r>
              <a:rPr sz="2900" spc="-25">
                <a:latin typeface="Tw Cen MT"/>
                <a:cs typeface="Tw Cen MT"/>
              </a:rPr>
              <a:t>Part</a:t>
            </a:r>
            <a:r>
              <a:rPr sz="2900" spc="-30">
                <a:latin typeface="Tw Cen MT"/>
                <a:cs typeface="Tw Cen MT"/>
              </a:rPr>
              <a:t> </a:t>
            </a:r>
            <a:r>
              <a:rPr sz="2900" spc="-55">
                <a:latin typeface="Tw Cen MT"/>
                <a:cs typeface="Tw Cen MT"/>
              </a:rPr>
              <a:t>Two:	</a:t>
            </a:r>
            <a:r>
              <a:rPr sz="2900" spc="15">
                <a:latin typeface="Tw Cen MT"/>
                <a:cs typeface="Tw Cen MT"/>
              </a:rPr>
              <a:t>Learn </a:t>
            </a:r>
            <a:r>
              <a:rPr lang="en-US" sz="2900" spc="-30">
                <a:latin typeface="Tw Cen MT"/>
                <a:cs typeface="Tw Cen MT"/>
              </a:rPr>
              <a:t>h</a:t>
            </a:r>
            <a:r>
              <a:rPr sz="2900" spc="-30">
                <a:latin typeface="Tw Cen MT"/>
                <a:cs typeface="Tw Cen MT"/>
              </a:rPr>
              <a:t>ow </a:t>
            </a:r>
            <a:r>
              <a:rPr sz="2900">
                <a:latin typeface="Tw Cen MT"/>
                <a:cs typeface="Tw Cen MT"/>
              </a:rPr>
              <a:t>to </a:t>
            </a:r>
            <a:r>
              <a:rPr lang="en-US" sz="2900">
                <a:latin typeface="Tw Cen MT"/>
                <a:cs typeface="Tw Cen MT"/>
              </a:rPr>
              <a:t>c</a:t>
            </a:r>
            <a:r>
              <a:rPr sz="2900">
                <a:latin typeface="Tw Cen MT"/>
                <a:cs typeface="Tw Cen MT"/>
              </a:rPr>
              <a:t>omplete the </a:t>
            </a:r>
            <a:r>
              <a:rPr lang="en-US" sz="2900">
                <a:latin typeface="Tw Cen MT"/>
                <a:cs typeface="Tw Cen MT"/>
              </a:rPr>
              <a:t>t</a:t>
            </a:r>
            <a:r>
              <a:rPr sz="2900">
                <a:latin typeface="Tw Cen MT"/>
                <a:cs typeface="Tw Cen MT"/>
              </a:rPr>
              <a:t>ime</a:t>
            </a:r>
            <a:r>
              <a:rPr sz="2900" spc="-80">
                <a:latin typeface="Tw Cen MT"/>
                <a:cs typeface="Tw Cen MT"/>
              </a:rPr>
              <a:t> </a:t>
            </a:r>
            <a:r>
              <a:rPr lang="en-US" sz="2900" spc="-15">
                <a:latin typeface="Tw Cen MT"/>
                <a:cs typeface="Tw Cen MT"/>
              </a:rPr>
              <a:t>s</a:t>
            </a:r>
            <a:r>
              <a:rPr sz="2900" spc="-15">
                <a:latin typeface="Tw Cen MT"/>
                <a:cs typeface="Tw Cen MT"/>
              </a:rPr>
              <a:t>tudy</a:t>
            </a:r>
            <a:endParaRPr sz="2900">
              <a:latin typeface="Tw Cen MT"/>
              <a:cs typeface="Tw Cen MT"/>
            </a:endParaRPr>
          </a:p>
          <a:p>
            <a:pPr>
              <a:lnSpc>
                <a:spcPct val="100000"/>
              </a:lnSpc>
              <a:spcBef>
                <a:spcPts val="40"/>
              </a:spcBef>
              <a:buClr>
                <a:srgbClr val="A6B727"/>
              </a:buClr>
              <a:buFont typeface="Wingdings"/>
              <a:buChar char=""/>
            </a:pPr>
            <a:endParaRPr sz="3900">
              <a:latin typeface="Tw Cen MT"/>
              <a:cs typeface="Tw Cen MT"/>
            </a:endParaRPr>
          </a:p>
          <a:p>
            <a:pPr marL="332740" indent="-320675">
              <a:lnSpc>
                <a:spcPct val="100000"/>
              </a:lnSpc>
              <a:buClr>
                <a:srgbClr val="A6B727"/>
              </a:buClr>
              <a:buSzPct val="60344"/>
              <a:buFont typeface="Wingdings"/>
              <a:buChar char=""/>
              <a:tabLst>
                <a:tab pos="333375" algn="l"/>
                <a:tab pos="2127250" algn="l"/>
              </a:tabLst>
            </a:pPr>
            <a:r>
              <a:rPr sz="2900" spc="-25">
                <a:latin typeface="Tw Cen MT"/>
                <a:cs typeface="Tw Cen MT"/>
              </a:rPr>
              <a:t>Part </a:t>
            </a:r>
            <a:r>
              <a:rPr sz="2900">
                <a:latin typeface="Tw Cen MT"/>
                <a:cs typeface="Tw Cen MT"/>
              </a:rPr>
              <a:t>Three:	</a:t>
            </a:r>
            <a:r>
              <a:rPr sz="2900" spc="-5">
                <a:latin typeface="Tw Cen MT"/>
                <a:cs typeface="Tw Cen MT"/>
              </a:rPr>
              <a:t>Identify </a:t>
            </a:r>
            <a:r>
              <a:rPr lang="en-US" sz="2900">
                <a:latin typeface="Tw Cen MT"/>
                <a:cs typeface="Tw Cen MT"/>
              </a:rPr>
              <a:t>w</a:t>
            </a:r>
            <a:r>
              <a:rPr sz="2900">
                <a:latin typeface="Tw Cen MT"/>
                <a:cs typeface="Tw Cen MT"/>
              </a:rPr>
              <a:t>hat </a:t>
            </a:r>
            <a:r>
              <a:rPr lang="en-US" sz="2900">
                <a:latin typeface="Tw Cen MT"/>
                <a:cs typeface="Tw Cen MT"/>
              </a:rPr>
              <a:t>a</a:t>
            </a:r>
            <a:r>
              <a:rPr sz="2900">
                <a:latin typeface="Tw Cen MT"/>
                <a:cs typeface="Tw Cen MT"/>
              </a:rPr>
              <a:t>ctivity </a:t>
            </a:r>
            <a:r>
              <a:rPr lang="en-US" sz="2900">
                <a:latin typeface="Tw Cen MT"/>
                <a:cs typeface="Tw Cen MT"/>
              </a:rPr>
              <a:t>c</a:t>
            </a:r>
            <a:r>
              <a:rPr sz="2900">
                <a:latin typeface="Tw Cen MT"/>
                <a:cs typeface="Tw Cen MT"/>
              </a:rPr>
              <a:t>odes to</a:t>
            </a:r>
            <a:r>
              <a:rPr sz="2900" spc="-70">
                <a:latin typeface="Tw Cen MT"/>
                <a:cs typeface="Tw Cen MT"/>
              </a:rPr>
              <a:t> </a:t>
            </a:r>
            <a:r>
              <a:rPr lang="en-US" sz="2900" spc="-5">
                <a:latin typeface="Tw Cen MT"/>
                <a:cs typeface="Tw Cen MT"/>
              </a:rPr>
              <a:t>u</a:t>
            </a:r>
            <a:r>
              <a:rPr sz="2900" spc="-5">
                <a:latin typeface="Tw Cen MT"/>
                <a:cs typeface="Tw Cen MT"/>
              </a:rPr>
              <a:t>se</a:t>
            </a:r>
            <a:endParaRPr sz="2900">
              <a:latin typeface="Tw Cen MT"/>
              <a:cs typeface="Tw Cen M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5958840" cy="696595"/>
          </a:xfrm>
          <a:prstGeom prst="rect">
            <a:avLst/>
          </a:prstGeom>
        </p:spPr>
        <p:txBody>
          <a:bodyPr vert="horz" wrap="square" lIns="0" tIns="12700" rIns="0" bIns="0" rtlCol="0">
            <a:spAutoFit/>
          </a:bodyPr>
          <a:lstStyle/>
          <a:p>
            <a:pPr marL="12700">
              <a:lnSpc>
                <a:spcPct val="100000"/>
              </a:lnSpc>
              <a:spcBef>
                <a:spcPts val="100"/>
              </a:spcBef>
            </a:pPr>
            <a:r>
              <a:rPr sz="4400"/>
              <a:t>Completing the Time</a:t>
            </a:r>
            <a:r>
              <a:rPr sz="4400" spc="-75"/>
              <a:t> </a:t>
            </a:r>
            <a:r>
              <a:rPr sz="4400" spc="-30"/>
              <a:t>Study</a:t>
            </a:r>
            <a:endParaRPr sz="4400"/>
          </a:p>
        </p:txBody>
      </p:sp>
      <p:sp>
        <p:nvSpPr>
          <p:cNvPr id="3" name="object 3"/>
          <p:cNvSpPr txBox="1"/>
          <p:nvPr/>
        </p:nvSpPr>
        <p:spPr>
          <a:xfrm>
            <a:off x="627887" y="1940179"/>
            <a:ext cx="8079105" cy="4017062"/>
          </a:xfrm>
          <a:prstGeom prst="rect">
            <a:avLst/>
          </a:prstGeom>
        </p:spPr>
        <p:txBody>
          <a:bodyPr vert="horz" wrap="square" lIns="0" tIns="12065" rIns="0" bIns="0" rtlCol="0">
            <a:spAutoFit/>
          </a:bodyPr>
          <a:lstStyle/>
          <a:p>
            <a:pPr marL="396240" indent="-320675">
              <a:lnSpc>
                <a:spcPts val="2050"/>
              </a:lnSpc>
              <a:spcBef>
                <a:spcPts val="95"/>
              </a:spcBef>
              <a:buClr>
                <a:srgbClr val="A6B727"/>
              </a:buClr>
              <a:buSzPct val="60526"/>
              <a:buFont typeface="Wingdings"/>
              <a:buChar char=""/>
              <a:tabLst>
                <a:tab pos="396240" algn="l"/>
                <a:tab pos="396875" algn="l"/>
              </a:tabLst>
            </a:pPr>
            <a:r>
              <a:rPr sz="1900" spc="-5">
                <a:latin typeface="Tw Cen MT" panose="020B0602020104020603" pitchFamily="34" charset="0"/>
                <a:cs typeface="Tw Cen MT"/>
              </a:rPr>
              <a:t>Once </a:t>
            </a:r>
            <a:r>
              <a:rPr sz="1900" spc="-25">
                <a:latin typeface="Tw Cen MT" panose="020B0602020104020603" pitchFamily="34" charset="0"/>
                <a:cs typeface="Tw Cen MT"/>
              </a:rPr>
              <a:t>you </a:t>
            </a:r>
            <a:r>
              <a:rPr sz="1900" spc="-15">
                <a:latin typeface="Tw Cen MT" panose="020B0602020104020603" pitchFamily="34" charset="0"/>
                <a:cs typeface="Tw Cen MT"/>
              </a:rPr>
              <a:t>have </a:t>
            </a:r>
            <a:r>
              <a:rPr sz="1900" spc="-10">
                <a:latin typeface="Tw Cen MT" panose="020B0602020104020603" pitchFamily="34" charset="0"/>
                <a:cs typeface="Tw Cen MT"/>
              </a:rPr>
              <a:t>received </a:t>
            </a:r>
            <a:r>
              <a:rPr sz="1900" spc="-5">
                <a:latin typeface="Tw Cen MT" panose="020B0602020104020603" pitchFamily="34" charset="0"/>
                <a:cs typeface="Tw Cen MT"/>
              </a:rPr>
              <a:t>the link </a:t>
            </a:r>
            <a:r>
              <a:rPr sz="1900" b="1" spc="-5">
                <a:latin typeface="Tw Cen MT" panose="020B0602020104020603" pitchFamily="34" charset="0"/>
                <a:cs typeface="Tw Cen MT"/>
              </a:rPr>
              <a:t>via email </a:t>
            </a:r>
            <a:r>
              <a:rPr sz="1900" spc="-5">
                <a:latin typeface="Tw Cen MT" panose="020B0602020104020603" pitchFamily="34" charset="0"/>
                <a:cs typeface="Tw Cen MT"/>
              </a:rPr>
              <a:t>to the online Time </a:t>
            </a:r>
            <a:r>
              <a:rPr sz="1900" spc="-35">
                <a:latin typeface="Tw Cen MT" panose="020B0602020104020603" pitchFamily="34" charset="0"/>
                <a:cs typeface="Tw Cen MT"/>
              </a:rPr>
              <a:t>Study, </a:t>
            </a:r>
            <a:r>
              <a:rPr sz="1900" spc="-5">
                <a:latin typeface="Tw Cen MT" panose="020B0602020104020603" pitchFamily="34" charset="0"/>
                <a:cs typeface="Tw Cen MT"/>
              </a:rPr>
              <a:t>begin</a:t>
            </a:r>
            <a:r>
              <a:rPr sz="1900" spc="250">
                <a:latin typeface="Tw Cen MT" panose="020B0602020104020603" pitchFamily="34" charset="0"/>
                <a:cs typeface="Tw Cen MT"/>
              </a:rPr>
              <a:t> </a:t>
            </a:r>
            <a:r>
              <a:rPr sz="1900" spc="-5">
                <a:latin typeface="Tw Cen MT" panose="020B0602020104020603" pitchFamily="34" charset="0"/>
                <a:cs typeface="Tw Cen MT"/>
              </a:rPr>
              <a:t>with</a:t>
            </a:r>
            <a:endParaRPr sz="1900">
              <a:latin typeface="Tw Cen MT" panose="020B0602020104020603" pitchFamily="34" charset="0"/>
              <a:cs typeface="Tw Cen MT"/>
            </a:endParaRPr>
          </a:p>
          <a:p>
            <a:pPr marL="396240">
              <a:lnSpc>
                <a:spcPts val="2050"/>
              </a:lnSpc>
            </a:pPr>
            <a:r>
              <a:rPr sz="1900" spc="-20">
                <a:latin typeface="Tw Cen MT" panose="020B0602020104020603" pitchFamily="34" charset="0"/>
                <a:cs typeface="Tw Cen MT"/>
              </a:rPr>
              <a:t>your </a:t>
            </a:r>
            <a:r>
              <a:rPr sz="1900">
                <a:latin typeface="Tw Cen MT" panose="020B0602020104020603" pitchFamily="34" charset="0"/>
                <a:cs typeface="Tw Cen MT"/>
              </a:rPr>
              <a:t>first </a:t>
            </a:r>
            <a:r>
              <a:rPr sz="1900" spc="-5">
                <a:latin typeface="Tw Cen MT" panose="020B0602020104020603" pitchFamily="34" charset="0"/>
                <a:cs typeface="Tw Cen MT"/>
              </a:rPr>
              <a:t>hour of work and complete all 12 hours per</a:t>
            </a:r>
            <a:r>
              <a:rPr lang="en-US" sz="1900" spc="204">
                <a:latin typeface="Tw Cen MT" panose="020B0602020104020603" pitchFamily="34" charset="0"/>
                <a:cs typeface="Tw Cen MT"/>
              </a:rPr>
              <a:t> </a:t>
            </a:r>
            <a:r>
              <a:rPr sz="1900" spc="-45">
                <a:latin typeface="Tw Cen MT" panose="020B0602020104020603" pitchFamily="34" charset="0"/>
                <a:cs typeface="Tw Cen MT"/>
              </a:rPr>
              <a:t>day.</a:t>
            </a:r>
            <a:endParaRPr sz="1900">
              <a:latin typeface="Tw Cen MT" panose="020B0602020104020603" pitchFamily="34" charset="0"/>
              <a:cs typeface="Tw Cen MT"/>
            </a:endParaRPr>
          </a:p>
          <a:p>
            <a:pPr>
              <a:lnSpc>
                <a:spcPct val="100000"/>
              </a:lnSpc>
              <a:spcBef>
                <a:spcPts val="50"/>
              </a:spcBef>
            </a:pPr>
            <a:endParaRPr sz="2500">
              <a:latin typeface="Tw Cen MT" panose="020B0602020104020603" pitchFamily="34" charset="0"/>
              <a:cs typeface="Tw Cen MT"/>
            </a:endParaRPr>
          </a:p>
          <a:p>
            <a:pPr marL="396240" indent="-320675">
              <a:lnSpc>
                <a:spcPts val="2050"/>
              </a:lnSpc>
              <a:buClr>
                <a:srgbClr val="A6B727"/>
              </a:buClr>
              <a:buSzPct val="60526"/>
              <a:buFont typeface="Wingdings"/>
              <a:buChar char=""/>
              <a:tabLst>
                <a:tab pos="396240" algn="l"/>
                <a:tab pos="396875" algn="l"/>
              </a:tabLst>
            </a:pPr>
            <a:r>
              <a:rPr sz="1900" spc="-5">
                <a:latin typeface="Tw Cen MT" panose="020B0602020104020603" pitchFamily="34" charset="0"/>
                <a:cs typeface="Tw Cen MT"/>
              </a:rPr>
              <a:t>If </a:t>
            </a:r>
            <a:r>
              <a:rPr sz="1900" spc="-25">
                <a:latin typeface="Tw Cen MT" panose="020B0602020104020603" pitchFamily="34" charset="0"/>
                <a:cs typeface="Tw Cen MT"/>
              </a:rPr>
              <a:t>you </a:t>
            </a:r>
            <a:r>
              <a:rPr sz="1900" spc="-15">
                <a:latin typeface="Tw Cen MT" panose="020B0602020104020603" pitchFamily="34" charset="0"/>
                <a:cs typeface="Tw Cen MT"/>
              </a:rPr>
              <a:t>don’t </a:t>
            </a:r>
            <a:r>
              <a:rPr sz="1900" spc="-5">
                <a:latin typeface="Tw Cen MT" panose="020B0602020104020603" pitchFamily="34" charset="0"/>
                <a:cs typeface="Tw Cen MT"/>
              </a:rPr>
              <a:t>work 8 hours in a </a:t>
            </a:r>
            <a:r>
              <a:rPr sz="1900">
                <a:latin typeface="Tw Cen MT" panose="020B0602020104020603" pitchFamily="34" charset="0"/>
                <a:cs typeface="Tw Cen MT"/>
              </a:rPr>
              <a:t>particular </a:t>
            </a:r>
            <a:r>
              <a:rPr sz="1900" spc="-15">
                <a:latin typeface="Tw Cen MT" panose="020B0602020104020603" pitchFamily="34" charset="0"/>
                <a:cs typeface="Tw Cen MT"/>
              </a:rPr>
              <a:t>day; </a:t>
            </a:r>
            <a:r>
              <a:rPr sz="1900" spc="-5">
                <a:latin typeface="Tw Cen MT" panose="020B0602020104020603" pitchFamily="34" charset="0"/>
                <a:cs typeface="Tw Cen MT"/>
              </a:rPr>
              <a:t>use code </a:t>
            </a:r>
            <a:r>
              <a:rPr sz="1900" b="1" spc="-5">
                <a:latin typeface="Tw Cen MT" panose="020B0602020104020603" pitchFamily="34" charset="0"/>
                <a:cs typeface="Tw Cen MT"/>
              </a:rPr>
              <a:t>N </a:t>
            </a:r>
            <a:r>
              <a:rPr sz="1900" b="1" spc="-15">
                <a:latin typeface="Tw Cen MT" panose="020B0602020104020603" pitchFamily="34" charset="0"/>
                <a:cs typeface="Tw Cen MT"/>
              </a:rPr>
              <a:t>(for </a:t>
            </a:r>
            <a:r>
              <a:rPr sz="1900" b="1" spc="-5">
                <a:latin typeface="Tw Cen MT" panose="020B0602020104020603" pitchFamily="34" charset="0"/>
                <a:cs typeface="Tw Cen MT"/>
              </a:rPr>
              <a:t>paid time</a:t>
            </a:r>
            <a:r>
              <a:rPr lang="en-US" sz="1900" b="1" spc="-5">
                <a:latin typeface="Tw Cen MT" panose="020B0602020104020603" pitchFamily="34" charset="0"/>
                <a:cs typeface="Tw Cen MT"/>
              </a:rPr>
              <a:t> off</a:t>
            </a:r>
            <a:r>
              <a:rPr sz="1900" b="1" spc="-5">
                <a:latin typeface="Tw Cen MT" panose="020B0602020104020603" pitchFamily="34" charset="0"/>
                <a:cs typeface="Tw Cen MT"/>
              </a:rPr>
              <a:t>) </a:t>
            </a:r>
            <a:r>
              <a:rPr lang="en-US" sz="1900" spc="-5">
                <a:latin typeface="Tw Cen MT" panose="020B0602020104020603" pitchFamily="34" charset="0"/>
                <a:cs typeface="Tw Cen MT"/>
              </a:rPr>
              <a:t>and</a:t>
            </a:r>
            <a:r>
              <a:rPr sz="1900" spc="305">
                <a:latin typeface="Tw Cen MT" panose="020B0602020104020603" pitchFamily="34" charset="0"/>
                <a:cs typeface="Tw Cen MT"/>
              </a:rPr>
              <a:t> </a:t>
            </a:r>
            <a:r>
              <a:rPr sz="1900" spc="-5">
                <a:latin typeface="Tw Cen MT" panose="020B0602020104020603" pitchFamily="34" charset="0"/>
                <a:cs typeface="Tw Cen MT"/>
              </a:rPr>
              <a:t>O</a:t>
            </a:r>
            <a:r>
              <a:rPr lang="en-US" sz="1900">
                <a:latin typeface="Tw Cen MT" panose="020B0602020104020603" pitchFamily="34" charset="0"/>
                <a:cs typeface="Tw Cen MT"/>
              </a:rPr>
              <a:t> </a:t>
            </a:r>
            <a:r>
              <a:rPr sz="1900" spc="-10">
                <a:latin typeface="Tw Cen MT" panose="020B0602020104020603" pitchFamily="34" charset="0"/>
                <a:cs typeface="Tw Cen MT"/>
              </a:rPr>
              <a:t>(for </a:t>
            </a:r>
            <a:r>
              <a:rPr sz="1900" spc="-5">
                <a:latin typeface="Tw Cen MT" panose="020B0602020104020603" pitchFamily="34" charset="0"/>
                <a:cs typeface="Tw Cen MT"/>
              </a:rPr>
              <a:t>unpaid time</a:t>
            </a:r>
            <a:r>
              <a:rPr lang="en-US" sz="1900" spc="-5">
                <a:latin typeface="Tw Cen MT" panose="020B0602020104020603" pitchFamily="34" charset="0"/>
                <a:cs typeface="Tw Cen MT"/>
              </a:rPr>
              <a:t> off or the hours you do not work</a:t>
            </a:r>
            <a:r>
              <a:rPr sz="1900" spc="-5">
                <a:latin typeface="Tw Cen MT" panose="020B0602020104020603" pitchFamily="34" charset="0"/>
                <a:cs typeface="Tw Cen MT"/>
              </a:rPr>
              <a:t>) to code up to the </a:t>
            </a:r>
            <a:r>
              <a:rPr sz="1900">
                <a:latin typeface="Tw Cen MT" panose="020B0602020104020603" pitchFamily="34" charset="0"/>
                <a:cs typeface="Tw Cen MT"/>
              </a:rPr>
              <a:t>12</a:t>
            </a:r>
            <a:r>
              <a:rPr sz="1875" baseline="26666">
                <a:latin typeface="Tw Cen MT" panose="020B0602020104020603" pitchFamily="34" charset="0"/>
                <a:cs typeface="Tw Cen MT"/>
              </a:rPr>
              <a:t>th</a:t>
            </a:r>
            <a:r>
              <a:rPr sz="1875" spc="352" baseline="26666">
                <a:latin typeface="Tw Cen MT" panose="020B0602020104020603" pitchFamily="34" charset="0"/>
                <a:cs typeface="Tw Cen MT"/>
              </a:rPr>
              <a:t> </a:t>
            </a:r>
            <a:r>
              <a:rPr sz="1900" spc="-30">
                <a:latin typeface="Tw Cen MT" panose="020B0602020104020603" pitchFamily="34" charset="0"/>
                <a:cs typeface="Tw Cen MT"/>
              </a:rPr>
              <a:t>hour.</a:t>
            </a:r>
            <a:endParaRPr sz="1900">
              <a:latin typeface="Tw Cen MT" panose="020B0602020104020603" pitchFamily="34" charset="0"/>
              <a:cs typeface="Tw Cen MT"/>
            </a:endParaRPr>
          </a:p>
          <a:p>
            <a:pPr marL="441959">
              <a:lnSpc>
                <a:spcPts val="1730"/>
              </a:lnSpc>
              <a:spcBef>
                <a:spcPts val="229"/>
              </a:spcBef>
              <a:tabLst>
                <a:tab pos="716280" algn="l"/>
              </a:tabLst>
            </a:pPr>
            <a:r>
              <a:rPr sz="1100" spc="885">
                <a:solidFill>
                  <a:srgbClr val="4189B3"/>
                </a:solidFill>
                <a:latin typeface="Tw Cen MT" panose="020B0602020104020603" pitchFamily="34" charset="0"/>
                <a:cs typeface="Wingdings 2"/>
              </a:rPr>
              <a:t>□</a:t>
            </a:r>
            <a:r>
              <a:rPr sz="1100" spc="885">
                <a:solidFill>
                  <a:srgbClr val="4189B3"/>
                </a:solidFill>
                <a:latin typeface="Tw Cen MT" panose="020B0602020104020603" pitchFamily="34" charset="0"/>
                <a:cs typeface="Times New Roman"/>
              </a:rPr>
              <a:t>	</a:t>
            </a:r>
            <a:r>
              <a:rPr sz="1600" spc="-10">
                <a:latin typeface="Tw Cen MT" panose="020B0602020104020603" pitchFamily="34" charset="0"/>
                <a:cs typeface="Tw Cen MT"/>
              </a:rPr>
              <a:t>For example: </a:t>
            </a:r>
            <a:r>
              <a:rPr sz="1600" spc="-5">
                <a:latin typeface="Tw Cen MT" panose="020B0602020104020603" pitchFamily="34" charset="0"/>
                <a:cs typeface="Tw Cen MT"/>
              </a:rPr>
              <a:t>If </a:t>
            </a:r>
            <a:r>
              <a:rPr sz="1600" spc="-20">
                <a:latin typeface="Tw Cen MT" panose="020B0602020104020603" pitchFamily="34" charset="0"/>
                <a:cs typeface="Tw Cen MT"/>
              </a:rPr>
              <a:t>you </a:t>
            </a:r>
            <a:r>
              <a:rPr sz="1600" spc="-5">
                <a:latin typeface="Tw Cen MT" panose="020B0602020104020603" pitchFamily="34" charset="0"/>
                <a:cs typeface="Tw Cen MT"/>
              </a:rPr>
              <a:t>only work 8 </a:t>
            </a:r>
            <a:r>
              <a:rPr sz="1600" spc="-10">
                <a:latin typeface="Tw Cen MT" panose="020B0602020104020603" pitchFamily="34" charset="0"/>
                <a:cs typeface="Tw Cen MT"/>
              </a:rPr>
              <a:t>hours, </a:t>
            </a:r>
            <a:r>
              <a:rPr sz="1600" spc="-5">
                <a:latin typeface="Tw Cen MT" panose="020B0602020104020603" pitchFamily="34" charset="0"/>
                <a:cs typeface="Tw Cen MT"/>
              </a:rPr>
              <a:t>code the </a:t>
            </a:r>
            <a:r>
              <a:rPr sz="1600" spc="-15">
                <a:latin typeface="Tw Cen MT" panose="020B0602020104020603" pitchFamily="34" charset="0"/>
                <a:cs typeface="Tw Cen MT"/>
              </a:rPr>
              <a:t>next four </a:t>
            </a:r>
            <a:r>
              <a:rPr sz="1600" spc="-5">
                <a:latin typeface="Tw Cen MT" panose="020B0602020104020603" pitchFamily="34" charset="0"/>
                <a:cs typeface="Tw Cen MT"/>
              </a:rPr>
              <a:t>hours as “not </a:t>
            </a:r>
            <a:r>
              <a:rPr sz="1600">
                <a:latin typeface="Tw Cen MT" panose="020B0602020104020603" pitchFamily="34" charset="0"/>
                <a:cs typeface="Tw Cen MT"/>
              </a:rPr>
              <a:t>scheduled </a:t>
            </a:r>
            <a:r>
              <a:rPr sz="1600" spc="-5">
                <a:latin typeface="Tw Cen MT" panose="020B0602020104020603" pitchFamily="34" charset="0"/>
                <a:cs typeface="Tw Cen MT"/>
              </a:rPr>
              <a:t>to</a:t>
            </a:r>
            <a:r>
              <a:rPr lang="en-US" sz="1600" spc="270">
                <a:latin typeface="Tw Cen MT" panose="020B0602020104020603" pitchFamily="34" charset="0"/>
                <a:cs typeface="Tw Cen MT"/>
              </a:rPr>
              <a:t> </a:t>
            </a:r>
            <a:r>
              <a:rPr sz="1600" spc="-5">
                <a:latin typeface="Tw Cen MT" panose="020B0602020104020603" pitchFamily="34" charset="0"/>
                <a:cs typeface="Tw Cen MT"/>
              </a:rPr>
              <a:t>work</a:t>
            </a:r>
            <a:endParaRPr sz="1600">
              <a:latin typeface="Tw Cen MT" panose="020B0602020104020603" pitchFamily="34" charset="0"/>
              <a:cs typeface="Tw Cen MT"/>
            </a:endParaRPr>
          </a:p>
          <a:p>
            <a:pPr marL="716280">
              <a:lnSpc>
                <a:spcPts val="1730"/>
              </a:lnSpc>
            </a:pPr>
            <a:r>
              <a:rPr sz="1600" spc="-5">
                <a:latin typeface="Tw Cen MT" panose="020B0602020104020603" pitchFamily="34" charset="0"/>
                <a:cs typeface="Tw Cen MT"/>
              </a:rPr>
              <a:t>– Code O”.</a:t>
            </a:r>
            <a:endParaRPr sz="1600">
              <a:latin typeface="Tw Cen MT" panose="020B0602020104020603" pitchFamily="34" charset="0"/>
              <a:cs typeface="Tw Cen MT"/>
            </a:endParaRPr>
          </a:p>
          <a:p>
            <a:pPr>
              <a:lnSpc>
                <a:spcPct val="100000"/>
              </a:lnSpc>
            </a:pPr>
            <a:endParaRPr sz="1700">
              <a:latin typeface="Tw Cen MT" panose="020B0602020104020603" pitchFamily="34" charset="0"/>
              <a:cs typeface="Tw Cen MT"/>
            </a:endParaRPr>
          </a:p>
          <a:p>
            <a:pPr marL="396240" marR="76200" indent="-320675">
              <a:lnSpc>
                <a:spcPct val="80000"/>
              </a:lnSpc>
              <a:spcBef>
                <a:spcPts val="1365"/>
              </a:spcBef>
              <a:buClr>
                <a:srgbClr val="A6B727"/>
              </a:buClr>
              <a:buSzPct val="60526"/>
              <a:buFont typeface="Wingdings"/>
              <a:buChar char=""/>
              <a:tabLst>
                <a:tab pos="396240" algn="l"/>
                <a:tab pos="396875" algn="l"/>
                <a:tab pos="3341370" algn="l"/>
              </a:tabLst>
            </a:pPr>
            <a:r>
              <a:rPr sz="1900" spc="-5">
                <a:latin typeface="Tw Cen MT" panose="020B0602020104020603" pitchFamily="34" charset="0"/>
                <a:cs typeface="Tw Cen MT"/>
              </a:rPr>
              <a:t>If </a:t>
            </a:r>
            <a:r>
              <a:rPr sz="1900" spc="-25">
                <a:latin typeface="Tw Cen MT" panose="020B0602020104020603" pitchFamily="34" charset="0"/>
                <a:cs typeface="Tw Cen MT"/>
              </a:rPr>
              <a:t>you </a:t>
            </a:r>
            <a:r>
              <a:rPr sz="1900" spc="-5">
                <a:latin typeface="Tw Cen MT" panose="020B0602020104020603" pitchFamily="34" charset="0"/>
                <a:cs typeface="Tw Cen MT"/>
              </a:rPr>
              <a:t>work </a:t>
            </a:r>
            <a:r>
              <a:rPr sz="1900" spc="-15">
                <a:latin typeface="Tw Cen MT" panose="020B0602020104020603" pitchFamily="34" charset="0"/>
                <a:cs typeface="Tw Cen MT"/>
              </a:rPr>
              <a:t>over </a:t>
            </a:r>
            <a:r>
              <a:rPr sz="1900" spc="-5">
                <a:latin typeface="Tw Cen MT" panose="020B0602020104020603" pitchFamily="34" charset="0"/>
                <a:cs typeface="Tw Cen MT"/>
              </a:rPr>
              <a:t>8 hours in a </a:t>
            </a:r>
            <a:r>
              <a:rPr sz="1900">
                <a:latin typeface="Tw Cen MT" panose="020B0602020104020603" pitchFamily="34" charset="0"/>
                <a:cs typeface="Tw Cen MT"/>
              </a:rPr>
              <a:t>particular </a:t>
            </a:r>
            <a:r>
              <a:rPr sz="1900" spc="-15">
                <a:latin typeface="Tw Cen MT" panose="020B0602020104020603" pitchFamily="34" charset="0"/>
                <a:cs typeface="Tw Cen MT"/>
              </a:rPr>
              <a:t>day; </a:t>
            </a:r>
            <a:r>
              <a:rPr sz="1900" spc="-5">
                <a:latin typeface="Tw Cen MT" panose="020B0602020104020603" pitchFamily="34" charset="0"/>
                <a:cs typeface="Tw Cen MT"/>
              </a:rPr>
              <a:t>code all of </a:t>
            </a:r>
            <a:r>
              <a:rPr sz="1900" spc="-20">
                <a:latin typeface="Tw Cen MT" panose="020B0602020104020603" pitchFamily="34" charset="0"/>
                <a:cs typeface="Tw Cen MT"/>
              </a:rPr>
              <a:t>your </a:t>
            </a:r>
            <a:r>
              <a:rPr sz="1900" spc="-5">
                <a:latin typeface="Tw Cen MT" panose="020B0602020104020603" pitchFamily="34" charset="0"/>
                <a:cs typeface="Tw Cen MT"/>
              </a:rPr>
              <a:t>activities up to  the first 12 hours of</a:t>
            </a:r>
            <a:r>
              <a:rPr sz="1900" spc="170">
                <a:latin typeface="Tw Cen MT" panose="020B0602020104020603" pitchFamily="34" charset="0"/>
                <a:cs typeface="Tw Cen MT"/>
              </a:rPr>
              <a:t> </a:t>
            </a:r>
            <a:r>
              <a:rPr sz="1900" spc="-5">
                <a:latin typeface="Tw Cen MT" panose="020B0602020104020603" pitchFamily="34" charset="0"/>
                <a:cs typeface="Tw Cen MT"/>
              </a:rPr>
              <a:t>that</a:t>
            </a:r>
            <a:r>
              <a:rPr sz="1900" spc="5">
                <a:latin typeface="Tw Cen MT" panose="020B0602020104020603" pitchFamily="34" charset="0"/>
                <a:cs typeface="Tw Cen MT"/>
              </a:rPr>
              <a:t> </a:t>
            </a:r>
            <a:r>
              <a:rPr sz="1900" spc="-40">
                <a:latin typeface="Tw Cen MT" panose="020B0602020104020603" pitchFamily="34" charset="0"/>
                <a:cs typeface="Tw Cen MT"/>
              </a:rPr>
              <a:t>day.	</a:t>
            </a:r>
            <a:r>
              <a:rPr sz="1900" spc="-85">
                <a:latin typeface="Tw Cen MT" panose="020B0602020104020603" pitchFamily="34" charset="0"/>
                <a:cs typeface="Tw Cen MT"/>
              </a:rPr>
              <a:t>We </a:t>
            </a:r>
            <a:r>
              <a:rPr sz="1900" spc="-5">
                <a:latin typeface="Tw Cen MT" panose="020B0602020104020603" pitchFamily="34" charset="0"/>
                <a:cs typeface="Tw Cen MT"/>
              </a:rPr>
              <a:t>cannot account </a:t>
            </a:r>
            <a:r>
              <a:rPr sz="1900" spc="-15">
                <a:latin typeface="Tw Cen MT" panose="020B0602020104020603" pitchFamily="34" charset="0"/>
                <a:cs typeface="Tw Cen MT"/>
              </a:rPr>
              <a:t>for </a:t>
            </a:r>
            <a:r>
              <a:rPr sz="1900" spc="-25">
                <a:latin typeface="Tw Cen MT" panose="020B0602020104020603" pitchFamily="34" charset="0"/>
                <a:cs typeface="Tw Cen MT"/>
              </a:rPr>
              <a:t>any </a:t>
            </a:r>
            <a:r>
              <a:rPr sz="1900" spc="-5">
                <a:latin typeface="Tw Cen MT" panose="020B0602020104020603" pitchFamily="34" charset="0"/>
                <a:cs typeface="Tw Cen MT"/>
              </a:rPr>
              <a:t>time </a:t>
            </a:r>
            <a:r>
              <a:rPr sz="1900" spc="-15">
                <a:latin typeface="Tw Cen MT" panose="020B0602020104020603" pitchFamily="34" charset="0"/>
                <a:cs typeface="Tw Cen MT"/>
              </a:rPr>
              <a:t>over </a:t>
            </a:r>
            <a:r>
              <a:rPr sz="1900" spc="-5">
                <a:latin typeface="Tw Cen MT" panose="020B0602020104020603" pitchFamily="34" charset="0"/>
                <a:cs typeface="Tw Cen MT"/>
              </a:rPr>
              <a:t>the first 12  hours of </a:t>
            </a:r>
            <a:r>
              <a:rPr sz="1900" spc="15">
                <a:latin typeface="Tw Cen MT" panose="020B0602020104020603" pitchFamily="34" charset="0"/>
                <a:cs typeface="Tw Cen MT"/>
              </a:rPr>
              <a:t>each</a:t>
            </a:r>
            <a:r>
              <a:rPr sz="1900" spc="90">
                <a:latin typeface="Tw Cen MT" panose="020B0602020104020603" pitchFamily="34" charset="0"/>
                <a:cs typeface="Tw Cen MT"/>
              </a:rPr>
              <a:t> </a:t>
            </a:r>
            <a:r>
              <a:rPr sz="1900" spc="-45">
                <a:latin typeface="Tw Cen MT" panose="020B0602020104020603" pitchFamily="34" charset="0"/>
                <a:cs typeface="Tw Cen MT"/>
              </a:rPr>
              <a:t>day.</a:t>
            </a:r>
            <a:endParaRPr sz="1900">
              <a:latin typeface="Tw Cen MT" panose="020B0602020104020603" pitchFamily="34" charset="0"/>
              <a:cs typeface="Tw Cen MT"/>
            </a:endParaRPr>
          </a:p>
          <a:p>
            <a:pPr>
              <a:lnSpc>
                <a:spcPct val="100000"/>
              </a:lnSpc>
              <a:spcBef>
                <a:spcPts val="50"/>
              </a:spcBef>
              <a:buClr>
                <a:srgbClr val="A6B727"/>
              </a:buClr>
              <a:buFont typeface="Wingdings"/>
              <a:buChar char=""/>
            </a:pPr>
            <a:endParaRPr sz="2900">
              <a:latin typeface="Tw Cen MT" panose="020B0602020104020603" pitchFamily="34" charset="0"/>
              <a:cs typeface="Tw Cen MT"/>
            </a:endParaRPr>
          </a:p>
          <a:p>
            <a:pPr marL="396240" marR="169545" indent="-320675">
              <a:lnSpc>
                <a:spcPts val="1820"/>
              </a:lnSpc>
              <a:buClr>
                <a:srgbClr val="A6B727"/>
              </a:buClr>
              <a:buSzPct val="60526"/>
              <a:buFont typeface="Wingdings"/>
              <a:buChar char=""/>
              <a:tabLst>
                <a:tab pos="396240" algn="l"/>
                <a:tab pos="396875" algn="l"/>
                <a:tab pos="6884670" algn="l"/>
              </a:tabLst>
            </a:pPr>
            <a:r>
              <a:rPr sz="1900" spc="-5">
                <a:latin typeface="Tw Cen MT" panose="020B0602020104020603" pitchFamily="34" charset="0"/>
                <a:cs typeface="Tw Cen MT"/>
              </a:rPr>
              <a:t>Code </a:t>
            </a:r>
            <a:r>
              <a:rPr lang="en-US" sz="1900" spc="-5">
                <a:latin typeface="Tw Cen MT" panose="020B0602020104020603" pitchFamily="34" charset="0"/>
                <a:cs typeface="Tw Cen MT"/>
              </a:rPr>
              <a:t>t</a:t>
            </a:r>
            <a:r>
              <a:rPr sz="1900" spc="-5">
                <a:latin typeface="Tw Cen MT" panose="020B0602020104020603" pitchFamily="34" charset="0"/>
                <a:cs typeface="Tw Cen MT"/>
              </a:rPr>
              <a:t>ime </a:t>
            </a:r>
            <a:r>
              <a:rPr lang="en-US" sz="1900" spc="-15">
                <a:latin typeface="Tw Cen MT" panose="020B0602020104020603" pitchFamily="34" charset="0"/>
                <a:cs typeface="Tw Cen MT"/>
              </a:rPr>
              <a:t>continuously</a:t>
            </a:r>
            <a:r>
              <a:rPr sz="1900" spc="-15">
                <a:latin typeface="Tw Cen MT" panose="020B0602020104020603" pitchFamily="34" charset="0"/>
                <a:cs typeface="Tw Cen MT"/>
              </a:rPr>
              <a:t>, </a:t>
            </a:r>
            <a:r>
              <a:rPr lang="en-US" sz="1900" spc="-15">
                <a:latin typeface="Tw Cen MT" panose="020B0602020104020603" pitchFamily="34" charset="0"/>
                <a:cs typeface="Tw Cen MT"/>
              </a:rPr>
              <a:t>even</a:t>
            </a:r>
            <a:r>
              <a:rPr sz="1900" spc="-15">
                <a:latin typeface="Tw Cen MT" panose="020B0602020104020603" pitchFamily="34" charset="0"/>
                <a:cs typeface="Tw Cen MT"/>
              </a:rPr>
              <a:t> </a:t>
            </a:r>
            <a:r>
              <a:rPr lang="en-US" sz="1900" spc="-5">
                <a:latin typeface="Tw Cen MT" panose="020B0602020104020603" pitchFamily="34" charset="0"/>
                <a:cs typeface="Tw Cen MT"/>
              </a:rPr>
              <a:t>if</a:t>
            </a:r>
            <a:r>
              <a:rPr sz="1900" spc="-5">
                <a:latin typeface="Tw Cen MT" panose="020B0602020104020603" pitchFamily="34" charset="0"/>
                <a:cs typeface="Tw Cen MT"/>
              </a:rPr>
              <a:t> </a:t>
            </a:r>
            <a:r>
              <a:rPr lang="en-US" sz="1900" spc="-60">
                <a:latin typeface="Tw Cen MT" panose="020B0602020104020603" pitchFamily="34" charset="0"/>
                <a:cs typeface="Tw Cen MT"/>
              </a:rPr>
              <a:t>you</a:t>
            </a:r>
            <a:r>
              <a:rPr sz="1900" spc="-60">
                <a:latin typeface="Tw Cen MT" panose="020B0602020104020603" pitchFamily="34" charset="0"/>
                <a:cs typeface="Tw Cen MT"/>
              </a:rPr>
              <a:t> </a:t>
            </a:r>
            <a:r>
              <a:rPr lang="en-US" sz="1900" spc="-5">
                <a:latin typeface="Tw Cen MT" panose="020B0602020104020603" pitchFamily="34" charset="0"/>
                <a:cs typeface="Tw Cen MT"/>
              </a:rPr>
              <a:t>are</a:t>
            </a:r>
            <a:r>
              <a:rPr sz="1900" spc="-5">
                <a:latin typeface="Tw Cen MT" panose="020B0602020104020603" pitchFamily="34" charset="0"/>
                <a:cs typeface="Tw Cen MT"/>
              </a:rPr>
              <a:t> on </a:t>
            </a:r>
            <a:r>
              <a:rPr lang="en-US" sz="1900" spc="-5">
                <a:latin typeface="Tw Cen MT" panose="020B0602020104020603" pitchFamily="34" charset="0"/>
                <a:cs typeface="Tw Cen MT"/>
              </a:rPr>
              <a:t>break</a:t>
            </a:r>
            <a:r>
              <a:rPr sz="1900" spc="-5">
                <a:latin typeface="Tw Cen MT" panose="020B0602020104020603" pitchFamily="34" charset="0"/>
                <a:cs typeface="Tw Cen MT"/>
              </a:rPr>
              <a:t> or at</a:t>
            </a:r>
            <a:r>
              <a:rPr sz="1900" spc="415">
                <a:latin typeface="Tw Cen MT" panose="020B0602020104020603" pitchFamily="34" charset="0"/>
                <a:cs typeface="Tw Cen MT"/>
              </a:rPr>
              <a:t> </a:t>
            </a:r>
            <a:r>
              <a:rPr lang="en-US" sz="1900" spc="10">
                <a:latin typeface="Tw Cen MT" panose="020B0602020104020603" pitchFamily="34" charset="0"/>
                <a:cs typeface="Tw Cen MT"/>
              </a:rPr>
              <a:t>lunch</a:t>
            </a:r>
            <a:r>
              <a:rPr lang="en-US" sz="1900" spc="20">
                <a:latin typeface="Tw Cen MT" panose="020B0602020104020603" pitchFamily="34" charset="0"/>
                <a:cs typeface="Tw Cen MT"/>
              </a:rPr>
              <a:t>. </a:t>
            </a:r>
            <a:r>
              <a:rPr lang="en-US" sz="1900" spc="-5">
                <a:latin typeface="Tw Cen MT" panose="020B0602020104020603" pitchFamily="34" charset="0"/>
                <a:cs typeface="Tw Cen MT"/>
              </a:rPr>
              <a:t>Use code</a:t>
            </a:r>
            <a:r>
              <a:rPr sz="1900" spc="-5">
                <a:latin typeface="Tw Cen MT" panose="020B0602020104020603" pitchFamily="34" charset="0"/>
                <a:cs typeface="Tw Cen MT"/>
              </a:rPr>
              <a:t> N</a:t>
            </a:r>
            <a:r>
              <a:rPr lang="en-US" sz="1900" spc="-5">
                <a:latin typeface="Tw Cen MT" panose="020B0602020104020603" pitchFamily="34" charset="0"/>
                <a:cs typeface="Tw Cen MT"/>
              </a:rPr>
              <a:t> (paid)</a:t>
            </a:r>
            <a:r>
              <a:rPr sz="1900" spc="-55">
                <a:latin typeface="Tw Cen MT" panose="020B0602020104020603" pitchFamily="34" charset="0"/>
                <a:cs typeface="Tw Cen MT"/>
              </a:rPr>
              <a:t> </a:t>
            </a:r>
            <a:r>
              <a:rPr sz="1900" spc="-5">
                <a:latin typeface="Tw Cen MT" panose="020B0602020104020603" pitchFamily="34" charset="0"/>
                <a:cs typeface="Tw Cen MT"/>
              </a:rPr>
              <a:t>or  </a:t>
            </a:r>
            <a:r>
              <a:rPr sz="1900" spc="-60">
                <a:latin typeface="Tw Cen MT" panose="020B0602020104020603" pitchFamily="34" charset="0"/>
                <a:cs typeface="Tw Cen MT"/>
              </a:rPr>
              <a:t>O</a:t>
            </a:r>
            <a:r>
              <a:rPr lang="en-US" sz="1900" spc="-60">
                <a:latin typeface="Tw Cen MT" panose="020B0602020104020603" pitchFamily="34" charset="0"/>
                <a:cs typeface="Tw Cen MT"/>
              </a:rPr>
              <a:t> (not paid)</a:t>
            </a:r>
            <a:r>
              <a:rPr sz="1900" spc="-60">
                <a:latin typeface="Tw Cen MT" panose="020B0602020104020603" pitchFamily="34" charset="0"/>
                <a:cs typeface="Tw Cen MT"/>
              </a:rPr>
              <a:t>, </a:t>
            </a:r>
            <a:r>
              <a:rPr lang="en-US" sz="1900" spc="-5">
                <a:latin typeface="Tw Cen MT" panose="020B0602020104020603" pitchFamily="34" charset="0"/>
                <a:cs typeface="Tw Cen MT"/>
              </a:rPr>
              <a:t>depending</a:t>
            </a:r>
            <a:r>
              <a:rPr sz="1900" spc="-5">
                <a:latin typeface="Tw Cen MT" panose="020B0602020104020603" pitchFamily="34" charset="0"/>
                <a:cs typeface="Tw Cen MT"/>
              </a:rPr>
              <a:t> on </a:t>
            </a:r>
            <a:r>
              <a:rPr lang="en-US" sz="1900" spc="-5">
                <a:latin typeface="Tw Cen MT" panose="020B0602020104020603" pitchFamily="34" charset="0"/>
                <a:cs typeface="Tw Cen MT"/>
              </a:rPr>
              <a:t>whether</a:t>
            </a:r>
            <a:r>
              <a:rPr sz="1900" spc="-5">
                <a:latin typeface="Tw Cen MT" panose="020B0602020104020603" pitchFamily="34" charset="0"/>
                <a:cs typeface="Tw Cen MT"/>
              </a:rPr>
              <a:t> </a:t>
            </a:r>
            <a:r>
              <a:rPr lang="en-US" sz="1900" spc="-60">
                <a:latin typeface="Tw Cen MT" panose="020B0602020104020603" pitchFamily="34" charset="0"/>
                <a:cs typeface="Tw Cen MT"/>
              </a:rPr>
              <a:t>you</a:t>
            </a:r>
            <a:r>
              <a:rPr sz="1900" spc="-60">
                <a:latin typeface="Tw Cen MT" panose="020B0602020104020603" pitchFamily="34" charset="0"/>
                <a:cs typeface="Tw Cen MT"/>
              </a:rPr>
              <a:t> </a:t>
            </a:r>
            <a:r>
              <a:rPr lang="en-US" sz="1900" spc="-5">
                <a:latin typeface="Tw Cen MT" panose="020B0602020104020603" pitchFamily="34" charset="0"/>
                <a:cs typeface="Tw Cen MT"/>
              </a:rPr>
              <a:t>are</a:t>
            </a:r>
            <a:r>
              <a:rPr sz="1900" spc="-5">
                <a:latin typeface="Tw Cen MT" panose="020B0602020104020603" pitchFamily="34" charset="0"/>
                <a:cs typeface="Tw Cen MT"/>
              </a:rPr>
              <a:t> </a:t>
            </a:r>
            <a:r>
              <a:rPr lang="en-US" sz="1900" spc="-30">
                <a:latin typeface="Tw Cen MT" panose="020B0602020104020603" pitchFamily="34" charset="0"/>
                <a:cs typeface="Tw Cen MT"/>
              </a:rPr>
              <a:t>paid</a:t>
            </a:r>
            <a:r>
              <a:rPr sz="1900" spc="-30">
                <a:latin typeface="Tw Cen MT" panose="020B0602020104020603" pitchFamily="34" charset="0"/>
                <a:cs typeface="Tw Cen MT"/>
              </a:rPr>
              <a:t> </a:t>
            </a:r>
            <a:r>
              <a:rPr sz="1900" spc="-5">
                <a:latin typeface="Tw Cen MT" panose="020B0602020104020603" pitchFamily="34" charset="0"/>
                <a:cs typeface="Tw Cen MT"/>
              </a:rPr>
              <a:t>or</a:t>
            </a:r>
            <a:r>
              <a:rPr lang="en-US" sz="1900" spc="-5">
                <a:latin typeface="Tw Cen MT" panose="020B0602020104020603" pitchFamily="34" charset="0"/>
                <a:cs typeface="Tw Cen MT"/>
              </a:rPr>
              <a:t> not</a:t>
            </a:r>
            <a:r>
              <a:rPr sz="1900" spc="-5">
                <a:latin typeface="Tw Cen MT" panose="020B0602020104020603" pitchFamily="34" charset="0"/>
                <a:cs typeface="Tw Cen MT"/>
              </a:rPr>
              <a:t>)</a:t>
            </a:r>
            <a:endParaRPr sz="1900">
              <a:latin typeface="Tw Cen MT" panose="020B0602020104020603" pitchFamily="34" charset="0"/>
              <a:cs typeface="Tw Cen M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91387" y="344170"/>
            <a:ext cx="5958840" cy="696595"/>
          </a:xfrm>
          <a:prstGeom prst="rect">
            <a:avLst/>
          </a:prstGeom>
        </p:spPr>
        <p:txBody>
          <a:bodyPr vert="horz" wrap="square" lIns="0" tIns="12700" rIns="0" bIns="0" rtlCol="0">
            <a:spAutoFit/>
          </a:bodyPr>
          <a:lstStyle/>
          <a:p>
            <a:pPr marL="12700">
              <a:lnSpc>
                <a:spcPct val="100000"/>
              </a:lnSpc>
              <a:spcBef>
                <a:spcPts val="100"/>
              </a:spcBef>
            </a:pPr>
            <a:r>
              <a:rPr sz="4400"/>
              <a:t>Completing the Time</a:t>
            </a:r>
            <a:r>
              <a:rPr sz="4400" spc="-75"/>
              <a:t> </a:t>
            </a:r>
            <a:r>
              <a:rPr sz="4400" spc="-30"/>
              <a:t>Study</a:t>
            </a:r>
            <a:endParaRPr sz="4400"/>
          </a:p>
        </p:txBody>
      </p:sp>
      <p:sp>
        <p:nvSpPr>
          <p:cNvPr id="4" name="object 4"/>
          <p:cNvSpPr txBox="1"/>
          <p:nvPr/>
        </p:nvSpPr>
        <p:spPr>
          <a:xfrm>
            <a:off x="691387" y="1572208"/>
            <a:ext cx="7854315" cy="1500505"/>
          </a:xfrm>
          <a:prstGeom prst="rect">
            <a:avLst/>
          </a:prstGeom>
        </p:spPr>
        <p:txBody>
          <a:bodyPr vert="horz" wrap="square" lIns="0" tIns="64769" rIns="0" bIns="0" rtlCol="0">
            <a:spAutoFit/>
          </a:bodyPr>
          <a:lstStyle/>
          <a:p>
            <a:pPr marL="332740" marR="180975" indent="-320675">
              <a:lnSpc>
                <a:spcPct val="80100"/>
              </a:lnSpc>
              <a:spcBef>
                <a:spcPts val="509"/>
              </a:spcBef>
              <a:buClr>
                <a:srgbClr val="A6B727"/>
              </a:buClr>
              <a:buSzPct val="58823"/>
              <a:buFont typeface="Wingdings"/>
              <a:buChar char=""/>
              <a:tabLst>
                <a:tab pos="332740" algn="l"/>
                <a:tab pos="333375" algn="l"/>
              </a:tabLst>
            </a:pPr>
            <a:r>
              <a:rPr sz="1700" spc="-5">
                <a:latin typeface="Tw Cen MT"/>
                <a:cs typeface="Tw Cen MT"/>
              </a:rPr>
              <a:t>If </a:t>
            </a:r>
            <a:r>
              <a:rPr sz="1700" spc="-15">
                <a:latin typeface="Tw Cen MT"/>
                <a:cs typeface="Tw Cen MT"/>
              </a:rPr>
              <a:t>you </a:t>
            </a:r>
            <a:r>
              <a:rPr sz="1700">
                <a:latin typeface="Tw Cen MT"/>
                <a:cs typeface="Tw Cen MT"/>
              </a:rPr>
              <a:t>do not work </a:t>
            </a:r>
            <a:r>
              <a:rPr sz="1700" spc="-15">
                <a:latin typeface="Tw Cen MT"/>
                <a:cs typeface="Tw Cen MT"/>
              </a:rPr>
              <a:t>weekends, </a:t>
            </a:r>
            <a:r>
              <a:rPr sz="1700" spc="5">
                <a:latin typeface="Tw Cen MT"/>
                <a:cs typeface="Tw Cen MT"/>
              </a:rPr>
              <a:t>click </a:t>
            </a:r>
            <a:r>
              <a:rPr sz="1700">
                <a:latin typeface="Tw Cen MT"/>
                <a:cs typeface="Tw Cen MT"/>
              </a:rPr>
              <a:t>on </a:t>
            </a:r>
            <a:r>
              <a:rPr sz="1700" spc="-5">
                <a:latin typeface="Tw Cen MT"/>
                <a:cs typeface="Tw Cen MT"/>
              </a:rPr>
              <a:t>the button in the </a:t>
            </a:r>
            <a:r>
              <a:rPr sz="1700" spc="-15">
                <a:latin typeface="Tw Cen MT"/>
                <a:cs typeface="Tw Cen MT"/>
              </a:rPr>
              <a:t>gray box </a:t>
            </a:r>
            <a:r>
              <a:rPr sz="1700" spc="-5">
                <a:latin typeface="Tw Cen MT"/>
                <a:cs typeface="Tw Cen MT"/>
              </a:rPr>
              <a:t>that </a:t>
            </a:r>
            <a:r>
              <a:rPr lang="en-US" sz="1700" spc="-5">
                <a:latin typeface="Tw Cen MT"/>
                <a:cs typeface="Tw Cen MT"/>
              </a:rPr>
              <a:t>states,</a:t>
            </a:r>
            <a:r>
              <a:rPr sz="1700" spc="-5">
                <a:latin typeface="Tw Cen MT"/>
                <a:cs typeface="Tw Cen MT"/>
              </a:rPr>
              <a:t> </a:t>
            </a:r>
            <a:r>
              <a:rPr sz="1700">
                <a:latin typeface="Tw Cen MT"/>
                <a:cs typeface="Tw Cen MT"/>
              </a:rPr>
              <a:t>“I </a:t>
            </a:r>
            <a:r>
              <a:rPr sz="1700" spc="-5">
                <a:latin typeface="Tw Cen MT"/>
                <a:cs typeface="Tw Cen MT"/>
              </a:rPr>
              <a:t>do </a:t>
            </a:r>
            <a:r>
              <a:rPr sz="1700">
                <a:latin typeface="Tw Cen MT"/>
                <a:cs typeface="Tw Cen MT"/>
              </a:rPr>
              <a:t>not  work </a:t>
            </a:r>
            <a:r>
              <a:rPr sz="1700" spc="-10">
                <a:latin typeface="Tw Cen MT"/>
                <a:cs typeface="Tw Cen MT"/>
              </a:rPr>
              <a:t>weekends” </a:t>
            </a:r>
            <a:r>
              <a:rPr sz="1700" spc="-5">
                <a:latin typeface="Tw Cen MT"/>
                <a:cs typeface="Tw Cen MT"/>
              </a:rPr>
              <a:t>and this </a:t>
            </a:r>
            <a:r>
              <a:rPr sz="1700">
                <a:latin typeface="Tw Cen MT"/>
                <a:cs typeface="Tw Cen MT"/>
              </a:rPr>
              <a:t>will </a:t>
            </a:r>
            <a:r>
              <a:rPr sz="1700" spc="-5">
                <a:latin typeface="Tw Cen MT"/>
                <a:cs typeface="Tw Cen MT"/>
              </a:rPr>
              <a:t>prepopulate </a:t>
            </a:r>
            <a:r>
              <a:rPr sz="1700" spc="-10">
                <a:latin typeface="Tw Cen MT"/>
                <a:cs typeface="Tw Cen MT"/>
              </a:rPr>
              <a:t>Saturday </a:t>
            </a:r>
            <a:r>
              <a:rPr sz="1700" spc="-5">
                <a:latin typeface="Tw Cen MT"/>
                <a:cs typeface="Tw Cen MT"/>
              </a:rPr>
              <a:t>and </a:t>
            </a:r>
            <a:r>
              <a:rPr sz="1700" spc="-10">
                <a:latin typeface="Tw Cen MT"/>
                <a:cs typeface="Tw Cen MT"/>
              </a:rPr>
              <a:t>Sunday </a:t>
            </a:r>
            <a:r>
              <a:rPr sz="1700" spc="-5">
                <a:latin typeface="Tw Cen MT"/>
                <a:cs typeface="Tw Cen MT"/>
              </a:rPr>
              <a:t>to </a:t>
            </a:r>
            <a:r>
              <a:rPr sz="1700">
                <a:latin typeface="Tw Cen MT"/>
                <a:cs typeface="Tw Cen MT"/>
              </a:rPr>
              <a:t>“not </a:t>
            </a:r>
            <a:r>
              <a:rPr sz="1700" spc="5">
                <a:latin typeface="Tw Cen MT"/>
                <a:cs typeface="Tw Cen MT"/>
              </a:rPr>
              <a:t>scheduled </a:t>
            </a:r>
            <a:r>
              <a:rPr sz="1700" spc="-5">
                <a:latin typeface="Tw Cen MT"/>
                <a:cs typeface="Tw Cen MT"/>
              </a:rPr>
              <a:t>to  </a:t>
            </a:r>
            <a:r>
              <a:rPr sz="1700">
                <a:latin typeface="Tw Cen MT"/>
                <a:cs typeface="Tw Cen MT"/>
              </a:rPr>
              <a:t>work – Code </a:t>
            </a:r>
            <a:r>
              <a:rPr sz="1700" spc="-5">
                <a:latin typeface="Tw Cen MT"/>
                <a:cs typeface="Tw Cen MT"/>
              </a:rPr>
              <a:t>O”.</a:t>
            </a:r>
            <a:endParaRPr sz="1700">
              <a:latin typeface="Tw Cen MT"/>
              <a:cs typeface="Tw Cen MT"/>
            </a:endParaRPr>
          </a:p>
          <a:p>
            <a:pPr marL="332740" indent="-320675">
              <a:lnSpc>
                <a:spcPts val="1835"/>
              </a:lnSpc>
              <a:spcBef>
                <a:spcPts val="290"/>
              </a:spcBef>
              <a:buClr>
                <a:srgbClr val="A6B727"/>
              </a:buClr>
              <a:buSzPct val="58823"/>
              <a:buFont typeface="Wingdings"/>
              <a:buChar char=""/>
              <a:tabLst>
                <a:tab pos="332740" algn="l"/>
                <a:tab pos="333375" algn="l"/>
              </a:tabLst>
            </a:pPr>
            <a:r>
              <a:rPr sz="1700">
                <a:latin typeface="Tw Cen MT"/>
                <a:cs typeface="Tw Cen MT"/>
              </a:rPr>
              <a:t>The </a:t>
            </a:r>
            <a:r>
              <a:rPr sz="1700" spc="-5">
                <a:latin typeface="Tw Cen MT"/>
                <a:cs typeface="Tw Cen MT"/>
              </a:rPr>
              <a:t>‘I </a:t>
            </a:r>
            <a:r>
              <a:rPr sz="1700">
                <a:latin typeface="Tw Cen MT"/>
                <a:cs typeface="Tw Cen MT"/>
              </a:rPr>
              <a:t>am on </a:t>
            </a:r>
            <a:r>
              <a:rPr sz="1700" spc="-5">
                <a:latin typeface="Tw Cen MT"/>
                <a:cs typeface="Tw Cen MT"/>
              </a:rPr>
              <a:t>unpaid </a:t>
            </a:r>
            <a:r>
              <a:rPr sz="1700" spc="-10">
                <a:latin typeface="Tw Cen MT"/>
                <a:cs typeface="Tw Cen MT"/>
              </a:rPr>
              <a:t>leave’ </a:t>
            </a:r>
            <a:r>
              <a:rPr sz="1700" spc="-5">
                <a:latin typeface="Tw Cen MT"/>
                <a:cs typeface="Tw Cen MT"/>
              </a:rPr>
              <a:t>button </a:t>
            </a:r>
            <a:r>
              <a:rPr sz="1700">
                <a:latin typeface="Tw Cen MT"/>
                <a:cs typeface="Tw Cen MT"/>
              </a:rPr>
              <a:t>will </a:t>
            </a:r>
            <a:r>
              <a:rPr sz="1700" spc="-5">
                <a:latin typeface="Tw Cen MT"/>
                <a:cs typeface="Tw Cen MT"/>
              </a:rPr>
              <a:t>prepopulate all </a:t>
            </a:r>
            <a:r>
              <a:rPr sz="1700">
                <a:latin typeface="Tw Cen MT"/>
                <a:cs typeface="Tw Cen MT"/>
              </a:rPr>
              <a:t>7 </a:t>
            </a:r>
            <a:r>
              <a:rPr sz="1700" spc="-10">
                <a:latin typeface="Tw Cen MT"/>
                <a:cs typeface="Tw Cen MT"/>
              </a:rPr>
              <a:t>days </a:t>
            </a:r>
            <a:r>
              <a:rPr sz="1700">
                <a:latin typeface="Tw Cen MT"/>
                <a:cs typeface="Tw Cen MT"/>
              </a:rPr>
              <a:t>as code O </a:t>
            </a:r>
            <a:r>
              <a:rPr sz="1700" spc="-5">
                <a:latin typeface="Tw Cen MT"/>
                <a:cs typeface="Tw Cen MT"/>
              </a:rPr>
              <a:t>indicating</a:t>
            </a:r>
            <a:r>
              <a:rPr sz="1700" spc="190">
                <a:latin typeface="Tw Cen MT"/>
                <a:cs typeface="Tw Cen MT"/>
              </a:rPr>
              <a:t> </a:t>
            </a:r>
            <a:r>
              <a:rPr sz="1700" spc="-15">
                <a:latin typeface="Tw Cen MT"/>
                <a:cs typeface="Tw Cen MT"/>
              </a:rPr>
              <a:t>you</a:t>
            </a:r>
            <a:endParaRPr sz="1700">
              <a:latin typeface="Tw Cen MT"/>
              <a:cs typeface="Tw Cen MT"/>
            </a:endParaRPr>
          </a:p>
          <a:p>
            <a:pPr marL="332740">
              <a:lnSpc>
                <a:spcPts val="1835"/>
              </a:lnSpc>
            </a:pPr>
            <a:r>
              <a:rPr sz="1700" spc="-5">
                <a:latin typeface="Tw Cen MT"/>
                <a:cs typeface="Tw Cen MT"/>
              </a:rPr>
              <a:t>are </a:t>
            </a:r>
            <a:r>
              <a:rPr sz="1700">
                <a:latin typeface="Tw Cen MT"/>
                <a:cs typeface="Tw Cen MT"/>
              </a:rPr>
              <a:t>on </a:t>
            </a:r>
            <a:r>
              <a:rPr sz="1700" spc="-5">
                <a:latin typeface="Tw Cen MT"/>
                <a:cs typeface="Tw Cen MT"/>
              </a:rPr>
              <a:t>unpaid</a:t>
            </a:r>
            <a:r>
              <a:rPr sz="1700" spc="25">
                <a:latin typeface="Tw Cen MT"/>
                <a:cs typeface="Tw Cen MT"/>
              </a:rPr>
              <a:t> </a:t>
            </a:r>
            <a:r>
              <a:rPr sz="1700" spc="-15">
                <a:latin typeface="Tw Cen MT"/>
                <a:cs typeface="Tw Cen MT"/>
              </a:rPr>
              <a:t>leave.</a:t>
            </a:r>
            <a:endParaRPr sz="1700">
              <a:latin typeface="Tw Cen MT"/>
              <a:cs typeface="Tw Cen MT"/>
            </a:endParaRPr>
          </a:p>
          <a:p>
            <a:pPr marL="332740" indent="-320675">
              <a:lnSpc>
                <a:spcPct val="100000"/>
              </a:lnSpc>
              <a:spcBef>
                <a:spcPts val="300"/>
              </a:spcBef>
              <a:buClr>
                <a:srgbClr val="A6B727"/>
              </a:buClr>
              <a:buSzPct val="58823"/>
              <a:buFont typeface="Wingdings"/>
              <a:buChar char=""/>
              <a:tabLst>
                <a:tab pos="332740" algn="l"/>
                <a:tab pos="333375" algn="l"/>
              </a:tabLst>
            </a:pPr>
            <a:r>
              <a:rPr sz="1700" spc="-5">
                <a:solidFill>
                  <a:srgbClr val="FF0000"/>
                </a:solidFill>
                <a:latin typeface="Tw Cen MT"/>
                <a:cs typeface="Tw Cen MT"/>
              </a:rPr>
              <a:t>If </a:t>
            </a:r>
            <a:r>
              <a:rPr sz="1700" spc="-15">
                <a:solidFill>
                  <a:srgbClr val="FF0000"/>
                </a:solidFill>
                <a:latin typeface="Tw Cen MT"/>
                <a:cs typeface="Tw Cen MT"/>
              </a:rPr>
              <a:t>you </a:t>
            </a:r>
            <a:r>
              <a:rPr sz="1700" spc="-5">
                <a:solidFill>
                  <a:srgbClr val="FF0000"/>
                </a:solidFill>
                <a:latin typeface="Tw Cen MT"/>
                <a:cs typeface="Tw Cen MT"/>
              </a:rPr>
              <a:t>are using </a:t>
            </a:r>
            <a:r>
              <a:rPr sz="1700">
                <a:solidFill>
                  <a:srgbClr val="FF0000"/>
                </a:solidFill>
                <a:latin typeface="Tw Cen MT"/>
                <a:cs typeface="Tw Cen MT"/>
              </a:rPr>
              <a:t>one of </a:t>
            </a:r>
            <a:r>
              <a:rPr sz="1700" spc="-5">
                <a:solidFill>
                  <a:srgbClr val="FF0000"/>
                </a:solidFill>
                <a:latin typeface="Tw Cen MT"/>
                <a:cs typeface="Tw Cen MT"/>
              </a:rPr>
              <a:t>these </a:t>
            </a:r>
            <a:r>
              <a:rPr sz="1700" spc="-10">
                <a:solidFill>
                  <a:srgbClr val="FF0000"/>
                </a:solidFill>
                <a:latin typeface="Tw Cen MT"/>
                <a:cs typeface="Tw Cen MT"/>
              </a:rPr>
              <a:t>options, </a:t>
            </a:r>
            <a:r>
              <a:rPr sz="1700">
                <a:solidFill>
                  <a:srgbClr val="FF0000"/>
                </a:solidFill>
                <a:latin typeface="Tw Cen MT"/>
                <a:cs typeface="Tw Cen MT"/>
              </a:rPr>
              <a:t>remember </a:t>
            </a:r>
            <a:r>
              <a:rPr sz="1700" spc="-5">
                <a:solidFill>
                  <a:srgbClr val="FF0000"/>
                </a:solidFill>
                <a:latin typeface="Tw Cen MT"/>
                <a:cs typeface="Tw Cen MT"/>
              </a:rPr>
              <a:t>to </a:t>
            </a:r>
            <a:r>
              <a:rPr sz="1700" spc="5">
                <a:solidFill>
                  <a:srgbClr val="FF0000"/>
                </a:solidFill>
                <a:latin typeface="Tw Cen MT"/>
                <a:cs typeface="Tw Cen MT"/>
              </a:rPr>
              <a:t>click </a:t>
            </a:r>
            <a:r>
              <a:rPr sz="1700" spc="-10">
                <a:solidFill>
                  <a:srgbClr val="FF0000"/>
                </a:solidFill>
                <a:latin typeface="Tw Cen MT"/>
                <a:cs typeface="Tw Cen MT"/>
              </a:rPr>
              <a:t>‘Save” </a:t>
            </a:r>
            <a:r>
              <a:rPr sz="1700" spc="-5">
                <a:solidFill>
                  <a:srgbClr val="FF0000"/>
                </a:solidFill>
                <a:latin typeface="Tw Cen MT"/>
                <a:cs typeface="Tw Cen MT"/>
              </a:rPr>
              <a:t>to </a:t>
            </a:r>
            <a:r>
              <a:rPr sz="1700">
                <a:solidFill>
                  <a:srgbClr val="FF0000"/>
                </a:solidFill>
                <a:latin typeface="Tw Cen MT"/>
                <a:cs typeface="Tw Cen MT"/>
              </a:rPr>
              <a:t>record </a:t>
            </a:r>
            <a:r>
              <a:rPr sz="1700" spc="-15">
                <a:solidFill>
                  <a:srgbClr val="FF0000"/>
                </a:solidFill>
                <a:latin typeface="Tw Cen MT"/>
                <a:cs typeface="Tw Cen MT"/>
              </a:rPr>
              <a:t>your</a:t>
            </a:r>
            <a:r>
              <a:rPr sz="1700" spc="215">
                <a:solidFill>
                  <a:srgbClr val="FF0000"/>
                </a:solidFill>
                <a:latin typeface="Tw Cen MT"/>
                <a:cs typeface="Tw Cen MT"/>
              </a:rPr>
              <a:t> </a:t>
            </a:r>
            <a:r>
              <a:rPr sz="1700" spc="-5">
                <a:solidFill>
                  <a:srgbClr val="FF0000"/>
                </a:solidFill>
                <a:latin typeface="Tw Cen MT"/>
                <a:cs typeface="Tw Cen MT"/>
              </a:rPr>
              <a:t>response.</a:t>
            </a:r>
            <a:endParaRPr sz="1700">
              <a:latin typeface="Tw Cen MT"/>
              <a:cs typeface="Tw Cen MT"/>
            </a:endParaRPr>
          </a:p>
        </p:txBody>
      </p:sp>
      <p:pic>
        <p:nvPicPr>
          <p:cNvPr id="12" name="Picture 11">
            <a:extLst>
              <a:ext uri="{FF2B5EF4-FFF2-40B4-BE49-F238E27FC236}">
                <a16:creationId xmlns:a16="http://schemas.microsoft.com/office/drawing/2014/main" id="{E80174C2-77CA-9669-A577-26840EA8532B}"/>
              </a:ext>
            </a:extLst>
          </p:cNvPr>
          <p:cNvPicPr>
            <a:picLocks noChangeAspect="1"/>
          </p:cNvPicPr>
          <p:nvPr/>
        </p:nvPicPr>
        <p:blipFill>
          <a:blip r:embed="rId2"/>
          <a:stretch>
            <a:fillRect/>
          </a:stretch>
        </p:blipFill>
        <p:spPr>
          <a:xfrm>
            <a:off x="236432" y="3142368"/>
            <a:ext cx="8764223" cy="2143424"/>
          </a:xfrm>
          <a:prstGeom prst="rect">
            <a:avLst/>
          </a:prstGeom>
        </p:spPr>
      </p:pic>
      <p:pic>
        <p:nvPicPr>
          <p:cNvPr id="15" name="Picture 14">
            <a:extLst>
              <a:ext uri="{FF2B5EF4-FFF2-40B4-BE49-F238E27FC236}">
                <a16:creationId xmlns:a16="http://schemas.microsoft.com/office/drawing/2014/main" id="{ADDE5F1F-5171-7E8D-E64C-05B5DE8CABAE}"/>
              </a:ext>
            </a:extLst>
          </p:cNvPr>
          <p:cNvPicPr>
            <a:picLocks noChangeAspect="1"/>
          </p:cNvPicPr>
          <p:nvPr/>
        </p:nvPicPr>
        <p:blipFill>
          <a:blip r:embed="rId3"/>
          <a:stretch>
            <a:fillRect/>
          </a:stretch>
        </p:blipFill>
        <p:spPr>
          <a:xfrm>
            <a:off x="431721" y="5203047"/>
            <a:ext cx="8373644" cy="990738"/>
          </a:xfrm>
          <a:prstGeom prst="rect">
            <a:avLst/>
          </a:prstGeom>
        </p:spPr>
      </p:pic>
      <p:pic>
        <p:nvPicPr>
          <p:cNvPr id="5" name="Graphic 4" descr="Arrow Right with solid fill">
            <a:extLst>
              <a:ext uri="{FF2B5EF4-FFF2-40B4-BE49-F238E27FC236}">
                <a16:creationId xmlns:a16="http://schemas.microsoft.com/office/drawing/2014/main" id="{9B5BCB0B-EABB-A812-22C3-96CAA6D7A2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138256" y="5426469"/>
            <a:ext cx="914400" cy="914400"/>
          </a:xfrm>
          <a:prstGeom prst="rect">
            <a:avLst/>
          </a:prstGeom>
        </p:spPr>
      </p:pic>
      <p:pic>
        <p:nvPicPr>
          <p:cNvPr id="6" name="Graphic 5" descr="Arrow Right with solid fill">
            <a:extLst>
              <a:ext uri="{FF2B5EF4-FFF2-40B4-BE49-F238E27FC236}">
                <a16:creationId xmlns:a16="http://schemas.microsoft.com/office/drawing/2014/main" id="{6DEF21C7-9C14-8141-F429-1D0E68F73E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1542" y="4212585"/>
            <a:ext cx="914400" cy="9144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91387" y="344170"/>
            <a:ext cx="3436620" cy="696595"/>
          </a:xfrm>
          <a:prstGeom prst="rect">
            <a:avLst/>
          </a:prstGeom>
        </p:spPr>
        <p:txBody>
          <a:bodyPr vert="horz" wrap="square" lIns="0" tIns="12700" rIns="0" bIns="0" rtlCol="0">
            <a:spAutoFit/>
          </a:bodyPr>
          <a:lstStyle/>
          <a:p>
            <a:pPr marL="12700">
              <a:lnSpc>
                <a:spcPct val="100000"/>
              </a:lnSpc>
              <a:spcBef>
                <a:spcPts val="100"/>
              </a:spcBef>
            </a:pPr>
            <a:r>
              <a:rPr sz="4400"/>
              <a:t>Signature</a:t>
            </a:r>
            <a:r>
              <a:rPr sz="4400" spc="-95"/>
              <a:t> </a:t>
            </a:r>
            <a:r>
              <a:rPr sz="4400" spc="-90"/>
              <a:t>Page</a:t>
            </a:r>
            <a:endParaRPr sz="4400"/>
          </a:p>
        </p:txBody>
      </p:sp>
      <p:sp>
        <p:nvSpPr>
          <p:cNvPr id="4" name="object 4"/>
          <p:cNvSpPr txBox="1"/>
          <p:nvPr/>
        </p:nvSpPr>
        <p:spPr>
          <a:xfrm>
            <a:off x="691387" y="1576781"/>
            <a:ext cx="7837170" cy="1351973"/>
          </a:xfrm>
          <a:prstGeom prst="rect">
            <a:avLst/>
          </a:prstGeom>
        </p:spPr>
        <p:txBody>
          <a:bodyPr vert="horz" wrap="square" lIns="0" tIns="60960" rIns="0" bIns="0" rtlCol="0">
            <a:spAutoFit/>
          </a:bodyPr>
          <a:lstStyle/>
          <a:p>
            <a:pPr marL="12065" marR="5080">
              <a:lnSpc>
                <a:spcPct val="80100"/>
              </a:lnSpc>
              <a:spcBef>
                <a:spcPts val="480"/>
              </a:spcBef>
              <a:buClr>
                <a:srgbClr val="A6B727"/>
              </a:buClr>
              <a:buSzPct val="59375"/>
              <a:tabLst>
                <a:tab pos="332740" algn="l"/>
                <a:tab pos="333375" algn="l"/>
              </a:tabLst>
            </a:pPr>
            <a:r>
              <a:rPr sz="1600" spc="-5">
                <a:latin typeface="Tw Cen MT"/>
                <a:cs typeface="Tw Cen MT"/>
              </a:rPr>
              <a:t>After completing the </a:t>
            </a:r>
            <a:r>
              <a:rPr lang="en-US" sz="1600" spc="-5">
                <a:latin typeface="Tw Cen MT"/>
                <a:cs typeface="Tw Cen MT"/>
              </a:rPr>
              <a:t>t</a:t>
            </a:r>
            <a:r>
              <a:rPr sz="1600" spc="-5">
                <a:latin typeface="Tw Cen MT"/>
                <a:cs typeface="Tw Cen MT"/>
              </a:rPr>
              <a:t>ime </a:t>
            </a:r>
            <a:r>
              <a:rPr lang="en-US" sz="1600" spc="-30">
                <a:latin typeface="Tw Cen MT"/>
                <a:cs typeface="Tw Cen MT"/>
              </a:rPr>
              <a:t>s</a:t>
            </a:r>
            <a:r>
              <a:rPr sz="1600" spc="-30">
                <a:latin typeface="Tw Cen MT"/>
                <a:cs typeface="Tw Cen MT"/>
              </a:rPr>
              <a:t>tudy, </a:t>
            </a:r>
            <a:r>
              <a:rPr sz="1600">
                <a:latin typeface="Tw Cen MT"/>
                <a:cs typeface="Tw Cen MT"/>
              </a:rPr>
              <a:t>click </a:t>
            </a:r>
            <a:r>
              <a:rPr sz="1600" spc="-5">
                <a:latin typeface="Tw Cen MT"/>
                <a:cs typeface="Tw Cen MT"/>
              </a:rPr>
              <a:t>the signature </a:t>
            </a:r>
            <a:r>
              <a:rPr sz="1600" spc="-20">
                <a:latin typeface="Tw Cen MT"/>
                <a:cs typeface="Tw Cen MT"/>
              </a:rPr>
              <a:t>page </a:t>
            </a:r>
            <a:r>
              <a:rPr sz="1600" spc="-15">
                <a:latin typeface="Tw Cen MT"/>
                <a:cs typeface="Tw Cen MT"/>
              </a:rPr>
              <a:t>for your </a:t>
            </a:r>
            <a:r>
              <a:rPr sz="1600" spc="-10">
                <a:latin typeface="Tw Cen MT"/>
                <a:cs typeface="Tw Cen MT"/>
              </a:rPr>
              <a:t>electronic signature </a:t>
            </a:r>
            <a:r>
              <a:rPr sz="1600" spc="-5">
                <a:latin typeface="Tw Cen MT"/>
                <a:cs typeface="Tw Cen MT"/>
              </a:rPr>
              <a:t>stating  </a:t>
            </a:r>
            <a:r>
              <a:rPr lang="en-US" sz="1600" spc="-20">
                <a:latin typeface="Tw Cen MT"/>
                <a:cs typeface="Tw Cen MT"/>
              </a:rPr>
              <a:t>y</a:t>
            </a:r>
            <a:r>
              <a:rPr sz="1600" spc="-20">
                <a:latin typeface="Tw Cen MT"/>
                <a:cs typeface="Tw Cen MT"/>
              </a:rPr>
              <a:t>ou </a:t>
            </a:r>
            <a:r>
              <a:rPr sz="1600">
                <a:latin typeface="Tw Cen MT"/>
                <a:cs typeface="Tw Cen MT"/>
              </a:rPr>
              <a:t>certify </a:t>
            </a:r>
            <a:r>
              <a:rPr sz="1600" spc="-5">
                <a:latin typeface="Tw Cen MT"/>
                <a:cs typeface="Tw Cen MT"/>
              </a:rPr>
              <a:t>that the activities coded </a:t>
            </a:r>
            <a:r>
              <a:rPr sz="1600" spc="-10">
                <a:latin typeface="Tw Cen MT"/>
                <a:cs typeface="Tw Cen MT"/>
              </a:rPr>
              <a:t>during </a:t>
            </a:r>
            <a:r>
              <a:rPr sz="1600" spc="-5">
                <a:latin typeface="Tw Cen MT"/>
                <a:cs typeface="Tw Cen MT"/>
              </a:rPr>
              <a:t>this time </a:t>
            </a:r>
            <a:r>
              <a:rPr sz="1600" spc="-15">
                <a:latin typeface="Tw Cen MT"/>
                <a:cs typeface="Tw Cen MT"/>
              </a:rPr>
              <a:t>study </a:t>
            </a:r>
            <a:r>
              <a:rPr sz="1600" spc="-5">
                <a:latin typeface="Tw Cen MT"/>
                <a:cs typeface="Tw Cen MT"/>
              </a:rPr>
              <a:t>period </a:t>
            </a:r>
            <a:r>
              <a:rPr sz="1600" spc="-10">
                <a:latin typeface="Tw Cen MT"/>
                <a:cs typeface="Tw Cen MT"/>
              </a:rPr>
              <a:t>accurately </a:t>
            </a:r>
            <a:r>
              <a:rPr sz="1600" spc="-5">
                <a:latin typeface="Tw Cen MT"/>
                <a:cs typeface="Tw Cen MT"/>
              </a:rPr>
              <a:t>reflect </a:t>
            </a:r>
            <a:r>
              <a:rPr sz="1600" spc="-15">
                <a:latin typeface="Tw Cen MT"/>
                <a:cs typeface="Tw Cen MT"/>
              </a:rPr>
              <a:t>your </a:t>
            </a:r>
            <a:r>
              <a:rPr lang="en-US" sz="1600" spc="-15">
                <a:latin typeface="Tw Cen MT"/>
                <a:cs typeface="Tw Cen MT"/>
              </a:rPr>
              <a:t> </a:t>
            </a:r>
            <a:r>
              <a:rPr sz="1600" spc="-5">
                <a:latin typeface="Tw Cen MT"/>
                <a:cs typeface="Tw Cen MT"/>
              </a:rPr>
              <a:t>activities</a:t>
            </a:r>
            <a:r>
              <a:rPr sz="1600" spc="30">
                <a:latin typeface="Tw Cen MT"/>
                <a:cs typeface="Tw Cen MT"/>
              </a:rPr>
              <a:t> </a:t>
            </a:r>
            <a:r>
              <a:rPr sz="1600" spc="-5">
                <a:latin typeface="Tw Cen MT"/>
                <a:cs typeface="Tw Cen MT"/>
              </a:rPr>
              <a:t>performed.</a:t>
            </a:r>
            <a:endParaRPr sz="1600">
              <a:latin typeface="Tw Cen MT"/>
              <a:cs typeface="Tw Cen MT"/>
            </a:endParaRPr>
          </a:p>
          <a:p>
            <a:pPr marL="12065">
              <a:lnSpc>
                <a:spcPct val="100000"/>
              </a:lnSpc>
              <a:spcBef>
                <a:spcPts val="310"/>
              </a:spcBef>
              <a:buClr>
                <a:srgbClr val="A6B727"/>
              </a:buClr>
              <a:buSzPct val="59375"/>
              <a:tabLst>
                <a:tab pos="332740" algn="l"/>
                <a:tab pos="333375" algn="l"/>
              </a:tabLst>
            </a:pPr>
            <a:r>
              <a:rPr sz="1600" b="1" spc="-10">
                <a:latin typeface="Tw Cen MT"/>
                <a:cs typeface="Tw Cen MT"/>
              </a:rPr>
              <a:t>The </a:t>
            </a:r>
            <a:r>
              <a:rPr sz="1600" b="1" spc="-15">
                <a:latin typeface="Tw Cen MT"/>
                <a:cs typeface="Tw Cen MT"/>
              </a:rPr>
              <a:t>software </a:t>
            </a:r>
            <a:r>
              <a:rPr sz="1600" b="1" spc="-5">
                <a:latin typeface="Tw Cen MT"/>
                <a:cs typeface="Tw Cen MT"/>
              </a:rPr>
              <a:t>will not </a:t>
            </a:r>
            <a:r>
              <a:rPr sz="1600" b="1" spc="-15">
                <a:latin typeface="Tw Cen MT"/>
                <a:cs typeface="Tw Cen MT"/>
              </a:rPr>
              <a:t>allow </a:t>
            </a:r>
            <a:r>
              <a:rPr sz="1600" b="1" spc="-20">
                <a:latin typeface="Tw Cen MT"/>
                <a:cs typeface="Tw Cen MT"/>
              </a:rPr>
              <a:t>you </a:t>
            </a:r>
            <a:r>
              <a:rPr sz="1600" b="1" spc="-5">
                <a:latin typeface="Tw Cen MT"/>
                <a:cs typeface="Tw Cen MT"/>
              </a:rPr>
              <a:t>to submit </a:t>
            </a:r>
            <a:r>
              <a:rPr sz="1600" b="1" spc="-15">
                <a:latin typeface="Tw Cen MT"/>
                <a:cs typeface="Tw Cen MT"/>
              </a:rPr>
              <a:t>your </a:t>
            </a:r>
            <a:r>
              <a:rPr sz="1600" b="1" spc="-5">
                <a:latin typeface="Tw Cen MT"/>
                <a:cs typeface="Tw Cen MT"/>
              </a:rPr>
              <a:t>final time </a:t>
            </a:r>
            <a:r>
              <a:rPr sz="1600" b="1" spc="-15">
                <a:latin typeface="Tw Cen MT"/>
                <a:cs typeface="Tw Cen MT"/>
              </a:rPr>
              <a:t>study </a:t>
            </a:r>
            <a:r>
              <a:rPr sz="1600" b="1" spc="-10">
                <a:latin typeface="Tw Cen MT"/>
                <a:cs typeface="Tw Cen MT"/>
              </a:rPr>
              <a:t>unless </a:t>
            </a:r>
            <a:r>
              <a:rPr sz="1600" b="1" spc="-5">
                <a:latin typeface="Tw Cen MT"/>
                <a:cs typeface="Tw Cen MT"/>
              </a:rPr>
              <a:t>there is a</a:t>
            </a:r>
            <a:r>
              <a:rPr sz="1600" b="1" spc="290">
                <a:latin typeface="Tw Cen MT"/>
                <a:cs typeface="Tw Cen MT"/>
              </a:rPr>
              <a:t> </a:t>
            </a:r>
            <a:r>
              <a:rPr sz="1600" b="1" spc="-10">
                <a:latin typeface="Tw Cen MT"/>
                <a:cs typeface="Tw Cen MT"/>
              </a:rPr>
              <a:t>signature.</a:t>
            </a:r>
            <a:endParaRPr sz="1600" b="1">
              <a:latin typeface="Tw Cen MT"/>
              <a:cs typeface="Tw Cen MT"/>
            </a:endParaRPr>
          </a:p>
          <a:p>
            <a:pPr marL="652780" marR="23495" indent="-274320">
              <a:lnSpc>
                <a:spcPts val="1340"/>
              </a:lnSpc>
              <a:spcBef>
                <a:spcPts val="600"/>
              </a:spcBef>
              <a:tabLst>
                <a:tab pos="652780" algn="l"/>
              </a:tabLst>
            </a:pPr>
            <a:r>
              <a:rPr sz="950" spc="800">
                <a:solidFill>
                  <a:srgbClr val="4189B3"/>
                </a:solidFill>
                <a:latin typeface="Times New Roman"/>
                <a:cs typeface="Times New Roman"/>
              </a:rPr>
              <a:t>	</a:t>
            </a:r>
            <a:r>
              <a:rPr sz="1400" spc="-5">
                <a:latin typeface="Tw Cen MT"/>
                <a:cs typeface="Tw Cen MT"/>
              </a:rPr>
              <a:t>Once </a:t>
            </a:r>
            <a:r>
              <a:rPr sz="1400">
                <a:latin typeface="Tw Cen MT"/>
                <a:cs typeface="Tw Cen MT"/>
              </a:rPr>
              <a:t>signed, a notification will appear at the bottom of </a:t>
            </a:r>
            <a:r>
              <a:rPr sz="1400" spc="-10">
                <a:latin typeface="Tw Cen MT"/>
                <a:cs typeface="Tw Cen MT"/>
              </a:rPr>
              <a:t>your </a:t>
            </a:r>
            <a:r>
              <a:rPr sz="1400">
                <a:latin typeface="Tw Cen MT"/>
                <a:cs typeface="Tw Cen MT"/>
              </a:rPr>
              <a:t>screen including the date the time</a:t>
            </a:r>
            <a:r>
              <a:rPr sz="1400" spc="-165">
                <a:latin typeface="Tw Cen MT"/>
                <a:cs typeface="Tw Cen MT"/>
              </a:rPr>
              <a:t> </a:t>
            </a:r>
            <a:r>
              <a:rPr sz="1400" spc="-5">
                <a:latin typeface="Tw Cen MT"/>
                <a:cs typeface="Tw Cen MT"/>
              </a:rPr>
              <a:t>study  </a:t>
            </a:r>
            <a:r>
              <a:rPr sz="1400" spc="-20">
                <a:latin typeface="Tw Cen MT"/>
                <a:cs typeface="Tw Cen MT"/>
              </a:rPr>
              <a:t>was </a:t>
            </a:r>
            <a:r>
              <a:rPr sz="1400">
                <a:latin typeface="Tw Cen MT"/>
                <a:cs typeface="Tw Cen MT"/>
              </a:rPr>
              <a:t>signed</a:t>
            </a:r>
            <a:r>
              <a:rPr lang="en-US" sz="1400">
                <a:latin typeface="Tw Cen MT"/>
                <a:cs typeface="Tw Cen MT"/>
              </a:rPr>
              <a:t>.</a:t>
            </a:r>
            <a:endParaRPr sz="1400">
              <a:latin typeface="Tw Cen MT"/>
              <a:cs typeface="Tw Cen MT"/>
            </a:endParaRPr>
          </a:p>
        </p:txBody>
      </p:sp>
      <p:pic>
        <p:nvPicPr>
          <p:cNvPr id="8" name="Picture 7">
            <a:extLst>
              <a:ext uri="{FF2B5EF4-FFF2-40B4-BE49-F238E27FC236}">
                <a16:creationId xmlns:a16="http://schemas.microsoft.com/office/drawing/2014/main" id="{D16B6F85-DA61-2CDF-89E6-FC0E4DBD523F}"/>
              </a:ext>
            </a:extLst>
          </p:cNvPr>
          <p:cNvPicPr>
            <a:picLocks noChangeAspect="1"/>
          </p:cNvPicPr>
          <p:nvPr/>
        </p:nvPicPr>
        <p:blipFill>
          <a:blip r:embed="rId2"/>
          <a:stretch>
            <a:fillRect/>
          </a:stretch>
        </p:blipFill>
        <p:spPr>
          <a:xfrm>
            <a:off x="2684017" y="3164888"/>
            <a:ext cx="5414698" cy="3348942"/>
          </a:xfrm>
          <a:prstGeom prst="rect">
            <a:avLst/>
          </a:prstGeom>
        </p:spPr>
      </p:pic>
      <p:pic>
        <p:nvPicPr>
          <p:cNvPr id="10" name="Graphic 9" descr="Arrow Right with solid fill">
            <a:extLst>
              <a:ext uri="{FF2B5EF4-FFF2-40B4-BE49-F238E27FC236}">
                <a16:creationId xmlns:a16="http://schemas.microsoft.com/office/drawing/2014/main" id="{62263593-C90E-32AA-5811-93E32B97CE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45840" y="3474872"/>
            <a:ext cx="914400" cy="9144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2271395" cy="696595"/>
          </a:xfrm>
          <a:prstGeom prst="rect">
            <a:avLst/>
          </a:prstGeom>
        </p:spPr>
        <p:txBody>
          <a:bodyPr vert="horz" wrap="square" lIns="0" tIns="12700" rIns="0" bIns="0" rtlCol="0">
            <a:spAutoFit/>
          </a:bodyPr>
          <a:lstStyle/>
          <a:p>
            <a:pPr marL="12700">
              <a:lnSpc>
                <a:spcPct val="100000"/>
              </a:lnSpc>
              <a:spcBef>
                <a:spcPts val="100"/>
              </a:spcBef>
            </a:pPr>
            <a:r>
              <a:rPr sz="4400" spc="-125"/>
              <a:t>R</a:t>
            </a:r>
            <a:r>
              <a:rPr sz="4400"/>
              <a:t>e</a:t>
            </a:r>
            <a:r>
              <a:rPr sz="4400" spc="5"/>
              <a:t>m</a:t>
            </a:r>
            <a:r>
              <a:rPr sz="4400" spc="-5"/>
              <a:t>inders</a:t>
            </a:r>
            <a:endParaRPr sz="4400"/>
          </a:p>
        </p:txBody>
      </p:sp>
      <p:sp>
        <p:nvSpPr>
          <p:cNvPr id="3" name="object 3"/>
          <p:cNvSpPr txBox="1"/>
          <p:nvPr/>
        </p:nvSpPr>
        <p:spPr>
          <a:xfrm>
            <a:off x="691387" y="1572895"/>
            <a:ext cx="7851775" cy="4117921"/>
          </a:xfrm>
          <a:prstGeom prst="rect">
            <a:avLst/>
          </a:prstGeom>
        </p:spPr>
        <p:txBody>
          <a:bodyPr vert="horz" wrap="square" lIns="0" tIns="58419" rIns="0" bIns="0" rtlCol="0">
            <a:spAutoFit/>
          </a:bodyPr>
          <a:lstStyle/>
          <a:p>
            <a:pPr marL="332740" marR="5080" indent="-320675">
              <a:lnSpc>
                <a:spcPts val="2920"/>
              </a:lnSpc>
              <a:spcBef>
                <a:spcPts val="459"/>
              </a:spcBef>
              <a:buClr>
                <a:srgbClr val="A6B727"/>
              </a:buClr>
              <a:buSzPct val="59259"/>
              <a:buFont typeface="Wingdings"/>
              <a:buChar char=""/>
              <a:tabLst>
                <a:tab pos="332740" algn="l"/>
                <a:tab pos="333375" algn="l"/>
              </a:tabLst>
            </a:pPr>
            <a:r>
              <a:rPr sz="2400">
                <a:latin typeface="Tw Cen MT"/>
                <a:cs typeface="Tw Cen MT"/>
              </a:rPr>
              <a:t>Notifications will pop-up on </a:t>
            </a:r>
            <a:r>
              <a:rPr sz="2400" spc="-20">
                <a:latin typeface="Tw Cen MT"/>
                <a:cs typeface="Tw Cen MT"/>
              </a:rPr>
              <a:t>your </a:t>
            </a:r>
            <a:r>
              <a:rPr sz="2400">
                <a:latin typeface="Tw Cen MT"/>
                <a:cs typeface="Tw Cen MT"/>
              </a:rPr>
              <a:t>screen and </a:t>
            </a:r>
            <a:r>
              <a:rPr sz="2400" spc="-5">
                <a:latin typeface="Tw Cen MT"/>
                <a:cs typeface="Tw Cen MT"/>
              </a:rPr>
              <a:t>will </a:t>
            </a:r>
            <a:r>
              <a:rPr sz="2400">
                <a:latin typeface="Tw Cen MT"/>
                <a:cs typeface="Tw Cen MT"/>
              </a:rPr>
              <a:t>not </a:t>
            </a:r>
            <a:r>
              <a:rPr sz="2400" spc="-5">
                <a:latin typeface="Tw Cen MT"/>
                <a:cs typeface="Tw Cen MT"/>
              </a:rPr>
              <a:t>let  </a:t>
            </a:r>
            <a:r>
              <a:rPr sz="2400" spc="-30">
                <a:latin typeface="Tw Cen MT"/>
                <a:cs typeface="Tw Cen MT"/>
              </a:rPr>
              <a:t>you </a:t>
            </a:r>
            <a:r>
              <a:rPr sz="2400">
                <a:latin typeface="Tw Cen MT"/>
                <a:cs typeface="Tw Cen MT"/>
              </a:rPr>
              <a:t>submit </a:t>
            </a:r>
            <a:r>
              <a:rPr sz="2400" spc="-20">
                <a:latin typeface="Tw Cen MT"/>
                <a:cs typeface="Tw Cen MT"/>
              </a:rPr>
              <a:t>your </a:t>
            </a:r>
            <a:r>
              <a:rPr sz="2400">
                <a:latin typeface="Tw Cen MT"/>
                <a:cs typeface="Tw Cen MT"/>
              </a:rPr>
              <a:t>time </a:t>
            </a:r>
            <a:r>
              <a:rPr sz="2400" spc="-20">
                <a:latin typeface="Tw Cen MT"/>
                <a:cs typeface="Tw Cen MT"/>
              </a:rPr>
              <a:t>study </a:t>
            </a:r>
            <a:r>
              <a:rPr sz="2400" spc="-5">
                <a:latin typeface="Tw Cen MT"/>
                <a:cs typeface="Tw Cen MT"/>
              </a:rPr>
              <a:t>if</a:t>
            </a:r>
            <a:r>
              <a:rPr sz="2400" spc="155">
                <a:latin typeface="Tw Cen MT"/>
                <a:cs typeface="Tw Cen MT"/>
              </a:rPr>
              <a:t> </a:t>
            </a:r>
            <a:r>
              <a:rPr sz="2400" spc="-20">
                <a:latin typeface="Tw Cen MT"/>
                <a:cs typeface="Tw Cen MT"/>
              </a:rPr>
              <a:t>you:</a:t>
            </a:r>
            <a:endParaRPr sz="2400">
              <a:latin typeface="Tw Cen MT"/>
              <a:cs typeface="Tw Cen MT"/>
            </a:endParaRPr>
          </a:p>
          <a:p>
            <a:pPr marL="652780" lvl="1" indent="-274955">
              <a:lnSpc>
                <a:spcPct val="100000"/>
              </a:lnSpc>
              <a:spcBef>
                <a:spcPts val="290"/>
              </a:spcBef>
              <a:buClr>
                <a:srgbClr val="4189B3"/>
              </a:buClr>
              <a:buSzPct val="68750"/>
              <a:buFont typeface="Wingdings 2"/>
              <a:buChar char="□"/>
              <a:tabLst>
                <a:tab pos="653415" algn="l"/>
              </a:tabLst>
            </a:pPr>
            <a:r>
              <a:rPr sz="2000" spc="-10">
                <a:latin typeface="Tw Cen MT"/>
                <a:cs typeface="Tw Cen MT"/>
              </a:rPr>
              <a:t>Leave </a:t>
            </a:r>
            <a:r>
              <a:rPr sz="2000" spc="-5">
                <a:latin typeface="Tw Cen MT"/>
                <a:cs typeface="Tw Cen MT"/>
              </a:rPr>
              <a:t>an </a:t>
            </a:r>
            <a:r>
              <a:rPr sz="2000">
                <a:latin typeface="Tw Cen MT"/>
                <a:cs typeface="Tw Cen MT"/>
              </a:rPr>
              <a:t>increment blank with no note or</a:t>
            </a:r>
            <a:r>
              <a:rPr sz="2000" spc="-35">
                <a:latin typeface="Tw Cen MT"/>
                <a:cs typeface="Tw Cen MT"/>
              </a:rPr>
              <a:t> </a:t>
            </a:r>
            <a:r>
              <a:rPr sz="2000">
                <a:latin typeface="Tw Cen MT"/>
                <a:cs typeface="Tw Cen MT"/>
              </a:rPr>
              <a:t>code</a:t>
            </a:r>
          </a:p>
          <a:p>
            <a:pPr marL="652780" lvl="1" indent="-274955">
              <a:lnSpc>
                <a:spcPct val="100000"/>
              </a:lnSpc>
              <a:spcBef>
                <a:spcPts val="310"/>
              </a:spcBef>
              <a:buClr>
                <a:srgbClr val="4189B3"/>
              </a:buClr>
              <a:buSzPct val="68750"/>
              <a:buFont typeface="Wingdings 2"/>
              <a:buChar char="□"/>
              <a:tabLst>
                <a:tab pos="653415" algn="l"/>
              </a:tabLst>
            </a:pPr>
            <a:r>
              <a:rPr sz="2000" spc="-5">
                <a:latin typeface="Tw Cen MT"/>
                <a:cs typeface="Tw Cen MT"/>
              </a:rPr>
              <a:t>Fail to </a:t>
            </a:r>
            <a:r>
              <a:rPr sz="2000">
                <a:latin typeface="Tw Cen MT"/>
                <a:cs typeface="Tw Cen MT"/>
              </a:rPr>
              <a:t>sign the signature</a:t>
            </a:r>
            <a:r>
              <a:rPr sz="2000" spc="-20">
                <a:latin typeface="Tw Cen MT"/>
                <a:cs typeface="Tw Cen MT"/>
              </a:rPr>
              <a:t> page</a:t>
            </a:r>
            <a:endParaRPr sz="2000">
              <a:latin typeface="Tw Cen MT"/>
              <a:cs typeface="Tw Cen MT"/>
            </a:endParaRPr>
          </a:p>
          <a:p>
            <a:pPr marL="332740" indent="-320675">
              <a:lnSpc>
                <a:spcPts val="3080"/>
              </a:lnSpc>
              <a:spcBef>
                <a:spcPts val="365"/>
              </a:spcBef>
              <a:buClr>
                <a:srgbClr val="A6B727"/>
              </a:buClr>
              <a:buSzPct val="59259"/>
              <a:buFont typeface="Wingdings"/>
              <a:buChar char=""/>
              <a:tabLst>
                <a:tab pos="332740" algn="l"/>
                <a:tab pos="333375" algn="l"/>
              </a:tabLst>
            </a:pPr>
            <a:r>
              <a:rPr sz="2400" spc="-10">
                <a:latin typeface="Tw Cen MT"/>
                <a:cs typeface="Tw Cen MT"/>
              </a:rPr>
              <a:t>Don’t </a:t>
            </a:r>
            <a:r>
              <a:rPr sz="2400" spc="-20">
                <a:latin typeface="Tw Cen MT"/>
                <a:cs typeface="Tw Cen MT"/>
              </a:rPr>
              <a:t>forget </a:t>
            </a:r>
            <a:r>
              <a:rPr sz="2400">
                <a:latin typeface="Tw Cen MT"/>
                <a:cs typeface="Tw Cen MT"/>
              </a:rPr>
              <a:t>to </a:t>
            </a:r>
            <a:r>
              <a:rPr sz="2400" spc="5">
                <a:latin typeface="Tw Cen MT"/>
                <a:cs typeface="Tw Cen MT"/>
              </a:rPr>
              <a:t>click </a:t>
            </a:r>
            <a:r>
              <a:rPr sz="2400" spc="-10">
                <a:latin typeface="Tw Cen MT"/>
                <a:cs typeface="Tw Cen MT"/>
              </a:rPr>
              <a:t>“Save Responses” before</a:t>
            </a:r>
            <a:r>
              <a:rPr sz="2400" spc="-5">
                <a:latin typeface="Tw Cen MT"/>
                <a:cs typeface="Tw Cen MT"/>
              </a:rPr>
              <a:t> </a:t>
            </a:r>
            <a:r>
              <a:rPr sz="2400">
                <a:latin typeface="Tw Cen MT"/>
                <a:cs typeface="Tw Cen MT"/>
              </a:rPr>
              <a:t>closing</a:t>
            </a:r>
          </a:p>
          <a:p>
            <a:pPr marL="332740">
              <a:lnSpc>
                <a:spcPts val="3080"/>
              </a:lnSpc>
            </a:pPr>
            <a:r>
              <a:rPr sz="2400" spc="-20">
                <a:latin typeface="Tw Cen MT"/>
                <a:cs typeface="Tw Cen MT"/>
              </a:rPr>
              <a:t>your</a:t>
            </a:r>
            <a:r>
              <a:rPr sz="2400" spc="-5">
                <a:latin typeface="Tw Cen MT"/>
                <a:cs typeface="Tw Cen MT"/>
              </a:rPr>
              <a:t> </a:t>
            </a:r>
            <a:r>
              <a:rPr sz="2400" spc="-40">
                <a:latin typeface="Tw Cen MT"/>
                <a:cs typeface="Tw Cen MT"/>
              </a:rPr>
              <a:t>browser.</a:t>
            </a:r>
            <a:endParaRPr sz="2400">
              <a:latin typeface="Tw Cen MT"/>
              <a:cs typeface="Tw Cen MT"/>
            </a:endParaRPr>
          </a:p>
          <a:p>
            <a:pPr marL="332740" marR="191770" indent="-320675">
              <a:lnSpc>
                <a:spcPts val="2920"/>
              </a:lnSpc>
              <a:spcBef>
                <a:spcPts val="735"/>
              </a:spcBef>
              <a:buClr>
                <a:srgbClr val="A6B727"/>
              </a:buClr>
              <a:buSzPct val="59259"/>
              <a:buFont typeface="Wingdings"/>
              <a:buChar char=""/>
              <a:tabLst>
                <a:tab pos="332740" algn="l"/>
                <a:tab pos="333375" algn="l"/>
              </a:tabLst>
            </a:pPr>
            <a:r>
              <a:rPr sz="2400" spc="-15">
                <a:latin typeface="Tw Cen MT"/>
                <a:cs typeface="Tw Cen MT"/>
              </a:rPr>
              <a:t>Make </a:t>
            </a:r>
            <a:r>
              <a:rPr sz="2400">
                <a:latin typeface="Tw Cen MT"/>
                <a:cs typeface="Tw Cen MT"/>
              </a:rPr>
              <a:t>use of the buttons </a:t>
            </a:r>
            <a:r>
              <a:rPr sz="2400" spc="-5">
                <a:latin typeface="Tw Cen MT"/>
                <a:cs typeface="Tw Cen MT"/>
              </a:rPr>
              <a:t>in </a:t>
            </a:r>
            <a:r>
              <a:rPr sz="2400">
                <a:latin typeface="Tw Cen MT"/>
                <a:cs typeface="Tw Cen MT"/>
              </a:rPr>
              <a:t>the </a:t>
            </a:r>
            <a:r>
              <a:rPr sz="2400" spc="-25">
                <a:latin typeface="Tw Cen MT"/>
                <a:cs typeface="Tw Cen MT"/>
              </a:rPr>
              <a:t>gray </a:t>
            </a:r>
            <a:r>
              <a:rPr sz="2400" spc="-30">
                <a:latin typeface="Tw Cen MT"/>
                <a:cs typeface="Tw Cen MT"/>
              </a:rPr>
              <a:t>box </a:t>
            </a:r>
            <a:r>
              <a:rPr sz="2400" spc="-5">
                <a:latin typeface="Tw Cen MT"/>
                <a:cs typeface="Tw Cen MT"/>
              </a:rPr>
              <a:t>if </a:t>
            </a:r>
            <a:r>
              <a:rPr sz="2400" spc="-30">
                <a:latin typeface="Tw Cen MT"/>
                <a:cs typeface="Tw Cen MT"/>
              </a:rPr>
              <a:t>you </a:t>
            </a:r>
            <a:r>
              <a:rPr sz="2400">
                <a:latin typeface="Tw Cen MT"/>
                <a:cs typeface="Tw Cen MT"/>
              </a:rPr>
              <a:t>are on  </a:t>
            </a:r>
            <a:r>
              <a:rPr sz="2400" spc="-5">
                <a:latin typeface="Tw Cen MT"/>
                <a:cs typeface="Tw Cen MT"/>
              </a:rPr>
              <a:t>unpaid </a:t>
            </a:r>
            <a:r>
              <a:rPr sz="2400" spc="-15">
                <a:latin typeface="Tw Cen MT"/>
                <a:cs typeface="Tw Cen MT"/>
              </a:rPr>
              <a:t>leave </a:t>
            </a:r>
            <a:r>
              <a:rPr sz="2400">
                <a:latin typeface="Tw Cen MT"/>
                <a:cs typeface="Tw Cen MT"/>
              </a:rPr>
              <a:t>or do not work</a:t>
            </a:r>
            <a:r>
              <a:rPr sz="2400" spc="15">
                <a:latin typeface="Tw Cen MT"/>
                <a:cs typeface="Tw Cen MT"/>
              </a:rPr>
              <a:t> </a:t>
            </a:r>
            <a:r>
              <a:rPr sz="2400" spc="-15">
                <a:latin typeface="Tw Cen MT"/>
                <a:cs typeface="Tw Cen MT"/>
              </a:rPr>
              <a:t>weekends.</a:t>
            </a:r>
            <a:endParaRPr sz="2400">
              <a:latin typeface="Tw Cen MT"/>
              <a:cs typeface="Tw Cen MT"/>
            </a:endParaRPr>
          </a:p>
          <a:p>
            <a:pPr marL="332740" marR="6350" indent="-320675">
              <a:lnSpc>
                <a:spcPts val="2920"/>
              </a:lnSpc>
              <a:spcBef>
                <a:spcPts val="690"/>
              </a:spcBef>
              <a:buClr>
                <a:srgbClr val="A6B727"/>
              </a:buClr>
              <a:buSzPct val="59259"/>
              <a:buFont typeface="Wingdings"/>
              <a:buChar char=""/>
              <a:tabLst>
                <a:tab pos="332740" algn="l"/>
                <a:tab pos="333375" algn="l"/>
              </a:tabLst>
            </a:pPr>
            <a:r>
              <a:rPr sz="2400" spc="-15">
                <a:latin typeface="Tw Cen MT"/>
                <a:cs typeface="Tw Cen MT"/>
              </a:rPr>
              <a:t>Refer </a:t>
            </a:r>
            <a:r>
              <a:rPr sz="2400" spc="10">
                <a:latin typeface="Tw Cen MT"/>
                <a:cs typeface="Tw Cen MT"/>
              </a:rPr>
              <a:t>back </a:t>
            </a:r>
            <a:r>
              <a:rPr sz="2400">
                <a:latin typeface="Tw Cen MT"/>
                <a:cs typeface="Tw Cen MT"/>
              </a:rPr>
              <a:t>to the activity code summary sheet </a:t>
            </a:r>
            <a:r>
              <a:rPr sz="2400" spc="-20">
                <a:latin typeface="Tw Cen MT"/>
                <a:cs typeface="Tw Cen MT"/>
              </a:rPr>
              <a:t>for  </a:t>
            </a:r>
            <a:r>
              <a:rPr lang="en-US" sz="2400" spc="-15">
                <a:latin typeface="Tw Cen MT"/>
                <a:cs typeface="Tw Cen MT"/>
              </a:rPr>
              <a:t>activity dropdowns</a:t>
            </a:r>
            <a:r>
              <a:rPr sz="2400" spc="-15">
                <a:latin typeface="Tw Cen MT"/>
                <a:cs typeface="Tw Cen MT"/>
              </a:rPr>
              <a:t> </a:t>
            </a:r>
            <a:r>
              <a:rPr sz="2400">
                <a:latin typeface="Tw Cen MT"/>
                <a:cs typeface="Tw Cen MT"/>
              </a:rPr>
              <a:t>and instructions at the top of </a:t>
            </a:r>
            <a:r>
              <a:rPr sz="2400" spc="-20">
                <a:latin typeface="Tw Cen MT"/>
                <a:cs typeface="Tw Cen MT"/>
              </a:rPr>
              <a:t>your </a:t>
            </a:r>
            <a:r>
              <a:rPr sz="2400">
                <a:latin typeface="Tw Cen MT"/>
                <a:cs typeface="Tw Cen MT"/>
              </a:rPr>
              <a:t>time</a:t>
            </a:r>
            <a:r>
              <a:rPr sz="2400" spc="120">
                <a:latin typeface="Tw Cen MT"/>
                <a:cs typeface="Tw Cen MT"/>
              </a:rPr>
              <a:t> </a:t>
            </a:r>
            <a:r>
              <a:rPr sz="2400" spc="-40">
                <a:latin typeface="Tw Cen MT"/>
                <a:cs typeface="Tw Cen MT"/>
              </a:rPr>
              <a:t>study.</a:t>
            </a:r>
            <a:endParaRPr sz="2400">
              <a:latin typeface="Tw Cen MT"/>
              <a:cs typeface="Tw Cen M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922" y="207009"/>
            <a:ext cx="8266430" cy="528320"/>
          </a:xfrm>
          <a:prstGeom prst="rect">
            <a:avLst/>
          </a:prstGeom>
        </p:spPr>
        <p:txBody>
          <a:bodyPr vert="horz" wrap="square" lIns="0" tIns="12700" rIns="0" bIns="0" rtlCol="0">
            <a:spAutoFit/>
          </a:bodyPr>
          <a:lstStyle/>
          <a:p>
            <a:pPr marL="12700">
              <a:lnSpc>
                <a:spcPct val="100000"/>
              </a:lnSpc>
              <a:spcBef>
                <a:spcPts val="100"/>
              </a:spcBef>
            </a:pPr>
            <a:r>
              <a:rPr sz="3300" spc="-35"/>
              <a:t>Part </a:t>
            </a:r>
            <a:r>
              <a:rPr sz="3300" spc="-65"/>
              <a:t>Two: </a:t>
            </a:r>
            <a:r>
              <a:rPr sz="3300" spc="10"/>
              <a:t>Learn </a:t>
            </a:r>
            <a:r>
              <a:rPr sz="3300" spc="-30"/>
              <a:t>How </a:t>
            </a:r>
            <a:r>
              <a:rPr sz="3300" spc="-140"/>
              <a:t>To </a:t>
            </a:r>
            <a:r>
              <a:rPr sz="3300"/>
              <a:t>Complete </a:t>
            </a:r>
            <a:r>
              <a:rPr sz="3300" spc="-5"/>
              <a:t>The Time</a:t>
            </a:r>
            <a:r>
              <a:rPr sz="3300" spc="265"/>
              <a:t> </a:t>
            </a:r>
            <a:r>
              <a:rPr sz="3300" spc="-20"/>
              <a:t>Study</a:t>
            </a:r>
            <a:endParaRPr sz="3300"/>
          </a:p>
        </p:txBody>
      </p:sp>
      <p:sp>
        <p:nvSpPr>
          <p:cNvPr id="3" name="object 3"/>
          <p:cNvSpPr txBox="1"/>
          <p:nvPr/>
        </p:nvSpPr>
        <p:spPr>
          <a:xfrm>
            <a:off x="691387" y="1766426"/>
            <a:ext cx="7927975" cy="4298315"/>
          </a:xfrm>
          <a:prstGeom prst="rect">
            <a:avLst/>
          </a:prstGeom>
        </p:spPr>
        <p:txBody>
          <a:bodyPr vert="horz" wrap="square" lIns="0" tIns="44450" rIns="0" bIns="0" rtlCol="0">
            <a:spAutoFit/>
          </a:bodyPr>
          <a:lstStyle/>
          <a:p>
            <a:pPr marL="225425" indent="-213360">
              <a:lnSpc>
                <a:spcPct val="100000"/>
              </a:lnSpc>
              <a:spcBef>
                <a:spcPts val="350"/>
              </a:spcBef>
              <a:buAutoNum type="arabicPeriod"/>
              <a:tabLst>
                <a:tab pos="226060" algn="l"/>
              </a:tabLst>
            </a:pPr>
            <a:r>
              <a:rPr sz="1600" spc="-5">
                <a:latin typeface="Tw Cen MT"/>
                <a:cs typeface="Tw Cen MT"/>
              </a:rPr>
              <a:t>Complete both the notes and activity code columns and submit after the time </a:t>
            </a:r>
            <a:r>
              <a:rPr sz="1600" spc="-15">
                <a:latin typeface="Tw Cen MT"/>
                <a:cs typeface="Tw Cen MT"/>
              </a:rPr>
              <a:t>study</a:t>
            </a:r>
            <a:r>
              <a:rPr sz="1600" spc="204">
                <a:latin typeface="Tw Cen MT"/>
                <a:cs typeface="Tw Cen MT"/>
              </a:rPr>
              <a:t> </a:t>
            </a:r>
            <a:r>
              <a:rPr sz="1600" spc="-10">
                <a:latin typeface="Tw Cen MT"/>
                <a:cs typeface="Tw Cen MT"/>
              </a:rPr>
              <a:t>week.</a:t>
            </a:r>
            <a:endParaRPr sz="1600">
              <a:latin typeface="Tw Cen MT"/>
              <a:cs typeface="Tw Cen MT"/>
            </a:endParaRPr>
          </a:p>
          <a:p>
            <a:pPr marL="607060" marR="6977380">
              <a:lnSpc>
                <a:spcPct val="111500"/>
              </a:lnSpc>
              <a:spcBef>
                <a:spcPts val="25"/>
              </a:spcBef>
            </a:pPr>
            <a:r>
              <a:rPr sz="1300" spc="-15">
                <a:latin typeface="Tw Cen MT"/>
                <a:cs typeface="Tw Cen MT"/>
              </a:rPr>
              <a:t>True  </a:t>
            </a:r>
            <a:r>
              <a:rPr sz="1300" spc="-25">
                <a:latin typeface="Tw Cen MT"/>
                <a:cs typeface="Tw Cen MT"/>
              </a:rPr>
              <a:t>F</a:t>
            </a:r>
            <a:r>
              <a:rPr sz="1300" spc="-5">
                <a:latin typeface="Tw Cen MT"/>
                <a:cs typeface="Tw Cen MT"/>
              </a:rPr>
              <a:t>alse</a:t>
            </a:r>
            <a:endParaRPr sz="1300">
              <a:latin typeface="Tw Cen MT"/>
              <a:cs typeface="Tw Cen MT"/>
            </a:endParaRPr>
          </a:p>
          <a:p>
            <a:pPr marL="225425" indent="-213360">
              <a:lnSpc>
                <a:spcPct val="100000"/>
              </a:lnSpc>
              <a:spcBef>
                <a:spcPts val="315"/>
              </a:spcBef>
              <a:buAutoNum type="arabicPeriod" startAt="2"/>
              <a:tabLst>
                <a:tab pos="226060" algn="l"/>
              </a:tabLst>
            </a:pPr>
            <a:r>
              <a:rPr sz="1600" spc="-20">
                <a:latin typeface="Tw Cen MT"/>
                <a:cs typeface="Tw Cen MT"/>
              </a:rPr>
              <a:t>Anyone </a:t>
            </a:r>
            <a:r>
              <a:rPr sz="1600" spc="-5">
                <a:latin typeface="Tw Cen MT"/>
                <a:cs typeface="Tw Cen MT"/>
              </a:rPr>
              <a:t>can use codes G2 and J2 when coding their</a:t>
            </a:r>
            <a:r>
              <a:rPr sz="1600" spc="60">
                <a:latin typeface="Tw Cen MT"/>
                <a:cs typeface="Tw Cen MT"/>
              </a:rPr>
              <a:t> </a:t>
            </a:r>
            <a:r>
              <a:rPr sz="1600" spc="-5">
                <a:latin typeface="Tw Cen MT"/>
                <a:cs typeface="Tw Cen MT"/>
              </a:rPr>
              <a:t>activities.</a:t>
            </a:r>
            <a:endParaRPr sz="1600">
              <a:latin typeface="Tw Cen MT"/>
              <a:cs typeface="Tw Cen MT"/>
            </a:endParaRPr>
          </a:p>
          <a:p>
            <a:pPr marL="607060" marR="6977380">
              <a:lnSpc>
                <a:spcPct val="112300"/>
              </a:lnSpc>
            </a:pPr>
            <a:r>
              <a:rPr sz="1300" spc="-15">
                <a:latin typeface="Tw Cen MT"/>
                <a:cs typeface="Tw Cen MT"/>
              </a:rPr>
              <a:t>True  </a:t>
            </a:r>
            <a:r>
              <a:rPr sz="1300" spc="-25">
                <a:latin typeface="Tw Cen MT"/>
                <a:cs typeface="Tw Cen MT"/>
              </a:rPr>
              <a:t>F</a:t>
            </a:r>
            <a:r>
              <a:rPr sz="1300" spc="-5">
                <a:latin typeface="Tw Cen MT"/>
                <a:cs typeface="Tw Cen MT"/>
              </a:rPr>
              <a:t>alse</a:t>
            </a:r>
            <a:endParaRPr sz="1300">
              <a:latin typeface="Tw Cen MT"/>
              <a:cs typeface="Tw Cen MT"/>
            </a:endParaRPr>
          </a:p>
          <a:p>
            <a:pPr marL="225425" indent="-213360">
              <a:lnSpc>
                <a:spcPct val="100000"/>
              </a:lnSpc>
              <a:spcBef>
                <a:spcPts val="300"/>
              </a:spcBef>
              <a:buAutoNum type="arabicPeriod" startAt="3"/>
              <a:tabLst>
                <a:tab pos="226060" algn="l"/>
              </a:tabLst>
            </a:pPr>
            <a:r>
              <a:rPr sz="1600" spc="-5">
                <a:latin typeface="Tw Cen MT"/>
                <a:cs typeface="Tw Cen MT"/>
              </a:rPr>
              <a:t>Only code the hours </a:t>
            </a:r>
            <a:r>
              <a:rPr sz="1600" spc="-20">
                <a:latin typeface="Tw Cen MT"/>
                <a:cs typeface="Tw Cen MT"/>
              </a:rPr>
              <a:t>you want</a:t>
            </a:r>
            <a:r>
              <a:rPr sz="1600" spc="25">
                <a:latin typeface="Tw Cen MT"/>
                <a:cs typeface="Tw Cen MT"/>
              </a:rPr>
              <a:t> </a:t>
            </a:r>
            <a:r>
              <a:rPr sz="1600" spc="-15">
                <a:latin typeface="Tw Cen MT"/>
                <a:cs typeface="Tw Cen MT"/>
              </a:rPr>
              <a:t>to.</a:t>
            </a:r>
            <a:endParaRPr sz="1600">
              <a:latin typeface="Tw Cen MT"/>
              <a:cs typeface="Tw Cen MT"/>
            </a:endParaRPr>
          </a:p>
          <a:p>
            <a:pPr marL="607060" marR="6977380">
              <a:lnSpc>
                <a:spcPct val="112300"/>
              </a:lnSpc>
              <a:spcBef>
                <a:spcPts val="10"/>
              </a:spcBef>
            </a:pPr>
            <a:r>
              <a:rPr sz="1300" spc="-15">
                <a:latin typeface="Tw Cen MT"/>
                <a:cs typeface="Tw Cen MT"/>
              </a:rPr>
              <a:t>True  </a:t>
            </a:r>
            <a:r>
              <a:rPr sz="1300" spc="-25">
                <a:latin typeface="Tw Cen MT"/>
                <a:cs typeface="Tw Cen MT"/>
              </a:rPr>
              <a:t>F</a:t>
            </a:r>
            <a:r>
              <a:rPr sz="1300" spc="-5">
                <a:latin typeface="Tw Cen MT"/>
                <a:cs typeface="Tw Cen MT"/>
              </a:rPr>
              <a:t>alse</a:t>
            </a:r>
            <a:endParaRPr sz="1300">
              <a:latin typeface="Tw Cen MT"/>
              <a:cs typeface="Tw Cen MT"/>
            </a:endParaRPr>
          </a:p>
          <a:p>
            <a:pPr>
              <a:lnSpc>
                <a:spcPct val="100000"/>
              </a:lnSpc>
            </a:pPr>
            <a:endParaRPr sz="1400">
              <a:latin typeface="Tw Cen MT"/>
              <a:cs typeface="Tw Cen MT"/>
            </a:endParaRPr>
          </a:p>
          <a:p>
            <a:pPr marL="226060" marR="5080" indent="-226060">
              <a:lnSpc>
                <a:spcPts val="1540"/>
              </a:lnSpc>
              <a:spcBef>
                <a:spcPts val="900"/>
              </a:spcBef>
              <a:buAutoNum type="arabicPeriod" startAt="4"/>
              <a:tabLst>
                <a:tab pos="226060" algn="l"/>
              </a:tabLst>
            </a:pPr>
            <a:r>
              <a:rPr sz="1600" spc="-10">
                <a:latin typeface="Tw Cen MT"/>
                <a:cs typeface="Tw Cen MT"/>
              </a:rPr>
              <a:t>Leave </a:t>
            </a:r>
            <a:r>
              <a:rPr sz="1600" spc="-5">
                <a:latin typeface="Tw Cen MT"/>
                <a:cs typeface="Tw Cen MT"/>
              </a:rPr>
              <a:t>the time </a:t>
            </a:r>
            <a:r>
              <a:rPr sz="1600" spc="-15">
                <a:latin typeface="Tw Cen MT"/>
                <a:cs typeface="Tw Cen MT"/>
              </a:rPr>
              <a:t>study </a:t>
            </a:r>
            <a:r>
              <a:rPr sz="1600" spc="-10">
                <a:latin typeface="Tw Cen MT"/>
                <a:cs typeface="Tw Cen MT"/>
              </a:rPr>
              <a:t>blank </a:t>
            </a:r>
            <a:r>
              <a:rPr sz="1600" spc="-15">
                <a:latin typeface="Tw Cen MT"/>
                <a:cs typeface="Tw Cen MT"/>
              </a:rPr>
              <a:t>for </a:t>
            </a:r>
            <a:r>
              <a:rPr sz="1600" spc="-5">
                <a:latin typeface="Tw Cen MT"/>
                <a:cs typeface="Tw Cen MT"/>
              </a:rPr>
              <a:t>the </a:t>
            </a:r>
            <a:r>
              <a:rPr sz="1600" spc="-20">
                <a:latin typeface="Tw Cen MT"/>
                <a:cs typeface="Tw Cen MT"/>
              </a:rPr>
              <a:t>day </a:t>
            </a:r>
            <a:r>
              <a:rPr sz="1600" spc="-5">
                <a:latin typeface="Tw Cen MT"/>
                <a:cs typeface="Tw Cen MT"/>
              </a:rPr>
              <a:t>if </a:t>
            </a:r>
            <a:r>
              <a:rPr sz="1600" spc="-20">
                <a:latin typeface="Tw Cen MT"/>
                <a:cs typeface="Tw Cen MT"/>
              </a:rPr>
              <a:t>you </a:t>
            </a:r>
            <a:r>
              <a:rPr sz="1600" spc="-5">
                <a:latin typeface="Tw Cen MT"/>
                <a:cs typeface="Tw Cen MT"/>
              </a:rPr>
              <a:t>do not work on a particular </a:t>
            </a:r>
            <a:r>
              <a:rPr sz="1600" spc="-20">
                <a:latin typeface="Tw Cen MT"/>
                <a:cs typeface="Tw Cen MT"/>
              </a:rPr>
              <a:t>day </a:t>
            </a:r>
            <a:r>
              <a:rPr sz="1600" spc="-5">
                <a:latin typeface="Tw Cen MT"/>
                <a:cs typeface="Tw Cen MT"/>
              </a:rPr>
              <a:t>of the time </a:t>
            </a:r>
            <a:r>
              <a:rPr sz="1600" spc="-15">
                <a:latin typeface="Tw Cen MT"/>
                <a:cs typeface="Tw Cen MT"/>
              </a:rPr>
              <a:t>study  </a:t>
            </a:r>
            <a:r>
              <a:rPr sz="1600" spc="-10">
                <a:latin typeface="Tw Cen MT"/>
                <a:cs typeface="Tw Cen MT"/>
              </a:rPr>
              <a:t>week.</a:t>
            </a:r>
            <a:endParaRPr sz="1600">
              <a:latin typeface="Tw Cen MT"/>
              <a:cs typeface="Tw Cen MT"/>
            </a:endParaRPr>
          </a:p>
          <a:p>
            <a:pPr marL="607060" marR="6977380">
              <a:lnSpc>
                <a:spcPct val="112300"/>
              </a:lnSpc>
              <a:spcBef>
                <a:spcPts val="10"/>
              </a:spcBef>
            </a:pPr>
            <a:r>
              <a:rPr sz="1300" spc="-15">
                <a:latin typeface="Tw Cen MT"/>
                <a:cs typeface="Tw Cen MT"/>
              </a:rPr>
              <a:t>True  </a:t>
            </a:r>
            <a:r>
              <a:rPr sz="1300" spc="-25">
                <a:latin typeface="Tw Cen MT"/>
                <a:cs typeface="Tw Cen MT"/>
              </a:rPr>
              <a:t>F</a:t>
            </a:r>
            <a:r>
              <a:rPr sz="1300" spc="-5">
                <a:latin typeface="Tw Cen MT"/>
                <a:cs typeface="Tw Cen MT"/>
              </a:rPr>
              <a:t>alse</a:t>
            </a:r>
            <a:endParaRPr sz="1300">
              <a:latin typeface="Tw Cen MT"/>
              <a:cs typeface="Tw Cen MT"/>
            </a:endParaRPr>
          </a:p>
          <a:p>
            <a:pPr>
              <a:lnSpc>
                <a:spcPct val="100000"/>
              </a:lnSpc>
              <a:spcBef>
                <a:spcPts val="40"/>
              </a:spcBef>
            </a:pPr>
            <a:endParaRPr sz="1850">
              <a:latin typeface="Tw Cen MT"/>
              <a:cs typeface="Tw Cen MT"/>
            </a:endParaRPr>
          </a:p>
          <a:p>
            <a:pPr marL="225425" indent="-213360">
              <a:lnSpc>
                <a:spcPct val="100000"/>
              </a:lnSpc>
              <a:buAutoNum type="arabicPeriod" startAt="5"/>
              <a:tabLst>
                <a:tab pos="226060" algn="l"/>
              </a:tabLst>
            </a:pPr>
            <a:r>
              <a:rPr sz="1600">
                <a:latin typeface="Tw Cen MT"/>
                <a:cs typeface="Tw Cen MT"/>
              </a:rPr>
              <a:t>Mark </a:t>
            </a:r>
            <a:r>
              <a:rPr sz="1600" spc="-5">
                <a:latin typeface="Tw Cen MT"/>
                <a:cs typeface="Tw Cen MT"/>
              </a:rPr>
              <a:t>multiple codes if </a:t>
            </a:r>
            <a:r>
              <a:rPr sz="1600" spc="-20">
                <a:latin typeface="Tw Cen MT"/>
                <a:cs typeface="Tw Cen MT"/>
              </a:rPr>
              <a:t>you </a:t>
            </a:r>
            <a:r>
              <a:rPr sz="1600" spc="-5">
                <a:latin typeface="Tw Cen MT"/>
                <a:cs typeface="Tw Cen MT"/>
              </a:rPr>
              <a:t>performed </a:t>
            </a:r>
            <a:r>
              <a:rPr sz="1600" spc="-15">
                <a:latin typeface="Tw Cen MT"/>
                <a:cs typeface="Tw Cen MT"/>
              </a:rPr>
              <a:t>several </a:t>
            </a:r>
            <a:r>
              <a:rPr sz="1600" spc="-5">
                <a:latin typeface="Tw Cen MT"/>
                <a:cs typeface="Tw Cen MT"/>
              </a:rPr>
              <a:t>activities within a 15 minute</a:t>
            </a:r>
            <a:r>
              <a:rPr sz="1600" spc="240">
                <a:latin typeface="Tw Cen MT"/>
                <a:cs typeface="Tw Cen MT"/>
              </a:rPr>
              <a:t> </a:t>
            </a:r>
            <a:r>
              <a:rPr sz="1600" spc="-5">
                <a:latin typeface="Tw Cen MT"/>
                <a:cs typeface="Tw Cen MT"/>
              </a:rPr>
              <a:t>increment.</a:t>
            </a:r>
            <a:endParaRPr sz="1600">
              <a:latin typeface="Tw Cen MT"/>
              <a:cs typeface="Tw Cen MT"/>
            </a:endParaRPr>
          </a:p>
          <a:p>
            <a:pPr marL="607060" marR="6977380">
              <a:lnSpc>
                <a:spcPct val="111500"/>
              </a:lnSpc>
              <a:spcBef>
                <a:spcPts val="25"/>
              </a:spcBef>
            </a:pPr>
            <a:r>
              <a:rPr sz="1300" spc="-15">
                <a:latin typeface="Tw Cen MT"/>
                <a:cs typeface="Tw Cen MT"/>
              </a:rPr>
              <a:t>True  </a:t>
            </a:r>
            <a:r>
              <a:rPr sz="1300" spc="-25">
                <a:latin typeface="Tw Cen MT"/>
                <a:cs typeface="Tw Cen MT"/>
              </a:rPr>
              <a:t>F</a:t>
            </a:r>
            <a:r>
              <a:rPr sz="1300" spc="-5">
                <a:latin typeface="Tw Cen MT"/>
                <a:cs typeface="Tw Cen MT"/>
              </a:rPr>
              <a:t>alse</a:t>
            </a:r>
            <a:endParaRPr sz="1300">
              <a:latin typeface="Tw Cen MT"/>
              <a:cs typeface="Tw Cen MT"/>
            </a:endParaRPr>
          </a:p>
        </p:txBody>
      </p:sp>
      <p:sp>
        <p:nvSpPr>
          <p:cNvPr id="4" name="object 4"/>
          <p:cNvSpPr/>
          <p:nvPr/>
        </p:nvSpPr>
        <p:spPr>
          <a:xfrm>
            <a:off x="1085850" y="2073401"/>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5" name="object 5"/>
          <p:cNvSpPr/>
          <p:nvPr/>
        </p:nvSpPr>
        <p:spPr>
          <a:xfrm>
            <a:off x="1085850" y="2073401"/>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6" name="object 6"/>
          <p:cNvSpPr/>
          <p:nvPr/>
        </p:nvSpPr>
        <p:spPr>
          <a:xfrm>
            <a:off x="1067561" y="2329433"/>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7" name="object 7"/>
          <p:cNvSpPr/>
          <p:nvPr/>
        </p:nvSpPr>
        <p:spPr>
          <a:xfrm>
            <a:off x="1067561" y="2329433"/>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8" name="object 8"/>
          <p:cNvSpPr/>
          <p:nvPr/>
        </p:nvSpPr>
        <p:spPr>
          <a:xfrm>
            <a:off x="1085850" y="2804922"/>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9" name="object 9"/>
          <p:cNvSpPr/>
          <p:nvPr/>
        </p:nvSpPr>
        <p:spPr>
          <a:xfrm>
            <a:off x="1085850" y="2804922"/>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10" name="object 10"/>
          <p:cNvSpPr/>
          <p:nvPr/>
        </p:nvSpPr>
        <p:spPr>
          <a:xfrm>
            <a:off x="1094994" y="3051810"/>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11" name="object 11"/>
          <p:cNvSpPr/>
          <p:nvPr/>
        </p:nvSpPr>
        <p:spPr>
          <a:xfrm>
            <a:off x="1094994" y="3051810"/>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12" name="object 12"/>
          <p:cNvSpPr/>
          <p:nvPr/>
        </p:nvSpPr>
        <p:spPr>
          <a:xfrm>
            <a:off x="1104138" y="3509009"/>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13" name="object 13"/>
          <p:cNvSpPr/>
          <p:nvPr/>
        </p:nvSpPr>
        <p:spPr>
          <a:xfrm>
            <a:off x="1104138" y="3509009"/>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14" name="object 14"/>
          <p:cNvSpPr/>
          <p:nvPr/>
        </p:nvSpPr>
        <p:spPr>
          <a:xfrm>
            <a:off x="1094994" y="3765041"/>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solidFill>
            <a:srgbClr val="4189B3"/>
          </a:solidFill>
        </p:spPr>
        <p:txBody>
          <a:bodyPr wrap="square" lIns="0" tIns="0" rIns="0" bIns="0" rtlCol="0"/>
          <a:lstStyle/>
          <a:p>
            <a:endParaRPr/>
          </a:p>
        </p:txBody>
      </p:sp>
      <p:sp>
        <p:nvSpPr>
          <p:cNvPr id="15" name="object 15"/>
          <p:cNvSpPr/>
          <p:nvPr/>
        </p:nvSpPr>
        <p:spPr>
          <a:xfrm>
            <a:off x="1094994" y="3765041"/>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ln w="19812">
            <a:solidFill>
              <a:srgbClr val="2C6383"/>
            </a:solidFill>
          </a:ln>
        </p:spPr>
        <p:txBody>
          <a:bodyPr wrap="square" lIns="0" tIns="0" rIns="0" bIns="0" rtlCol="0"/>
          <a:lstStyle/>
          <a:p>
            <a:endParaRPr/>
          </a:p>
        </p:txBody>
      </p:sp>
      <p:sp>
        <p:nvSpPr>
          <p:cNvPr id="16" name="object 16"/>
          <p:cNvSpPr/>
          <p:nvPr/>
        </p:nvSpPr>
        <p:spPr>
          <a:xfrm>
            <a:off x="1110233" y="4923282"/>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solidFill>
            <a:srgbClr val="4189B3"/>
          </a:solidFill>
        </p:spPr>
        <p:txBody>
          <a:bodyPr wrap="square" lIns="0" tIns="0" rIns="0" bIns="0" rtlCol="0"/>
          <a:lstStyle/>
          <a:p>
            <a:endParaRPr/>
          </a:p>
        </p:txBody>
      </p:sp>
      <p:sp>
        <p:nvSpPr>
          <p:cNvPr id="17" name="object 17"/>
          <p:cNvSpPr/>
          <p:nvPr/>
        </p:nvSpPr>
        <p:spPr>
          <a:xfrm>
            <a:off x="1110233" y="4923282"/>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ln w="19812">
            <a:solidFill>
              <a:srgbClr val="2C6383"/>
            </a:solidFill>
          </a:ln>
        </p:spPr>
        <p:txBody>
          <a:bodyPr wrap="square" lIns="0" tIns="0" rIns="0" bIns="0" rtlCol="0"/>
          <a:lstStyle/>
          <a:p>
            <a:endParaRPr/>
          </a:p>
        </p:txBody>
      </p:sp>
      <p:sp>
        <p:nvSpPr>
          <p:cNvPr id="18" name="object 18"/>
          <p:cNvSpPr/>
          <p:nvPr/>
        </p:nvSpPr>
        <p:spPr>
          <a:xfrm>
            <a:off x="1119377" y="4694682"/>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solidFill>
            <a:srgbClr val="4189B3"/>
          </a:solidFill>
        </p:spPr>
        <p:txBody>
          <a:bodyPr wrap="square" lIns="0" tIns="0" rIns="0" bIns="0" rtlCol="0"/>
          <a:lstStyle/>
          <a:p>
            <a:endParaRPr/>
          </a:p>
        </p:txBody>
      </p:sp>
      <p:sp>
        <p:nvSpPr>
          <p:cNvPr id="19" name="object 19"/>
          <p:cNvSpPr/>
          <p:nvPr/>
        </p:nvSpPr>
        <p:spPr>
          <a:xfrm>
            <a:off x="1119377" y="4694682"/>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ln w="19812">
            <a:solidFill>
              <a:srgbClr val="2C6383"/>
            </a:solidFill>
          </a:ln>
        </p:spPr>
        <p:txBody>
          <a:bodyPr wrap="square" lIns="0" tIns="0" rIns="0" bIns="0" rtlCol="0"/>
          <a:lstStyle/>
          <a:p>
            <a:endParaRPr/>
          </a:p>
        </p:txBody>
      </p:sp>
      <p:sp>
        <p:nvSpPr>
          <p:cNvPr id="20" name="object 20"/>
          <p:cNvSpPr/>
          <p:nvPr/>
        </p:nvSpPr>
        <p:spPr>
          <a:xfrm>
            <a:off x="1098041" y="5615178"/>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solidFill>
            <a:srgbClr val="4189B3"/>
          </a:solidFill>
        </p:spPr>
        <p:txBody>
          <a:bodyPr wrap="square" lIns="0" tIns="0" rIns="0" bIns="0" rtlCol="0"/>
          <a:lstStyle/>
          <a:p>
            <a:endParaRPr/>
          </a:p>
        </p:txBody>
      </p:sp>
      <p:sp>
        <p:nvSpPr>
          <p:cNvPr id="21" name="object 21"/>
          <p:cNvSpPr/>
          <p:nvPr/>
        </p:nvSpPr>
        <p:spPr>
          <a:xfrm>
            <a:off x="1098041" y="5615178"/>
            <a:ext cx="155575" cy="165100"/>
          </a:xfrm>
          <a:custGeom>
            <a:avLst/>
            <a:gdLst/>
            <a:ahLst/>
            <a:cxnLst/>
            <a:rect l="l" t="t" r="r" b="b"/>
            <a:pathLst>
              <a:path w="155575" h="165100">
                <a:moveTo>
                  <a:pt x="0" y="164592"/>
                </a:moveTo>
                <a:lnTo>
                  <a:pt x="155447" y="164592"/>
                </a:lnTo>
                <a:lnTo>
                  <a:pt x="155447" y="0"/>
                </a:lnTo>
                <a:lnTo>
                  <a:pt x="0" y="0"/>
                </a:lnTo>
                <a:lnTo>
                  <a:pt x="0" y="164592"/>
                </a:lnTo>
                <a:close/>
              </a:path>
            </a:pathLst>
          </a:custGeom>
          <a:ln w="19812">
            <a:solidFill>
              <a:srgbClr val="2C6383"/>
            </a:solidFill>
          </a:ln>
        </p:spPr>
        <p:txBody>
          <a:bodyPr wrap="square" lIns="0" tIns="0" rIns="0" bIns="0" rtlCol="0"/>
          <a:lstStyle/>
          <a:p>
            <a:endParaRPr/>
          </a:p>
        </p:txBody>
      </p:sp>
      <p:sp>
        <p:nvSpPr>
          <p:cNvPr id="22" name="object 22"/>
          <p:cNvSpPr/>
          <p:nvPr/>
        </p:nvSpPr>
        <p:spPr>
          <a:xfrm>
            <a:off x="1098041" y="5862065"/>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solidFill>
            <a:srgbClr val="4189B3"/>
          </a:solidFill>
        </p:spPr>
        <p:txBody>
          <a:bodyPr wrap="square" lIns="0" tIns="0" rIns="0" bIns="0" rtlCol="0"/>
          <a:lstStyle/>
          <a:p>
            <a:endParaRPr/>
          </a:p>
        </p:txBody>
      </p:sp>
      <p:sp>
        <p:nvSpPr>
          <p:cNvPr id="23" name="object 23"/>
          <p:cNvSpPr/>
          <p:nvPr/>
        </p:nvSpPr>
        <p:spPr>
          <a:xfrm>
            <a:off x="1098041" y="5862065"/>
            <a:ext cx="155575" cy="165100"/>
          </a:xfrm>
          <a:custGeom>
            <a:avLst/>
            <a:gdLst/>
            <a:ahLst/>
            <a:cxnLst/>
            <a:rect l="l" t="t" r="r" b="b"/>
            <a:pathLst>
              <a:path w="155575" h="165100">
                <a:moveTo>
                  <a:pt x="0" y="164591"/>
                </a:moveTo>
                <a:lnTo>
                  <a:pt x="155447" y="164591"/>
                </a:lnTo>
                <a:lnTo>
                  <a:pt x="155447" y="0"/>
                </a:lnTo>
                <a:lnTo>
                  <a:pt x="0" y="0"/>
                </a:lnTo>
                <a:lnTo>
                  <a:pt x="0" y="164591"/>
                </a:lnTo>
                <a:close/>
              </a:path>
            </a:pathLst>
          </a:custGeom>
          <a:ln w="19812">
            <a:solidFill>
              <a:srgbClr val="2C6383"/>
            </a:solidFill>
          </a:ln>
        </p:spPr>
        <p:txBody>
          <a:bodyPr wrap="square" lIns="0" tIns="0" rIns="0" bIns="0" rtlCol="0"/>
          <a:lstStyle/>
          <a:p>
            <a:endParaRPr/>
          </a:p>
        </p:txBody>
      </p:sp>
      <p:sp>
        <p:nvSpPr>
          <p:cNvPr id="24" name="object 24"/>
          <p:cNvSpPr txBox="1"/>
          <p:nvPr/>
        </p:nvSpPr>
        <p:spPr>
          <a:xfrm>
            <a:off x="3893946" y="847724"/>
            <a:ext cx="689610" cy="406400"/>
          </a:xfrm>
          <a:prstGeom prst="rect">
            <a:avLst/>
          </a:prstGeom>
        </p:spPr>
        <p:txBody>
          <a:bodyPr vert="horz" wrap="square" lIns="0" tIns="12065" rIns="0" bIns="0" rtlCol="0">
            <a:spAutoFit/>
          </a:bodyPr>
          <a:lstStyle/>
          <a:p>
            <a:pPr marL="12700">
              <a:lnSpc>
                <a:spcPct val="100000"/>
              </a:lnSpc>
              <a:spcBef>
                <a:spcPts val="95"/>
              </a:spcBef>
            </a:pPr>
            <a:r>
              <a:rPr sz="2500" spc="-5">
                <a:latin typeface="Tw Cen MT"/>
                <a:cs typeface="Tw Cen MT"/>
              </a:rPr>
              <a:t>QUIZ</a:t>
            </a:r>
            <a:endParaRPr sz="2500">
              <a:latin typeface="Tw Cen MT"/>
              <a:cs typeface="Tw Cen M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4429125" cy="696595"/>
          </a:xfrm>
          <a:prstGeom prst="rect">
            <a:avLst/>
          </a:prstGeom>
        </p:spPr>
        <p:txBody>
          <a:bodyPr vert="horz" wrap="square" lIns="0" tIns="12700" rIns="0" bIns="0" rtlCol="0">
            <a:spAutoFit/>
          </a:bodyPr>
          <a:lstStyle/>
          <a:p>
            <a:pPr marL="12700">
              <a:lnSpc>
                <a:spcPct val="100000"/>
              </a:lnSpc>
              <a:spcBef>
                <a:spcPts val="100"/>
              </a:spcBef>
            </a:pPr>
            <a:r>
              <a:rPr sz="4400" spc="10"/>
              <a:t>Learning</a:t>
            </a:r>
            <a:r>
              <a:rPr sz="4400" spc="-85"/>
              <a:t> </a:t>
            </a:r>
            <a:r>
              <a:rPr sz="4400" spc="-10"/>
              <a:t>Objectives</a:t>
            </a:r>
            <a:endParaRPr sz="4400"/>
          </a:p>
        </p:txBody>
      </p:sp>
      <p:sp>
        <p:nvSpPr>
          <p:cNvPr id="3" name="object 3"/>
          <p:cNvSpPr txBox="1"/>
          <p:nvPr/>
        </p:nvSpPr>
        <p:spPr>
          <a:xfrm>
            <a:off x="691387" y="2066670"/>
            <a:ext cx="7596505" cy="2552622"/>
          </a:xfrm>
          <a:prstGeom prst="rect">
            <a:avLst/>
          </a:prstGeom>
        </p:spPr>
        <p:txBody>
          <a:bodyPr vert="horz" wrap="square" lIns="0" tIns="13335" rIns="0" bIns="0" rtlCol="0">
            <a:spAutoFit/>
          </a:bodyPr>
          <a:lstStyle/>
          <a:p>
            <a:pPr marL="332740" indent="-320675">
              <a:lnSpc>
                <a:spcPct val="100000"/>
              </a:lnSpc>
              <a:spcBef>
                <a:spcPts val="105"/>
              </a:spcBef>
              <a:buClr>
                <a:srgbClr val="A6B727"/>
              </a:buClr>
              <a:buSzPct val="60344"/>
              <a:buFont typeface="Wingdings"/>
              <a:buChar char=""/>
              <a:tabLst>
                <a:tab pos="333375" algn="l"/>
              </a:tabLst>
            </a:pPr>
            <a:r>
              <a:rPr sz="2900" spc="-25">
                <a:latin typeface="Tw Cen MT"/>
                <a:cs typeface="Tw Cen MT"/>
              </a:rPr>
              <a:t>Part </a:t>
            </a:r>
            <a:r>
              <a:rPr sz="2900">
                <a:latin typeface="Tw Cen MT"/>
                <a:cs typeface="Tw Cen MT"/>
              </a:rPr>
              <a:t>One: Understand the MHFRP</a:t>
            </a:r>
            <a:r>
              <a:rPr sz="2900" spc="-85">
                <a:latin typeface="Tw Cen MT"/>
                <a:cs typeface="Tw Cen MT"/>
              </a:rPr>
              <a:t> </a:t>
            </a:r>
            <a:r>
              <a:rPr sz="2900" spc="-10">
                <a:latin typeface="Tw Cen MT"/>
                <a:cs typeface="Tw Cen MT"/>
              </a:rPr>
              <a:t>Program</a:t>
            </a:r>
            <a:endParaRPr sz="2900">
              <a:latin typeface="Tw Cen MT"/>
              <a:cs typeface="Tw Cen MT"/>
            </a:endParaRPr>
          </a:p>
          <a:p>
            <a:pPr>
              <a:lnSpc>
                <a:spcPct val="100000"/>
              </a:lnSpc>
              <a:spcBef>
                <a:spcPts val="35"/>
              </a:spcBef>
              <a:buClr>
                <a:srgbClr val="A6B727"/>
              </a:buClr>
              <a:buFont typeface="Wingdings"/>
              <a:buChar char=""/>
            </a:pPr>
            <a:endParaRPr sz="3900">
              <a:latin typeface="Tw Cen MT"/>
              <a:cs typeface="Tw Cen MT"/>
            </a:endParaRPr>
          </a:p>
          <a:p>
            <a:pPr marL="332740" indent="-320675">
              <a:lnSpc>
                <a:spcPct val="100000"/>
              </a:lnSpc>
              <a:buClr>
                <a:srgbClr val="A6B727"/>
              </a:buClr>
              <a:buSzPct val="60344"/>
              <a:buFont typeface="Wingdings"/>
              <a:buChar char=""/>
              <a:tabLst>
                <a:tab pos="333375" algn="l"/>
                <a:tab pos="1878330" algn="l"/>
              </a:tabLst>
            </a:pPr>
            <a:r>
              <a:rPr sz="2900" spc="-25">
                <a:latin typeface="Tw Cen MT"/>
                <a:cs typeface="Tw Cen MT"/>
              </a:rPr>
              <a:t>Part</a:t>
            </a:r>
            <a:r>
              <a:rPr sz="2900" spc="-30">
                <a:latin typeface="Tw Cen MT"/>
                <a:cs typeface="Tw Cen MT"/>
              </a:rPr>
              <a:t> </a:t>
            </a:r>
            <a:r>
              <a:rPr sz="2900" spc="-55">
                <a:latin typeface="Tw Cen MT"/>
                <a:cs typeface="Tw Cen MT"/>
              </a:rPr>
              <a:t>Two:	</a:t>
            </a:r>
            <a:r>
              <a:rPr sz="2900" spc="15">
                <a:latin typeface="Tw Cen MT"/>
                <a:cs typeface="Tw Cen MT"/>
              </a:rPr>
              <a:t>Learn </a:t>
            </a:r>
            <a:r>
              <a:rPr lang="en-US" sz="2900" spc="-30">
                <a:latin typeface="Tw Cen MT"/>
                <a:cs typeface="Tw Cen MT"/>
              </a:rPr>
              <a:t>H</a:t>
            </a:r>
            <a:r>
              <a:rPr sz="2900" spc="-30">
                <a:latin typeface="Tw Cen MT"/>
                <a:cs typeface="Tw Cen MT"/>
              </a:rPr>
              <a:t>ow </a:t>
            </a:r>
            <a:r>
              <a:rPr sz="2900">
                <a:latin typeface="Tw Cen MT"/>
                <a:cs typeface="Tw Cen MT"/>
              </a:rPr>
              <a:t>to Complete the Time</a:t>
            </a:r>
            <a:r>
              <a:rPr sz="2900" spc="-80">
                <a:latin typeface="Tw Cen MT"/>
                <a:cs typeface="Tw Cen MT"/>
              </a:rPr>
              <a:t> </a:t>
            </a:r>
            <a:r>
              <a:rPr sz="2900" spc="-15">
                <a:latin typeface="Tw Cen MT"/>
                <a:cs typeface="Tw Cen MT"/>
              </a:rPr>
              <a:t>Study</a:t>
            </a:r>
            <a:endParaRPr sz="2900">
              <a:latin typeface="Tw Cen MT"/>
              <a:cs typeface="Tw Cen MT"/>
            </a:endParaRPr>
          </a:p>
          <a:p>
            <a:pPr>
              <a:lnSpc>
                <a:spcPct val="100000"/>
              </a:lnSpc>
              <a:spcBef>
                <a:spcPts val="40"/>
              </a:spcBef>
              <a:buClr>
                <a:srgbClr val="A6B727"/>
              </a:buClr>
              <a:buFont typeface="Wingdings"/>
              <a:buChar char=""/>
            </a:pPr>
            <a:endParaRPr sz="3900">
              <a:latin typeface="Tw Cen MT"/>
              <a:cs typeface="Tw Cen MT"/>
            </a:endParaRPr>
          </a:p>
          <a:p>
            <a:pPr marL="332740" indent="-320675">
              <a:lnSpc>
                <a:spcPct val="100000"/>
              </a:lnSpc>
              <a:buClr>
                <a:srgbClr val="A6B727"/>
              </a:buClr>
              <a:buSzPct val="60344"/>
              <a:buFont typeface="Wingdings"/>
              <a:buChar char=""/>
              <a:tabLst>
                <a:tab pos="333375" algn="l"/>
                <a:tab pos="2060575" algn="l"/>
              </a:tabLst>
            </a:pPr>
            <a:r>
              <a:rPr sz="2900" b="1" i="1" spc="10">
                <a:solidFill>
                  <a:srgbClr val="FF0000"/>
                </a:solidFill>
                <a:latin typeface="Tw Cen MT"/>
                <a:cs typeface="Tw Cen MT"/>
              </a:rPr>
              <a:t>Part</a:t>
            </a:r>
            <a:r>
              <a:rPr sz="2900" b="1" i="1" spc="-10">
                <a:solidFill>
                  <a:srgbClr val="FF0000"/>
                </a:solidFill>
                <a:latin typeface="Tw Cen MT"/>
                <a:cs typeface="Tw Cen MT"/>
              </a:rPr>
              <a:t> </a:t>
            </a:r>
            <a:r>
              <a:rPr sz="2900" b="1" i="1">
                <a:solidFill>
                  <a:srgbClr val="FF0000"/>
                </a:solidFill>
                <a:latin typeface="Tw Cen MT"/>
                <a:cs typeface="Tw Cen MT"/>
              </a:rPr>
              <a:t>Three:	Identify </a:t>
            </a:r>
            <a:r>
              <a:rPr sz="2900" b="1" i="1" spc="15">
                <a:solidFill>
                  <a:srgbClr val="FF0000"/>
                </a:solidFill>
                <a:latin typeface="Tw Cen MT"/>
                <a:cs typeface="Tw Cen MT"/>
              </a:rPr>
              <a:t>What </a:t>
            </a:r>
            <a:r>
              <a:rPr sz="2900" b="1" i="1">
                <a:solidFill>
                  <a:srgbClr val="FF0000"/>
                </a:solidFill>
                <a:latin typeface="Tw Cen MT"/>
                <a:cs typeface="Tw Cen MT"/>
              </a:rPr>
              <a:t>Activity Codes to</a:t>
            </a:r>
            <a:r>
              <a:rPr sz="2900" b="1" i="1" spc="-135">
                <a:solidFill>
                  <a:srgbClr val="FF0000"/>
                </a:solidFill>
                <a:latin typeface="Tw Cen MT"/>
                <a:cs typeface="Tw Cen MT"/>
              </a:rPr>
              <a:t> </a:t>
            </a:r>
            <a:r>
              <a:rPr sz="2900" b="1" i="1" spc="-5">
                <a:solidFill>
                  <a:srgbClr val="FF0000"/>
                </a:solidFill>
                <a:latin typeface="Tw Cen MT"/>
                <a:cs typeface="Tw Cen MT"/>
              </a:rPr>
              <a:t>Use</a:t>
            </a:r>
            <a:endParaRPr sz="2900">
              <a:latin typeface="Tw Cen MT"/>
              <a:cs typeface="Tw Cen M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3197225" cy="696595"/>
          </a:xfrm>
          <a:prstGeom prst="rect">
            <a:avLst/>
          </a:prstGeom>
        </p:spPr>
        <p:txBody>
          <a:bodyPr vert="horz" wrap="square" lIns="0" tIns="12700" rIns="0" bIns="0" rtlCol="0">
            <a:spAutoFit/>
          </a:bodyPr>
          <a:lstStyle/>
          <a:p>
            <a:pPr marL="12700">
              <a:lnSpc>
                <a:spcPct val="100000"/>
              </a:lnSpc>
              <a:spcBef>
                <a:spcPts val="100"/>
              </a:spcBef>
            </a:pPr>
            <a:r>
              <a:rPr sz="4400"/>
              <a:t>Activity</a:t>
            </a:r>
            <a:r>
              <a:rPr sz="4400" spc="-90"/>
              <a:t> </a:t>
            </a:r>
            <a:r>
              <a:rPr sz="4400"/>
              <a:t>Codes</a:t>
            </a:r>
          </a:p>
        </p:txBody>
      </p:sp>
      <p:sp>
        <p:nvSpPr>
          <p:cNvPr id="3" name="object 3"/>
          <p:cNvSpPr txBox="1"/>
          <p:nvPr/>
        </p:nvSpPr>
        <p:spPr>
          <a:xfrm>
            <a:off x="691387" y="1915794"/>
            <a:ext cx="7817484" cy="3628557"/>
          </a:xfrm>
          <a:prstGeom prst="rect">
            <a:avLst/>
          </a:prstGeom>
        </p:spPr>
        <p:txBody>
          <a:bodyPr vert="horz" wrap="square" lIns="0" tIns="12065" rIns="0" bIns="0" rtlCol="0">
            <a:spAutoFit/>
          </a:bodyPr>
          <a:lstStyle/>
          <a:p>
            <a:pPr marL="332740" marR="261620" indent="-320675">
              <a:lnSpc>
                <a:spcPct val="100000"/>
              </a:lnSpc>
              <a:spcBef>
                <a:spcPts val="95"/>
              </a:spcBef>
              <a:buClr>
                <a:srgbClr val="A6B727"/>
              </a:buClr>
              <a:buSzPct val="58928"/>
              <a:buFont typeface="Wingdings"/>
              <a:buChar char=""/>
              <a:tabLst>
                <a:tab pos="332740" algn="l"/>
                <a:tab pos="333375" algn="l"/>
              </a:tabLst>
            </a:pPr>
            <a:r>
              <a:rPr lang="en-US" sz="2800" spc="-5">
                <a:latin typeface="Tw Cen MT"/>
                <a:cs typeface="Tw Cen MT"/>
              </a:rPr>
              <a:t>There</a:t>
            </a:r>
            <a:r>
              <a:rPr sz="2800" spc="-5">
                <a:latin typeface="Tw Cen MT"/>
                <a:cs typeface="Tw Cen MT"/>
              </a:rPr>
              <a:t> </a:t>
            </a:r>
            <a:r>
              <a:rPr lang="en-US" sz="2800" spc="-5">
                <a:latin typeface="Tw Cen MT"/>
                <a:cs typeface="Tw Cen MT"/>
              </a:rPr>
              <a:t>are</a:t>
            </a:r>
            <a:r>
              <a:rPr sz="2800" spc="-5">
                <a:latin typeface="Tw Cen MT"/>
                <a:cs typeface="Tw Cen MT"/>
              </a:rPr>
              <a:t> 17 </a:t>
            </a:r>
            <a:r>
              <a:rPr lang="en-US" sz="2800" spc="-5">
                <a:latin typeface="Tw Cen MT"/>
                <a:cs typeface="Tw Cen MT"/>
              </a:rPr>
              <a:t>activity</a:t>
            </a:r>
            <a:r>
              <a:rPr sz="2800" spc="-5">
                <a:latin typeface="Tw Cen MT"/>
                <a:cs typeface="Tw Cen MT"/>
              </a:rPr>
              <a:t> </a:t>
            </a:r>
            <a:r>
              <a:rPr lang="en-US" sz="2800" spc="-5">
                <a:latin typeface="Tw Cen MT"/>
                <a:cs typeface="Tw Cen MT"/>
              </a:rPr>
              <a:t>c</a:t>
            </a:r>
            <a:r>
              <a:rPr lang="en-US" sz="2800">
                <a:latin typeface="Tw Cen MT"/>
                <a:cs typeface="Tw Cen MT"/>
              </a:rPr>
              <a:t>odes</a:t>
            </a:r>
            <a:r>
              <a:rPr sz="2800">
                <a:latin typeface="Tw Cen MT"/>
                <a:cs typeface="Tw Cen MT"/>
              </a:rPr>
              <a:t> </a:t>
            </a:r>
            <a:r>
              <a:rPr sz="2800" spc="-5">
                <a:latin typeface="Tw Cen MT"/>
                <a:cs typeface="Tw Cen MT"/>
              </a:rPr>
              <a:t>to </a:t>
            </a:r>
            <a:r>
              <a:rPr lang="en-US" sz="2800" spc="-5">
                <a:latin typeface="Tw Cen MT"/>
                <a:cs typeface="Tw Cen MT"/>
              </a:rPr>
              <a:t>choose</a:t>
            </a:r>
            <a:r>
              <a:rPr sz="2800" spc="-5">
                <a:latin typeface="Tw Cen MT"/>
                <a:cs typeface="Tw Cen MT"/>
              </a:rPr>
              <a:t> </a:t>
            </a:r>
            <a:r>
              <a:rPr lang="en-US" sz="2800" spc="-25">
                <a:latin typeface="Tw Cen MT"/>
                <a:cs typeface="Tw Cen MT"/>
              </a:rPr>
              <a:t>from</a:t>
            </a:r>
            <a:r>
              <a:rPr sz="2800" spc="-25">
                <a:latin typeface="Tw Cen MT"/>
                <a:cs typeface="Tw Cen MT"/>
              </a:rPr>
              <a:t> </a:t>
            </a:r>
            <a:r>
              <a:rPr lang="en-US" sz="2800" spc="-5">
                <a:latin typeface="Tw Cen MT"/>
                <a:cs typeface="Tw Cen MT"/>
              </a:rPr>
              <a:t>when</a:t>
            </a:r>
            <a:r>
              <a:rPr sz="2800" spc="-5">
                <a:latin typeface="Tw Cen MT"/>
                <a:cs typeface="Tw Cen MT"/>
              </a:rPr>
              <a:t>  </a:t>
            </a:r>
            <a:r>
              <a:rPr lang="en-US" sz="2800" spc="-5">
                <a:latin typeface="Tw Cen MT"/>
                <a:cs typeface="Tw Cen MT"/>
              </a:rPr>
              <a:t>completing</a:t>
            </a:r>
            <a:r>
              <a:rPr sz="2800" spc="-5">
                <a:latin typeface="Tw Cen MT"/>
                <a:cs typeface="Tw Cen MT"/>
              </a:rPr>
              <a:t> the Time </a:t>
            </a:r>
            <a:r>
              <a:rPr sz="2800" spc="-20">
                <a:latin typeface="Tw Cen MT"/>
                <a:cs typeface="Tw Cen MT"/>
              </a:rPr>
              <a:t>Study </a:t>
            </a:r>
            <a:r>
              <a:rPr sz="2800" spc="-5">
                <a:latin typeface="Tw Cen MT"/>
                <a:cs typeface="Tw Cen MT"/>
              </a:rPr>
              <a:t>if </a:t>
            </a:r>
            <a:r>
              <a:rPr lang="en-US" sz="2800" spc="-75">
                <a:latin typeface="Tw Cen MT"/>
                <a:cs typeface="Tw Cen MT"/>
              </a:rPr>
              <a:t>you</a:t>
            </a:r>
            <a:r>
              <a:rPr sz="2800" spc="-75">
                <a:latin typeface="Tw Cen MT"/>
                <a:cs typeface="Tw Cen MT"/>
              </a:rPr>
              <a:t> </a:t>
            </a:r>
            <a:r>
              <a:rPr lang="en-US" sz="2800" spc="-5">
                <a:latin typeface="Tw Cen MT"/>
                <a:cs typeface="Tw Cen MT"/>
              </a:rPr>
              <a:t>are</a:t>
            </a:r>
            <a:r>
              <a:rPr sz="2800" spc="-5">
                <a:latin typeface="Tw Cen MT"/>
                <a:cs typeface="Tw Cen MT"/>
              </a:rPr>
              <a:t> </a:t>
            </a:r>
            <a:r>
              <a:rPr lang="en-US" sz="2800" spc="-5">
                <a:latin typeface="Tw Cen MT"/>
                <a:cs typeface="Tw Cen MT"/>
              </a:rPr>
              <a:t>in a</a:t>
            </a:r>
            <a:r>
              <a:rPr sz="2800" spc="-5">
                <a:latin typeface="Tw Cen MT"/>
                <a:cs typeface="Tw Cen MT"/>
              </a:rPr>
              <a:t> SPMP</a:t>
            </a:r>
            <a:r>
              <a:rPr lang="en-US" sz="2800" spc="-5">
                <a:latin typeface="Tw Cen MT"/>
                <a:cs typeface="Tw Cen MT"/>
              </a:rPr>
              <a:t> category </a:t>
            </a:r>
            <a:r>
              <a:rPr sz="2800" spc="-5">
                <a:latin typeface="Tw Cen MT"/>
                <a:cs typeface="Tw Cen MT"/>
              </a:rPr>
              <a:t>and 15 </a:t>
            </a:r>
            <a:r>
              <a:rPr lang="en-US" sz="2800" spc="-5">
                <a:latin typeface="Tw Cen MT"/>
                <a:cs typeface="Tw Cen MT"/>
              </a:rPr>
              <a:t>activity</a:t>
            </a:r>
            <a:r>
              <a:rPr sz="2800" spc="-5">
                <a:latin typeface="Tw Cen MT"/>
                <a:cs typeface="Tw Cen MT"/>
              </a:rPr>
              <a:t> </a:t>
            </a:r>
            <a:r>
              <a:rPr lang="en-US" sz="2800" spc="-5">
                <a:latin typeface="Tw Cen MT"/>
                <a:cs typeface="Tw Cen MT"/>
              </a:rPr>
              <a:t>c</a:t>
            </a:r>
            <a:r>
              <a:rPr lang="en-US" sz="2800">
                <a:latin typeface="Tw Cen MT"/>
                <a:cs typeface="Tw Cen MT"/>
              </a:rPr>
              <a:t>odes</a:t>
            </a:r>
            <a:r>
              <a:rPr sz="2800">
                <a:latin typeface="Tw Cen MT"/>
                <a:cs typeface="Tw Cen MT"/>
              </a:rPr>
              <a:t> </a:t>
            </a:r>
            <a:r>
              <a:rPr sz="2800" spc="-5">
                <a:latin typeface="Tw Cen MT"/>
                <a:cs typeface="Tw Cen MT"/>
              </a:rPr>
              <a:t>to </a:t>
            </a:r>
            <a:r>
              <a:rPr lang="en-US" sz="2800" spc="-5">
                <a:latin typeface="Tw Cen MT"/>
                <a:cs typeface="Tw Cen MT"/>
              </a:rPr>
              <a:t>choose</a:t>
            </a:r>
            <a:r>
              <a:rPr sz="2800" spc="-5">
                <a:latin typeface="Tw Cen MT"/>
                <a:cs typeface="Tw Cen MT"/>
              </a:rPr>
              <a:t> </a:t>
            </a:r>
            <a:r>
              <a:rPr lang="en-US" sz="2800" spc="-25">
                <a:latin typeface="Tw Cen MT"/>
                <a:cs typeface="Tw Cen MT"/>
              </a:rPr>
              <a:t>from</a:t>
            </a:r>
            <a:r>
              <a:rPr sz="2800" spc="-25">
                <a:latin typeface="Tw Cen MT"/>
                <a:cs typeface="Tw Cen MT"/>
              </a:rPr>
              <a:t> </a:t>
            </a:r>
            <a:r>
              <a:rPr sz="2800" spc="-10">
                <a:latin typeface="Tw Cen MT"/>
                <a:cs typeface="Tw Cen MT"/>
              </a:rPr>
              <a:t>if </a:t>
            </a:r>
            <a:r>
              <a:rPr lang="en-US" sz="2800" spc="-80">
                <a:latin typeface="Tw Cen MT"/>
                <a:cs typeface="Tw Cen MT"/>
              </a:rPr>
              <a:t>you</a:t>
            </a:r>
            <a:r>
              <a:rPr sz="2800" spc="-80">
                <a:latin typeface="Tw Cen MT"/>
                <a:cs typeface="Tw Cen MT"/>
              </a:rPr>
              <a:t> </a:t>
            </a:r>
            <a:r>
              <a:rPr lang="en-US" sz="2800" spc="-5">
                <a:latin typeface="Tw Cen MT"/>
                <a:cs typeface="Tw Cen MT"/>
              </a:rPr>
              <a:t>are</a:t>
            </a:r>
            <a:r>
              <a:rPr sz="2800" spc="-5">
                <a:latin typeface="Tw Cen MT"/>
                <a:cs typeface="Tw Cen MT"/>
              </a:rPr>
              <a:t> in a </a:t>
            </a:r>
            <a:r>
              <a:rPr lang="en-US" sz="2800" spc="-5">
                <a:latin typeface="Tw Cen MT"/>
                <a:cs typeface="Tw Cen MT"/>
              </a:rPr>
              <a:t>Non-SPMP</a:t>
            </a:r>
            <a:r>
              <a:rPr sz="2800" spc="110">
                <a:latin typeface="Tw Cen MT"/>
                <a:cs typeface="Tw Cen MT"/>
              </a:rPr>
              <a:t> </a:t>
            </a:r>
            <a:r>
              <a:rPr sz="2800" spc="-20">
                <a:latin typeface="Tw Cen MT"/>
                <a:cs typeface="Tw Cen MT"/>
              </a:rPr>
              <a:t>category.</a:t>
            </a:r>
            <a:endParaRPr lang="en-US" sz="2800">
              <a:latin typeface="Tw Cen MT"/>
              <a:cs typeface="Tw Cen MT"/>
            </a:endParaRPr>
          </a:p>
          <a:p>
            <a:pPr>
              <a:lnSpc>
                <a:spcPct val="100000"/>
              </a:lnSpc>
              <a:spcBef>
                <a:spcPts val="40"/>
              </a:spcBef>
              <a:buClr>
                <a:srgbClr val="A6B727"/>
              </a:buClr>
              <a:buFont typeface="Wingdings"/>
              <a:buChar char=""/>
            </a:pPr>
            <a:endParaRPr sz="3900">
              <a:latin typeface="Tw Cen MT"/>
              <a:cs typeface="Tw Cen MT"/>
            </a:endParaRPr>
          </a:p>
          <a:p>
            <a:pPr marL="332740" marR="5080" indent="-320675">
              <a:lnSpc>
                <a:spcPct val="100000"/>
              </a:lnSpc>
              <a:buClr>
                <a:srgbClr val="A6B727"/>
              </a:buClr>
              <a:buSzPct val="58928"/>
              <a:buFont typeface="Wingdings"/>
              <a:buChar char=""/>
              <a:tabLst>
                <a:tab pos="332740" algn="l"/>
                <a:tab pos="333375" algn="l"/>
              </a:tabLst>
            </a:pPr>
            <a:r>
              <a:rPr sz="2800" spc="-5">
                <a:latin typeface="Tw Cen MT"/>
                <a:cs typeface="Tw Cen MT"/>
              </a:rPr>
              <a:t>If </a:t>
            </a:r>
            <a:r>
              <a:rPr lang="en-US" sz="2800" spc="-75">
                <a:latin typeface="Tw Cen MT"/>
                <a:cs typeface="Tw Cen MT"/>
              </a:rPr>
              <a:t>you</a:t>
            </a:r>
            <a:r>
              <a:rPr sz="2800" spc="-75">
                <a:latin typeface="Tw Cen MT"/>
                <a:cs typeface="Tw Cen MT"/>
              </a:rPr>
              <a:t> </a:t>
            </a:r>
            <a:r>
              <a:rPr lang="en-US" sz="2800" spc="-20">
                <a:latin typeface="Tw Cen MT"/>
                <a:cs typeface="Tw Cen MT"/>
              </a:rPr>
              <a:t>have</a:t>
            </a:r>
            <a:r>
              <a:rPr sz="2800" spc="-20">
                <a:latin typeface="Tw Cen MT"/>
                <a:cs typeface="Tw Cen MT"/>
              </a:rPr>
              <a:t> </a:t>
            </a:r>
            <a:r>
              <a:rPr lang="en-US" sz="2800" spc="-20">
                <a:latin typeface="Tw Cen MT"/>
                <a:cs typeface="Tw Cen MT"/>
              </a:rPr>
              <a:t>d</a:t>
            </a:r>
            <a:r>
              <a:rPr lang="en-US" sz="2800" spc="-5">
                <a:latin typeface="Tw Cen MT"/>
                <a:cs typeface="Tw Cen MT"/>
              </a:rPr>
              <a:t>ifficulty</a:t>
            </a:r>
            <a:r>
              <a:rPr sz="2800" spc="-5">
                <a:latin typeface="Tw Cen MT"/>
                <a:cs typeface="Tw Cen MT"/>
              </a:rPr>
              <a:t> </a:t>
            </a:r>
            <a:r>
              <a:rPr lang="en-US" sz="2800" spc="-5">
                <a:latin typeface="Tw Cen MT"/>
                <a:cs typeface="Tw Cen MT"/>
              </a:rPr>
              <a:t>choosing</a:t>
            </a:r>
            <a:r>
              <a:rPr sz="2800" spc="-5">
                <a:latin typeface="Tw Cen MT"/>
                <a:cs typeface="Tw Cen MT"/>
              </a:rPr>
              <a:t> </a:t>
            </a:r>
            <a:r>
              <a:rPr lang="en-US" sz="2800" spc="20">
                <a:latin typeface="Tw Cen MT"/>
                <a:cs typeface="Tw Cen MT"/>
              </a:rPr>
              <a:t>which</a:t>
            </a:r>
            <a:r>
              <a:rPr sz="2800" spc="20">
                <a:latin typeface="Tw Cen MT"/>
                <a:cs typeface="Tw Cen MT"/>
              </a:rPr>
              <a:t> </a:t>
            </a:r>
            <a:r>
              <a:rPr sz="2800">
                <a:latin typeface="Tw Cen MT"/>
                <a:cs typeface="Tw Cen MT"/>
              </a:rPr>
              <a:t>Activity </a:t>
            </a:r>
            <a:r>
              <a:rPr sz="2800" spc="-5">
                <a:latin typeface="Tw Cen MT"/>
                <a:cs typeface="Tw Cen MT"/>
              </a:rPr>
              <a:t>Code  to </a:t>
            </a:r>
            <a:r>
              <a:rPr lang="en-US" sz="2800" spc="-30">
                <a:latin typeface="Tw Cen MT"/>
                <a:cs typeface="Tw Cen MT"/>
              </a:rPr>
              <a:t>use</a:t>
            </a:r>
            <a:r>
              <a:rPr sz="2800" spc="-30">
                <a:latin typeface="Tw Cen MT"/>
                <a:cs typeface="Tw Cen MT"/>
              </a:rPr>
              <a:t>, </a:t>
            </a:r>
            <a:r>
              <a:rPr lang="en-US" sz="2800" spc="-5">
                <a:latin typeface="Tw Cen MT"/>
                <a:cs typeface="Tw Cen MT"/>
              </a:rPr>
              <a:t>please</a:t>
            </a:r>
            <a:r>
              <a:rPr sz="2800" spc="-5">
                <a:latin typeface="Tw Cen MT"/>
                <a:cs typeface="Tw Cen MT"/>
              </a:rPr>
              <a:t> </a:t>
            </a:r>
            <a:r>
              <a:rPr lang="en-US" sz="2800" spc="-5">
                <a:latin typeface="Tw Cen MT"/>
                <a:cs typeface="Tw Cen MT"/>
              </a:rPr>
              <a:t>contact</a:t>
            </a:r>
            <a:r>
              <a:rPr sz="2800" spc="-5">
                <a:latin typeface="Tw Cen MT"/>
                <a:cs typeface="Tw Cen MT"/>
              </a:rPr>
              <a:t> </a:t>
            </a:r>
            <a:r>
              <a:rPr lang="en-US" sz="2800" spc="-5">
                <a:latin typeface="Tw Cen MT"/>
                <a:cs typeface="Tw Cen MT"/>
              </a:rPr>
              <a:t>your liaison or </a:t>
            </a:r>
            <a:r>
              <a:rPr sz="2800" spc="-5">
                <a:latin typeface="Tw Cen MT"/>
                <a:cs typeface="Tw Cen MT"/>
              </a:rPr>
              <a:t>InteCare </a:t>
            </a:r>
            <a:r>
              <a:rPr sz="2800">
                <a:latin typeface="Tw Cen MT"/>
                <a:cs typeface="Tw Cen MT"/>
              </a:rPr>
              <a:t>at </a:t>
            </a:r>
            <a:endParaRPr lang="en-US" sz="2800">
              <a:latin typeface="Tw Cen MT"/>
              <a:cs typeface="Tw Cen MT"/>
            </a:endParaRPr>
          </a:p>
          <a:p>
            <a:pPr marL="12065" marR="5080">
              <a:lnSpc>
                <a:spcPct val="100000"/>
              </a:lnSpc>
              <a:buClr>
                <a:srgbClr val="A6B727"/>
              </a:buClr>
              <a:buSzPct val="58928"/>
              <a:tabLst>
                <a:tab pos="332740" algn="l"/>
                <a:tab pos="333375" algn="l"/>
              </a:tabLst>
            </a:pPr>
            <a:r>
              <a:rPr lang="en-US" sz="2800">
                <a:latin typeface="Tw Cen MT"/>
                <a:cs typeface="Tw Cen MT"/>
              </a:rPr>
              <a:t>   </a:t>
            </a:r>
            <a:r>
              <a:rPr sz="2800">
                <a:latin typeface="Tw Cen MT"/>
                <a:cs typeface="Tw Cen MT"/>
              </a:rPr>
              <a:t>1-888-591-6128  </a:t>
            </a:r>
            <a:r>
              <a:rPr sz="2800" spc="-25">
                <a:latin typeface="Tw Cen MT"/>
                <a:cs typeface="Tw Cen MT"/>
              </a:rPr>
              <a:t>for</a:t>
            </a:r>
            <a:r>
              <a:rPr sz="2800">
                <a:latin typeface="Tw Cen MT"/>
                <a:cs typeface="Tw Cen MT"/>
              </a:rPr>
              <a:t> </a:t>
            </a:r>
            <a:r>
              <a:rPr lang="en-US" sz="2800" spc="-5">
                <a:latin typeface="Tw Cen MT"/>
                <a:cs typeface="Tw Cen MT"/>
              </a:rPr>
              <a:t>assistance</a:t>
            </a:r>
            <a:r>
              <a:rPr sz="2800" spc="-5">
                <a:latin typeface="Tw Cen MT"/>
                <a:cs typeface="Tw Cen MT"/>
              </a:rPr>
              <a:t>.</a:t>
            </a:r>
            <a:endParaRPr sz="2800">
              <a:latin typeface="Tw Cen MT"/>
              <a:cs typeface="Tw Cen M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6173470" cy="696595"/>
          </a:xfrm>
          <a:prstGeom prst="rect">
            <a:avLst/>
          </a:prstGeom>
        </p:spPr>
        <p:txBody>
          <a:bodyPr vert="horz" wrap="square" lIns="0" tIns="12700" rIns="0" bIns="0" rtlCol="0">
            <a:spAutoFit/>
          </a:bodyPr>
          <a:lstStyle/>
          <a:p>
            <a:pPr marL="12700">
              <a:lnSpc>
                <a:spcPct val="100000"/>
              </a:lnSpc>
              <a:spcBef>
                <a:spcPts val="100"/>
              </a:spcBef>
            </a:pPr>
            <a:r>
              <a:rPr sz="4400" spc="5"/>
              <a:t>Important </a:t>
            </a:r>
            <a:r>
              <a:rPr sz="4400"/>
              <a:t>Code</a:t>
            </a:r>
            <a:r>
              <a:rPr sz="4400" spc="-40"/>
              <a:t> </a:t>
            </a:r>
            <a:r>
              <a:rPr sz="4400" spc="-5"/>
              <a:t>Information</a:t>
            </a:r>
            <a:endParaRPr sz="4400"/>
          </a:p>
        </p:txBody>
      </p:sp>
      <p:sp>
        <p:nvSpPr>
          <p:cNvPr id="3" name="object 3"/>
          <p:cNvSpPr txBox="1"/>
          <p:nvPr/>
        </p:nvSpPr>
        <p:spPr>
          <a:xfrm>
            <a:off x="4788411" y="2210579"/>
            <a:ext cx="3645409" cy="2449388"/>
          </a:xfrm>
          <a:prstGeom prst="rect">
            <a:avLst/>
          </a:prstGeom>
        </p:spPr>
        <p:txBody>
          <a:bodyPr vert="horz" wrap="square" lIns="0" tIns="63500" rIns="0" bIns="0" rtlCol="0">
            <a:spAutoFit/>
          </a:bodyPr>
          <a:lstStyle/>
          <a:p>
            <a:pPr marR="5080" indent="11113">
              <a:lnSpc>
                <a:spcPts val="3130"/>
              </a:lnSpc>
              <a:spcBef>
                <a:spcPts val="500"/>
              </a:spcBef>
            </a:pPr>
            <a:r>
              <a:rPr sz="2900">
                <a:latin typeface="Tw Cen MT"/>
                <a:cs typeface="Tw Cen MT"/>
              </a:rPr>
              <a:t>Time </a:t>
            </a:r>
            <a:r>
              <a:rPr lang="en-US" sz="2900">
                <a:latin typeface="Tw Cen MT"/>
                <a:cs typeface="Tw Cen MT"/>
              </a:rPr>
              <a:t>s</a:t>
            </a:r>
            <a:r>
              <a:rPr sz="2900">
                <a:latin typeface="Tw Cen MT"/>
                <a:cs typeface="Tw Cen MT"/>
              </a:rPr>
              <a:t>pent </a:t>
            </a:r>
            <a:r>
              <a:rPr lang="en-US" sz="2900">
                <a:latin typeface="Tw Cen MT"/>
                <a:cs typeface="Tw Cen MT"/>
              </a:rPr>
              <a:t>d</a:t>
            </a:r>
            <a:r>
              <a:rPr sz="2900">
                <a:latin typeface="Tw Cen MT"/>
                <a:cs typeface="Tw Cen MT"/>
              </a:rPr>
              <a:t>riving</a:t>
            </a:r>
            <a:r>
              <a:rPr lang="en-US" sz="2900">
                <a:latin typeface="Tw Cen MT"/>
                <a:cs typeface="Tw Cen MT"/>
              </a:rPr>
              <a:t> </a:t>
            </a:r>
            <a:r>
              <a:rPr lang="en-US" sz="2900" spc="-15">
                <a:latin typeface="Tw Cen MT"/>
                <a:cs typeface="Tw Cen MT"/>
              </a:rPr>
              <a:t>s</a:t>
            </a:r>
            <a:r>
              <a:rPr sz="2900">
                <a:latin typeface="Tw Cen MT"/>
                <a:cs typeface="Tw Cen MT"/>
              </a:rPr>
              <a:t>hould</a:t>
            </a:r>
            <a:r>
              <a:rPr sz="2900" spc="-65">
                <a:latin typeface="Tw Cen MT"/>
                <a:cs typeface="Tw Cen MT"/>
              </a:rPr>
              <a:t> </a:t>
            </a:r>
            <a:r>
              <a:rPr lang="en-US" sz="2900" spc="-65">
                <a:latin typeface="Tw Cen MT"/>
                <a:cs typeface="Tw Cen MT"/>
              </a:rPr>
              <a:t>match the </a:t>
            </a:r>
            <a:r>
              <a:rPr lang="en-US" sz="2900">
                <a:latin typeface="Tw Cen MT"/>
                <a:cs typeface="Tw Cen MT"/>
              </a:rPr>
              <a:t>a</a:t>
            </a:r>
            <a:r>
              <a:rPr sz="2900">
                <a:latin typeface="Tw Cen MT"/>
                <a:cs typeface="Tw Cen MT"/>
              </a:rPr>
              <a:t>ctivity </a:t>
            </a:r>
            <a:r>
              <a:rPr lang="en-US" sz="2900">
                <a:latin typeface="Tw Cen MT"/>
                <a:cs typeface="Tw Cen MT"/>
              </a:rPr>
              <a:t>i</a:t>
            </a:r>
            <a:r>
              <a:rPr sz="2900">
                <a:latin typeface="Tw Cen MT"/>
                <a:cs typeface="Tw Cen MT"/>
              </a:rPr>
              <a:t>t</a:t>
            </a:r>
            <a:r>
              <a:rPr sz="2900" spc="-55">
                <a:latin typeface="Tw Cen MT"/>
                <a:cs typeface="Tw Cen MT"/>
              </a:rPr>
              <a:t> </a:t>
            </a:r>
            <a:r>
              <a:rPr lang="en-US" sz="2900" spc="-10">
                <a:latin typeface="Tw Cen MT"/>
                <a:cs typeface="Tw Cen MT"/>
              </a:rPr>
              <a:t>s</a:t>
            </a:r>
            <a:r>
              <a:rPr sz="2900" spc="-10">
                <a:latin typeface="Tw Cen MT"/>
                <a:cs typeface="Tw Cen MT"/>
              </a:rPr>
              <a:t>upports</a:t>
            </a:r>
            <a:r>
              <a:rPr lang="en-US" sz="2900" spc="-10">
                <a:latin typeface="Tw Cen MT"/>
                <a:cs typeface="Tw Cen MT"/>
              </a:rPr>
              <a:t> upon destination (ex. Driving to a client’s home would be Code A)</a:t>
            </a:r>
            <a:endParaRPr sz="2900">
              <a:latin typeface="Tw Cen MT"/>
              <a:cs typeface="Tw Cen MT"/>
            </a:endParaRPr>
          </a:p>
        </p:txBody>
      </p:sp>
      <p:sp>
        <p:nvSpPr>
          <p:cNvPr id="5" name="object 5"/>
          <p:cNvSpPr/>
          <p:nvPr/>
        </p:nvSpPr>
        <p:spPr>
          <a:xfrm>
            <a:off x="1002791" y="2215895"/>
            <a:ext cx="3352800" cy="228599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A2690-7E6D-966C-CF83-C50E8D66016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34A9EB3-107A-D984-32B3-7540B62200EB}"/>
              </a:ext>
            </a:extLst>
          </p:cNvPr>
          <p:cNvSpPr txBox="1">
            <a:spLocks noGrp="1"/>
          </p:cNvSpPr>
          <p:nvPr>
            <p:ph type="title"/>
          </p:nvPr>
        </p:nvSpPr>
        <p:spPr>
          <a:xfrm>
            <a:off x="691387" y="344170"/>
            <a:ext cx="6173470" cy="696595"/>
          </a:xfrm>
          <a:prstGeom prst="rect">
            <a:avLst/>
          </a:prstGeom>
        </p:spPr>
        <p:txBody>
          <a:bodyPr vert="horz" wrap="square" lIns="0" tIns="12700" rIns="0" bIns="0" rtlCol="0">
            <a:spAutoFit/>
          </a:bodyPr>
          <a:lstStyle/>
          <a:p>
            <a:pPr marL="12700">
              <a:lnSpc>
                <a:spcPct val="100000"/>
              </a:lnSpc>
              <a:spcBef>
                <a:spcPts val="100"/>
              </a:spcBef>
            </a:pPr>
            <a:r>
              <a:rPr sz="4400" spc="5"/>
              <a:t>Important </a:t>
            </a:r>
            <a:r>
              <a:rPr sz="4400"/>
              <a:t>Code</a:t>
            </a:r>
            <a:r>
              <a:rPr sz="4400" spc="-40"/>
              <a:t> </a:t>
            </a:r>
            <a:r>
              <a:rPr sz="4400" spc="-5"/>
              <a:t>Information</a:t>
            </a:r>
            <a:endParaRPr sz="4400"/>
          </a:p>
        </p:txBody>
      </p:sp>
      <p:sp>
        <p:nvSpPr>
          <p:cNvPr id="3" name="object 3">
            <a:extLst>
              <a:ext uri="{FF2B5EF4-FFF2-40B4-BE49-F238E27FC236}">
                <a16:creationId xmlns:a16="http://schemas.microsoft.com/office/drawing/2014/main" id="{184E504D-9C1B-138F-703D-B60BFFFB6119}"/>
              </a:ext>
            </a:extLst>
          </p:cNvPr>
          <p:cNvSpPr txBox="1"/>
          <p:nvPr/>
        </p:nvSpPr>
        <p:spPr>
          <a:xfrm>
            <a:off x="4267200" y="1905000"/>
            <a:ext cx="4038600" cy="4039567"/>
          </a:xfrm>
          <a:prstGeom prst="rect">
            <a:avLst/>
          </a:prstGeom>
        </p:spPr>
        <p:txBody>
          <a:bodyPr vert="horz" wrap="square" lIns="0" tIns="63500" rIns="0" bIns="0" rtlCol="0">
            <a:spAutoFit/>
          </a:bodyPr>
          <a:lstStyle/>
          <a:p>
            <a:pPr marR="5080" indent="11113">
              <a:lnSpc>
                <a:spcPts val="3130"/>
              </a:lnSpc>
              <a:spcBef>
                <a:spcPts val="500"/>
              </a:spcBef>
            </a:pPr>
            <a:r>
              <a:rPr lang="en-US" sz="2900">
                <a:latin typeface="Tw Cen MT"/>
                <a:cs typeface="Tw Cen MT"/>
              </a:rPr>
              <a:t>Paperwork </a:t>
            </a:r>
            <a:r>
              <a:rPr lang="en-US" sz="2900" spc="-15">
                <a:latin typeface="Tw Cen MT"/>
                <a:cs typeface="Tw Cen MT"/>
              </a:rPr>
              <a:t>s</a:t>
            </a:r>
            <a:r>
              <a:rPr sz="2900">
                <a:latin typeface="Tw Cen MT"/>
                <a:cs typeface="Tw Cen MT"/>
              </a:rPr>
              <a:t>hould</a:t>
            </a:r>
            <a:r>
              <a:rPr sz="2900" spc="-65">
                <a:latin typeface="Tw Cen MT"/>
                <a:cs typeface="Tw Cen MT"/>
              </a:rPr>
              <a:t> </a:t>
            </a:r>
            <a:r>
              <a:rPr lang="en-US" sz="2900" spc="-65">
                <a:latin typeface="Tw Cen MT"/>
                <a:cs typeface="Tw Cen MT"/>
              </a:rPr>
              <a:t>b</a:t>
            </a:r>
            <a:r>
              <a:rPr sz="2900">
                <a:latin typeface="Tw Cen MT"/>
                <a:cs typeface="Tw Cen MT"/>
              </a:rPr>
              <a:t>e </a:t>
            </a:r>
            <a:r>
              <a:rPr lang="en-US" sz="2900">
                <a:latin typeface="Tw Cen MT"/>
                <a:cs typeface="Tw Cen MT"/>
              </a:rPr>
              <a:t>coded based on the activity that best describes the type of paperwork being completed.  For example, case notes following a meeting with a client would reflect the same code as the meeting with the client or Code A.</a:t>
            </a:r>
            <a:endParaRPr sz="2900">
              <a:latin typeface="Tw Cen MT"/>
              <a:cs typeface="Tw Cen MT"/>
            </a:endParaRPr>
          </a:p>
        </p:txBody>
      </p:sp>
      <p:sp>
        <p:nvSpPr>
          <p:cNvPr id="4" name="object 4">
            <a:extLst>
              <a:ext uri="{FF2B5EF4-FFF2-40B4-BE49-F238E27FC236}">
                <a16:creationId xmlns:a16="http://schemas.microsoft.com/office/drawing/2014/main" id="{ED690B62-313B-9F56-FE73-CBA5C737A0B3}"/>
              </a:ext>
            </a:extLst>
          </p:cNvPr>
          <p:cNvSpPr/>
          <p:nvPr/>
        </p:nvSpPr>
        <p:spPr>
          <a:xfrm>
            <a:off x="914400" y="2133600"/>
            <a:ext cx="2895599" cy="2895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981733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7502525" cy="696595"/>
          </a:xfrm>
          <a:prstGeom prst="rect">
            <a:avLst/>
          </a:prstGeom>
        </p:spPr>
        <p:txBody>
          <a:bodyPr vert="horz" wrap="square" lIns="0" tIns="12700" rIns="0" bIns="0" rtlCol="0">
            <a:spAutoFit/>
          </a:bodyPr>
          <a:lstStyle/>
          <a:p>
            <a:pPr marL="12700">
              <a:lnSpc>
                <a:spcPct val="100000"/>
              </a:lnSpc>
              <a:spcBef>
                <a:spcPts val="100"/>
              </a:spcBef>
            </a:pPr>
            <a:r>
              <a:rPr sz="4400" spc="5"/>
              <a:t>Important </a:t>
            </a:r>
            <a:r>
              <a:rPr sz="4400"/>
              <a:t>Code</a:t>
            </a:r>
            <a:r>
              <a:rPr sz="4400" spc="-45"/>
              <a:t> </a:t>
            </a:r>
            <a:r>
              <a:rPr sz="4400" spc="-5"/>
              <a:t>Information</a:t>
            </a:r>
            <a:endParaRPr sz="4400"/>
          </a:p>
        </p:txBody>
      </p:sp>
      <p:sp>
        <p:nvSpPr>
          <p:cNvPr id="3" name="object 3"/>
          <p:cNvSpPr txBox="1"/>
          <p:nvPr/>
        </p:nvSpPr>
        <p:spPr>
          <a:xfrm>
            <a:off x="691387" y="2129154"/>
            <a:ext cx="7844155" cy="3266920"/>
          </a:xfrm>
          <a:prstGeom prst="rect">
            <a:avLst/>
          </a:prstGeom>
        </p:spPr>
        <p:txBody>
          <a:bodyPr vert="horz" wrap="square" lIns="0" tIns="12065" rIns="0" bIns="0" rtlCol="0">
            <a:spAutoFit/>
          </a:bodyPr>
          <a:lstStyle/>
          <a:p>
            <a:pPr marL="332740" marR="5080" indent="-320675" algn="just">
              <a:lnSpc>
                <a:spcPct val="100000"/>
              </a:lnSpc>
              <a:spcBef>
                <a:spcPts val="95"/>
              </a:spcBef>
              <a:buClr>
                <a:srgbClr val="A6B727"/>
              </a:buClr>
              <a:buSzPct val="58928"/>
              <a:buFont typeface="Wingdings"/>
              <a:buChar char=""/>
              <a:tabLst>
                <a:tab pos="333375" algn="l"/>
              </a:tabLst>
            </a:pPr>
            <a:r>
              <a:rPr sz="2800" spc="-80">
                <a:latin typeface="Tw Cen MT"/>
                <a:cs typeface="Tw Cen MT"/>
              </a:rPr>
              <a:t>You </a:t>
            </a:r>
            <a:r>
              <a:rPr sz="2800" b="1" spc="-5">
                <a:latin typeface="Tw Cen MT"/>
                <a:cs typeface="Tw Cen MT"/>
              </a:rPr>
              <a:t>DO </a:t>
            </a:r>
            <a:r>
              <a:rPr sz="2800" b="1" spc="-15">
                <a:latin typeface="Tw Cen MT"/>
                <a:cs typeface="Tw Cen MT"/>
              </a:rPr>
              <a:t>NOT </a:t>
            </a:r>
            <a:r>
              <a:rPr sz="2800" spc="-5">
                <a:latin typeface="Tw Cen MT"/>
                <a:cs typeface="Tw Cen MT"/>
              </a:rPr>
              <a:t>need to be </a:t>
            </a:r>
            <a:r>
              <a:rPr sz="2800" spc="5">
                <a:latin typeface="Tw Cen MT"/>
                <a:cs typeface="Tw Cen MT"/>
              </a:rPr>
              <a:t>concerned </a:t>
            </a:r>
            <a:r>
              <a:rPr sz="2800" spc="-5">
                <a:latin typeface="Tw Cen MT"/>
                <a:cs typeface="Tw Cen MT"/>
              </a:rPr>
              <a:t>about the </a:t>
            </a:r>
            <a:r>
              <a:rPr lang="en-US" sz="2800" spc="-5">
                <a:latin typeface="Tw Cen MT"/>
                <a:cs typeface="Tw Cen MT"/>
              </a:rPr>
              <a:t>client's</a:t>
            </a:r>
            <a:r>
              <a:rPr sz="2800" spc="-5">
                <a:latin typeface="Tw Cen MT"/>
                <a:cs typeface="Tw Cen MT"/>
              </a:rPr>
              <a:t>  </a:t>
            </a:r>
            <a:r>
              <a:rPr sz="2800" b="1">
                <a:latin typeface="Tw Cen MT"/>
                <a:cs typeface="Tw Cen MT"/>
              </a:rPr>
              <a:t>insurance </a:t>
            </a:r>
            <a:r>
              <a:rPr sz="2800" b="1" spc="5">
                <a:latin typeface="Tw Cen MT"/>
                <a:cs typeface="Tw Cen MT"/>
              </a:rPr>
              <a:t>status </a:t>
            </a:r>
            <a:r>
              <a:rPr sz="2800" spc="-5">
                <a:latin typeface="Tw Cen MT"/>
                <a:cs typeface="Tw Cen MT"/>
              </a:rPr>
              <a:t>or </a:t>
            </a:r>
            <a:r>
              <a:rPr sz="2800" b="1" spc="-5">
                <a:latin typeface="Tw Cen MT"/>
                <a:cs typeface="Tw Cen MT"/>
              </a:rPr>
              <a:t>Medicaid </a:t>
            </a:r>
            <a:r>
              <a:rPr lang="en-US" sz="2800" b="1" spc="-5">
                <a:latin typeface="Tw Cen MT"/>
                <a:cs typeface="Tw Cen MT"/>
              </a:rPr>
              <a:t>e</a:t>
            </a:r>
            <a:r>
              <a:rPr sz="2800" b="1" spc="-5">
                <a:latin typeface="Tw Cen MT"/>
                <a:cs typeface="Tw Cen MT"/>
              </a:rPr>
              <a:t>ligibility </a:t>
            </a:r>
            <a:r>
              <a:rPr sz="2800" b="1" spc="5">
                <a:latin typeface="Tw Cen MT"/>
                <a:cs typeface="Tw Cen MT"/>
              </a:rPr>
              <a:t>status </a:t>
            </a:r>
            <a:r>
              <a:rPr sz="2800" spc="-5">
                <a:latin typeface="Tw Cen MT"/>
                <a:cs typeface="Tw Cen MT"/>
              </a:rPr>
              <a:t>when  </a:t>
            </a:r>
            <a:r>
              <a:rPr sz="2800" spc="10">
                <a:latin typeface="Tw Cen MT"/>
                <a:cs typeface="Tw Cen MT"/>
              </a:rPr>
              <a:t>choosing </a:t>
            </a:r>
            <a:r>
              <a:rPr sz="2800" spc="-5">
                <a:latin typeface="Tw Cen MT"/>
                <a:cs typeface="Tw Cen MT"/>
              </a:rPr>
              <a:t>an activity</a:t>
            </a:r>
            <a:r>
              <a:rPr sz="2800">
                <a:latin typeface="Tw Cen MT"/>
                <a:cs typeface="Tw Cen MT"/>
              </a:rPr>
              <a:t> </a:t>
            </a:r>
            <a:r>
              <a:rPr sz="2800" spc="-5">
                <a:latin typeface="Tw Cen MT"/>
                <a:cs typeface="Tw Cen MT"/>
              </a:rPr>
              <a:t>code</a:t>
            </a:r>
            <a:endParaRPr sz="2800">
              <a:latin typeface="Tw Cen MT"/>
              <a:cs typeface="Tw Cen MT"/>
            </a:endParaRPr>
          </a:p>
          <a:p>
            <a:pPr>
              <a:lnSpc>
                <a:spcPct val="100000"/>
              </a:lnSpc>
              <a:spcBef>
                <a:spcPts val="30"/>
              </a:spcBef>
              <a:buClr>
                <a:srgbClr val="A6B727"/>
              </a:buClr>
              <a:buFont typeface="Wingdings"/>
              <a:buChar char=""/>
            </a:pPr>
            <a:endParaRPr sz="4350">
              <a:latin typeface="Tw Cen MT"/>
              <a:cs typeface="Tw Cen MT"/>
            </a:endParaRPr>
          </a:p>
          <a:p>
            <a:pPr marL="332740" marR="80010" indent="-320675" algn="just">
              <a:lnSpc>
                <a:spcPct val="100000"/>
              </a:lnSpc>
              <a:buClr>
                <a:srgbClr val="A6B727"/>
              </a:buClr>
              <a:buSzPct val="58928"/>
              <a:buFont typeface="Wingdings"/>
              <a:buChar char=""/>
              <a:tabLst>
                <a:tab pos="333375" algn="l"/>
              </a:tabLst>
            </a:pPr>
            <a:r>
              <a:rPr sz="2800" spc="-5">
                <a:latin typeface="Tw Cen MT"/>
                <a:cs typeface="Tw Cen MT"/>
              </a:rPr>
              <a:t>Simply think of the activity </a:t>
            </a:r>
            <a:r>
              <a:rPr sz="2800" spc="-30">
                <a:latin typeface="Tw Cen MT"/>
                <a:cs typeface="Tw Cen MT"/>
              </a:rPr>
              <a:t>you </a:t>
            </a:r>
            <a:r>
              <a:rPr sz="2800" spc="-5">
                <a:latin typeface="Tw Cen MT"/>
                <a:cs typeface="Tw Cen MT"/>
              </a:rPr>
              <a:t>are performing when  selecting a</a:t>
            </a:r>
            <a:r>
              <a:rPr sz="2800">
                <a:latin typeface="Tw Cen MT"/>
                <a:cs typeface="Tw Cen MT"/>
              </a:rPr>
              <a:t> </a:t>
            </a:r>
            <a:r>
              <a:rPr sz="2800" spc="-5">
                <a:latin typeface="Tw Cen MT"/>
                <a:cs typeface="Tw Cen MT"/>
              </a:rPr>
              <a:t>code</a:t>
            </a:r>
            <a:r>
              <a:rPr lang="en-US" sz="2800" spc="-5">
                <a:latin typeface="Tw Cen MT"/>
                <a:cs typeface="Tw Cen MT"/>
              </a:rPr>
              <a:t> then </a:t>
            </a:r>
            <a:r>
              <a:rPr lang="en-US" sz="2800" b="1" spc="-5">
                <a:latin typeface="Tw Cen MT"/>
                <a:cs typeface="Tw Cen MT"/>
              </a:rPr>
              <a:t>be</a:t>
            </a:r>
            <a:r>
              <a:rPr lang="en-US" sz="2800" spc="-5">
                <a:latin typeface="Tw Cen MT"/>
                <a:cs typeface="Tw Cen MT"/>
              </a:rPr>
              <a:t> </a:t>
            </a:r>
            <a:r>
              <a:rPr lang="en-US" sz="2800" b="1" spc="-5">
                <a:latin typeface="Tw Cen MT"/>
                <a:cs typeface="Tw Cen MT"/>
              </a:rPr>
              <a:t>descriptive in the note to capture what/why you are doing the activity</a:t>
            </a:r>
            <a:endParaRPr sz="2800" b="1">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3772" rIns="0" bIns="0" rtlCol="0">
            <a:spAutoFit/>
          </a:bodyPr>
          <a:lstStyle/>
          <a:p>
            <a:pPr marL="43815" marR="5080">
              <a:lnSpc>
                <a:spcPct val="100000"/>
              </a:lnSpc>
              <a:spcBef>
                <a:spcPts val="100"/>
              </a:spcBef>
            </a:pPr>
            <a:r>
              <a:t>What </a:t>
            </a:r>
            <a:r>
              <a:rPr spc="-5"/>
              <a:t>Is The Mental </a:t>
            </a:r>
            <a:r>
              <a:t>Health </a:t>
            </a:r>
            <a:r>
              <a:rPr spc="-5"/>
              <a:t>Funds</a:t>
            </a:r>
            <a:r>
              <a:rPr spc="-60"/>
              <a:t> </a:t>
            </a:r>
            <a:r>
              <a:rPr spc="-25"/>
              <a:t>Recovery  </a:t>
            </a:r>
            <a:r>
              <a:rPr spc="-15"/>
              <a:t>Program?</a:t>
            </a:r>
          </a:p>
        </p:txBody>
      </p:sp>
      <p:sp>
        <p:nvSpPr>
          <p:cNvPr id="3" name="object 3"/>
          <p:cNvSpPr txBox="1"/>
          <p:nvPr/>
        </p:nvSpPr>
        <p:spPr>
          <a:xfrm>
            <a:off x="815746" y="1587373"/>
            <a:ext cx="7668259" cy="4427494"/>
          </a:xfrm>
          <a:prstGeom prst="rect">
            <a:avLst/>
          </a:prstGeom>
        </p:spPr>
        <p:txBody>
          <a:bodyPr vert="horz" wrap="square" lIns="0" tIns="112395" rIns="0" bIns="0" rtlCol="0">
            <a:spAutoFit/>
          </a:bodyPr>
          <a:lstStyle/>
          <a:p>
            <a:pPr marL="332740" marR="5080" indent="-320040">
              <a:lnSpc>
                <a:spcPct val="70000"/>
              </a:lnSpc>
              <a:spcBef>
                <a:spcPts val="885"/>
              </a:spcBef>
              <a:buClr>
                <a:srgbClr val="A6B727"/>
              </a:buClr>
              <a:buSzPct val="59090"/>
              <a:buFont typeface="Wingdings"/>
              <a:buChar char=""/>
              <a:tabLst>
                <a:tab pos="332105" algn="l"/>
                <a:tab pos="332740" algn="l"/>
              </a:tabLst>
            </a:pPr>
            <a:r>
              <a:rPr lang="en-US" sz="2000" spc="-5">
                <a:latin typeface="Tw Cen MT"/>
                <a:cs typeface="Tw Cen MT"/>
              </a:rPr>
              <a:t>Indiana’s federally approved </a:t>
            </a:r>
            <a:r>
              <a:rPr sz="2000" spc="-5">
                <a:latin typeface="Tw Cen MT"/>
                <a:cs typeface="Tw Cen MT"/>
              </a:rPr>
              <a:t>Medicaid </a:t>
            </a:r>
            <a:r>
              <a:rPr lang="en-US" sz="2000" spc="-10">
                <a:latin typeface="Tw Cen MT"/>
                <a:cs typeface="Tw Cen MT"/>
              </a:rPr>
              <a:t>r</a:t>
            </a:r>
            <a:r>
              <a:rPr sz="2000" spc="-10">
                <a:latin typeface="Tw Cen MT"/>
                <a:cs typeface="Tw Cen MT"/>
              </a:rPr>
              <a:t>eimbursement </a:t>
            </a:r>
            <a:r>
              <a:rPr lang="en-US" sz="2000" spc="-15">
                <a:latin typeface="Tw Cen MT"/>
                <a:cs typeface="Tw Cen MT"/>
              </a:rPr>
              <a:t>pr</a:t>
            </a:r>
            <a:r>
              <a:rPr sz="2000" spc="-15">
                <a:latin typeface="Tw Cen MT"/>
                <a:cs typeface="Tw Cen MT"/>
              </a:rPr>
              <a:t>ogram </a:t>
            </a:r>
            <a:r>
              <a:rPr lang="en-US" sz="2000" spc="-5">
                <a:latin typeface="Tw Cen MT"/>
                <a:cs typeface="Tw Cen MT"/>
              </a:rPr>
              <a:t>requires certified mental health agencies to perform Medicaid administrative activities on behalf of the State of Indiana</a:t>
            </a:r>
          </a:p>
          <a:p>
            <a:pPr marL="12700" marR="5080">
              <a:lnSpc>
                <a:spcPct val="70000"/>
              </a:lnSpc>
              <a:spcBef>
                <a:spcPts val="885"/>
              </a:spcBef>
              <a:buClr>
                <a:srgbClr val="A6B727"/>
              </a:buClr>
              <a:buSzPct val="59090"/>
              <a:tabLst>
                <a:tab pos="332105" algn="l"/>
                <a:tab pos="332740" algn="l"/>
              </a:tabLst>
            </a:pPr>
            <a:endParaRPr lang="en-US" sz="2000" spc="-5">
              <a:latin typeface="Tw Cen MT"/>
              <a:cs typeface="Tw Cen MT"/>
            </a:endParaRPr>
          </a:p>
          <a:p>
            <a:pPr marL="332740" marR="5080" indent="-320040">
              <a:lnSpc>
                <a:spcPct val="70000"/>
              </a:lnSpc>
              <a:spcBef>
                <a:spcPts val="885"/>
              </a:spcBef>
              <a:buClr>
                <a:srgbClr val="A6B727"/>
              </a:buClr>
              <a:buSzPct val="59090"/>
              <a:buFont typeface="Wingdings"/>
              <a:buChar char=""/>
              <a:tabLst>
                <a:tab pos="332105" algn="l"/>
                <a:tab pos="332740" algn="l"/>
              </a:tabLst>
            </a:pPr>
            <a:r>
              <a:rPr lang="en-US" sz="2000" spc="-5">
                <a:latin typeface="Tw Cen MT"/>
                <a:cs typeface="Tw Cen MT"/>
              </a:rPr>
              <a:t>Rather than the State operating a continuum of comprehensive community mental health care, it has determined the purpose of certified community mental health agencies are to also carry out functions that a State employee would perform in operating and managing State Medicaid programs</a:t>
            </a:r>
          </a:p>
          <a:p>
            <a:pPr marL="332740" marR="5080" indent="-320040">
              <a:lnSpc>
                <a:spcPct val="70000"/>
              </a:lnSpc>
              <a:spcBef>
                <a:spcPts val="885"/>
              </a:spcBef>
              <a:buClr>
                <a:srgbClr val="A6B727"/>
              </a:buClr>
              <a:buSzPct val="59090"/>
              <a:buFont typeface="Wingdings"/>
              <a:buChar char=""/>
              <a:tabLst>
                <a:tab pos="332105" algn="l"/>
                <a:tab pos="332740" algn="l"/>
              </a:tabLst>
            </a:pPr>
            <a:endParaRPr lang="en-US" sz="2000" spc="-5">
              <a:latin typeface="Tw Cen MT"/>
              <a:cs typeface="Tw Cen MT"/>
            </a:endParaRPr>
          </a:p>
          <a:p>
            <a:pPr marL="332740" marR="133985" indent="-320040">
              <a:lnSpc>
                <a:spcPct val="70000"/>
              </a:lnSpc>
              <a:spcBef>
                <a:spcPts val="5"/>
              </a:spcBef>
              <a:buClr>
                <a:srgbClr val="A6B727"/>
              </a:buClr>
              <a:buSzPct val="59090"/>
              <a:buFont typeface="Wingdings"/>
              <a:buChar char=""/>
              <a:tabLst>
                <a:tab pos="332105" algn="l"/>
                <a:tab pos="332740" algn="l"/>
              </a:tabLst>
            </a:pPr>
            <a:r>
              <a:rPr lang="en-US" sz="2000" spc="-5">
                <a:latin typeface="Tw Cen MT"/>
                <a:cs typeface="Tw Cen MT"/>
              </a:rPr>
              <a:t>Medicaid </a:t>
            </a:r>
            <a:r>
              <a:rPr lang="en-US" sz="2000" spc="-10">
                <a:latin typeface="Tw Cen MT"/>
                <a:cs typeface="Tw Cen MT"/>
              </a:rPr>
              <a:t>administrative a</a:t>
            </a:r>
            <a:r>
              <a:rPr lang="en-US" sz="2000" spc="-5">
                <a:latin typeface="Tw Cen MT"/>
                <a:cs typeface="Tw Cen MT"/>
              </a:rPr>
              <a:t>ctivities are activities </a:t>
            </a:r>
            <a:r>
              <a:rPr lang="en-US" sz="2000" spc="-15">
                <a:latin typeface="Tw Cen MT"/>
                <a:cs typeface="Tw Cen MT"/>
              </a:rPr>
              <a:t>ensuring Medicaid recipients receive comprehensive health care services that go above and beyond exceptional clinical care in a fee for service environment </a:t>
            </a:r>
            <a:endParaRPr lang="en-US" sz="2000">
              <a:latin typeface="Tw Cen MT"/>
              <a:cs typeface="Tw Cen MT"/>
            </a:endParaRPr>
          </a:p>
          <a:p>
            <a:pPr>
              <a:lnSpc>
                <a:spcPct val="100000"/>
              </a:lnSpc>
              <a:spcBef>
                <a:spcPts val="50"/>
              </a:spcBef>
              <a:buClr>
                <a:srgbClr val="A6B727"/>
              </a:buClr>
              <a:buFont typeface="Wingdings"/>
              <a:buChar char=""/>
            </a:pPr>
            <a:endParaRPr lang="en-US" sz="2000">
              <a:latin typeface="Tw Cen MT"/>
              <a:cs typeface="Tw Cen MT"/>
            </a:endParaRPr>
          </a:p>
          <a:p>
            <a:pPr marL="332740" indent="-320040">
              <a:lnSpc>
                <a:spcPts val="2245"/>
              </a:lnSpc>
              <a:buClr>
                <a:srgbClr val="A6B727"/>
              </a:buClr>
              <a:buSzPct val="59090"/>
              <a:buFont typeface="Wingdings"/>
              <a:buChar char=""/>
              <a:tabLst>
                <a:tab pos="332105" algn="l"/>
                <a:tab pos="332740" algn="l"/>
              </a:tabLst>
            </a:pPr>
            <a:r>
              <a:rPr lang="en-US" sz="2000" spc="-5">
                <a:latin typeface="Tw Cen MT"/>
                <a:cs typeface="Tw Cen MT"/>
              </a:rPr>
              <a:t>The MHFRP is in addition to Medicaid</a:t>
            </a:r>
            <a:r>
              <a:rPr lang="en-US" sz="2000" spc="95">
                <a:latin typeface="Tw Cen MT"/>
                <a:cs typeface="Tw Cen MT"/>
              </a:rPr>
              <a:t> f</a:t>
            </a:r>
            <a:r>
              <a:rPr lang="en-US" sz="2000">
                <a:latin typeface="Tw Cen MT"/>
                <a:cs typeface="Tw Cen MT"/>
              </a:rPr>
              <a:t>ee-for-service direct care</a:t>
            </a:r>
          </a:p>
          <a:p>
            <a:pPr marL="332740">
              <a:lnSpc>
                <a:spcPts val="2245"/>
              </a:lnSpc>
            </a:pPr>
            <a:r>
              <a:rPr lang="en-US" sz="2000" spc="-5">
                <a:latin typeface="Tw Cen MT"/>
                <a:cs typeface="Tw Cen MT"/>
              </a:rPr>
              <a:t>reimbursement,</a:t>
            </a:r>
            <a:r>
              <a:rPr lang="en-US" sz="2000" spc="-15">
                <a:latin typeface="Tw Cen MT"/>
                <a:cs typeface="Tw Cen MT"/>
              </a:rPr>
              <a:t> i</a:t>
            </a:r>
            <a:r>
              <a:rPr lang="en-US" sz="2000" spc="-10">
                <a:latin typeface="Tw Cen MT"/>
                <a:cs typeface="Tw Cen MT"/>
              </a:rPr>
              <a:t>ncluding</a:t>
            </a:r>
            <a:r>
              <a:rPr lang="en-US" sz="2000" spc="90">
                <a:latin typeface="Tw Cen MT"/>
                <a:cs typeface="Tw Cen MT"/>
              </a:rPr>
              <a:t> </a:t>
            </a:r>
            <a:r>
              <a:rPr lang="en-US" sz="2000" spc="-5">
                <a:latin typeface="Tw Cen MT"/>
                <a:cs typeface="Tw Cen MT"/>
              </a:rPr>
              <a:t>MRO, due to the additional requirements for certified mental health agencies</a:t>
            </a:r>
            <a:endParaRPr lang="en-US" sz="20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7628890" cy="689932"/>
          </a:xfrm>
          <a:prstGeom prst="rect">
            <a:avLst/>
          </a:prstGeom>
        </p:spPr>
        <p:txBody>
          <a:bodyPr vert="horz" wrap="square" lIns="0" tIns="12700" rIns="0" bIns="0" rtlCol="0">
            <a:spAutoFit/>
          </a:bodyPr>
          <a:lstStyle/>
          <a:p>
            <a:pPr marL="12700">
              <a:lnSpc>
                <a:spcPct val="100000"/>
              </a:lnSpc>
              <a:spcBef>
                <a:spcPts val="100"/>
              </a:spcBef>
            </a:pPr>
            <a:r>
              <a:rPr lang="en-US" sz="4400"/>
              <a:t>Important Code Information</a:t>
            </a:r>
            <a:endParaRPr sz="4400"/>
          </a:p>
        </p:txBody>
      </p:sp>
      <p:sp>
        <p:nvSpPr>
          <p:cNvPr id="3" name="object 3"/>
          <p:cNvSpPr txBox="1"/>
          <p:nvPr/>
        </p:nvSpPr>
        <p:spPr>
          <a:xfrm>
            <a:off x="691387" y="1828800"/>
            <a:ext cx="7181850" cy="4029949"/>
          </a:xfrm>
          <a:prstGeom prst="rect">
            <a:avLst/>
          </a:prstGeom>
        </p:spPr>
        <p:txBody>
          <a:bodyPr vert="horz" wrap="square" lIns="0" tIns="13335" rIns="0" bIns="0" rtlCol="0">
            <a:spAutoFit/>
          </a:bodyPr>
          <a:lstStyle/>
          <a:p>
            <a:pPr marL="332740" marR="243204" indent="-320675">
              <a:lnSpc>
                <a:spcPct val="100000"/>
              </a:lnSpc>
              <a:spcBef>
                <a:spcPts val="5"/>
              </a:spcBef>
              <a:buClr>
                <a:srgbClr val="A6B727"/>
              </a:buClr>
              <a:buSzPct val="60344"/>
              <a:buFont typeface="Wingdings"/>
              <a:buChar char=""/>
              <a:tabLst>
                <a:tab pos="333375" algn="l"/>
              </a:tabLst>
            </a:pPr>
            <a:r>
              <a:rPr lang="en-US" sz="2900" dirty="0">
                <a:latin typeface="Tw Cen MT"/>
                <a:cs typeface="Tw Cen MT"/>
              </a:rPr>
              <a:t>Please note:  When performing activities in the continuum of medical care for your client, such as intake, discharge, charting, preparing for encounter, chart review of the specific patient, referral to other providers or services, and/or pre-authorizations for care of your client are not part of Medicaid administrative claiming and are regular operations of your agency</a:t>
            </a:r>
          </a:p>
        </p:txBody>
      </p:sp>
    </p:spTree>
    <p:extLst>
      <p:ext uri="{BB962C8B-B14F-4D97-AF65-F5344CB8AC3E}">
        <p14:creationId xmlns:p14="http://schemas.microsoft.com/office/powerpoint/2010/main" val="649402623"/>
      </p:ext>
    </p:extLst>
  </p:cSld>
  <p:clrMapOvr>
    <a:masterClrMapping/>
  </p:clrMapOvr>
  <p:extLst>
    <p:ext uri="{6950BFC3-D8DA-4A85-94F7-54DA5524770B}">
      <p188:commentRel xmlns:p188="http://schemas.microsoft.com/office/powerpoint/2018/8/main" r:id="rId2"/>
    </p:ext>
  </p:extLs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7628890" cy="689932"/>
          </a:xfrm>
          <a:prstGeom prst="rect">
            <a:avLst/>
          </a:prstGeom>
        </p:spPr>
        <p:txBody>
          <a:bodyPr vert="horz" wrap="square" lIns="0" tIns="12700" rIns="0" bIns="0" rtlCol="0">
            <a:spAutoFit/>
          </a:bodyPr>
          <a:lstStyle/>
          <a:p>
            <a:pPr marL="12700">
              <a:lnSpc>
                <a:spcPct val="100000"/>
              </a:lnSpc>
              <a:spcBef>
                <a:spcPts val="100"/>
              </a:spcBef>
            </a:pPr>
            <a:r>
              <a:rPr lang="en-US" sz="4400"/>
              <a:t>Important Code Information</a:t>
            </a:r>
            <a:endParaRPr sz="4400"/>
          </a:p>
        </p:txBody>
      </p:sp>
      <p:sp>
        <p:nvSpPr>
          <p:cNvPr id="3" name="object 3"/>
          <p:cNvSpPr txBox="1"/>
          <p:nvPr/>
        </p:nvSpPr>
        <p:spPr>
          <a:xfrm>
            <a:off x="691387" y="1828800"/>
            <a:ext cx="7181850" cy="3706784"/>
          </a:xfrm>
          <a:prstGeom prst="rect">
            <a:avLst/>
          </a:prstGeom>
        </p:spPr>
        <p:txBody>
          <a:bodyPr vert="horz" wrap="square" lIns="0" tIns="13335" rIns="0" bIns="0" rtlCol="0">
            <a:spAutoFit/>
          </a:bodyPr>
          <a:lstStyle/>
          <a:p>
            <a:pPr marL="0" marR="0">
              <a:spcBef>
                <a:spcPts val="0"/>
              </a:spcBef>
              <a:spcAft>
                <a:spcPts val="0"/>
              </a:spcAft>
            </a:pPr>
            <a:r>
              <a:rPr lang="en-US" sz="2400" dirty="0">
                <a:effectLst/>
                <a:latin typeface="Tw Cen MT" panose="020B0602020104020603" pitchFamily="34" charset="0"/>
                <a:ea typeface="Aptos" panose="020B0004020202020204" pitchFamily="34" charset="0"/>
                <a:cs typeface="Aptos" panose="020B0004020202020204" pitchFamily="34" charset="0"/>
              </a:rPr>
              <a:t>An allowable administrative cost … </a:t>
            </a:r>
            <a:r>
              <a:rPr lang="en-US" sz="2400" b="1" dirty="0">
                <a:effectLst/>
                <a:latin typeface="Tw Cen MT" panose="020B0602020104020603" pitchFamily="34" charset="0"/>
                <a:ea typeface="Aptos" panose="020B0004020202020204" pitchFamily="34" charset="0"/>
                <a:cs typeface="Aptos" panose="020B0004020202020204" pitchFamily="34" charset="0"/>
              </a:rPr>
              <a:t>cannot</a:t>
            </a:r>
            <a:r>
              <a:rPr lang="en-US" sz="2400" dirty="0">
                <a:effectLst/>
                <a:latin typeface="Tw Cen MT" panose="020B0602020104020603" pitchFamily="34" charset="0"/>
                <a:ea typeface="Aptos" panose="020B0004020202020204" pitchFamily="34" charset="0"/>
                <a:cs typeface="Aptos" panose="020B0004020202020204" pitchFamily="34" charset="0"/>
              </a:rPr>
              <a:t> be an integral part or extension of a direct medical or remedial service, such as patient follow-up, patient assessment, patient education, counseling (including pharmacy counseling), or other physician extender activities.  Such services are properly paid for as part of the payment made for the medical or remedial service. Because Medicaid providers have agreed to accept service payment as payment in full, such providers may not claim an additional cost as administrative cost under the State plan.  </a:t>
            </a:r>
          </a:p>
        </p:txBody>
      </p:sp>
    </p:spTree>
    <p:extLst>
      <p:ext uri="{BB962C8B-B14F-4D97-AF65-F5344CB8AC3E}">
        <p14:creationId xmlns:p14="http://schemas.microsoft.com/office/powerpoint/2010/main" val="861616915"/>
      </p:ext>
    </p:extLst>
  </p:cSld>
  <p:clrMapOvr>
    <a:masterClrMapping/>
  </p:clrMapOvr>
  <p:extLst>
    <p:ext uri="{6950BFC3-D8DA-4A85-94F7-54DA5524770B}">
      <p188:commentRel xmlns:p188="http://schemas.microsoft.com/office/powerpoint/2018/8/main" r:id="rId2"/>
    </p:ext>
  </p:extLs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48157"/>
            <a:ext cx="7310120" cy="909955"/>
          </a:xfrm>
          <a:prstGeom prst="rect">
            <a:avLst/>
          </a:prstGeom>
        </p:spPr>
        <p:txBody>
          <a:bodyPr vert="horz" wrap="square" lIns="0" tIns="12700" rIns="0" bIns="0" rtlCol="0">
            <a:spAutoFit/>
          </a:bodyPr>
          <a:lstStyle/>
          <a:p>
            <a:pPr marL="12700" marR="5080">
              <a:lnSpc>
                <a:spcPct val="100000"/>
              </a:lnSpc>
              <a:spcBef>
                <a:spcPts val="100"/>
              </a:spcBef>
              <a:tabLst>
                <a:tab pos="1373505" algn="l"/>
              </a:tabLst>
            </a:pPr>
            <a:r>
              <a:rPr sz="2900" b="1" i="1">
                <a:latin typeface="Tw Cen MT"/>
                <a:cs typeface="Tw Cen MT"/>
              </a:rPr>
              <a:t>Code</a:t>
            </a:r>
            <a:r>
              <a:rPr sz="2900" b="1" i="1" spc="-15">
                <a:latin typeface="Tw Cen MT"/>
                <a:cs typeface="Tw Cen MT"/>
              </a:rPr>
              <a:t> </a:t>
            </a:r>
            <a:r>
              <a:rPr sz="2900" b="1" i="1">
                <a:latin typeface="Tw Cen MT"/>
                <a:cs typeface="Tw Cen MT"/>
              </a:rPr>
              <a:t>A.</a:t>
            </a:r>
            <a:r>
              <a:rPr sz="2900" i="1">
                <a:latin typeface="Tw Cen MT"/>
                <a:cs typeface="Tw Cen MT"/>
              </a:rPr>
              <a:t>	</a:t>
            </a:r>
            <a:r>
              <a:rPr sz="2900"/>
              <a:t>Direct Medical </a:t>
            </a:r>
            <a:r>
              <a:rPr sz="2900" spc="15"/>
              <a:t>Services </a:t>
            </a:r>
            <a:r>
              <a:rPr sz="2900"/>
              <a:t>and Other</a:t>
            </a:r>
            <a:r>
              <a:rPr sz="2900" spc="-160"/>
              <a:t> </a:t>
            </a:r>
            <a:r>
              <a:rPr sz="2900"/>
              <a:t>State  Medicaid </a:t>
            </a:r>
            <a:r>
              <a:rPr sz="2900" spc="-10"/>
              <a:t>Program</a:t>
            </a:r>
            <a:r>
              <a:rPr sz="2900" spc="-65"/>
              <a:t> </a:t>
            </a:r>
            <a:r>
              <a:rPr sz="2900" spc="15"/>
              <a:t>Services</a:t>
            </a:r>
            <a:endParaRPr sz="2900">
              <a:latin typeface="Tw Cen MT"/>
              <a:cs typeface="Tw Cen MT"/>
            </a:endParaRPr>
          </a:p>
        </p:txBody>
      </p:sp>
      <p:sp>
        <p:nvSpPr>
          <p:cNvPr id="3" name="object 3"/>
          <p:cNvSpPr txBox="1"/>
          <p:nvPr/>
        </p:nvSpPr>
        <p:spPr>
          <a:xfrm>
            <a:off x="691387" y="1908175"/>
            <a:ext cx="7985759" cy="3990836"/>
          </a:xfrm>
          <a:prstGeom prst="rect">
            <a:avLst/>
          </a:prstGeom>
        </p:spPr>
        <p:txBody>
          <a:bodyPr vert="horz" wrap="square" lIns="0" tIns="121920" rIns="0" bIns="0" rtlCol="0">
            <a:spAutoFit/>
          </a:bodyPr>
          <a:lstStyle/>
          <a:p>
            <a:pPr marL="332740" marR="503555" indent="-320675">
              <a:lnSpc>
                <a:spcPct val="70000"/>
              </a:lnSpc>
              <a:spcBef>
                <a:spcPts val="960"/>
              </a:spcBef>
            </a:pPr>
            <a:r>
              <a:rPr sz="2400" spc="-5">
                <a:latin typeface="Tw Cen MT"/>
                <a:cs typeface="Tw Cen MT"/>
              </a:rPr>
              <a:t>Activities </a:t>
            </a:r>
            <a:r>
              <a:rPr sz="2400">
                <a:latin typeface="Tw Cen MT"/>
                <a:cs typeface="Tw Cen MT"/>
              </a:rPr>
              <a:t>that </a:t>
            </a:r>
            <a:r>
              <a:rPr sz="2400" spc="-10">
                <a:latin typeface="Tw Cen MT"/>
                <a:cs typeface="Tw Cen MT"/>
              </a:rPr>
              <a:t>provide </a:t>
            </a:r>
            <a:r>
              <a:rPr sz="2400">
                <a:latin typeface="Tw Cen MT"/>
                <a:cs typeface="Tw Cen MT"/>
              </a:rPr>
              <a:t>direct </a:t>
            </a:r>
            <a:r>
              <a:rPr sz="2400" spc="-5">
                <a:latin typeface="Tw Cen MT"/>
                <a:cs typeface="Tw Cen MT"/>
              </a:rPr>
              <a:t>medical </a:t>
            </a:r>
            <a:r>
              <a:rPr sz="2400" spc="10">
                <a:latin typeface="Tw Cen MT"/>
                <a:cs typeface="Tw Cen MT"/>
              </a:rPr>
              <a:t>services </a:t>
            </a:r>
            <a:r>
              <a:rPr sz="2400">
                <a:latin typeface="Tw Cen MT"/>
                <a:cs typeface="Tw Cen MT"/>
              </a:rPr>
              <a:t>to </a:t>
            </a:r>
            <a:r>
              <a:rPr sz="2400" spc="-5">
                <a:latin typeface="Tw Cen MT"/>
                <a:cs typeface="Tw Cen MT"/>
              </a:rPr>
              <a:t>individuals </a:t>
            </a:r>
            <a:r>
              <a:rPr sz="2400">
                <a:latin typeface="Tw Cen MT"/>
                <a:cs typeface="Tw Cen MT"/>
              </a:rPr>
              <a:t>or  </a:t>
            </a:r>
            <a:r>
              <a:rPr sz="2400" spc="-10">
                <a:latin typeface="Tw Cen MT"/>
                <a:cs typeface="Tw Cen MT"/>
              </a:rPr>
              <a:t>groups </a:t>
            </a:r>
            <a:r>
              <a:rPr sz="2400">
                <a:latin typeface="Tw Cen MT"/>
                <a:cs typeface="Tw Cen MT"/>
              </a:rPr>
              <a:t>and/or the </a:t>
            </a:r>
            <a:r>
              <a:rPr sz="2400" spc="-10">
                <a:latin typeface="Tw Cen MT"/>
                <a:cs typeface="Tw Cen MT"/>
              </a:rPr>
              <a:t>provision </a:t>
            </a:r>
            <a:r>
              <a:rPr sz="2400">
                <a:latin typeface="Tw Cen MT"/>
                <a:cs typeface="Tw Cen MT"/>
              </a:rPr>
              <a:t>of </a:t>
            </a:r>
            <a:r>
              <a:rPr sz="2400" spc="-5">
                <a:latin typeface="Tw Cen MT"/>
                <a:cs typeface="Tw Cen MT"/>
              </a:rPr>
              <a:t>Medicaid </a:t>
            </a:r>
            <a:r>
              <a:rPr sz="2400">
                <a:latin typeface="Tw Cen MT"/>
                <a:cs typeface="Tw Cen MT"/>
              </a:rPr>
              <a:t>billable</a:t>
            </a:r>
            <a:r>
              <a:rPr sz="2400" spc="70">
                <a:latin typeface="Tw Cen MT"/>
                <a:cs typeface="Tw Cen MT"/>
              </a:rPr>
              <a:t> </a:t>
            </a:r>
            <a:r>
              <a:rPr sz="2400" spc="5">
                <a:latin typeface="Tw Cen MT"/>
                <a:cs typeface="Tw Cen MT"/>
              </a:rPr>
              <a:t>services.</a:t>
            </a:r>
            <a:endParaRPr sz="2400">
              <a:latin typeface="Tw Cen MT"/>
              <a:cs typeface="Tw Cen MT"/>
            </a:endParaRPr>
          </a:p>
          <a:p>
            <a:pPr marL="12700">
              <a:lnSpc>
                <a:spcPts val="2715"/>
              </a:lnSpc>
              <a:spcBef>
                <a:spcPts val="1465"/>
              </a:spcBef>
            </a:pPr>
            <a:r>
              <a:rPr lang="en-US" sz="2400">
                <a:latin typeface="Tw Cen MT"/>
                <a:cs typeface="Tw Cen MT"/>
              </a:rPr>
              <a:t>Activities include</a:t>
            </a:r>
            <a:r>
              <a:rPr sz="2400">
                <a:latin typeface="Tw Cen MT"/>
                <a:cs typeface="Tw Cen MT"/>
              </a:rPr>
              <a:t>:</a:t>
            </a:r>
          </a:p>
          <a:p>
            <a:pPr marL="652780" indent="-274955">
              <a:lnSpc>
                <a:spcPts val="2785"/>
              </a:lnSpc>
              <a:buClr>
                <a:srgbClr val="4189B3"/>
              </a:buClr>
              <a:buSzPct val="69230"/>
              <a:buFont typeface="Wingdings 2"/>
              <a:buChar char="□"/>
              <a:tabLst>
                <a:tab pos="653415" algn="l"/>
              </a:tabLst>
            </a:pPr>
            <a:r>
              <a:rPr sz="2600">
                <a:latin typeface="Tw Cen MT"/>
                <a:cs typeface="Tw Cen MT"/>
              </a:rPr>
              <a:t>Direct clinical/treatment and </a:t>
            </a:r>
            <a:r>
              <a:rPr sz="2600" spc="-5">
                <a:latin typeface="Tw Cen MT"/>
                <a:cs typeface="Tw Cen MT"/>
              </a:rPr>
              <a:t>therapeutic</a:t>
            </a:r>
            <a:r>
              <a:rPr sz="2600" spc="-110">
                <a:latin typeface="Tw Cen MT"/>
                <a:cs typeface="Tw Cen MT"/>
              </a:rPr>
              <a:t> </a:t>
            </a:r>
            <a:r>
              <a:rPr sz="2600" spc="10">
                <a:latin typeface="Tw Cen MT"/>
                <a:cs typeface="Tw Cen MT"/>
              </a:rPr>
              <a:t>services;</a:t>
            </a:r>
            <a:endParaRPr sz="2600">
              <a:latin typeface="Tw Cen MT"/>
              <a:cs typeface="Tw Cen MT"/>
            </a:endParaRPr>
          </a:p>
          <a:p>
            <a:pPr marL="652780" indent="-274955">
              <a:lnSpc>
                <a:spcPts val="2785"/>
              </a:lnSpc>
              <a:buClr>
                <a:srgbClr val="4189B3"/>
              </a:buClr>
              <a:buSzPct val="69230"/>
              <a:buFont typeface="Wingdings 2"/>
              <a:buChar char="□"/>
              <a:tabLst>
                <a:tab pos="653415" algn="l"/>
              </a:tabLst>
            </a:pPr>
            <a:r>
              <a:rPr sz="2600" spc="-5">
                <a:latin typeface="Tw Cen MT"/>
                <a:cs typeface="Tw Cen MT"/>
              </a:rPr>
              <a:t>Developmental </a:t>
            </a:r>
            <a:r>
              <a:rPr sz="2600">
                <a:latin typeface="Tw Cen MT"/>
                <a:cs typeface="Tw Cen MT"/>
              </a:rPr>
              <a:t>assessment and diagnostic</a:t>
            </a:r>
            <a:r>
              <a:rPr sz="2600" spc="-100">
                <a:latin typeface="Tw Cen MT"/>
                <a:cs typeface="Tw Cen MT"/>
              </a:rPr>
              <a:t> </a:t>
            </a:r>
            <a:r>
              <a:rPr sz="2600">
                <a:latin typeface="Tw Cen MT"/>
                <a:cs typeface="Tw Cen MT"/>
              </a:rPr>
              <a:t>testing;</a:t>
            </a:r>
          </a:p>
          <a:p>
            <a:pPr marL="652780" marR="139700" indent="-274320">
              <a:lnSpc>
                <a:spcPct val="70000"/>
              </a:lnSpc>
              <a:spcBef>
                <a:spcPts val="770"/>
              </a:spcBef>
              <a:buClr>
                <a:srgbClr val="4189B3"/>
              </a:buClr>
              <a:buSzPct val="69230"/>
              <a:buFont typeface="Wingdings 2"/>
              <a:buChar char="□"/>
              <a:tabLst>
                <a:tab pos="653415" algn="l"/>
              </a:tabLst>
            </a:pPr>
            <a:r>
              <a:rPr sz="2600">
                <a:latin typeface="Tw Cen MT"/>
                <a:cs typeface="Tw Cen MT"/>
              </a:rPr>
              <a:t>Administering first aid, </a:t>
            </a:r>
            <a:r>
              <a:rPr sz="2600" spc="-5">
                <a:latin typeface="Tw Cen MT"/>
                <a:cs typeface="Tw Cen MT"/>
              </a:rPr>
              <a:t>emergency </a:t>
            </a:r>
            <a:r>
              <a:rPr sz="2600" spc="-25">
                <a:latin typeface="Tw Cen MT"/>
                <a:cs typeface="Tw Cen MT"/>
              </a:rPr>
              <a:t>care, </a:t>
            </a:r>
            <a:r>
              <a:rPr sz="2600">
                <a:latin typeface="Tw Cen MT"/>
                <a:cs typeface="Tw Cen MT"/>
              </a:rPr>
              <a:t>or </a:t>
            </a:r>
            <a:r>
              <a:rPr sz="2600" spc="-150">
                <a:latin typeface="Tw Cen MT"/>
                <a:cs typeface="Tw Cen MT"/>
              </a:rPr>
              <a:t>medication;  </a:t>
            </a:r>
            <a:r>
              <a:rPr sz="2600">
                <a:latin typeface="Tw Cen MT"/>
                <a:cs typeface="Tw Cen MT"/>
              </a:rPr>
              <a:t>and</a:t>
            </a:r>
          </a:p>
          <a:p>
            <a:pPr marL="652780" indent="-274955">
              <a:lnSpc>
                <a:spcPts val="2785"/>
              </a:lnSpc>
              <a:buClr>
                <a:srgbClr val="4189B3"/>
              </a:buClr>
              <a:buSzPct val="69230"/>
              <a:buFont typeface="Wingdings 2"/>
              <a:buChar char="□"/>
              <a:tabLst>
                <a:tab pos="653415" algn="l"/>
              </a:tabLst>
            </a:pPr>
            <a:r>
              <a:rPr sz="2600" spc="-5">
                <a:latin typeface="Tw Cen MT"/>
                <a:cs typeface="Tw Cen MT"/>
              </a:rPr>
              <a:t>Provision </a:t>
            </a:r>
            <a:r>
              <a:rPr sz="2600">
                <a:latin typeface="Tw Cen MT"/>
                <a:cs typeface="Tw Cen MT"/>
              </a:rPr>
              <a:t>of </a:t>
            </a:r>
            <a:r>
              <a:rPr sz="2600" spc="10">
                <a:latin typeface="Tw Cen MT"/>
                <a:cs typeface="Tw Cen MT"/>
              </a:rPr>
              <a:t>services </a:t>
            </a:r>
            <a:r>
              <a:rPr sz="2600">
                <a:latin typeface="Tw Cen MT"/>
                <a:cs typeface="Tw Cen MT"/>
              </a:rPr>
              <a:t>reimbursable </a:t>
            </a:r>
            <a:r>
              <a:rPr sz="2600" spc="-5">
                <a:latin typeface="Tw Cen MT"/>
                <a:cs typeface="Tw Cen MT"/>
              </a:rPr>
              <a:t>through</a:t>
            </a:r>
            <a:r>
              <a:rPr sz="2600" spc="-90">
                <a:latin typeface="Tw Cen MT"/>
                <a:cs typeface="Tw Cen MT"/>
              </a:rPr>
              <a:t> </a:t>
            </a:r>
            <a:r>
              <a:rPr sz="2600">
                <a:latin typeface="Tw Cen MT"/>
                <a:cs typeface="Tw Cen MT"/>
              </a:rPr>
              <a:t>Medicaid.</a:t>
            </a:r>
          </a:p>
          <a:p>
            <a:pPr marL="652780" marR="5080">
              <a:lnSpc>
                <a:spcPct val="70000"/>
              </a:lnSpc>
              <a:spcBef>
                <a:spcPts val="2205"/>
              </a:spcBef>
              <a:tabLst>
                <a:tab pos="7702550" algn="l"/>
              </a:tabLst>
            </a:pPr>
            <a:r>
              <a:rPr sz="2400" i="1" spc="-120">
                <a:solidFill>
                  <a:srgbClr val="FF0000"/>
                </a:solidFill>
                <a:latin typeface="Tw Cen MT"/>
                <a:cs typeface="Tw Cen MT"/>
              </a:rPr>
              <a:t>T</a:t>
            </a:r>
            <a:r>
              <a:rPr sz="2400" i="1">
                <a:solidFill>
                  <a:srgbClr val="FF0000"/>
                </a:solidFill>
                <a:latin typeface="Tw Cen MT"/>
                <a:cs typeface="Tw Cen MT"/>
              </a:rPr>
              <a:t>a</a:t>
            </a:r>
            <a:r>
              <a:rPr sz="2400" i="1" spc="-95">
                <a:solidFill>
                  <a:srgbClr val="FF0000"/>
                </a:solidFill>
                <a:latin typeface="Tw Cen MT"/>
                <a:cs typeface="Tw Cen MT"/>
              </a:rPr>
              <a:t>r</a:t>
            </a:r>
            <a:r>
              <a:rPr sz="2400" i="1">
                <a:solidFill>
                  <a:srgbClr val="FF0000"/>
                </a:solidFill>
                <a:latin typeface="Tw Cen MT"/>
                <a:cs typeface="Tw Cen MT"/>
              </a:rPr>
              <a:t>geted</a:t>
            </a:r>
            <a:r>
              <a:rPr sz="2400" i="1" spc="-15">
                <a:solidFill>
                  <a:srgbClr val="FF0000"/>
                </a:solidFill>
                <a:latin typeface="Tw Cen MT"/>
                <a:cs typeface="Tw Cen MT"/>
              </a:rPr>
              <a:t> </a:t>
            </a:r>
            <a:r>
              <a:rPr sz="2400" i="1">
                <a:solidFill>
                  <a:srgbClr val="FF0000"/>
                </a:solidFill>
                <a:latin typeface="Tw Cen MT"/>
                <a:cs typeface="Tw Cen MT"/>
              </a:rPr>
              <a:t>Case Mana</a:t>
            </a:r>
            <a:r>
              <a:rPr sz="2400" i="1" spc="-10">
                <a:solidFill>
                  <a:srgbClr val="FF0000"/>
                </a:solidFill>
                <a:latin typeface="Tw Cen MT"/>
                <a:cs typeface="Tw Cen MT"/>
              </a:rPr>
              <a:t>g</a:t>
            </a:r>
            <a:r>
              <a:rPr sz="2400" i="1">
                <a:solidFill>
                  <a:srgbClr val="FF0000"/>
                </a:solidFill>
                <a:latin typeface="Tw Cen MT"/>
                <a:cs typeface="Tw Cen MT"/>
              </a:rPr>
              <a:t>eme</a:t>
            </a:r>
            <a:r>
              <a:rPr sz="2400" i="1" spc="-5">
                <a:solidFill>
                  <a:srgbClr val="FF0000"/>
                </a:solidFill>
                <a:latin typeface="Tw Cen MT"/>
                <a:cs typeface="Tw Cen MT"/>
              </a:rPr>
              <a:t>n</a:t>
            </a:r>
            <a:r>
              <a:rPr sz="2400" i="1">
                <a:solidFill>
                  <a:srgbClr val="FF0000"/>
                </a:solidFill>
                <a:latin typeface="Tw Cen MT"/>
                <a:cs typeface="Tw Cen MT"/>
              </a:rPr>
              <a:t>t </a:t>
            </a:r>
            <a:r>
              <a:rPr sz="2400" i="1" spc="5">
                <a:solidFill>
                  <a:srgbClr val="FF0000"/>
                </a:solidFill>
                <a:latin typeface="Tw Cen MT"/>
                <a:cs typeface="Tw Cen MT"/>
              </a:rPr>
              <a:t>s</a:t>
            </a:r>
            <a:r>
              <a:rPr sz="2400" i="1">
                <a:solidFill>
                  <a:srgbClr val="FF0000"/>
                </a:solidFill>
                <a:latin typeface="Tw Cen MT"/>
                <a:cs typeface="Tw Cen MT"/>
              </a:rPr>
              <a:t>e</a:t>
            </a:r>
            <a:r>
              <a:rPr sz="2400" i="1" spc="55">
                <a:solidFill>
                  <a:srgbClr val="FF0000"/>
                </a:solidFill>
                <a:latin typeface="Tw Cen MT"/>
                <a:cs typeface="Tw Cen MT"/>
              </a:rPr>
              <a:t>r</a:t>
            </a:r>
            <a:r>
              <a:rPr sz="2400" i="1">
                <a:solidFill>
                  <a:srgbClr val="FF0000"/>
                </a:solidFill>
                <a:latin typeface="Tw Cen MT"/>
                <a:cs typeface="Tw Cen MT"/>
              </a:rPr>
              <a:t>vic</a:t>
            </a:r>
            <a:r>
              <a:rPr sz="2400" i="1" spc="5">
                <a:solidFill>
                  <a:srgbClr val="FF0000"/>
                </a:solidFill>
                <a:latin typeface="Tw Cen MT"/>
                <a:cs typeface="Tw Cen MT"/>
              </a:rPr>
              <a:t>e</a:t>
            </a:r>
            <a:r>
              <a:rPr sz="2400" i="1">
                <a:solidFill>
                  <a:srgbClr val="FF0000"/>
                </a:solidFill>
                <a:latin typeface="Tw Cen MT"/>
                <a:cs typeface="Tw Cen MT"/>
              </a:rPr>
              <a:t>s</a:t>
            </a:r>
            <a:r>
              <a:rPr sz="2400" i="1" spc="-35">
                <a:solidFill>
                  <a:srgbClr val="FF0000"/>
                </a:solidFill>
                <a:latin typeface="Tw Cen MT"/>
                <a:cs typeface="Tw Cen MT"/>
              </a:rPr>
              <a:t> </a:t>
            </a:r>
            <a:r>
              <a:rPr sz="2400" i="1">
                <a:solidFill>
                  <a:srgbClr val="FF0000"/>
                </a:solidFill>
                <a:latin typeface="Tw Cen MT"/>
                <a:cs typeface="Tw Cen MT"/>
              </a:rPr>
              <a:t>are</a:t>
            </a:r>
            <a:r>
              <a:rPr sz="2400" i="1" spc="5">
                <a:solidFill>
                  <a:srgbClr val="FF0000"/>
                </a:solidFill>
                <a:latin typeface="Tw Cen MT"/>
                <a:cs typeface="Tw Cen MT"/>
              </a:rPr>
              <a:t> </a:t>
            </a:r>
            <a:r>
              <a:rPr sz="2400" i="1">
                <a:solidFill>
                  <a:srgbClr val="FF0000"/>
                </a:solidFill>
                <a:latin typeface="Tw Cen MT"/>
                <a:cs typeface="Tw Cen MT"/>
              </a:rPr>
              <a:t>coded </a:t>
            </a:r>
            <a:r>
              <a:rPr sz="2400" i="1" spc="-5">
                <a:solidFill>
                  <a:srgbClr val="FF0000"/>
                </a:solidFill>
                <a:latin typeface="Tw Cen MT"/>
                <a:cs typeface="Tw Cen MT"/>
              </a:rPr>
              <a:t>he</a:t>
            </a:r>
            <a:r>
              <a:rPr sz="2400" i="1">
                <a:solidFill>
                  <a:srgbClr val="FF0000"/>
                </a:solidFill>
                <a:latin typeface="Tw Cen MT"/>
                <a:cs typeface="Tw Cen MT"/>
              </a:rPr>
              <a:t>re</a:t>
            </a:r>
            <a:r>
              <a:rPr sz="2400" i="1" spc="-10">
                <a:solidFill>
                  <a:srgbClr val="FF0000"/>
                </a:solidFill>
                <a:latin typeface="Tw Cen MT"/>
                <a:cs typeface="Tw Cen MT"/>
              </a:rPr>
              <a:t> </a:t>
            </a:r>
            <a:r>
              <a:rPr sz="2400" i="1" spc="45">
                <a:solidFill>
                  <a:srgbClr val="FF0000"/>
                </a:solidFill>
                <a:latin typeface="Tw Cen MT"/>
                <a:cs typeface="Tw Cen MT"/>
              </a:rPr>
              <a:t>w</a:t>
            </a:r>
            <a:r>
              <a:rPr sz="2400" i="1" spc="-5">
                <a:solidFill>
                  <a:srgbClr val="FF0000"/>
                </a:solidFill>
                <a:latin typeface="Tw Cen MT"/>
                <a:cs typeface="Tw Cen MT"/>
              </a:rPr>
              <a:t>hen</a:t>
            </a:r>
            <a:r>
              <a:rPr sz="2400" i="1">
                <a:solidFill>
                  <a:srgbClr val="FF0000"/>
                </a:solidFill>
                <a:latin typeface="Tw Cen MT"/>
                <a:cs typeface="Tw Cen MT"/>
              </a:rPr>
              <a:t>:	1)  the </a:t>
            </a:r>
            <a:r>
              <a:rPr sz="2400" i="1" spc="5">
                <a:solidFill>
                  <a:srgbClr val="FF0000"/>
                </a:solidFill>
                <a:latin typeface="Tw Cen MT"/>
                <a:cs typeface="Tw Cen MT"/>
              </a:rPr>
              <a:t>client </a:t>
            </a:r>
            <a:r>
              <a:rPr sz="2400" i="1" spc="-5">
                <a:solidFill>
                  <a:srgbClr val="FF0000"/>
                </a:solidFill>
                <a:latin typeface="Tw Cen MT"/>
                <a:cs typeface="Tw Cen MT"/>
              </a:rPr>
              <a:t>is </a:t>
            </a:r>
            <a:r>
              <a:rPr sz="2400" i="1">
                <a:solidFill>
                  <a:srgbClr val="FF0000"/>
                </a:solidFill>
                <a:latin typeface="Tw Cen MT"/>
                <a:cs typeface="Tw Cen MT"/>
              </a:rPr>
              <a:t>eligible to </a:t>
            </a:r>
            <a:r>
              <a:rPr sz="2400" i="1" spc="-5">
                <a:solidFill>
                  <a:srgbClr val="FF0000"/>
                </a:solidFill>
                <a:latin typeface="Tw Cen MT"/>
                <a:cs typeface="Tw Cen MT"/>
              </a:rPr>
              <a:t>receive </a:t>
            </a:r>
            <a:r>
              <a:rPr sz="2400" i="1" spc="10">
                <a:solidFill>
                  <a:srgbClr val="FF0000"/>
                </a:solidFill>
                <a:latin typeface="Tw Cen MT"/>
                <a:cs typeface="Tw Cen MT"/>
              </a:rPr>
              <a:t>TCM, </a:t>
            </a:r>
            <a:r>
              <a:rPr sz="2400" i="1">
                <a:solidFill>
                  <a:srgbClr val="FF0000"/>
                </a:solidFill>
                <a:latin typeface="Tw Cen MT"/>
                <a:cs typeface="Tw Cen MT"/>
              </a:rPr>
              <a:t>and 2) the </a:t>
            </a:r>
            <a:r>
              <a:rPr sz="2400" i="1" spc="-5">
                <a:solidFill>
                  <a:srgbClr val="FF0000"/>
                </a:solidFill>
                <a:latin typeface="Tw Cen MT"/>
                <a:cs typeface="Tw Cen MT"/>
              </a:rPr>
              <a:t>individual is </a:t>
            </a:r>
            <a:r>
              <a:rPr sz="2400" i="1">
                <a:solidFill>
                  <a:srgbClr val="FF0000"/>
                </a:solidFill>
                <a:latin typeface="Tw Cen MT"/>
                <a:cs typeface="Tw Cen MT"/>
              </a:rPr>
              <a:t>a  qualified </a:t>
            </a:r>
            <a:r>
              <a:rPr sz="2400" i="1" spc="15">
                <a:solidFill>
                  <a:srgbClr val="FF0000"/>
                </a:solidFill>
                <a:latin typeface="Tw Cen MT"/>
                <a:cs typeface="Tw Cen MT"/>
              </a:rPr>
              <a:t>TCM</a:t>
            </a:r>
            <a:r>
              <a:rPr sz="2400" i="1" spc="-30">
                <a:solidFill>
                  <a:srgbClr val="FF0000"/>
                </a:solidFill>
                <a:latin typeface="Tw Cen MT"/>
                <a:cs typeface="Tw Cen MT"/>
              </a:rPr>
              <a:t> </a:t>
            </a:r>
            <a:r>
              <a:rPr sz="2400" i="1" spc="-35">
                <a:solidFill>
                  <a:srgbClr val="FF0000"/>
                </a:solidFill>
                <a:latin typeface="Tw Cen MT"/>
                <a:cs typeface="Tw Cen MT"/>
              </a:rPr>
              <a:t>provider.</a:t>
            </a:r>
            <a:endParaRPr sz="2400">
              <a:latin typeface="Tw Cen MT"/>
              <a:cs typeface="Tw Cen M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8" y="1866392"/>
            <a:ext cx="7843012" cy="4274888"/>
          </a:xfrm>
          <a:prstGeom prst="rect">
            <a:avLst/>
          </a:prstGeom>
        </p:spPr>
        <p:txBody>
          <a:bodyPr vert="horz" wrap="square" lIns="0" tIns="12065" rIns="0" bIns="0" rtlCol="0">
            <a:spAutoFit/>
          </a:bodyPr>
          <a:lstStyle/>
          <a:p>
            <a:pPr marL="12700">
              <a:lnSpc>
                <a:spcPct val="100000"/>
              </a:lnSpc>
              <a:spcBef>
                <a:spcPts val="95"/>
              </a:spcBef>
            </a:pPr>
            <a:r>
              <a:rPr sz="2800" spc="-5">
                <a:latin typeface="Tw Cen MT"/>
                <a:cs typeface="Tw Cen MT"/>
              </a:rPr>
              <a:t>Additional</a:t>
            </a:r>
            <a:r>
              <a:rPr sz="2800" spc="5">
                <a:latin typeface="Tw Cen MT"/>
                <a:cs typeface="Tw Cen MT"/>
              </a:rPr>
              <a:t> </a:t>
            </a:r>
            <a:r>
              <a:rPr lang="en-US" sz="2800" spc="-5">
                <a:latin typeface="Tw Cen MT"/>
                <a:cs typeface="Tw Cen MT"/>
              </a:rPr>
              <a:t>Activities</a:t>
            </a:r>
            <a:r>
              <a:rPr sz="2800" spc="-5">
                <a:latin typeface="Tw Cen MT"/>
                <a:cs typeface="Tw Cen MT"/>
              </a:rPr>
              <a:t>:</a:t>
            </a:r>
            <a:endParaRPr sz="3850">
              <a:latin typeface="Tw Cen MT"/>
              <a:cs typeface="Tw Cen MT"/>
            </a:endParaRPr>
          </a:p>
          <a:p>
            <a:pPr marL="652145" marR="342265" indent="-274320">
              <a:lnSpc>
                <a:spcPct val="100000"/>
              </a:lnSpc>
              <a:buClr>
                <a:srgbClr val="4189B3"/>
              </a:buClr>
              <a:buSzPct val="69230"/>
              <a:buFont typeface="Wingdings 2"/>
              <a:buChar char="□"/>
              <a:tabLst>
                <a:tab pos="652780" algn="l"/>
              </a:tabLst>
            </a:pPr>
            <a:r>
              <a:rPr sz="2600" spc="-5">
                <a:latin typeface="Tw Cen MT"/>
                <a:cs typeface="Tw Cen MT"/>
              </a:rPr>
              <a:t>Providing </a:t>
            </a:r>
            <a:r>
              <a:rPr lang="en-US" sz="2600">
                <a:latin typeface="Tw Cen MT"/>
                <a:cs typeface="Tw Cen MT"/>
              </a:rPr>
              <a:t>i</a:t>
            </a:r>
            <a:r>
              <a:rPr sz="2600">
                <a:latin typeface="Tw Cen MT"/>
                <a:cs typeface="Tw Cen MT"/>
              </a:rPr>
              <a:t>ndividual, </a:t>
            </a:r>
            <a:r>
              <a:rPr lang="en-US" sz="2600" spc="-30">
                <a:latin typeface="Tw Cen MT"/>
                <a:cs typeface="Tw Cen MT"/>
              </a:rPr>
              <a:t>f</a:t>
            </a:r>
            <a:r>
              <a:rPr sz="2600" spc="-30">
                <a:latin typeface="Tw Cen MT"/>
                <a:cs typeface="Tw Cen MT"/>
              </a:rPr>
              <a:t>amily, </a:t>
            </a:r>
            <a:r>
              <a:rPr sz="2600">
                <a:latin typeface="Tw Cen MT"/>
                <a:cs typeface="Tw Cen MT"/>
              </a:rPr>
              <a:t>or </a:t>
            </a:r>
            <a:r>
              <a:rPr lang="en-US" sz="2600" spc="-10">
                <a:latin typeface="Tw Cen MT"/>
                <a:cs typeface="Tw Cen MT"/>
              </a:rPr>
              <a:t>g</a:t>
            </a:r>
            <a:r>
              <a:rPr sz="2600" spc="-10">
                <a:latin typeface="Tw Cen MT"/>
                <a:cs typeface="Tw Cen MT"/>
              </a:rPr>
              <a:t>roup  </a:t>
            </a:r>
            <a:r>
              <a:rPr lang="en-US" sz="2600">
                <a:latin typeface="Tw Cen MT"/>
                <a:cs typeface="Tw Cen MT"/>
              </a:rPr>
              <a:t>c</a:t>
            </a:r>
            <a:r>
              <a:rPr sz="2600">
                <a:latin typeface="Tw Cen MT"/>
                <a:cs typeface="Tw Cen MT"/>
              </a:rPr>
              <a:t>ounseling </a:t>
            </a:r>
            <a:r>
              <a:rPr lang="en-US" sz="2600" spc="15">
                <a:latin typeface="Tw Cen MT"/>
                <a:cs typeface="Tw Cen MT"/>
              </a:rPr>
              <a:t>s</a:t>
            </a:r>
            <a:r>
              <a:rPr sz="2600" spc="15">
                <a:latin typeface="Tw Cen MT"/>
                <a:cs typeface="Tw Cen MT"/>
              </a:rPr>
              <a:t>ervices </a:t>
            </a:r>
            <a:r>
              <a:rPr sz="2600">
                <a:latin typeface="Tw Cen MT"/>
                <a:cs typeface="Tw Cen MT"/>
              </a:rPr>
              <a:t>to </a:t>
            </a:r>
            <a:r>
              <a:rPr lang="en-US" sz="2600" spc="-30">
                <a:latin typeface="Tw Cen MT"/>
                <a:cs typeface="Tw Cen MT"/>
              </a:rPr>
              <a:t>t</a:t>
            </a:r>
            <a:r>
              <a:rPr sz="2600" spc="-30">
                <a:latin typeface="Tw Cen MT"/>
                <a:cs typeface="Tw Cen MT"/>
              </a:rPr>
              <a:t>reat </a:t>
            </a:r>
            <a:r>
              <a:rPr lang="en-US" sz="2600">
                <a:latin typeface="Tw Cen MT"/>
                <a:cs typeface="Tw Cen MT"/>
              </a:rPr>
              <a:t>h</a:t>
            </a:r>
            <a:r>
              <a:rPr sz="2600">
                <a:latin typeface="Tw Cen MT"/>
                <a:cs typeface="Tw Cen MT"/>
              </a:rPr>
              <a:t>ealth,</a:t>
            </a:r>
            <a:r>
              <a:rPr sz="2600" spc="-135">
                <a:latin typeface="Tw Cen MT"/>
                <a:cs typeface="Tw Cen MT"/>
              </a:rPr>
              <a:t> </a:t>
            </a:r>
            <a:r>
              <a:rPr lang="en-US" sz="2600">
                <a:latin typeface="Tw Cen MT"/>
                <a:cs typeface="Tw Cen MT"/>
              </a:rPr>
              <a:t>m</a:t>
            </a:r>
            <a:r>
              <a:rPr sz="2600">
                <a:latin typeface="Tw Cen MT"/>
                <a:cs typeface="Tw Cen MT"/>
              </a:rPr>
              <a:t>ental  </a:t>
            </a:r>
            <a:r>
              <a:rPr lang="en-US" sz="2600">
                <a:latin typeface="Tw Cen MT"/>
                <a:cs typeface="Tw Cen MT"/>
              </a:rPr>
              <a:t>h</a:t>
            </a:r>
            <a:r>
              <a:rPr sz="2600">
                <a:latin typeface="Tw Cen MT"/>
                <a:cs typeface="Tw Cen MT"/>
              </a:rPr>
              <a:t>ealth, or </a:t>
            </a:r>
            <a:r>
              <a:rPr lang="en-US" sz="2600">
                <a:latin typeface="Tw Cen MT"/>
                <a:cs typeface="Tw Cen MT"/>
              </a:rPr>
              <a:t>s</a:t>
            </a:r>
            <a:r>
              <a:rPr sz="2600">
                <a:latin typeface="Tw Cen MT"/>
                <a:cs typeface="Tw Cen MT"/>
              </a:rPr>
              <a:t>ubstance </a:t>
            </a:r>
            <a:r>
              <a:rPr lang="en-US" sz="2600">
                <a:latin typeface="Tw Cen MT"/>
                <a:cs typeface="Tw Cen MT"/>
              </a:rPr>
              <a:t>a</a:t>
            </a:r>
            <a:r>
              <a:rPr sz="2600">
                <a:latin typeface="Tw Cen MT"/>
                <a:cs typeface="Tw Cen MT"/>
              </a:rPr>
              <a:t>buse</a:t>
            </a:r>
            <a:r>
              <a:rPr sz="2600" spc="-95">
                <a:latin typeface="Tw Cen MT"/>
                <a:cs typeface="Tw Cen MT"/>
              </a:rPr>
              <a:t> </a:t>
            </a:r>
            <a:r>
              <a:rPr lang="en-US" sz="2600">
                <a:latin typeface="Tw Cen MT"/>
                <a:cs typeface="Tw Cen MT"/>
              </a:rPr>
              <a:t>c</a:t>
            </a:r>
            <a:r>
              <a:rPr sz="2600">
                <a:latin typeface="Tw Cen MT"/>
                <a:cs typeface="Tw Cen MT"/>
              </a:rPr>
              <a:t>onditions;</a:t>
            </a:r>
            <a:endParaRPr lang="en-US" sz="2600">
              <a:latin typeface="Tw Cen MT"/>
              <a:cs typeface="Tw Cen MT"/>
            </a:endParaRPr>
          </a:p>
          <a:p>
            <a:pPr marL="377825" marR="342265">
              <a:lnSpc>
                <a:spcPct val="100000"/>
              </a:lnSpc>
              <a:buClr>
                <a:srgbClr val="4189B3"/>
              </a:buClr>
              <a:buSzPct val="69230"/>
              <a:tabLst>
                <a:tab pos="652780" algn="l"/>
              </a:tabLst>
            </a:pPr>
            <a:endParaRPr sz="2600">
              <a:latin typeface="Tw Cen MT"/>
              <a:cs typeface="Tw Cen MT"/>
            </a:endParaRPr>
          </a:p>
          <a:p>
            <a:pPr marL="652145" marR="5080" indent="-274320">
              <a:lnSpc>
                <a:spcPct val="100000"/>
              </a:lnSpc>
              <a:spcBef>
                <a:spcPts val="605"/>
              </a:spcBef>
              <a:buClr>
                <a:srgbClr val="4189B3"/>
              </a:buClr>
              <a:buSzPct val="69230"/>
              <a:buFont typeface="Wingdings 2"/>
              <a:buChar char="□"/>
              <a:tabLst>
                <a:tab pos="652780" algn="l"/>
              </a:tabLst>
            </a:pPr>
            <a:r>
              <a:rPr sz="2600" spc="-5">
                <a:latin typeface="Tw Cen MT"/>
                <a:cs typeface="Tw Cen MT"/>
              </a:rPr>
              <a:t>Developmental </a:t>
            </a:r>
            <a:r>
              <a:rPr lang="en-US" sz="2600">
                <a:latin typeface="Tw Cen MT"/>
                <a:cs typeface="Tw Cen MT"/>
              </a:rPr>
              <a:t>a</a:t>
            </a:r>
            <a:r>
              <a:rPr sz="2600">
                <a:latin typeface="Tw Cen MT"/>
                <a:cs typeface="Tw Cen MT"/>
              </a:rPr>
              <a:t>ssessment, </a:t>
            </a:r>
            <a:r>
              <a:rPr lang="en-US" sz="2600">
                <a:latin typeface="Tw Cen MT"/>
                <a:cs typeface="Tw Cen MT"/>
              </a:rPr>
              <a:t>d</a:t>
            </a:r>
            <a:r>
              <a:rPr sz="2600">
                <a:latin typeface="Tw Cen MT"/>
                <a:cs typeface="Tw Cen MT"/>
              </a:rPr>
              <a:t>iagnosti</a:t>
            </a:r>
            <a:r>
              <a:rPr lang="en-US" sz="2600">
                <a:latin typeface="Tw Cen MT"/>
                <a:cs typeface="Tw Cen MT"/>
              </a:rPr>
              <a:t>c testing</a:t>
            </a:r>
            <a:r>
              <a:rPr sz="2600" spc="-240">
                <a:latin typeface="Tw Cen MT"/>
                <a:cs typeface="Tw Cen MT"/>
              </a:rPr>
              <a:t> </a:t>
            </a:r>
            <a:r>
              <a:rPr sz="2600">
                <a:latin typeface="Tw Cen MT"/>
                <a:cs typeface="Tw Cen MT"/>
              </a:rPr>
              <a:t>and </a:t>
            </a:r>
            <a:r>
              <a:rPr lang="en-US" sz="2600" spc="-5">
                <a:latin typeface="Tw Cen MT"/>
                <a:cs typeface="Tw Cen MT"/>
              </a:rPr>
              <a:t>evaluation</a:t>
            </a:r>
            <a:r>
              <a:rPr sz="2600" spc="-5">
                <a:latin typeface="Tw Cen MT"/>
                <a:cs typeface="Tw Cen MT"/>
              </a:rPr>
              <a:t> </a:t>
            </a:r>
            <a:r>
              <a:rPr sz="2600">
                <a:latin typeface="Tw Cen MT"/>
                <a:cs typeface="Tw Cen MT"/>
              </a:rPr>
              <a:t>of </a:t>
            </a:r>
            <a:r>
              <a:rPr lang="en-US" sz="2600" spc="-10">
                <a:latin typeface="Tw Cen MT"/>
                <a:cs typeface="Tw Cen MT"/>
              </a:rPr>
              <a:t>results</a:t>
            </a:r>
            <a:r>
              <a:rPr sz="2600" spc="-10">
                <a:latin typeface="Tw Cen MT"/>
                <a:cs typeface="Tw Cen MT"/>
              </a:rPr>
              <a:t>;</a:t>
            </a:r>
            <a:r>
              <a:rPr sz="2600" spc="-35">
                <a:latin typeface="Tw Cen MT"/>
                <a:cs typeface="Tw Cen MT"/>
              </a:rPr>
              <a:t> </a:t>
            </a:r>
            <a:r>
              <a:rPr sz="2600">
                <a:latin typeface="Tw Cen MT"/>
                <a:cs typeface="Tw Cen MT"/>
              </a:rPr>
              <a:t>and</a:t>
            </a:r>
            <a:endParaRPr lang="en-US" sz="2600">
              <a:latin typeface="Tw Cen MT"/>
              <a:cs typeface="Tw Cen MT"/>
            </a:endParaRPr>
          </a:p>
          <a:p>
            <a:pPr marL="377825" marR="5080">
              <a:lnSpc>
                <a:spcPct val="100000"/>
              </a:lnSpc>
              <a:spcBef>
                <a:spcPts val="605"/>
              </a:spcBef>
              <a:buClr>
                <a:srgbClr val="4189B3"/>
              </a:buClr>
              <a:buSzPct val="69230"/>
              <a:tabLst>
                <a:tab pos="652780" algn="l"/>
              </a:tabLst>
            </a:pPr>
            <a:endParaRPr sz="2600">
              <a:latin typeface="Tw Cen MT"/>
              <a:cs typeface="Tw Cen MT"/>
            </a:endParaRPr>
          </a:p>
          <a:p>
            <a:pPr marL="652780" indent="-274955">
              <a:lnSpc>
                <a:spcPct val="100000"/>
              </a:lnSpc>
              <a:spcBef>
                <a:spcPts val="600"/>
              </a:spcBef>
              <a:buClr>
                <a:srgbClr val="4189B3"/>
              </a:buClr>
              <a:buSzPct val="69230"/>
              <a:buFont typeface="Wingdings 2"/>
              <a:buChar char="□"/>
              <a:tabLst>
                <a:tab pos="652780" algn="l"/>
              </a:tabLst>
            </a:pPr>
            <a:r>
              <a:rPr lang="en-US" sz="2600">
                <a:latin typeface="Tw Cen MT"/>
                <a:cs typeface="Tw Cen MT"/>
              </a:rPr>
              <a:t>Health</a:t>
            </a:r>
            <a:r>
              <a:rPr sz="2600">
                <a:latin typeface="Tw Cen MT"/>
                <a:cs typeface="Tw Cen MT"/>
              </a:rPr>
              <a:t> </a:t>
            </a:r>
            <a:r>
              <a:rPr lang="en-US" sz="2600">
                <a:latin typeface="Tw Cen MT"/>
                <a:cs typeface="Tw Cen MT"/>
              </a:rPr>
              <a:t>status</a:t>
            </a:r>
            <a:r>
              <a:rPr sz="2600" spc="-60">
                <a:latin typeface="Tw Cen MT"/>
                <a:cs typeface="Tw Cen MT"/>
              </a:rPr>
              <a:t> </a:t>
            </a:r>
            <a:r>
              <a:rPr lang="en-US" sz="2600" spc="-5">
                <a:latin typeface="Tw Cen MT"/>
                <a:cs typeface="Tw Cen MT"/>
              </a:rPr>
              <a:t>monitoring and medication management (vitals, injections)</a:t>
            </a:r>
            <a:endParaRPr sz="2600">
              <a:latin typeface="Tw Cen MT"/>
              <a:cs typeface="Tw Cen MT"/>
            </a:endParaRPr>
          </a:p>
        </p:txBody>
      </p:sp>
      <p:sp>
        <p:nvSpPr>
          <p:cNvPr id="3" name="object 3"/>
          <p:cNvSpPr txBox="1">
            <a:spLocks noGrp="1"/>
          </p:cNvSpPr>
          <p:nvPr>
            <p:ph type="title"/>
          </p:nvPr>
        </p:nvSpPr>
        <p:spPr>
          <a:xfrm>
            <a:off x="691387" y="248157"/>
            <a:ext cx="7310120" cy="909955"/>
          </a:xfrm>
          <a:prstGeom prst="rect">
            <a:avLst/>
          </a:prstGeom>
        </p:spPr>
        <p:txBody>
          <a:bodyPr vert="horz" wrap="square" lIns="0" tIns="12700" rIns="0" bIns="0" rtlCol="0">
            <a:spAutoFit/>
          </a:bodyPr>
          <a:lstStyle/>
          <a:p>
            <a:pPr marL="12700" marR="5080">
              <a:lnSpc>
                <a:spcPct val="100000"/>
              </a:lnSpc>
              <a:spcBef>
                <a:spcPts val="100"/>
              </a:spcBef>
              <a:tabLst>
                <a:tab pos="1373505" algn="l"/>
              </a:tabLst>
            </a:pPr>
            <a:r>
              <a:rPr sz="2900" i="1">
                <a:latin typeface="Tw Cen MT"/>
                <a:cs typeface="Tw Cen MT"/>
              </a:rPr>
              <a:t>Code</a:t>
            </a:r>
            <a:r>
              <a:rPr sz="2900" i="1" spc="-15">
                <a:latin typeface="Tw Cen MT"/>
                <a:cs typeface="Tw Cen MT"/>
              </a:rPr>
              <a:t> </a:t>
            </a:r>
            <a:r>
              <a:rPr sz="2900" i="1">
                <a:latin typeface="Tw Cen MT"/>
                <a:cs typeface="Tw Cen MT"/>
              </a:rPr>
              <a:t>A.	</a:t>
            </a:r>
            <a:r>
              <a:rPr sz="2900"/>
              <a:t>Direct Medical </a:t>
            </a:r>
            <a:r>
              <a:rPr sz="2900" spc="15"/>
              <a:t>Services </a:t>
            </a:r>
            <a:r>
              <a:rPr sz="2900"/>
              <a:t>and Other</a:t>
            </a:r>
            <a:r>
              <a:rPr sz="2900" spc="-160"/>
              <a:t> </a:t>
            </a:r>
            <a:r>
              <a:rPr sz="2900"/>
              <a:t>State  Medicaid </a:t>
            </a:r>
            <a:r>
              <a:rPr sz="2900" spc="-10"/>
              <a:t>Program </a:t>
            </a:r>
            <a:r>
              <a:rPr sz="2900" spc="15"/>
              <a:t>Services</a:t>
            </a:r>
            <a:r>
              <a:rPr sz="2900" spc="-95"/>
              <a:t> </a:t>
            </a:r>
            <a:r>
              <a:rPr sz="2900"/>
              <a:t>(Continued)</a:t>
            </a:r>
            <a:endParaRPr sz="2900">
              <a:latin typeface="Tw Cen MT"/>
              <a:cs typeface="Tw Cen M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7628890" cy="696595"/>
          </a:xfrm>
          <a:prstGeom prst="rect">
            <a:avLst/>
          </a:prstGeom>
        </p:spPr>
        <p:txBody>
          <a:bodyPr vert="horz" wrap="square" lIns="0" tIns="12700" rIns="0" bIns="0" rtlCol="0">
            <a:spAutoFit/>
          </a:bodyPr>
          <a:lstStyle/>
          <a:p>
            <a:pPr marL="12700">
              <a:lnSpc>
                <a:spcPct val="100000"/>
              </a:lnSpc>
              <a:spcBef>
                <a:spcPts val="100"/>
              </a:spcBef>
            </a:pPr>
            <a:r>
              <a:rPr sz="4400"/>
              <a:t>Additional </a:t>
            </a:r>
            <a:r>
              <a:rPr sz="4400" spc="-5"/>
              <a:t>Information </a:t>
            </a:r>
            <a:r>
              <a:rPr sz="4400" spc="-30"/>
              <a:t>for </a:t>
            </a:r>
            <a:r>
              <a:rPr sz="4400"/>
              <a:t>Code</a:t>
            </a:r>
            <a:r>
              <a:rPr sz="4400" spc="-30"/>
              <a:t> </a:t>
            </a:r>
            <a:r>
              <a:rPr sz="4400"/>
              <a:t>A</a:t>
            </a:r>
          </a:p>
        </p:txBody>
      </p:sp>
      <p:sp>
        <p:nvSpPr>
          <p:cNvPr id="3" name="object 3"/>
          <p:cNvSpPr txBox="1"/>
          <p:nvPr/>
        </p:nvSpPr>
        <p:spPr>
          <a:xfrm>
            <a:off x="691387" y="1828800"/>
            <a:ext cx="7181850" cy="3642664"/>
          </a:xfrm>
          <a:prstGeom prst="rect">
            <a:avLst/>
          </a:prstGeom>
        </p:spPr>
        <p:txBody>
          <a:bodyPr vert="horz" wrap="square" lIns="0" tIns="13335" rIns="0" bIns="0" rtlCol="0">
            <a:spAutoFit/>
          </a:bodyPr>
          <a:lstStyle/>
          <a:p>
            <a:pPr marL="332740" marR="5080" indent="-320675">
              <a:lnSpc>
                <a:spcPct val="100000"/>
              </a:lnSpc>
              <a:spcBef>
                <a:spcPts val="105"/>
              </a:spcBef>
              <a:buClr>
                <a:srgbClr val="A6B727"/>
              </a:buClr>
              <a:buSzPct val="60344"/>
              <a:buFont typeface="Wingdings"/>
              <a:buChar char=""/>
              <a:tabLst>
                <a:tab pos="333375" algn="l"/>
              </a:tabLst>
            </a:pPr>
            <a:r>
              <a:rPr lang="en-US" sz="2900" spc="-5">
                <a:latin typeface="Tw Cen MT"/>
                <a:cs typeface="Tw Cen MT"/>
              </a:rPr>
              <a:t>If </a:t>
            </a:r>
            <a:r>
              <a:rPr lang="en-US" sz="2900" spc="-20">
                <a:latin typeface="Tw Cen MT"/>
                <a:cs typeface="Tw Cen MT"/>
              </a:rPr>
              <a:t>your </a:t>
            </a:r>
            <a:r>
              <a:rPr lang="en-US" sz="2900">
                <a:latin typeface="Tw Cen MT"/>
                <a:cs typeface="Tw Cen MT"/>
              </a:rPr>
              <a:t>time </a:t>
            </a:r>
            <a:r>
              <a:rPr lang="en-US" sz="2900" spc="-5">
                <a:latin typeface="Tw Cen MT"/>
                <a:cs typeface="Tw Cen MT"/>
              </a:rPr>
              <a:t>is </a:t>
            </a:r>
            <a:r>
              <a:rPr lang="en-US" sz="2900">
                <a:latin typeface="Tw Cen MT"/>
                <a:cs typeface="Tw Cen MT"/>
              </a:rPr>
              <a:t>directly </a:t>
            </a:r>
            <a:r>
              <a:rPr lang="en-US" sz="2900" spc="-10">
                <a:latin typeface="Tw Cen MT"/>
                <a:cs typeface="Tw Cen MT"/>
              </a:rPr>
              <a:t>covered </a:t>
            </a:r>
            <a:r>
              <a:rPr lang="en-US" sz="2900" spc="-70">
                <a:latin typeface="Tw Cen MT"/>
                <a:cs typeface="Tw Cen MT"/>
              </a:rPr>
              <a:t>by </a:t>
            </a:r>
            <a:r>
              <a:rPr lang="en-US" sz="2900">
                <a:latin typeface="Tw Cen MT"/>
                <a:cs typeface="Tw Cen MT"/>
              </a:rPr>
              <a:t>a </a:t>
            </a:r>
            <a:r>
              <a:rPr lang="en-US" sz="2900" spc="-5">
                <a:latin typeface="Tw Cen MT"/>
                <a:cs typeface="Tw Cen MT"/>
              </a:rPr>
              <a:t>grant, </a:t>
            </a:r>
            <a:r>
              <a:rPr lang="en-US" sz="2900" spc="-25">
                <a:latin typeface="Tw Cen MT"/>
                <a:cs typeface="Tw Cen MT"/>
              </a:rPr>
              <a:t>any  </a:t>
            </a:r>
            <a:r>
              <a:rPr lang="en-US" sz="2900">
                <a:latin typeface="Tw Cen MT"/>
                <a:cs typeface="Tw Cen MT"/>
              </a:rPr>
              <a:t>other reimbursement </a:t>
            </a:r>
            <a:r>
              <a:rPr lang="en-US" sz="2900" spc="-10">
                <a:latin typeface="Tw Cen MT"/>
                <a:cs typeface="Tw Cen MT"/>
              </a:rPr>
              <a:t>program </a:t>
            </a:r>
            <a:r>
              <a:rPr lang="en-US" sz="2900">
                <a:latin typeface="Tw Cen MT"/>
                <a:cs typeface="Tw Cen MT"/>
              </a:rPr>
              <a:t>or </a:t>
            </a:r>
            <a:r>
              <a:rPr lang="en-US" sz="2900" spc="-5">
                <a:latin typeface="Tw Cen MT"/>
                <a:cs typeface="Tw Cen MT"/>
              </a:rPr>
              <a:t>contract, </a:t>
            </a:r>
            <a:r>
              <a:rPr lang="en-US" sz="2900">
                <a:latin typeface="Tw Cen MT"/>
                <a:cs typeface="Tw Cen MT"/>
              </a:rPr>
              <a:t>use  code</a:t>
            </a:r>
            <a:r>
              <a:rPr lang="en-US" sz="2900" spc="-25">
                <a:latin typeface="Tw Cen MT"/>
                <a:cs typeface="Tw Cen MT"/>
              </a:rPr>
              <a:t> </a:t>
            </a:r>
            <a:r>
              <a:rPr lang="en-US" sz="2900">
                <a:latin typeface="Tw Cen MT"/>
                <a:cs typeface="Tw Cen MT"/>
              </a:rPr>
              <a:t>A.</a:t>
            </a:r>
          </a:p>
          <a:p>
            <a:pPr marL="12065" marR="5080">
              <a:lnSpc>
                <a:spcPct val="100000"/>
              </a:lnSpc>
              <a:spcBef>
                <a:spcPts val="105"/>
              </a:spcBef>
              <a:buClr>
                <a:srgbClr val="A6B727"/>
              </a:buClr>
              <a:buSzPct val="60344"/>
              <a:tabLst>
                <a:tab pos="333375" algn="l"/>
              </a:tabLst>
            </a:pPr>
            <a:endParaRPr sz="1600">
              <a:latin typeface="Tw Cen MT"/>
              <a:cs typeface="Tw Cen MT"/>
            </a:endParaRPr>
          </a:p>
          <a:p>
            <a:pPr marL="332740" marR="243204" indent="-320675">
              <a:lnSpc>
                <a:spcPct val="100000"/>
              </a:lnSpc>
              <a:spcBef>
                <a:spcPts val="5"/>
              </a:spcBef>
              <a:buClr>
                <a:srgbClr val="A6B727"/>
              </a:buClr>
              <a:buSzPct val="60344"/>
              <a:buFont typeface="Wingdings"/>
              <a:buChar char=""/>
              <a:tabLst>
                <a:tab pos="333375" algn="l"/>
              </a:tabLst>
            </a:pPr>
            <a:r>
              <a:rPr sz="2900">
                <a:latin typeface="Tw Cen MT"/>
                <a:cs typeface="Tw Cen MT"/>
              </a:rPr>
              <a:t>When </a:t>
            </a:r>
            <a:r>
              <a:rPr sz="2900" spc="-30">
                <a:latin typeface="Tw Cen MT"/>
                <a:cs typeface="Tw Cen MT"/>
              </a:rPr>
              <a:t>you </a:t>
            </a:r>
            <a:r>
              <a:rPr sz="2900">
                <a:latin typeface="Tw Cen MT"/>
                <a:cs typeface="Tw Cen MT"/>
              </a:rPr>
              <a:t>are billing </a:t>
            </a:r>
            <a:r>
              <a:rPr sz="2900" spc="-40">
                <a:latin typeface="Tw Cen MT"/>
                <a:cs typeface="Tw Cen MT"/>
              </a:rPr>
              <a:t>MRO, </a:t>
            </a:r>
            <a:r>
              <a:rPr sz="2900">
                <a:latin typeface="Tw Cen MT"/>
                <a:cs typeface="Tw Cen MT"/>
              </a:rPr>
              <a:t>code that time to  code</a:t>
            </a:r>
            <a:r>
              <a:rPr sz="2900" spc="-20">
                <a:latin typeface="Tw Cen MT"/>
                <a:cs typeface="Tw Cen MT"/>
              </a:rPr>
              <a:t> </a:t>
            </a:r>
            <a:r>
              <a:rPr sz="2900">
                <a:latin typeface="Tw Cen MT"/>
                <a:cs typeface="Tw Cen MT"/>
              </a:rPr>
              <a:t>A.</a:t>
            </a:r>
            <a:endParaRPr lang="en-US" sz="2900">
              <a:latin typeface="Tw Cen MT"/>
              <a:cs typeface="Tw Cen MT"/>
            </a:endParaRPr>
          </a:p>
          <a:p>
            <a:pPr marL="332740" marR="243204" indent="-320675">
              <a:lnSpc>
                <a:spcPct val="100000"/>
              </a:lnSpc>
              <a:spcBef>
                <a:spcPts val="5"/>
              </a:spcBef>
              <a:buClr>
                <a:srgbClr val="A6B727"/>
              </a:buClr>
              <a:buSzPct val="60344"/>
              <a:buFont typeface="Wingdings"/>
              <a:buChar char=""/>
              <a:tabLst>
                <a:tab pos="333375" algn="l"/>
              </a:tabLst>
            </a:pPr>
            <a:endParaRPr lang="en-US" sz="1600">
              <a:latin typeface="Tw Cen MT"/>
              <a:cs typeface="Tw Cen MT"/>
            </a:endParaRPr>
          </a:p>
          <a:p>
            <a:pPr marL="332740" marR="243204" indent="-320675">
              <a:lnSpc>
                <a:spcPct val="100000"/>
              </a:lnSpc>
              <a:spcBef>
                <a:spcPts val="5"/>
              </a:spcBef>
              <a:buClr>
                <a:srgbClr val="A6B727"/>
              </a:buClr>
              <a:buSzPct val="60344"/>
              <a:buFont typeface="Wingdings"/>
              <a:buChar char=""/>
              <a:tabLst>
                <a:tab pos="333375" algn="l"/>
              </a:tabLst>
            </a:pPr>
            <a:r>
              <a:rPr lang="en-US" sz="2900">
                <a:latin typeface="Tw Cen MT"/>
                <a:cs typeface="Tw Cen MT"/>
              </a:rPr>
              <a:t>If you are providing a direct medical service to a client, use code A.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136347"/>
            <a:ext cx="7694930" cy="1123315"/>
          </a:xfrm>
          <a:prstGeom prst="rect">
            <a:avLst/>
          </a:prstGeom>
        </p:spPr>
        <p:txBody>
          <a:bodyPr vert="horz" wrap="square" lIns="0" tIns="12700" rIns="0" bIns="0" rtlCol="0">
            <a:spAutoFit/>
          </a:bodyPr>
          <a:lstStyle/>
          <a:p>
            <a:pPr marL="638810" marR="5080" indent="-626745">
              <a:lnSpc>
                <a:spcPct val="100000"/>
              </a:lnSpc>
              <a:spcBef>
                <a:spcPts val="100"/>
              </a:spcBef>
              <a:tabLst>
                <a:tab pos="1643380" algn="l"/>
              </a:tabLst>
            </a:pPr>
            <a:r>
              <a:rPr b="1" i="1">
                <a:latin typeface="Tw Cen MT"/>
                <a:cs typeface="Tw Cen MT"/>
              </a:rPr>
              <a:t>Code</a:t>
            </a:r>
            <a:r>
              <a:rPr b="1" i="1" spc="5">
                <a:latin typeface="Tw Cen MT"/>
                <a:cs typeface="Tw Cen MT"/>
              </a:rPr>
              <a:t> </a:t>
            </a:r>
            <a:r>
              <a:rPr b="1" i="1" spc="-45">
                <a:latin typeface="Tw Cen MT"/>
                <a:cs typeface="Tw Cen MT"/>
              </a:rPr>
              <a:t>B.</a:t>
            </a:r>
            <a:r>
              <a:rPr i="1" spc="-45">
                <a:latin typeface="Tw Cen MT"/>
                <a:cs typeface="Tw Cen MT"/>
              </a:rPr>
              <a:t>	</a:t>
            </a:r>
            <a:r>
              <a:t>Non-Medical and </a:t>
            </a:r>
            <a:r>
              <a:rPr spc="-5"/>
              <a:t>Non-Medicaid  </a:t>
            </a:r>
            <a:r>
              <a:rPr spc="-15"/>
              <a:t>Related, </a:t>
            </a:r>
            <a:r>
              <a:rPr spc="-5"/>
              <a:t>Educational </a:t>
            </a:r>
            <a:r>
              <a:t>or Social</a:t>
            </a:r>
            <a:r>
              <a:rPr spc="-20"/>
              <a:t> </a:t>
            </a:r>
            <a:r>
              <a:rPr spc="15"/>
              <a:t>Services</a:t>
            </a:r>
          </a:p>
        </p:txBody>
      </p:sp>
      <p:sp>
        <p:nvSpPr>
          <p:cNvPr id="3" name="object 3"/>
          <p:cNvSpPr txBox="1"/>
          <p:nvPr/>
        </p:nvSpPr>
        <p:spPr>
          <a:xfrm>
            <a:off x="691387" y="1975230"/>
            <a:ext cx="7988300" cy="3325269"/>
          </a:xfrm>
          <a:prstGeom prst="rect">
            <a:avLst/>
          </a:prstGeom>
        </p:spPr>
        <p:txBody>
          <a:bodyPr vert="horz" wrap="square" lIns="0" tIns="49530" rIns="0" bIns="0" rtlCol="0">
            <a:spAutoFit/>
          </a:bodyPr>
          <a:lstStyle/>
          <a:p>
            <a:pPr marL="332740" marR="5080" indent="-320675">
              <a:lnSpc>
                <a:spcPts val="2380"/>
              </a:lnSpc>
              <a:spcBef>
                <a:spcPts val="390"/>
              </a:spcBef>
            </a:pPr>
            <a:r>
              <a:rPr sz="2200" spc="-5">
                <a:latin typeface="Tw Cen MT"/>
                <a:cs typeface="Tw Cen MT"/>
              </a:rPr>
              <a:t>Activities </a:t>
            </a:r>
            <a:r>
              <a:rPr lang="en-US" sz="2200" spc="-10">
                <a:latin typeface="Tw Cen MT"/>
                <a:cs typeface="Tw Cen MT"/>
              </a:rPr>
              <a:t>provided</a:t>
            </a:r>
            <a:r>
              <a:rPr sz="2200" spc="-10">
                <a:latin typeface="Tw Cen MT"/>
                <a:cs typeface="Tw Cen MT"/>
              </a:rPr>
              <a:t> </a:t>
            </a:r>
            <a:r>
              <a:rPr lang="en-US" sz="2200" spc="10">
                <a:latin typeface="Tw Cen MT"/>
                <a:cs typeface="Tw Cen MT"/>
              </a:rPr>
              <a:t>which</a:t>
            </a:r>
            <a:r>
              <a:rPr sz="2200" spc="10">
                <a:latin typeface="Tw Cen MT"/>
                <a:cs typeface="Tw Cen MT"/>
              </a:rPr>
              <a:t> </a:t>
            </a:r>
            <a:r>
              <a:rPr lang="en-US" sz="2200" spc="-5">
                <a:latin typeface="Tw Cen MT"/>
                <a:cs typeface="Tw Cen MT"/>
              </a:rPr>
              <a:t>are</a:t>
            </a:r>
            <a:r>
              <a:rPr sz="2200" spc="-5">
                <a:latin typeface="Tw Cen MT"/>
                <a:cs typeface="Tw Cen MT"/>
              </a:rPr>
              <a:t> </a:t>
            </a:r>
            <a:r>
              <a:rPr lang="en-US" sz="2200" spc="-10">
                <a:latin typeface="Tw Cen MT"/>
                <a:cs typeface="Tw Cen MT"/>
              </a:rPr>
              <a:t>not</a:t>
            </a:r>
            <a:r>
              <a:rPr sz="2200" spc="-10">
                <a:latin typeface="Tw Cen MT"/>
                <a:cs typeface="Tw Cen MT"/>
              </a:rPr>
              <a:t> </a:t>
            </a:r>
            <a:r>
              <a:rPr lang="en-US" sz="2200" spc="-5">
                <a:latin typeface="Tw Cen MT"/>
                <a:cs typeface="Tw Cen MT"/>
              </a:rPr>
              <a:t>medical</a:t>
            </a:r>
            <a:r>
              <a:rPr sz="2200" spc="-5">
                <a:latin typeface="Tw Cen MT"/>
                <a:cs typeface="Tw Cen MT"/>
              </a:rPr>
              <a:t> in </a:t>
            </a:r>
            <a:r>
              <a:rPr lang="en-US" sz="2200" spc="-15">
                <a:latin typeface="Tw Cen MT"/>
                <a:cs typeface="Tw Cen MT"/>
              </a:rPr>
              <a:t>nature</a:t>
            </a:r>
            <a:r>
              <a:rPr sz="2200" spc="-15">
                <a:latin typeface="Tw Cen MT"/>
                <a:cs typeface="Tw Cen MT"/>
              </a:rPr>
              <a:t>, </a:t>
            </a:r>
            <a:r>
              <a:rPr lang="en-US" sz="2200" spc="15">
                <a:latin typeface="Tw Cen MT"/>
                <a:cs typeface="Tw Cen MT"/>
              </a:rPr>
              <a:t>such</a:t>
            </a:r>
            <a:r>
              <a:rPr sz="2200" spc="15">
                <a:latin typeface="Tw Cen MT"/>
                <a:cs typeface="Tw Cen MT"/>
              </a:rPr>
              <a:t> </a:t>
            </a:r>
            <a:r>
              <a:rPr sz="2200" spc="-5">
                <a:latin typeface="Tw Cen MT"/>
                <a:cs typeface="Tw Cen MT"/>
              </a:rPr>
              <a:t>as </a:t>
            </a:r>
            <a:r>
              <a:rPr lang="en-US" sz="2200" spc="-5">
                <a:latin typeface="Tw Cen MT"/>
                <a:cs typeface="Tw Cen MT"/>
              </a:rPr>
              <a:t>education</a:t>
            </a:r>
            <a:r>
              <a:rPr sz="2200" spc="-5">
                <a:latin typeface="Tw Cen MT"/>
                <a:cs typeface="Tw Cen MT"/>
              </a:rPr>
              <a:t>  or </a:t>
            </a:r>
            <a:r>
              <a:rPr lang="en-US" sz="2200" spc="-5">
                <a:latin typeface="Tw Cen MT"/>
                <a:cs typeface="Tw Cen MT"/>
              </a:rPr>
              <a:t>social</a:t>
            </a:r>
            <a:r>
              <a:rPr sz="2200" spc="-5">
                <a:latin typeface="Tw Cen MT"/>
                <a:cs typeface="Tw Cen MT"/>
              </a:rPr>
              <a:t> </a:t>
            </a:r>
            <a:r>
              <a:rPr lang="en-US" sz="2200" spc="5">
                <a:latin typeface="Tw Cen MT"/>
                <a:cs typeface="Tw Cen MT"/>
              </a:rPr>
              <a:t>services</a:t>
            </a:r>
            <a:r>
              <a:rPr sz="2200" spc="5">
                <a:latin typeface="Tw Cen MT"/>
                <a:cs typeface="Tw Cen MT"/>
              </a:rPr>
              <a:t> </a:t>
            </a:r>
            <a:r>
              <a:rPr lang="en-US" sz="2200" spc="-10">
                <a:latin typeface="Tw Cen MT"/>
                <a:cs typeface="Tw Cen MT"/>
              </a:rPr>
              <a:t>provided</a:t>
            </a:r>
            <a:r>
              <a:rPr sz="2200" spc="-10">
                <a:latin typeface="Tw Cen MT"/>
                <a:cs typeface="Tw Cen MT"/>
              </a:rPr>
              <a:t> </a:t>
            </a:r>
            <a:r>
              <a:rPr sz="2200">
                <a:latin typeface="Tw Cen MT"/>
                <a:cs typeface="Tw Cen MT"/>
              </a:rPr>
              <a:t>to</a:t>
            </a:r>
            <a:r>
              <a:rPr sz="2200" spc="70">
                <a:latin typeface="Tw Cen MT"/>
                <a:cs typeface="Tw Cen MT"/>
              </a:rPr>
              <a:t> </a:t>
            </a:r>
            <a:r>
              <a:rPr lang="en-US" sz="2200" spc="-5">
                <a:latin typeface="Tw Cen MT"/>
                <a:cs typeface="Tw Cen MT"/>
              </a:rPr>
              <a:t>clients</a:t>
            </a:r>
            <a:r>
              <a:rPr sz="2200" spc="-5">
                <a:latin typeface="Tw Cen MT"/>
                <a:cs typeface="Tw Cen MT"/>
              </a:rPr>
              <a:t>.</a:t>
            </a:r>
            <a:endParaRPr sz="2200">
              <a:latin typeface="Tw Cen MT"/>
              <a:cs typeface="Tw Cen MT"/>
            </a:endParaRPr>
          </a:p>
          <a:p>
            <a:pPr>
              <a:lnSpc>
                <a:spcPct val="100000"/>
              </a:lnSpc>
              <a:spcBef>
                <a:spcPts val="50"/>
              </a:spcBef>
            </a:pPr>
            <a:endParaRPr sz="3150">
              <a:latin typeface="Tw Cen MT"/>
              <a:cs typeface="Tw Cen MT"/>
            </a:endParaRPr>
          </a:p>
          <a:p>
            <a:pPr marL="12700">
              <a:lnSpc>
                <a:spcPct val="100000"/>
              </a:lnSpc>
            </a:pPr>
            <a:r>
              <a:rPr lang="en-US" sz="2200" spc="-5">
                <a:latin typeface="Tw Cen MT"/>
                <a:cs typeface="Tw Cen MT"/>
              </a:rPr>
              <a:t>Activities include</a:t>
            </a:r>
            <a:r>
              <a:rPr sz="2200" spc="-5">
                <a:latin typeface="Tw Cen MT"/>
                <a:cs typeface="Tw Cen MT"/>
              </a:rPr>
              <a:t>:</a:t>
            </a:r>
            <a:endParaRPr sz="2200">
              <a:latin typeface="Tw Cen MT"/>
              <a:cs typeface="Tw Cen MT"/>
            </a:endParaRPr>
          </a:p>
          <a:p>
            <a:pPr marL="652780" marR="232410" indent="-274320">
              <a:lnSpc>
                <a:spcPts val="2380"/>
              </a:lnSpc>
              <a:spcBef>
                <a:spcPts val="630"/>
              </a:spcBef>
              <a:buClr>
                <a:srgbClr val="4189B3"/>
              </a:buClr>
              <a:buSzPct val="68181"/>
              <a:buFont typeface="Wingdings 2"/>
              <a:buChar char="□"/>
              <a:tabLst>
                <a:tab pos="653415" algn="l"/>
              </a:tabLst>
            </a:pPr>
            <a:r>
              <a:rPr sz="2200" spc="-10">
                <a:latin typeface="Tw Cen MT"/>
                <a:cs typeface="Tw Cen MT"/>
              </a:rPr>
              <a:t>Providing </a:t>
            </a:r>
            <a:r>
              <a:rPr lang="en-US" sz="2200" spc="-5">
                <a:latin typeface="Tw Cen MT"/>
                <a:cs typeface="Tw Cen MT"/>
              </a:rPr>
              <a:t>activities</a:t>
            </a:r>
            <a:r>
              <a:rPr sz="2200" spc="-5">
                <a:latin typeface="Tw Cen MT"/>
                <a:cs typeface="Tw Cen MT"/>
              </a:rPr>
              <a:t> of </a:t>
            </a:r>
            <a:r>
              <a:rPr lang="en-US" sz="2200" spc="-5">
                <a:latin typeface="Tw Cen MT"/>
                <a:cs typeface="Tw Cen MT"/>
              </a:rPr>
              <a:t>daily</a:t>
            </a:r>
            <a:r>
              <a:rPr sz="2200" spc="-5">
                <a:latin typeface="Tw Cen MT"/>
                <a:cs typeface="Tw Cen MT"/>
              </a:rPr>
              <a:t> </a:t>
            </a:r>
            <a:r>
              <a:rPr lang="en-US" sz="2200" spc="-5">
                <a:latin typeface="Tw Cen MT"/>
                <a:cs typeface="Tw Cen MT"/>
              </a:rPr>
              <a:t>living</a:t>
            </a:r>
            <a:r>
              <a:rPr sz="2200" spc="-5">
                <a:latin typeface="Tw Cen MT"/>
                <a:cs typeface="Tw Cen MT"/>
              </a:rPr>
              <a:t> </a:t>
            </a:r>
            <a:r>
              <a:rPr lang="en-US" sz="2200" spc="-5">
                <a:latin typeface="Tw Cen MT"/>
                <a:cs typeface="Tw Cen MT"/>
              </a:rPr>
              <a:t>s</a:t>
            </a:r>
            <a:r>
              <a:rPr lang="en-US" sz="2200">
                <a:latin typeface="Tw Cen MT"/>
                <a:cs typeface="Tw Cen MT"/>
              </a:rPr>
              <a:t>ervices</a:t>
            </a:r>
            <a:r>
              <a:rPr sz="2200">
                <a:latin typeface="Tw Cen MT"/>
                <a:cs typeface="Tw Cen MT"/>
              </a:rPr>
              <a:t>, </a:t>
            </a:r>
            <a:r>
              <a:rPr lang="en-US" sz="2200" spc="-5">
                <a:latin typeface="Tw Cen MT"/>
                <a:cs typeface="Tw Cen MT"/>
              </a:rPr>
              <a:t>other</a:t>
            </a:r>
            <a:r>
              <a:rPr sz="2200" spc="-5">
                <a:latin typeface="Tw Cen MT"/>
                <a:cs typeface="Tw Cen MT"/>
              </a:rPr>
              <a:t> </a:t>
            </a:r>
            <a:r>
              <a:rPr lang="en-US" sz="2200" spc="-5">
                <a:latin typeface="Tw Cen MT"/>
                <a:cs typeface="Tw Cen MT"/>
              </a:rPr>
              <a:t>than through</a:t>
            </a:r>
            <a:r>
              <a:rPr sz="2200" spc="-204">
                <a:latin typeface="Tw Cen MT"/>
                <a:cs typeface="Tw Cen MT"/>
              </a:rPr>
              <a:t> </a:t>
            </a:r>
            <a:r>
              <a:rPr sz="2200" spc="-5">
                <a:latin typeface="Tw Cen MT"/>
                <a:cs typeface="Tw Cen MT"/>
              </a:rPr>
              <a:t>MRO;</a:t>
            </a:r>
            <a:endParaRPr sz="2200">
              <a:latin typeface="Tw Cen MT"/>
              <a:cs typeface="Tw Cen MT"/>
            </a:endParaRPr>
          </a:p>
          <a:p>
            <a:pPr marL="652780" indent="-274955">
              <a:lnSpc>
                <a:spcPct val="100000"/>
              </a:lnSpc>
              <a:spcBef>
                <a:spcPts val="295"/>
              </a:spcBef>
              <a:buClr>
                <a:srgbClr val="4189B3"/>
              </a:buClr>
              <a:buSzPct val="68181"/>
              <a:buFont typeface="Wingdings 2"/>
              <a:buChar char="□"/>
              <a:tabLst>
                <a:tab pos="653415" algn="l"/>
              </a:tabLst>
            </a:pPr>
            <a:r>
              <a:rPr sz="2200" spc="-5">
                <a:latin typeface="Tw Cen MT"/>
                <a:cs typeface="Tw Cen MT"/>
              </a:rPr>
              <a:t>Non-therapeutic</a:t>
            </a:r>
            <a:r>
              <a:rPr sz="2200" spc="15">
                <a:latin typeface="Tw Cen MT"/>
                <a:cs typeface="Tw Cen MT"/>
              </a:rPr>
              <a:t> </a:t>
            </a:r>
            <a:r>
              <a:rPr lang="en-US" sz="2200" spc="-5">
                <a:latin typeface="Tw Cen MT"/>
                <a:cs typeface="Tw Cen MT"/>
              </a:rPr>
              <a:t>counseling</a:t>
            </a:r>
            <a:r>
              <a:rPr sz="2200" spc="-5">
                <a:latin typeface="Tw Cen MT"/>
                <a:cs typeface="Tw Cen MT"/>
              </a:rPr>
              <a:t>;</a:t>
            </a:r>
            <a:endParaRPr sz="2200">
              <a:latin typeface="Tw Cen MT"/>
              <a:cs typeface="Tw Cen MT"/>
            </a:endParaRPr>
          </a:p>
          <a:p>
            <a:pPr marL="652780" indent="-274955">
              <a:lnSpc>
                <a:spcPct val="100000"/>
              </a:lnSpc>
              <a:spcBef>
                <a:spcPts val="340"/>
              </a:spcBef>
              <a:buClr>
                <a:srgbClr val="4189B3"/>
              </a:buClr>
              <a:buSzPct val="68181"/>
              <a:buFont typeface="Wingdings 2"/>
              <a:buChar char="□"/>
              <a:tabLst>
                <a:tab pos="653415" algn="l"/>
              </a:tabLst>
            </a:pPr>
            <a:r>
              <a:rPr sz="2200" spc="-15">
                <a:latin typeface="Tw Cen MT"/>
                <a:cs typeface="Tw Cen MT"/>
              </a:rPr>
              <a:t>Teaching </a:t>
            </a:r>
            <a:r>
              <a:rPr lang="en-US" sz="2200" spc="-15">
                <a:latin typeface="Tw Cen MT"/>
                <a:cs typeface="Tw Cen MT"/>
              </a:rPr>
              <a:t>job</a:t>
            </a:r>
            <a:r>
              <a:rPr sz="2200" spc="-15">
                <a:latin typeface="Tw Cen MT"/>
                <a:cs typeface="Tw Cen MT"/>
              </a:rPr>
              <a:t> </a:t>
            </a:r>
            <a:r>
              <a:rPr lang="en-US" sz="2200" spc="-5">
                <a:latin typeface="Tw Cen MT"/>
                <a:cs typeface="Tw Cen MT"/>
              </a:rPr>
              <a:t>skills</a:t>
            </a:r>
            <a:r>
              <a:rPr sz="2200" spc="-5">
                <a:latin typeface="Tw Cen MT"/>
                <a:cs typeface="Tw Cen MT"/>
              </a:rPr>
              <a:t>;</a:t>
            </a:r>
            <a:r>
              <a:rPr sz="2200" spc="100">
                <a:latin typeface="Tw Cen MT"/>
                <a:cs typeface="Tw Cen MT"/>
              </a:rPr>
              <a:t> </a:t>
            </a:r>
            <a:r>
              <a:rPr sz="2200" spc="-5">
                <a:latin typeface="Tw Cen MT"/>
                <a:cs typeface="Tw Cen MT"/>
              </a:rPr>
              <a:t>and</a:t>
            </a:r>
            <a:endParaRPr sz="2200">
              <a:latin typeface="Tw Cen MT"/>
              <a:cs typeface="Tw Cen MT"/>
            </a:endParaRPr>
          </a:p>
          <a:p>
            <a:pPr marL="652780" indent="-274955">
              <a:lnSpc>
                <a:spcPct val="100000"/>
              </a:lnSpc>
              <a:spcBef>
                <a:spcPts val="335"/>
              </a:spcBef>
              <a:buClr>
                <a:srgbClr val="4189B3"/>
              </a:buClr>
              <a:buSzPct val="68181"/>
              <a:buFont typeface="Wingdings 2"/>
              <a:buChar char="□"/>
              <a:tabLst>
                <a:tab pos="653415" algn="l"/>
              </a:tabLst>
            </a:pPr>
            <a:r>
              <a:rPr sz="2200" spc="-5">
                <a:latin typeface="Tw Cen MT"/>
                <a:cs typeface="Tw Cen MT"/>
              </a:rPr>
              <a:t>Appearing in </a:t>
            </a:r>
            <a:r>
              <a:rPr lang="en-US" sz="2200" spc="5">
                <a:latin typeface="Tw Cen MT"/>
                <a:cs typeface="Tw Cen MT"/>
              </a:rPr>
              <a:t>court</a:t>
            </a:r>
            <a:r>
              <a:rPr sz="2200" spc="5">
                <a:latin typeface="Tw Cen MT"/>
                <a:cs typeface="Tw Cen MT"/>
              </a:rPr>
              <a:t> </a:t>
            </a:r>
            <a:r>
              <a:rPr sz="2200" spc="-5">
                <a:latin typeface="Tw Cen MT"/>
                <a:cs typeface="Tw Cen MT"/>
              </a:rPr>
              <a:t>on </a:t>
            </a:r>
            <a:r>
              <a:rPr lang="en-US" sz="2200" spc="-5">
                <a:latin typeface="Tw Cen MT"/>
                <a:cs typeface="Tw Cen MT"/>
              </a:rPr>
              <a:t>behalf</a:t>
            </a:r>
            <a:r>
              <a:rPr sz="2200" spc="-5">
                <a:latin typeface="Tw Cen MT"/>
                <a:cs typeface="Tw Cen MT"/>
              </a:rPr>
              <a:t> of a</a:t>
            </a:r>
            <a:r>
              <a:rPr sz="2200" spc="175">
                <a:latin typeface="Tw Cen MT"/>
                <a:cs typeface="Tw Cen MT"/>
              </a:rPr>
              <a:t> </a:t>
            </a:r>
            <a:r>
              <a:rPr lang="en-US" sz="2200" spc="-5">
                <a:latin typeface="Tw Cen MT"/>
                <a:cs typeface="Tw Cen MT"/>
              </a:rPr>
              <a:t>client</a:t>
            </a:r>
            <a:r>
              <a:rPr sz="2200" spc="-5">
                <a:latin typeface="Tw Cen MT"/>
                <a:cs typeface="Tw Cen MT"/>
              </a:rPr>
              <a:t>.</a:t>
            </a:r>
            <a:endParaRPr sz="2200">
              <a:latin typeface="Tw Cen MT"/>
              <a:cs typeface="Tw Cen M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7651" y="624586"/>
            <a:ext cx="5826760" cy="635000"/>
          </a:xfrm>
          <a:prstGeom prst="rect">
            <a:avLst/>
          </a:prstGeom>
        </p:spPr>
        <p:txBody>
          <a:bodyPr vert="horz" wrap="square" lIns="0" tIns="12065" rIns="0" bIns="0" rtlCol="0">
            <a:spAutoFit/>
          </a:bodyPr>
          <a:lstStyle/>
          <a:p>
            <a:pPr marL="12700">
              <a:lnSpc>
                <a:spcPct val="100000"/>
              </a:lnSpc>
              <a:spcBef>
                <a:spcPts val="95"/>
              </a:spcBef>
              <a:tabLst>
                <a:tab pos="1876425" algn="l"/>
              </a:tabLst>
            </a:pPr>
            <a:r>
              <a:rPr sz="4000" b="1" i="1" spc="-5">
                <a:latin typeface="Tw Cen MT"/>
                <a:cs typeface="Tw Cen MT"/>
              </a:rPr>
              <a:t>Code</a:t>
            </a:r>
            <a:r>
              <a:rPr sz="4000" b="1" i="1" spc="10">
                <a:latin typeface="Tw Cen MT"/>
                <a:cs typeface="Tw Cen MT"/>
              </a:rPr>
              <a:t> </a:t>
            </a:r>
            <a:r>
              <a:rPr sz="4000" b="1" i="1" spc="-55">
                <a:latin typeface="Tw Cen MT"/>
                <a:cs typeface="Tw Cen MT"/>
              </a:rPr>
              <a:t>C.</a:t>
            </a:r>
            <a:r>
              <a:rPr sz="4000" i="1" spc="-55">
                <a:latin typeface="Tw Cen MT"/>
                <a:cs typeface="Tw Cen MT"/>
              </a:rPr>
              <a:t>	</a:t>
            </a:r>
            <a:r>
              <a:rPr sz="4000" spc="-5"/>
              <a:t>Medicaid</a:t>
            </a:r>
            <a:r>
              <a:rPr sz="4000" spc="-45"/>
              <a:t> </a:t>
            </a:r>
            <a:r>
              <a:rPr sz="4000" spc="15"/>
              <a:t>Outreach</a:t>
            </a:r>
            <a:endParaRPr sz="4000">
              <a:latin typeface="Tw Cen MT"/>
              <a:cs typeface="Tw Cen MT"/>
            </a:endParaRPr>
          </a:p>
        </p:txBody>
      </p:sp>
      <p:sp>
        <p:nvSpPr>
          <p:cNvPr id="3" name="object 3"/>
          <p:cNvSpPr txBox="1"/>
          <p:nvPr/>
        </p:nvSpPr>
        <p:spPr>
          <a:xfrm>
            <a:off x="351692" y="1851736"/>
            <a:ext cx="8201046" cy="3904274"/>
          </a:xfrm>
          <a:prstGeom prst="rect">
            <a:avLst/>
          </a:prstGeom>
        </p:spPr>
        <p:txBody>
          <a:bodyPr vert="horz" wrap="square" lIns="0" tIns="13335" rIns="0" bIns="0" rtlCol="0">
            <a:spAutoFit/>
          </a:bodyPr>
          <a:lstStyle/>
          <a:p>
            <a:pPr marL="332740" marR="19685" indent="-320040">
              <a:lnSpc>
                <a:spcPct val="100000"/>
              </a:lnSpc>
              <a:spcBef>
                <a:spcPts val="105"/>
              </a:spcBef>
            </a:pPr>
            <a:r>
              <a:rPr sz="2000">
                <a:latin typeface="Tw Cen MT"/>
                <a:cs typeface="Tw Cen MT"/>
              </a:rPr>
              <a:t>Activities </a:t>
            </a:r>
            <a:r>
              <a:rPr lang="en-US" sz="2000">
                <a:latin typeface="Tw Cen MT"/>
                <a:cs typeface="Tw Cen MT"/>
              </a:rPr>
              <a:t>t</a:t>
            </a:r>
            <a:r>
              <a:rPr sz="2000">
                <a:latin typeface="Tw Cen MT"/>
                <a:cs typeface="Tw Cen MT"/>
              </a:rPr>
              <a:t>hat </a:t>
            </a:r>
            <a:r>
              <a:rPr lang="en-US" sz="2000">
                <a:latin typeface="Tw Cen MT"/>
                <a:cs typeface="Tw Cen MT"/>
              </a:rPr>
              <a:t>i</a:t>
            </a:r>
            <a:r>
              <a:rPr sz="2000">
                <a:latin typeface="Tw Cen MT"/>
                <a:cs typeface="Tw Cen MT"/>
              </a:rPr>
              <a:t>nform </a:t>
            </a:r>
            <a:r>
              <a:rPr lang="en-US" sz="2000" spc="-20">
                <a:latin typeface="Tw Cen MT"/>
                <a:cs typeface="Tw Cen MT"/>
              </a:rPr>
              <a:t>s</a:t>
            </a:r>
            <a:r>
              <a:rPr sz="2000" spc="-20">
                <a:latin typeface="Tw Cen MT"/>
                <a:cs typeface="Tw Cen MT"/>
              </a:rPr>
              <a:t>taff, </a:t>
            </a:r>
            <a:r>
              <a:rPr lang="en-US" sz="2000" spc="-20">
                <a:latin typeface="Tw Cen MT"/>
                <a:cs typeface="Tw Cen MT"/>
              </a:rPr>
              <a:t>e</a:t>
            </a:r>
            <a:r>
              <a:rPr sz="2000">
                <a:latin typeface="Tw Cen MT"/>
                <a:cs typeface="Tw Cen MT"/>
              </a:rPr>
              <a:t>ligible or </a:t>
            </a:r>
            <a:r>
              <a:rPr lang="en-US" sz="2000">
                <a:latin typeface="Tw Cen MT"/>
                <a:cs typeface="Tw Cen MT"/>
              </a:rPr>
              <a:t>p</a:t>
            </a:r>
            <a:r>
              <a:rPr sz="2000" spc="-10">
                <a:latin typeface="Tw Cen MT"/>
                <a:cs typeface="Tw Cen MT"/>
              </a:rPr>
              <a:t>otentially </a:t>
            </a:r>
            <a:r>
              <a:rPr lang="en-US" sz="2000" spc="-10">
                <a:latin typeface="Tw Cen MT"/>
                <a:cs typeface="Tw Cen MT"/>
              </a:rPr>
              <a:t>e</a:t>
            </a:r>
            <a:r>
              <a:rPr sz="2000">
                <a:latin typeface="Tw Cen MT"/>
                <a:cs typeface="Tw Cen MT"/>
              </a:rPr>
              <a:t>ligible </a:t>
            </a:r>
            <a:r>
              <a:rPr lang="en-US" sz="2000">
                <a:latin typeface="Tw Cen MT"/>
                <a:cs typeface="Tw Cen MT"/>
              </a:rPr>
              <a:t>c</a:t>
            </a:r>
            <a:r>
              <a:rPr sz="2000" spc="-5">
                <a:latin typeface="Tw Cen MT"/>
                <a:cs typeface="Tw Cen MT"/>
              </a:rPr>
              <a:t>lients,</a:t>
            </a:r>
            <a:r>
              <a:rPr lang="en-US" sz="2000" spc="-5">
                <a:latin typeface="Tw Cen MT"/>
                <a:cs typeface="Tw Cen MT"/>
              </a:rPr>
              <a:t> t</a:t>
            </a:r>
            <a:r>
              <a:rPr sz="2000">
                <a:latin typeface="Tw Cen MT"/>
                <a:cs typeface="Tw Cen MT"/>
              </a:rPr>
              <a:t>heir</a:t>
            </a:r>
            <a:r>
              <a:rPr sz="2000" spc="-229">
                <a:latin typeface="Tw Cen MT"/>
                <a:cs typeface="Tw Cen MT"/>
              </a:rPr>
              <a:t> </a:t>
            </a:r>
            <a:r>
              <a:rPr lang="en-US" sz="2000" spc="-229">
                <a:latin typeface="Tw Cen MT"/>
                <a:cs typeface="Tw Cen MT"/>
              </a:rPr>
              <a:t>f</a:t>
            </a:r>
            <a:r>
              <a:rPr sz="2000" spc="-10">
                <a:latin typeface="Tw Cen MT"/>
                <a:cs typeface="Tw Cen MT"/>
              </a:rPr>
              <a:t>amilies,  </a:t>
            </a:r>
            <a:r>
              <a:rPr sz="2000">
                <a:latin typeface="Tw Cen MT"/>
                <a:cs typeface="Tw Cen MT"/>
              </a:rPr>
              <a:t>and/or the </a:t>
            </a:r>
            <a:r>
              <a:rPr lang="en-US" sz="2000">
                <a:latin typeface="Tw Cen MT"/>
                <a:cs typeface="Tw Cen MT"/>
              </a:rPr>
              <a:t>c</a:t>
            </a:r>
            <a:r>
              <a:rPr sz="2000">
                <a:latin typeface="Tw Cen MT"/>
                <a:cs typeface="Tw Cen MT"/>
              </a:rPr>
              <a:t>ommunity </a:t>
            </a:r>
            <a:r>
              <a:rPr lang="en-US" sz="2000">
                <a:latin typeface="Tw Cen MT"/>
                <a:cs typeface="Tw Cen MT"/>
              </a:rPr>
              <a:t>a</a:t>
            </a:r>
            <a:r>
              <a:rPr sz="2000">
                <a:latin typeface="Tw Cen MT"/>
                <a:cs typeface="Tw Cen MT"/>
              </a:rPr>
              <a:t>bout </a:t>
            </a:r>
            <a:r>
              <a:rPr lang="en-US" sz="2000">
                <a:latin typeface="Tw Cen MT"/>
                <a:cs typeface="Tw Cen MT"/>
              </a:rPr>
              <a:t>M</a:t>
            </a:r>
            <a:r>
              <a:rPr sz="2000">
                <a:latin typeface="Tw Cen MT"/>
                <a:cs typeface="Tw Cen MT"/>
              </a:rPr>
              <a:t>edicaid </a:t>
            </a:r>
            <a:r>
              <a:rPr lang="en-US" sz="2000" spc="-5">
                <a:latin typeface="Tw Cen MT"/>
                <a:cs typeface="Tw Cen MT"/>
              </a:rPr>
              <a:t>c</a:t>
            </a:r>
            <a:r>
              <a:rPr sz="2000" spc="-5">
                <a:latin typeface="Tw Cen MT"/>
                <a:cs typeface="Tw Cen MT"/>
              </a:rPr>
              <a:t>overed </a:t>
            </a:r>
            <a:r>
              <a:rPr lang="en-US" sz="2000" spc="10">
                <a:latin typeface="Tw Cen MT"/>
                <a:cs typeface="Tw Cen MT"/>
              </a:rPr>
              <a:t>s</a:t>
            </a:r>
            <a:r>
              <a:rPr sz="2000" spc="10">
                <a:latin typeface="Tw Cen MT"/>
                <a:cs typeface="Tw Cen MT"/>
              </a:rPr>
              <a:t>ervices </a:t>
            </a:r>
            <a:r>
              <a:rPr sz="2000">
                <a:latin typeface="Tw Cen MT"/>
                <a:cs typeface="Tw Cen MT"/>
              </a:rPr>
              <a:t>and </a:t>
            </a:r>
            <a:r>
              <a:rPr lang="en-US" sz="2000" spc="-20">
                <a:latin typeface="Tw Cen MT"/>
                <a:cs typeface="Tw Cen MT"/>
              </a:rPr>
              <a:t>h</a:t>
            </a:r>
            <a:r>
              <a:rPr sz="2000" spc="-20">
                <a:latin typeface="Tw Cen MT"/>
                <a:cs typeface="Tw Cen MT"/>
              </a:rPr>
              <a:t>ow </a:t>
            </a:r>
            <a:r>
              <a:rPr sz="2000" spc="-5">
                <a:latin typeface="Tw Cen MT"/>
                <a:cs typeface="Tw Cen MT"/>
              </a:rPr>
              <a:t>to </a:t>
            </a:r>
            <a:r>
              <a:rPr lang="en-US" sz="2000" spc="-5">
                <a:latin typeface="Tw Cen MT"/>
                <a:cs typeface="Tw Cen MT"/>
              </a:rPr>
              <a:t>o</a:t>
            </a:r>
            <a:r>
              <a:rPr lang="en-US" sz="2000">
                <a:latin typeface="Tw Cen MT"/>
                <a:cs typeface="Tw Cen MT"/>
              </a:rPr>
              <a:t>btain</a:t>
            </a:r>
            <a:r>
              <a:rPr sz="2000" spc="-45">
                <a:latin typeface="Tw Cen MT"/>
                <a:cs typeface="Tw Cen MT"/>
              </a:rPr>
              <a:t> </a:t>
            </a:r>
            <a:r>
              <a:rPr lang="en-US" sz="2000" spc="-45">
                <a:latin typeface="Tw Cen MT"/>
                <a:cs typeface="Tw Cen MT"/>
              </a:rPr>
              <a:t>t</a:t>
            </a:r>
            <a:r>
              <a:rPr sz="2000">
                <a:latin typeface="Tw Cen MT"/>
                <a:cs typeface="Tw Cen MT"/>
              </a:rPr>
              <a:t>hem</a:t>
            </a:r>
            <a:r>
              <a:rPr lang="en-US" sz="2000">
                <a:latin typeface="Tw Cen MT"/>
                <a:cs typeface="Tw Cen MT"/>
              </a:rPr>
              <a:t> as a state employee would do</a:t>
            </a:r>
            <a:endParaRPr sz="2000">
              <a:latin typeface="Tw Cen MT"/>
              <a:cs typeface="Tw Cen MT"/>
            </a:endParaRPr>
          </a:p>
          <a:p>
            <a:pPr marL="12700">
              <a:lnSpc>
                <a:spcPct val="100000"/>
              </a:lnSpc>
              <a:spcBef>
                <a:spcPts val="720"/>
              </a:spcBef>
            </a:pPr>
            <a:r>
              <a:rPr lang="en-US" sz="1800">
                <a:latin typeface="Tw Cen MT"/>
                <a:cs typeface="Tw Cen MT"/>
              </a:rPr>
              <a:t>Activities include</a:t>
            </a:r>
            <a:r>
              <a:rPr sz="1800">
                <a:latin typeface="Tw Cen MT"/>
                <a:cs typeface="Tw Cen MT"/>
              </a:rPr>
              <a:t>:</a:t>
            </a:r>
          </a:p>
          <a:p>
            <a:pPr marL="652780" indent="-274955">
              <a:lnSpc>
                <a:spcPct val="100000"/>
              </a:lnSpc>
              <a:spcBef>
                <a:spcPts val="600"/>
              </a:spcBef>
              <a:buClr>
                <a:srgbClr val="4189B3"/>
              </a:buClr>
              <a:buSzPct val="69444"/>
              <a:buFont typeface="Wingdings 2"/>
              <a:buChar char="□"/>
              <a:tabLst>
                <a:tab pos="652145" algn="l"/>
                <a:tab pos="652780" algn="l"/>
              </a:tabLst>
            </a:pPr>
            <a:r>
              <a:rPr sz="1800" spc="-5">
                <a:latin typeface="Tw Cen MT"/>
                <a:cs typeface="Tw Cen MT"/>
              </a:rPr>
              <a:t>Explaining </a:t>
            </a:r>
            <a:r>
              <a:rPr sz="1800">
                <a:latin typeface="Tw Cen MT"/>
                <a:cs typeface="Tw Cen MT"/>
              </a:rPr>
              <a:t>the </a:t>
            </a:r>
            <a:r>
              <a:rPr lang="en-US" spc="5">
                <a:latin typeface="Tw Cen MT"/>
                <a:cs typeface="Tw Cen MT"/>
              </a:rPr>
              <a:t>s</a:t>
            </a:r>
            <a:r>
              <a:rPr sz="1800" spc="5">
                <a:latin typeface="Tw Cen MT"/>
                <a:cs typeface="Tw Cen MT"/>
              </a:rPr>
              <a:t>ervices </a:t>
            </a:r>
            <a:r>
              <a:rPr lang="en-US" spc="5">
                <a:latin typeface="Tw Cen MT"/>
                <a:cs typeface="Tw Cen MT"/>
              </a:rPr>
              <a:t>t</a:t>
            </a:r>
            <a:r>
              <a:rPr sz="1800">
                <a:latin typeface="Tw Cen MT"/>
                <a:cs typeface="Tw Cen MT"/>
              </a:rPr>
              <a:t>hat </a:t>
            </a:r>
            <a:r>
              <a:rPr lang="en-US">
                <a:latin typeface="Tw Cen MT"/>
                <a:cs typeface="Tw Cen MT"/>
              </a:rPr>
              <a:t>a</a:t>
            </a:r>
            <a:r>
              <a:rPr lang="en-US" sz="1800">
                <a:latin typeface="Tw Cen MT"/>
                <a:cs typeface="Tw Cen MT"/>
              </a:rPr>
              <a:t>re</a:t>
            </a:r>
            <a:r>
              <a:rPr sz="1800">
                <a:latin typeface="Tw Cen MT"/>
                <a:cs typeface="Tw Cen MT"/>
              </a:rPr>
              <a:t> </a:t>
            </a:r>
            <a:r>
              <a:rPr lang="en-US" sz="1800">
                <a:latin typeface="Tw Cen MT"/>
                <a:cs typeface="Tw Cen MT"/>
              </a:rPr>
              <a:t>c</a:t>
            </a:r>
            <a:r>
              <a:rPr sz="1800" spc="-5">
                <a:latin typeface="Tw Cen MT"/>
                <a:cs typeface="Tw Cen MT"/>
              </a:rPr>
              <a:t>overed </a:t>
            </a:r>
            <a:r>
              <a:rPr lang="en-US" spc="-5">
                <a:latin typeface="Tw Cen MT"/>
                <a:cs typeface="Tw Cen MT"/>
              </a:rPr>
              <a:t>u</a:t>
            </a:r>
            <a:r>
              <a:rPr sz="1800">
                <a:latin typeface="Tw Cen MT"/>
                <a:cs typeface="Tw Cen MT"/>
              </a:rPr>
              <a:t>nder</a:t>
            </a:r>
            <a:r>
              <a:rPr sz="1800" spc="-55">
                <a:latin typeface="Tw Cen MT"/>
                <a:cs typeface="Tw Cen MT"/>
              </a:rPr>
              <a:t> </a:t>
            </a:r>
            <a:r>
              <a:rPr sz="1800" spc="-5">
                <a:latin typeface="Tw Cen MT"/>
                <a:cs typeface="Tw Cen MT"/>
              </a:rPr>
              <a:t>Medicaid</a:t>
            </a:r>
            <a:r>
              <a:rPr lang="en-US" spc="-5">
                <a:latin typeface="Tw Cen MT"/>
                <a:cs typeface="Tw Cen MT"/>
              </a:rPr>
              <a:t>;</a:t>
            </a:r>
            <a:endParaRPr sz="1800">
              <a:latin typeface="Tw Cen MT"/>
              <a:cs typeface="Tw Cen MT"/>
            </a:endParaRPr>
          </a:p>
          <a:p>
            <a:pPr marL="652145" marR="865505" indent="-274320">
              <a:lnSpc>
                <a:spcPct val="100000"/>
              </a:lnSpc>
              <a:spcBef>
                <a:spcPts val="600"/>
              </a:spcBef>
              <a:buClr>
                <a:srgbClr val="4189B3"/>
              </a:buClr>
              <a:buSzPct val="69444"/>
              <a:buFont typeface="Wingdings 2"/>
              <a:buChar char="□"/>
              <a:tabLst>
                <a:tab pos="652145" algn="l"/>
                <a:tab pos="652780" algn="l"/>
              </a:tabLst>
            </a:pPr>
            <a:r>
              <a:rPr sz="1800">
                <a:latin typeface="Tw Cen MT"/>
                <a:cs typeface="Tw Cen MT"/>
              </a:rPr>
              <a:t>Helping </a:t>
            </a:r>
            <a:r>
              <a:rPr lang="en-US" spc="-5">
                <a:latin typeface="Tw Cen MT"/>
                <a:cs typeface="Tw Cen MT"/>
              </a:rPr>
              <a:t>i</a:t>
            </a:r>
            <a:r>
              <a:rPr lang="en-US" sz="1800" spc="-5">
                <a:latin typeface="Tw Cen MT"/>
                <a:cs typeface="Tw Cen MT"/>
              </a:rPr>
              <a:t>ndividuals</a:t>
            </a:r>
            <a:r>
              <a:rPr sz="1800" spc="-5">
                <a:latin typeface="Tw Cen MT"/>
                <a:cs typeface="Tw Cen MT"/>
              </a:rPr>
              <a:t> </a:t>
            </a:r>
            <a:r>
              <a:rPr sz="1800">
                <a:latin typeface="Tw Cen MT"/>
                <a:cs typeface="Tw Cen MT"/>
              </a:rPr>
              <a:t>and </a:t>
            </a:r>
            <a:r>
              <a:rPr lang="en-US" sz="1800">
                <a:latin typeface="Tw Cen MT"/>
                <a:cs typeface="Tw Cen MT"/>
              </a:rPr>
              <a:t>their</a:t>
            </a:r>
            <a:r>
              <a:rPr sz="1800">
                <a:latin typeface="Tw Cen MT"/>
                <a:cs typeface="Tw Cen MT"/>
              </a:rPr>
              <a:t> </a:t>
            </a:r>
            <a:r>
              <a:rPr lang="en-US" spc="-5">
                <a:latin typeface="Tw Cen MT"/>
                <a:cs typeface="Tw Cen MT"/>
              </a:rPr>
              <a:t>f</a:t>
            </a:r>
            <a:r>
              <a:rPr lang="en-US" sz="1800" spc="-5">
                <a:latin typeface="Tw Cen MT"/>
                <a:cs typeface="Tw Cen MT"/>
              </a:rPr>
              <a:t>amilies </a:t>
            </a:r>
            <a:r>
              <a:rPr lang="en-US" spc="-5">
                <a:latin typeface="Tw Cen MT"/>
                <a:cs typeface="Tw Cen MT"/>
              </a:rPr>
              <a:t>a</a:t>
            </a:r>
            <a:r>
              <a:rPr lang="en-US" sz="1800">
                <a:latin typeface="Tw Cen MT"/>
                <a:cs typeface="Tw Cen MT"/>
              </a:rPr>
              <a:t>ccess</a:t>
            </a:r>
            <a:r>
              <a:rPr sz="1800">
                <a:latin typeface="Tw Cen MT"/>
                <a:cs typeface="Tw Cen MT"/>
              </a:rPr>
              <a:t> </a:t>
            </a:r>
            <a:r>
              <a:rPr sz="1800" spc="-5">
                <a:latin typeface="Tw Cen MT"/>
                <a:cs typeface="Tw Cen MT"/>
              </a:rPr>
              <a:t>Medicaid </a:t>
            </a:r>
            <a:r>
              <a:rPr lang="en-US" sz="1800" spc="-5">
                <a:latin typeface="Tw Cen MT"/>
                <a:cs typeface="Tw Cen MT"/>
              </a:rPr>
              <a:t>c</a:t>
            </a:r>
            <a:r>
              <a:rPr sz="1800" spc="-5">
                <a:latin typeface="Tw Cen MT"/>
                <a:cs typeface="Tw Cen MT"/>
              </a:rPr>
              <a:t>overed </a:t>
            </a:r>
            <a:r>
              <a:rPr lang="en-US" spc="-5">
                <a:latin typeface="Tw Cen MT"/>
                <a:cs typeface="Tw Cen MT"/>
              </a:rPr>
              <a:t>h</a:t>
            </a:r>
            <a:r>
              <a:rPr sz="1800">
                <a:latin typeface="Tw Cen MT"/>
                <a:cs typeface="Tw Cen MT"/>
              </a:rPr>
              <a:t>ealth  </a:t>
            </a:r>
            <a:r>
              <a:rPr lang="en-US" spc="-5">
                <a:latin typeface="Tw Cen MT"/>
                <a:cs typeface="Tw Cen MT"/>
              </a:rPr>
              <a:t>r</a:t>
            </a:r>
            <a:r>
              <a:rPr lang="en-US" sz="1800" spc="-5">
                <a:latin typeface="Tw Cen MT"/>
                <a:cs typeface="Tw Cen MT"/>
              </a:rPr>
              <a:t>esources</a:t>
            </a:r>
            <a:r>
              <a:rPr lang="en-US" spc="-5">
                <a:latin typeface="Tw Cen MT"/>
                <a:cs typeface="Tw Cen MT"/>
              </a:rPr>
              <a:t> or informing them about the benefits of the Medicaid program;</a:t>
            </a:r>
            <a:endParaRPr sz="1800">
              <a:latin typeface="Tw Cen MT"/>
              <a:cs typeface="Tw Cen MT"/>
            </a:endParaRPr>
          </a:p>
          <a:p>
            <a:pPr marL="652145" marR="5080" indent="-274320">
              <a:lnSpc>
                <a:spcPct val="100000"/>
              </a:lnSpc>
              <a:spcBef>
                <a:spcPts val="600"/>
              </a:spcBef>
              <a:buClr>
                <a:srgbClr val="4189B3"/>
              </a:buClr>
              <a:buSzPct val="69444"/>
              <a:buFont typeface="Wingdings 2"/>
              <a:buChar char="□"/>
              <a:tabLst>
                <a:tab pos="652145" algn="l"/>
                <a:tab pos="652780" algn="l"/>
              </a:tabLst>
            </a:pPr>
            <a:r>
              <a:rPr sz="1800" spc="-5">
                <a:latin typeface="Tw Cen MT"/>
                <a:cs typeface="Tw Cen MT"/>
              </a:rPr>
              <a:t>Identifying </a:t>
            </a:r>
            <a:r>
              <a:rPr lang="en-US" sz="1800" spc="-5">
                <a:latin typeface="Tw Cen MT"/>
                <a:cs typeface="Tw Cen MT"/>
              </a:rPr>
              <a:t>individuals</a:t>
            </a:r>
            <a:r>
              <a:rPr sz="1800" spc="-5">
                <a:latin typeface="Tw Cen MT"/>
                <a:cs typeface="Tw Cen MT"/>
              </a:rPr>
              <a:t> </a:t>
            </a:r>
            <a:r>
              <a:rPr lang="en-US" spc="-5">
                <a:latin typeface="Tw Cen MT"/>
                <a:cs typeface="Tw Cen MT"/>
              </a:rPr>
              <a:t>w</a:t>
            </a:r>
            <a:r>
              <a:rPr sz="1800">
                <a:latin typeface="Tw Cen MT"/>
                <a:cs typeface="Tw Cen MT"/>
              </a:rPr>
              <a:t>ho </a:t>
            </a:r>
            <a:r>
              <a:rPr lang="en-US" spc="-15">
                <a:latin typeface="Tw Cen MT"/>
                <a:cs typeface="Tw Cen MT"/>
              </a:rPr>
              <a:t>m</a:t>
            </a:r>
            <a:r>
              <a:rPr sz="1800" spc="-15">
                <a:latin typeface="Tw Cen MT"/>
                <a:cs typeface="Tw Cen MT"/>
              </a:rPr>
              <a:t>ay </a:t>
            </a:r>
            <a:r>
              <a:rPr lang="en-US" spc="-15">
                <a:latin typeface="Tw Cen MT"/>
                <a:cs typeface="Tw Cen MT"/>
              </a:rPr>
              <a:t>b</a:t>
            </a:r>
            <a:r>
              <a:rPr sz="1800">
                <a:latin typeface="Tw Cen MT"/>
                <a:cs typeface="Tw Cen MT"/>
              </a:rPr>
              <a:t>e at </a:t>
            </a:r>
            <a:r>
              <a:rPr lang="en-US" sz="1800">
                <a:latin typeface="Tw Cen MT"/>
                <a:cs typeface="Tw Cen MT"/>
              </a:rPr>
              <a:t>r</a:t>
            </a:r>
            <a:r>
              <a:rPr sz="1800">
                <a:latin typeface="Tw Cen MT"/>
                <a:cs typeface="Tw Cen MT"/>
              </a:rPr>
              <a:t>isk of </a:t>
            </a:r>
            <a:r>
              <a:rPr lang="en-US" spc="-25">
                <a:latin typeface="Tw Cen MT"/>
                <a:cs typeface="Tw Cen MT"/>
              </a:rPr>
              <a:t>p</a:t>
            </a:r>
            <a:r>
              <a:rPr lang="en-US" sz="1800" spc="-25">
                <a:latin typeface="Tw Cen MT"/>
                <a:cs typeface="Tw Cen MT"/>
              </a:rPr>
              <a:t>oor</a:t>
            </a:r>
            <a:r>
              <a:rPr sz="1800" spc="-25">
                <a:latin typeface="Tw Cen MT"/>
                <a:cs typeface="Tw Cen MT"/>
              </a:rPr>
              <a:t> </a:t>
            </a:r>
            <a:r>
              <a:rPr lang="en-US" spc="-25">
                <a:latin typeface="Tw Cen MT"/>
                <a:cs typeface="Tw Cen MT"/>
              </a:rPr>
              <a:t>h</a:t>
            </a:r>
            <a:r>
              <a:rPr lang="en-US" sz="1800">
                <a:latin typeface="Tw Cen MT"/>
                <a:cs typeface="Tw Cen MT"/>
              </a:rPr>
              <a:t>ealth</a:t>
            </a:r>
            <a:r>
              <a:rPr sz="1800">
                <a:latin typeface="Tw Cen MT"/>
                <a:cs typeface="Tw Cen MT"/>
              </a:rPr>
              <a:t> </a:t>
            </a:r>
            <a:r>
              <a:rPr lang="en-US">
                <a:latin typeface="Tw Cen MT"/>
                <a:cs typeface="Tw Cen MT"/>
              </a:rPr>
              <a:t>o</a:t>
            </a:r>
            <a:r>
              <a:rPr lang="en-US" sz="1800">
                <a:latin typeface="Tw Cen MT"/>
                <a:cs typeface="Tw Cen MT"/>
              </a:rPr>
              <a:t>utcomes</a:t>
            </a:r>
            <a:r>
              <a:rPr sz="1800">
                <a:latin typeface="Tw Cen MT"/>
                <a:cs typeface="Tw Cen MT"/>
              </a:rPr>
              <a:t> and </a:t>
            </a:r>
            <a:r>
              <a:rPr lang="en-US" sz="1800">
                <a:latin typeface="Tw Cen MT"/>
                <a:cs typeface="Tw Cen MT"/>
              </a:rPr>
              <a:t>linking </a:t>
            </a:r>
            <a:r>
              <a:rPr sz="1800">
                <a:latin typeface="Tw Cen MT"/>
                <a:cs typeface="Tw Cen MT"/>
              </a:rPr>
              <a:t> </a:t>
            </a:r>
            <a:r>
              <a:rPr lang="en-US">
                <a:latin typeface="Tw Cen MT"/>
                <a:cs typeface="Tw Cen MT"/>
              </a:rPr>
              <a:t>t</a:t>
            </a:r>
            <a:r>
              <a:rPr sz="1800">
                <a:latin typeface="Tw Cen MT"/>
                <a:cs typeface="Tw Cen MT"/>
              </a:rPr>
              <a:t>hem to </a:t>
            </a:r>
            <a:r>
              <a:rPr sz="1800" spc="-5">
                <a:latin typeface="Tw Cen MT"/>
                <a:cs typeface="Tw Cen MT"/>
              </a:rPr>
              <a:t>Medicaid </a:t>
            </a:r>
            <a:r>
              <a:rPr lang="en-US" sz="1800" spc="-5">
                <a:latin typeface="Tw Cen MT"/>
                <a:cs typeface="Tw Cen MT"/>
              </a:rPr>
              <a:t>c</a:t>
            </a:r>
            <a:r>
              <a:rPr sz="1800" spc="-5">
                <a:latin typeface="Tw Cen MT"/>
                <a:cs typeface="Tw Cen MT"/>
              </a:rPr>
              <a:t>overed</a:t>
            </a:r>
            <a:r>
              <a:rPr sz="1800" spc="-40">
                <a:latin typeface="Tw Cen MT"/>
                <a:cs typeface="Tw Cen MT"/>
              </a:rPr>
              <a:t> </a:t>
            </a:r>
            <a:r>
              <a:rPr lang="en-US" spc="5">
                <a:latin typeface="Tw Cen MT"/>
                <a:cs typeface="Tw Cen MT"/>
              </a:rPr>
              <a:t>s</a:t>
            </a:r>
            <a:r>
              <a:rPr lang="en-US" sz="1800" spc="5">
                <a:latin typeface="Tw Cen MT"/>
                <a:cs typeface="Tw Cen MT"/>
              </a:rPr>
              <a:t>ervices;</a:t>
            </a:r>
            <a:endParaRPr sz="1800">
              <a:latin typeface="Tw Cen MT"/>
              <a:cs typeface="Tw Cen MT"/>
            </a:endParaRPr>
          </a:p>
          <a:p>
            <a:pPr marL="652145" marR="39370" indent="-274320">
              <a:lnSpc>
                <a:spcPct val="100000"/>
              </a:lnSpc>
              <a:spcBef>
                <a:spcPts val="605"/>
              </a:spcBef>
              <a:buClr>
                <a:srgbClr val="4189B3"/>
              </a:buClr>
              <a:buSzPct val="69444"/>
              <a:buFont typeface="Wingdings 2"/>
              <a:buChar char="□"/>
              <a:tabLst>
                <a:tab pos="652145" algn="l"/>
                <a:tab pos="652780" algn="l"/>
              </a:tabLst>
            </a:pPr>
            <a:r>
              <a:rPr lang="en-US" sz="1800" spc="-10">
                <a:latin typeface="Tw Cen MT"/>
                <a:cs typeface="Tw Cen MT"/>
              </a:rPr>
              <a:t>Creating or distributing educational materials about Medicaid services;</a:t>
            </a:r>
          </a:p>
          <a:p>
            <a:pPr marL="652145" marR="39370" indent="-274320">
              <a:lnSpc>
                <a:spcPct val="100000"/>
              </a:lnSpc>
              <a:spcBef>
                <a:spcPts val="605"/>
              </a:spcBef>
              <a:buClr>
                <a:srgbClr val="4189B3"/>
              </a:buClr>
              <a:buSzPct val="69444"/>
              <a:buFont typeface="Wingdings 2"/>
              <a:buChar char="□"/>
              <a:tabLst>
                <a:tab pos="652145" algn="l"/>
                <a:tab pos="652780" algn="l"/>
              </a:tabLst>
            </a:pPr>
            <a:r>
              <a:rPr sz="1800" spc="-5">
                <a:latin typeface="Tw Cen MT"/>
                <a:cs typeface="Tw Cen MT"/>
              </a:rPr>
              <a:t>Informing </a:t>
            </a:r>
            <a:r>
              <a:rPr lang="en-US" sz="1800" spc="-5">
                <a:latin typeface="Tw Cen MT"/>
                <a:cs typeface="Tw Cen MT"/>
              </a:rPr>
              <a:t>individuals</a:t>
            </a:r>
            <a:r>
              <a:rPr sz="1800" spc="-5">
                <a:latin typeface="Tw Cen MT"/>
                <a:cs typeface="Tw Cen MT"/>
              </a:rPr>
              <a:t> </a:t>
            </a:r>
            <a:r>
              <a:rPr sz="1800">
                <a:latin typeface="Tw Cen MT"/>
                <a:cs typeface="Tw Cen MT"/>
              </a:rPr>
              <a:t>and </a:t>
            </a:r>
            <a:r>
              <a:rPr lang="en-US" sz="1800">
                <a:latin typeface="Tw Cen MT"/>
                <a:cs typeface="Tw Cen MT"/>
              </a:rPr>
              <a:t>their</a:t>
            </a:r>
            <a:r>
              <a:rPr sz="1800">
                <a:latin typeface="Tw Cen MT"/>
                <a:cs typeface="Tw Cen MT"/>
              </a:rPr>
              <a:t> </a:t>
            </a:r>
            <a:r>
              <a:rPr lang="en-US" spc="-5">
                <a:latin typeface="Tw Cen MT"/>
                <a:cs typeface="Tw Cen MT"/>
              </a:rPr>
              <a:t>f</a:t>
            </a:r>
            <a:r>
              <a:rPr lang="en-US" sz="1800" spc="-5">
                <a:latin typeface="Tw Cen MT"/>
                <a:cs typeface="Tw Cen MT"/>
              </a:rPr>
              <a:t>amilies</a:t>
            </a:r>
            <a:r>
              <a:rPr sz="1800" spc="-5">
                <a:latin typeface="Tw Cen MT"/>
                <a:cs typeface="Tw Cen MT"/>
              </a:rPr>
              <a:t> </a:t>
            </a:r>
            <a:r>
              <a:rPr lang="en-US" spc="-5">
                <a:latin typeface="Tw Cen MT"/>
                <a:cs typeface="Tw Cen MT"/>
              </a:rPr>
              <a:t>a</a:t>
            </a:r>
            <a:r>
              <a:rPr sz="1800">
                <a:latin typeface="Tw Cen MT"/>
                <a:cs typeface="Tw Cen MT"/>
              </a:rPr>
              <a:t>bout the </a:t>
            </a:r>
            <a:r>
              <a:rPr lang="en-US" spc="-10">
                <a:latin typeface="Tw Cen MT"/>
                <a:cs typeface="Tw Cen MT"/>
              </a:rPr>
              <a:t>a</a:t>
            </a:r>
            <a:r>
              <a:rPr sz="1800" spc="-10">
                <a:latin typeface="Tw Cen MT"/>
                <a:cs typeface="Tw Cen MT"/>
              </a:rPr>
              <a:t>vailability </a:t>
            </a:r>
            <a:r>
              <a:rPr sz="1800">
                <a:latin typeface="Tw Cen MT"/>
                <a:cs typeface="Tw Cen MT"/>
              </a:rPr>
              <a:t>and </a:t>
            </a:r>
            <a:r>
              <a:rPr lang="en-US" sz="1800">
                <a:latin typeface="Tw Cen MT"/>
                <a:cs typeface="Tw Cen MT"/>
              </a:rPr>
              <a:t>benefits</a:t>
            </a:r>
            <a:r>
              <a:rPr sz="1800">
                <a:latin typeface="Tw Cen MT"/>
                <a:cs typeface="Tw Cen MT"/>
              </a:rPr>
              <a:t> of  </a:t>
            </a:r>
            <a:r>
              <a:rPr sz="1800" spc="-5">
                <a:latin typeface="Tw Cen MT"/>
                <a:cs typeface="Tw Cen MT"/>
              </a:rPr>
              <a:t>Medicaid </a:t>
            </a:r>
            <a:r>
              <a:rPr lang="en-US" spc="-5">
                <a:latin typeface="Tw Cen MT"/>
                <a:cs typeface="Tw Cen MT"/>
              </a:rPr>
              <a:t>s</a:t>
            </a:r>
            <a:r>
              <a:rPr lang="en-US" sz="1800">
                <a:latin typeface="Tw Cen MT"/>
                <a:cs typeface="Tw Cen MT"/>
              </a:rPr>
              <a:t>ervices</a:t>
            </a:r>
            <a:r>
              <a:rPr lang="en-US">
                <a:latin typeface="Tw Cen MT"/>
                <a:cs typeface="Tw Cen MT"/>
              </a:rPr>
              <a:t> in the community; </a:t>
            </a:r>
            <a:endParaRPr sz="18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9889" y="729183"/>
            <a:ext cx="7428230" cy="574675"/>
          </a:xfrm>
          <a:prstGeom prst="rect">
            <a:avLst/>
          </a:prstGeom>
        </p:spPr>
        <p:txBody>
          <a:bodyPr vert="horz" wrap="square" lIns="0" tIns="12700" rIns="0" bIns="0" rtlCol="0">
            <a:spAutoFit/>
          </a:bodyPr>
          <a:lstStyle/>
          <a:p>
            <a:pPr marL="12700">
              <a:lnSpc>
                <a:spcPct val="100000"/>
              </a:lnSpc>
              <a:spcBef>
                <a:spcPts val="100"/>
              </a:spcBef>
              <a:tabLst>
                <a:tab pos="1690370" algn="l"/>
              </a:tabLst>
            </a:pPr>
            <a:r>
              <a:rPr i="1">
                <a:latin typeface="Tw Cen MT"/>
                <a:cs typeface="Tw Cen MT"/>
              </a:rPr>
              <a:t>Code</a:t>
            </a:r>
            <a:r>
              <a:rPr i="1" spc="-10">
                <a:latin typeface="Tw Cen MT"/>
                <a:cs typeface="Tw Cen MT"/>
              </a:rPr>
              <a:t> </a:t>
            </a:r>
            <a:r>
              <a:rPr i="1" spc="-40">
                <a:latin typeface="Tw Cen MT"/>
                <a:cs typeface="Tw Cen MT"/>
              </a:rPr>
              <a:t>C.	</a:t>
            </a:r>
            <a:r>
              <a:t>Medicaid </a:t>
            </a:r>
            <a:r>
              <a:rPr spc="15"/>
              <a:t>Outreach</a:t>
            </a:r>
            <a:r>
              <a:rPr spc="-95"/>
              <a:t> </a:t>
            </a:r>
            <a:r>
              <a:rPr spc="-5"/>
              <a:t>(Continued)</a:t>
            </a:r>
          </a:p>
        </p:txBody>
      </p:sp>
      <p:sp>
        <p:nvSpPr>
          <p:cNvPr id="3" name="object 3"/>
          <p:cNvSpPr txBox="1"/>
          <p:nvPr/>
        </p:nvSpPr>
        <p:spPr>
          <a:xfrm>
            <a:off x="535940" y="1610359"/>
            <a:ext cx="7879080" cy="3629199"/>
          </a:xfrm>
          <a:prstGeom prst="rect">
            <a:avLst/>
          </a:prstGeom>
        </p:spPr>
        <p:txBody>
          <a:bodyPr vert="horz" wrap="square" lIns="0" tIns="12700" rIns="0" bIns="0" rtlCol="0">
            <a:spAutoFit/>
          </a:bodyPr>
          <a:lstStyle/>
          <a:p>
            <a:pPr marL="12700">
              <a:lnSpc>
                <a:spcPct val="100000"/>
              </a:lnSpc>
              <a:spcBef>
                <a:spcPts val="100"/>
              </a:spcBef>
            </a:pPr>
            <a:r>
              <a:rPr sz="2400" spc="-5">
                <a:latin typeface="Tw Cen MT"/>
                <a:cs typeface="Tw Cen MT"/>
              </a:rPr>
              <a:t>Additional </a:t>
            </a:r>
            <a:r>
              <a:rPr lang="en-US" sz="2400" spc="-5">
                <a:latin typeface="Tw Cen MT"/>
                <a:cs typeface="Tw Cen MT"/>
              </a:rPr>
              <a:t>Activities</a:t>
            </a:r>
            <a:r>
              <a:rPr sz="2400" spc="-5">
                <a:latin typeface="Tw Cen MT"/>
                <a:cs typeface="Tw Cen MT"/>
              </a:rPr>
              <a:t>:</a:t>
            </a:r>
            <a:endParaRPr sz="2400">
              <a:latin typeface="Tw Cen MT"/>
              <a:cs typeface="Tw Cen MT"/>
            </a:endParaRPr>
          </a:p>
          <a:p>
            <a:pPr>
              <a:lnSpc>
                <a:spcPct val="100000"/>
              </a:lnSpc>
              <a:spcBef>
                <a:spcPts val="20"/>
              </a:spcBef>
            </a:pPr>
            <a:endParaRPr sz="2500">
              <a:latin typeface="Tw Cen MT"/>
              <a:cs typeface="Tw Cen MT"/>
            </a:endParaRPr>
          </a:p>
          <a:p>
            <a:pPr marL="652780" marR="5080" indent="-274320" algn="just">
              <a:lnSpc>
                <a:spcPct val="100000"/>
              </a:lnSpc>
              <a:buClr>
                <a:srgbClr val="4189B3"/>
              </a:buClr>
              <a:buSzPct val="68181"/>
              <a:buFont typeface="Wingdings 2"/>
              <a:buChar char="□"/>
              <a:tabLst>
                <a:tab pos="653415" algn="l"/>
              </a:tabLst>
            </a:pPr>
            <a:r>
              <a:rPr sz="2200" spc="-5">
                <a:latin typeface="Tw Cen MT"/>
                <a:cs typeface="Tw Cen MT"/>
              </a:rPr>
              <a:t>Informing </a:t>
            </a:r>
            <a:r>
              <a:rPr lang="en-US" sz="2200" spc="-5">
                <a:latin typeface="Tw Cen MT"/>
                <a:cs typeface="Tw Cen MT"/>
              </a:rPr>
              <a:t>individuals</a:t>
            </a:r>
            <a:r>
              <a:rPr sz="2200" spc="-5">
                <a:latin typeface="Tw Cen MT"/>
                <a:cs typeface="Tw Cen MT"/>
              </a:rPr>
              <a:t> </a:t>
            </a:r>
            <a:r>
              <a:rPr lang="en-US" sz="2200" spc="-5">
                <a:latin typeface="Tw Cen MT"/>
                <a:cs typeface="Tw Cen MT"/>
              </a:rPr>
              <a:t>for directions to Medicaid services, hours of business or programs/services offered;</a:t>
            </a:r>
            <a:endParaRPr sz="2200">
              <a:latin typeface="Tw Cen MT"/>
              <a:cs typeface="Tw Cen MT"/>
            </a:endParaRPr>
          </a:p>
          <a:p>
            <a:pPr marL="652780" marR="432434" indent="-274320" algn="just">
              <a:lnSpc>
                <a:spcPct val="100000"/>
              </a:lnSpc>
              <a:spcBef>
                <a:spcPts val="600"/>
              </a:spcBef>
              <a:buClr>
                <a:srgbClr val="4189B3"/>
              </a:buClr>
              <a:buSzPct val="68181"/>
              <a:buFont typeface="Wingdings 2"/>
              <a:buChar char="□"/>
              <a:tabLst>
                <a:tab pos="653415" algn="l"/>
              </a:tabLst>
            </a:pPr>
            <a:r>
              <a:rPr lang="en-US" sz="2200" spc="-5">
                <a:latin typeface="Tw Cen MT"/>
                <a:cs typeface="Tw Cen MT"/>
              </a:rPr>
              <a:t>Health fairs for general education representing the State Medicaid program, not just my agency; and</a:t>
            </a:r>
            <a:endParaRPr sz="2200">
              <a:latin typeface="Tw Cen MT"/>
              <a:cs typeface="Tw Cen MT"/>
            </a:endParaRPr>
          </a:p>
          <a:p>
            <a:pPr marL="652780" marR="285115" indent="-274320">
              <a:lnSpc>
                <a:spcPct val="100000"/>
              </a:lnSpc>
              <a:spcBef>
                <a:spcPts val="605"/>
              </a:spcBef>
              <a:buClr>
                <a:srgbClr val="4189B3"/>
              </a:buClr>
              <a:buSzPct val="68181"/>
              <a:buFont typeface="Wingdings 2"/>
              <a:buChar char="□"/>
              <a:tabLst>
                <a:tab pos="653415" algn="l"/>
              </a:tabLst>
            </a:pPr>
            <a:r>
              <a:rPr sz="2200" spc="-10">
                <a:latin typeface="Tw Cen MT"/>
                <a:cs typeface="Tw Cen MT"/>
              </a:rPr>
              <a:t>Developing </a:t>
            </a:r>
            <a:r>
              <a:rPr sz="2200" spc="-5">
                <a:latin typeface="Tw Cen MT"/>
                <a:cs typeface="Tw Cen MT"/>
              </a:rPr>
              <a:t>a </a:t>
            </a:r>
            <a:r>
              <a:rPr lang="en-US" sz="2200" spc="-5">
                <a:latin typeface="Tw Cen MT"/>
                <a:cs typeface="Tw Cen MT"/>
              </a:rPr>
              <a:t>s</a:t>
            </a:r>
            <a:r>
              <a:rPr sz="2200" spc="-5">
                <a:latin typeface="Tw Cen MT"/>
                <a:cs typeface="Tw Cen MT"/>
              </a:rPr>
              <a:t>ystem </a:t>
            </a:r>
            <a:r>
              <a:rPr sz="2200" spc="-20">
                <a:latin typeface="Tw Cen MT"/>
                <a:cs typeface="Tw Cen MT"/>
              </a:rPr>
              <a:t>for </a:t>
            </a:r>
            <a:r>
              <a:rPr lang="en-US" sz="2200" spc="-5">
                <a:latin typeface="Tw Cen MT"/>
                <a:cs typeface="Tw Cen MT"/>
              </a:rPr>
              <a:t>a</a:t>
            </a:r>
            <a:r>
              <a:rPr sz="2200" spc="-5">
                <a:latin typeface="Tw Cen MT"/>
                <a:cs typeface="Tw Cen MT"/>
              </a:rPr>
              <a:t>ssuring </a:t>
            </a:r>
            <a:r>
              <a:rPr lang="en-US" sz="2200" spc="-5">
                <a:latin typeface="Tw Cen MT"/>
                <a:cs typeface="Tw Cen MT"/>
              </a:rPr>
              <a:t>t</a:t>
            </a:r>
            <a:r>
              <a:rPr sz="2200" spc="-5">
                <a:latin typeface="Tw Cen MT"/>
                <a:cs typeface="Tw Cen MT"/>
              </a:rPr>
              <a:t>hat </a:t>
            </a:r>
            <a:r>
              <a:rPr lang="en-US" sz="2200" spc="-5">
                <a:latin typeface="Tw Cen MT"/>
                <a:cs typeface="Tw Cen MT"/>
              </a:rPr>
              <a:t>c</a:t>
            </a:r>
            <a:r>
              <a:rPr sz="2200" spc="-5">
                <a:latin typeface="Tw Cen MT"/>
                <a:cs typeface="Tw Cen MT"/>
              </a:rPr>
              <a:t>lients </a:t>
            </a:r>
            <a:r>
              <a:rPr lang="en-US" sz="2200" spc="-5">
                <a:latin typeface="Tw Cen MT"/>
                <a:cs typeface="Tw Cen MT"/>
              </a:rPr>
              <a:t>o</a:t>
            </a:r>
            <a:r>
              <a:rPr sz="2200" spc="-5">
                <a:latin typeface="Tw Cen MT"/>
                <a:cs typeface="Tw Cen MT"/>
              </a:rPr>
              <a:t>btai</a:t>
            </a:r>
            <a:r>
              <a:rPr lang="en-US" sz="2200" spc="-5">
                <a:latin typeface="Tw Cen MT"/>
                <a:cs typeface="Tw Cen MT"/>
              </a:rPr>
              <a:t>n needed</a:t>
            </a:r>
            <a:r>
              <a:rPr sz="2200" spc="-229">
                <a:latin typeface="Tw Cen MT"/>
                <a:cs typeface="Tw Cen MT"/>
              </a:rPr>
              <a:t> </a:t>
            </a:r>
            <a:r>
              <a:rPr lang="en-US" sz="2200" spc="-15">
                <a:latin typeface="Tw Cen MT"/>
                <a:cs typeface="Tw Cen MT"/>
              </a:rPr>
              <a:t>preventative</a:t>
            </a:r>
            <a:r>
              <a:rPr sz="2200" spc="-15">
                <a:latin typeface="Tw Cen MT"/>
                <a:cs typeface="Tw Cen MT"/>
              </a:rPr>
              <a:t> </a:t>
            </a:r>
            <a:r>
              <a:rPr sz="2200" spc="-5">
                <a:latin typeface="Tw Cen MT"/>
                <a:cs typeface="Tw Cen MT"/>
              </a:rPr>
              <a:t>and </a:t>
            </a:r>
            <a:r>
              <a:rPr lang="en-US" sz="2200">
                <a:latin typeface="Tw Cen MT"/>
                <a:cs typeface="Tw Cen MT"/>
              </a:rPr>
              <a:t>h</a:t>
            </a:r>
            <a:r>
              <a:rPr sz="2200">
                <a:latin typeface="Tw Cen MT"/>
                <a:cs typeface="Tw Cen MT"/>
              </a:rPr>
              <a:t>ealth </a:t>
            </a:r>
            <a:r>
              <a:rPr lang="en-US" sz="2200" spc="5">
                <a:latin typeface="Tw Cen MT"/>
                <a:cs typeface="Tw Cen MT"/>
              </a:rPr>
              <a:t>s</a:t>
            </a:r>
            <a:r>
              <a:rPr sz="2200" spc="5">
                <a:latin typeface="Tw Cen MT"/>
                <a:cs typeface="Tw Cen MT"/>
              </a:rPr>
              <a:t>ervices </a:t>
            </a:r>
            <a:r>
              <a:rPr sz="2200" spc="-60">
                <a:latin typeface="Tw Cen MT"/>
                <a:cs typeface="Tw Cen MT"/>
              </a:rPr>
              <a:t>by </a:t>
            </a:r>
            <a:r>
              <a:rPr lang="en-US" sz="2200" spc="-10">
                <a:latin typeface="Tw Cen MT"/>
                <a:cs typeface="Tw Cen MT"/>
              </a:rPr>
              <a:t>providing</a:t>
            </a:r>
            <a:r>
              <a:rPr sz="2200" spc="-10">
                <a:latin typeface="Tw Cen MT"/>
                <a:cs typeface="Tw Cen MT"/>
              </a:rPr>
              <a:t> </a:t>
            </a:r>
            <a:r>
              <a:rPr lang="en-US" sz="2200" spc="-5">
                <a:latin typeface="Tw Cen MT"/>
                <a:cs typeface="Tw Cen MT"/>
              </a:rPr>
              <a:t>information</a:t>
            </a:r>
            <a:r>
              <a:rPr sz="2200" spc="-5">
                <a:latin typeface="Tw Cen MT"/>
                <a:cs typeface="Tw Cen MT"/>
              </a:rPr>
              <a:t> on  </a:t>
            </a:r>
            <a:r>
              <a:rPr lang="en-US" sz="2200" spc="-5">
                <a:latin typeface="Tw Cen MT"/>
                <a:cs typeface="Tw Cen MT"/>
              </a:rPr>
              <a:t>accessing</a:t>
            </a:r>
            <a:r>
              <a:rPr sz="2200" spc="-5">
                <a:latin typeface="Tw Cen MT"/>
                <a:cs typeface="Tw Cen MT"/>
              </a:rPr>
              <a:t> </a:t>
            </a:r>
            <a:r>
              <a:rPr lang="en-US" sz="2200" spc="-10">
                <a:latin typeface="Tw Cen MT"/>
                <a:cs typeface="Tw Cen MT"/>
              </a:rPr>
              <a:t>transportation</a:t>
            </a:r>
            <a:r>
              <a:rPr sz="2200" spc="-10">
                <a:latin typeface="Tw Cen MT"/>
                <a:cs typeface="Tw Cen MT"/>
              </a:rPr>
              <a:t> </a:t>
            </a:r>
            <a:r>
              <a:rPr sz="2200" spc="-5">
                <a:latin typeface="Tw Cen MT"/>
                <a:cs typeface="Tw Cen MT"/>
              </a:rPr>
              <a:t>and </a:t>
            </a:r>
            <a:r>
              <a:rPr lang="en-US" sz="2200" spc="-5">
                <a:latin typeface="Tw Cen MT"/>
                <a:cs typeface="Tw Cen MT"/>
              </a:rPr>
              <a:t>assistance</a:t>
            </a:r>
            <a:r>
              <a:rPr sz="2200" spc="-5">
                <a:latin typeface="Tw Cen MT"/>
                <a:cs typeface="Tw Cen MT"/>
              </a:rPr>
              <a:t> </a:t>
            </a:r>
            <a:r>
              <a:rPr lang="en-US" sz="2200" spc="-5">
                <a:latin typeface="Tw Cen MT"/>
                <a:cs typeface="Tw Cen MT"/>
              </a:rPr>
              <a:t>with</a:t>
            </a:r>
            <a:r>
              <a:rPr sz="2200" spc="-5">
                <a:latin typeface="Tw Cen MT"/>
                <a:cs typeface="Tw Cen MT"/>
              </a:rPr>
              <a:t> </a:t>
            </a:r>
            <a:r>
              <a:rPr lang="en-US" sz="2200" spc="5">
                <a:latin typeface="Tw Cen MT"/>
                <a:cs typeface="Tw Cen MT"/>
              </a:rPr>
              <a:t>scheduling</a:t>
            </a:r>
            <a:r>
              <a:rPr sz="2200" spc="5">
                <a:latin typeface="Tw Cen MT"/>
                <a:cs typeface="Tw Cen MT"/>
              </a:rPr>
              <a:t> </a:t>
            </a:r>
            <a:r>
              <a:rPr sz="2200" spc="-5">
                <a:latin typeface="Tw Cen MT"/>
                <a:cs typeface="Tw Cen MT"/>
              </a:rPr>
              <a:t>of  </a:t>
            </a:r>
            <a:r>
              <a:rPr lang="en-US" sz="2200" spc="-5">
                <a:latin typeface="Tw Cen MT"/>
                <a:cs typeface="Tw Cen MT"/>
              </a:rPr>
              <a:t>appointments.</a:t>
            </a:r>
            <a:endParaRPr sz="22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6795" y="621284"/>
            <a:ext cx="6125845" cy="574040"/>
          </a:xfrm>
          <a:prstGeom prst="rect">
            <a:avLst/>
          </a:prstGeom>
        </p:spPr>
        <p:txBody>
          <a:bodyPr vert="horz" wrap="square" lIns="0" tIns="12700" rIns="0" bIns="0" rtlCol="0">
            <a:spAutoFit/>
          </a:bodyPr>
          <a:lstStyle/>
          <a:p>
            <a:pPr marL="12700">
              <a:lnSpc>
                <a:spcPct val="100000"/>
              </a:lnSpc>
              <a:spcBef>
                <a:spcPts val="100"/>
              </a:spcBef>
              <a:tabLst>
                <a:tab pos="1685925" algn="l"/>
              </a:tabLst>
            </a:pPr>
            <a:r>
              <a:rPr b="1" i="1">
                <a:latin typeface="Tw Cen MT"/>
                <a:cs typeface="Tw Cen MT"/>
              </a:rPr>
              <a:t>Code </a:t>
            </a:r>
            <a:r>
              <a:rPr b="1" i="1" spc="-60">
                <a:latin typeface="Tw Cen MT"/>
                <a:cs typeface="Tw Cen MT"/>
              </a:rPr>
              <a:t>D.</a:t>
            </a:r>
            <a:r>
              <a:rPr i="1" spc="-60">
                <a:latin typeface="Tw Cen MT"/>
                <a:cs typeface="Tw Cen MT"/>
              </a:rPr>
              <a:t>	</a:t>
            </a:r>
            <a:r>
              <a:rPr spc="-5"/>
              <a:t>Non-Medicaid</a:t>
            </a:r>
            <a:r>
              <a:rPr spc="-60"/>
              <a:t> </a:t>
            </a:r>
            <a:r>
              <a:rPr spc="15"/>
              <a:t>Outreach</a:t>
            </a:r>
          </a:p>
        </p:txBody>
      </p:sp>
      <p:sp>
        <p:nvSpPr>
          <p:cNvPr id="3" name="object 3"/>
          <p:cNvSpPr txBox="1"/>
          <p:nvPr/>
        </p:nvSpPr>
        <p:spPr>
          <a:xfrm>
            <a:off x="606044" y="1692910"/>
            <a:ext cx="7820659" cy="5214633"/>
          </a:xfrm>
          <a:prstGeom prst="rect">
            <a:avLst/>
          </a:prstGeom>
        </p:spPr>
        <p:txBody>
          <a:bodyPr vert="horz" wrap="square" lIns="0" tIns="34925" rIns="0" bIns="0" rtlCol="0">
            <a:spAutoFit/>
          </a:bodyPr>
          <a:lstStyle/>
          <a:p>
            <a:pPr marL="262255" marR="41910">
              <a:lnSpc>
                <a:spcPct val="92900"/>
              </a:lnSpc>
              <a:spcBef>
                <a:spcPts val="275"/>
              </a:spcBef>
            </a:pPr>
            <a:r>
              <a:rPr sz="2000">
                <a:latin typeface="Tw Cen MT"/>
                <a:cs typeface="Tw Cen MT"/>
              </a:rPr>
              <a:t>Activities </a:t>
            </a:r>
            <a:r>
              <a:rPr lang="en-US" sz="2000">
                <a:latin typeface="Tw Cen MT"/>
                <a:cs typeface="Tw Cen MT"/>
              </a:rPr>
              <a:t>th</a:t>
            </a:r>
            <a:r>
              <a:rPr sz="2000">
                <a:latin typeface="Tw Cen MT"/>
                <a:cs typeface="Tw Cen MT"/>
              </a:rPr>
              <a:t>at </a:t>
            </a:r>
            <a:r>
              <a:rPr lang="en-US" sz="2000">
                <a:latin typeface="Tw Cen MT"/>
                <a:cs typeface="Tw Cen MT"/>
              </a:rPr>
              <a:t>i</a:t>
            </a:r>
            <a:r>
              <a:rPr sz="2000">
                <a:latin typeface="Tw Cen MT"/>
                <a:cs typeface="Tw Cen MT"/>
              </a:rPr>
              <a:t>nform </a:t>
            </a:r>
            <a:r>
              <a:rPr lang="en-US" sz="2000" spc="-20">
                <a:latin typeface="Tw Cen MT"/>
                <a:cs typeface="Tw Cen MT"/>
              </a:rPr>
              <a:t>s</a:t>
            </a:r>
            <a:r>
              <a:rPr sz="2000" spc="-20">
                <a:latin typeface="Tw Cen MT"/>
                <a:cs typeface="Tw Cen MT"/>
              </a:rPr>
              <a:t>taff, </a:t>
            </a:r>
            <a:r>
              <a:rPr lang="en-US" sz="2000" spc="-20">
                <a:latin typeface="Tw Cen MT"/>
                <a:cs typeface="Tw Cen MT"/>
              </a:rPr>
              <a:t>e</a:t>
            </a:r>
            <a:r>
              <a:rPr lang="en-US" sz="2000">
                <a:latin typeface="Tw Cen MT"/>
                <a:cs typeface="Tw Cen MT"/>
              </a:rPr>
              <a:t>ligible</a:t>
            </a:r>
            <a:r>
              <a:rPr sz="2000">
                <a:latin typeface="Tw Cen MT"/>
                <a:cs typeface="Tw Cen MT"/>
              </a:rPr>
              <a:t> or </a:t>
            </a:r>
            <a:r>
              <a:rPr lang="en-US" sz="2000">
                <a:latin typeface="Tw Cen MT"/>
                <a:cs typeface="Tw Cen MT"/>
              </a:rPr>
              <a:t>p</a:t>
            </a:r>
            <a:r>
              <a:rPr sz="2000" spc="-10">
                <a:latin typeface="Tw Cen MT"/>
                <a:cs typeface="Tw Cen MT"/>
              </a:rPr>
              <a:t>otentially </a:t>
            </a:r>
            <a:r>
              <a:rPr lang="en-US" sz="2000" spc="-10">
                <a:latin typeface="Tw Cen MT"/>
                <a:cs typeface="Tw Cen MT"/>
              </a:rPr>
              <a:t>e</a:t>
            </a:r>
            <a:r>
              <a:rPr sz="2000">
                <a:latin typeface="Tw Cen MT"/>
                <a:cs typeface="Tw Cen MT"/>
              </a:rPr>
              <a:t>ligible </a:t>
            </a:r>
            <a:r>
              <a:rPr lang="en-US" sz="2000">
                <a:latin typeface="Tw Cen MT"/>
                <a:cs typeface="Tw Cen MT"/>
              </a:rPr>
              <a:t>c</a:t>
            </a:r>
            <a:r>
              <a:rPr lang="en-US" sz="2000" spc="-5">
                <a:latin typeface="Tw Cen MT"/>
                <a:cs typeface="Tw Cen MT"/>
              </a:rPr>
              <a:t>lients</a:t>
            </a:r>
            <a:r>
              <a:rPr sz="2000" spc="-5">
                <a:latin typeface="Tw Cen MT"/>
                <a:cs typeface="Tw Cen MT"/>
              </a:rPr>
              <a:t>, </a:t>
            </a:r>
            <a:r>
              <a:rPr lang="en-US" sz="2000" spc="-5">
                <a:latin typeface="Tw Cen MT"/>
                <a:cs typeface="Tw Cen MT"/>
              </a:rPr>
              <a:t>t</a:t>
            </a:r>
            <a:r>
              <a:rPr lang="en-US" sz="2000">
                <a:latin typeface="Tw Cen MT"/>
                <a:cs typeface="Tw Cen MT"/>
              </a:rPr>
              <a:t>heir</a:t>
            </a:r>
            <a:r>
              <a:rPr sz="2000">
                <a:latin typeface="Tw Cen MT"/>
                <a:cs typeface="Tw Cen MT"/>
              </a:rPr>
              <a:t>  </a:t>
            </a:r>
            <a:r>
              <a:rPr lang="en-US" sz="2000" spc="-5">
                <a:latin typeface="Tw Cen MT"/>
                <a:cs typeface="Tw Cen MT"/>
              </a:rPr>
              <a:t>f</a:t>
            </a:r>
            <a:r>
              <a:rPr sz="2000" spc="-5">
                <a:latin typeface="Tw Cen MT"/>
                <a:cs typeface="Tw Cen MT"/>
              </a:rPr>
              <a:t>amilies, </a:t>
            </a:r>
            <a:r>
              <a:rPr sz="2000">
                <a:latin typeface="Tw Cen MT"/>
                <a:cs typeface="Tw Cen MT"/>
              </a:rPr>
              <a:t>and/or </a:t>
            </a:r>
            <a:r>
              <a:rPr sz="2000" spc="-5">
                <a:latin typeface="Tw Cen MT"/>
                <a:cs typeface="Tw Cen MT"/>
              </a:rPr>
              <a:t>the </a:t>
            </a:r>
            <a:r>
              <a:rPr lang="en-US" sz="2000" spc="5">
                <a:latin typeface="Tw Cen MT"/>
                <a:cs typeface="Tw Cen MT"/>
              </a:rPr>
              <a:t>c</a:t>
            </a:r>
            <a:r>
              <a:rPr sz="2000" spc="5">
                <a:latin typeface="Tw Cen MT"/>
                <a:cs typeface="Tw Cen MT"/>
              </a:rPr>
              <a:t>ommunity </a:t>
            </a:r>
            <a:r>
              <a:rPr lang="en-US" sz="2000" spc="5">
                <a:latin typeface="Tw Cen MT"/>
                <a:cs typeface="Tw Cen MT"/>
              </a:rPr>
              <a:t>a</a:t>
            </a:r>
            <a:r>
              <a:rPr lang="en-US" sz="2000">
                <a:latin typeface="Tw Cen MT"/>
                <a:cs typeface="Tw Cen MT"/>
              </a:rPr>
              <a:t>bout</a:t>
            </a:r>
            <a:r>
              <a:rPr sz="2000">
                <a:latin typeface="Tw Cen MT"/>
                <a:cs typeface="Tw Cen MT"/>
              </a:rPr>
              <a:t> </a:t>
            </a:r>
            <a:r>
              <a:rPr lang="en-US" sz="2000" spc="-5">
                <a:latin typeface="Tw Cen MT"/>
                <a:cs typeface="Tw Cen MT"/>
              </a:rPr>
              <a:t>non-Medicaid</a:t>
            </a:r>
            <a:r>
              <a:rPr sz="2000" spc="-5">
                <a:latin typeface="Tw Cen MT"/>
                <a:cs typeface="Tw Cen MT"/>
              </a:rPr>
              <a:t> </a:t>
            </a:r>
            <a:r>
              <a:rPr lang="en-US" sz="2000" spc="10">
                <a:latin typeface="Tw Cen MT"/>
                <a:cs typeface="Tw Cen MT"/>
              </a:rPr>
              <a:t>s</a:t>
            </a:r>
            <a:r>
              <a:rPr sz="2000" spc="10">
                <a:latin typeface="Tw Cen MT"/>
                <a:cs typeface="Tw Cen MT"/>
              </a:rPr>
              <a:t>ervices </a:t>
            </a:r>
            <a:r>
              <a:rPr sz="2000">
                <a:latin typeface="Tw Cen MT"/>
                <a:cs typeface="Tw Cen MT"/>
              </a:rPr>
              <a:t>and </a:t>
            </a:r>
            <a:r>
              <a:rPr lang="en-US" sz="2000" spc="-15">
                <a:latin typeface="Tw Cen MT"/>
                <a:cs typeface="Tw Cen MT"/>
              </a:rPr>
              <a:t>h</a:t>
            </a:r>
            <a:r>
              <a:rPr sz="2000" spc="-15">
                <a:latin typeface="Tw Cen MT"/>
                <a:cs typeface="Tw Cen MT"/>
              </a:rPr>
              <a:t>ow</a:t>
            </a:r>
            <a:r>
              <a:rPr sz="2000" spc="-170">
                <a:latin typeface="Tw Cen MT"/>
                <a:cs typeface="Tw Cen MT"/>
              </a:rPr>
              <a:t> </a:t>
            </a:r>
            <a:r>
              <a:rPr sz="2000">
                <a:latin typeface="Tw Cen MT"/>
                <a:cs typeface="Tw Cen MT"/>
              </a:rPr>
              <a:t>to  </a:t>
            </a:r>
            <a:r>
              <a:rPr lang="en-US" sz="2000">
                <a:latin typeface="Tw Cen MT"/>
                <a:cs typeface="Tw Cen MT"/>
              </a:rPr>
              <a:t>o</a:t>
            </a:r>
            <a:r>
              <a:rPr sz="2000">
                <a:latin typeface="Tw Cen MT"/>
                <a:cs typeface="Tw Cen MT"/>
              </a:rPr>
              <a:t>btain </a:t>
            </a:r>
            <a:r>
              <a:rPr lang="en-US" sz="2000">
                <a:latin typeface="Tw Cen MT"/>
                <a:cs typeface="Tw Cen MT"/>
              </a:rPr>
              <a:t>them</a:t>
            </a:r>
            <a:r>
              <a:rPr sz="2000">
                <a:latin typeface="Tw Cen MT"/>
                <a:cs typeface="Tw Cen MT"/>
              </a:rPr>
              <a:t>, </a:t>
            </a:r>
            <a:r>
              <a:rPr lang="en-US" sz="2000" spc="20">
                <a:latin typeface="Tw Cen MT"/>
                <a:cs typeface="Tw Cen MT"/>
              </a:rPr>
              <a:t>such</a:t>
            </a:r>
            <a:r>
              <a:rPr sz="2000" spc="20">
                <a:latin typeface="Tw Cen MT"/>
                <a:cs typeface="Tw Cen MT"/>
              </a:rPr>
              <a:t> </a:t>
            </a:r>
            <a:r>
              <a:rPr sz="2000">
                <a:latin typeface="Tw Cen MT"/>
                <a:cs typeface="Tw Cen MT"/>
              </a:rPr>
              <a:t>as WIC, </a:t>
            </a:r>
            <a:r>
              <a:rPr sz="2000" spc="-50">
                <a:latin typeface="Tw Cen MT"/>
                <a:cs typeface="Tw Cen MT"/>
              </a:rPr>
              <a:t>TANF, </a:t>
            </a:r>
            <a:r>
              <a:rPr sz="2000" spc="-5">
                <a:latin typeface="Tw Cen MT"/>
                <a:cs typeface="Tw Cen MT"/>
              </a:rPr>
              <a:t>Legal </a:t>
            </a:r>
            <a:r>
              <a:rPr sz="2000">
                <a:latin typeface="Tw Cen MT"/>
                <a:cs typeface="Tw Cen MT"/>
              </a:rPr>
              <a:t>Aid, </a:t>
            </a:r>
            <a:r>
              <a:rPr lang="en-US" sz="2000" spc="5">
                <a:latin typeface="Tw Cen MT"/>
                <a:cs typeface="Tw Cen MT"/>
              </a:rPr>
              <a:t>DMHA Supported Consumer, </a:t>
            </a:r>
            <a:r>
              <a:rPr sz="2000">
                <a:latin typeface="Tw Cen MT"/>
                <a:cs typeface="Tw Cen MT"/>
              </a:rPr>
              <a:t>and Housing</a:t>
            </a:r>
            <a:r>
              <a:rPr sz="2000" spc="-45">
                <a:latin typeface="Tw Cen MT"/>
                <a:cs typeface="Tw Cen MT"/>
              </a:rPr>
              <a:t> </a:t>
            </a:r>
            <a:r>
              <a:rPr lang="en-US" sz="2000" spc="5">
                <a:latin typeface="Tw Cen MT"/>
                <a:cs typeface="Tw Cen MT"/>
              </a:rPr>
              <a:t>services</a:t>
            </a:r>
            <a:r>
              <a:rPr sz="2000" spc="5">
                <a:latin typeface="Tw Cen MT"/>
                <a:cs typeface="Tw Cen MT"/>
              </a:rPr>
              <a:t>.</a:t>
            </a:r>
            <a:endParaRPr sz="2000">
              <a:latin typeface="Tw Cen MT"/>
              <a:cs typeface="Tw Cen MT"/>
            </a:endParaRPr>
          </a:p>
          <a:p>
            <a:pPr>
              <a:lnSpc>
                <a:spcPct val="100000"/>
              </a:lnSpc>
              <a:spcBef>
                <a:spcPts val="10"/>
              </a:spcBef>
            </a:pPr>
            <a:endParaRPr sz="700">
              <a:latin typeface="Tw Cen MT"/>
              <a:cs typeface="Tw Cen MT"/>
            </a:endParaRPr>
          </a:p>
          <a:p>
            <a:pPr marL="12700">
              <a:lnSpc>
                <a:spcPct val="100000"/>
              </a:lnSpc>
            </a:pPr>
            <a:r>
              <a:rPr lang="en-US" sz="2000">
                <a:latin typeface="Tw Cen MT"/>
                <a:cs typeface="Tw Cen MT"/>
              </a:rPr>
              <a:t>Activities include</a:t>
            </a:r>
            <a:r>
              <a:rPr sz="2000">
                <a:latin typeface="Tw Cen MT"/>
                <a:cs typeface="Tw Cen MT"/>
              </a:rPr>
              <a:t>:</a:t>
            </a:r>
          </a:p>
          <a:p>
            <a:pPr>
              <a:lnSpc>
                <a:spcPct val="100000"/>
              </a:lnSpc>
              <a:spcBef>
                <a:spcPts val="15"/>
              </a:spcBef>
            </a:pPr>
            <a:endParaRPr sz="600">
              <a:latin typeface="Tw Cen MT"/>
              <a:cs typeface="Tw Cen MT"/>
            </a:endParaRPr>
          </a:p>
          <a:p>
            <a:pPr marL="582930" marR="5080" indent="-274320">
              <a:lnSpc>
                <a:spcPts val="2160"/>
              </a:lnSpc>
              <a:buClr>
                <a:srgbClr val="4189B3"/>
              </a:buClr>
              <a:buSzPct val="70000"/>
              <a:buFont typeface="Wingdings 2"/>
              <a:buChar char="□"/>
              <a:tabLst>
                <a:tab pos="583565" algn="l"/>
              </a:tabLst>
            </a:pPr>
            <a:r>
              <a:rPr sz="2000" spc="-10">
                <a:latin typeface="Tw Cen MT"/>
                <a:cs typeface="Tw Cen MT"/>
              </a:rPr>
              <a:t>Developing, </a:t>
            </a:r>
            <a:r>
              <a:rPr lang="en-US" sz="2000" spc="-5">
                <a:latin typeface="Tw Cen MT"/>
                <a:cs typeface="Tw Cen MT"/>
              </a:rPr>
              <a:t>d</a:t>
            </a:r>
            <a:r>
              <a:rPr sz="2000" spc="-5">
                <a:latin typeface="Tw Cen MT"/>
                <a:cs typeface="Tw Cen MT"/>
              </a:rPr>
              <a:t>isseminating </a:t>
            </a:r>
            <a:r>
              <a:rPr sz="2000">
                <a:latin typeface="Tw Cen MT"/>
                <a:cs typeface="Tw Cen MT"/>
              </a:rPr>
              <a:t>or </a:t>
            </a:r>
            <a:r>
              <a:rPr lang="en-US" sz="2000">
                <a:latin typeface="Tw Cen MT"/>
                <a:cs typeface="Tw Cen MT"/>
              </a:rPr>
              <a:t>presenting</a:t>
            </a:r>
            <a:r>
              <a:rPr sz="2000">
                <a:latin typeface="Tw Cen MT"/>
                <a:cs typeface="Tw Cen MT"/>
              </a:rPr>
              <a:t> </a:t>
            </a:r>
            <a:r>
              <a:rPr lang="en-US" sz="2000">
                <a:latin typeface="Tw Cen MT"/>
                <a:cs typeface="Tw Cen MT"/>
              </a:rPr>
              <a:t>n</a:t>
            </a:r>
            <a:r>
              <a:rPr sz="2000">
                <a:latin typeface="Tw Cen MT"/>
                <a:cs typeface="Tw Cen MT"/>
              </a:rPr>
              <a:t>on-Medicaid </a:t>
            </a:r>
            <a:r>
              <a:rPr lang="en-US" sz="2000">
                <a:latin typeface="Tw Cen MT"/>
                <a:cs typeface="Tw Cen MT"/>
              </a:rPr>
              <a:t>m</a:t>
            </a:r>
            <a:r>
              <a:rPr sz="2000">
                <a:latin typeface="Tw Cen MT"/>
                <a:cs typeface="Tw Cen MT"/>
              </a:rPr>
              <a:t>aterials to  </a:t>
            </a:r>
            <a:r>
              <a:rPr lang="en-US" sz="2000" spc="-5">
                <a:latin typeface="Tw Cen MT"/>
                <a:cs typeface="Tw Cen MT"/>
              </a:rPr>
              <a:t>e</a:t>
            </a:r>
            <a:r>
              <a:rPr sz="2000" spc="-5">
                <a:latin typeface="Tw Cen MT"/>
                <a:cs typeface="Tw Cen MT"/>
              </a:rPr>
              <a:t>ffectively </a:t>
            </a:r>
            <a:r>
              <a:rPr lang="en-US" sz="2000" spc="-5">
                <a:latin typeface="Tw Cen MT"/>
                <a:cs typeface="Tw Cen MT"/>
              </a:rPr>
              <a:t>i</a:t>
            </a:r>
            <a:r>
              <a:rPr sz="2000">
                <a:latin typeface="Tw Cen MT"/>
                <a:cs typeface="Tw Cen MT"/>
              </a:rPr>
              <a:t>nform </a:t>
            </a:r>
            <a:r>
              <a:rPr lang="en-US" sz="2000">
                <a:latin typeface="Tw Cen MT"/>
                <a:cs typeface="Tw Cen MT"/>
              </a:rPr>
              <a:t>e</a:t>
            </a:r>
            <a:r>
              <a:rPr sz="2000">
                <a:latin typeface="Tw Cen MT"/>
                <a:cs typeface="Tw Cen MT"/>
              </a:rPr>
              <a:t>ligible </a:t>
            </a:r>
            <a:r>
              <a:rPr lang="en-US" sz="2000" spc="-5">
                <a:latin typeface="Tw Cen MT"/>
                <a:cs typeface="Tw Cen MT"/>
              </a:rPr>
              <a:t>i</a:t>
            </a:r>
            <a:r>
              <a:rPr sz="2000" spc="-5">
                <a:latin typeface="Tw Cen MT"/>
                <a:cs typeface="Tw Cen MT"/>
              </a:rPr>
              <a:t>ndividuals </a:t>
            </a:r>
            <a:r>
              <a:rPr lang="en-US" sz="2000" spc="-5">
                <a:latin typeface="Tw Cen MT"/>
                <a:cs typeface="Tw Cen MT"/>
              </a:rPr>
              <a:t>a</a:t>
            </a:r>
            <a:r>
              <a:rPr sz="2000">
                <a:latin typeface="Tw Cen MT"/>
                <a:cs typeface="Tw Cen MT"/>
              </a:rPr>
              <a:t>bout </a:t>
            </a:r>
            <a:r>
              <a:rPr lang="en-US" sz="2000">
                <a:latin typeface="Tw Cen MT"/>
                <a:cs typeface="Tw Cen MT"/>
              </a:rPr>
              <a:t>n</a:t>
            </a:r>
            <a:r>
              <a:rPr sz="2000">
                <a:latin typeface="Tw Cen MT"/>
                <a:cs typeface="Tw Cen MT"/>
              </a:rPr>
              <a:t>on-Medicaid </a:t>
            </a:r>
            <a:r>
              <a:rPr lang="en-US" sz="2000" spc="10">
                <a:latin typeface="Tw Cen MT"/>
                <a:cs typeface="Tw Cen MT"/>
              </a:rPr>
              <a:t>s</a:t>
            </a:r>
            <a:r>
              <a:rPr sz="2000" spc="10">
                <a:latin typeface="Tw Cen MT"/>
                <a:cs typeface="Tw Cen MT"/>
              </a:rPr>
              <a:t>ervices</a:t>
            </a:r>
            <a:r>
              <a:rPr sz="2000" spc="-170">
                <a:latin typeface="Tw Cen MT"/>
                <a:cs typeface="Tw Cen MT"/>
              </a:rPr>
              <a:t> </a:t>
            </a:r>
            <a:r>
              <a:rPr sz="2000">
                <a:latin typeface="Tw Cen MT"/>
                <a:cs typeface="Tw Cen MT"/>
              </a:rPr>
              <a:t>and  </a:t>
            </a:r>
            <a:r>
              <a:rPr lang="en-US" sz="2000">
                <a:latin typeface="Tw Cen MT"/>
                <a:cs typeface="Tw Cen MT"/>
              </a:rPr>
              <a:t>w</a:t>
            </a:r>
            <a:r>
              <a:rPr sz="2000">
                <a:latin typeface="Tw Cen MT"/>
                <a:cs typeface="Tw Cen MT"/>
              </a:rPr>
              <a:t>here to </a:t>
            </a:r>
            <a:r>
              <a:rPr lang="en-US" sz="2000">
                <a:latin typeface="Tw Cen MT"/>
                <a:cs typeface="Tw Cen MT"/>
              </a:rPr>
              <a:t>obtain</a:t>
            </a:r>
            <a:r>
              <a:rPr sz="2000" spc="-75">
                <a:latin typeface="Tw Cen MT"/>
                <a:cs typeface="Tw Cen MT"/>
              </a:rPr>
              <a:t> </a:t>
            </a:r>
            <a:r>
              <a:rPr lang="en-US" sz="2000" spc="10">
                <a:latin typeface="Tw Cen MT"/>
                <a:cs typeface="Tw Cen MT"/>
              </a:rPr>
              <a:t>services</a:t>
            </a:r>
            <a:r>
              <a:rPr sz="2000" spc="10">
                <a:latin typeface="Tw Cen MT"/>
                <a:cs typeface="Tw Cen MT"/>
              </a:rPr>
              <a:t>;</a:t>
            </a:r>
            <a:endParaRPr sz="2000">
              <a:latin typeface="Tw Cen MT"/>
              <a:cs typeface="Tw Cen MT"/>
            </a:endParaRPr>
          </a:p>
          <a:p>
            <a:pPr marL="582930" indent="-274955">
              <a:lnSpc>
                <a:spcPts val="2280"/>
              </a:lnSpc>
              <a:spcBef>
                <a:spcPts val="325"/>
              </a:spcBef>
              <a:buClr>
                <a:srgbClr val="4189B3"/>
              </a:buClr>
              <a:buSzPct val="70000"/>
              <a:buFont typeface="Wingdings 2"/>
              <a:buChar char="□"/>
              <a:tabLst>
                <a:tab pos="583565" algn="l"/>
              </a:tabLst>
            </a:pPr>
            <a:r>
              <a:rPr sz="2000" spc="-5">
                <a:latin typeface="Tw Cen MT"/>
                <a:cs typeface="Tw Cen MT"/>
              </a:rPr>
              <a:t>Informing </a:t>
            </a:r>
            <a:r>
              <a:rPr lang="en-US" sz="2000" spc="-5">
                <a:latin typeface="Tw Cen MT"/>
                <a:cs typeface="Tw Cen MT"/>
              </a:rPr>
              <a:t>individuals</a:t>
            </a:r>
            <a:r>
              <a:rPr sz="2000" spc="-5">
                <a:latin typeface="Tw Cen MT"/>
                <a:cs typeface="Tw Cen MT"/>
              </a:rPr>
              <a:t> </a:t>
            </a:r>
            <a:r>
              <a:rPr sz="2000">
                <a:latin typeface="Tw Cen MT"/>
                <a:cs typeface="Tw Cen MT"/>
              </a:rPr>
              <a:t>and </a:t>
            </a:r>
            <a:r>
              <a:rPr lang="en-US" sz="2000">
                <a:latin typeface="Tw Cen MT"/>
                <a:cs typeface="Tw Cen MT"/>
              </a:rPr>
              <a:t>their</a:t>
            </a:r>
            <a:r>
              <a:rPr sz="2000">
                <a:latin typeface="Tw Cen MT"/>
                <a:cs typeface="Tw Cen MT"/>
              </a:rPr>
              <a:t> </a:t>
            </a:r>
            <a:r>
              <a:rPr lang="en-US" sz="2000" spc="-5">
                <a:latin typeface="Tw Cen MT"/>
                <a:cs typeface="Tw Cen MT"/>
              </a:rPr>
              <a:t>families</a:t>
            </a:r>
            <a:r>
              <a:rPr sz="2000" spc="-5">
                <a:latin typeface="Tw Cen MT"/>
                <a:cs typeface="Tw Cen MT"/>
              </a:rPr>
              <a:t> </a:t>
            </a:r>
            <a:r>
              <a:rPr lang="en-US" sz="2000" spc="-5">
                <a:latin typeface="Tw Cen MT"/>
                <a:cs typeface="Tw Cen MT"/>
              </a:rPr>
              <a:t>a</a:t>
            </a:r>
            <a:r>
              <a:rPr lang="en-US" sz="2000">
                <a:latin typeface="Tw Cen MT"/>
                <a:cs typeface="Tw Cen MT"/>
              </a:rPr>
              <a:t>bout</a:t>
            </a:r>
            <a:r>
              <a:rPr sz="2000">
                <a:latin typeface="Tw Cen MT"/>
                <a:cs typeface="Tw Cen MT"/>
              </a:rPr>
              <a:t> </a:t>
            </a:r>
            <a:r>
              <a:rPr sz="2000" spc="-5">
                <a:latin typeface="Tw Cen MT"/>
                <a:cs typeface="Tw Cen MT"/>
              </a:rPr>
              <a:t>the </a:t>
            </a:r>
            <a:r>
              <a:rPr lang="en-US" sz="2000" spc="-5">
                <a:latin typeface="Tw Cen MT"/>
                <a:cs typeface="Tw Cen MT"/>
              </a:rPr>
              <a:t>a</a:t>
            </a:r>
            <a:r>
              <a:rPr lang="en-US" sz="2000" spc="-10">
                <a:latin typeface="Tw Cen MT"/>
                <a:cs typeface="Tw Cen MT"/>
              </a:rPr>
              <a:t>vailability</a:t>
            </a:r>
            <a:r>
              <a:rPr sz="2000" spc="-10">
                <a:latin typeface="Tw Cen MT"/>
                <a:cs typeface="Tw Cen MT"/>
              </a:rPr>
              <a:t> </a:t>
            </a:r>
            <a:r>
              <a:rPr sz="2000">
                <a:latin typeface="Tw Cen MT"/>
                <a:cs typeface="Tw Cen MT"/>
              </a:rPr>
              <a:t>of</a:t>
            </a:r>
            <a:r>
              <a:rPr sz="2000" spc="-125">
                <a:latin typeface="Tw Cen MT"/>
                <a:cs typeface="Tw Cen MT"/>
              </a:rPr>
              <a:t> </a:t>
            </a:r>
            <a:r>
              <a:rPr lang="en-US" sz="2000" spc="5">
                <a:latin typeface="Tw Cen MT"/>
                <a:cs typeface="Tw Cen MT"/>
              </a:rPr>
              <a:t>non-</a:t>
            </a:r>
            <a:endParaRPr sz="2000">
              <a:latin typeface="Tw Cen MT"/>
              <a:cs typeface="Tw Cen MT"/>
            </a:endParaRPr>
          </a:p>
          <a:p>
            <a:pPr marL="582930">
              <a:lnSpc>
                <a:spcPts val="2280"/>
              </a:lnSpc>
            </a:pPr>
            <a:r>
              <a:rPr sz="2000">
                <a:latin typeface="Tw Cen MT"/>
                <a:cs typeface="Tw Cen MT"/>
              </a:rPr>
              <a:t>Medicaid </a:t>
            </a:r>
            <a:r>
              <a:rPr lang="en-US" sz="2000" spc="-10">
                <a:latin typeface="Tw Cen MT"/>
                <a:cs typeface="Tw Cen MT"/>
              </a:rPr>
              <a:t>programs</a:t>
            </a:r>
            <a:r>
              <a:rPr sz="2000" spc="-10">
                <a:latin typeface="Tw Cen MT"/>
                <a:cs typeface="Tw Cen MT"/>
              </a:rPr>
              <a:t>; </a:t>
            </a:r>
            <a:r>
              <a:rPr lang="en-US" sz="2000" spc="-10">
                <a:latin typeface="Tw Cen MT"/>
                <a:cs typeface="Tw Cen MT"/>
              </a:rPr>
              <a:t>for</a:t>
            </a:r>
            <a:r>
              <a:rPr sz="2000" spc="-10">
                <a:latin typeface="Tw Cen MT"/>
                <a:cs typeface="Tw Cen MT"/>
              </a:rPr>
              <a:t> </a:t>
            </a:r>
            <a:r>
              <a:rPr lang="en-US" sz="2000" spc="-10">
                <a:latin typeface="Tw Cen MT"/>
                <a:cs typeface="Tw Cen MT"/>
              </a:rPr>
              <a:t>example</a:t>
            </a:r>
            <a:r>
              <a:rPr sz="2000" spc="-10">
                <a:latin typeface="Tw Cen MT"/>
                <a:cs typeface="Tw Cen MT"/>
              </a:rPr>
              <a:t>, </a:t>
            </a:r>
            <a:r>
              <a:rPr sz="2000">
                <a:latin typeface="Tw Cen MT"/>
                <a:cs typeface="Tw Cen MT"/>
              </a:rPr>
              <a:t>the </a:t>
            </a:r>
            <a:r>
              <a:rPr lang="en-US" sz="2000">
                <a:latin typeface="Tw Cen MT"/>
                <a:cs typeface="Tw Cen MT"/>
              </a:rPr>
              <a:t>DMHA Supported Consumer; </a:t>
            </a:r>
            <a:endParaRPr sz="2000">
              <a:latin typeface="Tw Cen MT"/>
              <a:cs typeface="Tw Cen MT"/>
            </a:endParaRPr>
          </a:p>
          <a:p>
            <a:pPr marL="582930" indent="-274955">
              <a:lnSpc>
                <a:spcPct val="100000"/>
              </a:lnSpc>
              <a:spcBef>
                <a:spcPts val="360"/>
              </a:spcBef>
              <a:buClr>
                <a:srgbClr val="4189B3"/>
              </a:buClr>
              <a:buSzPct val="70000"/>
              <a:buFont typeface="Wingdings 2"/>
              <a:buChar char="□"/>
              <a:tabLst>
                <a:tab pos="583565" algn="l"/>
              </a:tabLst>
            </a:pPr>
            <a:r>
              <a:rPr sz="2000">
                <a:latin typeface="Tw Cen MT"/>
                <a:cs typeface="Tw Cen MT"/>
              </a:rPr>
              <a:t>Explaining </a:t>
            </a:r>
            <a:r>
              <a:rPr lang="en-US" sz="2000" spc="10">
                <a:latin typeface="Tw Cen MT"/>
                <a:cs typeface="Tw Cen MT"/>
              </a:rPr>
              <a:t>services</a:t>
            </a:r>
            <a:r>
              <a:rPr sz="2000" spc="10">
                <a:latin typeface="Tw Cen MT"/>
                <a:cs typeface="Tw Cen MT"/>
              </a:rPr>
              <a:t> </a:t>
            </a:r>
            <a:r>
              <a:rPr lang="en-US" sz="2000" spc="-10">
                <a:latin typeface="Tw Cen MT"/>
                <a:cs typeface="Tw Cen MT"/>
              </a:rPr>
              <a:t>available</a:t>
            </a:r>
            <a:r>
              <a:rPr sz="2000" spc="-10">
                <a:latin typeface="Tw Cen MT"/>
                <a:cs typeface="Tw Cen MT"/>
              </a:rPr>
              <a:t> </a:t>
            </a:r>
            <a:r>
              <a:rPr lang="en-US" sz="2000" spc="-10">
                <a:latin typeface="Tw Cen MT"/>
                <a:cs typeface="Tw Cen MT"/>
              </a:rPr>
              <a:t>u</a:t>
            </a:r>
            <a:r>
              <a:rPr lang="en-US" sz="2000">
                <a:latin typeface="Tw Cen MT"/>
                <a:cs typeface="Tw Cen MT"/>
              </a:rPr>
              <a:t>nder</a:t>
            </a:r>
            <a:r>
              <a:rPr sz="2000">
                <a:latin typeface="Tw Cen MT"/>
                <a:cs typeface="Tw Cen MT"/>
              </a:rPr>
              <a:t> </a:t>
            </a:r>
            <a:r>
              <a:rPr lang="en-US" sz="2000">
                <a:latin typeface="Tw Cen MT"/>
                <a:cs typeface="Tw Cen MT"/>
              </a:rPr>
              <a:t>non-Medicaid</a:t>
            </a:r>
            <a:r>
              <a:rPr sz="2000" spc="-200">
                <a:latin typeface="Tw Cen MT"/>
                <a:cs typeface="Tw Cen MT"/>
              </a:rPr>
              <a:t> </a:t>
            </a:r>
            <a:r>
              <a:rPr lang="en-US" sz="2000" spc="-10">
                <a:latin typeface="Tw Cen MT"/>
                <a:cs typeface="Tw Cen MT"/>
              </a:rPr>
              <a:t>programs</a:t>
            </a:r>
            <a:r>
              <a:rPr sz="2000" spc="-10">
                <a:latin typeface="Tw Cen MT"/>
                <a:cs typeface="Tw Cen MT"/>
              </a:rPr>
              <a:t>;</a:t>
            </a:r>
            <a:r>
              <a:rPr lang="en-US" sz="2000" spc="-10">
                <a:latin typeface="Tw Cen MT"/>
                <a:cs typeface="Tw Cen MT"/>
              </a:rPr>
              <a:t> and</a:t>
            </a:r>
          </a:p>
          <a:p>
            <a:pPr marL="582930" indent="-274955">
              <a:spcBef>
                <a:spcPts val="360"/>
              </a:spcBef>
              <a:buClr>
                <a:srgbClr val="4189B3"/>
              </a:buClr>
              <a:buSzPct val="70000"/>
              <a:buFont typeface="Wingdings 2"/>
              <a:buChar char="□"/>
              <a:tabLst>
                <a:tab pos="583565" algn="l"/>
              </a:tabLst>
            </a:pPr>
            <a:r>
              <a:rPr lang="en-US" sz="2000">
                <a:latin typeface="Tw Cen MT"/>
                <a:cs typeface="Tw Cen MT"/>
              </a:rPr>
              <a:t>Conducting </a:t>
            </a:r>
            <a:r>
              <a:rPr lang="en-US" sz="2000" spc="10">
                <a:latin typeface="Tw Cen MT"/>
                <a:cs typeface="Tw Cen MT"/>
              </a:rPr>
              <a:t>outreach </a:t>
            </a:r>
            <a:r>
              <a:rPr lang="en-US" sz="2000" spc="-5">
                <a:latin typeface="Tw Cen MT"/>
                <a:cs typeface="Tw Cen MT"/>
              </a:rPr>
              <a:t>campaigns </a:t>
            </a:r>
            <a:r>
              <a:rPr lang="en-US" sz="2000">
                <a:latin typeface="Tw Cen MT"/>
                <a:cs typeface="Tw Cen MT"/>
              </a:rPr>
              <a:t>directed </a:t>
            </a:r>
            <a:r>
              <a:rPr lang="en-US" sz="2000" spc="-65">
                <a:latin typeface="Tw Cen MT"/>
                <a:cs typeface="Tw Cen MT"/>
              </a:rPr>
              <a:t>toward  </a:t>
            </a:r>
            <a:r>
              <a:rPr lang="en-US" sz="2000" spc="-5">
                <a:latin typeface="Tw Cen MT"/>
                <a:cs typeface="Tw Cen MT"/>
              </a:rPr>
              <a:t>encouraging </a:t>
            </a:r>
            <a:r>
              <a:rPr lang="en-US" sz="2000" spc="-20">
                <a:latin typeface="Tw Cen MT"/>
                <a:cs typeface="Tw Cen MT"/>
              </a:rPr>
              <a:t>persons </a:t>
            </a:r>
            <a:r>
              <a:rPr lang="en-US" sz="2000">
                <a:latin typeface="Tw Cen MT"/>
                <a:cs typeface="Tw Cen MT"/>
              </a:rPr>
              <a:t>to access social, education and</a:t>
            </a:r>
            <a:r>
              <a:rPr lang="en-US" sz="2000" spc="-85">
                <a:latin typeface="Tw Cen MT"/>
                <a:cs typeface="Tw Cen MT"/>
              </a:rPr>
              <a:t> legal </a:t>
            </a:r>
            <a:r>
              <a:rPr lang="en-US" sz="2000" spc="10">
                <a:latin typeface="Tw Cen MT"/>
                <a:cs typeface="Tw Cen MT"/>
              </a:rPr>
              <a:t>services </a:t>
            </a:r>
            <a:r>
              <a:rPr lang="en-US" sz="2000">
                <a:latin typeface="Tw Cen MT"/>
                <a:cs typeface="Tw Cen MT"/>
              </a:rPr>
              <a:t>and where to </a:t>
            </a:r>
            <a:r>
              <a:rPr lang="en-US" sz="2000" spc="-5">
                <a:latin typeface="Tw Cen MT"/>
                <a:cs typeface="Tw Cen MT"/>
              </a:rPr>
              <a:t>obtain </a:t>
            </a:r>
            <a:r>
              <a:rPr lang="en-US" sz="2000" spc="10">
                <a:latin typeface="Tw Cen MT"/>
                <a:cs typeface="Tw Cen MT"/>
              </a:rPr>
              <a:t>services.</a:t>
            </a:r>
            <a:endParaRPr lang="en-US" sz="2000">
              <a:latin typeface="Tw Cen MT"/>
              <a:cs typeface="Tw Cen MT"/>
            </a:endParaRPr>
          </a:p>
          <a:p>
            <a:pPr marL="582930" indent="-274955">
              <a:lnSpc>
                <a:spcPct val="100000"/>
              </a:lnSpc>
              <a:spcBef>
                <a:spcPts val="360"/>
              </a:spcBef>
              <a:buClr>
                <a:srgbClr val="4189B3"/>
              </a:buClr>
              <a:buSzPct val="70000"/>
              <a:buFont typeface="Wingdings 2"/>
              <a:buChar char="□"/>
              <a:tabLst>
                <a:tab pos="583565" algn="l"/>
              </a:tabLst>
            </a:pPr>
            <a:endParaRPr lang="en-US" sz="2000" spc="-10">
              <a:latin typeface="Tw Cen MT"/>
              <a:cs typeface="Tw Cen MT"/>
            </a:endParaRPr>
          </a:p>
          <a:p>
            <a:pPr marL="582930" indent="-274955">
              <a:lnSpc>
                <a:spcPct val="100000"/>
              </a:lnSpc>
              <a:spcBef>
                <a:spcPts val="360"/>
              </a:spcBef>
              <a:buClr>
                <a:srgbClr val="4189B3"/>
              </a:buClr>
              <a:buSzPct val="70000"/>
              <a:buFont typeface="Wingdings 2"/>
              <a:buChar char="□"/>
              <a:tabLst>
                <a:tab pos="583565" algn="l"/>
              </a:tabLst>
            </a:pPr>
            <a:endParaRPr sz="2000">
              <a:latin typeface="Tw Cen MT"/>
              <a:cs typeface="Tw Cen M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00913"/>
            <a:ext cx="6508750" cy="1001394"/>
          </a:xfrm>
          <a:prstGeom prst="rect">
            <a:avLst/>
          </a:prstGeom>
        </p:spPr>
        <p:txBody>
          <a:bodyPr vert="horz" wrap="square" lIns="0" tIns="12700" rIns="0" bIns="0" rtlCol="0">
            <a:spAutoFit/>
          </a:bodyPr>
          <a:lstStyle/>
          <a:p>
            <a:pPr marL="12700" marR="5080">
              <a:lnSpc>
                <a:spcPct val="100000"/>
              </a:lnSpc>
              <a:spcBef>
                <a:spcPts val="100"/>
              </a:spcBef>
              <a:tabLst>
                <a:tab pos="1494155" algn="l"/>
              </a:tabLst>
            </a:pPr>
            <a:r>
              <a:rPr sz="3200" b="1"/>
              <a:t>Code E.</a:t>
            </a:r>
            <a:r>
              <a:rPr sz="3200"/>
              <a:t>	</a:t>
            </a:r>
            <a:r>
              <a:rPr sz="3200" spc="-5"/>
              <a:t>Facilitating </a:t>
            </a:r>
            <a:r>
              <a:rPr sz="3200"/>
              <a:t>Access </a:t>
            </a:r>
            <a:r>
              <a:rPr sz="3200" spc="-130"/>
              <a:t>To </a:t>
            </a:r>
            <a:r>
              <a:rPr sz="3200"/>
              <a:t>Medicaid  Eligibility</a:t>
            </a:r>
          </a:p>
        </p:txBody>
      </p:sp>
      <p:sp>
        <p:nvSpPr>
          <p:cNvPr id="3" name="object 3"/>
          <p:cNvSpPr txBox="1"/>
          <p:nvPr/>
        </p:nvSpPr>
        <p:spPr>
          <a:xfrm>
            <a:off x="691387" y="1697863"/>
            <a:ext cx="7960995" cy="4276235"/>
          </a:xfrm>
          <a:prstGeom prst="rect">
            <a:avLst/>
          </a:prstGeom>
        </p:spPr>
        <p:txBody>
          <a:bodyPr vert="horz" wrap="square" lIns="0" tIns="23495" rIns="0" bIns="0" rtlCol="0">
            <a:spAutoFit/>
          </a:bodyPr>
          <a:lstStyle/>
          <a:p>
            <a:pPr marL="332740" marR="5080">
              <a:lnSpc>
                <a:spcPct val="96100"/>
              </a:lnSpc>
              <a:spcBef>
                <a:spcPts val="185"/>
              </a:spcBef>
            </a:pPr>
            <a:r>
              <a:rPr sz="1800">
                <a:latin typeface="Tw Cen MT"/>
                <a:cs typeface="Tw Cen MT"/>
              </a:rPr>
              <a:t>Activities </a:t>
            </a:r>
            <a:r>
              <a:rPr lang="en-US" sz="1800">
                <a:latin typeface="Tw Cen MT"/>
                <a:cs typeface="Tw Cen MT"/>
              </a:rPr>
              <a:t>t</a:t>
            </a:r>
            <a:r>
              <a:rPr sz="1800">
                <a:latin typeface="Tw Cen MT"/>
                <a:cs typeface="Tw Cen MT"/>
              </a:rPr>
              <a:t>hat </a:t>
            </a:r>
            <a:r>
              <a:rPr lang="en-US" sz="1800">
                <a:latin typeface="Tw Cen MT"/>
                <a:cs typeface="Tw Cen MT"/>
              </a:rPr>
              <a:t>a</a:t>
            </a:r>
            <a:r>
              <a:rPr sz="1800">
                <a:latin typeface="Tw Cen MT"/>
                <a:cs typeface="Tw Cen MT"/>
              </a:rPr>
              <a:t>ssist an </a:t>
            </a:r>
            <a:r>
              <a:rPr lang="en-US" spc="-5">
                <a:latin typeface="Tw Cen MT"/>
                <a:cs typeface="Tw Cen MT"/>
              </a:rPr>
              <a:t>i</a:t>
            </a:r>
            <a:r>
              <a:rPr sz="1800" spc="-5">
                <a:latin typeface="Tw Cen MT"/>
                <a:cs typeface="Tw Cen MT"/>
              </a:rPr>
              <a:t>ndividual, </a:t>
            </a:r>
            <a:r>
              <a:rPr lang="en-US" sz="1800" spc="-5">
                <a:latin typeface="Tw Cen MT"/>
                <a:cs typeface="Tw Cen MT"/>
              </a:rPr>
              <a:t>c</a:t>
            </a:r>
            <a:r>
              <a:rPr sz="1800" spc="-5">
                <a:latin typeface="Tw Cen MT"/>
                <a:cs typeface="Tw Cen MT"/>
              </a:rPr>
              <a:t>lient </a:t>
            </a:r>
            <a:r>
              <a:rPr sz="1800">
                <a:latin typeface="Tw Cen MT"/>
                <a:cs typeface="Tw Cen MT"/>
              </a:rPr>
              <a:t>or </a:t>
            </a:r>
            <a:r>
              <a:rPr lang="en-US" sz="1800">
                <a:latin typeface="Tw Cen MT"/>
                <a:cs typeface="Tw Cen MT"/>
              </a:rPr>
              <a:t>t</a:t>
            </a:r>
            <a:r>
              <a:rPr sz="1800">
                <a:latin typeface="Tw Cen MT"/>
                <a:cs typeface="Tw Cen MT"/>
              </a:rPr>
              <a:t>heir </a:t>
            </a:r>
            <a:r>
              <a:rPr lang="en-US" spc="-5">
                <a:latin typeface="Tw Cen MT"/>
                <a:cs typeface="Tw Cen MT"/>
              </a:rPr>
              <a:t>f</a:t>
            </a:r>
            <a:r>
              <a:rPr sz="1800" spc="-5">
                <a:latin typeface="Tw Cen MT"/>
                <a:cs typeface="Tw Cen MT"/>
              </a:rPr>
              <a:t>amily </a:t>
            </a:r>
            <a:r>
              <a:rPr sz="1800">
                <a:latin typeface="Tw Cen MT"/>
                <a:cs typeface="Tw Cen MT"/>
              </a:rPr>
              <a:t>to </a:t>
            </a:r>
            <a:r>
              <a:rPr lang="en-US" sz="1800">
                <a:latin typeface="Tw Cen MT"/>
                <a:cs typeface="Tw Cen MT"/>
              </a:rPr>
              <a:t>b</a:t>
            </a:r>
            <a:r>
              <a:rPr sz="1800">
                <a:latin typeface="Tw Cen MT"/>
                <a:cs typeface="Tw Cen MT"/>
              </a:rPr>
              <a:t>ecome </a:t>
            </a:r>
            <a:r>
              <a:rPr lang="en-US" spc="-5">
                <a:latin typeface="Tw Cen MT"/>
                <a:cs typeface="Tw Cen MT"/>
              </a:rPr>
              <a:t>e</a:t>
            </a:r>
            <a:r>
              <a:rPr lang="en-US" sz="1800" spc="-5">
                <a:latin typeface="Tw Cen MT"/>
                <a:cs typeface="Tw Cen MT"/>
              </a:rPr>
              <a:t>ligible</a:t>
            </a:r>
            <a:r>
              <a:rPr sz="1800" spc="-5">
                <a:latin typeface="Tw Cen MT"/>
                <a:cs typeface="Tw Cen MT"/>
              </a:rPr>
              <a:t> </a:t>
            </a:r>
            <a:r>
              <a:rPr sz="1800">
                <a:latin typeface="Tw Cen MT"/>
                <a:cs typeface="Tw Cen MT"/>
              </a:rPr>
              <a:t>or  </a:t>
            </a:r>
            <a:r>
              <a:rPr lang="en-US" sz="1800">
                <a:latin typeface="Tw Cen MT"/>
                <a:cs typeface="Tw Cen MT"/>
              </a:rPr>
              <a:t>maintain</a:t>
            </a:r>
            <a:r>
              <a:rPr sz="1800">
                <a:latin typeface="Tw Cen MT"/>
                <a:cs typeface="Tw Cen MT"/>
              </a:rPr>
              <a:t> </a:t>
            </a:r>
            <a:r>
              <a:rPr lang="en-US" sz="1800">
                <a:latin typeface="Tw Cen MT"/>
                <a:cs typeface="Tw Cen MT"/>
              </a:rPr>
              <a:t>eli</a:t>
            </a:r>
            <a:r>
              <a:rPr sz="1800">
                <a:latin typeface="Tw Cen MT"/>
                <a:cs typeface="Tw Cen MT"/>
              </a:rPr>
              <a:t>gibility </a:t>
            </a:r>
            <a:r>
              <a:rPr sz="1800" spc="-15">
                <a:latin typeface="Tw Cen MT"/>
                <a:cs typeface="Tw Cen MT"/>
              </a:rPr>
              <a:t>for </a:t>
            </a:r>
            <a:r>
              <a:rPr sz="1800" spc="-5">
                <a:latin typeface="Tw Cen MT"/>
                <a:cs typeface="Tw Cen MT"/>
              </a:rPr>
              <a:t>Medicaid. </a:t>
            </a:r>
            <a:r>
              <a:rPr sz="1800">
                <a:latin typeface="Tw Cen MT"/>
                <a:cs typeface="Tw Cen MT"/>
              </a:rPr>
              <a:t>This </a:t>
            </a:r>
            <a:r>
              <a:rPr lang="en-US">
                <a:latin typeface="Tw Cen MT"/>
                <a:cs typeface="Tw Cen MT"/>
              </a:rPr>
              <a:t>c</a:t>
            </a:r>
            <a:r>
              <a:rPr sz="1800">
                <a:latin typeface="Tw Cen MT"/>
                <a:cs typeface="Tw Cen MT"/>
              </a:rPr>
              <a:t>ode </a:t>
            </a:r>
            <a:r>
              <a:rPr lang="en-US" sz="1800">
                <a:latin typeface="Tw Cen MT"/>
                <a:cs typeface="Tw Cen MT"/>
              </a:rPr>
              <a:t>i</a:t>
            </a:r>
            <a:r>
              <a:rPr sz="1800">
                <a:latin typeface="Tw Cen MT"/>
                <a:cs typeface="Tw Cen MT"/>
              </a:rPr>
              <a:t>ncludes </a:t>
            </a:r>
            <a:r>
              <a:rPr lang="en-US">
                <a:latin typeface="Tw Cen MT"/>
                <a:cs typeface="Tw Cen MT"/>
              </a:rPr>
              <a:t>a</a:t>
            </a:r>
            <a:r>
              <a:rPr lang="en-US" sz="1800">
                <a:latin typeface="Tw Cen MT"/>
                <a:cs typeface="Tw Cen MT"/>
              </a:rPr>
              <a:t>ll</a:t>
            </a:r>
            <a:r>
              <a:rPr sz="1800">
                <a:latin typeface="Tw Cen MT"/>
                <a:cs typeface="Tw Cen MT"/>
              </a:rPr>
              <a:t> </a:t>
            </a:r>
            <a:r>
              <a:rPr lang="en-US" spc="-10">
                <a:latin typeface="Tw Cen MT"/>
                <a:cs typeface="Tw Cen MT"/>
              </a:rPr>
              <a:t>r</a:t>
            </a:r>
            <a:r>
              <a:rPr sz="1800" spc="-10">
                <a:latin typeface="Tw Cen MT"/>
                <a:cs typeface="Tw Cen MT"/>
              </a:rPr>
              <a:t>elated </a:t>
            </a:r>
            <a:r>
              <a:rPr lang="en-US" spc="-15">
                <a:latin typeface="Tw Cen MT"/>
                <a:cs typeface="Tw Cen MT"/>
              </a:rPr>
              <a:t>p</a:t>
            </a:r>
            <a:r>
              <a:rPr lang="en-US" sz="1800" spc="-15">
                <a:latin typeface="Tw Cen MT"/>
                <a:cs typeface="Tw Cen MT"/>
              </a:rPr>
              <a:t>aperwork</a:t>
            </a:r>
            <a:r>
              <a:rPr sz="1800" spc="-15">
                <a:latin typeface="Tw Cen MT"/>
                <a:cs typeface="Tw Cen MT"/>
              </a:rPr>
              <a:t>, </a:t>
            </a:r>
            <a:r>
              <a:rPr lang="en-US" spc="-15">
                <a:latin typeface="Tw Cen MT"/>
                <a:cs typeface="Tw Cen MT"/>
              </a:rPr>
              <a:t>c</a:t>
            </a:r>
            <a:r>
              <a:rPr lang="en-US" sz="1800">
                <a:latin typeface="Tw Cen MT"/>
                <a:cs typeface="Tw Cen MT"/>
              </a:rPr>
              <a:t>lerical</a:t>
            </a:r>
            <a:r>
              <a:rPr sz="1800">
                <a:latin typeface="Tw Cen MT"/>
                <a:cs typeface="Tw Cen MT"/>
              </a:rPr>
              <a:t>  </a:t>
            </a:r>
            <a:r>
              <a:rPr lang="en-US" spc="-5">
                <a:latin typeface="Tw Cen MT"/>
                <a:cs typeface="Tw Cen MT"/>
              </a:rPr>
              <a:t>a</a:t>
            </a:r>
            <a:r>
              <a:rPr lang="en-US" sz="1800" spc="-5">
                <a:latin typeface="Tw Cen MT"/>
                <a:cs typeface="Tw Cen MT"/>
              </a:rPr>
              <a:t>ctivities</a:t>
            </a:r>
            <a:r>
              <a:rPr sz="1800" spc="-5">
                <a:latin typeface="Tw Cen MT"/>
                <a:cs typeface="Tw Cen MT"/>
              </a:rPr>
              <a:t>, </a:t>
            </a:r>
            <a:r>
              <a:rPr sz="1800">
                <a:latin typeface="Tw Cen MT"/>
                <a:cs typeface="Tw Cen MT"/>
              </a:rPr>
              <a:t>or </a:t>
            </a:r>
            <a:r>
              <a:rPr lang="en-US" sz="1800">
                <a:latin typeface="Tw Cen MT"/>
                <a:cs typeface="Tw Cen MT"/>
              </a:rPr>
              <a:t>staff</a:t>
            </a:r>
            <a:r>
              <a:rPr sz="1800">
                <a:latin typeface="Tw Cen MT"/>
                <a:cs typeface="Tw Cen MT"/>
              </a:rPr>
              <a:t> </a:t>
            </a:r>
            <a:r>
              <a:rPr lang="en-US" spc="-25">
                <a:latin typeface="Tw Cen MT"/>
                <a:cs typeface="Tw Cen MT"/>
              </a:rPr>
              <a:t>t</a:t>
            </a:r>
            <a:r>
              <a:rPr sz="1800" spc="-25">
                <a:latin typeface="Tw Cen MT"/>
                <a:cs typeface="Tw Cen MT"/>
              </a:rPr>
              <a:t>ravel </a:t>
            </a:r>
            <a:r>
              <a:rPr lang="en-US" sz="1800" spc="-25">
                <a:latin typeface="Tw Cen MT"/>
                <a:cs typeface="Tw Cen MT"/>
              </a:rPr>
              <a:t>r</a:t>
            </a:r>
            <a:r>
              <a:rPr sz="1800" spc="-10">
                <a:latin typeface="Tw Cen MT"/>
                <a:cs typeface="Tw Cen MT"/>
              </a:rPr>
              <a:t>equired </a:t>
            </a:r>
            <a:r>
              <a:rPr sz="1800">
                <a:latin typeface="Tw Cen MT"/>
                <a:cs typeface="Tw Cen MT"/>
              </a:rPr>
              <a:t>to </a:t>
            </a:r>
            <a:r>
              <a:rPr lang="en-US" spc="-20">
                <a:latin typeface="Tw Cen MT"/>
                <a:cs typeface="Tw Cen MT"/>
              </a:rPr>
              <a:t>p</a:t>
            </a:r>
            <a:r>
              <a:rPr sz="1800" spc="-20">
                <a:latin typeface="Tw Cen MT"/>
                <a:cs typeface="Tw Cen MT"/>
              </a:rPr>
              <a:t>erform </a:t>
            </a:r>
            <a:r>
              <a:rPr lang="en-US" spc="-20">
                <a:latin typeface="Tw Cen MT"/>
                <a:cs typeface="Tw Cen MT"/>
              </a:rPr>
              <a:t>t</a:t>
            </a:r>
            <a:r>
              <a:rPr sz="1800">
                <a:latin typeface="Tw Cen MT"/>
                <a:cs typeface="Tw Cen MT"/>
              </a:rPr>
              <a:t>hese</a:t>
            </a:r>
            <a:r>
              <a:rPr sz="1800" spc="60">
                <a:latin typeface="Tw Cen MT"/>
                <a:cs typeface="Tw Cen MT"/>
              </a:rPr>
              <a:t> </a:t>
            </a:r>
            <a:r>
              <a:rPr lang="en-US" spc="-5">
                <a:latin typeface="Tw Cen MT"/>
                <a:cs typeface="Tw Cen MT"/>
              </a:rPr>
              <a:t>a</a:t>
            </a:r>
            <a:r>
              <a:rPr sz="1800" spc="-5">
                <a:latin typeface="Tw Cen MT"/>
                <a:cs typeface="Tw Cen MT"/>
              </a:rPr>
              <a:t>ctivities.</a:t>
            </a:r>
            <a:endParaRPr sz="1800">
              <a:latin typeface="Tw Cen MT"/>
              <a:cs typeface="Tw Cen MT"/>
            </a:endParaRPr>
          </a:p>
          <a:p>
            <a:pPr>
              <a:lnSpc>
                <a:spcPct val="100000"/>
              </a:lnSpc>
            </a:pPr>
            <a:endParaRPr sz="1900">
              <a:latin typeface="Tw Cen MT"/>
              <a:cs typeface="Tw Cen MT"/>
            </a:endParaRPr>
          </a:p>
          <a:p>
            <a:pPr marL="12700">
              <a:lnSpc>
                <a:spcPct val="100000"/>
              </a:lnSpc>
              <a:spcBef>
                <a:spcPts val="1050"/>
              </a:spcBef>
            </a:pPr>
            <a:r>
              <a:rPr lang="en-US" sz="1800">
                <a:latin typeface="Tw Cen MT"/>
                <a:cs typeface="Tw Cen MT"/>
              </a:rPr>
              <a:t>Activities include</a:t>
            </a:r>
            <a:r>
              <a:rPr sz="1800">
                <a:latin typeface="Tw Cen MT"/>
                <a:cs typeface="Tw Cen MT"/>
              </a:rPr>
              <a:t>:</a:t>
            </a:r>
          </a:p>
          <a:p>
            <a:pPr marL="652780" marR="322580" indent="-274320">
              <a:lnSpc>
                <a:spcPts val="1939"/>
              </a:lnSpc>
              <a:spcBef>
                <a:spcPts val="635"/>
              </a:spcBef>
              <a:buClr>
                <a:srgbClr val="4189B3"/>
              </a:buClr>
              <a:buSzPct val="69444"/>
              <a:buFont typeface="Wingdings 2"/>
              <a:buChar char="□"/>
              <a:tabLst>
                <a:tab pos="652780" algn="l"/>
                <a:tab pos="653415" algn="l"/>
              </a:tabLst>
            </a:pPr>
            <a:r>
              <a:rPr sz="1800" spc="-5">
                <a:latin typeface="Tw Cen MT"/>
                <a:cs typeface="Tw Cen MT"/>
              </a:rPr>
              <a:t>Explaining Medicaid </a:t>
            </a:r>
            <a:r>
              <a:rPr lang="en-US" sz="1800" spc="-5">
                <a:latin typeface="Tw Cen MT"/>
                <a:cs typeface="Tw Cen MT"/>
              </a:rPr>
              <a:t>e</a:t>
            </a:r>
            <a:r>
              <a:rPr sz="1800">
                <a:latin typeface="Tw Cen MT"/>
                <a:cs typeface="Tw Cen MT"/>
              </a:rPr>
              <a:t>ligibility </a:t>
            </a:r>
            <a:r>
              <a:rPr lang="en-US" sz="1800">
                <a:latin typeface="Tw Cen MT"/>
                <a:cs typeface="Tw Cen MT"/>
              </a:rPr>
              <a:t>r</a:t>
            </a:r>
            <a:r>
              <a:rPr sz="1800">
                <a:latin typeface="Tw Cen MT"/>
                <a:cs typeface="Tw Cen MT"/>
              </a:rPr>
              <a:t>ules and the </a:t>
            </a:r>
            <a:r>
              <a:rPr lang="en-US" sz="1800">
                <a:latin typeface="Tw Cen MT"/>
                <a:cs typeface="Tw Cen MT"/>
              </a:rPr>
              <a:t>e</a:t>
            </a:r>
            <a:r>
              <a:rPr sz="1800" spc="-5">
                <a:latin typeface="Tw Cen MT"/>
                <a:cs typeface="Tw Cen MT"/>
              </a:rPr>
              <a:t>nrollment</a:t>
            </a:r>
            <a:r>
              <a:rPr lang="en-US" spc="-5">
                <a:latin typeface="Tw Cen MT"/>
                <a:cs typeface="Tw Cen MT"/>
              </a:rPr>
              <a:t> p</a:t>
            </a:r>
            <a:r>
              <a:rPr sz="1800" spc="-10">
                <a:latin typeface="Tw Cen MT"/>
                <a:cs typeface="Tw Cen MT"/>
              </a:rPr>
              <a:t>rocess </a:t>
            </a:r>
            <a:r>
              <a:rPr sz="1800">
                <a:latin typeface="Tw Cen MT"/>
                <a:cs typeface="Tw Cen MT"/>
              </a:rPr>
              <a:t>to </a:t>
            </a:r>
            <a:r>
              <a:rPr lang="en-US" spc="-10">
                <a:latin typeface="Tw Cen MT"/>
                <a:cs typeface="Tw Cen MT"/>
              </a:rPr>
              <a:t>p</a:t>
            </a:r>
            <a:r>
              <a:rPr sz="1800" spc="-10">
                <a:latin typeface="Tw Cen MT"/>
                <a:cs typeface="Tw Cen MT"/>
              </a:rPr>
              <a:t>otentially  </a:t>
            </a:r>
            <a:r>
              <a:rPr lang="en-US" spc="-10">
                <a:latin typeface="Tw Cen MT"/>
                <a:cs typeface="Tw Cen MT"/>
              </a:rPr>
              <a:t>e</a:t>
            </a:r>
            <a:r>
              <a:rPr sz="1800">
                <a:latin typeface="Tw Cen MT"/>
                <a:cs typeface="Tw Cen MT"/>
              </a:rPr>
              <a:t>ligible </a:t>
            </a:r>
            <a:r>
              <a:rPr lang="en-US">
                <a:latin typeface="Tw Cen MT"/>
                <a:cs typeface="Tw Cen MT"/>
              </a:rPr>
              <a:t>c</a:t>
            </a:r>
            <a:r>
              <a:rPr sz="1800">
                <a:latin typeface="Tw Cen MT"/>
                <a:cs typeface="Tw Cen MT"/>
              </a:rPr>
              <a:t>lients and </a:t>
            </a:r>
            <a:r>
              <a:rPr lang="en-US" sz="1800">
                <a:latin typeface="Tw Cen MT"/>
                <a:cs typeface="Tw Cen MT"/>
              </a:rPr>
              <a:t>their</a:t>
            </a:r>
            <a:r>
              <a:rPr sz="1800" spc="-20">
                <a:latin typeface="Tw Cen MT"/>
                <a:cs typeface="Tw Cen MT"/>
              </a:rPr>
              <a:t> </a:t>
            </a:r>
            <a:r>
              <a:rPr lang="en-US" spc="-5">
                <a:latin typeface="Tw Cen MT"/>
                <a:cs typeface="Tw Cen MT"/>
              </a:rPr>
              <a:t>f</a:t>
            </a:r>
            <a:r>
              <a:rPr lang="en-US" sz="1800" spc="-5">
                <a:latin typeface="Tw Cen MT"/>
                <a:cs typeface="Tw Cen MT"/>
              </a:rPr>
              <a:t>amily</a:t>
            </a:r>
            <a:r>
              <a:rPr sz="1800" spc="-5">
                <a:latin typeface="Tw Cen MT"/>
                <a:cs typeface="Tw Cen MT"/>
              </a:rPr>
              <a:t>;</a:t>
            </a:r>
            <a:endParaRPr sz="1800">
              <a:latin typeface="Tw Cen MT"/>
              <a:cs typeface="Tw Cen MT"/>
            </a:endParaRPr>
          </a:p>
          <a:p>
            <a:pPr marL="652780" marR="351155" indent="-274320">
              <a:lnSpc>
                <a:spcPts val="1939"/>
              </a:lnSpc>
              <a:spcBef>
                <a:spcPts val="605"/>
              </a:spcBef>
              <a:buClr>
                <a:srgbClr val="4189B3"/>
              </a:buClr>
              <a:buSzPct val="69444"/>
              <a:buFont typeface="Wingdings 2"/>
              <a:buChar char="□"/>
              <a:tabLst>
                <a:tab pos="652780" algn="l"/>
                <a:tab pos="653415" algn="l"/>
              </a:tabLst>
            </a:pPr>
            <a:r>
              <a:rPr sz="1800" spc="-5">
                <a:latin typeface="Tw Cen MT"/>
                <a:cs typeface="Tw Cen MT"/>
              </a:rPr>
              <a:t>Referring </a:t>
            </a:r>
            <a:r>
              <a:rPr sz="1800">
                <a:latin typeface="Tw Cen MT"/>
                <a:cs typeface="Tw Cen MT"/>
              </a:rPr>
              <a:t>an </a:t>
            </a:r>
            <a:r>
              <a:rPr lang="en-US" spc="-5">
                <a:latin typeface="Tw Cen MT"/>
                <a:cs typeface="Tw Cen MT"/>
              </a:rPr>
              <a:t>i</a:t>
            </a:r>
            <a:r>
              <a:rPr lang="en-US" sz="1800" spc="-5">
                <a:latin typeface="Tw Cen MT"/>
                <a:cs typeface="Tw Cen MT"/>
              </a:rPr>
              <a:t>ndividual</a:t>
            </a:r>
            <a:r>
              <a:rPr sz="1800" spc="-5">
                <a:latin typeface="Tw Cen MT"/>
                <a:cs typeface="Tw Cen MT"/>
              </a:rPr>
              <a:t> </a:t>
            </a:r>
            <a:r>
              <a:rPr sz="1800">
                <a:latin typeface="Tw Cen MT"/>
                <a:cs typeface="Tw Cen MT"/>
              </a:rPr>
              <a:t>or </a:t>
            </a:r>
            <a:r>
              <a:rPr lang="en-US" spc="-5">
                <a:latin typeface="Tw Cen MT"/>
                <a:cs typeface="Tw Cen MT"/>
              </a:rPr>
              <a:t>f</a:t>
            </a:r>
            <a:r>
              <a:rPr sz="1800" spc="-5">
                <a:latin typeface="Tw Cen MT"/>
                <a:cs typeface="Tw Cen MT"/>
              </a:rPr>
              <a:t>amily </a:t>
            </a:r>
            <a:r>
              <a:rPr sz="1800">
                <a:latin typeface="Tw Cen MT"/>
                <a:cs typeface="Tw Cen MT"/>
              </a:rPr>
              <a:t>to the </a:t>
            </a:r>
            <a:r>
              <a:rPr lang="en-US" sz="1800">
                <a:latin typeface="Tw Cen MT"/>
                <a:cs typeface="Tw Cen MT"/>
              </a:rPr>
              <a:t>l</a:t>
            </a:r>
            <a:r>
              <a:rPr sz="1800">
                <a:latin typeface="Tw Cen MT"/>
                <a:cs typeface="Tw Cen MT"/>
              </a:rPr>
              <a:t>ocal </a:t>
            </a:r>
            <a:r>
              <a:rPr lang="en-US">
                <a:latin typeface="Tw Cen MT"/>
                <a:cs typeface="Tw Cen MT"/>
              </a:rPr>
              <a:t>a</a:t>
            </a:r>
            <a:r>
              <a:rPr lang="en-US" sz="1800">
                <a:latin typeface="Tw Cen MT"/>
                <a:cs typeface="Tw Cen MT"/>
              </a:rPr>
              <a:t>ssistance</a:t>
            </a:r>
            <a:r>
              <a:rPr sz="1800">
                <a:latin typeface="Tw Cen MT"/>
                <a:cs typeface="Tw Cen MT"/>
              </a:rPr>
              <a:t> </a:t>
            </a:r>
            <a:r>
              <a:rPr lang="en-US" spc="-5">
                <a:latin typeface="Tw Cen MT"/>
                <a:cs typeface="Tw Cen MT"/>
              </a:rPr>
              <a:t>o</a:t>
            </a:r>
            <a:r>
              <a:rPr lang="en-US" sz="1800" spc="-5">
                <a:latin typeface="Tw Cen MT"/>
                <a:cs typeface="Tw Cen MT"/>
              </a:rPr>
              <a:t>ffice</a:t>
            </a:r>
            <a:r>
              <a:rPr sz="1800" spc="-5">
                <a:latin typeface="Tw Cen MT"/>
                <a:cs typeface="Tw Cen MT"/>
              </a:rPr>
              <a:t> </a:t>
            </a:r>
            <a:r>
              <a:rPr sz="1800">
                <a:latin typeface="Tw Cen MT"/>
                <a:cs typeface="Tw Cen MT"/>
              </a:rPr>
              <a:t>to </a:t>
            </a:r>
            <a:r>
              <a:rPr lang="en-US" sz="1800">
                <a:latin typeface="Tw Cen MT"/>
                <a:cs typeface="Tw Cen MT"/>
              </a:rPr>
              <a:t>f</a:t>
            </a:r>
            <a:r>
              <a:rPr sz="1800">
                <a:latin typeface="Tw Cen MT"/>
                <a:cs typeface="Tw Cen MT"/>
              </a:rPr>
              <a:t>ill </a:t>
            </a:r>
            <a:r>
              <a:rPr lang="en-US" sz="1800">
                <a:latin typeface="Tw Cen MT"/>
                <a:cs typeface="Tw Cen MT"/>
              </a:rPr>
              <a:t>o</a:t>
            </a:r>
            <a:r>
              <a:rPr sz="1800">
                <a:latin typeface="Tw Cen MT"/>
                <a:cs typeface="Tw Cen MT"/>
              </a:rPr>
              <a:t>ut an  </a:t>
            </a:r>
            <a:r>
              <a:rPr lang="en-US" sz="1800">
                <a:latin typeface="Tw Cen MT"/>
                <a:cs typeface="Tw Cen MT"/>
              </a:rPr>
              <a:t>application</a:t>
            </a:r>
            <a:r>
              <a:rPr sz="1800">
                <a:latin typeface="Tw Cen MT"/>
                <a:cs typeface="Tw Cen MT"/>
              </a:rPr>
              <a:t> </a:t>
            </a:r>
            <a:r>
              <a:rPr sz="1800" spc="-15">
                <a:latin typeface="Tw Cen MT"/>
                <a:cs typeface="Tw Cen MT"/>
              </a:rPr>
              <a:t>for </a:t>
            </a:r>
            <a:r>
              <a:rPr sz="1800">
                <a:latin typeface="Tw Cen MT"/>
                <a:cs typeface="Tw Cen MT"/>
              </a:rPr>
              <a:t>Medicaid</a:t>
            </a:r>
            <a:r>
              <a:rPr sz="1800" spc="-30">
                <a:latin typeface="Tw Cen MT"/>
                <a:cs typeface="Tw Cen MT"/>
              </a:rPr>
              <a:t> </a:t>
            </a:r>
            <a:r>
              <a:rPr lang="en-US" spc="-30">
                <a:latin typeface="Tw Cen MT"/>
                <a:cs typeface="Tw Cen MT"/>
              </a:rPr>
              <a:t>b</a:t>
            </a:r>
            <a:r>
              <a:rPr sz="1800">
                <a:latin typeface="Tw Cen MT"/>
                <a:cs typeface="Tw Cen MT"/>
              </a:rPr>
              <a:t>enefits;</a:t>
            </a:r>
            <a:r>
              <a:rPr lang="en-US" sz="1800">
                <a:latin typeface="Tw Cen MT"/>
                <a:cs typeface="Tw Cen MT"/>
              </a:rPr>
              <a:t> </a:t>
            </a:r>
            <a:endParaRPr sz="1800">
              <a:latin typeface="Tw Cen MT"/>
              <a:cs typeface="Tw Cen MT"/>
            </a:endParaRPr>
          </a:p>
          <a:p>
            <a:pPr marL="652780" marR="41275" indent="-274320">
              <a:lnSpc>
                <a:spcPts val="1939"/>
              </a:lnSpc>
              <a:spcBef>
                <a:spcPts val="610"/>
              </a:spcBef>
              <a:buClr>
                <a:srgbClr val="4189B3"/>
              </a:buClr>
              <a:buSzPct val="69444"/>
              <a:buFont typeface="Wingdings 2"/>
              <a:buChar char="□"/>
              <a:tabLst>
                <a:tab pos="652780" algn="l"/>
                <a:tab pos="653415" algn="l"/>
              </a:tabLst>
            </a:pPr>
            <a:r>
              <a:rPr sz="1800" spc="-5">
                <a:latin typeface="Tw Cen MT"/>
                <a:cs typeface="Tw Cen MT"/>
              </a:rPr>
              <a:t>Assisting </a:t>
            </a:r>
            <a:r>
              <a:rPr sz="1800">
                <a:latin typeface="Tw Cen MT"/>
                <a:cs typeface="Tw Cen MT"/>
              </a:rPr>
              <a:t>an </a:t>
            </a:r>
            <a:r>
              <a:rPr lang="en-US" spc="-5">
                <a:latin typeface="Tw Cen MT"/>
                <a:cs typeface="Tw Cen MT"/>
              </a:rPr>
              <a:t>i</a:t>
            </a:r>
            <a:r>
              <a:rPr sz="1800" spc="-5">
                <a:latin typeface="Tw Cen MT"/>
                <a:cs typeface="Tw Cen MT"/>
              </a:rPr>
              <a:t>ndividual in </a:t>
            </a:r>
            <a:r>
              <a:rPr lang="en-US" sz="1800" spc="-5">
                <a:latin typeface="Tw Cen MT"/>
                <a:cs typeface="Tw Cen MT"/>
              </a:rPr>
              <a:t>completing</a:t>
            </a:r>
            <a:r>
              <a:rPr sz="1800" spc="-5">
                <a:latin typeface="Tw Cen MT"/>
                <a:cs typeface="Tw Cen MT"/>
              </a:rPr>
              <a:t> </a:t>
            </a:r>
            <a:r>
              <a:rPr sz="1800">
                <a:latin typeface="Tw Cen MT"/>
                <a:cs typeface="Tw Cen MT"/>
              </a:rPr>
              <a:t>the Medicaid </a:t>
            </a:r>
            <a:r>
              <a:rPr lang="en-US" sz="1800">
                <a:latin typeface="Tw Cen MT"/>
                <a:cs typeface="Tw Cen MT"/>
              </a:rPr>
              <a:t>eligibility</a:t>
            </a:r>
            <a:r>
              <a:rPr sz="1800">
                <a:latin typeface="Tw Cen MT"/>
                <a:cs typeface="Tw Cen MT"/>
              </a:rPr>
              <a:t> </a:t>
            </a:r>
            <a:r>
              <a:rPr lang="en-US">
                <a:latin typeface="Tw Cen MT"/>
                <a:cs typeface="Tw Cen MT"/>
              </a:rPr>
              <a:t>a</a:t>
            </a:r>
            <a:r>
              <a:rPr lang="en-US" sz="1800">
                <a:latin typeface="Tw Cen MT"/>
                <a:cs typeface="Tw Cen MT"/>
              </a:rPr>
              <a:t>pplication</a:t>
            </a:r>
            <a:r>
              <a:rPr sz="1800">
                <a:latin typeface="Tw Cen MT"/>
                <a:cs typeface="Tw Cen MT"/>
              </a:rPr>
              <a:t>,  </a:t>
            </a:r>
            <a:r>
              <a:rPr lang="en-US" spc="-5">
                <a:latin typeface="Tw Cen MT"/>
                <a:cs typeface="Tw Cen MT"/>
              </a:rPr>
              <a:t>i</a:t>
            </a:r>
            <a:r>
              <a:rPr lang="en-US" sz="1800" spc="-5">
                <a:latin typeface="Tw Cen MT"/>
                <a:cs typeface="Tw Cen MT"/>
              </a:rPr>
              <a:t>ncluding</a:t>
            </a:r>
            <a:r>
              <a:rPr sz="1800" spc="-5">
                <a:latin typeface="Tw Cen MT"/>
                <a:cs typeface="Tw Cen MT"/>
              </a:rPr>
              <a:t> </a:t>
            </a:r>
            <a:r>
              <a:rPr lang="en-US" spc="-5">
                <a:latin typeface="Tw Cen MT"/>
                <a:cs typeface="Tw Cen MT"/>
              </a:rPr>
              <a:t>i</a:t>
            </a:r>
            <a:r>
              <a:rPr sz="1800" spc="-5">
                <a:latin typeface="Tw Cen MT"/>
                <a:cs typeface="Tw Cen MT"/>
              </a:rPr>
              <a:t>nterpreting </a:t>
            </a:r>
            <a:r>
              <a:rPr sz="1800">
                <a:latin typeface="Tw Cen MT"/>
                <a:cs typeface="Tw Cen MT"/>
              </a:rPr>
              <a:t>the </a:t>
            </a:r>
            <a:r>
              <a:rPr lang="en-US" sz="1800">
                <a:latin typeface="Tw Cen MT"/>
                <a:cs typeface="Tw Cen MT"/>
              </a:rPr>
              <a:t>application</a:t>
            </a:r>
            <a:r>
              <a:rPr sz="1800">
                <a:latin typeface="Tw Cen MT"/>
                <a:cs typeface="Tw Cen MT"/>
              </a:rPr>
              <a:t> and </a:t>
            </a:r>
            <a:r>
              <a:rPr lang="en-US" sz="1800">
                <a:latin typeface="Tw Cen MT"/>
                <a:cs typeface="Tw Cen MT"/>
              </a:rPr>
              <a:t>gathering</a:t>
            </a:r>
            <a:r>
              <a:rPr sz="1800">
                <a:latin typeface="Tw Cen MT"/>
                <a:cs typeface="Tw Cen MT"/>
              </a:rPr>
              <a:t> </a:t>
            </a:r>
            <a:r>
              <a:rPr lang="en-US" spc="-5">
                <a:latin typeface="Tw Cen MT"/>
                <a:cs typeface="Tw Cen MT"/>
              </a:rPr>
              <a:t>i</a:t>
            </a:r>
            <a:r>
              <a:rPr sz="1800" spc="-5">
                <a:latin typeface="Tw Cen MT"/>
                <a:cs typeface="Tw Cen MT"/>
              </a:rPr>
              <a:t>nformation </a:t>
            </a:r>
            <a:r>
              <a:rPr sz="1800">
                <a:latin typeface="Tw Cen MT"/>
                <a:cs typeface="Tw Cen MT"/>
              </a:rPr>
              <a:t>and </a:t>
            </a:r>
            <a:r>
              <a:rPr lang="en-US" sz="1800">
                <a:latin typeface="Tw Cen MT"/>
                <a:cs typeface="Tw Cen MT"/>
              </a:rPr>
              <a:t>d</a:t>
            </a:r>
            <a:r>
              <a:rPr sz="1800">
                <a:latin typeface="Tw Cen MT"/>
                <a:cs typeface="Tw Cen MT"/>
              </a:rPr>
              <a:t>ocuments  </a:t>
            </a:r>
            <a:r>
              <a:rPr sz="1800" spc="-5">
                <a:latin typeface="Tw Cen MT"/>
                <a:cs typeface="Tw Cen MT"/>
              </a:rPr>
              <a:t>in </a:t>
            </a:r>
            <a:r>
              <a:rPr lang="en-US" spc="5">
                <a:latin typeface="Tw Cen MT"/>
                <a:cs typeface="Tw Cen MT"/>
              </a:rPr>
              <a:t>s</a:t>
            </a:r>
            <a:r>
              <a:rPr lang="en-US" sz="1800" spc="5">
                <a:latin typeface="Tw Cen MT"/>
                <a:cs typeface="Tw Cen MT"/>
              </a:rPr>
              <a:t>upport</a:t>
            </a:r>
            <a:r>
              <a:rPr sz="1800" spc="5">
                <a:latin typeface="Tw Cen MT"/>
                <a:cs typeface="Tw Cen MT"/>
              </a:rPr>
              <a:t> </a:t>
            </a:r>
            <a:r>
              <a:rPr sz="1800">
                <a:latin typeface="Tw Cen MT"/>
                <a:cs typeface="Tw Cen MT"/>
              </a:rPr>
              <a:t>of the </a:t>
            </a:r>
            <a:r>
              <a:rPr lang="en-US" sz="1800">
                <a:latin typeface="Tw Cen MT"/>
                <a:cs typeface="Tw Cen MT"/>
              </a:rPr>
              <a:t>application; and</a:t>
            </a:r>
          </a:p>
          <a:p>
            <a:pPr marL="652780" marR="41275" indent="-274320">
              <a:lnSpc>
                <a:spcPts val="1939"/>
              </a:lnSpc>
              <a:spcBef>
                <a:spcPts val="610"/>
              </a:spcBef>
              <a:buClr>
                <a:srgbClr val="4189B3"/>
              </a:buClr>
              <a:buSzPct val="69444"/>
              <a:buFont typeface="Wingdings 2"/>
              <a:buChar char="□"/>
              <a:tabLst>
                <a:tab pos="652780" algn="l"/>
                <a:tab pos="653415" algn="l"/>
              </a:tabLst>
            </a:pPr>
            <a:r>
              <a:rPr lang="en-US" sz="1800">
                <a:latin typeface="Tw Cen MT"/>
                <a:cs typeface="Tw Cen MT"/>
              </a:rPr>
              <a:t>Monitoring/assisting eligibility with re-determination for Medicaid and assisting individuals to provide third party resource information at Medicaid eligibility intake.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70077"/>
            <a:ext cx="7701280" cy="696595"/>
          </a:xfrm>
          <a:prstGeom prst="rect">
            <a:avLst/>
          </a:prstGeom>
        </p:spPr>
        <p:txBody>
          <a:bodyPr vert="horz" wrap="square" lIns="0" tIns="13335" rIns="0" bIns="0" rtlCol="0">
            <a:spAutoFit/>
          </a:bodyPr>
          <a:lstStyle/>
          <a:p>
            <a:pPr marL="12700">
              <a:lnSpc>
                <a:spcPct val="100000"/>
              </a:lnSpc>
              <a:spcBef>
                <a:spcPts val="105"/>
              </a:spcBef>
            </a:pPr>
            <a:r>
              <a:rPr sz="4400" spc="-25"/>
              <a:t>Why </a:t>
            </a:r>
            <a:r>
              <a:rPr sz="4400"/>
              <a:t>Are </a:t>
            </a:r>
            <a:r>
              <a:rPr sz="4400" spc="-175"/>
              <a:t>We </a:t>
            </a:r>
            <a:r>
              <a:rPr sz="4400"/>
              <a:t>Doing a Time</a:t>
            </a:r>
            <a:r>
              <a:rPr sz="4400" spc="75"/>
              <a:t> </a:t>
            </a:r>
            <a:r>
              <a:rPr sz="4400" spc="-25"/>
              <a:t>Study?</a:t>
            </a:r>
            <a:endParaRPr sz="4400"/>
          </a:p>
        </p:txBody>
      </p:sp>
      <p:sp>
        <p:nvSpPr>
          <p:cNvPr id="3" name="object 3"/>
          <p:cNvSpPr txBox="1"/>
          <p:nvPr/>
        </p:nvSpPr>
        <p:spPr>
          <a:xfrm>
            <a:off x="535940" y="1630121"/>
            <a:ext cx="8048625" cy="4449936"/>
          </a:xfrm>
          <a:prstGeom prst="rect">
            <a:avLst/>
          </a:prstGeom>
        </p:spPr>
        <p:txBody>
          <a:bodyPr vert="horz" wrap="square" lIns="0" tIns="43180" rIns="0" bIns="0" rtlCol="0" anchor="t">
            <a:spAutoFit/>
          </a:bodyPr>
          <a:lstStyle/>
          <a:p>
            <a:pPr marL="332740" marR="5080" indent="-320040">
              <a:lnSpc>
                <a:spcPct val="90100"/>
              </a:lnSpc>
              <a:spcBef>
                <a:spcPts val="340"/>
              </a:spcBef>
              <a:buClr>
                <a:srgbClr val="A6B727"/>
              </a:buClr>
              <a:buSzPct val="60000"/>
              <a:buFont typeface="Wingdings"/>
              <a:buChar char=""/>
              <a:tabLst>
                <a:tab pos="332105" algn="l"/>
                <a:tab pos="332740" algn="l"/>
              </a:tabLst>
            </a:pPr>
            <a:r>
              <a:rPr sz="2000">
                <a:latin typeface="Tw Cen MT"/>
                <a:cs typeface="Tw Cen MT"/>
              </a:rPr>
              <a:t>A </a:t>
            </a:r>
            <a:r>
              <a:rPr lang="en-US" sz="2000">
                <a:latin typeface="Tw Cen MT"/>
                <a:cs typeface="Tw Cen MT"/>
              </a:rPr>
              <a:t>t</a:t>
            </a:r>
            <a:r>
              <a:rPr sz="2000">
                <a:latin typeface="Tw Cen MT"/>
                <a:cs typeface="Tw Cen MT"/>
              </a:rPr>
              <a:t>ime </a:t>
            </a:r>
            <a:r>
              <a:rPr lang="en-US" sz="2000" spc="-15">
                <a:latin typeface="Tw Cen MT"/>
                <a:cs typeface="Tw Cen MT"/>
              </a:rPr>
              <a:t>s</a:t>
            </a:r>
            <a:r>
              <a:rPr sz="2000" spc="-15">
                <a:latin typeface="Tw Cen MT"/>
                <a:cs typeface="Tw Cen MT"/>
              </a:rPr>
              <a:t>tudy </a:t>
            </a:r>
            <a:r>
              <a:rPr lang="en-US" sz="2000" spc="-15">
                <a:latin typeface="Tw Cen MT"/>
                <a:cs typeface="Tw Cen MT"/>
              </a:rPr>
              <a:t>i</a:t>
            </a:r>
            <a:r>
              <a:rPr sz="2000" spc="-5">
                <a:latin typeface="Tw Cen MT"/>
                <a:cs typeface="Tw Cen MT"/>
              </a:rPr>
              <a:t>s </a:t>
            </a:r>
            <a:r>
              <a:rPr sz="2000">
                <a:latin typeface="Tw Cen MT"/>
                <a:cs typeface="Tw Cen MT"/>
              </a:rPr>
              <a:t>an </a:t>
            </a:r>
            <a:r>
              <a:rPr lang="en-US" sz="2000">
                <a:latin typeface="Tw Cen MT"/>
                <a:cs typeface="Tw Cen MT"/>
              </a:rPr>
              <a:t>a</a:t>
            </a:r>
            <a:r>
              <a:rPr sz="2000" spc="-5">
                <a:latin typeface="Tw Cen MT"/>
                <a:cs typeface="Tw Cen MT"/>
              </a:rPr>
              <a:t>dministratively </a:t>
            </a:r>
            <a:r>
              <a:rPr lang="en-US" sz="2000" spc="-5">
                <a:latin typeface="Tw Cen MT"/>
                <a:cs typeface="Tw Cen MT"/>
              </a:rPr>
              <a:t>e</a:t>
            </a:r>
            <a:r>
              <a:rPr sz="2000">
                <a:latin typeface="Tw Cen MT"/>
                <a:cs typeface="Tw Cen MT"/>
              </a:rPr>
              <a:t>fficient </a:t>
            </a:r>
            <a:r>
              <a:rPr lang="en-US" sz="2000">
                <a:latin typeface="Tw Cen MT"/>
                <a:cs typeface="Tw Cen MT"/>
              </a:rPr>
              <a:t>m</a:t>
            </a:r>
            <a:r>
              <a:rPr sz="2000" spc="10">
                <a:latin typeface="Tw Cen MT"/>
                <a:cs typeface="Tw Cen MT"/>
              </a:rPr>
              <a:t>echanism </a:t>
            </a:r>
            <a:r>
              <a:rPr sz="2000">
                <a:latin typeface="Tw Cen MT"/>
                <a:cs typeface="Tw Cen MT"/>
              </a:rPr>
              <a:t>to </a:t>
            </a:r>
            <a:r>
              <a:rPr lang="en-US" sz="2000">
                <a:latin typeface="Tw Cen MT"/>
                <a:cs typeface="Tw Cen MT"/>
              </a:rPr>
              <a:t>q</a:t>
            </a:r>
            <a:r>
              <a:rPr sz="2000">
                <a:latin typeface="Tw Cen MT"/>
                <a:cs typeface="Tw Cen MT"/>
              </a:rPr>
              <a:t>uantify </a:t>
            </a:r>
            <a:r>
              <a:rPr sz="2000" spc="-5">
                <a:latin typeface="Tw Cen MT"/>
                <a:cs typeface="Tw Cen MT"/>
              </a:rPr>
              <a:t>the</a:t>
            </a:r>
            <a:r>
              <a:rPr sz="2000" spc="-180">
                <a:latin typeface="Tw Cen MT"/>
                <a:cs typeface="Tw Cen MT"/>
              </a:rPr>
              <a:t> </a:t>
            </a:r>
            <a:r>
              <a:rPr lang="en-US" sz="2000" spc="-180">
                <a:latin typeface="Tw Cen MT"/>
                <a:cs typeface="Tw Cen MT"/>
              </a:rPr>
              <a:t>t</a:t>
            </a:r>
            <a:r>
              <a:rPr sz="2000">
                <a:latin typeface="Tw Cen MT"/>
                <a:cs typeface="Tw Cen MT"/>
              </a:rPr>
              <a:t>ime</a:t>
            </a:r>
            <a:r>
              <a:rPr lang="en-US" sz="2000">
                <a:latin typeface="Tw Cen MT"/>
                <a:cs typeface="Tw Cen MT"/>
              </a:rPr>
              <a:t> </a:t>
            </a:r>
            <a:r>
              <a:rPr sz="2000">
                <a:latin typeface="Tw Cen MT"/>
                <a:cs typeface="Tw Cen MT"/>
              </a:rPr>
              <a:t> and </a:t>
            </a:r>
            <a:r>
              <a:rPr lang="en-US" sz="2000">
                <a:latin typeface="Tw Cen MT"/>
                <a:cs typeface="Tw Cen MT"/>
              </a:rPr>
              <a:t>e</a:t>
            </a:r>
            <a:r>
              <a:rPr sz="2000">
                <a:latin typeface="Tw Cen MT"/>
                <a:cs typeface="Tw Cen MT"/>
              </a:rPr>
              <a:t>ffort </a:t>
            </a:r>
            <a:r>
              <a:rPr lang="en-US" sz="2000" spc="-5">
                <a:latin typeface="Tw Cen MT"/>
                <a:cs typeface="Tw Cen MT"/>
              </a:rPr>
              <a:t>a</a:t>
            </a:r>
            <a:r>
              <a:rPr sz="2000" spc="-5">
                <a:latin typeface="Tw Cen MT"/>
                <a:cs typeface="Tw Cen MT"/>
              </a:rPr>
              <a:t>gency </a:t>
            </a:r>
            <a:r>
              <a:rPr lang="en-US" sz="2000" spc="-5">
                <a:latin typeface="Tw Cen MT"/>
                <a:cs typeface="Tw Cen MT"/>
              </a:rPr>
              <a:t>s</a:t>
            </a:r>
            <a:r>
              <a:rPr sz="2000">
                <a:latin typeface="Tw Cen MT"/>
                <a:cs typeface="Tw Cen MT"/>
              </a:rPr>
              <a:t>taff </a:t>
            </a:r>
            <a:r>
              <a:rPr lang="en-US" sz="2000">
                <a:latin typeface="Tw Cen MT"/>
                <a:cs typeface="Tw Cen MT"/>
              </a:rPr>
              <a:t>s</a:t>
            </a:r>
            <a:r>
              <a:rPr sz="2000">
                <a:latin typeface="Tw Cen MT"/>
                <a:cs typeface="Tw Cen MT"/>
              </a:rPr>
              <a:t>pend </a:t>
            </a:r>
            <a:r>
              <a:rPr lang="en-US" sz="2000" spc="-10">
                <a:latin typeface="Tw Cen MT"/>
                <a:cs typeface="Tw Cen MT"/>
              </a:rPr>
              <a:t>p</a:t>
            </a:r>
            <a:r>
              <a:rPr sz="2000" spc="-10">
                <a:latin typeface="Tw Cen MT"/>
                <a:cs typeface="Tw Cen MT"/>
              </a:rPr>
              <a:t>erforming </a:t>
            </a:r>
            <a:r>
              <a:rPr sz="2000">
                <a:latin typeface="Tw Cen MT"/>
                <a:cs typeface="Tw Cen MT"/>
              </a:rPr>
              <a:t>Medicaid </a:t>
            </a:r>
            <a:r>
              <a:rPr lang="en-US" sz="2000" spc="-5">
                <a:latin typeface="Tw Cen MT"/>
                <a:cs typeface="Tw Cen MT"/>
              </a:rPr>
              <a:t>a</a:t>
            </a:r>
            <a:r>
              <a:rPr sz="2000" spc="-5">
                <a:latin typeface="Tw Cen MT"/>
                <a:cs typeface="Tw Cen MT"/>
              </a:rPr>
              <a:t>dministrative</a:t>
            </a:r>
            <a:r>
              <a:rPr lang="en-US" sz="2000" spc="-5">
                <a:latin typeface="Tw Cen MT"/>
                <a:cs typeface="Tw Cen MT"/>
              </a:rPr>
              <a:t> </a:t>
            </a:r>
            <a:r>
              <a:rPr sz="2000" spc="-5">
                <a:latin typeface="Tw Cen MT"/>
                <a:cs typeface="Tw Cen MT"/>
              </a:rPr>
              <a:t> </a:t>
            </a:r>
            <a:r>
              <a:rPr lang="en-US" sz="2000" spc="-5">
                <a:latin typeface="Tw Cen MT"/>
                <a:cs typeface="Tw Cen MT"/>
              </a:rPr>
              <a:t>a</a:t>
            </a:r>
            <a:r>
              <a:rPr sz="2000">
                <a:latin typeface="Tw Cen MT"/>
                <a:cs typeface="Tw Cen MT"/>
              </a:rPr>
              <a:t>ctivities</a:t>
            </a:r>
          </a:p>
          <a:p>
            <a:pPr>
              <a:lnSpc>
                <a:spcPct val="100000"/>
              </a:lnSpc>
              <a:spcBef>
                <a:spcPts val="5"/>
              </a:spcBef>
              <a:buClr>
                <a:srgbClr val="A6B727"/>
              </a:buClr>
              <a:buFont typeface="Wingdings"/>
              <a:buChar char=""/>
            </a:pPr>
            <a:endParaRPr sz="3050">
              <a:latin typeface="Tw Cen MT"/>
              <a:cs typeface="Tw Cen MT"/>
            </a:endParaRPr>
          </a:p>
          <a:p>
            <a:pPr marL="332740" indent="-320040">
              <a:lnSpc>
                <a:spcPct val="100000"/>
              </a:lnSpc>
              <a:buClr>
                <a:srgbClr val="A6B727"/>
              </a:buClr>
              <a:buSzPct val="60000"/>
              <a:buFont typeface="Wingdings"/>
              <a:buChar char=""/>
              <a:tabLst>
                <a:tab pos="332105" algn="l"/>
                <a:tab pos="332740" algn="l"/>
              </a:tabLst>
            </a:pPr>
            <a:r>
              <a:rPr sz="2000">
                <a:latin typeface="Tw Cen MT"/>
                <a:cs typeface="Tw Cen MT"/>
              </a:rPr>
              <a:t>The </a:t>
            </a:r>
            <a:r>
              <a:rPr lang="en-US" sz="2000" spc="-5">
                <a:latin typeface="Tw Cen MT"/>
                <a:cs typeface="Tw Cen MT"/>
              </a:rPr>
              <a:t>i</a:t>
            </a:r>
            <a:r>
              <a:rPr sz="2000" spc="-5">
                <a:latin typeface="Tw Cen MT"/>
                <a:cs typeface="Tw Cen MT"/>
              </a:rPr>
              <a:t>ntent </a:t>
            </a:r>
            <a:r>
              <a:rPr sz="2000" spc="5">
                <a:latin typeface="Tw Cen MT"/>
                <a:cs typeface="Tw Cen MT"/>
              </a:rPr>
              <a:t>of </a:t>
            </a:r>
            <a:r>
              <a:rPr sz="2000" spc="-5">
                <a:latin typeface="Tw Cen MT"/>
                <a:cs typeface="Tw Cen MT"/>
              </a:rPr>
              <a:t>the </a:t>
            </a:r>
            <a:r>
              <a:rPr lang="en-US" sz="2000" spc="-5">
                <a:latin typeface="Tw Cen MT"/>
                <a:cs typeface="Tw Cen MT"/>
              </a:rPr>
              <a:t>t</a:t>
            </a:r>
            <a:r>
              <a:rPr sz="2000">
                <a:latin typeface="Tw Cen MT"/>
                <a:cs typeface="Tw Cen MT"/>
              </a:rPr>
              <a:t>ime </a:t>
            </a:r>
            <a:r>
              <a:rPr lang="en-US" sz="2000">
                <a:latin typeface="Tw Cen MT"/>
                <a:cs typeface="Tw Cen MT"/>
              </a:rPr>
              <a:t>s</a:t>
            </a:r>
            <a:r>
              <a:rPr sz="2000" spc="-15">
                <a:latin typeface="Tw Cen MT"/>
                <a:cs typeface="Tw Cen MT"/>
              </a:rPr>
              <a:t>tudy</a:t>
            </a:r>
            <a:r>
              <a:rPr sz="2000" spc="-40">
                <a:latin typeface="Tw Cen MT"/>
                <a:cs typeface="Tw Cen MT"/>
              </a:rPr>
              <a:t> </a:t>
            </a:r>
            <a:r>
              <a:rPr lang="en-US" sz="2000" spc="-40">
                <a:latin typeface="Tw Cen MT"/>
                <a:cs typeface="Tw Cen MT"/>
              </a:rPr>
              <a:t>i</a:t>
            </a:r>
            <a:r>
              <a:rPr sz="2000">
                <a:latin typeface="Tw Cen MT"/>
                <a:cs typeface="Tw Cen MT"/>
              </a:rPr>
              <a:t>s:</a:t>
            </a:r>
          </a:p>
          <a:p>
            <a:pPr marL="652780" lvl="1" indent="-274955">
              <a:lnSpc>
                <a:spcPct val="100000"/>
              </a:lnSpc>
              <a:spcBef>
                <a:spcPts val="360"/>
              </a:spcBef>
              <a:buClr>
                <a:srgbClr val="4189B3"/>
              </a:buClr>
              <a:buSzPct val="70000"/>
              <a:buFont typeface="Wingdings 2"/>
              <a:buChar char="□"/>
              <a:tabLst>
                <a:tab pos="653415" algn="l"/>
              </a:tabLst>
            </a:pPr>
            <a:r>
              <a:rPr sz="2000" spc="-80">
                <a:latin typeface="Tw Cen MT"/>
                <a:cs typeface="Tw Cen MT"/>
              </a:rPr>
              <a:t>To </a:t>
            </a:r>
            <a:r>
              <a:rPr lang="en-US" sz="2000" spc="-80">
                <a:latin typeface="Tw Cen MT"/>
                <a:cs typeface="Tw Cen MT"/>
              </a:rPr>
              <a:t>i</a:t>
            </a:r>
            <a:r>
              <a:rPr sz="2000">
                <a:latin typeface="Tw Cen MT"/>
                <a:cs typeface="Tw Cen MT"/>
              </a:rPr>
              <a:t>dentify </a:t>
            </a:r>
            <a:r>
              <a:rPr lang="en-US" sz="2000">
                <a:latin typeface="Tw Cen MT"/>
                <a:cs typeface="Tw Cen MT"/>
              </a:rPr>
              <a:t>a</a:t>
            </a:r>
            <a:r>
              <a:rPr sz="2000" spc="-15">
                <a:latin typeface="Tw Cen MT"/>
                <a:cs typeface="Tw Cen MT"/>
              </a:rPr>
              <a:t>llowable </a:t>
            </a:r>
            <a:r>
              <a:rPr sz="2000">
                <a:latin typeface="Tw Cen MT"/>
                <a:cs typeface="Tw Cen MT"/>
              </a:rPr>
              <a:t>Medicaid </a:t>
            </a:r>
            <a:r>
              <a:rPr lang="en-US" sz="2000">
                <a:latin typeface="Tw Cen MT"/>
                <a:cs typeface="Tw Cen MT"/>
              </a:rPr>
              <a:t>a</a:t>
            </a:r>
            <a:r>
              <a:rPr sz="2000" spc="-5">
                <a:latin typeface="Tw Cen MT"/>
                <a:cs typeface="Tw Cen MT"/>
              </a:rPr>
              <a:t>dministrative</a:t>
            </a:r>
            <a:r>
              <a:rPr sz="2000" spc="-75">
                <a:latin typeface="Tw Cen MT"/>
                <a:cs typeface="Tw Cen MT"/>
              </a:rPr>
              <a:t> </a:t>
            </a:r>
            <a:r>
              <a:rPr lang="en-US" sz="2000" spc="-75">
                <a:latin typeface="Tw Cen MT"/>
                <a:cs typeface="Tw Cen MT"/>
              </a:rPr>
              <a:t>a</a:t>
            </a:r>
            <a:r>
              <a:rPr sz="2000">
                <a:latin typeface="Tw Cen MT"/>
                <a:cs typeface="Tw Cen MT"/>
              </a:rPr>
              <a:t>ctivity</a:t>
            </a:r>
          </a:p>
          <a:p>
            <a:pPr marL="652780" marR="146685" lvl="1" indent="-274320">
              <a:lnSpc>
                <a:spcPts val="2160"/>
              </a:lnSpc>
              <a:spcBef>
                <a:spcPts val="635"/>
              </a:spcBef>
              <a:buClr>
                <a:srgbClr val="4189B3"/>
              </a:buClr>
              <a:buSzPct val="70000"/>
              <a:buFont typeface="Wingdings 2"/>
              <a:buChar char="□"/>
              <a:tabLst>
                <a:tab pos="653415" algn="l"/>
              </a:tabLst>
            </a:pPr>
            <a:r>
              <a:rPr sz="2000" spc="-80">
                <a:latin typeface="Tw Cen MT"/>
                <a:cs typeface="Tw Cen MT"/>
              </a:rPr>
              <a:t>To </a:t>
            </a:r>
            <a:r>
              <a:rPr lang="en-US" sz="2000" spc="-80">
                <a:latin typeface="Tw Cen MT"/>
                <a:cs typeface="Tw Cen MT"/>
              </a:rPr>
              <a:t>i</a:t>
            </a:r>
            <a:r>
              <a:rPr sz="2000">
                <a:latin typeface="Tw Cen MT"/>
                <a:cs typeface="Tw Cen MT"/>
              </a:rPr>
              <a:t>dentify </a:t>
            </a:r>
            <a:r>
              <a:rPr lang="en-US" sz="2000">
                <a:latin typeface="Tw Cen MT"/>
                <a:cs typeface="Tw Cen MT"/>
              </a:rPr>
              <a:t>n</a:t>
            </a:r>
            <a:r>
              <a:rPr sz="2000" spc="-10">
                <a:latin typeface="Tw Cen MT"/>
                <a:cs typeface="Tw Cen MT"/>
              </a:rPr>
              <a:t>on-allowable </a:t>
            </a:r>
            <a:r>
              <a:rPr sz="2000">
                <a:latin typeface="Tw Cen MT"/>
                <a:cs typeface="Tw Cen MT"/>
              </a:rPr>
              <a:t>Medicaid </a:t>
            </a:r>
            <a:r>
              <a:rPr lang="en-US" sz="2000" spc="-5">
                <a:latin typeface="Tw Cen MT"/>
                <a:cs typeface="Tw Cen MT"/>
              </a:rPr>
              <a:t>a</a:t>
            </a:r>
            <a:r>
              <a:rPr sz="2000" spc="-5">
                <a:latin typeface="Tw Cen MT"/>
                <a:cs typeface="Tw Cen MT"/>
              </a:rPr>
              <a:t>dministrative </a:t>
            </a:r>
            <a:r>
              <a:rPr lang="en-US" sz="2000" spc="-5">
                <a:latin typeface="Tw Cen MT"/>
                <a:cs typeface="Tw Cen MT"/>
              </a:rPr>
              <a:t>a</a:t>
            </a:r>
            <a:r>
              <a:rPr sz="2000">
                <a:latin typeface="Tw Cen MT"/>
                <a:cs typeface="Tw Cen MT"/>
              </a:rPr>
              <a:t>ctivity </a:t>
            </a:r>
            <a:r>
              <a:rPr sz="2000" spc="-10">
                <a:latin typeface="Tw Cen MT"/>
                <a:cs typeface="Tw Cen MT"/>
              </a:rPr>
              <a:t>for </a:t>
            </a:r>
            <a:r>
              <a:rPr lang="en-US" sz="2000" spc="-10">
                <a:latin typeface="Tw Cen MT"/>
                <a:cs typeface="Tw Cen MT"/>
              </a:rPr>
              <a:t>e</a:t>
            </a:r>
            <a:r>
              <a:rPr sz="2000" spc="-140">
                <a:latin typeface="Tw Cen MT"/>
                <a:cs typeface="Tw Cen MT"/>
              </a:rPr>
              <a:t>xclusion</a:t>
            </a:r>
            <a:r>
              <a:rPr lang="en-US" sz="2000" spc="-140">
                <a:latin typeface="Tw Cen MT"/>
                <a:cs typeface="Tw Cen MT"/>
              </a:rPr>
              <a:t> </a:t>
            </a:r>
            <a:r>
              <a:rPr sz="2000" spc="-140">
                <a:latin typeface="Tw Cen MT"/>
                <a:cs typeface="Tw Cen MT"/>
              </a:rPr>
              <a:t> </a:t>
            </a:r>
            <a:r>
              <a:rPr lang="en-US" sz="2000" spc="-15">
                <a:latin typeface="Tw Cen MT"/>
                <a:cs typeface="Tw Cen MT"/>
              </a:rPr>
              <a:t>f</a:t>
            </a:r>
            <a:r>
              <a:rPr sz="2000" spc="-15">
                <a:latin typeface="Tw Cen MT"/>
                <a:cs typeface="Tw Cen MT"/>
              </a:rPr>
              <a:t>rom </a:t>
            </a:r>
            <a:r>
              <a:rPr sz="2000">
                <a:latin typeface="Tw Cen MT"/>
                <a:cs typeface="Tw Cen MT"/>
              </a:rPr>
              <a:t>the</a:t>
            </a:r>
            <a:r>
              <a:rPr sz="2000" spc="-20">
                <a:latin typeface="Tw Cen MT"/>
                <a:cs typeface="Tw Cen MT"/>
              </a:rPr>
              <a:t> </a:t>
            </a:r>
            <a:r>
              <a:rPr lang="en-US" sz="2000" spc="-20">
                <a:latin typeface="Tw Cen MT"/>
                <a:cs typeface="Tw Cen MT"/>
              </a:rPr>
              <a:t>c</a:t>
            </a:r>
            <a:r>
              <a:rPr sz="2000">
                <a:latin typeface="Tw Cen MT"/>
                <a:cs typeface="Tw Cen MT"/>
              </a:rPr>
              <a:t>laim</a:t>
            </a:r>
          </a:p>
          <a:p>
            <a:pPr marL="652780" marR="242570" lvl="1" indent="-274320">
              <a:lnSpc>
                <a:spcPct val="90100"/>
              </a:lnSpc>
              <a:spcBef>
                <a:spcPts val="565"/>
              </a:spcBef>
              <a:buClr>
                <a:srgbClr val="4189B3"/>
              </a:buClr>
              <a:buSzPct val="70000"/>
              <a:buFont typeface="Wingdings 2"/>
              <a:buChar char="□"/>
              <a:tabLst>
                <a:tab pos="653415" algn="l"/>
              </a:tabLst>
            </a:pPr>
            <a:r>
              <a:rPr lang="en-US" sz="2000" spc="-5">
                <a:latin typeface="Tw Cen MT"/>
                <a:cs typeface="Tw Cen MT"/>
              </a:rPr>
              <a:t>To p</a:t>
            </a:r>
            <a:r>
              <a:rPr sz="2000" spc="-5">
                <a:latin typeface="Tw Cen MT"/>
                <a:cs typeface="Tw Cen MT"/>
              </a:rPr>
              <a:t>rovide </a:t>
            </a:r>
            <a:r>
              <a:rPr lang="en-US" sz="2000" spc="-5">
                <a:latin typeface="Tw Cen MT"/>
                <a:cs typeface="Tw Cen MT"/>
              </a:rPr>
              <a:t>s</a:t>
            </a:r>
            <a:r>
              <a:rPr sz="2000" spc="5">
                <a:latin typeface="Tw Cen MT"/>
                <a:cs typeface="Tw Cen MT"/>
              </a:rPr>
              <a:t>upport </a:t>
            </a:r>
            <a:r>
              <a:rPr lang="en-US" sz="2000" spc="5">
                <a:latin typeface="Tw Cen MT"/>
                <a:cs typeface="Tw Cen MT"/>
              </a:rPr>
              <a:t>d</a:t>
            </a:r>
            <a:r>
              <a:rPr sz="2000">
                <a:latin typeface="Tw Cen MT"/>
                <a:cs typeface="Tw Cen MT"/>
              </a:rPr>
              <a:t>ocumentation </a:t>
            </a:r>
            <a:r>
              <a:rPr lang="en-US" sz="2000">
                <a:latin typeface="Tw Cen MT"/>
                <a:cs typeface="Tw Cen MT"/>
              </a:rPr>
              <a:t>t</a:t>
            </a:r>
            <a:r>
              <a:rPr sz="2000">
                <a:latin typeface="Tw Cen MT"/>
                <a:cs typeface="Tw Cen MT"/>
              </a:rPr>
              <a:t>hat </a:t>
            </a:r>
            <a:r>
              <a:rPr lang="en-US" sz="2000">
                <a:latin typeface="Tw Cen MT"/>
                <a:cs typeface="Tw Cen MT"/>
              </a:rPr>
              <a:t>a</a:t>
            </a:r>
            <a:r>
              <a:rPr sz="2000" spc="-10">
                <a:latin typeface="Tw Cen MT"/>
                <a:cs typeface="Tw Cen MT"/>
              </a:rPr>
              <a:t>dministrative </a:t>
            </a:r>
            <a:r>
              <a:rPr lang="en-US" sz="2000" spc="-10">
                <a:latin typeface="Tw Cen MT"/>
                <a:cs typeface="Tw Cen MT"/>
              </a:rPr>
              <a:t>a</a:t>
            </a:r>
            <a:r>
              <a:rPr sz="2000">
                <a:latin typeface="Tw Cen MT"/>
                <a:cs typeface="Tw Cen MT"/>
              </a:rPr>
              <a:t>ctivities </a:t>
            </a:r>
            <a:r>
              <a:rPr lang="en-US" sz="2000" spc="-35">
                <a:latin typeface="Tw Cen MT"/>
                <a:cs typeface="Tw Cen MT"/>
              </a:rPr>
              <a:t>w</a:t>
            </a:r>
            <a:r>
              <a:rPr sz="2000" spc="-35">
                <a:latin typeface="Tw Cen MT"/>
                <a:cs typeface="Tw Cen MT"/>
              </a:rPr>
              <a:t>ere</a:t>
            </a:r>
            <a:r>
              <a:rPr lang="en-US" sz="2000" spc="-35">
                <a:latin typeface="Tw Cen MT"/>
                <a:cs typeface="Tw Cen MT"/>
              </a:rPr>
              <a:t> </a:t>
            </a:r>
            <a:r>
              <a:rPr sz="2000" spc="-35">
                <a:latin typeface="Tw Cen MT"/>
                <a:cs typeface="Tw Cen MT"/>
              </a:rPr>
              <a:t> </a:t>
            </a:r>
            <a:r>
              <a:rPr lang="en-US" sz="2000" spc="-15">
                <a:latin typeface="Tw Cen MT"/>
                <a:cs typeface="Tw Cen MT"/>
              </a:rPr>
              <a:t>p</a:t>
            </a:r>
            <a:r>
              <a:rPr sz="2000" spc="-15">
                <a:latin typeface="Tw Cen MT"/>
                <a:cs typeface="Tw Cen MT"/>
              </a:rPr>
              <a:t>erformed </a:t>
            </a:r>
            <a:r>
              <a:rPr sz="2000">
                <a:latin typeface="Tw Cen MT"/>
                <a:cs typeface="Tw Cen MT"/>
              </a:rPr>
              <a:t>and </a:t>
            </a:r>
            <a:r>
              <a:rPr lang="en-US" sz="2000">
                <a:latin typeface="Tw Cen MT"/>
                <a:cs typeface="Tw Cen MT"/>
              </a:rPr>
              <a:t>d</a:t>
            </a:r>
            <a:r>
              <a:rPr sz="2000">
                <a:latin typeface="Tw Cen MT"/>
                <a:cs typeface="Tw Cen MT"/>
              </a:rPr>
              <a:t>o </a:t>
            </a:r>
            <a:r>
              <a:rPr lang="en-US" sz="2000">
                <a:latin typeface="Tw Cen MT"/>
                <a:cs typeface="Tw Cen MT"/>
              </a:rPr>
              <a:t>n</a:t>
            </a:r>
            <a:r>
              <a:rPr sz="2000">
                <a:latin typeface="Tw Cen MT"/>
                <a:cs typeface="Tw Cen MT"/>
              </a:rPr>
              <a:t>ot </a:t>
            </a:r>
            <a:r>
              <a:rPr lang="en-US" sz="2000">
                <a:latin typeface="Tw Cen MT"/>
                <a:cs typeface="Tw Cen MT"/>
              </a:rPr>
              <a:t>d</a:t>
            </a:r>
            <a:r>
              <a:rPr sz="2000">
                <a:latin typeface="Tw Cen MT"/>
                <a:cs typeface="Tw Cen MT"/>
              </a:rPr>
              <a:t>uplicate </a:t>
            </a:r>
            <a:r>
              <a:rPr lang="en-US" sz="2000">
                <a:latin typeface="Tw Cen MT"/>
                <a:cs typeface="Tw Cen MT"/>
              </a:rPr>
              <a:t>o</a:t>
            </a:r>
            <a:r>
              <a:rPr sz="2000">
                <a:latin typeface="Tw Cen MT"/>
                <a:cs typeface="Tw Cen MT"/>
              </a:rPr>
              <a:t>ther </a:t>
            </a:r>
            <a:r>
              <a:rPr lang="en-US" sz="2000">
                <a:latin typeface="Tw Cen MT"/>
                <a:cs typeface="Tw Cen MT"/>
              </a:rPr>
              <a:t>f</a:t>
            </a:r>
            <a:r>
              <a:rPr sz="2000">
                <a:latin typeface="Tw Cen MT"/>
                <a:cs typeface="Tw Cen MT"/>
              </a:rPr>
              <a:t>ederal </a:t>
            </a:r>
            <a:r>
              <a:rPr lang="en-US" sz="2000" spc="-20">
                <a:latin typeface="Tw Cen MT"/>
                <a:cs typeface="Tw Cen MT"/>
              </a:rPr>
              <a:t>p</a:t>
            </a:r>
            <a:r>
              <a:rPr sz="2000" spc="-20">
                <a:latin typeface="Tw Cen MT"/>
                <a:cs typeface="Tw Cen MT"/>
              </a:rPr>
              <a:t>ayments </a:t>
            </a:r>
            <a:r>
              <a:rPr lang="en-US" sz="2000" spc="-20">
                <a:latin typeface="Tw Cen MT"/>
                <a:cs typeface="Tw Cen MT"/>
              </a:rPr>
              <a:t>m</a:t>
            </a:r>
            <a:r>
              <a:rPr sz="2000">
                <a:latin typeface="Tw Cen MT"/>
                <a:cs typeface="Tw Cen MT"/>
              </a:rPr>
              <a:t>ade to</a:t>
            </a:r>
            <a:r>
              <a:rPr sz="2000" spc="-204">
                <a:latin typeface="Tw Cen MT"/>
                <a:cs typeface="Tw Cen MT"/>
              </a:rPr>
              <a:t> </a:t>
            </a:r>
            <a:r>
              <a:rPr sz="2000">
                <a:latin typeface="Tw Cen MT"/>
                <a:cs typeface="Tw Cen MT"/>
              </a:rPr>
              <a:t>the</a:t>
            </a:r>
            <a:r>
              <a:rPr lang="en-US" sz="2000">
                <a:latin typeface="Tw Cen MT"/>
                <a:cs typeface="Tw Cen MT"/>
              </a:rPr>
              <a:t> </a:t>
            </a:r>
            <a:r>
              <a:rPr sz="2000">
                <a:latin typeface="Tw Cen MT"/>
                <a:cs typeface="Tw Cen MT"/>
              </a:rPr>
              <a:t> </a:t>
            </a:r>
            <a:r>
              <a:rPr lang="en-US" sz="2000">
                <a:latin typeface="Tw Cen MT"/>
                <a:cs typeface="Tw Cen MT"/>
              </a:rPr>
              <a:t>a</a:t>
            </a:r>
            <a:r>
              <a:rPr sz="2000" spc="-5">
                <a:latin typeface="Tw Cen MT"/>
                <a:cs typeface="Tw Cen MT"/>
              </a:rPr>
              <a:t>gency</a:t>
            </a:r>
            <a:endParaRPr sz="2000">
              <a:latin typeface="Tw Cen MT"/>
              <a:cs typeface="Tw Cen MT"/>
            </a:endParaRPr>
          </a:p>
          <a:p>
            <a:pPr>
              <a:lnSpc>
                <a:spcPct val="100000"/>
              </a:lnSpc>
              <a:spcBef>
                <a:spcPts val="25"/>
              </a:spcBef>
            </a:pPr>
            <a:endParaRPr sz="1950">
              <a:latin typeface="Tw Cen MT"/>
              <a:cs typeface="Tw Cen MT"/>
            </a:endParaRPr>
          </a:p>
          <a:p>
            <a:pPr marL="378460">
              <a:lnSpc>
                <a:spcPts val="2280"/>
              </a:lnSpc>
            </a:pPr>
            <a:r>
              <a:rPr sz="2000">
                <a:latin typeface="Tw Cen MT"/>
                <a:cs typeface="Tw Cen MT"/>
              </a:rPr>
              <a:t>Completed </a:t>
            </a:r>
            <a:r>
              <a:rPr lang="en-US" sz="2000">
                <a:latin typeface="Tw Cen MT"/>
                <a:cs typeface="Tw Cen MT"/>
              </a:rPr>
              <a:t>t</a:t>
            </a:r>
            <a:r>
              <a:rPr sz="2000">
                <a:latin typeface="Tw Cen MT"/>
                <a:cs typeface="Tw Cen MT"/>
              </a:rPr>
              <a:t>ime </a:t>
            </a:r>
            <a:r>
              <a:rPr lang="en-US" sz="2000">
                <a:latin typeface="Tw Cen MT"/>
                <a:cs typeface="Tw Cen MT"/>
              </a:rPr>
              <a:t>s</a:t>
            </a:r>
            <a:r>
              <a:rPr sz="2000">
                <a:latin typeface="Tw Cen MT"/>
                <a:cs typeface="Tw Cen MT"/>
              </a:rPr>
              <a:t>tudies </a:t>
            </a:r>
            <a:r>
              <a:rPr lang="en-US" sz="2000">
                <a:latin typeface="Tw Cen MT"/>
                <a:cs typeface="Tw Cen MT"/>
              </a:rPr>
              <a:t>a</a:t>
            </a:r>
            <a:r>
              <a:rPr sz="2000">
                <a:latin typeface="Tw Cen MT"/>
                <a:cs typeface="Tw Cen MT"/>
              </a:rPr>
              <a:t>re </a:t>
            </a:r>
            <a:r>
              <a:rPr lang="en-US" sz="2000" spc="-5">
                <a:latin typeface="Tw Cen MT"/>
                <a:cs typeface="Tw Cen MT"/>
              </a:rPr>
              <a:t>a</a:t>
            </a:r>
            <a:r>
              <a:rPr sz="2000" spc="-5">
                <a:latin typeface="Tw Cen MT"/>
                <a:cs typeface="Tw Cen MT"/>
              </a:rPr>
              <a:t>ggregated into </a:t>
            </a:r>
            <a:r>
              <a:rPr lang="en-US" sz="2000" spc="-5">
                <a:latin typeface="Tw Cen MT"/>
                <a:cs typeface="Tw Cen MT"/>
              </a:rPr>
              <a:t>a</a:t>
            </a:r>
            <a:r>
              <a:rPr sz="2000">
                <a:latin typeface="Tw Cen MT"/>
                <a:cs typeface="Tw Cen MT"/>
              </a:rPr>
              <a:t> </a:t>
            </a:r>
            <a:r>
              <a:rPr lang="en-US" sz="2000">
                <a:latin typeface="Tw Cen MT"/>
                <a:cs typeface="Tw Cen MT"/>
              </a:rPr>
              <a:t>s</a:t>
            </a:r>
            <a:r>
              <a:rPr sz="2000">
                <a:latin typeface="Tw Cen MT"/>
                <a:cs typeface="Tw Cen MT"/>
              </a:rPr>
              <a:t>tate-wide </a:t>
            </a:r>
            <a:r>
              <a:rPr lang="en-US" sz="2000">
                <a:latin typeface="Tw Cen MT"/>
                <a:cs typeface="Tw Cen MT"/>
              </a:rPr>
              <a:t>t</a:t>
            </a:r>
            <a:r>
              <a:rPr sz="2000">
                <a:latin typeface="Tw Cen MT"/>
                <a:cs typeface="Tw Cen MT"/>
              </a:rPr>
              <a:t>ime</a:t>
            </a:r>
            <a:r>
              <a:rPr lang="en-US" sz="2000" spc="-190">
                <a:latin typeface="Tw Cen MT"/>
                <a:cs typeface="Tw Cen MT"/>
              </a:rPr>
              <a:t> s</a:t>
            </a:r>
            <a:r>
              <a:rPr sz="2000" spc="-15">
                <a:latin typeface="Tw Cen MT"/>
                <a:cs typeface="Tw Cen MT"/>
              </a:rPr>
              <a:t>tud</a:t>
            </a:r>
            <a:r>
              <a:rPr lang="en-US" sz="2000" spc="-15">
                <a:latin typeface="Tw Cen MT"/>
                <a:cs typeface="Tw Cen MT"/>
              </a:rPr>
              <a:t>y</a:t>
            </a:r>
          </a:p>
          <a:p>
            <a:pPr marL="378460">
              <a:lnSpc>
                <a:spcPts val="2280"/>
              </a:lnSpc>
            </a:pPr>
            <a:r>
              <a:rPr lang="en-US" sz="2000" spc="-15">
                <a:latin typeface="Tw Cen MT"/>
                <a:cs typeface="Tw Cen MT"/>
              </a:rPr>
              <a:t> </a:t>
            </a:r>
            <a:r>
              <a:rPr lang="en-US" sz="2000" spc="-10">
                <a:latin typeface="Tw Cen MT"/>
                <a:cs typeface="Tw Cen MT"/>
              </a:rPr>
              <a:t>“result” t</a:t>
            </a:r>
            <a:r>
              <a:rPr lang="en-US" sz="2000">
                <a:latin typeface="Tw Cen MT"/>
                <a:cs typeface="Tw Cen MT"/>
              </a:rPr>
              <a:t>hat </a:t>
            </a:r>
            <a:r>
              <a:rPr lang="en-US" sz="2000" spc="-5">
                <a:latin typeface="Tw Cen MT"/>
                <a:cs typeface="Tw Cen MT"/>
              </a:rPr>
              <a:t>is a</a:t>
            </a:r>
            <a:r>
              <a:rPr lang="en-US" sz="2000">
                <a:latin typeface="Tw Cen MT"/>
                <a:cs typeface="Tw Cen MT"/>
              </a:rPr>
              <a:t>pplied to </a:t>
            </a:r>
            <a:r>
              <a:rPr lang="en-US" sz="2000" spc="15">
                <a:latin typeface="Tw Cen MT"/>
                <a:cs typeface="Tw Cen MT"/>
              </a:rPr>
              <a:t>each a</a:t>
            </a:r>
            <a:r>
              <a:rPr lang="en-US" sz="2000" spc="-5">
                <a:latin typeface="Tw Cen MT"/>
                <a:cs typeface="Tw Cen MT"/>
              </a:rPr>
              <a:t>gency’s MHFRP</a:t>
            </a:r>
            <a:r>
              <a:rPr lang="en-US" sz="2000">
                <a:latin typeface="Tw Cen MT"/>
                <a:cs typeface="Tw Cen MT"/>
              </a:rPr>
              <a:t> claim</a:t>
            </a:r>
            <a:endParaRPr lang="en-US" sz="2000" spc="-185">
              <a:latin typeface="Tw Cen MT"/>
              <a:cs typeface="Tw Cen M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00913"/>
            <a:ext cx="5589270" cy="1001394"/>
          </a:xfrm>
          <a:prstGeom prst="rect">
            <a:avLst/>
          </a:prstGeom>
        </p:spPr>
        <p:txBody>
          <a:bodyPr vert="horz" wrap="square" lIns="0" tIns="12700" rIns="0" bIns="0" rtlCol="0">
            <a:spAutoFit/>
          </a:bodyPr>
          <a:lstStyle/>
          <a:p>
            <a:pPr marL="12700" marR="5080">
              <a:lnSpc>
                <a:spcPct val="100000"/>
              </a:lnSpc>
              <a:spcBef>
                <a:spcPts val="100"/>
              </a:spcBef>
              <a:tabLst>
                <a:tab pos="1390015" algn="l"/>
              </a:tabLst>
            </a:pPr>
            <a:r>
              <a:rPr sz="3200" b="1" i="1">
                <a:latin typeface="Tw Cen MT"/>
                <a:cs typeface="Tw Cen MT"/>
              </a:rPr>
              <a:t>Code</a:t>
            </a:r>
            <a:r>
              <a:rPr sz="3200" b="1" i="1" spc="5">
                <a:latin typeface="Tw Cen MT"/>
                <a:cs typeface="Tw Cen MT"/>
              </a:rPr>
              <a:t> </a:t>
            </a:r>
            <a:r>
              <a:rPr sz="3200" b="1" i="1" spc="-229">
                <a:latin typeface="Tw Cen MT"/>
                <a:cs typeface="Tw Cen MT"/>
              </a:rPr>
              <a:t>F.</a:t>
            </a:r>
            <a:r>
              <a:rPr sz="3200" i="1" spc="-229">
                <a:latin typeface="Tw Cen MT"/>
                <a:cs typeface="Tw Cen MT"/>
              </a:rPr>
              <a:t>	</a:t>
            </a:r>
            <a:r>
              <a:rPr sz="3200" spc="-5"/>
              <a:t>Facilitating</a:t>
            </a:r>
            <a:r>
              <a:rPr sz="3200" spc="-80"/>
              <a:t> </a:t>
            </a:r>
            <a:r>
              <a:rPr sz="3200"/>
              <a:t>Non-Medicaid  </a:t>
            </a:r>
            <a:r>
              <a:rPr sz="3200" spc="-15"/>
              <a:t>Program</a:t>
            </a:r>
            <a:r>
              <a:rPr sz="3200" spc="-25"/>
              <a:t> </a:t>
            </a:r>
            <a:r>
              <a:rPr sz="3200"/>
              <a:t>Eligibility</a:t>
            </a:r>
            <a:endParaRPr sz="3200">
              <a:latin typeface="Tw Cen MT"/>
              <a:cs typeface="Tw Cen MT"/>
            </a:endParaRPr>
          </a:p>
        </p:txBody>
      </p:sp>
      <p:sp>
        <p:nvSpPr>
          <p:cNvPr id="3" name="object 3"/>
          <p:cNvSpPr txBox="1"/>
          <p:nvPr/>
        </p:nvSpPr>
        <p:spPr>
          <a:xfrm>
            <a:off x="535940" y="1941423"/>
            <a:ext cx="8032115" cy="4117537"/>
          </a:xfrm>
          <a:prstGeom prst="rect">
            <a:avLst/>
          </a:prstGeom>
        </p:spPr>
        <p:txBody>
          <a:bodyPr vert="horz" wrap="square" lIns="0" tIns="25400" rIns="0" bIns="0" rtlCol="0">
            <a:spAutoFit/>
          </a:bodyPr>
          <a:lstStyle/>
          <a:p>
            <a:pPr marL="332740" marR="5080">
              <a:lnSpc>
                <a:spcPct val="104299"/>
              </a:lnSpc>
              <a:spcBef>
                <a:spcPts val="200"/>
              </a:spcBef>
            </a:pPr>
            <a:r>
              <a:rPr sz="2000">
                <a:latin typeface="Tw Cen MT"/>
                <a:cs typeface="Tw Cen MT"/>
              </a:rPr>
              <a:t>Activities </a:t>
            </a:r>
            <a:r>
              <a:rPr lang="en-US" sz="2000">
                <a:latin typeface="Tw Cen MT"/>
                <a:cs typeface="Tw Cen MT"/>
              </a:rPr>
              <a:t>that</a:t>
            </a:r>
            <a:r>
              <a:rPr sz="2000">
                <a:latin typeface="Tw Cen MT"/>
                <a:cs typeface="Tw Cen MT"/>
              </a:rPr>
              <a:t> </a:t>
            </a:r>
            <a:r>
              <a:rPr lang="en-US" sz="2000">
                <a:latin typeface="Tw Cen MT"/>
                <a:cs typeface="Tw Cen MT"/>
              </a:rPr>
              <a:t>a</a:t>
            </a:r>
            <a:r>
              <a:rPr sz="2000">
                <a:latin typeface="Tw Cen MT"/>
                <a:cs typeface="Tw Cen MT"/>
              </a:rPr>
              <a:t>ssist an </a:t>
            </a:r>
            <a:r>
              <a:rPr lang="en-US" sz="2000">
                <a:latin typeface="Tw Cen MT"/>
                <a:cs typeface="Tw Cen MT"/>
              </a:rPr>
              <a:t>i</a:t>
            </a:r>
            <a:r>
              <a:rPr sz="2000">
                <a:latin typeface="Tw Cen MT"/>
                <a:cs typeface="Tw Cen MT"/>
              </a:rPr>
              <a:t>ndividual, </a:t>
            </a:r>
            <a:r>
              <a:rPr lang="en-US" sz="2000">
                <a:latin typeface="Tw Cen MT"/>
                <a:cs typeface="Tw Cen MT"/>
              </a:rPr>
              <a:t>client</a:t>
            </a:r>
            <a:r>
              <a:rPr sz="2000">
                <a:latin typeface="Tw Cen MT"/>
                <a:cs typeface="Tw Cen MT"/>
              </a:rPr>
              <a:t> or </a:t>
            </a:r>
            <a:r>
              <a:rPr lang="en-US" sz="2000">
                <a:latin typeface="Tw Cen MT"/>
                <a:cs typeface="Tw Cen MT"/>
              </a:rPr>
              <a:t>t</a:t>
            </a:r>
            <a:r>
              <a:rPr sz="2000">
                <a:latin typeface="Tw Cen MT"/>
                <a:cs typeface="Tw Cen MT"/>
              </a:rPr>
              <a:t>heir </a:t>
            </a:r>
            <a:r>
              <a:rPr lang="en-US" sz="2000" spc="-5">
                <a:latin typeface="Tw Cen MT"/>
                <a:cs typeface="Tw Cen MT"/>
              </a:rPr>
              <a:t>f</a:t>
            </a:r>
            <a:r>
              <a:rPr sz="2000" spc="-5">
                <a:latin typeface="Tw Cen MT"/>
                <a:cs typeface="Tw Cen MT"/>
              </a:rPr>
              <a:t>amily in </a:t>
            </a:r>
            <a:r>
              <a:rPr lang="en-US" sz="2000">
                <a:latin typeface="Tw Cen MT"/>
                <a:cs typeface="Tw Cen MT"/>
              </a:rPr>
              <a:t>b</a:t>
            </a:r>
            <a:r>
              <a:rPr sz="2000">
                <a:latin typeface="Tw Cen MT"/>
                <a:cs typeface="Tw Cen MT"/>
              </a:rPr>
              <a:t>ecoming</a:t>
            </a:r>
            <a:r>
              <a:rPr sz="2000" spc="-180">
                <a:latin typeface="Tw Cen MT"/>
                <a:cs typeface="Tw Cen MT"/>
              </a:rPr>
              <a:t> </a:t>
            </a:r>
            <a:r>
              <a:rPr lang="en-US" sz="2000">
                <a:latin typeface="Tw Cen MT"/>
                <a:cs typeface="Tw Cen MT"/>
              </a:rPr>
              <a:t>e</a:t>
            </a:r>
            <a:r>
              <a:rPr sz="2000">
                <a:latin typeface="Tw Cen MT"/>
                <a:cs typeface="Tw Cen MT"/>
              </a:rPr>
              <a:t>ligible  </a:t>
            </a:r>
            <a:r>
              <a:rPr sz="2000" spc="-10">
                <a:latin typeface="Tw Cen MT"/>
                <a:cs typeface="Tw Cen MT"/>
              </a:rPr>
              <a:t>for </a:t>
            </a:r>
            <a:r>
              <a:rPr lang="en-US" sz="2000">
                <a:latin typeface="Tw Cen MT"/>
                <a:cs typeface="Tw Cen MT"/>
              </a:rPr>
              <a:t>non-Medicaid</a:t>
            </a:r>
            <a:r>
              <a:rPr sz="2000">
                <a:latin typeface="Tw Cen MT"/>
                <a:cs typeface="Tw Cen MT"/>
              </a:rPr>
              <a:t> </a:t>
            </a:r>
            <a:r>
              <a:rPr lang="en-US" sz="2000" spc="-10">
                <a:latin typeface="Tw Cen MT"/>
                <a:cs typeface="Tw Cen MT"/>
              </a:rPr>
              <a:t>programs</a:t>
            </a:r>
            <a:r>
              <a:rPr sz="2000" spc="-10">
                <a:latin typeface="Tw Cen MT"/>
                <a:cs typeface="Tw Cen MT"/>
              </a:rPr>
              <a:t>, </a:t>
            </a:r>
            <a:r>
              <a:rPr lang="en-US" sz="2000" spc="20">
                <a:latin typeface="Tw Cen MT"/>
                <a:cs typeface="Tw Cen MT"/>
              </a:rPr>
              <a:t>such</a:t>
            </a:r>
            <a:r>
              <a:rPr sz="2000" spc="20">
                <a:latin typeface="Tw Cen MT"/>
                <a:cs typeface="Tw Cen MT"/>
              </a:rPr>
              <a:t> </a:t>
            </a:r>
            <a:r>
              <a:rPr sz="2000">
                <a:latin typeface="Tw Cen MT"/>
                <a:cs typeface="Tw Cen MT"/>
              </a:rPr>
              <a:t>as </a:t>
            </a:r>
            <a:r>
              <a:rPr lang="en-US" sz="2000" spc="-5">
                <a:latin typeface="Tw Cen MT"/>
                <a:cs typeface="Tw Cen MT"/>
              </a:rPr>
              <a:t>f</a:t>
            </a:r>
            <a:r>
              <a:rPr sz="2000" spc="-5">
                <a:latin typeface="Tw Cen MT"/>
                <a:cs typeface="Tw Cen MT"/>
              </a:rPr>
              <a:t>ood </a:t>
            </a:r>
            <a:r>
              <a:rPr lang="en-US" sz="2000" spc="-5">
                <a:latin typeface="Tw Cen MT"/>
                <a:cs typeface="Tw Cen MT"/>
              </a:rPr>
              <a:t>s</a:t>
            </a:r>
            <a:r>
              <a:rPr sz="2000" spc="-5">
                <a:latin typeface="Tw Cen MT"/>
                <a:cs typeface="Tw Cen MT"/>
              </a:rPr>
              <a:t>tamps, </a:t>
            </a:r>
            <a:r>
              <a:rPr lang="en-US" sz="2000">
                <a:latin typeface="Tw Cen MT"/>
                <a:cs typeface="Tw Cen MT"/>
              </a:rPr>
              <a:t>DMHA Supported Consumer </a:t>
            </a:r>
            <a:r>
              <a:rPr sz="2000">
                <a:latin typeface="Tw Cen MT"/>
                <a:cs typeface="Tw Cen MT"/>
              </a:rPr>
              <a:t>(</a:t>
            </a:r>
            <a:r>
              <a:rPr lang="en-US" sz="2000">
                <a:latin typeface="Tw Cen MT"/>
                <a:cs typeface="Tw Cen MT"/>
              </a:rPr>
              <a:t>DSC</a:t>
            </a:r>
            <a:r>
              <a:rPr sz="2000">
                <a:latin typeface="Tw Cen MT"/>
                <a:cs typeface="Tw Cen MT"/>
              </a:rPr>
              <a:t>), WIC, </a:t>
            </a:r>
            <a:r>
              <a:rPr sz="2000" spc="-50">
                <a:latin typeface="Tw Cen MT"/>
                <a:cs typeface="Tw Cen MT"/>
              </a:rPr>
              <a:t>TANF, </a:t>
            </a:r>
            <a:r>
              <a:rPr lang="en-US" sz="2000" spc="-5">
                <a:latin typeface="Tw Cen MT"/>
                <a:cs typeface="Tw Cen MT"/>
              </a:rPr>
              <a:t>h</a:t>
            </a:r>
            <a:r>
              <a:rPr sz="2000" spc="-5">
                <a:latin typeface="Tw Cen MT"/>
                <a:cs typeface="Tw Cen MT"/>
              </a:rPr>
              <a:t>ousing, </a:t>
            </a:r>
            <a:r>
              <a:rPr lang="en-US" sz="2000" spc="-10">
                <a:latin typeface="Tw Cen MT"/>
                <a:cs typeface="Tw Cen MT"/>
              </a:rPr>
              <a:t>v</a:t>
            </a:r>
            <a:r>
              <a:rPr sz="2000" spc="-10">
                <a:latin typeface="Tw Cen MT"/>
                <a:cs typeface="Tw Cen MT"/>
              </a:rPr>
              <a:t>ocational </a:t>
            </a:r>
            <a:r>
              <a:rPr lang="en-US" sz="2000" spc="-10">
                <a:latin typeface="Tw Cen MT"/>
                <a:cs typeface="Tw Cen MT"/>
              </a:rPr>
              <a:t>programs</a:t>
            </a:r>
            <a:r>
              <a:rPr sz="2000" spc="-10">
                <a:latin typeface="Tw Cen MT"/>
                <a:cs typeface="Tw Cen MT"/>
              </a:rPr>
              <a:t> </a:t>
            </a:r>
            <a:r>
              <a:rPr sz="2000" spc="5">
                <a:latin typeface="Tw Cen MT"/>
                <a:cs typeface="Tw Cen MT"/>
              </a:rPr>
              <a:t>or </a:t>
            </a:r>
            <a:r>
              <a:rPr lang="en-US" sz="2000" spc="-5">
                <a:latin typeface="Tw Cen MT"/>
                <a:cs typeface="Tw Cen MT"/>
              </a:rPr>
              <a:t>l</a:t>
            </a:r>
            <a:r>
              <a:rPr sz="2000" spc="-5">
                <a:latin typeface="Tw Cen MT"/>
                <a:cs typeface="Tw Cen MT"/>
              </a:rPr>
              <a:t>egal</a:t>
            </a:r>
            <a:r>
              <a:rPr sz="2000" spc="-110">
                <a:latin typeface="Tw Cen MT"/>
                <a:cs typeface="Tw Cen MT"/>
              </a:rPr>
              <a:t> </a:t>
            </a:r>
            <a:r>
              <a:rPr lang="en-US" sz="2000" spc="-110">
                <a:latin typeface="Tw Cen MT"/>
                <a:cs typeface="Tw Cen MT"/>
              </a:rPr>
              <a:t>a</a:t>
            </a:r>
            <a:r>
              <a:rPr sz="2000">
                <a:latin typeface="Tw Cen MT"/>
                <a:cs typeface="Tw Cen MT"/>
              </a:rPr>
              <a:t>id</a:t>
            </a:r>
          </a:p>
          <a:p>
            <a:pPr>
              <a:lnSpc>
                <a:spcPct val="100000"/>
              </a:lnSpc>
              <a:spcBef>
                <a:spcPts val="45"/>
              </a:spcBef>
            </a:pPr>
            <a:endParaRPr sz="2350">
              <a:latin typeface="Tw Cen MT"/>
              <a:cs typeface="Tw Cen MT"/>
            </a:endParaRPr>
          </a:p>
          <a:p>
            <a:pPr marL="12700">
              <a:lnSpc>
                <a:spcPct val="100000"/>
              </a:lnSpc>
            </a:pPr>
            <a:r>
              <a:rPr lang="en-US" sz="2000">
                <a:latin typeface="Tw Cen MT"/>
                <a:cs typeface="Tw Cen MT"/>
              </a:rPr>
              <a:t>Activities include</a:t>
            </a:r>
            <a:r>
              <a:rPr sz="2000">
                <a:latin typeface="Tw Cen MT"/>
                <a:cs typeface="Tw Cen MT"/>
              </a:rPr>
              <a:t>:</a:t>
            </a:r>
          </a:p>
          <a:p>
            <a:pPr marL="652780" indent="-274955">
              <a:lnSpc>
                <a:spcPct val="100000"/>
              </a:lnSpc>
              <a:spcBef>
                <a:spcPts val="600"/>
              </a:spcBef>
              <a:buClr>
                <a:srgbClr val="4189B3"/>
              </a:buClr>
              <a:buSzPct val="70000"/>
              <a:buFont typeface="Wingdings 2"/>
              <a:buChar char="□"/>
              <a:tabLst>
                <a:tab pos="653415" algn="l"/>
              </a:tabLst>
            </a:pPr>
            <a:r>
              <a:rPr sz="2000">
                <a:latin typeface="Tw Cen MT"/>
                <a:cs typeface="Tw Cen MT"/>
              </a:rPr>
              <a:t>Explaining </a:t>
            </a:r>
            <a:r>
              <a:rPr lang="en-US" sz="2000">
                <a:latin typeface="Tw Cen MT"/>
                <a:cs typeface="Tw Cen MT"/>
              </a:rPr>
              <a:t>non-Medicaid</a:t>
            </a:r>
            <a:r>
              <a:rPr sz="2000">
                <a:latin typeface="Tw Cen MT"/>
                <a:cs typeface="Tw Cen MT"/>
              </a:rPr>
              <a:t> </a:t>
            </a:r>
            <a:r>
              <a:rPr lang="en-US" sz="2000">
                <a:latin typeface="Tw Cen MT"/>
                <a:cs typeface="Tw Cen MT"/>
              </a:rPr>
              <a:t>eligibility</a:t>
            </a:r>
            <a:r>
              <a:rPr sz="2000">
                <a:latin typeface="Tw Cen MT"/>
                <a:cs typeface="Tw Cen MT"/>
              </a:rPr>
              <a:t> </a:t>
            </a:r>
            <a:r>
              <a:rPr lang="en-US" sz="2000">
                <a:latin typeface="Tw Cen MT"/>
                <a:cs typeface="Tw Cen MT"/>
              </a:rPr>
              <a:t>r</a:t>
            </a:r>
            <a:r>
              <a:rPr sz="2000">
                <a:latin typeface="Tw Cen MT"/>
                <a:cs typeface="Tw Cen MT"/>
              </a:rPr>
              <a:t>ules and the </a:t>
            </a:r>
            <a:r>
              <a:rPr lang="en-US" sz="2000" spc="-5">
                <a:latin typeface="Tw Cen MT"/>
                <a:cs typeface="Tw Cen MT"/>
              </a:rPr>
              <a:t>e</a:t>
            </a:r>
            <a:r>
              <a:rPr sz="2000" spc="-5">
                <a:latin typeface="Tw Cen MT"/>
                <a:cs typeface="Tw Cen MT"/>
              </a:rPr>
              <a:t>nrollment </a:t>
            </a:r>
            <a:r>
              <a:rPr lang="en-US" sz="2000" spc="-5">
                <a:latin typeface="Tw Cen MT"/>
                <a:cs typeface="Tw Cen MT"/>
              </a:rPr>
              <a:t>process</a:t>
            </a:r>
            <a:r>
              <a:rPr sz="2000" spc="-270">
                <a:latin typeface="Tw Cen MT"/>
                <a:cs typeface="Tw Cen MT"/>
              </a:rPr>
              <a:t> </a:t>
            </a:r>
            <a:r>
              <a:rPr sz="2000">
                <a:latin typeface="Tw Cen MT"/>
                <a:cs typeface="Tw Cen MT"/>
              </a:rPr>
              <a:t>to</a:t>
            </a:r>
          </a:p>
          <a:p>
            <a:pPr marL="652780">
              <a:lnSpc>
                <a:spcPct val="100000"/>
              </a:lnSpc>
            </a:pPr>
            <a:r>
              <a:rPr lang="en-US" sz="2000" spc="-10">
                <a:latin typeface="Tw Cen MT"/>
                <a:cs typeface="Tw Cen MT"/>
              </a:rPr>
              <a:t>p</a:t>
            </a:r>
            <a:r>
              <a:rPr sz="2000" spc="-10">
                <a:latin typeface="Tw Cen MT"/>
                <a:cs typeface="Tw Cen MT"/>
              </a:rPr>
              <a:t>otentially </a:t>
            </a:r>
            <a:r>
              <a:rPr lang="en-US" sz="2000">
                <a:latin typeface="Tw Cen MT"/>
                <a:cs typeface="Tw Cen MT"/>
              </a:rPr>
              <a:t>e</a:t>
            </a:r>
            <a:r>
              <a:rPr sz="2000">
                <a:latin typeface="Tw Cen MT"/>
                <a:cs typeface="Tw Cen MT"/>
              </a:rPr>
              <a:t>ligible </a:t>
            </a:r>
            <a:r>
              <a:rPr lang="en-US" sz="2000">
                <a:latin typeface="Tw Cen MT"/>
                <a:cs typeface="Tw Cen MT"/>
              </a:rPr>
              <a:t>clients</a:t>
            </a:r>
            <a:r>
              <a:rPr sz="2000">
                <a:latin typeface="Tw Cen MT"/>
                <a:cs typeface="Tw Cen MT"/>
              </a:rPr>
              <a:t> and </a:t>
            </a:r>
            <a:r>
              <a:rPr sz="2000" spc="-5">
                <a:latin typeface="Tw Cen MT"/>
                <a:cs typeface="Tw Cen MT"/>
              </a:rPr>
              <a:t>the </a:t>
            </a:r>
            <a:r>
              <a:rPr lang="en-US" sz="2000">
                <a:latin typeface="Tw Cen MT"/>
                <a:cs typeface="Tw Cen MT"/>
              </a:rPr>
              <a:t>t</a:t>
            </a:r>
            <a:r>
              <a:rPr sz="2000">
                <a:latin typeface="Tw Cen MT"/>
                <a:cs typeface="Tw Cen MT"/>
              </a:rPr>
              <a:t>heir</a:t>
            </a:r>
            <a:r>
              <a:rPr sz="2000" spc="-175">
                <a:latin typeface="Tw Cen MT"/>
                <a:cs typeface="Tw Cen MT"/>
              </a:rPr>
              <a:t> </a:t>
            </a:r>
            <a:r>
              <a:rPr lang="en-US" sz="2000" spc="-5">
                <a:latin typeface="Tw Cen MT"/>
                <a:cs typeface="Tw Cen MT"/>
              </a:rPr>
              <a:t>f</a:t>
            </a:r>
            <a:r>
              <a:rPr sz="2000" spc="-5">
                <a:latin typeface="Tw Cen MT"/>
                <a:cs typeface="Tw Cen MT"/>
              </a:rPr>
              <a:t>amily;</a:t>
            </a:r>
            <a:endParaRPr sz="2000">
              <a:latin typeface="Tw Cen MT"/>
              <a:cs typeface="Tw Cen MT"/>
            </a:endParaRPr>
          </a:p>
          <a:p>
            <a:pPr marL="652780" indent="-274955">
              <a:lnSpc>
                <a:spcPct val="100000"/>
              </a:lnSpc>
              <a:spcBef>
                <a:spcPts val="605"/>
              </a:spcBef>
              <a:buClr>
                <a:srgbClr val="4189B3"/>
              </a:buClr>
              <a:buSzPct val="70000"/>
              <a:buFont typeface="Wingdings 2"/>
              <a:buChar char="□"/>
              <a:tabLst>
                <a:tab pos="653415" algn="l"/>
              </a:tabLst>
            </a:pPr>
            <a:r>
              <a:rPr sz="2000">
                <a:latin typeface="Tw Cen MT"/>
                <a:cs typeface="Tw Cen MT"/>
              </a:rPr>
              <a:t>Completing the </a:t>
            </a:r>
            <a:r>
              <a:rPr lang="en-US" sz="2000">
                <a:latin typeface="Tw Cen MT"/>
                <a:cs typeface="Tw Cen MT"/>
              </a:rPr>
              <a:t>assessment</a:t>
            </a:r>
            <a:r>
              <a:rPr sz="2000">
                <a:latin typeface="Tw Cen MT"/>
                <a:cs typeface="Tw Cen MT"/>
              </a:rPr>
              <a:t> and </a:t>
            </a:r>
            <a:r>
              <a:rPr lang="en-US" sz="2000" spc="-15">
                <a:latin typeface="Tw Cen MT"/>
                <a:cs typeface="Tw Cen MT"/>
              </a:rPr>
              <a:t>paperwork</a:t>
            </a:r>
            <a:r>
              <a:rPr sz="2000" spc="-15">
                <a:latin typeface="Tw Cen MT"/>
                <a:cs typeface="Tw Cen MT"/>
              </a:rPr>
              <a:t> fo</a:t>
            </a:r>
            <a:r>
              <a:rPr lang="en-US" sz="2000" spc="-15">
                <a:latin typeface="Tw Cen MT"/>
                <a:cs typeface="Tw Cen MT"/>
              </a:rPr>
              <a:t>r DSC</a:t>
            </a:r>
            <a:r>
              <a:rPr sz="2000">
                <a:latin typeface="Tw Cen MT"/>
                <a:cs typeface="Tw Cen MT"/>
              </a:rPr>
              <a:t>;</a:t>
            </a:r>
          </a:p>
          <a:p>
            <a:pPr marL="652780" marR="69215" indent="-274320">
              <a:lnSpc>
                <a:spcPct val="100000"/>
              </a:lnSpc>
              <a:spcBef>
                <a:spcPts val="600"/>
              </a:spcBef>
              <a:buClr>
                <a:srgbClr val="4189B3"/>
              </a:buClr>
              <a:buSzPct val="70000"/>
              <a:buFont typeface="Wingdings 2"/>
              <a:buChar char="□"/>
              <a:tabLst>
                <a:tab pos="653415" algn="l"/>
              </a:tabLst>
            </a:pPr>
            <a:r>
              <a:rPr sz="2000" spc="-5">
                <a:latin typeface="Tw Cen MT"/>
                <a:cs typeface="Tw Cen MT"/>
              </a:rPr>
              <a:t>Referring </a:t>
            </a:r>
            <a:r>
              <a:rPr sz="2000">
                <a:latin typeface="Tw Cen MT"/>
                <a:cs typeface="Tw Cen MT"/>
              </a:rPr>
              <a:t>an </a:t>
            </a:r>
            <a:r>
              <a:rPr lang="en-US" sz="2000">
                <a:latin typeface="Tw Cen MT"/>
                <a:cs typeface="Tw Cen MT"/>
              </a:rPr>
              <a:t>i</a:t>
            </a:r>
            <a:r>
              <a:rPr sz="2000">
                <a:latin typeface="Tw Cen MT"/>
                <a:cs typeface="Tw Cen MT"/>
              </a:rPr>
              <a:t>ndividual or </a:t>
            </a:r>
            <a:r>
              <a:rPr lang="en-US" sz="2000" spc="-5">
                <a:latin typeface="Tw Cen MT"/>
                <a:cs typeface="Tw Cen MT"/>
              </a:rPr>
              <a:t>f</a:t>
            </a:r>
            <a:r>
              <a:rPr sz="2000" spc="-5">
                <a:latin typeface="Tw Cen MT"/>
                <a:cs typeface="Tw Cen MT"/>
              </a:rPr>
              <a:t>amily </a:t>
            </a:r>
            <a:r>
              <a:rPr sz="2000">
                <a:latin typeface="Tw Cen MT"/>
                <a:cs typeface="Tw Cen MT"/>
              </a:rPr>
              <a:t>to </a:t>
            </a:r>
            <a:r>
              <a:rPr lang="en-US" sz="2000" spc="-10">
                <a:latin typeface="Tw Cen MT"/>
                <a:cs typeface="Tw Cen MT"/>
              </a:rPr>
              <a:t>m</a:t>
            </a:r>
            <a:r>
              <a:rPr sz="2000" spc="-10">
                <a:latin typeface="Tw Cen MT"/>
                <a:cs typeface="Tw Cen MT"/>
              </a:rPr>
              <a:t>ake </a:t>
            </a:r>
            <a:r>
              <a:rPr lang="en-US" sz="2000">
                <a:latin typeface="Tw Cen MT"/>
                <a:cs typeface="Tw Cen MT"/>
              </a:rPr>
              <a:t>a</a:t>
            </a:r>
            <a:r>
              <a:rPr sz="2000">
                <a:latin typeface="Tw Cen MT"/>
                <a:cs typeface="Tw Cen MT"/>
              </a:rPr>
              <a:t>pplication </a:t>
            </a:r>
            <a:r>
              <a:rPr sz="2000" spc="-15">
                <a:latin typeface="Tw Cen MT"/>
                <a:cs typeface="Tw Cen MT"/>
              </a:rPr>
              <a:t>for </a:t>
            </a:r>
            <a:r>
              <a:rPr lang="en-US" sz="2000" spc="-100">
                <a:latin typeface="Tw Cen MT"/>
                <a:cs typeface="Tw Cen MT"/>
              </a:rPr>
              <a:t>n</a:t>
            </a:r>
            <a:r>
              <a:rPr sz="2000" spc="-100">
                <a:latin typeface="Tw Cen MT"/>
                <a:cs typeface="Tw Cen MT"/>
              </a:rPr>
              <a:t>on-Medicaid  </a:t>
            </a:r>
            <a:r>
              <a:rPr lang="en-US" sz="2000">
                <a:latin typeface="Tw Cen MT"/>
                <a:cs typeface="Tw Cen MT"/>
              </a:rPr>
              <a:t>b</a:t>
            </a:r>
            <a:r>
              <a:rPr sz="2000">
                <a:latin typeface="Tw Cen MT"/>
                <a:cs typeface="Tw Cen MT"/>
              </a:rPr>
              <a:t>enefits;</a:t>
            </a:r>
            <a:r>
              <a:rPr sz="2000" spc="-55">
                <a:latin typeface="Tw Cen MT"/>
                <a:cs typeface="Tw Cen MT"/>
              </a:rPr>
              <a:t> </a:t>
            </a:r>
            <a:r>
              <a:rPr sz="2000">
                <a:latin typeface="Tw Cen MT"/>
                <a:cs typeface="Tw Cen MT"/>
              </a:rPr>
              <a:t>and</a:t>
            </a:r>
          </a:p>
          <a:p>
            <a:pPr marL="652780" marR="876300" indent="-274320">
              <a:lnSpc>
                <a:spcPct val="100000"/>
              </a:lnSpc>
              <a:spcBef>
                <a:spcPts val="600"/>
              </a:spcBef>
              <a:buClr>
                <a:srgbClr val="4189B3"/>
              </a:buClr>
              <a:buSzPct val="70000"/>
              <a:buFont typeface="Wingdings 2"/>
              <a:buChar char="□"/>
              <a:tabLst>
                <a:tab pos="653415" algn="l"/>
              </a:tabLst>
            </a:pPr>
            <a:r>
              <a:rPr sz="2000">
                <a:latin typeface="Tw Cen MT"/>
                <a:cs typeface="Tw Cen MT"/>
              </a:rPr>
              <a:t>Assisting an </a:t>
            </a:r>
            <a:r>
              <a:rPr lang="en-US" sz="2000">
                <a:latin typeface="Tw Cen MT"/>
                <a:cs typeface="Tw Cen MT"/>
              </a:rPr>
              <a:t>i</a:t>
            </a:r>
            <a:r>
              <a:rPr sz="2000">
                <a:latin typeface="Tw Cen MT"/>
                <a:cs typeface="Tw Cen MT"/>
              </a:rPr>
              <a:t>ndividual or </a:t>
            </a:r>
            <a:r>
              <a:rPr lang="en-US" sz="2000">
                <a:latin typeface="Tw Cen MT"/>
                <a:cs typeface="Tw Cen MT"/>
              </a:rPr>
              <a:t>their </a:t>
            </a:r>
            <a:r>
              <a:rPr lang="en-US" sz="2000" spc="-5">
                <a:latin typeface="Tw Cen MT"/>
                <a:cs typeface="Tw Cen MT"/>
              </a:rPr>
              <a:t>f</a:t>
            </a:r>
            <a:r>
              <a:rPr sz="2000" spc="-5">
                <a:latin typeface="Tw Cen MT"/>
                <a:cs typeface="Tw Cen MT"/>
              </a:rPr>
              <a:t>amily </a:t>
            </a:r>
            <a:r>
              <a:rPr lang="en-US" sz="2000">
                <a:latin typeface="Tw Cen MT"/>
                <a:cs typeface="Tw Cen MT"/>
              </a:rPr>
              <a:t>w</a:t>
            </a:r>
            <a:r>
              <a:rPr sz="2000">
                <a:latin typeface="Tw Cen MT"/>
                <a:cs typeface="Tw Cen MT"/>
              </a:rPr>
              <a:t>ith </a:t>
            </a:r>
            <a:r>
              <a:rPr lang="en-US" sz="2000">
                <a:latin typeface="Tw Cen MT"/>
                <a:cs typeface="Tw Cen MT"/>
              </a:rPr>
              <a:t>e</a:t>
            </a:r>
            <a:r>
              <a:rPr sz="2000">
                <a:latin typeface="Tw Cen MT"/>
                <a:cs typeface="Tw Cen MT"/>
              </a:rPr>
              <a:t>ligibility </a:t>
            </a:r>
            <a:r>
              <a:rPr sz="2000" spc="-15">
                <a:latin typeface="Tw Cen MT"/>
                <a:cs typeface="Tw Cen MT"/>
              </a:rPr>
              <a:t>fo</a:t>
            </a:r>
            <a:r>
              <a:rPr lang="en-US" sz="2000" spc="-15">
                <a:latin typeface="Tw Cen MT"/>
                <a:cs typeface="Tw Cen MT"/>
              </a:rPr>
              <a:t>r non-</a:t>
            </a:r>
            <a:r>
              <a:rPr sz="2000" spc="-295">
                <a:latin typeface="Tw Cen MT"/>
                <a:cs typeface="Tw Cen MT"/>
              </a:rPr>
              <a:t> </a:t>
            </a:r>
            <a:r>
              <a:rPr sz="2000">
                <a:latin typeface="Tw Cen MT"/>
                <a:cs typeface="Tw Cen MT"/>
              </a:rPr>
              <a:t>Medicaid</a:t>
            </a:r>
            <a:r>
              <a:rPr sz="2000" spc="-40">
                <a:latin typeface="Tw Cen MT"/>
                <a:cs typeface="Tw Cen MT"/>
              </a:rPr>
              <a:t> </a:t>
            </a:r>
            <a:r>
              <a:rPr lang="en-US" sz="2000" spc="-10">
                <a:latin typeface="Tw Cen MT"/>
                <a:cs typeface="Tw Cen MT"/>
              </a:rPr>
              <a:t>programs</a:t>
            </a:r>
            <a:r>
              <a:rPr sz="2000" spc="-10">
                <a:latin typeface="Tw Cen MT"/>
                <a:cs typeface="Tw Cen MT"/>
              </a:rPr>
              <a:t>.</a:t>
            </a:r>
            <a:endParaRPr sz="2000">
              <a:latin typeface="Tw Cen MT"/>
              <a:cs typeface="Tw Cen M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2913" y="165403"/>
            <a:ext cx="7950200" cy="1001394"/>
          </a:xfrm>
          <a:prstGeom prst="rect">
            <a:avLst/>
          </a:prstGeom>
        </p:spPr>
        <p:txBody>
          <a:bodyPr vert="horz" wrap="square" lIns="0" tIns="12700" rIns="0" bIns="0" rtlCol="0">
            <a:spAutoFit/>
          </a:bodyPr>
          <a:lstStyle/>
          <a:p>
            <a:pPr marL="12700" marR="5080">
              <a:lnSpc>
                <a:spcPct val="100000"/>
              </a:lnSpc>
              <a:spcBef>
                <a:spcPts val="100"/>
              </a:spcBef>
              <a:tabLst>
                <a:tab pos="1765300" algn="l"/>
              </a:tabLst>
            </a:pPr>
            <a:r>
              <a:rPr sz="3200" b="1" i="1">
                <a:latin typeface="Tw Cen MT"/>
                <a:cs typeface="Tw Cen MT"/>
              </a:rPr>
              <a:t>Code</a:t>
            </a:r>
            <a:r>
              <a:rPr sz="3200" b="1" i="1" spc="5">
                <a:latin typeface="Tw Cen MT"/>
                <a:cs typeface="Tw Cen MT"/>
              </a:rPr>
              <a:t> </a:t>
            </a:r>
            <a:r>
              <a:rPr sz="3200" b="1" i="1" spc="-5">
                <a:latin typeface="Tw Cen MT"/>
                <a:cs typeface="Tw Cen MT"/>
              </a:rPr>
              <a:t>G1.</a:t>
            </a:r>
            <a:r>
              <a:rPr sz="3200" i="1" spc="-5">
                <a:latin typeface="Tw Cen MT"/>
                <a:cs typeface="Tw Cen MT"/>
              </a:rPr>
              <a:t>	</a:t>
            </a:r>
            <a:r>
              <a:rPr sz="3200" spc="-15"/>
              <a:t>Referral, </a:t>
            </a:r>
            <a:r>
              <a:rPr sz="3200"/>
              <a:t>Coordination and</a:t>
            </a:r>
            <a:r>
              <a:rPr sz="3200" spc="-80"/>
              <a:t> </a:t>
            </a:r>
            <a:r>
              <a:rPr sz="3200" spc="-5"/>
              <a:t>Monitoring  </a:t>
            </a:r>
            <a:r>
              <a:rPr sz="3200"/>
              <a:t>Of Medicaid</a:t>
            </a:r>
            <a:r>
              <a:rPr sz="3200" spc="65"/>
              <a:t> </a:t>
            </a:r>
            <a:r>
              <a:rPr sz="3200" spc="15"/>
              <a:t>Services</a:t>
            </a:r>
            <a:endParaRPr sz="3200">
              <a:latin typeface="Tw Cen MT"/>
              <a:cs typeface="Tw Cen MT"/>
            </a:endParaRPr>
          </a:p>
        </p:txBody>
      </p:sp>
      <p:sp>
        <p:nvSpPr>
          <p:cNvPr id="3" name="object 3"/>
          <p:cNvSpPr txBox="1"/>
          <p:nvPr/>
        </p:nvSpPr>
        <p:spPr>
          <a:xfrm>
            <a:off x="691387" y="1634693"/>
            <a:ext cx="7948295" cy="5893023"/>
          </a:xfrm>
          <a:prstGeom prst="rect">
            <a:avLst/>
          </a:prstGeom>
        </p:spPr>
        <p:txBody>
          <a:bodyPr vert="horz" wrap="square" lIns="0" tIns="66040" rIns="0" bIns="0" rtlCol="0">
            <a:spAutoFit/>
          </a:bodyPr>
          <a:lstStyle/>
          <a:p>
            <a:pPr marL="332740" marR="433070">
              <a:lnSpc>
                <a:spcPct val="82700"/>
              </a:lnSpc>
              <a:spcBef>
                <a:spcPts val="520"/>
              </a:spcBef>
              <a:tabLst>
                <a:tab pos="5224780" algn="l"/>
              </a:tabLst>
            </a:pPr>
            <a:r>
              <a:rPr lang="en-US" sz="2400" spc="10">
                <a:latin typeface="Tw Cen MT"/>
                <a:cs typeface="Tw Cen MT"/>
              </a:rPr>
              <a:t>As a certified mental health agency for Indiana State Medicaid, activities in this category go above and beyond exceptional clinical care in a fee for service environment to </a:t>
            </a:r>
            <a:r>
              <a:rPr lang="en-US" sz="2400" spc="-15">
                <a:latin typeface="Tw Cen MT"/>
                <a:cs typeface="Tw Cen MT"/>
              </a:rPr>
              <a:t>ensuring Medicaid recipient receive comprehensive health care services</a:t>
            </a:r>
            <a:endParaRPr lang="en-US" sz="2400">
              <a:latin typeface="Tw Cen MT"/>
              <a:cs typeface="Tw Cen MT"/>
            </a:endParaRPr>
          </a:p>
          <a:p>
            <a:pPr>
              <a:lnSpc>
                <a:spcPct val="100000"/>
              </a:lnSpc>
              <a:spcBef>
                <a:spcPts val="50"/>
              </a:spcBef>
              <a:buClr>
                <a:srgbClr val="A6B727"/>
              </a:buClr>
            </a:pPr>
            <a:endParaRPr lang="en-US" sz="2400">
              <a:latin typeface="Tw Cen MT"/>
              <a:cs typeface="Tw Cen MT"/>
            </a:endParaRPr>
          </a:p>
          <a:p>
            <a:pPr marL="12700">
              <a:lnSpc>
                <a:spcPts val="2245"/>
              </a:lnSpc>
              <a:buClr>
                <a:srgbClr val="A6B727"/>
              </a:buClr>
              <a:buSzPct val="59090"/>
              <a:tabLst>
                <a:tab pos="332105" algn="l"/>
                <a:tab pos="332740" algn="l"/>
              </a:tabLst>
            </a:pPr>
            <a:r>
              <a:rPr lang="en-US" sz="2400" spc="-5">
                <a:latin typeface="Tw Cen MT"/>
                <a:cs typeface="Tw Cen MT"/>
              </a:rPr>
              <a:t>    Activities reflect not only making the referral, but walking the</a:t>
            </a:r>
          </a:p>
          <a:p>
            <a:pPr marL="12700">
              <a:lnSpc>
                <a:spcPts val="2245"/>
              </a:lnSpc>
              <a:buClr>
                <a:srgbClr val="A6B727"/>
              </a:buClr>
              <a:buSzPct val="59090"/>
              <a:tabLst>
                <a:tab pos="332105" algn="l"/>
                <a:tab pos="332740" algn="l"/>
              </a:tabLst>
            </a:pPr>
            <a:r>
              <a:rPr lang="en-US" sz="2400" spc="-5">
                <a:latin typeface="Tw Cen MT"/>
                <a:cs typeface="Tw Cen MT"/>
              </a:rPr>
              <a:t>    client through the process, following up with the client to ensure</a:t>
            </a:r>
          </a:p>
          <a:p>
            <a:pPr marL="12700">
              <a:lnSpc>
                <a:spcPts val="2245"/>
              </a:lnSpc>
              <a:buClr>
                <a:srgbClr val="A6B727"/>
              </a:buClr>
              <a:buSzPct val="59090"/>
              <a:tabLst>
                <a:tab pos="332105" algn="l"/>
                <a:tab pos="332740" algn="l"/>
              </a:tabLst>
            </a:pPr>
            <a:r>
              <a:rPr lang="en-US" sz="2400" spc="-5">
                <a:latin typeface="Tw Cen MT"/>
                <a:cs typeface="Tw Cen MT"/>
              </a:rPr>
              <a:t>    treatment was received, arranging transportation, etc.</a:t>
            </a:r>
          </a:p>
          <a:p>
            <a:pPr marL="332740" marR="433070">
              <a:lnSpc>
                <a:spcPct val="82700"/>
              </a:lnSpc>
              <a:spcBef>
                <a:spcPts val="520"/>
              </a:spcBef>
              <a:tabLst>
                <a:tab pos="5224780" algn="l"/>
              </a:tabLst>
            </a:pPr>
            <a:endParaRPr lang="en-US" sz="2400" spc="-5">
              <a:latin typeface="Tw Cen MT"/>
              <a:cs typeface="Tw Cen MT"/>
            </a:endParaRPr>
          </a:p>
          <a:p>
            <a:pPr marL="332740" marR="433070">
              <a:lnSpc>
                <a:spcPct val="82700"/>
              </a:lnSpc>
              <a:spcBef>
                <a:spcPts val="520"/>
              </a:spcBef>
              <a:tabLst>
                <a:tab pos="5224780" algn="l"/>
              </a:tabLst>
            </a:pPr>
            <a:r>
              <a:rPr lang="en-US" sz="2400">
                <a:latin typeface="Tw Cen MT"/>
                <a:cs typeface="Tw Cen MT"/>
              </a:rPr>
              <a:t>These activities do not</a:t>
            </a:r>
            <a:r>
              <a:rPr lang="en-US" sz="2400" spc="-220">
                <a:latin typeface="Tw Cen MT"/>
                <a:cs typeface="Tw Cen MT"/>
              </a:rPr>
              <a:t> </a:t>
            </a:r>
            <a:r>
              <a:rPr lang="en-US" sz="2400" spc="-10">
                <a:latin typeface="Tw Cen MT"/>
                <a:cs typeface="Tw Cen MT"/>
              </a:rPr>
              <a:t>require participants’ </a:t>
            </a:r>
            <a:r>
              <a:rPr lang="en-US" sz="2400">
                <a:latin typeface="Tw Cen MT"/>
                <a:cs typeface="Tw Cen MT"/>
              </a:rPr>
              <a:t>SPMP</a:t>
            </a:r>
            <a:r>
              <a:rPr lang="en-US" sz="2400" spc="-70">
                <a:latin typeface="Tw Cen MT"/>
                <a:cs typeface="Tw Cen MT"/>
              </a:rPr>
              <a:t> </a:t>
            </a:r>
            <a:r>
              <a:rPr lang="en-US" sz="2400" spc="-15">
                <a:latin typeface="Tw Cen MT"/>
                <a:cs typeface="Tw Cen MT"/>
              </a:rPr>
              <a:t>knowledge, however, both a non-SPMP or an SPMP may perform them.  </a:t>
            </a: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a:p>
            <a:pPr marL="332740">
              <a:lnSpc>
                <a:spcPts val="1920"/>
              </a:lnSpc>
            </a:pPr>
            <a:endParaRPr lang="en-US" sz="2000" spc="-15">
              <a:latin typeface="Tw Cen MT"/>
              <a:cs typeface="Tw Cen MT"/>
            </a:endParaRPr>
          </a:p>
        </p:txBody>
      </p:sp>
    </p:spTree>
  </p:cSld>
  <p:clrMapOvr>
    <a:masterClrMapping/>
  </p:clrMapOvr>
  <p:extLst>
    <p:ext uri="{6950BFC3-D8DA-4A85-94F7-54DA5524770B}">
      <p188:commentRel xmlns:p188="http://schemas.microsoft.com/office/powerpoint/2018/8/main" r:id="rId3"/>
    </p:ext>
  </p:extLs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2913" y="165403"/>
            <a:ext cx="7950200" cy="1001394"/>
          </a:xfrm>
          <a:prstGeom prst="rect">
            <a:avLst/>
          </a:prstGeom>
        </p:spPr>
        <p:txBody>
          <a:bodyPr vert="horz" wrap="square" lIns="0" tIns="12700" rIns="0" bIns="0" rtlCol="0">
            <a:spAutoFit/>
          </a:bodyPr>
          <a:lstStyle/>
          <a:p>
            <a:pPr marL="12700" marR="5080">
              <a:lnSpc>
                <a:spcPct val="100000"/>
              </a:lnSpc>
              <a:spcBef>
                <a:spcPts val="100"/>
              </a:spcBef>
              <a:tabLst>
                <a:tab pos="1765300" algn="l"/>
              </a:tabLst>
            </a:pPr>
            <a:r>
              <a:rPr sz="3200" b="1" i="1">
                <a:latin typeface="Tw Cen MT"/>
                <a:cs typeface="Tw Cen MT"/>
              </a:rPr>
              <a:t>Code</a:t>
            </a:r>
            <a:r>
              <a:rPr sz="3200" b="1" i="1" spc="5">
                <a:latin typeface="Tw Cen MT"/>
                <a:cs typeface="Tw Cen MT"/>
              </a:rPr>
              <a:t> </a:t>
            </a:r>
            <a:r>
              <a:rPr sz="3200" b="1" i="1" spc="-5">
                <a:latin typeface="Tw Cen MT"/>
                <a:cs typeface="Tw Cen MT"/>
              </a:rPr>
              <a:t>G1.</a:t>
            </a:r>
            <a:r>
              <a:rPr sz="3200" i="1" spc="-5">
                <a:latin typeface="Tw Cen MT"/>
                <a:cs typeface="Tw Cen MT"/>
              </a:rPr>
              <a:t>	</a:t>
            </a:r>
            <a:r>
              <a:rPr sz="3200" spc="-15"/>
              <a:t>Referral, </a:t>
            </a:r>
            <a:r>
              <a:rPr sz="3200"/>
              <a:t>Coordination and</a:t>
            </a:r>
            <a:r>
              <a:rPr sz="3200" spc="-80"/>
              <a:t> </a:t>
            </a:r>
            <a:r>
              <a:rPr sz="3200" spc="-5"/>
              <a:t>Monitoring  </a:t>
            </a:r>
            <a:r>
              <a:rPr sz="3200"/>
              <a:t>Of Medicaid</a:t>
            </a:r>
            <a:r>
              <a:rPr sz="3200" spc="65"/>
              <a:t> </a:t>
            </a:r>
            <a:r>
              <a:rPr sz="3200" spc="15"/>
              <a:t>Services</a:t>
            </a:r>
            <a:endParaRPr sz="3200">
              <a:latin typeface="Tw Cen MT"/>
              <a:cs typeface="Tw Cen MT"/>
            </a:endParaRPr>
          </a:p>
        </p:txBody>
      </p:sp>
      <p:sp>
        <p:nvSpPr>
          <p:cNvPr id="3" name="object 3"/>
          <p:cNvSpPr txBox="1"/>
          <p:nvPr/>
        </p:nvSpPr>
        <p:spPr>
          <a:xfrm>
            <a:off x="691387" y="1634693"/>
            <a:ext cx="7948295" cy="4097725"/>
          </a:xfrm>
          <a:prstGeom prst="rect">
            <a:avLst/>
          </a:prstGeom>
        </p:spPr>
        <p:txBody>
          <a:bodyPr vert="horz" wrap="square" lIns="0" tIns="66040" rIns="0" bIns="0" rtlCol="0">
            <a:spAutoFit/>
          </a:bodyPr>
          <a:lstStyle/>
          <a:p>
            <a:pPr marL="12700">
              <a:lnSpc>
                <a:spcPct val="100000"/>
              </a:lnSpc>
              <a:spcBef>
                <a:spcPts val="1885"/>
              </a:spcBef>
            </a:pPr>
            <a:r>
              <a:rPr lang="en-US" sz="2000" dirty="0">
                <a:latin typeface="Tw Cen MT"/>
                <a:cs typeface="Tw Cen MT"/>
              </a:rPr>
              <a:t>Activities include</a:t>
            </a:r>
            <a:r>
              <a:rPr sz="2000" dirty="0">
                <a:latin typeface="Tw Cen MT"/>
                <a:cs typeface="Tw Cen MT"/>
              </a:rPr>
              <a:t>:</a:t>
            </a:r>
          </a:p>
          <a:p>
            <a:pPr marL="652780" marR="375920" indent="-274320">
              <a:lnSpc>
                <a:spcPts val="1920"/>
              </a:lnSpc>
              <a:spcBef>
                <a:spcPts val="585"/>
              </a:spcBef>
              <a:buClr>
                <a:srgbClr val="4189B3"/>
              </a:buClr>
              <a:buSzPct val="70000"/>
              <a:buFont typeface="Wingdings 2"/>
              <a:buChar char="□"/>
              <a:tabLst>
                <a:tab pos="653415" algn="l"/>
              </a:tabLst>
            </a:pPr>
            <a:r>
              <a:rPr lang="en-US" sz="2000" spc="-5" dirty="0">
                <a:latin typeface="Tw Cen MT"/>
                <a:cs typeface="Tw Cen MT"/>
              </a:rPr>
              <a:t>Referring a client to Medicaid services for clinical treatment and therapeutic services via access line/call center or high-risk Medicaid recipient as required by the State of IN, not my client and not billing </a:t>
            </a:r>
          </a:p>
          <a:p>
            <a:pPr marL="378460" marR="375920">
              <a:lnSpc>
                <a:spcPts val="1920"/>
              </a:lnSpc>
              <a:spcBef>
                <a:spcPts val="585"/>
              </a:spcBef>
              <a:buClr>
                <a:srgbClr val="4189B3"/>
              </a:buClr>
              <a:buSzPct val="70000"/>
              <a:tabLst>
                <a:tab pos="653415" algn="l"/>
              </a:tabLst>
            </a:pPr>
            <a:endParaRPr lang="en-US" sz="2000" spc="10" dirty="0">
              <a:latin typeface="Tw Cen MT"/>
              <a:cs typeface="Tw Cen MT"/>
            </a:endParaRPr>
          </a:p>
          <a:p>
            <a:pPr marL="652780" marR="375920" indent="-274320">
              <a:lnSpc>
                <a:spcPts val="1920"/>
              </a:lnSpc>
              <a:spcBef>
                <a:spcPts val="585"/>
              </a:spcBef>
              <a:buClr>
                <a:srgbClr val="4189B3"/>
              </a:buClr>
              <a:buSzPct val="70000"/>
              <a:buFont typeface="Wingdings 2"/>
              <a:buChar char="□"/>
              <a:tabLst>
                <a:tab pos="653415" algn="l"/>
              </a:tabLst>
            </a:pPr>
            <a:r>
              <a:rPr lang="en-US" sz="2000" spc="10" dirty="0">
                <a:latin typeface="Tw Cen MT"/>
                <a:cs typeface="Tw Cen MT"/>
              </a:rPr>
              <a:t>Reviewing information and providing feedback for appropriate triage and assist with administrative case coordination via access line and/or high risk client, not my client and not billing</a:t>
            </a:r>
          </a:p>
          <a:p>
            <a:pPr marL="378460" marR="375920">
              <a:lnSpc>
                <a:spcPts val="1920"/>
              </a:lnSpc>
              <a:spcBef>
                <a:spcPts val="585"/>
              </a:spcBef>
              <a:buClr>
                <a:srgbClr val="4189B3"/>
              </a:buClr>
              <a:buSzPct val="70000"/>
              <a:tabLst>
                <a:tab pos="653415" algn="l"/>
              </a:tabLst>
            </a:pPr>
            <a:endParaRPr lang="en-US" sz="2000" spc="10" dirty="0">
              <a:latin typeface="Tw Cen MT"/>
              <a:cs typeface="Tw Cen MT"/>
            </a:endParaRPr>
          </a:p>
          <a:p>
            <a:pPr marL="652780" marR="5080" indent="-274320">
              <a:lnSpc>
                <a:spcPct val="80000"/>
              </a:lnSpc>
              <a:spcBef>
                <a:spcPts val="620"/>
              </a:spcBef>
              <a:buClr>
                <a:srgbClr val="4189B3"/>
              </a:buClr>
              <a:buSzPct val="70000"/>
              <a:buFont typeface="Wingdings 2"/>
              <a:buChar char="□"/>
              <a:tabLst>
                <a:tab pos="653415" algn="l"/>
              </a:tabLst>
            </a:pPr>
            <a:r>
              <a:rPr sz="2000" spc="-5" dirty="0">
                <a:latin typeface="Tw Cen MT"/>
                <a:cs typeface="Tw Cen MT"/>
              </a:rPr>
              <a:t>Arranging </a:t>
            </a:r>
            <a:r>
              <a:rPr sz="2000" spc="-15" dirty="0">
                <a:latin typeface="Tw Cen MT"/>
                <a:cs typeface="Tw Cen MT"/>
              </a:rPr>
              <a:t>for </a:t>
            </a:r>
            <a:r>
              <a:rPr sz="2000" dirty="0">
                <a:latin typeface="Tw Cen MT"/>
                <a:cs typeface="Tw Cen MT"/>
              </a:rPr>
              <a:t>and/or </a:t>
            </a:r>
            <a:r>
              <a:rPr lang="en-US" sz="2000" spc="-5" dirty="0">
                <a:latin typeface="Tw Cen MT"/>
                <a:cs typeface="Tw Cen MT"/>
              </a:rPr>
              <a:t>providing</a:t>
            </a:r>
            <a:r>
              <a:rPr sz="2000" spc="-5" dirty="0">
                <a:latin typeface="Tw Cen MT"/>
                <a:cs typeface="Tw Cen MT"/>
              </a:rPr>
              <a:t> </a:t>
            </a:r>
            <a:r>
              <a:rPr lang="en-US" sz="2000" spc="-10" dirty="0">
                <a:latin typeface="Tw Cen MT"/>
                <a:cs typeface="Tw Cen MT"/>
              </a:rPr>
              <a:t>transportation</a:t>
            </a:r>
            <a:r>
              <a:rPr sz="2000" spc="-10" dirty="0">
                <a:latin typeface="Tw Cen MT"/>
                <a:cs typeface="Tw Cen MT"/>
              </a:rPr>
              <a:t> </a:t>
            </a:r>
            <a:r>
              <a:rPr lang="en-US" sz="2000" spc="-140" dirty="0">
                <a:latin typeface="Tw Cen MT"/>
                <a:cs typeface="Tw Cen MT"/>
              </a:rPr>
              <a:t>services</a:t>
            </a:r>
            <a:r>
              <a:rPr sz="2000" spc="-140" dirty="0">
                <a:latin typeface="Tw Cen MT"/>
                <a:cs typeface="Tw Cen MT"/>
              </a:rPr>
              <a:t>  </a:t>
            </a:r>
            <a:r>
              <a:rPr sz="2000" spc="-15" dirty="0">
                <a:latin typeface="Tw Cen MT"/>
                <a:cs typeface="Tw Cen MT"/>
              </a:rPr>
              <a:t>for </a:t>
            </a:r>
            <a:r>
              <a:rPr sz="2000" dirty="0">
                <a:latin typeface="Tw Cen MT"/>
                <a:cs typeface="Tw Cen MT"/>
              </a:rPr>
              <a:t>a </a:t>
            </a:r>
            <a:r>
              <a:rPr lang="en-US" sz="2000" dirty="0">
                <a:latin typeface="Tw Cen MT"/>
                <a:cs typeface="Tw Cen MT"/>
              </a:rPr>
              <a:t>client</a:t>
            </a:r>
            <a:r>
              <a:rPr sz="2000" dirty="0">
                <a:latin typeface="Tw Cen MT"/>
                <a:cs typeface="Tw Cen MT"/>
              </a:rPr>
              <a:t> or </a:t>
            </a:r>
            <a:r>
              <a:rPr lang="en-US" sz="2000" spc="-5" dirty="0">
                <a:latin typeface="Tw Cen MT"/>
                <a:cs typeface="Tw Cen MT"/>
              </a:rPr>
              <a:t>family</a:t>
            </a:r>
            <a:r>
              <a:rPr sz="2000" spc="-5" dirty="0">
                <a:latin typeface="Tw Cen MT"/>
                <a:cs typeface="Tw Cen MT"/>
              </a:rPr>
              <a:t> </a:t>
            </a:r>
            <a:r>
              <a:rPr sz="2000" dirty="0">
                <a:latin typeface="Tw Cen MT"/>
                <a:cs typeface="Tw Cen MT"/>
              </a:rPr>
              <a:t>to </a:t>
            </a:r>
            <a:r>
              <a:rPr lang="en-US" sz="2000" dirty="0">
                <a:latin typeface="Tw Cen MT"/>
                <a:cs typeface="Tw Cen MT"/>
              </a:rPr>
              <a:t>access</a:t>
            </a:r>
            <a:r>
              <a:rPr sz="2000" dirty="0">
                <a:latin typeface="Tw Cen MT"/>
                <a:cs typeface="Tw Cen MT"/>
              </a:rPr>
              <a:t> Medicaid </a:t>
            </a:r>
            <a:r>
              <a:rPr lang="en-US" sz="2000" spc="10" dirty="0">
                <a:latin typeface="Tw Cen MT"/>
                <a:cs typeface="Tw Cen MT"/>
              </a:rPr>
              <a:t>services</a:t>
            </a:r>
          </a:p>
          <a:p>
            <a:pPr marL="378460" marR="5080">
              <a:lnSpc>
                <a:spcPct val="80000"/>
              </a:lnSpc>
              <a:spcBef>
                <a:spcPts val="620"/>
              </a:spcBef>
              <a:buClr>
                <a:srgbClr val="4189B3"/>
              </a:buClr>
              <a:buSzPct val="70000"/>
              <a:tabLst>
                <a:tab pos="653415" algn="l"/>
              </a:tabLst>
            </a:pPr>
            <a:endParaRPr lang="en-US" sz="2000" spc="10" dirty="0">
              <a:latin typeface="Tw Cen MT"/>
              <a:cs typeface="Tw Cen MT"/>
            </a:endParaRPr>
          </a:p>
          <a:p>
            <a:pPr marL="652780" marR="5080" indent="-274320">
              <a:lnSpc>
                <a:spcPct val="80000"/>
              </a:lnSpc>
              <a:spcBef>
                <a:spcPts val="620"/>
              </a:spcBef>
              <a:buClr>
                <a:srgbClr val="4189B3"/>
              </a:buClr>
              <a:buSzPct val="70000"/>
              <a:buFont typeface="Wingdings 2"/>
              <a:buChar char="□"/>
              <a:tabLst>
                <a:tab pos="653415" algn="l"/>
              </a:tabLst>
            </a:pPr>
            <a:r>
              <a:rPr lang="en-US" sz="2000" spc="-5" dirty="0">
                <a:latin typeface="Tw Cen MT"/>
                <a:cs typeface="Tw Cen MT"/>
              </a:rPr>
              <a:t>Arranging </a:t>
            </a:r>
            <a:r>
              <a:rPr lang="en-US" sz="2000" spc="-15" dirty="0">
                <a:latin typeface="Tw Cen MT"/>
                <a:cs typeface="Tw Cen MT"/>
              </a:rPr>
              <a:t>for translation </a:t>
            </a:r>
            <a:r>
              <a:rPr lang="en-US" sz="2000" spc="-140" dirty="0">
                <a:latin typeface="Tw Cen MT"/>
                <a:cs typeface="Tw Cen MT"/>
              </a:rPr>
              <a:t>services  </a:t>
            </a:r>
            <a:r>
              <a:rPr lang="en-US" sz="2000" spc="-15" dirty="0">
                <a:latin typeface="Tw Cen MT"/>
                <a:cs typeface="Tw Cen MT"/>
              </a:rPr>
              <a:t>for </a:t>
            </a:r>
            <a:r>
              <a:rPr lang="en-US" sz="2000" dirty="0">
                <a:latin typeface="Tw Cen MT"/>
                <a:cs typeface="Tw Cen MT"/>
              </a:rPr>
              <a:t>a client or </a:t>
            </a:r>
            <a:r>
              <a:rPr lang="en-US" sz="2000" spc="-5" dirty="0">
                <a:latin typeface="Tw Cen MT"/>
                <a:cs typeface="Tw Cen MT"/>
              </a:rPr>
              <a:t>family </a:t>
            </a:r>
            <a:r>
              <a:rPr lang="en-US" sz="2000" dirty="0">
                <a:latin typeface="Tw Cen MT"/>
                <a:cs typeface="Tw Cen MT"/>
              </a:rPr>
              <a:t>to access Medicaid </a:t>
            </a:r>
            <a:r>
              <a:rPr lang="en-US" sz="2000" spc="10" dirty="0">
                <a:latin typeface="Tw Cen MT"/>
                <a:cs typeface="Tw Cen MT"/>
              </a:rPr>
              <a:t>services outside of my agency</a:t>
            </a:r>
            <a:endParaRPr sz="2000" dirty="0">
              <a:latin typeface="Tw Cen MT"/>
              <a:cs typeface="Tw Cen MT"/>
            </a:endParaRPr>
          </a:p>
        </p:txBody>
      </p:sp>
    </p:spTree>
    <p:extLst>
      <p:ext uri="{BB962C8B-B14F-4D97-AF65-F5344CB8AC3E}">
        <p14:creationId xmlns:p14="http://schemas.microsoft.com/office/powerpoint/2010/main" val="3093186911"/>
      </p:ext>
    </p:extLst>
  </p:cSld>
  <p:clrMapOvr>
    <a:masterClrMapping/>
  </p:clrMapOvr>
  <p:extLst>
    <p:ext uri="{6950BFC3-D8DA-4A85-94F7-54DA5524770B}">
      <p188:commentRel xmlns:p188="http://schemas.microsoft.com/office/powerpoint/2018/8/main" r:id="rId2"/>
    </p:ext>
  </p:extLs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7" y="1541964"/>
            <a:ext cx="7890509" cy="3091230"/>
          </a:xfrm>
          <a:prstGeom prst="rect">
            <a:avLst/>
          </a:prstGeom>
        </p:spPr>
        <p:txBody>
          <a:bodyPr vert="horz" wrap="square" lIns="0" tIns="59054" rIns="0" bIns="0" rtlCol="0">
            <a:spAutoFit/>
          </a:bodyPr>
          <a:lstStyle/>
          <a:p>
            <a:pPr marL="12700">
              <a:lnSpc>
                <a:spcPct val="100000"/>
              </a:lnSpc>
              <a:spcBef>
                <a:spcPts val="464"/>
              </a:spcBef>
            </a:pPr>
            <a:r>
              <a:rPr sz="2000" spc="-5" dirty="0">
                <a:latin typeface="Tw Cen MT"/>
                <a:cs typeface="Tw Cen MT"/>
              </a:rPr>
              <a:t>Additional</a:t>
            </a:r>
            <a:r>
              <a:rPr sz="2000" spc="-50" dirty="0">
                <a:latin typeface="Tw Cen MT"/>
                <a:cs typeface="Tw Cen MT"/>
              </a:rPr>
              <a:t> </a:t>
            </a:r>
            <a:r>
              <a:rPr lang="en-US" sz="2000" dirty="0">
                <a:latin typeface="Tw Cen MT"/>
                <a:cs typeface="Tw Cen MT"/>
              </a:rPr>
              <a:t>Activities</a:t>
            </a:r>
            <a:r>
              <a:rPr sz="2000" dirty="0">
                <a:latin typeface="Tw Cen MT"/>
                <a:cs typeface="Tw Cen MT"/>
              </a:rPr>
              <a:t>:</a:t>
            </a:r>
          </a:p>
          <a:p>
            <a:pPr marL="652780" marR="67310" indent="-274320">
              <a:lnSpc>
                <a:spcPct val="90000"/>
              </a:lnSpc>
              <a:spcBef>
                <a:spcPts val="565"/>
              </a:spcBef>
              <a:buClr>
                <a:srgbClr val="4189B3"/>
              </a:buClr>
              <a:buSzPct val="70000"/>
              <a:buFont typeface="Wingdings 2"/>
              <a:buChar char="□"/>
              <a:tabLst>
                <a:tab pos="653415" algn="l"/>
              </a:tabLst>
            </a:pPr>
            <a:r>
              <a:rPr lang="en-US" sz="2000" dirty="0">
                <a:latin typeface="Tw Cen MT"/>
                <a:cs typeface="Tw Cen MT"/>
              </a:rPr>
              <a:t>Monitoring and evaluating medical interventions, plans of care and assuring interventions of Medicaid services meet the appropriate level of care as oversight of the Medicaid programming only provided by a certified mental health agency, such as MRO, not my client and not billing </a:t>
            </a:r>
          </a:p>
          <a:p>
            <a:pPr marL="378460" marR="67310">
              <a:lnSpc>
                <a:spcPct val="90000"/>
              </a:lnSpc>
              <a:spcBef>
                <a:spcPts val="565"/>
              </a:spcBef>
              <a:buClr>
                <a:srgbClr val="4189B3"/>
              </a:buClr>
              <a:buSzPct val="70000"/>
              <a:tabLst>
                <a:tab pos="653415" algn="l"/>
              </a:tabLst>
            </a:pPr>
            <a:endParaRPr lang="en-US" sz="2000" dirty="0">
              <a:latin typeface="Tw Cen MT"/>
              <a:cs typeface="Tw Cen MT"/>
            </a:endParaRPr>
          </a:p>
          <a:p>
            <a:pPr marL="652780" marR="67310" indent="-274320">
              <a:lnSpc>
                <a:spcPct val="90000"/>
              </a:lnSpc>
              <a:spcBef>
                <a:spcPts val="565"/>
              </a:spcBef>
              <a:buClr>
                <a:srgbClr val="4189B3"/>
              </a:buClr>
              <a:buSzPct val="70000"/>
              <a:buFont typeface="Wingdings 2"/>
              <a:buChar char="□"/>
              <a:tabLst>
                <a:tab pos="653415" algn="l"/>
              </a:tabLst>
            </a:pPr>
            <a:r>
              <a:rPr lang="en-US" sz="2000" spc="-5" dirty="0">
                <a:latin typeface="Tw Cen MT"/>
                <a:cs typeface="Tw Cen MT"/>
              </a:rPr>
              <a:t>Preparing on call schedules for weekends and after hours to meet IN State Medicaid requirements for access and availability as a certified mental health center</a:t>
            </a:r>
            <a:endParaRPr lang="en-US" sz="3050" dirty="0">
              <a:latin typeface="Tw Cen MT"/>
              <a:cs typeface="Tw Cen MT"/>
            </a:endParaRPr>
          </a:p>
        </p:txBody>
      </p:sp>
      <p:sp>
        <p:nvSpPr>
          <p:cNvPr id="3" name="object 3"/>
          <p:cNvSpPr txBox="1">
            <a:spLocks noGrp="1"/>
          </p:cNvSpPr>
          <p:nvPr>
            <p:ph type="title"/>
          </p:nvPr>
        </p:nvSpPr>
        <p:spPr>
          <a:xfrm>
            <a:off x="691387" y="200913"/>
            <a:ext cx="7950200" cy="1001394"/>
          </a:xfrm>
          <a:prstGeom prst="rect">
            <a:avLst/>
          </a:prstGeom>
        </p:spPr>
        <p:txBody>
          <a:bodyPr vert="horz" wrap="square" lIns="0" tIns="12700" rIns="0" bIns="0" rtlCol="0">
            <a:spAutoFit/>
          </a:bodyPr>
          <a:lstStyle/>
          <a:p>
            <a:pPr marL="12700" marR="5080">
              <a:lnSpc>
                <a:spcPct val="100000"/>
              </a:lnSpc>
              <a:spcBef>
                <a:spcPts val="100"/>
              </a:spcBef>
              <a:tabLst>
                <a:tab pos="1765300" algn="l"/>
              </a:tabLst>
            </a:pPr>
            <a:r>
              <a:rPr sz="3200" i="1">
                <a:latin typeface="Tw Cen MT"/>
                <a:cs typeface="Tw Cen MT"/>
              </a:rPr>
              <a:t>Code</a:t>
            </a:r>
            <a:r>
              <a:rPr sz="3200" i="1" spc="5">
                <a:latin typeface="Tw Cen MT"/>
                <a:cs typeface="Tw Cen MT"/>
              </a:rPr>
              <a:t> </a:t>
            </a:r>
            <a:r>
              <a:rPr sz="3200" i="1" spc="-5">
                <a:latin typeface="Tw Cen MT"/>
                <a:cs typeface="Tw Cen MT"/>
              </a:rPr>
              <a:t>G1.	</a:t>
            </a:r>
            <a:r>
              <a:rPr sz="3200" spc="-15"/>
              <a:t>Referral, </a:t>
            </a:r>
            <a:r>
              <a:rPr sz="3200"/>
              <a:t>Coordination and</a:t>
            </a:r>
            <a:r>
              <a:rPr sz="3200" spc="-80"/>
              <a:t> </a:t>
            </a:r>
            <a:r>
              <a:rPr sz="3200" spc="-5"/>
              <a:t>Monitoring  </a:t>
            </a:r>
            <a:r>
              <a:rPr sz="3200"/>
              <a:t>Of Medicaid </a:t>
            </a:r>
            <a:r>
              <a:rPr sz="3200" spc="15"/>
              <a:t>Services</a:t>
            </a:r>
            <a:r>
              <a:rPr sz="3200" spc="25"/>
              <a:t> </a:t>
            </a:r>
            <a:r>
              <a:rPr sz="3200"/>
              <a:t>(Continued)</a:t>
            </a:r>
            <a:endParaRPr sz="32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7" y="1541964"/>
            <a:ext cx="7965440" cy="2839879"/>
          </a:xfrm>
          <a:prstGeom prst="rect">
            <a:avLst/>
          </a:prstGeom>
        </p:spPr>
        <p:txBody>
          <a:bodyPr vert="horz" wrap="square" lIns="0" tIns="59054" rIns="0" bIns="0" rtlCol="0">
            <a:spAutoFit/>
          </a:bodyPr>
          <a:lstStyle/>
          <a:p>
            <a:pPr marL="652780" marR="5080">
              <a:lnSpc>
                <a:spcPct val="90100"/>
              </a:lnSpc>
              <a:spcBef>
                <a:spcPts val="5"/>
              </a:spcBef>
            </a:pPr>
            <a:r>
              <a:rPr lang="en-US" sz="2000" i="1" spc="-25">
                <a:solidFill>
                  <a:srgbClr val="FF0000"/>
                </a:solidFill>
                <a:latin typeface="Tw Cen MT"/>
                <a:cs typeface="Tw Cen MT"/>
              </a:rPr>
              <a:t>Targeted </a:t>
            </a:r>
            <a:r>
              <a:rPr lang="en-US" sz="2000" i="1">
                <a:solidFill>
                  <a:srgbClr val="FF0000"/>
                </a:solidFill>
                <a:latin typeface="Tw Cen MT"/>
                <a:cs typeface="Tw Cen MT"/>
              </a:rPr>
              <a:t>case management </a:t>
            </a:r>
            <a:r>
              <a:rPr lang="en-US" sz="2000" i="1" spc="5">
                <a:solidFill>
                  <a:srgbClr val="FF0000"/>
                </a:solidFill>
                <a:latin typeface="Tw Cen MT"/>
                <a:cs typeface="Tw Cen MT"/>
              </a:rPr>
              <a:t>services </a:t>
            </a:r>
            <a:r>
              <a:rPr lang="en-US" sz="2000" i="1">
                <a:solidFill>
                  <a:srgbClr val="FF0000"/>
                </a:solidFill>
                <a:latin typeface="Tw Cen MT"/>
                <a:cs typeface="Tw Cen MT"/>
              </a:rPr>
              <a:t>are coded under code A When:</a:t>
            </a:r>
            <a:r>
              <a:rPr lang="en-US" sz="2000" i="1" spc="-170">
                <a:solidFill>
                  <a:srgbClr val="FF0000"/>
                </a:solidFill>
                <a:latin typeface="Tw Cen MT"/>
                <a:cs typeface="Tw Cen MT"/>
              </a:rPr>
              <a:t> </a:t>
            </a:r>
          </a:p>
          <a:p>
            <a:pPr marL="652780" marR="5080">
              <a:lnSpc>
                <a:spcPct val="90100"/>
              </a:lnSpc>
              <a:spcBef>
                <a:spcPts val="5"/>
              </a:spcBef>
            </a:pPr>
            <a:r>
              <a:rPr lang="en-US" sz="2000" i="1">
                <a:solidFill>
                  <a:srgbClr val="FF0000"/>
                </a:solidFill>
                <a:latin typeface="Tw Cen MT"/>
                <a:cs typeface="Tw Cen MT"/>
              </a:rPr>
              <a:t>1)  the client Is eligible to </a:t>
            </a:r>
            <a:r>
              <a:rPr lang="en-US" sz="2000" i="1" spc="-10">
                <a:solidFill>
                  <a:srgbClr val="FF0000"/>
                </a:solidFill>
                <a:latin typeface="Tw Cen MT"/>
                <a:cs typeface="Tw Cen MT"/>
              </a:rPr>
              <a:t>receive </a:t>
            </a:r>
            <a:r>
              <a:rPr lang="en-US" sz="2000" i="1" spc="5">
                <a:solidFill>
                  <a:srgbClr val="FF0000"/>
                </a:solidFill>
                <a:latin typeface="Tw Cen MT"/>
                <a:cs typeface="Tw Cen MT"/>
              </a:rPr>
              <a:t>TCM, </a:t>
            </a:r>
            <a:r>
              <a:rPr lang="en-US" sz="2000" i="1">
                <a:solidFill>
                  <a:srgbClr val="FF0000"/>
                </a:solidFill>
                <a:latin typeface="Tw Cen MT"/>
                <a:cs typeface="Tw Cen MT"/>
              </a:rPr>
              <a:t>and </a:t>
            </a:r>
          </a:p>
          <a:p>
            <a:pPr marL="652780" marR="5080">
              <a:lnSpc>
                <a:spcPct val="90100"/>
              </a:lnSpc>
              <a:spcBef>
                <a:spcPts val="5"/>
              </a:spcBef>
            </a:pPr>
            <a:r>
              <a:rPr lang="en-US" sz="2000" i="1">
                <a:solidFill>
                  <a:srgbClr val="FF0000"/>
                </a:solidFill>
                <a:latin typeface="Tw Cen MT"/>
                <a:cs typeface="Tw Cen MT"/>
              </a:rPr>
              <a:t>2) the individual is a qualified </a:t>
            </a:r>
            <a:r>
              <a:rPr lang="en-US" sz="2000" i="1" spc="10">
                <a:solidFill>
                  <a:srgbClr val="FF0000"/>
                </a:solidFill>
                <a:latin typeface="Tw Cen MT"/>
                <a:cs typeface="Tw Cen MT"/>
              </a:rPr>
              <a:t>TCM</a:t>
            </a:r>
            <a:r>
              <a:rPr lang="en-US" sz="2000" i="1" spc="-15">
                <a:solidFill>
                  <a:srgbClr val="FF0000"/>
                </a:solidFill>
                <a:latin typeface="Tw Cen MT"/>
                <a:cs typeface="Tw Cen MT"/>
              </a:rPr>
              <a:t> </a:t>
            </a:r>
            <a:r>
              <a:rPr lang="en-US" sz="2000" i="1" spc="-30">
                <a:solidFill>
                  <a:srgbClr val="FF0000"/>
                </a:solidFill>
                <a:latin typeface="Tw Cen MT"/>
                <a:cs typeface="Tw Cen MT"/>
              </a:rPr>
              <a:t>provider.</a:t>
            </a:r>
            <a:endParaRPr lang="en-US" sz="2000">
              <a:latin typeface="Tw Cen MT"/>
              <a:cs typeface="Tw Cen MT"/>
            </a:endParaRPr>
          </a:p>
          <a:p>
            <a:pPr>
              <a:lnSpc>
                <a:spcPct val="100000"/>
              </a:lnSpc>
              <a:spcBef>
                <a:spcPts val="35"/>
              </a:spcBef>
            </a:pPr>
            <a:endParaRPr lang="en-US" sz="3050">
              <a:latin typeface="Tw Cen MT"/>
              <a:cs typeface="Tw Cen MT"/>
            </a:endParaRPr>
          </a:p>
          <a:p>
            <a:pPr marL="652780" marR="358140" indent="74295">
              <a:lnSpc>
                <a:spcPct val="90000"/>
              </a:lnSpc>
            </a:pPr>
            <a:r>
              <a:rPr lang="en-US" sz="2000" b="1" i="1">
                <a:latin typeface="Tw Cen MT"/>
                <a:cs typeface="Tw Cen MT"/>
              </a:rPr>
              <a:t>If </a:t>
            </a:r>
            <a:r>
              <a:rPr lang="en-US" sz="2000" b="1" i="1" spc="-5">
                <a:latin typeface="Tw Cen MT"/>
                <a:cs typeface="Tw Cen MT"/>
              </a:rPr>
              <a:t>case </a:t>
            </a:r>
            <a:r>
              <a:rPr lang="en-US" sz="2000" b="1" i="1">
                <a:latin typeface="Tw Cen MT"/>
                <a:cs typeface="Tw Cen MT"/>
              </a:rPr>
              <a:t>planning, </a:t>
            </a:r>
            <a:r>
              <a:rPr lang="en-US" sz="2000" b="1" i="1" spc="-10">
                <a:latin typeface="Tw Cen MT"/>
                <a:cs typeface="Tw Cen MT"/>
              </a:rPr>
              <a:t>referral, </a:t>
            </a:r>
            <a:r>
              <a:rPr lang="en-US" sz="2000" b="1" i="1">
                <a:latin typeface="Tw Cen MT"/>
                <a:cs typeface="Tw Cen MT"/>
              </a:rPr>
              <a:t>coordination and monitoring of Medicaid  services are being </a:t>
            </a:r>
            <a:r>
              <a:rPr lang="en-US" sz="2000" b="1" i="1" spc="-10">
                <a:latin typeface="Tw Cen MT"/>
                <a:cs typeface="Tw Cen MT"/>
              </a:rPr>
              <a:t>performed </a:t>
            </a:r>
            <a:r>
              <a:rPr lang="en-US" sz="2000" b="1" i="1">
                <a:latin typeface="Tw Cen MT"/>
                <a:cs typeface="Tw Cen MT"/>
              </a:rPr>
              <a:t>on the behalf of </a:t>
            </a:r>
            <a:r>
              <a:rPr lang="en-US" sz="2000" b="1" i="1" spc="-5">
                <a:latin typeface="Tw Cen MT"/>
                <a:cs typeface="Tw Cen MT"/>
              </a:rPr>
              <a:t>foster </a:t>
            </a:r>
            <a:r>
              <a:rPr lang="en-US" sz="2000" b="1" i="1">
                <a:latin typeface="Tw Cen MT"/>
                <a:cs typeface="Tw Cen MT"/>
              </a:rPr>
              <a:t>care </a:t>
            </a:r>
            <a:r>
              <a:rPr lang="en-US" sz="2000" b="1" i="1" spc="-10">
                <a:latin typeface="Tw Cen MT"/>
                <a:cs typeface="Tw Cen MT"/>
              </a:rPr>
              <a:t>clients, </a:t>
            </a:r>
            <a:r>
              <a:rPr lang="en-US" sz="2000" b="1" i="1">
                <a:latin typeface="Tw Cen MT"/>
                <a:cs typeface="Tw Cen MT"/>
              </a:rPr>
              <a:t>the  activities should be coded </a:t>
            </a:r>
            <a:r>
              <a:rPr lang="en-US" sz="2000" b="1" i="1" spc="-5">
                <a:latin typeface="Tw Cen MT"/>
                <a:cs typeface="Tw Cen MT"/>
              </a:rPr>
              <a:t>under </a:t>
            </a:r>
            <a:r>
              <a:rPr lang="en-US" sz="2000" b="1" i="1">
                <a:latin typeface="Tw Cen MT"/>
                <a:cs typeface="Tw Cen MT"/>
              </a:rPr>
              <a:t>code</a:t>
            </a:r>
            <a:r>
              <a:rPr lang="en-US" sz="2000" b="1" i="1" spc="-10">
                <a:latin typeface="Tw Cen MT"/>
                <a:cs typeface="Tw Cen MT"/>
              </a:rPr>
              <a:t> </a:t>
            </a:r>
            <a:r>
              <a:rPr lang="en-US" sz="2000" b="1" i="1">
                <a:latin typeface="Tw Cen MT"/>
                <a:cs typeface="Tw Cen MT"/>
              </a:rPr>
              <a:t>A.</a:t>
            </a:r>
          </a:p>
          <a:p>
            <a:pPr marL="652780" marR="358140" indent="74295">
              <a:lnSpc>
                <a:spcPct val="90000"/>
              </a:lnSpc>
            </a:pPr>
            <a:endParaRPr lang="en-US" sz="2000">
              <a:latin typeface="Tw Cen MT"/>
              <a:cs typeface="Tw Cen MT"/>
            </a:endParaRPr>
          </a:p>
          <a:p>
            <a:pPr marL="12700">
              <a:lnSpc>
                <a:spcPct val="100000"/>
              </a:lnSpc>
              <a:spcBef>
                <a:spcPts val="464"/>
              </a:spcBef>
            </a:pPr>
            <a:endParaRPr sz="2000">
              <a:latin typeface="Tw Cen MT"/>
              <a:cs typeface="Tw Cen MT"/>
            </a:endParaRPr>
          </a:p>
        </p:txBody>
      </p:sp>
      <p:sp>
        <p:nvSpPr>
          <p:cNvPr id="3" name="object 3"/>
          <p:cNvSpPr txBox="1">
            <a:spLocks noGrp="1"/>
          </p:cNvSpPr>
          <p:nvPr>
            <p:ph type="title"/>
          </p:nvPr>
        </p:nvSpPr>
        <p:spPr>
          <a:xfrm>
            <a:off x="543559" y="163525"/>
            <a:ext cx="7950200" cy="953769"/>
          </a:xfrm>
          <a:prstGeom prst="rect">
            <a:avLst/>
          </a:prstGeom>
        </p:spPr>
        <p:txBody>
          <a:bodyPr vert="horz" wrap="square" lIns="0" tIns="67945" rIns="0" bIns="0" rtlCol="0">
            <a:spAutoFit/>
          </a:bodyPr>
          <a:lstStyle/>
          <a:p>
            <a:pPr marL="12700" marR="5080">
              <a:lnSpc>
                <a:spcPts val="3460"/>
              </a:lnSpc>
              <a:spcBef>
                <a:spcPts val="535"/>
              </a:spcBef>
              <a:tabLst>
                <a:tab pos="1765300" algn="l"/>
              </a:tabLst>
            </a:pPr>
            <a:r>
              <a:rPr sz="3200" i="1">
                <a:latin typeface="Tw Cen MT"/>
                <a:cs typeface="Tw Cen MT"/>
              </a:rPr>
              <a:t>Code</a:t>
            </a:r>
            <a:r>
              <a:rPr sz="3200" i="1" spc="10">
                <a:latin typeface="Tw Cen MT"/>
                <a:cs typeface="Tw Cen MT"/>
              </a:rPr>
              <a:t> </a:t>
            </a:r>
            <a:r>
              <a:rPr sz="3200" i="1" spc="-5">
                <a:latin typeface="Tw Cen MT"/>
                <a:cs typeface="Tw Cen MT"/>
              </a:rPr>
              <a:t>G1.	</a:t>
            </a:r>
            <a:r>
              <a:rPr sz="3200" spc="-15"/>
              <a:t>Referral, </a:t>
            </a:r>
            <a:r>
              <a:rPr sz="3200"/>
              <a:t>Coordination and</a:t>
            </a:r>
            <a:r>
              <a:rPr sz="3200" spc="-95"/>
              <a:t> </a:t>
            </a:r>
            <a:r>
              <a:rPr sz="3200"/>
              <a:t>Monitoring  Of Medicaid </a:t>
            </a:r>
            <a:r>
              <a:rPr sz="3200" spc="15"/>
              <a:t>Services</a:t>
            </a:r>
            <a:r>
              <a:rPr sz="3200" spc="20"/>
              <a:t> </a:t>
            </a:r>
            <a:r>
              <a:rPr sz="3200"/>
              <a:t>(Continued)</a:t>
            </a:r>
            <a:endParaRPr sz="3200">
              <a:latin typeface="Tw Cen MT"/>
              <a:cs typeface="Tw Cen M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228600"/>
            <a:ext cx="7146925" cy="1001394"/>
          </a:xfrm>
          <a:prstGeom prst="rect">
            <a:avLst/>
          </a:prstGeom>
        </p:spPr>
        <p:txBody>
          <a:bodyPr vert="horz" wrap="square" lIns="0" tIns="12700" rIns="0" bIns="0" rtlCol="0">
            <a:spAutoFit/>
          </a:bodyPr>
          <a:lstStyle/>
          <a:p>
            <a:pPr marL="12700" marR="5080">
              <a:lnSpc>
                <a:spcPct val="100000"/>
              </a:lnSpc>
              <a:spcBef>
                <a:spcPts val="100"/>
              </a:spcBef>
              <a:tabLst>
                <a:tab pos="1765300" algn="l"/>
              </a:tabLst>
            </a:pPr>
            <a:r>
              <a:rPr sz="3200" b="1" i="1">
                <a:latin typeface="Tw Cen MT"/>
                <a:cs typeface="Tw Cen MT"/>
              </a:rPr>
              <a:t>Code</a:t>
            </a:r>
            <a:r>
              <a:rPr sz="3200" b="1" i="1" spc="5">
                <a:latin typeface="Tw Cen MT"/>
                <a:cs typeface="Tw Cen MT"/>
              </a:rPr>
              <a:t> </a:t>
            </a:r>
            <a:r>
              <a:rPr sz="3200" b="1" i="1" spc="-5">
                <a:latin typeface="Tw Cen MT"/>
                <a:cs typeface="Tw Cen MT"/>
              </a:rPr>
              <a:t>G2.</a:t>
            </a:r>
            <a:r>
              <a:rPr sz="3200" i="1" spc="-5">
                <a:latin typeface="Tw Cen MT"/>
                <a:cs typeface="Tw Cen MT"/>
              </a:rPr>
              <a:t>	</a:t>
            </a:r>
            <a:r>
              <a:rPr sz="3200"/>
              <a:t>SPMP </a:t>
            </a:r>
            <a:r>
              <a:rPr sz="3200" spc="-15"/>
              <a:t>Referral, </a:t>
            </a:r>
            <a:r>
              <a:rPr sz="3200"/>
              <a:t>Coordination</a:t>
            </a:r>
            <a:r>
              <a:rPr sz="3200" spc="-135"/>
              <a:t> </a:t>
            </a:r>
            <a:r>
              <a:rPr sz="3200"/>
              <a:t>and  Monitoring Of Medicaid</a:t>
            </a:r>
            <a:r>
              <a:rPr sz="3200" spc="20"/>
              <a:t> </a:t>
            </a:r>
            <a:r>
              <a:rPr sz="3200" spc="15"/>
              <a:t>Services</a:t>
            </a:r>
            <a:endParaRPr sz="3200">
              <a:latin typeface="Tw Cen MT"/>
              <a:cs typeface="Tw Cen MT"/>
            </a:endParaRPr>
          </a:p>
        </p:txBody>
      </p:sp>
      <p:sp>
        <p:nvSpPr>
          <p:cNvPr id="3" name="object 3"/>
          <p:cNvSpPr txBox="1"/>
          <p:nvPr/>
        </p:nvSpPr>
        <p:spPr>
          <a:xfrm>
            <a:off x="944676" y="2147442"/>
            <a:ext cx="7601584" cy="3590727"/>
          </a:xfrm>
          <a:prstGeom prst="rect">
            <a:avLst/>
          </a:prstGeom>
        </p:spPr>
        <p:txBody>
          <a:bodyPr vert="horz" wrap="square" lIns="0" tIns="12700" rIns="0" bIns="0" rtlCol="0">
            <a:spAutoFit/>
          </a:bodyPr>
          <a:lstStyle/>
          <a:p>
            <a:pPr marL="79375" marR="623570" indent="-67310">
              <a:lnSpc>
                <a:spcPct val="100000"/>
              </a:lnSpc>
              <a:spcBef>
                <a:spcPts val="100"/>
              </a:spcBef>
            </a:pPr>
            <a:r>
              <a:rPr sz="2400" b="1" spc="-5">
                <a:latin typeface="Tw Cen MT"/>
                <a:cs typeface="Tw Cen MT"/>
              </a:rPr>
              <a:t>SPMP </a:t>
            </a:r>
            <a:r>
              <a:rPr lang="en-US" sz="2400" b="1" spc="10">
                <a:latin typeface="Tw Cen MT"/>
                <a:cs typeface="Tw Cen MT"/>
              </a:rPr>
              <a:t>s</a:t>
            </a:r>
            <a:r>
              <a:rPr sz="2400" b="1" spc="10">
                <a:latin typeface="Tw Cen MT"/>
                <a:cs typeface="Tw Cen MT"/>
              </a:rPr>
              <a:t>taff </a:t>
            </a:r>
            <a:r>
              <a:rPr lang="en-US" sz="2400" b="1" spc="-5">
                <a:latin typeface="Tw Cen MT"/>
                <a:cs typeface="Tw Cen MT"/>
              </a:rPr>
              <a:t>s</a:t>
            </a:r>
            <a:r>
              <a:rPr sz="2400" b="1" spc="-5">
                <a:latin typeface="Tw Cen MT"/>
                <a:cs typeface="Tw Cen MT"/>
              </a:rPr>
              <a:t>hould </a:t>
            </a:r>
            <a:r>
              <a:rPr lang="en-US" sz="2400" b="1">
                <a:latin typeface="Tw Cen MT"/>
                <a:cs typeface="Tw Cen MT"/>
              </a:rPr>
              <a:t>u</a:t>
            </a:r>
            <a:r>
              <a:rPr sz="2400" b="1">
                <a:latin typeface="Tw Cen MT"/>
                <a:cs typeface="Tw Cen MT"/>
              </a:rPr>
              <a:t>se </a:t>
            </a:r>
            <a:r>
              <a:rPr lang="en-US" sz="2400" b="1">
                <a:latin typeface="Tw Cen MT"/>
                <a:cs typeface="Tw Cen MT"/>
              </a:rPr>
              <a:t>t</a:t>
            </a:r>
            <a:r>
              <a:rPr sz="2400" b="1">
                <a:latin typeface="Tw Cen MT"/>
                <a:cs typeface="Tw Cen MT"/>
              </a:rPr>
              <a:t>his </a:t>
            </a:r>
            <a:r>
              <a:rPr lang="en-US" sz="2400" b="1">
                <a:latin typeface="Tw Cen MT"/>
                <a:cs typeface="Tw Cen MT"/>
              </a:rPr>
              <a:t>code</a:t>
            </a:r>
            <a:r>
              <a:rPr sz="2400" b="1">
                <a:latin typeface="Tw Cen MT"/>
                <a:cs typeface="Tw Cen MT"/>
              </a:rPr>
              <a:t> </a:t>
            </a:r>
            <a:r>
              <a:rPr lang="en-US" sz="2400" b="1" spc="-5">
                <a:latin typeface="Tw Cen MT"/>
                <a:cs typeface="Tw Cen MT"/>
              </a:rPr>
              <a:t>w</a:t>
            </a:r>
            <a:r>
              <a:rPr sz="2400" b="1" spc="-5">
                <a:latin typeface="Tw Cen MT"/>
                <a:cs typeface="Tw Cen MT"/>
              </a:rPr>
              <a:t>hen </a:t>
            </a:r>
            <a:r>
              <a:rPr lang="en-US" sz="2400" b="1" spc="-10">
                <a:latin typeface="Tw Cen MT"/>
                <a:cs typeface="Tw Cen MT"/>
              </a:rPr>
              <a:t>p</a:t>
            </a:r>
            <a:r>
              <a:rPr sz="2400" b="1" spc="-10">
                <a:latin typeface="Tw Cen MT"/>
                <a:cs typeface="Tw Cen MT"/>
              </a:rPr>
              <a:t>erforming </a:t>
            </a:r>
            <a:r>
              <a:rPr sz="2400" b="1">
                <a:latin typeface="Tw Cen MT"/>
                <a:cs typeface="Tw Cen MT"/>
              </a:rPr>
              <a:t>the  </a:t>
            </a:r>
            <a:r>
              <a:rPr lang="en-US" sz="2400" b="1">
                <a:latin typeface="Tw Cen MT"/>
                <a:cs typeface="Tw Cen MT"/>
              </a:rPr>
              <a:t>activities described</a:t>
            </a:r>
            <a:r>
              <a:rPr sz="2400" b="1">
                <a:latin typeface="Tw Cen MT"/>
                <a:cs typeface="Tw Cen MT"/>
              </a:rPr>
              <a:t> in </a:t>
            </a:r>
            <a:r>
              <a:rPr sz="2400" b="1" i="1" spc="-5">
                <a:latin typeface="Tw Cen MT"/>
                <a:cs typeface="Tw Cen MT"/>
              </a:rPr>
              <a:t>G</a:t>
            </a:r>
            <a:r>
              <a:rPr lang="en-US" sz="2400" b="1" i="1" spc="-5">
                <a:latin typeface="Tw Cen MT"/>
                <a:cs typeface="Tw Cen MT"/>
              </a:rPr>
              <a:t>1</a:t>
            </a:r>
            <a:r>
              <a:rPr sz="2400" b="1" spc="-5">
                <a:latin typeface="Tw Cen MT"/>
                <a:cs typeface="Tw Cen MT"/>
              </a:rPr>
              <a:t>,</a:t>
            </a:r>
            <a:r>
              <a:rPr lang="en-US" sz="2400" b="1" spc="-5">
                <a:latin typeface="Tw Cen MT"/>
                <a:cs typeface="Tw Cen MT"/>
              </a:rPr>
              <a:t> </a:t>
            </a:r>
            <a:r>
              <a:rPr lang="en-US" sz="2400" b="1" u="sng" spc="-5">
                <a:solidFill>
                  <a:srgbClr val="FF0000"/>
                </a:solidFill>
                <a:latin typeface="Tw Cen MT"/>
                <a:cs typeface="Tw Cen MT"/>
              </a:rPr>
              <a:t>AND </a:t>
            </a:r>
            <a:r>
              <a:rPr lang="en-US" sz="2400" b="1" u="heavy" spc="-5">
                <a:uFill>
                  <a:solidFill>
                    <a:srgbClr val="000000"/>
                  </a:solidFill>
                </a:uFill>
                <a:latin typeface="Tw Cen MT"/>
                <a:cs typeface="Tw Cen MT"/>
              </a:rPr>
              <a:t>when </a:t>
            </a:r>
            <a:r>
              <a:rPr sz="2400" b="1" u="heavy">
                <a:uFill>
                  <a:solidFill>
                    <a:srgbClr val="000000"/>
                  </a:solidFill>
                </a:uFill>
                <a:latin typeface="Tw Cen MT"/>
                <a:cs typeface="Tw Cen MT"/>
              </a:rPr>
              <a:t>the </a:t>
            </a:r>
            <a:r>
              <a:rPr lang="en-US" sz="2400" b="1" u="heavy">
                <a:uFill>
                  <a:solidFill>
                    <a:srgbClr val="000000"/>
                  </a:solidFill>
                </a:uFill>
                <a:latin typeface="Tw Cen MT"/>
                <a:cs typeface="Tw Cen MT"/>
              </a:rPr>
              <a:t>activity</a:t>
            </a:r>
            <a:r>
              <a:rPr sz="2400" b="1" u="heavy">
                <a:uFill>
                  <a:solidFill>
                    <a:srgbClr val="000000"/>
                  </a:solidFill>
                </a:uFill>
                <a:latin typeface="Tw Cen MT"/>
                <a:cs typeface="Tw Cen MT"/>
              </a:rPr>
              <a:t> </a:t>
            </a:r>
            <a:r>
              <a:rPr sz="2400" b="1">
                <a:latin typeface="Tw Cen MT"/>
                <a:cs typeface="Tw Cen MT"/>
              </a:rPr>
              <a:t> </a:t>
            </a:r>
            <a:r>
              <a:rPr lang="en-US" sz="2400" b="1" u="heavy" spc="-10">
                <a:uFill>
                  <a:solidFill>
                    <a:srgbClr val="000000"/>
                  </a:solidFill>
                </a:uFill>
                <a:latin typeface="Tw Cen MT"/>
                <a:cs typeface="Tw Cen MT"/>
              </a:rPr>
              <a:t>performed</a:t>
            </a:r>
            <a:r>
              <a:rPr sz="2400" b="1" u="heavy" spc="-10">
                <a:uFill>
                  <a:solidFill>
                    <a:srgbClr val="000000"/>
                  </a:solidFill>
                </a:uFill>
                <a:latin typeface="Tw Cen MT"/>
                <a:cs typeface="Tw Cen MT"/>
              </a:rPr>
              <a:t> </a:t>
            </a:r>
            <a:r>
              <a:rPr lang="en-US" sz="2400" b="1" u="heavy" spc="-5">
                <a:uFill>
                  <a:solidFill>
                    <a:srgbClr val="000000"/>
                  </a:solidFill>
                </a:uFill>
                <a:latin typeface="Tw Cen MT"/>
                <a:cs typeface="Tw Cen MT"/>
              </a:rPr>
              <a:t>r</a:t>
            </a:r>
            <a:r>
              <a:rPr sz="2400" b="1" u="heavy" spc="-5">
                <a:uFill>
                  <a:solidFill>
                    <a:srgbClr val="000000"/>
                  </a:solidFill>
                </a:uFill>
                <a:latin typeface="Tw Cen MT"/>
                <a:cs typeface="Tw Cen MT"/>
              </a:rPr>
              <a:t>equires </a:t>
            </a:r>
            <a:r>
              <a:rPr lang="en-US" sz="2400" b="1" u="heavy">
                <a:uFill>
                  <a:solidFill>
                    <a:srgbClr val="000000"/>
                  </a:solidFill>
                </a:uFill>
                <a:latin typeface="Tw Cen MT"/>
                <a:cs typeface="Tw Cen MT"/>
              </a:rPr>
              <a:t>t</a:t>
            </a:r>
            <a:r>
              <a:rPr sz="2400" b="1" u="heavy">
                <a:uFill>
                  <a:solidFill>
                    <a:srgbClr val="000000"/>
                  </a:solidFill>
                </a:uFill>
                <a:latin typeface="Tw Cen MT"/>
                <a:cs typeface="Tw Cen MT"/>
              </a:rPr>
              <a:t>heir </a:t>
            </a:r>
            <a:r>
              <a:rPr lang="en-US" sz="2400" b="1" u="heavy" spc="-5">
                <a:uFill>
                  <a:solidFill>
                    <a:srgbClr val="000000"/>
                  </a:solidFill>
                </a:uFill>
                <a:latin typeface="Tw Cen MT"/>
                <a:cs typeface="Tw Cen MT"/>
              </a:rPr>
              <a:t>skilled</a:t>
            </a:r>
            <a:r>
              <a:rPr sz="2400" b="1" u="heavy" spc="-5">
                <a:uFill>
                  <a:solidFill>
                    <a:srgbClr val="000000"/>
                  </a:solidFill>
                </a:uFill>
                <a:latin typeface="Tw Cen MT"/>
                <a:cs typeface="Tw Cen MT"/>
              </a:rPr>
              <a:t> </a:t>
            </a:r>
            <a:r>
              <a:rPr lang="en-US" sz="2400" b="1" u="heavy" spc="-5">
                <a:uFill>
                  <a:solidFill>
                    <a:srgbClr val="000000"/>
                  </a:solidFill>
                </a:uFill>
                <a:latin typeface="Tw Cen MT"/>
                <a:cs typeface="Tw Cen MT"/>
              </a:rPr>
              <a:t>m</a:t>
            </a:r>
            <a:r>
              <a:rPr sz="2400" b="1" u="heavy" spc="-5">
                <a:uFill>
                  <a:solidFill>
                    <a:srgbClr val="000000"/>
                  </a:solidFill>
                </a:uFill>
                <a:latin typeface="Tw Cen MT"/>
                <a:cs typeface="Tw Cen MT"/>
              </a:rPr>
              <a:t>edical</a:t>
            </a:r>
            <a:r>
              <a:rPr sz="2400" b="1" u="heavy" spc="-15">
                <a:uFill>
                  <a:solidFill>
                    <a:srgbClr val="000000"/>
                  </a:solidFill>
                </a:uFill>
                <a:latin typeface="Tw Cen MT"/>
                <a:cs typeface="Tw Cen MT"/>
              </a:rPr>
              <a:t> </a:t>
            </a:r>
            <a:r>
              <a:rPr lang="en-US" sz="2400" b="1" u="heavy" spc="10">
                <a:uFill>
                  <a:solidFill>
                    <a:srgbClr val="000000"/>
                  </a:solidFill>
                </a:uFill>
                <a:latin typeface="Tw Cen MT"/>
                <a:cs typeface="Tw Cen MT"/>
              </a:rPr>
              <a:t>e</a:t>
            </a:r>
            <a:r>
              <a:rPr sz="2400" b="1" u="heavy" spc="10">
                <a:uFill>
                  <a:solidFill>
                    <a:srgbClr val="000000"/>
                  </a:solidFill>
                </a:uFill>
                <a:latin typeface="Tw Cen MT"/>
                <a:cs typeface="Tw Cen MT"/>
              </a:rPr>
              <a:t>xpertise</a:t>
            </a:r>
            <a:r>
              <a:rPr sz="2400" b="1" spc="10">
                <a:latin typeface="Tw Cen MT"/>
                <a:cs typeface="Tw Cen MT"/>
              </a:rPr>
              <a:t>.</a:t>
            </a:r>
            <a:endParaRPr sz="2400">
              <a:latin typeface="Tw Cen MT"/>
              <a:cs typeface="Tw Cen MT"/>
            </a:endParaRPr>
          </a:p>
          <a:p>
            <a:pPr>
              <a:lnSpc>
                <a:spcPct val="100000"/>
              </a:lnSpc>
              <a:spcBef>
                <a:spcPts val="45"/>
              </a:spcBef>
            </a:pPr>
            <a:endParaRPr sz="3450">
              <a:latin typeface="Tw Cen MT"/>
              <a:cs typeface="Tw Cen MT"/>
            </a:endParaRPr>
          </a:p>
          <a:p>
            <a:pPr marL="218440" marR="5080" algn="ctr">
              <a:lnSpc>
                <a:spcPct val="100000"/>
              </a:lnSpc>
              <a:spcBef>
                <a:spcPts val="5"/>
              </a:spcBef>
            </a:pPr>
            <a:r>
              <a:rPr sz="2400">
                <a:latin typeface="Tw Cen MT"/>
                <a:cs typeface="Tw Cen MT"/>
              </a:rPr>
              <a:t>Only </a:t>
            </a:r>
            <a:r>
              <a:rPr lang="en-US" sz="2400">
                <a:latin typeface="Tw Cen MT"/>
                <a:cs typeface="Tw Cen MT"/>
              </a:rPr>
              <a:t>s</a:t>
            </a:r>
            <a:r>
              <a:rPr sz="2400">
                <a:latin typeface="Tw Cen MT"/>
                <a:cs typeface="Tw Cen MT"/>
              </a:rPr>
              <a:t>taff </a:t>
            </a:r>
            <a:r>
              <a:rPr lang="en-US" sz="2400" spc="-5">
                <a:latin typeface="Tw Cen MT"/>
                <a:cs typeface="Tw Cen MT"/>
              </a:rPr>
              <a:t>c</a:t>
            </a:r>
            <a:r>
              <a:rPr sz="2400" spc="-5">
                <a:latin typeface="Tw Cen MT"/>
                <a:cs typeface="Tw Cen MT"/>
              </a:rPr>
              <a:t>ategorized </a:t>
            </a:r>
            <a:r>
              <a:rPr sz="2400">
                <a:latin typeface="Tw Cen MT"/>
                <a:cs typeface="Tw Cen MT"/>
              </a:rPr>
              <a:t>as </a:t>
            </a:r>
            <a:r>
              <a:rPr lang="en-US" sz="2400">
                <a:latin typeface="Tw Cen MT"/>
                <a:cs typeface="Tw Cen MT"/>
              </a:rPr>
              <a:t>o</a:t>
            </a:r>
            <a:r>
              <a:rPr sz="2400">
                <a:latin typeface="Tw Cen MT"/>
                <a:cs typeface="Tw Cen MT"/>
              </a:rPr>
              <a:t>ne of the </a:t>
            </a:r>
            <a:r>
              <a:rPr lang="en-US" sz="2400" spc="-15">
                <a:latin typeface="Tw Cen MT"/>
                <a:cs typeface="Tw Cen MT"/>
              </a:rPr>
              <a:t>f</a:t>
            </a:r>
            <a:r>
              <a:rPr sz="2400" spc="-15">
                <a:latin typeface="Tw Cen MT"/>
                <a:cs typeface="Tw Cen MT"/>
              </a:rPr>
              <a:t>ollowing </a:t>
            </a:r>
            <a:r>
              <a:rPr lang="en-US" sz="2400">
                <a:latin typeface="Tw Cen MT"/>
                <a:cs typeface="Tw Cen MT"/>
              </a:rPr>
              <a:t>a</a:t>
            </a:r>
            <a:r>
              <a:rPr sz="2400">
                <a:latin typeface="Tw Cen MT"/>
                <a:cs typeface="Tw Cen MT"/>
              </a:rPr>
              <a:t>re </a:t>
            </a:r>
            <a:r>
              <a:rPr lang="en-US" sz="2400" spc="-5">
                <a:latin typeface="Tw Cen MT"/>
                <a:cs typeface="Tw Cen MT"/>
              </a:rPr>
              <a:t>e</a:t>
            </a:r>
            <a:r>
              <a:rPr sz="2400" spc="-5">
                <a:latin typeface="Tw Cen MT"/>
                <a:cs typeface="Tw Cen MT"/>
              </a:rPr>
              <a:t>ligible  </a:t>
            </a:r>
            <a:r>
              <a:rPr sz="2400">
                <a:latin typeface="Tw Cen MT"/>
                <a:cs typeface="Tw Cen MT"/>
              </a:rPr>
              <a:t>to </a:t>
            </a:r>
            <a:r>
              <a:rPr lang="en-US" sz="2400">
                <a:latin typeface="Tw Cen MT"/>
                <a:cs typeface="Tw Cen MT"/>
              </a:rPr>
              <a:t>u</a:t>
            </a:r>
            <a:r>
              <a:rPr sz="2400">
                <a:latin typeface="Tw Cen MT"/>
                <a:cs typeface="Tw Cen MT"/>
              </a:rPr>
              <a:t>se </a:t>
            </a:r>
            <a:r>
              <a:rPr lang="en-US" sz="2400" spc="-5">
                <a:latin typeface="Tw Cen MT"/>
                <a:cs typeface="Tw Cen MT"/>
              </a:rPr>
              <a:t>t</a:t>
            </a:r>
            <a:r>
              <a:rPr sz="2400" spc="-5">
                <a:latin typeface="Tw Cen MT"/>
                <a:cs typeface="Tw Cen MT"/>
              </a:rPr>
              <a:t>his</a:t>
            </a:r>
            <a:r>
              <a:rPr sz="2400" spc="-25">
                <a:latin typeface="Tw Cen MT"/>
                <a:cs typeface="Tw Cen MT"/>
              </a:rPr>
              <a:t> </a:t>
            </a:r>
            <a:r>
              <a:rPr lang="en-US" sz="2400" spc="-5">
                <a:latin typeface="Tw Cen MT"/>
                <a:cs typeface="Tw Cen MT"/>
              </a:rPr>
              <a:t>c</a:t>
            </a:r>
            <a:r>
              <a:rPr sz="2400" spc="-5">
                <a:latin typeface="Tw Cen MT"/>
                <a:cs typeface="Tw Cen MT"/>
              </a:rPr>
              <a:t>ode:</a:t>
            </a:r>
            <a:endParaRPr sz="2400">
              <a:latin typeface="Tw Cen MT"/>
              <a:cs typeface="Tw Cen MT"/>
            </a:endParaRPr>
          </a:p>
          <a:p>
            <a:pPr>
              <a:lnSpc>
                <a:spcPct val="100000"/>
              </a:lnSpc>
              <a:spcBef>
                <a:spcPts val="45"/>
              </a:spcBef>
            </a:pPr>
            <a:endParaRPr sz="3000">
              <a:latin typeface="Tw Cen MT"/>
              <a:cs typeface="Tw Cen MT"/>
            </a:endParaRPr>
          </a:p>
          <a:p>
            <a:pPr marL="1238885" marR="1026160" algn="ctr">
              <a:lnSpc>
                <a:spcPct val="100000"/>
              </a:lnSpc>
            </a:pPr>
            <a:r>
              <a:rPr sz="2400" spc="-5">
                <a:latin typeface="Tw Cen MT"/>
                <a:cs typeface="Tw Cen MT"/>
              </a:rPr>
              <a:t>Physician, </a:t>
            </a:r>
            <a:r>
              <a:rPr sz="2400" spc="-20">
                <a:latin typeface="Tw Cen MT"/>
                <a:cs typeface="Tw Cen MT"/>
              </a:rPr>
              <a:t>Nurse, </a:t>
            </a:r>
            <a:r>
              <a:rPr sz="2400">
                <a:latin typeface="Tw Cen MT"/>
                <a:cs typeface="Tw Cen MT"/>
              </a:rPr>
              <a:t>Psychologist, </a:t>
            </a:r>
            <a:r>
              <a:rPr sz="2400" spc="-5">
                <a:latin typeface="Tw Cen MT"/>
                <a:cs typeface="Tw Cen MT"/>
              </a:rPr>
              <a:t>Therapist</a:t>
            </a:r>
            <a:r>
              <a:rPr sz="2400" spc="-70">
                <a:latin typeface="Tw Cen MT"/>
                <a:cs typeface="Tw Cen MT"/>
              </a:rPr>
              <a:t> </a:t>
            </a:r>
            <a:r>
              <a:rPr sz="2400">
                <a:latin typeface="Tw Cen MT"/>
                <a:cs typeface="Tw Cen MT"/>
              </a:rPr>
              <a:t>and  Social </a:t>
            </a:r>
            <a:r>
              <a:rPr sz="2400" spc="-35">
                <a:latin typeface="Tw Cen MT"/>
                <a:cs typeface="Tw Cen MT"/>
              </a:rPr>
              <a:t>Worker </a:t>
            </a:r>
            <a:r>
              <a:rPr lang="en-US" sz="2400">
                <a:latin typeface="Tw Cen MT"/>
                <a:cs typeface="Tw Cen MT"/>
              </a:rPr>
              <a:t>–</a:t>
            </a:r>
            <a:r>
              <a:rPr lang="en-US" sz="2400" spc="15">
                <a:latin typeface="Tw Cen MT"/>
                <a:cs typeface="Tw Cen MT"/>
              </a:rPr>
              <a:t> LCSW or LSW</a:t>
            </a:r>
            <a:endParaRPr sz="2400">
              <a:latin typeface="Tw Cen MT"/>
              <a:cs typeface="Tw Cen M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0299A-A2D4-317D-4715-43476A8D6905}"/>
              </a:ext>
            </a:extLst>
          </p:cNvPr>
          <p:cNvSpPr>
            <a:spLocks noGrp="1"/>
          </p:cNvSpPr>
          <p:nvPr>
            <p:ph type="title"/>
          </p:nvPr>
        </p:nvSpPr>
        <p:spPr>
          <a:xfrm>
            <a:off x="659993" y="65275"/>
            <a:ext cx="7824012" cy="892552"/>
          </a:xfrm>
        </p:spPr>
        <p:txBody>
          <a:bodyPr/>
          <a:lstStyle/>
          <a:p>
            <a:r>
              <a:rPr lang="en-US" sz="2900" i="1">
                <a:latin typeface="Tw Cen MT"/>
                <a:cs typeface="Tw Cen MT"/>
              </a:rPr>
              <a:t>Code</a:t>
            </a:r>
            <a:r>
              <a:rPr lang="en-US" sz="2900" i="1" spc="5">
                <a:latin typeface="Tw Cen MT"/>
                <a:cs typeface="Tw Cen MT"/>
              </a:rPr>
              <a:t> </a:t>
            </a:r>
            <a:r>
              <a:rPr lang="en-US" sz="2900" i="1" spc="-5">
                <a:latin typeface="Tw Cen MT"/>
                <a:cs typeface="Tw Cen MT"/>
              </a:rPr>
              <a:t>G2.	</a:t>
            </a:r>
            <a:r>
              <a:rPr lang="en-US" sz="2900"/>
              <a:t>SPMP </a:t>
            </a:r>
            <a:r>
              <a:rPr lang="en-US" sz="2900" spc="-15"/>
              <a:t>Referral, </a:t>
            </a:r>
            <a:r>
              <a:rPr lang="en-US" sz="2900"/>
              <a:t>Coordination</a:t>
            </a:r>
            <a:r>
              <a:rPr lang="en-US" sz="2900" spc="-135"/>
              <a:t> </a:t>
            </a:r>
            <a:r>
              <a:rPr lang="en-US" sz="2900"/>
              <a:t>and  Monitoring Of Medicaid</a:t>
            </a:r>
            <a:r>
              <a:rPr lang="en-US" sz="2900" spc="20"/>
              <a:t> </a:t>
            </a:r>
            <a:r>
              <a:rPr lang="en-US" sz="2900" spc="15"/>
              <a:t>Services</a:t>
            </a:r>
            <a:endParaRPr lang="en-US" sz="2900"/>
          </a:p>
        </p:txBody>
      </p:sp>
      <p:sp>
        <p:nvSpPr>
          <p:cNvPr id="3" name="Text Placeholder 2">
            <a:extLst>
              <a:ext uri="{FF2B5EF4-FFF2-40B4-BE49-F238E27FC236}">
                <a16:creationId xmlns:a16="http://schemas.microsoft.com/office/drawing/2014/main" id="{33A05A13-9EE4-39D5-7592-99CB6E5481BA}"/>
              </a:ext>
            </a:extLst>
          </p:cNvPr>
          <p:cNvSpPr>
            <a:spLocks noGrp="1"/>
          </p:cNvSpPr>
          <p:nvPr>
            <p:ph type="body" idx="1"/>
          </p:nvPr>
        </p:nvSpPr>
        <p:spPr>
          <a:xfrm>
            <a:off x="532511" y="1755774"/>
            <a:ext cx="8078977" cy="2831544"/>
          </a:xfrm>
        </p:spPr>
        <p:txBody>
          <a:bodyPr/>
          <a:lstStyle/>
          <a:p>
            <a:pPr marR="0">
              <a:spcBef>
                <a:spcPts val="0"/>
              </a:spcBef>
              <a:spcAft>
                <a:spcPts val="0"/>
              </a:spcAft>
            </a:pPr>
            <a:endParaRPr lang="en-US" sz="1800">
              <a:effectLst/>
              <a:latin typeface="Tw Cen MT" panose="020B0602020104020603" pitchFamily="34" charset="0"/>
              <a:ea typeface="Aptos" panose="020B0004020202020204" pitchFamily="34" charset="0"/>
            </a:endParaRPr>
          </a:p>
          <a:p>
            <a:pPr marL="285750" marR="0" indent="-285750">
              <a:spcBef>
                <a:spcPts val="0"/>
              </a:spcBef>
              <a:spcAft>
                <a:spcPts val="0"/>
              </a:spcAft>
              <a:buFont typeface="Wingdings" panose="05000000000000000000" pitchFamily="2" charset="2"/>
              <a:buChar char="q"/>
            </a:pPr>
            <a:r>
              <a:rPr lang="en-US" sz="1800">
                <a:effectLst/>
                <a:latin typeface="Tw Cen MT" panose="020B0602020104020603" pitchFamily="34" charset="0"/>
                <a:ea typeface="Aptos" panose="020B0004020202020204" pitchFamily="34" charset="0"/>
              </a:rPr>
              <a:t>Individuals more likely to utilize G2 codes are those individuals using their medical expertise to help guide best practices, assess the skills of other Medicaid providers/professionals, impart their medical expertise to </a:t>
            </a:r>
            <a:r>
              <a:rPr lang="en-US" sz="1800">
                <a:latin typeface="Tw Cen MT" panose="020B0602020104020603" pitchFamily="34" charset="0"/>
                <a:ea typeface="Aptos" panose="020B0004020202020204" pitchFamily="34" charset="0"/>
              </a:rPr>
              <a:t>ensure Medicaid programming oversight, </a:t>
            </a:r>
            <a:r>
              <a:rPr lang="en-US" sz="1800">
                <a:effectLst/>
                <a:latin typeface="Tw Cen MT" panose="020B0602020104020603" pitchFamily="34" charset="0"/>
                <a:ea typeface="Aptos" panose="020B0004020202020204" pitchFamily="34" charset="0"/>
              </a:rPr>
              <a:t>and to ensure best practices of care are being followed as per the State of IN.  </a:t>
            </a:r>
          </a:p>
          <a:p>
            <a:pPr marR="0">
              <a:spcBef>
                <a:spcPts val="0"/>
              </a:spcBef>
              <a:spcAft>
                <a:spcPts val="0"/>
              </a:spcAft>
            </a:pPr>
            <a:r>
              <a:rPr lang="en-US" sz="1800">
                <a:effectLst/>
                <a:latin typeface="Tw Cen MT" panose="020B0602020104020603" pitchFamily="34" charset="0"/>
                <a:ea typeface="Aptos" panose="020B0004020202020204" pitchFamily="34" charset="0"/>
              </a:rPr>
              <a:t> </a:t>
            </a:r>
          </a:p>
          <a:p>
            <a:pPr marL="285750" marR="0" indent="-285750">
              <a:spcBef>
                <a:spcPts val="0"/>
              </a:spcBef>
              <a:spcAft>
                <a:spcPts val="0"/>
              </a:spcAft>
              <a:buFont typeface="Wingdings" panose="05000000000000000000" pitchFamily="2" charset="2"/>
              <a:buChar char="q"/>
            </a:pPr>
            <a:r>
              <a:rPr lang="en-US" sz="1800" b="1">
                <a:effectLst/>
                <a:latin typeface="Tw Cen MT" panose="020B0602020104020603" pitchFamily="34" charset="0"/>
                <a:ea typeface="Aptos" panose="020B0004020202020204" pitchFamily="34" charset="0"/>
              </a:rPr>
              <a:t>When in doubt, please choose G1.  </a:t>
            </a:r>
          </a:p>
          <a:p>
            <a:pPr marL="0" marR="0">
              <a:spcBef>
                <a:spcPts val="0"/>
              </a:spcBef>
              <a:spcAft>
                <a:spcPts val="0"/>
              </a:spcAft>
            </a:pPr>
            <a:r>
              <a:rPr lang="en-US" sz="1800">
                <a:effectLst/>
                <a:latin typeface="Calibri" panose="020F0502020204030204" pitchFamily="34" charset="0"/>
                <a:ea typeface="Aptos" panose="020B0004020202020204" pitchFamily="34" charset="0"/>
              </a:rPr>
              <a:t> </a:t>
            </a:r>
          </a:p>
          <a:p>
            <a:endParaRPr lang="en-US"/>
          </a:p>
        </p:txBody>
      </p:sp>
    </p:spTree>
    <p:extLst>
      <p:ext uri="{BB962C8B-B14F-4D97-AF65-F5344CB8AC3E}">
        <p14:creationId xmlns:p14="http://schemas.microsoft.com/office/powerpoint/2010/main" val="24248620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48157"/>
            <a:ext cx="6650990" cy="909955"/>
          </a:xfrm>
          <a:prstGeom prst="rect">
            <a:avLst/>
          </a:prstGeom>
        </p:spPr>
        <p:txBody>
          <a:bodyPr vert="horz" wrap="square" lIns="0" tIns="12700" rIns="0" bIns="0" rtlCol="0">
            <a:spAutoFit/>
          </a:bodyPr>
          <a:lstStyle/>
          <a:p>
            <a:pPr marL="12700" marR="5080">
              <a:lnSpc>
                <a:spcPct val="100000"/>
              </a:lnSpc>
              <a:spcBef>
                <a:spcPts val="100"/>
              </a:spcBef>
              <a:tabLst>
                <a:tab pos="1600835" algn="l"/>
              </a:tabLst>
            </a:pPr>
            <a:r>
              <a:rPr sz="2900" i="1">
                <a:latin typeface="Tw Cen MT"/>
                <a:cs typeface="Tw Cen MT"/>
              </a:rPr>
              <a:t>Code</a:t>
            </a:r>
            <a:r>
              <a:rPr sz="2900" i="1" spc="-15">
                <a:latin typeface="Tw Cen MT"/>
                <a:cs typeface="Tw Cen MT"/>
              </a:rPr>
              <a:t> </a:t>
            </a:r>
            <a:r>
              <a:rPr sz="2900" i="1">
                <a:latin typeface="Tw Cen MT"/>
                <a:cs typeface="Tw Cen MT"/>
              </a:rPr>
              <a:t>G2.	</a:t>
            </a:r>
            <a:r>
              <a:rPr sz="2900"/>
              <a:t>SPMP </a:t>
            </a:r>
            <a:r>
              <a:rPr sz="2900" spc="-15"/>
              <a:t>Referral, </a:t>
            </a:r>
            <a:r>
              <a:rPr sz="2900"/>
              <a:t>Coordination and  Monitoring Of Medicaid </a:t>
            </a:r>
            <a:r>
              <a:rPr sz="2900" spc="15"/>
              <a:t>Services</a:t>
            </a:r>
            <a:r>
              <a:rPr sz="2900" spc="-30"/>
              <a:t> </a:t>
            </a:r>
            <a:r>
              <a:rPr sz="2900"/>
              <a:t>(Continued)</a:t>
            </a:r>
            <a:endParaRPr sz="2900">
              <a:latin typeface="Tw Cen MT"/>
              <a:cs typeface="Tw Cen MT"/>
            </a:endParaRPr>
          </a:p>
        </p:txBody>
      </p:sp>
      <p:sp>
        <p:nvSpPr>
          <p:cNvPr id="3" name="object 3"/>
          <p:cNvSpPr txBox="1"/>
          <p:nvPr/>
        </p:nvSpPr>
        <p:spPr>
          <a:xfrm>
            <a:off x="627697" y="1626965"/>
            <a:ext cx="7888605" cy="5228996"/>
          </a:xfrm>
          <a:prstGeom prst="rect">
            <a:avLst/>
          </a:prstGeom>
        </p:spPr>
        <p:txBody>
          <a:bodyPr vert="horz" wrap="square" lIns="0" tIns="12065" rIns="0" bIns="0" rtlCol="0">
            <a:spAutoFit/>
          </a:bodyPr>
          <a:lstStyle/>
          <a:p>
            <a:pPr marL="12700">
              <a:lnSpc>
                <a:spcPct val="100000"/>
              </a:lnSpc>
              <a:spcBef>
                <a:spcPts val="1885"/>
              </a:spcBef>
            </a:pPr>
            <a:r>
              <a:rPr lang="en-US" sz="1800" dirty="0">
                <a:latin typeface="Tw Cen MT"/>
                <a:cs typeface="Tw Cen MT"/>
              </a:rPr>
              <a:t>Activities include:</a:t>
            </a:r>
          </a:p>
          <a:p>
            <a:pPr marL="652780" marR="375920" indent="-274320">
              <a:lnSpc>
                <a:spcPts val="1920"/>
              </a:lnSpc>
              <a:spcBef>
                <a:spcPts val="585"/>
              </a:spcBef>
              <a:buClr>
                <a:srgbClr val="4189B3"/>
              </a:buClr>
              <a:buSzPct val="70000"/>
              <a:buFont typeface="Wingdings 2"/>
              <a:buChar char="□"/>
              <a:tabLst>
                <a:tab pos="653415" algn="l"/>
              </a:tabLst>
            </a:pPr>
            <a:r>
              <a:rPr lang="en-US" sz="1800" spc="-5" dirty="0">
                <a:latin typeface="Tw Cen MT"/>
                <a:cs typeface="Tw Cen MT"/>
              </a:rPr>
              <a:t>Referring a client to Medicaid services for clinical treatment and therapeutic services via access line/call center or high-risk Medicaid recipient as required by the State of IN, not my client and not billing </a:t>
            </a:r>
          </a:p>
          <a:p>
            <a:pPr marL="378460" marR="375920">
              <a:lnSpc>
                <a:spcPts val="1920"/>
              </a:lnSpc>
              <a:spcBef>
                <a:spcPts val="585"/>
              </a:spcBef>
              <a:buClr>
                <a:srgbClr val="4189B3"/>
              </a:buClr>
              <a:buSzPct val="70000"/>
              <a:tabLst>
                <a:tab pos="653415" algn="l"/>
              </a:tabLst>
            </a:pPr>
            <a:endParaRPr lang="en-US" sz="1800" spc="10" dirty="0">
              <a:latin typeface="Tw Cen MT"/>
              <a:cs typeface="Tw Cen MT"/>
            </a:endParaRPr>
          </a:p>
          <a:p>
            <a:pPr marL="652780" marR="375920" indent="-274320">
              <a:lnSpc>
                <a:spcPts val="1920"/>
              </a:lnSpc>
              <a:spcBef>
                <a:spcPts val="585"/>
              </a:spcBef>
              <a:buClr>
                <a:srgbClr val="4189B3"/>
              </a:buClr>
              <a:buSzPct val="70000"/>
              <a:buFont typeface="Wingdings 2"/>
              <a:buChar char="□"/>
              <a:tabLst>
                <a:tab pos="653415" algn="l"/>
              </a:tabLst>
            </a:pPr>
            <a:r>
              <a:rPr lang="en-US" sz="1800" spc="10" dirty="0">
                <a:latin typeface="Tw Cen MT"/>
                <a:cs typeface="Tw Cen MT"/>
              </a:rPr>
              <a:t>Reviewing information and providing feedback for appropriate triage and assist with administrative case coordination via access line and/or high risk client, not my client and not billing</a:t>
            </a:r>
          </a:p>
          <a:p>
            <a:pPr marL="378460" marR="375920">
              <a:lnSpc>
                <a:spcPts val="1920"/>
              </a:lnSpc>
              <a:spcBef>
                <a:spcPts val="585"/>
              </a:spcBef>
              <a:buClr>
                <a:srgbClr val="4189B3"/>
              </a:buClr>
              <a:buSzPct val="70000"/>
              <a:tabLst>
                <a:tab pos="653415" algn="l"/>
              </a:tabLst>
            </a:pPr>
            <a:endParaRPr lang="en-US" sz="1800" spc="10" dirty="0">
              <a:latin typeface="Tw Cen MT"/>
              <a:cs typeface="Tw Cen MT"/>
            </a:endParaRPr>
          </a:p>
          <a:p>
            <a:pPr marL="652780" marR="375920" indent="-274320">
              <a:lnSpc>
                <a:spcPts val="1920"/>
              </a:lnSpc>
              <a:spcBef>
                <a:spcPts val="585"/>
              </a:spcBef>
              <a:buClr>
                <a:srgbClr val="4189B3"/>
              </a:buClr>
              <a:buSzPct val="70000"/>
              <a:buFont typeface="Wingdings 2"/>
              <a:buChar char="□"/>
              <a:tabLst>
                <a:tab pos="653415" algn="l"/>
              </a:tabLst>
            </a:pPr>
            <a:r>
              <a:rPr lang="en-US" sz="1800" dirty="0">
                <a:latin typeface="Tw Cen MT"/>
                <a:cs typeface="Tw Cen MT"/>
              </a:rPr>
              <a:t>Monitoring and evaluating medical interventions, plans of care and assuring interventions of Medicaid services meet the appropriate level of care as oversight of the Medicaid programming only provided by a certified mental health agency, such as MRO, not my client and not billing </a:t>
            </a:r>
          </a:p>
          <a:p>
            <a:pPr marL="377825">
              <a:spcBef>
                <a:spcPts val="150"/>
              </a:spcBef>
              <a:buClr>
                <a:srgbClr val="4189B3"/>
              </a:buClr>
              <a:buSzPct val="68421"/>
              <a:tabLst>
                <a:tab pos="653415" algn="l"/>
              </a:tabLst>
            </a:pPr>
            <a:r>
              <a:rPr lang="en-US" sz="1800" i="1" spc="-5" dirty="0">
                <a:solidFill>
                  <a:srgbClr val="FF0000"/>
                </a:solidFill>
                <a:latin typeface="Tw Cen MT"/>
                <a:cs typeface="Tw Cen MT"/>
              </a:rPr>
              <a:t>If case </a:t>
            </a:r>
            <a:r>
              <a:rPr lang="en-US" sz="1800" i="1" spc="-15" dirty="0">
                <a:solidFill>
                  <a:srgbClr val="FF0000"/>
                </a:solidFill>
                <a:latin typeface="Tw Cen MT"/>
                <a:cs typeface="Tw Cen MT"/>
              </a:rPr>
              <a:t>planning, </a:t>
            </a:r>
            <a:r>
              <a:rPr lang="en-US" sz="1800" i="1" spc="-10" dirty="0">
                <a:solidFill>
                  <a:srgbClr val="FF0000"/>
                </a:solidFill>
                <a:latin typeface="Tw Cen MT"/>
                <a:cs typeface="Tw Cen MT"/>
              </a:rPr>
              <a:t>referral, c</a:t>
            </a:r>
            <a:r>
              <a:rPr lang="en-US" sz="1800" i="1" dirty="0">
                <a:solidFill>
                  <a:srgbClr val="FF0000"/>
                </a:solidFill>
                <a:latin typeface="Tw Cen MT"/>
                <a:cs typeface="Tw Cen MT"/>
              </a:rPr>
              <a:t>oordination </a:t>
            </a:r>
            <a:r>
              <a:rPr lang="en-US" sz="1800" i="1" spc="-5" dirty="0">
                <a:solidFill>
                  <a:srgbClr val="FF0000"/>
                </a:solidFill>
                <a:latin typeface="Tw Cen MT"/>
                <a:cs typeface="Tw Cen MT"/>
              </a:rPr>
              <a:t>and monitoring of Medicaid s</a:t>
            </a:r>
            <a:r>
              <a:rPr lang="en-US" sz="1800" i="1" dirty="0">
                <a:solidFill>
                  <a:srgbClr val="FF0000"/>
                </a:solidFill>
                <a:latin typeface="Tw Cen MT"/>
                <a:cs typeface="Tw Cen MT"/>
              </a:rPr>
              <a:t>ervices  </a:t>
            </a:r>
            <a:r>
              <a:rPr lang="en-US" sz="1800" i="1" spc="-5" dirty="0">
                <a:solidFill>
                  <a:srgbClr val="FF0000"/>
                </a:solidFill>
                <a:latin typeface="Tw Cen MT"/>
                <a:cs typeface="Tw Cen MT"/>
              </a:rPr>
              <a:t>are being </a:t>
            </a:r>
            <a:r>
              <a:rPr lang="en-US" sz="1800" i="1" spc="-20" dirty="0">
                <a:solidFill>
                  <a:srgbClr val="FF0000"/>
                </a:solidFill>
                <a:latin typeface="Tw Cen MT"/>
                <a:cs typeface="Tw Cen MT"/>
              </a:rPr>
              <a:t>performed </a:t>
            </a:r>
            <a:r>
              <a:rPr lang="en-US" sz="1800" i="1" spc="-5" dirty="0">
                <a:solidFill>
                  <a:srgbClr val="FF0000"/>
                </a:solidFill>
                <a:latin typeface="Tw Cen MT"/>
                <a:cs typeface="Tw Cen MT"/>
              </a:rPr>
              <a:t>on behalf of </a:t>
            </a:r>
            <a:r>
              <a:rPr lang="en-US" sz="1800" i="1" spc="-20" dirty="0">
                <a:solidFill>
                  <a:srgbClr val="FF0000"/>
                </a:solidFill>
                <a:latin typeface="Tw Cen MT"/>
                <a:cs typeface="Tw Cen MT"/>
              </a:rPr>
              <a:t>foster </a:t>
            </a:r>
            <a:r>
              <a:rPr lang="en-US" sz="1800" i="1" spc="-5" dirty="0">
                <a:solidFill>
                  <a:srgbClr val="FF0000"/>
                </a:solidFill>
                <a:latin typeface="Tw Cen MT"/>
                <a:cs typeface="Tw Cen MT"/>
              </a:rPr>
              <a:t>care </a:t>
            </a:r>
            <a:r>
              <a:rPr lang="en-US" sz="1800" i="1" spc="-25" dirty="0">
                <a:solidFill>
                  <a:srgbClr val="FF0000"/>
                </a:solidFill>
                <a:latin typeface="Tw Cen MT"/>
                <a:cs typeface="Tw Cen MT"/>
              </a:rPr>
              <a:t>clients, </a:t>
            </a:r>
            <a:r>
              <a:rPr lang="en-US" sz="1800" i="1" spc="-5" dirty="0">
                <a:solidFill>
                  <a:srgbClr val="FF0000"/>
                </a:solidFill>
                <a:latin typeface="Tw Cen MT"/>
                <a:cs typeface="Tw Cen MT"/>
              </a:rPr>
              <a:t>the activities should be  coded </a:t>
            </a:r>
            <a:r>
              <a:rPr lang="en-US" sz="1800" i="1" spc="-10" dirty="0">
                <a:solidFill>
                  <a:srgbClr val="FF0000"/>
                </a:solidFill>
                <a:latin typeface="Tw Cen MT"/>
                <a:cs typeface="Tw Cen MT"/>
              </a:rPr>
              <a:t>under </a:t>
            </a:r>
            <a:r>
              <a:rPr lang="en-US" sz="1800" i="1" spc="-5" dirty="0">
                <a:solidFill>
                  <a:srgbClr val="FF0000"/>
                </a:solidFill>
                <a:latin typeface="Tw Cen MT"/>
                <a:cs typeface="Tw Cen MT"/>
              </a:rPr>
              <a:t>code</a:t>
            </a:r>
            <a:r>
              <a:rPr lang="en-US" sz="1800" i="1" spc="60" dirty="0">
                <a:solidFill>
                  <a:srgbClr val="FF0000"/>
                </a:solidFill>
                <a:latin typeface="Tw Cen MT"/>
                <a:cs typeface="Tw Cen MT"/>
              </a:rPr>
              <a:t> </a:t>
            </a:r>
            <a:r>
              <a:rPr lang="en-US" sz="1800" i="1" spc="-5" dirty="0">
                <a:solidFill>
                  <a:srgbClr val="FF0000"/>
                </a:solidFill>
                <a:latin typeface="Tw Cen MT"/>
                <a:cs typeface="Tw Cen MT"/>
              </a:rPr>
              <a:t>A</a:t>
            </a:r>
            <a:endParaRPr lang="en-US" sz="1800" dirty="0">
              <a:latin typeface="Tw Cen MT"/>
              <a:cs typeface="Tw Cen MT"/>
            </a:endParaRPr>
          </a:p>
          <a:p>
            <a:pPr marL="378460" marR="375920">
              <a:lnSpc>
                <a:spcPts val="1920"/>
              </a:lnSpc>
              <a:spcBef>
                <a:spcPts val="585"/>
              </a:spcBef>
              <a:buClr>
                <a:srgbClr val="4189B3"/>
              </a:buClr>
              <a:buSzPct val="70000"/>
              <a:tabLst>
                <a:tab pos="653415" algn="l"/>
              </a:tabLst>
            </a:pPr>
            <a:endParaRPr lang="en-US" sz="1800" spc="10" dirty="0">
              <a:latin typeface="Tw Cen MT"/>
              <a:cs typeface="Tw Cen MT"/>
            </a:endParaRPr>
          </a:p>
          <a:p>
            <a:pPr>
              <a:lnSpc>
                <a:spcPct val="100000"/>
              </a:lnSpc>
            </a:pPr>
            <a:endParaRPr sz="2950" dirty="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17678"/>
            <a:ext cx="7893050" cy="970280"/>
          </a:xfrm>
          <a:prstGeom prst="rect">
            <a:avLst/>
          </a:prstGeom>
        </p:spPr>
        <p:txBody>
          <a:bodyPr vert="horz" wrap="square" lIns="0" tIns="12065" rIns="0" bIns="0" rtlCol="0">
            <a:spAutoFit/>
          </a:bodyPr>
          <a:lstStyle/>
          <a:p>
            <a:pPr marL="12700" marR="5080">
              <a:lnSpc>
                <a:spcPct val="100000"/>
              </a:lnSpc>
              <a:spcBef>
                <a:spcPts val="95"/>
              </a:spcBef>
              <a:tabLst>
                <a:tab pos="1464945" algn="l"/>
              </a:tabLst>
            </a:pPr>
            <a:r>
              <a:rPr sz="3100" i="1" spc="-5">
                <a:latin typeface="Tw Cen MT"/>
                <a:cs typeface="Tw Cen MT"/>
              </a:rPr>
              <a:t>Code</a:t>
            </a:r>
            <a:r>
              <a:rPr sz="3100" i="1" spc="10">
                <a:latin typeface="Tw Cen MT"/>
                <a:cs typeface="Tw Cen MT"/>
              </a:rPr>
              <a:t> </a:t>
            </a:r>
            <a:r>
              <a:rPr sz="3100" i="1" spc="-5">
                <a:latin typeface="Tw Cen MT"/>
                <a:cs typeface="Tw Cen MT"/>
              </a:rPr>
              <a:t>H.	</a:t>
            </a:r>
            <a:r>
              <a:rPr sz="3100" spc="-20"/>
              <a:t>Referral, </a:t>
            </a:r>
            <a:r>
              <a:rPr sz="3100" spc="-5"/>
              <a:t>Coordination and Monitoring of  Non-Medicaid</a:t>
            </a:r>
            <a:r>
              <a:rPr sz="3100" spc="5"/>
              <a:t> </a:t>
            </a:r>
            <a:r>
              <a:rPr sz="3100" spc="10"/>
              <a:t>Services</a:t>
            </a:r>
            <a:endParaRPr sz="3100">
              <a:latin typeface="Tw Cen MT"/>
              <a:cs typeface="Tw Cen MT"/>
            </a:endParaRPr>
          </a:p>
        </p:txBody>
      </p:sp>
      <p:sp>
        <p:nvSpPr>
          <p:cNvPr id="3" name="object 3"/>
          <p:cNvSpPr txBox="1"/>
          <p:nvPr/>
        </p:nvSpPr>
        <p:spPr>
          <a:xfrm>
            <a:off x="755395" y="1675841"/>
            <a:ext cx="7839709" cy="4144852"/>
          </a:xfrm>
          <a:prstGeom prst="rect">
            <a:avLst/>
          </a:prstGeom>
        </p:spPr>
        <p:txBody>
          <a:bodyPr vert="horz" wrap="square" lIns="0" tIns="26034" rIns="0" bIns="0" rtlCol="0">
            <a:spAutoFit/>
          </a:bodyPr>
          <a:lstStyle/>
          <a:p>
            <a:pPr marL="268605" marR="19685">
              <a:lnSpc>
                <a:spcPct val="95100"/>
              </a:lnSpc>
              <a:spcBef>
                <a:spcPts val="204"/>
              </a:spcBef>
            </a:pPr>
            <a:r>
              <a:rPr sz="1800">
                <a:latin typeface="Tw Cen MT"/>
                <a:cs typeface="Tw Cen MT"/>
              </a:rPr>
              <a:t>Activities </a:t>
            </a:r>
            <a:r>
              <a:rPr lang="en-US" sz="1800">
                <a:latin typeface="Tw Cen MT"/>
                <a:cs typeface="Tw Cen MT"/>
              </a:rPr>
              <a:t>that</a:t>
            </a:r>
            <a:r>
              <a:rPr sz="1800">
                <a:latin typeface="Tw Cen MT"/>
                <a:cs typeface="Tw Cen MT"/>
              </a:rPr>
              <a:t> </a:t>
            </a:r>
            <a:r>
              <a:rPr lang="en-US" sz="1800" spc="-5">
                <a:latin typeface="Tw Cen MT"/>
                <a:cs typeface="Tw Cen MT"/>
              </a:rPr>
              <a:t>i</a:t>
            </a:r>
            <a:r>
              <a:rPr sz="1800" spc="-5">
                <a:latin typeface="Tw Cen MT"/>
                <a:cs typeface="Tw Cen MT"/>
              </a:rPr>
              <a:t>nclude </a:t>
            </a:r>
            <a:r>
              <a:rPr lang="en-US" sz="1800" spc="-5">
                <a:latin typeface="Tw Cen MT"/>
                <a:cs typeface="Tw Cen MT"/>
              </a:rPr>
              <a:t>m</a:t>
            </a:r>
            <a:r>
              <a:rPr sz="1800" spc="-5">
                <a:latin typeface="Tw Cen MT"/>
                <a:cs typeface="Tw Cen MT"/>
              </a:rPr>
              <a:t>aking </a:t>
            </a:r>
            <a:r>
              <a:rPr lang="en-US" sz="1800" spc="-10">
                <a:latin typeface="Tw Cen MT"/>
                <a:cs typeface="Tw Cen MT"/>
              </a:rPr>
              <a:t>r</a:t>
            </a:r>
            <a:r>
              <a:rPr sz="1800" spc="-10">
                <a:latin typeface="Tw Cen MT"/>
                <a:cs typeface="Tw Cen MT"/>
              </a:rPr>
              <a:t>eferrals, </a:t>
            </a:r>
            <a:r>
              <a:rPr lang="en-US" sz="1800">
                <a:latin typeface="Tw Cen MT"/>
                <a:cs typeface="Tw Cen MT"/>
              </a:rPr>
              <a:t>c</a:t>
            </a:r>
            <a:r>
              <a:rPr sz="1800">
                <a:latin typeface="Tw Cen MT"/>
                <a:cs typeface="Tw Cen MT"/>
              </a:rPr>
              <a:t>oordinating or </a:t>
            </a:r>
            <a:r>
              <a:rPr lang="en-US" sz="1800">
                <a:latin typeface="Tw Cen MT"/>
                <a:cs typeface="Tw Cen MT"/>
              </a:rPr>
              <a:t>m</a:t>
            </a:r>
            <a:r>
              <a:rPr sz="1800">
                <a:latin typeface="Tw Cen MT"/>
                <a:cs typeface="Tw Cen MT"/>
              </a:rPr>
              <a:t>onitoring the </a:t>
            </a:r>
            <a:r>
              <a:rPr lang="en-US" sz="1800" spc="-5">
                <a:latin typeface="Tw Cen MT"/>
                <a:cs typeface="Tw Cen MT"/>
              </a:rPr>
              <a:t>d</a:t>
            </a:r>
            <a:r>
              <a:rPr sz="1800" spc="-5">
                <a:latin typeface="Tw Cen MT"/>
                <a:cs typeface="Tw Cen MT"/>
              </a:rPr>
              <a:t>elivery </a:t>
            </a:r>
            <a:r>
              <a:rPr sz="1800">
                <a:latin typeface="Tw Cen MT"/>
                <a:cs typeface="Tw Cen MT"/>
              </a:rPr>
              <a:t>of  </a:t>
            </a:r>
            <a:r>
              <a:rPr lang="en-US" sz="1800" spc="-5">
                <a:latin typeface="Tw Cen MT"/>
                <a:cs typeface="Tw Cen MT"/>
              </a:rPr>
              <a:t>non-Medicaid</a:t>
            </a:r>
            <a:r>
              <a:rPr sz="1800" spc="-5">
                <a:latin typeface="Tw Cen MT"/>
                <a:cs typeface="Tw Cen MT"/>
              </a:rPr>
              <a:t> </a:t>
            </a:r>
            <a:r>
              <a:rPr lang="en-US" sz="1800" spc="-5">
                <a:latin typeface="Tw Cen MT"/>
                <a:cs typeface="Tw Cen MT"/>
              </a:rPr>
              <a:t>covered services</a:t>
            </a:r>
            <a:r>
              <a:rPr sz="1800">
                <a:latin typeface="Tw Cen MT"/>
                <a:cs typeface="Tw Cen MT"/>
              </a:rPr>
              <a:t> </a:t>
            </a:r>
            <a:r>
              <a:rPr lang="en-US" sz="1800" spc="15">
                <a:latin typeface="Tw Cen MT"/>
                <a:cs typeface="Tw Cen MT"/>
              </a:rPr>
              <a:t>s</a:t>
            </a:r>
            <a:r>
              <a:rPr sz="1800" spc="15">
                <a:latin typeface="Tw Cen MT"/>
                <a:cs typeface="Tw Cen MT"/>
              </a:rPr>
              <a:t>uch </a:t>
            </a:r>
            <a:r>
              <a:rPr sz="1800">
                <a:latin typeface="Tw Cen MT"/>
                <a:cs typeface="Tw Cen MT"/>
              </a:rPr>
              <a:t>as </a:t>
            </a:r>
            <a:r>
              <a:rPr lang="en-US" sz="1800" spc="-5">
                <a:latin typeface="Tw Cen MT"/>
                <a:cs typeface="Tw Cen MT"/>
              </a:rPr>
              <a:t>f</a:t>
            </a:r>
            <a:r>
              <a:rPr sz="1800" spc="-5">
                <a:latin typeface="Tw Cen MT"/>
                <a:cs typeface="Tw Cen MT"/>
              </a:rPr>
              <a:t>ood </a:t>
            </a:r>
            <a:r>
              <a:rPr lang="en-US" sz="1800" spc="-10">
                <a:latin typeface="Tw Cen MT"/>
                <a:cs typeface="Tw Cen MT"/>
              </a:rPr>
              <a:t>stamps</a:t>
            </a:r>
            <a:r>
              <a:rPr sz="1800" spc="-10">
                <a:latin typeface="Tw Cen MT"/>
                <a:cs typeface="Tw Cen MT"/>
              </a:rPr>
              <a:t>, </a:t>
            </a:r>
            <a:r>
              <a:rPr sz="1800">
                <a:latin typeface="Tw Cen MT"/>
                <a:cs typeface="Tw Cen MT"/>
              </a:rPr>
              <a:t>WIC, </a:t>
            </a:r>
            <a:r>
              <a:rPr sz="1800" spc="-45">
                <a:latin typeface="Tw Cen MT"/>
                <a:cs typeface="Tw Cen MT"/>
              </a:rPr>
              <a:t>TANF, </a:t>
            </a:r>
            <a:r>
              <a:rPr lang="en-US" sz="1800" spc="-5">
                <a:latin typeface="Tw Cen MT"/>
                <a:cs typeface="Tw Cen MT"/>
              </a:rPr>
              <a:t>h</a:t>
            </a:r>
            <a:r>
              <a:rPr sz="1800" spc="-5">
                <a:latin typeface="Tw Cen MT"/>
                <a:cs typeface="Tw Cen MT"/>
              </a:rPr>
              <a:t>ousing,  </a:t>
            </a:r>
            <a:r>
              <a:rPr lang="en-US" sz="1800" spc="-15">
                <a:latin typeface="Tw Cen MT"/>
                <a:cs typeface="Tw Cen MT"/>
              </a:rPr>
              <a:t>v</a:t>
            </a:r>
            <a:r>
              <a:rPr sz="1800" spc="-15">
                <a:latin typeface="Tw Cen MT"/>
                <a:cs typeface="Tw Cen MT"/>
              </a:rPr>
              <a:t>ocational </a:t>
            </a:r>
            <a:r>
              <a:rPr lang="en-US" sz="1800" spc="-10">
                <a:latin typeface="Tw Cen MT"/>
                <a:cs typeface="Tw Cen MT"/>
              </a:rPr>
              <a:t>p</a:t>
            </a:r>
            <a:r>
              <a:rPr sz="1800" spc="-10">
                <a:latin typeface="Tw Cen MT"/>
                <a:cs typeface="Tw Cen MT"/>
              </a:rPr>
              <a:t>rograms </a:t>
            </a:r>
            <a:r>
              <a:rPr sz="1800">
                <a:latin typeface="Tw Cen MT"/>
                <a:cs typeface="Tw Cen MT"/>
              </a:rPr>
              <a:t>or </a:t>
            </a:r>
            <a:r>
              <a:rPr lang="en-US" sz="1800" spc="-10">
                <a:latin typeface="Tw Cen MT"/>
                <a:cs typeface="Tw Cen MT"/>
              </a:rPr>
              <a:t>legal</a:t>
            </a:r>
            <a:r>
              <a:rPr sz="1800" spc="-45">
                <a:latin typeface="Tw Cen MT"/>
                <a:cs typeface="Tw Cen MT"/>
              </a:rPr>
              <a:t> </a:t>
            </a:r>
            <a:r>
              <a:rPr lang="en-US" sz="1800">
                <a:latin typeface="Tw Cen MT"/>
                <a:cs typeface="Tw Cen MT"/>
              </a:rPr>
              <a:t>aid</a:t>
            </a:r>
            <a:r>
              <a:rPr sz="1800">
                <a:latin typeface="Tw Cen MT"/>
                <a:cs typeface="Tw Cen MT"/>
              </a:rPr>
              <a:t>.</a:t>
            </a:r>
          </a:p>
          <a:p>
            <a:pPr>
              <a:lnSpc>
                <a:spcPct val="100000"/>
              </a:lnSpc>
            </a:pPr>
            <a:endParaRPr sz="1900">
              <a:latin typeface="Tw Cen MT"/>
              <a:cs typeface="Tw Cen MT"/>
            </a:endParaRPr>
          </a:p>
          <a:p>
            <a:pPr marL="12700">
              <a:lnSpc>
                <a:spcPct val="100000"/>
              </a:lnSpc>
              <a:spcBef>
                <a:spcPts val="1055"/>
              </a:spcBef>
            </a:pPr>
            <a:r>
              <a:rPr lang="en-US" sz="1800">
                <a:latin typeface="Tw Cen MT"/>
                <a:cs typeface="Tw Cen MT"/>
              </a:rPr>
              <a:t>Activities </a:t>
            </a:r>
            <a:r>
              <a:rPr lang="en-US">
                <a:latin typeface="Tw Cen MT"/>
                <a:cs typeface="Tw Cen MT"/>
              </a:rPr>
              <a:t>i</a:t>
            </a:r>
            <a:r>
              <a:rPr lang="en-US" sz="1800">
                <a:latin typeface="Tw Cen MT"/>
                <a:cs typeface="Tw Cen MT"/>
              </a:rPr>
              <a:t>nclude</a:t>
            </a:r>
            <a:r>
              <a:rPr sz="1800">
                <a:latin typeface="Tw Cen MT"/>
                <a:cs typeface="Tw Cen MT"/>
              </a:rPr>
              <a:t>:</a:t>
            </a:r>
          </a:p>
          <a:p>
            <a:pPr marL="588645" indent="-274955">
              <a:lnSpc>
                <a:spcPct val="100000"/>
              </a:lnSpc>
              <a:spcBef>
                <a:spcPts val="385"/>
              </a:spcBef>
              <a:buClr>
                <a:srgbClr val="4189B3"/>
              </a:buClr>
              <a:buSzPct val="69444"/>
              <a:buFont typeface="Wingdings 2"/>
              <a:buChar char="□"/>
              <a:tabLst>
                <a:tab pos="588645" algn="l"/>
                <a:tab pos="589280" algn="l"/>
              </a:tabLst>
            </a:pPr>
            <a:r>
              <a:rPr sz="1800" spc="-5">
                <a:latin typeface="Tw Cen MT"/>
                <a:cs typeface="Tw Cen MT"/>
              </a:rPr>
              <a:t>Referring </a:t>
            </a:r>
            <a:r>
              <a:rPr sz="1800">
                <a:latin typeface="Tw Cen MT"/>
                <a:cs typeface="Tw Cen MT"/>
              </a:rPr>
              <a:t>to </a:t>
            </a:r>
            <a:r>
              <a:rPr lang="en-US" sz="1800">
                <a:latin typeface="Tw Cen MT"/>
                <a:cs typeface="Tw Cen MT"/>
              </a:rPr>
              <a:t>n</a:t>
            </a:r>
            <a:r>
              <a:rPr sz="1800">
                <a:latin typeface="Tw Cen MT"/>
                <a:cs typeface="Tw Cen MT"/>
              </a:rPr>
              <a:t>on-</a:t>
            </a:r>
            <a:r>
              <a:rPr lang="en-US" sz="1800">
                <a:latin typeface="Tw Cen MT"/>
                <a:cs typeface="Tw Cen MT"/>
              </a:rPr>
              <a:t>m</a:t>
            </a:r>
            <a:r>
              <a:rPr sz="1800">
                <a:latin typeface="Tw Cen MT"/>
                <a:cs typeface="Tw Cen MT"/>
              </a:rPr>
              <a:t>edical </a:t>
            </a:r>
            <a:r>
              <a:rPr lang="en-US" sz="1800">
                <a:latin typeface="Tw Cen MT"/>
                <a:cs typeface="Tw Cen MT"/>
              </a:rPr>
              <a:t>diagnostic</a:t>
            </a:r>
            <a:r>
              <a:rPr sz="1800">
                <a:latin typeface="Tw Cen MT"/>
                <a:cs typeface="Tw Cen MT"/>
              </a:rPr>
              <a:t> or </a:t>
            </a:r>
            <a:r>
              <a:rPr lang="en-US" spc="-10">
                <a:latin typeface="Tw Cen MT"/>
                <a:cs typeface="Tw Cen MT"/>
              </a:rPr>
              <a:t>t</a:t>
            </a:r>
            <a:r>
              <a:rPr sz="1800" spc="-10">
                <a:latin typeface="Tw Cen MT"/>
                <a:cs typeface="Tw Cen MT"/>
              </a:rPr>
              <a:t>reatment</a:t>
            </a:r>
            <a:r>
              <a:rPr sz="1800" spc="-90">
                <a:latin typeface="Tw Cen MT"/>
                <a:cs typeface="Tw Cen MT"/>
              </a:rPr>
              <a:t> </a:t>
            </a:r>
            <a:r>
              <a:rPr lang="en-US" sz="1800" spc="5">
                <a:latin typeface="Tw Cen MT"/>
                <a:cs typeface="Tw Cen MT"/>
              </a:rPr>
              <a:t>s</a:t>
            </a:r>
            <a:r>
              <a:rPr sz="1800" spc="5">
                <a:latin typeface="Tw Cen MT"/>
                <a:cs typeface="Tw Cen MT"/>
              </a:rPr>
              <a:t>ervices;</a:t>
            </a:r>
            <a:endParaRPr sz="1800">
              <a:latin typeface="Tw Cen MT"/>
              <a:cs typeface="Tw Cen MT"/>
            </a:endParaRPr>
          </a:p>
          <a:p>
            <a:pPr marL="588645" marR="677545" indent="-274320">
              <a:lnSpc>
                <a:spcPts val="1939"/>
              </a:lnSpc>
              <a:spcBef>
                <a:spcPts val="630"/>
              </a:spcBef>
              <a:buClr>
                <a:srgbClr val="4189B3"/>
              </a:buClr>
              <a:buSzPct val="69444"/>
              <a:buFont typeface="Wingdings 2"/>
              <a:buChar char="□"/>
              <a:tabLst>
                <a:tab pos="588645" algn="l"/>
                <a:tab pos="589280" algn="l"/>
              </a:tabLst>
            </a:pPr>
            <a:r>
              <a:rPr sz="1800">
                <a:latin typeface="Tw Cen MT"/>
                <a:cs typeface="Tw Cen MT"/>
              </a:rPr>
              <a:t>Gathering </a:t>
            </a:r>
            <a:r>
              <a:rPr lang="en-US" sz="1800" spc="-5">
                <a:latin typeface="Tw Cen MT"/>
                <a:cs typeface="Tw Cen MT"/>
              </a:rPr>
              <a:t>i</a:t>
            </a:r>
            <a:r>
              <a:rPr sz="1800" spc="-5">
                <a:latin typeface="Tw Cen MT"/>
                <a:cs typeface="Tw Cen MT"/>
              </a:rPr>
              <a:t>nformation </a:t>
            </a:r>
            <a:r>
              <a:rPr lang="en-US" sz="1800">
                <a:latin typeface="Tw Cen MT"/>
                <a:cs typeface="Tw Cen MT"/>
              </a:rPr>
              <a:t>t</a:t>
            </a:r>
            <a:r>
              <a:rPr sz="1800">
                <a:latin typeface="Tw Cen MT"/>
                <a:cs typeface="Tw Cen MT"/>
              </a:rPr>
              <a:t>hat </a:t>
            </a:r>
            <a:r>
              <a:rPr lang="en-US" sz="1800" spc="-10">
                <a:latin typeface="Tw Cen MT"/>
                <a:cs typeface="Tw Cen MT"/>
              </a:rPr>
              <a:t>m</a:t>
            </a:r>
            <a:r>
              <a:rPr sz="1800" spc="-10">
                <a:latin typeface="Tw Cen MT"/>
                <a:cs typeface="Tw Cen MT"/>
              </a:rPr>
              <a:t>ay </a:t>
            </a:r>
            <a:r>
              <a:rPr lang="en-US" sz="1800">
                <a:latin typeface="Tw Cen MT"/>
                <a:cs typeface="Tw Cen MT"/>
              </a:rPr>
              <a:t>b</a:t>
            </a:r>
            <a:r>
              <a:rPr sz="1800">
                <a:latin typeface="Tw Cen MT"/>
                <a:cs typeface="Tw Cen MT"/>
              </a:rPr>
              <a:t>e </a:t>
            </a:r>
            <a:r>
              <a:rPr lang="en-US" sz="1800" spc="-10">
                <a:latin typeface="Tw Cen MT"/>
                <a:cs typeface="Tw Cen MT"/>
              </a:rPr>
              <a:t>r</a:t>
            </a:r>
            <a:r>
              <a:rPr sz="1800" spc="-10">
                <a:latin typeface="Tw Cen MT"/>
                <a:cs typeface="Tw Cen MT"/>
              </a:rPr>
              <a:t>equired </a:t>
            </a:r>
            <a:r>
              <a:rPr sz="1800" spc="-5">
                <a:latin typeface="Tw Cen MT"/>
                <a:cs typeface="Tw Cen MT"/>
              </a:rPr>
              <a:t>in </a:t>
            </a:r>
            <a:r>
              <a:rPr lang="en-US" sz="1800" spc="-5">
                <a:latin typeface="Tw Cen MT"/>
                <a:cs typeface="Tw Cen MT"/>
              </a:rPr>
              <a:t>a</a:t>
            </a:r>
            <a:r>
              <a:rPr sz="1800" spc="-5">
                <a:latin typeface="Tw Cen MT"/>
                <a:cs typeface="Tw Cen MT"/>
              </a:rPr>
              <a:t>dvance </a:t>
            </a:r>
            <a:r>
              <a:rPr sz="1800">
                <a:latin typeface="Tw Cen MT"/>
                <a:cs typeface="Tw Cen MT"/>
              </a:rPr>
              <a:t>of </a:t>
            </a:r>
            <a:r>
              <a:rPr lang="en-US" sz="1800" spc="-10">
                <a:latin typeface="Tw Cen MT"/>
                <a:cs typeface="Tw Cen MT"/>
              </a:rPr>
              <a:t>r</a:t>
            </a:r>
            <a:r>
              <a:rPr sz="1800" spc="-10">
                <a:latin typeface="Tw Cen MT"/>
                <a:cs typeface="Tw Cen MT"/>
              </a:rPr>
              <a:t>eferrals </a:t>
            </a:r>
            <a:r>
              <a:rPr sz="1800">
                <a:latin typeface="Tw Cen MT"/>
                <a:cs typeface="Tw Cen MT"/>
              </a:rPr>
              <a:t>or  </a:t>
            </a:r>
            <a:r>
              <a:rPr lang="en-US" sz="1800" spc="-5">
                <a:latin typeface="Tw Cen MT"/>
                <a:cs typeface="Tw Cen MT"/>
              </a:rPr>
              <a:t>e</a:t>
            </a:r>
            <a:r>
              <a:rPr sz="1800" spc="-5">
                <a:latin typeface="Tw Cen MT"/>
                <a:cs typeface="Tw Cen MT"/>
              </a:rPr>
              <a:t>valuations </a:t>
            </a:r>
            <a:r>
              <a:rPr sz="1800">
                <a:latin typeface="Tw Cen MT"/>
                <a:cs typeface="Tw Cen MT"/>
              </a:rPr>
              <a:t>to </a:t>
            </a:r>
            <a:r>
              <a:rPr lang="en-US" sz="1800">
                <a:latin typeface="Tw Cen MT"/>
                <a:cs typeface="Tw Cen MT"/>
              </a:rPr>
              <a:t>n</a:t>
            </a:r>
            <a:r>
              <a:rPr sz="1800">
                <a:latin typeface="Tw Cen MT"/>
                <a:cs typeface="Tw Cen MT"/>
              </a:rPr>
              <a:t>on-Medicaid </a:t>
            </a:r>
            <a:r>
              <a:rPr lang="en-US" sz="1800" spc="-5">
                <a:latin typeface="Tw Cen MT"/>
                <a:cs typeface="Tw Cen MT"/>
              </a:rPr>
              <a:t>c</a:t>
            </a:r>
            <a:r>
              <a:rPr sz="1800" spc="-5">
                <a:latin typeface="Tw Cen MT"/>
                <a:cs typeface="Tw Cen MT"/>
              </a:rPr>
              <a:t>overed</a:t>
            </a:r>
            <a:r>
              <a:rPr sz="1800" spc="-75">
                <a:latin typeface="Tw Cen MT"/>
                <a:cs typeface="Tw Cen MT"/>
              </a:rPr>
              <a:t> </a:t>
            </a:r>
            <a:r>
              <a:rPr lang="en-US" sz="1800" spc="5">
                <a:latin typeface="Tw Cen MT"/>
                <a:cs typeface="Tw Cen MT"/>
              </a:rPr>
              <a:t>services</a:t>
            </a:r>
            <a:r>
              <a:rPr sz="1800" spc="5">
                <a:latin typeface="Tw Cen MT"/>
                <a:cs typeface="Tw Cen MT"/>
              </a:rPr>
              <a:t>;</a:t>
            </a:r>
            <a:endParaRPr sz="1800">
              <a:latin typeface="Tw Cen MT"/>
              <a:cs typeface="Tw Cen MT"/>
            </a:endParaRPr>
          </a:p>
          <a:p>
            <a:pPr marL="588645" indent="-274955">
              <a:lnSpc>
                <a:spcPct val="100000"/>
              </a:lnSpc>
              <a:spcBef>
                <a:spcPts val="360"/>
              </a:spcBef>
              <a:buClr>
                <a:srgbClr val="4189B3"/>
              </a:buClr>
              <a:buSzPct val="69444"/>
              <a:buFont typeface="Wingdings 2"/>
              <a:buChar char="□"/>
              <a:tabLst>
                <a:tab pos="588645" algn="l"/>
                <a:tab pos="589280" algn="l"/>
              </a:tabLst>
            </a:pPr>
            <a:r>
              <a:rPr sz="1800">
                <a:latin typeface="Tw Cen MT"/>
                <a:cs typeface="Tw Cen MT"/>
              </a:rPr>
              <a:t>Coordinating </a:t>
            </a:r>
            <a:r>
              <a:rPr lang="en-US" sz="1800">
                <a:latin typeface="Tw Cen MT"/>
                <a:cs typeface="Tw Cen MT"/>
              </a:rPr>
              <a:t>necessary non-Medicaid</a:t>
            </a:r>
            <a:r>
              <a:rPr sz="1800">
                <a:latin typeface="Tw Cen MT"/>
                <a:cs typeface="Tw Cen MT"/>
              </a:rPr>
              <a:t> </a:t>
            </a:r>
            <a:r>
              <a:rPr lang="en-US" sz="1800" spc="-5">
                <a:latin typeface="Tw Cen MT"/>
                <a:cs typeface="Tw Cen MT"/>
              </a:rPr>
              <a:t>covered</a:t>
            </a:r>
            <a:r>
              <a:rPr sz="1800" spc="-5">
                <a:latin typeface="Tw Cen MT"/>
                <a:cs typeface="Tw Cen MT"/>
              </a:rPr>
              <a:t> </a:t>
            </a:r>
            <a:r>
              <a:rPr lang="en-US" sz="1800" spc="5">
                <a:latin typeface="Tw Cen MT"/>
                <a:cs typeface="Tw Cen MT"/>
              </a:rPr>
              <a:t>s</a:t>
            </a:r>
            <a:r>
              <a:rPr sz="1800" spc="5">
                <a:latin typeface="Tw Cen MT"/>
                <a:cs typeface="Tw Cen MT"/>
              </a:rPr>
              <a:t>ervices </a:t>
            </a:r>
            <a:r>
              <a:rPr sz="1800" spc="-15">
                <a:latin typeface="Tw Cen MT"/>
                <a:cs typeface="Tw Cen MT"/>
              </a:rPr>
              <a:t>for</a:t>
            </a:r>
            <a:r>
              <a:rPr sz="1800" spc="-90">
                <a:latin typeface="Tw Cen MT"/>
                <a:cs typeface="Tw Cen MT"/>
              </a:rPr>
              <a:t> </a:t>
            </a:r>
            <a:r>
              <a:rPr lang="en-US" sz="1800" spc="-5">
                <a:latin typeface="Tw Cen MT"/>
                <a:cs typeface="Tw Cen MT"/>
              </a:rPr>
              <a:t>c</a:t>
            </a:r>
            <a:r>
              <a:rPr sz="1800" spc="-5">
                <a:latin typeface="Tw Cen MT"/>
                <a:cs typeface="Tw Cen MT"/>
              </a:rPr>
              <a:t>lients;</a:t>
            </a:r>
            <a:endParaRPr sz="1800">
              <a:latin typeface="Tw Cen MT"/>
              <a:cs typeface="Tw Cen MT"/>
            </a:endParaRPr>
          </a:p>
          <a:p>
            <a:pPr marL="588645" marR="5080" indent="-274320">
              <a:lnSpc>
                <a:spcPts val="1939"/>
              </a:lnSpc>
              <a:spcBef>
                <a:spcPts val="635"/>
              </a:spcBef>
              <a:buClr>
                <a:srgbClr val="4189B3"/>
              </a:buClr>
              <a:buSzPct val="69444"/>
              <a:buFont typeface="Wingdings 2"/>
              <a:buChar char="□"/>
              <a:tabLst>
                <a:tab pos="588645" algn="l"/>
                <a:tab pos="589280" algn="l"/>
              </a:tabLst>
            </a:pPr>
            <a:r>
              <a:rPr sz="1800">
                <a:latin typeface="Tw Cen MT"/>
                <a:cs typeface="Tw Cen MT"/>
              </a:rPr>
              <a:t>Monitoring and </a:t>
            </a:r>
            <a:r>
              <a:rPr lang="en-US" sz="1800" spc="-5">
                <a:latin typeface="Tw Cen MT"/>
                <a:cs typeface="Tw Cen MT"/>
              </a:rPr>
              <a:t>e</a:t>
            </a:r>
            <a:r>
              <a:rPr sz="1800" spc="-5">
                <a:latin typeface="Tw Cen MT"/>
                <a:cs typeface="Tw Cen MT"/>
              </a:rPr>
              <a:t>valuating </a:t>
            </a:r>
            <a:r>
              <a:rPr sz="1800">
                <a:latin typeface="Tw Cen MT"/>
                <a:cs typeface="Tw Cen MT"/>
              </a:rPr>
              <a:t>the </a:t>
            </a:r>
            <a:r>
              <a:rPr lang="en-US" sz="1800">
                <a:latin typeface="Tw Cen MT"/>
                <a:cs typeface="Tw Cen MT"/>
              </a:rPr>
              <a:t>n</a:t>
            </a:r>
            <a:r>
              <a:rPr sz="1800">
                <a:latin typeface="Tw Cen MT"/>
                <a:cs typeface="Tw Cen MT"/>
              </a:rPr>
              <a:t>on-</a:t>
            </a:r>
            <a:r>
              <a:rPr lang="en-US" sz="1800">
                <a:latin typeface="Tw Cen MT"/>
                <a:cs typeface="Tw Cen MT"/>
              </a:rPr>
              <a:t>m</a:t>
            </a:r>
            <a:r>
              <a:rPr sz="1800">
                <a:latin typeface="Tw Cen MT"/>
                <a:cs typeface="Tw Cen MT"/>
              </a:rPr>
              <a:t>edical </a:t>
            </a:r>
            <a:r>
              <a:rPr lang="en-US" sz="1800">
                <a:latin typeface="Tw Cen MT"/>
                <a:cs typeface="Tw Cen MT"/>
              </a:rPr>
              <a:t>c</a:t>
            </a:r>
            <a:r>
              <a:rPr sz="1800">
                <a:latin typeface="Tw Cen MT"/>
                <a:cs typeface="Tw Cen MT"/>
              </a:rPr>
              <a:t>omponents of the </a:t>
            </a:r>
            <a:r>
              <a:rPr lang="en-US" spc="-5">
                <a:latin typeface="Tw Cen MT"/>
                <a:cs typeface="Tw Cen MT"/>
              </a:rPr>
              <a:t>i</a:t>
            </a:r>
            <a:r>
              <a:rPr sz="1800" spc="-5">
                <a:latin typeface="Tw Cen MT"/>
                <a:cs typeface="Tw Cen MT"/>
              </a:rPr>
              <a:t>ndividual’s</a:t>
            </a:r>
            <a:r>
              <a:rPr sz="1800" spc="-120">
                <a:latin typeface="Tw Cen MT"/>
                <a:cs typeface="Tw Cen MT"/>
              </a:rPr>
              <a:t> </a:t>
            </a:r>
            <a:r>
              <a:rPr lang="en-US" sz="1800">
                <a:latin typeface="Tw Cen MT"/>
                <a:cs typeface="Tw Cen MT"/>
              </a:rPr>
              <a:t>p</a:t>
            </a:r>
            <a:r>
              <a:rPr sz="1800">
                <a:latin typeface="Tw Cen MT"/>
                <a:cs typeface="Tw Cen MT"/>
              </a:rPr>
              <a:t>lan  of </a:t>
            </a:r>
            <a:r>
              <a:rPr lang="en-US" sz="1800">
                <a:latin typeface="Tw Cen MT"/>
                <a:cs typeface="Tw Cen MT"/>
              </a:rPr>
              <a:t>c</a:t>
            </a:r>
            <a:r>
              <a:rPr sz="1800">
                <a:latin typeface="Tw Cen MT"/>
                <a:cs typeface="Tw Cen MT"/>
              </a:rPr>
              <a:t>are and </a:t>
            </a:r>
            <a:r>
              <a:rPr lang="en-US" sz="1800">
                <a:latin typeface="Tw Cen MT"/>
                <a:cs typeface="Tw Cen MT"/>
              </a:rPr>
              <a:t>a</a:t>
            </a:r>
            <a:r>
              <a:rPr sz="1800">
                <a:latin typeface="Tw Cen MT"/>
                <a:cs typeface="Tw Cen MT"/>
              </a:rPr>
              <a:t>ssuring </a:t>
            </a:r>
            <a:r>
              <a:rPr lang="en-US" sz="1800">
                <a:latin typeface="Tw Cen MT"/>
                <a:cs typeface="Tw Cen MT"/>
              </a:rPr>
              <a:t>t</a:t>
            </a:r>
            <a:r>
              <a:rPr sz="1800">
                <a:latin typeface="Tw Cen MT"/>
                <a:cs typeface="Tw Cen MT"/>
              </a:rPr>
              <a:t>hat the </a:t>
            </a:r>
            <a:r>
              <a:rPr lang="en-US" sz="1800">
                <a:latin typeface="Tw Cen MT"/>
                <a:cs typeface="Tw Cen MT"/>
              </a:rPr>
              <a:t>p</a:t>
            </a:r>
            <a:r>
              <a:rPr sz="1800">
                <a:latin typeface="Tw Cen MT"/>
                <a:cs typeface="Tw Cen MT"/>
              </a:rPr>
              <a:t>lan of </a:t>
            </a:r>
            <a:r>
              <a:rPr lang="en-US" sz="1800">
                <a:latin typeface="Tw Cen MT"/>
                <a:cs typeface="Tw Cen MT"/>
              </a:rPr>
              <a:t>c</a:t>
            </a:r>
            <a:r>
              <a:rPr sz="1800">
                <a:latin typeface="Tw Cen MT"/>
                <a:cs typeface="Tw Cen MT"/>
              </a:rPr>
              <a:t>are </a:t>
            </a:r>
            <a:r>
              <a:rPr lang="en-US" sz="1800" spc="-5">
                <a:latin typeface="Tw Cen MT"/>
                <a:cs typeface="Tw Cen MT"/>
              </a:rPr>
              <a:t>o</a:t>
            </a:r>
            <a:r>
              <a:rPr sz="1800" spc="-5">
                <a:latin typeface="Tw Cen MT"/>
                <a:cs typeface="Tw Cen MT"/>
              </a:rPr>
              <a:t>bjectives </a:t>
            </a:r>
            <a:r>
              <a:rPr lang="en-US" sz="1800">
                <a:latin typeface="Tw Cen MT"/>
                <a:cs typeface="Tw Cen MT"/>
              </a:rPr>
              <a:t>a</a:t>
            </a:r>
            <a:r>
              <a:rPr sz="1800">
                <a:latin typeface="Tw Cen MT"/>
                <a:cs typeface="Tw Cen MT"/>
              </a:rPr>
              <a:t>re </a:t>
            </a:r>
            <a:r>
              <a:rPr lang="en-US" sz="1800" spc="5">
                <a:latin typeface="Tw Cen MT"/>
                <a:cs typeface="Tw Cen MT"/>
              </a:rPr>
              <a:t>a</a:t>
            </a:r>
            <a:r>
              <a:rPr sz="1800" spc="5">
                <a:latin typeface="Tw Cen MT"/>
                <a:cs typeface="Tw Cen MT"/>
              </a:rPr>
              <a:t>chieved </a:t>
            </a:r>
            <a:r>
              <a:rPr sz="1800">
                <a:latin typeface="Tw Cen MT"/>
                <a:cs typeface="Tw Cen MT"/>
              </a:rPr>
              <a:t>and  </a:t>
            </a:r>
            <a:r>
              <a:rPr lang="en-US" sz="1800" spc="-5">
                <a:latin typeface="Tw Cen MT"/>
                <a:cs typeface="Tw Cen MT"/>
              </a:rPr>
              <a:t>a</a:t>
            </a:r>
            <a:r>
              <a:rPr sz="1800" spc="-5">
                <a:latin typeface="Tw Cen MT"/>
                <a:cs typeface="Tw Cen MT"/>
              </a:rPr>
              <a:t>ppropriate;</a:t>
            </a:r>
            <a:r>
              <a:rPr sz="1800" spc="-15">
                <a:latin typeface="Tw Cen MT"/>
                <a:cs typeface="Tw Cen MT"/>
              </a:rPr>
              <a:t> </a:t>
            </a:r>
            <a:r>
              <a:rPr sz="1800">
                <a:latin typeface="Tw Cen MT"/>
                <a:cs typeface="Tw Cen MT"/>
              </a:rPr>
              <a:t>and</a:t>
            </a:r>
          </a:p>
          <a:p>
            <a:pPr marL="588645" indent="-274955">
              <a:lnSpc>
                <a:spcPts val="2050"/>
              </a:lnSpc>
              <a:spcBef>
                <a:spcPts val="365"/>
              </a:spcBef>
              <a:buClr>
                <a:srgbClr val="4189B3"/>
              </a:buClr>
              <a:buSzPct val="69444"/>
              <a:buFont typeface="Wingdings 2"/>
              <a:buChar char="□"/>
              <a:tabLst>
                <a:tab pos="588645" algn="l"/>
                <a:tab pos="589280" algn="l"/>
              </a:tabLst>
            </a:pPr>
            <a:r>
              <a:rPr sz="1800" spc="-5">
                <a:latin typeface="Tw Cen MT"/>
                <a:cs typeface="Tw Cen MT"/>
              </a:rPr>
              <a:t>Arranging </a:t>
            </a:r>
            <a:r>
              <a:rPr sz="1800" spc="-15">
                <a:latin typeface="Tw Cen MT"/>
                <a:cs typeface="Tw Cen MT"/>
              </a:rPr>
              <a:t>for </a:t>
            </a:r>
            <a:r>
              <a:rPr sz="1800">
                <a:latin typeface="Tw Cen MT"/>
                <a:cs typeface="Tw Cen MT"/>
              </a:rPr>
              <a:t>and/or </a:t>
            </a:r>
            <a:r>
              <a:rPr lang="en-US" sz="1800" spc="-5">
                <a:latin typeface="Tw Cen MT"/>
                <a:cs typeface="Tw Cen MT"/>
              </a:rPr>
              <a:t>p</a:t>
            </a:r>
            <a:r>
              <a:rPr sz="1800" spc="-5">
                <a:latin typeface="Tw Cen MT"/>
                <a:cs typeface="Tw Cen MT"/>
              </a:rPr>
              <a:t>roviding </a:t>
            </a:r>
            <a:r>
              <a:rPr lang="en-US" sz="1800" spc="-10">
                <a:latin typeface="Tw Cen MT"/>
                <a:cs typeface="Tw Cen MT"/>
              </a:rPr>
              <a:t>t</a:t>
            </a:r>
            <a:r>
              <a:rPr sz="1800" spc="-10">
                <a:latin typeface="Tw Cen MT"/>
                <a:cs typeface="Tw Cen MT"/>
              </a:rPr>
              <a:t>ransportation </a:t>
            </a:r>
            <a:r>
              <a:rPr sz="1800">
                <a:latin typeface="Tw Cen MT"/>
                <a:cs typeface="Tw Cen MT"/>
              </a:rPr>
              <a:t>or </a:t>
            </a:r>
            <a:r>
              <a:rPr lang="en-US" sz="1800" spc="-10">
                <a:latin typeface="Tw Cen MT"/>
                <a:cs typeface="Tw Cen MT"/>
              </a:rPr>
              <a:t>t</a:t>
            </a:r>
            <a:r>
              <a:rPr sz="1800" spc="-10">
                <a:latin typeface="Tw Cen MT"/>
                <a:cs typeface="Tw Cen MT"/>
              </a:rPr>
              <a:t>ranslation </a:t>
            </a:r>
            <a:r>
              <a:rPr lang="en-US" sz="1800" spc="5">
                <a:latin typeface="Tw Cen MT"/>
                <a:cs typeface="Tw Cen MT"/>
              </a:rPr>
              <a:t>s</a:t>
            </a:r>
            <a:r>
              <a:rPr sz="1800" spc="5">
                <a:latin typeface="Tw Cen MT"/>
                <a:cs typeface="Tw Cen MT"/>
              </a:rPr>
              <a:t>ervices </a:t>
            </a:r>
            <a:r>
              <a:rPr sz="1800" spc="-15">
                <a:latin typeface="Tw Cen MT"/>
                <a:cs typeface="Tw Cen MT"/>
              </a:rPr>
              <a:t>for</a:t>
            </a:r>
            <a:r>
              <a:rPr sz="1800" spc="-60">
                <a:latin typeface="Tw Cen MT"/>
                <a:cs typeface="Tw Cen MT"/>
              </a:rPr>
              <a:t> </a:t>
            </a:r>
            <a:r>
              <a:rPr sz="1800">
                <a:latin typeface="Tw Cen MT"/>
                <a:cs typeface="Tw Cen MT"/>
              </a:rPr>
              <a:t>a</a:t>
            </a:r>
          </a:p>
          <a:p>
            <a:pPr marL="588645">
              <a:lnSpc>
                <a:spcPts val="2050"/>
              </a:lnSpc>
            </a:pPr>
            <a:r>
              <a:rPr lang="en-US" sz="1800">
                <a:latin typeface="Tw Cen MT"/>
                <a:cs typeface="Tw Cen MT"/>
              </a:rPr>
              <a:t>c</a:t>
            </a:r>
            <a:r>
              <a:rPr sz="1800">
                <a:latin typeface="Tw Cen MT"/>
                <a:cs typeface="Tw Cen MT"/>
              </a:rPr>
              <a:t>lient or </a:t>
            </a:r>
            <a:r>
              <a:rPr lang="en-US" sz="1800" spc="-5">
                <a:latin typeface="Tw Cen MT"/>
                <a:cs typeface="Tw Cen MT"/>
              </a:rPr>
              <a:t>f</a:t>
            </a:r>
            <a:r>
              <a:rPr sz="1800" spc="-5">
                <a:latin typeface="Tw Cen MT"/>
                <a:cs typeface="Tw Cen MT"/>
              </a:rPr>
              <a:t>amily </a:t>
            </a:r>
            <a:r>
              <a:rPr sz="1800">
                <a:latin typeface="Tw Cen MT"/>
                <a:cs typeface="Tw Cen MT"/>
              </a:rPr>
              <a:t>to </a:t>
            </a:r>
            <a:r>
              <a:rPr lang="en-US" sz="1800">
                <a:latin typeface="Tw Cen MT"/>
                <a:cs typeface="Tw Cen MT"/>
              </a:rPr>
              <a:t>a</a:t>
            </a:r>
            <a:r>
              <a:rPr sz="1800">
                <a:latin typeface="Tw Cen MT"/>
                <a:cs typeface="Tw Cen MT"/>
              </a:rPr>
              <a:t>ccess </a:t>
            </a:r>
            <a:r>
              <a:rPr lang="en-US">
                <a:latin typeface="Tw Cen MT"/>
                <a:cs typeface="Tw Cen MT"/>
              </a:rPr>
              <a:t>n</a:t>
            </a:r>
            <a:r>
              <a:rPr sz="1800">
                <a:latin typeface="Tw Cen MT"/>
                <a:cs typeface="Tw Cen MT"/>
              </a:rPr>
              <a:t>on-Medicaid</a:t>
            </a:r>
            <a:r>
              <a:rPr sz="1800" spc="-55">
                <a:latin typeface="Tw Cen MT"/>
                <a:cs typeface="Tw Cen MT"/>
              </a:rPr>
              <a:t> </a:t>
            </a:r>
            <a:r>
              <a:rPr lang="en-US" sz="1800" spc="5">
                <a:latin typeface="Tw Cen MT"/>
                <a:cs typeface="Tw Cen MT"/>
              </a:rPr>
              <a:t>services</a:t>
            </a:r>
            <a:r>
              <a:rPr sz="1800" spc="5">
                <a:latin typeface="Tw Cen MT"/>
                <a:cs typeface="Tw Cen MT"/>
              </a:rPr>
              <a:t>.</a:t>
            </a:r>
            <a:endParaRPr lang="en-US" spc="5">
              <a:latin typeface="Tw Cen MT"/>
              <a:cs typeface="Tw Cen MT"/>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7651" y="652094"/>
            <a:ext cx="6665595" cy="574675"/>
          </a:xfrm>
          <a:prstGeom prst="rect">
            <a:avLst/>
          </a:prstGeom>
        </p:spPr>
        <p:txBody>
          <a:bodyPr vert="horz" wrap="square" lIns="0" tIns="12700" rIns="0" bIns="0" rtlCol="0">
            <a:spAutoFit/>
          </a:bodyPr>
          <a:lstStyle/>
          <a:p>
            <a:pPr marL="12700">
              <a:lnSpc>
                <a:spcPct val="100000"/>
              </a:lnSpc>
              <a:spcBef>
                <a:spcPts val="100"/>
              </a:spcBef>
              <a:tabLst>
                <a:tab pos="1546860" algn="l"/>
              </a:tabLst>
            </a:pPr>
            <a:r>
              <a:rPr i="1">
                <a:latin typeface="Tw Cen MT"/>
                <a:cs typeface="Tw Cen MT"/>
              </a:rPr>
              <a:t>Code</a:t>
            </a:r>
            <a:r>
              <a:rPr i="1" spc="-10">
                <a:latin typeface="Tw Cen MT"/>
                <a:cs typeface="Tw Cen MT"/>
              </a:rPr>
              <a:t> </a:t>
            </a:r>
            <a:r>
              <a:rPr i="1">
                <a:latin typeface="Tw Cen MT"/>
                <a:cs typeface="Tw Cen MT"/>
              </a:rPr>
              <a:t>I.	</a:t>
            </a:r>
            <a:r>
              <a:t>Medicaid </a:t>
            </a:r>
            <a:r>
              <a:rPr spc="-10"/>
              <a:t>Provider</a:t>
            </a:r>
            <a:r>
              <a:rPr spc="-50"/>
              <a:t> </a:t>
            </a:r>
            <a:r>
              <a:rPr spc="-15"/>
              <a:t>Relations</a:t>
            </a:r>
          </a:p>
        </p:txBody>
      </p:sp>
      <p:sp>
        <p:nvSpPr>
          <p:cNvPr id="3" name="object 3"/>
          <p:cNvSpPr txBox="1"/>
          <p:nvPr/>
        </p:nvSpPr>
        <p:spPr>
          <a:xfrm>
            <a:off x="535940" y="1592021"/>
            <a:ext cx="8068309" cy="4512902"/>
          </a:xfrm>
          <a:prstGeom prst="rect">
            <a:avLst/>
          </a:prstGeom>
        </p:spPr>
        <p:txBody>
          <a:bodyPr vert="horz" wrap="square" lIns="0" tIns="74295" rIns="0" bIns="0" rtlCol="0">
            <a:spAutoFit/>
          </a:bodyPr>
          <a:lstStyle/>
          <a:p>
            <a:pPr marL="332740" marR="327660">
              <a:lnSpc>
                <a:spcPct val="80100"/>
              </a:lnSpc>
              <a:spcBef>
                <a:spcPts val="585"/>
              </a:spcBef>
            </a:pPr>
            <a:r>
              <a:rPr sz="2000">
                <a:latin typeface="Tw Cen MT"/>
                <a:cs typeface="Tw Cen MT"/>
              </a:rPr>
              <a:t>Activities </a:t>
            </a:r>
            <a:r>
              <a:rPr lang="en-US" sz="2000">
                <a:latin typeface="Tw Cen MT"/>
                <a:cs typeface="Tw Cen MT"/>
              </a:rPr>
              <a:t>t</a:t>
            </a:r>
            <a:r>
              <a:rPr sz="2000">
                <a:latin typeface="Tw Cen MT"/>
                <a:cs typeface="Tw Cen MT"/>
              </a:rPr>
              <a:t>hat </a:t>
            </a:r>
            <a:r>
              <a:rPr lang="en-US" sz="2000" spc="-5">
                <a:latin typeface="Tw Cen MT"/>
                <a:cs typeface="Tw Cen MT"/>
              </a:rPr>
              <a:t>i</a:t>
            </a:r>
            <a:r>
              <a:rPr sz="2000" spc="-5">
                <a:latin typeface="Tw Cen MT"/>
                <a:cs typeface="Tw Cen MT"/>
              </a:rPr>
              <a:t>nclude </a:t>
            </a:r>
            <a:r>
              <a:rPr lang="en-US" sz="2000" spc="-5">
                <a:latin typeface="Tw Cen MT"/>
                <a:cs typeface="Tw Cen MT"/>
              </a:rPr>
              <a:t>e</a:t>
            </a:r>
            <a:r>
              <a:rPr sz="2000" spc="-5">
                <a:latin typeface="Tw Cen MT"/>
                <a:cs typeface="Tw Cen MT"/>
              </a:rPr>
              <a:t>stablishing, </a:t>
            </a:r>
            <a:r>
              <a:rPr lang="en-US" sz="2000" spc="-5">
                <a:latin typeface="Tw Cen MT"/>
                <a:cs typeface="Tw Cen MT"/>
              </a:rPr>
              <a:t>m</a:t>
            </a:r>
            <a:r>
              <a:rPr sz="2000" spc="-5">
                <a:latin typeface="Tw Cen MT"/>
                <a:cs typeface="Tw Cen MT"/>
              </a:rPr>
              <a:t>aintaining, </a:t>
            </a:r>
            <a:r>
              <a:rPr sz="2000">
                <a:latin typeface="Tw Cen MT"/>
                <a:cs typeface="Tw Cen MT"/>
              </a:rPr>
              <a:t>and </a:t>
            </a:r>
            <a:r>
              <a:rPr lang="en-US" sz="2000">
                <a:latin typeface="Tw Cen MT"/>
                <a:cs typeface="Tw Cen MT"/>
              </a:rPr>
              <a:t>i</a:t>
            </a:r>
            <a:r>
              <a:rPr sz="2000">
                <a:latin typeface="Tw Cen MT"/>
                <a:cs typeface="Tw Cen MT"/>
              </a:rPr>
              <a:t>ncreasing </a:t>
            </a:r>
            <a:r>
              <a:rPr lang="en-US" sz="2000" spc="-5">
                <a:latin typeface="Tw Cen MT"/>
                <a:cs typeface="Tw Cen MT"/>
              </a:rPr>
              <a:t>p</a:t>
            </a:r>
            <a:r>
              <a:rPr sz="2000" spc="-5">
                <a:latin typeface="Tw Cen MT"/>
                <a:cs typeface="Tw Cen MT"/>
              </a:rPr>
              <a:t>rovider  </a:t>
            </a:r>
            <a:r>
              <a:rPr lang="en-US" sz="2000" spc="-5">
                <a:latin typeface="Tw Cen MT"/>
                <a:cs typeface="Tw Cen MT"/>
              </a:rPr>
              <a:t>r</a:t>
            </a:r>
            <a:r>
              <a:rPr sz="2000" spc="-5">
                <a:latin typeface="Tw Cen MT"/>
                <a:cs typeface="Tw Cen MT"/>
              </a:rPr>
              <a:t>esources </a:t>
            </a:r>
            <a:r>
              <a:rPr sz="2000">
                <a:latin typeface="Tw Cen MT"/>
                <a:cs typeface="Tw Cen MT"/>
              </a:rPr>
              <a:t>to </a:t>
            </a:r>
            <a:r>
              <a:rPr lang="en-US" sz="2000">
                <a:latin typeface="Tw Cen MT"/>
                <a:cs typeface="Tw Cen MT"/>
              </a:rPr>
              <a:t>i</a:t>
            </a:r>
            <a:r>
              <a:rPr sz="2000">
                <a:latin typeface="Tw Cen MT"/>
                <a:cs typeface="Tw Cen MT"/>
              </a:rPr>
              <a:t>dentify and </a:t>
            </a:r>
            <a:r>
              <a:rPr lang="en-US" sz="2000" spc="-10">
                <a:latin typeface="Tw Cen MT"/>
                <a:cs typeface="Tw Cen MT"/>
              </a:rPr>
              <a:t>h</a:t>
            </a:r>
            <a:r>
              <a:rPr sz="2000" spc="-10">
                <a:latin typeface="Tw Cen MT"/>
                <a:cs typeface="Tw Cen MT"/>
              </a:rPr>
              <a:t>ave </a:t>
            </a:r>
            <a:r>
              <a:rPr lang="en-US" sz="2000" spc="-10">
                <a:latin typeface="Tw Cen MT"/>
                <a:cs typeface="Tw Cen MT"/>
              </a:rPr>
              <a:t>a</a:t>
            </a:r>
            <a:r>
              <a:rPr sz="2000" spc="-10">
                <a:latin typeface="Tw Cen MT"/>
                <a:cs typeface="Tw Cen MT"/>
              </a:rPr>
              <a:t>vailable </a:t>
            </a:r>
            <a:r>
              <a:rPr lang="en-US" sz="2000">
                <a:latin typeface="Tw Cen MT"/>
                <a:cs typeface="Tw Cen MT"/>
              </a:rPr>
              <a:t>q</a:t>
            </a:r>
            <a:r>
              <a:rPr sz="2000">
                <a:latin typeface="Tw Cen MT"/>
                <a:cs typeface="Tw Cen MT"/>
              </a:rPr>
              <a:t>ualified </a:t>
            </a:r>
            <a:r>
              <a:rPr lang="en-US" sz="2000" spc="-5">
                <a:latin typeface="Tw Cen MT"/>
                <a:cs typeface="Tw Cen MT"/>
              </a:rPr>
              <a:t>p</a:t>
            </a:r>
            <a:r>
              <a:rPr sz="2000" spc="-5">
                <a:latin typeface="Tw Cen MT"/>
                <a:cs typeface="Tw Cen MT"/>
              </a:rPr>
              <a:t>roviders </a:t>
            </a:r>
            <a:r>
              <a:rPr sz="2000">
                <a:latin typeface="Tw Cen MT"/>
                <a:cs typeface="Tw Cen MT"/>
              </a:rPr>
              <a:t>of</a:t>
            </a:r>
            <a:r>
              <a:rPr sz="2000" spc="-155">
                <a:latin typeface="Tw Cen MT"/>
                <a:cs typeface="Tw Cen MT"/>
              </a:rPr>
              <a:t> </a:t>
            </a:r>
            <a:r>
              <a:rPr lang="en-US" sz="2000">
                <a:latin typeface="Tw Cen MT"/>
                <a:cs typeface="Tw Cen MT"/>
              </a:rPr>
              <a:t>e</a:t>
            </a:r>
            <a:r>
              <a:rPr sz="2000">
                <a:latin typeface="Tw Cen MT"/>
                <a:cs typeface="Tw Cen MT"/>
              </a:rPr>
              <a:t>ssential  Medicaid </a:t>
            </a:r>
            <a:r>
              <a:rPr lang="en-US" sz="2000" spc="-5">
                <a:latin typeface="Tw Cen MT"/>
                <a:cs typeface="Tw Cen MT"/>
              </a:rPr>
              <a:t>covered h</a:t>
            </a:r>
            <a:r>
              <a:rPr lang="en-US" sz="2000">
                <a:latin typeface="Tw Cen MT"/>
                <a:cs typeface="Tw Cen MT"/>
              </a:rPr>
              <a:t>ealth</a:t>
            </a:r>
            <a:r>
              <a:rPr lang="en-US" sz="2000" spc="-105">
                <a:latin typeface="Tw Cen MT"/>
                <a:cs typeface="Tw Cen MT"/>
              </a:rPr>
              <a:t> </a:t>
            </a:r>
            <a:r>
              <a:rPr lang="en-US" sz="2000" spc="5">
                <a:latin typeface="Tw Cen MT"/>
                <a:cs typeface="Tw Cen MT"/>
              </a:rPr>
              <a:t>services as required by the State of IN to ensure clinical and non-clinical staff are appropriate for the Medicaid population receiving services by the agency.  </a:t>
            </a:r>
            <a:endParaRPr sz="2000">
              <a:latin typeface="Tw Cen MT"/>
              <a:cs typeface="Tw Cen MT"/>
            </a:endParaRPr>
          </a:p>
          <a:p>
            <a:pPr marL="12700">
              <a:lnSpc>
                <a:spcPct val="100000"/>
              </a:lnSpc>
            </a:pPr>
            <a:r>
              <a:rPr lang="en-US">
                <a:latin typeface="Tw Cen MT"/>
                <a:cs typeface="Tw Cen MT"/>
              </a:rPr>
              <a:t>Activities include</a:t>
            </a:r>
            <a:r>
              <a:rPr>
                <a:latin typeface="Tw Cen MT"/>
                <a:cs typeface="Tw Cen MT"/>
              </a:rPr>
              <a:t>:</a:t>
            </a:r>
          </a:p>
          <a:p>
            <a:pPr marL="652780" marR="582295" indent="-274320">
              <a:lnSpc>
                <a:spcPct val="80000"/>
              </a:lnSpc>
              <a:spcBef>
                <a:spcPts val="600"/>
              </a:spcBef>
              <a:buClr>
                <a:srgbClr val="4189B3"/>
              </a:buClr>
              <a:buSzPct val="70000"/>
              <a:buFont typeface="Wingdings 2"/>
              <a:buChar char="□"/>
              <a:tabLst>
                <a:tab pos="653415" algn="l"/>
              </a:tabLst>
            </a:pPr>
            <a:r>
              <a:rPr>
                <a:latin typeface="Tw Cen MT"/>
                <a:cs typeface="Tw Cen MT"/>
              </a:rPr>
              <a:t>Recruiting </a:t>
            </a:r>
            <a:r>
              <a:rPr lang="en-US" spc="-5">
                <a:latin typeface="Tw Cen MT"/>
                <a:cs typeface="Tw Cen MT"/>
              </a:rPr>
              <a:t>providers</a:t>
            </a:r>
            <a:r>
              <a:rPr spc="-5">
                <a:latin typeface="Tw Cen MT"/>
                <a:cs typeface="Tw Cen MT"/>
              </a:rPr>
              <a:t> </a:t>
            </a:r>
            <a:r>
              <a:rPr>
                <a:latin typeface="Tw Cen MT"/>
                <a:cs typeface="Tw Cen MT"/>
              </a:rPr>
              <a:t>to </a:t>
            </a:r>
            <a:r>
              <a:rPr lang="en-US" spc="-5">
                <a:latin typeface="Tw Cen MT"/>
                <a:cs typeface="Tw Cen MT"/>
              </a:rPr>
              <a:t>provide Medicaid </a:t>
            </a:r>
            <a:r>
              <a:rPr lang="en-US" spc="-155">
                <a:latin typeface="Tw Cen MT"/>
                <a:cs typeface="Tw Cen MT"/>
              </a:rPr>
              <a:t> </a:t>
            </a:r>
            <a:r>
              <a:rPr lang="en-US" spc="-5">
                <a:latin typeface="Tw Cen MT"/>
                <a:cs typeface="Tw Cen MT"/>
              </a:rPr>
              <a:t>c</a:t>
            </a:r>
            <a:r>
              <a:rPr spc="-5">
                <a:latin typeface="Tw Cen MT"/>
                <a:cs typeface="Tw Cen MT"/>
              </a:rPr>
              <a:t>overed</a:t>
            </a:r>
            <a:r>
              <a:rPr spc="-50">
                <a:latin typeface="Tw Cen MT"/>
                <a:cs typeface="Tw Cen MT"/>
              </a:rPr>
              <a:t> </a:t>
            </a:r>
            <a:r>
              <a:rPr lang="en-US" spc="10">
                <a:latin typeface="Tw Cen MT"/>
                <a:cs typeface="Tw Cen MT"/>
              </a:rPr>
              <a:t>s</a:t>
            </a:r>
            <a:r>
              <a:rPr spc="10">
                <a:latin typeface="Tw Cen MT"/>
                <a:cs typeface="Tw Cen MT"/>
              </a:rPr>
              <a:t>ervices</a:t>
            </a:r>
            <a:r>
              <a:rPr lang="en-US" spc="10">
                <a:latin typeface="Tw Cen MT"/>
                <a:cs typeface="Tw Cen MT"/>
              </a:rPr>
              <a:t> to meet the needs of the population and IN Medicaid program standards on behalf of the state</a:t>
            </a:r>
            <a:r>
              <a:rPr spc="10">
                <a:latin typeface="Tw Cen MT"/>
                <a:cs typeface="Tw Cen MT"/>
              </a:rPr>
              <a:t>;</a:t>
            </a:r>
            <a:endParaRPr>
              <a:latin typeface="Tw Cen MT"/>
              <a:cs typeface="Tw Cen MT"/>
            </a:endParaRPr>
          </a:p>
          <a:p>
            <a:pPr marL="652780" marR="281305" indent="-274320">
              <a:lnSpc>
                <a:spcPct val="80000"/>
              </a:lnSpc>
              <a:spcBef>
                <a:spcPts val="600"/>
              </a:spcBef>
              <a:buClr>
                <a:srgbClr val="4189B3"/>
              </a:buClr>
              <a:buSzPct val="70000"/>
              <a:buFont typeface="Wingdings 2"/>
              <a:buChar char="□"/>
              <a:tabLst>
                <a:tab pos="653415" algn="l"/>
              </a:tabLst>
            </a:pPr>
            <a:r>
              <a:rPr>
                <a:latin typeface="Tw Cen MT"/>
                <a:cs typeface="Tw Cen MT"/>
              </a:rPr>
              <a:t>Identifying </a:t>
            </a:r>
            <a:r>
              <a:rPr lang="en-US" spc="-15">
                <a:latin typeface="Tw Cen MT"/>
                <a:cs typeface="Tw Cen MT"/>
              </a:rPr>
              <a:t>p</a:t>
            </a:r>
            <a:r>
              <a:rPr spc="-15">
                <a:latin typeface="Tw Cen MT"/>
                <a:cs typeface="Tw Cen MT"/>
              </a:rPr>
              <a:t>otential </a:t>
            </a:r>
            <a:r>
              <a:rPr>
                <a:latin typeface="Tw Cen MT"/>
                <a:cs typeface="Tw Cen MT"/>
              </a:rPr>
              <a:t>Medicaid </a:t>
            </a:r>
            <a:r>
              <a:rPr lang="en-US" spc="-5">
                <a:latin typeface="Tw Cen MT"/>
                <a:cs typeface="Tw Cen MT"/>
              </a:rPr>
              <a:t>p</a:t>
            </a:r>
            <a:r>
              <a:rPr spc="-5">
                <a:latin typeface="Tw Cen MT"/>
                <a:cs typeface="Tw Cen MT"/>
              </a:rPr>
              <a:t>roviders </a:t>
            </a:r>
            <a:r>
              <a:rPr>
                <a:latin typeface="Tw Cen MT"/>
                <a:cs typeface="Tw Cen MT"/>
              </a:rPr>
              <a:t>and </a:t>
            </a:r>
            <a:r>
              <a:rPr lang="en-US">
                <a:latin typeface="Tw Cen MT"/>
                <a:cs typeface="Tw Cen MT"/>
              </a:rPr>
              <a:t>l</a:t>
            </a:r>
            <a:r>
              <a:rPr>
                <a:latin typeface="Tw Cen MT"/>
                <a:cs typeface="Tw Cen MT"/>
              </a:rPr>
              <a:t>inking </a:t>
            </a:r>
            <a:r>
              <a:rPr lang="en-US">
                <a:latin typeface="Tw Cen MT"/>
                <a:cs typeface="Tw Cen MT"/>
              </a:rPr>
              <a:t>t</a:t>
            </a:r>
            <a:r>
              <a:rPr>
                <a:latin typeface="Tw Cen MT"/>
                <a:cs typeface="Tw Cen MT"/>
              </a:rPr>
              <a:t>hem </a:t>
            </a:r>
            <a:r>
              <a:rPr lang="en-US">
                <a:latin typeface="Tw Cen MT"/>
                <a:cs typeface="Tw Cen MT"/>
              </a:rPr>
              <a:t>w</a:t>
            </a:r>
            <a:r>
              <a:rPr>
                <a:latin typeface="Tw Cen MT"/>
                <a:cs typeface="Tw Cen MT"/>
              </a:rPr>
              <a:t>ith ED</a:t>
            </a:r>
            <a:r>
              <a:rPr lang="en-US">
                <a:latin typeface="Tw Cen MT"/>
                <a:cs typeface="Tw Cen MT"/>
              </a:rPr>
              <a:t>S to </a:t>
            </a:r>
            <a:r>
              <a:rPr lang="en-US" spc="-5">
                <a:latin typeface="Tw Cen MT"/>
                <a:cs typeface="Tw Cen MT"/>
              </a:rPr>
              <a:t>f</a:t>
            </a:r>
            <a:r>
              <a:rPr spc="-5">
                <a:latin typeface="Tw Cen MT"/>
                <a:cs typeface="Tw Cen MT"/>
              </a:rPr>
              <a:t>acilitate </a:t>
            </a:r>
            <a:r>
              <a:rPr>
                <a:latin typeface="Tw Cen MT"/>
                <a:cs typeface="Tw Cen MT"/>
              </a:rPr>
              <a:t>Medicaid </a:t>
            </a:r>
            <a:r>
              <a:rPr lang="en-US" spc="-5">
                <a:latin typeface="Tw Cen MT"/>
                <a:cs typeface="Tw Cen MT"/>
              </a:rPr>
              <a:t>p</a:t>
            </a:r>
            <a:r>
              <a:rPr spc="-5">
                <a:latin typeface="Tw Cen MT"/>
                <a:cs typeface="Tw Cen MT"/>
              </a:rPr>
              <a:t>rovider</a:t>
            </a:r>
            <a:r>
              <a:rPr spc="-110">
                <a:latin typeface="Tw Cen MT"/>
                <a:cs typeface="Tw Cen MT"/>
              </a:rPr>
              <a:t> </a:t>
            </a:r>
            <a:r>
              <a:rPr lang="en-US" spc="-5">
                <a:latin typeface="Tw Cen MT"/>
                <a:cs typeface="Tw Cen MT"/>
              </a:rPr>
              <a:t>e</a:t>
            </a:r>
            <a:r>
              <a:rPr spc="-5">
                <a:latin typeface="Tw Cen MT"/>
                <a:cs typeface="Tw Cen MT"/>
              </a:rPr>
              <a:t>nrollment;</a:t>
            </a:r>
            <a:endParaRPr>
              <a:latin typeface="Tw Cen MT"/>
              <a:cs typeface="Tw Cen MT"/>
            </a:endParaRPr>
          </a:p>
          <a:p>
            <a:pPr marL="652780" indent="-274955">
              <a:lnSpc>
                <a:spcPts val="2160"/>
              </a:lnSpc>
              <a:spcBef>
                <a:spcPts val="120"/>
              </a:spcBef>
              <a:buClr>
                <a:srgbClr val="4189B3"/>
              </a:buClr>
              <a:buSzPct val="70000"/>
              <a:buFont typeface="Wingdings 2"/>
              <a:buChar char="□"/>
              <a:tabLst>
                <a:tab pos="653415" algn="l"/>
              </a:tabLst>
            </a:pPr>
            <a:r>
              <a:rPr spc="-5">
                <a:latin typeface="Tw Cen MT"/>
                <a:cs typeface="Tw Cen MT"/>
              </a:rPr>
              <a:t>Facilitating the </a:t>
            </a:r>
            <a:r>
              <a:rPr lang="en-US" spc="-5">
                <a:latin typeface="Tw Cen MT"/>
                <a:cs typeface="Tw Cen MT"/>
              </a:rPr>
              <a:t>d</a:t>
            </a:r>
            <a:r>
              <a:rPr spc="-5">
                <a:latin typeface="Tw Cen MT"/>
                <a:cs typeface="Tw Cen MT"/>
              </a:rPr>
              <a:t>issemination </a:t>
            </a:r>
            <a:r>
              <a:rPr>
                <a:latin typeface="Tw Cen MT"/>
                <a:cs typeface="Tw Cen MT"/>
              </a:rPr>
              <a:t>of </a:t>
            </a:r>
            <a:r>
              <a:rPr lang="en-US" spc="-5">
                <a:latin typeface="Tw Cen MT"/>
                <a:cs typeface="Tw Cen MT"/>
              </a:rPr>
              <a:t>i</a:t>
            </a:r>
            <a:r>
              <a:rPr spc="-5">
                <a:latin typeface="Tw Cen MT"/>
                <a:cs typeface="Tw Cen MT"/>
              </a:rPr>
              <a:t>nformation </a:t>
            </a:r>
            <a:r>
              <a:rPr>
                <a:latin typeface="Tw Cen MT"/>
                <a:cs typeface="Tw Cen MT"/>
              </a:rPr>
              <a:t>to </a:t>
            </a:r>
            <a:r>
              <a:rPr lang="en-US" spc="-5">
                <a:latin typeface="Tw Cen MT"/>
                <a:cs typeface="Tw Cen MT"/>
              </a:rPr>
              <a:t>providers </a:t>
            </a:r>
            <a:r>
              <a:rPr>
                <a:latin typeface="Tw Cen MT"/>
                <a:cs typeface="Tw Cen MT"/>
              </a:rPr>
              <a:t>on</a:t>
            </a:r>
            <a:r>
              <a:rPr spc="-110">
                <a:latin typeface="Tw Cen MT"/>
                <a:cs typeface="Tw Cen MT"/>
              </a:rPr>
              <a:t> </a:t>
            </a:r>
            <a:r>
              <a:rPr>
                <a:latin typeface="Tw Cen MT"/>
                <a:cs typeface="Tw Cen MT"/>
              </a:rPr>
              <a:t>Medicaid</a:t>
            </a:r>
          </a:p>
          <a:p>
            <a:pPr marL="652780">
              <a:lnSpc>
                <a:spcPts val="2160"/>
              </a:lnSpc>
            </a:pPr>
            <a:r>
              <a:rPr lang="en-US" spc="-15">
                <a:latin typeface="Tw Cen MT"/>
                <a:cs typeface="Tw Cen MT"/>
              </a:rPr>
              <a:t>policy </a:t>
            </a:r>
            <a:r>
              <a:rPr>
                <a:latin typeface="Tw Cen MT"/>
                <a:cs typeface="Tw Cen MT"/>
              </a:rPr>
              <a:t>and</a:t>
            </a:r>
            <a:r>
              <a:rPr spc="-45">
                <a:latin typeface="Tw Cen MT"/>
                <a:cs typeface="Tw Cen MT"/>
              </a:rPr>
              <a:t> </a:t>
            </a:r>
            <a:r>
              <a:rPr lang="en-US" spc="-5">
                <a:latin typeface="Tw Cen MT"/>
                <a:cs typeface="Tw Cen MT"/>
              </a:rPr>
              <a:t>regulations as well as Medicaid Program requirements</a:t>
            </a:r>
            <a:r>
              <a:rPr spc="-5">
                <a:latin typeface="Tw Cen MT"/>
                <a:cs typeface="Tw Cen MT"/>
              </a:rPr>
              <a:t>;</a:t>
            </a:r>
            <a:endParaRPr>
              <a:latin typeface="Tw Cen MT"/>
              <a:cs typeface="Tw Cen MT"/>
            </a:endParaRPr>
          </a:p>
          <a:p>
            <a:pPr marL="652780" indent="-274955">
              <a:lnSpc>
                <a:spcPct val="100000"/>
              </a:lnSpc>
              <a:spcBef>
                <a:spcPts val="120"/>
              </a:spcBef>
              <a:buClr>
                <a:srgbClr val="4189B3"/>
              </a:buClr>
              <a:buSzPct val="70000"/>
              <a:buFont typeface="Wingdings 2"/>
              <a:buChar char="□"/>
              <a:tabLst>
                <a:tab pos="653415" algn="l"/>
              </a:tabLst>
            </a:pPr>
            <a:r>
              <a:rPr spc="-5">
                <a:latin typeface="Tw Cen MT"/>
                <a:cs typeface="Tw Cen MT"/>
              </a:rPr>
              <a:t>Developing </a:t>
            </a:r>
            <a:r>
              <a:rPr>
                <a:latin typeface="Tw Cen MT"/>
                <a:cs typeface="Tw Cen MT"/>
              </a:rPr>
              <a:t>Medicaid </a:t>
            </a:r>
            <a:r>
              <a:rPr lang="en-US" spc="15">
                <a:latin typeface="Tw Cen MT"/>
                <a:cs typeface="Tw Cen MT"/>
              </a:rPr>
              <a:t>s</a:t>
            </a:r>
            <a:r>
              <a:rPr spc="15">
                <a:latin typeface="Tw Cen MT"/>
                <a:cs typeface="Tw Cen MT"/>
              </a:rPr>
              <a:t>ervice </a:t>
            </a:r>
            <a:r>
              <a:rPr lang="en-US" spc="-5">
                <a:latin typeface="Tw Cen MT"/>
                <a:cs typeface="Tw Cen MT"/>
              </a:rPr>
              <a:t>p</a:t>
            </a:r>
            <a:r>
              <a:rPr spc="-5">
                <a:latin typeface="Tw Cen MT"/>
                <a:cs typeface="Tw Cen MT"/>
              </a:rPr>
              <a:t>rovider </a:t>
            </a:r>
            <a:r>
              <a:rPr lang="en-US">
                <a:latin typeface="Tw Cen MT"/>
                <a:cs typeface="Tw Cen MT"/>
              </a:rPr>
              <a:t>d</a:t>
            </a:r>
            <a:r>
              <a:rPr>
                <a:latin typeface="Tw Cen MT"/>
                <a:cs typeface="Tw Cen MT"/>
              </a:rPr>
              <a:t>irectories</a:t>
            </a:r>
            <a:r>
              <a:rPr lang="en-US">
                <a:latin typeface="Tw Cen MT"/>
                <a:cs typeface="Tw Cen MT"/>
              </a:rPr>
              <a:t> on behalf of the State of IN</a:t>
            </a:r>
            <a:r>
              <a:rPr>
                <a:latin typeface="Tw Cen MT"/>
                <a:cs typeface="Tw Cen MT"/>
              </a:rPr>
              <a:t>;</a:t>
            </a:r>
            <a:r>
              <a:rPr spc="-229">
                <a:latin typeface="Tw Cen MT"/>
                <a:cs typeface="Tw Cen MT"/>
              </a:rPr>
              <a:t> </a:t>
            </a:r>
            <a:r>
              <a:rPr>
                <a:latin typeface="Tw Cen MT"/>
                <a:cs typeface="Tw Cen MT"/>
              </a:rPr>
              <a:t>and</a:t>
            </a:r>
          </a:p>
          <a:p>
            <a:pPr marL="652780" marR="5080" indent="-274320">
              <a:lnSpc>
                <a:spcPct val="80000"/>
              </a:lnSpc>
              <a:spcBef>
                <a:spcPts val="600"/>
              </a:spcBef>
              <a:buClr>
                <a:srgbClr val="4189B3"/>
              </a:buClr>
              <a:buSzPct val="70000"/>
              <a:buFont typeface="Wingdings 2"/>
              <a:buChar char="□"/>
              <a:tabLst>
                <a:tab pos="653415" algn="l"/>
              </a:tabLst>
            </a:pPr>
            <a:r>
              <a:rPr spc="-10">
                <a:latin typeface="Tw Cen MT"/>
                <a:cs typeface="Tw Cen MT"/>
              </a:rPr>
              <a:t>Participating </a:t>
            </a:r>
            <a:r>
              <a:rPr spc="-5">
                <a:latin typeface="Tw Cen MT"/>
                <a:cs typeface="Tw Cen MT"/>
              </a:rPr>
              <a:t>in </a:t>
            </a:r>
            <a:r>
              <a:rPr lang="en-US">
                <a:latin typeface="Tw Cen MT"/>
                <a:cs typeface="Tw Cen MT"/>
              </a:rPr>
              <a:t>m</a:t>
            </a:r>
            <a:r>
              <a:rPr>
                <a:latin typeface="Tw Cen MT"/>
                <a:cs typeface="Tw Cen MT"/>
              </a:rPr>
              <a:t>eetings </a:t>
            </a:r>
            <a:r>
              <a:rPr lang="en-US">
                <a:latin typeface="Tw Cen MT"/>
                <a:cs typeface="Tw Cen MT"/>
              </a:rPr>
              <a:t>w</a:t>
            </a:r>
            <a:r>
              <a:rPr>
                <a:latin typeface="Tw Cen MT"/>
                <a:cs typeface="Tw Cen MT"/>
              </a:rPr>
              <a:t>ith Medicaid </a:t>
            </a:r>
            <a:r>
              <a:rPr lang="en-US" spc="-5">
                <a:latin typeface="Tw Cen MT"/>
                <a:cs typeface="Tw Cen MT"/>
              </a:rPr>
              <a:t>p</a:t>
            </a:r>
            <a:r>
              <a:rPr spc="-5">
                <a:latin typeface="Tw Cen MT"/>
                <a:cs typeface="Tw Cen MT"/>
              </a:rPr>
              <a:t>roviders </a:t>
            </a:r>
            <a:r>
              <a:rPr>
                <a:latin typeface="Tw Cen MT"/>
                <a:cs typeface="Tw Cen MT"/>
              </a:rPr>
              <a:t>to </a:t>
            </a:r>
            <a:r>
              <a:rPr lang="en-US">
                <a:latin typeface="Tw Cen MT"/>
                <a:cs typeface="Tw Cen MT"/>
              </a:rPr>
              <a:t>assure maintenance </a:t>
            </a:r>
            <a:r>
              <a:rPr spc="-120">
                <a:latin typeface="Tw Cen MT"/>
                <a:cs typeface="Tw Cen MT"/>
              </a:rPr>
              <a:t> </a:t>
            </a:r>
            <a:r>
              <a:rPr>
                <a:latin typeface="Tw Cen MT"/>
                <a:cs typeface="Tw Cen MT"/>
              </a:rPr>
              <a:t>or </a:t>
            </a:r>
            <a:r>
              <a:rPr lang="en-US" spc="-10">
                <a:latin typeface="Tw Cen MT"/>
                <a:cs typeface="Tw Cen MT"/>
              </a:rPr>
              <a:t>i</a:t>
            </a:r>
            <a:r>
              <a:rPr spc="-10">
                <a:latin typeface="Tw Cen MT"/>
                <a:cs typeface="Tw Cen MT"/>
              </a:rPr>
              <a:t>mprovement </a:t>
            </a:r>
            <a:r>
              <a:rPr>
                <a:latin typeface="Tw Cen MT"/>
                <a:cs typeface="Tw Cen MT"/>
              </a:rPr>
              <a:t>of </a:t>
            </a:r>
            <a:r>
              <a:rPr lang="en-US" spc="-5">
                <a:latin typeface="Tw Cen MT"/>
                <a:cs typeface="Tw Cen MT"/>
              </a:rPr>
              <a:t>c</a:t>
            </a:r>
            <a:r>
              <a:rPr spc="-5">
                <a:latin typeface="Tw Cen MT"/>
                <a:cs typeface="Tw Cen MT"/>
              </a:rPr>
              <a:t>overed </a:t>
            </a:r>
            <a:r>
              <a:rPr lang="en-US">
                <a:latin typeface="Tw Cen MT"/>
                <a:cs typeface="Tw Cen MT"/>
              </a:rPr>
              <a:t>h</a:t>
            </a:r>
            <a:r>
              <a:rPr>
                <a:latin typeface="Tw Cen MT"/>
                <a:cs typeface="Tw Cen MT"/>
              </a:rPr>
              <a:t>ealth</a:t>
            </a:r>
            <a:r>
              <a:rPr spc="-80">
                <a:latin typeface="Tw Cen MT"/>
                <a:cs typeface="Tw Cen MT"/>
              </a:rPr>
              <a:t> </a:t>
            </a:r>
            <a:r>
              <a:rPr lang="en-US" spc="10">
                <a:latin typeface="Tw Cen MT"/>
                <a:cs typeface="Tw Cen MT"/>
              </a:rPr>
              <a:t>services for the State of IN</a:t>
            </a:r>
            <a:r>
              <a:rPr spc="10">
                <a:latin typeface="Tw Cen MT"/>
                <a:cs typeface="Tw Cen MT"/>
              </a:rPr>
              <a:t>.</a:t>
            </a:r>
            <a:endParaRPr lang="en-US" spc="1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5968365" cy="696595"/>
          </a:xfrm>
          <a:prstGeom prst="rect">
            <a:avLst/>
          </a:prstGeom>
        </p:spPr>
        <p:txBody>
          <a:bodyPr vert="horz" wrap="square" lIns="0" tIns="12700" rIns="0" bIns="0" rtlCol="0">
            <a:spAutoFit/>
          </a:bodyPr>
          <a:lstStyle/>
          <a:p>
            <a:pPr marL="12700">
              <a:lnSpc>
                <a:spcPct val="100000"/>
              </a:lnSpc>
              <a:spcBef>
                <a:spcPts val="100"/>
              </a:spcBef>
            </a:pPr>
            <a:r>
              <a:rPr sz="4400" spc="-25"/>
              <a:t>Why </a:t>
            </a:r>
            <a:r>
              <a:rPr sz="4400" spc="-5"/>
              <a:t>is </a:t>
            </a:r>
            <a:r>
              <a:rPr sz="4400" spc="-35"/>
              <a:t>Training</a:t>
            </a:r>
            <a:r>
              <a:rPr sz="4400" spc="-65"/>
              <a:t> </a:t>
            </a:r>
            <a:r>
              <a:rPr sz="4400" spc="5"/>
              <a:t>Important?</a:t>
            </a:r>
            <a:endParaRPr sz="4400"/>
          </a:p>
        </p:txBody>
      </p:sp>
      <p:sp>
        <p:nvSpPr>
          <p:cNvPr id="3" name="object 3"/>
          <p:cNvSpPr txBox="1"/>
          <p:nvPr/>
        </p:nvSpPr>
        <p:spPr>
          <a:xfrm>
            <a:off x="691387" y="2071242"/>
            <a:ext cx="7909559" cy="2662267"/>
          </a:xfrm>
          <a:prstGeom prst="rect">
            <a:avLst/>
          </a:prstGeom>
        </p:spPr>
        <p:txBody>
          <a:bodyPr vert="horz" wrap="square" lIns="0" tIns="12700" rIns="0" bIns="0" rtlCol="0">
            <a:spAutoFit/>
          </a:bodyPr>
          <a:lstStyle/>
          <a:p>
            <a:pPr marL="332740" marR="41275" indent="-320675">
              <a:lnSpc>
                <a:spcPct val="100000"/>
              </a:lnSpc>
              <a:spcBef>
                <a:spcPts val="100"/>
              </a:spcBef>
              <a:buClr>
                <a:srgbClr val="A6B727"/>
              </a:buClr>
              <a:buSzPct val="60416"/>
              <a:buFont typeface="Wingdings"/>
              <a:buChar char=""/>
              <a:tabLst>
                <a:tab pos="332740" algn="l"/>
                <a:tab pos="333375" algn="l"/>
              </a:tabLst>
            </a:pPr>
            <a:r>
              <a:rPr sz="2400">
                <a:latin typeface="Tw Cen MT"/>
                <a:cs typeface="Tw Cen MT"/>
              </a:rPr>
              <a:t>The </a:t>
            </a:r>
            <a:r>
              <a:rPr lang="en-US" sz="2400">
                <a:latin typeface="Tw Cen MT"/>
                <a:cs typeface="Tw Cen MT"/>
              </a:rPr>
              <a:t>t</a:t>
            </a:r>
            <a:r>
              <a:rPr sz="2400">
                <a:latin typeface="Tw Cen MT"/>
                <a:cs typeface="Tw Cen MT"/>
              </a:rPr>
              <a:t>ime </a:t>
            </a:r>
            <a:r>
              <a:rPr lang="en-US" sz="2400" spc="-15">
                <a:latin typeface="Tw Cen MT"/>
                <a:cs typeface="Tw Cen MT"/>
              </a:rPr>
              <a:t>s</a:t>
            </a:r>
            <a:r>
              <a:rPr sz="2400" spc="-15">
                <a:latin typeface="Tw Cen MT"/>
                <a:cs typeface="Tw Cen MT"/>
              </a:rPr>
              <a:t>tudy </a:t>
            </a:r>
            <a:r>
              <a:rPr lang="en-US" sz="2400" spc="-15">
                <a:latin typeface="Tw Cen MT"/>
                <a:cs typeface="Tw Cen MT"/>
              </a:rPr>
              <a:t>r</a:t>
            </a:r>
            <a:r>
              <a:rPr sz="2400" spc="-15">
                <a:latin typeface="Tw Cen MT"/>
                <a:cs typeface="Tw Cen MT"/>
              </a:rPr>
              <a:t>esults </a:t>
            </a:r>
            <a:r>
              <a:rPr lang="en-US" sz="2400" spc="-15">
                <a:latin typeface="Tw Cen MT"/>
                <a:cs typeface="Tw Cen MT"/>
              </a:rPr>
              <a:t>a</a:t>
            </a:r>
            <a:r>
              <a:rPr sz="2400">
                <a:latin typeface="Tw Cen MT"/>
                <a:cs typeface="Tw Cen MT"/>
              </a:rPr>
              <a:t>re a </a:t>
            </a:r>
            <a:r>
              <a:rPr lang="en-US" sz="2400">
                <a:latin typeface="Tw Cen MT"/>
                <a:cs typeface="Tw Cen MT"/>
              </a:rPr>
              <a:t>s</a:t>
            </a:r>
            <a:r>
              <a:rPr sz="2400" spc="-5">
                <a:latin typeface="Tw Cen MT"/>
                <a:cs typeface="Tw Cen MT"/>
              </a:rPr>
              <a:t>ignificant </a:t>
            </a:r>
            <a:r>
              <a:rPr lang="en-US" sz="2400" spc="-5">
                <a:latin typeface="Tw Cen MT"/>
                <a:cs typeface="Tw Cen MT"/>
              </a:rPr>
              <a:t>d</a:t>
            </a:r>
            <a:r>
              <a:rPr sz="2400" spc="-5">
                <a:latin typeface="Tw Cen MT"/>
                <a:cs typeface="Tw Cen MT"/>
              </a:rPr>
              <a:t>riving </a:t>
            </a:r>
            <a:r>
              <a:rPr lang="en-US" sz="2400" spc="-5">
                <a:latin typeface="Tw Cen MT"/>
                <a:cs typeface="Tw Cen MT"/>
              </a:rPr>
              <a:t>f</a:t>
            </a:r>
            <a:r>
              <a:rPr sz="2400" spc="-5">
                <a:latin typeface="Tw Cen MT"/>
                <a:cs typeface="Tw Cen MT"/>
              </a:rPr>
              <a:t>orce </a:t>
            </a:r>
            <a:r>
              <a:rPr sz="2400" spc="-15">
                <a:latin typeface="Tw Cen MT"/>
                <a:cs typeface="Tw Cen MT"/>
              </a:rPr>
              <a:t>for </a:t>
            </a:r>
            <a:r>
              <a:rPr lang="en-US" sz="2400" spc="-15">
                <a:latin typeface="Tw Cen MT"/>
                <a:cs typeface="Tw Cen MT"/>
              </a:rPr>
              <a:t>y</a:t>
            </a:r>
            <a:r>
              <a:rPr sz="2400" spc="-50">
                <a:latin typeface="Tw Cen MT"/>
                <a:cs typeface="Tw Cen MT"/>
              </a:rPr>
              <a:t>our  </a:t>
            </a:r>
            <a:r>
              <a:rPr lang="en-US" sz="2400" spc="-5">
                <a:latin typeface="Tw Cen MT"/>
                <a:cs typeface="Tw Cen MT"/>
              </a:rPr>
              <a:t>a</a:t>
            </a:r>
            <a:r>
              <a:rPr sz="2400" spc="-5">
                <a:latin typeface="Tw Cen MT"/>
                <a:cs typeface="Tw Cen MT"/>
              </a:rPr>
              <a:t>gency </a:t>
            </a:r>
            <a:r>
              <a:rPr sz="2400">
                <a:latin typeface="Tw Cen MT"/>
                <a:cs typeface="Tw Cen MT"/>
              </a:rPr>
              <a:t>to </a:t>
            </a:r>
            <a:r>
              <a:rPr lang="en-US" sz="2400">
                <a:latin typeface="Tw Cen MT"/>
                <a:cs typeface="Tw Cen MT"/>
              </a:rPr>
              <a:t>r</a:t>
            </a:r>
            <a:r>
              <a:rPr sz="2400" spc="-20">
                <a:latin typeface="Tw Cen MT"/>
                <a:cs typeface="Tw Cen MT"/>
              </a:rPr>
              <a:t>eceive</a:t>
            </a:r>
            <a:r>
              <a:rPr sz="2400" spc="-10">
                <a:latin typeface="Tw Cen MT"/>
                <a:cs typeface="Tw Cen MT"/>
              </a:rPr>
              <a:t> </a:t>
            </a:r>
            <a:r>
              <a:rPr lang="en-US" sz="2400" spc="-10">
                <a:latin typeface="Tw Cen MT"/>
                <a:cs typeface="Tw Cen MT"/>
              </a:rPr>
              <a:t>r</a:t>
            </a:r>
            <a:r>
              <a:rPr sz="2400" spc="-10">
                <a:latin typeface="Tw Cen MT"/>
                <a:cs typeface="Tw Cen MT"/>
              </a:rPr>
              <a:t>eimbursement</a:t>
            </a:r>
            <a:endParaRPr sz="2400">
              <a:latin typeface="Tw Cen MT"/>
              <a:cs typeface="Tw Cen MT"/>
            </a:endParaRPr>
          </a:p>
          <a:p>
            <a:pPr>
              <a:lnSpc>
                <a:spcPct val="100000"/>
              </a:lnSpc>
              <a:buClr>
                <a:srgbClr val="A6B727"/>
              </a:buClr>
              <a:buFont typeface="Wingdings"/>
              <a:buChar char=""/>
            </a:pPr>
            <a:endParaRPr sz="2600">
              <a:latin typeface="Tw Cen MT"/>
              <a:cs typeface="Tw Cen MT"/>
            </a:endParaRPr>
          </a:p>
          <a:p>
            <a:pPr marL="332740" indent="-320675">
              <a:lnSpc>
                <a:spcPct val="100000"/>
              </a:lnSpc>
              <a:spcBef>
                <a:spcPts val="1455"/>
              </a:spcBef>
              <a:buClr>
                <a:srgbClr val="A6B727"/>
              </a:buClr>
              <a:buSzPct val="60416"/>
              <a:buFont typeface="Wingdings"/>
              <a:buChar char=""/>
              <a:tabLst>
                <a:tab pos="332740" algn="l"/>
                <a:tab pos="333375" algn="l"/>
              </a:tabLst>
            </a:pPr>
            <a:r>
              <a:rPr lang="en-US" sz="2400" spc="-20">
                <a:latin typeface="Tw Cen MT"/>
                <a:cs typeface="Tw Cen MT"/>
              </a:rPr>
              <a:t>T</a:t>
            </a:r>
            <a:r>
              <a:rPr sz="2400" spc="-20">
                <a:latin typeface="Tw Cen MT"/>
                <a:cs typeface="Tw Cen MT"/>
              </a:rPr>
              <a:t>raining </a:t>
            </a:r>
            <a:r>
              <a:rPr lang="en-US" sz="2400" spc="-20">
                <a:latin typeface="Tw Cen MT"/>
                <a:cs typeface="Tw Cen MT"/>
              </a:rPr>
              <a:t>a</a:t>
            </a:r>
            <a:r>
              <a:rPr sz="2400">
                <a:latin typeface="Tw Cen MT"/>
                <a:cs typeface="Tw Cen MT"/>
              </a:rPr>
              <a:t>ssures the </a:t>
            </a:r>
            <a:r>
              <a:rPr lang="en-US" sz="2400" spc="-5">
                <a:latin typeface="Tw Cen MT"/>
                <a:cs typeface="Tw Cen MT"/>
              </a:rPr>
              <a:t>a</a:t>
            </a:r>
            <a:r>
              <a:rPr sz="2400" spc="-5">
                <a:latin typeface="Tw Cen MT"/>
                <a:cs typeface="Tw Cen MT"/>
              </a:rPr>
              <a:t>ccuracy and </a:t>
            </a:r>
            <a:r>
              <a:rPr lang="en-US" sz="2400" spc="-5">
                <a:latin typeface="Tw Cen MT"/>
                <a:cs typeface="Tw Cen MT"/>
              </a:rPr>
              <a:t>i</a:t>
            </a:r>
            <a:r>
              <a:rPr sz="2400" spc="-5">
                <a:latin typeface="Tw Cen MT"/>
                <a:cs typeface="Tw Cen MT"/>
              </a:rPr>
              <a:t>ntegrity </a:t>
            </a:r>
            <a:r>
              <a:rPr sz="2400">
                <a:latin typeface="Tw Cen MT"/>
                <a:cs typeface="Tw Cen MT"/>
              </a:rPr>
              <a:t>of the</a:t>
            </a:r>
            <a:r>
              <a:rPr sz="2400" spc="60">
                <a:latin typeface="Tw Cen MT"/>
                <a:cs typeface="Tw Cen MT"/>
              </a:rPr>
              <a:t> </a:t>
            </a:r>
            <a:r>
              <a:rPr lang="en-US" sz="2400" spc="60">
                <a:latin typeface="Tw Cen MT"/>
                <a:cs typeface="Tw Cen MT"/>
              </a:rPr>
              <a:t>p</a:t>
            </a:r>
            <a:r>
              <a:rPr sz="2400" spc="-15">
                <a:latin typeface="Tw Cen MT"/>
                <a:cs typeface="Tw Cen MT"/>
              </a:rPr>
              <a:t>rogram</a:t>
            </a:r>
            <a:endParaRPr sz="2400">
              <a:latin typeface="Tw Cen MT"/>
              <a:cs typeface="Tw Cen MT"/>
            </a:endParaRPr>
          </a:p>
          <a:p>
            <a:pPr>
              <a:lnSpc>
                <a:spcPct val="100000"/>
              </a:lnSpc>
              <a:buClr>
                <a:srgbClr val="A6B727"/>
              </a:buClr>
              <a:buFont typeface="Wingdings"/>
              <a:buChar char=""/>
            </a:pPr>
            <a:endParaRPr sz="2600">
              <a:latin typeface="Tw Cen MT"/>
              <a:cs typeface="Tw Cen MT"/>
            </a:endParaRPr>
          </a:p>
          <a:p>
            <a:pPr marL="332740" indent="-320675">
              <a:lnSpc>
                <a:spcPct val="100000"/>
              </a:lnSpc>
              <a:spcBef>
                <a:spcPts val="1440"/>
              </a:spcBef>
              <a:buClr>
                <a:srgbClr val="A6B727"/>
              </a:buClr>
              <a:buSzPct val="60416"/>
              <a:buFont typeface="Wingdings"/>
              <a:buChar char=""/>
              <a:tabLst>
                <a:tab pos="332740" algn="l"/>
                <a:tab pos="333375" algn="l"/>
              </a:tabLst>
            </a:pPr>
            <a:r>
              <a:rPr sz="2400" spc="-20">
                <a:latin typeface="Tw Cen MT"/>
                <a:cs typeface="Tw Cen MT"/>
              </a:rPr>
              <a:t>Training</a:t>
            </a:r>
            <a:r>
              <a:rPr lang="en-US" sz="2400" spc="-20">
                <a:latin typeface="Tw Cen MT"/>
                <a:cs typeface="Tw Cen MT"/>
              </a:rPr>
              <a:t> k</a:t>
            </a:r>
            <a:r>
              <a:rPr sz="2400" spc="-10">
                <a:latin typeface="Tw Cen MT"/>
                <a:cs typeface="Tw Cen MT"/>
              </a:rPr>
              <a:t>eeps </a:t>
            </a:r>
            <a:r>
              <a:rPr lang="en-US" sz="2400" spc="-10">
                <a:latin typeface="Tw Cen MT"/>
                <a:cs typeface="Tw Cen MT"/>
              </a:rPr>
              <a:t>y</a:t>
            </a:r>
            <a:r>
              <a:rPr sz="2400" spc="-70">
                <a:latin typeface="Tw Cen MT"/>
                <a:cs typeface="Tw Cen MT"/>
              </a:rPr>
              <a:t>ou </a:t>
            </a:r>
            <a:r>
              <a:rPr lang="en-US" sz="2400" spc="-70">
                <a:latin typeface="Tw Cen MT"/>
                <a:cs typeface="Tw Cen MT"/>
              </a:rPr>
              <a:t>u</a:t>
            </a:r>
            <a:r>
              <a:rPr sz="2400" spc="-5">
                <a:latin typeface="Tw Cen MT"/>
                <a:cs typeface="Tw Cen MT"/>
              </a:rPr>
              <a:t>pdated </a:t>
            </a:r>
            <a:r>
              <a:rPr lang="en-US" sz="2400" spc="-5">
                <a:latin typeface="Tw Cen MT"/>
                <a:cs typeface="Tw Cen MT"/>
              </a:rPr>
              <a:t>w</a:t>
            </a:r>
            <a:r>
              <a:rPr sz="2400">
                <a:latin typeface="Tw Cen MT"/>
                <a:cs typeface="Tw Cen MT"/>
              </a:rPr>
              <a:t>ith </a:t>
            </a:r>
            <a:r>
              <a:rPr lang="en-US" sz="2400" spc="-25">
                <a:latin typeface="Tw Cen MT"/>
                <a:cs typeface="Tw Cen MT"/>
              </a:rPr>
              <a:t>a</a:t>
            </a:r>
            <a:r>
              <a:rPr sz="2400" spc="-25">
                <a:latin typeface="Tw Cen MT"/>
                <a:cs typeface="Tw Cen MT"/>
              </a:rPr>
              <a:t>ny </a:t>
            </a:r>
            <a:r>
              <a:rPr lang="en-US" sz="2400" spc="-25">
                <a:latin typeface="Tw Cen MT"/>
                <a:cs typeface="Tw Cen MT"/>
              </a:rPr>
              <a:t>p</a:t>
            </a:r>
            <a:r>
              <a:rPr sz="2400" spc="-10">
                <a:latin typeface="Tw Cen MT"/>
                <a:cs typeface="Tw Cen MT"/>
              </a:rPr>
              <a:t>rogrammatic</a:t>
            </a:r>
            <a:r>
              <a:rPr sz="2400" spc="145">
                <a:latin typeface="Tw Cen MT"/>
                <a:cs typeface="Tw Cen MT"/>
              </a:rPr>
              <a:t> </a:t>
            </a:r>
            <a:r>
              <a:rPr lang="en-US" sz="2400" spc="145">
                <a:latin typeface="Tw Cen MT"/>
                <a:cs typeface="Tw Cen MT"/>
              </a:rPr>
              <a:t>c</a:t>
            </a:r>
            <a:r>
              <a:rPr sz="2400" spc="-10">
                <a:latin typeface="Tw Cen MT"/>
                <a:cs typeface="Tw Cen MT"/>
              </a:rPr>
              <a:t>hanges</a:t>
            </a:r>
            <a:endParaRPr sz="2400">
              <a:latin typeface="Tw Cen MT"/>
              <a:cs typeface="Tw Cen M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136347"/>
            <a:ext cx="7661275" cy="997709"/>
          </a:xfrm>
          <a:prstGeom prst="rect">
            <a:avLst/>
          </a:prstGeom>
        </p:spPr>
        <p:txBody>
          <a:bodyPr vert="horz" wrap="square" lIns="0" tIns="12700" rIns="0" bIns="0" rtlCol="0">
            <a:spAutoFit/>
          </a:bodyPr>
          <a:lstStyle/>
          <a:p>
            <a:pPr marL="12700" marR="5080">
              <a:lnSpc>
                <a:spcPct val="100000"/>
              </a:lnSpc>
              <a:spcBef>
                <a:spcPts val="100"/>
              </a:spcBef>
              <a:tabLst>
                <a:tab pos="1852295" algn="l"/>
              </a:tabLst>
            </a:pPr>
            <a:r>
              <a:rPr sz="3200" b="1" i="1">
                <a:latin typeface="Tw Cen MT"/>
                <a:cs typeface="Tw Cen MT"/>
              </a:rPr>
              <a:t>Code </a:t>
            </a:r>
            <a:r>
              <a:rPr sz="3200" b="1" i="1" spc="-5">
                <a:latin typeface="Tw Cen MT"/>
                <a:cs typeface="Tw Cen MT"/>
              </a:rPr>
              <a:t>J1.</a:t>
            </a:r>
            <a:r>
              <a:rPr sz="3200" i="1" spc="-5">
                <a:latin typeface="Tw Cen MT"/>
                <a:cs typeface="Tw Cen MT"/>
              </a:rPr>
              <a:t>	</a:t>
            </a:r>
            <a:r>
              <a:rPr sz="3200" spc="-15"/>
              <a:t>Program </a:t>
            </a:r>
            <a:r>
              <a:rPr sz="3200" spc="-10"/>
              <a:t>Planning,</a:t>
            </a:r>
            <a:r>
              <a:rPr sz="3200" spc="-65"/>
              <a:t> </a:t>
            </a:r>
            <a:r>
              <a:rPr sz="3200" spc="-10"/>
              <a:t>Development  </a:t>
            </a:r>
            <a:r>
              <a:rPr sz="3200"/>
              <a:t>and </a:t>
            </a:r>
            <a:r>
              <a:rPr sz="3200" spc="-5"/>
              <a:t>Agency-Wide</a:t>
            </a:r>
            <a:r>
              <a:rPr sz="3200" spc="-15"/>
              <a:t> </a:t>
            </a:r>
            <a:r>
              <a:rPr sz="3200"/>
              <a:t>Coordination</a:t>
            </a:r>
          </a:p>
        </p:txBody>
      </p:sp>
      <p:sp>
        <p:nvSpPr>
          <p:cNvPr id="3" name="object 3"/>
          <p:cNvSpPr txBox="1"/>
          <p:nvPr/>
        </p:nvSpPr>
        <p:spPr>
          <a:xfrm>
            <a:off x="595947" y="1845248"/>
            <a:ext cx="7952105" cy="4572533"/>
          </a:xfrm>
          <a:prstGeom prst="rect">
            <a:avLst/>
          </a:prstGeom>
        </p:spPr>
        <p:txBody>
          <a:bodyPr vert="horz" wrap="square" lIns="0" tIns="52069" rIns="0" bIns="0" rtlCol="0">
            <a:spAutoFit/>
          </a:bodyPr>
          <a:lstStyle/>
          <a:p>
            <a:pPr marL="332740" marR="358140" indent="-24765">
              <a:lnSpc>
                <a:spcPct val="85600"/>
              </a:lnSpc>
              <a:spcBef>
                <a:spcPts val="409"/>
              </a:spcBef>
            </a:pPr>
            <a:r>
              <a:rPr sz="1800" dirty="0">
                <a:latin typeface="Tw Cen MT"/>
                <a:cs typeface="Tw Cen MT"/>
              </a:rPr>
              <a:t>Activities </a:t>
            </a:r>
            <a:r>
              <a:rPr lang="en-US" sz="1800" dirty="0">
                <a:latin typeface="Tw Cen MT"/>
                <a:cs typeface="Tw Cen MT"/>
              </a:rPr>
              <a:t>t</a:t>
            </a:r>
            <a:r>
              <a:rPr sz="1800" dirty="0">
                <a:latin typeface="Tw Cen MT"/>
                <a:cs typeface="Tw Cen MT"/>
              </a:rPr>
              <a:t>hat </a:t>
            </a:r>
            <a:r>
              <a:rPr lang="en-US" spc="-5" dirty="0">
                <a:latin typeface="Tw Cen MT"/>
                <a:cs typeface="Tw Cen MT"/>
              </a:rPr>
              <a:t>i</a:t>
            </a:r>
            <a:r>
              <a:rPr sz="1800" spc="-5" dirty="0">
                <a:latin typeface="Tw Cen MT"/>
                <a:cs typeface="Tw Cen MT"/>
              </a:rPr>
              <a:t>nclude </a:t>
            </a:r>
            <a:r>
              <a:rPr lang="en-US" sz="1800" dirty="0">
                <a:latin typeface="Tw Cen MT"/>
                <a:cs typeface="Tw Cen MT"/>
              </a:rPr>
              <a:t>p</a:t>
            </a:r>
            <a:r>
              <a:rPr sz="1800" dirty="0">
                <a:latin typeface="Tw Cen MT"/>
                <a:cs typeface="Tw Cen MT"/>
              </a:rPr>
              <a:t>lanning and </a:t>
            </a:r>
            <a:r>
              <a:rPr lang="en-US" sz="1800" spc="-5" dirty="0">
                <a:latin typeface="Tw Cen MT"/>
                <a:cs typeface="Tw Cen MT"/>
              </a:rPr>
              <a:t>d</a:t>
            </a:r>
            <a:r>
              <a:rPr sz="1800" spc="-5" dirty="0">
                <a:latin typeface="Tw Cen MT"/>
                <a:cs typeface="Tw Cen MT"/>
              </a:rPr>
              <a:t>eveloping </a:t>
            </a:r>
            <a:r>
              <a:rPr lang="en-US" sz="1800" dirty="0">
                <a:latin typeface="Tw Cen MT"/>
                <a:cs typeface="Tw Cen MT"/>
              </a:rPr>
              <a:t>h</a:t>
            </a:r>
            <a:r>
              <a:rPr sz="1800" dirty="0">
                <a:latin typeface="Tw Cen MT"/>
                <a:cs typeface="Tw Cen MT"/>
              </a:rPr>
              <a:t>ealth </a:t>
            </a:r>
            <a:r>
              <a:rPr lang="en-US" sz="1800" spc="-10" dirty="0">
                <a:latin typeface="Tw Cen MT"/>
                <a:cs typeface="Tw Cen MT"/>
              </a:rPr>
              <a:t>r</a:t>
            </a:r>
            <a:r>
              <a:rPr sz="1800" spc="-10" dirty="0">
                <a:latin typeface="Tw Cen MT"/>
                <a:cs typeface="Tw Cen MT"/>
              </a:rPr>
              <a:t>elated </a:t>
            </a:r>
            <a:r>
              <a:rPr lang="en-US" sz="1800" spc="-10" dirty="0">
                <a:latin typeface="Tw Cen MT"/>
                <a:cs typeface="Tw Cen MT"/>
              </a:rPr>
              <a:t>p</a:t>
            </a:r>
            <a:r>
              <a:rPr sz="1800" spc="-10" dirty="0">
                <a:latin typeface="Tw Cen MT"/>
                <a:cs typeface="Tw Cen MT"/>
              </a:rPr>
              <a:t>rograms </a:t>
            </a:r>
            <a:r>
              <a:rPr sz="1800" dirty="0">
                <a:latin typeface="Tw Cen MT"/>
                <a:cs typeface="Tw Cen MT"/>
              </a:rPr>
              <a:t>and  </a:t>
            </a:r>
            <a:r>
              <a:rPr lang="en-US" sz="1800" spc="5" dirty="0">
                <a:latin typeface="Tw Cen MT"/>
                <a:cs typeface="Tw Cen MT"/>
              </a:rPr>
              <a:t>s</a:t>
            </a:r>
            <a:r>
              <a:rPr sz="1800" spc="5" dirty="0">
                <a:latin typeface="Tw Cen MT"/>
                <a:cs typeface="Tw Cen MT"/>
              </a:rPr>
              <a:t>ervices </a:t>
            </a:r>
            <a:r>
              <a:rPr sz="1800" dirty="0">
                <a:latin typeface="Tw Cen MT"/>
                <a:cs typeface="Tw Cen MT"/>
              </a:rPr>
              <a:t>and the </a:t>
            </a:r>
            <a:r>
              <a:rPr lang="en-US" spc="-5" dirty="0">
                <a:latin typeface="Tw Cen MT"/>
                <a:cs typeface="Tw Cen MT"/>
              </a:rPr>
              <a:t>i</a:t>
            </a:r>
            <a:r>
              <a:rPr sz="1800" spc="-5" dirty="0">
                <a:latin typeface="Tw Cen MT"/>
                <a:cs typeface="Tw Cen MT"/>
              </a:rPr>
              <a:t>nteragency </a:t>
            </a:r>
            <a:r>
              <a:rPr sz="1800" dirty="0">
                <a:latin typeface="Tw Cen MT"/>
                <a:cs typeface="Tw Cen MT"/>
              </a:rPr>
              <a:t>and </a:t>
            </a:r>
            <a:r>
              <a:rPr lang="en-US" spc="-5" dirty="0">
                <a:latin typeface="Tw Cen MT"/>
                <a:cs typeface="Tw Cen MT"/>
              </a:rPr>
              <a:t>i</a:t>
            </a:r>
            <a:r>
              <a:rPr sz="1800" spc="-5" dirty="0">
                <a:latin typeface="Tw Cen MT"/>
                <a:cs typeface="Tw Cen MT"/>
              </a:rPr>
              <a:t>ntra-</a:t>
            </a:r>
            <a:r>
              <a:rPr lang="en-US" sz="1800" spc="-5" dirty="0">
                <a:latin typeface="Tw Cen MT"/>
                <a:cs typeface="Tw Cen MT"/>
              </a:rPr>
              <a:t>a</a:t>
            </a:r>
            <a:r>
              <a:rPr sz="1800" spc="-5" dirty="0">
                <a:latin typeface="Tw Cen MT"/>
                <a:cs typeface="Tw Cen MT"/>
              </a:rPr>
              <a:t>gency </a:t>
            </a:r>
            <a:r>
              <a:rPr lang="en-US" sz="1800" dirty="0">
                <a:latin typeface="Tw Cen MT"/>
                <a:cs typeface="Tw Cen MT"/>
              </a:rPr>
              <a:t>c</a:t>
            </a:r>
            <a:r>
              <a:rPr sz="1800" dirty="0">
                <a:latin typeface="Tw Cen MT"/>
                <a:cs typeface="Tw Cen MT"/>
              </a:rPr>
              <a:t>oordination of </a:t>
            </a:r>
            <a:r>
              <a:rPr lang="en-US" sz="1800" dirty="0">
                <a:latin typeface="Tw Cen MT"/>
                <a:cs typeface="Tw Cen MT"/>
              </a:rPr>
              <a:t>th</a:t>
            </a:r>
            <a:r>
              <a:rPr sz="1800" dirty="0">
                <a:latin typeface="Tw Cen MT"/>
                <a:cs typeface="Tw Cen MT"/>
              </a:rPr>
              <a:t>ose Medicaid  </a:t>
            </a:r>
            <a:r>
              <a:rPr lang="en-US" spc="-5" dirty="0">
                <a:latin typeface="Tw Cen MT"/>
                <a:cs typeface="Tw Cen MT"/>
              </a:rPr>
              <a:t>c</a:t>
            </a:r>
            <a:r>
              <a:rPr sz="1800" spc="-5" dirty="0">
                <a:latin typeface="Tw Cen MT"/>
                <a:cs typeface="Tw Cen MT"/>
              </a:rPr>
              <a:t>overed</a:t>
            </a:r>
            <a:r>
              <a:rPr sz="1800" spc="-20" dirty="0">
                <a:latin typeface="Tw Cen MT"/>
                <a:cs typeface="Tw Cen MT"/>
              </a:rPr>
              <a:t> </a:t>
            </a:r>
            <a:r>
              <a:rPr lang="en-US" spc="5" dirty="0">
                <a:latin typeface="Tw Cen MT"/>
                <a:cs typeface="Tw Cen MT"/>
              </a:rPr>
              <a:t>s</a:t>
            </a:r>
            <a:r>
              <a:rPr sz="1800" spc="5" dirty="0">
                <a:latin typeface="Tw Cen MT"/>
                <a:cs typeface="Tw Cen MT"/>
              </a:rPr>
              <a:t>ervices.</a:t>
            </a:r>
            <a:endParaRPr sz="1800" dirty="0">
              <a:latin typeface="Tw Cen MT"/>
              <a:cs typeface="Tw Cen MT"/>
            </a:endParaRPr>
          </a:p>
          <a:p>
            <a:pPr>
              <a:lnSpc>
                <a:spcPct val="100000"/>
              </a:lnSpc>
              <a:spcBef>
                <a:spcPts val="5"/>
              </a:spcBef>
            </a:pPr>
            <a:endParaRPr sz="2300" dirty="0">
              <a:latin typeface="Tw Cen MT"/>
              <a:cs typeface="Tw Cen MT"/>
            </a:endParaRPr>
          </a:p>
          <a:p>
            <a:pPr marL="12700">
              <a:lnSpc>
                <a:spcPct val="100000"/>
              </a:lnSpc>
            </a:pPr>
            <a:r>
              <a:rPr lang="en-US" dirty="0">
                <a:latin typeface="Tw Cen MT"/>
                <a:cs typeface="Tw Cen MT"/>
              </a:rPr>
              <a:t>Activities include</a:t>
            </a:r>
            <a:r>
              <a:rPr sz="1800" dirty="0">
                <a:latin typeface="Tw Cen MT"/>
                <a:cs typeface="Tw Cen MT"/>
              </a:rPr>
              <a:t>:</a:t>
            </a:r>
            <a:endParaRPr sz="2000" dirty="0">
              <a:latin typeface="Tw Cen MT"/>
              <a:cs typeface="Tw Cen MT"/>
            </a:endParaRP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Utilization review of IN Medicaid programs/services only provided by a certified mental health agency, such as MRO, access and availability, TCM, etc.;</a:t>
            </a:r>
          </a:p>
          <a:p>
            <a:pPr marL="378460" marR="5080">
              <a:lnSpc>
                <a:spcPct val="80000"/>
              </a:lnSpc>
              <a:spcBef>
                <a:spcPts val="600"/>
              </a:spcBef>
              <a:buClr>
                <a:srgbClr val="4189B3"/>
              </a:buClr>
              <a:buSzPct val="70000"/>
              <a:tabLst>
                <a:tab pos="653415" algn="l"/>
              </a:tabLst>
            </a:pPr>
            <a:endParaRPr lang="en-US" sz="2000" spc="10" dirty="0">
              <a:latin typeface="Tw Cen MT"/>
              <a:cs typeface="Tw Cen MT"/>
            </a:endParaRP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Quality improvement activities as required by the State to report on and monitor IN Medicaid Program outcomes specific to certified mental health agencies;</a:t>
            </a:r>
          </a:p>
          <a:p>
            <a:pPr marL="378460" marR="5080">
              <a:lnSpc>
                <a:spcPct val="80000"/>
              </a:lnSpc>
              <a:spcBef>
                <a:spcPts val="600"/>
              </a:spcBef>
              <a:buClr>
                <a:srgbClr val="4189B3"/>
              </a:buClr>
              <a:buSzPct val="70000"/>
              <a:tabLst>
                <a:tab pos="653415" algn="l"/>
              </a:tabLst>
            </a:pPr>
            <a:endParaRPr lang="en-US" sz="2000" spc="10" dirty="0">
              <a:latin typeface="Tw Cen MT"/>
              <a:cs typeface="Tw Cen MT"/>
            </a:endParaRP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Working with other Medicaid providers to create/improve/expand Medicaid services to the community;</a:t>
            </a:r>
          </a:p>
          <a:p>
            <a:pPr marL="652780" marR="5080" indent="-274320">
              <a:lnSpc>
                <a:spcPct val="80000"/>
              </a:lnSpc>
              <a:spcBef>
                <a:spcPts val="600"/>
              </a:spcBef>
              <a:buClr>
                <a:srgbClr val="4189B3"/>
              </a:buClr>
              <a:buSzPct val="70000"/>
              <a:buFont typeface="Wingdings 2"/>
              <a:buChar char="□"/>
              <a:tabLst>
                <a:tab pos="653415" algn="l"/>
              </a:tabLst>
            </a:pPr>
            <a:endParaRPr sz="2000" dirty="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136347"/>
            <a:ext cx="7661275" cy="997709"/>
          </a:xfrm>
          <a:prstGeom prst="rect">
            <a:avLst/>
          </a:prstGeom>
        </p:spPr>
        <p:txBody>
          <a:bodyPr vert="horz" wrap="square" lIns="0" tIns="12700" rIns="0" bIns="0" rtlCol="0">
            <a:spAutoFit/>
          </a:bodyPr>
          <a:lstStyle/>
          <a:p>
            <a:pPr marL="12700" marR="5080">
              <a:lnSpc>
                <a:spcPct val="100000"/>
              </a:lnSpc>
              <a:spcBef>
                <a:spcPts val="100"/>
              </a:spcBef>
              <a:tabLst>
                <a:tab pos="1852295" algn="l"/>
              </a:tabLst>
            </a:pPr>
            <a:r>
              <a:rPr sz="3200" b="1" i="1">
                <a:latin typeface="Tw Cen MT"/>
                <a:cs typeface="Tw Cen MT"/>
              </a:rPr>
              <a:t>Code </a:t>
            </a:r>
            <a:r>
              <a:rPr sz="3200" b="1" i="1" spc="-5">
                <a:latin typeface="Tw Cen MT"/>
                <a:cs typeface="Tw Cen MT"/>
              </a:rPr>
              <a:t>J1.</a:t>
            </a:r>
            <a:r>
              <a:rPr sz="3200" i="1" spc="-5">
                <a:latin typeface="Tw Cen MT"/>
                <a:cs typeface="Tw Cen MT"/>
              </a:rPr>
              <a:t>	</a:t>
            </a:r>
            <a:r>
              <a:rPr sz="3200" spc="-15"/>
              <a:t>Program </a:t>
            </a:r>
            <a:r>
              <a:rPr sz="3200" spc="-10"/>
              <a:t>Planning,</a:t>
            </a:r>
            <a:r>
              <a:rPr sz="3200" spc="-65"/>
              <a:t> </a:t>
            </a:r>
            <a:r>
              <a:rPr sz="3200" spc="-10"/>
              <a:t>Development  </a:t>
            </a:r>
            <a:r>
              <a:rPr sz="3200"/>
              <a:t>and </a:t>
            </a:r>
            <a:r>
              <a:rPr sz="3200" spc="-5"/>
              <a:t>Agency-Wide</a:t>
            </a:r>
            <a:r>
              <a:rPr sz="3200" spc="-15"/>
              <a:t> </a:t>
            </a:r>
            <a:r>
              <a:rPr sz="3200"/>
              <a:t>Coordination</a:t>
            </a:r>
            <a:r>
              <a:rPr lang="en-US" sz="3200"/>
              <a:t> (continued)</a:t>
            </a:r>
            <a:endParaRPr sz="3200"/>
          </a:p>
        </p:txBody>
      </p:sp>
      <p:sp>
        <p:nvSpPr>
          <p:cNvPr id="5" name="TextBox 4">
            <a:extLst>
              <a:ext uri="{FF2B5EF4-FFF2-40B4-BE49-F238E27FC236}">
                <a16:creationId xmlns:a16="http://schemas.microsoft.com/office/drawing/2014/main" id="{4504524E-6A0D-19C0-BD7A-47FBC4C4A9C5}"/>
              </a:ext>
            </a:extLst>
          </p:cNvPr>
          <p:cNvSpPr txBox="1"/>
          <p:nvPr/>
        </p:nvSpPr>
        <p:spPr>
          <a:xfrm>
            <a:off x="591436" y="2104265"/>
            <a:ext cx="7761226" cy="3266792"/>
          </a:xfrm>
          <a:prstGeom prst="rect">
            <a:avLst/>
          </a:prstGeom>
          <a:noFill/>
        </p:spPr>
        <p:txBody>
          <a:bodyPr wrap="square">
            <a:spAutoFit/>
          </a:bodyPr>
          <a:lstStyle/>
          <a:p>
            <a:pPr marL="652780" marR="781050" indent="-274320">
              <a:lnSpc>
                <a:spcPct val="80000"/>
              </a:lnSpc>
              <a:spcBef>
                <a:spcPts val="600"/>
              </a:spcBef>
              <a:buClr>
                <a:srgbClr val="4189B3"/>
              </a:buClr>
              <a:buSzPct val="69444"/>
              <a:buFont typeface="Wingdings 2"/>
              <a:buChar char="□"/>
              <a:tabLst>
                <a:tab pos="652780" algn="l"/>
                <a:tab pos="653415" algn="l"/>
              </a:tabLst>
            </a:pPr>
            <a:r>
              <a:rPr lang="en-US" sz="1800" spc="-5" dirty="0">
                <a:latin typeface="Tw Cen MT"/>
                <a:cs typeface="Tw Cen MT"/>
              </a:rPr>
              <a:t>Participating in the </a:t>
            </a:r>
            <a:r>
              <a:rPr lang="en-US" spc="-5" dirty="0">
                <a:latin typeface="Tw Cen MT"/>
                <a:cs typeface="Tw Cen MT"/>
              </a:rPr>
              <a:t>development of </a:t>
            </a:r>
            <a:r>
              <a:rPr lang="en-US" sz="1800" spc="-5" dirty="0">
                <a:latin typeface="Tw Cen MT"/>
                <a:cs typeface="Tw Cen MT"/>
              </a:rPr>
              <a:t>cl</a:t>
            </a:r>
            <a:r>
              <a:rPr lang="en-US" sz="1800" dirty="0">
                <a:latin typeface="Tw Cen MT"/>
                <a:cs typeface="Tw Cen MT"/>
              </a:rPr>
              <a:t>inical </a:t>
            </a:r>
            <a:r>
              <a:rPr lang="en-US" spc="-30" dirty="0">
                <a:latin typeface="Tw Cen MT"/>
                <a:cs typeface="Tw Cen MT"/>
              </a:rPr>
              <a:t>p</a:t>
            </a:r>
            <a:r>
              <a:rPr lang="en-US" sz="1800" spc="-30" dirty="0">
                <a:latin typeface="Tw Cen MT"/>
                <a:cs typeface="Tw Cen MT"/>
              </a:rPr>
              <a:t>athways, best practices, </a:t>
            </a:r>
            <a:r>
              <a:rPr lang="en-US" sz="1800" dirty="0">
                <a:latin typeface="Tw Cen MT"/>
                <a:cs typeface="Tw Cen MT"/>
              </a:rPr>
              <a:t>or evidenced based treatment/medical</a:t>
            </a:r>
            <a:r>
              <a:rPr lang="en-US" dirty="0">
                <a:latin typeface="Tw Cen MT"/>
                <a:cs typeface="Tw Cen MT"/>
              </a:rPr>
              <a:t> p</a:t>
            </a:r>
            <a:r>
              <a:rPr lang="en-US" sz="1800" spc="-5" dirty="0">
                <a:latin typeface="Tw Cen MT"/>
                <a:cs typeface="Tw Cen MT"/>
              </a:rPr>
              <a:t>rotocols </a:t>
            </a:r>
            <a:r>
              <a:rPr lang="en-US" sz="1800" spc="-15" dirty="0">
                <a:latin typeface="Tw Cen MT"/>
                <a:cs typeface="Tw Cen MT"/>
              </a:rPr>
              <a:t>for </a:t>
            </a:r>
            <a:r>
              <a:rPr lang="en-US" spc="-15" dirty="0">
                <a:latin typeface="Tw Cen MT"/>
                <a:cs typeface="Tw Cen MT"/>
              </a:rPr>
              <a:t>s</a:t>
            </a:r>
            <a:r>
              <a:rPr lang="en-US" sz="1800" dirty="0">
                <a:latin typeface="Tw Cen MT"/>
                <a:cs typeface="Tw Cen MT"/>
              </a:rPr>
              <a:t>pecific </a:t>
            </a:r>
            <a:r>
              <a:rPr lang="en-US" sz="1800" spc="-15" dirty="0">
                <a:latin typeface="Tw Cen MT"/>
                <a:cs typeface="Tw Cen MT"/>
              </a:rPr>
              <a:t>DSM </a:t>
            </a:r>
            <a:r>
              <a:rPr lang="en-US" spc="-15" dirty="0">
                <a:latin typeface="Tw Cen MT"/>
                <a:cs typeface="Tw Cen MT"/>
              </a:rPr>
              <a:t>d</a:t>
            </a:r>
            <a:r>
              <a:rPr lang="en-US" sz="1800" dirty="0">
                <a:latin typeface="Tw Cen MT"/>
                <a:cs typeface="Tw Cen MT"/>
              </a:rPr>
              <a:t>iagnoses for statewide implementation;</a:t>
            </a:r>
          </a:p>
          <a:p>
            <a:pPr marL="378460" marR="781050">
              <a:lnSpc>
                <a:spcPct val="80000"/>
              </a:lnSpc>
              <a:spcBef>
                <a:spcPts val="600"/>
              </a:spcBef>
              <a:buClr>
                <a:srgbClr val="4189B3"/>
              </a:buClr>
              <a:buSzPct val="69444"/>
              <a:tabLst>
                <a:tab pos="652780" algn="l"/>
                <a:tab pos="653415" algn="l"/>
              </a:tabLst>
            </a:pPr>
            <a:endParaRPr lang="en-US" sz="1800" dirty="0">
              <a:latin typeface="Tw Cen MT"/>
              <a:cs typeface="Tw Cen MT"/>
            </a:endParaRPr>
          </a:p>
          <a:p>
            <a:pPr marL="652780" marR="5080" indent="-274320">
              <a:lnSpc>
                <a:spcPts val="1730"/>
              </a:lnSpc>
              <a:spcBef>
                <a:spcPts val="585"/>
              </a:spcBef>
              <a:buClr>
                <a:srgbClr val="4189B3"/>
              </a:buClr>
              <a:buSzPct val="69444"/>
              <a:buFont typeface="Wingdings 2"/>
              <a:buChar char="□"/>
              <a:tabLst>
                <a:tab pos="652780" algn="l"/>
                <a:tab pos="653415" algn="l"/>
              </a:tabLst>
            </a:pPr>
            <a:r>
              <a:rPr lang="en-US" sz="1800" spc="-5" dirty="0">
                <a:latin typeface="Tw Cen MT"/>
                <a:cs typeface="Tw Cen MT"/>
              </a:rPr>
              <a:t>Participating in the development </a:t>
            </a:r>
            <a:r>
              <a:rPr lang="en-US" spc="-5" dirty="0">
                <a:latin typeface="Tw Cen MT"/>
                <a:cs typeface="Tw Cen MT"/>
              </a:rPr>
              <a:t>of S</a:t>
            </a:r>
            <a:r>
              <a:rPr lang="en-US" sz="1800" spc="-5" dirty="0">
                <a:latin typeface="Tw Cen MT"/>
                <a:cs typeface="Tw Cen MT"/>
              </a:rPr>
              <a:t>tate </a:t>
            </a:r>
            <a:r>
              <a:rPr lang="en-US" dirty="0">
                <a:latin typeface="Tw Cen MT"/>
                <a:cs typeface="Tw Cen MT"/>
              </a:rPr>
              <a:t>p</a:t>
            </a:r>
            <a:r>
              <a:rPr lang="en-US" sz="1800" dirty="0">
                <a:latin typeface="Tw Cen MT"/>
                <a:cs typeface="Tw Cen MT"/>
              </a:rPr>
              <a:t>lans and </a:t>
            </a:r>
            <a:r>
              <a:rPr lang="en-US" spc="-5" dirty="0">
                <a:latin typeface="Tw Cen MT"/>
                <a:cs typeface="Tw Cen MT"/>
              </a:rPr>
              <a:t>s</a:t>
            </a:r>
            <a:r>
              <a:rPr lang="en-US" sz="1800" spc="-5" dirty="0">
                <a:latin typeface="Tw Cen MT"/>
                <a:cs typeface="Tw Cen MT"/>
              </a:rPr>
              <a:t>trategies </a:t>
            </a:r>
            <a:r>
              <a:rPr lang="en-US" spc="-5" dirty="0">
                <a:latin typeface="Tw Cen MT"/>
                <a:cs typeface="Tw Cen MT"/>
              </a:rPr>
              <a:t>th</a:t>
            </a:r>
            <a:r>
              <a:rPr lang="en-US" sz="1800" dirty="0">
                <a:latin typeface="Tw Cen MT"/>
                <a:cs typeface="Tw Cen MT"/>
              </a:rPr>
              <a:t>at </a:t>
            </a:r>
            <a:r>
              <a:rPr lang="en-US" dirty="0">
                <a:latin typeface="Tw Cen MT"/>
                <a:cs typeface="Tw Cen MT"/>
              </a:rPr>
              <a:t>a</a:t>
            </a:r>
            <a:r>
              <a:rPr lang="en-US" sz="1800" dirty="0">
                <a:latin typeface="Tw Cen MT"/>
                <a:cs typeface="Tw Cen MT"/>
              </a:rPr>
              <a:t>ddress the clinical </a:t>
            </a:r>
            <a:r>
              <a:rPr lang="en-US" dirty="0">
                <a:latin typeface="Tw Cen MT"/>
                <a:cs typeface="Tw Cen MT"/>
              </a:rPr>
              <a:t>c</a:t>
            </a:r>
            <a:r>
              <a:rPr lang="en-US" sz="1800" dirty="0">
                <a:latin typeface="Tw Cen MT"/>
                <a:cs typeface="Tw Cen MT"/>
              </a:rPr>
              <a:t>apacity</a:t>
            </a:r>
            <a:r>
              <a:rPr lang="en-US" sz="1800" spc="-135" dirty="0">
                <a:latin typeface="Tw Cen MT"/>
                <a:cs typeface="Tw Cen MT"/>
              </a:rPr>
              <a:t> </a:t>
            </a:r>
            <a:r>
              <a:rPr lang="en-US" sz="1800" dirty="0">
                <a:latin typeface="Tw Cen MT"/>
                <a:cs typeface="Tw Cen MT"/>
              </a:rPr>
              <a:t>of medical/mental </a:t>
            </a:r>
            <a:r>
              <a:rPr lang="en-US" dirty="0">
                <a:latin typeface="Tw Cen MT"/>
                <a:cs typeface="Tw Cen MT"/>
              </a:rPr>
              <a:t>h</a:t>
            </a:r>
            <a:r>
              <a:rPr lang="en-US" sz="1800" dirty="0">
                <a:latin typeface="Tw Cen MT"/>
                <a:cs typeface="Tw Cen MT"/>
              </a:rPr>
              <a:t>ealth </a:t>
            </a:r>
            <a:r>
              <a:rPr lang="en-US" spc="5" dirty="0">
                <a:latin typeface="Tw Cen MT"/>
                <a:cs typeface="Tw Cen MT"/>
              </a:rPr>
              <a:t>s</a:t>
            </a:r>
            <a:r>
              <a:rPr lang="en-US" sz="1800" spc="5" dirty="0">
                <a:latin typeface="Tw Cen MT"/>
                <a:cs typeface="Tw Cen MT"/>
              </a:rPr>
              <a:t>ervices </a:t>
            </a:r>
            <a:r>
              <a:rPr lang="en-US" spc="-5" dirty="0">
                <a:latin typeface="Tw Cen MT"/>
                <a:cs typeface="Tw Cen MT"/>
              </a:rPr>
              <a:t>p</a:t>
            </a:r>
            <a:r>
              <a:rPr lang="en-US" sz="1800" spc="-5" dirty="0">
                <a:latin typeface="Tw Cen MT"/>
                <a:cs typeface="Tw Cen MT"/>
              </a:rPr>
              <a:t>rovided </a:t>
            </a:r>
            <a:r>
              <a:rPr lang="en-US" sz="1800" dirty="0">
                <a:latin typeface="Tw Cen MT"/>
                <a:cs typeface="Tw Cen MT"/>
              </a:rPr>
              <a:t>to Medicaid </a:t>
            </a:r>
            <a:r>
              <a:rPr lang="en-US" spc="-5" dirty="0">
                <a:latin typeface="Tw Cen MT"/>
                <a:cs typeface="Tw Cen MT"/>
              </a:rPr>
              <a:t>e</a:t>
            </a:r>
            <a:r>
              <a:rPr lang="en-US" sz="1800" spc="-5" dirty="0">
                <a:latin typeface="Tw Cen MT"/>
                <a:cs typeface="Tw Cen MT"/>
              </a:rPr>
              <a:t>ligible </a:t>
            </a:r>
            <a:r>
              <a:rPr lang="en-US" spc="-5" dirty="0">
                <a:latin typeface="Tw Cen MT"/>
                <a:cs typeface="Tw Cen MT"/>
              </a:rPr>
              <a:t>i</a:t>
            </a:r>
            <a:r>
              <a:rPr lang="en-US" sz="1800" spc="-5" dirty="0">
                <a:latin typeface="Tw Cen MT"/>
                <a:cs typeface="Tw Cen MT"/>
              </a:rPr>
              <a:t>ndividuals to meet the population health needs in a specific community; and</a:t>
            </a:r>
          </a:p>
          <a:p>
            <a:pPr marL="378460" marR="5080">
              <a:lnSpc>
                <a:spcPts val="1730"/>
              </a:lnSpc>
              <a:spcBef>
                <a:spcPts val="585"/>
              </a:spcBef>
              <a:buClr>
                <a:srgbClr val="4189B3"/>
              </a:buClr>
              <a:buSzPct val="69444"/>
              <a:tabLst>
                <a:tab pos="652780" algn="l"/>
                <a:tab pos="653415" algn="l"/>
              </a:tabLst>
            </a:pPr>
            <a:endParaRPr lang="en-US" sz="1800" dirty="0">
              <a:latin typeface="Tw Cen MT"/>
              <a:cs typeface="Tw Cen MT"/>
            </a:endParaRPr>
          </a:p>
          <a:p>
            <a:pPr marL="652780" marR="76835" indent="-274320">
              <a:lnSpc>
                <a:spcPct val="80000"/>
              </a:lnSpc>
              <a:spcBef>
                <a:spcPts val="600"/>
              </a:spcBef>
              <a:buClr>
                <a:srgbClr val="4189B3"/>
              </a:buClr>
              <a:buSzPct val="69444"/>
              <a:buFont typeface="Wingdings 2"/>
              <a:buChar char="□"/>
              <a:tabLst>
                <a:tab pos="652780" algn="l"/>
                <a:tab pos="653415" algn="l"/>
              </a:tabLst>
            </a:pPr>
            <a:r>
              <a:rPr lang="en-US" sz="1800" spc="-5" dirty="0">
                <a:latin typeface="Tw Cen MT"/>
                <a:cs typeface="Tw Cen MT"/>
              </a:rPr>
              <a:t>Providing technical assistance on practitioner protocols, including development of uniform policy and procedures on the care and treatment of Medicaid  eligible individuals based on IN Medicaid Program requirements of a certified mental health agency</a:t>
            </a:r>
            <a:endParaRPr lang="en-US" sz="1800" dirty="0">
              <a:latin typeface="Tw Cen MT"/>
              <a:cs typeface="Tw Cen MT"/>
            </a:endParaRPr>
          </a:p>
        </p:txBody>
      </p:sp>
    </p:spTree>
    <p:extLst>
      <p:ext uri="{BB962C8B-B14F-4D97-AF65-F5344CB8AC3E}">
        <p14:creationId xmlns:p14="http://schemas.microsoft.com/office/powerpoint/2010/main" val="555949524"/>
      </p:ext>
    </p:extLst>
  </p:cSld>
  <p:clrMapOvr>
    <a:masterClrMapping/>
  </p:clrMapOvr>
  <p:extLst>
    <p:ext uri="{6950BFC3-D8DA-4A85-94F7-54DA5524770B}">
      <p188:commentRel xmlns:p188="http://schemas.microsoft.com/office/powerpoint/2018/8/main" r:id="rId2"/>
    </p:ext>
  </p:extLs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608" y="221107"/>
            <a:ext cx="7856855" cy="1002030"/>
          </a:xfrm>
          <a:prstGeom prst="rect">
            <a:avLst/>
          </a:prstGeom>
        </p:spPr>
        <p:txBody>
          <a:bodyPr vert="horz" wrap="square" lIns="0" tIns="12700" rIns="0" bIns="0" rtlCol="0">
            <a:spAutoFit/>
          </a:bodyPr>
          <a:lstStyle/>
          <a:p>
            <a:pPr marL="12700" marR="5080">
              <a:lnSpc>
                <a:spcPct val="100000"/>
              </a:lnSpc>
              <a:spcBef>
                <a:spcPts val="100"/>
              </a:spcBef>
              <a:tabLst>
                <a:tab pos="1651000" algn="l"/>
              </a:tabLst>
            </a:pPr>
            <a:r>
              <a:rPr sz="3200" b="1" i="1">
                <a:latin typeface="Tw Cen MT"/>
                <a:cs typeface="Tw Cen MT"/>
              </a:rPr>
              <a:t>Code J2.</a:t>
            </a:r>
            <a:r>
              <a:rPr sz="3200" i="1">
                <a:latin typeface="Tw Cen MT"/>
                <a:cs typeface="Tw Cen MT"/>
              </a:rPr>
              <a:t>	</a:t>
            </a:r>
            <a:r>
              <a:rPr sz="3200"/>
              <a:t>SPMP </a:t>
            </a:r>
            <a:r>
              <a:rPr sz="3200" spc="-15"/>
              <a:t>Program </a:t>
            </a:r>
            <a:r>
              <a:rPr sz="3200" spc="-10"/>
              <a:t>Planning,</a:t>
            </a:r>
            <a:r>
              <a:rPr sz="3200" spc="-65"/>
              <a:t> </a:t>
            </a:r>
            <a:r>
              <a:rPr sz="3200" spc="-5"/>
              <a:t>Development  </a:t>
            </a:r>
            <a:r>
              <a:rPr sz="3200"/>
              <a:t>and </a:t>
            </a:r>
            <a:r>
              <a:rPr sz="3200" spc="-5"/>
              <a:t>Agency-wide</a:t>
            </a:r>
            <a:r>
              <a:rPr sz="3200" spc="-45"/>
              <a:t> </a:t>
            </a:r>
            <a:r>
              <a:rPr sz="3200"/>
              <a:t>Coordination</a:t>
            </a:r>
            <a:endParaRPr sz="3200">
              <a:latin typeface="Tw Cen MT"/>
              <a:cs typeface="Tw Cen MT"/>
            </a:endParaRPr>
          </a:p>
        </p:txBody>
      </p:sp>
      <p:sp>
        <p:nvSpPr>
          <p:cNvPr id="3" name="object 3"/>
          <p:cNvSpPr txBox="1"/>
          <p:nvPr/>
        </p:nvSpPr>
        <p:spPr>
          <a:xfrm>
            <a:off x="830376" y="2408046"/>
            <a:ext cx="7750809" cy="3567323"/>
          </a:xfrm>
          <a:prstGeom prst="rect">
            <a:avLst/>
          </a:prstGeom>
        </p:spPr>
        <p:txBody>
          <a:bodyPr vert="horz" wrap="square" lIns="0" tIns="5715" rIns="0" bIns="0" rtlCol="0">
            <a:spAutoFit/>
          </a:bodyPr>
          <a:lstStyle/>
          <a:p>
            <a:pPr marL="47625" marR="208279" indent="-35560">
              <a:lnSpc>
                <a:spcPct val="101899"/>
              </a:lnSpc>
              <a:spcBef>
                <a:spcPts val="45"/>
              </a:spcBef>
            </a:pPr>
            <a:r>
              <a:rPr sz="2400" b="1" spc="-5">
                <a:latin typeface="Tw Cen MT"/>
                <a:cs typeface="Tw Cen MT"/>
              </a:rPr>
              <a:t>SPMP </a:t>
            </a:r>
            <a:r>
              <a:rPr lang="en-US" sz="2400" b="1" spc="-5">
                <a:latin typeface="Tw Cen MT"/>
                <a:cs typeface="Tw Cen MT"/>
              </a:rPr>
              <a:t>s</a:t>
            </a:r>
            <a:r>
              <a:rPr sz="2400" b="1" spc="-5">
                <a:latin typeface="Tw Cen MT"/>
                <a:cs typeface="Tw Cen MT"/>
              </a:rPr>
              <a:t>hould </a:t>
            </a:r>
            <a:r>
              <a:rPr lang="en-US" sz="2400" b="1">
                <a:latin typeface="Tw Cen MT"/>
                <a:cs typeface="Tw Cen MT"/>
              </a:rPr>
              <a:t>u</a:t>
            </a:r>
            <a:r>
              <a:rPr sz="2400" b="1">
                <a:latin typeface="Tw Cen MT"/>
                <a:cs typeface="Tw Cen MT"/>
              </a:rPr>
              <a:t>se </a:t>
            </a:r>
            <a:r>
              <a:rPr lang="en-US" sz="2400" b="1">
                <a:latin typeface="Tw Cen MT"/>
                <a:cs typeface="Tw Cen MT"/>
              </a:rPr>
              <a:t>t</a:t>
            </a:r>
            <a:r>
              <a:rPr sz="2400" b="1">
                <a:latin typeface="Tw Cen MT"/>
                <a:cs typeface="Tw Cen MT"/>
              </a:rPr>
              <a:t>his </a:t>
            </a:r>
            <a:r>
              <a:rPr lang="en-US" sz="2400" b="1">
                <a:latin typeface="Tw Cen MT"/>
                <a:cs typeface="Tw Cen MT"/>
              </a:rPr>
              <a:t>c</a:t>
            </a:r>
            <a:r>
              <a:rPr sz="2400" b="1">
                <a:latin typeface="Tw Cen MT"/>
                <a:cs typeface="Tw Cen MT"/>
              </a:rPr>
              <a:t>ode </a:t>
            </a:r>
            <a:r>
              <a:rPr lang="en-US" sz="2400" b="1" spc="-5">
                <a:latin typeface="Tw Cen MT"/>
                <a:cs typeface="Tw Cen MT"/>
              </a:rPr>
              <a:t>w</a:t>
            </a:r>
            <a:r>
              <a:rPr sz="2400" b="1" spc="-5">
                <a:latin typeface="Tw Cen MT"/>
                <a:cs typeface="Tw Cen MT"/>
              </a:rPr>
              <a:t>hen </a:t>
            </a:r>
            <a:r>
              <a:rPr lang="en-US" sz="2400" b="1" spc="-10">
                <a:latin typeface="Tw Cen MT"/>
                <a:cs typeface="Tw Cen MT"/>
              </a:rPr>
              <a:t>p</a:t>
            </a:r>
            <a:r>
              <a:rPr sz="2400" b="1" spc="-10">
                <a:latin typeface="Tw Cen MT"/>
                <a:cs typeface="Tw Cen MT"/>
              </a:rPr>
              <a:t>erforming </a:t>
            </a:r>
            <a:r>
              <a:rPr sz="2400" b="1">
                <a:latin typeface="Tw Cen MT"/>
                <a:cs typeface="Tw Cen MT"/>
              </a:rPr>
              <a:t>the </a:t>
            </a:r>
            <a:r>
              <a:rPr lang="en-US" sz="2400" b="1">
                <a:latin typeface="Tw Cen MT"/>
                <a:cs typeface="Tw Cen MT"/>
              </a:rPr>
              <a:t>a</a:t>
            </a:r>
            <a:r>
              <a:rPr sz="2400" b="1">
                <a:latin typeface="Tw Cen MT"/>
                <a:cs typeface="Tw Cen MT"/>
              </a:rPr>
              <a:t>ctivities  </a:t>
            </a:r>
            <a:r>
              <a:rPr lang="en-US" sz="2400" b="1">
                <a:latin typeface="Tw Cen MT"/>
                <a:cs typeface="Tw Cen MT"/>
              </a:rPr>
              <a:t>d</a:t>
            </a:r>
            <a:r>
              <a:rPr sz="2400" b="1">
                <a:latin typeface="Tw Cen MT"/>
                <a:cs typeface="Tw Cen MT"/>
              </a:rPr>
              <a:t>escribed in </a:t>
            </a:r>
            <a:r>
              <a:rPr sz="2400" b="1" i="1" spc="-5">
                <a:latin typeface="Tw Cen MT"/>
                <a:cs typeface="Tw Cen MT"/>
              </a:rPr>
              <a:t>J1 </a:t>
            </a:r>
            <a:r>
              <a:rPr sz="2400" b="1">
                <a:latin typeface="Tw Cen MT"/>
                <a:cs typeface="Tw Cen MT"/>
              </a:rPr>
              <a:t>o</a:t>
            </a:r>
            <a:r>
              <a:rPr lang="en-US" sz="2400" b="1">
                <a:latin typeface="Tw Cen MT"/>
                <a:cs typeface="Tw Cen MT"/>
              </a:rPr>
              <a:t>n</a:t>
            </a:r>
            <a:r>
              <a:rPr sz="2400" b="1">
                <a:latin typeface="Tw Cen MT"/>
                <a:cs typeface="Tw Cen MT"/>
              </a:rPr>
              <a:t> the </a:t>
            </a:r>
            <a:r>
              <a:rPr lang="en-US" sz="2400" b="1" spc="-15">
                <a:latin typeface="Tw Cen MT"/>
                <a:cs typeface="Tw Cen MT"/>
              </a:rPr>
              <a:t>n</a:t>
            </a:r>
            <a:r>
              <a:rPr sz="2400" b="1" spc="-15">
                <a:latin typeface="Tw Cen MT"/>
                <a:cs typeface="Tw Cen MT"/>
              </a:rPr>
              <a:t>ext </a:t>
            </a:r>
            <a:r>
              <a:rPr lang="en-US" sz="2400" b="1" spc="-5">
                <a:latin typeface="Tw Cen MT"/>
                <a:cs typeface="Tw Cen MT"/>
              </a:rPr>
              <a:t>s</a:t>
            </a:r>
            <a:r>
              <a:rPr sz="2400" b="1" spc="-5">
                <a:latin typeface="Tw Cen MT"/>
                <a:cs typeface="Tw Cen MT"/>
              </a:rPr>
              <a:t>lide, </a:t>
            </a:r>
            <a:r>
              <a:rPr sz="2400" b="1" u="heavy">
                <a:uFill>
                  <a:solidFill>
                    <a:srgbClr val="000000"/>
                  </a:solidFill>
                </a:uFill>
                <a:latin typeface="Tw Cen MT"/>
                <a:cs typeface="Tw Cen MT"/>
              </a:rPr>
              <a:t>and </a:t>
            </a:r>
            <a:r>
              <a:rPr lang="en-US" sz="2400" b="1" u="heavy" spc="-5">
                <a:uFill>
                  <a:solidFill>
                    <a:srgbClr val="000000"/>
                  </a:solidFill>
                </a:uFill>
                <a:latin typeface="Tw Cen MT"/>
                <a:cs typeface="Tw Cen MT"/>
              </a:rPr>
              <a:t>w</a:t>
            </a:r>
            <a:r>
              <a:rPr sz="2400" b="1" u="heavy" spc="-5">
                <a:uFill>
                  <a:solidFill>
                    <a:srgbClr val="000000"/>
                  </a:solidFill>
                </a:uFill>
                <a:latin typeface="Tw Cen MT"/>
                <a:cs typeface="Tw Cen MT"/>
              </a:rPr>
              <a:t>hen </a:t>
            </a:r>
            <a:r>
              <a:rPr sz="2400" b="1" u="heavy">
                <a:uFill>
                  <a:solidFill>
                    <a:srgbClr val="000000"/>
                  </a:solidFill>
                </a:uFill>
                <a:latin typeface="Tw Cen MT"/>
                <a:cs typeface="Tw Cen MT"/>
              </a:rPr>
              <a:t>the </a:t>
            </a:r>
            <a:r>
              <a:rPr lang="en-US" sz="2400" b="1" u="heavy">
                <a:uFill>
                  <a:solidFill>
                    <a:srgbClr val="000000"/>
                  </a:solidFill>
                </a:uFill>
                <a:latin typeface="Tw Cen MT"/>
                <a:cs typeface="Tw Cen MT"/>
              </a:rPr>
              <a:t>a</a:t>
            </a:r>
            <a:r>
              <a:rPr sz="2400" b="1" u="heavy">
                <a:uFill>
                  <a:solidFill>
                    <a:srgbClr val="000000"/>
                  </a:solidFill>
                </a:uFill>
                <a:latin typeface="Tw Cen MT"/>
                <a:cs typeface="Tw Cen MT"/>
              </a:rPr>
              <a:t>ctivity </a:t>
            </a:r>
            <a:r>
              <a:rPr sz="2400" b="1">
                <a:latin typeface="Tw Cen MT"/>
                <a:cs typeface="Tw Cen MT"/>
              </a:rPr>
              <a:t> </a:t>
            </a:r>
            <a:r>
              <a:rPr lang="en-US" sz="2400" b="1" u="heavy" spc="-10">
                <a:uFill>
                  <a:solidFill>
                    <a:srgbClr val="000000"/>
                  </a:solidFill>
                </a:uFill>
                <a:latin typeface="Tw Cen MT"/>
                <a:cs typeface="Tw Cen MT"/>
              </a:rPr>
              <a:t>p</a:t>
            </a:r>
            <a:r>
              <a:rPr sz="2400" b="1" u="heavy" spc="-10">
                <a:uFill>
                  <a:solidFill>
                    <a:srgbClr val="000000"/>
                  </a:solidFill>
                </a:uFill>
                <a:latin typeface="Tw Cen MT"/>
                <a:cs typeface="Tw Cen MT"/>
              </a:rPr>
              <a:t>erformed </a:t>
            </a:r>
            <a:r>
              <a:rPr lang="en-US" sz="2400" b="1" u="heavy" spc="-5">
                <a:uFill>
                  <a:solidFill>
                    <a:srgbClr val="000000"/>
                  </a:solidFill>
                </a:uFill>
                <a:latin typeface="Tw Cen MT"/>
                <a:cs typeface="Tw Cen MT"/>
              </a:rPr>
              <a:t>r</a:t>
            </a:r>
            <a:r>
              <a:rPr sz="2400" b="1" u="heavy" spc="-5">
                <a:uFill>
                  <a:solidFill>
                    <a:srgbClr val="000000"/>
                  </a:solidFill>
                </a:uFill>
                <a:latin typeface="Tw Cen MT"/>
                <a:cs typeface="Tw Cen MT"/>
              </a:rPr>
              <a:t>equires </a:t>
            </a:r>
            <a:r>
              <a:rPr lang="en-US" sz="2400" b="1" u="heavy">
                <a:uFill>
                  <a:solidFill>
                    <a:srgbClr val="000000"/>
                  </a:solidFill>
                </a:uFill>
                <a:latin typeface="Tw Cen MT"/>
                <a:cs typeface="Tw Cen MT"/>
              </a:rPr>
              <a:t>t</a:t>
            </a:r>
            <a:r>
              <a:rPr sz="2400" b="1" u="heavy">
                <a:uFill>
                  <a:solidFill>
                    <a:srgbClr val="000000"/>
                  </a:solidFill>
                </a:uFill>
                <a:latin typeface="Tw Cen MT"/>
                <a:cs typeface="Tw Cen MT"/>
              </a:rPr>
              <a:t>heir </a:t>
            </a:r>
            <a:r>
              <a:rPr lang="en-US" sz="2400" b="1" u="heavy" spc="-5">
                <a:uFill>
                  <a:solidFill>
                    <a:srgbClr val="000000"/>
                  </a:solidFill>
                </a:uFill>
                <a:latin typeface="Tw Cen MT"/>
                <a:cs typeface="Tw Cen MT"/>
              </a:rPr>
              <a:t>s</a:t>
            </a:r>
            <a:r>
              <a:rPr sz="2400" b="1" u="heavy" spc="-5">
                <a:uFill>
                  <a:solidFill>
                    <a:srgbClr val="000000"/>
                  </a:solidFill>
                </a:uFill>
                <a:latin typeface="Tw Cen MT"/>
                <a:cs typeface="Tw Cen MT"/>
              </a:rPr>
              <a:t>killed </a:t>
            </a:r>
            <a:r>
              <a:rPr lang="en-US" sz="2400" b="1" u="heavy" spc="-5">
                <a:uFill>
                  <a:solidFill>
                    <a:srgbClr val="000000"/>
                  </a:solidFill>
                </a:uFill>
                <a:latin typeface="Tw Cen MT"/>
                <a:cs typeface="Tw Cen MT"/>
              </a:rPr>
              <a:t>m</a:t>
            </a:r>
            <a:r>
              <a:rPr sz="2400" b="1" u="heavy" spc="-5">
                <a:uFill>
                  <a:solidFill>
                    <a:srgbClr val="000000"/>
                  </a:solidFill>
                </a:uFill>
                <a:latin typeface="Tw Cen MT"/>
                <a:cs typeface="Tw Cen MT"/>
              </a:rPr>
              <a:t>edical</a:t>
            </a:r>
            <a:r>
              <a:rPr sz="2400" b="1" u="heavy" spc="-40">
                <a:uFill>
                  <a:solidFill>
                    <a:srgbClr val="000000"/>
                  </a:solidFill>
                </a:uFill>
                <a:latin typeface="Tw Cen MT"/>
                <a:cs typeface="Tw Cen MT"/>
              </a:rPr>
              <a:t> </a:t>
            </a:r>
            <a:r>
              <a:rPr lang="en-US" sz="2400" b="1" u="heavy" spc="15">
                <a:uFill>
                  <a:solidFill>
                    <a:srgbClr val="000000"/>
                  </a:solidFill>
                </a:uFill>
                <a:latin typeface="Tw Cen MT"/>
                <a:cs typeface="Tw Cen MT"/>
              </a:rPr>
              <a:t>e</a:t>
            </a:r>
            <a:r>
              <a:rPr sz="2400" b="1" u="heavy" spc="15">
                <a:uFill>
                  <a:solidFill>
                    <a:srgbClr val="000000"/>
                  </a:solidFill>
                </a:uFill>
                <a:latin typeface="Tw Cen MT"/>
                <a:cs typeface="Tw Cen MT"/>
              </a:rPr>
              <a:t>xpertise</a:t>
            </a:r>
            <a:r>
              <a:rPr sz="2400" b="1" spc="15">
                <a:latin typeface="Tw Cen MT"/>
                <a:cs typeface="Tw Cen MT"/>
              </a:rPr>
              <a:t>.</a:t>
            </a:r>
            <a:endParaRPr sz="2400">
              <a:latin typeface="Tw Cen MT"/>
              <a:cs typeface="Tw Cen MT"/>
            </a:endParaRPr>
          </a:p>
          <a:p>
            <a:pPr>
              <a:lnSpc>
                <a:spcPct val="100000"/>
              </a:lnSpc>
            </a:pPr>
            <a:endParaRPr sz="2600">
              <a:latin typeface="Tw Cen MT"/>
              <a:cs typeface="Tw Cen MT"/>
            </a:endParaRPr>
          </a:p>
          <a:p>
            <a:pPr marL="47625" algn="ctr">
              <a:lnSpc>
                <a:spcPct val="100000"/>
              </a:lnSpc>
              <a:spcBef>
                <a:spcPts val="1450"/>
              </a:spcBef>
            </a:pPr>
            <a:r>
              <a:rPr sz="2400">
                <a:latin typeface="Tw Cen MT"/>
                <a:cs typeface="Tw Cen MT"/>
              </a:rPr>
              <a:t>Only </a:t>
            </a:r>
            <a:r>
              <a:rPr lang="en-US" sz="2400" spc="-5">
                <a:latin typeface="Tw Cen MT"/>
                <a:cs typeface="Tw Cen MT"/>
              </a:rPr>
              <a:t>s</a:t>
            </a:r>
            <a:r>
              <a:rPr sz="2400" spc="-5">
                <a:latin typeface="Tw Cen MT"/>
                <a:cs typeface="Tw Cen MT"/>
              </a:rPr>
              <a:t>taff </a:t>
            </a:r>
            <a:r>
              <a:rPr lang="en-US" sz="2400" spc="-5">
                <a:latin typeface="Tw Cen MT"/>
                <a:cs typeface="Tw Cen MT"/>
              </a:rPr>
              <a:t>c</a:t>
            </a:r>
            <a:r>
              <a:rPr sz="2400" spc="-5">
                <a:latin typeface="Tw Cen MT"/>
                <a:cs typeface="Tw Cen MT"/>
              </a:rPr>
              <a:t>ategorized as </a:t>
            </a:r>
            <a:r>
              <a:rPr lang="en-US" sz="2400">
                <a:latin typeface="Tw Cen MT"/>
                <a:cs typeface="Tw Cen MT"/>
              </a:rPr>
              <a:t>o</a:t>
            </a:r>
            <a:r>
              <a:rPr sz="2400">
                <a:latin typeface="Tw Cen MT"/>
                <a:cs typeface="Tw Cen MT"/>
              </a:rPr>
              <a:t>ne of the </a:t>
            </a:r>
            <a:r>
              <a:rPr lang="en-US" sz="2400" spc="-15">
                <a:latin typeface="Tw Cen MT"/>
                <a:cs typeface="Tw Cen MT"/>
              </a:rPr>
              <a:t>f</a:t>
            </a:r>
            <a:r>
              <a:rPr sz="2400" spc="-15">
                <a:latin typeface="Tw Cen MT"/>
                <a:cs typeface="Tw Cen MT"/>
              </a:rPr>
              <a:t>ollowing </a:t>
            </a:r>
            <a:r>
              <a:rPr lang="en-US" sz="2400">
                <a:latin typeface="Tw Cen MT"/>
                <a:cs typeface="Tw Cen MT"/>
              </a:rPr>
              <a:t>a</a:t>
            </a:r>
            <a:r>
              <a:rPr sz="2400">
                <a:latin typeface="Tw Cen MT"/>
                <a:cs typeface="Tw Cen MT"/>
              </a:rPr>
              <a:t>re </a:t>
            </a:r>
            <a:r>
              <a:rPr lang="en-US" sz="2400" spc="-5">
                <a:latin typeface="Tw Cen MT"/>
                <a:cs typeface="Tw Cen MT"/>
              </a:rPr>
              <a:t>e</a:t>
            </a:r>
            <a:r>
              <a:rPr sz="2400" spc="-5">
                <a:latin typeface="Tw Cen MT"/>
                <a:cs typeface="Tw Cen MT"/>
              </a:rPr>
              <a:t>ligible</a:t>
            </a:r>
            <a:r>
              <a:rPr sz="2400" spc="195">
                <a:latin typeface="Tw Cen MT"/>
                <a:cs typeface="Tw Cen MT"/>
              </a:rPr>
              <a:t> </a:t>
            </a:r>
            <a:r>
              <a:rPr sz="2400">
                <a:latin typeface="Tw Cen MT"/>
                <a:cs typeface="Tw Cen MT"/>
              </a:rPr>
              <a:t>to</a:t>
            </a:r>
            <a:endParaRPr lang="en-US" sz="2400">
              <a:latin typeface="Tw Cen MT"/>
              <a:cs typeface="Tw Cen MT"/>
            </a:endParaRPr>
          </a:p>
          <a:p>
            <a:pPr marL="47625" algn="ctr">
              <a:lnSpc>
                <a:spcPct val="100000"/>
              </a:lnSpc>
              <a:spcBef>
                <a:spcPts val="5"/>
              </a:spcBef>
            </a:pPr>
            <a:r>
              <a:rPr lang="en-US" sz="2400">
                <a:latin typeface="Tw Cen MT"/>
                <a:cs typeface="Tw Cen MT"/>
              </a:rPr>
              <a:t>u</a:t>
            </a:r>
            <a:r>
              <a:rPr sz="2400">
                <a:latin typeface="Tw Cen MT"/>
                <a:cs typeface="Tw Cen MT"/>
              </a:rPr>
              <a:t>se </a:t>
            </a:r>
            <a:r>
              <a:rPr lang="en-US" sz="2400">
                <a:latin typeface="Tw Cen MT"/>
                <a:cs typeface="Tw Cen MT"/>
              </a:rPr>
              <a:t>this</a:t>
            </a:r>
            <a:r>
              <a:rPr lang="en-US" sz="2400" spc="-30">
                <a:latin typeface="Tw Cen MT"/>
                <a:cs typeface="Tw Cen MT"/>
              </a:rPr>
              <a:t> </a:t>
            </a:r>
            <a:r>
              <a:rPr lang="en-US" sz="2400">
                <a:latin typeface="Tw Cen MT"/>
                <a:cs typeface="Tw Cen MT"/>
              </a:rPr>
              <a:t>code</a:t>
            </a:r>
            <a:r>
              <a:rPr sz="2400">
                <a:latin typeface="Tw Cen MT"/>
                <a:cs typeface="Tw Cen MT"/>
              </a:rPr>
              <a:t>:</a:t>
            </a:r>
            <a:endParaRPr lang="en-US" sz="2400">
              <a:latin typeface="Tw Cen MT"/>
              <a:cs typeface="Tw Cen MT"/>
            </a:endParaRPr>
          </a:p>
          <a:p>
            <a:pPr algn="ctr">
              <a:lnSpc>
                <a:spcPct val="100000"/>
              </a:lnSpc>
              <a:spcBef>
                <a:spcPts val="30"/>
              </a:spcBef>
            </a:pPr>
            <a:endParaRPr lang="en-US" sz="2350">
              <a:latin typeface="Tw Cen MT"/>
              <a:cs typeface="Tw Cen MT"/>
            </a:endParaRPr>
          </a:p>
          <a:p>
            <a:pPr marL="169545" algn="ctr">
              <a:lnSpc>
                <a:spcPct val="100000"/>
              </a:lnSpc>
              <a:spcBef>
                <a:spcPts val="5"/>
              </a:spcBef>
            </a:pPr>
            <a:r>
              <a:rPr sz="2400" spc="-5">
                <a:latin typeface="Tw Cen MT"/>
                <a:cs typeface="Tw Cen MT"/>
              </a:rPr>
              <a:t>Physician, </a:t>
            </a:r>
            <a:r>
              <a:rPr sz="2400" spc="-20">
                <a:latin typeface="Tw Cen MT"/>
                <a:cs typeface="Tw Cen MT"/>
              </a:rPr>
              <a:t>Nurse, </a:t>
            </a:r>
            <a:r>
              <a:rPr sz="2400">
                <a:latin typeface="Tw Cen MT"/>
                <a:cs typeface="Tw Cen MT"/>
              </a:rPr>
              <a:t>Psychologist, </a:t>
            </a:r>
            <a:r>
              <a:rPr sz="2400" spc="-5">
                <a:latin typeface="Tw Cen MT"/>
                <a:cs typeface="Tw Cen MT"/>
              </a:rPr>
              <a:t>Therapist and </a:t>
            </a:r>
            <a:endParaRPr lang="en-US" sz="2400" spc="-5">
              <a:latin typeface="Tw Cen MT"/>
              <a:cs typeface="Tw Cen MT"/>
            </a:endParaRPr>
          </a:p>
          <a:p>
            <a:pPr marL="169545" algn="ctr">
              <a:lnSpc>
                <a:spcPct val="100000"/>
              </a:lnSpc>
              <a:spcBef>
                <a:spcPts val="5"/>
              </a:spcBef>
            </a:pPr>
            <a:r>
              <a:rPr sz="2400">
                <a:latin typeface="Tw Cen MT"/>
                <a:cs typeface="Tw Cen MT"/>
              </a:rPr>
              <a:t>Social </a:t>
            </a:r>
            <a:r>
              <a:rPr sz="2400" spc="-35">
                <a:latin typeface="Tw Cen MT"/>
                <a:cs typeface="Tw Cen MT"/>
              </a:rPr>
              <a:t>Worker</a:t>
            </a:r>
            <a:r>
              <a:rPr sz="2400" spc="-10">
                <a:latin typeface="Tw Cen MT"/>
                <a:cs typeface="Tw Cen MT"/>
              </a:rPr>
              <a:t> </a:t>
            </a:r>
            <a:r>
              <a:rPr sz="2400">
                <a:latin typeface="Tw Cen MT"/>
                <a:cs typeface="Tw Cen MT"/>
              </a:rPr>
              <a:t>-</a:t>
            </a:r>
            <a:r>
              <a:rPr lang="en-US" sz="2400">
                <a:latin typeface="Tw Cen MT"/>
                <a:cs typeface="Tw Cen MT"/>
              </a:rPr>
              <a:t> </a:t>
            </a:r>
            <a:r>
              <a:rPr lang="en-US" sz="2400" spc="-55">
                <a:latin typeface="Tw Cen MT"/>
                <a:cs typeface="Tw Cen MT"/>
              </a:rPr>
              <a:t>LCSW, LSW</a:t>
            </a:r>
            <a:endParaRPr lang="en-US" sz="2400">
              <a:latin typeface="Tw Cen MT"/>
              <a:cs typeface="Tw Cen MT"/>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18E40-43B0-D1D6-4FC3-55D8B940313A}"/>
              </a:ext>
            </a:extLst>
          </p:cNvPr>
          <p:cNvSpPr>
            <a:spLocks noGrp="1"/>
          </p:cNvSpPr>
          <p:nvPr>
            <p:ph type="title"/>
          </p:nvPr>
        </p:nvSpPr>
        <p:spPr>
          <a:xfrm>
            <a:off x="659993" y="65275"/>
            <a:ext cx="7824012" cy="984885"/>
          </a:xfrm>
        </p:spPr>
        <p:txBody>
          <a:bodyPr/>
          <a:lstStyle/>
          <a:p>
            <a:r>
              <a:rPr lang="en-US" sz="3200" i="1">
                <a:latin typeface="Tw Cen MT"/>
                <a:cs typeface="Tw Cen MT"/>
              </a:rPr>
              <a:t>Code J2.	</a:t>
            </a:r>
            <a:r>
              <a:rPr lang="en-US" sz="3200"/>
              <a:t>SPMP </a:t>
            </a:r>
            <a:r>
              <a:rPr lang="en-US" sz="3200" spc="-15"/>
              <a:t>Program </a:t>
            </a:r>
            <a:r>
              <a:rPr lang="en-US" sz="3200" spc="-10"/>
              <a:t>Planning,</a:t>
            </a:r>
            <a:r>
              <a:rPr lang="en-US" sz="3200" spc="-65"/>
              <a:t> </a:t>
            </a:r>
            <a:r>
              <a:rPr lang="en-US" sz="3200" spc="-5"/>
              <a:t>Development  </a:t>
            </a:r>
            <a:r>
              <a:rPr lang="en-US" sz="3200"/>
              <a:t>and </a:t>
            </a:r>
            <a:r>
              <a:rPr lang="en-US" sz="3200" spc="-5"/>
              <a:t>Agency-wide</a:t>
            </a:r>
            <a:r>
              <a:rPr lang="en-US" sz="3200" spc="-45"/>
              <a:t> </a:t>
            </a:r>
            <a:r>
              <a:rPr lang="en-US" sz="3200"/>
              <a:t>Coordination</a:t>
            </a:r>
          </a:p>
        </p:txBody>
      </p:sp>
      <p:sp>
        <p:nvSpPr>
          <p:cNvPr id="3" name="Text Placeholder 2">
            <a:extLst>
              <a:ext uri="{FF2B5EF4-FFF2-40B4-BE49-F238E27FC236}">
                <a16:creationId xmlns:a16="http://schemas.microsoft.com/office/drawing/2014/main" id="{785AC271-D708-47AC-D3B1-EC721F76F43C}"/>
              </a:ext>
            </a:extLst>
          </p:cNvPr>
          <p:cNvSpPr>
            <a:spLocks noGrp="1"/>
          </p:cNvSpPr>
          <p:nvPr>
            <p:ph type="body" idx="1"/>
          </p:nvPr>
        </p:nvSpPr>
        <p:spPr>
          <a:xfrm>
            <a:off x="532511" y="1755774"/>
            <a:ext cx="8078977" cy="2970044"/>
          </a:xfrm>
        </p:spPr>
        <p:txBody>
          <a:bodyPr/>
          <a:lstStyle/>
          <a:p>
            <a:pPr marL="342900" marR="0" indent="-342900">
              <a:spcBef>
                <a:spcPts val="0"/>
              </a:spcBef>
              <a:spcAft>
                <a:spcPts val="0"/>
              </a:spcAft>
              <a:buFont typeface="Wingdings" panose="05000000000000000000" pitchFamily="2" charset="2"/>
              <a:buChar char="q"/>
            </a:pPr>
            <a:r>
              <a:rPr lang="en-US" sz="1900">
                <a:effectLst/>
                <a:latin typeface="Tw Cen MT" panose="020B0602020104020603" pitchFamily="34" charset="0"/>
                <a:ea typeface="Aptos" panose="020B0004020202020204" pitchFamily="34" charset="0"/>
              </a:rPr>
              <a:t>While SPMP’s have skilled medical knowledge, J2 codes are reserved for activities that fall outside of basic program evaluation.  </a:t>
            </a:r>
          </a:p>
          <a:p>
            <a:pPr marR="0">
              <a:spcBef>
                <a:spcPts val="0"/>
              </a:spcBef>
              <a:spcAft>
                <a:spcPts val="0"/>
              </a:spcAft>
            </a:pPr>
            <a:r>
              <a:rPr lang="en-US" sz="1900">
                <a:effectLst/>
                <a:latin typeface="Tw Cen MT" panose="020B0602020104020603" pitchFamily="34" charset="0"/>
                <a:ea typeface="Aptos" panose="020B0004020202020204" pitchFamily="34" charset="0"/>
              </a:rPr>
              <a:t> </a:t>
            </a:r>
          </a:p>
          <a:p>
            <a:pPr marL="342900" marR="0" indent="-342900">
              <a:spcBef>
                <a:spcPts val="0"/>
              </a:spcBef>
              <a:spcAft>
                <a:spcPts val="0"/>
              </a:spcAft>
              <a:buFont typeface="Wingdings" panose="05000000000000000000" pitchFamily="2" charset="2"/>
              <a:buChar char="q"/>
            </a:pPr>
            <a:r>
              <a:rPr lang="en-US" sz="1900">
                <a:effectLst/>
                <a:latin typeface="Tw Cen MT" panose="020B0602020104020603" pitchFamily="34" charset="0"/>
                <a:ea typeface="Aptos" panose="020B0004020202020204" pitchFamily="34" charset="0"/>
              </a:rPr>
              <a:t>Individuals utilizing J2 codes are those individuals utilizing their clinical expertise to develop and implement new practice guidelines, creating new programming, and/or collaborating with peers to review data/outcomes and strategizing new interventions for improvement in said outcomes on behal</a:t>
            </a:r>
            <a:r>
              <a:rPr lang="en-US" sz="1900">
                <a:latin typeface="Tw Cen MT" panose="020B0602020104020603" pitchFamily="34" charset="0"/>
                <a:ea typeface="Aptos" panose="020B0004020202020204" pitchFamily="34" charset="0"/>
              </a:rPr>
              <a:t>f of the State of IN</a:t>
            </a:r>
            <a:r>
              <a:rPr lang="en-US" sz="1900">
                <a:effectLst/>
                <a:latin typeface="Tw Cen MT" panose="020B0602020104020603" pitchFamily="34" charset="0"/>
                <a:ea typeface="Aptos" panose="020B0004020202020204" pitchFamily="34" charset="0"/>
              </a:rPr>
              <a:t>.  </a:t>
            </a:r>
          </a:p>
          <a:p>
            <a:pPr marL="0" marR="0">
              <a:spcBef>
                <a:spcPts val="0"/>
              </a:spcBef>
              <a:spcAft>
                <a:spcPts val="0"/>
              </a:spcAft>
            </a:pPr>
            <a:r>
              <a:rPr lang="en-US" sz="1900">
                <a:effectLst/>
                <a:latin typeface="Tw Cen MT" panose="020B0602020104020603" pitchFamily="34" charset="0"/>
                <a:ea typeface="Aptos" panose="020B0004020202020204" pitchFamily="34" charset="0"/>
              </a:rPr>
              <a:t> </a:t>
            </a:r>
          </a:p>
          <a:p>
            <a:pPr marL="342900" marR="0" indent="-342900">
              <a:spcBef>
                <a:spcPts val="0"/>
              </a:spcBef>
              <a:spcAft>
                <a:spcPts val="0"/>
              </a:spcAft>
              <a:buFont typeface="Wingdings" panose="05000000000000000000" pitchFamily="2" charset="2"/>
              <a:buChar char="q"/>
            </a:pPr>
            <a:r>
              <a:rPr lang="en-US" sz="1900" b="1">
                <a:latin typeface="Tw Cen MT" panose="020B0602020104020603" pitchFamily="34" charset="0"/>
                <a:ea typeface="Aptos" panose="020B0004020202020204" pitchFamily="34" charset="0"/>
              </a:rPr>
              <a:t>W</a:t>
            </a:r>
            <a:r>
              <a:rPr lang="en-US" sz="1900" b="1">
                <a:effectLst/>
                <a:latin typeface="Tw Cen MT" panose="020B0602020104020603" pitchFamily="34" charset="0"/>
                <a:ea typeface="Aptos" panose="020B0004020202020204" pitchFamily="34" charset="0"/>
              </a:rPr>
              <a:t>hen in doubt, please choose J1.  </a:t>
            </a:r>
          </a:p>
          <a:p>
            <a:endParaRPr lang="en-US"/>
          </a:p>
        </p:txBody>
      </p:sp>
    </p:spTree>
    <p:extLst>
      <p:ext uri="{BB962C8B-B14F-4D97-AF65-F5344CB8AC3E}">
        <p14:creationId xmlns:p14="http://schemas.microsoft.com/office/powerpoint/2010/main" val="4304145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7" y="1856359"/>
            <a:ext cx="7814309" cy="4230774"/>
          </a:xfrm>
          <a:prstGeom prst="rect">
            <a:avLst/>
          </a:prstGeom>
        </p:spPr>
        <p:txBody>
          <a:bodyPr vert="horz" wrap="square" lIns="0" tIns="33655" rIns="0" bIns="0" rtlCol="0">
            <a:spAutoFit/>
          </a:bodyPr>
          <a:lstStyle/>
          <a:p>
            <a:pPr marL="332740" marR="358140" indent="-24765">
              <a:lnSpc>
                <a:spcPct val="85600"/>
              </a:lnSpc>
              <a:spcBef>
                <a:spcPts val="409"/>
              </a:spcBef>
            </a:pPr>
            <a:r>
              <a:rPr lang="en-US" sz="1800" dirty="0">
                <a:latin typeface="Tw Cen MT"/>
                <a:cs typeface="Tw Cen MT"/>
              </a:rPr>
              <a:t>Activities that </a:t>
            </a:r>
            <a:r>
              <a:rPr lang="en-US" spc="-5" dirty="0">
                <a:latin typeface="Tw Cen MT"/>
                <a:cs typeface="Tw Cen MT"/>
              </a:rPr>
              <a:t>i</a:t>
            </a:r>
            <a:r>
              <a:rPr lang="en-US" sz="1800" spc="-5" dirty="0">
                <a:latin typeface="Tw Cen MT"/>
                <a:cs typeface="Tw Cen MT"/>
              </a:rPr>
              <a:t>nclude </a:t>
            </a:r>
            <a:r>
              <a:rPr lang="en-US" sz="1800" dirty="0">
                <a:latin typeface="Tw Cen MT"/>
                <a:cs typeface="Tw Cen MT"/>
              </a:rPr>
              <a:t>planning and </a:t>
            </a:r>
            <a:r>
              <a:rPr lang="en-US" sz="1800" spc="-5" dirty="0">
                <a:latin typeface="Tw Cen MT"/>
                <a:cs typeface="Tw Cen MT"/>
              </a:rPr>
              <a:t>developing </a:t>
            </a:r>
            <a:r>
              <a:rPr lang="en-US" sz="1800" dirty="0">
                <a:latin typeface="Tw Cen MT"/>
                <a:cs typeface="Tw Cen MT"/>
              </a:rPr>
              <a:t>health </a:t>
            </a:r>
            <a:r>
              <a:rPr lang="en-US" sz="1800" spc="-10" dirty="0">
                <a:latin typeface="Tw Cen MT"/>
                <a:cs typeface="Tw Cen MT"/>
              </a:rPr>
              <a:t>related programs </a:t>
            </a:r>
            <a:r>
              <a:rPr lang="en-US" sz="1800" dirty="0">
                <a:latin typeface="Tw Cen MT"/>
                <a:cs typeface="Tw Cen MT"/>
              </a:rPr>
              <a:t>and  </a:t>
            </a:r>
            <a:r>
              <a:rPr lang="en-US" sz="1800" spc="5" dirty="0">
                <a:latin typeface="Tw Cen MT"/>
                <a:cs typeface="Tw Cen MT"/>
              </a:rPr>
              <a:t>services </a:t>
            </a:r>
            <a:r>
              <a:rPr lang="en-US" sz="1800" dirty="0">
                <a:latin typeface="Tw Cen MT"/>
                <a:cs typeface="Tw Cen MT"/>
              </a:rPr>
              <a:t>and the </a:t>
            </a:r>
            <a:r>
              <a:rPr lang="en-US" spc="-5" dirty="0">
                <a:latin typeface="Tw Cen MT"/>
                <a:cs typeface="Tw Cen MT"/>
              </a:rPr>
              <a:t>i</a:t>
            </a:r>
            <a:r>
              <a:rPr lang="en-US" sz="1800" spc="-5" dirty="0">
                <a:latin typeface="Tw Cen MT"/>
                <a:cs typeface="Tw Cen MT"/>
              </a:rPr>
              <a:t>nteragency </a:t>
            </a:r>
            <a:r>
              <a:rPr lang="en-US" sz="1800" dirty="0">
                <a:latin typeface="Tw Cen MT"/>
                <a:cs typeface="Tw Cen MT"/>
              </a:rPr>
              <a:t>and </a:t>
            </a:r>
            <a:r>
              <a:rPr lang="en-US" spc="-5" dirty="0">
                <a:latin typeface="Tw Cen MT"/>
                <a:cs typeface="Tw Cen MT"/>
              </a:rPr>
              <a:t>i</a:t>
            </a:r>
            <a:r>
              <a:rPr lang="en-US" sz="1800" spc="-5" dirty="0">
                <a:latin typeface="Tw Cen MT"/>
                <a:cs typeface="Tw Cen MT"/>
              </a:rPr>
              <a:t>ntra-agency </a:t>
            </a:r>
            <a:r>
              <a:rPr lang="en-US" sz="1800" dirty="0">
                <a:latin typeface="Tw Cen MT"/>
                <a:cs typeface="Tw Cen MT"/>
              </a:rPr>
              <a:t>coordination of those Medicaid  </a:t>
            </a:r>
            <a:r>
              <a:rPr lang="en-US" spc="-5" dirty="0">
                <a:latin typeface="Tw Cen MT"/>
                <a:cs typeface="Tw Cen MT"/>
              </a:rPr>
              <a:t>c</a:t>
            </a:r>
            <a:r>
              <a:rPr lang="en-US" sz="1800" spc="-5" dirty="0">
                <a:latin typeface="Tw Cen MT"/>
                <a:cs typeface="Tw Cen MT"/>
              </a:rPr>
              <a:t>overed</a:t>
            </a:r>
            <a:r>
              <a:rPr lang="en-US" sz="1800" spc="-20" dirty="0">
                <a:latin typeface="Tw Cen MT"/>
                <a:cs typeface="Tw Cen MT"/>
              </a:rPr>
              <a:t> </a:t>
            </a:r>
            <a:r>
              <a:rPr lang="en-US" spc="5" dirty="0">
                <a:latin typeface="Tw Cen MT"/>
                <a:cs typeface="Tw Cen MT"/>
              </a:rPr>
              <a:t>s</a:t>
            </a:r>
            <a:r>
              <a:rPr lang="en-US" sz="1800" spc="5" dirty="0">
                <a:latin typeface="Tw Cen MT"/>
                <a:cs typeface="Tw Cen MT"/>
              </a:rPr>
              <a:t>ervices.</a:t>
            </a:r>
            <a:endParaRPr lang="en-US" sz="1800" dirty="0">
              <a:latin typeface="Tw Cen MT"/>
              <a:cs typeface="Tw Cen MT"/>
            </a:endParaRPr>
          </a:p>
          <a:p>
            <a:pPr>
              <a:lnSpc>
                <a:spcPct val="100000"/>
              </a:lnSpc>
              <a:spcBef>
                <a:spcPts val="5"/>
              </a:spcBef>
            </a:pPr>
            <a:endParaRPr lang="en-US" sz="2300" dirty="0">
              <a:latin typeface="Tw Cen MT"/>
              <a:cs typeface="Tw Cen MT"/>
            </a:endParaRPr>
          </a:p>
          <a:p>
            <a:pPr marL="12700">
              <a:lnSpc>
                <a:spcPct val="100000"/>
              </a:lnSpc>
            </a:pPr>
            <a:r>
              <a:rPr lang="en-US" dirty="0">
                <a:latin typeface="Tw Cen MT"/>
                <a:cs typeface="Tw Cen MT"/>
              </a:rPr>
              <a:t>Activities include</a:t>
            </a:r>
            <a:r>
              <a:rPr lang="en-US" sz="1800" dirty="0">
                <a:latin typeface="Tw Cen MT"/>
                <a:cs typeface="Tw Cen MT"/>
              </a:rPr>
              <a:t>:</a:t>
            </a:r>
            <a:endParaRPr lang="en-US" sz="2000" dirty="0">
              <a:latin typeface="Tw Cen MT"/>
              <a:cs typeface="Tw Cen MT"/>
            </a:endParaRP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Utilization review of IN Medicaid programs/services only provided by a certified mental health agency, such as MRO, access and availability, TCM, etc.;</a:t>
            </a:r>
          </a:p>
          <a:p>
            <a:pPr marL="378460" marR="5080">
              <a:lnSpc>
                <a:spcPct val="80000"/>
              </a:lnSpc>
              <a:spcBef>
                <a:spcPts val="600"/>
              </a:spcBef>
              <a:buClr>
                <a:srgbClr val="4189B3"/>
              </a:buClr>
              <a:buSzPct val="70000"/>
              <a:tabLst>
                <a:tab pos="653415" algn="l"/>
              </a:tabLst>
            </a:pPr>
            <a:endParaRPr lang="en-US" sz="2000" spc="10" dirty="0">
              <a:latin typeface="Tw Cen MT"/>
              <a:cs typeface="Tw Cen MT"/>
            </a:endParaRP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Quality improvement activities as required by the State to report on and monitor IN Medicaid Program outcomes specific to certified mental health agencies;</a:t>
            </a:r>
          </a:p>
          <a:p>
            <a:pPr marL="378460" marR="5080">
              <a:lnSpc>
                <a:spcPct val="80000"/>
              </a:lnSpc>
              <a:spcBef>
                <a:spcPts val="600"/>
              </a:spcBef>
              <a:buClr>
                <a:srgbClr val="4189B3"/>
              </a:buClr>
              <a:buSzPct val="70000"/>
              <a:tabLst>
                <a:tab pos="653415" algn="l"/>
              </a:tabLst>
            </a:pPr>
            <a:r>
              <a:rPr lang="en-US" sz="2000" spc="10" dirty="0">
                <a:latin typeface="Tw Cen MT"/>
                <a:cs typeface="Tw Cen MT"/>
              </a:rPr>
              <a:t> </a:t>
            </a:r>
          </a:p>
          <a:p>
            <a:pPr marL="652780" marR="5080" indent="-274320">
              <a:lnSpc>
                <a:spcPct val="80000"/>
              </a:lnSpc>
              <a:spcBef>
                <a:spcPts val="600"/>
              </a:spcBef>
              <a:buClr>
                <a:srgbClr val="4189B3"/>
              </a:buClr>
              <a:buSzPct val="70000"/>
              <a:buFont typeface="Wingdings 2"/>
              <a:buChar char="□"/>
              <a:tabLst>
                <a:tab pos="653415" algn="l"/>
              </a:tabLst>
            </a:pPr>
            <a:r>
              <a:rPr lang="en-US" sz="2000" spc="10" dirty="0">
                <a:latin typeface="Tw Cen MT"/>
                <a:cs typeface="Tw Cen MT"/>
              </a:rPr>
              <a:t>Working with other Medicaid providers to create/improve/expand Medicaid services to the community;</a:t>
            </a:r>
          </a:p>
        </p:txBody>
      </p:sp>
      <p:sp>
        <p:nvSpPr>
          <p:cNvPr id="3" name="object 3"/>
          <p:cNvSpPr txBox="1">
            <a:spLocks noGrp="1"/>
          </p:cNvSpPr>
          <p:nvPr>
            <p:ph type="title"/>
          </p:nvPr>
        </p:nvSpPr>
        <p:spPr>
          <a:xfrm>
            <a:off x="590499" y="202133"/>
            <a:ext cx="7856855" cy="1002665"/>
          </a:xfrm>
          <a:prstGeom prst="rect">
            <a:avLst/>
          </a:prstGeom>
        </p:spPr>
        <p:txBody>
          <a:bodyPr vert="horz" wrap="square" lIns="0" tIns="13335" rIns="0" bIns="0" rtlCol="0">
            <a:spAutoFit/>
          </a:bodyPr>
          <a:lstStyle/>
          <a:p>
            <a:pPr marL="12700" marR="5080">
              <a:lnSpc>
                <a:spcPct val="100000"/>
              </a:lnSpc>
              <a:spcBef>
                <a:spcPts val="105"/>
              </a:spcBef>
              <a:tabLst>
                <a:tab pos="1651000" algn="l"/>
              </a:tabLst>
            </a:pPr>
            <a:r>
              <a:rPr sz="3200" i="1">
                <a:latin typeface="Tw Cen MT"/>
                <a:cs typeface="Tw Cen MT"/>
              </a:rPr>
              <a:t>Code</a:t>
            </a:r>
            <a:r>
              <a:rPr sz="3200" i="1" spc="5">
                <a:latin typeface="Tw Cen MT"/>
                <a:cs typeface="Tw Cen MT"/>
              </a:rPr>
              <a:t> </a:t>
            </a:r>
            <a:r>
              <a:rPr sz="3200" i="1">
                <a:latin typeface="Tw Cen MT"/>
                <a:cs typeface="Tw Cen MT"/>
              </a:rPr>
              <a:t>J2.	</a:t>
            </a:r>
            <a:r>
              <a:rPr sz="3200"/>
              <a:t>SPMP </a:t>
            </a:r>
            <a:r>
              <a:rPr sz="3200" spc="-15"/>
              <a:t>Program </a:t>
            </a:r>
            <a:r>
              <a:rPr sz="3200" spc="-10"/>
              <a:t>Planning,</a:t>
            </a:r>
            <a:r>
              <a:rPr sz="3200" spc="-65"/>
              <a:t> </a:t>
            </a:r>
            <a:r>
              <a:rPr sz="3200" spc="-5"/>
              <a:t>Development  </a:t>
            </a:r>
            <a:r>
              <a:rPr sz="3200"/>
              <a:t>and </a:t>
            </a:r>
            <a:r>
              <a:rPr sz="3200" spc="-5"/>
              <a:t>Agency-wide </a:t>
            </a:r>
            <a:r>
              <a:rPr sz="3200"/>
              <a:t>Coordination</a:t>
            </a:r>
            <a:r>
              <a:rPr sz="3200" spc="-80"/>
              <a:t> </a:t>
            </a:r>
            <a:endParaRPr sz="32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7" y="1856359"/>
            <a:ext cx="7814309" cy="3639330"/>
          </a:xfrm>
          <a:prstGeom prst="rect">
            <a:avLst/>
          </a:prstGeom>
        </p:spPr>
        <p:txBody>
          <a:bodyPr vert="horz" wrap="square" lIns="0" tIns="33655" rIns="0" bIns="0" rtlCol="0">
            <a:spAutoFit/>
          </a:bodyPr>
          <a:lstStyle/>
          <a:p>
            <a:pPr marL="12700">
              <a:lnSpc>
                <a:spcPct val="100000"/>
              </a:lnSpc>
              <a:spcBef>
                <a:spcPts val="265"/>
              </a:spcBef>
            </a:pPr>
            <a:r>
              <a:rPr lang="en-US" sz="1800" dirty="0">
                <a:latin typeface="Tw Cen MT"/>
                <a:cs typeface="Tw Cen MT"/>
              </a:rPr>
              <a:t>Activities include</a:t>
            </a:r>
            <a:r>
              <a:rPr sz="1800" dirty="0">
                <a:latin typeface="Tw Cen MT"/>
                <a:cs typeface="Tw Cen MT"/>
              </a:rPr>
              <a:t>:</a:t>
            </a:r>
          </a:p>
          <a:p>
            <a:pPr marL="652780" marR="781050" indent="-274320">
              <a:lnSpc>
                <a:spcPct val="80000"/>
              </a:lnSpc>
              <a:spcBef>
                <a:spcPts val="600"/>
              </a:spcBef>
              <a:buClr>
                <a:srgbClr val="4189B3"/>
              </a:buClr>
              <a:buSzPct val="69444"/>
              <a:buFont typeface="Wingdings 2"/>
              <a:buChar char="□"/>
              <a:tabLst>
                <a:tab pos="652780" algn="l"/>
                <a:tab pos="653415" algn="l"/>
              </a:tabLst>
            </a:pPr>
            <a:r>
              <a:rPr lang="en-US" sz="1800" spc="-5" dirty="0">
                <a:latin typeface="Tw Cen MT"/>
                <a:cs typeface="Tw Cen MT"/>
              </a:rPr>
              <a:t>Participating in the </a:t>
            </a:r>
            <a:r>
              <a:rPr lang="en-US" spc="-5" dirty="0">
                <a:latin typeface="Tw Cen MT"/>
                <a:cs typeface="Tw Cen MT"/>
              </a:rPr>
              <a:t>development of </a:t>
            </a:r>
            <a:r>
              <a:rPr lang="en-US" sz="1800" spc="-5" dirty="0">
                <a:latin typeface="Tw Cen MT"/>
                <a:cs typeface="Tw Cen MT"/>
              </a:rPr>
              <a:t>cl</a:t>
            </a:r>
            <a:r>
              <a:rPr sz="1800" dirty="0">
                <a:latin typeface="Tw Cen MT"/>
                <a:cs typeface="Tw Cen MT"/>
              </a:rPr>
              <a:t>inical </a:t>
            </a:r>
            <a:r>
              <a:rPr lang="en-US" spc="-30" dirty="0">
                <a:latin typeface="Tw Cen MT"/>
                <a:cs typeface="Tw Cen MT"/>
              </a:rPr>
              <a:t>p</a:t>
            </a:r>
            <a:r>
              <a:rPr lang="en-US" sz="1800" spc="-30" dirty="0">
                <a:latin typeface="Tw Cen MT"/>
                <a:cs typeface="Tw Cen MT"/>
              </a:rPr>
              <a:t>athways, best practices,</a:t>
            </a:r>
            <a:r>
              <a:rPr sz="1800" spc="-30" dirty="0">
                <a:latin typeface="Tw Cen MT"/>
                <a:cs typeface="Tw Cen MT"/>
              </a:rPr>
              <a:t> </a:t>
            </a:r>
            <a:r>
              <a:rPr sz="1800" dirty="0">
                <a:latin typeface="Tw Cen MT"/>
                <a:cs typeface="Tw Cen MT"/>
              </a:rPr>
              <a:t>or </a:t>
            </a:r>
            <a:r>
              <a:rPr lang="en-US" sz="1800" dirty="0">
                <a:latin typeface="Tw Cen MT"/>
                <a:cs typeface="Tw Cen MT"/>
              </a:rPr>
              <a:t>evidenced based treatment/m</a:t>
            </a:r>
            <a:r>
              <a:rPr sz="1800" dirty="0">
                <a:latin typeface="Tw Cen MT"/>
                <a:cs typeface="Tw Cen MT"/>
              </a:rPr>
              <a:t>edical</a:t>
            </a:r>
            <a:r>
              <a:rPr lang="en-US" dirty="0">
                <a:latin typeface="Tw Cen MT"/>
                <a:cs typeface="Tw Cen MT"/>
              </a:rPr>
              <a:t> p</a:t>
            </a:r>
            <a:r>
              <a:rPr sz="1800" spc="-5" dirty="0">
                <a:latin typeface="Tw Cen MT"/>
                <a:cs typeface="Tw Cen MT"/>
              </a:rPr>
              <a:t>rotocols </a:t>
            </a:r>
            <a:r>
              <a:rPr sz="1800" spc="-15" dirty="0">
                <a:latin typeface="Tw Cen MT"/>
                <a:cs typeface="Tw Cen MT"/>
              </a:rPr>
              <a:t>for </a:t>
            </a:r>
            <a:r>
              <a:rPr lang="en-US" spc="-15" dirty="0">
                <a:latin typeface="Tw Cen MT"/>
                <a:cs typeface="Tw Cen MT"/>
              </a:rPr>
              <a:t>s</a:t>
            </a:r>
            <a:r>
              <a:rPr lang="en-US" sz="1800" dirty="0">
                <a:latin typeface="Tw Cen MT"/>
                <a:cs typeface="Tw Cen MT"/>
              </a:rPr>
              <a:t>pecific</a:t>
            </a:r>
            <a:r>
              <a:rPr sz="1800" dirty="0">
                <a:latin typeface="Tw Cen MT"/>
                <a:cs typeface="Tw Cen MT"/>
              </a:rPr>
              <a:t> </a:t>
            </a:r>
            <a:r>
              <a:rPr sz="1800" spc="-15" dirty="0">
                <a:latin typeface="Tw Cen MT"/>
                <a:cs typeface="Tw Cen MT"/>
              </a:rPr>
              <a:t>DSM </a:t>
            </a:r>
            <a:r>
              <a:rPr lang="en-US" spc="-15" dirty="0">
                <a:latin typeface="Tw Cen MT"/>
                <a:cs typeface="Tw Cen MT"/>
              </a:rPr>
              <a:t>d</a:t>
            </a:r>
            <a:r>
              <a:rPr sz="1800" dirty="0">
                <a:latin typeface="Tw Cen MT"/>
                <a:cs typeface="Tw Cen MT"/>
              </a:rPr>
              <a:t>iagnoses</a:t>
            </a:r>
            <a:r>
              <a:rPr lang="en-US" sz="1800" dirty="0">
                <a:latin typeface="Tw Cen MT"/>
                <a:cs typeface="Tw Cen MT"/>
              </a:rPr>
              <a:t> for statewide implementation</a:t>
            </a:r>
            <a:r>
              <a:rPr sz="1800" dirty="0">
                <a:latin typeface="Tw Cen MT"/>
                <a:cs typeface="Tw Cen MT"/>
              </a:rPr>
              <a:t>;</a:t>
            </a:r>
            <a:endParaRPr lang="en-US" sz="1800" dirty="0">
              <a:latin typeface="Tw Cen MT"/>
              <a:cs typeface="Tw Cen MT"/>
            </a:endParaRPr>
          </a:p>
          <a:p>
            <a:pPr marL="378460" marR="781050">
              <a:lnSpc>
                <a:spcPct val="80000"/>
              </a:lnSpc>
              <a:spcBef>
                <a:spcPts val="600"/>
              </a:spcBef>
              <a:buClr>
                <a:srgbClr val="4189B3"/>
              </a:buClr>
              <a:buSzPct val="69444"/>
              <a:tabLst>
                <a:tab pos="652780" algn="l"/>
                <a:tab pos="653415" algn="l"/>
              </a:tabLst>
            </a:pPr>
            <a:endParaRPr sz="1800" dirty="0">
              <a:latin typeface="Tw Cen MT"/>
              <a:cs typeface="Tw Cen MT"/>
            </a:endParaRPr>
          </a:p>
          <a:p>
            <a:pPr marL="652780" marR="5080" indent="-274320">
              <a:lnSpc>
                <a:spcPts val="1730"/>
              </a:lnSpc>
              <a:spcBef>
                <a:spcPts val="585"/>
              </a:spcBef>
              <a:buClr>
                <a:srgbClr val="4189B3"/>
              </a:buClr>
              <a:buSzPct val="69444"/>
              <a:buFont typeface="Wingdings 2"/>
              <a:buChar char="□"/>
              <a:tabLst>
                <a:tab pos="652780" algn="l"/>
                <a:tab pos="653415" algn="l"/>
              </a:tabLst>
            </a:pPr>
            <a:r>
              <a:rPr lang="en-US" sz="1800" spc="-5" dirty="0">
                <a:latin typeface="Tw Cen MT"/>
                <a:cs typeface="Tw Cen MT"/>
              </a:rPr>
              <a:t>Participating in the development </a:t>
            </a:r>
            <a:r>
              <a:rPr lang="en-US" spc="-5" dirty="0">
                <a:latin typeface="Tw Cen MT"/>
                <a:cs typeface="Tw Cen MT"/>
              </a:rPr>
              <a:t>of S</a:t>
            </a:r>
            <a:r>
              <a:rPr lang="en-US" sz="1800" spc="-5" dirty="0">
                <a:latin typeface="Tw Cen MT"/>
                <a:cs typeface="Tw Cen MT"/>
              </a:rPr>
              <a:t>tate </a:t>
            </a:r>
            <a:r>
              <a:rPr lang="en-US" dirty="0">
                <a:latin typeface="Tw Cen MT"/>
                <a:cs typeface="Tw Cen MT"/>
              </a:rPr>
              <a:t>p</a:t>
            </a:r>
            <a:r>
              <a:rPr sz="1800" dirty="0">
                <a:latin typeface="Tw Cen MT"/>
                <a:cs typeface="Tw Cen MT"/>
              </a:rPr>
              <a:t>lans and </a:t>
            </a:r>
            <a:r>
              <a:rPr lang="en-US" spc="-5" dirty="0">
                <a:latin typeface="Tw Cen MT"/>
                <a:cs typeface="Tw Cen MT"/>
              </a:rPr>
              <a:t>s</a:t>
            </a:r>
            <a:r>
              <a:rPr sz="1800" spc="-5" dirty="0">
                <a:latin typeface="Tw Cen MT"/>
                <a:cs typeface="Tw Cen MT"/>
              </a:rPr>
              <a:t>trategies </a:t>
            </a:r>
            <a:r>
              <a:rPr lang="en-US" spc="-5" dirty="0">
                <a:latin typeface="Tw Cen MT"/>
                <a:cs typeface="Tw Cen MT"/>
              </a:rPr>
              <a:t>th</a:t>
            </a:r>
            <a:r>
              <a:rPr sz="1800" dirty="0">
                <a:latin typeface="Tw Cen MT"/>
                <a:cs typeface="Tw Cen MT"/>
              </a:rPr>
              <a:t>at </a:t>
            </a:r>
            <a:r>
              <a:rPr lang="en-US" dirty="0">
                <a:latin typeface="Tw Cen MT"/>
                <a:cs typeface="Tw Cen MT"/>
              </a:rPr>
              <a:t>a</a:t>
            </a:r>
            <a:r>
              <a:rPr sz="1800" dirty="0">
                <a:latin typeface="Tw Cen MT"/>
                <a:cs typeface="Tw Cen MT"/>
              </a:rPr>
              <a:t>ddress the </a:t>
            </a:r>
            <a:r>
              <a:rPr lang="en-US" sz="1800" dirty="0">
                <a:latin typeface="Tw Cen MT"/>
                <a:cs typeface="Tw Cen MT"/>
              </a:rPr>
              <a:t>clinical</a:t>
            </a:r>
            <a:r>
              <a:rPr sz="1800" dirty="0">
                <a:latin typeface="Tw Cen MT"/>
                <a:cs typeface="Tw Cen MT"/>
              </a:rPr>
              <a:t> </a:t>
            </a:r>
            <a:r>
              <a:rPr lang="en-US" dirty="0">
                <a:latin typeface="Tw Cen MT"/>
                <a:cs typeface="Tw Cen MT"/>
              </a:rPr>
              <a:t>c</a:t>
            </a:r>
            <a:r>
              <a:rPr sz="1800" dirty="0">
                <a:latin typeface="Tw Cen MT"/>
                <a:cs typeface="Tw Cen MT"/>
              </a:rPr>
              <a:t>apacity</a:t>
            </a:r>
            <a:r>
              <a:rPr sz="1800" spc="-135" dirty="0">
                <a:latin typeface="Tw Cen MT"/>
                <a:cs typeface="Tw Cen MT"/>
              </a:rPr>
              <a:t> </a:t>
            </a:r>
            <a:r>
              <a:rPr sz="1800" dirty="0">
                <a:latin typeface="Tw Cen MT"/>
                <a:cs typeface="Tw Cen MT"/>
              </a:rPr>
              <a:t>of </a:t>
            </a:r>
            <a:r>
              <a:rPr lang="en-US" sz="1800" dirty="0">
                <a:latin typeface="Tw Cen MT"/>
                <a:cs typeface="Tw Cen MT"/>
              </a:rPr>
              <a:t>m</a:t>
            </a:r>
            <a:r>
              <a:rPr sz="1800" dirty="0">
                <a:latin typeface="Tw Cen MT"/>
                <a:cs typeface="Tw Cen MT"/>
              </a:rPr>
              <a:t>edical/</a:t>
            </a:r>
            <a:r>
              <a:rPr lang="en-US" sz="1800" dirty="0">
                <a:latin typeface="Tw Cen MT"/>
                <a:cs typeface="Tw Cen MT"/>
              </a:rPr>
              <a:t>m</a:t>
            </a:r>
            <a:r>
              <a:rPr sz="1800" dirty="0">
                <a:latin typeface="Tw Cen MT"/>
                <a:cs typeface="Tw Cen MT"/>
              </a:rPr>
              <a:t>ental </a:t>
            </a:r>
            <a:r>
              <a:rPr lang="en-US" dirty="0">
                <a:latin typeface="Tw Cen MT"/>
                <a:cs typeface="Tw Cen MT"/>
              </a:rPr>
              <a:t>h</a:t>
            </a:r>
            <a:r>
              <a:rPr sz="1800" dirty="0">
                <a:latin typeface="Tw Cen MT"/>
                <a:cs typeface="Tw Cen MT"/>
              </a:rPr>
              <a:t>ealth </a:t>
            </a:r>
            <a:r>
              <a:rPr lang="en-US" spc="5" dirty="0">
                <a:latin typeface="Tw Cen MT"/>
                <a:cs typeface="Tw Cen MT"/>
              </a:rPr>
              <a:t>s</a:t>
            </a:r>
            <a:r>
              <a:rPr lang="en-US" sz="1800" spc="5" dirty="0">
                <a:latin typeface="Tw Cen MT"/>
                <a:cs typeface="Tw Cen MT"/>
              </a:rPr>
              <a:t>ervices</a:t>
            </a:r>
            <a:r>
              <a:rPr sz="1800" spc="5" dirty="0">
                <a:latin typeface="Tw Cen MT"/>
                <a:cs typeface="Tw Cen MT"/>
              </a:rPr>
              <a:t> </a:t>
            </a:r>
            <a:r>
              <a:rPr lang="en-US" spc="-5" dirty="0">
                <a:latin typeface="Tw Cen MT"/>
                <a:cs typeface="Tw Cen MT"/>
              </a:rPr>
              <a:t>p</a:t>
            </a:r>
            <a:r>
              <a:rPr lang="en-US" sz="1800" spc="-5" dirty="0">
                <a:latin typeface="Tw Cen MT"/>
                <a:cs typeface="Tw Cen MT"/>
              </a:rPr>
              <a:t>rovided</a:t>
            </a:r>
            <a:r>
              <a:rPr sz="1800" spc="-5" dirty="0">
                <a:latin typeface="Tw Cen MT"/>
                <a:cs typeface="Tw Cen MT"/>
              </a:rPr>
              <a:t> </a:t>
            </a:r>
            <a:r>
              <a:rPr sz="1800" dirty="0">
                <a:latin typeface="Tw Cen MT"/>
                <a:cs typeface="Tw Cen MT"/>
              </a:rPr>
              <a:t>to </a:t>
            </a:r>
            <a:r>
              <a:rPr lang="en-US" sz="1800" dirty="0">
                <a:latin typeface="Tw Cen MT"/>
                <a:cs typeface="Tw Cen MT"/>
              </a:rPr>
              <a:t>M</a:t>
            </a:r>
            <a:r>
              <a:rPr sz="1800" dirty="0">
                <a:latin typeface="Tw Cen MT"/>
                <a:cs typeface="Tw Cen MT"/>
              </a:rPr>
              <a:t>edicaid </a:t>
            </a:r>
            <a:r>
              <a:rPr lang="en-US" spc="-5" dirty="0">
                <a:latin typeface="Tw Cen MT"/>
                <a:cs typeface="Tw Cen MT"/>
              </a:rPr>
              <a:t>e</a:t>
            </a:r>
            <a:r>
              <a:rPr sz="1800" spc="-5" dirty="0">
                <a:latin typeface="Tw Cen MT"/>
                <a:cs typeface="Tw Cen MT"/>
              </a:rPr>
              <a:t>ligible </a:t>
            </a:r>
            <a:r>
              <a:rPr lang="en-US" spc="-5" dirty="0">
                <a:latin typeface="Tw Cen MT"/>
                <a:cs typeface="Tw Cen MT"/>
              </a:rPr>
              <a:t>i</a:t>
            </a:r>
            <a:r>
              <a:rPr sz="1800" spc="-5" dirty="0">
                <a:latin typeface="Tw Cen MT"/>
                <a:cs typeface="Tw Cen MT"/>
              </a:rPr>
              <a:t>ndividuals </a:t>
            </a:r>
            <a:r>
              <a:rPr lang="en-US" sz="1800" spc="-5" dirty="0">
                <a:latin typeface="Tw Cen MT"/>
                <a:cs typeface="Tw Cen MT"/>
              </a:rPr>
              <a:t>to meet the population health needs in a specific community</a:t>
            </a:r>
            <a:r>
              <a:rPr sz="1800" spc="-5" dirty="0">
                <a:latin typeface="Tw Cen MT"/>
                <a:cs typeface="Tw Cen MT"/>
              </a:rPr>
              <a:t>;</a:t>
            </a:r>
            <a:r>
              <a:rPr lang="en-US" sz="1800" spc="-5" dirty="0">
                <a:latin typeface="Tw Cen MT"/>
                <a:cs typeface="Tw Cen MT"/>
              </a:rPr>
              <a:t> and</a:t>
            </a:r>
          </a:p>
          <a:p>
            <a:pPr marL="378460" marR="5080">
              <a:lnSpc>
                <a:spcPts val="1730"/>
              </a:lnSpc>
              <a:spcBef>
                <a:spcPts val="585"/>
              </a:spcBef>
              <a:buClr>
                <a:srgbClr val="4189B3"/>
              </a:buClr>
              <a:buSzPct val="69444"/>
              <a:tabLst>
                <a:tab pos="652780" algn="l"/>
                <a:tab pos="653415" algn="l"/>
              </a:tabLst>
            </a:pPr>
            <a:endParaRPr sz="1800" dirty="0">
              <a:latin typeface="Tw Cen MT"/>
              <a:cs typeface="Tw Cen MT"/>
            </a:endParaRPr>
          </a:p>
          <a:p>
            <a:pPr marL="652780" marR="76835" indent="-274320">
              <a:lnSpc>
                <a:spcPct val="80000"/>
              </a:lnSpc>
              <a:spcBef>
                <a:spcPts val="600"/>
              </a:spcBef>
              <a:buClr>
                <a:srgbClr val="4189B3"/>
              </a:buClr>
              <a:buSzPct val="69444"/>
              <a:buFont typeface="Wingdings 2"/>
              <a:buChar char="□"/>
              <a:tabLst>
                <a:tab pos="652780" algn="l"/>
                <a:tab pos="653415" algn="l"/>
              </a:tabLst>
            </a:pPr>
            <a:r>
              <a:rPr lang="en-US" sz="1800" spc="-5">
                <a:latin typeface="Tw Cen MT"/>
                <a:cs typeface="Tw Cen MT"/>
              </a:rPr>
              <a:t>Providing technical assistance on practitioner protocols, including development of uniform policy and procedures on the care and treatment of Medicaid  eligible individuals based on IN Medicaid Program requirements of a certified mental health agency</a:t>
            </a:r>
            <a:endParaRPr lang="en-US" sz="1800" dirty="0">
              <a:latin typeface="Tw Cen MT"/>
              <a:cs typeface="Tw Cen MT"/>
            </a:endParaRPr>
          </a:p>
        </p:txBody>
      </p:sp>
      <p:sp>
        <p:nvSpPr>
          <p:cNvPr id="3" name="object 3"/>
          <p:cNvSpPr txBox="1">
            <a:spLocks noGrp="1"/>
          </p:cNvSpPr>
          <p:nvPr>
            <p:ph type="title"/>
          </p:nvPr>
        </p:nvSpPr>
        <p:spPr>
          <a:xfrm>
            <a:off x="590499" y="202133"/>
            <a:ext cx="7856855" cy="1002665"/>
          </a:xfrm>
          <a:prstGeom prst="rect">
            <a:avLst/>
          </a:prstGeom>
        </p:spPr>
        <p:txBody>
          <a:bodyPr vert="horz" wrap="square" lIns="0" tIns="13335" rIns="0" bIns="0" rtlCol="0">
            <a:spAutoFit/>
          </a:bodyPr>
          <a:lstStyle/>
          <a:p>
            <a:pPr marL="12700" marR="5080">
              <a:lnSpc>
                <a:spcPct val="100000"/>
              </a:lnSpc>
              <a:spcBef>
                <a:spcPts val="105"/>
              </a:spcBef>
              <a:tabLst>
                <a:tab pos="1651000" algn="l"/>
              </a:tabLst>
            </a:pPr>
            <a:r>
              <a:rPr sz="3200" i="1">
                <a:latin typeface="Tw Cen MT"/>
                <a:cs typeface="Tw Cen MT"/>
              </a:rPr>
              <a:t>Code</a:t>
            </a:r>
            <a:r>
              <a:rPr sz="3200" i="1" spc="5">
                <a:latin typeface="Tw Cen MT"/>
                <a:cs typeface="Tw Cen MT"/>
              </a:rPr>
              <a:t> </a:t>
            </a:r>
            <a:r>
              <a:rPr sz="3200" i="1">
                <a:latin typeface="Tw Cen MT"/>
                <a:cs typeface="Tw Cen MT"/>
              </a:rPr>
              <a:t>J2.	</a:t>
            </a:r>
            <a:r>
              <a:rPr sz="3200"/>
              <a:t>SPMP </a:t>
            </a:r>
            <a:r>
              <a:rPr sz="3200" spc="-15"/>
              <a:t>Program </a:t>
            </a:r>
            <a:r>
              <a:rPr sz="3200" spc="-10"/>
              <a:t>Planning,</a:t>
            </a:r>
            <a:r>
              <a:rPr sz="3200" spc="-65"/>
              <a:t> </a:t>
            </a:r>
            <a:r>
              <a:rPr sz="3200" spc="-5"/>
              <a:t>Development  </a:t>
            </a:r>
            <a:r>
              <a:rPr sz="3200"/>
              <a:t>and </a:t>
            </a:r>
            <a:r>
              <a:rPr sz="3200" spc="-5"/>
              <a:t>Agency-wide </a:t>
            </a:r>
            <a:r>
              <a:rPr sz="3200"/>
              <a:t>Coordination</a:t>
            </a:r>
            <a:r>
              <a:rPr sz="3200" spc="-80"/>
              <a:t> </a:t>
            </a:r>
            <a:r>
              <a:rPr sz="3200"/>
              <a:t>(Continued)</a:t>
            </a:r>
            <a:endParaRPr sz="3200">
              <a:latin typeface="Tw Cen MT"/>
              <a:cs typeface="Tw Cen MT"/>
            </a:endParaRPr>
          </a:p>
        </p:txBody>
      </p:sp>
    </p:spTree>
    <p:extLst>
      <p:ext uri="{BB962C8B-B14F-4D97-AF65-F5344CB8AC3E}">
        <p14:creationId xmlns:p14="http://schemas.microsoft.com/office/powerpoint/2010/main" val="1014225995"/>
      </p:ext>
    </p:extLst>
  </p:cSld>
  <p:clrMapOvr>
    <a:masterClrMapping/>
  </p:clrMapOvr>
  <p:extLst>
    <p:ext uri="{6950BFC3-D8DA-4A85-94F7-54DA5524770B}">
      <p188:commentRel xmlns:p188="http://schemas.microsoft.com/office/powerpoint/2018/8/main" r:id="rId2"/>
    </p:ext>
  </p:extLs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7075" y="658114"/>
            <a:ext cx="7637780" cy="574040"/>
          </a:xfrm>
          <a:prstGeom prst="rect">
            <a:avLst/>
          </a:prstGeom>
        </p:spPr>
        <p:txBody>
          <a:bodyPr vert="horz" wrap="square" lIns="0" tIns="12700" rIns="0" bIns="0" rtlCol="0">
            <a:spAutoFit/>
          </a:bodyPr>
          <a:lstStyle/>
          <a:p>
            <a:pPr marL="12700">
              <a:lnSpc>
                <a:spcPct val="100000"/>
              </a:lnSpc>
              <a:spcBef>
                <a:spcPts val="100"/>
              </a:spcBef>
              <a:tabLst>
                <a:tab pos="1675130" algn="l"/>
              </a:tabLst>
            </a:pPr>
            <a:r>
              <a:rPr b="1" i="1">
                <a:latin typeface="Tw Cen MT"/>
                <a:cs typeface="Tw Cen MT"/>
              </a:rPr>
              <a:t>Code </a:t>
            </a:r>
            <a:r>
              <a:rPr b="1" i="1" spc="5">
                <a:latin typeface="Tw Cen MT"/>
                <a:cs typeface="Tw Cen MT"/>
              </a:rPr>
              <a:t>K.</a:t>
            </a:r>
            <a:r>
              <a:rPr i="1" spc="5">
                <a:latin typeface="Tw Cen MT"/>
                <a:cs typeface="Tw Cen MT"/>
              </a:rPr>
              <a:t>	</a:t>
            </a:r>
            <a:r>
              <a:t>Medicaid </a:t>
            </a:r>
            <a:r>
              <a:rPr spc="-10"/>
              <a:t>Administrative</a:t>
            </a:r>
            <a:r>
              <a:rPr spc="-80"/>
              <a:t> </a:t>
            </a:r>
            <a:r>
              <a:rPr spc="-30"/>
              <a:t>Training</a:t>
            </a:r>
          </a:p>
        </p:txBody>
      </p:sp>
      <p:sp>
        <p:nvSpPr>
          <p:cNvPr id="3" name="object 3"/>
          <p:cNvSpPr txBox="1"/>
          <p:nvPr/>
        </p:nvSpPr>
        <p:spPr>
          <a:xfrm>
            <a:off x="535940" y="1973326"/>
            <a:ext cx="7834630" cy="3788986"/>
          </a:xfrm>
          <a:prstGeom prst="rect">
            <a:avLst/>
          </a:prstGeom>
        </p:spPr>
        <p:txBody>
          <a:bodyPr vert="horz" wrap="square" lIns="0" tIns="12700" rIns="0" bIns="0" rtlCol="0">
            <a:spAutoFit/>
          </a:bodyPr>
          <a:lstStyle/>
          <a:p>
            <a:pPr marL="12700">
              <a:lnSpc>
                <a:spcPct val="100000"/>
              </a:lnSpc>
              <a:spcBef>
                <a:spcPts val="100"/>
              </a:spcBef>
            </a:pPr>
            <a:r>
              <a:rPr sz="1800">
                <a:latin typeface="Tw Cen MT"/>
                <a:cs typeface="Tw Cen MT"/>
              </a:rPr>
              <a:t>Activities </a:t>
            </a:r>
            <a:r>
              <a:rPr lang="en-US" sz="1800">
                <a:latin typeface="Tw Cen MT"/>
                <a:cs typeface="Tw Cen MT"/>
              </a:rPr>
              <a:t>t</a:t>
            </a:r>
            <a:r>
              <a:rPr sz="1800">
                <a:latin typeface="Tw Cen MT"/>
                <a:cs typeface="Tw Cen MT"/>
              </a:rPr>
              <a:t>hat </a:t>
            </a:r>
            <a:r>
              <a:rPr lang="en-US" sz="1800" spc="-5">
                <a:latin typeface="Tw Cen MT"/>
                <a:cs typeface="Tw Cen MT"/>
              </a:rPr>
              <a:t>i</a:t>
            </a:r>
            <a:r>
              <a:rPr sz="1800" spc="-5">
                <a:latin typeface="Tw Cen MT"/>
                <a:cs typeface="Tw Cen MT"/>
              </a:rPr>
              <a:t>nclude </a:t>
            </a:r>
            <a:r>
              <a:rPr lang="en-US" sz="1800" spc="-5">
                <a:latin typeface="Tw Cen MT"/>
                <a:cs typeface="Tw Cen MT"/>
              </a:rPr>
              <a:t>c</a:t>
            </a:r>
            <a:r>
              <a:rPr sz="1800" spc="-5">
                <a:latin typeface="Tw Cen MT"/>
                <a:cs typeface="Tw Cen MT"/>
              </a:rPr>
              <a:t>oordinating, </a:t>
            </a:r>
            <a:r>
              <a:rPr lang="en-US" sz="1800">
                <a:latin typeface="Tw Cen MT"/>
                <a:cs typeface="Tw Cen MT"/>
              </a:rPr>
              <a:t>c</a:t>
            </a:r>
            <a:r>
              <a:rPr sz="1800">
                <a:latin typeface="Tw Cen MT"/>
                <a:cs typeface="Tw Cen MT"/>
              </a:rPr>
              <a:t>onducting or </a:t>
            </a:r>
            <a:r>
              <a:rPr lang="en-US" sz="1800" spc="-10">
                <a:latin typeface="Tw Cen MT"/>
                <a:cs typeface="Tw Cen MT"/>
              </a:rPr>
              <a:t>p</a:t>
            </a:r>
            <a:r>
              <a:rPr sz="1800" spc="-10">
                <a:latin typeface="Tw Cen MT"/>
                <a:cs typeface="Tw Cen MT"/>
              </a:rPr>
              <a:t>articipating </a:t>
            </a:r>
            <a:r>
              <a:rPr sz="1800" spc="-5">
                <a:latin typeface="Tw Cen MT"/>
                <a:cs typeface="Tw Cen MT"/>
              </a:rPr>
              <a:t>in </a:t>
            </a:r>
            <a:r>
              <a:rPr lang="en-US" sz="1800" spc="-15">
                <a:latin typeface="Tw Cen MT"/>
                <a:cs typeface="Tw Cen MT"/>
              </a:rPr>
              <a:t>t</a:t>
            </a:r>
            <a:r>
              <a:rPr sz="1800" spc="-15">
                <a:latin typeface="Tw Cen MT"/>
                <a:cs typeface="Tw Cen MT"/>
              </a:rPr>
              <a:t>raining</a:t>
            </a:r>
            <a:r>
              <a:rPr sz="1800" spc="-55">
                <a:latin typeface="Tw Cen MT"/>
                <a:cs typeface="Tw Cen MT"/>
              </a:rPr>
              <a:t> </a:t>
            </a:r>
            <a:r>
              <a:rPr lang="en-US" sz="1800" spc="-15">
                <a:latin typeface="Tw Cen MT"/>
                <a:cs typeface="Tw Cen MT"/>
              </a:rPr>
              <a:t>r</a:t>
            </a:r>
            <a:r>
              <a:rPr sz="1800" spc="-15">
                <a:latin typeface="Tw Cen MT"/>
                <a:cs typeface="Tw Cen MT"/>
              </a:rPr>
              <a:t>egardin</a:t>
            </a:r>
            <a:r>
              <a:rPr lang="en-US" sz="1800" spc="-15">
                <a:latin typeface="Tw Cen MT"/>
                <a:cs typeface="Tw Cen MT"/>
              </a:rPr>
              <a:t>g t</a:t>
            </a:r>
            <a:r>
              <a:rPr sz="1800">
                <a:latin typeface="Tw Cen MT"/>
                <a:cs typeface="Tw Cen MT"/>
              </a:rPr>
              <a:t>he </a:t>
            </a:r>
            <a:r>
              <a:rPr lang="en-US" sz="1800">
                <a:latin typeface="Tw Cen MT"/>
                <a:cs typeface="Tw Cen MT"/>
              </a:rPr>
              <a:t>b</a:t>
            </a:r>
            <a:r>
              <a:rPr sz="1800">
                <a:latin typeface="Tw Cen MT"/>
                <a:cs typeface="Tw Cen MT"/>
              </a:rPr>
              <a:t>enefit of the Medicaid</a:t>
            </a:r>
            <a:r>
              <a:rPr sz="1800" spc="15">
                <a:latin typeface="Tw Cen MT"/>
                <a:cs typeface="Tw Cen MT"/>
              </a:rPr>
              <a:t> </a:t>
            </a:r>
            <a:r>
              <a:rPr lang="en-US" sz="1800" spc="-10">
                <a:latin typeface="Tw Cen MT"/>
                <a:cs typeface="Tw Cen MT"/>
              </a:rPr>
              <a:t>p</a:t>
            </a:r>
            <a:r>
              <a:rPr sz="1800" spc="-10">
                <a:latin typeface="Tw Cen MT"/>
                <a:cs typeface="Tw Cen MT"/>
              </a:rPr>
              <a:t>rogram</a:t>
            </a:r>
            <a:r>
              <a:rPr lang="en-US" spc="-10">
                <a:latin typeface="Tw Cen MT"/>
                <a:cs typeface="Tw Cen MT"/>
              </a:rPr>
              <a:t>, h</a:t>
            </a:r>
            <a:r>
              <a:rPr sz="1800" spc="-15">
                <a:latin typeface="Tw Cen MT"/>
                <a:cs typeface="Tw Cen MT"/>
              </a:rPr>
              <a:t>ow </a:t>
            </a:r>
            <a:r>
              <a:rPr sz="1800">
                <a:latin typeface="Tw Cen MT"/>
                <a:cs typeface="Tw Cen MT"/>
              </a:rPr>
              <a:t>to </a:t>
            </a:r>
            <a:r>
              <a:rPr lang="en-US" sz="1800">
                <a:latin typeface="Tw Cen MT"/>
                <a:cs typeface="Tw Cen MT"/>
              </a:rPr>
              <a:t>a</a:t>
            </a:r>
            <a:r>
              <a:rPr sz="1800">
                <a:latin typeface="Tw Cen MT"/>
                <a:cs typeface="Tw Cen MT"/>
              </a:rPr>
              <a:t>ssist </a:t>
            </a:r>
            <a:r>
              <a:rPr lang="en-US" sz="1800" spc="-5">
                <a:latin typeface="Tw Cen MT"/>
                <a:cs typeface="Tw Cen MT"/>
              </a:rPr>
              <a:t>i</a:t>
            </a:r>
            <a:r>
              <a:rPr sz="1800" spc="-5">
                <a:latin typeface="Tw Cen MT"/>
                <a:cs typeface="Tw Cen MT"/>
              </a:rPr>
              <a:t>ndividuals </a:t>
            </a:r>
            <a:r>
              <a:rPr sz="1800">
                <a:latin typeface="Tw Cen MT"/>
                <a:cs typeface="Tw Cen MT"/>
              </a:rPr>
              <a:t>and </a:t>
            </a:r>
            <a:r>
              <a:rPr lang="en-US" sz="1800" spc="-5">
                <a:latin typeface="Tw Cen MT"/>
                <a:cs typeface="Tw Cen MT"/>
              </a:rPr>
              <a:t>f</a:t>
            </a:r>
            <a:r>
              <a:rPr sz="1800" spc="-5">
                <a:latin typeface="Tw Cen MT"/>
                <a:cs typeface="Tw Cen MT"/>
              </a:rPr>
              <a:t>amilies in </a:t>
            </a:r>
            <a:r>
              <a:rPr lang="en-US" sz="1800">
                <a:latin typeface="Tw Cen MT"/>
                <a:cs typeface="Tw Cen MT"/>
              </a:rPr>
              <a:t>a</a:t>
            </a:r>
            <a:r>
              <a:rPr sz="1800">
                <a:latin typeface="Tw Cen MT"/>
                <a:cs typeface="Tw Cen MT"/>
              </a:rPr>
              <a:t>ccessing </a:t>
            </a:r>
            <a:r>
              <a:rPr sz="1800" spc="-5">
                <a:latin typeface="Tw Cen MT"/>
                <a:cs typeface="Tw Cen MT"/>
              </a:rPr>
              <a:t>Medicaid</a:t>
            </a:r>
            <a:r>
              <a:rPr sz="1800" spc="-40">
                <a:latin typeface="Tw Cen MT"/>
                <a:cs typeface="Tw Cen MT"/>
              </a:rPr>
              <a:t> </a:t>
            </a:r>
            <a:r>
              <a:rPr lang="en-US" spc="-40">
                <a:latin typeface="Tw Cen MT"/>
                <a:cs typeface="Tw Cen MT"/>
              </a:rPr>
              <a:t>s</a:t>
            </a:r>
            <a:r>
              <a:rPr sz="1800">
                <a:latin typeface="Tw Cen MT"/>
                <a:cs typeface="Tw Cen MT"/>
              </a:rPr>
              <a:t>ervices</a:t>
            </a:r>
            <a:r>
              <a:rPr lang="en-US">
                <a:latin typeface="Tw Cen MT"/>
                <a:cs typeface="Tw Cen MT"/>
              </a:rPr>
              <a:t>, h</a:t>
            </a:r>
            <a:r>
              <a:rPr sz="1800" spc="-15">
                <a:latin typeface="Tw Cen MT"/>
                <a:cs typeface="Tw Cen MT"/>
              </a:rPr>
              <a:t>ow </a:t>
            </a:r>
            <a:r>
              <a:rPr sz="1800">
                <a:latin typeface="Tw Cen MT"/>
                <a:cs typeface="Tw Cen MT"/>
              </a:rPr>
              <a:t>to </a:t>
            </a:r>
            <a:r>
              <a:rPr lang="en-US" sz="1800">
                <a:latin typeface="Tw Cen MT"/>
                <a:cs typeface="Tw Cen MT"/>
              </a:rPr>
              <a:t>m</a:t>
            </a:r>
            <a:r>
              <a:rPr sz="1800">
                <a:latin typeface="Tw Cen MT"/>
                <a:cs typeface="Tw Cen MT"/>
              </a:rPr>
              <a:t>ore </a:t>
            </a:r>
            <a:r>
              <a:rPr lang="en-US" sz="1800" spc="-5">
                <a:latin typeface="Tw Cen MT"/>
                <a:cs typeface="Tw Cen MT"/>
              </a:rPr>
              <a:t>e</a:t>
            </a:r>
            <a:r>
              <a:rPr sz="1800" spc="-5">
                <a:latin typeface="Tw Cen MT"/>
                <a:cs typeface="Tw Cen MT"/>
              </a:rPr>
              <a:t>ffectively </a:t>
            </a:r>
            <a:r>
              <a:rPr lang="en-US" sz="1800" spc="-15">
                <a:latin typeface="Tw Cen MT"/>
                <a:cs typeface="Tw Cen MT"/>
              </a:rPr>
              <a:t>r</a:t>
            </a:r>
            <a:r>
              <a:rPr sz="1800" spc="-15">
                <a:latin typeface="Tw Cen MT"/>
                <a:cs typeface="Tw Cen MT"/>
              </a:rPr>
              <a:t>efer </a:t>
            </a:r>
            <a:r>
              <a:rPr sz="1800">
                <a:latin typeface="Tw Cen MT"/>
                <a:cs typeface="Tw Cen MT"/>
              </a:rPr>
              <a:t>to Medicaid </a:t>
            </a:r>
            <a:r>
              <a:rPr lang="en-US" sz="1800">
                <a:latin typeface="Tw Cen MT"/>
                <a:cs typeface="Tw Cen MT"/>
              </a:rPr>
              <a:t>services</a:t>
            </a:r>
            <a:r>
              <a:rPr sz="1800">
                <a:latin typeface="Tw Cen MT"/>
                <a:cs typeface="Tw Cen MT"/>
              </a:rPr>
              <a:t>, an</a:t>
            </a:r>
            <a:r>
              <a:rPr lang="en-US" sz="1800">
                <a:latin typeface="Tw Cen MT"/>
                <a:cs typeface="Tw Cen MT"/>
              </a:rPr>
              <a:t>d i</a:t>
            </a:r>
            <a:r>
              <a:rPr lang="en-US" sz="1800" spc="-5">
                <a:latin typeface="Tw Cen MT"/>
                <a:cs typeface="Tw Cen MT"/>
              </a:rPr>
              <a:t>nforming </a:t>
            </a:r>
            <a:r>
              <a:rPr lang="en-US" sz="1800">
                <a:latin typeface="Tw Cen MT"/>
                <a:cs typeface="Tw Cen MT"/>
              </a:rPr>
              <a:t>staff about </a:t>
            </a:r>
            <a:r>
              <a:rPr lang="en-US" sz="1800" spc="-15">
                <a:latin typeface="Tw Cen MT"/>
                <a:cs typeface="Tw Cen MT"/>
              </a:rPr>
              <a:t>how </a:t>
            </a:r>
            <a:r>
              <a:rPr lang="en-US" sz="1800">
                <a:latin typeface="Tw Cen MT"/>
                <a:cs typeface="Tw Cen MT"/>
              </a:rPr>
              <a:t>to find </a:t>
            </a:r>
            <a:r>
              <a:rPr lang="en-US" sz="1800" spc="5">
                <a:latin typeface="Tw Cen MT"/>
                <a:cs typeface="Tw Cen MT"/>
              </a:rPr>
              <a:t>(early </a:t>
            </a:r>
            <a:r>
              <a:rPr lang="en-US" sz="1800" spc="-5">
                <a:latin typeface="Tw Cen MT"/>
                <a:cs typeface="Tw Cen MT"/>
              </a:rPr>
              <a:t>identification </a:t>
            </a:r>
            <a:r>
              <a:rPr lang="en-US" sz="1800">
                <a:latin typeface="Tw Cen MT"/>
                <a:cs typeface="Tw Cen MT"/>
              </a:rPr>
              <a:t>and intervention),  screen and </a:t>
            </a:r>
            <a:r>
              <a:rPr lang="en-US" sz="1800" spc="-10">
                <a:latin typeface="Tw Cen MT"/>
                <a:cs typeface="Tw Cen MT"/>
              </a:rPr>
              <a:t>refer </a:t>
            </a:r>
            <a:r>
              <a:rPr lang="en-US" sz="1800" spc="-5">
                <a:latin typeface="Tw Cen MT"/>
                <a:cs typeface="Tw Cen MT"/>
              </a:rPr>
              <a:t>individuals </a:t>
            </a:r>
            <a:r>
              <a:rPr lang="en-US" sz="1800">
                <a:latin typeface="Tw Cen MT"/>
                <a:cs typeface="Tw Cen MT"/>
              </a:rPr>
              <a:t>to </a:t>
            </a:r>
            <a:r>
              <a:rPr lang="en-US" sz="1800" spc="-5">
                <a:latin typeface="Tw Cen MT"/>
                <a:cs typeface="Tw Cen MT"/>
              </a:rPr>
              <a:t>Medicaid</a:t>
            </a:r>
            <a:r>
              <a:rPr lang="en-US" sz="1800" spc="-55">
                <a:latin typeface="Tw Cen MT"/>
                <a:cs typeface="Tw Cen MT"/>
              </a:rPr>
              <a:t> </a:t>
            </a:r>
            <a:r>
              <a:rPr lang="en-US" sz="1800" spc="5">
                <a:latin typeface="Tw Cen MT"/>
                <a:cs typeface="Tw Cen MT"/>
              </a:rPr>
              <a:t>services.</a:t>
            </a:r>
          </a:p>
          <a:p>
            <a:pPr marL="12700">
              <a:lnSpc>
                <a:spcPct val="100000"/>
              </a:lnSpc>
              <a:spcBef>
                <a:spcPts val="100"/>
              </a:spcBef>
            </a:pPr>
            <a:endParaRPr lang="en-US" sz="1800">
              <a:latin typeface="Tw Cen MT"/>
              <a:cs typeface="Tw Cen MT"/>
            </a:endParaRPr>
          </a:p>
          <a:p>
            <a:pPr marL="12700">
              <a:lnSpc>
                <a:spcPct val="100000"/>
              </a:lnSpc>
              <a:spcBef>
                <a:spcPts val="290"/>
              </a:spcBef>
            </a:pPr>
            <a:r>
              <a:rPr lang="en-US" sz="1800">
                <a:latin typeface="Tw Cen MT"/>
                <a:cs typeface="Tw Cen MT"/>
              </a:rPr>
              <a:t>Activitie</a:t>
            </a:r>
            <a:r>
              <a:rPr lang="en-US">
                <a:latin typeface="Tw Cen MT"/>
                <a:cs typeface="Tw Cen MT"/>
              </a:rPr>
              <a:t>s include</a:t>
            </a:r>
            <a:r>
              <a:rPr sz="1800">
                <a:latin typeface="Tw Cen MT"/>
                <a:cs typeface="Tw Cen MT"/>
              </a:rPr>
              <a:t>:</a:t>
            </a:r>
          </a:p>
          <a:p>
            <a:pPr marL="812800" marR="37465" indent="-329565">
              <a:lnSpc>
                <a:spcPct val="80000"/>
              </a:lnSpc>
              <a:spcBef>
                <a:spcPts val="600"/>
              </a:spcBef>
              <a:buClr>
                <a:srgbClr val="4189B3"/>
              </a:buClr>
              <a:buSzPct val="69444"/>
              <a:buFont typeface="Wingdings 2"/>
              <a:buChar char="□"/>
              <a:tabLst>
                <a:tab pos="812800" algn="l"/>
                <a:tab pos="813435" algn="l"/>
              </a:tabLst>
            </a:pPr>
            <a:r>
              <a:rPr lang="en-US" sz="1800" spc="-10">
                <a:latin typeface="Tw Cen MT"/>
                <a:cs typeface="Tw Cen MT"/>
              </a:rPr>
              <a:t>Training on referral and coordination of individuals to Medicaid services;</a:t>
            </a:r>
          </a:p>
          <a:p>
            <a:pPr marL="483235" marR="37465">
              <a:lnSpc>
                <a:spcPct val="80000"/>
              </a:lnSpc>
              <a:spcBef>
                <a:spcPts val="600"/>
              </a:spcBef>
              <a:buClr>
                <a:srgbClr val="4189B3"/>
              </a:buClr>
              <a:buSzPct val="69444"/>
              <a:tabLst>
                <a:tab pos="812800" algn="l"/>
                <a:tab pos="813435" algn="l"/>
              </a:tabLst>
            </a:pPr>
            <a:endParaRPr sz="1800">
              <a:latin typeface="Tw Cen MT"/>
              <a:cs typeface="Tw Cen MT"/>
            </a:endParaRPr>
          </a:p>
          <a:p>
            <a:pPr marL="812800" marR="98425" indent="-329565">
              <a:lnSpc>
                <a:spcPct val="80000"/>
              </a:lnSpc>
              <a:spcBef>
                <a:spcPts val="600"/>
              </a:spcBef>
              <a:buClr>
                <a:srgbClr val="4189B3"/>
              </a:buClr>
              <a:buSzPct val="69444"/>
              <a:buFont typeface="Wingdings 2"/>
              <a:buChar char="□"/>
              <a:tabLst>
                <a:tab pos="812800" algn="l"/>
                <a:tab pos="813435" algn="l"/>
              </a:tabLst>
            </a:pPr>
            <a:r>
              <a:rPr sz="1800" spc="-10">
                <a:latin typeface="Tw Cen MT"/>
                <a:cs typeface="Tw Cen MT"/>
              </a:rPr>
              <a:t>Participating </a:t>
            </a:r>
            <a:r>
              <a:rPr sz="1800" spc="-5">
                <a:latin typeface="Tw Cen MT"/>
                <a:cs typeface="Tw Cen MT"/>
              </a:rPr>
              <a:t>in </a:t>
            </a:r>
            <a:r>
              <a:rPr sz="1800">
                <a:latin typeface="Tw Cen MT"/>
                <a:cs typeface="Tw Cen MT"/>
              </a:rPr>
              <a:t>or </a:t>
            </a:r>
            <a:r>
              <a:rPr lang="en-US" sz="1800">
                <a:latin typeface="Tw Cen MT"/>
                <a:cs typeface="Tw Cen MT"/>
              </a:rPr>
              <a:t>c</a:t>
            </a:r>
            <a:r>
              <a:rPr sz="1800">
                <a:latin typeface="Tw Cen MT"/>
                <a:cs typeface="Tw Cen MT"/>
              </a:rPr>
              <a:t>oordinating </a:t>
            </a:r>
            <a:r>
              <a:rPr lang="en-US" sz="1800" spc="-15">
                <a:latin typeface="Tw Cen MT"/>
                <a:cs typeface="Tw Cen MT"/>
              </a:rPr>
              <a:t>t</a:t>
            </a:r>
            <a:r>
              <a:rPr sz="1800" spc="-15">
                <a:latin typeface="Tw Cen MT"/>
                <a:cs typeface="Tw Cen MT"/>
              </a:rPr>
              <a:t>raining </a:t>
            </a:r>
            <a:r>
              <a:rPr lang="en-US" sz="1800" spc="10">
                <a:latin typeface="Tw Cen MT"/>
                <a:cs typeface="Tw Cen MT"/>
              </a:rPr>
              <a:t>w</a:t>
            </a:r>
            <a:r>
              <a:rPr sz="1800" spc="10">
                <a:latin typeface="Tw Cen MT"/>
                <a:cs typeface="Tw Cen MT"/>
              </a:rPr>
              <a:t>hich </a:t>
            </a:r>
            <a:r>
              <a:rPr lang="en-US" sz="1800" spc="-15">
                <a:latin typeface="Tw Cen MT"/>
                <a:cs typeface="Tw Cen MT"/>
              </a:rPr>
              <a:t>i</a:t>
            </a:r>
            <a:r>
              <a:rPr sz="1800" spc="-15">
                <a:latin typeface="Tw Cen MT"/>
                <a:cs typeface="Tw Cen MT"/>
              </a:rPr>
              <a:t>mproves </a:t>
            </a:r>
            <a:r>
              <a:rPr sz="1800">
                <a:latin typeface="Tw Cen MT"/>
                <a:cs typeface="Tw Cen MT"/>
              </a:rPr>
              <a:t>the </a:t>
            </a:r>
            <a:r>
              <a:rPr lang="en-US" sz="1800" spc="-5">
                <a:latin typeface="Tw Cen MT"/>
                <a:cs typeface="Tw Cen MT"/>
              </a:rPr>
              <a:t>s</a:t>
            </a:r>
            <a:r>
              <a:rPr sz="1800" spc="-5">
                <a:latin typeface="Tw Cen MT"/>
                <a:cs typeface="Tw Cen MT"/>
              </a:rPr>
              <a:t>kills </a:t>
            </a:r>
            <a:r>
              <a:rPr lang="en-US" sz="1800">
                <a:latin typeface="Tw Cen MT"/>
                <a:cs typeface="Tw Cen MT"/>
              </a:rPr>
              <a:t>n</a:t>
            </a:r>
            <a:r>
              <a:rPr sz="1800">
                <a:latin typeface="Tw Cen MT"/>
                <a:cs typeface="Tw Cen MT"/>
              </a:rPr>
              <a:t>ecessary to </a:t>
            </a:r>
            <a:r>
              <a:rPr lang="en-US" sz="1800" spc="-20">
                <a:latin typeface="Tw Cen MT"/>
                <a:cs typeface="Tw Cen MT"/>
              </a:rPr>
              <a:t>perform the administration of </a:t>
            </a:r>
            <a:r>
              <a:rPr sz="1800" spc="-5">
                <a:latin typeface="Tw Cen MT"/>
                <a:cs typeface="Tw Cen MT"/>
              </a:rPr>
              <a:t>Medicaid </a:t>
            </a:r>
            <a:r>
              <a:rPr lang="en-US" sz="1800" spc="-5">
                <a:latin typeface="Tw Cen MT"/>
                <a:cs typeface="Tw Cen MT"/>
              </a:rPr>
              <a:t>programs whi</a:t>
            </a:r>
            <a:r>
              <a:rPr lang="en-US" spc="5">
                <a:latin typeface="Tw Cen MT"/>
                <a:cs typeface="Tw Cen MT"/>
              </a:rPr>
              <a:t>ch may include training related to access, outreach, referral, coordination, and monitoring, program services requirements, program development, and Medicaid Services, e.g., MRO;</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00913"/>
            <a:ext cx="6798309" cy="1001394"/>
          </a:xfrm>
          <a:prstGeom prst="rect">
            <a:avLst/>
          </a:prstGeom>
        </p:spPr>
        <p:txBody>
          <a:bodyPr vert="horz" wrap="square" lIns="0" tIns="12700" rIns="0" bIns="0" rtlCol="0">
            <a:spAutoFit/>
          </a:bodyPr>
          <a:lstStyle/>
          <a:p>
            <a:pPr marL="12700" marR="5080">
              <a:lnSpc>
                <a:spcPct val="100000"/>
              </a:lnSpc>
              <a:spcBef>
                <a:spcPts val="100"/>
              </a:spcBef>
              <a:tabLst>
                <a:tab pos="1494155" algn="l"/>
              </a:tabLst>
            </a:pPr>
            <a:r>
              <a:rPr sz="3200" i="1">
                <a:latin typeface="Tw Cen MT"/>
                <a:cs typeface="Tw Cen MT"/>
              </a:rPr>
              <a:t>Code</a:t>
            </a:r>
            <a:r>
              <a:rPr sz="3200" i="1" spc="5">
                <a:latin typeface="Tw Cen MT"/>
                <a:cs typeface="Tw Cen MT"/>
              </a:rPr>
              <a:t> </a:t>
            </a:r>
            <a:r>
              <a:rPr sz="3200" i="1" spc="-10">
                <a:latin typeface="Tw Cen MT"/>
                <a:cs typeface="Tw Cen MT"/>
              </a:rPr>
              <a:t>K.	</a:t>
            </a:r>
            <a:r>
              <a:rPr sz="3200"/>
              <a:t>Medicaid </a:t>
            </a:r>
            <a:r>
              <a:rPr sz="3200" spc="-10"/>
              <a:t>Administrative</a:t>
            </a:r>
            <a:r>
              <a:rPr sz="3200" spc="-75"/>
              <a:t> </a:t>
            </a:r>
            <a:r>
              <a:rPr sz="3200" spc="-25"/>
              <a:t>Training  </a:t>
            </a:r>
            <a:r>
              <a:rPr sz="3200"/>
              <a:t>(Continued)</a:t>
            </a:r>
            <a:endParaRPr sz="3200">
              <a:latin typeface="Tw Cen MT"/>
              <a:cs typeface="Tw Cen MT"/>
            </a:endParaRPr>
          </a:p>
        </p:txBody>
      </p:sp>
      <p:sp>
        <p:nvSpPr>
          <p:cNvPr id="3" name="object 3"/>
          <p:cNvSpPr txBox="1"/>
          <p:nvPr/>
        </p:nvSpPr>
        <p:spPr>
          <a:xfrm>
            <a:off x="535940" y="1795119"/>
            <a:ext cx="7980045" cy="2257028"/>
          </a:xfrm>
          <a:prstGeom prst="rect">
            <a:avLst/>
          </a:prstGeom>
        </p:spPr>
        <p:txBody>
          <a:bodyPr vert="horz" wrap="square" lIns="0" tIns="88900" rIns="0" bIns="0" rtlCol="0">
            <a:spAutoFit/>
          </a:bodyPr>
          <a:lstStyle/>
          <a:p>
            <a:pPr marL="12700">
              <a:lnSpc>
                <a:spcPct val="100000"/>
              </a:lnSpc>
              <a:spcBef>
                <a:spcPts val="700"/>
              </a:spcBef>
            </a:pPr>
            <a:r>
              <a:rPr sz="2000">
                <a:latin typeface="Tw Cen MT"/>
                <a:cs typeface="Tw Cen MT"/>
              </a:rPr>
              <a:t>Additional</a:t>
            </a:r>
            <a:r>
              <a:rPr sz="2000" spc="-55">
                <a:latin typeface="Tw Cen MT"/>
                <a:cs typeface="Tw Cen MT"/>
              </a:rPr>
              <a:t> </a:t>
            </a:r>
            <a:r>
              <a:rPr lang="en-US" sz="2000">
                <a:latin typeface="Tw Cen MT"/>
                <a:cs typeface="Tw Cen MT"/>
              </a:rPr>
              <a:t>Activities</a:t>
            </a:r>
            <a:r>
              <a:rPr sz="2000">
                <a:latin typeface="Tw Cen MT"/>
                <a:cs typeface="Tw Cen MT"/>
              </a:rPr>
              <a:t>:</a:t>
            </a:r>
            <a:endParaRPr lang="en-US" sz="2000">
              <a:latin typeface="Tw Cen MT"/>
              <a:cs typeface="Tw Cen MT"/>
            </a:endParaRPr>
          </a:p>
          <a:p>
            <a:pPr marL="12700">
              <a:lnSpc>
                <a:spcPct val="100000"/>
              </a:lnSpc>
              <a:spcBef>
                <a:spcPts val="700"/>
              </a:spcBef>
            </a:pPr>
            <a:endParaRPr sz="2000">
              <a:latin typeface="Tw Cen MT"/>
              <a:cs typeface="Tw Cen MT"/>
            </a:endParaRPr>
          </a:p>
          <a:p>
            <a:pPr marL="652780" indent="-274955">
              <a:lnSpc>
                <a:spcPct val="100000"/>
              </a:lnSpc>
              <a:spcBef>
                <a:spcPts val="600"/>
              </a:spcBef>
              <a:buClr>
                <a:srgbClr val="4189B3"/>
              </a:buClr>
              <a:buSzPct val="70000"/>
              <a:buFont typeface="Wingdings 2"/>
              <a:buChar char="□"/>
              <a:tabLst>
                <a:tab pos="653415" algn="l"/>
              </a:tabLst>
            </a:pPr>
            <a:r>
              <a:rPr lang="en-US" sz="2000" spc="-10">
                <a:latin typeface="Tw Cen MT"/>
                <a:cs typeface="Tw Cen MT"/>
              </a:rPr>
              <a:t>How to fill out paperwork pertaining to Medicaid</a:t>
            </a:r>
          </a:p>
          <a:p>
            <a:pPr marL="377825">
              <a:lnSpc>
                <a:spcPct val="100000"/>
              </a:lnSpc>
              <a:spcBef>
                <a:spcPts val="600"/>
              </a:spcBef>
              <a:buClr>
                <a:srgbClr val="4189B3"/>
              </a:buClr>
              <a:buSzPct val="70000"/>
              <a:tabLst>
                <a:tab pos="653415" algn="l"/>
              </a:tabLst>
            </a:pPr>
            <a:endParaRPr sz="2000">
              <a:latin typeface="Tw Cen MT"/>
              <a:cs typeface="Tw Cen MT"/>
            </a:endParaRPr>
          </a:p>
          <a:p>
            <a:pPr marL="652780" marR="305435" indent="-274320">
              <a:lnSpc>
                <a:spcPct val="100000"/>
              </a:lnSpc>
              <a:spcBef>
                <a:spcPts val="600"/>
              </a:spcBef>
              <a:buClr>
                <a:srgbClr val="4189B3"/>
              </a:buClr>
              <a:buSzPct val="70000"/>
              <a:buFont typeface="Wingdings 2"/>
              <a:buChar char="□"/>
              <a:tabLst>
                <a:tab pos="653415" algn="l"/>
              </a:tabLst>
            </a:pPr>
            <a:r>
              <a:rPr lang="en-US" sz="2000" spc="-10">
                <a:latin typeface="Tw Cen MT"/>
                <a:cs typeface="Tw Cen MT"/>
              </a:rPr>
              <a:t>Training about Medicaid benefits, how to identify Medicaid clients, and how to refer clients to Medicaid</a:t>
            </a:r>
            <a:endParaRPr sz="2000">
              <a:latin typeface="Tw Cen MT"/>
              <a:cs typeface="Tw Cen MT"/>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200913"/>
            <a:ext cx="7632065" cy="1001394"/>
          </a:xfrm>
          <a:prstGeom prst="rect">
            <a:avLst/>
          </a:prstGeom>
        </p:spPr>
        <p:txBody>
          <a:bodyPr vert="horz" wrap="square" lIns="0" tIns="12700" rIns="0" bIns="0" rtlCol="0">
            <a:spAutoFit/>
          </a:bodyPr>
          <a:lstStyle/>
          <a:p>
            <a:pPr marL="12700" marR="5080">
              <a:lnSpc>
                <a:spcPct val="100000"/>
              </a:lnSpc>
              <a:spcBef>
                <a:spcPts val="100"/>
              </a:spcBef>
              <a:tabLst>
                <a:tab pos="1426845" algn="l"/>
              </a:tabLst>
            </a:pPr>
            <a:r>
              <a:rPr sz="3200" b="1" i="1">
                <a:latin typeface="Tw Cen MT"/>
                <a:cs typeface="Tw Cen MT"/>
              </a:rPr>
              <a:t>Code</a:t>
            </a:r>
            <a:r>
              <a:rPr sz="3200" b="1" i="1" spc="5">
                <a:latin typeface="Tw Cen MT"/>
                <a:cs typeface="Tw Cen MT"/>
              </a:rPr>
              <a:t> </a:t>
            </a:r>
            <a:r>
              <a:rPr sz="3200" b="1" i="1">
                <a:latin typeface="Tw Cen MT"/>
                <a:cs typeface="Tw Cen MT"/>
              </a:rPr>
              <a:t>L.</a:t>
            </a:r>
            <a:r>
              <a:rPr sz="3200" i="1">
                <a:latin typeface="Tw Cen MT"/>
                <a:cs typeface="Tw Cen MT"/>
              </a:rPr>
              <a:t>	</a:t>
            </a:r>
            <a:r>
              <a:rPr sz="3200"/>
              <a:t>Non-Medicaid </a:t>
            </a:r>
            <a:r>
              <a:rPr sz="3200" spc="-10"/>
              <a:t>Administrative</a:t>
            </a:r>
            <a:r>
              <a:rPr sz="3200" spc="-70"/>
              <a:t> </a:t>
            </a:r>
            <a:r>
              <a:rPr sz="3200" spc="-15"/>
              <a:t>Program  </a:t>
            </a:r>
            <a:r>
              <a:rPr sz="3200" spc="-25"/>
              <a:t>Training</a:t>
            </a:r>
            <a:endParaRPr sz="3200">
              <a:latin typeface="Tw Cen MT"/>
              <a:cs typeface="Tw Cen MT"/>
            </a:endParaRPr>
          </a:p>
        </p:txBody>
      </p:sp>
      <p:sp>
        <p:nvSpPr>
          <p:cNvPr id="3" name="object 3"/>
          <p:cNvSpPr txBox="1"/>
          <p:nvPr/>
        </p:nvSpPr>
        <p:spPr>
          <a:xfrm>
            <a:off x="691387" y="1697863"/>
            <a:ext cx="7899400" cy="3860800"/>
          </a:xfrm>
          <a:prstGeom prst="rect">
            <a:avLst/>
          </a:prstGeom>
        </p:spPr>
        <p:txBody>
          <a:bodyPr vert="horz" wrap="square" lIns="0" tIns="31750" rIns="0" bIns="0" rtlCol="0">
            <a:spAutoFit/>
          </a:bodyPr>
          <a:lstStyle/>
          <a:p>
            <a:pPr marL="332740" marR="5080">
              <a:lnSpc>
                <a:spcPct val="93100"/>
              </a:lnSpc>
              <a:spcBef>
                <a:spcPts val="250"/>
              </a:spcBef>
            </a:pPr>
            <a:r>
              <a:rPr sz="1800">
                <a:latin typeface="Tw Cen MT"/>
                <a:cs typeface="Tw Cen MT"/>
              </a:rPr>
              <a:t>Activities </a:t>
            </a:r>
            <a:r>
              <a:rPr lang="en-US" sz="1800">
                <a:latin typeface="Tw Cen MT"/>
                <a:cs typeface="Tw Cen MT"/>
              </a:rPr>
              <a:t>t</a:t>
            </a:r>
            <a:r>
              <a:rPr sz="1800">
                <a:latin typeface="Tw Cen MT"/>
                <a:cs typeface="Tw Cen MT"/>
              </a:rPr>
              <a:t>hat </a:t>
            </a:r>
            <a:r>
              <a:rPr lang="en-US" sz="1800" spc="-5">
                <a:latin typeface="Tw Cen MT"/>
                <a:cs typeface="Tw Cen MT"/>
              </a:rPr>
              <a:t>i</a:t>
            </a:r>
            <a:r>
              <a:rPr sz="1800" spc="-5">
                <a:latin typeface="Tw Cen MT"/>
                <a:cs typeface="Tw Cen MT"/>
              </a:rPr>
              <a:t>nclude </a:t>
            </a:r>
            <a:r>
              <a:rPr lang="en-US" sz="1800" spc="-5">
                <a:latin typeface="Tw Cen MT"/>
                <a:cs typeface="Tw Cen MT"/>
              </a:rPr>
              <a:t>c</a:t>
            </a:r>
            <a:r>
              <a:rPr sz="1800" spc="-5">
                <a:latin typeface="Tw Cen MT"/>
                <a:cs typeface="Tw Cen MT"/>
              </a:rPr>
              <a:t>oordinating, </a:t>
            </a:r>
            <a:r>
              <a:rPr lang="en-US" sz="1800">
                <a:latin typeface="Tw Cen MT"/>
                <a:cs typeface="Tw Cen MT"/>
              </a:rPr>
              <a:t>c</a:t>
            </a:r>
            <a:r>
              <a:rPr sz="1800">
                <a:latin typeface="Tw Cen MT"/>
                <a:cs typeface="Tw Cen MT"/>
              </a:rPr>
              <a:t>onducting or </a:t>
            </a:r>
            <a:r>
              <a:rPr lang="en-US" sz="1800" spc="-10">
                <a:latin typeface="Tw Cen MT"/>
                <a:cs typeface="Tw Cen MT"/>
              </a:rPr>
              <a:t>p</a:t>
            </a:r>
            <a:r>
              <a:rPr sz="1800" spc="-10">
                <a:latin typeface="Tw Cen MT"/>
                <a:cs typeface="Tw Cen MT"/>
              </a:rPr>
              <a:t>articipating </a:t>
            </a:r>
            <a:r>
              <a:rPr sz="1800" spc="-5">
                <a:latin typeface="Tw Cen MT"/>
                <a:cs typeface="Tw Cen MT"/>
              </a:rPr>
              <a:t>in </a:t>
            </a:r>
            <a:r>
              <a:rPr lang="en-US" sz="1800" spc="-15">
                <a:latin typeface="Tw Cen MT"/>
                <a:cs typeface="Tw Cen MT"/>
              </a:rPr>
              <a:t>t</a:t>
            </a:r>
            <a:r>
              <a:rPr sz="1800" spc="-15">
                <a:latin typeface="Tw Cen MT"/>
                <a:cs typeface="Tw Cen MT"/>
              </a:rPr>
              <a:t>raining  </a:t>
            </a:r>
            <a:r>
              <a:rPr lang="en-US" sz="1800" spc="-10">
                <a:latin typeface="Tw Cen MT"/>
                <a:cs typeface="Tw Cen MT"/>
              </a:rPr>
              <a:t>r</a:t>
            </a:r>
            <a:r>
              <a:rPr sz="1800" spc="-10">
                <a:latin typeface="Tw Cen MT"/>
                <a:cs typeface="Tw Cen MT"/>
              </a:rPr>
              <a:t>egarding: </a:t>
            </a:r>
            <a:r>
              <a:rPr sz="1800">
                <a:latin typeface="Tw Cen MT"/>
                <a:cs typeface="Tw Cen MT"/>
              </a:rPr>
              <a:t>1) </a:t>
            </a:r>
            <a:r>
              <a:rPr lang="en-US" sz="1800">
                <a:latin typeface="Tw Cen MT"/>
                <a:cs typeface="Tw Cen MT"/>
              </a:rPr>
              <a:t>T</a:t>
            </a:r>
            <a:r>
              <a:rPr sz="1800">
                <a:latin typeface="Tw Cen MT"/>
                <a:cs typeface="Tw Cen MT"/>
              </a:rPr>
              <a:t>he </a:t>
            </a:r>
            <a:r>
              <a:rPr lang="en-US" sz="1800">
                <a:latin typeface="Tw Cen MT"/>
                <a:cs typeface="Tw Cen MT"/>
              </a:rPr>
              <a:t>b</a:t>
            </a:r>
            <a:r>
              <a:rPr sz="1800">
                <a:latin typeface="Tw Cen MT"/>
                <a:cs typeface="Tw Cen MT"/>
              </a:rPr>
              <a:t>enefit of </a:t>
            </a:r>
            <a:r>
              <a:rPr lang="en-US" sz="1800">
                <a:latin typeface="Tw Cen MT"/>
                <a:cs typeface="Tw Cen MT"/>
              </a:rPr>
              <a:t>n</a:t>
            </a:r>
            <a:r>
              <a:rPr sz="1800">
                <a:latin typeface="Tw Cen MT"/>
                <a:cs typeface="Tw Cen MT"/>
              </a:rPr>
              <a:t>on-Medicaid </a:t>
            </a:r>
            <a:r>
              <a:rPr lang="en-US" sz="1800" spc="-10">
                <a:latin typeface="Tw Cen MT"/>
                <a:cs typeface="Tw Cen MT"/>
              </a:rPr>
              <a:t>p</a:t>
            </a:r>
            <a:r>
              <a:rPr sz="1800" spc="-10">
                <a:latin typeface="Tw Cen MT"/>
                <a:cs typeface="Tw Cen MT"/>
              </a:rPr>
              <a:t>rograms, </a:t>
            </a:r>
            <a:r>
              <a:rPr lang="en-US" sz="1800" spc="15">
                <a:latin typeface="Tw Cen MT"/>
                <a:cs typeface="Tw Cen MT"/>
              </a:rPr>
              <a:t>s</a:t>
            </a:r>
            <a:r>
              <a:rPr sz="1800" spc="15">
                <a:latin typeface="Tw Cen MT"/>
                <a:cs typeface="Tw Cen MT"/>
              </a:rPr>
              <a:t>uch </a:t>
            </a:r>
            <a:r>
              <a:rPr sz="1800">
                <a:latin typeface="Tw Cen MT"/>
                <a:cs typeface="Tw Cen MT"/>
              </a:rPr>
              <a:t>as </a:t>
            </a:r>
            <a:r>
              <a:rPr lang="en-US" sz="1800" spc="-5">
                <a:latin typeface="Tw Cen MT"/>
                <a:cs typeface="Tw Cen MT"/>
              </a:rPr>
              <a:t>f</a:t>
            </a:r>
            <a:r>
              <a:rPr sz="1800" spc="-5">
                <a:latin typeface="Tw Cen MT"/>
                <a:cs typeface="Tw Cen MT"/>
              </a:rPr>
              <a:t>ood </a:t>
            </a:r>
            <a:r>
              <a:rPr lang="en-US" sz="1800" spc="-5">
                <a:latin typeface="Tw Cen MT"/>
                <a:cs typeface="Tw Cen MT"/>
              </a:rPr>
              <a:t>s</a:t>
            </a:r>
            <a:r>
              <a:rPr sz="1800" spc="-5">
                <a:latin typeface="Tw Cen MT"/>
                <a:cs typeface="Tw Cen MT"/>
              </a:rPr>
              <a:t>tamps, </a:t>
            </a:r>
            <a:r>
              <a:rPr lang="en-US" sz="1800" spc="-75">
                <a:latin typeface="Tw Cen MT"/>
                <a:cs typeface="Tw Cen MT"/>
              </a:rPr>
              <a:t>DSC</a:t>
            </a:r>
            <a:r>
              <a:rPr sz="1800" spc="-75">
                <a:latin typeface="Tw Cen MT"/>
                <a:cs typeface="Tw Cen MT"/>
              </a:rPr>
              <a:t>  </a:t>
            </a:r>
            <a:r>
              <a:rPr sz="1800">
                <a:latin typeface="Tw Cen MT"/>
                <a:cs typeface="Tw Cen MT"/>
              </a:rPr>
              <a:t>WIC, </a:t>
            </a:r>
            <a:r>
              <a:rPr sz="1800" spc="-45">
                <a:latin typeface="Tw Cen MT"/>
                <a:cs typeface="Tw Cen MT"/>
              </a:rPr>
              <a:t>TANF, </a:t>
            </a:r>
            <a:r>
              <a:rPr lang="en-US" sz="1800" spc="-5">
                <a:latin typeface="Tw Cen MT"/>
                <a:cs typeface="Tw Cen MT"/>
              </a:rPr>
              <a:t>h</a:t>
            </a:r>
            <a:r>
              <a:rPr sz="1800" spc="-5">
                <a:latin typeface="Tw Cen MT"/>
                <a:cs typeface="Tw Cen MT"/>
              </a:rPr>
              <a:t>ousing, </a:t>
            </a:r>
            <a:r>
              <a:rPr lang="en-US" sz="1800" spc="-15">
                <a:latin typeface="Tw Cen MT"/>
                <a:cs typeface="Tw Cen MT"/>
              </a:rPr>
              <a:t>v</a:t>
            </a:r>
            <a:r>
              <a:rPr sz="1800" spc="-15">
                <a:latin typeface="Tw Cen MT"/>
                <a:cs typeface="Tw Cen MT"/>
              </a:rPr>
              <a:t>ocational </a:t>
            </a:r>
            <a:r>
              <a:rPr lang="en-US" sz="1800" spc="-10">
                <a:latin typeface="Tw Cen MT"/>
                <a:cs typeface="Tw Cen MT"/>
              </a:rPr>
              <a:t>p</a:t>
            </a:r>
            <a:r>
              <a:rPr sz="1800" spc="-10">
                <a:latin typeface="Tw Cen MT"/>
                <a:cs typeface="Tw Cen MT"/>
              </a:rPr>
              <a:t>rograms </a:t>
            </a:r>
            <a:r>
              <a:rPr sz="1800">
                <a:latin typeface="Tw Cen MT"/>
                <a:cs typeface="Tw Cen MT"/>
              </a:rPr>
              <a:t>or </a:t>
            </a:r>
            <a:r>
              <a:rPr lang="en-US" sz="1800" spc="-10">
                <a:latin typeface="Tw Cen MT"/>
                <a:cs typeface="Tw Cen MT"/>
              </a:rPr>
              <a:t>l</a:t>
            </a:r>
            <a:r>
              <a:rPr sz="1800" spc="-10">
                <a:latin typeface="Tw Cen MT"/>
                <a:cs typeface="Tw Cen MT"/>
              </a:rPr>
              <a:t>egal </a:t>
            </a:r>
            <a:r>
              <a:rPr lang="en-US" sz="1800">
                <a:latin typeface="Tw Cen MT"/>
                <a:cs typeface="Tw Cen MT"/>
              </a:rPr>
              <a:t>a</a:t>
            </a:r>
            <a:r>
              <a:rPr sz="1800">
                <a:latin typeface="Tw Cen MT"/>
                <a:cs typeface="Tw Cen MT"/>
              </a:rPr>
              <a:t>id, 2) </a:t>
            </a:r>
            <a:r>
              <a:rPr sz="1800" spc="-20">
                <a:latin typeface="Tw Cen MT"/>
                <a:cs typeface="Tw Cen MT"/>
              </a:rPr>
              <a:t>How </a:t>
            </a:r>
            <a:r>
              <a:rPr sz="1800">
                <a:latin typeface="Tw Cen MT"/>
                <a:cs typeface="Tw Cen MT"/>
              </a:rPr>
              <a:t>to </a:t>
            </a:r>
            <a:r>
              <a:rPr lang="en-US" sz="1800">
                <a:latin typeface="Tw Cen MT"/>
                <a:cs typeface="Tw Cen MT"/>
              </a:rPr>
              <a:t>a</a:t>
            </a:r>
            <a:r>
              <a:rPr sz="1800">
                <a:latin typeface="Tw Cen MT"/>
                <a:cs typeface="Tw Cen MT"/>
              </a:rPr>
              <a:t>ssist </a:t>
            </a:r>
            <a:r>
              <a:rPr lang="en-US" sz="1800" spc="-5">
                <a:latin typeface="Tw Cen MT"/>
                <a:cs typeface="Tw Cen MT"/>
              </a:rPr>
              <a:t>individuals  </a:t>
            </a:r>
            <a:r>
              <a:rPr sz="1800">
                <a:latin typeface="Tw Cen MT"/>
                <a:cs typeface="Tw Cen MT"/>
              </a:rPr>
              <a:t>and </a:t>
            </a:r>
            <a:r>
              <a:rPr lang="en-US" sz="1800" spc="-5">
                <a:latin typeface="Tw Cen MT"/>
                <a:cs typeface="Tw Cen MT"/>
              </a:rPr>
              <a:t>families </a:t>
            </a:r>
            <a:r>
              <a:rPr sz="1800" spc="-5">
                <a:latin typeface="Tw Cen MT"/>
                <a:cs typeface="Tw Cen MT"/>
              </a:rPr>
              <a:t>in </a:t>
            </a:r>
            <a:r>
              <a:rPr lang="en-US" sz="1800">
                <a:latin typeface="Tw Cen MT"/>
                <a:cs typeface="Tw Cen MT"/>
              </a:rPr>
              <a:t>accessing</a:t>
            </a:r>
            <a:r>
              <a:rPr sz="1800">
                <a:latin typeface="Tw Cen MT"/>
                <a:cs typeface="Tw Cen MT"/>
              </a:rPr>
              <a:t> </a:t>
            </a:r>
            <a:r>
              <a:rPr lang="en-US" sz="1800">
                <a:latin typeface="Tw Cen MT"/>
                <a:cs typeface="Tw Cen MT"/>
              </a:rPr>
              <a:t>n</a:t>
            </a:r>
            <a:r>
              <a:rPr sz="1800">
                <a:latin typeface="Tw Cen MT"/>
                <a:cs typeface="Tw Cen MT"/>
              </a:rPr>
              <a:t>on-Medicaid </a:t>
            </a:r>
            <a:r>
              <a:rPr lang="en-US" sz="1800" spc="-5">
                <a:latin typeface="Tw Cen MT"/>
                <a:cs typeface="Tw Cen MT"/>
              </a:rPr>
              <a:t>c</a:t>
            </a:r>
            <a:r>
              <a:rPr sz="1800" spc="-5">
                <a:latin typeface="Tw Cen MT"/>
                <a:cs typeface="Tw Cen MT"/>
              </a:rPr>
              <a:t>overed </a:t>
            </a:r>
            <a:r>
              <a:rPr lang="en-US" sz="1800">
                <a:latin typeface="Tw Cen MT"/>
                <a:cs typeface="Tw Cen MT"/>
              </a:rPr>
              <a:t>h</a:t>
            </a:r>
            <a:r>
              <a:rPr sz="1800">
                <a:latin typeface="Tw Cen MT"/>
                <a:cs typeface="Tw Cen MT"/>
              </a:rPr>
              <a:t>ealth </a:t>
            </a:r>
            <a:r>
              <a:rPr lang="en-US" sz="1800">
                <a:latin typeface="Tw Cen MT"/>
                <a:cs typeface="Tw Cen MT"/>
              </a:rPr>
              <a:t>s</a:t>
            </a:r>
            <a:r>
              <a:rPr sz="1800">
                <a:latin typeface="Tw Cen MT"/>
                <a:cs typeface="Tw Cen MT"/>
              </a:rPr>
              <a:t>ervices, and 3) </a:t>
            </a:r>
            <a:r>
              <a:rPr sz="1800" spc="-20">
                <a:latin typeface="Tw Cen MT"/>
                <a:cs typeface="Tw Cen MT"/>
              </a:rPr>
              <a:t>How </a:t>
            </a:r>
            <a:r>
              <a:rPr sz="1800">
                <a:latin typeface="Tw Cen MT"/>
                <a:cs typeface="Tw Cen MT"/>
              </a:rPr>
              <a:t>to  </a:t>
            </a:r>
            <a:r>
              <a:rPr lang="en-US" sz="1800">
                <a:latin typeface="Tw Cen MT"/>
                <a:cs typeface="Tw Cen MT"/>
              </a:rPr>
              <a:t>m</a:t>
            </a:r>
            <a:r>
              <a:rPr sz="1800">
                <a:latin typeface="Tw Cen MT"/>
                <a:cs typeface="Tw Cen MT"/>
              </a:rPr>
              <a:t>ore </a:t>
            </a:r>
            <a:r>
              <a:rPr lang="en-US" sz="1800" spc="-5">
                <a:latin typeface="Tw Cen MT"/>
                <a:cs typeface="Tw Cen MT"/>
              </a:rPr>
              <a:t>e</a:t>
            </a:r>
            <a:r>
              <a:rPr sz="1800" spc="-5">
                <a:latin typeface="Tw Cen MT"/>
                <a:cs typeface="Tw Cen MT"/>
              </a:rPr>
              <a:t>ffectively </a:t>
            </a:r>
            <a:r>
              <a:rPr lang="en-US" sz="1800" spc="-15">
                <a:latin typeface="Tw Cen MT"/>
                <a:cs typeface="Tw Cen MT"/>
              </a:rPr>
              <a:t>r</a:t>
            </a:r>
            <a:r>
              <a:rPr sz="1800" spc="-15">
                <a:latin typeface="Tw Cen MT"/>
                <a:cs typeface="Tw Cen MT"/>
              </a:rPr>
              <a:t>efer </a:t>
            </a:r>
            <a:r>
              <a:rPr sz="1800">
                <a:latin typeface="Tw Cen MT"/>
                <a:cs typeface="Tw Cen MT"/>
              </a:rPr>
              <a:t>to </a:t>
            </a:r>
            <a:r>
              <a:rPr lang="en-US" sz="1800" spc="-5">
                <a:latin typeface="Tw Cen MT"/>
                <a:cs typeface="Tw Cen MT"/>
              </a:rPr>
              <a:t>n</a:t>
            </a:r>
            <a:r>
              <a:rPr sz="1800" spc="-5">
                <a:latin typeface="Tw Cen MT"/>
                <a:cs typeface="Tw Cen MT"/>
              </a:rPr>
              <a:t>on-Medicaid</a:t>
            </a:r>
            <a:r>
              <a:rPr sz="1800" spc="-10">
                <a:latin typeface="Tw Cen MT"/>
                <a:cs typeface="Tw Cen MT"/>
              </a:rPr>
              <a:t> </a:t>
            </a:r>
            <a:r>
              <a:rPr lang="en-US" sz="1800" spc="-10">
                <a:latin typeface="Tw Cen MT"/>
                <a:cs typeface="Tw Cen MT"/>
              </a:rPr>
              <a:t>p</a:t>
            </a:r>
            <a:r>
              <a:rPr sz="1800" spc="-10">
                <a:latin typeface="Tw Cen MT"/>
                <a:cs typeface="Tw Cen MT"/>
              </a:rPr>
              <a:t>rograms.</a:t>
            </a:r>
            <a:endParaRPr sz="1800">
              <a:latin typeface="Tw Cen MT"/>
              <a:cs typeface="Tw Cen MT"/>
            </a:endParaRPr>
          </a:p>
          <a:p>
            <a:pPr marL="12700">
              <a:lnSpc>
                <a:spcPct val="100000"/>
              </a:lnSpc>
              <a:spcBef>
                <a:spcPts val="480"/>
              </a:spcBef>
            </a:pPr>
            <a:r>
              <a:rPr lang="en-US" sz="1800">
                <a:latin typeface="Tw Cen MT"/>
                <a:cs typeface="Tw Cen MT"/>
              </a:rPr>
              <a:t>Activities include</a:t>
            </a:r>
            <a:r>
              <a:rPr sz="1800">
                <a:latin typeface="Tw Cen MT"/>
                <a:cs typeface="Tw Cen MT"/>
              </a:rPr>
              <a:t>:</a:t>
            </a:r>
          </a:p>
          <a:p>
            <a:pPr marL="652780" marR="679450" indent="-274320">
              <a:lnSpc>
                <a:spcPts val="1939"/>
              </a:lnSpc>
              <a:spcBef>
                <a:spcPts val="630"/>
              </a:spcBef>
              <a:buClr>
                <a:srgbClr val="4189B3"/>
              </a:buClr>
              <a:buSzPct val="69444"/>
              <a:buFont typeface="Wingdings 2"/>
              <a:buChar char="□"/>
              <a:tabLst>
                <a:tab pos="652780" algn="l"/>
                <a:tab pos="653415" algn="l"/>
              </a:tabLst>
            </a:pPr>
            <a:r>
              <a:rPr sz="1800" spc="-10">
                <a:latin typeface="Tw Cen MT"/>
                <a:cs typeface="Tw Cen MT"/>
              </a:rPr>
              <a:t>Participating </a:t>
            </a:r>
            <a:r>
              <a:rPr sz="1800" spc="-5">
                <a:latin typeface="Tw Cen MT"/>
                <a:cs typeface="Tw Cen MT"/>
              </a:rPr>
              <a:t>in </a:t>
            </a:r>
            <a:r>
              <a:rPr sz="1800">
                <a:latin typeface="Tw Cen MT"/>
                <a:cs typeface="Tw Cen MT"/>
              </a:rPr>
              <a:t>or </a:t>
            </a:r>
            <a:r>
              <a:rPr lang="en-US" sz="1800">
                <a:latin typeface="Tw Cen MT"/>
                <a:cs typeface="Tw Cen MT"/>
              </a:rPr>
              <a:t>p</a:t>
            </a:r>
            <a:r>
              <a:rPr sz="1800">
                <a:latin typeface="Tw Cen MT"/>
                <a:cs typeface="Tw Cen MT"/>
              </a:rPr>
              <a:t>resenting </a:t>
            </a:r>
            <a:r>
              <a:rPr lang="en-US" sz="1800" spc="-15">
                <a:latin typeface="Tw Cen MT"/>
                <a:cs typeface="Tw Cen MT"/>
              </a:rPr>
              <a:t>t</a:t>
            </a:r>
            <a:r>
              <a:rPr sz="1800" spc="-15">
                <a:latin typeface="Tw Cen MT"/>
                <a:cs typeface="Tw Cen MT"/>
              </a:rPr>
              <a:t>raining </a:t>
            </a:r>
            <a:r>
              <a:rPr lang="en-US" sz="1800" spc="10">
                <a:latin typeface="Tw Cen MT"/>
                <a:cs typeface="Tw Cen MT"/>
              </a:rPr>
              <a:t>w</a:t>
            </a:r>
            <a:r>
              <a:rPr sz="1800" spc="10">
                <a:latin typeface="Tw Cen MT"/>
                <a:cs typeface="Tw Cen MT"/>
              </a:rPr>
              <a:t>hich </a:t>
            </a:r>
            <a:r>
              <a:rPr lang="en-US" spc="-15">
                <a:latin typeface="Tw Cen MT"/>
                <a:cs typeface="Tw Cen MT"/>
              </a:rPr>
              <a:t>i</a:t>
            </a:r>
            <a:r>
              <a:rPr sz="1800" spc="-15">
                <a:latin typeface="Tw Cen MT"/>
                <a:cs typeface="Tw Cen MT"/>
              </a:rPr>
              <a:t>mproves </a:t>
            </a:r>
            <a:r>
              <a:rPr sz="1800">
                <a:latin typeface="Tw Cen MT"/>
                <a:cs typeface="Tw Cen MT"/>
              </a:rPr>
              <a:t>the </a:t>
            </a:r>
            <a:r>
              <a:rPr lang="en-US" sz="1800">
                <a:latin typeface="Tw Cen MT"/>
                <a:cs typeface="Tw Cen MT"/>
              </a:rPr>
              <a:t>q</a:t>
            </a:r>
            <a:r>
              <a:rPr sz="1800">
                <a:latin typeface="Tw Cen MT"/>
                <a:cs typeface="Tw Cen MT"/>
              </a:rPr>
              <a:t>uality of  </a:t>
            </a:r>
            <a:r>
              <a:rPr lang="en-US" sz="1800" spc="-5">
                <a:latin typeface="Tw Cen MT"/>
                <a:cs typeface="Tw Cen MT"/>
              </a:rPr>
              <a:t>i</a:t>
            </a:r>
            <a:r>
              <a:rPr sz="1800" spc="-5">
                <a:latin typeface="Tw Cen MT"/>
                <a:cs typeface="Tw Cen MT"/>
              </a:rPr>
              <a:t>dentification, </a:t>
            </a:r>
            <a:r>
              <a:rPr lang="en-US" sz="1800" spc="-10">
                <a:latin typeface="Tw Cen MT"/>
                <a:cs typeface="Tw Cen MT"/>
              </a:rPr>
              <a:t>r</a:t>
            </a:r>
            <a:r>
              <a:rPr sz="1800" spc="-10">
                <a:latin typeface="Tw Cen MT"/>
                <a:cs typeface="Tw Cen MT"/>
              </a:rPr>
              <a:t>eferral </a:t>
            </a:r>
            <a:r>
              <a:rPr sz="1800">
                <a:latin typeface="Tw Cen MT"/>
                <a:cs typeface="Tw Cen MT"/>
              </a:rPr>
              <a:t>and </a:t>
            </a:r>
            <a:r>
              <a:rPr lang="en-US" sz="1800">
                <a:latin typeface="Tw Cen MT"/>
                <a:cs typeface="Tw Cen MT"/>
              </a:rPr>
              <a:t>c</a:t>
            </a:r>
            <a:r>
              <a:rPr sz="1800">
                <a:latin typeface="Tw Cen MT"/>
                <a:cs typeface="Tw Cen MT"/>
              </a:rPr>
              <a:t>oordination of </a:t>
            </a:r>
            <a:r>
              <a:rPr lang="en-US" sz="1800" spc="-5">
                <a:latin typeface="Tw Cen MT"/>
                <a:cs typeface="Tw Cen MT"/>
              </a:rPr>
              <a:t>i</a:t>
            </a:r>
            <a:r>
              <a:rPr sz="1800" spc="-5">
                <a:latin typeface="Tw Cen MT"/>
                <a:cs typeface="Tw Cen MT"/>
              </a:rPr>
              <a:t>ndividuals </a:t>
            </a:r>
            <a:r>
              <a:rPr sz="1800">
                <a:latin typeface="Tw Cen MT"/>
                <a:cs typeface="Tw Cen MT"/>
              </a:rPr>
              <a:t>to </a:t>
            </a:r>
            <a:r>
              <a:rPr lang="en-US" sz="1800">
                <a:latin typeface="Tw Cen MT"/>
                <a:cs typeface="Tw Cen MT"/>
              </a:rPr>
              <a:t>n</a:t>
            </a:r>
            <a:r>
              <a:rPr sz="1800">
                <a:latin typeface="Tw Cen MT"/>
                <a:cs typeface="Tw Cen MT"/>
              </a:rPr>
              <a:t>on-Medicaid  </a:t>
            </a:r>
            <a:r>
              <a:rPr lang="en-US" sz="1800" spc="5">
                <a:latin typeface="Tw Cen MT"/>
                <a:cs typeface="Tw Cen MT"/>
              </a:rPr>
              <a:t>s</a:t>
            </a:r>
            <a:r>
              <a:rPr sz="1800" spc="5">
                <a:latin typeface="Tw Cen MT"/>
                <a:cs typeface="Tw Cen MT"/>
              </a:rPr>
              <a:t>ervices;</a:t>
            </a:r>
            <a:endParaRPr sz="1800">
              <a:latin typeface="Tw Cen MT"/>
              <a:cs typeface="Tw Cen MT"/>
            </a:endParaRPr>
          </a:p>
          <a:p>
            <a:pPr marL="652780" marR="267335" indent="-274320">
              <a:lnSpc>
                <a:spcPct val="90100"/>
              </a:lnSpc>
              <a:spcBef>
                <a:spcPts val="580"/>
              </a:spcBef>
              <a:buClr>
                <a:srgbClr val="4189B3"/>
              </a:buClr>
              <a:buSzPct val="69444"/>
              <a:buFont typeface="Wingdings 2"/>
              <a:buChar char="□"/>
              <a:tabLst>
                <a:tab pos="652780" algn="l"/>
                <a:tab pos="653415" algn="l"/>
              </a:tabLst>
            </a:pPr>
            <a:r>
              <a:rPr sz="1800" spc="-10">
                <a:latin typeface="Tw Cen MT"/>
                <a:cs typeface="Tw Cen MT"/>
              </a:rPr>
              <a:t>Participating </a:t>
            </a:r>
            <a:r>
              <a:rPr sz="1800" spc="-5">
                <a:latin typeface="Tw Cen MT"/>
                <a:cs typeface="Tw Cen MT"/>
              </a:rPr>
              <a:t>in </a:t>
            </a:r>
            <a:r>
              <a:rPr sz="1800">
                <a:latin typeface="Tw Cen MT"/>
                <a:cs typeface="Tw Cen MT"/>
              </a:rPr>
              <a:t>or </a:t>
            </a:r>
            <a:r>
              <a:rPr lang="en-US" sz="1800">
                <a:latin typeface="Tw Cen MT"/>
                <a:cs typeface="Tw Cen MT"/>
              </a:rPr>
              <a:t>c</a:t>
            </a:r>
            <a:r>
              <a:rPr sz="1800">
                <a:latin typeface="Tw Cen MT"/>
                <a:cs typeface="Tw Cen MT"/>
              </a:rPr>
              <a:t>oordinating </a:t>
            </a:r>
            <a:r>
              <a:rPr lang="en-US" sz="1800" spc="-15">
                <a:latin typeface="Tw Cen MT"/>
                <a:cs typeface="Tw Cen MT"/>
              </a:rPr>
              <a:t>t</a:t>
            </a:r>
            <a:r>
              <a:rPr sz="1800" spc="-15">
                <a:latin typeface="Tw Cen MT"/>
                <a:cs typeface="Tw Cen MT"/>
              </a:rPr>
              <a:t>raining </a:t>
            </a:r>
            <a:r>
              <a:rPr lang="en-US" sz="1800" spc="15">
                <a:latin typeface="Tw Cen MT"/>
                <a:cs typeface="Tw Cen MT"/>
              </a:rPr>
              <a:t>w</a:t>
            </a:r>
            <a:r>
              <a:rPr sz="1800" spc="15">
                <a:latin typeface="Tw Cen MT"/>
                <a:cs typeface="Tw Cen MT"/>
              </a:rPr>
              <a:t>hich </a:t>
            </a:r>
            <a:r>
              <a:rPr lang="en-US" sz="1800" spc="-15">
                <a:latin typeface="Tw Cen MT"/>
                <a:cs typeface="Tw Cen MT"/>
              </a:rPr>
              <a:t>i</a:t>
            </a:r>
            <a:r>
              <a:rPr sz="1800" spc="-15">
                <a:latin typeface="Tw Cen MT"/>
                <a:cs typeface="Tw Cen MT"/>
              </a:rPr>
              <a:t>mproves </a:t>
            </a:r>
            <a:r>
              <a:rPr sz="1800">
                <a:latin typeface="Tw Cen MT"/>
                <a:cs typeface="Tw Cen MT"/>
              </a:rPr>
              <a:t>the </a:t>
            </a:r>
            <a:r>
              <a:rPr lang="en-US" sz="1800" spc="-10">
                <a:latin typeface="Tw Cen MT"/>
                <a:cs typeface="Tw Cen MT"/>
              </a:rPr>
              <a:t>k</a:t>
            </a:r>
            <a:r>
              <a:rPr sz="1800" spc="-10">
                <a:latin typeface="Tw Cen MT"/>
                <a:cs typeface="Tw Cen MT"/>
              </a:rPr>
              <a:t>nowledge </a:t>
            </a:r>
            <a:r>
              <a:rPr sz="1800">
                <a:latin typeface="Tw Cen MT"/>
                <a:cs typeface="Tw Cen MT"/>
              </a:rPr>
              <a:t>and  </a:t>
            </a:r>
            <a:r>
              <a:rPr lang="en-US" sz="1800" spc="-5">
                <a:latin typeface="Tw Cen MT"/>
                <a:cs typeface="Tw Cen MT"/>
              </a:rPr>
              <a:t>s</a:t>
            </a:r>
            <a:r>
              <a:rPr sz="1800" spc="-5">
                <a:latin typeface="Tw Cen MT"/>
                <a:cs typeface="Tw Cen MT"/>
              </a:rPr>
              <a:t>kills </a:t>
            </a:r>
            <a:r>
              <a:rPr sz="1800">
                <a:latin typeface="Tw Cen MT"/>
                <a:cs typeface="Tw Cen MT"/>
              </a:rPr>
              <a:t>of </a:t>
            </a:r>
            <a:r>
              <a:rPr lang="en-US" sz="1800" spc="-15">
                <a:latin typeface="Tw Cen MT"/>
                <a:cs typeface="Tw Cen MT"/>
              </a:rPr>
              <a:t>p</a:t>
            </a:r>
            <a:r>
              <a:rPr sz="1800" spc="-15">
                <a:latin typeface="Tw Cen MT"/>
                <a:cs typeface="Tw Cen MT"/>
              </a:rPr>
              <a:t>ersonnel </a:t>
            </a:r>
            <a:r>
              <a:rPr lang="en-US" sz="1800">
                <a:latin typeface="Tw Cen MT"/>
                <a:cs typeface="Tw Cen MT"/>
              </a:rPr>
              <a:t>t</a:t>
            </a:r>
            <a:r>
              <a:rPr sz="1800">
                <a:latin typeface="Tw Cen MT"/>
                <a:cs typeface="Tw Cen MT"/>
              </a:rPr>
              <a:t>hat </a:t>
            </a:r>
            <a:r>
              <a:rPr sz="1800" spc="-5">
                <a:latin typeface="Tw Cen MT"/>
                <a:cs typeface="Tw Cen MT"/>
              </a:rPr>
              <a:t>Is </a:t>
            </a:r>
            <a:r>
              <a:rPr lang="en-US" sz="1800">
                <a:latin typeface="Tw Cen MT"/>
                <a:cs typeface="Tw Cen MT"/>
              </a:rPr>
              <a:t>n</a:t>
            </a:r>
            <a:r>
              <a:rPr sz="1800">
                <a:latin typeface="Tw Cen MT"/>
                <a:cs typeface="Tw Cen MT"/>
              </a:rPr>
              <a:t>ecessary to and </a:t>
            </a:r>
            <a:r>
              <a:rPr lang="en-US" sz="1800" spc="-20">
                <a:latin typeface="Tw Cen MT"/>
                <a:cs typeface="Tw Cen MT"/>
              </a:rPr>
              <a:t>p</a:t>
            </a:r>
            <a:r>
              <a:rPr sz="1800" spc="-20">
                <a:latin typeface="Tw Cen MT"/>
                <a:cs typeface="Tw Cen MT"/>
              </a:rPr>
              <a:t>erform </a:t>
            </a:r>
            <a:r>
              <a:rPr lang="en-US" sz="1800">
                <a:latin typeface="Tw Cen MT"/>
                <a:cs typeface="Tw Cen MT"/>
              </a:rPr>
              <a:t>n</a:t>
            </a:r>
            <a:r>
              <a:rPr sz="1800">
                <a:latin typeface="Tw Cen MT"/>
                <a:cs typeface="Tw Cen MT"/>
              </a:rPr>
              <a:t>on-Medicaid </a:t>
            </a:r>
            <a:r>
              <a:rPr lang="en-US" sz="1800" spc="-10">
                <a:latin typeface="Tw Cen MT"/>
                <a:cs typeface="Tw Cen MT"/>
              </a:rPr>
              <a:t>p</a:t>
            </a:r>
            <a:r>
              <a:rPr sz="1800" spc="-10">
                <a:latin typeface="Tw Cen MT"/>
                <a:cs typeface="Tw Cen MT"/>
              </a:rPr>
              <a:t>rogram  </a:t>
            </a:r>
            <a:r>
              <a:rPr lang="en-US" sz="1800" spc="5">
                <a:latin typeface="Tw Cen MT"/>
                <a:cs typeface="Tw Cen MT"/>
              </a:rPr>
              <a:t>s</a:t>
            </a:r>
            <a:r>
              <a:rPr sz="1800" spc="5">
                <a:latin typeface="Tw Cen MT"/>
                <a:cs typeface="Tw Cen MT"/>
              </a:rPr>
              <a:t>ervices;</a:t>
            </a:r>
            <a:r>
              <a:rPr sz="1800" spc="-5">
                <a:latin typeface="Tw Cen MT"/>
                <a:cs typeface="Tw Cen MT"/>
              </a:rPr>
              <a:t> </a:t>
            </a:r>
            <a:r>
              <a:rPr sz="1800">
                <a:latin typeface="Tw Cen MT"/>
                <a:cs typeface="Tw Cen MT"/>
              </a:rPr>
              <a:t>and</a:t>
            </a:r>
          </a:p>
          <a:p>
            <a:pPr marL="652780" marR="687705" indent="-274320">
              <a:lnSpc>
                <a:spcPts val="1939"/>
              </a:lnSpc>
              <a:spcBef>
                <a:spcPts val="630"/>
              </a:spcBef>
              <a:buClr>
                <a:srgbClr val="4189B3"/>
              </a:buClr>
              <a:buSzPct val="69444"/>
              <a:buFont typeface="Wingdings 2"/>
              <a:buChar char="□"/>
              <a:tabLst>
                <a:tab pos="652780" algn="l"/>
                <a:tab pos="653415" algn="l"/>
              </a:tabLst>
            </a:pPr>
            <a:r>
              <a:rPr sz="1800" spc="-10">
                <a:latin typeface="Tw Cen MT"/>
                <a:cs typeface="Tw Cen MT"/>
              </a:rPr>
              <a:t>Participating </a:t>
            </a:r>
            <a:r>
              <a:rPr sz="1800" spc="-5">
                <a:latin typeface="Tw Cen MT"/>
                <a:cs typeface="Tw Cen MT"/>
              </a:rPr>
              <a:t>in </a:t>
            </a:r>
            <a:r>
              <a:rPr sz="1800">
                <a:latin typeface="Tw Cen MT"/>
                <a:cs typeface="Tw Cen MT"/>
              </a:rPr>
              <a:t>or </a:t>
            </a:r>
            <a:r>
              <a:rPr lang="en-US" sz="1800">
                <a:latin typeface="Tw Cen MT"/>
                <a:cs typeface="Tw Cen MT"/>
              </a:rPr>
              <a:t>c</a:t>
            </a:r>
            <a:r>
              <a:rPr sz="1800">
                <a:latin typeface="Tw Cen MT"/>
                <a:cs typeface="Tw Cen MT"/>
              </a:rPr>
              <a:t>oordinating </a:t>
            </a:r>
            <a:r>
              <a:rPr lang="en-US" sz="1800" spc="-15">
                <a:latin typeface="Tw Cen MT"/>
                <a:cs typeface="Tw Cen MT"/>
              </a:rPr>
              <a:t>tr</a:t>
            </a:r>
            <a:r>
              <a:rPr sz="1800" spc="-15">
                <a:latin typeface="Tw Cen MT"/>
                <a:cs typeface="Tw Cen MT"/>
              </a:rPr>
              <a:t>aining </a:t>
            </a:r>
            <a:r>
              <a:rPr lang="en-US" sz="1800" spc="10">
                <a:latin typeface="Tw Cen MT"/>
                <a:cs typeface="Tw Cen MT"/>
              </a:rPr>
              <a:t>w</a:t>
            </a:r>
            <a:r>
              <a:rPr sz="1800" spc="10">
                <a:latin typeface="Tw Cen MT"/>
                <a:cs typeface="Tw Cen MT"/>
              </a:rPr>
              <a:t>hich </a:t>
            </a:r>
            <a:r>
              <a:rPr lang="en-US" sz="1800" spc="-15">
                <a:latin typeface="Tw Cen MT"/>
                <a:cs typeface="Tw Cen MT"/>
              </a:rPr>
              <a:t>i</a:t>
            </a:r>
            <a:r>
              <a:rPr sz="1800" spc="-15">
                <a:latin typeface="Tw Cen MT"/>
                <a:cs typeface="Tw Cen MT"/>
              </a:rPr>
              <a:t>mproves </a:t>
            </a:r>
            <a:r>
              <a:rPr sz="1800">
                <a:latin typeface="Tw Cen MT"/>
                <a:cs typeface="Tw Cen MT"/>
              </a:rPr>
              <a:t>the</a:t>
            </a:r>
            <a:r>
              <a:rPr lang="en-US">
                <a:latin typeface="Tw Cen MT"/>
                <a:cs typeface="Tw Cen MT"/>
              </a:rPr>
              <a:t> delivery </a:t>
            </a:r>
            <a:r>
              <a:rPr sz="1800">
                <a:latin typeface="Tw Cen MT"/>
                <a:cs typeface="Tw Cen MT"/>
              </a:rPr>
              <a:t>of  </a:t>
            </a:r>
            <a:r>
              <a:rPr lang="en-US" sz="1800" spc="5">
                <a:latin typeface="Tw Cen MT"/>
                <a:cs typeface="Tw Cen MT"/>
              </a:rPr>
              <a:t>s</a:t>
            </a:r>
            <a:r>
              <a:rPr sz="1800" spc="5">
                <a:latin typeface="Tw Cen MT"/>
                <a:cs typeface="Tw Cen MT"/>
              </a:rPr>
              <a:t>ervices </a:t>
            </a:r>
            <a:r>
              <a:rPr sz="1800" spc="-15">
                <a:latin typeface="Tw Cen MT"/>
                <a:cs typeface="Tw Cen MT"/>
              </a:rPr>
              <a:t>for </a:t>
            </a:r>
            <a:r>
              <a:rPr lang="en-US" sz="1800" spc="-10">
                <a:latin typeface="Tw Cen MT"/>
                <a:cs typeface="Tw Cen MT"/>
              </a:rPr>
              <a:t>p</a:t>
            </a:r>
            <a:r>
              <a:rPr sz="1800" spc="-10">
                <a:latin typeface="Tw Cen MT"/>
                <a:cs typeface="Tw Cen MT"/>
              </a:rPr>
              <a:t>rograms </a:t>
            </a:r>
            <a:r>
              <a:rPr lang="en-US" sz="1800" spc="15">
                <a:latin typeface="Tw Cen MT"/>
                <a:cs typeface="Tw Cen MT"/>
              </a:rPr>
              <a:t>s</a:t>
            </a:r>
            <a:r>
              <a:rPr sz="1800" spc="15">
                <a:latin typeface="Tw Cen MT"/>
                <a:cs typeface="Tw Cen MT"/>
              </a:rPr>
              <a:t>uch </a:t>
            </a:r>
            <a:r>
              <a:rPr sz="1800">
                <a:latin typeface="Tw Cen MT"/>
                <a:cs typeface="Tw Cen MT"/>
              </a:rPr>
              <a:t>as </a:t>
            </a:r>
            <a:r>
              <a:rPr lang="en-US" sz="1800" spc="-15">
                <a:latin typeface="Tw Cen MT"/>
                <a:cs typeface="Tw Cen MT"/>
              </a:rPr>
              <a:t>v</a:t>
            </a:r>
            <a:r>
              <a:rPr sz="1800" spc="-15">
                <a:latin typeface="Tw Cen MT"/>
                <a:cs typeface="Tw Cen MT"/>
              </a:rPr>
              <a:t>ocational</a:t>
            </a:r>
            <a:r>
              <a:rPr sz="1800" spc="-45">
                <a:latin typeface="Tw Cen MT"/>
                <a:cs typeface="Tw Cen MT"/>
              </a:rPr>
              <a:t> </a:t>
            </a:r>
            <a:r>
              <a:rPr lang="en-US" sz="1800" spc="-5">
                <a:latin typeface="Tw Cen MT"/>
                <a:cs typeface="Tw Cen MT"/>
              </a:rPr>
              <a:t>r</a:t>
            </a:r>
            <a:r>
              <a:rPr sz="1800" spc="-5">
                <a:latin typeface="Tw Cen MT"/>
                <a:cs typeface="Tw Cen MT"/>
              </a:rPr>
              <a:t>ehabilitation.</a:t>
            </a:r>
            <a:endParaRPr sz="1800">
              <a:latin typeface="Tw Cen MT"/>
              <a:cs typeface="Tw Cen MT"/>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602741"/>
            <a:ext cx="6231255" cy="574040"/>
          </a:xfrm>
          <a:prstGeom prst="rect">
            <a:avLst/>
          </a:prstGeom>
        </p:spPr>
        <p:txBody>
          <a:bodyPr vert="horz" wrap="square" lIns="0" tIns="12700" rIns="0" bIns="0" rtlCol="0">
            <a:spAutoFit/>
          </a:bodyPr>
          <a:lstStyle/>
          <a:p>
            <a:pPr marL="12700">
              <a:lnSpc>
                <a:spcPct val="100000"/>
              </a:lnSpc>
              <a:spcBef>
                <a:spcPts val="100"/>
              </a:spcBef>
              <a:tabLst>
                <a:tab pos="1776095" algn="l"/>
              </a:tabLst>
            </a:pPr>
            <a:r>
              <a:rPr b="1" i="1">
                <a:latin typeface="Tw Cen MT"/>
                <a:cs typeface="Tw Cen MT"/>
              </a:rPr>
              <a:t>Code M.</a:t>
            </a:r>
            <a:r>
              <a:rPr i="1">
                <a:latin typeface="Tw Cen MT"/>
                <a:cs typeface="Tw Cen MT"/>
              </a:rPr>
              <a:t>	</a:t>
            </a:r>
            <a:r>
              <a:rPr spc="-10"/>
              <a:t>Family </a:t>
            </a:r>
            <a:r>
              <a:t>Planning</a:t>
            </a:r>
            <a:r>
              <a:rPr spc="-95"/>
              <a:t> </a:t>
            </a:r>
            <a:r>
              <a:rPr spc="-20"/>
              <a:t>Referral</a:t>
            </a:r>
          </a:p>
        </p:txBody>
      </p:sp>
      <p:sp>
        <p:nvSpPr>
          <p:cNvPr id="3" name="object 3"/>
          <p:cNvSpPr txBox="1"/>
          <p:nvPr/>
        </p:nvSpPr>
        <p:spPr>
          <a:xfrm>
            <a:off x="313298" y="1718023"/>
            <a:ext cx="8263890" cy="4182555"/>
          </a:xfrm>
          <a:prstGeom prst="rect">
            <a:avLst/>
          </a:prstGeom>
        </p:spPr>
        <p:txBody>
          <a:bodyPr vert="horz" wrap="square" lIns="0" tIns="47625" rIns="0" bIns="0" rtlCol="0">
            <a:spAutoFit/>
          </a:bodyPr>
          <a:lstStyle/>
          <a:p>
            <a:pPr marL="332105" marR="18415" indent="13335">
              <a:lnSpc>
                <a:spcPts val="2160"/>
              </a:lnSpc>
              <a:spcBef>
                <a:spcPts val="375"/>
              </a:spcBef>
            </a:pPr>
            <a:r>
              <a:rPr sz="2000">
                <a:latin typeface="Tw Cen MT"/>
                <a:cs typeface="Tw Cen MT"/>
              </a:rPr>
              <a:t>Activities </a:t>
            </a:r>
            <a:r>
              <a:rPr lang="en-US" sz="2000">
                <a:latin typeface="Tw Cen MT"/>
                <a:cs typeface="Tw Cen MT"/>
              </a:rPr>
              <a:t>t</a:t>
            </a:r>
            <a:r>
              <a:rPr sz="2000">
                <a:latin typeface="Tw Cen MT"/>
                <a:cs typeface="Tw Cen MT"/>
              </a:rPr>
              <a:t>hat </a:t>
            </a:r>
            <a:r>
              <a:rPr lang="en-US" sz="2000" spc="-5">
                <a:latin typeface="Tw Cen MT"/>
                <a:cs typeface="Tw Cen MT"/>
              </a:rPr>
              <a:t>i</a:t>
            </a:r>
            <a:r>
              <a:rPr sz="2000" spc="-5">
                <a:latin typeface="Tw Cen MT"/>
                <a:cs typeface="Tw Cen MT"/>
              </a:rPr>
              <a:t>nclude </a:t>
            </a:r>
            <a:r>
              <a:rPr lang="en-US" sz="2000" spc="-5">
                <a:latin typeface="Tw Cen MT"/>
                <a:cs typeface="Tw Cen MT"/>
              </a:rPr>
              <a:t>p</a:t>
            </a:r>
            <a:r>
              <a:rPr sz="2000" spc="-5">
                <a:latin typeface="Tw Cen MT"/>
                <a:cs typeface="Tw Cen MT"/>
              </a:rPr>
              <a:t>roviding </a:t>
            </a:r>
            <a:r>
              <a:rPr lang="en-US" sz="2000" spc="-5">
                <a:latin typeface="Tw Cen MT"/>
                <a:cs typeface="Tw Cen MT"/>
              </a:rPr>
              <a:t>f</a:t>
            </a:r>
            <a:r>
              <a:rPr sz="2000" spc="-5">
                <a:latin typeface="Tw Cen MT"/>
                <a:cs typeface="Tw Cen MT"/>
              </a:rPr>
              <a:t>amily </a:t>
            </a:r>
            <a:r>
              <a:rPr lang="en-US" sz="2000">
                <a:latin typeface="Tw Cen MT"/>
                <a:cs typeface="Tw Cen MT"/>
              </a:rPr>
              <a:t>p</a:t>
            </a:r>
            <a:r>
              <a:rPr sz="2000">
                <a:latin typeface="Tw Cen MT"/>
                <a:cs typeface="Tw Cen MT"/>
              </a:rPr>
              <a:t>lanning Medicaid </a:t>
            </a:r>
            <a:r>
              <a:rPr lang="en-US" sz="2000" spc="-5">
                <a:latin typeface="Tw Cen MT"/>
                <a:cs typeface="Tw Cen MT"/>
              </a:rPr>
              <a:t>a</a:t>
            </a:r>
            <a:r>
              <a:rPr sz="2000" spc="-5">
                <a:latin typeface="Tw Cen MT"/>
                <a:cs typeface="Tw Cen MT"/>
              </a:rPr>
              <a:t>dministrative</a:t>
            </a:r>
            <a:r>
              <a:rPr sz="2000" spc="-220">
                <a:latin typeface="Tw Cen MT"/>
                <a:cs typeface="Tw Cen MT"/>
              </a:rPr>
              <a:t> </a:t>
            </a:r>
            <a:r>
              <a:rPr lang="en-US" sz="2000">
                <a:latin typeface="Tw Cen MT"/>
                <a:cs typeface="Tw Cen MT"/>
              </a:rPr>
              <a:t>c</a:t>
            </a:r>
            <a:r>
              <a:rPr sz="2000">
                <a:latin typeface="Tw Cen MT"/>
                <a:cs typeface="Tw Cen MT"/>
              </a:rPr>
              <a:t>ase  </a:t>
            </a:r>
            <a:r>
              <a:rPr lang="en-US" sz="2000" spc="-5">
                <a:latin typeface="Tw Cen MT"/>
                <a:cs typeface="Tw Cen MT"/>
              </a:rPr>
              <a:t>m</a:t>
            </a:r>
            <a:r>
              <a:rPr sz="2000" spc="-5">
                <a:latin typeface="Tw Cen MT"/>
                <a:cs typeface="Tw Cen MT"/>
              </a:rPr>
              <a:t>anagement, </a:t>
            </a:r>
            <a:r>
              <a:rPr lang="en-US" sz="2000" spc="10">
                <a:latin typeface="Tw Cen MT"/>
                <a:cs typeface="Tw Cen MT"/>
              </a:rPr>
              <a:t>o</a:t>
            </a:r>
            <a:r>
              <a:rPr sz="2000" spc="10">
                <a:latin typeface="Tw Cen MT"/>
                <a:cs typeface="Tw Cen MT"/>
              </a:rPr>
              <a:t>utreach </a:t>
            </a:r>
            <a:r>
              <a:rPr lang="en-US" sz="2000">
                <a:latin typeface="Tw Cen MT"/>
                <a:cs typeface="Tw Cen MT"/>
              </a:rPr>
              <a:t>c</a:t>
            </a:r>
            <a:r>
              <a:rPr sz="2000">
                <a:latin typeface="Tw Cen MT"/>
                <a:cs typeface="Tw Cen MT"/>
              </a:rPr>
              <a:t>oordination and </a:t>
            </a:r>
            <a:r>
              <a:rPr lang="en-US" sz="2000">
                <a:latin typeface="Tw Cen MT"/>
                <a:cs typeface="Tw Cen MT"/>
              </a:rPr>
              <a:t>p</a:t>
            </a:r>
            <a:r>
              <a:rPr sz="2000">
                <a:latin typeface="Tw Cen MT"/>
                <a:cs typeface="Tw Cen MT"/>
              </a:rPr>
              <a:t>regnancy </a:t>
            </a:r>
            <a:r>
              <a:rPr lang="en-US" sz="2000" spc="-5">
                <a:latin typeface="Tw Cen MT"/>
                <a:cs typeface="Tw Cen MT"/>
              </a:rPr>
              <a:t>p</a:t>
            </a:r>
            <a:r>
              <a:rPr sz="2000" spc="-5">
                <a:latin typeface="Tw Cen MT"/>
                <a:cs typeface="Tw Cen MT"/>
              </a:rPr>
              <a:t>revention </a:t>
            </a:r>
            <a:r>
              <a:rPr lang="en-US" sz="2000" spc="-10">
                <a:latin typeface="Tw Cen MT"/>
                <a:cs typeface="Tw Cen MT"/>
              </a:rPr>
              <a:t>r</a:t>
            </a:r>
            <a:r>
              <a:rPr sz="2000" spc="-10">
                <a:latin typeface="Tw Cen MT"/>
                <a:cs typeface="Tw Cen MT"/>
              </a:rPr>
              <a:t>eferral  </a:t>
            </a:r>
            <a:r>
              <a:rPr lang="en-US" sz="2000" spc="10">
                <a:latin typeface="Tw Cen MT"/>
                <a:cs typeface="Tw Cen MT"/>
              </a:rPr>
              <a:t>s</a:t>
            </a:r>
            <a:r>
              <a:rPr sz="2000" spc="10">
                <a:latin typeface="Tw Cen MT"/>
                <a:cs typeface="Tw Cen MT"/>
              </a:rPr>
              <a:t>ervices </a:t>
            </a:r>
            <a:r>
              <a:rPr sz="2000">
                <a:latin typeface="Tw Cen MT"/>
                <a:cs typeface="Tw Cen MT"/>
              </a:rPr>
              <a:t>to </a:t>
            </a:r>
            <a:r>
              <a:rPr lang="en-US" sz="2000" spc="-5">
                <a:latin typeface="Tw Cen MT"/>
                <a:cs typeface="Tw Cen MT"/>
              </a:rPr>
              <a:t>i</a:t>
            </a:r>
            <a:r>
              <a:rPr sz="2000" spc="-5">
                <a:latin typeface="Tw Cen MT"/>
                <a:cs typeface="Tw Cen MT"/>
              </a:rPr>
              <a:t>ndividuals </a:t>
            </a:r>
            <a:r>
              <a:rPr sz="2000">
                <a:latin typeface="Tw Cen MT"/>
                <a:cs typeface="Tw Cen MT"/>
              </a:rPr>
              <a:t>of </a:t>
            </a:r>
            <a:r>
              <a:rPr lang="en-US" sz="2000">
                <a:latin typeface="Tw Cen MT"/>
                <a:cs typeface="Tw Cen MT"/>
              </a:rPr>
              <a:t>c</a:t>
            </a:r>
            <a:r>
              <a:rPr sz="2000">
                <a:latin typeface="Tw Cen MT"/>
                <a:cs typeface="Tw Cen MT"/>
              </a:rPr>
              <a:t>hildbearing</a:t>
            </a:r>
            <a:r>
              <a:rPr lang="en-US" sz="2000">
                <a:latin typeface="Tw Cen MT"/>
                <a:cs typeface="Tw Cen MT"/>
              </a:rPr>
              <a:t> age </a:t>
            </a:r>
            <a:r>
              <a:rPr sz="2000">
                <a:latin typeface="Tw Cen MT"/>
                <a:cs typeface="Tw Cen MT"/>
              </a:rPr>
              <a:t>to Medicaid</a:t>
            </a:r>
            <a:r>
              <a:rPr sz="2000" spc="-145">
                <a:latin typeface="Tw Cen MT"/>
                <a:cs typeface="Tw Cen MT"/>
              </a:rPr>
              <a:t> </a:t>
            </a:r>
            <a:r>
              <a:rPr lang="en-US" sz="2000" spc="10">
                <a:latin typeface="Tw Cen MT"/>
                <a:cs typeface="Tw Cen MT"/>
              </a:rPr>
              <a:t>s</a:t>
            </a:r>
            <a:r>
              <a:rPr sz="2000" spc="10">
                <a:latin typeface="Tw Cen MT"/>
                <a:cs typeface="Tw Cen MT"/>
              </a:rPr>
              <a:t>ervices.</a:t>
            </a:r>
            <a:endParaRPr sz="2000">
              <a:latin typeface="Tw Cen MT"/>
              <a:cs typeface="Tw Cen MT"/>
            </a:endParaRPr>
          </a:p>
          <a:p>
            <a:pPr>
              <a:lnSpc>
                <a:spcPct val="100000"/>
              </a:lnSpc>
              <a:spcBef>
                <a:spcPts val="30"/>
              </a:spcBef>
            </a:pPr>
            <a:endParaRPr sz="2900">
              <a:latin typeface="Tw Cen MT"/>
              <a:cs typeface="Tw Cen MT"/>
            </a:endParaRPr>
          </a:p>
          <a:p>
            <a:pPr marL="12700">
              <a:lnSpc>
                <a:spcPct val="100000"/>
              </a:lnSpc>
            </a:pPr>
            <a:r>
              <a:rPr lang="en-US" sz="1900" spc="-5">
                <a:latin typeface="Tw Cen MT"/>
                <a:cs typeface="Tw Cen MT"/>
              </a:rPr>
              <a:t>Activities include</a:t>
            </a:r>
            <a:r>
              <a:rPr sz="1900" spc="-5">
                <a:latin typeface="Tw Cen MT"/>
                <a:cs typeface="Tw Cen MT"/>
              </a:rPr>
              <a:t>:</a:t>
            </a:r>
            <a:endParaRPr sz="1900">
              <a:latin typeface="Tw Cen MT"/>
              <a:cs typeface="Tw Cen MT"/>
            </a:endParaRPr>
          </a:p>
          <a:p>
            <a:pPr marL="652780" marR="20320" indent="-274320">
              <a:lnSpc>
                <a:spcPts val="2160"/>
              </a:lnSpc>
              <a:spcBef>
                <a:spcPts val="630"/>
              </a:spcBef>
              <a:buClr>
                <a:srgbClr val="4189B3"/>
              </a:buClr>
              <a:buSzPct val="70000"/>
              <a:buFont typeface="Wingdings 2"/>
              <a:buChar char="□"/>
              <a:tabLst>
                <a:tab pos="652780" algn="l"/>
              </a:tabLst>
            </a:pPr>
            <a:r>
              <a:rPr sz="2000">
                <a:latin typeface="Tw Cen MT"/>
                <a:cs typeface="Tw Cen MT"/>
              </a:rPr>
              <a:t>Identifying and </a:t>
            </a:r>
            <a:r>
              <a:rPr lang="en-US" sz="2000" spc="-10">
                <a:latin typeface="Tw Cen MT"/>
                <a:cs typeface="Tw Cen MT"/>
              </a:rPr>
              <a:t>r</a:t>
            </a:r>
            <a:r>
              <a:rPr sz="2000" spc="-10">
                <a:latin typeface="Tw Cen MT"/>
                <a:cs typeface="Tw Cen MT"/>
              </a:rPr>
              <a:t>eferring </a:t>
            </a:r>
            <a:r>
              <a:rPr sz="2000">
                <a:latin typeface="Tw Cen MT"/>
                <a:cs typeface="Tw Cen MT"/>
              </a:rPr>
              <a:t>at </a:t>
            </a:r>
            <a:r>
              <a:rPr lang="en-US" sz="2000">
                <a:latin typeface="Tw Cen MT"/>
                <a:cs typeface="Tw Cen MT"/>
              </a:rPr>
              <a:t>ri</a:t>
            </a:r>
            <a:r>
              <a:rPr sz="2000">
                <a:latin typeface="Tw Cen MT"/>
                <a:cs typeface="Tw Cen MT"/>
              </a:rPr>
              <a:t>sk </a:t>
            </a:r>
            <a:r>
              <a:rPr lang="en-US" sz="2000">
                <a:latin typeface="Tw Cen MT"/>
                <a:cs typeface="Tw Cen MT"/>
              </a:rPr>
              <a:t>c</a:t>
            </a:r>
            <a:r>
              <a:rPr sz="2000">
                <a:latin typeface="Tw Cen MT"/>
                <a:cs typeface="Tw Cen MT"/>
              </a:rPr>
              <a:t>lients </a:t>
            </a:r>
            <a:r>
              <a:rPr lang="en-US" sz="2000">
                <a:latin typeface="Tw Cen MT"/>
                <a:cs typeface="Tw Cen MT"/>
              </a:rPr>
              <a:t>w</a:t>
            </a:r>
            <a:r>
              <a:rPr sz="2000">
                <a:latin typeface="Tw Cen MT"/>
                <a:cs typeface="Tw Cen MT"/>
              </a:rPr>
              <a:t>ho </a:t>
            </a:r>
            <a:r>
              <a:rPr lang="en-US" sz="2000" spc="-15">
                <a:latin typeface="Tw Cen MT"/>
                <a:cs typeface="Tw Cen MT"/>
              </a:rPr>
              <a:t>m</a:t>
            </a:r>
            <a:r>
              <a:rPr sz="2000" spc="-15">
                <a:latin typeface="Tw Cen MT"/>
                <a:cs typeface="Tw Cen MT"/>
              </a:rPr>
              <a:t>ay </a:t>
            </a:r>
            <a:r>
              <a:rPr lang="en-US" sz="2000">
                <a:latin typeface="Tw Cen MT"/>
                <a:cs typeface="Tw Cen MT"/>
              </a:rPr>
              <a:t>b</a:t>
            </a:r>
            <a:r>
              <a:rPr sz="2000">
                <a:latin typeface="Tw Cen MT"/>
                <a:cs typeface="Tw Cen MT"/>
              </a:rPr>
              <a:t>e </a:t>
            </a:r>
            <a:r>
              <a:rPr sz="2000" spc="-5">
                <a:latin typeface="Tw Cen MT"/>
                <a:cs typeface="Tw Cen MT"/>
              </a:rPr>
              <a:t>in </a:t>
            </a:r>
            <a:r>
              <a:rPr lang="en-US" sz="2000">
                <a:latin typeface="Tw Cen MT"/>
                <a:cs typeface="Tw Cen MT"/>
              </a:rPr>
              <a:t>n</a:t>
            </a:r>
            <a:r>
              <a:rPr sz="2000">
                <a:latin typeface="Tw Cen MT"/>
                <a:cs typeface="Tw Cen MT"/>
              </a:rPr>
              <a:t>eed</a:t>
            </a:r>
            <a:r>
              <a:rPr lang="en-US" sz="2000">
                <a:latin typeface="Tw Cen MT"/>
                <a:cs typeface="Tw Cen MT"/>
              </a:rPr>
              <a:t> of Medicaid</a:t>
            </a:r>
            <a:r>
              <a:rPr sz="2000" spc="-150">
                <a:latin typeface="Tw Cen MT"/>
                <a:cs typeface="Tw Cen MT"/>
              </a:rPr>
              <a:t> </a:t>
            </a:r>
            <a:r>
              <a:rPr lang="en-US" sz="2000" spc="-5">
                <a:latin typeface="Tw Cen MT"/>
                <a:cs typeface="Tw Cen MT"/>
              </a:rPr>
              <a:t>f</a:t>
            </a:r>
            <a:r>
              <a:rPr sz="2000" spc="-5">
                <a:latin typeface="Tw Cen MT"/>
                <a:cs typeface="Tw Cen MT"/>
              </a:rPr>
              <a:t>amily </a:t>
            </a:r>
            <a:r>
              <a:rPr lang="en-US" sz="2000">
                <a:latin typeface="Tw Cen MT"/>
                <a:cs typeface="Tw Cen MT"/>
              </a:rPr>
              <a:t>p</a:t>
            </a:r>
            <a:r>
              <a:rPr sz="2000">
                <a:latin typeface="Tw Cen MT"/>
                <a:cs typeface="Tw Cen MT"/>
              </a:rPr>
              <a:t>lanning </a:t>
            </a:r>
            <a:r>
              <a:rPr lang="en-US" sz="2000" spc="10">
                <a:latin typeface="Tw Cen MT"/>
                <a:cs typeface="Tw Cen MT"/>
              </a:rPr>
              <a:t>services</a:t>
            </a:r>
            <a:r>
              <a:rPr sz="2000" spc="10">
                <a:latin typeface="Tw Cen MT"/>
                <a:cs typeface="Tw Cen MT"/>
              </a:rPr>
              <a:t>;</a:t>
            </a:r>
            <a:r>
              <a:rPr sz="2000" spc="-105">
                <a:latin typeface="Tw Cen MT"/>
                <a:cs typeface="Tw Cen MT"/>
              </a:rPr>
              <a:t> </a:t>
            </a:r>
            <a:endParaRPr sz="2000">
              <a:latin typeface="Tw Cen MT"/>
              <a:cs typeface="Tw Cen MT"/>
            </a:endParaRPr>
          </a:p>
          <a:p>
            <a:pPr marL="652780" indent="-274955">
              <a:lnSpc>
                <a:spcPct val="100000"/>
              </a:lnSpc>
              <a:spcBef>
                <a:spcPts val="330"/>
              </a:spcBef>
              <a:buClr>
                <a:srgbClr val="4189B3"/>
              </a:buClr>
              <a:buSzPct val="70000"/>
              <a:buFont typeface="Wingdings 2"/>
              <a:buChar char="□"/>
              <a:tabLst>
                <a:tab pos="652780" algn="l"/>
              </a:tabLst>
            </a:pPr>
            <a:r>
              <a:rPr sz="2000">
                <a:latin typeface="Tw Cen MT"/>
                <a:cs typeface="Tw Cen MT"/>
              </a:rPr>
              <a:t>Coordinating Medicaid </a:t>
            </a:r>
            <a:r>
              <a:rPr lang="en-US" sz="2000" spc="-5">
                <a:latin typeface="Tw Cen MT"/>
                <a:cs typeface="Tw Cen MT"/>
              </a:rPr>
              <a:t>f</a:t>
            </a:r>
            <a:r>
              <a:rPr sz="2000" spc="-5">
                <a:latin typeface="Tw Cen MT"/>
                <a:cs typeface="Tw Cen MT"/>
              </a:rPr>
              <a:t>amily </a:t>
            </a:r>
            <a:r>
              <a:rPr lang="en-US" sz="2000" spc="-5">
                <a:latin typeface="Tw Cen MT"/>
                <a:cs typeface="Tw Cen MT"/>
              </a:rPr>
              <a:t>p</a:t>
            </a:r>
            <a:r>
              <a:rPr sz="2000">
                <a:latin typeface="Tw Cen MT"/>
                <a:cs typeface="Tw Cen MT"/>
              </a:rPr>
              <a:t>lanning</a:t>
            </a:r>
            <a:r>
              <a:rPr sz="2000" spc="-135">
                <a:latin typeface="Tw Cen MT"/>
                <a:cs typeface="Tw Cen MT"/>
              </a:rPr>
              <a:t> </a:t>
            </a:r>
            <a:r>
              <a:rPr lang="en-US" sz="2000" spc="5">
                <a:latin typeface="Tw Cen MT"/>
                <a:cs typeface="Tw Cen MT"/>
              </a:rPr>
              <a:t>s</a:t>
            </a:r>
            <a:r>
              <a:rPr sz="2000" spc="5">
                <a:latin typeface="Tw Cen MT"/>
                <a:cs typeface="Tw Cen MT"/>
              </a:rPr>
              <a:t>ervices</a:t>
            </a:r>
            <a:r>
              <a:rPr lang="en-US" sz="2000" spc="5">
                <a:latin typeface="Tw Cen MT"/>
                <a:cs typeface="Tw Cen MT"/>
              </a:rPr>
              <a:t>; and</a:t>
            </a:r>
          </a:p>
          <a:p>
            <a:pPr marL="652780" indent="-274955">
              <a:lnSpc>
                <a:spcPct val="100000"/>
              </a:lnSpc>
              <a:spcBef>
                <a:spcPts val="330"/>
              </a:spcBef>
              <a:buClr>
                <a:srgbClr val="4189B3"/>
              </a:buClr>
              <a:buSzPct val="70000"/>
              <a:buFont typeface="Wingdings 2"/>
              <a:buChar char="□"/>
              <a:tabLst>
                <a:tab pos="652780" algn="l"/>
              </a:tabLst>
            </a:pPr>
            <a:r>
              <a:rPr lang="en-US" sz="2000" spc="5">
                <a:latin typeface="Tw Cen MT"/>
                <a:cs typeface="Tw Cen MT"/>
              </a:rPr>
              <a:t>Referring to Planned Parenthood or Health Department</a:t>
            </a:r>
            <a:endParaRPr sz="2000">
              <a:latin typeface="Tw Cen MT"/>
              <a:cs typeface="Tw Cen MT"/>
            </a:endParaRPr>
          </a:p>
          <a:p>
            <a:pPr>
              <a:lnSpc>
                <a:spcPct val="100000"/>
              </a:lnSpc>
              <a:spcBef>
                <a:spcPts val="25"/>
              </a:spcBef>
            </a:pPr>
            <a:endParaRPr sz="2400">
              <a:latin typeface="Tw Cen MT"/>
              <a:cs typeface="Tw Cen MT"/>
            </a:endParaRPr>
          </a:p>
          <a:p>
            <a:pPr marL="931544" marR="5080" indent="-320040">
              <a:lnSpc>
                <a:spcPts val="2160"/>
              </a:lnSpc>
            </a:pPr>
            <a:r>
              <a:rPr sz="2000" i="1" spc="-25">
                <a:solidFill>
                  <a:srgbClr val="FF0000"/>
                </a:solidFill>
                <a:latin typeface="Tw Cen MT"/>
                <a:cs typeface="Tw Cen MT"/>
              </a:rPr>
              <a:t>Targeted </a:t>
            </a:r>
            <a:r>
              <a:rPr lang="en-US" sz="2000" i="1">
                <a:solidFill>
                  <a:srgbClr val="FF0000"/>
                </a:solidFill>
                <a:latin typeface="Tw Cen MT"/>
                <a:cs typeface="Tw Cen MT"/>
              </a:rPr>
              <a:t>case management </a:t>
            </a:r>
            <a:r>
              <a:rPr lang="en-US" sz="2000" i="1" spc="5">
                <a:solidFill>
                  <a:srgbClr val="FF0000"/>
                </a:solidFill>
                <a:latin typeface="Tw Cen MT"/>
                <a:cs typeface="Tw Cen MT"/>
              </a:rPr>
              <a:t>services </a:t>
            </a:r>
            <a:r>
              <a:rPr lang="en-US" sz="2000" i="1">
                <a:solidFill>
                  <a:srgbClr val="FF0000"/>
                </a:solidFill>
                <a:latin typeface="Tw Cen MT"/>
                <a:cs typeface="Tw Cen MT"/>
              </a:rPr>
              <a:t>are</a:t>
            </a:r>
            <a:r>
              <a:rPr sz="2000" i="1">
                <a:solidFill>
                  <a:srgbClr val="FF0000"/>
                </a:solidFill>
                <a:latin typeface="Tw Cen MT"/>
                <a:cs typeface="Tw Cen MT"/>
              </a:rPr>
              <a:t> </a:t>
            </a:r>
            <a:r>
              <a:rPr lang="en-US" sz="2000" i="1">
                <a:solidFill>
                  <a:srgbClr val="FF0000"/>
                </a:solidFill>
                <a:latin typeface="Tw Cen MT"/>
                <a:cs typeface="Tw Cen MT"/>
              </a:rPr>
              <a:t>c</a:t>
            </a:r>
            <a:r>
              <a:rPr sz="2000" i="1">
                <a:solidFill>
                  <a:srgbClr val="FF0000"/>
                </a:solidFill>
                <a:latin typeface="Tw Cen MT"/>
                <a:cs typeface="Tw Cen MT"/>
              </a:rPr>
              <a:t>oded </a:t>
            </a:r>
            <a:r>
              <a:rPr lang="en-US" sz="2000" i="1">
                <a:solidFill>
                  <a:srgbClr val="FF0000"/>
                </a:solidFill>
                <a:latin typeface="Tw Cen MT"/>
                <a:cs typeface="Tw Cen MT"/>
              </a:rPr>
              <a:t>u</a:t>
            </a:r>
            <a:r>
              <a:rPr sz="2000" i="1">
                <a:solidFill>
                  <a:srgbClr val="FF0000"/>
                </a:solidFill>
                <a:latin typeface="Tw Cen MT"/>
                <a:cs typeface="Tw Cen MT"/>
              </a:rPr>
              <a:t>nder</a:t>
            </a:r>
            <a:r>
              <a:rPr lang="en-US" sz="2000" i="1">
                <a:solidFill>
                  <a:srgbClr val="FF0000"/>
                </a:solidFill>
                <a:latin typeface="Tw Cen MT"/>
                <a:cs typeface="Tw Cen MT"/>
              </a:rPr>
              <a:t> c</a:t>
            </a:r>
            <a:r>
              <a:rPr sz="2000" i="1">
                <a:solidFill>
                  <a:srgbClr val="FF0000"/>
                </a:solidFill>
                <a:latin typeface="Tw Cen MT"/>
                <a:cs typeface="Tw Cen MT"/>
              </a:rPr>
              <a:t>ode A. When: </a:t>
            </a:r>
            <a:endParaRPr lang="en-US" sz="2000" i="1">
              <a:solidFill>
                <a:srgbClr val="FF0000"/>
              </a:solidFill>
              <a:latin typeface="Tw Cen MT"/>
              <a:cs typeface="Tw Cen MT"/>
            </a:endParaRPr>
          </a:p>
          <a:p>
            <a:pPr marL="931544" marR="5080" indent="-320040">
              <a:lnSpc>
                <a:spcPts val="2160"/>
              </a:lnSpc>
            </a:pPr>
            <a:r>
              <a:rPr sz="2000" i="1">
                <a:solidFill>
                  <a:srgbClr val="FF0000"/>
                </a:solidFill>
                <a:latin typeface="Tw Cen MT"/>
                <a:cs typeface="Tw Cen MT"/>
              </a:rPr>
              <a:t>1)</a:t>
            </a:r>
            <a:r>
              <a:rPr sz="2000" i="1" spc="-185">
                <a:solidFill>
                  <a:srgbClr val="FF0000"/>
                </a:solidFill>
                <a:latin typeface="Tw Cen MT"/>
                <a:cs typeface="Tw Cen MT"/>
              </a:rPr>
              <a:t> </a:t>
            </a:r>
            <a:r>
              <a:rPr sz="2000" i="1">
                <a:solidFill>
                  <a:srgbClr val="FF0000"/>
                </a:solidFill>
                <a:latin typeface="Tw Cen MT"/>
                <a:cs typeface="Tw Cen MT"/>
              </a:rPr>
              <a:t>the  </a:t>
            </a:r>
            <a:r>
              <a:rPr lang="en-US" sz="2000" i="1" spc="-5">
                <a:solidFill>
                  <a:srgbClr val="FF0000"/>
                </a:solidFill>
                <a:latin typeface="Tw Cen MT"/>
                <a:cs typeface="Tw Cen MT"/>
              </a:rPr>
              <a:t>c</a:t>
            </a:r>
            <a:r>
              <a:rPr sz="2000" i="1" spc="-5">
                <a:solidFill>
                  <a:srgbClr val="FF0000"/>
                </a:solidFill>
                <a:latin typeface="Tw Cen MT"/>
                <a:cs typeface="Tw Cen MT"/>
              </a:rPr>
              <a:t>lient </a:t>
            </a:r>
            <a:r>
              <a:rPr sz="2000" i="1">
                <a:solidFill>
                  <a:srgbClr val="FF0000"/>
                </a:solidFill>
                <a:latin typeface="Tw Cen MT"/>
                <a:cs typeface="Tw Cen MT"/>
              </a:rPr>
              <a:t>Is </a:t>
            </a:r>
            <a:r>
              <a:rPr lang="en-US" sz="2000" i="1">
                <a:solidFill>
                  <a:srgbClr val="FF0000"/>
                </a:solidFill>
                <a:latin typeface="Tw Cen MT"/>
                <a:cs typeface="Tw Cen MT"/>
              </a:rPr>
              <a:t>e</a:t>
            </a:r>
            <a:r>
              <a:rPr sz="2000" i="1">
                <a:solidFill>
                  <a:srgbClr val="FF0000"/>
                </a:solidFill>
                <a:latin typeface="Tw Cen MT"/>
                <a:cs typeface="Tw Cen MT"/>
              </a:rPr>
              <a:t>ligible to </a:t>
            </a:r>
            <a:r>
              <a:rPr lang="en-US" sz="2000" i="1" spc="-10">
                <a:solidFill>
                  <a:srgbClr val="FF0000"/>
                </a:solidFill>
                <a:latin typeface="Tw Cen MT"/>
                <a:cs typeface="Tw Cen MT"/>
              </a:rPr>
              <a:t>r</a:t>
            </a:r>
            <a:r>
              <a:rPr sz="2000" i="1" spc="-10">
                <a:solidFill>
                  <a:srgbClr val="FF0000"/>
                </a:solidFill>
                <a:latin typeface="Tw Cen MT"/>
                <a:cs typeface="Tw Cen MT"/>
              </a:rPr>
              <a:t>eceive </a:t>
            </a:r>
            <a:r>
              <a:rPr sz="2000" i="1" spc="5">
                <a:solidFill>
                  <a:srgbClr val="FF0000"/>
                </a:solidFill>
                <a:latin typeface="Tw Cen MT"/>
                <a:cs typeface="Tw Cen MT"/>
              </a:rPr>
              <a:t>TCM, </a:t>
            </a:r>
            <a:r>
              <a:rPr sz="2000" i="1">
                <a:solidFill>
                  <a:srgbClr val="FF0000"/>
                </a:solidFill>
                <a:latin typeface="Tw Cen MT"/>
                <a:cs typeface="Tw Cen MT"/>
              </a:rPr>
              <a:t>and </a:t>
            </a:r>
            <a:endParaRPr lang="en-US" sz="2000" i="1">
              <a:solidFill>
                <a:srgbClr val="FF0000"/>
              </a:solidFill>
              <a:latin typeface="Tw Cen MT"/>
              <a:cs typeface="Tw Cen MT"/>
            </a:endParaRPr>
          </a:p>
          <a:p>
            <a:pPr marL="931544" marR="5080" indent="-320040">
              <a:lnSpc>
                <a:spcPts val="2160"/>
              </a:lnSpc>
            </a:pPr>
            <a:r>
              <a:rPr sz="2000" i="1">
                <a:solidFill>
                  <a:srgbClr val="FF0000"/>
                </a:solidFill>
                <a:latin typeface="Tw Cen MT"/>
                <a:cs typeface="Tw Cen MT"/>
              </a:rPr>
              <a:t>2) the </a:t>
            </a:r>
            <a:r>
              <a:rPr lang="en-US" sz="2000" i="1">
                <a:solidFill>
                  <a:srgbClr val="FF0000"/>
                </a:solidFill>
                <a:latin typeface="Tw Cen MT"/>
                <a:cs typeface="Tw Cen MT"/>
              </a:rPr>
              <a:t>i</a:t>
            </a:r>
            <a:r>
              <a:rPr sz="2000" i="1">
                <a:solidFill>
                  <a:srgbClr val="FF0000"/>
                </a:solidFill>
                <a:latin typeface="Tw Cen MT"/>
                <a:cs typeface="Tw Cen MT"/>
              </a:rPr>
              <a:t>ndividual </a:t>
            </a:r>
            <a:r>
              <a:rPr lang="en-US" sz="2000" i="1">
                <a:solidFill>
                  <a:srgbClr val="FF0000"/>
                </a:solidFill>
                <a:latin typeface="Tw Cen MT"/>
                <a:cs typeface="Tw Cen MT"/>
              </a:rPr>
              <a:t>i</a:t>
            </a:r>
            <a:r>
              <a:rPr sz="2000" i="1">
                <a:solidFill>
                  <a:srgbClr val="FF0000"/>
                </a:solidFill>
                <a:latin typeface="Tw Cen MT"/>
                <a:cs typeface="Tw Cen MT"/>
              </a:rPr>
              <a:t>s a </a:t>
            </a:r>
            <a:r>
              <a:rPr lang="en-US" sz="2000" i="1">
                <a:solidFill>
                  <a:srgbClr val="FF0000"/>
                </a:solidFill>
                <a:latin typeface="Tw Cen MT"/>
                <a:cs typeface="Tw Cen MT"/>
              </a:rPr>
              <a:t>q</a:t>
            </a:r>
            <a:r>
              <a:rPr sz="2000" i="1">
                <a:solidFill>
                  <a:srgbClr val="FF0000"/>
                </a:solidFill>
                <a:latin typeface="Tw Cen MT"/>
                <a:cs typeface="Tw Cen MT"/>
              </a:rPr>
              <a:t>ualified</a:t>
            </a:r>
            <a:r>
              <a:rPr sz="2000" i="1" spc="-215">
                <a:solidFill>
                  <a:srgbClr val="FF0000"/>
                </a:solidFill>
                <a:latin typeface="Tw Cen MT"/>
                <a:cs typeface="Tw Cen MT"/>
              </a:rPr>
              <a:t> </a:t>
            </a:r>
            <a:r>
              <a:rPr sz="2000" i="1" spc="10">
                <a:solidFill>
                  <a:srgbClr val="FF0000"/>
                </a:solidFill>
                <a:latin typeface="Tw Cen MT"/>
                <a:cs typeface="Tw Cen MT"/>
              </a:rPr>
              <a:t>TCM</a:t>
            </a:r>
            <a:r>
              <a:rPr lang="en-US" sz="2000">
                <a:latin typeface="Tw Cen MT"/>
                <a:cs typeface="Tw Cen MT"/>
              </a:rPr>
              <a:t> </a:t>
            </a:r>
            <a:r>
              <a:rPr lang="en-US" sz="2000" i="1" spc="-30">
                <a:solidFill>
                  <a:srgbClr val="FF0000"/>
                </a:solidFill>
                <a:latin typeface="Tw Cen MT"/>
                <a:cs typeface="Tw Cen MT"/>
              </a:rPr>
              <a:t>provider</a:t>
            </a:r>
            <a:r>
              <a:rPr sz="2000" i="1" spc="-30">
                <a:solidFill>
                  <a:srgbClr val="FF0000"/>
                </a:solidFill>
                <a:latin typeface="Tw Cen MT"/>
                <a:cs typeface="Tw Cen MT"/>
              </a:rPr>
              <a:t>.</a:t>
            </a:r>
            <a:endParaRPr sz="2000">
              <a:latin typeface="Tw Cen MT"/>
              <a:cs typeface="Tw Cen M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2970" y="391109"/>
            <a:ext cx="7722234" cy="697230"/>
          </a:xfrm>
          <a:prstGeom prst="rect">
            <a:avLst/>
          </a:prstGeom>
        </p:spPr>
        <p:txBody>
          <a:bodyPr vert="horz" wrap="square" lIns="0" tIns="13335" rIns="0" bIns="0" rtlCol="0">
            <a:spAutoFit/>
          </a:bodyPr>
          <a:lstStyle/>
          <a:p>
            <a:pPr marL="12700">
              <a:lnSpc>
                <a:spcPct val="100000"/>
              </a:lnSpc>
              <a:spcBef>
                <a:spcPts val="105"/>
              </a:spcBef>
            </a:pPr>
            <a:r>
              <a:rPr sz="4400"/>
              <a:t>What </a:t>
            </a:r>
            <a:r>
              <a:rPr sz="4400" spc="-5"/>
              <a:t>is </a:t>
            </a:r>
            <a:r>
              <a:rPr sz="4400" spc="-10"/>
              <a:t>an </a:t>
            </a:r>
            <a:r>
              <a:rPr lang="en-US" sz="4400" spc="-15"/>
              <a:t>A</a:t>
            </a:r>
            <a:r>
              <a:rPr sz="4400" spc="-15"/>
              <a:t>dministrative</a:t>
            </a:r>
            <a:r>
              <a:rPr sz="4400" spc="-55"/>
              <a:t> </a:t>
            </a:r>
            <a:r>
              <a:rPr sz="4400"/>
              <a:t>Activity?</a:t>
            </a:r>
          </a:p>
        </p:txBody>
      </p:sp>
      <p:sp>
        <p:nvSpPr>
          <p:cNvPr id="3" name="object 3"/>
          <p:cNvSpPr/>
          <p:nvPr/>
        </p:nvSpPr>
        <p:spPr>
          <a:xfrm>
            <a:off x="725423" y="6085840"/>
            <a:ext cx="2286000" cy="0"/>
          </a:xfrm>
          <a:custGeom>
            <a:avLst/>
            <a:gdLst/>
            <a:ahLst/>
            <a:cxnLst/>
            <a:rect l="l" t="t" r="r" b="b"/>
            <a:pathLst>
              <a:path w="2286000">
                <a:moveTo>
                  <a:pt x="0" y="0"/>
                </a:moveTo>
                <a:lnTo>
                  <a:pt x="2286000" y="0"/>
                </a:lnTo>
              </a:path>
            </a:pathLst>
          </a:custGeom>
          <a:ln w="76200">
            <a:solidFill>
              <a:srgbClr val="DDDDDD"/>
            </a:solidFill>
          </a:ln>
        </p:spPr>
        <p:txBody>
          <a:bodyPr wrap="square" lIns="0" tIns="0" rIns="0" bIns="0" rtlCol="0"/>
          <a:lstStyle/>
          <a:p>
            <a:endParaRPr/>
          </a:p>
        </p:txBody>
      </p:sp>
      <p:sp>
        <p:nvSpPr>
          <p:cNvPr id="4" name="object 4"/>
          <p:cNvSpPr/>
          <p:nvPr/>
        </p:nvSpPr>
        <p:spPr>
          <a:xfrm>
            <a:off x="2973323" y="2467610"/>
            <a:ext cx="0" cy="3580129"/>
          </a:xfrm>
          <a:custGeom>
            <a:avLst/>
            <a:gdLst/>
            <a:ahLst/>
            <a:cxnLst/>
            <a:rect l="l" t="t" r="r" b="b"/>
            <a:pathLst>
              <a:path h="3580129">
                <a:moveTo>
                  <a:pt x="0" y="0"/>
                </a:moveTo>
                <a:lnTo>
                  <a:pt x="0" y="3580130"/>
                </a:lnTo>
              </a:path>
            </a:pathLst>
          </a:custGeom>
          <a:ln w="76200">
            <a:solidFill>
              <a:srgbClr val="DDDDDD"/>
            </a:solidFill>
          </a:ln>
        </p:spPr>
        <p:txBody>
          <a:bodyPr wrap="square" lIns="0" tIns="0" rIns="0" bIns="0" rtlCol="0"/>
          <a:lstStyle/>
          <a:p>
            <a:endParaRPr/>
          </a:p>
        </p:txBody>
      </p:sp>
      <p:sp>
        <p:nvSpPr>
          <p:cNvPr id="5" name="object 5"/>
          <p:cNvSpPr/>
          <p:nvPr/>
        </p:nvSpPr>
        <p:spPr>
          <a:xfrm>
            <a:off x="720851" y="6123304"/>
            <a:ext cx="2295525" cy="0"/>
          </a:xfrm>
          <a:custGeom>
            <a:avLst/>
            <a:gdLst/>
            <a:ahLst/>
            <a:cxnLst/>
            <a:rect l="l" t="t" r="r" b="b"/>
            <a:pathLst>
              <a:path w="2295525">
                <a:moveTo>
                  <a:pt x="0" y="0"/>
                </a:moveTo>
                <a:lnTo>
                  <a:pt x="2295144" y="0"/>
                </a:lnTo>
              </a:path>
            </a:pathLst>
          </a:custGeom>
          <a:ln w="8890">
            <a:solidFill>
              <a:srgbClr val="DDDDDD"/>
            </a:solidFill>
          </a:ln>
        </p:spPr>
        <p:txBody>
          <a:bodyPr wrap="square" lIns="0" tIns="0" rIns="0" bIns="0" rtlCol="0"/>
          <a:lstStyle/>
          <a:p>
            <a:endParaRPr/>
          </a:p>
        </p:txBody>
      </p:sp>
      <p:sp>
        <p:nvSpPr>
          <p:cNvPr id="6" name="object 6"/>
          <p:cNvSpPr/>
          <p:nvPr/>
        </p:nvSpPr>
        <p:spPr>
          <a:xfrm>
            <a:off x="720851" y="6047740"/>
            <a:ext cx="9525" cy="71120"/>
          </a:xfrm>
          <a:custGeom>
            <a:avLst/>
            <a:gdLst/>
            <a:ahLst/>
            <a:cxnLst/>
            <a:rect l="l" t="t" r="r" b="b"/>
            <a:pathLst>
              <a:path w="9525" h="71120">
                <a:moveTo>
                  <a:pt x="0" y="71120"/>
                </a:moveTo>
                <a:lnTo>
                  <a:pt x="9143" y="71120"/>
                </a:lnTo>
                <a:lnTo>
                  <a:pt x="9143" y="0"/>
                </a:lnTo>
                <a:lnTo>
                  <a:pt x="0" y="0"/>
                </a:lnTo>
                <a:lnTo>
                  <a:pt x="0" y="71120"/>
                </a:lnTo>
                <a:close/>
              </a:path>
            </a:pathLst>
          </a:custGeom>
          <a:solidFill>
            <a:srgbClr val="DDDDDD"/>
          </a:solidFill>
        </p:spPr>
        <p:txBody>
          <a:bodyPr wrap="square" lIns="0" tIns="0" rIns="0" bIns="0" rtlCol="0"/>
          <a:lstStyle/>
          <a:p>
            <a:endParaRPr/>
          </a:p>
        </p:txBody>
      </p:sp>
      <p:sp>
        <p:nvSpPr>
          <p:cNvPr id="7" name="object 7"/>
          <p:cNvSpPr/>
          <p:nvPr/>
        </p:nvSpPr>
        <p:spPr>
          <a:xfrm>
            <a:off x="3011423" y="2471420"/>
            <a:ext cx="0" cy="3647440"/>
          </a:xfrm>
          <a:custGeom>
            <a:avLst/>
            <a:gdLst/>
            <a:ahLst/>
            <a:cxnLst/>
            <a:rect l="l" t="t" r="r" b="b"/>
            <a:pathLst>
              <a:path h="3647440">
                <a:moveTo>
                  <a:pt x="0" y="0"/>
                </a:moveTo>
                <a:lnTo>
                  <a:pt x="0" y="3647440"/>
                </a:lnTo>
              </a:path>
            </a:pathLst>
          </a:custGeom>
          <a:ln w="9143">
            <a:solidFill>
              <a:srgbClr val="DDDDDD"/>
            </a:solidFill>
          </a:ln>
        </p:spPr>
        <p:txBody>
          <a:bodyPr wrap="square" lIns="0" tIns="0" rIns="0" bIns="0" rtlCol="0"/>
          <a:lstStyle/>
          <a:p>
            <a:endParaRPr/>
          </a:p>
        </p:txBody>
      </p:sp>
      <p:sp>
        <p:nvSpPr>
          <p:cNvPr id="8" name="object 8"/>
          <p:cNvSpPr/>
          <p:nvPr/>
        </p:nvSpPr>
        <p:spPr>
          <a:xfrm>
            <a:off x="2935223" y="2462529"/>
            <a:ext cx="81280" cy="8890"/>
          </a:xfrm>
          <a:custGeom>
            <a:avLst/>
            <a:gdLst/>
            <a:ahLst/>
            <a:cxnLst/>
            <a:rect l="l" t="t" r="r" b="b"/>
            <a:pathLst>
              <a:path w="81280" h="8889">
                <a:moveTo>
                  <a:pt x="0" y="8889"/>
                </a:moveTo>
                <a:lnTo>
                  <a:pt x="80771" y="8889"/>
                </a:lnTo>
                <a:lnTo>
                  <a:pt x="80771" y="0"/>
                </a:lnTo>
                <a:lnTo>
                  <a:pt x="0" y="0"/>
                </a:lnTo>
                <a:lnTo>
                  <a:pt x="0" y="8889"/>
                </a:lnTo>
                <a:close/>
              </a:path>
            </a:pathLst>
          </a:custGeom>
          <a:solidFill>
            <a:srgbClr val="DDDDDD"/>
          </a:solidFill>
        </p:spPr>
        <p:txBody>
          <a:bodyPr wrap="square" lIns="0" tIns="0" rIns="0" bIns="0" rtlCol="0"/>
          <a:lstStyle/>
          <a:p>
            <a:endParaRPr/>
          </a:p>
        </p:txBody>
      </p:sp>
      <p:sp>
        <p:nvSpPr>
          <p:cNvPr id="9" name="object 9"/>
          <p:cNvSpPr/>
          <p:nvPr/>
        </p:nvSpPr>
        <p:spPr>
          <a:xfrm>
            <a:off x="649223" y="2391155"/>
            <a:ext cx="2286000" cy="3656329"/>
          </a:xfrm>
          <a:custGeom>
            <a:avLst/>
            <a:gdLst/>
            <a:ahLst/>
            <a:cxnLst/>
            <a:rect l="l" t="t" r="r" b="b"/>
            <a:pathLst>
              <a:path w="2286000" h="3656329">
                <a:moveTo>
                  <a:pt x="0" y="3656076"/>
                </a:moveTo>
                <a:lnTo>
                  <a:pt x="2286000" y="3656076"/>
                </a:lnTo>
                <a:lnTo>
                  <a:pt x="2286000" y="0"/>
                </a:lnTo>
                <a:lnTo>
                  <a:pt x="0" y="0"/>
                </a:lnTo>
                <a:lnTo>
                  <a:pt x="0" y="3656076"/>
                </a:lnTo>
                <a:close/>
              </a:path>
            </a:pathLst>
          </a:custGeom>
          <a:ln w="9144">
            <a:solidFill>
              <a:srgbClr val="000000"/>
            </a:solidFill>
          </a:ln>
        </p:spPr>
        <p:txBody>
          <a:bodyPr wrap="square" lIns="0" tIns="0" rIns="0" bIns="0" rtlCol="0"/>
          <a:lstStyle/>
          <a:p>
            <a:endParaRPr/>
          </a:p>
        </p:txBody>
      </p:sp>
      <p:sp>
        <p:nvSpPr>
          <p:cNvPr id="10" name="object 10"/>
          <p:cNvSpPr txBox="1"/>
          <p:nvPr/>
        </p:nvSpPr>
        <p:spPr>
          <a:xfrm>
            <a:off x="653795" y="4069207"/>
            <a:ext cx="2279650" cy="1123315"/>
          </a:xfrm>
          <a:prstGeom prst="rect">
            <a:avLst/>
          </a:prstGeom>
        </p:spPr>
        <p:txBody>
          <a:bodyPr vert="horz" wrap="square" lIns="0" tIns="12700" rIns="0" bIns="0" rtlCol="0">
            <a:spAutoFit/>
          </a:bodyPr>
          <a:lstStyle/>
          <a:p>
            <a:pPr marL="292735" marR="290830" indent="1270" algn="ctr">
              <a:lnSpc>
                <a:spcPct val="100000"/>
              </a:lnSpc>
              <a:spcBef>
                <a:spcPts val="100"/>
              </a:spcBef>
            </a:pPr>
            <a:r>
              <a:rPr sz="2400" b="1" spc="-5">
                <a:solidFill>
                  <a:srgbClr val="000066"/>
                </a:solidFill>
                <a:latin typeface="Tahoma"/>
                <a:cs typeface="Tahoma"/>
              </a:rPr>
              <a:t>Refer </a:t>
            </a:r>
            <a:r>
              <a:rPr sz="2400" b="1">
                <a:solidFill>
                  <a:srgbClr val="000066"/>
                </a:solidFill>
                <a:latin typeface="Tahoma"/>
                <a:cs typeface="Tahoma"/>
              </a:rPr>
              <a:t>a  </a:t>
            </a:r>
            <a:r>
              <a:rPr lang="en-US" sz="2400" b="1" spc="-5">
                <a:solidFill>
                  <a:srgbClr val="000066"/>
                </a:solidFill>
                <a:latin typeface="Tahoma"/>
                <a:cs typeface="Tahoma"/>
              </a:rPr>
              <a:t>p</a:t>
            </a:r>
            <a:r>
              <a:rPr sz="2400" b="1" spc="-5">
                <a:solidFill>
                  <a:srgbClr val="000066"/>
                </a:solidFill>
                <a:latin typeface="Tahoma"/>
                <a:cs typeface="Tahoma"/>
              </a:rPr>
              <a:t>atient for  </a:t>
            </a:r>
            <a:r>
              <a:rPr lang="en-US" sz="2400" b="1" spc="-5">
                <a:solidFill>
                  <a:srgbClr val="000066"/>
                </a:solidFill>
                <a:latin typeface="Tahoma"/>
                <a:cs typeface="Tahoma"/>
              </a:rPr>
              <a:t>c</a:t>
            </a:r>
            <a:r>
              <a:rPr sz="2400" b="1" spc="-15">
                <a:solidFill>
                  <a:srgbClr val="000066"/>
                </a:solidFill>
                <a:latin typeface="Tahoma"/>
                <a:cs typeface="Tahoma"/>
              </a:rPr>
              <a:t>o</a:t>
            </a:r>
            <a:r>
              <a:rPr sz="2400" b="1" spc="-5">
                <a:solidFill>
                  <a:srgbClr val="000066"/>
                </a:solidFill>
                <a:latin typeface="Tahoma"/>
                <a:cs typeface="Tahoma"/>
              </a:rPr>
              <a:t>unsel</a:t>
            </a:r>
            <a:r>
              <a:rPr sz="2400" b="1" spc="-10">
                <a:solidFill>
                  <a:srgbClr val="000066"/>
                </a:solidFill>
                <a:latin typeface="Tahoma"/>
                <a:cs typeface="Tahoma"/>
              </a:rPr>
              <a:t>i</a:t>
            </a:r>
            <a:r>
              <a:rPr sz="2400" b="1" spc="-5">
                <a:solidFill>
                  <a:srgbClr val="000066"/>
                </a:solidFill>
                <a:latin typeface="Tahoma"/>
                <a:cs typeface="Tahoma"/>
              </a:rPr>
              <a:t>ng</a:t>
            </a:r>
            <a:endParaRPr sz="2400">
              <a:latin typeface="Tahoma"/>
              <a:cs typeface="Tahoma"/>
            </a:endParaRPr>
          </a:p>
        </p:txBody>
      </p:sp>
      <p:sp>
        <p:nvSpPr>
          <p:cNvPr id="11" name="object 11"/>
          <p:cNvSpPr/>
          <p:nvPr/>
        </p:nvSpPr>
        <p:spPr>
          <a:xfrm>
            <a:off x="3511296" y="5433059"/>
            <a:ext cx="2057400" cy="0"/>
          </a:xfrm>
          <a:custGeom>
            <a:avLst/>
            <a:gdLst/>
            <a:ahLst/>
            <a:cxnLst/>
            <a:rect l="l" t="t" r="r" b="b"/>
            <a:pathLst>
              <a:path w="2057400">
                <a:moveTo>
                  <a:pt x="0" y="0"/>
                </a:moveTo>
                <a:lnTo>
                  <a:pt x="2057400" y="0"/>
                </a:lnTo>
              </a:path>
            </a:pathLst>
          </a:custGeom>
          <a:ln w="76199">
            <a:solidFill>
              <a:srgbClr val="808080"/>
            </a:solidFill>
          </a:ln>
        </p:spPr>
        <p:txBody>
          <a:bodyPr wrap="square" lIns="0" tIns="0" rIns="0" bIns="0" rtlCol="0"/>
          <a:lstStyle/>
          <a:p>
            <a:endParaRPr/>
          </a:p>
        </p:txBody>
      </p:sp>
      <p:sp>
        <p:nvSpPr>
          <p:cNvPr id="12" name="object 12"/>
          <p:cNvSpPr/>
          <p:nvPr/>
        </p:nvSpPr>
        <p:spPr>
          <a:xfrm>
            <a:off x="5530596" y="2996183"/>
            <a:ext cx="0" cy="2399030"/>
          </a:xfrm>
          <a:custGeom>
            <a:avLst/>
            <a:gdLst/>
            <a:ahLst/>
            <a:cxnLst/>
            <a:rect l="l" t="t" r="r" b="b"/>
            <a:pathLst>
              <a:path h="2399029">
                <a:moveTo>
                  <a:pt x="0" y="0"/>
                </a:moveTo>
                <a:lnTo>
                  <a:pt x="0" y="2398776"/>
                </a:lnTo>
              </a:path>
            </a:pathLst>
          </a:custGeom>
          <a:ln w="76200">
            <a:solidFill>
              <a:srgbClr val="808080"/>
            </a:solidFill>
          </a:ln>
        </p:spPr>
        <p:txBody>
          <a:bodyPr wrap="square" lIns="0" tIns="0" rIns="0" bIns="0" rtlCol="0"/>
          <a:lstStyle/>
          <a:p>
            <a:endParaRPr/>
          </a:p>
        </p:txBody>
      </p:sp>
      <p:sp>
        <p:nvSpPr>
          <p:cNvPr id="13" name="object 13"/>
          <p:cNvSpPr/>
          <p:nvPr/>
        </p:nvSpPr>
        <p:spPr>
          <a:xfrm>
            <a:off x="3506723" y="5471159"/>
            <a:ext cx="2066925" cy="0"/>
          </a:xfrm>
          <a:custGeom>
            <a:avLst/>
            <a:gdLst/>
            <a:ahLst/>
            <a:cxnLst/>
            <a:rect l="l" t="t" r="r" b="b"/>
            <a:pathLst>
              <a:path w="2066925">
                <a:moveTo>
                  <a:pt x="0" y="0"/>
                </a:moveTo>
                <a:lnTo>
                  <a:pt x="2066543" y="0"/>
                </a:lnTo>
              </a:path>
            </a:pathLst>
          </a:custGeom>
          <a:ln w="10159">
            <a:solidFill>
              <a:srgbClr val="808080"/>
            </a:solidFill>
          </a:ln>
        </p:spPr>
        <p:txBody>
          <a:bodyPr wrap="square" lIns="0" tIns="0" rIns="0" bIns="0" rtlCol="0"/>
          <a:lstStyle/>
          <a:p>
            <a:endParaRPr/>
          </a:p>
        </p:txBody>
      </p:sp>
      <p:sp>
        <p:nvSpPr>
          <p:cNvPr id="14" name="object 14"/>
          <p:cNvSpPr/>
          <p:nvPr/>
        </p:nvSpPr>
        <p:spPr>
          <a:xfrm>
            <a:off x="3506723" y="5394959"/>
            <a:ext cx="9525" cy="71120"/>
          </a:xfrm>
          <a:custGeom>
            <a:avLst/>
            <a:gdLst/>
            <a:ahLst/>
            <a:cxnLst/>
            <a:rect l="l" t="t" r="r" b="b"/>
            <a:pathLst>
              <a:path w="9525" h="71120">
                <a:moveTo>
                  <a:pt x="0" y="71119"/>
                </a:moveTo>
                <a:lnTo>
                  <a:pt x="9143" y="71119"/>
                </a:lnTo>
                <a:lnTo>
                  <a:pt x="9143" y="0"/>
                </a:lnTo>
                <a:lnTo>
                  <a:pt x="0" y="0"/>
                </a:lnTo>
                <a:lnTo>
                  <a:pt x="0" y="71119"/>
                </a:lnTo>
                <a:close/>
              </a:path>
            </a:pathLst>
          </a:custGeom>
          <a:solidFill>
            <a:srgbClr val="808080"/>
          </a:solidFill>
        </p:spPr>
        <p:txBody>
          <a:bodyPr wrap="square" lIns="0" tIns="0" rIns="0" bIns="0" rtlCol="0"/>
          <a:lstStyle/>
          <a:p>
            <a:endParaRPr/>
          </a:p>
        </p:txBody>
      </p:sp>
      <p:sp>
        <p:nvSpPr>
          <p:cNvPr id="15" name="object 15"/>
          <p:cNvSpPr/>
          <p:nvPr/>
        </p:nvSpPr>
        <p:spPr>
          <a:xfrm>
            <a:off x="5568696" y="3001010"/>
            <a:ext cx="0" cy="2465070"/>
          </a:xfrm>
          <a:custGeom>
            <a:avLst/>
            <a:gdLst/>
            <a:ahLst/>
            <a:cxnLst/>
            <a:rect l="l" t="t" r="r" b="b"/>
            <a:pathLst>
              <a:path h="2465070">
                <a:moveTo>
                  <a:pt x="0" y="0"/>
                </a:moveTo>
                <a:lnTo>
                  <a:pt x="0" y="2465069"/>
                </a:lnTo>
              </a:path>
            </a:pathLst>
          </a:custGeom>
          <a:ln w="9143">
            <a:solidFill>
              <a:srgbClr val="808080"/>
            </a:solidFill>
          </a:ln>
        </p:spPr>
        <p:txBody>
          <a:bodyPr wrap="square" lIns="0" tIns="0" rIns="0" bIns="0" rtlCol="0"/>
          <a:lstStyle/>
          <a:p>
            <a:endParaRPr/>
          </a:p>
        </p:txBody>
      </p:sp>
      <p:sp>
        <p:nvSpPr>
          <p:cNvPr id="16" name="object 16"/>
          <p:cNvSpPr/>
          <p:nvPr/>
        </p:nvSpPr>
        <p:spPr>
          <a:xfrm>
            <a:off x="5492496" y="2992120"/>
            <a:ext cx="81280" cy="8890"/>
          </a:xfrm>
          <a:custGeom>
            <a:avLst/>
            <a:gdLst/>
            <a:ahLst/>
            <a:cxnLst/>
            <a:rect l="l" t="t" r="r" b="b"/>
            <a:pathLst>
              <a:path w="81279" h="8889">
                <a:moveTo>
                  <a:pt x="0" y="8890"/>
                </a:moveTo>
                <a:lnTo>
                  <a:pt x="80771" y="8890"/>
                </a:lnTo>
                <a:lnTo>
                  <a:pt x="80771" y="0"/>
                </a:lnTo>
                <a:lnTo>
                  <a:pt x="0" y="0"/>
                </a:lnTo>
                <a:lnTo>
                  <a:pt x="0" y="8890"/>
                </a:lnTo>
                <a:close/>
              </a:path>
            </a:pathLst>
          </a:custGeom>
          <a:solidFill>
            <a:srgbClr val="808080"/>
          </a:solidFill>
        </p:spPr>
        <p:txBody>
          <a:bodyPr wrap="square" lIns="0" tIns="0" rIns="0" bIns="0" rtlCol="0"/>
          <a:lstStyle/>
          <a:p>
            <a:endParaRPr/>
          </a:p>
        </p:txBody>
      </p:sp>
      <p:sp>
        <p:nvSpPr>
          <p:cNvPr id="17" name="object 17"/>
          <p:cNvSpPr/>
          <p:nvPr/>
        </p:nvSpPr>
        <p:spPr>
          <a:xfrm>
            <a:off x="5216397" y="5394959"/>
            <a:ext cx="128905" cy="24765"/>
          </a:xfrm>
          <a:custGeom>
            <a:avLst/>
            <a:gdLst/>
            <a:ahLst/>
            <a:cxnLst/>
            <a:rect l="l" t="t" r="r" b="b"/>
            <a:pathLst>
              <a:path w="128904" h="24764">
                <a:moveTo>
                  <a:pt x="128582" y="0"/>
                </a:moveTo>
                <a:lnTo>
                  <a:pt x="0" y="0"/>
                </a:lnTo>
                <a:lnTo>
                  <a:pt x="0" y="17144"/>
                </a:lnTo>
                <a:lnTo>
                  <a:pt x="41370" y="23748"/>
                </a:lnTo>
                <a:lnTo>
                  <a:pt x="57657" y="24256"/>
                </a:lnTo>
                <a:lnTo>
                  <a:pt x="67327" y="23997"/>
                </a:lnTo>
                <a:lnTo>
                  <a:pt x="108759" y="14811"/>
                </a:lnTo>
                <a:lnTo>
                  <a:pt x="128582" y="0"/>
                </a:lnTo>
                <a:close/>
              </a:path>
            </a:pathLst>
          </a:custGeom>
          <a:solidFill>
            <a:srgbClr val="808080"/>
          </a:solidFill>
        </p:spPr>
        <p:txBody>
          <a:bodyPr wrap="square" lIns="0" tIns="0" rIns="0" bIns="0" rtlCol="0"/>
          <a:lstStyle/>
          <a:p>
            <a:endParaRPr/>
          </a:p>
        </p:txBody>
      </p:sp>
      <p:sp>
        <p:nvSpPr>
          <p:cNvPr id="18" name="object 18"/>
          <p:cNvSpPr/>
          <p:nvPr/>
        </p:nvSpPr>
        <p:spPr>
          <a:xfrm>
            <a:off x="3435096" y="2919983"/>
            <a:ext cx="2057400" cy="2475230"/>
          </a:xfrm>
          <a:custGeom>
            <a:avLst/>
            <a:gdLst/>
            <a:ahLst/>
            <a:cxnLst/>
            <a:rect l="l" t="t" r="r" b="b"/>
            <a:pathLst>
              <a:path w="2057400" h="2475229">
                <a:moveTo>
                  <a:pt x="0" y="2474976"/>
                </a:moveTo>
                <a:lnTo>
                  <a:pt x="2057400" y="2474976"/>
                </a:lnTo>
                <a:lnTo>
                  <a:pt x="2057400" y="0"/>
                </a:lnTo>
                <a:lnTo>
                  <a:pt x="0" y="0"/>
                </a:lnTo>
                <a:lnTo>
                  <a:pt x="0" y="2474976"/>
                </a:lnTo>
                <a:close/>
              </a:path>
            </a:pathLst>
          </a:custGeom>
          <a:ln w="9144">
            <a:solidFill>
              <a:srgbClr val="000000"/>
            </a:solidFill>
          </a:ln>
        </p:spPr>
        <p:txBody>
          <a:bodyPr wrap="square" lIns="0" tIns="0" rIns="0" bIns="0" rtlCol="0"/>
          <a:lstStyle/>
          <a:p>
            <a:endParaRPr/>
          </a:p>
        </p:txBody>
      </p:sp>
      <p:sp>
        <p:nvSpPr>
          <p:cNvPr id="19" name="object 19"/>
          <p:cNvSpPr txBox="1"/>
          <p:nvPr/>
        </p:nvSpPr>
        <p:spPr>
          <a:xfrm>
            <a:off x="3606165" y="4598034"/>
            <a:ext cx="1713230" cy="756920"/>
          </a:xfrm>
          <a:prstGeom prst="rect">
            <a:avLst/>
          </a:prstGeom>
        </p:spPr>
        <p:txBody>
          <a:bodyPr vert="horz" wrap="square" lIns="0" tIns="12700" rIns="0" bIns="0" rtlCol="0">
            <a:spAutoFit/>
          </a:bodyPr>
          <a:lstStyle/>
          <a:p>
            <a:pPr marL="12700" marR="5080" indent="263525">
              <a:lnSpc>
                <a:spcPct val="100000"/>
              </a:lnSpc>
              <a:spcBef>
                <a:spcPts val="100"/>
              </a:spcBef>
            </a:pPr>
            <a:r>
              <a:rPr sz="2400" b="1" spc="-10">
                <a:solidFill>
                  <a:srgbClr val="000066"/>
                </a:solidFill>
                <a:latin typeface="Tahoma"/>
                <a:cs typeface="Tahoma"/>
              </a:rPr>
              <a:t>Provide  </a:t>
            </a:r>
            <a:r>
              <a:rPr lang="en-US" sz="2400" b="1" spc="-5">
                <a:solidFill>
                  <a:srgbClr val="000066"/>
                </a:solidFill>
                <a:latin typeface="Tahoma"/>
                <a:cs typeface="Tahoma"/>
              </a:rPr>
              <a:t>c</a:t>
            </a:r>
            <a:r>
              <a:rPr sz="2400" b="1" spc="-15">
                <a:solidFill>
                  <a:srgbClr val="000066"/>
                </a:solidFill>
                <a:latin typeface="Tahoma"/>
                <a:cs typeface="Tahoma"/>
              </a:rPr>
              <a:t>o</a:t>
            </a:r>
            <a:r>
              <a:rPr sz="2400" b="1" spc="-5">
                <a:solidFill>
                  <a:srgbClr val="000066"/>
                </a:solidFill>
                <a:latin typeface="Tahoma"/>
                <a:cs typeface="Tahoma"/>
              </a:rPr>
              <a:t>unsel</a:t>
            </a:r>
            <a:r>
              <a:rPr sz="2400" b="1" spc="-10">
                <a:solidFill>
                  <a:srgbClr val="000066"/>
                </a:solidFill>
                <a:latin typeface="Tahoma"/>
                <a:cs typeface="Tahoma"/>
              </a:rPr>
              <a:t>i</a:t>
            </a:r>
            <a:r>
              <a:rPr sz="2400" b="1" spc="-5">
                <a:solidFill>
                  <a:srgbClr val="000066"/>
                </a:solidFill>
                <a:latin typeface="Tahoma"/>
                <a:cs typeface="Tahoma"/>
              </a:rPr>
              <a:t>ng</a:t>
            </a:r>
            <a:endParaRPr sz="2400">
              <a:latin typeface="Tahoma"/>
              <a:cs typeface="Tahoma"/>
            </a:endParaRPr>
          </a:p>
        </p:txBody>
      </p:sp>
      <p:sp>
        <p:nvSpPr>
          <p:cNvPr id="20" name="object 20"/>
          <p:cNvSpPr/>
          <p:nvPr/>
        </p:nvSpPr>
        <p:spPr>
          <a:xfrm>
            <a:off x="6313932" y="6146800"/>
            <a:ext cx="2286000" cy="0"/>
          </a:xfrm>
          <a:custGeom>
            <a:avLst/>
            <a:gdLst/>
            <a:ahLst/>
            <a:cxnLst/>
            <a:rect l="l" t="t" r="r" b="b"/>
            <a:pathLst>
              <a:path w="2286000">
                <a:moveTo>
                  <a:pt x="0" y="0"/>
                </a:moveTo>
                <a:lnTo>
                  <a:pt x="2286000" y="0"/>
                </a:lnTo>
              </a:path>
            </a:pathLst>
          </a:custGeom>
          <a:ln w="76200">
            <a:solidFill>
              <a:srgbClr val="DDDDDD"/>
            </a:solidFill>
          </a:ln>
        </p:spPr>
        <p:txBody>
          <a:bodyPr wrap="square" lIns="0" tIns="0" rIns="0" bIns="0" rtlCol="0"/>
          <a:lstStyle/>
          <a:p>
            <a:endParaRPr/>
          </a:p>
        </p:txBody>
      </p:sp>
      <p:sp>
        <p:nvSpPr>
          <p:cNvPr id="21" name="object 21"/>
          <p:cNvSpPr/>
          <p:nvPr/>
        </p:nvSpPr>
        <p:spPr>
          <a:xfrm>
            <a:off x="8561831" y="2528570"/>
            <a:ext cx="0" cy="3580129"/>
          </a:xfrm>
          <a:custGeom>
            <a:avLst/>
            <a:gdLst/>
            <a:ahLst/>
            <a:cxnLst/>
            <a:rect l="l" t="t" r="r" b="b"/>
            <a:pathLst>
              <a:path h="3580129">
                <a:moveTo>
                  <a:pt x="0" y="0"/>
                </a:moveTo>
                <a:lnTo>
                  <a:pt x="0" y="3580130"/>
                </a:lnTo>
              </a:path>
            </a:pathLst>
          </a:custGeom>
          <a:ln w="76200">
            <a:solidFill>
              <a:srgbClr val="DDDDDD"/>
            </a:solidFill>
          </a:ln>
        </p:spPr>
        <p:txBody>
          <a:bodyPr wrap="square" lIns="0" tIns="0" rIns="0" bIns="0" rtlCol="0"/>
          <a:lstStyle/>
          <a:p>
            <a:endParaRPr/>
          </a:p>
        </p:txBody>
      </p:sp>
      <p:sp>
        <p:nvSpPr>
          <p:cNvPr id="22" name="object 22"/>
          <p:cNvSpPr/>
          <p:nvPr/>
        </p:nvSpPr>
        <p:spPr>
          <a:xfrm>
            <a:off x="6309359" y="6184265"/>
            <a:ext cx="2295525" cy="0"/>
          </a:xfrm>
          <a:custGeom>
            <a:avLst/>
            <a:gdLst/>
            <a:ahLst/>
            <a:cxnLst/>
            <a:rect l="l" t="t" r="r" b="b"/>
            <a:pathLst>
              <a:path w="2295525">
                <a:moveTo>
                  <a:pt x="0" y="0"/>
                </a:moveTo>
                <a:lnTo>
                  <a:pt x="2295143" y="0"/>
                </a:lnTo>
              </a:path>
            </a:pathLst>
          </a:custGeom>
          <a:ln w="8890">
            <a:solidFill>
              <a:srgbClr val="DDDDDD"/>
            </a:solidFill>
          </a:ln>
        </p:spPr>
        <p:txBody>
          <a:bodyPr wrap="square" lIns="0" tIns="0" rIns="0" bIns="0" rtlCol="0"/>
          <a:lstStyle/>
          <a:p>
            <a:endParaRPr/>
          </a:p>
        </p:txBody>
      </p:sp>
      <p:sp>
        <p:nvSpPr>
          <p:cNvPr id="23" name="object 23"/>
          <p:cNvSpPr/>
          <p:nvPr/>
        </p:nvSpPr>
        <p:spPr>
          <a:xfrm>
            <a:off x="6309359" y="6108700"/>
            <a:ext cx="9525" cy="71120"/>
          </a:xfrm>
          <a:custGeom>
            <a:avLst/>
            <a:gdLst/>
            <a:ahLst/>
            <a:cxnLst/>
            <a:rect l="l" t="t" r="r" b="b"/>
            <a:pathLst>
              <a:path w="9525" h="71120">
                <a:moveTo>
                  <a:pt x="0" y="71119"/>
                </a:moveTo>
                <a:lnTo>
                  <a:pt x="9143" y="71119"/>
                </a:lnTo>
                <a:lnTo>
                  <a:pt x="9143" y="0"/>
                </a:lnTo>
                <a:lnTo>
                  <a:pt x="0" y="0"/>
                </a:lnTo>
                <a:lnTo>
                  <a:pt x="0" y="71119"/>
                </a:lnTo>
                <a:close/>
              </a:path>
            </a:pathLst>
          </a:custGeom>
          <a:solidFill>
            <a:srgbClr val="DDDDDD"/>
          </a:solidFill>
        </p:spPr>
        <p:txBody>
          <a:bodyPr wrap="square" lIns="0" tIns="0" rIns="0" bIns="0" rtlCol="0"/>
          <a:lstStyle/>
          <a:p>
            <a:endParaRPr/>
          </a:p>
        </p:txBody>
      </p:sp>
      <p:sp>
        <p:nvSpPr>
          <p:cNvPr id="24" name="object 24"/>
          <p:cNvSpPr/>
          <p:nvPr/>
        </p:nvSpPr>
        <p:spPr>
          <a:xfrm>
            <a:off x="8599931" y="2532379"/>
            <a:ext cx="0" cy="3647440"/>
          </a:xfrm>
          <a:custGeom>
            <a:avLst/>
            <a:gdLst/>
            <a:ahLst/>
            <a:cxnLst/>
            <a:rect l="l" t="t" r="r" b="b"/>
            <a:pathLst>
              <a:path h="3647440">
                <a:moveTo>
                  <a:pt x="0" y="0"/>
                </a:moveTo>
                <a:lnTo>
                  <a:pt x="0" y="3647440"/>
                </a:lnTo>
              </a:path>
            </a:pathLst>
          </a:custGeom>
          <a:ln w="9144">
            <a:solidFill>
              <a:srgbClr val="DDDDDD"/>
            </a:solidFill>
          </a:ln>
        </p:spPr>
        <p:txBody>
          <a:bodyPr wrap="square" lIns="0" tIns="0" rIns="0" bIns="0" rtlCol="0"/>
          <a:lstStyle/>
          <a:p>
            <a:endParaRPr/>
          </a:p>
        </p:txBody>
      </p:sp>
      <p:sp>
        <p:nvSpPr>
          <p:cNvPr id="25" name="object 25"/>
          <p:cNvSpPr/>
          <p:nvPr/>
        </p:nvSpPr>
        <p:spPr>
          <a:xfrm>
            <a:off x="8523731" y="2523489"/>
            <a:ext cx="81280" cy="8890"/>
          </a:xfrm>
          <a:custGeom>
            <a:avLst/>
            <a:gdLst/>
            <a:ahLst/>
            <a:cxnLst/>
            <a:rect l="l" t="t" r="r" b="b"/>
            <a:pathLst>
              <a:path w="81279" h="8889">
                <a:moveTo>
                  <a:pt x="0" y="8889"/>
                </a:moveTo>
                <a:lnTo>
                  <a:pt x="80772" y="8889"/>
                </a:lnTo>
                <a:lnTo>
                  <a:pt x="80772" y="0"/>
                </a:lnTo>
                <a:lnTo>
                  <a:pt x="0" y="0"/>
                </a:lnTo>
                <a:lnTo>
                  <a:pt x="0" y="8889"/>
                </a:lnTo>
                <a:close/>
              </a:path>
            </a:pathLst>
          </a:custGeom>
          <a:solidFill>
            <a:srgbClr val="DDDDDD"/>
          </a:solidFill>
        </p:spPr>
        <p:txBody>
          <a:bodyPr wrap="square" lIns="0" tIns="0" rIns="0" bIns="0" rtlCol="0"/>
          <a:lstStyle/>
          <a:p>
            <a:endParaRPr/>
          </a:p>
        </p:txBody>
      </p:sp>
      <p:sp>
        <p:nvSpPr>
          <p:cNvPr id="26" name="object 26"/>
          <p:cNvSpPr/>
          <p:nvPr/>
        </p:nvSpPr>
        <p:spPr>
          <a:xfrm>
            <a:off x="6237732" y="2452116"/>
            <a:ext cx="2286000" cy="3656329"/>
          </a:xfrm>
          <a:custGeom>
            <a:avLst/>
            <a:gdLst/>
            <a:ahLst/>
            <a:cxnLst/>
            <a:rect l="l" t="t" r="r" b="b"/>
            <a:pathLst>
              <a:path w="2286000" h="3656329">
                <a:moveTo>
                  <a:pt x="0" y="3656076"/>
                </a:moveTo>
                <a:lnTo>
                  <a:pt x="2286000" y="3656076"/>
                </a:lnTo>
                <a:lnTo>
                  <a:pt x="2286000" y="0"/>
                </a:lnTo>
                <a:lnTo>
                  <a:pt x="0" y="0"/>
                </a:lnTo>
                <a:lnTo>
                  <a:pt x="0" y="3656076"/>
                </a:lnTo>
                <a:close/>
              </a:path>
            </a:pathLst>
          </a:custGeom>
          <a:ln w="9143">
            <a:solidFill>
              <a:srgbClr val="000000"/>
            </a:solidFill>
          </a:ln>
        </p:spPr>
        <p:txBody>
          <a:bodyPr wrap="square" lIns="0" tIns="0" rIns="0" bIns="0" rtlCol="0"/>
          <a:lstStyle/>
          <a:p>
            <a:endParaRPr/>
          </a:p>
        </p:txBody>
      </p:sp>
      <p:sp>
        <p:nvSpPr>
          <p:cNvPr id="27" name="object 27"/>
          <p:cNvSpPr txBox="1"/>
          <p:nvPr/>
        </p:nvSpPr>
        <p:spPr>
          <a:xfrm>
            <a:off x="6242303" y="4131055"/>
            <a:ext cx="2279650" cy="1489075"/>
          </a:xfrm>
          <a:prstGeom prst="rect">
            <a:avLst/>
          </a:prstGeom>
        </p:spPr>
        <p:txBody>
          <a:bodyPr vert="horz" wrap="square" lIns="0" tIns="12700" rIns="0" bIns="0" rtlCol="0">
            <a:spAutoFit/>
          </a:bodyPr>
          <a:lstStyle/>
          <a:p>
            <a:pPr marL="116205" marR="112395" algn="ctr">
              <a:lnSpc>
                <a:spcPct val="100000"/>
              </a:lnSpc>
              <a:spcBef>
                <a:spcPts val="100"/>
              </a:spcBef>
            </a:pPr>
            <a:r>
              <a:rPr sz="2400" b="1" spc="-10">
                <a:solidFill>
                  <a:srgbClr val="000066"/>
                </a:solidFill>
                <a:latin typeface="Tahoma"/>
                <a:cs typeface="Tahoma"/>
              </a:rPr>
              <a:t>Participate</a:t>
            </a:r>
            <a:r>
              <a:rPr sz="2400" b="1" spc="-50">
                <a:solidFill>
                  <a:srgbClr val="000066"/>
                </a:solidFill>
                <a:latin typeface="Tahoma"/>
                <a:cs typeface="Tahoma"/>
              </a:rPr>
              <a:t> </a:t>
            </a:r>
            <a:r>
              <a:rPr sz="2400" b="1">
                <a:solidFill>
                  <a:srgbClr val="000066"/>
                </a:solidFill>
                <a:latin typeface="Tahoma"/>
                <a:cs typeface="Tahoma"/>
              </a:rPr>
              <a:t>in  </a:t>
            </a:r>
            <a:r>
              <a:rPr lang="en-US" sz="2400" b="1" spc="-5">
                <a:solidFill>
                  <a:srgbClr val="000066"/>
                </a:solidFill>
                <a:latin typeface="Tahoma"/>
                <a:cs typeface="Tahoma"/>
              </a:rPr>
              <a:t>p</a:t>
            </a:r>
            <a:r>
              <a:rPr sz="2400" b="1" spc="-5">
                <a:solidFill>
                  <a:srgbClr val="000066"/>
                </a:solidFill>
                <a:latin typeface="Tahoma"/>
                <a:cs typeface="Tahoma"/>
              </a:rPr>
              <a:t>rogram  </a:t>
            </a:r>
            <a:r>
              <a:rPr lang="en-US" sz="2400" b="1" spc="-5">
                <a:solidFill>
                  <a:srgbClr val="000066"/>
                </a:solidFill>
                <a:latin typeface="Tahoma"/>
                <a:cs typeface="Tahoma"/>
              </a:rPr>
              <a:t>p</a:t>
            </a:r>
            <a:r>
              <a:rPr sz="2400" b="1" spc="-5">
                <a:solidFill>
                  <a:srgbClr val="000066"/>
                </a:solidFill>
                <a:latin typeface="Tahoma"/>
                <a:cs typeface="Tahoma"/>
              </a:rPr>
              <a:t>lanning  </a:t>
            </a:r>
            <a:r>
              <a:rPr lang="en-US" sz="2400" b="1" spc="-5">
                <a:solidFill>
                  <a:srgbClr val="000066"/>
                </a:solidFill>
                <a:latin typeface="Tahoma"/>
                <a:cs typeface="Tahoma"/>
              </a:rPr>
              <a:t>m</a:t>
            </a:r>
            <a:r>
              <a:rPr sz="2400" b="1" spc="-5">
                <a:solidFill>
                  <a:srgbClr val="000066"/>
                </a:solidFill>
                <a:latin typeface="Tahoma"/>
                <a:cs typeface="Tahoma"/>
              </a:rPr>
              <a:t>eeting</a:t>
            </a:r>
            <a:endParaRPr sz="2400">
              <a:latin typeface="Tahoma"/>
              <a:cs typeface="Tahoma"/>
            </a:endParaRPr>
          </a:p>
        </p:txBody>
      </p:sp>
      <p:sp>
        <p:nvSpPr>
          <p:cNvPr id="28" name="object 28"/>
          <p:cNvSpPr/>
          <p:nvPr/>
        </p:nvSpPr>
        <p:spPr>
          <a:xfrm>
            <a:off x="1291824" y="2741473"/>
            <a:ext cx="933062" cy="954865"/>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3956303" y="3188602"/>
            <a:ext cx="951506" cy="1246258"/>
          </a:xfrm>
          <a:prstGeom prst="rect">
            <a:avLst/>
          </a:prstGeom>
          <a:blipFill>
            <a:blip r:embed="rId3" cstate="print"/>
            <a:stretch>
              <a:fillRect/>
            </a:stretch>
          </a:blipFill>
        </p:spPr>
        <p:txBody>
          <a:bodyPr wrap="square" lIns="0" tIns="0" rIns="0" bIns="0" rtlCol="0"/>
          <a:lstStyle/>
          <a:p>
            <a:endParaRPr/>
          </a:p>
        </p:txBody>
      </p:sp>
      <p:sp>
        <p:nvSpPr>
          <p:cNvPr id="30" name="object 30"/>
          <p:cNvSpPr/>
          <p:nvPr/>
        </p:nvSpPr>
        <p:spPr>
          <a:xfrm>
            <a:off x="6274308" y="2539271"/>
            <a:ext cx="2194283" cy="1193625"/>
          </a:xfrm>
          <a:prstGeom prst="rect">
            <a:avLst/>
          </a:prstGeom>
          <a:blipFill>
            <a:blip r:embed="rId4" cstate="print"/>
            <a:stretch>
              <a:fillRect/>
            </a:stretch>
          </a:blipFill>
        </p:spPr>
        <p:txBody>
          <a:bodyPr wrap="square" lIns="0" tIns="0" rIns="0" bIns="0" rtlCol="0"/>
          <a:lstStyle/>
          <a:p>
            <a:endParaRPr/>
          </a:p>
        </p:txBody>
      </p:sp>
      <p:sp>
        <p:nvSpPr>
          <p:cNvPr id="31" name="object 31"/>
          <p:cNvSpPr txBox="1"/>
          <p:nvPr/>
        </p:nvSpPr>
        <p:spPr>
          <a:xfrm>
            <a:off x="910539" y="1699971"/>
            <a:ext cx="1708150" cy="574675"/>
          </a:xfrm>
          <a:prstGeom prst="rect">
            <a:avLst/>
          </a:prstGeom>
        </p:spPr>
        <p:txBody>
          <a:bodyPr vert="horz" wrap="square" lIns="0" tIns="12700" rIns="0" bIns="0" rtlCol="0">
            <a:spAutoFit/>
          </a:bodyPr>
          <a:lstStyle/>
          <a:p>
            <a:pPr algn="ctr">
              <a:lnSpc>
                <a:spcPct val="100000"/>
              </a:lnSpc>
              <a:spcBef>
                <a:spcPts val="100"/>
              </a:spcBef>
            </a:pPr>
            <a:r>
              <a:rPr sz="1800" b="1" spc="-5">
                <a:solidFill>
                  <a:srgbClr val="000066"/>
                </a:solidFill>
                <a:latin typeface="Tahoma"/>
                <a:cs typeface="Tahoma"/>
              </a:rPr>
              <a:t>Administrative</a:t>
            </a:r>
            <a:endParaRPr sz="1800">
              <a:latin typeface="Tahoma"/>
              <a:cs typeface="Tahoma"/>
            </a:endParaRPr>
          </a:p>
          <a:p>
            <a:pPr algn="ctr">
              <a:lnSpc>
                <a:spcPct val="100000"/>
              </a:lnSpc>
              <a:spcBef>
                <a:spcPts val="5"/>
              </a:spcBef>
            </a:pPr>
            <a:r>
              <a:rPr sz="1800" b="1" spc="-5">
                <a:solidFill>
                  <a:srgbClr val="000066"/>
                </a:solidFill>
                <a:latin typeface="Tahoma"/>
                <a:cs typeface="Tahoma"/>
              </a:rPr>
              <a:t>Activity</a:t>
            </a:r>
            <a:endParaRPr sz="1800">
              <a:latin typeface="Tahoma"/>
              <a:cs typeface="Tahoma"/>
            </a:endParaRPr>
          </a:p>
        </p:txBody>
      </p:sp>
      <p:sp>
        <p:nvSpPr>
          <p:cNvPr id="32" name="object 32"/>
          <p:cNvSpPr txBox="1"/>
          <p:nvPr/>
        </p:nvSpPr>
        <p:spPr>
          <a:xfrm>
            <a:off x="6483477" y="1681353"/>
            <a:ext cx="1706880" cy="574040"/>
          </a:xfrm>
          <a:prstGeom prst="rect">
            <a:avLst/>
          </a:prstGeom>
        </p:spPr>
        <p:txBody>
          <a:bodyPr vert="horz" wrap="square" lIns="0" tIns="12700" rIns="0" bIns="0" rtlCol="0">
            <a:spAutoFit/>
          </a:bodyPr>
          <a:lstStyle/>
          <a:p>
            <a:pPr marL="419100" marR="5080" indent="-407034">
              <a:lnSpc>
                <a:spcPct val="100000"/>
              </a:lnSpc>
              <a:spcBef>
                <a:spcPts val="100"/>
              </a:spcBef>
            </a:pPr>
            <a:r>
              <a:rPr sz="1800" b="1">
                <a:solidFill>
                  <a:srgbClr val="000066"/>
                </a:solidFill>
                <a:latin typeface="Tahoma"/>
                <a:cs typeface="Tahoma"/>
              </a:rPr>
              <a:t>Adm</a:t>
            </a:r>
            <a:r>
              <a:rPr sz="1800" b="1" spc="-5">
                <a:solidFill>
                  <a:srgbClr val="000066"/>
                </a:solidFill>
                <a:latin typeface="Tahoma"/>
                <a:cs typeface="Tahoma"/>
              </a:rPr>
              <a:t>ini</a:t>
            </a:r>
            <a:r>
              <a:rPr sz="1800" b="1" spc="-10">
                <a:solidFill>
                  <a:srgbClr val="000066"/>
                </a:solidFill>
                <a:latin typeface="Tahoma"/>
                <a:cs typeface="Tahoma"/>
              </a:rPr>
              <a:t>s</a:t>
            </a:r>
            <a:r>
              <a:rPr sz="1800" b="1">
                <a:solidFill>
                  <a:srgbClr val="000066"/>
                </a:solidFill>
                <a:latin typeface="Tahoma"/>
                <a:cs typeface="Tahoma"/>
              </a:rPr>
              <a:t>t</a:t>
            </a:r>
            <a:r>
              <a:rPr sz="1800" b="1" spc="-5">
                <a:solidFill>
                  <a:srgbClr val="000066"/>
                </a:solidFill>
                <a:latin typeface="Tahoma"/>
                <a:cs typeface="Tahoma"/>
              </a:rPr>
              <a:t>r</a:t>
            </a:r>
            <a:r>
              <a:rPr sz="1800" b="1">
                <a:solidFill>
                  <a:srgbClr val="000066"/>
                </a:solidFill>
                <a:latin typeface="Tahoma"/>
                <a:cs typeface="Tahoma"/>
              </a:rPr>
              <a:t>at</a:t>
            </a:r>
            <a:r>
              <a:rPr sz="1800" b="1" spc="-10">
                <a:solidFill>
                  <a:srgbClr val="000066"/>
                </a:solidFill>
                <a:latin typeface="Tahoma"/>
                <a:cs typeface="Tahoma"/>
              </a:rPr>
              <a:t>i</a:t>
            </a:r>
            <a:r>
              <a:rPr sz="1800" b="1">
                <a:solidFill>
                  <a:srgbClr val="000066"/>
                </a:solidFill>
                <a:latin typeface="Tahoma"/>
                <a:cs typeface="Tahoma"/>
              </a:rPr>
              <a:t>ve  </a:t>
            </a:r>
            <a:r>
              <a:rPr sz="1800" b="1" spc="-5">
                <a:solidFill>
                  <a:srgbClr val="000066"/>
                </a:solidFill>
                <a:latin typeface="Tahoma"/>
                <a:cs typeface="Tahoma"/>
              </a:rPr>
              <a:t>Activity</a:t>
            </a:r>
            <a:endParaRPr sz="1800">
              <a:latin typeface="Tahoma"/>
              <a:cs typeface="Tahoma"/>
            </a:endParaRPr>
          </a:p>
        </p:txBody>
      </p:sp>
      <p:sp>
        <p:nvSpPr>
          <p:cNvPr id="33" name="object 33"/>
          <p:cNvSpPr txBox="1"/>
          <p:nvPr/>
        </p:nvSpPr>
        <p:spPr>
          <a:xfrm>
            <a:off x="3662934" y="1699971"/>
            <a:ext cx="1621155" cy="300355"/>
          </a:xfrm>
          <a:prstGeom prst="rect">
            <a:avLst/>
          </a:prstGeom>
        </p:spPr>
        <p:txBody>
          <a:bodyPr vert="horz" wrap="square" lIns="0" tIns="12700" rIns="0" bIns="0" rtlCol="0">
            <a:spAutoFit/>
          </a:bodyPr>
          <a:lstStyle/>
          <a:p>
            <a:pPr marL="12700">
              <a:lnSpc>
                <a:spcPct val="100000"/>
              </a:lnSpc>
              <a:spcBef>
                <a:spcPts val="100"/>
              </a:spcBef>
            </a:pPr>
            <a:r>
              <a:rPr sz="1800" b="1" spc="-5">
                <a:solidFill>
                  <a:srgbClr val="000066"/>
                </a:solidFill>
                <a:latin typeface="Tahoma"/>
                <a:cs typeface="Tahoma"/>
              </a:rPr>
              <a:t>Direct</a:t>
            </a:r>
            <a:r>
              <a:rPr sz="1800" b="1" spc="-70">
                <a:solidFill>
                  <a:srgbClr val="000066"/>
                </a:solidFill>
                <a:latin typeface="Tahoma"/>
                <a:cs typeface="Tahoma"/>
              </a:rPr>
              <a:t> </a:t>
            </a:r>
            <a:r>
              <a:rPr sz="1800" b="1" spc="-5">
                <a:solidFill>
                  <a:srgbClr val="000066"/>
                </a:solidFill>
                <a:latin typeface="Tahoma"/>
                <a:cs typeface="Tahoma"/>
              </a:rPr>
              <a:t>Service</a:t>
            </a:r>
            <a:endParaRPr sz="1800">
              <a:latin typeface="Tahoma"/>
              <a:cs typeface="Tahoma"/>
            </a:endParaRPr>
          </a:p>
        </p:txBody>
      </p:sp>
      <p:sp>
        <p:nvSpPr>
          <p:cNvPr id="34" name="object 34"/>
          <p:cNvSpPr/>
          <p:nvPr/>
        </p:nvSpPr>
        <p:spPr>
          <a:xfrm>
            <a:off x="2673095" y="1671827"/>
            <a:ext cx="685800" cy="332740"/>
          </a:xfrm>
          <a:custGeom>
            <a:avLst/>
            <a:gdLst/>
            <a:ahLst/>
            <a:cxnLst/>
            <a:rect l="l" t="t" r="r" b="b"/>
            <a:pathLst>
              <a:path w="685800" h="332739">
                <a:moveTo>
                  <a:pt x="514096" y="0"/>
                </a:moveTo>
                <a:lnTo>
                  <a:pt x="514096" y="83058"/>
                </a:lnTo>
                <a:lnTo>
                  <a:pt x="0" y="83058"/>
                </a:lnTo>
                <a:lnTo>
                  <a:pt x="0" y="249174"/>
                </a:lnTo>
                <a:lnTo>
                  <a:pt x="514096" y="249174"/>
                </a:lnTo>
                <a:lnTo>
                  <a:pt x="514096" y="332232"/>
                </a:lnTo>
                <a:lnTo>
                  <a:pt x="685800" y="166116"/>
                </a:lnTo>
                <a:lnTo>
                  <a:pt x="514096" y="0"/>
                </a:lnTo>
                <a:close/>
              </a:path>
            </a:pathLst>
          </a:custGeom>
          <a:solidFill>
            <a:srgbClr val="FF9900"/>
          </a:solidFill>
        </p:spPr>
        <p:txBody>
          <a:bodyPr wrap="square" lIns="0" tIns="0" rIns="0" bIns="0" rtlCol="0"/>
          <a:lstStyle/>
          <a:p>
            <a:endParaRPr/>
          </a:p>
        </p:txBody>
      </p:sp>
      <p:sp>
        <p:nvSpPr>
          <p:cNvPr id="35" name="object 35"/>
          <p:cNvSpPr/>
          <p:nvPr/>
        </p:nvSpPr>
        <p:spPr>
          <a:xfrm>
            <a:off x="5682996" y="1680972"/>
            <a:ext cx="685800" cy="332740"/>
          </a:xfrm>
          <a:custGeom>
            <a:avLst/>
            <a:gdLst/>
            <a:ahLst/>
            <a:cxnLst/>
            <a:rect l="l" t="t" r="r" b="b"/>
            <a:pathLst>
              <a:path w="685800" h="332739">
                <a:moveTo>
                  <a:pt x="171703" y="0"/>
                </a:moveTo>
                <a:lnTo>
                  <a:pt x="0" y="166115"/>
                </a:lnTo>
                <a:lnTo>
                  <a:pt x="171703" y="332231"/>
                </a:lnTo>
                <a:lnTo>
                  <a:pt x="171703" y="249174"/>
                </a:lnTo>
                <a:lnTo>
                  <a:pt x="685800" y="249174"/>
                </a:lnTo>
                <a:lnTo>
                  <a:pt x="685800" y="83057"/>
                </a:lnTo>
                <a:lnTo>
                  <a:pt x="171703" y="83057"/>
                </a:lnTo>
                <a:lnTo>
                  <a:pt x="171703" y="0"/>
                </a:lnTo>
                <a:close/>
              </a:path>
            </a:pathLst>
          </a:custGeom>
          <a:solidFill>
            <a:srgbClr val="FF9900"/>
          </a:solidFill>
        </p:spPr>
        <p:txBody>
          <a:bodyPr wrap="square" lIns="0" tIns="0" rIns="0" bIns="0" rtlCol="0"/>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8716" y="639267"/>
            <a:ext cx="5922010" cy="574675"/>
          </a:xfrm>
          <a:prstGeom prst="rect">
            <a:avLst/>
          </a:prstGeom>
        </p:spPr>
        <p:txBody>
          <a:bodyPr vert="horz" wrap="square" lIns="0" tIns="12700" rIns="0" bIns="0" rtlCol="0">
            <a:spAutoFit/>
          </a:bodyPr>
          <a:lstStyle/>
          <a:p>
            <a:pPr marL="12700">
              <a:lnSpc>
                <a:spcPct val="100000"/>
              </a:lnSpc>
              <a:spcBef>
                <a:spcPts val="100"/>
              </a:spcBef>
              <a:tabLst>
                <a:tab pos="1719580" algn="l"/>
              </a:tabLst>
            </a:pPr>
            <a:r>
              <a:rPr b="1" i="1">
                <a:latin typeface="Tw Cen MT"/>
                <a:cs typeface="Tw Cen MT"/>
              </a:rPr>
              <a:t>Code</a:t>
            </a:r>
            <a:r>
              <a:rPr b="1" i="1" spc="-10">
                <a:latin typeface="Tw Cen MT"/>
                <a:cs typeface="Tw Cen MT"/>
              </a:rPr>
              <a:t> </a:t>
            </a:r>
            <a:r>
              <a:rPr b="1" i="1" spc="-40">
                <a:latin typeface="Tw Cen MT"/>
                <a:cs typeface="Tw Cen MT"/>
              </a:rPr>
              <a:t>N.</a:t>
            </a:r>
            <a:r>
              <a:rPr i="1" spc="-40">
                <a:latin typeface="Tw Cen MT"/>
                <a:cs typeface="Tw Cen MT"/>
              </a:rPr>
              <a:t>	</a:t>
            </a:r>
            <a:r>
              <a:rPr spc="-10"/>
              <a:t>General</a:t>
            </a:r>
            <a:r>
              <a:rPr spc="-50"/>
              <a:t> </a:t>
            </a:r>
            <a:r>
              <a:rPr spc="-10"/>
              <a:t>Administrative</a:t>
            </a:r>
          </a:p>
        </p:txBody>
      </p:sp>
      <p:sp>
        <p:nvSpPr>
          <p:cNvPr id="3" name="object 3"/>
          <p:cNvSpPr txBox="1"/>
          <p:nvPr/>
        </p:nvSpPr>
        <p:spPr>
          <a:xfrm>
            <a:off x="501232" y="1624781"/>
            <a:ext cx="7920990" cy="4484305"/>
          </a:xfrm>
          <a:prstGeom prst="rect">
            <a:avLst/>
          </a:prstGeom>
        </p:spPr>
        <p:txBody>
          <a:bodyPr vert="horz" wrap="square" lIns="0" tIns="93980" rIns="0" bIns="0" rtlCol="0">
            <a:spAutoFit/>
          </a:bodyPr>
          <a:lstStyle/>
          <a:p>
            <a:pPr marL="262255" marR="113030" indent="-24765" algn="just">
              <a:lnSpc>
                <a:spcPct val="73500"/>
              </a:lnSpc>
              <a:spcBef>
                <a:spcPts val="740"/>
              </a:spcBef>
            </a:pPr>
            <a:r>
              <a:rPr sz="2000" spc="-5">
                <a:latin typeface="Tw Cen MT"/>
                <a:cs typeface="Tw Cen MT"/>
              </a:rPr>
              <a:t>General </a:t>
            </a:r>
            <a:r>
              <a:rPr lang="en-US" sz="2000" spc="-5">
                <a:latin typeface="Tw Cen MT"/>
                <a:cs typeface="Tw Cen MT"/>
              </a:rPr>
              <a:t>a</a:t>
            </a:r>
            <a:r>
              <a:rPr sz="2000" spc="-5">
                <a:latin typeface="Tw Cen MT"/>
                <a:cs typeface="Tw Cen MT"/>
              </a:rPr>
              <a:t>dministrative </a:t>
            </a:r>
            <a:r>
              <a:rPr lang="en-US" sz="2000" spc="-5">
                <a:latin typeface="Tw Cen MT"/>
                <a:cs typeface="Tw Cen MT"/>
              </a:rPr>
              <a:t>a</a:t>
            </a:r>
            <a:r>
              <a:rPr sz="2000">
                <a:latin typeface="Tw Cen MT"/>
                <a:cs typeface="Tw Cen MT"/>
              </a:rPr>
              <a:t>ctivities </a:t>
            </a:r>
            <a:r>
              <a:rPr sz="2000" spc="-5">
                <a:latin typeface="Tw Cen MT"/>
                <a:cs typeface="Tw Cen MT"/>
              </a:rPr>
              <a:t>in </a:t>
            </a:r>
            <a:r>
              <a:rPr lang="en-US" sz="2000" spc="5">
                <a:latin typeface="Tw Cen MT"/>
                <a:cs typeface="Tw Cen MT"/>
              </a:rPr>
              <a:t>s</a:t>
            </a:r>
            <a:r>
              <a:rPr sz="2000" spc="5">
                <a:latin typeface="Tw Cen MT"/>
                <a:cs typeface="Tw Cen MT"/>
              </a:rPr>
              <a:t>upport </a:t>
            </a:r>
            <a:r>
              <a:rPr sz="2000">
                <a:latin typeface="Tw Cen MT"/>
                <a:cs typeface="Tw Cen MT"/>
              </a:rPr>
              <a:t>of the </a:t>
            </a:r>
            <a:r>
              <a:rPr lang="en-US" sz="2000">
                <a:latin typeface="Tw Cen MT"/>
                <a:cs typeface="Tw Cen MT"/>
              </a:rPr>
              <a:t>l</a:t>
            </a:r>
            <a:r>
              <a:rPr sz="2000">
                <a:latin typeface="Tw Cen MT"/>
                <a:cs typeface="Tw Cen MT"/>
              </a:rPr>
              <a:t>ocal </a:t>
            </a:r>
            <a:r>
              <a:rPr lang="en-US" sz="2000" spc="-20">
                <a:latin typeface="Tw Cen MT"/>
                <a:cs typeface="Tw Cen MT"/>
              </a:rPr>
              <a:t>a</a:t>
            </a:r>
            <a:r>
              <a:rPr sz="2000" spc="-20">
                <a:latin typeface="Tw Cen MT"/>
                <a:cs typeface="Tw Cen MT"/>
              </a:rPr>
              <a:t>gency. </a:t>
            </a:r>
            <a:r>
              <a:rPr sz="2000">
                <a:latin typeface="Tw Cen MT"/>
                <a:cs typeface="Tw Cen MT"/>
              </a:rPr>
              <a:t>This </a:t>
            </a:r>
            <a:r>
              <a:rPr lang="en-US" sz="2000">
                <a:latin typeface="Tw Cen MT"/>
                <a:cs typeface="Tw Cen MT"/>
              </a:rPr>
              <a:t>c</a:t>
            </a:r>
            <a:r>
              <a:rPr sz="2000">
                <a:latin typeface="Tw Cen MT"/>
                <a:cs typeface="Tw Cen MT"/>
              </a:rPr>
              <a:t>ode  </a:t>
            </a:r>
            <a:r>
              <a:rPr lang="en-US" sz="2000" spc="-5">
                <a:latin typeface="Tw Cen MT"/>
                <a:cs typeface="Tw Cen MT"/>
              </a:rPr>
              <a:t>i</a:t>
            </a:r>
            <a:r>
              <a:rPr sz="2000" spc="-5">
                <a:latin typeface="Tw Cen MT"/>
                <a:cs typeface="Tw Cen MT"/>
              </a:rPr>
              <a:t>ncludes </a:t>
            </a:r>
            <a:r>
              <a:rPr lang="en-US" sz="2000" spc="-5">
                <a:latin typeface="Tw Cen MT"/>
                <a:cs typeface="Tw Cen MT"/>
              </a:rPr>
              <a:t>a</a:t>
            </a:r>
            <a:r>
              <a:rPr sz="2000">
                <a:latin typeface="Tw Cen MT"/>
                <a:cs typeface="Tw Cen MT"/>
              </a:rPr>
              <a:t>ll </a:t>
            </a:r>
            <a:r>
              <a:rPr lang="en-US" sz="2000" spc="-5">
                <a:latin typeface="Tw Cen MT"/>
                <a:cs typeface="Tw Cen MT"/>
              </a:rPr>
              <a:t>r</a:t>
            </a:r>
            <a:r>
              <a:rPr sz="2000" spc="-5">
                <a:latin typeface="Tw Cen MT"/>
                <a:cs typeface="Tw Cen MT"/>
              </a:rPr>
              <a:t>elated </a:t>
            </a:r>
            <a:r>
              <a:rPr lang="en-US" sz="2000" spc="-15">
                <a:latin typeface="Tw Cen MT"/>
                <a:cs typeface="Tw Cen MT"/>
              </a:rPr>
              <a:t>p</a:t>
            </a:r>
            <a:r>
              <a:rPr sz="2000" spc="-15">
                <a:latin typeface="Tw Cen MT"/>
                <a:cs typeface="Tw Cen MT"/>
              </a:rPr>
              <a:t>aperwork, </a:t>
            </a:r>
            <a:r>
              <a:rPr lang="en-US" sz="2000" spc="-15">
                <a:latin typeface="Tw Cen MT"/>
                <a:cs typeface="Tw Cen MT"/>
              </a:rPr>
              <a:t>c</a:t>
            </a:r>
            <a:r>
              <a:rPr sz="2000">
                <a:latin typeface="Tw Cen MT"/>
                <a:cs typeface="Tw Cen MT"/>
              </a:rPr>
              <a:t>lerical </a:t>
            </a:r>
            <a:r>
              <a:rPr lang="en-US" sz="2000" spc="-5">
                <a:latin typeface="Tw Cen MT"/>
                <a:cs typeface="Tw Cen MT"/>
              </a:rPr>
              <a:t>a</a:t>
            </a:r>
            <a:r>
              <a:rPr sz="2000" spc="-5">
                <a:latin typeface="Tw Cen MT"/>
                <a:cs typeface="Tw Cen MT"/>
              </a:rPr>
              <a:t>ctivities, </a:t>
            </a:r>
            <a:r>
              <a:rPr sz="2000">
                <a:latin typeface="Tw Cen MT"/>
                <a:cs typeface="Tw Cen MT"/>
              </a:rPr>
              <a:t>or </a:t>
            </a:r>
            <a:r>
              <a:rPr lang="en-US" sz="2000">
                <a:latin typeface="Tw Cen MT"/>
                <a:cs typeface="Tw Cen MT"/>
              </a:rPr>
              <a:t>s</a:t>
            </a:r>
            <a:r>
              <a:rPr sz="2000">
                <a:latin typeface="Tw Cen MT"/>
                <a:cs typeface="Tw Cen MT"/>
              </a:rPr>
              <a:t>taff </a:t>
            </a:r>
            <a:r>
              <a:rPr lang="en-US" sz="2000" spc="-30">
                <a:latin typeface="Tw Cen MT"/>
                <a:cs typeface="Tw Cen MT"/>
              </a:rPr>
              <a:t>t</a:t>
            </a:r>
            <a:r>
              <a:rPr sz="2000" spc="-30">
                <a:latin typeface="Tw Cen MT"/>
                <a:cs typeface="Tw Cen MT"/>
              </a:rPr>
              <a:t>ravel </a:t>
            </a:r>
            <a:r>
              <a:rPr lang="en-US" sz="2000" spc="-5">
                <a:latin typeface="Tw Cen MT"/>
                <a:cs typeface="Tw Cen MT"/>
              </a:rPr>
              <a:t>r</a:t>
            </a:r>
            <a:r>
              <a:rPr sz="2000" spc="-5">
                <a:latin typeface="Tw Cen MT"/>
                <a:cs typeface="Tw Cen MT"/>
              </a:rPr>
              <a:t>equired  </a:t>
            </a:r>
            <a:r>
              <a:rPr sz="2000">
                <a:latin typeface="Tw Cen MT"/>
                <a:cs typeface="Tw Cen MT"/>
              </a:rPr>
              <a:t>to </a:t>
            </a:r>
            <a:r>
              <a:rPr lang="en-US" sz="2000" spc="-15">
                <a:latin typeface="Tw Cen MT"/>
                <a:cs typeface="Tw Cen MT"/>
              </a:rPr>
              <a:t>p</a:t>
            </a:r>
            <a:r>
              <a:rPr sz="2000" spc="-15">
                <a:latin typeface="Tw Cen MT"/>
                <a:cs typeface="Tw Cen MT"/>
              </a:rPr>
              <a:t>erform </a:t>
            </a:r>
            <a:r>
              <a:rPr lang="en-US" sz="2000" spc="-15">
                <a:latin typeface="Tw Cen MT"/>
                <a:cs typeface="Tw Cen MT"/>
              </a:rPr>
              <a:t>t</a:t>
            </a:r>
            <a:r>
              <a:rPr sz="2000">
                <a:latin typeface="Tw Cen MT"/>
                <a:cs typeface="Tw Cen MT"/>
              </a:rPr>
              <a:t>hese</a:t>
            </a:r>
            <a:r>
              <a:rPr sz="2000" spc="-80">
                <a:latin typeface="Tw Cen MT"/>
                <a:cs typeface="Tw Cen MT"/>
              </a:rPr>
              <a:t> </a:t>
            </a:r>
            <a:r>
              <a:rPr lang="en-US" sz="2000" spc="-80">
                <a:latin typeface="Tw Cen MT"/>
                <a:cs typeface="Tw Cen MT"/>
              </a:rPr>
              <a:t>a</a:t>
            </a:r>
            <a:r>
              <a:rPr sz="2000">
                <a:latin typeface="Tw Cen MT"/>
                <a:cs typeface="Tw Cen MT"/>
              </a:rPr>
              <a:t>ctivities</a:t>
            </a:r>
          </a:p>
          <a:p>
            <a:pPr marL="12700">
              <a:lnSpc>
                <a:spcPts val="2340"/>
              </a:lnSpc>
              <a:spcBef>
                <a:spcPts val="1860"/>
              </a:spcBef>
            </a:pPr>
            <a:r>
              <a:rPr lang="en-US" sz="2000">
                <a:latin typeface="Tw Cen MT"/>
                <a:cs typeface="Tw Cen MT"/>
              </a:rPr>
              <a:t>Activities include</a:t>
            </a:r>
            <a:r>
              <a:rPr sz="2000">
                <a:latin typeface="Tw Cen MT"/>
                <a:cs typeface="Tw Cen MT"/>
              </a:rPr>
              <a:t>:</a:t>
            </a:r>
          </a:p>
          <a:p>
            <a:pPr marL="582295" indent="-274955">
              <a:lnSpc>
                <a:spcPts val="2280"/>
              </a:lnSpc>
              <a:buClr>
                <a:srgbClr val="4189B3"/>
              </a:buClr>
              <a:buSzPct val="70000"/>
              <a:buFont typeface="Wingdings 2"/>
              <a:buChar char="□"/>
              <a:tabLst>
                <a:tab pos="582930" algn="l"/>
              </a:tabLst>
            </a:pPr>
            <a:r>
              <a:rPr spc="-25">
                <a:latin typeface="Tw Cen MT"/>
                <a:cs typeface="Tw Cen MT"/>
              </a:rPr>
              <a:t>Taking </a:t>
            </a:r>
            <a:r>
              <a:rPr lang="en-US" spc="-30">
                <a:latin typeface="Tw Cen MT"/>
                <a:cs typeface="Tw Cen MT"/>
              </a:rPr>
              <a:t>p</a:t>
            </a:r>
            <a:r>
              <a:rPr spc="-30">
                <a:latin typeface="Tw Cen MT"/>
                <a:cs typeface="Tw Cen MT"/>
              </a:rPr>
              <a:t>aid </a:t>
            </a:r>
            <a:r>
              <a:rPr lang="en-US" spc="10">
                <a:latin typeface="Tw Cen MT"/>
                <a:cs typeface="Tw Cen MT"/>
              </a:rPr>
              <a:t>l</a:t>
            </a:r>
            <a:r>
              <a:rPr spc="10">
                <a:latin typeface="Tw Cen MT"/>
                <a:cs typeface="Tw Cen MT"/>
              </a:rPr>
              <a:t>unch</a:t>
            </a:r>
            <a:r>
              <a:rPr lang="en-US" spc="10">
                <a:latin typeface="Tw Cen MT"/>
                <a:cs typeface="Tw Cen MT"/>
              </a:rPr>
              <a:t> </a:t>
            </a:r>
            <a:r>
              <a:rPr lang="en-US">
                <a:latin typeface="Tw Cen MT"/>
                <a:cs typeface="Tw Cen MT"/>
              </a:rPr>
              <a:t>breaks</a:t>
            </a:r>
            <a:r>
              <a:rPr>
                <a:latin typeface="Tw Cen MT"/>
                <a:cs typeface="Tw Cen MT"/>
              </a:rPr>
              <a:t> or </a:t>
            </a:r>
            <a:r>
              <a:rPr lang="en-US" spc="-10">
                <a:latin typeface="Tw Cen MT"/>
                <a:cs typeface="Tw Cen MT"/>
              </a:rPr>
              <a:t>l</a:t>
            </a:r>
            <a:r>
              <a:rPr spc="-10">
                <a:latin typeface="Tw Cen MT"/>
                <a:cs typeface="Tw Cen MT"/>
              </a:rPr>
              <a:t>eave </a:t>
            </a:r>
            <a:r>
              <a:rPr spc="-15">
                <a:latin typeface="Tw Cen MT"/>
                <a:cs typeface="Tw Cen MT"/>
              </a:rPr>
              <a:t>(</a:t>
            </a:r>
            <a:r>
              <a:rPr lang="en-US" spc="-15">
                <a:latin typeface="Tw Cen MT"/>
                <a:cs typeface="Tw Cen MT"/>
              </a:rPr>
              <a:t>v</a:t>
            </a:r>
            <a:r>
              <a:rPr spc="-15">
                <a:latin typeface="Tw Cen MT"/>
                <a:cs typeface="Tw Cen MT"/>
              </a:rPr>
              <a:t>acation/</a:t>
            </a:r>
            <a:r>
              <a:rPr spc="-10">
                <a:latin typeface="Tw Cen MT"/>
                <a:cs typeface="Tw Cen MT"/>
              </a:rPr>
              <a:t>PTO/</a:t>
            </a:r>
            <a:r>
              <a:rPr lang="en-US" spc="-5">
                <a:latin typeface="Tw Cen MT"/>
                <a:cs typeface="Tw Cen MT"/>
              </a:rPr>
              <a:t>h</a:t>
            </a:r>
            <a:r>
              <a:rPr spc="-5">
                <a:latin typeface="Tw Cen MT"/>
                <a:cs typeface="Tw Cen MT"/>
              </a:rPr>
              <a:t>olidays);</a:t>
            </a:r>
            <a:endParaRPr>
              <a:latin typeface="Tw Cen MT"/>
              <a:cs typeface="Tw Cen MT"/>
            </a:endParaRPr>
          </a:p>
          <a:p>
            <a:pPr marL="582295" indent="-274955">
              <a:lnSpc>
                <a:spcPts val="2280"/>
              </a:lnSpc>
              <a:buClr>
                <a:srgbClr val="4189B3"/>
              </a:buClr>
              <a:buSzPct val="70000"/>
              <a:buFont typeface="Wingdings 2"/>
              <a:buChar char="□"/>
              <a:tabLst>
                <a:tab pos="582930" algn="l"/>
              </a:tabLst>
            </a:pPr>
            <a:r>
              <a:rPr spc="-10">
                <a:latin typeface="Tw Cen MT"/>
                <a:cs typeface="Tw Cen MT"/>
              </a:rPr>
              <a:t>Reviewing </a:t>
            </a:r>
            <a:r>
              <a:rPr lang="en-US" spc="-10">
                <a:latin typeface="Tw Cen MT"/>
                <a:cs typeface="Tw Cen MT"/>
              </a:rPr>
              <a:t>t</a:t>
            </a:r>
            <a:r>
              <a:rPr spc="-10">
                <a:latin typeface="Tw Cen MT"/>
                <a:cs typeface="Tw Cen MT"/>
              </a:rPr>
              <a:t>echnical </a:t>
            </a:r>
            <a:r>
              <a:rPr lang="en-US" spc="-5">
                <a:latin typeface="Tw Cen MT"/>
                <a:cs typeface="Tw Cen MT"/>
              </a:rPr>
              <a:t>literature</a:t>
            </a:r>
            <a:r>
              <a:rPr spc="-5">
                <a:latin typeface="Tw Cen MT"/>
                <a:cs typeface="Tw Cen MT"/>
              </a:rPr>
              <a:t> </a:t>
            </a:r>
            <a:r>
              <a:rPr>
                <a:latin typeface="Tw Cen MT"/>
                <a:cs typeface="Tw Cen MT"/>
              </a:rPr>
              <a:t>and </a:t>
            </a:r>
            <a:r>
              <a:rPr lang="en-US">
                <a:latin typeface="Tw Cen MT"/>
                <a:cs typeface="Tw Cen MT"/>
              </a:rPr>
              <a:t>r</a:t>
            </a:r>
            <a:r>
              <a:rPr>
                <a:latin typeface="Tw Cen MT"/>
                <a:cs typeface="Tw Cen MT"/>
              </a:rPr>
              <a:t>esearch</a:t>
            </a:r>
            <a:r>
              <a:rPr spc="-140">
                <a:latin typeface="Tw Cen MT"/>
                <a:cs typeface="Tw Cen MT"/>
              </a:rPr>
              <a:t> </a:t>
            </a:r>
            <a:r>
              <a:rPr lang="en-US" spc="5">
                <a:latin typeface="Tw Cen MT"/>
                <a:cs typeface="Tw Cen MT"/>
              </a:rPr>
              <a:t>a</a:t>
            </a:r>
            <a:r>
              <a:rPr spc="5">
                <a:latin typeface="Tw Cen MT"/>
                <a:cs typeface="Tw Cen MT"/>
              </a:rPr>
              <a:t>rticles;</a:t>
            </a:r>
            <a:endParaRPr>
              <a:latin typeface="Tw Cen MT"/>
              <a:cs typeface="Tw Cen MT"/>
            </a:endParaRPr>
          </a:p>
          <a:p>
            <a:pPr marL="582295" indent="-274955">
              <a:lnSpc>
                <a:spcPts val="2280"/>
              </a:lnSpc>
              <a:buClr>
                <a:srgbClr val="4189B3"/>
              </a:buClr>
              <a:buSzPct val="70000"/>
              <a:buFont typeface="Wingdings 2"/>
              <a:buChar char="□"/>
              <a:tabLst>
                <a:tab pos="582930" algn="l"/>
              </a:tabLst>
            </a:pPr>
            <a:r>
              <a:rPr>
                <a:latin typeface="Tw Cen MT"/>
                <a:cs typeface="Tw Cen MT"/>
              </a:rPr>
              <a:t>Attending or </a:t>
            </a:r>
            <a:r>
              <a:rPr lang="en-US" spc="-5">
                <a:latin typeface="Tw Cen MT"/>
                <a:cs typeface="Tw Cen MT"/>
              </a:rPr>
              <a:t>f</a:t>
            </a:r>
            <a:r>
              <a:rPr spc="-5">
                <a:latin typeface="Tw Cen MT"/>
                <a:cs typeface="Tw Cen MT"/>
              </a:rPr>
              <a:t>acilitating </a:t>
            </a:r>
            <a:r>
              <a:rPr lang="en-US" spc="-5">
                <a:latin typeface="Tw Cen MT"/>
                <a:cs typeface="Tw Cen MT"/>
              </a:rPr>
              <a:t>g</a:t>
            </a:r>
            <a:r>
              <a:rPr spc="-5">
                <a:latin typeface="Tw Cen MT"/>
                <a:cs typeface="Tw Cen MT"/>
              </a:rPr>
              <a:t>eneral </a:t>
            </a:r>
            <a:r>
              <a:rPr lang="en-US" spc="-5">
                <a:latin typeface="Tw Cen MT"/>
                <a:cs typeface="Tw Cen MT"/>
              </a:rPr>
              <a:t>a</a:t>
            </a:r>
            <a:r>
              <a:rPr spc="-5">
                <a:latin typeface="Tw Cen MT"/>
                <a:cs typeface="Tw Cen MT"/>
              </a:rPr>
              <a:t>gency</a:t>
            </a:r>
            <a:r>
              <a:rPr spc="-145">
                <a:latin typeface="Tw Cen MT"/>
                <a:cs typeface="Tw Cen MT"/>
              </a:rPr>
              <a:t> </a:t>
            </a:r>
            <a:r>
              <a:rPr lang="en-US">
                <a:latin typeface="Tw Cen MT"/>
                <a:cs typeface="Tw Cen MT"/>
              </a:rPr>
              <a:t>m</a:t>
            </a:r>
            <a:r>
              <a:rPr>
                <a:latin typeface="Tw Cen MT"/>
                <a:cs typeface="Tw Cen MT"/>
              </a:rPr>
              <a:t>eetings;</a:t>
            </a:r>
          </a:p>
          <a:p>
            <a:pPr marL="582295" indent="-274955">
              <a:lnSpc>
                <a:spcPts val="2280"/>
              </a:lnSpc>
              <a:buClr>
                <a:srgbClr val="4189B3"/>
              </a:buClr>
              <a:buSzPct val="70000"/>
              <a:buFont typeface="Wingdings 2"/>
              <a:buChar char="□"/>
              <a:tabLst>
                <a:tab pos="582930" algn="l"/>
              </a:tabLst>
            </a:pPr>
            <a:r>
              <a:rPr spc="-5">
                <a:latin typeface="Tw Cen MT"/>
                <a:cs typeface="Tw Cen MT"/>
              </a:rPr>
              <a:t>Developing </a:t>
            </a:r>
            <a:r>
              <a:rPr lang="en-US" spc="-5">
                <a:latin typeface="Tw Cen MT"/>
                <a:cs typeface="Tw Cen MT"/>
              </a:rPr>
              <a:t>b</a:t>
            </a:r>
            <a:r>
              <a:rPr spc="-5">
                <a:latin typeface="Tw Cen MT"/>
                <a:cs typeface="Tw Cen MT"/>
              </a:rPr>
              <a:t>udgets </a:t>
            </a:r>
            <a:r>
              <a:rPr>
                <a:latin typeface="Tw Cen MT"/>
                <a:cs typeface="Tw Cen MT"/>
              </a:rPr>
              <a:t>and </a:t>
            </a:r>
            <a:r>
              <a:rPr lang="en-US">
                <a:latin typeface="Tw Cen MT"/>
                <a:cs typeface="Tw Cen MT"/>
              </a:rPr>
              <a:t>m</a:t>
            </a:r>
            <a:r>
              <a:rPr>
                <a:latin typeface="Tw Cen MT"/>
                <a:cs typeface="Tw Cen MT"/>
              </a:rPr>
              <a:t>aintaining</a:t>
            </a:r>
            <a:r>
              <a:rPr spc="-160">
                <a:latin typeface="Tw Cen MT"/>
                <a:cs typeface="Tw Cen MT"/>
              </a:rPr>
              <a:t> </a:t>
            </a:r>
            <a:r>
              <a:rPr lang="en-US" spc="-5">
                <a:latin typeface="Tw Cen MT"/>
                <a:cs typeface="Tw Cen MT"/>
              </a:rPr>
              <a:t>r</a:t>
            </a:r>
            <a:r>
              <a:rPr spc="-5">
                <a:latin typeface="Tw Cen MT"/>
                <a:cs typeface="Tw Cen MT"/>
              </a:rPr>
              <a:t>ecords;</a:t>
            </a:r>
            <a:endParaRPr>
              <a:latin typeface="Tw Cen MT"/>
              <a:cs typeface="Tw Cen MT"/>
            </a:endParaRPr>
          </a:p>
          <a:p>
            <a:pPr marL="582295" indent="-274955">
              <a:lnSpc>
                <a:spcPts val="2280"/>
              </a:lnSpc>
              <a:buClr>
                <a:srgbClr val="4189B3"/>
              </a:buClr>
              <a:buSzPct val="70000"/>
              <a:buFont typeface="Wingdings 2"/>
              <a:buChar char="□"/>
              <a:tabLst>
                <a:tab pos="582930" algn="l"/>
              </a:tabLst>
            </a:pPr>
            <a:r>
              <a:rPr spc="-5">
                <a:latin typeface="Tw Cen MT"/>
                <a:cs typeface="Tw Cen MT"/>
              </a:rPr>
              <a:t>Processing </a:t>
            </a:r>
            <a:r>
              <a:rPr lang="en-US" spc="-30">
                <a:latin typeface="Tw Cen MT"/>
                <a:cs typeface="Tw Cen MT"/>
              </a:rPr>
              <a:t>p</a:t>
            </a:r>
            <a:r>
              <a:rPr spc="-30">
                <a:latin typeface="Tw Cen MT"/>
                <a:cs typeface="Tw Cen MT"/>
              </a:rPr>
              <a:t>ayroll </a:t>
            </a:r>
            <a:r>
              <a:rPr>
                <a:latin typeface="Tw Cen MT"/>
                <a:cs typeface="Tw Cen MT"/>
              </a:rPr>
              <a:t>or </a:t>
            </a:r>
            <a:r>
              <a:rPr lang="en-US">
                <a:latin typeface="Tw Cen MT"/>
                <a:cs typeface="Tw Cen MT"/>
              </a:rPr>
              <a:t>o</a:t>
            </a:r>
            <a:r>
              <a:rPr>
                <a:latin typeface="Tw Cen MT"/>
                <a:cs typeface="Tw Cen MT"/>
              </a:rPr>
              <a:t>ther </a:t>
            </a:r>
            <a:r>
              <a:rPr lang="en-US" spc="-15">
                <a:latin typeface="Tw Cen MT"/>
                <a:cs typeface="Tw Cen MT"/>
              </a:rPr>
              <a:t>p</a:t>
            </a:r>
            <a:r>
              <a:rPr spc="-15">
                <a:latin typeface="Tw Cen MT"/>
                <a:cs typeface="Tw Cen MT"/>
              </a:rPr>
              <a:t>ersonnel </a:t>
            </a:r>
            <a:r>
              <a:rPr lang="en-US" spc="-5">
                <a:latin typeface="Tw Cen MT"/>
                <a:cs typeface="Tw Cen MT"/>
              </a:rPr>
              <a:t>r</a:t>
            </a:r>
            <a:r>
              <a:rPr spc="-5">
                <a:latin typeface="Tw Cen MT"/>
                <a:cs typeface="Tw Cen MT"/>
              </a:rPr>
              <a:t>elated</a:t>
            </a:r>
            <a:r>
              <a:rPr spc="-165">
                <a:latin typeface="Tw Cen MT"/>
                <a:cs typeface="Tw Cen MT"/>
              </a:rPr>
              <a:t> </a:t>
            </a:r>
            <a:r>
              <a:rPr lang="en-US">
                <a:latin typeface="Tw Cen MT"/>
                <a:cs typeface="Tw Cen MT"/>
              </a:rPr>
              <a:t>d</a:t>
            </a:r>
            <a:r>
              <a:rPr>
                <a:latin typeface="Tw Cen MT"/>
                <a:cs typeface="Tw Cen MT"/>
              </a:rPr>
              <a:t>ocuments;</a:t>
            </a:r>
          </a:p>
          <a:p>
            <a:pPr marL="582295" indent="-274955">
              <a:lnSpc>
                <a:spcPts val="2280"/>
              </a:lnSpc>
              <a:buClr>
                <a:srgbClr val="4189B3"/>
              </a:buClr>
              <a:buSzPct val="70000"/>
              <a:buFont typeface="Wingdings 2"/>
              <a:buChar char="□"/>
              <a:tabLst>
                <a:tab pos="582930" algn="l"/>
              </a:tabLst>
            </a:pPr>
            <a:r>
              <a:rPr>
                <a:latin typeface="Tw Cen MT"/>
                <a:cs typeface="Tw Cen MT"/>
              </a:rPr>
              <a:t>Maintaining </a:t>
            </a:r>
            <a:r>
              <a:rPr lang="en-US" spc="-5">
                <a:latin typeface="Tw Cen MT"/>
                <a:cs typeface="Tw Cen MT"/>
              </a:rPr>
              <a:t>inventories</a:t>
            </a:r>
            <a:r>
              <a:rPr spc="-5">
                <a:latin typeface="Tw Cen MT"/>
                <a:cs typeface="Tw Cen MT"/>
              </a:rPr>
              <a:t> </a:t>
            </a:r>
            <a:r>
              <a:rPr>
                <a:latin typeface="Tw Cen MT"/>
                <a:cs typeface="Tw Cen MT"/>
              </a:rPr>
              <a:t>and </a:t>
            </a:r>
            <a:r>
              <a:rPr lang="en-US">
                <a:latin typeface="Tw Cen MT"/>
                <a:cs typeface="Tw Cen MT"/>
              </a:rPr>
              <a:t>ordering</a:t>
            </a:r>
            <a:r>
              <a:rPr spc="-150">
                <a:latin typeface="Tw Cen MT"/>
                <a:cs typeface="Tw Cen MT"/>
              </a:rPr>
              <a:t> </a:t>
            </a:r>
            <a:r>
              <a:rPr lang="en-US">
                <a:latin typeface="Tw Cen MT"/>
                <a:cs typeface="Tw Cen MT"/>
              </a:rPr>
              <a:t>s</a:t>
            </a:r>
            <a:r>
              <a:rPr>
                <a:latin typeface="Tw Cen MT"/>
                <a:cs typeface="Tw Cen MT"/>
              </a:rPr>
              <a:t>upplies;</a:t>
            </a:r>
          </a:p>
          <a:p>
            <a:pPr marL="582295" indent="-274955">
              <a:lnSpc>
                <a:spcPts val="2280"/>
              </a:lnSpc>
              <a:buClr>
                <a:srgbClr val="4189B3"/>
              </a:buClr>
              <a:buSzPct val="70000"/>
              <a:buFont typeface="Wingdings 2"/>
              <a:buChar char="□"/>
              <a:tabLst>
                <a:tab pos="582930" algn="l"/>
              </a:tabLst>
            </a:pPr>
            <a:r>
              <a:rPr lang="en-US" spc="-10">
                <a:latin typeface="Tw Cen MT"/>
                <a:cs typeface="Tw Cen MT"/>
              </a:rPr>
              <a:t>Meeting with direct reports/supervisor and performance reviews</a:t>
            </a:r>
          </a:p>
          <a:p>
            <a:pPr marL="582295" indent="-274955">
              <a:lnSpc>
                <a:spcPts val="2280"/>
              </a:lnSpc>
              <a:buClr>
                <a:srgbClr val="4189B3"/>
              </a:buClr>
              <a:buSzPct val="70000"/>
              <a:buFont typeface="Wingdings 2"/>
              <a:buChar char="□"/>
              <a:tabLst>
                <a:tab pos="582930" algn="l"/>
              </a:tabLst>
            </a:pPr>
            <a:r>
              <a:rPr lang="en-US" spc="-10">
                <a:latin typeface="Tw Cen MT"/>
                <a:cs typeface="Tw Cen MT"/>
              </a:rPr>
              <a:t>Team/staff meetings</a:t>
            </a:r>
          </a:p>
          <a:p>
            <a:pPr marL="582295" indent="-274955">
              <a:lnSpc>
                <a:spcPts val="2280"/>
              </a:lnSpc>
              <a:buClr>
                <a:srgbClr val="4189B3"/>
              </a:buClr>
              <a:buSzPct val="70000"/>
              <a:buFont typeface="Wingdings 2"/>
              <a:buChar char="□"/>
              <a:tabLst>
                <a:tab pos="582930" algn="l"/>
              </a:tabLst>
            </a:pPr>
            <a:r>
              <a:rPr spc="-10">
                <a:latin typeface="Tw Cen MT"/>
                <a:cs typeface="Tw Cen MT"/>
              </a:rPr>
              <a:t>Participating </a:t>
            </a:r>
            <a:r>
              <a:rPr spc="-5">
                <a:latin typeface="Tw Cen MT"/>
                <a:cs typeface="Tw Cen MT"/>
              </a:rPr>
              <a:t>in </a:t>
            </a:r>
            <a:r>
              <a:rPr lang="en-US">
                <a:latin typeface="Tw Cen MT"/>
                <a:cs typeface="Tw Cen MT"/>
              </a:rPr>
              <a:t>h</a:t>
            </a:r>
            <a:r>
              <a:rPr>
                <a:latin typeface="Tw Cen MT"/>
                <a:cs typeface="Tw Cen MT"/>
              </a:rPr>
              <a:t>uman </a:t>
            </a:r>
            <a:r>
              <a:rPr lang="en-US" spc="-10">
                <a:latin typeface="Tw Cen MT"/>
                <a:cs typeface="Tw Cen MT"/>
              </a:rPr>
              <a:t>r</a:t>
            </a:r>
            <a:r>
              <a:rPr spc="-10">
                <a:latin typeface="Tw Cen MT"/>
                <a:cs typeface="Tw Cen MT"/>
              </a:rPr>
              <a:t>esource </a:t>
            </a:r>
            <a:r>
              <a:rPr lang="en-US" spc="-15">
                <a:latin typeface="Tw Cen MT"/>
                <a:cs typeface="Tw Cen MT"/>
              </a:rPr>
              <a:t>t</a:t>
            </a:r>
            <a:r>
              <a:rPr spc="-15">
                <a:latin typeface="Tw Cen MT"/>
                <a:cs typeface="Tw Cen MT"/>
              </a:rPr>
              <a:t>raining;</a:t>
            </a:r>
            <a:r>
              <a:rPr spc="-105">
                <a:latin typeface="Tw Cen MT"/>
                <a:cs typeface="Tw Cen MT"/>
              </a:rPr>
              <a:t> </a:t>
            </a:r>
            <a:r>
              <a:rPr>
                <a:latin typeface="Tw Cen MT"/>
                <a:cs typeface="Tw Cen MT"/>
              </a:rPr>
              <a:t>and</a:t>
            </a:r>
          </a:p>
          <a:p>
            <a:pPr marL="582295" indent="-274955">
              <a:lnSpc>
                <a:spcPts val="1980"/>
              </a:lnSpc>
              <a:buClr>
                <a:srgbClr val="4189B3"/>
              </a:buClr>
              <a:buSzPct val="70000"/>
              <a:buFont typeface="Wingdings 2"/>
              <a:buChar char="□"/>
              <a:tabLst>
                <a:tab pos="582930" algn="l"/>
              </a:tabLst>
            </a:pPr>
            <a:r>
              <a:rPr spc="-15">
                <a:latin typeface="Tw Cen MT"/>
                <a:cs typeface="Tw Cen MT"/>
              </a:rPr>
              <a:t>Performing </a:t>
            </a:r>
            <a:r>
              <a:rPr lang="en-US">
                <a:latin typeface="Tw Cen MT"/>
                <a:cs typeface="Tw Cen MT"/>
              </a:rPr>
              <a:t>other</a:t>
            </a:r>
            <a:r>
              <a:rPr>
                <a:latin typeface="Tw Cen MT"/>
                <a:cs typeface="Tw Cen MT"/>
              </a:rPr>
              <a:t> </a:t>
            </a:r>
            <a:r>
              <a:rPr lang="en-US" spc="-5">
                <a:latin typeface="Tw Cen MT"/>
                <a:cs typeface="Tw Cen MT"/>
              </a:rPr>
              <a:t>a</a:t>
            </a:r>
            <a:r>
              <a:rPr spc="-5">
                <a:latin typeface="Tw Cen MT"/>
                <a:cs typeface="Tw Cen MT"/>
              </a:rPr>
              <a:t>dministrative </a:t>
            </a:r>
            <a:r>
              <a:rPr>
                <a:latin typeface="Tw Cen MT"/>
                <a:cs typeface="Tw Cen MT"/>
              </a:rPr>
              <a:t>or </a:t>
            </a:r>
            <a:r>
              <a:rPr lang="en-US">
                <a:latin typeface="Tw Cen MT"/>
                <a:cs typeface="Tw Cen MT"/>
              </a:rPr>
              <a:t>c</a:t>
            </a:r>
            <a:r>
              <a:rPr>
                <a:latin typeface="Tw Cen MT"/>
                <a:cs typeface="Tw Cen MT"/>
              </a:rPr>
              <a:t>lerical </a:t>
            </a:r>
            <a:r>
              <a:rPr lang="en-US">
                <a:latin typeface="Tw Cen MT"/>
                <a:cs typeface="Tw Cen MT"/>
              </a:rPr>
              <a:t>activities</a:t>
            </a:r>
            <a:r>
              <a:rPr>
                <a:latin typeface="Tw Cen MT"/>
                <a:cs typeface="Tw Cen MT"/>
              </a:rPr>
              <a:t> </a:t>
            </a:r>
            <a:r>
              <a:rPr lang="en-US" spc="-5">
                <a:latin typeface="Tw Cen MT"/>
                <a:cs typeface="Tw Cen MT"/>
              </a:rPr>
              <a:t>r</a:t>
            </a:r>
            <a:r>
              <a:rPr spc="-5">
                <a:latin typeface="Tw Cen MT"/>
                <a:cs typeface="Tw Cen MT"/>
              </a:rPr>
              <a:t>elated </a:t>
            </a:r>
            <a:r>
              <a:rPr>
                <a:latin typeface="Tw Cen MT"/>
                <a:cs typeface="Tw Cen MT"/>
              </a:rPr>
              <a:t>t</a:t>
            </a:r>
            <a:r>
              <a:rPr lang="en-US">
                <a:latin typeface="Tw Cen MT"/>
                <a:cs typeface="Tw Cen MT"/>
              </a:rPr>
              <a:t>o general</a:t>
            </a:r>
            <a:endParaRPr>
              <a:latin typeface="Tw Cen MT"/>
              <a:cs typeface="Tw Cen MT"/>
            </a:endParaRPr>
          </a:p>
          <a:p>
            <a:pPr marL="582295">
              <a:lnSpc>
                <a:spcPts val="2039"/>
              </a:lnSpc>
            </a:pPr>
            <a:r>
              <a:rPr lang="en-US">
                <a:latin typeface="Tw Cen MT"/>
                <a:cs typeface="Tw Cen MT"/>
              </a:rPr>
              <a:t>b</a:t>
            </a:r>
            <a:r>
              <a:rPr>
                <a:latin typeface="Tw Cen MT"/>
                <a:cs typeface="Tw Cen MT"/>
              </a:rPr>
              <a:t>uilding or </a:t>
            </a:r>
            <a:r>
              <a:rPr lang="en-US" spc="-5">
                <a:latin typeface="Tw Cen MT"/>
                <a:cs typeface="Tw Cen MT"/>
              </a:rPr>
              <a:t>a</a:t>
            </a:r>
            <a:r>
              <a:rPr spc="-5">
                <a:latin typeface="Tw Cen MT"/>
                <a:cs typeface="Tw Cen MT"/>
              </a:rPr>
              <a:t>gency </a:t>
            </a:r>
            <a:r>
              <a:rPr lang="en-US">
                <a:latin typeface="Tw Cen MT"/>
                <a:cs typeface="Tw Cen MT"/>
              </a:rPr>
              <a:t>f</a:t>
            </a:r>
            <a:r>
              <a:rPr>
                <a:latin typeface="Tw Cen MT"/>
                <a:cs typeface="Tw Cen MT"/>
              </a:rPr>
              <a:t>unctions/</a:t>
            </a:r>
            <a:r>
              <a:rPr lang="en-US" spc="-5">
                <a:latin typeface="Tw Cen MT"/>
                <a:cs typeface="Tw Cen MT"/>
              </a:rPr>
              <a:t>o</a:t>
            </a:r>
            <a:r>
              <a:rPr spc="-5">
                <a:latin typeface="Tw Cen MT"/>
                <a:cs typeface="Tw Cen MT"/>
              </a:rPr>
              <a:t>perations.</a:t>
            </a:r>
            <a:endParaRPr lang="en-US" spc="-5">
              <a:latin typeface="Tw Cen MT"/>
              <a:cs typeface="Tw Cen MT"/>
            </a:endParaRPr>
          </a:p>
        </p:txBody>
      </p:sp>
    </p:spTree>
  </p:cSld>
  <p:clrMapOvr>
    <a:masterClrMapping/>
  </p:clrMapOvr>
  <p:extLst>
    <p:ext uri="{6950BFC3-D8DA-4A85-94F7-54DA5524770B}">
      <p188:commentRel xmlns:p188="http://schemas.microsoft.com/office/powerpoint/2018/8/main" r:id="rId3"/>
    </p:ext>
  </p:extLs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47242"/>
            <a:ext cx="4417060" cy="574040"/>
          </a:xfrm>
          <a:prstGeom prst="rect">
            <a:avLst/>
          </a:prstGeom>
        </p:spPr>
        <p:txBody>
          <a:bodyPr vert="horz" wrap="square" lIns="0" tIns="12700" rIns="0" bIns="0" rtlCol="0">
            <a:spAutoFit/>
          </a:bodyPr>
          <a:lstStyle/>
          <a:p>
            <a:pPr marL="12700">
              <a:lnSpc>
                <a:spcPct val="100000"/>
              </a:lnSpc>
              <a:spcBef>
                <a:spcPts val="100"/>
              </a:spcBef>
              <a:tabLst>
                <a:tab pos="1753235" algn="l"/>
              </a:tabLst>
            </a:pPr>
            <a:r>
              <a:rPr i="1">
                <a:latin typeface="Tw Cen MT"/>
                <a:cs typeface="Tw Cen MT"/>
              </a:rPr>
              <a:t>Code </a:t>
            </a:r>
            <a:r>
              <a:rPr i="1" spc="-95">
                <a:latin typeface="Tw Cen MT"/>
                <a:cs typeface="Tw Cen MT"/>
              </a:rPr>
              <a:t>O.	</a:t>
            </a:r>
            <a:r>
              <a:rPr spc="-30"/>
              <a:t>Non-Paid</a:t>
            </a:r>
            <a:r>
              <a:rPr spc="-90"/>
              <a:t> </a:t>
            </a:r>
            <a:r>
              <a:t>Time</a:t>
            </a:r>
          </a:p>
        </p:txBody>
      </p:sp>
      <p:sp>
        <p:nvSpPr>
          <p:cNvPr id="3" name="object 3"/>
          <p:cNvSpPr txBox="1"/>
          <p:nvPr/>
        </p:nvSpPr>
        <p:spPr>
          <a:xfrm>
            <a:off x="535940" y="1730197"/>
            <a:ext cx="8034020" cy="3567643"/>
          </a:xfrm>
          <a:prstGeom prst="rect">
            <a:avLst/>
          </a:prstGeom>
        </p:spPr>
        <p:txBody>
          <a:bodyPr vert="horz" wrap="square" lIns="0" tIns="12700" rIns="0" bIns="0" rtlCol="0">
            <a:spAutoFit/>
          </a:bodyPr>
          <a:lstStyle/>
          <a:p>
            <a:pPr marL="12700">
              <a:lnSpc>
                <a:spcPct val="100000"/>
              </a:lnSpc>
              <a:spcBef>
                <a:spcPts val="100"/>
              </a:spcBef>
            </a:pPr>
            <a:r>
              <a:rPr sz="2400" spc="-5">
                <a:latin typeface="Tw Cen MT"/>
                <a:cs typeface="Tw Cen MT"/>
              </a:rPr>
              <a:t>This </a:t>
            </a:r>
            <a:r>
              <a:rPr lang="en-US" sz="2400">
                <a:latin typeface="Tw Cen MT"/>
                <a:cs typeface="Tw Cen MT"/>
              </a:rPr>
              <a:t>c</a:t>
            </a:r>
            <a:r>
              <a:rPr sz="2400">
                <a:latin typeface="Tw Cen MT"/>
                <a:cs typeface="Tw Cen MT"/>
              </a:rPr>
              <a:t>ode </a:t>
            </a:r>
            <a:r>
              <a:rPr lang="en-US" sz="2400" spc="-5">
                <a:latin typeface="Tw Cen MT"/>
                <a:cs typeface="Tw Cen MT"/>
              </a:rPr>
              <a:t>i</a:t>
            </a:r>
            <a:r>
              <a:rPr sz="2400" spc="-5">
                <a:latin typeface="Tw Cen MT"/>
                <a:cs typeface="Tw Cen MT"/>
              </a:rPr>
              <a:t>s </a:t>
            </a:r>
            <a:r>
              <a:rPr sz="2400">
                <a:latin typeface="Tw Cen MT"/>
                <a:cs typeface="Tw Cen MT"/>
              </a:rPr>
              <a:t>to </a:t>
            </a:r>
            <a:r>
              <a:rPr lang="en-US" sz="2400">
                <a:latin typeface="Tw Cen MT"/>
                <a:cs typeface="Tw Cen MT"/>
              </a:rPr>
              <a:t>b</a:t>
            </a:r>
            <a:r>
              <a:rPr sz="2400">
                <a:latin typeface="Tw Cen MT"/>
                <a:cs typeface="Tw Cen MT"/>
              </a:rPr>
              <a:t>e </a:t>
            </a:r>
            <a:r>
              <a:rPr lang="en-US" sz="2400">
                <a:latin typeface="Tw Cen MT"/>
                <a:cs typeface="Tw Cen MT"/>
              </a:rPr>
              <a:t>u</a:t>
            </a:r>
            <a:r>
              <a:rPr sz="2400">
                <a:latin typeface="Tw Cen MT"/>
                <a:cs typeface="Tw Cen MT"/>
              </a:rPr>
              <a:t>sed to </a:t>
            </a:r>
            <a:r>
              <a:rPr lang="en-US" sz="2400">
                <a:latin typeface="Tw Cen MT"/>
                <a:cs typeface="Tw Cen MT"/>
              </a:rPr>
              <a:t>a</a:t>
            </a:r>
            <a:r>
              <a:rPr sz="2400">
                <a:latin typeface="Tw Cen MT"/>
                <a:cs typeface="Tw Cen MT"/>
              </a:rPr>
              <a:t>ccount </a:t>
            </a:r>
            <a:r>
              <a:rPr lang="en-US" sz="2400" spc="-10">
                <a:latin typeface="Tw Cen MT"/>
                <a:cs typeface="Tw Cen MT"/>
              </a:rPr>
              <a:t>f</a:t>
            </a:r>
            <a:r>
              <a:rPr sz="2400" spc="-10">
                <a:latin typeface="Tw Cen MT"/>
                <a:cs typeface="Tw Cen MT"/>
              </a:rPr>
              <a:t>or </a:t>
            </a:r>
            <a:r>
              <a:rPr lang="en-US" sz="2400" spc="-5">
                <a:latin typeface="Tw Cen MT"/>
                <a:cs typeface="Tw Cen MT"/>
              </a:rPr>
              <a:t>u</a:t>
            </a:r>
            <a:r>
              <a:rPr sz="2400" spc="-5">
                <a:latin typeface="Tw Cen MT"/>
                <a:cs typeface="Tw Cen MT"/>
              </a:rPr>
              <a:t>npaid</a:t>
            </a:r>
            <a:r>
              <a:rPr sz="2400" spc="-60">
                <a:latin typeface="Tw Cen MT"/>
                <a:cs typeface="Tw Cen MT"/>
              </a:rPr>
              <a:t> </a:t>
            </a:r>
            <a:r>
              <a:rPr lang="en-US" sz="2400" spc="-5">
                <a:latin typeface="Tw Cen MT"/>
                <a:cs typeface="Tw Cen MT"/>
              </a:rPr>
              <a:t>t</a:t>
            </a:r>
            <a:r>
              <a:rPr sz="2400" spc="-5">
                <a:latin typeface="Tw Cen MT"/>
                <a:cs typeface="Tw Cen MT"/>
              </a:rPr>
              <a:t>ime.</a:t>
            </a:r>
            <a:endParaRPr sz="2400">
              <a:latin typeface="Tw Cen MT"/>
              <a:cs typeface="Tw Cen MT"/>
            </a:endParaRPr>
          </a:p>
          <a:p>
            <a:pPr>
              <a:lnSpc>
                <a:spcPct val="100000"/>
              </a:lnSpc>
              <a:spcBef>
                <a:spcPts val="40"/>
              </a:spcBef>
            </a:pPr>
            <a:endParaRPr sz="3800">
              <a:latin typeface="Tw Cen MT"/>
              <a:cs typeface="Tw Cen MT"/>
            </a:endParaRPr>
          </a:p>
          <a:p>
            <a:pPr marL="12700">
              <a:lnSpc>
                <a:spcPct val="100000"/>
              </a:lnSpc>
            </a:pPr>
            <a:r>
              <a:rPr lang="en-US" sz="2400" spc="-5">
                <a:latin typeface="Tw Cen MT"/>
                <a:cs typeface="Tw Cen MT"/>
              </a:rPr>
              <a:t>Activities include</a:t>
            </a:r>
            <a:r>
              <a:rPr sz="2400" spc="-5">
                <a:latin typeface="Tw Cen MT"/>
                <a:cs typeface="Tw Cen MT"/>
              </a:rPr>
              <a:t>:</a:t>
            </a:r>
            <a:endParaRPr sz="2400">
              <a:latin typeface="Tw Cen MT"/>
              <a:cs typeface="Tw Cen MT"/>
            </a:endParaRPr>
          </a:p>
          <a:p>
            <a:pPr marL="652780" indent="-274955">
              <a:lnSpc>
                <a:spcPct val="100000"/>
              </a:lnSpc>
              <a:spcBef>
                <a:spcPts val="600"/>
              </a:spcBef>
              <a:buClr>
                <a:srgbClr val="4189B3"/>
              </a:buClr>
              <a:buSzPct val="68750"/>
              <a:buFont typeface="Wingdings 2"/>
              <a:buChar char="□"/>
              <a:tabLst>
                <a:tab pos="653415" algn="l"/>
              </a:tabLst>
            </a:pPr>
            <a:r>
              <a:rPr sz="2400" spc="-5">
                <a:latin typeface="Tw Cen MT"/>
                <a:cs typeface="Tw Cen MT"/>
              </a:rPr>
              <a:t>Not </a:t>
            </a:r>
            <a:r>
              <a:rPr lang="en-US" sz="2400" spc="10">
                <a:latin typeface="Tw Cen MT"/>
                <a:cs typeface="Tw Cen MT"/>
              </a:rPr>
              <a:t>scheduled</a:t>
            </a:r>
            <a:r>
              <a:rPr sz="2400" spc="10">
                <a:latin typeface="Tw Cen MT"/>
                <a:cs typeface="Tw Cen MT"/>
              </a:rPr>
              <a:t> </a:t>
            </a:r>
            <a:r>
              <a:rPr sz="2400">
                <a:latin typeface="Tw Cen MT"/>
                <a:cs typeface="Tw Cen MT"/>
              </a:rPr>
              <a:t>to</a:t>
            </a:r>
            <a:r>
              <a:rPr sz="2400" spc="-30">
                <a:latin typeface="Tw Cen MT"/>
                <a:cs typeface="Tw Cen MT"/>
              </a:rPr>
              <a:t> </a:t>
            </a:r>
            <a:r>
              <a:rPr lang="en-US" sz="2400" spc="-30">
                <a:latin typeface="Tw Cen MT"/>
                <a:cs typeface="Tw Cen MT"/>
              </a:rPr>
              <a:t>work</a:t>
            </a:r>
            <a:r>
              <a:rPr sz="2400" spc="-30">
                <a:latin typeface="Tw Cen MT"/>
                <a:cs typeface="Tw Cen MT"/>
              </a:rPr>
              <a:t>;</a:t>
            </a:r>
            <a:endParaRPr sz="2400">
              <a:latin typeface="Tw Cen MT"/>
              <a:cs typeface="Tw Cen MT"/>
            </a:endParaRPr>
          </a:p>
          <a:p>
            <a:pPr marL="652780" indent="-274955">
              <a:lnSpc>
                <a:spcPct val="100000"/>
              </a:lnSpc>
              <a:spcBef>
                <a:spcPts val="605"/>
              </a:spcBef>
              <a:buClr>
                <a:srgbClr val="4189B3"/>
              </a:buClr>
              <a:buSzPct val="68750"/>
              <a:buFont typeface="Wingdings 2"/>
              <a:buChar char="□"/>
              <a:tabLst>
                <a:tab pos="653415" algn="l"/>
              </a:tabLst>
            </a:pPr>
            <a:r>
              <a:rPr sz="2400" spc="-20">
                <a:latin typeface="Tw Cen MT"/>
                <a:cs typeface="Tw Cen MT"/>
              </a:rPr>
              <a:t>Persons </a:t>
            </a:r>
            <a:r>
              <a:rPr lang="en-US" sz="2400" spc="-40">
                <a:latin typeface="Tw Cen MT"/>
                <a:cs typeface="Tw Cen MT"/>
              </a:rPr>
              <a:t>w</a:t>
            </a:r>
            <a:r>
              <a:rPr sz="2400" spc="-40">
                <a:latin typeface="Tw Cen MT"/>
                <a:cs typeface="Tw Cen MT"/>
              </a:rPr>
              <a:t>ork </a:t>
            </a:r>
            <a:r>
              <a:rPr lang="en-US" sz="2400" spc="-20">
                <a:latin typeface="Tw Cen MT"/>
                <a:cs typeface="Tw Cen MT"/>
              </a:rPr>
              <a:t>d</a:t>
            </a:r>
            <a:r>
              <a:rPr sz="2400" spc="-20">
                <a:latin typeface="Tw Cen MT"/>
                <a:cs typeface="Tw Cen MT"/>
              </a:rPr>
              <a:t>ay </a:t>
            </a:r>
            <a:r>
              <a:rPr lang="en-US" sz="2400">
                <a:latin typeface="Tw Cen MT"/>
                <a:cs typeface="Tw Cen MT"/>
              </a:rPr>
              <a:t>has</a:t>
            </a:r>
            <a:r>
              <a:rPr sz="2400">
                <a:latin typeface="Tw Cen MT"/>
                <a:cs typeface="Tw Cen MT"/>
              </a:rPr>
              <a:t> </a:t>
            </a:r>
            <a:r>
              <a:rPr lang="en-US" sz="2400">
                <a:latin typeface="Tw Cen MT"/>
                <a:cs typeface="Tw Cen MT"/>
              </a:rPr>
              <a:t>not</a:t>
            </a:r>
            <a:r>
              <a:rPr lang="en-US" sz="2400" spc="45">
                <a:latin typeface="Tw Cen MT"/>
                <a:cs typeface="Tw Cen MT"/>
              </a:rPr>
              <a:t> </a:t>
            </a:r>
            <a:r>
              <a:rPr lang="en-US" sz="2400">
                <a:latin typeface="Tw Cen MT"/>
                <a:cs typeface="Tw Cen MT"/>
              </a:rPr>
              <a:t>started</a:t>
            </a:r>
            <a:r>
              <a:rPr sz="2400">
                <a:latin typeface="Tw Cen MT"/>
                <a:cs typeface="Tw Cen MT"/>
              </a:rPr>
              <a:t>;</a:t>
            </a:r>
          </a:p>
          <a:p>
            <a:pPr marL="652780" indent="-274955">
              <a:lnSpc>
                <a:spcPct val="100000"/>
              </a:lnSpc>
              <a:spcBef>
                <a:spcPts val="600"/>
              </a:spcBef>
              <a:buClr>
                <a:srgbClr val="4189B3"/>
              </a:buClr>
              <a:buSzPct val="68750"/>
              <a:buFont typeface="Wingdings 2"/>
              <a:buChar char="□"/>
              <a:tabLst>
                <a:tab pos="653415" algn="l"/>
              </a:tabLst>
            </a:pPr>
            <a:r>
              <a:rPr sz="2400" spc="-5">
                <a:latin typeface="Tw Cen MT"/>
                <a:cs typeface="Tw Cen MT"/>
              </a:rPr>
              <a:t>Staff </a:t>
            </a:r>
            <a:r>
              <a:rPr lang="en-US" sz="2400" spc="-25">
                <a:latin typeface="Tw Cen MT"/>
                <a:cs typeface="Tw Cen MT"/>
              </a:rPr>
              <a:t>person </a:t>
            </a:r>
            <a:r>
              <a:rPr sz="2400" spc="-5">
                <a:latin typeface="Tw Cen MT"/>
                <a:cs typeface="Tw Cen MT"/>
              </a:rPr>
              <a:t>Is</a:t>
            </a:r>
            <a:r>
              <a:rPr sz="2400" spc="90">
                <a:latin typeface="Tw Cen MT"/>
                <a:cs typeface="Tw Cen MT"/>
              </a:rPr>
              <a:t> </a:t>
            </a:r>
            <a:r>
              <a:rPr lang="en-US" sz="2400" spc="-10">
                <a:latin typeface="Tw Cen MT"/>
                <a:cs typeface="Tw Cen MT"/>
              </a:rPr>
              <a:t>part-time</a:t>
            </a:r>
            <a:r>
              <a:rPr sz="2400" spc="-10">
                <a:latin typeface="Tw Cen MT"/>
                <a:cs typeface="Tw Cen MT"/>
              </a:rPr>
              <a:t>;</a:t>
            </a:r>
            <a:endParaRPr sz="2400">
              <a:latin typeface="Tw Cen MT"/>
              <a:cs typeface="Tw Cen MT"/>
            </a:endParaRPr>
          </a:p>
          <a:p>
            <a:pPr marL="652780" indent="-274955">
              <a:lnSpc>
                <a:spcPct val="100000"/>
              </a:lnSpc>
              <a:spcBef>
                <a:spcPts val="600"/>
              </a:spcBef>
              <a:buClr>
                <a:srgbClr val="4189B3"/>
              </a:buClr>
              <a:buSzPct val="68750"/>
              <a:buFont typeface="Wingdings 2"/>
              <a:buChar char="□"/>
              <a:tabLst>
                <a:tab pos="653415" algn="l"/>
              </a:tabLst>
            </a:pPr>
            <a:r>
              <a:rPr sz="2400" spc="-5">
                <a:latin typeface="Tw Cen MT"/>
                <a:cs typeface="Tw Cen MT"/>
              </a:rPr>
              <a:t>Staff </a:t>
            </a:r>
            <a:r>
              <a:rPr lang="en-US" sz="2400" spc="-25">
                <a:latin typeface="Tw Cen MT"/>
                <a:cs typeface="Tw Cen MT"/>
              </a:rPr>
              <a:t>person</a:t>
            </a:r>
            <a:r>
              <a:rPr sz="2400" spc="-25">
                <a:latin typeface="Tw Cen MT"/>
                <a:cs typeface="Tw Cen MT"/>
              </a:rPr>
              <a:t> </a:t>
            </a:r>
            <a:r>
              <a:rPr lang="en-US" sz="2400" spc="-5">
                <a:latin typeface="Tw Cen MT"/>
                <a:cs typeface="Tw Cen MT"/>
              </a:rPr>
              <a:t>is </a:t>
            </a:r>
            <a:r>
              <a:rPr sz="2400">
                <a:latin typeface="Tw Cen MT"/>
                <a:cs typeface="Tw Cen MT"/>
              </a:rPr>
              <a:t>on an </a:t>
            </a:r>
            <a:r>
              <a:rPr lang="en-US" sz="2400" spc="-5">
                <a:latin typeface="Tw Cen MT"/>
                <a:cs typeface="Tw Cen MT"/>
              </a:rPr>
              <a:t>unpaid status</a:t>
            </a:r>
            <a:r>
              <a:rPr sz="2400" spc="-5">
                <a:latin typeface="Tw Cen MT"/>
                <a:cs typeface="Tw Cen MT"/>
              </a:rPr>
              <a:t>;</a:t>
            </a:r>
            <a:r>
              <a:rPr sz="2400" spc="75">
                <a:latin typeface="Tw Cen MT"/>
                <a:cs typeface="Tw Cen MT"/>
              </a:rPr>
              <a:t> </a:t>
            </a:r>
            <a:r>
              <a:rPr sz="2400" spc="-5">
                <a:latin typeface="Tw Cen MT"/>
                <a:cs typeface="Tw Cen MT"/>
              </a:rPr>
              <a:t>and</a:t>
            </a:r>
            <a:endParaRPr sz="2400">
              <a:latin typeface="Tw Cen MT"/>
              <a:cs typeface="Tw Cen MT"/>
            </a:endParaRPr>
          </a:p>
          <a:p>
            <a:pPr marL="652780" marR="5080" indent="-274320">
              <a:lnSpc>
                <a:spcPct val="100000"/>
              </a:lnSpc>
              <a:spcBef>
                <a:spcPts val="600"/>
              </a:spcBef>
              <a:buClr>
                <a:srgbClr val="4189B3"/>
              </a:buClr>
              <a:buSzPct val="68750"/>
              <a:buFont typeface="Wingdings 2"/>
              <a:buChar char="□"/>
              <a:tabLst>
                <a:tab pos="653415" algn="l"/>
              </a:tabLst>
            </a:pPr>
            <a:r>
              <a:rPr sz="2400" spc="-5">
                <a:latin typeface="Tw Cen MT"/>
                <a:cs typeface="Tw Cen MT"/>
              </a:rPr>
              <a:t>Staff </a:t>
            </a:r>
            <a:r>
              <a:rPr lang="en-US" sz="2400" spc="-25">
                <a:latin typeface="Tw Cen MT"/>
                <a:cs typeface="Tw Cen MT"/>
              </a:rPr>
              <a:t>p</a:t>
            </a:r>
            <a:r>
              <a:rPr sz="2400" spc="-25">
                <a:latin typeface="Tw Cen MT"/>
                <a:cs typeface="Tw Cen MT"/>
              </a:rPr>
              <a:t>erson </a:t>
            </a:r>
            <a:r>
              <a:rPr lang="en-US" sz="2400" spc="-5">
                <a:latin typeface="Tw Cen MT"/>
                <a:cs typeface="Tw Cen MT"/>
              </a:rPr>
              <a:t>i</a:t>
            </a:r>
            <a:r>
              <a:rPr sz="2400" spc="-5">
                <a:latin typeface="Tw Cen MT"/>
                <a:cs typeface="Tw Cen MT"/>
              </a:rPr>
              <a:t>s </a:t>
            </a:r>
            <a:r>
              <a:rPr lang="en-US" sz="2400">
                <a:latin typeface="Tw Cen MT"/>
                <a:cs typeface="Tw Cen MT"/>
              </a:rPr>
              <a:t>carrying</a:t>
            </a:r>
            <a:r>
              <a:rPr sz="2400">
                <a:latin typeface="Tw Cen MT"/>
                <a:cs typeface="Tw Cen MT"/>
              </a:rPr>
              <a:t> a </a:t>
            </a:r>
            <a:r>
              <a:rPr lang="en-US" sz="2400" spc="-40">
                <a:latin typeface="Tw Cen MT"/>
                <a:cs typeface="Tw Cen MT"/>
              </a:rPr>
              <a:t>pager </a:t>
            </a:r>
            <a:r>
              <a:rPr sz="2400">
                <a:latin typeface="Tw Cen MT"/>
                <a:cs typeface="Tw Cen MT"/>
              </a:rPr>
              <a:t>or </a:t>
            </a:r>
            <a:r>
              <a:rPr lang="en-US" sz="2400">
                <a:latin typeface="Tw Cen MT"/>
                <a:cs typeface="Tw Cen MT"/>
              </a:rPr>
              <a:t>on call</a:t>
            </a:r>
            <a:r>
              <a:rPr sz="2400">
                <a:latin typeface="Tw Cen MT"/>
                <a:cs typeface="Tw Cen MT"/>
              </a:rPr>
              <a:t> but </a:t>
            </a:r>
            <a:r>
              <a:rPr lang="en-US" sz="2400">
                <a:latin typeface="Tw Cen MT"/>
                <a:cs typeface="Tw Cen MT"/>
              </a:rPr>
              <a:t>is</a:t>
            </a:r>
            <a:r>
              <a:rPr sz="2400">
                <a:latin typeface="Tw Cen MT"/>
                <a:cs typeface="Tw Cen MT"/>
              </a:rPr>
              <a:t> </a:t>
            </a:r>
            <a:r>
              <a:rPr lang="en-US" sz="2400">
                <a:latin typeface="Tw Cen MT"/>
                <a:cs typeface="Tw Cen MT"/>
              </a:rPr>
              <a:t>n</a:t>
            </a:r>
            <a:r>
              <a:rPr sz="2400">
                <a:latin typeface="Tw Cen MT"/>
                <a:cs typeface="Tw Cen MT"/>
              </a:rPr>
              <a:t>ot o</a:t>
            </a:r>
            <a:r>
              <a:rPr lang="en-US" sz="2400">
                <a:latin typeface="Tw Cen MT"/>
                <a:cs typeface="Tw Cen MT"/>
              </a:rPr>
              <a:t>n</a:t>
            </a:r>
            <a:r>
              <a:rPr lang="en-US" sz="2400" spc="-500">
                <a:latin typeface="Tw Cen MT"/>
                <a:cs typeface="Tw Cen MT"/>
              </a:rPr>
              <a:t> </a:t>
            </a:r>
            <a:r>
              <a:rPr sz="2400" spc="-500">
                <a:latin typeface="Tw Cen MT"/>
                <a:cs typeface="Tw Cen MT"/>
              </a:rPr>
              <a:t> </a:t>
            </a:r>
            <a:r>
              <a:rPr lang="en-US" sz="2400" spc="5">
                <a:latin typeface="Tw Cen MT"/>
                <a:cs typeface="Tw Cen MT"/>
              </a:rPr>
              <a:t>clock</a:t>
            </a:r>
            <a:r>
              <a:rPr sz="2400" spc="5">
                <a:latin typeface="Tw Cen MT"/>
                <a:cs typeface="Tw Cen MT"/>
              </a:rPr>
              <a:t>.</a:t>
            </a:r>
            <a:endParaRPr sz="2400">
              <a:latin typeface="Tw Cen MT"/>
              <a:cs typeface="Tw Cen M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448" y="190245"/>
            <a:ext cx="8529320" cy="559435"/>
          </a:xfrm>
          <a:prstGeom prst="rect">
            <a:avLst/>
          </a:prstGeom>
        </p:spPr>
        <p:txBody>
          <a:bodyPr vert="horz" wrap="square" lIns="0" tIns="12700" rIns="0" bIns="0" rtlCol="0">
            <a:spAutoFit/>
          </a:bodyPr>
          <a:lstStyle/>
          <a:p>
            <a:pPr marL="12700">
              <a:lnSpc>
                <a:spcPct val="100000"/>
              </a:lnSpc>
              <a:spcBef>
                <a:spcPts val="100"/>
              </a:spcBef>
              <a:tabLst>
                <a:tab pos="2175510" algn="l"/>
              </a:tabLst>
            </a:pPr>
            <a:r>
              <a:rPr sz="3500" spc="-35"/>
              <a:t>Part</a:t>
            </a:r>
            <a:r>
              <a:rPr sz="3500" spc="-20"/>
              <a:t> </a:t>
            </a:r>
            <a:r>
              <a:rPr sz="3500"/>
              <a:t>Three:	</a:t>
            </a:r>
            <a:r>
              <a:rPr sz="3500" spc="-5"/>
              <a:t>Identify </a:t>
            </a:r>
            <a:r>
              <a:rPr sz="3500"/>
              <a:t>What </a:t>
            </a:r>
            <a:r>
              <a:rPr sz="3500" spc="-5"/>
              <a:t>Activity </a:t>
            </a:r>
            <a:r>
              <a:rPr sz="3500"/>
              <a:t>Codes to</a:t>
            </a:r>
            <a:r>
              <a:rPr sz="3500" spc="-80"/>
              <a:t> </a:t>
            </a:r>
            <a:r>
              <a:rPr sz="3500" spc="-10"/>
              <a:t>Use</a:t>
            </a:r>
            <a:endParaRPr sz="3500"/>
          </a:p>
        </p:txBody>
      </p:sp>
      <p:sp>
        <p:nvSpPr>
          <p:cNvPr id="3" name="object 3"/>
          <p:cNvSpPr txBox="1"/>
          <p:nvPr/>
        </p:nvSpPr>
        <p:spPr>
          <a:xfrm>
            <a:off x="563372" y="1539494"/>
            <a:ext cx="7336155" cy="4098290"/>
          </a:xfrm>
          <a:prstGeom prst="rect">
            <a:avLst/>
          </a:prstGeom>
        </p:spPr>
        <p:txBody>
          <a:bodyPr vert="horz" wrap="square" lIns="0" tIns="63500" rIns="0" bIns="0" rtlCol="0">
            <a:spAutoFit/>
          </a:bodyPr>
          <a:lstStyle/>
          <a:p>
            <a:pPr marL="170815" indent="-158750">
              <a:lnSpc>
                <a:spcPct val="100000"/>
              </a:lnSpc>
              <a:spcBef>
                <a:spcPts val="500"/>
              </a:spcBef>
              <a:buAutoNum type="arabicPeriod"/>
              <a:tabLst>
                <a:tab pos="171450" algn="l"/>
              </a:tabLst>
            </a:pPr>
            <a:r>
              <a:rPr sz="1200" spc="-5" dirty="0">
                <a:latin typeface="Tw Cen MT"/>
                <a:cs typeface="Tw Cen MT"/>
              </a:rPr>
              <a:t>Billable </a:t>
            </a:r>
            <a:r>
              <a:rPr lang="en-US" sz="1200" spc="-5" dirty="0">
                <a:latin typeface="Tw Cen MT"/>
                <a:cs typeface="Tw Cen MT"/>
              </a:rPr>
              <a:t>a</a:t>
            </a:r>
            <a:r>
              <a:rPr sz="1200" spc="-5" dirty="0">
                <a:latin typeface="Tw Cen MT"/>
                <a:cs typeface="Tw Cen MT"/>
              </a:rPr>
              <a:t>ctivities </a:t>
            </a:r>
            <a:r>
              <a:rPr lang="en-US" sz="1200" spc="-5" dirty="0">
                <a:latin typeface="Tw Cen MT"/>
                <a:cs typeface="Tw Cen MT"/>
              </a:rPr>
              <a:t>f</a:t>
            </a:r>
            <a:r>
              <a:rPr sz="1200" spc="-5" dirty="0">
                <a:latin typeface="Tw Cen MT"/>
                <a:cs typeface="Tw Cen MT"/>
              </a:rPr>
              <a:t>all </a:t>
            </a:r>
            <a:r>
              <a:rPr lang="en-US" sz="1200" spc="-5" dirty="0">
                <a:latin typeface="Tw Cen MT"/>
                <a:cs typeface="Tw Cen MT"/>
              </a:rPr>
              <a:t>u</a:t>
            </a:r>
            <a:r>
              <a:rPr sz="1200" spc="-5" dirty="0">
                <a:latin typeface="Tw Cen MT"/>
                <a:cs typeface="Tw Cen MT"/>
              </a:rPr>
              <a:t>nder </a:t>
            </a:r>
            <a:r>
              <a:rPr lang="en-US" sz="1200" dirty="0">
                <a:latin typeface="Tw Cen MT"/>
                <a:cs typeface="Tw Cen MT"/>
              </a:rPr>
              <a:t>m</a:t>
            </a:r>
            <a:r>
              <a:rPr sz="1200" dirty="0">
                <a:latin typeface="Tw Cen MT"/>
                <a:cs typeface="Tw Cen MT"/>
              </a:rPr>
              <a:t>ultiple</a:t>
            </a:r>
            <a:r>
              <a:rPr sz="1200" spc="-10" dirty="0">
                <a:latin typeface="Tw Cen MT"/>
                <a:cs typeface="Tw Cen MT"/>
              </a:rPr>
              <a:t> </a:t>
            </a:r>
            <a:r>
              <a:rPr lang="en-US" sz="1200" spc="-5" dirty="0">
                <a:latin typeface="Tw Cen MT"/>
                <a:cs typeface="Tw Cen MT"/>
              </a:rPr>
              <a:t>codes</a:t>
            </a:r>
            <a:endParaRPr sz="1200" dirty="0">
              <a:latin typeface="Tw Cen MT"/>
              <a:cs typeface="Tw Cen MT"/>
            </a:endParaRPr>
          </a:p>
          <a:p>
            <a:pPr marL="638810" marR="6456045" indent="-32384">
              <a:lnSpc>
                <a:spcPct val="125600"/>
              </a:lnSpc>
              <a:spcBef>
                <a:spcPts val="30"/>
              </a:spcBef>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405"/>
              </a:spcBef>
              <a:buAutoNum type="arabicPeriod" startAt="2"/>
              <a:tabLst>
                <a:tab pos="171450" algn="l"/>
              </a:tabLst>
            </a:pPr>
            <a:r>
              <a:rPr sz="1200" spc="-5" dirty="0">
                <a:latin typeface="Tw Cen MT"/>
                <a:cs typeface="Tw Cen MT"/>
              </a:rPr>
              <a:t>All </a:t>
            </a:r>
            <a:r>
              <a:rPr lang="en-US" sz="1200" spc="-10" dirty="0">
                <a:latin typeface="Tw Cen MT"/>
                <a:cs typeface="Tw Cen MT"/>
              </a:rPr>
              <a:t>paperwork </a:t>
            </a:r>
            <a:r>
              <a:rPr lang="en-US" sz="1200" spc="-5" dirty="0">
                <a:latin typeface="Tw Cen MT"/>
                <a:cs typeface="Tw Cen MT"/>
              </a:rPr>
              <a:t>falls under</a:t>
            </a:r>
            <a:r>
              <a:rPr sz="1200" spc="-5" dirty="0">
                <a:latin typeface="Tw Cen MT"/>
                <a:cs typeface="Tw Cen MT"/>
              </a:rPr>
              <a:t> </a:t>
            </a:r>
            <a:r>
              <a:rPr lang="en-US" sz="1200" spc="-5" dirty="0">
                <a:latin typeface="Tw Cen MT"/>
                <a:cs typeface="Tw Cen MT"/>
              </a:rPr>
              <a:t>code</a:t>
            </a:r>
            <a:r>
              <a:rPr sz="1200" spc="-5" dirty="0">
                <a:latin typeface="Tw Cen MT"/>
                <a:cs typeface="Tw Cen MT"/>
              </a:rPr>
              <a:t> </a:t>
            </a:r>
            <a:r>
              <a:rPr sz="1200" dirty="0">
                <a:latin typeface="Tw Cen MT"/>
                <a:cs typeface="Tw Cen MT"/>
              </a:rPr>
              <a:t>N: </a:t>
            </a:r>
            <a:r>
              <a:rPr sz="1200" spc="-5" dirty="0">
                <a:latin typeface="Tw Cen MT"/>
                <a:cs typeface="Tw Cen MT"/>
              </a:rPr>
              <a:t>General</a:t>
            </a:r>
            <a:r>
              <a:rPr sz="1200" spc="-15" dirty="0">
                <a:latin typeface="Tw Cen MT"/>
                <a:cs typeface="Tw Cen MT"/>
              </a:rPr>
              <a:t> </a:t>
            </a:r>
            <a:r>
              <a:rPr sz="1200" spc="-5" dirty="0">
                <a:latin typeface="Tw Cen MT"/>
                <a:cs typeface="Tw Cen MT"/>
              </a:rPr>
              <a:t>Administration</a:t>
            </a:r>
            <a:endParaRPr sz="1200" dirty="0">
              <a:latin typeface="Tw Cen MT"/>
              <a:cs typeface="Tw Cen MT"/>
            </a:endParaRPr>
          </a:p>
          <a:p>
            <a:pPr marL="638810" marR="6456045" indent="-32384">
              <a:lnSpc>
                <a:spcPct val="126699"/>
              </a:lnSpc>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400"/>
              </a:spcBef>
              <a:buAutoNum type="arabicPeriod" startAt="3"/>
              <a:tabLst>
                <a:tab pos="171450" algn="l"/>
              </a:tabLst>
            </a:pPr>
            <a:r>
              <a:rPr sz="1200" spc="-15" dirty="0">
                <a:latin typeface="Tw Cen MT"/>
                <a:cs typeface="Tw Cen MT"/>
              </a:rPr>
              <a:t>Any </a:t>
            </a:r>
            <a:r>
              <a:rPr sz="1200" dirty="0">
                <a:latin typeface="Tw Cen MT"/>
                <a:cs typeface="Tw Cen MT"/>
              </a:rPr>
              <a:t>time </a:t>
            </a:r>
            <a:r>
              <a:rPr sz="1200" spc="-5" dirty="0">
                <a:latin typeface="Tw Cen MT"/>
                <a:cs typeface="Tw Cen MT"/>
              </a:rPr>
              <a:t>spent driving </a:t>
            </a:r>
            <a:r>
              <a:rPr sz="1200" dirty="0">
                <a:latin typeface="Tw Cen MT"/>
                <a:cs typeface="Tw Cen MT"/>
              </a:rPr>
              <a:t>during </a:t>
            </a:r>
            <a:r>
              <a:rPr sz="1200" spc="-10" dirty="0">
                <a:latin typeface="Tw Cen MT"/>
                <a:cs typeface="Tw Cen MT"/>
              </a:rPr>
              <a:t>your </a:t>
            </a:r>
            <a:r>
              <a:rPr lang="en-US" sz="1200" spc="-5" dirty="0">
                <a:latin typeface="Tw Cen MT"/>
                <a:cs typeface="Tw Cen MT"/>
              </a:rPr>
              <a:t>workday</a:t>
            </a:r>
            <a:r>
              <a:rPr sz="1200" spc="-10" dirty="0">
                <a:latin typeface="Tw Cen MT"/>
                <a:cs typeface="Tw Cen MT"/>
              </a:rPr>
              <a:t> </a:t>
            </a:r>
            <a:r>
              <a:rPr sz="1200" spc="-5" dirty="0">
                <a:latin typeface="Tw Cen MT"/>
                <a:cs typeface="Tw Cen MT"/>
              </a:rPr>
              <a:t>falls </a:t>
            </a:r>
            <a:r>
              <a:rPr sz="1200" dirty="0">
                <a:latin typeface="Tw Cen MT"/>
                <a:cs typeface="Tw Cen MT"/>
              </a:rPr>
              <a:t>under the </a:t>
            </a:r>
            <a:r>
              <a:rPr sz="1200" spc="-5" dirty="0">
                <a:latin typeface="Tw Cen MT"/>
                <a:cs typeface="Tw Cen MT"/>
              </a:rPr>
              <a:t>same code </a:t>
            </a:r>
            <a:r>
              <a:rPr sz="1200" dirty="0">
                <a:latin typeface="Tw Cen MT"/>
                <a:cs typeface="Tw Cen MT"/>
              </a:rPr>
              <a:t>as the </a:t>
            </a:r>
            <a:r>
              <a:rPr sz="1200" spc="-5" dirty="0">
                <a:latin typeface="Tw Cen MT"/>
                <a:cs typeface="Tw Cen MT"/>
              </a:rPr>
              <a:t>activity </a:t>
            </a:r>
            <a:r>
              <a:rPr sz="1200" spc="-15" dirty="0">
                <a:latin typeface="Tw Cen MT"/>
                <a:cs typeface="Tw Cen MT"/>
              </a:rPr>
              <a:t>you </a:t>
            </a:r>
            <a:r>
              <a:rPr sz="1200" spc="-5" dirty="0">
                <a:latin typeface="Tw Cen MT"/>
                <a:cs typeface="Tw Cen MT"/>
              </a:rPr>
              <a:t>are </a:t>
            </a:r>
            <a:r>
              <a:rPr sz="1200" dirty="0">
                <a:latin typeface="Tw Cen MT"/>
                <a:cs typeface="Tw Cen MT"/>
              </a:rPr>
              <a:t>on </a:t>
            </a:r>
            <a:r>
              <a:rPr sz="1200" spc="-10" dirty="0">
                <a:latin typeface="Tw Cen MT"/>
                <a:cs typeface="Tw Cen MT"/>
              </a:rPr>
              <a:t>your </a:t>
            </a:r>
            <a:r>
              <a:rPr sz="1200" spc="-25" dirty="0">
                <a:latin typeface="Tw Cen MT"/>
                <a:cs typeface="Tw Cen MT"/>
              </a:rPr>
              <a:t>way </a:t>
            </a:r>
            <a:r>
              <a:rPr sz="1200" dirty="0">
                <a:latin typeface="Tw Cen MT"/>
                <a:cs typeface="Tw Cen MT"/>
              </a:rPr>
              <a:t>to</a:t>
            </a:r>
            <a:r>
              <a:rPr sz="1200" spc="-30" dirty="0">
                <a:latin typeface="Tw Cen MT"/>
                <a:cs typeface="Tw Cen MT"/>
              </a:rPr>
              <a:t> </a:t>
            </a:r>
            <a:r>
              <a:rPr sz="1200" spc="-5" dirty="0">
                <a:latin typeface="Tw Cen MT"/>
                <a:cs typeface="Tw Cen MT"/>
              </a:rPr>
              <a:t>perform</a:t>
            </a:r>
            <a:endParaRPr sz="1200" dirty="0">
              <a:latin typeface="Tw Cen MT"/>
              <a:cs typeface="Tw Cen MT"/>
            </a:endParaRPr>
          </a:p>
          <a:p>
            <a:pPr marL="607060" marR="6488430">
              <a:lnSpc>
                <a:spcPct val="126899"/>
              </a:lnSpc>
              <a:spcBef>
                <a:spcPts val="5"/>
              </a:spcBef>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400"/>
              </a:spcBef>
              <a:buAutoNum type="arabicPeriod" startAt="4"/>
              <a:tabLst>
                <a:tab pos="171450" algn="l"/>
              </a:tabLst>
            </a:pPr>
            <a:r>
              <a:rPr sz="1200" dirty="0">
                <a:latin typeface="Tw Cen MT"/>
                <a:cs typeface="Tw Cen MT"/>
              </a:rPr>
              <a:t>Time </a:t>
            </a:r>
            <a:r>
              <a:rPr sz="1200" spc="-5" dirty="0">
                <a:latin typeface="Tw Cen MT"/>
                <a:cs typeface="Tw Cen MT"/>
              </a:rPr>
              <a:t>spent completing </a:t>
            </a:r>
            <a:r>
              <a:rPr sz="1200" dirty="0">
                <a:latin typeface="Tw Cen MT"/>
                <a:cs typeface="Tw Cen MT"/>
              </a:rPr>
              <a:t>the time </a:t>
            </a:r>
            <a:r>
              <a:rPr sz="1200" spc="-10" dirty="0">
                <a:latin typeface="Tw Cen MT"/>
                <a:cs typeface="Tw Cen MT"/>
              </a:rPr>
              <a:t>study </a:t>
            </a:r>
            <a:r>
              <a:rPr sz="1200" spc="-5" dirty="0">
                <a:latin typeface="Tw Cen MT"/>
                <a:cs typeface="Tw Cen MT"/>
              </a:rPr>
              <a:t>falls </a:t>
            </a:r>
            <a:r>
              <a:rPr sz="1200" dirty="0">
                <a:latin typeface="Tw Cen MT"/>
                <a:cs typeface="Tw Cen MT"/>
              </a:rPr>
              <a:t>under </a:t>
            </a:r>
            <a:r>
              <a:rPr sz="1200" spc="-5" dirty="0">
                <a:latin typeface="Tw Cen MT"/>
                <a:cs typeface="Tw Cen MT"/>
              </a:rPr>
              <a:t>code </a:t>
            </a:r>
            <a:r>
              <a:rPr sz="1200" dirty="0">
                <a:latin typeface="Tw Cen MT"/>
                <a:cs typeface="Tw Cen MT"/>
              </a:rPr>
              <a:t>N: </a:t>
            </a:r>
            <a:r>
              <a:rPr sz="1200" spc="-5" dirty="0">
                <a:latin typeface="Tw Cen MT"/>
                <a:cs typeface="Tw Cen MT"/>
              </a:rPr>
              <a:t>General</a:t>
            </a:r>
            <a:r>
              <a:rPr sz="1200" spc="-70" dirty="0">
                <a:latin typeface="Tw Cen MT"/>
                <a:cs typeface="Tw Cen MT"/>
              </a:rPr>
              <a:t> </a:t>
            </a:r>
            <a:r>
              <a:rPr sz="1200" spc="-5" dirty="0">
                <a:latin typeface="Tw Cen MT"/>
                <a:cs typeface="Tw Cen MT"/>
              </a:rPr>
              <a:t>Administration</a:t>
            </a:r>
            <a:endParaRPr sz="1200" dirty="0">
              <a:latin typeface="Tw Cen MT"/>
              <a:cs typeface="Tw Cen MT"/>
            </a:endParaRPr>
          </a:p>
          <a:p>
            <a:pPr marL="607060" marR="6488430">
              <a:lnSpc>
                <a:spcPct val="125600"/>
              </a:lnSpc>
              <a:spcBef>
                <a:spcPts val="20"/>
              </a:spcBef>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409"/>
              </a:spcBef>
              <a:buAutoNum type="arabicPeriod" startAt="5"/>
              <a:tabLst>
                <a:tab pos="171450" algn="l"/>
              </a:tabLst>
            </a:pPr>
            <a:r>
              <a:rPr sz="1200" spc="-5" dirty="0">
                <a:latin typeface="Tw Cen MT"/>
                <a:cs typeface="Tw Cen MT"/>
              </a:rPr>
              <a:t>For paid </a:t>
            </a:r>
            <a:r>
              <a:rPr sz="1200" dirty="0">
                <a:latin typeface="Tw Cen MT"/>
                <a:cs typeface="Tw Cen MT"/>
              </a:rPr>
              <a:t>time off </a:t>
            </a:r>
            <a:r>
              <a:rPr sz="1200" spc="-15" dirty="0">
                <a:latin typeface="Tw Cen MT"/>
                <a:cs typeface="Tw Cen MT"/>
              </a:rPr>
              <a:t>you </a:t>
            </a:r>
            <a:r>
              <a:rPr sz="1200" dirty="0">
                <a:latin typeface="Tw Cen MT"/>
                <a:cs typeface="Tw Cen MT"/>
              </a:rPr>
              <a:t>should </a:t>
            </a:r>
            <a:r>
              <a:rPr sz="1200" spc="-5" dirty="0">
                <a:latin typeface="Tw Cen MT"/>
                <a:cs typeface="Tw Cen MT"/>
              </a:rPr>
              <a:t>code </a:t>
            </a:r>
            <a:r>
              <a:rPr sz="1200" dirty="0">
                <a:latin typeface="Tw Cen MT"/>
                <a:cs typeface="Tw Cen MT"/>
              </a:rPr>
              <a:t>12 hours as </a:t>
            </a:r>
            <a:r>
              <a:rPr sz="1200" spc="-5" dirty="0">
                <a:latin typeface="Tw Cen MT"/>
                <a:cs typeface="Tw Cen MT"/>
              </a:rPr>
              <a:t>code </a:t>
            </a:r>
            <a:r>
              <a:rPr sz="1200" dirty="0">
                <a:latin typeface="Tw Cen MT"/>
                <a:cs typeface="Tw Cen MT"/>
              </a:rPr>
              <a:t>N: </a:t>
            </a:r>
            <a:r>
              <a:rPr sz="1200" spc="-5" dirty="0">
                <a:latin typeface="Tw Cen MT"/>
                <a:cs typeface="Tw Cen MT"/>
              </a:rPr>
              <a:t>General</a:t>
            </a:r>
            <a:r>
              <a:rPr sz="1200" spc="-45" dirty="0">
                <a:latin typeface="Tw Cen MT"/>
                <a:cs typeface="Tw Cen MT"/>
              </a:rPr>
              <a:t> </a:t>
            </a:r>
            <a:r>
              <a:rPr sz="1200" spc="-5" dirty="0">
                <a:latin typeface="Tw Cen MT"/>
                <a:cs typeface="Tw Cen MT"/>
              </a:rPr>
              <a:t>Administration</a:t>
            </a:r>
            <a:endParaRPr sz="1200" dirty="0">
              <a:latin typeface="Tw Cen MT"/>
              <a:cs typeface="Tw Cen MT"/>
            </a:endParaRPr>
          </a:p>
          <a:p>
            <a:pPr marL="607060" marR="6488430">
              <a:lnSpc>
                <a:spcPct val="126699"/>
              </a:lnSpc>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400"/>
              </a:spcBef>
              <a:buAutoNum type="arabicPeriod" startAt="6"/>
              <a:tabLst>
                <a:tab pos="171450" algn="l"/>
              </a:tabLst>
            </a:pPr>
            <a:r>
              <a:rPr sz="1200" dirty="0">
                <a:latin typeface="Tw Cen MT"/>
                <a:cs typeface="Tw Cen MT"/>
              </a:rPr>
              <a:t>Time </a:t>
            </a:r>
            <a:r>
              <a:rPr sz="1200" spc="-5" dirty="0">
                <a:latin typeface="Tw Cen MT"/>
                <a:cs typeface="Tw Cen MT"/>
              </a:rPr>
              <a:t>spent </a:t>
            </a:r>
            <a:r>
              <a:rPr sz="1200" dirty="0">
                <a:latin typeface="Tw Cen MT"/>
                <a:cs typeface="Tw Cen MT"/>
              </a:rPr>
              <a:t>on the phone </a:t>
            </a:r>
            <a:r>
              <a:rPr sz="1200" spc="-5" dirty="0">
                <a:latin typeface="Tw Cen MT"/>
                <a:cs typeface="Tw Cen MT"/>
              </a:rPr>
              <a:t>is coded </a:t>
            </a:r>
            <a:r>
              <a:rPr sz="1200" dirty="0">
                <a:latin typeface="Tw Cen MT"/>
                <a:cs typeface="Tw Cen MT"/>
              </a:rPr>
              <a:t>to the </a:t>
            </a:r>
            <a:r>
              <a:rPr sz="1200" spc="-5" dirty="0">
                <a:latin typeface="Tw Cen MT"/>
                <a:cs typeface="Tw Cen MT"/>
              </a:rPr>
              <a:t>code </a:t>
            </a:r>
            <a:r>
              <a:rPr sz="1200" dirty="0">
                <a:latin typeface="Tw Cen MT"/>
                <a:cs typeface="Tw Cen MT"/>
              </a:rPr>
              <a:t>that </a:t>
            </a:r>
            <a:r>
              <a:rPr sz="1200" spc="-5" dirty="0">
                <a:latin typeface="Tw Cen MT"/>
                <a:cs typeface="Tw Cen MT"/>
              </a:rPr>
              <a:t>represents </a:t>
            </a:r>
            <a:r>
              <a:rPr sz="1200" dirty="0">
                <a:latin typeface="Tw Cen MT"/>
                <a:cs typeface="Tw Cen MT"/>
              </a:rPr>
              <a:t>the </a:t>
            </a:r>
            <a:r>
              <a:rPr sz="1200" spc="-5" dirty="0">
                <a:latin typeface="Tw Cen MT"/>
                <a:cs typeface="Tw Cen MT"/>
              </a:rPr>
              <a:t>activity </a:t>
            </a:r>
            <a:r>
              <a:rPr sz="1200" spc="-15" dirty="0">
                <a:latin typeface="Tw Cen MT"/>
                <a:cs typeface="Tw Cen MT"/>
              </a:rPr>
              <a:t>you </a:t>
            </a:r>
            <a:r>
              <a:rPr sz="1200" spc="-5" dirty="0">
                <a:latin typeface="Tw Cen MT"/>
                <a:cs typeface="Tw Cen MT"/>
              </a:rPr>
              <a:t>are performing </a:t>
            </a:r>
            <a:r>
              <a:rPr sz="1200" dirty="0">
                <a:latin typeface="Tw Cen MT"/>
                <a:cs typeface="Tw Cen MT"/>
              </a:rPr>
              <a:t>on the</a:t>
            </a:r>
            <a:r>
              <a:rPr sz="1200" spc="-45" dirty="0">
                <a:latin typeface="Tw Cen MT"/>
                <a:cs typeface="Tw Cen MT"/>
              </a:rPr>
              <a:t> </a:t>
            </a:r>
            <a:r>
              <a:rPr sz="1200" spc="-5" dirty="0">
                <a:latin typeface="Tw Cen MT"/>
                <a:cs typeface="Tw Cen MT"/>
              </a:rPr>
              <a:t>phone.</a:t>
            </a:r>
            <a:endParaRPr sz="1200" dirty="0">
              <a:latin typeface="Tw Cen MT"/>
              <a:cs typeface="Tw Cen MT"/>
            </a:endParaRPr>
          </a:p>
          <a:p>
            <a:pPr marL="607060" marR="6488430">
              <a:lnSpc>
                <a:spcPct val="126699"/>
              </a:lnSpc>
              <a:spcBef>
                <a:spcPts val="10"/>
              </a:spcBef>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a:p>
            <a:pPr marL="170815" indent="-158750">
              <a:lnSpc>
                <a:spcPct val="100000"/>
              </a:lnSpc>
              <a:spcBef>
                <a:spcPts val="395"/>
              </a:spcBef>
              <a:buAutoNum type="arabicPeriod" startAt="7"/>
              <a:tabLst>
                <a:tab pos="171450" algn="l"/>
              </a:tabLst>
            </a:pPr>
            <a:r>
              <a:rPr sz="1200" dirty="0">
                <a:latin typeface="Tw Cen MT"/>
                <a:cs typeface="Tw Cen MT"/>
              </a:rPr>
              <a:t>Time </a:t>
            </a:r>
            <a:r>
              <a:rPr sz="1200" spc="-5" dirty="0">
                <a:latin typeface="Tw Cen MT"/>
                <a:cs typeface="Tw Cen MT"/>
              </a:rPr>
              <a:t>spent </a:t>
            </a:r>
            <a:r>
              <a:rPr sz="1200" dirty="0">
                <a:latin typeface="Tw Cen MT"/>
                <a:cs typeface="Tw Cen MT"/>
              </a:rPr>
              <a:t>being </a:t>
            </a:r>
            <a:r>
              <a:rPr sz="1200" spc="-5" dirty="0">
                <a:latin typeface="Tw Cen MT"/>
                <a:cs typeface="Tw Cen MT"/>
              </a:rPr>
              <a:t>“on call” </a:t>
            </a:r>
            <a:r>
              <a:rPr sz="1200" dirty="0">
                <a:latin typeface="Tw Cen MT"/>
                <a:cs typeface="Tw Cen MT"/>
              </a:rPr>
              <a:t>when </a:t>
            </a:r>
            <a:r>
              <a:rPr sz="1200" spc="-15" dirty="0">
                <a:latin typeface="Tw Cen MT"/>
                <a:cs typeface="Tw Cen MT"/>
              </a:rPr>
              <a:t>you </a:t>
            </a:r>
            <a:r>
              <a:rPr sz="1200" spc="-10" dirty="0">
                <a:latin typeface="Tw Cen MT"/>
                <a:cs typeface="Tw Cen MT"/>
              </a:rPr>
              <a:t>aren’t </a:t>
            </a:r>
            <a:r>
              <a:rPr sz="1200" dirty="0">
                <a:latin typeface="Tw Cen MT"/>
                <a:cs typeface="Tw Cen MT"/>
              </a:rPr>
              <a:t>doing another </a:t>
            </a:r>
            <a:r>
              <a:rPr lang="en-US" sz="1200" spc="-5" dirty="0">
                <a:latin typeface="Tw Cen MT"/>
                <a:cs typeface="Tw Cen MT"/>
              </a:rPr>
              <a:t>work-related</a:t>
            </a:r>
            <a:r>
              <a:rPr sz="1200" spc="-5" dirty="0">
                <a:latin typeface="Tw Cen MT"/>
                <a:cs typeface="Tw Cen MT"/>
              </a:rPr>
              <a:t> activity </a:t>
            </a:r>
            <a:r>
              <a:rPr sz="1200" dirty="0">
                <a:latin typeface="Tw Cen MT"/>
                <a:cs typeface="Tw Cen MT"/>
              </a:rPr>
              <a:t>is </a:t>
            </a:r>
            <a:r>
              <a:rPr sz="1200" spc="-5" dirty="0">
                <a:latin typeface="Tw Cen MT"/>
                <a:cs typeface="Tw Cen MT"/>
              </a:rPr>
              <a:t>coded </a:t>
            </a:r>
            <a:r>
              <a:rPr sz="1200" dirty="0">
                <a:latin typeface="Tw Cen MT"/>
                <a:cs typeface="Tw Cen MT"/>
              </a:rPr>
              <a:t>to </a:t>
            </a:r>
            <a:r>
              <a:rPr sz="1200" spc="-5" dirty="0">
                <a:latin typeface="Tw Cen MT"/>
                <a:cs typeface="Tw Cen MT"/>
              </a:rPr>
              <a:t>code</a:t>
            </a:r>
            <a:r>
              <a:rPr sz="1200" spc="-35" dirty="0">
                <a:latin typeface="Tw Cen MT"/>
                <a:cs typeface="Tw Cen MT"/>
              </a:rPr>
              <a:t> </a:t>
            </a:r>
            <a:r>
              <a:rPr sz="1200" spc="-25" dirty="0">
                <a:latin typeface="Tw Cen MT"/>
                <a:cs typeface="Tw Cen MT"/>
              </a:rPr>
              <a:t>O.</a:t>
            </a:r>
            <a:endParaRPr sz="1200" dirty="0">
              <a:latin typeface="Tw Cen MT"/>
              <a:cs typeface="Tw Cen MT"/>
            </a:endParaRPr>
          </a:p>
          <a:p>
            <a:pPr marL="607060" marR="6488430">
              <a:lnSpc>
                <a:spcPct val="125499"/>
              </a:lnSpc>
              <a:spcBef>
                <a:spcPts val="25"/>
              </a:spcBef>
            </a:pPr>
            <a:r>
              <a:rPr sz="900" dirty="0">
                <a:latin typeface="Tw Cen MT"/>
                <a:cs typeface="Tw Cen MT"/>
              </a:rPr>
              <a:t>True  F</a:t>
            </a:r>
            <a:r>
              <a:rPr sz="900" spc="-5" dirty="0">
                <a:latin typeface="Tw Cen MT"/>
                <a:cs typeface="Tw Cen MT"/>
              </a:rPr>
              <a:t>a</a:t>
            </a:r>
            <a:r>
              <a:rPr sz="900" spc="-10" dirty="0">
                <a:latin typeface="Tw Cen MT"/>
                <a:cs typeface="Tw Cen MT"/>
              </a:rPr>
              <a:t>l</a:t>
            </a:r>
            <a:r>
              <a:rPr sz="900" dirty="0">
                <a:latin typeface="Tw Cen MT"/>
                <a:cs typeface="Tw Cen MT"/>
              </a:rPr>
              <a:t>se</a:t>
            </a:r>
          </a:p>
        </p:txBody>
      </p:sp>
      <p:sp>
        <p:nvSpPr>
          <p:cNvPr id="4" name="object 4"/>
          <p:cNvSpPr/>
          <p:nvPr/>
        </p:nvSpPr>
        <p:spPr>
          <a:xfrm>
            <a:off x="1050797" y="2021585"/>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5" name="object 5"/>
          <p:cNvSpPr/>
          <p:nvPr/>
        </p:nvSpPr>
        <p:spPr>
          <a:xfrm>
            <a:off x="1050797" y="2021585"/>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6" name="object 6"/>
          <p:cNvSpPr/>
          <p:nvPr/>
        </p:nvSpPr>
        <p:spPr>
          <a:xfrm>
            <a:off x="1049274" y="1853945"/>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7" name="object 7"/>
          <p:cNvSpPr/>
          <p:nvPr/>
        </p:nvSpPr>
        <p:spPr>
          <a:xfrm>
            <a:off x="1049274" y="1853945"/>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8" name="object 8"/>
          <p:cNvSpPr/>
          <p:nvPr/>
        </p:nvSpPr>
        <p:spPr>
          <a:xfrm>
            <a:off x="1047750" y="301371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9" name="object 9"/>
          <p:cNvSpPr/>
          <p:nvPr/>
        </p:nvSpPr>
        <p:spPr>
          <a:xfrm>
            <a:off x="1047750" y="301371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10" name="object 10"/>
          <p:cNvSpPr/>
          <p:nvPr/>
        </p:nvSpPr>
        <p:spPr>
          <a:xfrm>
            <a:off x="1050797" y="3173729"/>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11" name="object 11"/>
          <p:cNvSpPr/>
          <p:nvPr/>
        </p:nvSpPr>
        <p:spPr>
          <a:xfrm>
            <a:off x="1050797" y="3173729"/>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12" name="object 12"/>
          <p:cNvSpPr/>
          <p:nvPr/>
        </p:nvSpPr>
        <p:spPr>
          <a:xfrm>
            <a:off x="1037082" y="3597402"/>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13" name="object 13"/>
          <p:cNvSpPr/>
          <p:nvPr/>
        </p:nvSpPr>
        <p:spPr>
          <a:xfrm>
            <a:off x="1037082" y="3597402"/>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14" name="object 14"/>
          <p:cNvSpPr/>
          <p:nvPr/>
        </p:nvSpPr>
        <p:spPr>
          <a:xfrm>
            <a:off x="1046225" y="3771138"/>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15" name="object 15"/>
          <p:cNvSpPr/>
          <p:nvPr/>
        </p:nvSpPr>
        <p:spPr>
          <a:xfrm>
            <a:off x="1046225" y="3771138"/>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16" name="object 16"/>
          <p:cNvSpPr/>
          <p:nvPr/>
        </p:nvSpPr>
        <p:spPr>
          <a:xfrm>
            <a:off x="1037082" y="4182617"/>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17" name="object 17"/>
          <p:cNvSpPr/>
          <p:nvPr/>
        </p:nvSpPr>
        <p:spPr>
          <a:xfrm>
            <a:off x="1037082" y="4182617"/>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18" name="object 18"/>
          <p:cNvSpPr/>
          <p:nvPr/>
        </p:nvSpPr>
        <p:spPr>
          <a:xfrm>
            <a:off x="1041653" y="4347209"/>
            <a:ext cx="91440" cy="97790"/>
          </a:xfrm>
          <a:custGeom>
            <a:avLst/>
            <a:gdLst/>
            <a:ahLst/>
            <a:cxnLst/>
            <a:rect l="l" t="t" r="r" b="b"/>
            <a:pathLst>
              <a:path w="91440" h="97789">
                <a:moveTo>
                  <a:pt x="0" y="97536"/>
                </a:moveTo>
                <a:lnTo>
                  <a:pt x="91440" y="97536"/>
                </a:lnTo>
                <a:lnTo>
                  <a:pt x="91440" y="0"/>
                </a:lnTo>
                <a:lnTo>
                  <a:pt x="0" y="0"/>
                </a:lnTo>
                <a:lnTo>
                  <a:pt x="0" y="97536"/>
                </a:lnTo>
                <a:close/>
              </a:path>
            </a:pathLst>
          </a:custGeom>
          <a:solidFill>
            <a:srgbClr val="4189B3"/>
          </a:solidFill>
        </p:spPr>
        <p:txBody>
          <a:bodyPr wrap="square" lIns="0" tIns="0" rIns="0" bIns="0" rtlCol="0"/>
          <a:lstStyle/>
          <a:p>
            <a:endParaRPr/>
          </a:p>
        </p:txBody>
      </p:sp>
      <p:sp>
        <p:nvSpPr>
          <p:cNvPr id="19" name="object 19"/>
          <p:cNvSpPr/>
          <p:nvPr/>
        </p:nvSpPr>
        <p:spPr>
          <a:xfrm>
            <a:off x="1041653" y="4347209"/>
            <a:ext cx="91440" cy="97790"/>
          </a:xfrm>
          <a:custGeom>
            <a:avLst/>
            <a:gdLst/>
            <a:ahLst/>
            <a:cxnLst/>
            <a:rect l="l" t="t" r="r" b="b"/>
            <a:pathLst>
              <a:path w="91440" h="97789">
                <a:moveTo>
                  <a:pt x="0" y="97536"/>
                </a:moveTo>
                <a:lnTo>
                  <a:pt x="91440" y="97536"/>
                </a:lnTo>
                <a:lnTo>
                  <a:pt x="91440" y="0"/>
                </a:lnTo>
                <a:lnTo>
                  <a:pt x="0" y="0"/>
                </a:lnTo>
                <a:lnTo>
                  <a:pt x="0" y="97536"/>
                </a:lnTo>
                <a:close/>
              </a:path>
            </a:pathLst>
          </a:custGeom>
          <a:ln w="19812">
            <a:solidFill>
              <a:srgbClr val="2C6383"/>
            </a:solidFill>
          </a:ln>
        </p:spPr>
        <p:txBody>
          <a:bodyPr wrap="square" lIns="0" tIns="0" rIns="0" bIns="0" rtlCol="0"/>
          <a:lstStyle/>
          <a:p>
            <a:endParaRPr/>
          </a:p>
        </p:txBody>
      </p:sp>
      <p:sp>
        <p:nvSpPr>
          <p:cNvPr id="20" name="object 20"/>
          <p:cNvSpPr/>
          <p:nvPr/>
        </p:nvSpPr>
        <p:spPr>
          <a:xfrm>
            <a:off x="1037082" y="4767834"/>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21" name="object 21"/>
          <p:cNvSpPr/>
          <p:nvPr/>
        </p:nvSpPr>
        <p:spPr>
          <a:xfrm>
            <a:off x="1037082" y="4767834"/>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22" name="object 22"/>
          <p:cNvSpPr/>
          <p:nvPr/>
        </p:nvSpPr>
        <p:spPr>
          <a:xfrm>
            <a:off x="1046225" y="494157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23" name="object 23"/>
          <p:cNvSpPr/>
          <p:nvPr/>
        </p:nvSpPr>
        <p:spPr>
          <a:xfrm>
            <a:off x="1046225" y="494157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24" name="object 24"/>
          <p:cNvSpPr/>
          <p:nvPr/>
        </p:nvSpPr>
        <p:spPr>
          <a:xfrm>
            <a:off x="1037082" y="5334761"/>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25" name="object 25"/>
          <p:cNvSpPr/>
          <p:nvPr/>
        </p:nvSpPr>
        <p:spPr>
          <a:xfrm>
            <a:off x="1037082" y="5334761"/>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26" name="object 26"/>
          <p:cNvSpPr txBox="1"/>
          <p:nvPr/>
        </p:nvSpPr>
        <p:spPr>
          <a:xfrm>
            <a:off x="4069460" y="866393"/>
            <a:ext cx="689610" cy="406400"/>
          </a:xfrm>
          <a:prstGeom prst="rect">
            <a:avLst/>
          </a:prstGeom>
        </p:spPr>
        <p:txBody>
          <a:bodyPr vert="horz" wrap="square" lIns="0" tIns="12065" rIns="0" bIns="0" rtlCol="0">
            <a:spAutoFit/>
          </a:bodyPr>
          <a:lstStyle/>
          <a:p>
            <a:pPr marL="12700">
              <a:lnSpc>
                <a:spcPct val="100000"/>
              </a:lnSpc>
              <a:spcBef>
                <a:spcPts val="95"/>
              </a:spcBef>
            </a:pPr>
            <a:r>
              <a:rPr sz="2500" spc="-5">
                <a:latin typeface="Tw Cen MT"/>
                <a:cs typeface="Tw Cen MT"/>
              </a:rPr>
              <a:t>QUIZ</a:t>
            </a:r>
            <a:endParaRPr sz="2500">
              <a:latin typeface="Tw Cen MT"/>
              <a:cs typeface="Tw Cen MT"/>
            </a:endParaRPr>
          </a:p>
        </p:txBody>
      </p:sp>
      <p:sp>
        <p:nvSpPr>
          <p:cNvPr id="27" name="object 27"/>
          <p:cNvSpPr/>
          <p:nvPr/>
        </p:nvSpPr>
        <p:spPr>
          <a:xfrm>
            <a:off x="1056894" y="242697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28" name="object 28"/>
          <p:cNvSpPr/>
          <p:nvPr/>
        </p:nvSpPr>
        <p:spPr>
          <a:xfrm>
            <a:off x="1056894" y="2426970"/>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29" name="object 29"/>
          <p:cNvSpPr/>
          <p:nvPr/>
        </p:nvSpPr>
        <p:spPr>
          <a:xfrm>
            <a:off x="1050797" y="2620517"/>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30" name="object 30"/>
          <p:cNvSpPr/>
          <p:nvPr/>
        </p:nvSpPr>
        <p:spPr>
          <a:xfrm>
            <a:off x="1050797" y="2620517"/>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
        <p:nvSpPr>
          <p:cNvPr id="31" name="object 31"/>
          <p:cNvSpPr/>
          <p:nvPr/>
        </p:nvSpPr>
        <p:spPr>
          <a:xfrm>
            <a:off x="1041653" y="5493258"/>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solidFill>
            <a:srgbClr val="4189B3"/>
          </a:solidFill>
        </p:spPr>
        <p:txBody>
          <a:bodyPr wrap="square" lIns="0" tIns="0" rIns="0" bIns="0" rtlCol="0"/>
          <a:lstStyle/>
          <a:p>
            <a:endParaRPr/>
          </a:p>
        </p:txBody>
      </p:sp>
      <p:sp>
        <p:nvSpPr>
          <p:cNvPr id="32" name="object 32"/>
          <p:cNvSpPr/>
          <p:nvPr/>
        </p:nvSpPr>
        <p:spPr>
          <a:xfrm>
            <a:off x="1041653" y="5493258"/>
            <a:ext cx="94615" cy="94615"/>
          </a:xfrm>
          <a:custGeom>
            <a:avLst/>
            <a:gdLst/>
            <a:ahLst/>
            <a:cxnLst/>
            <a:rect l="l" t="t" r="r" b="b"/>
            <a:pathLst>
              <a:path w="94615" h="94614">
                <a:moveTo>
                  <a:pt x="0" y="94487"/>
                </a:moveTo>
                <a:lnTo>
                  <a:pt x="94487" y="94487"/>
                </a:lnTo>
                <a:lnTo>
                  <a:pt x="94487" y="0"/>
                </a:lnTo>
                <a:lnTo>
                  <a:pt x="0" y="0"/>
                </a:lnTo>
                <a:lnTo>
                  <a:pt x="0" y="94487"/>
                </a:lnTo>
                <a:close/>
              </a:path>
            </a:pathLst>
          </a:custGeom>
          <a:ln w="19812">
            <a:solidFill>
              <a:srgbClr val="2C6383"/>
            </a:solidFill>
          </a:ln>
        </p:spPr>
        <p:txBody>
          <a:bodyPr wrap="square" lIns="0" tIns="0" rIns="0" bIns="0" rtlCol="0"/>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344170"/>
            <a:ext cx="4608195" cy="696595"/>
          </a:xfrm>
          <a:prstGeom prst="rect">
            <a:avLst/>
          </a:prstGeom>
        </p:spPr>
        <p:txBody>
          <a:bodyPr vert="horz" wrap="square" lIns="0" tIns="12700" rIns="0" bIns="0" rtlCol="0">
            <a:spAutoFit/>
          </a:bodyPr>
          <a:lstStyle/>
          <a:p>
            <a:pPr marL="12700">
              <a:lnSpc>
                <a:spcPct val="100000"/>
              </a:lnSpc>
              <a:spcBef>
                <a:spcPts val="100"/>
              </a:spcBef>
            </a:pPr>
            <a:r>
              <a:rPr sz="4400"/>
              <a:t>PROGRAM</a:t>
            </a:r>
            <a:r>
              <a:rPr sz="4400" spc="-100"/>
              <a:t> </a:t>
            </a:r>
            <a:r>
              <a:rPr sz="4400" spc="-10"/>
              <a:t>HOTLINE</a:t>
            </a:r>
            <a:endParaRPr sz="4400"/>
          </a:p>
        </p:txBody>
      </p:sp>
      <p:sp>
        <p:nvSpPr>
          <p:cNvPr id="3" name="object 3"/>
          <p:cNvSpPr txBox="1"/>
          <p:nvPr/>
        </p:nvSpPr>
        <p:spPr>
          <a:xfrm>
            <a:off x="535940" y="1502791"/>
            <a:ext cx="7934325" cy="3400290"/>
          </a:xfrm>
          <a:prstGeom prst="rect">
            <a:avLst/>
          </a:prstGeom>
        </p:spPr>
        <p:txBody>
          <a:bodyPr vert="horz" wrap="square" lIns="0" tIns="12065" rIns="0" bIns="0" rtlCol="0">
            <a:spAutoFit/>
          </a:bodyPr>
          <a:lstStyle/>
          <a:p>
            <a:pPr marL="139700" algn="ctr">
              <a:lnSpc>
                <a:spcPts val="4345"/>
              </a:lnSpc>
              <a:spcBef>
                <a:spcPts val="95"/>
              </a:spcBef>
            </a:pPr>
            <a:r>
              <a:rPr sz="3700" b="1" spc="-5">
                <a:solidFill>
                  <a:srgbClr val="FF0000"/>
                </a:solidFill>
                <a:latin typeface="Tw Cen MT"/>
                <a:cs typeface="Tw Cen MT"/>
              </a:rPr>
              <a:t>Please call </a:t>
            </a:r>
            <a:r>
              <a:rPr sz="3700" b="1" spc="5">
                <a:solidFill>
                  <a:srgbClr val="FF0000"/>
                </a:solidFill>
                <a:latin typeface="Tw Cen MT"/>
                <a:cs typeface="Tw Cen MT"/>
              </a:rPr>
              <a:t>InteCare </a:t>
            </a:r>
            <a:r>
              <a:rPr sz="3700" b="1" spc="-5">
                <a:solidFill>
                  <a:srgbClr val="FF0000"/>
                </a:solidFill>
                <a:latin typeface="Tw Cen MT"/>
                <a:cs typeface="Tw Cen MT"/>
              </a:rPr>
              <a:t>with </a:t>
            </a:r>
            <a:r>
              <a:rPr sz="3700" b="1" spc="-25">
                <a:solidFill>
                  <a:srgbClr val="FF0000"/>
                </a:solidFill>
                <a:latin typeface="Tw Cen MT"/>
                <a:cs typeface="Tw Cen MT"/>
              </a:rPr>
              <a:t>any</a:t>
            </a:r>
            <a:r>
              <a:rPr sz="3700" b="1" spc="25">
                <a:solidFill>
                  <a:srgbClr val="FF0000"/>
                </a:solidFill>
                <a:latin typeface="Tw Cen MT"/>
                <a:cs typeface="Tw Cen MT"/>
              </a:rPr>
              <a:t> </a:t>
            </a:r>
            <a:r>
              <a:rPr sz="3700" b="1" spc="-5">
                <a:solidFill>
                  <a:srgbClr val="FF0000"/>
                </a:solidFill>
                <a:latin typeface="Tw Cen MT"/>
                <a:cs typeface="Tw Cen MT"/>
              </a:rPr>
              <a:t>questions!</a:t>
            </a:r>
            <a:endParaRPr sz="3700">
              <a:latin typeface="Tw Cen MT"/>
              <a:cs typeface="Tw Cen MT"/>
            </a:endParaRPr>
          </a:p>
          <a:p>
            <a:pPr marL="138430" algn="ctr">
              <a:lnSpc>
                <a:spcPts val="4345"/>
              </a:lnSpc>
            </a:pPr>
            <a:r>
              <a:rPr sz="3700" b="1" spc="-10">
                <a:solidFill>
                  <a:srgbClr val="FF0000"/>
                </a:solidFill>
                <a:latin typeface="Tw Cen MT"/>
                <a:cs typeface="Tw Cen MT"/>
              </a:rPr>
              <a:t>1-888-591-6128</a:t>
            </a:r>
            <a:endParaRPr sz="3700">
              <a:latin typeface="Tw Cen MT"/>
              <a:cs typeface="Tw Cen MT"/>
            </a:endParaRPr>
          </a:p>
          <a:p>
            <a:pPr marL="136525" algn="ctr">
              <a:lnSpc>
                <a:spcPct val="100000"/>
              </a:lnSpc>
              <a:spcBef>
                <a:spcPts val="1760"/>
              </a:spcBef>
            </a:pPr>
            <a:r>
              <a:rPr lang="en-US" sz="2000" spc="-10">
                <a:latin typeface="Tw Cen MT"/>
                <a:cs typeface="Tw Cen MT"/>
              </a:rPr>
              <a:t>Gwen Tucker</a:t>
            </a:r>
            <a:endParaRPr sz="2000">
              <a:latin typeface="Tw Cen MT"/>
              <a:cs typeface="Tw Cen MT"/>
            </a:endParaRPr>
          </a:p>
          <a:p>
            <a:pPr>
              <a:lnSpc>
                <a:spcPct val="100000"/>
              </a:lnSpc>
              <a:spcBef>
                <a:spcPts val="15"/>
              </a:spcBef>
            </a:pPr>
            <a:endParaRPr sz="2600">
              <a:latin typeface="Tw Cen MT"/>
              <a:cs typeface="Tw Cen MT"/>
            </a:endParaRPr>
          </a:p>
          <a:p>
            <a:pPr marL="12700">
              <a:lnSpc>
                <a:spcPct val="100000"/>
              </a:lnSpc>
            </a:pPr>
            <a:r>
              <a:rPr sz="2000" spc="-5">
                <a:latin typeface="Tw Cen MT"/>
                <a:cs typeface="Tw Cen MT"/>
              </a:rPr>
              <a:t>If </a:t>
            </a:r>
            <a:r>
              <a:rPr sz="2000">
                <a:latin typeface="Tw Cen MT"/>
                <a:cs typeface="Tw Cen MT"/>
              </a:rPr>
              <a:t>leaving a </a:t>
            </a:r>
            <a:r>
              <a:rPr sz="2000" spc="-15">
                <a:latin typeface="Tw Cen MT"/>
                <a:cs typeface="Tw Cen MT"/>
              </a:rPr>
              <a:t>message, </a:t>
            </a:r>
            <a:r>
              <a:rPr sz="2000">
                <a:latin typeface="Tw Cen MT"/>
                <a:cs typeface="Tw Cen MT"/>
              </a:rPr>
              <a:t>please </a:t>
            </a:r>
            <a:r>
              <a:rPr sz="2000" spc="-5">
                <a:latin typeface="Tw Cen MT"/>
                <a:cs typeface="Tw Cen MT"/>
              </a:rPr>
              <a:t>provide </a:t>
            </a:r>
            <a:r>
              <a:rPr sz="2000">
                <a:latin typeface="Tw Cen MT"/>
                <a:cs typeface="Tw Cen MT"/>
              </a:rPr>
              <a:t>the</a:t>
            </a:r>
            <a:r>
              <a:rPr sz="2000" spc="-125">
                <a:latin typeface="Tw Cen MT"/>
                <a:cs typeface="Tw Cen MT"/>
              </a:rPr>
              <a:t> </a:t>
            </a:r>
            <a:r>
              <a:rPr sz="2000" spc="-10">
                <a:latin typeface="Tw Cen MT"/>
                <a:cs typeface="Tw Cen MT"/>
              </a:rPr>
              <a:t>following:</a:t>
            </a:r>
            <a:endParaRPr sz="2000">
              <a:latin typeface="Tw Cen MT"/>
              <a:cs typeface="Tw Cen MT"/>
            </a:endParaRPr>
          </a:p>
          <a:p>
            <a:pPr marL="652780" indent="-274955">
              <a:lnSpc>
                <a:spcPct val="100000"/>
              </a:lnSpc>
              <a:spcBef>
                <a:spcPts val="260"/>
              </a:spcBef>
              <a:buClr>
                <a:srgbClr val="4189B3"/>
              </a:buClr>
              <a:buSzPct val="70000"/>
              <a:buFont typeface="Wingdings 2"/>
              <a:buChar char="□"/>
              <a:tabLst>
                <a:tab pos="652780" algn="l"/>
                <a:tab pos="653415" algn="l"/>
              </a:tabLst>
            </a:pPr>
            <a:r>
              <a:rPr sz="1500" spc="-30">
                <a:latin typeface="Tw Cen MT"/>
                <a:cs typeface="Tw Cen MT"/>
              </a:rPr>
              <a:t>Your</a:t>
            </a:r>
            <a:r>
              <a:rPr sz="1500" spc="-20">
                <a:latin typeface="Tw Cen MT"/>
                <a:cs typeface="Tw Cen MT"/>
              </a:rPr>
              <a:t> </a:t>
            </a:r>
            <a:r>
              <a:rPr lang="en-US" sz="1500" spc="-5">
                <a:latin typeface="Tw Cen MT"/>
                <a:cs typeface="Tw Cen MT"/>
              </a:rPr>
              <a:t>n</a:t>
            </a:r>
            <a:r>
              <a:rPr sz="1500" spc="-5">
                <a:latin typeface="Tw Cen MT"/>
                <a:cs typeface="Tw Cen MT"/>
              </a:rPr>
              <a:t>ame</a:t>
            </a:r>
            <a:endParaRPr sz="1500">
              <a:latin typeface="Tw Cen MT"/>
              <a:cs typeface="Tw Cen MT"/>
            </a:endParaRPr>
          </a:p>
          <a:p>
            <a:pPr marL="704850" indent="-327025">
              <a:lnSpc>
                <a:spcPct val="100000"/>
              </a:lnSpc>
              <a:spcBef>
                <a:spcPts val="240"/>
              </a:spcBef>
              <a:buClr>
                <a:srgbClr val="4189B3"/>
              </a:buClr>
              <a:buSzPct val="70000"/>
              <a:buFont typeface="Wingdings 2"/>
              <a:buChar char="□"/>
              <a:tabLst>
                <a:tab pos="704215" algn="l"/>
                <a:tab pos="705485" algn="l"/>
              </a:tabLst>
            </a:pPr>
            <a:r>
              <a:rPr sz="1500" spc="-5">
                <a:latin typeface="Tw Cen MT"/>
                <a:cs typeface="Tw Cen MT"/>
              </a:rPr>
              <a:t>Agency</a:t>
            </a:r>
            <a:r>
              <a:rPr sz="1500" spc="-35">
                <a:latin typeface="Tw Cen MT"/>
                <a:cs typeface="Tw Cen MT"/>
              </a:rPr>
              <a:t> </a:t>
            </a:r>
            <a:r>
              <a:rPr lang="en-US" sz="1500" spc="-5">
                <a:latin typeface="Tw Cen MT"/>
                <a:cs typeface="Tw Cen MT"/>
              </a:rPr>
              <a:t>n</a:t>
            </a:r>
            <a:r>
              <a:rPr sz="1500" spc="-5">
                <a:latin typeface="Tw Cen MT"/>
                <a:cs typeface="Tw Cen MT"/>
              </a:rPr>
              <a:t>ame</a:t>
            </a:r>
            <a:endParaRPr sz="1500">
              <a:latin typeface="Tw Cen MT"/>
              <a:cs typeface="Tw Cen MT"/>
            </a:endParaRPr>
          </a:p>
          <a:p>
            <a:pPr marL="704850" indent="-327025">
              <a:lnSpc>
                <a:spcPct val="100000"/>
              </a:lnSpc>
              <a:spcBef>
                <a:spcPts val="240"/>
              </a:spcBef>
              <a:buClr>
                <a:srgbClr val="4189B3"/>
              </a:buClr>
              <a:buSzPct val="70000"/>
              <a:buFont typeface="Wingdings 2"/>
              <a:buChar char="□"/>
              <a:tabLst>
                <a:tab pos="704215" algn="l"/>
                <a:tab pos="705485" algn="l"/>
              </a:tabLst>
            </a:pPr>
            <a:r>
              <a:rPr sz="1500">
                <a:latin typeface="Tw Cen MT"/>
                <a:cs typeface="Tw Cen MT"/>
              </a:rPr>
              <a:t>Phone </a:t>
            </a:r>
            <a:r>
              <a:rPr lang="en-US" sz="1500" spc="-5">
                <a:latin typeface="Tw Cen MT"/>
                <a:cs typeface="Tw Cen MT"/>
              </a:rPr>
              <a:t>n</a:t>
            </a:r>
            <a:r>
              <a:rPr sz="1500" spc="-5">
                <a:latin typeface="Tw Cen MT"/>
                <a:cs typeface="Tw Cen MT"/>
              </a:rPr>
              <a:t>umber with </a:t>
            </a:r>
            <a:r>
              <a:rPr lang="en-US" sz="1500" u="sng" spc="-5">
                <a:uFill>
                  <a:solidFill>
                    <a:srgbClr val="000000"/>
                  </a:solidFill>
                </a:uFill>
                <a:latin typeface="Tw Cen MT"/>
                <a:cs typeface="Tw Cen MT"/>
              </a:rPr>
              <a:t>a</a:t>
            </a:r>
            <a:r>
              <a:rPr sz="1500" u="sng">
                <a:uFill>
                  <a:solidFill>
                    <a:srgbClr val="000000"/>
                  </a:solidFill>
                </a:uFill>
                <a:latin typeface="Tw Cen MT"/>
                <a:cs typeface="Tw Cen MT"/>
              </a:rPr>
              <a:t>rea</a:t>
            </a:r>
            <a:r>
              <a:rPr sz="1500" u="sng" spc="-5">
                <a:uFill>
                  <a:solidFill>
                    <a:srgbClr val="000000"/>
                  </a:solidFill>
                </a:uFill>
                <a:latin typeface="Tw Cen MT"/>
                <a:cs typeface="Tw Cen MT"/>
              </a:rPr>
              <a:t> </a:t>
            </a:r>
            <a:r>
              <a:rPr lang="en-US" sz="1500" u="sng" spc="-5">
                <a:uFill>
                  <a:solidFill>
                    <a:srgbClr val="000000"/>
                  </a:solidFill>
                </a:uFill>
                <a:latin typeface="Tw Cen MT"/>
                <a:cs typeface="Tw Cen MT"/>
              </a:rPr>
              <a:t>c</a:t>
            </a:r>
            <a:r>
              <a:rPr sz="1500" u="sng">
                <a:uFill>
                  <a:solidFill>
                    <a:srgbClr val="000000"/>
                  </a:solidFill>
                </a:uFill>
                <a:latin typeface="Tw Cen MT"/>
                <a:cs typeface="Tw Cen MT"/>
              </a:rPr>
              <a:t>ode</a:t>
            </a:r>
            <a:endParaRPr sz="1500">
              <a:latin typeface="Tw Cen MT"/>
              <a:cs typeface="Tw Cen MT"/>
            </a:endParaRPr>
          </a:p>
          <a:p>
            <a:pPr marL="704850" indent="-327025">
              <a:lnSpc>
                <a:spcPct val="100000"/>
              </a:lnSpc>
              <a:spcBef>
                <a:spcPts val="240"/>
              </a:spcBef>
              <a:buClr>
                <a:srgbClr val="4189B3"/>
              </a:buClr>
              <a:buSzPct val="70000"/>
              <a:buFont typeface="Wingdings 2"/>
              <a:buChar char="□"/>
              <a:tabLst>
                <a:tab pos="704215" algn="l"/>
                <a:tab pos="705485" algn="l"/>
              </a:tabLst>
            </a:pPr>
            <a:r>
              <a:rPr sz="1500" spc="-30">
                <a:latin typeface="Tw Cen MT"/>
                <a:cs typeface="Tw Cen MT"/>
              </a:rPr>
              <a:t>Your</a:t>
            </a:r>
            <a:r>
              <a:rPr sz="1500" spc="-5">
                <a:latin typeface="Tw Cen MT"/>
                <a:cs typeface="Tw Cen MT"/>
              </a:rPr>
              <a:t> </a:t>
            </a:r>
            <a:r>
              <a:rPr lang="en-US" sz="1500" spc="-5">
                <a:latin typeface="Tw Cen MT"/>
                <a:cs typeface="Tw Cen MT"/>
              </a:rPr>
              <a:t>q</a:t>
            </a:r>
            <a:r>
              <a:rPr sz="1500" spc="-5">
                <a:latin typeface="Tw Cen MT"/>
                <a:cs typeface="Tw Cen MT"/>
              </a:rPr>
              <a:t>uestion</a:t>
            </a:r>
            <a:endParaRPr sz="1500">
              <a:latin typeface="Tw Cen MT"/>
              <a:cs typeface="Tw Cen MT"/>
            </a:endParaRPr>
          </a:p>
        </p:txBody>
      </p:sp>
      <p:sp>
        <p:nvSpPr>
          <p:cNvPr id="4" name="object 4"/>
          <p:cNvSpPr txBox="1"/>
          <p:nvPr/>
        </p:nvSpPr>
        <p:spPr>
          <a:xfrm>
            <a:off x="1203756" y="5046421"/>
            <a:ext cx="7085330" cy="934230"/>
          </a:xfrm>
          <a:prstGeom prst="rect">
            <a:avLst/>
          </a:prstGeom>
        </p:spPr>
        <p:txBody>
          <a:bodyPr vert="horz" wrap="square" lIns="0" tIns="12065" rIns="0" bIns="0" rtlCol="0">
            <a:spAutoFit/>
          </a:bodyPr>
          <a:lstStyle/>
          <a:p>
            <a:pPr algn="ctr">
              <a:lnSpc>
                <a:spcPts val="3675"/>
              </a:lnSpc>
              <a:spcBef>
                <a:spcPts val="95"/>
              </a:spcBef>
            </a:pPr>
            <a:r>
              <a:rPr lang="en-US" sz="2800" b="1" i="1">
                <a:solidFill>
                  <a:srgbClr val="FF0000"/>
                </a:solidFill>
                <a:latin typeface="Footlight MT Light" panose="0204060206030A020304" pitchFamily="18" charset="0"/>
                <a:cs typeface="Freestyle Script"/>
              </a:rPr>
              <a:t>Please click the </a:t>
            </a:r>
            <a:r>
              <a:rPr lang="en-US" sz="2800" b="1" i="1">
                <a:solidFill>
                  <a:srgbClr val="00B0F0"/>
                </a:solidFill>
                <a:latin typeface="Footlight MT Light" panose="0204060206030A020304" pitchFamily="18" charset="0"/>
                <a:cs typeface="Freestyle Script"/>
              </a:rPr>
              <a:t>blue </a:t>
            </a:r>
            <a:r>
              <a:rPr lang="en-US" sz="2800" b="1" i="1" spc="5">
                <a:solidFill>
                  <a:srgbClr val="00B0F0"/>
                </a:solidFill>
                <a:latin typeface="Footlight MT Light" panose="0204060206030A020304" pitchFamily="18" charset="0"/>
                <a:cs typeface="Freestyle Script"/>
              </a:rPr>
              <a:t>button </a:t>
            </a:r>
            <a:r>
              <a:rPr lang="en-US" sz="2800" b="1" i="1">
                <a:solidFill>
                  <a:srgbClr val="FF0000"/>
                </a:solidFill>
                <a:latin typeface="Footlight MT Light" panose="0204060206030A020304" pitchFamily="18" charset="0"/>
                <a:cs typeface="Freestyle Script"/>
              </a:rPr>
              <a:t>on the next slide to complete</a:t>
            </a:r>
            <a:r>
              <a:rPr lang="en-US" sz="2800" b="1" i="1" spc="-150">
                <a:solidFill>
                  <a:srgbClr val="FF0000"/>
                </a:solidFill>
                <a:latin typeface="Footlight MT Light" panose="0204060206030A020304" pitchFamily="18" charset="0"/>
                <a:cs typeface="Freestyle Script"/>
              </a:rPr>
              <a:t> </a:t>
            </a:r>
            <a:r>
              <a:rPr lang="en-US" sz="2800" b="1" i="1">
                <a:solidFill>
                  <a:srgbClr val="FF0000"/>
                </a:solidFill>
                <a:latin typeface="Footlight MT Light" panose="0204060206030A020304" pitchFamily="18" charset="0"/>
                <a:cs typeface="Freestyle Script"/>
              </a:rPr>
              <a:t>your</a:t>
            </a:r>
            <a:r>
              <a:rPr lang="en-US" sz="2800" b="1">
                <a:solidFill>
                  <a:srgbClr val="FF0000"/>
                </a:solidFill>
                <a:latin typeface="Footlight MT Light" panose="0204060206030A020304" pitchFamily="18" charset="0"/>
                <a:cs typeface="Freestyle Script"/>
              </a:rPr>
              <a:t> t</a:t>
            </a:r>
            <a:r>
              <a:rPr lang="en-US" sz="2800" b="1" i="1">
                <a:solidFill>
                  <a:srgbClr val="FF0000"/>
                </a:solidFill>
                <a:latin typeface="Footlight MT Light" panose="0204060206030A020304" pitchFamily="18" charset="0"/>
                <a:cs typeface="Freestyle Script"/>
              </a:rPr>
              <a:t>raining.</a:t>
            </a:r>
            <a:endParaRPr lang="en-US" sz="2800" b="1">
              <a:solidFill>
                <a:srgbClr val="FF0000"/>
              </a:solidFill>
              <a:latin typeface="Footlight MT Light" panose="0204060206030A020304" pitchFamily="18" charset="0"/>
              <a:cs typeface="Freestyle Scrip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3772" rIns="0" bIns="0" rtlCol="0">
            <a:spAutoFit/>
          </a:bodyPr>
          <a:lstStyle/>
          <a:p>
            <a:pPr marL="43815" marR="5080">
              <a:lnSpc>
                <a:spcPct val="100000"/>
              </a:lnSpc>
              <a:spcBef>
                <a:spcPts val="100"/>
              </a:spcBef>
            </a:pPr>
            <a:r>
              <a:rPr spc="-30"/>
              <a:t>Types </a:t>
            </a:r>
            <a:r>
              <a:t>of </a:t>
            </a:r>
            <a:r>
              <a:rPr lang="en-US" spc="-5"/>
              <a:t>A</a:t>
            </a:r>
            <a:r>
              <a:rPr spc="-5"/>
              <a:t>ctivities </a:t>
            </a:r>
            <a:r>
              <a:rPr lang="en-US" spc="-5"/>
              <a:t>P</a:t>
            </a:r>
            <a:r>
              <a:t>erformed </a:t>
            </a:r>
            <a:r>
              <a:rPr spc="-95"/>
              <a:t>by </a:t>
            </a:r>
            <a:r>
              <a:rPr lang="en-US" spc="-95"/>
              <a:t>A</a:t>
            </a:r>
            <a:r>
              <a:rPr spc="-10"/>
              <a:t>gency  </a:t>
            </a:r>
            <a:r>
              <a:rPr lang="en-US" spc="-10"/>
              <a:t>S</a:t>
            </a:r>
            <a:r>
              <a:t>taff</a:t>
            </a:r>
          </a:p>
        </p:txBody>
      </p:sp>
      <p:sp>
        <p:nvSpPr>
          <p:cNvPr id="3" name="object 3"/>
          <p:cNvSpPr txBox="1"/>
          <p:nvPr/>
        </p:nvSpPr>
        <p:spPr>
          <a:xfrm>
            <a:off x="630927" y="1981200"/>
            <a:ext cx="8086852" cy="4027385"/>
          </a:xfrm>
          <a:prstGeom prst="rect">
            <a:avLst/>
          </a:prstGeom>
        </p:spPr>
        <p:txBody>
          <a:bodyPr vert="horz" wrap="square" lIns="0" tIns="13335" rIns="0" bIns="0" rtlCol="0">
            <a:spAutoFit/>
          </a:bodyPr>
          <a:lstStyle/>
          <a:p>
            <a:pPr marL="12700">
              <a:lnSpc>
                <a:spcPct val="100000"/>
              </a:lnSpc>
              <a:spcBef>
                <a:spcPts val="105"/>
              </a:spcBef>
            </a:pPr>
            <a:r>
              <a:rPr sz="2000">
                <a:latin typeface="Tw Cen MT"/>
                <a:cs typeface="Times New Roman" panose="02020603050405020304" pitchFamily="18" charset="0"/>
              </a:rPr>
              <a:t>There are </a:t>
            </a:r>
            <a:r>
              <a:rPr sz="2000" spc="-20">
                <a:latin typeface="Tw Cen MT"/>
                <a:cs typeface="Times New Roman" panose="02020603050405020304" pitchFamily="18" charset="0"/>
              </a:rPr>
              <a:t>many </a:t>
            </a:r>
            <a:r>
              <a:rPr sz="2000">
                <a:latin typeface="Tw Cen MT"/>
                <a:cs typeface="Times New Roman" panose="02020603050405020304" pitchFamily="18" charset="0"/>
              </a:rPr>
              <a:t>types of Medicaid </a:t>
            </a:r>
            <a:r>
              <a:rPr lang="en-US" sz="2000" spc="-5">
                <a:latin typeface="Tw Cen MT"/>
                <a:cs typeface="Times New Roman" panose="02020603050405020304" pitchFamily="18" charset="0"/>
              </a:rPr>
              <a:t>a</a:t>
            </a:r>
            <a:r>
              <a:rPr sz="2000" spc="-5">
                <a:latin typeface="Tw Cen MT"/>
                <a:cs typeface="Times New Roman" panose="02020603050405020304" pitchFamily="18" charset="0"/>
              </a:rPr>
              <a:t>dministrative</a:t>
            </a:r>
            <a:r>
              <a:rPr sz="2000" spc="-105">
                <a:latin typeface="Tw Cen MT"/>
                <a:cs typeface="Times New Roman" panose="02020603050405020304" pitchFamily="18" charset="0"/>
              </a:rPr>
              <a:t> </a:t>
            </a:r>
            <a:r>
              <a:rPr lang="en-US" sz="2000" spc="-105">
                <a:latin typeface="Tw Cen MT"/>
                <a:cs typeface="Times New Roman" panose="02020603050405020304" pitchFamily="18" charset="0"/>
              </a:rPr>
              <a:t>a</a:t>
            </a:r>
            <a:r>
              <a:rPr sz="2000">
                <a:latin typeface="Tw Cen MT"/>
                <a:cs typeface="Times New Roman" panose="02020603050405020304" pitchFamily="18" charset="0"/>
              </a:rPr>
              <a:t>ctivities:</a:t>
            </a:r>
            <a:endParaRPr sz="2200">
              <a:latin typeface="Tw Cen MT"/>
              <a:cs typeface="Times New Roman" panose="02020603050405020304" pitchFamily="18" charset="0"/>
            </a:endParaRPr>
          </a:p>
          <a:p>
            <a:pPr marL="652780" marR="34290" indent="-274320">
              <a:lnSpc>
                <a:spcPct val="100000"/>
              </a:lnSpc>
              <a:spcBef>
                <a:spcPts val="1300"/>
              </a:spcBef>
              <a:buClr>
                <a:srgbClr val="4189B3"/>
              </a:buClr>
              <a:buSzPct val="70000"/>
              <a:buFont typeface="Wingdings 2"/>
              <a:buChar char="□"/>
              <a:tabLst>
                <a:tab pos="653415" algn="l"/>
              </a:tabLst>
            </a:pPr>
            <a:r>
              <a:rPr sz="2000" b="1" spc="-5">
                <a:latin typeface="Tw Cen MT"/>
                <a:cs typeface="Times New Roman" panose="02020603050405020304" pitchFamily="18" charset="0"/>
              </a:rPr>
              <a:t>Client </a:t>
            </a:r>
            <a:r>
              <a:rPr lang="en-US" sz="2000" b="1" spc="-5">
                <a:latin typeface="Tw Cen MT"/>
                <a:cs typeface="Times New Roman" panose="02020603050405020304" pitchFamily="18" charset="0"/>
              </a:rPr>
              <a:t>s</a:t>
            </a:r>
            <a:r>
              <a:rPr sz="2000" b="1" spc="-5">
                <a:latin typeface="Tw Cen MT"/>
                <a:cs typeface="Times New Roman" panose="02020603050405020304" pitchFamily="18" charset="0"/>
              </a:rPr>
              <a:t>pecific </a:t>
            </a:r>
            <a:r>
              <a:rPr sz="2000">
                <a:latin typeface="Tw Cen MT"/>
                <a:cs typeface="Times New Roman" panose="02020603050405020304" pitchFamily="18" charset="0"/>
              </a:rPr>
              <a:t>– activities </a:t>
            </a:r>
            <a:r>
              <a:rPr sz="2000" spc="-5">
                <a:latin typeface="Tw Cen MT"/>
                <a:cs typeface="Times New Roman" panose="02020603050405020304" pitchFamily="18" charset="0"/>
              </a:rPr>
              <a:t>that facilitate </a:t>
            </a:r>
            <a:r>
              <a:rPr sz="2000">
                <a:latin typeface="Tw Cen MT"/>
                <a:cs typeface="Times New Roman" panose="02020603050405020304" pitchFamily="18" charset="0"/>
              </a:rPr>
              <a:t>client and family access to</a:t>
            </a:r>
            <a:r>
              <a:rPr lang="en-US" sz="2000">
                <a:latin typeface="Tw Cen MT"/>
                <a:cs typeface="Times New Roman" panose="02020603050405020304" pitchFamily="18" charset="0"/>
              </a:rPr>
              <a:t> care</a:t>
            </a:r>
            <a:r>
              <a:rPr sz="2000" spc="-300">
                <a:latin typeface="Tw Cen MT"/>
                <a:cs typeface="Times New Roman" panose="02020603050405020304" pitchFamily="18" charset="0"/>
              </a:rPr>
              <a:t> </a:t>
            </a:r>
            <a:r>
              <a:rPr sz="2000" spc="-5">
                <a:latin typeface="Tw Cen MT"/>
                <a:cs typeface="Times New Roman" panose="02020603050405020304" pitchFamily="18" charset="0"/>
              </a:rPr>
              <a:t>including </a:t>
            </a:r>
            <a:r>
              <a:rPr sz="2000">
                <a:latin typeface="Tw Cen MT"/>
                <a:cs typeface="Times New Roman" panose="02020603050405020304" pitchFamily="18" charset="0"/>
              </a:rPr>
              <a:t>care planning and</a:t>
            </a:r>
            <a:r>
              <a:rPr sz="2000" spc="-95">
                <a:latin typeface="Tw Cen MT"/>
                <a:cs typeface="Times New Roman" panose="02020603050405020304" pitchFamily="18" charset="0"/>
              </a:rPr>
              <a:t> </a:t>
            </a:r>
            <a:r>
              <a:rPr sz="2000">
                <a:latin typeface="Tw Cen MT"/>
                <a:cs typeface="Times New Roman" panose="02020603050405020304" pitchFamily="18" charset="0"/>
              </a:rPr>
              <a:t>coordination</a:t>
            </a:r>
            <a:r>
              <a:rPr lang="en-US" sz="2000">
                <a:latin typeface="Tw Cen MT"/>
                <a:cs typeface="Times New Roman" panose="02020603050405020304" pitchFamily="18" charset="0"/>
              </a:rPr>
              <a:t> or </a:t>
            </a:r>
            <a:r>
              <a:rPr lang="en-US" sz="2000" spc="5">
                <a:latin typeface="Tw Cen MT"/>
                <a:cs typeface="Times New Roman" panose="02020603050405020304" pitchFamily="18" charset="0"/>
              </a:rPr>
              <a:t>arranging for transportation to and from Medicaid services</a:t>
            </a:r>
            <a:endParaRPr sz="2000">
              <a:latin typeface="Tw Cen MT"/>
              <a:cs typeface="Times New Roman" panose="02020603050405020304" pitchFamily="18" charset="0"/>
            </a:endParaRPr>
          </a:p>
          <a:p>
            <a:pPr marL="652780" indent="-274955">
              <a:lnSpc>
                <a:spcPct val="100000"/>
              </a:lnSpc>
              <a:spcBef>
                <a:spcPts val="600"/>
              </a:spcBef>
              <a:buClr>
                <a:srgbClr val="4189B3"/>
              </a:buClr>
              <a:buSzPct val="70000"/>
              <a:buFont typeface="Wingdings 2"/>
              <a:buChar char="□"/>
              <a:tabLst>
                <a:tab pos="653415" algn="l"/>
              </a:tabLst>
            </a:pPr>
            <a:r>
              <a:rPr sz="2000" b="1">
                <a:latin typeface="Tw Cen MT"/>
                <a:cs typeface="Times New Roman" panose="02020603050405020304" pitchFamily="18" charset="0"/>
              </a:rPr>
              <a:t>Non-Client </a:t>
            </a:r>
            <a:r>
              <a:rPr lang="en-US" sz="2000" b="1">
                <a:latin typeface="Tw Cen MT"/>
                <a:cs typeface="Times New Roman" panose="02020603050405020304" pitchFamily="18" charset="0"/>
              </a:rPr>
              <a:t>s</a:t>
            </a:r>
            <a:r>
              <a:rPr sz="2000" b="1">
                <a:latin typeface="Tw Cen MT"/>
                <a:cs typeface="Times New Roman" panose="02020603050405020304" pitchFamily="18" charset="0"/>
              </a:rPr>
              <a:t>pecific </a:t>
            </a:r>
            <a:r>
              <a:rPr sz="2000">
                <a:latin typeface="Tw Cen MT"/>
                <a:cs typeface="Times New Roman" panose="02020603050405020304" pitchFamily="18" charset="0"/>
              </a:rPr>
              <a:t>– </a:t>
            </a:r>
            <a:r>
              <a:rPr lang="en-US" sz="2000" spc="10">
                <a:latin typeface="Tw Cen MT"/>
                <a:cs typeface="Times New Roman" panose="02020603050405020304" pitchFamily="18" charset="0"/>
              </a:rPr>
              <a:t>outreach </a:t>
            </a:r>
            <a:r>
              <a:rPr lang="en-US" sz="2000">
                <a:latin typeface="Tw Cen MT"/>
                <a:cs typeface="Times New Roman" panose="02020603050405020304" pitchFamily="18" charset="0"/>
              </a:rPr>
              <a:t>and </a:t>
            </a:r>
            <a:r>
              <a:rPr lang="en-US" sz="2000" spc="-5">
                <a:latin typeface="Tw Cen MT"/>
                <a:cs typeface="Times New Roman" panose="02020603050405020304" pitchFamily="18" charset="0"/>
              </a:rPr>
              <a:t>public</a:t>
            </a:r>
            <a:r>
              <a:rPr lang="en-US" sz="2000" spc="-180">
                <a:latin typeface="Tw Cen MT"/>
                <a:cs typeface="Times New Roman" panose="02020603050405020304" pitchFamily="18" charset="0"/>
              </a:rPr>
              <a:t> </a:t>
            </a:r>
            <a:r>
              <a:rPr lang="en-US" sz="2000" spc="-10">
                <a:latin typeface="Tw Cen MT"/>
                <a:cs typeface="Times New Roman" panose="02020603050405020304" pitchFamily="18" charset="0"/>
              </a:rPr>
              <a:t>awareness </a:t>
            </a:r>
            <a:r>
              <a:rPr sz="2000">
                <a:latin typeface="Tw Cen MT"/>
                <a:cs typeface="Times New Roman" panose="02020603050405020304" pitchFamily="18" charset="0"/>
              </a:rPr>
              <a:t>activities that assist </a:t>
            </a:r>
            <a:r>
              <a:rPr lang="en-US" sz="2000">
                <a:latin typeface="Tw Cen MT"/>
                <a:cs typeface="Times New Roman" panose="02020603050405020304" pitchFamily="18" charset="0"/>
              </a:rPr>
              <a:t>potential Medicaid recipients learn about Medicaid services</a:t>
            </a:r>
            <a:endParaRPr sz="2000">
              <a:latin typeface="Tw Cen MT"/>
              <a:cs typeface="Times New Roman" panose="02020603050405020304" pitchFamily="18" charset="0"/>
            </a:endParaRPr>
          </a:p>
          <a:p>
            <a:pPr marL="652780" marR="276225" indent="-274320">
              <a:lnSpc>
                <a:spcPct val="100000"/>
              </a:lnSpc>
              <a:spcBef>
                <a:spcPts val="600"/>
              </a:spcBef>
              <a:buClr>
                <a:srgbClr val="4189B3"/>
              </a:buClr>
              <a:buSzPct val="70000"/>
              <a:buFont typeface="Wingdings 2"/>
              <a:buChar char="□"/>
              <a:tabLst>
                <a:tab pos="653415" algn="l"/>
              </a:tabLst>
            </a:pPr>
            <a:r>
              <a:rPr sz="2000" b="1">
                <a:latin typeface="Tw Cen MT"/>
                <a:cs typeface="Times New Roman" panose="02020603050405020304" pitchFamily="18" charset="0"/>
              </a:rPr>
              <a:t>Agency </a:t>
            </a:r>
            <a:r>
              <a:rPr lang="en-US" sz="2000" b="1" spc="-5">
                <a:latin typeface="Tw Cen MT"/>
                <a:cs typeface="Times New Roman" panose="02020603050405020304" pitchFamily="18" charset="0"/>
              </a:rPr>
              <a:t>s</a:t>
            </a:r>
            <a:r>
              <a:rPr sz="2000" b="1" spc="-5">
                <a:latin typeface="Tw Cen MT"/>
                <a:cs typeface="Times New Roman" panose="02020603050405020304" pitchFamily="18" charset="0"/>
              </a:rPr>
              <a:t>pecific </a:t>
            </a:r>
            <a:r>
              <a:rPr sz="2000">
                <a:latin typeface="Tw Cen MT"/>
                <a:cs typeface="Times New Roman" panose="02020603050405020304" pitchFamily="18" charset="0"/>
              </a:rPr>
              <a:t>- activities </a:t>
            </a:r>
            <a:r>
              <a:rPr sz="2000" spc="-5">
                <a:latin typeface="Tw Cen MT"/>
                <a:cs typeface="Times New Roman" panose="02020603050405020304" pitchFamily="18" charset="0"/>
              </a:rPr>
              <a:t>that </a:t>
            </a:r>
            <a:r>
              <a:rPr lang="en-US" sz="2000" spc="5">
                <a:latin typeface="Tw Cen MT"/>
                <a:cs typeface="Times New Roman" panose="02020603050405020304" pitchFamily="18" charset="0"/>
              </a:rPr>
              <a:t>Indiana Medicaid employees would perform but have required your agency to perform on their behalf. For example, an advanced clinician (not the direct care provider) certify the diagnosis and treatment plans of Medicaid recipients; oversight of medical treatment/interventions minimally 90 days, and development of new state Medicaid programs to name a few.  </a:t>
            </a:r>
            <a:endParaRPr sz="2000">
              <a:latin typeface="Tw Cen MT"/>
              <a:cs typeface="Times New Roman" panose="02020603050405020304" pitchFamily="18" charset="0"/>
            </a:endParaRPr>
          </a:p>
        </p:txBody>
      </p:sp>
    </p:spTree>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3772" rIns="0" bIns="0" rtlCol="0">
            <a:spAutoFit/>
          </a:bodyPr>
          <a:lstStyle/>
          <a:p>
            <a:pPr marL="43815" marR="5080">
              <a:lnSpc>
                <a:spcPct val="100000"/>
              </a:lnSpc>
              <a:spcBef>
                <a:spcPts val="100"/>
              </a:spcBef>
            </a:pPr>
            <a:r>
              <a:t>Examples Of Medicaid </a:t>
            </a:r>
            <a:r>
              <a:rPr spc="-10"/>
              <a:t>Administrative  </a:t>
            </a:r>
            <a:r>
              <a:t>Activities</a:t>
            </a:r>
          </a:p>
        </p:txBody>
      </p:sp>
      <p:sp>
        <p:nvSpPr>
          <p:cNvPr id="3" name="object 3"/>
          <p:cNvSpPr txBox="1"/>
          <p:nvPr/>
        </p:nvSpPr>
        <p:spPr>
          <a:xfrm>
            <a:off x="526795" y="1705948"/>
            <a:ext cx="7483475" cy="3810016"/>
          </a:xfrm>
          <a:prstGeom prst="rect">
            <a:avLst/>
          </a:prstGeom>
        </p:spPr>
        <p:txBody>
          <a:bodyPr vert="horz" wrap="square" lIns="0" tIns="64769" rIns="0" bIns="0" rtlCol="0">
            <a:spAutoFit/>
          </a:bodyPr>
          <a:lstStyle/>
          <a:p>
            <a:pPr marL="332740" indent="-320040">
              <a:lnSpc>
                <a:spcPct val="100000"/>
              </a:lnSpc>
              <a:spcBef>
                <a:spcPts val="509"/>
              </a:spcBef>
              <a:buClr>
                <a:srgbClr val="A6B727"/>
              </a:buClr>
              <a:buSzPct val="60416"/>
              <a:buFont typeface="Wingdings"/>
              <a:buChar char=""/>
              <a:tabLst>
                <a:tab pos="332105" algn="l"/>
                <a:tab pos="332740" algn="l"/>
              </a:tabLst>
            </a:pPr>
            <a:r>
              <a:rPr sz="2000" spc="-10">
                <a:latin typeface="Tw Cen MT"/>
                <a:cs typeface="Tw Cen MT"/>
              </a:rPr>
              <a:t>Participating </a:t>
            </a:r>
            <a:r>
              <a:rPr sz="2000">
                <a:latin typeface="Tw Cen MT"/>
                <a:cs typeface="Tw Cen MT"/>
              </a:rPr>
              <a:t>in </a:t>
            </a:r>
            <a:r>
              <a:rPr lang="en-US" sz="2000">
                <a:latin typeface="Tw Cen MT"/>
                <a:cs typeface="Tw Cen MT"/>
              </a:rPr>
              <a:t>Medicaid c</a:t>
            </a:r>
            <a:r>
              <a:rPr sz="2000">
                <a:latin typeface="Tw Cen MT"/>
                <a:cs typeface="Tw Cen MT"/>
              </a:rPr>
              <a:t>ommunity </a:t>
            </a:r>
            <a:r>
              <a:rPr lang="en-US" sz="2000">
                <a:latin typeface="Tw Cen MT"/>
                <a:cs typeface="Tw Cen MT"/>
              </a:rPr>
              <a:t>o</a:t>
            </a:r>
            <a:r>
              <a:rPr sz="2000" spc="10">
                <a:latin typeface="Tw Cen MT"/>
                <a:cs typeface="Tw Cen MT"/>
              </a:rPr>
              <a:t>utreach </a:t>
            </a:r>
            <a:r>
              <a:rPr sz="2000">
                <a:latin typeface="Tw Cen MT"/>
                <a:cs typeface="Tw Cen MT"/>
              </a:rPr>
              <a:t>and </a:t>
            </a:r>
            <a:r>
              <a:rPr lang="en-US" sz="2000">
                <a:latin typeface="Tw Cen MT"/>
                <a:cs typeface="Tw Cen MT"/>
              </a:rPr>
              <a:t>p</a:t>
            </a:r>
            <a:r>
              <a:rPr sz="2000">
                <a:latin typeface="Tw Cen MT"/>
                <a:cs typeface="Tw Cen MT"/>
              </a:rPr>
              <a:t>ublic</a:t>
            </a:r>
            <a:r>
              <a:rPr sz="2000" spc="-40">
                <a:latin typeface="Tw Cen MT"/>
                <a:cs typeface="Tw Cen MT"/>
              </a:rPr>
              <a:t> </a:t>
            </a:r>
            <a:r>
              <a:rPr lang="en-US" sz="2000" spc="-40">
                <a:latin typeface="Tw Cen MT"/>
                <a:cs typeface="Tw Cen MT"/>
              </a:rPr>
              <a:t>a</a:t>
            </a:r>
            <a:r>
              <a:rPr sz="2000" spc="-25">
                <a:latin typeface="Tw Cen MT"/>
                <a:cs typeface="Tw Cen MT"/>
              </a:rPr>
              <a:t>wareness</a:t>
            </a:r>
            <a:endParaRPr sz="2000">
              <a:latin typeface="Tw Cen MT"/>
              <a:cs typeface="Tw Cen MT"/>
            </a:endParaRPr>
          </a:p>
          <a:p>
            <a:pPr marL="332740" indent="-320040">
              <a:lnSpc>
                <a:spcPct val="100000"/>
              </a:lnSpc>
              <a:spcBef>
                <a:spcPts val="414"/>
              </a:spcBef>
              <a:buClr>
                <a:srgbClr val="A6B727"/>
              </a:buClr>
              <a:buSzPct val="60416"/>
              <a:buFont typeface="Wingdings"/>
              <a:buChar char=""/>
              <a:tabLst>
                <a:tab pos="332105" algn="l"/>
                <a:tab pos="332740" algn="l"/>
              </a:tabLst>
            </a:pPr>
            <a:r>
              <a:rPr sz="2000">
                <a:latin typeface="Tw Cen MT"/>
                <a:cs typeface="Tw Cen MT"/>
              </a:rPr>
              <a:t>Seeking </a:t>
            </a:r>
            <a:r>
              <a:rPr lang="en-US" sz="2000">
                <a:latin typeface="Tw Cen MT"/>
                <a:cs typeface="Tw Cen MT"/>
              </a:rPr>
              <a:t>o</a:t>
            </a:r>
            <a:r>
              <a:rPr sz="2000">
                <a:latin typeface="Tw Cen MT"/>
                <a:cs typeface="Tw Cen MT"/>
              </a:rPr>
              <a:t>ut </a:t>
            </a:r>
            <a:r>
              <a:rPr lang="en-US" sz="2000">
                <a:latin typeface="Tw Cen MT"/>
                <a:cs typeface="Tw Cen MT"/>
              </a:rPr>
              <a:t>Medicaid recipients</a:t>
            </a:r>
            <a:r>
              <a:rPr sz="2000">
                <a:latin typeface="Tw Cen MT"/>
                <a:cs typeface="Tw Cen MT"/>
              </a:rPr>
              <a:t> </a:t>
            </a:r>
            <a:r>
              <a:rPr lang="en-US" sz="2000">
                <a:latin typeface="Tw Cen MT"/>
                <a:cs typeface="Tw Cen MT"/>
              </a:rPr>
              <a:t>t</a:t>
            </a:r>
            <a:r>
              <a:rPr sz="2000">
                <a:latin typeface="Tw Cen MT"/>
                <a:cs typeface="Tw Cen MT"/>
              </a:rPr>
              <a:t>hat </a:t>
            </a:r>
            <a:r>
              <a:rPr lang="en-US" sz="2000">
                <a:latin typeface="Tw Cen MT"/>
                <a:cs typeface="Tw Cen MT"/>
              </a:rPr>
              <a:t>a</a:t>
            </a:r>
            <a:r>
              <a:rPr sz="2000">
                <a:latin typeface="Tw Cen MT"/>
                <a:cs typeface="Tw Cen MT"/>
              </a:rPr>
              <a:t>re </a:t>
            </a:r>
            <a:r>
              <a:rPr lang="en-US" sz="2000" spc="-5">
                <a:latin typeface="Tw Cen MT"/>
                <a:cs typeface="Tw Cen MT"/>
              </a:rPr>
              <a:t>m</a:t>
            </a:r>
            <a:r>
              <a:rPr sz="2000" spc="-5">
                <a:latin typeface="Tw Cen MT"/>
                <a:cs typeface="Tw Cen MT"/>
              </a:rPr>
              <a:t>edically </a:t>
            </a:r>
            <a:r>
              <a:rPr sz="2000">
                <a:latin typeface="Tw Cen MT"/>
                <a:cs typeface="Tw Cen MT"/>
              </a:rPr>
              <a:t>at</a:t>
            </a:r>
            <a:r>
              <a:rPr sz="2000" spc="-65">
                <a:latin typeface="Tw Cen MT"/>
                <a:cs typeface="Tw Cen MT"/>
              </a:rPr>
              <a:t> </a:t>
            </a:r>
            <a:r>
              <a:rPr lang="en-US" sz="2000" spc="-65">
                <a:latin typeface="Tw Cen MT"/>
                <a:cs typeface="Tw Cen MT"/>
              </a:rPr>
              <a:t>r</a:t>
            </a:r>
            <a:r>
              <a:rPr sz="2000">
                <a:latin typeface="Tw Cen MT"/>
                <a:cs typeface="Tw Cen MT"/>
              </a:rPr>
              <a:t>isk</a:t>
            </a:r>
          </a:p>
          <a:p>
            <a:pPr marL="332740" indent="-320040">
              <a:lnSpc>
                <a:spcPct val="100000"/>
              </a:lnSpc>
              <a:spcBef>
                <a:spcPts val="405"/>
              </a:spcBef>
              <a:buClr>
                <a:srgbClr val="A6B727"/>
              </a:buClr>
              <a:buSzPct val="60416"/>
              <a:buFont typeface="Wingdings"/>
              <a:buChar char=""/>
              <a:tabLst>
                <a:tab pos="332105" algn="l"/>
                <a:tab pos="332740" algn="l"/>
              </a:tabLst>
            </a:pPr>
            <a:r>
              <a:rPr lang="en-US" sz="2000">
                <a:latin typeface="Tw Cen MT"/>
                <a:cs typeface="Tw Cen MT"/>
              </a:rPr>
              <a:t>Helping Medicaid recipients</a:t>
            </a:r>
            <a:r>
              <a:rPr sz="2000">
                <a:latin typeface="Tw Cen MT"/>
                <a:cs typeface="Tw Cen MT"/>
              </a:rPr>
              <a:t> </a:t>
            </a:r>
            <a:r>
              <a:rPr lang="en-US" sz="2000">
                <a:latin typeface="Tw Cen MT"/>
                <a:cs typeface="Tw Cen MT"/>
              </a:rPr>
              <a:t>find Medicaid services and providers</a:t>
            </a:r>
            <a:endParaRPr sz="2000">
              <a:latin typeface="Tw Cen MT"/>
              <a:cs typeface="Tw Cen MT"/>
            </a:endParaRPr>
          </a:p>
          <a:p>
            <a:pPr marL="332740" indent="-320040">
              <a:lnSpc>
                <a:spcPct val="100000"/>
              </a:lnSpc>
              <a:spcBef>
                <a:spcPts val="420"/>
              </a:spcBef>
              <a:buClr>
                <a:srgbClr val="A6B727"/>
              </a:buClr>
              <a:buSzPct val="60416"/>
              <a:buFont typeface="Wingdings"/>
              <a:buChar char=""/>
              <a:tabLst>
                <a:tab pos="332105" algn="l"/>
                <a:tab pos="332740" algn="l"/>
              </a:tabLst>
            </a:pPr>
            <a:r>
              <a:rPr sz="2000" spc="-5">
                <a:latin typeface="Tw Cen MT"/>
                <a:cs typeface="Tw Cen MT"/>
              </a:rPr>
              <a:t>Facilitating</a:t>
            </a:r>
            <a:r>
              <a:rPr sz="2000">
                <a:latin typeface="Tw Cen MT"/>
                <a:cs typeface="Tw Cen MT"/>
              </a:rPr>
              <a:t> </a:t>
            </a:r>
            <a:r>
              <a:rPr lang="en-US" sz="2000">
                <a:latin typeface="Tw Cen MT"/>
                <a:cs typeface="Tw Cen MT"/>
              </a:rPr>
              <a:t>a</a:t>
            </a:r>
            <a:r>
              <a:rPr sz="2000" spc="-5">
                <a:latin typeface="Tw Cen MT"/>
                <a:cs typeface="Tw Cen MT"/>
              </a:rPr>
              <a:t>pplication</a:t>
            </a:r>
            <a:r>
              <a:rPr lang="en-US" sz="2000" spc="-5">
                <a:latin typeface="Tw Cen MT"/>
                <a:cs typeface="Tw Cen MT"/>
              </a:rPr>
              <a:t>s</a:t>
            </a:r>
            <a:r>
              <a:rPr sz="2000" spc="-5">
                <a:latin typeface="Tw Cen MT"/>
                <a:cs typeface="Tw Cen MT"/>
              </a:rPr>
              <a:t> to</a:t>
            </a:r>
            <a:r>
              <a:rPr sz="2000" spc="-15">
                <a:latin typeface="Tw Cen MT"/>
                <a:cs typeface="Tw Cen MT"/>
              </a:rPr>
              <a:t> </a:t>
            </a:r>
            <a:r>
              <a:rPr lang="en-US" sz="2000" spc="-15">
                <a:latin typeface="Tw Cen MT"/>
                <a:cs typeface="Tw Cen MT"/>
              </a:rPr>
              <a:t>become a M</a:t>
            </a:r>
            <a:r>
              <a:rPr sz="2000" spc="-5">
                <a:latin typeface="Tw Cen MT"/>
                <a:cs typeface="Tw Cen MT"/>
              </a:rPr>
              <a:t>edicaid</a:t>
            </a:r>
            <a:r>
              <a:rPr lang="en-US" sz="2000" spc="-5">
                <a:latin typeface="Tw Cen MT"/>
                <a:cs typeface="Tw Cen MT"/>
              </a:rPr>
              <a:t> recipient</a:t>
            </a:r>
            <a:endParaRPr sz="2000">
              <a:latin typeface="Tw Cen MT"/>
              <a:cs typeface="Tw Cen MT"/>
            </a:endParaRPr>
          </a:p>
          <a:p>
            <a:pPr marL="332740" indent="-320040">
              <a:lnSpc>
                <a:spcPct val="100000"/>
              </a:lnSpc>
              <a:spcBef>
                <a:spcPts val="409"/>
              </a:spcBef>
              <a:buClr>
                <a:srgbClr val="A6B727"/>
              </a:buClr>
              <a:buSzPct val="60416"/>
              <a:buFont typeface="Wingdings"/>
              <a:buChar char=""/>
              <a:tabLst>
                <a:tab pos="332105" algn="l"/>
                <a:tab pos="332740" algn="l"/>
              </a:tabLst>
            </a:pPr>
            <a:r>
              <a:rPr sz="2000">
                <a:latin typeface="Tw Cen MT"/>
                <a:cs typeface="Tw Cen MT"/>
              </a:rPr>
              <a:t>Assisting </a:t>
            </a:r>
            <a:r>
              <a:rPr lang="en-US" sz="2000">
                <a:latin typeface="Tw Cen MT"/>
                <a:cs typeface="Tw Cen MT"/>
              </a:rPr>
              <a:t>Medicaid recipients </a:t>
            </a:r>
            <a:r>
              <a:rPr sz="2000" spc="-5">
                <a:latin typeface="Tw Cen MT"/>
                <a:cs typeface="Tw Cen MT"/>
              </a:rPr>
              <a:t>in</a:t>
            </a:r>
            <a:r>
              <a:rPr lang="en-US" sz="2000" spc="-5">
                <a:latin typeface="Tw Cen MT"/>
                <a:cs typeface="Tw Cen MT"/>
              </a:rPr>
              <a:t> making appointments and/or arranging for transportation to and from </a:t>
            </a:r>
            <a:r>
              <a:rPr sz="2000" spc="-5">
                <a:latin typeface="Tw Cen MT"/>
                <a:cs typeface="Tw Cen MT"/>
              </a:rPr>
              <a:t>Medicaid</a:t>
            </a:r>
            <a:r>
              <a:rPr sz="2000" spc="-70">
                <a:latin typeface="Tw Cen MT"/>
                <a:cs typeface="Tw Cen MT"/>
              </a:rPr>
              <a:t> </a:t>
            </a:r>
            <a:r>
              <a:rPr lang="en-US" sz="2000" spc="-70">
                <a:latin typeface="Tw Cen MT"/>
                <a:cs typeface="Tw Cen MT"/>
              </a:rPr>
              <a:t>s</a:t>
            </a:r>
            <a:r>
              <a:rPr sz="2000" spc="10">
                <a:latin typeface="Tw Cen MT"/>
                <a:cs typeface="Tw Cen MT"/>
              </a:rPr>
              <a:t>ervices</a:t>
            </a:r>
            <a:endParaRPr sz="2000">
              <a:latin typeface="Tw Cen MT"/>
              <a:cs typeface="Tw Cen MT"/>
            </a:endParaRPr>
          </a:p>
          <a:p>
            <a:pPr marL="332740" indent="-320040">
              <a:lnSpc>
                <a:spcPct val="100000"/>
              </a:lnSpc>
              <a:spcBef>
                <a:spcPts val="409"/>
              </a:spcBef>
              <a:buClr>
                <a:srgbClr val="A6B727"/>
              </a:buClr>
              <a:buSzPct val="60416"/>
              <a:buFont typeface="Wingdings"/>
              <a:buChar char=""/>
              <a:tabLst>
                <a:tab pos="332105" algn="l"/>
                <a:tab pos="332740" algn="l"/>
              </a:tabLst>
            </a:pPr>
            <a:r>
              <a:rPr lang="en-US" sz="2000" spc="-10">
                <a:latin typeface="Tw Cen MT"/>
                <a:cs typeface="Tw Cen MT"/>
              </a:rPr>
              <a:t>Review of Medicaid treatment plans as required by the State of IN for specific state Medicaid programs your agency provides</a:t>
            </a:r>
            <a:endParaRPr sz="2000">
              <a:latin typeface="Tw Cen MT"/>
              <a:cs typeface="Tw Cen MT"/>
            </a:endParaRPr>
          </a:p>
          <a:p>
            <a:pPr marL="332740" indent="-320040">
              <a:lnSpc>
                <a:spcPct val="100000"/>
              </a:lnSpc>
              <a:spcBef>
                <a:spcPts val="420"/>
              </a:spcBef>
              <a:buClr>
                <a:srgbClr val="A6B727"/>
              </a:buClr>
              <a:buSzPct val="60416"/>
              <a:buFont typeface="Wingdings"/>
              <a:buChar char=""/>
              <a:tabLst>
                <a:tab pos="332105" algn="l"/>
                <a:tab pos="332740" algn="l"/>
              </a:tabLst>
            </a:pPr>
            <a:r>
              <a:rPr lang="en-US" sz="2000" spc="-15">
                <a:latin typeface="Tw Cen MT"/>
                <a:cs typeface="Tw Cen MT"/>
              </a:rPr>
              <a:t>Review of State program standards, q</a:t>
            </a:r>
            <a:r>
              <a:rPr sz="2000">
                <a:latin typeface="Tw Cen MT"/>
                <a:cs typeface="Tw Cen MT"/>
              </a:rPr>
              <a:t>uality </a:t>
            </a:r>
            <a:r>
              <a:rPr lang="en-US" sz="2000">
                <a:latin typeface="Tw Cen MT"/>
                <a:cs typeface="Tw Cen MT"/>
              </a:rPr>
              <a:t>requirements, a</a:t>
            </a:r>
            <a:r>
              <a:rPr sz="2000" spc="-5">
                <a:latin typeface="Tw Cen MT"/>
                <a:cs typeface="Tw Cen MT"/>
              </a:rPr>
              <a:t>s</a:t>
            </a:r>
            <a:r>
              <a:rPr lang="en-US" sz="2000" spc="-5">
                <a:latin typeface="Tw Cen MT"/>
                <a:cs typeface="Tw Cen MT"/>
              </a:rPr>
              <a:t>suring State of IN standards are met </a:t>
            </a:r>
            <a:endParaRPr sz="2000">
              <a:latin typeface="Tw Cen MT"/>
              <a:cs typeface="Tw Cen MT"/>
            </a:endParaRPr>
          </a:p>
          <a:p>
            <a:pPr marL="332740" indent="-320040">
              <a:lnSpc>
                <a:spcPct val="100000"/>
              </a:lnSpc>
              <a:spcBef>
                <a:spcPts val="409"/>
              </a:spcBef>
              <a:buClr>
                <a:srgbClr val="A6B727"/>
              </a:buClr>
              <a:buSzPct val="60416"/>
              <a:buFont typeface="Wingdings"/>
              <a:buChar char=""/>
              <a:tabLst>
                <a:tab pos="332105" algn="l"/>
                <a:tab pos="332740" algn="l"/>
              </a:tabLst>
            </a:pPr>
            <a:r>
              <a:rPr lang="en-US" sz="2000" spc="-10">
                <a:latin typeface="Tw Cen MT"/>
                <a:cs typeface="Tw Cen MT"/>
              </a:rPr>
              <a:t>Medicaid Mental Health </a:t>
            </a:r>
            <a:r>
              <a:rPr sz="2000" spc="-10">
                <a:latin typeface="Tw Cen MT"/>
                <a:cs typeface="Tw Cen MT"/>
              </a:rPr>
              <a:t>Program </a:t>
            </a:r>
            <a:r>
              <a:rPr lang="en-US" sz="2000" spc="-5">
                <a:latin typeface="Tw Cen MT"/>
                <a:cs typeface="Tw Cen MT"/>
              </a:rPr>
              <a:t>p</a:t>
            </a:r>
            <a:r>
              <a:rPr sz="2000" spc="-5">
                <a:latin typeface="Tw Cen MT"/>
                <a:cs typeface="Tw Cen MT"/>
              </a:rPr>
              <a:t>lanning</a:t>
            </a:r>
            <a:r>
              <a:rPr lang="en-US" sz="2000" spc="-5">
                <a:latin typeface="Tw Cen MT"/>
                <a:cs typeface="Tw Cen MT"/>
              </a:rPr>
              <a:t> for the State of IN </a:t>
            </a:r>
            <a:endParaRPr sz="2000">
              <a:latin typeface="Tw Cen MT"/>
              <a:cs typeface="Tw Cen MT"/>
            </a:endParaRPr>
          </a:p>
        </p:txBody>
      </p:sp>
    </p:spTree>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2b3addf-6c4e-42dc-8df1-b8a1aad0af3f">
      <Terms xmlns="http://schemas.microsoft.com/office/infopath/2007/PartnerControls"/>
    </lcf76f155ced4ddcb4097134ff3c332f>
    <TaxCatchAll xmlns="c4710c1c-c107-4c26-a693-4ca5b7f031c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E8D0A9140EAA4D8D14C67D357CC100" ma:contentTypeVersion="18" ma:contentTypeDescription="Create a new document." ma:contentTypeScope="" ma:versionID="04b26df0da5ac13f8e10c9d031106c06">
  <xsd:schema xmlns:xsd="http://www.w3.org/2001/XMLSchema" xmlns:xs="http://www.w3.org/2001/XMLSchema" xmlns:p="http://schemas.microsoft.com/office/2006/metadata/properties" xmlns:ns2="52b3addf-6c4e-42dc-8df1-b8a1aad0af3f" xmlns:ns3="c4710c1c-c107-4c26-a693-4ca5b7f031c5" targetNamespace="http://schemas.microsoft.com/office/2006/metadata/properties" ma:root="true" ma:fieldsID="7c676704478dc0a881db543751c6ed1e" ns2:_="" ns3:_="">
    <xsd:import namespace="52b3addf-6c4e-42dc-8df1-b8a1aad0af3f"/>
    <xsd:import namespace="c4710c1c-c107-4c26-a693-4ca5b7f031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b3addf-6c4e-42dc-8df1-b8a1aad0af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7cca146-1d5b-4189-a77e-99217b95b4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710c1c-c107-4c26-a693-4ca5b7f031c5"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e529dd5-8db9-4900-b8ab-76c8f4554a03}" ma:internalName="TaxCatchAll" ma:showField="CatchAllData" ma:web="c4710c1c-c107-4c26-a693-4ca5b7f031c5">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8D2C1D-34A7-4EAF-B7FB-E7C6BA2AA8E8}">
  <ds:schemaRefs>
    <ds:schemaRef ds:uri="52b3addf-6c4e-42dc-8df1-b8a1aad0af3f"/>
    <ds:schemaRef ds:uri="c4710c1c-c107-4c26-a693-4ca5b7f031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F6E9573-A846-4BBA-9179-CB2CA832C325}">
  <ds:schemaRefs>
    <ds:schemaRef ds:uri="52b3addf-6c4e-42dc-8df1-b8a1aad0af3f"/>
    <ds:schemaRef ds:uri="c4710c1c-c107-4c26-a693-4ca5b7f031c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576D39A-ED67-4700-87C8-6662B2651C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TotalTime>
  <Words>6799</Words>
  <Application>Microsoft Office PowerPoint</Application>
  <PresentationFormat>On-screen Show (4:3)</PresentationFormat>
  <Paragraphs>549</Paragraphs>
  <Slides>73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73</vt:i4>
      </vt:variant>
    </vt:vector>
  </HeadingPairs>
  <TitlesOfParts>
    <vt:vector size="83" baseType="lpstr">
      <vt:lpstr>Aptos</vt:lpstr>
      <vt:lpstr>Arial</vt:lpstr>
      <vt:lpstr>Calibri</vt:lpstr>
      <vt:lpstr>Footlight MT Light</vt:lpstr>
      <vt:lpstr>Tahoma</vt:lpstr>
      <vt:lpstr>Times New Roman</vt:lpstr>
      <vt:lpstr>Tw Cen MT</vt:lpstr>
      <vt:lpstr>Wingdings</vt:lpstr>
      <vt:lpstr>Wingdings 2</vt:lpstr>
      <vt:lpstr>Office Theme</vt:lpstr>
      <vt:lpstr>TIME STUDY TRAINING</vt:lpstr>
      <vt:lpstr>Introduction</vt:lpstr>
      <vt:lpstr>Learning Objectives</vt:lpstr>
      <vt:lpstr>What Is The Mental Health Funds Recovery  Program?</vt:lpstr>
      <vt:lpstr>Why Are We Doing a Time Study?</vt:lpstr>
      <vt:lpstr>Why is Training Important?</vt:lpstr>
      <vt:lpstr>What is an Administrative Activity?</vt:lpstr>
      <vt:lpstr>Types of Activities Performed by Agency  Staff</vt:lpstr>
      <vt:lpstr>Examples Of Medicaid Administrative  Activities</vt:lpstr>
      <vt:lpstr>Time Study Selection Process</vt:lpstr>
      <vt:lpstr>Time Study Selection Process</vt:lpstr>
      <vt:lpstr>How Are Claims Calculated?</vt:lpstr>
      <vt:lpstr>How Do Dollars Flow?</vt:lpstr>
      <vt:lpstr>Part One: Understanding The MHFRP QUIZ</vt:lpstr>
      <vt:lpstr>Learning Objectives</vt:lpstr>
      <vt:lpstr>New Online Time Study</vt:lpstr>
      <vt:lpstr>Materials Provided to Complete Time Study</vt:lpstr>
      <vt:lpstr>Participant Categories</vt:lpstr>
      <vt:lpstr>Participant Categories</vt:lpstr>
      <vt:lpstr>What Defines Skilled Professional  Medical Personnel (SPMP)?</vt:lpstr>
      <vt:lpstr>Additional Information For Skilled  Professional Medical Personnel (SPMP)</vt:lpstr>
      <vt:lpstr>Guidelines for Notes Section</vt:lpstr>
      <vt:lpstr>Guidelines for Notes Section (Continued)</vt:lpstr>
      <vt:lpstr>Time Study Guidelines</vt:lpstr>
      <vt:lpstr>Time Study Example</vt:lpstr>
      <vt:lpstr>Time Study Example</vt:lpstr>
      <vt:lpstr>Correct Time Study Example</vt:lpstr>
      <vt:lpstr>Correct Time Study Example</vt:lpstr>
      <vt:lpstr>Correct Time Study Example</vt:lpstr>
      <vt:lpstr>Completing the Time Study</vt:lpstr>
      <vt:lpstr>Completing the Time Study</vt:lpstr>
      <vt:lpstr>Signature Page</vt:lpstr>
      <vt:lpstr>Reminders</vt:lpstr>
      <vt:lpstr>Part Two: Learn How To Complete The Time Study</vt:lpstr>
      <vt:lpstr>Learning Objectives</vt:lpstr>
      <vt:lpstr>Activity Codes</vt:lpstr>
      <vt:lpstr>Important Code Information</vt:lpstr>
      <vt:lpstr>Important Code Information</vt:lpstr>
      <vt:lpstr>Important Code Information</vt:lpstr>
      <vt:lpstr>Important Code Information</vt:lpstr>
      <vt:lpstr>Important Code Information</vt:lpstr>
      <vt:lpstr>Code A. Direct Medical Services and Other State  Medicaid Program Services</vt:lpstr>
      <vt:lpstr>Code A. Direct Medical Services and Other State  Medicaid Program Services (Continued)</vt:lpstr>
      <vt:lpstr>Additional Information for Code A</vt:lpstr>
      <vt:lpstr>Code B. Non-Medical and Non-Medicaid  Related, Educational or Social Services</vt:lpstr>
      <vt:lpstr>Code C. Medicaid Outreach</vt:lpstr>
      <vt:lpstr>Code C. Medicaid Outreach (Continued)</vt:lpstr>
      <vt:lpstr>Code D. Non-Medicaid Outreach</vt:lpstr>
      <vt:lpstr>Code E. Facilitating Access To Medicaid  Eligibility</vt:lpstr>
      <vt:lpstr>Code F. Facilitating Non-Medicaid  Program Eligibility</vt:lpstr>
      <vt:lpstr>Code G1. Referral, Coordination and Monitoring  Of Medicaid Services</vt:lpstr>
      <vt:lpstr>Code G1. Referral, Coordination and Monitoring  Of Medicaid Services</vt:lpstr>
      <vt:lpstr>Code G1. Referral, Coordination and Monitoring  Of Medicaid Services (Continued)</vt:lpstr>
      <vt:lpstr>Code G1. Referral, Coordination and Monitoring  Of Medicaid Services (Continued)</vt:lpstr>
      <vt:lpstr>Code G2. SPMP Referral, Coordination and  Monitoring Of Medicaid Services</vt:lpstr>
      <vt:lpstr>Code G2. SPMP Referral, Coordination and  Monitoring Of Medicaid Services</vt:lpstr>
      <vt:lpstr>Code G2. SPMP Referral, Coordination and  Monitoring Of Medicaid Services (Continued)</vt:lpstr>
      <vt:lpstr>Code H. Referral, Coordination and Monitoring of  Non-Medicaid Services</vt:lpstr>
      <vt:lpstr>Code I. Medicaid Provider Relations</vt:lpstr>
      <vt:lpstr>Code J1. Program Planning, Development  and Agency-Wide Coordination</vt:lpstr>
      <vt:lpstr>Code J1. Program Planning, Development  and Agency-Wide Coordination (continued)</vt:lpstr>
      <vt:lpstr>Code J2. SPMP Program Planning, Development  and Agency-wide Coordination</vt:lpstr>
      <vt:lpstr>Code J2. SPMP Program Planning, Development  and Agency-wide Coordination</vt:lpstr>
      <vt:lpstr>Code J2. SPMP Program Planning, Development  and Agency-wide Coordination </vt:lpstr>
      <vt:lpstr>Code J2. SPMP Program Planning, Development  and Agency-wide Coordination (Continued)</vt:lpstr>
      <vt:lpstr>Code K. Medicaid Administrative Training</vt:lpstr>
      <vt:lpstr>Code K. Medicaid Administrative Training  (Continued)</vt:lpstr>
      <vt:lpstr>Code L. Non-Medicaid Administrative Program  Training</vt:lpstr>
      <vt:lpstr>Code M. Family Planning Referral</vt:lpstr>
      <vt:lpstr>Code N. General Administrative</vt:lpstr>
      <vt:lpstr>Code O. Non-Paid Time</vt:lpstr>
      <vt:lpstr>Part Three: Identify What Activity Codes to Use</vt:lpstr>
      <vt:lpstr>PROGRAM HOTLINE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STUDY TRAINING</dc:title>
  <dc:creator>jodi hackworth</dc:creator>
  <cp:lastModifiedBy>Gwen Tucker</cp:lastModifiedBy>
  <cp:revision>1</cp:revision>
  <cp:lastPrinted>2024-03-14T13:48:08Z</cp:lastPrinted>
  <dcterms:created xsi:type="dcterms:W3CDTF">2021-02-01T17:09:18Z</dcterms:created>
  <dcterms:modified xsi:type="dcterms:W3CDTF">2025-08-18T18:39:19Z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2020-10-01T00:00:00Z</vt:filetime>
  </property>
  <property fmtid="{D5CDD505-2E9C-101B-9397-08002B2CF9AE}" pid="3" name="Creator">
    <vt:lpwstr>Microsoft® PowerPoint® for Office 365</vt:lpwstr>
  </property>
  <property fmtid="{D5CDD505-2E9C-101B-9397-08002B2CF9AE}" pid="4" name="LastSaved">
    <vt:filetime>2021-02-01T00:00:00Z</vt:filetime>
  </property>
  <property fmtid="{D5CDD505-2E9C-101B-9397-08002B2CF9AE}" pid="5" name="ContentTypeId">
    <vt:lpwstr>0x010100D8E8D0A9140EAA4D8D14C67D357CC100</vt:lpwstr>
  </property>
  <property fmtid="{D5CDD505-2E9C-101B-9397-08002B2CF9AE}" pid="6" name="MediaServiceImageTags">
    <vt:lpwstr/>
  </property>
</Properties>
</file>