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5.xml" ContentType="application/vnd.openxmlformats-officedocument.presentationml.tags+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9" r:id="rId1"/>
    <p:sldMasterId id="2147483717" r:id="rId2"/>
    <p:sldMasterId id="2147541804" r:id="rId3"/>
    <p:sldMasterId id="2147542254" r:id="rId4"/>
  </p:sldMasterIdLst>
  <p:notesMasterIdLst>
    <p:notesMasterId r:id="rId65"/>
  </p:notesMasterIdLst>
  <p:sldIdLst>
    <p:sldId id="5386" r:id="rId5"/>
    <p:sldId id="6812" r:id="rId6"/>
    <p:sldId id="306" r:id="rId7"/>
    <p:sldId id="343" r:id="rId8"/>
    <p:sldId id="344" r:id="rId9"/>
    <p:sldId id="4117" r:id="rId10"/>
    <p:sldId id="7103" r:id="rId11"/>
    <p:sldId id="7106" r:id="rId12"/>
    <p:sldId id="6806" r:id="rId13"/>
    <p:sldId id="7024" r:id="rId14"/>
    <p:sldId id="7027" r:id="rId15"/>
    <p:sldId id="7026" r:id="rId16"/>
    <p:sldId id="264" r:id="rId17"/>
    <p:sldId id="6414" r:id="rId18"/>
    <p:sldId id="6804" r:id="rId19"/>
    <p:sldId id="7030" r:id="rId20"/>
    <p:sldId id="7028" r:id="rId21"/>
    <p:sldId id="7102" r:id="rId22"/>
    <p:sldId id="4787" r:id="rId23"/>
    <p:sldId id="7031" r:id="rId24"/>
    <p:sldId id="7032" r:id="rId25"/>
    <p:sldId id="7033" r:id="rId26"/>
    <p:sldId id="7034" r:id="rId27"/>
    <p:sldId id="7036" r:id="rId28"/>
    <p:sldId id="7037" r:id="rId29"/>
    <p:sldId id="7038" r:id="rId30"/>
    <p:sldId id="7044" r:id="rId31"/>
    <p:sldId id="7045" r:id="rId32"/>
    <p:sldId id="7046" r:id="rId33"/>
    <p:sldId id="7047" r:id="rId34"/>
    <p:sldId id="7051" r:id="rId35"/>
    <p:sldId id="7052" r:id="rId36"/>
    <p:sldId id="7053" r:id="rId37"/>
    <p:sldId id="7054" r:id="rId38"/>
    <p:sldId id="7055" r:id="rId39"/>
    <p:sldId id="7056" r:id="rId40"/>
    <p:sldId id="7057" r:id="rId41"/>
    <p:sldId id="7059" r:id="rId42"/>
    <p:sldId id="7060" r:id="rId43"/>
    <p:sldId id="7061" r:id="rId44"/>
    <p:sldId id="7062" r:id="rId45"/>
    <p:sldId id="7063" r:id="rId46"/>
    <p:sldId id="7064" r:id="rId47"/>
    <p:sldId id="7065" r:id="rId48"/>
    <p:sldId id="7066" r:id="rId49"/>
    <p:sldId id="7068" r:id="rId50"/>
    <p:sldId id="7069" r:id="rId51"/>
    <p:sldId id="7071" r:id="rId52"/>
    <p:sldId id="7072" r:id="rId53"/>
    <p:sldId id="7090" r:id="rId54"/>
    <p:sldId id="5379" r:id="rId55"/>
    <p:sldId id="7073" r:id="rId56"/>
    <p:sldId id="7075" r:id="rId57"/>
    <p:sldId id="7104" r:id="rId58"/>
    <p:sldId id="362" r:id="rId59"/>
    <p:sldId id="361" r:id="rId60"/>
    <p:sldId id="4134" r:id="rId61"/>
    <p:sldId id="4142" r:id="rId62"/>
    <p:sldId id="4788" r:id="rId63"/>
    <p:sldId id="6803" r:id="rId64"/>
  </p:sldIdLst>
  <p:sldSz cx="12192000" cy="6858000"/>
  <p:notesSz cx="7289800" cy="9575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6923E"/>
    <a:srgbClr val="373738"/>
    <a:srgbClr val="111111"/>
    <a:srgbClr val="008876"/>
    <a:srgbClr val="15451D"/>
    <a:srgbClr val="000000"/>
    <a:srgbClr val="7E8494"/>
    <a:srgbClr val="003537"/>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106" d="100"/>
          <a:sy n="106" d="100"/>
        </p:scale>
        <p:origin x="79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FE2E2-4A1B-488F-8C40-50C15D94B39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28CE758E-0FC1-4BD0-9EA9-6EECF958C69E}">
      <dgm:prSet/>
      <dgm:spPr/>
      <dgm:t>
        <a:bodyPr/>
        <a:lstStyle/>
        <a:p>
          <a:r>
            <a:rPr lang="en-US"/>
            <a:t>Insurance companies work hard to keep your money in their bank</a:t>
          </a:r>
        </a:p>
      </dgm:t>
    </dgm:pt>
    <dgm:pt modelId="{18A78353-F34A-4464-BC07-EB030BB142E6}" type="parTrans" cxnId="{9C35D653-C7BC-45D5-BF63-CCBE6B9362A4}">
      <dgm:prSet/>
      <dgm:spPr/>
      <dgm:t>
        <a:bodyPr/>
        <a:lstStyle/>
        <a:p>
          <a:endParaRPr lang="en-US"/>
        </a:p>
      </dgm:t>
    </dgm:pt>
    <dgm:pt modelId="{E79BFC01-5F8F-4935-8E75-CC4214C84F55}" type="sibTrans" cxnId="{9C35D653-C7BC-45D5-BF63-CCBE6B9362A4}">
      <dgm:prSet/>
      <dgm:spPr/>
      <dgm:t>
        <a:bodyPr/>
        <a:lstStyle/>
        <a:p>
          <a:endParaRPr lang="en-US"/>
        </a:p>
      </dgm:t>
    </dgm:pt>
    <dgm:pt modelId="{570087FA-17DC-4FBA-8596-08B7011A80DD}">
      <dgm:prSet/>
      <dgm:spPr/>
      <dgm:t>
        <a:bodyPr/>
        <a:lstStyle/>
        <a:p>
          <a:r>
            <a:rPr lang="en-US"/>
            <a:t>They have adjusters looking out for their interests</a:t>
          </a:r>
        </a:p>
      </dgm:t>
    </dgm:pt>
    <dgm:pt modelId="{050B2713-FBEF-4E1E-B011-A16F5EE0DD4F}" type="parTrans" cxnId="{AFDBF83D-E4E4-4B92-B7A1-59658F0BBD28}">
      <dgm:prSet/>
      <dgm:spPr/>
      <dgm:t>
        <a:bodyPr/>
        <a:lstStyle/>
        <a:p>
          <a:endParaRPr lang="en-US"/>
        </a:p>
      </dgm:t>
    </dgm:pt>
    <dgm:pt modelId="{80389647-1214-463F-9398-01BE07F91FEE}" type="sibTrans" cxnId="{AFDBF83D-E4E4-4B92-B7A1-59658F0BBD28}">
      <dgm:prSet/>
      <dgm:spPr/>
      <dgm:t>
        <a:bodyPr/>
        <a:lstStyle/>
        <a:p>
          <a:endParaRPr lang="en-US"/>
        </a:p>
      </dgm:t>
    </dgm:pt>
    <dgm:pt modelId="{3B176420-48B3-4352-B187-EBA5CD1867B7}">
      <dgm:prSet/>
      <dgm:spPr/>
      <dgm:t>
        <a:bodyPr/>
        <a:lstStyle/>
        <a:p>
          <a:r>
            <a:rPr lang="en-US"/>
            <a:t>Who is looking out for your interest?</a:t>
          </a:r>
        </a:p>
      </dgm:t>
    </dgm:pt>
    <dgm:pt modelId="{07FF2DD9-DD91-4224-82D3-BA3BC2AC02E7}" type="parTrans" cxnId="{9C299E1B-85C5-4B06-A948-6ECF699ECAA7}">
      <dgm:prSet/>
      <dgm:spPr/>
      <dgm:t>
        <a:bodyPr/>
        <a:lstStyle/>
        <a:p>
          <a:endParaRPr lang="en-US"/>
        </a:p>
      </dgm:t>
    </dgm:pt>
    <dgm:pt modelId="{93D34E24-4A0C-4639-8AD6-E0C6F41FE4DD}" type="sibTrans" cxnId="{9C299E1B-85C5-4B06-A948-6ECF699ECAA7}">
      <dgm:prSet/>
      <dgm:spPr/>
      <dgm:t>
        <a:bodyPr/>
        <a:lstStyle/>
        <a:p>
          <a:endParaRPr lang="en-US"/>
        </a:p>
      </dgm:t>
    </dgm:pt>
    <dgm:pt modelId="{9A0D23EE-0442-487E-B86B-BA1E1562ED4F}" type="pres">
      <dgm:prSet presAssocID="{8AEFE2E2-4A1B-488F-8C40-50C15D94B39C}" presName="linear" presStyleCnt="0">
        <dgm:presLayoutVars>
          <dgm:animLvl val="lvl"/>
          <dgm:resizeHandles val="exact"/>
        </dgm:presLayoutVars>
      </dgm:prSet>
      <dgm:spPr/>
    </dgm:pt>
    <dgm:pt modelId="{16199C38-C4D8-4049-AA59-6E9EF22B7179}" type="pres">
      <dgm:prSet presAssocID="{28CE758E-0FC1-4BD0-9EA9-6EECF958C69E}" presName="parentText" presStyleLbl="node1" presStyleIdx="0" presStyleCnt="3">
        <dgm:presLayoutVars>
          <dgm:chMax val="0"/>
          <dgm:bulletEnabled val="1"/>
        </dgm:presLayoutVars>
      </dgm:prSet>
      <dgm:spPr/>
    </dgm:pt>
    <dgm:pt modelId="{CDECAEE5-C548-4387-BEFA-5EE5911ABDB0}" type="pres">
      <dgm:prSet presAssocID="{E79BFC01-5F8F-4935-8E75-CC4214C84F55}" presName="spacer" presStyleCnt="0"/>
      <dgm:spPr/>
    </dgm:pt>
    <dgm:pt modelId="{5986B348-C24F-4FC8-B965-D26D4CB77D9D}" type="pres">
      <dgm:prSet presAssocID="{570087FA-17DC-4FBA-8596-08B7011A80DD}" presName="parentText" presStyleLbl="node1" presStyleIdx="1" presStyleCnt="3">
        <dgm:presLayoutVars>
          <dgm:chMax val="0"/>
          <dgm:bulletEnabled val="1"/>
        </dgm:presLayoutVars>
      </dgm:prSet>
      <dgm:spPr/>
    </dgm:pt>
    <dgm:pt modelId="{CB1EC710-6B4B-4027-B482-88BACE51C3CD}" type="pres">
      <dgm:prSet presAssocID="{80389647-1214-463F-9398-01BE07F91FEE}" presName="spacer" presStyleCnt="0"/>
      <dgm:spPr/>
    </dgm:pt>
    <dgm:pt modelId="{5AF35186-2258-4827-B431-89821C4A6889}" type="pres">
      <dgm:prSet presAssocID="{3B176420-48B3-4352-B187-EBA5CD1867B7}" presName="parentText" presStyleLbl="node1" presStyleIdx="2" presStyleCnt="3">
        <dgm:presLayoutVars>
          <dgm:chMax val="0"/>
          <dgm:bulletEnabled val="1"/>
        </dgm:presLayoutVars>
      </dgm:prSet>
      <dgm:spPr/>
    </dgm:pt>
  </dgm:ptLst>
  <dgm:cxnLst>
    <dgm:cxn modelId="{9C299E1B-85C5-4B06-A948-6ECF699ECAA7}" srcId="{8AEFE2E2-4A1B-488F-8C40-50C15D94B39C}" destId="{3B176420-48B3-4352-B187-EBA5CD1867B7}" srcOrd="2" destOrd="0" parTransId="{07FF2DD9-DD91-4224-82D3-BA3BC2AC02E7}" sibTransId="{93D34E24-4A0C-4639-8AD6-E0C6F41FE4DD}"/>
    <dgm:cxn modelId="{73F50C1E-6915-463E-9CDF-EADFD39CD1B5}" type="presOf" srcId="{570087FA-17DC-4FBA-8596-08B7011A80DD}" destId="{5986B348-C24F-4FC8-B965-D26D4CB77D9D}" srcOrd="0" destOrd="0" presId="urn:microsoft.com/office/officeart/2005/8/layout/vList2"/>
    <dgm:cxn modelId="{AFDBF83D-E4E4-4B92-B7A1-59658F0BBD28}" srcId="{8AEFE2E2-4A1B-488F-8C40-50C15D94B39C}" destId="{570087FA-17DC-4FBA-8596-08B7011A80DD}" srcOrd="1" destOrd="0" parTransId="{050B2713-FBEF-4E1E-B011-A16F5EE0DD4F}" sibTransId="{80389647-1214-463F-9398-01BE07F91FEE}"/>
    <dgm:cxn modelId="{9C35D653-C7BC-45D5-BF63-CCBE6B9362A4}" srcId="{8AEFE2E2-4A1B-488F-8C40-50C15D94B39C}" destId="{28CE758E-0FC1-4BD0-9EA9-6EECF958C69E}" srcOrd="0" destOrd="0" parTransId="{18A78353-F34A-4464-BC07-EB030BB142E6}" sibTransId="{E79BFC01-5F8F-4935-8E75-CC4214C84F55}"/>
    <dgm:cxn modelId="{87095770-4930-4697-9C98-4E458614B505}" type="presOf" srcId="{28CE758E-0FC1-4BD0-9EA9-6EECF958C69E}" destId="{16199C38-C4D8-4049-AA59-6E9EF22B7179}" srcOrd="0" destOrd="0" presId="urn:microsoft.com/office/officeart/2005/8/layout/vList2"/>
    <dgm:cxn modelId="{A8CBB67B-8A60-4114-839F-0AA35E51305D}" type="presOf" srcId="{8AEFE2E2-4A1B-488F-8C40-50C15D94B39C}" destId="{9A0D23EE-0442-487E-B86B-BA1E1562ED4F}" srcOrd="0" destOrd="0" presId="urn:microsoft.com/office/officeart/2005/8/layout/vList2"/>
    <dgm:cxn modelId="{D717F1D3-C078-402C-B6E1-555DB90632F7}" type="presOf" srcId="{3B176420-48B3-4352-B187-EBA5CD1867B7}" destId="{5AF35186-2258-4827-B431-89821C4A6889}" srcOrd="0" destOrd="0" presId="urn:microsoft.com/office/officeart/2005/8/layout/vList2"/>
    <dgm:cxn modelId="{FEFADFA1-3E7B-4285-8862-7F0DBC642B5B}" type="presParOf" srcId="{9A0D23EE-0442-487E-B86B-BA1E1562ED4F}" destId="{16199C38-C4D8-4049-AA59-6E9EF22B7179}" srcOrd="0" destOrd="0" presId="urn:microsoft.com/office/officeart/2005/8/layout/vList2"/>
    <dgm:cxn modelId="{E25787BB-3DD8-46A5-9F6B-EE58259A9A73}" type="presParOf" srcId="{9A0D23EE-0442-487E-B86B-BA1E1562ED4F}" destId="{CDECAEE5-C548-4387-BEFA-5EE5911ABDB0}" srcOrd="1" destOrd="0" presId="urn:microsoft.com/office/officeart/2005/8/layout/vList2"/>
    <dgm:cxn modelId="{CE8524DB-F41D-4DBF-8B9C-11A73ED4D02B}" type="presParOf" srcId="{9A0D23EE-0442-487E-B86B-BA1E1562ED4F}" destId="{5986B348-C24F-4FC8-B965-D26D4CB77D9D}" srcOrd="2" destOrd="0" presId="urn:microsoft.com/office/officeart/2005/8/layout/vList2"/>
    <dgm:cxn modelId="{8A3B2EA8-D513-46EC-81AD-BDAF906E472F}" type="presParOf" srcId="{9A0D23EE-0442-487E-B86B-BA1E1562ED4F}" destId="{CB1EC710-6B4B-4027-B482-88BACE51C3CD}" srcOrd="3" destOrd="0" presId="urn:microsoft.com/office/officeart/2005/8/layout/vList2"/>
    <dgm:cxn modelId="{51A5308C-3A7A-431C-851B-27A135CBA850}" type="presParOf" srcId="{9A0D23EE-0442-487E-B86B-BA1E1562ED4F}" destId="{5AF35186-2258-4827-B431-89821C4A688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66DF07-048A-4142-8C6F-CCBA30DAC96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73928DC-0B5E-414A-97A6-EAE0424E8D05}">
      <dgm:prSet/>
      <dgm:spPr/>
      <dgm:t>
        <a:bodyPr/>
        <a:lstStyle/>
        <a:p>
          <a:r>
            <a:rPr lang="en-US" dirty="0"/>
            <a:t>Which of these apply to you?</a:t>
          </a:r>
        </a:p>
      </dgm:t>
    </dgm:pt>
    <dgm:pt modelId="{956EA94A-444B-4378-A244-63CCD7ADA626}" type="parTrans" cxnId="{28F92A28-5FE3-4686-B827-60F88915E3B4}">
      <dgm:prSet/>
      <dgm:spPr/>
      <dgm:t>
        <a:bodyPr/>
        <a:lstStyle/>
        <a:p>
          <a:endParaRPr lang="en-US"/>
        </a:p>
      </dgm:t>
    </dgm:pt>
    <dgm:pt modelId="{A18B05B0-0C27-4259-8DE4-3C1974B11E05}" type="sibTrans" cxnId="{28F92A28-5FE3-4686-B827-60F88915E3B4}">
      <dgm:prSet/>
      <dgm:spPr/>
      <dgm:t>
        <a:bodyPr/>
        <a:lstStyle/>
        <a:p>
          <a:endParaRPr lang="en-US"/>
        </a:p>
      </dgm:t>
    </dgm:pt>
    <dgm:pt modelId="{28055BC0-9786-480E-BBB0-10E653B667B9}">
      <dgm:prSet/>
      <dgm:spPr/>
      <dgm:t>
        <a:bodyPr/>
        <a:lstStyle/>
        <a:p>
          <a:r>
            <a:rPr lang="en-US" dirty="0"/>
            <a:t>A – If you would like to learn more about the career opportunity</a:t>
          </a:r>
        </a:p>
      </dgm:t>
    </dgm:pt>
    <dgm:pt modelId="{F1E99ED4-B56B-42B9-A8F2-8E94F0D629F6}" type="parTrans" cxnId="{9689DFCF-B0A7-48B7-9DE1-AED466CF1AF0}">
      <dgm:prSet/>
      <dgm:spPr/>
      <dgm:t>
        <a:bodyPr/>
        <a:lstStyle/>
        <a:p>
          <a:endParaRPr lang="en-US"/>
        </a:p>
      </dgm:t>
    </dgm:pt>
    <dgm:pt modelId="{8BE646EC-6F16-40C2-82B1-69C88CAF9911}" type="sibTrans" cxnId="{9689DFCF-B0A7-48B7-9DE1-AED466CF1AF0}">
      <dgm:prSet/>
      <dgm:spPr/>
      <dgm:t>
        <a:bodyPr/>
        <a:lstStyle/>
        <a:p>
          <a:endParaRPr lang="en-US"/>
        </a:p>
      </dgm:t>
    </dgm:pt>
    <dgm:pt modelId="{0029487A-944C-4951-B039-74F641F80876}">
      <dgm:prSet/>
      <dgm:spPr/>
      <dgm:t>
        <a:bodyPr/>
        <a:lstStyle/>
        <a:p>
          <a:r>
            <a:rPr lang="en-US" dirty="0"/>
            <a:t>B – If you have a referral</a:t>
          </a:r>
        </a:p>
      </dgm:t>
    </dgm:pt>
    <dgm:pt modelId="{2A482091-9F58-47D6-959B-A4CE8D61EB02}" type="parTrans" cxnId="{99489992-BC7E-4074-9FFD-530F8D99460C}">
      <dgm:prSet/>
      <dgm:spPr/>
      <dgm:t>
        <a:bodyPr/>
        <a:lstStyle/>
        <a:p>
          <a:endParaRPr lang="en-US"/>
        </a:p>
      </dgm:t>
    </dgm:pt>
    <dgm:pt modelId="{41208749-85EA-4A45-9A44-481ECE37EE8A}" type="sibTrans" cxnId="{99489992-BC7E-4074-9FFD-530F8D99460C}">
      <dgm:prSet/>
      <dgm:spPr/>
      <dgm:t>
        <a:bodyPr/>
        <a:lstStyle/>
        <a:p>
          <a:endParaRPr lang="en-US"/>
        </a:p>
      </dgm:t>
    </dgm:pt>
    <dgm:pt modelId="{6E2DE24E-CB00-40A1-9CCA-7CC1674894D7}">
      <dgm:prSet/>
      <dgm:spPr/>
      <dgm:t>
        <a:bodyPr/>
        <a:lstStyle/>
        <a:p>
          <a:r>
            <a:rPr lang="en-US"/>
            <a:t>C – You would like to schedule a Free Property Inspection and Policy Review</a:t>
          </a:r>
        </a:p>
      </dgm:t>
    </dgm:pt>
    <dgm:pt modelId="{8861B13E-5FA8-4554-81E4-7949847E53BA}" type="parTrans" cxnId="{50AC4792-EF1A-41A0-957C-DC8AF0E02F74}">
      <dgm:prSet/>
      <dgm:spPr/>
      <dgm:t>
        <a:bodyPr/>
        <a:lstStyle/>
        <a:p>
          <a:endParaRPr lang="en-US"/>
        </a:p>
      </dgm:t>
    </dgm:pt>
    <dgm:pt modelId="{C12C753C-71D3-42CD-B0AF-248834C010A3}" type="sibTrans" cxnId="{50AC4792-EF1A-41A0-957C-DC8AF0E02F74}">
      <dgm:prSet/>
      <dgm:spPr/>
      <dgm:t>
        <a:bodyPr/>
        <a:lstStyle/>
        <a:p>
          <a:endParaRPr lang="en-US"/>
        </a:p>
      </dgm:t>
    </dgm:pt>
    <dgm:pt modelId="{4EFD6B78-7C72-439A-A7B0-3CF2685F8052}" type="pres">
      <dgm:prSet presAssocID="{9866DF07-048A-4142-8C6F-CCBA30DAC968}" presName="linear" presStyleCnt="0">
        <dgm:presLayoutVars>
          <dgm:animLvl val="lvl"/>
          <dgm:resizeHandles val="exact"/>
        </dgm:presLayoutVars>
      </dgm:prSet>
      <dgm:spPr/>
    </dgm:pt>
    <dgm:pt modelId="{A3B3E54E-A929-4BFA-940A-2043C6F542B2}" type="pres">
      <dgm:prSet presAssocID="{273928DC-0B5E-414A-97A6-EAE0424E8D05}" presName="parentText" presStyleLbl="node1" presStyleIdx="0" presStyleCnt="4">
        <dgm:presLayoutVars>
          <dgm:chMax val="0"/>
          <dgm:bulletEnabled val="1"/>
        </dgm:presLayoutVars>
      </dgm:prSet>
      <dgm:spPr/>
    </dgm:pt>
    <dgm:pt modelId="{9EC815E3-9FC9-44F1-B37F-C15B30E0706D}" type="pres">
      <dgm:prSet presAssocID="{A18B05B0-0C27-4259-8DE4-3C1974B11E05}" presName="spacer" presStyleCnt="0"/>
      <dgm:spPr/>
    </dgm:pt>
    <dgm:pt modelId="{16016190-D6E0-41CA-A9F7-5BF899C907EE}" type="pres">
      <dgm:prSet presAssocID="{28055BC0-9786-480E-BBB0-10E653B667B9}" presName="parentText" presStyleLbl="node1" presStyleIdx="1" presStyleCnt="4">
        <dgm:presLayoutVars>
          <dgm:chMax val="0"/>
          <dgm:bulletEnabled val="1"/>
        </dgm:presLayoutVars>
      </dgm:prSet>
      <dgm:spPr/>
    </dgm:pt>
    <dgm:pt modelId="{7B0B42D9-8B8B-41D0-AF2A-F0D93123B79B}" type="pres">
      <dgm:prSet presAssocID="{8BE646EC-6F16-40C2-82B1-69C88CAF9911}" presName="spacer" presStyleCnt="0"/>
      <dgm:spPr/>
    </dgm:pt>
    <dgm:pt modelId="{39DE0157-E518-4AC5-A312-C4E02985438B}" type="pres">
      <dgm:prSet presAssocID="{0029487A-944C-4951-B039-74F641F80876}" presName="parentText" presStyleLbl="node1" presStyleIdx="2" presStyleCnt="4" custLinFactNeighborX="503" custLinFactNeighborY="-39101">
        <dgm:presLayoutVars>
          <dgm:chMax val="0"/>
          <dgm:bulletEnabled val="1"/>
        </dgm:presLayoutVars>
      </dgm:prSet>
      <dgm:spPr/>
    </dgm:pt>
    <dgm:pt modelId="{6E2C0D16-5E2E-460D-A445-2ECF612F4741}" type="pres">
      <dgm:prSet presAssocID="{41208749-85EA-4A45-9A44-481ECE37EE8A}" presName="spacer" presStyleCnt="0"/>
      <dgm:spPr/>
    </dgm:pt>
    <dgm:pt modelId="{42F435FC-8213-4688-9BC1-062963007630}" type="pres">
      <dgm:prSet presAssocID="{6E2DE24E-CB00-40A1-9CCA-7CC1674894D7}" presName="parentText" presStyleLbl="node1" presStyleIdx="3" presStyleCnt="4">
        <dgm:presLayoutVars>
          <dgm:chMax val="0"/>
          <dgm:bulletEnabled val="1"/>
        </dgm:presLayoutVars>
      </dgm:prSet>
      <dgm:spPr/>
    </dgm:pt>
  </dgm:ptLst>
  <dgm:cxnLst>
    <dgm:cxn modelId="{28F92A28-5FE3-4686-B827-60F88915E3B4}" srcId="{9866DF07-048A-4142-8C6F-CCBA30DAC968}" destId="{273928DC-0B5E-414A-97A6-EAE0424E8D05}" srcOrd="0" destOrd="0" parTransId="{956EA94A-444B-4378-A244-63CCD7ADA626}" sibTransId="{A18B05B0-0C27-4259-8DE4-3C1974B11E05}"/>
    <dgm:cxn modelId="{E4CA8765-61A8-4F78-AA6C-C2B70CF95F75}" type="presOf" srcId="{6E2DE24E-CB00-40A1-9CCA-7CC1674894D7}" destId="{42F435FC-8213-4688-9BC1-062963007630}" srcOrd="0" destOrd="0" presId="urn:microsoft.com/office/officeart/2005/8/layout/vList2"/>
    <dgm:cxn modelId="{61F9067E-9303-42AA-8F16-8C70E9C4B1E6}" type="presOf" srcId="{9866DF07-048A-4142-8C6F-CCBA30DAC968}" destId="{4EFD6B78-7C72-439A-A7B0-3CF2685F8052}" srcOrd="0" destOrd="0" presId="urn:microsoft.com/office/officeart/2005/8/layout/vList2"/>
    <dgm:cxn modelId="{50AC4792-EF1A-41A0-957C-DC8AF0E02F74}" srcId="{9866DF07-048A-4142-8C6F-CCBA30DAC968}" destId="{6E2DE24E-CB00-40A1-9CCA-7CC1674894D7}" srcOrd="3" destOrd="0" parTransId="{8861B13E-5FA8-4554-81E4-7949847E53BA}" sibTransId="{C12C753C-71D3-42CD-B0AF-248834C010A3}"/>
    <dgm:cxn modelId="{99489992-BC7E-4074-9FFD-530F8D99460C}" srcId="{9866DF07-048A-4142-8C6F-CCBA30DAC968}" destId="{0029487A-944C-4951-B039-74F641F80876}" srcOrd="2" destOrd="0" parTransId="{2A482091-9F58-47D6-959B-A4CE8D61EB02}" sibTransId="{41208749-85EA-4A45-9A44-481ECE37EE8A}"/>
    <dgm:cxn modelId="{75CBFBBA-536B-40D7-8F5E-F0E9AE66367B}" type="presOf" srcId="{28055BC0-9786-480E-BBB0-10E653B667B9}" destId="{16016190-D6E0-41CA-A9F7-5BF899C907EE}" srcOrd="0" destOrd="0" presId="urn:microsoft.com/office/officeart/2005/8/layout/vList2"/>
    <dgm:cxn modelId="{9689DFCF-B0A7-48B7-9DE1-AED466CF1AF0}" srcId="{9866DF07-048A-4142-8C6F-CCBA30DAC968}" destId="{28055BC0-9786-480E-BBB0-10E653B667B9}" srcOrd="1" destOrd="0" parTransId="{F1E99ED4-B56B-42B9-A8F2-8E94F0D629F6}" sibTransId="{8BE646EC-6F16-40C2-82B1-69C88CAF9911}"/>
    <dgm:cxn modelId="{883603DB-95F6-4631-BEED-6593FA90B9E3}" type="presOf" srcId="{0029487A-944C-4951-B039-74F641F80876}" destId="{39DE0157-E518-4AC5-A312-C4E02985438B}" srcOrd="0" destOrd="0" presId="urn:microsoft.com/office/officeart/2005/8/layout/vList2"/>
    <dgm:cxn modelId="{0EFBD7FE-6803-4D60-930C-BA54B296C0AE}" type="presOf" srcId="{273928DC-0B5E-414A-97A6-EAE0424E8D05}" destId="{A3B3E54E-A929-4BFA-940A-2043C6F542B2}" srcOrd="0" destOrd="0" presId="urn:microsoft.com/office/officeart/2005/8/layout/vList2"/>
    <dgm:cxn modelId="{0993FD9A-1F4C-4B11-BD91-0FF47658BA62}" type="presParOf" srcId="{4EFD6B78-7C72-439A-A7B0-3CF2685F8052}" destId="{A3B3E54E-A929-4BFA-940A-2043C6F542B2}" srcOrd="0" destOrd="0" presId="urn:microsoft.com/office/officeart/2005/8/layout/vList2"/>
    <dgm:cxn modelId="{CA8E858E-EDDD-4F49-AD24-9259D2D041F2}" type="presParOf" srcId="{4EFD6B78-7C72-439A-A7B0-3CF2685F8052}" destId="{9EC815E3-9FC9-44F1-B37F-C15B30E0706D}" srcOrd="1" destOrd="0" presId="urn:microsoft.com/office/officeart/2005/8/layout/vList2"/>
    <dgm:cxn modelId="{A33DD0CE-DA82-44F6-A4CE-59E9DD688476}" type="presParOf" srcId="{4EFD6B78-7C72-439A-A7B0-3CF2685F8052}" destId="{16016190-D6E0-41CA-A9F7-5BF899C907EE}" srcOrd="2" destOrd="0" presId="urn:microsoft.com/office/officeart/2005/8/layout/vList2"/>
    <dgm:cxn modelId="{0A124D33-AF3A-4A05-8C1C-4550279FBC40}" type="presParOf" srcId="{4EFD6B78-7C72-439A-A7B0-3CF2685F8052}" destId="{7B0B42D9-8B8B-41D0-AF2A-F0D93123B79B}" srcOrd="3" destOrd="0" presId="urn:microsoft.com/office/officeart/2005/8/layout/vList2"/>
    <dgm:cxn modelId="{1F6B1470-9FF0-4385-987D-E956DE57B0E1}" type="presParOf" srcId="{4EFD6B78-7C72-439A-A7B0-3CF2685F8052}" destId="{39DE0157-E518-4AC5-A312-C4E02985438B}" srcOrd="4" destOrd="0" presId="urn:microsoft.com/office/officeart/2005/8/layout/vList2"/>
    <dgm:cxn modelId="{C3479AE0-3907-43B0-8542-570B25167A67}" type="presParOf" srcId="{4EFD6B78-7C72-439A-A7B0-3CF2685F8052}" destId="{6E2C0D16-5E2E-460D-A445-2ECF612F4741}" srcOrd="5" destOrd="0" presId="urn:microsoft.com/office/officeart/2005/8/layout/vList2"/>
    <dgm:cxn modelId="{C7DC31E5-8232-48E6-8C3B-0220AB561632}" type="presParOf" srcId="{4EFD6B78-7C72-439A-A7B0-3CF2685F8052}" destId="{42F435FC-8213-4688-9BC1-06296300763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650176-84FE-4170-8203-E9B3479F1C4D}"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333E5791-410A-48C6-B9DD-107B88C2A926}">
      <dgm:prSet/>
      <dgm:spPr/>
      <dgm:t>
        <a:bodyPr/>
        <a:lstStyle/>
        <a:p>
          <a:r>
            <a:rPr lang="en-US" b="1"/>
            <a:t>Duties after loss</a:t>
          </a:r>
          <a:endParaRPr lang="en-US"/>
        </a:p>
      </dgm:t>
    </dgm:pt>
    <dgm:pt modelId="{E5122D6B-760C-460F-A906-48EEAF969DD7}" type="parTrans" cxnId="{A5FB553F-F843-4E39-A382-083CE2DDD806}">
      <dgm:prSet/>
      <dgm:spPr/>
      <dgm:t>
        <a:bodyPr/>
        <a:lstStyle/>
        <a:p>
          <a:endParaRPr lang="en-US"/>
        </a:p>
      </dgm:t>
    </dgm:pt>
    <dgm:pt modelId="{710A61FC-4E3C-4276-8F08-D1C88B2C2D52}" type="sibTrans" cxnId="{A5FB553F-F843-4E39-A382-083CE2DDD806}">
      <dgm:prSet/>
      <dgm:spPr/>
      <dgm:t>
        <a:bodyPr/>
        <a:lstStyle/>
        <a:p>
          <a:endParaRPr lang="en-US"/>
        </a:p>
      </dgm:t>
    </dgm:pt>
    <dgm:pt modelId="{B2C209DA-375D-43E3-B5C9-9C5C2DD472D5}">
      <dgm:prSet/>
      <dgm:spPr/>
      <dgm:t>
        <a:bodyPr/>
        <a:lstStyle/>
        <a:p>
          <a:r>
            <a:rPr lang="en-US" b="1"/>
            <a:t>Claims can be denied for not completing policy duties</a:t>
          </a:r>
          <a:endParaRPr lang="en-US"/>
        </a:p>
      </dgm:t>
    </dgm:pt>
    <dgm:pt modelId="{84ED0D41-C466-4C37-9DBD-897DD77CC55A}" type="parTrans" cxnId="{2C40560D-E17F-484E-9554-848982DBA7CB}">
      <dgm:prSet/>
      <dgm:spPr/>
      <dgm:t>
        <a:bodyPr/>
        <a:lstStyle/>
        <a:p>
          <a:endParaRPr lang="en-US"/>
        </a:p>
      </dgm:t>
    </dgm:pt>
    <dgm:pt modelId="{D825911B-AA17-47CE-B333-A4277E805308}" type="sibTrans" cxnId="{2C40560D-E17F-484E-9554-848982DBA7CB}">
      <dgm:prSet/>
      <dgm:spPr/>
      <dgm:t>
        <a:bodyPr/>
        <a:lstStyle/>
        <a:p>
          <a:endParaRPr lang="en-US"/>
        </a:p>
      </dgm:t>
    </dgm:pt>
    <dgm:pt modelId="{B2C6913D-5DC8-461E-8C81-3EA91F3C423D}">
      <dgm:prSet/>
      <dgm:spPr/>
      <dgm:t>
        <a:bodyPr/>
        <a:lstStyle/>
        <a:p>
          <a:r>
            <a:rPr lang="en-US" b="1"/>
            <a:t>Conditions</a:t>
          </a:r>
          <a:endParaRPr lang="en-US"/>
        </a:p>
      </dgm:t>
    </dgm:pt>
    <dgm:pt modelId="{A6BB0CAD-FD2D-40F7-B969-2EF9DB20B4F8}" type="parTrans" cxnId="{34E4366E-3550-49F2-8BFA-710A78738979}">
      <dgm:prSet/>
      <dgm:spPr/>
      <dgm:t>
        <a:bodyPr/>
        <a:lstStyle/>
        <a:p>
          <a:endParaRPr lang="en-US"/>
        </a:p>
      </dgm:t>
    </dgm:pt>
    <dgm:pt modelId="{F541AFD0-C165-4008-AB3D-8C6B64CF4D92}" type="sibTrans" cxnId="{34E4366E-3550-49F2-8BFA-710A78738979}">
      <dgm:prSet/>
      <dgm:spPr/>
      <dgm:t>
        <a:bodyPr/>
        <a:lstStyle/>
        <a:p>
          <a:endParaRPr lang="en-US"/>
        </a:p>
      </dgm:t>
    </dgm:pt>
    <dgm:pt modelId="{E7E97B0C-A22A-CF4E-8AFF-2CC61CC5F279}">
      <dgm:prSet/>
      <dgm:spPr/>
      <dgm:t>
        <a:bodyPr/>
        <a:lstStyle/>
        <a:p>
          <a:r>
            <a:rPr lang="en-US"/>
            <a:t>Presenting the loss</a:t>
          </a:r>
        </a:p>
      </dgm:t>
    </dgm:pt>
    <dgm:pt modelId="{3C942054-54D8-EB46-8B80-0F6B27D40FF6}" type="parTrans" cxnId="{726152A5-7248-FC47-9012-7F0AB0A29EF9}">
      <dgm:prSet/>
      <dgm:spPr/>
      <dgm:t>
        <a:bodyPr/>
        <a:lstStyle/>
        <a:p>
          <a:endParaRPr lang="en-US"/>
        </a:p>
      </dgm:t>
    </dgm:pt>
    <dgm:pt modelId="{53C57FD9-E96D-2B47-897E-3961170965FD}" type="sibTrans" cxnId="{726152A5-7248-FC47-9012-7F0AB0A29EF9}">
      <dgm:prSet/>
      <dgm:spPr/>
      <dgm:t>
        <a:bodyPr/>
        <a:lstStyle/>
        <a:p>
          <a:endParaRPr lang="en-US"/>
        </a:p>
      </dgm:t>
    </dgm:pt>
    <dgm:pt modelId="{829D882B-B50E-FC47-B381-F79159AEF775}">
      <dgm:prSet/>
      <dgm:spPr/>
      <dgm:t>
        <a:bodyPr/>
        <a:lstStyle/>
        <a:p>
          <a:r>
            <a:rPr lang="en-US" b="1"/>
            <a:t>Policies are full of confusing language</a:t>
          </a:r>
        </a:p>
      </dgm:t>
    </dgm:pt>
    <dgm:pt modelId="{FEC4AEB9-A497-444A-A6A8-CC4CB79C8E56}" type="parTrans" cxnId="{187590E0-5D0C-B845-968B-DE325164203B}">
      <dgm:prSet/>
      <dgm:spPr/>
      <dgm:t>
        <a:bodyPr/>
        <a:lstStyle/>
        <a:p>
          <a:endParaRPr lang="en-US"/>
        </a:p>
      </dgm:t>
    </dgm:pt>
    <dgm:pt modelId="{072DFA78-0A58-4E49-B6C3-B3CBAAC45944}" type="sibTrans" cxnId="{187590E0-5D0C-B845-968B-DE325164203B}">
      <dgm:prSet/>
      <dgm:spPr/>
      <dgm:t>
        <a:bodyPr/>
        <a:lstStyle/>
        <a:p>
          <a:endParaRPr lang="en-US"/>
        </a:p>
      </dgm:t>
    </dgm:pt>
    <dgm:pt modelId="{A7D4F18C-9945-4449-9F15-D4D9A915079E}">
      <dgm:prSet/>
      <dgm:spPr/>
      <dgm:t>
        <a:bodyPr/>
        <a:lstStyle/>
        <a:p>
          <a:r>
            <a:rPr lang="en-US"/>
            <a:t>Insureds are required to meet the conditions of the policy </a:t>
          </a:r>
        </a:p>
      </dgm:t>
    </dgm:pt>
    <dgm:pt modelId="{16EB86D2-2F9B-414F-B463-556C7B1E96DE}" type="parTrans" cxnId="{8FE469CA-C137-4D59-9F73-B01D906E8A0B}">
      <dgm:prSet/>
      <dgm:spPr/>
      <dgm:t>
        <a:bodyPr/>
        <a:lstStyle/>
        <a:p>
          <a:endParaRPr lang="en-US"/>
        </a:p>
      </dgm:t>
    </dgm:pt>
    <dgm:pt modelId="{669CBAE6-2E01-418C-9A9D-A87201DD81A5}" type="sibTrans" cxnId="{8FE469CA-C137-4D59-9F73-B01D906E8A0B}">
      <dgm:prSet/>
      <dgm:spPr/>
      <dgm:t>
        <a:bodyPr/>
        <a:lstStyle/>
        <a:p>
          <a:endParaRPr lang="en-US"/>
        </a:p>
      </dgm:t>
    </dgm:pt>
    <dgm:pt modelId="{9AFDA2A1-12E0-4CCB-8119-CDC8A57A9D9F}" type="pres">
      <dgm:prSet presAssocID="{81650176-84FE-4170-8203-E9B3479F1C4D}" presName="linear" presStyleCnt="0">
        <dgm:presLayoutVars>
          <dgm:animLvl val="lvl"/>
          <dgm:resizeHandles val="exact"/>
        </dgm:presLayoutVars>
      </dgm:prSet>
      <dgm:spPr/>
    </dgm:pt>
    <dgm:pt modelId="{16E146EA-5B55-4102-8DA0-12B16BB47150}" type="pres">
      <dgm:prSet presAssocID="{E7E97B0C-A22A-CF4E-8AFF-2CC61CC5F279}" presName="parentText" presStyleLbl="node1" presStyleIdx="0" presStyleCnt="3">
        <dgm:presLayoutVars>
          <dgm:chMax val="0"/>
          <dgm:bulletEnabled val="1"/>
        </dgm:presLayoutVars>
      </dgm:prSet>
      <dgm:spPr/>
    </dgm:pt>
    <dgm:pt modelId="{38B42F4B-08D7-4F0E-AA97-8896408659D8}" type="pres">
      <dgm:prSet presAssocID="{E7E97B0C-A22A-CF4E-8AFF-2CC61CC5F279}" presName="childText" presStyleLbl="revTx" presStyleIdx="0" presStyleCnt="3">
        <dgm:presLayoutVars>
          <dgm:bulletEnabled val="1"/>
        </dgm:presLayoutVars>
      </dgm:prSet>
      <dgm:spPr/>
    </dgm:pt>
    <dgm:pt modelId="{E8587ADE-40D0-4B3E-82DF-F07B8AA10B80}" type="pres">
      <dgm:prSet presAssocID="{333E5791-410A-48C6-B9DD-107B88C2A926}" presName="parentText" presStyleLbl="node1" presStyleIdx="1" presStyleCnt="3">
        <dgm:presLayoutVars>
          <dgm:chMax val="0"/>
          <dgm:bulletEnabled val="1"/>
        </dgm:presLayoutVars>
      </dgm:prSet>
      <dgm:spPr/>
    </dgm:pt>
    <dgm:pt modelId="{D640F615-9158-45A3-AB48-E3D0392881C3}" type="pres">
      <dgm:prSet presAssocID="{333E5791-410A-48C6-B9DD-107B88C2A926}" presName="childText" presStyleLbl="revTx" presStyleIdx="1" presStyleCnt="3">
        <dgm:presLayoutVars>
          <dgm:bulletEnabled val="1"/>
        </dgm:presLayoutVars>
      </dgm:prSet>
      <dgm:spPr/>
    </dgm:pt>
    <dgm:pt modelId="{F7B0477C-9A56-44BD-B37F-BE64D1AF6A46}" type="pres">
      <dgm:prSet presAssocID="{B2C6913D-5DC8-461E-8C81-3EA91F3C423D}" presName="parentText" presStyleLbl="node1" presStyleIdx="2" presStyleCnt="3">
        <dgm:presLayoutVars>
          <dgm:chMax val="0"/>
          <dgm:bulletEnabled val="1"/>
        </dgm:presLayoutVars>
      </dgm:prSet>
      <dgm:spPr/>
    </dgm:pt>
    <dgm:pt modelId="{CD6021EB-42CD-402D-BE83-3A5AA4D169F5}" type="pres">
      <dgm:prSet presAssocID="{B2C6913D-5DC8-461E-8C81-3EA91F3C423D}" presName="childText" presStyleLbl="revTx" presStyleIdx="2" presStyleCnt="3">
        <dgm:presLayoutVars>
          <dgm:bulletEnabled val="1"/>
        </dgm:presLayoutVars>
      </dgm:prSet>
      <dgm:spPr/>
    </dgm:pt>
  </dgm:ptLst>
  <dgm:cxnLst>
    <dgm:cxn modelId="{865AE905-2801-4057-B313-16FA77CE0FBB}" type="presOf" srcId="{829D882B-B50E-FC47-B381-F79159AEF775}" destId="{38B42F4B-08D7-4F0E-AA97-8896408659D8}" srcOrd="0" destOrd="0" presId="urn:microsoft.com/office/officeart/2005/8/layout/vList2"/>
    <dgm:cxn modelId="{2C40560D-E17F-484E-9554-848982DBA7CB}" srcId="{333E5791-410A-48C6-B9DD-107B88C2A926}" destId="{B2C209DA-375D-43E3-B5C9-9C5C2DD472D5}" srcOrd="0" destOrd="0" parTransId="{84ED0D41-C466-4C37-9DBD-897DD77CC55A}" sibTransId="{D825911B-AA17-47CE-B333-A4277E805308}"/>
    <dgm:cxn modelId="{A5FB553F-F843-4E39-A382-083CE2DDD806}" srcId="{81650176-84FE-4170-8203-E9B3479F1C4D}" destId="{333E5791-410A-48C6-B9DD-107B88C2A926}" srcOrd="1" destOrd="0" parTransId="{E5122D6B-760C-460F-A906-48EEAF969DD7}" sibTransId="{710A61FC-4E3C-4276-8F08-D1C88B2C2D52}"/>
    <dgm:cxn modelId="{ED372B63-1ECF-4536-89AE-9CAFC64B801E}" type="presOf" srcId="{A7D4F18C-9945-4449-9F15-D4D9A915079E}" destId="{CD6021EB-42CD-402D-BE83-3A5AA4D169F5}" srcOrd="0" destOrd="0" presId="urn:microsoft.com/office/officeart/2005/8/layout/vList2"/>
    <dgm:cxn modelId="{8795DE68-B2E2-44AD-9698-E35BC608EFE4}" type="presOf" srcId="{333E5791-410A-48C6-B9DD-107B88C2A926}" destId="{E8587ADE-40D0-4B3E-82DF-F07B8AA10B80}" srcOrd="0" destOrd="0" presId="urn:microsoft.com/office/officeart/2005/8/layout/vList2"/>
    <dgm:cxn modelId="{34E4366E-3550-49F2-8BFA-710A78738979}" srcId="{81650176-84FE-4170-8203-E9B3479F1C4D}" destId="{B2C6913D-5DC8-461E-8C81-3EA91F3C423D}" srcOrd="2" destOrd="0" parTransId="{A6BB0CAD-FD2D-40F7-B969-2EF9DB20B4F8}" sibTransId="{F541AFD0-C165-4008-AB3D-8C6B64CF4D92}"/>
    <dgm:cxn modelId="{7C5CCC7E-8AC0-4366-8856-7F4319E068E6}" type="presOf" srcId="{81650176-84FE-4170-8203-E9B3479F1C4D}" destId="{9AFDA2A1-12E0-4CCB-8119-CDC8A57A9D9F}" srcOrd="0" destOrd="0" presId="urn:microsoft.com/office/officeart/2005/8/layout/vList2"/>
    <dgm:cxn modelId="{726152A5-7248-FC47-9012-7F0AB0A29EF9}" srcId="{81650176-84FE-4170-8203-E9B3479F1C4D}" destId="{E7E97B0C-A22A-CF4E-8AFF-2CC61CC5F279}" srcOrd="0" destOrd="0" parTransId="{3C942054-54D8-EB46-8B80-0F6B27D40FF6}" sibTransId="{53C57FD9-E96D-2B47-897E-3961170965FD}"/>
    <dgm:cxn modelId="{C92392A8-98D6-460D-A4FA-897E8230929C}" type="presOf" srcId="{E7E97B0C-A22A-CF4E-8AFF-2CC61CC5F279}" destId="{16E146EA-5B55-4102-8DA0-12B16BB47150}" srcOrd="0" destOrd="0" presId="urn:microsoft.com/office/officeart/2005/8/layout/vList2"/>
    <dgm:cxn modelId="{0A80D9B6-4229-43E7-A93D-5DB3A976E69B}" type="presOf" srcId="{B2C209DA-375D-43E3-B5C9-9C5C2DD472D5}" destId="{D640F615-9158-45A3-AB48-E3D0392881C3}" srcOrd="0" destOrd="0" presId="urn:microsoft.com/office/officeart/2005/8/layout/vList2"/>
    <dgm:cxn modelId="{8FE469CA-C137-4D59-9F73-B01D906E8A0B}" srcId="{B2C6913D-5DC8-461E-8C81-3EA91F3C423D}" destId="{A7D4F18C-9945-4449-9F15-D4D9A915079E}" srcOrd="0" destOrd="0" parTransId="{16EB86D2-2F9B-414F-B463-556C7B1E96DE}" sibTransId="{669CBAE6-2E01-418C-9A9D-A87201DD81A5}"/>
    <dgm:cxn modelId="{3937E0D1-8747-4555-BE41-1FE3FEF29D3C}" type="presOf" srcId="{B2C6913D-5DC8-461E-8C81-3EA91F3C423D}" destId="{F7B0477C-9A56-44BD-B37F-BE64D1AF6A46}" srcOrd="0" destOrd="0" presId="urn:microsoft.com/office/officeart/2005/8/layout/vList2"/>
    <dgm:cxn modelId="{187590E0-5D0C-B845-968B-DE325164203B}" srcId="{E7E97B0C-A22A-CF4E-8AFF-2CC61CC5F279}" destId="{829D882B-B50E-FC47-B381-F79159AEF775}" srcOrd="0" destOrd="0" parTransId="{FEC4AEB9-A497-444A-A6A8-CC4CB79C8E56}" sibTransId="{072DFA78-0A58-4E49-B6C3-B3CBAAC45944}"/>
    <dgm:cxn modelId="{F5698BCA-60A4-4840-B44D-3ADA9C07A9A2}" type="presParOf" srcId="{9AFDA2A1-12E0-4CCB-8119-CDC8A57A9D9F}" destId="{16E146EA-5B55-4102-8DA0-12B16BB47150}" srcOrd="0" destOrd="0" presId="urn:microsoft.com/office/officeart/2005/8/layout/vList2"/>
    <dgm:cxn modelId="{4AAD1527-E3EC-41CE-B4A7-0C85396E202F}" type="presParOf" srcId="{9AFDA2A1-12E0-4CCB-8119-CDC8A57A9D9F}" destId="{38B42F4B-08D7-4F0E-AA97-8896408659D8}" srcOrd="1" destOrd="0" presId="urn:microsoft.com/office/officeart/2005/8/layout/vList2"/>
    <dgm:cxn modelId="{358A62E3-C831-4DCE-A01F-9BB19F4CE234}" type="presParOf" srcId="{9AFDA2A1-12E0-4CCB-8119-CDC8A57A9D9F}" destId="{E8587ADE-40D0-4B3E-82DF-F07B8AA10B80}" srcOrd="2" destOrd="0" presId="urn:microsoft.com/office/officeart/2005/8/layout/vList2"/>
    <dgm:cxn modelId="{EAEA2BE8-D2F5-490D-9F6A-CA8AF89D0F8A}" type="presParOf" srcId="{9AFDA2A1-12E0-4CCB-8119-CDC8A57A9D9F}" destId="{D640F615-9158-45A3-AB48-E3D0392881C3}" srcOrd="3" destOrd="0" presId="urn:microsoft.com/office/officeart/2005/8/layout/vList2"/>
    <dgm:cxn modelId="{46DCB50C-D6AA-4805-B8FC-4555661BB41E}" type="presParOf" srcId="{9AFDA2A1-12E0-4CCB-8119-CDC8A57A9D9F}" destId="{F7B0477C-9A56-44BD-B37F-BE64D1AF6A46}" srcOrd="4" destOrd="0" presId="urn:microsoft.com/office/officeart/2005/8/layout/vList2"/>
    <dgm:cxn modelId="{E5D1BED8-580E-494D-B8E8-E5EFFE0B9E3F}" type="presParOf" srcId="{9AFDA2A1-12E0-4CCB-8119-CDC8A57A9D9F}" destId="{CD6021EB-42CD-402D-BE83-3A5AA4D169F5}"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559A4B-A440-4698-821B-633161B49ED1}"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8C22814B-D043-4A69-ABDC-B45F6217E5C0}">
      <dgm:prSet custT="1"/>
      <dgm:spPr/>
      <dgm:t>
        <a:bodyPr/>
        <a:lstStyle/>
        <a:p>
          <a:pPr>
            <a:lnSpc>
              <a:spcPct val="100000"/>
            </a:lnSpc>
          </a:pPr>
          <a:r>
            <a:rPr lang="en-US" sz="2400"/>
            <a:t>Anything you say, can and will be used against you in your settlement.</a:t>
          </a:r>
        </a:p>
      </dgm:t>
    </dgm:pt>
    <dgm:pt modelId="{CCC6B86E-4256-4904-A1CD-A1F727330D55}" type="parTrans" cxnId="{E5D8CE9E-A636-49ED-A11F-2A8666F764D4}">
      <dgm:prSet/>
      <dgm:spPr/>
      <dgm:t>
        <a:bodyPr/>
        <a:lstStyle/>
        <a:p>
          <a:endParaRPr lang="en-US"/>
        </a:p>
      </dgm:t>
    </dgm:pt>
    <dgm:pt modelId="{F9A53016-AFDF-4C60-8720-5C94421A4954}" type="sibTrans" cxnId="{E5D8CE9E-A636-49ED-A11F-2A8666F764D4}">
      <dgm:prSet/>
      <dgm:spPr/>
      <dgm:t>
        <a:bodyPr/>
        <a:lstStyle/>
        <a:p>
          <a:endParaRPr lang="en-US"/>
        </a:p>
      </dgm:t>
    </dgm:pt>
    <dgm:pt modelId="{A38EEB53-BF66-47D4-979E-F345031CE1DD}">
      <dgm:prSet custT="1"/>
      <dgm:spPr/>
      <dgm:t>
        <a:bodyPr/>
        <a:lstStyle/>
        <a:p>
          <a:pPr>
            <a:lnSpc>
              <a:spcPct val="100000"/>
            </a:lnSpc>
          </a:pPr>
          <a:r>
            <a:rPr lang="en-US" sz="2800"/>
            <a:t>Don’t risk losing thousands of dollars to fix your largest asset</a:t>
          </a:r>
        </a:p>
      </dgm:t>
    </dgm:pt>
    <dgm:pt modelId="{47CBFBE5-706D-4E49-9CCB-3F84BA7124F7}" type="parTrans" cxnId="{8DE5B657-494F-4456-A164-C046641AB9FD}">
      <dgm:prSet/>
      <dgm:spPr/>
      <dgm:t>
        <a:bodyPr/>
        <a:lstStyle/>
        <a:p>
          <a:endParaRPr lang="en-US"/>
        </a:p>
      </dgm:t>
    </dgm:pt>
    <dgm:pt modelId="{F6AAD44D-1463-48E0-A390-A4CD17F4542F}" type="sibTrans" cxnId="{8DE5B657-494F-4456-A164-C046641AB9FD}">
      <dgm:prSet/>
      <dgm:spPr/>
      <dgm:t>
        <a:bodyPr/>
        <a:lstStyle/>
        <a:p>
          <a:endParaRPr lang="en-US"/>
        </a:p>
      </dgm:t>
    </dgm:pt>
    <dgm:pt modelId="{84AD9373-A5EC-4BBF-934C-4F973719D463}" type="pres">
      <dgm:prSet presAssocID="{07559A4B-A440-4698-821B-633161B49ED1}" presName="root" presStyleCnt="0">
        <dgm:presLayoutVars>
          <dgm:dir/>
          <dgm:resizeHandles val="exact"/>
        </dgm:presLayoutVars>
      </dgm:prSet>
      <dgm:spPr/>
    </dgm:pt>
    <dgm:pt modelId="{98BA5C17-8DCE-49E4-B3EC-8084B165C899}" type="pres">
      <dgm:prSet presAssocID="{8C22814B-D043-4A69-ABDC-B45F6217E5C0}" presName="compNode" presStyleCnt="0"/>
      <dgm:spPr/>
    </dgm:pt>
    <dgm:pt modelId="{58BD73ED-0336-4C5D-8C6B-217506B643E9}" type="pres">
      <dgm:prSet presAssocID="{8C22814B-D043-4A69-ABDC-B45F6217E5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B48547AB-7BBB-45F9-ACC1-783607E90FCB}" type="pres">
      <dgm:prSet presAssocID="{8C22814B-D043-4A69-ABDC-B45F6217E5C0}" presName="spaceRect" presStyleCnt="0"/>
      <dgm:spPr/>
    </dgm:pt>
    <dgm:pt modelId="{6F1377BE-6775-4E69-B87D-942A63AA2AB0}" type="pres">
      <dgm:prSet presAssocID="{8C22814B-D043-4A69-ABDC-B45F6217E5C0}" presName="textRect" presStyleLbl="revTx" presStyleIdx="0" presStyleCnt="2" custScaleX="96402">
        <dgm:presLayoutVars>
          <dgm:chMax val="1"/>
          <dgm:chPref val="1"/>
        </dgm:presLayoutVars>
      </dgm:prSet>
      <dgm:spPr/>
    </dgm:pt>
    <dgm:pt modelId="{4A01AF4E-DBAD-4CF8-9E7D-A901418BCB15}" type="pres">
      <dgm:prSet presAssocID="{F9A53016-AFDF-4C60-8720-5C94421A4954}" presName="sibTrans" presStyleCnt="0"/>
      <dgm:spPr/>
    </dgm:pt>
    <dgm:pt modelId="{CB6E9FC4-8391-480E-B891-397323244C09}" type="pres">
      <dgm:prSet presAssocID="{A38EEB53-BF66-47D4-979E-F345031CE1DD}" presName="compNode" presStyleCnt="0"/>
      <dgm:spPr/>
    </dgm:pt>
    <dgm:pt modelId="{12B1B237-7B43-43E2-BAC1-080BF3588300}" type="pres">
      <dgm:prSet presAssocID="{A38EEB53-BF66-47D4-979E-F345031CE1D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D6A27A5-2A9F-41F8-96DB-5796D17AD8F1}" type="pres">
      <dgm:prSet presAssocID="{A38EEB53-BF66-47D4-979E-F345031CE1DD}" presName="spaceRect" presStyleCnt="0"/>
      <dgm:spPr/>
    </dgm:pt>
    <dgm:pt modelId="{C0A49C30-9F5F-4E80-B998-30F6719EA9FF}" type="pres">
      <dgm:prSet presAssocID="{A38EEB53-BF66-47D4-979E-F345031CE1DD}" presName="textRect" presStyleLbl="revTx" presStyleIdx="1" presStyleCnt="2" custScaleX="124412">
        <dgm:presLayoutVars>
          <dgm:chMax val="1"/>
          <dgm:chPref val="1"/>
        </dgm:presLayoutVars>
      </dgm:prSet>
      <dgm:spPr/>
    </dgm:pt>
  </dgm:ptLst>
  <dgm:cxnLst>
    <dgm:cxn modelId="{4BE9AC19-E674-494F-B3E4-B43D26321AF5}" type="presOf" srcId="{8C22814B-D043-4A69-ABDC-B45F6217E5C0}" destId="{6F1377BE-6775-4E69-B87D-942A63AA2AB0}" srcOrd="0" destOrd="0" presId="urn:microsoft.com/office/officeart/2018/2/layout/IconLabelList"/>
    <dgm:cxn modelId="{8DE5B657-494F-4456-A164-C046641AB9FD}" srcId="{07559A4B-A440-4698-821B-633161B49ED1}" destId="{A38EEB53-BF66-47D4-979E-F345031CE1DD}" srcOrd="1" destOrd="0" parTransId="{47CBFBE5-706D-4E49-9CCB-3F84BA7124F7}" sibTransId="{F6AAD44D-1463-48E0-A390-A4CD17F4542F}"/>
    <dgm:cxn modelId="{E5D8CE9E-A636-49ED-A11F-2A8666F764D4}" srcId="{07559A4B-A440-4698-821B-633161B49ED1}" destId="{8C22814B-D043-4A69-ABDC-B45F6217E5C0}" srcOrd="0" destOrd="0" parTransId="{CCC6B86E-4256-4904-A1CD-A1F727330D55}" sibTransId="{F9A53016-AFDF-4C60-8720-5C94421A4954}"/>
    <dgm:cxn modelId="{23C863D0-4159-4189-A176-3DCCCB5FA53A}" type="presOf" srcId="{A38EEB53-BF66-47D4-979E-F345031CE1DD}" destId="{C0A49C30-9F5F-4E80-B998-30F6719EA9FF}" srcOrd="0" destOrd="0" presId="urn:microsoft.com/office/officeart/2018/2/layout/IconLabelList"/>
    <dgm:cxn modelId="{4D7ABBD7-1414-4396-A384-76B39B2AC269}" type="presOf" srcId="{07559A4B-A440-4698-821B-633161B49ED1}" destId="{84AD9373-A5EC-4BBF-934C-4F973719D463}" srcOrd="0" destOrd="0" presId="urn:microsoft.com/office/officeart/2018/2/layout/IconLabelList"/>
    <dgm:cxn modelId="{29A53831-9A75-4F56-A627-0E62D5705190}" type="presParOf" srcId="{84AD9373-A5EC-4BBF-934C-4F973719D463}" destId="{98BA5C17-8DCE-49E4-B3EC-8084B165C899}" srcOrd="0" destOrd="0" presId="urn:microsoft.com/office/officeart/2018/2/layout/IconLabelList"/>
    <dgm:cxn modelId="{A90CC17B-0630-4A5F-9331-7D5876377976}" type="presParOf" srcId="{98BA5C17-8DCE-49E4-B3EC-8084B165C899}" destId="{58BD73ED-0336-4C5D-8C6B-217506B643E9}" srcOrd="0" destOrd="0" presId="urn:microsoft.com/office/officeart/2018/2/layout/IconLabelList"/>
    <dgm:cxn modelId="{002305FF-4AE1-4787-9C45-DFABE33AD628}" type="presParOf" srcId="{98BA5C17-8DCE-49E4-B3EC-8084B165C899}" destId="{B48547AB-7BBB-45F9-ACC1-783607E90FCB}" srcOrd="1" destOrd="0" presId="urn:microsoft.com/office/officeart/2018/2/layout/IconLabelList"/>
    <dgm:cxn modelId="{1FE244EA-ECEC-48A1-830C-2E7C6EB70A23}" type="presParOf" srcId="{98BA5C17-8DCE-49E4-B3EC-8084B165C899}" destId="{6F1377BE-6775-4E69-B87D-942A63AA2AB0}" srcOrd="2" destOrd="0" presId="urn:microsoft.com/office/officeart/2018/2/layout/IconLabelList"/>
    <dgm:cxn modelId="{47E8B31A-2883-46A9-9068-8C61B858F8A9}" type="presParOf" srcId="{84AD9373-A5EC-4BBF-934C-4F973719D463}" destId="{4A01AF4E-DBAD-4CF8-9E7D-A901418BCB15}" srcOrd="1" destOrd="0" presId="urn:microsoft.com/office/officeart/2018/2/layout/IconLabelList"/>
    <dgm:cxn modelId="{C562A7C0-434B-45C4-BD05-6BC767D38839}" type="presParOf" srcId="{84AD9373-A5EC-4BBF-934C-4F973719D463}" destId="{CB6E9FC4-8391-480E-B891-397323244C09}" srcOrd="2" destOrd="0" presId="urn:microsoft.com/office/officeart/2018/2/layout/IconLabelList"/>
    <dgm:cxn modelId="{E5C8A8E2-3AC5-4B84-AFAE-827203FFC01B}" type="presParOf" srcId="{CB6E9FC4-8391-480E-B891-397323244C09}" destId="{12B1B237-7B43-43E2-BAC1-080BF3588300}" srcOrd="0" destOrd="0" presId="urn:microsoft.com/office/officeart/2018/2/layout/IconLabelList"/>
    <dgm:cxn modelId="{020E034C-3E9C-4EC1-9413-D51E114E3598}" type="presParOf" srcId="{CB6E9FC4-8391-480E-B891-397323244C09}" destId="{4D6A27A5-2A9F-41F8-96DB-5796D17AD8F1}" srcOrd="1" destOrd="0" presId="urn:microsoft.com/office/officeart/2018/2/layout/IconLabelList"/>
    <dgm:cxn modelId="{32556BB6-2AE5-427C-83BA-058CC0D73FD6}" type="presParOf" srcId="{CB6E9FC4-8391-480E-B891-397323244C09}" destId="{C0A49C30-9F5F-4E80-B998-30F6719EA9F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C5D0FE-E8C9-4B01-9CEF-4FF4C4870C6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7E4D565-4511-459E-9126-13347A87A5E3}">
      <dgm:prSet custT="1"/>
      <dgm:spPr/>
      <dgm:t>
        <a:bodyPr/>
        <a:lstStyle/>
        <a:p>
          <a:pPr>
            <a:lnSpc>
              <a:spcPct val="100000"/>
            </a:lnSpc>
          </a:pPr>
          <a:r>
            <a:rPr lang="en-US" sz="6600" b="1"/>
            <a:t>Claim</a:t>
          </a:r>
          <a:endParaRPr lang="en-US" sz="6600"/>
        </a:p>
      </dgm:t>
    </dgm:pt>
    <dgm:pt modelId="{6C66BC37-1A05-4F6C-833E-916CAF9B770E}" type="parTrans" cxnId="{5CF96198-B592-452D-B52F-427A493ED07F}">
      <dgm:prSet/>
      <dgm:spPr/>
      <dgm:t>
        <a:bodyPr/>
        <a:lstStyle/>
        <a:p>
          <a:endParaRPr lang="en-US"/>
        </a:p>
      </dgm:t>
    </dgm:pt>
    <dgm:pt modelId="{4CF49FB8-1578-4589-87CD-3D1CA98968B1}" type="sibTrans" cxnId="{5CF96198-B592-452D-B52F-427A493ED07F}">
      <dgm:prSet/>
      <dgm:spPr/>
      <dgm:t>
        <a:bodyPr/>
        <a:lstStyle/>
        <a:p>
          <a:endParaRPr lang="en-US"/>
        </a:p>
      </dgm:t>
    </dgm:pt>
    <dgm:pt modelId="{9C4C6FA8-A778-4817-A167-766C9C471880}" type="pres">
      <dgm:prSet presAssocID="{67C5D0FE-E8C9-4B01-9CEF-4FF4C4870C65}" presName="root" presStyleCnt="0">
        <dgm:presLayoutVars>
          <dgm:dir/>
          <dgm:resizeHandles val="exact"/>
        </dgm:presLayoutVars>
      </dgm:prSet>
      <dgm:spPr/>
    </dgm:pt>
    <dgm:pt modelId="{05CD9CC9-DFD5-417B-9BF8-5392AC906511}" type="pres">
      <dgm:prSet presAssocID="{97E4D565-4511-459E-9126-13347A87A5E3}" presName="compNode" presStyleCnt="0"/>
      <dgm:spPr/>
    </dgm:pt>
    <dgm:pt modelId="{D5C821D3-6048-4C5E-9FBB-BC1FA44CFE43}" type="pres">
      <dgm:prSet presAssocID="{97E4D565-4511-459E-9126-13347A87A5E3}" presName="bgRect" presStyleLbl="bgShp" presStyleIdx="0" presStyleCnt="1"/>
      <dgm:spPr/>
    </dgm:pt>
    <dgm:pt modelId="{0BF42E3F-C54E-41B7-9BCF-96F1FA199859}" type="pres">
      <dgm:prSet presAssocID="{97E4D565-4511-459E-9126-13347A87A5E3}" presName="iconRect" presStyleLbl="node1" presStyleIdx="0" presStyleCnt="1" custScaleX="159106" custScaleY="17640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821DCB7-D66A-4FFE-A7E1-B42E3F43CC72}" type="pres">
      <dgm:prSet presAssocID="{97E4D565-4511-459E-9126-13347A87A5E3}" presName="spaceRect" presStyleCnt="0"/>
      <dgm:spPr/>
    </dgm:pt>
    <dgm:pt modelId="{8DC33031-5B57-404A-A392-72D21B047094}" type="pres">
      <dgm:prSet presAssocID="{97E4D565-4511-459E-9126-13347A87A5E3}" presName="parTx" presStyleLbl="revTx" presStyleIdx="0" presStyleCnt="1" custScaleX="91007" custLinFactNeighborX="-2436" custLinFactNeighborY="-3617">
        <dgm:presLayoutVars>
          <dgm:chMax val="0"/>
          <dgm:chPref val="0"/>
        </dgm:presLayoutVars>
      </dgm:prSet>
      <dgm:spPr/>
    </dgm:pt>
  </dgm:ptLst>
  <dgm:cxnLst>
    <dgm:cxn modelId="{869E6607-A3DE-4622-9F4E-ABDA3207B994}" type="presOf" srcId="{97E4D565-4511-459E-9126-13347A87A5E3}" destId="{8DC33031-5B57-404A-A392-72D21B047094}" srcOrd="0" destOrd="0" presId="urn:microsoft.com/office/officeart/2018/2/layout/IconVerticalSolidList"/>
    <dgm:cxn modelId="{5CF96198-B592-452D-B52F-427A493ED07F}" srcId="{67C5D0FE-E8C9-4B01-9CEF-4FF4C4870C65}" destId="{97E4D565-4511-459E-9126-13347A87A5E3}" srcOrd="0" destOrd="0" parTransId="{6C66BC37-1A05-4F6C-833E-916CAF9B770E}" sibTransId="{4CF49FB8-1578-4589-87CD-3D1CA98968B1}"/>
    <dgm:cxn modelId="{60326DB2-5CAB-4B16-81DD-311F6A9D3BA4}" type="presOf" srcId="{67C5D0FE-E8C9-4B01-9CEF-4FF4C4870C65}" destId="{9C4C6FA8-A778-4817-A167-766C9C471880}" srcOrd="0" destOrd="0" presId="urn:microsoft.com/office/officeart/2018/2/layout/IconVerticalSolidList"/>
    <dgm:cxn modelId="{BFFB1BFC-F11F-4630-AB2C-DCE4E788C707}" type="presParOf" srcId="{9C4C6FA8-A778-4817-A167-766C9C471880}" destId="{05CD9CC9-DFD5-417B-9BF8-5392AC906511}" srcOrd="0" destOrd="0" presId="urn:microsoft.com/office/officeart/2018/2/layout/IconVerticalSolidList"/>
    <dgm:cxn modelId="{E5AA4788-9192-4DE3-BEB7-FDE60D77D778}" type="presParOf" srcId="{05CD9CC9-DFD5-417B-9BF8-5392AC906511}" destId="{D5C821D3-6048-4C5E-9FBB-BC1FA44CFE43}" srcOrd="0" destOrd="0" presId="urn:microsoft.com/office/officeart/2018/2/layout/IconVerticalSolidList"/>
    <dgm:cxn modelId="{B2246848-D591-4BBE-B0C0-F634335C3795}" type="presParOf" srcId="{05CD9CC9-DFD5-417B-9BF8-5392AC906511}" destId="{0BF42E3F-C54E-41B7-9BCF-96F1FA199859}" srcOrd="1" destOrd="0" presId="urn:microsoft.com/office/officeart/2018/2/layout/IconVerticalSolidList"/>
    <dgm:cxn modelId="{D14361EA-CD89-4681-8DFC-3618F8C898C5}" type="presParOf" srcId="{05CD9CC9-DFD5-417B-9BF8-5392AC906511}" destId="{1821DCB7-D66A-4FFE-A7E1-B42E3F43CC72}" srcOrd="2" destOrd="0" presId="urn:microsoft.com/office/officeart/2018/2/layout/IconVerticalSolidList"/>
    <dgm:cxn modelId="{6B753356-07EC-4983-A3B8-DC9026AE0519}" type="presParOf" srcId="{05CD9CC9-DFD5-417B-9BF8-5392AC906511}" destId="{8DC33031-5B57-404A-A392-72D21B04709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E671CB-F9FA-4BBA-B773-CD1F74E4FE03}"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B26A6C4B-A4F3-455A-9116-2B67B444DFD0}">
      <dgm:prSet/>
      <dgm:spPr/>
      <dgm:t>
        <a:bodyPr/>
        <a:lstStyle/>
        <a:p>
          <a:r>
            <a:rPr lang="en-US" b="1"/>
            <a:t>Fire</a:t>
          </a:r>
          <a:endParaRPr lang="en-US"/>
        </a:p>
      </dgm:t>
    </dgm:pt>
    <dgm:pt modelId="{821D505B-3FD6-480A-831B-CA961CF730CC}" type="parTrans" cxnId="{6CB0D882-9234-4354-96E4-F208ED1ABB46}">
      <dgm:prSet/>
      <dgm:spPr/>
      <dgm:t>
        <a:bodyPr/>
        <a:lstStyle/>
        <a:p>
          <a:endParaRPr lang="en-US"/>
        </a:p>
      </dgm:t>
    </dgm:pt>
    <dgm:pt modelId="{B39FC8D7-BADF-481C-B7D7-26E38C0C8927}" type="sibTrans" cxnId="{6CB0D882-9234-4354-96E4-F208ED1ABB46}">
      <dgm:prSet/>
      <dgm:spPr/>
      <dgm:t>
        <a:bodyPr/>
        <a:lstStyle/>
        <a:p>
          <a:endParaRPr lang="en-US"/>
        </a:p>
      </dgm:t>
    </dgm:pt>
    <dgm:pt modelId="{306D3F46-DACA-469D-8E8D-60F38CC0603A}">
      <dgm:prSet/>
      <dgm:spPr/>
      <dgm:t>
        <a:bodyPr/>
        <a:lstStyle/>
        <a:p>
          <a:r>
            <a:rPr lang="en-US" b="1"/>
            <a:t>Smoke</a:t>
          </a:r>
          <a:endParaRPr lang="en-US"/>
        </a:p>
      </dgm:t>
    </dgm:pt>
    <dgm:pt modelId="{96463FC0-FC7C-429E-B56D-4A2BF017CE8F}" type="parTrans" cxnId="{72F1A43A-E1C0-4921-8411-9D24DA1E92B0}">
      <dgm:prSet/>
      <dgm:spPr/>
      <dgm:t>
        <a:bodyPr/>
        <a:lstStyle/>
        <a:p>
          <a:endParaRPr lang="en-US"/>
        </a:p>
      </dgm:t>
    </dgm:pt>
    <dgm:pt modelId="{5025EB69-95A5-4B5B-ACCA-FF527E2E4A4F}" type="sibTrans" cxnId="{72F1A43A-E1C0-4921-8411-9D24DA1E92B0}">
      <dgm:prSet/>
      <dgm:spPr/>
      <dgm:t>
        <a:bodyPr/>
        <a:lstStyle/>
        <a:p>
          <a:endParaRPr lang="en-US"/>
        </a:p>
      </dgm:t>
    </dgm:pt>
    <dgm:pt modelId="{3B0B2E24-55F3-4849-9D4E-AB1831CE6B79}">
      <dgm:prSet/>
      <dgm:spPr/>
      <dgm:t>
        <a:bodyPr/>
        <a:lstStyle/>
        <a:p>
          <a:r>
            <a:rPr lang="en-US" b="1"/>
            <a:t>Lightning</a:t>
          </a:r>
          <a:endParaRPr lang="en-US"/>
        </a:p>
      </dgm:t>
    </dgm:pt>
    <dgm:pt modelId="{097415F4-D69E-4446-9A01-7E2BE35B2EBC}" type="parTrans" cxnId="{B2C7FFDB-3F68-4CB2-80EA-F3D75914803A}">
      <dgm:prSet/>
      <dgm:spPr/>
      <dgm:t>
        <a:bodyPr/>
        <a:lstStyle/>
        <a:p>
          <a:endParaRPr lang="en-US"/>
        </a:p>
      </dgm:t>
    </dgm:pt>
    <dgm:pt modelId="{F8DF7E14-F9DC-44F8-9FF7-77075DF6C751}" type="sibTrans" cxnId="{B2C7FFDB-3F68-4CB2-80EA-F3D75914803A}">
      <dgm:prSet/>
      <dgm:spPr/>
      <dgm:t>
        <a:bodyPr/>
        <a:lstStyle/>
        <a:p>
          <a:endParaRPr lang="en-US"/>
        </a:p>
      </dgm:t>
    </dgm:pt>
    <dgm:pt modelId="{03C45F3D-138D-446B-832A-E5981BF74C06}">
      <dgm:prSet/>
      <dgm:spPr/>
      <dgm:t>
        <a:bodyPr/>
        <a:lstStyle/>
        <a:p>
          <a:r>
            <a:rPr lang="en-US" b="1"/>
            <a:t>Explosion</a:t>
          </a:r>
          <a:endParaRPr lang="en-US"/>
        </a:p>
      </dgm:t>
    </dgm:pt>
    <dgm:pt modelId="{A86FE680-A963-4C59-90EF-31A7FBD364CD}" type="parTrans" cxnId="{F97AC649-1A00-402A-8E77-FD89656DA4A5}">
      <dgm:prSet/>
      <dgm:spPr/>
      <dgm:t>
        <a:bodyPr/>
        <a:lstStyle/>
        <a:p>
          <a:endParaRPr lang="en-US"/>
        </a:p>
      </dgm:t>
    </dgm:pt>
    <dgm:pt modelId="{BE76D834-9F7F-4B31-A3A6-DCF8C670D4AB}" type="sibTrans" cxnId="{F97AC649-1A00-402A-8E77-FD89656DA4A5}">
      <dgm:prSet/>
      <dgm:spPr/>
      <dgm:t>
        <a:bodyPr/>
        <a:lstStyle/>
        <a:p>
          <a:endParaRPr lang="en-US"/>
        </a:p>
      </dgm:t>
    </dgm:pt>
    <dgm:pt modelId="{2765E78A-4977-43D8-8160-B1939C876F40}" type="pres">
      <dgm:prSet presAssocID="{B2E671CB-F9FA-4BBA-B773-CD1F74E4FE03}" presName="linear" presStyleCnt="0">
        <dgm:presLayoutVars>
          <dgm:animLvl val="lvl"/>
          <dgm:resizeHandles val="exact"/>
        </dgm:presLayoutVars>
      </dgm:prSet>
      <dgm:spPr/>
    </dgm:pt>
    <dgm:pt modelId="{3AFC207C-79DD-4D31-8A5D-27FD435AD267}" type="pres">
      <dgm:prSet presAssocID="{B26A6C4B-A4F3-455A-9116-2B67B444DFD0}" presName="parentText" presStyleLbl="node1" presStyleIdx="0" presStyleCnt="4" custLinFactNeighborX="4082" custLinFactNeighborY="5013">
        <dgm:presLayoutVars>
          <dgm:chMax val="0"/>
          <dgm:bulletEnabled val="1"/>
        </dgm:presLayoutVars>
      </dgm:prSet>
      <dgm:spPr/>
    </dgm:pt>
    <dgm:pt modelId="{3ECBFA7B-5623-4A5F-89BE-2050F5F8E887}" type="pres">
      <dgm:prSet presAssocID="{B39FC8D7-BADF-481C-B7D7-26E38C0C8927}" presName="spacer" presStyleCnt="0"/>
      <dgm:spPr/>
    </dgm:pt>
    <dgm:pt modelId="{C4C24F83-4FEF-4601-9FE0-74C414CDED25}" type="pres">
      <dgm:prSet presAssocID="{306D3F46-DACA-469D-8E8D-60F38CC0603A}" presName="parentText" presStyleLbl="node1" presStyleIdx="1" presStyleCnt="4" custLinFactNeighborX="8163" custLinFactNeighborY="1235">
        <dgm:presLayoutVars>
          <dgm:chMax val="0"/>
          <dgm:bulletEnabled val="1"/>
        </dgm:presLayoutVars>
      </dgm:prSet>
      <dgm:spPr/>
    </dgm:pt>
    <dgm:pt modelId="{0ECCC858-8D66-4599-97C2-B2E1F983DA28}" type="pres">
      <dgm:prSet presAssocID="{5025EB69-95A5-4B5B-ACCA-FF527E2E4A4F}" presName="spacer" presStyleCnt="0"/>
      <dgm:spPr/>
    </dgm:pt>
    <dgm:pt modelId="{54F4D972-6F83-4BEB-938F-A53B2D854F2A}" type="pres">
      <dgm:prSet presAssocID="{3B0B2E24-55F3-4849-9D4E-AB1831CE6B79}" presName="parentText" presStyleLbl="node1" presStyleIdx="2" presStyleCnt="4">
        <dgm:presLayoutVars>
          <dgm:chMax val="0"/>
          <dgm:bulletEnabled val="1"/>
        </dgm:presLayoutVars>
      </dgm:prSet>
      <dgm:spPr/>
    </dgm:pt>
    <dgm:pt modelId="{39715858-B52B-4344-9028-5E4319FDD65F}" type="pres">
      <dgm:prSet presAssocID="{F8DF7E14-F9DC-44F8-9FF7-77075DF6C751}" presName="spacer" presStyleCnt="0"/>
      <dgm:spPr/>
    </dgm:pt>
    <dgm:pt modelId="{403FCBAB-E9DA-40B9-8E6C-3EEEDD18D110}" type="pres">
      <dgm:prSet presAssocID="{03C45F3D-138D-446B-832A-E5981BF74C06}" presName="parentText" presStyleLbl="node1" presStyleIdx="3" presStyleCnt="4">
        <dgm:presLayoutVars>
          <dgm:chMax val="0"/>
          <dgm:bulletEnabled val="1"/>
        </dgm:presLayoutVars>
      </dgm:prSet>
      <dgm:spPr/>
    </dgm:pt>
  </dgm:ptLst>
  <dgm:cxnLst>
    <dgm:cxn modelId="{72F1A43A-E1C0-4921-8411-9D24DA1E92B0}" srcId="{B2E671CB-F9FA-4BBA-B773-CD1F74E4FE03}" destId="{306D3F46-DACA-469D-8E8D-60F38CC0603A}" srcOrd="1" destOrd="0" parTransId="{96463FC0-FC7C-429E-B56D-4A2BF017CE8F}" sibTransId="{5025EB69-95A5-4B5B-ACCA-FF527E2E4A4F}"/>
    <dgm:cxn modelId="{F97AC649-1A00-402A-8E77-FD89656DA4A5}" srcId="{B2E671CB-F9FA-4BBA-B773-CD1F74E4FE03}" destId="{03C45F3D-138D-446B-832A-E5981BF74C06}" srcOrd="3" destOrd="0" parTransId="{A86FE680-A963-4C59-90EF-31A7FBD364CD}" sibTransId="{BE76D834-9F7F-4B31-A3A6-DCF8C670D4AB}"/>
    <dgm:cxn modelId="{6CB0D882-9234-4354-96E4-F208ED1ABB46}" srcId="{B2E671CB-F9FA-4BBA-B773-CD1F74E4FE03}" destId="{B26A6C4B-A4F3-455A-9116-2B67B444DFD0}" srcOrd="0" destOrd="0" parTransId="{821D505B-3FD6-480A-831B-CA961CF730CC}" sibTransId="{B39FC8D7-BADF-481C-B7D7-26E38C0C8927}"/>
    <dgm:cxn modelId="{DD4E0583-4E04-40BA-AE3C-A938A59AEF60}" type="presOf" srcId="{3B0B2E24-55F3-4849-9D4E-AB1831CE6B79}" destId="{54F4D972-6F83-4BEB-938F-A53B2D854F2A}" srcOrd="0" destOrd="0" presId="urn:microsoft.com/office/officeart/2005/8/layout/vList2"/>
    <dgm:cxn modelId="{2940478F-C6B6-40A4-A549-6BBBBB87C92C}" type="presOf" srcId="{B26A6C4B-A4F3-455A-9116-2B67B444DFD0}" destId="{3AFC207C-79DD-4D31-8A5D-27FD435AD267}" srcOrd="0" destOrd="0" presId="urn:microsoft.com/office/officeart/2005/8/layout/vList2"/>
    <dgm:cxn modelId="{A14CDABD-7545-4D56-B71E-FD4C93527AE6}" type="presOf" srcId="{03C45F3D-138D-446B-832A-E5981BF74C06}" destId="{403FCBAB-E9DA-40B9-8E6C-3EEEDD18D110}" srcOrd="0" destOrd="0" presId="urn:microsoft.com/office/officeart/2005/8/layout/vList2"/>
    <dgm:cxn modelId="{2241FED3-612B-4058-B333-4544A01F0CFC}" type="presOf" srcId="{306D3F46-DACA-469D-8E8D-60F38CC0603A}" destId="{C4C24F83-4FEF-4601-9FE0-74C414CDED25}" srcOrd="0" destOrd="0" presId="urn:microsoft.com/office/officeart/2005/8/layout/vList2"/>
    <dgm:cxn modelId="{B2C7FFDB-3F68-4CB2-80EA-F3D75914803A}" srcId="{B2E671CB-F9FA-4BBA-B773-CD1F74E4FE03}" destId="{3B0B2E24-55F3-4849-9D4E-AB1831CE6B79}" srcOrd="2" destOrd="0" parTransId="{097415F4-D69E-4446-9A01-7E2BE35B2EBC}" sibTransId="{F8DF7E14-F9DC-44F8-9FF7-77075DF6C751}"/>
    <dgm:cxn modelId="{91663EF6-4447-40C6-B511-7754777FB462}" type="presOf" srcId="{B2E671CB-F9FA-4BBA-B773-CD1F74E4FE03}" destId="{2765E78A-4977-43D8-8160-B1939C876F40}" srcOrd="0" destOrd="0" presId="urn:microsoft.com/office/officeart/2005/8/layout/vList2"/>
    <dgm:cxn modelId="{3172617C-E99B-481A-B38A-23AB31B5F12D}" type="presParOf" srcId="{2765E78A-4977-43D8-8160-B1939C876F40}" destId="{3AFC207C-79DD-4D31-8A5D-27FD435AD267}" srcOrd="0" destOrd="0" presId="urn:microsoft.com/office/officeart/2005/8/layout/vList2"/>
    <dgm:cxn modelId="{4E3FBCA0-08A8-4C49-8D0A-AFD9F2C5EE92}" type="presParOf" srcId="{2765E78A-4977-43D8-8160-B1939C876F40}" destId="{3ECBFA7B-5623-4A5F-89BE-2050F5F8E887}" srcOrd="1" destOrd="0" presId="urn:microsoft.com/office/officeart/2005/8/layout/vList2"/>
    <dgm:cxn modelId="{1157F55D-05D3-4E4E-B9C9-6CEF8E00CDF7}" type="presParOf" srcId="{2765E78A-4977-43D8-8160-B1939C876F40}" destId="{C4C24F83-4FEF-4601-9FE0-74C414CDED25}" srcOrd="2" destOrd="0" presId="urn:microsoft.com/office/officeart/2005/8/layout/vList2"/>
    <dgm:cxn modelId="{14991CDD-B646-49B7-91F5-7CC90859F005}" type="presParOf" srcId="{2765E78A-4977-43D8-8160-B1939C876F40}" destId="{0ECCC858-8D66-4599-97C2-B2E1F983DA28}" srcOrd="3" destOrd="0" presId="urn:microsoft.com/office/officeart/2005/8/layout/vList2"/>
    <dgm:cxn modelId="{0A4F7568-1AF7-4374-904E-CFDE609C4A85}" type="presParOf" srcId="{2765E78A-4977-43D8-8160-B1939C876F40}" destId="{54F4D972-6F83-4BEB-938F-A53B2D854F2A}" srcOrd="4" destOrd="0" presId="urn:microsoft.com/office/officeart/2005/8/layout/vList2"/>
    <dgm:cxn modelId="{6531A32E-EC65-4412-BBE4-6365AD19EC74}" type="presParOf" srcId="{2765E78A-4977-43D8-8160-B1939C876F40}" destId="{39715858-B52B-4344-9028-5E4319FDD65F}" srcOrd="5" destOrd="0" presId="urn:microsoft.com/office/officeart/2005/8/layout/vList2"/>
    <dgm:cxn modelId="{1FF686C7-E1ED-4E6D-8E40-B1604B479A21}" type="presParOf" srcId="{2765E78A-4977-43D8-8160-B1939C876F40}" destId="{403FCBAB-E9DA-40B9-8E6C-3EEEDD18D110}"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C4E05D-56B8-44A0-AEDD-64EBCB517BC6}" type="doc">
      <dgm:prSet loTypeId="urn:microsoft.com/office/officeart/2005/8/layout/vList5" loCatId="list" qsTypeId="urn:microsoft.com/office/officeart/2005/8/quickstyle/simple5" qsCatId="simple" csTypeId="urn:microsoft.com/office/officeart/2005/8/colors/accent0_3" csCatId="mainScheme" phldr="1"/>
      <dgm:spPr/>
      <dgm:t>
        <a:bodyPr/>
        <a:lstStyle/>
        <a:p>
          <a:endParaRPr lang="en-US"/>
        </a:p>
      </dgm:t>
    </dgm:pt>
    <dgm:pt modelId="{E5034A7E-5391-4391-BEC1-EAD53E40B9B4}">
      <dgm:prSet/>
      <dgm:spPr/>
      <dgm:t>
        <a:bodyPr/>
        <a:lstStyle/>
        <a:p>
          <a:r>
            <a:rPr lang="en-US"/>
            <a:t>Here’s the Good News</a:t>
          </a:r>
        </a:p>
      </dgm:t>
    </dgm:pt>
    <dgm:pt modelId="{6556E118-97DE-45C0-967D-78D7E50E8830}" type="parTrans" cxnId="{F0E0EC3B-08AF-4C60-921E-48DB2277CF81}">
      <dgm:prSet/>
      <dgm:spPr/>
      <dgm:t>
        <a:bodyPr/>
        <a:lstStyle/>
        <a:p>
          <a:endParaRPr lang="en-US"/>
        </a:p>
      </dgm:t>
    </dgm:pt>
    <dgm:pt modelId="{E44B6709-2E35-4022-839B-507F1AFA6161}" type="sibTrans" cxnId="{F0E0EC3B-08AF-4C60-921E-48DB2277CF81}">
      <dgm:prSet/>
      <dgm:spPr/>
      <dgm:t>
        <a:bodyPr/>
        <a:lstStyle/>
        <a:p>
          <a:endParaRPr lang="en-US"/>
        </a:p>
      </dgm:t>
    </dgm:pt>
    <dgm:pt modelId="{E03E6079-EA1D-4141-8838-B8241B55383C}">
      <dgm:prSet/>
      <dgm:spPr/>
      <dgm:t>
        <a:bodyPr/>
        <a:lstStyle/>
        <a:p>
          <a:r>
            <a:rPr lang="en-US"/>
            <a:t>A homeowner should contact their agent to add back desired coverage</a:t>
          </a:r>
        </a:p>
      </dgm:t>
    </dgm:pt>
    <dgm:pt modelId="{63AFBCDE-D801-439C-A208-3F5C8BB32098}" type="parTrans" cxnId="{1642821F-6F71-4E8D-8C3B-900A2E472267}">
      <dgm:prSet/>
      <dgm:spPr/>
      <dgm:t>
        <a:bodyPr/>
        <a:lstStyle/>
        <a:p>
          <a:endParaRPr lang="en-US"/>
        </a:p>
      </dgm:t>
    </dgm:pt>
    <dgm:pt modelId="{7C2F1071-02A0-4D22-B820-8F133EE5543C}" type="sibTrans" cxnId="{1642821F-6F71-4E8D-8C3B-900A2E472267}">
      <dgm:prSet/>
      <dgm:spPr/>
      <dgm:t>
        <a:bodyPr/>
        <a:lstStyle/>
        <a:p>
          <a:endParaRPr lang="en-US"/>
        </a:p>
      </dgm:t>
    </dgm:pt>
    <dgm:pt modelId="{031B2F9B-4B7F-417E-9C28-5D2BF6AC760A}">
      <dgm:prSet/>
      <dgm:spPr/>
      <dgm:t>
        <a:bodyPr/>
        <a:lstStyle/>
        <a:p>
          <a:r>
            <a:rPr lang="en-US" dirty="0"/>
            <a:t>Most companies offer the option to buy back coverage gaps</a:t>
          </a:r>
        </a:p>
      </dgm:t>
    </dgm:pt>
    <dgm:pt modelId="{56159A90-F7B3-4067-A5FA-D7266C21A257}" type="parTrans" cxnId="{E215A353-9D66-46C1-8905-5FFC25BE9990}">
      <dgm:prSet/>
      <dgm:spPr/>
      <dgm:t>
        <a:bodyPr/>
        <a:lstStyle/>
        <a:p>
          <a:endParaRPr lang="en-US"/>
        </a:p>
      </dgm:t>
    </dgm:pt>
    <dgm:pt modelId="{1891F6F2-5382-4C97-9AF4-0C47C4BB208F}" type="sibTrans" cxnId="{E215A353-9D66-46C1-8905-5FFC25BE9990}">
      <dgm:prSet/>
      <dgm:spPr/>
      <dgm:t>
        <a:bodyPr/>
        <a:lstStyle/>
        <a:p>
          <a:endParaRPr lang="en-US"/>
        </a:p>
      </dgm:t>
    </dgm:pt>
    <dgm:pt modelId="{4716B4EA-48D0-4B96-A5FE-CE5517747AFD}" type="pres">
      <dgm:prSet presAssocID="{EAC4E05D-56B8-44A0-AEDD-64EBCB517BC6}" presName="Name0" presStyleCnt="0">
        <dgm:presLayoutVars>
          <dgm:dir/>
          <dgm:animLvl val="lvl"/>
          <dgm:resizeHandles val="exact"/>
        </dgm:presLayoutVars>
      </dgm:prSet>
      <dgm:spPr/>
    </dgm:pt>
    <dgm:pt modelId="{B45813DF-4168-4D6D-8905-87D56247B9F0}" type="pres">
      <dgm:prSet presAssocID="{E5034A7E-5391-4391-BEC1-EAD53E40B9B4}" presName="linNode" presStyleCnt="0"/>
      <dgm:spPr/>
    </dgm:pt>
    <dgm:pt modelId="{C1F6F901-CC4E-43D0-9621-868DC97C0BAE}" type="pres">
      <dgm:prSet presAssocID="{E5034A7E-5391-4391-BEC1-EAD53E40B9B4}" presName="parentText" presStyleLbl="node1" presStyleIdx="0" presStyleCnt="1">
        <dgm:presLayoutVars>
          <dgm:chMax val="1"/>
          <dgm:bulletEnabled val="1"/>
        </dgm:presLayoutVars>
      </dgm:prSet>
      <dgm:spPr/>
    </dgm:pt>
    <dgm:pt modelId="{A9B857DB-6B37-4325-80B1-BC949832414C}" type="pres">
      <dgm:prSet presAssocID="{E5034A7E-5391-4391-BEC1-EAD53E40B9B4}" presName="descendantText" presStyleLbl="alignAccFollowNode1" presStyleIdx="0" presStyleCnt="1">
        <dgm:presLayoutVars>
          <dgm:bulletEnabled val="1"/>
        </dgm:presLayoutVars>
      </dgm:prSet>
      <dgm:spPr/>
    </dgm:pt>
  </dgm:ptLst>
  <dgm:cxnLst>
    <dgm:cxn modelId="{1642821F-6F71-4E8D-8C3B-900A2E472267}" srcId="{E5034A7E-5391-4391-BEC1-EAD53E40B9B4}" destId="{E03E6079-EA1D-4141-8838-B8241B55383C}" srcOrd="1" destOrd="0" parTransId="{63AFBCDE-D801-439C-A208-3F5C8BB32098}" sibTransId="{7C2F1071-02A0-4D22-B820-8F133EE5543C}"/>
    <dgm:cxn modelId="{C0ABD73A-B2E6-4EE5-817E-CDDC2DE15E80}" type="presOf" srcId="{031B2F9B-4B7F-417E-9C28-5D2BF6AC760A}" destId="{A9B857DB-6B37-4325-80B1-BC949832414C}" srcOrd="0" destOrd="0" presId="urn:microsoft.com/office/officeart/2005/8/layout/vList5"/>
    <dgm:cxn modelId="{F0E0EC3B-08AF-4C60-921E-48DB2277CF81}" srcId="{EAC4E05D-56B8-44A0-AEDD-64EBCB517BC6}" destId="{E5034A7E-5391-4391-BEC1-EAD53E40B9B4}" srcOrd="0" destOrd="0" parTransId="{6556E118-97DE-45C0-967D-78D7E50E8830}" sibTransId="{E44B6709-2E35-4022-839B-507F1AFA6161}"/>
    <dgm:cxn modelId="{10542F45-35E1-4D84-8DB7-87502B24A010}" type="presOf" srcId="{E5034A7E-5391-4391-BEC1-EAD53E40B9B4}" destId="{C1F6F901-CC4E-43D0-9621-868DC97C0BAE}" srcOrd="0" destOrd="0" presId="urn:microsoft.com/office/officeart/2005/8/layout/vList5"/>
    <dgm:cxn modelId="{E215A353-9D66-46C1-8905-5FFC25BE9990}" srcId="{E5034A7E-5391-4391-BEC1-EAD53E40B9B4}" destId="{031B2F9B-4B7F-417E-9C28-5D2BF6AC760A}" srcOrd="0" destOrd="0" parTransId="{56159A90-F7B3-4067-A5FA-D7266C21A257}" sibTransId="{1891F6F2-5382-4C97-9AF4-0C47C4BB208F}"/>
    <dgm:cxn modelId="{C4413487-43E7-4988-87A0-F6D4871709E1}" type="presOf" srcId="{E03E6079-EA1D-4141-8838-B8241B55383C}" destId="{A9B857DB-6B37-4325-80B1-BC949832414C}" srcOrd="0" destOrd="1" presId="urn:microsoft.com/office/officeart/2005/8/layout/vList5"/>
    <dgm:cxn modelId="{7A0D5AE4-C47D-4D3D-97FA-E576A1E6EAB0}" type="presOf" srcId="{EAC4E05D-56B8-44A0-AEDD-64EBCB517BC6}" destId="{4716B4EA-48D0-4B96-A5FE-CE5517747AFD}" srcOrd="0" destOrd="0" presId="urn:microsoft.com/office/officeart/2005/8/layout/vList5"/>
    <dgm:cxn modelId="{E68DAD6B-61E9-4866-96DB-917DF882AC9F}" type="presParOf" srcId="{4716B4EA-48D0-4B96-A5FE-CE5517747AFD}" destId="{B45813DF-4168-4D6D-8905-87D56247B9F0}" srcOrd="0" destOrd="0" presId="urn:microsoft.com/office/officeart/2005/8/layout/vList5"/>
    <dgm:cxn modelId="{8EB02A94-E4F1-4EC8-8371-15BBB4415D87}" type="presParOf" srcId="{B45813DF-4168-4D6D-8905-87D56247B9F0}" destId="{C1F6F901-CC4E-43D0-9621-868DC97C0BAE}" srcOrd="0" destOrd="0" presId="urn:microsoft.com/office/officeart/2005/8/layout/vList5"/>
    <dgm:cxn modelId="{C1C29E71-840B-47DF-B5C7-782240DC1544}" type="presParOf" srcId="{B45813DF-4168-4D6D-8905-87D56247B9F0}" destId="{A9B857DB-6B37-4325-80B1-BC94983241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A89EAE-0419-4704-B3CF-C3A943599E25}"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615CFC08-3B31-4AF8-B778-5182290F748E}">
      <dgm:prSet/>
      <dgm:spPr/>
      <dgm:t>
        <a:bodyPr/>
        <a:lstStyle/>
        <a:p>
          <a:r>
            <a:rPr lang="en-US" b="1">
              <a:solidFill>
                <a:schemeClr val="bg1"/>
              </a:solidFill>
            </a:rPr>
            <a:t>We represent clients on a percentage fee basis:</a:t>
          </a:r>
          <a:endParaRPr lang="en-US">
            <a:solidFill>
              <a:schemeClr val="bg1"/>
            </a:solidFill>
          </a:endParaRPr>
        </a:p>
      </dgm:t>
    </dgm:pt>
    <dgm:pt modelId="{A1131904-8798-4441-903A-737D6CAD8AC6}" type="parTrans" cxnId="{EC80343B-3D7C-451D-B579-501FE5CCDC98}">
      <dgm:prSet/>
      <dgm:spPr/>
      <dgm:t>
        <a:bodyPr/>
        <a:lstStyle/>
        <a:p>
          <a:endParaRPr lang="en-US"/>
        </a:p>
      </dgm:t>
    </dgm:pt>
    <dgm:pt modelId="{C8CFC97E-8757-4F7E-A360-F3320E6B5997}" type="sibTrans" cxnId="{EC80343B-3D7C-451D-B579-501FE5CCDC98}">
      <dgm:prSet/>
      <dgm:spPr/>
      <dgm:t>
        <a:bodyPr/>
        <a:lstStyle/>
        <a:p>
          <a:endParaRPr lang="en-US"/>
        </a:p>
      </dgm:t>
    </dgm:pt>
    <dgm:pt modelId="{8F86B6A2-B146-438D-B45C-75216475A097}">
      <dgm:prSet/>
      <dgm:spPr/>
      <dgm:t>
        <a:bodyPr/>
        <a:lstStyle/>
        <a:p>
          <a:r>
            <a:rPr lang="en-US" b="1">
              <a:solidFill>
                <a:schemeClr val="bg1"/>
              </a:solidFill>
            </a:rPr>
            <a:t>Fees range from 10%-35% based on size and complexity</a:t>
          </a:r>
          <a:endParaRPr lang="en-US">
            <a:solidFill>
              <a:schemeClr val="bg1"/>
            </a:solidFill>
          </a:endParaRPr>
        </a:p>
      </dgm:t>
    </dgm:pt>
    <dgm:pt modelId="{A8D98C7E-D2F5-48C5-8FC4-C29FE0AD7B59}" type="parTrans" cxnId="{BF7950A1-2708-40C9-AF7F-3CF3E0EC7C7F}">
      <dgm:prSet/>
      <dgm:spPr/>
      <dgm:t>
        <a:bodyPr/>
        <a:lstStyle/>
        <a:p>
          <a:endParaRPr lang="en-US"/>
        </a:p>
      </dgm:t>
    </dgm:pt>
    <dgm:pt modelId="{19DD4D1C-D93C-4F4C-B62A-84B2DDEAA137}" type="sibTrans" cxnId="{BF7950A1-2708-40C9-AF7F-3CF3E0EC7C7F}">
      <dgm:prSet/>
      <dgm:spPr/>
      <dgm:t>
        <a:bodyPr/>
        <a:lstStyle/>
        <a:p>
          <a:endParaRPr lang="en-US"/>
        </a:p>
      </dgm:t>
    </dgm:pt>
    <dgm:pt modelId="{FD06163E-D096-47AE-BDBF-A47F992C129D}">
      <dgm:prSet/>
      <dgm:spPr/>
      <dgm:t>
        <a:bodyPr/>
        <a:lstStyle/>
        <a:p>
          <a:r>
            <a:rPr lang="en-US" b="1">
              <a:solidFill>
                <a:schemeClr val="bg1"/>
              </a:solidFill>
            </a:rPr>
            <a:t>Our fees are contingent; there is no fee unless there is a recovery</a:t>
          </a:r>
          <a:endParaRPr lang="en-US">
            <a:solidFill>
              <a:schemeClr val="bg1"/>
            </a:solidFill>
          </a:endParaRPr>
        </a:p>
      </dgm:t>
    </dgm:pt>
    <dgm:pt modelId="{15DE94AB-D451-4F80-9AAA-4DDEE22180A9}" type="parTrans" cxnId="{A527540C-C74E-414F-BDE7-0E8C6B929EC9}">
      <dgm:prSet/>
      <dgm:spPr/>
      <dgm:t>
        <a:bodyPr/>
        <a:lstStyle/>
        <a:p>
          <a:endParaRPr lang="en-US"/>
        </a:p>
      </dgm:t>
    </dgm:pt>
    <dgm:pt modelId="{C1E536BD-30BD-4C71-A09D-63ADA26A6B67}" type="sibTrans" cxnId="{A527540C-C74E-414F-BDE7-0E8C6B929EC9}">
      <dgm:prSet/>
      <dgm:spPr/>
      <dgm:t>
        <a:bodyPr/>
        <a:lstStyle/>
        <a:p>
          <a:endParaRPr lang="en-US"/>
        </a:p>
      </dgm:t>
    </dgm:pt>
    <dgm:pt modelId="{ADD1244D-03BD-46E5-A4DD-6AFD44111E4E}" type="pres">
      <dgm:prSet presAssocID="{E7A89EAE-0419-4704-B3CF-C3A943599E25}" presName="outerComposite" presStyleCnt="0">
        <dgm:presLayoutVars>
          <dgm:chMax val="5"/>
          <dgm:dir/>
          <dgm:resizeHandles val="exact"/>
        </dgm:presLayoutVars>
      </dgm:prSet>
      <dgm:spPr/>
    </dgm:pt>
    <dgm:pt modelId="{225B13F5-A0AC-471E-B00D-1FBD3F3863FC}" type="pres">
      <dgm:prSet presAssocID="{E7A89EAE-0419-4704-B3CF-C3A943599E25}" presName="dummyMaxCanvas" presStyleCnt="0">
        <dgm:presLayoutVars/>
      </dgm:prSet>
      <dgm:spPr/>
    </dgm:pt>
    <dgm:pt modelId="{39F64FF5-542D-4AB8-97D7-B1FDCED7B22A}" type="pres">
      <dgm:prSet presAssocID="{E7A89EAE-0419-4704-B3CF-C3A943599E25}" presName="TwoNodes_1" presStyleLbl="node1" presStyleIdx="0" presStyleCnt="2">
        <dgm:presLayoutVars>
          <dgm:bulletEnabled val="1"/>
        </dgm:presLayoutVars>
      </dgm:prSet>
      <dgm:spPr/>
    </dgm:pt>
    <dgm:pt modelId="{E0ECA649-015D-4C19-BA73-BF2724552AD7}" type="pres">
      <dgm:prSet presAssocID="{E7A89EAE-0419-4704-B3CF-C3A943599E25}" presName="TwoNodes_2" presStyleLbl="node1" presStyleIdx="1" presStyleCnt="2">
        <dgm:presLayoutVars>
          <dgm:bulletEnabled val="1"/>
        </dgm:presLayoutVars>
      </dgm:prSet>
      <dgm:spPr/>
    </dgm:pt>
    <dgm:pt modelId="{F3B6D21C-EE76-4DAF-9132-C7B07028FD8C}" type="pres">
      <dgm:prSet presAssocID="{E7A89EAE-0419-4704-B3CF-C3A943599E25}" presName="TwoConn_1-2" presStyleLbl="fgAccFollowNode1" presStyleIdx="0" presStyleCnt="1">
        <dgm:presLayoutVars>
          <dgm:bulletEnabled val="1"/>
        </dgm:presLayoutVars>
      </dgm:prSet>
      <dgm:spPr/>
    </dgm:pt>
    <dgm:pt modelId="{EE250768-AC90-4BFA-A3DC-FBE6DB2BC7EC}" type="pres">
      <dgm:prSet presAssocID="{E7A89EAE-0419-4704-B3CF-C3A943599E25}" presName="TwoNodes_1_text" presStyleLbl="node1" presStyleIdx="1" presStyleCnt="2">
        <dgm:presLayoutVars>
          <dgm:bulletEnabled val="1"/>
        </dgm:presLayoutVars>
      </dgm:prSet>
      <dgm:spPr/>
    </dgm:pt>
    <dgm:pt modelId="{D3A4E9FA-41FC-4E67-AD3A-FF2224CA1F47}" type="pres">
      <dgm:prSet presAssocID="{E7A89EAE-0419-4704-B3CF-C3A943599E25}" presName="TwoNodes_2_text" presStyleLbl="node1" presStyleIdx="1" presStyleCnt="2">
        <dgm:presLayoutVars>
          <dgm:bulletEnabled val="1"/>
        </dgm:presLayoutVars>
      </dgm:prSet>
      <dgm:spPr/>
    </dgm:pt>
  </dgm:ptLst>
  <dgm:cxnLst>
    <dgm:cxn modelId="{A527540C-C74E-414F-BDE7-0E8C6B929EC9}" srcId="{E7A89EAE-0419-4704-B3CF-C3A943599E25}" destId="{FD06163E-D096-47AE-BDBF-A47F992C129D}" srcOrd="1" destOrd="0" parTransId="{15DE94AB-D451-4F80-9AAA-4DDEE22180A9}" sibTransId="{C1E536BD-30BD-4C71-A09D-63ADA26A6B67}"/>
    <dgm:cxn modelId="{EC80343B-3D7C-451D-B579-501FE5CCDC98}" srcId="{E7A89EAE-0419-4704-B3CF-C3A943599E25}" destId="{615CFC08-3B31-4AF8-B778-5182290F748E}" srcOrd="0" destOrd="0" parTransId="{A1131904-8798-4441-903A-737D6CAD8AC6}" sibTransId="{C8CFC97E-8757-4F7E-A360-F3320E6B5997}"/>
    <dgm:cxn modelId="{59A8F14F-55F5-447F-B036-4236292C728D}" type="presOf" srcId="{E7A89EAE-0419-4704-B3CF-C3A943599E25}" destId="{ADD1244D-03BD-46E5-A4DD-6AFD44111E4E}" srcOrd="0" destOrd="0" presId="urn:microsoft.com/office/officeart/2005/8/layout/vProcess5"/>
    <dgm:cxn modelId="{830A8E50-119F-4AEB-9BE4-C333008A5A44}" type="presOf" srcId="{615CFC08-3B31-4AF8-B778-5182290F748E}" destId="{EE250768-AC90-4BFA-A3DC-FBE6DB2BC7EC}" srcOrd="1" destOrd="0" presId="urn:microsoft.com/office/officeart/2005/8/layout/vProcess5"/>
    <dgm:cxn modelId="{E8EA0563-A3EC-4A5F-9786-C69C9DC3CD4F}" type="presOf" srcId="{615CFC08-3B31-4AF8-B778-5182290F748E}" destId="{39F64FF5-542D-4AB8-97D7-B1FDCED7B22A}" srcOrd="0" destOrd="0" presId="urn:microsoft.com/office/officeart/2005/8/layout/vProcess5"/>
    <dgm:cxn modelId="{5BE04B96-30DB-42F6-A95A-2FBA6EDFE55C}" type="presOf" srcId="{8F86B6A2-B146-438D-B45C-75216475A097}" destId="{EE250768-AC90-4BFA-A3DC-FBE6DB2BC7EC}" srcOrd="1" destOrd="1" presId="urn:microsoft.com/office/officeart/2005/8/layout/vProcess5"/>
    <dgm:cxn modelId="{BF7950A1-2708-40C9-AF7F-3CF3E0EC7C7F}" srcId="{615CFC08-3B31-4AF8-B778-5182290F748E}" destId="{8F86B6A2-B146-438D-B45C-75216475A097}" srcOrd="0" destOrd="0" parTransId="{A8D98C7E-D2F5-48C5-8FC4-C29FE0AD7B59}" sibTransId="{19DD4D1C-D93C-4F4C-B62A-84B2DDEAA137}"/>
    <dgm:cxn modelId="{6620E4AA-59F3-4134-A824-F49A9D4C8697}" type="presOf" srcId="{FD06163E-D096-47AE-BDBF-A47F992C129D}" destId="{E0ECA649-015D-4C19-BA73-BF2724552AD7}" srcOrd="0" destOrd="0" presId="urn:microsoft.com/office/officeart/2005/8/layout/vProcess5"/>
    <dgm:cxn modelId="{4C2022C2-CB0E-4421-94E1-E090023948EB}" type="presOf" srcId="{8F86B6A2-B146-438D-B45C-75216475A097}" destId="{39F64FF5-542D-4AB8-97D7-B1FDCED7B22A}" srcOrd="0" destOrd="1" presId="urn:microsoft.com/office/officeart/2005/8/layout/vProcess5"/>
    <dgm:cxn modelId="{BF9453E3-E576-45CE-A25A-173D9564E2FD}" type="presOf" srcId="{C8CFC97E-8757-4F7E-A360-F3320E6B5997}" destId="{F3B6D21C-EE76-4DAF-9132-C7B07028FD8C}" srcOrd="0" destOrd="0" presId="urn:microsoft.com/office/officeart/2005/8/layout/vProcess5"/>
    <dgm:cxn modelId="{762910F0-20E5-4FBD-9432-0A5493908562}" type="presOf" srcId="{FD06163E-D096-47AE-BDBF-A47F992C129D}" destId="{D3A4E9FA-41FC-4E67-AD3A-FF2224CA1F47}" srcOrd="1" destOrd="0" presId="urn:microsoft.com/office/officeart/2005/8/layout/vProcess5"/>
    <dgm:cxn modelId="{C444DA5D-42A5-424E-AC27-260A440DCFB3}" type="presParOf" srcId="{ADD1244D-03BD-46E5-A4DD-6AFD44111E4E}" destId="{225B13F5-A0AC-471E-B00D-1FBD3F3863FC}" srcOrd="0" destOrd="0" presId="urn:microsoft.com/office/officeart/2005/8/layout/vProcess5"/>
    <dgm:cxn modelId="{5B5EDC98-5C86-4B45-9E52-2836B3585396}" type="presParOf" srcId="{ADD1244D-03BD-46E5-A4DD-6AFD44111E4E}" destId="{39F64FF5-542D-4AB8-97D7-B1FDCED7B22A}" srcOrd="1" destOrd="0" presId="urn:microsoft.com/office/officeart/2005/8/layout/vProcess5"/>
    <dgm:cxn modelId="{E443A301-D0ED-4512-8A8D-DE523D53DCF7}" type="presParOf" srcId="{ADD1244D-03BD-46E5-A4DD-6AFD44111E4E}" destId="{E0ECA649-015D-4C19-BA73-BF2724552AD7}" srcOrd="2" destOrd="0" presId="urn:microsoft.com/office/officeart/2005/8/layout/vProcess5"/>
    <dgm:cxn modelId="{D63A2D3D-DBEF-493E-A1CE-9D6094313AB3}" type="presParOf" srcId="{ADD1244D-03BD-46E5-A4DD-6AFD44111E4E}" destId="{F3B6D21C-EE76-4DAF-9132-C7B07028FD8C}" srcOrd="3" destOrd="0" presId="urn:microsoft.com/office/officeart/2005/8/layout/vProcess5"/>
    <dgm:cxn modelId="{070FB84E-9655-4FE1-9127-EBD7F272208A}" type="presParOf" srcId="{ADD1244D-03BD-46E5-A4DD-6AFD44111E4E}" destId="{EE250768-AC90-4BFA-A3DC-FBE6DB2BC7EC}" srcOrd="4" destOrd="0" presId="urn:microsoft.com/office/officeart/2005/8/layout/vProcess5"/>
    <dgm:cxn modelId="{3591F6A6-0845-4739-9BF2-C7B7AE23F4EA}" type="presParOf" srcId="{ADD1244D-03BD-46E5-A4DD-6AFD44111E4E}" destId="{D3A4E9FA-41FC-4E67-AD3A-FF2224CA1F47}"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1F088F-41E0-460F-BCEA-12D8870D208C}" type="doc">
      <dgm:prSet loTypeId="urn:microsoft.com/office/officeart/2005/8/layout/vProcess5" loCatId="process" qsTypeId="urn:microsoft.com/office/officeart/2005/8/quickstyle/simple1" qsCatId="simple" csTypeId="urn:microsoft.com/office/officeart/2005/8/colors/accent6_2" csCatId="accent6" phldr="1"/>
      <dgm:spPr/>
      <dgm:t>
        <a:bodyPr/>
        <a:lstStyle/>
        <a:p>
          <a:endParaRPr lang="en-US"/>
        </a:p>
      </dgm:t>
    </dgm:pt>
    <dgm:pt modelId="{5D779294-3775-4C7F-80E6-66B56B50EAE8}">
      <dgm:prSet custT="1"/>
      <dgm:spPr/>
      <dgm:t>
        <a:bodyPr/>
        <a:lstStyle/>
        <a:p>
          <a:pPr algn="l" defTabSz="1485900">
            <a:tabLst/>
          </a:pPr>
          <a:br>
            <a:rPr lang="en-US" sz="2200" b="1" dirty="0"/>
          </a:br>
          <a:r>
            <a:rPr lang="en-US" sz="2400" b="1" dirty="0"/>
            <a:t>People who would like a free home asset protection assessment </a:t>
          </a:r>
        </a:p>
        <a:p>
          <a:pPr algn="l" defTabSz="1485900">
            <a:tabLst/>
          </a:pPr>
          <a:endParaRPr lang="en-US" sz="2400" b="1" dirty="0"/>
        </a:p>
        <a:p>
          <a:pPr algn="l" defTabSz="1485900">
            <a:tabLst/>
          </a:pPr>
          <a:r>
            <a:rPr lang="en-US" sz="2400" b="1" dirty="0"/>
            <a:t>People who have damage to their home or business</a:t>
          </a:r>
        </a:p>
        <a:p>
          <a:pPr algn="l" defTabSz="1485900">
            <a:tabLst/>
          </a:pPr>
          <a:endParaRPr lang="en-US" sz="2400" b="1" dirty="0"/>
        </a:p>
        <a:p>
          <a:pPr algn="l" defTabSz="1485900">
            <a:tabLst/>
          </a:pPr>
          <a:r>
            <a:rPr lang="en-US" sz="2400" b="1" dirty="0"/>
            <a:t>People who have had a claim and would like us to audit the claim settlement to see if we can recover more money for them</a:t>
          </a:r>
        </a:p>
        <a:p>
          <a:pPr algn="l" defTabSz="1485900"/>
          <a:endParaRPr lang="en-US" sz="2400" b="1" dirty="0"/>
        </a:p>
        <a:p>
          <a:pPr algn="l" defTabSz="1485900"/>
          <a:r>
            <a:rPr lang="en-US" sz="2400" b="1" dirty="0"/>
            <a:t>Potential Power Partners. Ex: Plumbers </a:t>
          </a:r>
          <a:r>
            <a:rPr lang="en-US" sz="2400" b="1" dirty="0" err="1"/>
            <a:t>etc</a:t>
          </a:r>
          <a:r>
            <a:rPr lang="en-US" sz="2400" b="1" dirty="0"/>
            <a:t> </a:t>
          </a:r>
          <a:endParaRPr lang="en-US" sz="2400" dirty="0"/>
        </a:p>
      </dgm:t>
    </dgm:pt>
    <dgm:pt modelId="{7B33AC93-E5FB-4BC2-9479-25556C84F2D8}" type="parTrans" cxnId="{5BF69E5F-6345-4B21-BF9D-B43CFF8D2CA4}">
      <dgm:prSet/>
      <dgm:spPr/>
      <dgm:t>
        <a:bodyPr/>
        <a:lstStyle/>
        <a:p>
          <a:endParaRPr lang="en-US"/>
        </a:p>
      </dgm:t>
    </dgm:pt>
    <dgm:pt modelId="{E9C98DEC-F606-41E1-8A92-CF7ABD8FBA46}" type="sibTrans" cxnId="{5BF69E5F-6345-4B21-BF9D-B43CFF8D2CA4}">
      <dgm:prSet/>
      <dgm:spPr/>
      <dgm:t>
        <a:bodyPr/>
        <a:lstStyle/>
        <a:p>
          <a:endParaRPr lang="en-US"/>
        </a:p>
      </dgm:t>
    </dgm:pt>
    <dgm:pt modelId="{D10E11EE-D131-4337-9B1C-837169B78C60}" type="pres">
      <dgm:prSet presAssocID="{FA1F088F-41E0-460F-BCEA-12D8870D208C}" presName="outerComposite" presStyleCnt="0">
        <dgm:presLayoutVars>
          <dgm:chMax val="5"/>
          <dgm:dir/>
          <dgm:resizeHandles val="exact"/>
        </dgm:presLayoutVars>
      </dgm:prSet>
      <dgm:spPr/>
    </dgm:pt>
    <dgm:pt modelId="{BF62F258-7028-442A-BFEA-177657215378}" type="pres">
      <dgm:prSet presAssocID="{FA1F088F-41E0-460F-BCEA-12D8870D208C}" presName="dummyMaxCanvas" presStyleCnt="0">
        <dgm:presLayoutVars/>
      </dgm:prSet>
      <dgm:spPr/>
    </dgm:pt>
    <dgm:pt modelId="{0C47B688-875D-5D4A-93AD-30ECE30ACC6F}" type="pres">
      <dgm:prSet presAssocID="{FA1F088F-41E0-460F-BCEA-12D8870D208C}" presName="OneNode_1" presStyleLbl="node1" presStyleIdx="0" presStyleCnt="1" custScaleY="200000">
        <dgm:presLayoutVars>
          <dgm:bulletEnabled val="1"/>
        </dgm:presLayoutVars>
      </dgm:prSet>
      <dgm:spPr/>
    </dgm:pt>
  </dgm:ptLst>
  <dgm:cxnLst>
    <dgm:cxn modelId="{5BF69E5F-6345-4B21-BF9D-B43CFF8D2CA4}" srcId="{FA1F088F-41E0-460F-BCEA-12D8870D208C}" destId="{5D779294-3775-4C7F-80E6-66B56B50EAE8}" srcOrd="0" destOrd="0" parTransId="{7B33AC93-E5FB-4BC2-9479-25556C84F2D8}" sibTransId="{E9C98DEC-F606-41E1-8A92-CF7ABD8FBA46}"/>
    <dgm:cxn modelId="{7D5EFA9C-CEED-41CC-A1C6-52EFBAFD3A88}" type="presOf" srcId="{FA1F088F-41E0-460F-BCEA-12D8870D208C}" destId="{D10E11EE-D131-4337-9B1C-837169B78C60}" srcOrd="0" destOrd="0" presId="urn:microsoft.com/office/officeart/2005/8/layout/vProcess5"/>
    <dgm:cxn modelId="{49F284EB-3CBA-B64F-BBF4-4DF1C2324876}" type="presOf" srcId="{5D779294-3775-4C7F-80E6-66B56B50EAE8}" destId="{0C47B688-875D-5D4A-93AD-30ECE30ACC6F}" srcOrd="0" destOrd="0" presId="urn:microsoft.com/office/officeart/2005/8/layout/vProcess5"/>
    <dgm:cxn modelId="{D226C803-1BEC-41FA-A590-A051DB807680}" type="presParOf" srcId="{D10E11EE-D131-4337-9B1C-837169B78C60}" destId="{BF62F258-7028-442A-BFEA-177657215378}" srcOrd="0" destOrd="0" presId="urn:microsoft.com/office/officeart/2005/8/layout/vProcess5"/>
    <dgm:cxn modelId="{C85FB790-6481-FF43-8905-718ADC719E8E}" type="presParOf" srcId="{D10E11EE-D131-4337-9B1C-837169B78C60}" destId="{0C47B688-875D-5D4A-93AD-30ECE30ACC6F}"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C4E05D-56B8-44A0-AEDD-64EBCB517BC6}" type="doc">
      <dgm:prSet loTypeId="urn:microsoft.com/office/officeart/2005/8/layout/vList5" loCatId="list" qsTypeId="urn:microsoft.com/office/officeart/2005/8/quickstyle/simple5" qsCatId="simple" csTypeId="urn:microsoft.com/office/officeart/2005/8/colors/accent0_3" csCatId="mainScheme" phldr="1"/>
      <dgm:spPr/>
      <dgm:t>
        <a:bodyPr/>
        <a:lstStyle/>
        <a:p>
          <a:endParaRPr lang="en-US"/>
        </a:p>
      </dgm:t>
    </dgm:pt>
    <dgm:pt modelId="{E5034A7E-5391-4391-BEC1-EAD53E40B9B4}">
      <dgm:prSet/>
      <dgm:spPr/>
      <dgm:t>
        <a:bodyPr/>
        <a:lstStyle/>
        <a:p>
          <a:r>
            <a:rPr lang="en-US" dirty="0"/>
            <a:t>We’re hiring!</a:t>
          </a:r>
        </a:p>
      </dgm:t>
    </dgm:pt>
    <dgm:pt modelId="{6556E118-97DE-45C0-967D-78D7E50E8830}" type="parTrans" cxnId="{F0E0EC3B-08AF-4C60-921E-48DB2277CF81}">
      <dgm:prSet/>
      <dgm:spPr/>
      <dgm:t>
        <a:bodyPr/>
        <a:lstStyle/>
        <a:p>
          <a:endParaRPr lang="en-US"/>
        </a:p>
      </dgm:t>
    </dgm:pt>
    <dgm:pt modelId="{E44B6709-2E35-4022-839B-507F1AFA6161}" type="sibTrans" cxnId="{F0E0EC3B-08AF-4C60-921E-48DB2277CF81}">
      <dgm:prSet/>
      <dgm:spPr/>
      <dgm:t>
        <a:bodyPr/>
        <a:lstStyle/>
        <a:p>
          <a:endParaRPr lang="en-US"/>
        </a:p>
      </dgm:t>
    </dgm:pt>
    <dgm:pt modelId="{031B2F9B-4B7F-417E-9C28-5D2BF6AC760A}">
      <dgm:prSet/>
      <dgm:spPr/>
      <dgm:t>
        <a:bodyPr/>
        <a:lstStyle/>
        <a:p>
          <a:r>
            <a:rPr lang="en-US" dirty="0"/>
            <a:t>Contact me for details!</a:t>
          </a:r>
        </a:p>
      </dgm:t>
    </dgm:pt>
    <dgm:pt modelId="{56159A90-F7B3-4067-A5FA-D7266C21A257}" type="parTrans" cxnId="{E215A353-9D66-46C1-8905-5FFC25BE9990}">
      <dgm:prSet/>
      <dgm:spPr/>
      <dgm:t>
        <a:bodyPr/>
        <a:lstStyle/>
        <a:p>
          <a:endParaRPr lang="en-US"/>
        </a:p>
      </dgm:t>
    </dgm:pt>
    <dgm:pt modelId="{1891F6F2-5382-4C97-9AF4-0C47C4BB208F}" type="sibTrans" cxnId="{E215A353-9D66-46C1-8905-5FFC25BE9990}">
      <dgm:prSet/>
      <dgm:spPr/>
      <dgm:t>
        <a:bodyPr/>
        <a:lstStyle/>
        <a:p>
          <a:endParaRPr lang="en-US"/>
        </a:p>
      </dgm:t>
    </dgm:pt>
    <dgm:pt modelId="{4716B4EA-48D0-4B96-A5FE-CE5517747AFD}" type="pres">
      <dgm:prSet presAssocID="{EAC4E05D-56B8-44A0-AEDD-64EBCB517BC6}" presName="Name0" presStyleCnt="0">
        <dgm:presLayoutVars>
          <dgm:dir/>
          <dgm:animLvl val="lvl"/>
          <dgm:resizeHandles val="exact"/>
        </dgm:presLayoutVars>
      </dgm:prSet>
      <dgm:spPr/>
    </dgm:pt>
    <dgm:pt modelId="{B45813DF-4168-4D6D-8905-87D56247B9F0}" type="pres">
      <dgm:prSet presAssocID="{E5034A7E-5391-4391-BEC1-EAD53E40B9B4}" presName="linNode" presStyleCnt="0"/>
      <dgm:spPr/>
    </dgm:pt>
    <dgm:pt modelId="{C1F6F901-CC4E-43D0-9621-868DC97C0BAE}" type="pres">
      <dgm:prSet presAssocID="{E5034A7E-5391-4391-BEC1-EAD53E40B9B4}" presName="parentText" presStyleLbl="node1" presStyleIdx="0" presStyleCnt="1" custLinFactNeighborX="-1477" custLinFactNeighborY="2056">
        <dgm:presLayoutVars>
          <dgm:chMax val="1"/>
          <dgm:bulletEnabled val="1"/>
        </dgm:presLayoutVars>
      </dgm:prSet>
      <dgm:spPr/>
    </dgm:pt>
    <dgm:pt modelId="{A9B857DB-6B37-4325-80B1-BC949832414C}" type="pres">
      <dgm:prSet presAssocID="{E5034A7E-5391-4391-BEC1-EAD53E40B9B4}" presName="descendantText" presStyleLbl="alignAccFollowNode1" presStyleIdx="0" presStyleCnt="1">
        <dgm:presLayoutVars>
          <dgm:bulletEnabled val="1"/>
        </dgm:presLayoutVars>
      </dgm:prSet>
      <dgm:spPr/>
    </dgm:pt>
  </dgm:ptLst>
  <dgm:cxnLst>
    <dgm:cxn modelId="{C0ABD73A-B2E6-4EE5-817E-CDDC2DE15E80}" type="presOf" srcId="{031B2F9B-4B7F-417E-9C28-5D2BF6AC760A}" destId="{A9B857DB-6B37-4325-80B1-BC949832414C}" srcOrd="0" destOrd="0" presId="urn:microsoft.com/office/officeart/2005/8/layout/vList5"/>
    <dgm:cxn modelId="{F0E0EC3B-08AF-4C60-921E-48DB2277CF81}" srcId="{EAC4E05D-56B8-44A0-AEDD-64EBCB517BC6}" destId="{E5034A7E-5391-4391-BEC1-EAD53E40B9B4}" srcOrd="0" destOrd="0" parTransId="{6556E118-97DE-45C0-967D-78D7E50E8830}" sibTransId="{E44B6709-2E35-4022-839B-507F1AFA6161}"/>
    <dgm:cxn modelId="{10542F45-35E1-4D84-8DB7-87502B24A010}" type="presOf" srcId="{E5034A7E-5391-4391-BEC1-EAD53E40B9B4}" destId="{C1F6F901-CC4E-43D0-9621-868DC97C0BAE}" srcOrd="0" destOrd="0" presId="urn:microsoft.com/office/officeart/2005/8/layout/vList5"/>
    <dgm:cxn modelId="{E215A353-9D66-46C1-8905-5FFC25BE9990}" srcId="{E5034A7E-5391-4391-BEC1-EAD53E40B9B4}" destId="{031B2F9B-4B7F-417E-9C28-5D2BF6AC760A}" srcOrd="0" destOrd="0" parTransId="{56159A90-F7B3-4067-A5FA-D7266C21A257}" sibTransId="{1891F6F2-5382-4C97-9AF4-0C47C4BB208F}"/>
    <dgm:cxn modelId="{7A0D5AE4-C47D-4D3D-97FA-E576A1E6EAB0}" type="presOf" srcId="{EAC4E05D-56B8-44A0-AEDD-64EBCB517BC6}" destId="{4716B4EA-48D0-4B96-A5FE-CE5517747AFD}" srcOrd="0" destOrd="0" presId="urn:microsoft.com/office/officeart/2005/8/layout/vList5"/>
    <dgm:cxn modelId="{E68DAD6B-61E9-4866-96DB-917DF882AC9F}" type="presParOf" srcId="{4716B4EA-48D0-4B96-A5FE-CE5517747AFD}" destId="{B45813DF-4168-4D6D-8905-87D56247B9F0}" srcOrd="0" destOrd="0" presId="urn:microsoft.com/office/officeart/2005/8/layout/vList5"/>
    <dgm:cxn modelId="{8EB02A94-E4F1-4EC8-8371-15BBB4415D87}" type="presParOf" srcId="{B45813DF-4168-4D6D-8905-87D56247B9F0}" destId="{C1F6F901-CC4E-43D0-9621-868DC97C0BAE}" srcOrd="0" destOrd="0" presId="urn:microsoft.com/office/officeart/2005/8/layout/vList5"/>
    <dgm:cxn modelId="{C1C29E71-840B-47DF-B5C7-782240DC1544}" type="presParOf" srcId="{B45813DF-4168-4D6D-8905-87D56247B9F0}" destId="{A9B857DB-6B37-4325-80B1-BC94983241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99C38-C4D8-4049-AA59-6E9EF22B7179}">
      <dsp:nvSpPr>
        <dsp:cNvPr id="0" name=""/>
        <dsp:cNvSpPr/>
      </dsp:nvSpPr>
      <dsp:spPr>
        <a:xfrm>
          <a:off x="0" y="96694"/>
          <a:ext cx="6096000" cy="1235520"/>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Insurance companies work hard to keep your money in their bank</a:t>
          </a:r>
        </a:p>
      </dsp:txBody>
      <dsp:txXfrm>
        <a:off x="60313" y="157007"/>
        <a:ext cx="5975374" cy="1114894"/>
      </dsp:txXfrm>
    </dsp:sp>
    <dsp:sp modelId="{5986B348-C24F-4FC8-B965-D26D4CB77D9D}">
      <dsp:nvSpPr>
        <dsp:cNvPr id="0" name=""/>
        <dsp:cNvSpPr/>
      </dsp:nvSpPr>
      <dsp:spPr>
        <a:xfrm>
          <a:off x="0" y="1424374"/>
          <a:ext cx="6096000" cy="1235520"/>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They have adjusters looking out for their interests</a:t>
          </a:r>
        </a:p>
      </dsp:txBody>
      <dsp:txXfrm>
        <a:off x="60313" y="1484687"/>
        <a:ext cx="5975374" cy="1114894"/>
      </dsp:txXfrm>
    </dsp:sp>
    <dsp:sp modelId="{5AF35186-2258-4827-B431-89821C4A6889}">
      <dsp:nvSpPr>
        <dsp:cNvPr id="0" name=""/>
        <dsp:cNvSpPr/>
      </dsp:nvSpPr>
      <dsp:spPr>
        <a:xfrm>
          <a:off x="0" y="2752054"/>
          <a:ext cx="6096000" cy="1235520"/>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Who is looking out for your interest?</a:t>
          </a:r>
        </a:p>
      </dsp:txBody>
      <dsp:txXfrm>
        <a:off x="60313" y="2812367"/>
        <a:ext cx="5975374" cy="11148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3E54E-A929-4BFA-940A-2043C6F542B2}">
      <dsp:nvSpPr>
        <dsp:cNvPr id="0" name=""/>
        <dsp:cNvSpPr/>
      </dsp:nvSpPr>
      <dsp:spPr>
        <a:xfrm>
          <a:off x="0" y="360153"/>
          <a:ext cx="5868955" cy="98865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Which of these apply to you?</a:t>
          </a:r>
        </a:p>
      </dsp:txBody>
      <dsp:txXfrm>
        <a:off x="48262" y="408415"/>
        <a:ext cx="5772431" cy="892126"/>
      </dsp:txXfrm>
    </dsp:sp>
    <dsp:sp modelId="{16016190-D6E0-41CA-A9F7-5BF899C907EE}">
      <dsp:nvSpPr>
        <dsp:cNvPr id="0" name=""/>
        <dsp:cNvSpPr/>
      </dsp:nvSpPr>
      <dsp:spPr>
        <a:xfrm>
          <a:off x="0" y="1423683"/>
          <a:ext cx="5868955" cy="988650"/>
        </a:xfrm>
        <a:prstGeom prst="roundRect">
          <a:avLst/>
        </a:prstGeom>
        <a:gradFill rotWithShape="0">
          <a:gsLst>
            <a:gs pos="0">
              <a:schemeClr val="accent2">
                <a:hueOff val="-236686"/>
                <a:satOff val="-1956"/>
                <a:lumOff val="-4183"/>
                <a:alphaOff val="0"/>
                <a:tint val="96000"/>
                <a:lumMod val="104000"/>
              </a:schemeClr>
            </a:gs>
            <a:gs pos="100000">
              <a:schemeClr val="accent2">
                <a:hueOff val="-236686"/>
                <a:satOff val="-1956"/>
                <a:lumOff val="-4183"/>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 – If you would like to learn more about the career opportunity</a:t>
          </a:r>
        </a:p>
      </dsp:txBody>
      <dsp:txXfrm>
        <a:off x="48262" y="1471945"/>
        <a:ext cx="5772431" cy="892126"/>
      </dsp:txXfrm>
    </dsp:sp>
    <dsp:sp modelId="{39DE0157-E518-4AC5-A312-C4E02985438B}">
      <dsp:nvSpPr>
        <dsp:cNvPr id="0" name=""/>
        <dsp:cNvSpPr/>
      </dsp:nvSpPr>
      <dsp:spPr>
        <a:xfrm>
          <a:off x="0" y="2457934"/>
          <a:ext cx="5868955" cy="988650"/>
        </a:xfrm>
        <a:prstGeom prst="roundRect">
          <a:avLst/>
        </a:prstGeom>
        <a:gradFill rotWithShape="0">
          <a:gsLst>
            <a:gs pos="0">
              <a:schemeClr val="accent2">
                <a:hueOff val="-473373"/>
                <a:satOff val="-3912"/>
                <a:lumOff val="-8366"/>
                <a:alphaOff val="0"/>
                <a:tint val="96000"/>
                <a:lumMod val="104000"/>
              </a:schemeClr>
            </a:gs>
            <a:gs pos="100000">
              <a:schemeClr val="accent2">
                <a:hueOff val="-473373"/>
                <a:satOff val="-3912"/>
                <a:lumOff val="-8366"/>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B – If you have a referral</a:t>
          </a:r>
        </a:p>
      </dsp:txBody>
      <dsp:txXfrm>
        <a:off x="48262" y="2506196"/>
        <a:ext cx="5772431" cy="892126"/>
      </dsp:txXfrm>
    </dsp:sp>
    <dsp:sp modelId="{42F435FC-8213-4688-9BC1-062963007630}">
      <dsp:nvSpPr>
        <dsp:cNvPr id="0" name=""/>
        <dsp:cNvSpPr/>
      </dsp:nvSpPr>
      <dsp:spPr>
        <a:xfrm>
          <a:off x="0" y="3550743"/>
          <a:ext cx="5868955" cy="988650"/>
        </a:xfrm>
        <a:prstGeom prst="roundRect">
          <a:avLst/>
        </a:prstGeom>
        <a:gradFill rotWithShape="0">
          <a:gsLst>
            <a:gs pos="0">
              <a:schemeClr val="accent2">
                <a:hueOff val="-710059"/>
                <a:satOff val="-5868"/>
                <a:lumOff val="-12549"/>
                <a:alphaOff val="0"/>
                <a:tint val="96000"/>
                <a:lumMod val="104000"/>
              </a:schemeClr>
            </a:gs>
            <a:gs pos="100000">
              <a:schemeClr val="accent2">
                <a:hueOff val="-710059"/>
                <a:satOff val="-5868"/>
                <a:lumOff val="-12549"/>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 – You would like to schedule a Free Property Inspection and Policy Review</a:t>
          </a:r>
        </a:p>
      </dsp:txBody>
      <dsp:txXfrm>
        <a:off x="48262" y="3599005"/>
        <a:ext cx="5772431" cy="892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146EA-5B55-4102-8DA0-12B16BB47150}">
      <dsp:nvSpPr>
        <dsp:cNvPr id="0" name=""/>
        <dsp:cNvSpPr/>
      </dsp:nvSpPr>
      <dsp:spPr>
        <a:xfrm>
          <a:off x="0" y="4206"/>
          <a:ext cx="5546272" cy="723937"/>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Presenting the loss</a:t>
          </a:r>
        </a:p>
      </dsp:txBody>
      <dsp:txXfrm>
        <a:off x="35340" y="39546"/>
        <a:ext cx="5475592" cy="653257"/>
      </dsp:txXfrm>
    </dsp:sp>
    <dsp:sp modelId="{38B42F4B-08D7-4F0E-AA97-8896408659D8}">
      <dsp:nvSpPr>
        <dsp:cNvPr id="0" name=""/>
        <dsp:cNvSpPr/>
      </dsp:nvSpPr>
      <dsp:spPr>
        <a:xfrm>
          <a:off x="0" y="728144"/>
          <a:ext cx="5546272"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9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a:t>Policies are full of confusing language</a:t>
          </a:r>
        </a:p>
      </dsp:txBody>
      <dsp:txXfrm>
        <a:off x="0" y="728144"/>
        <a:ext cx="5546272" cy="496800"/>
      </dsp:txXfrm>
    </dsp:sp>
    <dsp:sp modelId="{E8587ADE-40D0-4B3E-82DF-F07B8AA10B80}">
      <dsp:nvSpPr>
        <dsp:cNvPr id="0" name=""/>
        <dsp:cNvSpPr/>
      </dsp:nvSpPr>
      <dsp:spPr>
        <a:xfrm>
          <a:off x="0" y="1224944"/>
          <a:ext cx="5546272" cy="723937"/>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Duties after loss</a:t>
          </a:r>
          <a:endParaRPr lang="en-US" sz="3000" kern="1200"/>
        </a:p>
      </dsp:txBody>
      <dsp:txXfrm>
        <a:off x="35340" y="1260284"/>
        <a:ext cx="5475592" cy="653257"/>
      </dsp:txXfrm>
    </dsp:sp>
    <dsp:sp modelId="{D640F615-9158-45A3-AB48-E3D0392881C3}">
      <dsp:nvSpPr>
        <dsp:cNvPr id="0" name=""/>
        <dsp:cNvSpPr/>
      </dsp:nvSpPr>
      <dsp:spPr>
        <a:xfrm>
          <a:off x="0" y="1948881"/>
          <a:ext cx="5546272" cy="698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9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a:t>Claims can be denied for not completing policy duties</a:t>
          </a:r>
          <a:endParaRPr lang="en-US" sz="2300" kern="1200"/>
        </a:p>
      </dsp:txBody>
      <dsp:txXfrm>
        <a:off x="0" y="1948881"/>
        <a:ext cx="5546272" cy="698625"/>
      </dsp:txXfrm>
    </dsp:sp>
    <dsp:sp modelId="{F7B0477C-9A56-44BD-B37F-BE64D1AF6A46}">
      <dsp:nvSpPr>
        <dsp:cNvPr id="0" name=""/>
        <dsp:cNvSpPr/>
      </dsp:nvSpPr>
      <dsp:spPr>
        <a:xfrm>
          <a:off x="0" y="2647506"/>
          <a:ext cx="5546272" cy="723937"/>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Conditions</a:t>
          </a:r>
          <a:endParaRPr lang="en-US" sz="3000" kern="1200"/>
        </a:p>
      </dsp:txBody>
      <dsp:txXfrm>
        <a:off x="35340" y="2682846"/>
        <a:ext cx="5475592" cy="653257"/>
      </dsp:txXfrm>
    </dsp:sp>
    <dsp:sp modelId="{CD6021EB-42CD-402D-BE83-3A5AA4D169F5}">
      <dsp:nvSpPr>
        <dsp:cNvPr id="0" name=""/>
        <dsp:cNvSpPr/>
      </dsp:nvSpPr>
      <dsp:spPr>
        <a:xfrm>
          <a:off x="0" y="3371444"/>
          <a:ext cx="5546272"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9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Insureds are required to meet the conditions of the policy </a:t>
          </a:r>
        </a:p>
      </dsp:txBody>
      <dsp:txXfrm>
        <a:off x="0" y="3371444"/>
        <a:ext cx="5546272" cy="683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D73ED-0336-4C5D-8C6B-217506B643E9}">
      <dsp:nvSpPr>
        <dsp:cNvPr id="0" name=""/>
        <dsp:cNvSpPr/>
      </dsp:nvSpPr>
      <dsp:spPr>
        <a:xfrm>
          <a:off x="1213134" y="198681"/>
          <a:ext cx="1908562" cy="190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1377BE-6775-4E69-B87D-942A63AA2AB0}">
      <dsp:nvSpPr>
        <dsp:cNvPr id="0" name=""/>
        <dsp:cNvSpPr/>
      </dsp:nvSpPr>
      <dsp:spPr>
        <a:xfrm>
          <a:off x="120345" y="2632400"/>
          <a:ext cx="3941540" cy="1067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Anything you say, can and will be used against you in your settlement.</a:t>
          </a:r>
        </a:p>
      </dsp:txBody>
      <dsp:txXfrm>
        <a:off x="120345" y="2632400"/>
        <a:ext cx="3941540" cy="1067286"/>
      </dsp:txXfrm>
    </dsp:sp>
    <dsp:sp modelId="{12B1B237-7B43-43E2-BAC1-080BF3588300}">
      <dsp:nvSpPr>
        <dsp:cNvPr id="0" name=""/>
        <dsp:cNvSpPr/>
      </dsp:nvSpPr>
      <dsp:spPr>
        <a:xfrm>
          <a:off x="6714290" y="198681"/>
          <a:ext cx="1908562" cy="190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A49C30-9F5F-4E80-B998-30F6719EA9FF}">
      <dsp:nvSpPr>
        <dsp:cNvPr id="0" name=""/>
        <dsp:cNvSpPr/>
      </dsp:nvSpPr>
      <dsp:spPr>
        <a:xfrm>
          <a:off x="5030259" y="2632400"/>
          <a:ext cx="5276623" cy="1067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t>Don’t risk losing thousands of dollars to fix your largest asset</a:t>
          </a:r>
        </a:p>
      </dsp:txBody>
      <dsp:txXfrm>
        <a:off x="5030259" y="2632400"/>
        <a:ext cx="5276623" cy="10672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821D3-6048-4C5E-9FBB-BC1FA44CFE43}">
      <dsp:nvSpPr>
        <dsp:cNvPr id="0" name=""/>
        <dsp:cNvSpPr/>
      </dsp:nvSpPr>
      <dsp:spPr>
        <a:xfrm>
          <a:off x="0" y="1599005"/>
          <a:ext cx="5367318" cy="13705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F42E3F-C54E-41B7-9BCF-96F1FA199859}">
      <dsp:nvSpPr>
        <dsp:cNvPr id="0" name=""/>
        <dsp:cNvSpPr/>
      </dsp:nvSpPr>
      <dsp:spPr>
        <a:xfrm>
          <a:off x="191823" y="1619416"/>
          <a:ext cx="1199368" cy="1329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C33031-5B57-404A-A392-72D21B047094}">
      <dsp:nvSpPr>
        <dsp:cNvPr id="0" name=""/>
        <dsp:cNvSpPr/>
      </dsp:nvSpPr>
      <dsp:spPr>
        <a:xfrm>
          <a:off x="1660991" y="1549432"/>
          <a:ext cx="3443979" cy="1370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053" tIns="145053" rIns="145053" bIns="145053" numCol="1" spcCol="1270" anchor="ctr" anchorCtr="0">
          <a:noAutofit/>
        </a:bodyPr>
        <a:lstStyle/>
        <a:p>
          <a:pPr marL="0" lvl="0" indent="0" algn="l" defTabSz="2933700">
            <a:lnSpc>
              <a:spcPct val="100000"/>
            </a:lnSpc>
            <a:spcBef>
              <a:spcPct val="0"/>
            </a:spcBef>
            <a:spcAft>
              <a:spcPct val="35000"/>
            </a:spcAft>
            <a:buNone/>
          </a:pPr>
          <a:r>
            <a:rPr lang="en-US" sz="6600" b="1" kern="1200"/>
            <a:t>Claim</a:t>
          </a:r>
          <a:endParaRPr lang="en-US" sz="6600" kern="1200"/>
        </a:p>
      </dsp:txBody>
      <dsp:txXfrm>
        <a:off x="1660991" y="1549432"/>
        <a:ext cx="3443979" cy="1370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C207C-79DD-4D31-8A5D-27FD435AD267}">
      <dsp:nvSpPr>
        <dsp:cNvPr id="0" name=""/>
        <dsp:cNvSpPr/>
      </dsp:nvSpPr>
      <dsp:spPr>
        <a:xfrm>
          <a:off x="0" y="11504"/>
          <a:ext cx="3733800" cy="983384"/>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Fire</a:t>
          </a:r>
          <a:endParaRPr lang="en-US" sz="4100" kern="1200"/>
        </a:p>
      </dsp:txBody>
      <dsp:txXfrm>
        <a:off x="48005" y="59509"/>
        <a:ext cx="3637790" cy="887374"/>
      </dsp:txXfrm>
    </dsp:sp>
    <dsp:sp modelId="{C4C24F83-4FEF-4601-9FE0-74C414CDED25}">
      <dsp:nvSpPr>
        <dsp:cNvPr id="0" name=""/>
        <dsp:cNvSpPr/>
      </dsp:nvSpPr>
      <dsp:spPr>
        <a:xfrm>
          <a:off x="0" y="1108508"/>
          <a:ext cx="3733800" cy="983384"/>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Smoke</a:t>
          </a:r>
          <a:endParaRPr lang="en-US" sz="4100" kern="1200"/>
        </a:p>
      </dsp:txBody>
      <dsp:txXfrm>
        <a:off x="48005" y="1156513"/>
        <a:ext cx="3637790" cy="887374"/>
      </dsp:txXfrm>
    </dsp:sp>
    <dsp:sp modelId="{54F4D972-6F83-4BEB-938F-A53B2D854F2A}">
      <dsp:nvSpPr>
        <dsp:cNvPr id="0" name=""/>
        <dsp:cNvSpPr/>
      </dsp:nvSpPr>
      <dsp:spPr>
        <a:xfrm>
          <a:off x="0" y="2208515"/>
          <a:ext cx="3733800" cy="983384"/>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Lightning</a:t>
          </a:r>
          <a:endParaRPr lang="en-US" sz="4100" kern="1200"/>
        </a:p>
      </dsp:txBody>
      <dsp:txXfrm>
        <a:off x="48005" y="2256520"/>
        <a:ext cx="3637790" cy="887374"/>
      </dsp:txXfrm>
    </dsp:sp>
    <dsp:sp modelId="{403FCBAB-E9DA-40B9-8E6C-3EEEDD18D110}">
      <dsp:nvSpPr>
        <dsp:cNvPr id="0" name=""/>
        <dsp:cNvSpPr/>
      </dsp:nvSpPr>
      <dsp:spPr>
        <a:xfrm>
          <a:off x="0" y="3309980"/>
          <a:ext cx="3733800" cy="983384"/>
        </a:xfrm>
        <a:prstGeom prst="roundRect">
          <a:avLst/>
        </a:prstGeom>
        <a:solidFill>
          <a:schemeClr val="lt1">
            <a:hueOff val="0"/>
            <a:satOff val="0"/>
            <a:lumOff val="0"/>
            <a:alphaOff val="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Explosion</a:t>
          </a:r>
          <a:endParaRPr lang="en-US" sz="4100" kern="1200"/>
        </a:p>
      </dsp:txBody>
      <dsp:txXfrm>
        <a:off x="48005" y="3357985"/>
        <a:ext cx="3637790" cy="8873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857DB-6B37-4325-80B1-BC949832414C}">
      <dsp:nvSpPr>
        <dsp:cNvPr id="0" name=""/>
        <dsp:cNvSpPr/>
      </dsp:nvSpPr>
      <dsp:spPr>
        <a:xfrm rot="5400000">
          <a:off x="5410072" y="-1189323"/>
          <a:ext cx="3481070" cy="6729984"/>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Most companies offer the option to buy back coverage gaps</a:t>
          </a:r>
        </a:p>
        <a:p>
          <a:pPr marL="285750" lvl="1" indent="-285750" algn="l" defTabSz="1555750">
            <a:lnSpc>
              <a:spcPct val="90000"/>
            </a:lnSpc>
            <a:spcBef>
              <a:spcPct val="0"/>
            </a:spcBef>
            <a:spcAft>
              <a:spcPct val="15000"/>
            </a:spcAft>
            <a:buChar char="•"/>
          </a:pPr>
          <a:r>
            <a:rPr lang="en-US" sz="3500" kern="1200"/>
            <a:t>A homeowner should contact their agent to add back desired coverage</a:t>
          </a:r>
        </a:p>
      </dsp:txBody>
      <dsp:txXfrm rot="-5400000">
        <a:off x="3785615" y="605066"/>
        <a:ext cx="6560052" cy="3141206"/>
      </dsp:txXfrm>
    </dsp:sp>
    <dsp:sp modelId="{C1F6F901-CC4E-43D0-9621-868DC97C0BAE}">
      <dsp:nvSpPr>
        <dsp:cNvPr id="0" name=""/>
        <dsp:cNvSpPr/>
      </dsp:nvSpPr>
      <dsp:spPr>
        <a:xfrm>
          <a:off x="0" y="0"/>
          <a:ext cx="3785616" cy="435133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a:t>Here’s the Good News</a:t>
          </a:r>
        </a:p>
      </dsp:txBody>
      <dsp:txXfrm>
        <a:off x="184799" y="184799"/>
        <a:ext cx="3416018" cy="39817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64FF5-542D-4AB8-97D7-B1FDCED7B22A}">
      <dsp:nvSpPr>
        <dsp:cNvPr id="0" name=""/>
        <dsp:cNvSpPr/>
      </dsp:nvSpPr>
      <dsp:spPr>
        <a:xfrm>
          <a:off x="0" y="0"/>
          <a:ext cx="8800623" cy="1754266"/>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rPr>
            <a:t>We represent clients on a percentage fee basis:</a:t>
          </a:r>
          <a:endParaRPr lang="en-US" sz="2700" kern="1200">
            <a:solidFill>
              <a:schemeClr val="bg1"/>
            </a:solidFill>
          </a:endParaRPr>
        </a:p>
        <a:p>
          <a:pPr marL="228600" lvl="1" indent="-228600" algn="l" defTabSz="933450">
            <a:lnSpc>
              <a:spcPct val="90000"/>
            </a:lnSpc>
            <a:spcBef>
              <a:spcPct val="0"/>
            </a:spcBef>
            <a:spcAft>
              <a:spcPct val="15000"/>
            </a:spcAft>
            <a:buChar char="•"/>
          </a:pPr>
          <a:r>
            <a:rPr lang="en-US" sz="2100" b="1" kern="1200">
              <a:solidFill>
                <a:schemeClr val="bg1"/>
              </a:solidFill>
            </a:rPr>
            <a:t>Fees range from 10%-35% based on size and complexity</a:t>
          </a:r>
          <a:endParaRPr lang="en-US" sz="2100" kern="1200">
            <a:solidFill>
              <a:schemeClr val="bg1"/>
            </a:solidFill>
          </a:endParaRPr>
        </a:p>
      </dsp:txBody>
      <dsp:txXfrm>
        <a:off x="51381" y="51381"/>
        <a:ext cx="6987452" cy="1651504"/>
      </dsp:txXfrm>
    </dsp:sp>
    <dsp:sp modelId="{E0ECA649-015D-4C19-BA73-BF2724552AD7}">
      <dsp:nvSpPr>
        <dsp:cNvPr id="0" name=""/>
        <dsp:cNvSpPr/>
      </dsp:nvSpPr>
      <dsp:spPr>
        <a:xfrm>
          <a:off x="1553051" y="2144102"/>
          <a:ext cx="8800623" cy="1754266"/>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rPr>
            <a:t>Our fees are contingent; there is no fee unless there is a recovery</a:t>
          </a:r>
          <a:endParaRPr lang="en-US" sz="2700" kern="1200">
            <a:solidFill>
              <a:schemeClr val="bg1"/>
            </a:solidFill>
          </a:endParaRPr>
        </a:p>
      </dsp:txBody>
      <dsp:txXfrm>
        <a:off x="1604432" y="2195483"/>
        <a:ext cx="6004537" cy="1651504"/>
      </dsp:txXfrm>
    </dsp:sp>
    <dsp:sp modelId="{F3B6D21C-EE76-4DAF-9132-C7B07028FD8C}">
      <dsp:nvSpPr>
        <dsp:cNvPr id="0" name=""/>
        <dsp:cNvSpPr/>
      </dsp:nvSpPr>
      <dsp:spPr>
        <a:xfrm>
          <a:off x="7660350" y="1379048"/>
          <a:ext cx="1140272" cy="1140272"/>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16911" y="1379048"/>
        <a:ext cx="627150" cy="8580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7B688-875D-5D4A-93AD-30ECE30ACC6F}">
      <dsp:nvSpPr>
        <dsp:cNvPr id="0" name=""/>
        <dsp:cNvSpPr/>
      </dsp:nvSpPr>
      <dsp:spPr>
        <a:xfrm>
          <a:off x="0" y="0"/>
          <a:ext cx="6668343" cy="4798244"/>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1485900">
            <a:lnSpc>
              <a:spcPct val="90000"/>
            </a:lnSpc>
            <a:spcBef>
              <a:spcPct val="0"/>
            </a:spcBef>
            <a:spcAft>
              <a:spcPct val="35000"/>
            </a:spcAft>
            <a:buNone/>
            <a:tabLst/>
          </a:pPr>
          <a:br>
            <a:rPr lang="en-US" sz="2200" b="1" kern="1200" dirty="0"/>
          </a:br>
          <a:r>
            <a:rPr lang="en-US" sz="2400" b="1" kern="1200" dirty="0"/>
            <a:t>People who would like a free home asset protection assessment </a:t>
          </a:r>
        </a:p>
        <a:p>
          <a:pPr marL="0" lvl="0" indent="0" algn="l" defTabSz="1485900">
            <a:lnSpc>
              <a:spcPct val="90000"/>
            </a:lnSpc>
            <a:spcBef>
              <a:spcPct val="0"/>
            </a:spcBef>
            <a:spcAft>
              <a:spcPct val="35000"/>
            </a:spcAft>
            <a:buNone/>
            <a:tabLst/>
          </a:pPr>
          <a:endParaRPr lang="en-US" sz="2400" b="1" kern="1200" dirty="0"/>
        </a:p>
        <a:p>
          <a:pPr marL="0" lvl="0" indent="0" algn="l" defTabSz="1485900">
            <a:lnSpc>
              <a:spcPct val="90000"/>
            </a:lnSpc>
            <a:spcBef>
              <a:spcPct val="0"/>
            </a:spcBef>
            <a:spcAft>
              <a:spcPct val="35000"/>
            </a:spcAft>
            <a:buNone/>
            <a:tabLst/>
          </a:pPr>
          <a:r>
            <a:rPr lang="en-US" sz="2400" b="1" kern="1200" dirty="0"/>
            <a:t>People who have damage to their home or business</a:t>
          </a:r>
        </a:p>
        <a:p>
          <a:pPr marL="0" lvl="0" indent="0" algn="l" defTabSz="1485900">
            <a:lnSpc>
              <a:spcPct val="90000"/>
            </a:lnSpc>
            <a:spcBef>
              <a:spcPct val="0"/>
            </a:spcBef>
            <a:spcAft>
              <a:spcPct val="35000"/>
            </a:spcAft>
            <a:buNone/>
            <a:tabLst/>
          </a:pPr>
          <a:endParaRPr lang="en-US" sz="2400" b="1" kern="1200" dirty="0"/>
        </a:p>
        <a:p>
          <a:pPr marL="0" lvl="0" indent="0" algn="l" defTabSz="1485900">
            <a:lnSpc>
              <a:spcPct val="90000"/>
            </a:lnSpc>
            <a:spcBef>
              <a:spcPct val="0"/>
            </a:spcBef>
            <a:spcAft>
              <a:spcPct val="35000"/>
            </a:spcAft>
            <a:buNone/>
            <a:tabLst/>
          </a:pPr>
          <a:r>
            <a:rPr lang="en-US" sz="2400" b="1" kern="1200" dirty="0"/>
            <a:t>People who have had a claim and would like us to audit the claim settlement to see if we can recover more money for them</a:t>
          </a:r>
        </a:p>
        <a:p>
          <a:pPr marL="0" lvl="0" indent="0" algn="l" defTabSz="1485900">
            <a:lnSpc>
              <a:spcPct val="90000"/>
            </a:lnSpc>
            <a:spcBef>
              <a:spcPct val="0"/>
            </a:spcBef>
            <a:spcAft>
              <a:spcPct val="35000"/>
            </a:spcAft>
            <a:buNone/>
          </a:pPr>
          <a:endParaRPr lang="en-US" sz="2400" b="1" kern="1200" dirty="0"/>
        </a:p>
        <a:p>
          <a:pPr marL="0" lvl="0" indent="0" algn="l" defTabSz="1485900">
            <a:lnSpc>
              <a:spcPct val="90000"/>
            </a:lnSpc>
            <a:spcBef>
              <a:spcPct val="0"/>
            </a:spcBef>
            <a:spcAft>
              <a:spcPct val="35000"/>
            </a:spcAft>
            <a:buNone/>
          </a:pPr>
          <a:r>
            <a:rPr lang="en-US" sz="2400" b="1" kern="1200" dirty="0"/>
            <a:t>Potential Power Partners. Ex: Plumbers </a:t>
          </a:r>
          <a:r>
            <a:rPr lang="en-US" sz="2400" b="1" kern="1200" dirty="0" err="1"/>
            <a:t>etc</a:t>
          </a:r>
          <a:r>
            <a:rPr lang="en-US" sz="2400" b="1" kern="1200" dirty="0"/>
            <a:t> </a:t>
          </a:r>
          <a:endParaRPr lang="en-US" sz="2400" kern="1200" dirty="0"/>
        </a:p>
      </dsp:txBody>
      <dsp:txXfrm>
        <a:off x="140536" y="140536"/>
        <a:ext cx="6387271" cy="45171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857DB-6B37-4325-80B1-BC949832414C}">
      <dsp:nvSpPr>
        <dsp:cNvPr id="0" name=""/>
        <dsp:cNvSpPr/>
      </dsp:nvSpPr>
      <dsp:spPr>
        <a:xfrm rot="5400000">
          <a:off x="5410072" y="-1189323"/>
          <a:ext cx="3481070" cy="6729984"/>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2889250">
            <a:lnSpc>
              <a:spcPct val="90000"/>
            </a:lnSpc>
            <a:spcBef>
              <a:spcPct val="0"/>
            </a:spcBef>
            <a:spcAft>
              <a:spcPct val="15000"/>
            </a:spcAft>
            <a:buChar char="•"/>
          </a:pPr>
          <a:r>
            <a:rPr lang="en-US" sz="6500" kern="1200" dirty="0"/>
            <a:t>Contact me for details!</a:t>
          </a:r>
        </a:p>
      </dsp:txBody>
      <dsp:txXfrm rot="-5400000">
        <a:off x="3785615" y="605066"/>
        <a:ext cx="6560052" cy="3141206"/>
      </dsp:txXfrm>
    </dsp:sp>
    <dsp:sp modelId="{C1F6F901-CC4E-43D0-9621-868DC97C0BAE}">
      <dsp:nvSpPr>
        <dsp:cNvPr id="0" name=""/>
        <dsp:cNvSpPr/>
      </dsp:nvSpPr>
      <dsp:spPr>
        <a:xfrm>
          <a:off x="0" y="0"/>
          <a:ext cx="3785616" cy="435133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We’re hiring!</a:t>
          </a:r>
        </a:p>
      </dsp:txBody>
      <dsp:txXfrm>
        <a:off x="184799" y="184799"/>
        <a:ext cx="3416018" cy="39817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58913" cy="480453"/>
          </a:xfrm>
          <a:prstGeom prst="rect">
            <a:avLst/>
          </a:prstGeom>
        </p:spPr>
        <p:txBody>
          <a:bodyPr vert="horz" lIns="96364" tIns="48182" rIns="96364" bIns="48182" rtlCol="0"/>
          <a:lstStyle>
            <a:lvl1pPr algn="l">
              <a:defRPr sz="1200"/>
            </a:lvl1pPr>
          </a:lstStyle>
          <a:p>
            <a:endParaRPr lang="en-US"/>
          </a:p>
        </p:txBody>
      </p:sp>
      <p:sp>
        <p:nvSpPr>
          <p:cNvPr id="3" name="Date Placeholder 2"/>
          <p:cNvSpPr>
            <a:spLocks noGrp="1"/>
          </p:cNvSpPr>
          <p:nvPr>
            <p:ph type="dt" idx="1"/>
          </p:nvPr>
        </p:nvSpPr>
        <p:spPr>
          <a:xfrm>
            <a:off x="4129200" y="0"/>
            <a:ext cx="3158913" cy="480453"/>
          </a:xfrm>
          <a:prstGeom prst="rect">
            <a:avLst/>
          </a:prstGeom>
        </p:spPr>
        <p:txBody>
          <a:bodyPr vert="horz" lIns="96364" tIns="48182" rIns="96364" bIns="48182" rtlCol="0"/>
          <a:lstStyle>
            <a:lvl1pPr algn="r">
              <a:defRPr sz="1200"/>
            </a:lvl1pPr>
          </a:lstStyle>
          <a:p>
            <a:fld id="{AE7B8FB8-B42B-B14B-BE42-E5595B9283A9}" type="datetimeFigureOut">
              <a:rPr lang="en-US" smtClean="0"/>
              <a:t>10/16/25</a:t>
            </a:fld>
            <a:endParaRPr lang="en-US"/>
          </a:p>
        </p:txBody>
      </p:sp>
      <p:sp>
        <p:nvSpPr>
          <p:cNvPr id="4" name="Slide Image Placeholder 3"/>
          <p:cNvSpPr>
            <a:spLocks noGrp="1" noRot="1" noChangeAspect="1"/>
          </p:cNvSpPr>
          <p:nvPr>
            <p:ph type="sldImg" idx="2"/>
          </p:nvPr>
        </p:nvSpPr>
        <p:spPr>
          <a:xfrm>
            <a:off x="773113" y="1196975"/>
            <a:ext cx="5743575" cy="3230563"/>
          </a:xfrm>
          <a:prstGeom prst="rect">
            <a:avLst/>
          </a:prstGeom>
          <a:noFill/>
          <a:ln w="12700">
            <a:solidFill>
              <a:prstClr val="black"/>
            </a:solidFill>
          </a:ln>
        </p:spPr>
        <p:txBody>
          <a:bodyPr vert="horz" lIns="96364" tIns="48182" rIns="96364" bIns="48182" rtlCol="0" anchor="ctr"/>
          <a:lstStyle/>
          <a:p>
            <a:endParaRPr lang="en-US"/>
          </a:p>
        </p:txBody>
      </p:sp>
      <p:sp>
        <p:nvSpPr>
          <p:cNvPr id="5" name="Notes Placeholder 4"/>
          <p:cNvSpPr>
            <a:spLocks noGrp="1"/>
          </p:cNvSpPr>
          <p:nvPr>
            <p:ph type="body" sz="quarter" idx="3"/>
          </p:nvPr>
        </p:nvSpPr>
        <p:spPr>
          <a:xfrm>
            <a:off x="728980" y="4608353"/>
            <a:ext cx="5831840" cy="3770472"/>
          </a:xfrm>
          <a:prstGeom prst="rect">
            <a:avLst/>
          </a:prstGeom>
        </p:spPr>
        <p:txBody>
          <a:bodyPr vert="horz" lIns="96364" tIns="48182" rIns="96364" bIns="481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095349"/>
            <a:ext cx="3158913" cy="480451"/>
          </a:xfrm>
          <a:prstGeom prst="rect">
            <a:avLst/>
          </a:prstGeom>
        </p:spPr>
        <p:txBody>
          <a:bodyPr vert="horz" lIns="96364" tIns="48182" rIns="96364" bIns="48182" rtlCol="0" anchor="b"/>
          <a:lstStyle>
            <a:lvl1pPr algn="l">
              <a:defRPr sz="1200"/>
            </a:lvl1pPr>
          </a:lstStyle>
          <a:p>
            <a:endParaRPr lang="en-US"/>
          </a:p>
        </p:txBody>
      </p:sp>
      <p:sp>
        <p:nvSpPr>
          <p:cNvPr id="7" name="Slide Number Placeholder 6"/>
          <p:cNvSpPr>
            <a:spLocks noGrp="1"/>
          </p:cNvSpPr>
          <p:nvPr>
            <p:ph type="sldNum" sz="quarter" idx="5"/>
          </p:nvPr>
        </p:nvSpPr>
        <p:spPr>
          <a:xfrm>
            <a:off x="4129200" y="9095349"/>
            <a:ext cx="3158913" cy="480451"/>
          </a:xfrm>
          <a:prstGeom prst="rect">
            <a:avLst/>
          </a:prstGeom>
        </p:spPr>
        <p:txBody>
          <a:bodyPr vert="horz" lIns="96364" tIns="48182" rIns="96364" bIns="48182" rtlCol="0" anchor="b"/>
          <a:lstStyle>
            <a:lvl1pPr algn="r">
              <a:defRPr sz="1200"/>
            </a:lvl1pPr>
          </a:lstStyle>
          <a:p>
            <a:fld id="{0F877EFB-4544-9A40-995E-B9CA7C998AEC}" type="slidenum">
              <a:rPr lang="en-US" smtClean="0"/>
              <a:t>‹#›</a:t>
            </a:fld>
            <a:endParaRPr lang="en-US"/>
          </a:p>
        </p:txBody>
      </p:sp>
    </p:spTree>
    <p:extLst>
      <p:ext uri="{BB962C8B-B14F-4D97-AF65-F5344CB8AC3E}">
        <p14:creationId xmlns:p14="http://schemas.microsoft.com/office/powerpoint/2010/main" val="142648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77EFB-4544-9A40-995E-B9CA7C998AEC}" type="slidenum">
              <a:rPr lang="en-US" smtClean="0"/>
              <a:t>1</a:t>
            </a:fld>
            <a:endParaRPr lang="en-US"/>
          </a:p>
        </p:txBody>
      </p:sp>
    </p:spTree>
    <p:extLst>
      <p:ext uri="{BB962C8B-B14F-4D97-AF65-F5344CB8AC3E}">
        <p14:creationId xmlns:p14="http://schemas.microsoft.com/office/powerpoint/2010/main" val="1550887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4BE53CD1-016C-3841-A31E-02E98980DE93}"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915" name="Rectangle 2"/>
          <p:cNvSpPr>
            <a:spLocks noGrp="1" noRot="1" noChangeAspect="1" noChangeArrowheads="1" noTextEdit="1"/>
          </p:cNvSpPr>
          <p:nvPr>
            <p:ph type="sldImg"/>
          </p:nvPr>
        </p:nvSpPr>
        <p:spPr>
          <a:xfrm>
            <a:off x="552450" y="760413"/>
            <a:ext cx="6681788" cy="3757612"/>
          </a:xfrm>
          <a:ln/>
        </p:spPr>
      </p:sp>
      <p:sp>
        <p:nvSpPr>
          <p:cNvPr id="38916"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349999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A9284ABB-7A05-794F-A1EF-27350FDFB88B}"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63" name="Rectangle 2"/>
          <p:cNvSpPr>
            <a:spLocks noGrp="1" noRot="1" noChangeAspect="1" noChangeArrowheads="1" noTextEdit="1"/>
          </p:cNvSpPr>
          <p:nvPr>
            <p:ph type="sldImg"/>
          </p:nvPr>
        </p:nvSpPr>
        <p:spPr>
          <a:xfrm>
            <a:off x="552450" y="760413"/>
            <a:ext cx="6681788" cy="3757612"/>
          </a:xfrm>
          <a:ln/>
        </p:spPr>
      </p:sp>
      <p:sp>
        <p:nvSpPr>
          <p:cNvPr id="40964"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214419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FE1DB26C-47EB-284A-B99C-918FC50FA87E}"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11" name="Rectangle 2"/>
          <p:cNvSpPr>
            <a:spLocks noGrp="1" noRot="1" noChangeAspect="1" noChangeArrowheads="1" noTextEdit="1"/>
          </p:cNvSpPr>
          <p:nvPr>
            <p:ph type="sldImg"/>
          </p:nvPr>
        </p:nvSpPr>
        <p:spPr>
          <a:xfrm>
            <a:off x="552450" y="760413"/>
            <a:ext cx="6681788" cy="3757612"/>
          </a:xfrm>
          <a:ln/>
        </p:spPr>
      </p:sp>
      <p:sp>
        <p:nvSpPr>
          <p:cNvPr id="43012"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2909539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B61EF01-F3BC-453E-81FB-7AB74537183C}"/>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89BF689A-D5FA-4CB5-90DB-898BB7424D4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538163" y="754063"/>
            <a:ext cx="6699250" cy="3768725"/>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3585515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8F11D19E-38F2-F04E-AAD8-0CB661F21B77}"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107" name="Rectangle 2"/>
          <p:cNvSpPr>
            <a:spLocks noGrp="1" noRot="1" noChangeAspect="1" noChangeArrowheads="1" noTextEdit="1"/>
          </p:cNvSpPr>
          <p:nvPr>
            <p:ph type="sldImg"/>
          </p:nvPr>
        </p:nvSpPr>
        <p:spPr>
          <a:xfrm>
            <a:off x="552450" y="760413"/>
            <a:ext cx="6681788" cy="3757612"/>
          </a:xfrm>
          <a:ln/>
        </p:spPr>
      </p:sp>
      <p:sp>
        <p:nvSpPr>
          <p:cNvPr id="47108"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32682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D4083EC4-046B-BC49-9E69-780C51CFFFF6}"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03" name="Rectangle 2"/>
          <p:cNvSpPr>
            <a:spLocks noGrp="1" noRot="1" noChangeAspect="1" noChangeArrowheads="1" noTextEdit="1"/>
          </p:cNvSpPr>
          <p:nvPr>
            <p:ph type="sldImg"/>
          </p:nvPr>
        </p:nvSpPr>
        <p:spPr>
          <a:xfrm>
            <a:off x="552450" y="760413"/>
            <a:ext cx="6681788" cy="3757612"/>
          </a:xfrm>
          <a:ln/>
        </p:spPr>
      </p:sp>
      <p:sp>
        <p:nvSpPr>
          <p:cNvPr id="51204"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9164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EEF3D4E4-5E64-4046-9EAC-05C4961E4551}"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a:xfrm>
            <a:off x="552450" y="760413"/>
            <a:ext cx="6681788" cy="3757612"/>
          </a:xfrm>
          <a:ln/>
        </p:spPr>
      </p:sp>
      <p:sp>
        <p:nvSpPr>
          <p:cNvPr id="53252"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758933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EEF3D4E4-5E64-4046-9EAC-05C4961E4551}"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a:xfrm>
            <a:off x="552450" y="760413"/>
            <a:ext cx="6681788" cy="3757612"/>
          </a:xfrm>
          <a:ln/>
        </p:spPr>
      </p:sp>
      <p:sp>
        <p:nvSpPr>
          <p:cNvPr id="53252"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256399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77EFB-4544-9A40-995E-B9CA7C998AEC}" type="slidenum">
              <a:rPr lang="en-US" smtClean="0"/>
              <a:t>51</a:t>
            </a:fld>
            <a:endParaRPr lang="en-US"/>
          </a:p>
        </p:txBody>
      </p:sp>
    </p:spTree>
    <p:extLst>
      <p:ext uri="{BB962C8B-B14F-4D97-AF65-F5344CB8AC3E}">
        <p14:creationId xmlns:p14="http://schemas.microsoft.com/office/powerpoint/2010/main" val="279108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7138">
              <a:defRPr sz="2500">
                <a:solidFill>
                  <a:schemeClr val="tx1"/>
                </a:solidFill>
                <a:latin typeface="Times New Roman" panose="02020603050405020304" pitchFamily="18" charset="0"/>
                <a:cs typeface="Arial" panose="020B0604020202020204" pitchFamily="34" charset="0"/>
              </a:defRPr>
            </a:lvl1pPr>
            <a:lvl2pPr marL="782958" indent="-301137" defTabSz="1007138">
              <a:defRPr sz="2500">
                <a:solidFill>
                  <a:schemeClr val="tx1"/>
                </a:solidFill>
                <a:latin typeface="Times New Roman" panose="02020603050405020304" pitchFamily="18" charset="0"/>
                <a:cs typeface="Arial" panose="020B0604020202020204" pitchFamily="34" charset="0"/>
              </a:defRPr>
            </a:lvl2pPr>
            <a:lvl3pPr marL="1204550" indent="-240910" defTabSz="1007138">
              <a:defRPr sz="2500">
                <a:solidFill>
                  <a:schemeClr val="tx1"/>
                </a:solidFill>
                <a:latin typeface="Times New Roman" panose="02020603050405020304" pitchFamily="18" charset="0"/>
                <a:cs typeface="Arial" panose="020B0604020202020204" pitchFamily="34" charset="0"/>
              </a:defRPr>
            </a:lvl3pPr>
            <a:lvl4pPr marL="1686371" indent="-240910" defTabSz="1007138">
              <a:defRPr sz="2500">
                <a:solidFill>
                  <a:schemeClr val="tx1"/>
                </a:solidFill>
                <a:latin typeface="Times New Roman" panose="02020603050405020304" pitchFamily="18" charset="0"/>
                <a:cs typeface="Arial" panose="020B0604020202020204" pitchFamily="34" charset="0"/>
              </a:defRPr>
            </a:lvl4pPr>
            <a:lvl5pPr marL="2168191" indent="-240910" defTabSz="1007138">
              <a:defRPr sz="2500">
                <a:solidFill>
                  <a:schemeClr val="tx1"/>
                </a:solidFill>
                <a:latin typeface="Times New Roman" panose="02020603050405020304" pitchFamily="18" charset="0"/>
                <a:cs typeface="Arial" panose="020B0604020202020204" pitchFamily="34" charset="0"/>
              </a:defRPr>
            </a:lvl5pPr>
            <a:lvl6pPr marL="2650010"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31831"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613651"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95471"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marL="0" marR="0" lvl="0" indent="0" algn="r" defTabSz="1007138" rtl="0" eaLnBrk="0" fontAlgn="auto" latinLnBrk="0" hangingPunct="0">
              <a:lnSpc>
                <a:spcPct val="100000"/>
              </a:lnSpc>
              <a:spcBef>
                <a:spcPts val="0"/>
              </a:spcBef>
              <a:spcAft>
                <a:spcPts val="0"/>
              </a:spcAft>
              <a:buClrTx/>
              <a:buSzTx/>
              <a:buFontTx/>
              <a:buNone/>
              <a:tabLst/>
              <a:defRPr/>
            </a:pPr>
            <a:fld id="{BB3E3D78-480C-4446-8904-2A20BB591A7A}" type="slidenum">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007138" rtl="0" eaLnBrk="0" fontAlgn="auto" latinLnBrk="0" hangingPunct="0">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3863996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7138">
              <a:defRPr sz="2500">
                <a:solidFill>
                  <a:schemeClr val="tx1"/>
                </a:solidFill>
                <a:latin typeface="Times New Roman" panose="02020603050405020304" pitchFamily="18" charset="0"/>
                <a:cs typeface="Arial" panose="020B0604020202020204" pitchFamily="34" charset="0"/>
              </a:defRPr>
            </a:lvl1pPr>
            <a:lvl2pPr marL="782958" indent="-301137" defTabSz="1007138">
              <a:defRPr sz="2500">
                <a:solidFill>
                  <a:schemeClr val="tx1"/>
                </a:solidFill>
                <a:latin typeface="Times New Roman" panose="02020603050405020304" pitchFamily="18" charset="0"/>
                <a:cs typeface="Arial" panose="020B0604020202020204" pitchFamily="34" charset="0"/>
              </a:defRPr>
            </a:lvl2pPr>
            <a:lvl3pPr marL="1204550" indent="-240910" defTabSz="1007138">
              <a:defRPr sz="2500">
                <a:solidFill>
                  <a:schemeClr val="tx1"/>
                </a:solidFill>
                <a:latin typeface="Times New Roman" panose="02020603050405020304" pitchFamily="18" charset="0"/>
                <a:cs typeface="Arial" panose="020B0604020202020204" pitchFamily="34" charset="0"/>
              </a:defRPr>
            </a:lvl3pPr>
            <a:lvl4pPr marL="1686371" indent="-240910" defTabSz="1007138">
              <a:defRPr sz="2500">
                <a:solidFill>
                  <a:schemeClr val="tx1"/>
                </a:solidFill>
                <a:latin typeface="Times New Roman" panose="02020603050405020304" pitchFamily="18" charset="0"/>
                <a:cs typeface="Arial" panose="020B0604020202020204" pitchFamily="34" charset="0"/>
              </a:defRPr>
            </a:lvl4pPr>
            <a:lvl5pPr marL="2168191" indent="-240910" defTabSz="1007138">
              <a:defRPr sz="2500">
                <a:solidFill>
                  <a:schemeClr val="tx1"/>
                </a:solidFill>
                <a:latin typeface="Times New Roman" panose="02020603050405020304" pitchFamily="18" charset="0"/>
                <a:cs typeface="Arial" panose="020B0604020202020204" pitchFamily="34" charset="0"/>
              </a:defRPr>
            </a:lvl5pPr>
            <a:lvl6pPr marL="2650010"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131831"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613651"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95471" indent="-240910" defTabSz="1007138"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marL="0" marR="0" lvl="0" indent="0" algn="r" defTabSz="1007138" rtl="0" eaLnBrk="0" fontAlgn="auto" latinLnBrk="0" hangingPunct="0">
              <a:lnSpc>
                <a:spcPct val="100000"/>
              </a:lnSpc>
              <a:spcBef>
                <a:spcPts val="0"/>
              </a:spcBef>
              <a:spcAft>
                <a:spcPts val="0"/>
              </a:spcAft>
              <a:buClrTx/>
              <a:buSzTx/>
              <a:buFontTx/>
              <a:buNone/>
              <a:tabLst/>
              <a:defRPr/>
            </a:pPr>
            <a:fld id="{07AE0594-8D7B-46A6-A860-1F62069DAC2E}"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1007138" rtl="0" eaLnBrk="0" fontAlgn="auto" latinLnBrk="0" hangingPunct="0">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45059" name="Rectangle 2"/>
          <p:cNvSpPr>
            <a:spLocks noGrp="1" noRot="1" noChangeAspect="1" noChangeArrowheads="1" noTextEdit="1"/>
          </p:cNvSpPr>
          <p:nvPr>
            <p:ph type="sldImg"/>
          </p:nvPr>
        </p:nvSpPr>
        <p:spPr>
          <a:xfrm>
            <a:off x="552450" y="760413"/>
            <a:ext cx="6681788" cy="3757612"/>
          </a:xfrm>
          <a:ln/>
        </p:spPr>
      </p:sp>
      <p:sp>
        <p:nvSpPr>
          <p:cNvPr id="45060" name="Rectangle 3"/>
          <p:cNvSpPr>
            <a:spLocks noGrp="1" noChangeArrowheads="1"/>
          </p:cNvSpPr>
          <p:nvPr>
            <p:ph type="body" idx="1"/>
          </p:nvPr>
        </p:nvSpPr>
        <p:spPr>
          <a:xfrm>
            <a:off x="1037786" y="4774602"/>
            <a:ext cx="5700218" cy="4526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453188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D0150-F568-D2C8-8CC1-54F7CB02A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CD580-0050-2536-5524-6CCDDCFCC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9A2C7-1322-5B9A-E6E2-607F6C1735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58416-F4C1-CBAF-F29F-0F9FA997C2B4}"/>
              </a:ext>
            </a:extLst>
          </p:cNvPr>
          <p:cNvSpPr>
            <a:spLocks noGrp="1"/>
          </p:cNvSpPr>
          <p:nvPr>
            <p:ph type="sldNum" sz="quarter" idx="5"/>
          </p:nvPr>
        </p:nvSpPr>
        <p:spPr/>
        <p:txBody>
          <a:bodyPr/>
          <a:lstStyle/>
          <a:p>
            <a:fld id="{0F877EFB-4544-9A40-995E-B9CA7C998AEC}" type="slidenum">
              <a:rPr lang="en-US" smtClean="0"/>
              <a:t>54</a:t>
            </a:fld>
            <a:endParaRPr lang="en-US"/>
          </a:p>
        </p:txBody>
      </p:sp>
    </p:spTree>
    <p:extLst>
      <p:ext uri="{BB962C8B-B14F-4D97-AF65-F5344CB8AC3E}">
        <p14:creationId xmlns:p14="http://schemas.microsoft.com/office/powerpoint/2010/main" val="3782886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5267560" y="6659188"/>
            <a:ext cx="4028843" cy="35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275" tIns="46138" rIns="92275" bIns="46138" anchor="b"/>
          <a:lstStyle>
            <a:lvl1pPr defTabSz="955675">
              <a:defRPr sz="2400">
                <a:solidFill>
                  <a:schemeClr val="tx1"/>
                </a:solidFill>
                <a:latin typeface="Times New Roman" panose="02020603050405020304" pitchFamily="18" charset="0"/>
                <a:cs typeface="Arial" panose="020B0604020202020204" pitchFamily="34" charset="0"/>
              </a:defRPr>
            </a:lvl1pPr>
            <a:lvl2pPr marL="742950" indent="-285750" defTabSz="955675">
              <a:defRPr sz="2400">
                <a:solidFill>
                  <a:schemeClr val="tx1"/>
                </a:solidFill>
                <a:latin typeface="Times New Roman" panose="02020603050405020304" pitchFamily="18" charset="0"/>
                <a:cs typeface="Arial" panose="020B0604020202020204" pitchFamily="34" charset="0"/>
              </a:defRPr>
            </a:lvl2pPr>
            <a:lvl3pPr marL="1143000" indent="-228600" defTabSz="955675">
              <a:defRPr sz="2400">
                <a:solidFill>
                  <a:schemeClr val="tx1"/>
                </a:solidFill>
                <a:latin typeface="Times New Roman" panose="02020603050405020304" pitchFamily="18" charset="0"/>
                <a:cs typeface="Arial" panose="020B0604020202020204" pitchFamily="34" charset="0"/>
              </a:defRPr>
            </a:lvl3pPr>
            <a:lvl4pPr marL="1600200" indent="-228600" defTabSz="955675">
              <a:defRPr sz="2400">
                <a:solidFill>
                  <a:schemeClr val="tx1"/>
                </a:solidFill>
                <a:latin typeface="Times New Roman" panose="02020603050405020304" pitchFamily="18" charset="0"/>
                <a:cs typeface="Arial" panose="020B0604020202020204" pitchFamily="34" charset="0"/>
              </a:defRPr>
            </a:lvl4pPr>
            <a:lvl5pPr marL="2057400" indent="-228600" defTabSz="955675">
              <a:defRPr sz="2400">
                <a:solidFill>
                  <a:schemeClr val="tx1"/>
                </a:solidFill>
                <a:latin typeface="Times New Roman" panose="02020603050405020304" pitchFamily="18" charset="0"/>
                <a:cs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21052" rtl="0" eaLnBrk="0" fontAlgn="base" latinLnBrk="0" hangingPunct="0">
              <a:lnSpc>
                <a:spcPct val="100000"/>
              </a:lnSpc>
              <a:spcBef>
                <a:spcPct val="0"/>
              </a:spcBef>
              <a:spcAft>
                <a:spcPct val="0"/>
              </a:spcAft>
              <a:buClrTx/>
              <a:buSzTx/>
              <a:buFontTx/>
              <a:buNone/>
              <a:tabLst/>
              <a:defRPr/>
            </a:pPr>
            <a:fld id="{9A0F4C34-862A-47E2-AE98-AE79FD9A9735}"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1052" rtl="0" eaLnBrk="0" fontAlgn="base" latinLnBrk="0" hangingPunct="0">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8371" name="Rectangle 2"/>
          <p:cNvSpPr>
            <a:spLocks noGrp="1" noRot="1" noChangeAspect="1" noChangeArrowheads="1" noTextEdit="1"/>
          </p:cNvSpPr>
          <p:nvPr>
            <p:ph type="sldImg"/>
          </p:nvPr>
        </p:nvSpPr>
        <p:spPr>
          <a:xfrm>
            <a:off x="2324100" y="530225"/>
            <a:ext cx="4660900" cy="2620963"/>
          </a:xfrm>
          <a:prstGeom prst="rect">
            <a:avLst/>
          </a:prstGeom>
          <a:ln/>
        </p:spPr>
      </p:sp>
      <p:sp>
        <p:nvSpPr>
          <p:cNvPr id="58372" name="Rectangle 3"/>
          <p:cNvSpPr>
            <a:spLocks noGrp="1" noChangeArrowheads="1"/>
          </p:cNvSpPr>
          <p:nvPr>
            <p:ph type="body" idx="1"/>
          </p:nvPr>
        </p:nvSpPr>
        <p:spPr>
          <a:xfrm>
            <a:off x="1240734" y="3329014"/>
            <a:ext cx="6814939" cy="31563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0" i="0">
                <a:solidFill>
                  <a:srgbClr val="000000"/>
                </a:solidFill>
                <a:effectLst/>
                <a:latin typeface="+mn-lt"/>
              </a:rPr>
              <a:t>Now remember a regional manager is managing and teaching a team. Now look at what happens because of those efforts. In this example the regional manager has four claims from claims reps and is paid 10% which equals $1,232 dollars</a:t>
            </a:r>
            <a:endParaRPr lang="en-US" altLang="en-US" sz="1600">
              <a:latin typeface="+mn-lt"/>
            </a:endParaRPr>
          </a:p>
        </p:txBody>
      </p:sp>
    </p:spTree>
    <p:extLst>
      <p:ext uri="{BB962C8B-B14F-4D97-AF65-F5344CB8AC3E}">
        <p14:creationId xmlns:p14="http://schemas.microsoft.com/office/powerpoint/2010/main" val="3336719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5267560" y="6659188"/>
            <a:ext cx="4028843" cy="35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275" tIns="46138" rIns="92275" bIns="46138" anchor="b"/>
          <a:lstStyle>
            <a:lvl1pPr defTabSz="955675">
              <a:defRPr sz="2400">
                <a:solidFill>
                  <a:schemeClr val="tx1"/>
                </a:solidFill>
                <a:latin typeface="Times New Roman" panose="02020603050405020304" pitchFamily="18" charset="0"/>
                <a:cs typeface="Arial" panose="020B0604020202020204" pitchFamily="34" charset="0"/>
              </a:defRPr>
            </a:lvl1pPr>
            <a:lvl2pPr marL="742950" indent="-285750" defTabSz="955675">
              <a:defRPr sz="2400">
                <a:solidFill>
                  <a:schemeClr val="tx1"/>
                </a:solidFill>
                <a:latin typeface="Times New Roman" panose="02020603050405020304" pitchFamily="18" charset="0"/>
                <a:cs typeface="Arial" panose="020B0604020202020204" pitchFamily="34" charset="0"/>
              </a:defRPr>
            </a:lvl2pPr>
            <a:lvl3pPr marL="1143000" indent="-228600" defTabSz="955675">
              <a:defRPr sz="2400">
                <a:solidFill>
                  <a:schemeClr val="tx1"/>
                </a:solidFill>
                <a:latin typeface="Times New Roman" panose="02020603050405020304" pitchFamily="18" charset="0"/>
                <a:cs typeface="Arial" panose="020B0604020202020204" pitchFamily="34" charset="0"/>
              </a:defRPr>
            </a:lvl3pPr>
            <a:lvl4pPr marL="1600200" indent="-228600" defTabSz="955675">
              <a:defRPr sz="2400">
                <a:solidFill>
                  <a:schemeClr val="tx1"/>
                </a:solidFill>
                <a:latin typeface="Times New Roman" panose="02020603050405020304" pitchFamily="18" charset="0"/>
                <a:cs typeface="Arial" panose="020B0604020202020204" pitchFamily="34" charset="0"/>
              </a:defRPr>
            </a:lvl4pPr>
            <a:lvl5pPr marL="2057400" indent="-228600" defTabSz="955675">
              <a:defRPr sz="2400">
                <a:solidFill>
                  <a:schemeClr val="tx1"/>
                </a:solidFill>
                <a:latin typeface="Times New Roman" panose="02020603050405020304" pitchFamily="18" charset="0"/>
                <a:cs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21052" rtl="0" eaLnBrk="0" fontAlgn="base" latinLnBrk="0" hangingPunct="0">
              <a:lnSpc>
                <a:spcPct val="100000"/>
              </a:lnSpc>
              <a:spcBef>
                <a:spcPct val="0"/>
              </a:spcBef>
              <a:spcAft>
                <a:spcPct val="0"/>
              </a:spcAft>
              <a:buClrTx/>
              <a:buSzTx/>
              <a:buFontTx/>
              <a:buNone/>
              <a:tabLst/>
              <a:defRPr/>
            </a:pPr>
            <a:fld id="{9A0F4C34-862A-47E2-AE98-AE79FD9A9735}"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1052" rtl="0" eaLnBrk="0" fontAlgn="base" latinLnBrk="0" hangingPunct="0">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8371" name="Rectangle 2"/>
          <p:cNvSpPr>
            <a:spLocks noGrp="1" noRot="1" noChangeAspect="1" noChangeArrowheads="1" noTextEdit="1"/>
          </p:cNvSpPr>
          <p:nvPr>
            <p:ph type="sldImg"/>
          </p:nvPr>
        </p:nvSpPr>
        <p:spPr>
          <a:xfrm>
            <a:off x="2324100" y="530225"/>
            <a:ext cx="4660900" cy="2620963"/>
          </a:xfrm>
          <a:prstGeom prst="rect">
            <a:avLst/>
          </a:prstGeom>
          <a:ln/>
        </p:spPr>
      </p:sp>
      <p:sp>
        <p:nvSpPr>
          <p:cNvPr id="58372" name="Rectangle 3"/>
          <p:cNvSpPr>
            <a:spLocks noGrp="1" noChangeArrowheads="1"/>
          </p:cNvSpPr>
          <p:nvPr>
            <p:ph type="body" idx="1"/>
          </p:nvPr>
        </p:nvSpPr>
        <p:spPr>
          <a:xfrm>
            <a:off x="1240734" y="3329014"/>
            <a:ext cx="6814939" cy="31563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0" i="0">
                <a:solidFill>
                  <a:srgbClr val="000000"/>
                </a:solidFill>
                <a:effectLst/>
                <a:latin typeface="Calibri" panose="020F0502020204030204" pitchFamily="34" charset="0"/>
              </a:rPr>
              <a:t>And six claims from senior claims reps and is paid 5% from those claims which equals $945 dollars. Now the monthly total is $4,021.00 dollars Or $48,252 per year. Remember we are still talking part time  </a:t>
            </a:r>
            <a:endParaRPr lang="en-US" altLang="en-US">
              <a:latin typeface="Arial" panose="020B0604020202020204" pitchFamily="34" charset="0"/>
            </a:endParaRPr>
          </a:p>
        </p:txBody>
      </p:sp>
    </p:spTree>
    <p:extLst>
      <p:ext uri="{BB962C8B-B14F-4D97-AF65-F5344CB8AC3E}">
        <p14:creationId xmlns:p14="http://schemas.microsoft.com/office/powerpoint/2010/main" val="3226532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5267560" y="6659188"/>
            <a:ext cx="4028843" cy="35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275" tIns="46138" rIns="92275" bIns="46138" anchor="b"/>
          <a:lstStyle>
            <a:lvl1pPr defTabSz="955675">
              <a:defRPr sz="2400">
                <a:solidFill>
                  <a:schemeClr val="tx1"/>
                </a:solidFill>
                <a:latin typeface="Times New Roman" panose="02020603050405020304" pitchFamily="18" charset="0"/>
                <a:cs typeface="Arial" panose="020B0604020202020204" pitchFamily="34" charset="0"/>
              </a:defRPr>
            </a:lvl1pPr>
            <a:lvl2pPr marL="742950" indent="-285750" defTabSz="955675">
              <a:defRPr sz="2400">
                <a:solidFill>
                  <a:schemeClr val="tx1"/>
                </a:solidFill>
                <a:latin typeface="Times New Roman" panose="02020603050405020304" pitchFamily="18" charset="0"/>
                <a:cs typeface="Arial" panose="020B0604020202020204" pitchFamily="34" charset="0"/>
              </a:defRPr>
            </a:lvl2pPr>
            <a:lvl3pPr marL="1143000" indent="-228600" defTabSz="955675">
              <a:defRPr sz="2400">
                <a:solidFill>
                  <a:schemeClr val="tx1"/>
                </a:solidFill>
                <a:latin typeface="Times New Roman" panose="02020603050405020304" pitchFamily="18" charset="0"/>
                <a:cs typeface="Arial" panose="020B0604020202020204" pitchFamily="34" charset="0"/>
              </a:defRPr>
            </a:lvl3pPr>
            <a:lvl4pPr marL="1600200" indent="-228600" defTabSz="955675">
              <a:defRPr sz="2400">
                <a:solidFill>
                  <a:schemeClr val="tx1"/>
                </a:solidFill>
                <a:latin typeface="Times New Roman" panose="02020603050405020304" pitchFamily="18" charset="0"/>
                <a:cs typeface="Arial" panose="020B0604020202020204" pitchFamily="34" charset="0"/>
              </a:defRPr>
            </a:lvl4pPr>
            <a:lvl5pPr marL="2057400" indent="-228600" defTabSz="955675">
              <a:defRPr sz="2400">
                <a:solidFill>
                  <a:schemeClr val="tx1"/>
                </a:solidFill>
                <a:latin typeface="Times New Roman" panose="02020603050405020304" pitchFamily="18" charset="0"/>
                <a:cs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9A0F4C34-862A-47E2-AE98-AE79FD9A9735}"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5675" rtl="0" eaLnBrk="1" fontAlgn="auto" latinLnBrk="0" hangingPunct="1">
                <a:lnSpc>
                  <a:spcPct val="100000"/>
                </a:lnSpc>
                <a:spcBef>
                  <a:spcPts val="0"/>
                </a:spcBef>
                <a:spcAft>
                  <a:spcPts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8371" name="Rectangle 2"/>
          <p:cNvSpPr>
            <a:spLocks noGrp="1" noRot="1" noChangeAspect="1" noChangeArrowheads="1" noTextEdit="1"/>
          </p:cNvSpPr>
          <p:nvPr>
            <p:ph type="sldImg"/>
          </p:nvPr>
        </p:nvSpPr>
        <p:spPr>
          <a:xfrm>
            <a:off x="2324100" y="530225"/>
            <a:ext cx="4660900" cy="2620963"/>
          </a:xfrm>
          <a:prstGeom prst="rect">
            <a:avLst/>
          </a:prstGeom>
          <a:ln/>
        </p:spPr>
      </p:sp>
      <p:sp>
        <p:nvSpPr>
          <p:cNvPr id="58372" name="Rectangle 3"/>
          <p:cNvSpPr>
            <a:spLocks noGrp="1" noChangeArrowheads="1"/>
          </p:cNvSpPr>
          <p:nvPr>
            <p:ph type="body" idx="1"/>
          </p:nvPr>
        </p:nvSpPr>
        <p:spPr>
          <a:xfrm>
            <a:off x="1240734" y="3329014"/>
            <a:ext cx="6814939" cy="31563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a:solidFill>
                  <a:srgbClr val="000000"/>
                </a:solidFill>
                <a:effectLst/>
                <a:latin typeface="Calibri" panose="020F0502020204030204" pitchFamily="34" charset="0"/>
              </a:rPr>
              <a:t>This gives you an income of $13,370.30 for the month. Can you see the power of our compensation system? Managing and training a team, positions you for a six-figure income.  </a:t>
            </a:r>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230150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5267560" y="6659188"/>
            <a:ext cx="4028843" cy="35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275" tIns="46138" rIns="92275" bIns="46138" anchor="b"/>
          <a:lstStyle>
            <a:lvl1pPr defTabSz="955675">
              <a:defRPr sz="2400">
                <a:solidFill>
                  <a:schemeClr val="tx1"/>
                </a:solidFill>
                <a:latin typeface="Times New Roman" panose="02020603050405020304" pitchFamily="18" charset="0"/>
                <a:cs typeface="Arial" panose="020B0604020202020204" pitchFamily="34" charset="0"/>
              </a:defRPr>
            </a:lvl1pPr>
            <a:lvl2pPr marL="742950" indent="-285750" defTabSz="955675">
              <a:defRPr sz="2400">
                <a:solidFill>
                  <a:schemeClr val="tx1"/>
                </a:solidFill>
                <a:latin typeface="Times New Roman" panose="02020603050405020304" pitchFamily="18" charset="0"/>
                <a:cs typeface="Arial" panose="020B0604020202020204" pitchFamily="34" charset="0"/>
              </a:defRPr>
            </a:lvl2pPr>
            <a:lvl3pPr marL="1143000" indent="-228600" defTabSz="955675">
              <a:defRPr sz="2400">
                <a:solidFill>
                  <a:schemeClr val="tx1"/>
                </a:solidFill>
                <a:latin typeface="Times New Roman" panose="02020603050405020304" pitchFamily="18" charset="0"/>
                <a:cs typeface="Arial" panose="020B0604020202020204" pitchFamily="34" charset="0"/>
              </a:defRPr>
            </a:lvl3pPr>
            <a:lvl4pPr marL="1600200" indent="-228600" defTabSz="955675">
              <a:defRPr sz="2400">
                <a:solidFill>
                  <a:schemeClr val="tx1"/>
                </a:solidFill>
                <a:latin typeface="Times New Roman" panose="02020603050405020304" pitchFamily="18" charset="0"/>
                <a:cs typeface="Arial" panose="020B0604020202020204" pitchFamily="34" charset="0"/>
              </a:defRPr>
            </a:lvl4pPr>
            <a:lvl5pPr marL="2057400" indent="-228600" defTabSz="955675">
              <a:defRPr sz="2400">
                <a:solidFill>
                  <a:schemeClr val="tx1"/>
                </a:solidFill>
                <a:latin typeface="Times New Roman" panose="02020603050405020304" pitchFamily="18" charset="0"/>
                <a:cs typeface="Arial" panose="020B0604020202020204" pitchFamily="34" charset="0"/>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55675" rtl="0" eaLnBrk="1" fontAlgn="auto" latinLnBrk="0" hangingPunct="1">
              <a:lnSpc>
                <a:spcPct val="100000"/>
              </a:lnSpc>
              <a:spcBef>
                <a:spcPts val="0"/>
              </a:spcBef>
              <a:spcAft>
                <a:spcPts val="0"/>
              </a:spcAft>
              <a:buClrTx/>
              <a:buSzTx/>
              <a:buFontTx/>
              <a:buNone/>
              <a:tabLst/>
              <a:defRPr/>
            </a:pPr>
            <a:fld id="{9A0F4C34-862A-47E2-AE98-AE79FD9A9735}"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5675" rtl="0" eaLnBrk="1" fontAlgn="auto" latinLnBrk="0" hangingPunct="1">
                <a:lnSpc>
                  <a:spcPct val="100000"/>
                </a:lnSpc>
                <a:spcBef>
                  <a:spcPts val="0"/>
                </a:spcBef>
                <a:spcAft>
                  <a:spcPts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8371" name="Rectangle 2"/>
          <p:cNvSpPr>
            <a:spLocks noGrp="1" noRot="1" noChangeAspect="1" noChangeArrowheads="1" noTextEdit="1"/>
          </p:cNvSpPr>
          <p:nvPr>
            <p:ph type="sldImg"/>
          </p:nvPr>
        </p:nvSpPr>
        <p:spPr>
          <a:xfrm>
            <a:off x="2324100" y="530225"/>
            <a:ext cx="4660900" cy="2620963"/>
          </a:xfrm>
          <a:prstGeom prst="rect">
            <a:avLst/>
          </a:prstGeom>
          <a:ln/>
        </p:spPr>
      </p:sp>
      <p:sp>
        <p:nvSpPr>
          <p:cNvPr id="58372" name="Rectangle 3"/>
          <p:cNvSpPr>
            <a:spLocks noGrp="1" noChangeArrowheads="1"/>
          </p:cNvSpPr>
          <p:nvPr>
            <p:ph type="body" idx="1"/>
          </p:nvPr>
        </p:nvSpPr>
        <p:spPr>
          <a:xfrm>
            <a:off x="1240734" y="3329014"/>
            <a:ext cx="6814939" cy="31563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a:solidFill>
                  <a:srgbClr val="000000"/>
                </a:solidFill>
                <a:effectLst/>
                <a:latin typeface="Calibri" panose="020F0502020204030204" pitchFamily="34" charset="0"/>
              </a:rPr>
              <a:t>That would give you the total of $160,443.</a:t>
            </a:r>
          </a:p>
        </p:txBody>
      </p:sp>
    </p:spTree>
    <p:extLst>
      <p:ext uri="{BB962C8B-B14F-4D97-AF65-F5344CB8AC3E}">
        <p14:creationId xmlns:p14="http://schemas.microsoft.com/office/powerpoint/2010/main" val="381976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a:prstGeom prst="rect">
            <a:avLst/>
          </a:prstGeom>
        </p:spPr>
      </p:sp>
      <p:sp>
        <p:nvSpPr>
          <p:cNvPr id="3" name="Notes Placeholder 2"/>
          <p:cNvSpPr>
            <a:spLocks noGrp="1"/>
          </p:cNvSpPr>
          <p:nvPr>
            <p:ph type="body" idx="1"/>
          </p:nvPr>
        </p:nvSpPr>
        <p:spPr>
          <a:xfrm>
            <a:off x="1240734" y="3330174"/>
            <a:ext cx="6814939" cy="3155144"/>
          </a:xfrm>
          <a:prstGeom prst="rect">
            <a:avLst/>
          </a:prstGeom>
        </p:spPr>
        <p:txBody>
          <a:bodyPr/>
          <a:lstStyle/>
          <a:p>
            <a:r>
              <a:rPr lang="en-US" sz="1800" b="0" i="0">
                <a:solidFill>
                  <a:srgbClr val="000000"/>
                </a:solidFill>
                <a:effectLst/>
                <a:latin typeface="Calibri" panose="020F0502020204030204" pitchFamily="34" charset="0"/>
              </a:rPr>
              <a:t>Again, this is where we become valuable to home and business owners. Through professional representation we make sure the insurance companies treat them fairly and more importantly pay them fairly.  </a:t>
            </a:r>
            <a:endParaRPr lang="en-US"/>
          </a:p>
        </p:txBody>
      </p:sp>
      <p:sp>
        <p:nvSpPr>
          <p:cNvPr id="4" name="Slide Number Placeholder 3"/>
          <p:cNvSpPr>
            <a:spLocks noGrp="1"/>
          </p:cNvSpPr>
          <p:nvPr>
            <p:ph type="sldNum" sz="quarter" idx="5"/>
          </p:nvPr>
        </p:nvSpPr>
        <p:spPr>
          <a:xfrm>
            <a:off x="5267560" y="6659188"/>
            <a:ext cx="4028843" cy="35121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DF691D6-9C92-AC4C-9E7F-7602777A1D5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3017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marL="0" marR="0" lvl="0" indent="0" algn="r" defTabSz="1007113" rtl="0" eaLnBrk="0" fontAlgn="auto" latinLnBrk="0" hangingPunct="0">
              <a:lnSpc>
                <a:spcPct val="100000"/>
              </a:lnSpc>
              <a:spcBef>
                <a:spcPts val="0"/>
              </a:spcBef>
              <a:spcAft>
                <a:spcPts val="0"/>
              </a:spcAft>
              <a:buClrTx/>
              <a:buSzTx/>
              <a:buFontTx/>
              <a:buNone/>
              <a:tabLst/>
              <a:defRPr/>
            </a:pPr>
            <a:fld id="{F881CD11-073A-2049-B2C5-658C71DBF07B}"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0" fontAlgn="auto" latinLnBrk="0" hangingPunct="0">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291" name="Rectangle 2"/>
          <p:cNvSpPr>
            <a:spLocks noGrp="1" noRot="1" noChangeAspect="1" noChangeArrowheads="1" noTextEdit="1"/>
          </p:cNvSpPr>
          <p:nvPr>
            <p:ph type="sldImg"/>
          </p:nvPr>
        </p:nvSpPr>
        <p:spPr>
          <a:xfrm>
            <a:off x="552450" y="760413"/>
            <a:ext cx="6681788" cy="3757612"/>
          </a:xfrm>
          <a:ln/>
        </p:spPr>
      </p:sp>
      <p:sp>
        <p:nvSpPr>
          <p:cNvPr id="12292" name="Rectangle 3"/>
          <p:cNvSpPr>
            <a:spLocks noGrp="1" noChangeArrowheads="1"/>
          </p:cNvSpPr>
          <p:nvPr>
            <p:ph type="body" idx="1"/>
          </p:nvPr>
        </p:nvSpPr>
        <p:spPr>
          <a:xfrm>
            <a:off x="1039472" y="4774601"/>
            <a:ext cx="5696844"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77133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31726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538163" y="754063"/>
            <a:ext cx="6699250" cy="3768725"/>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1008350" rtl="0" eaLnBrk="0" fontAlgn="auto" latinLnBrk="0" hangingPunct="0">
              <a:lnSpc>
                <a:spcPct val="100000"/>
              </a:lnSpc>
              <a:spcBef>
                <a:spcPts val="0"/>
              </a:spcBef>
              <a:spcAft>
                <a:spcPts val="0"/>
              </a:spcAft>
              <a:buClrTx/>
              <a:buSzTx/>
              <a:buFontTx/>
              <a:buNone/>
              <a:tabLst/>
              <a:defRPr/>
            </a:pPr>
            <a:fld id="{AD05133F-16F7-A945-B3B9-76325C639BB5}"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8350" rtl="0" eaLnBrk="0" fontAlgn="auto" latinLnBrk="0" hangingPunct="0">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96593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405943" y="9550864"/>
            <a:ext cx="3369845" cy="503727"/>
          </a:xfrm>
          <a:prstGeom prst="rect">
            <a:avLst/>
          </a:prstGeom>
          <a:noFill/>
          <a:ln>
            <a:miter lim="800000"/>
            <a:headEnd/>
            <a:tailEnd/>
          </a:ln>
        </p:spPr>
        <p:txBody>
          <a:bodyPr wrap="none" lIns="100898" tIns="50449" rIns="100898" bIns="50449" anchor="b"/>
          <a:lstStyle/>
          <a:p>
            <a:pPr marL="0" marR="0" lvl="0" indent="0" algn="r" defTabSz="1007113" rtl="0" eaLnBrk="1" fontAlgn="auto" latinLnBrk="0" hangingPunct="1">
              <a:lnSpc>
                <a:spcPct val="100000"/>
              </a:lnSpc>
              <a:spcBef>
                <a:spcPts val="0"/>
              </a:spcBef>
              <a:spcAft>
                <a:spcPts val="0"/>
              </a:spcAft>
              <a:buClrTx/>
              <a:buSzTx/>
              <a:buFontTx/>
              <a:buNone/>
              <a:tabLst/>
              <a:defRPr/>
            </a:pPr>
            <a:fld id="{5ABEC78F-83C3-4C48-BCCF-9AE22B261C29}" type="slidenum">
              <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1007113"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23" name="Rectangle 2"/>
          <p:cNvSpPr>
            <a:spLocks noGrp="1" noRot="1" noChangeAspect="1" noChangeArrowheads="1" noTextEdit="1"/>
          </p:cNvSpPr>
          <p:nvPr>
            <p:ph type="sldImg"/>
          </p:nvPr>
        </p:nvSpPr>
        <p:spPr>
          <a:xfrm>
            <a:off x="552450" y="760413"/>
            <a:ext cx="6681788" cy="3757612"/>
          </a:xfrm>
          <a:ln/>
        </p:spPr>
      </p:sp>
      <p:sp>
        <p:nvSpPr>
          <p:cNvPr id="30724" name="Rectangle 3"/>
          <p:cNvSpPr>
            <a:spLocks noGrp="1" noChangeArrowheads="1"/>
          </p:cNvSpPr>
          <p:nvPr>
            <p:ph type="body" idx="1"/>
          </p:nvPr>
        </p:nvSpPr>
        <p:spPr>
          <a:xfrm>
            <a:off x="1037787" y="4774601"/>
            <a:ext cx="5700218" cy="4526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429407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5599222" y="6973651"/>
            <a:ext cx="4282511" cy="36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244" tIns="48623" rIns="97244" bIns="48623" anchor="b"/>
          <a:lstStyle>
            <a:lvl1pPr defTabSz="955675">
              <a:defRPr sz="2400">
                <a:solidFill>
                  <a:schemeClr val="tx1"/>
                </a:solidFill>
                <a:latin typeface="Times New Roman" charset="0"/>
                <a:ea typeface="Arial" charset="0"/>
                <a:cs typeface="Arial" charset="0"/>
              </a:defRPr>
            </a:lvl1pPr>
            <a:lvl2pPr marL="742950" indent="-285750" defTabSz="955675">
              <a:defRPr sz="2400">
                <a:solidFill>
                  <a:schemeClr val="tx1"/>
                </a:solidFill>
                <a:latin typeface="Times New Roman" charset="0"/>
                <a:ea typeface="Arial" charset="0"/>
                <a:cs typeface="Arial" charset="0"/>
              </a:defRPr>
            </a:lvl2pPr>
            <a:lvl3pPr marL="1143000" indent="-228600" defTabSz="955675">
              <a:defRPr sz="2400">
                <a:solidFill>
                  <a:schemeClr val="tx1"/>
                </a:solidFill>
                <a:latin typeface="Times New Roman" charset="0"/>
                <a:ea typeface="Arial" charset="0"/>
                <a:cs typeface="Arial" charset="0"/>
              </a:defRPr>
            </a:lvl3pPr>
            <a:lvl4pPr marL="1600200" indent="-228600" defTabSz="955675">
              <a:defRPr sz="2400">
                <a:solidFill>
                  <a:schemeClr val="tx1"/>
                </a:solidFill>
                <a:latin typeface="Times New Roman" charset="0"/>
                <a:ea typeface="Arial" charset="0"/>
                <a:cs typeface="Arial" charset="0"/>
              </a:defRPr>
            </a:lvl4pPr>
            <a:lvl5pPr marL="2057400" indent="-228600" defTabSz="955675">
              <a:defRPr sz="2400">
                <a:solidFill>
                  <a:schemeClr val="tx1"/>
                </a:solidFill>
                <a:latin typeface="Times New Roman" charset="0"/>
                <a:ea typeface="Arial" charset="0"/>
                <a:cs typeface="Arial" charset="0"/>
              </a:defRPr>
            </a:lvl5pPr>
            <a:lvl6pPr marL="2514600" indent="-228600" defTabSz="955675"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defTabSz="955675"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defTabSz="955675"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defTabSz="955675"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1007138" rtl="0" eaLnBrk="1" fontAlgn="auto" latinLnBrk="0" hangingPunct="1">
              <a:lnSpc>
                <a:spcPct val="100000"/>
              </a:lnSpc>
              <a:spcBef>
                <a:spcPts val="0"/>
              </a:spcBef>
              <a:spcAft>
                <a:spcPts val="0"/>
              </a:spcAft>
              <a:buClrTx/>
              <a:buSzTx/>
              <a:buFontTx/>
              <a:buNone/>
              <a:tabLst/>
              <a:defRPr/>
            </a:pPr>
            <a:fld id="{6E28FE40-4F4F-A746-BA64-29A9CF709648}" type="slidenum">
              <a:rPr kumimoji="0" lang="en-US" altLang="en-US" sz="13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1007138" rtl="0" eaLnBrk="1" fontAlgn="auto" latinLnBrk="0" hangingPunct="1">
                <a:lnSpc>
                  <a:spcPct val="100000"/>
                </a:lnSpc>
                <a:spcBef>
                  <a:spcPts val="0"/>
                </a:spcBef>
                <a:spcAft>
                  <a:spcPts val="0"/>
                </a:spcAft>
                <a:buClrTx/>
                <a:buSzTx/>
                <a:buFontTx/>
                <a:buNone/>
                <a:tabLst/>
                <a:defRPr/>
              </a:pPr>
              <a:t>29</a:t>
            </a:fld>
            <a:endParaRPr kumimoji="0" lang="en-US" altLang="en-US" sz="1300" b="0" i="0" u="none" strike="noStrike" kern="1200" cap="none" spc="0" normalizeH="0" baseline="0" noProof="0">
              <a:ln>
                <a:noFill/>
              </a:ln>
              <a:solidFill>
                <a:srgbClr val="000000"/>
              </a:solidFill>
              <a:effectLst/>
              <a:uLnTx/>
              <a:uFillTx/>
              <a:latin typeface="Times New Roman" charset="0"/>
              <a:cs typeface="Arial" charset="0"/>
            </a:endParaRPr>
          </a:p>
        </p:txBody>
      </p:sp>
      <p:sp>
        <p:nvSpPr>
          <p:cNvPr id="32771" name="Rectangle 2"/>
          <p:cNvSpPr>
            <a:spLocks noGrp="1" noRot="1" noChangeAspect="1" noChangeArrowheads="1" noTextEdit="1"/>
          </p:cNvSpPr>
          <p:nvPr>
            <p:ph type="sldImg"/>
          </p:nvPr>
        </p:nvSpPr>
        <p:spPr>
          <a:xfrm>
            <a:off x="2508250" y="555625"/>
            <a:ext cx="4879975" cy="2744788"/>
          </a:xfrm>
          <a:prstGeom prst="rect">
            <a:avLst/>
          </a:prstGeom>
          <a:ln/>
        </p:spPr>
      </p:sp>
      <p:sp>
        <p:nvSpPr>
          <p:cNvPr id="32772" name="Rectangle 3"/>
          <p:cNvSpPr>
            <a:spLocks noGrp="1" noChangeArrowheads="1"/>
          </p:cNvSpPr>
          <p:nvPr>
            <p:ph type="body" idx="1"/>
          </p:nvPr>
        </p:nvSpPr>
        <p:spPr>
          <a:xfrm>
            <a:off x="1318854" y="3486218"/>
            <a:ext cx="7244028" cy="33053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rtl="0" fontAlgn="base"/>
            <a:r>
              <a:rPr lang="en-US" sz="1400">
                <a:solidFill>
                  <a:srgbClr val="000000"/>
                </a:solidFill>
                <a:latin typeface="Calibri" panose="020F0502020204030204" pitchFamily="34" charset="0"/>
              </a:rPr>
              <a:t>Let’s look at how a Metro Field Adjuster would advocate on your behalf.  As you can see, the Metro Adjuster identifies 26 items starting with the roof, after proper roof evaluation, it is determined that full replacement of the roof is required.  We then discover that the insulation was wet requiring replacement.  Moving on to item 5, we would require the ceiling to be painted with 2-coats, not 1.  Then we would recommend replacement of the carpet due to delamination, of course, part of the estimate should include the manipulation of the heavy bedroom furniture. </a:t>
            </a:r>
            <a:endParaRPr lang="en-US" sz="1100">
              <a:solidFill>
                <a:srgbClr val="000000"/>
              </a:solidFill>
              <a:latin typeface="Segoe UI" panose="020B0502040204020203" pitchFamily="34" charset="0"/>
            </a:endParaRPr>
          </a:p>
          <a:p>
            <a:pPr algn="l" rtl="0" fontAlgn="base"/>
            <a:r>
              <a:rPr lang="en-US" sz="1400">
                <a:solidFill>
                  <a:srgbClr val="000000"/>
                </a:solidFill>
                <a:latin typeface="Calibri" panose="020F0502020204030204" pitchFamily="34" charset="0"/>
              </a:rPr>
              <a:t>As you can see, there are many items overlooked, to further illustrate our example, offering an appearance allowance unacceptable.  These are hardwood floors.  Rather, a repair and then they require sanding, staining and finishing the hardwood floors in the dining room, and where the floors continue in the living room, foyer and kitchen.  We will also require replacing the shoe molding and paint the affected trim.  To complete this job will require removing and resetting the drapes, the piano and various other contents.  In addition to normal debris removal, a dumpster will be required for the roof shingles.  A job of this magnitude would be a burden on the homeowner so the cost of living outside the home during this repair will be added to item 26.   </a:t>
            </a:r>
            <a:endParaRPr lang="en-US" sz="1100">
              <a:solidFill>
                <a:srgbClr val="000000"/>
              </a:solidFill>
              <a:latin typeface="Segoe UI" panose="020B0502040204020203" pitchFamily="34" charset="0"/>
            </a:endParaRPr>
          </a:p>
          <a:p>
            <a:endParaRPr lang="en-US" altLang="en-US"/>
          </a:p>
        </p:txBody>
      </p:sp>
    </p:spTree>
    <p:extLst>
      <p:ext uri="{BB962C8B-B14F-4D97-AF65-F5344CB8AC3E}">
        <p14:creationId xmlns:p14="http://schemas.microsoft.com/office/powerpoint/2010/main" val="637171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3963" y="550863"/>
            <a:ext cx="4894262" cy="2752725"/>
          </a:xfrm>
          <a:prstGeom prst="rect">
            <a:avLst/>
          </a:prstGeom>
        </p:spPr>
      </p:sp>
      <p:sp>
        <p:nvSpPr>
          <p:cNvPr id="3" name="Notes Placeholder 2"/>
          <p:cNvSpPr>
            <a:spLocks noGrp="1"/>
          </p:cNvSpPr>
          <p:nvPr>
            <p:ph type="body" idx="1"/>
          </p:nvPr>
        </p:nvSpPr>
        <p:spPr>
          <a:xfrm>
            <a:off x="1318854" y="3487432"/>
            <a:ext cx="7244028" cy="3304137"/>
          </a:xfrm>
          <a:prstGeom prst="rect">
            <a:avLst/>
          </a:prstGeom>
        </p:spPr>
        <p:txBody>
          <a:bodyPr/>
          <a:lstStyle/>
          <a:p>
            <a:r>
              <a:rPr lang="en-US" b="0" i="0">
                <a:solidFill>
                  <a:srgbClr val="000000"/>
                </a:solidFill>
                <a:effectLst/>
                <a:latin typeface="Calibri" panose="020F0502020204030204" pitchFamily="34" charset="0"/>
              </a:rPr>
              <a:t>If this was your home, how would you prefer to be paid A or B?</a:t>
            </a:r>
            <a:endParaRPr lang="en-US"/>
          </a:p>
        </p:txBody>
      </p:sp>
      <p:sp>
        <p:nvSpPr>
          <p:cNvPr id="4" name="Slide Number Placeholder 3"/>
          <p:cNvSpPr>
            <a:spLocks noGrp="1"/>
          </p:cNvSpPr>
          <p:nvPr>
            <p:ph type="sldNum" sz="quarter" idx="5"/>
          </p:nvPr>
        </p:nvSpPr>
        <p:spPr>
          <a:xfrm>
            <a:off x="5599222" y="6973651"/>
            <a:ext cx="4282511" cy="367801"/>
          </a:xfrm>
          <a:prstGeom prst="rect">
            <a:avLst/>
          </a:prstGeom>
        </p:spPr>
        <p:txBody>
          <a:bodyPr/>
          <a:lstStyle/>
          <a:p>
            <a:pPr marL="0" marR="0" lvl="0" indent="0" algn="l" defTabSz="481820" rtl="0" eaLnBrk="1" fontAlgn="auto" latinLnBrk="0" hangingPunct="1">
              <a:lnSpc>
                <a:spcPct val="100000"/>
              </a:lnSpc>
              <a:spcBef>
                <a:spcPts val="0"/>
              </a:spcBef>
              <a:spcAft>
                <a:spcPts val="0"/>
              </a:spcAft>
              <a:buClrTx/>
              <a:buSzTx/>
              <a:buFontTx/>
              <a:buNone/>
              <a:tabLst/>
              <a:defRPr/>
            </a:pPr>
            <a:fld id="{5DF691D6-9C92-AC4C-9E7F-7602777A1D51}" type="slidenum">
              <a:rPr kumimoji="0" lang="en-US" sz="1900" b="0" i="0" u="none" strike="noStrike" kern="1200" cap="none" spc="0" normalizeH="0" baseline="0" noProof="0">
                <a:ln>
                  <a:noFill/>
                </a:ln>
                <a:solidFill>
                  <a:srgbClr val="000000"/>
                </a:solidFill>
                <a:effectLst/>
                <a:uLnTx/>
                <a:uFillTx/>
                <a:latin typeface="Calibri"/>
                <a:ea typeface="+mn-ea"/>
                <a:cs typeface="+mn-cs"/>
              </a:rPr>
              <a:pPr marL="0" marR="0" lvl="0" indent="0" algn="l" defTabSz="481820" rtl="0" eaLnBrk="1" fontAlgn="auto" latinLnBrk="0" hangingPunct="1">
                <a:lnSpc>
                  <a:spcPct val="100000"/>
                </a:lnSpc>
                <a:spcBef>
                  <a:spcPts val="0"/>
                </a:spcBef>
                <a:spcAft>
                  <a:spcPts val="0"/>
                </a:spcAft>
                <a:buClrTx/>
                <a:buSzTx/>
                <a:buFontTx/>
                <a:buNone/>
                <a:tabLst/>
                <a:defRPr/>
              </a:pPr>
              <a:t>30</a:t>
            </a:fld>
            <a:endParaRPr kumimoji="0" lang="en-US" sz="19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533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8.jpeg"/></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1.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apidfunnel.com/getting-started/metro-corp" TargetMode="Externa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390026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B5B79-8C5B-5541-8229-E6538471818A}" type="datetimeFigureOut">
              <a:rPr lang="en-US" smtClean="0"/>
              <a:t>10/16/25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584529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B5B79-8C5B-5541-8229-E6538471818A}"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79837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B5B79-8C5B-5541-8229-E6538471818A}"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67574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B5B79-8C5B-5541-8229-E6538471818A}"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59011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B5B79-8C5B-5541-8229-E6538471818A}"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749578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821469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051607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9BBFC74C-E932-FDD4-412F-8568D7E7AC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6" t="15753" r="-459" b="10346"/>
          <a:stretch/>
        </p:blipFill>
        <p:spPr>
          <a:xfrm>
            <a:off x="21006" y="-51306"/>
            <a:ext cx="12181792" cy="6814336"/>
          </a:xfrm>
          <a:prstGeom prst="rect">
            <a:avLst/>
          </a:prstGeom>
          <a:ln w="76200">
            <a:solidFill>
              <a:schemeClr val="tx1"/>
            </a:solidFill>
          </a:ln>
        </p:spPr>
      </p:pic>
    </p:spTree>
    <p:extLst>
      <p:ext uri="{BB962C8B-B14F-4D97-AF65-F5344CB8AC3E}">
        <p14:creationId xmlns:p14="http://schemas.microsoft.com/office/powerpoint/2010/main" val="3537899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D20D10-2F49-4008-A9DA-3F2A93598D4C}"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295750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20D10-2F49-4008-A9DA-3F2A93598D4C}"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93066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06410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D20D10-2F49-4008-A9DA-3F2A93598D4C}"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641318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D20D10-2F49-4008-A9DA-3F2A93598D4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1734542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D20D10-2F49-4008-A9DA-3F2A93598D4C}" type="datetimeFigureOut">
              <a:rPr lang="en-US" smtClean="0"/>
              <a:t>10/16/25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3107993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D20D10-2F49-4008-A9DA-3F2A93598D4C}" type="datetimeFigureOut">
              <a:rPr lang="en-US" smtClean="0"/>
              <a:t>10/16/25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87868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20D10-2F49-4008-A9DA-3F2A93598D4C}" type="datetimeFigureOut">
              <a:rPr lang="en-US" smtClean="0"/>
              <a:t>10/16/25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2192247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20D10-2F49-4008-A9DA-3F2A93598D4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309997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D20D10-2F49-4008-A9DA-3F2A93598D4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3145238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5BF7A1-0772-4865-85B8-201AE1BE0CA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D2BE2-2425-4DA1-8A8B-03FEDAAEDDF7}" type="slidenum">
              <a:rPr lang="en-US" smtClean="0"/>
              <a:t>‹#›</a:t>
            </a:fld>
            <a:endParaRPr lang="en-US"/>
          </a:p>
        </p:txBody>
      </p:sp>
    </p:spTree>
    <p:extLst>
      <p:ext uri="{BB962C8B-B14F-4D97-AF65-F5344CB8AC3E}">
        <p14:creationId xmlns:p14="http://schemas.microsoft.com/office/powerpoint/2010/main" val="249480713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5BF7A1-0772-4865-85B8-201AE1BE0CA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D2BE2-2425-4DA1-8A8B-03FEDAAEDDF7}" type="slidenum">
              <a:rPr lang="en-US" smtClean="0"/>
              <a:t>‹#›</a:t>
            </a:fld>
            <a:endParaRPr lang="en-US"/>
          </a:p>
        </p:txBody>
      </p:sp>
    </p:spTree>
    <p:extLst>
      <p:ext uri="{BB962C8B-B14F-4D97-AF65-F5344CB8AC3E}">
        <p14:creationId xmlns:p14="http://schemas.microsoft.com/office/powerpoint/2010/main" val="271497971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5BF7A1-0772-4865-85B8-201AE1BE0CA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D2BE2-2425-4DA1-8A8B-03FEDAAEDDF7}"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61960291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726879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5BF7A1-0772-4865-85B8-201AE1BE0CAC}"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D2BE2-2425-4DA1-8A8B-03FEDAAEDDF7}" type="slidenum">
              <a:rPr lang="en-US" smtClean="0"/>
              <a:t>‹#›</a:t>
            </a:fld>
            <a:endParaRPr lang="en-US"/>
          </a:p>
        </p:txBody>
      </p:sp>
    </p:spTree>
    <p:extLst>
      <p:ext uri="{BB962C8B-B14F-4D97-AF65-F5344CB8AC3E}">
        <p14:creationId xmlns:p14="http://schemas.microsoft.com/office/powerpoint/2010/main" val="141522584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5BF7A1-0772-4865-85B8-201AE1BE0CAC}" type="datetimeFigureOut">
              <a:rPr lang="en-US" smtClean="0"/>
              <a:t>10/16/25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D2BE2-2425-4DA1-8A8B-03FEDAAEDDF7}" type="slidenum">
              <a:rPr lang="en-US" smtClean="0"/>
              <a:t>‹#›</a:t>
            </a:fld>
            <a:endParaRPr lang="en-US"/>
          </a:p>
        </p:txBody>
      </p:sp>
    </p:spTree>
    <p:extLst>
      <p:ext uri="{BB962C8B-B14F-4D97-AF65-F5344CB8AC3E}">
        <p14:creationId xmlns:p14="http://schemas.microsoft.com/office/powerpoint/2010/main" val="66657428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5BF7A1-0772-4865-85B8-201AE1BE0CAC}" type="datetimeFigureOut">
              <a:rPr lang="en-US" smtClean="0"/>
              <a:t>10/16/25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D2BE2-2425-4DA1-8A8B-03FEDAAEDDF7}" type="slidenum">
              <a:rPr lang="en-US" smtClean="0"/>
              <a:t>‹#›</a:t>
            </a:fld>
            <a:endParaRPr lang="en-US"/>
          </a:p>
        </p:txBody>
      </p:sp>
    </p:spTree>
    <p:extLst>
      <p:ext uri="{BB962C8B-B14F-4D97-AF65-F5344CB8AC3E}">
        <p14:creationId xmlns:p14="http://schemas.microsoft.com/office/powerpoint/2010/main" val="396915190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20D10-2F49-4008-A9DA-3F2A93598D4C}"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3361346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D20D10-2F49-4008-A9DA-3F2A93598D4C}"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FB88D-75F1-4A8F-ACDE-433ED3A97D1C}" type="slidenum">
              <a:rPr lang="en-US" smtClean="0"/>
              <a:t>‹#›</a:t>
            </a:fld>
            <a:endParaRPr lang="en-US"/>
          </a:p>
        </p:txBody>
      </p:sp>
    </p:spTree>
    <p:extLst>
      <p:ext uri="{BB962C8B-B14F-4D97-AF65-F5344CB8AC3E}">
        <p14:creationId xmlns:p14="http://schemas.microsoft.com/office/powerpoint/2010/main" val="223215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29115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en-US"/>
              <a:t>Click to edit Master title style</a:t>
            </a:r>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563195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042400" cy="1066800"/>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524000" y="1219200"/>
            <a:ext cx="441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46800" y="1219200"/>
            <a:ext cx="4419600" cy="4724400"/>
          </a:xfrm>
        </p:spPr>
        <p:txBody>
          <a:bodyPr/>
          <a:lstStyle/>
          <a:p>
            <a:pPr lvl="0"/>
            <a:endParaRPr lang="en-US" noProof="0"/>
          </a:p>
        </p:txBody>
      </p:sp>
    </p:spTree>
    <p:custDataLst>
      <p:tags r:id="rId1"/>
    </p:custDataLst>
    <p:extLst>
      <p:ext uri="{BB962C8B-B14F-4D97-AF65-F5344CB8AC3E}">
        <p14:creationId xmlns:p14="http://schemas.microsoft.com/office/powerpoint/2010/main" val="366541375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2209800" y="1385888"/>
            <a:ext cx="7772400" cy="5562600"/>
            <a:chOff x="1143000" y="21021"/>
            <a:chExt cx="6858000" cy="6858000"/>
          </a:xfrm>
        </p:grpSpPr>
        <p:sp>
          <p:nvSpPr>
            <p:cNvPr id="3" name="Chord 2"/>
            <p:cNvSpPr/>
            <p:nvPr userDrawn="1"/>
          </p:nvSpPr>
          <p:spPr bwMode="auto">
            <a:xfrm rot="17528494">
              <a:off x="2758074" y="3164815"/>
              <a:ext cx="3121720" cy="3778249"/>
            </a:xfrm>
            <a:prstGeom prst="chord">
              <a:avLst/>
            </a:prstGeom>
            <a:solidFill>
              <a:schemeClr val="accent3"/>
            </a:solidFill>
            <a:ln w="9525" cap="flat" cmpd="sng" algn="ctr">
              <a:solidFill>
                <a:schemeClr val="tx1"/>
              </a:solidFill>
              <a:prstDash val="solid"/>
              <a:round/>
              <a:headEnd type="none" w="med" len="med"/>
              <a:tailEnd type="none" w="med" len="med"/>
            </a:ln>
            <a:effectLst/>
          </p:spPr>
          <p:txBody>
            <a:bodyPr wrap="none" anchor="ctr"/>
            <a:lstStyle/>
            <a:p>
              <a:pPr eaLnBrk="1" hangingPunct="1">
                <a:defRPr/>
              </a:pPr>
              <a:endParaRPr lang="en-US" sz="1800">
                <a:latin typeface="Times New Roman" panose="02020603050405020304" pitchFamily="18" charset="0"/>
                <a:ea typeface="+mn-ea"/>
              </a:endParaRPr>
            </a:p>
          </p:txBody>
        </p:sp>
        <p:pic>
          <p:nvPicPr>
            <p:cNvPr id="4"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0" y="21021"/>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8"/>
          <p:cNvPicPr>
            <a:picLocks noChangeAspect="1"/>
          </p:cNvPicPr>
          <p:nvPr userDrawn="1"/>
        </p:nvPicPr>
        <p:blipFill>
          <a:blip r:embed="rId4">
            <a:extLst>
              <a:ext uri="{28A0092B-C50C-407E-A947-70E740481C1C}">
                <a14:useLocalDpi xmlns:a14="http://schemas.microsoft.com/office/drawing/2010/main" val="0"/>
              </a:ext>
            </a:extLst>
          </a:blip>
          <a:srcRect l="27463" t="81511"/>
          <a:stretch>
            <a:fillRect/>
          </a:stretch>
        </p:blipFill>
        <p:spPr bwMode="auto">
          <a:xfrm>
            <a:off x="-8467" y="0"/>
            <a:ext cx="1220046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434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2825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3774653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95192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1559FD-1481-4E48-BADE-5FE8E4C583E5}"/>
              </a:ext>
            </a:extLst>
          </p:cNvPr>
          <p:cNvSpPr/>
          <p:nvPr userDrawn="1"/>
        </p:nvSpPr>
        <p:spPr>
          <a:xfrm>
            <a:off x="4470400" y="4648200"/>
            <a:ext cx="3251200" cy="1295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pic>
        <p:nvPicPr>
          <p:cNvPr id="4" name="Picture 7">
            <a:extLst>
              <a:ext uri="{FF2B5EF4-FFF2-40B4-BE49-F238E27FC236}">
                <a16:creationId xmlns:a16="http://schemas.microsoft.com/office/drawing/2014/main" id="{0F11EF9A-616D-4D08-8BD9-07A3B5DF4D95}"/>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9567" y="1385888"/>
            <a:ext cx="7264400" cy="515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20F18D49-2AD7-44CF-A9BE-C94EFF920D9F}"/>
              </a:ext>
            </a:extLst>
          </p:cNvPr>
          <p:cNvPicPr>
            <a:picLocks noChangeAspect="1"/>
          </p:cNvPicPr>
          <p:nvPr userDrawn="1"/>
        </p:nvPicPr>
        <p:blipFill>
          <a:blip r:embed="rId4">
            <a:extLst>
              <a:ext uri="{28A0092B-C50C-407E-A947-70E740481C1C}">
                <a14:useLocalDpi xmlns:a14="http://schemas.microsoft.com/office/drawing/2010/main" val="0"/>
              </a:ext>
            </a:extLst>
          </a:blip>
          <a:srcRect l="27463" t="81511"/>
          <a:stretch>
            <a:fillRect/>
          </a:stretch>
        </p:blipFill>
        <p:spPr bwMode="auto">
          <a:xfrm>
            <a:off x="-8467" y="0"/>
            <a:ext cx="1220046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2139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A461C8-03B2-4660-AB15-3A36675752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559"/>
          <a:stretch/>
        </p:blipFill>
        <p:spPr>
          <a:xfrm>
            <a:off x="0" y="2819400"/>
            <a:ext cx="12192000" cy="4038600"/>
          </a:xfrm>
          <a:prstGeom prst="rect">
            <a:avLst/>
          </a:prstGeom>
        </p:spPr>
      </p:pic>
      <p:pic>
        <p:nvPicPr>
          <p:cNvPr id="3" name="Picture 2">
            <a:extLst>
              <a:ext uri="{FF2B5EF4-FFF2-40B4-BE49-F238E27FC236}">
                <a16:creationId xmlns:a16="http://schemas.microsoft.com/office/drawing/2014/main" id="{FCF6AAC3-010E-4C67-B79F-7E9A5DAEB9A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4715" b="44850"/>
          <a:stretch/>
        </p:blipFill>
        <p:spPr>
          <a:xfrm>
            <a:off x="0" y="1143001"/>
            <a:ext cx="12192000" cy="2093913"/>
          </a:xfrm>
          <a:prstGeom prst="rect">
            <a:avLst/>
          </a:prstGeom>
        </p:spPr>
      </p:pic>
      <p:sp>
        <p:nvSpPr>
          <p:cNvPr id="4" name="Rectangle 3">
            <a:extLst>
              <a:ext uri="{FF2B5EF4-FFF2-40B4-BE49-F238E27FC236}">
                <a16:creationId xmlns:a16="http://schemas.microsoft.com/office/drawing/2014/main" id="{30EB6F94-2F0D-4B93-B521-997FB7C026B9}"/>
              </a:ext>
            </a:extLst>
          </p:cNvPr>
          <p:cNvSpPr/>
          <p:nvPr userDrawn="1"/>
        </p:nvSpPr>
        <p:spPr>
          <a:xfrm>
            <a:off x="6092620" y="2949714"/>
            <a:ext cx="960839" cy="707886"/>
          </a:xfrm>
          <a:prstGeom prst="rect">
            <a:avLst/>
          </a:prstGeom>
          <a:noFill/>
        </p:spPr>
        <p:txBody>
          <a:bodyPr wrap="none" lIns="91440" tIns="45720" rIns="91440" bIns="45720">
            <a:spAutoFit/>
          </a:bodyPr>
          <a:lstStyle/>
          <a:p>
            <a:pPr algn="ctr"/>
            <a:r>
              <a:rPr lang="en-US" sz="4000" b="1" cap="none" spc="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You</a:t>
            </a:r>
            <a:endParaRPr lang="en-US" sz="4400" b="1" cap="none" spc="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Rectangle 1051">
            <a:extLst>
              <a:ext uri="{FF2B5EF4-FFF2-40B4-BE49-F238E27FC236}">
                <a16:creationId xmlns:a16="http://schemas.microsoft.com/office/drawing/2014/main" id="{BA7A9151-5F08-4539-8C0D-B8DC87B2F848}"/>
              </a:ext>
            </a:extLst>
          </p:cNvPr>
          <p:cNvSpPr>
            <a:spLocks noChangeArrowheads="1"/>
          </p:cNvSpPr>
          <p:nvPr userDrawn="1"/>
        </p:nvSpPr>
        <p:spPr bwMode="auto">
          <a:xfrm>
            <a:off x="71563" y="6550224"/>
            <a:ext cx="45945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1400" b="1">
                <a:ea typeface="+mn-ea"/>
              </a:rPr>
              <a:t>Slide </a:t>
            </a:r>
            <a:fld id="{934330D4-86A1-1940-A049-F59F44AFC7AA}" type="slidenum">
              <a:rPr lang="en-US" altLang="en-US" sz="1400" b="1" smtClean="0">
                <a:ea typeface="+mn-ea"/>
              </a:rPr>
              <a:pPr eaLnBrk="1" hangingPunct="1">
                <a:defRPr/>
              </a:pPr>
              <a:t>‹#›</a:t>
            </a:fld>
            <a:r>
              <a:rPr lang="en-US" altLang="en-US" sz="1000">
                <a:ea typeface="+mn-ea"/>
              </a:rPr>
              <a:t> ©Metro Public Adjustment, Inc.® Companywide Presentation (01/2018)</a:t>
            </a:r>
          </a:p>
        </p:txBody>
      </p:sp>
    </p:spTree>
    <p:custDataLst>
      <p:tags r:id="rId1"/>
    </p:custDataLst>
    <p:extLst>
      <p:ext uri="{BB962C8B-B14F-4D97-AF65-F5344CB8AC3E}">
        <p14:creationId xmlns:p14="http://schemas.microsoft.com/office/powerpoint/2010/main" val="1418275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289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95739F-23B1-FB87-C4A7-941A65712D7C}"/>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1954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31F40-03FB-2273-84E4-76E04A7E5767}"/>
              </a:ext>
            </a:extLst>
          </p:cNvPr>
          <p:cNvPicPr>
            <a:picLocks noChangeAspect="1"/>
          </p:cNvPicPr>
          <p:nvPr userDrawn="1"/>
        </p:nvPicPr>
        <p:blipFill>
          <a:blip r:embed="rId2"/>
          <a:stretch>
            <a:fillRect/>
          </a:stretch>
        </p:blipFill>
        <p:spPr>
          <a:xfrm>
            <a:off x="0" y="0"/>
            <a:ext cx="12194450" cy="6858000"/>
          </a:xfrm>
          <a:prstGeom prst="rect">
            <a:avLst/>
          </a:prstGeom>
        </p:spPr>
      </p:pic>
      <p:sp>
        <p:nvSpPr>
          <p:cNvPr id="5" name="Title 1">
            <a:extLst>
              <a:ext uri="{FF2B5EF4-FFF2-40B4-BE49-F238E27FC236}">
                <a16:creationId xmlns:a16="http://schemas.microsoft.com/office/drawing/2014/main" id="{C160A0A6-7203-42F1-A0CA-7CA1FDDC5814}"/>
              </a:ext>
            </a:extLst>
          </p:cNvPr>
          <p:cNvSpPr>
            <a:spLocks noGrp="1"/>
          </p:cNvSpPr>
          <p:nvPr>
            <p:ph type="title"/>
          </p:nvPr>
        </p:nvSpPr>
        <p:spPr>
          <a:xfrm>
            <a:off x="2962030" y="365125"/>
            <a:ext cx="8391769"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C7D6073F-7A19-4335-8A33-A5AD9B48DCA7}"/>
              </a:ext>
            </a:extLst>
          </p:cNvPr>
          <p:cNvSpPr>
            <a:spLocks noGrp="1"/>
          </p:cNvSpPr>
          <p:nvPr>
            <p:ph idx="1"/>
          </p:nvPr>
        </p:nvSpPr>
        <p:spPr>
          <a:xfrm>
            <a:off x="2962030" y="1825625"/>
            <a:ext cx="83917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ogo&#10;&#10;Description automatically generated">
            <a:extLst>
              <a:ext uri="{FF2B5EF4-FFF2-40B4-BE49-F238E27FC236}">
                <a16:creationId xmlns:a16="http://schemas.microsoft.com/office/drawing/2014/main" id="{7C87B08C-75BC-4F27-A2ED-1FC935FAA5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577" y="-834887"/>
            <a:ext cx="3922644" cy="3922644"/>
          </a:xfrm>
          <a:prstGeom prst="rect">
            <a:avLst/>
          </a:prstGeom>
        </p:spPr>
      </p:pic>
    </p:spTree>
    <p:extLst>
      <p:ext uri="{BB962C8B-B14F-4D97-AF65-F5344CB8AC3E}">
        <p14:creationId xmlns:p14="http://schemas.microsoft.com/office/powerpoint/2010/main" val="3319330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pp Review Page" type="secHead">
  <p:cSld name="1_App Review Page">
    <p:spTree>
      <p:nvGrpSpPr>
        <p:cNvPr id="1" name="Shape 20"/>
        <p:cNvGrpSpPr/>
        <p:nvPr/>
      </p:nvGrpSpPr>
      <p:grpSpPr>
        <a:xfrm>
          <a:off x="0" y="0"/>
          <a:ext cx="0" cy="0"/>
          <a:chOff x="0" y="0"/>
          <a:chExt cx="0" cy="0"/>
        </a:xfrm>
      </p:grpSpPr>
      <p:sp>
        <p:nvSpPr>
          <p:cNvPr id="21" name="Google Shape;21;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000" b="0" i="0" u="none" strike="noStrike" kern="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Arial"/>
              <a:ea typeface="+mn-ea"/>
              <a:cs typeface="Arial"/>
              <a:sym typeface="Arial"/>
            </a:endParaRPr>
          </a:p>
        </p:txBody>
      </p:sp>
      <p:sp>
        <p:nvSpPr>
          <p:cNvPr id="22" name="Google Shape;22;p3"/>
          <p:cNvSpPr txBox="1"/>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33"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t>‹#›</a:t>
            </a:fld>
            <a:endParaRPr kumimoji="0" sz="1333"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23" name="Google Shape;23;p3"/>
          <p:cNvSpPr/>
          <p:nvPr/>
        </p:nvSpPr>
        <p:spPr>
          <a:xfrm>
            <a:off x="0" y="0"/>
            <a:ext cx="13910800" cy="6858000"/>
          </a:xfrm>
          <a:prstGeom prst="rtTriangle">
            <a:avLst/>
          </a:prstGeom>
          <a:solidFill>
            <a:srgbClr val="0045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3"/>
          <p:cNvSpPr/>
          <p:nvPr/>
        </p:nvSpPr>
        <p:spPr>
          <a:xfrm>
            <a:off x="2737" y="596233"/>
            <a:ext cx="4194400" cy="11524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3"/>
          <p:cNvSpPr txBox="1"/>
          <p:nvPr/>
        </p:nvSpPr>
        <p:spPr>
          <a:xfrm>
            <a:off x="357667" y="5907734"/>
            <a:ext cx="8062800" cy="828904"/>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1867" b="1" i="0" u="none" strike="noStrike" kern="0" cap="none" spc="0" normalizeH="0" baseline="0" noProof="0">
                <a:ln>
                  <a:noFill/>
                </a:ln>
                <a:solidFill>
                  <a:prstClr val="white"/>
                </a:solidFill>
                <a:effectLst/>
                <a:uLnTx/>
                <a:uFillTx/>
                <a:latin typeface="Open Sans"/>
                <a:ea typeface="Open Sans"/>
                <a:cs typeface="Open Sans"/>
                <a:sym typeface="Open Sans"/>
              </a:rPr>
              <a:t>GET THE RAPIDFUNNEL APP AND GET STARTED TODAY:</a:t>
            </a:r>
            <a:endParaRPr kumimoji="0" sz="1867" b="1" i="0" u="none" strike="noStrike" kern="0" cap="none" spc="0" normalizeH="0" baseline="0" noProof="0">
              <a:ln>
                <a:noFill/>
              </a:ln>
              <a:solidFill>
                <a:prstClr val="white"/>
              </a:solidFill>
              <a:effectLst/>
              <a:uLnTx/>
              <a:uFillTx/>
              <a:latin typeface="Open Sans"/>
              <a:ea typeface="Open Sans"/>
              <a:cs typeface="Open Sans"/>
              <a:sym typeface="Open Sans"/>
            </a:endParaRPr>
          </a:p>
          <a:p>
            <a:pPr marL="0" marR="0" lvl="0" indent="0" algn="l" defTabSz="1219170" rtl="0" eaLnBrk="1" fontAlgn="auto" latinLnBrk="0" hangingPunct="1">
              <a:lnSpc>
                <a:spcPct val="90000"/>
              </a:lnSpc>
              <a:spcBef>
                <a:spcPts val="0"/>
              </a:spcBef>
              <a:spcAft>
                <a:spcPts val="0"/>
              </a:spcAft>
              <a:buClr>
                <a:srgbClr val="000000"/>
              </a:buClr>
              <a:buSzPts val="1100"/>
              <a:buFont typeface="Arial"/>
              <a:buNone/>
              <a:tabLst/>
              <a:defRPr/>
            </a:pPr>
            <a:r>
              <a:rPr kumimoji="0" lang="en" sz="2133" b="0" i="0" u="sng" strike="noStrike" kern="0" cap="none" spc="0" normalizeH="0" baseline="0" noProof="0">
                <a:ln>
                  <a:noFill/>
                </a:ln>
                <a:solidFill>
                  <a:srgbClr val="E98052"/>
                </a:solidFill>
                <a:effectLst/>
                <a:uLnTx/>
                <a:uFillTx/>
                <a:latin typeface="Open Sans"/>
                <a:ea typeface="Open Sans"/>
                <a:cs typeface="Open Sans"/>
                <a:sym typeface="Open Sans"/>
                <a:hlinkClick r:id="rId2"/>
              </a:rPr>
              <a:t>https://rapidfunnel.com/getting-started/metro-corp</a:t>
            </a:r>
            <a:endParaRPr kumimoji="0" sz="1867"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26" name="Google Shape;26;p3"/>
          <p:cNvPicPr preferRelativeResize="0"/>
          <p:nvPr/>
        </p:nvPicPr>
        <p:blipFill>
          <a:blip r:embed="rId3">
            <a:alphaModFix/>
          </a:blip>
          <a:stretch>
            <a:fillRect/>
          </a:stretch>
        </p:blipFill>
        <p:spPr>
          <a:xfrm>
            <a:off x="249933" y="92433"/>
            <a:ext cx="1736700" cy="1593368"/>
          </a:xfrm>
          <a:prstGeom prst="rect">
            <a:avLst/>
          </a:prstGeom>
          <a:noFill/>
          <a:ln>
            <a:noFill/>
          </a:ln>
        </p:spPr>
      </p:pic>
    </p:spTree>
    <p:extLst>
      <p:ext uri="{BB962C8B-B14F-4D97-AF65-F5344CB8AC3E}">
        <p14:creationId xmlns:p14="http://schemas.microsoft.com/office/powerpoint/2010/main" val="1422946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85320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548923"/>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1" y="1937810"/>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10221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B5B79-8C5B-5541-8229-E6538471818A}" type="datetimeFigureOut">
              <a:rPr lang="en-US" smtClean="0"/>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414939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228659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60"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60"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14579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72575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7933527"/>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1"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4"/>
            <a:ext cx="2005541"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209779"/>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4060205"/>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1812210"/>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3881708"/>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explode.wav"/>
          </p:stSnd>
        </p:sndAc>
      </p:transition>
    </mc:Choice>
    <mc:Fallback xmlns="">
      <p:transition spd="slow">
        <p:sndAc>
          <p:stSnd>
            <p:snd r:embed="rId3" name="explode.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2"/>
            <a:ext cx="12192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a:spLocks noChangeArrowheads="1"/>
          </p:cNvSpPr>
          <p:nvPr/>
        </p:nvSpPr>
        <p:spPr bwMode="invGray">
          <a:xfrm>
            <a:off x="0" y="5127626"/>
            <a:ext cx="12192000" cy="46038"/>
          </a:xfrm>
          <a:prstGeom prst="rect">
            <a:avLst/>
          </a:prstGeom>
          <a:solidFill>
            <a:srgbClr val="FFFFFF"/>
          </a:solidFill>
          <a:ln>
            <a:noFill/>
          </a:ln>
          <a:effectLst>
            <a:outerShdw blurRad="31750" dist="10160" dir="5400000" algn="tl" rotWithShape="0">
              <a:srgbClr val="000000">
                <a:alpha val="59999"/>
              </a:srgbClr>
            </a:outerShdw>
          </a:effectLst>
        </p:spPr>
        <p:txBody>
          <a:bodyPr anchor="ctr"/>
          <a:lstStyle/>
          <a:p>
            <a:pPr algn="ctr" fontAlgn="base">
              <a:spcBef>
                <a:spcPct val="0"/>
              </a:spcBef>
              <a:spcAft>
                <a:spcPct val="0"/>
              </a:spcAft>
              <a:defRPr/>
            </a:pPr>
            <a:endParaRPr lang="en-US" sz="1800">
              <a:solidFill>
                <a:prstClr val="white"/>
              </a:solidFill>
              <a:ea typeface="ＭＳ Ｐゴシック" charset="0"/>
              <a:cs typeface="Arial" charset="0"/>
            </a:endParaRPr>
          </a:p>
        </p:txBody>
      </p:sp>
      <p:sp>
        <p:nvSpPr>
          <p:cNvPr id="2" name="Title 1"/>
          <p:cNvSpPr>
            <a:spLocks noGrp="1"/>
          </p:cNvSpPr>
          <p:nvPr>
            <p:ph type="ctrTitle"/>
          </p:nvPr>
        </p:nvSpPr>
        <p:spPr>
          <a:xfrm>
            <a:off x="914400" y="3355848"/>
            <a:ext cx="107696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fontAlgn="auto">
              <a:spcBef>
                <a:spcPts val="0"/>
              </a:spcBef>
              <a:spcAft>
                <a:spcPts val="0"/>
              </a:spcAft>
              <a:defRPr u="sng">
                <a:solidFill>
                  <a:srgbClr val="FFFFFF"/>
                </a:solidFill>
                <a:latin typeface="Arial" charset="0"/>
                <a:ea typeface="MS PGothic" charset="0"/>
                <a:cs typeface="MS PGothic" charset="0"/>
              </a:defRPr>
            </a:lvl1pPr>
          </a:lstStyle>
          <a:p>
            <a:pPr>
              <a:defRPr/>
            </a:pPr>
            <a:fld id="{91175EE7-8F3C-4546-9094-9AFFF9559AC9}" type="datetime1">
              <a:rPr lang="en-US"/>
              <a:pPr>
                <a:defRPr/>
              </a:pPr>
              <a:t>10/16/25</a:t>
            </a:fld>
            <a:endParaRPr lang="en-US"/>
          </a:p>
        </p:txBody>
      </p:sp>
      <p:sp>
        <p:nvSpPr>
          <p:cNvPr id="7" name="Footer Placeholder 4"/>
          <p:cNvSpPr>
            <a:spLocks noGrp="1"/>
          </p:cNvSpPr>
          <p:nvPr>
            <p:ph type="ftr" sz="quarter" idx="11"/>
          </p:nvPr>
        </p:nvSpPr>
        <p:spPr/>
        <p:txBody>
          <a:bodyPr rtlCol="0"/>
          <a:lstStyle>
            <a:lvl1pPr fontAlgn="base">
              <a:spcBef>
                <a:spcPct val="0"/>
              </a:spcBef>
              <a:spcAft>
                <a:spcPct val="0"/>
              </a:spcAft>
              <a:defRPr u="sng">
                <a:solidFill>
                  <a:prstClr val="white">
                    <a:tint val="95000"/>
                  </a:prstClr>
                </a:solidFill>
                <a:latin typeface="Arial" pitchFamily="34" charset="0"/>
                <a:ea typeface="ＭＳ Ｐゴシック" pitchFamily="34" charset="-128"/>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u="sng" smtClean="0">
                <a:solidFill>
                  <a:srgbClr val="FFFFFF"/>
                </a:solidFill>
                <a:latin typeface="Arial" charset="0"/>
              </a:defRPr>
            </a:lvl1pPr>
          </a:lstStyle>
          <a:p>
            <a:pPr>
              <a:defRPr/>
            </a:pPr>
            <a:fld id="{2AA3FC7D-57BE-43EA-AD3F-C9CC1F103DF9}" type="slidenum">
              <a:rPr lang="en-US"/>
              <a:pPr>
                <a:defRPr/>
              </a:pPr>
              <a:t>‹#›</a:t>
            </a:fld>
            <a:endParaRPr lang="en-US"/>
          </a:p>
        </p:txBody>
      </p:sp>
    </p:spTree>
    <p:extLst>
      <p:ext uri="{BB962C8B-B14F-4D97-AF65-F5344CB8AC3E}">
        <p14:creationId xmlns:p14="http://schemas.microsoft.com/office/powerpoint/2010/main" val="124535073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AD602BB6-9676-AB4E-AD5C-9DF728C9F44D}" type="datetime1">
              <a:rPr lang="en-US"/>
              <a:pPr>
                <a:defRPr/>
              </a:pPr>
              <a:t>10/16/25</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u="sng" smtClean="0">
                <a:latin typeface="Arial" charset="0"/>
              </a:defRPr>
            </a:lvl1pPr>
          </a:lstStyle>
          <a:p>
            <a:pPr>
              <a:defRPr/>
            </a:pPr>
            <a:fld id="{3BB57D47-21BC-45C1-8591-CD637E0F4A62}" type="slidenum">
              <a:rPr lang="en-US"/>
              <a:pPr>
                <a:defRPr/>
              </a:pPr>
              <a:t>‹#›</a:t>
            </a:fld>
            <a:endParaRPr lang="en-US"/>
          </a:p>
        </p:txBody>
      </p:sp>
    </p:spTree>
    <p:extLst>
      <p:ext uri="{BB962C8B-B14F-4D97-AF65-F5344CB8AC3E}">
        <p14:creationId xmlns:p14="http://schemas.microsoft.com/office/powerpoint/2010/main" val="153135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DB5B79-8C5B-5541-8229-E6538471818A}" type="datetimeFigureOut">
              <a:rPr lang="en-US" smtClean="0"/>
              <a:t>10/16/25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0078166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2"/>
            <a:ext cx="12192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a:spLocks noChangeArrowheads="1"/>
          </p:cNvSpPr>
          <p:nvPr/>
        </p:nvSpPr>
        <p:spPr bwMode="invGray">
          <a:xfrm>
            <a:off x="0" y="2601915"/>
            <a:ext cx="12192000" cy="46037"/>
          </a:xfrm>
          <a:prstGeom prst="rect">
            <a:avLst/>
          </a:prstGeom>
          <a:solidFill>
            <a:srgbClr val="FFFFFF"/>
          </a:solidFill>
          <a:ln>
            <a:noFill/>
          </a:ln>
          <a:effectLst>
            <a:outerShdw blurRad="31750" dist="10160" dir="5400000" algn="tl" rotWithShape="0">
              <a:srgbClr val="000000">
                <a:alpha val="59999"/>
              </a:srgbClr>
            </a:outerShdw>
          </a:effectLst>
        </p:spPr>
        <p:txBody>
          <a:bodyPr anchor="ctr"/>
          <a:lstStyle/>
          <a:p>
            <a:pPr algn="ctr" fontAlgn="base">
              <a:spcBef>
                <a:spcPct val="0"/>
              </a:spcBef>
              <a:spcAft>
                <a:spcPct val="0"/>
              </a:spcAft>
              <a:defRPr/>
            </a:pPr>
            <a:endParaRPr lang="en-US" sz="1800">
              <a:solidFill>
                <a:prstClr val="white"/>
              </a:solidFill>
              <a:ea typeface="ＭＳ Ｐゴシック" charset="0"/>
              <a:cs typeface="Arial" charset="0"/>
            </a:endParaRPr>
          </a:p>
        </p:txBody>
      </p:sp>
      <p:sp>
        <p:nvSpPr>
          <p:cNvPr id="2" name="Title 1"/>
          <p:cNvSpPr>
            <a:spLocks noGrp="1"/>
          </p:cNvSpPr>
          <p:nvPr>
            <p:ph type="title"/>
          </p:nvPr>
        </p:nvSpPr>
        <p:spPr>
          <a:xfrm>
            <a:off x="999744" y="118872"/>
            <a:ext cx="10684256"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lstStyle>
            <a:lvl1pPr marL="0" indent="0">
              <a:buNone/>
              <a:defRPr sz="2000">
                <a:solidFill>
                  <a:srgbClr val="FFFFFF"/>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fontAlgn="auto">
              <a:spcBef>
                <a:spcPts val="0"/>
              </a:spcBef>
              <a:spcAft>
                <a:spcPts val="0"/>
              </a:spcAft>
              <a:defRPr u="sng">
                <a:solidFill>
                  <a:srgbClr val="FFFFFF"/>
                </a:solidFill>
                <a:latin typeface="Arial" charset="0"/>
                <a:ea typeface="MS PGothic" charset="0"/>
                <a:cs typeface="MS PGothic" charset="0"/>
              </a:defRPr>
            </a:lvl1pPr>
          </a:lstStyle>
          <a:p>
            <a:pPr>
              <a:defRPr/>
            </a:pPr>
            <a:fld id="{DB070EA9-5A24-E04B-A10A-B6DA782EE968}" type="datetime1">
              <a:rPr lang="en-US"/>
              <a:pPr>
                <a:defRPr/>
              </a:pPr>
              <a:t>10/16/25</a:t>
            </a:fld>
            <a:endParaRPr lang="en-US"/>
          </a:p>
        </p:txBody>
      </p:sp>
      <p:sp>
        <p:nvSpPr>
          <p:cNvPr id="7" name="Footer Placeholder 4"/>
          <p:cNvSpPr>
            <a:spLocks noGrp="1"/>
          </p:cNvSpPr>
          <p:nvPr>
            <p:ph type="ftr" sz="quarter" idx="11"/>
          </p:nvPr>
        </p:nvSpPr>
        <p:spPr/>
        <p:txBody>
          <a:bodyPr rtlCol="0"/>
          <a:lstStyle>
            <a:lvl1pPr fontAlgn="base">
              <a:spcBef>
                <a:spcPct val="0"/>
              </a:spcBef>
              <a:spcAft>
                <a:spcPct val="0"/>
              </a:spcAft>
              <a:defRPr u="sng">
                <a:solidFill>
                  <a:prstClr val="white">
                    <a:tint val="95000"/>
                  </a:prstClr>
                </a:solidFill>
                <a:latin typeface="Arial" pitchFamily="34" charset="0"/>
                <a:ea typeface="ＭＳ Ｐゴシック" pitchFamily="34" charset="-128"/>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u="sng" smtClean="0">
                <a:solidFill>
                  <a:srgbClr val="FFFFFF"/>
                </a:solidFill>
                <a:latin typeface="Arial" charset="0"/>
              </a:defRPr>
            </a:lvl1pPr>
          </a:lstStyle>
          <a:p>
            <a:pPr>
              <a:defRPr/>
            </a:pPr>
            <a:fld id="{E9A64F8B-E1A3-4689-AD9E-BCA1B8017A85}" type="slidenum">
              <a:rPr lang="en-US"/>
              <a:pPr>
                <a:defRPr/>
              </a:pPr>
              <a:t>‹#›</a:t>
            </a:fld>
            <a:endParaRPr lang="en-US"/>
          </a:p>
        </p:txBody>
      </p:sp>
    </p:spTree>
    <p:extLst>
      <p:ext uri="{BB962C8B-B14F-4D97-AF65-F5344CB8AC3E}">
        <p14:creationId xmlns:p14="http://schemas.microsoft.com/office/powerpoint/2010/main" val="3918733948"/>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FE3C6808-0798-C642-B408-566BCFB343FE}" type="datetime1">
              <a:rPr lang="en-US"/>
              <a:pPr>
                <a:defRPr/>
              </a:pPr>
              <a:t>10/16/25</a:t>
            </a:fld>
            <a:endParaRPr lang="en-US"/>
          </a:p>
        </p:txBody>
      </p:sp>
      <p:sp>
        <p:nvSpPr>
          <p:cNvPr id="6" name="Footer Placeholder 5"/>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u="sng" smtClean="0">
                <a:latin typeface="Arial" charset="0"/>
              </a:defRPr>
            </a:lvl1pPr>
          </a:lstStyle>
          <a:p>
            <a:pPr>
              <a:defRPr/>
            </a:pPr>
            <a:fld id="{33313317-C722-4005-8682-960915857C24}" type="slidenum">
              <a:rPr lang="en-US"/>
              <a:pPr>
                <a:defRPr/>
              </a:pPr>
              <a:t>‹#›</a:t>
            </a:fld>
            <a:endParaRPr lang="en-US"/>
          </a:p>
        </p:txBody>
      </p:sp>
    </p:spTree>
    <p:extLst>
      <p:ext uri="{BB962C8B-B14F-4D97-AF65-F5344CB8AC3E}">
        <p14:creationId xmlns:p14="http://schemas.microsoft.com/office/powerpoint/2010/main" val="2459448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1" y="1698989"/>
            <a:ext cx="5386917" cy="715355"/>
          </a:xfrm>
        </p:spPr>
        <p:txBody>
          <a:bodyPr lIns="146304" anchor="ctr"/>
          <a:lstStyle>
            <a:lvl1pPr marL="0" indent="0">
              <a:buNone/>
              <a:defRPr sz="2300" b="1" cap="all"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609601"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698989"/>
            <a:ext cx="5389033" cy="715355"/>
          </a:xfrm>
        </p:spPr>
        <p:txBody>
          <a:bodyPr lIns="146304" anchor="ctr"/>
          <a:lstStyle>
            <a:lvl1pPr marL="0" indent="0">
              <a:buNone/>
              <a:defRPr sz="2300" b="1" cap="all" baseline="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6193369"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14E9702F-ED90-7945-A345-4E209171DE8C}" type="datetime1">
              <a:rPr lang="en-US"/>
              <a:pPr>
                <a:defRPr/>
              </a:pPr>
              <a:t>10/16/25</a:t>
            </a:fld>
            <a:endParaRPr lang="en-US"/>
          </a:p>
        </p:txBody>
      </p:sp>
      <p:sp>
        <p:nvSpPr>
          <p:cNvPr id="8" name="Footer Placeholder 7"/>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u="sng" smtClean="0">
                <a:latin typeface="Arial" charset="0"/>
              </a:defRPr>
            </a:lvl1pPr>
          </a:lstStyle>
          <a:p>
            <a:pPr>
              <a:defRPr/>
            </a:pPr>
            <a:fld id="{9E28B413-19D8-4918-86CC-D1D81B9AE30E}" type="slidenum">
              <a:rPr lang="en-US"/>
              <a:pPr>
                <a:defRPr/>
              </a:pPr>
              <a:t>‹#›</a:t>
            </a:fld>
            <a:endParaRPr lang="en-US"/>
          </a:p>
        </p:txBody>
      </p:sp>
    </p:spTree>
    <p:extLst>
      <p:ext uri="{BB962C8B-B14F-4D97-AF65-F5344CB8AC3E}">
        <p14:creationId xmlns:p14="http://schemas.microsoft.com/office/powerpoint/2010/main" val="886996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5B4F8D6A-E639-654C-AC2F-89AED5E63DF1}" type="datetime1">
              <a:rPr lang="en-US"/>
              <a:pPr>
                <a:defRPr/>
              </a:pPr>
              <a:t>10/16/25</a:t>
            </a:fld>
            <a:endParaRPr lang="en-US"/>
          </a:p>
        </p:txBody>
      </p:sp>
      <p:sp>
        <p:nvSpPr>
          <p:cNvPr id="4" name="Footer Placeholder 3"/>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u="sng" smtClean="0">
                <a:latin typeface="Arial" charset="0"/>
              </a:defRPr>
            </a:lvl1pPr>
          </a:lstStyle>
          <a:p>
            <a:pPr>
              <a:defRPr/>
            </a:pPr>
            <a:fld id="{CADB559F-1BAB-4EE9-B15A-898C446E31A2}" type="slidenum">
              <a:rPr lang="en-US"/>
              <a:pPr>
                <a:defRPr/>
              </a:pPr>
              <a:t>‹#›</a:t>
            </a:fld>
            <a:endParaRPr lang="en-US"/>
          </a:p>
        </p:txBody>
      </p:sp>
    </p:spTree>
    <p:extLst>
      <p:ext uri="{BB962C8B-B14F-4D97-AF65-F5344CB8AC3E}">
        <p14:creationId xmlns:p14="http://schemas.microsoft.com/office/powerpoint/2010/main" val="2206012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98C2CE92-08A4-774E-BAA8-AC737DCD6B6E}" type="datetime1">
              <a:rPr lang="en-US"/>
              <a:pPr>
                <a:defRPr/>
              </a:pPr>
              <a:t>10/16/25</a:t>
            </a:fld>
            <a:endParaRPr lang="en-US"/>
          </a:p>
        </p:txBody>
      </p:sp>
      <p:sp>
        <p:nvSpPr>
          <p:cNvPr id="3" name="Footer Placeholder 2"/>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u="sng" smtClean="0">
                <a:latin typeface="Arial" charset="0"/>
              </a:defRPr>
            </a:lvl1pPr>
          </a:lstStyle>
          <a:p>
            <a:pPr>
              <a:defRPr/>
            </a:pPr>
            <a:fld id="{C1C1D351-BDCD-4038-A780-CB075369FC88}" type="slidenum">
              <a:rPr lang="en-US"/>
              <a:pPr>
                <a:defRPr/>
              </a:pPr>
              <a:t>‹#›</a:t>
            </a:fld>
            <a:endParaRPr lang="en-US"/>
          </a:p>
        </p:txBody>
      </p:sp>
    </p:spTree>
    <p:extLst>
      <p:ext uri="{BB962C8B-B14F-4D97-AF65-F5344CB8AC3E}">
        <p14:creationId xmlns:p14="http://schemas.microsoft.com/office/powerpoint/2010/main" val="3427423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3807886"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invGray">
          <a:xfrm>
            <a:off x="3807886"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223784" y="152400"/>
            <a:ext cx="3364992"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4025837" y="1743135"/>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950B6E5C-58B0-0740-B33F-4251C8063875}" type="datetime1">
              <a:rPr lang="en-US"/>
              <a:pPr>
                <a:defRPr/>
              </a:pPr>
              <a:t>10/16/25</a:t>
            </a:fld>
            <a:endParaRPr lang="en-US"/>
          </a:p>
        </p:txBody>
      </p:sp>
      <p:sp>
        <p:nvSpPr>
          <p:cNvPr id="8" name="Footer Placeholder 5"/>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9" name="Slide Number Placeholder 6"/>
          <p:cNvSpPr>
            <a:spLocks noGrp="1"/>
          </p:cNvSpPr>
          <p:nvPr>
            <p:ph type="sldNum" sz="quarter" idx="12"/>
          </p:nvPr>
        </p:nvSpPr>
        <p:spPr/>
        <p:txBody>
          <a:bodyPr/>
          <a:lstStyle>
            <a:lvl1pPr>
              <a:defRPr u="sng" smtClean="0">
                <a:latin typeface="Arial" charset="0"/>
              </a:defRPr>
            </a:lvl1pPr>
          </a:lstStyle>
          <a:p>
            <a:pPr>
              <a:defRPr/>
            </a:pPr>
            <a:fld id="{500ABC6F-EE57-4244-9BBC-E655C2EFBCB2}" type="slidenum">
              <a:rPr lang="en-US"/>
              <a:pPr>
                <a:defRPr/>
              </a:pPr>
              <a:t>‹#›</a:t>
            </a:fld>
            <a:endParaRPr lang="en-US"/>
          </a:p>
        </p:txBody>
      </p:sp>
    </p:spTree>
    <p:extLst>
      <p:ext uri="{BB962C8B-B14F-4D97-AF65-F5344CB8AC3E}">
        <p14:creationId xmlns:p14="http://schemas.microsoft.com/office/powerpoint/2010/main" val="998315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3807886"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invGray">
          <a:xfrm>
            <a:off x="3807886" y="0"/>
            <a:ext cx="61383"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a:off x="219457" y="155448"/>
            <a:ext cx="3366867"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3871742" y="1484808"/>
            <a:ext cx="8329863" cy="5373192"/>
          </a:xfrm>
          <a:solidFill>
            <a:schemeClr val="bg2">
              <a:shade val="75000"/>
            </a:schemeClr>
          </a:solidFill>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extLst/>
          </a:lstStyle>
          <a:p>
            <a:pPr lvl="0"/>
            <a:r>
              <a:rPr lang="en-US" noProof="0"/>
              <a:t>Click icon to add picture</a:t>
            </a:r>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220133" y="1169988"/>
            <a:ext cx="3363384" cy="201612"/>
          </a:xfrm>
        </p:spPr>
        <p:txBody>
          <a:bodyPr/>
          <a:lstStyle>
            <a:lvl1pPr fontAlgn="auto">
              <a:spcBef>
                <a:spcPts val="0"/>
              </a:spcBef>
              <a:spcAft>
                <a:spcPts val="0"/>
              </a:spcAft>
              <a:defRPr u="sng">
                <a:latin typeface="Arial" charset="0"/>
                <a:ea typeface="MS PGothic" charset="0"/>
                <a:cs typeface="MS PGothic" charset="0"/>
              </a:defRPr>
            </a:lvl1pPr>
          </a:lstStyle>
          <a:p>
            <a:pPr>
              <a:defRPr/>
            </a:pPr>
            <a:fld id="{B0838B08-1C31-F443-80EB-7D0FD29C818F}" type="datetime1">
              <a:rPr lang="en-US"/>
              <a:pPr>
                <a:defRPr/>
              </a:pPr>
              <a:t>10/16/25</a:t>
            </a:fld>
            <a:endParaRPr lang="en-US"/>
          </a:p>
        </p:txBody>
      </p:sp>
      <p:sp>
        <p:nvSpPr>
          <p:cNvPr id="8" name="Footer Placeholder 5"/>
          <p:cNvSpPr>
            <a:spLocks noGrp="1"/>
          </p:cNvSpPr>
          <p:nvPr>
            <p:ph type="ftr" sz="quarter" idx="11"/>
          </p:nvPr>
        </p:nvSpPr>
        <p:spPr>
          <a:xfrm>
            <a:off x="4047068" y="1169988"/>
            <a:ext cx="6925733" cy="201612"/>
          </a:xfrm>
        </p:spPr>
        <p:txBody>
          <a:bodyPr rtlCol="0"/>
          <a:lstStyle>
            <a:lvl1pPr fontAlgn="base">
              <a:spcBef>
                <a:spcPct val="0"/>
              </a:spcBef>
              <a:spcAft>
                <a:spcPct val="0"/>
              </a:spcAft>
              <a:defRPr u="sng">
                <a:solidFill>
                  <a:prstClr val="white">
                    <a:shade val="50000"/>
                  </a:prstClr>
                </a:solidFill>
                <a:latin typeface="Arial" pitchFamily="34" charset="0"/>
                <a:ea typeface="ＭＳ Ｐゴシック" pitchFamily="34" charset="-128"/>
                <a:cs typeface="+mn-cs"/>
              </a:defRPr>
            </a:lvl1pPr>
          </a:lstStyle>
          <a:p>
            <a:pPr>
              <a:defRPr/>
            </a:pPr>
            <a:endParaRPr lang="en-US"/>
          </a:p>
        </p:txBody>
      </p:sp>
      <p:sp>
        <p:nvSpPr>
          <p:cNvPr id="9" name="Slide Number Placeholder 6"/>
          <p:cNvSpPr>
            <a:spLocks noGrp="1"/>
          </p:cNvSpPr>
          <p:nvPr>
            <p:ph type="sldNum" sz="quarter" idx="12"/>
          </p:nvPr>
        </p:nvSpPr>
        <p:spPr>
          <a:xfrm>
            <a:off x="11118851" y="1169988"/>
            <a:ext cx="977900" cy="201612"/>
          </a:xfrm>
        </p:spPr>
        <p:txBody>
          <a:bodyPr/>
          <a:lstStyle>
            <a:lvl1pPr>
              <a:defRPr u="sng" smtClean="0">
                <a:latin typeface="Arial" charset="0"/>
              </a:defRPr>
            </a:lvl1pPr>
          </a:lstStyle>
          <a:p>
            <a:pPr>
              <a:defRPr/>
            </a:pPr>
            <a:fld id="{0148E4D7-A53D-4E45-8BC5-B23AC6D8F368}" type="slidenum">
              <a:rPr lang="en-US"/>
              <a:pPr>
                <a:defRPr/>
              </a:pPr>
              <a:t>‹#›</a:t>
            </a:fld>
            <a:endParaRPr lang="en-US"/>
          </a:p>
        </p:txBody>
      </p:sp>
    </p:spTree>
    <p:extLst>
      <p:ext uri="{BB962C8B-B14F-4D97-AF65-F5344CB8AC3E}">
        <p14:creationId xmlns:p14="http://schemas.microsoft.com/office/powerpoint/2010/main" val="397213573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7AE40F67-7437-814E-9037-2E0B8EC74D67}" type="datetime1">
              <a:rPr lang="en-US"/>
              <a:pPr>
                <a:defRPr/>
              </a:pPr>
              <a:t>10/16/25</a:t>
            </a:fld>
            <a:endParaRPr lang="en-US"/>
          </a:p>
        </p:txBody>
      </p:sp>
      <p:sp>
        <p:nvSpPr>
          <p:cNvPr id="5" name="Footer Placeholder 4"/>
          <p:cNvSpPr>
            <a:spLocks noGrp="1"/>
          </p:cNvSpPr>
          <p:nvPr>
            <p:ph type="ftr" sz="quarter" idx="11"/>
          </p:nvPr>
        </p:nvSpPr>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u="sng" smtClean="0">
                <a:latin typeface="Arial" charset="0"/>
              </a:defRPr>
            </a:lvl1pPr>
          </a:lstStyle>
          <a:p>
            <a:pPr>
              <a:defRPr/>
            </a:pPr>
            <a:fld id="{EE9E3BF7-4AFD-4F05-A671-8060FE7EE83B}" type="slidenum">
              <a:rPr lang="en-US"/>
              <a:pPr>
                <a:defRPr/>
              </a:pPr>
              <a:t>‹#›</a:t>
            </a:fld>
            <a:endParaRPr lang="en-US"/>
          </a:p>
        </p:txBody>
      </p:sp>
    </p:spTree>
    <p:extLst>
      <p:ext uri="{BB962C8B-B14F-4D97-AF65-F5344CB8AC3E}">
        <p14:creationId xmlns:p14="http://schemas.microsoft.com/office/powerpoint/2010/main" val="2179539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invGray">
          <a:xfrm>
            <a:off x="8798986" y="0"/>
            <a:ext cx="61383" cy="6858000"/>
          </a:xfrm>
          <a:prstGeom prst="rect">
            <a:avLst/>
          </a:prstGeom>
          <a:solidFill>
            <a:srgbClr val="FFFFFF"/>
          </a:solidFill>
          <a:ln>
            <a:noFill/>
          </a:ln>
          <a:effectLst>
            <a:outerShdw blurRad="31750" dist="10160" dir="10800000" algn="tl" rotWithShape="0">
              <a:srgbClr val="000000">
                <a:alpha val="59999"/>
              </a:srgbClr>
            </a:outerShdw>
          </a:effectLst>
        </p:spPr>
        <p:txBody>
          <a:bodyPr anchor="ctr"/>
          <a:lstStyle/>
          <a:p>
            <a:pPr algn="ctr" fontAlgn="base">
              <a:spcBef>
                <a:spcPct val="0"/>
              </a:spcBef>
              <a:spcAft>
                <a:spcPct val="0"/>
              </a:spcAft>
              <a:defRPr/>
            </a:pPr>
            <a:endParaRPr lang="en-US" sz="1800">
              <a:solidFill>
                <a:prstClr val="white"/>
              </a:solidFill>
              <a:ea typeface="ＭＳ Ｐゴシック" charset="0"/>
              <a:cs typeface="Arial" charset="0"/>
            </a:endParaRPr>
          </a:p>
        </p:txBody>
      </p:sp>
      <p:sp>
        <p:nvSpPr>
          <p:cNvPr id="5" name="Rectangle 4"/>
          <p:cNvSpPr/>
          <p:nvPr/>
        </p:nvSpPr>
        <p:spPr bwMode="ltGray">
          <a:xfrm>
            <a:off x="8864600" y="0"/>
            <a:ext cx="33528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Vertical Title 1"/>
          <p:cNvSpPr>
            <a:spLocks noGrp="1"/>
          </p:cNvSpPr>
          <p:nvPr>
            <p:ph type="title" orient="vert"/>
          </p:nvPr>
        </p:nvSpPr>
        <p:spPr>
          <a:xfrm>
            <a:off x="9042400" y="274642"/>
            <a:ext cx="2540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fontAlgn="auto">
              <a:spcBef>
                <a:spcPts val="0"/>
              </a:spcBef>
              <a:spcAft>
                <a:spcPts val="0"/>
              </a:spcAft>
              <a:defRPr u="sng">
                <a:latin typeface="Arial" charset="0"/>
                <a:ea typeface="MS PGothic" charset="0"/>
                <a:cs typeface="MS PGothic" charset="0"/>
              </a:defRPr>
            </a:lvl1pPr>
          </a:lstStyle>
          <a:p>
            <a:pPr>
              <a:defRPr/>
            </a:pPr>
            <a:fld id="{4D395CB5-E0D7-E549-9A6B-E9DDBB7865CB}" type="datetime1">
              <a:rPr lang="en-US"/>
              <a:pPr>
                <a:defRPr/>
              </a:pPr>
              <a:t>10/16/25</a:t>
            </a:fld>
            <a:endParaRPr lang="en-US"/>
          </a:p>
        </p:txBody>
      </p:sp>
      <p:sp>
        <p:nvSpPr>
          <p:cNvPr id="7" name="Footer Placeholder 4"/>
          <p:cNvSpPr>
            <a:spLocks noGrp="1"/>
          </p:cNvSpPr>
          <p:nvPr>
            <p:ph type="ftr" sz="quarter" idx="11"/>
          </p:nvPr>
        </p:nvSpPr>
        <p:spPr>
          <a:xfrm>
            <a:off x="3520019" y="6376990"/>
            <a:ext cx="5115983" cy="365125"/>
          </a:xfrm>
        </p:spPr>
        <p:txBody>
          <a:bodyPr rtlCol="0"/>
          <a:lstStyle>
            <a:lvl1pPr fontAlgn="base">
              <a:spcBef>
                <a:spcPct val="0"/>
              </a:spcBef>
              <a:spcAft>
                <a:spcPct val="0"/>
              </a:spcAft>
              <a:defRPr u="sng">
                <a:solidFill>
                  <a:prstClr val="black">
                    <a:tint val="95000"/>
                  </a:prstClr>
                </a:solidFill>
                <a:latin typeface="Arial" pitchFamily="34" charset="0"/>
                <a:ea typeface="ＭＳ Ｐゴシック" pitchFamily="34" charset="-128"/>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u="sng" smtClean="0">
                <a:latin typeface="Arial" charset="0"/>
              </a:defRPr>
            </a:lvl1pPr>
          </a:lstStyle>
          <a:p>
            <a:pPr>
              <a:defRPr/>
            </a:pPr>
            <a:fld id="{6301B721-E78B-43E2-BD2E-BD073A35C809}" type="slidenum">
              <a:rPr lang="en-US"/>
              <a:pPr>
                <a:defRPr/>
              </a:pPr>
              <a:t>‹#›</a:t>
            </a:fld>
            <a:endParaRPr lang="en-US"/>
          </a:p>
        </p:txBody>
      </p:sp>
    </p:spTree>
    <p:extLst>
      <p:ext uri="{BB962C8B-B14F-4D97-AF65-F5344CB8AC3E}">
        <p14:creationId xmlns:p14="http://schemas.microsoft.com/office/powerpoint/2010/main" val="732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DB5B79-8C5B-5541-8229-E6538471818A}" type="datetimeFigureOut">
              <a:rPr lang="en-US" smtClean="0"/>
              <a:t>10/16/25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428339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DB5B79-8C5B-5541-8229-E6538471818A}" type="datetimeFigureOut">
              <a:rPr lang="en-US" smtClean="0"/>
              <a:t>10/16/25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17161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DB5B79-8C5B-5541-8229-E6538471818A}" type="datetimeFigureOut">
              <a:rPr lang="en-US" smtClean="0"/>
              <a:t>10/16/25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BC61BC-2EC0-7C40-9ADD-D4E6B5BA8B2C}" type="slidenum">
              <a:rPr lang="en-US" smtClean="0"/>
              <a:t>‹#›</a:t>
            </a:fld>
            <a:endParaRPr lang="en-US"/>
          </a:p>
        </p:txBody>
      </p:sp>
    </p:spTree>
    <p:extLst>
      <p:ext uri="{BB962C8B-B14F-4D97-AF65-F5344CB8AC3E}">
        <p14:creationId xmlns:p14="http://schemas.microsoft.com/office/powerpoint/2010/main" val="111549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audio" Target="../media/audio1.wav"/><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audio" Target="../media/audio1.wav"/></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B5B79-8C5B-5541-8229-E6538471818A}" type="datetimeFigureOut">
              <a:rPr lang="en-US" smtClean="0"/>
              <a:t>10/16/25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C61BC-2EC0-7C40-9ADD-D4E6B5BA8B2C}" type="slidenum">
              <a:rPr lang="en-US" smtClean="0"/>
              <a:t>‹#›</a:t>
            </a:fld>
            <a:endParaRPr lang="en-US"/>
          </a:p>
        </p:txBody>
      </p:sp>
    </p:spTree>
    <p:extLst>
      <p:ext uri="{BB962C8B-B14F-4D97-AF65-F5344CB8AC3E}">
        <p14:creationId xmlns:p14="http://schemas.microsoft.com/office/powerpoint/2010/main" val="1163636579"/>
      </p:ext>
    </p:extLst>
  </p:cSld>
  <p:clrMap bg1="lt1" tx1="dk1" bg2="lt2" tx2="dk2" accent1="accent1" accent2="accent2" accent3="accent3" accent4="accent4" accent5="accent5" accent6="accent6" hlink="hlink" folHlink="folHlink"/>
  <p:sldLayoutIdLst>
    <p:sldLayoutId id="2147484166" r:id="rId1"/>
    <p:sldLayoutId id="2147483910" r:id="rId2"/>
    <p:sldLayoutId id="2147483911" r:id="rId3"/>
    <p:sldLayoutId id="2147484168" r:id="rId4"/>
    <p:sldLayoutId id="2147483912" r:id="rId5"/>
    <p:sldLayoutId id="2147483913" r:id="rId6"/>
    <p:sldLayoutId id="2147484170" r:id="rId7"/>
    <p:sldLayoutId id="2147483914" r:id="rId8"/>
    <p:sldLayoutId id="2147483915" r:id="rId9"/>
    <p:sldLayoutId id="2147483916" r:id="rId10"/>
    <p:sldLayoutId id="2147484173" r:id="rId11"/>
    <p:sldLayoutId id="2147484174" r:id="rId12"/>
    <p:sldLayoutId id="2147483917" r:id="rId13"/>
    <p:sldLayoutId id="2147483918" r:id="rId14"/>
    <p:sldLayoutId id="2147483919" r:id="rId15"/>
    <p:sldLayoutId id="2147484351" r:id="rId16"/>
    <p:sldLayoutId id="21474841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25BF7A1-0772-4865-85B8-201AE1BE0CAC}" type="datetimeFigureOut">
              <a:rPr lang="en-US" smtClean="0"/>
              <a:t>10/16/25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44D2BE2-2425-4DA1-8A8B-03FEDAAEDDF7}" type="slidenum">
              <a:rPr lang="en-US" smtClean="0"/>
              <a:t>‹#›</a:t>
            </a:fld>
            <a:endParaRPr lang="en-US"/>
          </a:p>
        </p:txBody>
      </p:sp>
    </p:spTree>
    <p:extLst>
      <p:ext uri="{BB962C8B-B14F-4D97-AF65-F5344CB8AC3E}">
        <p14:creationId xmlns:p14="http://schemas.microsoft.com/office/powerpoint/2010/main" val="2705502892"/>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541494" r:id="rId27"/>
    <p:sldLayoutId id="2147541508" r:id="rId28"/>
    <p:sldLayoutId id="2147541843" r:id="rId29"/>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8886317"/>
      </p:ext>
    </p:extLst>
  </p:cSld>
  <p:clrMap bg1="lt1" tx1="dk1" bg2="lt2" tx2="dk2" accent1="accent1" accent2="accent2" accent3="accent3" accent4="accent4" accent5="accent5" accent6="accent6" hlink="hlink" folHlink="folHlink"/>
  <p:sldLayoutIdLst>
    <p:sldLayoutId id="2147541805" r:id="rId1"/>
    <p:sldLayoutId id="2147541806" r:id="rId2"/>
    <p:sldLayoutId id="2147541807" r:id="rId3"/>
    <p:sldLayoutId id="2147541808" r:id="rId4"/>
    <p:sldLayoutId id="2147541809" r:id="rId5"/>
    <p:sldLayoutId id="2147541810" r:id="rId6"/>
    <p:sldLayoutId id="2147541811" r:id="rId7"/>
    <p:sldLayoutId id="2147541812" r:id="rId8"/>
    <p:sldLayoutId id="2147541813" r:id="rId9"/>
    <p:sldLayoutId id="2147541814" r:id="rId10"/>
    <p:sldLayoutId id="2147541815" r:id="rId11"/>
  </p:sldLayoutIdLst>
  <mc:AlternateContent xmlns:mc="http://schemas.openxmlformats.org/markup-compatibility/2006" xmlns:p14="http://schemas.microsoft.com/office/powerpoint/2010/main">
    <mc:Choice Requires="p14">
      <p:transition spd="slow" p14:dur="2000">
        <p:sndAc>
          <p:stSnd>
            <p:snd r:embed="rId13" name="explode.wav"/>
          </p:stSnd>
        </p:sndAc>
      </p:transition>
    </mc:Choice>
    <mc:Fallback xmlns="">
      <p:transition spd="slow">
        <p:sndAc>
          <p:stSnd>
            <p:snd r:embed="rId14" name="explode.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invGray">
          <a:xfrm>
            <a:off x="0" y="1436688"/>
            <a:ext cx="12192000" cy="44450"/>
          </a:xfrm>
          <a:prstGeom prst="rect">
            <a:avLst/>
          </a:prstGeom>
          <a:solidFill>
            <a:srgbClr val="FFFFFF"/>
          </a:solidFill>
          <a:ln>
            <a:noFill/>
          </a:ln>
          <a:effectLst>
            <a:outerShdw blurRad="31750" dist="10160" dir="5400000" algn="tl" rotWithShape="0">
              <a:srgbClr val="000000">
                <a:alpha val="59999"/>
              </a:srgbClr>
            </a:outerShdw>
          </a:effectLst>
        </p:spPr>
        <p:txBody>
          <a:bodyPr anchor="ctr"/>
          <a:lstStyle/>
          <a:p>
            <a:pPr algn="ctr" fontAlgn="base">
              <a:spcBef>
                <a:spcPct val="0"/>
              </a:spcBef>
              <a:spcAft>
                <a:spcPct val="0"/>
              </a:spcAft>
              <a:defRPr/>
            </a:pPr>
            <a:endParaRPr lang="en-US" sz="1800">
              <a:solidFill>
                <a:prstClr val="white"/>
              </a:solidFill>
              <a:ea typeface="ＭＳ Ｐゴシック" charset="0"/>
              <a:cs typeface="Arial" charset="0"/>
            </a:endParaRPr>
          </a:p>
        </p:txBody>
      </p:sp>
      <p:sp>
        <p:nvSpPr>
          <p:cNvPr id="7" name="Rectangle 6"/>
          <p:cNvSpPr/>
          <p:nvPr/>
        </p:nvSpPr>
        <p:spPr bwMode="ltGray">
          <a:xfrm>
            <a:off x="0" y="2"/>
            <a:ext cx="12192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Placeholder 1"/>
          <p:cNvSpPr>
            <a:spLocks noGrp="1"/>
          </p:cNvSpPr>
          <p:nvPr>
            <p:ph type="title"/>
          </p:nvPr>
        </p:nvSpPr>
        <p:spPr>
          <a:xfrm>
            <a:off x="609600" y="152400"/>
            <a:ext cx="109728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3077" name="Text Placeholder 2"/>
          <p:cNvSpPr>
            <a:spLocks noGrp="1"/>
          </p:cNvSpPr>
          <p:nvPr>
            <p:ph type="body" idx="1"/>
          </p:nvPr>
        </p:nvSpPr>
        <p:spPr bwMode="auto">
          <a:xfrm>
            <a:off x="609600" y="1774826"/>
            <a:ext cx="109728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wrap="square" lIns="109728" tIns="45720" rIns="45720" bIns="0" numCol="1" anchor="b" anchorCtr="0" compatLnSpc="1">
            <a:prstTxWarp prst="textNoShape">
              <a:avLst/>
            </a:prstTxWarp>
          </a:bodyPr>
          <a:lstStyle>
            <a:lvl1pPr eaLnBrk="1" hangingPunct="1">
              <a:defRPr sz="1200">
                <a:solidFill>
                  <a:srgbClr val="3F3F3F"/>
                </a:solidFill>
                <a:latin typeface="Corbel" pitchFamily="34" charset="0"/>
                <a:ea typeface="ＭＳ Ｐゴシック"/>
                <a:cs typeface="Arial" pitchFamily="34" charset="0"/>
              </a:defRPr>
            </a:lvl1pPr>
          </a:lstStyle>
          <a:p>
            <a:pPr fontAlgn="base">
              <a:spcBef>
                <a:spcPct val="0"/>
              </a:spcBef>
              <a:spcAft>
                <a:spcPct val="0"/>
              </a:spcAft>
              <a:defRPr/>
            </a:pPr>
            <a:fld id="{CBA16569-E2B2-4F00-94F5-91D28327D6E3}" type="datetime1">
              <a:rPr lang="en-US"/>
              <a:pPr fontAlgn="base">
                <a:spcBef>
                  <a:spcPct val="0"/>
                </a:spcBef>
                <a:spcAft>
                  <a:spcPct val="0"/>
                </a:spcAft>
                <a:defRPr/>
              </a:pPr>
              <a:t>10/16/25</a:t>
            </a:fld>
            <a:endParaRPr lang="en-US"/>
          </a:p>
        </p:txBody>
      </p:sp>
      <p:sp>
        <p:nvSpPr>
          <p:cNvPr id="5" name="Footer Placeholder 4"/>
          <p:cNvSpPr>
            <a:spLocks noGrp="1"/>
          </p:cNvSpPr>
          <p:nvPr>
            <p:ph type="ftr" sz="quarter" idx="3"/>
          </p:nvPr>
        </p:nvSpPr>
        <p:spPr>
          <a:xfrm>
            <a:off x="3520019" y="6477000"/>
            <a:ext cx="7344833" cy="274638"/>
          </a:xfrm>
          <a:prstGeom prst="rect">
            <a:avLst/>
          </a:prstGeom>
        </p:spPr>
        <p:txBody>
          <a:bodyPr vert="horz" wrap="square" lIns="45720" tIns="45720" rIns="45720" bIns="0" numCol="1" anchor="b" anchorCtr="0" compatLnSpc="1">
            <a:prstTxWarp prst="textNoShape">
              <a:avLst/>
            </a:prstTxWarp>
          </a:bodyPr>
          <a:lstStyle>
            <a:lvl1pPr eaLnBrk="1" hangingPunct="1">
              <a:defRPr sz="1200">
                <a:solidFill>
                  <a:srgbClr val="3F3F3F"/>
                </a:solidFill>
                <a:latin typeface="Corbel"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10938934" y="6477000"/>
            <a:ext cx="977900" cy="274638"/>
          </a:xfrm>
          <a:prstGeom prst="rect">
            <a:avLst/>
          </a:prstGeom>
        </p:spPr>
        <p:txBody>
          <a:bodyPr vert="horz" wrap="square" lIns="91440" tIns="45720" rIns="91440" bIns="0" numCol="1" anchor="b" anchorCtr="0" compatLnSpc="1">
            <a:prstTxWarp prst="textNoShape">
              <a:avLst/>
            </a:prstTxWarp>
          </a:bodyPr>
          <a:lstStyle>
            <a:lvl1pPr algn="r" eaLnBrk="1" hangingPunct="1">
              <a:defRPr sz="1200" smtClean="0">
                <a:solidFill>
                  <a:srgbClr val="3F3F3F"/>
                </a:solidFill>
                <a:latin typeface="Corbel" pitchFamily="34" charset="0"/>
                <a:ea typeface="ＭＳ Ｐゴシック" pitchFamily="34" charset="-128"/>
                <a:cs typeface="Arial" charset="0"/>
              </a:defRPr>
            </a:lvl1pPr>
          </a:lstStyle>
          <a:p>
            <a:pPr fontAlgn="base">
              <a:spcBef>
                <a:spcPct val="0"/>
              </a:spcBef>
              <a:spcAft>
                <a:spcPct val="0"/>
              </a:spcAft>
              <a:defRPr/>
            </a:pPr>
            <a:fld id="{637726A9-B00F-445E-87C9-0884C977C9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35675290"/>
      </p:ext>
    </p:extLst>
  </p:cSld>
  <p:clrMap bg1="lt1" tx1="dk1" bg2="lt2" tx2="dk2" accent1="accent1" accent2="accent2" accent3="accent3" accent4="accent4" accent5="accent5" accent6="accent6" hlink="hlink" folHlink="folHlink"/>
  <p:sldLayoutIdLst>
    <p:sldLayoutId id="2147542255" r:id="rId1"/>
    <p:sldLayoutId id="2147542256" r:id="rId2"/>
    <p:sldLayoutId id="2147542257" r:id="rId3"/>
    <p:sldLayoutId id="2147542258" r:id="rId4"/>
    <p:sldLayoutId id="2147542259" r:id="rId5"/>
    <p:sldLayoutId id="2147542260" r:id="rId6"/>
    <p:sldLayoutId id="2147542261" r:id="rId7"/>
    <p:sldLayoutId id="2147542262" r:id="rId8"/>
    <p:sldLayoutId id="2147542263" r:id="rId9"/>
    <p:sldLayoutId id="2147542264" r:id="rId10"/>
    <p:sldLayoutId id="2147542265" r:id="rId11"/>
  </p:sldLayoutIdLst>
  <p:txStyles>
    <p:titleStyle>
      <a:lvl1pPr algn="l" rtl="0" eaLnBrk="0" fontAlgn="base" hangingPunct="0">
        <a:spcBef>
          <a:spcPct val="0"/>
        </a:spcBef>
        <a:spcAft>
          <a:spcPct val="0"/>
        </a:spcAft>
        <a:defRPr sz="4500" b="1" kern="1200">
          <a:solidFill>
            <a:srgbClr val="FFC800"/>
          </a:solidFill>
          <a:latin typeface="+mj-lt"/>
          <a:ea typeface="ＭＳ Ｐゴシック" charset="0"/>
          <a:cs typeface="ＭＳ Ｐゴシック"/>
        </a:defRPr>
      </a:lvl1pPr>
      <a:lvl2pPr algn="l" rtl="0" eaLnBrk="0" fontAlgn="base" hangingPunct="0">
        <a:spcBef>
          <a:spcPct val="0"/>
        </a:spcBef>
        <a:spcAft>
          <a:spcPct val="0"/>
        </a:spcAft>
        <a:defRPr sz="4500" b="1">
          <a:solidFill>
            <a:srgbClr val="FFC800"/>
          </a:solidFill>
          <a:latin typeface="Corbel" pitchFamily="34" charset="0"/>
          <a:ea typeface="ＭＳ Ｐゴシック" charset="0"/>
          <a:cs typeface="ＭＳ Ｐゴシック"/>
        </a:defRPr>
      </a:lvl2pPr>
      <a:lvl3pPr algn="l" rtl="0" eaLnBrk="0" fontAlgn="base" hangingPunct="0">
        <a:spcBef>
          <a:spcPct val="0"/>
        </a:spcBef>
        <a:spcAft>
          <a:spcPct val="0"/>
        </a:spcAft>
        <a:defRPr sz="4500" b="1">
          <a:solidFill>
            <a:srgbClr val="FFC800"/>
          </a:solidFill>
          <a:latin typeface="Corbel" pitchFamily="34" charset="0"/>
          <a:ea typeface="ＭＳ Ｐゴシック" charset="0"/>
          <a:cs typeface="ＭＳ Ｐゴシック"/>
        </a:defRPr>
      </a:lvl3pPr>
      <a:lvl4pPr algn="l" rtl="0" eaLnBrk="0" fontAlgn="base" hangingPunct="0">
        <a:spcBef>
          <a:spcPct val="0"/>
        </a:spcBef>
        <a:spcAft>
          <a:spcPct val="0"/>
        </a:spcAft>
        <a:defRPr sz="4500" b="1">
          <a:solidFill>
            <a:srgbClr val="FFC800"/>
          </a:solidFill>
          <a:latin typeface="Corbel" pitchFamily="34" charset="0"/>
          <a:ea typeface="ＭＳ Ｐゴシック" charset="0"/>
          <a:cs typeface="ＭＳ Ｐゴシック"/>
        </a:defRPr>
      </a:lvl4pPr>
      <a:lvl5pPr algn="l" rtl="0" eaLnBrk="0" fontAlgn="base" hangingPunct="0">
        <a:spcBef>
          <a:spcPct val="0"/>
        </a:spcBef>
        <a:spcAft>
          <a:spcPct val="0"/>
        </a:spcAft>
        <a:defRPr sz="4500" b="1">
          <a:solidFill>
            <a:srgbClr val="FFC800"/>
          </a:solidFill>
          <a:latin typeface="Corbel" pitchFamily="34" charset="0"/>
          <a:ea typeface="ＭＳ Ｐゴシック" charset="0"/>
          <a:cs typeface="ＭＳ Ｐゴシック"/>
        </a:defRPr>
      </a:lvl5pPr>
      <a:lvl6pPr marL="457223" algn="l" rtl="0" fontAlgn="base">
        <a:spcBef>
          <a:spcPct val="0"/>
        </a:spcBef>
        <a:spcAft>
          <a:spcPct val="0"/>
        </a:spcAft>
        <a:defRPr sz="4500" b="1">
          <a:solidFill>
            <a:srgbClr val="FFC800"/>
          </a:solidFill>
          <a:latin typeface="Corbel" pitchFamily="34" charset="0"/>
        </a:defRPr>
      </a:lvl6pPr>
      <a:lvl7pPr marL="914446" algn="l" rtl="0" fontAlgn="base">
        <a:spcBef>
          <a:spcPct val="0"/>
        </a:spcBef>
        <a:spcAft>
          <a:spcPct val="0"/>
        </a:spcAft>
        <a:defRPr sz="4500" b="1">
          <a:solidFill>
            <a:srgbClr val="FFC800"/>
          </a:solidFill>
          <a:latin typeface="Corbel" pitchFamily="34" charset="0"/>
        </a:defRPr>
      </a:lvl7pPr>
      <a:lvl8pPr marL="1371669" algn="l" rtl="0" fontAlgn="base">
        <a:spcBef>
          <a:spcPct val="0"/>
        </a:spcBef>
        <a:spcAft>
          <a:spcPct val="0"/>
        </a:spcAft>
        <a:defRPr sz="4500" b="1">
          <a:solidFill>
            <a:srgbClr val="FFC800"/>
          </a:solidFill>
          <a:latin typeface="Corbel" pitchFamily="34" charset="0"/>
        </a:defRPr>
      </a:lvl8pPr>
      <a:lvl9pPr marL="1828891" algn="l" rtl="0" fontAlgn="base">
        <a:spcBef>
          <a:spcPct val="0"/>
        </a:spcBef>
        <a:spcAft>
          <a:spcPct val="0"/>
        </a:spcAft>
        <a:defRPr sz="4500" b="1">
          <a:solidFill>
            <a:srgbClr val="FFC800"/>
          </a:solidFill>
          <a:latin typeface="Corbel" pitchFamily="34" charset="0"/>
        </a:defRPr>
      </a:lvl9pPr>
      <a:extLst/>
    </p:titleStyle>
    <p:bodyStyle>
      <a:lvl1pPr marL="438172" indent="-319104"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ＭＳ Ｐゴシック" charset="0"/>
          <a:cs typeface="ＭＳ Ｐゴシック"/>
        </a:defRPr>
      </a:lvl1pPr>
      <a:lvl2pPr marL="730287" indent="-273064"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ＭＳ Ｐゴシック" charset="0"/>
          <a:cs typeface="ＭＳ Ｐゴシック"/>
        </a:defRPr>
      </a:lvl2pPr>
      <a:lvl3pPr marL="995413" indent="-228611"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ＭＳ Ｐゴシック" charset="0"/>
          <a:cs typeface="ＭＳ Ｐゴシック"/>
        </a:defRPr>
      </a:lvl3pPr>
      <a:lvl4pPr marL="1216086" indent="-182572"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ＭＳ Ｐゴシック" charset="0"/>
          <a:cs typeface="ＭＳ Ｐゴシック"/>
        </a:defRPr>
      </a:lvl4pPr>
      <a:lvl5pPr marL="1425647" indent="-182572"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ＭＳ Ｐゴシック" charset="0"/>
          <a:cs typeface="ＭＳ Ｐゴシック"/>
        </a:defRPr>
      </a:lvl5pPr>
      <a:lvl6pPr marL="1627713" indent="-182889"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91" indent="-182889"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30069" indent="-182889"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248" indent="-182889"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23" algn="l" rtl="0" eaLnBrk="1" latinLnBrk="0" hangingPunct="1">
        <a:defRPr kumimoji="0" kern="1200">
          <a:solidFill>
            <a:schemeClr val="tx1"/>
          </a:solidFill>
          <a:latin typeface="+mn-lt"/>
          <a:ea typeface="+mn-ea"/>
          <a:cs typeface="+mn-cs"/>
        </a:defRPr>
      </a:lvl2pPr>
      <a:lvl3pPr marL="914446" algn="l" rtl="0" eaLnBrk="1" latinLnBrk="0" hangingPunct="1">
        <a:defRPr kumimoji="0" kern="1200">
          <a:solidFill>
            <a:schemeClr val="tx1"/>
          </a:solidFill>
          <a:latin typeface="+mn-lt"/>
          <a:ea typeface="+mn-ea"/>
          <a:cs typeface="+mn-cs"/>
        </a:defRPr>
      </a:lvl3pPr>
      <a:lvl4pPr marL="1371669" algn="l" rtl="0" eaLnBrk="1" latinLnBrk="0" hangingPunct="1">
        <a:defRPr kumimoji="0" kern="1200">
          <a:solidFill>
            <a:schemeClr val="tx1"/>
          </a:solidFill>
          <a:latin typeface="+mn-lt"/>
          <a:ea typeface="+mn-ea"/>
          <a:cs typeface="+mn-cs"/>
        </a:defRPr>
      </a:lvl4pPr>
      <a:lvl5pPr marL="1828891" algn="l" rtl="0" eaLnBrk="1" latinLnBrk="0" hangingPunct="1">
        <a:defRPr kumimoji="0" kern="1200">
          <a:solidFill>
            <a:schemeClr val="tx1"/>
          </a:solidFill>
          <a:latin typeface="+mn-lt"/>
          <a:ea typeface="+mn-ea"/>
          <a:cs typeface="+mn-cs"/>
        </a:defRPr>
      </a:lvl5pPr>
      <a:lvl6pPr marL="2286114" algn="l" rtl="0" eaLnBrk="1" latinLnBrk="0" hangingPunct="1">
        <a:defRPr kumimoji="0" kern="1200">
          <a:solidFill>
            <a:schemeClr val="tx1"/>
          </a:solidFill>
          <a:latin typeface="+mn-lt"/>
          <a:ea typeface="+mn-ea"/>
          <a:cs typeface="+mn-cs"/>
        </a:defRPr>
      </a:lvl6pPr>
      <a:lvl7pPr marL="2743337" algn="l" rtl="0" eaLnBrk="1" latinLnBrk="0" hangingPunct="1">
        <a:defRPr kumimoji="0" kern="1200">
          <a:solidFill>
            <a:schemeClr val="tx1"/>
          </a:solidFill>
          <a:latin typeface="+mn-lt"/>
          <a:ea typeface="+mn-ea"/>
          <a:cs typeface="+mn-cs"/>
        </a:defRPr>
      </a:lvl7pPr>
      <a:lvl8pPr marL="3200560" algn="l" rtl="0" eaLnBrk="1" latinLnBrk="0" hangingPunct="1">
        <a:defRPr kumimoji="0" kern="1200">
          <a:solidFill>
            <a:schemeClr val="tx1"/>
          </a:solidFill>
          <a:latin typeface="+mn-lt"/>
          <a:ea typeface="+mn-ea"/>
          <a:cs typeface="+mn-cs"/>
        </a:defRPr>
      </a:lvl8pPr>
      <a:lvl9pPr marL="3657783"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tags" Target="../tags/tag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4.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png"/><Relationship Id="rId7" Type="http://schemas.openxmlformats.org/officeDocument/2006/relationships/diagramColors" Target="../diagrams/colors2.xml"/><Relationship Id="rId2"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9.png"/><Relationship Id="rId2" Type="http://schemas.openxmlformats.org/officeDocument/2006/relationships/slideLayout" Target="../slideLayouts/slideLayout36.xml"/><Relationship Id="rId1" Type="http://schemas.openxmlformats.org/officeDocument/2006/relationships/tags" Target="../tags/tag2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2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2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8.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1.pn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2.png"/><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10.xml"/><Relationship Id="rId7" Type="http://schemas.openxmlformats.org/officeDocument/2006/relationships/diagramLayout" Target="../diagrams/layout5.xml"/><Relationship Id="rId2" Type="http://schemas.openxmlformats.org/officeDocument/2006/relationships/slideLayout" Target="../slideLayouts/slideLayout37.xml"/><Relationship Id="rId1" Type="http://schemas.openxmlformats.org/officeDocument/2006/relationships/tags" Target="../tags/tag25.xml"/><Relationship Id="rId6" Type="http://schemas.openxmlformats.org/officeDocument/2006/relationships/diagramData" Target="../diagrams/data5.xml"/><Relationship Id="rId5" Type="http://schemas.openxmlformats.org/officeDocument/2006/relationships/image" Target="../media/image56.jpeg"/><Relationship Id="rId10" Type="http://schemas.microsoft.com/office/2007/relationships/diagramDrawing" Target="../diagrams/drawing5.xml"/><Relationship Id="rId4" Type="http://schemas.openxmlformats.org/officeDocument/2006/relationships/image" Target="../media/image55.jpeg"/><Relationship Id="rId9" Type="http://schemas.openxmlformats.org/officeDocument/2006/relationships/diagramColors" Target="../diagrams/colors5.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26.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12.xml"/><Relationship Id="rId7" Type="http://schemas.openxmlformats.org/officeDocument/2006/relationships/image" Target="../media/image64.png"/><Relationship Id="rId2" Type="http://schemas.openxmlformats.org/officeDocument/2006/relationships/slideLayout" Target="../slideLayouts/slideLayout37.xml"/><Relationship Id="rId1" Type="http://schemas.openxmlformats.org/officeDocument/2006/relationships/tags" Target="../tags/tag27.xml"/><Relationship Id="rId6" Type="http://schemas.openxmlformats.org/officeDocument/2006/relationships/oleObject" Target="../embeddings/oleObject2.bin"/><Relationship Id="rId5" Type="http://schemas.openxmlformats.org/officeDocument/2006/relationships/image" Target="../media/image63.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4.xml"/><Relationship Id="rId5" Type="http://schemas.openxmlformats.org/officeDocument/2006/relationships/image" Target="../media/image69.emf"/><Relationship Id="rId4" Type="http://schemas.openxmlformats.org/officeDocument/2006/relationships/image" Target="../media/image68.emf"/></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slideLayout" Target="../slideLayouts/slideLayout36.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7.xml"/><Relationship Id="rId1" Type="http://schemas.openxmlformats.org/officeDocument/2006/relationships/tags" Target="../tags/tag2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15.xml"/><Relationship Id="rId7" Type="http://schemas.openxmlformats.org/officeDocument/2006/relationships/image" Target="../media/image86.png"/><Relationship Id="rId2" Type="http://schemas.openxmlformats.org/officeDocument/2006/relationships/slideLayout" Target="../slideLayouts/slideLayout24.xml"/><Relationship Id="rId1" Type="http://schemas.openxmlformats.org/officeDocument/2006/relationships/tags" Target="../tags/tag29.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4.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93.png"/><Relationship Id="rId2" Type="http://schemas.openxmlformats.org/officeDocument/2006/relationships/slideLayout" Target="../slideLayouts/slideLayout37.xml"/><Relationship Id="rId1" Type="http://schemas.openxmlformats.org/officeDocument/2006/relationships/tags" Target="../tags/tag3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96.jpeg"/><Relationship Id="rId2" Type="http://schemas.openxmlformats.org/officeDocument/2006/relationships/slideLayout" Target="../slideLayouts/slideLayout37.xml"/><Relationship Id="rId1" Type="http://schemas.openxmlformats.org/officeDocument/2006/relationships/tags" Target="../tags/tag3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jpeg"/><Relationship Id="rId1" Type="http://schemas.openxmlformats.org/officeDocument/2006/relationships/slideLayout" Target="../slideLayouts/slideLayout19.xml"/><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7.xml"/><Relationship Id="rId1" Type="http://schemas.openxmlformats.org/officeDocument/2006/relationships/tags" Target="../tags/tag3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6.xml"/><Relationship Id="rId1" Type="http://schemas.openxmlformats.org/officeDocument/2006/relationships/tags" Target="../tags/tag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jpeg"/><Relationship Id="rId7" Type="http://schemas.openxmlformats.org/officeDocument/2006/relationships/diagramQuickStyle" Target="../diagrams/quickStyle7.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png"/><Relationship Id="rId9" Type="http://schemas.microsoft.com/office/2007/relationships/diagramDrawing" Target="../diagrams/drawing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2.jpeg"/><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tags" Target="../tags/tag3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tags" Target="../tags/tag3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tags" Target="../tags/tag3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4.xml"/><Relationship Id="rId1" Type="http://schemas.openxmlformats.org/officeDocument/2006/relationships/tags" Target="../tags/tag36.xml"/></Relationships>
</file>

<file path=ppt/slides/_rels/slide5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png"/><Relationship Id="rId7" Type="http://schemas.openxmlformats.org/officeDocument/2006/relationships/diagramColors" Target="../diagrams/colors10.xml"/><Relationship Id="rId2"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6.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tags" Target="../tags/tag13.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6812D-D821-A7CE-1A6F-39ACB850FD7D}"/>
              </a:ext>
            </a:extLst>
          </p:cNvPr>
          <p:cNvPicPr>
            <a:picLocks noChangeAspect="1"/>
          </p:cNvPicPr>
          <p:nvPr/>
        </p:nvPicPr>
        <p:blipFill>
          <a:blip r:embed="rId3"/>
          <a:stretch>
            <a:fillRect/>
          </a:stretch>
        </p:blipFill>
        <p:spPr>
          <a:xfrm>
            <a:off x="-2" y="-1"/>
            <a:ext cx="12192001" cy="6863256"/>
          </a:xfrm>
          <a:prstGeom prst="rect">
            <a:avLst/>
          </a:prstGeom>
        </p:spPr>
      </p:pic>
      <p:pic>
        <p:nvPicPr>
          <p:cNvPr id="7" name="Picture 6">
            <a:extLst>
              <a:ext uri="{FF2B5EF4-FFF2-40B4-BE49-F238E27FC236}">
                <a16:creationId xmlns:a16="http://schemas.microsoft.com/office/drawing/2014/main" id="{6767C3A0-CC57-EEDE-501B-D93293E028AA}"/>
              </a:ext>
            </a:extLst>
          </p:cNvPr>
          <p:cNvPicPr>
            <a:picLocks noChangeAspect="1"/>
          </p:cNvPicPr>
          <p:nvPr/>
        </p:nvPicPr>
        <p:blipFill>
          <a:blip r:embed="rId4">
            <a:alphaModFix amt="50000"/>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C9CB67B-E1DE-D833-858F-0D1BA3109CB4}"/>
              </a:ext>
            </a:extLst>
          </p:cNvPr>
          <p:cNvPicPr>
            <a:picLocks noChangeAspect="1"/>
          </p:cNvPicPr>
          <p:nvPr/>
        </p:nvPicPr>
        <p:blipFill>
          <a:blip r:embed="rId5"/>
          <a:stretch>
            <a:fillRect/>
          </a:stretch>
        </p:blipFill>
        <p:spPr>
          <a:xfrm>
            <a:off x="4128407" y="805543"/>
            <a:ext cx="3935186" cy="5246914"/>
          </a:xfrm>
          <a:prstGeom prst="rect">
            <a:avLst/>
          </a:prstGeom>
        </p:spPr>
      </p:pic>
      <p:sp>
        <p:nvSpPr>
          <p:cNvPr id="10" name="Content Placeholder 2">
            <a:extLst>
              <a:ext uri="{FF2B5EF4-FFF2-40B4-BE49-F238E27FC236}">
                <a16:creationId xmlns:a16="http://schemas.microsoft.com/office/drawing/2014/main" id="{B58BA37A-50CE-A993-3EF4-5491D7CD01EA}"/>
              </a:ext>
            </a:extLst>
          </p:cNvPr>
          <p:cNvSpPr txBox="1">
            <a:spLocks/>
          </p:cNvSpPr>
          <p:nvPr/>
        </p:nvSpPr>
        <p:spPr>
          <a:xfrm>
            <a:off x="2854948" y="5799680"/>
            <a:ext cx="6520280" cy="592975"/>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4400" i="0" u="none" strike="noStrike" kern="1200" cap="none" spc="0" normalizeH="0" baseline="0" noProof="0" dirty="0">
              <a:ln>
                <a:noFill/>
              </a:ln>
              <a:solidFill>
                <a:prstClr val="white"/>
              </a:solidFill>
              <a:effectLst/>
              <a:uLnTx/>
              <a:uFillTx/>
              <a:latin typeface="Arial Black" panose="020B0A04020102020204" pitchFamily="34" charset="0"/>
            </a:endParaRPr>
          </a:p>
        </p:txBody>
      </p:sp>
    </p:spTree>
    <p:extLst>
      <p:ext uri="{BB962C8B-B14F-4D97-AF65-F5344CB8AC3E}">
        <p14:creationId xmlns:p14="http://schemas.microsoft.com/office/powerpoint/2010/main" val="543198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idx="1"/>
          </p:nvPr>
        </p:nvSpPr>
        <p:spPr>
          <a:xfrm>
            <a:off x="381000" y="1983665"/>
            <a:ext cx="4267200" cy="4648200"/>
          </a:xfrm>
        </p:spPr>
        <p:txBody>
          <a:bodyPr>
            <a:normAutofit/>
          </a:bodyPr>
          <a:lstStyle/>
          <a:p>
            <a:pPr marL="228600" lvl="1" indent="0">
              <a:buClr>
                <a:srgbClr val="CC6600"/>
              </a:buClr>
              <a:buNone/>
              <a:defRPr/>
            </a:pPr>
            <a:r>
              <a:rPr lang="en-US" sz="2400">
                <a:solidFill>
                  <a:schemeClr val="tx1"/>
                </a:solidFill>
                <a:latin typeface="+mj-lt"/>
                <a:cs typeface="Arial" pitchFamily="34" charset="0"/>
              </a:rPr>
              <a:t>Metro Public Adjustment  is the one of  largest public adjusting firms in the United States</a:t>
            </a:r>
          </a:p>
          <a:p>
            <a:pPr marL="571500" lvl="1" indent="-342900">
              <a:defRPr/>
            </a:pPr>
            <a:r>
              <a:rPr lang="en-US" sz="2400">
                <a:solidFill>
                  <a:schemeClr val="tx1"/>
                </a:solidFill>
                <a:latin typeface="+mj-lt"/>
                <a:cs typeface="Arial" pitchFamily="34" charset="0"/>
              </a:rPr>
              <a:t>Founded December 20, 1993</a:t>
            </a:r>
          </a:p>
          <a:p>
            <a:pPr marL="571500" lvl="1" indent="-342900">
              <a:defRPr/>
            </a:pPr>
            <a:r>
              <a:rPr lang="en-US" sz="2400">
                <a:solidFill>
                  <a:schemeClr val="tx1"/>
                </a:solidFill>
                <a:latin typeface="+mj-lt"/>
                <a:cs typeface="Arial" pitchFamily="34" charset="0"/>
              </a:rPr>
              <a:t>Veteran Owned</a:t>
            </a:r>
          </a:p>
          <a:p>
            <a:pPr marL="571500" lvl="1" indent="-342900">
              <a:defRPr/>
            </a:pPr>
            <a:r>
              <a:rPr lang="en-US" sz="2400">
                <a:solidFill>
                  <a:schemeClr val="tx1"/>
                </a:solidFill>
                <a:latin typeface="+mj-lt"/>
                <a:cs typeface="Arial" pitchFamily="34" charset="0"/>
              </a:rPr>
              <a:t>Operate Nationally</a:t>
            </a:r>
          </a:p>
          <a:p>
            <a:pPr marL="571500" lvl="1" indent="-342900">
              <a:defRPr/>
            </a:pPr>
            <a:r>
              <a:rPr lang="en-US" sz="2400">
                <a:solidFill>
                  <a:schemeClr val="tx1"/>
                </a:solidFill>
                <a:latin typeface="+mj-lt"/>
                <a:cs typeface="Times New Roman" pitchFamily="18" charset="0"/>
              </a:rPr>
              <a:t>Founding Member of AAPIA</a:t>
            </a:r>
          </a:p>
        </p:txBody>
      </p:sp>
      <p:sp>
        <p:nvSpPr>
          <p:cNvPr id="6" name="Text Box 7"/>
          <p:cNvSpPr txBox="1">
            <a:spLocks noChangeArrowheads="1"/>
          </p:cNvSpPr>
          <p:nvPr/>
        </p:nvSpPr>
        <p:spPr bwMode="auto">
          <a:xfrm>
            <a:off x="381000" y="910642"/>
            <a:ext cx="39382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800">
                <a:solidFill>
                  <a:srgbClr val="000000"/>
                </a:solidFill>
                <a:latin typeface="Times New Roman" charset="0"/>
              </a:defRPr>
            </a:lvl1pPr>
            <a:lvl2pPr marL="742950" indent="-285750">
              <a:spcBef>
                <a:spcPct val="20000"/>
              </a:spcBef>
              <a:buClr>
                <a:schemeClr val="tx1"/>
              </a:buClr>
              <a:buChar char="•"/>
              <a:defRPr sz="2600">
                <a:solidFill>
                  <a:srgbClr val="000000"/>
                </a:solidFill>
                <a:latin typeface="Times New Roman" charset="0"/>
              </a:defRPr>
            </a:lvl2pPr>
            <a:lvl3pPr marL="1143000" indent="-228600">
              <a:spcBef>
                <a:spcPct val="20000"/>
              </a:spcBef>
              <a:buClr>
                <a:schemeClr val="tx1"/>
              </a:buClr>
              <a:buChar char="•"/>
              <a:defRPr sz="2400">
                <a:solidFill>
                  <a:srgbClr val="000000"/>
                </a:solidFill>
                <a:latin typeface="Times New Roman" charset="0"/>
              </a:defRPr>
            </a:lvl3pPr>
            <a:lvl4pPr marL="1600200" indent="-228600">
              <a:spcBef>
                <a:spcPct val="20000"/>
              </a:spcBef>
              <a:buClr>
                <a:schemeClr val="tx1"/>
              </a:buClr>
              <a:buChar char="•"/>
              <a:defRPr sz="2000">
                <a:solidFill>
                  <a:srgbClr val="000000"/>
                </a:solidFill>
                <a:latin typeface="Times New Roman" charset="0"/>
              </a:defRPr>
            </a:lvl4pPr>
            <a:lvl5pPr marL="2057400" indent="-228600">
              <a:spcBef>
                <a:spcPct val="20000"/>
              </a:spcBef>
              <a:buClr>
                <a:schemeClr val="tx1"/>
              </a:buClr>
              <a:buChar char="•"/>
              <a:defRPr sz="2000">
                <a:solidFill>
                  <a:srgbClr val="000000"/>
                </a:solidFill>
                <a:latin typeface="Times New Roman"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Arial" charset="0"/>
                <a:ea typeface="+mn-ea"/>
                <a:cs typeface="+mn-cs"/>
              </a:rPr>
              <a:t>   </a:t>
            </a:r>
            <a:r>
              <a:rPr kumimoji="0" lang="en-US" altLang="en-US" sz="4400" b="1" i="0" u="none" strike="noStrike" kern="1200" cap="none" spc="0" normalizeH="0" baseline="0" noProof="0" dirty="0">
                <a:ln>
                  <a:noFill/>
                </a:ln>
                <a:solidFill>
                  <a:prstClr val="white"/>
                </a:solidFill>
                <a:effectLst/>
                <a:uLnTx/>
                <a:uFillTx/>
                <a:latin typeface="Calisto MT" panose="02040603050505030304"/>
                <a:ea typeface="+mn-ea"/>
                <a:cs typeface="+mn-cs"/>
              </a:rPr>
              <a:t>About </a:t>
            </a:r>
            <a:r>
              <a:rPr lang="en-US" altLang="en-US" sz="4400" b="1" dirty="0">
                <a:solidFill>
                  <a:prstClr val="white"/>
                </a:solidFill>
                <a:latin typeface="Calisto MT" panose="02040603050505030304"/>
              </a:rPr>
              <a:t>Metro</a:t>
            </a:r>
            <a:endParaRPr kumimoji="0" lang="en-US" altLang="en-US" sz="4400" b="1" i="0" u="none" strike="noStrike" kern="1200" cap="none" spc="0" normalizeH="0" baseline="0" noProof="0" dirty="0">
              <a:ln>
                <a:noFill/>
              </a:ln>
              <a:solidFill>
                <a:prstClr val="white"/>
              </a:solidFill>
              <a:effectLst/>
              <a:uLnTx/>
              <a:uFillTx/>
              <a:latin typeface="Calisto MT" panose="02040603050505030304"/>
              <a:ea typeface="+mn-ea"/>
              <a:cs typeface="+mn-cs"/>
            </a:endParaRPr>
          </a:p>
        </p:txBody>
      </p:sp>
      <p:pic>
        <p:nvPicPr>
          <p:cNvPr id="7" name="Picture 6" descr="A close up of a sign&#10;&#10;Description generated with very high confidence">
            <a:extLst>
              <a:ext uri="{FF2B5EF4-FFF2-40B4-BE49-F238E27FC236}">
                <a16:creationId xmlns:a16="http://schemas.microsoft.com/office/drawing/2014/main" id="{569F44C1-7D32-4EE0-B6F4-D8A3251C5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461" y="3774141"/>
            <a:ext cx="3081337" cy="1093514"/>
          </a:xfrm>
          <a:prstGeom prst="rect">
            <a:avLst/>
          </a:prstGeom>
          <a:ln>
            <a:noFill/>
          </a:ln>
          <a:effectLst>
            <a:outerShdw blurRad="292100" dist="139700" dir="2700000" algn="tl" rotWithShape="0">
              <a:srgbClr val="333333">
                <a:alpha val="65000"/>
              </a:srgbClr>
            </a:outerShdw>
          </a:effectLst>
        </p:spPr>
      </p:pic>
      <p:pic>
        <p:nvPicPr>
          <p:cNvPr id="12" name="Picture 11" descr="Screen Clipping">
            <a:extLst>
              <a:ext uri="{FF2B5EF4-FFF2-40B4-BE49-F238E27FC236}">
                <a16:creationId xmlns:a16="http://schemas.microsoft.com/office/drawing/2014/main" id="{D679A0B2-2FE6-48C0-8983-61F8409FD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2" y="5223967"/>
            <a:ext cx="3065929" cy="1447800"/>
          </a:xfrm>
          <a:prstGeom prst="rect">
            <a:avLst/>
          </a:prstGeom>
          <a:ln>
            <a:noFill/>
          </a:ln>
          <a:effectLst>
            <a:outerShdw blurRad="292100" dist="139700" dir="2700000" algn="tl" rotWithShape="0">
              <a:srgbClr val="333333">
                <a:alpha val="65000"/>
              </a:srgbClr>
            </a:outerShdw>
          </a:effectLst>
        </p:spPr>
      </p:pic>
      <p:pic>
        <p:nvPicPr>
          <p:cNvPr id="8" name="Picture 10" descr="A house with trees in the background&#10;&#10;Description automatically generated">
            <a:extLst>
              <a:ext uri="{FF2B5EF4-FFF2-40B4-BE49-F238E27FC236}">
                <a16:creationId xmlns:a16="http://schemas.microsoft.com/office/drawing/2014/main" id="{AEDCB323-FBF8-4BEB-B105-DC941807F6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77" t="2845" r="3112" b="17485"/>
          <a:stretch/>
        </p:blipFill>
        <p:spPr bwMode="auto">
          <a:xfrm>
            <a:off x="4934492" y="186233"/>
            <a:ext cx="7081144" cy="324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56363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D6B5941-E055-4D08-B98A-C72138FBBC1E}"/>
              </a:ext>
            </a:extLst>
          </p:cNvPr>
          <p:cNvSpPr>
            <a:spLocks noGrp="1"/>
          </p:cNvSpPr>
          <p:nvPr>
            <p:ph idx="1"/>
          </p:nvPr>
        </p:nvSpPr>
        <p:spPr>
          <a:xfrm>
            <a:off x="2546167" y="1924464"/>
            <a:ext cx="8839200" cy="2514600"/>
          </a:xfrm>
        </p:spPr>
        <p:txBody>
          <a:bodyPr>
            <a:normAutofit fontScale="25000" lnSpcReduction="20000"/>
          </a:bodyPr>
          <a:lstStyle/>
          <a:p>
            <a:pPr marL="0" indent="0">
              <a:buNone/>
            </a:pPr>
            <a:endParaRPr lang="en-US" b="1">
              <a:solidFill>
                <a:schemeClr val="bg1"/>
              </a:solidFill>
            </a:endParaRPr>
          </a:p>
          <a:p>
            <a:pPr>
              <a:lnSpc>
                <a:spcPct val="120000"/>
              </a:lnSpc>
            </a:pPr>
            <a:r>
              <a:rPr lang="en-US" sz="12800" b="1">
                <a:solidFill>
                  <a:schemeClr val="tx1"/>
                </a:solidFill>
              </a:rPr>
              <a:t>Metro is Licensed by the Departments Of Insurance in 47 STATES and the District of Columbia in the most heavily regulated industry in the United States</a:t>
            </a:r>
          </a:p>
          <a:p>
            <a:pPr>
              <a:lnSpc>
                <a:spcPct val="120000"/>
              </a:lnSpc>
            </a:pPr>
            <a:r>
              <a:rPr lang="en-US" sz="12800" b="1">
                <a:solidFill>
                  <a:schemeClr val="tx1"/>
                </a:solidFill>
              </a:rPr>
              <a:t>Metro has recovered over 60 million for their clients over the last 12 months</a:t>
            </a:r>
          </a:p>
          <a:p>
            <a:pPr>
              <a:lnSpc>
                <a:spcPct val="120000"/>
              </a:lnSpc>
            </a:pPr>
            <a:r>
              <a:rPr lang="en-US" sz="12800" b="1">
                <a:solidFill>
                  <a:schemeClr val="tx1"/>
                </a:solidFill>
              </a:rPr>
              <a:t>Metro has Hundreds of Part-time &amp; Full-time Reps across America </a:t>
            </a:r>
          </a:p>
          <a:p>
            <a:pPr marL="36900" indent="0">
              <a:buNone/>
            </a:pPr>
            <a:endParaRPr lang="en-US" sz="3200" b="1">
              <a:solidFill>
                <a:schemeClr val="bg1"/>
              </a:solidFill>
            </a:endParaRPr>
          </a:p>
        </p:txBody>
      </p:sp>
      <p:sp>
        <p:nvSpPr>
          <p:cNvPr id="10" name="Rectangle 9">
            <a:extLst>
              <a:ext uri="{FF2B5EF4-FFF2-40B4-BE49-F238E27FC236}">
                <a16:creationId xmlns:a16="http://schemas.microsoft.com/office/drawing/2014/main" id="{88ED3625-56D4-49AC-B31E-A874EB9DEA08}"/>
              </a:ext>
            </a:extLst>
          </p:cNvPr>
          <p:cNvSpPr/>
          <p:nvPr/>
        </p:nvSpPr>
        <p:spPr>
          <a:xfrm>
            <a:off x="5867107" y="685800"/>
            <a:ext cx="5776227"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entury Gothic" panose="020B0502020202020204"/>
                <a:ea typeface="+mn-ea"/>
                <a:cs typeface="+mn-cs"/>
              </a:rPr>
              <a:t>METRO HAS BEEN IN BUSINESS FOR 30+ YEARS</a:t>
            </a:r>
          </a:p>
        </p:txBody>
      </p:sp>
      <p:pic>
        <p:nvPicPr>
          <p:cNvPr id="6" name="Picture 5" descr="A house with a blue background&#10;&#10;Description automatically generated with medium confidence">
            <a:extLst>
              <a:ext uri="{FF2B5EF4-FFF2-40B4-BE49-F238E27FC236}">
                <a16:creationId xmlns:a16="http://schemas.microsoft.com/office/drawing/2014/main" id="{6A79941F-1FAF-F373-0C57-94DE68DB8DC4}"/>
              </a:ext>
            </a:extLst>
          </p:cNvPr>
          <p:cNvPicPr>
            <a:picLocks noChangeAspect="1"/>
          </p:cNvPicPr>
          <p:nvPr/>
        </p:nvPicPr>
        <p:blipFill rotWithShape="1">
          <a:blip r:embed="rId2">
            <a:lum bright="70000" contrast="-70000"/>
          </a:blip>
          <a:srcRect l="19015" r="18030"/>
          <a:stretch/>
        </p:blipFill>
        <p:spPr>
          <a:xfrm>
            <a:off x="159892" y="205334"/>
            <a:ext cx="3094183" cy="2764658"/>
          </a:xfrm>
          <a:prstGeom prst="rect">
            <a:avLst/>
          </a:prstGeom>
        </p:spPr>
      </p:pic>
    </p:spTree>
    <p:extLst>
      <p:ext uri="{BB962C8B-B14F-4D97-AF65-F5344CB8AC3E}">
        <p14:creationId xmlns:p14="http://schemas.microsoft.com/office/powerpoint/2010/main" val="2656343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59718" y="-406857"/>
            <a:ext cx="3078749" cy="10998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lvl1pPr algn="l" rtl="0" eaLnBrk="0" fontAlgn="base" hangingPunct="0">
              <a:spcBef>
                <a:spcPct val="0"/>
              </a:spcBef>
              <a:spcAft>
                <a:spcPct val="0"/>
              </a:spcAft>
              <a:defRPr sz="3600" b="1">
                <a:solidFill>
                  <a:srgbClr val="339933"/>
                </a:solidFill>
                <a:latin typeface="Arial" charset="0"/>
                <a:ea typeface="+mj-ea"/>
                <a:cs typeface="+mj-cs"/>
              </a:defRPr>
            </a:lvl1pPr>
            <a:lvl2pPr algn="l" rtl="0" eaLnBrk="0" fontAlgn="base" hangingPunct="0">
              <a:spcBef>
                <a:spcPct val="0"/>
              </a:spcBef>
              <a:spcAft>
                <a:spcPct val="0"/>
              </a:spcAft>
              <a:defRPr sz="3600" b="1">
                <a:solidFill>
                  <a:srgbClr val="339933"/>
                </a:solidFill>
                <a:latin typeface="Arial" charset="0"/>
              </a:defRPr>
            </a:lvl2pPr>
            <a:lvl3pPr algn="l" rtl="0" eaLnBrk="0" fontAlgn="base" hangingPunct="0">
              <a:spcBef>
                <a:spcPct val="0"/>
              </a:spcBef>
              <a:spcAft>
                <a:spcPct val="0"/>
              </a:spcAft>
              <a:defRPr sz="3600" b="1">
                <a:solidFill>
                  <a:srgbClr val="339933"/>
                </a:solidFill>
                <a:latin typeface="Arial" charset="0"/>
              </a:defRPr>
            </a:lvl3pPr>
            <a:lvl4pPr algn="l" rtl="0" eaLnBrk="0" fontAlgn="base" hangingPunct="0">
              <a:spcBef>
                <a:spcPct val="0"/>
              </a:spcBef>
              <a:spcAft>
                <a:spcPct val="0"/>
              </a:spcAft>
              <a:defRPr sz="3600" b="1">
                <a:solidFill>
                  <a:srgbClr val="339933"/>
                </a:solidFill>
                <a:latin typeface="Arial" charset="0"/>
              </a:defRPr>
            </a:lvl4pPr>
            <a:lvl5pPr algn="l" rtl="0" eaLnBrk="0" fontAlgn="base" hangingPunct="0">
              <a:spcBef>
                <a:spcPct val="0"/>
              </a:spcBef>
              <a:spcAft>
                <a:spcPct val="0"/>
              </a:spcAft>
              <a:defRPr sz="3600" b="1">
                <a:solidFill>
                  <a:srgbClr val="339933"/>
                </a:solidFill>
                <a:latin typeface="Arial" charset="0"/>
              </a:defRPr>
            </a:lvl5pPr>
            <a:lvl6pPr marL="457200" algn="l" rtl="0" fontAlgn="base">
              <a:spcBef>
                <a:spcPct val="0"/>
              </a:spcBef>
              <a:spcAft>
                <a:spcPct val="0"/>
              </a:spcAft>
              <a:defRPr sz="3600">
                <a:solidFill>
                  <a:srgbClr val="000000"/>
                </a:solidFill>
                <a:latin typeface="Garamond" pitchFamily="18" charset="0"/>
              </a:defRPr>
            </a:lvl6pPr>
            <a:lvl7pPr marL="914400" algn="l" rtl="0" fontAlgn="base">
              <a:spcBef>
                <a:spcPct val="0"/>
              </a:spcBef>
              <a:spcAft>
                <a:spcPct val="0"/>
              </a:spcAft>
              <a:defRPr sz="3600">
                <a:solidFill>
                  <a:srgbClr val="000000"/>
                </a:solidFill>
                <a:latin typeface="Garamond" pitchFamily="18" charset="0"/>
              </a:defRPr>
            </a:lvl7pPr>
            <a:lvl8pPr marL="1371600" algn="l" rtl="0" fontAlgn="base">
              <a:spcBef>
                <a:spcPct val="0"/>
              </a:spcBef>
              <a:spcAft>
                <a:spcPct val="0"/>
              </a:spcAft>
              <a:defRPr sz="3600">
                <a:solidFill>
                  <a:srgbClr val="000000"/>
                </a:solidFill>
                <a:latin typeface="Garamond" pitchFamily="18" charset="0"/>
              </a:defRPr>
            </a:lvl8pPr>
            <a:lvl9pPr marL="1828800" algn="l" rtl="0" fontAlgn="base">
              <a:spcBef>
                <a:spcPct val="0"/>
              </a:spcBef>
              <a:spcAft>
                <a:spcPct val="0"/>
              </a:spcAft>
              <a:defRPr sz="3600">
                <a:solidFill>
                  <a:srgbClr val="000000"/>
                </a:solidFill>
                <a:latin typeface="Garamond" pitchFamily="18" charset="0"/>
              </a:defRPr>
            </a:lvl9pPr>
          </a:lstStyle>
          <a:p>
            <a:pPr marL="0" marR="0" lvl="0" indent="0" algn="l" defTabSz="457200" rtl="0" eaLnBrk="1" fontAlgn="base"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j-ea"/>
                <a:cs typeface="+mj-cs"/>
              </a:rPr>
              <a:t>Metro Customers</a:t>
            </a:r>
          </a:p>
        </p:txBody>
      </p:sp>
      <p:sp>
        <p:nvSpPr>
          <p:cNvPr id="3" name="Rectangle 2"/>
          <p:cNvSpPr txBox="1">
            <a:spLocks noChangeArrowheads="1"/>
          </p:cNvSpPr>
          <p:nvPr/>
        </p:nvSpPr>
        <p:spPr bwMode="auto">
          <a:xfrm>
            <a:off x="381000" y="1279562"/>
            <a:ext cx="3809999" cy="53136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600">
                <a:solidFill>
                  <a:srgbClr val="000000"/>
                </a:solidFill>
                <a:latin typeface="+mn-lt"/>
              </a:defRPr>
            </a:lvl2pPr>
            <a:lvl3pPr marL="1143000" indent="-228600" algn="l" rtl="0" eaLnBrk="0" fontAlgn="base" hangingPunct="0">
              <a:spcBef>
                <a:spcPct val="20000"/>
              </a:spcBef>
              <a:spcAft>
                <a:spcPct val="0"/>
              </a:spcAft>
              <a:buClr>
                <a:schemeClr val="tx1"/>
              </a:buClr>
              <a:buChar char="•"/>
              <a:defRPr sz="2400">
                <a:solidFill>
                  <a:srgbClr val="000000"/>
                </a:solidFill>
                <a:latin typeface="+mn-lt"/>
              </a:defRPr>
            </a:lvl3pPr>
            <a:lvl4pPr marL="1600200" indent="-228600" algn="l" rtl="0" eaLnBrk="0" fontAlgn="base" hangingPunct="0">
              <a:spcBef>
                <a:spcPct val="20000"/>
              </a:spcBef>
              <a:spcAft>
                <a:spcPct val="0"/>
              </a:spcAft>
              <a:buClr>
                <a:schemeClr val="tx1"/>
              </a:buClr>
              <a:buChar char="•"/>
              <a:defRPr sz="2000">
                <a:solidFill>
                  <a:srgbClr val="000000"/>
                </a:solidFill>
                <a:latin typeface="+mn-lt"/>
              </a:defRPr>
            </a:lvl4pPr>
            <a:lvl5pPr marL="2057400" indent="-228600" algn="l" rtl="0" eaLnBrk="0" fontAlgn="base" hangingPunct="0">
              <a:spcBef>
                <a:spcPct val="20000"/>
              </a:spcBef>
              <a:spcAft>
                <a:spcPct val="0"/>
              </a:spcAft>
              <a:buClr>
                <a:schemeClr val="tx1"/>
              </a:buClr>
              <a:buChar char="•"/>
              <a:defRPr sz="2000">
                <a:solidFill>
                  <a:srgbClr val="000000"/>
                </a:solidFill>
                <a:latin typeface="+mn-lt"/>
              </a:defRPr>
            </a:lvl5pPr>
            <a:lvl6pPr marL="2514600" indent="-228600" algn="l" rtl="0" fontAlgn="base">
              <a:spcBef>
                <a:spcPct val="20000"/>
              </a:spcBef>
              <a:spcAft>
                <a:spcPct val="0"/>
              </a:spcAft>
              <a:buClr>
                <a:schemeClr val="tx1"/>
              </a:buClr>
              <a:buChar char="•"/>
              <a:defRPr sz="2000">
                <a:solidFill>
                  <a:srgbClr val="000000"/>
                </a:solidFill>
                <a:latin typeface="+mn-lt"/>
              </a:defRPr>
            </a:lvl6pPr>
            <a:lvl7pPr marL="2971800" indent="-228600" algn="l" rtl="0" fontAlgn="base">
              <a:spcBef>
                <a:spcPct val="20000"/>
              </a:spcBef>
              <a:spcAft>
                <a:spcPct val="0"/>
              </a:spcAft>
              <a:buClr>
                <a:schemeClr val="tx1"/>
              </a:buClr>
              <a:buChar char="•"/>
              <a:defRPr sz="2000">
                <a:solidFill>
                  <a:srgbClr val="000000"/>
                </a:solidFill>
                <a:latin typeface="+mn-lt"/>
              </a:defRPr>
            </a:lvl7pPr>
            <a:lvl8pPr marL="3429000" indent="-228600" algn="l" rtl="0" fontAlgn="base">
              <a:spcBef>
                <a:spcPct val="20000"/>
              </a:spcBef>
              <a:spcAft>
                <a:spcPct val="0"/>
              </a:spcAft>
              <a:buClr>
                <a:schemeClr val="tx1"/>
              </a:buClr>
              <a:buChar char="•"/>
              <a:defRPr sz="2000">
                <a:solidFill>
                  <a:srgbClr val="000000"/>
                </a:solidFill>
                <a:latin typeface="+mn-lt"/>
              </a:defRPr>
            </a:lvl8pPr>
            <a:lvl9pPr marL="3886200" indent="-228600" algn="l" rtl="0" fontAlgn="base">
              <a:spcBef>
                <a:spcPct val="20000"/>
              </a:spcBef>
              <a:spcAft>
                <a:spcPct val="0"/>
              </a:spcAft>
              <a:buClr>
                <a:schemeClr val="tx1"/>
              </a:buClr>
              <a:buChar char="•"/>
              <a:defRPr sz="2000">
                <a:solidFill>
                  <a:srgbClr val="000000"/>
                </a:solidFill>
                <a:latin typeface="+mn-lt"/>
              </a:defRPr>
            </a:lvl9pPr>
          </a:lstStyle>
          <a:p>
            <a:pPr marL="0" marR="0" lvl="0" indent="0" algn="l" defTabSz="457200" rtl="0" eaLnBrk="1" fontAlgn="base" latinLnBrk="0" hangingPunct="1">
              <a:lnSpc>
                <a:spcPct val="100000"/>
              </a:lnSpc>
              <a:spcBef>
                <a:spcPct val="20000"/>
              </a:spcBef>
              <a:spcAft>
                <a:spcPts val="600"/>
              </a:spcAft>
              <a:buClr>
                <a:srgbClr val="DADADA"/>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Metro has served hundreds of thousands of clients</a:t>
            </a:r>
          </a:p>
          <a:p>
            <a:pPr marL="0" marR="0" lvl="0" indent="0" algn="l" defTabSz="457200" rtl="0" eaLnBrk="1" fontAlgn="base" latinLnBrk="0" hangingPunct="1">
              <a:lnSpc>
                <a:spcPct val="100000"/>
              </a:lnSpc>
              <a:spcBef>
                <a:spcPct val="20000"/>
              </a:spcBef>
              <a:spcAft>
                <a:spcPts val="600"/>
              </a:spcAft>
              <a:buClr>
                <a:srgbClr val="DADADA"/>
              </a:buClr>
              <a:buSzPct val="70000"/>
              <a:buFont typeface="Wingdings 2" charset="2"/>
              <a:buNone/>
              <a:tabLst/>
              <a:defRPr/>
            </a:pPr>
            <a:endParaRPr kumimoji="0" lang="en-US" sz="2800" b="1"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endParaRPr>
          </a:p>
          <a:p>
            <a:pPr marL="0" marR="0" lvl="0" indent="0" algn="l" defTabSz="457200" rtl="0" eaLnBrk="1" fontAlgn="base" latinLnBrk="0" hangingPunct="1">
              <a:lnSpc>
                <a:spcPct val="100000"/>
              </a:lnSpc>
              <a:spcBef>
                <a:spcPct val="20000"/>
              </a:spcBef>
              <a:spcAft>
                <a:spcPts val="600"/>
              </a:spcAft>
              <a:buClr>
                <a:srgbClr val="DADADA"/>
              </a:buClr>
              <a:buSzPct val="70000"/>
              <a:buFont typeface="Wingdings 2" charset="2"/>
              <a:buNone/>
              <a:tabLst/>
              <a:defRPr/>
            </a:pPr>
            <a:endParaRPr kumimoji="0" lang="en-US" sz="2800" b="1"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endParaRPr>
          </a:p>
          <a:p>
            <a:pPr marL="0" marR="0" lvl="0" indent="0" algn="l" defTabSz="457200" rtl="0" eaLnBrk="1" fontAlgn="base" latinLnBrk="0" hangingPunct="1">
              <a:lnSpc>
                <a:spcPct val="100000"/>
              </a:lnSpc>
              <a:spcBef>
                <a:spcPct val="20000"/>
              </a:spcBef>
              <a:spcAft>
                <a:spcPts val="600"/>
              </a:spcAft>
              <a:buClr>
                <a:srgbClr val="DADADA"/>
              </a:buClr>
              <a:buSzPct val="70000"/>
              <a:buFont typeface="Wingdings 2" charset="2"/>
              <a:buNone/>
              <a:tabLst/>
              <a:defRPr/>
            </a:pPr>
            <a:endParaRPr kumimoji="0" lang="en-US" sz="2800" b="1"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endParaRPr>
          </a:p>
          <a:p>
            <a:pPr marL="0" marR="0" lvl="0" indent="0" algn="l" defTabSz="457200" rtl="0" eaLnBrk="1" fontAlgn="base" latinLnBrk="0" hangingPunct="1">
              <a:lnSpc>
                <a:spcPct val="100000"/>
              </a:lnSpc>
              <a:spcBef>
                <a:spcPct val="20000"/>
              </a:spcBef>
              <a:spcAft>
                <a:spcPts val="600"/>
              </a:spcAft>
              <a:buClr>
                <a:srgbClr val="DADADA"/>
              </a:buClr>
              <a:buSzPct val="70000"/>
              <a:buFont typeface="Wingdings 2" charset="2"/>
              <a:buNone/>
              <a:tabLst/>
              <a:defRPr/>
            </a:pPr>
            <a:r>
              <a:rPr kumimoji="0" lang="en-US" sz="2800" b="1"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Residential and commercial </a:t>
            </a:r>
            <a:endParaRPr lang="en-US" sz="2800" b="1"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ndParaRPr>
          </a:p>
          <a:p>
            <a:pPr marL="0" indent="0" defTabSz="457200">
              <a:spcAft>
                <a:spcPts val="600"/>
              </a:spcAft>
              <a:buNone/>
              <a:defRPr/>
            </a:pPr>
            <a:endParaRPr lang="en-US"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alisto MT" panose="02040603050505030304"/>
            </a:endParaRPr>
          </a:p>
          <a:p>
            <a:pPr marL="0" indent="0" defTabSz="457200">
              <a:spcAft>
                <a:spcPts val="600"/>
              </a:spcAft>
              <a:buNone/>
              <a:defRPr/>
            </a:pPr>
            <a:r>
              <a:rPr lang="en-US" b="1"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latin typeface="Calisto MT" panose="02040603050505030304"/>
              </a:rPr>
              <a:t>We are proud of our 99.7% claims handling satisfaction rate</a:t>
            </a:r>
          </a:p>
        </p:txBody>
      </p:sp>
      <p:pic>
        <p:nvPicPr>
          <p:cNvPr id="12" name="Picture 1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7" name="Picture 6">
            <a:extLst>
              <a:ext uri="{FF2B5EF4-FFF2-40B4-BE49-F238E27FC236}">
                <a16:creationId xmlns:a16="http://schemas.microsoft.com/office/drawing/2014/main" id="{B9167771-84E0-4B4D-8CD6-8B0A811449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94" r="21439" b="-1"/>
          <a:stretch/>
        </p:blipFill>
        <p:spPr>
          <a:xfrm>
            <a:off x="4654295" y="10"/>
            <a:ext cx="7537705" cy="6857990"/>
          </a:xfrm>
          <a:prstGeom prst="rect">
            <a:avLst/>
          </a:prstGeom>
        </p:spPr>
      </p:pic>
      <p:sp>
        <p:nvSpPr>
          <p:cNvPr id="5" name="Rectangle: Rounded Corners 4">
            <a:extLst>
              <a:ext uri="{FF2B5EF4-FFF2-40B4-BE49-F238E27FC236}">
                <a16:creationId xmlns:a16="http://schemas.microsoft.com/office/drawing/2014/main" id="{8CD9C23D-5AF9-637E-7E0B-1D95178E71D7}"/>
              </a:ext>
            </a:extLst>
          </p:cNvPr>
          <p:cNvSpPr/>
          <p:nvPr/>
        </p:nvSpPr>
        <p:spPr bwMode="auto">
          <a:xfrm>
            <a:off x="381000" y="2594866"/>
            <a:ext cx="2479206" cy="1220040"/>
          </a:xfrm>
          <a:prstGeom prst="roundRect">
            <a:avLst/>
          </a:prstGeom>
          <a:solidFill>
            <a:srgbClr val="FFFFFF"/>
          </a:solidFill>
          <a:ln w="25400" cap="flat" cmpd="sng" algn="ctr">
            <a:solidFill>
              <a:srgbClr val="0F6FC6"/>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8" tIns="45718" rIns="45718" bIns="45718" numCol="1" rtlCol="0" anchor="ctr" anchorCtr="0" compatLnSpc="1">
            <a:prstTxWarp prst="textNoShape">
              <a:avLst/>
            </a:prstTxWarp>
          </a:bodyPr>
          <a:lstStyle/>
          <a:p>
            <a:pPr marL="45720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pic>
        <p:nvPicPr>
          <p:cNvPr id="4" name="Picture 2" descr="Image result for a+ bbb logo">
            <a:extLst>
              <a:ext uri="{FF2B5EF4-FFF2-40B4-BE49-F238E27FC236}">
                <a16:creationId xmlns:a16="http://schemas.microsoft.com/office/drawing/2014/main" id="{72ED89E5-BC66-E9C4-420D-9436F04DBF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594866"/>
            <a:ext cx="2479206" cy="1212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48974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554799" y="-2486900"/>
            <a:ext cx="13858624" cy="11831801"/>
          </a:xfrm>
          <a:custGeom>
            <a:avLst/>
            <a:gdLst/>
            <a:ahLst/>
            <a:cxnLst/>
            <a:rect l="l" t="t" r="r" b="b"/>
            <a:pathLst>
              <a:path w="20787936" h="17747701">
                <a:moveTo>
                  <a:pt x="0" y="0"/>
                </a:moveTo>
                <a:lnTo>
                  <a:pt x="20787936" y="0"/>
                </a:lnTo>
                <a:lnTo>
                  <a:pt x="20787936" y="17747700"/>
                </a:lnTo>
                <a:lnTo>
                  <a:pt x="0" y="1774770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451600" y="342230"/>
            <a:ext cx="5187183" cy="2783318"/>
            <a:chOff x="0" y="0"/>
            <a:chExt cx="1379590" cy="591302"/>
          </a:xfrm>
        </p:grpSpPr>
        <p:sp>
          <p:nvSpPr>
            <p:cNvPr id="4" name="Freeform 4"/>
            <p:cNvSpPr/>
            <p:nvPr/>
          </p:nvSpPr>
          <p:spPr>
            <a:xfrm>
              <a:off x="0" y="0"/>
              <a:ext cx="1379590" cy="591302"/>
            </a:xfrm>
            <a:custGeom>
              <a:avLst/>
              <a:gdLst/>
              <a:ahLst/>
              <a:cxnLst/>
              <a:rect l="l" t="t" r="r" b="b"/>
              <a:pathLst>
                <a:path w="1379590" h="591302">
                  <a:moveTo>
                    <a:pt x="50745" y="0"/>
                  </a:moveTo>
                  <a:lnTo>
                    <a:pt x="1328845" y="0"/>
                  </a:lnTo>
                  <a:cubicBezTo>
                    <a:pt x="1356871" y="0"/>
                    <a:pt x="1379590" y="22719"/>
                    <a:pt x="1379590" y="50745"/>
                  </a:cubicBezTo>
                  <a:lnTo>
                    <a:pt x="1379590" y="540557"/>
                  </a:lnTo>
                  <a:cubicBezTo>
                    <a:pt x="1379590" y="554015"/>
                    <a:pt x="1374244" y="566922"/>
                    <a:pt x="1364727" y="576439"/>
                  </a:cubicBezTo>
                  <a:cubicBezTo>
                    <a:pt x="1355211" y="585956"/>
                    <a:pt x="1342303" y="591302"/>
                    <a:pt x="1328845" y="591302"/>
                  </a:cubicBezTo>
                  <a:lnTo>
                    <a:pt x="50745" y="591302"/>
                  </a:lnTo>
                  <a:cubicBezTo>
                    <a:pt x="22719" y="591302"/>
                    <a:pt x="0" y="568582"/>
                    <a:pt x="0" y="540557"/>
                  </a:cubicBezTo>
                  <a:lnTo>
                    <a:pt x="0" y="50745"/>
                  </a:lnTo>
                  <a:cubicBezTo>
                    <a:pt x="0" y="22719"/>
                    <a:pt x="22719" y="0"/>
                    <a:pt x="50745" y="0"/>
                  </a:cubicBezTo>
                  <a:close/>
                </a:path>
              </a:pathLst>
            </a:custGeom>
            <a:solidFill>
              <a:srgbClr val="000000">
                <a:alpha val="0"/>
              </a:srgbClr>
            </a:solidFill>
            <a:ln w="19050" cap="rnd">
              <a:solidFill>
                <a:srgbClr val="FFFFFF"/>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1379590" cy="638927"/>
            </a:xfrm>
            <a:prstGeom prst="rect">
              <a:avLst/>
            </a:prstGeom>
          </p:spPr>
          <p:txBody>
            <a:bodyPr lIns="33867" tIns="33867" rIns="33867" bIns="33867" rtlCol="0" anchor="ctr"/>
            <a:lstStyle/>
            <a:p>
              <a:pPr marL="0" marR="0" lvl="0" indent="0" algn="ctr" defTabSz="609630" rtl="0" eaLnBrk="1" fontAlgn="auto" latinLnBrk="0" hangingPunct="1">
                <a:lnSpc>
                  <a:spcPts val="196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6746475" y="440874"/>
            <a:ext cx="4597432" cy="2297617"/>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UICTFontTextStyleEmphasizedBody"/>
                <a:ea typeface="+mn-ea"/>
                <a:cs typeface="+mn-cs"/>
              </a:rPr>
              <a:t>2023 </a:t>
            </a:r>
            <a:endParaRPr kumimoji="0" lang="en-US" sz="2133"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UICTFontTextStyleEmphasizedBody"/>
                <a:ea typeface="+mn-ea"/>
                <a:cs typeface="+mn-cs"/>
              </a:rPr>
              <a:t>Commercial Insurance</a:t>
            </a:r>
            <a:r>
              <a:rPr kumimoji="0" lang="en-US" sz="2133"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Incurred losses reached $222.5 billion</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UICTFontTextStyleEmphasizedBody"/>
                <a:ea typeface="+mn-ea"/>
                <a:cs typeface="+mn-cs"/>
              </a:rPr>
              <a:t>Homeowners Insurance</a:t>
            </a:r>
            <a:r>
              <a:rPr kumimoji="0" lang="en-US" sz="2133"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Losses amounted to approximately $90 billion. </a:t>
            </a:r>
          </a:p>
        </p:txBody>
      </p:sp>
      <p:grpSp>
        <p:nvGrpSpPr>
          <p:cNvPr id="12" name="Group 3">
            <a:extLst>
              <a:ext uri="{FF2B5EF4-FFF2-40B4-BE49-F238E27FC236}">
                <a16:creationId xmlns:a16="http://schemas.microsoft.com/office/drawing/2014/main" id="{864A000F-A8EE-EBDD-BA32-910492054509}"/>
              </a:ext>
            </a:extLst>
          </p:cNvPr>
          <p:cNvGrpSpPr/>
          <p:nvPr/>
        </p:nvGrpSpPr>
        <p:grpSpPr>
          <a:xfrm>
            <a:off x="6448858" y="3636392"/>
            <a:ext cx="5469421" cy="1997096"/>
            <a:chOff x="0" y="0"/>
            <a:chExt cx="1379590" cy="591302"/>
          </a:xfrm>
        </p:grpSpPr>
        <p:sp>
          <p:nvSpPr>
            <p:cNvPr id="13" name="Freeform 4">
              <a:extLst>
                <a:ext uri="{FF2B5EF4-FFF2-40B4-BE49-F238E27FC236}">
                  <a16:creationId xmlns:a16="http://schemas.microsoft.com/office/drawing/2014/main" id="{086051A1-AC00-9111-B4EF-984207ED1FEF}"/>
                </a:ext>
              </a:extLst>
            </p:cNvPr>
            <p:cNvSpPr/>
            <p:nvPr/>
          </p:nvSpPr>
          <p:spPr>
            <a:xfrm>
              <a:off x="0" y="0"/>
              <a:ext cx="1379590" cy="591302"/>
            </a:xfrm>
            <a:custGeom>
              <a:avLst/>
              <a:gdLst/>
              <a:ahLst/>
              <a:cxnLst/>
              <a:rect l="l" t="t" r="r" b="b"/>
              <a:pathLst>
                <a:path w="1379590" h="591302">
                  <a:moveTo>
                    <a:pt x="50745" y="0"/>
                  </a:moveTo>
                  <a:lnTo>
                    <a:pt x="1328845" y="0"/>
                  </a:lnTo>
                  <a:cubicBezTo>
                    <a:pt x="1356871" y="0"/>
                    <a:pt x="1379590" y="22719"/>
                    <a:pt x="1379590" y="50745"/>
                  </a:cubicBezTo>
                  <a:lnTo>
                    <a:pt x="1379590" y="540557"/>
                  </a:lnTo>
                  <a:cubicBezTo>
                    <a:pt x="1379590" y="554015"/>
                    <a:pt x="1374244" y="566922"/>
                    <a:pt x="1364727" y="576439"/>
                  </a:cubicBezTo>
                  <a:cubicBezTo>
                    <a:pt x="1355211" y="585956"/>
                    <a:pt x="1342303" y="591302"/>
                    <a:pt x="1328845" y="591302"/>
                  </a:cubicBezTo>
                  <a:lnTo>
                    <a:pt x="50745" y="591302"/>
                  </a:lnTo>
                  <a:cubicBezTo>
                    <a:pt x="22719" y="591302"/>
                    <a:pt x="0" y="568582"/>
                    <a:pt x="0" y="540557"/>
                  </a:cubicBezTo>
                  <a:lnTo>
                    <a:pt x="0" y="50745"/>
                  </a:lnTo>
                  <a:cubicBezTo>
                    <a:pt x="0" y="22719"/>
                    <a:pt x="22719" y="0"/>
                    <a:pt x="50745" y="0"/>
                  </a:cubicBezTo>
                  <a:close/>
                </a:path>
              </a:pathLst>
            </a:custGeom>
            <a:solidFill>
              <a:srgbClr val="000000">
                <a:alpha val="0"/>
              </a:srgbClr>
            </a:solidFill>
            <a:ln w="19050" cap="rnd">
              <a:solidFill>
                <a:srgbClr val="FFFFFF"/>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5">
              <a:extLst>
                <a:ext uri="{FF2B5EF4-FFF2-40B4-BE49-F238E27FC236}">
                  <a16:creationId xmlns:a16="http://schemas.microsoft.com/office/drawing/2014/main" id="{B040877F-56AC-328E-D71A-E6CE5530D815}"/>
                </a:ext>
              </a:extLst>
            </p:cNvPr>
            <p:cNvSpPr txBox="1"/>
            <p:nvPr/>
          </p:nvSpPr>
          <p:spPr>
            <a:xfrm>
              <a:off x="0" y="-47625"/>
              <a:ext cx="1379590" cy="638927"/>
            </a:xfrm>
            <a:prstGeom prst="rect">
              <a:avLst/>
            </a:prstGeom>
          </p:spPr>
          <p:txBody>
            <a:bodyPr lIns="33867" tIns="33867" rIns="33867" bIns="33867" rtlCol="0" anchor="ctr"/>
            <a:lstStyle/>
            <a:p>
              <a:pPr marL="0" marR="0" lvl="0" indent="0" algn="ctr" defTabSz="609630" rtl="0" eaLnBrk="1" fontAlgn="auto" latinLnBrk="0" hangingPunct="1">
                <a:lnSpc>
                  <a:spcPts val="196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Box 10">
            <a:extLst>
              <a:ext uri="{FF2B5EF4-FFF2-40B4-BE49-F238E27FC236}">
                <a16:creationId xmlns:a16="http://schemas.microsoft.com/office/drawing/2014/main" id="{066B164D-AEDC-349B-3FAB-E767DBFC5925}"/>
              </a:ext>
            </a:extLst>
          </p:cNvPr>
          <p:cNvSpPr txBox="1"/>
          <p:nvPr/>
        </p:nvSpPr>
        <p:spPr>
          <a:xfrm>
            <a:off x="6746475" y="3815850"/>
            <a:ext cx="4597432" cy="1477328"/>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Less than 3% of the claimants were represented by a professional that prioritized their interests</a:t>
            </a:r>
          </a:p>
        </p:txBody>
      </p:sp>
      <p:sp>
        <p:nvSpPr>
          <p:cNvPr id="22" name="TextBox 21">
            <a:extLst>
              <a:ext uri="{FF2B5EF4-FFF2-40B4-BE49-F238E27FC236}">
                <a16:creationId xmlns:a16="http://schemas.microsoft.com/office/drawing/2014/main" id="{1E54E10B-1FAF-4DC7-BC57-396D06EF0AD2}"/>
              </a:ext>
            </a:extLst>
          </p:cNvPr>
          <p:cNvSpPr txBox="1"/>
          <p:nvPr/>
        </p:nvSpPr>
        <p:spPr>
          <a:xfrm>
            <a:off x="407409" y="440874"/>
            <a:ext cx="5469420" cy="1569660"/>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1F497D">
                    <a:lumMod val="60000"/>
                    <a:lumOff val="40000"/>
                  </a:srgbClr>
                </a:solidFill>
                <a:effectLst/>
                <a:uLnTx/>
                <a:uFillTx/>
                <a:latin typeface="Engravers MT" panose="02090707080505020304" pitchFamily="18" charset="77"/>
                <a:ea typeface="+mn-ea"/>
                <a:cs typeface="+mn-cs"/>
              </a:rPr>
              <a:t>About the Industry</a:t>
            </a:r>
          </a:p>
        </p:txBody>
      </p:sp>
      <p:sp>
        <p:nvSpPr>
          <p:cNvPr id="23" name="TextBox 22">
            <a:extLst>
              <a:ext uri="{FF2B5EF4-FFF2-40B4-BE49-F238E27FC236}">
                <a16:creationId xmlns:a16="http://schemas.microsoft.com/office/drawing/2014/main" id="{3F0F5767-F5AB-99DA-2311-606C5364BE04}"/>
              </a:ext>
            </a:extLst>
          </p:cNvPr>
          <p:cNvSpPr txBox="1"/>
          <p:nvPr/>
        </p:nvSpPr>
        <p:spPr>
          <a:xfrm>
            <a:off x="9183569" y="2850170"/>
            <a:ext cx="4055511" cy="27699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Source: </a:t>
            </a:r>
            <a:r>
              <a:rPr kumimoji="0" lang="en-US" sz="1200" b="0" i="0" u="none" strike="noStrike" kern="1200" cap="none" spc="0" normalizeH="0" baseline="0" noProof="0" err="1">
                <a:ln>
                  <a:noFill/>
                </a:ln>
                <a:solidFill>
                  <a:prstClr val="white"/>
                </a:solidFill>
                <a:effectLst/>
                <a:uLnTx/>
                <a:uFillTx/>
                <a:latin typeface="Calibri"/>
                <a:ea typeface="+mn-ea"/>
                <a:cs typeface="+mn-cs"/>
              </a:rPr>
              <a:t>Statista.com</a:t>
            </a:r>
            <a:r>
              <a:rPr kumimoji="0" lang="en-US" sz="1200" b="0" i="0" u="none" strike="noStrike" kern="1200" cap="none" spc="0" normalizeH="0" baseline="0" noProof="0">
                <a:ln>
                  <a:noFill/>
                </a:ln>
                <a:solidFill>
                  <a:prstClr val="white"/>
                </a:solidFill>
                <a:effectLst/>
                <a:uLnTx/>
                <a:uFillTx/>
                <a:latin typeface="Calibri"/>
                <a:ea typeface="+mn-ea"/>
                <a:cs typeface="+mn-cs"/>
              </a:rPr>
              <a:t>    Nov 1, 2024</a:t>
            </a: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C5F557-5A10-207D-3F46-1E1AC68EC12C}"/>
              </a:ext>
            </a:extLst>
          </p:cNvPr>
          <p:cNvSpPr/>
          <p:nvPr/>
        </p:nvSpPr>
        <p:spPr>
          <a:xfrm>
            <a:off x="2857043" y="-132462"/>
            <a:ext cx="636706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60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Housing units per state</a:t>
            </a:r>
          </a:p>
        </p:txBody>
      </p:sp>
      <p:sp>
        <p:nvSpPr>
          <p:cNvPr id="4" name="Rectangle 3">
            <a:extLst>
              <a:ext uri="{FF2B5EF4-FFF2-40B4-BE49-F238E27FC236}">
                <a16:creationId xmlns:a16="http://schemas.microsoft.com/office/drawing/2014/main" id="{1C00D0B1-76C4-F6C1-073C-2A0584A96B7C}"/>
              </a:ext>
            </a:extLst>
          </p:cNvPr>
          <p:cNvSpPr/>
          <p:nvPr/>
        </p:nvSpPr>
        <p:spPr>
          <a:xfrm>
            <a:off x="8371957" y="4808835"/>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8A01711-039E-DB73-1A7C-985A04F0447B}"/>
              </a:ext>
            </a:extLst>
          </p:cNvPr>
          <p:cNvSpPr/>
          <p:nvPr/>
        </p:nvSpPr>
        <p:spPr>
          <a:xfrm>
            <a:off x="346930" y="475845"/>
            <a:ext cx="106003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Alaska 318K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A431481-55ED-4C9C-E7C1-75D8B0ADA329}"/>
              </a:ext>
            </a:extLst>
          </p:cNvPr>
          <p:cNvSpPr/>
          <p:nvPr/>
        </p:nvSpPr>
        <p:spPr>
          <a:xfrm>
            <a:off x="3106084" y="4300835"/>
            <a:ext cx="429925"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3345DF2-5543-8F54-8287-82307E5FEBDA}"/>
              </a:ext>
            </a:extLst>
          </p:cNvPr>
          <p:cNvSpPr/>
          <p:nvPr/>
        </p:nvSpPr>
        <p:spPr>
          <a:xfrm>
            <a:off x="2184516" y="750160"/>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3.1M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CAD924E-5F0F-F567-987C-A8293B17CB47}"/>
              </a:ext>
            </a:extLst>
          </p:cNvPr>
          <p:cNvSpPr/>
          <p:nvPr/>
        </p:nvSpPr>
        <p:spPr>
          <a:xfrm>
            <a:off x="1734576" y="3429000"/>
            <a:ext cx="65755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14.2M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B76D828-6949-7F56-426C-A4F1DD203C7D}"/>
              </a:ext>
            </a:extLst>
          </p:cNvPr>
          <p:cNvSpPr/>
          <p:nvPr/>
        </p:nvSpPr>
        <p:spPr>
          <a:xfrm>
            <a:off x="4434957" y="3244334"/>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2.4M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AC94E2-BF06-8DD6-98ED-AD8AC093DE37}"/>
              </a:ext>
            </a:extLst>
          </p:cNvPr>
          <p:cNvSpPr/>
          <p:nvPr/>
        </p:nvSpPr>
        <p:spPr>
          <a:xfrm>
            <a:off x="1996500" y="1574547"/>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1.7M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9A98709-AB17-B40D-F6E2-252639FEA70A}"/>
              </a:ext>
            </a:extLst>
          </p:cNvPr>
          <p:cNvSpPr/>
          <p:nvPr/>
        </p:nvSpPr>
        <p:spPr>
          <a:xfrm>
            <a:off x="7061572" y="4394113"/>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102554B-2D7C-4335-B5A4-F6022629C950}"/>
              </a:ext>
            </a:extLst>
          </p:cNvPr>
          <p:cNvSpPr/>
          <p:nvPr/>
        </p:nvSpPr>
        <p:spPr>
          <a:xfrm>
            <a:off x="4218650" y="4339550"/>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943K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A2AFFB-EF72-E0A1-2394-24A9EAD8C517}"/>
              </a:ext>
            </a:extLst>
          </p:cNvPr>
          <p:cNvSpPr/>
          <p:nvPr/>
        </p:nvSpPr>
        <p:spPr>
          <a:xfrm>
            <a:off x="2424700" y="2875002"/>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0B66E67-F225-7B52-B5E4-F71EAD5BB2E9}"/>
              </a:ext>
            </a:extLst>
          </p:cNvPr>
          <p:cNvSpPr/>
          <p:nvPr/>
        </p:nvSpPr>
        <p:spPr>
          <a:xfrm>
            <a:off x="3374746" y="3134374"/>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1.1M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6A2C70D-C30A-4549-3595-4029E4DF1D1E}"/>
              </a:ext>
            </a:extLst>
          </p:cNvPr>
          <p:cNvSpPr/>
          <p:nvPr/>
        </p:nvSpPr>
        <p:spPr>
          <a:xfrm>
            <a:off x="3212844" y="1926872"/>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735K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66BECA-5750-ED08-FC09-599CBE6987CD}"/>
              </a:ext>
            </a:extLst>
          </p:cNvPr>
          <p:cNvSpPr/>
          <p:nvPr/>
        </p:nvSpPr>
        <p:spPr>
          <a:xfrm>
            <a:off x="4081490" y="1140172"/>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515K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6F010EE-B09D-EFF2-55BB-6FF9E4109800}"/>
              </a:ext>
            </a:extLst>
          </p:cNvPr>
          <p:cNvSpPr/>
          <p:nvPr/>
        </p:nvSpPr>
        <p:spPr>
          <a:xfrm>
            <a:off x="6823280" y="2494200"/>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1.4M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229E068-1636-5426-E734-4DD1DEC76760}"/>
              </a:ext>
            </a:extLst>
          </p:cNvPr>
          <p:cNvSpPr/>
          <p:nvPr/>
        </p:nvSpPr>
        <p:spPr>
          <a:xfrm>
            <a:off x="5560805" y="1150818"/>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377K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E445EDD-6C60-A5A0-246F-AF604AA7887B}"/>
              </a:ext>
            </a:extLst>
          </p:cNvPr>
          <p:cNvSpPr/>
          <p:nvPr/>
        </p:nvSpPr>
        <p:spPr>
          <a:xfrm>
            <a:off x="9637911" y="5715198"/>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9.5M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16AF144-8728-EEC9-3A91-C9F40B229BAE}"/>
              </a:ext>
            </a:extLst>
          </p:cNvPr>
          <p:cNvSpPr/>
          <p:nvPr/>
        </p:nvSpPr>
        <p:spPr>
          <a:xfrm>
            <a:off x="5654742" y="2699505"/>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845K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6CF492A-1276-5B5E-7962-C29D46B2D8B9}"/>
              </a:ext>
            </a:extLst>
          </p:cNvPr>
          <p:cNvSpPr/>
          <p:nvPr/>
        </p:nvSpPr>
        <p:spPr>
          <a:xfrm>
            <a:off x="4269243" y="2149118"/>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278K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5F90139-CBC4-DDA1-0273-C5C26E97E699}"/>
              </a:ext>
            </a:extLst>
          </p:cNvPr>
          <p:cNvSpPr/>
          <p:nvPr/>
        </p:nvSpPr>
        <p:spPr>
          <a:xfrm>
            <a:off x="6612771" y="1594564"/>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2.5M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7E8F553-BEB0-0975-444E-3FF5C07DE0B8}"/>
              </a:ext>
            </a:extLst>
          </p:cNvPr>
          <p:cNvSpPr/>
          <p:nvPr/>
        </p:nvSpPr>
        <p:spPr>
          <a:xfrm>
            <a:off x="5562079" y="1926873"/>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397K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C361E31-8BE0-0277-37B4-817E659BD6D7}"/>
              </a:ext>
            </a:extLst>
          </p:cNvPr>
          <p:cNvSpPr/>
          <p:nvPr/>
        </p:nvSpPr>
        <p:spPr>
          <a:xfrm>
            <a:off x="7627753" y="2920786"/>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5.4M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A0C9C8A-E5E4-693D-D0AD-16B4839B8594}"/>
              </a:ext>
            </a:extLst>
          </p:cNvPr>
          <p:cNvSpPr/>
          <p:nvPr/>
        </p:nvSpPr>
        <p:spPr>
          <a:xfrm>
            <a:off x="5905262" y="3408997"/>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C77C30A-3CEB-32E5-B106-DC38E7175D07}"/>
              </a:ext>
            </a:extLst>
          </p:cNvPr>
          <p:cNvSpPr/>
          <p:nvPr/>
        </p:nvSpPr>
        <p:spPr>
          <a:xfrm>
            <a:off x="7077591" y="3503706"/>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2.8M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D206E1-D4A7-DE78-FF59-28F47F90F917}"/>
              </a:ext>
            </a:extLst>
          </p:cNvPr>
          <p:cNvSpPr/>
          <p:nvPr/>
        </p:nvSpPr>
        <p:spPr>
          <a:xfrm>
            <a:off x="7976299" y="3841154"/>
            <a:ext cx="429926"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BFA8575-8F13-092E-8EA8-4FA2C81C54BA}"/>
              </a:ext>
            </a:extLst>
          </p:cNvPr>
          <p:cNvSpPr/>
          <p:nvPr/>
        </p:nvSpPr>
        <p:spPr>
          <a:xfrm>
            <a:off x="9104872" y="4808834"/>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8B01DD8-A549-B567-739F-0BA695277AD0}"/>
              </a:ext>
            </a:extLst>
          </p:cNvPr>
          <p:cNvSpPr/>
          <p:nvPr/>
        </p:nvSpPr>
        <p:spPr>
          <a:xfrm>
            <a:off x="5774153" y="5320598"/>
            <a:ext cx="521298"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11M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7621879-3052-CAAA-4A38-4116216E12BF}"/>
              </a:ext>
            </a:extLst>
          </p:cNvPr>
          <p:cNvSpPr/>
          <p:nvPr/>
        </p:nvSpPr>
        <p:spPr>
          <a:xfrm>
            <a:off x="6149698" y="4210486"/>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1.7M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D586E00-5159-A613-8017-FD0A357C62F9}"/>
              </a:ext>
            </a:extLst>
          </p:cNvPr>
          <p:cNvSpPr/>
          <p:nvPr/>
        </p:nvSpPr>
        <p:spPr>
          <a:xfrm>
            <a:off x="9574304" y="2435897"/>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5.7M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E17BE41-23CC-B18F-4BE8-03E3BFC046DE}"/>
              </a:ext>
            </a:extLst>
          </p:cNvPr>
          <p:cNvSpPr/>
          <p:nvPr/>
        </p:nvSpPr>
        <p:spPr>
          <a:xfrm>
            <a:off x="8415959" y="2116373"/>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4.6M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72AE6C4-4367-FF7B-31C9-323AE7C4632F}"/>
              </a:ext>
            </a:extLst>
          </p:cNvPr>
          <p:cNvSpPr/>
          <p:nvPr/>
        </p:nvSpPr>
        <p:spPr>
          <a:xfrm>
            <a:off x="8828862" y="2761223"/>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5.2M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A2339D8C-629D-FD06-EF73-853E75DD6BB8}"/>
              </a:ext>
            </a:extLst>
          </p:cNvPr>
          <p:cNvSpPr/>
          <p:nvPr/>
        </p:nvSpPr>
        <p:spPr>
          <a:xfrm>
            <a:off x="8244962" y="2863532"/>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2.9M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C447B12-AD8C-48A4-324A-A3BB5BE23E91}"/>
              </a:ext>
            </a:extLst>
          </p:cNvPr>
          <p:cNvSpPr/>
          <p:nvPr/>
        </p:nvSpPr>
        <p:spPr>
          <a:xfrm>
            <a:off x="7496862" y="1826993"/>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2.7M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3F362D5-F088-2D2A-1DBB-DFAD6C950480}"/>
              </a:ext>
            </a:extLst>
          </p:cNvPr>
          <p:cNvSpPr/>
          <p:nvPr/>
        </p:nvSpPr>
        <p:spPr>
          <a:xfrm>
            <a:off x="9655942" y="3240582"/>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3.5M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33C8F38-F033-50FE-8662-4E06283DF904}"/>
              </a:ext>
            </a:extLst>
          </p:cNvPr>
          <p:cNvSpPr/>
          <p:nvPr/>
        </p:nvSpPr>
        <p:spPr>
          <a:xfrm>
            <a:off x="9415324" y="3634045"/>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4.7M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66E759E7-689C-E8C7-EEC7-510BCABB2073}"/>
              </a:ext>
            </a:extLst>
          </p:cNvPr>
          <p:cNvSpPr/>
          <p:nvPr/>
        </p:nvSpPr>
        <p:spPr>
          <a:xfrm>
            <a:off x="9278619" y="3993058"/>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2.4M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83CE4DF-668D-ADE9-0194-5F098FA2ADBE}"/>
              </a:ext>
            </a:extLst>
          </p:cNvPr>
          <p:cNvSpPr/>
          <p:nvPr/>
        </p:nvSpPr>
        <p:spPr>
          <a:xfrm>
            <a:off x="9777278" y="1826993"/>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8.3M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FDAD3EB4-F9F0-1496-B0C3-EB19E4545475}"/>
              </a:ext>
            </a:extLst>
          </p:cNvPr>
          <p:cNvSpPr/>
          <p:nvPr/>
        </p:nvSpPr>
        <p:spPr>
          <a:xfrm>
            <a:off x="10997481" y="2435897"/>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3.6M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E251213D-BFA3-504B-6788-F150868BFB07}"/>
              </a:ext>
            </a:extLst>
          </p:cNvPr>
          <p:cNvSpPr/>
          <p:nvPr/>
        </p:nvSpPr>
        <p:spPr>
          <a:xfrm>
            <a:off x="11011909" y="596272"/>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746K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1BEE39FA-69F2-9B5A-A7CC-66CE29EBE4C3}"/>
              </a:ext>
            </a:extLst>
          </p:cNvPr>
          <p:cNvSpPr/>
          <p:nvPr/>
        </p:nvSpPr>
        <p:spPr>
          <a:xfrm>
            <a:off x="10870116" y="1309835"/>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638K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A097120-D9C3-EA7E-B339-89402AFD3930}"/>
              </a:ext>
            </a:extLst>
          </p:cNvPr>
          <p:cNvSpPr/>
          <p:nvPr/>
        </p:nvSpPr>
        <p:spPr>
          <a:xfrm>
            <a:off x="10343460" y="938053"/>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337K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8AC5730B-589E-7A00-C834-FFA8E7BF5195}"/>
              </a:ext>
            </a:extLst>
          </p:cNvPr>
          <p:cNvSpPr/>
          <p:nvPr/>
        </p:nvSpPr>
        <p:spPr>
          <a:xfrm>
            <a:off x="11169091" y="1653340"/>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2.9M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597ECA4E-BDC6-11EE-5FC4-50A4678B2D83}"/>
              </a:ext>
            </a:extLst>
          </p:cNvPr>
          <p:cNvSpPr/>
          <p:nvPr/>
        </p:nvSpPr>
        <p:spPr>
          <a:xfrm>
            <a:off x="11374915" y="1994752"/>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469K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936D306D-249E-E534-0ECA-3E57D9E4EA8A}"/>
              </a:ext>
            </a:extLst>
          </p:cNvPr>
          <p:cNvSpPr/>
          <p:nvPr/>
        </p:nvSpPr>
        <p:spPr>
          <a:xfrm>
            <a:off x="7678782" y="4407515"/>
            <a:ext cx="5661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1.3M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8331D0A5-4122-7488-4B25-59FF80B4B953}"/>
              </a:ext>
            </a:extLst>
          </p:cNvPr>
          <p:cNvSpPr/>
          <p:nvPr/>
        </p:nvSpPr>
        <p:spPr>
          <a:xfrm>
            <a:off x="7106370" y="4905911"/>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2.1M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10E6B2A4-F175-EF78-2959-41FC4BB8835E}"/>
              </a:ext>
            </a:extLst>
          </p:cNvPr>
          <p:cNvSpPr/>
          <p:nvPr/>
        </p:nvSpPr>
        <p:spPr>
          <a:xfrm>
            <a:off x="10624193" y="2028387"/>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1.5M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024F3CF5-A8EB-6F9E-74A3-B3A5D4A9FDC9}"/>
              </a:ext>
            </a:extLst>
          </p:cNvPr>
          <p:cNvSpPr/>
          <p:nvPr/>
        </p:nvSpPr>
        <p:spPr>
          <a:xfrm>
            <a:off x="11023883" y="2875002"/>
            <a:ext cx="1168117" cy="2100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ABB7B7C-B7B5-4AC0-A160-A8AE7F2AC916}"/>
              </a:ext>
            </a:extLst>
          </p:cNvPr>
          <p:cNvSpPr/>
          <p:nvPr/>
        </p:nvSpPr>
        <p:spPr>
          <a:xfrm>
            <a:off x="10893214" y="3118721"/>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319K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3F1C216C-15A8-2C63-0F2B-DB0399D12A5A}"/>
              </a:ext>
            </a:extLst>
          </p:cNvPr>
          <p:cNvSpPr/>
          <p:nvPr/>
        </p:nvSpPr>
        <p:spPr>
          <a:xfrm>
            <a:off x="10914640" y="2742207"/>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438K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CEE5CBD2-8250-7293-7A1A-30462C788FF9}"/>
              </a:ext>
            </a:extLst>
          </p:cNvPr>
          <p:cNvSpPr/>
          <p:nvPr/>
        </p:nvSpPr>
        <p:spPr>
          <a:xfrm>
            <a:off x="10914640" y="2910677"/>
            <a:ext cx="566182"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2.5M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446DA5F-0B13-340A-280A-56DA6FE79736}"/>
              </a:ext>
            </a:extLst>
          </p:cNvPr>
          <p:cNvSpPr/>
          <p:nvPr/>
        </p:nvSpPr>
        <p:spPr>
          <a:xfrm>
            <a:off x="887129" y="4367529"/>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546K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0CC3D355-9EC3-A500-77CB-0768B0A4806C}"/>
              </a:ext>
            </a:extLst>
          </p:cNvPr>
          <p:cNvSpPr/>
          <p:nvPr/>
        </p:nvSpPr>
        <p:spPr>
          <a:xfrm>
            <a:off x="8355504" y="3457906"/>
            <a:ext cx="429926"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2M</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AAE22CA6-76AA-E1A9-728D-D6935540D638}"/>
              </a:ext>
            </a:extLst>
          </p:cNvPr>
          <p:cNvPicPr>
            <a:picLocks noChangeAspect="1"/>
          </p:cNvPicPr>
          <p:nvPr/>
        </p:nvPicPr>
        <p:blipFill>
          <a:blip r:embed="rId2"/>
          <a:stretch>
            <a:fillRect/>
          </a:stretch>
        </p:blipFill>
        <p:spPr>
          <a:xfrm>
            <a:off x="11023883" y="3596324"/>
            <a:ext cx="1079560" cy="280906"/>
          </a:xfrm>
          <a:prstGeom prst="rect">
            <a:avLst/>
          </a:prstGeom>
        </p:spPr>
      </p:pic>
      <p:sp>
        <p:nvSpPr>
          <p:cNvPr id="65" name="Rectangle 64">
            <a:extLst>
              <a:ext uri="{FF2B5EF4-FFF2-40B4-BE49-F238E27FC236}">
                <a16:creationId xmlns:a16="http://schemas.microsoft.com/office/drawing/2014/main" id="{873EAAC5-1293-310B-50B7-7A2C464618EF}"/>
              </a:ext>
            </a:extLst>
          </p:cNvPr>
          <p:cNvSpPr/>
          <p:nvPr/>
        </p:nvSpPr>
        <p:spPr>
          <a:xfrm>
            <a:off x="9380759" y="2853394"/>
            <a:ext cx="55175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893K</a:t>
            </a:r>
            <a:endParaRPr kumimoji="0" lang="en-US" sz="4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65734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up of door handles of glass building doors">
            <a:extLst>
              <a:ext uri="{FF2B5EF4-FFF2-40B4-BE49-F238E27FC236}">
                <a16:creationId xmlns:a16="http://schemas.microsoft.com/office/drawing/2014/main" id="{7ADDB41D-4261-A33A-33AA-463C3FF4D8F0}"/>
              </a:ext>
            </a:extLst>
          </p:cNvPr>
          <p:cNvPicPr>
            <a:picLocks noChangeAspect="1"/>
          </p:cNvPicPr>
          <p:nvPr/>
        </p:nvPicPr>
        <p:blipFill>
          <a:blip r:embed="rId2"/>
          <a:srcRect t="8658" b="7072"/>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26D01B-A3AB-EDE7-A3ED-B2641DCAD6F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The Need for Public Adjusters</a:t>
            </a:r>
          </a:p>
        </p:txBody>
      </p:sp>
    </p:spTree>
    <p:extLst>
      <p:ext uri="{BB962C8B-B14F-4D97-AF65-F5344CB8AC3E}">
        <p14:creationId xmlns:p14="http://schemas.microsoft.com/office/powerpoint/2010/main" val="11225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1524000" y="0"/>
            <a:ext cx="9144000" cy="1066800"/>
          </a:xfrm>
        </p:spPr>
        <p:txBody>
          <a:bodyPr anchor="ctr">
            <a:normAutofit/>
          </a:bodyPr>
          <a:lstStyle/>
          <a:p>
            <a:pPr algn="ctr"/>
            <a:r>
              <a:rPr lang="en-US" altLang="en-US" b="1">
                <a:solidFill>
                  <a:schemeClr val="tx1"/>
                </a:solidFill>
                <a:cs typeface="Arial" panose="020B0604020202020204" pitchFamily="34" charset="0"/>
              </a:rPr>
              <a:t>How Effective Are Public Adjusters?</a:t>
            </a:r>
          </a:p>
        </p:txBody>
      </p:sp>
      <p:sp>
        <p:nvSpPr>
          <p:cNvPr id="4" name="Content Placeholder 2"/>
          <p:cNvSpPr txBox="1">
            <a:spLocks/>
          </p:cNvSpPr>
          <p:nvPr/>
        </p:nvSpPr>
        <p:spPr bwMode="auto">
          <a:xfrm>
            <a:off x="2209800" y="990600"/>
            <a:ext cx="7696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600">
                <a:solidFill>
                  <a:srgbClr val="000000"/>
                </a:solidFill>
                <a:latin typeface="+mn-lt"/>
              </a:defRPr>
            </a:lvl2pPr>
            <a:lvl3pPr marL="1143000" indent="-228600" algn="l" rtl="0" eaLnBrk="0" fontAlgn="base" hangingPunct="0">
              <a:spcBef>
                <a:spcPct val="20000"/>
              </a:spcBef>
              <a:spcAft>
                <a:spcPct val="0"/>
              </a:spcAft>
              <a:buClr>
                <a:schemeClr val="tx1"/>
              </a:buClr>
              <a:buChar char="•"/>
              <a:defRPr sz="2400">
                <a:solidFill>
                  <a:srgbClr val="000000"/>
                </a:solidFill>
                <a:latin typeface="+mn-lt"/>
              </a:defRPr>
            </a:lvl3pPr>
            <a:lvl4pPr marL="1600200" indent="-228600" algn="l" rtl="0" eaLnBrk="0" fontAlgn="base" hangingPunct="0">
              <a:spcBef>
                <a:spcPct val="20000"/>
              </a:spcBef>
              <a:spcAft>
                <a:spcPct val="0"/>
              </a:spcAft>
              <a:buClr>
                <a:schemeClr val="tx1"/>
              </a:buClr>
              <a:buChar char="•"/>
              <a:defRPr sz="2000">
                <a:solidFill>
                  <a:srgbClr val="000000"/>
                </a:solidFill>
                <a:latin typeface="+mn-lt"/>
              </a:defRPr>
            </a:lvl4pPr>
            <a:lvl5pPr marL="2057400" indent="-228600" algn="l" rtl="0" eaLnBrk="0" fontAlgn="base" hangingPunct="0">
              <a:spcBef>
                <a:spcPct val="20000"/>
              </a:spcBef>
              <a:spcAft>
                <a:spcPct val="0"/>
              </a:spcAft>
              <a:buClr>
                <a:schemeClr val="tx1"/>
              </a:buClr>
              <a:buChar char="•"/>
              <a:defRPr sz="2000">
                <a:solidFill>
                  <a:srgbClr val="000000"/>
                </a:solidFill>
                <a:latin typeface="+mn-lt"/>
              </a:defRPr>
            </a:lvl5pPr>
            <a:lvl6pPr marL="2514600" indent="-228600" algn="l" rtl="0" fontAlgn="base">
              <a:spcBef>
                <a:spcPct val="20000"/>
              </a:spcBef>
              <a:spcAft>
                <a:spcPct val="0"/>
              </a:spcAft>
              <a:buClr>
                <a:schemeClr val="tx1"/>
              </a:buClr>
              <a:buChar char="•"/>
              <a:defRPr sz="2000">
                <a:solidFill>
                  <a:srgbClr val="000000"/>
                </a:solidFill>
                <a:latin typeface="+mn-lt"/>
              </a:defRPr>
            </a:lvl6pPr>
            <a:lvl7pPr marL="2971800" indent="-228600" algn="l" rtl="0" fontAlgn="base">
              <a:spcBef>
                <a:spcPct val="20000"/>
              </a:spcBef>
              <a:spcAft>
                <a:spcPct val="0"/>
              </a:spcAft>
              <a:buClr>
                <a:schemeClr val="tx1"/>
              </a:buClr>
              <a:buChar char="•"/>
              <a:defRPr sz="2000">
                <a:solidFill>
                  <a:srgbClr val="000000"/>
                </a:solidFill>
                <a:latin typeface="+mn-lt"/>
              </a:defRPr>
            </a:lvl7pPr>
            <a:lvl8pPr marL="3429000" indent="-228600" algn="l" rtl="0" fontAlgn="base">
              <a:spcBef>
                <a:spcPct val="20000"/>
              </a:spcBef>
              <a:spcAft>
                <a:spcPct val="0"/>
              </a:spcAft>
              <a:buClr>
                <a:schemeClr val="tx1"/>
              </a:buClr>
              <a:buChar char="•"/>
              <a:defRPr sz="2000">
                <a:solidFill>
                  <a:srgbClr val="000000"/>
                </a:solidFill>
                <a:latin typeface="+mn-lt"/>
              </a:defRPr>
            </a:lvl8pPr>
            <a:lvl9pPr marL="3886200" indent="-228600" algn="l" rtl="0" fontAlgn="base">
              <a:spcBef>
                <a:spcPct val="20000"/>
              </a:spcBef>
              <a:spcAft>
                <a:spcPct val="0"/>
              </a:spcAft>
              <a:buClr>
                <a:schemeClr val="tx1"/>
              </a:buClr>
              <a:buChar char="•"/>
              <a:defRPr sz="2000">
                <a:solidFill>
                  <a:srgbClr val="000000"/>
                </a:solidFill>
                <a:latin typeface="+mn-lt"/>
              </a:defRPr>
            </a:lvl9pPr>
          </a:lstStyle>
          <a:p>
            <a:pPr marL="0" marR="0" lvl="0" indent="0" algn="l" defTabSz="457200" rtl="0" eaLnBrk="0" fontAlgn="base" latinLnBrk="0" hangingPunct="0">
              <a:lnSpc>
                <a:spcPct val="100000"/>
              </a:lnSpc>
              <a:spcBef>
                <a:spcPct val="20000"/>
              </a:spcBef>
              <a:spcAft>
                <a:spcPct val="0"/>
              </a:spcAft>
              <a:buClr>
                <a:prstClr val="white"/>
              </a:buClr>
              <a:buSzTx/>
              <a:buFontTx/>
              <a:buNone/>
              <a:tabLst/>
              <a:defRPr/>
            </a:pPr>
            <a:r>
              <a:rPr kumimoji="0" lang="en-US" altLang="en-US" sz="3600" b="0" i="0" u="none" strike="noStrike" kern="0" cap="none" spc="0" normalizeH="0" baseline="0" noProof="0">
                <a:ln>
                  <a:noFill/>
                </a:ln>
                <a:solidFill>
                  <a:prstClr val="white"/>
                </a:solidFill>
                <a:effectLst/>
                <a:uLnTx/>
                <a:uFillTx/>
                <a:latin typeface="Calisto MT" panose="02040603050505030304"/>
                <a:ea typeface="+mn-ea"/>
                <a:cs typeface="+mn-cs"/>
              </a:rPr>
              <a:t>“Policyholders who used public adjusters received an estimated </a:t>
            </a:r>
            <a:r>
              <a:rPr kumimoji="0" lang="en-US" altLang="en-US" sz="3600" b="0" i="0" u="sng" strike="noStrike" kern="0" cap="none" spc="0" normalizeH="0" baseline="0" noProof="0">
                <a:ln>
                  <a:noFill/>
                </a:ln>
                <a:solidFill>
                  <a:prstClr val="white"/>
                </a:solidFill>
                <a:effectLst/>
                <a:uLnTx/>
                <a:uFillTx/>
                <a:latin typeface="Calisto MT" panose="02040603050505030304"/>
                <a:ea typeface="+mn-ea"/>
                <a:cs typeface="+mn-cs"/>
              </a:rPr>
              <a:t>$9,379 </a:t>
            </a:r>
            <a:r>
              <a:rPr kumimoji="0" lang="en-US" altLang="en-US" sz="3600" b="0" i="0" u="none" strike="noStrike" kern="0" cap="none" spc="0" normalizeH="0" baseline="0" noProof="0">
                <a:ln>
                  <a:noFill/>
                </a:ln>
                <a:solidFill>
                  <a:prstClr val="white"/>
                </a:solidFill>
                <a:effectLst/>
                <a:uLnTx/>
                <a:uFillTx/>
                <a:latin typeface="Calisto MT" panose="02040603050505030304"/>
                <a:ea typeface="+mn-ea"/>
                <a:cs typeface="+mn-cs"/>
              </a:rPr>
              <a:t>on their claim, compared to </a:t>
            </a:r>
            <a:r>
              <a:rPr kumimoji="0" lang="en-US" altLang="en-US" sz="3600" b="0" i="0" u="sng" strike="noStrike" kern="0" cap="none" spc="0" normalizeH="0" baseline="0" noProof="0">
                <a:ln>
                  <a:noFill/>
                </a:ln>
                <a:solidFill>
                  <a:prstClr val="white"/>
                </a:solidFill>
                <a:effectLst/>
                <a:uLnTx/>
                <a:uFillTx/>
                <a:latin typeface="Calisto MT" panose="02040603050505030304"/>
                <a:ea typeface="+mn-ea"/>
                <a:cs typeface="+mn-cs"/>
              </a:rPr>
              <a:t>$1,391 </a:t>
            </a:r>
            <a:r>
              <a:rPr kumimoji="0" lang="en-US" altLang="en-US" sz="3600" b="0" i="0" u="none" strike="noStrike" kern="0" cap="none" spc="0" normalizeH="0" baseline="0" noProof="0">
                <a:ln>
                  <a:noFill/>
                </a:ln>
                <a:solidFill>
                  <a:prstClr val="white"/>
                </a:solidFill>
                <a:effectLst/>
                <a:uLnTx/>
                <a:uFillTx/>
                <a:latin typeface="Calisto MT" panose="02040603050505030304"/>
                <a:ea typeface="+mn-ea"/>
                <a:cs typeface="+mn-cs"/>
              </a:rPr>
              <a:t>for those policyholders that did not use a public adjuster,</a:t>
            </a:r>
          </a:p>
          <a:p>
            <a:pPr marL="0" marR="0" lvl="0" indent="0" algn="l" defTabSz="457200" rtl="0" eaLnBrk="0" fontAlgn="base" latinLnBrk="0" hangingPunct="0">
              <a:lnSpc>
                <a:spcPct val="100000"/>
              </a:lnSpc>
              <a:spcBef>
                <a:spcPct val="20000"/>
              </a:spcBef>
              <a:spcAft>
                <a:spcPct val="0"/>
              </a:spcAft>
              <a:buClr>
                <a:prstClr val="white"/>
              </a:buClr>
              <a:buSzTx/>
              <a:buFontTx/>
              <a:buNone/>
              <a:tabLst/>
              <a:defRPr/>
            </a:pPr>
            <a:endParaRPr kumimoji="0" lang="en-US" altLang="en-US" sz="1400" b="0" i="0" u="none" strike="noStrike" kern="0" cap="none" spc="0" normalizeH="0" baseline="0" noProof="0">
              <a:ln>
                <a:noFill/>
              </a:ln>
              <a:solidFill>
                <a:prstClr val="white"/>
              </a:solidFill>
              <a:effectLst/>
              <a:uLnTx/>
              <a:uFillTx/>
              <a:latin typeface="Calisto MT" panose="02040603050505030304"/>
              <a:ea typeface="+mn-ea"/>
              <a:cs typeface="+mn-cs"/>
            </a:endParaRPr>
          </a:p>
          <a:p>
            <a:pPr marL="0" marR="0" lvl="0" indent="0" algn="l" defTabSz="457200" rtl="0" eaLnBrk="0" fontAlgn="base" latinLnBrk="0" hangingPunct="0">
              <a:lnSpc>
                <a:spcPct val="100000"/>
              </a:lnSpc>
              <a:spcBef>
                <a:spcPct val="20000"/>
              </a:spcBef>
              <a:spcAft>
                <a:spcPct val="0"/>
              </a:spcAft>
              <a:buClr>
                <a:prstClr val="white"/>
              </a:buClr>
              <a:buSzTx/>
              <a:buFontTx/>
              <a:buNone/>
              <a:tabLst/>
              <a:defRPr/>
            </a:pPr>
            <a:r>
              <a:rPr kumimoji="0" lang="en-US" altLang="en-US" sz="3600" b="0" i="0" u="none" strike="noStrike" kern="0" cap="none" spc="0" normalizeH="0" baseline="0" noProof="0">
                <a:ln>
                  <a:noFill/>
                </a:ln>
                <a:solidFill>
                  <a:prstClr val="white"/>
                </a:solidFill>
                <a:effectLst/>
                <a:uLnTx/>
                <a:uFillTx/>
                <a:latin typeface="Calisto MT" panose="02040603050505030304"/>
                <a:ea typeface="+mn-ea"/>
                <a:cs typeface="+mn-cs"/>
              </a:rPr>
              <a:t> …..a difference of </a:t>
            </a:r>
            <a:r>
              <a:rPr kumimoji="0" lang="en-US" altLang="en-US" sz="3600" b="0" i="0" u="sng" strike="noStrike" kern="0" cap="none" spc="0" normalizeH="0" baseline="0" noProof="0">
                <a:ln>
                  <a:noFill/>
                </a:ln>
                <a:solidFill>
                  <a:prstClr val="white"/>
                </a:solidFill>
                <a:effectLst/>
                <a:uLnTx/>
                <a:uFillTx/>
                <a:latin typeface="Calisto MT" panose="02040603050505030304"/>
                <a:ea typeface="+mn-ea"/>
                <a:cs typeface="+mn-cs"/>
              </a:rPr>
              <a:t>574%</a:t>
            </a:r>
            <a:r>
              <a:rPr kumimoji="0" lang="en-US" altLang="en-US" sz="3600" b="0" i="0" u="none" strike="noStrike" kern="0" cap="none" spc="0" normalizeH="0" baseline="0" noProof="0">
                <a:ln>
                  <a:noFill/>
                </a:ln>
                <a:solidFill>
                  <a:prstClr val="white"/>
                </a:solidFill>
                <a:effectLst/>
                <a:uLnTx/>
                <a:uFillTx/>
                <a:latin typeface="Calisto MT" panose="02040603050505030304"/>
                <a:ea typeface="+mn-ea"/>
                <a:cs typeface="+mn-cs"/>
              </a:rPr>
              <a:t>.”</a:t>
            </a:r>
          </a:p>
          <a:p>
            <a:pPr marL="342900" marR="0" lvl="0" indent="-342900" algn="l" defTabSz="457200" rtl="0" eaLnBrk="0" fontAlgn="base" latinLnBrk="0" hangingPunct="0">
              <a:lnSpc>
                <a:spcPct val="100000"/>
              </a:lnSpc>
              <a:spcBef>
                <a:spcPct val="20000"/>
              </a:spcBef>
              <a:spcAft>
                <a:spcPct val="0"/>
              </a:spcAft>
              <a:buClr>
                <a:prstClr val="white"/>
              </a:buClr>
              <a:buSzTx/>
              <a:buFontTx/>
              <a:buChar char="•"/>
              <a:tabLst/>
              <a:defRPr/>
            </a:pPr>
            <a:endParaRPr kumimoji="0" lang="en-US" altLang="en-US" sz="900" b="1" i="0" u="none" strike="noStrike" kern="0" cap="none" spc="0" normalizeH="0" baseline="0" noProof="0">
              <a:ln>
                <a:noFill/>
              </a:ln>
              <a:solidFill>
                <a:srgbClr val="000000"/>
              </a:solidFill>
              <a:effectLst/>
              <a:uLnTx/>
              <a:uFillTx/>
              <a:latin typeface="Calisto MT" panose="02040603050505030304"/>
              <a:ea typeface="+mn-ea"/>
              <a:cs typeface="+mn-cs"/>
            </a:endParaRPr>
          </a:p>
          <a:p>
            <a:pPr marL="342900" marR="0" lvl="0" indent="-342900" algn="l" defTabSz="457200" rtl="0" eaLnBrk="0" fontAlgn="base" latinLnBrk="0" hangingPunct="0">
              <a:lnSpc>
                <a:spcPct val="100000"/>
              </a:lnSpc>
              <a:spcBef>
                <a:spcPct val="20000"/>
              </a:spcBef>
              <a:spcAft>
                <a:spcPct val="0"/>
              </a:spcAft>
              <a:buClr>
                <a:prstClr val="white"/>
              </a:buClr>
              <a:buSzTx/>
              <a:buFontTx/>
              <a:buNone/>
              <a:tabLst/>
              <a:defRPr/>
            </a:pPr>
            <a:r>
              <a:rPr kumimoji="0" lang="en-US" altLang="en-US" sz="2800" b="1" i="0" u="none" strike="noStrike" kern="0" cap="none" spc="0" normalizeH="0" baseline="0" noProof="0">
                <a:ln>
                  <a:noFill/>
                </a:ln>
                <a:solidFill>
                  <a:prstClr val="white"/>
                </a:solidFill>
                <a:effectLst/>
                <a:uLnTx/>
                <a:uFillTx/>
                <a:latin typeface="Calisto MT" panose="02040603050505030304"/>
                <a:ea typeface="+mn-ea"/>
                <a:cs typeface="+mn-cs"/>
              </a:rPr>
              <a:t>			(OPPAGA)</a:t>
            </a:r>
            <a:r>
              <a:rPr kumimoji="0" lang="en-US" altLang="en-US" sz="2800" b="1" i="0" u="none" strike="noStrike" kern="0" cap="none" spc="0" normalizeH="0" baseline="0" noProof="0">
                <a:ln>
                  <a:noFill/>
                </a:ln>
                <a:solidFill>
                  <a:srgbClr val="000000"/>
                </a:solidFill>
                <a:effectLst/>
                <a:uLnTx/>
                <a:uFillTx/>
                <a:latin typeface="Calisto MT" panose="02040603050505030304"/>
                <a:ea typeface="+mn-ea"/>
                <a:cs typeface="+mn-cs"/>
              </a:rPr>
              <a:t>			</a:t>
            </a:r>
          </a:p>
          <a:p>
            <a:pPr marL="342900" marR="0" lvl="0" indent="-342900" algn="l" defTabSz="457200" rtl="0" eaLnBrk="0" fontAlgn="base" latinLnBrk="0" hangingPunct="0">
              <a:lnSpc>
                <a:spcPct val="100000"/>
              </a:lnSpc>
              <a:spcBef>
                <a:spcPct val="20000"/>
              </a:spcBef>
              <a:spcAft>
                <a:spcPct val="0"/>
              </a:spcAft>
              <a:buClr>
                <a:prstClr val="white"/>
              </a:buClr>
              <a:buSzTx/>
              <a:buFontTx/>
              <a:buNone/>
              <a:tabLst/>
              <a:defRPr/>
            </a:pPr>
            <a:r>
              <a:rPr kumimoji="0" lang="en-US" altLang="en-US" sz="2400" b="1" i="0" u="none" strike="noStrike" kern="0" cap="none" spc="0" normalizeH="0" baseline="0" noProof="0">
                <a:ln>
                  <a:noFill/>
                </a:ln>
                <a:solidFill>
                  <a:prstClr val="white"/>
                </a:solidFill>
                <a:effectLst/>
                <a:uLnTx/>
                <a:uFillTx/>
                <a:latin typeface="Calisto MT" panose="02040603050505030304"/>
                <a:ea typeface="+mn-ea"/>
                <a:cs typeface="+mn-cs"/>
              </a:rPr>
              <a:t>			Office of Program Policy Analysis </a:t>
            </a:r>
          </a:p>
          <a:p>
            <a:pPr marL="342900" marR="0" lvl="0" indent="-342900" algn="l" defTabSz="457200" rtl="0" eaLnBrk="0" fontAlgn="base" latinLnBrk="0" hangingPunct="0">
              <a:lnSpc>
                <a:spcPct val="100000"/>
              </a:lnSpc>
              <a:spcBef>
                <a:spcPct val="20000"/>
              </a:spcBef>
              <a:spcAft>
                <a:spcPct val="0"/>
              </a:spcAft>
              <a:buClr>
                <a:prstClr val="white"/>
              </a:buClr>
              <a:buSzTx/>
              <a:buFontTx/>
              <a:buNone/>
              <a:tabLst/>
              <a:defRPr/>
            </a:pPr>
            <a:r>
              <a:rPr kumimoji="0" lang="en-US" altLang="en-US" sz="2400" b="1" i="0" u="none" strike="noStrike" kern="0" cap="none" spc="0" normalizeH="0" baseline="0" noProof="0">
                <a:ln>
                  <a:noFill/>
                </a:ln>
                <a:solidFill>
                  <a:prstClr val="white"/>
                </a:solidFill>
                <a:effectLst/>
                <a:uLnTx/>
                <a:uFillTx/>
                <a:latin typeface="Calisto MT" panose="02040603050505030304"/>
                <a:ea typeface="+mn-ea"/>
                <a:cs typeface="+mn-cs"/>
              </a:rPr>
              <a:t>			and Government Accountability </a:t>
            </a:r>
          </a:p>
          <a:p>
            <a:pPr marL="342900" marR="0" lvl="0" indent="-342900" algn="l" defTabSz="457200" rtl="0" eaLnBrk="0" fontAlgn="base" latinLnBrk="0" hangingPunct="0">
              <a:lnSpc>
                <a:spcPct val="100000"/>
              </a:lnSpc>
              <a:spcBef>
                <a:spcPct val="20000"/>
              </a:spcBef>
              <a:spcAft>
                <a:spcPct val="0"/>
              </a:spcAft>
              <a:buClr>
                <a:prstClr val="white"/>
              </a:buClr>
              <a:buSzTx/>
              <a:buFontTx/>
              <a:buNone/>
              <a:tabLst/>
              <a:defRPr/>
            </a:pPr>
            <a:r>
              <a:rPr kumimoji="0" lang="en-US" altLang="en-US" sz="2400" b="1" i="0" u="none" strike="noStrike" kern="0" cap="none" spc="0" normalizeH="0" baseline="0" noProof="0">
                <a:ln>
                  <a:noFill/>
                </a:ln>
                <a:solidFill>
                  <a:prstClr val="white"/>
                </a:solidFill>
                <a:effectLst/>
                <a:uLnTx/>
                <a:uFillTx/>
                <a:latin typeface="Calisto MT" panose="02040603050505030304"/>
                <a:ea typeface="+mn-ea"/>
                <a:cs typeface="+mn-cs"/>
              </a:rPr>
              <a:t>			</a:t>
            </a:r>
            <a:endParaRPr kumimoji="0" lang="en-US" altLang="en-US" sz="2400" b="0" i="0" u="none" strike="noStrike" kern="0" cap="none" spc="0" normalizeH="0" baseline="0" noProof="0">
              <a:ln>
                <a:noFill/>
              </a:ln>
              <a:solidFill>
                <a:srgbClr val="000000"/>
              </a:solidFill>
              <a:effectLst/>
              <a:uLnTx/>
              <a:uFillTx/>
              <a:latin typeface="Calisto MT" panose="02040603050505030304"/>
              <a:ea typeface="+mn-ea"/>
              <a:cs typeface="+mn-cs"/>
            </a:endParaRPr>
          </a:p>
        </p:txBody>
      </p:sp>
    </p:spTree>
    <p:custDataLst>
      <p:tags r:id="rId1"/>
    </p:custDataLst>
    <p:extLst>
      <p:ext uri="{BB962C8B-B14F-4D97-AF65-F5344CB8AC3E}">
        <p14:creationId xmlns:p14="http://schemas.microsoft.com/office/powerpoint/2010/main" val="84330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29" b="37111"/>
          <a:stretch/>
        </p:blipFill>
        <p:spPr>
          <a:xfrm>
            <a:off x="1134766" y="152400"/>
            <a:ext cx="9380834" cy="5638800"/>
          </a:xfrm>
          <a:prstGeom prst="rect">
            <a:avLst/>
          </a:prstGeom>
        </p:spPr>
      </p:pic>
      <p:sp>
        <p:nvSpPr>
          <p:cNvPr id="3" name="Rectangle 2"/>
          <p:cNvSpPr/>
          <p:nvPr/>
        </p:nvSpPr>
        <p:spPr>
          <a:xfrm>
            <a:off x="3708098" y="3886200"/>
            <a:ext cx="6807502" cy="2529923"/>
          </a:xfrm>
          <a:prstGeom prst="rect">
            <a:avLst/>
          </a:prstGeom>
          <a:solidFill>
            <a:schemeClr val="tx1"/>
          </a:solidFill>
        </p:spPr>
        <p:txBody>
          <a:bodyPr wrap="square">
            <a:spAutoFit/>
          </a:bodyPr>
          <a:lstStyle/>
          <a:p>
            <a:pPr marL="0" marR="0" lvl="0" indent="0" algn="l" defTabSz="457200" rtl="0" eaLnBrk="1" fontAlgn="auto" latinLnBrk="0" hangingPunct="1">
              <a:lnSpc>
                <a:spcPct val="80000"/>
              </a:lnSpc>
              <a:spcBef>
                <a:spcPts val="0"/>
              </a:spcBef>
              <a:spcAft>
                <a:spcPts val="0"/>
              </a:spcAft>
              <a:buClr>
                <a:srgbClr val="FF0000"/>
              </a:buClr>
              <a:buSzTx/>
              <a:buFontTx/>
              <a:buNone/>
              <a:tabLst/>
              <a:defRPr/>
            </a:pPr>
            <a:r>
              <a:rPr kumimoji="0" lang="en-US" altLang="en-US" sz="3200" b="1" i="0" u="none" strike="noStrike" kern="1200" cap="none" spc="0" normalizeH="0" baseline="0" noProof="0">
                <a:ln>
                  <a:noFill/>
                </a:ln>
                <a:solidFill>
                  <a:prstClr val="black"/>
                </a:solidFill>
                <a:effectLst/>
                <a:uLnTx/>
                <a:uFillTx/>
                <a:latin typeface="Calisto MT" panose="02040603050505030304"/>
                <a:ea typeface="+mn-ea"/>
                <a:cs typeface="+mn-cs"/>
              </a:rPr>
              <a:t>	“Roughly 80 percent of [    ] policyholders accept its damage appraisals without seeking an independent opinion.  Those 80 percent [    ] get only 25 to 40 cents on the dollar.” </a:t>
            </a:r>
          </a:p>
          <a:p>
            <a:pPr marL="0" marR="0" lvl="0" indent="0" algn="l" defTabSz="457200" rtl="0" eaLnBrk="1" fontAlgn="auto" latinLnBrk="0" hangingPunct="1">
              <a:lnSpc>
                <a:spcPct val="80000"/>
              </a:lnSpc>
              <a:spcBef>
                <a:spcPts val="0"/>
              </a:spcBef>
              <a:spcAft>
                <a:spcPts val="0"/>
              </a:spcAft>
              <a:buClr>
                <a:srgbClr val="FF0000"/>
              </a:buClr>
              <a:buSzTx/>
              <a:buFontTx/>
              <a:buNone/>
              <a:tabLst/>
              <a:defRPr/>
            </a:pPr>
            <a:endParaRPr kumimoji="0" lang="en-US" altLang="en-US" sz="600" b="1" i="0" u="none" strike="noStrike" kern="1200" cap="none" spc="0" normalizeH="0" baseline="0" noProof="0">
              <a:ln>
                <a:noFill/>
              </a:ln>
              <a:solidFill>
                <a:prstClr val="black"/>
              </a:solidFill>
              <a:effectLst/>
              <a:uLnTx/>
              <a:uFillTx/>
              <a:latin typeface="Calisto MT" panose="02040603050505030304"/>
              <a:ea typeface="+mn-ea"/>
              <a:cs typeface="+mn-cs"/>
            </a:endParaRPr>
          </a:p>
        </p:txBody>
      </p:sp>
    </p:spTree>
    <p:custDataLst>
      <p:tags r:id="rId1"/>
    </p:custDataLst>
    <p:extLst>
      <p:ext uri="{BB962C8B-B14F-4D97-AF65-F5344CB8AC3E}">
        <p14:creationId xmlns:p14="http://schemas.microsoft.com/office/powerpoint/2010/main" val="2975428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72C8BB-5131-3D67-3C9C-98912810B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59" y="1708234"/>
            <a:ext cx="10277682" cy="47373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92AA0A-4865-50DC-9CE3-D9570F127034}"/>
              </a:ext>
            </a:extLst>
          </p:cNvPr>
          <p:cNvSpPr txBox="1"/>
          <p:nvPr/>
        </p:nvSpPr>
        <p:spPr>
          <a:xfrm>
            <a:off x="2728067" y="412397"/>
            <a:ext cx="88478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sto MT" panose="02040603050505030304"/>
                <a:ea typeface="+mn-ea"/>
                <a:cs typeface="+mn-cs"/>
              </a:rPr>
              <a:t>Aired September 29</a:t>
            </a:r>
            <a:r>
              <a:rPr kumimoji="0" lang="en-US" sz="4400" b="0" i="0" u="none" strike="noStrike" kern="1200" cap="none" spc="0" normalizeH="0" baseline="30000" noProof="0" dirty="0">
                <a:ln>
                  <a:noFill/>
                </a:ln>
                <a:solidFill>
                  <a:prstClr val="white"/>
                </a:solidFill>
                <a:effectLst/>
                <a:uLnTx/>
                <a:uFillTx/>
                <a:latin typeface="Calisto MT" panose="02040603050505030304"/>
                <a:ea typeface="+mn-ea"/>
                <a:cs typeface="+mn-cs"/>
              </a:rPr>
              <a:t>th</a:t>
            </a:r>
            <a:endParaRPr kumimoji="0" lang="en-US" sz="4400" b="0" i="0" u="none" strike="noStrike" kern="1200" cap="none" spc="0" normalizeH="0" baseline="0" noProof="0" dirty="0">
              <a:ln>
                <a:noFill/>
              </a:ln>
              <a:solidFill>
                <a:prstClr val="white"/>
              </a:solidFill>
              <a:effectLst/>
              <a:uLnTx/>
              <a:uFillTx/>
              <a:latin typeface="Calisto MT" panose="020406030505050303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Insurance Company Reduced Their Adjuster’s Estimate</a:t>
            </a:r>
          </a:p>
        </p:txBody>
      </p:sp>
      <p:pic>
        <p:nvPicPr>
          <p:cNvPr id="3" name="Picture 2">
            <a:extLst>
              <a:ext uri="{FF2B5EF4-FFF2-40B4-BE49-F238E27FC236}">
                <a16:creationId xmlns:a16="http://schemas.microsoft.com/office/drawing/2014/main" id="{4E563994-F2AC-BEFA-DDD2-4853FFD3668A}"/>
              </a:ext>
            </a:extLst>
          </p:cNvPr>
          <p:cNvPicPr>
            <a:picLocks noChangeAspect="1"/>
          </p:cNvPicPr>
          <p:nvPr/>
        </p:nvPicPr>
        <p:blipFill>
          <a:blip r:embed="rId3"/>
          <a:stretch>
            <a:fillRect/>
          </a:stretch>
        </p:blipFill>
        <p:spPr>
          <a:xfrm>
            <a:off x="796290" y="492266"/>
            <a:ext cx="1688784" cy="1040589"/>
          </a:xfrm>
          <a:prstGeom prst="rect">
            <a:avLst/>
          </a:prstGeom>
        </p:spPr>
      </p:pic>
    </p:spTree>
    <p:extLst>
      <p:ext uri="{BB962C8B-B14F-4D97-AF65-F5344CB8AC3E}">
        <p14:creationId xmlns:p14="http://schemas.microsoft.com/office/powerpoint/2010/main" val="399026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0 Minutes &amp; Allstate">
            <a:hlinkClick r:id="" action="ppaction://media"/>
            <a:extLst>
              <a:ext uri="{FF2B5EF4-FFF2-40B4-BE49-F238E27FC236}">
                <a16:creationId xmlns:a16="http://schemas.microsoft.com/office/drawing/2014/main" id="{B3EFBBEE-8896-F866-A2E0-5400530917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50" y="13045"/>
            <a:ext cx="12156301" cy="6831911"/>
          </a:xfrm>
          <a:prstGeom prst="rect">
            <a:avLst/>
          </a:prstGeom>
        </p:spPr>
      </p:pic>
    </p:spTree>
    <p:extLst>
      <p:ext uri="{BB962C8B-B14F-4D97-AF65-F5344CB8AC3E}">
        <p14:creationId xmlns:p14="http://schemas.microsoft.com/office/powerpoint/2010/main" val="368578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ople sitting on a grass field and enjoying the sun">
            <a:extLst>
              <a:ext uri="{FF2B5EF4-FFF2-40B4-BE49-F238E27FC236}">
                <a16:creationId xmlns:a16="http://schemas.microsoft.com/office/drawing/2014/main" id="{958066B4-F422-4882-0182-F0FE595A30E5}"/>
              </a:ext>
            </a:extLst>
          </p:cNvPr>
          <p:cNvPicPr>
            <a:picLocks noChangeAspect="1"/>
          </p:cNvPicPr>
          <p:nvPr/>
        </p:nvPicPr>
        <p:blipFill>
          <a:blip r:embed="rId2"/>
          <a:srcRect t="15730"/>
          <a:stretch/>
        </p:blipFill>
        <p:spPr>
          <a:xfrm>
            <a:off x="-3047" y="10"/>
            <a:ext cx="12191999"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D23881-136B-0446-CCF9-F614E39A939B}"/>
              </a:ext>
            </a:extLst>
          </p:cNvPr>
          <p:cNvSpPr>
            <a:spLocks noGrp="1"/>
          </p:cNvSpPr>
          <p:nvPr>
            <p:ph type="title"/>
          </p:nvPr>
        </p:nvSpPr>
        <p:spPr>
          <a:xfrm>
            <a:off x="956874" y="2933742"/>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You will be enlightened today and learn things that the majority of Americans do not know but SHOULD!</a:t>
            </a:r>
          </a:p>
        </p:txBody>
      </p:sp>
    </p:spTree>
    <p:extLst>
      <p:ext uri="{BB962C8B-B14F-4D97-AF65-F5344CB8AC3E}">
        <p14:creationId xmlns:p14="http://schemas.microsoft.com/office/powerpoint/2010/main" val="28758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00201" y="838200"/>
          <a:ext cx="8991600" cy="5495903"/>
        </p:xfrm>
        <a:graphic>
          <a:graphicData uri="http://schemas.openxmlformats.org/drawingml/2006/table">
            <a:tbl>
              <a:tblPr firstRow="1" firstCol="1" bandRow="1">
                <a:tableStyleId>{00A15C55-8517-42AA-B614-E9B94910E393}</a:tableStyleId>
              </a:tblPr>
              <a:tblGrid>
                <a:gridCol w="1427869">
                  <a:extLst>
                    <a:ext uri="{9D8B030D-6E8A-4147-A177-3AD203B41FA5}">
                      <a16:colId xmlns:a16="http://schemas.microsoft.com/office/drawing/2014/main" val="20000"/>
                    </a:ext>
                  </a:extLst>
                </a:gridCol>
                <a:gridCol w="1651963">
                  <a:extLst>
                    <a:ext uri="{9D8B030D-6E8A-4147-A177-3AD203B41FA5}">
                      <a16:colId xmlns:a16="http://schemas.microsoft.com/office/drawing/2014/main" val="20002"/>
                    </a:ext>
                  </a:extLst>
                </a:gridCol>
                <a:gridCol w="1305903">
                  <a:extLst>
                    <a:ext uri="{9D8B030D-6E8A-4147-A177-3AD203B41FA5}">
                      <a16:colId xmlns:a16="http://schemas.microsoft.com/office/drawing/2014/main" val="20003"/>
                    </a:ext>
                  </a:extLst>
                </a:gridCol>
                <a:gridCol w="1478438">
                  <a:extLst>
                    <a:ext uri="{9D8B030D-6E8A-4147-A177-3AD203B41FA5}">
                      <a16:colId xmlns:a16="http://schemas.microsoft.com/office/drawing/2014/main" val="20004"/>
                    </a:ext>
                  </a:extLst>
                </a:gridCol>
                <a:gridCol w="1565698">
                  <a:extLst>
                    <a:ext uri="{9D8B030D-6E8A-4147-A177-3AD203B41FA5}">
                      <a16:colId xmlns:a16="http://schemas.microsoft.com/office/drawing/2014/main" val="20005"/>
                    </a:ext>
                  </a:extLst>
                </a:gridCol>
                <a:gridCol w="1561729">
                  <a:extLst>
                    <a:ext uri="{9D8B030D-6E8A-4147-A177-3AD203B41FA5}">
                      <a16:colId xmlns:a16="http://schemas.microsoft.com/office/drawing/2014/main" val="20006"/>
                    </a:ext>
                  </a:extLst>
                </a:gridCol>
              </a:tblGrid>
              <a:tr h="574371">
                <a:tc>
                  <a:txBody>
                    <a:bodyPr/>
                    <a:lstStyle/>
                    <a:p>
                      <a:pPr marL="0" marR="0" algn="l"/>
                      <a:r>
                        <a:rPr lang="en-US" sz="1600">
                          <a:effectLst/>
                        </a:rPr>
                        <a:t>Client</a:t>
                      </a:r>
                      <a:endParaRPr lang="en-US" sz="16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Cause Of Loss</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Company</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Payout</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Settlement</a:t>
                      </a:r>
                      <a:r>
                        <a:rPr lang="en-US" sz="1600" baseline="0">
                          <a:effectLst/>
                        </a:rPr>
                        <a:t> with Metro </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The  Difference Metro made</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4"/>
                  </a:ext>
                </a:extLst>
              </a:tr>
              <a:tr h="618835">
                <a:tc>
                  <a:txBody>
                    <a:bodyPr/>
                    <a:lstStyle/>
                    <a:p>
                      <a:pPr marL="0" marR="0" algn="l"/>
                      <a:r>
                        <a:rPr lang="en-US" sz="1400">
                          <a:effectLst/>
                        </a:rPr>
                        <a:t>Apostolic Pentecostal </a:t>
                      </a:r>
                      <a:r>
                        <a:rPr lang="en-US" sz="1400">
                          <a:solidFill>
                            <a:schemeClr val="bg1"/>
                          </a:solidFill>
                          <a:effectLst/>
                          <a:highlight>
                            <a:srgbClr val="FFFF00"/>
                          </a:highlight>
                        </a:rPr>
                        <a:t>Church</a:t>
                      </a:r>
                      <a:endParaRPr lang="en-US" sz="1400">
                        <a:solidFill>
                          <a:schemeClr val="bg1"/>
                        </a:solidFill>
                        <a:effectLst/>
                        <a:highlight>
                          <a:srgbClr val="FFFF00"/>
                        </a:highligh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Wind</a:t>
                      </a:r>
                      <a:endParaRPr lang="en-US" sz="14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Philadelphia Insurance Co</a:t>
                      </a:r>
                      <a:endParaRPr lang="en-US" sz="14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Denied</a:t>
                      </a:r>
                      <a:endParaRPr lang="en-US" sz="1400" b="1">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$187,338.91</a:t>
                      </a:r>
                      <a:endParaRPr lang="en-US" sz="14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Covered</a:t>
                      </a:r>
                      <a:endParaRPr lang="en-US" sz="1400" b="1">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0"/>
                  </a:ext>
                </a:extLst>
              </a:tr>
              <a:tr h="266674">
                <a:tc>
                  <a:txBody>
                    <a:bodyPr/>
                    <a:lstStyle/>
                    <a:p>
                      <a:pPr marL="0" marR="0" algn="l">
                        <a:lnSpc>
                          <a:spcPct val="115000"/>
                        </a:lnSpc>
                        <a:spcBef>
                          <a:spcPts val="0"/>
                        </a:spcBef>
                        <a:spcAft>
                          <a:spcPts val="0"/>
                        </a:spcAft>
                      </a:pPr>
                      <a:r>
                        <a:rPr lang="en-US" sz="1400">
                          <a:effectLst/>
                        </a:rPr>
                        <a:t>Cicirello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$8,120.92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1"/>
                  </a:ext>
                </a:extLst>
              </a:tr>
              <a:tr h="246159">
                <a:tc>
                  <a:txBody>
                    <a:bodyPr/>
                    <a:lstStyle/>
                    <a:p>
                      <a:pPr marL="0" marR="0" algn="l">
                        <a:lnSpc>
                          <a:spcPct val="115000"/>
                        </a:lnSpc>
                        <a:spcBef>
                          <a:spcPts val="0"/>
                        </a:spcBef>
                        <a:spcAft>
                          <a:spcPts val="0"/>
                        </a:spcAft>
                      </a:pPr>
                      <a:r>
                        <a:rPr lang="en-US" sz="1400">
                          <a:effectLst/>
                        </a:rPr>
                        <a:t>Culp</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$2,831.26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$6,093.17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2"/>
                  </a:ext>
                </a:extLst>
              </a:tr>
              <a:tr h="266674">
                <a:tc>
                  <a:txBody>
                    <a:bodyPr/>
                    <a:lstStyle/>
                    <a:p>
                      <a:pPr marL="0" marR="0" algn="l">
                        <a:lnSpc>
                          <a:spcPct val="115000"/>
                        </a:lnSpc>
                        <a:spcBef>
                          <a:spcPts val="0"/>
                        </a:spcBef>
                        <a:spcAft>
                          <a:spcPts val="0"/>
                        </a:spcAft>
                        <a:tabLst>
                          <a:tab pos="628650" algn="l"/>
                        </a:tabLst>
                      </a:pPr>
                      <a:r>
                        <a:rPr lang="en-US" sz="1400">
                          <a:effectLst/>
                        </a:rPr>
                        <a:t>Dixon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$134,301.73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3"/>
                  </a:ext>
                </a:extLst>
              </a:tr>
              <a:tr h="246159">
                <a:tc>
                  <a:txBody>
                    <a:bodyPr/>
                    <a:lstStyle/>
                    <a:p>
                      <a:pPr marL="0" marR="0" algn="l">
                        <a:lnSpc>
                          <a:spcPct val="115000"/>
                        </a:lnSpc>
                        <a:spcBef>
                          <a:spcPts val="0"/>
                        </a:spcBef>
                        <a:spcAft>
                          <a:spcPts val="0"/>
                        </a:spcAft>
                      </a:pPr>
                      <a:r>
                        <a:rPr lang="en-US" sz="1400">
                          <a:effectLst/>
                        </a:rPr>
                        <a:t>Dojcinovski</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Ice Damming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$2,881.43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$8,461.88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4"/>
                  </a:ext>
                </a:extLst>
              </a:tr>
              <a:tr h="266674">
                <a:tc>
                  <a:txBody>
                    <a:bodyPr/>
                    <a:lstStyle/>
                    <a:p>
                      <a:pPr marL="0" marR="0" algn="l">
                        <a:lnSpc>
                          <a:spcPct val="115000"/>
                        </a:lnSpc>
                        <a:spcBef>
                          <a:spcPts val="0"/>
                        </a:spcBef>
                        <a:spcAft>
                          <a:spcPts val="0"/>
                        </a:spcAft>
                      </a:pPr>
                      <a:r>
                        <a:rPr lang="en-US" sz="1400">
                          <a:effectLst/>
                        </a:rPr>
                        <a:t>Gaffney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$4,028.02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$10,099.07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5"/>
                  </a:ext>
                </a:extLst>
              </a:tr>
              <a:tr h="350128">
                <a:tc>
                  <a:txBody>
                    <a:bodyPr/>
                    <a:lstStyle/>
                    <a:p>
                      <a:pPr marL="0" marR="0" algn="l">
                        <a:lnSpc>
                          <a:spcPct val="115000"/>
                        </a:lnSpc>
                        <a:spcBef>
                          <a:spcPts val="0"/>
                        </a:spcBef>
                        <a:spcAft>
                          <a:spcPts val="0"/>
                        </a:spcAft>
                      </a:pPr>
                      <a:r>
                        <a:rPr lang="en-US" sz="1400">
                          <a:effectLst/>
                        </a:rPr>
                        <a:t>Gibbs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Farmers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$2,556.79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$11,497.45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6"/>
                  </a:ext>
                </a:extLst>
              </a:tr>
              <a:tr h="350128">
                <a:tc>
                  <a:txBody>
                    <a:bodyPr/>
                    <a:lstStyle/>
                    <a:p>
                      <a:pPr marL="0" marR="0" algn="l">
                        <a:lnSpc>
                          <a:spcPct val="115000"/>
                        </a:lnSpc>
                        <a:spcBef>
                          <a:spcPts val="0"/>
                        </a:spcBef>
                        <a:spcAft>
                          <a:spcPts val="0"/>
                        </a:spcAft>
                      </a:pPr>
                      <a:r>
                        <a:rPr lang="en-US" sz="1400">
                          <a:effectLst/>
                        </a:rPr>
                        <a:t>Rasberry, Joan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$24,495.92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7"/>
                  </a:ext>
                </a:extLst>
              </a:tr>
              <a:tr h="350128">
                <a:tc>
                  <a:txBody>
                    <a:bodyPr/>
                    <a:lstStyle/>
                    <a:p>
                      <a:pPr marL="0" marR="0" algn="l">
                        <a:lnSpc>
                          <a:spcPct val="115000"/>
                        </a:lnSpc>
                        <a:spcBef>
                          <a:spcPts val="0"/>
                        </a:spcBef>
                        <a:spcAft>
                          <a:spcPts val="0"/>
                        </a:spcAft>
                      </a:pPr>
                      <a:r>
                        <a:rPr lang="en-US" sz="1400">
                          <a:effectLst/>
                        </a:rPr>
                        <a:t>Pacific Realty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$14,770.00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$67,465.40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8"/>
                  </a:ext>
                </a:extLst>
              </a:tr>
              <a:tr h="256417">
                <a:tc>
                  <a:txBody>
                    <a:bodyPr/>
                    <a:lstStyle/>
                    <a:p>
                      <a:pPr marL="0" marR="0" algn="l">
                        <a:lnSpc>
                          <a:spcPct val="115000"/>
                        </a:lnSpc>
                        <a:spcBef>
                          <a:spcPts val="0"/>
                        </a:spcBef>
                        <a:spcAft>
                          <a:spcPts val="0"/>
                        </a:spcAft>
                      </a:pPr>
                      <a:r>
                        <a:rPr lang="en-US" sz="1400">
                          <a:effectLst/>
                        </a:rPr>
                        <a:t>Torres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$90,044.31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$118,376.63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9"/>
                  </a:ext>
                </a:extLst>
              </a:tr>
              <a:tr h="412557">
                <a:tc>
                  <a:txBody>
                    <a:bodyPr/>
                    <a:lstStyle/>
                    <a:p>
                      <a:pPr marL="0" marR="0" algn="l"/>
                      <a:r>
                        <a:rPr lang="en-US" sz="1400">
                          <a:effectLst/>
                        </a:rPr>
                        <a:t>Weakley- Branch</a:t>
                      </a:r>
                      <a:endParaRPr lang="en-US" sz="14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Explosion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Assurant Group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$155,641.56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0"/>
                  </a:ext>
                </a:extLst>
              </a:tr>
              <a:tr h="256417">
                <a:tc>
                  <a:txBody>
                    <a:bodyPr/>
                    <a:lstStyle/>
                    <a:p>
                      <a:pPr marL="0" marR="0" algn="l">
                        <a:lnSpc>
                          <a:spcPct val="115000"/>
                        </a:lnSpc>
                        <a:spcBef>
                          <a:spcPts val="0"/>
                        </a:spcBef>
                        <a:spcAft>
                          <a:spcPts val="0"/>
                        </a:spcAft>
                      </a:pPr>
                      <a:r>
                        <a:rPr lang="en-US" sz="1400">
                          <a:effectLst/>
                        </a:rPr>
                        <a:t>Xin Zhang</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$370.85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$11,538.70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3118%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1"/>
                  </a:ext>
                </a:extLst>
              </a:tr>
              <a:tr h="474440">
                <a:tc>
                  <a:txBody>
                    <a:bodyPr/>
                    <a:lstStyle/>
                    <a:p>
                      <a:pPr marL="0" marR="0" algn="l">
                        <a:lnSpc>
                          <a:spcPct val="115000"/>
                        </a:lnSpc>
                        <a:spcBef>
                          <a:spcPts val="0"/>
                        </a:spcBef>
                        <a:spcAft>
                          <a:spcPts val="0"/>
                        </a:spcAft>
                      </a:pPr>
                      <a:r>
                        <a:rPr lang="en-US" sz="1400">
                          <a:effectLst/>
                        </a:rPr>
                        <a:t>Yonan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$4,938.16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$22,259.55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2"/>
                  </a:ext>
                </a:extLst>
              </a:tr>
              <a:tr h="474440">
                <a:tc>
                  <a:txBody>
                    <a:bodyPr/>
                    <a:lstStyle/>
                    <a:p>
                      <a:pPr marL="0" marR="0" algn="l">
                        <a:lnSpc>
                          <a:spcPct val="115000"/>
                        </a:lnSpc>
                        <a:spcBef>
                          <a:spcPts val="0"/>
                        </a:spcBef>
                        <a:spcAft>
                          <a:spcPts val="0"/>
                        </a:spcAft>
                      </a:pPr>
                      <a:r>
                        <a:rPr lang="en-US" sz="1400">
                          <a:effectLst/>
                        </a:rPr>
                        <a:t>Nesreen Suwan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$142,370.35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3"/>
                  </a:ext>
                </a:extLst>
              </a:tr>
            </a:tbl>
          </a:graphicData>
        </a:graphic>
      </p:graphicFrame>
      <p:sp>
        <p:nvSpPr>
          <p:cNvPr id="5" name="TextBox 4"/>
          <p:cNvSpPr txBox="1"/>
          <p:nvPr/>
        </p:nvSpPr>
        <p:spPr>
          <a:xfrm>
            <a:off x="1524000" y="105748"/>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rPr>
              <a:t>Settlement Audit results with Metro</a:t>
            </a:r>
          </a:p>
        </p:txBody>
      </p:sp>
    </p:spTree>
    <p:custDataLst>
      <p:tags r:id="rId1"/>
    </p:custDataLst>
    <p:extLst>
      <p:ext uri="{BB962C8B-B14F-4D97-AF65-F5344CB8AC3E}">
        <p14:creationId xmlns:p14="http://schemas.microsoft.com/office/powerpoint/2010/main" val="2496914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00201" y="838200"/>
          <a:ext cx="8991600" cy="5496092"/>
        </p:xfrm>
        <a:graphic>
          <a:graphicData uri="http://schemas.openxmlformats.org/drawingml/2006/table">
            <a:tbl>
              <a:tblPr firstRow="1" firstCol="1" bandRow="1">
                <a:tableStyleId>{00A15C55-8517-42AA-B614-E9B94910E393}</a:tableStyleId>
              </a:tblPr>
              <a:tblGrid>
                <a:gridCol w="1427869">
                  <a:extLst>
                    <a:ext uri="{9D8B030D-6E8A-4147-A177-3AD203B41FA5}">
                      <a16:colId xmlns:a16="http://schemas.microsoft.com/office/drawing/2014/main" val="20000"/>
                    </a:ext>
                  </a:extLst>
                </a:gridCol>
                <a:gridCol w="1651963">
                  <a:extLst>
                    <a:ext uri="{9D8B030D-6E8A-4147-A177-3AD203B41FA5}">
                      <a16:colId xmlns:a16="http://schemas.microsoft.com/office/drawing/2014/main" val="20002"/>
                    </a:ext>
                  </a:extLst>
                </a:gridCol>
                <a:gridCol w="1305903">
                  <a:extLst>
                    <a:ext uri="{9D8B030D-6E8A-4147-A177-3AD203B41FA5}">
                      <a16:colId xmlns:a16="http://schemas.microsoft.com/office/drawing/2014/main" val="20003"/>
                    </a:ext>
                  </a:extLst>
                </a:gridCol>
                <a:gridCol w="1478438">
                  <a:extLst>
                    <a:ext uri="{9D8B030D-6E8A-4147-A177-3AD203B41FA5}">
                      <a16:colId xmlns:a16="http://schemas.microsoft.com/office/drawing/2014/main" val="20004"/>
                    </a:ext>
                  </a:extLst>
                </a:gridCol>
                <a:gridCol w="1565698">
                  <a:extLst>
                    <a:ext uri="{9D8B030D-6E8A-4147-A177-3AD203B41FA5}">
                      <a16:colId xmlns:a16="http://schemas.microsoft.com/office/drawing/2014/main" val="20005"/>
                    </a:ext>
                  </a:extLst>
                </a:gridCol>
                <a:gridCol w="1561729">
                  <a:extLst>
                    <a:ext uri="{9D8B030D-6E8A-4147-A177-3AD203B41FA5}">
                      <a16:colId xmlns:a16="http://schemas.microsoft.com/office/drawing/2014/main" val="20006"/>
                    </a:ext>
                  </a:extLst>
                </a:gridCol>
              </a:tblGrid>
              <a:tr h="574371">
                <a:tc>
                  <a:txBody>
                    <a:bodyPr/>
                    <a:lstStyle/>
                    <a:p>
                      <a:pPr marL="0" marR="0" algn="l"/>
                      <a:r>
                        <a:rPr lang="en-US" sz="1600">
                          <a:effectLst/>
                        </a:rPr>
                        <a:t>Client</a:t>
                      </a:r>
                      <a:endParaRPr lang="en-US" sz="16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Cause Of Loss</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Company</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Payout</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Settlement</a:t>
                      </a:r>
                      <a:r>
                        <a:rPr lang="en-US" sz="1600" baseline="0">
                          <a:effectLst/>
                        </a:rPr>
                        <a:t> with Metro </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The  Difference Metro made</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4"/>
                  </a:ext>
                </a:extLst>
              </a:tr>
              <a:tr h="618835">
                <a:tc>
                  <a:txBody>
                    <a:bodyPr/>
                    <a:lstStyle/>
                    <a:p>
                      <a:pPr marL="0" marR="0" algn="l"/>
                      <a:r>
                        <a:rPr lang="en-US" sz="1400">
                          <a:effectLst/>
                        </a:rPr>
                        <a:t>Apostolic Pentecostal </a:t>
                      </a:r>
                      <a:r>
                        <a:rPr lang="en-US" sz="1400">
                          <a:solidFill>
                            <a:schemeClr val="tx1"/>
                          </a:solidFill>
                          <a:effectLst/>
                        </a:rPr>
                        <a:t>Church</a:t>
                      </a:r>
                      <a:endParaRPr lang="en-US" sz="1400">
                        <a:solidFill>
                          <a:schemeClr val="tx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Wind</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Philadelphia Insurance Co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$187,338.91</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Covered</a:t>
                      </a:r>
                      <a:endParaRPr lang="en-US"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0"/>
                  </a:ext>
                </a:extLst>
              </a:tr>
              <a:tr h="266674">
                <a:tc>
                  <a:txBody>
                    <a:bodyPr/>
                    <a:lstStyle/>
                    <a:p>
                      <a:pPr marL="0" marR="0" algn="l">
                        <a:lnSpc>
                          <a:spcPct val="115000"/>
                        </a:lnSpc>
                        <a:spcBef>
                          <a:spcPts val="0"/>
                        </a:spcBef>
                        <a:spcAft>
                          <a:spcPts val="0"/>
                        </a:spcAft>
                      </a:pPr>
                      <a:r>
                        <a:rPr lang="en-US" sz="1400">
                          <a:effectLst/>
                        </a:rPr>
                        <a:t>Cicirello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$8,120.92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1"/>
                  </a:ext>
                </a:extLst>
              </a:tr>
              <a:tr h="246159">
                <a:tc>
                  <a:txBody>
                    <a:bodyPr/>
                    <a:lstStyle/>
                    <a:p>
                      <a:pPr marL="0" marR="0" algn="l">
                        <a:lnSpc>
                          <a:spcPct val="115000"/>
                        </a:lnSpc>
                        <a:spcBef>
                          <a:spcPts val="0"/>
                        </a:spcBef>
                        <a:spcAft>
                          <a:spcPts val="0"/>
                        </a:spcAft>
                      </a:pPr>
                      <a:r>
                        <a:rPr lang="en-US" sz="1400">
                          <a:effectLst/>
                        </a:rPr>
                        <a:t>Culp</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$2,831.26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$6,093.17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2"/>
                  </a:ext>
                </a:extLst>
              </a:tr>
              <a:tr h="266674">
                <a:tc>
                  <a:txBody>
                    <a:bodyPr/>
                    <a:lstStyle/>
                    <a:p>
                      <a:pPr marL="0" marR="0" algn="l">
                        <a:lnSpc>
                          <a:spcPct val="115000"/>
                        </a:lnSpc>
                        <a:spcBef>
                          <a:spcPts val="0"/>
                        </a:spcBef>
                        <a:spcAft>
                          <a:spcPts val="0"/>
                        </a:spcAft>
                        <a:tabLst>
                          <a:tab pos="628650" algn="l"/>
                        </a:tabLst>
                      </a:pPr>
                      <a:r>
                        <a:rPr lang="en-US" sz="1400">
                          <a:effectLst/>
                        </a:rPr>
                        <a:t>Dixon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$134,301.73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3"/>
                  </a:ext>
                </a:extLst>
              </a:tr>
              <a:tr h="246159">
                <a:tc>
                  <a:txBody>
                    <a:bodyPr/>
                    <a:lstStyle/>
                    <a:p>
                      <a:pPr marL="0" marR="0" algn="l">
                        <a:lnSpc>
                          <a:spcPct val="115000"/>
                        </a:lnSpc>
                        <a:spcBef>
                          <a:spcPts val="0"/>
                        </a:spcBef>
                        <a:spcAft>
                          <a:spcPts val="0"/>
                        </a:spcAft>
                      </a:pPr>
                      <a:r>
                        <a:rPr lang="en-US" sz="1400">
                          <a:effectLst/>
                        </a:rPr>
                        <a:t>Dojcinovski</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Ice Damming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$2,881.43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$8,461.88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4"/>
                  </a:ext>
                </a:extLst>
              </a:tr>
              <a:tr h="266674">
                <a:tc>
                  <a:txBody>
                    <a:bodyPr/>
                    <a:lstStyle/>
                    <a:p>
                      <a:pPr marL="0" marR="0" algn="l">
                        <a:lnSpc>
                          <a:spcPct val="115000"/>
                        </a:lnSpc>
                        <a:spcBef>
                          <a:spcPts val="0"/>
                        </a:spcBef>
                        <a:spcAft>
                          <a:spcPts val="0"/>
                        </a:spcAft>
                      </a:pPr>
                      <a:r>
                        <a:rPr lang="en-US" sz="1400">
                          <a:effectLst/>
                        </a:rPr>
                        <a:t>Gaffney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$4,028.02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$10,099.07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5"/>
                  </a:ext>
                </a:extLst>
              </a:tr>
              <a:tr h="350128">
                <a:tc>
                  <a:txBody>
                    <a:bodyPr/>
                    <a:lstStyle/>
                    <a:p>
                      <a:pPr marL="0" marR="0" algn="l">
                        <a:lnSpc>
                          <a:spcPct val="115000"/>
                        </a:lnSpc>
                        <a:spcBef>
                          <a:spcPts val="0"/>
                        </a:spcBef>
                        <a:spcAft>
                          <a:spcPts val="0"/>
                        </a:spcAft>
                      </a:pPr>
                      <a:r>
                        <a:rPr lang="en-US" sz="1400">
                          <a:solidFill>
                            <a:schemeClr val="bg1"/>
                          </a:solidFill>
                          <a:effectLst/>
                          <a:highlight>
                            <a:srgbClr val="FFFF00"/>
                          </a:highlight>
                        </a:rPr>
                        <a:t>Gibbs</a:t>
                      </a:r>
                      <a:endParaRPr lang="en-US" sz="14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Hail</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Farmers</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$2,556.79</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$11,497.45</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450%</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6"/>
                  </a:ext>
                </a:extLst>
              </a:tr>
              <a:tr h="350128">
                <a:tc>
                  <a:txBody>
                    <a:bodyPr/>
                    <a:lstStyle/>
                    <a:p>
                      <a:pPr marL="0" marR="0" algn="l">
                        <a:lnSpc>
                          <a:spcPct val="115000"/>
                        </a:lnSpc>
                        <a:spcBef>
                          <a:spcPts val="0"/>
                        </a:spcBef>
                        <a:spcAft>
                          <a:spcPts val="0"/>
                        </a:spcAft>
                      </a:pPr>
                      <a:r>
                        <a:rPr lang="en-US" sz="1400">
                          <a:effectLst/>
                        </a:rPr>
                        <a:t>Rasberry, Joan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$24,495.92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7"/>
                  </a:ext>
                </a:extLst>
              </a:tr>
              <a:tr h="350128">
                <a:tc>
                  <a:txBody>
                    <a:bodyPr/>
                    <a:lstStyle/>
                    <a:p>
                      <a:pPr marL="0" marR="0" algn="l">
                        <a:lnSpc>
                          <a:spcPct val="115000"/>
                        </a:lnSpc>
                        <a:spcBef>
                          <a:spcPts val="0"/>
                        </a:spcBef>
                        <a:spcAft>
                          <a:spcPts val="0"/>
                        </a:spcAft>
                      </a:pPr>
                      <a:r>
                        <a:rPr lang="en-US" sz="1400">
                          <a:effectLst/>
                        </a:rPr>
                        <a:t>Pacific Realty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$14,770.00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$67,465.40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8"/>
                  </a:ext>
                </a:extLst>
              </a:tr>
              <a:tr h="256417">
                <a:tc>
                  <a:txBody>
                    <a:bodyPr/>
                    <a:lstStyle/>
                    <a:p>
                      <a:pPr marL="0" marR="0" algn="l">
                        <a:lnSpc>
                          <a:spcPct val="115000"/>
                        </a:lnSpc>
                        <a:spcBef>
                          <a:spcPts val="0"/>
                        </a:spcBef>
                        <a:spcAft>
                          <a:spcPts val="0"/>
                        </a:spcAft>
                      </a:pPr>
                      <a:r>
                        <a:rPr lang="en-US" sz="1400">
                          <a:effectLst/>
                        </a:rPr>
                        <a:t>Torres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$90,044.31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$118,376.63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9"/>
                  </a:ext>
                </a:extLst>
              </a:tr>
              <a:tr h="412557">
                <a:tc>
                  <a:txBody>
                    <a:bodyPr/>
                    <a:lstStyle/>
                    <a:p>
                      <a:pPr marL="0" marR="0" algn="l"/>
                      <a:r>
                        <a:rPr lang="en-US" sz="1400">
                          <a:effectLst/>
                        </a:rPr>
                        <a:t>Weakley- Branch</a:t>
                      </a:r>
                      <a:endParaRPr lang="en-US" sz="14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Explosion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Assurant Group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$155,641.56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0"/>
                  </a:ext>
                </a:extLst>
              </a:tr>
              <a:tr h="256417">
                <a:tc>
                  <a:txBody>
                    <a:bodyPr/>
                    <a:lstStyle/>
                    <a:p>
                      <a:pPr marL="0" marR="0" algn="l">
                        <a:lnSpc>
                          <a:spcPct val="115000"/>
                        </a:lnSpc>
                        <a:spcBef>
                          <a:spcPts val="0"/>
                        </a:spcBef>
                        <a:spcAft>
                          <a:spcPts val="0"/>
                        </a:spcAft>
                      </a:pPr>
                      <a:r>
                        <a:rPr lang="en-US" sz="1400">
                          <a:effectLst/>
                        </a:rPr>
                        <a:t>Xin Zhang</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$370.85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$11,538.70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3118%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1"/>
                  </a:ext>
                </a:extLst>
              </a:tr>
              <a:tr h="474440">
                <a:tc>
                  <a:txBody>
                    <a:bodyPr/>
                    <a:lstStyle/>
                    <a:p>
                      <a:pPr marL="0" marR="0" algn="l">
                        <a:lnSpc>
                          <a:spcPct val="115000"/>
                        </a:lnSpc>
                        <a:spcBef>
                          <a:spcPts val="0"/>
                        </a:spcBef>
                        <a:spcAft>
                          <a:spcPts val="0"/>
                        </a:spcAft>
                      </a:pPr>
                      <a:r>
                        <a:rPr lang="en-US" sz="1400">
                          <a:effectLst/>
                        </a:rPr>
                        <a:t>Yonan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$4,938.16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$22,259.55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2"/>
                  </a:ext>
                </a:extLst>
              </a:tr>
              <a:tr h="474440">
                <a:tc>
                  <a:txBody>
                    <a:bodyPr/>
                    <a:lstStyle/>
                    <a:p>
                      <a:pPr marL="0" marR="0" algn="l">
                        <a:lnSpc>
                          <a:spcPct val="115000"/>
                        </a:lnSpc>
                        <a:spcBef>
                          <a:spcPts val="0"/>
                        </a:spcBef>
                        <a:spcAft>
                          <a:spcPts val="0"/>
                        </a:spcAft>
                      </a:pPr>
                      <a:r>
                        <a:rPr lang="en-US" sz="1400">
                          <a:effectLst/>
                        </a:rPr>
                        <a:t>Nesreen Suwan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$142,370.35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3"/>
                  </a:ext>
                </a:extLst>
              </a:tr>
            </a:tbl>
          </a:graphicData>
        </a:graphic>
      </p:graphicFrame>
      <p:sp>
        <p:nvSpPr>
          <p:cNvPr id="2" name="TextBox 1">
            <a:extLst>
              <a:ext uri="{FF2B5EF4-FFF2-40B4-BE49-F238E27FC236}">
                <a16:creationId xmlns:a16="http://schemas.microsoft.com/office/drawing/2014/main" id="{AFE2EEAB-B453-6A46-25DB-B6CA3430CF2D}"/>
              </a:ext>
            </a:extLst>
          </p:cNvPr>
          <p:cNvSpPr txBox="1"/>
          <p:nvPr/>
        </p:nvSpPr>
        <p:spPr>
          <a:xfrm>
            <a:off x="1524000" y="105748"/>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rPr>
              <a:t>Settlement </a:t>
            </a:r>
            <a:r>
              <a:rPr lang="en-US" sz="3200" b="1" dirty="0">
                <a:solidFill>
                  <a:prstClr val="white"/>
                </a:solidFill>
                <a:latin typeface="Calisto MT" panose="02040603050505030304"/>
                <a:cs typeface="Arial" panose="020B0604020202020204" pitchFamily="34" charset="0"/>
              </a:rPr>
              <a:t>Audit</a:t>
            </a:r>
            <a:r>
              <a:rPr kumimoji="0" lang="en-US" sz="3200" b="1"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rPr>
              <a:t> results with Metro</a:t>
            </a:r>
          </a:p>
        </p:txBody>
      </p:sp>
    </p:spTree>
    <p:custDataLst>
      <p:tags r:id="rId1"/>
    </p:custDataLst>
    <p:extLst>
      <p:ext uri="{BB962C8B-B14F-4D97-AF65-F5344CB8AC3E}">
        <p14:creationId xmlns:p14="http://schemas.microsoft.com/office/powerpoint/2010/main" val="189924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00201" y="838200"/>
          <a:ext cx="8991600" cy="5496092"/>
        </p:xfrm>
        <a:graphic>
          <a:graphicData uri="http://schemas.openxmlformats.org/drawingml/2006/table">
            <a:tbl>
              <a:tblPr firstRow="1" firstCol="1" bandRow="1">
                <a:tableStyleId>{00A15C55-8517-42AA-B614-E9B94910E393}</a:tableStyleId>
              </a:tblPr>
              <a:tblGrid>
                <a:gridCol w="1427869">
                  <a:extLst>
                    <a:ext uri="{9D8B030D-6E8A-4147-A177-3AD203B41FA5}">
                      <a16:colId xmlns:a16="http://schemas.microsoft.com/office/drawing/2014/main" val="20000"/>
                    </a:ext>
                  </a:extLst>
                </a:gridCol>
                <a:gridCol w="1651963">
                  <a:extLst>
                    <a:ext uri="{9D8B030D-6E8A-4147-A177-3AD203B41FA5}">
                      <a16:colId xmlns:a16="http://schemas.microsoft.com/office/drawing/2014/main" val="20002"/>
                    </a:ext>
                  </a:extLst>
                </a:gridCol>
                <a:gridCol w="1305903">
                  <a:extLst>
                    <a:ext uri="{9D8B030D-6E8A-4147-A177-3AD203B41FA5}">
                      <a16:colId xmlns:a16="http://schemas.microsoft.com/office/drawing/2014/main" val="20003"/>
                    </a:ext>
                  </a:extLst>
                </a:gridCol>
                <a:gridCol w="1478438">
                  <a:extLst>
                    <a:ext uri="{9D8B030D-6E8A-4147-A177-3AD203B41FA5}">
                      <a16:colId xmlns:a16="http://schemas.microsoft.com/office/drawing/2014/main" val="20004"/>
                    </a:ext>
                  </a:extLst>
                </a:gridCol>
                <a:gridCol w="1565698">
                  <a:extLst>
                    <a:ext uri="{9D8B030D-6E8A-4147-A177-3AD203B41FA5}">
                      <a16:colId xmlns:a16="http://schemas.microsoft.com/office/drawing/2014/main" val="20005"/>
                    </a:ext>
                  </a:extLst>
                </a:gridCol>
                <a:gridCol w="1561729">
                  <a:extLst>
                    <a:ext uri="{9D8B030D-6E8A-4147-A177-3AD203B41FA5}">
                      <a16:colId xmlns:a16="http://schemas.microsoft.com/office/drawing/2014/main" val="20006"/>
                    </a:ext>
                  </a:extLst>
                </a:gridCol>
              </a:tblGrid>
              <a:tr h="574371">
                <a:tc>
                  <a:txBody>
                    <a:bodyPr/>
                    <a:lstStyle/>
                    <a:p>
                      <a:pPr marL="0" marR="0" algn="l"/>
                      <a:r>
                        <a:rPr lang="en-US" sz="1600">
                          <a:effectLst/>
                        </a:rPr>
                        <a:t>Client</a:t>
                      </a:r>
                      <a:endParaRPr lang="en-US" sz="16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Cause Of Loss</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Company</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Payout</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Settlement</a:t>
                      </a:r>
                      <a:r>
                        <a:rPr lang="en-US" sz="1600" baseline="0">
                          <a:effectLst/>
                        </a:rPr>
                        <a:t> with Metro </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The  Difference Metro made</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4"/>
                  </a:ext>
                </a:extLst>
              </a:tr>
              <a:tr h="618835">
                <a:tc>
                  <a:txBody>
                    <a:bodyPr/>
                    <a:lstStyle/>
                    <a:p>
                      <a:pPr marL="0" marR="0" algn="l"/>
                      <a:r>
                        <a:rPr lang="en-US" sz="1400">
                          <a:effectLst/>
                        </a:rPr>
                        <a:t>Apostolic Pentecostal </a:t>
                      </a:r>
                      <a:r>
                        <a:rPr lang="en-US" sz="1400">
                          <a:solidFill>
                            <a:schemeClr val="tx1"/>
                          </a:solidFill>
                          <a:effectLst/>
                        </a:rPr>
                        <a:t>Church</a:t>
                      </a:r>
                      <a:endParaRPr lang="en-US" sz="1400">
                        <a:solidFill>
                          <a:schemeClr val="tx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Wind</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Philadelphia Insurance Co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$187,338.91</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Covered</a:t>
                      </a:r>
                      <a:endParaRPr lang="en-US"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0"/>
                  </a:ext>
                </a:extLst>
              </a:tr>
              <a:tr h="266674">
                <a:tc>
                  <a:txBody>
                    <a:bodyPr/>
                    <a:lstStyle/>
                    <a:p>
                      <a:pPr marL="0" marR="0" algn="l">
                        <a:lnSpc>
                          <a:spcPct val="115000"/>
                        </a:lnSpc>
                        <a:spcBef>
                          <a:spcPts val="0"/>
                        </a:spcBef>
                        <a:spcAft>
                          <a:spcPts val="0"/>
                        </a:spcAft>
                      </a:pPr>
                      <a:r>
                        <a:rPr lang="en-US" sz="1400">
                          <a:effectLst/>
                        </a:rPr>
                        <a:t>Cicirello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$8,120.92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1"/>
                  </a:ext>
                </a:extLst>
              </a:tr>
              <a:tr h="246159">
                <a:tc>
                  <a:txBody>
                    <a:bodyPr/>
                    <a:lstStyle/>
                    <a:p>
                      <a:pPr marL="0" marR="0" algn="l">
                        <a:lnSpc>
                          <a:spcPct val="115000"/>
                        </a:lnSpc>
                        <a:spcBef>
                          <a:spcPts val="0"/>
                        </a:spcBef>
                        <a:spcAft>
                          <a:spcPts val="0"/>
                        </a:spcAft>
                      </a:pPr>
                      <a:r>
                        <a:rPr lang="en-US" sz="1400">
                          <a:effectLst/>
                        </a:rPr>
                        <a:t>Culp</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$2,831.26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$6,093.17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2"/>
                  </a:ext>
                </a:extLst>
              </a:tr>
              <a:tr h="266674">
                <a:tc>
                  <a:txBody>
                    <a:bodyPr/>
                    <a:lstStyle/>
                    <a:p>
                      <a:pPr marL="0" marR="0" algn="l">
                        <a:lnSpc>
                          <a:spcPct val="115000"/>
                        </a:lnSpc>
                        <a:spcBef>
                          <a:spcPts val="0"/>
                        </a:spcBef>
                        <a:spcAft>
                          <a:spcPts val="0"/>
                        </a:spcAft>
                        <a:tabLst>
                          <a:tab pos="628650" algn="l"/>
                        </a:tabLst>
                      </a:pPr>
                      <a:r>
                        <a:rPr lang="en-US" sz="1400">
                          <a:effectLst/>
                        </a:rPr>
                        <a:t>Dixon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$134,301.73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3"/>
                  </a:ext>
                </a:extLst>
              </a:tr>
              <a:tr h="246159">
                <a:tc>
                  <a:txBody>
                    <a:bodyPr/>
                    <a:lstStyle/>
                    <a:p>
                      <a:pPr marL="0" marR="0" algn="l">
                        <a:lnSpc>
                          <a:spcPct val="115000"/>
                        </a:lnSpc>
                        <a:spcBef>
                          <a:spcPts val="0"/>
                        </a:spcBef>
                        <a:spcAft>
                          <a:spcPts val="0"/>
                        </a:spcAft>
                      </a:pPr>
                      <a:r>
                        <a:rPr lang="en-US" sz="1400">
                          <a:effectLst/>
                        </a:rPr>
                        <a:t>Dojcinovski</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Ice Damming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$2,881.43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$8,461.88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4"/>
                  </a:ext>
                </a:extLst>
              </a:tr>
              <a:tr h="266674">
                <a:tc>
                  <a:txBody>
                    <a:bodyPr/>
                    <a:lstStyle/>
                    <a:p>
                      <a:pPr marL="0" marR="0" algn="l">
                        <a:lnSpc>
                          <a:spcPct val="115000"/>
                        </a:lnSpc>
                        <a:spcBef>
                          <a:spcPts val="0"/>
                        </a:spcBef>
                        <a:spcAft>
                          <a:spcPts val="0"/>
                        </a:spcAft>
                      </a:pPr>
                      <a:r>
                        <a:rPr lang="en-US" sz="1400">
                          <a:effectLst/>
                        </a:rPr>
                        <a:t>Gaffney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$4,028.02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$10,099.07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5"/>
                  </a:ext>
                </a:extLst>
              </a:tr>
              <a:tr h="350128">
                <a:tc>
                  <a:txBody>
                    <a:bodyPr/>
                    <a:lstStyle/>
                    <a:p>
                      <a:pPr marL="0" marR="0" algn="l">
                        <a:lnSpc>
                          <a:spcPct val="115000"/>
                        </a:lnSpc>
                        <a:spcBef>
                          <a:spcPts val="0"/>
                        </a:spcBef>
                        <a:spcAft>
                          <a:spcPts val="0"/>
                        </a:spcAft>
                      </a:pPr>
                      <a:r>
                        <a:rPr lang="en-US" sz="1400">
                          <a:effectLst/>
                        </a:rPr>
                        <a:t>Gibbs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Farmers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$2,556.79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$11,497.45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6"/>
                  </a:ext>
                </a:extLst>
              </a:tr>
              <a:tr h="350128">
                <a:tc>
                  <a:txBody>
                    <a:bodyPr/>
                    <a:lstStyle/>
                    <a:p>
                      <a:pPr marL="0" marR="0" algn="l">
                        <a:lnSpc>
                          <a:spcPct val="115000"/>
                        </a:lnSpc>
                        <a:spcBef>
                          <a:spcPts val="0"/>
                        </a:spcBef>
                        <a:spcAft>
                          <a:spcPts val="0"/>
                        </a:spcAft>
                      </a:pPr>
                      <a:r>
                        <a:rPr lang="en-US" sz="1400">
                          <a:effectLst/>
                        </a:rPr>
                        <a:t>Rasberry, Joan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$24,495.92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7"/>
                  </a:ext>
                </a:extLst>
              </a:tr>
              <a:tr h="350128">
                <a:tc>
                  <a:txBody>
                    <a:bodyPr/>
                    <a:lstStyle/>
                    <a:p>
                      <a:pPr marL="0" marR="0" algn="l">
                        <a:lnSpc>
                          <a:spcPct val="115000"/>
                        </a:lnSpc>
                        <a:spcBef>
                          <a:spcPts val="0"/>
                        </a:spcBef>
                        <a:spcAft>
                          <a:spcPts val="0"/>
                        </a:spcAft>
                      </a:pPr>
                      <a:r>
                        <a:rPr lang="en-US" sz="1400">
                          <a:effectLst/>
                        </a:rPr>
                        <a:t>Pacific Realty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$14,770.00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$67,465.40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8"/>
                  </a:ext>
                </a:extLst>
              </a:tr>
              <a:tr h="256417">
                <a:tc>
                  <a:txBody>
                    <a:bodyPr/>
                    <a:lstStyle/>
                    <a:p>
                      <a:pPr marL="0" marR="0" algn="l">
                        <a:lnSpc>
                          <a:spcPct val="115000"/>
                        </a:lnSpc>
                        <a:spcBef>
                          <a:spcPts val="0"/>
                        </a:spcBef>
                        <a:spcAft>
                          <a:spcPts val="0"/>
                        </a:spcAft>
                      </a:pPr>
                      <a:r>
                        <a:rPr lang="en-US" sz="1400">
                          <a:effectLst/>
                        </a:rPr>
                        <a:t>Torres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$90,044.31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$118,376.63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9"/>
                  </a:ext>
                </a:extLst>
              </a:tr>
              <a:tr h="412557">
                <a:tc>
                  <a:txBody>
                    <a:bodyPr/>
                    <a:lstStyle/>
                    <a:p>
                      <a:pPr marL="0" marR="0" algn="l"/>
                      <a:r>
                        <a:rPr lang="en-US" sz="1400">
                          <a:effectLst/>
                        </a:rPr>
                        <a:t>Weakley- Branch</a:t>
                      </a:r>
                      <a:endParaRPr lang="en-US" sz="14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Explosion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Assurant Group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$155,641.56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0"/>
                  </a:ext>
                </a:extLst>
              </a:tr>
              <a:tr h="256417">
                <a:tc>
                  <a:txBody>
                    <a:bodyPr/>
                    <a:lstStyle/>
                    <a:p>
                      <a:pPr marL="0" marR="0" algn="l">
                        <a:lnSpc>
                          <a:spcPct val="115000"/>
                        </a:lnSpc>
                        <a:spcBef>
                          <a:spcPts val="0"/>
                        </a:spcBef>
                        <a:spcAft>
                          <a:spcPts val="0"/>
                        </a:spcAft>
                      </a:pPr>
                      <a:r>
                        <a:rPr lang="en-US" sz="1400">
                          <a:solidFill>
                            <a:schemeClr val="bg1"/>
                          </a:solidFill>
                          <a:effectLst/>
                          <a:highlight>
                            <a:srgbClr val="FFFF00"/>
                          </a:highlight>
                        </a:rPr>
                        <a:t>Xin Zhang</a:t>
                      </a:r>
                      <a:endParaRPr lang="en-US" sz="14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Hail</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Allstate</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$370.85</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$11,538.70</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3118%</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1"/>
                  </a:ext>
                </a:extLst>
              </a:tr>
              <a:tr h="474440">
                <a:tc>
                  <a:txBody>
                    <a:bodyPr/>
                    <a:lstStyle/>
                    <a:p>
                      <a:pPr marL="0" marR="0" algn="l">
                        <a:lnSpc>
                          <a:spcPct val="115000"/>
                        </a:lnSpc>
                        <a:spcBef>
                          <a:spcPts val="0"/>
                        </a:spcBef>
                        <a:spcAft>
                          <a:spcPts val="0"/>
                        </a:spcAft>
                      </a:pPr>
                      <a:r>
                        <a:rPr lang="en-US" sz="1400">
                          <a:effectLst/>
                        </a:rPr>
                        <a:t>Yonan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$4,938.16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$22,259.55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2"/>
                  </a:ext>
                </a:extLst>
              </a:tr>
              <a:tr h="474440">
                <a:tc>
                  <a:txBody>
                    <a:bodyPr/>
                    <a:lstStyle/>
                    <a:p>
                      <a:pPr marL="0" marR="0" algn="l">
                        <a:lnSpc>
                          <a:spcPct val="115000"/>
                        </a:lnSpc>
                        <a:spcBef>
                          <a:spcPts val="0"/>
                        </a:spcBef>
                        <a:spcAft>
                          <a:spcPts val="0"/>
                        </a:spcAft>
                      </a:pPr>
                      <a:r>
                        <a:rPr lang="en-US" sz="1400">
                          <a:effectLst/>
                        </a:rPr>
                        <a:t>Nesreen Suwan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$142,370.35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3"/>
                  </a:ext>
                </a:extLst>
              </a:tr>
            </a:tbl>
          </a:graphicData>
        </a:graphic>
      </p:graphicFrame>
      <p:sp>
        <p:nvSpPr>
          <p:cNvPr id="2" name="TextBox 1">
            <a:extLst>
              <a:ext uri="{FF2B5EF4-FFF2-40B4-BE49-F238E27FC236}">
                <a16:creationId xmlns:a16="http://schemas.microsoft.com/office/drawing/2014/main" id="{FD320B2A-737D-8AC5-520F-E9CF4634B272}"/>
              </a:ext>
            </a:extLst>
          </p:cNvPr>
          <p:cNvSpPr txBox="1"/>
          <p:nvPr/>
        </p:nvSpPr>
        <p:spPr>
          <a:xfrm>
            <a:off x="1524000" y="105748"/>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rPr>
              <a:t>Settlement Audit results with Metro</a:t>
            </a:r>
          </a:p>
        </p:txBody>
      </p:sp>
    </p:spTree>
    <p:custDataLst>
      <p:tags r:id="rId1"/>
    </p:custDataLst>
    <p:extLst>
      <p:ext uri="{BB962C8B-B14F-4D97-AF65-F5344CB8AC3E}">
        <p14:creationId xmlns:p14="http://schemas.microsoft.com/office/powerpoint/2010/main" val="3784570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00201" y="838200"/>
          <a:ext cx="8991600" cy="5496092"/>
        </p:xfrm>
        <a:graphic>
          <a:graphicData uri="http://schemas.openxmlformats.org/drawingml/2006/table">
            <a:tbl>
              <a:tblPr firstRow="1" firstCol="1" bandRow="1">
                <a:tableStyleId>{00A15C55-8517-42AA-B614-E9B94910E393}</a:tableStyleId>
              </a:tblPr>
              <a:tblGrid>
                <a:gridCol w="1427869">
                  <a:extLst>
                    <a:ext uri="{9D8B030D-6E8A-4147-A177-3AD203B41FA5}">
                      <a16:colId xmlns:a16="http://schemas.microsoft.com/office/drawing/2014/main" val="20000"/>
                    </a:ext>
                  </a:extLst>
                </a:gridCol>
                <a:gridCol w="1651963">
                  <a:extLst>
                    <a:ext uri="{9D8B030D-6E8A-4147-A177-3AD203B41FA5}">
                      <a16:colId xmlns:a16="http://schemas.microsoft.com/office/drawing/2014/main" val="20002"/>
                    </a:ext>
                  </a:extLst>
                </a:gridCol>
                <a:gridCol w="1305903">
                  <a:extLst>
                    <a:ext uri="{9D8B030D-6E8A-4147-A177-3AD203B41FA5}">
                      <a16:colId xmlns:a16="http://schemas.microsoft.com/office/drawing/2014/main" val="20003"/>
                    </a:ext>
                  </a:extLst>
                </a:gridCol>
                <a:gridCol w="1478438">
                  <a:extLst>
                    <a:ext uri="{9D8B030D-6E8A-4147-A177-3AD203B41FA5}">
                      <a16:colId xmlns:a16="http://schemas.microsoft.com/office/drawing/2014/main" val="20004"/>
                    </a:ext>
                  </a:extLst>
                </a:gridCol>
                <a:gridCol w="1565698">
                  <a:extLst>
                    <a:ext uri="{9D8B030D-6E8A-4147-A177-3AD203B41FA5}">
                      <a16:colId xmlns:a16="http://schemas.microsoft.com/office/drawing/2014/main" val="20005"/>
                    </a:ext>
                  </a:extLst>
                </a:gridCol>
                <a:gridCol w="1561729">
                  <a:extLst>
                    <a:ext uri="{9D8B030D-6E8A-4147-A177-3AD203B41FA5}">
                      <a16:colId xmlns:a16="http://schemas.microsoft.com/office/drawing/2014/main" val="20006"/>
                    </a:ext>
                  </a:extLst>
                </a:gridCol>
              </a:tblGrid>
              <a:tr h="574371">
                <a:tc>
                  <a:txBody>
                    <a:bodyPr/>
                    <a:lstStyle/>
                    <a:p>
                      <a:pPr marL="0" marR="0" algn="l"/>
                      <a:r>
                        <a:rPr lang="en-US" sz="1600">
                          <a:effectLst/>
                        </a:rPr>
                        <a:t>Client</a:t>
                      </a:r>
                      <a:endParaRPr lang="en-US" sz="16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Cause Of Loss</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Company</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Insurance Payout</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Settlement</a:t>
                      </a:r>
                      <a:r>
                        <a:rPr lang="en-US" sz="1600" baseline="0">
                          <a:effectLst/>
                        </a:rPr>
                        <a:t> with Metro </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The  Difference Metro made</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4"/>
                  </a:ext>
                </a:extLst>
              </a:tr>
              <a:tr h="618835">
                <a:tc>
                  <a:txBody>
                    <a:bodyPr/>
                    <a:lstStyle/>
                    <a:p>
                      <a:pPr marL="0" marR="0" algn="l"/>
                      <a:r>
                        <a:rPr lang="en-US" sz="1400">
                          <a:effectLst/>
                        </a:rPr>
                        <a:t>Apostolic Pentecostal </a:t>
                      </a:r>
                      <a:r>
                        <a:rPr lang="en-US" sz="1400">
                          <a:solidFill>
                            <a:schemeClr val="tx1"/>
                          </a:solidFill>
                          <a:effectLst/>
                        </a:rPr>
                        <a:t>Church</a:t>
                      </a:r>
                      <a:endParaRPr lang="en-US" sz="1400">
                        <a:solidFill>
                          <a:schemeClr val="tx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Wind</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Philadelphia Insurance Co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$187,338.91</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600">
                          <a:effectLst/>
                        </a:rPr>
                        <a:t>Covered</a:t>
                      </a:r>
                      <a:endParaRPr lang="en-US"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0"/>
                  </a:ext>
                </a:extLst>
              </a:tr>
              <a:tr h="266674">
                <a:tc>
                  <a:txBody>
                    <a:bodyPr/>
                    <a:lstStyle/>
                    <a:p>
                      <a:pPr marL="0" marR="0" algn="l">
                        <a:lnSpc>
                          <a:spcPct val="115000"/>
                        </a:lnSpc>
                        <a:spcBef>
                          <a:spcPts val="0"/>
                        </a:spcBef>
                        <a:spcAft>
                          <a:spcPts val="0"/>
                        </a:spcAft>
                      </a:pPr>
                      <a:r>
                        <a:rPr lang="en-US" sz="1400">
                          <a:effectLst/>
                        </a:rPr>
                        <a:t>Cicirello</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$8,120.92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1"/>
                  </a:ext>
                </a:extLst>
              </a:tr>
              <a:tr h="246159">
                <a:tc>
                  <a:txBody>
                    <a:bodyPr/>
                    <a:lstStyle/>
                    <a:p>
                      <a:pPr marL="0" marR="0" algn="l">
                        <a:lnSpc>
                          <a:spcPct val="115000"/>
                        </a:lnSpc>
                        <a:spcBef>
                          <a:spcPts val="0"/>
                        </a:spcBef>
                        <a:spcAft>
                          <a:spcPts val="0"/>
                        </a:spcAft>
                      </a:pPr>
                      <a:r>
                        <a:rPr lang="en-US" sz="1400">
                          <a:effectLst/>
                        </a:rPr>
                        <a:t>Culp</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$2,831.26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$6,093.17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2"/>
                  </a:ext>
                </a:extLst>
              </a:tr>
              <a:tr h="266674">
                <a:tc>
                  <a:txBody>
                    <a:bodyPr/>
                    <a:lstStyle/>
                    <a:p>
                      <a:pPr marL="0" marR="0" algn="l">
                        <a:lnSpc>
                          <a:spcPct val="115000"/>
                        </a:lnSpc>
                        <a:spcBef>
                          <a:spcPts val="0"/>
                        </a:spcBef>
                        <a:spcAft>
                          <a:spcPts val="0"/>
                        </a:spcAft>
                        <a:tabLst>
                          <a:tab pos="628650" algn="l"/>
                        </a:tabLst>
                      </a:pPr>
                      <a:r>
                        <a:rPr lang="en-US" sz="1400">
                          <a:effectLst/>
                        </a:rPr>
                        <a:t>Dixon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$134,301.73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3"/>
                  </a:ext>
                </a:extLst>
              </a:tr>
              <a:tr h="246159">
                <a:tc>
                  <a:txBody>
                    <a:bodyPr/>
                    <a:lstStyle/>
                    <a:p>
                      <a:pPr marL="0" marR="0" algn="l">
                        <a:lnSpc>
                          <a:spcPct val="115000"/>
                        </a:lnSpc>
                        <a:spcBef>
                          <a:spcPts val="0"/>
                        </a:spcBef>
                        <a:spcAft>
                          <a:spcPts val="0"/>
                        </a:spcAft>
                      </a:pPr>
                      <a:r>
                        <a:rPr lang="en-US" sz="1400">
                          <a:effectLst/>
                        </a:rPr>
                        <a:t>Dojcinovski</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Ice Damming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$2,881.43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$8,461.88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4"/>
                  </a:ext>
                </a:extLst>
              </a:tr>
              <a:tr h="266674">
                <a:tc>
                  <a:txBody>
                    <a:bodyPr/>
                    <a:lstStyle/>
                    <a:p>
                      <a:pPr marL="0" marR="0" algn="l">
                        <a:lnSpc>
                          <a:spcPct val="115000"/>
                        </a:lnSpc>
                        <a:spcBef>
                          <a:spcPts val="0"/>
                        </a:spcBef>
                        <a:spcAft>
                          <a:spcPts val="0"/>
                        </a:spcAft>
                      </a:pPr>
                      <a:r>
                        <a:rPr lang="en-US" sz="1400">
                          <a:effectLst/>
                        </a:rPr>
                        <a:t>Gaffney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$4,028.02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$10,099.07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5"/>
                  </a:ext>
                </a:extLst>
              </a:tr>
              <a:tr h="350128">
                <a:tc>
                  <a:txBody>
                    <a:bodyPr/>
                    <a:lstStyle/>
                    <a:p>
                      <a:pPr marL="0" marR="0" algn="l">
                        <a:lnSpc>
                          <a:spcPct val="115000"/>
                        </a:lnSpc>
                        <a:spcBef>
                          <a:spcPts val="0"/>
                        </a:spcBef>
                        <a:spcAft>
                          <a:spcPts val="0"/>
                        </a:spcAft>
                      </a:pPr>
                      <a:r>
                        <a:rPr lang="en-US" sz="1400">
                          <a:effectLst/>
                        </a:rPr>
                        <a:t>Gibbs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Farmers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$2,556.79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$11,497.45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6"/>
                  </a:ext>
                </a:extLst>
              </a:tr>
              <a:tr h="350128">
                <a:tc>
                  <a:txBody>
                    <a:bodyPr/>
                    <a:lstStyle/>
                    <a:p>
                      <a:pPr marL="0" marR="0" algn="l">
                        <a:lnSpc>
                          <a:spcPct val="115000"/>
                        </a:lnSpc>
                        <a:spcBef>
                          <a:spcPts val="0"/>
                        </a:spcBef>
                        <a:spcAft>
                          <a:spcPts val="0"/>
                        </a:spcAft>
                      </a:pPr>
                      <a:r>
                        <a:rPr lang="en-US" sz="1400">
                          <a:effectLst/>
                        </a:rPr>
                        <a:t>Rasberry, Joan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Freeze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$24,495.92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7"/>
                  </a:ext>
                </a:extLst>
              </a:tr>
              <a:tr h="350128">
                <a:tc>
                  <a:txBody>
                    <a:bodyPr/>
                    <a:lstStyle/>
                    <a:p>
                      <a:pPr marL="0" marR="0" algn="l">
                        <a:lnSpc>
                          <a:spcPct val="115000"/>
                        </a:lnSpc>
                        <a:spcBef>
                          <a:spcPts val="0"/>
                        </a:spcBef>
                        <a:spcAft>
                          <a:spcPts val="0"/>
                        </a:spcAft>
                      </a:pPr>
                      <a:r>
                        <a:rPr lang="en-US" sz="1400">
                          <a:effectLst/>
                        </a:rPr>
                        <a:t>Pacific Realty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$14,770.00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$67,465.40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456%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8"/>
                  </a:ext>
                </a:extLst>
              </a:tr>
              <a:tr h="256417">
                <a:tc>
                  <a:txBody>
                    <a:bodyPr/>
                    <a:lstStyle/>
                    <a:p>
                      <a:pPr marL="0" marR="0" algn="l">
                        <a:lnSpc>
                          <a:spcPct val="115000"/>
                        </a:lnSpc>
                        <a:spcBef>
                          <a:spcPts val="0"/>
                        </a:spcBef>
                        <a:spcAft>
                          <a:spcPts val="0"/>
                        </a:spcAft>
                      </a:pPr>
                      <a:r>
                        <a:rPr lang="en-US" sz="1400">
                          <a:effectLst/>
                        </a:rPr>
                        <a:t>Torres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Fire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$90,044.31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$118,376.63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09"/>
                  </a:ext>
                </a:extLst>
              </a:tr>
              <a:tr h="412557">
                <a:tc>
                  <a:txBody>
                    <a:bodyPr/>
                    <a:lstStyle/>
                    <a:p>
                      <a:pPr marL="0" marR="0" algn="l"/>
                      <a:r>
                        <a:rPr lang="en-US" sz="1400">
                          <a:effectLst/>
                        </a:rPr>
                        <a:t>Weakley- Branch</a:t>
                      </a:r>
                      <a:endParaRPr lang="en-US" sz="1400">
                        <a:solidFill>
                          <a:schemeClr val="bg1"/>
                        </a:solidFill>
                        <a:effectLst/>
                        <a:latin typeface="Calibri" panose="020F0502020204030204" pitchFamily="34" charset="0"/>
                        <a:ea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Explosion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Assurant Group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$155,641.56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0"/>
                  </a:ext>
                </a:extLst>
              </a:tr>
              <a:tr h="256417">
                <a:tc>
                  <a:txBody>
                    <a:bodyPr/>
                    <a:lstStyle/>
                    <a:p>
                      <a:pPr marL="0" marR="0" algn="l">
                        <a:lnSpc>
                          <a:spcPct val="115000"/>
                        </a:lnSpc>
                        <a:spcBef>
                          <a:spcPts val="0"/>
                        </a:spcBef>
                        <a:spcAft>
                          <a:spcPts val="0"/>
                        </a:spcAft>
                      </a:pPr>
                      <a:r>
                        <a:rPr lang="en-US" sz="1400">
                          <a:effectLst/>
                        </a:rPr>
                        <a:t>Xin Zhang</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Hail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Allstate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$370.85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$11,538.70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3118%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1"/>
                  </a:ext>
                </a:extLst>
              </a:tr>
              <a:tr h="474440">
                <a:tc>
                  <a:txBody>
                    <a:bodyPr/>
                    <a:lstStyle/>
                    <a:p>
                      <a:pPr marL="0" marR="0" algn="l">
                        <a:lnSpc>
                          <a:spcPct val="115000"/>
                        </a:lnSpc>
                        <a:spcBef>
                          <a:spcPts val="0"/>
                        </a:spcBef>
                        <a:spcAft>
                          <a:spcPts val="0"/>
                        </a:spcAft>
                      </a:pPr>
                      <a:r>
                        <a:rPr lang="en-US" sz="1400">
                          <a:solidFill>
                            <a:schemeClr val="bg1"/>
                          </a:solidFill>
                          <a:effectLst/>
                          <a:highlight>
                            <a:srgbClr val="FFFF00"/>
                          </a:highlight>
                        </a:rPr>
                        <a:t>Yonan</a:t>
                      </a:r>
                      <a:endParaRPr lang="en-US" sz="1400">
                        <a:solidFill>
                          <a:schemeClr val="bg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Accidental discharge water</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State Farm</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$4,938.16</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$22,259.55</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highlight>
                            <a:srgbClr val="FFFF00"/>
                          </a:highlight>
                        </a:rPr>
                        <a:t>450%</a:t>
                      </a:r>
                      <a:endParaRPr lang="en-US" sz="14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2"/>
                  </a:ext>
                </a:extLst>
              </a:tr>
              <a:tr h="474440">
                <a:tc>
                  <a:txBody>
                    <a:bodyPr/>
                    <a:lstStyle/>
                    <a:p>
                      <a:pPr marL="0" marR="0" algn="l">
                        <a:lnSpc>
                          <a:spcPct val="115000"/>
                        </a:lnSpc>
                        <a:spcBef>
                          <a:spcPts val="0"/>
                        </a:spcBef>
                        <a:spcAft>
                          <a:spcPts val="0"/>
                        </a:spcAft>
                      </a:pPr>
                      <a:r>
                        <a:rPr lang="en-US" sz="1400">
                          <a:effectLst/>
                        </a:rPr>
                        <a:t>Nesreen Suwan</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Accidental Discharge 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State Farm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Denied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$142,370.35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tc>
                  <a:txBody>
                    <a:bodyPr/>
                    <a:lstStyle/>
                    <a:p>
                      <a:pPr marL="0" marR="0" algn="ctr">
                        <a:lnSpc>
                          <a:spcPct val="115000"/>
                        </a:lnSpc>
                        <a:spcBef>
                          <a:spcPts val="0"/>
                        </a:spcBef>
                        <a:spcAft>
                          <a:spcPts val="0"/>
                        </a:spcAft>
                      </a:pPr>
                      <a:r>
                        <a:rPr lang="en-US" sz="1400">
                          <a:effectLst/>
                        </a:rPr>
                        <a:t>Covered</a:t>
                      </a:r>
                      <a:endParaRPr lang="en-US" sz="14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627" marR="65627" marT="0" marB="0" anchor="ctr"/>
                </a:tc>
                <a:extLst>
                  <a:ext uri="{0D108BD9-81ED-4DB2-BD59-A6C34878D82A}">
                    <a16:rowId xmlns:a16="http://schemas.microsoft.com/office/drawing/2014/main" val="10013"/>
                  </a:ext>
                </a:extLst>
              </a:tr>
            </a:tbl>
          </a:graphicData>
        </a:graphic>
      </p:graphicFrame>
      <p:sp>
        <p:nvSpPr>
          <p:cNvPr id="5" name="TextBox 4">
            <a:extLst>
              <a:ext uri="{FF2B5EF4-FFF2-40B4-BE49-F238E27FC236}">
                <a16:creationId xmlns:a16="http://schemas.microsoft.com/office/drawing/2014/main" id="{8DDE6796-82D5-BBCB-536F-120B3C79112D}"/>
              </a:ext>
            </a:extLst>
          </p:cNvPr>
          <p:cNvSpPr txBox="1"/>
          <p:nvPr/>
        </p:nvSpPr>
        <p:spPr>
          <a:xfrm>
            <a:off x="1524000" y="105748"/>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rPr>
              <a:t>Settlement Audit results with Metro</a:t>
            </a:r>
          </a:p>
        </p:txBody>
      </p:sp>
    </p:spTree>
    <p:custDataLst>
      <p:tags r:id="rId1"/>
    </p:custDataLst>
    <p:extLst>
      <p:ext uri="{BB962C8B-B14F-4D97-AF65-F5344CB8AC3E}">
        <p14:creationId xmlns:p14="http://schemas.microsoft.com/office/powerpoint/2010/main" val="39126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D831-D525-4164-B444-7868E32F709E}"/>
              </a:ext>
            </a:extLst>
          </p:cNvPr>
          <p:cNvSpPr>
            <a:spLocks noGrp="1"/>
          </p:cNvSpPr>
          <p:nvPr>
            <p:ph type="title"/>
          </p:nvPr>
        </p:nvSpPr>
        <p:spPr>
          <a:xfrm>
            <a:off x="6528075" y="1042988"/>
            <a:ext cx="4840010" cy="1185862"/>
          </a:xfrm>
        </p:spPr>
        <p:txBody>
          <a:bodyPr>
            <a:normAutofit fontScale="90000"/>
          </a:bodyPr>
          <a:lstStyle/>
          <a:p>
            <a:r>
              <a:rPr lang="en-US"/>
              <a:t>When Is A Public Adjuster Needed?</a:t>
            </a:r>
          </a:p>
        </p:txBody>
      </p:sp>
      <p:pic>
        <p:nvPicPr>
          <p:cNvPr id="5" name="Picture 4">
            <a:extLst>
              <a:ext uri="{FF2B5EF4-FFF2-40B4-BE49-F238E27FC236}">
                <a16:creationId xmlns:a16="http://schemas.microsoft.com/office/drawing/2014/main" id="{7705F954-49BB-446A-8802-848A5DF15C3E}"/>
              </a:ext>
            </a:extLst>
          </p:cNvPr>
          <p:cNvPicPr>
            <a:picLocks noChangeAspect="1"/>
          </p:cNvPicPr>
          <p:nvPr/>
        </p:nvPicPr>
        <p:blipFill>
          <a:blip r:embed="rId2"/>
          <a:srcRect l="16554" r="16554"/>
          <a:stretch/>
        </p:blipFill>
        <p:spPr>
          <a:xfrm rot="5400000">
            <a:off x="-370700" y="370730"/>
            <a:ext cx="6857990" cy="611654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4EC01B49-6671-7F3B-0133-58EA1C853042}"/>
              </a:ext>
            </a:extLst>
          </p:cNvPr>
          <p:cNvSpPr txBox="1"/>
          <p:nvPr/>
        </p:nvSpPr>
        <p:spPr>
          <a:xfrm>
            <a:off x="6204253" y="3105834"/>
            <a:ext cx="5648224"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sto MT" panose="020406030505050303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sto MT" panose="02040603050505030304"/>
                <a:ea typeface="+mn-ea"/>
                <a:cs typeface="+mn-cs"/>
              </a:rPr>
              <a:t>When the client discovers damage (to verify coverage).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sto MT" panose="02040603050505030304"/>
                <a:ea typeface="+mn-ea"/>
                <a:cs typeface="+mn-cs"/>
              </a:rPr>
              <a:t>When a current claim is under-paid or denied.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sto MT" panose="02040603050505030304"/>
                <a:ea typeface="+mn-ea"/>
                <a:cs typeface="+mn-cs"/>
              </a:rPr>
              <a:t>The sooner we get involved the better the settlement.</a:t>
            </a:r>
            <a:br>
              <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rPr>
            </a:b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Tree>
    <p:extLst>
      <p:ext uri="{BB962C8B-B14F-4D97-AF65-F5344CB8AC3E}">
        <p14:creationId xmlns:p14="http://schemas.microsoft.com/office/powerpoint/2010/main" val="330579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3795" y="609600"/>
            <a:ext cx="10353762" cy="970450"/>
          </a:xfrm>
        </p:spPr>
        <p:txBody>
          <a:bodyPr vert="horz" lIns="91440" tIns="45720" rIns="91440" bIns="45720" rtlCol="0">
            <a:normAutofit/>
          </a:bodyPr>
          <a:lstStyle/>
          <a:p>
            <a:pPr>
              <a:lnSpc>
                <a:spcPct val="90000"/>
              </a:lnSpc>
            </a:pPr>
            <a:r>
              <a:rPr lang="en-US" sz="3400" b="1"/>
              <a:t>Dangers of Homeowners Handling Their Own Claim</a:t>
            </a:r>
          </a:p>
        </p:txBody>
      </p:sp>
      <p:pic>
        <p:nvPicPr>
          <p:cNvPr id="15" name="Picture 12">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graphicFrame>
        <p:nvGraphicFramePr>
          <p:cNvPr id="8" name="Content Placeholder 5">
            <a:extLst>
              <a:ext uri="{FF2B5EF4-FFF2-40B4-BE49-F238E27FC236}">
                <a16:creationId xmlns:a16="http://schemas.microsoft.com/office/drawing/2014/main" id="{4A50C2C3-914F-4F0C-B6B7-D90B622AA8A2}"/>
              </a:ext>
            </a:extLst>
          </p:cNvPr>
          <p:cNvGraphicFramePr>
            <a:graphicFrameLocks noGrp="1"/>
          </p:cNvGraphicFramePr>
          <p:nvPr>
            <p:ph idx="1"/>
          </p:nvPr>
        </p:nvGraphicFramePr>
        <p:xfrm>
          <a:off x="5722862" y="1732449"/>
          <a:ext cx="5546272" cy="4058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7D92D58E-3A85-406F-902D-60690D5070C3}"/>
              </a:ext>
            </a:extLst>
          </p:cNvPr>
          <p:cNvPicPr>
            <a:picLocks noChangeAspect="1"/>
          </p:cNvPicPr>
          <p:nvPr/>
        </p:nvPicPr>
        <p:blipFill>
          <a:blip r:embed="rId9"/>
          <a:stretch>
            <a:fillRect/>
          </a:stretch>
        </p:blipFill>
        <p:spPr>
          <a:xfrm>
            <a:off x="1021828" y="2098503"/>
            <a:ext cx="4118776" cy="3320333"/>
          </a:xfrm>
          <a:prstGeom prst="roundRect">
            <a:avLst>
              <a:gd name="adj" fmla="val 497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7172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970450"/>
          </a:xfrm>
        </p:spPr>
        <p:txBody>
          <a:bodyPr>
            <a:normAutofit/>
          </a:bodyPr>
          <a:lstStyle/>
          <a:p>
            <a:r>
              <a:rPr lang="en-US"/>
              <a:t>You have the right to remain silent</a:t>
            </a:r>
            <a:r>
              <a:rPr lang="is-IS"/>
              <a:t>….</a:t>
            </a:r>
            <a:endParaRPr lang="en-US"/>
          </a:p>
        </p:txBody>
      </p:sp>
      <p:pic>
        <p:nvPicPr>
          <p:cNvPr id="11" name="Picture 10">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6" name="Content Placeholder 2">
            <a:extLst>
              <a:ext uri="{FF2B5EF4-FFF2-40B4-BE49-F238E27FC236}">
                <a16:creationId xmlns:a16="http://schemas.microsoft.com/office/drawing/2014/main" id="{A289B238-6DD1-63F4-6A96-E841A72CB349}"/>
              </a:ext>
            </a:extLst>
          </p:cNvPr>
          <p:cNvGraphicFramePr>
            <a:graphicFrameLocks noGrp="1"/>
          </p:cNvGraphicFramePr>
          <p:nvPr>
            <p:ph idx="1"/>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6939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895353" y="609600"/>
            <a:ext cx="3108960" cy="2362610"/>
          </a:xfrm>
        </p:spPr>
        <p:txBody>
          <a:bodyPr vert="horz" lIns="91440" tIns="45720" rIns="91440" bIns="45720" rtlCol="0" anchor="ctr">
            <a:normAutofit/>
          </a:bodyPr>
          <a:lstStyle/>
          <a:p>
            <a:pPr algn="r"/>
            <a:r>
              <a:rPr lang="en-US" altLang="en-US" sz="2800" b="1">
                <a:solidFill>
                  <a:schemeClr val="tx1"/>
                </a:solidFill>
              </a:rPr>
              <a:t>An example of a typical claim</a:t>
            </a:r>
          </a:p>
        </p:txBody>
      </p:sp>
      <p:sp>
        <p:nvSpPr>
          <p:cNvPr id="27652" name="Content Placeholder 3"/>
          <p:cNvSpPr>
            <a:spLocks noGrp="1"/>
          </p:cNvSpPr>
          <p:nvPr>
            <p:ph sz="half" idx="13"/>
          </p:nvPr>
        </p:nvSpPr>
        <p:spPr>
          <a:xfrm>
            <a:off x="4537923" y="609600"/>
            <a:ext cx="6628583" cy="2362611"/>
          </a:xfrm>
        </p:spPr>
        <p:txBody>
          <a:bodyPr vert="horz" lIns="91440" tIns="45720" rIns="91440" bIns="45720" rtlCol="0" anchor="ctr">
            <a:normAutofit fontScale="92500" lnSpcReduction="10000"/>
          </a:bodyPr>
          <a:lstStyle/>
          <a:p>
            <a:r>
              <a:rPr lang="en-US" altLang="en-US" sz="2400" b="1">
                <a:solidFill>
                  <a:schemeClr val="tx1"/>
                </a:solidFill>
              </a:rPr>
              <a:t>During a storm, the homeowner noticed water leaking into bedroom and then into the dining room below.</a:t>
            </a:r>
          </a:p>
          <a:p>
            <a:r>
              <a:rPr lang="en-US" altLang="en-US" sz="2400" b="1">
                <a:solidFill>
                  <a:schemeClr val="tx1"/>
                </a:solidFill>
              </a:rPr>
              <a:t> Later, they noticed shingles missing from the roof</a:t>
            </a:r>
          </a:p>
          <a:p>
            <a:r>
              <a:rPr lang="en-US" altLang="en-US" sz="2400" b="1">
                <a:solidFill>
                  <a:schemeClr val="tx1"/>
                </a:solidFill>
              </a:rPr>
              <a:t>The homeowner cleaned up the water themselves</a:t>
            </a:r>
          </a:p>
        </p:txBody>
      </p:sp>
      <p:pic>
        <p:nvPicPr>
          <p:cNvPr id="5" name="Content Placeholder 4" descr="26352_sdc11456.jpg"/>
          <p:cNvPicPr>
            <a:picLocks noGrp="1" noChangeAspect="1"/>
          </p:cNvPicPr>
          <p:nvPr>
            <p:ph sz="quarter" idx="4"/>
          </p:nvPr>
        </p:nvPicPr>
        <p:blipFill rotWithShape="1">
          <a:blip r:embed="rId5">
            <a:extLst>
              <a:ext uri="{28A0092B-C50C-407E-A947-70E740481C1C}">
                <a14:useLocalDpi xmlns:a14="http://schemas.microsoft.com/office/drawing/2010/main" val="0"/>
              </a:ext>
            </a:extLst>
          </a:blip>
          <a:srcRect l="6431" r="-3" b="-3"/>
          <a:stretch/>
        </p:blipFill>
        <p:spPr>
          <a:xfrm>
            <a:off x="895352" y="3225959"/>
            <a:ext cx="3340921"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Picture 6" descr="water-damaged%20flooring.jpg"/>
          <p:cNvPicPr>
            <a:picLocks noChangeAspect="1"/>
          </p:cNvPicPr>
          <p:nvPr/>
        </p:nvPicPr>
        <p:blipFill rotWithShape="1">
          <a:blip r:embed="rId6">
            <a:extLst>
              <a:ext uri="{28A0092B-C50C-407E-A947-70E740481C1C}">
                <a14:useLocalDpi xmlns:a14="http://schemas.microsoft.com/office/drawing/2010/main" val="0"/>
              </a:ext>
            </a:extLst>
          </a:blip>
          <a:srcRect r="17116" b="-2"/>
          <a:stretch/>
        </p:blipFill>
        <p:spPr bwMode="auto">
          <a:xfrm>
            <a:off x="4413020" y="3225959"/>
            <a:ext cx="3337560" cy="2677887"/>
          </a:xfrm>
          <a:prstGeom prst="roundRect">
            <a:avLst>
              <a:gd name="adj" fmla="val 4380"/>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58E119-CE6A-42F8-8382-E1FFD17F8785}"/>
              </a:ext>
            </a:extLst>
          </p:cNvPr>
          <p:cNvPicPr>
            <a:picLocks noChangeAspect="1"/>
          </p:cNvPicPr>
          <p:nvPr/>
        </p:nvPicPr>
        <p:blipFill rotWithShape="1">
          <a:blip r:embed="rId7"/>
          <a:srcRect l="11186" r="4685" b="-1"/>
          <a:stretch/>
        </p:blipFill>
        <p:spPr>
          <a:xfrm>
            <a:off x="7927327" y="3225959"/>
            <a:ext cx="3337560"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3176379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9144000" cy="1066800"/>
          </a:xfrm>
        </p:spPr>
        <p:txBody>
          <a:bodyPr>
            <a:normAutofit/>
          </a:bodyPr>
          <a:lstStyle/>
          <a:p>
            <a:pPr algn="ctr" eaLnBrk="1" hangingPunct="1"/>
            <a:r>
              <a:rPr lang="en-US" altLang="en-US" sz="3000" b="1">
                <a:solidFill>
                  <a:schemeClr val="tx1"/>
                </a:solidFill>
                <a:cs typeface="Arial" panose="020B0604020202020204" pitchFamily="34" charset="0"/>
              </a:rPr>
              <a:t>This is How the Insurance </a:t>
            </a:r>
            <a:br>
              <a:rPr lang="en-US" altLang="en-US" sz="3000" b="1">
                <a:solidFill>
                  <a:schemeClr val="tx1"/>
                </a:solidFill>
                <a:cs typeface="Arial" panose="020B0604020202020204" pitchFamily="34" charset="0"/>
              </a:rPr>
            </a:br>
            <a:r>
              <a:rPr lang="en-US" altLang="en-US" sz="3000" b="1">
                <a:solidFill>
                  <a:schemeClr val="tx1"/>
                </a:solidFill>
                <a:cs typeface="Arial" panose="020B0604020202020204" pitchFamily="34" charset="0"/>
              </a:rPr>
              <a:t>Company Can View a Claim</a:t>
            </a:r>
          </a:p>
        </p:txBody>
      </p:sp>
      <p:sp>
        <p:nvSpPr>
          <p:cNvPr id="29699" name="WordArt 3"/>
          <p:cNvSpPr>
            <a:spLocks noChangeArrowheads="1" noChangeShapeType="1" noTextEdit="1"/>
          </p:cNvSpPr>
          <p:nvPr/>
        </p:nvSpPr>
        <p:spPr bwMode="auto">
          <a:xfrm>
            <a:off x="9601200" y="5419726"/>
            <a:ext cx="838200" cy="639763"/>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0" cap="none" spc="0" normalizeH="0" baseline="0" noProof="0">
              <a:ln w="12700">
                <a:solidFill>
                  <a:srgbClr val="212123"/>
                </a:solidFill>
                <a:round/>
                <a:headEnd/>
                <a:tailEnd/>
              </a:ln>
              <a:solidFill>
                <a:srgbClr val="3333CC"/>
              </a:solidFill>
              <a:effectLst/>
              <a:uLnTx/>
              <a:uFillTx/>
              <a:latin typeface="Arial Black" charset="0"/>
              <a:ea typeface="Arial Black" charset="0"/>
              <a:cs typeface="Arial Black" charset="0"/>
            </a:endParaRPr>
          </a:p>
        </p:txBody>
      </p:sp>
      <p:sp>
        <p:nvSpPr>
          <p:cNvPr id="29700" name="TextBox 4"/>
          <p:cNvSpPr txBox="1">
            <a:spLocks noChangeArrowheads="1"/>
          </p:cNvSpPr>
          <p:nvPr/>
        </p:nvSpPr>
        <p:spPr bwMode="auto">
          <a:xfrm>
            <a:off x="6705600" y="1429894"/>
            <a:ext cx="4953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800">
                <a:solidFill>
                  <a:srgbClr val="000000"/>
                </a:solidFill>
                <a:latin typeface="Times New Roman" charset="0"/>
              </a:defRPr>
            </a:lvl1pPr>
            <a:lvl2pPr marL="742950" indent="-285750">
              <a:spcBef>
                <a:spcPct val="20000"/>
              </a:spcBef>
              <a:buClr>
                <a:schemeClr val="tx1"/>
              </a:buClr>
              <a:buChar char="•"/>
              <a:defRPr sz="2600">
                <a:solidFill>
                  <a:srgbClr val="000000"/>
                </a:solidFill>
                <a:latin typeface="Times New Roman" charset="0"/>
              </a:defRPr>
            </a:lvl2pPr>
            <a:lvl3pPr marL="1143000" indent="-228600">
              <a:spcBef>
                <a:spcPct val="20000"/>
              </a:spcBef>
              <a:buClr>
                <a:schemeClr val="tx1"/>
              </a:buClr>
              <a:buChar char="•"/>
              <a:defRPr sz="2400">
                <a:solidFill>
                  <a:srgbClr val="000000"/>
                </a:solidFill>
                <a:latin typeface="Times New Roman" charset="0"/>
              </a:defRPr>
            </a:lvl3pPr>
            <a:lvl4pPr marL="1600200" indent="-228600">
              <a:spcBef>
                <a:spcPct val="20000"/>
              </a:spcBef>
              <a:buClr>
                <a:schemeClr val="tx1"/>
              </a:buClr>
              <a:buChar char="•"/>
              <a:defRPr sz="2000">
                <a:solidFill>
                  <a:srgbClr val="000000"/>
                </a:solidFill>
                <a:latin typeface="Times New Roman" charset="0"/>
              </a:defRPr>
            </a:lvl4pPr>
            <a:lvl5pPr marL="2057400" indent="-228600">
              <a:spcBef>
                <a:spcPct val="20000"/>
              </a:spcBef>
              <a:buClr>
                <a:schemeClr val="tx1"/>
              </a:buClr>
              <a:buChar char="•"/>
              <a:defRPr sz="2000">
                <a:solidFill>
                  <a:srgbClr val="000000"/>
                </a:solidFill>
                <a:latin typeface="Times New Roman"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1" i="1" u="sng" strike="noStrike" kern="1200" cap="none" spc="0" normalizeH="0" baseline="0" noProof="0">
                <a:ln>
                  <a:noFill/>
                </a:ln>
                <a:solidFill>
                  <a:prstClr val="white"/>
                </a:solidFill>
                <a:effectLst/>
                <a:uLnTx/>
                <a:uFillTx/>
                <a:latin typeface="Times New Roman" charset="0"/>
                <a:ea typeface="+mn-ea"/>
                <a:cs typeface="+mn-cs"/>
              </a:rPr>
              <a:t>Exterior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1: Minimum roof repair for missing shingles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1" i="1" u="sng" strike="noStrike" kern="1200" cap="none" spc="0" normalizeH="0" baseline="0" noProof="0">
                <a:ln>
                  <a:noFill/>
                </a:ln>
                <a:solidFill>
                  <a:prstClr val="white"/>
                </a:solidFill>
                <a:effectLst/>
                <a:uLnTx/>
                <a:uFillTx/>
                <a:latin typeface="Times New Roman" charset="0"/>
                <a:ea typeface="+mn-ea"/>
                <a:cs typeface="+mn-cs"/>
              </a:rPr>
              <a:t>Bedroom</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2: Drywall  repair minimum charge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3: Tape and protect fan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4: Spot seal and paint ceiling one coat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5: Clean and deodorize carpet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1" i="1" u="sng" strike="noStrike" kern="1200" cap="none" spc="0" normalizeH="0" baseline="0" noProof="0">
                <a:ln>
                  <a:noFill/>
                </a:ln>
                <a:solidFill>
                  <a:prstClr val="white"/>
                </a:solidFill>
                <a:effectLst/>
                <a:uLnTx/>
                <a:uFillTx/>
                <a:latin typeface="Times New Roman" charset="0"/>
                <a:ea typeface="+mn-ea"/>
                <a:cs typeface="+mn-cs"/>
              </a:rPr>
              <a:t>Dining room</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6: Appearance allowance for slight cupping of wood floor in dining room</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rPr>
              <a:t>Item 7: Spot seal and paint walls and ceilings one coat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white"/>
              </a:solidFill>
              <a:effectLst/>
              <a:uLnTx/>
              <a:uFillTx/>
              <a:latin typeface="Times New Roman" charset="0"/>
              <a:ea typeface="+mn-ea"/>
              <a:cs typeface="+mn-cs"/>
            </a:endParaRPr>
          </a:p>
        </p:txBody>
      </p:sp>
      <p:pic>
        <p:nvPicPr>
          <p:cNvPr id="8" name="Picture 7" descr="bills house a.gif">
            <a:extLst>
              <a:ext uri="{FF2B5EF4-FFF2-40B4-BE49-F238E27FC236}">
                <a16:creationId xmlns:a16="http://schemas.microsoft.com/office/drawing/2014/main" id="{C5412A49-5C89-410C-A78E-CB5FD02B75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99" y="1447800"/>
            <a:ext cx="6083356" cy="3971926"/>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4486870"/>
            <a:ext cx="252024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Calisto MT" panose="02040603050505030304"/>
                <a:ea typeface="+mn-ea"/>
                <a:cs typeface="+mn-cs"/>
              </a:rPr>
              <a:t>7 Items</a:t>
            </a:r>
            <a:r>
              <a:rPr kumimoji="0" lang="en-US" sz="5400" b="0" i="0" u="none" strike="noStrike" kern="1200" cap="none" spc="0" normalizeH="0" baseline="0" noProof="0">
                <a:ln w="0"/>
                <a:solidFill>
                  <a:srgbClr val="D3BA68">
                    <a:lumMod val="40000"/>
                    <a:lumOff val="60000"/>
                  </a:srgbClr>
                </a:solidFill>
                <a:effectLst>
                  <a:outerShdw blurRad="38100" dist="19050" dir="2700000" algn="tl" rotWithShape="0">
                    <a:prstClr val="black">
                      <a:alpha val="40000"/>
                    </a:prstClr>
                  </a:outerShdw>
                </a:effectLst>
                <a:uLnTx/>
                <a:uFillTx/>
                <a:latin typeface="Calisto MT" panose="02040603050505030304"/>
                <a:ea typeface="+mn-ea"/>
                <a:cs typeface="+mn-cs"/>
              </a:rPr>
              <a:t> </a:t>
            </a:r>
          </a:p>
        </p:txBody>
      </p:sp>
    </p:spTree>
    <p:custDataLst>
      <p:tags r:id="rId1"/>
    </p:custDataLst>
    <p:extLst>
      <p:ext uri="{BB962C8B-B14F-4D97-AF65-F5344CB8AC3E}">
        <p14:creationId xmlns:p14="http://schemas.microsoft.com/office/powerpoint/2010/main" val="378382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ills house a.gif">
            <a:extLst>
              <a:ext uri="{FF2B5EF4-FFF2-40B4-BE49-F238E27FC236}">
                <a16:creationId xmlns:a16="http://schemas.microsoft.com/office/drawing/2014/main" id="{FB1B0D05-0C77-439D-8131-9A5207DD9B65}"/>
              </a:ext>
            </a:extLst>
          </p:cNvPr>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t="4050" r="1" b="9185"/>
          <a:stretch/>
        </p:blipFill>
        <p:spPr bwMode="auto">
          <a:xfrm>
            <a:off x="-7424" y="0"/>
            <a:ext cx="12199424" cy="6845300"/>
          </a:xfrm>
          <a:prstGeom prst="rect">
            <a:avLst/>
          </a:prstGeom>
          <a:noFill/>
          <a:extLst>
            <a:ext uri="{909E8E84-426E-40DD-AFC4-6F175D3DCCD1}">
              <a14:hiddenFill xmlns:a14="http://schemas.microsoft.com/office/drawing/2010/main">
                <a:solidFill>
                  <a:srgbClr val="FFFFFF"/>
                </a:solidFill>
              </a14:hiddenFill>
            </a:ext>
          </a:extLst>
        </p:spPr>
      </p:pic>
      <p:sp>
        <p:nvSpPr>
          <p:cNvPr id="31746" name="Rectangle 5"/>
          <p:cNvSpPr>
            <a:spLocks noGrp="1" noChangeArrowheads="1"/>
          </p:cNvSpPr>
          <p:nvPr>
            <p:ph type="title" idx="4294967295"/>
          </p:nvPr>
        </p:nvSpPr>
        <p:spPr>
          <a:xfrm>
            <a:off x="1143000" y="12700"/>
            <a:ext cx="9736974" cy="1066800"/>
          </a:xfrm>
        </p:spPr>
        <p:txBody>
          <a:bodyPr>
            <a:noAutofit/>
          </a:bodyPr>
          <a:lstStyle/>
          <a:p>
            <a:pPr algn="ctr" eaLnBrk="1" hangingPunct="1"/>
            <a:r>
              <a:rPr lang="en-US" altLang="en-US" sz="3000" b="1">
                <a:solidFill>
                  <a:schemeClr val="tx1"/>
                </a:solidFill>
                <a:effectLst/>
                <a:cs typeface="Arial" panose="020B0604020202020204" pitchFamily="34" charset="0"/>
              </a:rPr>
              <a:t>Metro’s Field Adjuster Prepares a Complete Estimate Showing the Full Extent of Damages</a:t>
            </a:r>
          </a:p>
        </p:txBody>
      </p:sp>
      <p:sp>
        <p:nvSpPr>
          <p:cNvPr id="9" name="TextBox 8"/>
          <p:cNvSpPr txBox="1"/>
          <p:nvPr/>
        </p:nvSpPr>
        <p:spPr>
          <a:xfrm>
            <a:off x="92826" y="1079500"/>
            <a:ext cx="11870574" cy="7201972"/>
          </a:xfrm>
          <a:prstGeom prst="rect">
            <a:avLst/>
          </a:prstGeom>
          <a:solidFill>
            <a:srgbClr val="000000">
              <a:alpha val="50196"/>
            </a:srgbClr>
          </a:solidFill>
        </p:spPr>
        <p:txBody>
          <a:bodyPr wrap="square" lIns="91440" tIns="45720" rIns="91440" bIns="45720" numCol="2"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Exterior</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 Proper roof evaluation and the mis-matching of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roof required replacement of  2,800 sq. ft. of shingles</a:t>
            </a:r>
            <a:endPar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Bedroom</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 Replace </a:t>
            </a:r>
            <a:r>
              <a:rPr kumimoji="0" lang="en-US" sz="1800" b="0" i="0" u="sng" strike="noStrike" kern="1200" cap="none" spc="0" normalizeH="0" baseline="0" noProof="0">
                <a:ln>
                  <a:noFill/>
                </a:ln>
                <a:solidFill>
                  <a:prstClr val="white"/>
                </a:solidFill>
                <a:effectLst/>
                <a:uLnTx/>
                <a:uFillTx/>
                <a:latin typeface="Times New Roman" panose="02020603050405020304" pitchFamily="18" charset="0"/>
                <a:ea typeface="+mn-ea"/>
                <a:cs typeface="+mn-cs"/>
              </a:rPr>
              <a:t>wet insulation</a:t>
            </a:r>
          </a:p>
          <a:p>
            <a:pPr marL="231775" marR="0" lvl="0" indent="-231775"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3: Detach and reset ceiling fan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4: Replace affected drywall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5: Seal and paint walls and ceilings of bedroom </a:t>
            </a:r>
            <a:r>
              <a:rPr kumimoji="0" lang="en-US" sz="1800" b="0" i="0" u="sng" strike="noStrike" kern="1200" cap="none" spc="0" normalizeH="0" baseline="0" noProof="0">
                <a:ln>
                  <a:noFill/>
                </a:ln>
                <a:solidFill>
                  <a:prstClr val="white"/>
                </a:solidFill>
                <a:effectLst/>
                <a:uLnTx/>
                <a:uFillTx/>
                <a:latin typeface="Times New Roman" panose="02020603050405020304" pitchFamily="18" charset="0"/>
                <a:ea typeface="+mn-ea"/>
                <a:cs typeface="+mn-cs"/>
              </a:rPr>
              <a:t>2 coats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a:ea typeface="+mn-ea"/>
                <a:cs typeface="Times New Roman"/>
              </a:rPr>
              <a:t>Item 6: Replace carpet due to delamination of backing.'</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7: Manipulation of heavy bedroom furniture</a:t>
            </a:r>
            <a:endPar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Dining Room</a:t>
            </a: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8: Replace affected drywall.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9: Detach, reset, and repaint crown molding.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10: Spot Seal walls and ceiling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11: Paint walls and ceilings 2 coats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12: repair hardwood floor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13: Sand, and finish hardwood floors.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14: Replace shoe molding.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15: Paint baseboard, paint shoe molding, paint door,  and 2 window trim.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16: Remove and reset drapes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17: Contents:  pack and store </a:t>
            </a:r>
            <a:r>
              <a:rPr kumimoji="0" lang="en-US" sz="1600" b="0" i="0" u="none" strike="noStrike" kern="1200" cap="none" spc="0" normalizeH="0" baseline="0" noProof="0" err="1">
                <a:ln>
                  <a:noFill/>
                </a:ln>
                <a:solidFill>
                  <a:prstClr val="white"/>
                </a:solidFill>
                <a:effectLst/>
                <a:uLnTx/>
                <a:uFillTx/>
                <a:latin typeface="Times New Roman" panose="02020603050405020304" pitchFamily="18" charset="0"/>
                <a:ea typeface="+mn-ea"/>
                <a:cs typeface="+mn-cs"/>
              </a:rPr>
              <a:t>china</a:t>
            </a: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and move dining room furniture.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Living Room, Foyer, Kitchen</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18: Sand, stain and finish hardwood continuous floor.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19: Replace shoe molding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20: Paint baseboard and  shoe molding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General</a:t>
            </a:r>
            <a:r>
              <a:rPr kumimoji="0" lang="en-US" sz="16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 </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21: </a:t>
            </a:r>
            <a:r>
              <a:rPr kumimoji="0" lang="en-US" sz="1600" b="0" i="0" u="sng" strike="noStrike" kern="1200" cap="none" spc="0" normalizeH="0" baseline="0" noProof="0">
                <a:ln>
                  <a:noFill/>
                </a:ln>
                <a:solidFill>
                  <a:prstClr val="white"/>
                </a:solidFill>
                <a:effectLst/>
                <a:uLnTx/>
                <a:uFillTx/>
                <a:latin typeface="Times New Roman" panose="02020603050405020304" pitchFamily="18" charset="0"/>
                <a:ea typeface="+mn-ea"/>
                <a:cs typeface="+mn-cs"/>
              </a:rPr>
              <a:t>Piano</a:t>
            </a: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reset and retuned.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22: Dust protection throughout the home.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23: Debris removal.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24: </a:t>
            </a:r>
            <a:r>
              <a:rPr kumimoji="0" lang="en-US" sz="1600" b="0" i="0" u="sng" strike="noStrike" kern="1200" cap="none" spc="0" normalizeH="0" baseline="0" noProof="0">
                <a:ln>
                  <a:noFill/>
                </a:ln>
                <a:solidFill>
                  <a:prstClr val="white"/>
                </a:solidFill>
                <a:effectLst/>
                <a:uLnTx/>
                <a:uFillTx/>
                <a:latin typeface="Times New Roman" panose="02020603050405020304" pitchFamily="18" charset="0"/>
                <a:ea typeface="+mn-ea"/>
                <a:cs typeface="+mn-cs"/>
              </a:rPr>
              <a:t>Dumpster</a:t>
            </a: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25: Portable potty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Item 26: </a:t>
            </a:r>
            <a:r>
              <a:rPr kumimoji="0" lang="en-US" sz="1600" b="1" i="1" u="sng" strike="noStrike" kern="1200" cap="none" spc="0" normalizeH="0" baseline="0" noProof="0">
                <a:ln>
                  <a:noFill/>
                </a:ln>
                <a:solidFill>
                  <a:prstClr val="white"/>
                </a:solidFill>
                <a:effectLst/>
                <a:uLnTx/>
                <a:uFillTx/>
                <a:latin typeface="Times New Roman" panose="02020603050405020304" pitchFamily="18" charset="0"/>
                <a:ea typeface="+mn-ea"/>
                <a:cs typeface="+mn-cs"/>
              </a:rPr>
              <a:t>Additional living expenses</a:t>
            </a:r>
            <a:r>
              <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as upstairs and kitchen is inaccessible due to floor refinishing.</a:t>
            </a:r>
            <a:endParaRPr kumimoji="0" lang="en-US" sz="1600" b="0" i="0" u="none" strike="noStrike" kern="1200" cap="none" spc="0" normalizeH="0" baseline="0" noProof="0">
              <a:ln>
                <a:noFill/>
              </a:ln>
              <a:solidFill>
                <a:prstClr val="white"/>
              </a:solidFill>
              <a:effectLst/>
              <a:uLnTx/>
              <a:uFillTx/>
              <a:latin typeface="Calisto MT" panose="020406030505050303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0" name="Rectangle 9"/>
          <p:cNvSpPr/>
          <p:nvPr/>
        </p:nvSpPr>
        <p:spPr>
          <a:xfrm>
            <a:off x="7274208" y="5970127"/>
            <a:ext cx="287290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Calisto MT" panose="02040603050505030304"/>
                <a:ea typeface="+mn-ea"/>
                <a:cs typeface="+mn-cs"/>
              </a:rPr>
              <a:t>26 Items </a:t>
            </a:r>
          </a:p>
        </p:txBody>
      </p:sp>
      <p:sp>
        <p:nvSpPr>
          <p:cNvPr id="3" name="Rectangle 2">
            <a:extLst>
              <a:ext uri="{FF2B5EF4-FFF2-40B4-BE49-F238E27FC236}">
                <a16:creationId xmlns:a16="http://schemas.microsoft.com/office/drawing/2014/main" id="{B9FFD471-4DE6-4215-8DE7-559AB3ED3594}"/>
              </a:ext>
            </a:extLst>
          </p:cNvPr>
          <p:cNvSpPr/>
          <p:nvPr/>
        </p:nvSpPr>
        <p:spPr>
          <a:xfrm>
            <a:off x="92826" y="729367"/>
            <a:ext cx="4707774"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a:t>
            </a:r>
          </a:p>
        </p:txBody>
      </p:sp>
    </p:spTree>
    <p:custDataLst>
      <p:tags r:id="rId1"/>
    </p:custDataLst>
    <p:extLst>
      <p:ext uri="{BB962C8B-B14F-4D97-AF65-F5344CB8AC3E}">
        <p14:creationId xmlns:p14="http://schemas.microsoft.com/office/powerpoint/2010/main" val="94594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1C3D9BD5-A493-4B97-963D-60135D533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useBgFill="1">
        <p:nvSpPr>
          <p:cNvPr id="79" name="Rectangle 78">
            <a:extLst>
              <a:ext uri="{FF2B5EF4-FFF2-40B4-BE49-F238E27FC236}">
                <a16:creationId xmlns:a16="http://schemas.microsoft.com/office/drawing/2014/main" id="{1F759AF4-E342-4E60-8A32-C44A328F2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cxnSp>
        <p:nvCxnSpPr>
          <p:cNvPr id="81" name="Straight Connector 80">
            <a:extLst>
              <a:ext uri="{FF2B5EF4-FFF2-40B4-BE49-F238E27FC236}">
                <a16:creationId xmlns:a16="http://schemas.microsoft.com/office/drawing/2014/main" id="{A49B2805-6469-407A-A68A-BB85AC8A8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23630"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472C3E0-D354-9412-18B9-70F5DE1A71C8}"/>
              </a:ext>
            </a:extLst>
          </p:cNvPr>
          <p:cNvPicPr>
            <a:picLocks noChangeAspect="1"/>
          </p:cNvPicPr>
          <p:nvPr/>
        </p:nvPicPr>
        <p:blipFill rotWithShape="1">
          <a:blip r:embed="rId4">
            <a:alphaModFix amt="35000"/>
          </a:blip>
          <a:srcRect l="3213" b="15429"/>
          <a:stretch/>
        </p:blipFill>
        <p:spPr>
          <a:xfrm>
            <a:off x="0" y="0"/>
            <a:ext cx="12192000" cy="6858000"/>
          </a:xfrm>
          <a:prstGeom prst="rect">
            <a:avLst/>
          </a:prstGeom>
        </p:spPr>
      </p:pic>
      <p:sp>
        <p:nvSpPr>
          <p:cNvPr id="7174" name="Text Box 7"/>
          <p:cNvSpPr txBox="1">
            <a:spLocks noChangeArrowheads="1"/>
          </p:cNvSpPr>
          <p:nvPr/>
        </p:nvSpPr>
        <p:spPr bwMode="auto">
          <a:xfrm>
            <a:off x="2498726" y="613251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342900" marR="0" lvl="0" indent="-34290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 name="Rectangle 3">
            <a:extLst>
              <a:ext uri="{FF2B5EF4-FFF2-40B4-BE49-F238E27FC236}">
                <a16:creationId xmlns:a16="http://schemas.microsoft.com/office/drawing/2014/main" id="{9F766A79-AAFE-5E78-BD28-F4453074A2EE}"/>
              </a:ext>
            </a:extLst>
          </p:cNvPr>
          <p:cNvSpPr>
            <a:spLocks noChangeArrowheads="1"/>
          </p:cNvSpPr>
          <p:nvPr/>
        </p:nvSpPr>
        <p:spPr bwMode="auto">
          <a:xfrm>
            <a:off x="7509255" y="1023257"/>
            <a:ext cx="3732902" cy="4570457"/>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4000" b="1" i="0" u="none" strike="noStrike" kern="1200" cap="none" spc="0" normalizeH="0" baseline="0" noProof="0">
                <a:ln>
                  <a:solidFill>
                    <a:prstClr val="white">
                      <a:lumMod val="75000"/>
                      <a:lumOff val="25000"/>
                      <a:alpha val="10000"/>
                    </a:prstClr>
                  </a:solidFill>
                </a:ln>
                <a:solidFill>
                  <a:srgbClr val="212123"/>
                </a:solidFill>
                <a:effectLst>
                  <a:outerShdw blurRad="9525" dist="25400" dir="14640000" algn="tl" rotWithShape="0">
                    <a:prstClr val="white">
                      <a:alpha val="30000"/>
                    </a:prstClr>
                  </a:outerShdw>
                </a:effectLst>
                <a:uLnTx/>
                <a:uFillTx/>
                <a:latin typeface="Calisto MT" panose="02040603050505030304"/>
                <a:ea typeface="+mn-ea"/>
                <a:cs typeface="Arial" charset="0"/>
              </a:rPr>
              <a:t>Our Goal</a:t>
            </a:r>
          </a:p>
        </p:txBody>
      </p:sp>
      <p:sp>
        <p:nvSpPr>
          <p:cNvPr id="4" name="Rectangle 2">
            <a:extLst>
              <a:ext uri="{FF2B5EF4-FFF2-40B4-BE49-F238E27FC236}">
                <a16:creationId xmlns:a16="http://schemas.microsoft.com/office/drawing/2014/main" id="{1A3A2D21-256B-6965-6A68-BA0958CA01C3}"/>
              </a:ext>
            </a:extLst>
          </p:cNvPr>
          <p:cNvSpPr>
            <a:spLocks noChangeArrowheads="1"/>
          </p:cNvSpPr>
          <p:nvPr/>
        </p:nvSpPr>
        <p:spPr bwMode="auto">
          <a:xfrm>
            <a:off x="526445" y="566057"/>
            <a:ext cx="6622545" cy="5103857"/>
          </a:xfrm>
          <a:prstGeom prst="rect">
            <a:avLst/>
          </a:prstGeom>
          <a:effectLst/>
        </p:spPr>
        <p:txBody>
          <a:bodyPr vert="horz" lIns="91440" tIns="45720" rIns="91440" bIns="45720" rtlCol="0" anchor="ctr">
            <a:normAutofit/>
          </a:bodyPr>
          <a:lstStyle/>
          <a:p>
            <a:pPr marL="0" marR="0" lvl="0" indent="0" algn="l" defTabSz="457200" rtl="0" eaLnBrk="1" fontAlgn="auto" latinLnBrk="0" hangingPunct="1">
              <a:lnSpc>
                <a:spcPct val="100000"/>
              </a:lnSpc>
              <a:spcBef>
                <a:spcPct val="20000"/>
              </a:spcBef>
              <a:spcAft>
                <a:spcPts val="600"/>
              </a:spcAft>
              <a:buClr>
                <a:srgbClr val="212123"/>
              </a:buClr>
              <a:buSzPct val="70000"/>
              <a:buFont typeface="Wingdings 2" charset="2"/>
              <a:buNone/>
              <a:tabLst/>
              <a:defRPr/>
            </a:pPr>
            <a:r>
              <a:rPr kumimoji="0" lang="en-US" sz="3600" b="1" i="0" u="none" strike="noStrike" kern="1200" cap="none" spc="0" normalizeH="0" baseline="0" noProof="0">
                <a:ln>
                  <a:solidFill>
                    <a:prstClr val="white">
                      <a:lumMod val="75000"/>
                      <a:lumOff val="25000"/>
                      <a:alpha val="10000"/>
                    </a:prstClr>
                  </a:solidFill>
                </a:ln>
                <a:solidFill>
                  <a:srgbClr val="212123"/>
                </a:solidFill>
                <a:effectLst/>
                <a:uLnTx/>
                <a:uFillTx/>
                <a:latin typeface="Calisto MT" panose="02040603050505030304"/>
                <a:ea typeface="+mn-ea"/>
                <a:cs typeface="+mn-cs"/>
              </a:rPr>
              <a:t>To educate you: </a:t>
            </a:r>
          </a:p>
          <a:p>
            <a:pPr marL="457200" marR="0" lvl="0" indent="-457200" algn="l" defTabSz="457200" rtl="0" eaLnBrk="1" fontAlgn="auto" latinLnBrk="0" hangingPunct="1">
              <a:lnSpc>
                <a:spcPct val="100000"/>
              </a:lnSpc>
              <a:spcBef>
                <a:spcPct val="20000"/>
              </a:spcBef>
              <a:spcAft>
                <a:spcPts val="600"/>
              </a:spcAft>
              <a:buClr>
                <a:srgbClr val="212123"/>
              </a:buClr>
              <a:buSzPct val="70000"/>
              <a:buFontTx/>
              <a:buAutoNum type="arabicPeriod"/>
              <a:tabLst/>
              <a:defRPr/>
            </a:pPr>
            <a:r>
              <a:rPr kumimoji="0" lang="en-US" sz="3200" b="1" i="0" u="none" strike="noStrike" kern="1200" cap="none" spc="0" normalizeH="0" baseline="0" noProof="0">
                <a:ln>
                  <a:solidFill>
                    <a:prstClr val="white">
                      <a:lumMod val="75000"/>
                      <a:lumOff val="25000"/>
                      <a:alpha val="10000"/>
                    </a:prstClr>
                  </a:solidFill>
                </a:ln>
                <a:solidFill>
                  <a:srgbClr val="212123"/>
                </a:solidFill>
                <a:effectLst/>
                <a:uLnTx/>
                <a:uFillTx/>
                <a:latin typeface="Calisto MT" panose="02040603050505030304"/>
                <a:ea typeface="+mn-ea"/>
                <a:cs typeface="+mn-cs"/>
              </a:rPr>
              <a:t>How an insurance policy provides coverage </a:t>
            </a:r>
          </a:p>
          <a:p>
            <a:pPr marL="457200" marR="0" lvl="0" indent="-457200" algn="l" defTabSz="457200" rtl="0" eaLnBrk="1" fontAlgn="auto" latinLnBrk="0" hangingPunct="1">
              <a:lnSpc>
                <a:spcPct val="100000"/>
              </a:lnSpc>
              <a:spcBef>
                <a:spcPct val="20000"/>
              </a:spcBef>
              <a:spcAft>
                <a:spcPts val="600"/>
              </a:spcAft>
              <a:buClr>
                <a:srgbClr val="212123"/>
              </a:buClr>
              <a:buSzPct val="70000"/>
              <a:buFontTx/>
              <a:buAutoNum type="arabicPeriod"/>
              <a:tabLst/>
              <a:defRPr/>
            </a:pPr>
            <a:r>
              <a:rPr kumimoji="0" lang="en-US" sz="3200" b="1" i="0" u="none" strike="noStrike" kern="1200" cap="none" spc="0" normalizeH="0" baseline="0" noProof="0">
                <a:ln>
                  <a:solidFill>
                    <a:prstClr val="white">
                      <a:lumMod val="75000"/>
                      <a:lumOff val="25000"/>
                      <a:alpha val="10000"/>
                    </a:prstClr>
                  </a:solidFill>
                </a:ln>
                <a:solidFill>
                  <a:srgbClr val="212123"/>
                </a:solidFill>
                <a:effectLst/>
                <a:uLnTx/>
                <a:uFillTx/>
                <a:latin typeface="Calisto MT" panose="02040603050505030304"/>
                <a:ea typeface="+mn-ea"/>
                <a:cs typeface="+mn-cs"/>
              </a:rPr>
              <a:t>Secrets the insurance company does not want you to know</a:t>
            </a:r>
          </a:p>
          <a:p>
            <a:pPr marL="457200" marR="0" lvl="0" indent="-457200" algn="l" defTabSz="457200" rtl="0" eaLnBrk="1" fontAlgn="auto" latinLnBrk="0" hangingPunct="1">
              <a:lnSpc>
                <a:spcPct val="100000"/>
              </a:lnSpc>
              <a:spcBef>
                <a:spcPct val="20000"/>
              </a:spcBef>
              <a:spcAft>
                <a:spcPts val="600"/>
              </a:spcAft>
              <a:buClr>
                <a:srgbClr val="212123"/>
              </a:buClr>
              <a:buSzPct val="70000"/>
              <a:buFontTx/>
              <a:buAutoNum type="arabicPeriod"/>
              <a:tabLst/>
              <a:defRPr/>
            </a:pPr>
            <a:r>
              <a:rPr kumimoji="0" lang="en-US" sz="3200" b="1" i="0" u="none" strike="noStrike" kern="1200" cap="none" spc="0" normalizeH="0" baseline="0" noProof="0">
                <a:ln>
                  <a:solidFill>
                    <a:prstClr val="white">
                      <a:lumMod val="75000"/>
                      <a:lumOff val="25000"/>
                      <a:alpha val="10000"/>
                    </a:prstClr>
                  </a:solidFill>
                </a:ln>
                <a:solidFill>
                  <a:srgbClr val="212123"/>
                </a:solidFill>
                <a:effectLst/>
                <a:uLnTx/>
                <a:uFillTx/>
                <a:latin typeface="Calisto MT" panose="02040603050505030304"/>
                <a:ea typeface="+mn-ea"/>
                <a:cs typeface="+mn-cs"/>
              </a:rPr>
              <a:t>How you can obtain money for damage to your property</a:t>
            </a:r>
          </a:p>
        </p:txBody>
      </p:sp>
    </p:spTree>
    <p:custDataLst>
      <p:tags r:id="rId1"/>
    </p:custDataLst>
    <p:extLst>
      <p:ext uri="{BB962C8B-B14F-4D97-AF65-F5344CB8AC3E}">
        <p14:creationId xmlns:p14="http://schemas.microsoft.com/office/powerpoint/2010/main" val="53355312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Website&#10;&#10;Description automatically generated with medium confidence">
            <a:extLst>
              <a:ext uri="{FF2B5EF4-FFF2-40B4-BE49-F238E27FC236}">
                <a16:creationId xmlns:a16="http://schemas.microsoft.com/office/drawing/2014/main" id="{89410F8B-A982-E4A8-D381-D22F2F974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43" y="301192"/>
            <a:ext cx="6361340" cy="3576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E8629FC2-0AE3-4E64-A49F-83E62B5447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8949" y="3169208"/>
            <a:ext cx="6094808" cy="3445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2">
            <a:extLst>
              <a:ext uri="{FF2B5EF4-FFF2-40B4-BE49-F238E27FC236}">
                <a16:creationId xmlns:a16="http://schemas.microsoft.com/office/drawing/2014/main" id="{E1434747-EF85-4EC7-BB51-45E36B126513}"/>
              </a:ext>
            </a:extLst>
          </p:cNvPr>
          <p:cNvSpPr txBox="1">
            <a:spLocks noChangeArrowheads="1"/>
          </p:cNvSpPr>
          <p:nvPr/>
        </p:nvSpPr>
        <p:spPr>
          <a:xfrm>
            <a:off x="6710901" y="573447"/>
            <a:ext cx="5104737" cy="2277278"/>
          </a:xfrm>
          <a:prstGeom prst="rect">
            <a:avLst/>
          </a:prstGeom>
        </p:spPr>
        <p:txBody>
          <a:bodyPr lIns="90488" tIns="44450" rIns="90488" bIns="44450">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50000"/>
              </a:spcBef>
              <a:spcAft>
                <a:spcPts val="600"/>
              </a:spcAft>
              <a:buClr>
                <a:prstClr val="white"/>
              </a:buClr>
              <a:buSzPct val="80000"/>
              <a:buFont typeface="Wingdings 3" panose="05040102010807070707" pitchFamily="18" charset="2"/>
              <a:buNone/>
              <a:tabLst/>
              <a:defRPr/>
            </a:pPr>
            <a:r>
              <a:rPr kumimoji="0" lang="en-US" altLang="en-US" sz="3600" b="1" i="0" u="none" strike="noStrike" kern="1200" cap="none" spc="0" normalizeH="0" baseline="0" noProof="0">
                <a:ln>
                  <a:noFill/>
                </a:ln>
                <a:solidFill>
                  <a:prstClr val="white"/>
                </a:solidFill>
                <a:effectLst/>
                <a:uLnTx/>
                <a:uFillTx/>
                <a:latin typeface="Calisto MT" panose="02040603050505030304"/>
                <a:ea typeface="+mn-ea"/>
                <a:cs typeface="+mn-cs"/>
              </a:rPr>
              <a:t>What would you prefer… </a:t>
            </a:r>
          </a:p>
          <a:p>
            <a:pPr marL="0" marR="0" lvl="0" indent="0" algn="l" defTabSz="457200" rtl="0" eaLnBrk="1" fontAlgn="auto" latinLnBrk="0" hangingPunct="1">
              <a:lnSpc>
                <a:spcPct val="100000"/>
              </a:lnSpc>
              <a:spcBef>
                <a:spcPct val="50000"/>
              </a:spcBef>
              <a:spcAft>
                <a:spcPts val="600"/>
              </a:spcAft>
              <a:buClr>
                <a:prstClr val="white"/>
              </a:buClr>
              <a:buSzPct val="80000"/>
              <a:buFont typeface="Wingdings 3" panose="05040102010807070707" pitchFamily="18" charset="2"/>
              <a:buNone/>
              <a:tabLst/>
              <a:defRPr/>
            </a:pPr>
            <a:r>
              <a:rPr kumimoji="0" lang="en-US" altLang="en-US" sz="3600" b="1" i="0" u="none" strike="noStrike" kern="1200" cap="none" spc="0" normalizeH="0" baseline="0" noProof="0">
                <a:ln>
                  <a:noFill/>
                </a:ln>
                <a:solidFill>
                  <a:prstClr val="white"/>
                </a:solidFill>
                <a:effectLst/>
                <a:uLnTx/>
                <a:uFillTx/>
                <a:latin typeface="Calisto MT" panose="02040603050505030304"/>
                <a:ea typeface="+mn-ea"/>
                <a:cs typeface="+mn-cs"/>
              </a:rPr>
              <a:t>“A” or “B”?</a:t>
            </a:r>
          </a:p>
        </p:txBody>
      </p:sp>
      <p:grpSp>
        <p:nvGrpSpPr>
          <p:cNvPr id="6" name="Group 5">
            <a:extLst>
              <a:ext uri="{FF2B5EF4-FFF2-40B4-BE49-F238E27FC236}">
                <a16:creationId xmlns:a16="http://schemas.microsoft.com/office/drawing/2014/main" id="{0B0D335E-E052-46F6-BF88-A2C3AD76C1F9}"/>
              </a:ext>
            </a:extLst>
          </p:cNvPr>
          <p:cNvGrpSpPr/>
          <p:nvPr/>
        </p:nvGrpSpPr>
        <p:grpSpPr>
          <a:xfrm>
            <a:off x="2839114" y="1445999"/>
            <a:ext cx="838200" cy="923330"/>
            <a:chOff x="1219200" y="2819400"/>
            <a:chExt cx="838200" cy="923330"/>
          </a:xfrm>
        </p:grpSpPr>
        <p:sp>
          <p:nvSpPr>
            <p:cNvPr id="7" name="Oval 6">
              <a:extLst>
                <a:ext uri="{FF2B5EF4-FFF2-40B4-BE49-F238E27FC236}">
                  <a16:creationId xmlns:a16="http://schemas.microsoft.com/office/drawing/2014/main" id="{50FCF87F-D021-4A27-A014-C3035774A6C1}"/>
                </a:ext>
              </a:extLst>
            </p:cNvPr>
            <p:cNvSpPr/>
            <p:nvPr/>
          </p:nvSpPr>
          <p:spPr>
            <a:xfrm>
              <a:off x="1219200" y="2895600"/>
              <a:ext cx="838200" cy="847130"/>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sto MT" panose="02040603050505030304"/>
                <a:ea typeface="+mn-ea"/>
                <a:cs typeface="+mn-cs"/>
              </a:endParaRPr>
            </a:p>
          </p:txBody>
        </p:sp>
        <p:sp>
          <p:nvSpPr>
            <p:cNvPr id="8" name="Rectangle 7">
              <a:extLst>
                <a:ext uri="{FF2B5EF4-FFF2-40B4-BE49-F238E27FC236}">
                  <a16:creationId xmlns:a16="http://schemas.microsoft.com/office/drawing/2014/main" id="{B0A9D5A3-7804-47DD-803B-1B2F12A9337E}"/>
                </a:ext>
              </a:extLst>
            </p:cNvPr>
            <p:cNvSpPr/>
            <p:nvPr/>
          </p:nvSpPr>
          <p:spPr>
            <a:xfrm>
              <a:off x="1295401" y="2819400"/>
              <a:ext cx="685800"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alisto MT" panose="02040603050505030304"/>
                  <a:ea typeface="+mn-ea"/>
                  <a:cs typeface="+mn-cs"/>
                </a:rPr>
                <a:t>A</a:t>
              </a:r>
            </a:p>
          </p:txBody>
        </p:sp>
      </p:grpSp>
      <p:grpSp>
        <p:nvGrpSpPr>
          <p:cNvPr id="10" name="Group 9">
            <a:extLst>
              <a:ext uri="{FF2B5EF4-FFF2-40B4-BE49-F238E27FC236}">
                <a16:creationId xmlns:a16="http://schemas.microsoft.com/office/drawing/2014/main" id="{2E1A4D93-66C0-4530-8E5E-B667E2A511E6}"/>
              </a:ext>
            </a:extLst>
          </p:cNvPr>
          <p:cNvGrpSpPr/>
          <p:nvPr/>
        </p:nvGrpSpPr>
        <p:grpSpPr>
          <a:xfrm>
            <a:off x="8398659" y="4387447"/>
            <a:ext cx="838200" cy="923330"/>
            <a:chOff x="1295399" y="4762500"/>
            <a:chExt cx="838200" cy="923330"/>
          </a:xfrm>
        </p:grpSpPr>
        <p:sp>
          <p:nvSpPr>
            <p:cNvPr id="11" name="Oval 10">
              <a:extLst>
                <a:ext uri="{FF2B5EF4-FFF2-40B4-BE49-F238E27FC236}">
                  <a16:creationId xmlns:a16="http://schemas.microsoft.com/office/drawing/2014/main" id="{D95633D7-9D06-4D8C-B076-9CD2CF55A5BC}"/>
                </a:ext>
              </a:extLst>
            </p:cNvPr>
            <p:cNvSpPr/>
            <p:nvPr/>
          </p:nvSpPr>
          <p:spPr>
            <a:xfrm>
              <a:off x="1295399" y="4800600"/>
              <a:ext cx="838200" cy="847130"/>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sto MT" panose="02040603050505030304"/>
                <a:ea typeface="+mn-ea"/>
                <a:cs typeface="+mn-cs"/>
              </a:endParaRPr>
            </a:p>
          </p:txBody>
        </p:sp>
        <p:sp>
          <p:nvSpPr>
            <p:cNvPr id="12" name="Rectangle 11">
              <a:extLst>
                <a:ext uri="{FF2B5EF4-FFF2-40B4-BE49-F238E27FC236}">
                  <a16:creationId xmlns:a16="http://schemas.microsoft.com/office/drawing/2014/main" id="{EEF98380-593B-456F-B237-09F51F8586D2}"/>
                </a:ext>
              </a:extLst>
            </p:cNvPr>
            <p:cNvSpPr/>
            <p:nvPr/>
          </p:nvSpPr>
          <p:spPr>
            <a:xfrm>
              <a:off x="1371599" y="4762500"/>
              <a:ext cx="685800"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alisto MT" panose="02040603050505030304"/>
                  <a:ea typeface="+mn-ea"/>
                  <a:cs typeface="+mn-cs"/>
                </a:rPr>
                <a:t>B</a:t>
              </a:r>
            </a:p>
          </p:txBody>
        </p:sp>
      </p:grpSp>
      <p:graphicFrame>
        <p:nvGraphicFramePr>
          <p:cNvPr id="15" name="Content Placeholder 5">
            <a:extLst>
              <a:ext uri="{FF2B5EF4-FFF2-40B4-BE49-F238E27FC236}">
                <a16:creationId xmlns:a16="http://schemas.microsoft.com/office/drawing/2014/main" id="{6D450A67-915D-E899-3D22-01E5EE96005E}"/>
              </a:ext>
            </a:extLst>
          </p:cNvPr>
          <p:cNvGraphicFramePr>
            <a:graphicFrameLocks/>
          </p:cNvGraphicFramePr>
          <p:nvPr/>
        </p:nvGraphicFramePr>
        <p:xfrm>
          <a:off x="238243" y="3026483"/>
          <a:ext cx="5367318" cy="45685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69399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descr="delta3"/>
          <p:cNvPicPr>
            <a:picLocks noGrp="1"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6858000" y="791443"/>
            <a:ext cx="4043548" cy="2857623"/>
          </a:xfrm>
          <a:ln w="9525" cap="sq">
            <a:solidFill>
              <a:srgbClr val="000000"/>
            </a:solidFill>
            <a:miter lim="800000"/>
            <a:headEnd/>
            <a:tailEnd/>
          </a:ln>
          <a:effectLst>
            <a:outerShdw blurRad="50800" dist="38100" dir="2700000" algn="tl" rotWithShape="0">
              <a:srgbClr val="000000">
                <a:alpha val="42999"/>
              </a:srgbClr>
            </a:outerShdw>
          </a:effectLst>
        </p:spPr>
      </p:pic>
      <p:sp>
        <p:nvSpPr>
          <p:cNvPr id="37892" name="Text Box 3"/>
          <p:cNvSpPr txBox="1">
            <a:spLocks noChangeArrowheads="1"/>
          </p:cNvSpPr>
          <p:nvPr/>
        </p:nvSpPr>
        <p:spPr bwMode="auto">
          <a:xfrm>
            <a:off x="1541462" y="106680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800">
                <a:solidFill>
                  <a:srgbClr val="000000"/>
                </a:solidFill>
                <a:latin typeface="Times New Roman" charset="0"/>
              </a:defRPr>
            </a:lvl1pPr>
            <a:lvl2pPr marL="742950" indent="-285750">
              <a:spcBef>
                <a:spcPct val="20000"/>
              </a:spcBef>
              <a:buClr>
                <a:schemeClr val="tx1"/>
              </a:buClr>
              <a:buChar char="•"/>
              <a:defRPr sz="2600">
                <a:solidFill>
                  <a:srgbClr val="000000"/>
                </a:solidFill>
                <a:latin typeface="Times New Roman" charset="0"/>
              </a:defRPr>
            </a:lvl2pPr>
            <a:lvl3pPr marL="1143000" indent="-228600">
              <a:spcBef>
                <a:spcPct val="20000"/>
              </a:spcBef>
              <a:buClr>
                <a:schemeClr val="tx1"/>
              </a:buClr>
              <a:buChar char="•"/>
              <a:defRPr sz="2400">
                <a:solidFill>
                  <a:srgbClr val="000000"/>
                </a:solidFill>
                <a:latin typeface="Times New Roman" charset="0"/>
              </a:defRPr>
            </a:lvl3pPr>
            <a:lvl4pPr marL="1600200" indent="-228600">
              <a:spcBef>
                <a:spcPct val="20000"/>
              </a:spcBef>
              <a:buClr>
                <a:schemeClr val="tx1"/>
              </a:buClr>
              <a:buChar char="•"/>
              <a:defRPr sz="2000">
                <a:solidFill>
                  <a:srgbClr val="000000"/>
                </a:solidFill>
                <a:latin typeface="Times New Roman" charset="0"/>
              </a:defRPr>
            </a:lvl4pPr>
            <a:lvl5pPr marL="2057400" indent="-228600">
              <a:spcBef>
                <a:spcPct val="20000"/>
              </a:spcBef>
              <a:buClr>
                <a:schemeClr val="tx1"/>
              </a:buClr>
              <a:buChar char="•"/>
              <a:defRPr sz="2000">
                <a:solidFill>
                  <a:srgbClr val="000000"/>
                </a:solidFill>
                <a:latin typeface="Times New Roman"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Calisto MT" panose="02040603050505030304"/>
                <a:ea typeface="+mn-ea"/>
                <a:cs typeface="+mn-cs"/>
              </a:rPr>
              <a:t>Typical All Risk Policy</a:t>
            </a:r>
          </a:p>
        </p:txBody>
      </p:sp>
      <p:sp>
        <p:nvSpPr>
          <p:cNvPr id="37894" name="Text Box 7"/>
          <p:cNvSpPr txBox="1">
            <a:spLocks noChangeArrowheads="1"/>
          </p:cNvSpPr>
          <p:nvPr/>
        </p:nvSpPr>
        <p:spPr bwMode="auto">
          <a:xfrm>
            <a:off x="1541462" y="5542"/>
            <a:ext cx="9126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800">
                <a:solidFill>
                  <a:srgbClr val="000000"/>
                </a:solidFill>
                <a:latin typeface="Times New Roman" charset="0"/>
              </a:defRPr>
            </a:lvl1pPr>
            <a:lvl2pPr marL="742950" indent="-285750">
              <a:spcBef>
                <a:spcPct val="20000"/>
              </a:spcBef>
              <a:buClr>
                <a:schemeClr val="tx1"/>
              </a:buClr>
              <a:buChar char="•"/>
              <a:defRPr sz="2600">
                <a:solidFill>
                  <a:srgbClr val="000000"/>
                </a:solidFill>
                <a:latin typeface="Times New Roman" charset="0"/>
              </a:defRPr>
            </a:lvl2pPr>
            <a:lvl3pPr marL="1143000" indent="-228600">
              <a:spcBef>
                <a:spcPct val="20000"/>
              </a:spcBef>
              <a:buClr>
                <a:schemeClr val="tx1"/>
              </a:buClr>
              <a:buChar char="•"/>
              <a:defRPr sz="2400">
                <a:solidFill>
                  <a:srgbClr val="000000"/>
                </a:solidFill>
                <a:latin typeface="Times New Roman" charset="0"/>
              </a:defRPr>
            </a:lvl3pPr>
            <a:lvl4pPr marL="1600200" indent="-228600">
              <a:spcBef>
                <a:spcPct val="20000"/>
              </a:spcBef>
              <a:buClr>
                <a:schemeClr val="tx1"/>
              </a:buClr>
              <a:buChar char="•"/>
              <a:defRPr sz="2000">
                <a:solidFill>
                  <a:srgbClr val="000000"/>
                </a:solidFill>
                <a:latin typeface="Times New Roman" charset="0"/>
              </a:defRPr>
            </a:lvl4pPr>
            <a:lvl5pPr marL="2057400" indent="-228600">
              <a:spcBef>
                <a:spcPct val="20000"/>
              </a:spcBef>
              <a:buClr>
                <a:schemeClr val="tx1"/>
              </a:buClr>
              <a:buChar char="•"/>
              <a:defRPr sz="2000">
                <a:solidFill>
                  <a:srgbClr val="000000"/>
                </a:solidFill>
                <a:latin typeface="Times New Roman"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Calisto MT" panose="02040603050505030304"/>
                <a:ea typeface="+mn-ea"/>
                <a:cs typeface="+mn-cs"/>
              </a:rPr>
              <a:t>Damage that is covered</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5386" t="21325" r="6826" b="46667"/>
          <a:stretch/>
        </p:blipFill>
        <p:spPr>
          <a:xfrm>
            <a:off x="6477000" y="3978275"/>
            <a:ext cx="5128925" cy="2576503"/>
          </a:xfrm>
          <a:prstGeom prst="rect">
            <a:avLst/>
          </a:prstGeom>
          <a:ln>
            <a:solidFill>
              <a:schemeClr val="bg1"/>
            </a:solidFill>
          </a:ln>
        </p:spPr>
      </p:pic>
      <p:graphicFrame>
        <p:nvGraphicFramePr>
          <p:cNvPr id="37896" name="Rectangle 2">
            <a:extLst>
              <a:ext uri="{FF2B5EF4-FFF2-40B4-BE49-F238E27FC236}">
                <a16:creationId xmlns:a16="http://schemas.microsoft.com/office/drawing/2014/main" id="{6C917CAA-4F57-4038-A08C-4A05BAC4D4B2}"/>
              </a:ext>
            </a:extLst>
          </p:cNvPr>
          <p:cNvGraphicFramePr/>
          <p:nvPr/>
        </p:nvGraphicFramePr>
        <p:xfrm>
          <a:off x="1541462" y="1790368"/>
          <a:ext cx="3733800" cy="42989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2134623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050" name="Picture 2" descr="Electrical Distribution Panels &amp; Circuit Breaker Fires">
            <a:extLst>
              <a:ext uri="{FF2B5EF4-FFF2-40B4-BE49-F238E27FC236}">
                <a16:creationId xmlns:a16="http://schemas.microsoft.com/office/drawing/2014/main" id="{803FDDA1-48EB-4439-3555-F94168CAC8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57" b="1224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55"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5" name="Title 4">
            <a:extLst>
              <a:ext uri="{FF2B5EF4-FFF2-40B4-BE49-F238E27FC236}">
                <a16:creationId xmlns:a16="http://schemas.microsoft.com/office/drawing/2014/main" id="{3CA261AC-0940-46A3-8A7F-289031625F07}"/>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a:t>FIRE</a:t>
            </a:r>
          </a:p>
        </p:txBody>
      </p:sp>
    </p:spTree>
    <p:extLst>
      <p:ext uri="{BB962C8B-B14F-4D97-AF65-F5344CB8AC3E}">
        <p14:creationId xmlns:p14="http://schemas.microsoft.com/office/powerpoint/2010/main" val="510039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080" name="Picture 8" descr="6 Steps for Proper Smoke Damage Restoration | ServiceMaster by Zaba">
            <a:extLst>
              <a:ext uri="{FF2B5EF4-FFF2-40B4-BE49-F238E27FC236}">
                <a16:creationId xmlns:a16="http://schemas.microsoft.com/office/drawing/2014/main" id="{029AFBC3-AD76-4D53-E150-D21E1A10E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11"/>
          <a:stretch/>
        </p:blipFill>
        <p:spPr bwMode="auto">
          <a:xfrm>
            <a:off x="20" y="67579"/>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85"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426885"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5" name="Title 4">
            <a:extLst>
              <a:ext uri="{FF2B5EF4-FFF2-40B4-BE49-F238E27FC236}">
                <a16:creationId xmlns:a16="http://schemas.microsoft.com/office/drawing/2014/main" id="{B0D33307-FF9B-4CF2-BE76-20B8097903A6}"/>
              </a:ext>
            </a:extLst>
          </p:cNvPr>
          <p:cNvSpPr>
            <a:spLocks noGrp="1"/>
          </p:cNvSpPr>
          <p:nvPr>
            <p:ph type="title"/>
          </p:nvPr>
        </p:nvSpPr>
        <p:spPr>
          <a:xfrm>
            <a:off x="5461682" y="3496574"/>
            <a:ext cx="6436104" cy="1138686"/>
          </a:xfrm>
        </p:spPr>
        <p:txBody>
          <a:bodyPr vert="horz" lIns="91440" tIns="45720" rIns="91440" bIns="45720" rtlCol="0" anchor="b">
            <a:normAutofit/>
          </a:bodyPr>
          <a:lstStyle/>
          <a:p>
            <a:pPr algn="l"/>
            <a:r>
              <a:rPr lang="en-US" sz="4400"/>
              <a:t>Smoke</a:t>
            </a:r>
          </a:p>
        </p:txBody>
      </p:sp>
    </p:spTree>
    <p:extLst>
      <p:ext uri="{BB962C8B-B14F-4D97-AF65-F5344CB8AC3E}">
        <p14:creationId xmlns:p14="http://schemas.microsoft.com/office/powerpoint/2010/main" val="3492865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12EE-ACBA-4C33-808D-FBABACAEAA52}"/>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a:t>EXPLOSION</a:t>
            </a:r>
          </a:p>
        </p:txBody>
      </p:sp>
      <p:pic>
        <p:nvPicPr>
          <p:cNvPr id="17" name="Picture 16">
            <a:extLst>
              <a:ext uri="{FF2B5EF4-FFF2-40B4-BE49-F238E27FC236}">
                <a16:creationId xmlns:a16="http://schemas.microsoft.com/office/drawing/2014/main" id="{D04C0182-96E7-4A1B-8EAB-F910C2F3ED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28022" y="547807"/>
            <a:ext cx="10935956" cy="3816806"/>
          </a:xfrm>
          <a:prstGeom prst="rect">
            <a:avLst/>
          </a:prstGeom>
        </p:spPr>
      </p:pic>
      <p:pic>
        <p:nvPicPr>
          <p:cNvPr id="5" name="Content Placeholder 4">
            <a:extLst>
              <a:ext uri="{FF2B5EF4-FFF2-40B4-BE49-F238E27FC236}">
                <a16:creationId xmlns:a16="http://schemas.microsoft.com/office/drawing/2014/main" id="{90E907AF-D325-47B3-84EE-7093C83DB0C3}"/>
              </a:ext>
            </a:extLst>
          </p:cNvPr>
          <p:cNvPicPr>
            <a:picLocks noChangeAspect="1"/>
          </p:cNvPicPr>
          <p:nvPr/>
        </p:nvPicPr>
        <p:blipFill rotWithShape="1">
          <a:blip r:embed="rId4"/>
          <a:srcRect l="2150" t="30128" r="49861" b="9731"/>
          <a:stretch/>
        </p:blipFill>
        <p:spPr>
          <a:xfrm>
            <a:off x="1129288" y="839047"/>
            <a:ext cx="4670785" cy="3219450"/>
          </a:xfrm>
          <a:prstGeom prst="rect">
            <a:avLst/>
          </a:prstGeom>
        </p:spPr>
      </p:pic>
      <p:pic>
        <p:nvPicPr>
          <p:cNvPr id="4" name="Content Placeholder 4">
            <a:extLst>
              <a:ext uri="{FF2B5EF4-FFF2-40B4-BE49-F238E27FC236}">
                <a16:creationId xmlns:a16="http://schemas.microsoft.com/office/drawing/2014/main" id="{C0632CAF-719C-4B68-8F4D-4DCE766FA045}"/>
              </a:ext>
            </a:extLst>
          </p:cNvPr>
          <p:cNvPicPr>
            <a:picLocks noChangeAspect="1"/>
          </p:cNvPicPr>
          <p:nvPr/>
        </p:nvPicPr>
        <p:blipFill rotWithShape="1">
          <a:blip r:embed="rId4"/>
          <a:srcRect l="51434" t="30128" r="2604" b="9731"/>
          <a:stretch/>
        </p:blipFill>
        <p:spPr>
          <a:xfrm>
            <a:off x="6485249" y="839047"/>
            <a:ext cx="4473495" cy="3219450"/>
          </a:xfrm>
          <a:prstGeom prst="rect">
            <a:avLst/>
          </a:prstGeom>
        </p:spPr>
      </p:pic>
    </p:spTree>
    <p:extLst>
      <p:ext uri="{BB962C8B-B14F-4D97-AF65-F5344CB8AC3E}">
        <p14:creationId xmlns:p14="http://schemas.microsoft.com/office/powerpoint/2010/main" val="686701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sz="half" idx="1"/>
          </p:nvPr>
        </p:nvSpPr>
        <p:spPr>
          <a:xfrm>
            <a:off x="762743" y="533400"/>
            <a:ext cx="5486399" cy="4297363"/>
          </a:xfrm>
        </p:spPr>
        <p:txBody>
          <a:bodyPr/>
          <a:lstStyle/>
          <a:p>
            <a:pPr eaLnBrk="1" hangingPunct="1">
              <a:lnSpc>
                <a:spcPct val="70000"/>
              </a:lnSpc>
              <a:spcBef>
                <a:spcPct val="50000"/>
              </a:spcBef>
            </a:pPr>
            <a:r>
              <a:rPr lang="en-US" altLang="en-US" sz="3200" b="1">
                <a:solidFill>
                  <a:schemeClr val="tx1"/>
                </a:solidFill>
                <a:latin typeface="+mj-lt"/>
              </a:rPr>
              <a:t>Ice damming</a:t>
            </a:r>
          </a:p>
          <a:p>
            <a:pPr eaLnBrk="1" hangingPunct="1">
              <a:lnSpc>
                <a:spcPct val="90000"/>
              </a:lnSpc>
              <a:spcBef>
                <a:spcPct val="50000"/>
              </a:spcBef>
            </a:pPr>
            <a:r>
              <a:rPr lang="en-US" altLang="en-US" sz="3200" b="1">
                <a:solidFill>
                  <a:schemeClr val="tx1"/>
                </a:solidFill>
                <a:latin typeface="+mj-lt"/>
              </a:rPr>
              <a:t>Weight of ice and snow</a:t>
            </a:r>
          </a:p>
          <a:p>
            <a:pPr eaLnBrk="1" hangingPunct="1">
              <a:lnSpc>
                <a:spcPct val="70000"/>
              </a:lnSpc>
              <a:spcBef>
                <a:spcPct val="50000"/>
              </a:spcBef>
            </a:pPr>
            <a:r>
              <a:rPr lang="en-US" altLang="en-US" sz="3200" b="1">
                <a:solidFill>
                  <a:schemeClr val="tx1"/>
                </a:solidFill>
                <a:latin typeface="+mj-lt"/>
              </a:rPr>
              <a:t>Collapse</a:t>
            </a:r>
          </a:p>
          <a:p>
            <a:pPr eaLnBrk="1" hangingPunct="1">
              <a:lnSpc>
                <a:spcPct val="70000"/>
              </a:lnSpc>
              <a:spcBef>
                <a:spcPct val="50000"/>
              </a:spcBef>
            </a:pPr>
            <a:r>
              <a:rPr lang="en-US" altLang="en-US" sz="3200" b="1">
                <a:solidFill>
                  <a:schemeClr val="tx1"/>
                </a:solidFill>
                <a:latin typeface="+mj-lt"/>
              </a:rPr>
              <a:t>Vehicles - car runs into house</a:t>
            </a:r>
          </a:p>
          <a:p>
            <a:pPr eaLnBrk="1" hangingPunct="1">
              <a:lnSpc>
                <a:spcPct val="70000"/>
              </a:lnSpc>
              <a:spcBef>
                <a:spcPct val="50000"/>
              </a:spcBef>
              <a:buClr>
                <a:srgbClr val="006600"/>
              </a:buClr>
            </a:pPr>
            <a:endParaRPr lang="en-US" altLang="en-US" b="1"/>
          </a:p>
          <a:p>
            <a:pPr eaLnBrk="1" hangingPunct="1">
              <a:lnSpc>
                <a:spcPct val="70000"/>
              </a:lnSpc>
              <a:spcBef>
                <a:spcPct val="50000"/>
              </a:spcBef>
              <a:buClr>
                <a:srgbClr val="006600"/>
              </a:buClr>
            </a:pPr>
            <a:endParaRPr lang="en-US" altLang="en-US" sz="2400" b="1">
              <a:solidFill>
                <a:srgbClr val="FF6600"/>
              </a:solidFill>
            </a:endParaRPr>
          </a:p>
          <a:p>
            <a:pPr eaLnBrk="1" hangingPunct="1"/>
            <a:endParaRPr lang="en-US" altLang="en-US" sz="2400" b="1"/>
          </a:p>
        </p:txBody>
      </p:sp>
      <p:pic>
        <p:nvPicPr>
          <p:cNvPr id="1028" name="Picture 4" descr="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788352"/>
            <a:ext cx="4837216" cy="2715132"/>
          </a:xfrm>
          <a:prstGeom prst="rect">
            <a:avLst/>
          </a:prstGeom>
          <a:noFill/>
          <a:ln w="9525"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39941" name="WordArt 5"/>
          <p:cNvSpPr>
            <a:spLocks noChangeArrowheads="1" noChangeShapeType="1" noTextEdit="1"/>
          </p:cNvSpPr>
          <p:nvPr/>
        </p:nvSpPr>
        <p:spPr bwMode="auto">
          <a:xfrm>
            <a:off x="7257308" y="3187493"/>
            <a:ext cx="3276600" cy="361950"/>
          </a:xfrm>
          <a:prstGeom prst="rect">
            <a:avLst/>
          </a:prstGeom>
          <a:ln>
            <a:noFill/>
          </a:ln>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0" cap="none" spc="0" normalizeH="0" baseline="0" noProof="0">
                <a:ln w="9525">
                  <a:solidFill>
                    <a:prstClr val="white"/>
                  </a:solidFill>
                  <a:round/>
                  <a:headEnd/>
                  <a:tailEnd/>
                </a:ln>
                <a:solidFill>
                  <a:prstClr val="white"/>
                </a:solidFill>
                <a:effectLst/>
                <a:uLnTx/>
                <a:uFillTx/>
                <a:latin typeface="Arial" panose="020B0604020202020204" pitchFamily="34" charset="0"/>
                <a:ea typeface="Arial Black" charset="0"/>
                <a:cs typeface="Arial" panose="020B0604020202020204" pitchFamily="34" charset="0"/>
              </a:rPr>
              <a:t>Weight of ice and snow</a:t>
            </a:r>
          </a:p>
        </p:txBody>
      </p:sp>
      <p:pic>
        <p:nvPicPr>
          <p:cNvPr id="1030" name="Picture 6" descr="30"/>
          <p:cNvPicPr>
            <a:picLocks noChangeAspect="1" noChangeArrowheads="1"/>
          </p:cNvPicPr>
          <p:nvPr/>
        </p:nvPicPr>
        <p:blipFill rotWithShape="1">
          <a:blip r:embed="rId5">
            <a:extLst>
              <a:ext uri="{28A0092B-C50C-407E-A947-70E740481C1C}">
                <a14:useLocalDpi xmlns:a14="http://schemas.microsoft.com/office/drawing/2010/main" val="0"/>
              </a:ext>
            </a:extLst>
          </a:blip>
          <a:srcRect l="2128" t="3676"/>
          <a:stretch/>
        </p:blipFill>
        <p:spPr bwMode="auto">
          <a:xfrm>
            <a:off x="6477000" y="181965"/>
            <a:ext cx="4837216" cy="2697348"/>
          </a:xfrm>
          <a:prstGeom prst="rect">
            <a:avLst/>
          </a:prstGeom>
          <a:noFill/>
          <a:ln w="9525"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38B593E-F018-409A-A754-415E90B2FEA8}"/>
              </a:ext>
            </a:extLst>
          </p:cNvPr>
          <p:cNvPicPr>
            <a:picLocks noChangeAspect="1"/>
          </p:cNvPicPr>
          <p:nvPr/>
        </p:nvPicPr>
        <p:blipFill rotWithShape="1">
          <a:blip r:embed="rId6"/>
          <a:srcRect r="11092"/>
          <a:stretch/>
        </p:blipFill>
        <p:spPr>
          <a:xfrm>
            <a:off x="621446" y="3788352"/>
            <a:ext cx="5081114" cy="2721429"/>
          </a:xfrm>
          <a:prstGeom prst="rect">
            <a:avLst/>
          </a:prstGeom>
        </p:spPr>
      </p:pic>
    </p:spTree>
    <p:custDataLst>
      <p:tags r:id="rId1"/>
    </p:custDataLst>
    <p:extLst>
      <p:ext uri="{BB962C8B-B14F-4D97-AF65-F5344CB8AC3E}">
        <p14:creationId xmlns:p14="http://schemas.microsoft.com/office/powerpoint/2010/main" val="183480641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sz="half" idx="1"/>
          </p:nvPr>
        </p:nvSpPr>
        <p:spPr>
          <a:xfrm>
            <a:off x="145508" y="108547"/>
            <a:ext cx="7101409" cy="5029200"/>
          </a:xfrm>
        </p:spPr>
        <p:txBody>
          <a:bodyPr/>
          <a:lstStyle/>
          <a:p>
            <a:pPr eaLnBrk="1" hangingPunct="1">
              <a:lnSpc>
                <a:spcPct val="60000"/>
              </a:lnSpc>
              <a:spcBef>
                <a:spcPct val="50000"/>
              </a:spcBef>
            </a:pPr>
            <a:r>
              <a:rPr lang="en-US" altLang="en-US" sz="2800" b="1">
                <a:solidFill>
                  <a:schemeClr val="tx1"/>
                </a:solidFill>
                <a:latin typeface="+mj-lt"/>
              </a:rPr>
              <a:t>Windstorm</a:t>
            </a:r>
          </a:p>
          <a:p>
            <a:pPr lvl="1" eaLnBrk="1" hangingPunct="1">
              <a:lnSpc>
                <a:spcPct val="60000"/>
              </a:lnSpc>
              <a:spcBef>
                <a:spcPct val="50000"/>
              </a:spcBef>
              <a:buFont typeface="Wingdings" panose="05000000000000000000" pitchFamily="2" charset="2"/>
              <a:buChar char="§"/>
            </a:pPr>
            <a:r>
              <a:rPr lang="en-US" altLang="en-US" sz="2800" b="1">
                <a:solidFill>
                  <a:schemeClr val="tx1"/>
                </a:solidFill>
                <a:latin typeface="+mj-lt"/>
              </a:rPr>
              <a:t>tree blown into house</a:t>
            </a:r>
          </a:p>
          <a:p>
            <a:pPr lvl="1" eaLnBrk="1" hangingPunct="1">
              <a:lnSpc>
                <a:spcPct val="60000"/>
              </a:lnSpc>
              <a:spcBef>
                <a:spcPct val="50000"/>
              </a:spcBef>
              <a:buFont typeface="Wingdings" panose="05000000000000000000" pitchFamily="2" charset="2"/>
              <a:buChar char="§"/>
            </a:pPr>
            <a:r>
              <a:rPr lang="en-US" altLang="en-US" sz="2800" b="1">
                <a:solidFill>
                  <a:schemeClr val="tx1"/>
                </a:solidFill>
                <a:latin typeface="+mj-lt"/>
              </a:rPr>
              <a:t>shingles blown off</a:t>
            </a:r>
          </a:p>
          <a:p>
            <a:pPr lvl="1" eaLnBrk="1" hangingPunct="1">
              <a:lnSpc>
                <a:spcPct val="60000"/>
              </a:lnSpc>
              <a:spcBef>
                <a:spcPct val="50000"/>
              </a:spcBef>
              <a:buFont typeface="Wingdings" panose="05000000000000000000" pitchFamily="2" charset="2"/>
              <a:buChar char="§"/>
            </a:pPr>
            <a:r>
              <a:rPr lang="en-US" altLang="en-US" sz="2800" b="1">
                <a:solidFill>
                  <a:schemeClr val="tx1"/>
                </a:solidFill>
                <a:latin typeface="+mj-lt"/>
              </a:rPr>
              <a:t>siding blown off</a:t>
            </a:r>
          </a:p>
          <a:p>
            <a:pPr eaLnBrk="1" hangingPunct="1">
              <a:lnSpc>
                <a:spcPct val="60000"/>
              </a:lnSpc>
              <a:spcBef>
                <a:spcPct val="50000"/>
              </a:spcBef>
            </a:pPr>
            <a:r>
              <a:rPr lang="en-US" altLang="en-US" sz="2800" b="1">
                <a:solidFill>
                  <a:schemeClr val="tx1"/>
                </a:solidFill>
                <a:latin typeface="+mj-lt"/>
              </a:rPr>
              <a:t>Rainstorm</a:t>
            </a:r>
            <a:r>
              <a:rPr lang="en-US" altLang="en-US" b="1">
                <a:solidFill>
                  <a:schemeClr val="tx1"/>
                </a:solidFill>
                <a:latin typeface="+mj-lt"/>
              </a:rPr>
              <a:t> </a:t>
            </a:r>
          </a:p>
          <a:p>
            <a:pPr lvl="1" eaLnBrk="1" hangingPunct="1">
              <a:lnSpc>
                <a:spcPct val="60000"/>
              </a:lnSpc>
              <a:spcBef>
                <a:spcPct val="50000"/>
              </a:spcBef>
              <a:buFont typeface="Wingdings" panose="05000000000000000000" pitchFamily="2" charset="2"/>
              <a:buChar char="§"/>
            </a:pPr>
            <a:r>
              <a:rPr lang="en-US" altLang="en-US" sz="2800" b="1">
                <a:solidFill>
                  <a:schemeClr val="tx1"/>
                </a:solidFill>
                <a:latin typeface="+mj-lt"/>
              </a:rPr>
              <a:t>roof leaks</a:t>
            </a:r>
          </a:p>
          <a:p>
            <a:pPr lvl="1" eaLnBrk="1" hangingPunct="1">
              <a:lnSpc>
                <a:spcPct val="60000"/>
              </a:lnSpc>
              <a:spcBef>
                <a:spcPct val="50000"/>
              </a:spcBef>
              <a:buFont typeface="Wingdings" panose="05000000000000000000" pitchFamily="2" charset="2"/>
              <a:buChar char="§"/>
            </a:pPr>
            <a:r>
              <a:rPr lang="en-US" altLang="en-US" sz="2800" b="1">
                <a:solidFill>
                  <a:schemeClr val="tx1"/>
                </a:solidFill>
                <a:latin typeface="+mj-lt"/>
              </a:rPr>
              <a:t>skylights</a:t>
            </a:r>
          </a:p>
          <a:p>
            <a:pPr lvl="1" eaLnBrk="1" hangingPunct="1">
              <a:lnSpc>
                <a:spcPct val="70000"/>
              </a:lnSpc>
              <a:spcBef>
                <a:spcPct val="50000"/>
              </a:spcBef>
              <a:buClr>
                <a:srgbClr val="FF0000"/>
              </a:buClr>
            </a:pPr>
            <a:endParaRPr lang="en-US" altLang="en-US" sz="2800" b="1">
              <a:solidFill>
                <a:schemeClr val="bg2"/>
              </a:solidFill>
            </a:endParaRPr>
          </a:p>
          <a:p>
            <a:pPr lvl="1" eaLnBrk="1" hangingPunct="1">
              <a:lnSpc>
                <a:spcPct val="70000"/>
              </a:lnSpc>
              <a:spcBef>
                <a:spcPct val="50000"/>
              </a:spcBef>
              <a:buClr>
                <a:srgbClr val="FF0000"/>
              </a:buClr>
            </a:pPr>
            <a:endParaRPr lang="en-US" altLang="en-US" sz="2200" b="1"/>
          </a:p>
        </p:txBody>
      </p:sp>
      <p:graphicFrame>
        <p:nvGraphicFramePr>
          <p:cNvPr id="41987" name="Object 124">
            <a:hlinkClick r:id="" action="ppaction://ole?verb=0"/>
          </p:cNvPr>
          <p:cNvGraphicFramePr>
            <a:graphicFrameLocks noGrp="1"/>
          </p:cNvGraphicFramePr>
          <p:nvPr>
            <p:ph type="clipArt" sz="half" idx="2"/>
          </p:nvPr>
        </p:nvGraphicFramePr>
        <p:xfrm>
          <a:off x="2133601" y="3886200"/>
          <a:ext cx="3962400" cy="2863253"/>
        </p:xfrm>
        <a:graphic>
          <a:graphicData uri="http://schemas.openxmlformats.org/presentationml/2006/ole">
            <mc:AlternateContent xmlns:mc="http://schemas.openxmlformats.org/markup-compatibility/2006">
              <mc:Choice xmlns:v="urn:schemas-microsoft-com:vml" Requires="v">
                <p:oleObj r:id="rId4" imgW="4417739" imgH="3205146" progId="">
                  <p:embed/>
                </p:oleObj>
              </mc:Choice>
              <mc:Fallback>
                <p:oleObj r:id="rId4" imgW="4417739" imgH="3205146" progId="">
                  <p:embed/>
                  <p:pic>
                    <p:nvPicPr>
                      <p:cNvPr id="41987" name="Object 124">
                        <a:hlinkClick r:id="" action="ppaction://ole?verb=0"/>
                      </p:cNvPr>
                      <p:cNvPicPr>
                        <a:picLocks noGrp="1" noChangeArrowheads="1"/>
                      </p:cNvPicPr>
                      <p:nvPr/>
                    </p:nvPicPr>
                    <p:blipFill>
                      <a:blip r:embed="rId5">
                        <a:extLst>
                          <a:ext uri="{28A0092B-C50C-407E-A947-70E740481C1C}">
                            <a14:useLocalDpi xmlns:a14="http://schemas.microsoft.com/office/drawing/2010/main" val="0"/>
                          </a:ext>
                        </a:extLst>
                      </a:blip>
                      <a:srcRect r="12871" b="29659"/>
                      <a:stretch>
                        <a:fillRect/>
                      </a:stretch>
                    </p:blipFill>
                    <p:spPr bwMode="auto">
                      <a:xfrm>
                        <a:off x="2133601" y="3886200"/>
                        <a:ext cx="3962400" cy="2863253"/>
                      </a:xfrm>
                      <a:prstGeom prst="rect">
                        <a:avLst/>
                      </a:prstGeom>
                      <a:noFill/>
                      <a:ln w="9525">
                        <a:solidFill>
                          <a:schemeClr val="bg1"/>
                        </a:solidFill>
                      </a:ln>
                      <a:effectLst/>
                    </p:spPr>
                  </p:pic>
                </p:oleObj>
              </mc:Fallback>
            </mc:AlternateContent>
          </a:graphicData>
        </a:graphic>
      </p:graphicFrame>
      <p:graphicFrame>
        <p:nvGraphicFramePr>
          <p:cNvPr id="41988" name="Object 125">
            <a:hlinkClick r:id="" action="ppaction://ole?verb=0"/>
          </p:cNvPr>
          <p:cNvGraphicFramePr>
            <a:graphicFrameLocks/>
          </p:cNvGraphicFramePr>
          <p:nvPr/>
        </p:nvGraphicFramePr>
        <p:xfrm>
          <a:off x="7246917" y="3687659"/>
          <a:ext cx="4807492" cy="2965491"/>
        </p:xfrm>
        <a:graphic>
          <a:graphicData uri="http://schemas.openxmlformats.org/presentationml/2006/ole">
            <mc:AlternateContent xmlns:mc="http://schemas.openxmlformats.org/markup-compatibility/2006">
              <mc:Choice xmlns:v="urn:schemas-microsoft-com:vml" Requires="v">
                <p:oleObj r:id="rId6" imgW="5294297" imgH="3619499" progId="">
                  <p:embed/>
                </p:oleObj>
              </mc:Choice>
              <mc:Fallback>
                <p:oleObj r:id="rId6" imgW="5294297" imgH="3619499" progId="">
                  <p:embed/>
                  <p:pic>
                    <p:nvPicPr>
                      <p:cNvPr id="41988" name="Object 125">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b="10345"/>
                      <a:stretch>
                        <a:fillRect/>
                      </a:stretch>
                    </p:blipFill>
                    <p:spPr bwMode="auto">
                      <a:xfrm>
                        <a:off x="7246917" y="3687659"/>
                        <a:ext cx="4807492" cy="2965491"/>
                      </a:xfrm>
                      <a:prstGeom prst="rect">
                        <a:avLst/>
                      </a:prstGeom>
                      <a:noFill/>
                      <a:ln w="9525">
                        <a:solidFill>
                          <a:schemeClr val="bg1"/>
                        </a:solidFill>
                      </a:ln>
                      <a:effectLst/>
                    </p:spPr>
                  </p:pic>
                </p:oleObj>
              </mc:Fallback>
            </mc:AlternateContent>
          </a:graphicData>
        </a:graphic>
      </p:graphicFrame>
      <p:pic>
        <p:nvPicPr>
          <p:cNvPr id="2055" name="Picture 7" descr="Tree on hou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152400"/>
            <a:ext cx="4883692" cy="3155950"/>
          </a:xfrm>
          <a:prstGeom prst="rect">
            <a:avLst/>
          </a:prstGeom>
          <a:noFill/>
          <a:ln w="9525"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13796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FBA79-A5E8-43D8-8438-A419B9688214}"/>
              </a:ext>
            </a:extLst>
          </p:cNvPr>
          <p:cNvPicPr>
            <a:picLocks noChangeAspect="1"/>
          </p:cNvPicPr>
          <p:nvPr/>
        </p:nvPicPr>
        <p:blipFill>
          <a:blip r:embed="rId2"/>
          <a:stretch>
            <a:fillRect/>
          </a:stretch>
        </p:blipFill>
        <p:spPr>
          <a:xfrm>
            <a:off x="1531542" y="644229"/>
            <a:ext cx="3431353" cy="2560320"/>
          </a:xfrm>
          <a:prstGeom prst="rect">
            <a:avLst/>
          </a:prstGeom>
        </p:spPr>
      </p:pic>
      <p:pic>
        <p:nvPicPr>
          <p:cNvPr id="9" name="Picture 8">
            <a:extLst>
              <a:ext uri="{FF2B5EF4-FFF2-40B4-BE49-F238E27FC236}">
                <a16:creationId xmlns:a16="http://schemas.microsoft.com/office/drawing/2014/main" id="{76209DB0-D377-4A80-9EC4-BB6D081DA8F6}"/>
              </a:ext>
            </a:extLst>
          </p:cNvPr>
          <p:cNvPicPr>
            <a:picLocks noChangeAspect="1"/>
          </p:cNvPicPr>
          <p:nvPr/>
        </p:nvPicPr>
        <p:blipFill>
          <a:blip r:embed="rId3"/>
          <a:stretch>
            <a:fillRect/>
          </a:stretch>
        </p:blipFill>
        <p:spPr>
          <a:xfrm>
            <a:off x="7025469" y="644229"/>
            <a:ext cx="3840480" cy="2560320"/>
          </a:xfrm>
          <a:prstGeom prst="rect">
            <a:avLst/>
          </a:prstGeom>
        </p:spPr>
      </p:pic>
      <p:pic>
        <p:nvPicPr>
          <p:cNvPr id="11" name="Picture 10">
            <a:extLst>
              <a:ext uri="{FF2B5EF4-FFF2-40B4-BE49-F238E27FC236}">
                <a16:creationId xmlns:a16="http://schemas.microsoft.com/office/drawing/2014/main" id="{171BD28B-E34A-44A8-9943-926409AE5530}"/>
              </a:ext>
            </a:extLst>
          </p:cNvPr>
          <p:cNvPicPr>
            <a:picLocks noChangeAspect="1"/>
          </p:cNvPicPr>
          <p:nvPr/>
        </p:nvPicPr>
        <p:blipFill>
          <a:blip r:embed="rId4"/>
          <a:stretch>
            <a:fillRect/>
          </a:stretch>
        </p:blipFill>
        <p:spPr>
          <a:xfrm>
            <a:off x="1316484" y="3653451"/>
            <a:ext cx="3861469" cy="2560320"/>
          </a:xfrm>
          <a:prstGeom prst="rect">
            <a:avLst/>
          </a:prstGeom>
        </p:spPr>
      </p:pic>
      <p:pic>
        <p:nvPicPr>
          <p:cNvPr id="7" name="Picture 6">
            <a:extLst>
              <a:ext uri="{FF2B5EF4-FFF2-40B4-BE49-F238E27FC236}">
                <a16:creationId xmlns:a16="http://schemas.microsoft.com/office/drawing/2014/main" id="{ABA93D7E-2C07-4728-B927-8A96B9D50316}"/>
              </a:ext>
            </a:extLst>
          </p:cNvPr>
          <p:cNvPicPr>
            <a:picLocks noChangeAspect="1"/>
          </p:cNvPicPr>
          <p:nvPr/>
        </p:nvPicPr>
        <p:blipFill>
          <a:blip r:embed="rId5"/>
          <a:stretch>
            <a:fillRect/>
          </a:stretch>
        </p:blipFill>
        <p:spPr>
          <a:xfrm>
            <a:off x="6339669" y="3839321"/>
            <a:ext cx="5212080" cy="2227254"/>
          </a:xfrm>
          <a:prstGeom prst="rect">
            <a:avLst/>
          </a:prstGeom>
        </p:spPr>
      </p:pic>
      <p:sp>
        <p:nvSpPr>
          <p:cNvPr id="12" name="TextBox 11">
            <a:extLst>
              <a:ext uri="{FF2B5EF4-FFF2-40B4-BE49-F238E27FC236}">
                <a16:creationId xmlns:a16="http://schemas.microsoft.com/office/drawing/2014/main" id="{0D95FC28-4EFE-4971-B45E-2CE852265AF5}"/>
              </a:ext>
            </a:extLst>
          </p:cNvPr>
          <p:cNvSpPr txBox="1"/>
          <p:nvPr/>
        </p:nvSpPr>
        <p:spPr>
          <a:xfrm>
            <a:off x="6629400" y="525780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Siding damage</a:t>
            </a:r>
          </a:p>
        </p:txBody>
      </p:sp>
      <p:sp>
        <p:nvSpPr>
          <p:cNvPr id="13" name="TextBox 12">
            <a:extLst>
              <a:ext uri="{FF2B5EF4-FFF2-40B4-BE49-F238E27FC236}">
                <a16:creationId xmlns:a16="http://schemas.microsoft.com/office/drawing/2014/main" id="{C78FBBD2-BAC9-4623-8371-76CB784C1C9A}"/>
              </a:ext>
            </a:extLst>
          </p:cNvPr>
          <p:cNvSpPr txBox="1"/>
          <p:nvPr/>
        </p:nvSpPr>
        <p:spPr>
          <a:xfrm>
            <a:off x="2159860" y="473458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Burned Carpet</a:t>
            </a:r>
          </a:p>
        </p:txBody>
      </p:sp>
      <p:sp>
        <p:nvSpPr>
          <p:cNvPr id="14" name="TextBox 13">
            <a:extLst>
              <a:ext uri="{FF2B5EF4-FFF2-40B4-BE49-F238E27FC236}">
                <a16:creationId xmlns:a16="http://schemas.microsoft.com/office/drawing/2014/main" id="{46627B50-C722-4CAD-AB2B-DD48F0C8B13F}"/>
              </a:ext>
            </a:extLst>
          </p:cNvPr>
          <p:cNvSpPr txBox="1"/>
          <p:nvPr/>
        </p:nvSpPr>
        <p:spPr>
          <a:xfrm>
            <a:off x="7696200" y="2596077"/>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Lifted Shingles</a:t>
            </a:r>
          </a:p>
        </p:txBody>
      </p:sp>
      <p:sp>
        <p:nvSpPr>
          <p:cNvPr id="15" name="TextBox 14">
            <a:extLst>
              <a:ext uri="{FF2B5EF4-FFF2-40B4-BE49-F238E27FC236}">
                <a16:creationId xmlns:a16="http://schemas.microsoft.com/office/drawing/2014/main" id="{013EFE27-7E4D-4D25-872E-CB0FE7A1BEFC}"/>
              </a:ext>
            </a:extLst>
          </p:cNvPr>
          <p:cNvSpPr txBox="1"/>
          <p:nvPr/>
        </p:nvSpPr>
        <p:spPr>
          <a:xfrm>
            <a:off x="2159860" y="76200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Melted siding</a:t>
            </a:r>
          </a:p>
        </p:txBody>
      </p:sp>
    </p:spTree>
    <p:extLst>
      <p:ext uri="{BB962C8B-B14F-4D97-AF65-F5344CB8AC3E}">
        <p14:creationId xmlns:p14="http://schemas.microsoft.com/office/powerpoint/2010/main" val="155244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B74AE-BE43-4BDA-AB49-FF2DE414C5B7}"/>
              </a:ext>
            </a:extLst>
          </p:cNvPr>
          <p:cNvPicPr>
            <a:picLocks noChangeAspect="1"/>
          </p:cNvPicPr>
          <p:nvPr/>
        </p:nvPicPr>
        <p:blipFill rotWithShape="1">
          <a:blip r:embed="rId2"/>
          <a:srcRect l="34086" r="7297" b="1"/>
          <a:stretch/>
        </p:blipFill>
        <p:spPr>
          <a:xfrm>
            <a:off x="6260391" y="643467"/>
            <a:ext cx="5204184" cy="5571066"/>
          </a:xfrm>
          <a:prstGeom prst="rect">
            <a:avLst/>
          </a:prstGeom>
        </p:spPr>
      </p:pic>
      <p:pic>
        <p:nvPicPr>
          <p:cNvPr id="3" name="Picture 2">
            <a:extLst>
              <a:ext uri="{FF2B5EF4-FFF2-40B4-BE49-F238E27FC236}">
                <a16:creationId xmlns:a16="http://schemas.microsoft.com/office/drawing/2014/main" id="{FD1590F7-E645-4F89-A494-38A2EAE97732}"/>
              </a:ext>
            </a:extLst>
          </p:cNvPr>
          <p:cNvPicPr>
            <a:picLocks noChangeAspect="1"/>
          </p:cNvPicPr>
          <p:nvPr/>
        </p:nvPicPr>
        <p:blipFill rotWithShape="1">
          <a:blip r:embed="rId3"/>
          <a:srcRect r="104" b="-1"/>
          <a:stretch/>
        </p:blipFill>
        <p:spPr>
          <a:xfrm>
            <a:off x="643466" y="1412344"/>
            <a:ext cx="5372099" cy="4033311"/>
          </a:xfrm>
          <a:prstGeom prst="rect">
            <a:avLst/>
          </a:prstGeom>
        </p:spPr>
      </p:pic>
      <p:sp>
        <p:nvSpPr>
          <p:cNvPr id="6" name="TextBox 5">
            <a:extLst>
              <a:ext uri="{FF2B5EF4-FFF2-40B4-BE49-F238E27FC236}">
                <a16:creationId xmlns:a16="http://schemas.microsoft.com/office/drawing/2014/main" id="{76DA7A13-947F-43A6-B028-D25AA144657C}"/>
              </a:ext>
            </a:extLst>
          </p:cNvPr>
          <p:cNvSpPr txBox="1"/>
          <p:nvPr/>
        </p:nvSpPr>
        <p:spPr>
          <a:xfrm>
            <a:off x="7467600" y="5544395"/>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Burglary</a:t>
            </a:r>
          </a:p>
        </p:txBody>
      </p:sp>
      <p:sp>
        <p:nvSpPr>
          <p:cNvPr id="7" name="TextBox 6">
            <a:extLst>
              <a:ext uri="{FF2B5EF4-FFF2-40B4-BE49-F238E27FC236}">
                <a16:creationId xmlns:a16="http://schemas.microsoft.com/office/drawing/2014/main" id="{C30AAA90-D367-4A70-BE33-09F576FF2D19}"/>
              </a:ext>
            </a:extLst>
          </p:cNvPr>
          <p:cNvSpPr txBox="1"/>
          <p:nvPr/>
        </p:nvSpPr>
        <p:spPr>
          <a:xfrm>
            <a:off x="3200400" y="1462906"/>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Ice and Snow</a:t>
            </a:r>
          </a:p>
        </p:txBody>
      </p:sp>
    </p:spTree>
    <p:extLst>
      <p:ext uri="{BB962C8B-B14F-4D97-AF65-F5344CB8AC3E}">
        <p14:creationId xmlns:p14="http://schemas.microsoft.com/office/powerpoint/2010/main" val="2545224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4D2ABB-7BE5-4C21-AEA1-F3D4CFE2965F}"/>
              </a:ext>
            </a:extLst>
          </p:cNvPr>
          <p:cNvPicPr>
            <a:picLocks noChangeAspect="1"/>
          </p:cNvPicPr>
          <p:nvPr/>
        </p:nvPicPr>
        <p:blipFill>
          <a:blip r:embed="rId2"/>
          <a:stretch>
            <a:fillRect/>
          </a:stretch>
        </p:blipFill>
        <p:spPr>
          <a:xfrm>
            <a:off x="6176433" y="1414462"/>
            <a:ext cx="5372100" cy="4029076"/>
          </a:xfrm>
          <a:prstGeom prst="rect">
            <a:avLst/>
          </a:prstGeom>
        </p:spPr>
      </p:pic>
      <p:pic>
        <p:nvPicPr>
          <p:cNvPr id="2" name="Picture 1">
            <a:extLst>
              <a:ext uri="{FF2B5EF4-FFF2-40B4-BE49-F238E27FC236}">
                <a16:creationId xmlns:a16="http://schemas.microsoft.com/office/drawing/2014/main" id="{843B220A-5F59-4B5B-9F27-B37FEB8036A2}"/>
              </a:ext>
            </a:extLst>
          </p:cNvPr>
          <p:cNvPicPr>
            <a:picLocks noChangeAspect="1"/>
          </p:cNvPicPr>
          <p:nvPr/>
        </p:nvPicPr>
        <p:blipFill>
          <a:blip r:embed="rId3"/>
          <a:stretch>
            <a:fillRect/>
          </a:stretch>
        </p:blipFill>
        <p:spPr>
          <a:xfrm>
            <a:off x="643466" y="756381"/>
            <a:ext cx="5372099" cy="5345238"/>
          </a:xfrm>
          <a:prstGeom prst="rect">
            <a:avLst/>
          </a:prstGeom>
        </p:spPr>
      </p:pic>
      <p:sp>
        <p:nvSpPr>
          <p:cNvPr id="6" name="TextBox 5">
            <a:extLst>
              <a:ext uri="{FF2B5EF4-FFF2-40B4-BE49-F238E27FC236}">
                <a16:creationId xmlns:a16="http://schemas.microsoft.com/office/drawing/2014/main" id="{F3BC38EF-2C8C-42E5-A5C1-954CFDA20054}"/>
              </a:ext>
            </a:extLst>
          </p:cNvPr>
          <p:cNvSpPr txBox="1"/>
          <p:nvPr/>
        </p:nvSpPr>
        <p:spPr>
          <a:xfrm>
            <a:off x="990600" y="99060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Smoke Damage</a:t>
            </a:r>
          </a:p>
        </p:txBody>
      </p:sp>
      <p:sp>
        <p:nvSpPr>
          <p:cNvPr id="7" name="TextBox 6">
            <a:extLst>
              <a:ext uri="{FF2B5EF4-FFF2-40B4-BE49-F238E27FC236}">
                <a16:creationId xmlns:a16="http://schemas.microsoft.com/office/drawing/2014/main" id="{B96A1200-F4A4-44D7-AB7B-99B80537AD5C}"/>
              </a:ext>
            </a:extLst>
          </p:cNvPr>
          <p:cNvSpPr txBox="1"/>
          <p:nvPr/>
        </p:nvSpPr>
        <p:spPr>
          <a:xfrm>
            <a:off x="7543800" y="4822314"/>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Puff Back</a:t>
            </a:r>
          </a:p>
        </p:txBody>
      </p:sp>
    </p:spTree>
    <p:extLst>
      <p:ext uri="{BB962C8B-B14F-4D97-AF65-F5344CB8AC3E}">
        <p14:creationId xmlns:p14="http://schemas.microsoft.com/office/powerpoint/2010/main" val="1776127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A person talking on a cell phone&#10;&#10;Description automatically generated">
            <a:extLst>
              <a:ext uri="{FF2B5EF4-FFF2-40B4-BE49-F238E27FC236}">
                <a16:creationId xmlns:a16="http://schemas.microsoft.com/office/drawing/2014/main" id="{93D07C95-EB07-4F29-9D6F-75DA7D67A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650" y="990600"/>
            <a:ext cx="4055350" cy="435337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6980BCC-643E-44BA-8218-BFEA518E97E7}"/>
              </a:ext>
            </a:extLst>
          </p:cNvPr>
          <p:cNvSpPr txBox="1"/>
          <p:nvPr/>
        </p:nvSpPr>
        <p:spPr>
          <a:xfrm>
            <a:off x="823748" y="45016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sto MT" panose="02040603050505030304"/>
              <a:ea typeface="+mn-ea"/>
              <a:cs typeface="+mn-cs"/>
            </a:endParaRPr>
          </a:p>
        </p:txBody>
      </p:sp>
      <p:graphicFrame>
        <p:nvGraphicFramePr>
          <p:cNvPr id="14" name="TextBox 11">
            <a:extLst>
              <a:ext uri="{FF2B5EF4-FFF2-40B4-BE49-F238E27FC236}">
                <a16:creationId xmlns:a16="http://schemas.microsoft.com/office/drawing/2014/main" id="{764CA65B-E967-4A75-8B6D-6A7C1037C4BB}"/>
              </a:ext>
            </a:extLst>
          </p:cNvPr>
          <p:cNvGraphicFramePr/>
          <p:nvPr/>
        </p:nvGraphicFramePr>
        <p:xfrm>
          <a:off x="609600" y="1021131"/>
          <a:ext cx="6096000" cy="40842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13383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Damage Photos 058">
            <a:extLst>
              <a:ext uri="{FF2B5EF4-FFF2-40B4-BE49-F238E27FC236}">
                <a16:creationId xmlns:a16="http://schemas.microsoft.com/office/drawing/2014/main" id="{4B76E1A3-2FBB-4CEB-A881-FC5E5A67A0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12" r="3166" b="-1"/>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Damage Photos 026">
            <a:extLst>
              <a:ext uri="{FF2B5EF4-FFF2-40B4-BE49-F238E27FC236}">
                <a16:creationId xmlns:a16="http://schemas.microsoft.com/office/drawing/2014/main" id="{0BE1EB4B-BB8C-4D92-AA52-2E3A070021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6" r="24492" b="-1"/>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77D0F2A-CBA7-4CEB-AEF5-487AC689C1F7}"/>
              </a:ext>
            </a:extLst>
          </p:cNvPr>
          <p:cNvSpPr txBox="1"/>
          <p:nvPr/>
        </p:nvSpPr>
        <p:spPr>
          <a:xfrm>
            <a:off x="762000" y="4648200"/>
            <a:ext cx="3505200"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Water that enters the house from the ground or higher </a:t>
            </a:r>
          </a:p>
        </p:txBody>
      </p:sp>
      <p:sp>
        <p:nvSpPr>
          <p:cNvPr id="8" name="TextBox 7">
            <a:extLst>
              <a:ext uri="{FF2B5EF4-FFF2-40B4-BE49-F238E27FC236}">
                <a16:creationId xmlns:a16="http://schemas.microsoft.com/office/drawing/2014/main" id="{AC1D35AF-F12A-4B50-9B00-4725B4AAE917}"/>
              </a:ext>
            </a:extLst>
          </p:cNvPr>
          <p:cNvSpPr txBox="1"/>
          <p:nvPr/>
        </p:nvSpPr>
        <p:spPr>
          <a:xfrm>
            <a:off x="6629400" y="5079087"/>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sto MT" panose="02040603050505030304"/>
                <a:ea typeface="+mn-ea"/>
                <a:cs typeface="+mn-cs"/>
              </a:rPr>
              <a:t>Paint overspray</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B20765-EA41-46A3-A771-43910333E28A}"/>
              </a:ext>
            </a:extLst>
          </p:cNvPr>
          <p:cNvPicPr>
            <a:picLocks noChangeAspect="1"/>
          </p:cNvPicPr>
          <p:nvPr/>
        </p:nvPicPr>
        <p:blipFill rotWithShape="1">
          <a:blip r:embed="rId2"/>
          <a:srcRect l="10158" r="17519" b="-1"/>
          <a:stretch/>
        </p:blipFill>
        <p:spPr>
          <a:xfrm>
            <a:off x="643467" y="643467"/>
            <a:ext cx="5180239" cy="5372100"/>
          </a:xfrm>
          <a:prstGeom prst="rect">
            <a:avLst/>
          </a:prstGeom>
        </p:spPr>
      </p:pic>
      <p:pic>
        <p:nvPicPr>
          <p:cNvPr id="5" name="Picture 4">
            <a:extLst>
              <a:ext uri="{FF2B5EF4-FFF2-40B4-BE49-F238E27FC236}">
                <a16:creationId xmlns:a16="http://schemas.microsoft.com/office/drawing/2014/main" id="{7BE2339C-5C92-4148-92D5-262D30209EC4}"/>
              </a:ext>
            </a:extLst>
          </p:cNvPr>
          <p:cNvPicPr>
            <a:picLocks noChangeAspect="1"/>
          </p:cNvPicPr>
          <p:nvPr/>
        </p:nvPicPr>
        <p:blipFill rotWithShape="1">
          <a:blip r:embed="rId3"/>
          <a:srcRect l="25560" r="2118" b="-1"/>
          <a:stretch/>
        </p:blipFill>
        <p:spPr>
          <a:xfrm rot="5400000">
            <a:off x="6424083" y="543984"/>
            <a:ext cx="5372100" cy="5571066"/>
          </a:xfrm>
          <a:prstGeom prst="rect">
            <a:avLst/>
          </a:prstGeom>
        </p:spPr>
      </p:pic>
      <p:sp>
        <p:nvSpPr>
          <p:cNvPr id="6" name="TextBox 5">
            <a:extLst>
              <a:ext uri="{FF2B5EF4-FFF2-40B4-BE49-F238E27FC236}">
                <a16:creationId xmlns:a16="http://schemas.microsoft.com/office/drawing/2014/main" id="{9ADA702A-760B-4101-BE74-81B0BEC97C98}"/>
              </a:ext>
            </a:extLst>
          </p:cNvPr>
          <p:cNvSpPr txBox="1"/>
          <p:nvPr/>
        </p:nvSpPr>
        <p:spPr>
          <a:xfrm>
            <a:off x="6553200" y="2375410"/>
            <a:ext cx="350520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Water through the window</a:t>
            </a:r>
          </a:p>
        </p:txBody>
      </p:sp>
      <p:sp>
        <p:nvSpPr>
          <p:cNvPr id="7" name="TextBox 6">
            <a:extLst>
              <a:ext uri="{FF2B5EF4-FFF2-40B4-BE49-F238E27FC236}">
                <a16:creationId xmlns:a16="http://schemas.microsoft.com/office/drawing/2014/main" id="{36D1CD7D-13FA-4738-8C7D-847238CE4205}"/>
              </a:ext>
            </a:extLst>
          </p:cNvPr>
          <p:cNvSpPr txBox="1"/>
          <p:nvPr/>
        </p:nvSpPr>
        <p:spPr>
          <a:xfrm>
            <a:off x="990600" y="99060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Roof leaking</a:t>
            </a:r>
          </a:p>
        </p:txBody>
      </p:sp>
    </p:spTree>
    <p:extLst>
      <p:ext uri="{BB962C8B-B14F-4D97-AF65-F5344CB8AC3E}">
        <p14:creationId xmlns:p14="http://schemas.microsoft.com/office/powerpoint/2010/main" val="1651872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brick, outdoor, stone&#10;&#10;Description automatically generated">
            <a:extLst>
              <a:ext uri="{FF2B5EF4-FFF2-40B4-BE49-F238E27FC236}">
                <a16:creationId xmlns:a16="http://schemas.microsoft.com/office/drawing/2014/main" id="{7A6A9800-0B24-4CEB-8DC2-BB0E675652EF}"/>
              </a:ext>
            </a:extLst>
          </p:cNvPr>
          <p:cNvPicPr>
            <a:picLocks noChangeAspect="1"/>
          </p:cNvPicPr>
          <p:nvPr/>
        </p:nvPicPr>
        <p:blipFill rotWithShape="1">
          <a:blip r:embed="rId2">
            <a:extLst>
              <a:ext uri="{28A0092B-C50C-407E-A947-70E740481C1C}">
                <a14:useLocalDpi xmlns:a14="http://schemas.microsoft.com/office/drawing/2010/main" val="0"/>
              </a:ext>
            </a:extLst>
          </a:blip>
          <a:srcRect r="40697" b="2"/>
          <a:stretch/>
        </p:blipFill>
        <p:spPr>
          <a:xfrm>
            <a:off x="643467" y="643467"/>
            <a:ext cx="5372099" cy="5571066"/>
          </a:xfrm>
          <a:prstGeom prst="rect">
            <a:avLst/>
          </a:prstGeom>
        </p:spPr>
      </p:pic>
      <p:pic>
        <p:nvPicPr>
          <p:cNvPr id="5" name="Picture 4" descr="A picture containing ground, outdoor, sidewalk, way&#10;&#10;Description automatically generated">
            <a:extLst>
              <a:ext uri="{FF2B5EF4-FFF2-40B4-BE49-F238E27FC236}">
                <a16:creationId xmlns:a16="http://schemas.microsoft.com/office/drawing/2014/main" id="{62137ACC-48D8-4945-88D4-BE3110C25122}"/>
              </a:ext>
            </a:extLst>
          </p:cNvPr>
          <p:cNvPicPr>
            <a:picLocks noChangeAspect="1"/>
          </p:cNvPicPr>
          <p:nvPr/>
        </p:nvPicPr>
        <p:blipFill rotWithShape="1">
          <a:blip r:embed="rId3">
            <a:extLst>
              <a:ext uri="{28A0092B-C50C-407E-A947-70E740481C1C}">
                <a14:useLocalDpi xmlns:a14="http://schemas.microsoft.com/office/drawing/2010/main" val="0"/>
              </a:ext>
            </a:extLst>
          </a:blip>
          <a:srcRect l="6096" r="21676" b="1"/>
          <a:stretch/>
        </p:blipFill>
        <p:spPr>
          <a:xfrm>
            <a:off x="6176432" y="643467"/>
            <a:ext cx="5372100" cy="5571066"/>
          </a:xfrm>
          <a:prstGeom prst="rect">
            <a:avLst/>
          </a:prstGeom>
        </p:spPr>
      </p:pic>
      <p:sp>
        <p:nvSpPr>
          <p:cNvPr id="6" name="TextBox 5">
            <a:extLst>
              <a:ext uri="{FF2B5EF4-FFF2-40B4-BE49-F238E27FC236}">
                <a16:creationId xmlns:a16="http://schemas.microsoft.com/office/drawing/2014/main" id="{D02E46CA-A6F5-4D70-8210-F264240AD70B}"/>
              </a:ext>
            </a:extLst>
          </p:cNvPr>
          <p:cNvSpPr txBox="1"/>
          <p:nvPr/>
        </p:nvSpPr>
        <p:spPr>
          <a:xfrm>
            <a:off x="823911" y="525780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Hailstorm</a:t>
            </a:r>
          </a:p>
        </p:txBody>
      </p:sp>
      <p:sp>
        <p:nvSpPr>
          <p:cNvPr id="8" name="TextBox 7">
            <a:extLst>
              <a:ext uri="{FF2B5EF4-FFF2-40B4-BE49-F238E27FC236}">
                <a16:creationId xmlns:a16="http://schemas.microsoft.com/office/drawing/2014/main" id="{13451EAD-6201-4134-9917-7070E9030336}"/>
              </a:ext>
            </a:extLst>
          </p:cNvPr>
          <p:cNvSpPr txBox="1"/>
          <p:nvPr/>
        </p:nvSpPr>
        <p:spPr>
          <a:xfrm>
            <a:off x="6306378" y="5257800"/>
            <a:ext cx="35052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Hail damage to roof</a:t>
            </a:r>
          </a:p>
        </p:txBody>
      </p:sp>
    </p:spTree>
    <p:extLst>
      <p:ext uri="{BB962C8B-B14F-4D97-AF65-F5344CB8AC3E}">
        <p14:creationId xmlns:p14="http://schemas.microsoft.com/office/powerpoint/2010/main" val="2414493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Placeholder 2"/>
          <p:cNvSpPr>
            <a:spLocks noGrp="1"/>
          </p:cNvSpPr>
          <p:nvPr>
            <p:ph type="body" sz="half" idx="1"/>
          </p:nvPr>
        </p:nvSpPr>
        <p:spPr>
          <a:xfrm>
            <a:off x="1373982" y="1066800"/>
            <a:ext cx="5791200" cy="4724400"/>
          </a:xfrm>
        </p:spPr>
        <p:txBody>
          <a:bodyPr>
            <a:normAutofit lnSpcReduction="10000"/>
          </a:bodyPr>
          <a:lstStyle/>
          <a:p>
            <a:pPr>
              <a:buFontTx/>
              <a:buNone/>
            </a:pPr>
            <a:r>
              <a:rPr lang="en-US" altLang="en-US" sz="4400" b="1">
                <a:solidFill>
                  <a:schemeClr val="tx1"/>
                </a:solidFill>
              </a:rPr>
              <a:t>Hail</a:t>
            </a:r>
          </a:p>
          <a:p>
            <a:pPr>
              <a:lnSpc>
                <a:spcPct val="200000"/>
              </a:lnSpc>
              <a:buFontTx/>
              <a:buNone/>
            </a:pPr>
            <a:endParaRPr lang="en-US" altLang="en-US" sz="4400" b="1"/>
          </a:p>
          <a:p>
            <a:pPr>
              <a:buFontTx/>
              <a:buNone/>
            </a:pPr>
            <a:r>
              <a:rPr lang="en-US" altLang="en-US" sz="4400" b="1"/>
              <a:t>                      </a:t>
            </a:r>
            <a:r>
              <a:rPr lang="en-US" altLang="en-US" sz="4400" b="1">
                <a:solidFill>
                  <a:schemeClr val="tx1"/>
                </a:solidFill>
              </a:rPr>
              <a:t>Tornado</a:t>
            </a:r>
          </a:p>
          <a:p>
            <a:pPr>
              <a:buFontTx/>
              <a:buNone/>
            </a:pPr>
            <a:endParaRPr lang="en-US" altLang="en-US" sz="4400" b="1"/>
          </a:p>
          <a:p>
            <a:pPr>
              <a:buFontTx/>
              <a:buNone/>
            </a:pPr>
            <a:r>
              <a:rPr lang="en-US" altLang="en-US" sz="4400" b="1">
                <a:solidFill>
                  <a:schemeClr val="tx1"/>
                </a:solidFill>
              </a:rPr>
              <a:t>Hurricanes</a:t>
            </a:r>
            <a:r>
              <a:rPr lang="en-US" altLang="en-US" sz="4400" b="1"/>
              <a:t> </a:t>
            </a:r>
          </a:p>
        </p:txBody>
      </p:sp>
      <p:pic>
        <p:nvPicPr>
          <p:cNvPr id="5" name="ClipArt Placeholder 4" descr="Hail.jpg"/>
          <p:cNvPicPr>
            <a:picLocks noGrp="1" noChangeAspect="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3581401" y="381000"/>
            <a:ext cx="3052763" cy="2286000"/>
          </a:xfrm>
          <a:ln w="38100" cap="sq">
            <a:solidFill>
              <a:srgbClr val="000000"/>
            </a:solidFill>
            <a:miter lim="800000"/>
            <a:headEnd/>
            <a:tailEnd/>
          </a:ln>
          <a:effectLst>
            <a:outerShdw blurRad="50800" dist="38100" dir="2700000" algn="tl" rotWithShape="0">
              <a:srgbClr val="000000">
                <a:alpha val="42999"/>
              </a:srgbClr>
            </a:outerShdw>
          </a:effectLst>
        </p:spPr>
      </p:pic>
      <p:pic>
        <p:nvPicPr>
          <p:cNvPr id="6" name="Picture 5" descr="tornad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685800"/>
            <a:ext cx="2762250" cy="3481388"/>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7" name="Picture 6" descr="hurrican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495800"/>
            <a:ext cx="2921000" cy="1905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813797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2819400" y="161131"/>
            <a:ext cx="4219575" cy="1506537"/>
          </a:xfrm>
        </p:spPr>
        <p:txBody>
          <a:bodyPr vert="horz" lIns="91440" tIns="45720" rIns="91440" bIns="45720" rtlCol="0" anchor="ctr">
            <a:normAutofit/>
          </a:bodyPr>
          <a:lstStyle/>
          <a:p>
            <a:pPr>
              <a:defRPr/>
            </a:pPr>
            <a:r>
              <a:rPr lang="en-US" sz="3300"/>
              <a:t>Water leaks from the following:</a:t>
            </a:r>
          </a:p>
        </p:txBody>
      </p:sp>
      <p:pic>
        <p:nvPicPr>
          <p:cNvPr id="4" name="Content Placeholder 3"/>
          <p:cNvPicPr>
            <a:picLocks noGrp="1" noChangeAspect="1"/>
          </p:cNvPicPr>
          <p:nvPr>
            <p:ph sz="quarter" idx="4294967295"/>
          </p:nvPr>
        </p:nvPicPr>
        <p:blipFill rotWithShape="1">
          <a:blip r:embed="rId4" cstate="print">
            <a:extLst>
              <a:ext uri="{28A0092B-C50C-407E-A947-70E740481C1C}">
                <a14:useLocalDpi xmlns:a14="http://schemas.microsoft.com/office/drawing/2010/main" val="0"/>
              </a:ext>
            </a:extLst>
          </a:blip>
          <a:srcRect l="27017" r="31459" b="1"/>
          <a:stretch/>
        </p:blipFill>
        <p:spPr>
          <a:xfrm>
            <a:off x="0" y="0"/>
            <a:ext cx="2627313" cy="4206875"/>
          </a:xfrm>
          <a:prstGeom prst="rect">
            <a:avLst/>
          </a:prstGeom>
          <a:effectLst>
            <a:innerShdw blurRad="57150" dist="38100" dir="14460000">
              <a:prstClr val="black">
                <a:alpha val="70000"/>
              </a:prstClr>
            </a:innerShdw>
          </a:effectLst>
        </p:spPr>
      </p:pic>
      <p:pic>
        <p:nvPicPr>
          <p:cNvPr id="5" name="Content Placeholder 4"/>
          <p:cNvPicPr>
            <a:picLocks noGrp="1" noChangeAspect="1"/>
          </p:cNvPicPr>
          <p:nvPr>
            <p:ph sz="quarter" idx="4294967295"/>
          </p:nvPr>
        </p:nvPicPr>
        <p:blipFill rotWithShape="1">
          <a:blip r:embed="rId5" cstate="print">
            <a:extLst>
              <a:ext uri="{28A0092B-C50C-407E-A947-70E740481C1C}">
                <a14:useLocalDpi xmlns:a14="http://schemas.microsoft.com/office/drawing/2010/main" val="0"/>
              </a:ext>
            </a:extLst>
          </a:blip>
          <a:srcRect l="29745" r="4328"/>
          <a:stretch/>
        </p:blipFill>
        <p:spPr>
          <a:xfrm>
            <a:off x="0" y="4206875"/>
            <a:ext cx="2628900" cy="2651125"/>
          </a:xfrm>
          <a:prstGeom prst="rect">
            <a:avLst/>
          </a:prstGeom>
          <a:effectLst>
            <a:innerShdw blurRad="57150" dist="38100" dir="14460000">
              <a:prstClr val="black">
                <a:alpha val="70000"/>
              </a:prstClr>
            </a:innerShdw>
          </a:effectLst>
        </p:spPr>
      </p:pic>
      <p:sp>
        <p:nvSpPr>
          <p:cNvPr id="19462" name="Rectangle 9"/>
          <p:cNvSpPr>
            <a:spLocks noChangeArrowheads="1"/>
          </p:cNvSpPr>
          <p:nvPr/>
        </p:nvSpPr>
        <p:spPr bwMode="auto">
          <a:xfrm>
            <a:off x="2659792" y="1524000"/>
            <a:ext cx="5620941" cy="5105400"/>
          </a:xfrm>
          <a:prstGeom prst="rect">
            <a:avLst/>
          </a:prstGeom>
        </p:spPr>
        <p:txBody>
          <a:bodyPr vert="horz" lIns="91440" tIns="45720" rIns="91440" bIns="45720" rtlCol="0" anchor="ctr">
            <a:normAutofit/>
          </a:bodyPr>
          <a:lstStyle/>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tab pos="739775" algn="l"/>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Toilet, sink, or tub </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Dish washer </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Ice maker</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Washing machine</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Water heater</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Sewage back up</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Pipe breaks</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Drain lines </a:t>
            </a:r>
          </a:p>
          <a:p>
            <a:pPr marL="514350" marR="0" lvl="1" indent="-52388"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r>
              <a:rPr kumimoji="0" lang="en-US" sz="2600" b="0" i="0" u="none" strike="noStrike" kern="1200" cap="none" spc="0" normalizeH="0" baseline="0" noProof="0">
                <a:ln>
                  <a:noFill/>
                </a:ln>
                <a:solidFill>
                  <a:prstClr val="white"/>
                </a:solidFill>
                <a:effectLst/>
                <a:uLnTx/>
                <a:uFillTx/>
                <a:latin typeface="Calisto MT" panose="02040603050505030304"/>
                <a:ea typeface="+mn-ea"/>
                <a:cs typeface="+mn-cs"/>
              </a:rPr>
              <a:t>Frozen pipes</a:t>
            </a:r>
            <a:endParaRPr kumimoji="0" lang="en-US" sz="20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pic>
        <p:nvPicPr>
          <p:cNvPr id="2" name="Picture 1">
            <a:extLst>
              <a:ext uri="{FF2B5EF4-FFF2-40B4-BE49-F238E27FC236}">
                <a16:creationId xmlns:a16="http://schemas.microsoft.com/office/drawing/2014/main" id="{5958E760-C8BE-4C77-9834-A68332674C55}"/>
              </a:ext>
            </a:extLst>
          </p:cNvPr>
          <p:cNvPicPr>
            <a:picLocks noChangeAspect="1"/>
          </p:cNvPicPr>
          <p:nvPr/>
        </p:nvPicPr>
        <p:blipFill>
          <a:blip r:embed="rId6"/>
          <a:stretch>
            <a:fillRect/>
          </a:stretch>
        </p:blipFill>
        <p:spPr>
          <a:xfrm>
            <a:off x="9532208" y="4206875"/>
            <a:ext cx="2438400" cy="1828800"/>
          </a:xfrm>
          <a:prstGeom prst="rect">
            <a:avLst/>
          </a:prstGeom>
        </p:spPr>
      </p:pic>
      <p:pic>
        <p:nvPicPr>
          <p:cNvPr id="3" name="Picture 2">
            <a:extLst>
              <a:ext uri="{FF2B5EF4-FFF2-40B4-BE49-F238E27FC236}">
                <a16:creationId xmlns:a16="http://schemas.microsoft.com/office/drawing/2014/main" id="{ABDCC1F3-20C5-4E3F-85FD-022F6F8C95E3}"/>
              </a:ext>
            </a:extLst>
          </p:cNvPr>
          <p:cNvPicPr>
            <a:picLocks noChangeAspect="1"/>
          </p:cNvPicPr>
          <p:nvPr/>
        </p:nvPicPr>
        <p:blipFill>
          <a:blip r:embed="rId7"/>
          <a:stretch>
            <a:fillRect/>
          </a:stretch>
        </p:blipFill>
        <p:spPr>
          <a:xfrm>
            <a:off x="7120755" y="427235"/>
            <a:ext cx="4736533" cy="2773165"/>
          </a:xfrm>
          <a:prstGeom prst="rect">
            <a:avLst/>
          </a:prstGeom>
        </p:spPr>
      </p:pic>
      <p:pic>
        <p:nvPicPr>
          <p:cNvPr id="8" name="Picture 7" descr="A picture containing indoor, toilet, tile, dirty&#10;&#10;Description automatically generated">
            <a:extLst>
              <a:ext uri="{FF2B5EF4-FFF2-40B4-BE49-F238E27FC236}">
                <a16:creationId xmlns:a16="http://schemas.microsoft.com/office/drawing/2014/main" id="{DB8DE37A-955E-4878-BA40-C77BD4AFC2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4012641"/>
            <a:ext cx="3259650" cy="2548335"/>
          </a:xfrm>
          <a:prstGeom prst="rect">
            <a:avLst/>
          </a:prstGeom>
        </p:spPr>
      </p:pic>
    </p:spTree>
    <p:custDataLst>
      <p:tags r:id="rId1"/>
    </p:custDataLst>
    <p:extLst>
      <p:ext uri="{BB962C8B-B14F-4D97-AF65-F5344CB8AC3E}">
        <p14:creationId xmlns:p14="http://schemas.microsoft.com/office/powerpoint/2010/main" val="1814058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07CD0-CF00-411F-B2EE-D6C2A623E1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612058" y="643467"/>
            <a:ext cx="10977231" cy="5571065"/>
          </a:xfrm>
          <a:prstGeom prst="rect">
            <a:avLst/>
          </a:prstGeom>
        </p:spPr>
      </p:pic>
      <p:pic>
        <p:nvPicPr>
          <p:cNvPr id="2" name="Picture 1">
            <a:extLst>
              <a:ext uri="{FF2B5EF4-FFF2-40B4-BE49-F238E27FC236}">
                <a16:creationId xmlns:a16="http://schemas.microsoft.com/office/drawing/2014/main" id="{EAC14F99-EFDC-4CD9-BE0C-872A74708833}"/>
              </a:ext>
            </a:extLst>
          </p:cNvPr>
          <p:cNvPicPr>
            <a:picLocks noChangeAspect="1"/>
          </p:cNvPicPr>
          <p:nvPr/>
        </p:nvPicPr>
        <p:blipFill rotWithShape="1">
          <a:blip r:embed="rId4"/>
          <a:srcRect r="-1" b="7259"/>
          <a:stretch/>
        </p:blipFill>
        <p:spPr>
          <a:xfrm>
            <a:off x="772925" y="804334"/>
            <a:ext cx="6600859" cy="5249331"/>
          </a:xfrm>
          <a:prstGeom prst="rect">
            <a:avLst/>
          </a:prstGeom>
        </p:spPr>
      </p:pic>
      <p:pic>
        <p:nvPicPr>
          <p:cNvPr id="3" name="Picture 2">
            <a:extLst>
              <a:ext uri="{FF2B5EF4-FFF2-40B4-BE49-F238E27FC236}">
                <a16:creationId xmlns:a16="http://schemas.microsoft.com/office/drawing/2014/main" id="{2B7A0E1F-3269-43E8-929B-7BA0038B1101}"/>
              </a:ext>
            </a:extLst>
          </p:cNvPr>
          <p:cNvPicPr>
            <a:picLocks noChangeAspect="1"/>
          </p:cNvPicPr>
          <p:nvPr/>
        </p:nvPicPr>
        <p:blipFill rotWithShape="1">
          <a:blip r:embed="rId5"/>
          <a:srcRect l="15079" r="36707" b="1"/>
          <a:stretch/>
        </p:blipFill>
        <p:spPr>
          <a:xfrm>
            <a:off x="7534656" y="804334"/>
            <a:ext cx="3893764" cy="5249331"/>
          </a:xfrm>
          <a:prstGeom prst="rect">
            <a:avLst/>
          </a:prstGeom>
        </p:spPr>
      </p:pic>
      <p:sp>
        <p:nvSpPr>
          <p:cNvPr id="5" name="TextBox 4">
            <a:extLst>
              <a:ext uri="{FF2B5EF4-FFF2-40B4-BE49-F238E27FC236}">
                <a16:creationId xmlns:a16="http://schemas.microsoft.com/office/drawing/2014/main" id="{0BEACBAE-2D1B-42CC-8EB2-5666A5AD4171}"/>
              </a:ext>
            </a:extLst>
          </p:cNvPr>
          <p:cNvSpPr txBox="1"/>
          <p:nvPr/>
        </p:nvSpPr>
        <p:spPr>
          <a:xfrm>
            <a:off x="1828800" y="5363265"/>
            <a:ext cx="484264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sto MT" panose="02040603050505030304"/>
                <a:ea typeface="+mn-ea"/>
                <a:cs typeface="+mn-cs"/>
              </a:rPr>
              <a:t>Water Leaking under the sink</a:t>
            </a:r>
          </a:p>
        </p:txBody>
      </p:sp>
      <p:sp>
        <p:nvSpPr>
          <p:cNvPr id="7" name="TextBox 6">
            <a:extLst>
              <a:ext uri="{FF2B5EF4-FFF2-40B4-BE49-F238E27FC236}">
                <a16:creationId xmlns:a16="http://schemas.microsoft.com/office/drawing/2014/main" id="{37760073-646E-4FE5-A800-5FD8AD1B1452}"/>
              </a:ext>
            </a:extLst>
          </p:cNvPr>
          <p:cNvSpPr txBox="1"/>
          <p:nvPr/>
        </p:nvSpPr>
        <p:spPr>
          <a:xfrm>
            <a:off x="7916722" y="5363265"/>
            <a:ext cx="383343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sto MT" panose="02040603050505030304"/>
                <a:ea typeface="+mn-ea"/>
                <a:cs typeface="+mn-cs"/>
              </a:rPr>
              <a:t>Leaking dishwasher</a:t>
            </a:r>
          </a:p>
        </p:txBody>
      </p:sp>
    </p:spTree>
    <p:extLst>
      <p:ext uri="{BB962C8B-B14F-4D97-AF65-F5344CB8AC3E}">
        <p14:creationId xmlns:p14="http://schemas.microsoft.com/office/powerpoint/2010/main" val="78377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51241" y="0"/>
            <a:ext cx="4267200" cy="4724400"/>
          </a:xfrm>
        </p:spPr>
        <p:txBody>
          <a:bodyPr>
            <a:normAutofit/>
          </a:bodyPr>
          <a:lstStyle/>
          <a:p>
            <a:pPr eaLnBrk="1" hangingPunct="1">
              <a:lnSpc>
                <a:spcPct val="70000"/>
              </a:lnSpc>
              <a:spcBef>
                <a:spcPct val="50000"/>
              </a:spcBef>
              <a:buClr>
                <a:srgbClr val="000099"/>
              </a:buClr>
            </a:pPr>
            <a:endParaRPr lang="en-US" altLang="en-US" sz="3200" b="1">
              <a:solidFill>
                <a:srgbClr val="FF0000"/>
              </a:solidFill>
            </a:endParaRPr>
          </a:p>
          <a:p>
            <a:pPr eaLnBrk="1" hangingPunct="1">
              <a:lnSpc>
                <a:spcPct val="110000"/>
              </a:lnSpc>
              <a:spcBef>
                <a:spcPct val="50000"/>
              </a:spcBef>
            </a:pPr>
            <a:r>
              <a:rPr lang="en-US" altLang="en-US" sz="3200" b="1">
                <a:solidFill>
                  <a:schemeClr val="tx1"/>
                </a:solidFill>
                <a:latin typeface="+mj-lt"/>
              </a:rPr>
              <a:t>Theft and Vandalism </a:t>
            </a:r>
          </a:p>
          <a:p>
            <a:pPr lvl="2" eaLnBrk="1" hangingPunct="1">
              <a:spcBef>
                <a:spcPct val="50000"/>
              </a:spcBef>
              <a:buFont typeface="Wingdings" panose="05000000000000000000" pitchFamily="2" charset="2"/>
              <a:buChar char="§"/>
            </a:pPr>
            <a:r>
              <a:rPr lang="en-US" altLang="en-US" sz="3200" b="1">
                <a:solidFill>
                  <a:schemeClr val="tx1"/>
                </a:solidFill>
                <a:latin typeface="+mj-lt"/>
              </a:rPr>
              <a:t>Graffiti</a:t>
            </a:r>
          </a:p>
          <a:p>
            <a:pPr lvl="2" eaLnBrk="1" hangingPunct="1">
              <a:spcBef>
                <a:spcPct val="50000"/>
              </a:spcBef>
              <a:buFont typeface="Wingdings" panose="05000000000000000000" pitchFamily="2" charset="2"/>
              <a:buChar char="§"/>
            </a:pPr>
            <a:r>
              <a:rPr lang="en-US" altLang="en-US" sz="3200" b="1">
                <a:solidFill>
                  <a:schemeClr val="tx1"/>
                </a:solidFill>
                <a:latin typeface="+mj-lt"/>
              </a:rPr>
              <a:t>Eggs on siding</a:t>
            </a:r>
          </a:p>
          <a:p>
            <a:pPr lvl="2" eaLnBrk="1" hangingPunct="1">
              <a:spcBef>
                <a:spcPct val="50000"/>
              </a:spcBef>
              <a:buFont typeface="Wingdings" panose="05000000000000000000" pitchFamily="2" charset="2"/>
              <a:buChar char="§"/>
            </a:pPr>
            <a:r>
              <a:rPr lang="en-US" altLang="en-US" sz="3200" b="1">
                <a:solidFill>
                  <a:schemeClr val="tx1"/>
                </a:solidFill>
                <a:latin typeface="+mj-lt"/>
              </a:rPr>
              <a:t>Tenant vandalism</a:t>
            </a:r>
          </a:p>
          <a:p>
            <a:pPr marL="0" indent="0">
              <a:lnSpc>
                <a:spcPct val="60000"/>
              </a:lnSpc>
              <a:spcBef>
                <a:spcPct val="50000"/>
              </a:spcBef>
              <a:buClr>
                <a:srgbClr val="000099"/>
              </a:buClr>
              <a:buNone/>
            </a:pPr>
            <a:endParaRPr lang="en-US" altLang="en-US" sz="3200" b="1">
              <a:solidFill>
                <a:srgbClr val="CC0000"/>
              </a:solidFill>
            </a:endParaRPr>
          </a:p>
        </p:txBody>
      </p:sp>
      <p:pic>
        <p:nvPicPr>
          <p:cNvPr id="21507" name="Picture 3" descr="29 egg on si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893" y="228599"/>
            <a:ext cx="3642448" cy="2649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BA572D-BD25-4FED-8F2D-CB217E892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5092" y="3349415"/>
            <a:ext cx="3784249" cy="2843022"/>
          </a:xfrm>
          <a:prstGeom prst="rect">
            <a:avLst/>
          </a:prstGeom>
          <a:ln>
            <a:noFill/>
          </a:ln>
          <a:effectLst>
            <a:outerShdw blurRad="292100" dist="139700" dir="2700000" algn="tl" rotWithShape="0">
              <a:srgbClr val="333333">
                <a:alpha val="65000"/>
              </a:srgbClr>
            </a:outerShdw>
          </a:effectLst>
        </p:spPr>
      </p:pic>
      <p:pic>
        <p:nvPicPr>
          <p:cNvPr id="1026" name="Picture 2" descr="Ranikuthi house burgled in daylight - Telegraph India">
            <a:extLst>
              <a:ext uri="{FF2B5EF4-FFF2-40B4-BE49-F238E27FC236}">
                <a16:creationId xmlns:a16="http://schemas.microsoft.com/office/drawing/2014/main" id="{FBD12C36-61C0-40ED-9FB1-4D78FF33E2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9294" y="228599"/>
            <a:ext cx="3974282" cy="2650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6EB55F-208D-4B4C-9892-58D763C9E87E}"/>
              </a:ext>
            </a:extLst>
          </p:cNvPr>
          <p:cNvPicPr>
            <a:picLocks noChangeAspect="1"/>
          </p:cNvPicPr>
          <p:nvPr/>
        </p:nvPicPr>
        <p:blipFill>
          <a:blip r:embed="rId7"/>
          <a:stretch>
            <a:fillRect/>
          </a:stretch>
        </p:blipFill>
        <p:spPr>
          <a:xfrm>
            <a:off x="3814876" y="3349415"/>
            <a:ext cx="4267200" cy="284302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4428549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7A59776-5948-400C-9935-7464561E8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7" name="Text Box 7"/>
          <p:cNvSpPr txBox="1">
            <a:spLocks noChangeArrowheads="1"/>
          </p:cNvSpPr>
          <p:nvPr/>
        </p:nvSpPr>
        <p:spPr bwMode="auto">
          <a:xfrm>
            <a:off x="895353" y="609600"/>
            <a:ext cx="3108960" cy="23626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chemeClr val="tx1"/>
              </a:buClr>
              <a:buChar char="•"/>
              <a:defRPr sz="2800">
                <a:solidFill>
                  <a:srgbClr val="000000"/>
                </a:solidFill>
                <a:latin typeface="Times New Roman" charset="0"/>
              </a:defRPr>
            </a:lvl1pPr>
            <a:lvl2pPr marL="742950" indent="-285750">
              <a:spcBef>
                <a:spcPct val="20000"/>
              </a:spcBef>
              <a:buClr>
                <a:schemeClr val="tx1"/>
              </a:buClr>
              <a:buChar char="•"/>
              <a:defRPr sz="2600">
                <a:solidFill>
                  <a:srgbClr val="000000"/>
                </a:solidFill>
                <a:latin typeface="Times New Roman" charset="0"/>
              </a:defRPr>
            </a:lvl2pPr>
            <a:lvl3pPr marL="1143000" indent="-228600">
              <a:spcBef>
                <a:spcPct val="20000"/>
              </a:spcBef>
              <a:buClr>
                <a:schemeClr val="tx1"/>
              </a:buClr>
              <a:buChar char="•"/>
              <a:defRPr sz="2400">
                <a:solidFill>
                  <a:srgbClr val="000000"/>
                </a:solidFill>
                <a:latin typeface="Times New Roman" charset="0"/>
              </a:defRPr>
            </a:lvl3pPr>
            <a:lvl4pPr marL="1600200" indent="-228600">
              <a:spcBef>
                <a:spcPct val="20000"/>
              </a:spcBef>
              <a:buClr>
                <a:schemeClr val="tx1"/>
              </a:buClr>
              <a:buChar char="•"/>
              <a:defRPr sz="2000">
                <a:solidFill>
                  <a:srgbClr val="000000"/>
                </a:solidFill>
                <a:latin typeface="Times New Roman" charset="0"/>
              </a:defRPr>
            </a:lvl4pPr>
            <a:lvl5pPr marL="2057400" indent="-228600">
              <a:spcBef>
                <a:spcPct val="20000"/>
              </a:spcBef>
              <a:buClr>
                <a:schemeClr val="tx1"/>
              </a:buClr>
              <a:buChar char="•"/>
              <a:defRPr sz="2000">
                <a:solidFill>
                  <a:srgbClr val="000000"/>
                </a:solidFill>
                <a:latin typeface="Times New Roman"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charset="0"/>
              </a:defRPr>
            </a:lvl9pPr>
          </a:lstStyle>
          <a:p>
            <a:pPr marL="0" marR="0" lvl="0" indent="0" algn="r" defTabSz="457200" rtl="0" eaLnBrk="1" fontAlgn="auto" latinLnBrk="0" hangingPunct="1">
              <a:lnSpc>
                <a:spcPct val="100000"/>
              </a:lnSpc>
              <a:spcBef>
                <a:spcPct val="0"/>
              </a:spcBef>
              <a:spcAft>
                <a:spcPts val="600"/>
              </a:spcAft>
              <a:buClrTx/>
              <a:buSzTx/>
              <a:buFontTx/>
              <a:buNone/>
              <a:tabLst/>
              <a:defRPr/>
            </a:pPr>
            <a:r>
              <a:rPr kumimoji="0" lang="en-US" altLang="en-US" sz="3600" b="1" i="0" u="none" strike="noStrike" kern="1200" cap="none" spc="0" normalizeH="0" baseline="0" noProof="0">
                <a:ln>
                  <a:solidFill>
                    <a:prstClr val="black">
                      <a:lumMod val="75000"/>
                      <a:lumOff val="25000"/>
                      <a:alpha val="10000"/>
                    </a:prstClr>
                  </a:solidFill>
                </a:ln>
                <a:solidFill>
                  <a:prstClr val="white"/>
                </a:solidFill>
                <a:effectLst>
                  <a:outerShdw blurRad="9525" dist="25400" dir="14640000" algn="tl" rotWithShape="0">
                    <a:prstClr val="black">
                      <a:alpha val="30000"/>
                    </a:prstClr>
                  </a:outerShdw>
                </a:effectLst>
                <a:uLnTx/>
                <a:uFillTx/>
                <a:latin typeface="Calisto MT" panose="02040603050505030304"/>
                <a:ea typeface="+mn-ea"/>
                <a:cs typeface="+mn-cs"/>
              </a:rPr>
              <a:t>Common Losses</a:t>
            </a:r>
          </a:p>
        </p:txBody>
      </p:sp>
      <p:sp>
        <p:nvSpPr>
          <p:cNvPr id="52227" name="Rectangle 2"/>
          <p:cNvSpPr>
            <a:spLocks noGrp="1" noChangeArrowheads="1"/>
          </p:cNvSpPr>
          <p:nvPr>
            <p:ph type="body" sz="half" idx="1"/>
          </p:nvPr>
        </p:nvSpPr>
        <p:spPr>
          <a:xfrm>
            <a:off x="4537923" y="609600"/>
            <a:ext cx="6628583" cy="2362611"/>
          </a:xfrm>
        </p:spPr>
        <p:txBody>
          <a:bodyPr vert="horz" lIns="91440" tIns="45720" rIns="91440" bIns="45720" rtlCol="0" anchor="ctr">
            <a:normAutofit/>
          </a:bodyPr>
          <a:lstStyle/>
          <a:p>
            <a:r>
              <a:rPr lang="en-US" altLang="en-US" sz="2800" b="1">
                <a:solidFill>
                  <a:schemeClr val="tx1"/>
                </a:solidFill>
              </a:rPr>
              <a:t>Flooring Damage</a:t>
            </a:r>
          </a:p>
          <a:p>
            <a:pPr lvl="1">
              <a:buFont typeface="Wingdings 2" charset="2"/>
              <a:buChar char="§"/>
            </a:pPr>
            <a:r>
              <a:rPr lang="en-US" altLang="en-US" sz="2800" b="1">
                <a:solidFill>
                  <a:schemeClr val="tx1"/>
                </a:solidFill>
              </a:rPr>
              <a:t>Hardwood </a:t>
            </a:r>
          </a:p>
          <a:p>
            <a:pPr lvl="1">
              <a:buFont typeface="Wingdings 2" charset="2"/>
              <a:buChar char="§"/>
            </a:pPr>
            <a:r>
              <a:rPr lang="en-US" altLang="en-US" sz="2800" b="1">
                <a:solidFill>
                  <a:schemeClr val="tx1"/>
                </a:solidFill>
              </a:rPr>
              <a:t>Laminate</a:t>
            </a:r>
          </a:p>
          <a:p>
            <a:pPr lvl="1">
              <a:buFont typeface="Wingdings 2" charset="2"/>
              <a:buChar char="§"/>
            </a:pPr>
            <a:r>
              <a:rPr lang="en-US" altLang="en-US" sz="2800" b="1">
                <a:solidFill>
                  <a:schemeClr val="tx1"/>
                </a:solidFill>
              </a:rPr>
              <a:t>Carpet</a:t>
            </a:r>
            <a:endParaRPr lang="en-US" altLang="en-US" sz="2800">
              <a:solidFill>
                <a:schemeClr val="tx1"/>
              </a:solidFill>
            </a:endParaRPr>
          </a:p>
          <a:p>
            <a:endParaRPr lang="en-US" altLang="en-US" sz="1800"/>
          </a:p>
        </p:txBody>
      </p:sp>
      <p:pic>
        <p:nvPicPr>
          <p:cNvPr id="2" name="Picture 1">
            <a:extLst>
              <a:ext uri="{FF2B5EF4-FFF2-40B4-BE49-F238E27FC236}">
                <a16:creationId xmlns:a16="http://schemas.microsoft.com/office/drawing/2014/main" id="{80EE4B9E-59CC-4B40-BFEB-40A3BA8D23BC}"/>
              </a:ext>
            </a:extLst>
          </p:cNvPr>
          <p:cNvPicPr>
            <a:picLocks noChangeAspect="1"/>
          </p:cNvPicPr>
          <p:nvPr/>
        </p:nvPicPr>
        <p:blipFill rotWithShape="1">
          <a:blip r:embed="rId5"/>
          <a:srcRect l="3498" r="33189" b="3"/>
          <a:stretch/>
        </p:blipFill>
        <p:spPr>
          <a:xfrm>
            <a:off x="895352" y="3225959"/>
            <a:ext cx="3340921" cy="2677887"/>
          </a:xfrm>
          <a:prstGeom prst="roundRect">
            <a:avLst>
              <a:gd name="adj" fmla="val 0"/>
            </a:avLst>
          </a:prstGeom>
          <a:ln w="38100">
            <a:noFill/>
          </a:ln>
          <a:effectLst>
            <a:innerShdw blurRad="57150" dist="38100" dir="14460000">
              <a:srgbClr val="000000">
                <a:alpha val="70000"/>
              </a:srgbClr>
            </a:innerShdw>
          </a:effectLst>
        </p:spPr>
      </p:pic>
      <p:pic>
        <p:nvPicPr>
          <p:cNvPr id="4" name="Picture 3">
            <a:extLst>
              <a:ext uri="{FF2B5EF4-FFF2-40B4-BE49-F238E27FC236}">
                <a16:creationId xmlns:a16="http://schemas.microsoft.com/office/drawing/2014/main" id="{8417A0CA-D28F-4A10-B767-36836DE0D2AC}"/>
              </a:ext>
            </a:extLst>
          </p:cNvPr>
          <p:cNvPicPr>
            <a:picLocks noChangeAspect="1"/>
          </p:cNvPicPr>
          <p:nvPr/>
        </p:nvPicPr>
        <p:blipFill rotWithShape="1">
          <a:blip r:embed="rId6"/>
          <a:srcRect r="1" b="6433"/>
          <a:stretch/>
        </p:blipFill>
        <p:spPr>
          <a:xfrm>
            <a:off x="4413020" y="3225959"/>
            <a:ext cx="3337560" cy="2677887"/>
          </a:xfrm>
          <a:prstGeom prst="roundRect">
            <a:avLst>
              <a:gd name="adj" fmla="val 0"/>
            </a:avLst>
          </a:prstGeom>
          <a:ln w="38100">
            <a:noFill/>
          </a:ln>
          <a:effectLst>
            <a:innerShdw blurRad="57150" dist="38100" dir="14460000">
              <a:srgbClr val="000000">
                <a:alpha val="70000"/>
              </a:srgbClr>
            </a:innerShdw>
          </a:effectLst>
        </p:spPr>
      </p:pic>
      <p:pic>
        <p:nvPicPr>
          <p:cNvPr id="3074" name="Picture 2" descr="Related image">
            <a:extLst>
              <a:ext uri="{FF2B5EF4-FFF2-40B4-BE49-F238E27FC236}">
                <a16:creationId xmlns:a16="http://schemas.microsoft.com/office/drawing/2014/main" id="{DB30F1E7-E802-4D74-85EE-644BEA4EF89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25" r="-3" b="-3"/>
          <a:stretch/>
        </p:blipFill>
        <p:spPr bwMode="auto">
          <a:xfrm>
            <a:off x="7927327" y="3225959"/>
            <a:ext cx="3337560" cy="2677887"/>
          </a:xfrm>
          <a:prstGeom prst="roundRect">
            <a:avLst>
              <a:gd name="adj" fmla="val 0"/>
            </a:avLst>
          </a:prstGeom>
          <a:ln w="38100">
            <a:no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4122664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EC893205-AAF6-4856-82D8-ABFA4A17C2C5}"/>
              </a:ext>
            </a:extLst>
          </p:cNvPr>
          <p:cNvPicPr>
            <a:picLocks noChangeAspect="1"/>
          </p:cNvPicPr>
          <p:nvPr/>
        </p:nvPicPr>
        <p:blipFill rotWithShape="1">
          <a:blip r:embed="rId3"/>
          <a:srcRect l="41973" r="2" b="2"/>
          <a:stretch/>
        </p:blipFill>
        <p:spPr>
          <a:xfrm>
            <a:off x="20" y="-7349"/>
            <a:ext cx="4654276" cy="6858000"/>
          </a:xfrm>
          <a:prstGeom prst="rect">
            <a:avLst/>
          </a:prstGeom>
        </p:spPr>
      </p:pic>
      <p:pic>
        <p:nvPicPr>
          <p:cNvPr id="10" name="Picture 9">
            <a:extLst>
              <a:ext uri="{FF2B5EF4-FFF2-40B4-BE49-F238E27FC236}">
                <a16:creationId xmlns:a16="http://schemas.microsoft.com/office/drawing/2014/main" id="{03051729-D7A5-498A-945E-781790B9C601}"/>
              </a:ext>
            </a:extLst>
          </p:cNvPr>
          <p:cNvPicPr>
            <a:picLocks noChangeAspect="1"/>
          </p:cNvPicPr>
          <p:nvPr/>
        </p:nvPicPr>
        <p:blipFill rotWithShape="1">
          <a:blip r:embed="rId4">
            <a:extLst>
              <a:ext uri="{28A0092B-C50C-407E-A947-70E740481C1C}">
                <a14:useLocalDpi xmlns:a14="http://schemas.microsoft.com/office/drawing/2010/main" val="0"/>
              </a:ext>
            </a:extLst>
          </a:blip>
          <a:srcRect r="17019" b="2"/>
          <a:stretch/>
        </p:blipFill>
        <p:spPr>
          <a:xfrm rot="10800000">
            <a:off x="4654295" y="7349"/>
            <a:ext cx="7537705" cy="6858000"/>
          </a:xfrm>
          <a:prstGeom prst="rect">
            <a:avLst/>
          </a:prstGeom>
        </p:spPr>
      </p:pic>
      <p:sp useBgFill="1">
        <p:nvSpPr>
          <p:cNvPr id="16"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5" name="Title 4">
            <a:extLst>
              <a:ext uri="{FF2B5EF4-FFF2-40B4-BE49-F238E27FC236}">
                <a16:creationId xmlns:a16="http://schemas.microsoft.com/office/drawing/2014/main" id="{33444D3B-4174-4B87-AE6B-54ADD7F59C3B}"/>
              </a:ext>
            </a:extLst>
          </p:cNvPr>
          <p:cNvSpPr>
            <a:spLocks noGrp="1"/>
          </p:cNvSpPr>
          <p:nvPr>
            <p:ph type="title"/>
          </p:nvPr>
        </p:nvSpPr>
        <p:spPr>
          <a:xfrm>
            <a:off x="804335" y="3496574"/>
            <a:ext cx="6436104" cy="1138686"/>
          </a:xfrm>
        </p:spPr>
        <p:txBody>
          <a:bodyPr vert="horz" lIns="91440" tIns="45720" rIns="91440" bIns="45720" rtlCol="0" anchor="b">
            <a:normAutofit/>
          </a:bodyPr>
          <a:lstStyle/>
          <a:p>
            <a:pPr algn="l"/>
            <a:r>
              <a:rPr lang="en-US" sz="4400"/>
              <a:t>Damage to flooring</a:t>
            </a:r>
          </a:p>
        </p:txBody>
      </p:sp>
    </p:spTree>
    <p:extLst>
      <p:ext uri="{BB962C8B-B14F-4D97-AF65-F5344CB8AC3E}">
        <p14:creationId xmlns:p14="http://schemas.microsoft.com/office/powerpoint/2010/main" val="3522394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body" sz="half" idx="1"/>
          </p:nvPr>
        </p:nvSpPr>
        <p:spPr>
          <a:xfrm>
            <a:off x="325187" y="1220684"/>
            <a:ext cx="5035532" cy="5181600"/>
          </a:xfrm>
        </p:spPr>
        <p:txBody>
          <a:bodyPr>
            <a:normAutofit/>
          </a:bodyPr>
          <a:lstStyle/>
          <a:p>
            <a:pPr>
              <a:spcBef>
                <a:spcPct val="50000"/>
              </a:spcBef>
            </a:pPr>
            <a:r>
              <a:rPr lang="en-US" altLang="en-US" sz="2400" b="1" dirty="0">
                <a:solidFill>
                  <a:schemeClr val="tx1"/>
                </a:solidFill>
                <a:latin typeface="+mj-lt"/>
              </a:rPr>
              <a:t>Accidental damages even if caused by the homeowner</a:t>
            </a:r>
          </a:p>
          <a:p>
            <a:pPr lvl="1" eaLnBrk="1" hangingPunct="1">
              <a:lnSpc>
                <a:spcPct val="70000"/>
              </a:lnSpc>
              <a:spcBef>
                <a:spcPct val="50000"/>
              </a:spcBef>
              <a:buFont typeface="Wingdings" panose="05000000000000000000" pitchFamily="2" charset="2"/>
              <a:buChar char="§"/>
            </a:pPr>
            <a:r>
              <a:rPr lang="en-US" altLang="en-US" sz="2400" b="1" dirty="0">
                <a:solidFill>
                  <a:schemeClr val="tx1"/>
                </a:solidFill>
                <a:latin typeface="+mj-lt"/>
              </a:rPr>
              <a:t>Spilled bleach </a:t>
            </a:r>
          </a:p>
          <a:p>
            <a:pPr lvl="1" eaLnBrk="1" hangingPunct="1">
              <a:lnSpc>
                <a:spcPct val="70000"/>
              </a:lnSpc>
              <a:spcBef>
                <a:spcPct val="50000"/>
              </a:spcBef>
              <a:buFont typeface="Wingdings" panose="05000000000000000000" pitchFamily="2" charset="2"/>
              <a:buChar char="§"/>
            </a:pPr>
            <a:r>
              <a:rPr lang="en-US" altLang="en-US" sz="2400" b="1" dirty="0">
                <a:solidFill>
                  <a:schemeClr val="tx1"/>
                </a:solidFill>
                <a:latin typeface="+mj-lt"/>
              </a:rPr>
              <a:t>Cracked tiles</a:t>
            </a:r>
          </a:p>
          <a:p>
            <a:pPr lvl="1" eaLnBrk="1" hangingPunct="1">
              <a:spcBef>
                <a:spcPct val="50000"/>
              </a:spcBef>
              <a:buFont typeface="Wingdings" panose="05000000000000000000" pitchFamily="2" charset="2"/>
              <a:buChar char="§"/>
            </a:pPr>
            <a:r>
              <a:rPr lang="en-US" altLang="en-US" sz="2400" b="1" dirty="0">
                <a:solidFill>
                  <a:schemeClr val="tx1"/>
                </a:solidFill>
                <a:latin typeface="+mj-lt"/>
              </a:rPr>
              <a:t>Melted siding from grilling</a:t>
            </a:r>
          </a:p>
          <a:p>
            <a:pPr eaLnBrk="1" hangingPunct="1">
              <a:lnSpc>
                <a:spcPct val="70000"/>
              </a:lnSpc>
              <a:spcBef>
                <a:spcPct val="50000"/>
              </a:spcBef>
            </a:pPr>
            <a:r>
              <a:rPr lang="en-US" altLang="en-US" sz="2400" b="1" dirty="0">
                <a:solidFill>
                  <a:schemeClr val="tx1"/>
                </a:solidFill>
                <a:latin typeface="+mj-lt"/>
              </a:rPr>
              <a:t>Mold (with an endorsement)</a:t>
            </a:r>
          </a:p>
          <a:p>
            <a:pPr eaLnBrk="1" hangingPunct="1">
              <a:lnSpc>
                <a:spcPct val="70000"/>
              </a:lnSpc>
              <a:spcBef>
                <a:spcPct val="50000"/>
              </a:spcBef>
            </a:pPr>
            <a:r>
              <a:rPr lang="en-US" altLang="en-US" sz="2400" b="1" dirty="0">
                <a:solidFill>
                  <a:schemeClr val="tx1"/>
                </a:solidFill>
                <a:latin typeface="+mj-lt"/>
              </a:rPr>
              <a:t>Code Upgrades</a:t>
            </a:r>
          </a:p>
          <a:p>
            <a:pPr eaLnBrk="1" hangingPunct="1">
              <a:lnSpc>
                <a:spcPct val="70000"/>
              </a:lnSpc>
              <a:spcBef>
                <a:spcPct val="50000"/>
              </a:spcBef>
            </a:pPr>
            <a:endParaRPr lang="en-US" altLang="en-US" sz="2400" b="1" dirty="0">
              <a:solidFill>
                <a:schemeClr val="tx1"/>
              </a:solidFill>
              <a:latin typeface="+mj-lt"/>
            </a:endParaRPr>
          </a:p>
          <a:p>
            <a:pPr marL="0" indent="0">
              <a:lnSpc>
                <a:spcPct val="70000"/>
              </a:lnSpc>
              <a:spcBef>
                <a:spcPct val="50000"/>
              </a:spcBef>
              <a:buClr>
                <a:srgbClr val="000099"/>
              </a:buClr>
              <a:buNone/>
            </a:pPr>
            <a:r>
              <a:rPr lang="en-US" altLang="en-US" sz="2400" b="1" dirty="0">
                <a:solidFill>
                  <a:schemeClr val="tx1"/>
                </a:solidFill>
                <a:latin typeface="+mj-lt"/>
              </a:rPr>
              <a:t>And yes….Even “Acts of </a:t>
            </a:r>
          </a:p>
          <a:p>
            <a:pPr marL="0" indent="0">
              <a:lnSpc>
                <a:spcPct val="70000"/>
              </a:lnSpc>
              <a:spcBef>
                <a:spcPct val="50000"/>
              </a:spcBef>
              <a:buClr>
                <a:srgbClr val="000099"/>
              </a:buClr>
              <a:buNone/>
            </a:pPr>
            <a:r>
              <a:rPr lang="en-US" altLang="en-US" sz="2400" b="1" dirty="0">
                <a:solidFill>
                  <a:schemeClr val="tx1"/>
                </a:solidFill>
                <a:latin typeface="+mj-lt"/>
              </a:rPr>
              <a:t>GOD are covered”</a:t>
            </a:r>
          </a:p>
          <a:p>
            <a:pPr eaLnBrk="1" hangingPunct="1">
              <a:lnSpc>
                <a:spcPct val="70000"/>
              </a:lnSpc>
              <a:spcBef>
                <a:spcPct val="50000"/>
              </a:spcBef>
              <a:buClr>
                <a:srgbClr val="000099"/>
              </a:buClr>
            </a:pPr>
            <a:endParaRPr lang="en-US" altLang="en-US" sz="2600" dirty="0">
              <a:solidFill>
                <a:srgbClr val="CC0000"/>
              </a:solidFill>
            </a:endParaRPr>
          </a:p>
          <a:p>
            <a:pPr eaLnBrk="1" hangingPunct="1">
              <a:buClr>
                <a:srgbClr val="000099"/>
              </a:buClr>
            </a:pPr>
            <a:endParaRPr lang="en-US" altLang="en-US" dirty="0"/>
          </a:p>
        </p:txBody>
      </p:sp>
      <p:pic>
        <p:nvPicPr>
          <p:cNvPr id="22532" name="Picture 3" descr="38"/>
          <p:cNvPicPr>
            <a:picLocks noChangeAspect="1" noChangeArrowheads="1"/>
          </p:cNvPicPr>
          <p:nvPr/>
        </p:nvPicPr>
        <p:blipFill rotWithShape="1">
          <a:blip r:embed="rId4">
            <a:extLst>
              <a:ext uri="{28A0092B-C50C-407E-A947-70E740481C1C}">
                <a14:useLocalDpi xmlns:a14="http://schemas.microsoft.com/office/drawing/2010/main" val="0"/>
              </a:ext>
            </a:extLst>
          </a:blip>
          <a:srcRect l="3795"/>
          <a:stretch/>
        </p:blipFill>
        <p:spPr bwMode="auto">
          <a:xfrm>
            <a:off x="5360719" y="769837"/>
            <a:ext cx="2471453" cy="2667000"/>
          </a:xfrm>
          <a:prstGeom prst="rect">
            <a:avLst/>
          </a:prstGeom>
          <a:noFill/>
          <a:ln w="9525"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2533" name="Picture 4" descr="23 cracked tile"/>
          <p:cNvPicPr>
            <a:picLocks noChangeAspect="1" noChangeArrowheads="1"/>
          </p:cNvPicPr>
          <p:nvPr/>
        </p:nvPicPr>
        <p:blipFill rotWithShape="1">
          <a:blip r:embed="rId5">
            <a:extLst>
              <a:ext uri="{28A0092B-C50C-407E-A947-70E740481C1C}">
                <a14:useLocalDpi xmlns:a14="http://schemas.microsoft.com/office/drawing/2010/main" val="0"/>
              </a:ext>
            </a:extLst>
          </a:blip>
          <a:srcRect l="3217"/>
          <a:stretch/>
        </p:blipFill>
        <p:spPr bwMode="auto">
          <a:xfrm>
            <a:off x="4901361" y="3811484"/>
            <a:ext cx="2930811" cy="2209800"/>
          </a:xfrm>
          <a:prstGeom prst="rect">
            <a:avLst/>
          </a:prstGeom>
          <a:noFill/>
          <a:ln w="9525"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2486" y="739654"/>
            <a:ext cx="4061896" cy="5415860"/>
          </a:xfrm>
          <a:prstGeom prst="rect">
            <a:avLst/>
          </a:prstGeom>
          <a:ln>
            <a:solidFill>
              <a:schemeClr val="bg1"/>
            </a:solidFill>
          </a:ln>
        </p:spPr>
      </p:pic>
      <p:sp>
        <p:nvSpPr>
          <p:cNvPr id="8" name="Text Box 7">
            <a:extLst>
              <a:ext uri="{FF2B5EF4-FFF2-40B4-BE49-F238E27FC236}">
                <a16:creationId xmlns:a16="http://schemas.microsoft.com/office/drawing/2014/main" id="{5E371AD6-BBBB-4547-8C8E-1BA7F9C80631}"/>
              </a:ext>
            </a:extLst>
          </p:cNvPr>
          <p:cNvSpPr txBox="1">
            <a:spLocks noChangeArrowheads="1"/>
          </p:cNvSpPr>
          <p:nvPr/>
        </p:nvSpPr>
        <p:spPr bwMode="auto">
          <a:xfrm>
            <a:off x="1524000" y="31768"/>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800">
                <a:solidFill>
                  <a:srgbClr val="000000"/>
                </a:solidFill>
                <a:latin typeface="Times New Roman" charset="0"/>
              </a:defRPr>
            </a:lvl1pPr>
            <a:lvl2pPr marL="742950" indent="-285750">
              <a:spcBef>
                <a:spcPct val="20000"/>
              </a:spcBef>
              <a:buClr>
                <a:schemeClr val="tx1"/>
              </a:buClr>
              <a:buChar char="•"/>
              <a:defRPr sz="2600">
                <a:solidFill>
                  <a:srgbClr val="000000"/>
                </a:solidFill>
                <a:latin typeface="Times New Roman" charset="0"/>
              </a:defRPr>
            </a:lvl2pPr>
            <a:lvl3pPr marL="1143000" indent="-228600">
              <a:spcBef>
                <a:spcPct val="20000"/>
              </a:spcBef>
              <a:buClr>
                <a:schemeClr val="tx1"/>
              </a:buClr>
              <a:buChar char="•"/>
              <a:defRPr sz="2400">
                <a:solidFill>
                  <a:srgbClr val="000000"/>
                </a:solidFill>
                <a:latin typeface="Times New Roman" charset="0"/>
              </a:defRPr>
            </a:lvl3pPr>
            <a:lvl4pPr marL="1600200" indent="-228600">
              <a:spcBef>
                <a:spcPct val="20000"/>
              </a:spcBef>
              <a:buClr>
                <a:schemeClr val="tx1"/>
              </a:buClr>
              <a:buChar char="•"/>
              <a:defRPr sz="2000">
                <a:solidFill>
                  <a:srgbClr val="000000"/>
                </a:solidFill>
                <a:latin typeface="Times New Roman" charset="0"/>
              </a:defRPr>
            </a:lvl4pPr>
            <a:lvl5pPr marL="2057400" indent="-228600">
              <a:spcBef>
                <a:spcPct val="20000"/>
              </a:spcBef>
              <a:buClr>
                <a:schemeClr val="tx1"/>
              </a:buClr>
              <a:buChar char="•"/>
              <a:defRPr sz="2000">
                <a:solidFill>
                  <a:srgbClr val="000000"/>
                </a:solidFill>
                <a:latin typeface="Times New Roman"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Calisto MT" panose="02040603050505030304"/>
                <a:ea typeface="+mn-ea"/>
                <a:cs typeface="+mn-cs"/>
              </a:rPr>
              <a:t>Common Losses We Represent</a:t>
            </a:r>
          </a:p>
        </p:txBody>
      </p:sp>
    </p:spTree>
    <p:custDataLst>
      <p:tags r:id="rId1"/>
    </p:custDataLst>
    <p:extLst>
      <p:ext uri="{BB962C8B-B14F-4D97-AF65-F5344CB8AC3E}">
        <p14:creationId xmlns:p14="http://schemas.microsoft.com/office/powerpoint/2010/main" val="29106743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807E4AE-909C-4071-AC43-A95BE8322685}"/>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41204" r="1462"/>
          <a:stretch/>
        </p:blipFill>
        <p:spPr>
          <a:xfrm>
            <a:off x="0" y="10"/>
            <a:ext cx="12192000" cy="6857990"/>
          </a:xfrm>
          <a:prstGeom prst="rect">
            <a:avLst/>
          </a:prstGeom>
        </p:spPr>
      </p:pic>
      <p:sp>
        <p:nvSpPr>
          <p:cNvPr id="2" name="Rectangle 1">
            <a:extLst>
              <a:ext uri="{FF2B5EF4-FFF2-40B4-BE49-F238E27FC236}">
                <a16:creationId xmlns:a16="http://schemas.microsoft.com/office/drawing/2014/main" id="{E53BC63B-C495-4173-9B28-EEAE92A5FD9C}"/>
              </a:ext>
            </a:extLst>
          </p:cNvPr>
          <p:cNvSpPr/>
          <p:nvPr/>
        </p:nvSpPr>
        <p:spPr>
          <a:xfrm>
            <a:off x="2175569" y="1079500"/>
            <a:ext cx="7840861" cy="4699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9" name="Content Placeholder 8">
            <a:extLst>
              <a:ext uri="{FF2B5EF4-FFF2-40B4-BE49-F238E27FC236}">
                <a16:creationId xmlns:a16="http://schemas.microsoft.com/office/drawing/2014/main" id="{9DC52762-343C-4A3A-8775-9E1BF2D7B1C7}"/>
              </a:ext>
            </a:extLst>
          </p:cNvPr>
          <p:cNvSpPr>
            <a:spLocks noGrp="1"/>
          </p:cNvSpPr>
          <p:nvPr>
            <p:ph sz="quarter" idx="4"/>
          </p:nvPr>
        </p:nvSpPr>
        <p:spPr>
          <a:xfrm>
            <a:off x="2313980" y="1219200"/>
            <a:ext cx="7287220" cy="3615267"/>
          </a:xfrm>
        </p:spPr>
        <p:txBody>
          <a:bodyPr vert="horz" lIns="91440" tIns="45720" rIns="91440" bIns="45720" rtlCol="0" anchor="ctr">
            <a:normAutofit/>
          </a:bodyPr>
          <a:lstStyle/>
          <a:p>
            <a:r>
              <a:rPr lang="en-US" sz="3200">
                <a:solidFill>
                  <a:schemeClr val="bg1"/>
                </a:solidFill>
              </a:rPr>
              <a:t>We found, statistically, most insurance claims are underpaid</a:t>
            </a:r>
          </a:p>
          <a:p>
            <a:pPr marL="0" indent="0">
              <a:buNone/>
            </a:pPr>
            <a:endParaRPr lang="en-US" sz="3200">
              <a:solidFill>
                <a:schemeClr val="bg1"/>
              </a:solidFill>
            </a:endParaRPr>
          </a:p>
          <a:p>
            <a:r>
              <a:rPr lang="en-US" sz="3200">
                <a:solidFill>
                  <a:schemeClr val="bg1"/>
                </a:solidFill>
              </a:rPr>
              <a:t>People need an advocate, someone who is going to stand up for them</a:t>
            </a:r>
          </a:p>
          <a:p>
            <a:endParaRPr lang="en-US">
              <a:solidFill>
                <a:schemeClr val="tx1"/>
              </a:solidFill>
            </a:endParaRPr>
          </a:p>
        </p:txBody>
      </p:sp>
    </p:spTree>
    <p:custDataLst>
      <p:tags r:id="rId1"/>
    </p:custDataLst>
    <p:extLst>
      <p:ext uri="{BB962C8B-B14F-4D97-AF65-F5344CB8AC3E}">
        <p14:creationId xmlns:p14="http://schemas.microsoft.com/office/powerpoint/2010/main" val="3489963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75FFED-21F2-300E-2AC9-E7E9AF0E7698}"/>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0DA66A-38FC-09B0-D447-800604A24347}"/>
              </a:ext>
            </a:extLst>
          </p:cNvPr>
          <p:cNvSpPr txBox="1"/>
          <p:nvPr/>
        </p:nvSpPr>
        <p:spPr>
          <a:xfrm>
            <a:off x="1371597" y="348865"/>
            <a:ext cx="10044023" cy="8777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a:solidFill>
                  <a:srgbClr val="FFFFFF"/>
                </a:solidFill>
                <a:latin typeface="+mj-lt"/>
                <a:ea typeface="+mj-ea"/>
                <a:cs typeface="+mj-cs"/>
              </a:rPr>
              <a:t>Common Policy Gap Checklist</a:t>
            </a:r>
          </a:p>
        </p:txBody>
      </p:sp>
      <p:sp>
        <p:nvSpPr>
          <p:cNvPr id="2" name="TextBox 1">
            <a:extLst>
              <a:ext uri="{FF2B5EF4-FFF2-40B4-BE49-F238E27FC236}">
                <a16:creationId xmlns:a16="http://schemas.microsoft.com/office/drawing/2014/main" id="{6DB9AFE8-06B5-BB52-6C72-A6F2750CA2E3}"/>
              </a:ext>
            </a:extLst>
          </p:cNvPr>
          <p:cNvSpPr txBox="1"/>
          <p:nvPr/>
        </p:nvSpPr>
        <p:spPr>
          <a:xfrm>
            <a:off x="288709" y="1631537"/>
            <a:ext cx="6230743" cy="4678204"/>
          </a:xfrm>
          <a:prstGeom prst="rect">
            <a:avLst/>
          </a:prstGeom>
          <a:noFill/>
        </p:spPr>
        <p:txBody>
          <a:bodyPr wrap="square" rtlCol="0">
            <a:spAutoFit/>
          </a:bodyPr>
          <a:lstStyle/>
          <a:p>
            <a:pPr marL="342900" indent="-342900">
              <a:buFont typeface="Arial" panose="020B0604020202020204" pitchFamily="34" charset="0"/>
              <a:buChar char="•"/>
            </a:pPr>
            <a:r>
              <a:rPr lang="en-US" sz="2800" b="1" dirty="0"/>
              <a:t>Percentage Deductible</a:t>
            </a:r>
          </a:p>
          <a:p>
            <a:pPr marL="800100" lvl="1" indent="-342900">
              <a:buFont typeface="Courier New" panose="02070309020205020404" pitchFamily="49" charset="0"/>
              <a:buChar char="o"/>
            </a:pPr>
            <a:r>
              <a:rPr lang="en-US" sz="2400" dirty="0"/>
              <a:t>Most people think a percentage deductible is based on the total amount of damage, which is untrue. It is a percentage of the policy coverage</a:t>
            </a:r>
          </a:p>
          <a:p>
            <a:pPr lvl="1"/>
            <a:endParaRPr lang="en-US" sz="2000" dirty="0"/>
          </a:p>
          <a:p>
            <a:pPr marL="742950" lvl="1" indent="-285750">
              <a:buFont typeface="Courier New" panose="02070309020205020404" pitchFamily="49" charset="0"/>
              <a:buChar char="o"/>
            </a:pPr>
            <a:r>
              <a:rPr lang="en-US" sz="2000" u="sng" dirty="0"/>
              <a:t>Example: </a:t>
            </a:r>
          </a:p>
          <a:p>
            <a:pPr marL="1257300" lvl="2" indent="-342900">
              <a:buFont typeface="Calibri" panose="020F0502020204030204" pitchFamily="34" charset="0"/>
              <a:buChar char="―"/>
            </a:pPr>
            <a:r>
              <a:rPr lang="en-US" sz="2400" dirty="0"/>
              <a:t>If a home is insured for $500,000 and the homeowner had a 5% deductible, then their deductible would be $25,000</a:t>
            </a:r>
          </a:p>
          <a:p>
            <a:pPr lvl="2"/>
            <a:endParaRPr lang="en-US" sz="2000" dirty="0"/>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9FD9A98A-C283-DCB8-9169-BE8EA3D576F3}"/>
              </a:ext>
            </a:extLst>
          </p:cNvPr>
          <p:cNvSpPr txBox="1"/>
          <p:nvPr/>
        </p:nvSpPr>
        <p:spPr>
          <a:xfrm>
            <a:off x="6845550" y="1617442"/>
            <a:ext cx="5106506" cy="483209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b="1"/>
              <a:t>Access Limits</a:t>
            </a:r>
            <a:endParaRPr lang="en-US" sz="2400"/>
          </a:p>
          <a:p>
            <a:pPr marL="342900" indent="-342900">
              <a:buFont typeface="Arial" panose="020B0604020202020204" pitchFamily="34" charset="0"/>
              <a:buChar char="•"/>
            </a:pPr>
            <a:r>
              <a:rPr lang="en-US" sz="2400" b="1"/>
              <a:t>Roof Schedule</a:t>
            </a:r>
          </a:p>
          <a:p>
            <a:pPr marL="800100" lvl="1" indent="-342900">
              <a:buFont typeface="Courier New" panose="02070309020205020404" pitchFamily="49" charset="0"/>
              <a:buChar char="o"/>
            </a:pPr>
            <a:r>
              <a:rPr lang="en-US" sz="2000"/>
              <a:t>Could result in homeowner being responsible for 90% of the cost.</a:t>
            </a:r>
          </a:p>
          <a:p>
            <a:pPr marL="342900" indent="-342900">
              <a:lnSpc>
                <a:spcPct val="150000"/>
              </a:lnSpc>
              <a:buFont typeface="Arial" panose="020B0604020202020204" pitchFamily="34" charset="0"/>
              <a:buChar char="•"/>
            </a:pPr>
            <a:r>
              <a:rPr lang="en-US" sz="2400" b="1"/>
              <a:t>Non-matching Endorsements</a:t>
            </a:r>
          </a:p>
          <a:p>
            <a:pPr marL="342900" indent="-342900">
              <a:buFont typeface="Arial" panose="020B0604020202020204" pitchFamily="34" charset="0"/>
              <a:buChar char="•"/>
            </a:pPr>
            <a:r>
              <a:rPr lang="en-US" sz="2400" b="1"/>
              <a:t>No Sump-Pump Coverage</a:t>
            </a:r>
            <a:endParaRPr lang="en-US" sz="2400"/>
          </a:p>
          <a:p>
            <a:pPr marL="342900" indent="-342900">
              <a:lnSpc>
                <a:spcPct val="150000"/>
              </a:lnSpc>
              <a:buFont typeface="Arial" panose="020B0604020202020204" pitchFamily="34" charset="0"/>
              <a:buChar char="•"/>
            </a:pPr>
            <a:r>
              <a:rPr lang="en-US" sz="2400" b="1"/>
              <a:t>Replacement Cost on Contents</a:t>
            </a:r>
          </a:p>
          <a:p>
            <a:pPr marL="342900" indent="-342900">
              <a:buFont typeface="Arial" panose="020B0604020202020204" pitchFamily="34" charset="0"/>
              <a:buChar char="•"/>
            </a:pPr>
            <a:r>
              <a:rPr lang="en-US" sz="2400" b="1"/>
              <a:t>Required Openings</a:t>
            </a:r>
          </a:p>
          <a:p>
            <a:pPr marL="800100" lvl="1" indent="-342900">
              <a:buFont typeface="Courier New" panose="02070309020205020404" pitchFamily="49" charset="0"/>
              <a:buChar char="o"/>
            </a:pPr>
            <a:r>
              <a:rPr lang="en-US" sz="2000"/>
              <a:t>Will not cover water damage inside the home unless the roof blows off.</a:t>
            </a:r>
          </a:p>
          <a:p>
            <a:pPr marL="342900" indent="-342900">
              <a:buFont typeface="Arial" panose="020B0604020202020204" pitchFamily="34" charset="0"/>
              <a:buChar char="•"/>
            </a:pPr>
            <a:r>
              <a:rPr lang="en-US" sz="2400" b="1"/>
              <a:t>Code Coverage</a:t>
            </a:r>
          </a:p>
          <a:p>
            <a:pPr marL="342900" indent="-342900">
              <a:buFont typeface="Arial" panose="020B0604020202020204" pitchFamily="34" charset="0"/>
              <a:buChar char="•"/>
            </a:pPr>
            <a:r>
              <a:rPr lang="en-US" sz="2400" b="1"/>
              <a:t>Large Wind Deductible</a:t>
            </a:r>
            <a:endParaRPr lang="en-US" sz="2800"/>
          </a:p>
        </p:txBody>
      </p:sp>
    </p:spTree>
    <p:extLst>
      <p:ext uri="{BB962C8B-B14F-4D97-AF65-F5344CB8AC3E}">
        <p14:creationId xmlns:p14="http://schemas.microsoft.com/office/powerpoint/2010/main" val="4126879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What’s in your Policy?</a:t>
            </a:r>
          </a:p>
        </p:txBody>
      </p:sp>
      <p:graphicFrame>
        <p:nvGraphicFramePr>
          <p:cNvPr id="5" name="Content Placeholder 2">
            <a:extLst>
              <a:ext uri="{FF2B5EF4-FFF2-40B4-BE49-F238E27FC236}">
                <a16:creationId xmlns:a16="http://schemas.microsoft.com/office/drawing/2014/main" id="{E189C0CC-7FB7-130A-39E5-194CA1D0229A}"/>
              </a:ext>
            </a:extLst>
          </p:cNvPr>
          <p:cNvGraphicFramePr>
            <a:graphicFrameLocks noGrp="1"/>
          </p:cNvGraphicFramePr>
          <p:nvPr>
            <p:ph idx="1"/>
            <p:extLst>
              <p:ext uri="{D42A27DB-BD31-4B8C-83A1-F6EECF244321}">
                <p14:modId xmlns:p14="http://schemas.microsoft.com/office/powerpoint/2010/main" val="24949883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1097760"/>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xfrm>
            <a:off x="913795" y="609600"/>
            <a:ext cx="10353762" cy="970450"/>
          </a:xfrm>
        </p:spPr>
        <p:txBody>
          <a:bodyPr>
            <a:normAutofit/>
          </a:bodyPr>
          <a:lstStyle/>
          <a:p>
            <a:pPr eaLnBrk="1" hangingPunct="1"/>
            <a:r>
              <a:rPr lang="en-US" b="1">
                <a:latin typeface="Arial" panose="020B0604020202020204" pitchFamily="34" charset="0"/>
              </a:rPr>
              <a:t>Industry Fee Range</a:t>
            </a:r>
          </a:p>
        </p:txBody>
      </p:sp>
      <p:pic>
        <p:nvPicPr>
          <p:cNvPr id="44043" name="Picture 72">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44044" name="Rectangle 2">
            <a:extLst>
              <a:ext uri="{FF2B5EF4-FFF2-40B4-BE49-F238E27FC236}">
                <a16:creationId xmlns:a16="http://schemas.microsoft.com/office/drawing/2014/main" id="{15C342F6-6EAC-4CD9-BA53-1BF8CFFD9385}"/>
              </a:ext>
            </a:extLst>
          </p:cNvPr>
          <p:cNvGraphicFramePr>
            <a:graphicFrameLocks noGrp="1"/>
          </p:cNvGraphicFramePr>
          <p:nvPr>
            <p:ph idx="1"/>
          </p:nvPr>
        </p:nvGraphicFramePr>
        <p:xfrm>
          <a:off x="914400" y="1892830"/>
          <a:ext cx="10353675" cy="38983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62A8195C-B035-D8F6-AB0D-D67763D3B9C7}"/>
              </a:ext>
            </a:extLst>
          </p:cNvPr>
          <p:cNvSpPr txBox="1"/>
          <p:nvPr/>
        </p:nvSpPr>
        <p:spPr>
          <a:xfrm>
            <a:off x="3042676" y="6132839"/>
            <a:ext cx="6096000" cy="523220"/>
          </a:xfrm>
          <a:prstGeom prst="rect">
            <a:avLst/>
          </a:prstGeom>
          <a:noFill/>
        </p:spPr>
        <p:txBody>
          <a:bodyPr wrap="square">
            <a:spAutoFit/>
          </a:bodyPr>
          <a:lstStyle/>
          <a:p>
            <a:pPr marL="0" marR="0" lvl="0" indent="0" algn="ctr" defTabSz="457200" rtl="0" eaLnBrk="1" fontAlgn="base" latinLnBrk="0" hangingPunct="1">
              <a:lnSpc>
                <a:spcPct val="100000"/>
              </a:lnSpc>
              <a:spcBef>
                <a:spcPct val="20000"/>
              </a:spcBef>
              <a:spcAft>
                <a:spcPts val="600"/>
              </a:spcAft>
              <a:buClr>
                <a:srgbClr val="DADADA"/>
              </a:buClr>
              <a:buSzPct val="70000"/>
              <a:buFont typeface="Wingdings 2" charset="2"/>
              <a:buNone/>
              <a:tabLst/>
              <a:defRPr/>
            </a:pPr>
            <a:r>
              <a:rPr kumimoji="0" lang="en-US" sz="2800" b="1" i="0" u="none" strike="noStrike" kern="1200" cap="none" spc="0" normalizeH="0" baseline="0" noProof="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Residential and commercial </a:t>
            </a:r>
          </a:p>
        </p:txBody>
      </p:sp>
    </p:spTree>
    <p:extLst>
      <p:ext uri="{BB962C8B-B14F-4D97-AF65-F5344CB8AC3E}">
        <p14:creationId xmlns:p14="http://schemas.microsoft.com/office/powerpoint/2010/main" val="3122545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E59072-3893-4EF0-866C-A9F9335D8A04}"/>
              </a:ext>
            </a:extLst>
          </p:cNvPr>
          <p:cNvSpPr/>
          <p:nvPr/>
        </p:nvSpPr>
        <p:spPr>
          <a:xfrm>
            <a:off x="633525" y="269487"/>
            <a:ext cx="5978072" cy="97045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000" b="0" i="0" u="none" strike="noStrike" kern="1200" cap="none" spc="0" normalizeH="0" baseline="0" noProof="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uLnTx/>
                <a:uFillTx/>
                <a:latin typeface="Calisto MT" panose="02040603050505030304"/>
                <a:ea typeface="+mn-ea"/>
                <a:cs typeface="+mn-cs"/>
              </a:rPr>
              <a:t>GREAT Referrals for me</a:t>
            </a:r>
          </a:p>
        </p:txBody>
      </p:sp>
      <p:graphicFrame>
        <p:nvGraphicFramePr>
          <p:cNvPr id="21" name="Rectangle 2">
            <a:extLst>
              <a:ext uri="{FF2B5EF4-FFF2-40B4-BE49-F238E27FC236}">
                <a16:creationId xmlns:a16="http://schemas.microsoft.com/office/drawing/2014/main" id="{5521A4F3-531B-4244-AB23-2B7418DE4D93}"/>
              </a:ext>
            </a:extLst>
          </p:cNvPr>
          <p:cNvGraphicFramePr/>
          <p:nvPr/>
        </p:nvGraphicFramePr>
        <p:xfrm>
          <a:off x="288390" y="1305044"/>
          <a:ext cx="6668343" cy="4798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diagram&#10;&#10;Description automatically generated">
            <a:extLst>
              <a:ext uri="{FF2B5EF4-FFF2-40B4-BE49-F238E27FC236}">
                <a16:creationId xmlns:a16="http://schemas.microsoft.com/office/drawing/2014/main" id="{69EBD2C8-ACFA-476B-9DDC-B53FC26ED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8955" y="2065866"/>
            <a:ext cx="4828088" cy="3276600"/>
          </a:xfrm>
          <a:prstGeom prst="rect">
            <a:avLst/>
          </a:prstGeom>
        </p:spPr>
      </p:pic>
    </p:spTree>
    <p:extLst>
      <p:ext uri="{BB962C8B-B14F-4D97-AF65-F5344CB8AC3E}">
        <p14:creationId xmlns:p14="http://schemas.microsoft.com/office/powerpoint/2010/main" val="2048711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B41B12-6520-3F3F-016D-3B856DCAEE8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DBBD788-C0DA-65CE-C4D7-3F152D848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39C1B-7FB2-2D1A-B78D-B3B5507775F0}"/>
              </a:ext>
            </a:extLst>
          </p:cNvPr>
          <p:cNvSpPr>
            <a:spLocks noGrp="1"/>
          </p:cNvSpPr>
          <p:nvPr>
            <p:ph type="title"/>
          </p:nvPr>
        </p:nvSpPr>
        <p:spPr>
          <a:xfrm>
            <a:off x="838200" y="365125"/>
            <a:ext cx="10515600" cy="1325563"/>
          </a:xfrm>
        </p:spPr>
        <p:txBody>
          <a:bodyPr>
            <a:normAutofit/>
          </a:bodyPr>
          <a:lstStyle/>
          <a:p>
            <a:r>
              <a:rPr lang="en-US" dirty="0">
                <a:solidFill>
                  <a:srgbClr val="FFFFFF"/>
                </a:solidFill>
              </a:rPr>
              <a:t>Interested in a part-time secondary income or change in career?</a:t>
            </a:r>
          </a:p>
        </p:txBody>
      </p:sp>
      <p:graphicFrame>
        <p:nvGraphicFramePr>
          <p:cNvPr id="5" name="Content Placeholder 2">
            <a:extLst>
              <a:ext uri="{FF2B5EF4-FFF2-40B4-BE49-F238E27FC236}">
                <a16:creationId xmlns:a16="http://schemas.microsoft.com/office/drawing/2014/main" id="{F36CFB56-61D1-2BDD-7943-7E44C1E225CC}"/>
              </a:ext>
            </a:extLst>
          </p:cNvPr>
          <p:cNvGraphicFramePr>
            <a:graphicFrameLocks noGrp="1"/>
          </p:cNvGraphicFramePr>
          <p:nvPr>
            <p:ph idx="1"/>
            <p:extLst>
              <p:ext uri="{D42A27DB-BD31-4B8C-83A1-F6EECF244321}">
                <p14:modId xmlns:p14="http://schemas.microsoft.com/office/powerpoint/2010/main" val="34532552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6362460"/>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4294967295"/>
          </p:nvPr>
        </p:nvSpPr>
        <p:spPr>
          <a:xfrm>
            <a:off x="1714500" y="1066800"/>
            <a:ext cx="8763000" cy="5257800"/>
          </a:xfrm>
        </p:spPr>
        <p:txBody>
          <a:bodyPr vert="horz" lIns="90488" tIns="44450" rIns="90488" bIns="44450" rtlCol="0" anchor="ctr">
            <a:normAutofit fontScale="85000" lnSpcReduction="20000"/>
          </a:bodyPr>
          <a:lstStyle/>
          <a:p>
            <a:pPr algn="ctr" eaLnBrk="1" hangingPunct="1">
              <a:lnSpc>
                <a:spcPct val="90000"/>
              </a:lnSpc>
              <a:buClr>
                <a:srgbClr val="0066CC"/>
              </a:buClr>
              <a:buFontTx/>
              <a:buNone/>
              <a:defRPr/>
            </a:pPr>
            <a:r>
              <a:rPr lang="en-US" sz="2100" b="1" u="sng"/>
              <a:t>Personal Commissions</a:t>
            </a:r>
          </a:p>
          <a:p>
            <a:pPr marL="0" indent="0">
              <a:lnSpc>
                <a:spcPct val="90000"/>
              </a:lnSpc>
              <a:buClr>
                <a:srgbClr val="0066CC"/>
              </a:buClr>
              <a:buNone/>
              <a:defRPr/>
            </a:pPr>
            <a:r>
              <a:rPr lang="en-US" sz="3200" b="1"/>
              <a:t>2   claims as a  RM (RM is paid 30 %)  =   $1,844.00</a:t>
            </a:r>
          </a:p>
          <a:p>
            <a:pPr marL="0" indent="0" algn="ctr">
              <a:lnSpc>
                <a:spcPct val="90000"/>
              </a:lnSpc>
              <a:buClr>
                <a:srgbClr val="0066CC"/>
              </a:buClr>
              <a:buNone/>
              <a:defRPr/>
            </a:pPr>
            <a:r>
              <a:rPr lang="en-US" sz="2100" b="1" u="sng"/>
              <a:t>Override Commissions</a:t>
            </a:r>
            <a:endParaRPr lang="en-US" sz="1200" b="1" u="sng"/>
          </a:p>
          <a:p>
            <a:pPr marL="0" indent="0">
              <a:lnSpc>
                <a:spcPct val="90000"/>
              </a:lnSpc>
              <a:buClr>
                <a:srgbClr val="0066CC"/>
              </a:buClr>
              <a:buNone/>
              <a:defRPr/>
            </a:pPr>
            <a:r>
              <a:rPr lang="en-US" sz="3200" b="1"/>
              <a:t>4   claims from CR  (RM is paid 10 %) =    $1,232.00 </a:t>
            </a:r>
          </a:p>
          <a:p>
            <a:pPr marL="0" indent="0">
              <a:lnSpc>
                <a:spcPct val="90000"/>
              </a:lnSpc>
              <a:buClr>
                <a:srgbClr val="0066CC"/>
              </a:buClr>
              <a:buNone/>
              <a:defRPr/>
            </a:pPr>
            <a:r>
              <a:rPr lang="en-US" sz="1200" b="1"/>
              <a:t> </a:t>
            </a:r>
          </a:p>
          <a:p>
            <a:pPr marL="0" indent="0">
              <a:lnSpc>
                <a:spcPct val="90000"/>
              </a:lnSpc>
              <a:buClr>
                <a:srgbClr val="0066CC"/>
              </a:buClr>
              <a:buNone/>
              <a:defRPr/>
            </a:pPr>
            <a:r>
              <a:rPr lang="en-US" sz="3200" b="1" u="sng"/>
              <a:t>6  </a:t>
            </a:r>
            <a:r>
              <a:rPr lang="en-US" sz="3200" b="1"/>
              <a:t> claims from SCR (RM is Paid 5 %)  =     $  945.00</a:t>
            </a:r>
          </a:p>
          <a:p>
            <a:pPr marL="0" indent="0">
              <a:lnSpc>
                <a:spcPct val="90000"/>
              </a:lnSpc>
              <a:buClr>
                <a:srgbClr val="0066CC"/>
              </a:buClr>
              <a:buNone/>
              <a:defRPr/>
            </a:pPr>
            <a:r>
              <a:rPr lang="en-US" sz="500" b="1"/>
              <a:t>									                       					          ___________________________________________________________________</a:t>
            </a:r>
          </a:p>
          <a:p>
            <a:pPr marL="0" indent="0">
              <a:lnSpc>
                <a:spcPct val="90000"/>
              </a:lnSpc>
              <a:buClr>
                <a:srgbClr val="0066CC"/>
              </a:buClr>
              <a:buNone/>
              <a:defRPr/>
            </a:pPr>
            <a:r>
              <a:rPr lang="en-US" sz="3200" b="1"/>
              <a:t>12 </a:t>
            </a:r>
            <a:r>
              <a:rPr lang="en-US" sz="1200" b="1"/>
              <a:t>                                                                                                                  </a:t>
            </a:r>
          </a:p>
          <a:p>
            <a:pPr marL="0" indent="0">
              <a:lnSpc>
                <a:spcPct val="90000"/>
              </a:lnSpc>
              <a:buClr>
                <a:srgbClr val="0066CC"/>
              </a:buClr>
              <a:buNone/>
              <a:defRPr/>
            </a:pPr>
            <a:r>
              <a:rPr lang="en-US" sz="1200" b="1"/>
              <a:t>	                                                                                                       </a:t>
            </a:r>
          </a:p>
          <a:p>
            <a:pPr marL="0" indent="0">
              <a:lnSpc>
                <a:spcPct val="90000"/>
              </a:lnSpc>
              <a:buClr>
                <a:srgbClr val="0066CC"/>
              </a:buClr>
              <a:buNone/>
              <a:defRPr/>
            </a:pPr>
            <a:r>
              <a:rPr lang="en-US" sz="3200" b="1"/>
              <a:t>                                                                                                                                   </a:t>
            </a:r>
            <a:endParaRPr lang="en-US" sz="3200" b="1" u="sng"/>
          </a:p>
          <a:p>
            <a:pPr algn="r" eaLnBrk="1" hangingPunct="1">
              <a:lnSpc>
                <a:spcPct val="90000"/>
              </a:lnSpc>
              <a:buClr>
                <a:srgbClr val="0066CC"/>
              </a:buClr>
              <a:buFontTx/>
              <a:buNone/>
              <a:defRPr/>
            </a:pPr>
            <a:endParaRPr lang="en-US" sz="1400" b="1"/>
          </a:p>
          <a:p>
            <a:pPr algn="ctr" eaLnBrk="1" hangingPunct="1">
              <a:lnSpc>
                <a:spcPct val="90000"/>
              </a:lnSpc>
              <a:buFontTx/>
              <a:buNone/>
              <a:defRPr/>
            </a:pPr>
            <a:r>
              <a:rPr lang="en-US" sz="4800" b="1"/>
              <a:t> </a:t>
            </a:r>
            <a:r>
              <a:rPr lang="en-US" sz="4400" b="1"/>
              <a:t>  </a:t>
            </a:r>
          </a:p>
          <a:p>
            <a:pPr algn="ctr" eaLnBrk="1" hangingPunct="1">
              <a:lnSpc>
                <a:spcPct val="90000"/>
              </a:lnSpc>
              <a:buFontTx/>
              <a:buNone/>
              <a:defRPr/>
            </a:pPr>
            <a:r>
              <a:rPr lang="en-US" sz="4400" b="1"/>
              <a:t>                                             </a:t>
            </a:r>
          </a:p>
        </p:txBody>
      </p:sp>
      <p:sp>
        <p:nvSpPr>
          <p:cNvPr id="57347" name="Oval 4"/>
          <p:cNvSpPr>
            <a:spLocks noChangeArrowheads="1"/>
          </p:cNvSpPr>
          <p:nvPr/>
        </p:nvSpPr>
        <p:spPr bwMode="auto">
          <a:xfrm>
            <a:off x="2590800" y="5715000"/>
            <a:ext cx="2133600" cy="609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57348" name="Rectangle 2"/>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Calisto MT" panose="02040603050505030304"/>
                <a:ea typeface="+mn-ea"/>
                <a:cs typeface="Arial" charset="0"/>
              </a:rPr>
              <a:t>Part-Time Example</a:t>
            </a:r>
          </a:p>
        </p:txBody>
      </p:sp>
    </p:spTree>
    <p:custDataLst>
      <p:tags r:id="rId1"/>
    </p:custDataLst>
    <p:extLst>
      <p:ext uri="{BB962C8B-B14F-4D97-AF65-F5344CB8AC3E}">
        <p14:creationId xmlns:p14="http://schemas.microsoft.com/office/powerpoint/2010/main" val="4293176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4294967295"/>
          </p:nvPr>
        </p:nvSpPr>
        <p:spPr>
          <a:xfrm>
            <a:off x="1714500" y="990600"/>
            <a:ext cx="8763000" cy="5257800"/>
          </a:xfrm>
        </p:spPr>
        <p:txBody>
          <a:bodyPr vert="horz" lIns="90488" tIns="44450" rIns="90488" bIns="44450" rtlCol="0" anchor="ctr">
            <a:normAutofit fontScale="85000" lnSpcReduction="20000"/>
          </a:bodyPr>
          <a:lstStyle/>
          <a:p>
            <a:pPr algn="ctr" eaLnBrk="1" hangingPunct="1">
              <a:lnSpc>
                <a:spcPct val="90000"/>
              </a:lnSpc>
              <a:buClr>
                <a:srgbClr val="0066CC"/>
              </a:buClr>
              <a:buFontTx/>
              <a:buNone/>
              <a:defRPr/>
            </a:pPr>
            <a:r>
              <a:rPr lang="en-US" sz="2100" b="1" u="sng"/>
              <a:t>Personal Commissions</a:t>
            </a:r>
          </a:p>
          <a:p>
            <a:pPr marL="0" indent="0">
              <a:lnSpc>
                <a:spcPct val="90000"/>
              </a:lnSpc>
              <a:buClr>
                <a:srgbClr val="0066CC"/>
              </a:buClr>
              <a:buNone/>
              <a:defRPr/>
            </a:pPr>
            <a:r>
              <a:rPr lang="en-US" sz="3200" b="1"/>
              <a:t>2   claims as a  RM (RM is paid 30 %)  =   $1,844.00</a:t>
            </a:r>
          </a:p>
          <a:p>
            <a:pPr marL="0" indent="0" algn="ctr">
              <a:lnSpc>
                <a:spcPct val="90000"/>
              </a:lnSpc>
              <a:buClr>
                <a:srgbClr val="0066CC"/>
              </a:buClr>
              <a:buNone/>
              <a:defRPr/>
            </a:pPr>
            <a:r>
              <a:rPr lang="en-US" sz="2100" b="1" u="sng"/>
              <a:t>Override Commissions</a:t>
            </a:r>
            <a:endParaRPr lang="en-US" sz="1200" b="1" u="sng"/>
          </a:p>
          <a:p>
            <a:pPr marL="0" indent="0">
              <a:lnSpc>
                <a:spcPct val="90000"/>
              </a:lnSpc>
              <a:buClr>
                <a:srgbClr val="0066CC"/>
              </a:buClr>
              <a:buNone/>
              <a:defRPr/>
            </a:pPr>
            <a:r>
              <a:rPr lang="en-US" sz="3200" b="1"/>
              <a:t>4   claims from CR  (RM is paid 10 %) =    $1,232.00 </a:t>
            </a:r>
          </a:p>
          <a:p>
            <a:pPr marL="0" indent="0">
              <a:lnSpc>
                <a:spcPct val="90000"/>
              </a:lnSpc>
              <a:buClr>
                <a:srgbClr val="0066CC"/>
              </a:buClr>
              <a:buNone/>
              <a:defRPr/>
            </a:pPr>
            <a:r>
              <a:rPr lang="en-US" sz="1200" b="1"/>
              <a:t> </a:t>
            </a:r>
          </a:p>
          <a:p>
            <a:pPr marL="0" indent="0">
              <a:lnSpc>
                <a:spcPct val="90000"/>
              </a:lnSpc>
              <a:buClr>
                <a:srgbClr val="0066CC"/>
              </a:buClr>
              <a:buNone/>
              <a:defRPr/>
            </a:pPr>
            <a:r>
              <a:rPr lang="en-US" sz="3200" b="1" u="sng"/>
              <a:t>6  </a:t>
            </a:r>
            <a:r>
              <a:rPr lang="en-US" sz="3200" b="1"/>
              <a:t> claims from SCR (RM is Paid 5 %)  =    $   945.00</a:t>
            </a:r>
          </a:p>
          <a:p>
            <a:pPr marL="0" indent="0">
              <a:lnSpc>
                <a:spcPct val="90000"/>
              </a:lnSpc>
              <a:buClr>
                <a:srgbClr val="0066CC"/>
              </a:buClr>
              <a:buNone/>
              <a:defRPr/>
            </a:pPr>
            <a:r>
              <a:rPr lang="en-US" sz="500" b="1"/>
              <a:t>									                       					          ___________________________________________________________________</a:t>
            </a:r>
          </a:p>
          <a:p>
            <a:pPr marL="0" indent="0">
              <a:lnSpc>
                <a:spcPct val="90000"/>
              </a:lnSpc>
              <a:buClr>
                <a:srgbClr val="0066CC"/>
              </a:buClr>
              <a:buNone/>
              <a:defRPr/>
            </a:pPr>
            <a:r>
              <a:rPr lang="en-US" sz="3200" b="1"/>
              <a:t>12 </a:t>
            </a:r>
            <a:r>
              <a:rPr lang="en-US" sz="1200" b="1"/>
              <a:t>                                                                                                                  </a:t>
            </a:r>
          </a:p>
          <a:p>
            <a:pPr marL="0" indent="0">
              <a:lnSpc>
                <a:spcPct val="90000"/>
              </a:lnSpc>
              <a:buClr>
                <a:srgbClr val="0066CC"/>
              </a:buClr>
              <a:buNone/>
              <a:defRPr/>
            </a:pPr>
            <a:r>
              <a:rPr lang="en-US" sz="1200" b="1"/>
              <a:t>	                                                                                                       </a:t>
            </a:r>
          </a:p>
          <a:p>
            <a:pPr marL="0" indent="0">
              <a:lnSpc>
                <a:spcPct val="90000"/>
              </a:lnSpc>
              <a:buClr>
                <a:srgbClr val="0066CC"/>
              </a:buClr>
              <a:buNone/>
              <a:defRPr/>
            </a:pPr>
            <a:r>
              <a:rPr lang="en-US" sz="3200" b="1"/>
              <a:t>                                                $4,021.00 per month                                                                                   </a:t>
            </a:r>
            <a:endParaRPr lang="en-US" sz="3200" b="1" u="sng"/>
          </a:p>
          <a:p>
            <a:pPr algn="r" eaLnBrk="1" hangingPunct="1">
              <a:lnSpc>
                <a:spcPct val="90000"/>
              </a:lnSpc>
              <a:buClr>
                <a:srgbClr val="0066CC"/>
              </a:buClr>
              <a:buFontTx/>
              <a:buNone/>
              <a:defRPr/>
            </a:pPr>
            <a:endParaRPr lang="en-US" sz="1400" b="1"/>
          </a:p>
          <a:p>
            <a:pPr algn="ctr" eaLnBrk="1" hangingPunct="1">
              <a:lnSpc>
                <a:spcPct val="90000"/>
              </a:lnSpc>
              <a:buFontTx/>
              <a:buNone/>
              <a:defRPr/>
            </a:pPr>
            <a:r>
              <a:rPr lang="en-US" sz="4800" b="1"/>
              <a:t>$48,252.00 per year</a:t>
            </a:r>
            <a:r>
              <a:rPr lang="en-US" sz="4400" b="1"/>
              <a:t>  </a:t>
            </a:r>
          </a:p>
          <a:p>
            <a:pPr algn="ctr" eaLnBrk="1" hangingPunct="1">
              <a:lnSpc>
                <a:spcPct val="90000"/>
              </a:lnSpc>
              <a:buFontTx/>
              <a:buNone/>
              <a:defRPr/>
            </a:pPr>
            <a:r>
              <a:rPr lang="en-US" sz="4400" b="1">
                <a:solidFill>
                  <a:schemeClr val="tx1"/>
                </a:solidFill>
              </a:rPr>
              <a:t>Part Time!                                             </a:t>
            </a:r>
          </a:p>
        </p:txBody>
      </p:sp>
      <p:sp>
        <p:nvSpPr>
          <p:cNvPr id="57347" name="Oval 4"/>
          <p:cNvSpPr>
            <a:spLocks noChangeArrowheads="1"/>
          </p:cNvSpPr>
          <p:nvPr/>
        </p:nvSpPr>
        <p:spPr bwMode="auto">
          <a:xfrm>
            <a:off x="2590800" y="5715000"/>
            <a:ext cx="2133600" cy="609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endParaRPr>
          </a:p>
        </p:txBody>
      </p:sp>
      <p:sp>
        <p:nvSpPr>
          <p:cNvPr id="57348" name="Rectangle 2"/>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prstClr val="white"/>
                </a:solidFill>
                <a:effectLst/>
                <a:uLnTx/>
                <a:uFillTx/>
                <a:latin typeface="Calisto MT" panose="02040603050505030304"/>
                <a:ea typeface="+mn-ea"/>
                <a:cs typeface="Arial" charset="0"/>
              </a:rPr>
              <a:t>Part-Time Example</a:t>
            </a:r>
          </a:p>
        </p:txBody>
      </p:sp>
    </p:spTree>
    <p:custDataLst>
      <p:tags r:id="rId1"/>
    </p:custDataLst>
    <p:extLst>
      <p:ext uri="{BB962C8B-B14F-4D97-AF65-F5344CB8AC3E}">
        <p14:creationId xmlns:p14="http://schemas.microsoft.com/office/powerpoint/2010/main" val="3940169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4294967295"/>
          </p:nvPr>
        </p:nvSpPr>
        <p:spPr>
          <a:xfrm>
            <a:off x="1714500" y="1387177"/>
            <a:ext cx="8763000" cy="4724400"/>
          </a:xfrm>
        </p:spPr>
        <p:txBody>
          <a:bodyPr vert="horz" lIns="90488" tIns="44450" rIns="90488" bIns="44450" rtlCol="0" anchor="ctr">
            <a:normAutofit fontScale="70000" lnSpcReduction="20000"/>
          </a:bodyPr>
          <a:lstStyle/>
          <a:p>
            <a:pPr algn="ctr">
              <a:lnSpc>
                <a:spcPct val="90000"/>
              </a:lnSpc>
              <a:buClr>
                <a:srgbClr val="0066CC"/>
              </a:buClr>
              <a:buNone/>
              <a:defRPr/>
            </a:pPr>
            <a:r>
              <a:rPr lang="en-US" sz="1900" b="1" u="sng"/>
              <a:t>Personal Commissions</a:t>
            </a:r>
            <a:endParaRPr lang="en-US" sz="1200" b="1"/>
          </a:p>
          <a:p>
            <a:pPr marL="227013" lvl="1" indent="0">
              <a:lnSpc>
                <a:spcPct val="90000"/>
              </a:lnSpc>
              <a:buClr>
                <a:srgbClr val="0066CC"/>
              </a:buClr>
              <a:buNone/>
              <a:defRPr/>
            </a:pPr>
            <a:r>
              <a:rPr lang="en-US" sz="3000" b="1"/>
              <a:t>  8 claims as a  RM  </a:t>
            </a:r>
            <a:r>
              <a:rPr lang="en-US" sz="2800" b="1"/>
              <a:t>(RM is paid 30 %)</a:t>
            </a:r>
            <a:r>
              <a:rPr lang="en-US" sz="3000" b="1"/>
              <a:t>   = $7,376.00</a:t>
            </a:r>
          </a:p>
          <a:p>
            <a:pPr marL="0" lvl="1" indent="0" algn="ctr">
              <a:lnSpc>
                <a:spcPct val="90000"/>
              </a:lnSpc>
              <a:buClr>
                <a:srgbClr val="0066CC"/>
              </a:buClr>
              <a:buNone/>
              <a:defRPr/>
            </a:pPr>
            <a:r>
              <a:rPr lang="en-US" sz="1900" b="1" u="sng"/>
              <a:t>Override Commissions</a:t>
            </a:r>
          </a:p>
          <a:p>
            <a:pPr marL="287338" lvl="1" indent="0">
              <a:lnSpc>
                <a:spcPct val="90000"/>
              </a:lnSpc>
              <a:buClr>
                <a:srgbClr val="0066CC"/>
              </a:buClr>
              <a:buNone/>
              <a:defRPr/>
            </a:pPr>
            <a:r>
              <a:rPr lang="en-US" sz="3000" b="1"/>
              <a:t> 5 claims from CR  (RM is paid 10 %)  = $1,537.00 </a:t>
            </a:r>
          </a:p>
          <a:p>
            <a:pPr marL="457200" lvl="1" indent="0">
              <a:lnSpc>
                <a:spcPct val="90000"/>
              </a:lnSpc>
              <a:buClr>
                <a:srgbClr val="0066CC"/>
              </a:buClr>
              <a:buNone/>
              <a:defRPr/>
            </a:pPr>
            <a:r>
              <a:rPr lang="en-US" sz="1000" b="1"/>
              <a:t> </a:t>
            </a:r>
          </a:p>
          <a:p>
            <a:pPr marL="457200" lvl="1" indent="-230188">
              <a:lnSpc>
                <a:spcPct val="90000"/>
              </a:lnSpc>
              <a:buClr>
                <a:srgbClr val="0066CC"/>
              </a:buClr>
              <a:buNone/>
              <a:defRPr/>
            </a:pPr>
            <a:r>
              <a:rPr lang="en-US" sz="3000" b="1" u="sng"/>
              <a:t>  8</a:t>
            </a:r>
            <a:r>
              <a:rPr lang="en-US" sz="3000" b="1"/>
              <a:t> claims from SCR (RM is paid 5 %)   = $1,229.60</a:t>
            </a:r>
          </a:p>
          <a:p>
            <a:pPr marL="0" indent="0">
              <a:lnSpc>
                <a:spcPct val="90000"/>
              </a:lnSpc>
              <a:buClr>
                <a:srgbClr val="0066CC"/>
              </a:buClr>
              <a:buNone/>
              <a:defRPr/>
            </a:pPr>
            <a:r>
              <a:rPr lang="en-US" sz="3200" b="1"/>
              <a:t>    </a:t>
            </a:r>
            <a:endParaRPr lang="en-US" sz="3200" b="1" u="sng"/>
          </a:p>
          <a:p>
            <a:pPr marL="0" indent="0">
              <a:lnSpc>
                <a:spcPct val="90000"/>
              </a:lnSpc>
              <a:buClr>
                <a:srgbClr val="0066CC"/>
              </a:buClr>
              <a:buNone/>
              <a:defRPr/>
            </a:pPr>
            <a:endParaRPr lang="en-US" sz="1200" b="1"/>
          </a:p>
          <a:p>
            <a:pPr marL="0" indent="0">
              <a:lnSpc>
                <a:spcPct val="90000"/>
              </a:lnSpc>
              <a:buClr>
                <a:srgbClr val="0066CC"/>
              </a:buClr>
              <a:buNone/>
              <a:defRPr/>
            </a:pPr>
            <a:r>
              <a:rPr lang="en-US" sz="3200" b="1"/>
              <a:t> 						</a:t>
            </a:r>
          </a:p>
          <a:p>
            <a:pPr marL="0" indent="0">
              <a:lnSpc>
                <a:spcPct val="90000"/>
              </a:lnSpc>
              <a:buClr>
                <a:srgbClr val="0066CC"/>
              </a:buClr>
              <a:buNone/>
              <a:defRPr/>
            </a:pPr>
            <a:r>
              <a:rPr lang="en-US" sz="3000" b="1"/>
              <a:t>                                  CLAIM BONUS 5 %  =  </a:t>
            </a:r>
            <a:r>
              <a:rPr lang="en-US" sz="3000" b="1" u="sng"/>
              <a:t>$ 3,227.70</a:t>
            </a:r>
            <a:endParaRPr lang="en-US" sz="3200" b="1" u="sng"/>
          </a:p>
          <a:p>
            <a:pPr algn="r" eaLnBrk="1" hangingPunct="1">
              <a:lnSpc>
                <a:spcPct val="90000"/>
              </a:lnSpc>
              <a:buClr>
                <a:srgbClr val="0066CC"/>
              </a:buClr>
              <a:buFontTx/>
              <a:buNone/>
              <a:defRPr/>
            </a:pPr>
            <a:endParaRPr lang="en-US" sz="1400" b="1"/>
          </a:p>
          <a:p>
            <a:pPr algn="r" eaLnBrk="1" hangingPunct="1">
              <a:lnSpc>
                <a:spcPct val="90000"/>
              </a:lnSpc>
              <a:buClr>
                <a:srgbClr val="0066CC"/>
              </a:buClr>
              <a:buFontTx/>
              <a:buNone/>
              <a:defRPr/>
            </a:pPr>
            <a:endParaRPr lang="en-US" sz="3200" b="1"/>
          </a:p>
          <a:p>
            <a:pPr algn="r" eaLnBrk="1" hangingPunct="1">
              <a:lnSpc>
                <a:spcPct val="90000"/>
              </a:lnSpc>
              <a:buClr>
                <a:srgbClr val="0066CC"/>
              </a:buClr>
              <a:buFontTx/>
              <a:buNone/>
              <a:defRPr/>
            </a:pPr>
            <a:r>
              <a:rPr lang="en-US" sz="3200" b="1"/>
              <a:t>$13,370.30  per month</a:t>
            </a:r>
          </a:p>
          <a:p>
            <a:pPr algn="ctr" eaLnBrk="1" hangingPunct="1">
              <a:lnSpc>
                <a:spcPct val="90000"/>
              </a:lnSpc>
              <a:buFontTx/>
              <a:buNone/>
              <a:defRPr/>
            </a:pPr>
            <a:r>
              <a:rPr lang="en-US" sz="4400" b="1"/>
              <a:t>                                               </a:t>
            </a:r>
          </a:p>
        </p:txBody>
      </p:sp>
      <p:sp>
        <p:nvSpPr>
          <p:cNvPr id="57347" name="Oval 4"/>
          <p:cNvSpPr>
            <a:spLocks noChangeArrowheads="1"/>
          </p:cNvSpPr>
          <p:nvPr/>
        </p:nvSpPr>
        <p:spPr bwMode="auto">
          <a:xfrm>
            <a:off x="2590800" y="5715000"/>
            <a:ext cx="2133600" cy="609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4790D7EF-9162-49C0-8541-292A382B2AB4}"/>
              </a:ext>
            </a:extLst>
          </p:cNvPr>
          <p:cNvSpPr/>
          <p:nvPr/>
        </p:nvSpPr>
        <p:spPr>
          <a:xfrm>
            <a:off x="1905000" y="3085600"/>
            <a:ext cx="55015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sto MT" panose="02040603050505030304"/>
                <a:ea typeface="+mn-ea"/>
                <a:cs typeface="+mn-cs"/>
              </a:rPr>
              <a:t>21</a:t>
            </a:r>
            <a:endParaRPr kumimoji="0" lang="en-US" sz="2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9" name="Rectangle 2">
            <a:extLst>
              <a:ext uri="{FF2B5EF4-FFF2-40B4-BE49-F238E27FC236}">
                <a16:creationId xmlns:a16="http://schemas.microsoft.com/office/drawing/2014/main" id="{DBA4A3E6-6B4C-4F6C-BDEC-B3259D952CD5}"/>
              </a:ext>
            </a:extLst>
          </p:cNvPr>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ctr" defTabSz="457200" rtl="0" eaLnBrk="1" fontAlgn="auto" latinLnBrk="0" hangingPunct="1">
              <a:lnSpc>
                <a:spcPct val="150000"/>
              </a:lnSpc>
              <a:spcBef>
                <a:spcPct val="20000"/>
              </a:spcBef>
              <a:spcAft>
                <a:spcPts val="0"/>
              </a:spcAft>
              <a:buClr>
                <a:prstClr val="white"/>
              </a:buClr>
              <a:buSzTx/>
              <a:buFontTx/>
              <a:buNone/>
              <a:tabLst/>
              <a:defRPr/>
            </a:pPr>
            <a:r>
              <a:rPr kumimoji="0" lang="en-US" sz="3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US" sz="4000" b="1" i="0" u="none" strike="noStrike" kern="1200" cap="none" spc="0" normalizeH="0" baseline="0" noProof="0">
                <a:ln>
                  <a:noFill/>
                </a:ln>
                <a:solidFill>
                  <a:prstClr val="white"/>
                </a:solidFill>
                <a:effectLst/>
                <a:uLnTx/>
                <a:uFillTx/>
                <a:latin typeface="Calisto MT" panose="02040603050505030304"/>
                <a:ea typeface="+mn-ea"/>
                <a:cs typeface="+mn-cs"/>
              </a:rPr>
              <a:t>Full-Time Example</a:t>
            </a:r>
            <a:endParaRPr kumimoji="0" lang="en-US" sz="3200" b="1"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8" name="Rectangle 7">
            <a:extLst>
              <a:ext uri="{FF2B5EF4-FFF2-40B4-BE49-F238E27FC236}">
                <a16:creationId xmlns:a16="http://schemas.microsoft.com/office/drawing/2014/main" id="{3DC9B63F-E517-4521-B42F-676706B26CED}"/>
              </a:ext>
            </a:extLst>
          </p:cNvPr>
          <p:cNvSpPr/>
          <p:nvPr/>
        </p:nvSpPr>
        <p:spPr>
          <a:xfrm>
            <a:off x="1143000" y="3564711"/>
            <a:ext cx="87630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sto MT" panose="02040603050505030304"/>
                <a:ea typeface="+mn-ea"/>
                <a:cs typeface="+mn-cs"/>
              </a:rPr>
              <a:t>(When you and your team hit 20 or more claims you receive 5% on all claims)</a:t>
            </a: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Tree>
    <p:custDataLst>
      <p:tags r:id="rId1"/>
    </p:custDataLst>
    <p:extLst>
      <p:ext uri="{BB962C8B-B14F-4D97-AF65-F5344CB8AC3E}">
        <p14:creationId xmlns:p14="http://schemas.microsoft.com/office/powerpoint/2010/main" val="42072584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4294967295"/>
          </p:nvPr>
        </p:nvSpPr>
        <p:spPr>
          <a:xfrm>
            <a:off x="1714500" y="1328410"/>
            <a:ext cx="8763000" cy="4724400"/>
          </a:xfrm>
        </p:spPr>
        <p:txBody>
          <a:bodyPr vert="horz" lIns="90488" tIns="44450" rIns="90488" bIns="44450" rtlCol="0" anchor="ctr">
            <a:normAutofit fontScale="77500" lnSpcReduction="20000"/>
          </a:bodyPr>
          <a:lstStyle/>
          <a:p>
            <a:pPr algn="ctr">
              <a:lnSpc>
                <a:spcPct val="90000"/>
              </a:lnSpc>
              <a:buClr>
                <a:srgbClr val="0066CC"/>
              </a:buClr>
              <a:buNone/>
              <a:defRPr/>
            </a:pPr>
            <a:r>
              <a:rPr lang="en-US" sz="1900" b="1" u="sng"/>
              <a:t>Personal Commissions</a:t>
            </a:r>
            <a:endParaRPr lang="en-US" sz="1200" b="1"/>
          </a:p>
          <a:p>
            <a:pPr marL="227013" lvl="1" indent="0">
              <a:lnSpc>
                <a:spcPct val="90000"/>
              </a:lnSpc>
              <a:buClr>
                <a:srgbClr val="0066CC"/>
              </a:buClr>
              <a:buNone/>
              <a:defRPr/>
            </a:pPr>
            <a:r>
              <a:rPr lang="en-US" sz="3000" b="1"/>
              <a:t>  8 claims as a  RM  </a:t>
            </a:r>
            <a:r>
              <a:rPr lang="en-US" sz="2800" b="1"/>
              <a:t>(RM is paid 30 %)</a:t>
            </a:r>
            <a:r>
              <a:rPr lang="en-US" sz="3000" b="1"/>
              <a:t>   = $7,376.00</a:t>
            </a:r>
          </a:p>
          <a:p>
            <a:pPr marL="0" lvl="1" indent="0" algn="ctr">
              <a:lnSpc>
                <a:spcPct val="90000"/>
              </a:lnSpc>
              <a:buClr>
                <a:srgbClr val="0066CC"/>
              </a:buClr>
              <a:buNone/>
              <a:defRPr/>
            </a:pPr>
            <a:r>
              <a:rPr lang="en-US" sz="1900" b="1" u="sng"/>
              <a:t>Override Commissions</a:t>
            </a:r>
          </a:p>
          <a:p>
            <a:pPr marL="287338" lvl="1" indent="0">
              <a:lnSpc>
                <a:spcPct val="90000"/>
              </a:lnSpc>
              <a:buClr>
                <a:srgbClr val="0066CC"/>
              </a:buClr>
              <a:buNone/>
              <a:defRPr/>
            </a:pPr>
            <a:r>
              <a:rPr lang="en-US" sz="3000" b="1"/>
              <a:t> 5 claims from CR  (RM is paid 10 %)  = $1,537.00 </a:t>
            </a:r>
          </a:p>
          <a:p>
            <a:pPr marL="457200" lvl="1" indent="0">
              <a:lnSpc>
                <a:spcPct val="90000"/>
              </a:lnSpc>
              <a:buClr>
                <a:srgbClr val="0066CC"/>
              </a:buClr>
              <a:buNone/>
              <a:defRPr/>
            </a:pPr>
            <a:r>
              <a:rPr lang="en-US" sz="1000" b="1"/>
              <a:t> </a:t>
            </a:r>
          </a:p>
          <a:p>
            <a:pPr marL="457200" lvl="1" indent="-230188">
              <a:lnSpc>
                <a:spcPct val="90000"/>
              </a:lnSpc>
              <a:buClr>
                <a:srgbClr val="0066CC"/>
              </a:buClr>
              <a:buNone/>
              <a:defRPr/>
            </a:pPr>
            <a:r>
              <a:rPr lang="en-US" sz="3000" b="1" u="sng"/>
              <a:t>  8</a:t>
            </a:r>
            <a:r>
              <a:rPr lang="en-US" sz="3000" b="1"/>
              <a:t> claims from SCR (RM is paid 5 %)   = $1,229.60</a:t>
            </a:r>
          </a:p>
          <a:p>
            <a:pPr marL="0" indent="0">
              <a:lnSpc>
                <a:spcPct val="90000"/>
              </a:lnSpc>
              <a:buClr>
                <a:srgbClr val="0066CC"/>
              </a:buClr>
              <a:buNone/>
              <a:defRPr/>
            </a:pPr>
            <a:r>
              <a:rPr lang="en-US" sz="3200" b="1"/>
              <a:t>    </a:t>
            </a:r>
            <a:endParaRPr lang="en-US" sz="3200" b="1" u="sng"/>
          </a:p>
          <a:p>
            <a:pPr marL="0" indent="0">
              <a:lnSpc>
                <a:spcPct val="90000"/>
              </a:lnSpc>
              <a:buClr>
                <a:srgbClr val="0066CC"/>
              </a:buClr>
              <a:buNone/>
              <a:defRPr/>
            </a:pPr>
            <a:endParaRPr lang="en-US" sz="1200" b="1"/>
          </a:p>
          <a:p>
            <a:pPr marL="0" indent="0">
              <a:lnSpc>
                <a:spcPct val="90000"/>
              </a:lnSpc>
              <a:buClr>
                <a:srgbClr val="0066CC"/>
              </a:buClr>
              <a:buNone/>
              <a:defRPr/>
            </a:pPr>
            <a:r>
              <a:rPr lang="en-US" sz="3200" b="1"/>
              <a:t> 						</a:t>
            </a:r>
          </a:p>
          <a:p>
            <a:pPr marL="0" indent="0">
              <a:lnSpc>
                <a:spcPct val="90000"/>
              </a:lnSpc>
              <a:buClr>
                <a:srgbClr val="0066CC"/>
              </a:buClr>
              <a:buNone/>
              <a:defRPr/>
            </a:pPr>
            <a:r>
              <a:rPr lang="en-US" sz="3000" b="1"/>
              <a:t>                                  CLAIM BONUS 5 %  =  </a:t>
            </a:r>
            <a:r>
              <a:rPr lang="en-US" sz="3000" b="1" u="sng"/>
              <a:t>$</a:t>
            </a:r>
            <a:r>
              <a:rPr lang="en-US" sz="2700" b="1" u="sng">
                <a:latin typeface="Century Gothic" panose="020B0502020202020204"/>
              </a:rPr>
              <a:t> 3,227.70</a:t>
            </a:r>
            <a:endParaRPr lang="en-US" sz="1400" b="1"/>
          </a:p>
          <a:p>
            <a:pPr algn="r" eaLnBrk="1" hangingPunct="1">
              <a:lnSpc>
                <a:spcPct val="90000"/>
              </a:lnSpc>
              <a:buClr>
                <a:srgbClr val="0066CC"/>
              </a:buClr>
              <a:buFontTx/>
              <a:buNone/>
              <a:defRPr/>
            </a:pPr>
            <a:endParaRPr lang="en-US" sz="3200" b="1"/>
          </a:p>
          <a:p>
            <a:pPr algn="r" eaLnBrk="1" hangingPunct="1">
              <a:lnSpc>
                <a:spcPct val="90000"/>
              </a:lnSpc>
              <a:buClr>
                <a:srgbClr val="0066CC"/>
              </a:buClr>
              <a:buFontTx/>
              <a:buNone/>
              <a:defRPr/>
            </a:pPr>
            <a:r>
              <a:rPr lang="en-US" sz="3200" b="1"/>
              <a:t>$ 13,370.30  per month</a:t>
            </a:r>
          </a:p>
          <a:p>
            <a:pPr algn="ctr" eaLnBrk="1" hangingPunct="1">
              <a:lnSpc>
                <a:spcPct val="90000"/>
              </a:lnSpc>
              <a:buFontTx/>
              <a:buNone/>
              <a:defRPr/>
            </a:pPr>
            <a:r>
              <a:rPr lang="en-US" sz="4400" b="1"/>
              <a:t>                                               </a:t>
            </a:r>
          </a:p>
        </p:txBody>
      </p:sp>
      <p:sp>
        <p:nvSpPr>
          <p:cNvPr id="57347" name="Oval 4"/>
          <p:cNvSpPr>
            <a:spLocks noChangeArrowheads="1"/>
          </p:cNvSpPr>
          <p:nvPr/>
        </p:nvSpPr>
        <p:spPr bwMode="auto">
          <a:xfrm>
            <a:off x="2590800" y="5715000"/>
            <a:ext cx="2133600" cy="609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4790D7EF-9162-49C0-8541-292A382B2AB4}"/>
              </a:ext>
            </a:extLst>
          </p:cNvPr>
          <p:cNvSpPr/>
          <p:nvPr/>
        </p:nvSpPr>
        <p:spPr>
          <a:xfrm>
            <a:off x="1905000" y="3103170"/>
            <a:ext cx="55015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sto MT" panose="02040603050505030304"/>
                <a:ea typeface="+mn-ea"/>
                <a:cs typeface="+mn-cs"/>
              </a:rPr>
              <a:t>21</a:t>
            </a:r>
            <a:endParaRPr kumimoji="0" lang="en-US" sz="2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9" name="Rectangle 2">
            <a:extLst>
              <a:ext uri="{FF2B5EF4-FFF2-40B4-BE49-F238E27FC236}">
                <a16:creationId xmlns:a16="http://schemas.microsoft.com/office/drawing/2014/main" id="{DBA4A3E6-6B4C-4F6C-BDEC-B3259D952CD5}"/>
              </a:ext>
            </a:extLst>
          </p:cNvPr>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tx1"/>
              </a:buClr>
              <a:buChar char="•"/>
              <a:defRPr sz="2800">
                <a:solidFill>
                  <a:srgbClr val="000000"/>
                </a:solidFill>
                <a:latin typeface="Times New Roman" panose="02020603050405020304" pitchFamily="18" charset="0"/>
              </a:defRPr>
            </a:lvl1pPr>
            <a:lvl2pPr marL="742950" indent="-285750">
              <a:spcBef>
                <a:spcPct val="20000"/>
              </a:spcBef>
              <a:buClr>
                <a:schemeClr val="tx1"/>
              </a:buClr>
              <a:buChar char="•"/>
              <a:defRPr sz="2600">
                <a:solidFill>
                  <a:srgbClr val="000000"/>
                </a:solidFill>
                <a:latin typeface="Times New Roman" panose="02020603050405020304" pitchFamily="18" charset="0"/>
              </a:defRPr>
            </a:lvl2pPr>
            <a:lvl3pPr marL="1143000" indent="-228600">
              <a:spcBef>
                <a:spcPct val="20000"/>
              </a:spcBef>
              <a:buClr>
                <a:schemeClr val="tx1"/>
              </a:buClr>
              <a:buChar char="•"/>
              <a:defRPr sz="2400">
                <a:solidFill>
                  <a:srgbClr val="000000"/>
                </a:solidFill>
                <a:latin typeface="Times New Roman" panose="02020603050405020304" pitchFamily="18" charset="0"/>
              </a:defRPr>
            </a:lvl3pPr>
            <a:lvl4pPr marL="1600200" indent="-228600">
              <a:spcBef>
                <a:spcPct val="20000"/>
              </a:spcBef>
              <a:buClr>
                <a:schemeClr val="tx1"/>
              </a:buClr>
              <a:buChar char="•"/>
              <a:defRPr sz="2000">
                <a:solidFill>
                  <a:srgbClr val="000000"/>
                </a:solidFill>
                <a:latin typeface="Times New Roman" panose="02020603050405020304" pitchFamily="18" charset="0"/>
              </a:defRPr>
            </a:lvl4pPr>
            <a:lvl5pPr marL="2057400" indent="-228600">
              <a:spcBef>
                <a:spcPct val="20000"/>
              </a:spcBef>
              <a:buClr>
                <a:schemeClr val="tx1"/>
              </a:buClr>
              <a:buChar char="•"/>
              <a:defRPr sz="2000">
                <a:solidFill>
                  <a:srgbClr val="000000"/>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rgbClr val="000000"/>
                </a:solidFill>
                <a:latin typeface="Times New Roman" panose="02020603050405020304" pitchFamily="18" charset="0"/>
              </a:defRPr>
            </a:lvl9pPr>
          </a:lstStyle>
          <a:p>
            <a:pPr marL="0" marR="0" lvl="0" indent="0" algn="ctr" defTabSz="457200" rtl="0" eaLnBrk="1" fontAlgn="auto" latinLnBrk="0" hangingPunct="1">
              <a:lnSpc>
                <a:spcPct val="150000"/>
              </a:lnSpc>
              <a:spcBef>
                <a:spcPct val="20000"/>
              </a:spcBef>
              <a:spcAft>
                <a:spcPts val="0"/>
              </a:spcAft>
              <a:buClr>
                <a:prstClr val="white"/>
              </a:buClr>
              <a:buSzTx/>
              <a:buFontTx/>
              <a:buNone/>
              <a:tabLst/>
              <a:defRPr/>
            </a:pPr>
            <a:r>
              <a:rPr kumimoji="0" lang="en-US" sz="3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US" sz="4000" b="1" i="0" u="none" strike="noStrike" kern="1200" cap="none" spc="0" normalizeH="0" baseline="0" noProof="0">
                <a:ln>
                  <a:noFill/>
                </a:ln>
                <a:solidFill>
                  <a:prstClr val="white"/>
                </a:solidFill>
                <a:effectLst/>
                <a:uLnTx/>
                <a:uFillTx/>
                <a:latin typeface="Calisto MT" panose="02040603050505030304"/>
                <a:ea typeface="+mn-ea"/>
                <a:cs typeface="+mn-cs"/>
              </a:rPr>
              <a:t>Full-Time Example</a:t>
            </a:r>
            <a:endParaRPr kumimoji="0" lang="en-US" sz="3200" b="1"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8" name="Rectangle 7">
            <a:extLst>
              <a:ext uri="{FF2B5EF4-FFF2-40B4-BE49-F238E27FC236}">
                <a16:creationId xmlns:a16="http://schemas.microsoft.com/office/drawing/2014/main" id="{3DC9B63F-E517-4521-B42F-676706B26CED}"/>
              </a:ext>
            </a:extLst>
          </p:cNvPr>
          <p:cNvSpPr/>
          <p:nvPr/>
        </p:nvSpPr>
        <p:spPr>
          <a:xfrm>
            <a:off x="1676400" y="3912002"/>
            <a:ext cx="87630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sto MT" panose="02040603050505030304"/>
                <a:ea typeface="+mn-ea"/>
                <a:cs typeface="+mn-cs"/>
              </a:rPr>
              <a:t>(When you and your team hit 20 or more claims you receive 5% on all claims)</a:t>
            </a: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10" name="Rectangle 9">
            <a:extLst>
              <a:ext uri="{FF2B5EF4-FFF2-40B4-BE49-F238E27FC236}">
                <a16:creationId xmlns:a16="http://schemas.microsoft.com/office/drawing/2014/main" id="{06E6E4A8-9089-4C01-BC0E-1FC90E0D1113}"/>
              </a:ext>
            </a:extLst>
          </p:cNvPr>
          <p:cNvSpPr/>
          <p:nvPr/>
        </p:nvSpPr>
        <p:spPr>
          <a:xfrm>
            <a:off x="1513294" y="5604302"/>
            <a:ext cx="9144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sto MT" panose="02040603050505030304"/>
                <a:ea typeface="+mn-ea"/>
                <a:cs typeface="+mn-cs"/>
              </a:rPr>
              <a:t>$160,443.60 per year</a:t>
            </a: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Tree>
    <p:custDataLst>
      <p:tags r:id="rId1"/>
    </p:custDataLst>
    <p:extLst>
      <p:ext uri="{BB962C8B-B14F-4D97-AF65-F5344CB8AC3E}">
        <p14:creationId xmlns:p14="http://schemas.microsoft.com/office/powerpoint/2010/main" val="4266294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18E60F-3CA5-5D02-B0D2-94A4207873EC}"/>
              </a:ext>
            </a:extLst>
          </p:cNvPr>
          <p:cNvSpPr>
            <a:spLocks noGrp="1"/>
          </p:cNvSpPr>
          <p:nvPr>
            <p:ph type="title"/>
          </p:nvPr>
        </p:nvSpPr>
        <p:spPr>
          <a:xfrm>
            <a:off x="633743" y="609599"/>
            <a:ext cx="3413156" cy="5273675"/>
          </a:xfrm>
        </p:spPr>
        <p:txBody>
          <a:bodyPr>
            <a:normAutofit/>
          </a:bodyPr>
          <a:lstStyle/>
          <a:p>
            <a:r>
              <a:rPr lang="en-US" sz="5400" dirty="0"/>
              <a:t>3 final questions</a:t>
            </a:r>
          </a:p>
        </p:txBody>
      </p:sp>
      <p:pic>
        <p:nvPicPr>
          <p:cNvPr id="13" name="Picture 12">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9" name="Content Placeholder 6">
            <a:extLst>
              <a:ext uri="{FF2B5EF4-FFF2-40B4-BE49-F238E27FC236}">
                <a16:creationId xmlns:a16="http://schemas.microsoft.com/office/drawing/2014/main" id="{7DD81DA1-B1B6-F21E-DEB4-AD12A6B64954}"/>
              </a:ext>
            </a:extLst>
          </p:cNvPr>
          <p:cNvGraphicFramePr>
            <a:graphicFrameLocks noGrp="1"/>
          </p:cNvGraphicFramePr>
          <p:nvPr>
            <p:ph idx="1"/>
            <p:extLst>
              <p:ext uri="{D42A27DB-BD31-4B8C-83A1-F6EECF244321}">
                <p14:modId xmlns:p14="http://schemas.microsoft.com/office/powerpoint/2010/main" val="389632404"/>
              </p:ext>
            </p:extLst>
          </p:nvPr>
        </p:nvGraphicFramePr>
        <p:xfrm>
          <a:off x="5660894" y="709683"/>
          <a:ext cx="5868955"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3D481367-6E73-701C-030D-D594372145CD}"/>
              </a:ext>
            </a:extLst>
          </p:cNvPr>
          <p:cNvSpPr/>
          <p:nvPr/>
        </p:nvSpPr>
        <p:spPr>
          <a:xfrm>
            <a:off x="4808651" y="2179059"/>
            <a:ext cx="7248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BB8640"/>
                </a:solidFill>
                <a:effectLst/>
                <a:uLnTx/>
                <a:uFillTx/>
                <a:latin typeface="Calisto MT" panose="02040603050505030304"/>
                <a:ea typeface="+mn-ea"/>
                <a:cs typeface="+mn-cs"/>
              </a:rPr>
              <a:t>A</a:t>
            </a:r>
          </a:p>
        </p:txBody>
      </p:sp>
      <p:sp>
        <p:nvSpPr>
          <p:cNvPr id="8" name="Rectangle 7">
            <a:extLst>
              <a:ext uri="{FF2B5EF4-FFF2-40B4-BE49-F238E27FC236}">
                <a16:creationId xmlns:a16="http://schemas.microsoft.com/office/drawing/2014/main" id="{66DE49F3-8C9E-B2AA-A682-91C59D13FDB1}"/>
              </a:ext>
            </a:extLst>
          </p:cNvPr>
          <p:cNvSpPr/>
          <p:nvPr/>
        </p:nvSpPr>
        <p:spPr>
          <a:xfrm>
            <a:off x="4857187" y="3256369"/>
            <a:ext cx="63831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BB8640"/>
                </a:solidFill>
                <a:effectLst/>
                <a:uLnTx/>
                <a:uFillTx/>
                <a:latin typeface="Calisto MT" panose="02040603050505030304"/>
                <a:ea typeface="+mn-ea"/>
                <a:cs typeface="+mn-cs"/>
              </a:rPr>
              <a:t>B</a:t>
            </a:r>
          </a:p>
        </p:txBody>
      </p:sp>
      <p:sp>
        <p:nvSpPr>
          <p:cNvPr id="10" name="Rectangle 9">
            <a:extLst>
              <a:ext uri="{FF2B5EF4-FFF2-40B4-BE49-F238E27FC236}">
                <a16:creationId xmlns:a16="http://schemas.microsoft.com/office/drawing/2014/main" id="{F09C585D-26D3-C66C-ED13-074F4F6A9D09}"/>
              </a:ext>
            </a:extLst>
          </p:cNvPr>
          <p:cNvSpPr/>
          <p:nvPr/>
        </p:nvSpPr>
        <p:spPr>
          <a:xfrm>
            <a:off x="4808652" y="4302150"/>
            <a:ext cx="7248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BB8640"/>
                </a:solidFill>
                <a:effectLst/>
                <a:uLnTx/>
                <a:uFillTx/>
                <a:latin typeface="Calisto MT" panose="02040603050505030304"/>
                <a:ea typeface="+mn-ea"/>
                <a:cs typeface="+mn-cs"/>
              </a:rPr>
              <a:t>C</a:t>
            </a:r>
          </a:p>
        </p:txBody>
      </p:sp>
    </p:spTree>
    <p:extLst>
      <p:ext uri="{BB962C8B-B14F-4D97-AF65-F5344CB8AC3E}">
        <p14:creationId xmlns:p14="http://schemas.microsoft.com/office/powerpoint/2010/main" val="249844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2429AE42-F611-40E2-8B48-4294D85506F0}"/>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41204" r="1462"/>
          <a:stretch/>
        </p:blipFill>
        <p:spPr>
          <a:xfrm>
            <a:off x="0" y="10"/>
            <a:ext cx="12192000" cy="6857990"/>
          </a:xfrm>
          <a:prstGeom prst="rect">
            <a:avLst/>
          </a:prstGeom>
        </p:spPr>
      </p:pic>
      <p:sp>
        <p:nvSpPr>
          <p:cNvPr id="12" name="Rectangle 11">
            <a:extLst>
              <a:ext uri="{FF2B5EF4-FFF2-40B4-BE49-F238E27FC236}">
                <a16:creationId xmlns:a16="http://schemas.microsoft.com/office/drawing/2014/main" id="{CDC7DD44-AC90-49BE-8115-1B5AFD326CD3}"/>
              </a:ext>
            </a:extLst>
          </p:cNvPr>
          <p:cNvSpPr/>
          <p:nvPr/>
        </p:nvSpPr>
        <p:spPr>
          <a:xfrm>
            <a:off x="2175569" y="1079500"/>
            <a:ext cx="7840861" cy="4699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9" name="Content Placeholder 8">
            <a:extLst>
              <a:ext uri="{FF2B5EF4-FFF2-40B4-BE49-F238E27FC236}">
                <a16:creationId xmlns:a16="http://schemas.microsoft.com/office/drawing/2014/main" id="{9DC52762-343C-4A3A-8775-9E1BF2D7B1C7}"/>
              </a:ext>
            </a:extLst>
          </p:cNvPr>
          <p:cNvSpPr>
            <a:spLocks noGrp="1"/>
          </p:cNvSpPr>
          <p:nvPr>
            <p:ph sz="quarter" idx="4"/>
          </p:nvPr>
        </p:nvSpPr>
        <p:spPr>
          <a:xfrm>
            <a:off x="2175569" y="1447800"/>
            <a:ext cx="7840861" cy="4495800"/>
          </a:xfrm>
        </p:spPr>
        <p:txBody>
          <a:bodyPr vert="horz" lIns="91440" tIns="45720" rIns="91440" bIns="45720" rtlCol="0" anchor="ctr">
            <a:normAutofit lnSpcReduction="10000"/>
          </a:bodyPr>
          <a:lstStyle/>
          <a:p>
            <a:pPr marL="36900" indent="0">
              <a:buNone/>
            </a:pPr>
            <a:r>
              <a:rPr lang="en-US" sz="3200" dirty="0">
                <a:solidFill>
                  <a:schemeClr val="bg1"/>
                </a:solidFill>
              </a:rPr>
              <a:t> What Does a Public Adjuster Do?</a:t>
            </a:r>
          </a:p>
          <a:p>
            <a:endParaRPr lang="en-US" sz="3200" dirty="0">
              <a:solidFill>
                <a:schemeClr val="bg1"/>
              </a:solidFill>
            </a:endParaRPr>
          </a:p>
          <a:p>
            <a:r>
              <a:rPr lang="en-US" sz="3200" dirty="0">
                <a:solidFill>
                  <a:schemeClr val="bg1"/>
                </a:solidFill>
              </a:rPr>
              <a:t>We help home and business owners when they have damage to their property</a:t>
            </a:r>
          </a:p>
          <a:p>
            <a:r>
              <a:rPr lang="en-US" sz="3200" dirty="0">
                <a:solidFill>
                  <a:schemeClr val="bg1"/>
                </a:solidFill>
              </a:rPr>
              <a:t> Through professional representation, we make sure the insurance companies treat them fairly, and more importantly, pay them fairly</a:t>
            </a:r>
          </a:p>
          <a:p>
            <a:endParaRPr lang="en-US" dirty="0">
              <a:solidFill>
                <a:schemeClr val="tx1"/>
              </a:solidFill>
            </a:endParaRPr>
          </a:p>
        </p:txBody>
      </p:sp>
    </p:spTree>
    <p:custDataLst>
      <p:tags r:id="rId1"/>
    </p:custDataLst>
    <p:extLst>
      <p:ext uri="{BB962C8B-B14F-4D97-AF65-F5344CB8AC3E}">
        <p14:creationId xmlns:p14="http://schemas.microsoft.com/office/powerpoint/2010/main" val="2699886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E74D38-5906-924F-CDCB-86C80B23F6F4}"/>
              </a:ext>
            </a:extLst>
          </p:cNvPr>
          <p:cNvPicPr>
            <a:picLocks noChangeAspect="1"/>
          </p:cNvPicPr>
          <p:nvPr/>
        </p:nvPicPr>
        <p:blipFill>
          <a:blip r:embed="rId2"/>
          <a:stretch>
            <a:fillRect/>
          </a:stretch>
        </p:blipFill>
        <p:spPr>
          <a:xfrm>
            <a:off x="0" y="0"/>
            <a:ext cx="12192000" cy="6908800"/>
          </a:xfrm>
          <a:prstGeom prst="rect">
            <a:avLst/>
          </a:prstGeom>
        </p:spPr>
      </p:pic>
    </p:spTree>
    <p:extLst>
      <p:ext uri="{BB962C8B-B14F-4D97-AF65-F5344CB8AC3E}">
        <p14:creationId xmlns:p14="http://schemas.microsoft.com/office/powerpoint/2010/main" val="346887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1050-87E3-183F-608C-009F4423E708}"/>
            </a:ext>
          </a:extLst>
        </p:cNvPr>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439CF414-815A-41BB-EC30-16CD819C642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41204" r="1462"/>
          <a:stretch/>
        </p:blipFill>
        <p:spPr>
          <a:xfrm>
            <a:off x="0" y="10"/>
            <a:ext cx="12192000" cy="6857990"/>
          </a:xfrm>
          <a:prstGeom prst="rect">
            <a:avLst/>
          </a:prstGeom>
        </p:spPr>
      </p:pic>
      <p:sp>
        <p:nvSpPr>
          <p:cNvPr id="12" name="Rectangle 11">
            <a:extLst>
              <a:ext uri="{FF2B5EF4-FFF2-40B4-BE49-F238E27FC236}">
                <a16:creationId xmlns:a16="http://schemas.microsoft.com/office/drawing/2014/main" id="{1AA61016-020A-7728-33BD-796781F8ADD8}"/>
              </a:ext>
            </a:extLst>
          </p:cNvPr>
          <p:cNvSpPr/>
          <p:nvPr/>
        </p:nvSpPr>
        <p:spPr>
          <a:xfrm>
            <a:off x="2175569" y="1079500"/>
            <a:ext cx="7840861" cy="4699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9" name="Content Placeholder 8">
            <a:extLst>
              <a:ext uri="{FF2B5EF4-FFF2-40B4-BE49-F238E27FC236}">
                <a16:creationId xmlns:a16="http://schemas.microsoft.com/office/drawing/2014/main" id="{F83B82BE-F8DE-FB81-77DE-B86350200464}"/>
              </a:ext>
            </a:extLst>
          </p:cNvPr>
          <p:cNvSpPr>
            <a:spLocks noGrp="1"/>
          </p:cNvSpPr>
          <p:nvPr>
            <p:ph sz="quarter" idx="4"/>
          </p:nvPr>
        </p:nvSpPr>
        <p:spPr>
          <a:xfrm>
            <a:off x="2175569" y="1447800"/>
            <a:ext cx="7840861" cy="4495800"/>
          </a:xfrm>
        </p:spPr>
        <p:txBody>
          <a:bodyPr vert="horz" lIns="91440" tIns="45720" rIns="91440" bIns="45720" rtlCol="0" anchor="ctr">
            <a:normAutofit/>
          </a:bodyPr>
          <a:lstStyle/>
          <a:p>
            <a:pPr marL="36900" indent="0">
              <a:buNone/>
            </a:pPr>
            <a:r>
              <a:rPr lang="en-US" sz="3200" dirty="0">
                <a:solidFill>
                  <a:schemeClr val="bg1"/>
                </a:solidFill>
              </a:rPr>
              <a:t>Public Adjusters</a:t>
            </a:r>
          </a:p>
          <a:p>
            <a:r>
              <a:rPr lang="en-US" sz="3200" dirty="0">
                <a:solidFill>
                  <a:schemeClr val="bg1"/>
                </a:solidFill>
              </a:rPr>
              <a:t>Are licensed and bonded in their state of residence</a:t>
            </a:r>
          </a:p>
          <a:p>
            <a:r>
              <a:rPr lang="en-US" sz="3200" dirty="0">
                <a:solidFill>
                  <a:schemeClr val="bg1"/>
                </a:solidFill>
              </a:rPr>
              <a:t>Can be licensed in several states</a:t>
            </a:r>
          </a:p>
          <a:p>
            <a:r>
              <a:rPr lang="en-US" sz="3200" dirty="0">
                <a:solidFill>
                  <a:schemeClr val="bg1"/>
                </a:solidFill>
              </a:rPr>
              <a:t> Work on contingency</a:t>
            </a:r>
          </a:p>
          <a:p>
            <a:r>
              <a:rPr lang="en-US" sz="3200" dirty="0">
                <a:solidFill>
                  <a:schemeClr val="bg1"/>
                </a:solidFill>
              </a:rPr>
              <a:t>Work directly with the insurance adjusters to settle claims fairly</a:t>
            </a:r>
          </a:p>
          <a:p>
            <a:endParaRPr lang="en-US" sz="3200" dirty="0">
              <a:solidFill>
                <a:schemeClr val="bg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524849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2429AE42-F611-40E2-8B48-4294D85506F0}"/>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l="41204" r="1462"/>
          <a:stretch/>
        </p:blipFill>
        <p:spPr>
          <a:xfrm>
            <a:off x="0" y="10"/>
            <a:ext cx="12192000" cy="6857990"/>
          </a:xfrm>
          <a:prstGeom prst="rect">
            <a:avLst/>
          </a:prstGeom>
        </p:spPr>
      </p:pic>
      <p:sp>
        <p:nvSpPr>
          <p:cNvPr id="12" name="Rectangle 11">
            <a:extLst>
              <a:ext uri="{FF2B5EF4-FFF2-40B4-BE49-F238E27FC236}">
                <a16:creationId xmlns:a16="http://schemas.microsoft.com/office/drawing/2014/main" id="{CDC7DD44-AC90-49BE-8115-1B5AFD326CD3}"/>
              </a:ext>
            </a:extLst>
          </p:cNvPr>
          <p:cNvSpPr/>
          <p:nvPr/>
        </p:nvSpPr>
        <p:spPr>
          <a:xfrm>
            <a:off x="1496291" y="296883"/>
            <a:ext cx="9048996" cy="622266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sp>
        <p:nvSpPr>
          <p:cNvPr id="9" name="Content Placeholder 8">
            <a:extLst>
              <a:ext uri="{FF2B5EF4-FFF2-40B4-BE49-F238E27FC236}">
                <a16:creationId xmlns:a16="http://schemas.microsoft.com/office/drawing/2014/main" id="{9DC52762-343C-4A3A-8775-9E1BF2D7B1C7}"/>
              </a:ext>
            </a:extLst>
          </p:cNvPr>
          <p:cNvSpPr>
            <a:spLocks noGrp="1"/>
          </p:cNvSpPr>
          <p:nvPr>
            <p:ph sz="quarter" idx="4"/>
          </p:nvPr>
        </p:nvSpPr>
        <p:spPr>
          <a:xfrm>
            <a:off x="2100358" y="1317006"/>
            <a:ext cx="7840861" cy="5244111"/>
          </a:xfrm>
        </p:spPr>
        <p:txBody>
          <a:bodyPr vert="horz" lIns="91440" tIns="45720" rIns="91440" bIns="45720" rtlCol="0" anchor="ctr">
            <a:normAutofit fontScale="62500" lnSpcReduction="20000"/>
          </a:bodyPr>
          <a:lstStyle/>
          <a:p>
            <a:r>
              <a:rPr lang="en-US" sz="4000" dirty="0">
                <a:solidFill>
                  <a:schemeClr val="bg1"/>
                </a:solidFill>
              </a:rPr>
              <a:t>We represent home and business owners when they have damage to their property</a:t>
            </a:r>
          </a:p>
          <a:p>
            <a:pPr marL="0" indent="0"/>
            <a:endParaRPr lang="en-US" sz="4000" dirty="0">
              <a:solidFill>
                <a:schemeClr val="bg1"/>
              </a:solidFill>
            </a:endParaRPr>
          </a:p>
          <a:p>
            <a:r>
              <a:rPr lang="en-US" sz="4000" dirty="0">
                <a:solidFill>
                  <a:schemeClr val="bg1"/>
                </a:solidFill>
              </a:rPr>
              <a:t> We make sure the insurance companies treat them fairly, and more importantly, pay them fairly </a:t>
            </a:r>
          </a:p>
          <a:p>
            <a:r>
              <a:rPr lang="en-US" sz="4000" dirty="0">
                <a:solidFill>
                  <a:schemeClr val="bg1"/>
                </a:solidFill>
              </a:rPr>
              <a:t>We </a:t>
            </a:r>
            <a:r>
              <a:rPr lang="en-US" sz="4000" u="sng" dirty="0">
                <a:solidFill>
                  <a:schemeClr val="bg1"/>
                </a:solidFill>
              </a:rPr>
              <a:t>MAXIMIZE</a:t>
            </a:r>
            <a:r>
              <a:rPr lang="en-US" sz="4000" dirty="0">
                <a:solidFill>
                  <a:schemeClr val="bg1"/>
                </a:solidFill>
              </a:rPr>
              <a:t> what a property is entitled to under their policy</a:t>
            </a:r>
          </a:p>
          <a:p>
            <a:endParaRPr lang="en-US" sz="4000" dirty="0">
              <a:solidFill>
                <a:schemeClr val="bg1"/>
              </a:solidFill>
            </a:endParaRPr>
          </a:p>
          <a:p>
            <a:r>
              <a:rPr lang="en-US" sz="4000" dirty="0">
                <a:solidFill>
                  <a:schemeClr val="bg1"/>
                </a:solidFill>
              </a:rPr>
              <a:t>We are paid on a contingency basis for claims we handle</a:t>
            </a:r>
          </a:p>
          <a:p>
            <a:endParaRPr lang="en-US" sz="4000" dirty="0">
              <a:solidFill>
                <a:schemeClr val="bg1"/>
              </a:solidFill>
            </a:endParaRPr>
          </a:p>
          <a:p>
            <a:r>
              <a:rPr lang="en-US" sz="4000" dirty="0">
                <a:solidFill>
                  <a:schemeClr val="bg1"/>
                </a:solidFill>
              </a:rPr>
              <a:t>We offer FREE Home Asset Protection Assessments</a:t>
            </a:r>
          </a:p>
          <a:p>
            <a:endParaRPr lang="en-US" dirty="0">
              <a:solidFill>
                <a:schemeClr val="tx1"/>
              </a:solidFill>
            </a:endParaRPr>
          </a:p>
        </p:txBody>
      </p:sp>
      <p:sp>
        <p:nvSpPr>
          <p:cNvPr id="2" name="TextBox 1">
            <a:extLst>
              <a:ext uri="{FF2B5EF4-FFF2-40B4-BE49-F238E27FC236}">
                <a16:creationId xmlns:a16="http://schemas.microsoft.com/office/drawing/2014/main" id="{8A064ACD-9988-58DD-2BBC-025DA9FA71EE}"/>
              </a:ext>
            </a:extLst>
          </p:cNvPr>
          <p:cNvSpPr txBox="1"/>
          <p:nvPr/>
        </p:nvSpPr>
        <p:spPr>
          <a:xfrm>
            <a:off x="1496290" y="338448"/>
            <a:ext cx="9048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prstClr val="black"/>
                </a:solidFill>
                <a:effectLst/>
                <a:uLnTx/>
                <a:uFillTx/>
                <a:latin typeface="Calisto MT" panose="02040603050505030304"/>
                <a:ea typeface="+mn-ea"/>
                <a:cs typeface="+mn-cs"/>
              </a:rPr>
              <a:t>What we do for home and business owners </a:t>
            </a:r>
          </a:p>
        </p:txBody>
      </p:sp>
    </p:spTree>
    <p:custDataLst>
      <p:tags r:id="rId1"/>
    </p:custDataLst>
    <p:extLst>
      <p:ext uri="{BB962C8B-B14F-4D97-AF65-F5344CB8AC3E}">
        <p14:creationId xmlns:p14="http://schemas.microsoft.com/office/powerpoint/2010/main" val="2278027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3446D8-5044-0B56-C2CB-25BFB4819012}"/>
              </a:ext>
            </a:extLst>
          </p:cNvPr>
          <p:cNvGrpSpPr/>
          <p:nvPr/>
        </p:nvGrpSpPr>
        <p:grpSpPr>
          <a:xfrm>
            <a:off x="1794018" y="643467"/>
            <a:ext cx="8603964" cy="5571066"/>
            <a:chOff x="1794018" y="643467"/>
            <a:chExt cx="8603964" cy="5571066"/>
          </a:xfrm>
        </p:grpSpPr>
        <p:pic>
          <p:nvPicPr>
            <p:cNvPr id="4" name="Picture 3" descr="A screenshot of a review&#10;&#10;AI-generated content may be incorrect.">
              <a:extLst>
                <a:ext uri="{FF2B5EF4-FFF2-40B4-BE49-F238E27FC236}">
                  <a16:creationId xmlns:a16="http://schemas.microsoft.com/office/drawing/2014/main" id="{5E66719D-CC90-EBEE-BB96-E89322D672DE}"/>
                </a:ext>
              </a:extLst>
            </p:cNvPr>
            <p:cNvPicPr>
              <a:picLocks noChangeAspect="1"/>
            </p:cNvPicPr>
            <p:nvPr/>
          </p:nvPicPr>
          <p:blipFill>
            <a:blip r:embed="rId2"/>
            <a:stretch>
              <a:fillRect/>
            </a:stretch>
          </p:blipFill>
          <p:spPr>
            <a:xfrm>
              <a:off x="1794018" y="643467"/>
              <a:ext cx="8603964" cy="5571066"/>
            </a:xfrm>
            <a:prstGeom prst="rect">
              <a:avLst/>
            </a:prstGeom>
          </p:spPr>
        </p:pic>
        <p:sp>
          <p:nvSpPr>
            <p:cNvPr id="5" name="Rectangle 4">
              <a:extLst>
                <a:ext uri="{FF2B5EF4-FFF2-40B4-BE49-F238E27FC236}">
                  <a16:creationId xmlns:a16="http://schemas.microsoft.com/office/drawing/2014/main" id="{F8F8AF5A-60B9-C721-B291-ADED7ECA3732}"/>
                </a:ext>
              </a:extLst>
            </p:cNvPr>
            <p:cNvSpPr/>
            <p:nvPr/>
          </p:nvSpPr>
          <p:spPr>
            <a:xfrm>
              <a:off x="8658665" y="717452"/>
              <a:ext cx="1739317" cy="7244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sto MT" panose="02040603050505030304"/>
                <a:ea typeface="+mn-ea"/>
                <a:cs typeface="+mn-cs"/>
              </a:endParaRPr>
            </a:p>
          </p:txBody>
        </p:sp>
      </p:grpSp>
    </p:spTree>
    <p:extLst>
      <p:ext uri="{BB962C8B-B14F-4D97-AF65-F5344CB8AC3E}">
        <p14:creationId xmlns:p14="http://schemas.microsoft.com/office/powerpoint/2010/main" val="13226862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11574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P030004080">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otalTime>684</TotalTime>
  <Words>3019</Words>
  <Application>Microsoft Macintosh PowerPoint</Application>
  <PresentationFormat>Widescreen</PresentationFormat>
  <Paragraphs>783</Paragraphs>
  <Slides>60</Slides>
  <Notes>25</Notes>
  <HiddenSlides>0</HiddenSlides>
  <MMClips>1</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0</vt:i4>
      </vt:variant>
      <vt:variant>
        <vt:lpstr>Slide Titles</vt:lpstr>
      </vt:variant>
      <vt:variant>
        <vt:i4>60</vt:i4>
      </vt:variant>
    </vt:vector>
  </HeadingPairs>
  <TitlesOfParts>
    <vt:vector size="81" baseType="lpstr">
      <vt:lpstr>Arial</vt:lpstr>
      <vt:lpstr>Arial Black</vt:lpstr>
      <vt:lpstr>Calibri</vt:lpstr>
      <vt:lpstr>Calibri Light</vt:lpstr>
      <vt:lpstr>Calisto MT</vt:lpstr>
      <vt:lpstr>Century Gothic</vt:lpstr>
      <vt:lpstr>Corbel</vt:lpstr>
      <vt:lpstr>Courier New</vt:lpstr>
      <vt:lpstr>Engravers MT</vt:lpstr>
      <vt:lpstr>Helvetica</vt:lpstr>
      <vt:lpstr>Open Sans</vt:lpstr>
      <vt:lpstr>Segoe UI</vt:lpstr>
      <vt:lpstr>Times New Roman</vt:lpstr>
      <vt:lpstr>UICTFontTextStyleEmphasizedBody</vt:lpstr>
      <vt:lpstr>Wingdings</vt:lpstr>
      <vt:lpstr>Wingdings 2</vt:lpstr>
      <vt:lpstr>Wingdings 3</vt:lpstr>
      <vt:lpstr>Office Theme</vt:lpstr>
      <vt:lpstr>Slate</vt:lpstr>
      <vt:lpstr>8_Office Theme</vt:lpstr>
      <vt:lpstr>4_TP030004080</vt:lpstr>
      <vt:lpstr>PowerPoint Presentation</vt:lpstr>
      <vt:lpstr>You will be enlightened today and learn things that the majority of Americans do not know but SHOULD!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Need for Public Adjusters</vt:lpstr>
      <vt:lpstr>How Effective Are Public Adjusters?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Is A Public Adjuster Needed?</vt:lpstr>
      <vt:lpstr>Dangers of Homeowners Handling Their Own Claim</vt:lpstr>
      <vt:lpstr>You have the right to remain silent….</vt:lpstr>
      <vt:lpstr>An example of a typical claim</vt:lpstr>
      <vt:lpstr>This is How the Insurance  Company Can View a Claim</vt:lpstr>
      <vt:lpstr>Metro’s Field Adjuster Prepares a Complete Estimate Showing the Full Extent of Damages</vt:lpstr>
      <vt:lpstr>PowerPoint Presentation</vt:lpstr>
      <vt:lpstr>PowerPoint Presentation</vt:lpstr>
      <vt:lpstr>FIRE</vt:lpstr>
      <vt:lpstr>Smoke</vt:lpstr>
      <vt:lpstr>EXPLOSION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leaks from the following:</vt:lpstr>
      <vt:lpstr>PowerPoint Presentation</vt:lpstr>
      <vt:lpstr>PowerPoint Presentation</vt:lpstr>
      <vt:lpstr>PowerPoint Presentation</vt:lpstr>
      <vt:lpstr>Damage to flooring</vt:lpstr>
      <vt:lpstr>PowerPoint Presentation</vt:lpstr>
      <vt:lpstr>PowerPoint Presentation</vt:lpstr>
      <vt:lpstr>What’s in your Policy?</vt:lpstr>
      <vt:lpstr>Industry Fee Range</vt:lpstr>
      <vt:lpstr>PowerPoint Presentation</vt:lpstr>
      <vt:lpstr>Interested in a part-time secondary income or change in career?</vt:lpstr>
      <vt:lpstr>PowerPoint Presentation</vt:lpstr>
      <vt:lpstr>PowerPoint Presentation</vt:lpstr>
      <vt:lpstr>PowerPoint Presentation</vt:lpstr>
      <vt:lpstr>PowerPoint Presentation</vt:lpstr>
      <vt:lpstr>3 final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Quickstart Training</dc:title>
  <dc:creator>Microsoft Office User</dc:creator>
  <cp:lastModifiedBy>Lisa Martin</cp:lastModifiedBy>
  <cp:revision>83</cp:revision>
  <cp:lastPrinted>2024-03-28T22:15:23Z</cp:lastPrinted>
  <dcterms:created xsi:type="dcterms:W3CDTF">2022-08-26T15:50:38Z</dcterms:created>
  <dcterms:modified xsi:type="dcterms:W3CDTF">2025-10-16T18:09:45Z</dcterms:modified>
</cp:coreProperties>
</file>