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8"/>
  </p:notesMasterIdLst>
  <p:handoutMasterIdLst>
    <p:handoutMasterId r:id="rId19"/>
  </p:handoutMasterIdLst>
  <p:sldIdLst>
    <p:sldId id="256" r:id="rId2"/>
    <p:sldId id="300" r:id="rId3"/>
    <p:sldId id="303" r:id="rId4"/>
    <p:sldId id="301" r:id="rId5"/>
    <p:sldId id="304" r:id="rId6"/>
    <p:sldId id="302" r:id="rId7"/>
    <p:sldId id="308" r:id="rId8"/>
    <p:sldId id="306" r:id="rId9"/>
    <p:sldId id="310" r:id="rId10"/>
    <p:sldId id="312" r:id="rId11"/>
    <p:sldId id="313" r:id="rId12"/>
    <p:sldId id="314" r:id="rId13"/>
    <p:sldId id="264" r:id="rId14"/>
    <p:sldId id="258" r:id="rId15"/>
    <p:sldId id="297" r:id="rId16"/>
    <p:sldId id="291" r:id="rId17"/>
  </p:sldIdLst>
  <p:sldSz cx="12192000" cy="6858000"/>
  <p:notesSz cx="6881813"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08" autoAdjust="0"/>
    <p:restoredTop sz="93899" autoAdjust="0"/>
  </p:normalViewPr>
  <p:slideViewPr>
    <p:cSldViewPr snapToGrid="0">
      <p:cViewPr varScale="1">
        <p:scale>
          <a:sx n="68" d="100"/>
          <a:sy n="68" d="100"/>
        </p:scale>
        <p:origin x="80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4_5">
  <dgm:title val=""/>
  <dgm:desc val=""/>
  <dgm:catLst>
    <dgm:cat type="accent4" pri="11500"/>
  </dgm:catLst>
  <dgm:styleLbl name="node0">
    <dgm:fillClrLst meth="cycle">
      <a:schemeClr val="accent4">
        <a:alpha val="80000"/>
      </a:schemeClr>
    </dgm:fillClrLst>
    <dgm:linClrLst meth="repeat">
      <a:schemeClr val="lt1"/>
    </dgm:linClrLst>
    <dgm:effectClrLst/>
    <dgm:txLinClrLst/>
    <dgm:txFillClrLst/>
    <dgm:txEffectClrLst/>
  </dgm:styleLbl>
  <dgm:styleLbl name="node1">
    <dgm:fillClrLst>
      <a:schemeClr val="accent4">
        <a:alpha val="90000"/>
      </a:schemeClr>
      <a:schemeClr val="accent4">
        <a:alpha val="50000"/>
      </a:schemeClr>
    </dgm:fillClrLst>
    <dgm:linClrLst meth="repeat">
      <a:schemeClr val="lt1"/>
    </dgm:linClrLst>
    <dgm:effectClrLst/>
    <dgm:txLinClrLst/>
    <dgm:txFillClrLst/>
    <dgm:txEffectClrLst/>
  </dgm:styleLbl>
  <dgm:styleLbl name="alignNode1">
    <dgm:fillClrLst>
      <a:schemeClr val="accent4">
        <a:alpha val="90000"/>
      </a:schemeClr>
      <a:schemeClr val="accent4">
        <a:alpha val="50000"/>
      </a:schemeClr>
    </dgm:fillClrLst>
    <dgm:linClrLst>
      <a:schemeClr val="accent4">
        <a:alpha val="90000"/>
      </a:schemeClr>
      <a:schemeClr val="accent4">
        <a:alpha val="50000"/>
      </a:schemeClr>
    </dgm:linClrLst>
    <dgm:effectClrLst/>
    <dgm:txLinClrLst/>
    <dgm:txFillClrLst/>
    <dgm:txEffectClrLst/>
  </dgm:styleLbl>
  <dgm:styleLbl name="lnNode1">
    <dgm:fillClrLst>
      <a:schemeClr val="accent4">
        <a:shade val="90000"/>
      </a:schemeClr>
      <a:schemeClr val="accent4">
        <a:alpha val="50000"/>
        <a:tint val="50000"/>
      </a:schemeClr>
    </dgm:fillClrLst>
    <dgm:linClrLst meth="repeat">
      <a:schemeClr val="lt1"/>
    </dgm:linClrLst>
    <dgm:effectClrLst/>
    <dgm:txLinClrLst/>
    <dgm:txFillClrLst/>
    <dgm:txEffectClrLst/>
  </dgm:styleLbl>
  <dgm:styleLbl name="vennNode1">
    <dgm:fillClrLst>
      <a:schemeClr val="accent4">
        <a:shade val="80000"/>
        <a:alpha val="50000"/>
      </a:schemeClr>
      <a:schemeClr val="accent4">
        <a:alpha val="80000"/>
      </a:schemeClr>
    </dgm:fillClrLst>
    <dgm:linClrLst meth="repeat">
      <a:schemeClr val="lt1"/>
    </dgm:linClrLst>
    <dgm:effectClrLst/>
    <dgm:txLinClrLst/>
    <dgm:txFillClrLst/>
    <dgm:txEffectClrLst/>
  </dgm:styleLbl>
  <dgm:styleLbl name="node2">
    <dgm:fillClrLst>
      <a:schemeClr val="accent4">
        <a:alpha val="70000"/>
      </a:schemeClr>
    </dgm:fillClrLst>
    <dgm:linClrLst meth="repeat">
      <a:schemeClr val="lt1"/>
    </dgm:linClrLst>
    <dgm:effectClrLst/>
    <dgm:txLinClrLst/>
    <dgm:txFillClrLst/>
    <dgm:txEffectClrLst/>
  </dgm:styleLbl>
  <dgm:styleLbl name="node3">
    <dgm:fillClrLst>
      <a:schemeClr val="accent4">
        <a:alpha val="50000"/>
      </a:schemeClr>
    </dgm:fillClrLst>
    <dgm:linClrLst meth="repeat">
      <a:schemeClr val="lt1"/>
    </dgm:linClrLst>
    <dgm:effectClrLst/>
    <dgm:txLinClrLst/>
    <dgm:txFillClrLst/>
    <dgm:txEffectClrLst/>
  </dgm:styleLbl>
  <dgm:styleLbl name="node4">
    <dgm:fillClrLst>
      <a:schemeClr val="accent4">
        <a:alpha val="30000"/>
      </a:schemeClr>
    </dgm:fillClrLst>
    <dgm:linClrLst meth="repeat">
      <a:schemeClr val="lt1"/>
    </dgm:linClrLst>
    <dgm:effectClrLst/>
    <dgm:txLinClrLst/>
    <dgm:txFillClrLst/>
    <dgm:txEffectClrLst/>
  </dgm:styleLbl>
  <dgm:styleLbl name="fgImgPlace1">
    <dgm:fillClrLst>
      <a:schemeClr val="accent4">
        <a:tint val="50000"/>
        <a:alpha val="90000"/>
      </a:schemeClr>
      <a:schemeClr val="accent4">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fg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bg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sibTrans1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alpha val="90000"/>
      </a:schemeClr>
    </dgm:fillClrLst>
    <dgm:linClrLst meth="repeat">
      <a:schemeClr val="lt1"/>
    </dgm:linClrLst>
    <dgm:effectClrLst/>
    <dgm:txLinClrLst/>
    <dgm:txFillClrLst/>
    <dgm:txEffectClrLst/>
  </dgm:styleLbl>
  <dgm:styleLbl name="asst1">
    <dgm:fillClrLst meth="repeat">
      <a:schemeClr val="accent4">
        <a:alpha val="90000"/>
      </a:schemeClr>
    </dgm:fillClrLst>
    <dgm:linClrLst meth="repeat">
      <a:schemeClr val="lt1"/>
    </dgm:linClrLst>
    <dgm:effectClrLst/>
    <dgm:txLinClrLst/>
    <dgm:txFillClrLst/>
    <dgm:txEffectClrLst/>
  </dgm:styleLbl>
  <dgm:styleLbl name="asst2">
    <dgm:fillClrLst>
      <a:schemeClr val="accent4">
        <a:alpha val="90000"/>
      </a:schemeClr>
    </dgm:fillClrLst>
    <dgm:linClrLst meth="repeat">
      <a:schemeClr val="lt1"/>
    </dgm:linClrLst>
    <dgm:effectClrLst/>
    <dgm:txLinClrLst/>
    <dgm:txFillClrLst/>
    <dgm:txEffectClrLst/>
  </dgm:styleLbl>
  <dgm:styleLbl name="asst3">
    <dgm:fillClrLst>
      <a:schemeClr val="accent4">
        <a:alpha val="70000"/>
      </a:schemeClr>
    </dgm:fillClrLst>
    <dgm:linClrLst meth="repeat">
      <a:schemeClr val="lt1"/>
    </dgm:linClrLst>
    <dgm:effectClrLst/>
    <dgm:txLinClrLst/>
    <dgm:txFillClrLst/>
    <dgm:txEffectClrLst/>
  </dgm:styleLbl>
  <dgm:styleLbl name="asst4">
    <dgm:fillClrLst>
      <a:schemeClr val="accent4">
        <a:alpha val="50000"/>
      </a:schemeClr>
    </dgm:fillClrLst>
    <dgm:linClrLst meth="repeat">
      <a:schemeClr val="lt1"/>
    </dgm:linClrLst>
    <dgm:effectClrLst/>
    <dgm:txLinClrLst/>
    <dgm:txFillClrLst/>
    <dgm:txEffectClrLst/>
  </dgm:styleLbl>
  <dgm:styleLbl name="parChTrans2D1">
    <dgm:fillClrLst meth="repeat">
      <a:schemeClr val="accent4">
        <a:shade val="80000"/>
      </a:schemeClr>
    </dgm:fillClrLst>
    <dgm:linClrLst meth="repeat">
      <a:schemeClr val="accent4">
        <a:shade val="80000"/>
      </a:schemeClr>
    </dgm:linClrLst>
    <dgm:effectClrLst/>
    <dgm:txLinClrLst/>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dk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4">
        <a:tint val="90000"/>
      </a:schemeClr>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4">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4">
        <a:alpha val="90000"/>
      </a:schemeClr>
      <a:schemeClr val="accent4">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a:schemeClr val="accent4">
        <a:alpha val="90000"/>
        <a:tint val="40000"/>
      </a:schemeClr>
      <a:schemeClr val="accent4">
        <a:alpha val="5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50000"/>
      </a:schemeClr>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BEE9AD3-15DB-48EF-A158-3C179957A21B}" type="doc">
      <dgm:prSet loTypeId="urn:microsoft.com/office/officeart/2005/8/layout/hProcess9" loCatId="process" qsTypeId="urn:microsoft.com/office/officeart/2005/8/quickstyle/simple2" qsCatId="simple" csTypeId="urn:microsoft.com/office/officeart/2005/8/colors/accent4_5" csCatId="accent4" phldr="1"/>
      <dgm:spPr/>
    </dgm:pt>
    <dgm:pt modelId="{306BABD4-F122-4157-B216-7A99B47A129A}">
      <dgm:prSet phldrT="[Texto]" custT="1"/>
      <dgm:spPr/>
      <dgm:t>
        <a:bodyPr/>
        <a:lstStyle/>
        <a:p>
          <a:pPr algn="just"/>
          <a:r>
            <a:rPr lang="es-ES" sz="1100" dirty="0">
              <a:solidFill>
                <a:schemeClr val="tx1"/>
              </a:solidFill>
              <a:latin typeface="Verdana" panose="020B0604030504040204" pitchFamily="34" charset="0"/>
              <a:ea typeface="Verdana" panose="020B0604030504040204" pitchFamily="34" charset="0"/>
              <a:cs typeface="Verdana" panose="020B0604030504040204" pitchFamily="34" charset="0"/>
            </a:rPr>
            <a:t>Permaneció internada en el Hospital civil Fray Antonio Alcalde por más de tres meses. </a:t>
          </a:r>
        </a:p>
        <a:p>
          <a:pPr algn="just"/>
          <a:r>
            <a:rPr lang="es-ES" sz="1100" dirty="0">
              <a:solidFill>
                <a:schemeClr val="tx1"/>
              </a:solidFill>
              <a:latin typeface="Verdana" panose="020B0604030504040204" pitchFamily="34" charset="0"/>
              <a:ea typeface="Verdana" panose="020B0604030504040204" pitchFamily="34" charset="0"/>
              <a:cs typeface="Verdana" panose="020B0604030504040204" pitchFamily="34" charset="0"/>
            </a:rPr>
            <a:t>Al recuperarse y ser dada de alta </a:t>
          </a:r>
          <a:r>
            <a:rPr lang="es-ES" sz="1100" b="1" u="sng" dirty="0">
              <a:solidFill>
                <a:schemeClr val="tx1"/>
              </a:solidFill>
              <a:latin typeface="Verdana" panose="020B0604030504040204" pitchFamily="34" charset="0"/>
              <a:ea typeface="Verdana" panose="020B0604030504040204" pitchFamily="34" charset="0"/>
              <a:cs typeface="Verdana" panose="020B0604030504040204" pitchFamily="34" charset="0"/>
            </a:rPr>
            <a:t>solicito su expediente médico </a:t>
          </a:r>
          <a:r>
            <a:rPr lang="es-ES" sz="1100" dirty="0">
              <a:solidFill>
                <a:schemeClr val="tx1"/>
              </a:solidFill>
              <a:latin typeface="Verdana" panose="020B0604030504040204" pitchFamily="34" charset="0"/>
              <a:ea typeface="Verdana" panose="020B0604030504040204" pitchFamily="34" charset="0"/>
              <a:cs typeface="Verdana" panose="020B0604030504040204" pitchFamily="34" charset="0"/>
            </a:rPr>
            <a:t>para el seguimiento de su salud</a:t>
          </a:r>
          <a:endParaRPr lang="es-MX" sz="1100" b="1" dirty="0">
            <a:solidFill>
              <a:schemeClr val="tx1"/>
            </a:solidFill>
            <a:latin typeface="Verdana" panose="020B0604030504040204" pitchFamily="34" charset="0"/>
            <a:ea typeface="Verdana" panose="020B0604030504040204" pitchFamily="34" charset="0"/>
            <a:cs typeface="Verdana" panose="020B0604030504040204" pitchFamily="34" charset="0"/>
          </a:endParaRPr>
        </a:p>
      </dgm:t>
    </dgm:pt>
    <dgm:pt modelId="{D6A06025-E466-4E3D-923C-AA1D44DDD095}" type="parTrans" cxnId="{71980C08-3799-4B42-A2C4-26958FD85625}">
      <dgm:prSet/>
      <dgm:spPr/>
      <dgm:t>
        <a:bodyPr/>
        <a:lstStyle/>
        <a:p>
          <a:endParaRPr lang="es-MX"/>
        </a:p>
      </dgm:t>
    </dgm:pt>
    <dgm:pt modelId="{DCBE963B-2E6E-4B18-80F7-58B3AA34AC41}" type="sibTrans" cxnId="{71980C08-3799-4B42-A2C4-26958FD85625}">
      <dgm:prSet/>
      <dgm:spPr/>
      <dgm:t>
        <a:bodyPr/>
        <a:lstStyle/>
        <a:p>
          <a:endParaRPr lang="es-MX"/>
        </a:p>
      </dgm:t>
    </dgm:pt>
    <dgm:pt modelId="{7A3FDE67-8BBC-44D7-B407-9B9E14A53167}">
      <dgm:prSet phldrT="[Texto]" custT="1"/>
      <dgm:spPr/>
      <dgm:t>
        <a:bodyPr/>
        <a:lstStyle/>
        <a:p>
          <a:pPr algn="just"/>
          <a:r>
            <a:rPr lang="es-ES" sz="1100" dirty="0">
              <a:solidFill>
                <a:schemeClr val="tx1"/>
              </a:solidFill>
              <a:latin typeface="Verdana" panose="020B0604030504040204" pitchFamily="34" charset="0"/>
              <a:ea typeface="Verdana" panose="020B0604030504040204" pitchFamily="34" charset="0"/>
              <a:cs typeface="Verdana" panose="020B0604030504040204" pitchFamily="34" charset="0"/>
            </a:rPr>
            <a:t>Se requirió la Coordinación esfuerzos entre el Consultorio Virtual 'Arturo Díaz Betancourt', FM4, El mesón de la Misericordia para que el Instituto Nacional de Migración para realizar el trámite de Retorno asistido a su país de origen </a:t>
          </a:r>
          <a:endParaRPr lang="es-MX" sz="1100" b="1" dirty="0">
            <a:solidFill>
              <a:schemeClr val="tx1"/>
            </a:solidFill>
            <a:latin typeface="Arial" pitchFamily="34" charset="0"/>
            <a:cs typeface="Arial" pitchFamily="34" charset="0"/>
          </a:endParaRPr>
        </a:p>
      </dgm:t>
    </dgm:pt>
    <dgm:pt modelId="{3D40459C-BA15-44D9-B5DB-13EE7BFCCC8E}" type="parTrans" cxnId="{DE90C365-3D1B-4DA6-B1D7-73BEC882A691}">
      <dgm:prSet/>
      <dgm:spPr/>
      <dgm:t>
        <a:bodyPr/>
        <a:lstStyle/>
        <a:p>
          <a:endParaRPr lang="es-MX"/>
        </a:p>
      </dgm:t>
    </dgm:pt>
    <dgm:pt modelId="{C929AAB7-857F-4959-B1CE-F1703D26C8D1}" type="sibTrans" cxnId="{DE90C365-3D1B-4DA6-B1D7-73BEC882A691}">
      <dgm:prSet/>
      <dgm:spPr/>
      <dgm:t>
        <a:bodyPr/>
        <a:lstStyle/>
        <a:p>
          <a:endParaRPr lang="es-MX"/>
        </a:p>
      </dgm:t>
    </dgm:pt>
    <dgm:pt modelId="{727E032B-FBA0-4A2F-A704-D24E5CCAF17C}">
      <dgm:prSet custT="1"/>
      <dgm:spPr/>
      <dgm:t>
        <a:bodyPr/>
        <a:lstStyle/>
        <a:p>
          <a:pPr algn="just"/>
          <a:r>
            <a:rPr lang="es-ES" sz="1100" dirty="0" err="1">
              <a:solidFill>
                <a:schemeClr val="tx1"/>
              </a:solidFill>
              <a:latin typeface="Verdana" panose="020B0604030504040204" pitchFamily="34" charset="0"/>
              <a:ea typeface="Verdana" panose="020B0604030504040204" pitchFamily="34" charset="0"/>
              <a:cs typeface="Verdana" panose="020B0604030504040204" pitchFamily="34" charset="0"/>
            </a:rPr>
            <a:t>Kenya</a:t>
          </a:r>
          <a:r>
            <a:rPr lang="es-ES" sz="1100" dirty="0">
              <a:solidFill>
                <a:schemeClr val="tx1"/>
              </a:solidFill>
              <a:latin typeface="Verdana" panose="020B0604030504040204" pitchFamily="34" charset="0"/>
              <a:ea typeface="Verdana" panose="020B0604030504040204" pitchFamily="34" charset="0"/>
              <a:cs typeface="Verdana" panose="020B0604030504040204" pitchFamily="34" charset="0"/>
            </a:rPr>
            <a:t> mujer transexual, en  2016, migrante, en tránsito fue diagnosticada con VIH SIDA. Con una salud frágil, con tuberculosis y bajos conteo de cd4, fue atendida de emergencia </a:t>
          </a:r>
        </a:p>
      </dgm:t>
    </dgm:pt>
    <dgm:pt modelId="{14FD946F-BA0C-46D2-94C2-0144C59299F0}" type="parTrans" cxnId="{4D194306-6959-499A-A816-771B8D9650FD}">
      <dgm:prSet/>
      <dgm:spPr/>
      <dgm:t>
        <a:bodyPr/>
        <a:lstStyle/>
        <a:p>
          <a:endParaRPr lang="es-ES"/>
        </a:p>
      </dgm:t>
    </dgm:pt>
    <dgm:pt modelId="{E03A0813-7918-443E-A2F3-110BB5A06EFD}" type="sibTrans" cxnId="{4D194306-6959-499A-A816-771B8D9650FD}">
      <dgm:prSet/>
      <dgm:spPr/>
      <dgm:t>
        <a:bodyPr/>
        <a:lstStyle/>
        <a:p>
          <a:endParaRPr lang="es-ES"/>
        </a:p>
      </dgm:t>
    </dgm:pt>
    <dgm:pt modelId="{332CD2A0-2764-48D7-B728-4ACCF366DCDE}" type="pres">
      <dgm:prSet presAssocID="{CBEE9AD3-15DB-48EF-A158-3C179957A21B}" presName="CompostProcess" presStyleCnt="0">
        <dgm:presLayoutVars>
          <dgm:dir/>
          <dgm:resizeHandles val="exact"/>
        </dgm:presLayoutVars>
      </dgm:prSet>
      <dgm:spPr/>
    </dgm:pt>
    <dgm:pt modelId="{EB28BF13-92E4-49CC-BE0D-7486EC928C48}" type="pres">
      <dgm:prSet presAssocID="{CBEE9AD3-15DB-48EF-A158-3C179957A21B}" presName="arrow" presStyleLbl="bgShp" presStyleIdx="0" presStyleCnt="1" custLinFactNeighborX="1618" custLinFactNeighborY="2151"/>
      <dgm:spPr/>
    </dgm:pt>
    <dgm:pt modelId="{E2A6572B-162D-42CC-8C06-333934BAEC2F}" type="pres">
      <dgm:prSet presAssocID="{CBEE9AD3-15DB-48EF-A158-3C179957A21B}" presName="linearProcess" presStyleCnt="0"/>
      <dgm:spPr/>
    </dgm:pt>
    <dgm:pt modelId="{2D446FE7-59E1-42DA-A9FD-F3BF20708D3F}" type="pres">
      <dgm:prSet presAssocID="{727E032B-FBA0-4A2F-A704-D24E5CCAF17C}" presName="textNode" presStyleLbl="node1" presStyleIdx="0" presStyleCnt="3">
        <dgm:presLayoutVars>
          <dgm:bulletEnabled val="1"/>
        </dgm:presLayoutVars>
      </dgm:prSet>
      <dgm:spPr/>
    </dgm:pt>
    <dgm:pt modelId="{0C1CAF1B-1AD1-48C3-BB84-F5AD1B2CC688}" type="pres">
      <dgm:prSet presAssocID="{E03A0813-7918-443E-A2F3-110BB5A06EFD}" presName="sibTrans" presStyleCnt="0"/>
      <dgm:spPr/>
    </dgm:pt>
    <dgm:pt modelId="{7ADBFC23-B959-4A4E-99D8-30762A280573}" type="pres">
      <dgm:prSet presAssocID="{306BABD4-F122-4157-B216-7A99B47A129A}" presName="textNode" presStyleLbl="node1" presStyleIdx="1" presStyleCnt="3" custLinFactNeighborX="4417" custLinFactNeighborY="1653">
        <dgm:presLayoutVars>
          <dgm:bulletEnabled val="1"/>
        </dgm:presLayoutVars>
      </dgm:prSet>
      <dgm:spPr/>
    </dgm:pt>
    <dgm:pt modelId="{C459EADC-DA45-4E67-9F41-6FFFAFCB539E}" type="pres">
      <dgm:prSet presAssocID="{DCBE963B-2E6E-4B18-80F7-58B3AA34AC41}" presName="sibTrans" presStyleCnt="0"/>
      <dgm:spPr/>
    </dgm:pt>
    <dgm:pt modelId="{72C9C9C4-1709-485D-ABB2-39F14F88FDF4}" type="pres">
      <dgm:prSet presAssocID="{7A3FDE67-8BBC-44D7-B407-9B9E14A53167}" presName="textNode" presStyleLbl="node1" presStyleIdx="2" presStyleCnt="3" custScaleX="119552" custLinFactNeighborX="-766" custLinFactNeighborY="-33">
        <dgm:presLayoutVars>
          <dgm:bulletEnabled val="1"/>
        </dgm:presLayoutVars>
      </dgm:prSet>
      <dgm:spPr/>
    </dgm:pt>
  </dgm:ptLst>
  <dgm:cxnLst>
    <dgm:cxn modelId="{3C28E301-97AB-44CF-ADE9-C531FC4C9574}" type="presOf" srcId="{7A3FDE67-8BBC-44D7-B407-9B9E14A53167}" destId="{72C9C9C4-1709-485D-ABB2-39F14F88FDF4}" srcOrd="0" destOrd="0" presId="urn:microsoft.com/office/officeart/2005/8/layout/hProcess9"/>
    <dgm:cxn modelId="{4D194306-6959-499A-A816-771B8D9650FD}" srcId="{CBEE9AD3-15DB-48EF-A158-3C179957A21B}" destId="{727E032B-FBA0-4A2F-A704-D24E5CCAF17C}" srcOrd="0" destOrd="0" parTransId="{14FD946F-BA0C-46D2-94C2-0144C59299F0}" sibTransId="{E03A0813-7918-443E-A2F3-110BB5A06EFD}"/>
    <dgm:cxn modelId="{71980C08-3799-4B42-A2C4-26958FD85625}" srcId="{CBEE9AD3-15DB-48EF-A158-3C179957A21B}" destId="{306BABD4-F122-4157-B216-7A99B47A129A}" srcOrd="1" destOrd="0" parTransId="{D6A06025-E466-4E3D-923C-AA1D44DDD095}" sibTransId="{DCBE963B-2E6E-4B18-80F7-58B3AA34AC41}"/>
    <dgm:cxn modelId="{5E0E4B43-862E-4ABF-836A-1D84120D3BAB}" type="presOf" srcId="{CBEE9AD3-15DB-48EF-A158-3C179957A21B}" destId="{332CD2A0-2764-48D7-B728-4ACCF366DCDE}" srcOrd="0" destOrd="0" presId="urn:microsoft.com/office/officeart/2005/8/layout/hProcess9"/>
    <dgm:cxn modelId="{DE90C365-3D1B-4DA6-B1D7-73BEC882A691}" srcId="{CBEE9AD3-15DB-48EF-A158-3C179957A21B}" destId="{7A3FDE67-8BBC-44D7-B407-9B9E14A53167}" srcOrd="2" destOrd="0" parTransId="{3D40459C-BA15-44D9-B5DB-13EE7BFCCC8E}" sibTransId="{C929AAB7-857F-4959-B1CE-F1703D26C8D1}"/>
    <dgm:cxn modelId="{5AD9DE78-668F-43F8-9B22-5E155FD22A5A}" type="presOf" srcId="{306BABD4-F122-4157-B216-7A99B47A129A}" destId="{7ADBFC23-B959-4A4E-99D8-30762A280573}" srcOrd="0" destOrd="0" presId="urn:microsoft.com/office/officeart/2005/8/layout/hProcess9"/>
    <dgm:cxn modelId="{F2BFFB99-EB73-4959-A067-C7A91133D921}" type="presOf" srcId="{727E032B-FBA0-4A2F-A704-D24E5CCAF17C}" destId="{2D446FE7-59E1-42DA-A9FD-F3BF20708D3F}" srcOrd="0" destOrd="0" presId="urn:microsoft.com/office/officeart/2005/8/layout/hProcess9"/>
    <dgm:cxn modelId="{CD0D31F3-AFC9-4EF5-920D-E7028FD9E361}" type="presParOf" srcId="{332CD2A0-2764-48D7-B728-4ACCF366DCDE}" destId="{EB28BF13-92E4-49CC-BE0D-7486EC928C48}" srcOrd="0" destOrd="0" presId="urn:microsoft.com/office/officeart/2005/8/layout/hProcess9"/>
    <dgm:cxn modelId="{069B61B9-A177-4C4C-8A77-F6E8A84537FD}" type="presParOf" srcId="{332CD2A0-2764-48D7-B728-4ACCF366DCDE}" destId="{E2A6572B-162D-42CC-8C06-333934BAEC2F}" srcOrd="1" destOrd="0" presId="urn:microsoft.com/office/officeart/2005/8/layout/hProcess9"/>
    <dgm:cxn modelId="{E033750D-E9E1-4F88-AEAC-6D8012D4371A}" type="presParOf" srcId="{E2A6572B-162D-42CC-8C06-333934BAEC2F}" destId="{2D446FE7-59E1-42DA-A9FD-F3BF20708D3F}" srcOrd="0" destOrd="0" presId="urn:microsoft.com/office/officeart/2005/8/layout/hProcess9"/>
    <dgm:cxn modelId="{EB737EAD-7B26-4717-933B-BE25741094DD}" type="presParOf" srcId="{E2A6572B-162D-42CC-8C06-333934BAEC2F}" destId="{0C1CAF1B-1AD1-48C3-BB84-F5AD1B2CC688}" srcOrd="1" destOrd="0" presId="urn:microsoft.com/office/officeart/2005/8/layout/hProcess9"/>
    <dgm:cxn modelId="{5DCDB837-AC53-469E-A490-2BF55ACCFAE4}" type="presParOf" srcId="{E2A6572B-162D-42CC-8C06-333934BAEC2F}" destId="{7ADBFC23-B959-4A4E-99D8-30762A280573}" srcOrd="2" destOrd="0" presId="urn:microsoft.com/office/officeart/2005/8/layout/hProcess9"/>
    <dgm:cxn modelId="{242805B1-ACF5-47A6-BB01-E3520D34A87E}" type="presParOf" srcId="{E2A6572B-162D-42CC-8C06-333934BAEC2F}" destId="{C459EADC-DA45-4E67-9F41-6FFFAFCB539E}" srcOrd="3" destOrd="0" presId="urn:microsoft.com/office/officeart/2005/8/layout/hProcess9"/>
    <dgm:cxn modelId="{833172D1-8FA5-42A3-A959-060AA4F751B4}" type="presParOf" srcId="{E2A6572B-162D-42CC-8C06-333934BAEC2F}" destId="{72C9C9C4-1709-485D-ABB2-39F14F88FDF4}"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1A49156-E627-417C-9FE6-6D4A29A4CEDB}"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s-ES"/>
        </a:p>
      </dgm:t>
    </dgm:pt>
    <dgm:pt modelId="{4C19EA63-2CB6-4E03-A432-7459E0A22786}">
      <dgm:prSet/>
      <dgm:spPr/>
      <dgm:t>
        <a:bodyPr/>
        <a:lstStyle/>
        <a:p>
          <a:r>
            <a:rPr lang="es-ES" b="1" dirty="0">
              <a:solidFill>
                <a:schemeClr val="tx1"/>
              </a:solidFill>
              <a:effectLst>
                <a:outerShdw blurRad="38100" dist="38100" dir="2700000" algn="tl">
                  <a:srgbClr val="000000">
                    <a:alpha val="43137"/>
                  </a:srgbClr>
                </a:outerShdw>
              </a:effectLst>
            </a:rPr>
            <a:t>NOTAS PERIODISTICAS DE DIFERNETES PERIODICOS DE LA REPUBLICA MEXICANA</a:t>
          </a:r>
        </a:p>
      </dgm:t>
    </dgm:pt>
    <dgm:pt modelId="{57F82D8A-9E15-47C4-9FB7-028DEE36533D}" type="parTrans" cxnId="{64D85D4B-5527-4627-8DB6-4E2A0EEBEEA7}">
      <dgm:prSet/>
      <dgm:spPr/>
      <dgm:t>
        <a:bodyPr/>
        <a:lstStyle/>
        <a:p>
          <a:endParaRPr lang="es-ES"/>
        </a:p>
      </dgm:t>
    </dgm:pt>
    <dgm:pt modelId="{25C1A298-BA0B-4B3E-A684-32A0BC223CE6}" type="sibTrans" cxnId="{64D85D4B-5527-4627-8DB6-4E2A0EEBEEA7}">
      <dgm:prSet/>
      <dgm:spPr/>
      <dgm:t>
        <a:bodyPr/>
        <a:lstStyle/>
        <a:p>
          <a:endParaRPr lang="es-ES"/>
        </a:p>
      </dgm:t>
    </dgm:pt>
    <dgm:pt modelId="{9682913B-76F6-4DB9-9A19-9E4DEA406116}">
      <dgm:prSet/>
      <dgm:spPr/>
      <dgm:t>
        <a:bodyPr/>
        <a:lstStyle/>
        <a:p>
          <a:r>
            <a:rPr lang="es-ES" b="1" dirty="0">
              <a:solidFill>
                <a:schemeClr val="tx1"/>
              </a:solidFill>
            </a:rPr>
            <a:t>SOLICITUDES DE INFORMACIÒN A LAS PROCURADURIAS ESTATALES Y FEDERAL DE LOS CASOS  DENUNCIADOS YA CONCLUIDOS</a:t>
          </a:r>
        </a:p>
      </dgm:t>
    </dgm:pt>
    <dgm:pt modelId="{15E63068-F7C1-4B67-9317-E8BD60038729}" type="parTrans" cxnId="{7DEC09F5-ADC4-4E6C-87B6-93790C8AD499}">
      <dgm:prSet/>
      <dgm:spPr/>
      <dgm:t>
        <a:bodyPr/>
        <a:lstStyle/>
        <a:p>
          <a:endParaRPr lang="es-ES"/>
        </a:p>
      </dgm:t>
    </dgm:pt>
    <dgm:pt modelId="{6230BCEF-F629-41BA-9502-7493F78A9737}" type="sibTrans" cxnId="{7DEC09F5-ADC4-4E6C-87B6-93790C8AD499}">
      <dgm:prSet/>
      <dgm:spPr/>
      <dgm:t>
        <a:bodyPr/>
        <a:lstStyle/>
        <a:p>
          <a:endParaRPr lang="es-ES"/>
        </a:p>
      </dgm:t>
    </dgm:pt>
    <dgm:pt modelId="{31D7D74C-2BC1-44E2-AB3E-A6F6DC8DD358}">
      <dgm:prSet/>
      <dgm:spPr/>
      <dgm:t>
        <a:bodyPr/>
        <a:lstStyle/>
        <a:p>
          <a:r>
            <a:rPr lang="es-ES" b="1" dirty="0">
              <a:solidFill>
                <a:schemeClr val="tx1"/>
              </a:solidFill>
            </a:rPr>
            <a:t>ENTREGA DE LOS EXPEDIENTES PARA SU ANALISIS Y FORTALECIMIENTO DEL INFORMA QUE ANUALMENTE SE REALIZA</a:t>
          </a:r>
        </a:p>
      </dgm:t>
    </dgm:pt>
    <dgm:pt modelId="{F37A5850-3968-44E9-9FA9-1401275DDFB5}" type="parTrans" cxnId="{4516E8B6-75E2-4CB0-B8E9-095022AE3389}">
      <dgm:prSet/>
      <dgm:spPr/>
      <dgm:t>
        <a:bodyPr/>
        <a:lstStyle/>
        <a:p>
          <a:endParaRPr lang="es-ES"/>
        </a:p>
      </dgm:t>
    </dgm:pt>
    <dgm:pt modelId="{2ADC964A-6B2C-446F-A0E7-B4C46D49A089}" type="sibTrans" cxnId="{4516E8B6-75E2-4CB0-B8E9-095022AE3389}">
      <dgm:prSet/>
      <dgm:spPr/>
      <dgm:t>
        <a:bodyPr/>
        <a:lstStyle/>
        <a:p>
          <a:endParaRPr lang="es-ES"/>
        </a:p>
      </dgm:t>
    </dgm:pt>
    <dgm:pt modelId="{5B110563-0DB1-46D2-9557-084763CB2024}" type="pres">
      <dgm:prSet presAssocID="{C1A49156-E627-417C-9FE6-6D4A29A4CEDB}" presName="outerComposite" presStyleCnt="0">
        <dgm:presLayoutVars>
          <dgm:chMax val="5"/>
          <dgm:dir/>
          <dgm:resizeHandles val="exact"/>
        </dgm:presLayoutVars>
      </dgm:prSet>
      <dgm:spPr/>
    </dgm:pt>
    <dgm:pt modelId="{7DC72CE4-8E90-4992-BC92-9F649511707F}" type="pres">
      <dgm:prSet presAssocID="{C1A49156-E627-417C-9FE6-6D4A29A4CEDB}" presName="dummyMaxCanvas" presStyleCnt="0">
        <dgm:presLayoutVars/>
      </dgm:prSet>
      <dgm:spPr/>
    </dgm:pt>
    <dgm:pt modelId="{95612283-5555-4E20-BC62-3A98F2AA869B}" type="pres">
      <dgm:prSet presAssocID="{C1A49156-E627-417C-9FE6-6D4A29A4CEDB}" presName="ThreeNodes_1" presStyleLbl="node1" presStyleIdx="0" presStyleCnt="3">
        <dgm:presLayoutVars>
          <dgm:bulletEnabled val="1"/>
        </dgm:presLayoutVars>
      </dgm:prSet>
      <dgm:spPr/>
    </dgm:pt>
    <dgm:pt modelId="{37070CBA-0FB5-401D-8666-DFA368E81324}" type="pres">
      <dgm:prSet presAssocID="{C1A49156-E627-417C-9FE6-6D4A29A4CEDB}" presName="ThreeNodes_2" presStyleLbl="node1" presStyleIdx="1" presStyleCnt="3">
        <dgm:presLayoutVars>
          <dgm:bulletEnabled val="1"/>
        </dgm:presLayoutVars>
      </dgm:prSet>
      <dgm:spPr/>
    </dgm:pt>
    <dgm:pt modelId="{CDFBCA08-A8A2-4751-9C49-15CA8780D93A}" type="pres">
      <dgm:prSet presAssocID="{C1A49156-E627-417C-9FE6-6D4A29A4CEDB}" presName="ThreeNodes_3" presStyleLbl="node1" presStyleIdx="2" presStyleCnt="3">
        <dgm:presLayoutVars>
          <dgm:bulletEnabled val="1"/>
        </dgm:presLayoutVars>
      </dgm:prSet>
      <dgm:spPr/>
    </dgm:pt>
    <dgm:pt modelId="{34AECD2B-D508-4710-8B29-0662CAF9CB0E}" type="pres">
      <dgm:prSet presAssocID="{C1A49156-E627-417C-9FE6-6D4A29A4CEDB}" presName="ThreeConn_1-2" presStyleLbl="fgAccFollowNode1" presStyleIdx="0" presStyleCnt="2">
        <dgm:presLayoutVars>
          <dgm:bulletEnabled val="1"/>
        </dgm:presLayoutVars>
      </dgm:prSet>
      <dgm:spPr/>
    </dgm:pt>
    <dgm:pt modelId="{187243F1-1234-49AA-9C78-8E12D511FF94}" type="pres">
      <dgm:prSet presAssocID="{C1A49156-E627-417C-9FE6-6D4A29A4CEDB}" presName="ThreeConn_2-3" presStyleLbl="fgAccFollowNode1" presStyleIdx="1" presStyleCnt="2">
        <dgm:presLayoutVars>
          <dgm:bulletEnabled val="1"/>
        </dgm:presLayoutVars>
      </dgm:prSet>
      <dgm:spPr/>
    </dgm:pt>
    <dgm:pt modelId="{BD009575-187D-4243-A81C-450AA0F04C13}" type="pres">
      <dgm:prSet presAssocID="{C1A49156-E627-417C-9FE6-6D4A29A4CEDB}" presName="ThreeNodes_1_text" presStyleLbl="node1" presStyleIdx="2" presStyleCnt="3">
        <dgm:presLayoutVars>
          <dgm:bulletEnabled val="1"/>
        </dgm:presLayoutVars>
      </dgm:prSet>
      <dgm:spPr/>
    </dgm:pt>
    <dgm:pt modelId="{9A820E8B-DC60-4F95-92F9-DC90BC307946}" type="pres">
      <dgm:prSet presAssocID="{C1A49156-E627-417C-9FE6-6D4A29A4CEDB}" presName="ThreeNodes_2_text" presStyleLbl="node1" presStyleIdx="2" presStyleCnt="3">
        <dgm:presLayoutVars>
          <dgm:bulletEnabled val="1"/>
        </dgm:presLayoutVars>
      </dgm:prSet>
      <dgm:spPr/>
    </dgm:pt>
    <dgm:pt modelId="{0E86795A-B2C7-456D-8670-7D2F89C9194B}" type="pres">
      <dgm:prSet presAssocID="{C1A49156-E627-417C-9FE6-6D4A29A4CEDB}" presName="ThreeNodes_3_text" presStyleLbl="node1" presStyleIdx="2" presStyleCnt="3">
        <dgm:presLayoutVars>
          <dgm:bulletEnabled val="1"/>
        </dgm:presLayoutVars>
      </dgm:prSet>
      <dgm:spPr/>
    </dgm:pt>
  </dgm:ptLst>
  <dgm:cxnLst>
    <dgm:cxn modelId="{C42C3311-99E8-491B-95AB-067D8661741D}" type="presOf" srcId="{31D7D74C-2BC1-44E2-AB3E-A6F6DC8DD358}" destId="{0E86795A-B2C7-456D-8670-7D2F89C9194B}" srcOrd="1" destOrd="0" presId="urn:microsoft.com/office/officeart/2005/8/layout/vProcess5"/>
    <dgm:cxn modelId="{656A431D-0AE6-4D60-BB31-2D118CD54810}" type="presOf" srcId="{4C19EA63-2CB6-4E03-A432-7459E0A22786}" destId="{BD009575-187D-4243-A81C-450AA0F04C13}" srcOrd="1" destOrd="0" presId="urn:microsoft.com/office/officeart/2005/8/layout/vProcess5"/>
    <dgm:cxn modelId="{38E03228-D726-44EE-8ABA-AEF75821EE2B}" type="presOf" srcId="{6230BCEF-F629-41BA-9502-7493F78A9737}" destId="{187243F1-1234-49AA-9C78-8E12D511FF94}" srcOrd="0" destOrd="0" presId="urn:microsoft.com/office/officeart/2005/8/layout/vProcess5"/>
    <dgm:cxn modelId="{7D783528-F4FC-43D1-BE0C-98C12D72862F}" type="presOf" srcId="{31D7D74C-2BC1-44E2-AB3E-A6F6DC8DD358}" destId="{CDFBCA08-A8A2-4751-9C49-15CA8780D93A}" srcOrd="0" destOrd="0" presId="urn:microsoft.com/office/officeart/2005/8/layout/vProcess5"/>
    <dgm:cxn modelId="{E2EBCA43-7615-4C53-AAFC-BAD32CEB1F80}" type="presOf" srcId="{25C1A298-BA0B-4B3E-A684-32A0BC223CE6}" destId="{34AECD2B-D508-4710-8B29-0662CAF9CB0E}" srcOrd="0" destOrd="0" presId="urn:microsoft.com/office/officeart/2005/8/layout/vProcess5"/>
    <dgm:cxn modelId="{64D85D4B-5527-4627-8DB6-4E2A0EEBEEA7}" srcId="{C1A49156-E627-417C-9FE6-6D4A29A4CEDB}" destId="{4C19EA63-2CB6-4E03-A432-7459E0A22786}" srcOrd="0" destOrd="0" parTransId="{57F82D8A-9E15-47C4-9FB7-028DEE36533D}" sibTransId="{25C1A298-BA0B-4B3E-A684-32A0BC223CE6}"/>
    <dgm:cxn modelId="{FDDF6057-D7FC-41E0-8635-D9CBDE42B572}" type="presOf" srcId="{4C19EA63-2CB6-4E03-A432-7459E0A22786}" destId="{95612283-5555-4E20-BC62-3A98F2AA869B}" srcOrd="0" destOrd="0" presId="urn:microsoft.com/office/officeart/2005/8/layout/vProcess5"/>
    <dgm:cxn modelId="{2397F797-8C47-4C12-A230-0BB5CBE374B1}" type="presOf" srcId="{9682913B-76F6-4DB9-9A19-9E4DEA406116}" destId="{9A820E8B-DC60-4F95-92F9-DC90BC307946}" srcOrd="1" destOrd="0" presId="urn:microsoft.com/office/officeart/2005/8/layout/vProcess5"/>
    <dgm:cxn modelId="{4516E8B6-75E2-4CB0-B8E9-095022AE3389}" srcId="{C1A49156-E627-417C-9FE6-6D4A29A4CEDB}" destId="{31D7D74C-2BC1-44E2-AB3E-A6F6DC8DD358}" srcOrd="2" destOrd="0" parTransId="{F37A5850-3968-44E9-9FA9-1401275DDFB5}" sibTransId="{2ADC964A-6B2C-446F-A0E7-B4C46D49A089}"/>
    <dgm:cxn modelId="{79BD5BD6-5B82-41B2-BBA7-9B03ACA8EDDB}" type="presOf" srcId="{9682913B-76F6-4DB9-9A19-9E4DEA406116}" destId="{37070CBA-0FB5-401D-8666-DFA368E81324}" srcOrd="0" destOrd="0" presId="urn:microsoft.com/office/officeart/2005/8/layout/vProcess5"/>
    <dgm:cxn modelId="{7DEC09F5-ADC4-4E6C-87B6-93790C8AD499}" srcId="{C1A49156-E627-417C-9FE6-6D4A29A4CEDB}" destId="{9682913B-76F6-4DB9-9A19-9E4DEA406116}" srcOrd="1" destOrd="0" parTransId="{15E63068-F7C1-4B67-9317-E8BD60038729}" sibTransId="{6230BCEF-F629-41BA-9502-7493F78A9737}"/>
    <dgm:cxn modelId="{3306D3F7-060E-4DC0-B42F-3688BE088F8C}" type="presOf" srcId="{C1A49156-E627-417C-9FE6-6D4A29A4CEDB}" destId="{5B110563-0DB1-46D2-9557-084763CB2024}" srcOrd="0" destOrd="0" presId="urn:microsoft.com/office/officeart/2005/8/layout/vProcess5"/>
    <dgm:cxn modelId="{DFE79206-9255-48B9-83D3-EE0559B9D866}" type="presParOf" srcId="{5B110563-0DB1-46D2-9557-084763CB2024}" destId="{7DC72CE4-8E90-4992-BC92-9F649511707F}" srcOrd="0" destOrd="0" presId="urn:microsoft.com/office/officeart/2005/8/layout/vProcess5"/>
    <dgm:cxn modelId="{468B884C-D165-4EB1-B526-4FECD9643A8E}" type="presParOf" srcId="{5B110563-0DB1-46D2-9557-084763CB2024}" destId="{95612283-5555-4E20-BC62-3A98F2AA869B}" srcOrd="1" destOrd="0" presId="urn:microsoft.com/office/officeart/2005/8/layout/vProcess5"/>
    <dgm:cxn modelId="{915C2763-6551-4857-8B6E-9C94F148F83B}" type="presParOf" srcId="{5B110563-0DB1-46D2-9557-084763CB2024}" destId="{37070CBA-0FB5-401D-8666-DFA368E81324}" srcOrd="2" destOrd="0" presId="urn:microsoft.com/office/officeart/2005/8/layout/vProcess5"/>
    <dgm:cxn modelId="{593474F6-1A99-494B-9378-01ADF16056A7}" type="presParOf" srcId="{5B110563-0DB1-46D2-9557-084763CB2024}" destId="{CDFBCA08-A8A2-4751-9C49-15CA8780D93A}" srcOrd="3" destOrd="0" presId="urn:microsoft.com/office/officeart/2005/8/layout/vProcess5"/>
    <dgm:cxn modelId="{9DCB1401-CED5-4FB3-9E0F-67A80D30216D}" type="presParOf" srcId="{5B110563-0DB1-46D2-9557-084763CB2024}" destId="{34AECD2B-D508-4710-8B29-0662CAF9CB0E}" srcOrd="4" destOrd="0" presId="urn:microsoft.com/office/officeart/2005/8/layout/vProcess5"/>
    <dgm:cxn modelId="{33788333-4502-4C09-85DB-9C7FB4A3041D}" type="presParOf" srcId="{5B110563-0DB1-46D2-9557-084763CB2024}" destId="{187243F1-1234-49AA-9C78-8E12D511FF94}" srcOrd="5" destOrd="0" presId="urn:microsoft.com/office/officeart/2005/8/layout/vProcess5"/>
    <dgm:cxn modelId="{D76936AD-6FEB-4204-A473-C5D8AA9D5573}" type="presParOf" srcId="{5B110563-0DB1-46D2-9557-084763CB2024}" destId="{BD009575-187D-4243-A81C-450AA0F04C13}" srcOrd="6" destOrd="0" presId="urn:microsoft.com/office/officeart/2005/8/layout/vProcess5"/>
    <dgm:cxn modelId="{34AF06FE-CE20-4AFF-AD45-12B6B8B4C73F}" type="presParOf" srcId="{5B110563-0DB1-46D2-9557-084763CB2024}" destId="{9A820E8B-DC60-4F95-92F9-DC90BC307946}" srcOrd="7" destOrd="0" presId="urn:microsoft.com/office/officeart/2005/8/layout/vProcess5"/>
    <dgm:cxn modelId="{3DD62639-41CE-4326-85DA-92CDDFBFC230}" type="presParOf" srcId="{5B110563-0DB1-46D2-9557-084763CB2024}" destId="{0E86795A-B2C7-456D-8670-7D2F89C9194B}"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5A7F897-B295-46B5-BA1B-0C5BB718E22B}"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MX"/>
        </a:p>
      </dgm:t>
    </dgm:pt>
    <dgm:pt modelId="{358376D3-E736-4A13-BA85-FDB05AF618B2}">
      <dgm:prSet phldrT="[Texto]" custT="1"/>
      <dgm:spPr/>
      <dgm:t>
        <a:bodyPr/>
        <a:lstStyle/>
        <a:p>
          <a:r>
            <a:rPr lang="es-MX" sz="1000" dirty="0"/>
            <a:t>FORMULA</a:t>
          </a:r>
        </a:p>
        <a:p>
          <a:r>
            <a:rPr lang="es-MX" sz="1400" b="1" dirty="0"/>
            <a:t>ABOGADO –PROMOTOR- PERIODISTA</a:t>
          </a:r>
        </a:p>
      </dgm:t>
    </dgm:pt>
    <dgm:pt modelId="{D3EA6967-D17F-4E78-90E4-440E6DEFD0EF}" type="parTrans" cxnId="{D91A16BA-A88E-4A6F-91C4-60477098D70D}">
      <dgm:prSet/>
      <dgm:spPr/>
      <dgm:t>
        <a:bodyPr/>
        <a:lstStyle/>
        <a:p>
          <a:endParaRPr lang="es-MX"/>
        </a:p>
      </dgm:t>
    </dgm:pt>
    <dgm:pt modelId="{E43B13A0-0D97-487E-BFCC-22DDB7ED0576}" type="sibTrans" cxnId="{D91A16BA-A88E-4A6F-91C4-60477098D70D}">
      <dgm:prSet/>
      <dgm:spPr/>
      <dgm:t>
        <a:bodyPr/>
        <a:lstStyle/>
        <a:p>
          <a:endParaRPr lang="es-MX"/>
        </a:p>
      </dgm:t>
    </dgm:pt>
    <dgm:pt modelId="{1C6C4170-BD5D-48F0-8EED-93A373618E70}">
      <dgm:prSet phldrT="[Texto]" custT="1"/>
      <dgm:spPr/>
      <dgm:t>
        <a:bodyPr/>
        <a:lstStyle/>
        <a:p>
          <a:r>
            <a:rPr lang="es-MX" sz="700" b="1" u="sng" dirty="0"/>
            <a:t>PRESENCIAL</a:t>
          </a:r>
        </a:p>
        <a:p>
          <a:r>
            <a:rPr lang="es-MX" sz="700" dirty="0"/>
            <a:t>MODULO  DE DERECHOS HUMANOS</a:t>
          </a:r>
        </a:p>
        <a:p>
          <a:r>
            <a:rPr lang="es-MX" sz="700" dirty="0"/>
            <a:t>UBICADO EN LA CLINICA CONDESA  EN  LA CIUDAD DE MÉXICO ( PROMOTOR-ABOGADO)</a:t>
          </a:r>
        </a:p>
      </dgm:t>
    </dgm:pt>
    <dgm:pt modelId="{3F1B9F19-026F-4F85-9FEE-3B22ED8DEE6F}" type="parTrans" cxnId="{6AD6FB2E-E297-4135-AC86-F1562A8CB368}">
      <dgm:prSet/>
      <dgm:spPr/>
      <dgm:t>
        <a:bodyPr/>
        <a:lstStyle/>
        <a:p>
          <a:endParaRPr lang="es-MX"/>
        </a:p>
      </dgm:t>
    </dgm:pt>
    <dgm:pt modelId="{C72A3DB8-9455-4EC1-9E50-6398CA0527EE}" type="sibTrans" cxnId="{6AD6FB2E-E297-4135-AC86-F1562A8CB368}">
      <dgm:prSet/>
      <dgm:spPr/>
      <dgm:t>
        <a:bodyPr/>
        <a:lstStyle/>
        <a:p>
          <a:endParaRPr lang="es-MX"/>
        </a:p>
      </dgm:t>
    </dgm:pt>
    <dgm:pt modelId="{E9BC86AE-9137-4623-9CF4-817FF0269216}">
      <dgm:prSet phldrT="[Texto]"/>
      <dgm:spPr/>
      <dgm:t>
        <a:bodyPr/>
        <a:lstStyle/>
        <a:p>
          <a:pPr algn="l"/>
          <a:r>
            <a:rPr lang="es-MX" dirty="0"/>
            <a:t>* CONTENCIÓN A CASOS</a:t>
          </a:r>
        </a:p>
        <a:p>
          <a:pPr algn="l"/>
          <a:r>
            <a:rPr lang="es-MX" dirty="0"/>
            <a:t>*ASESORIA LEGAL *SEGUIMIENTO DE QUEJAS ANTE ORGANOS DE DERECHOS HUMANOS *REFERENCIA A OTROS SERVICIOS</a:t>
          </a:r>
        </a:p>
      </dgm:t>
    </dgm:pt>
    <dgm:pt modelId="{6D95BE98-8DD4-428B-B9D7-509855ADE663}" type="parTrans" cxnId="{82555BCA-353D-4DA6-A6E1-E0E5C107E926}">
      <dgm:prSet/>
      <dgm:spPr/>
      <dgm:t>
        <a:bodyPr/>
        <a:lstStyle/>
        <a:p>
          <a:endParaRPr lang="es-MX"/>
        </a:p>
      </dgm:t>
    </dgm:pt>
    <dgm:pt modelId="{6346074A-B2C5-4CBA-995B-9D8E7CF9EBE3}" type="sibTrans" cxnId="{82555BCA-353D-4DA6-A6E1-E0E5C107E926}">
      <dgm:prSet/>
      <dgm:spPr/>
      <dgm:t>
        <a:bodyPr/>
        <a:lstStyle/>
        <a:p>
          <a:endParaRPr lang="es-MX"/>
        </a:p>
      </dgm:t>
    </dgm:pt>
    <dgm:pt modelId="{36C10A13-B0DA-4A7B-A1CF-E8A37245D8E9}">
      <dgm:prSet phldrT="[Texto]" custT="1"/>
      <dgm:spPr/>
      <dgm:t>
        <a:bodyPr/>
        <a:lstStyle/>
        <a:p>
          <a:pPr algn="l"/>
          <a:r>
            <a:rPr lang="es-MX" sz="700" dirty="0"/>
            <a:t>* REGISTRO Y DOCUMENTACION DE LOS CASOS </a:t>
          </a:r>
        </a:p>
        <a:p>
          <a:pPr algn="l"/>
          <a:r>
            <a:rPr lang="es-MX" sz="700" dirty="0"/>
            <a:t>*  EVALUACION DE LOS SEVICIOS  POR LOS USUARIOS</a:t>
          </a:r>
        </a:p>
      </dgm:t>
    </dgm:pt>
    <dgm:pt modelId="{3A43EE99-470F-4F21-959A-FD06D40F1772}" type="parTrans" cxnId="{75D38BBB-A575-4028-B860-E970EF11513E}">
      <dgm:prSet/>
      <dgm:spPr/>
      <dgm:t>
        <a:bodyPr/>
        <a:lstStyle/>
        <a:p>
          <a:endParaRPr lang="es-MX"/>
        </a:p>
      </dgm:t>
    </dgm:pt>
    <dgm:pt modelId="{4ED18889-32BD-4276-ACF2-9C2C01586700}" type="sibTrans" cxnId="{75D38BBB-A575-4028-B860-E970EF11513E}">
      <dgm:prSet/>
      <dgm:spPr/>
      <dgm:t>
        <a:bodyPr/>
        <a:lstStyle/>
        <a:p>
          <a:endParaRPr lang="es-MX"/>
        </a:p>
      </dgm:t>
    </dgm:pt>
    <dgm:pt modelId="{92FC6908-AFFF-48FC-BBE2-DF2AA1C8B2F8}">
      <dgm:prSet phldrT="[Texto]" custT="1"/>
      <dgm:spPr/>
      <dgm:t>
        <a:bodyPr/>
        <a:lstStyle/>
        <a:p>
          <a:r>
            <a:rPr lang="es-MX" sz="700" b="1" u="sng" dirty="0"/>
            <a:t>VIRTUAL</a:t>
          </a:r>
        </a:p>
        <a:p>
          <a:r>
            <a:rPr lang="es-MX" sz="700" dirty="0"/>
            <a:t>CONSULTORIO VIRTUAL</a:t>
          </a:r>
        </a:p>
        <a:p>
          <a:r>
            <a:rPr lang="es-MX" sz="700" dirty="0"/>
            <a:t>PRESENCIA EN MEXICO EN 11 ESTADOS DEL PAIS.</a:t>
          </a:r>
        </a:p>
        <a:p>
          <a:r>
            <a:rPr lang="es-MX" sz="700" dirty="0"/>
            <a:t>7 ABOGADOS (AS)</a:t>
          </a:r>
        </a:p>
        <a:p>
          <a:r>
            <a:rPr lang="es-MX" sz="700" dirty="0"/>
            <a:t>9 PROMOTORES (AS) NOTIESE</a:t>
          </a:r>
        </a:p>
        <a:p>
          <a:endParaRPr lang="es-MX" sz="500" dirty="0"/>
        </a:p>
      </dgm:t>
    </dgm:pt>
    <dgm:pt modelId="{3DF826F4-E3CF-4D6A-8F40-651A367EE4A6}" type="parTrans" cxnId="{E2677DF4-2A09-4034-BA43-AA7AE54C3FE5}">
      <dgm:prSet/>
      <dgm:spPr/>
      <dgm:t>
        <a:bodyPr/>
        <a:lstStyle/>
        <a:p>
          <a:endParaRPr lang="es-MX"/>
        </a:p>
      </dgm:t>
    </dgm:pt>
    <dgm:pt modelId="{C1C3EDA8-879A-41D7-BA7C-1BF508E6847D}" type="sibTrans" cxnId="{E2677DF4-2A09-4034-BA43-AA7AE54C3FE5}">
      <dgm:prSet/>
      <dgm:spPr/>
      <dgm:t>
        <a:bodyPr/>
        <a:lstStyle/>
        <a:p>
          <a:endParaRPr lang="es-MX"/>
        </a:p>
      </dgm:t>
    </dgm:pt>
    <dgm:pt modelId="{25989E70-AE5E-4927-9D44-CD4C13549DFC}">
      <dgm:prSet phldrT="[Texto]" custT="1"/>
      <dgm:spPr/>
      <dgm:t>
        <a:bodyPr/>
        <a:lstStyle/>
        <a:p>
          <a:pPr algn="l"/>
          <a:r>
            <a:rPr lang="es-MX" sz="500" dirty="0"/>
            <a:t>* </a:t>
          </a:r>
          <a:r>
            <a:rPr lang="es-MX" sz="700" dirty="0"/>
            <a:t>INFORMACIÓNSOBRE DERECHOS HUMANOS</a:t>
          </a:r>
        </a:p>
        <a:p>
          <a:pPr algn="l"/>
          <a:r>
            <a:rPr lang="es-MX" sz="700" dirty="0"/>
            <a:t>(SECCION: BIBLIOTECA VIRTUAL)</a:t>
          </a:r>
        </a:p>
        <a:p>
          <a:pPr algn="l"/>
          <a:r>
            <a:rPr lang="es-MX" sz="700" dirty="0"/>
            <a:t>* INFORMACION SOBRE EL MARCO LEGAL  NACIONAL Y ESTATAL.</a:t>
          </a:r>
        </a:p>
        <a:p>
          <a:pPr algn="l"/>
          <a:r>
            <a:rPr lang="es-MX" sz="700" dirty="0"/>
            <a:t>(SECCIÓN: CONOCE TUS DERECHOS) </a:t>
          </a:r>
        </a:p>
        <a:p>
          <a:pPr algn="l"/>
          <a:r>
            <a:rPr lang="es-MX" sz="700" dirty="0"/>
            <a:t>*ORIENTACION EN LINEA Y/O TELEFONICA</a:t>
          </a:r>
          <a:r>
            <a:rPr lang="es-MX" sz="500" dirty="0"/>
            <a:t>.</a:t>
          </a:r>
        </a:p>
      </dgm:t>
    </dgm:pt>
    <dgm:pt modelId="{8FFC9C5A-203F-44DB-98FE-2E6A6AF22C02}" type="parTrans" cxnId="{615BA13A-028B-4864-A0EA-76AF52992E0E}">
      <dgm:prSet/>
      <dgm:spPr/>
      <dgm:t>
        <a:bodyPr/>
        <a:lstStyle/>
        <a:p>
          <a:endParaRPr lang="es-MX"/>
        </a:p>
      </dgm:t>
    </dgm:pt>
    <dgm:pt modelId="{2F279A83-D235-491C-BE28-245D3E00D5E1}" type="sibTrans" cxnId="{615BA13A-028B-4864-A0EA-76AF52992E0E}">
      <dgm:prSet/>
      <dgm:spPr/>
      <dgm:t>
        <a:bodyPr/>
        <a:lstStyle/>
        <a:p>
          <a:endParaRPr lang="es-MX"/>
        </a:p>
      </dgm:t>
    </dgm:pt>
    <dgm:pt modelId="{68E89E36-4C94-4758-BFD9-3875DA339B54}">
      <dgm:prSet phldrT="[Texto]" custT="1"/>
      <dgm:spPr/>
      <dgm:t>
        <a:bodyPr/>
        <a:lstStyle/>
        <a:p>
          <a:pPr algn="l"/>
          <a:r>
            <a:rPr lang="es-MX" sz="700" dirty="0"/>
            <a:t>* PROTECCIÓN DE LOS DATOS-CONFIDENCIALIDAD DE LOS USUARIOS DEL CONSULTORIO</a:t>
          </a:r>
        </a:p>
        <a:p>
          <a:pPr algn="l"/>
          <a:r>
            <a:rPr lang="es-MX" sz="700" dirty="0"/>
            <a:t>*ASESORIA LEGAL A DISTANCIA A PROMOTORES (AS) </a:t>
          </a:r>
        </a:p>
        <a:p>
          <a:pPr algn="l"/>
          <a:r>
            <a:rPr lang="es-MX" sz="700" dirty="0"/>
            <a:t>* ACOMPAÑAMIENTO Y SEGUIMIENTO DE QUEJAS  ANTE ORGANISMOS DE DERECHOS HUMANOS.</a:t>
          </a:r>
        </a:p>
        <a:p>
          <a:pPr algn="l"/>
          <a:r>
            <a:rPr lang="es-MX" sz="700" dirty="0"/>
            <a:t>* REGISTRO Y DOCUMENTACION DE CASOS.</a:t>
          </a:r>
        </a:p>
        <a:p>
          <a:pPr algn="l"/>
          <a:r>
            <a:rPr lang="es-MX" sz="700" dirty="0"/>
            <a:t>* BUSQUEDA Y ANALISIS DE CASOS  PARADIGNATICOS PARA ESTABLECER  RUTA DE ATENCIÓN.</a:t>
          </a:r>
        </a:p>
      </dgm:t>
    </dgm:pt>
    <dgm:pt modelId="{11A75D73-D3AC-4A1A-B750-6F7A0DF4BC73}" type="parTrans" cxnId="{718452D1-59AB-410A-BCED-C2B1B1FADB91}">
      <dgm:prSet/>
      <dgm:spPr/>
      <dgm:t>
        <a:bodyPr/>
        <a:lstStyle/>
        <a:p>
          <a:endParaRPr lang="es-MX"/>
        </a:p>
      </dgm:t>
    </dgm:pt>
    <dgm:pt modelId="{400C3EAA-70DC-4D2A-9277-2EC88C071C07}" type="sibTrans" cxnId="{718452D1-59AB-410A-BCED-C2B1B1FADB91}">
      <dgm:prSet/>
      <dgm:spPr/>
      <dgm:t>
        <a:bodyPr/>
        <a:lstStyle/>
        <a:p>
          <a:endParaRPr lang="es-MX"/>
        </a:p>
      </dgm:t>
    </dgm:pt>
    <dgm:pt modelId="{0D0A9429-9702-457D-BF2A-66434FA7FE84}">
      <dgm:prSet phldrT="[Texto]" custT="1"/>
      <dgm:spPr/>
      <dgm:t>
        <a:bodyPr/>
        <a:lstStyle/>
        <a:p>
          <a:pPr algn="l"/>
          <a:r>
            <a:rPr lang="es-MX" sz="700" dirty="0"/>
            <a:t>COORDINACION ESTRATEGICA EN MEDIOS PARA LA ATENCION DE CASOS VIOLACIONES A DERECHOS HUMANOS</a:t>
          </a:r>
        </a:p>
        <a:p>
          <a:pPr algn="ctr"/>
          <a:endParaRPr lang="es-MX" sz="700" dirty="0"/>
        </a:p>
      </dgm:t>
    </dgm:pt>
    <dgm:pt modelId="{A557BAFE-0EA8-4529-9BC2-FB9132F8EBB9}" type="parTrans" cxnId="{21194B85-138C-44AA-86C9-0E6F22F549AE}">
      <dgm:prSet/>
      <dgm:spPr/>
      <dgm:t>
        <a:bodyPr/>
        <a:lstStyle/>
        <a:p>
          <a:endParaRPr lang="es-ES"/>
        </a:p>
      </dgm:t>
    </dgm:pt>
    <dgm:pt modelId="{BC1AFC87-DE83-43C4-8B06-0409D819A0BC}" type="sibTrans" cxnId="{21194B85-138C-44AA-86C9-0E6F22F549AE}">
      <dgm:prSet/>
      <dgm:spPr/>
      <dgm:t>
        <a:bodyPr/>
        <a:lstStyle/>
        <a:p>
          <a:endParaRPr lang="es-ES"/>
        </a:p>
      </dgm:t>
    </dgm:pt>
    <dgm:pt modelId="{EFBA783B-8FD9-45C3-BED4-D8E2D85C2946}" type="pres">
      <dgm:prSet presAssocID="{A5A7F897-B295-46B5-BA1B-0C5BB718E22B}" presName="hierChild1" presStyleCnt="0">
        <dgm:presLayoutVars>
          <dgm:chPref val="1"/>
          <dgm:dir/>
          <dgm:animOne val="branch"/>
          <dgm:animLvl val="lvl"/>
          <dgm:resizeHandles/>
        </dgm:presLayoutVars>
      </dgm:prSet>
      <dgm:spPr/>
    </dgm:pt>
    <dgm:pt modelId="{775481FF-21DA-4A99-AD99-7F4E9BBCB946}" type="pres">
      <dgm:prSet presAssocID="{358376D3-E736-4A13-BA85-FDB05AF618B2}" presName="hierRoot1" presStyleCnt="0"/>
      <dgm:spPr/>
    </dgm:pt>
    <dgm:pt modelId="{890C1417-7BD6-4041-933B-C5884E38862D}" type="pres">
      <dgm:prSet presAssocID="{358376D3-E736-4A13-BA85-FDB05AF618B2}" presName="composite" presStyleCnt="0"/>
      <dgm:spPr/>
    </dgm:pt>
    <dgm:pt modelId="{484CE88F-B029-44E8-902A-CB18C88F1806}" type="pres">
      <dgm:prSet presAssocID="{358376D3-E736-4A13-BA85-FDB05AF618B2}" presName="background" presStyleLbl="node0" presStyleIdx="0" presStyleCnt="1"/>
      <dgm:spPr/>
    </dgm:pt>
    <dgm:pt modelId="{8CD5F6C8-E2A8-411A-98FC-28643839A829}" type="pres">
      <dgm:prSet presAssocID="{358376D3-E736-4A13-BA85-FDB05AF618B2}" presName="text" presStyleLbl="fgAcc0" presStyleIdx="0" presStyleCnt="1" custScaleX="150897" custScaleY="92065" custLinFactNeighborX="2655" custLinFactNeighborY="-3738">
        <dgm:presLayoutVars>
          <dgm:chPref val="3"/>
        </dgm:presLayoutVars>
      </dgm:prSet>
      <dgm:spPr/>
    </dgm:pt>
    <dgm:pt modelId="{FA6F29FF-7B75-4198-8D00-66167EFA06F4}" type="pres">
      <dgm:prSet presAssocID="{358376D3-E736-4A13-BA85-FDB05AF618B2}" presName="hierChild2" presStyleCnt="0"/>
      <dgm:spPr/>
    </dgm:pt>
    <dgm:pt modelId="{84DDD88F-3E25-4ACE-A4C9-A045F0E2076D}" type="pres">
      <dgm:prSet presAssocID="{3F1B9F19-026F-4F85-9FEE-3B22ED8DEE6F}" presName="Name10" presStyleLbl="parChTrans1D2" presStyleIdx="0" presStyleCnt="2"/>
      <dgm:spPr/>
    </dgm:pt>
    <dgm:pt modelId="{96C02D27-1285-4556-A316-7EE192521C7C}" type="pres">
      <dgm:prSet presAssocID="{1C6C4170-BD5D-48F0-8EED-93A373618E70}" presName="hierRoot2" presStyleCnt="0"/>
      <dgm:spPr/>
    </dgm:pt>
    <dgm:pt modelId="{6BAF752B-C0DB-4123-929F-3880EC81DF31}" type="pres">
      <dgm:prSet presAssocID="{1C6C4170-BD5D-48F0-8EED-93A373618E70}" presName="composite2" presStyleCnt="0"/>
      <dgm:spPr/>
    </dgm:pt>
    <dgm:pt modelId="{B9CCC192-440B-418E-AE89-5D1F7FF4D1A0}" type="pres">
      <dgm:prSet presAssocID="{1C6C4170-BD5D-48F0-8EED-93A373618E70}" presName="background2" presStyleLbl="node2" presStyleIdx="0" presStyleCnt="2"/>
      <dgm:spPr/>
    </dgm:pt>
    <dgm:pt modelId="{F3DB7EB8-0AC4-4A85-9B69-E7B5AED00050}" type="pres">
      <dgm:prSet presAssocID="{1C6C4170-BD5D-48F0-8EED-93A373618E70}" presName="text2" presStyleLbl="fgAcc2" presStyleIdx="0" presStyleCnt="2" custScaleY="64416">
        <dgm:presLayoutVars>
          <dgm:chPref val="3"/>
        </dgm:presLayoutVars>
      </dgm:prSet>
      <dgm:spPr/>
    </dgm:pt>
    <dgm:pt modelId="{AFF903AA-4736-4CDC-A51D-706282C15D5A}" type="pres">
      <dgm:prSet presAssocID="{1C6C4170-BD5D-48F0-8EED-93A373618E70}" presName="hierChild3" presStyleCnt="0"/>
      <dgm:spPr/>
    </dgm:pt>
    <dgm:pt modelId="{BB6133B2-AF0F-47A0-8B3F-FA90FCB852E8}" type="pres">
      <dgm:prSet presAssocID="{6D95BE98-8DD4-428B-B9D7-509855ADE663}" presName="Name17" presStyleLbl="parChTrans1D3" presStyleIdx="0" presStyleCnt="5"/>
      <dgm:spPr/>
    </dgm:pt>
    <dgm:pt modelId="{19D55AE1-09D4-48E3-AF61-8E78D3DB660F}" type="pres">
      <dgm:prSet presAssocID="{E9BC86AE-9137-4623-9CF4-817FF0269216}" presName="hierRoot3" presStyleCnt="0"/>
      <dgm:spPr/>
    </dgm:pt>
    <dgm:pt modelId="{63DF515A-350B-46A6-80E7-F4C14F51894A}" type="pres">
      <dgm:prSet presAssocID="{E9BC86AE-9137-4623-9CF4-817FF0269216}" presName="composite3" presStyleCnt="0"/>
      <dgm:spPr/>
    </dgm:pt>
    <dgm:pt modelId="{096FA989-27C0-4763-9ECE-AD11B44D58CF}" type="pres">
      <dgm:prSet presAssocID="{E9BC86AE-9137-4623-9CF4-817FF0269216}" presName="background3" presStyleLbl="node3" presStyleIdx="0" presStyleCnt="5"/>
      <dgm:spPr/>
    </dgm:pt>
    <dgm:pt modelId="{D06D17B0-B04B-404F-8939-7B8570862F8D}" type="pres">
      <dgm:prSet presAssocID="{E9BC86AE-9137-4623-9CF4-817FF0269216}" presName="text3" presStyleLbl="fgAcc3" presStyleIdx="0" presStyleCnt="5">
        <dgm:presLayoutVars>
          <dgm:chPref val="3"/>
        </dgm:presLayoutVars>
      </dgm:prSet>
      <dgm:spPr/>
    </dgm:pt>
    <dgm:pt modelId="{B4DBA843-CDFB-4D6C-B2A3-7C98239479B3}" type="pres">
      <dgm:prSet presAssocID="{E9BC86AE-9137-4623-9CF4-817FF0269216}" presName="hierChild4" presStyleCnt="0"/>
      <dgm:spPr/>
    </dgm:pt>
    <dgm:pt modelId="{87D1A178-858B-4C60-BED2-C9604B84A214}" type="pres">
      <dgm:prSet presAssocID="{3A43EE99-470F-4F21-959A-FD06D40F1772}" presName="Name17" presStyleLbl="parChTrans1D3" presStyleIdx="1" presStyleCnt="5"/>
      <dgm:spPr/>
    </dgm:pt>
    <dgm:pt modelId="{532E9BD1-890D-4582-915D-98C443D5ABD5}" type="pres">
      <dgm:prSet presAssocID="{36C10A13-B0DA-4A7B-A1CF-E8A37245D8E9}" presName="hierRoot3" presStyleCnt="0"/>
      <dgm:spPr/>
    </dgm:pt>
    <dgm:pt modelId="{663485FF-5D6C-47BD-96EA-234090923AAB}" type="pres">
      <dgm:prSet presAssocID="{36C10A13-B0DA-4A7B-A1CF-E8A37245D8E9}" presName="composite3" presStyleCnt="0"/>
      <dgm:spPr/>
    </dgm:pt>
    <dgm:pt modelId="{A466B53E-5EC4-4D11-BE14-89DE6A5BF2CA}" type="pres">
      <dgm:prSet presAssocID="{36C10A13-B0DA-4A7B-A1CF-E8A37245D8E9}" presName="background3" presStyleLbl="node3" presStyleIdx="1" presStyleCnt="5"/>
      <dgm:spPr/>
    </dgm:pt>
    <dgm:pt modelId="{0460BE49-FC13-4E1E-B695-5665D69A74A8}" type="pres">
      <dgm:prSet presAssocID="{36C10A13-B0DA-4A7B-A1CF-E8A37245D8E9}" presName="text3" presStyleLbl="fgAcc3" presStyleIdx="1" presStyleCnt="5" custScaleY="79419">
        <dgm:presLayoutVars>
          <dgm:chPref val="3"/>
        </dgm:presLayoutVars>
      </dgm:prSet>
      <dgm:spPr/>
    </dgm:pt>
    <dgm:pt modelId="{5D54782C-C9DC-4886-A079-EC46C247017B}" type="pres">
      <dgm:prSet presAssocID="{36C10A13-B0DA-4A7B-A1CF-E8A37245D8E9}" presName="hierChild4" presStyleCnt="0"/>
      <dgm:spPr/>
    </dgm:pt>
    <dgm:pt modelId="{8CB890DC-0DC5-4984-B28B-9B10FBA1FC4F}" type="pres">
      <dgm:prSet presAssocID="{3DF826F4-E3CF-4D6A-8F40-651A367EE4A6}" presName="Name10" presStyleLbl="parChTrans1D2" presStyleIdx="1" presStyleCnt="2"/>
      <dgm:spPr/>
    </dgm:pt>
    <dgm:pt modelId="{415AC40B-5F1B-4315-B5BA-488F65C044DD}" type="pres">
      <dgm:prSet presAssocID="{92FC6908-AFFF-48FC-BBE2-DF2AA1C8B2F8}" presName="hierRoot2" presStyleCnt="0"/>
      <dgm:spPr/>
    </dgm:pt>
    <dgm:pt modelId="{6BA833DA-E54A-49EF-87B3-5E03B1D9A03E}" type="pres">
      <dgm:prSet presAssocID="{92FC6908-AFFF-48FC-BBE2-DF2AA1C8B2F8}" presName="composite2" presStyleCnt="0"/>
      <dgm:spPr/>
    </dgm:pt>
    <dgm:pt modelId="{1E84F904-D859-4558-B2AD-E07EC7CDDAF6}" type="pres">
      <dgm:prSet presAssocID="{92FC6908-AFFF-48FC-BBE2-DF2AA1C8B2F8}" presName="background2" presStyleLbl="node2" presStyleIdx="1" presStyleCnt="2"/>
      <dgm:spPr/>
    </dgm:pt>
    <dgm:pt modelId="{1A842890-BD1C-4904-91F6-2035E0120EA0}" type="pres">
      <dgm:prSet presAssocID="{92FC6908-AFFF-48FC-BBE2-DF2AA1C8B2F8}" presName="text2" presStyleLbl="fgAcc2" presStyleIdx="1" presStyleCnt="2" custScaleY="94301">
        <dgm:presLayoutVars>
          <dgm:chPref val="3"/>
        </dgm:presLayoutVars>
      </dgm:prSet>
      <dgm:spPr/>
    </dgm:pt>
    <dgm:pt modelId="{26242810-FD62-491A-AEEA-CCE6476A1C57}" type="pres">
      <dgm:prSet presAssocID="{92FC6908-AFFF-48FC-BBE2-DF2AA1C8B2F8}" presName="hierChild3" presStyleCnt="0"/>
      <dgm:spPr/>
    </dgm:pt>
    <dgm:pt modelId="{6624A7BD-16BA-4B7C-8E61-724094EB794D}" type="pres">
      <dgm:prSet presAssocID="{8FFC9C5A-203F-44DB-98FE-2E6A6AF22C02}" presName="Name17" presStyleLbl="parChTrans1D3" presStyleIdx="2" presStyleCnt="5"/>
      <dgm:spPr/>
    </dgm:pt>
    <dgm:pt modelId="{27F8B242-369C-4F31-8F8C-A3ABB5B29B41}" type="pres">
      <dgm:prSet presAssocID="{25989E70-AE5E-4927-9D44-CD4C13549DFC}" presName="hierRoot3" presStyleCnt="0"/>
      <dgm:spPr/>
    </dgm:pt>
    <dgm:pt modelId="{73393935-C5FE-4704-A557-C0CC18DE96FD}" type="pres">
      <dgm:prSet presAssocID="{25989E70-AE5E-4927-9D44-CD4C13549DFC}" presName="composite3" presStyleCnt="0"/>
      <dgm:spPr/>
    </dgm:pt>
    <dgm:pt modelId="{1E3375A5-CBB0-48AB-994B-C081736A0351}" type="pres">
      <dgm:prSet presAssocID="{25989E70-AE5E-4927-9D44-CD4C13549DFC}" presName="background3" presStyleLbl="node3" presStyleIdx="2" presStyleCnt="5"/>
      <dgm:spPr/>
    </dgm:pt>
    <dgm:pt modelId="{CE33058C-F9C3-446F-9DD1-066B9386AAB9}" type="pres">
      <dgm:prSet presAssocID="{25989E70-AE5E-4927-9D44-CD4C13549DFC}" presName="text3" presStyleLbl="fgAcc3" presStyleIdx="2" presStyleCnt="5">
        <dgm:presLayoutVars>
          <dgm:chPref val="3"/>
        </dgm:presLayoutVars>
      </dgm:prSet>
      <dgm:spPr/>
    </dgm:pt>
    <dgm:pt modelId="{CACD2588-848E-4E06-80C7-ECC6D6152C09}" type="pres">
      <dgm:prSet presAssocID="{25989E70-AE5E-4927-9D44-CD4C13549DFC}" presName="hierChild4" presStyleCnt="0"/>
      <dgm:spPr/>
    </dgm:pt>
    <dgm:pt modelId="{72EC4E3D-5AC3-4A17-B7FC-933E1179BD0F}" type="pres">
      <dgm:prSet presAssocID="{11A75D73-D3AC-4A1A-B750-6F7A0DF4BC73}" presName="Name17" presStyleLbl="parChTrans1D3" presStyleIdx="3" presStyleCnt="5"/>
      <dgm:spPr/>
    </dgm:pt>
    <dgm:pt modelId="{D8039CB2-F5FB-4E4C-AF57-7235157A0A39}" type="pres">
      <dgm:prSet presAssocID="{68E89E36-4C94-4758-BFD9-3875DA339B54}" presName="hierRoot3" presStyleCnt="0"/>
      <dgm:spPr/>
    </dgm:pt>
    <dgm:pt modelId="{56C2296C-D4A3-4B9C-A972-7A1C6D436761}" type="pres">
      <dgm:prSet presAssocID="{68E89E36-4C94-4758-BFD9-3875DA339B54}" presName="composite3" presStyleCnt="0"/>
      <dgm:spPr/>
    </dgm:pt>
    <dgm:pt modelId="{D5D98A35-C0BB-471F-8992-007C356072BE}" type="pres">
      <dgm:prSet presAssocID="{68E89E36-4C94-4758-BFD9-3875DA339B54}" presName="background3" presStyleLbl="node3" presStyleIdx="3" presStyleCnt="5"/>
      <dgm:spPr/>
    </dgm:pt>
    <dgm:pt modelId="{9DB85AE5-84D4-4264-AB64-13B685BA6FB7}" type="pres">
      <dgm:prSet presAssocID="{68E89E36-4C94-4758-BFD9-3875DA339B54}" presName="text3" presStyleLbl="fgAcc3" presStyleIdx="3" presStyleCnt="5" custScaleY="178426">
        <dgm:presLayoutVars>
          <dgm:chPref val="3"/>
        </dgm:presLayoutVars>
      </dgm:prSet>
      <dgm:spPr/>
    </dgm:pt>
    <dgm:pt modelId="{E4ABFE21-E482-4E9C-8635-4B60C00C7030}" type="pres">
      <dgm:prSet presAssocID="{68E89E36-4C94-4758-BFD9-3875DA339B54}" presName="hierChild4" presStyleCnt="0"/>
      <dgm:spPr/>
    </dgm:pt>
    <dgm:pt modelId="{B6B0AA17-7A02-416E-A9B0-1FF076214AFC}" type="pres">
      <dgm:prSet presAssocID="{A557BAFE-0EA8-4529-9BC2-FB9132F8EBB9}" presName="Name17" presStyleLbl="parChTrans1D3" presStyleIdx="4" presStyleCnt="5"/>
      <dgm:spPr/>
    </dgm:pt>
    <dgm:pt modelId="{4E498CEB-7C9E-48A2-B558-FA9E1CBAFA57}" type="pres">
      <dgm:prSet presAssocID="{0D0A9429-9702-457D-BF2A-66434FA7FE84}" presName="hierRoot3" presStyleCnt="0"/>
      <dgm:spPr/>
    </dgm:pt>
    <dgm:pt modelId="{471B15DA-E5B0-49B2-BB3F-D5EDE2BE1400}" type="pres">
      <dgm:prSet presAssocID="{0D0A9429-9702-457D-BF2A-66434FA7FE84}" presName="composite3" presStyleCnt="0"/>
      <dgm:spPr/>
    </dgm:pt>
    <dgm:pt modelId="{5595EBAE-A740-403A-902B-0E861604C981}" type="pres">
      <dgm:prSet presAssocID="{0D0A9429-9702-457D-BF2A-66434FA7FE84}" presName="background3" presStyleLbl="node3" presStyleIdx="4" presStyleCnt="5"/>
      <dgm:spPr/>
    </dgm:pt>
    <dgm:pt modelId="{5440BD0C-8C33-478E-880A-4C4BA168003F}" type="pres">
      <dgm:prSet presAssocID="{0D0A9429-9702-457D-BF2A-66434FA7FE84}" presName="text3" presStyleLbl="fgAcc3" presStyleIdx="4" presStyleCnt="5">
        <dgm:presLayoutVars>
          <dgm:chPref val="3"/>
        </dgm:presLayoutVars>
      </dgm:prSet>
      <dgm:spPr/>
    </dgm:pt>
    <dgm:pt modelId="{7BBD716A-3D10-47EE-B38E-02527B637E51}" type="pres">
      <dgm:prSet presAssocID="{0D0A9429-9702-457D-BF2A-66434FA7FE84}" presName="hierChild4" presStyleCnt="0"/>
      <dgm:spPr/>
    </dgm:pt>
  </dgm:ptLst>
  <dgm:cxnLst>
    <dgm:cxn modelId="{51B1520C-E107-4ADA-96C8-9B2AC8FD4A3E}" type="presOf" srcId="{92FC6908-AFFF-48FC-BBE2-DF2AA1C8B2F8}" destId="{1A842890-BD1C-4904-91F6-2035E0120EA0}" srcOrd="0" destOrd="0" presId="urn:microsoft.com/office/officeart/2005/8/layout/hierarchy1"/>
    <dgm:cxn modelId="{DBAC0A15-512A-4C59-9C9B-049DAE98396A}" type="presOf" srcId="{358376D3-E736-4A13-BA85-FDB05AF618B2}" destId="{8CD5F6C8-E2A8-411A-98FC-28643839A829}" srcOrd="0" destOrd="0" presId="urn:microsoft.com/office/officeart/2005/8/layout/hierarchy1"/>
    <dgm:cxn modelId="{EF64031C-242C-449B-84C5-FEE89ECCAAC4}" type="presOf" srcId="{E9BC86AE-9137-4623-9CF4-817FF0269216}" destId="{D06D17B0-B04B-404F-8939-7B8570862F8D}" srcOrd="0" destOrd="0" presId="urn:microsoft.com/office/officeart/2005/8/layout/hierarchy1"/>
    <dgm:cxn modelId="{716DE526-C86B-41C6-BB2C-0D5AF7DF7F64}" type="presOf" srcId="{36C10A13-B0DA-4A7B-A1CF-E8A37245D8E9}" destId="{0460BE49-FC13-4E1E-B695-5665D69A74A8}" srcOrd="0" destOrd="0" presId="urn:microsoft.com/office/officeart/2005/8/layout/hierarchy1"/>
    <dgm:cxn modelId="{44A52F28-167F-4D40-B4A5-10E7A950E9D5}" type="presOf" srcId="{11A75D73-D3AC-4A1A-B750-6F7A0DF4BC73}" destId="{72EC4E3D-5AC3-4A17-B7FC-933E1179BD0F}" srcOrd="0" destOrd="0" presId="urn:microsoft.com/office/officeart/2005/8/layout/hierarchy1"/>
    <dgm:cxn modelId="{6AD6FB2E-E297-4135-AC86-F1562A8CB368}" srcId="{358376D3-E736-4A13-BA85-FDB05AF618B2}" destId="{1C6C4170-BD5D-48F0-8EED-93A373618E70}" srcOrd="0" destOrd="0" parTransId="{3F1B9F19-026F-4F85-9FEE-3B22ED8DEE6F}" sibTransId="{C72A3DB8-9455-4EC1-9E50-6398CA0527EE}"/>
    <dgm:cxn modelId="{36BA3434-0F97-47F5-97C5-FF778C756C2F}" type="presOf" srcId="{3F1B9F19-026F-4F85-9FEE-3B22ED8DEE6F}" destId="{84DDD88F-3E25-4ACE-A4C9-A045F0E2076D}" srcOrd="0" destOrd="0" presId="urn:microsoft.com/office/officeart/2005/8/layout/hierarchy1"/>
    <dgm:cxn modelId="{615BA13A-028B-4864-A0EA-76AF52992E0E}" srcId="{92FC6908-AFFF-48FC-BBE2-DF2AA1C8B2F8}" destId="{25989E70-AE5E-4927-9D44-CD4C13549DFC}" srcOrd="0" destOrd="0" parTransId="{8FFC9C5A-203F-44DB-98FE-2E6A6AF22C02}" sibTransId="{2F279A83-D235-491C-BE28-245D3E00D5E1}"/>
    <dgm:cxn modelId="{AA49A343-8DAB-48D8-AF0A-C8CA2682E432}" type="presOf" srcId="{A5A7F897-B295-46B5-BA1B-0C5BB718E22B}" destId="{EFBA783B-8FD9-45C3-BED4-D8E2D85C2946}" srcOrd="0" destOrd="0" presId="urn:microsoft.com/office/officeart/2005/8/layout/hierarchy1"/>
    <dgm:cxn modelId="{036D1648-AF87-456E-9103-1E9826AB3CBD}" type="presOf" srcId="{1C6C4170-BD5D-48F0-8EED-93A373618E70}" destId="{F3DB7EB8-0AC4-4A85-9B69-E7B5AED00050}" srcOrd="0" destOrd="0" presId="urn:microsoft.com/office/officeart/2005/8/layout/hierarchy1"/>
    <dgm:cxn modelId="{6E0EA96E-800A-4AF3-A544-DF2ED44DA348}" type="presOf" srcId="{25989E70-AE5E-4927-9D44-CD4C13549DFC}" destId="{CE33058C-F9C3-446F-9DD1-066B9386AAB9}" srcOrd="0" destOrd="0" presId="urn:microsoft.com/office/officeart/2005/8/layout/hierarchy1"/>
    <dgm:cxn modelId="{6B3E2A56-4E01-4A9A-92B3-3DAB1AB44D0B}" type="presOf" srcId="{3DF826F4-E3CF-4D6A-8F40-651A367EE4A6}" destId="{8CB890DC-0DC5-4984-B28B-9B10FBA1FC4F}" srcOrd="0" destOrd="0" presId="urn:microsoft.com/office/officeart/2005/8/layout/hierarchy1"/>
    <dgm:cxn modelId="{0E50ED7D-6368-4E91-990C-FA2FF8E82F69}" type="presOf" srcId="{3A43EE99-470F-4F21-959A-FD06D40F1772}" destId="{87D1A178-858B-4C60-BED2-C9604B84A214}" srcOrd="0" destOrd="0" presId="urn:microsoft.com/office/officeart/2005/8/layout/hierarchy1"/>
    <dgm:cxn modelId="{21194B85-138C-44AA-86C9-0E6F22F549AE}" srcId="{92FC6908-AFFF-48FC-BBE2-DF2AA1C8B2F8}" destId="{0D0A9429-9702-457D-BF2A-66434FA7FE84}" srcOrd="2" destOrd="0" parTransId="{A557BAFE-0EA8-4529-9BC2-FB9132F8EBB9}" sibTransId="{BC1AFC87-DE83-43C4-8B06-0409D819A0BC}"/>
    <dgm:cxn modelId="{D91A16BA-A88E-4A6F-91C4-60477098D70D}" srcId="{A5A7F897-B295-46B5-BA1B-0C5BB718E22B}" destId="{358376D3-E736-4A13-BA85-FDB05AF618B2}" srcOrd="0" destOrd="0" parTransId="{D3EA6967-D17F-4E78-90E4-440E6DEFD0EF}" sibTransId="{E43B13A0-0D97-487E-BFCC-22DDB7ED0576}"/>
    <dgm:cxn modelId="{75D38BBB-A575-4028-B860-E970EF11513E}" srcId="{1C6C4170-BD5D-48F0-8EED-93A373618E70}" destId="{36C10A13-B0DA-4A7B-A1CF-E8A37245D8E9}" srcOrd="1" destOrd="0" parTransId="{3A43EE99-470F-4F21-959A-FD06D40F1772}" sibTransId="{4ED18889-32BD-4276-ACF2-9C2C01586700}"/>
    <dgm:cxn modelId="{82555BCA-353D-4DA6-A6E1-E0E5C107E926}" srcId="{1C6C4170-BD5D-48F0-8EED-93A373618E70}" destId="{E9BC86AE-9137-4623-9CF4-817FF0269216}" srcOrd="0" destOrd="0" parTransId="{6D95BE98-8DD4-428B-B9D7-509855ADE663}" sibTransId="{6346074A-B2C5-4CBA-995B-9D8E7CF9EBE3}"/>
    <dgm:cxn modelId="{B79E51CE-A225-43B8-AEED-E7D447452718}" type="presOf" srcId="{0D0A9429-9702-457D-BF2A-66434FA7FE84}" destId="{5440BD0C-8C33-478E-880A-4C4BA168003F}" srcOrd="0" destOrd="0" presId="urn:microsoft.com/office/officeart/2005/8/layout/hierarchy1"/>
    <dgm:cxn modelId="{718452D1-59AB-410A-BCED-C2B1B1FADB91}" srcId="{92FC6908-AFFF-48FC-BBE2-DF2AA1C8B2F8}" destId="{68E89E36-4C94-4758-BFD9-3875DA339B54}" srcOrd="1" destOrd="0" parTransId="{11A75D73-D3AC-4A1A-B750-6F7A0DF4BC73}" sibTransId="{400C3EAA-70DC-4D2A-9277-2EC88C071C07}"/>
    <dgm:cxn modelId="{C88817D5-70B0-4F9D-B56E-E6299154F858}" type="presOf" srcId="{A557BAFE-0EA8-4529-9BC2-FB9132F8EBB9}" destId="{B6B0AA17-7A02-416E-A9B0-1FF076214AFC}" srcOrd="0" destOrd="0" presId="urn:microsoft.com/office/officeart/2005/8/layout/hierarchy1"/>
    <dgm:cxn modelId="{A5DDC0E7-1CCE-4C50-92D5-2D3685BC7B49}" type="presOf" srcId="{8FFC9C5A-203F-44DB-98FE-2E6A6AF22C02}" destId="{6624A7BD-16BA-4B7C-8E61-724094EB794D}" srcOrd="0" destOrd="0" presId="urn:microsoft.com/office/officeart/2005/8/layout/hierarchy1"/>
    <dgm:cxn modelId="{F36DD2E9-E539-4287-82B9-54311875D884}" type="presOf" srcId="{68E89E36-4C94-4758-BFD9-3875DA339B54}" destId="{9DB85AE5-84D4-4264-AB64-13B685BA6FB7}" srcOrd="0" destOrd="0" presId="urn:microsoft.com/office/officeart/2005/8/layout/hierarchy1"/>
    <dgm:cxn modelId="{D8BBFAEF-3612-40EB-994D-DF50EDAC5451}" type="presOf" srcId="{6D95BE98-8DD4-428B-B9D7-509855ADE663}" destId="{BB6133B2-AF0F-47A0-8B3F-FA90FCB852E8}" srcOrd="0" destOrd="0" presId="urn:microsoft.com/office/officeart/2005/8/layout/hierarchy1"/>
    <dgm:cxn modelId="{E2677DF4-2A09-4034-BA43-AA7AE54C3FE5}" srcId="{358376D3-E736-4A13-BA85-FDB05AF618B2}" destId="{92FC6908-AFFF-48FC-BBE2-DF2AA1C8B2F8}" srcOrd="1" destOrd="0" parTransId="{3DF826F4-E3CF-4D6A-8F40-651A367EE4A6}" sibTransId="{C1C3EDA8-879A-41D7-BA7C-1BF508E6847D}"/>
    <dgm:cxn modelId="{564D694D-C3A0-4CCA-859D-329EA7132EB0}" type="presParOf" srcId="{EFBA783B-8FD9-45C3-BED4-D8E2D85C2946}" destId="{775481FF-21DA-4A99-AD99-7F4E9BBCB946}" srcOrd="0" destOrd="0" presId="urn:microsoft.com/office/officeart/2005/8/layout/hierarchy1"/>
    <dgm:cxn modelId="{44F32528-F8B9-4EBE-9296-57586EC160B1}" type="presParOf" srcId="{775481FF-21DA-4A99-AD99-7F4E9BBCB946}" destId="{890C1417-7BD6-4041-933B-C5884E38862D}" srcOrd="0" destOrd="0" presId="urn:microsoft.com/office/officeart/2005/8/layout/hierarchy1"/>
    <dgm:cxn modelId="{72C95066-C84F-4762-8379-AD4454D30D9F}" type="presParOf" srcId="{890C1417-7BD6-4041-933B-C5884E38862D}" destId="{484CE88F-B029-44E8-902A-CB18C88F1806}" srcOrd="0" destOrd="0" presId="urn:microsoft.com/office/officeart/2005/8/layout/hierarchy1"/>
    <dgm:cxn modelId="{2C080CD6-239E-4F8E-9F00-6585B8A7F1CD}" type="presParOf" srcId="{890C1417-7BD6-4041-933B-C5884E38862D}" destId="{8CD5F6C8-E2A8-411A-98FC-28643839A829}" srcOrd="1" destOrd="0" presId="urn:microsoft.com/office/officeart/2005/8/layout/hierarchy1"/>
    <dgm:cxn modelId="{AB45E5A3-9542-4E6C-9BE4-03185D0D3C1C}" type="presParOf" srcId="{775481FF-21DA-4A99-AD99-7F4E9BBCB946}" destId="{FA6F29FF-7B75-4198-8D00-66167EFA06F4}" srcOrd="1" destOrd="0" presId="urn:microsoft.com/office/officeart/2005/8/layout/hierarchy1"/>
    <dgm:cxn modelId="{907ACB8E-F892-4E95-8841-6348F8AE3F05}" type="presParOf" srcId="{FA6F29FF-7B75-4198-8D00-66167EFA06F4}" destId="{84DDD88F-3E25-4ACE-A4C9-A045F0E2076D}" srcOrd="0" destOrd="0" presId="urn:microsoft.com/office/officeart/2005/8/layout/hierarchy1"/>
    <dgm:cxn modelId="{59BF1A5C-2DD6-4A2D-BAC6-B33C0BC925AC}" type="presParOf" srcId="{FA6F29FF-7B75-4198-8D00-66167EFA06F4}" destId="{96C02D27-1285-4556-A316-7EE192521C7C}" srcOrd="1" destOrd="0" presId="urn:microsoft.com/office/officeart/2005/8/layout/hierarchy1"/>
    <dgm:cxn modelId="{75011813-008D-48AC-B723-E802FE16569C}" type="presParOf" srcId="{96C02D27-1285-4556-A316-7EE192521C7C}" destId="{6BAF752B-C0DB-4123-929F-3880EC81DF31}" srcOrd="0" destOrd="0" presId="urn:microsoft.com/office/officeart/2005/8/layout/hierarchy1"/>
    <dgm:cxn modelId="{CC825B5A-8B67-4AFB-9C45-98C54403BF3C}" type="presParOf" srcId="{6BAF752B-C0DB-4123-929F-3880EC81DF31}" destId="{B9CCC192-440B-418E-AE89-5D1F7FF4D1A0}" srcOrd="0" destOrd="0" presId="urn:microsoft.com/office/officeart/2005/8/layout/hierarchy1"/>
    <dgm:cxn modelId="{61FECFB9-7841-45AB-BC24-12F2FD9F8F19}" type="presParOf" srcId="{6BAF752B-C0DB-4123-929F-3880EC81DF31}" destId="{F3DB7EB8-0AC4-4A85-9B69-E7B5AED00050}" srcOrd="1" destOrd="0" presId="urn:microsoft.com/office/officeart/2005/8/layout/hierarchy1"/>
    <dgm:cxn modelId="{88C7AC71-78B7-4B0D-9FCB-40FFDB179AFF}" type="presParOf" srcId="{96C02D27-1285-4556-A316-7EE192521C7C}" destId="{AFF903AA-4736-4CDC-A51D-706282C15D5A}" srcOrd="1" destOrd="0" presId="urn:microsoft.com/office/officeart/2005/8/layout/hierarchy1"/>
    <dgm:cxn modelId="{2BD82DF9-613F-49B3-AD8A-BA90AA23F75E}" type="presParOf" srcId="{AFF903AA-4736-4CDC-A51D-706282C15D5A}" destId="{BB6133B2-AF0F-47A0-8B3F-FA90FCB852E8}" srcOrd="0" destOrd="0" presId="urn:microsoft.com/office/officeart/2005/8/layout/hierarchy1"/>
    <dgm:cxn modelId="{6007D2A7-26A7-4807-9F38-22EA29621F66}" type="presParOf" srcId="{AFF903AA-4736-4CDC-A51D-706282C15D5A}" destId="{19D55AE1-09D4-48E3-AF61-8E78D3DB660F}" srcOrd="1" destOrd="0" presId="urn:microsoft.com/office/officeart/2005/8/layout/hierarchy1"/>
    <dgm:cxn modelId="{57F40D44-D0E5-46B3-BCF0-0972998B0657}" type="presParOf" srcId="{19D55AE1-09D4-48E3-AF61-8E78D3DB660F}" destId="{63DF515A-350B-46A6-80E7-F4C14F51894A}" srcOrd="0" destOrd="0" presId="urn:microsoft.com/office/officeart/2005/8/layout/hierarchy1"/>
    <dgm:cxn modelId="{3C0DCEFD-2E0A-4875-B9C0-B83CC4B6693E}" type="presParOf" srcId="{63DF515A-350B-46A6-80E7-F4C14F51894A}" destId="{096FA989-27C0-4763-9ECE-AD11B44D58CF}" srcOrd="0" destOrd="0" presId="urn:microsoft.com/office/officeart/2005/8/layout/hierarchy1"/>
    <dgm:cxn modelId="{553C45F4-3A71-4CB8-A7B4-81065CD4E65E}" type="presParOf" srcId="{63DF515A-350B-46A6-80E7-F4C14F51894A}" destId="{D06D17B0-B04B-404F-8939-7B8570862F8D}" srcOrd="1" destOrd="0" presId="urn:microsoft.com/office/officeart/2005/8/layout/hierarchy1"/>
    <dgm:cxn modelId="{4E98154C-3290-4D42-91FD-42D0F416C239}" type="presParOf" srcId="{19D55AE1-09D4-48E3-AF61-8E78D3DB660F}" destId="{B4DBA843-CDFB-4D6C-B2A3-7C98239479B3}" srcOrd="1" destOrd="0" presId="urn:microsoft.com/office/officeart/2005/8/layout/hierarchy1"/>
    <dgm:cxn modelId="{224212DA-1F6D-4F9B-AA44-C507C9B82D39}" type="presParOf" srcId="{AFF903AA-4736-4CDC-A51D-706282C15D5A}" destId="{87D1A178-858B-4C60-BED2-C9604B84A214}" srcOrd="2" destOrd="0" presId="urn:microsoft.com/office/officeart/2005/8/layout/hierarchy1"/>
    <dgm:cxn modelId="{8E3B94AF-2F10-4F0E-BDCC-DD1DC0767C81}" type="presParOf" srcId="{AFF903AA-4736-4CDC-A51D-706282C15D5A}" destId="{532E9BD1-890D-4582-915D-98C443D5ABD5}" srcOrd="3" destOrd="0" presId="urn:microsoft.com/office/officeart/2005/8/layout/hierarchy1"/>
    <dgm:cxn modelId="{4FCC023B-C56D-4625-B41B-1B2933492DF3}" type="presParOf" srcId="{532E9BD1-890D-4582-915D-98C443D5ABD5}" destId="{663485FF-5D6C-47BD-96EA-234090923AAB}" srcOrd="0" destOrd="0" presId="urn:microsoft.com/office/officeart/2005/8/layout/hierarchy1"/>
    <dgm:cxn modelId="{098F8260-BCF3-43EF-9F59-43164FC6935E}" type="presParOf" srcId="{663485FF-5D6C-47BD-96EA-234090923AAB}" destId="{A466B53E-5EC4-4D11-BE14-89DE6A5BF2CA}" srcOrd="0" destOrd="0" presId="urn:microsoft.com/office/officeart/2005/8/layout/hierarchy1"/>
    <dgm:cxn modelId="{96C7F3C5-A3B8-44D0-8C44-DD1CEB993C20}" type="presParOf" srcId="{663485FF-5D6C-47BD-96EA-234090923AAB}" destId="{0460BE49-FC13-4E1E-B695-5665D69A74A8}" srcOrd="1" destOrd="0" presId="urn:microsoft.com/office/officeart/2005/8/layout/hierarchy1"/>
    <dgm:cxn modelId="{6911E55C-F72A-48D2-BBAB-996480D87707}" type="presParOf" srcId="{532E9BD1-890D-4582-915D-98C443D5ABD5}" destId="{5D54782C-C9DC-4886-A079-EC46C247017B}" srcOrd="1" destOrd="0" presId="urn:microsoft.com/office/officeart/2005/8/layout/hierarchy1"/>
    <dgm:cxn modelId="{143961B3-E748-4514-A6A1-39C8131680D0}" type="presParOf" srcId="{FA6F29FF-7B75-4198-8D00-66167EFA06F4}" destId="{8CB890DC-0DC5-4984-B28B-9B10FBA1FC4F}" srcOrd="2" destOrd="0" presId="urn:microsoft.com/office/officeart/2005/8/layout/hierarchy1"/>
    <dgm:cxn modelId="{24F7B9FB-07CB-4D26-90D9-41BB20F3DB28}" type="presParOf" srcId="{FA6F29FF-7B75-4198-8D00-66167EFA06F4}" destId="{415AC40B-5F1B-4315-B5BA-488F65C044DD}" srcOrd="3" destOrd="0" presId="urn:microsoft.com/office/officeart/2005/8/layout/hierarchy1"/>
    <dgm:cxn modelId="{C3BB1081-EDDF-42AB-9C27-3BEABABEADD8}" type="presParOf" srcId="{415AC40B-5F1B-4315-B5BA-488F65C044DD}" destId="{6BA833DA-E54A-49EF-87B3-5E03B1D9A03E}" srcOrd="0" destOrd="0" presId="urn:microsoft.com/office/officeart/2005/8/layout/hierarchy1"/>
    <dgm:cxn modelId="{75262142-6E84-4154-B16F-87C763385AC9}" type="presParOf" srcId="{6BA833DA-E54A-49EF-87B3-5E03B1D9A03E}" destId="{1E84F904-D859-4558-B2AD-E07EC7CDDAF6}" srcOrd="0" destOrd="0" presId="urn:microsoft.com/office/officeart/2005/8/layout/hierarchy1"/>
    <dgm:cxn modelId="{9DAEC8B0-914B-4357-9913-7F53BD5268DB}" type="presParOf" srcId="{6BA833DA-E54A-49EF-87B3-5E03B1D9A03E}" destId="{1A842890-BD1C-4904-91F6-2035E0120EA0}" srcOrd="1" destOrd="0" presId="urn:microsoft.com/office/officeart/2005/8/layout/hierarchy1"/>
    <dgm:cxn modelId="{83F7CC30-2979-4305-9F15-E64FCFF976E1}" type="presParOf" srcId="{415AC40B-5F1B-4315-B5BA-488F65C044DD}" destId="{26242810-FD62-491A-AEEA-CCE6476A1C57}" srcOrd="1" destOrd="0" presId="urn:microsoft.com/office/officeart/2005/8/layout/hierarchy1"/>
    <dgm:cxn modelId="{ABBBE9AB-C3CD-43B0-97E4-FFD084C99EA1}" type="presParOf" srcId="{26242810-FD62-491A-AEEA-CCE6476A1C57}" destId="{6624A7BD-16BA-4B7C-8E61-724094EB794D}" srcOrd="0" destOrd="0" presId="urn:microsoft.com/office/officeart/2005/8/layout/hierarchy1"/>
    <dgm:cxn modelId="{79CF2555-BBE3-46E9-906C-CA35154120AF}" type="presParOf" srcId="{26242810-FD62-491A-AEEA-CCE6476A1C57}" destId="{27F8B242-369C-4F31-8F8C-A3ABB5B29B41}" srcOrd="1" destOrd="0" presId="urn:microsoft.com/office/officeart/2005/8/layout/hierarchy1"/>
    <dgm:cxn modelId="{BD7E78BD-0AC8-47FD-B2BE-CABA376423DE}" type="presParOf" srcId="{27F8B242-369C-4F31-8F8C-A3ABB5B29B41}" destId="{73393935-C5FE-4704-A557-C0CC18DE96FD}" srcOrd="0" destOrd="0" presId="urn:microsoft.com/office/officeart/2005/8/layout/hierarchy1"/>
    <dgm:cxn modelId="{2A7DE209-7300-41D5-BF34-4F80B8E1E110}" type="presParOf" srcId="{73393935-C5FE-4704-A557-C0CC18DE96FD}" destId="{1E3375A5-CBB0-48AB-994B-C081736A0351}" srcOrd="0" destOrd="0" presId="urn:microsoft.com/office/officeart/2005/8/layout/hierarchy1"/>
    <dgm:cxn modelId="{F39C2274-8ECF-4416-8078-698899E7040C}" type="presParOf" srcId="{73393935-C5FE-4704-A557-C0CC18DE96FD}" destId="{CE33058C-F9C3-446F-9DD1-066B9386AAB9}" srcOrd="1" destOrd="0" presId="urn:microsoft.com/office/officeart/2005/8/layout/hierarchy1"/>
    <dgm:cxn modelId="{FF386CF5-6EF9-4CC4-BBA0-BAC84EE13D5A}" type="presParOf" srcId="{27F8B242-369C-4F31-8F8C-A3ABB5B29B41}" destId="{CACD2588-848E-4E06-80C7-ECC6D6152C09}" srcOrd="1" destOrd="0" presId="urn:microsoft.com/office/officeart/2005/8/layout/hierarchy1"/>
    <dgm:cxn modelId="{E34147AE-AA24-4A5E-A251-13F6F9290633}" type="presParOf" srcId="{26242810-FD62-491A-AEEA-CCE6476A1C57}" destId="{72EC4E3D-5AC3-4A17-B7FC-933E1179BD0F}" srcOrd="2" destOrd="0" presId="urn:microsoft.com/office/officeart/2005/8/layout/hierarchy1"/>
    <dgm:cxn modelId="{49E2842E-93A6-4C07-9203-9BC5DE40C700}" type="presParOf" srcId="{26242810-FD62-491A-AEEA-CCE6476A1C57}" destId="{D8039CB2-F5FB-4E4C-AF57-7235157A0A39}" srcOrd="3" destOrd="0" presId="urn:microsoft.com/office/officeart/2005/8/layout/hierarchy1"/>
    <dgm:cxn modelId="{782A9AD9-4CF0-4A7C-95D6-B69E85A23FA3}" type="presParOf" srcId="{D8039CB2-F5FB-4E4C-AF57-7235157A0A39}" destId="{56C2296C-D4A3-4B9C-A972-7A1C6D436761}" srcOrd="0" destOrd="0" presId="urn:microsoft.com/office/officeart/2005/8/layout/hierarchy1"/>
    <dgm:cxn modelId="{681E0808-75D3-4FFC-9FE3-6861DC5751FE}" type="presParOf" srcId="{56C2296C-D4A3-4B9C-A972-7A1C6D436761}" destId="{D5D98A35-C0BB-471F-8992-007C356072BE}" srcOrd="0" destOrd="0" presId="urn:microsoft.com/office/officeart/2005/8/layout/hierarchy1"/>
    <dgm:cxn modelId="{9AB0A101-D41A-4B52-8501-BFB344BB084F}" type="presParOf" srcId="{56C2296C-D4A3-4B9C-A972-7A1C6D436761}" destId="{9DB85AE5-84D4-4264-AB64-13B685BA6FB7}" srcOrd="1" destOrd="0" presId="urn:microsoft.com/office/officeart/2005/8/layout/hierarchy1"/>
    <dgm:cxn modelId="{0551046B-C281-4457-8535-AF98A9EAAF17}" type="presParOf" srcId="{D8039CB2-F5FB-4E4C-AF57-7235157A0A39}" destId="{E4ABFE21-E482-4E9C-8635-4B60C00C7030}" srcOrd="1" destOrd="0" presId="urn:microsoft.com/office/officeart/2005/8/layout/hierarchy1"/>
    <dgm:cxn modelId="{000D034E-B898-44B8-BBD4-E5C242CD171A}" type="presParOf" srcId="{26242810-FD62-491A-AEEA-CCE6476A1C57}" destId="{B6B0AA17-7A02-416E-A9B0-1FF076214AFC}" srcOrd="4" destOrd="0" presId="urn:microsoft.com/office/officeart/2005/8/layout/hierarchy1"/>
    <dgm:cxn modelId="{392F3283-16B6-4C4F-A107-DA7721958005}" type="presParOf" srcId="{26242810-FD62-491A-AEEA-CCE6476A1C57}" destId="{4E498CEB-7C9E-48A2-B558-FA9E1CBAFA57}" srcOrd="5" destOrd="0" presId="urn:microsoft.com/office/officeart/2005/8/layout/hierarchy1"/>
    <dgm:cxn modelId="{401460B1-A34B-4ED7-8DED-3EBC7EA9F956}" type="presParOf" srcId="{4E498CEB-7C9E-48A2-B558-FA9E1CBAFA57}" destId="{471B15DA-E5B0-49B2-BB3F-D5EDE2BE1400}" srcOrd="0" destOrd="0" presId="urn:microsoft.com/office/officeart/2005/8/layout/hierarchy1"/>
    <dgm:cxn modelId="{E0ADE5B8-F578-4E2F-8747-ACE322CC227E}" type="presParOf" srcId="{471B15DA-E5B0-49B2-BB3F-D5EDE2BE1400}" destId="{5595EBAE-A740-403A-902B-0E861604C981}" srcOrd="0" destOrd="0" presId="urn:microsoft.com/office/officeart/2005/8/layout/hierarchy1"/>
    <dgm:cxn modelId="{B0B5AFCF-7C29-4AD3-89C3-5A8853D886F0}" type="presParOf" srcId="{471B15DA-E5B0-49B2-BB3F-D5EDE2BE1400}" destId="{5440BD0C-8C33-478E-880A-4C4BA168003F}" srcOrd="1" destOrd="0" presId="urn:microsoft.com/office/officeart/2005/8/layout/hierarchy1"/>
    <dgm:cxn modelId="{D41F8C8B-ADB1-49FB-AAEA-7F96BAD2BFE4}" type="presParOf" srcId="{4E498CEB-7C9E-48A2-B558-FA9E1CBAFA57}" destId="{7BBD716A-3D10-47EE-B38E-02527B637E5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28BF13-92E4-49CC-BE0D-7486EC928C48}">
      <dsp:nvSpPr>
        <dsp:cNvPr id="0" name=""/>
        <dsp:cNvSpPr/>
      </dsp:nvSpPr>
      <dsp:spPr>
        <a:xfrm>
          <a:off x="730401" y="0"/>
          <a:ext cx="6995160" cy="5008120"/>
        </a:xfrm>
        <a:prstGeom prst="rightArrow">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D446FE7-59E1-42DA-A9FD-F3BF20708D3F}">
      <dsp:nvSpPr>
        <dsp:cNvPr id="0" name=""/>
        <dsp:cNvSpPr/>
      </dsp:nvSpPr>
      <dsp:spPr>
        <a:xfrm>
          <a:off x="1123" y="1502436"/>
          <a:ext cx="2331452" cy="2003248"/>
        </a:xfrm>
        <a:prstGeom prst="roundRect">
          <a:avLst/>
        </a:prstGeom>
        <a:solidFill>
          <a:schemeClr val="accent4">
            <a:alpha val="90000"/>
            <a:hueOff val="0"/>
            <a:satOff val="0"/>
            <a:lumOff val="0"/>
            <a:alphaOff val="0"/>
          </a:schemeClr>
        </a:solidFill>
        <a:ln w="2222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just" defTabSz="488950">
            <a:lnSpc>
              <a:spcPct val="90000"/>
            </a:lnSpc>
            <a:spcBef>
              <a:spcPct val="0"/>
            </a:spcBef>
            <a:spcAft>
              <a:spcPct val="35000"/>
            </a:spcAft>
            <a:buNone/>
          </a:pPr>
          <a:r>
            <a:rPr lang="es-ES" sz="1100" kern="1200" dirty="0" err="1">
              <a:solidFill>
                <a:schemeClr val="tx1"/>
              </a:solidFill>
              <a:latin typeface="Verdana" panose="020B0604030504040204" pitchFamily="34" charset="0"/>
              <a:ea typeface="Verdana" panose="020B0604030504040204" pitchFamily="34" charset="0"/>
              <a:cs typeface="Verdana" panose="020B0604030504040204" pitchFamily="34" charset="0"/>
            </a:rPr>
            <a:t>Kenya</a:t>
          </a:r>
          <a:r>
            <a:rPr lang="es-ES" sz="1100" kern="1200" dirty="0">
              <a:solidFill>
                <a:schemeClr val="tx1"/>
              </a:solidFill>
              <a:latin typeface="Verdana" panose="020B0604030504040204" pitchFamily="34" charset="0"/>
              <a:ea typeface="Verdana" panose="020B0604030504040204" pitchFamily="34" charset="0"/>
              <a:cs typeface="Verdana" panose="020B0604030504040204" pitchFamily="34" charset="0"/>
            </a:rPr>
            <a:t> mujer transexual, en  2016, migrante, en tránsito fue diagnosticada con VIH SIDA. Con una salud frágil, con tuberculosis y bajos conteo de cd4, fue atendida de emergencia </a:t>
          </a:r>
        </a:p>
      </dsp:txBody>
      <dsp:txXfrm>
        <a:off x="98914" y="1600227"/>
        <a:ext cx="2135870" cy="1807666"/>
      </dsp:txXfrm>
    </dsp:sp>
    <dsp:sp modelId="{7ADBFC23-B959-4A4E-99D8-30762A280573}">
      <dsp:nvSpPr>
        <dsp:cNvPr id="0" name=""/>
        <dsp:cNvSpPr/>
      </dsp:nvSpPr>
      <dsp:spPr>
        <a:xfrm>
          <a:off x="2738314" y="1535549"/>
          <a:ext cx="2331452" cy="2003248"/>
        </a:xfrm>
        <a:prstGeom prst="roundRect">
          <a:avLst/>
        </a:prstGeom>
        <a:solidFill>
          <a:schemeClr val="accent4">
            <a:alpha val="90000"/>
            <a:hueOff val="0"/>
            <a:satOff val="0"/>
            <a:lumOff val="0"/>
            <a:alphaOff val="-20000"/>
          </a:schemeClr>
        </a:solidFill>
        <a:ln w="2222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just" defTabSz="488950">
            <a:lnSpc>
              <a:spcPct val="90000"/>
            </a:lnSpc>
            <a:spcBef>
              <a:spcPct val="0"/>
            </a:spcBef>
            <a:spcAft>
              <a:spcPct val="35000"/>
            </a:spcAft>
            <a:buNone/>
          </a:pPr>
          <a:r>
            <a:rPr lang="es-ES" sz="1100" kern="1200" dirty="0">
              <a:solidFill>
                <a:schemeClr val="tx1"/>
              </a:solidFill>
              <a:latin typeface="Verdana" panose="020B0604030504040204" pitchFamily="34" charset="0"/>
              <a:ea typeface="Verdana" panose="020B0604030504040204" pitchFamily="34" charset="0"/>
              <a:cs typeface="Verdana" panose="020B0604030504040204" pitchFamily="34" charset="0"/>
            </a:rPr>
            <a:t>Permaneció internada en el Hospital civil Fray Antonio Alcalde por más de tres meses. </a:t>
          </a:r>
        </a:p>
        <a:p>
          <a:pPr marL="0" lvl="0" indent="0" algn="just" defTabSz="488950">
            <a:lnSpc>
              <a:spcPct val="90000"/>
            </a:lnSpc>
            <a:spcBef>
              <a:spcPct val="0"/>
            </a:spcBef>
            <a:spcAft>
              <a:spcPct val="35000"/>
            </a:spcAft>
            <a:buNone/>
          </a:pPr>
          <a:r>
            <a:rPr lang="es-ES" sz="1100" kern="1200" dirty="0">
              <a:solidFill>
                <a:schemeClr val="tx1"/>
              </a:solidFill>
              <a:latin typeface="Verdana" panose="020B0604030504040204" pitchFamily="34" charset="0"/>
              <a:ea typeface="Verdana" panose="020B0604030504040204" pitchFamily="34" charset="0"/>
              <a:cs typeface="Verdana" panose="020B0604030504040204" pitchFamily="34" charset="0"/>
            </a:rPr>
            <a:t>Al recuperarse y ser dada de alta </a:t>
          </a:r>
          <a:r>
            <a:rPr lang="es-ES" sz="1100" b="1" u="sng" kern="1200" dirty="0">
              <a:solidFill>
                <a:schemeClr val="tx1"/>
              </a:solidFill>
              <a:latin typeface="Verdana" panose="020B0604030504040204" pitchFamily="34" charset="0"/>
              <a:ea typeface="Verdana" panose="020B0604030504040204" pitchFamily="34" charset="0"/>
              <a:cs typeface="Verdana" panose="020B0604030504040204" pitchFamily="34" charset="0"/>
            </a:rPr>
            <a:t>solicito su expediente médico </a:t>
          </a:r>
          <a:r>
            <a:rPr lang="es-ES" sz="1100" kern="1200" dirty="0">
              <a:solidFill>
                <a:schemeClr val="tx1"/>
              </a:solidFill>
              <a:latin typeface="Verdana" panose="020B0604030504040204" pitchFamily="34" charset="0"/>
              <a:ea typeface="Verdana" panose="020B0604030504040204" pitchFamily="34" charset="0"/>
              <a:cs typeface="Verdana" panose="020B0604030504040204" pitchFamily="34" charset="0"/>
            </a:rPr>
            <a:t>para el seguimiento de su salud</a:t>
          </a:r>
          <a:endParaRPr lang="es-MX" sz="1100" b="1" kern="1200" dirty="0">
            <a:solidFill>
              <a:schemeClr val="tx1"/>
            </a:solidFill>
            <a:latin typeface="Verdana" panose="020B0604030504040204" pitchFamily="34" charset="0"/>
            <a:ea typeface="Verdana" panose="020B0604030504040204" pitchFamily="34" charset="0"/>
            <a:cs typeface="Verdana" panose="020B0604030504040204" pitchFamily="34" charset="0"/>
          </a:endParaRPr>
        </a:p>
      </dsp:txBody>
      <dsp:txXfrm>
        <a:off x="2836105" y="1633340"/>
        <a:ext cx="2135870" cy="1807666"/>
      </dsp:txXfrm>
    </dsp:sp>
    <dsp:sp modelId="{72C9C9C4-1709-485D-ABB2-39F14F88FDF4}">
      <dsp:nvSpPr>
        <dsp:cNvPr id="0" name=""/>
        <dsp:cNvSpPr/>
      </dsp:nvSpPr>
      <dsp:spPr>
        <a:xfrm>
          <a:off x="5438202" y="1501774"/>
          <a:ext cx="2787297" cy="2003248"/>
        </a:xfrm>
        <a:prstGeom prst="roundRect">
          <a:avLst/>
        </a:prstGeom>
        <a:solidFill>
          <a:schemeClr val="accent4">
            <a:alpha val="90000"/>
            <a:hueOff val="0"/>
            <a:satOff val="0"/>
            <a:lumOff val="0"/>
            <a:alphaOff val="-40000"/>
          </a:schemeClr>
        </a:solidFill>
        <a:ln w="2222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just" defTabSz="488950">
            <a:lnSpc>
              <a:spcPct val="90000"/>
            </a:lnSpc>
            <a:spcBef>
              <a:spcPct val="0"/>
            </a:spcBef>
            <a:spcAft>
              <a:spcPct val="35000"/>
            </a:spcAft>
            <a:buNone/>
          </a:pPr>
          <a:r>
            <a:rPr lang="es-ES" sz="1100" kern="1200" dirty="0">
              <a:solidFill>
                <a:schemeClr val="tx1"/>
              </a:solidFill>
              <a:latin typeface="Verdana" panose="020B0604030504040204" pitchFamily="34" charset="0"/>
              <a:ea typeface="Verdana" panose="020B0604030504040204" pitchFamily="34" charset="0"/>
              <a:cs typeface="Verdana" panose="020B0604030504040204" pitchFamily="34" charset="0"/>
            </a:rPr>
            <a:t>Se requirió la Coordinación esfuerzos entre el Consultorio Virtual 'Arturo Díaz Betancourt', FM4, El mesón de la Misericordia para que el Instituto Nacional de Migración para realizar el trámite de Retorno asistido a su país de origen </a:t>
          </a:r>
          <a:endParaRPr lang="es-MX" sz="1100" b="1" kern="1200" dirty="0">
            <a:solidFill>
              <a:schemeClr val="tx1"/>
            </a:solidFill>
            <a:latin typeface="Arial" pitchFamily="34" charset="0"/>
            <a:cs typeface="Arial" pitchFamily="34" charset="0"/>
          </a:endParaRPr>
        </a:p>
      </dsp:txBody>
      <dsp:txXfrm>
        <a:off x="5535993" y="1599565"/>
        <a:ext cx="2591715" cy="180766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612283-5555-4E20-BC62-3A98F2AA869B}">
      <dsp:nvSpPr>
        <dsp:cNvPr id="0" name=""/>
        <dsp:cNvSpPr/>
      </dsp:nvSpPr>
      <dsp:spPr>
        <a:xfrm>
          <a:off x="0" y="0"/>
          <a:ext cx="7578090" cy="1133475"/>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s-ES" sz="2100" b="1" kern="1200" dirty="0">
              <a:solidFill>
                <a:schemeClr val="tx1"/>
              </a:solidFill>
              <a:effectLst>
                <a:outerShdw blurRad="38100" dist="38100" dir="2700000" algn="tl">
                  <a:srgbClr val="000000">
                    <a:alpha val="43137"/>
                  </a:srgbClr>
                </a:outerShdw>
              </a:effectLst>
            </a:rPr>
            <a:t>NOTAS PERIODISTICAS DE DIFERNETES PERIODICOS DE LA REPUBLICA MEXICANA</a:t>
          </a:r>
        </a:p>
      </dsp:txBody>
      <dsp:txXfrm>
        <a:off x="33198" y="33198"/>
        <a:ext cx="6354982" cy="1067079"/>
      </dsp:txXfrm>
    </dsp:sp>
    <dsp:sp modelId="{37070CBA-0FB5-401D-8666-DFA368E81324}">
      <dsp:nvSpPr>
        <dsp:cNvPr id="0" name=""/>
        <dsp:cNvSpPr/>
      </dsp:nvSpPr>
      <dsp:spPr>
        <a:xfrm>
          <a:off x="668654" y="1322387"/>
          <a:ext cx="7578090" cy="1133475"/>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s-ES" sz="2100" b="1" kern="1200" dirty="0">
              <a:solidFill>
                <a:schemeClr val="tx1"/>
              </a:solidFill>
            </a:rPr>
            <a:t>SOLICITUDES DE INFORMACIÒN A LAS PROCURADURIAS ESTATALES Y FEDERAL DE LOS CASOS  DENUNCIADOS YA CONCLUIDOS</a:t>
          </a:r>
        </a:p>
      </dsp:txBody>
      <dsp:txXfrm>
        <a:off x="701852" y="1355585"/>
        <a:ext cx="6106280" cy="1067079"/>
      </dsp:txXfrm>
    </dsp:sp>
    <dsp:sp modelId="{CDFBCA08-A8A2-4751-9C49-15CA8780D93A}">
      <dsp:nvSpPr>
        <dsp:cNvPr id="0" name=""/>
        <dsp:cNvSpPr/>
      </dsp:nvSpPr>
      <dsp:spPr>
        <a:xfrm>
          <a:off x="1337309" y="2644775"/>
          <a:ext cx="7578090" cy="1133475"/>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s-ES" sz="2100" b="1" kern="1200" dirty="0">
              <a:solidFill>
                <a:schemeClr val="tx1"/>
              </a:solidFill>
            </a:rPr>
            <a:t>ENTREGA DE LOS EXPEDIENTES PARA SU ANALISIS Y FORTALECIMIENTO DEL INFORMA QUE ANUALMENTE SE REALIZA</a:t>
          </a:r>
        </a:p>
      </dsp:txBody>
      <dsp:txXfrm>
        <a:off x="1370507" y="2677973"/>
        <a:ext cx="6106280" cy="1067079"/>
      </dsp:txXfrm>
    </dsp:sp>
    <dsp:sp modelId="{34AECD2B-D508-4710-8B29-0662CAF9CB0E}">
      <dsp:nvSpPr>
        <dsp:cNvPr id="0" name=""/>
        <dsp:cNvSpPr/>
      </dsp:nvSpPr>
      <dsp:spPr>
        <a:xfrm>
          <a:off x="6841331" y="859551"/>
          <a:ext cx="736758" cy="736758"/>
        </a:xfrm>
        <a:prstGeom prst="downArrow">
          <a:avLst>
            <a:gd name="adj1" fmla="val 55000"/>
            <a:gd name="adj2" fmla="val 45000"/>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endParaRPr lang="es-ES" sz="3300" kern="1200"/>
        </a:p>
      </dsp:txBody>
      <dsp:txXfrm>
        <a:off x="7007102" y="859551"/>
        <a:ext cx="405216" cy="554410"/>
      </dsp:txXfrm>
    </dsp:sp>
    <dsp:sp modelId="{187243F1-1234-49AA-9C78-8E12D511FF94}">
      <dsp:nvSpPr>
        <dsp:cNvPr id="0" name=""/>
        <dsp:cNvSpPr/>
      </dsp:nvSpPr>
      <dsp:spPr>
        <a:xfrm>
          <a:off x="7509986" y="2174382"/>
          <a:ext cx="736758" cy="736758"/>
        </a:xfrm>
        <a:prstGeom prst="downArrow">
          <a:avLst>
            <a:gd name="adj1" fmla="val 55000"/>
            <a:gd name="adj2" fmla="val 45000"/>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endParaRPr lang="es-ES" sz="3300" kern="1200"/>
        </a:p>
      </dsp:txBody>
      <dsp:txXfrm>
        <a:off x="7675757" y="2174382"/>
        <a:ext cx="405216" cy="55441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B0AA17-7A02-416E-A9B0-1FF076214AFC}">
      <dsp:nvSpPr>
        <dsp:cNvPr id="0" name=""/>
        <dsp:cNvSpPr/>
      </dsp:nvSpPr>
      <dsp:spPr>
        <a:xfrm>
          <a:off x="5713906" y="2225194"/>
          <a:ext cx="1675254" cy="398634"/>
        </a:xfrm>
        <a:custGeom>
          <a:avLst/>
          <a:gdLst/>
          <a:ahLst/>
          <a:cxnLst/>
          <a:rect l="0" t="0" r="0" b="0"/>
          <a:pathLst>
            <a:path>
              <a:moveTo>
                <a:pt x="0" y="0"/>
              </a:moveTo>
              <a:lnTo>
                <a:pt x="0" y="271657"/>
              </a:lnTo>
              <a:lnTo>
                <a:pt x="1675254" y="271657"/>
              </a:lnTo>
              <a:lnTo>
                <a:pt x="1675254" y="398634"/>
              </a:lnTo>
            </a:path>
          </a:pathLst>
        </a:custGeom>
        <a:noFill/>
        <a:ln w="15875"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2EC4E3D-5AC3-4A17-B7FC-933E1179BD0F}">
      <dsp:nvSpPr>
        <dsp:cNvPr id="0" name=""/>
        <dsp:cNvSpPr/>
      </dsp:nvSpPr>
      <dsp:spPr>
        <a:xfrm>
          <a:off x="5668186" y="2225194"/>
          <a:ext cx="91440" cy="398634"/>
        </a:xfrm>
        <a:custGeom>
          <a:avLst/>
          <a:gdLst/>
          <a:ahLst/>
          <a:cxnLst/>
          <a:rect l="0" t="0" r="0" b="0"/>
          <a:pathLst>
            <a:path>
              <a:moveTo>
                <a:pt x="45720" y="0"/>
              </a:moveTo>
              <a:lnTo>
                <a:pt x="45720" y="398634"/>
              </a:lnTo>
            </a:path>
          </a:pathLst>
        </a:custGeom>
        <a:noFill/>
        <a:ln w="15875"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624A7BD-16BA-4B7C-8E61-724094EB794D}">
      <dsp:nvSpPr>
        <dsp:cNvPr id="0" name=""/>
        <dsp:cNvSpPr/>
      </dsp:nvSpPr>
      <dsp:spPr>
        <a:xfrm>
          <a:off x="4038652" y="2225194"/>
          <a:ext cx="1675254" cy="398634"/>
        </a:xfrm>
        <a:custGeom>
          <a:avLst/>
          <a:gdLst/>
          <a:ahLst/>
          <a:cxnLst/>
          <a:rect l="0" t="0" r="0" b="0"/>
          <a:pathLst>
            <a:path>
              <a:moveTo>
                <a:pt x="1675254" y="0"/>
              </a:moveTo>
              <a:lnTo>
                <a:pt x="1675254" y="271657"/>
              </a:lnTo>
              <a:lnTo>
                <a:pt x="0" y="271657"/>
              </a:lnTo>
              <a:lnTo>
                <a:pt x="0" y="398634"/>
              </a:lnTo>
            </a:path>
          </a:pathLst>
        </a:custGeom>
        <a:noFill/>
        <a:ln w="15875"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CB890DC-0DC5-4984-B28B-9B10FBA1FC4F}">
      <dsp:nvSpPr>
        <dsp:cNvPr id="0" name=""/>
        <dsp:cNvSpPr/>
      </dsp:nvSpPr>
      <dsp:spPr>
        <a:xfrm>
          <a:off x="3656229" y="973257"/>
          <a:ext cx="2057676" cy="431168"/>
        </a:xfrm>
        <a:custGeom>
          <a:avLst/>
          <a:gdLst/>
          <a:ahLst/>
          <a:cxnLst/>
          <a:rect l="0" t="0" r="0" b="0"/>
          <a:pathLst>
            <a:path>
              <a:moveTo>
                <a:pt x="0" y="0"/>
              </a:moveTo>
              <a:lnTo>
                <a:pt x="0" y="304192"/>
              </a:lnTo>
              <a:lnTo>
                <a:pt x="2057676" y="304192"/>
              </a:lnTo>
              <a:lnTo>
                <a:pt x="2057676" y="431168"/>
              </a:lnTo>
            </a:path>
          </a:pathLst>
        </a:cu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7D1A178-858B-4C60-BED2-C9604B84A214}">
      <dsp:nvSpPr>
        <dsp:cNvPr id="0" name=""/>
        <dsp:cNvSpPr/>
      </dsp:nvSpPr>
      <dsp:spPr>
        <a:xfrm>
          <a:off x="1525771" y="1965084"/>
          <a:ext cx="837627" cy="398634"/>
        </a:xfrm>
        <a:custGeom>
          <a:avLst/>
          <a:gdLst/>
          <a:ahLst/>
          <a:cxnLst/>
          <a:rect l="0" t="0" r="0" b="0"/>
          <a:pathLst>
            <a:path>
              <a:moveTo>
                <a:pt x="0" y="0"/>
              </a:moveTo>
              <a:lnTo>
                <a:pt x="0" y="271657"/>
              </a:lnTo>
              <a:lnTo>
                <a:pt x="837627" y="271657"/>
              </a:lnTo>
              <a:lnTo>
                <a:pt x="837627" y="398634"/>
              </a:lnTo>
            </a:path>
          </a:pathLst>
        </a:custGeom>
        <a:noFill/>
        <a:ln w="15875"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B6133B2-AF0F-47A0-8B3F-FA90FCB852E8}">
      <dsp:nvSpPr>
        <dsp:cNvPr id="0" name=""/>
        <dsp:cNvSpPr/>
      </dsp:nvSpPr>
      <dsp:spPr>
        <a:xfrm>
          <a:off x="688144" y="1965084"/>
          <a:ext cx="837627" cy="398634"/>
        </a:xfrm>
        <a:custGeom>
          <a:avLst/>
          <a:gdLst/>
          <a:ahLst/>
          <a:cxnLst/>
          <a:rect l="0" t="0" r="0" b="0"/>
          <a:pathLst>
            <a:path>
              <a:moveTo>
                <a:pt x="837627" y="0"/>
              </a:moveTo>
              <a:lnTo>
                <a:pt x="837627" y="271657"/>
              </a:lnTo>
              <a:lnTo>
                <a:pt x="0" y="271657"/>
              </a:lnTo>
              <a:lnTo>
                <a:pt x="0" y="398634"/>
              </a:lnTo>
            </a:path>
          </a:pathLst>
        </a:custGeom>
        <a:noFill/>
        <a:ln w="15875"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4DDD88F-3E25-4ACE-A4C9-A045F0E2076D}">
      <dsp:nvSpPr>
        <dsp:cNvPr id="0" name=""/>
        <dsp:cNvSpPr/>
      </dsp:nvSpPr>
      <dsp:spPr>
        <a:xfrm>
          <a:off x="1525771" y="973257"/>
          <a:ext cx="2130458" cy="431168"/>
        </a:xfrm>
        <a:custGeom>
          <a:avLst/>
          <a:gdLst/>
          <a:ahLst/>
          <a:cxnLst/>
          <a:rect l="0" t="0" r="0" b="0"/>
          <a:pathLst>
            <a:path>
              <a:moveTo>
                <a:pt x="2130458" y="0"/>
              </a:moveTo>
              <a:lnTo>
                <a:pt x="2130458" y="304192"/>
              </a:lnTo>
              <a:lnTo>
                <a:pt x="0" y="304192"/>
              </a:lnTo>
              <a:lnTo>
                <a:pt x="0" y="431168"/>
              </a:lnTo>
            </a:path>
          </a:pathLst>
        </a:cu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4CE88F-B029-44E8-902A-CB18C88F1806}">
      <dsp:nvSpPr>
        <dsp:cNvPr id="0" name=""/>
        <dsp:cNvSpPr/>
      </dsp:nvSpPr>
      <dsp:spPr>
        <a:xfrm>
          <a:off x="2622085" y="171951"/>
          <a:ext cx="2068288" cy="801306"/>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CD5F6C8-E2A8-411A-98FC-28643839A829}">
      <dsp:nvSpPr>
        <dsp:cNvPr id="0" name=""/>
        <dsp:cNvSpPr/>
      </dsp:nvSpPr>
      <dsp:spPr>
        <a:xfrm>
          <a:off x="2774381" y="316632"/>
          <a:ext cx="2068288" cy="801306"/>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s-MX" sz="1000" kern="1200" dirty="0"/>
            <a:t>FORMULA</a:t>
          </a:r>
        </a:p>
        <a:p>
          <a:pPr marL="0" lvl="0" indent="0" algn="ctr" defTabSz="444500">
            <a:lnSpc>
              <a:spcPct val="90000"/>
            </a:lnSpc>
            <a:spcBef>
              <a:spcPct val="0"/>
            </a:spcBef>
            <a:spcAft>
              <a:spcPct val="35000"/>
            </a:spcAft>
            <a:buNone/>
          </a:pPr>
          <a:r>
            <a:rPr lang="es-MX" sz="1400" b="1" kern="1200" dirty="0"/>
            <a:t>ABOGADO –PROMOTOR- PERIODISTA</a:t>
          </a:r>
        </a:p>
      </dsp:txBody>
      <dsp:txXfrm>
        <a:off x="2797850" y="340101"/>
        <a:ext cx="2021350" cy="754368"/>
      </dsp:txXfrm>
    </dsp:sp>
    <dsp:sp modelId="{B9CCC192-440B-418E-AE89-5D1F7FF4D1A0}">
      <dsp:nvSpPr>
        <dsp:cNvPr id="0" name=""/>
        <dsp:cNvSpPr/>
      </dsp:nvSpPr>
      <dsp:spPr>
        <a:xfrm>
          <a:off x="840439" y="1404426"/>
          <a:ext cx="1370662" cy="560657"/>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3DB7EB8-0AC4-4A85-9B69-E7B5AED00050}">
      <dsp:nvSpPr>
        <dsp:cNvPr id="0" name=""/>
        <dsp:cNvSpPr/>
      </dsp:nvSpPr>
      <dsp:spPr>
        <a:xfrm>
          <a:off x="992735" y="1549107"/>
          <a:ext cx="1370662" cy="560657"/>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lvl="0" indent="0" algn="ctr" defTabSz="311150">
            <a:lnSpc>
              <a:spcPct val="90000"/>
            </a:lnSpc>
            <a:spcBef>
              <a:spcPct val="0"/>
            </a:spcBef>
            <a:spcAft>
              <a:spcPct val="35000"/>
            </a:spcAft>
            <a:buNone/>
          </a:pPr>
          <a:r>
            <a:rPr lang="es-MX" sz="700" b="1" u="sng" kern="1200" dirty="0"/>
            <a:t>PRESENCIAL</a:t>
          </a:r>
        </a:p>
        <a:p>
          <a:pPr marL="0" lvl="0" indent="0" algn="ctr" defTabSz="311150">
            <a:lnSpc>
              <a:spcPct val="90000"/>
            </a:lnSpc>
            <a:spcBef>
              <a:spcPct val="0"/>
            </a:spcBef>
            <a:spcAft>
              <a:spcPct val="35000"/>
            </a:spcAft>
            <a:buNone/>
          </a:pPr>
          <a:r>
            <a:rPr lang="es-MX" sz="700" kern="1200" dirty="0"/>
            <a:t>MODULO  DE DERECHOS HUMANOS</a:t>
          </a:r>
        </a:p>
        <a:p>
          <a:pPr marL="0" lvl="0" indent="0" algn="ctr" defTabSz="311150">
            <a:lnSpc>
              <a:spcPct val="90000"/>
            </a:lnSpc>
            <a:spcBef>
              <a:spcPct val="0"/>
            </a:spcBef>
            <a:spcAft>
              <a:spcPct val="35000"/>
            </a:spcAft>
            <a:buNone/>
          </a:pPr>
          <a:r>
            <a:rPr lang="es-MX" sz="700" kern="1200" dirty="0"/>
            <a:t>UBICADO EN LA CLINICA CONDESA  EN  LA CIUDAD DE MÉXICO ( PROMOTOR-ABOGADO)</a:t>
          </a:r>
        </a:p>
      </dsp:txBody>
      <dsp:txXfrm>
        <a:off x="1009156" y="1565528"/>
        <a:ext cx="1337820" cy="527815"/>
      </dsp:txXfrm>
    </dsp:sp>
    <dsp:sp modelId="{096FA989-27C0-4763-9ECE-AD11B44D58CF}">
      <dsp:nvSpPr>
        <dsp:cNvPr id="0" name=""/>
        <dsp:cNvSpPr/>
      </dsp:nvSpPr>
      <dsp:spPr>
        <a:xfrm>
          <a:off x="2812" y="2363718"/>
          <a:ext cx="1370662" cy="870370"/>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06D17B0-B04B-404F-8939-7B8570862F8D}">
      <dsp:nvSpPr>
        <dsp:cNvPr id="0" name=""/>
        <dsp:cNvSpPr/>
      </dsp:nvSpPr>
      <dsp:spPr>
        <a:xfrm>
          <a:off x="155108" y="2508399"/>
          <a:ext cx="1370662" cy="870370"/>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lvl="0" indent="0" algn="l" defTabSz="311150">
            <a:lnSpc>
              <a:spcPct val="90000"/>
            </a:lnSpc>
            <a:spcBef>
              <a:spcPct val="0"/>
            </a:spcBef>
            <a:spcAft>
              <a:spcPct val="35000"/>
            </a:spcAft>
            <a:buNone/>
          </a:pPr>
          <a:r>
            <a:rPr lang="es-MX" sz="700" kern="1200" dirty="0"/>
            <a:t>* CONTENCIÓN A CASOS</a:t>
          </a:r>
        </a:p>
        <a:p>
          <a:pPr marL="0" lvl="0" indent="0" algn="l" defTabSz="311150">
            <a:lnSpc>
              <a:spcPct val="90000"/>
            </a:lnSpc>
            <a:spcBef>
              <a:spcPct val="0"/>
            </a:spcBef>
            <a:spcAft>
              <a:spcPct val="35000"/>
            </a:spcAft>
            <a:buNone/>
          </a:pPr>
          <a:r>
            <a:rPr lang="es-MX" sz="700" kern="1200" dirty="0"/>
            <a:t>*ASESORIA LEGAL *SEGUIMIENTO DE QUEJAS ANTE ORGANOS DE DERECHOS HUMANOS *REFERENCIA A OTROS SERVICIOS</a:t>
          </a:r>
        </a:p>
      </dsp:txBody>
      <dsp:txXfrm>
        <a:off x="180600" y="2533891"/>
        <a:ext cx="1319678" cy="819386"/>
      </dsp:txXfrm>
    </dsp:sp>
    <dsp:sp modelId="{A466B53E-5EC4-4D11-BE14-89DE6A5BF2CA}">
      <dsp:nvSpPr>
        <dsp:cNvPr id="0" name=""/>
        <dsp:cNvSpPr/>
      </dsp:nvSpPr>
      <dsp:spPr>
        <a:xfrm>
          <a:off x="1678066" y="2363718"/>
          <a:ext cx="1370662" cy="691239"/>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460BE49-FC13-4E1E-B695-5665D69A74A8}">
      <dsp:nvSpPr>
        <dsp:cNvPr id="0" name=""/>
        <dsp:cNvSpPr/>
      </dsp:nvSpPr>
      <dsp:spPr>
        <a:xfrm>
          <a:off x="1830362" y="2508399"/>
          <a:ext cx="1370662" cy="691239"/>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lvl="0" indent="0" algn="l" defTabSz="311150">
            <a:lnSpc>
              <a:spcPct val="90000"/>
            </a:lnSpc>
            <a:spcBef>
              <a:spcPct val="0"/>
            </a:spcBef>
            <a:spcAft>
              <a:spcPct val="35000"/>
            </a:spcAft>
            <a:buNone/>
          </a:pPr>
          <a:r>
            <a:rPr lang="es-MX" sz="700" kern="1200" dirty="0"/>
            <a:t>* REGISTRO Y DOCUMENTACION DE LOS CASOS </a:t>
          </a:r>
        </a:p>
        <a:p>
          <a:pPr marL="0" lvl="0" indent="0" algn="l" defTabSz="311150">
            <a:lnSpc>
              <a:spcPct val="90000"/>
            </a:lnSpc>
            <a:spcBef>
              <a:spcPct val="0"/>
            </a:spcBef>
            <a:spcAft>
              <a:spcPct val="35000"/>
            </a:spcAft>
            <a:buNone/>
          </a:pPr>
          <a:r>
            <a:rPr lang="es-MX" sz="700" kern="1200" dirty="0"/>
            <a:t>*  EVALUACION DE LOS SEVICIOS  POR LOS USUARIOS</a:t>
          </a:r>
        </a:p>
      </dsp:txBody>
      <dsp:txXfrm>
        <a:off x="1850608" y="2528645"/>
        <a:ext cx="1330170" cy="650747"/>
      </dsp:txXfrm>
    </dsp:sp>
    <dsp:sp modelId="{1E84F904-D859-4558-B2AD-E07EC7CDDAF6}">
      <dsp:nvSpPr>
        <dsp:cNvPr id="0" name=""/>
        <dsp:cNvSpPr/>
      </dsp:nvSpPr>
      <dsp:spPr>
        <a:xfrm>
          <a:off x="5028574" y="1404426"/>
          <a:ext cx="1370662" cy="820768"/>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A842890-BD1C-4904-91F6-2035E0120EA0}">
      <dsp:nvSpPr>
        <dsp:cNvPr id="0" name=""/>
        <dsp:cNvSpPr/>
      </dsp:nvSpPr>
      <dsp:spPr>
        <a:xfrm>
          <a:off x="5180870" y="1549107"/>
          <a:ext cx="1370662" cy="820768"/>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lvl="0" indent="0" algn="ctr" defTabSz="311150">
            <a:lnSpc>
              <a:spcPct val="90000"/>
            </a:lnSpc>
            <a:spcBef>
              <a:spcPct val="0"/>
            </a:spcBef>
            <a:spcAft>
              <a:spcPct val="35000"/>
            </a:spcAft>
            <a:buNone/>
          </a:pPr>
          <a:r>
            <a:rPr lang="es-MX" sz="700" b="1" u="sng" kern="1200" dirty="0"/>
            <a:t>VIRTUAL</a:t>
          </a:r>
        </a:p>
        <a:p>
          <a:pPr marL="0" lvl="0" indent="0" algn="ctr" defTabSz="311150">
            <a:lnSpc>
              <a:spcPct val="90000"/>
            </a:lnSpc>
            <a:spcBef>
              <a:spcPct val="0"/>
            </a:spcBef>
            <a:spcAft>
              <a:spcPct val="35000"/>
            </a:spcAft>
            <a:buNone/>
          </a:pPr>
          <a:r>
            <a:rPr lang="es-MX" sz="700" kern="1200" dirty="0"/>
            <a:t>CONSULTORIO VIRTUAL</a:t>
          </a:r>
        </a:p>
        <a:p>
          <a:pPr marL="0" lvl="0" indent="0" algn="ctr" defTabSz="311150">
            <a:lnSpc>
              <a:spcPct val="90000"/>
            </a:lnSpc>
            <a:spcBef>
              <a:spcPct val="0"/>
            </a:spcBef>
            <a:spcAft>
              <a:spcPct val="35000"/>
            </a:spcAft>
            <a:buNone/>
          </a:pPr>
          <a:r>
            <a:rPr lang="es-MX" sz="700" kern="1200" dirty="0"/>
            <a:t>PRESENCIA EN MEXICO EN 11 ESTADOS DEL PAIS.</a:t>
          </a:r>
        </a:p>
        <a:p>
          <a:pPr marL="0" lvl="0" indent="0" algn="ctr" defTabSz="311150">
            <a:lnSpc>
              <a:spcPct val="90000"/>
            </a:lnSpc>
            <a:spcBef>
              <a:spcPct val="0"/>
            </a:spcBef>
            <a:spcAft>
              <a:spcPct val="35000"/>
            </a:spcAft>
            <a:buNone/>
          </a:pPr>
          <a:r>
            <a:rPr lang="es-MX" sz="700" kern="1200" dirty="0"/>
            <a:t>7 ABOGADOS (AS)</a:t>
          </a:r>
        </a:p>
        <a:p>
          <a:pPr marL="0" lvl="0" indent="0" algn="ctr" defTabSz="311150">
            <a:lnSpc>
              <a:spcPct val="90000"/>
            </a:lnSpc>
            <a:spcBef>
              <a:spcPct val="0"/>
            </a:spcBef>
            <a:spcAft>
              <a:spcPct val="35000"/>
            </a:spcAft>
            <a:buNone/>
          </a:pPr>
          <a:r>
            <a:rPr lang="es-MX" sz="700" kern="1200" dirty="0"/>
            <a:t>9 PROMOTORES (AS) NOTIESE</a:t>
          </a:r>
        </a:p>
        <a:p>
          <a:pPr marL="0" lvl="0" indent="0" algn="ctr" defTabSz="311150">
            <a:lnSpc>
              <a:spcPct val="90000"/>
            </a:lnSpc>
            <a:spcBef>
              <a:spcPct val="0"/>
            </a:spcBef>
            <a:spcAft>
              <a:spcPct val="35000"/>
            </a:spcAft>
            <a:buNone/>
          </a:pPr>
          <a:endParaRPr lang="es-MX" sz="500" kern="1200" dirty="0"/>
        </a:p>
      </dsp:txBody>
      <dsp:txXfrm>
        <a:off x="5204909" y="1573146"/>
        <a:ext cx="1322584" cy="772690"/>
      </dsp:txXfrm>
    </dsp:sp>
    <dsp:sp modelId="{1E3375A5-CBB0-48AB-994B-C081736A0351}">
      <dsp:nvSpPr>
        <dsp:cNvPr id="0" name=""/>
        <dsp:cNvSpPr/>
      </dsp:nvSpPr>
      <dsp:spPr>
        <a:xfrm>
          <a:off x="3353320" y="2623829"/>
          <a:ext cx="1370662" cy="870370"/>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E33058C-F9C3-446F-9DD1-066B9386AAB9}">
      <dsp:nvSpPr>
        <dsp:cNvPr id="0" name=""/>
        <dsp:cNvSpPr/>
      </dsp:nvSpPr>
      <dsp:spPr>
        <a:xfrm>
          <a:off x="3505616" y="2768510"/>
          <a:ext cx="1370662" cy="870370"/>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marL="0" lvl="0" indent="0" algn="l" defTabSz="222250">
            <a:lnSpc>
              <a:spcPct val="90000"/>
            </a:lnSpc>
            <a:spcBef>
              <a:spcPct val="0"/>
            </a:spcBef>
            <a:spcAft>
              <a:spcPct val="35000"/>
            </a:spcAft>
            <a:buNone/>
          </a:pPr>
          <a:r>
            <a:rPr lang="es-MX" sz="500" kern="1200" dirty="0"/>
            <a:t>* </a:t>
          </a:r>
          <a:r>
            <a:rPr lang="es-MX" sz="700" kern="1200" dirty="0"/>
            <a:t>INFORMACIÓNSOBRE DERECHOS HUMANOS</a:t>
          </a:r>
        </a:p>
        <a:p>
          <a:pPr marL="0" lvl="0" indent="0" algn="l" defTabSz="222250">
            <a:lnSpc>
              <a:spcPct val="90000"/>
            </a:lnSpc>
            <a:spcBef>
              <a:spcPct val="0"/>
            </a:spcBef>
            <a:spcAft>
              <a:spcPct val="35000"/>
            </a:spcAft>
            <a:buNone/>
          </a:pPr>
          <a:r>
            <a:rPr lang="es-MX" sz="700" kern="1200" dirty="0"/>
            <a:t>(SECCION: BIBLIOTECA VIRTUAL)</a:t>
          </a:r>
        </a:p>
        <a:p>
          <a:pPr marL="0" lvl="0" indent="0" algn="l" defTabSz="222250">
            <a:lnSpc>
              <a:spcPct val="90000"/>
            </a:lnSpc>
            <a:spcBef>
              <a:spcPct val="0"/>
            </a:spcBef>
            <a:spcAft>
              <a:spcPct val="35000"/>
            </a:spcAft>
            <a:buNone/>
          </a:pPr>
          <a:r>
            <a:rPr lang="es-MX" sz="700" kern="1200" dirty="0"/>
            <a:t>* INFORMACION SOBRE EL MARCO LEGAL  NACIONAL Y ESTATAL.</a:t>
          </a:r>
        </a:p>
        <a:p>
          <a:pPr marL="0" lvl="0" indent="0" algn="l" defTabSz="222250">
            <a:lnSpc>
              <a:spcPct val="90000"/>
            </a:lnSpc>
            <a:spcBef>
              <a:spcPct val="0"/>
            </a:spcBef>
            <a:spcAft>
              <a:spcPct val="35000"/>
            </a:spcAft>
            <a:buNone/>
          </a:pPr>
          <a:r>
            <a:rPr lang="es-MX" sz="700" kern="1200" dirty="0"/>
            <a:t>(SECCIÓN: CONOCE TUS DERECHOS) </a:t>
          </a:r>
        </a:p>
        <a:p>
          <a:pPr marL="0" lvl="0" indent="0" algn="l" defTabSz="222250">
            <a:lnSpc>
              <a:spcPct val="90000"/>
            </a:lnSpc>
            <a:spcBef>
              <a:spcPct val="0"/>
            </a:spcBef>
            <a:spcAft>
              <a:spcPct val="35000"/>
            </a:spcAft>
            <a:buNone/>
          </a:pPr>
          <a:r>
            <a:rPr lang="es-MX" sz="700" kern="1200" dirty="0"/>
            <a:t>*ORIENTACION EN LINEA Y/O TELEFONICA</a:t>
          </a:r>
          <a:r>
            <a:rPr lang="es-MX" sz="500" kern="1200" dirty="0"/>
            <a:t>.</a:t>
          </a:r>
        </a:p>
      </dsp:txBody>
      <dsp:txXfrm>
        <a:off x="3531108" y="2794002"/>
        <a:ext cx="1319678" cy="819386"/>
      </dsp:txXfrm>
    </dsp:sp>
    <dsp:sp modelId="{D5D98A35-C0BB-471F-8992-007C356072BE}">
      <dsp:nvSpPr>
        <dsp:cNvPr id="0" name=""/>
        <dsp:cNvSpPr/>
      </dsp:nvSpPr>
      <dsp:spPr>
        <a:xfrm>
          <a:off x="5028574" y="2623829"/>
          <a:ext cx="1370662" cy="1552967"/>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B85AE5-84D4-4264-AB64-13B685BA6FB7}">
      <dsp:nvSpPr>
        <dsp:cNvPr id="0" name=""/>
        <dsp:cNvSpPr/>
      </dsp:nvSpPr>
      <dsp:spPr>
        <a:xfrm>
          <a:off x="5180870" y="2768510"/>
          <a:ext cx="1370662" cy="1552967"/>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lvl="0" indent="0" algn="l" defTabSz="311150">
            <a:lnSpc>
              <a:spcPct val="90000"/>
            </a:lnSpc>
            <a:spcBef>
              <a:spcPct val="0"/>
            </a:spcBef>
            <a:spcAft>
              <a:spcPct val="35000"/>
            </a:spcAft>
            <a:buNone/>
          </a:pPr>
          <a:r>
            <a:rPr lang="es-MX" sz="700" kern="1200" dirty="0"/>
            <a:t>* PROTECCIÓN DE LOS DATOS-CONFIDENCIALIDAD DE LOS USUARIOS DEL CONSULTORIO</a:t>
          </a:r>
        </a:p>
        <a:p>
          <a:pPr marL="0" lvl="0" indent="0" algn="l" defTabSz="311150">
            <a:lnSpc>
              <a:spcPct val="90000"/>
            </a:lnSpc>
            <a:spcBef>
              <a:spcPct val="0"/>
            </a:spcBef>
            <a:spcAft>
              <a:spcPct val="35000"/>
            </a:spcAft>
            <a:buNone/>
          </a:pPr>
          <a:r>
            <a:rPr lang="es-MX" sz="700" kern="1200" dirty="0"/>
            <a:t>*ASESORIA LEGAL A DISTANCIA A PROMOTORES (AS) </a:t>
          </a:r>
        </a:p>
        <a:p>
          <a:pPr marL="0" lvl="0" indent="0" algn="l" defTabSz="311150">
            <a:lnSpc>
              <a:spcPct val="90000"/>
            </a:lnSpc>
            <a:spcBef>
              <a:spcPct val="0"/>
            </a:spcBef>
            <a:spcAft>
              <a:spcPct val="35000"/>
            </a:spcAft>
            <a:buNone/>
          </a:pPr>
          <a:r>
            <a:rPr lang="es-MX" sz="700" kern="1200" dirty="0"/>
            <a:t>* ACOMPAÑAMIENTO Y SEGUIMIENTO DE QUEJAS  ANTE ORGANISMOS DE DERECHOS HUMANOS.</a:t>
          </a:r>
        </a:p>
        <a:p>
          <a:pPr marL="0" lvl="0" indent="0" algn="l" defTabSz="311150">
            <a:lnSpc>
              <a:spcPct val="90000"/>
            </a:lnSpc>
            <a:spcBef>
              <a:spcPct val="0"/>
            </a:spcBef>
            <a:spcAft>
              <a:spcPct val="35000"/>
            </a:spcAft>
            <a:buNone/>
          </a:pPr>
          <a:r>
            <a:rPr lang="es-MX" sz="700" kern="1200" dirty="0"/>
            <a:t>* REGISTRO Y DOCUMENTACION DE CASOS.</a:t>
          </a:r>
        </a:p>
        <a:p>
          <a:pPr marL="0" lvl="0" indent="0" algn="l" defTabSz="311150">
            <a:lnSpc>
              <a:spcPct val="90000"/>
            </a:lnSpc>
            <a:spcBef>
              <a:spcPct val="0"/>
            </a:spcBef>
            <a:spcAft>
              <a:spcPct val="35000"/>
            </a:spcAft>
            <a:buNone/>
          </a:pPr>
          <a:r>
            <a:rPr lang="es-MX" sz="700" kern="1200" dirty="0"/>
            <a:t>* BUSQUEDA Y ANALISIS DE CASOS  PARADIGNATICOS PARA ESTABLECER  RUTA DE ATENCIÓN.</a:t>
          </a:r>
        </a:p>
      </dsp:txBody>
      <dsp:txXfrm>
        <a:off x="5221015" y="2808655"/>
        <a:ext cx="1290372" cy="1472677"/>
      </dsp:txXfrm>
    </dsp:sp>
    <dsp:sp modelId="{5595EBAE-A740-403A-902B-0E861604C981}">
      <dsp:nvSpPr>
        <dsp:cNvPr id="0" name=""/>
        <dsp:cNvSpPr/>
      </dsp:nvSpPr>
      <dsp:spPr>
        <a:xfrm>
          <a:off x="6703828" y="2623829"/>
          <a:ext cx="1370662" cy="870370"/>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440BD0C-8C33-478E-880A-4C4BA168003F}">
      <dsp:nvSpPr>
        <dsp:cNvPr id="0" name=""/>
        <dsp:cNvSpPr/>
      </dsp:nvSpPr>
      <dsp:spPr>
        <a:xfrm>
          <a:off x="6856124" y="2768510"/>
          <a:ext cx="1370662" cy="870370"/>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lvl="0" indent="0" algn="l" defTabSz="311150">
            <a:lnSpc>
              <a:spcPct val="90000"/>
            </a:lnSpc>
            <a:spcBef>
              <a:spcPct val="0"/>
            </a:spcBef>
            <a:spcAft>
              <a:spcPct val="35000"/>
            </a:spcAft>
            <a:buNone/>
          </a:pPr>
          <a:r>
            <a:rPr lang="es-MX" sz="700" kern="1200" dirty="0"/>
            <a:t>COORDINACION ESTRATEGICA EN MEDIOS PARA LA ATENCION DE CASOS VIOLACIONES A DERECHOS HUMANOS</a:t>
          </a:r>
        </a:p>
        <a:p>
          <a:pPr marL="0" lvl="0" indent="0" algn="ctr" defTabSz="311150">
            <a:lnSpc>
              <a:spcPct val="90000"/>
            </a:lnSpc>
            <a:spcBef>
              <a:spcPct val="0"/>
            </a:spcBef>
            <a:spcAft>
              <a:spcPct val="35000"/>
            </a:spcAft>
            <a:buNone/>
          </a:pPr>
          <a:endParaRPr lang="es-MX" sz="700" kern="1200" dirty="0"/>
        </a:p>
      </dsp:txBody>
      <dsp:txXfrm>
        <a:off x="6881616" y="2794002"/>
        <a:ext cx="1319678" cy="819386"/>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82913" cy="466725"/>
          </a:xfrm>
          <a:prstGeom prst="rect">
            <a:avLst/>
          </a:prstGeom>
        </p:spPr>
        <p:txBody>
          <a:bodyPr vert="horz" lIns="91440" tIns="45720" rIns="91440" bIns="45720" rtlCol="0"/>
          <a:lstStyle>
            <a:lvl1pPr algn="l">
              <a:defRPr sz="1200"/>
            </a:lvl1pPr>
          </a:lstStyle>
          <a:p>
            <a:endParaRPr lang="es-MX"/>
          </a:p>
        </p:txBody>
      </p:sp>
      <p:sp>
        <p:nvSpPr>
          <p:cNvPr id="3" name="Marcador de fecha 2"/>
          <p:cNvSpPr>
            <a:spLocks noGrp="1"/>
          </p:cNvSpPr>
          <p:nvPr>
            <p:ph type="dt" sz="quarter" idx="1"/>
          </p:nvPr>
        </p:nvSpPr>
        <p:spPr>
          <a:xfrm>
            <a:off x="3897313" y="0"/>
            <a:ext cx="2982912" cy="466725"/>
          </a:xfrm>
          <a:prstGeom prst="rect">
            <a:avLst/>
          </a:prstGeom>
        </p:spPr>
        <p:txBody>
          <a:bodyPr vert="horz" lIns="91440" tIns="45720" rIns="91440" bIns="45720" rtlCol="0"/>
          <a:lstStyle>
            <a:lvl1pPr algn="r">
              <a:defRPr sz="1200"/>
            </a:lvl1pPr>
          </a:lstStyle>
          <a:p>
            <a:fld id="{D25B1D46-8446-44EF-938D-AE93D458C1F1}" type="datetimeFigureOut">
              <a:rPr lang="es-MX" smtClean="0"/>
              <a:t>22/02/2018</a:t>
            </a:fld>
            <a:endParaRPr lang="es-MX"/>
          </a:p>
        </p:txBody>
      </p:sp>
      <p:sp>
        <p:nvSpPr>
          <p:cNvPr id="4" name="Marcador de pie de página 3"/>
          <p:cNvSpPr>
            <a:spLocks noGrp="1"/>
          </p:cNvSpPr>
          <p:nvPr>
            <p:ph type="ftr" sz="quarter" idx="2"/>
          </p:nvPr>
        </p:nvSpPr>
        <p:spPr>
          <a:xfrm>
            <a:off x="0" y="8829675"/>
            <a:ext cx="2982913" cy="466725"/>
          </a:xfrm>
          <a:prstGeom prst="rect">
            <a:avLst/>
          </a:prstGeom>
        </p:spPr>
        <p:txBody>
          <a:bodyPr vert="horz" lIns="91440" tIns="45720" rIns="91440" bIns="45720" rtlCol="0" anchor="b"/>
          <a:lstStyle>
            <a:lvl1pPr algn="l">
              <a:defRPr sz="1200"/>
            </a:lvl1pPr>
          </a:lstStyle>
          <a:p>
            <a:endParaRPr lang="es-MX"/>
          </a:p>
        </p:txBody>
      </p:sp>
      <p:sp>
        <p:nvSpPr>
          <p:cNvPr id="5" name="Marcador de número de diapositiva 4"/>
          <p:cNvSpPr>
            <a:spLocks noGrp="1"/>
          </p:cNvSpPr>
          <p:nvPr>
            <p:ph type="sldNum" sz="quarter" idx="3"/>
          </p:nvPr>
        </p:nvSpPr>
        <p:spPr>
          <a:xfrm>
            <a:off x="3897313" y="8829675"/>
            <a:ext cx="2982912" cy="466725"/>
          </a:xfrm>
          <a:prstGeom prst="rect">
            <a:avLst/>
          </a:prstGeom>
        </p:spPr>
        <p:txBody>
          <a:bodyPr vert="horz" lIns="91440" tIns="45720" rIns="91440" bIns="45720" rtlCol="0" anchor="b"/>
          <a:lstStyle>
            <a:lvl1pPr algn="r">
              <a:defRPr sz="1200"/>
            </a:lvl1pPr>
          </a:lstStyle>
          <a:p>
            <a:fld id="{14908D5C-BE66-4AA6-A0BF-B5AF89A53E2C}" type="slidenum">
              <a:rPr lang="es-MX" smtClean="0"/>
              <a:t>‹Nº›</a:t>
            </a:fld>
            <a:endParaRPr lang="es-MX"/>
          </a:p>
        </p:txBody>
      </p:sp>
    </p:spTree>
    <p:extLst>
      <p:ext uri="{BB962C8B-B14F-4D97-AF65-F5344CB8AC3E}">
        <p14:creationId xmlns:p14="http://schemas.microsoft.com/office/powerpoint/2010/main" val="5646424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82119" cy="466434"/>
          </a:xfrm>
          <a:prstGeom prst="rect">
            <a:avLst/>
          </a:prstGeom>
        </p:spPr>
        <p:txBody>
          <a:bodyPr vert="horz" lIns="92446" tIns="46223" rIns="92446" bIns="46223" rtlCol="0"/>
          <a:lstStyle>
            <a:lvl1pPr algn="l">
              <a:defRPr sz="1200"/>
            </a:lvl1pPr>
          </a:lstStyle>
          <a:p>
            <a:endParaRPr lang="es-ES"/>
          </a:p>
        </p:txBody>
      </p:sp>
      <p:sp>
        <p:nvSpPr>
          <p:cNvPr id="3" name="Marcador de fecha 2"/>
          <p:cNvSpPr>
            <a:spLocks noGrp="1"/>
          </p:cNvSpPr>
          <p:nvPr>
            <p:ph type="dt" idx="1"/>
          </p:nvPr>
        </p:nvSpPr>
        <p:spPr>
          <a:xfrm>
            <a:off x="3898102" y="0"/>
            <a:ext cx="2982119" cy="466434"/>
          </a:xfrm>
          <a:prstGeom prst="rect">
            <a:avLst/>
          </a:prstGeom>
        </p:spPr>
        <p:txBody>
          <a:bodyPr vert="horz" lIns="92446" tIns="46223" rIns="92446" bIns="46223" rtlCol="0"/>
          <a:lstStyle>
            <a:lvl1pPr algn="r">
              <a:defRPr sz="1200"/>
            </a:lvl1pPr>
          </a:lstStyle>
          <a:p>
            <a:fld id="{45DB66E6-BD12-490F-B3CB-936481F417F4}" type="datetimeFigureOut">
              <a:rPr lang="es-ES" smtClean="0"/>
              <a:t>22/02/2018</a:t>
            </a:fld>
            <a:endParaRPr lang="es-ES"/>
          </a:p>
        </p:txBody>
      </p:sp>
      <p:sp>
        <p:nvSpPr>
          <p:cNvPr id="4" name="Marcador de imagen de diapositiva 3"/>
          <p:cNvSpPr>
            <a:spLocks noGrp="1" noRot="1" noChangeAspect="1"/>
          </p:cNvSpPr>
          <p:nvPr>
            <p:ph type="sldImg" idx="2"/>
          </p:nvPr>
        </p:nvSpPr>
        <p:spPr>
          <a:xfrm>
            <a:off x="654050" y="1162050"/>
            <a:ext cx="5575300" cy="3136900"/>
          </a:xfrm>
          <a:prstGeom prst="rect">
            <a:avLst/>
          </a:prstGeom>
          <a:noFill/>
          <a:ln w="12700">
            <a:solidFill>
              <a:prstClr val="black"/>
            </a:solidFill>
          </a:ln>
        </p:spPr>
        <p:txBody>
          <a:bodyPr vert="horz" lIns="92446" tIns="46223" rIns="92446" bIns="46223" rtlCol="0" anchor="ctr"/>
          <a:lstStyle/>
          <a:p>
            <a:endParaRPr lang="es-ES"/>
          </a:p>
        </p:txBody>
      </p:sp>
      <p:sp>
        <p:nvSpPr>
          <p:cNvPr id="5" name="Marcador de notas 4"/>
          <p:cNvSpPr>
            <a:spLocks noGrp="1"/>
          </p:cNvSpPr>
          <p:nvPr>
            <p:ph type="body" sz="quarter" idx="3"/>
          </p:nvPr>
        </p:nvSpPr>
        <p:spPr>
          <a:xfrm>
            <a:off x="688182" y="4473892"/>
            <a:ext cx="5505450" cy="3660458"/>
          </a:xfrm>
          <a:prstGeom prst="rect">
            <a:avLst/>
          </a:prstGeom>
        </p:spPr>
        <p:txBody>
          <a:bodyPr vert="horz" lIns="92446" tIns="46223" rIns="92446" bIns="46223"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p:cNvSpPr>
            <a:spLocks noGrp="1"/>
          </p:cNvSpPr>
          <p:nvPr>
            <p:ph type="ftr" sz="quarter" idx="4"/>
          </p:nvPr>
        </p:nvSpPr>
        <p:spPr>
          <a:xfrm>
            <a:off x="0" y="8829967"/>
            <a:ext cx="2982119" cy="466433"/>
          </a:xfrm>
          <a:prstGeom prst="rect">
            <a:avLst/>
          </a:prstGeom>
        </p:spPr>
        <p:txBody>
          <a:bodyPr vert="horz" lIns="92446" tIns="46223" rIns="92446" bIns="46223"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98102" y="8829967"/>
            <a:ext cx="2982119" cy="466433"/>
          </a:xfrm>
          <a:prstGeom prst="rect">
            <a:avLst/>
          </a:prstGeom>
        </p:spPr>
        <p:txBody>
          <a:bodyPr vert="horz" lIns="92446" tIns="46223" rIns="92446" bIns="46223" rtlCol="0" anchor="b"/>
          <a:lstStyle>
            <a:lvl1pPr algn="r">
              <a:defRPr sz="1200"/>
            </a:lvl1pPr>
          </a:lstStyle>
          <a:p>
            <a:fld id="{A2C4787E-B03D-4ED6-9A95-D8CD3A90B167}" type="slidenum">
              <a:rPr lang="es-ES" smtClean="0"/>
              <a:t>‹Nº›</a:t>
            </a:fld>
            <a:endParaRPr lang="es-ES"/>
          </a:p>
        </p:txBody>
      </p:sp>
    </p:spTree>
    <p:extLst>
      <p:ext uri="{BB962C8B-B14F-4D97-AF65-F5344CB8AC3E}">
        <p14:creationId xmlns:p14="http://schemas.microsoft.com/office/powerpoint/2010/main" val="37983804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3"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05474"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endParaRPr lang="en-GB">
              <a:latin typeface="Calibri" charset="0"/>
            </a:endParaRPr>
          </a:p>
        </p:txBody>
      </p:sp>
      <p:sp>
        <p:nvSpPr>
          <p:cNvPr id="4" name="Slide Number Placeholder 3"/>
          <p:cNvSpPr>
            <a:spLocks noGrp="1"/>
          </p:cNvSpPr>
          <p:nvPr>
            <p:ph type="sldNum" sz="quarter" idx="5"/>
          </p:nvPr>
        </p:nvSpPr>
        <p:spPr/>
        <p:txBody>
          <a:bodyPr/>
          <a:lstStyle/>
          <a:p>
            <a:pPr>
              <a:defRPr/>
            </a:pPr>
            <a:fld id="{F1C53AC4-7C48-CA49-906F-44B37DD77309}" type="slidenum">
              <a:rPr lang="en-GB" smtClean="0">
                <a:solidFill>
                  <a:prstClr val="black"/>
                </a:solidFill>
              </a:rPr>
              <a:pPr>
                <a:defRPr/>
              </a:pPr>
              <a:t>7</a:t>
            </a:fld>
            <a:endParaRPr lang="en-GB" dirty="0">
              <a:solidFill>
                <a:prstClr val="black"/>
              </a:solidFill>
            </a:endParaRPr>
          </a:p>
        </p:txBody>
      </p:sp>
    </p:spTree>
    <p:extLst>
      <p:ext uri="{BB962C8B-B14F-4D97-AF65-F5344CB8AC3E}">
        <p14:creationId xmlns:p14="http://schemas.microsoft.com/office/powerpoint/2010/main" val="2277337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2707" name="2 Marcador de notas"/>
          <p:cNvSpPr>
            <a:spLocks noGrp="1"/>
          </p:cNvSpPr>
          <p:nvPr>
            <p:ph type="body" idx="1"/>
          </p:nvPr>
        </p:nvSpPr>
        <p:spPr bwMode="auto">
          <a:noFill/>
        </p:spPr>
        <p:txBody>
          <a:bodyPr wrap="square" numCol="1" anchor="t" anchorCtr="0" compatLnSpc="1">
            <a:prstTxWarp prst="textNoShape">
              <a:avLst/>
            </a:prstTxWarp>
          </a:bodyPr>
          <a:lstStyle/>
          <a:p>
            <a:r>
              <a:rPr lang="es-MX"/>
              <a:t>Fundamento legal: Art. 1 Constitucional: Q</a:t>
            </a:r>
            <a:r>
              <a:rPr lang="es-ES"/>
              <a:t>ueda prohibida toda discriminación motivada por origen étnico o nacional, el género, la edad, las discapacidades, la condición social, las condiciones de salud […]</a:t>
            </a:r>
            <a:endParaRPr lang="es-MX"/>
          </a:p>
          <a:p>
            <a:endParaRPr lang="es-MX"/>
          </a:p>
        </p:txBody>
      </p:sp>
      <p:sp>
        <p:nvSpPr>
          <p:cNvPr id="4" name="3 Marcador de número de diapositiva"/>
          <p:cNvSpPr>
            <a:spLocks noGrp="1"/>
          </p:cNvSpPr>
          <p:nvPr>
            <p:ph type="sldNum" sz="quarter" idx="5"/>
          </p:nvPr>
        </p:nvSpPr>
        <p:spPr/>
        <p:txBody>
          <a:bodyPr/>
          <a:lstStyle/>
          <a:p>
            <a:pPr>
              <a:defRPr/>
            </a:pPr>
            <a:fld id="{A4D6D50B-52E4-4508-AA31-6BDF76E95AF3}" type="slidenum">
              <a:rPr lang="es-ES" smtClean="0"/>
              <a:pPr>
                <a:defRPr/>
              </a:pPr>
              <a:t>12</a:t>
            </a:fld>
            <a:endParaRPr lang="es-ES"/>
          </a:p>
        </p:txBody>
      </p:sp>
    </p:spTree>
    <p:extLst>
      <p:ext uri="{BB962C8B-B14F-4D97-AF65-F5344CB8AC3E}">
        <p14:creationId xmlns:p14="http://schemas.microsoft.com/office/powerpoint/2010/main" val="11660464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editar el estilo de subtítulo del patrón</a:t>
            </a:r>
            <a:endParaRPr lang="en-US" dirty="0"/>
          </a:p>
        </p:txBody>
      </p:sp>
      <p:sp>
        <p:nvSpPr>
          <p:cNvPr id="4" name="Date Placeholder 3"/>
          <p:cNvSpPr>
            <a:spLocks noGrp="1"/>
          </p:cNvSpPr>
          <p:nvPr>
            <p:ph type="dt" sz="half" idx="10"/>
          </p:nvPr>
        </p:nvSpPr>
        <p:spPr/>
        <p:txBody>
          <a:bodyPr/>
          <a:lstStyle/>
          <a:p>
            <a:fld id="{131D068B-AF1C-4893-BCC3-ED816EB0E4DF}" type="datetimeFigureOut">
              <a:rPr lang="es-ES" smtClean="0"/>
              <a:t>22/02/2018</a:t>
            </a:fld>
            <a:endParaRPr lang="es-ES"/>
          </a:p>
        </p:txBody>
      </p:sp>
      <p:sp>
        <p:nvSpPr>
          <p:cNvPr id="5" name="Footer Placeholder 4"/>
          <p:cNvSpPr>
            <a:spLocks noGrp="1"/>
          </p:cNvSpPr>
          <p:nvPr>
            <p:ph type="ftr" sz="quarter" idx="11"/>
          </p:nvPr>
        </p:nvSpPr>
        <p:spPr/>
        <p:txBody>
          <a:bodyPr/>
          <a:lstStyle/>
          <a:p>
            <a:endParaRPr lang="es-E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4EB3ABE9-141C-4672-88DD-D9223FD216D2}" type="slidenum">
              <a:rPr lang="es-ES" smtClean="0"/>
              <a:t>‹Nº›</a:t>
            </a:fld>
            <a:endParaRPr lang="es-ES"/>
          </a:p>
        </p:txBody>
      </p:sp>
    </p:spTree>
    <p:extLst>
      <p:ext uri="{BB962C8B-B14F-4D97-AF65-F5344CB8AC3E}">
        <p14:creationId xmlns:p14="http://schemas.microsoft.com/office/powerpoint/2010/main" val="12723158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s-ES"/>
              <a:t>Haga clic para modificar el estilo de título del patrón</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131D068B-AF1C-4893-BCC3-ED816EB0E4DF}" type="datetimeFigureOut">
              <a:rPr lang="es-ES" smtClean="0"/>
              <a:t>22/02/2018</a:t>
            </a:fld>
            <a:endParaRPr lang="es-ES"/>
          </a:p>
        </p:txBody>
      </p:sp>
      <p:sp>
        <p:nvSpPr>
          <p:cNvPr id="5" name="Footer Placeholder 4"/>
          <p:cNvSpPr>
            <a:spLocks noGrp="1"/>
          </p:cNvSpPr>
          <p:nvPr>
            <p:ph type="ftr" sz="quarter" idx="11"/>
          </p:nvPr>
        </p:nvSpPr>
        <p:spPr/>
        <p:txBody>
          <a:bodyPr/>
          <a:lstStyle/>
          <a:p>
            <a:endParaRPr lang="es-E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EB3ABE9-141C-4672-88DD-D9223FD216D2}" type="slidenum">
              <a:rPr lang="es-ES" smtClean="0"/>
              <a:t>‹Nº›</a:t>
            </a:fld>
            <a:endParaRPr lang="es-ES"/>
          </a:p>
        </p:txBody>
      </p:sp>
    </p:spTree>
    <p:extLst>
      <p:ext uri="{BB962C8B-B14F-4D97-AF65-F5344CB8AC3E}">
        <p14:creationId xmlns:p14="http://schemas.microsoft.com/office/powerpoint/2010/main" val="26484721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el estilo de texto del patrón</a:t>
            </a:r>
          </a:p>
        </p:txBody>
      </p:sp>
      <p:sp>
        <p:nvSpPr>
          <p:cNvPr id="4" name="Date Placeholder 3"/>
          <p:cNvSpPr>
            <a:spLocks noGrp="1"/>
          </p:cNvSpPr>
          <p:nvPr>
            <p:ph type="dt" sz="half" idx="10"/>
          </p:nvPr>
        </p:nvSpPr>
        <p:spPr/>
        <p:txBody>
          <a:bodyPr/>
          <a:lstStyle/>
          <a:p>
            <a:fld id="{131D068B-AF1C-4893-BCC3-ED816EB0E4DF}" type="datetimeFigureOut">
              <a:rPr lang="es-ES" smtClean="0"/>
              <a:t>22/02/2018</a:t>
            </a:fld>
            <a:endParaRPr lang="es-ES"/>
          </a:p>
        </p:txBody>
      </p:sp>
      <p:sp>
        <p:nvSpPr>
          <p:cNvPr id="5" name="Footer Placeholder 4"/>
          <p:cNvSpPr>
            <a:spLocks noGrp="1"/>
          </p:cNvSpPr>
          <p:nvPr>
            <p:ph type="ftr" sz="quarter" idx="11"/>
          </p:nvPr>
        </p:nvSpPr>
        <p:spPr/>
        <p:txBody>
          <a:bodyPr/>
          <a:lstStyle/>
          <a:p>
            <a:endParaRPr lang="es-E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EB3ABE9-141C-4672-88DD-D9223FD216D2}" type="slidenum">
              <a:rPr lang="es-ES" smtClean="0"/>
              <a:t>‹Nº›</a:t>
            </a:fld>
            <a:endParaRPr lang="es-ES"/>
          </a:p>
        </p:txBody>
      </p:sp>
    </p:spTree>
    <p:extLst>
      <p:ext uri="{BB962C8B-B14F-4D97-AF65-F5344CB8AC3E}">
        <p14:creationId xmlns:p14="http://schemas.microsoft.com/office/powerpoint/2010/main" val="17831240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131D068B-AF1C-4893-BCC3-ED816EB0E4DF}" type="datetimeFigureOut">
              <a:rPr lang="es-ES" smtClean="0"/>
              <a:t>22/02/2018</a:t>
            </a:fld>
            <a:endParaRPr lang="es-ES"/>
          </a:p>
        </p:txBody>
      </p:sp>
      <p:sp>
        <p:nvSpPr>
          <p:cNvPr id="6" name="Footer Placeholder 5"/>
          <p:cNvSpPr>
            <a:spLocks noGrp="1"/>
          </p:cNvSpPr>
          <p:nvPr>
            <p:ph type="ftr" sz="quarter" idx="11"/>
          </p:nvPr>
        </p:nvSpPr>
        <p:spPr/>
        <p:txBody>
          <a:bodyPr/>
          <a:lstStyle/>
          <a:p>
            <a:endParaRPr lang="es-E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4EB3ABE9-141C-4672-88DD-D9223FD216D2}" type="slidenum">
              <a:rPr lang="es-ES" smtClean="0"/>
              <a:t>‹Nº›</a:t>
            </a:fld>
            <a:endParaRPr lang="es-ES"/>
          </a:p>
        </p:txBody>
      </p:sp>
    </p:spTree>
    <p:extLst>
      <p:ext uri="{BB962C8B-B14F-4D97-AF65-F5344CB8AC3E}">
        <p14:creationId xmlns:p14="http://schemas.microsoft.com/office/powerpoint/2010/main" val="1857603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131D068B-AF1C-4893-BCC3-ED816EB0E4DF}" type="datetimeFigureOut">
              <a:rPr lang="es-ES" smtClean="0"/>
              <a:t>22/02/2018</a:t>
            </a:fld>
            <a:endParaRPr lang="es-ES"/>
          </a:p>
        </p:txBody>
      </p:sp>
      <p:sp>
        <p:nvSpPr>
          <p:cNvPr id="8" name="Footer Placeholder 7"/>
          <p:cNvSpPr>
            <a:spLocks noGrp="1"/>
          </p:cNvSpPr>
          <p:nvPr>
            <p:ph type="ftr" sz="quarter" idx="11"/>
          </p:nvPr>
        </p:nvSpPr>
        <p:spPr/>
        <p:txBody>
          <a:bodyPr/>
          <a:lstStyle/>
          <a:p>
            <a:endParaRPr lang="es-E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4EB3ABE9-141C-4672-88DD-D9223FD216D2}" type="slidenum">
              <a:rPr lang="es-ES" smtClean="0"/>
              <a:t>‹Nº›</a:t>
            </a:fld>
            <a:endParaRPr lang="es-ES"/>
          </a:p>
        </p:txBody>
      </p:sp>
    </p:spTree>
    <p:extLst>
      <p:ext uri="{BB962C8B-B14F-4D97-AF65-F5344CB8AC3E}">
        <p14:creationId xmlns:p14="http://schemas.microsoft.com/office/powerpoint/2010/main" val="21782253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131D068B-AF1C-4893-BCC3-ED816EB0E4DF}" type="datetimeFigureOut">
              <a:rPr lang="es-ES" smtClean="0"/>
              <a:t>22/02/2018</a:t>
            </a:fld>
            <a:endParaRPr lang="es-ES"/>
          </a:p>
        </p:txBody>
      </p:sp>
      <p:sp>
        <p:nvSpPr>
          <p:cNvPr id="4" name="Footer Placeholder 3"/>
          <p:cNvSpPr>
            <a:spLocks noGrp="1"/>
          </p:cNvSpPr>
          <p:nvPr>
            <p:ph type="ftr" sz="quarter" idx="11"/>
          </p:nvPr>
        </p:nvSpPr>
        <p:spPr/>
        <p:txBody>
          <a:bodyPr/>
          <a:lstStyle/>
          <a:p>
            <a:endParaRPr lang="es-E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4EB3ABE9-141C-4672-88DD-D9223FD216D2}" type="slidenum">
              <a:rPr lang="es-ES" smtClean="0"/>
              <a:t>‹Nº›</a:t>
            </a:fld>
            <a:endParaRPr lang="es-ES"/>
          </a:p>
        </p:txBody>
      </p:sp>
    </p:spTree>
    <p:extLst>
      <p:ext uri="{BB962C8B-B14F-4D97-AF65-F5344CB8AC3E}">
        <p14:creationId xmlns:p14="http://schemas.microsoft.com/office/powerpoint/2010/main" val="29644502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31D068B-AF1C-4893-BCC3-ED816EB0E4DF}" type="datetimeFigureOut">
              <a:rPr lang="es-ES" smtClean="0"/>
              <a:t>22/02/2018</a:t>
            </a:fld>
            <a:endParaRPr lang="es-ES"/>
          </a:p>
        </p:txBody>
      </p:sp>
      <p:sp>
        <p:nvSpPr>
          <p:cNvPr id="3" name="Footer Placeholder 2"/>
          <p:cNvSpPr>
            <a:spLocks noGrp="1"/>
          </p:cNvSpPr>
          <p:nvPr>
            <p:ph type="ftr" sz="quarter" idx="11"/>
          </p:nvPr>
        </p:nvSpPr>
        <p:spPr/>
        <p:txBody>
          <a:bodyPr/>
          <a:lstStyle/>
          <a:p>
            <a:endParaRPr lang="es-E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4EB3ABE9-141C-4672-88DD-D9223FD216D2}" type="slidenum">
              <a:rPr lang="es-ES" smtClean="0"/>
              <a:t>‹Nº›</a:t>
            </a:fld>
            <a:endParaRPr lang="es-ES"/>
          </a:p>
        </p:txBody>
      </p:sp>
    </p:spTree>
    <p:extLst>
      <p:ext uri="{BB962C8B-B14F-4D97-AF65-F5344CB8AC3E}">
        <p14:creationId xmlns:p14="http://schemas.microsoft.com/office/powerpoint/2010/main" val="17364395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el estilo de texto del patrón</a:t>
            </a:r>
          </a:p>
        </p:txBody>
      </p:sp>
      <p:sp>
        <p:nvSpPr>
          <p:cNvPr id="5" name="Date Placeholder 4"/>
          <p:cNvSpPr>
            <a:spLocks noGrp="1"/>
          </p:cNvSpPr>
          <p:nvPr>
            <p:ph type="dt" sz="half" idx="10"/>
          </p:nvPr>
        </p:nvSpPr>
        <p:spPr/>
        <p:txBody>
          <a:bodyPr/>
          <a:lstStyle/>
          <a:p>
            <a:fld id="{131D068B-AF1C-4893-BCC3-ED816EB0E4DF}" type="datetimeFigureOut">
              <a:rPr lang="es-ES" smtClean="0"/>
              <a:t>22/02/2018</a:t>
            </a:fld>
            <a:endParaRPr lang="es-ES"/>
          </a:p>
        </p:txBody>
      </p:sp>
      <p:sp>
        <p:nvSpPr>
          <p:cNvPr id="6" name="Footer Placeholder 5"/>
          <p:cNvSpPr>
            <a:spLocks noGrp="1"/>
          </p:cNvSpPr>
          <p:nvPr>
            <p:ph type="ftr" sz="quarter" idx="11"/>
          </p:nvPr>
        </p:nvSpPr>
        <p:spPr/>
        <p:txBody>
          <a:bodyPr/>
          <a:lstStyle/>
          <a:p>
            <a:endParaRPr lang="es-E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4EB3ABE9-141C-4672-88DD-D9223FD216D2}" type="slidenum">
              <a:rPr lang="es-ES" smtClean="0"/>
              <a:t>‹Nº›</a:t>
            </a:fld>
            <a:endParaRPr lang="es-ES"/>
          </a:p>
        </p:txBody>
      </p:sp>
    </p:spTree>
    <p:extLst>
      <p:ext uri="{BB962C8B-B14F-4D97-AF65-F5344CB8AC3E}">
        <p14:creationId xmlns:p14="http://schemas.microsoft.com/office/powerpoint/2010/main" val="23948206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el estilo de texto del patrón</a:t>
            </a:r>
          </a:p>
        </p:txBody>
      </p:sp>
      <p:sp>
        <p:nvSpPr>
          <p:cNvPr id="5" name="Date Placeholder 4"/>
          <p:cNvSpPr>
            <a:spLocks noGrp="1"/>
          </p:cNvSpPr>
          <p:nvPr>
            <p:ph type="dt" sz="half" idx="10"/>
          </p:nvPr>
        </p:nvSpPr>
        <p:spPr/>
        <p:txBody>
          <a:bodyPr/>
          <a:lstStyle/>
          <a:p>
            <a:fld id="{131D068B-AF1C-4893-BCC3-ED816EB0E4DF}" type="datetimeFigureOut">
              <a:rPr lang="es-ES" smtClean="0"/>
              <a:t>22/02/2018</a:t>
            </a:fld>
            <a:endParaRPr lang="es-ES"/>
          </a:p>
        </p:txBody>
      </p:sp>
      <p:sp>
        <p:nvSpPr>
          <p:cNvPr id="6" name="Footer Placeholder 5"/>
          <p:cNvSpPr>
            <a:spLocks noGrp="1"/>
          </p:cNvSpPr>
          <p:nvPr>
            <p:ph type="ftr" sz="quarter" idx="11"/>
          </p:nvPr>
        </p:nvSpPr>
        <p:spPr/>
        <p:txBody>
          <a:bodyPr/>
          <a:lstStyle/>
          <a:p>
            <a:endParaRPr lang="es-E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EB3ABE9-141C-4672-88DD-D9223FD216D2}" type="slidenum">
              <a:rPr lang="es-ES" smtClean="0"/>
              <a:t>‹Nº›</a:t>
            </a:fld>
            <a:endParaRPr lang="es-ES"/>
          </a:p>
        </p:txBody>
      </p:sp>
    </p:spTree>
    <p:extLst>
      <p:ext uri="{BB962C8B-B14F-4D97-AF65-F5344CB8AC3E}">
        <p14:creationId xmlns:p14="http://schemas.microsoft.com/office/powerpoint/2010/main" val="6956769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el estilo de texto del patrón</a:t>
            </a:r>
          </a:p>
        </p:txBody>
      </p:sp>
      <p:sp>
        <p:nvSpPr>
          <p:cNvPr id="4" name="Date Placeholder 3"/>
          <p:cNvSpPr>
            <a:spLocks noGrp="1"/>
          </p:cNvSpPr>
          <p:nvPr>
            <p:ph type="dt" sz="half" idx="10"/>
          </p:nvPr>
        </p:nvSpPr>
        <p:spPr/>
        <p:txBody>
          <a:bodyPr/>
          <a:lstStyle/>
          <a:p>
            <a:fld id="{131D068B-AF1C-4893-BCC3-ED816EB0E4DF}" type="datetimeFigureOut">
              <a:rPr lang="es-ES" smtClean="0"/>
              <a:t>22/02/2018</a:t>
            </a:fld>
            <a:endParaRPr lang="es-ES"/>
          </a:p>
        </p:txBody>
      </p:sp>
      <p:sp>
        <p:nvSpPr>
          <p:cNvPr id="5" name="Footer Placeholder 4"/>
          <p:cNvSpPr>
            <a:spLocks noGrp="1"/>
          </p:cNvSpPr>
          <p:nvPr>
            <p:ph type="ftr" sz="quarter" idx="11"/>
          </p:nvPr>
        </p:nvSpPr>
        <p:spPr/>
        <p:txBody>
          <a:bodyPr/>
          <a:lstStyle/>
          <a:p>
            <a:endParaRPr lang="es-E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EB3ABE9-141C-4672-88DD-D9223FD216D2}" type="slidenum">
              <a:rPr lang="es-ES" smtClean="0"/>
              <a:t>‹Nº›</a:t>
            </a:fld>
            <a:endParaRPr lang="es-ES"/>
          </a:p>
        </p:txBody>
      </p:sp>
    </p:spTree>
    <p:extLst>
      <p:ext uri="{BB962C8B-B14F-4D97-AF65-F5344CB8AC3E}">
        <p14:creationId xmlns:p14="http://schemas.microsoft.com/office/powerpoint/2010/main" val="26886344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s-ES"/>
              <a:t>Haga clic para modificar el estilo de título del patrón</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Editar el estilo de texto del patrón</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el estilo de texto del patrón</a:t>
            </a:r>
          </a:p>
        </p:txBody>
      </p:sp>
      <p:sp>
        <p:nvSpPr>
          <p:cNvPr id="4" name="Date Placeholder 3"/>
          <p:cNvSpPr>
            <a:spLocks noGrp="1"/>
          </p:cNvSpPr>
          <p:nvPr>
            <p:ph type="dt" sz="half" idx="10"/>
          </p:nvPr>
        </p:nvSpPr>
        <p:spPr/>
        <p:txBody>
          <a:bodyPr/>
          <a:lstStyle/>
          <a:p>
            <a:fld id="{131D068B-AF1C-4893-BCC3-ED816EB0E4DF}" type="datetimeFigureOut">
              <a:rPr lang="es-ES" smtClean="0"/>
              <a:t>22/02/2018</a:t>
            </a:fld>
            <a:endParaRPr lang="es-ES"/>
          </a:p>
        </p:txBody>
      </p:sp>
      <p:sp>
        <p:nvSpPr>
          <p:cNvPr id="5" name="Footer Placeholder 4"/>
          <p:cNvSpPr>
            <a:spLocks noGrp="1"/>
          </p:cNvSpPr>
          <p:nvPr>
            <p:ph type="ftr" sz="quarter" idx="11"/>
          </p:nvPr>
        </p:nvSpPr>
        <p:spPr/>
        <p:txBody>
          <a:bodyPr/>
          <a:lstStyle/>
          <a:p>
            <a:endParaRPr lang="es-E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EB3ABE9-141C-4672-88DD-D9223FD216D2}" type="slidenum">
              <a:rPr lang="es-ES" smtClean="0"/>
              <a:t>‹Nº›</a:t>
            </a:fld>
            <a:endParaRPr lang="es-E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323645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s-ES"/>
              <a:t>Haga clic para modificar el estilo de título del patrón</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s-ES"/>
              <a:t>Editar el estilo de texto del patrón</a:t>
            </a:r>
          </a:p>
        </p:txBody>
      </p:sp>
      <p:sp>
        <p:nvSpPr>
          <p:cNvPr id="5" name="Date Placeholder 4"/>
          <p:cNvSpPr>
            <a:spLocks noGrp="1"/>
          </p:cNvSpPr>
          <p:nvPr>
            <p:ph type="dt" sz="half" idx="10"/>
          </p:nvPr>
        </p:nvSpPr>
        <p:spPr/>
        <p:txBody>
          <a:bodyPr/>
          <a:lstStyle/>
          <a:p>
            <a:fld id="{131D068B-AF1C-4893-BCC3-ED816EB0E4DF}" type="datetimeFigureOut">
              <a:rPr lang="es-ES" smtClean="0"/>
              <a:t>22/02/2018</a:t>
            </a:fld>
            <a:endParaRPr lang="es-ES"/>
          </a:p>
        </p:txBody>
      </p:sp>
      <p:sp>
        <p:nvSpPr>
          <p:cNvPr id="6" name="Footer Placeholder 5"/>
          <p:cNvSpPr>
            <a:spLocks noGrp="1"/>
          </p:cNvSpPr>
          <p:nvPr>
            <p:ph type="ftr" sz="quarter" idx="11"/>
          </p:nvPr>
        </p:nvSpPr>
        <p:spPr/>
        <p:txBody>
          <a:bodyPr/>
          <a:lstStyle/>
          <a:p>
            <a:endParaRPr lang="es-E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EB3ABE9-141C-4672-88DD-D9223FD216D2}" type="slidenum">
              <a:rPr lang="es-ES" smtClean="0"/>
              <a:t>‹Nº›</a:t>
            </a:fld>
            <a:endParaRPr lang="es-ES"/>
          </a:p>
        </p:txBody>
      </p:sp>
    </p:spTree>
    <p:extLst>
      <p:ext uri="{BB962C8B-B14F-4D97-AF65-F5344CB8AC3E}">
        <p14:creationId xmlns:p14="http://schemas.microsoft.com/office/powerpoint/2010/main" val="21892479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s-ES"/>
              <a:t>Haga clic para modificar el estilo de título del patrón</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Editar el estilo de texto del patrón</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s-ES"/>
              <a:t>Editar el estilo de texto del patrón</a:t>
            </a:r>
          </a:p>
        </p:txBody>
      </p:sp>
      <p:sp>
        <p:nvSpPr>
          <p:cNvPr id="5" name="Date Placeholder 4"/>
          <p:cNvSpPr>
            <a:spLocks noGrp="1"/>
          </p:cNvSpPr>
          <p:nvPr>
            <p:ph type="dt" sz="half" idx="10"/>
          </p:nvPr>
        </p:nvSpPr>
        <p:spPr/>
        <p:txBody>
          <a:bodyPr/>
          <a:lstStyle/>
          <a:p>
            <a:fld id="{131D068B-AF1C-4893-BCC3-ED816EB0E4DF}" type="datetimeFigureOut">
              <a:rPr lang="es-ES" smtClean="0"/>
              <a:t>22/02/2018</a:t>
            </a:fld>
            <a:endParaRPr lang="es-ES"/>
          </a:p>
        </p:txBody>
      </p:sp>
      <p:sp>
        <p:nvSpPr>
          <p:cNvPr id="6" name="Footer Placeholder 5"/>
          <p:cNvSpPr>
            <a:spLocks noGrp="1"/>
          </p:cNvSpPr>
          <p:nvPr>
            <p:ph type="ftr" sz="quarter" idx="11"/>
          </p:nvPr>
        </p:nvSpPr>
        <p:spPr/>
        <p:txBody>
          <a:bodyPr/>
          <a:lstStyle/>
          <a:p>
            <a:endParaRPr lang="es-E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EB3ABE9-141C-4672-88DD-D9223FD216D2}" type="slidenum">
              <a:rPr lang="es-ES" smtClean="0"/>
              <a:t>‹Nº›</a:t>
            </a:fld>
            <a:endParaRPr lang="es-E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7986075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s-ES"/>
              <a:t>Haga clic para modificar el estilo de título del patrón</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Editar el estilo de texto del patrón</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s-ES"/>
              <a:t>Editar el estilo de texto del patrón</a:t>
            </a:r>
          </a:p>
        </p:txBody>
      </p:sp>
      <p:sp>
        <p:nvSpPr>
          <p:cNvPr id="5" name="Date Placeholder 4"/>
          <p:cNvSpPr>
            <a:spLocks noGrp="1"/>
          </p:cNvSpPr>
          <p:nvPr>
            <p:ph type="dt" sz="half" idx="10"/>
          </p:nvPr>
        </p:nvSpPr>
        <p:spPr/>
        <p:txBody>
          <a:bodyPr/>
          <a:lstStyle/>
          <a:p>
            <a:fld id="{131D068B-AF1C-4893-BCC3-ED816EB0E4DF}" type="datetimeFigureOut">
              <a:rPr lang="es-ES" smtClean="0"/>
              <a:t>22/02/2018</a:t>
            </a:fld>
            <a:endParaRPr lang="es-ES"/>
          </a:p>
        </p:txBody>
      </p:sp>
      <p:sp>
        <p:nvSpPr>
          <p:cNvPr id="6" name="Footer Placeholder 5"/>
          <p:cNvSpPr>
            <a:spLocks noGrp="1"/>
          </p:cNvSpPr>
          <p:nvPr>
            <p:ph type="ftr" sz="quarter" idx="11"/>
          </p:nvPr>
        </p:nvSpPr>
        <p:spPr/>
        <p:txBody>
          <a:bodyPr/>
          <a:lstStyle/>
          <a:p>
            <a:endParaRPr lang="es-E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EB3ABE9-141C-4672-88DD-D9223FD216D2}" type="slidenum">
              <a:rPr lang="es-ES" smtClean="0"/>
              <a:t>‹Nº›</a:t>
            </a:fld>
            <a:endParaRPr lang="es-ES"/>
          </a:p>
        </p:txBody>
      </p:sp>
    </p:spTree>
    <p:extLst>
      <p:ext uri="{BB962C8B-B14F-4D97-AF65-F5344CB8AC3E}">
        <p14:creationId xmlns:p14="http://schemas.microsoft.com/office/powerpoint/2010/main" val="34556095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131D068B-AF1C-4893-BCC3-ED816EB0E4DF}" type="datetimeFigureOut">
              <a:rPr lang="es-ES" smtClean="0"/>
              <a:t>22/02/2018</a:t>
            </a:fld>
            <a:endParaRPr lang="es-ES"/>
          </a:p>
        </p:txBody>
      </p:sp>
      <p:sp>
        <p:nvSpPr>
          <p:cNvPr id="5" name="Footer Placeholder 4"/>
          <p:cNvSpPr>
            <a:spLocks noGrp="1"/>
          </p:cNvSpPr>
          <p:nvPr>
            <p:ph type="ftr" sz="quarter" idx="11"/>
          </p:nvPr>
        </p:nvSpPr>
        <p:spPr/>
        <p:txBody>
          <a:bodyPr/>
          <a:lstStyle/>
          <a:p>
            <a:endParaRPr lang="es-E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EB3ABE9-141C-4672-88DD-D9223FD216D2}" type="slidenum">
              <a:rPr lang="es-ES" smtClean="0"/>
              <a:t>‹Nº›</a:t>
            </a:fld>
            <a:endParaRPr lang="es-ES"/>
          </a:p>
        </p:txBody>
      </p:sp>
    </p:spTree>
    <p:extLst>
      <p:ext uri="{BB962C8B-B14F-4D97-AF65-F5344CB8AC3E}">
        <p14:creationId xmlns:p14="http://schemas.microsoft.com/office/powerpoint/2010/main" val="21720652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131D068B-AF1C-4893-BCC3-ED816EB0E4DF}" type="datetimeFigureOut">
              <a:rPr lang="es-ES" smtClean="0"/>
              <a:t>22/02/2018</a:t>
            </a:fld>
            <a:endParaRPr lang="es-ES"/>
          </a:p>
        </p:txBody>
      </p:sp>
      <p:sp>
        <p:nvSpPr>
          <p:cNvPr id="5" name="Footer Placeholder 4"/>
          <p:cNvSpPr>
            <a:spLocks noGrp="1"/>
          </p:cNvSpPr>
          <p:nvPr>
            <p:ph type="ftr" sz="quarter" idx="11"/>
          </p:nvPr>
        </p:nvSpPr>
        <p:spPr/>
        <p:txBody>
          <a:bodyPr/>
          <a:lstStyle/>
          <a:p>
            <a:endParaRPr lang="es-E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EB3ABE9-141C-4672-88DD-D9223FD216D2}" type="slidenum">
              <a:rPr lang="es-ES" smtClean="0"/>
              <a:t>‹Nº›</a:t>
            </a:fld>
            <a:endParaRPr lang="es-ES"/>
          </a:p>
        </p:txBody>
      </p:sp>
    </p:spTree>
    <p:extLst>
      <p:ext uri="{BB962C8B-B14F-4D97-AF65-F5344CB8AC3E}">
        <p14:creationId xmlns:p14="http://schemas.microsoft.com/office/powerpoint/2010/main" val="38933236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131D068B-AF1C-4893-BCC3-ED816EB0E4DF}" type="datetimeFigureOut">
              <a:rPr lang="es-ES" smtClean="0"/>
              <a:t>22/02/2018</a:t>
            </a:fld>
            <a:endParaRPr lang="es-E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s-E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4EB3ABE9-141C-4672-88DD-D9223FD216D2}" type="slidenum">
              <a:rPr lang="es-ES" smtClean="0"/>
              <a:t>‹Nº›</a:t>
            </a:fld>
            <a:endParaRPr lang="es-ES"/>
          </a:p>
        </p:txBody>
      </p:sp>
    </p:spTree>
    <p:extLst>
      <p:ext uri="{BB962C8B-B14F-4D97-AF65-F5344CB8AC3E}">
        <p14:creationId xmlns:p14="http://schemas.microsoft.com/office/powerpoint/2010/main" val="320295096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A9DB9747-9602-44FE-8883-C85E0B58CFFE}"/>
              </a:ext>
            </a:extLst>
          </p:cNvPr>
          <p:cNvSpPr>
            <a:spLocks noGrp="1"/>
          </p:cNvSpPr>
          <p:nvPr>
            <p:ph type="title"/>
          </p:nvPr>
        </p:nvSpPr>
        <p:spPr>
          <a:xfrm>
            <a:off x="2592925" y="624109"/>
            <a:ext cx="8911687" cy="2516655"/>
          </a:xfrm>
        </p:spPr>
        <p:txBody>
          <a:bodyPr>
            <a:normAutofit/>
          </a:bodyPr>
          <a:lstStyle/>
          <a:p>
            <a:pPr algn="ctr"/>
            <a:r>
              <a:rPr lang="es-ES" b="1" dirty="0">
                <a:solidFill>
                  <a:schemeClr val="tx1"/>
                </a:solidFill>
              </a:rPr>
              <a:t>EL DERECHO DE LOS MIGRANTES A LA SALUD</a:t>
            </a:r>
            <a:br>
              <a:rPr lang="es-ES" b="1" dirty="0">
                <a:solidFill>
                  <a:schemeClr val="tx1"/>
                </a:solidFill>
              </a:rPr>
            </a:br>
            <a:endParaRPr lang="es-ES" b="1" dirty="0">
              <a:solidFill>
                <a:schemeClr val="tx1"/>
              </a:solidFill>
            </a:endParaRPr>
          </a:p>
        </p:txBody>
      </p:sp>
      <p:sp>
        <p:nvSpPr>
          <p:cNvPr id="5" name="Marcador de contenido 4">
            <a:extLst>
              <a:ext uri="{FF2B5EF4-FFF2-40B4-BE49-F238E27FC236}">
                <a16:creationId xmlns:a16="http://schemas.microsoft.com/office/drawing/2014/main" id="{3BEAE44D-E415-46A0-8BE4-F7C7DB2531F7}"/>
              </a:ext>
            </a:extLst>
          </p:cNvPr>
          <p:cNvSpPr>
            <a:spLocks noGrp="1"/>
          </p:cNvSpPr>
          <p:nvPr>
            <p:ph idx="1"/>
          </p:nvPr>
        </p:nvSpPr>
        <p:spPr>
          <a:xfrm>
            <a:off x="2589212" y="3140764"/>
            <a:ext cx="8915400" cy="3351476"/>
          </a:xfrm>
        </p:spPr>
        <p:txBody>
          <a:bodyPr>
            <a:normAutofit/>
          </a:bodyPr>
          <a:lstStyle/>
          <a:p>
            <a:pPr marL="0" indent="0">
              <a:buNone/>
            </a:pPr>
            <a:endParaRPr lang="es-ES" dirty="0"/>
          </a:p>
          <a:p>
            <a:pPr marL="0" indent="0" algn="r">
              <a:buNone/>
            </a:pPr>
            <a:r>
              <a:rPr lang="es-ES" b="1" dirty="0"/>
              <a:t>Lic. Laura Hernández García</a:t>
            </a:r>
          </a:p>
          <a:p>
            <a:pPr marL="0" indent="0" algn="r">
              <a:buNone/>
            </a:pPr>
            <a:r>
              <a:rPr lang="es-ES" dirty="0"/>
              <a:t>Consultorio Virtual Arturo Diaz Betancourt</a:t>
            </a:r>
          </a:p>
          <a:p>
            <a:pPr marL="0" indent="0" algn="r">
              <a:buNone/>
            </a:pPr>
            <a:r>
              <a:rPr lang="es-ES" dirty="0"/>
              <a:t>Letra S, Sida Cultura y Vida Cotidiana</a:t>
            </a:r>
          </a:p>
          <a:p>
            <a:pPr marL="0" indent="0" algn="r">
              <a:buNone/>
            </a:pPr>
            <a:r>
              <a:rPr lang="es-ES" b="1" dirty="0"/>
              <a:t>Primera Jornada Cívica Binacional sobre la Utilidad</a:t>
            </a:r>
          </a:p>
          <a:p>
            <a:pPr marL="0" indent="0" algn="r">
              <a:buNone/>
            </a:pPr>
            <a:r>
              <a:rPr lang="es-ES" b="1" dirty="0"/>
              <a:t> Social del Derecho al Acceso a la Información </a:t>
            </a:r>
          </a:p>
          <a:p>
            <a:pPr marL="0" indent="0" algn="r">
              <a:buNone/>
            </a:pPr>
            <a:r>
              <a:rPr lang="es-ES" dirty="0"/>
              <a:t>28 de Febrero del 2018</a:t>
            </a:r>
            <a:br>
              <a:rPr lang="es-ES" dirty="0"/>
            </a:br>
            <a:br>
              <a:rPr lang="es-ES" dirty="0"/>
            </a:br>
            <a:endParaRPr lang="es-ES" dirty="0"/>
          </a:p>
          <a:p>
            <a:pPr marL="0" indent="0">
              <a:buNone/>
            </a:pPr>
            <a:endParaRPr lang="es-ES" dirty="0"/>
          </a:p>
        </p:txBody>
      </p:sp>
    </p:spTree>
    <p:extLst>
      <p:ext uri="{BB962C8B-B14F-4D97-AF65-F5344CB8AC3E}">
        <p14:creationId xmlns:p14="http://schemas.microsoft.com/office/powerpoint/2010/main" val="3693056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1666240" y="365761"/>
            <a:ext cx="9977120" cy="5262979"/>
          </a:xfrm>
          <a:prstGeom prst="rect">
            <a:avLst/>
          </a:prstGeom>
          <a:noFill/>
        </p:spPr>
        <p:txBody>
          <a:bodyPr wrap="square" rtlCol="0">
            <a:spAutoFit/>
          </a:bodyPr>
          <a:lstStyle/>
          <a:p>
            <a:r>
              <a:rPr lang="es-MX" sz="2400" dirty="0">
                <a:latin typeface="Verdana" panose="020B0604030504040204" pitchFamily="34" charset="0"/>
                <a:ea typeface="Verdana" panose="020B0604030504040204" pitchFamily="34" charset="0"/>
                <a:cs typeface="Verdana" panose="020B0604030504040204" pitchFamily="34" charset="0"/>
              </a:rPr>
              <a:t>Los principales padecimientos detectados en migrantes mexicanos en Estados Unidos son: </a:t>
            </a:r>
          </a:p>
          <a:p>
            <a:endParaRPr lang="es-MX" sz="2400" dirty="0">
              <a:latin typeface="Verdana" panose="020B0604030504040204" pitchFamily="34" charset="0"/>
              <a:ea typeface="Verdana" panose="020B0604030504040204" pitchFamily="34" charset="0"/>
              <a:cs typeface="Verdana" panose="020B0604030504040204" pitchFamily="34" charset="0"/>
            </a:endParaRPr>
          </a:p>
          <a:p>
            <a:pPr marL="342900" indent="-342900">
              <a:buFont typeface="Wingdings" panose="05000000000000000000" pitchFamily="2" charset="2"/>
              <a:buChar char="§"/>
            </a:pPr>
            <a:r>
              <a:rPr lang="es-MX" sz="2400" dirty="0">
                <a:latin typeface="Verdana" panose="020B0604030504040204" pitchFamily="34" charset="0"/>
                <a:ea typeface="Verdana" panose="020B0604030504040204" pitchFamily="34" charset="0"/>
                <a:cs typeface="Verdana" panose="020B0604030504040204" pitchFamily="34" charset="0"/>
              </a:rPr>
              <a:t>VIH</a:t>
            </a:r>
          </a:p>
          <a:p>
            <a:pPr marL="342900" indent="-342900">
              <a:buFont typeface="Wingdings" panose="05000000000000000000" pitchFamily="2" charset="2"/>
              <a:buChar char="§"/>
            </a:pPr>
            <a:r>
              <a:rPr lang="es-MX" sz="2400" dirty="0">
                <a:latin typeface="Verdana" panose="020B0604030504040204" pitchFamily="34" charset="0"/>
                <a:ea typeface="Verdana" panose="020B0604030504040204" pitchFamily="34" charset="0"/>
                <a:cs typeface="Verdana" panose="020B0604030504040204" pitchFamily="34" charset="0"/>
              </a:rPr>
              <a:t>Tuberculosis</a:t>
            </a:r>
          </a:p>
          <a:p>
            <a:pPr marL="342900" indent="-342900">
              <a:buFont typeface="Wingdings" panose="05000000000000000000" pitchFamily="2" charset="2"/>
              <a:buChar char="§"/>
            </a:pPr>
            <a:r>
              <a:rPr lang="es-MX" sz="2400" dirty="0">
                <a:latin typeface="Verdana" panose="020B0604030504040204" pitchFamily="34" charset="0"/>
                <a:ea typeface="Verdana" panose="020B0604030504040204" pitchFamily="34" charset="0"/>
                <a:cs typeface="Verdana" panose="020B0604030504040204" pitchFamily="34" charset="0"/>
              </a:rPr>
              <a:t>Problemas de salud reproductiva con especial vulnerabilidad de las mujeres de zonas rurales</a:t>
            </a:r>
          </a:p>
          <a:p>
            <a:pPr marL="342900" indent="-342900">
              <a:buFont typeface="Wingdings" panose="05000000000000000000" pitchFamily="2" charset="2"/>
              <a:buChar char="§"/>
            </a:pPr>
            <a:r>
              <a:rPr lang="es-MX" sz="2400" dirty="0">
                <a:latin typeface="Verdana" panose="020B0604030504040204" pitchFamily="34" charset="0"/>
                <a:ea typeface="Verdana" panose="020B0604030504040204" pitchFamily="34" charset="0"/>
                <a:cs typeface="Verdana" panose="020B0604030504040204" pitchFamily="34" charset="0"/>
              </a:rPr>
              <a:t>Adicciones, </a:t>
            </a:r>
          </a:p>
          <a:p>
            <a:pPr marL="342900" indent="-342900">
              <a:buFont typeface="Wingdings" panose="05000000000000000000" pitchFamily="2" charset="2"/>
              <a:buChar char="§"/>
            </a:pPr>
            <a:r>
              <a:rPr lang="es-MX" sz="2400" dirty="0">
                <a:latin typeface="Verdana" panose="020B0604030504040204" pitchFamily="34" charset="0"/>
                <a:ea typeface="Verdana" panose="020B0604030504040204" pitchFamily="34" charset="0"/>
                <a:cs typeface="Verdana" panose="020B0604030504040204" pitchFamily="34" charset="0"/>
              </a:rPr>
              <a:t>Problemas de salud mental</a:t>
            </a:r>
          </a:p>
          <a:p>
            <a:pPr marL="342900" indent="-342900">
              <a:buFont typeface="Wingdings" panose="05000000000000000000" pitchFamily="2" charset="2"/>
              <a:buChar char="§"/>
            </a:pPr>
            <a:r>
              <a:rPr lang="es-MX" sz="2400" dirty="0">
                <a:latin typeface="Verdana" panose="020B0604030504040204" pitchFamily="34" charset="0"/>
                <a:ea typeface="Verdana" panose="020B0604030504040204" pitchFamily="34" charset="0"/>
                <a:cs typeface="Verdana" panose="020B0604030504040204" pitchFamily="34" charset="0"/>
              </a:rPr>
              <a:t>Desnutrición </a:t>
            </a:r>
          </a:p>
          <a:p>
            <a:pPr marL="342900" indent="-342900">
              <a:buFont typeface="Wingdings" panose="05000000000000000000" pitchFamily="2" charset="2"/>
              <a:buChar char="§"/>
            </a:pPr>
            <a:r>
              <a:rPr lang="es-MX" sz="2400" dirty="0">
                <a:latin typeface="Verdana" panose="020B0604030504040204" pitchFamily="34" charset="0"/>
                <a:ea typeface="Verdana" panose="020B0604030504040204" pitchFamily="34" charset="0"/>
                <a:cs typeface="Verdana" panose="020B0604030504040204" pitchFamily="34" charset="0"/>
              </a:rPr>
              <a:t>Enfermedades consecuentes de exposición a plaguicidas. </a:t>
            </a:r>
          </a:p>
          <a:p>
            <a:endParaRPr lang="es-MX" sz="2400" dirty="0">
              <a:latin typeface="Verdana" panose="020B0604030504040204" pitchFamily="34" charset="0"/>
              <a:ea typeface="Verdana" panose="020B0604030504040204" pitchFamily="34" charset="0"/>
              <a:cs typeface="Verdana" panose="020B0604030504040204" pitchFamily="34" charset="0"/>
            </a:endParaRPr>
          </a:p>
          <a:p>
            <a:endParaRPr lang="es-MX" sz="2400" dirty="0">
              <a:latin typeface="Verdana" panose="020B0604030504040204" pitchFamily="34" charset="0"/>
              <a:ea typeface="Verdana" panose="020B0604030504040204" pitchFamily="34" charset="0"/>
              <a:cs typeface="Verdana" panose="020B0604030504040204" pitchFamily="34" charset="0"/>
            </a:endParaRPr>
          </a:p>
          <a:p>
            <a:pPr algn="r"/>
            <a:r>
              <a:rPr lang="es-MX" sz="2400" dirty="0">
                <a:latin typeface="Verdana" panose="020B0604030504040204" pitchFamily="34" charset="0"/>
                <a:ea typeface="Verdana" panose="020B0604030504040204" pitchFamily="34" charset="0"/>
                <a:cs typeface="Verdana" panose="020B0604030504040204" pitchFamily="34" charset="0"/>
              </a:rPr>
              <a:t>Organización Panamericana para la Salud 2016</a:t>
            </a:r>
          </a:p>
        </p:txBody>
      </p:sp>
    </p:spTree>
    <p:extLst>
      <p:ext uri="{BB962C8B-B14F-4D97-AF65-F5344CB8AC3E}">
        <p14:creationId xmlns:p14="http://schemas.microsoft.com/office/powerpoint/2010/main" val="12561665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E464279C-28DE-44AD-8378-04526680826B}"/>
              </a:ext>
            </a:extLst>
          </p:cNvPr>
          <p:cNvSpPr/>
          <p:nvPr/>
        </p:nvSpPr>
        <p:spPr>
          <a:xfrm>
            <a:off x="1584960" y="1397675"/>
            <a:ext cx="10048240" cy="4893647"/>
          </a:xfrm>
          <a:prstGeom prst="rect">
            <a:avLst/>
          </a:prstGeom>
        </p:spPr>
        <p:txBody>
          <a:bodyPr wrap="square">
            <a:spAutoFit/>
          </a:bodyPr>
          <a:lstStyle/>
          <a:p>
            <a:r>
              <a:rPr lang="es-ES" sz="2400" dirty="0">
                <a:latin typeface="Verdana" panose="020B0604030504040204" pitchFamily="34" charset="0"/>
                <a:ea typeface="Verdana" panose="020B0604030504040204" pitchFamily="34" charset="0"/>
                <a:cs typeface="Verdana" panose="020B0604030504040204" pitchFamily="34" charset="0"/>
              </a:rPr>
              <a:t>Hay aproximadamente 231.5 millones de migrantes internacionales en el mundo, más 740 millones de migrantes internos.</a:t>
            </a:r>
          </a:p>
          <a:p>
            <a:endParaRPr lang="es-ES" sz="2400" dirty="0">
              <a:latin typeface="Verdana" panose="020B0604030504040204" pitchFamily="34" charset="0"/>
              <a:ea typeface="Verdana" panose="020B0604030504040204" pitchFamily="34" charset="0"/>
              <a:cs typeface="Verdana" panose="020B0604030504040204" pitchFamily="34" charset="0"/>
            </a:endParaRPr>
          </a:p>
          <a:p>
            <a:r>
              <a:rPr lang="es-ES" sz="2400" dirty="0">
                <a:latin typeface="Verdana" panose="020B0604030504040204" pitchFamily="34" charset="0"/>
                <a:ea typeface="Verdana" panose="020B0604030504040204" pitchFamily="34" charset="0"/>
                <a:cs typeface="Verdana" panose="020B0604030504040204" pitchFamily="34" charset="0"/>
              </a:rPr>
              <a:t>La migración coloca a las personas en una mayor vulnerabilidad de adquirir la infección por VIH.</a:t>
            </a:r>
          </a:p>
          <a:p>
            <a:endParaRPr lang="es-ES" sz="2400" dirty="0">
              <a:latin typeface="Verdana" panose="020B0604030504040204" pitchFamily="34" charset="0"/>
              <a:ea typeface="Verdana" panose="020B0604030504040204" pitchFamily="34" charset="0"/>
              <a:cs typeface="Verdana" panose="020B0604030504040204" pitchFamily="34" charset="0"/>
            </a:endParaRPr>
          </a:p>
          <a:p>
            <a:pPr marL="342900" indent="-342900">
              <a:buFont typeface="Wingdings" panose="05000000000000000000" pitchFamily="2" charset="2"/>
              <a:buChar char="Ø"/>
            </a:pPr>
            <a:r>
              <a:rPr lang="es-ES" sz="2400" dirty="0">
                <a:latin typeface="Verdana" panose="020B0604030504040204" pitchFamily="34" charset="0"/>
                <a:ea typeface="Verdana" panose="020B0604030504040204" pitchFamily="34" charset="0"/>
                <a:cs typeface="Verdana" panose="020B0604030504040204" pitchFamily="34" charset="0"/>
              </a:rPr>
              <a:t>Falta de acceso a servicios de salud y a la protección social.</a:t>
            </a:r>
          </a:p>
          <a:p>
            <a:pPr marL="342900" indent="-342900">
              <a:buFont typeface="Wingdings" panose="05000000000000000000" pitchFamily="2" charset="2"/>
              <a:buChar char="Ø"/>
            </a:pPr>
            <a:endParaRPr lang="es-ES" sz="2400" dirty="0">
              <a:latin typeface="Verdana" panose="020B0604030504040204" pitchFamily="34" charset="0"/>
              <a:ea typeface="Verdana" panose="020B0604030504040204" pitchFamily="34" charset="0"/>
              <a:cs typeface="Verdana" panose="020B0604030504040204" pitchFamily="34" charset="0"/>
            </a:endParaRPr>
          </a:p>
          <a:p>
            <a:pPr marL="342900" indent="-342900">
              <a:buFont typeface="Wingdings" panose="05000000000000000000" pitchFamily="2" charset="2"/>
              <a:buChar char="Ø"/>
            </a:pPr>
            <a:r>
              <a:rPr lang="es-ES" sz="2400" dirty="0">
                <a:latin typeface="Verdana" panose="020B0604030504040204" pitchFamily="34" charset="0"/>
                <a:ea typeface="Verdana" panose="020B0604030504040204" pitchFamily="34" charset="0"/>
                <a:cs typeface="Verdana" panose="020B0604030504040204" pitchFamily="34" charset="0"/>
              </a:rPr>
              <a:t>Exclusión social.</a:t>
            </a:r>
          </a:p>
          <a:p>
            <a:pPr marL="342900" indent="-342900">
              <a:buFont typeface="Wingdings" panose="05000000000000000000" pitchFamily="2" charset="2"/>
              <a:buChar char="Ø"/>
            </a:pPr>
            <a:endParaRPr lang="es-ES" sz="2400" dirty="0">
              <a:latin typeface="Verdana" panose="020B0604030504040204" pitchFamily="34" charset="0"/>
              <a:ea typeface="Verdana" panose="020B0604030504040204" pitchFamily="34" charset="0"/>
              <a:cs typeface="Verdana" panose="020B0604030504040204" pitchFamily="34" charset="0"/>
            </a:endParaRPr>
          </a:p>
          <a:p>
            <a:pPr marL="342900" indent="-342900">
              <a:buFont typeface="Wingdings" panose="05000000000000000000" pitchFamily="2" charset="2"/>
              <a:buChar char="Ø"/>
            </a:pPr>
            <a:r>
              <a:rPr lang="es-ES" sz="2400" dirty="0">
                <a:latin typeface="Verdana" panose="020B0604030504040204" pitchFamily="34" charset="0"/>
                <a:ea typeface="Verdana" panose="020B0604030504040204" pitchFamily="34" charset="0"/>
                <a:cs typeface="Verdana" panose="020B0604030504040204" pitchFamily="34" charset="0"/>
              </a:rPr>
              <a:t>Contextos de violencia. </a:t>
            </a:r>
          </a:p>
          <a:p>
            <a:pPr marL="628650" lvl="1" indent="-171450" algn="r">
              <a:buFont typeface="Wingdings" panose="05000000000000000000" pitchFamily="2" charset="2"/>
              <a:buChar char="Ø"/>
            </a:pPr>
            <a:endParaRPr lang="es-ES" sz="1200" dirty="0"/>
          </a:p>
          <a:p>
            <a:pPr lvl="1" algn="r"/>
            <a:r>
              <a:rPr lang="es-ES" sz="1200" dirty="0"/>
              <a:t>FUENTE. ONUSIDA 201</a:t>
            </a:r>
            <a:endParaRPr lang="es-ES" dirty="0"/>
          </a:p>
        </p:txBody>
      </p:sp>
      <p:sp>
        <p:nvSpPr>
          <p:cNvPr id="3" name="Título 1">
            <a:extLst>
              <a:ext uri="{FF2B5EF4-FFF2-40B4-BE49-F238E27FC236}">
                <a16:creationId xmlns:a16="http://schemas.microsoft.com/office/drawing/2014/main" id="{D699B36E-087A-409C-9311-FD0E242013A5}"/>
              </a:ext>
            </a:extLst>
          </p:cNvPr>
          <p:cNvSpPr txBox="1">
            <a:spLocks/>
          </p:cNvSpPr>
          <p:nvPr/>
        </p:nvSpPr>
        <p:spPr>
          <a:xfrm>
            <a:off x="3484880" y="383613"/>
            <a:ext cx="7426960" cy="533622"/>
          </a:xfrm>
          <a:prstGeom prst="rect">
            <a:avLst/>
          </a:prstGeom>
        </p:spPr>
        <p:txBody>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endParaRPr lang="es-ES" sz="2800" dirty="0"/>
          </a:p>
        </p:txBody>
      </p:sp>
      <p:sp>
        <p:nvSpPr>
          <p:cNvPr id="4" name="Título 1">
            <a:extLst>
              <a:ext uri="{FF2B5EF4-FFF2-40B4-BE49-F238E27FC236}">
                <a16:creationId xmlns:a16="http://schemas.microsoft.com/office/drawing/2014/main" id="{CBDD3CF3-8A6A-4169-AFD0-DF948321F588}"/>
              </a:ext>
            </a:extLst>
          </p:cNvPr>
          <p:cNvSpPr txBox="1">
            <a:spLocks/>
          </p:cNvSpPr>
          <p:nvPr/>
        </p:nvSpPr>
        <p:spPr>
          <a:xfrm>
            <a:off x="4561840" y="444573"/>
            <a:ext cx="3830320" cy="533622"/>
          </a:xfrm>
          <a:prstGeom prst="rect">
            <a:avLst/>
          </a:prstGeom>
        </p:spPr>
        <p:txBody>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s-ES" sz="2800" b="1"/>
              <a:t>Migración y VIH</a:t>
            </a:r>
            <a:endParaRPr lang="es-ES" sz="2800" b="1" dirty="0"/>
          </a:p>
        </p:txBody>
      </p:sp>
    </p:spTree>
    <p:extLst>
      <p:ext uri="{BB962C8B-B14F-4D97-AF65-F5344CB8AC3E}">
        <p14:creationId xmlns:p14="http://schemas.microsoft.com/office/powerpoint/2010/main" val="16652924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2A45E452-9924-4C62-B3F2-E01E673C16FF}"/>
              </a:ext>
            </a:extLst>
          </p:cNvPr>
          <p:cNvSpPr/>
          <p:nvPr/>
        </p:nvSpPr>
        <p:spPr>
          <a:xfrm>
            <a:off x="1727200" y="721361"/>
            <a:ext cx="8879840" cy="5016758"/>
          </a:xfrm>
          <a:prstGeom prst="rect">
            <a:avLst/>
          </a:prstGeom>
        </p:spPr>
        <p:txBody>
          <a:bodyPr wrap="square">
            <a:spAutoFit/>
          </a:bodyPr>
          <a:lstStyle/>
          <a:p>
            <a:r>
              <a:rPr lang="es-MX" sz="2400" dirty="0">
                <a:latin typeface="Verdana" panose="020B0604030504040204" pitchFamily="34" charset="0"/>
                <a:ea typeface="Verdana" panose="020B0604030504040204" pitchFamily="34" charset="0"/>
                <a:cs typeface="Verdana" panose="020B0604030504040204" pitchFamily="34" charset="0"/>
              </a:rPr>
              <a:t>En México, de acuerdo con el INEGI el 25% de las personas que viven con VIH en regiones rurales tiene antecedentes de migración temporal a los Estados Unidos de América.</a:t>
            </a:r>
          </a:p>
          <a:p>
            <a:endParaRPr lang="es-MX" sz="2400" dirty="0">
              <a:latin typeface="Verdana" panose="020B0604030504040204" pitchFamily="34" charset="0"/>
              <a:ea typeface="Verdana" panose="020B0604030504040204" pitchFamily="34" charset="0"/>
              <a:cs typeface="Verdana" panose="020B0604030504040204" pitchFamily="34" charset="0"/>
            </a:endParaRPr>
          </a:p>
          <a:p>
            <a:endParaRPr lang="es-MX" sz="2400" dirty="0">
              <a:latin typeface="Verdana" panose="020B0604030504040204" pitchFamily="34" charset="0"/>
              <a:ea typeface="Verdana" panose="020B0604030504040204" pitchFamily="34" charset="0"/>
              <a:cs typeface="Verdana" panose="020B0604030504040204" pitchFamily="34" charset="0"/>
            </a:endParaRPr>
          </a:p>
          <a:p>
            <a:endParaRPr lang="es-MX" sz="2400" dirty="0">
              <a:latin typeface="Verdana" panose="020B0604030504040204" pitchFamily="34" charset="0"/>
              <a:ea typeface="Verdana" panose="020B0604030504040204" pitchFamily="34" charset="0"/>
              <a:cs typeface="Verdana" panose="020B0604030504040204" pitchFamily="34" charset="0"/>
            </a:endParaRPr>
          </a:p>
          <a:p>
            <a:r>
              <a:rPr lang="es-MX" sz="2400" dirty="0">
                <a:latin typeface="Verdana" panose="020B0604030504040204" pitchFamily="34" charset="0"/>
                <a:ea typeface="Verdana" panose="020B0604030504040204" pitchFamily="34" charset="0"/>
                <a:cs typeface="Verdana" panose="020B0604030504040204" pitchFamily="34" charset="0"/>
              </a:rPr>
              <a:t>Es  habitual que los trabajadores migratorios con problemas de salud vuelvan a sus países de origen a causa de carencias económicas, falta de documentos de inmigración o por la propia enfermedad.</a:t>
            </a:r>
          </a:p>
          <a:p>
            <a:endParaRPr lang="es-MX" sz="2000" dirty="0">
              <a:latin typeface="Verdana" panose="020B0604030504040204" pitchFamily="34" charset="0"/>
              <a:ea typeface="Verdana" panose="020B0604030504040204" pitchFamily="34" charset="0"/>
              <a:cs typeface="Verdana" panose="020B0604030504040204" pitchFamily="34" charset="0"/>
            </a:endParaRPr>
          </a:p>
          <a:p>
            <a:endParaRPr lang="es-MX" dirty="0"/>
          </a:p>
          <a:p>
            <a:endParaRPr lang="es-MX" dirty="0"/>
          </a:p>
        </p:txBody>
      </p:sp>
    </p:spTree>
    <p:extLst>
      <p:ext uri="{BB962C8B-B14F-4D97-AF65-F5344CB8AC3E}">
        <p14:creationId xmlns:p14="http://schemas.microsoft.com/office/powerpoint/2010/main" val="28882561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E227770C-6BCC-4144-9CDB-DE8446A24B06}"/>
              </a:ext>
            </a:extLst>
          </p:cNvPr>
          <p:cNvSpPr/>
          <p:nvPr/>
        </p:nvSpPr>
        <p:spPr>
          <a:xfrm>
            <a:off x="1666240" y="822960"/>
            <a:ext cx="9936480" cy="3785652"/>
          </a:xfrm>
          <a:prstGeom prst="rect">
            <a:avLst/>
          </a:prstGeom>
        </p:spPr>
        <p:txBody>
          <a:bodyPr wrap="square">
            <a:spAutoFit/>
          </a:bodyPr>
          <a:lstStyle/>
          <a:p>
            <a:endParaRPr lang="es-MX" sz="2400" dirty="0">
              <a:latin typeface="Verdana" panose="020B0604030504040204" pitchFamily="34" charset="0"/>
              <a:ea typeface="Verdana" panose="020B0604030504040204" pitchFamily="34" charset="0"/>
              <a:cs typeface="Verdana" panose="020B0604030504040204" pitchFamily="34" charset="0"/>
            </a:endParaRPr>
          </a:p>
          <a:p>
            <a:r>
              <a:rPr lang="es-MX" sz="2400" dirty="0">
                <a:latin typeface="Verdana" panose="020B0604030504040204" pitchFamily="34" charset="0"/>
                <a:ea typeface="Verdana" panose="020B0604030504040204" pitchFamily="34" charset="0"/>
                <a:cs typeface="Verdana" panose="020B0604030504040204" pitchFamily="34" charset="0"/>
              </a:rPr>
              <a:t>ONUSIDA confirma que la tendencia a que los migrantes tengan menos asistencia sanitaria –con el consiguiente deterioro de su estado de salud– es más acusada entre los recién llegados o los «grupos» socialmente más desfavorecidos en la comunidad receptora. </a:t>
            </a:r>
          </a:p>
          <a:p>
            <a:endParaRPr lang="es-MX" sz="2400" dirty="0">
              <a:latin typeface="Verdana" panose="020B0604030504040204" pitchFamily="34" charset="0"/>
              <a:ea typeface="Verdana" panose="020B0604030504040204" pitchFamily="34" charset="0"/>
              <a:cs typeface="Verdana" panose="020B0604030504040204" pitchFamily="34" charset="0"/>
            </a:endParaRPr>
          </a:p>
          <a:p>
            <a:endParaRPr lang="es-MX" sz="2400" dirty="0">
              <a:latin typeface="Verdana" panose="020B0604030504040204" pitchFamily="34" charset="0"/>
              <a:ea typeface="Verdana" panose="020B0604030504040204" pitchFamily="34" charset="0"/>
              <a:cs typeface="Verdana" panose="020B0604030504040204" pitchFamily="34" charset="0"/>
            </a:endParaRPr>
          </a:p>
          <a:p>
            <a:r>
              <a:rPr lang="es-MX" sz="2400" dirty="0">
                <a:latin typeface="Verdana" panose="020B0604030504040204" pitchFamily="34" charset="0"/>
                <a:ea typeface="Verdana" panose="020B0604030504040204" pitchFamily="34" charset="0"/>
                <a:cs typeface="Verdana" panose="020B0604030504040204" pitchFamily="34" charset="0"/>
              </a:rPr>
              <a:t>Los trabajadores migratorios con problemas de salud vuelvan a sus países de origen</a:t>
            </a:r>
            <a:r>
              <a:rPr lang="es-MX" dirty="0">
                <a:latin typeface="Verdana" panose="020B0604030504040204" pitchFamily="34" charset="0"/>
                <a:ea typeface="Verdana" panose="020B0604030504040204" pitchFamily="34" charset="0"/>
                <a:cs typeface="Verdana" panose="020B0604030504040204" pitchFamily="34" charset="0"/>
              </a:rPr>
              <a:t>.</a:t>
            </a:r>
            <a:endParaRPr lang="es-MX" dirty="0"/>
          </a:p>
        </p:txBody>
      </p:sp>
      <p:pic>
        <p:nvPicPr>
          <p:cNvPr id="3" name="Imagen 2" descr="e8c113_sida.jpg">
            <a:extLst>
              <a:ext uri="{FF2B5EF4-FFF2-40B4-BE49-F238E27FC236}">
                <a16:creationId xmlns:a16="http://schemas.microsoft.com/office/drawing/2014/main" id="{CB1DC49E-8E99-4592-975F-81EE9DB9A1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23760" y="4246880"/>
            <a:ext cx="4236720" cy="2230391"/>
          </a:xfrm>
          <a:prstGeom prst="rect">
            <a:avLst/>
          </a:prstGeom>
        </p:spPr>
      </p:pic>
    </p:spTree>
    <p:extLst>
      <p:ext uri="{BB962C8B-B14F-4D97-AF65-F5344CB8AC3E}">
        <p14:creationId xmlns:p14="http://schemas.microsoft.com/office/powerpoint/2010/main" val="3101580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6BF14CDA-F78A-4D53-8DBC-BFED0E625E1E}"/>
              </a:ext>
            </a:extLst>
          </p:cNvPr>
          <p:cNvSpPr/>
          <p:nvPr/>
        </p:nvSpPr>
        <p:spPr>
          <a:xfrm>
            <a:off x="1696720" y="1443841"/>
            <a:ext cx="9357360" cy="3693319"/>
          </a:xfrm>
          <a:prstGeom prst="rect">
            <a:avLst/>
          </a:prstGeom>
        </p:spPr>
        <p:txBody>
          <a:bodyPr wrap="square">
            <a:spAutoFit/>
          </a:bodyPr>
          <a:lstStyle/>
          <a:p>
            <a:r>
              <a:rPr lang="es-MX" dirty="0"/>
              <a:t>Principales problemas para la atención a la salud de poblaciones móviles o de migrantes en USA</a:t>
            </a:r>
          </a:p>
          <a:p>
            <a:endParaRPr lang="es-MX" dirty="0"/>
          </a:p>
          <a:p>
            <a:pPr marL="285750" indent="-285750">
              <a:buFontTx/>
              <a:buChar char="-"/>
            </a:pPr>
            <a:r>
              <a:rPr lang="es-MX" dirty="0"/>
              <a:t>Condición de ilegalidad, la discriminación de los migrantes temporales en los planes nacionales de salud y aún en los servicios de urgencia.</a:t>
            </a:r>
          </a:p>
          <a:p>
            <a:endParaRPr lang="es-MX" dirty="0"/>
          </a:p>
          <a:p>
            <a:pPr marL="285750" indent="-285750">
              <a:buFontTx/>
              <a:buChar char="-"/>
            </a:pPr>
            <a:r>
              <a:rPr lang="es-MX" dirty="0"/>
              <a:t>Temor de los migrantes ilegales a la detención</a:t>
            </a:r>
          </a:p>
          <a:p>
            <a:endParaRPr lang="es-MX" dirty="0"/>
          </a:p>
          <a:p>
            <a:pPr marL="285750" indent="-285750">
              <a:buFontTx/>
              <a:buChar char="-"/>
            </a:pPr>
            <a:r>
              <a:rPr lang="es-MX" dirty="0"/>
              <a:t>Barreras de idioma y culturales </a:t>
            </a:r>
          </a:p>
          <a:p>
            <a:endParaRPr lang="es-MX" dirty="0"/>
          </a:p>
          <a:p>
            <a:pPr marL="285750" indent="-285750">
              <a:buFontTx/>
              <a:buChar char="-"/>
            </a:pPr>
            <a:r>
              <a:rPr lang="es-MX" dirty="0"/>
              <a:t>Inaccesibilidad geográfica y económica.</a:t>
            </a:r>
          </a:p>
          <a:p>
            <a:pPr marL="285750" indent="-285750">
              <a:buFontTx/>
              <a:buChar char="-"/>
            </a:pPr>
            <a:endParaRPr lang="es-MX" dirty="0"/>
          </a:p>
          <a:p>
            <a:pPr algn="r"/>
            <a:r>
              <a:rPr lang="es-MX" dirty="0"/>
              <a:t>Organización Panamericana para la Salud 2008</a:t>
            </a:r>
          </a:p>
        </p:txBody>
      </p:sp>
    </p:spTree>
    <p:extLst>
      <p:ext uri="{BB962C8B-B14F-4D97-AF65-F5344CB8AC3E}">
        <p14:creationId xmlns:p14="http://schemas.microsoft.com/office/powerpoint/2010/main" val="25184322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noAutofit/>
          </a:bodyPr>
          <a:lstStyle/>
          <a:p>
            <a:pPr algn="ctr">
              <a:defRPr/>
            </a:pPr>
            <a:r>
              <a:rPr lang="en-GB" sz="2400" b="1" dirty="0" err="1">
                <a:latin typeface="Verdana" panose="020B0604030504040204" pitchFamily="34" charset="0"/>
                <a:ea typeface="Verdana" panose="020B0604030504040204" pitchFamily="34" charset="0"/>
                <a:cs typeface="Verdana" panose="020B0604030504040204" pitchFamily="34" charset="0"/>
              </a:rPr>
              <a:t>Barreras</a:t>
            </a:r>
            <a:r>
              <a:rPr lang="en-GB" sz="2400" b="1" dirty="0">
                <a:latin typeface="Verdana" panose="020B0604030504040204" pitchFamily="34" charset="0"/>
                <a:ea typeface="Verdana" panose="020B0604030504040204" pitchFamily="34" charset="0"/>
                <a:cs typeface="Verdana" panose="020B0604030504040204" pitchFamily="34" charset="0"/>
              </a:rPr>
              <a:t> para la </a:t>
            </a:r>
            <a:r>
              <a:rPr lang="en-GB" sz="2400" b="1" dirty="0" err="1">
                <a:latin typeface="Verdana" panose="020B0604030504040204" pitchFamily="34" charset="0"/>
                <a:ea typeface="Verdana" panose="020B0604030504040204" pitchFamily="34" charset="0"/>
                <a:cs typeface="Verdana" panose="020B0604030504040204" pitchFamily="34" charset="0"/>
              </a:rPr>
              <a:t>Integración</a:t>
            </a:r>
            <a:r>
              <a:rPr lang="en-GB" sz="2400" b="1" dirty="0">
                <a:latin typeface="Verdana" panose="020B0604030504040204" pitchFamily="34" charset="0"/>
                <a:ea typeface="Verdana" panose="020B0604030504040204" pitchFamily="34" charset="0"/>
                <a:cs typeface="Verdana" panose="020B0604030504040204" pitchFamily="34" charset="0"/>
              </a:rPr>
              <a:t> a </a:t>
            </a:r>
            <a:r>
              <a:rPr lang="en-GB" sz="2400" b="1" dirty="0" err="1">
                <a:latin typeface="Verdana" panose="020B0604030504040204" pitchFamily="34" charset="0"/>
                <a:ea typeface="Verdana" panose="020B0604030504040204" pitchFamily="34" charset="0"/>
                <a:cs typeface="Verdana" panose="020B0604030504040204" pitchFamily="34" charset="0"/>
              </a:rPr>
              <a:t>Atención</a:t>
            </a:r>
            <a:r>
              <a:rPr lang="en-GB" sz="2400" b="1" dirty="0">
                <a:latin typeface="Verdana" panose="020B0604030504040204" pitchFamily="34" charset="0"/>
                <a:ea typeface="Verdana" panose="020B0604030504040204" pitchFamily="34" charset="0"/>
                <a:cs typeface="Verdana" panose="020B0604030504040204" pitchFamily="34" charset="0"/>
              </a:rPr>
              <a:t> a </a:t>
            </a:r>
            <a:r>
              <a:rPr lang="en-GB" sz="2400" b="1" dirty="0" err="1">
                <a:latin typeface="Verdana" panose="020B0604030504040204" pitchFamily="34" charset="0"/>
                <a:ea typeface="Verdana" panose="020B0604030504040204" pitchFamily="34" charset="0"/>
                <a:cs typeface="Verdana" panose="020B0604030504040204" pitchFamily="34" charset="0"/>
              </a:rPr>
              <a:t>los</a:t>
            </a:r>
            <a:r>
              <a:rPr lang="en-GB" sz="2400" b="1" dirty="0">
                <a:latin typeface="Verdana" panose="020B0604030504040204" pitchFamily="34" charset="0"/>
                <a:ea typeface="Verdana" panose="020B0604030504040204" pitchFamily="34" charset="0"/>
                <a:cs typeface="Verdana" panose="020B0604030504040204" pitchFamily="34" charset="0"/>
              </a:rPr>
              <a:t> </a:t>
            </a:r>
            <a:r>
              <a:rPr lang="en-GB" sz="2400" b="1" dirty="0" err="1">
                <a:latin typeface="Verdana" panose="020B0604030504040204" pitchFamily="34" charset="0"/>
                <a:ea typeface="Verdana" panose="020B0604030504040204" pitchFamily="34" charset="0"/>
                <a:cs typeface="Verdana" panose="020B0604030504040204" pitchFamily="34" charset="0"/>
              </a:rPr>
              <a:t>Servicios</a:t>
            </a:r>
            <a:r>
              <a:rPr lang="en-GB" sz="2400" b="1" dirty="0">
                <a:latin typeface="Verdana" panose="020B0604030504040204" pitchFamily="34" charset="0"/>
                <a:ea typeface="Verdana" panose="020B0604030504040204" pitchFamily="34" charset="0"/>
                <a:cs typeface="Verdana" panose="020B0604030504040204" pitchFamily="34" charset="0"/>
              </a:rPr>
              <a:t> de </a:t>
            </a:r>
            <a:r>
              <a:rPr lang="en-GB" sz="2400" b="1" dirty="0" err="1">
                <a:latin typeface="Verdana" panose="020B0604030504040204" pitchFamily="34" charset="0"/>
                <a:ea typeface="Verdana" panose="020B0604030504040204" pitchFamily="34" charset="0"/>
                <a:cs typeface="Verdana" panose="020B0604030504040204" pitchFamily="34" charset="0"/>
              </a:rPr>
              <a:t>Salud</a:t>
            </a:r>
            <a:r>
              <a:rPr lang="en-GB" sz="2400" b="1" dirty="0">
                <a:latin typeface="Verdana" panose="020B0604030504040204" pitchFamily="34" charset="0"/>
                <a:ea typeface="Verdana" panose="020B0604030504040204" pitchFamily="34" charset="0"/>
                <a:cs typeface="Verdana" panose="020B0604030504040204" pitchFamily="34" charset="0"/>
              </a:rPr>
              <a:t> </a:t>
            </a:r>
            <a:r>
              <a:rPr lang="en-GB" sz="2400" b="1" dirty="0" err="1">
                <a:latin typeface="Verdana" panose="020B0604030504040204" pitchFamily="34" charset="0"/>
                <a:ea typeface="Verdana" panose="020B0604030504040204" pitchFamily="34" charset="0"/>
                <a:cs typeface="Verdana" panose="020B0604030504040204" pitchFamily="34" charset="0"/>
              </a:rPr>
              <a:t>en</a:t>
            </a:r>
            <a:r>
              <a:rPr lang="en-GB" sz="2400" b="1" dirty="0">
                <a:latin typeface="Verdana" panose="020B0604030504040204" pitchFamily="34" charset="0"/>
                <a:ea typeface="Verdana" panose="020B0604030504040204" pitchFamily="34" charset="0"/>
                <a:cs typeface="Verdana" panose="020B0604030504040204" pitchFamily="34" charset="0"/>
              </a:rPr>
              <a:t> </a:t>
            </a:r>
            <a:r>
              <a:rPr lang="es-MX" sz="2400" b="1" dirty="0">
                <a:latin typeface="Verdana" panose="020B0604030504040204" pitchFamily="34" charset="0"/>
                <a:ea typeface="Verdana" panose="020B0604030504040204" pitchFamily="34" charset="0"/>
                <a:cs typeface="Verdana" panose="020B0604030504040204" pitchFamily="34" charset="0"/>
              </a:rPr>
              <a:t>México </a:t>
            </a:r>
            <a:endParaRPr lang="en-GB" sz="2400" b="1" dirty="0">
              <a:latin typeface="Verdana" panose="020B0604030504040204" pitchFamily="34" charset="0"/>
              <a:ea typeface="Verdana" panose="020B0604030504040204" pitchFamily="34" charset="0"/>
              <a:cs typeface="Verdana" panose="020B0604030504040204" pitchFamily="34" charset="0"/>
            </a:endParaRPr>
          </a:p>
        </p:txBody>
      </p:sp>
      <p:sp>
        <p:nvSpPr>
          <p:cNvPr id="4" name="TextBox 3"/>
          <p:cNvSpPr txBox="1"/>
          <p:nvPr/>
        </p:nvSpPr>
        <p:spPr>
          <a:xfrm>
            <a:off x="7048767" y="1988820"/>
            <a:ext cx="4043680" cy="1923752"/>
          </a:xfrm>
          <a:prstGeom prst="rect">
            <a:avLst/>
          </a:prstGeom>
          <a:solidFill>
            <a:schemeClr val="bg1"/>
          </a:solidFill>
        </p:spPr>
        <p:txBody>
          <a:bodyPr wrap="square">
            <a:spAutoFit/>
          </a:bodyPr>
          <a:lstStyle/>
          <a:p>
            <a:pPr>
              <a:defRPr/>
            </a:pPr>
            <a:r>
              <a:rPr lang="en-GB" sz="2400" b="1" dirty="0" err="1">
                <a:solidFill>
                  <a:prstClr val="black"/>
                </a:solidFill>
                <a:latin typeface="Verdana" panose="020B0604030504040204" pitchFamily="34" charset="0"/>
                <a:ea typeface="Verdana" panose="020B0604030504040204" pitchFamily="34" charset="0"/>
                <a:cs typeface="Verdana" panose="020B0604030504040204" pitchFamily="34" charset="0"/>
              </a:rPr>
              <a:t>Sistemas</a:t>
            </a:r>
            <a:r>
              <a:rPr lang="en-GB" sz="2400" b="1" dirty="0">
                <a:solidFill>
                  <a:prstClr val="black"/>
                </a:solidFill>
                <a:latin typeface="Verdana" panose="020B0604030504040204" pitchFamily="34" charset="0"/>
                <a:ea typeface="Verdana" panose="020B0604030504040204" pitchFamily="34" charset="0"/>
                <a:cs typeface="Verdana" panose="020B0604030504040204" pitchFamily="34" charset="0"/>
              </a:rPr>
              <a:t> de </a:t>
            </a:r>
            <a:r>
              <a:rPr lang="en-GB" sz="2400" b="1" dirty="0" err="1">
                <a:solidFill>
                  <a:prstClr val="black"/>
                </a:solidFill>
                <a:latin typeface="Verdana" panose="020B0604030504040204" pitchFamily="34" charset="0"/>
                <a:ea typeface="Verdana" panose="020B0604030504040204" pitchFamily="34" charset="0"/>
                <a:cs typeface="Verdana" panose="020B0604030504040204" pitchFamily="34" charset="0"/>
              </a:rPr>
              <a:t>Salud</a:t>
            </a:r>
            <a:endParaRPr lang="en-GB" sz="2400" b="1" dirty="0">
              <a:solidFill>
                <a:prstClr val="black"/>
              </a:solidFill>
              <a:latin typeface="Verdana" panose="020B0604030504040204" pitchFamily="34" charset="0"/>
              <a:ea typeface="Verdana" panose="020B0604030504040204" pitchFamily="34" charset="0"/>
              <a:cs typeface="Verdana" panose="020B0604030504040204" pitchFamily="34" charset="0"/>
            </a:endParaRPr>
          </a:p>
          <a:p>
            <a:pPr>
              <a:buFont typeface="Arial" pitchFamily="34" charset="0"/>
              <a:buChar char="•"/>
              <a:defRPr/>
            </a:pPr>
            <a:r>
              <a:rPr lang="en-GB" sz="2400" dirty="0">
                <a:solidFill>
                  <a:prstClr val="black"/>
                </a:solidFill>
                <a:latin typeface="Verdana" panose="020B0604030504040204" pitchFamily="34" charset="0"/>
                <a:ea typeface="Verdana" panose="020B0604030504040204" pitchFamily="34" charset="0"/>
                <a:cs typeface="Verdana" panose="020B0604030504040204" pitchFamily="34" charset="0"/>
              </a:rPr>
              <a:t> </a:t>
            </a:r>
            <a:r>
              <a:rPr lang="en-GB" sz="2400" dirty="0" err="1">
                <a:solidFill>
                  <a:prstClr val="black"/>
                </a:solidFill>
                <a:latin typeface="Verdana" panose="020B0604030504040204" pitchFamily="34" charset="0"/>
                <a:ea typeface="Verdana" panose="020B0604030504040204" pitchFamily="34" charset="0"/>
                <a:cs typeface="Verdana" panose="020B0604030504040204" pitchFamily="34" charset="0"/>
              </a:rPr>
              <a:t>Negaci</a:t>
            </a:r>
            <a:r>
              <a:rPr lang="es-ES" sz="2400" dirty="0">
                <a:latin typeface="Verdana" panose="020B0604030504040204" pitchFamily="34" charset="0"/>
                <a:ea typeface="Verdana" panose="020B0604030504040204" pitchFamily="34" charset="0"/>
                <a:cs typeface="Verdana" panose="020B0604030504040204" pitchFamily="34" charset="0"/>
              </a:rPr>
              <a:t>ó</a:t>
            </a:r>
            <a:r>
              <a:rPr lang="en-GB" sz="2400" dirty="0">
                <a:solidFill>
                  <a:prstClr val="black"/>
                </a:solidFill>
                <a:latin typeface="Verdana" panose="020B0604030504040204" pitchFamily="34" charset="0"/>
                <a:ea typeface="Verdana" panose="020B0604030504040204" pitchFamily="34" charset="0"/>
                <a:cs typeface="Verdana" panose="020B0604030504040204" pitchFamily="34" charset="0"/>
              </a:rPr>
              <a:t>n del </a:t>
            </a:r>
            <a:r>
              <a:rPr lang="en-GB" sz="2400" dirty="0" err="1">
                <a:solidFill>
                  <a:prstClr val="black"/>
                </a:solidFill>
                <a:latin typeface="Verdana" panose="020B0604030504040204" pitchFamily="34" charset="0"/>
                <a:ea typeface="Verdana" panose="020B0604030504040204" pitchFamily="34" charset="0"/>
                <a:cs typeface="Verdana" panose="020B0604030504040204" pitchFamily="34" charset="0"/>
              </a:rPr>
              <a:t>Servicio</a:t>
            </a:r>
            <a:endParaRPr lang="en-GB" sz="2400" dirty="0">
              <a:solidFill>
                <a:prstClr val="black"/>
              </a:solidFill>
              <a:latin typeface="Verdana" panose="020B0604030504040204" pitchFamily="34" charset="0"/>
              <a:ea typeface="Verdana" panose="020B0604030504040204" pitchFamily="34" charset="0"/>
              <a:cs typeface="Verdana" panose="020B0604030504040204" pitchFamily="34" charset="0"/>
            </a:endParaRPr>
          </a:p>
          <a:p>
            <a:pPr>
              <a:buFont typeface="Arial" pitchFamily="34" charset="0"/>
              <a:buChar char="•"/>
              <a:defRPr/>
            </a:pPr>
            <a:r>
              <a:rPr lang="en-GB" sz="2400" dirty="0" err="1">
                <a:solidFill>
                  <a:prstClr val="black"/>
                </a:solidFill>
                <a:latin typeface="Verdana" panose="020B0604030504040204" pitchFamily="34" charset="0"/>
                <a:ea typeface="Verdana" panose="020B0604030504040204" pitchFamily="34" charset="0"/>
                <a:cs typeface="Verdana" panose="020B0604030504040204" pitchFamily="34" charset="0"/>
              </a:rPr>
              <a:t>Tiempo</a:t>
            </a:r>
            <a:r>
              <a:rPr lang="en-GB" sz="2400" dirty="0">
                <a:solidFill>
                  <a:prstClr val="black"/>
                </a:solidFill>
                <a:latin typeface="Verdana" panose="020B0604030504040204" pitchFamily="34" charset="0"/>
                <a:ea typeface="Verdana" panose="020B0604030504040204" pitchFamily="34" charset="0"/>
                <a:cs typeface="Verdana" panose="020B0604030504040204" pitchFamily="34" charset="0"/>
              </a:rPr>
              <a:t> de </a:t>
            </a:r>
            <a:r>
              <a:rPr lang="en-GB" sz="2400" dirty="0" err="1">
                <a:solidFill>
                  <a:prstClr val="black"/>
                </a:solidFill>
                <a:latin typeface="Verdana" panose="020B0604030504040204" pitchFamily="34" charset="0"/>
                <a:ea typeface="Verdana" panose="020B0604030504040204" pitchFamily="34" charset="0"/>
                <a:cs typeface="Verdana" panose="020B0604030504040204" pitchFamily="34" charset="0"/>
              </a:rPr>
              <a:t>Espera</a:t>
            </a:r>
            <a:endParaRPr lang="en-GB" sz="2400" dirty="0">
              <a:solidFill>
                <a:prstClr val="black"/>
              </a:solidFill>
              <a:latin typeface="Verdana" panose="020B0604030504040204" pitchFamily="34" charset="0"/>
              <a:ea typeface="Verdana" panose="020B0604030504040204" pitchFamily="34" charset="0"/>
              <a:cs typeface="Verdana" panose="020B0604030504040204" pitchFamily="34" charset="0"/>
            </a:endParaRPr>
          </a:p>
          <a:p>
            <a:pPr marL="180975" indent="-180975">
              <a:buFont typeface="Arial" pitchFamily="34" charset="0"/>
              <a:buChar char="•"/>
              <a:defRPr/>
            </a:pPr>
            <a:r>
              <a:rPr lang="en-GB" sz="2400" dirty="0" err="1">
                <a:solidFill>
                  <a:prstClr val="black"/>
                </a:solidFill>
                <a:latin typeface="Verdana" panose="020B0604030504040204" pitchFamily="34" charset="0"/>
                <a:ea typeface="Verdana" panose="020B0604030504040204" pitchFamily="34" charset="0"/>
                <a:cs typeface="Verdana" panose="020B0604030504040204" pitchFamily="34" charset="0"/>
              </a:rPr>
              <a:t>Carencia</a:t>
            </a:r>
            <a:r>
              <a:rPr lang="en-GB" sz="2400" dirty="0">
                <a:solidFill>
                  <a:prstClr val="black"/>
                </a:solidFill>
                <a:latin typeface="Verdana" panose="020B0604030504040204" pitchFamily="34" charset="0"/>
                <a:ea typeface="Verdana" panose="020B0604030504040204" pitchFamily="34" charset="0"/>
                <a:cs typeface="Verdana" panose="020B0604030504040204" pitchFamily="34" charset="0"/>
              </a:rPr>
              <a:t> de Personal de </a:t>
            </a:r>
            <a:r>
              <a:rPr lang="en-GB" sz="2400" dirty="0" err="1">
                <a:solidFill>
                  <a:prstClr val="black"/>
                </a:solidFill>
                <a:latin typeface="Verdana" panose="020B0604030504040204" pitchFamily="34" charset="0"/>
                <a:ea typeface="Verdana" panose="020B0604030504040204" pitchFamily="34" charset="0"/>
                <a:cs typeface="Verdana" panose="020B0604030504040204" pitchFamily="34" charset="0"/>
              </a:rPr>
              <a:t>Salud</a:t>
            </a:r>
            <a:endParaRPr lang="en-GB" sz="2400" dirty="0">
              <a:solidFill>
                <a:prstClr val="black"/>
              </a:solidFill>
              <a:latin typeface="Verdana" panose="020B0604030504040204" pitchFamily="34" charset="0"/>
              <a:ea typeface="Verdana" panose="020B0604030504040204" pitchFamily="34" charset="0"/>
              <a:cs typeface="Verdana" panose="020B0604030504040204" pitchFamily="34" charset="0"/>
            </a:endParaRPr>
          </a:p>
        </p:txBody>
      </p:sp>
      <p:sp>
        <p:nvSpPr>
          <p:cNvPr id="104451" name="TextBox 4"/>
          <p:cNvSpPr txBox="1">
            <a:spLocks noChangeArrowheads="1"/>
          </p:cNvSpPr>
          <p:nvPr/>
        </p:nvSpPr>
        <p:spPr bwMode="auto">
          <a:xfrm>
            <a:off x="3820160" y="3996392"/>
            <a:ext cx="4942840" cy="2308324"/>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r>
              <a:rPr lang="en-GB" b="1" dirty="0" err="1">
                <a:solidFill>
                  <a:srgbClr val="000000"/>
                </a:solidFill>
                <a:latin typeface="Verdana" panose="020B0604030504040204" pitchFamily="34" charset="0"/>
                <a:ea typeface="Verdana" panose="020B0604030504040204" pitchFamily="34" charset="0"/>
                <a:cs typeface="Verdana" panose="020B0604030504040204" pitchFamily="34" charset="0"/>
              </a:rPr>
              <a:t>Económicas</a:t>
            </a:r>
            <a:endParaRPr lang="en-GB" b="1" dirty="0">
              <a:solidFill>
                <a:srgbClr val="000000"/>
              </a:solidFill>
              <a:latin typeface="Verdana" panose="020B0604030504040204" pitchFamily="34" charset="0"/>
              <a:ea typeface="Verdana" panose="020B0604030504040204" pitchFamily="34" charset="0"/>
              <a:cs typeface="Verdana" panose="020B0604030504040204" pitchFamily="34" charset="0"/>
            </a:endParaRPr>
          </a:p>
          <a:p>
            <a:pPr eaLnBrk="1" hangingPunct="1">
              <a:buFont typeface="Arial" charset="0"/>
              <a:buChar char="•"/>
            </a:pPr>
            <a:r>
              <a:rPr lang="en-GB" dirty="0">
                <a:solidFill>
                  <a:srgbClr val="000000"/>
                </a:solidFill>
                <a:latin typeface="Verdana" panose="020B0604030504040204" pitchFamily="34" charset="0"/>
                <a:ea typeface="Verdana" panose="020B0604030504040204" pitchFamily="34" charset="0"/>
                <a:cs typeface="Verdana" panose="020B0604030504040204" pitchFamily="34" charset="0"/>
              </a:rPr>
              <a:t> </a:t>
            </a:r>
            <a:r>
              <a:rPr lang="en-GB" dirty="0" err="1">
                <a:solidFill>
                  <a:srgbClr val="000000"/>
                </a:solidFill>
                <a:latin typeface="Verdana" panose="020B0604030504040204" pitchFamily="34" charset="0"/>
                <a:ea typeface="Verdana" panose="020B0604030504040204" pitchFamily="34" charset="0"/>
                <a:cs typeface="Verdana" panose="020B0604030504040204" pitchFamily="34" charset="0"/>
              </a:rPr>
              <a:t>Vivienda</a:t>
            </a:r>
            <a:endParaRPr lang="en-GB" dirty="0">
              <a:solidFill>
                <a:srgbClr val="000000"/>
              </a:solidFill>
              <a:latin typeface="Verdana" panose="020B0604030504040204" pitchFamily="34" charset="0"/>
              <a:ea typeface="Verdana" panose="020B0604030504040204" pitchFamily="34" charset="0"/>
              <a:cs typeface="Verdana" panose="020B0604030504040204" pitchFamily="34" charset="0"/>
            </a:endParaRPr>
          </a:p>
          <a:p>
            <a:pPr eaLnBrk="1" hangingPunct="1">
              <a:buFont typeface="Arial" charset="0"/>
              <a:buChar char="•"/>
            </a:pPr>
            <a:r>
              <a:rPr lang="en-GB" dirty="0">
                <a:solidFill>
                  <a:srgbClr val="000000"/>
                </a:solidFill>
                <a:latin typeface="Verdana" panose="020B0604030504040204" pitchFamily="34" charset="0"/>
                <a:ea typeface="Verdana" panose="020B0604030504040204" pitchFamily="34" charset="0"/>
                <a:cs typeface="Verdana" panose="020B0604030504040204" pitchFamily="34" charset="0"/>
              </a:rPr>
              <a:t> </a:t>
            </a:r>
            <a:r>
              <a:rPr lang="en-GB" dirty="0" err="1">
                <a:solidFill>
                  <a:srgbClr val="000000"/>
                </a:solidFill>
                <a:latin typeface="Verdana" panose="020B0604030504040204" pitchFamily="34" charset="0"/>
                <a:ea typeface="Verdana" panose="020B0604030504040204" pitchFamily="34" charset="0"/>
                <a:cs typeface="Verdana" panose="020B0604030504040204" pitchFamily="34" charset="0"/>
              </a:rPr>
              <a:t>Costos</a:t>
            </a:r>
            <a:r>
              <a:rPr lang="en-GB" dirty="0">
                <a:solidFill>
                  <a:srgbClr val="000000"/>
                </a:solidFill>
                <a:latin typeface="Verdana" panose="020B0604030504040204" pitchFamily="34" charset="0"/>
                <a:ea typeface="Verdana" panose="020B0604030504040204" pitchFamily="34" charset="0"/>
                <a:cs typeface="Verdana" panose="020B0604030504040204" pitchFamily="34" charset="0"/>
              </a:rPr>
              <a:t> de </a:t>
            </a:r>
            <a:r>
              <a:rPr lang="en-GB" dirty="0" err="1">
                <a:solidFill>
                  <a:srgbClr val="000000"/>
                </a:solidFill>
                <a:latin typeface="Verdana" panose="020B0604030504040204" pitchFamily="34" charset="0"/>
                <a:ea typeface="Verdana" panose="020B0604030504040204" pitchFamily="34" charset="0"/>
                <a:cs typeface="Verdana" panose="020B0604030504040204" pitchFamily="34" charset="0"/>
              </a:rPr>
              <a:t>Transporte</a:t>
            </a:r>
            <a:endParaRPr lang="en-GB" dirty="0">
              <a:solidFill>
                <a:srgbClr val="000000"/>
              </a:solidFill>
              <a:latin typeface="Verdana" panose="020B0604030504040204" pitchFamily="34" charset="0"/>
              <a:ea typeface="Verdana" panose="020B0604030504040204" pitchFamily="34" charset="0"/>
              <a:cs typeface="Verdana" panose="020B0604030504040204" pitchFamily="34" charset="0"/>
            </a:endParaRPr>
          </a:p>
          <a:p>
            <a:pPr eaLnBrk="1" hangingPunct="1">
              <a:buFont typeface="Arial" charset="0"/>
              <a:buChar char="•"/>
            </a:pPr>
            <a:r>
              <a:rPr lang="en-GB" dirty="0">
                <a:solidFill>
                  <a:srgbClr val="000000"/>
                </a:solidFill>
                <a:latin typeface="Verdana" panose="020B0604030504040204" pitchFamily="34" charset="0"/>
                <a:ea typeface="Verdana" panose="020B0604030504040204" pitchFamily="34" charset="0"/>
                <a:cs typeface="Verdana" panose="020B0604030504040204" pitchFamily="34" charset="0"/>
              </a:rPr>
              <a:t> </a:t>
            </a:r>
            <a:r>
              <a:rPr lang="en-GB" dirty="0" err="1">
                <a:solidFill>
                  <a:srgbClr val="000000"/>
                </a:solidFill>
                <a:latin typeface="Verdana" panose="020B0604030504040204" pitchFamily="34" charset="0"/>
                <a:ea typeface="Verdana" panose="020B0604030504040204" pitchFamily="34" charset="0"/>
                <a:cs typeface="Verdana" panose="020B0604030504040204" pitchFamily="34" charset="0"/>
              </a:rPr>
              <a:t>Distancia</a:t>
            </a:r>
            <a:endParaRPr lang="en-GB" dirty="0">
              <a:solidFill>
                <a:srgbClr val="000000"/>
              </a:solidFill>
              <a:latin typeface="Verdana" panose="020B0604030504040204" pitchFamily="34" charset="0"/>
              <a:ea typeface="Verdana" panose="020B0604030504040204" pitchFamily="34" charset="0"/>
              <a:cs typeface="Verdana" panose="020B0604030504040204" pitchFamily="34" charset="0"/>
            </a:endParaRPr>
          </a:p>
          <a:p>
            <a:pPr eaLnBrk="1" hangingPunct="1">
              <a:buFont typeface="Arial" charset="0"/>
              <a:buChar char="•"/>
            </a:pPr>
            <a:r>
              <a:rPr lang="en-GB" dirty="0">
                <a:solidFill>
                  <a:srgbClr val="000000"/>
                </a:solidFill>
                <a:latin typeface="Verdana" panose="020B0604030504040204" pitchFamily="34" charset="0"/>
                <a:ea typeface="Verdana" panose="020B0604030504040204" pitchFamily="34" charset="0"/>
                <a:cs typeface="Verdana" panose="020B0604030504040204" pitchFamily="34" charset="0"/>
              </a:rPr>
              <a:t> </a:t>
            </a:r>
            <a:r>
              <a:rPr lang="en-GB" dirty="0" err="1">
                <a:solidFill>
                  <a:srgbClr val="000000"/>
                </a:solidFill>
                <a:latin typeface="Verdana" panose="020B0604030504040204" pitchFamily="34" charset="0"/>
                <a:ea typeface="Verdana" panose="020B0604030504040204" pitchFamily="34" charset="0"/>
                <a:cs typeface="Verdana" panose="020B0604030504040204" pitchFamily="34" charset="0"/>
              </a:rPr>
              <a:t>Falta</a:t>
            </a:r>
            <a:r>
              <a:rPr lang="en-GB" dirty="0">
                <a:solidFill>
                  <a:srgbClr val="000000"/>
                </a:solidFill>
                <a:latin typeface="Verdana" panose="020B0604030504040204" pitchFamily="34" charset="0"/>
                <a:ea typeface="Verdana" panose="020B0604030504040204" pitchFamily="34" charset="0"/>
                <a:cs typeface="Verdana" panose="020B0604030504040204" pitchFamily="34" charset="0"/>
              </a:rPr>
              <a:t> de Alimentos</a:t>
            </a:r>
          </a:p>
          <a:p>
            <a:pPr eaLnBrk="1" hangingPunct="1">
              <a:buFont typeface="Arial" charset="0"/>
              <a:buChar char="•"/>
            </a:pPr>
            <a:r>
              <a:rPr lang="en-GB" dirty="0">
                <a:solidFill>
                  <a:srgbClr val="000000"/>
                </a:solidFill>
                <a:latin typeface="Verdana" panose="020B0604030504040204" pitchFamily="34" charset="0"/>
                <a:ea typeface="Verdana" panose="020B0604030504040204" pitchFamily="34" charset="0"/>
                <a:cs typeface="Verdana" panose="020B0604030504040204" pitchFamily="34" charset="0"/>
              </a:rPr>
              <a:t> </a:t>
            </a:r>
            <a:r>
              <a:rPr lang="en-GB" dirty="0" err="1">
                <a:solidFill>
                  <a:srgbClr val="000000"/>
                </a:solidFill>
                <a:latin typeface="Verdana" panose="020B0604030504040204" pitchFamily="34" charset="0"/>
                <a:ea typeface="Verdana" panose="020B0604030504040204" pitchFamily="34" charset="0"/>
                <a:cs typeface="Verdana" panose="020B0604030504040204" pitchFamily="34" charset="0"/>
              </a:rPr>
              <a:t>Trabajo</a:t>
            </a:r>
            <a:endParaRPr lang="en-GB" dirty="0">
              <a:solidFill>
                <a:srgbClr val="000000"/>
              </a:solidFill>
              <a:latin typeface="Verdana" panose="020B0604030504040204" pitchFamily="34" charset="0"/>
              <a:ea typeface="Verdana" panose="020B0604030504040204" pitchFamily="34" charset="0"/>
              <a:cs typeface="Verdana" panose="020B0604030504040204" pitchFamily="34" charset="0"/>
            </a:endParaRPr>
          </a:p>
        </p:txBody>
      </p:sp>
      <p:sp>
        <p:nvSpPr>
          <p:cNvPr id="104452" name="TextBox 6"/>
          <p:cNvSpPr txBox="1">
            <a:spLocks noChangeArrowheads="1"/>
          </p:cNvSpPr>
          <p:nvPr/>
        </p:nvSpPr>
        <p:spPr bwMode="auto">
          <a:xfrm>
            <a:off x="1350645" y="1981200"/>
            <a:ext cx="3678238" cy="1938992"/>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r>
              <a:rPr lang="en-GB" b="1" dirty="0" err="1">
                <a:solidFill>
                  <a:srgbClr val="000000"/>
                </a:solidFill>
                <a:latin typeface="Verdana" panose="020B0604030504040204" pitchFamily="34" charset="0"/>
                <a:ea typeface="Verdana" panose="020B0604030504040204" pitchFamily="34" charset="0"/>
                <a:cs typeface="Verdana" panose="020B0604030504040204" pitchFamily="34" charset="0"/>
              </a:rPr>
              <a:t>Psicosociales</a:t>
            </a:r>
            <a:endParaRPr lang="en-GB" b="1" dirty="0">
              <a:solidFill>
                <a:srgbClr val="000000"/>
              </a:solidFill>
              <a:latin typeface="Verdana" panose="020B0604030504040204" pitchFamily="34" charset="0"/>
              <a:ea typeface="Verdana" panose="020B0604030504040204" pitchFamily="34" charset="0"/>
              <a:cs typeface="Verdana" panose="020B0604030504040204" pitchFamily="34" charset="0"/>
            </a:endParaRPr>
          </a:p>
          <a:p>
            <a:pPr eaLnBrk="1" hangingPunct="1">
              <a:buFont typeface="Arial" charset="0"/>
              <a:buChar char="•"/>
            </a:pPr>
            <a:r>
              <a:rPr lang="en-GB" dirty="0">
                <a:solidFill>
                  <a:srgbClr val="000000"/>
                </a:solidFill>
                <a:latin typeface="Verdana" panose="020B0604030504040204" pitchFamily="34" charset="0"/>
                <a:ea typeface="Verdana" panose="020B0604030504040204" pitchFamily="34" charset="0"/>
                <a:cs typeface="Verdana" panose="020B0604030504040204" pitchFamily="34" charset="0"/>
              </a:rPr>
              <a:t> </a:t>
            </a:r>
            <a:r>
              <a:rPr lang="en-GB" dirty="0" err="1">
                <a:solidFill>
                  <a:srgbClr val="000000"/>
                </a:solidFill>
                <a:latin typeface="Verdana" panose="020B0604030504040204" pitchFamily="34" charset="0"/>
                <a:ea typeface="Verdana" panose="020B0604030504040204" pitchFamily="34" charset="0"/>
                <a:cs typeface="Verdana" panose="020B0604030504040204" pitchFamily="34" charset="0"/>
              </a:rPr>
              <a:t>Estigma</a:t>
            </a:r>
            <a:endParaRPr lang="en-GB" dirty="0">
              <a:solidFill>
                <a:srgbClr val="000000"/>
              </a:solidFill>
              <a:latin typeface="Verdana" panose="020B0604030504040204" pitchFamily="34" charset="0"/>
              <a:ea typeface="Verdana" panose="020B0604030504040204" pitchFamily="34" charset="0"/>
              <a:cs typeface="Verdana" panose="020B0604030504040204" pitchFamily="34" charset="0"/>
            </a:endParaRPr>
          </a:p>
          <a:p>
            <a:pPr eaLnBrk="1" hangingPunct="1">
              <a:buFont typeface="Arial" charset="0"/>
              <a:buChar char="•"/>
            </a:pPr>
            <a:r>
              <a:rPr lang="en-GB" dirty="0">
                <a:solidFill>
                  <a:srgbClr val="000000"/>
                </a:solidFill>
                <a:latin typeface="Verdana" panose="020B0604030504040204" pitchFamily="34" charset="0"/>
                <a:ea typeface="Verdana" panose="020B0604030504040204" pitchFamily="34" charset="0"/>
                <a:cs typeface="Verdana" panose="020B0604030504040204" pitchFamily="34" charset="0"/>
              </a:rPr>
              <a:t> </a:t>
            </a:r>
            <a:r>
              <a:rPr lang="en-GB" dirty="0" err="1">
                <a:solidFill>
                  <a:srgbClr val="000000"/>
                </a:solidFill>
                <a:latin typeface="Verdana" panose="020B0604030504040204" pitchFamily="34" charset="0"/>
                <a:ea typeface="Verdana" panose="020B0604030504040204" pitchFamily="34" charset="0"/>
                <a:cs typeface="Verdana" panose="020B0604030504040204" pitchFamily="34" charset="0"/>
              </a:rPr>
              <a:t>Miedo</a:t>
            </a:r>
            <a:r>
              <a:rPr lang="en-GB" dirty="0">
                <a:solidFill>
                  <a:srgbClr val="000000"/>
                </a:solidFill>
                <a:latin typeface="Verdana" panose="020B0604030504040204" pitchFamily="34" charset="0"/>
                <a:ea typeface="Verdana" panose="020B0604030504040204" pitchFamily="34" charset="0"/>
                <a:cs typeface="Verdana" panose="020B0604030504040204" pitchFamily="34" charset="0"/>
              </a:rPr>
              <a:t> a </a:t>
            </a:r>
            <a:r>
              <a:rPr lang="en-GB" dirty="0" err="1">
                <a:solidFill>
                  <a:srgbClr val="000000"/>
                </a:solidFill>
                <a:latin typeface="Verdana" panose="020B0604030504040204" pitchFamily="34" charset="0"/>
                <a:ea typeface="Verdana" panose="020B0604030504040204" pitchFamily="34" charset="0"/>
                <a:cs typeface="Verdana" panose="020B0604030504040204" pitchFamily="34" charset="0"/>
              </a:rPr>
              <a:t>abrir</a:t>
            </a:r>
            <a:r>
              <a:rPr lang="en-GB" dirty="0">
                <a:solidFill>
                  <a:srgbClr val="000000"/>
                </a:solidFill>
                <a:latin typeface="Verdana" panose="020B0604030504040204" pitchFamily="34" charset="0"/>
                <a:ea typeface="Verdana" panose="020B0604030504040204" pitchFamily="34" charset="0"/>
                <a:cs typeface="Verdana" panose="020B0604030504040204" pitchFamily="34" charset="0"/>
              </a:rPr>
              <a:t> el </a:t>
            </a:r>
            <a:r>
              <a:rPr lang="en-GB" dirty="0" err="1">
                <a:solidFill>
                  <a:srgbClr val="000000"/>
                </a:solidFill>
                <a:latin typeface="Verdana" panose="020B0604030504040204" pitchFamily="34" charset="0"/>
                <a:ea typeface="Verdana" panose="020B0604030504040204" pitchFamily="34" charset="0"/>
                <a:cs typeface="Verdana" panose="020B0604030504040204" pitchFamily="34" charset="0"/>
              </a:rPr>
              <a:t>Dx</a:t>
            </a:r>
            <a:endParaRPr lang="en-GB" dirty="0">
              <a:solidFill>
                <a:srgbClr val="000000"/>
              </a:solidFill>
              <a:latin typeface="Verdana" panose="020B0604030504040204" pitchFamily="34" charset="0"/>
              <a:ea typeface="Verdana" panose="020B0604030504040204" pitchFamily="34" charset="0"/>
              <a:cs typeface="Verdana" panose="020B0604030504040204" pitchFamily="34" charset="0"/>
            </a:endParaRPr>
          </a:p>
          <a:p>
            <a:pPr eaLnBrk="1" hangingPunct="1">
              <a:buFont typeface="Arial" charset="0"/>
              <a:buChar char="•"/>
            </a:pPr>
            <a:r>
              <a:rPr lang="en-GB" dirty="0" err="1">
                <a:solidFill>
                  <a:srgbClr val="000000"/>
                </a:solidFill>
                <a:latin typeface="Verdana" panose="020B0604030504040204" pitchFamily="34" charset="0"/>
                <a:ea typeface="Verdana" panose="020B0604030504040204" pitchFamily="34" charset="0"/>
                <a:cs typeface="Verdana" panose="020B0604030504040204" pitchFamily="34" charset="0"/>
              </a:rPr>
              <a:t>Discriminaci</a:t>
            </a:r>
            <a:r>
              <a:rPr lang="es-ES" dirty="0">
                <a:latin typeface="Verdana" panose="020B0604030504040204" pitchFamily="34" charset="0"/>
                <a:ea typeface="Verdana" panose="020B0604030504040204" pitchFamily="34" charset="0"/>
                <a:cs typeface="Verdana" panose="020B0604030504040204" pitchFamily="34" charset="0"/>
              </a:rPr>
              <a:t>ó</a:t>
            </a:r>
            <a:r>
              <a:rPr lang="en-GB" dirty="0">
                <a:solidFill>
                  <a:srgbClr val="000000"/>
                </a:solidFill>
                <a:latin typeface="Verdana" panose="020B0604030504040204" pitchFamily="34" charset="0"/>
                <a:ea typeface="Verdana" panose="020B0604030504040204" pitchFamily="34" charset="0"/>
                <a:cs typeface="Verdana" panose="020B0604030504040204" pitchFamily="34" charset="0"/>
              </a:rPr>
              <a:t>n</a:t>
            </a:r>
          </a:p>
          <a:p>
            <a:pPr eaLnBrk="1" hangingPunct="1">
              <a:buFont typeface="Arial" charset="0"/>
              <a:buChar char="•"/>
            </a:pPr>
            <a:r>
              <a:rPr lang="en-GB" dirty="0">
                <a:solidFill>
                  <a:srgbClr val="000000"/>
                </a:solidFill>
                <a:latin typeface="Verdana" panose="020B0604030504040204" pitchFamily="34" charset="0"/>
                <a:ea typeface="Verdana" panose="020B0604030504040204" pitchFamily="34" charset="0"/>
                <a:cs typeface="Verdana" panose="020B0604030504040204" pitchFamily="34" charset="0"/>
              </a:rPr>
              <a:t> “</a:t>
            </a:r>
            <a:r>
              <a:rPr lang="en-GB" altLang="ja-JP" dirty="0" err="1">
                <a:solidFill>
                  <a:srgbClr val="000000"/>
                </a:solidFill>
                <a:latin typeface="Verdana" panose="020B0604030504040204" pitchFamily="34" charset="0"/>
                <a:ea typeface="Verdana" panose="020B0604030504040204" pitchFamily="34" charset="0"/>
                <a:cs typeface="Verdana" panose="020B0604030504040204" pitchFamily="34" charset="0"/>
              </a:rPr>
              <a:t>Sentirse</a:t>
            </a:r>
            <a:r>
              <a:rPr lang="en-GB" altLang="ja-JP" dirty="0">
                <a:solidFill>
                  <a:srgbClr val="000000"/>
                </a:solidFill>
                <a:latin typeface="Verdana" panose="020B0604030504040204" pitchFamily="34" charset="0"/>
                <a:ea typeface="Verdana" panose="020B0604030504040204" pitchFamily="34" charset="0"/>
                <a:cs typeface="Verdana" panose="020B0604030504040204" pitchFamily="34" charset="0"/>
              </a:rPr>
              <a:t> </a:t>
            </a:r>
            <a:r>
              <a:rPr lang="en-GB" altLang="ja-JP" dirty="0" err="1">
                <a:solidFill>
                  <a:srgbClr val="000000"/>
                </a:solidFill>
                <a:latin typeface="Verdana" panose="020B0604030504040204" pitchFamily="34" charset="0"/>
                <a:ea typeface="Verdana" panose="020B0604030504040204" pitchFamily="34" charset="0"/>
                <a:cs typeface="Verdana" panose="020B0604030504040204" pitchFamily="34" charset="0"/>
              </a:rPr>
              <a:t>bien</a:t>
            </a:r>
            <a:r>
              <a:rPr lang="en-GB" dirty="0">
                <a:solidFill>
                  <a:srgbClr val="000000"/>
                </a:solidFill>
                <a:latin typeface="Verdana" panose="020B0604030504040204" pitchFamily="34" charset="0"/>
                <a:ea typeface="Verdana" panose="020B0604030504040204" pitchFamily="34" charset="0"/>
                <a:cs typeface="Verdana" panose="020B0604030504040204" pitchFamily="34" charset="0"/>
              </a:rPr>
              <a:t>”</a:t>
            </a:r>
          </a:p>
        </p:txBody>
      </p:sp>
      <p:pic>
        <p:nvPicPr>
          <p:cNvPr id="104453" name="Picture 12" descr="http://us.cdn4.123rf.com/168nwm/abhishek4383/abhishek43831008/abhishek4383100800222/7596970-human-jumping-over-a-hurdle-in-a-rac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8883" y="2150596"/>
            <a:ext cx="1859281" cy="1600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029983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Tabla"/>
          <p:cNvGraphicFramePr>
            <a:graphicFrameLocks noGrp="1"/>
          </p:cNvGraphicFramePr>
          <p:nvPr/>
        </p:nvGraphicFramePr>
        <p:xfrm>
          <a:off x="5232401" y="608014"/>
          <a:ext cx="4392613" cy="5870009"/>
        </p:xfrm>
        <a:graphic>
          <a:graphicData uri="http://schemas.openxmlformats.org/drawingml/2006/table">
            <a:tbl>
              <a:tblPr/>
              <a:tblGrid>
                <a:gridCol w="2320925">
                  <a:extLst>
                    <a:ext uri="{9D8B030D-6E8A-4147-A177-3AD203B41FA5}">
                      <a16:colId xmlns:a16="http://schemas.microsoft.com/office/drawing/2014/main" val="20000"/>
                    </a:ext>
                  </a:extLst>
                </a:gridCol>
                <a:gridCol w="900113">
                  <a:extLst>
                    <a:ext uri="{9D8B030D-6E8A-4147-A177-3AD203B41FA5}">
                      <a16:colId xmlns:a16="http://schemas.microsoft.com/office/drawing/2014/main" val="20001"/>
                    </a:ext>
                  </a:extLst>
                </a:gridCol>
                <a:gridCol w="1171575">
                  <a:extLst>
                    <a:ext uri="{9D8B030D-6E8A-4147-A177-3AD203B41FA5}">
                      <a16:colId xmlns:a16="http://schemas.microsoft.com/office/drawing/2014/main" val="20002"/>
                    </a:ext>
                  </a:extLst>
                </a:gridCol>
              </a:tblGrid>
              <a:tr h="484188">
                <a:tc>
                  <a:txBody>
                    <a:bodyPr/>
                    <a:lstStyle/>
                    <a:p>
                      <a:pPr marL="0" marR="0" lvl="0" indent="0" algn="ctr" defTabSz="457200" rtl="0" eaLnBrk="1" fontAlgn="base" latinLnBrk="0" hangingPunct="1">
                        <a:lnSpc>
                          <a:spcPct val="115000"/>
                        </a:lnSpc>
                        <a:spcBef>
                          <a:spcPct val="0"/>
                        </a:spcBef>
                        <a:spcAft>
                          <a:spcPct val="0"/>
                        </a:spcAft>
                        <a:buClrTx/>
                        <a:buSzTx/>
                        <a:buFontTx/>
                        <a:buNone/>
                        <a:tabLst/>
                      </a:pPr>
                      <a:r>
                        <a:rPr kumimoji="0" lang="es-MX" sz="1400" b="1" i="0" u="none" strike="noStrike" cap="none" normalizeH="0" baseline="0">
                          <a:ln>
                            <a:noFill/>
                          </a:ln>
                          <a:solidFill>
                            <a:srgbClr val="FFFFFF"/>
                          </a:solidFill>
                          <a:effectLst/>
                          <a:latin typeface="Calibri" charset="0"/>
                          <a:ea typeface="ＭＳ Ｐゴシック" charset="0"/>
                          <a:cs typeface="ＭＳ Ｐゴシック" charset="0"/>
                        </a:rPr>
                        <a:t> </a:t>
                      </a:r>
                      <a:endParaRPr kumimoji="0" lang="es-MX" sz="1400" b="1" i="0" u="none" strike="noStrike" cap="none" normalizeH="0" baseline="0">
                        <a:ln>
                          <a:noFill/>
                        </a:ln>
                        <a:solidFill>
                          <a:srgbClr val="FFFFFF"/>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500" b="1" i="0" u="none" strike="noStrike" cap="none" normalizeH="0" baseline="0">
                          <a:ln>
                            <a:noFill/>
                          </a:ln>
                          <a:solidFill>
                            <a:srgbClr val="FFFFFF"/>
                          </a:solidFill>
                          <a:effectLst/>
                          <a:latin typeface="Calibri" charset="0"/>
                          <a:ea typeface="ＭＳ Ｐゴシック" charset="0"/>
                          <a:cs typeface="ＭＳ Ｐゴシック" charset="0"/>
                        </a:rPr>
                        <a:t>Mujeres (n=319)</a:t>
                      </a:r>
                      <a:endParaRPr kumimoji="0" lang="es-MX" sz="1500" b="1" i="0" u="none" strike="noStrike" cap="none" normalizeH="0" baseline="0">
                        <a:ln>
                          <a:noFill/>
                        </a:ln>
                        <a:solidFill>
                          <a:srgbClr val="FFFFFF"/>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7030A0">
                        <a:alpha val="81960"/>
                      </a:srgbClr>
                    </a:solidFill>
                  </a:tcPr>
                </a:tc>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500" b="1" i="0" u="none" strike="noStrike" cap="none" normalizeH="0" baseline="0">
                          <a:ln>
                            <a:noFill/>
                          </a:ln>
                          <a:solidFill>
                            <a:srgbClr val="FFFFFF"/>
                          </a:solidFill>
                          <a:effectLst/>
                          <a:latin typeface="Calibri" charset="0"/>
                          <a:ea typeface="ＭＳ Ｐゴシック" charset="0"/>
                          <a:cs typeface="ＭＳ Ｐゴシック" charset="0"/>
                        </a:rPr>
                        <a:t>Hombres (n=1438)</a:t>
                      </a:r>
                      <a:endParaRPr kumimoji="0" lang="es-MX" sz="1500" b="1" i="0" u="none" strike="noStrike" cap="none" normalizeH="0" baseline="0">
                        <a:ln>
                          <a:noFill/>
                        </a:ln>
                        <a:solidFill>
                          <a:srgbClr val="FFFFFF"/>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7030A0">
                        <a:alpha val="81960"/>
                      </a:srgbClr>
                    </a:solidFill>
                  </a:tcPr>
                </a:tc>
                <a:extLst>
                  <a:ext uri="{0D108BD9-81ED-4DB2-BD59-A6C34878D82A}">
                    <a16:rowId xmlns:a16="http://schemas.microsoft.com/office/drawing/2014/main" val="10000"/>
                  </a:ext>
                </a:extLst>
              </a:tr>
              <a:tr h="484188">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400" b="1" i="0" u="none" strike="noStrike" cap="none" normalizeH="0" baseline="0">
                          <a:ln>
                            <a:noFill/>
                          </a:ln>
                          <a:solidFill>
                            <a:srgbClr val="FFFFFF"/>
                          </a:solidFill>
                          <a:effectLst/>
                          <a:latin typeface="Calibri" charset="0"/>
                          <a:ea typeface="ＭＳ Ｐゴシック" charset="0"/>
                          <a:cs typeface="ＭＳ Ｐゴシック" charset="0"/>
                        </a:rPr>
                        <a:t>Educación: 6 años o menos</a:t>
                      </a:r>
                      <a:endParaRPr kumimoji="0" lang="es-MX" sz="1400" b="1" i="0" u="none" strike="noStrike" cap="none" normalizeH="0" baseline="0">
                        <a:ln>
                          <a:noFill/>
                        </a:ln>
                        <a:solidFill>
                          <a:srgbClr val="FFFFFF"/>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0504D"/>
                    </a:solidFill>
                  </a:tcPr>
                </a:tc>
                <a:tc>
                  <a:txBody>
                    <a:bodyPr/>
                    <a:lstStyle/>
                    <a:p>
                      <a:pPr marL="0" marR="0" lvl="0" indent="0" algn="ctr" defTabSz="457200" rtl="0" eaLnBrk="1" fontAlgn="base" latinLnBrk="0" hangingPunct="1">
                        <a:lnSpc>
                          <a:spcPct val="115000"/>
                        </a:lnSpc>
                        <a:spcBef>
                          <a:spcPct val="0"/>
                        </a:spcBef>
                        <a:spcAft>
                          <a:spcPct val="0"/>
                        </a:spcAft>
                        <a:buClrTx/>
                        <a:buSzTx/>
                        <a:buFontTx/>
                        <a:buNone/>
                        <a:tabLst/>
                      </a:pPr>
                      <a:r>
                        <a:rPr kumimoji="0" lang="es-MX" sz="1500" b="0" i="0" u="none" strike="noStrike" cap="none" normalizeH="0" baseline="0">
                          <a:ln>
                            <a:noFill/>
                          </a:ln>
                          <a:solidFill>
                            <a:srgbClr val="000000"/>
                          </a:solidFill>
                          <a:effectLst/>
                          <a:latin typeface="Calibri" charset="0"/>
                          <a:ea typeface="ＭＳ Ｐゴシック" charset="0"/>
                          <a:cs typeface="ＭＳ Ｐゴシック" charset="0"/>
                        </a:rPr>
                        <a:t>38%</a:t>
                      </a:r>
                      <a:endParaRPr kumimoji="0" lang="es-MX" sz="1500" b="0" i="0" u="none" strike="noStrike" cap="none" normalizeH="0" baseline="0">
                        <a:ln>
                          <a:noFill/>
                        </a:ln>
                        <a:solidFill>
                          <a:srgbClr val="000000"/>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D0D0"/>
                    </a:solidFill>
                  </a:tcPr>
                </a:tc>
                <a:tc>
                  <a:txBody>
                    <a:bodyPr/>
                    <a:lstStyle/>
                    <a:p>
                      <a:pPr marL="0" marR="0" lvl="0" indent="0" algn="ctr" defTabSz="457200" rtl="0" eaLnBrk="1" fontAlgn="base" latinLnBrk="0" hangingPunct="1">
                        <a:lnSpc>
                          <a:spcPct val="115000"/>
                        </a:lnSpc>
                        <a:spcBef>
                          <a:spcPct val="0"/>
                        </a:spcBef>
                        <a:spcAft>
                          <a:spcPct val="0"/>
                        </a:spcAft>
                        <a:buClrTx/>
                        <a:buSzTx/>
                        <a:buFontTx/>
                        <a:buNone/>
                        <a:tabLst/>
                      </a:pPr>
                      <a:r>
                        <a:rPr kumimoji="0" lang="es-MX" sz="1500" b="0" i="0" u="none" strike="noStrike" cap="none" normalizeH="0" baseline="0">
                          <a:ln>
                            <a:noFill/>
                          </a:ln>
                          <a:solidFill>
                            <a:srgbClr val="000000"/>
                          </a:solidFill>
                          <a:effectLst/>
                          <a:latin typeface="Calibri" charset="0"/>
                          <a:ea typeface="ＭＳ Ｐゴシック" charset="0"/>
                          <a:cs typeface="ＭＳ Ｐゴシック" charset="0"/>
                        </a:rPr>
                        <a:t>10%</a:t>
                      </a:r>
                      <a:endParaRPr kumimoji="0" lang="es-MX" sz="1500" b="0" i="0" u="none" strike="noStrike" cap="none" normalizeH="0" baseline="0">
                        <a:ln>
                          <a:noFill/>
                        </a:ln>
                        <a:solidFill>
                          <a:srgbClr val="000000"/>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D0D0"/>
                    </a:solidFill>
                  </a:tcPr>
                </a:tc>
                <a:extLst>
                  <a:ext uri="{0D108BD9-81ED-4DB2-BD59-A6C34878D82A}">
                    <a16:rowId xmlns:a16="http://schemas.microsoft.com/office/drawing/2014/main" val="10001"/>
                  </a:ext>
                </a:extLst>
              </a:tr>
              <a:tr h="484188">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400" b="1" i="0" u="none" strike="noStrike" cap="none" normalizeH="0" baseline="0">
                          <a:ln>
                            <a:noFill/>
                          </a:ln>
                          <a:solidFill>
                            <a:srgbClr val="FFFFFF"/>
                          </a:solidFill>
                          <a:effectLst/>
                          <a:latin typeface="Calibri" charset="0"/>
                          <a:ea typeface="ＭＳ Ｐゴシック" charset="0"/>
                          <a:cs typeface="ＭＳ Ｐゴシック" charset="0"/>
                        </a:rPr>
                        <a:t>Educación: 9 años o menos</a:t>
                      </a:r>
                      <a:endParaRPr kumimoji="0" lang="es-MX" sz="1400" b="1" i="0" u="none" strike="noStrike" cap="none" normalizeH="0" baseline="0">
                        <a:ln>
                          <a:noFill/>
                        </a:ln>
                        <a:solidFill>
                          <a:srgbClr val="FFFFFF"/>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0504D"/>
                    </a:solidFill>
                  </a:tcPr>
                </a:tc>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500" b="0" i="0" u="none" strike="noStrike" cap="none" normalizeH="0" baseline="0">
                          <a:ln>
                            <a:noFill/>
                          </a:ln>
                          <a:solidFill>
                            <a:srgbClr val="000000"/>
                          </a:solidFill>
                          <a:effectLst/>
                          <a:latin typeface="Calibri" charset="0"/>
                          <a:ea typeface="ＭＳ Ｐゴシック" charset="0"/>
                          <a:cs typeface="ＭＳ Ｐゴシック" charset="0"/>
                        </a:rPr>
                        <a:t>70%</a:t>
                      </a:r>
                      <a:endParaRPr kumimoji="0" lang="es-MX" sz="1500" b="0" i="0" u="none" strike="noStrike" cap="none" normalizeH="0" baseline="0">
                        <a:ln>
                          <a:noFill/>
                        </a:ln>
                        <a:solidFill>
                          <a:srgbClr val="000000"/>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4E9E9"/>
                    </a:solidFill>
                  </a:tcPr>
                </a:tc>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500" b="0" i="0" u="none" strike="noStrike" cap="none" normalizeH="0" baseline="0">
                          <a:ln>
                            <a:noFill/>
                          </a:ln>
                          <a:solidFill>
                            <a:srgbClr val="000000"/>
                          </a:solidFill>
                          <a:effectLst/>
                          <a:latin typeface="Calibri" charset="0"/>
                          <a:ea typeface="ＭＳ Ｐゴシック" charset="0"/>
                          <a:cs typeface="ＭＳ Ｐゴシック" charset="0"/>
                        </a:rPr>
                        <a:t>26%</a:t>
                      </a:r>
                      <a:endParaRPr kumimoji="0" lang="es-MX" sz="1500" b="0" i="0" u="none" strike="noStrike" cap="none" normalizeH="0" baseline="0">
                        <a:ln>
                          <a:noFill/>
                        </a:ln>
                        <a:solidFill>
                          <a:srgbClr val="000000"/>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4E9E9"/>
                    </a:solidFill>
                  </a:tcPr>
                </a:tc>
                <a:extLst>
                  <a:ext uri="{0D108BD9-81ED-4DB2-BD59-A6C34878D82A}">
                    <a16:rowId xmlns:a16="http://schemas.microsoft.com/office/drawing/2014/main" val="10002"/>
                  </a:ext>
                </a:extLst>
              </a:tr>
              <a:tr h="484188">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400" b="1" i="0" u="none" strike="noStrike" cap="none" normalizeH="0" baseline="0">
                          <a:ln>
                            <a:noFill/>
                          </a:ln>
                          <a:solidFill>
                            <a:srgbClr val="FFFFFF"/>
                          </a:solidFill>
                          <a:effectLst/>
                          <a:latin typeface="Calibri" charset="0"/>
                          <a:ea typeface="ＭＳ Ｐゴシック" charset="0"/>
                          <a:cs typeface="ＭＳ Ｐゴシック" charset="0"/>
                        </a:rPr>
                        <a:t>Educación: 10 años o más</a:t>
                      </a:r>
                      <a:endParaRPr kumimoji="0" lang="es-MX" sz="1400" b="1" i="0" u="none" strike="noStrike" cap="none" normalizeH="0" baseline="0">
                        <a:ln>
                          <a:noFill/>
                        </a:ln>
                        <a:solidFill>
                          <a:srgbClr val="FFFFFF"/>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0504D"/>
                    </a:solidFill>
                  </a:tcPr>
                </a:tc>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500" b="0" i="0" u="none" strike="noStrike" cap="none" normalizeH="0" baseline="0">
                          <a:ln>
                            <a:noFill/>
                          </a:ln>
                          <a:solidFill>
                            <a:srgbClr val="000000"/>
                          </a:solidFill>
                          <a:effectLst/>
                          <a:latin typeface="Calibri" charset="0"/>
                          <a:ea typeface="ＭＳ Ｐゴシック" charset="0"/>
                          <a:cs typeface="ＭＳ Ｐゴシック" charset="0"/>
                        </a:rPr>
                        <a:t>30%</a:t>
                      </a:r>
                      <a:endParaRPr kumimoji="0" lang="es-MX" sz="1500" b="0" i="0" u="none" strike="noStrike" cap="none" normalizeH="0" baseline="0">
                        <a:ln>
                          <a:noFill/>
                        </a:ln>
                        <a:solidFill>
                          <a:srgbClr val="000000"/>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D0D0"/>
                    </a:solidFill>
                  </a:tcPr>
                </a:tc>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500" b="0" i="0" u="none" strike="noStrike" cap="none" normalizeH="0" baseline="0">
                          <a:ln>
                            <a:noFill/>
                          </a:ln>
                          <a:solidFill>
                            <a:srgbClr val="000000"/>
                          </a:solidFill>
                          <a:effectLst/>
                          <a:latin typeface="Calibri" charset="0"/>
                          <a:ea typeface="ＭＳ Ｐゴシック" charset="0"/>
                          <a:cs typeface="ＭＳ Ｐゴシック" charset="0"/>
                        </a:rPr>
                        <a:t>72%</a:t>
                      </a:r>
                      <a:endParaRPr kumimoji="0" lang="es-MX" sz="1500" b="0" i="0" u="none" strike="noStrike" cap="none" normalizeH="0" baseline="0">
                        <a:ln>
                          <a:noFill/>
                        </a:ln>
                        <a:solidFill>
                          <a:srgbClr val="000000"/>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D0D0"/>
                    </a:solidFill>
                  </a:tcPr>
                </a:tc>
                <a:extLst>
                  <a:ext uri="{0D108BD9-81ED-4DB2-BD59-A6C34878D82A}">
                    <a16:rowId xmlns:a16="http://schemas.microsoft.com/office/drawing/2014/main" val="10003"/>
                  </a:ext>
                </a:extLst>
              </a:tr>
              <a:tr h="271463">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400" b="1" i="0" u="none" strike="noStrike" cap="none" normalizeH="0" baseline="0">
                          <a:ln>
                            <a:noFill/>
                          </a:ln>
                          <a:solidFill>
                            <a:srgbClr val="FFFFFF"/>
                          </a:solidFill>
                          <a:effectLst/>
                          <a:latin typeface="Calibri" charset="0"/>
                          <a:ea typeface="ＭＳ Ｐゴシック" charset="0"/>
                          <a:cs typeface="ＭＳ Ｐゴシック" charset="0"/>
                        </a:rPr>
                        <a:t>Estatus Civil: soltera</a:t>
                      </a:r>
                      <a:endParaRPr kumimoji="0" lang="es-MX" sz="1400" b="1" i="0" u="none" strike="noStrike" cap="none" normalizeH="0" baseline="0">
                        <a:ln>
                          <a:noFill/>
                        </a:ln>
                        <a:solidFill>
                          <a:srgbClr val="FFFFFF"/>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0504D"/>
                    </a:solidFill>
                  </a:tcPr>
                </a:tc>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500" b="0" i="0" u="none" strike="noStrike" cap="none" normalizeH="0" baseline="0">
                          <a:ln>
                            <a:noFill/>
                          </a:ln>
                          <a:solidFill>
                            <a:srgbClr val="000000"/>
                          </a:solidFill>
                          <a:effectLst/>
                          <a:latin typeface="Calibri" charset="0"/>
                          <a:ea typeface="ＭＳ Ｐゴシック" charset="0"/>
                          <a:cs typeface="ＭＳ Ｐゴシック" charset="0"/>
                        </a:rPr>
                        <a:t>34%</a:t>
                      </a:r>
                      <a:endParaRPr kumimoji="0" lang="es-MX" sz="1500" b="0" i="0" u="none" strike="noStrike" cap="none" normalizeH="0" baseline="0">
                        <a:ln>
                          <a:noFill/>
                        </a:ln>
                        <a:solidFill>
                          <a:srgbClr val="000000"/>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4E9E9"/>
                    </a:solidFill>
                  </a:tcPr>
                </a:tc>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500" b="0" i="0" u="none" strike="noStrike" cap="none" normalizeH="0" baseline="0">
                          <a:ln>
                            <a:noFill/>
                          </a:ln>
                          <a:solidFill>
                            <a:srgbClr val="000000"/>
                          </a:solidFill>
                          <a:effectLst/>
                          <a:latin typeface="Calibri" charset="0"/>
                          <a:ea typeface="ＭＳ Ｐゴシック" charset="0"/>
                          <a:cs typeface="ＭＳ Ｐゴシック" charset="0"/>
                        </a:rPr>
                        <a:t>73%</a:t>
                      </a:r>
                      <a:endParaRPr kumimoji="0" lang="es-MX" sz="1500" b="0" i="0" u="none" strike="noStrike" cap="none" normalizeH="0" baseline="0">
                        <a:ln>
                          <a:noFill/>
                        </a:ln>
                        <a:solidFill>
                          <a:srgbClr val="000000"/>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4E9E9"/>
                    </a:solidFill>
                  </a:tcPr>
                </a:tc>
                <a:extLst>
                  <a:ext uri="{0D108BD9-81ED-4DB2-BD59-A6C34878D82A}">
                    <a16:rowId xmlns:a16="http://schemas.microsoft.com/office/drawing/2014/main" val="10004"/>
                  </a:ext>
                </a:extLst>
              </a:tr>
              <a:tr h="484188">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400" b="1" i="0" u="none" strike="noStrike" cap="none" normalizeH="0" baseline="0">
                          <a:ln>
                            <a:noFill/>
                          </a:ln>
                          <a:solidFill>
                            <a:srgbClr val="FFFFFF"/>
                          </a:solidFill>
                          <a:effectLst/>
                          <a:latin typeface="Calibri" charset="0"/>
                          <a:ea typeface="ＭＳ Ｐゴシック" charset="0"/>
                          <a:cs typeface="ＭＳ Ｐゴシック" charset="0"/>
                        </a:rPr>
                        <a:t>Estatus civil: Casada/Pareja estable</a:t>
                      </a:r>
                      <a:endParaRPr kumimoji="0" lang="es-MX" sz="1400" b="1" i="0" u="none" strike="noStrike" cap="none" normalizeH="0" baseline="0">
                        <a:ln>
                          <a:noFill/>
                        </a:ln>
                        <a:solidFill>
                          <a:srgbClr val="FFFFFF"/>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0504D"/>
                    </a:solidFill>
                  </a:tcPr>
                </a:tc>
                <a:tc>
                  <a:txBody>
                    <a:bodyPr/>
                    <a:lstStyle/>
                    <a:p>
                      <a:pPr marL="0" marR="0" lvl="0" indent="0" algn="ctr" defTabSz="457200" rtl="0" eaLnBrk="1" fontAlgn="base" latinLnBrk="0" hangingPunct="1">
                        <a:lnSpc>
                          <a:spcPct val="115000"/>
                        </a:lnSpc>
                        <a:spcBef>
                          <a:spcPct val="0"/>
                        </a:spcBef>
                        <a:spcAft>
                          <a:spcPct val="0"/>
                        </a:spcAft>
                        <a:buClrTx/>
                        <a:buSzTx/>
                        <a:buFontTx/>
                        <a:buNone/>
                        <a:tabLst/>
                      </a:pPr>
                      <a:r>
                        <a:rPr kumimoji="0" lang="es-MX" sz="1500" b="0" i="0" u="none" strike="noStrike" cap="none" normalizeH="0" baseline="0">
                          <a:ln>
                            <a:noFill/>
                          </a:ln>
                          <a:solidFill>
                            <a:srgbClr val="000000"/>
                          </a:solidFill>
                          <a:effectLst/>
                          <a:latin typeface="Calibri" charset="0"/>
                          <a:ea typeface="ＭＳ Ｐゴシック" charset="0"/>
                          <a:cs typeface="ＭＳ Ｐゴシック" charset="0"/>
                        </a:rPr>
                        <a:t>41%</a:t>
                      </a:r>
                      <a:endParaRPr kumimoji="0" lang="es-MX" sz="1500" b="0" i="0" u="none" strike="noStrike" cap="none" normalizeH="0" baseline="0">
                        <a:ln>
                          <a:noFill/>
                        </a:ln>
                        <a:solidFill>
                          <a:srgbClr val="000000"/>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D0D0"/>
                    </a:solidFill>
                  </a:tcPr>
                </a:tc>
                <a:tc>
                  <a:txBody>
                    <a:bodyPr/>
                    <a:lstStyle/>
                    <a:p>
                      <a:pPr marL="0" marR="0" lvl="0" indent="0" algn="ctr" defTabSz="457200" rtl="0" eaLnBrk="1" fontAlgn="base" latinLnBrk="0" hangingPunct="1">
                        <a:lnSpc>
                          <a:spcPct val="115000"/>
                        </a:lnSpc>
                        <a:spcBef>
                          <a:spcPct val="0"/>
                        </a:spcBef>
                        <a:spcAft>
                          <a:spcPct val="0"/>
                        </a:spcAft>
                        <a:buClrTx/>
                        <a:buSzTx/>
                        <a:buFontTx/>
                        <a:buNone/>
                        <a:tabLst/>
                      </a:pPr>
                      <a:r>
                        <a:rPr kumimoji="0" lang="es-MX" sz="1500" b="0" i="0" u="none" strike="noStrike" cap="none" normalizeH="0" baseline="0">
                          <a:ln>
                            <a:noFill/>
                          </a:ln>
                          <a:solidFill>
                            <a:srgbClr val="000000"/>
                          </a:solidFill>
                          <a:effectLst/>
                          <a:latin typeface="Calibri" charset="0"/>
                          <a:ea typeface="ＭＳ Ｐゴシック" charset="0"/>
                          <a:cs typeface="ＭＳ Ｐゴシック" charset="0"/>
                        </a:rPr>
                        <a:t>23%</a:t>
                      </a:r>
                      <a:endParaRPr kumimoji="0" lang="es-MX" sz="1500" b="0" i="0" u="none" strike="noStrike" cap="none" normalizeH="0" baseline="0">
                        <a:ln>
                          <a:noFill/>
                        </a:ln>
                        <a:solidFill>
                          <a:srgbClr val="000000"/>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D0D0"/>
                    </a:solidFill>
                  </a:tcPr>
                </a:tc>
                <a:extLst>
                  <a:ext uri="{0D108BD9-81ED-4DB2-BD59-A6C34878D82A}">
                    <a16:rowId xmlns:a16="http://schemas.microsoft.com/office/drawing/2014/main" val="10005"/>
                  </a:ext>
                </a:extLst>
              </a:tr>
              <a:tr h="271463">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400" b="1" i="0" u="none" strike="noStrike" cap="none" normalizeH="0" baseline="0">
                          <a:ln>
                            <a:noFill/>
                          </a:ln>
                          <a:solidFill>
                            <a:srgbClr val="FFFFFF"/>
                          </a:solidFill>
                          <a:effectLst/>
                          <a:latin typeface="Calibri" charset="0"/>
                          <a:ea typeface="ＭＳ Ｐゴシック" charset="0"/>
                          <a:cs typeface="ＭＳ Ｐゴシック" charset="0"/>
                        </a:rPr>
                        <a:t>Estatus Civil: viuda</a:t>
                      </a:r>
                      <a:endParaRPr kumimoji="0" lang="es-MX" sz="1400" b="1" i="0" u="none" strike="noStrike" cap="none" normalizeH="0" baseline="0">
                        <a:ln>
                          <a:noFill/>
                        </a:ln>
                        <a:solidFill>
                          <a:srgbClr val="FFFFFF"/>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0504D"/>
                    </a:solidFill>
                  </a:tcPr>
                </a:tc>
                <a:tc>
                  <a:txBody>
                    <a:bodyPr/>
                    <a:lstStyle/>
                    <a:p>
                      <a:pPr marL="0" marR="0" lvl="0" indent="0" algn="ctr" defTabSz="457200" rtl="0" eaLnBrk="1" fontAlgn="base" latinLnBrk="0" hangingPunct="1">
                        <a:lnSpc>
                          <a:spcPct val="115000"/>
                        </a:lnSpc>
                        <a:spcBef>
                          <a:spcPct val="0"/>
                        </a:spcBef>
                        <a:spcAft>
                          <a:spcPct val="0"/>
                        </a:spcAft>
                        <a:buClrTx/>
                        <a:buSzTx/>
                        <a:buFontTx/>
                        <a:buNone/>
                        <a:tabLst/>
                      </a:pPr>
                      <a:r>
                        <a:rPr kumimoji="0" lang="es-MX" sz="1500" b="0" i="0" u="none" strike="noStrike" cap="none" normalizeH="0" baseline="0">
                          <a:ln>
                            <a:noFill/>
                          </a:ln>
                          <a:solidFill>
                            <a:srgbClr val="000000"/>
                          </a:solidFill>
                          <a:effectLst/>
                          <a:latin typeface="Calibri" charset="0"/>
                          <a:ea typeface="ＭＳ Ｐゴシック" charset="0"/>
                          <a:cs typeface="ＭＳ Ｐゴシック" charset="0"/>
                        </a:rPr>
                        <a:t>17%</a:t>
                      </a:r>
                      <a:endParaRPr kumimoji="0" lang="es-MX" sz="1500" b="0" i="0" u="none" strike="noStrike" cap="none" normalizeH="0" baseline="0">
                        <a:ln>
                          <a:noFill/>
                        </a:ln>
                        <a:solidFill>
                          <a:srgbClr val="000000"/>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4E9E9"/>
                    </a:solidFill>
                  </a:tcPr>
                </a:tc>
                <a:tc>
                  <a:txBody>
                    <a:bodyPr/>
                    <a:lstStyle/>
                    <a:p>
                      <a:pPr marL="0" marR="0" lvl="0" indent="0" algn="ctr" defTabSz="457200" rtl="0" eaLnBrk="1" fontAlgn="base" latinLnBrk="0" hangingPunct="1">
                        <a:lnSpc>
                          <a:spcPct val="115000"/>
                        </a:lnSpc>
                        <a:spcBef>
                          <a:spcPct val="0"/>
                        </a:spcBef>
                        <a:spcAft>
                          <a:spcPct val="0"/>
                        </a:spcAft>
                        <a:buClrTx/>
                        <a:buSzTx/>
                        <a:buFontTx/>
                        <a:buNone/>
                        <a:tabLst/>
                      </a:pPr>
                      <a:r>
                        <a:rPr kumimoji="0" lang="es-MX" sz="1500" b="0" i="0" u="none" strike="noStrike" cap="none" normalizeH="0" baseline="0">
                          <a:ln>
                            <a:noFill/>
                          </a:ln>
                          <a:solidFill>
                            <a:srgbClr val="000000"/>
                          </a:solidFill>
                          <a:effectLst/>
                          <a:latin typeface="Calibri" charset="0"/>
                          <a:ea typeface="ＭＳ Ｐゴシック" charset="0"/>
                          <a:cs typeface="ＭＳ Ｐゴシック" charset="0"/>
                        </a:rPr>
                        <a:t>0.5%</a:t>
                      </a:r>
                      <a:endParaRPr kumimoji="0" lang="es-MX" sz="1500" b="0" i="0" u="none" strike="noStrike" cap="none" normalizeH="0" baseline="0">
                        <a:ln>
                          <a:noFill/>
                        </a:ln>
                        <a:solidFill>
                          <a:srgbClr val="000000"/>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4E9E9"/>
                    </a:solidFill>
                  </a:tcPr>
                </a:tc>
                <a:extLst>
                  <a:ext uri="{0D108BD9-81ED-4DB2-BD59-A6C34878D82A}">
                    <a16:rowId xmlns:a16="http://schemas.microsoft.com/office/drawing/2014/main" val="10006"/>
                  </a:ext>
                </a:extLst>
              </a:tr>
              <a:tr h="271463">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400" b="1" i="0" u="none" strike="noStrike" cap="none" normalizeH="0" baseline="0">
                          <a:ln>
                            <a:noFill/>
                          </a:ln>
                          <a:solidFill>
                            <a:srgbClr val="FFFFFF"/>
                          </a:solidFill>
                          <a:effectLst/>
                          <a:latin typeface="Calibri" charset="0"/>
                          <a:ea typeface="ＭＳ Ｐゴシック" charset="0"/>
                          <a:cs typeface="ＭＳ Ｐゴシック" charset="0"/>
                        </a:rPr>
                        <a:t>Hijos</a:t>
                      </a:r>
                      <a:endParaRPr kumimoji="0" lang="es-MX" sz="1400" b="1" i="0" u="none" strike="noStrike" cap="none" normalizeH="0" baseline="0">
                        <a:ln>
                          <a:noFill/>
                        </a:ln>
                        <a:solidFill>
                          <a:srgbClr val="FFFFFF"/>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0504D"/>
                    </a:solidFill>
                  </a:tcPr>
                </a:tc>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500" b="0" i="0" u="none" strike="noStrike" cap="none" normalizeH="0" baseline="0">
                          <a:ln>
                            <a:noFill/>
                          </a:ln>
                          <a:solidFill>
                            <a:srgbClr val="000000"/>
                          </a:solidFill>
                          <a:effectLst/>
                          <a:latin typeface="Calibri" charset="0"/>
                          <a:ea typeface="ＭＳ Ｐゴシック" charset="0"/>
                          <a:cs typeface="ＭＳ Ｐゴシック" charset="0"/>
                        </a:rPr>
                        <a:t>82%</a:t>
                      </a:r>
                      <a:endParaRPr kumimoji="0" lang="es-MX" sz="1500" b="0" i="0" u="none" strike="noStrike" cap="none" normalizeH="0" baseline="0">
                        <a:ln>
                          <a:noFill/>
                        </a:ln>
                        <a:solidFill>
                          <a:srgbClr val="000000"/>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D0D0"/>
                    </a:solidFill>
                  </a:tcPr>
                </a:tc>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500" b="0" i="0" u="none" strike="noStrike" cap="none" normalizeH="0" baseline="0">
                          <a:ln>
                            <a:noFill/>
                          </a:ln>
                          <a:solidFill>
                            <a:srgbClr val="000000"/>
                          </a:solidFill>
                          <a:effectLst/>
                          <a:latin typeface="Calibri" charset="0"/>
                          <a:ea typeface="ＭＳ Ｐゴシック" charset="0"/>
                          <a:cs typeface="ＭＳ Ｐゴシック" charset="0"/>
                        </a:rPr>
                        <a:t>12%</a:t>
                      </a:r>
                      <a:endParaRPr kumimoji="0" lang="es-MX" sz="1500" b="0" i="0" u="none" strike="noStrike" cap="none" normalizeH="0" baseline="0">
                        <a:ln>
                          <a:noFill/>
                        </a:ln>
                        <a:solidFill>
                          <a:srgbClr val="000000"/>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D0D0"/>
                    </a:solidFill>
                  </a:tcPr>
                </a:tc>
                <a:extLst>
                  <a:ext uri="{0D108BD9-81ED-4DB2-BD59-A6C34878D82A}">
                    <a16:rowId xmlns:a16="http://schemas.microsoft.com/office/drawing/2014/main" val="10007"/>
                  </a:ext>
                </a:extLst>
              </a:tr>
              <a:tr h="271463">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400" b="1" i="0" u="none" strike="noStrike" cap="none" normalizeH="0" baseline="0">
                          <a:ln>
                            <a:noFill/>
                          </a:ln>
                          <a:solidFill>
                            <a:srgbClr val="FFFFFF"/>
                          </a:solidFill>
                          <a:effectLst/>
                          <a:latin typeface="Calibri" charset="0"/>
                          <a:ea typeface="ＭＳ Ｐゴシック" charset="0"/>
                          <a:cs typeface="ＭＳ Ｐゴシック" charset="0"/>
                        </a:rPr>
                        <a:t>Lengua indígena</a:t>
                      </a:r>
                      <a:endParaRPr kumimoji="0" lang="es-MX" sz="1400" b="1" i="0" u="none" strike="noStrike" cap="none" normalizeH="0" baseline="0">
                        <a:ln>
                          <a:noFill/>
                        </a:ln>
                        <a:solidFill>
                          <a:srgbClr val="FFFFFF"/>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0504D"/>
                    </a:solidFill>
                  </a:tcPr>
                </a:tc>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500" b="0" i="0" u="none" strike="noStrike" cap="none" normalizeH="0" baseline="0">
                          <a:ln>
                            <a:noFill/>
                          </a:ln>
                          <a:solidFill>
                            <a:srgbClr val="000000"/>
                          </a:solidFill>
                          <a:effectLst/>
                          <a:latin typeface="Calibri" charset="0"/>
                          <a:ea typeface="ＭＳ Ｐゴシック" charset="0"/>
                          <a:cs typeface="ＭＳ Ｐゴシック" charset="0"/>
                        </a:rPr>
                        <a:t>11.7%</a:t>
                      </a:r>
                      <a:endParaRPr kumimoji="0" lang="es-MX" sz="1500" b="0" i="0" u="none" strike="noStrike" cap="none" normalizeH="0" baseline="0">
                        <a:ln>
                          <a:noFill/>
                        </a:ln>
                        <a:solidFill>
                          <a:srgbClr val="000000"/>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4E9E9"/>
                    </a:solidFill>
                  </a:tcPr>
                </a:tc>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500" b="0" i="0" u="none" strike="noStrike" cap="none" normalizeH="0" baseline="0">
                          <a:ln>
                            <a:noFill/>
                          </a:ln>
                          <a:solidFill>
                            <a:srgbClr val="000000"/>
                          </a:solidFill>
                          <a:effectLst/>
                          <a:latin typeface="Calibri" charset="0"/>
                          <a:ea typeface="ＭＳ Ｐゴシック" charset="0"/>
                          <a:cs typeface="ＭＳ Ｐゴシック" charset="0"/>
                        </a:rPr>
                        <a:t>6.8%</a:t>
                      </a:r>
                      <a:endParaRPr kumimoji="0" lang="es-MX" sz="1500" b="0" i="0" u="none" strike="noStrike" cap="none" normalizeH="0" baseline="0">
                        <a:ln>
                          <a:noFill/>
                        </a:ln>
                        <a:solidFill>
                          <a:srgbClr val="000000"/>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4E9E9"/>
                    </a:solidFill>
                  </a:tcPr>
                </a:tc>
                <a:extLst>
                  <a:ext uri="{0D108BD9-81ED-4DB2-BD59-A6C34878D82A}">
                    <a16:rowId xmlns:a16="http://schemas.microsoft.com/office/drawing/2014/main" val="10008"/>
                  </a:ext>
                </a:extLst>
              </a:tr>
              <a:tr h="484188">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400" b="1" i="0" u="none" strike="noStrike" cap="none" normalizeH="0" baseline="0">
                          <a:ln>
                            <a:noFill/>
                          </a:ln>
                          <a:solidFill>
                            <a:srgbClr val="FFFFFF"/>
                          </a:solidFill>
                          <a:effectLst/>
                          <a:latin typeface="Calibri" charset="0"/>
                          <a:ea typeface="ＭＳ Ｐゴシック" charset="0"/>
                          <a:cs typeface="ＭＳ Ｐゴシック" charset="0"/>
                        </a:rPr>
                        <a:t>Salario Promedio Último mes</a:t>
                      </a:r>
                      <a:endParaRPr kumimoji="0" lang="es-MX" sz="1400" b="1" i="0" u="none" strike="noStrike" cap="none" normalizeH="0" baseline="0">
                        <a:ln>
                          <a:noFill/>
                        </a:ln>
                        <a:solidFill>
                          <a:srgbClr val="FFFFFF"/>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0504D"/>
                    </a:solidFill>
                  </a:tcPr>
                </a:tc>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500" b="0" i="0" u="none" strike="noStrike" cap="none" normalizeH="0" baseline="0">
                          <a:ln>
                            <a:noFill/>
                          </a:ln>
                          <a:solidFill>
                            <a:srgbClr val="000000"/>
                          </a:solidFill>
                          <a:effectLst/>
                          <a:latin typeface="Calibri" charset="0"/>
                          <a:ea typeface="ＭＳ Ｐゴシック" charset="0"/>
                          <a:cs typeface="ＭＳ Ｐゴシック" charset="0"/>
                        </a:rPr>
                        <a:t>USD $175</a:t>
                      </a:r>
                      <a:endParaRPr kumimoji="0" lang="es-MX" sz="1500" b="0" i="0" u="none" strike="noStrike" cap="none" normalizeH="0" baseline="0">
                        <a:ln>
                          <a:noFill/>
                        </a:ln>
                        <a:solidFill>
                          <a:srgbClr val="000000"/>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D0D0"/>
                    </a:solidFill>
                  </a:tcPr>
                </a:tc>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500" b="0" i="0" u="none" strike="noStrike" cap="none" normalizeH="0" baseline="0">
                          <a:ln>
                            <a:noFill/>
                          </a:ln>
                          <a:solidFill>
                            <a:srgbClr val="000000"/>
                          </a:solidFill>
                          <a:effectLst/>
                          <a:latin typeface="Calibri" charset="0"/>
                          <a:ea typeface="ＭＳ Ｐゴシック" charset="0"/>
                          <a:cs typeface="ＭＳ Ｐゴシック" charset="0"/>
                        </a:rPr>
                        <a:t>USD $399</a:t>
                      </a:r>
                      <a:endParaRPr kumimoji="0" lang="es-MX" sz="1500" b="0" i="0" u="none" strike="noStrike" cap="none" normalizeH="0" baseline="0">
                        <a:ln>
                          <a:noFill/>
                        </a:ln>
                        <a:solidFill>
                          <a:srgbClr val="000000"/>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D0D0"/>
                    </a:solidFill>
                  </a:tcPr>
                </a:tc>
                <a:extLst>
                  <a:ext uri="{0D108BD9-81ED-4DB2-BD59-A6C34878D82A}">
                    <a16:rowId xmlns:a16="http://schemas.microsoft.com/office/drawing/2014/main" val="10009"/>
                  </a:ext>
                </a:extLst>
              </a:tr>
              <a:tr h="271463">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400" b="1" i="0" u="none" strike="noStrike" cap="none" normalizeH="0" baseline="0">
                          <a:ln>
                            <a:noFill/>
                          </a:ln>
                          <a:solidFill>
                            <a:srgbClr val="FFFFFF"/>
                          </a:solidFill>
                          <a:effectLst/>
                          <a:latin typeface="Calibri" charset="0"/>
                          <a:ea typeface="ＭＳ Ｐゴシック" charset="0"/>
                          <a:cs typeface="ＭＳ Ｐゴシック" charset="0"/>
                        </a:rPr>
                        <a:t>Migración</a:t>
                      </a:r>
                      <a:endParaRPr kumimoji="0" lang="es-MX" sz="1400" b="1" i="0" u="none" strike="noStrike" cap="none" normalizeH="0" baseline="0">
                        <a:ln>
                          <a:noFill/>
                        </a:ln>
                        <a:solidFill>
                          <a:srgbClr val="FFFFFF"/>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0504D"/>
                    </a:solidFill>
                  </a:tcPr>
                </a:tc>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500" b="0" i="0" u="none" strike="noStrike" cap="none" normalizeH="0" baseline="0">
                          <a:ln>
                            <a:noFill/>
                          </a:ln>
                          <a:solidFill>
                            <a:srgbClr val="000000"/>
                          </a:solidFill>
                          <a:effectLst/>
                          <a:latin typeface="Calibri" charset="0"/>
                          <a:ea typeface="ＭＳ Ｐゴシック" charset="0"/>
                          <a:cs typeface="ＭＳ Ｐゴシック" charset="0"/>
                        </a:rPr>
                        <a:t>2.6%</a:t>
                      </a:r>
                      <a:endParaRPr kumimoji="0" lang="es-MX" sz="1500" b="0" i="0" u="none" strike="noStrike" cap="none" normalizeH="0" baseline="0">
                        <a:ln>
                          <a:noFill/>
                        </a:ln>
                        <a:solidFill>
                          <a:srgbClr val="000000"/>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4E9E9"/>
                    </a:solidFill>
                  </a:tcPr>
                </a:tc>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500" b="0" i="0" u="none" strike="noStrike" cap="none" normalizeH="0" baseline="0">
                          <a:ln>
                            <a:noFill/>
                          </a:ln>
                          <a:solidFill>
                            <a:srgbClr val="000000"/>
                          </a:solidFill>
                          <a:effectLst/>
                          <a:latin typeface="Calibri" charset="0"/>
                          <a:ea typeface="ＭＳ Ｐゴシック" charset="0"/>
                          <a:cs typeface="ＭＳ Ｐゴシック" charset="0"/>
                        </a:rPr>
                        <a:t>11.8%</a:t>
                      </a:r>
                      <a:endParaRPr kumimoji="0" lang="es-MX" sz="1500" b="0" i="0" u="none" strike="noStrike" cap="none" normalizeH="0" baseline="0">
                        <a:ln>
                          <a:noFill/>
                        </a:ln>
                        <a:solidFill>
                          <a:srgbClr val="000000"/>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4E9E9"/>
                    </a:solidFill>
                  </a:tcPr>
                </a:tc>
                <a:extLst>
                  <a:ext uri="{0D108BD9-81ED-4DB2-BD59-A6C34878D82A}">
                    <a16:rowId xmlns:a16="http://schemas.microsoft.com/office/drawing/2014/main" val="10010"/>
                  </a:ext>
                </a:extLst>
              </a:tr>
              <a:tr h="484188">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400" b="1" i="0" u="none" strike="noStrike" cap="none" normalizeH="0" baseline="0">
                          <a:ln>
                            <a:noFill/>
                          </a:ln>
                          <a:solidFill>
                            <a:srgbClr val="FFFFFF"/>
                          </a:solidFill>
                          <a:effectLst/>
                          <a:latin typeface="Calibri" charset="0"/>
                          <a:ea typeface="ＭＳ Ｐゴシック" charset="0"/>
                          <a:cs typeface="ＭＳ Ｐゴシック" charset="0"/>
                        </a:rPr>
                        <a:t>Identidad Sexual</a:t>
                      </a:r>
                      <a:endParaRPr kumimoji="0" lang="es-MX" sz="1400" b="1" i="0" u="none" strike="noStrike" cap="none" normalizeH="0" baseline="0">
                        <a:ln>
                          <a:noFill/>
                        </a:ln>
                        <a:solidFill>
                          <a:srgbClr val="FFFFFF"/>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0504D"/>
                    </a:solidFill>
                  </a:tcPr>
                </a:tc>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500" b="0" i="0" u="none" strike="noStrike" cap="none" normalizeH="0" baseline="0">
                          <a:ln>
                            <a:noFill/>
                          </a:ln>
                          <a:solidFill>
                            <a:srgbClr val="000000"/>
                          </a:solidFill>
                          <a:effectLst/>
                          <a:latin typeface="Calibri" charset="0"/>
                          <a:ea typeface="ＭＳ Ｐゴシック" charset="0"/>
                          <a:cs typeface="ＭＳ Ｐゴシック" charset="0"/>
                        </a:rPr>
                        <a:t>90% Hetero</a:t>
                      </a:r>
                      <a:endParaRPr kumimoji="0" lang="es-MX" sz="1500" b="0" i="0" u="none" strike="noStrike" cap="none" normalizeH="0" baseline="0">
                        <a:ln>
                          <a:noFill/>
                        </a:ln>
                        <a:solidFill>
                          <a:srgbClr val="000000"/>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D0D0"/>
                    </a:solidFill>
                  </a:tcPr>
                </a:tc>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500" b="0" i="0" u="none" strike="noStrike" cap="none" normalizeH="0" baseline="0">
                          <a:ln>
                            <a:noFill/>
                          </a:ln>
                          <a:solidFill>
                            <a:srgbClr val="000000"/>
                          </a:solidFill>
                          <a:effectLst/>
                          <a:latin typeface="Calibri" charset="0"/>
                          <a:ea typeface="ＭＳ Ｐゴシック" charset="0"/>
                          <a:cs typeface="ＭＳ Ｐゴシック" charset="0"/>
                        </a:rPr>
                        <a:t>81% Homo</a:t>
                      </a:r>
                      <a:endParaRPr kumimoji="0" lang="es-MX" sz="1500" b="0" i="0" u="none" strike="noStrike" cap="none" normalizeH="0" baseline="0">
                        <a:ln>
                          <a:noFill/>
                        </a:ln>
                        <a:solidFill>
                          <a:srgbClr val="000000"/>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D0D0"/>
                    </a:solidFill>
                  </a:tcPr>
                </a:tc>
                <a:extLst>
                  <a:ext uri="{0D108BD9-81ED-4DB2-BD59-A6C34878D82A}">
                    <a16:rowId xmlns:a16="http://schemas.microsoft.com/office/drawing/2014/main" val="10011"/>
                  </a:ext>
                </a:extLst>
              </a:tr>
              <a:tr h="271463">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400" b="1" i="0" u="none" strike="noStrike" cap="none" normalizeH="0" baseline="0">
                          <a:ln>
                            <a:noFill/>
                          </a:ln>
                          <a:solidFill>
                            <a:srgbClr val="FFFFFF"/>
                          </a:solidFill>
                          <a:effectLst/>
                          <a:latin typeface="Calibri" charset="0"/>
                          <a:ea typeface="ＭＳ Ｐゴシック" charset="0"/>
                          <a:cs typeface="ＭＳ Ｐゴシック" charset="0"/>
                        </a:rPr>
                        <a:t>Trabajo sexual</a:t>
                      </a:r>
                      <a:endParaRPr kumimoji="0" lang="es-MX" sz="1400" b="1" i="0" u="none" strike="noStrike" cap="none" normalizeH="0" baseline="0">
                        <a:ln>
                          <a:noFill/>
                        </a:ln>
                        <a:solidFill>
                          <a:srgbClr val="FFFFFF"/>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0504D"/>
                    </a:solidFill>
                  </a:tcPr>
                </a:tc>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500" b="0" i="0" u="none" strike="noStrike" cap="none" normalizeH="0" baseline="0">
                          <a:ln>
                            <a:noFill/>
                          </a:ln>
                          <a:solidFill>
                            <a:srgbClr val="000000"/>
                          </a:solidFill>
                          <a:effectLst/>
                          <a:latin typeface="Calibri" charset="0"/>
                          <a:ea typeface="ＭＳ Ｐゴシック" charset="0"/>
                          <a:cs typeface="ＭＳ Ｐゴシック" charset="0"/>
                        </a:rPr>
                        <a:t>3.9%</a:t>
                      </a:r>
                      <a:endParaRPr kumimoji="0" lang="es-MX" sz="1500" b="0" i="0" u="none" strike="noStrike" cap="none" normalizeH="0" baseline="0">
                        <a:ln>
                          <a:noFill/>
                        </a:ln>
                        <a:solidFill>
                          <a:srgbClr val="000000"/>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4E9E9"/>
                    </a:solidFill>
                  </a:tcPr>
                </a:tc>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500" b="0" i="0" u="none" strike="noStrike" cap="none" normalizeH="0" baseline="0">
                          <a:ln>
                            <a:noFill/>
                          </a:ln>
                          <a:solidFill>
                            <a:srgbClr val="000000"/>
                          </a:solidFill>
                          <a:effectLst/>
                          <a:latin typeface="Calibri" charset="0"/>
                          <a:ea typeface="ＭＳ Ｐゴシック" charset="0"/>
                          <a:cs typeface="ＭＳ Ｐゴシック" charset="0"/>
                        </a:rPr>
                        <a:t>19.4%</a:t>
                      </a:r>
                      <a:endParaRPr kumimoji="0" lang="es-MX" sz="1500" b="0" i="0" u="none" strike="noStrike" cap="none" normalizeH="0" baseline="0">
                        <a:ln>
                          <a:noFill/>
                        </a:ln>
                        <a:solidFill>
                          <a:srgbClr val="000000"/>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4E9E9"/>
                    </a:solidFill>
                  </a:tcPr>
                </a:tc>
                <a:extLst>
                  <a:ext uri="{0D108BD9-81ED-4DB2-BD59-A6C34878D82A}">
                    <a16:rowId xmlns:a16="http://schemas.microsoft.com/office/drawing/2014/main" val="10012"/>
                  </a:ext>
                </a:extLst>
              </a:tr>
              <a:tr h="271463">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400" b="1" i="0" u="none" strike="noStrike" cap="none" normalizeH="0" baseline="0">
                          <a:ln>
                            <a:noFill/>
                          </a:ln>
                          <a:solidFill>
                            <a:srgbClr val="FFFFFF"/>
                          </a:solidFill>
                          <a:effectLst/>
                          <a:latin typeface="Calibri" charset="0"/>
                          <a:ea typeface="ＭＳ Ｐゴシック" charset="0"/>
                          <a:cs typeface="ＭＳ Ｐゴシック" charset="0"/>
                        </a:rPr>
                        <a:t>Nunca usan condón</a:t>
                      </a:r>
                      <a:endParaRPr kumimoji="0" lang="es-MX" sz="1400" b="1" i="0" u="none" strike="noStrike" cap="none" normalizeH="0" baseline="0">
                        <a:ln>
                          <a:noFill/>
                        </a:ln>
                        <a:solidFill>
                          <a:srgbClr val="FFFFFF"/>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0504D"/>
                    </a:solidFill>
                  </a:tcPr>
                </a:tc>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500" b="0" i="0" u="none" strike="noStrike" cap="none" normalizeH="0" baseline="0">
                          <a:ln>
                            <a:noFill/>
                          </a:ln>
                          <a:solidFill>
                            <a:srgbClr val="000000"/>
                          </a:solidFill>
                          <a:effectLst/>
                          <a:latin typeface="Calibri" charset="0"/>
                          <a:ea typeface="ＭＳ Ｐゴシック" charset="0"/>
                          <a:cs typeface="ＭＳ Ｐゴシック" charset="0"/>
                        </a:rPr>
                        <a:t>69.2%</a:t>
                      </a:r>
                      <a:endParaRPr kumimoji="0" lang="es-MX" sz="1500" b="0" i="0" u="none" strike="noStrike" cap="none" normalizeH="0" baseline="0">
                        <a:ln>
                          <a:noFill/>
                        </a:ln>
                        <a:solidFill>
                          <a:srgbClr val="000000"/>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D0D0"/>
                    </a:solidFill>
                  </a:tcPr>
                </a:tc>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500" b="0" i="0" u="none" strike="noStrike" cap="none" normalizeH="0" baseline="0">
                          <a:ln>
                            <a:noFill/>
                          </a:ln>
                          <a:solidFill>
                            <a:srgbClr val="000000"/>
                          </a:solidFill>
                          <a:effectLst/>
                          <a:latin typeface="Calibri" charset="0"/>
                          <a:ea typeface="ＭＳ Ｐゴシック" charset="0"/>
                          <a:cs typeface="ＭＳ Ｐゴシック" charset="0"/>
                        </a:rPr>
                        <a:t>49.9%</a:t>
                      </a:r>
                      <a:endParaRPr kumimoji="0" lang="es-MX" sz="1500" b="0" i="0" u="none" strike="noStrike" cap="none" normalizeH="0" baseline="0">
                        <a:ln>
                          <a:noFill/>
                        </a:ln>
                        <a:solidFill>
                          <a:srgbClr val="000000"/>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D0D0"/>
                    </a:solidFill>
                  </a:tcPr>
                </a:tc>
                <a:extLst>
                  <a:ext uri="{0D108BD9-81ED-4DB2-BD59-A6C34878D82A}">
                    <a16:rowId xmlns:a16="http://schemas.microsoft.com/office/drawing/2014/main" val="10013"/>
                  </a:ext>
                </a:extLst>
              </a:tr>
              <a:tr h="484188">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400" b="1" i="0" u="none" strike="noStrike" cap="none" normalizeH="0" baseline="0">
                          <a:ln>
                            <a:noFill/>
                          </a:ln>
                          <a:solidFill>
                            <a:srgbClr val="FFFFFF"/>
                          </a:solidFill>
                          <a:effectLst/>
                          <a:latin typeface="Calibri" charset="0"/>
                          <a:ea typeface="ＭＳ Ｐゴシック" charset="0"/>
                          <a:cs typeface="ＭＳ Ｐゴシック" charset="0"/>
                        </a:rPr>
                        <a:t>Infectado por su pareja estable</a:t>
                      </a:r>
                      <a:endParaRPr kumimoji="0" lang="es-MX" sz="1400" b="1" i="0" u="none" strike="noStrike" cap="none" normalizeH="0" baseline="0">
                        <a:ln>
                          <a:noFill/>
                        </a:ln>
                        <a:solidFill>
                          <a:srgbClr val="FFFFFF"/>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0504D"/>
                    </a:solidFill>
                  </a:tcPr>
                </a:tc>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500" b="0" i="0" u="none" strike="noStrike" cap="none" normalizeH="0" baseline="0">
                          <a:ln>
                            <a:noFill/>
                          </a:ln>
                          <a:solidFill>
                            <a:srgbClr val="000000"/>
                          </a:solidFill>
                          <a:effectLst/>
                          <a:latin typeface="Calibri" charset="0"/>
                          <a:ea typeface="ＭＳ Ｐゴシック" charset="0"/>
                          <a:cs typeface="ＭＳ Ｐゴシック" charset="0"/>
                        </a:rPr>
                        <a:t>69.6%</a:t>
                      </a:r>
                      <a:endParaRPr kumimoji="0" lang="es-MX" sz="1500" b="0" i="0" u="none" strike="noStrike" cap="none" normalizeH="0" baseline="0">
                        <a:ln>
                          <a:noFill/>
                        </a:ln>
                        <a:solidFill>
                          <a:srgbClr val="000000"/>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4E9E9"/>
                    </a:solidFill>
                  </a:tcPr>
                </a:tc>
                <a:tc>
                  <a:txBody>
                    <a:bodyPr/>
                    <a:lstStyle/>
                    <a:p>
                      <a:pPr marL="0" marR="0" lvl="0" indent="0" algn="ctr" defTabSz="457200" rtl="0" eaLnBrk="1" fontAlgn="base" latinLnBrk="0" hangingPunct="1">
                        <a:lnSpc>
                          <a:spcPct val="115000"/>
                        </a:lnSpc>
                        <a:spcBef>
                          <a:spcPct val="0"/>
                        </a:spcBef>
                        <a:spcAft>
                          <a:spcPts val="1000"/>
                        </a:spcAft>
                        <a:buClrTx/>
                        <a:buSzTx/>
                        <a:buFontTx/>
                        <a:buNone/>
                        <a:tabLst/>
                      </a:pPr>
                      <a:r>
                        <a:rPr kumimoji="0" lang="es-MX" sz="1500" b="0" i="0" u="none" strike="noStrike" cap="none" normalizeH="0" baseline="0">
                          <a:ln>
                            <a:noFill/>
                          </a:ln>
                          <a:solidFill>
                            <a:srgbClr val="000000"/>
                          </a:solidFill>
                          <a:effectLst/>
                          <a:latin typeface="Calibri" charset="0"/>
                          <a:ea typeface="ＭＳ Ｐゴシック" charset="0"/>
                          <a:cs typeface="ＭＳ Ｐゴシック" charset="0"/>
                        </a:rPr>
                        <a:t>44.0%</a:t>
                      </a:r>
                      <a:endParaRPr kumimoji="0" lang="es-MX" sz="1500" b="0" i="0" u="none" strike="noStrike" cap="none" normalizeH="0" baseline="0">
                        <a:ln>
                          <a:noFill/>
                        </a:ln>
                        <a:solidFill>
                          <a:srgbClr val="000000"/>
                        </a:solidFill>
                        <a:effectLst/>
                        <a:latin typeface="Calibri" charset="0"/>
                        <a:ea typeface="Calibri" charset="0"/>
                      </a:endParaRPr>
                    </a:p>
                  </a:txBody>
                  <a:tcPr marL="68580" marR="68580" marT="0" marB="0" anchor="ctr" anchorCtr="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4E9E9"/>
                    </a:solidFill>
                  </a:tcPr>
                </a:tc>
                <a:extLst>
                  <a:ext uri="{0D108BD9-81ED-4DB2-BD59-A6C34878D82A}">
                    <a16:rowId xmlns:a16="http://schemas.microsoft.com/office/drawing/2014/main" val="10014"/>
                  </a:ext>
                </a:extLst>
              </a:tr>
            </a:tbl>
          </a:graphicData>
        </a:graphic>
      </p:graphicFrame>
      <p:sp>
        <p:nvSpPr>
          <p:cNvPr id="61508" name="4 CuadroTexto"/>
          <p:cNvSpPr txBox="1">
            <a:spLocks noChangeArrowheads="1"/>
          </p:cNvSpPr>
          <p:nvPr/>
        </p:nvSpPr>
        <p:spPr bwMode="auto">
          <a:xfrm>
            <a:off x="1703388" y="1125539"/>
            <a:ext cx="3529012" cy="37544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Calibri" charset="0"/>
                <a:ea typeface="ＭＳ Ｐゴシック" charset="0"/>
                <a:cs typeface="ＭＳ Ｐゴシック" charset="0"/>
              </a:defRPr>
            </a:lvl1pPr>
            <a:lvl2pPr marL="37931725" indent="-37474525">
              <a:defRPr>
                <a:solidFill>
                  <a:schemeClr val="tx1"/>
                </a:solidFill>
                <a:latin typeface="Calibri" charset="0"/>
                <a:ea typeface="ＭＳ Ｐゴシック" charset="0"/>
              </a:defRPr>
            </a:lvl2pPr>
            <a:lvl3pPr>
              <a:defRPr>
                <a:solidFill>
                  <a:schemeClr val="tx1"/>
                </a:solidFill>
                <a:latin typeface="Calibri" charset="0"/>
                <a:ea typeface="ＭＳ Ｐゴシック" charset="0"/>
              </a:defRPr>
            </a:lvl3pPr>
            <a:lvl4pPr>
              <a:defRPr>
                <a:solidFill>
                  <a:schemeClr val="tx1"/>
                </a:solidFill>
                <a:latin typeface="Calibri" charset="0"/>
                <a:ea typeface="ＭＳ Ｐゴシック" charset="0"/>
              </a:defRPr>
            </a:lvl4pPr>
            <a:lvl5pPr>
              <a:defRPr>
                <a:solidFill>
                  <a:schemeClr val="tx1"/>
                </a:solidFill>
                <a:latin typeface="Calibri" charset="0"/>
                <a:ea typeface="ＭＳ Ｐゴシック" charset="0"/>
              </a:defRPr>
            </a:lvl5pPr>
            <a:lvl6pPr marL="457200" fontAlgn="base">
              <a:spcBef>
                <a:spcPct val="0"/>
              </a:spcBef>
              <a:spcAft>
                <a:spcPct val="0"/>
              </a:spcAft>
              <a:defRPr>
                <a:solidFill>
                  <a:schemeClr val="tx1"/>
                </a:solidFill>
                <a:latin typeface="Calibri" charset="0"/>
                <a:ea typeface="ＭＳ Ｐゴシック" charset="0"/>
              </a:defRPr>
            </a:lvl6pPr>
            <a:lvl7pPr marL="914400" fontAlgn="base">
              <a:spcBef>
                <a:spcPct val="0"/>
              </a:spcBef>
              <a:spcAft>
                <a:spcPct val="0"/>
              </a:spcAft>
              <a:defRPr>
                <a:solidFill>
                  <a:schemeClr val="tx1"/>
                </a:solidFill>
                <a:latin typeface="Calibri" charset="0"/>
                <a:ea typeface="ＭＳ Ｐゴシック" charset="0"/>
              </a:defRPr>
            </a:lvl7pPr>
            <a:lvl8pPr marL="1371600" fontAlgn="base">
              <a:spcBef>
                <a:spcPct val="0"/>
              </a:spcBef>
              <a:spcAft>
                <a:spcPct val="0"/>
              </a:spcAft>
              <a:defRPr>
                <a:solidFill>
                  <a:schemeClr val="tx1"/>
                </a:solidFill>
                <a:latin typeface="Calibri" charset="0"/>
                <a:ea typeface="ＭＳ Ｐゴシック" charset="0"/>
              </a:defRPr>
            </a:lvl8pPr>
            <a:lvl9pPr marL="1828800" fontAlgn="base">
              <a:spcBef>
                <a:spcPct val="0"/>
              </a:spcBef>
              <a:spcAft>
                <a:spcPct val="0"/>
              </a:spcAft>
              <a:defRPr>
                <a:solidFill>
                  <a:schemeClr val="tx1"/>
                </a:solidFill>
                <a:latin typeface="Calibri" charset="0"/>
                <a:ea typeface="ＭＳ Ｐゴシック" charset="0"/>
              </a:defRPr>
            </a:lvl9pPr>
          </a:lstStyle>
          <a:p>
            <a:pPr>
              <a:buFontTx/>
              <a:buBlip>
                <a:blip r:embed="rId2"/>
              </a:buBlip>
            </a:pPr>
            <a:r>
              <a:rPr lang="es-MX" sz="1700" dirty="0">
                <a:solidFill>
                  <a:srgbClr val="000000"/>
                </a:solidFill>
              </a:rPr>
              <a:t>En México, el 47,1% de las mujeres ha experimentado alguna forma de violencia por parte de su pareja, el 29,9% física o sexual.</a:t>
            </a:r>
          </a:p>
          <a:p>
            <a:pPr>
              <a:buFontTx/>
              <a:buBlip>
                <a:blip r:embed="rId2"/>
              </a:buBlip>
            </a:pPr>
            <a:endParaRPr lang="es-MX" sz="1700" dirty="0">
              <a:solidFill>
                <a:srgbClr val="000000"/>
              </a:solidFill>
            </a:endParaRPr>
          </a:p>
          <a:p>
            <a:pPr>
              <a:buFontTx/>
              <a:buBlip>
                <a:blip r:embed="rId2"/>
              </a:buBlip>
            </a:pPr>
            <a:r>
              <a:rPr lang="es-MX" sz="1700" dirty="0">
                <a:solidFill>
                  <a:srgbClr val="000000"/>
                </a:solidFill>
              </a:rPr>
              <a:t>Las mujeres viven en un contexto de alta vulnerabilidad social y económica; mientras que los hombres se caracterizan por tener mayores comportamientos de riesgo sexuales.  Ambos sexos enfrentan desventajas sociales significativas y estigma.</a:t>
            </a:r>
          </a:p>
          <a:p>
            <a:pPr>
              <a:buFontTx/>
              <a:buBlip>
                <a:blip r:embed="rId2"/>
              </a:buBlip>
            </a:pPr>
            <a:endParaRPr lang="es-MX" sz="1700" dirty="0">
              <a:solidFill>
                <a:srgbClr val="000000"/>
              </a:solidFill>
            </a:endParaRPr>
          </a:p>
        </p:txBody>
      </p:sp>
      <p:sp>
        <p:nvSpPr>
          <p:cNvPr id="61509" name="6 CuadroTexto"/>
          <p:cNvSpPr txBox="1">
            <a:spLocks noChangeArrowheads="1"/>
          </p:cNvSpPr>
          <p:nvPr/>
        </p:nvSpPr>
        <p:spPr bwMode="auto">
          <a:xfrm>
            <a:off x="2424114" y="4897438"/>
            <a:ext cx="2682875" cy="147732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ＭＳ Ｐゴシック" charset="0"/>
              </a:defRPr>
            </a:lvl1pPr>
            <a:lvl2pPr marL="37931725" indent="-37474525">
              <a:defRPr>
                <a:solidFill>
                  <a:schemeClr val="tx1"/>
                </a:solidFill>
                <a:latin typeface="Calibri" charset="0"/>
                <a:ea typeface="ＭＳ Ｐゴシック" charset="0"/>
              </a:defRPr>
            </a:lvl2pPr>
            <a:lvl3pPr>
              <a:defRPr>
                <a:solidFill>
                  <a:schemeClr val="tx1"/>
                </a:solidFill>
                <a:latin typeface="Calibri" charset="0"/>
                <a:ea typeface="ＭＳ Ｐゴシック" charset="0"/>
              </a:defRPr>
            </a:lvl3pPr>
            <a:lvl4pPr>
              <a:defRPr>
                <a:solidFill>
                  <a:schemeClr val="tx1"/>
                </a:solidFill>
                <a:latin typeface="Calibri" charset="0"/>
                <a:ea typeface="ＭＳ Ｐゴシック" charset="0"/>
              </a:defRPr>
            </a:lvl4pPr>
            <a:lvl5pPr>
              <a:defRPr>
                <a:solidFill>
                  <a:schemeClr val="tx1"/>
                </a:solidFill>
                <a:latin typeface="Calibri" charset="0"/>
                <a:ea typeface="ＭＳ Ｐゴシック" charset="0"/>
              </a:defRPr>
            </a:lvl5pPr>
            <a:lvl6pPr marL="457200" fontAlgn="base">
              <a:spcBef>
                <a:spcPct val="0"/>
              </a:spcBef>
              <a:spcAft>
                <a:spcPct val="0"/>
              </a:spcAft>
              <a:defRPr>
                <a:solidFill>
                  <a:schemeClr val="tx1"/>
                </a:solidFill>
                <a:latin typeface="Calibri" charset="0"/>
                <a:ea typeface="ＭＳ Ｐゴシック" charset="0"/>
              </a:defRPr>
            </a:lvl6pPr>
            <a:lvl7pPr marL="914400" fontAlgn="base">
              <a:spcBef>
                <a:spcPct val="0"/>
              </a:spcBef>
              <a:spcAft>
                <a:spcPct val="0"/>
              </a:spcAft>
              <a:defRPr>
                <a:solidFill>
                  <a:schemeClr val="tx1"/>
                </a:solidFill>
                <a:latin typeface="Calibri" charset="0"/>
                <a:ea typeface="ＭＳ Ｐゴシック" charset="0"/>
              </a:defRPr>
            </a:lvl7pPr>
            <a:lvl8pPr marL="1371600" fontAlgn="base">
              <a:spcBef>
                <a:spcPct val="0"/>
              </a:spcBef>
              <a:spcAft>
                <a:spcPct val="0"/>
              </a:spcAft>
              <a:defRPr>
                <a:solidFill>
                  <a:schemeClr val="tx1"/>
                </a:solidFill>
                <a:latin typeface="Calibri" charset="0"/>
                <a:ea typeface="ＭＳ Ｐゴシック" charset="0"/>
              </a:defRPr>
            </a:lvl8pPr>
            <a:lvl9pPr marL="1828800" fontAlgn="base">
              <a:spcBef>
                <a:spcPct val="0"/>
              </a:spcBef>
              <a:spcAft>
                <a:spcPct val="0"/>
              </a:spcAft>
              <a:defRPr>
                <a:solidFill>
                  <a:schemeClr val="tx1"/>
                </a:solidFill>
                <a:latin typeface="Calibri" charset="0"/>
                <a:ea typeface="ＭＳ Ｐゴシック" charset="0"/>
              </a:defRPr>
            </a:lvl9pPr>
          </a:lstStyle>
          <a:p>
            <a:r>
              <a:rPr lang="es-MX" sz="1000" i="1">
                <a:solidFill>
                  <a:srgbClr val="000000"/>
                </a:solidFill>
              </a:rPr>
              <a:t>Fuente: Sergio Bautista-Arredondo</a:t>
            </a:r>
            <a:r>
              <a:rPr lang="es-MX" sz="1000" i="1" baseline="30000">
                <a:solidFill>
                  <a:srgbClr val="000000"/>
                </a:solidFill>
              </a:rPr>
              <a:t>a</a:t>
            </a:r>
            <a:r>
              <a:rPr lang="es-MX" sz="1000" i="1">
                <a:solidFill>
                  <a:srgbClr val="000000"/>
                </a:solidFill>
              </a:rPr>
              <a:t>, Edson Servan-Mori</a:t>
            </a:r>
            <a:r>
              <a:rPr lang="es-MX" sz="1000" i="1" baseline="30000">
                <a:solidFill>
                  <a:srgbClr val="000000"/>
                </a:solidFill>
              </a:rPr>
              <a:t>a, </a:t>
            </a:r>
            <a:r>
              <a:rPr lang="es-MX" sz="1000" i="1">
                <a:solidFill>
                  <a:srgbClr val="000000"/>
                </a:solidFill>
              </a:rPr>
              <a:t>Fenella Beynon</a:t>
            </a:r>
            <a:r>
              <a:rPr lang="es-MX" sz="1000" i="1" baseline="30000">
                <a:solidFill>
                  <a:srgbClr val="000000"/>
                </a:solidFill>
              </a:rPr>
              <a:t>a</a:t>
            </a:r>
            <a:r>
              <a:rPr lang="es-MX" sz="1000" i="1">
                <a:solidFill>
                  <a:srgbClr val="000000"/>
                </a:solidFill>
              </a:rPr>
              <a:t>, Andrea Gonzalez</a:t>
            </a:r>
            <a:r>
              <a:rPr lang="es-MX" sz="1000" i="1" baseline="30000">
                <a:solidFill>
                  <a:srgbClr val="000000"/>
                </a:solidFill>
              </a:rPr>
              <a:t>b</a:t>
            </a:r>
            <a:r>
              <a:rPr lang="es-MX" sz="1000" i="1">
                <a:solidFill>
                  <a:srgbClr val="000000"/>
                </a:solidFill>
              </a:rPr>
              <a:t>, Patricia Volkow</a:t>
            </a:r>
            <a:r>
              <a:rPr lang="es-MX" sz="1000" i="1" baseline="30000">
                <a:solidFill>
                  <a:srgbClr val="000000"/>
                </a:solidFill>
              </a:rPr>
              <a:t>c </a:t>
            </a:r>
            <a:r>
              <a:rPr lang="es-MX" sz="1000" b="1" i="1">
                <a:solidFill>
                  <a:srgbClr val="000000"/>
                </a:solidFill>
              </a:rPr>
              <a:t>La descripción de dos epidemias: Diferencias de género en características socio-demográficas y actividades sexuales de riesgo en personas con VIH en la Ciudad de México. México, D.F 2012.</a:t>
            </a:r>
          </a:p>
          <a:p>
            <a:r>
              <a:rPr lang="es-MX" sz="1000" i="1" baseline="30000">
                <a:solidFill>
                  <a:srgbClr val="000000"/>
                </a:solidFill>
              </a:rPr>
              <a:t>a</a:t>
            </a:r>
            <a:r>
              <a:rPr lang="es-MX" sz="1000" b="1" i="1">
                <a:solidFill>
                  <a:srgbClr val="000000"/>
                </a:solidFill>
              </a:rPr>
              <a:t>INSP </a:t>
            </a:r>
            <a:r>
              <a:rPr lang="es-MX" sz="1000" i="1" baseline="30000">
                <a:solidFill>
                  <a:srgbClr val="000000"/>
                </a:solidFill>
              </a:rPr>
              <a:t>b</a:t>
            </a:r>
            <a:r>
              <a:rPr lang="es-MX" sz="1000" b="1" i="1">
                <a:solidFill>
                  <a:srgbClr val="000000"/>
                </a:solidFill>
              </a:rPr>
              <a:t>Programa de VIH/Sida de la Ciudad de México </a:t>
            </a:r>
            <a:r>
              <a:rPr lang="es-MX" sz="1000" i="1" baseline="30000">
                <a:solidFill>
                  <a:srgbClr val="000000"/>
                </a:solidFill>
              </a:rPr>
              <a:t>c</a:t>
            </a:r>
            <a:r>
              <a:rPr lang="es-MX" sz="1000" b="1" i="1">
                <a:solidFill>
                  <a:srgbClr val="000000"/>
                </a:solidFill>
              </a:rPr>
              <a:t> INCAN</a:t>
            </a:r>
            <a:endParaRPr lang="es-MX" sz="1000" i="1">
              <a:solidFill>
                <a:srgbClr val="000000"/>
              </a:solidFill>
            </a:endParaRPr>
          </a:p>
        </p:txBody>
      </p:sp>
      <p:sp>
        <p:nvSpPr>
          <p:cNvPr id="8" name="1 Título"/>
          <p:cNvSpPr txBox="1">
            <a:spLocks/>
          </p:cNvSpPr>
          <p:nvPr/>
        </p:nvSpPr>
        <p:spPr>
          <a:xfrm>
            <a:off x="2640013" y="592139"/>
            <a:ext cx="2449512" cy="477837"/>
          </a:xfrm>
          <a:prstGeom prst="rect">
            <a:avLst/>
          </a:prstGeom>
        </p:spPr>
        <p:txBody>
          <a:bodyPr/>
          <a:lstStyle>
            <a:lvl1pPr>
              <a:defRPr>
                <a:solidFill>
                  <a:schemeClr val="tx1"/>
                </a:solidFill>
                <a:latin typeface="Calibri" charset="0"/>
                <a:ea typeface="ＭＳ Ｐゴシック" charset="0"/>
                <a:cs typeface="ＭＳ Ｐゴシック" charset="0"/>
              </a:defRPr>
            </a:lvl1pPr>
            <a:lvl2pPr marL="37931725" indent="-37474525">
              <a:defRPr>
                <a:solidFill>
                  <a:schemeClr val="tx1"/>
                </a:solidFill>
                <a:latin typeface="Calibri" charset="0"/>
                <a:ea typeface="ＭＳ Ｐゴシック" charset="0"/>
              </a:defRPr>
            </a:lvl2pPr>
            <a:lvl3pPr>
              <a:defRPr>
                <a:solidFill>
                  <a:schemeClr val="tx1"/>
                </a:solidFill>
                <a:latin typeface="Calibri" charset="0"/>
                <a:ea typeface="ＭＳ Ｐゴシック" charset="0"/>
              </a:defRPr>
            </a:lvl3pPr>
            <a:lvl4pPr>
              <a:defRPr>
                <a:solidFill>
                  <a:schemeClr val="tx1"/>
                </a:solidFill>
                <a:latin typeface="Calibri" charset="0"/>
                <a:ea typeface="ＭＳ Ｐゴシック" charset="0"/>
              </a:defRPr>
            </a:lvl4pPr>
            <a:lvl5pPr>
              <a:defRPr>
                <a:solidFill>
                  <a:schemeClr val="tx1"/>
                </a:solidFill>
                <a:latin typeface="Calibri" charset="0"/>
                <a:ea typeface="ＭＳ Ｐゴシック" charset="0"/>
              </a:defRPr>
            </a:lvl5pPr>
            <a:lvl6pPr marL="457200" fontAlgn="base">
              <a:spcBef>
                <a:spcPct val="0"/>
              </a:spcBef>
              <a:spcAft>
                <a:spcPct val="0"/>
              </a:spcAft>
              <a:defRPr>
                <a:solidFill>
                  <a:schemeClr val="tx1"/>
                </a:solidFill>
                <a:latin typeface="Calibri" charset="0"/>
                <a:ea typeface="ＭＳ Ｐゴシック" charset="0"/>
              </a:defRPr>
            </a:lvl6pPr>
            <a:lvl7pPr marL="914400" fontAlgn="base">
              <a:spcBef>
                <a:spcPct val="0"/>
              </a:spcBef>
              <a:spcAft>
                <a:spcPct val="0"/>
              </a:spcAft>
              <a:defRPr>
                <a:solidFill>
                  <a:schemeClr val="tx1"/>
                </a:solidFill>
                <a:latin typeface="Calibri" charset="0"/>
                <a:ea typeface="ＭＳ Ｐゴシック" charset="0"/>
              </a:defRPr>
            </a:lvl7pPr>
            <a:lvl8pPr marL="1371600" fontAlgn="base">
              <a:spcBef>
                <a:spcPct val="0"/>
              </a:spcBef>
              <a:spcAft>
                <a:spcPct val="0"/>
              </a:spcAft>
              <a:defRPr>
                <a:solidFill>
                  <a:schemeClr val="tx1"/>
                </a:solidFill>
                <a:latin typeface="Calibri" charset="0"/>
                <a:ea typeface="ＭＳ Ｐゴシック" charset="0"/>
              </a:defRPr>
            </a:lvl8pPr>
            <a:lvl9pPr marL="1828800" fontAlgn="base">
              <a:spcBef>
                <a:spcPct val="0"/>
              </a:spcBef>
              <a:spcAft>
                <a:spcPct val="0"/>
              </a:spcAft>
              <a:defRPr>
                <a:solidFill>
                  <a:schemeClr val="tx1"/>
                </a:solidFill>
                <a:latin typeface="Calibri" charset="0"/>
                <a:ea typeface="ＭＳ Ｐゴシック" charset="0"/>
              </a:defRPr>
            </a:lvl9pPr>
          </a:lstStyle>
          <a:p>
            <a:pPr algn="r" eaLnBrk="0" hangingPunct="0"/>
            <a:r>
              <a:rPr lang="es-MX" sz="2000" b="1">
                <a:solidFill>
                  <a:srgbClr val="C00000"/>
                </a:solidFill>
                <a:effectLst>
                  <a:outerShdw blurRad="38100" dist="38100" dir="2700000" algn="tl">
                    <a:srgbClr val="DDDDDD"/>
                  </a:outerShdw>
                </a:effectLst>
              </a:rPr>
              <a:t>Las 2 epidemias</a:t>
            </a:r>
          </a:p>
        </p:txBody>
      </p:sp>
    </p:spTree>
    <p:extLst>
      <p:ext uri="{BB962C8B-B14F-4D97-AF65-F5344CB8AC3E}">
        <p14:creationId xmlns:p14="http://schemas.microsoft.com/office/powerpoint/2010/main" val="5389914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2560320" y="14261"/>
            <a:ext cx="7467600" cy="1200329"/>
          </a:xfrm>
        </p:spPr>
        <p:txBody>
          <a:bodyPr wrap="square" anchor="ctr">
            <a:spAutoFit/>
          </a:bodyPr>
          <a:lstStyle/>
          <a:p>
            <a:pPr algn="r">
              <a:spcBef>
                <a:spcPts val="0"/>
              </a:spcBef>
            </a:pPr>
            <a:r>
              <a:rPr lang="es-MX" dirty="0"/>
              <a:t>Información de lineamientos del Seguro Popular para migrantes</a:t>
            </a:r>
          </a:p>
        </p:txBody>
      </p:sp>
      <p:pic>
        <p:nvPicPr>
          <p:cNvPr id="2" name="Imagen 1"/>
          <p:cNvPicPr>
            <a:picLocks noChangeAspect="1"/>
          </p:cNvPicPr>
          <p:nvPr/>
        </p:nvPicPr>
        <p:blipFill>
          <a:blip r:embed="rId2"/>
          <a:stretch>
            <a:fillRect/>
          </a:stretch>
        </p:blipFill>
        <p:spPr>
          <a:xfrm>
            <a:off x="1628046" y="1476421"/>
            <a:ext cx="2467902" cy="3241602"/>
          </a:xfrm>
          <a:prstGeom prst="rect">
            <a:avLst/>
          </a:prstGeom>
          <a:solidFill>
            <a:schemeClr val="bg1">
              <a:lumMod val="75000"/>
            </a:schemeClr>
          </a:solidFill>
          <a:ln>
            <a:solidFill>
              <a:schemeClr val="bg1">
                <a:lumMod val="50000"/>
              </a:schemeClr>
            </a:solidFill>
          </a:ln>
          <a:scene3d>
            <a:camera prst="orthographicFront"/>
            <a:lightRig rig="threePt" dir="t"/>
          </a:scene3d>
          <a:sp3d>
            <a:bevelT w="165100" prst="coolSlant"/>
          </a:sp3d>
        </p:spPr>
      </p:pic>
      <p:pic>
        <p:nvPicPr>
          <p:cNvPr id="9" name="Imagen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60109" y="1989233"/>
            <a:ext cx="2808459" cy="3660263"/>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Llamada de flecha a la izquierda 6"/>
          <p:cNvSpPr/>
          <p:nvPr/>
        </p:nvSpPr>
        <p:spPr>
          <a:xfrm>
            <a:off x="6889426" y="1608501"/>
            <a:ext cx="3674528" cy="4691024"/>
          </a:xfrm>
          <a:prstGeom prst="leftArrowCallout">
            <a:avLst/>
          </a:prstGeom>
          <a:solidFill>
            <a:schemeClr val="bg2">
              <a:lumMod val="20000"/>
              <a:lumOff val="80000"/>
            </a:schemeClr>
          </a:solidFill>
          <a:ln>
            <a:solidFill>
              <a:srgbClr val="FF149B"/>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s-MX" sz="1100" b="1" dirty="0">
                <a:solidFill>
                  <a:schemeClr val="tx1"/>
                </a:solidFill>
              </a:rPr>
              <a:t>Comprobante de domicilio</a:t>
            </a:r>
            <a:r>
              <a:rPr lang="es-MX" sz="1100" dirty="0">
                <a:solidFill>
                  <a:schemeClr val="tx1"/>
                </a:solidFill>
              </a:rPr>
              <a:t>. Los extranjeros deberán acreditar su residencia en territorio nacional, con alguno de los comprobantes señalados en el numeral 1 del anexo I del Manual.</a:t>
            </a:r>
            <a:br>
              <a:rPr lang="es-MX" sz="1100" dirty="0">
                <a:solidFill>
                  <a:schemeClr val="tx1"/>
                </a:solidFill>
              </a:rPr>
            </a:br>
            <a:endParaRPr lang="es-MX" sz="1100" dirty="0">
              <a:solidFill>
                <a:schemeClr val="tx1"/>
              </a:solidFill>
            </a:endParaRPr>
          </a:p>
          <a:p>
            <a:pPr algn="ctr"/>
            <a:r>
              <a:rPr lang="es-MX" sz="1100" dirty="0">
                <a:solidFill>
                  <a:schemeClr val="tx1"/>
                </a:solidFill>
              </a:rPr>
              <a:t>En caso de que los extranjeros, al momento de realizar su trámite de incorporación al Sistema</a:t>
            </a:r>
            <a:r>
              <a:rPr lang="es-MX" sz="1100" b="1" dirty="0">
                <a:solidFill>
                  <a:schemeClr val="tx1"/>
                </a:solidFill>
              </a:rPr>
              <a:t>, no</a:t>
            </a:r>
          </a:p>
          <a:p>
            <a:pPr algn="ctr"/>
            <a:r>
              <a:rPr lang="es-MX" sz="1100" b="1" dirty="0">
                <a:solidFill>
                  <a:schemeClr val="tx1"/>
                </a:solidFill>
              </a:rPr>
              <a:t>presenten los documentos comprobatorios, o no logren acreditar la vigencia de su residencia legal en el país</a:t>
            </a:r>
            <a:r>
              <a:rPr lang="es-MX" sz="1100" dirty="0">
                <a:solidFill>
                  <a:schemeClr val="tx1"/>
                </a:solidFill>
              </a:rPr>
              <a:t>, </a:t>
            </a:r>
            <a:r>
              <a:rPr lang="es-MX" sz="1400" b="1" dirty="0">
                <a:solidFill>
                  <a:srgbClr val="FF149B"/>
                </a:solidFill>
              </a:rPr>
              <a:t>procederá su incorporación temporal hasta por 90 días</a:t>
            </a:r>
            <a:r>
              <a:rPr lang="es-MX" sz="1100" dirty="0">
                <a:solidFill>
                  <a:schemeClr val="tx1"/>
                </a:solidFill>
              </a:rPr>
              <a:t>, tiempo durante el cual invariablemente</a:t>
            </a:r>
          </a:p>
          <a:p>
            <a:pPr algn="ctr"/>
            <a:r>
              <a:rPr lang="es-MX" sz="1100" dirty="0">
                <a:solidFill>
                  <a:schemeClr val="tx1"/>
                </a:solidFill>
              </a:rPr>
              <a:t>deberá presentar los documentos faltantes y/o acreditar la vigencia de su residencia legal en el país.</a:t>
            </a:r>
          </a:p>
        </p:txBody>
      </p:sp>
    </p:spTree>
    <p:extLst>
      <p:ext uri="{BB962C8B-B14F-4D97-AF65-F5344CB8AC3E}">
        <p14:creationId xmlns:p14="http://schemas.microsoft.com/office/powerpoint/2010/main" val="238978607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0CBDB48-67A7-42E1-B653-2B76FA5CAD3C}"/>
              </a:ext>
            </a:extLst>
          </p:cNvPr>
          <p:cNvSpPr>
            <a:spLocks noGrp="1"/>
          </p:cNvSpPr>
          <p:nvPr>
            <p:ph type="title"/>
          </p:nvPr>
        </p:nvSpPr>
        <p:spPr/>
        <p:txBody>
          <a:bodyPr>
            <a:normAutofit/>
          </a:bodyPr>
          <a:lstStyle/>
          <a:p>
            <a:pPr algn="ctr"/>
            <a:r>
              <a:rPr lang="es-MX" sz="2400" b="1" dirty="0">
                <a:solidFill>
                  <a:schemeClr val="tx1"/>
                </a:solidFill>
                <a:latin typeface="Verdana" panose="020B0604030504040204" pitchFamily="34" charset="0"/>
                <a:ea typeface="Verdana" panose="020B0604030504040204" pitchFamily="34" charset="0"/>
                <a:cs typeface="Verdana" panose="020B0604030504040204" pitchFamily="34" charset="0"/>
              </a:rPr>
              <a:t>Modelo de atención que garantizan el acceso a la salud para migrantes en CDMX</a:t>
            </a:r>
            <a:endParaRPr lang="es-ES" sz="2400" b="1" dirty="0">
              <a:solidFill>
                <a:schemeClr val="tx1"/>
              </a:solidFill>
              <a:latin typeface="Verdana" panose="020B0604030504040204" pitchFamily="34" charset="0"/>
              <a:ea typeface="Verdana" panose="020B0604030504040204" pitchFamily="34" charset="0"/>
              <a:cs typeface="Verdana" panose="020B0604030504040204" pitchFamily="34" charset="0"/>
            </a:endParaRPr>
          </a:p>
        </p:txBody>
      </p:sp>
      <p:pic>
        <p:nvPicPr>
          <p:cNvPr id="4" name="Marcador de contenido 3">
            <a:extLst>
              <a:ext uri="{FF2B5EF4-FFF2-40B4-BE49-F238E27FC236}">
                <a16:creationId xmlns:a16="http://schemas.microsoft.com/office/drawing/2014/main" id="{6EAE94AA-B445-4417-AAD6-39E81E8A49F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88081" y="1788160"/>
            <a:ext cx="3576320" cy="4445730"/>
          </a:xfrm>
          <a:prstGeom prst="rect">
            <a:avLst/>
          </a:prstGeom>
          <a:effectLst>
            <a:outerShdw blurRad="50800" dist="50800" dir="5400000" algn="ctr" rotWithShape="0">
              <a:srgbClr val="92D050"/>
            </a:outerShdw>
          </a:effectLst>
          <a:scene3d>
            <a:camera prst="orthographicFront"/>
            <a:lightRig rig="threePt" dir="t"/>
          </a:scene3d>
          <a:sp3d>
            <a:bevelT w="273050" prst="coolSlant"/>
          </a:sp3d>
        </p:spPr>
      </p:pic>
      <p:sp>
        <p:nvSpPr>
          <p:cNvPr id="5" name="Llamada de flecha a la izquierda 6">
            <a:extLst>
              <a:ext uri="{FF2B5EF4-FFF2-40B4-BE49-F238E27FC236}">
                <a16:creationId xmlns:a16="http://schemas.microsoft.com/office/drawing/2014/main" id="{4B9B53EF-117E-4077-81C8-2E8E1FB5D626}"/>
              </a:ext>
            </a:extLst>
          </p:cNvPr>
          <p:cNvSpPr/>
          <p:nvPr/>
        </p:nvSpPr>
        <p:spPr>
          <a:xfrm>
            <a:off x="6889426" y="2254101"/>
            <a:ext cx="3674528" cy="3388243"/>
          </a:xfrm>
          <a:prstGeom prst="leftArrowCallout">
            <a:avLst/>
          </a:prstGeom>
          <a:solidFill>
            <a:schemeClr val="bg2">
              <a:lumMod val="20000"/>
              <a:lumOff val="80000"/>
            </a:schemeClr>
          </a:solidFill>
          <a:ln>
            <a:solidFill>
              <a:srgbClr val="FF149B"/>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s-MX" sz="1200" b="1" dirty="0">
                <a:solidFill>
                  <a:srgbClr val="FF0000"/>
                </a:solidFill>
                <a:latin typeface="Verdana" panose="020B0604030504040204" pitchFamily="34" charset="0"/>
                <a:ea typeface="Verdana" panose="020B0604030504040204" pitchFamily="34" charset="0"/>
                <a:cs typeface="Verdana" panose="020B0604030504040204" pitchFamily="34" charset="0"/>
              </a:rPr>
              <a:t>RESPUESTA MULTISECTORIAL E INTERINSTITUCIONAL </a:t>
            </a:r>
            <a:r>
              <a:rPr lang="es-MX" sz="1200" b="1" dirty="0">
                <a:solidFill>
                  <a:schemeClr val="tx1"/>
                </a:solidFill>
                <a:latin typeface="Verdana" panose="020B0604030504040204" pitchFamily="34" charset="0"/>
                <a:ea typeface="Verdana" panose="020B0604030504040204" pitchFamily="34" charset="0"/>
                <a:cs typeface="Verdana" panose="020B0604030504040204" pitchFamily="34" charset="0"/>
              </a:rPr>
              <a:t>DE ACTORES GUBERNAMENTALES Y ORGANIZACIONES DE LA SOCIEDAD CIVIL COMO ES </a:t>
            </a:r>
            <a:r>
              <a:rPr lang="es-MX" sz="1200" b="1" u="sng" dirty="0">
                <a:solidFill>
                  <a:schemeClr val="tx1"/>
                </a:solidFill>
                <a:latin typeface="Verdana" panose="020B0604030504040204" pitchFamily="34" charset="0"/>
                <a:ea typeface="Verdana" panose="020B0604030504040204" pitchFamily="34" charset="0"/>
                <a:cs typeface="Verdana" panose="020B0604030504040204" pitchFamily="34" charset="0"/>
              </a:rPr>
              <a:t>LETRA S </a:t>
            </a:r>
            <a:r>
              <a:rPr lang="es-MX" sz="1200" b="1" dirty="0">
                <a:solidFill>
                  <a:schemeClr val="tx1"/>
                </a:solidFill>
                <a:latin typeface="Verdana" panose="020B0604030504040204" pitchFamily="34" charset="0"/>
                <a:ea typeface="Verdana" panose="020B0604030504040204" pitchFamily="34" charset="0"/>
                <a:cs typeface="Verdana" panose="020B0604030504040204" pitchFamily="34" charset="0"/>
              </a:rPr>
              <a:t>Y QUE SE LLEVA ACABO EN LAS CLINICAS ESPECIALIZADAS DE VIH DE LA CIUDAD DE MEXICO E IZTAPALAPA Y QUE ES UN REFERNTE PARA LAS ENTIDADES FEDERATIVAS DEL NORTE DEL PAIS Y DEL SUR </a:t>
            </a:r>
          </a:p>
        </p:txBody>
      </p:sp>
    </p:spTree>
    <p:extLst>
      <p:ext uri="{BB962C8B-B14F-4D97-AF65-F5344CB8AC3E}">
        <p14:creationId xmlns:p14="http://schemas.microsoft.com/office/powerpoint/2010/main" val="37144358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1849121" y="502305"/>
            <a:ext cx="8473440" cy="707886"/>
          </a:xfrm>
        </p:spPr>
        <p:txBody>
          <a:bodyPr wrap="square" anchor="ctr">
            <a:spAutoFit/>
          </a:bodyPr>
          <a:lstStyle/>
          <a:p>
            <a:pPr>
              <a:spcBef>
                <a:spcPts val="0"/>
              </a:spcBef>
            </a:pPr>
            <a:r>
              <a:rPr lang="es-MX" sz="2000" dirty="0">
                <a:latin typeface="Verdana" panose="020B0604030504040204" pitchFamily="34" charset="0"/>
                <a:ea typeface="Verdana" panose="020B0604030504040204" pitchFamily="34" charset="0"/>
                <a:cs typeface="Verdana" panose="020B0604030504040204" pitchFamily="34" charset="0"/>
              </a:rPr>
              <a:t>Servicios de la clínicas Santuario para migrantes centroamericanos y mexicanos que regresan al país</a:t>
            </a:r>
          </a:p>
        </p:txBody>
      </p:sp>
      <p:graphicFrame>
        <p:nvGraphicFramePr>
          <p:cNvPr id="3" name="Tabla 2"/>
          <p:cNvGraphicFramePr>
            <a:graphicFrameLocks noGrp="1"/>
          </p:cNvGraphicFramePr>
          <p:nvPr>
            <p:extLst/>
          </p:nvPr>
        </p:nvGraphicFramePr>
        <p:xfrm>
          <a:off x="1614684" y="1462967"/>
          <a:ext cx="8962632" cy="5455310"/>
        </p:xfrm>
        <a:graphic>
          <a:graphicData uri="http://schemas.openxmlformats.org/drawingml/2006/table">
            <a:tbl>
              <a:tblPr firstRow="1" firstCol="1" bandRow="1"/>
              <a:tblGrid>
                <a:gridCol w="4012322">
                  <a:extLst>
                    <a:ext uri="{9D8B030D-6E8A-4147-A177-3AD203B41FA5}">
                      <a16:colId xmlns:a16="http://schemas.microsoft.com/office/drawing/2014/main" val="20000"/>
                    </a:ext>
                  </a:extLst>
                </a:gridCol>
                <a:gridCol w="4950310">
                  <a:extLst>
                    <a:ext uri="{9D8B030D-6E8A-4147-A177-3AD203B41FA5}">
                      <a16:colId xmlns:a16="http://schemas.microsoft.com/office/drawing/2014/main" val="20001"/>
                    </a:ext>
                  </a:extLst>
                </a:gridCol>
              </a:tblGrid>
              <a:tr h="164028">
                <a:tc>
                  <a:txBody>
                    <a:bodyPr/>
                    <a:lstStyle/>
                    <a:p>
                      <a:pPr algn="ctr">
                        <a:lnSpc>
                          <a:spcPct val="115000"/>
                        </a:lnSpc>
                        <a:spcAft>
                          <a:spcPts val="0"/>
                        </a:spcAft>
                      </a:pPr>
                      <a:r>
                        <a:rPr lang="es-MX" sz="900" b="1" dirty="0">
                          <a:solidFill>
                            <a:srgbClr val="E7E6E6"/>
                          </a:solidFill>
                          <a:effectLst/>
                          <a:latin typeface="Rockwell" panose="02060603020205020403" pitchFamily="18" charset="0"/>
                          <a:ea typeface="Calibri" panose="020F0502020204030204" pitchFamily="34" charset="0"/>
                          <a:cs typeface="Times New Roman" panose="02020603050405020304" pitchFamily="18" charset="0"/>
                        </a:rPr>
                        <a:t>Intervención</a:t>
                      </a:r>
                      <a:endParaRPr lang="es-MX" sz="700" dirty="0">
                        <a:effectLst/>
                        <a:latin typeface="Calibri" panose="020F0502020204030204" pitchFamily="34" charset="0"/>
                        <a:ea typeface="Calibri" panose="020F0502020204030204" pitchFamily="34" charset="0"/>
                        <a:cs typeface="Times New Roman" panose="02020603050405020304" pitchFamily="18" charset="0"/>
                      </a:endParaRPr>
                    </a:p>
                  </a:txBody>
                  <a:tcPr marL="45846" marR="458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323E4F"/>
                    </a:solidFill>
                  </a:tcPr>
                </a:tc>
                <a:tc>
                  <a:txBody>
                    <a:bodyPr/>
                    <a:lstStyle/>
                    <a:p>
                      <a:pPr algn="ctr">
                        <a:lnSpc>
                          <a:spcPct val="115000"/>
                        </a:lnSpc>
                        <a:spcAft>
                          <a:spcPts val="0"/>
                        </a:spcAft>
                      </a:pPr>
                      <a:r>
                        <a:rPr lang="es-MX" sz="900" b="1" dirty="0">
                          <a:solidFill>
                            <a:srgbClr val="E7E6E6"/>
                          </a:solidFill>
                          <a:effectLst/>
                          <a:latin typeface="Rockwell" panose="02060603020205020403" pitchFamily="18" charset="0"/>
                          <a:ea typeface="Calibri" panose="020F0502020204030204" pitchFamily="34" charset="0"/>
                          <a:cs typeface="Times New Roman" panose="02020603050405020304" pitchFamily="18" charset="0"/>
                        </a:rPr>
                        <a:t>Objetivo</a:t>
                      </a:r>
                      <a:endParaRPr lang="es-MX" sz="700" dirty="0">
                        <a:effectLst/>
                        <a:latin typeface="Calibri" panose="020F0502020204030204" pitchFamily="34" charset="0"/>
                        <a:ea typeface="Calibri" panose="020F0502020204030204" pitchFamily="34" charset="0"/>
                        <a:cs typeface="Times New Roman" panose="02020603050405020304" pitchFamily="18" charset="0"/>
                      </a:endParaRPr>
                    </a:p>
                  </a:txBody>
                  <a:tcPr marL="45846" marR="458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323E4F"/>
                    </a:solidFill>
                  </a:tcPr>
                </a:tc>
                <a:extLst>
                  <a:ext uri="{0D108BD9-81ED-4DB2-BD59-A6C34878D82A}">
                    <a16:rowId xmlns:a16="http://schemas.microsoft.com/office/drawing/2014/main" val="10000"/>
                  </a:ext>
                </a:extLst>
              </a:tr>
              <a:tr h="972539">
                <a:tc>
                  <a:txBody>
                    <a:bodyPr/>
                    <a:lstStyle/>
                    <a:p>
                      <a:pPr algn="ctr">
                        <a:spcAft>
                          <a:spcPts val="0"/>
                        </a:spcAft>
                      </a:pPr>
                      <a:r>
                        <a:rPr lang="es-MX" sz="1800" i="0" dirty="0">
                          <a:effectLst/>
                          <a:latin typeface="Calibri" panose="020F0502020204030204" pitchFamily="34" charset="0"/>
                          <a:ea typeface="Calibri" panose="020F0502020204030204" pitchFamily="34" charset="0"/>
                          <a:cs typeface="Calibri" panose="020F0502020204030204" pitchFamily="34" charset="0"/>
                        </a:rPr>
                        <a:t> </a:t>
                      </a:r>
                    </a:p>
                    <a:p>
                      <a:pPr algn="ctr">
                        <a:spcAft>
                          <a:spcPts val="0"/>
                        </a:spcAft>
                      </a:pPr>
                      <a:r>
                        <a:rPr lang="es-MX" sz="1800" i="0" dirty="0">
                          <a:effectLst/>
                          <a:latin typeface="Calibri" panose="020F0502020204030204" pitchFamily="34" charset="0"/>
                          <a:ea typeface="Calibri" panose="020F0502020204030204" pitchFamily="34" charset="0"/>
                          <a:cs typeface="Calibri" panose="020F0502020204030204" pitchFamily="34" charset="0"/>
                        </a:rPr>
                        <a:t>Letra S, Sida, Cultura y Vida Cotidiana A.C. </a:t>
                      </a:r>
                    </a:p>
                  </a:txBody>
                  <a:tcPr marL="45846" marR="458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marL="22225" algn="just">
                        <a:spcAft>
                          <a:spcPts val="0"/>
                        </a:spcAft>
                      </a:pPr>
                      <a:r>
                        <a:rPr lang="es-MX" sz="1800" i="0" dirty="0">
                          <a:effectLst/>
                          <a:latin typeface="Calibri" panose="020F0502020204030204" pitchFamily="34" charset="0"/>
                          <a:ea typeface="Calibri" panose="020F0502020204030204" pitchFamily="34" charset="0"/>
                          <a:cs typeface="Calibri" panose="020F0502020204030204" pitchFamily="34" charset="0"/>
                        </a:rPr>
                        <a:t>Servicios de orientación, acompañamiento en la presentación y seguimiento de quejas, canalización y asesoría legal por discriminación o violación de sus derechos humanos.</a:t>
                      </a:r>
                    </a:p>
                    <a:p>
                      <a:pPr marL="22225" algn="just">
                        <a:spcAft>
                          <a:spcPts val="0"/>
                        </a:spcAft>
                      </a:pPr>
                      <a:r>
                        <a:rPr lang="es-MX" sz="1800" i="0" dirty="0">
                          <a:effectLst/>
                          <a:latin typeface="Calibri" panose="020F0502020204030204" pitchFamily="34" charset="0"/>
                          <a:ea typeface="Calibri" panose="020F0502020204030204" pitchFamily="34" charset="0"/>
                          <a:cs typeface="Calibri" panose="020F0502020204030204" pitchFamily="34" charset="0"/>
                        </a:rPr>
                        <a:t>Asesoría sobre el derecho a la protección de datos personales em especial los sensibles </a:t>
                      </a:r>
                    </a:p>
                    <a:p>
                      <a:pPr marL="22225" algn="just">
                        <a:spcAft>
                          <a:spcPts val="0"/>
                        </a:spcAft>
                      </a:pPr>
                      <a:r>
                        <a:rPr lang="es-MX" sz="1800" i="0" dirty="0">
                          <a:effectLst/>
                          <a:latin typeface="Calibri" panose="020F0502020204030204" pitchFamily="34" charset="0"/>
                          <a:ea typeface="Calibri" panose="020F0502020204030204" pitchFamily="34" charset="0"/>
                          <a:cs typeface="Calibri" panose="020F0502020204030204" pitchFamily="34" charset="0"/>
                        </a:rPr>
                        <a:t>El uso de la herramienta del derecho a la información d su expediente clínico en beneficio del usuario de los servicios de salud </a:t>
                      </a:r>
                    </a:p>
                  </a:txBody>
                  <a:tcPr marL="45846" marR="458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extLst>
                  <a:ext uri="{0D108BD9-81ED-4DB2-BD59-A6C34878D82A}">
                    <a16:rowId xmlns:a16="http://schemas.microsoft.com/office/drawing/2014/main" val="10001"/>
                  </a:ext>
                </a:extLst>
              </a:tr>
              <a:tr h="483510">
                <a:tc>
                  <a:txBody>
                    <a:bodyPr/>
                    <a:lstStyle/>
                    <a:p>
                      <a:pPr algn="ctr">
                        <a:spcAft>
                          <a:spcPts val="0"/>
                        </a:spcAft>
                      </a:pPr>
                      <a:r>
                        <a:rPr lang="es-MX" sz="1800" i="0" dirty="0">
                          <a:effectLst/>
                          <a:latin typeface="Calibri" panose="020F0502020204030204" pitchFamily="34" charset="0"/>
                          <a:ea typeface="Calibri" panose="020F0502020204030204" pitchFamily="34" charset="0"/>
                          <a:cs typeface="Calibri" panose="020F0502020204030204" pitchFamily="34" charset="0"/>
                        </a:rPr>
                        <a:t>Consejería y Diagnóstico</a:t>
                      </a:r>
                    </a:p>
                  </a:txBody>
                  <a:tcPr marL="45846" marR="458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marL="22225" algn="just"/>
                      <a:r>
                        <a:rPr lang="es-MX" sz="1800" i="0" dirty="0">
                          <a:effectLst/>
                          <a:latin typeface="Calibri" panose="020F0502020204030204" pitchFamily="34" charset="0"/>
                          <a:ea typeface="Calibri" panose="020F0502020204030204" pitchFamily="34" charset="0"/>
                          <a:cs typeface="Calibri" panose="020F0502020204030204" pitchFamily="34" charset="0"/>
                        </a:rPr>
                        <a:t>Diagnóstico de VIH, Hepatitis B y C, Sífilis. Canalización al servicio que corresponda.</a:t>
                      </a:r>
                      <a:endParaRPr lang="es-MX" sz="1800" i="0" dirty="0">
                        <a:effectLst/>
                        <a:latin typeface="Calibri" panose="020F0502020204030204" pitchFamily="34" charset="0"/>
                        <a:cs typeface="Calibri" panose="020F0502020204030204" pitchFamily="34" charset="0"/>
                      </a:endParaRPr>
                    </a:p>
                  </a:txBody>
                  <a:tcPr marL="45846" marR="458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extLst>
                  <a:ext uri="{0D108BD9-81ED-4DB2-BD59-A6C34878D82A}">
                    <a16:rowId xmlns:a16="http://schemas.microsoft.com/office/drawing/2014/main" val="10003"/>
                  </a:ext>
                </a:extLst>
              </a:tr>
              <a:tr h="627842">
                <a:tc>
                  <a:txBody>
                    <a:bodyPr/>
                    <a:lstStyle/>
                    <a:p>
                      <a:pPr algn="ctr">
                        <a:lnSpc>
                          <a:spcPct val="115000"/>
                        </a:lnSpc>
                        <a:spcAft>
                          <a:spcPts val="0"/>
                        </a:spcAft>
                      </a:pPr>
                      <a:r>
                        <a:rPr lang="es-MX" sz="1800" i="0" dirty="0">
                          <a:effectLst/>
                          <a:latin typeface="Calibri" panose="020F0502020204030204" pitchFamily="34" charset="0"/>
                          <a:ea typeface="Calibri" panose="020F0502020204030204" pitchFamily="34" charset="0"/>
                          <a:cs typeface="Calibri" panose="020F0502020204030204" pitchFamily="34" charset="0"/>
                        </a:rPr>
                        <a:t>Atención a Víctimas de Violencia Sexual</a:t>
                      </a:r>
                    </a:p>
                  </a:txBody>
                  <a:tcPr marL="45846" marR="458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225" algn="just">
                        <a:spcAft>
                          <a:spcPts val="0"/>
                        </a:spcAft>
                      </a:pPr>
                      <a:r>
                        <a:rPr lang="es-MX" sz="1800" i="0" dirty="0">
                          <a:effectLst/>
                          <a:latin typeface="Calibri" panose="020F0502020204030204" pitchFamily="34" charset="0"/>
                          <a:ea typeface="Calibri" panose="020F0502020204030204" pitchFamily="34" charset="0"/>
                          <a:cs typeface="Calibri" panose="020F0502020204030204" pitchFamily="34" charset="0"/>
                        </a:rPr>
                        <a:t>Tratamiento profiláctico para prevención  de VIH, Infecciones de Transmisión Sexual y embarazo.</a:t>
                      </a:r>
                    </a:p>
                  </a:txBody>
                  <a:tcPr marL="45846" marR="458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1141067">
                <a:tc>
                  <a:txBody>
                    <a:bodyPr/>
                    <a:lstStyle/>
                    <a:p>
                      <a:pPr algn="ctr">
                        <a:spcAft>
                          <a:spcPts val="0"/>
                        </a:spcAft>
                      </a:pPr>
                      <a:r>
                        <a:rPr lang="es-MX" sz="1800" i="0" dirty="0">
                          <a:effectLst/>
                          <a:latin typeface="Calibri" panose="020F0502020204030204" pitchFamily="34" charset="0"/>
                          <a:ea typeface="Calibri" panose="020F0502020204030204" pitchFamily="34" charset="0"/>
                          <a:cs typeface="Calibri" panose="020F0502020204030204" pitchFamily="34" charset="0"/>
                        </a:rPr>
                        <a:t>Salud Sexual y Reproductiva e ITS </a:t>
                      </a:r>
                    </a:p>
                  </a:txBody>
                  <a:tcPr marL="45846" marR="458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marL="22225" algn="just">
                        <a:spcAft>
                          <a:spcPts val="0"/>
                        </a:spcAft>
                      </a:pPr>
                      <a:r>
                        <a:rPr lang="es-MX" sz="1800" i="0" dirty="0">
                          <a:effectLst/>
                          <a:latin typeface="Calibri" panose="020F0502020204030204" pitchFamily="34" charset="0"/>
                          <a:ea typeface="Calibri" panose="020F0502020204030204" pitchFamily="34" charset="0"/>
                          <a:cs typeface="Calibri" panose="020F0502020204030204" pitchFamily="34" charset="0"/>
                        </a:rPr>
                        <a:t>Manejo sindromático de Infecciones de Transmisión Sexual, prevención de la transmisión perinatal del VIH y control de embarazo en mujeres en situación de vulnerabilidad social, así como prevención del embarazo con métodos anticonceptivos de larga duración.</a:t>
                      </a:r>
                    </a:p>
                  </a:txBody>
                  <a:tcPr marL="45846" marR="458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67510933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70088" y="393406"/>
            <a:ext cx="8229600" cy="1379834"/>
          </a:xfrm>
        </p:spPr>
        <p:txBody>
          <a:bodyPr>
            <a:noAutofit/>
          </a:bodyPr>
          <a:lstStyle/>
          <a:p>
            <a:pPr algn="ctr">
              <a:defRPr/>
            </a:pPr>
            <a:r>
              <a:rPr lang="es-ES" sz="2000" b="1" dirty="0">
                <a:solidFill>
                  <a:schemeClr val="tx1"/>
                </a:solidFill>
                <a:latin typeface="Verdana" panose="020B0604030504040204" pitchFamily="34" charset="0"/>
                <a:ea typeface="Verdana" panose="020B0604030504040204" pitchFamily="34" charset="0"/>
                <a:cs typeface="Verdana" panose="020B0604030504040204" pitchFamily="34" charset="0"/>
              </a:rPr>
              <a:t>Ejemplo de Caso concreto de Inclusión de migrantes en transito en los servicios de salud en las entidades federativas</a:t>
            </a:r>
            <a:endParaRPr lang="es-MX" sz="2000" b="1" dirty="0">
              <a:solidFill>
                <a:schemeClr val="tx1"/>
              </a:solidFill>
              <a:latin typeface="Verdana" panose="020B0604030504040204" pitchFamily="34" charset="0"/>
              <a:ea typeface="Verdana" panose="020B0604030504040204" pitchFamily="34" charset="0"/>
              <a:cs typeface="Verdana" panose="020B0604030504040204" pitchFamily="34" charset="0"/>
            </a:endParaRPr>
          </a:p>
        </p:txBody>
      </p:sp>
      <p:graphicFrame>
        <p:nvGraphicFramePr>
          <p:cNvPr id="4" name="3 Marcador de contenido"/>
          <p:cNvGraphicFramePr>
            <a:graphicFrameLocks noGrp="1"/>
          </p:cNvGraphicFramePr>
          <p:nvPr>
            <p:ph idx="1"/>
            <p:extLst>
              <p:ext uri="{D42A27DB-BD31-4B8C-83A1-F6EECF244321}">
                <p14:modId xmlns:p14="http://schemas.microsoft.com/office/powerpoint/2010/main" val="3963300258"/>
              </p:ext>
            </p:extLst>
          </p:nvPr>
        </p:nvGraphicFramePr>
        <p:xfrm>
          <a:off x="1981200" y="1732406"/>
          <a:ext cx="8229600" cy="50081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5 CuadroTexto"/>
          <p:cNvSpPr txBox="1"/>
          <p:nvPr/>
        </p:nvSpPr>
        <p:spPr>
          <a:xfrm>
            <a:off x="1717675" y="1895475"/>
            <a:ext cx="2952750" cy="400110"/>
          </a:xfrm>
          <a:prstGeom prst="rect">
            <a:avLst/>
          </a:prstGeom>
          <a:noFill/>
        </p:spPr>
        <p:txBody>
          <a:bodyPr>
            <a:spAutoFit/>
          </a:bodyPr>
          <a:lstStyle/>
          <a:p>
            <a:pPr algn="ctr">
              <a:defRPr/>
            </a:pPr>
            <a:endParaRPr lang="es-MX" sz="2000" b="1" dirty="0">
              <a:latin typeface="Arial" pitchFamily="34" charset="0"/>
              <a:cs typeface="Arial" pitchFamily="34" charset="0"/>
            </a:endParaRPr>
          </a:p>
        </p:txBody>
      </p:sp>
      <p:sp>
        <p:nvSpPr>
          <p:cNvPr id="7" name="6 CuadroTexto"/>
          <p:cNvSpPr txBox="1"/>
          <p:nvPr/>
        </p:nvSpPr>
        <p:spPr>
          <a:xfrm>
            <a:off x="1350336" y="5443871"/>
            <a:ext cx="9707524" cy="394210"/>
          </a:xfrm>
          <a:prstGeom prst="rect">
            <a:avLst/>
          </a:prstGeom>
          <a:noFill/>
        </p:spPr>
        <p:txBody>
          <a:bodyPr wrap="square">
            <a:spAutoFit/>
          </a:bodyPr>
          <a:lstStyle/>
          <a:p>
            <a:pPr lvl="1" algn="just">
              <a:lnSpc>
                <a:spcPct val="120000"/>
              </a:lnSpc>
            </a:pPr>
            <a:endParaRPr lang="es-MX" b="1" dirty="0">
              <a:latin typeface="Arial" pitchFamily="34" charset="0"/>
              <a:cs typeface="Arial" pitchFamily="34" charset="0"/>
            </a:endParaRPr>
          </a:p>
        </p:txBody>
      </p:sp>
      <p:sp>
        <p:nvSpPr>
          <p:cNvPr id="9" name="8 CuadroTexto"/>
          <p:cNvSpPr txBox="1"/>
          <p:nvPr/>
        </p:nvSpPr>
        <p:spPr>
          <a:xfrm>
            <a:off x="7661276" y="1911351"/>
            <a:ext cx="2322513" cy="400110"/>
          </a:xfrm>
          <a:prstGeom prst="rect">
            <a:avLst/>
          </a:prstGeom>
          <a:noFill/>
        </p:spPr>
        <p:txBody>
          <a:bodyPr>
            <a:spAutoFit/>
          </a:bodyPr>
          <a:lstStyle/>
          <a:p>
            <a:pPr algn="ctr">
              <a:defRPr/>
            </a:pPr>
            <a:endParaRPr lang="es-MX" sz="2000" b="1" dirty="0">
              <a:latin typeface="Arial" pitchFamily="34" charset="0"/>
              <a:cs typeface="Arial" pitchFamily="34" charset="0"/>
            </a:endParaRPr>
          </a:p>
        </p:txBody>
      </p:sp>
      <p:sp>
        <p:nvSpPr>
          <p:cNvPr id="16392" name="9 CuadroTexto"/>
          <p:cNvSpPr txBox="1">
            <a:spLocks noChangeArrowheads="1"/>
          </p:cNvSpPr>
          <p:nvPr/>
        </p:nvSpPr>
        <p:spPr bwMode="auto">
          <a:xfrm>
            <a:off x="8026400" y="1649413"/>
            <a:ext cx="2452688" cy="400050"/>
          </a:xfrm>
          <a:prstGeom prst="rect">
            <a:avLst/>
          </a:prstGeom>
          <a:noFill/>
          <a:ln w="9525">
            <a:noFill/>
            <a:miter lim="800000"/>
            <a:headEnd/>
            <a:tailEnd/>
          </a:ln>
        </p:spPr>
        <p:txBody>
          <a:bodyPr>
            <a:spAutoFit/>
          </a:bodyPr>
          <a:lstStyle/>
          <a:p>
            <a:pPr algn="ctr"/>
            <a:endParaRPr lang="es-ES" sz="2000" b="1"/>
          </a:p>
        </p:txBody>
      </p:sp>
    </p:spTree>
    <p:extLst>
      <p:ext uri="{BB962C8B-B14F-4D97-AF65-F5344CB8AC3E}">
        <p14:creationId xmlns:p14="http://schemas.microsoft.com/office/powerpoint/2010/main" val="42935629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03B452-0BAE-4FFA-88CE-7EBA9501EC48}"/>
              </a:ext>
            </a:extLst>
          </p:cNvPr>
          <p:cNvSpPr>
            <a:spLocks noGrp="1"/>
          </p:cNvSpPr>
          <p:nvPr>
            <p:ph type="title"/>
          </p:nvPr>
        </p:nvSpPr>
        <p:spPr/>
        <p:txBody>
          <a:bodyPr>
            <a:normAutofit/>
          </a:bodyPr>
          <a:lstStyle/>
          <a:p>
            <a:pPr algn="ctr"/>
            <a:r>
              <a:rPr lang="es-ES" b="1" dirty="0">
                <a:solidFill>
                  <a:schemeClr val="tx1"/>
                </a:solidFill>
              </a:rPr>
              <a:t>INFORME DE CRIMENES DE ODIO POR HOMOFOBIA y TRANSFOBIA  </a:t>
            </a:r>
          </a:p>
        </p:txBody>
      </p:sp>
      <p:graphicFrame>
        <p:nvGraphicFramePr>
          <p:cNvPr id="4" name="Marcador de contenido 3">
            <a:extLst>
              <a:ext uri="{FF2B5EF4-FFF2-40B4-BE49-F238E27FC236}">
                <a16:creationId xmlns:a16="http://schemas.microsoft.com/office/drawing/2014/main" id="{8D69B329-B45F-49D1-A867-C77CF75D52E0}"/>
              </a:ext>
            </a:extLst>
          </p:cNvPr>
          <p:cNvGraphicFramePr>
            <a:graphicFrameLocks noGrp="1"/>
          </p:cNvGraphicFramePr>
          <p:nvPr>
            <p:ph idx="1"/>
            <p:extLst>
              <p:ext uri="{D42A27DB-BD31-4B8C-83A1-F6EECF244321}">
                <p14:modId xmlns:p14="http://schemas.microsoft.com/office/powerpoint/2010/main" val="900654915"/>
              </p:ext>
            </p:extLst>
          </p:nvPr>
        </p:nvGraphicFramePr>
        <p:xfrm>
          <a:off x="2589213" y="2133600"/>
          <a:ext cx="8915400" cy="3778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002857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arcador de contenido 1">
            <a:extLst>
              <a:ext uri="{FF2B5EF4-FFF2-40B4-BE49-F238E27FC236}">
                <a16:creationId xmlns:a16="http://schemas.microsoft.com/office/drawing/2014/main" id="{EB50AF90-F3A3-44B8-A82E-D13AA2C070CE}"/>
              </a:ext>
            </a:extLst>
          </p:cNvPr>
          <p:cNvPicPr>
            <a:picLocks noGrp="1" noChangeAspect="1"/>
          </p:cNvPicPr>
          <p:nvPr>
            <p:ph idx="1"/>
          </p:nvPr>
        </p:nvPicPr>
        <p:blipFill>
          <a:blip r:embed="rId2"/>
          <a:stretch>
            <a:fillRect/>
          </a:stretch>
        </p:blipFill>
        <p:spPr>
          <a:xfrm>
            <a:off x="1584251" y="574158"/>
            <a:ext cx="9622465" cy="5911702"/>
          </a:xfrm>
          <a:prstGeom prst="rect">
            <a:avLst/>
          </a:prstGeom>
        </p:spPr>
      </p:pic>
    </p:spTree>
    <p:extLst>
      <p:ext uri="{BB962C8B-B14F-4D97-AF65-F5344CB8AC3E}">
        <p14:creationId xmlns:p14="http://schemas.microsoft.com/office/powerpoint/2010/main" val="7180388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33107" y="350874"/>
            <a:ext cx="9771505" cy="1554126"/>
          </a:xfrm>
        </p:spPr>
        <p:txBody>
          <a:bodyPr>
            <a:normAutofit/>
          </a:bodyPr>
          <a:lstStyle/>
          <a:p>
            <a:pPr algn="ctr"/>
            <a:r>
              <a:rPr lang="es-MX" sz="2400" dirty="0">
                <a:latin typeface="Verdana" panose="020B0604030504040204" pitchFamily="34" charset="0"/>
                <a:ea typeface="Verdana" panose="020B0604030504040204" pitchFamily="34" charset="0"/>
                <a:cs typeface="Verdana" panose="020B0604030504040204" pitchFamily="34" charset="0"/>
              </a:rPr>
              <a:t>Servicios Legales en Derechos Humanos para atención de nuestras poblaciones son multidisciplinarios e interinstitucional</a:t>
            </a:r>
          </a:p>
        </p:txBody>
      </p:sp>
      <p:graphicFrame>
        <p:nvGraphicFramePr>
          <p:cNvPr id="4" name="3 Marcador de contenido"/>
          <p:cNvGraphicFramePr>
            <a:graphicFrameLocks noGrp="1"/>
          </p:cNvGraphicFramePr>
          <p:nvPr>
            <p:ph idx="1"/>
            <p:extLst/>
          </p:nvPr>
        </p:nvGraphicFramePr>
        <p:xfrm>
          <a:off x="1981200" y="1600201"/>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045513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AB9DB5D1-C760-442B-899A-B46F7CBCC1CF}"/>
              </a:ext>
            </a:extLst>
          </p:cNvPr>
          <p:cNvSpPr>
            <a:spLocks noGrp="1"/>
          </p:cNvSpPr>
          <p:nvPr>
            <p:ph idx="1"/>
          </p:nvPr>
        </p:nvSpPr>
        <p:spPr>
          <a:xfrm>
            <a:off x="1898374" y="2077278"/>
            <a:ext cx="9606238" cy="3833944"/>
          </a:xfrm>
        </p:spPr>
        <p:txBody>
          <a:bodyPr>
            <a:normAutofit/>
          </a:bodyPr>
          <a:lstStyle/>
          <a:p>
            <a:pPr marL="0" indent="0" algn="ctr">
              <a:buNone/>
            </a:pPr>
            <a:r>
              <a:rPr lang="es-ES" sz="7200" b="1" dirty="0">
                <a:latin typeface="Arial" panose="020B0604020202020204" pitchFamily="34" charset="0"/>
                <a:cs typeface="Arial" panose="020B0604020202020204" pitchFamily="34" charset="0"/>
              </a:rPr>
              <a:t>Gracias           </a:t>
            </a:r>
          </a:p>
          <a:p>
            <a:pPr marL="0" indent="0" algn="ctr">
              <a:buNone/>
            </a:pPr>
            <a:endParaRPr lang="es-ES" sz="7200" b="1" dirty="0">
              <a:latin typeface="Arial" panose="020B0604020202020204" pitchFamily="34" charset="0"/>
              <a:cs typeface="Arial" panose="020B0604020202020204" pitchFamily="34" charset="0"/>
            </a:endParaRPr>
          </a:p>
          <a:p>
            <a:pPr marL="0" indent="0" algn="ctr">
              <a:buNone/>
            </a:pPr>
            <a:r>
              <a:rPr lang="es-ES" sz="4800" dirty="0"/>
              <a:t> </a:t>
            </a:r>
          </a:p>
        </p:txBody>
      </p:sp>
    </p:spTree>
    <p:extLst>
      <p:ext uri="{BB962C8B-B14F-4D97-AF65-F5344CB8AC3E}">
        <p14:creationId xmlns:p14="http://schemas.microsoft.com/office/powerpoint/2010/main" val="2966049688"/>
      </p:ext>
    </p:extLst>
  </p:cSld>
  <p:clrMapOvr>
    <a:masterClrMapping/>
  </p:clrMapOvr>
</p:sld>
</file>

<file path=ppt/theme/theme1.xml><?xml version="1.0" encoding="utf-8"?>
<a:theme xmlns:a="http://schemas.openxmlformats.org/drawingml/2006/main" name="Espiral">
  <a:themeElements>
    <a:clrScheme name="Verde azulado">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Espiral">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Espiral">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517</TotalTime>
  <Words>1295</Words>
  <Application>Microsoft Office PowerPoint</Application>
  <PresentationFormat>Panorámica</PresentationFormat>
  <Paragraphs>183</Paragraphs>
  <Slides>16</Slides>
  <Notes>2</Notes>
  <HiddenSlides>0</HiddenSlides>
  <MMClips>0</MMClips>
  <ScaleCrop>false</ScaleCrop>
  <HeadingPairs>
    <vt:vector size="6" baseType="variant">
      <vt:variant>
        <vt:lpstr>Fuentes usadas</vt:lpstr>
      </vt:variant>
      <vt:variant>
        <vt:i4>9</vt:i4>
      </vt:variant>
      <vt:variant>
        <vt:lpstr>Tema</vt:lpstr>
      </vt:variant>
      <vt:variant>
        <vt:i4>1</vt:i4>
      </vt:variant>
      <vt:variant>
        <vt:lpstr>Títulos de diapositiva</vt:lpstr>
      </vt:variant>
      <vt:variant>
        <vt:i4>16</vt:i4>
      </vt:variant>
    </vt:vector>
  </HeadingPairs>
  <TitlesOfParts>
    <vt:vector size="26" baseType="lpstr">
      <vt:lpstr>ＭＳ Ｐゴシック</vt:lpstr>
      <vt:lpstr>Arial</vt:lpstr>
      <vt:lpstr>Calibri</vt:lpstr>
      <vt:lpstr>Century Gothic</vt:lpstr>
      <vt:lpstr>Rockwell</vt:lpstr>
      <vt:lpstr>Times New Roman</vt:lpstr>
      <vt:lpstr>Verdana</vt:lpstr>
      <vt:lpstr>Wingdings</vt:lpstr>
      <vt:lpstr>Wingdings 3</vt:lpstr>
      <vt:lpstr>Espiral</vt:lpstr>
      <vt:lpstr>EL DERECHO DE LOS MIGRANTES A LA SALUD </vt:lpstr>
      <vt:lpstr>Presentación de PowerPoint</vt:lpstr>
      <vt:lpstr>Presentación de PowerPoint</vt:lpstr>
      <vt:lpstr>Presentación de PowerPoint</vt:lpstr>
      <vt:lpstr>Presentación de PowerPoint</vt:lpstr>
      <vt:lpstr>Presentación de PowerPoint</vt:lpstr>
      <vt:lpstr>Barreras para la Integración a Atención a los Servicios de Salud en México </vt:lpstr>
      <vt:lpstr>Presentación de PowerPoint</vt:lpstr>
      <vt:lpstr>Información de lineamientos del Seguro Popular para migrantes</vt:lpstr>
      <vt:lpstr>Modelo de atención que garantizan el acceso a la salud para migrantes en CDMX</vt:lpstr>
      <vt:lpstr>Servicios de la clínicas Santuario para migrantes centroamericanos y mexicanos que regresan al país</vt:lpstr>
      <vt:lpstr>Ejemplo de Caso concreto de Inclusión de migrantes en transito en los servicios de salud en las entidades federativas</vt:lpstr>
      <vt:lpstr>INFORME DE CRIMENES DE ODIO POR HOMOFOBIA y TRANSFOBIA  </vt:lpstr>
      <vt:lpstr>Presentación de PowerPoint</vt:lpstr>
      <vt:lpstr>Servicios Legales en Derechos Humanos para atención de nuestras poblaciones son multidisciplinarios e interinstitucional</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LUNACUARIS</dc:creator>
  <cp:lastModifiedBy>Ixchel Cruz Cisneros</cp:lastModifiedBy>
  <cp:revision>48</cp:revision>
  <cp:lastPrinted>2018-02-22T15:41:48Z</cp:lastPrinted>
  <dcterms:created xsi:type="dcterms:W3CDTF">2017-06-28T02:56:52Z</dcterms:created>
  <dcterms:modified xsi:type="dcterms:W3CDTF">2018-02-22T15:48:56Z</dcterms:modified>
</cp:coreProperties>
</file>