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5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57" autoAdjust="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van Rouwendaal" userId="ed6f2fc2978f7c48" providerId="LiveId" clId="{00CB0258-224E-420D-851D-F0E16D002ABB}"/>
    <pc:docChg chg="modSld">
      <pc:chgData name="John van Rouwendaal" userId="ed6f2fc2978f7c48" providerId="LiveId" clId="{00CB0258-224E-420D-851D-F0E16D002ABB}" dt="2025-10-01T16:21:30.021" v="1" actId="20577"/>
      <pc:docMkLst>
        <pc:docMk/>
      </pc:docMkLst>
      <pc:sldChg chg="modSp mod">
        <pc:chgData name="John van Rouwendaal" userId="ed6f2fc2978f7c48" providerId="LiveId" clId="{00CB0258-224E-420D-851D-F0E16D002ABB}" dt="2025-10-01T16:21:30.021" v="1" actId="20577"/>
        <pc:sldMkLst>
          <pc:docMk/>
          <pc:sldMk cId="2166715644" sldId="275"/>
        </pc:sldMkLst>
        <pc:spChg chg="mod">
          <ac:chgData name="John van Rouwendaal" userId="ed6f2fc2978f7c48" providerId="LiveId" clId="{00CB0258-224E-420D-851D-F0E16D002ABB}" dt="2025-10-01T16:21:30.021" v="1" actId="20577"/>
          <ac:spMkLst>
            <pc:docMk/>
            <pc:sldMk cId="2166715644" sldId="275"/>
            <ac:spMk id="7" creationId="{BCF7D158-37B8-7D36-144C-8612B040EA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F2DF4-16AF-470C-A9A7-E5F71E83CEE6}" type="datetimeFigureOut">
              <a:rPr lang="nl-NL" smtClean="0"/>
              <a:t>25-1-2026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38930-CDE0-488C-9F80-4B89038DA7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36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38930-CDE0-488C-9F80-4B89038DA77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03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7CC9B-DD46-5BBC-F8C0-3ABB1025D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94521D3-9053-325F-232F-4FF483B44A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CAD1DDA-46C1-AC81-837B-2FF5DD9CC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5723B7-7992-EB26-8312-B5CB67E5B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38930-CDE0-488C-9F80-4B89038DA77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99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0178F-9052-BC48-C532-F1F41B4C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0FC784-CA45-9295-C94E-6A5C89847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3F519A50-8FAF-3059-7245-9EF9F1C23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003366"/>
                </a:solidFill>
              </a:defRPr>
            </a:lvl1pPr>
          </a:lstStyle>
          <a:p>
            <a:r>
              <a:rPr lang="nl-NL"/>
              <a:t>www.nzpm.nl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88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8E471-A754-FFA2-2528-D403EE9F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FB24D6-3629-F8D9-44BC-8D71583A1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FE91F8-28EC-3972-E0F8-6AF3DE6C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9220D9-0F7D-10EB-9AE0-940EA498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776FAB-B6F9-19ED-3670-2DF4FD5E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60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FF958DD-9031-D2FE-7B5B-9DE57AD06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C70B18-1C28-2EDA-E1DC-C40334A93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71712F-902F-6895-4137-02A6DC3D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6AFB38-B7F0-EFE4-0AFF-673B9CFF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591A51-C1C7-31CB-D3E2-167D3B2A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5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822295-107D-6AD0-5FBA-3D6A78701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003366"/>
                </a:solidFill>
              </a:defRPr>
            </a:lvl1pPr>
          </a:lstStyle>
          <a:p>
            <a:r>
              <a:rPr lang="nl-NL" dirty="0"/>
              <a:t>www.nzpm.nl</a:t>
            </a:r>
          </a:p>
        </p:txBody>
      </p:sp>
    </p:spTree>
    <p:extLst>
      <p:ext uri="{BB962C8B-B14F-4D97-AF65-F5344CB8AC3E}">
        <p14:creationId xmlns:p14="http://schemas.microsoft.com/office/powerpoint/2010/main" val="103177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4478C-2E3A-2916-3875-E047AA734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53D91F-1C30-CA72-E6EE-9DA56240D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413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70F1E-CA9B-75E3-307D-483FF796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471EB8-6DA0-3FD8-D8C3-E0FFB212C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201649-48E4-1472-AB15-7FC36F4D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4BF04D-5489-C4E3-2148-774B79DE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5156C4-8569-D8BA-DF9C-8C3601F3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34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2002-5177-65BC-1937-584D8D03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6F4D8-FEC9-E37B-26D6-55C839FE2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46A79C-352C-7C28-9616-0D6EA3485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A19493-2BB8-B326-2AD0-6B7B8D3F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4B7CF4-5958-93EA-B632-7314407C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9F6F3C-E88D-758D-F77B-908B68DA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80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EA566-A9D8-B0C3-7166-62AB279F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F41245-C8DF-D9A0-3B0E-E22450C3D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50C168-BEF4-D583-5280-7DC2681A6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1DD102E-9A9A-B78D-1D6C-A85312A97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E71D51-86B2-F75E-80CC-BA1A04838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F245E4-64D5-F4D1-68E5-62826607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95A19AD-2F5F-BAEF-919F-CE47FECF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4C696C-414A-3B4D-55F3-A945CC59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17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35D2B-991B-457B-56A2-B74DC908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86575F-D654-30F3-6E15-D2D655FC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BB3836-A54C-2B2C-79EE-0B237143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61EFB8-1001-AB98-5893-A93E8007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28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F9799-76C7-2318-12C0-8D8B29A7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A007F3-E081-CADC-A840-4D4303D4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AB2A34-8603-E431-48BC-E494EAEF6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CCA85B-9EA3-7F03-D6C7-E4B173CF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5B5AB3-3C8F-9571-3398-D00CB3A1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A64FB2-285D-FFFF-CB5E-B7CDDDD7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2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A34EE-CE64-E4DB-3C98-BAB60E14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DDDB769-F32D-C95D-94E9-7A3CBC33C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AE8C60-89C9-BF75-1F8F-907DFAEC4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932305-EF43-6160-6039-3F5448F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467D30-BD13-A9D7-B4CD-83CBD7E0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7C140D-1EC6-E76C-9AF8-793EE8F6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63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45DE3D6-4310-814C-6CBC-653B7F8D7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0BF65A-956A-B9E6-7A56-431E5124D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61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rojectmanagementindezorg.nl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verbinding@projectmanagementindezorg.nl" TargetMode="External"/><Relationship Id="rId4" Type="http://schemas.openxmlformats.org/officeDocument/2006/relationships/hyperlink" Target="https://www.projectmanagementindezorg.nl/hulpmiddele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5A10D-0EE9-B49A-D48F-9FB84E650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7BC14A90-59C0-54D6-6A90-9C6BD9FD0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19" b="15166"/>
          <a:stretch/>
        </p:blipFill>
        <p:spPr>
          <a:xfrm>
            <a:off x="0" y="0"/>
            <a:ext cx="12192000" cy="5061857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917B203-3ACA-F7DE-C291-FA0ED966C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8130"/>
            <a:ext cx="9144000" cy="2387600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Nederlandse Zorg</a:t>
            </a:r>
            <a:br>
              <a:rPr lang="nl-NL" sz="4800" dirty="0">
                <a:solidFill>
                  <a:schemeClr val="bg1"/>
                </a:solidFill>
              </a:rPr>
            </a:br>
            <a:r>
              <a:rPr lang="nl-NL" sz="4800" dirty="0">
                <a:solidFill>
                  <a:schemeClr val="bg1"/>
                </a:solidFill>
              </a:rPr>
              <a:t>projectmanagement methodiek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BCF7D158-37B8-7D36-144C-8612B040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7805"/>
            <a:ext cx="9144000" cy="1655762"/>
          </a:xfrm>
        </p:spPr>
        <p:txBody>
          <a:bodyPr/>
          <a:lstStyle/>
          <a:p>
            <a:r>
              <a:rPr lang="nl-NL" sz="3600" dirty="0"/>
              <a:t>Templates</a:t>
            </a:r>
          </a:p>
          <a:p>
            <a:r>
              <a:rPr lang="nl-NL" dirty="0"/>
              <a:t>versie </a:t>
            </a:r>
            <a:r>
              <a:rPr lang="nl-NL" dirty="0" smtClean="0"/>
              <a:t>1.3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22CD8F9-E717-15F2-0556-903DB9ED5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4"/>
            <a:ext cx="969959" cy="681036"/>
          </a:xfrm>
          <a:prstGeom prst="rect">
            <a:avLst/>
          </a:prstGeom>
        </p:spPr>
      </p:pic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94682F3D-9FA5-140A-7465-9E3081D0DA1D}"/>
              </a:ext>
            </a:extLst>
          </p:cNvPr>
          <p:cNvSpPr txBox="1">
            <a:spLocks/>
          </p:cNvSpPr>
          <p:nvPr/>
        </p:nvSpPr>
        <p:spPr>
          <a:xfrm>
            <a:off x="7746124" y="6457904"/>
            <a:ext cx="4445876" cy="410591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ctr" defTabSz="914400" rtl="0" eaLnBrk="1" latinLnBrk="0" hangingPunct="1">
              <a:defRPr sz="12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dirty="0"/>
              <a:t>https://www.projectmanagementindezorg.nl/hulpmiddelen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671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1C750-2DEF-894A-0B57-18F2895E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9670604-9617-7C42-636F-59EC3FDA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Borging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A32EFC4A-DBEC-DAAD-0543-BE9AE79F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386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[Wat levert dit project concreet op aan wie in de organisatie (of daarbuiten)?]</a:t>
            </a:r>
          </a:p>
          <a:p>
            <a:pPr>
              <a:spcAft>
                <a:spcPts val="0"/>
              </a:spcAft>
            </a:pPr>
            <a:endParaRPr lang="nl-NL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D287B4-46A6-4C8C-C6B3-BFBB9EC1F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9598C85-38DA-20BB-9609-D8331F90FD8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180806"/>
          <a:ext cx="10515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8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34">
                <a:tc>
                  <a:txBody>
                    <a:bodyPr/>
                    <a:lstStyle/>
                    <a:p>
                      <a:r>
                        <a:rPr lang="nl-NL" sz="1200" dirty="0"/>
                        <a:t>Resultaat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Toekomstig</a:t>
                      </a:r>
                      <a:r>
                        <a:rPr lang="nl-NL" sz="1200" baseline="0" dirty="0"/>
                        <a:t> eigenaar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Toelichting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r>
                        <a:rPr lang="nl-NL" sz="1200" dirty="0"/>
                        <a:t>[vb. 100 tablets]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[vb. Fred de Lange</a:t>
                      </a:r>
                      <a:r>
                        <a:rPr lang="nl-NL" sz="1200" baseline="0" dirty="0"/>
                        <a:t> (directeur divisie 1)]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61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D9AB5-B882-23FF-5468-61087A46F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8EB4C6C-08EC-AC21-8B50-E82C904B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Belanghebbenden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F43AC-70AF-FE11-BE98-457AB81FD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E3E961C4-E78B-7149-166D-5ED181889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45264"/>
              </p:ext>
            </p:extLst>
          </p:nvPr>
        </p:nvGraphicFramePr>
        <p:xfrm>
          <a:off x="838201" y="1508760"/>
          <a:ext cx="1051559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34">
                <a:tc>
                  <a:txBody>
                    <a:bodyPr/>
                    <a:lstStyle/>
                    <a:p>
                      <a:r>
                        <a:rPr lang="nl-NL" sz="1200" dirty="0"/>
                        <a:t>Persoon / Orgaan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Belang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Wijze waarop persoon / orgaan word betrokken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[vb. beleid wordt voorgelegd te goedkeuring]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[v.b. wordt geïnformeerd]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81545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79485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23846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542024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94711"/>
                  </a:ext>
                </a:extLst>
              </a:tr>
            </a:tbl>
          </a:graphicData>
        </a:graphic>
      </p:graphicFrame>
      <p:sp>
        <p:nvSpPr>
          <p:cNvPr id="9" name="Ovaal 8">
            <a:extLst>
              <a:ext uri="{FF2B5EF4-FFF2-40B4-BE49-F238E27FC236}">
                <a16:creationId xmlns:a16="http://schemas.microsoft.com/office/drawing/2014/main" id="{1A397879-3105-F7BD-E524-5A53EA9BA45F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4D83D513-F591-2ACD-280A-AEADAF89E552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1C20D45-2AD0-B718-DFAA-4830DF0ED2AC}"/>
              </a:ext>
            </a:extLst>
          </p:cNvPr>
          <p:cNvSpPr txBox="1"/>
          <p:nvPr/>
        </p:nvSpPr>
        <p:spPr>
          <a:xfrm>
            <a:off x="10933177" y="341970"/>
            <a:ext cx="1077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</a:t>
            </a:r>
            <a:r>
              <a:rPr lang="nl-NL" sz="1050" dirty="0" smtClean="0">
                <a:solidFill>
                  <a:srgbClr val="C00000"/>
                </a:solidFill>
                <a:latin typeface="+mj-lt"/>
              </a:rPr>
              <a:t>instrument: 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Relatieradar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F94267B0-6296-DCDD-C7E9-4CB23043FF73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74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05A3-078F-4CCD-6D7C-D5189463E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920D97F-CB1D-039E-7EFE-1C11C085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525A9C-CDF1-0BC0-29DB-F6726EC2A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00E8F75A-0191-F296-2E0C-8665DB9B2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181946"/>
              </p:ext>
            </p:extLst>
          </p:nvPr>
        </p:nvGraphicFramePr>
        <p:xfrm>
          <a:off x="838200" y="1508760"/>
          <a:ext cx="1051559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23">
                  <a:extLst>
                    <a:ext uri="{9D8B030D-6E8A-4147-A177-3AD203B41FA5}">
                      <a16:colId xmlns:a16="http://schemas.microsoft.com/office/drawing/2014/main" val="732826369"/>
                    </a:ext>
                  </a:extLst>
                </a:gridCol>
                <a:gridCol w="1729987">
                  <a:extLst>
                    <a:ext uri="{9D8B030D-6E8A-4147-A177-3AD203B41FA5}">
                      <a16:colId xmlns:a16="http://schemas.microsoft.com/office/drawing/2014/main" val="733206976"/>
                    </a:ext>
                  </a:extLst>
                </a:gridCol>
                <a:gridCol w="413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34">
                <a:tc>
                  <a:txBody>
                    <a:bodyPr/>
                    <a:lstStyle/>
                    <a:p>
                      <a:r>
                        <a:rPr lang="nl-NL" sz="1200" dirty="0"/>
                        <a:t>Persoon / Orgaan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Middel(</a:t>
                      </a:r>
                      <a:r>
                        <a:rPr lang="nl-NL" sz="1200" dirty="0" err="1"/>
                        <a:t>len</a:t>
                      </a:r>
                      <a:r>
                        <a:rPr lang="nl-NL" sz="1200" dirty="0"/>
                        <a:t>)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Moment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Frequentie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Kernboodschap(pen)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81545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79485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23846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542024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94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2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AF53E-A75F-FD26-E74B-479B458C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EF376D1-7428-1CD0-37F1-C29044DA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Projectorganisatie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A84468-FE99-6F91-5E65-9EB94BAD9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A0365AAD-9792-F136-9323-1D9CCCD52ED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6012244" y="2502410"/>
            <a:ext cx="0" cy="720000"/>
          </a:xfrm>
          <a:prstGeom prst="straightConnector1">
            <a:avLst/>
          </a:prstGeom>
          <a:ln w="50800">
            <a:solidFill>
              <a:srgbClr val="0033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fgeronde rechthoek 34">
            <a:extLst>
              <a:ext uri="{FF2B5EF4-FFF2-40B4-BE49-F238E27FC236}">
                <a16:creationId xmlns:a16="http://schemas.microsoft.com/office/drawing/2014/main" id="{5A272876-3692-5262-971B-131338CAF2C1}"/>
              </a:ext>
            </a:extLst>
          </p:cNvPr>
          <p:cNvSpPr/>
          <p:nvPr/>
        </p:nvSpPr>
        <p:spPr>
          <a:xfrm>
            <a:off x="4572243" y="3004626"/>
            <a:ext cx="2880000" cy="2900001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7" name="Afgeronde rechthoek 35">
            <a:extLst>
              <a:ext uri="{FF2B5EF4-FFF2-40B4-BE49-F238E27FC236}">
                <a16:creationId xmlns:a16="http://schemas.microsoft.com/office/drawing/2014/main" id="{227A7DAC-D524-72D7-C5C3-F360B5F67C79}"/>
              </a:ext>
            </a:extLst>
          </p:cNvPr>
          <p:cNvSpPr/>
          <p:nvPr/>
        </p:nvSpPr>
        <p:spPr>
          <a:xfrm>
            <a:off x="7838557" y="4274627"/>
            <a:ext cx="1440000" cy="36000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Klankbordgroep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F34AB55-A6EA-1E31-E10A-F2FA3035671E}"/>
              </a:ext>
            </a:extLst>
          </p:cNvPr>
          <p:cNvCxnSpPr>
            <a:stCxn id="7" idx="1"/>
            <a:endCxn id="4" idx="3"/>
          </p:cNvCxnSpPr>
          <p:nvPr/>
        </p:nvCxnSpPr>
        <p:spPr>
          <a:xfrm flipH="1">
            <a:off x="7452243" y="4454627"/>
            <a:ext cx="386314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fgeronde rechthoek 37">
            <a:extLst>
              <a:ext uri="{FF2B5EF4-FFF2-40B4-BE49-F238E27FC236}">
                <a16:creationId xmlns:a16="http://schemas.microsoft.com/office/drawing/2014/main" id="{8D946F6E-0E8E-796D-CE64-26A16CE1F648}"/>
              </a:ext>
            </a:extLst>
          </p:cNvPr>
          <p:cNvSpPr/>
          <p:nvPr/>
        </p:nvSpPr>
        <p:spPr>
          <a:xfrm>
            <a:off x="2745930" y="4274627"/>
            <a:ext cx="1440000" cy="36000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Adviesgroep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846278D-4B88-2F26-FD58-586E04C86F67}"/>
              </a:ext>
            </a:extLst>
          </p:cNvPr>
          <p:cNvCxnSpPr>
            <a:stCxn id="4" idx="1"/>
            <a:endCxn id="9" idx="3"/>
          </p:cNvCxnSpPr>
          <p:nvPr/>
        </p:nvCxnSpPr>
        <p:spPr>
          <a:xfrm flipH="1">
            <a:off x="4185930" y="4454627"/>
            <a:ext cx="386313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fgeronde rechthoek 39">
            <a:extLst>
              <a:ext uri="{FF2B5EF4-FFF2-40B4-BE49-F238E27FC236}">
                <a16:creationId xmlns:a16="http://schemas.microsoft.com/office/drawing/2014/main" id="{F584B6A6-50E8-C807-A26D-C345F36AF2CE}"/>
              </a:ext>
            </a:extLst>
          </p:cNvPr>
          <p:cNvSpPr/>
          <p:nvPr/>
        </p:nvSpPr>
        <p:spPr>
          <a:xfrm>
            <a:off x="3672244" y="2142410"/>
            <a:ext cx="1440000" cy="36000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Senior gebruiker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8BA6F0ED-5629-015C-38BA-BAE03611BAEA}"/>
              </a:ext>
            </a:extLst>
          </p:cNvPr>
          <p:cNvCxnSpPr>
            <a:endCxn id="11" idx="3"/>
          </p:cNvCxnSpPr>
          <p:nvPr/>
        </p:nvCxnSpPr>
        <p:spPr>
          <a:xfrm flipH="1">
            <a:off x="5112244" y="2322410"/>
            <a:ext cx="1800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fgeronde rechthoek 41">
            <a:extLst>
              <a:ext uri="{FF2B5EF4-FFF2-40B4-BE49-F238E27FC236}">
                <a16:creationId xmlns:a16="http://schemas.microsoft.com/office/drawing/2014/main" id="{161A4BB5-7B00-9FE0-EB98-2157FFA541C2}"/>
              </a:ext>
            </a:extLst>
          </p:cNvPr>
          <p:cNvSpPr/>
          <p:nvPr/>
        </p:nvSpPr>
        <p:spPr>
          <a:xfrm>
            <a:off x="6912244" y="2142410"/>
            <a:ext cx="1440000" cy="36000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Senior uitvoerder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550BE7B-8AFD-066D-5CF6-2EF578BCED6A}"/>
              </a:ext>
            </a:extLst>
          </p:cNvPr>
          <p:cNvCxnSpPr>
            <a:stCxn id="13" idx="1"/>
          </p:cNvCxnSpPr>
          <p:nvPr/>
        </p:nvCxnSpPr>
        <p:spPr>
          <a:xfrm flipH="1">
            <a:off x="6732244" y="2322410"/>
            <a:ext cx="1800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fgeronde rechthoek 45">
            <a:extLst>
              <a:ext uri="{FF2B5EF4-FFF2-40B4-BE49-F238E27FC236}">
                <a16:creationId xmlns:a16="http://schemas.microsoft.com/office/drawing/2014/main" id="{926840E7-1C71-5B40-220F-3CDB786E4E1C}"/>
              </a:ext>
            </a:extLst>
          </p:cNvPr>
          <p:cNvSpPr/>
          <p:nvPr/>
        </p:nvSpPr>
        <p:spPr>
          <a:xfrm>
            <a:off x="5292244" y="2142410"/>
            <a:ext cx="1440000" cy="360000"/>
          </a:xfrm>
          <a:prstGeom prst="roundRect">
            <a:avLst/>
          </a:prstGeom>
          <a:noFill/>
          <a:ln w="508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Opdrachtgever</a:t>
            </a:r>
          </a:p>
        </p:txBody>
      </p:sp>
      <p:sp>
        <p:nvSpPr>
          <p:cNvPr id="16" name="Afgeronde rechthoek 46">
            <a:extLst>
              <a:ext uri="{FF2B5EF4-FFF2-40B4-BE49-F238E27FC236}">
                <a16:creationId xmlns:a16="http://schemas.microsoft.com/office/drawing/2014/main" id="{8BD3C75B-BA3F-4B37-49E6-B948E3F86630}"/>
              </a:ext>
            </a:extLst>
          </p:cNvPr>
          <p:cNvSpPr/>
          <p:nvPr/>
        </p:nvSpPr>
        <p:spPr>
          <a:xfrm>
            <a:off x="5292244" y="3222410"/>
            <a:ext cx="1440000" cy="360000"/>
          </a:xfrm>
          <a:prstGeom prst="roundRect">
            <a:avLst/>
          </a:prstGeom>
          <a:noFill/>
          <a:ln w="508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Projectmanager</a:t>
            </a:r>
          </a:p>
        </p:txBody>
      </p:sp>
      <p:sp>
        <p:nvSpPr>
          <p:cNvPr id="17" name="Afgeronde rechthoek 47">
            <a:extLst>
              <a:ext uri="{FF2B5EF4-FFF2-40B4-BE49-F238E27FC236}">
                <a16:creationId xmlns:a16="http://schemas.microsoft.com/office/drawing/2014/main" id="{C5DC203B-1361-C3F9-6D27-D85514925FBE}"/>
              </a:ext>
            </a:extLst>
          </p:cNvPr>
          <p:cNvSpPr/>
          <p:nvPr/>
        </p:nvSpPr>
        <p:spPr>
          <a:xfrm>
            <a:off x="8020823" y="5630449"/>
            <a:ext cx="1080000" cy="180000"/>
          </a:xfrm>
          <a:prstGeom prst="roundRect">
            <a:avLst/>
          </a:prstGeom>
          <a:noFill/>
          <a:ln w="508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597732D-C924-92AD-09CA-E586B247F451}"/>
              </a:ext>
            </a:extLst>
          </p:cNvPr>
          <p:cNvSpPr txBox="1"/>
          <p:nvPr/>
        </p:nvSpPr>
        <p:spPr>
          <a:xfrm>
            <a:off x="8016290" y="5610303"/>
            <a:ext cx="10845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00" dirty="0"/>
              <a:t>Essentieel</a:t>
            </a:r>
          </a:p>
        </p:txBody>
      </p:sp>
      <p:sp>
        <p:nvSpPr>
          <p:cNvPr id="19" name="Afgeronde rechthoek 49">
            <a:extLst>
              <a:ext uri="{FF2B5EF4-FFF2-40B4-BE49-F238E27FC236}">
                <a16:creationId xmlns:a16="http://schemas.microsoft.com/office/drawing/2014/main" id="{C96C2696-DF38-9EE8-077E-186C2C8B89A0}"/>
              </a:ext>
            </a:extLst>
          </p:cNvPr>
          <p:cNvSpPr/>
          <p:nvPr/>
        </p:nvSpPr>
        <p:spPr>
          <a:xfrm>
            <a:off x="9285356" y="5628034"/>
            <a:ext cx="1080000" cy="18000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1DE52AC-293D-6820-788E-449816B7A3D9}"/>
              </a:ext>
            </a:extLst>
          </p:cNvPr>
          <p:cNvSpPr txBox="1"/>
          <p:nvPr/>
        </p:nvSpPr>
        <p:spPr>
          <a:xfrm>
            <a:off x="9280823" y="5606692"/>
            <a:ext cx="1084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dirty="0"/>
              <a:t>Optioneel</a:t>
            </a:r>
          </a:p>
        </p:txBody>
      </p:sp>
      <p:sp>
        <p:nvSpPr>
          <p:cNvPr id="21" name="Afgeronde rechthoek 51">
            <a:extLst>
              <a:ext uri="{FF2B5EF4-FFF2-40B4-BE49-F238E27FC236}">
                <a16:creationId xmlns:a16="http://schemas.microsoft.com/office/drawing/2014/main" id="{AD21D97E-E8A8-6129-1734-79E956354A3C}"/>
              </a:ext>
            </a:extLst>
          </p:cNvPr>
          <p:cNvSpPr/>
          <p:nvPr/>
        </p:nvSpPr>
        <p:spPr>
          <a:xfrm>
            <a:off x="5292243" y="3885169"/>
            <a:ext cx="1440000" cy="144000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Deelprojecten / werkgroepen / individuen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17A536E8-883F-A3CD-B457-13B5F3EE4D1E}"/>
              </a:ext>
            </a:extLst>
          </p:cNvPr>
          <p:cNvCxnSpPr>
            <a:endCxn id="21" idx="0"/>
          </p:cNvCxnSpPr>
          <p:nvPr/>
        </p:nvCxnSpPr>
        <p:spPr>
          <a:xfrm flipH="1">
            <a:off x="6012243" y="3582410"/>
            <a:ext cx="2" cy="302759"/>
          </a:xfrm>
          <a:prstGeom prst="straightConnector1">
            <a:avLst/>
          </a:prstGeom>
          <a:ln w="50800">
            <a:solidFill>
              <a:srgbClr val="0033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al 22">
            <a:extLst>
              <a:ext uri="{FF2B5EF4-FFF2-40B4-BE49-F238E27FC236}">
                <a16:creationId xmlns:a16="http://schemas.microsoft.com/office/drawing/2014/main" id="{BEB35112-A1B6-BD34-35C8-03F1085F0610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D41F9D3F-91E0-23EF-6C4E-6FFC6C993F90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A665123-7039-CF5A-72D6-73B7B06F2A8C}"/>
              </a:ext>
            </a:extLst>
          </p:cNvPr>
          <p:cNvSpPr txBox="1"/>
          <p:nvPr/>
        </p:nvSpPr>
        <p:spPr>
          <a:xfrm>
            <a:off x="10933177" y="341970"/>
            <a:ext cx="107764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</a:t>
            </a:r>
            <a:r>
              <a:rPr lang="nl-NL" sz="1050" dirty="0" smtClean="0">
                <a:solidFill>
                  <a:srgbClr val="C00000"/>
                </a:solidFill>
                <a:latin typeface="+mj-lt"/>
              </a:rPr>
              <a:t>instrument: </a:t>
            </a:r>
            <a:r>
              <a:rPr lang="nl-NL" sz="900" dirty="0">
                <a:solidFill>
                  <a:srgbClr val="C00000"/>
                </a:solidFill>
                <a:latin typeface="+mj-lt"/>
              </a:rPr>
              <a:t>Teamorganisatie</a:t>
            </a:r>
            <a:endParaRPr lang="nl-NL" sz="105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D2A41416-FDDE-D534-743C-23F3BE2A249C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05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403E-F8DA-CA95-0343-9F89CC767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1234817-2CBB-C955-D24F-5C0616BC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83724D-50ED-4DD5-5823-47FB92503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graphicFrame>
        <p:nvGraphicFramePr>
          <p:cNvPr id="26" name="Tijdelijke aanduiding voor inhoud 5">
            <a:extLst>
              <a:ext uri="{FF2B5EF4-FFF2-40B4-BE49-F238E27FC236}">
                <a16:creationId xmlns:a16="http://schemas.microsoft.com/office/drawing/2014/main" id="{011E090A-03B7-8433-F0AE-380073649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499370"/>
              </p:ext>
            </p:extLst>
          </p:nvPr>
        </p:nvGraphicFramePr>
        <p:xfrm>
          <a:off x="723899" y="2131060"/>
          <a:ext cx="10744201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0129">
                  <a:extLst>
                    <a:ext uri="{9D8B030D-6E8A-4147-A177-3AD203B41FA5}">
                      <a16:colId xmlns:a16="http://schemas.microsoft.com/office/drawing/2014/main" val="2914234198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438532597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530538955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2819392366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3556299334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1947953511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1630218368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15539550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3973332229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132943928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450111919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1118859605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2169779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Feb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Mrt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Apr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Mei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Jun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Jul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Aug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Sept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Okt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Nov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Dec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2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Voorbereiding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401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Initiatie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87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Realisatie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859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Implementatie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823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Afronding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11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Nazorg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080601"/>
                  </a:ext>
                </a:extLst>
              </a:tr>
            </a:tbl>
          </a:graphicData>
        </a:graphic>
      </p:graphicFrame>
      <p:sp>
        <p:nvSpPr>
          <p:cNvPr id="27" name="Ovaal 26">
            <a:extLst>
              <a:ext uri="{FF2B5EF4-FFF2-40B4-BE49-F238E27FC236}">
                <a16:creationId xmlns:a16="http://schemas.microsoft.com/office/drawing/2014/main" id="{A2B10BD6-4781-7B4C-5BC3-92932F5F9BF2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DDE8C719-5A09-2433-75C5-7E8D4926987A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6C81CCD-96AB-940A-3F0A-88AADE61914D}"/>
              </a:ext>
            </a:extLst>
          </p:cNvPr>
          <p:cNvSpPr txBox="1"/>
          <p:nvPr/>
        </p:nvSpPr>
        <p:spPr>
          <a:xfrm>
            <a:off x="10933177" y="341970"/>
            <a:ext cx="1077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</a:t>
            </a:r>
            <a:r>
              <a:rPr lang="nl-NL" sz="1050" dirty="0" smtClean="0">
                <a:solidFill>
                  <a:srgbClr val="C00000"/>
                </a:solidFill>
                <a:latin typeface="+mj-lt"/>
              </a:rPr>
              <a:t>instrument: 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Planning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7F0E8097-1E4B-1254-9C07-ECD1347D4C2C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93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E6C5C-3CE0-0678-5BAF-D70101BB3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80556E6-B70D-6B1D-D0A5-1DE31463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&amp; Baten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F1E313-68FF-D0B4-10EA-1B0DC64DB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6D1A037-286E-83D4-5E23-90373B96C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746" y="1451201"/>
            <a:ext cx="4920507" cy="4802187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8B501FFE-224F-3751-84A4-2427F85F14F8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EF88849B-4DEA-6C0A-59C3-E57A7B948E90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18F4949-BEA4-3ECD-0D04-7F229552EB62}"/>
              </a:ext>
            </a:extLst>
          </p:cNvPr>
          <p:cNvSpPr txBox="1"/>
          <p:nvPr/>
        </p:nvSpPr>
        <p:spPr>
          <a:xfrm>
            <a:off x="10933177" y="341970"/>
            <a:ext cx="1077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</a:t>
            </a:r>
            <a:r>
              <a:rPr lang="nl-NL" sz="1050" dirty="0" smtClean="0">
                <a:solidFill>
                  <a:srgbClr val="C00000"/>
                </a:solidFill>
                <a:latin typeface="+mj-lt"/>
              </a:rPr>
              <a:t>instrument: Investering</a:t>
            </a:r>
            <a:endParaRPr lang="nl-NL" sz="105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C5455D4-97A3-D8BB-044D-DF8940191310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6048295-5158-4483-C946-D77EE0FE64F5}"/>
              </a:ext>
            </a:extLst>
          </p:cNvPr>
          <p:cNvSpPr txBox="1"/>
          <p:nvPr/>
        </p:nvSpPr>
        <p:spPr>
          <a:xfrm>
            <a:off x="8556253" y="3314429"/>
            <a:ext cx="35557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nl-NL" sz="1800" dirty="0">
                <a:latin typeface="Trebuchet MS" panose="020B0603020202020204" pitchFamily="34" charset="0"/>
              </a:rPr>
              <a:t>[In PowerPoint kun je geen formules gebruiken, </a:t>
            </a:r>
          </a:p>
          <a:p>
            <a:pPr lvl="1" algn="ctr"/>
            <a:r>
              <a:rPr lang="nl-NL" sz="1800" dirty="0">
                <a:latin typeface="Trebuchet MS" panose="020B0603020202020204" pitchFamily="34" charset="0"/>
              </a:rPr>
              <a:t>maak een berekening daarom in Excel en </a:t>
            </a:r>
          </a:p>
          <a:p>
            <a:pPr lvl="1" algn="ctr"/>
            <a:r>
              <a:rPr lang="nl-NL" sz="1800" dirty="0">
                <a:latin typeface="Trebuchet MS" panose="020B0603020202020204" pitchFamily="34" charset="0"/>
              </a:rPr>
              <a:t>knip/plak de tabel daaruit.]</a:t>
            </a:r>
          </a:p>
        </p:txBody>
      </p:sp>
    </p:spTree>
    <p:extLst>
      <p:ext uri="{BB962C8B-B14F-4D97-AF65-F5344CB8AC3E}">
        <p14:creationId xmlns:p14="http://schemas.microsoft.com/office/powerpoint/2010/main" val="253964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655E2-8436-832A-E1CD-3454D332E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B810233-2A23-2181-710F-0F0D7EAD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Risico’s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ABA17E-1835-7A96-B71C-93BBE1D55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C7959AB-6A3F-AE41-4B06-0E23A80BA48B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5E0B9A2-C848-3649-8DD8-F54250C98E2D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0C06625-9605-151F-A5D1-5FD7E5CD8FF0}"/>
              </a:ext>
            </a:extLst>
          </p:cNvPr>
          <p:cNvSpPr txBox="1"/>
          <p:nvPr/>
        </p:nvSpPr>
        <p:spPr>
          <a:xfrm>
            <a:off x="10933177" y="341970"/>
            <a:ext cx="107764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</a:t>
            </a:r>
            <a:r>
              <a:rPr lang="nl-NL" sz="1050" dirty="0" smtClean="0">
                <a:solidFill>
                  <a:srgbClr val="C00000"/>
                </a:solidFill>
                <a:latin typeface="+mj-lt"/>
              </a:rPr>
              <a:t>instrument: </a:t>
            </a:r>
            <a:r>
              <a:rPr lang="nl-NL" sz="900" dirty="0" smtClean="0">
                <a:solidFill>
                  <a:srgbClr val="C00000"/>
                </a:solidFill>
                <a:latin typeface="+mj-lt"/>
              </a:rPr>
              <a:t>Aandachtspunten</a:t>
            </a:r>
            <a:endParaRPr lang="nl-NL" sz="105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9464615D-8194-AC33-545B-285BEAED19B6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Tijdelijke aanduiding voor inhoud 4">
            <a:extLst>
              <a:ext uri="{FF2B5EF4-FFF2-40B4-BE49-F238E27FC236}">
                <a16:creationId xmlns:a16="http://schemas.microsoft.com/office/drawing/2014/main" id="{83A17891-DEC7-C19B-18FC-D10FB1181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176946"/>
              </p:ext>
            </p:extLst>
          </p:nvPr>
        </p:nvGraphicFramePr>
        <p:xfrm>
          <a:off x="838198" y="2181860"/>
          <a:ext cx="1051560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4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693">
                  <a:extLst>
                    <a:ext uri="{9D8B030D-6E8A-4147-A177-3AD203B41FA5}">
                      <a16:colId xmlns:a16="http://schemas.microsoft.com/office/drawing/2014/main" val="1775194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Risico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Kans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Impact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Maatregel(en)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Houder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[reële gebeurtenis die op te leveren resultaat of te bereiken doelstelling bedreigt]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[hoog]</a:t>
                      </a:r>
                    </a:p>
                    <a:p>
                      <a:pPr algn="ctr"/>
                      <a:r>
                        <a:rPr lang="nl-NL" sz="1200" dirty="0"/>
                        <a:t>[midden]</a:t>
                      </a:r>
                    </a:p>
                    <a:p>
                      <a:pPr algn="ctr"/>
                      <a:r>
                        <a:rPr lang="nl-NL" sz="1200" dirty="0"/>
                        <a:t>[laag]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[hoog]</a:t>
                      </a:r>
                    </a:p>
                    <a:p>
                      <a:pPr algn="ctr"/>
                      <a:r>
                        <a:rPr lang="nl-NL" sz="1200" dirty="0"/>
                        <a:t>[midden]</a:t>
                      </a:r>
                    </a:p>
                    <a:p>
                      <a:pPr algn="ctr"/>
                      <a:r>
                        <a:rPr lang="nl-NL" sz="1200" dirty="0"/>
                        <a:t>[laag]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1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28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486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77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C63FA-72BE-EE1A-69C6-5B99EEC7F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AA420E7-0EA8-30AC-08BE-6075880F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Afhankelijkheden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DF945E57-4EFF-6FF2-8340-B54DAA65F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[Van welke andere projecten of activiteiten is dit project afhankelijk?]</a:t>
            </a:r>
          </a:p>
          <a:p>
            <a:endParaRPr lang="nl-NL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[Welke andere projecten of activiteiten zijn van dit project afhankelijk?]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9496B6-27D4-FAFA-F80A-2D59F952B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</p:spTree>
    <p:extLst>
      <p:ext uri="{BB962C8B-B14F-4D97-AF65-F5344CB8AC3E}">
        <p14:creationId xmlns:p14="http://schemas.microsoft.com/office/powerpoint/2010/main" val="161815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CD805-0197-2005-1643-7061DC365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E5AC8EC-27AB-06B0-19FA-D020761C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Randvoorwaarden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B3BC858B-B433-F205-ACCB-FA18D2626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[Welke andere projecten of activiteiten moeten worden of zijn geregeld, zodat dit project haar doelstellingen kan behalen of resultaten kan boeken?]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9ECE69-569A-9C09-D8E6-4EE51C06C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</p:spTree>
    <p:extLst>
      <p:ext uri="{BB962C8B-B14F-4D97-AF65-F5344CB8AC3E}">
        <p14:creationId xmlns:p14="http://schemas.microsoft.com/office/powerpoint/2010/main" val="876793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8F1EA-71A5-810F-AE5B-07D3F5050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">
            <a:extLst>
              <a:ext uri="{FF2B5EF4-FFF2-40B4-BE49-F238E27FC236}">
                <a16:creationId xmlns:a16="http://schemas.microsoft.com/office/drawing/2014/main" id="{B0671725-9117-5085-66ED-0FE39BC4BAE8}"/>
              </a:ext>
            </a:extLst>
          </p:cNvPr>
          <p:cNvSpPr txBox="1">
            <a:spLocks/>
          </p:cNvSpPr>
          <p:nvPr/>
        </p:nvSpPr>
        <p:spPr>
          <a:xfrm>
            <a:off x="558054" y="541108"/>
            <a:ext cx="5400000" cy="250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dirty="0">
                <a:solidFill>
                  <a:srgbClr val="00336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VOORTGANGSRAPPORT: [projectnaam]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923E41E-D512-0BF2-7020-3582AD394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32045"/>
              </p:ext>
            </p:extLst>
          </p:nvPr>
        </p:nvGraphicFramePr>
        <p:xfrm>
          <a:off x="558054" y="3908925"/>
          <a:ext cx="5400000" cy="100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67131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Belangrijkste aandachtspunten en/of</a:t>
                      </a:r>
                      <a:r>
                        <a:rPr lang="nl-NL" sz="11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risico’s komende periode</a:t>
                      </a:r>
                      <a:endParaRPr lang="nl-NL" sz="11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40869">
                <a:tc>
                  <a:txBody>
                    <a:bodyPr/>
                    <a:lstStyle/>
                    <a:p>
                      <a:pPr marL="1270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nl-NL" sz="1100" kern="1200" baseline="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9087A9E-13BE-02FD-8AB6-94BEE2545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75394"/>
              </p:ext>
            </p:extLst>
          </p:nvPr>
        </p:nvGraphicFramePr>
        <p:xfrm>
          <a:off x="558054" y="2829260"/>
          <a:ext cx="5400000" cy="10073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16904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Resultaten komende periode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67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E7EC6D7-CE17-D809-8726-D7751DFD0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04997"/>
              </p:ext>
            </p:extLst>
          </p:nvPr>
        </p:nvGraphicFramePr>
        <p:xfrm>
          <a:off x="558054" y="4989273"/>
          <a:ext cx="5400000" cy="13923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58198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Wijzigingen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1134184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[Wat zijn de belangrijkste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wijzigingen t.o.v. het Projectvoorstel of Projectplan?]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39C75555-2355-3E92-8345-09E80C27D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06677"/>
              </p:ext>
            </p:extLst>
          </p:nvPr>
        </p:nvGraphicFramePr>
        <p:xfrm>
          <a:off x="558054" y="1711919"/>
          <a:ext cx="5400000" cy="10446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79330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Resultaten afgelopen periode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65272">
                <a:tc>
                  <a:txBody>
                    <a:bodyPr/>
                    <a:lstStyle/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7" name="Tabel 19">
            <a:extLst>
              <a:ext uri="{FF2B5EF4-FFF2-40B4-BE49-F238E27FC236}">
                <a16:creationId xmlns:a16="http://schemas.microsoft.com/office/drawing/2014/main" id="{3E730BA9-2D52-3B8F-E751-B715E424B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88181"/>
              </p:ext>
            </p:extLst>
          </p:nvPr>
        </p:nvGraphicFramePr>
        <p:xfrm>
          <a:off x="558054" y="922848"/>
          <a:ext cx="5400000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10000">
                <a:tc gridSpan="2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nl-NL" sz="110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informatie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Opdrachtgever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483321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Projectmanager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3D98E44-A9E1-FA65-7F53-49E44D111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75151"/>
              </p:ext>
            </p:extLst>
          </p:nvPr>
        </p:nvGraphicFramePr>
        <p:xfrm>
          <a:off x="6236961" y="5365113"/>
          <a:ext cx="3960000" cy="10165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Opmerkingen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71743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9" name="Tabel 12">
            <a:extLst>
              <a:ext uri="{FF2B5EF4-FFF2-40B4-BE49-F238E27FC236}">
                <a16:creationId xmlns:a16="http://schemas.microsoft.com/office/drawing/2014/main" id="{F2613D67-424D-0960-C117-802AEC284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2945"/>
              </p:ext>
            </p:extLst>
          </p:nvPr>
        </p:nvGraphicFramePr>
        <p:xfrm>
          <a:off x="10369749" y="5368143"/>
          <a:ext cx="1267212" cy="10135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3606">
                  <a:extLst>
                    <a:ext uri="{9D8B030D-6E8A-4147-A177-3AD203B41FA5}">
                      <a16:colId xmlns:a16="http://schemas.microsoft.com/office/drawing/2014/main" val="1680905603"/>
                    </a:ext>
                  </a:extLst>
                </a:gridCol>
                <a:gridCol w="633606">
                  <a:extLst>
                    <a:ext uri="{9D8B030D-6E8A-4147-A177-3AD203B41FA5}">
                      <a16:colId xmlns:a16="http://schemas.microsoft.com/office/drawing/2014/main" val="1843829886"/>
                    </a:ext>
                  </a:extLst>
                </a:gridCol>
              </a:tblGrid>
              <a:tr h="258330">
                <a:tc gridSpan="2">
                  <a:txBody>
                    <a:bodyPr/>
                    <a:lstStyle/>
                    <a:p>
                      <a:r>
                        <a:rPr lang="nl-NL" sz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3761"/>
                  </a:ext>
                </a:extLst>
              </a:tr>
              <a:tr h="242883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Tijd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kern="1200" noProof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lang="nl-NL" sz="1100" b="1" kern="12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01825"/>
                  </a:ext>
                </a:extLst>
              </a:tr>
              <a:tr h="242883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Geld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kern="1200" noProof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</a:t>
                      </a:r>
                      <a:endParaRPr lang="nl-NL" sz="1100" b="1" kern="1200" noProof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250244"/>
                  </a:ext>
                </a:extLst>
              </a:tr>
              <a:tr h="269416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Resultaat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kern="120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lang="nl-NL" sz="1100" b="1" kern="12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650266"/>
                  </a:ext>
                </a:extLst>
              </a:tr>
            </a:tbl>
          </a:graphicData>
        </a:graphic>
      </p:graphicFrame>
      <p:graphicFrame>
        <p:nvGraphicFramePr>
          <p:cNvPr id="10" name="Tabel 14">
            <a:extLst>
              <a:ext uri="{FF2B5EF4-FFF2-40B4-BE49-F238E27FC236}">
                <a16:creationId xmlns:a16="http://schemas.microsoft.com/office/drawing/2014/main" id="{D5591D81-D875-6B36-A331-FC7FF025A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14707"/>
              </p:ext>
            </p:extLst>
          </p:nvPr>
        </p:nvGraphicFramePr>
        <p:xfrm>
          <a:off x="6236959" y="918955"/>
          <a:ext cx="5400002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5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10000">
                <a:tc gridSpan="2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 informatie</a:t>
                      </a:r>
                      <a:endParaRPr lang="nl-NL" sz="11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Organisatieonderdeel</a:t>
                      </a:r>
                      <a:endParaRPr lang="nl-NL" sz="1100" b="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260877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Urgentie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[erg</a:t>
                      </a:r>
                      <a:r>
                        <a:rPr lang="nl-NL" sz="1100" b="0" baseline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hoog – hoog – middel – laag – heel laag]</a:t>
                      </a:r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</a:tbl>
          </a:graphicData>
        </a:graphic>
      </p:graphicFrame>
      <p:graphicFrame>
        <p:nvGraphicFramePr>
          <p:cNvPr id="11" name="Tabel 15">
            <a:extLst>
              <a:ext uri="{FF2B5EF4-FFF2-40B4-BE49-F238E27FC236}">
                <a16:creationId xmlns:a16="http://schemas.microsoft.com/office/drawing/2014/main" id="{C47096B5-2363-52AD-154D-009E017EE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39335"/>
              </p:ext>
            </p:extLst>
          </p:nvPr>
        </p:nvGraphicFramePr>
        <p:xfrm>
          <a:off x="6236961" y="1711919"/>
          <a:ext cx="5400000" cy="882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9026516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164327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6637266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17454832"/>
                    </a:ext>
                  </a:extLst>
                </a:gridCol>
              </a:tblGrid>
              <a:tr h="281153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281153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Voorbereiding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Initiatie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Realisatie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Borging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Afsluiting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[startdatum]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0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0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0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[einddatum]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537068"/>
                  </a:ext>
                </a:extLst>
              </a:tr>
            </a:tbl>
          </a:graphicData>
        </a:graphic>
      </p:graphicFrame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07A358FA-395A-44ED-65AF-809405858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54808"/>
              </p:ext>
            </p:extLst>
          </p:nvPr>
        </p:nvGraphicFramePr>
        <p:xfrm>
          <a:off x="6236961" y="2693446"/>
          <a:ext cx="5400000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8896222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 Investering / Euro’s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Begroot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Besteed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Benodigd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2025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</a:tbl>
          </a:graphicData>
        </a:graphic>
      </p:graphicFrame>
      <p:graphicFrame>
        <p:nvGraphicFramePr>
          <p:cNvPr id="13" name="Tabel 11">
            <a:extLst>
              <a:ext uri="{FF2B5EF4-FFF2-40B4-BE49-F238E27FC236}">
                <a16:creationId xmlns:a16="http://schemas.microsoft.com/office/drawing/2014/main" id="{14621E68-F01F-7FD9-D739-B34443437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14230"/>
              </p:ext>
            </p:extLst>
          </p:nvPr>
        </p:nvGraphicFramePr>
        <p:xfrm>
          <a:off x="6236961" y="3500063"/>
          <a:ext cx="5400000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747212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nl-NL" sz="11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Bemensing / Uren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Begroot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Besteed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Benodigd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2025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</a:tbl>
          </a:graphicData>
        </a:graphic>
      </p:graphicFrame>
      <p:graphicFrame>
        <p:nvGraphicFramePr>
          <p:cNvPr id="14" name="Tabel 11">
            <a:extLst>
              <a:ext uri="{FF2B5EF4-FFF2-40B4-BE49-F238E27FC236}">
                <a16:creationId xmlns:a16="http://schemas.microsoft.com/office/drawing/2014/main" id="{54B97637-BEFD-9727-2246-9DD5A12D5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27573"/>
              </p:ext>
            </p:extLst>
          </p:nvPr>
        </p:nvGraphicFramePr>
        <p:xfrm>
          <a:off x="6236961" y="4313943"/>
          <a:ext cx="5400000" cy="958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Aangegane</a:t>
                      </a:r>
                      <a:r>
                        <a:rPr lang="nl-NL" sz="11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ange termijn verplichtingen &amp; benodigde structurele gelden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Lange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termijn verplichtingen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32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Structurele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gelden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</a:tbl>
          </a:graphicData>
        </a:graphic>
      </p:graphicFrame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61D766CE-6969-1C3D-4B4F-1B396C37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</p:spPr>
        <p:txBody>
          <a:bodyPr/>
          <a:lstStyle/>
          <a:p>
            <a:pPr algn="ctr"/>
            <a:r>
              <a:rPr lang="nl-NL" sz="1200" b="1" dirty="0">
                <a:solidFill>
                  <a:srgbClr val="003366"/>
                </a:solidFill>
              </a:rPr>
              <a:t>versie 0.1</a:t>
            </a:r>
          </a:p>
        </p:txBody>
      </p:sp>
    </p:spTree>
    <p:extLst>
      <p:ext uri="{BB962C8B-B14F-4D97-AF65-F5344CB8AC3E}">
        <p14:creationId xmlns:p14="http://schemas.microsoft.com/office/powerpoint/2010/main" val="200104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2DA2A-A1BA-5CAD-6767-D36FB55B1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5FF82-9C25-E739-C14F-33555EFD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 </a:t>
            </a:r>
            <a:r>
              <a:rPr lang="nl-NL" dirty="0" err="1" smtClean="0"/>
              <a:t>NZpm</a:t>
            </a:r>
            <a:r>
              <a:rPr lang="nl-NL" dirty="0" smtClean="0"/>
              <a:t>-t</a:t>
            </a:r>
            <a:r>
              <a:rPr lang="nl-NL" dirty="0" smtClean="0"/>
              <a:t>emplates</a:t>
            </a:r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FC7459E-D312-3F1C-1356-4681B96AA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1939"/>
              </p:ext>
            </p:extLst>
          </p:nvPr>
        </p:nvGraphicFramePr>
        <p:xfrm>
          <a:off x="838200" y="1690688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296578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29008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Pagina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15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Toelichting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73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Projectvoorstel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1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Projectplan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 t/m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Voortgangsrapport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9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Borgingsrapport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7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Eindrapport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4340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971AC2F0-97B8-21B1-F51D-03039ED48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4"/>
            <a:ext cx="969959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70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8C7B8-A920-C69D-A030-18295BE22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">
            <a:extLst>
              <a:ext uri="{FF2B5EF4-FFF2-40B4-BE49-F238E27FC236}">
                <a16:creationId xmlns:a16="http://schemas.microsoft.com/office/drawing/2014/main" id="{565BE045-4E89-9EEA-44E7-A44BEFD6CE44}"/>
              </a:ext>
            </a:extLst>
          </p:cNvPr>
          <p:cNvSpPr txBox="1">
            <a:spLocks/>
          </p:cNvSpPr>
          <p:nvPr/>
        </p:nvSpPr>
        <p:spPr>
          <a:xfrm>
            <a:off x="558054" y="541108"/>
            <a:ext cx="5400000" cy="250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dirty="0">
                <a:solidFill>
                  <a:srgbClr val="00336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BORGINGSRAPPORT: [projectnaam]</a:t>
            </a:r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55053B49-BD29-B897-3457-775A3D709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69925"/>
              </p:ext>
            </p:extLst>
          </p:nvPr>
        </p:nvGraphicFramePr>
        <p:xfrm>
          <a:off x="558054" y="1009010"/>
          <a:ext cx="5400000" cy="100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10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  <a:gridCol w="1659634">
                  <a:extLst>
                    <a:ext uri="{9D8B030D-6E8A-4147-A177-3AD203B41FA5}">
                      <a16:colId xmlns:a16="http://schemas.microsoft.com/office/drawing/2014/main" val="1088878526"/>
                    </a:ext>
                  </a:extLst>
                </a:gridCol>
                <a:gridCol w="1040366">
                  <a:extLst>
                    <a:ext uri="{9D8B030D-6E8A-4147-A177-3AD203B41FA5}">
                      <a16:colId xmlns:a16="http://schemas.microsoft.com/office/drawing/2014/main" val="3307594379"/>
                    </a:ext>
                  </a:extLst>
                </a:gridCol>
              </a:tblGrid>
              <a:tr h="240528">
                <a:tc gridSpan="4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nl-NL" sz="110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informatie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Opdrachtgever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483321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Projectmanager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Startdatum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Einddatum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274498"/>
                  </a:ext>
                </a:extLst>
              </a:tr>
            </a:tbl>
          </a:graphicData>
        </a:graphic>
      </p:graphicFrame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CB194FEE-5844-CB99-F5E4-0A19E04B3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98660"/>
              </p:ext>
            </p:extLst>
          </p:nvPr>
        </p:nvGraphicFramePr>
        <p:xfrm>
          <a:off x="558054" y="2153372"/>
          <a:ext cx="5400000" cy="8375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46408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Doelstellingen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591156">
                <a:tc>
                  <a:txBody>
                    <a:bodyPr/>
                    <a:lstStyle/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390ECDEC-E5AA-7813-4FEE-C79C0B4EE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59268"/>
              </p:ext>
            </p:extLst>
          </p:nvPr>
        </p:nvGraphicFramePr>
        <p:xfrm>
          <a:off x="558052" y="3127298"/>
          <a:ext cx="11078909" cy="326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74358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2428284">
                  <a:extLst>
                    <a:ext uri="{9D8B030D-6E8A-4147-A177-3AD203B41FA5}">
                      <a16:colId xmlns:a16="http://schemas.microsoft.com/office/drawing/2014/main" val="363068804"/>
                    </a:ext>
                  </a:extLst>
                </a:gridCol>
                <a:gridCol w="850174">
                  <a:extLst>
                    <a:ext uri="{9D8B030D-6E8A-4147-A177-3AD203B41FA5}">
                      <a16:colId xmlns:a16="http://schemas.microsoft.com/office/drawing/2014/main" val="2648885306"/>
                    </a:ext>
                  </a:extLst>
                </a:gridCol>
                <a:gridCol w="780586">
                  <a:extLst>
                    <a:ext uri="{9D8B030D-6E8A-4147-A177-3AD203B41FA5}">
                      <a16:colId xmlns:a16="http://schemas.microsoft.com/office/drawing/2014/main" val="3216278601"/>
                    </a:ext>
                  </a:extLst>
                </a:gridCol>
                <a:gridCol w="4745507">
                  <a:extLst>
                    <a:ext uri="{9D8B030D-6E8A-4147-A177-3AD203B41FA5}">
                      <a16:colId xmlns:a16="http://schemas.microsoft.com/office/drawing/2014/main" val="2511833669"/>
                    </a:ext>
                  </a:extLst>
                </a:gridCol>
              </a:tblGrid>
              <a:tr h="237971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Resultaat (deel-)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Belegd bij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Tijd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Toelichting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[eigenaar]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[ja/nee]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[ja/nee]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[functioneel beheerder]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152376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[technisch beheerder]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50544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[monitor</a:t>
                      </a:r>
                      <a:r>
                        <a:rPr lang="nl-NL" sz="1100" kern="1200" baseline="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/ rapporteur]</a:t>
                      </a: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070898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270149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844391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042822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343700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616888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738416"/>
                  </a:ext>
                </a:extLst>
              </a:tr>
            </a:tbl>
          </a:graphicData>
        </a:graphic>
      </p:graphicFrame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C37EDB8D-2211-4C66-638A-BA3D7BD62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38047"/>
              </p:ext>
            </p:extLst>
          </p:nvPr>
        </p:nvGraphicFramePr>
        <p:xfrm>
          <a:off x="6236961" y="1978484"/>
          <a:ext cx="5400000" cy="10116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62424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Opmerkingen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49177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19" name="Tabel 18">
            <a:extLst>
              <a:ext uri="{FF2B5EF4-FFF2-40B4-BE49-F238E27FC236}">
                <a16:creationId xmlns:a16="http://schemas.microsoft.com/office/drawing/2014/main" id="{8320D994-2464-8ED5-DFF4-26F3DCDF8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5752"/>
              </p:ext>
            </p:extLst>
          </p:nvPr>
        </p:nvGraphicFramePr>
        <p:xfrm>
          <a:off x="6236961" y="1009010"/>
          <a:ext cx="5400000" cy="752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40528">
                <a:tc gridSpan="2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 informatie</a:t>
                      </a:r>
                      <a:endParaRPr lang="nl-NL" sz="11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Divisie(s) /</a:t>
                      </a:r>
                      <a:r>
                        <a:rPr lang="nl-NL" sz="1100" b="0" i="1" baseline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Afdeling(en)</a:t>
                      </a:r>
                      <a:endParaRPr lang="nl-NL" sz="1100" b="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260877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Urgentie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[erg</a:t>
                      </a:r>
                      <a:r>
                        <a:rPr lang="nl-NL" sz="1100" b="0" baseline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hoog – hoog – middel – laag – heel laag]</a:t>
                      </a:r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</a:tbl>
          </a:graphicData>
        </a:graphic>
      </p:graphicFrame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35B92402-B7FC-59BA-51A5-3EF9EC39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</p:spPr>
        <p:txBody>
          <a:bodyPr/>
          <a:lstStyle/>
          <a:p>
            <a:pPr algn="ctr"/>
            <a:r>
              <a:rPr lang="nl-NL" sz="1200" b="1" dirty="0">
                <a:solidFill>
                  <a:srgbClr val="003366"/>
                </a:solidFill>
              </a:rPr>
              <a:t>versie 0.1</a:t>
            </a:r>
          </a:p>
        </p:txBody>
      </p:sp>
    </p:spTree>
    <p:extLst>
      <p:ext uri="{BB962C8B-B14F-4D97-AF65-F5344CB8AC3E}">
        <p14:creationId xmlns:p14="http://schemas.microsoft.com/office/powerpoint/2010/main" val="237498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9C39E-3B93-F738-AAA9-C75BA2CD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">
            <a:extLst>
              <a:ext uri="{FF2B5EF4-FFF2-40B4-BE49-F238E27FC236}">
                <a16:creationId xmlns:a16="http://schemas.microsoft.com/office/drawing/2014/main" id="{C9B897ED-ABF8-0C0D-440F-565929679BD0}"/>
              </a:ext>
            </a:extLst>
          </p:cNvPr>
          <p:cNvSpPr txBox="1">
            <a:spLocks/>
          </p:cNvSpPr>
          <p:nvPr/>
        </p:nvSpPr>
        <p:spPr>
          <a:xfrm>
            <a:off x="558054" y="541108"/>
            <a:ext cx="5400000" cy="250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dirty="0">
                <a:solidFill>
                  <a:srgbClr val="00336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EINDRAPPORT: [projectnaam]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5F6196B9-97ED-27C9-BDE3-8B2A3E9ED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02499"/>
              </p:ext>
            </p:extLst>
          </p:nvPr>
        </p:nvGraphicFramePr>
        <p:xfrm>
          <a:off x="558054" y="1009010"/>
          <a:ext cx="5400000" cy="100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10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  <a:gridCol w="1659634">
                  <a:extLst>
                    <a:ext uri="{9D8B030D-6E8A-4147-A177-3AD203B41FA5}">
                      <a16:colId xmlns:a16="http://schemas.microsoft.com/office/drawing/2014/main" val="1088878526"/>
                    </a:ext>
                  </a:extLst>
                </a:gridCol>
                <a:gridCol w="1040366">
                  <a:extLst>
                    <a:ext uri="{9D8B030D-6E8A-4147-A177-3AD203B41FA5}">
                      <a16:colId xmlns:a16="http://schemas.microsoft.com/office/drawing/2014/main" val="3307594379"/>
                    </a:ext>
                  </a:extLst>
                </a:gridCol>
              </a:tblGrid>
              <a:tr h="240528">
                <a:tc gridSpan="4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nl-NL" sz="110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informatie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Opdrachtgever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483321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Projectmanager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Startdatum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Einddatum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274498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30441AA-4FAE-2559-06CD-0DAB8FA2B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90330"/>
              </p:ext>
            </p:extLst>
          </p:nvPr>
        </p:nvGraphicFramePr>
        <p:xfrm>
          <a:off x="558054" y="2146631"/>
          <a:ext cx="5400000" cy="14237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36835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Bereikte doelstellingen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1184061">
                <a:tc>
                  <a:txBody>
                    <a:bodyPr/>
                    <a:lstStyle/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F60717F-E55B-3E58-82EF-64F56C51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795549"/>
              </p:ext>
            </p:extLst>
          </p:nvPr>
        </p:nvGraphicFramePr>
        <p:xfrm>
          <a:off x="558054" y="3665540"/>
          <a:ext cx="5400000" cy="16307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51540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Bereikte resultaten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1379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2A00993-64F2-208D-87E6-6303944C7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2962"/>
              </p:ext>
            </p:extLst>
          </p:nvPr>
        </p:nvGraphicFramePr>
        <p:xfrm>
          <a:off x="558054" y="5372312"/>
          <a:ext cx="5400000" cy="101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46813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Restpunten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64787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[Wat zijn eventuele restpunten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en bij wie zijn die belegd?]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7" name="Tabel 5">
            <a:extLst>
              <a:ext uri="{FF2B5EF4-FFF2-40B4-BE49-F238E27FC236}">
                <a16:creationId xmlns:a16="http://schemas.microsoft.com/office/drawing/2014/main" id="{CF3C403C-B9F4-646D-7D91-CDE558B00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574005"/>
              </p:ext>
            </p:extLst>
          </p:nvPr>
        </p:nvGraphicFramePr>
        <p:xfrm>
          <a:off x="6236961" y="4288040"/>
          <a:ext cx="5400000" cy="10082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171811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Geleerde lessen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68587">
                <a:tc>
                  <a:txBody>
                    <a:bodyPr/>
                    <a:lstStyle/>
                    <a:p>
                      <a:pPr marL="1270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[Welke voor andere projectmanagers en / of de organisatie relevante lessen zijn uit dit project te trekken?]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8" name="Tabel 9">
            <a:extLst>
              <a:ext uri="{FF2B5EF4-FFF2-40B4-BE49-F238E27FC236}">
                <a16:creationId xmlns:a16="http://schemas.microsoft.com/office/drawing/2014/main" id="{2F9B1F74-7F3B-2E72-E0B1-CED49EE04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706921"/>
              </p:ext>
            </p:extLst>
          </p:nvPr>
        </p:nvGraphicFramePr>
        <p:xfrm>
          <a:off x="6236961" y="5376008"/>
          <a:ext cx="5400000" cy="10116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62424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Opmerkingen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49177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9" name="Tabel 10">
            <a:extLst>
              <a:ext uri="{FF2B5EF4-FFF2-40B4-BE49-F238E27FC236}">
                <a16:creationId xmlns:a16="http://schemas.microsoft.com/office/drawing/2014/main" id="{26C54963-A4C2-0D7F-75C3-2CBBF4BA2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59011"/>
              </p:ext>
            </p:extLst>
          </p:nvPr>
        </p:nvGraphicFramePr>
        <p:xfrm>
          <a:off x="6236961" y="1009010"/>
          <a:ext cx="5400000" cy="4963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40528">
                <a:tc gridSpan="2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 informatie</a:t>
                      </a:r>
                      <a:endParaRPr lang="nl-NL" sz="11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Organisatieonderdeel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260877"/>
                  </a:ext>
                </a:extLst>
              </a:tr>
            </a:tbl>
          </a:graphicData>
        </a:graphic>
      </p:graphicFrame>
      <p:graphicFrame>
        <p:nvGraphicFramePr>
          <p:cNvPr id="10" name="Tabel 11">
            <a:extLst>
              <a:ext uri="{FF2B5EF4-FFF2-40B4-BE49-F238E27FC236}">
                <a16:creationId xmlns:a16="http://schemas.microsoft.com/office/drawing/2014/main" id="{F6F1A973-57FB-0726-CE0B-DFD7ED369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22709"/>
              </p:ext>
            </p:extLst>
          </p:nvPr>
        </p:nvGraphicFramePr>
        <p:xfrm>
          <a:off x="6236961" y="1585103"/>
          <a:ext cx="5400000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8896222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 Investering / Euro’s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Begroot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Besteed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Benodigd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2025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</a:tbl>
          </a:graphicData>
        </a:graphic>
      </p:graphicFrame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0BE53573-AF32-DDEE-DF37-CCACC26A6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12628"/>
              </p:ext>
            </p:extLst>
          </p:nvPr>
        </p:nvGraphicFramePr>
        <p:xfrm>
          <a:off x="6236961" y="2398983"/>
          <a:ext cx="5400000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747212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nl-NL" sz="11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Bemensing / Uren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Begroot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Besteed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Benodigd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2025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</a:tbl>
          </a:graphicData>
        </a:graphic>
      </p:graphicFrame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46A1AE68-5E84-3421-2691-407A5A7B4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67688"/>
              </p:ext>
            </p:extLst>
          </p:nvPr>
        </p:nvGraphicFramePr>
        <p:xfrm>
          <a:off x="6236961" y="3212863"/>
          <a:ext cx="5400000" cy="958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Aangegane</a:t>
                      </a:r>
                      <a:r>
                        <a:rPr lang="nl-NL" sz="11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ange termijn verplichtingen &amp; benodigde structurele gelden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Lange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termijn verplichtingen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32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Structurele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gelden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</a:tbl>
          </a:graphicData>
        </a:graphic>
      </p:graphicFrame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E6B67B-29C1-64C3-DE3D-983F6A47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</p:spPr>
        <p:txBody>
          <a:bodyPr/>
          <a:lstStyle/>
          <a:p>
            <a:pPr algn="ctr"/>
            <a:r>
              <a:rPr lang="nl-NL" sz="1200" b="1" dirty="0">
                <a:solidFill>
                  <a:srgbClr val="003366"/>
                </a:solidFill>
              </a:rPr>
              <a:t>versie 0.1</a:t>
            </a:r>
          </a:p>
        </p:txBody>
      </p:sp>
    </p:spTree>
    <p:extLst>
      <p:ext uri="{BB962C8B-B14F-4D97-AF65-F5344CB8AC3E}">
        <p14:creationId xmlns:p14="http://schemas.microsoft.com/office/powerpoint/2010/main" val="3069725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ogo, symbool, Lettertype, Graphics&#10;&#10;Door AI gegenereerde inhoud is mogelijk onjuist.">
            <a:hlinkClick r:id="rId2"/>
            <a:extLst>
              <a:ext uri="{FF2B5EF4-FFF2-40B4-BE49-F238E27FC236}">
                <a16:creationId xmlns:a16="http://schemas.microsoft.com/office/drawing/2014/main" id="{70E99C96-AC87-9775-AA3A-4687D39FD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33" y="1989000"/>
            <a:ext cx="4934335" cy="2880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B95CC6E-65CC-75AD-019B-3365DBEC02CD}"/>
              </a:ext>
            </a:extLst>
          </p:cNvPr>
          <p:cNvSpPr txBox="1"/>
          <p:nvPr/>
        </p:nvSpPr>
        <p:spPr>
          <a:xfrm>
            <a:off x="3418115" y="5791200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2"/>
              </a:rPr>
              <a:t>www.projectmanagementindezorg.nl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494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C9536-E8C7-70A2-B06F-07C28EF6E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86FFF2B-B88B-EEB2-5981-807454474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4"/>
            <a:ext cx="969959" cy="6810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9F330E-15B3-E21C-2720-B1040743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</a:t>
            </a:r>
            <a:r>
              <a:rPr lang="nl-NL" dirty="0" err="1" smtClean="0"/>
              <a:t>NZpm</a:t>
            </a:r>
            <a:r>
              <a:rPr lang="nl-NL" dirty="0" smtClean="0"/>
              <a:t>-t</a:t>
            </a:r>
            <a:r>
              <a:rPr lang="nl-NL" dirty="0" smtClean="0"/>
              <a:t>emplates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C06EBF-961D-A419-640E-8C695832A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 tIns="90000" anchor="t">
            <a:noAutofit/>
          </a:bodyPr>
          <a:lstStyle/>
          <a:p>
            <a:pPr marL="0" indent="0" algn="just">
              <a:buNone/>
            </a:pPr>
            <a:r>
              <a:rPr lang="nl-NL" sz="1400" dirty="0">
                <a:latin typeface="Trebuchet MS" panose="020B0603020202020204" pitchFamily="34" charset="0"/>
              </a:rPr>
              <a:t>De </a:t>
            </a:r>
            <a:r>
              <a:rPr lang="nl-NL" sz="1400" dirty="0" err="1" smtClean="0">
                <a:latin typeface="Trebuchet MS" panose="020B0603020202020204" pitchFamily="34" charset="0"/>
              </a:rPr>
              <a:t>NZpm</a:t>
            </a:r>
            <a:r>
              <a:rPr lang="nl-NL" sz="1400" dirty="0" smtClean="0">
                <a:latin typeface="Trebuchet MS" panose="020B0603020202020204" pitchFamily="34" charset="0"/>
              </a:rPr>
              <a:t>-t</a:t>
            </a:r>
            <a:r>
              <a:rPr lang="nl-NL" sz="1400" dirty="0" smtClean="0">
                <a:latin typeface="Trebuchet MS" panose="020B0603020202020204" pitchFamily="34" charset="0"/>
              </a:rPr>
              <a:t>emplates </a:t>
            </a:r>
            <a:r>
              <a:rPr lang="nl-NL" sz="1400" dirty="0">
                <a:latin typeface="Trebuchet MS" panose="020B0603020202020204" pitchFamily="34" charset="0"/>
              </a:rPr>
              <a:t>helpen in projecten bij: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Gedachten ordenen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Volledig zijn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Concreet worden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Gefundeerd gesprekken voeren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Besluitvorming vereenvoudigen</a:t>
            </a:r>
          </a:p>
          <a:p>
            <a:pPr marL="457200" lvl="1" indent="0" algn="just">
              <a:buNone/>
            </a:pPr>
            <a:endParaRPr lang="nl-NL" sz="14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nl-NL" sz="1400" dirty="0">
                <a:latin typeface="Trebuchet MS" panose="020B0603020202020204" pitchFamily="34" charset="0"/>
              </a:rPr>
              <a:t>Beschouw de templates niet als een invuloefening, maar gebruik ze ter inspiratie om zelf iets op maat te maken.</a:t>
            </a:r>
          </a:p>
          <a:p>
            <a:pPr marL="0" indent="0" algn="just">
              <a:buNone/>
            </a:pPr>
            <a:endParaRPr lang="nl-NL" sz="14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nl-NL" sz="1400" dirty="0">
                <a:latin typeface="Trebuchet MS" panose="020B0603020202020204" pitchFamily="34" charset="0"/>
              </a:rPr>
              <a:t>Tips: 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Een schatting is altijd beter dan geen schatting.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Gebruik beelden en tekeningen.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Houd teksten zo kort en krachtig mogelijk.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Voeg eventueel bijlagen toe.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B67BAE1E-4484-E406-002F-7E85F4CB4A12}"/>
              </a:ext>
            </a:extLst>
          </p:cNvPr>
          <p:cNvSpPr txBox="1">
            <a:spLocks/>
          </p:cNvSpPr>
          <p:nvPr/>
        </p:nvSpPr>
        <p:spPr>
          <a:xfrm>
            <a:off x="6172202" y="1825625"/>
            <a:ext cx="5181600" cy="43513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9000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Start altijd met het Zorg Project Canvas </a:t>
            </a: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en gebruik eventueel aanvullend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andere </a:t>
            </a:r>
            <a:r>
              <a:rPr kumimoji="0" lang="nl-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NZpm</a:t>
            </a: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-instrumenten</a:t>
            </a:r>
            <a:r>
              <a:rPr lang="nl-NL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. Vind die via: </a:t>
            </a:r>
            <a:r>
              <a:rPr lang="nl-NL" sz="1400" dirty="0" smtClean="0">
                <a:solidFill>
                  <a:prstClr val="black"/>
                </a:solidFill>
                <a:latin typeface="Trebuchet MS" panose="020B0603020202020204" pitchFamily="34" charset="0"/>
                <a:hlinkClick r:id="rId4"/>
              </a:rPr>
              <a:t>https</a:t>
            </a:r>
            <a:r>
              <a:rPr lang="nl-NL" sz="1400" dirty="0">
                <a:solidFill>
                  <a:prstClr val="black"/>
                </a:solidFill>
                <a:latin typeface="Trebuchet MS" panose="020B0603020202020204" pitchFamily="34" charset="0"/>
                <a:hlinkClick r:id="rId4"/>
              </a:rPr>
              <a:t>://</a:t>
            </a:r>
            <a:r>
              <a:rPr lang="nl-NL" sz="1400" dirty="0" smtClean="0">
                <a:solidFill>
                  <a:prstClr val="black"/>
                </a:solidFill>
                <a:latin typeface="Trebuchet MS" panose="020B0603020202020204" pitchFamily="34" charset="0"/>
                <a:hlinkClick r:id="rId4"/>
              </a:rPr>
              <a:t>www.projectmanagementindezorg.nl/hulpmiddelen</a:t>
            </a:r>
            <a:r>
              <a:rPr lang="nl-NL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endParaRPr lang="nl-NL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Vaak is nadere uitwerking van een project in templates dan helemaal niet of nauwelijks meer nodig.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Gebruik de hierna volgende templates alleen indien dat helpt:</a:t>
            </a:r>
            <a:endParaRPr lang="nl-NL" sz="1400" dirty="0">
              <a:latin typeface="Trebuchet MS" panose="020B0603020202020204" pitchFamily="34" charset="0"/>
            </a:endParaRPr>
          </a:p>
          <a:p>
            <a:pPr algn="just"/>
            <a:r>
              <a:rPr lang="nl-NL" sz="1400" dirty="0">
                <a:latin typeface="Trebuchet MS" panose="020B0603020202020204" pitchFamily="34" charset="0"/>
              </a:rPr>
              <a:t>Projectvoorstel: 		Voorbereidingsfase</a:t>
            </a:r>
          </a:p>
          <a:p>
            <a:pPr algn="just"/>
            <a:r>
              <a:rPr lang="nl-NL" sz="1400" dirty="0">
                <a:latin typeface="Trebuchet MS" panose="020B0603020202020204" pitchFamily="34" charset="0"/>
              </a:rPr>
              <a:t>Projectplan: 		Initiatiefase</a:t>
            </a:r>
          </a:p>
          <a:p>
            <a:pPr algn="just"/>
            <a:r>
              <a:rPr lang="nl-NL" sz="1400" dirty="0">
                <a:latin typeface="Trebuchet MS" panose="020B0603020202020204" pitchFamily="34" charset="0"/>
              </a:rPr>
              <a:t>Voortgangsrapport: 		Realisatiefase</a:t>
            </a:r>
          </a:p>
          <a:p>
            <a:pPr algn="just"/>
            <a:r>
              <a:rPr lang="nl-NL" sz="1400" dirty="0">
                <a:latin typeface="Trebuchet MS" panose="020B0603020202020204" pitchFamily="34" charset="0"/>
              </a:rPr>
              <a:t>Borgingsrapport: 		Implementatiefase</a:t>
            </a:r>
          </a:p>
          <a:p>
            <a:pPr algn="just"/>
            <a:r>
              <a:rPr lang="nl-NL" sz="1400" dirty="0">
                <a:latin typeface="Trebuchet MS" panose="020B0603020202020204" pitchFamily="34" charset="0"/>
              </a:rPr>
              <a:t>Eindrapport: 		Afsluitingsfase </a:t>
            </a:r>
            <a:endParaRPr lang="nl-NL" sz="14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nl-NL" sz="1400" dirty="0">
              <a:latin typeface="Trebuchet MS" panose="020B0603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Feedback </a:t>
            </a:r>
            <a:r>
              <a:rPr lang="nl-NL" sz="1400" dirty="0">
                <a:latin typeface="Trebuchet MS" panose="020B0603020202020204" pitchFamily="34" charset="0"/>
              </a:rPr>
              <a:t>of vragen</a:t>
            </a:r>
            <a:r>
              <a:rPr lang="nl-NL" sz="1400" dirty="0" smtClean="0">
                <a:latin typeface="Trebuchet MS" panose="020B0603020202020204" pitchFamily="34" charset="0"/>
              </a:rPr>
              <a:t>? Mail: </a:t>
            </a:r>
            <a:r>
              <a:rPr lang="nl-NL" sz="1400" dirty="0" smtClean="0">
                <a:latin typeface="Trebuchet MS" panose="020B0603020202020204" pitchFamily="34" charset="0"/>
                <a:hlinkClick r:id="rId5"/>
              </a:rPr>
              <a:t>verbinding@projectmanagementindezorg.nl</a:t>
            </a:r>
            <a:r>
              <a:rPr lang="nl-NL" sz="1400" dirty="0" smtClean="0">
                <a:latin typeface="Trebuchet MS" panose="020B0603020202020204" pitchFamily="34" charset="0"/>
              </a:rPr>
              <a:t> </a:t>
            </a:r>
            <a:endParaRPr lang="nl-NL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0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el 4">
            <a:extLst>
              <a:ext uri="{FF2B5EF4-FFF2-40B4-BE49-F238E27FC236}">
                <a16:creationId xmlns:a16="http://schemas.microsoft.com/office/drawing/2014/main" id="{FE0BD760-8B98-516D-AD25-AA1158CBF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71445"/>
              </p:ext>
            </p:extLst>
          </p:nvPr>
        </p:nvGraphicFramePr>
        <p:xfrm>
          <a:off x="558054" y="1847273"/>
          <a:ext cx="5400000" cy="8826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62374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Aanleiding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620248">
                <a:tc>
                  <a:txBody>
                    <a:bodyPr/>
                    <a:lstStyle/>
                    <a:p>
                      <a:r>
                        <a:rPr lang="nl-NL" sz="1100" kern="120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[Waarom nu dit project?]</a:t>
                      </a:r>
                    </a:p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27" name="Tabel 5">
            <a:extLst>
              <a:ext uri="{FF2B5EF4-FFF2-40B4-BE49-F238E27FC236}">
                <a16:creationId xmlns:a16="http://schemas.microsoft.com/office/drawing/2014/main" id="{B56B0522-D145-FE3E-960B-2EF7B1F77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16723"/>
              </p:ext>
            </p:extLst>
          </p:nvPr>
        </p:nvGraphicFramePr>
        <p:xfrm>
          <a:off x="558054" y="4033806"/>
          <a:ext cx="5400000" cy="9400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40579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Resultaten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699426">
                <a:tc>
                  <a:txBody>
                    <a:bodyPr/>
                    <a:lstStyle/>
                    <a:p>
                      <a:pPr marL="1270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[Wat levert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dit project concreet op aan de organisatie,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bijvoorbeeld een </a:t>
                      </a: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nieuw proces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of systeem?]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28" name="Tabel 6">
            <a:extLst>
              <a:ext uri="{FF2B5EF4-FFF2-40B4-BE49-F238E27FC236}">
                <a16:creationId xmlns:a16="http://schemas.microsoft.com/office/drawing/2014/main" id="{884953F2-C952-0321-CB6D-068878BA1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224"/>
              </p:ext>
            </p:extLst>
          </p:nvPr>
        </p:nvGraphicFramePr>
        <p:xfrm>
          <a:off x="558054" y="5061527"/>
          <a:ext cx="5400000" cy="12047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90115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Belanghebbenden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914598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[Welke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(interne/externe) partijen</a:t>
                      </a: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hebben belang bij dit project?]</a:t>
                      </a:r>
                    </a:p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29" name="Tabel 7">
            <a:extLst>
              <a:ext uri="{FF2B5EF4-FFF2-40B4-BE49-F238E27FC236}">
                <a16:creationId xmlns:a16="http://schemas.microsoft.com/office/drawing/2014/main" id="{28C28B1B-65BB-0DA9-E862-E2AF67326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361776"/>
              </p:ext>
            </p:extLst>
          </p:nvPr>
        </p:nvGraphicFramePr>
        <p:xfrm>
          <a:off x="558054" y="2803728"/>
          <a:ext cx="5400000" cy="1142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94905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Doelstelling &amp; Opbrengsten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847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[Waarom dit project? Wat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zijn de </a:t>
                      </a:r>
                      <a:r>
                        <a:rPr lang="nl-NL" sz="1100" i="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(non-)financiële opbrengsten van dit project?]</a:t>
                      </a:r>
                      <a:endParaRPr lang="nl-NL" sz="1100" i="0" kern="1200" baseline="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sp>
        <p:nvSpPr>
          <p:cNvPr id="30" name="Titel 2">
            <a:extLst>
              <a:ext uri="{FF2B5EF4-FFF2-40B4-BE49-F238E27FC236}">
                <a16:creationId xmlns:a16="http://schemas.microsoft.com/office/drawing/2014/main" id="{723EE275-16F0-400C-DC71-36E318B0E5D8}"/>
              </a:ext>
            </a:extLst>
          </p:cNvPr>
          <p:cNvSpPr txBox="1">
            <a:spLocks/>
          </p:cNvSpPr>
          <p:nvPr/>
        </p:nvSpPr>
        <p:spPr>
          <a:xfrm>
            <a:off x="558054" y="541108"/>
            <a:ext cx="5400000" cy="250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dirty="0">
                <a:solidFill>
                  <a:srgbClr val="00336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PROJECTVOORSTEL: [projectnaam]</a:t>
            </a:r>
          </a:p>
        </p:txBody>
      </p:sp>
      <p:graphicFrame>
        <p:nvGraphicFramePr>
          <p:cNvPr id="31" name="Tabel 19">
            <a:extLst>
              <a:ext uri="{FF2B5EF4-FFF2-40B4-BE49-F238E27FC236}">
                <a16:creationId xmlns:a16="http://schemas.microsoft.com/office/drawing/2014/main" id="{B1E7C317-5EA7-17F4-6D49-33F4B550D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08809"/>
              </p:ext>
            </p:extLst>
          </p:nvPr>
        </p:nvGraphicFramePr>
        <p:xfrm>
          <a:off x="558054" y="1009010"/>
          <a:ext cx="5400000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10000">
                <a:tc gridSpan="2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nl-NL" sz="110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informatie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Opdrachtgever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483321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Projectmanager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</a:tbl>
          </a:graphicData>
        </a:graphic>
      </p:graphicFrame>
      <p:graphicFrame>
        <p:nvGraphicFramePr>
          <p:cNvPr id="32" name="Tabel 13">
            <a:extLst>
              <a:ext uri="{FF2B5EF4-FFF2-40B4-BE49-F238E27FC236}">
                <a16:creationId xmlns:a16="http://schemas.microsoft.com/office/drawing/2014/main" id="{679C254A-51D2-86F9-262E-729DA696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73899"/>
              </p:ext>
            </p:extLst>
          </p:nvPr>
        </p:nvGraphicFramePr>
        <p:xfrm>
          <a:off x="6236959" y="5379774"/>
          <a:ext cx="5400000" cy="8864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56927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Opmerkingen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629538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33" name="Tabel 14">
            <a:extLst>
              <a:ext uri="{FF2B5EF4-FFF2-40B4-BE49-F238E27FC236}">
                <a16:creationId xmlns:a16="http://schemas.microsoft.com/office/drawing/2014/main" id="{9C2F347E-B1FC-C814-241D-DEE4CCB20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80987"/>
              </p:ext>
            </p:extLst>
          </p:nvPr>
        </p:nvGraphicFramePr>
        <p:xfrm>
          <a:off x="6236959" y="1009010"/>
          <a:ext cx="5400002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5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10000">
                <a:tc gridSpan="2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 informatie</a:t>
                      </a:r>
                      <a:endParaRPr lang="nl-NL" sz="11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Organisatieonderdeel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260877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Urgentie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[erg</a:t>
                      </a:r>
                      <a:r>
                        <a:rPr lang="nl-NL" sz="1100" b="0" baseline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hoog – hoog – middel – laag – heel laag]</a:t>
                      </a:r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</a:tbl>
          </a:graphicData>
        </a:graphic>
      </p:graphicFrame>
      <p:graphicFrame>
        <p:nvGraphicFramePr>
          <p:cNvPr id="34" name="Tabel 15">
            <a:extLst>
              <a:ext uri="{FF2B5EF4-FFF2-40B4-BE49-F238E27FC236}">
                <a16:creationId xmlns:a16="http://schemas.microsoft.com/office/drawing/2014/main" id="{E776BF96-0203-CAA6-7F37-62353FE47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03043"/>
              </p:ext>
            </p:extLst>
          </p:nvPr>
        </p:nvGraphicFramePr>
        <p:xfrm>
          <a:off x="6236959" y="1847484"/>
          <a:ext cx="5400000" cy="882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9026516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164327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6637266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17454832"/>
                    </a:ext>
                  </a:extLst>
                </a:gridCol>
              </a:tblGrid>
              <a:tr h="281153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281153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Voorbereiding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Initiatie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Realisatie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Implementatie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Afsluiting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[startdatum]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0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0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0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[einddatum]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537068"/>
                  </a:ext>
                </a:extLst>
              </a:tr>
            </a:tbl>
          </a:graphicData>
        </a:graphic>
      </p:graphicFrame>
      <p:graphicFrame>
        <p:nvGraphicFramePr>
          <p:cNvPr id="35" name="Tabel 11">
            <a:extLst>
              <a:ext uri="{FF2B5EF4-FFF2-40B4-BE49-F238E27FC236}">
                <a16:creationId xmlns:a16="http://schemas.microsoft.com/office/drawing/2014/main" id="{E450BD9F-BDDE-0C64-B24E-DD7D8DFC3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76545"/>
              </p:ext>
            </p:extLst>
          </p:nvPr>
        </p:nvGraphicFramePr>
        <p:xfrm>
          <a:off x="6236959" y="2803728"/>
          <a:ext cx="5400000" cy="1142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8896222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250555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Investering / Euro’s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297269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1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297269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  <a:tr h="297269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Structureel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338584"/>
                  </a:ext>
                </a:extLst>
              </a:tr>
            </a:tbl>
          </a:graphicData>
        </a:graphic>
      </p:graphicFrame>
      <p:graphicFrame>
        <p:nvGraphicFramePr>
          <p:cNvPr id="36" name="Tabel 11">
            <a:extLst>
              <a:ext uri="{FF2B5EF4-FFF2-40B4-BE49-F238E27FC236}">
                <a16:creationId xmlns:a16="http://schemas.microsoft.com/office/drawing/2014/main" id="{794E757E-89DF-06CA-CFE4-6BC21A1C4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58905"/>
              </p:ext>
            </p:extLst>
          </p:nvPr>
        </p:nvGraphicFramePr>
        <p:xfrm>
          <a:off x="6236959" y="4024249"/>
          <a:ext cx="5400000" cy="12816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747212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278380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Bemensing / Uren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330281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330281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  <a:tr h="34275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Structureel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338584"/>
                  </a:ext>
                </a:extLst>
              </a:tr>
            </a:tbl>
          </a:graphicData>
        </a:graphic>
      </p:graphicFrame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F5FDA37E-7C71-2DE0-37C4-47E592E3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</p:spPr>
        <p:txBody>
          <a:bodyPr/>
          <a:lstStyle/>
          <a:p>
            <a:pPr algn="ctr"/>
            <a:r>
              <a:rPr lang="nl-NL" sz="1200" b="1" dirty="0">
                <a:solidFill>
                  <a:srgbClr val="003366"/>
                </a:solidFill>
              </a:rPr>
              <a:t>versie 0.1</a:t>
            </a:r>
          </a:p>
        </p:txBody>
      </p:sp>
    </p:spTree>
    <p:extLst>
      <p:ext uri="{BB962C8B-B14F-4D97-AF65-F5344CB8AC3E}">
        <p14:creationId xmlns:p14="http://schemas.microsoft.com/office/powerpoint/2010/main" val="20859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9F39906-467D-2547-CF71-44156A3B6A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19" b="15166"/>
          <a:stretch/>
        </p:blipFill>
        <p:spPr>
          <a:xfrm>
            <a:off x="0" y="0"/>
            <a:ext cx="12192000" cy="5061857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DBA2B8C-E29C-3D37-B580-0595CBA25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8130"/>
            <a:ext cx="9144000" cy="23876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[projectnaam]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F493E23F-81DF-CBA6-E5D2-36B51841B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7805"/>
            <a:ext cx="9144000" cy="1655762"/>
          </a:xfrm>
        </p:spPr>
        <p:txBody>
          <a:bodyPr/>
          <a:lstStyle/>
          <a:p>
            <a:r>
              <a:rPr lang="nl-NL" sz="3600" dirty="0"/>
              <a:t>Projectplan</a:t>
            </a:r>
          </a:p>
          <a:p>
            <a:r>
              <a:rPr lang="nl-NL" dirty="0"/>
              <a:t>versie [0.1]</a:t>
            </a:r>
          </a:p>
        </p:txBody>
      </p:sp>
    </p:spTree>
    <p:extLst>
      <p:ext uri="{BB962C8B-B14F-4D97-AF65-F5344CB8AC3E}">
        <p14:creationId xmlns:p14="http://schemas.microsoft.com/office/powerpoint/2010/main" val="41117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4DA9A-2BE1-24C0-D300-122693A65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2EA64C0-4BCA-F1C3-AA98-6C417073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 Projectplan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CE076520-3D1F-E1C9-BAE7-3FE75FFA7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sz="3600" dirty="0"/>
              <a:t>Aanleiding</a:t>
            </a:r>
          </a:p>
          <a:p>
            <a:r>
              <a:rPr lang="nl-NL" sz="3600" dirty="0"/>
              <a:t>Doelstellingen &amp; Opbrengsten</a:t>
            </a:r>
          </a:p>
          <a:p>
            <a:r>
              <a:rPr lang="nl-NL" sz="3600" dirty="0"/>
              <a:t>Project Resultaten Overzicht</a:t>
            </a:r>
          </a:p>
          <a:p>
            <a:r>
              <a:rPr lang="nl-NL" sz="3600" dirty="0"/>
              <a:t>Borging</a:t>
            </a:r>
          </a:p>
          <a:p>
            <a:r>
              <a:rPr lang="nl-NL" sz="3600" dirty="0"/>
              <a:t>Belanghebbenden</a:t>
            </a:r>
          </a:p>
          <a:p>
            <a:r>
              <a:rPr lang="nl-NL" sz="3600" dirty="0"/>
              <a:t>Communicatie</a:t>
            </a:r>
          </a:p>
          <a:p>
            <a:r>
              <a:rPr lang="nl-NL" sz="3600" dirty="0"/>
              <a:t>Projectorganisatie</a:t>
            </a:r>
          </a:p>
          <a:p>
            <a:r>
              <a:rPr lang="nl-NL" sz="3600" dirty="0"/>
              <a:t>Planning</a:t>
            </a:r>
          </a:p>
          <a:p>
            <a:r>
              <a:rPr lang="nl-NL" sz="3600" dirty="0"/>
              <a:t>Kosten &amp; Baten</a:t>
            </a:r>
          </a:p>
          <a:p>
            <a:r>
              <a:rPr lang="nl-NL" sz="3600" dirty="0"/>
              <a:t>Risico’s</a:t>
            </a:r>
          </a:p>
          <a:p>
            <a:r>
              <a:rPr lang="nl-NL" sz="3600" dirty="0"/>
              <a:t>Afhankelijkheden</a:t>
            </a:r>
          </a:p>
          <a:p>
            <a:r>
              <a:rPr lang="nl-NL" sz="3600" dirty="0"/>
              <a:t>Randvoorwaarden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D5B66C-2310-2CFE-BE00-52EC61FEE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476A2530-465E-54EF-1438-1AC47D494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71107"/>
              </p:ext>
            </p:extLst>
          </p:nvPr>
        </p:nvGraphicFramePr>
        <p:xfrm>
          <a:off x="6096000" y="3109214"/>
          <a:ext cx="5400000" cy="1784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10000">
                <a:tc gridSpan="2">
                  <a:txBody>
                    <a:bodyPr/>
                    <a:lstStyle/>
                    <a:p>
                      <a:r>
                        <a:rPr lang="nl-NL" sz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nl-NL" sz="120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informatie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Projectnaam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260877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Opdrachtgever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483321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Projectmanager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Divisie(s)</a:t>
                      </a:r>
                      <a:r>
                        <a:rPr lang="nl-NL" sz="1100" b="0" i="1" baseline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/ Afdeling(en)</a:t>
                      </a:r>
                      <a:endParaRPr lang="nl-NL" sz="1100" b="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339773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Urgentie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[erg hoog – hoog – middel – laag – heel laag]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0713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Akkoord</a:t>
                      </a:r>
                      <a:r>
                        <a:rPr lang="nl-NL" sz="1100" b="0" i="1" baseline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projectvoorstel</a:t>
                      </a:r>
                      <a:endParaRPr lang="nl-NL" sz="1100" b="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[datum]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33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45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114AA-2611-0B81-E6AA-E5A34EFC5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3A6D8C6-78E7-824D-8EC6-4A260805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A4984882-1820-D839-5276-9B7DF5D3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[Welk probleem pakt of welke kans grijpt dit project aan?]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[Waarom doen we dit project </a:t>
            </a:r>
            <a:r>
              <a:rPr lang="nl-NL" sz="2000" i="1" dirty="0"/>
              <a:t>nu</a:t>
            </a:r>
            <a:r>
              <a:rPr lang="nl-NL" sz="2000" dirty="0"/>
              <a:t>?]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96309B-545E-D76A-8184-9AA45907C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E9ED4B1-CACC-A0AE-F06E-BC62AC9FD1DC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69B5001-5287-5678-0127-851936CCC506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E5F449-37BE-69AD-1DDC-456EE07A13DB}"/>
              </a:ext>
            </a:extLst>
          </p:cNvPr>
          <p:cNvSpPr txBox="1"/>
          <p:nvPr/>
        </p:nvSpPr>
        <p:spPr>
          <a:xfrm>
            <a:off x="10933177" y="341970"/>
            <a:ext cx="1077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 smtClean="0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 smtClean="0">
                <a:solidFill>
                  <a:srgbClr val="C00000"/>
                </a:solidFill>
                <a:latin typeface="+mj-lt"/>
              </a:rPr>
              <a:t> instrument: 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Aanleiding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6137444-472A-909C-6C30-F4D4FC3B799E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42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1C942-8D2C-D272-06E8-C91C2842C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1795798-4CFB-ABA2-4B68-674B29EB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 &amp; Opbrengsten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32CAF751-40AA-4DA7-BD80-B5B445D06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[Waarom dit project? Wat beoogt dit project uiteindelijk in de organisatie te bereiken?]</a:t>
            </a:r>
          </a:p>
          <a:p>
            <a:pPr marL="0" indent="0">
              <a:spcAft>
                <a:spcPts val="0"/>
              </a:spcAft>
              <a:buNone/>
            </a:pPr>
            <a:endParaRPr lang="nl-NL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[In lijn met welke strategische doelstelling(en) is dit?]</a:t>
            </a:r>
          </a:p>
          <a:p>
            <a:pPr>
              <a:spcAft>
                <a:spcPts val="0"/>
              </a:spcAft>
            </a:pPr>
            <a:endParaRPr lang="nl-NL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[Wat zijn de (non-)financiële opbrengsten van dit project?]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C97A9D-D8BD-6212-EED8-A5A78316E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35E4678E-0699-2191-A039-126A61BFBF94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39F6E151-410D-EC97-4927-FF736A8F2720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60C0E06-3966-4B39-B743-0A9A8FC13F65}"/>
              </a:ext>
            </a:extLst>
          </p:cNvPr>
          <p:cNvSpPr txBox="1"/>
          <p:nvPr/>
        </p:nvSpPr>
        <p:spPr>
          <a:xfrm>
            <a:off x="10933177" y="341970"/>
            <a:ext cx="1077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</a:t>
            </a:r>
            <a:r>
              <a:rPr lang="nl-NL" sz="1050" dirty="0" smtClean="0">
                <a:solidFill>
                  <a:srgbClr val="C00000"/>
                </a:solidFill>
                <a:latin typeface="+mj-lt"/>
              </a:rPr>
              <a:t>instrument: 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Waardewaaier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FC8622A-4EDF-FB96-11DB-002C7F670807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38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65BC7-1234-5011-5C1C-D0ABE2BB1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8FA006B-1B0D-BB18-95A2-536977C3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Resultaten Overzicht (PRO)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89EA0B-E380-E5BA-4955-905079660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5787004-33C2-8948-4E80-69A917904046}"/>
              </a:ext>
            </a:extLst>
          </p:cNvPr>
          <p:cNvGrpSpPr/>
          <p:nvPr/>
        </p:nvGrpSpPr>
        <p:grpSpPr>
          <a:xfrm>
            <a:off x="2768600" y="1683173"/>
            <a:ext cx="6654800" cy="4642411"/>
            <a:chOff x="996338" y="1271336"/>
            <a:chExt cx="6654800" cy="464241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355381E-5F48-30FD-7AB3-E4BE767B060E}"/>
                </a:ext>
              </a:extLst>
            </p:cNvPr>
            <p:cNvSpPr/>
            <p:nvPr/>
          </p:nvSpPr>
          <p:spPr>
            <a:xfrm>
              <a:off x="3243738" y="1271336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[Eindresultaat]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253BEF2-6568-DF63-3A7C-BCCF8415D32D}"/>
                </a:ext>
              </a:extLst>
            </p:cNvPr>
            <p:cNvSpPr/>
            <p:nvPr/>
          </p:nvSpPr>
          <p:spPr>
            <a:xfrm>
              <a:off x="996338" y="2501098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[Hoofdresultaat]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DC46FB3-6E33-DAE0-59F3-E552B5C11BCB}"/>
                </a:ext>
              </a:extLst>
            </p:cNvPr>
            <p:cNvSpPr/>
            <p:nvPr/>
          </p:nvSpPr>
          <p:spPr>
            <a:xfrm>
              <a:off x="3243738" y="2501098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[Hoofdresultaat]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79DF565-B87D-A8CB-CE44-F2FF3A255468}"/>
                </a:ext>
              </a:extLst>
            </p:cNvPr>
            <p:cNvSpPr/>
            <p:nvPr/>
          </p:nvSpPr>
          <p:spPr>
            <a:xfrm>
              <a:off x="5491138" y="2501098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[Hoofdresultaat]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75840AD-595B-976E-8E24-2F795A9229BA}"/>
                </a:ext>
              </a:extLst>
            </p:cNvPr>
            <p:cNvSpPr/>
            <p:nvPr/>
          </p:nvSpPr>
          <p:spPr>
            <a:xfrm>
              <a:off x="996338" y="3398647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[Deelresultaat]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FC0BF09-C519-F8C9-84A1-6B8A78FF6677}"/>
                </a:ext>
              </a:extLst>
            </p:cNvPr>
            <p:cNvSpPr/>
            <p:nvPr/>
          </p:nvSpPr>
          <p:spPr>
            <a:xfrm>
              <a:off x="996338" y="4296197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[Deelresultaat]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098AB30-EC26-86BE-2F49-59C0F2265F8E}"/>
                </a:ext>
              </a:extLst>
            </p:cNvPr>
            <p:cNvSpPr/>
            <p:nvPr/>
          </p:nvSpPr>
          <p:spPr>
            <a:xfrm>
              <a:off x="996338" y="5193747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[Deelresultaat]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35BDDBC-49A6-128F-2DC5-66FEB56991A3}"/>
                </a:ext>
              </a:extLst>
            </p:cNvPr>
            <p:cNvSpPr/>
            <p:nvPr/>
          </p:nvSpPr>
          <p:spPr>
            <a:xfrm>
              <a:off x="3243738" y="3398647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[Deelresultaat]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EC175CC-F3D8-F8E4-0DBC-5BDFF7F23E95}"/>
                </a:ext>
              </a:extLst>
            </p:cNvPr>
            <p:cNvSpPr/>
            <p:nvPr/>
          </p:nvSpPr>
          <p:spPr>
            <a:xfrm>
              <a:off x="3243738" y="4296197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[Deelresultaat]</a:t>
              </a:r>
            </a:p>
          </p:txBody>
        </p:sp>
        <p:sp>
          <p:nvSpPr>
            <p:cNvPr id="17" name="Rounded Rectangle 17">
              <a:extLst>
                <a:ext uri="{FF2B5EF4-FFF2-40B4-BE49-F238E27FC236}">
                  <a16:creationId xmlns:a16="http://schemas.microsoft.com/office/drawing/2014/main" id="{9D502D95-C627-DBD9-1E21-3C5A2DFBEBA1}"/>
                </a:ext>
              </a:extLst>
            </p:cNvPr>
            <p:cNvSpPr/>
            <p:nvPr/>
          </p:nvSpPr>
          <p:spPr>
            <a:xfrm>
              <a:off x="5491138" y="3398647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[Deelresultaat]</a:t>
              </a:r>
            </a:p>
          </p:txBody>
        </p:sp>
        <p:cxnSp>
          <p:nvCxnSpPr>
            <p:cNvPr id="18" name="Elbow Connector 23">
              <a:extLst>
                <a:ext uri="{FF2B5EF4-FFF2-40B4-BE49-F238E27FC236}">
                  <a16:creationId xmlns:a16="http://schemas.microsoft.com/office/drawing/2014/main" id="{9E9B28BC-79DA-379C-B396-C17781E03B8B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rot="5400000">
              <a:off x="2945157" y="1122517"/>
              <a:ext cx="509762" cy="22474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25">
              <a:extLst>
                <a:ext uri="{FF2B5EF4-FFF2-40B4-BE49-F238E27FC236}">
                  <a16:creationId xmlns:a16="http://schemas.microsoft.com/office/drawing/2014/main" id="{2D83DAD6-C592-D206-7B48-C212CFE577F2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>
            <a:xfrm rot="5400000">
              <a:off x="4068857" y="2246217"/>
              <a:ext cx="509762" cy="127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27">
              <a:extLst>
                <a:ext uri="{FF2B5EF4-FFF2-40B4-BE49-F238E27FC236}">
                  <a16:creationId xmlns:a16="http://schemas.microsoft.com/office/drawing/2014/main" id="{C2186273-3CC7-3517-8D60-CF34CF2B1D14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>
            <a:xfrm rot="16200000" flipH="1">
              <a:off x="5192557" y="1122517"/>
              <a:ext cx="509762" cy="22474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9">
              <a:extLst>
                <a:ext uri="{FF2B5EF4-FFF2-40B4-BE49-F238E27FC236}">
                  <a16:creationId xmlns:a16="http://schemas.microsoft.com/office/drawing/2014/main" id="{2620CC81-2731-BFC5-A932-321458A591EF}"/>
                </a:ext>
              </a:extLst>
            </p:cNvPr>
            <p:cNvCxnSpPr>
              <a:stCxn id="9" idx="2"/>
              <a:endCxn id="12" idx="0"/>
            </p:cNvCxnSpPr>
            <p:nvPr/>
          </p:nvCxnSpPr>
          <p:spPr>
            <a:xfrm>
              <a:off x="2076338" y="3221098"/>
              <a:ext cx="0" cy="177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92C833B6-42D7-A187-1BE3-E8927816F9C1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2076338" y="4118647"/>
              <a:ext cx="0" cy="177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3">
              <a:extLst>
                <a:ext uri="{FF2B5EF4-FFF2-40B4-BE49-F238E27FC236}">
                  <a16:creationId xmlns:a16="http://schemas.microsoft.com/office/drawing/2014/main" id="{6D2308B4-B038-4546-A85C-867C6F793B70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>
              <a:off x="2076338" y="5016197"/>
              <a:ext cx="0" cy="177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6">
              <a:extLst>
                <a:ext uri="{FF2B5EF4-FFF2-40B4-BE49-F238E27FC236}">
                  <a16:creationId xmlns:a16="http://schemas.microsoft.com/office/drawing/2014/main" id="{5278688A-F276-71A4-7C74-FD2740BD48BE}"/>
                </a:ext>
              </a:extLst>
            </p:cNvPr>
            <p:cNvCxnSpPr>
              <a:stCxn id="10" idx="2"/>
              <a:endCxn id="15" idx="0"/>
            </p:cNvCxnSpPr>
            <p:nvPr/>
          </p:nvCxnSpPr>
          <p:spPr>
            <a:xfrm>
              <a:off x="4323738" y="3221098"/>
              <a:ext cx="0" cy="177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8">
              <a:extLst>
                <a:ext uri="{FF2B5EF4-FFF2-40B4-BE49-F238E27FC236}">
                  <a16:creationId xmlns:a16="http://schemas.microsoft.com/office/drawing/2014/main" id="{A5B51302-26F3-70C0-04BE-793B8213B521}"/>
                </a:ext>
              </a:extLst>
            </p:cNvPr>
            <p:cNvCxnSpPr>
              <a:stCxn id="15" idx="2"/>
              <a:endCxn id="16" idx="0"/>
            </p:cNvCxnSpPr>
            <p:nvPr/>
          </p:nvCxnSpPr>
          <p:spPr>
            <a:xfrm>
              <a:off x="4323738" y="4118647"/>
              <a:ext cx="0" cy="177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0">
              <a:extLst>
                <a:ext uri="{FF2B5EF4-FFF2-40B4-BE49-F238E27FC236}">
                  <a16:creationId xmlns:a16="http://schemas.microsoft.com/office/drawing/2014/main" id="{43B9427C-0DA7-29EE-E082-2DDDD67E1543}"/>
                </a:ext>
              </a:extLst>
            </p:cNvPr>
            <p:cNvCxnSpPr>
              <a:stCxn id="11" idx="2"/>
              <a:endCxn id="17" idx="0"/>
            </p:cNvCxnSpPr>
            <p:nvPr/>
          </p:nvCxnSpPr>
          <p:spPr>
            <a:xfrm>
              <a:off x="6571138" y="3221098"/>
              <a:ext cx="0" cy="177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al 26">
            <a:extLst>
              <a:ext uri="{FF2B5EF4-FFF2-40B4-BE49-F238E27FC236}">
                <a16:creationId xmlns:a16="http://schemas.microsoft.com/office/drawing/2014/main" id="{95C35FEA-DFA7-4872-C6AD-5E10E86A9618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C8D568D2-9D26-9C8B-4546-67D169D4998D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5CCD018-44CD-CE29-286D-B1DF939CDE4F}"/>
              </a:ext>
            </a:extLst>
          </p:cNvPr>
          <p:cNvSpPr txBox="1"/>
          <p:nvPr/>
        </p:nvSpPr>
        <p:spPr>
          <a:xfrm>
            <a:off x="10933177" y="341970"/>
            <a:ext cx="1077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</a:t>
            </a:r>
            <a:r>
              <a:rPr lang="nl-NL" sz="1050" dirty="0" smtClean="0">
                <a:solidFill>
                  <a:srgbClr val="C00000"/>
                </a:solidFill>
                <a:latin typeface="+mj-lt"/>
              </a:rPr>
              <a:t>instrument:</a:t>
            </a:r>
            <a:endParaRPr lang="nl-NL" sz="1050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PRO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751C01E7-646C-3E1F-8453-06E417E90534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6681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1008</Words>
  <Application>Microsoft Office PowerPoint</Application>
  <PresentationFormat>Breedbeeld</PresentationFormat>
  <Paragraphs>344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Aptos</vt:lpstr>
      <vt:lpstr>Arial</vt:lpstr>
      <vt:lpstr>Trebuchet MS</vt:lpstr>
      <vt:lpstr>Wingdings</vt:lpstr>
      <vt:lpstr>1_Kantoorthema</vt:lpstr>
      <vt:lpstr>Nederlandse Zorg projectmanagement methodiek</vt:lpstr>
      <vt:lpstr>Inhoudsopgave NZpm-templates</vt:lpstr>
      <vt:lpstr>Toelichting NZpm-templates</vt:lpstr>
      <vt:lpstr>PowerPoint-presentatie</vt:lpstr>
      <vt:lpstr>[projectnaam]</vt:lpstr>
      <vt:lpstr>Inhoudsopgave Projectplan</vt:lpstr>
      <vt:lpstr>Aanleiding</vt:lpstr>
      <vt:lpstr>Doelstellingen &amp; Opbrengsten</vt:lpstr>
      <vt:lpstr>Project Resultaten Overzicht (PRO)</vt:lpstr>
      <vt:lpstr>Borging</vt:lpstr>
      <vt:lpstr>Belanghebbenden</vt:lpstr>
      <vt:lpstr>Communicatie</vt:lpstr>
      <vt:lpstr>Projectorganisatie</vt:lpstr>
      <vt:lpstr>Planning</vt:lpstr>
      <vt:lpstr>Kosten &amp; Baten</vt:lpstr>
      <vt:lpstr>Risico’s</vt:lpstr>
      <vt:lpstr>Afhankelijkheden</vt:lpstr>
      <vt:lpstr>Randvoorwaarden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Nederlandse Zorg projectmanagement methodiek</dc:title>
  <dc:creator>John van Rouwendaal</dc:creator>
  <cp:lastModifiedBy>VNOB-0625</cp:lastModifiedBy>
  <cp:revision>5</cp:revision>
  <dcterms:created xsi:type="dcterms:W3CDTF">2025-03-12T13:29:04Z</dcterms:created>
  <dcterms:modified xsi:type="dcterms:W3CDTF">2026-01-25T18:16:51Z</dcterms:modified>
</cp:coreProperties>
</file>