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8"/>
  </p:notesMasterIdLst>
  <p:handoutMasterIdLst>
    <p:handoutMasterId r:id="rId19"/>
  </p:handoutMasterIdLst>
  <p:sldIdLst>
    <p:sldId id="272" r:id="rId5"/>
    <p:sldId id="270" r:id="rId6"/>
    <p:sldId id="271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60" r:id="rId17"/>
  </p:sldIdLst>
  <p:sldSz cx="9144000" cy="5143500" type="screen16x9"/>
  <p:notesSz cx="7104063" cy="10234613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007945"/>
    <a:srgbClr val="006B3B"/>
    <a:srgbClr val="474746"/>
    <a:srgbClr val="65B797"/>
    <a:srgbClr val="9F2214"/>
    <a:srgbClr val="008752"/>
    <a:srgbClr val="87D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2114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228" y="126"/>
      </p:cViewPr>
      <p:guideLst>
        <p:guide orient="horz" pos="16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2C4A00C6-9F09-8047-BDA9-786A31D938F6}" type="datetimeFigureOut"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383A793-55BC-7C45-940F-763CE065F6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AFBEDD01-8896-2642-85DA-39A6C87A6517}" type="datetimeFigureOut"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867E647-61D6-E54C-A211-3810382083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90939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42013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8421" y="2736323"/>
            <a:ext cx="6042013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master2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3" y="1674778"/>
            <a:ext cx="8229600" cy="3092485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>
              <a:defRPr sz="1600" b="0" i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sz="1400" b="0" i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sz="1200" b="0" i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sz="1800" b="0" i="0">
                <a:latin typeface="Proxima Nova Cond Semibold"/>
                <a:cs typeface="Proxima Nova Cond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0213" y="1164538"/>
            <a:ext cx="8240950" cy="46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GRDCLogoStackedSm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19" y="262233"/>
            <a:ext cx="1371795" cy="54262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3" y="262233"/>
            <a:ext cx="6848016" cy="857250"/>
          </a:xfrm>
          <a:prstGeom prst="rect">
            <a:avLst/>
          </a:prstGeom>
        </p:spPr>
        <p:txBody>
          <a:bodyPr/>
          <a:lstStyle>
            <a:lvl1pPr algn="l">
              <a:defRPr sz="3000" b="0" i="0" cap="all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3" y="262233"/>
            <a:ext cx="6861766" cy="857250"/>
          </a:xfrm>
          <a:prstGeom prst="rect">
            <a:avLst/>
          </a:prstGeom>
        </p:spPr>
        <p:txBody>
          <a:bodyPr/>
          <a:lstStyle>
            <a:lvl1pPr algn="l">
              <a:defRPr sz="3000" b="0" i="0" cap="all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13" y="1164538"/>
            <a:ext cx="4103908" cy="46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00213" y="1632413"/>
            <a:ext cx="4103908" cy="303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GRDCLogoStackedSm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19" y="262233"/>
            <a:ext cx="1371795" cy="542621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770765" y="1164537"/>
            <a:ext cx="4070398" cy="3305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70765" y="4469883"/>
            <a:ext cx="4103908" cy="30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923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, Conten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3" y="266325"/>
            <a:ext cx="6848016" cy="857250"/>
          </a:xfrm>
          <a:prstGeom prst="rect">
            <a:avLst/>
          </a:prstGeom>
        </p:spPr>
        <p:txBody>
          <a:bodyPr/>
          <a:lstStyle>
            <a:lvl1pPr algn="l">
              <a:defRPr sz="3000" b="0" i="0" cap="all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13" y="1168630"/>
            <a:ext cx="4103908" cy="46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00213" y="1636505"/>
            <a:ext cx="4103908" cy="3130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GRDCLogoStackedSm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19" y="262233"/>
            <a:ext cx="1371795" cy="542621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70765" y="4469883"/>
            <a:ext cx="4103908" cy="30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70765" y="1198546"/>
            <a:ext cx="4070398" cy="3249995"/>
          </a:xfrm>
          <a:prstGeom prst="rect">
            <a:avLst/>
          </a:prstGeom>
          <a:solidFill>
            <a:srgbClr val="0087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752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4866979" y="1293951"/>
            <a:ext cx="3897892" cy="26969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i="0" cap="all">
                <a:solidFill>
                  <a:srgbClr val="65B79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4869855" y="3990865"/>
            <a:ext cx="3819821" cy="434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master2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3" y="1674778"/>
            <a:ext cx="3960437" cy="3092485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>
              <a:defRPr sz="1600" b="0" i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sz="1400" b="0" i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sz="1200" b="0" i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sz="1800" b="0" i="0">
                <a:latin typeface="Proxima Nova Cond Semibold"/>
                <a:cs typeface="Proxima Nova Cond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0213" y="1164538"/>
            <a:ext cx="3971787" cy="46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622130" y="1164538"/>
            <a:ext cx="3971787" cy="4678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4"/>
          </p:nvPr>
        </p:nvSpPr>
        <p:spPr>
          <a:xfrm>
            <a:off x="4622130" y="1674778"/>
            <a:ext cx="3971787" cy="3092485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>
              <a:defRPr sz="1600" b="0" i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sz="1400" b="0" i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sz="1200" b="0" i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sz="1800" b="0" i="0">
                <a:latin typeface="Proxima Nova Cond Semibold"/>
                <a:cs typeface="Proxima Nova Cond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7" name="Picture 16" descr="GRDCLogoStackedSm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19" y="262233"/>
            <a:ext cx="1371795" cy="54262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3" y="262233"/>
            <a:ext cx="6861766" cy="857250"/>
          </a:xfrm>
          <a:prstGeom prst="rect">
            <a:avLst/>
          </a:prstGeom>
        </p:spPr>
        <p:txBody>
          <a:bodyPr/>
          <a:lstStyle>
            <a:lvl1pPr algn="l">
              <a:defRPr sz="3000" b="0" i="0" cap="all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master2BG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3" y="1907957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 b="0" i="0" cap="none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AU" dirty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7" y="4527887"/>
            <a:ext cx="147105" cy="11962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6530DE-7142-43D1-8E63-7C204843814D}"/>
              </a:ext>
            </a:extLst>
          </p:cNvPr>
          <p:cNvSpPr txBox="1">
            <a:spLocks/>
          </p:cNvSpPr>
          <p:nvPr userDrawn="1"/>
        </p:nvSpPr>
        <p:spPr>
          <a:xfrm>
            <a:off x="611563" y="2765207"/>
            <a:ext cx="4084202" cy="20020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 cap="none">
                <a:solidFill>
                  <a:schemeClr val="bg1"/>
                </a:solidFill>
                <a:latin typeface="Proxima Nova Cond Semibold"/>
                <a:ea typeface="+mj-ea"/>
                <a:cs typeface="Proxima Nova Cond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AU" sz="1000" dirty="0">
                <a:latin typeface="Arial Narrow" panose="020B0606020202030204" pitchFamily="34" charset="0"/>
              </a:rPr>
              <a:t>Grains Research and Development Corporation (GRDC)</a:t>
            </a:r>
          </a:p>
          <a:p>
            <a:pPr>
              <a:lnSpc>
                <a:spcPct val="150000"/>
              </a:lnSpc>
            </a:pPr>
            <a:r>
              <a:rPr lang="en-AU" sz="1000" dirty="0">
                <a:latin typeface="Arial Narrow" panose="020B0606020202030204" pitchFamily="34" charset="0"/>
              </a:rPr>
              <a:t>A    Suite 5, 2A Brodie Hall Drive, Bentley, WA 6102 Australia</a:t>
            </a:r>
          </a:p>
          <a:p>
            <a:pPr>
              <a:lnSpc>
                <a:spcPct val="150000"/>
              </a:lnSpc>
            </a:pPr>
            <a:r>
              <a:rPr lang="en-AU" sz="1000" dirty="0">
                <a:latin typeface="Arial Narrow" panose="020B0606020202030204" pitchFamily="34" charset="0"/>
              </a:rPr>
              <a:t>P    PO Box 5367 Kingston, ACT 2604 Australia</a:t>
            </a:r>
          </a:p>
          <a:p>
            <a:pPr>
              <a:lnSpc>
                <a:spcPct val="150000"/>
              </a:lnSpc>
            </a:pPr>
            <a:r>
              <a:rPr lang="en-AU" sz="1000" dirty="0">
                <a:latin typeface="Arial Narrow" panose="020B0606020202030204" pitchFamily="34" charset="0"/>
              </a:rPr>
              <a:t>T    +61 8 9230 4600</a:t>
            </a:r>
          </a:p>
          <a:p>
            <a:pPr>
              <a:lnSpc>
                <a:spcPct val="150000"/>
              </a:lnSpc>
            </a:pPr>
            <a:endParaRPr lang="en-AU" sz="10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1000" dirty="0">
                <a:latin typeface="Arial Narrow" panose="020B0606020202030204" pitchFamily="34" charset="0"/>
              </a:rPr>
              <a:t>www.grdc.com.au</a:t>
            </a:r>
          </a:p>
          <a:p>
            <a:endParaRPr lang="en-AU" sz="1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AE8C726-4A0A-4549-9E30-42B63F957BA7}"/>
              </a:ext>
            </a:extLst>
          </p:cNvPr>
          <p:cNvSpPr txBox="1">
            <a:spLocks/>
          </p:cNvSpPr>
          <p:nvPr userDrawn="1"/>
        </p:nvSpPr>
        <p:spPr>
          <a:xfrm>
            <a:off x="843900" y="4397459"/>
            <a:ext cx="4364522" cy="2141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 cap="none">
                <a:solidFill>
                  <a:schemeClr val="bg1"/>
                </a:solidFill>
                <a:latin typeface="Proxima Nova Cond Semibold"/>
                <a:ea typeface="+mj-ea"/>
                <a:cs typeface="Proxima Nova Cond Semibold"/>
              </a:defRPr>
            </a:lvl1pPr>
          </a:lstStyle>
          <a:p>
            <a:pPr>
              <a:lnSpc>
                <a:spcPct val="150000"/>
              </a:lnSpc>
            </a:pPr>
            <a:r>
              <a:rPr lang="en-AU" sz="1000" dirty="0">
                <a:latin typeface="Arial Narrow" panose="020B0606020202030204" pitchFamily="34" charset="0"/>
              </a:rPr>
              <a:t>@</a:t>
            </a:r>
            <a:r>
              <a:rPr lang="en-AU" sz="1000" dirty="0" err="1">
                <a:latin typeface="Arial Narrow" panose="020B0606020202030204" pitchFamily="34" charset="0"/>
              </a:rPr>
              <a:t>thegrdc</a:t>
            </a:r>
            <a:r>
              <a:rPr lang="en-AU" sz="1000" dirty="0">
                <a:latin typeface="Arial Narrow" panose="020B0606020202030204" pitchFamily="34" charset="0"/>
              </a:rPr>
              <a:t>	     @</a:t>
            </a:r>
            <a:r>
              <a:rPr lang="en-AU" sz="1000" dirty="0" err="1">
                <a:latin typeface="Arial Narrow" panose="020B0606020202030204" pitchFamily="34" charset="0"/>
              </a:rPr>
              <a:t>GRDCWest</a:t>
            </a:r>
            <a:r>
              <a:rPr lang="en-AU" sz="1000" dirty="0">
                <a:latin typeface="Arial Narrow" panose="020B0606020202030204" pitchFamily="34" charset="0"/>
              </a:rPr>
              <a:t>		#</a:t>
            </a:r>
            <a:r>
              <a:rPr lang="en-AU" sz="1000" dirty="0" err="1">
                <a:latin typeface="Arial Narrow" panose="020B0606020202030204" pitchFamily="34" charset="0"/>
              </a:rPr>
              <a:t>GRDCUpdates</a:t>
            </a:r>
            <a:r>
              <a:rPr lang="en-AU" sz="1000" dirty="0">
                <a:latin typeface="Arial Narrow" panose="020B0606020202030204" pitchFamily="34" charset="0"/>
              </a:rPr>
              <a:t>		@</a:t>
            </a:r>
            <a:r>
              <a:rPr lang="en-AU" sz="1000" dirty="0" err="1">
                <a:latin typeface="Arial Narrow" panose="020B0606020202030204" pitchFamily="34" charset="0"/>
              </a:rPr>
              <a:t>theGRDC</a:t>
            </a:r>
            <a:endParaRPr lang="en-AU" sz="1000" dirty="0">
              <a:latin typeface="Arial Narrow" panose="020B060602020203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C6F740-B8B4-4CCA-9F64-D8762EBDAC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42" y="4491825"/>
            <a:ext cx="155682" cy="1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C32A94-79C8-404C-B673-0B5167C01108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1EF92D-7D80-0A4A-9837-F7EAA0F96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building, road, standing&#10;&#10;Description automatically generated">
            <a:extLst>
              <a:ext uri="{FF2B5EF4-FFF2-40B4-BE49-F238E27FC236}">
                <a16:creationId xmlns:a16="http://schemas.microsoft.com/office/drawing/2014/main" id="{83373A9A-5A94-49EF-B4D5-B956E1331A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-1411527"/>
            <a:ext cx="9269260" cy="6951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90939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61891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8421" y="2762251"/>
            <a:ext cx="6061891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Poin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3" y="266325"/>
            <a:ext cx="6841142" cy="857250"/>
          </a:xfrm>
          <a:prstGeom prst="rect">
            <a:avLst/>
          </a:prstGeom>
        </p:spPr>
        <p:txBody>
          <a:bodyPr/>
          <a:lstStyle>
            <a:lvl1pPr algn="l">
              <a:defRPr sz="3000" b="0" i="0" cap="all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pic>
        <p:nvPicPr>
          <p:cNvPr id="12" name="Picture 11" descr="GRDCLogoStackedSm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19" y="262233"/>
            <a:ext cx="1371795" cy="542621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7A1441E-85FF-48A2-8EDB-09E278E0B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213" y="1214324"/>
            <a:ext cx="8229600" cy="3503726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>
              <a:defRPr sz="1600" b="0" i="0">
                <a:latin typeface="Arial Narrow" panose="020B0606020202030204" pitchFamily="34" charset="0"/>
                <a:cs typeface="Arial Narrow" panose="020B0606020202030204" pitchFamily="34" charset="0"/>
              </a:defRPr>
            </a:lvl2pPr>
            <a:lvl3pPr>
              <a:defRPr sz="1400" b="0" i="0">
                <a:latin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 sz="1200" b="0" i="0">
                <a:latin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 sz="1800" b="0" i="0">
                <a:latin typeface="Proxima Nova Cond Semibold"/>
                <a:cs typeface="Proxima Nova Cond Semibol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master2b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90939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51952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8422" y="2766513"/>
            <a:ext cx="6051952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1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c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90939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51952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8422" y="2766513"/>
            <a:ext cx="6051952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B903D7E3-175F-40BE-A410-4A4020EA7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0"/>
            <a:ext cx="9144000" cy="609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71163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51952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744" y="2770899"/>
            <a:ext cx="6051952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90939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61891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8422" y="2765370"/>
            <a:ext cx="6061891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master2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400" y="1890939"/>
            <a:ext cx="86995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22" y="2113689"/>
            <a:ext cx="6051952" cy="618371"/>
          </a:xfrm>
          <a:prstGeom prst="rect">
            <a:avLst/>
          </a:prstGeom>
        </p:spPr>
        <p:txBody>
          <a:bodyPr/>
          <a:lstStyle>
            <a:lvl1pPr algn="l">
              <a:defRPr sz="2200" b="0" i="0" cap="all">
                <a:solidFill>
                  <a:srgbClr val="008752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744" y="2775077"/>
            <a:ext cx="6051952" cy="61935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="0" i="0" cap="none">
                <a:solidFill>
                  <a:srgbClr val="474746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94C32A94-79C8-404C-B673-0B5167C01108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B31EF92D-7D80-0A4A-9837-F7EAA0F96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5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master2B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3" y="262233"/>
            <a:ext cx="6834266" cy="857250"/>
          </a:xfrm>
          <a:prstGeom prst="rect">
            <a:avLst/>
          </a:prstGeom>
        </p:spPr>
        <p:txBody>
          <a:bodyPr/>
          <a:lstStyle>
            <a:lvl1pPr algn="l">
              <a:defRPr sz="3000" b="0" i="0" cap="all"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32A94-79C8-404C-B673-0B5167C01108}" type="datetimeFigureOut"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F92D-7D80-0A4A-9837-F7EAA0F96635}" type="slidenum"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1563" y="1174750"/>
            <a:ext cx="8229600" cy="359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  <a:lvl2pPr marL="0" indent="0">
              <a:buNone/>
              <a:defRPr sz="1800" b="0" i="0" baseline="0">
                <a:latin typeface="Proxima Nova Cond Semibold"/>
                <a:cs typeface="Proxima Nova Cond Semibold"/>
              </a:defRPr>
            </a:lvl2pPr>
            <a:lvl3pPr marL="914400" indent="0">
              <a:buNone/>
              <a:defRPr b="0" i="0">
                <a:latin typeface="Proxima Nova Cond Semibold"/>
                <a:cs typeface="Proxima Nova Cond Semibold"/>
              </a:defRPr>
            </a:lvl3pPr>
            <a:lvl4pPr marL="1371600" indent="0">
              <a:buNone/>
              <a:defRPr b="0" i="0">
                <a:latin typeface="Proxima Nova Cond Semibold"/>
                <a:cs typeface="Proxima Nova Cond Semibold"/>
              </a:defRPr>
            </a:lvl4pPr>
            <a:lvl5pPr marL="1828800" indent="0">
              <a:buNone/>
              <a:defRPr b="0" i="0">
                <a:latin typeface="Proxima Nova Cond Semibold"/>
                <a:cs typeface="Proxima Nova Cond Semi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GRDCLogoStackedSm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19" y="262233"/>
            <a:ext cx="1371795" cy="5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8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4C32A94-79C8-404C-B673-0B5167C01108}" type="datetimeFigureOut">
              <a:rPr lang="en-US" smtClean="0"/>
              <a:pPr/>
              <a:t>2/22/2021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31EF92D-7D80-0A4A-9837-F7EAA0F96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95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697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79" r:id="rId9"/>
    <p:sldLayoutId id="2147483700" r:id="rId10"/>
    <p:sldLayoutId id="2147483696" r:id="rId11"/>
    <p:sldLayoutId id="2147483698" r:id="rId12"/>
    <p:sldLayoutId id="2147483682" r:id="rId13"/>
    <p:sldLayoutId id="2147483699" r:id="rId14"/>
    <p:sldLayoutId id="214748368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6B50DB-99F1-4518-9BC1-1856093BEB00}"/>
              </a:ext>
            </a:extLst>
          </p:cNvPr>
          <p:cNvSpPr txBox="1">
            <a:spLocks/>
          </p:cNvSpPr>
          <p:nvPr/>
        </p:nvSpPr>
        <p:spPr>
          <a:xfrm>
            <a:off x="418421" y="1981483"/>
            <a:ext cx="6061891" cy="61837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i="0" kern="1200" cap="all">
                <a:solidFill>
                  <a:srgbClr val="008752"/>
                </a:solidFill>
                <a:latin typeface="Arial Narrow" panose="020B0606020202030204" pitchFamily="34" charset="0"/>
                <a:ea typeface="+mj-ea"/>
                <a:cs typeface="Arial Narrow" panose="020B0606020202030204" pitchFamily="34" charset="0"/>
              </a:defRPr>
            </a:lvl1pPr>
          </a:lstStyle>
          <a:p>
            <a:r>
              <a:rPr lang="en-AU" b="1" dirty="0"/>
              <a:t>TruFlex/Clearfield (XC) GM dual herbicide stacked canola for integrated management of annual ryegrass</a:t>
            </a:r>
            <a:br>
              <a:rPr lang="en-AU" b="1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7CDF18-E49A-4434-B6FC-BBCA107DCEB2}"/>
              </a:ext>
            </a:extLst>
          </p:cNvPr>
          <p:cNvSpPr txBox="1">
            <a:spLocks/>
          </p:cNvSpPr>
          <p:nvPr/>
        </p:nvSpPr>
        <p:spPr>
          <a:xfrm>
            <a:off x="418421" y="3224367"/>
            <a:ext cx="6061891" cy="61935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i="0" kern="1200" cap="none">
                <a:solidFill>
                  <a:srgbClr val="474746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solidFill>
                  <a:schemeClr val="bg1"/>
                </a:solidFill>
              </a:rPr>
              <a:t>Christopher Preston</a:t>
            </a:r>
            <a:r>
              <a:rPr lang="en-AU" baseline="30000">
                <a:solidFill>
                  <a:schemeClr val="bg1"/>
                </a:solidFill>
              </a:rPr>
              <a:t>1</a:t>
            </a:r>
            <a:r>
              <a:rPr lang="en-AU">
                <a:solidFill>
                  <a:schemeClr val="bg1"/>
                </a:solidFill>
              </a:rPr>
              <a:t>, David Tabah</a:t>
            </a:r>
            <a:r>
              <a:rPr lang="en-AU" baseline="30000">
                <a:solidFill>
                  <a:schemeClr val="bg1"/>
                </a:solidFill>
              </a:rPr>
              <a:t>2</a:t>
            </a:r>
            <a:r>
              <a:rPr lang="en-AU">
                <a:solidFill>
                  <a:schemeClr val="bg1"/>
                </a:solidFill>
              </a:rPr>
              <a:t> and Justin Kudnig</a:t>
            </a:r>
            <a:r>
              <a:rPr lang="en-AU" baseline="30000">
                <a:solidFill>
                  <a:schemeClr val="bg1"/>
                </a:solidFill>
              </a:rPr>
              <a:t>2</a:t>
            </a:r>
            <a:r>
              <a:rPr lang="en-AU">
                <a:solidFill>
                  <a:schemeClr val="bg1"/>
                </a:solidFill>
              </a:rPr>
              <a:t> </a:t>
            </a:r>
          </a:p>
          <a:p>
            <a:r>
              <a:rPr lang="en-AU" baseline="30000">
                <a:solidFill>
                  <a:schemeClr val="bg1"/>
                </a:solidFill>
              </a:rPr>
              <a:t>1</a:t>
            </a:r>
            <a:r>
              <a:rPr lang="en-AU">
                <a:solidFill>
                  <a:schemeClr val="bg1"/>
                </a:solidFill>
              </a:rPr>
              <a:t>University of Adelaide, </a:t>
            </a:r>
            <a:r>
              <a:rPr lang="en-AU" baseline="30000">
                <a:solidFill>
                  <a:schemeClr val="bg1"/>
                </a:solidFill>
              </a:rPr>
              <a:t>2</a:t>
            </a:r>
            <a:r>
              <a:rPr lang="en-AU">
                <a:solidFill>
                  <a:schemeClr val="bg1"/>
                </a:solidFill>
              </a:rPr>
              <a:t>Pacific Seeds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www.nri.com.au/Portals/1/_Suppliers/Logo.JPG?anchor=topcenter&amp;maxwidth=400&amp;mode=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39" y="3224367"/>
            <a:ext cx="1649088" cy="9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01" y="3243541"/>
            <a:ext cx="2052673" cy="908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83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Canola Yield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118029"/>
              </p:ext>
            </p:extLst>
          </p:nvPr>
        </p:nvGraphicFramePr>
        <p:xfrm>
          <a:off x="611562" y="1141192"/>
          <a:ext cx="6841143" cy="25295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4952">
                  <a:extLst>
                    <a:ext uri="{9D8B030D-6E8A-4147-A177-3AD203B41FA5}">
                      <a16:colId xmlns:a16="http://schemas.microsoft.com/office/drawing/2014/main" val="2996783311"/>
                    </a:ext>
                  </a:extLst>
                </a:gridCol>
                <a:gridCol w="1198210">
                  <a:extLst>
                    <a:ext uri="{9D8B030D-6E8A-4147-A177-3AD203B41FA5}">
                      <a16:colId xmlns:a16="http://schemas.microsoft.com/office/drawing/2014/main" val="4015759035"/>
                    </a:ext>
                  </a:extLst>
                </a:gridCol>
                <a:gridCol w="998688">
                  <a:extLst>
                    <a:ext uri="{9D8B030D-6E8A-4147-A177-3AD203B41FA5}">
                      <a16:colId xmlns:a16="http://schemas.microsoft.com/office/drawing/2014/main" val="754662689"/>
                    </a:ext>
                  </a:extLst>
                </a:gridCol>
                <a:gridCol w="989293">
                  <a:extLst>
                    <a:ext uri="{9D8B030D-6E8A-4147-A177-3AD203B41FA5}">
                      <a16:colId xmlns:a16="http://schemas.microsoft.com/office/drawing/2014/main" val="950518400"/>
                    </a:ext>
                  </a:extLst>
                </a:gridCol>
              </a:tblGrid>
              <a:tr h="31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Treatment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Canola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yield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 ha</a:t>
                      </a:r>
                      <a:r>
                        <a:rPr lang="en-AU" sz="16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53813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287182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CL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2.14ab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1.50abc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3.92a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89263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CL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CT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2.26ab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1.62abc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4.08a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0425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CT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2.16ab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1.57abc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3.79a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8310"/>
                  </a:ext>
                </a:extLst>
              </a:tr>
              <a:tr h="920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CT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2.26ab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1.69ab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3.71a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09783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TT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1.69b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1.32bc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2.88b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2142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TT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1.85ab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1.40bc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2.86b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27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115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36D61-1258-4076-93C0-C3960FBEBC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3" y="1214324"/>
            <a:ext cx="2143392" cy="3144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C36D61-1258-4076-93C0-C3960FBEBC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5599" y="1158212"/>
            <a:ext cx="2232982" cy="3200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36D61-1258-4076-93C0-C3960FBEBC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9225" y="1084313"/>
            <a:ext cx="2527273" cy="3369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0053" y="4343757"/>
            <a:ext cx="165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XC with </a:t>
            </a:r>
            <a:r>
              <a:rPr lang="en-AU" dirty="0" err="1"/>
              <a:t>Intervix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150631" y="4342278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XC with 2 x RRH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6305" y="4342278"/>
            <a:ext cx="258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XC with </a:t>
            </a:r>
            <a:r>
              <a:rPr lang="en-AU" dirty="0" err="1"/>
              <a:t>Intervix</a:t>
            </a:r>
            <a:r>
              <a:rPr lang="en-AU" dirty="0"/>
              <a:t> + 2 x RRH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14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Annual ryegrass control in Clearfield and TT canola is ineffective when resistance to </a:t>
            </a:r>
            <a:r>
              <a:rPr lang="en-AU" dirty="0" err="1"/>
              <a:t>clethodim</a:t>
            </a:r>
            <a:r>
              <a:rPr lang="en-AU" dirty="0"/>
              <a:t> and </a:t>
            </a:r>
            <a:r>
              <a:rPr lang="en-AU" dirty="0" err="1"/>
              <a:t>imidazolinone</a:t>
            </a:r>
            <a:r>
              <a:rPr lang="en-AU" dirty="0"/>
              <a:t> herbicides is present</a:t>
            </a:r>
          </a:p>
          <a:p>
            <a:r>
              <a:rPr lang="en-AU" dirty="0"/>
              <a:t>2 RRH applications in XX canola is as effective as 3 RRH applications</a:t>
            </a:r>
          </a:p>
          <a:p>
            <a:r>
              <a:rPr lang="en-AU" dirty="0"/>
              <a:t>Good early control of annual ryegrass is essential for maintaining crop yield</a:t>
            </a:r>
          </a:p>
          <a:p>
            <a:r>
              <a:rPr lang="en-AU" dirty="0"/>
              <a:t>XC canola is useful for managing imidazolinone herbicide residues, but also allows imidazolinone herbicides to be used in crop if necessary</a:t>
            </a:r>
          </a:p>
          <a:p>
            <a:r>
              <a:rPr lang="en-AU" dirty="0"/>
              <a:t>Choose an appropriate canola type for the resistance profile of annual ryegrass present</a:t>
            </a:r>
          </a:p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86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1563" y="1907957"/>
            <a:ext cx="8229600" cy="857250"/>
          </a:xfrm>
        </p:spPr>
        <p:txBody>
          <a:bodyPr/>
          <a:lstStyle/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33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6521-ACC9-4144-B6B9-ED97E89D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annual ryegrass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44BC-9891-4C61-BBEA-E75900A652C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563" y="4076661"/>
            <a:ext cx="8229600" cy="690602"/>
          </a:xfrm>
        </p:spPr>
        <p:txBody>
          <a:bodyPr/>
          <a:lstStyle/>
          <a:p>
            <a:r>
              <a:rPr lang="en-US" dirty="0"/>
              <a:t>Herbicide resistance in annual ryegrass in Western Australia (from https://ahri.uwa.edu.au/research/surveys/)</a:t>
            </a:r>
          </a:p>
        </p:txBody>
      </p:sp>
      <p:pic>
        <p:nvPicPr>
          <p:cNvPr id="1026" name="Picture 2" descr="https://ahri.uwa.edu.au/wp-content/uploads/2020/05/RG-Resistance-popul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48" y="1174750"/>
            <a:ext cx="5210566" cy="28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574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5B32-EDCA-4E0B-8E5F-CCA5E7DE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Canola Herbicide Tolerance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8109E-B70D-4491-BC80-0AA476809F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New options in herbicide tolerance have introduced multiple choices</a:t>
            </a:r>
          </a:p>
          <a:p>
            <a:r>
              <a:rPr lang="en-US" dirty="0" err="1"/>
              <a:t>TruFlex</a:t>
            </a:r>
            <a:r>
              <a:rPr lang="en-US" dirty="0"/>
              <a:t> (XX) – Up to 3 applications of glyphosate in crop, how should these be used best</a:t>
            </a:r>
          </a:p>
          <a:p>
            <a:r>
              <a:rPr lang="en-US" dirty="0" err="1"/>
              <a:t>TruFlex</a:t>
            </a:r>
            <a:r>
              <a:rPr lang="en-US" dirty="0"/>
              <a:t>/Clearfield (XC) – Where or if to use </a:t>
            </a:r>
            <a:r>
              <a:rPr lang="en-US" dirty="0" err="1"/>
              <a:t>imidazolinone</a:t>
            </a:r>
            <a:r>
              <a:rPr lang="en-US" dirty="0"/>
              <a:t> herbicides</a:t>
            </a:r>
          </a:p>
          <a:p>
            <a:r>
              <a:rPr lang="en-US" dirty="0"/>
              <a:t>Is there a place for other dual tolerance options – (CT)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6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Field Trials in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sz="1600" dirty="0"/>
              <a:t>Frankland WA</a:t>
            </a:r>
          </a:p>
          <a:p>
            <a:r>
              <a:rPr lang="en-AU" sz="1600" dirty="0" err="1"/>
              <a:t>Morbinning</a:t>
            </a:r>
            <a:r>
              <a:rPr lang="en-AU" sz="1600" dirty="0"/>
              <a:t> WA</a:t>
            </a:r>
          </a:p>
          <a:p>
            <a:r>
              <a:rPr lang="en-AU" sz="1600"/>
              <a:t>Teesdale </a:t>
            </a:r>
            <a:r>
              <a:rPr lang="en-AU" sz="1600" dirty="0"/>
              <a:t>VIC</a:t>
            </a:r>
          </a:p>
          <a:p>
            <a:endParaRPr lang="en-AU" sz="1600" dirty="0"/>
          </a:p>
          <a:p>
            <a:r>
              <a:rPr lang="en-AU" sz="1600" dirty="0" err="1"/>
              <a:t>Hyola</a:t>
            </a:r>
            <a:r>
              <a:rPr lang="en-AU" sz="1600" dirty="0"/>
              <a:t> 410XX</a:t>
            </a:r>
          </a:p>
          <a:p>
            <a:r>
              <a:rPr lang="en-AU" sz="1600" dirty="0" err="1"/>
              <a:t>Hyola</a:t>
            </a:r>
            <a:r>
              <a:rPr lang="en-AU" sz="1600" dirty="0"/>
              <a:t> 540XC</a:t>
            </a:r>
          </a:p>
          <a:p>
            <a:r>
              <a:rPr lang="en-AU" sz="1600" dirty="0"/>
              <a:t>ADV-Equinox CL</a:t>
            </a:r>
          </a:p>
          <a:p>
            <a:r>
              <a:rPr lang="en-AU" sz="1600" dirty="0" err="1"/>
              <a:t>Hyola</a:t>
            </a:r>
            <a:r>
              <a:rPr lang="en-AU" sz="1600" dirty="0"/>
              <a:t> Enforcer CT</a:t>
            </a:r>
          </a:p>
          <a:p>
            <a:r>
              <a:rPr lang="en-AU" sz="1600" dirty="0"/>
              <a:t>ATR Bonito </a:t>
            </a:r>
          </a:p>
          <a:p>
            <a:endParaRPr lang="en-AU" sz="1600" dirty="0"/>
          </a:p>
          <a:p>
            <a:r>
              <a:rPr lang="en-AU" sz="1600" dirty="0"/>
              <a:t>Glyphosate + Sharpen knockdown, propyzamide pre-emergent, then 18 different in-crop strategies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73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XX and XC strategies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4514947"/>
              </p:ext>
            </p:extLst>
          </p:nvPr>
        </p:nvGraphicFramePr>
        <p:xfrm>
          <a:off x="611563" y="1025300"/>
          <a:ext cx="7273909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20592">
                  <a:extLst>
                    <a:ext uri="{9D8B030D-6E8A-4147-A177-3AD203B41FA5}">
                      <a16:colId xmlns:a16="http://schemas.microsoft.com/office/drawing/2014/main" val="1806404281"/>
                    </a:ext>
                  </a:extLst>
                </a:gridCol>
                <a:gridCol w="1130710">
                  <a:extLst>
                    <a:ext uri="{9D8B030D-6E8A-4147-A177-3AD203B41FA5}">
                      <a16:colId xmlns:a16="http://schemas.microsoft.com/office/drawing/2014/main" val="3811442015"/>
                    </a:ext>
                  </a:extLst>
                </a:gridCol>
                <a:gridCol w="690019">
                  <a:extLst>
                    <a:ext uri="{9D8B030D-6E8A-4147-A177-3AD203B41FA5}">
                      <a16:colId xmlns:a16="http://schemas.microsoft.com/office/drawing/2014/main" val="350425338"/>
                    </a:ext>
                  </a:extLst>
                </a:gridCol>
                <a:gridCol w="1138455">
                  <a:extLst>
                    <a:ext uri="{9D8B030D-6E8A-4147-A177-3AD203B41FA5}">
                      <a16:colId xmlns:a16="http://schemas.microsoft.com/office/drawing/2014/main" val="1170581054"/>
                    </a:ext>
                  </a:extLst>
                </a:gridCol>
                <a:gridCol w="1233193">
                  <a:extLst>
                    <a:ext uri="{9D8B030D-6E8A-4147-A177-3AD203B41FA5}">
                      <a16:colId xmlns:a16="http://schemas.microsoft.com/office/drawing/2014/main" val="1739763275"/>
                    </a:ext>
                  </a:extLst>
                </a:gridCol>
                <a:gridCol w="1031674">
                  <a:extLst>
                    <a:ext uri="{9D8B030D-6E8A-4147-A177-3AD203B41FA5}">
                      <a16:colId xmlns:a16="http://schemas.microsoft.com/office/drawing/2014/main" val="1502073312"/>
                    </a:ext>
                  </a:extLst>
                </a:gridCol>
                <a:gridCol w="1029266">
                  <a:extLst>
                    <a:ext uri="{9D8B030D-6E8A-4147-A177-3AD203B41FA5}">
                      <a16:colId xmlns:a16="http://schemas.microsoft.com/office/drawing/2014/main" val="4120328158"/>
                    </a:ext>
                  </a:extLst>
                </a:gridCol>
              </a:tblGrid>
              <a:tr h="30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Treatment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Canola type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PSPE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 to 4-leaf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 to 6-leaf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First flower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Crop top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7880136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Intervix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0426138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1979054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3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Hybrid XC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2081974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5035932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5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Intervix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6452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6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 + Intervix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High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9837204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7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Intervix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89968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8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1531102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9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001176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10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Intervix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0117579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11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XC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 + Intervix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879068"/>
                  </a:ext>
                </a:extLst>
              </a:tr>
              <a:tr h="1528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12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XX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Low RRH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RUM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07727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2821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Strategies for other Canola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0236103"/>
              </p:ext>
            </p:extLst>
          </p:nvPr>
        </p:nvGraphicFramePr>
        <p:xfrm>
          <a:off x="611563" y="1123574"/>
          <a:ext cx="6979862" cy="3901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0424">
                  <a:extLst>
                    <a:ext uri="{9D8B030D-6E8A-4147-A177-3AD203B41FA5}">
                      <a16:colId xmlns:a16="http://schemas.microsoft.com/office/drawing/2014/main" val="3961578299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3305337346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1056940464"/>
                    </a:ext>
                  </a:extLst>
                </a:gridCol>
                <a:gridCol w="993058">
                  <a:extLst>
                    <a:ext uri="{9D8B030D-6E8A-4147-A177-3AD203B41FA5}">
                      <a16:colId xmlns:a16="http://schemas.microsoft.com/office/drawing/2014/main" val="3982589201"/>
                    </a:ext>
                  </a:extLst>
                </a:gridCol>
                <a:gridCol w="1120456">
                  <a:extLst>
                    <a:ext uri="{9D8B030D-6E8A-4147-A177-3AD203B41FA5}">
                      <a16:colId xmlns:a16="http://schemas.microsoft.com/office/drawing/2014/main" val="1100477345"/>
                    </a:ext>
                  </a:extLst>
                </a:gridCol>
                <a:gridCol w="989969">
                  <a:extLst>
                    <a:ext uri="{9D8B030D-6E8A-4147-A177-3AD203B41FA5}">
                      <a16:colId xmlns:a16="http://schemas.microsoft.com/office/drawing/2014/main" val="100029502"/>
                    </a:ext>
                  </a:extLst>
                </a:gridCol>
                <a:gridCol w="987658">
                  <a:extLst>
                    <a:ext uri="{9D8B030D-6E8A-4147-A177-3AD203B41FA5}">
                      <a16:colId xmlns:a16="http://schemas.microsoft.com/office/drawing/2014/main" val="3986738082"/>
                    </a:ext>
                  </a:extLst>
                </a:gridCol>
              </a:tblGrid>
              <a:tr h="3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Treatment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Canola type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PSPE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2 to 4-leaf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4 to 6-leaf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First flower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Crop top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837927"/>
                  </a:ext>
                </a:extLst>
              </a:tr>
              <a:tr h="3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13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Hybrid CL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Intervix + Clethodim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680520"/>
                  </a:ext>
                </a:extLst>
              </a:tr>
              <a:tr h="3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14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CL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Intervix + Clethodim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6400421"/>
                  </a:ext>
                </a:extLst>
              </a:tr>
              <a:tr h="510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15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CT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Atrazine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 + Intervix + Clethodim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9415511"/>
                  </a:ext>
                </a:extLst>
              </a:tr>
              <a:tr h="510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16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Hybrid CT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 + Intervix + Clethodim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RUM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99741"/>
                  </a:ext>
                </a:extLst>
              </a:tr>
              <a:tr h="3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17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OP TT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 + Clethodim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6377495"/>
                  </a:ext>
                </a:extLst>
              </a:tr>
              <a:tr h="3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18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OP TT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Atrazine + Clethodim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RUM</a:t>
                      </a:r>
                      <a:endParaRPr lang="en-AU" sz="16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43939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2925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Annual Ryegrass Control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2937640"/>
              </p:ext>
            </p:extLst>
          </p:nvPr>
        </p:nvGraphicFramePr>
        <p:xfrm>
          <a:off x="611563" y="1123576"/>
          <a:ext cx="7087456" cy="3657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9055">
                  <a:extLst>
                    <a:ext uri="{9D8B030D-6E8A-4147-A177-3AD203B41FA5}">
                      <a16:colId xmlns:a16="http://schemas.microsoft.com/office/drawing/2014/main" val="2996783311"/>
                    </a:ext>
                  </a:extLst>
                </a:gridCol>
                <a:gridCol w="1038582">
                  <a:extLst>
                    <a:ext uri="{9D8B030D-6E8A-4147-A177-3AD203B41FA5}">
                      <a16:colId xmlns:a16="http://schemas.microsoft.com/office/drawing/2014/main" val="4015759035"/>
                    </a:ext>
                  </a:extLst>
                </a:gridCol>
                <a:gridCol w="767644">
                  <a:extLst>
                    <a:ext uri="{9D8B030D-6E8A-4147-A177-3AD203B41FA5}">
                      <a16:colId xmlns:a16="http://schemas.microsoft.com/office/drawing/2014/main" val="754662689"/>
                    </a:ext>
                  </a:extLst>
                </a:gridCol>
                <a:gridCol w="835378">
                  <a:extLst>
                    <a:ext uri="{9D8B030D-6E8A-4147-A177-3AD203B41FA5}">
                      <a16:colId xmlns:a16="http://schemas.microsoft.com/office/drawing/2014/main" val="950518400"/>
                    </a:ext>
                  </a:extLst>
                </a:gridCol>
                <a:gridCol w="857952">
                  <a:extLst>
                    <a:ext uri="{9D8B030D-6E8A-4147-A177-3AD203B41FA5}">
                      <a16:colId xmlns:a16="http://schemas.microsoft.com/office/drawing/2014/main" val="2312371908"/>
                    </a:ext>
                  </a:extLst>
                </a:gridCol>
                <a:gridCol w="722489">
                  <a:extLst>
                    <a:ext uri="{9D8B030D-6E8A-4147-A177-3AD203B41FA5}">
                      <a16:colId xmlns:a16="http://schemas.microsoft.com/office/drawing/2014/main" val="2406869768"/>
                    </a:ext>
                  </a:extLst>
                </a:gridCol>
                <a:gridCol w="756356">
                  <a:extLst>
                    <a:ext uri="{9D8B030D-6E8A-4147-A177-3AD203B41FA5}">
                      <a16:colId xmlns:a16="http://schemas.microsoft.com/office/drawing/2014/main" val="1665505326"/>
                    </a:ext>
                  </a:extLst>
                </a:gridCol>
              </a:tblGrid>
              <a:tr h="246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Treatment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Annual ryegrass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(plants m</a:t>
                      </a:r>
                      <a:r>
                        <a:rPr lang="en-A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Annual ryegrass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(spikes plot</a:t>
                      </a:r>
                      <a:r>
                        <a:rPr lang="en-AU" sz="160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53813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287182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25.5a-d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2.5ab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7.1a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39bc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39.5ab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240a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89263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8.5ef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5.8e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0425"/>
                  </a:ext>
                </a:extLst>
              </a:tr>
              <a:tr h="1585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XC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0.8bc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13.5de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8310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RRH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8.8de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09783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 x RRH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8.8ef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0.5bc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2142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+ 2 x RRH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2762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33.5ab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3.9a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6.9a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36bcd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19.5b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168ab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17841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15.5def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1.9bc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2.5cd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26.5d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56581"/>
                  </a:ext>
                </a:extLst>
              </a:tr>
              <a:tr h="1383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XC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18.3cde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1.8bc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32.5d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765031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XC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 x RRH,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4.3e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07355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+ 2 x RRH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7.5ef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7.3e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83132"/>
                  </a:ext>
                </a:extLst>
              </a:tr>
              <a:tr h="123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8ef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0.5bc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8.5e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0d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8.8de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993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8228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Annual Ryegrass Control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231806"/>
              </p:ext>
            </p:extLst>
          </p:nvPr>
        </p:nvGraphicFramePr>
        <p:xfrm>
          <a:off x="611562" y="1141192"/>
          <a:ext cx="7290659" cy="25295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17060">
                  <a:extLst>
                    <a:ext uri="{9D8B030D-6E8A-4147-A177-3AD203B41FA5}">
                      <a16:colId xmlns:a16="http://schemas.microsoft.com/office/drawing/2014/main" val="2996783311"/>
                    </a:ext>
                  </a:extLst>
                </a:gridCol>
                <a:gridCol w="857956">
                  <a:extLst>
                    <a:ext uri="{9D8B030D-6E8A-4147-A177-3AD203B41FA5}">
                      <a16:colId xmlns:a16="http://schemas.microsoft.com/office/drawing/2014/main" val="4015759035"/>
                    </a:ext>
                  </a:extLst>
                </a:gridCol>
                <a:gridCol w="715092">
                  <a:extLst>
                    <a:ext uri="{9D8B030D-6E8A-4147-A177-3AD203B41FA5}">
                      <a16:colId xmlns:a16="http://schemas.microsoft.com/office/drawing/2014/main" val="754662689"/>
                    </a:ext>
                  </a:extLst>
                </a:gridCol>
                <a:gridCol w="708365">
                  <a:extLst>
                    <a:ext uri="{9D8B030D-6E8A-4147-A177-3AD203B41FA5}">
                      <a16:colId xmlns:a16="http://schemas.microsoft.com/office/drawing/2014/main" val="950518400"/>
                    </a:ext>
                  </a:extLst>
                </a:gridCol>
                <a:gridCol w="870942">
                  <a:extLst>
                    <a:ext uri="{9D8B030D-6E8A-4147-A177-3AD203B41FA5}">
                      <a16:colId xmlns:a16="http://schemas.microsoft.com/office/drawing/2014/main" val="2312371908"/>
                    </a:ext>
                  </a:extLst>
                </a:gridCol>
                <a:gridCol w="743203">
                  <a:extLst>
                    <a:ext uri="{9D8B030D-6E8A-4147-A177-3AD203B41FA5}">
                      <a16:colId xmlns:a16="http://schemas.microsoft.com/office/drawing/2014/main" val="2406869768"/>
                    </a:ext>
                  </a:extLst>
                </a:gridCol>
                <a:gridCol w="778041">
                  <a:extLst>
                    <a:ext uri="{9D8B030D-6E8A-4147-A177-3AD203B41FA5}">
                      <a16:colId xmlns:a16="http://schemas.microsoft.com/office/drawing/2014/main" val="1665505326"/>
                    </a:ext>
                  </a:extLst>
                </a:gridCol>
              </a:tblGrid>
              <a:tr h="31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Treatment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Annual ryegrass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(plants m</a:t>
                      </a:r>
                      <a:r>
                        <a:rPr lang="en-AU" sz="16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Annual ryegrass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(spikes plot</a:t>
                      </a:r>
                      <a:r>
                        <a:rPr lang="en-AU" sz="1600" b="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53813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287182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CL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31.5ab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6.3a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26.3cde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188ab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89263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CL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CT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5.6a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31.3cde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0425"/>
                  </a:ext>
                </a:extLst>
              </a:tr>
              <a:tr h="313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CT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24a-d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4.9a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21.3de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9.3bc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8310"/>
                  </a:ext>
                </a:extLst>
              </a:tr>
              <a:tr h="920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CT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20.5b-e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5.8a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26cde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89.3c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6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09783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TT 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57.8a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19.8b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177ab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2142"/>
                  </a:ext>
                </a:extLst>
              </a:tr>
              <a:tr h="136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TT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A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Atr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A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Cleth</a:t>
                      </a:r>
                      <a:r>
                        <a:rPr lang="en-A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33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18.8b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171ab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27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597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Canola Yield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131185"/>
              </p:ext>
            </p:extLst>
          </p:nvPr>
        </p:nvGraphicFramePr>
        <p:xfrm>
          <a:off x="600214" y="1123575"/>
          <a:ext cx="6852492" cy="38625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85413">
                  <a:extLst>
                    <a:ext uri="{9D8B030D-6E8A-4147-A177-3AD203B41FA5}">
                      <a16:colId xmlns:a16="http://schemas.microsoft.com/office/drawing/2014/main" val="2996783311"/>
                    </a:ext>
                  </a:extLst>
                </a:gridCol>
                <a:gridCol w="1356576">
                  <a:extLst>
                    <a:ext uri="{9D8B030D-6E8A-4147-A177-3AD203B41FA5}">
                      <a16:colId xmlns:a16="http://schemas.microsoft.com/office/drawing/2014/main" val="4015759035"/>
                    </a:ext>
                  </a:extLst>
                </a:gridCol>
                <a:gridCol w="1285167">
                  <a:extLst>
                    <a:ext uri="{9D8B030D-6E8A-4147-A177-3AD203B41FA5}">
                      <a16:colId xmlns:a16="http://schemas.microsoft.com/office/drawing/2014/main" val="754662689"/>
                    </a:ext>
                  </a:extLst>
                </a:gridCol>
                <a:gridCol w="1225336">
                  <a:extLst>
                    <a:ext uri="{9D8B030D-6E8A-4147-A177-3AD203B41FA5}">
                      <a16:colId xmlns:a16="http://schemas.microsoft.com/office/drawing/2014/main" val="950518400"/>
                    </a:ext>
                  </a:extLst>
                </a:gridCol>
              </a:tblGrid>
              <a:tr h="3575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Treatment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Canola yield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 ha</a:t>
                      </a:r>
                      <a:r>
                        <a:rPr lang="en-AU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53813"/>
                  </a:ext>
                </a:extLst>
              </a:tr>
              <a:tr h="17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AU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287182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2.19ab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3.57a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89263"/>
                  </a:ext>
                </a:extLst>
              </a:tr>
              <a:tr h="229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2.53ab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1.76ab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3.73a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90425"/>
                  </a:ext>
                </a:extLst>
              </a:tr>
              <a:tr h="2297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XC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2.44ab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1.46abc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3.71a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8310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RRH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2.50ab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1.85a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3.81a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09783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 x RRH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2.49ab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1.43bc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3.70a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2142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+ 2 x RRH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2.47ab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1.42bc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3.74a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2762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2.24ab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1.21bc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3.66a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17841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2.50ab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1.93a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3.74a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56581"/>
                  </a:ext>
                </a:extLst>
              </a:tr>
              <a:tr h="2005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XC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2.43ab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1.55abc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3.79a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765031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XC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 x RRH,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2.59a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1.51abc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3.94a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07355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XC  </a:t>
                      </a:r>
                      <a:r>
                        <a:rPr lang="en-AU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+ 2 x RRH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2.59a</a:t>
                      </a:r>
                      <a:endParaRPr lang="en-AU" sz="16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1.51abc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3.92a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83132"/>
                  </a:ext>
                </a:extLst>
              </a:tr>
              <a:tr h="191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XX 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x RRH</a:t>
                      </a:r>
                      <a:r>
                        <a:rPr lang="en-AU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CT</a:t>
                      </a:r>
                      <a:endParaRPr lang="en-A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2.63a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1.86a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A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3.78a</a:t>
                      </a:r>
                      <a:endParaRPr lang="en-A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993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51272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 in G:\Research Updates 2021\Papers and Presentations Processes\2021 GRDC Grains Research Updates Presenter Information Pack with te" id="{A48067BF-59AC-4BCF-ADE8-8B77395FF009}" vid="{F475ED09-8A72-4988-905D-1744CF1B5A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4AEFCA04DAD4590191BB3BA5DDDB3" ma:contentTypeVersion="1" ma:contentTypeDescription="Create a new document." ma:contentTypeScope="" ma:versionID="bf649ceb859afe3c3d40c258584cd3d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5D33C-792E-464B-909B-132BF03055E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5152A9-7EEE-43DC-9515-63491E10A2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3B73A-CB4C-4E03-934C-3C29713C2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2021 GRDC Grains Research Update PPT Template</Template>
  <TotalTime>722</TotalTime>
  <Words>954</Words>
  <Application>Microsoft Office PowerPoint</Application>
  <PresentationFormat>On-screen Show (16:9)</PresentationFormat>
  <Paragraphs>413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Proxima Nova Cond Semibold</vt:lpstr>
      <vt:lpstr>Custom Design</vt:lpstr>
      <vt:lpstr>PowerPoint Presentation</vt:lpstr>
      <vt:lpstr>The problem of annual ryegrass</vt:lpstr>
      <vt:lpstr>Canola Herbicide Tolerance Options</vt:lpstr>
      <vt:lpstr>Field Trials in 2020</vt:lpstr>
      <vt:lpstr>XX and XC strategies</vt:lpstr>
      <vt:lpstr>Strategies for other Canola Types</vt:lpstr>
      <vt:lpstr>Annual Ryegrass Control</vt:lpstr>
      <vt:lpstr>Annual Ryegrass Control</vt:lpstr>
      <vt:lpstr>Canola Yield</vt:lpstr>
      <vt:lpstr>Canola Yield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Nash</dc:creator>
  <cp:lastModifiedBy>Justin Kudnig/COMMERCIAL/MELBOURNE</cp:lastModifiedBy>
  <cp:revision>27</cp:revision>
  <cp:lastPrinted>2019-01-08T03:31:12Z</cp:lastPrinted>
  <dcterms:created xsi:type="dcterms:W3CDTF">2020-11-27T01:56:35Z</dcterms:created>
  <dcterms:modified xsi:type="dcterms:W3CDTF">2021-02-22T01:40:31Z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0x01010030D4AEFCA04DAD4590191BB3BA5DDDB3</vt:lpwstr>
  </property>
  <property fmtid="{D5CDD505-2E9C-101B-9397-08002B2CF9AE}" pid="3" name="ArticulateGUID">
    <vt:lpwstr>4C4C3DFD-23BF-4EA3-BF3C-F25E13241077</vt:lpwstr>
  </property>
  <property fmtid="{D5CDD505-2E9C-101B-9397-08002B2CF9AE}" pid="4" name="ArticulatePath">
    <vt:lpwstr>2021 GRDC Grains Research Updates Presenter</vt:lpwstr>
  </property>
  <property fmtid="{D5CDD505-2E9C-101B-9397-08002B2CF9AE}" pid="5" name="TitusGUID">
    <vt:lpwstr>c3162ac4-0db3-4264-89bf-b65e9cd038e4</vt:lpwstr>
  </property>
</Properties>
</file>