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74670" autoAdjust="0"/>
  </p:normalViewPr>
  <p:slideViewPr>
    <p:cSldViewPr>
      <p:cViewPr varScale="1">
        <p:scale>
          <a:sx n="87" d="100"/>
          <a:sy n="87" d="100"/>
        </p:scale>
        <p:origin x="22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3C206-4BA8-4C4A-9977-3FAB40EA403A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F20ED-6C67-4FE9-B657-E06D657E1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8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Hybrid is having some people in person and others online. </a:t>
            </a:r>
          </a:p>
          <a:p>
            <a:endParaRPr lang="en-US" dirty="0"/>
          </a:p>
          <a:p>
            <a:r>
              <a:rPr lang="en-US" dirty="0"/>
              <a:t>For TM meetings, this allows your club to admit people from far away to your meetings. This could be local members on vacation or business trips or sick at home; it could be members that have moved; it could be interesting people from other states or countries.</a:t>
            </a:r>
          </a:p>
          <a:p>
            <a:endParaRPr lang="en-US" dirty="0"/>
          </a:p>
          <a:p>
            <a:r>
              <a:rPr lang="en-US" dirty="0"/>
              <a:t>For business, it could be to allow different department to hold a single meeting, or to hire talent that is not local. It can also mean a reduction of floor space in high rent districts. And reduce travel (save the planet).</a:t>
            </a:r>
          </a:p>
          <a:p>
            <a:endParaRPr lang="en-US" dirty="0"/>
          </a:p>
          <a:p>
            <a:r>
              <a:rPr lang="en-US" dirty="0"/>
              <a:t>For personal events (family reunion, birthday parties, weddings) allow people who cannot travel to attend, at least for a little while.</a:t>
            </a:r>
          </a:p>
          <a:p>
            <a:endParaRPr lang="en-US" dirty="0"/>
          </a:p>
          <a:p>
            <a:r>
              <a:rPr lang="en-US" dirty="0"/>
              <a:t>This technology is available for all and can solve communication problems both large and small.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12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Remote connection for screen may be:</a:t>
            </a:r>
          </a:p>
          <a:p>
            <a:r>
              <a:rPr lang="en-US" dirty="0"/>
              <a:t>VGA</a:t>
            </a:r>
          </a:p>
          <a:p>
            <a:r>
              <a:rPr lang="en-US" dirty="0"/>
              <a:t>HDMI wire</a:t>
            </a:r>
          </a:p>
          <a:p>
            <a:r>
              <a:rPr lang="en-US" dirty="0"/>
              <a:t>HDMI wireless</a:t>
            </a:r>
          </a:p>
          <a:p>
            <a:r>
              <a:rPr lang="en-US" dirty="0"/>
              <a:t>Display Port</a:t>
            </a:r>
          </a:p>
          <a:p>
            <a:r>
              <a:rPr lang="en-US" dirty="0"/>
              <a:t>Apple </a:t>
            </a:r>
            <a:r>
              <a:rPr lang="en-US" dirty="0" err="1"/>
              <a:t>AirPlay</a:t>
            </a:r>
            <a:endParaRPr lang="en-US" dirty="0"/>
          </a:p>
          <a:p>
            <a:r>
              <a:rPr lang="en-US" dirty="0"/>
              <a:t>USB-C </a:t>
            </a:r>
          </a:p>
          <a:p>
            <a:endParaRPr lang="en-US" dirty="0"/>
          </a:p>
          <a:p>
            <a:r>
              <a:rPr lang="en-US" dirty="0"/>
              <a:t>Which will you use? Easy, see what your computer provides, then check the screen to see what it has.</a:t>
            </a:r>
          </a:p>
          <a:p>
            <a:endParaRPr lang="en-US" dirty="0"/>
          </a:p>
          <a:p>
            <a:r>
              <a:rPr lang="en-US" dirty="0"/>
              <a:t>On windows machine, press and hold the “Windows” key and press “P”, release both. Select Duplicate for Hybrid meetings or Extended for in person meetings.</a:t>
            </a:r>
          </a:p>
          <a:p>
            <a:r>
              <a:rPr lang="en-US" dirty="0"/>
              <a:t>Mac uses “Extended” as normal, to select duplicate, or as Mac called it Mirroring go to settings and select display then mirroring.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57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F055C-4C1F-7D3B-0C45-407FD41AB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CCFCD-06EB-8229-80B6-CA464883F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41B7B1-4CD2-B2A6-77E7-63BDC15E5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Remote speaker may be wired or Blue-Tooth</a:t>
            </a:r>
          </a:p>
          <a:p>
            <a:r>
              <a:rPr lang="en-US" dirty="0"/>
              <a:t>EMEET Conference Speakerphone MO Plus $56.00 or</a:t>
            </a:r>
          </a:p>
          <a:p>
            <a:r>
              <a:rPr lang="en-US" dirty="0"/>
              <a:t>Anker Power Conf, model A3301 at $130.00 on Amazon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A10F1-CCE5-B9BD-EC23-BB80E0D0F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48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682E4-02F9-5498-5FAA-21F064B52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DD4313-D76B-8FDC-0915-D9C82AA68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2E0911-E876-B646-C553-779E1D5A6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In-house camera becomes 2</a:t>
            </a:r>
            <a:r>
              <a:rPr lang="en-US" baseline="30000" dirty="0"/>
              <a:t>nd</a:t>
            </a:r>
            <a:r>
              <a:rPr lang="en-US" dirty="0"/>
              <a:t> attendee, this may be a limitation of Free virtual meeting software</a:t>
            </a:r>
          </a:p>
          <a:p>
            <a:r>
              <a:rPr lang="en-US" dirty="0"/>
              <a:t>Note: most computers can handle only one camera and that one will normally be looking at the speaker</a:t>
            </a:r>
          </a:p>
          <a:p>
            <a:r>
              <a:rPr lang="en-US" dirty="0"/>
              <a:t>Smart phone camera faces in-house audience</a:t>
            </a:r>
          </a:p>
          <a:p>
            <a:r>
              <a:rPr lang="en-US" dirty="0"/>
              <a:t>Tripod for smart phone from $20.00 up</a:t>
            </a:r>
          </a:p>
          <a:p>
            <a:endParaRPr lang="en-US" dirty="0"/>
          </a:p>
          <a:p>
            <a:r>
              <a:rPr lang="en-US" dirty="0"/>
              <a:t>Be sure to turn off Audio using the Zoom screen on the In-house camera. It will remind you with the most annoying feedback if you don’t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55C48-3D46-B166-571B-EB024F4B4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994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4315-E8E6-5292-2945-4368246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7676A-DB52-1C03-5EF8-BBDB6E109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55D3D-338C-1061-D6C6-F385E7BD7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Online meeting software: Zoom, </a:t>
            </a:r>
            <a:r>
              <a:rPr lang="en-US" dirty="0" err="1"/>
              <a:t>MSTeams</a:t>
            </a:r>
            <a:r>
              <a:rPr lang="en-US" dirty="0"/>
              <a:t>, </a:t>
            </a:r>
            <a:r>
              <a:rPr lang="en-US" dirty="0" err="1"/>
              <a:t>WebEx</a:t>
            </a:r>
            <a:r>
              <a:rPr lang="en-US" dirty="0"/>
              <a:t>, Google Meets, GoToMeeting, </a:t>
            </a:r>
            <a:r>
              <a:rPr lang="en-US" dirty="0" err="1"/>
              <a:t>ClickMeeting</a:t>
            </a:r>
            <a:r>
              <a:rPr lang="en-US" dirty="0"/>
              <a:t>, Whereby, Brave talk, others. </a:t>
            </a:r>
          </a:p>
          <a:p>
            <a:r>
              <a:rPr lang="en-US" dirty="0"/>
              <a:t>Slack is a communication hub and uses Huddles for video. It is not a full featured </a:t>
            </a:r>
            <a:r>
              <a:rPr lang="en-US"/>
              <a:t>meeting platform.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509B8-AA9D-551F-268A-67CC6739A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9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4315-E8E6-5292-2945-4368246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7676A-DB52-1C03-5EF8-BBDB6E109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55D3D-338C-1061-D6C6-F385E7BD7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Online meeting software: Zoom, </a:t>
            </a:r>
            <a:r>
              <a:rPr lang="en-US" dirty="0" err="1"/>
              <a:t>MSTeams</a:t>
            </a:r>
            <a:r>
              <a:rPr lang="en-US" dirty="0"/>
              <a:t>, </a:t>
            </a:r>
            <a:r>
              <a:rPr lang="en-US" dirty="0" err="1"/>
              <a:t>WebEx</a:t>
            </a:r>
            <a:r>
              <a:rPr lang="en-US" dirty="0"/>
              <a:t>, Google Meets, GoToMeeting, Slack, </a:t>
            </a:r>
            <a:r>
              <a:rPr lang="en-US" dirty="0" err="1"/>
              <a:t>ClickMeeting</a:t>
            </a:r>
            <a:r>
              <a:rPr lang="en-US" dirty="0"/>
              <a:t>, Whereby, Brave talk, other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509B8-AA9D-551F-268A-67CC6739A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69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4315-E8E6-5292-2945-4368246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67676A-DB52-1C03-5EF8-BBDB6E109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C55D3D-338C-1061-D6C6-F385E7BD7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may not want to use the in-computer camera for the speaker because: 1) want higher quality video, or 2) Zoom Master wants to see Zoom screen.</a:t>
            </a:r>
          </a:p>
          <a:p>
            <a:r>
              <a:rPr lang="en-US" dirty="0"/>
              <a:t>Webcams use USB connections (usually). Must select camera on computer or other camera connected to computer.</a:t>
            </a:r>
          </a:p>
          <a:p>
            <a:r>
              <a:rPr lang="en-US" dirty="0"/>
              <a:t>Webcam faces speaker</a:t>
            </a:r>
          </a:p>
          <a:p>
            <a:r>
              <a:rPr lang="en-US" dirty="0"/>
              <a:t>Logitech web cam from $20.00, tripod from $21.00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509B8-AA9D-551F-268A-67CC6739A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396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CF20ED-6C67-4FE9-B657-E06D657E1DC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52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B26E-D2B9-BE5F-E4F2-1E5239BF66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69D3C-0721-7B1E-2E7E-6947B4070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D9624-F660-353A-1D88-6E1E4064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CE1D3-8D2D-5203-F809-6D03135A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F76B6-7DCF-46B5-28C6-DDE68FBE0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59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D93D-A549-9F5D-A259-23F1B201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2A476-1786-A19F-109A-4DDE0E874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85C2-30D2-52A7-4DC7-CB4A44BC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3C24B-6412-63B3-9BC7-0928EAA6C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189D6-8510-41F3-9AFC-4996CD450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66D-AF83-584A-6B92-6F55F88C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BD4F9-CC68-DEF4-FA9B-8B3367E74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2FA4-0B71-3733-F078-4EF9E29AB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B0226-5EA2-5267-7387-0D94CE745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AA371-D51D-7F4F-079E-13CADD55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0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0FB3-D52B-9B30-E90F-87408E6A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9054B-C618-0AC7-A3CB-033CD9304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9FC4A1-4C3F-8F1D-9E4A-DE148D278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61463-4C3F-24B4-4828-781158BB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3FCE0-F9BF-539A-93DE-7B921045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F2730-D202-6FDC-33F6-C1D03C3E1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0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1CD4A-8F72-6506-B9AA-2550A8D3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FF074-688C-5295-5B37-E4D909690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C2E15-FBF0-CEEF-5F5E-46406064B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16B4C8-A169-0953-537C-BA04220FD2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ECDD36-0E88-8FAE-8DA4-16DE8B164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066508-15D2-335A-7EB6-E4306A331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40524D-1025-32B9-5D72-FA673D01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A8412D-142A-9D2F-3700-B2368A27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8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5FA9-A108-6CDB-DA92-45BC21A5D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19026-9DB1-1376-4C50-C4FCE7D73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BEAE3A-B6BF-C98F-08D7-17E749A2F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51001-6209-A59F-441E-5EE795A86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4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7EF456-04A6-49B4-9CCA-D3699B0F9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09D51-E365-48A4-6F1F-3DE501D6D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E04A3-DE30-2EE9-9108-2B68AE211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9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CDE5-4DC7-95DF-33BC-58F1A87F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E3E63-006A-AD03-EC64-98005F84B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0B555-8B88-38EF-F31E-EE5D3A058A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A4054-6937-C77F-FE14-0574A0200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A6BA2-7F60-0B0F-0977-D1B9429FD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B2BC0E-BECD-8078-72C9-13255F16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928A5-F040-70C3-06BA-05CB4B51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4C3BB4-3B41-7BF1-FFD4-EF7C80A4C1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C5651-E14C-E66D-EBF9-DB4A0A91A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8F520-58D4-F99F-BAB8-C83FC10A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A68D4-DB2F-9B56-8C87-197E746B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E26F1-421E-A0F8-EDB7-1A0BC569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5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83B39-2934-E276-47BB-48DB70BB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6D8883-D48F-7928-6505-99B8D3E02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A9B61-5FC2-FD5E-B5AE-70E0CD73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FC70B-295A-5B5B-31CD-41915ED8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AD180-2CA1-25F8-C5C9-9B113039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77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D6488-8605-7007-0C09-CDC5314EA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165C97-E1C4-9374-EEF0-256C90D7E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3EE14-BEF1-E2E2-B5E2-B991DE7D5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D18C5-7BD8-8106-F2AD-3B3413EE5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8036F-7390-DA53-B21F-A97BA98C9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9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64ACB3-43C7-4D37-093B-2D912C7A5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B422A-1D0B-412F-43E0-B7F7AE69D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F48F8-8251-D026-9F8A-54560AB511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2C058F-8B5D-4BC4-9B64-FBE8E140F7E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9D734-78BA-6938-50FC-C2CC61D957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73CA6-EBDE-653E-D465-E89A18EF85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3295C9-1179-43F0-B935-88D2ED5D36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2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laptop-notebook-front-transparent-274633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ixabay.com/en/laptop-notebook-front-transparent-2746336/" TargetMode="External"/><Relationship Id="rId5" Type="http://schemas.openxmlformats.org/officeDocument/2006/relationships/image" Target="../media/image1.png"/><Relationship Id="rId4" Type="http://schemas.openxmlformats.org/officeDocument/2006/relationships/hyperlink" Target="https://www.pond5.com/search?kw=tv-large-screen&amp;media=footage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ond5.com/search?kw=tv-large-screen&amp;media=footage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pixabay.com/en/laptop-notebook-front-transparent-2746336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hyperlink" Target="https://www.pond5.com/search?kw=tv-large-screen&amp;media=foota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hyperlink" Target="https://pixabay.com/en/laptop-notebook-front-transparent-2746336/" TargetMode="Externa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hyperlink" Target="https://www.pond5.com/search?kw=tv-large-screen&amp;media=footag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hyperlink" Target="https://pixabay.com/en/laptop-notebook-front-transparent-2746336/" TargetMode="Externa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hyperlink" Target="https://www.pond5.com/search?kw=tv-large-screen&amp;media=footag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hyperlink" Target="https://pixabay.com/en/laptop-notebook-front-transparent-2746336/" TargetMode="Externa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hyperlink" Target="https://www.pond5.com/search?kw=tv-large-screen&amp;media=footag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10" Type="http://schemas.openxmlformats.org/officeDocument/2006/relationships/image" Target="../media/image2.png"/><Relationship Id="rId4" Type="http://schemas.openxmlformats.org/officeDocument/2006/relationships/hyperlink" Target="https://pixabay.com/en/laptop-notebook-front-transparent-2746336/" TargetMode="External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7D35E-8728-5219-4CD6-47A35C6278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Hybrid</a:t>
            </a:r>
            <a:br>
              <a:rPr lang="en-US" dirty="0"/>
            </a:br>
            <a:r>
              <a:rPr lang="en-US" dirty="0"/>
              <a:t>Step-by-Step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2C0DEB-E21B-3BAD-DB55-2E6DB0E071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392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3865-09B2-9FB4-9E92-249588A5D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What is Hybrid and Who Cares?</a:t>
            </a:r>
          </a:p>
        </p:txBody>
      </p:sp>
    </p:spTree>
    <p:extLst>
      <p:ext uri="{BB962C8B-B14F-4D97-AF65-F5344CB8AC3E}">
        <p14:creationId xmlns:p14="http://schemas.microsoft.com/office/powerpoint/2010/main" val="247968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B1FBA-7BE9-B312-A982-472CC679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– Computer Only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B3EAE9-11D2-CEB0-7600-2F5B10D989D8}"/>
              </a:ext>
            </a:extLst>
          </p:cNvPr>
          <p:cNvSpPr txBox="1"/>
          <p:nvPr/>
        </p:nvSpPr>
        <p:spPr>
          <a:xfrm>
            <a:off x="533400" y="4572000"/>
            <a:ext cx="30728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Laptop computer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WiFi</a:t>
            </a:r>
            <a:r>
              <a:rPr lang="en-US" sz="2000" dirty="0"/>
              <a:t> or Ethernet connection to Internet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62C39-BB45-8BBF-EAE2-E501658A2714}"/>
              </a:ext>
            </a:extLst>
          </p:cNvPr>
          <p:cNvSpPr txBox="1"/>
          <p:nvPr/>
        </p:nvSpPr>
        <p:spPr>
          <a:xfrm>
            <a:off x="4419600" y="4572856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Easy to setup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Least equipment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39A357-CD17-8C6F-8F7F-DEBC3020EB0E}"/>
              </a:ext>
            </a:extLst>
          </p:cNvPr>
          <p:cNvSpPr txBox="1"/>
          <p:nvPr/>
        </p:nvSpPr>
        <p:spPr>
          <a:xfrm>
            <a:off x="7848600" y="4572856"/>
            <a:ext cx="2667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In-person members cannot see 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 may be poor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attendees cannot see in-person attendees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34A213-919B-6ED5-07CF-C0FFF734E476}"/>
              </a:ext>
            </a:extLst>
          </p:cNvPr>
          <p:cNvGrpSpPr/>
          <p:nvPr/>
        </p:nvGrpSpPr>
        <p:grpSpPr>
          <a:xfrm>
            <a:off x="4572000" y="1519544"/>
            <a:ext cx="2895600" cy="2239656"/>
            <a:chOff x="4572000" y="1519544"/>
            <a:chExt cx="2895600" cy="2239656"/>
          </a:xfrm>
        </p:grpSpPr>
        <p:pic>
          <p:nvPicPr>
            <p:cNvPr id="4" name="Picture 3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89F1922E-E25F-D6B1-63EA-83554324C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4572000" y="1828800"/>
              <a:ext cx="2895600" cy="1930400"/>
            </a:xfrm>
            <a:prstGeom prst="rect">
              <a:avLst/>
            </a:prstGeom>
          </p:spPr>
        </p:pic>
        <p:pic>
          <p:nvPicPr>
            <p:cNvPr id="1026" name="Picture 2" descr="Wifi Antenna Icons - Free SVG &amp; PNG Wifi Antenna Images ...">
              <a:extLst>
                <a:ext uri="{FF2B5EF4-FFF2-40B4-BE49-F238E27FC236}">
                  <a16:creationId xmlns:a16="http://schemas.microsoft.com/office/drawing/2014/main" id="{8DC2B5BB-577F-B66D-2EA2-AC4885FFF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1519544"/>
              <a:ext cx="533400" cy="46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475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F8B19-7758-4966-857E-4A6353FBC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12F60-5531-3E8D-D7C6-7BB99A55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 – Add a Remote Large Screen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916231-D65A-9C78-F8CB-FDFAF3C0D0F3}"/>
              </a:ext>
            </a:extLst>
          </p:cNvPr>
          <p:cNvSpPr txBox="1"/>
          <p:nvPr/>
        </p:nvSpPr>
        <p:spPr>
          <a:xfrm>
            <a:off x="533400" y="4495800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1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Large screen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Remote video connection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4574B6-70E6-D2EB-70E1-5B8DA03813D2}"/>
              </a:ext>
            </a:extLst>
          </p:cNvPr>
          <p:cNvSpPr txBox="1"/>
          <p:nvPr/>
        </p:nvSpPr>
        <p:spPr>
          <a:xfrm>
            <a:off x="4419600" y="4496656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In-person members can view remote members (Zoom)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In-person members can view presentations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77169-11FA-C283-9371-B66CD51D19F2}"/>
              </a:ext>
            </a:extLst>
          </p:cNvPr>
          <p:cNvSpPr txBox="1"/>
          <p:nvPr/>
        </p:nvSpPr>
        <p:spPr>
          <a:xfrm>
            <a:off x="7848600" y="4496656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Audio may be poor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attendees cannot see inhouse audience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0FC9457-6F61-9519-A4AA-F72A451B9E77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8" name="Picture 7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6DF3D329-54D8-A691-162B-4FDAFDC1E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F604F3E-75A9-0192-96BD-057FF84F0420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3794F11-33EA-455B-1587-148F0F845634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6F074ED-C131-C7B0-7177-94A6D63DCDB5}"/>
              </a:ext>
            </a:extLst>
          </p:cNvPr>
          <p:cNvSpPr txBox="1"/>
          <p:nvPr/>
        </p:nvSpPr>
        <p:spPr>
          <a:xfrm rot="2071546">
            <a:off x="6911281" y="2807796"/>
            <a:ext cx="159999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Wired or</a:t>
            </a:r>
          </a:p>
          <a:p>
            <a:r>
              <a:rPr lang="en-US" sz="2800" dirty="0"/>
              <a:t> Wireless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039B55-5F6F-8AB4-41E3-9145BDB6E205}"/>
              </a:ext>
            </a:extLst>
          </p:cNvPr>
          <p:cNvGrpSpPr/>
          <p:nvPr/>
        </p:nvGrpSpPr>
        <p:grpSpPr>
          <a:xfrm>
            <a:off x="4267200" y="1273098"/>
            <a:ext cx="2362200" cy="1905000"/>
            <a:chOff x="4267200" y="1270000"/>
            <a:chExt cx="2362200" cy="1905000"/>
          </a:xfrm>
        </p:grpSpPr>
        <p:pic>
          <p:nvPicPr>
            <p:cNvPr id="4" name="Picture 3" descr="A computer with a blue screen&#10;&#10;AI-generated content may be incorrect.">
              <a:extLst>
                <a:ext uri="{FF2B5EF4-FFF2-40B4-BE49-F238E27FC236}">
                  <a16:creationId xmlns:a16="http://schemas.microsoft.com/office/drawing/2014/main" id="{6999E315-8729-C13E-6D29-73E587235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4267200" y="1600200"/>
              <a:ext cx="2362200" cy="1574800"/>
            </a:xfrm>
            <a:prstGeom prst="rect">
              <a:avLst/>
            </a:prstGeom>
          </p:spPr>
        </p:pic>
        <p:pic>
          <p:nvPicPr>
            <p:cNvPr id="2050" name="Picture 2" descr="Wifi Antenna Icons - Free SVG &amp; PNG Wifi Antenna Images ...">
              <a:extLst>
                <a:ext uri="{FF2B5EF4-FFF2-40B4-BE49-F238E27FC236}">
                  <a16:creationId xmlns:a16="http://schemas.microsoft.com/office/drawing/2014/main" id="{2324FED9-0E3C-F723-DFA2-008FDB2C9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9887" y="1270000"/>
              <a:ext cx="520913" cy="4508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7094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072A-437C-9B8E-35B2-7690FBC1D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11510-5D0A-432C-41F9-037D24D6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 – Add Conference Mic and Speaker</a:t>
            </a:r>
          </a:p>
        </p:txBody>
      </p:sp>
      <p:pic>
        <p:nvPicPr>
          <p:cNvPr id="4" name="Picture 3" descr="A computer with a blue screen&#10;&#10;AI-generated content may be incorrect.">
            <a:extLst>
              <a:ext uri="{FF2B5EF4-FFF2-40B4-BE49-F238E27FC236}">
                <a16:creationId xmlns:a16="http://schemas.microsoft.com/office/drawing/2014/main" id="{C2F783E4-A057-D311-0A13-648FAF067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600200"/>
            <a:ext cx="23622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EA7DCC-079B-5E00-8531-D19CAE953FFD}"/>
              </a:ext>
            </a:extLst>
          </p:cNvPr>
          <p:cNvSpPr txBox="1"/>
          <p:nvPr/>
        </p:nvSpPr>
        <p:spPr>
          <a:xfrm>
            <a:off x="533400" y="4495800"/>
            <a:ext cx="30728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1 or 2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Conference Room Microphone and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8AB85F-85D7-1F4A-1046-6AE0B409483B}"/>
              </a:ext>
            </a:extLst>
          </p:cNvPr>
          <p:cNvSpPr txBox="1"/>
          <p:nvPr/>
        </p:nvSpPr>
        <p:spPr>
          <a:xfrm>
            <a:off x="4419600" y="4496656"/>
            <a:ext cx="27432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Much better audio between remote and inhouse attendees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A6D486-86B5-9511-A68E-65EB48953DC0}"/>
              </a:ext>
            </a:extLst>
          </p:cNvPr>
          <p:cNvSpPr txBox="1"/>
          <p:nvPr/>
        </p:nvSpPr>
        <p:spPr>
          <a:xfrm>
            <a:off x="7848600" y="4496656"/>
            <a:ext cx="2667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attendees cannot see inhouse audience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2652B3-30A1-BCBB-A7D4-F5E992DB8084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11" name="Picture 10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B04C6808-6CC2-312A-9EDF-E58B9559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80A4C93-6773-9770-5C86-115CDFD157D2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453EE0-F9D9-9C3A-93AD-B8F90F4554CF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B7CD01-6DBE-7FC1-9797-47E3D70BB319}"/>
              </a:ext>
            </a:extLst>
          </p:cNvPr>
          <p:cNvGrpSpPr/>
          <p:nvPr/>
        </p:nvGrpSpPr>
        <p:grpSpPr>
          <a:xfrm>
            <a:off x="3055610" y="1600200"/>
            <a:ext cx="1516390" cy="1043782"/>
            <a:chOff x="3055610" y="1600200"/>
            <a:chExt cx="1516390" cy="1043782"/>
          </a:xfrm>
        </p:grpSpPr>
        <p:pic>
          <p:nvPicPr>
            <p:cNvPr id="15" name="Picture 14" descr="EMEET Conference Speakerphone M0 Plus, 4 AI Mics 360° Voice Pickup, Noise Reduction, USB C Speaker, Bluetooth Conference S...">
              <a:extLst>
                <a:ext uri="{FF2B5EF4-FFF2-40B4-BE49-F238E27FC236}">
                  <a16:creationId xmlns:a16="http://schemas.microsoft.com/office/drawing/2014/main" id="{A3555C6B-45C0-8FB1-1A4B-D07F0A3956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610" y="1600200"/>
              <a:ext cx="1101238" cy="1043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4E58BB7-AD77-9279-D15D-686D2CF7A960}"/>
                </a:ext>
              </a:extLst>
            </p:cNvPr>
            <p:cNvCxnSpPr>
              <a:stCxn id="15" idx="3"/>
            </p:cNvCxnSpPr>
            <p:nvPr/>
          </p:nvCxnSpPr>
          <p:spPr>
            <a:xfrm>
              <a:off x="4156848" y="2122091"/>
              <a:ext cx="415152" cy="1831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Wifi Antenna Icons - Free SVG &amp; PNG Wifi Antenna Images ...">
            <a:extLst>
              <a:ext uri="{FF2B5EF4-FFF2-40B4-BE49-F238E27FC236}">
                <a16:creationId xmlns:a16="http://schemas.microsoft.com/office/drawing/2014/main" id="{E9260578-5064-A50C-6E69-294FE03D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87" y="1279449"/>
            <a:ext cx="520913" cy="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86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A58F2-385E-9A7F-1DC3-1135C7113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EBF9-1A57-CB6C-3605-F0BA859A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– Add an In-House Camera</a:t>
            </a:r>
          </a:p>
        </p:txBody>
      </p:sp>
      <p:pic>
        <p:nvPicPr>
          <p:cNvPr id="4" name="Picture 3" descr="A computer with a blue screen&#10;&#10;AI-generated content may be incorrect.">
            <a:extLst>
              <a:ext uri="{FF2B5EF4-FFF2-40B4-BE49-F238E27FC236}">
                <a16:creationId xmlns:a16="http://schemas.microsoft.com/office/drawing/2014/main" id="{BE5F8586-98FD-6A5B-FEC9-58451283B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600200"/>
            <a:ext cx="23622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5FCC01-A90A-28B7-FE56-C67AE35FA3DB}"/>
              </a:ext>
            </a:extLst>
          </p:cNvPr>
          <p:cNvSpPr txBox="1"/>
          <p:nvPr/>
        </p:nvSpPr>
        <p:spPr>
          <a:xfrm>
            <a:off x="533400" y="4495800"/>
            <a:ext cx="307282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1, 2 or 3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Tripod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Smart phone or iPad with meeting S/W loaded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D52C9-69BB-A11C-458D-BFE28C5D7EB8}"/>
              </a:ext>
            </a:extLst>
          </p:cNvPr>
          <p:cNvSpPr txBox="1"/>
          <p:nvPr/>
        </p:nvSpPr>
        <p:spPr>
          <a:xfrm>
            <a:off x="4419600" y="4496656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Nearly all attendees can see all others</a:t>
            </a:r>
          </a:p>
        </p:txBody>
      </p:sp>
      <p:pic>
        <p:nvPicPr>
          <p:cNvPr id="12" name="Picture 11" descr="A small black tripod with a white screen&#10;&#10;AI-generated content may be incorrect.">
            <a:extLst>
              <a:ext uri="{FF2B5EF4-FFF2-40B4-BE49-F238E27FC236}">
                <a16:creationId xmlns:a16="http://schemas.microsoft.com/office/drawing/2014/main" id="{EED6B7B0-0892-71DE-3FBD-6E605FB7E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1433"/>
            <a:ext cx="2016754" cy="19122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466457-4ED3-2FD7-066E-788FDDB6EFBD}"/>
              </a:ext>
            </a:extLst>
          </p:cNvPr>
          <p:cNvSpPr txBox="1"/>
          <p:nvPr/>
        </p:nvSpPr>
        <p:spPr>
          <a:xfrm>
            <a:off x="7848600" y="4496656"/>
            <a:ext cx="2667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camera becomes 2</a:t>
            </a:r>
            <a:r>
              <a:rPr lang="en-US" baseline="30000" dirty="0"/>
              <a:t>nd</a:t>
            </a:r>
            <a:r>
              <a:rPr lang="en-US" dirty="0"/>
              <a:t> meeting attendee.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71321F-C655-43C2-D96F-D19C70B258B7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15" name="Picture 14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62A86963-CDCB-64B2-BD33-0C0C5618C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8966387-C35F-7020-B0CD-8D96F89D1814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8272D10-D265-6299-2D67-D8137385BA95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DD1C5E-4C19-E433-13EF-DD7BA9C83D00}"/>
              </a:ext>
            </a:extLst>
          </p:cNvPr>
          <p:cNvGrpSpPr/>
          <p:nvPr/>
        </p:nvGrpSpPr>
        <p:grpSpPr>
          <a:xfrm>
            <a:off x="3055610" y="1600200"/>
            <a:ext cx="1516390" cy="1043782"/>
            <a:chOff x="3055610" y="1600200"/>
            <a:chExt cx="1516390" cy="1043782"/>
          </a:xfrm>
        </p:grpSpPr>
        <p:pic>
          <p:nvPicPr>
            <p:cNvPr id="3" name="Picture 2" descr="EMEET Conference Speakerphone M0 Plus, 4 AI Mics 360° Voice Pickup, Noise Reduction, USB C Speaker, Bluetooth Conference S...">
              <a:extLst>
                <a:ext uri="{FF2B5EF4-FFF2-40B4-BE49-F238E27FC236}">
                  <a16:creationId xmlns:a16="http://schemas.microsoft.com/office/drawing/2014/main" id="{F553F7D0-311B-8589-9E80-CB269553E5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610" y="1600200"/>
              <a:ext cx="1101238" cy="1043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B60D7A-09B5-F087-9811-CCF6C333EC79}"/>
                </a:ext>
              </a:extLst>
            </p:cNvPr>
            <p:cNvCxnSpPr>
              <a:stCxn id="3" idx="3"/>
            </p:cNvCxnSpPr>
            <p:nvPr/>
          </p:nvCxnSpPr>
          <p:spPr>
            <a:xfrm>
              <a:off x="4156848" y="2122091"/>
              <a:ext cx="415152" cy="1831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2" descr="Wifi Antenna Icons - Free SVG &amp; PNG Wifi Antenna Images ...">
            <a:extLst>
              <a:ext uri="{FF2B5EF4-FFF2-40B4-BE49-F238E27FC236}">
                <a16:creationId xmlns:a16="http://schemas.microsoft.com/office/drawing/2014/main" id="{17225B6A-BDAE-54DB-F5DB-BDBD9E8EB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87" y="1261947"/>
            <a:ext cx="520913" cy="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26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72F77-A972-5333-1D02-5ED57243E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C6B5E-D930-E5B6-712B-08FA34F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 – Load, Configure, and Launch S/W</a:t>
            </a:r>
          </a:p>
        </p:txBody>
      </p:sp>
      <p:pic>
        <p:nvPicPr>
          <p:cNvPr id="4" name="Picture 3" descr="A computer with a blue screen&#10;&#10;AI-generated content may be incorrect.">
            <a:extLst>
              <a:ext uri="{FF2B5EF4-FFF2-40B4-BE49-F238E27FC236}">
                <a16:creationId xmlns:a16="http://schemas.microsoft.com/office/drawing/2014/main" id="{A9E77F8F-24F8-1583-AD39-FFD9D59EA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600200"/>
            <a:ext cx="23622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7D766-7594-2C01-D263-4F2985F3A98C}"/>
              </a:ext>
            </a:extLst>
          </p:cNvPr>
          <p:cNvSpPr txBox="1"/>
          <p:nvPr/>
        </p:nvSpPr>
        <p:spPr>
          <a:xfrm>
            <a:off x="533400" y="44958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1, 2, 3 or 4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Online meeting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D66F2-57C6-8097-9B1B-CB626C40CA68}"/>
              </a:ext>
            </a:extLst>
          </p:cNvPr>
          <p:cNvSpPr txBox="1"/>
          <p:nvPr/>
        </p:nvSpPr>
        <p:spPr>
          <a:xfrm>
            <a:off x="4419600" y="4496656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Conduct hybrid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0B90A-1F0F-6438-243D-C3B98F1211B6}"/>
              </a:ext>
            </a:extLst>
          </p:cNvPr>
          <p:cNvSpPr txBox="1"/>
          <p:nvPr/>
        </p:nvSpPr>
        <p:spPr>
          <a:xfrm>
            <a:off x="7848600" y="4496656"/>
            <a:ext cx="266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May need a lot of luck and/or experience</a:t>
            </a:r>
          </a:p>
        </p:txBody>
      </p:sp>
      <p:pic>
        <p:nvPicPr>
          <p:cNvPr id="9" name="Picture 8" descr="A small black tripod with a white screen&#10;&#10;AI-generated content may be incorrect.">
            <a:extLst>
              <a:ext uri="{FF2B5EF4-FFF2-40B4-BE49-F238E27FC236}">
                <a16:creationId xmlns:a16="http://schemas.microsoft.com/office/drawing/2014/main" id="{DB39D5C2-2259-CA3F-3EA4-BBDB4B19F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1433"/>
            <a:ext cx="2016754" cy="19122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436194D-F06D-6252-707F-429E396A70C0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11" name="Picture 10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0B348140-2455-4B12-FF00-068ECDB58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6D06A4-E57A-EB3B-CB89-70D3495A8913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BBF424-7506-4A5F-B031-381EC553E5B8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564B20-4A57-00E0-C1CE-6132AB31CDC7}"/>
              </a:ext>
            </a:extLst>
          </p:cNvPr>
          <p:cNvGrpSpPr/>
          <p:nvPr/>
        </p:nvGrpSpPr>
        <p:grpSpPr>
          <a:xfrm>
            <a:off x="3055610" y="1600200"/>
            <a:ext cx="1516390" cy="1043782"/>
            <a:chOff x="3055610" y="1600200"/>
            <a:chExt cx="1516390" cy="1043782"/>
          </a:xfrm>
        </p:grpSpPr>
        <p:pic>
          <p:nvPicPr>
            <p:cNvPr id="15" name="Picture 14" descr="EMEET Conference Speakerphone M0 Plus, 4 AI Mics 360° Voice Pickup, Noise Reduction, USB C Speaker, Bluetooth Conference S...">
              <a:extLst>
                <a:ext uri="{FF2B5EF4-FFF2-40B4-BE49-F238E27FC236}">
                  <a16:creationId xmlns:a16="http://schemas.microsoft.com/office/drawing/2014/main" id="{B2A3BDE1-C6D8-7F0A-FE25-062FBBA4D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610" y="1600200"/>
              <a:ext cx="1101238" cy="1043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166F4E-0EF9-F1B1-C34C-CDA8B9AA8929}"/>
                </a:ext>
              </a:extLst>
            </p:cNvPr>
            <p:cNvCxnSpPr>
              <a:stCxn id="15" idx="3"/>
            </p:cNvCxnSpPr>
            <p:nvPr/>
          </p:nvCxnSpPr>
          <p:spPr>
            <a:xfrm>
              <a:off x="4156848" y="2122091"/>
              <a:ext cx="415152" cy="1831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Wifi Antenna Icons - Free SVG &amp; PNG Wifi Antenna Images ...">
            <a:extLst>
              <a:ext uri="{FF2B5EF4-FFF2-40B4-BE49-F238E27FC236}">
                <a16:creationId xmlns:a16="http://schemas.microsoft.com/office/drawing/2014/main" id="{56D83AFD-7958-4F43-C777-0F8A0BCBC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87" y="1261947"/>
            <a:ext cx="520913" cy="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228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72F77-A972-5333-1D02-5ED57243E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C6B5E-D930-E5B6-712B-08FA34F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 – Load, Configure, and Launch S/W</a:t>
            </a:r>
          </a:p>
        </p:txBody>
      </p:sp>
      <p:pic>
        <p:nvPicPr>
          <p:cNvPr id="4" name="Picture 3" descr="A computer with a blue screen&#10;&#10;AI-generated content may be incorrect.">
            <a:extLst>
              <a:ext uri="{FF2B5EF4-FFF2-40B4-BE49-F238E27FC236}">
                <a16:creationId xmlns:a16="http://schemas.microsoft.com/office/drawing/2014/main" id="{A9E77F8F-24F8-1583-AD39-FFD9D59EA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600200"/>
            <a:ext cx="23622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7D766-7594-2C01-D263-4F2985F3A98C}"/>
              </a:ext>
            </a:extLst>
          </p:cNvPr>
          <p:cNvSpPr txBox="1"/>
          <p:nvPr/>
        </p:nvSpPr>
        <p:spPr>
          <a:xfrm>
            <a:off x="533400" y="449580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0B90A-1F0F-6438-243D-C3B98F1211B6}"/>
              </a:ext>
            </a:extLst>
          </p:cNvPr>
          <p:cNvSpPr txBox="1"/>
          <p:nvPr/>
        </p:nvSpPr>
        <p:spPr>
          <a:xfrm>
            <a:off x="5638800" y="4496656"/>
            <a:ext cx="2667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hardware and software in-depth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Enable remote logins at least 15 minutes before meeting to find and fix connections!!!</a:t>
            </a:r>
          </a:p>
        </p:txBody>
      </p:sp>
      <p:pic>
        <p:nvPicPr>
          <p:cNvPr id="9" name="Picture 8" descr="A small black tripod with a white screen&#10;&#10;AI-generated content may be incorrect.">
            <a:extLst>
              <a:ext uri="{FF2B5EF4-FFF2-40B4-BE49-F238E27FC236}">
                <a16:creationId xmlns:a16="http://schemas.microsoft.com/office/drawing/2014/main" id="{DB39D5C2-2259-CA3F-3EA4-BBDB4B19F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1433"/>
            <a:ext cx="2016754" cy="19122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3965147-448A-8221-E571-ADE544F6E6BB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11" name="Picture 10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1394A4EE-DDE9-2448-9144-7F665608D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36C1AF3-7A7B-530A-6DC5-5B029106AB73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BF8C3A8-CBFB-F729-5A12-B03BA5CF133D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622078-92E4-121C-856B-41E498599597}"/>
              </a:ext>
            </a:extLst>
          </p:cNvPr>
          <p:cNvGrpSpPr/>
          <p:nvPr/>
        </p:nvGrpSpPr>
        <p:grpSpPr>
          <a:xfrm>
            <a:off x="3055610" y="1600200"/>
            <a:ext cx="1516390" cy="1043782"/>
            <a:chOff x="3055610" y="1600200"/>
            <a:chExt cx="1516390" cy="1043782"/>
          </a:xfrm>
        </p:grpSpPr>
        <p:pic>
          <p:nvPicPr>
            <p:cNvPr id="15" name="Picture 14" descr="EMEET Conference Speakerphone M0 Plus, 4 AI Mics 360° Voice Pickup, Noise Reduction, USB C Speaker, Bluetooth Conference S...">
              <a:extLst>
                <a:ext uri="{FF2B5EF4-FFF2-40B4-BE49-F238E27FC236}">
                  <a16:creationId xmlns:a16="http://schemas.microsoft.com/office/drawing/2014/main" id="{1D429384-0082-4FEE-4459-67F0F0191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610" y="1600200"/>
              <a:ext cx="1101238" cy="1043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B2E8899-E9DA-392C-0A8C-AE4F4DD50ADE}"/>
                </a:ext>
              </a:extLst>
            </p:cNvPr>
            <p:cNvCxnSpPr>
              <a:stCxn id="15" idx="3"/>
            </p:cNvCxnSpPr>
            <p:nvPr/>
          </p:nvCxnSpPr>
          <p:spPr>
            <a:xfrm>
              <a:off x="4156848" y="2122091"/>
              <a:ext cx="415152" cy="1831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Wifi Antenna Icons - Free SVG &amp; PNG Wifi Antenna Images ...">
            <a:extLst>
              <a:ext uri="{FF2B5EF4-FFF2-40B4-BE49-F238E27FC236}">
                <a16:creationId xmlns:a16="http://schemas.microsoft.com/office/drawing/2014/main" id="{FCFDBB9A-3070-B1DE-382C-BC114903E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87" y="1261947"/>
            <a:ext cx="520913" cy="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764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72F77-A972-5333-1D02-5ED57243E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C6B5E-D930-E5B6-712B-08FA34FA0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– Speaker Camera</a:t>
            </a:r>
          </a:p>
        </p:txBody>
      </p:sp>
      <p:pic>
        <p:nvPicPr>
          <p:cNvPr id="4" name="Picture 3" descr="A computer with a blue screen&#10;&#10;AI-generated content may be incorrect.">
            <a:extLst>
              <a:ext uri="{FF2B5EF4-FFF2-40B4-BE49-F238E27FC236}">
                <a16:creationId xmlns:a16="http://schemas.microsoft.com/office/drawing/2014/main" id="{A9E77F8F-24F8-1583-AD39-FFD9D59EA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600200"/>
            <a:ext cx="2362200" cy="157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7D766-7594-2C01-D263-4F2985F3A98C}"/>
              </a:ext>
            </a:extLst>
          </p:cNvPr>
          <p:cNvSpPr txBox="1"/>
          <p:nvPr/>
        </p:nvSpPr>
        <p:spPr>
          <a:xfrm>
            <a:off x="533400" y="4495800"/>
            <a:ext cx="335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Required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Step 1, 2, 3 or 4 plus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Tripod and webcam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4D66F2-57C6-8097-9B1B-CB626C40CA68}"/>
              </a:ext>
            </a:extLst>
          </p:cNvPr>
          <p:cNvSpPr txBox="1"/>
          <p:nvPr/>
        </p:nvSpPr>
        <p:spPr>
          <a:xfrm>
            <a:off x="4419600" y="4496656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Benefits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Doesn’t </a:t>
            </a:r>
            <a:r>
              <a:rPr lang="en-US" sz="2000" dirty="0"/>
              <a:t>use</a:t>
            </a:r>
          </a:p>
          <a:p>
            <a:r>
              <a:rPr lang="en-US" sz="2000" dirty="0"/>
              <a:t> in-computer camera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40B90A-1F0F-6438-243D-C3B98F1211B6}"/>
              </a:ext>
            </a:extLst>
          </p:cNvPr>
          <p:cNvSpPr txBox="1"/>
          <p:nvPr/>
        </p:nvSpPr>
        <p:spPr>
          <a:xfrm>
            <a:off x="7848600" y="4496656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complicated</a:t>
            </a:r>
          </a:p>
        </p:txBody>
      </p:sp>
      <p:pic>
        <p:nvPicPr>
          <p:cNvPr id="9" name="Picture 8" descr="A small black tripod with a white screen&#10;&#10;AI-generated content may be incorrect.">
            <a:extLst>
              <a:ext uri="{FF2B5EF4-FFF2-40B4-BE49-F238E27FC236}">
                <a16:creationId xmlns:a16="http://schemas.microsoft.com/office/drawing/2014/main" id="{DB39D5C2-2259-CA3F-3EA4-BBDB4B19F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81433"/>
            <a:ext cx="2016754" cy="191225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436194D-F06D-6252-707F-429E396A70C0}"/>
              </a:ext>
            </a:extLst>
          </p:cNvPr>
          <p:cNvGrpSpPr/>
          <p:nvPr/>
        </p:nvGrpSpPr>
        <p:grpSpPr>
          <a:xfrm>
            <a:off x="6328881" y="1371600"/>
            <a:ext cx="5177319" cy="1867290"/>
            <a:chOff x="6328881" y="1371600"/>
            <a:chExt cx="5177319" cy="1867290"/>
          </a:xfrm>
        </p:grpSpPr>
        <p:pic>
          <p:nvPicPr>
            <p:cNvPr id="11" name="Picture 10" descr="A person looking at a green screen&#10;&#10;AI-generated content may be incorrect.">
              <a:extLst>
                <a:ext uri="{FF2B5EF4-FFF2-40B4-BE49-F238E27FC236}">
                  <a16:creationId xmlns:a16="http://schemas.microsoft.com/office/drawing/2014/main" id="{0B348140-2455-4B12-FF00-068ECDB58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8186573" y="1371600"/>
              <a:ext cx="3319627" cy="1867290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76D06A4-E57A-EB3B-CB89-70D3495A8913}"/>
                </a:ext>
              </a:extLst>
            </p:cNvPr>
            <p:cNvSpPr/>
            <p:nvPr/>
          </p:nvSpPr>
          <p:spPr>
            <a:xfrm>
              <a:off x="6328881" y="2057427"/>
              <a:ext cx="2401838" cy="639201"/>
            </a:xfrm>
            <a:custGeom>
              <a:avLst/>
              <a:gdLst>
                <a:gd name="connsiteX0" fmla="*/ 0 w 2401838"/>
                <a:gd name="connsiteY0" fmla="*/ 572757 h 639201"/>
                <a:gd name="connsiteX1" fmla="*/ 472611 w 2401838"/>
                <a:gd name="connsiteY1" fmla="*/ 613854 h 639201"/>
                <a:gd name="connsiteX2" fmla="*/ 1263721 w 2401838"/>
                <a:gd name="connsiteY2" fmla="*/ 233710 h 639201"/>
                <a:gd name="connsiteX3" fmla="*/ 1777429 w 2401838"/>
                <a:gd name="connsiteY3" fmla="*/ 7679 h 639201"/>
                <a:gd name="connsiteX4" fmla="*/ 2352782 w 2401838"/>
                <a:gd name="connsiteY4" fmla="*/ 48775 h 639201"/>
                <a:gd name="connsiteX5" fmla="*/ 2332234 w 2401838"/>
                <a:gd name="connsiteY5" fmla="*/ 48775 h 639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1838" h="639201">
                  <a:moveTo>
                    <a:pt x="0" y="572757"/>
                  </a:moveTo>
                  <a:cubicBezTo>
                    <a:pt x="130995" y="621559"/>
                    <a:pt x="261991" y="670362"/>
                    <a:pt x="472611" y="613854"/>
                  </a:cubicBezTo>
                  <a:cubicBezTo>
                    <a:pt x="683231" y="557346"/>
                    <a:pt x="1046251" y="334739"/>
                    <a:pt x="1263721" y="233710"/>
                  </a:cubicBezTo>
                  <a:cubicBezTo>
                    <a:pt x="1481191" y="132681"/>
                    <a:pt x="1595919" y="38501"/>
                    <a:pt x="1777429" y="7679"/>
                  </a:cubicBezTo>
                  <a:cubicBezTo>
                    <a:pt x="1958939" y="-23144"/>
                    <a:pt x="2352782" y="48775"/>
                    <a:pt x="2352782" y="48775"/>
                  </a:cubicBezTo>
                  <a:cubicBezTo>
                    <a:pt x="2445250" y="55624"/>
                    <a:pt x="2388742" y="52199"/>
                    <a:pt x="2332234" y="48775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BBF424-7506-4A5F-B031-381EC553E5B8}"/>
                </a:ext>
              </a:extLst>
            </p:cNvPr>
            <p:cNvSpPr/>
            <p:nvPr/>
          </p:nvSpPr>
          <p:spPr>
            <a:xfrm>
              <a:off x="8188503" y="2054831"/>
              <a:ext cx="565079" cy="71920"/>
            </a:xfrm>
            <a:custGeom>
              <a:avLst/>
              <a:gdLst>
                <a:gd name="connsiteX0" fmla="*/ 0 w 565079"/>
                <a:gd name="connsiteY0" fmla="*/ 0 h 71920"/>
                <a:gd name="connsiteX1" fmla="*/ 565079 w 565079"/>
                <a:gd name="connsiteY1" fmla="*/ 61645 h 71920"/>
                <a:gd name="connsiteX2" fmla="*/ 565079 w 565079"/>
                <a:gd name="connsiteY2" fmla="*/ 61645 h 71920"/>
                <a:gd name="connsiteX3" fmla="*/ 554805 w 565079"/>
                <a:gd name="connsiteY3" fmla="*/ 71920 h 71920"/>
                <a:gd name="connsiteX4" fmla="*/ 554805 w 565079"/>
                <a:gd name="connsiteY4" fmla="*/ 61645 h 7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79" h="71920">
                  <a:moveTo>
                    <a:pt x="0" y="0"/>
                  </a:moveTo>
                  <a:lnTo>
                    <a:pt x="565079" y="61645"/>
                  </a:lnTo>
                  <a:lnTo>
                    <a:pt x="565079" y="61645"/>
                  </a:lnTo>
                  <a:cubicBezTo>
                    <a:pt x="563367" y="63358"/>
                    <a:pt x="556517" y="71920"/>
                    <a:pt x="554805" y="71920"/>
                  </a:cubicBezTo>
                  <a:cubicBezTo>
                    <a:pt x="553093" y="71920"/>
                    <a:pt x="553949" y="66782"/>
                    <a:pt x="554805" y="61645"/>
                  </a:cubicBez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5564B20-4A57-00E0-C1CE-6132AB31CDC7}"/>
              </a:ext>
            </a:extLst>
          </p:cNvPr>
          <p:cNvGrpSpPr/>
          <p:nvPr/>
        </p:nvGrpSpPr>
        <p:grpSpPr>
          <a:xfrm>
            <a:off x="3055610" y="1600200"/>
            <a:ext cx="1516390" cy="1043782"/>
            <a:chOff x="3055610" y="1600200"/>
            <a:chExt cx="1516390" cy="1043782"/>
          </a:xfrm>
        </p:grpSpPr>
        <p:pic>
          <p:nvPicPr>
            <p:cNvPr id="15" name="Picture 14" descr="EMEET Conference Speakerphone M0 Plus, 4 AI Mics 360° Voice Pickup, Noise Reduction, USB C Speaker, Bluetooth Conference S...">
              <a:extLst>
                <a:ext uri="{FF2B5EF4-FFF2-40B4-BE49-F238E27FC236}">
                  <a16:creationId xmlns:a16="http://schemas.microsoft.com/office/drawing/2014/main" id="{B2A3BDE1-C6D8-7F0A-FE25-062FBBA4D4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5610" y="1600200"/>
              <a:ext cx="1101238" cy="1043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B166F4E-0EF9-F1B1-C34C-CDA8B9AA8929}"/>
                </a:ext>
              </a:extLst>
            </p:cNvPr>
            <p:cNvCxnSpPr>
              <a:stCxn id="15" idx="3"/>
            </p:cNvCxnSpPr>
            <p:nvPr/>
          </p:nvCxnSpPr>
          <p:spPr>
            <a:xfrm>
              <a:off x="4156848" y="2122091"/>
              <a:ext cx="415152" cy="1831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6BCBA38-5BA7-EB13-736C-4BFCE0BBC012}"/>
              </a:ext>
            </a:extLst>
          </p:cNvPr>
          <p:cNvGrpSpPr/>
          <p:nvPr/>
        </p:nvGrpSpPr>
        <p:grpSpPr>
          <a:xfrm>
            <a:off x="3276600" y="2793790"/>
            <a:ext cx="1260464" cy="1733663"/>
            <a:chOff x="3276600" y="2793790"/>
            <a:chExt cx="1260464" cy="1733663"/>
          </a:xfrm>
        </p:grpSpPr>
        <p:pic>
          <p:nvPicPr>
            <p:cNvPr id="8" name="Picture 7" descr="A white camera on a tripod&#10;&#10;AI-generated content may be incorrect.">
              <a:extLst>
                <a:ext uri="{FF2B5EF4-FFF2-40B4-BE49-F238E27FC236}">
                  <a16:creationId xmlns:a16="http://schemas.microsoft.com/office/drawing/2014/main" id="{F1266F29-3A17-B5DE-4634-7420D174A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600" y="3048000"/>
              <a:ext cx="1187936" cy="1479453"/>
            </a:xfrm>
            <a:prstGeom prst="rect">
              <a:avLst/>
            </a:prstGeom>
          </p:spPr>
        </p:pic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C55EEFF-FDFA-234F-0064-8B1C15B2B9A6}"/>
                </a:ext>
              </a:extLst>
            </p:cNvPr>
            <p:cNvSpPr/>
            <p:nvPr/>
          </p:nvSpPr>
          <p:spPr>
            <a:xfrm>
              <a:off x="4037744" y="2793790"/>
              <a:ext cx="499320" cy="704155"/>
            </a:xfrm>
            <a:custGeom>
              <a:avLst/>
              <a:gdLst>
                <a:gd name="connsiteX0" fmla="*/ 0 w 499320"/>
                <a:gd name="connsiteY0" fmla="*/ 596682 h 704155"/>
                <a:gd name="connsiteX1" fmla="*/ 113016 w 499320"/>
                <a:gd name="connsiteY1" fmla="*/ 699423 h 704155"/>
                <a:gd name="connsiteX2" fmla="*/ 431514 w 499320"/>
                <a:gd name="connsiteY2" fmla="*/ 658327 h 704155"/>
                <a:gd name="connsiteX3" fmla="*/ 482885 w 499320"/>
                <a:gd name="connsiteY3" fmla="*/ 411747 h 704155"/>
                <a:gd name="connsiteX4" fmla="*/ 215757 w 499320"/>
                <a:gd name="connsiteY4" fmla="*/ 226812 h 704155"/>
                <a:gd name="connsiteX5" fmla="*/ 154112 w 499320"/>
                <a:gd name="connsiteY5" fmla="*/ 113797 h 704155"/>
                <a:gd name="connsiteX6" fmla="*/ 267128 w 499320"/>
                <a:gd name="connsiteY6" fmla="*/ 781 h 704155"/>
                <a:gd name="connsiteX7" fmla="*/ 400692 w 499320"/>
                <a:gd name="connsiteY7" fmla="*/ 72700 h 704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9320" h="704155">
                  <a:moveTo>
                    <a:pt x="0" y="596682"/>
                  </a:moveTo>
                  <a:cubicBezTo>
                    <a:pt x="20548" y="642915"/>
                    <a:pt x="41097" y="689149"/>
                    <a:pt x="113016" y="699423"/>
                  </a:cubicBezTo>
                  <a:cubicBezTo>
                    <a:pt x="184935" y="709697"/>
                    <a:pt x="369869" y="706273"/>
                    <a:pt x="431514" y="658327"/>
                  </a:cubicBezTo>
                  <a:cubicBezTo>
                    <a:pt x="493159" y="610381"/>
                    <a:pt x="518844" y="483666"/>
                    <a:pt x="482885" y="411747"/>
                  </a:cubicBezTo>
                  <a:cubicBezTo>
                    <a:pt x="446926" y="339828"/>
                    <a:pt x="270552" y="276470"/>
                    <a:pt x="215757" y="226812"/>
                  </a:cubicBezTo>
                  <a:cubicBezTo>
                    <a:pt x="160962" y="177154"/>
                    <a:pt x="145550" y="151469"/>
                    <a:pt x="154112" y="113797"/>
                  </a:cubicBezTo>
                  <a:cubicBezTo>
                    <a:pt x="162674" y="76125"/>
                    <a:pt x="226031" y="7631"/>
                    <a:pt x="267128" y="781"/>
                  </a:cubicBezTo>
                  <a:cubicBezTo>
                    <a:pt x="308225" y="-6069"/>
                    <a:pt x="354458" y="33315"/>
                    <a:pt x="400692" y="727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 descr="Wifi Antenna Icons - Free SVG &amp; PNG Wifi Antenna Images ...">
            <a:extLst>
              <a:ext uri="{FF2B5EF4-FFF2-40B4-BE49-F238E27FC236}">
                <a16:creationId xmlns:a16="http://schemas.microsoft.com/office/drawing/2014/main" id="{3EFB70BD-C8FB-8CF1-6B00-C8F74B950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887" y="1268298"/>
            <a:ext cx="520913" cy="45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2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A85B-5C72-4082-9473-5ABB813F0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a copy of the slides and instructions: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296D0-337C-5324-AEF7-8E6DDBBF8CCB}"/>
              </a:ext>
            </a:extLst>
          </p:cNvPr>
          <p:cNvSpPr txBox="1"/>
          <p:nvPr/>
        </p:nvSpPr>
        <p:spPr>
          <a:xfrm>
            <a:off x="1219200" y="2133600"/>
            <a:ext cx="563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Email: HughTM@HughCurley.com</a:t>
            </a:r>
          </a:p>
        </p:txBody>
      </p:sp>
    </p:spTree>
    <p:extLst>
      <p:ext uri="{BB962C8B-B14F-4D97-AF65-F5344CB8AC3E}">
        <p14:creationId xmlns:p14="http://schemas.microsoft.com/office/powerpoint/2010/main" val="341066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791</Words>
  <Application>Microsoft Office PowerPoint</Application>
  <PresentationFormat>Widescreen</PresentationFormat>
  <Paragraphs>113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Hybrid Step-by-Step</vt:lpstr>
      <vt:lpstr>What is Hybrid and Who Cares?</vt:lpstr>
      <vt:lpstr>Step 1 – Computer Only</vt:lpstr>
      <vt:lpstr>Step 2 – Add a Remote Large Screen</vt:lpstr>
      <vt:lpstr>Step 3 – Add Conference Mic and Speaker</vt:lpstr>
      <vt:lpstr>Step 4 – Add an In-House Camera</vt:lpstr>
      <vt:lpstr>Step 5 – Load, Configure, and Launch S/W</vt:lpstr>
      <vt:lpstr>Step 6 – Load, Configure, and Launch S/W</vt:lpstr>
      <vt:lpstr>Optional – Speaker Camera</vt:lpstr>
      <vt:lpstr>For a copy of the slides and instructions: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Hugh Curley</dc:creator>
  <cp:lastModifiedBy>Hugh Curley</cp:lastModifiedBy>
  <cp:revision>22</cp:revision>
  <dcterms:created xsi:type="dcterms:W3CDTF">2025-11-18T09:48:56Z</dcterms:created>
  <dcterms:modified xsi:type="dcterms:W3CDTF">2026-01-07T15:09:17Z</dcterms:modified>
</cp:coreProperties>
</file>