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11"/>
  </p:notesMasterIdLst>
  <p:sldIdLst>
    <p:sldId id="256" r:id="rId3"/>
    <p:sldId id="267" r:id="rId4"/>
    <p:sldId id="286" r:id="rId5"/>
    <p:sldId id="288" r:id="rId6"/>
    <p:sldId id="290" r:id="rId7"/>
    <p:sldId id="292" r:id="rId8"/>
    <p:sldId id="294" r:id="rId9"/>
    <p:sldId id="29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1"/>
    <a:srgbClr val="004165"/>
    <a:srgbClr val="0B5879"/>
    <a:srgbClr val="497593"/>
    <a:srgbClr val="7B98B2"/>
    <a:srgbClr val="B3C3D3"/>
    <a:srgbClr val="772432"/>
    <a:srgbClr val="571D29"/>
    <a:srgbClr val="FEEE9F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13C54-A1C0-4804-B2A3-C934D9AF1CB4}" v="3" dt="2025-01-02T22:37:30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78"/>
    <p:restoredTop sz="88776" autoAdjust="0"/>
  </p:normalViewPr>
  <p:slideViewPr>
    <p:cSldViewPr snapToGrid="0" snapToObjects="1">
      <p:cViewPr varScale="1">
        <p:scale>
          <a:sx n="89" d="100"/>
          <a:sy n="89" d="100"/>
        </p:scale>
        <p:origin x="558" y="66"/>
      </p:cViewPr>
      <p:guideLst/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 J" userId="04513d4f82660fbc" providerId="LiveId" clId="{6D813C54-A1C0-4804-B2A3-C934D9AF1CB4}"/>
    <pc:docChg chg="undo custSel delSld modSld">
      <pc:chgData name="Carol J" userId="04513d4f82660fbc" providerId="LiveId" clId="{6D813C54-A1C0-4804-B2A3-C934D9AF1CB4}" dt="2025-01-03T03:03:13.650" v="1011" actId="20577"/>
      <pc:docMkLst>
        <pc:docMk/>
      </pc:docMkLst>
      <pc:sldChg chg="modNotesTx">
        <pc:chgData name="Carol J" userId="04513d4f82660fbc" providerId="LiveId" clId="{6D813C54-A1C0-4804-B2A3-C934D9AF1CB4}" dt="2025-01-03T03:03:13.650" v="1011" actId="20577"/>
        <pc:sldMkLst>
          <pc:docMk/>
          <pc:sldMk cId="2743629898" sldId="256"/>
        </pc:sldMkLst>
      </pc:sldChg>
      <pc:sldChg chg="modNotesTx">
        <pc:chgData name="Carol J" userId="04513d4f82660fbc" providerId="LiveId" clId="{6D813C54-A1C0-4804-B2A3-C934D9AF1CB4}" dt="2025-01-03T02:39:15.578" v="825" actId="20577"/>
        <pc:sldMkLst>
          <pc:docMk/>
          <pc:sldMk cId="743978344" sldId="267"/>
        </pc:sldMkLst>
      </pc:sldChg>
      <pc:sldChg chg="modNotesTx">
        <pc:chgData name="Carol J" userId="04513d4f82660fbc" providerId="LiveId" clId="{6D813C54-A1C0-4804-B2A3-C934D9AF1CB4}" dt="2025-01-02T22:36:49.256" v="112" actId="12"/>
        <pc:sldMkLst>
          <pc:docMk/>
          <pc:sldMk cId="2445594045" sldId="286"/>
        </pc:sldMkLst>
      </pc:sldChg>
      <pc:sldChg chg="modSp mod modNotesTx">
        <pc:chgData name="Carol J" userId="04513d4f82660fbc" providerId="LiveId" clId="{6D813C54-A1C0-4804-B2A3-C934D9AF1CB4}" dt="2025-01-02T23:17:48.915" v="391" actId="12"/>
        <pc:sldMkLst>
          <pc:docMk/>
          <pc:sldMk cId="1525561476" sldId="288"/>
        </pc:sldMkLst>
        <pc:spChg chg="mod">
          <ac:chgData name="Carol J" userId="04513d4f82660fbc" providerId="LiveId" clId="{6D813C54-A1C0-4804-B2A3-C934D9AF1CB4}" dt="2025-01-02T23:17:48.915" v="391" actId="12"/>
          <ac:spMkLst>
            <pc:docMk/>
            <pc:sldMk cId="1525561476" sldId="288"/>
            <ac:spMk id="3" creationId="{904EE18B-695A-09DC-F382-ED137B21F543}"/>
          </ac:spMkLst>
        </pc:spChg>
      </pc:sldChg>
      <pc:sldChg chg="modNotesTx">
        <pc:chgData name="Carol J" userId="04513d4f82660fbc" providerId="LiveId" clId="{6D813C54-A1C0-4804-B2A3-C934D9AF1CB4}" dt="2025-01-02T22:40:14.184" v="187" actId="12"/>
        <pc:sldMkLst>
          <pc:docMk/>
          <pc:sldMk cId="252020705" sldId="290"/>
        </pc:sldMkLst>
      </pc:sldChg>
      <pc:sldChg chg="modSp mod modNotesTx">
        <pc:chgData name="Carol J" userId="04513d4f82660fbc" providerId="LiveId" clId="{6D813C54-A1C0-4804-B2A3-C934D9AF1CB4}" dt="2025-01-02T23:17:15.643" v="388" actId="12"/>
        <pc:sldMkLst>
          <pc:docMk/>
          <pc:sldMk cId="1699385617" sldId="292"/>
        </pc:sldMkLst>
        <pc:spChg chg="mod">
          <ac:chgData name="Carol J" userId="04513d4f82660fbc" providerId="LiveId" clId="{6D813C54-A1C0-4804-B2A3-C934D9AF1CB4}" dt="2025-01-02T23:17:15.643" v="388" actId="12"/>
          <ac:spMkLst>
            <pc:docMk/>
            <pc:sldMk cId="1699385617" sldId="292"/>
            <ac:spMk id="3" creationId="{F8BC1512-45EA-B29B-F09C-00BEFB54819A}"/>
          </ac:spMkLst>
        </pc:spChg>
      </pc:sldChg>
      <pc:sldChg chg="modSp mod modNotesTx">
        <pc:chgData name="Carol J" userId="04513d4f82660fbc" providerId="LiveId" clId="{6D813C54-A1C0-4804-B2A3-C934D9AF1CB4}" dt="2025-01-02T23:17:25.608" v="389" actId="12"/>
        <pc:sldMkLst>
          <pc:docMk/>
          <pc:sldMk cId="4129555827" sldId="294"/>
        </pc:sldMkLst>
        <pc:spChg chg="mod">
          <ac:chgData name="Carol J" userId="04513d4f82660fbc" providerId="LiveId" clId="{6D813C54-A1C0-4804-B2A3-C934D9AF1CB4}" dt="2025-01-02T23:17:25.608" v="389" actId="12"/>
          <ac:spMkLst>
            <pc:docMk/>
            <pc:sldMk cId="4129555827" sldId="294"/>
            <ac:spMk id="3" creationId="{618D55C4-3F59-3E92-5EA0-FEC668A95E58}"/>
          </ac:spMkLst>
        </pc:spChg>
      </pc:sldChg>
      <pc:sldChg chg="modSp mod modNotesTx">
        <pc:chgData name="Carol J" userId="04513d4f82660fbc" providerId="LiveId" clId="{6D813C54-A1C0-4804-B2A3-C934D9AF1CB4}" dt="2025-01-02T23:17:35.025" v="390" actId="12"/>
        <pc:sldMkLst>
          <pc:docMk/>
          <pc:sldMk cId="946251074" sldId="296"/>
        </pc:sldMkLst>
        <pc:spChg chg="mod">
          <ac:chgData name="Carol J" userId="04513d4f82660fbc" providerId="LiveId" clId="{6D813C54-A1C0-4804-B2A3-C934D9AF1CB4}" dt="2025-01-02T23:17:35.025" v="390" actId="12"/>
          <ac:spMkLst>
            <pc:docMk/>
            <pc:sldMk cId="946251074" sldId="296"/>
            <ac:spMk id="3" creationId="{9BE243D8-C58E-C437-39CA-632BFBCAEFEB}"/>
          </ac:spMkLst>
        </pc:spChg>
      </pc:sldChg>
      <pc:sldChg chg="del">
        <pc:chgData name="Carol J" userId="04513d4f82660fbc" providerId="LiveId" clId="{6D813C54-A1C0-4804-B2A3-C934D9AF1CB4}" dt="2025-01-03T00:26:08.028" v="392" actId="2696"/>
        <pc:sldMkLst>
          <pc:docMk/>
          <pc:sldMk cId="1817133884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CHAT:  How does this image relate to the Club Officer team?</a:t>
            </a:r>
          </a:p>
          <a:p>
            <a:r>
              <a:rPr lang="en-US" dirty="0"/>
              <a:t>Takes communication, recognition, encouragement, planning, sharing progress, celebrating achievements to make these strands </a:t>
            </a:r>
            <a:r>
              <a:rPr lang="en-US"/>
              <a:t>twine together.</a:t>
            </a:r>
            <a:endParaRPr lang="en-US" dirty="0"/>
          </a:p>
          <a:p>
            <a:endParaRPr lang="en-US" dirty="0"/>
          </a:p>
          <a:p>
            <a:r>
              <a:rPr lang="en-US" dirty="0"/>
              <a:t>Tonight, we are providing an overview of all the roles.   Goal: provide some info on role/responsibilities, and how role can impact the club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President Role:  </a:t>
            </a:r>
            <a:r>
              <a:rPr lang="en-US" dirty="0"/>
              <a:t>Cheerleader, Coach, CEO, Vision &gt; Team leader – help/encourage others as the complete work tasks, provide guard rails, encourage to move forward</a:t>
            </a:r>
          </a:p>
          <a:p>
            <a:r>
              <a:rPr lang="en-US" dirty="0"/>
              <a:t>You set the tone for your club – Friendliness?  Support? </a:t>
            </a:r>
          </a:p>
          <a:p>
            <a:endParaRPr lang="en-US" dirty="0"/>
          </a:p>
          <a:p>
            <a:r>
              <a:rPr lang="en-US" b="1" dirty="0"/>
              <a:t>Responsibilities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Provide positive leadership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Lead by example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Preside over club meetings and executive committee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Club Success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Encourage participation in Distinguished Club 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financial responsibility for club funds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Represent club at district and area council meetings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Base Camp Manager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12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VPE – Role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that members understand the education program (Pathways!)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Know members’ goals and help them achieve them.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Serve as Chief Training Officer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Responsibilities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Set club meeting agendas/ assign meeting roles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club schedule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Primary Base Camp Manager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Speech Contests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Mentor Program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Orient new members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VPM Role: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the process of bringing in guests and converting them into members.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the club maintains membership levels that allow a high-quality club meeting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Know members goals and enable them to be achieved.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Responsibilities: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Initiate contact with guests – help them feel welcome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Reply to all communications in a timely manner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the process of converting guests to members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Conduct membership contests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Assist guests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Process membership applications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87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VPPR – Role: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Promote the club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Notify media of events/newsworthy items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Update web 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Safeguard Toastmasters Brand identity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Responsibilities: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Publicize the club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Develop and maintain club social media pages and websites.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Create club publicity campaigns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Club Contact and Meeting Information is up to date in Club Central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Understand the importance and impact of the Toastmasters Brand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61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Secretary – Role: (must organize blocks….)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Maintain and manage club records, files and correspondence.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the club is organized and up to date. </a:t>
            </a:r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Responsibilities: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Take minutes at club and executive committee meetings.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Organize and maintain club records and files.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Update and distribute membership rosters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Update the club officer list and Toastmasters International.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Understand basic parliamentary procedures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24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Treasurer – Role: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Club’s accountant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Responsibilities: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Maintain accurate club financial records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Collect and submit membership and renewal dues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Pay bills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club bank account, make deposits and write checks as needed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35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Sergeant at Arms – Role: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Manage club property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Make sure that everything is ready for a successful meeting. </a:t>
            </a:r>
            <a:endParaRPr lang="en-US" b="1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Responsibilities: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track of the club’s equipment/ materials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Arrive early to prepare the meeting place for </a:t>
            </a:r>
            <a:r>
              <a:rPr lang="en-US"/>
              <a:t>members.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Maintaining contact with the people who allow you to use space for meetings (reservations/ etc.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Pack up all club equipment after the meeting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4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oastmasters International">
            <a:extLst>
              <a:ext uri="{FF2B5EF4-FFF2-40B4-BE49-F238E27FC236}">
                <a16:creationId xmlns:a16="http://schemas.microsoft.com/office/drawing/2014/main" id="{C494A6F7-4469-E346-9A15-0B03CF263A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 descr="Toastmasters International">
            <a:extLst>
              <a:ext uri="{FF2B5EF4-FFF2-40B4-BE49-F238E27FC236}">
                <a16:creationId xmlns:a16="http://schemas.microsoft.com/office/drawing/2014/main" id="{12FB5AA5-B53D-B449-A680-015427A66CA4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361863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185775"/>
            <a:ext cx="4231386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 tIns="0" bIns="0" anchor="b">
            <a:norm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9144" y="6212926"/>
            <a:ext cx="9162288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0" name="Picture 9" descr="Toastmasters International">
            <a:extLst>
              <a:ext uri="{FF2B5EF4-FFF2-40B4-BE49-F238E27FC236}">
                <a16:creationId xmlns:a16="http://schemas.microsoft.com/office/drawing/2014/main" id="{4F8957F8-88CE-0E4A-A39E-C800B4D5E06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321C28C-29CE-2D45-873A-A95DCCDA22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E23CD83-E399-FE4A-9937-DAECDAC84F06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D984B6F2-BD5B-6C47-8C0D-EB720C0B8052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B54CCAB-F9FC-3140-89B0-FAD68058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5" name="Picture 14" descr="Toastmasters International">
            <a:extLst>
              <a:ext uri="{FF2B5EF4-FFF2-40B4-BE49-F238E27FC236}">
                <a16:creationId xmlns:a16="http://schemas.microsoft.com/office/drawing/2014/main" id="{B709A71D-E86F-3841-848D-B1084F157369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8405AB4-43EA-5745-9810-C23CA8DD8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3" name="Picture 12" descr="Toastmasters International">
            <a:extLst>
              <a:ext uri="{FF2B5EF4-FFF2-40B4-BE49-F238E27FC236}">
                <a16:creationId xmlns:a16="http://schemas.microsoft.com/office/drawing/2014/main" id="{2CE55389-7C77-904D-A8D8-BC45361CE72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0356D9C-1223-8F44-BF69-9A7A011BFC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36354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5228969" y="785113"/>
            <a:ext cx="3255380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4787758" y="3097411"/>
            <a:ext cx="414779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14313" indent="-214313">
              <a:lnSpc>
                <a:spcPct val="10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pic>
        <p:nvPicPr>
          <p:cNvPr id="36" name="Picture 35" descr="Toastmasters International">
            <a:extLst>
              <a:ext uri="{FF2B5EF4-FFF2-40B4-BE49-F238E27FC236}">
                <a16:creationId xmlns:a16="http://schemas.microsoft.com/office/drawing/2014/main" id="{8BF72C14-AE7D-DC4A-864E-D7EBA7E53E6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37" name="Slide Number Placeholder 5">
            <a:extLst>
              <a:ext uri="{FF2B5EF4-FFF2-40B4-BE49-F238E27FC236}">
                <a16:creationId xmlns:a16="http://schemas.microsoft.com/office/drawing/2014/main" id="{2EA27E51-0793-E544-8591-FBA57276E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83089892-FC3F-DE4B-905F-F865C80D4D77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C4E626-BB8B-6348-B61F-686CC93DCCCC}"/>
              </a:ext>
            </a:extLst>
          </p:cNvPr>
          <p:cNvGrpSpPr/>
          <p:nvPr userDrawn="1"/>
        </p:nvGrpSpPr>
        <p:grpSpPr>
          <a:xfrm>
            <a:off x="5228969" y="1900357"/>
            <a:ext cx="3255264" cy="868101"/>
            <a:chOff x="6794478" y="3327719"/>
            <a:chExt cx="4340506" cy="86810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0BA68D4-AE5B-8C4A-BF38-7CF918AA2656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DB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0C364BB-680C-6240-8CA0-D2553DA18F14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C08D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347933-437F-A14E-AC39-0FB26BE82589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A662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762A448-4595-7D4F-B69B-9AF39DB63FA1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8D3B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86116F-D63B-F642-8669-03431C9160A6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7724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itle 1">
              <a:extLst>
                <a:ext uri="{FF2B5EF4-FFF2-40B4-BE49-F238E27FC236}">
                  <a16:creationId xmlns:a16="http://schemas.microsoft.com/office/drawing/2014/main" id="{F5728252-E5B7-3041-8C08-82EB643192E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57" name="Title 1">
              <a:extLst>
                <a:ext uri="{FF2B5EF4-FFF2-40B4-BE49-F238E27FC236}">
                  <a16:creationId xmlns:a16="http://schemas.microsoft.com/office/drawing/2014/main" id="{664024AC-718D-F549-8AE2-699DDB6F868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01015F97-DA01-E541-BB59-426C36A161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59" name="Title 1">
              <a:extLst>
                <a:ext uri="{FF2B5EF4-FFF2-40B4-BE49-F238E27FC236}">
                  <a16:creationId xmlns:a16="http://schemas.microsoft.com/office/drawing/2014/main" id="{8C2BEE27-FBCB-E64B-9D9A-E9FA19420092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BDEC0F33-BDB9-FA40-BC6C-1DE0B079BC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A48444-4B07-B044-ACC3-CF2ABB51A94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200400"/>
            <a:ext cx="6858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95570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066800" y="2743200"/>
            <a:ext cx="701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D653AE7-8FAF-5843-8098-5741B2400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4060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A328B8-6E37-7446-9BC7-6180D95BFCB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2571DF-71AA-4440-B3A3-E8860BAC22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31CCC52-C97D-9147-B3F2-F76FA1B25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06867"/>
            <a:ext cx="6858000" cy="208456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7752C60-69DE-9842-A9F7-1CA8388F22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358503"/>
            <a:ext cx="6858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8450" y="1520042"/>
            <a:ext cx="8735525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08451" y="1535081"/>
            <a:ext cx="4231386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6451" y="1535081"/>
            <a:ext cx="42291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451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8451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712589" y="1222717"/>
            <a:ext cx="4231386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712589" y="2046629"/>
            <a:ext cx="4231386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6500" y="2005584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1850" y="2011680"/>
            <a:ext cx="24003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1981201"/>
            <a:ext cx="24003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362200"/>
            <a:ext cx="2057400" cy="304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795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43300" y="2362200"/>
            <a:ext cx="2057400" cy="304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3875"/>
            <a:ext cx="8735525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800850" y="6356351"/>
            <a:ext cx="20574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FEFAAFB2-F085-7C45-83CA-83440B433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38144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B2C76A9-8A29-1749-877C-EB0951145D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144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6E1DDEA7-4636-4B44-A778-339D624AE4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61588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7C3B7E9B-5A32-3946-B082-6F9840B8FBF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3188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05E9A03-A7A7-B146-AEDC-7002E190CA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8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2A27905D-FDD1-A047-991C-F38E660891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533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0" name="Picture Placeholder 14">
            <a:extLst>
              <a:ext uri="{FF2B5EF4-FFF2-40B4-BE49-F238E27FC236}">
                <a16:creationId xmlns:a16="http://schemas.microsoft.com/office/drawing/2014/main" id="{BBE3524F-1768-544A-A0EE-1D48EF57EDC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46327" y="1953118"/>
            <a:ext cx="2267712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557EF7F8-61F7-EC4A-A4D5-6E4FF0955A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46327" y="4024190"/>
            <a:ext cx="2267712" cy="1365954"/>
          </a:xfrm>
          <a:prstGeom prst="roundRect">
            <a:avLst>
              <a:gd name="adj" fmla="val 942"/>
            </a:avLst>
          </a:prstGeom>
          <a:solidFill>
            <a:schemeClr val="accent4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642BA01-C144-4E4E-83D8-A7F03B7E55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9771" y="4244697"/>
            <a:ext cx="2020824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685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BB70D1-0EB6-DD49-8FD2-223012A14359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A999C-0087-BC45-BE3A-07CB596C38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C6560A38-A704-1643-95E2-903AED7EF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290A785-D26A-7E4C-86A1-21F3791B8D40}"/>
              </a:ext>
            </a:extLst>
          </p:cNvPr>
          <p:cNvSpPr/>
          <p:nvPr userDrawn="1"/>
        </p:nvSpPr>
        <p:spPr>
          <a:xfrm>
            <a:off x="2656068" y="1066800"/>
            <a:ext cx="5293237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C2BD87-F8DD-AB4C-9DF5-6C08C071ED14}"/>
              </a:ext>
            </a:extLst>
          </p:cNvPr>
          <p:cNvSpPr/>
          <p:nvPr userDrawn="1"/>
        </p:nvSpPr>
        <p:spPr>
          <a:xfrm>
            <a:off x="1194695" y="1600200"/>
            <a:ext cx="2333624" cy="3159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303784E8-B995-BE4F-A2A3-1E92259D3B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94695" y="1600200"/>
            <a:ext cx="2333625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F454C8B4-8754-834B-AB87-949DA810BF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33799" y="2106202"/>
            <a:ext cx="4010025" cy="119092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B8154948-30E9-9447-AB8B-339EAE09B2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33799" y="3352800"/>
            <a:ext cx="4010025" cy="381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685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0287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533490-F6B7-8E4E-A459-4FCF4FBEDC90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1A26D-EB33-8F4E-A7C1-B115F0C7DC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53AC068-BC9E-984C-A35F-5DC6B5D82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2317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F07589F-E1F7-7E41-A94A-40F97A209CB2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370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4574286" cy="6217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B1453C-651F-3C43-80D2-B2F170E370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6" name="Slide Number Placeholder 14">
            <a:extLst>
              <a:ext uri="{FF2B5EF4-FFF2-40B4-BE49-F238E27FC236}">
                <a16:creationId xmlns:a16="http://schemas.microsoft.com/office/drawing/2014/main" id="{27999B02-0C59-D045-800E-22426F3B9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A30F4F-8A63-D94E-9433-0A3387B80543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4572000" y="0"/>
            <a:ext cx="4572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51" y="295773"/>
            <a:ext cx="4121658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304800" y="1476768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13892" y="419100"/>
            <a:ext cx="4121658" cy="54483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E81ED123-D24E-E74C-B4BD-8BAD52344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92B85E-520F-534A-9234-D1DA942EA5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9144000" cy="508406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C2C183-B8EF-4146-BBB7-86F4368F33CF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304802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1"/>
            <a:ext cx="9144000" cy="5714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9144000" cy="1143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9144000" cy="645074"/>
          </a:xfrm>
          <a:prstGeom prst="rect">
            <a:avLst/>
          </a:prstGeom>
          <a:solidFill>
            <a:srgbClr val="00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oastmasters International">
            <a:extLst>
              <a:ext uri="{FF2B5EF4-FFF2-40B4-BE49-F238E27FC236}">
                <a16:creationId xmlns:a16="http://schemas.microsoft.com/office/drawing/2014/main" id="{15BDFDEE-D33D-9C4B-9902-6C99688EE39C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9B1475-D9FA-2D4C-95BD-56F965914856}"/>
              </a:ext>
            </a:extLst>
          </p:cNvPr>
          <p:cNvSpPr/>
          <p:nvPr userDrawn="1"/>
        </p:nvSpPr>
        <p:spPr>
          <a:xfrm rot="10800000"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74000">
                <a:srgbClr val="004165"/>
              </a:gs>
              <a:gs pos="100000">
                <a:srgbClr val="00416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1" y="6212926"/>
            <a:ext cx="9144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37" y="1598532"/>
            <a:ext cx="8735526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4"/>
            <a:ext cx="8735525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08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304800" y="989880"/>
            <a:ext cx="53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5FEF2E-F680-A745-A671-574F04AC220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80" userDrawn="1">
          <p15:clr>
            <a:srgbClr val="F26B43"/>
          </p15:clr>
        </p15:guide>
        <p15:guide id="3" pos="558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288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26" userDrawn="1">
          <p15:clr>
            <a:srgbClr val="F26B43"/>
          </p15:clr>
        </p15:guide>
        <p15:guide id="8" pos="5634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3200400"/>
            <a:ext cx="4391025" cy="73152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Club Officer Training</a:t>
            </a:r>
          </a:p>
        </p:txBody>
      </p:sp>
      <p:pic>
        <p:nvPicPr>
          <p:cNvPr id="7" name="Picture 6" descr="Colorful strings being woven togehter">
            <a:extLst>
              <a:ext uri="{FF2B5EF4-FFF2-40B4-BE49-F238E27FC236}">
                <a16:creationId xmlns:a16="http://schemas.microsoft.com/office/drawing/2014/main" id="{BD2D2074-F2B4-E5E6-266D-FE0BD8AAC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6574" y="3200400"/>
            <a:ext cx="6067425" cy="404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2D1A-A479-C34D-A028-AA1DADE9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</p:spPr>
        <p:txBody>
          <a:bodyPr anchor="ctr">
            <a:normAutofit/>
          </a:bodyPr>
          <a:lstStyle/>
          <a:p>
            <a:r>
              <a:rPr lang="en-US" dirty="0"/>
              <a:t>Club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32E31-712D-594A-87EB-E35C7279A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451" y="1535081"/>
            <a:ext cx="4231386" cy="433231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/>
              <a:t>Provide positive leadership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Guide club to Distinguished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Preside over meetings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Represent club at district &amp; area council meetings</a:t>
            </a:r>
            <a:br>
              <a:rPr lang="en-US" dirty="0"/>
            </a:br>
            <a:endParaRPr lang="en-US" dirty="0"/>
          </a:p>
          <a:p>
            <a:pPr marL="0" indent="0">
              <a:spcBef>
                <a:spcPts val="1800"/>
              </a:spcBef>
              <a:buNone/>
            </a:pPr>
            <a:r>
              <a:rPr lang="en-US" sz="2400"/>
              <a:t>You set the tone for your club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pic>
        <p:nvPicPr>
          <p:cNvPr id="5" name="Picture 4" descr="Big and small arrows">
            <a:extLst>
              <a:ext uri="{FF2B5EF4-FFF2-40B4-BE49-F238E27FC236}">
                <a16:creationId xmlns:a16="http://schemas.microsoft.com/office/drawing/2014/main" id="{EC208F89-5C7C-C609-B655-DB6BA295B8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841" b="1"/>
          <a:stretch/>
        </p:blipFill>
        <p:spPr>
          <a:xfrm rot="16200000">
            <a:off x="4706451" y="1535081"/>
            <a:ext cx="4229100" cy="4332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397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6D27-3418-4C8B-171E-3D91A13E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</p:spPr>
        <p:txBody>
          <a:bodyPr anchor="ctr">
            <a:normAutofit/>
          </a:bodyPr>
          <a:lstStyle/>
          <a:p>
            <a:r>
              <a:rPr lang="en-US"/>
              <a:t>Vice President of Education (VPE) </a:t>
            </a:r>
          </a:p>
        </p:txBody>
      </p:sp>
      <p:pic>
        <p:nvPicPr>
          <p:cNvPr id="5" name="Picture Placeholder 4" descr="Pile of handmade woven colorful bracelets">
            <a:extLst>
              <a:ext uri="{FF2B5EF4-FFF2-40B4-BE49-F238E27FC236}">
                <a16:creationId xmlns:a16="http://schemas.microsoft.com/office/drawing/2014/main" id="{4EEE73F4-784C-ADEF-7C95-DC43C641FD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89999" l="28868" r="80829"/>
                    </a14:imgEffect>
                  </a14:imgLayer>
                </a14:imgProps>
              </a:ext>
            </a:extLst>
          </a:blip>
          <a:srcRect l="22373" r="12676" b="1"/>
          <a:stretch/>
        </p:blipFill>
        <p:spPr>
          <a:xfrm>
            <a:off x="208451" y="1535081"/>
            <a:ext cx="4231386" cy="4332319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D9A40-85AB-465A-50D5-021CB12F0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6451" y="1535081"/>
            <a:ext cx="4229100" cy="433231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/>
              <a:t>Ensure that members understand the education program (Pathways!)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/>
              <a:t>Know members’ goals and help them achieve them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/>
              <a:t>Fill meeting roles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/>
              <a:t>Manage Speech Contests, orientation, mentors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4559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69A16-AF22-8D56-6717-B0F584A03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1" y="295773"/>
            <a:ext cx="4123707" cy="1143000"/>
          </a:xfrm>
        </p:spPr>
        <p:txBody>
          <a:bodyPr anchor="ctr">
            <a:normAutofit/>
          </a:bodyPr>
          <a:lstStyle/>
          <a:p>
            <a:r>
              <a:rPr lang="en-US" sz="2500" dirty="0"/>
              <a:t>Vice President Membership (VPM)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EE18B-695A-09DC-F382-ED137B21F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2019066"/>
            <a:ext cx="4123707" cy="38483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Bring in guests, ask them to join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Achieve membership levels to ensure high-quality club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Support club dues renewals</a:t>
            </a:r>
          </a:p>
        </p:txBody>
      </p:sp>
      <p:pic>
        <p:nvPicPr>
          <p:cNvPr id="5" name="Picture Placeholder 4" descr="Yellow rubber ducks">
            <a:extLst>
              <a:ext uri="{FF2B5EF4-FFF2-40B4-BE49-F238E27FC236}">
                <a16:creationId xmlns:a16="http://schemas.microsoft.com/office/drawing/2014/main" id="{9F3B2A7A-4927-BE61-CBAC-69E85F8392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5483" r="25483"/>
          <a:stretch>
            <a:fillRect/>
          </a:stretch>
        </p:blipFill>
        <p:spPr>
          <a:xfrm>
            <a:off x="4572000" y="0"/>
            <a:ext cx="4573588" cy="6218238"/>
          </a:xfrm>
        </p:spPr>
      </p:pic>
    </p:spTree>
    <p:extLst>
      <p:ext uri="{BB962C8B-B14F-4D97-AF65-F5344CB8AC3E}">
        <p14:creationId xmlns:p14="http://schemas.microsoft.com/office/powerpoint/2010/main" val="152556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E85D-967B-DE27-1220-B81242EB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</p:spPr>
        <p:txBody>
          <a:bodyPr anchor="ctr">
            <a:normAutofit/>
          </a:bodyPr>
          <a:lstStyle/>
          <a:p>
            <a:r>
              <a:rPr lang="en-US"/>
              <a:t>Vice President Public Relations (VPPR)</a:t>
            </a:r>
          </a:p>
        </p:txBody>
      </p:sp>
      <p:pic>
        <p:nvPicPr>
          <p:cNvPr id="5" name="Picture Placeholder 4" descr="Door and balloons 3D graphic">
            <a:extLst>
              <a:ext uri="{FF2B5EF4-FFF2-40B4-BE49-F238E27FC236}">
                <a16:creationId xmlns:a16="http://schemas.microsoft.com/office/drawing/2014/main" id="{9D637064-079B-9945-5225-2B47734109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15829" r="1" b="15829"/>
          <a:stretch/>
        </p:blipFill>
        <p:spPr>
          <a:xfrm>
            <a:off x="208451" y="1535081"/>
            <a:ext cx="4231386" cy="4332319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37CCD-CFEB-D907-AC20-88A005760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6451" y="1535081"/>
            <a:ext cx="4229100" cy="4332319"/>
          </a:xfrm>
        </p:spPr>
        <p:txBody>
          <a:bodyPr>
            <a:normAutofit/>
          </a:bodyPr>
          <a:lstStyle/>
          <a:p>
            <a:r>
              <a:rPr lang="en-US" sz="2600"/>
              <a:t>Promote the club</a:t>
            </a:r>
          </a:p>
          <a:p>
            <a:pPr marL="0" indent="0">
              <a:buNone/>
            </a:pPr>
            <a:endParaRPr lang="en-US" sz="2600"/>
          </a:p>
          <a:p>
            <a:r>
              <a:rPr lang="en-US" sz="2600"/>
              <a:t>Publicize events, achievements</a:t>
            </a:r>
          </a:p>
          <a:p>
            <a:endParaRPr lang="en-US" sz="2600"/>
          </a:p>
          <a:p>
            <a:r>
              <a:rPr lang="en-US" sz="2600"/>
              <a:t>Keep contact info updated</a:t>
            </a:r>
          </a:p>
          <a:p>
            <a:endParaRPr lang="en-US" sz="2600"/>
          </a:p>
          <a:p>
            <a:r>
              <a:rPr lang="en-US" sz="2600"/>
              <a:t>Safeguard Toastmasters Brand</a:t>
            </a:r>
          </a:p>
        </p:txBody>
      </p:sp>
    </p:spTree>
    <p:extLst>
      <p:ext uri="{BB962C8B-B14F-4D97-AF65-F5344CB8AC3E}">
        <p14:creationId xmlns:p14="http://schemas.microsoft.com/office/powerpoint/2010/main" val="25202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CEB6B-DA09-C0E4-2AD2-ED215094A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1" y="295773"/>
            <a:ext cx="4123707" cy="649224"/>
          </a:xfrm>
        </p:spPr>
        <p:txBody>
          <a:bodyPr anchor="ctr">
            <a:normAutofit/>
          </a:bodyPr>
          <a:lstStyle/>
          <a:p>
            <a:r>
              <a:rPr lang="en-US" dirty="0"/>
              <a:t>Secretary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C1512-45EA-B29B-F09C-00BEFB548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0"/>
            <a:ext cx="4123707" cy="433232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Organize &amp; manage club records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Update membership rosters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Submit club officer list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Understand basic parliamentary procedures</a:t>
            </a:r>
          </a:p>
          <a:p>
            <a:endParaRPr lang="en-US" dirty="0"/>
          </a:p>
        </p:txBody>
      </p:sp>
      <p:pic>
        <p:nvPicPr>
          <p:cNvPr id="5" name="Picture Placeholder 4" descr="Colorful pastel sticks">
            <a:extLst>
              <a:ext uri="{FF2B5EF4-FFF2-40B4-BE49-F238E27FC236}">
                <a16:creationId xmlns:a16="http://schemas.microsoft.com/office/drawing/2014/main" id="{4D71548B-8D0C-FEE6-8B67-1CFF13E4BC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2418" r="22418"/>
          <a:stretch>
            <a:fillRect/>
          </a:stretch>
        </p:blipFill>
        <p:spPr>
          <a:xfrm>
            <a:off x="4572000" y="0"/>
            <a:ext cx="4573588" cy="6218238"/>
          </a:xfrm>
        </p:spPr>
      </p:pic>
    </p:spTree>
    <p:extLst>
      <p:ext uri="{BB962C8B-B14F-4D97-AF65-F5344CB8AC3E}">
        <p14:creationId xmlns:p14="http://schemas.microsoft.com/office/powerpoint/2010/main" val="169938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975F-A3FF-8E7F-E92E-DE8243FA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295773"/>
            <a:ext cx="8735525" cy="649224"/>
          </a:xfrm>
        </p:spPr>
        <p:txBody>
          <a:bodyPr anchor="ctr">
            <a:normAutofit/>
          </a:bodyPr>
          <a:lstStyle/>
          <a:p>
            <a:r>
              <a:rPr lang="en-US" dirty="0"/>
              <a:t>Treasurer</a:t>
            </a:r>
          </a:p>
        </p:txBody>
      </p:sp>
      <p:pic>
        <p:nvPicPr>
          <p:cNvPr id="5" name="Picture 4" descr="Spreadsheet and calculator">
            <a:extLst>
              <a:ext uri="{FF2B5EF4-FFF2-40B4-BE49-F238E27FC236}">
                <a16:creationId xmlns:a16="http://schemas.microsoft.com/office/drawing/2014/main" id="{E57CE807-C822-4B25-9F60-6378E497B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51" y="2289015"/>
            <a:ext cx="4231386" cy="282445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D55C4-3F59-3E92-5EA0-FEC668A95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6451" y="1535081"/>
            <a:ext cx="4229100" cy="4332319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dirty="0"/>
              <a:t>Club’s accountant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Manage financial transactions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Member applications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Dues renewals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Bank account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Budget, bills</a:t>
            </a:r>
          </a:p>
        </p:txBody>
      </p:sp>
    </p:spTree>
    <p:extLst>
      <p:ext uri="{BB962C8B-B14F-4D97-AF65-F5344CB8AC3E}">
        <p14:creationId xmlns:p14="http://schemas.microsoft.com/office/powerpoint/2010/main" val="4129555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EF0B9-4491-F735-5CFE-190171DEC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1" y="295773"/>
            <a:ext cx="4123707" cy="649224"/>
          </a:xfrm>
        </p:spPr>
        <p:txBody>
          <a:bodyPr anchor="ctr">
            <a:normAutofit/>
          </a:bodyPr>
          <a:lstStyle/>
          <a:p>
            <a:r>
              <a:rPr lang="en-US" dirty="0"/>
              <a:t>Sergeant at 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243D8-C58E-C437-39CA-632BFBCAE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51" y="1535081"/>
            <a:ext cx="4123707" cy="4332319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Obtain meeting space, Zoom account</a:t>
            </a: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Manage club property</a:t>
            </a: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Make sure everything is ready for a successful meeting</a:t>
            </a: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Maintain enough supplies</a:t>
            </a: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Manage hybrid/online technology</a:t>
            </a:r>
          </a:p>
          <a:p>
            <a:endParaRPr lang="en-US" sz="2200" dirty="0"/>
          </a:p>
        </p:txBody>
      </p:sp>
      <p:pic>
        <p:nvPicPr>
          <p:cNvPr id="5" name="Picture 4" descr="Microphone on stage in front of red curtain">
            <a:extLst>
              <a:ext uri="{FF2B5EF4-FFF2-40B4-BE49-F238E27FC236}">
                <a16:creationId xmlns:a16="http://schemas.microsoft.com/office/drawing/2014/main" id="{8C1886AA-10FC-F046-6C45-C59C1D3836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15" r="24779"/>
          <a:stretch/>
        </p:blipFill>
        <p:spPr>
          <a:xfrm>
            <a:off x="4572000" y="10"/>
            <a:ext cx="4574286" cy="62179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251074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A4E2B162-4352-474C-A208-305F321CA2BD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B3C3D3"/>
      </a:accent1>
      <a:accent2>
        <a:srgbClr val="7B98B2"/>
      </a:accent2>
      <a:accent3>
        <a:srgbClr val="497593"/>
      </a:accent3>
      <a:accent4>
        <a:srgbClr val="0B5879"/>
      </a:accent4>
      <a:accent5>
        <a:srgbClr val="004061"/>
      </a:accent5>
      <a:accent6>
        <a:srgbClr val="004165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-PowerpoitTemplate4X3-20200501-GD-AN-V1" id="{FB83C950-5F26-3645-A6FA-0CB3A6CB8073}" vid="{891553C4-E90F-114F-91D7-504E08D2BC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Toastmasters Theme Light Mode</Template>
  <TotalTime>519</TotalTime>
  <Words>685</Words>
  <Application>Microsoft Office PowerPoint</Application>
  <PresentationFormat>On-screen Show (4:3)</PresentationFormat>
  <Paragraphs>134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Myriad Pro</vt:lpstr>
      <vt:lpstr>Myriad Pro Semibold</vt:lpstr>
      <vt:lpstr>Toastmasters Theme Light Mode</vt:lpstr>
      <vt:lpstr>Toastmasters Theme Dark Mode</vt:lpstr>
      <vt:lpstr>Club Officer Training</vt:lpstr>
      <vt:lpstr>Club President</vt:lpstr>
      <vt:lpstr>Vice President of Education (VPE) </vt:lpstr>
      <vt:lpstr>Vice President Membership (VPM)</vt:lpstr>
      <vt:lpstr>Vice President Public Relations (VPPR)</vt:lpstr>
      <vt:lpstr>Secretary</vt:lpstr>
      <vt:lpstr>Treasurer</vt:lpstr>
      <vt:lpstr>Sergeant at Arms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Reena McCoy</dc:creator>
  <cp:lastModifiedBy>Carol J</cp:lastModifiedBy>
  <cp:revision>7</cp:revision>
  <dcterms:created xsi:type="dcterms:W3CDTF">2024-06-29T01:15:22Z</dcterms:created>
  <dcterms:modified xsi:type="dcterms:W3CDTF">2025-01-03T03:03:16Z</dcterms:modified>
</cp:coreProperties>
</file>