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756" y="356603"/>
            <a:ext cx="8471916" cy="85192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1000" y="381000"/>
            <a:ext cx="8382000" cy="762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81000" y="381000"/>
            <a:ext cx="8382000" cy="762000"/>
          </a:xfrm>
          <a:custGeom>
            <a:avLst/>
            <a:gdLst/>
            <a:ahLst/>
            <a:cxnLst/>
            <a:rect l="l" t="t" r="r" b="b"/>
            <a:pathLst>
              <a:path w="8382000" h="762000">
                <a:moveTo>
                  <a:pt x="0" y="762000"/>
                </a:moveTo>
                <a:lnTo>
                  <a:pt x="8382000" y="762000"/>
                </a:lnTo>
                <a:lnTo>
                  <a:pt x="8382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ln w="9525">
            <a:solidFill>
              <a:srgbClr val="254162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8327" y="6380988"/>
            <a:ext cx="7853172" cy="30932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35683" y="1518284"/>
            <a:ext cx="6072632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rgbClr val="77777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 u="sng">
                <a:solidFill>
                  <a:srgbClr val="77777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33756" y="356603"/>
            <a:ext cx="8471916" cy="85192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1000" y="381000"/>
            <a:ext cx="8382000" cy="762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381000" y="381000"/>
            <a:ext cx="8382000" cy="762000"/>
          </a:xfrm>
          <a:custGeom>
            <a:avLst/>
            <a:gdLst/>
            <a:ahLst/>
            <a:cxnLst/>
            <a:rect l="l" t="t" r="r" b="b"/>
            <a:pathLst>
              <a:path w="8382000" h="762000">
                <a:moveTo>
                  <a:pt x="0" y="762000"/>
                </a:moveTo>
                <a:lnTo>
                  <a:pt x="8382000" y="762000"/>
                </a:lnTo>
                <a:lnTo>
                  <a:pt x="8382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ln w="9525">
            <a:solidFill>
              <a:srgbClr val="254162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38327" y="6380988"/>
            <a:ext cx="7853172" cy="30932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81000" y="6400800"/>
            <a:ext cx="7772400" cy="2286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80933" y="6179878"/>
            <a:ext cx="702640" cy="6272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9740" y="457327"/>
            <a:ext cx="8224519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98394" y="1321053"/>
            <a:ext cx="5511800" cy="4415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 u="sng">
                <a:solidFill>
                  <a:srgbClr val="77777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hyperlink" Target="http://www.toastmasters.org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hyperlink" Target="http://www.toastmasters.org/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hyperlink" Target="http://www.toastmasters.org/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Relationship Id="rId3" Type="http://schemas.openxmlformats.org/officeDocument/2006/relationships/hyperlink" Target="http://www.toastmasters.org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g"/><Relationship Id="rId3" Type="http://schemas.openxmlformats.org/officeDocument/2006/relationships/hyperlink" Target="http://www.toastmasters.org/" TargetMode="Externa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Relationship Id="rId3" Type="http://schemas.openxmlformats.org/officeDocument/2006/relationships/hyperlink" Target="http://www.toastmasters.org/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oastmasters.org/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hyperlink" Target="http://www.toastmasters.org/" TargetMode="Externa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hyperlink" Target="http://www.toastmasters.org/" TargetMode="Externa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hyperlink" Target="http://www.toastmasters.org/" TargetMode="Externa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hyperlink" Target="http://www.toastmasters.org/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hyperlink" Target="http://www.toastmasters.org/" TargetMode="Externa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hyperlink" Target="http://www.toastmasters.org/" TargetMode="Externa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d26toastmasters.org/public-relations/" TargetMode="External"/><Relationship Id="rId3" Type="http://schemas.openxmlformats.org/officeDocument/2006/relationships/hyperlink" Target="http://www.d26toastmasters.org/public-relations/" TargetMode="External"/><Relationship Id="rId4" Type="http://schemas.openxmlformats.org/officeDocument/2006/relationships/hyperlink" Target="http://www.toastmasters.org/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oastmasters.org/" TargetMode="Externa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Relationship Id="rId3" Type="http://schemas.openxmlformats.org/officeDocument/2006/relationships/hyperlink" Target="http://www.toastmasters.org/" TargetMode="Externa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hyperlink" Target="http://www.toastmasters.org/" TargetMode="Externa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jpg"/><Relationship Id="rId3" Type="http://schemas.openxmlformats.org/officeDocument/2006/relationships/hyperlink" Target="http://www.toastmasters.org/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hyperlink" Target="http://www.toastmasters.org/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hyperlink" Target="http://www.toastmasters.org/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hyperlink" Target="http://www.toastmasters.org/" TargetMode="Externa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hyperlink" Target="http://www.toastmasters.org/" TargetMode="Externa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Relationship Id="rId3" Type="http://schemas.openxmlformats.org/officeDocument/2006/relationships/hyperlink" Target="http://www.toastmasters.org/" TargetMode="Externa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hyperlink" Target="https://www.toastmasters.org/resources" TargetMode="External"/><Relationship Id="rId4" Type="http://schemas.openxmlformats.org/officeDocument/2006/relationships/hyperlink" Target="https://www.d26toastmasters.org/" TargetMode="External"/><Relationship Id="rId5" Type="http://schemas.openxmlformats.org/officeDocument/2006/relationships/hyperlink" Target="https://www.canva.com/" TargetMode="External"/><Relationship Id="rId6" Type="http://schemas.openxmlformats.org/officeDocument/2006/relationships/hyperlink" Target="https://www.hootsuite.com/" TargetMode="External"/><Relationship Id="rId7" Type="http://schemas.openxmlformats.org/officeDocument/2006/relationships/hyperlink" Target="https://buffer.com/" TargetMode="External"/><Relationship Id="rId8" Type="http://schemas.openxmlformats.org/officeDocument/2006/relationships/hyperlink" Target="http://www.toastmasters.org/" TargetMode="Externa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hyperlink" Target="http://www.toastmasters.org/Leadership-Central/Club-" TargetMode="External"/><Relationship Id="rId4" Type="http://schemas.openxmlformats.org/officeDocument/2006/relationships/hyperlink" Target="http://www.toastmasters.org/" TargetMode="Externa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36.jpg"/><Relationship Id="rId5" Type="http://schemas.openxmlformats.org/officeDocument/2006/relationships/image" Target="../media/image37.jpg"/><Relationship Id="rId6" Type="http://schemas.openxmlformats.org/officeDocument/2006/relationships/hyperlink" Target="http://www.toastmasters.org/leadership-central/club-officer-" TargetMode="External"/><Relationship Id="rId7" Type="http://schemas.openxmlformats.org/officeDocument/2006/relationships/hyperlink" Target="http://www.toastmasters.org/" TargetMode="Externa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g"/><Relationship Id="rId3" Type="http://schemas.openxmlformats.org/officeDocument/2006/relationships/hyperlink" Target="https://www.picpedia.org/chalkboard/l/leadership.html" TargetMode="External"/><Relationship Id="rId4" Type="http://schemas.openxmlformats.org/officeDocument/2006/relationships/hyperlink" Target="https://creativecommons.org/licenses/by-sa/3.0/" TargetMode="Externa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toastmasters.org/" TargetMode="Externa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9.jpg"/><Relationship Id="rId3" Type="http://schemas.openxmlformats.org/officeDocument/2006/relationships/hyperlink" Target="http://www.toastmasters.org/" TargetMode="Externa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mhoftiezer.prm@d26leaders.org" TargetMode="External"/><Relationship Id="rId3" Type="http://schemas.openxmlformats.org/officeDocument/2006/relationships/hyperlink" Target="http://www.linkedin.com/in/mary-hoftiezer/" TargetMode="External"/><Relationship Id="rId4" Type="http://schemas.openxmlformats.org/officeDocument/2006/relationships/hyperlink" Target="http://www.toastmasters.org/" TargetMode="Externa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Relationship Id="rId3" Type="http://schemas.openxmlformats.org/officeDocument/2006/relationships/hyperlink" Target="http://www.toastmasters.org/" TargetMode="Externa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Relationship Id="rId3" Type="http://schemas.openxmlformats.org/officeDocument/2006/relationships/hyperlink" Target="http://www.toastmasters.or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33756" y="4251325"/>
            <a:ext cx="8472170" cy="2555875"/>
            <a:chOff x="333756" y="4251325"/>
            <a:chExt cx="8472170" cy="255587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80934" y="6179878"/>
              <a:ext cx="702640" cy="62729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3756" y="6376416"/>
              <a:ext cx="8471916" cy="318477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0" y="6400800"/>
              <a:ext cx="8382000" cy="228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81000" y="6400800"/>
              <a:ext cx="8382000" cy="228600"/>
            </a:xfrm>
            <a:custGeom>
              <a:avLst/>
              <a:gdLst/>
              <a:ahLst/>
              <a:cxnLst/>
              <a:rect l="l" t="t" r="r" b="b"/>
              <a:pathLst>
                <a:path w="8382000" h="228600">
                  <a:moveTo>
                    <a:pt x="0" y="228600"/>
                  </a:moveTo>
                  <a:lnTo>
                    <a:pt x="8382000" y="22860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228600"/>
                  </a:lnTo>
                  <a:close/>
                </a:path>
              </a:pathLst>
            </a:custGeom>
            <a:ln w="9525">
              <a:solidFill>
                <a:srgbClr val="25416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90341" y="4251325"/>
              <a:ext cx="2151634" cy="1920875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33756" y="356603"/>
            <a:ext cx="8472170" cy="852169"/>
            <a:chOff x="333756" y="356603"/>
            <a:chExt cx="8472170" cy="852169"/>
          </a:xfrm>
        </p:grpSpPr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3756" y="356603"/>
              <a:ext cx="8471916" cy="85192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000" y="381000"/>
              <a:ext cx="8382000" cy="76200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81000" y="381000"/>
              <a:ext cx="8382000" cy="762000"/>
            </a:xfrm>
            <a:custGeom>
              <a:avLst/>
              <a:gdLst/>
              <a:ahLst/>
              <a:cxnLst/>
              <a:rect l="l" t="t" r="r" b="b"/>
              <a:pathLst>
                <a:path w="8382000" h="762000">
                  <a:moveTo>
                    <a:pt x="0" y="762000"/>
                  </a:moveTo>
                  <a:lnTo>
                    <a:pt x="8382000" y="762000"/>
                  </a:lnTo>
                  <a:lnTo>
                    <a:pt x="8382000" y="0"/>
                  </a:lnTo>
                  <a:lnTo>
                    <a:pt x="0" y="0"/>
                  </a:lnTo>
                  <a:lnTo>
                    <a:pt x="0" y="762000"/>
                  </a:lnTo>
                  <a:close/>
                </a:path>
              </a:pathLst>
            </a:custGeom>
            <a:ln w="9525">
              <a:solidFill>
                <a:srgbClr val="25416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855980" marR="5080" indent="-832485">
              <a:lnSpc>
                <a:spcPct val="100000"/>
              </a:lnSpc>
              <a:spcBef>
                <a:spcPts val="105"/>
              </a:spcBef>
              <a:tabLst>
                <a:tab pos="3648710" algn="l"/>
              </a:tabLst>
            </a:pPr>
            <a:r>
              <a:rPr dirty="0" sz="3200" spc="-100">
                <a:solidFill>
                  <a:srgbClr val="052F52"/>
                </a:solidFill>
              </a:rPr>
              <a:t>Amplifying</a:t>
            </a:r>
            <a:r>
              <a:rPr dirty="0" sz="3200" spc="-200">
                <a:solidFill>
                  <a:srgbClr val="052F52"/>
                </a:solidFill>
              </a:rPr>
              <a:t> </a:t>
            </a:r>
            <a:r>
              <a:rPr dirty="0" sz="3200" spc="-10">
                <a:solidFill>
                  <a:srgbClr val="052F52"/>
                </a:solidFill>
              </a:rPr>
              <a:t>Voices:</a:t>
            </a:r>
            <a:r>
              <a:rPr dirty="0" sz="3200">
                <a:solidFill>
                  <a:srgbClr val="052F52"/>
                </a:solidFill>
              </a:rPr>
              <a:t>	</a:t>
            </a:r>
            <a:r>
              <a:rPr dirty="0" sz="3200" spc="-75">
                <a:solidFill>
                  <a:srgbClr val="052F52"/>
                </a:solidFill>
              </a:rPr>
              <a:t>The</a:t>
            </a:r>
            <a:r>
              <a:rPr dirty="0" sz="3200" spc="-210">
                <a:solidFill>
                  <a:srgbClr val="052F52"/>
                </a:solidFill>
              </a:rPr>
              <a:t> </a:t>
            </a:r>
            <a:r>
              <a:rPr dirty="0" sz="3200" spc="-95">
                <a:solidFill>
                  <a:srgbClr val="052F52"/>
                </a:solidFill>
              </a:rPr>
              <a:t>Power</a:t>
            </a:r>
            <a:r>
              <a:rPr dirty="0" sz="3200" spc="-195">
                <a:solidFill>
                  <a:srgbClr val="052F52"/>
                </a:solidFill>
              </a:rPr>
              <a:t> </a:t>
            </a:r>
            <a:r>
              <a:rPr dirty="0" sz="3200" spc="-25">
                <a:solidFill>
                  <a:srgbClr val="052F52"/>
                </a:solidFill>
              </a:rPr>
              <a:t>of </a:t>
            </a:r>
            <a:r>
              <a:rPr dirty="0" sz="3200" spc="-95">
                <a:solidFill>
                  <a:srgbClr val="052F52"/>
                </a:solidFill>
              </a:rPr>
              <a:t>Public</a:t>
            </a:r>
            <a:r>
              <a:rPr dirty="0" sz="3200" spc="-180">
                <a:solidFill>
                  <a:srgbClr val="052F52"/>
                </a:solidFill>
              </a:rPr>
              <a:t> </a:t>
            </a:r>
            <a:r>
              <a:rPr dirty="0" sz="3200" spc="-100">
                <a:solidFill>
                  <a:srgbClr val="052F52"/>
                </a:solidFill>
              </a:rPr>
              <a:t>Relations</a:t>
            </a:r>
            <a:r>
              <a:rPr dirty="0" sz="3200" spc="-190">
                <a:solidFill>
                  <a:srgbClr val="052F52"/>
                </a:solidFill>
              </a:rPr>
              <a:t> </a:t>
            </a:r>
            <a:r>
              <a:rPr dirty="0" sz="3200" spc="-10">
                <a:solidFill>
                  <a:srgbClr val="052F52"/>
                </a:solidFill>
              </a:rPr>
              <a:t>(VPPR)</a:t>
            </a:r>
            <a:endParaRPr sz="3200"/>
          </a:p>
        </p:txBody>
      </p:sp>
      <p:sp>
        <p:nvSpPr>
          <p:cNvPr id="14" name="object 1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8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370201" y="2848824"/>
            <a:ext cx="4408805" cy="12325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0000"/>
              </a:lnSpc>
              <a:spcBef>
                <a:spcPts val="95"/>
              </a:spcBef>
            </a:pPr>
            <a:r>
              <a:rPr dirty="0" sz="2400" spc="-55" b="1">
                <a:solidFill>
                  <a:srgbClr val="052F52"/>
                </a:solidFill>
                <a:latin typeface="Arial"/>
                <a:cs typeface="Arial"/>
              </a:rPr>
              <a:t>Corporate</a:t>
            </a:r>
            <a:r>
              <a:rPr dirty="0" sz="2400" spc="-9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50" b="1">
                <a:solidFill>
                  <a:srgbClr val="052F52"/>
                </a:solidFill>
                <a:latin typeface="Arial"/>
                <a:cs typeface="Arial"/>
              </a:rPr>
              <a:t>Club</a:t>
            </a:r>
            <a:r>
              <a:rPr dirty="0" sz="2400" spc="-10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50" b="1">
                <a:solidFill>
                  <a:srgbClr val="052F52"/>
                </a:solidFill>
                <a:latin typeface="Arial"/>
                <a:cs typeface="Arial"/>
              </a:rPr>
              <a:t>Officer</a:t>
            </a:r>
            <a:r>
              <a:rPr dirty="0" sz="2400" spc="-11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052F52"/>
                </a:solidFill>
                <a:latin typeface="Arial"/>
                <a:cs typeface="Arial"/>
              </a:rPr>
              <a:t>Training </a:t>
            </a:r>
            <a:r>
              <a:rPr dirty="0" sz="2400" spc="-50" b="1">
                <a:solidFill>
                  <a:srgbClr val="052F52"/>
                </a:solidFill>
                <a:latin typeface="Arial"/>
                <a:cs typeface="Arial"/>
              </a:rPr>
              <a:t>June</a:t>
            </a:r>
            <a:r>
              <a:rPr dirty="0" sz="2400" spc="-12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40" b="1">
                <a:solidFill>
                  <a:srgbClr val="052F52"/>
                </a:solidFill>
                <a:latin typeface="Arial"/>
                <a:cs typeface="Arial"/>
              </a:rPr>
              <a:t>28,</a:t>
            </a:r>
            <a:r>
              <a:rPr dirty="0" sz="2400" spc="-105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60" b="1">
                <a:solidFill>
                  <a:srgbClr val="052F52"/>
                </a:solidFill>
                <a:latin typeface="Arial"/>
                <a:cs typeface="Arial"/>
              </a:rPr>
              <a:t>2025,</a:t>
            </a:r>
            <a:r>
              <a:rPr dirty="0" sz="2400" spc="-105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50" b="1">
                <a:solidFill>
                  <a:srgbClr val="052F52"/>
                </a:solidFill>
                <a:latin typeface="Arial"/>
                <a:cs typeface="Arial"/>
              </a:rPr>
              <a:t>9:00</a:t>
            </a:r>
            <a:r>
              <a:rPr dirty="0" sz="2400" spc="-114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20" b="1">
                <a:solidFill>
                  <a:srgbClr val="052F52"/>
                </a:solidFill>
                <a:latin typeface="Arial"/>
                <a:cs typeface="Arial"/>
              </a:rPr>
              <a:t>am</a:t>
            </a:r>
            <a:r>
              <a:rPr dirty="0" sz="2400" spc="-10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052F52"/>
                </a:solidFill>
                <a:latin typeface="Arial"/>
                <a:cs typeface="Arial"/>
              </a:rPr>
              <a:t>Virtual </a:t>
            </a:r>
            <a:r>
              <a:rPr dirty="0" sz="2400" spc="-55" b="1">
                <a:solidFill>
                  <a:srgbClr val="052F52"/>
                </a:solidFill>
                <a:latin typeface="Arial"/>
                <a:cs typeface="Arial"/>
              </a:rPr>
              <a:t>Mary</a:t>
            </a:r>
            <a:r>
              <a:rPr dirty="0" sz="2400" spc="-10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55" b="1">
                <a:solidFill>
                  <a:srgbClr val="052F52"/>
                </a:solidFill>
                <a:latin typeface="Arial"/>
                <a:cs typeface="Arial"/>
              </a:rPr>
              <a:t>Hoftiezer,</a:t>
            </a:r>
            <a:r>
              <a:rPr dirty="0" sz="2400" spc="-11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45" b="1">
                <a:solidFill>
                  <a:srgbClr val="052F52"/>
                </a:solidFill>
                <a:latin typeface="Arial"/>
                <a:cs typeface="Arial"/>
              </a:rPr>
              <a:t>PRM</a:t>
            </a:r>
            <a:r>
              <a:rPr dirty="0" sz="2400" spc="-90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55" b="1">
                <a:solidFill>
                  <a:srgbClr val="052F52"/>
                </a:solidFill>
                <a:latin typeface="Arial"/>
                <a:cs typeface="Arial"/>
              </a:rPr>
              <a:t>District</a:t>
            </a:r>
            <a:r>
              <a:rPr dirty="0" sz="2400" spc="-95" b="1">
                <a:solidFill>
                  <a:srgbClr val="052F52"/>
                </a:solidFill>
                <a:latin typeface="Arial"/>
                <a:cs typeface="Arial"/>
              </a:rPr>
              <a:t> </a:t>
            </a:r>
            <a:r>
              <a:rPr dirty="0" sz="2400" spc="-25" b="1">
                <a:solidFill>
                  <a:srgbClr val="052F52"/>
                </a:solidFill>
                <a:latin typeface="Arial"/>
                <a:cs typeface="Arial"/>
              </a:rPr>
              <a:t>26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90"/>
              <a:t>Objectives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3540" y="1491742"/>
            <a:ext cx="4776470" cy="314388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469900" marR="5080" indent="-457200">
              <a:lnSpc>
                <a:spcPct val="90100"/>
              </a:lnSpc>
              <a:spcBef>
                <a:spcPts val="425"/>
              </a:spcBef>
            </a:pPr>
            <a:r>
              <a:rPr dirty="0" sz="2800">
                <a:solidFill>
                  <a:srgbClr val="CD1F2C"/>
                </a:solidFill>
                <a:latin typeface="Webdings"/>
                <a:cs typeface="Webdings"/>
              </a:rPr>
              <a:t></a:t>
            </a:r>
            <a:r>
              <a:rPr dirty="0" sz="2800" spc="120">
                <a:solidFill>
                  <a:srgbClr val="CD1F2C"/>
                </a:solidFill>
                <a:latin typeface="Times New Roman"/>
                <a:cs typeface="Times New Roman"/>
              </a:rPr>
              <a:t> </a:t>
            </a:r>
            <a:r>
              <a:rPr dirty="0" sz="2800" spc="-55" b="1">
                <a:latin typeface="Calibri"/>
                <a:cs typeface="Calibri"/>
              </a:rPr>
              <a:t>Objective:</a:t>
            </a:r>
            <a:r>
              <a:rPr dirty="0" sz="2800" spc="-100" b="1">
                <a:latin typeface="Calibri"/>
                <a:cs typeface="Calibri"/>
              </a:rPr>
              <a:t> </a:t>
            </a:r>
            <a:r>
              <a:rPr dirty="0" sz="2800" spc="-40">
                <a:solidFill>
                  <a:srgbClr val="374151"/>
                </a:solidFill>
                <a:latin typeface="Calibri"/>
                <a:cs typeface="Calibri"/>
              </a:rPr>
              <a:t>The</a:t>
            </a:r>
            <a:r>
              <a:rPr dirty="0" sz="2800" spc="-9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60">
                <a:solidFill>
                  <a:srgbClr val="374151"/>
                </a:solidFill>
                <a:latin typeface="Calibri"/>
                <a:cs typeface="Calibri"/>
              </a:rPr>
              <a:t>primary</a:t>
            </a:r>
            <a:r>
              <a:rPr dirty="0" sz="2800" spc="-7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40">
                <a:solidFill>
                  <a:srgbClr val="374151"/>
                </a:solidFill>
                <a:latin typeface="Calibri"/>
                <a:cs typeface="Calibri"/>
              </a:rPr>
              <a:t>goal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374151"/>
                </a:solidFill>
                <a:latin typeface="Calibri"/>
                <a:cs typeface="Calibri"/>
              </a:rPr>
              <a:t>of </a:t>
            </a:r>
            <a:r>
              <a:rPr dirty="0" sz="2800" spc="-45">
                <a:solidFill>
                  <a:srgbClr val="374151"/>
                </a:solidFill>
                <a:latin typeface="Calibri"/>
                <a:cs typeface="Calibri"/>
              </a:rPr>
              <a:t>this</a:t>
            </a:r>
            <a:r>
              <a:rPr dirty="0" sz="2800" spc="-114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training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is</a:t>
            </a:r>
            <a:r>
              <a:rPr dirty="0" sz="2800" spc="-13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374151"/>
                </a:solidFill>
                <a:latin typeface="Calibri"/>
                <a:cs typeface="Calibri"/>
              </a:rPr>
              <a:t>to</a:t>
            </a:r>
            <a:r>
              <a:rPr dirty="0" sz="2800" spc="-12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equip 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Toastmasters</a:t>
            </a:r>
            <a:r>
              <a:rPr dirty="0" sz="2800" spc="-9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45">
                <a:solidFill>
                  <a:srgbClr val="374151"/>
                </a:solidFill>
                <a:latin typeface="Calibri"/>
                <a:cs typeface="Calibri"/>
              </a:rPr>
              <a:t>Club</a:t>
            </a:r>
            <a:r>
              <a:rPr dirty="0" sz="2800" spc="-7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374151"/>
                </a:solidFill>
                <a:latin typeface="Calibri"/>
                <a:cs typeface="Calibri"/>
              </a:rPr>
              <a:t>Vice 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Presidents</a:t>
            </a:r>
            <a:r>
              <a:rPr dirty="0" sz="2800" spc="-8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of</a:t>
            </a:r>
            <a:r>
              <a:rPr dirty="0" sz="2800" spc="-114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Public</a:t>
            </a:r>
            <a:r>
              <a:rPr dirty="0" sz="2800" spc="-7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Relations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with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35">
                <a:solidFill>
                  <a:srgbClr val="374151"/>
                </a:solidFill>
                <a:latin typeface="Calibri"/>
                <a:cs typeface="Calibri"/>
              </a:rPr>
              <a:t>the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45">
                <a:solidFill>
                  <a:srgbClr val="374151"/>
                </a:solidFill>
                <a:latin typeface="Calibri"/>
                <a:cs typeface="Calibri"/>
              </a:rPr>
              <a:t>skills</a:t>
            </a:r>
            <a:r>
              <a:rPr dirty="0" sz="2800" spc="-10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35">
                <a:solidFill>
                  <a:srgbClr val="374151"/>
                </a:solidFill>
                <a:latin typeface="Calibri"/>
                <a:cs typeface="Calibri"/>
              </a:rPr>
              <a:t>and</a:t>
            </a:r>
            <a:r>
              <a:rPr dirty="0" sz="2800" spc="-10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knowledge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necessary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374151"/>
                </a:solidFill>
                <a:latin typeface="Calibri"/>
                <a:cs typeface="Calibri"/>
              </a:rPr>
              <a:t>to</a:t>
            </a:r>
            <a:r>
              <a:rPr dirty="0" sz="2800" spc="-14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45">
                <a:solidFill>
                  <a:srgbClr val="374151"/>
                </a:solidFill>
                <a:latin typeface="Calibri"/>
                <a:cs typeface="Calibri"/>
              </a:rPr>
              <a:t>excel</a:t>
            </a:r>
            <a:r>
              <a:rPr dirty="0" sz="2800" spc="-12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374151"/>
                </a:solidFill>
                <a:latin typeface="Calibri"/>
                <a:cs typeface="Calibri"/>
              </a:rPr>
              <a:t>in</a:t>
            </a:r>
            <a:r>
              <a:rPr dirty="0" sz="2800" spc="-10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their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role,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effectively</a:t>
            </a:r>
            <a:r>
              <a:rPr dirty="0" sz="2800" spc="-11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60">
                <a:solidFill>
                  <a:srgbClr val="374151"/>
                </a:solidFill>
                <a:latin typeface="Calibri"/>
                <a:cs typeface="Calibri"/>
              </a:rPr>
              <a:t>promote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their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club, </a:t>
            </a:r>
            <a:r>
              <a:rPr dirty="0" sz="2800" spc="-35">
                <a:solidFill>
                  <a:srgbClr val="374151"/>
                </a:solidFill>
                <a:latin typeface="Calibri"/>
                <a:cs typeface="Calibri"/>
              </a:rPr>
              <a:t>and</a:t>
            </a:r>
            <a:r>
              <a:rPr dirty="0" sz="2800" spc="-95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0">
                <a:solidFill>
                  <a:srgbClr val="374151"/>
                </a:solidFill>
                <a:latin typeface="Calibri"/>
                <a:cs typeface="Calibri"/>
              </a:rPr>
              <a:t>enhance</a:t>
            </a:r>
            <a:r>
              <a:rPr dirty="0" sz="2800" spc="-10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40">
                <a:solidFill>
                  <a:srgbClr val="374151"/>
                </a:solidFill>
                <a:latin typeface="Calibri"/>
                <a:cs typeface="Calibri"/>
              </a:rPr>
              <a:t>its</a:t>
            </a:r>
            <a:r>
              <a:rPr dirty="0" sz="2800" spc="-10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55">
                <a:solidFill>
                  <a:srgbClr val="374151"/>
                </a:solidFill>
                <a:latin typeface="Calibri"/>
                <a:cs typeface="Calibri"/>
              </a:rPr>
              <a:t>public</a:t>
            </a:r>
            <a:r>
              <a:rPr dirty="0" sz="2800" spc="-70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374151"/>
                </a:solidFill>
                <a:latin typeface="Calibri"/>
                <a:cs typeface="Calibri"/>
              </a:rPr>
              <a:t>image.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7800" y="1828800"/>
            <a:ext cx="3657600" cy="2438273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215646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0"/>
              <a:t> </a:t>
            </a:r>
            <a:r>
              <a:rPr dirty="0" spc="-60"/>
              <a:t>Role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15000" y="1524000"/>
            <a:ext cx="2590800" cy="38862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59740" y="1402460"/>
            <a:ext cx="5048250" cy="38093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374151"/>
                </a:solidFill>
                <a:latin typeface="Calibri"/>
                <a:cs typeface="Calibri"/>
              </a:rPr>
              <a:t>Responsibilities</a:t>
            </a:r>
            <a:r>
              <a:rPr dirty="0" sz="24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74151"/>
                </a:solidFill>
                <a:latin typeface="Calibri"/>
                <a:cs typeface="Calibri"/>
              </a:rPr>
              <a:t>and</a:t>
            </a:r>
            <a:r>
              <a:rPr dirty="0" sz="2400" spc="-6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374151"/>
                </a:solidFill>
                <a:latin typeface="Calibri"/>
                <a:cs typeface="Calibri"/>
              </a:rPr>
              <a:t>expectations</a:t>
            </a:r>
            <a:r>
              <a:rPr dirty="0" sz="24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74151"/>
                </a:solidFill>
                <a:latin typeface="Calibri"/>
                <a:cs typeface="Calibri"/>
              </a:rPr>
              <a:t>of</a:t>
            </a:r>
            <a:r>
              <a:rPr dirty="0" sz="2400" spc="-6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spc="-25" b="1">
                <a:solidFill>
                  <a:srgbClr val="374151"/>
                </a:solidFill>
                <a:latin typeface="Calibri"/>
                <a:cs typeface="Calibri"/>
              </a:rPr>
              <a:t>the </a:t>
            </a:r>
            <a:r>
              <a:rPr dirty="0" sz="2400" b="1">
                <a:solidFill>
                  <a:srgbClr val="374151"/>
                </a:solidFill>
                <a:latin typeface="Calibri"/>
                <a:cs typeface="Calibri"/>
              </a:rPr>
              <a:t>VP</a:t>
            </a:r>
            <a:r>
              <a:rPr dirty="0" sz="2400" spc="-3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74151"/>
                </a:solidFill>
                <a:latin typeface="Calibri"/>
                <a:cs typeface="Calibri"/>
              </a:rPr>
              <a:t>of</a:t>
            </a:r>
            <a:r>
              <a:rPr dirty="0" sz="24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374151"/>
                </a:solidFill>
                <a:latin typeface="Calibri"/>
                <a:cs typeface="Calibri"/>
              </a:rPr>
              <a:t>Public</a:t>
            </a:r>
            <a:r>
              <a:rPr dirty="0" sz="2400" spc="-3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374151"/>
                </a:solidFill>
                <a:latin typeface="Calibri"/>
                <a:cs typeface="Calibri"/>
              </a:rPr>
              <a:t>Relations:</a:t>
            </a:r>
            <a:endParaRPr sz="2400">
              <a:latin typeface="Calibri"/>
              <a:cs typeface="Calibri"/>
            </a:endParaRPr>
          </a:p>
          <a:p>
            <a:pPr marL="100330" indent="-97155">
              <a:lnSpc>
                <a:spcPct val="100000"/>
              </a:lnSpc>
              <a:spcBef>
                <a:spcPts val="2425"/>
              </a:spcBef>
              <a:buSzPct val="95000"/>
              <a:buFont typeface="Arial"/>
              <a:buChar char="•"/>
              <a:tabLst>
                <a:tab pos="100330" algn="l"/>
              </a:tabLst>
            </a:pP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Protect</a:t>
            </a:r>
            <a:r>
              <a:rPr dirty="0" sz="2000" spc="-4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the</a:t>
            </a:r>
            <a:r>
              <a:rPr dirty="0" sz="20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Toastmasters</a:t>
            </a:r>
            <a:r>
              <a:rPr dirty="0" sz="2000" spc="-5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Brand!</a:t>
            </a:r>
            <a:endParaRPr sz="2000">
              <a:latin typeface="Calibri"/>
              <a:cs typeface="Calibri"/>
            </a:endParaRPr>
          </a:p>
          <a:p>
            <a:pPr marL="100330" indent="-97155">
              <a:lnSpc>
                <a:spcPct val="100000"/>
              </a:lnSpc>
              <a:spcBef>
                <a:spcPts val="2405"/>
              </a:spcBef>
              <a:buSzPct val="95000"/>
              <a:buFont typeface="Arial"/>
              <a:buChar char="•"/>
              <a:tabLst>
                <a:tab pos="100330" algn="l"/>
              </a:tabLst>
            </a:pP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Develop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a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PR</a:t>
            </a:r>
            <a:r>
              <a:rPr dirty="0" sz="2000" spc="-3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374151"/>
                </a:solidFill>
                <a:latin typeface="Calibri"/>
                <a:cs typeface="Calibri"/>
              </a:rPr>
              <a:t>plan</a:t>
            </a:r>
            <a:endParaRPr sz="2000">
              <a:latin typeface="Calibri"/>
              <a:cs typeface="Calibri"/>
            </a:endParaRPr>
          </a:p>
          <a:p>
            <a:pPr lvl="1" marL="558165" indent="-97155">
              <a:lnSpc>
                <a:spcPct val="100000"/>
              </a:lnSpc>
              <a:buSzPct val="95000"/>
              <a:buFont typeface="Arial"/>
              <a:buChar char="•"/>
              <a:tabLst>
                <a:tab pos="558165" algn="l"/>
              </a:tabLst>
            </a:pP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Use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tools</a:t>
            </a:r>
            <a:r>
              <a:rPr dirty="0" sz="2000" spc="-4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and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resources</a:t>
            </a:r>
            <a:r>
              <a:rPr dirty="0" sz="2000" spc="-1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to</a:t>
            </a:r>
            <a:r>
              <a:rPr dirty="0" sz="2000" spc="-3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promote</a:t>
            </a:r>
            <a:endParaRPr sz="2000">
              <a:latin typeface="Calibri"/>
              <a:cs typeface="Calibri"/>
            </a:endParaRPr>
          </a:p>
          <a:p>
            <a:pPr lvl="1" marL="558165" indent="-97155">
              <a:lnSpc>
                <a:spcPct val="100000"/>
              </a:lnSpc>
              <a:buSzPct val="95000"/>
              <a:buFont typeface="Arial"/>
              <a:buChar char="•"/>
              <a:tabLst>
                <a:tab pos="558165" algn="l"/>
              </a:tabLst>
            </a:pP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Set</a:t>
            </a:r>
            <a:r>
              <a:rPr dirty="0" sz="2000" spc="-4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goals</a:t>
            </a:r>
            <a:endParaRPr sz="2000">
              <a:latin typeface="Calibri"/>
              <a:cs typeface="Calibri"/>
            </a:endParaRPr>
          </a:p>
          <a:p>
            <a:pPr lvl="1" marL="558165" indent="-97155">
              <a:lnSpc>
                <a:spcPct val="100000"/>
              </a:lnSpc>
              <a:buSzPct val="95000"/>
              <a:buFont typeface="Arial"/>
              <a:buChar char="•"/>
              <a:tabLst>
                <a:tab pos="558165" algn="l"/>
              </a:tabLst>
            </a:pP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Create</a:t>
            </a:r>
            <a:r>
              <a:rPr dirty="0" sz="2000" spc="-3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a</a:t>
            </a:r>
            <a:r>
              <a:rPr dirty="0" sz="20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calendar</a:t>
            </a:r>
            <a:r>
              <a:rPr dirty="0" sz="2000" spc="-5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of</a:t>
            </a:r>
            <a:r>
              <a:rPr dirty="0" sz="2000" spc="-4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promotions</a:t>
            </a:r>
            <a:endParaRPr sz="2000">
              <a:latin typeface="Calibri"/>
              <a:cs typeface="Calibri"/>
            </a:endParaRPr>
          </a:p>
          <a:p>
            <a:pPr lvl="1" marL="558165" indent="-97155">
              <a:lnSpc>
                <a:spcPct val="100000"/>
              </a:lnSpc>
              <a:buSzPct val="95000"/>
              <a:buFont typeface="Arial"/>
              <a:buChar char="•"/>
              <a:tabLst>
                <a:tab pos="558165" algn="l"/>
              </a:tabLst>
            </a:pP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Communicate</a:t>
            </a:r>
            <a:r>
              <a:rPr dirty="0" sz="2000" spc="-5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&amp;</a:t>
            </a: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 collaborate</a:t>
            </a:r>
            <a:r>
              <a:rPr dirty="0" sz="20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374151"/>
                </a:solidFill>
                <a:latin typeface="Calibri"/>
                <a:cs typeface="Calibri"/>
              </a:rPr>
              <a:t>with</a:t>
            </a:r>
            <a:endParaRPr sz="20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dirty="0" sz="2000" spc="-10" b="1">
                <a:solidFill>
                  <a:srgbClr val="374151"/>
                </a:solidFill>
                <a:latin typeface="Calibri"/>
                <a:cs typeface="Calibri"/>
              </a:rPr>
              <a:t>members/officers</a:t>
            </a:r>
            <a:endParaRPr sz="2000">
              <a:latin typeface="Calibri"/>
              <a:cs typeface="Calibri"/>
            </a:endParaRPr>
          </a:p>
          <a:p>
            <a:pPr lvl="1" marL="558165" indent="-97155">
              <a:lnSpc>
                <a:spcPct val="100000"/>
              </a:lnSpc>
              <a:buSzPct val="95000"/>
              <a:buFont typeface="Arial"/>
              <a:buChar char="•"/>
              <a:tabLst>
                <a:tab pos="558165" algn="l"/>
              </a:tabLst>
            </a:pP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Monitor</a:t>
            </a:r>
            <a:r>
              <a:rPr dirty="0" sz="2000" spc="-6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status</a:t>
            </a:r>
            <a:r>
              <a:rPr dirty="0" sz="2000" spc="-5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374151"/>
                </a:solidFill>
                <a:latin typeface="Calibri"/>
                <a:cs typeface="Calibri"/>
              </a:rPr>
              <a:t>of</a:t>
            </a:r>
            <a:r>
              <a:rPr dirty="0" sz="2000" spc="-4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374151"/>
                </a:solidFill>
                <a:latin typeface="Calibri"/>
                <a:cs typeface="Calibri"/>
              </a:rPr>
              <a:t>plan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119" y="1524000"/>
            <a:ext cx="6461633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Club</a:t>
            </a:r>
            <a:r>
              <a:rPr dirty="0" spc="-180"/>
              <a:t> </a:t>
            </a:r>
            <a:r>
              <a:rPr dirty="0" spc="-105"/>
              <a:t>Officer</a:t>
            </a:r>
            <a:r>
              <a:rPr dirty="0" spc="-155"/>
              <a:t> </a:t>
            </a:r>
            <a:r>
              <a:rPr dirty="0" spc="-95"/>
              <a:t>Matrix</a:t>
            </a:r>
            <a:r>
              <a:rPr dirty="0" spc="-175"/>
              <a:t> </a:t>
            </a:r>
            <a:r>
              <a:rPr dirty="0" spc="-65"/>
              <a:t>At</a:t>
            </a:r>
            <a:r>
              <a:rPr dirty="0" spc="-175"/>
              <a:t> </a:t>
            </a:r>
            <a:r>
              <a:rPr dirty="0" spc="-75"/>
              <a:t>the</a:t>
            </a:r>
            <a:r>
              <a:rPr dirty="0" spc="-175"/>
              <a:t> </a:t>
            </a:r>
            <a:r>
              <a:rPr dirty="0" spc="-75"/>
              <a:t>Club</a:t>
            </a:r>
            <a:r>
              <a:rPr dirty="0" spc="-180"/>
              <a:t> </a:t>
            </a:r>
            <a:r>
              <a:rPr dirty="0" spc="-60"/>
              <a:t>Meeting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3266" y="1524000"/>
            <a:ext cx="6157468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246125"/>
            <a:ext cx="7517765" cy="1061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Club</a:t>
            </a:r>
            <a:r>
              <a:rPr dirty="0" spc="-175"/>
              <a:t> </a:t>
            </a:r>
            <a:r>
              <a:rPr dirty="0" spc="-105"/>
              <a:t>Officer</a:t>
            </a:r>
            <a:r>
              <a:rPr dirty="0" spc="-155"/>
              <a:t> </a:t>
            </a:r>
            <a:r>
              <a:rPr dirty="0" spc="-95"/>
              <a:t>Matrix</a:t>
            </a:r>
            <a:r>
              <a:rPr dirty="0" spc="-160"/>
              <a:t> </a:t>
            </a:r>
            <a:r>
              <a:rPr dirty="0" spc="-100"/>
              <a:t>Outside</a:t>
            </a:r>
            <a:r>
              <a:rPr dirty="0" spc="-165"/>
              <a:t> </a:t>
            </a:r>
            <a:r>
              <a:rPr dirty="0" spc="-70"/>
              <a:t>of</a:t>
            </a:r>
            <a:r>
              <a:rPr dirty="0" spc="-165"/>
              <a:t> </a:t>
            </a:r>
            <a:r>
              <a:rPr dirty="0" spc="-85"/>
              <a:t>the</a:t>
            </a:r>
            <a:r>
              <a:rPr dirty="0" spc="-170"/>
              <a:t> </a:t>
            </a:r>
            <a:r>
              <a:rPr dirty="0" spc="-20"/>
              <a:t>Club </a:t>
            </a:r>
            <a:r>
              <a:rPr dirty="0" spc="-10"/>
              <a:t>Meeting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4000"/>
            <a:ext cx="4572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650494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Presenting</a:t>
            </a:r>
            <a:r>
              <a:rPr dirty="0" spc="-195"/>
              <a:t> </a:t>
            </a:r>
            <a:r>
              <a:rPr dirty="0"/>
              <a:t>3</a:t>
            </a:r>
            <a:r>
              <a:rPr dirty="0" spc="-180"/>
              <a:t> </a:t>
            </a:r>
            <a:r>
              <a:rPr dirty="0" spc="-70"/>
              <a:t>Top</a:t>
            </a:r>
            <a:r>
              <a:rPr dirty="0" spc="-195"/>
              <a:t> </a:t>
            </a:r>
            <a:r>
              <a:rPr dirty="0" spc="-75"/>
              <a:t>Tips</a:t>
            </a:r>
            <a:r>
              <a:rPr dirty="0" spc="-185"/>
              <a:t> </a:t>
            </a:r>
            <a:r>
              <a:rPr dirty="0" spc="-80"/>
              <a:t>for</a:t>
            </a:r>
            <a:r>
              <a:rPr dirty="0" spc="-175"/>
              <a:t> </a:t>
            </a:r>
            <a:r>
              <a:rPr dirty="0" spc="-60"/>
              <a:t>VPPR’s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543" y="594741"/>
            <a:ext cx="261302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07135" algn="l"/>
              </a:tabLst>
            </a:pPr>
            <a:r>
              <a:rPr dirty="0" sz="2800" spc="-10"/>
              <a:t>VPPR:</a:t>
            </a:r>
            <a:r>
              <a:rPr dirty="0" sz="2800"/>
              <a:t>	</a:t>
            </a:r>
            <a:r>
              <a:rPr dirty="0" sz="2800" spc="-95"/>
              <a:t>Top</a:t>
            </a:r>
            <a:r>
              <a:rPr dirty="0" sz="2800" spc="-175"/>
              <a:t> </a:t>
            </a:r>
            <a:r>
              <a:rPr dirty="0" sz="2800" spc="-55"/>
              <a:t>Tips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2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0796" y="1316177"/>
            <a:ext cx="7542530" cy="33356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5240" marR="452755" indent="564515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79755" algn="l"/>
              </a:tabLst>
            </a:pPr>
            <a:r>
              <a:rPr dirty="0" sz="3200" b="1">
                <a:latin typeface="Arial"/>
                <a:cs typeface="Arial"/>
              </a:rPr>
              <a:t>Promote</a:t>
            </a:r>
            <a:r>
              <a:rPr dirty="0" sz="3200" spc="-9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your</a:t>
            </a:r>
            <a:r>
              <a:rPr dirty="0" sz="3200" spc="-7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club’s</a:t>
            </a:r>
            <a:r>
              <a:rPr dirty="0" sz="3200" spc="-7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unique</a:t>
            </a:r>
            <a:r>
              <a:rPr dirty="0" sz="3200" spc="-9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value </a:t>
            </a:r>
            <a:r>
              <a:rPr dirty="0" sz="3200" b="1">
                <a:latin typeface="Arial"/>
                <a:cs typeface="Arial"/>
              </a:rPr>
              <a:t>proposition</a:t>
            </a:r>
            <a:r>
              <a:rPr dirty="0" sz="3200" spc="-8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and</a:t>
            </a:r>
            <a:r>
              <a:rPr dirty="0" sz="3200" spc="-6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utilize</a:t>
            </a:r>
            <a:r>
              <a:rPr dirty="0" sz="3200" spc="-4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promotional strategies</a:t>
            </a:r>
            <a:endParaRPr sz="3200">
              <a:latin typeface="Arial"/>
              <a:cs typeface="Arial"/>
            </a:endParaRPr>
          </a:p>
          <a:p>
            <a:pPr marL="582295" indent="-564515">
              <a:lnSpc>
                <a:spcPct val="100000"/>
              </a:lnSpc>
              <a:spcBef>
                <a:spcPts val="2685"/>
              </a:spcBef>
              <a:buAutoNum type="arabicPeriod"/>
              <a:tabLst>
                <a:tab pos="582295" algn="l"/>
              </a:tabLst>
            </a:pPr>
            <a:r>
              <a:rPr dirty="0" sz="3200" b="1">
                <a:latin typeface="Arial"/>
                <a:cs typeface="Arial"/>
              </a:rPr>
              <a:t>Use</a:t>
            </a:r>
            <a:r>
              <a:rPr dirty="0" sz="3200" spc="-7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creative</a:t>
            </a:r>
            <a:r>
              <a:rPr dirty="0" sz="3200" spc="-5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engagement</a:t>
            </a:r>
            <a:r>
              <a:rPr dirty="0" sz="3200" spc="-7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strategies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  <a:buFont typeface="Arial"/>
              <a:buAutoNum type="arabicPeriod"/>
            </a:pPr>
            <a:endParaRPr sz="3200">
              <a:latin typeface="Arial"/>
              <a:cs typeface="Arial"/>
            </a:endParaRPr>
          </a:p>
          <a:p>
            <a:pPr marL="576580" indent="-563880">
              <a:lnSpc>
                <a:spcPct val="100000"/>
              </a:lnSpc>
              <a:buAutoNum type="arabicPeriod"/>
              <a:tabLst>
                <a:tab pos="576580" algn="l"/>
              </a:tabLst>
            </a:pPr>
            <a:r>
              <a:rPr dirty="0" sz="3200" b="1">
                <a:latin typeface="Arial"/>
                <a:cs typeface="Arial"/>
              </a:rPr>
              <a:t>Branding</a:t>
            </a:r>
            <a:r>
              <a:rPr dirty="0" sz="3200" spc="-3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using</a:t>
            </a:r>
            <a:r>
              <a:rPr dirty="0" sz="3200" spc="-3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the</a:t>
            </a:r>
            <a:r>
              <a:rPr dirty="0" sz="3200" spc="-2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TI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brand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manual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1447800"/>
            <a:ext cx="4572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Tip</a:t>
            </a:r>
            <a:r>
              <a:rPr dirty="0" sz="2400" spc="-60"/>
              <a:t> </a:t>
            </a:r>
            <a:r>
              <a:rPr dirty="0" sz="2400"/>
              <a:t>#1:</a:t>
            </a:r>
            <a:r>
              <a:rPr dirty="0" sz="2400" spc="-60"/>
              <a:t> </a:t>
            </a:r>
            <a:r>
              <a:rPr dirty="0" sz="2400"/>
              <a:t>Promote</a:t>
            </a:r>
            <a:r>
              <a:rPr dirty="0" sz="2400" spc="-60"/>
              <a:t> </a:t>
            </a:r>
            <a:r>
              <a:rPr dirty="0" sz="2400"/>
              <a:t>your</a:t>
            </a:r>
            <a:r>
              <a:rPr dirty="0" sz="2400" spc="-40"/>
              <a:t> </a:t>
            </a:r>
            <a:r>
              <a:rPr dirty="0" sz="2400"/>
              <a:t>club’s</a:t>
            </a:r>
            <a:r>
              <a:rPr dirty="0" sz="2400" spc="-90"/>
              <a:t> </a:t>
            </a:r>
            <a:r>
              <a:rPr dirty="0" sz="2400"/>
              <a:t>unique</a:t>
            </a:r>
            <a:r>
              <a:rPr dirty="0" sz="2400" spc="-75"/>
              <a:t> </a:t>
            </a:r>
            <a:r>
              <a:rPr dirty="0" sz="2400"/>
              <a:t>value</a:t>
            </a:r>
            <a:r>
              <a:rPr dirty="0" sz="2400" spc="-70"/>
              <a:t> </a:t>
            </a:r>
            <a:r>
              <a:rPr dirty="0" sz="2400" spc="-10"/>
              <a:t>proposition</a:t>
            </a:r>
            <a:endParaRPr sz="2400"/>
          </a:p>
          <a:p>
            <a:pPr marL="12700">
              <a:lnSpc>
                <a:spcPct val="100000"/>
              </a:lnSpc>
            </a:pPr>
            <a:r>
              <a:rPr dirty="0" sz="2400"/>
              <a:t>and</a:t>
            </a:r>
            <a:r>
              <a:rPr dirty="0" sz="2400" spc="-30"/>
              <a:t> </a:t>
            </a:r>
            <a:r>
              <a:rPr dirty="0" sz="2400"/>
              <a:t>utilize</a:t>
            </a:r>
            <a:r>
              <a:rPr dirty="0" sz="2400" spc="-40"/>
              <a:t> </a:t>
            </a:r>
            <a:r>
              <a:rPr dirty="0" sz="2400"/>
              <a:t>promotional</a:t>
            </a:r>
            <a:r>
              <a:rPr dirty="0" sz="2400" spc="-30"/>
              <a:t> </a:t>
            </a:r>
            <a:r>
              <a:rPr dirty="0" sz="2400" spc="-10"/>
              <a:t>strategies</a:t>
            </a:r>
            <a:endParaRPr sz="24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0"/>
              <a:t> </a:t>
            </a:r>
            <a:r>
              <a:rPr dirty="0" spc="-95"/>
              <a:t>Role:</a:t>
            </a:r>
            <a:r>
              <a:rPr dirty="0" spc="-170"/>
              <a:t> </a:t>
            </a:r>
            <a:r>
              <a:rPr dirty="0" spc="-85"/>
              <a:t>Value</a:t>
            </a:r>
            <a:r>
              <a:rPr dirty="0" spc="-195"/>
              <a:t> </a:t>
            </a:r>
            <a:r>
              <a:rPr dirty="0" spc="-85"/>
              <a:t>Proposition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05458"/>
            <a:ext cx="3599815" cy="331152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411480" marR="292100" indent="-399415">
              <a:lnSpc>
                <a:spcPts val="3020"/>
              </a:lnSpc>
              <a:spcBef>
                <a:spcPts val="4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800" spc="-45" b="1">
                <a:latin typeface="Arial"/>
                <a:cs typeface="Arial"/>
              </a:rPr>
              <a:t>Creating</a:t>
            </a:r>
            <a:r>
              <a:rPr dirty="0" sz="2800" spc="-130" b="1">
                <a:latin typeface="Arial"/>
                <a:cs typeface="Arial"/>
              </a:rPr>
              <a:t> </a:t>
            </a:r>
            <a:r>
              <a:rPr dirty="0" sz="2800" b="1">
                <a:latin typeface="Arial"/>
                <a:cs typeface="Arial"/>
              </a:rPr>
              <a:t>a</a:t>
            </a:r>
            <a:r>
              <a:rPr dirty="0" sz="2800" spc="-135" b="1">
                <a:latin typeface="Arial"/>
                <a:cs typeface="Arial"/>
              </a:rPr>
              <a:t> </a:t>
            </a:r>
            <a:r>
              <a:rPr dirty="0" sz="2800" spc="-40" b="1">
                <a:latin typeface="Arial"/>
                <a:cs typeface="Arial"/>
              </a:rPr>
              <a:t>Strong </a:t>
            </a:r>
            <a:r>
              <a:rPr dirty="0" sz="2800" spc="-45" b="1">
                <a:latin typeface="Arial"/>
                <a:cs typeface="Arial"/>
              </a:rPr>
              <a:t>Club</a:t>
            </a:r>
            <a:r>
              <a:rPr dirty="0" sz="2800" spc="-120" b="1">
                <a:latin typeface="Arial"/>
                <a:cs typeface="Arial"/>
              </a:rPr>
              <a:t> </a:t>
            </a:r>
            <a:r>
              <a:rPr dirty="0" sz="2800" spc="-20" b="1">
                <a:latin typeface="Arial"/>
                <a:cs typeface="Arial"/>
              </a:rPr>
              <a:t>Brand</a:t>
            </a:r>
            <a:endParaRPr sz="2800">
              <a:latin typeface="Arial"/>
              <a:cs typeface="Arial"/>
            </a:endParaRPr>
          </a:p>
          <a:p>
            <a:pPr marL="411480" marR="387350" indent="-399415">
              <a:lnSpc>
                <a:spcPts val="3020"/>
              </a:lnSpc>
              <a:spcBef>
                <a:spcPts val="6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800" spc="-45">
                <a:latin typeface="Arial"/>
                <a:cs typeface="Arial"/>
              </a:rPr>
              <a:t>Defining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the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35">
                <a:latin typeface="Arial"/>
                <a:cs typeface="Arial"/>
              </a:rPr>
              <a:t>club's </a:t>
            </a:r>
            <a:r>
              <a:rPr dirty="0" sz="2800" spc="-40">
                <a:latin typeface="Arial"/>
                <a:cs typeface="Arial"/>
              </a:rPr>
              <a:t>unique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value proposition</a:t>
            </a:r>
            <a:endParaRPr sz="2800">
              <a:latin typeface="Arial"/>
              <a:cs typeface="Arial"/>
            </a:endParaRPr>
          </a:p>
          <a:p>
            <a:pPr marL="411480" marR="5080" indent="-399415">
              <a:lnSpc>
                <a:spcPts val="3020"/>
              </a:lnSpc>
              <a:spcBef>
                <a:spcPts val="69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800" spc="-50">
                <a:latin typeface="Arial"/>
                <a:cs typeface="Arial"/>
              </a:rPr>
              <a:t>Developing</a:t>
            </a:r>
            <a:r>
              <a:rPr dirty="0" sz="2800" spc="-10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club </a:t>
            </a:r>
            <a:r>
              <a:rPr dirty="0" sz="2800" spc="-35">
                <a:latin typeface="Arial"/>
                <a:cs typeface="Arial"/>
              </a:rPr>
              <a:t>brand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that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reflects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its </a:t>
            </a:r>
            <a:r>
              <a:rPr dirty="0" sz="2800" spc="-45">
                <a:latin typeface="Arial"/>
                <a:cs typeface="Arial"/>
              </a:rPr>
              <a:t>identity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and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goals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828800"/>
            <a:ext cx="4343400" cy="288836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0"/>
              <a:t> </a:t>
            </a:r>
            <a:r>
              <a:rPr dirty="0" spc="-95"/>
              <a:t>Role:</a:t>
            </a:r>
            <a:r>
              <a:rPr dirty="0" spc="-170"/>
              <a:t> </a:t>
            </a:r>
            <a:r>
              <a:rPr dirty="0" spc="-85"/>
              <a:t>Value</a:t>
            </a:r>
            <a:r>
              <a:rPr dirty="0" spc="-195"/>
              <a:t> </a:t>
            </a:r>
            <a:r>
              <a:rPr dirty="0" spc="-85"/>
              <a:t>Proposition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9740" y="1531061"/>
            <a:ext cx="2257425" cy="4416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374151"/>
                </a:solidFill>
                <a:latin typeface="Calibri"/>
                <a:cs typeface="Calibri"/>
              </a:rPr>
              <a:t>Defining</a:t>
            </a:r>
            <a:r>
              <a:rPr dirty="0" sz="3200" spc="-6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200" spc="-25" b="1">
                <a:solidFill>
                  <a:srgbClr val="374151"/>
                </a:solidFill>
                <a:latin typeface="Calibri"/>
                <a:cs typeface="Calibri"/>
              </a:rPr>
              <a:t>the </a:t>
            </a:r>
            <a:r>
              <a:rPr dirty="0" sz="3200" b="1">
                <a:solidFill>
                  <a:srgbClr val="374151"/>
                </a:solidFill>
                <a:latin typeface="Calibri"/>
                <a:cs typeface="Calibri"/>
              </a:rPr>
              <a:t>club's</a:t>
            </a:r>
            <a:r>
              <a:rPr dirty="0" sz="3200" spc="-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374151"/>
                </a:solidFill>
                <a:latin typeface="Calibri"/>
                <a:cs typeface="Calibri"/>
              </a:rPr>
              <a:t>unique value proposition.</a:t>
            </a:r>
            <a:endParaRPr sz="3200">
              <a:latin typeface="Calibri"/>
              <a:cs typeface="Calibri"/>
            </a:endParaRPr>
          </a:p>
          <a:p>
            <a:pPr marL="12700" marR="92710">
              <a:lnSpc>
                <a:spcPct val="100000"/>
              </a:lnSpc>
              <a:spcBef>
                <a:spcPts val="3845"/>
              </a:spcBef>
            </a:pPr>
            <a:r>
              <a:rPr dirty="0" sz="3200" b="1">
                <a:solidFill>
                  <a:srgbClr val="374151"/>
                </a:solidFill>
                <a:latin typeface="Calibri"/>
                <a:cs typeface="Calibri"/>
              </a:rPr>
              <a:t>What</a:t>
            </a:r>
            <a:r>
              <a:rPr dirty="0" sz="3200" spc="-4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374151"/>
                </a:solidFill>
                <a:latin typeface="Calibri"/>
                <a:cs typeface="Calibri"/>
              </a:rPr>
              <a:t>is</a:t>
            </a:r>
            <a:r>
              <a:rPr dirty="0" sz="3200" spc="-20" b="1">
                <a:solidFill>
                  <a:srgbClr val="374151"/>
                </a:solidFill>
                <a:latin typeface="Calibri"/>
                <a:cs typeface="Calibri"/>
              </a:rPr>
              <a:t> your </a:t>
            </a:r>
            <a:r>
              <a:rPr dirty="0" sz="3200" b="1">
                <a:solidFill>
                  <a:srgbClr val="374151"/>
                </a:solidFill>
                <a:latin typeface="Calibri"/>
                <a:cs typeface="Calibri"/>
              </a:rPr>
              <a:t>clubs</a:t>
            </a:r>
            <a:r>
              <a:rPr dirty="0" sz="3200" spc="-5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200" spc="-10" b="1">
                <a:solidFill>
                  <a:srgbClr val="374151"/>
                </a:solidFill>
                <a:latin typeface="Calibri"/>
                <a:cs typeface="Calibri"/>
              </a:rPr>
              <a:t>unique value proposition?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4595" y="1447482"/>
            <a:ext cx="5442204" cy="436689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543" y="462787"/>
            <a:ext cx="771715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76500" algn="l"/>
              </a:tabLst>
            </a:pPr>
            <a:r>
              <a:rPr dirty="0" spc="-75"/>
              <a:t>VPPR</a:t>
            </a:r>
            <a:r>
              <a:rPr dirty="0" spc="-215"/>
              <a:t> </a:t>
            </a:r>
            <a:r>
              <a:rPr dirty="0" spc="-10"/>
              <a:t>Role:</a:t>
            </a:r>
            <a:r>
              <a:rPr dirty="0"/>
              <a:t>	</a:t>
            </a:r>
            <a:r>
              <a:rPr dirty="0" spc="-100"/>
              <a:t>Promote</a:t>
            </a:r>
            <a:r>
              <a:rPr dirty="0" spc="-180"/>
              <a:t> </a:t>
            </a:r>
            <a:r>
              <a:rPr dirty="0" spc="-95"/>
              <a:t>your</a:t>
            </a:r>
            <a:r>
              <a:rPr dirty="0" spc="-165"/>
              <a:t> </a:t>
            </a:r>
            <a:r>
              <a:rPr dirty="0" spc="-100"/>
              <a:t>club’s</a:t>
            </a:r>
            <a:r>
              <a:rPr dirty="0" spc="-165"/>
              <a:t> </a:t>
            </a:r>
            <a:r>
              <a:rPr dirty="0" spc="-50"/>
              <a:t>value!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4939" y="1564894"/>
            <a:ext cx="3823970" cy="429450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marL="411480" marR="188595" indent="-399415">
              <a:lnSpc>
                <a:spcPct val="80000"/>
              </a:lnSpc>
              <a:spcBef>
                <a:spcPts val="585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75" b="1">
                <a:latin typeface="Arial"/>
                <a:cs typeface="Arial"/>
              </a:rPr>
              <a:t>Value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Proposition:</a:t>
            </a:r>
            <a:r>
              <a:rPr dirty="0" sz="2000" spc="190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We,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at </a:t>
            </a:r>
            <a:r>
              <a:rPr dirty="0" sz="2000" spc="-45" b="1">
                <a:latin typeface="Arial"/>
                <a:cs typeface="Arial"/>
              </a:rPr>
              <a:t>ABC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Corporation </a:t>
            </a:r>
            <a:r>
              <a:rPr dirty="0" sz="2000" spc="-70" b="1">
                <a:latin typeface="Arial"/>
                <a:cs typeface="Arial"/>
              </a:rPr>
              <a:t>Toastmasters,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offer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bi- </a:t>
            </a:r>
            <a:r>
              <a:rPr dirty="0" sz="2000" spc="-50" b="1">
                <a:latin typeface="Arial"/>
                <a:cs typeface="Arial"/>
              </a:rPr>
              <a:t>weekly</a:t>
            </a:r>
            <a:r>
              <a:rPr dirty="0" sz="2000" spc="-114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hybrid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club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meeting </a:t>
            </a:r>
            <a:r>
              <a:rPr dirty="0" sz="2000" spc="-55" b="1">
                <a:latin typeface="Arial"/>
                <a:cs typeface="Arial"/>
              </a:rPr>
              <a:t>consisting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of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variety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of </a:t>
            </a:r>
            <a:r>
              <a:rPr dirty="0" sz="2000" spc="-55" b="1">
                <a:latin typeface="Arial"/>
                <a:cs typeface="Arial"/>
              </a:rPr>
              <a:t>employees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who</a:t>
            </a:r>
            <a:r>
              <a:rPr dirty="0" sz="2000" spc="-13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are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friendly, welcoming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and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excited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to </a:t>
            </a:r>
            <a:r>
              <a:rPr dirty="0" sz="2000" spc="-55" b="1">
                <a:latin typeface="Arial"/>
                <a:cs typeface="Arial"/>
              </a:rPr>
              <a:t>mentor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new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members.</a:t>
            </a:r>
            <a:endParaRPr sz="2000">
              <a:latin typeface="Arial"/>
              <a:cs typeface="Arial"/>
            </a:endParaRPr>
          </a:p>
          <a:p>
            <a:pPr marL="411480" marR="5080" indent="-399415">
              <a:lnSpc>
                <a:spcPct val="80000"/>
              </a:lnSpc>
              <a:spcBef>
                <a:spcPts val="4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40" b="1">
                <a:latin typeface="Arial"/>
                <a:cs typeface="Arial"/>
              </a:rPr>
              <a:t>We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provide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opportunities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for </a:t>
            </a:r>
            <a:r>
              <a:rPr dirty="0" sz="2000" spc="-50" b="1">
                <a:latin typeface="Arial"/>
                <a:cs typeface="Arial"/>
              </a:rPr>
              <a:t>our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members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to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develop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their </a:t>
            </a:r>
            <a:r>
              <a:rPr dirty="0" sz="2000" spc="-60" b="1">
                <a:latin typeface="Arial"/>
                <a:cs typeface="Arial"/>
              </a:rPr>
              <a:t>communication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and </a:t>
            </a:r>
            <a:r>
              <a:rPr dirty="0" sz="2000" spc="-55" b="1">
                <a:latin typeface="Arial"/>
                <a:cs typeface="Arial"/>
              </a:rPr>
              <a:t>leadership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skills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in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a </a:t>
            </a:r>
            <a:r>
              <a:rPr dirty="0" sz="2000" spc="-60" b="1">
                <a:latin typeface="Arial"/>
                <a:cs typeface="Arial"/>
              </a:rPr>
              <a:t>supportive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environment.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We </a:t>
            </a:r>
            <a:r>
              <a:rPr dirty="0" sz="2000" spc="-50" b="1">
                <a:latin typeface="Arial"/>
                <a:cs typeface="Arial"/>
              </a:rPr>
              <a:t>believe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in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helping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employees </a:t>
            </a:r>
            <a:r>
              <a:rPr dirty="0" sz="2000" spc="-50" b="1">
                <a:latin typeface="Arial"/>
                <a:cs typeface="Arial"/>
              </a:rPr>
              <a:t>develop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their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potential, </a:t>
            </a:r>
            <a:r>
              <a:rPr dirty="0" sz="2000" spc="-55" b="1">
                <a:latin typeface="Arial"/>
                <a:cs typeface="Arial"/>
              </a:rPr>
              <a:t>engage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with</a:t>
            </a:r>
            <a:r>
              <a:rPr dirty="0" sz="2000" spc="-120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their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colleagues </a:t>
            </a:r>
            <a:r>
              <a:rPr dirty="0" sz="2000" spc="-50" b="1">
                <a:latin typeface="Arial"/>
                <a:cs typeface="Arial"/>
              </a:rPr>
              <a:t>and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achieve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success!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524000"/>
            <a:ext cx="4343400" cy="45720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543" y="462787"/>
            <a:ext cx="617791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3995" algn="l"/>
              </a:tabLst>
            </a:pPr>
            <a:r>
              <a:rPr dirty="0" spc="-10"/>
              <a:t>VPPR:</a:t>
            </a:r>
            <a:r>
              <a:rPr dirty="0"/>
              <a:t>	</a:t>
            </a:r>
            <a:r>
              <a:rPr dirty="0" spc="-100"/>
              <a:t>Internal</a:t>
            </a:r>
            <a:r>
              <a:rPr dirty="0" spc="-175"/>
              <a:t> </a:t>
            </a:r>
            <a:r>
              <a:rPr dirty="0" spc="-90"/>
              <a:t>Communication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54939" y="1854149"/>
            <a:ext cx="4406900" cy="3593465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411480" marR="5080" indent="-399415">
              <a:lnSpc>
                <a:spcPct val="90100"/>
              </a:lnSpc>
              <a:spcBef>
                <a:spcPts val="34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50" b="1">
                <a:latin typeface="Arial"/>
                <a:cs typeface="Arial"/>
              </a:rPr>
              <a:t>Leverage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Internal</a:t>
            </a:r>
            <a:r>
              <a:rPr dirty="0" sz="2000" spc="-114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Communication: </a:t>
            </a:r>
            <a:r>
              <a:rPr dirty="0" sz="2000" spc="-55" b="1">
                <a:latin typeface="Arial"/>
                <a:cs typeface="Arial"/>
              </a:rPr>
              <a:t>newsletters,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Slack,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reminder emails</a:t>
            </a:r>
            <a:endParaRPr sz="2000">
              <a:latin typeface="Arial"/>
              <a:cs typeface="Arial"/>
            </a:endParaRPr>
          </a:p>
          <a:p>
            <a:pPr marL="411480" marR="155575" indent="-399415">
              <a:lnSpc>
                <a:spcPts val="2160"/>
              </a:lnSpc>
              <a:spcBef>
                <a:spcPts val="515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60" b="1">
                <a:latin typeface="Arial"/>
                <a:cs typeface="Arial"/>
              </a:rPr>
              <a:t>Spotlight </a:t>
            </a:r>
            <a:r>
              <a:rPr dirty="0" sz="2000" spc="-55" b="1">
                <a:latin typeface="Arial"/>
                <a:cs typeface="Arial"/>
              </a:rPr>
              <a:t>Member</a:t>
            </a:r>
            <a:r>
              <a:rPr dirty="0" sz="2000" spc="-150" b="1">
                <a:latin typeface="Arial"/>
                <a:cs typeface="Arial"/>
              </a:rPr>
              <a:t> </a:t>
            </a:r>
            <a:r>
              <a:rPr dirty="0" sz="2000" spc="-40" b="1">
                <a:latin typeface="Arial"/>
                <a:cs typeface="Arial"/>
              </a:rPr>
              <a:t>Achievements: </a:t>
            </a:r>
            <a:r>
              <a:rPr dirty="0" sz="2000" spc="-55" b="1">
                <a:latin typeface="Arial"/>
                <a:cs typeface="Arial"/>
              </a:rPr>
              <a:t>Pathways,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55" b="1">
                <a:latin typeface="Arial"/>
                <a:cs typeface="Arial"/>
              </a:rPr>
              <a:t>speech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contests</a:t>
            </a:r>
            <a:endParaRPr sz="2000">
              <a:latin typeface="Arial"/>
              <a:cs typeface="Arial"/>
            </a:endParaRPr>
          </a:p>
          <a:p>
            <a:pPr marL="411480" marR="527685" indent="-399415">
              <a:lnSpc>
                <a:spcPts val="2160"/>
              </a:lnSpc>
              <a:spcBef>
                <a:spcPts val="4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45" b="1">
                <a:latin typeface="Arial"/>
                <a:cs typeface="Arial"/>
              </a:rPr>
              <a:t>Host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Demo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Meetings/Open Houses:</a:t>
            </a:r>
            <a:r>
              <a:rPr dirty="0" sz="2000" spc="145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Invite</a:t>
            </a:r>
            <a:r>
              <a:rPr dirty="0" sz="2000" spc="-110" b="1">
                <a:latin typeface="Arial"/>
                <a:cs typeface="Arial"/>
              </a:rPr>
              <a:t> </a:t>
            </a:r>
            <a:r>
              <a:rPr dirty="0" sz="2000" spc="-65" b="1">
                <a:latin typeface="Arial"/>
                <a:cs typeface="Arial"/>
              </a:rPr>
              <a:t>non-</a:t>
            </a:r>
            <a:r>
              <a:rPr dirty="0" sz="2000" spc="-30" b="1">
                <a:latin typeface="Arial"/>
                <a:cs typeface="Arial"/>
              </a:rPr>
              <a:t>members, </a:t>
            </a:r>
            <a:r>
              <a:rPr dirty="0" sz="2000" spc="-10" b="1">
                <a:latin typeface="Arial"/>
                <a:cs typeface="Arial"/>
              </a:rPr>
              <a:t>management</a:t>
            </a:r>
            <a:endParaRPr sz="2000">
              <a:latin typeface="Arial"/>
              <a:cs typeface="Arial"/>
            </a:endParaRPr>
          </a:p>
          <a:p>
            <a:pPr marL="411480" marR="24765" indent="-399415">
              <a:lnSpc>
                <a:spcPts val="2160"/>
              </a:lnSpc>
              <a:spcBef>
                <a:spcPts val="4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60" b="1">
                <a:latin typeface="Arial"/>
                <a:cs typeface="Arial"/>
              </a:rPr>
              <a:t>Collaborate</a:t>
            </a:r>
            <a:r>
              <a:rPr dirty="0" sz="2000" spc="-150" b="1">
                <a:latin typeface="Arial"/>
                <a:cs typeface="Arial"/>
              </a:rPr>
              <a:t> </a:t>
            </a:r>
            <a:r>
              <a:rPr dirty="0" sz="2000" spc="-30" b="1">
                <a:latin typeface="Arial"/>
                <a:cs typeface="Arial"/>
              </a:rPr>
              <a:t>internally:</a:t>
            </a:r>
            <a:r>
              <a:rPr dirty="0" sz="2000" spc="254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Leadership </a:t>
            </a:r>
            <a:r>
              <a:rPr dirty="0" sz="2000" spc="-20" b="1">
                <a:latin typeface="Arial"/>
                <a:cs typeface="Arial"/>
              </a:rPr>
              <a:t>tool</a:t>
            </a:r>
            <a:endParaRPr sz="2000">
              <a:latin typeface="Arial"/>
              <a:cs typeface="Arial"/>
            </a:endParaRPr>
          </a:p>
          <a:p>
            <a:pPr marL="411480" marR="833755" indent="-399415">
              <a:lnSpc>
                <a:spcPts val="2160"/>
              </a:lnSpc>
              <a:spcBef>
                <a:spcPts val="480"/>
              </a:spcBef>
              <a:buClr>
                <a:srgbClr val="CD1F2C"/>
              </a:buClr>
              <a:buFont typeface="Webdings"/>
              <a:buChar char=""/>
              <a:tabLst>
                <a:tab pos="411480" algn="l"/>
              </a:tabLst>
            </a:pPr>
            <a:r>
              <a:rPr dirty="0" sz="2000" spc="-25" b="1">
                <a:latin typeface="Arial"/>
                <a:cs typeface="Arial"/>
              </a:rPr>
              <a:t>Incentives:</a:t>
            </a:r>
            <a:r>
              <a:rPr dirty="0" sz="2000" spc="165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Lunch</a:t>
            </a:r>
            <a:r>
              <a:rPr dirty="0" sz="2000" spc="-1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&amp;</a:t>
            </a:r>
            <a:r>
              <a:rPr dirty="0" sz="2000" spc="-135" b="1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Learn, </a:t>
            </a:r>
            <a:r>
              <a:rPr dirty="0" sz="2000" spc="-50" b="1">
                <a:latin typeface="Arial"/>
                <a:cs typeface="Arial"/>
              </a:rPr>
              <a:t>company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swag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05400" y="1981200"/>
            <a:ext cx="3399790" cy="34290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1543" y="462787"/>
            <a:ext cx="485965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0"/>
              <a:t> </a:t>
            </a:r>
            <a:r>
              <a:rPr dirty="0" spc="-95"/>
              <a:t>Role:</a:t>
            </a:r>
            <a:r>
              <a:rPr dirty="0" spc="-170"/>
              <a:t> </a:t>
            </a:r>
            <a:r>
              <a:rPr dirty="0" spc="-90"/>
              <a:t>Social</a:t>
            </a:r>
            <a:r>
              <a:rPr dirty="0" spc="-185"/>
              <a:t> </a:t>
            </a:r>
            <a:r>
              <a:rPr dirty="0" spc="-55"/>
              <a:t>Media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9740" y="1299717"/>
            <a:ext cx="58083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374151"/>
                </a:solidFill>
                <a:latin typeface="Calibri"/>
                <a:cs typeface="Calibri"/>
              </a:rPr>
              <a:t>Utilize</a:t>
            </a:r>
            <a:r>
              <a:rPr dirty="0" sz="3600" spc="-13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374151"/>
                </a:solidFill>
                <a:latin typeface="Calibri"/>
                <a:cs typeface="Calibri"/>
              </a:rPr>
              <a:t>Social</a:t>
            </a:r>
            <a:r>
              <a:rPr dirty="0" sz="3600" spc="-120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600" b="1">
                <a:solidFill>
                  <a:srgbClr val="374151"/>
                </a:solidFill>
                <a:latin typeface="Calibri"/>
                <a:cs typeface="Calibri"/>
              </a:rPr>
              <a:t>Media</a:t>
            </a:r>
            <a:r>
              <a:rPr dirty="0" sz="3600" spc="-125" b="1">
                <a:solidFill>
                  <a:srgbClr val="374151"/>
                </a:solidFill>
                <a:latin typeface="Calibri"/>
                <a:cs typeface="Calibri"/>
              </a:rPr>
              <a:t> </a:t>
            </a:r>
            <a:r>
              <a:rPr dirty="0" sz="3600" spc="-10" b="1">
                <a:solidFill>
                  <a:srgbClr val="374151"/>
                </a:solidFill>
                <a:latin typeface="Calibri"/>
                <a:cs typeface="Calibri"/>
              </a:rPr>
              <a:t>Effectively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2095500"/>
            <a:ext cx="2133600" cy="21336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2502" y="2010410"/>
            <a:ext cx="2133600" cy="141858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3200" y="4593678"/>
            <a:ext cx="1930400" cy="1447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73501" y="2153792"/>
            <a:ext cx="1613535" cy="160019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796409" y="3688537"/>
            <a:ext cx="3622040" cy="2200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9685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latin typeface="Arial"/>
                <a:cs typeface="Arial"/>
              </a:rPr>
              <a:t>Consistency</a:t>
            </a:r>
            <a:endParaRPr sz="20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1780"/>
              </a:spcBef>
            </a:pPr>
            <a:r>
              <a:rPr dirty="0" sz="2000" spc="-10" b="1">
                <a:latin typeface="Arial"/>
                <a:cs typeface="Arial"/>
              </a:rPr>
              <a:t>Engagement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320"/>
              </a:spcBef>
              <a:tabLst>
                <a:tab pos="1266825" algn="l"/>
              </a:tabLst>
            </a:pPr>
            <a:r>
              <a:rPr dirty="0" sz="2000" spc="-10" b="1">
                <a:latin typeface="Arial"/>
                <a:cs typeface="Arial"/>
              </a:rPr>
              <a:t>Promote!</a:t>
            </a:r>
            <a:r>
              <a:rPr dirty="0" sz="2000" b="1">
                <a:latin typeface="Arial"/>
                <a:cs typeface="Arial"/>
              </a:rPr>
              <a:t>	Like,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Comment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25" b="1">
                <a:latin typeface="Arial"/>
                <a:cs typeface="Arial"/>
              </a:rPr>
              <a:t>and </a:t>
            </a:r>
            <a:r>
              <a:rPr dirty="0" sz="2000" spc="-10" b="1">
                <a:latin typeface="Arial"/>
                <a:cs typeface="Arial"/>
              </a:rPr>
              <a:t>Share</a:t>
            </a:r>
            <a:endParaRPr sz="20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2020"/>
              </a:spcBef>
            </a:pPr>
            <a:r>
              <a:rPr dirty="0" sz="2000" b="1">
                <a:latin typeface="Arial"/>
                <a:cs typeface="Arial"/>
              </a:rPr>
              <a:t>Use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TI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Branding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Materials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6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Get</a:t>
            </a:r>
            <a:r>
              <a:rPr dirty="0" spc="-150"/>
              <a:t> </a:t>
            </a:r>
            <a:r>
              <a:rPr dirty="0" spc="-95"/>
              <a:t>your</a:t>
            </a:r>
            <a:r>
              <a:rPr dirty="0" spc="-170"/>
              <a:t> </a:t>
            </a:r>
            <a:r>
              <a:rPr dirty="0" spc="-95"/>
              <a:t>club</a:t>
            </a:r>
            <a:r>
              <a:rPr dirty="0" spc="-170"/>
              <a:t> </a:t>
            </a:r>
            <a:r>
              <a:rPr dirty="0" spc="-110"/>
              <a:t>information</a:t>
            </a:r>
            <a:r>
              <a:rPr dirty="0" spc="-180"/>
              <a:t> </a:t>
            </a:r>
            <a:r>
              <a:rPr dirty="0" spc="-75"/>
              <a:t>on</a:t>
            </a:r>
            <a:r>
              <a:rPr dirty="0" spc="-170"/>
              <a:t> </a:t>
            </a:r>
            <a:r>
              <a:rPr dirty="0" spc="-30"/>
              <a:t>Google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4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61543" y="3883532"/>
            <a:ext cx="49968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800" spc="-1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2"/>
              </a:rPr>
              <a:t>https://www.d26toastmasters.org/public</a:t>
            </a:r>
            <a:r>
              <a:rPr dirty="0" u="sng" sz="1800" spc="-1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2"/>
              </a:rPr>
              <a:t>-</a:t>
            </a:r>
            <a:r>
              <a:rPr dirty="0" u="sng" sz="1800" spc="-1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2"/>
              </a:rPr>
              <a:t>relations/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61543" y="1379601"/>
            <a:ext cx="6106160" cy="1671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Go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to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the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District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26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Website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for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video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about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how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to </a:t>
            </a:r>
            <a:r>
              <a:rPr dirty="0" sz="1800" b="1">
                <a:latin typeface="Arial"/>
                <a:cs typeface="Arial"/>
              </a:rPr>
              <a:t>get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your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club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on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Google!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Go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to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item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3,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Google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Business </a:t>
            </a:r>
            <a:r>
              <a:rPr dirty="0" sz="1800" b="1">
                <a:latin typeface="Arial"/>
                <a:cs typeface="Arial"/>
              </a:rPr>
              <a:t>Profile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by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Paola</a:t>
            </a:r>
            <a:r>
              <a:rPr dirty="0" sz="1800" spc="-10" b="1">
                <a:latin typeface="Arial"/>
                <a:cs typeface="Arial"/>
              </a:rPr>
              <a:t> Perina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htt</a:t>
            </a:r>
            <a:r>
              <a:rPr dirty="0" sz="1800" spc="-10" b="1">
                <a:latin typeface="Arial"/>
                <a:cs typeface="Arial"/>
                <a:hlinkClick r:id="rId3"/>
              </a:rPr>
              <a:t>ps://www.d26toastmasters.org/public-relations/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What</a:t>
            </a:r>
            <a:r>
              <a:rPr dirty="0" spc="-185"/>
              <a:t> </a:t>
            </a:r>
            <a:r>
              <a:rPr dirty="0" spc="-70"/>
              <a:t>to</a:t>
            </a:r>
            <a:r>
              <a:rPr dirty="0" spc="-175"/>
              <a:t> </a:t>
            </a:r>
            <a:r>
              <a:rPr dirty="0" spc="-70"/>
              <a:t>post?!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2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547824"/>
            <a:ext cx="3789045" cy="17329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1480" marR="5080" indent="-399415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solidFill>
                  <a:srgbClr val="CD1F2C"/>
                </a:solidFill>
                <a:latin typeface="Webdings"/>
                <a:cs typeface="Webdings"/>
              </a:rPr>
              <a:t></a:t>
            </a:r>
            <a:r>
              <a:rPr dirty="0" sz="2800" spc="-10">
                <a:latin typeface="Arial"/>
                <a:cs typeface="Arial"/>
              </a:rPr>
              <a:t>Corporate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Clubs: </a:t>
            </a:r>
            <a:r>
              <a:rPr dirty="0" sz="2800" spc="-40">
                <a:latin typeface="Arial"/>
                <a:cs typeface="Arial"/>
              </a:rPr>
              <a:t>Check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with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HR</a:t>
            </a:r>
            <a:r>
              <a:rPr dirty="0" sz="2800" spc="-18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and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or </a:t>
            </a:r>
            <a:r>
              <a:rPr dirty="0" sz="2800" spc="-50">
                <a:latin typeface="Arial"/>
                <a:cs typeface="Arial"/>
              </a:rPr>
              <a:t>Marketing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-40">
                <a:latin typeface="Arial"/>
                <a:cs typeface="Arial"/>
              </a:rPr>
              <a:t>know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the </a:t>
            </a:r>
            <a:r>
              <a:rPr dirty="0" sz="2800" spc="-10">
                <a:latin typeface="Arial"/>
                <a:cs typeface="Arial"/>
              </a:rPr>
              <a:t>policies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22775" y="1547824"/>
            <a:ext cx="3526154" cy="173291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1480" marR="5080" indent="-399415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CD1F2C"/>
                </a:solidFill>
                <a:latin typeface="Webdings"/>
                <a:cs typeface="Webdings"/>
              </a:rPr>
              <a:t></a:t>
            </a:r>
            <a:r>
              <a:rPr dirty="0" sz="2800">
                <a:latin typeface="Arial"/>
                <a:cs typeface="Arial"/>
              </a:rPr>
              <a:t>Make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sure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-35">
                <a:latin typeface="Arial"/>
                <a:cs typeface="Arial"/>
              </a:rPr>
              <a:t>you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have </a:t>
            </a:r>
            <a:r>
              <a:rPr dirty="0" sz="2800" spc="-55">
                <a:latin typeface="Arial"/>
                <a:cs typeface="Arial"/>
              </a:rPr>
              <a:t>photo/video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release </a:t>
            </a:r>
            <a:r>
              <a:rPr dirty="0" sz="2800" spc="-40">
                <a:latin typeface="Arial"/>
                <a:cs typeface="Arial"/>
              </a:rPr>
              <a:t>form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signed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by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all </a:t>
            </a:r>
            <a:r>
              <a:rPr dirty="0" sz="2800" spc="-10">
                <a:latin typeface="Arial"/>
                <a:cs typeface="Arial"/>
              </a:rPr>
              <a:t>members.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64540" y="3682365"/>
            <a:ext cx="6203315" cy="1305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Meeting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information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800">
                <a:latin typeface="Arial"/>
                <a:cs typeface="Arial"/>
              </a:rPr>
              <a:t>Member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celebrations/accomplishments </a:t>
            </a:r>
            <a:r>
              <a:rPr dirty="0" sz="2800">
                <a:latin typeface="Arial"/>
                <a:cs typeface="Arial"/>
              </a:rPr>
              <a:t>Open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Houses,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social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events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0" y="1295374"/>
            <a:ext cx="3962400" cy="49687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1543" y="462787"/>
            <a:ext cx="520573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5"/>
              <a:t>Photo/Video</a:t>
            </a:r>
            <a:r>
              <a:rPr dirty="0" spc="-195"/>
              <a:t> </a:t>
            </a:r>
            <a:r>
              <a:rPr dirty="0" spc="-90"/>
              <a:t>Release</a:t>
            </a:r>
            <a:r>
              <a:rPr dirty="0" spc="-150"/>
              <a:t> </a:t>
            </a:r>
            <a:r>
              <a:rPr dirty="0" spc="-30"/>
              <a:t>Form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4000"/>
            <a:ext cx="4572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8646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105"/>
              </a:spcBef>
            </a:pPr>
            <a:r>
              <a:rPr dirty="0" sz="2800" spc="-85"/>
              <a:t>Tip</a:t>
            </a:r>
            <a:r>
              <a:rPr dirty="0" sz="2800" spc="-165"/>
              <a:t> </a:t>
            </a:r>
            <a:r>
              <a:rPr dirty="0" sz="2800" spc="-80"/>
              <a:t>#2:</a:t>
            </a:r>
            <a:r>
              <a:rPr dirty="0" sz="2800" spc="-165"/>
              <a:t> </a:t>
            </a:r>
            <a:r>
              <a:rPr dirty="0" sz="3200" spc="-75"/>
              <a:t>Use</a:t>
            </a:r>
            <a:r>
              <a:rPr dirty="0" sz="3200" spc="-175"/>
              <a:t> </a:t>
            </a:r>
            <a:r>
              <a:rPr dirty="0" sz="3200" spc="-100"/>
              <a:t>creative</a:t>
            </a:r>
            <a:r>
              <a:rPr dirty="0" sz="3200" spc="-200"/>
              <a:t> </a:t>
            </a:r>
            <a:r>
              <a:rPr dirty="0" sz="3200" spc="-105"/>
              <a:t>engagement</a:t>
            </a:r>
            <a:r>
              <a:rPr dirty="0" sz="3200" spc="-210"/>
              <a:t> </a:t>
            </a:r>
            <a:r>
              <a:rPr dirty="0" sz="3200" spc="-60"/>
              <a:t>strategies</a:t>
            </a:r>
            <a:endParaRPr sz="32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7000" y="1524000"/>
            <a:ext cx="6350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501218"/>
            <a:ext cx="55740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09040" algn="l"/>
              </a:tabLst>
            </a:pPr>
            <a:r>
              <a:rPr dirty="0" sz="2800" spc="-10"/>
              <a:t>VPPR:</a:t>
            </a:r>
            <a:r>
              <a:rPr dirty="0" sz="2800"/>
              <a:t>	</a:t>
            </a:r>
            <a:r>
              <a:rPr dirty="0" sz="2800" spc="-100"/>
              <a:t>Creative</a:t>
            </a:r>
            <a:r>
              <a:rPr dirty="0" sz="2800" spc="-155"/>
              <a:t> </a:t>
            </a:r>
            <a:r>
              <a:rPr dirty="0" sz="2800" spc="-110"/>
              <a:t>Engagement </a:t>
            </a:r>
            <a:r>
              <a:rPr dirty="0" sz="2800" spc="-35"/>
              <a:t>Ideas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871726"/>
            <a:ext cx="2601849" cy="1766824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08375" y="1871726"/>
            <a:ext cx="4797425" cy="1766824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38200" y="3705225"/>
            <a:ext cx="7467600" cy="204152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6939" y="288162"/>
            <a:ext cx="719455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90"/>
              <a:t>VPPR</a:t>
            </a:r>
            <a:r>
              <a:rPr dirty="0" sz="2800" spc="-155"/>
              <a:t> </a:t>
            </a:r>
            <a:r>
              <a:rPr dirty="0" sz="2800" spc="-95"/>
              <a:t>Role:</a:t>
            </a:r>
            <a:r>
              <a:rPr dirty="0" sz="2800" spc="-150"/>
              <a:t> </a:t>
            </a:r>
            <a:r>
              <a:rPr dirty="0" sz="2800" spc="-100"/>
              <a:t>Ensure</a:t>
            </a:r>
            <a:r>
              <a:rPr dirty="0" sz="2800" spc="-150"/>
              <a:t> </a:t>
            </a:r>
            <a:r>
              <a:rPr dirty="0" sz="2800" spc="-105"/>
              <a:t>Contact</a:t>
            </a:r>
            <a:r>
              <a:rPr dirty="0" sz="2800" spc="-140"/>
              <a:t> </a:t>
            </a:r>
            <a:r>
              <a:rPr dirty="0" sz="2800" spc="-75"/>
              <a:t>Us</a:t>
            </a:r>
            <a:r>
              <a:rPr dirty="0" sz="2800" spc="-150"/>
              <a:t> </a:t>
            </a:r>
            <a:r>
              <a:rPr dirty="0" sz="2800" spc="-105"/>
              <a:t>Information</a:t>
            </a:r>
            <a:r>
              <a:rPr dirty="0" sz="2800" spc="-170"/>
              <a:t> </a:t>
            </a:r>
            <a:r>
              <a:rPr dirty="0" sz="2800" spc="-25"/>
              <a:t>is </a:t>
            </a:r>
            <a:r>
              <a:rPr dirty="0" sz="2800" spc="-75"/>
              <a:t>up</a:t>
            </a:r>
            <a:r>
              <a:rPr dirty="0" sz="2800" spc="-185"/>
              <a:t> </a:t>
            </a:r>
            <a:r>
              <a:rPr dirty="0" sz="2800" spc="-65"/>
              <a:t>to</a:t>
            </a:r>
            <a:r>
              <a:rPr dirty="0" sz="2800" spc="-195"/>
              <a:t> </a:t>
            </a:r>
            <a:r>
              <a:rPr dirty="0" sz="2800" spc="-20"/>
              <a:t>date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5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4000"/>
            <a:ext cx="4572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826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100"/>
              </a:spcBef>
            </a:pPr>
            <a:r>
              <a:rPr dirty="0" sz="2400" spc="-70"/>
              <a:t>Tip</a:t>
            </a:r>
            <a:r>
              <a:rPr dirty="0" sz="2400" spc="-190"/>
              <a:t> </a:t>
            </a:r>
            <a:r>
              <a:rPr dirty="0" sz="2400" spc="-85"/>
              <a:t>#3:</a:t>
            </a:r>
            <a:r>
              <a:rPr dirty="0" sz="2400" spc="-175"/>
              <a:t> </a:t>
            </a:r>
            <a:r>
              <a:rPr dirty="0" sz="2400" spc="-100"/>
              <a:t>Branding</a:t>
            </a:r>
            <a:r>
              <a:rPr dirty="0" sz="2400" spc="-185"/>
              <a:t> </a:t>
            </a:r>
            <a:r>
              <a:rPr dirty="0" sz="2400" spc="-90"/>
              <a:t>using</a:t>
            </a:r>
            <a:r>
              <a:rPr dirty="0" sz="2400" spc="-204"/>
              <a:t> </a:t>
            </a:r>
            <a:r>
              <a:rPr dirty="0" sz="2400" spc="-80"/>
              <a:t>the</a:t>
            </a:r>
            <a:r>
              <a:rPr dirty="0" sz="2400" spc="-180"/>
              <a:t> </a:t>
            </a:r>
            <a:r>
              <a:rPr dirty="0" sz="2400" spc="-50"/>
              <a:t>TI</a:t>
            </a:r>
            <a:r>
              <a:rPr dirty="0" sz="2400" spc="-180"/>
              <a:t> </a:t>
            </a:r>
            <a:r>
              <a:rPr dirty="0" sz="2400" spc="-90"/>
              <a:t>brand</a:t>
            </a:r>
            <a:r>
              <a:rPr dirty="0" sz="2400" spc="-180"/>
              <a:t> </a:t>
            </a:r>
            <a:r>
              <a:rPr dirty="0" sz="2400" spc="-60"/>
              <a:t>guidelines</a:t>
            </a:r>
            <a:endParaRPr sz="2400"/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81000" y="1298321"/>
            <a:ext cx="8686800" cy="5509260"/>
            <a:chOff x="381000" y="1298321"/>
            <a:chExt cx="8686800" cy="550926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298321"/>
              <a:ext cx="4960620" cy="256273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57600" y="3501593"/>
              <a:ext cx="5410200" cy="277876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3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5"/>
              <a:t> </a:t>
            </a:r>
            <a:r>
              <a:rPr dirty="0" spc="-90"/>
              <a:t>Role</a:t>
            </a:r>
            <a:r>
              <a:rPr dirty="0" spc="-185"/>
              <a:t> </a:t>
            </a:r>
            <a:r>
              <a:rPr dirty="0" spc="-90"/>
              <a:t>Brand</a:t>
            </a:r>
            <a:r>
              <a:rPr dirty="0" spc="-185"/>
              <a:t> </a:t>
            </a:r>
            <a:r>
              <a:rPr dirty="0" spc="-75"/>
              <a:t>Resources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4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90727" y="1154774"/>
            <a:ext cx="7979409" cy="281940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408305" indent="-395605">
              <a:lnSpc>
                <a:spcPct val="100000"/>
              </a:lnSpc>
              <a:spcBef>
                <a:spcPts val="1390"/>
              </a:spcBef>
              <a:buClr>
                <a:srgbClr val="CD1F2C"/>
              </a:buClr>
              <a:buFont typeface="Webdings"/>
              <a:buChar char=""/>
              <a:tabLst>
                <a:tab pos="408305" algn="l"/>
              </a:tabLst>
            </a:pPr>
            <a:r>
              <a:rPr dirty="0" sz="2800" spc="-25">
                <a:latin typeface="Arial"/>
                <a:cs typeface="Arial"/>
              </a:rPr>
              <a:t>How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will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you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fulfill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this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responsibility?</a:t>
            </a:r>
            <a:endParaRPr sz="2800">
              <a:latin typeface="Arial"/>
              <a:cs typeface="Arial"/>
            </a:endParaRPr>
          </a:p>
          <a:p>
            <a:pPr marL="407670" marR="5080" indent="-395605">
              <a:lnSpc>
                <a:spcPct val="100000"/>
              </a:lnSpc>
              <a:spcBef>
                <a:spcPts val="1300"/>
              </a:spcBef>
              <a:buClr>
                <a:srgbClr val="CD1F2C"/>
              </a:buClr>
              <a:buFont typeface="Webdings"/>
              <a:buChar char=""/>
              <a:tabLst>
                <a:tab pos="408940" algn="l"/>
              </a:tabLst>
            </a:pPr>
            <a:r>
              <a:rPr dirty="0" sz="2800" spc="-60">
                <a:latin typeface="Arial"/>
                <a:cs typeface="Arial"/>
              </a:rPr>
              <a:t>Consider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 spc="-50">
                <a:latin typeface="Arial"/>
                <a:cs typeface="Arial"/>
              </a:rPr>
              <a:t>forming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committee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or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50">
                <a:latin typeface="Arial"/>
                <a:cs typeface="Arial"/>
              </a:rPr>
              <a:t>getting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partner </a:t>
            </a:r>
            <a:r>
              <a:rPr dirty="0" sz="2800" spc="-10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40">
                <a:latin typeface="Arial"/>
                <a:cs typeface="Arial"/>
              </a:rPr>
              <a:t>help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you!</a:t>
            </a:r>
            <a:endParaRPr sz="2800">
              <a:latin typeface="Arial"/>
              <a:cs typeface="Arial"/>
            </a:endParaRPr>
          </a:p>
          <a:p>
            <a:pPr marL="408305" indent="-395605">
              <a:lnSpc>
                <a:spcPct val="100000"/>
              </a:lnSpc>
              <a:spcBef>
                <a:spcPts val="1310"/>
              </a:spcBef>
              <a:buClr>
                <a:srgbClr val="CD1F2C"/>
              </a:buClr>
              <a:buFont typeface="Webdings"/>
              <a:buChar char=""/>
              <a:tabLst>
                <a:tab pos="408305" algn="l"/>
              </a:tabLst>
            </a:pPr>
            <a:r>
              <a:rPr dirty="0" sz="2800" spc="-20">
                <a:latin typeface="Arial"/>
                <a:cs typeface="Arial"/>
              </a:rPr>
              <a:t>Who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is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50">
                <a:latin typeface="Arial"/>
                <a:cs typeface="Arial"/>
              </a:rPr>
              <a:t>available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40">
                <a:latin typeface="Arial"/>
                <a:cs typeface="Arial"/>
              </a:rPr>
              <a:t>help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you?</a:t>
            </a:r>
            <a:endParaRPr sz="2800">
              <a:latin typeface="Arial"/>
              <a:cs typeface="Arial"/>
            </a:endParaRPr>
          </a:p>
          <a:p>
            <a:pPr marL="408305" indent="-395605">
              <a:lnSpc>
                <a:spcPct val="100000"/>
              </a:lnSpc>
              <a:spcBef>
                <a:spcPts val="1295"/>
              </a:spcBef>
              <a:buClr>
                <a:srgbClr val="CD1F2C"/>
              </a:buClr>
              <a:buFont typeface="Webdings"/>
              <a:buChar char=""/>
              <a:tabLst>
                <a:tab pos="408305" algn="l"/>
              </a:tabLst>
            </a:pPr>
            <a:r>
              <a:rPr dirty="0" sz="2800" spc="-30">
                <a:latin typeface="Arial"/>
                <a:cs typeface="Arial"/>
              </a:rPr>
              <a:t>What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materials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and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 spc="-60">
                <a:latin typeface="Arial"/>
                <a:cs typeface="Arial"/>
              </a:rPr>
              <a:t>resources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can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you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use?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639445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175"/>
              <a:t> </a:t>
            </a:r>
            <a:r>
              <a:rPr dirty="0" spc="-100"/>
              <a:t>Responsibility</a:t>
            </a:r>
            <a:r>
              <a:rPr dirty="0" spc="-160"/>
              <a:t> </a:t>
            </a:r>
            <a:r>
              <a:rPr dirty="0" spc="-95"/>
              <a:t>Action</a:t>
            </a:r>
            <a:r>
              <a:rPr dirty="0" spc="-145"/>
              <a:t> </a:t>
            </a:r>
            <a:r>
              <a:rPr dirty="0" spc="-40"/>
              <a:t>Plan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3962463"/>
            <a:ext cx="3505200" cy="232943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422846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95"/>
              <a:t>Additional</a:t>
            </a:r>
            <a:r>
              <a:rPr dirty="0" spc="-170"/>
              <a:t> </a:t>
            </a:r>
            <a:r>
              <a:rPr dirty="0" spc="-80"/>
              <a:t>Resources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400" y="1524000"/>
            <a:ext cx="7315200" cy="33021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VPPR</a:t>
            </a:r>
            <a:r>
              <a:rPr dirty="0" spc="-210"/>
              <a:t> </a:t>
            </a:r>
            <a:r>
              <a:rPr dirty="0" spc="-85"/>
              <a:t>Resources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295400"/>
            <a:ext cx="2286000" cy="2286000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hlinkClick r:id="rId3"/>
              </a:rPr>
              <a:t>https://www.toastmasters.org/resourc</a:t>
            </a:r>
            <a:r>
              <a:rPr dirty="0" u="none" spc="-10"/>
              <a:t> </a:t>
            </a:r>
            <a:r>
              <a:rPr dirty="0" spc="-25">
                <a:hlinkClick r:id="rId3"/>
              </a:rPr>
              <a:t>es</a:t>
            </a:r>
          </a:p>
          <a:p>
            <a:pPr marL="12700" marR="599440">
              <a:lnSpc>
                <a:spcPct val="200000"/>
              </a:lnSpc>
            </a:pPr>
            <a:r>
              <a:rPr dirty="0" spc="-10">
                <a:hlinkClick r:id="rId4"/>
              </a:rPr>
              <a:t>https://www.d26toastmasters.org/</a:t>
            </a:r>
            <a:r>
              <a:rPr dirty="0" u="none" spc="-10"/>
              <a:t> </a:t>
            </a:r>
            <a:r>
              <a:rPr dirty="0" spc="-10">
                <a:hlinkClick r:id="rId5"/>
              </a:rPr>
              <a:t>https://www.canva.com/</a:t>
            </a:r>
            <a:r>
              <a:rPr dirty="0" u="none" spc="-10"/>
              <a:t> </a:t>
            </a:r>
            <a:r>
              <a:rPr dirty="0" spc="-10">
                <a:hlinkClick r:id="rId6"/>
              </a:rPr>
              <a:t>https://www.hootsuite.com/</a:t>
            </a:r>
            <a:r>
              <a:rPr dirty="0" u="none" spc="-10"/>
              <a:t> </a:t>
            </a:r>
            <a:r>
              <a:rPr dirty="0" spc="-10">
                <a:hlinkClick r:id="rId7"/>
              </a:rPr>
              <a:t>https://buffer.com/</a:t>
            </a:r>
          </a:p>
          <a:p>
            <a:pPr>
              <a:lnSpc>
                <a:spcPct val="100000"/>
              </a:lnSpc>
              <a:spcBef>
                <a:spcPts val="125"/>
              </a:spcBef>
            </a:pPr>
          </a:p>
          <a:p>
            <a:pPr marL="12700">
              <a:lnSpc>
                <a:spcPct val="100000"/>
              </a:lnSpc>
            </a:pPr>
            <a:r>
              <a:rPr dirty="0" u="none">
                <a:solidFill>
                  <a:srgbClr val="052F52"/>
                </a:solidFill>
                <a:hlinkClick r:id="rId3"/>
              </a:rPr>
              <a:t>WhatsApp Group</a:t>
            </a:r>
            <a:r>
              <a:rPr dirty="0" u="none" spc="-10">
                <a:solidFill>
                  <a:srgbClr val="052F52"/>
                </a:solidFill>
                <a:hlinkClick r:id="rId3"/>
              </a:rPr>
              <a:t> </a:t>
            </a:r>
            <a:r>
              <a:rPr dirty="0" u="none">
                <a:solidFill>
                  <a:srgbClr val="052F52"/>
                </a:solidFill>
                <a:hlinkClick r:id="rId3"/>
              </a:rPr>
              <a:t>for</a:t>
            </a:r>
            <a:r>
              <a:rPr dirty="0" u="none" spc="5">
                <a:solidFill>
                  <a:srgbClr val="052F52"/>
                </a:solidFill>
                <a:hlinkClick r:id="rId3"/>
              </a:rPr>
              <a:t> </a:t>
            </a:r>
            <a:r>
              <a:rPr dirty="0" u="none" spc="-10">
                <a:solidFill>
                  <a:srgbClr val="052F52"/>
                </a:solidFill>
                <a:hlinkClick r:id="rId3"/>
              </a:rPr>
              <a:t>VPPR’s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8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244853"/>
            <a:ext cx="6256147" cy="309676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50594" y="4494657"/>
            <a:ext cx="636905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65" b="1">
                <a:latin typeface="Arial"/>
                <a:cs typeface="Arial"/>
              </a:rPr>
              <a:t>https://</a:t>
            </a:r>
            <a:r>
              <a:rPr dirty="0" sz="2000" spc="-65" b="1">
                <a:latin typeface="Arial"/>
                <a:cs typeface="Arial"/>
                <a:hlinkClick r:id="rId3"/>
              </a:rPr>
              <a:t>www.toastmasters.org/Leadership-</a:t>
            </a:r>
            <a:r>
              <a:rPr dirty="0" sz="2000" spc="-30" b="1">
                <a:latin typeface="Arial"/>
                <a:cs typeface="Arial"/>
                <a:hlinkClick r:id="rId3"/>
              </a:rPr>
              <a:t>Central/Club-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Officer-</a:t>
            </a:r>
            <a:r>
              <a:rPr dirty="0" sz="2000" spc="-65" b="1">
                <a:latin typeface="Arial"/>
                <a:cs typeface="Arial"/>
              </a:rPr>
              <a:t>Tools/Club-Officer-Roles/Public-</a:t>
            </a:r>
            <a:r>
              <a:rPr dirty="0" sz="2000" spc="-10" b="1">
                <a:latin typeface="Arial"/>
                <a:cs typeface="Arial"/>
              </a:rPr>
              <a:t>Relations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4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0490" rIns="0" bIns="0" rtlCol="0" vert="horz">
            <a:spAutoFit/>
          </a:bodyPr>
          <a:lstStyle/>
          <a:p>
            <a:pPr marL="622300">
              <a:lnSpc>
                <a:spcPct val="100000"/>
              </a:lnSpc>
              <a:spcBef>
                <a:spcPts val="105"/>
              </a:spcBef>
            </a:pPr>
            <a:r>
              <a:rPr dirty="0" sz="3200"/>
              <a:t>VPPR</a:t>
            </a:r>
            <a:r>
              <a:rPr dirty="0" sz="3200" spc="-114"/>
              <a:t> </a:t>
            </a:r>
            <a:r>
              <a:rPr dirty="0" sz="3200" spc="-10"/>
              <a:t>Resources</a:t>
            </a:r>
            <a:endParaRPr sz="3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81000" y="6179878"/>
            <a:ext cx="8302625" cy="627380"/>
            <a:chOff x="381000" y="6179878"/>
            <a:chExt cx="8302625" cy="62738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6400800"/>
              <a:ext cx="7772400" cy="2286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0933" y="6179878"/>
              <a:ext cx="702640" cy="627291"/>
            </a:xfrm>
            <a:prstGeom prst="rect">
              <a:avLst/>
            </a:prstGeom>
          </p:spPr>
        </p:pic>
      </p:grp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178" y="2133600"/>
            <a:ext cx="6102477" cy="2997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4848" y="2133600"/>
            <a:ext cx="2292985" cy="29972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16939" y="453974"/>
            <a:ext cx="2971800" cy="543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-95" b="1">
                <a:solidFill>
                  <a:srgbClr val="FFFFFF"/>
                </a:solidFill>
                <a:latin typeface="Arial"/>
                <a:cs typeface="Arial"/>
              </a:rPr>
              <a:t>Getting</a:t>
            </a:r>
            <a:r>
              <a:rPr dirty="0" sz="3400" spc="-1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00" spc="-75" b="1">
                <a:solidFill>
                  <a:srgbClr val="FFFFFF"/>
                </a:solidFill>
                <a:latin typeface="Arial"/>
                <a:cs typeface="Arial"/>
              </a:rPr>
              <a:t>Started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7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16939" y="1398778"/>
            <a:ext cx="608584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https://</a:t>
            </a:r>
            <a:r>
              <a:rPr dirty="0" sz="1800" spc="-10">
                <a:latin typeface="Arial"/>
                <a:cs typeface="Arial"/>
                <a:hlinkClick r:id="rId6"/>
              </a:rPr>
              <a:t>www.toastmasters.org/leadership-central/club-officer-</a:t>
            </a:r>
            <a:r>
              <a:rPr dirty="0" sz="1800" spc="-10">
                <a:latin typeface="Arial"/>
                <a:cs typeface="Arial"/>
              </a:rPr>
              <a:t> tools/club-officer-roles/public-relations/vppr-responsibilities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91439" y="6604253"/>
            <a:ext cx="547370" cy="7620"/>
          </a:xfrm>
          <a:custGeom>
            <a:avLst/>
            <a:gdLst/>
            <a:ahLst/>
            <a:cxnLst/>
            <a:rect l="l" t="t" r="r" b="b"/>
            <a:pathLst>
              <a:path w="547370" h="7620">
                <a:moveTo>
                  <a:pt x="547116" y="0"/>
                </a:moveTo>
                <a:lnTo>
                  <a:pt x="0" y="0"/>
                </a:lnTo>
                <a:lnTo>
                  <a:pt x="0" y="7620"/>
                </a:lnTo>
                <a:lnTo>
                  <a:pt x="547116" y="7620"/>
                </a:lnTo>
                <a:lnTo>
                  <a:pt x="547116" y="0"/>
                </a:lnTo>
                <a:close/>
              </a:path>
            </a:pathLst>
          </a:custGeom>
          <a:solidFill>
            <a:srgbClr val="77777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61543" y="462787"/>
            <a:ext cx="2719070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83995" algn="l"/>
              </a:tabLst>
            </a:pPr>
            <a:r>
              <a:rPr dirty="0" spc="-10"/>
              <a:t>VPPR:</a:t>
            </a:r>
            <a:r>
              <a:rPr dirty="0"/>
              <a:t>	</a:t>
            </a:r>
            <a:r>
              <a:rPr dirty="0" spc="-80"/>
              <a:t>WIIFM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6012" y="1371600"/>
            <a:ext cx="6937375" cy="456133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8739" y="6426294"/>
            <a:ext cx="3060700" cy="20447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dirty="0" sz="900">
                <a:solidFill>
                  <a:srgbClr val="777777"/>
                </a:solidFill>
                <a:latin typeface="Arial"/>
                <a:cs typeface="Arial"/>
                <a:hlinkClick r:id="rId3"/>
              </a:rPr>
              <a:t>This</a:t>
            </a:r>
            <a:r>
              <a:rPr dirty="0" sz="900" spc="70">
                <a:solidFill>
                  <a:srgbClr val="777777"/>
                </a:solidFill>
                <a:latin typeface="Arial"/>
                <a:cs typeface="Arial"/>
                <a:hlinkClick r:id="rId3"/>
              </a:rPr>
              <a:t> </a:t>
            </a:r>
            <a:r>
              <a:rPr dirty="0" sz="900" spc="-15">
                <a:solidFill>
                  <a:srgbClr val="777777"/>
                </a:solidFill>
                <a:latin typeface="Arial"/>
                <a:cs typeface="Arial"/>
                <a:hlinkClick r:id="rId3"/>
              </a:rPr>
              <a:t>P</a:t>
            </a:r>
            <a:r>
              <a:rPr dirty="0" sz="900" spc="-10">
                <a:solidFill>
                  <a:srgbClr val="777777"/>
                </a:solidFill>
                <a:latin typeface="Arial"/>
                <a:cs typeface="Arial"/>
                <a:hlinkClick r:id="rId3"/>
              </a:rPr>
              <a:t>ho</a:t>
            </a:r>
            <a:r>
              <a:rPr dirty="0" sz="900" spc="-15">
                <a:solidFill>
                  <a:srgbClr val="777777"/>
                </a:solidFill>
                <a:latin typeface="Arial"/>
                <a:cs typeface="Arial"/>
                <a:hlinkClick r:id="rId3"/>
              </a:rPr>
              <a:t>t</a:t>
            </a:r>
            <a:r>
              <a:rPr dirty="0" sz="900" spc="-110">
                <a:solidFill>
                  <a:srgbClr val="777777"/>
                </a:solidFill>
                <a:latin typeface="Arial"/>
                <a:cs typeface="Arial"/>
                <a:hlinkClick r:id="rId3"/>
              </a:rPr>
              <a:t>o</a:t>
            </a:r>
            <a:r>
              <a:rPr dirty="0" baseline="16666" sz="1500" spc="-667" b="1">
                <a:solidFill>
                  <a:srgbClr val="E6E6E6"/>
                </a:solidFill>
                <a:latin typeface="Arial"/>
                <a:cs typeface="Arial"/>
              </a:rPr>
              <a:t>w</a:t>
            </a:r>
            <a:r>
              <a:rPr dirty="0" sz="900" spc="-70">
                <a:latin typeface="Arial"/>
                <a:cs typeface="Arial"/>
              </a:rPr>
              <a:t>b</a:t>
            </a:r>
            <a:r>
              <a:rPr dirty="0" baseline="16666" sz="1500" spc="-1102" b="1">
                <a:solidFill>
                  <a:srgbClr val="E6E6E6"/>
                </a:solidFill>
                <a:latin typeface="Arial"/>
                <a:cs typeface="Arial"/>
              </a:rPr>
              <a:t>w</a:t>
            </a:r>
            <a:r>
              <a:rPr dirty="0" sz="900" spc="-10">
                <a:latin typeface="Arial"/>
                <a:cs typeface="Arial"/>
              </a:rPr>
              <a:t>y</a:t>
            </a:r>
            <a:r>
              <a:rPr dirty="0" sz="900" spc="60">
                <a:latin typeface="Arial"/>
                <a:cs typeface="Arial"/>
              </a:rPr>
              <a:t> </a:t>
            </a:r>
            <a:r>
              <a:rPr dirty="0" sz="900" spc="-625">
                <a:latin typeface="Arial"/>
                <a:cs typeface="Arial"/>
              </a:rPr>
              <a:t>U</a:t>
            </a:r>
            <a:r>
              <a:rPr dirty="0" baseline="16666" sz="1500" spc="-270" b="1">
                <a:solidFill>
                  <a:srgbClr val="E6E6E6"/>
                </a:solidFill>
                <a:latin typeface="Arial"/>
                <a:cs typeface="Arial"/>
              </a:rPr>
              <a:t>w</a:t>
            </a:r>
            <a:r>
              <a:rPr dirty="0" sz="900" spc="-345">
                <a:latin typeface="Arial"/>
                <a:cs typeface="Arial"/>
              </a:rPr>
              <a:t>n</a:t>
            </a:r>
            <a:r>
              <a:rPr dirty="0" baseline="16666" sz="1500" spc="-15" b="1">
                <a:solidFill>
                  <a:srgbClr val="E6E6E6"/>
                </a:solidFill>
                <a:latin typeface="Arial"/>
                <a:cs typeface="Arial"/>
              </a:rPr>
              <a:t>.</a:t>
            </a:r>
            <a:r>
              <a:rPr dirty="0" baseline="16666" sz="1500" spc="-442" b="1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dirty="0" sz="900" spc="-190">
                <a:latin typeface="Arial"/>
                <a:cs typeface="Arial"/>
              </a:rPr>
              <a:t>k</a:t>
            </a:r>
            <a:r>
              <a:rPr dirty="0" baseline="16666" sz="1500" spc="-667" b="1">
                <a:solidFill>
                  <a:srgbClr val="E6E6E6"/>
                </a:solidFill>
                <a:latin typeface="Arial"/>
                <a:cs typeface="Arial"/>
              </a:rPr>
              <a:t>o</a:t>
            </a:r>
            <a:r>
              <a:rPr dirty="0" sz="900" spc="-85">
                <a:latin typeface="Arial"/>
                <a:cs typeface="Arial"/>
              </a:rPr>
              <a:t>n</a:t>
            </a:r>
            <a:r>
              <a:rPr dirty="0" baseline="16666" sz="1500" spc="-735" b="1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dirty="0" sz="900" spc="-35">
                <a:latin typeface="Arial"/>
                <a:cs typeface="Arial"/>
              </a:rPr>
              <a:t>o</a:t>
            </a:r>
            <a:r>
              <a:rPr dirty="0" baseline="16666" sz="1500" spc="-810" b="1">
                <a:solidFill>
                  <a:srgbClr val="E6E6E6"/>
                </a:solidFill>
                <a:latin typeface="Arial"/>
                <a:cs typeface="Arial"/>
              </a:rPr>
              <a:t>s</a:t>
            </a:r>
            <a:r>
              <a:rPr dirty="0" sz="900" spc="-155">
                <a:latin typeface="Arial"/>
                <a:cs typeface="Arial"/>
              </a:rPr>
              <a:t>w</a:t>
            </a:r>
            <a:r>
              <a:rPr dirty="0" baseline="16666" sz="1500" spc="-337" b="1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dirty="0" sz="900" spc="-300">
                <a:latin typeface="Arial"/>
                <a:cs typeface="Arial"/>
              </a:rPr>
              <a:t>n</a:t>
            </a:r>
            <a:r>
              <a:rPr dirty="0" baseline="16666" sz="1500" spc="-555" b="1">
                <a:solidFill>
                  <a:srgbClr val="E6E6E6"/>
                </a:solidFill>
                <a:latin typeface="Arial"/>
                <a:cs typeface="Arial"/>
              </a:rPr>
              <a:t>m</a:t>
            </a:r>
            <a:r>
              <a:rPr dirty="0" sz="900" spc="-260">
                <a:latin typeface="Arial"/>
                <a:cs typeface="Arial"/>
              </a:rPr>
              <a:t>A</a:t>
            </a:r>
            <a:r>
              <a:rPr dirty="0" baseline="16666" sz="1500" spc="-480" b="1">
                <a:solidFill>
                  <a:srgbClr val="E6E6E6"/>
                </a:solidFill>
                <a:latin typeface="Arial"/>
                <a:cs typeface="Arial"/>
              </a:rPr>
              <a:t>a</a:t>
            </a:r>
            <a:r>
              <a:rPr dirty="0" sz="900" spc="-204">
                <a:latin typeface="Arial"/>
                <a:cs typeface="Arial"/>
              </a:rPr>
              <a:t>u</a:t>
            </a:r>
            <a:r>
              <a:rPr dirty="0" baseline="16666" sz="1500" spc="-555" b="1">
                <a:solidFill>
                  <a:srgbClr val="E6E6E6"/>
                </a:solidFill>
                <a:latin typeface="Arial"/>
                <a:cs typeface="Arial"/>
              </a:rPr>
              <a:t>s</a:t>
            </a:r>
            <a:r>
              <a:rPr dirty="0" sz="900" spc="-15">
                <a:latin typeface="Arial"/>
                <a:cs typeface="Arial"/>
              </a:rPr>
              <a:t>t</a:t>
            </a:r>
            <a:r>
              <a:rPr dirty="0" sz="900" spc="-405">
                <a:latin typeface="Arial"/>
                <a:cs typeface="Arial"/>
              </a:rPr>
              <a:t>h</a:t>
            </a:r>
            <a:r>
              <a:rPr dirty="0" baseline="16666" sz="1500" spc="-15" b="1">
                <a:solidFill>
                  <a:srgbClr val="E6E6E6"/>
                </a:solidFill>
                <a:latin typeface="Arial"/>
                <a:cs typeface="Arial"/>
              </a:rPr>
              <a:t>t</a:t>
            </a:r>
            <a:r>
              <a:rPr dirty="0" baseline="16666" sz="1500" spc="-757" b="1">
                <a:solidFill>
                  <a:srgbClr val="E6E6E6"/>
                </a:solidFill>
                <a:latin typeface="Arial"/>
                <a:cs typeface="Arial"/>
              </a:rPr>
              <a:t>e</a:t>
            </a:r>
            <a:r>
              <a:rPr dirty="0" sz="900" spc="-20">
                <a:latin typeface="Arial"/>
                <a:cs typeface="Arial"/>
              </a:rPr>
              <a:t>o</a:t>
            </a:r>
            <a:r>
              <a:rPr dirty="0" baseline="16666" sz="1500" spc="-585" b="1">
                <a:solidFill>
                  <a:srgbClr val="E6E6E6"/>
                </a:solidFill>
                <a:latin typeface="Arial"/>
                <a:cs typeface="Arial"/>
              </a:rPr>
              <a:t>r</a:t>
            </a:r>
            <a:r>
              <a:rPr dirty="0" sz="900" spc="-10">
                <a:latin typeface="Arial"/>
                <a:cs typeface="Arial"/>
              </a:rPr>
              <a:t>r</a:t>
            </a:r>
            <a:r>
              <a:rPr dirty="0" sz="900" spc="-150">
                <a:latin typeface="Arial"/>
                <a:cs typeface="Arial"/>
              </a:rPr>
              <a:t> </a:t>
            </a:r>
            <a:r>
              <a:rPr dirty="0" baseline="16666" sz="1500" spc="-585" b="1">
                <a:solidFill>
                  <a:srgbClr val="E6E6E6"/>
                </a:solidFill>
                <a:latin typeface="Arial"/>
                <a:cs typeface="Arial"/>
              </a:rPr>
              <a:t>s</a:t>
            </a:r>
            <a:r>
              <a:rPr dirty="0" sz="900" spc="-5">
                <a:latin typeface="Arial"/>
                <a:cs typeface="Arial"/>
              </a:rPr>
              <a:t>i</a:t>
            </a:r>
            <a:r>
              <a:rPr dirty="0" sz="900" spc="-275">
                <a:latin typeface="Arial"/>
                <a:cs typeface="Arial"/>
              </a:rPr>
              <a:t>s</a:t>
            </a:r>
            <a:r>
              <a:rPr dirty="0" baseline="16666" sz="1500" spc="-7" b="1">
                <a:solidFill>
                  <a:srgbClr val="E6E6E6"/>
                </a:solidFill>
                <a:latin typeface="Arial"/>
                <a:cs typeface="Arial"/>
              </a:rPr>
              <a:t>.</a:t>
            </a:r>
            <a:r>
              <a:rPr dirty="0" baseline="16666" sz="1500" spc="-577" b="1">
                <a:solidFill>
                  <a:srgbClr val="E6E6E6"/>
                </a:solidFill>
                <a:latin typeface="Arial"/>
                <a:cs typeface="Arial"/>
              </a:rPr>
              <a:t>o</a:t>
            </a:r>
            <a:r>
              <a:rPr dirty="0" sz="900" spc="-5">
                <a:latin typeface="Arial"/>
                <a:cs typeface="Arial"/>
              </a:rPr>
              <a:t>l</a:t>
            </a:r>
            <a:r>
              <a:rPr dirty="0" sz="900" spc="-45">
                <a:latin typeface="Arial"/>
                <a:cs typeface="Arial"/>
              </a:rPr>
              <a:t>i</a:t>
            </a:r>
            <a:r>
              <a:rPr dirty="0" baseline="16666" sz="1500" spc="-540" b="1">
                <a:solidFill>
                  <a:srgbClr val="E6E6E6"/>
                </a:solidFill>
                <a:latin typeface="Arial"/>
                <a:cs typeface="Arial"/>
              </a:rPr>
              <a:t>r</a:t>
            </a:r>
            <a:r>
              <a:rPr dirty="0" sz="900" spc="-105">
                <a:latin typeface="Arial"/>
                <a:cs typeface="Arial"/>
              </a:rPr>
              <a:t>c</a:t>
            </a:r>
            <a:r>
              <a:rPr dirty="0" baseline="16666" sz="1500" spc="-780" b="1">
                <a:solidFill>
                  <a:srgbClr val="E6E6E6"/>
                </a:solidFill>
                <a:latin typeface="Arial"/>
                <a:cs typeface="Arial"/>
              </a:rPr>
              <a:t>g</a:t>
            </a:r>
            <a:r>
              <a:rPr dirty="0" sz="900" spc="-5">
                <a:latin typeface="Arial"/>
                <a:cs typeface="Arial"/>
              </a:rPr>
              <a:t>en</a:t>
            </a:r>
            <a:r>
              <a:rPr dirty="0" sz="900">
                <a:latin typeface="Arial"/>
                <a:cs typeface="Arial"/>
              </a:rPr>
              <a:t>s</a:t>
            </a:r>
            <a:r>
              <a:rPr dirty="0" sz="900" spc="-5">
                <a:latin typeface="Arial"/>
                <a:cs typeface="Arial"/>
              </a:rPr>
              <a:t>ed</a:t>
            </a:r>
            <a:r>
              <a:rPr dirty="0" sz="900" spc="25">
                <a:latin typeface="Arial"/>
                <a:cs typeface="Arial"/>
              </a:rPr>
              <a:t> </a:t>
            </a:r>
            <a:r>
              <a:rPr dirty="0" sz="900">
                <a:latin typeface="Arial"/>
                <a:cs typeface="Arial"/>
              </a:rPr>
              <a:t>under</a:t>
            </a:r>
            <a:r>
              <a:rPr dirty="0" sz="900" spc="90">
                <a:latin typeface="Arial"/>
                <a:cs typeface="Arial"/>
              </a:rPr>
              <a:t> </a:t>
            </a:r>
            <a:r>
              <a:rPr dirty="0" u="sng" sz="90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4"/>
              </a:rPr>
              <a:t>CC</a:t>
            </a:r>
            <a:r>
              <a:rPr dirty="0" u="sng" sz="900" spc="7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4"/>
              </a:rPr>
              <a:t> </a:t>
            </a:r>
            <a:r>
              <a:rPr dirty="0" u="sng" sz="900" spc="-1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4"/>
              </a:rPr>
              <a:t>BY</a:t>
            </a:r>
            <a:r>
              <a:rPr dirty="0" u="sng" sz="900" spc="-10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4"/>
              </a:rPr>
              <a:t>-</a:t>
            </a:r>
            <a:r>
              <a:rPr dirty="0" u="sng" sz="900" spc="-25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4"/>
              </a:rPr>
              <a:t>SA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2267" rIns="0" bIns="0" rtlCol="0" vert="horz">
            <a:spAutoFit/>
          </a:bodyPr>
          <a:lstStyle/>
          <a:p>
            <a:pPr marL="393065">
              <a:lnSpc>
                <a:spcPct val="100000"/>
              </a:lnSpc>
              <a:spcBef>
                <a:spcPts val="95"/>
              </a:spcBef>
            </a:pPr>
            <a:r>
              <a:rPr dirty="0" sz="2800"/>
              <a:t>What</a:t>
            </a:r>
            <a:r>
              <a:rPr dirty="0" sz="2800" spc="-70"/>
              <a:t> </a:t>
            </a:r>
            <a:r>
              <a:rPr dirty="0" sz="2800"/>
              <a:t>has</a:t>
            </a:r>
            <a:r>
              <a:rPr dirty="0" sz="2800" spc="-50"/>
              <a:t> </a:t>
            </a:r>
            <a:r>
              <a:rPr dirty="0" sz="2800"/>
              <a:t>worked</a:t>
            </a:r>
            <a:r>
              <a:rPr dirty="0" sz="2800" spc="-60"/>
              <a:t> </a:t>
            </a:r>
            <a:r>
              <a:rPr dirty="0" sz="2800"/>
              <a:t>for</a:t>
            </a:r>
            <a:r>
              <a:rPr dirty="0" sz="2800" spc="-65"/>
              <a:t> </a:t>
            </a:r>
            <a:r>
              <a:rPr dirty="0" sz="2800"/>
              <a:t>you</a:t>
            </a:r>
            <a:r>
              <a:rPr dirty="0" sz="2800" spc="-20"/>
              <a:t> </a:t>
            </a:r>
            <a:r>
              <a:rPr dirty="0" sz="2800"/>
              <a:t>and</a:t>
            </a:r>
            <a:r>
              <a:rPr dirty="0" sz="2800" spc="-60"/>
              <a:t> </a:t>
            </a:r>
            <a:r>
              <a:rPr dirty="0" sz="2800"/>
              <a:t>your</a:t>
            </a:r>
            <a:r>
              <a:rPr dirty="0" sz="2800" spc="-25"/>
              <a:t> </a:t>
            </a:r>
            <a:r>
              <a:rPr dirty="0" sz="2800" spc="-10"/>
              <a:t>club?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2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143000"/>
            <a:ext cx="5444363" cy="51879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Self</a:t>
            </a:r>
            <a:r>
              <a:rPr dirty="0" spc="-180"/>
              <a:t> </a:t>
            </a:r>
            <a:r>
              <a:rPr dirty="0" spc="-85"/>
              <a:t>Evaluation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59740" y="1461477"/>
            <a:ext cx="8106409" cy="207518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dirty="0" sz="2800">
                <a:latin typeface="Arial"/>
                <a:cs typeface="Arial"/>
              </a:rPr>
              <a:t>I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-35">
                <a:latin typeface="Arial"/>
                <a:cs typeface="Arial"/>
              </a:rPr>
              <a:t>can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be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-60">
                <a:latin typeface="Arial"/>
                <a:cs typeface="Arial"/>
              </a:rPr>
              <a:t>reached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at: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800" spc="-35">
                <a:latin typeface="Arial"/>
                <a:cs typeface="Arial"/>
              </a:rPr>
              <a:t>Mary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Hoftiezer,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PRM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  <a:tabLst>
                <a:tab pos="1148080" algn="l"/>
              </a:tabLst>
            </a:pPr>
            <a:r>
              <a:rPr dirty="0" sz="2800" spc="-10">
                <a:latin typeface="Arial"/>
                <a:cs typeface="Arial"/>
              </a:rPr>
              <a:t>Email: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u="sng" sz="2800" spc="-25">
                <a:solidFill>
                  <a:srgbClr val="777777"/>
                </a:solidFill>
                <a:uFill>
                  <a:solidFill>
                    <a:srgbClr val="777777"/>
                  </a:solidFill>
                </a:uFill>
                <a:latin typeface="Arial"/>
                <a:cs typeface="Arial"/>
                <a:hlinkClick r:id="rId2"/>
              </a:rPr>
              <a:t>mhoftiezer.prm@d26leaders.org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1586865" algn="l"/>
              </a:tabLst>
            </a:pPr>
            <a:r>
              <a:rPr dirty="0" sz="2800" spc="-10">
                <a:latin typeface="Arial"/>
                <a:cs typeface="Arial"/>
              </a:rPr>
              <a:t>LinkedIn: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65">
                <a:latin typeface="Arial"/>
                <a:cs typeface="Arial"/>
              </a:rPr>
              <a:t>https://</a:t>
            </a:r>
            <a:r>
              <a:rPr dirty="0" sz="2800" spc="-65">
                <a:latin typeface="Arial"/>
                <a:cs typeface="Arial"/>
                <a:hlinkClick r:id="rId3"/>
              </a:rPr>
              <a:t>www.linkedin.com/in/mary-</a:t>
            </a:r>
            <a:r>
              <a:rPr dirty="0" sz="2800" spc="-10">
                <a:latin typeface="Arial"/>
                <a:cs typeface="Arial"/>
                <a:hlinkClick r:id="rId3"/>
              </a:rPr>
              <a:t>hoftiezer/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4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7138034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30780" algn="l"/>
              </a:tabLst>
            </a:pPr>
            <a:r>
              <a:rPr dirty="0" spc="-75"/>
              <a:t>Need</a:t>
            </a:r>
            <a:r>
              <a:rPr dirty="0" spc="-200"/>
              <a:t> </a:t>
            </a:r>
            <a:r>
              <a:rPr dirty="0" spc="-20"/>
              <a:t>help?</a:t>
            </a:r>
            <a:r>
              <a:rPr dirty="0"/>
              <a:t>	</a:t>
            </a:r>
            <a:r>
              <a:rPr dirty="0" spc="-75"/>
              <a:t>Have</a:t>
            </a:r>
            <a:r>
              <a:rPr dirty="0" spc="-175"/>
              <a:t> </a:t>
            </a:r>
            <a:r>
              <a:rPr dirty="0" spc="-100"/>
              <a:t>further</a:t>
            </a:r>
            <a:r>
              <a:rPr dirty="0" spc="-160"/>
              <a:t> </a:t>
            </a:r>
            <a:r>
              <a:rPr dirty="0" spc="-85"/>
              <a:t>questions?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69265">
              <a:lnSpc>
                <a:spcPct val="100000"/>
              </a:lnSpc>
              <a:spcBef>
                <a:spcPts val="95"/>
              </a:spcBef>
            </a:pPr>
            <a:r>
              <a:rPr dirty="0" spc="-85"/>
              <a:t>Summary: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5997" y="1524000"/>
            <a:ext cx="7315200" cy="41148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524000"/>
            <a:ext cx="74676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453974"/>
            <a:ext cx="5310505" cy="54356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5"/>
              <a:t>Club</a:t>
            </a:r>
            <a:r>
              <a:rPr dirty="0" spc="-160"/>
              <a:t> </a:t>
            </a:r>
            <a:r>
              <a:rPr dirty="0" spc="-105"/>
              <a:t>Officer</a:t>
            </a:r>
            <a:r>
              <a:rPr dirty="0" spc="-135"/>
              <a:t> </a:t>
            </a:r>
            <a:r>
              <a:rPr dirty="0" spc="-95"/>
              <a:t>Training</a:t>
            </a:r>
            <a:r>
              <a:rPr dirty="0" spc="-170"/>
              <a:t> </a:t>
            </a:r>
            <a:r>
              <a:rPr dirty="0" spc="-35"/>
              <a:t>VPPR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6426294"/>
            <a:ext cx="1385570" cy="167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E6E6E6"/>
                </a:solidFill>
                <a:latin typeface="Arial"/>
                <a:cs typeface="Arial"/>
                <a:hlinkClick r:id="rId3"/>
              </a:rPr>
              <a:t>www.toastmasters.org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drex</dc:creator>
  <dc:title>Slide 1</dc:title>
  <dcterms:created xsi:type="dcterms:W3CDTF">2025-07-11T01:59:19Z</dcterms:created>
  <dcterms:modified xsi:type="dcterms:W3CDTF">2025-07-11T01:59:19Z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2025-07-11T00:00:00Z</vt:filetime>
  </property>
  <property fmtid="{D5CDD505-2E9C-101B-9397-08002B2CF9AE}" pid="5" name="Producer">
    <vt:lpwstr>Microsoft® PowerPoint® for Microsoft 365</vt:lpwstr>
  </property>
</Properties>
</file>