
<file path=[Content_Types].xml><?xml version="1.0" encoding="utf-8"?>
<Types xmlns="http://schemas.openxmlformats.org/package/2006/content-types">
  <Default ContentType="application/vnd.openxmlformats-officedocument.oleObject" Extension="bin"/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x="18288000" cy="10287000"/>
  <p:notesSz cx="6858000" cy="9144000"/>
  <p:embeddedFontLst>
    <p:embeddedFont>
      <p:font typeface="Poppins Bold" charset="1" panose="00000800000000000000"/>
      <p:regular r:id="rId37"/>
    </p:embeddedFont>
    <p:embeddedFont>
      <p:font typeface="Poppins" charset="1" panose="00000500000000000000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embeddings/oleObject4.bin" Type="http://schemas.openxmlformats.org/officeDocument/2006/relationships/oleObject"/><Relationship Id="rId11" Target="../media/image16.png" Type="http://schemas.openxmlformats.org/officeDocument/2006/relationships/image"/><Relationship Id="rId12" Target="../embeddings/oleObject5.bin" Type="http://schemas.openxmlformats.org/officeDocument/2006/relationships/oleObject"/><Relationship Id="rId13" Target="../media/image17.png" Type="http://schemas.openxmlformats.org/officeDocument/2006/relationships/image"/><Relationship Id="rId14" Target="../embeddings/oleObject6.bin" Type="http://schemas.openxmlformats.org/officeDocument/2006/relationships/oleObject"/><Relationship Id="rId2" Target="../media/image11.png" Type="http://schemas.openxmlformats.org/officeDocument/2006/relationships/image"/><Relationship Id="rId3" Target="../media/image12.png" Type="http://schemas.openxmlformats.org/officeDocument/2006/relationships/image"/><Relationship Id="rId4" Target="../embeddings/oleObject1.bin" Type="http://schemas.openxmlformats.org/officeDocument/2006/relationships/oleObject"/><Relationship Id="rId5" Target="../media/image13.png" Type="http://schemas.openxmlformats.org/officeDocument/2006/relationships/image"/><Relationship Id="rId6" Target="../embeddings/oleObject2.bin" Type="http://schemas.openxmlformats.org/officeDocument/2006/relationships/oleObject"/><Relationship Id="rId7" Target="../media/image14.png" Type="http://schemas.openxmlformats.org/officeDocument/2006/relationships/image"/><Relationship Id="rId8" Target="../embeddings/oleObject3.bin" Type="http://schemas.openxmlformats.org/officeDocument/2006/relationships/oleObject"/><Relationship Id="rId9" Target="../media/image15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embeddings/oleObject10.bin" Type="http://schemas.openxmlformats.org/officeDocument/2006/relationships/oleObject"/><Relationship Id="rId11" Target="../media/image22.png" Type="http://schemas.openxmlformats.org/officeDocument/2006/relationships/image"/><Relationship Id="rId12" Target="../embeddings/oleObject11.bin" Type="http://schemas.openxmlformats.org/officeDocument/2006/relationships/oleObject"/><Relationship Id="rId13" Target="../media/image23.png" Type="http://schemas.openxmlformats.org/officeDocument/2006/relationships/image"/><Relationship Id="rId14" Target="../embeddings/oleObject12.bin" Type="http://schemas.openxmlformats.org/officeDocument/2006/relationships/oleObject"/><Relationship Id="rId2" Target="../media/image11.png" Type="http://schemas.openxmlformats.org/officeDocument/2006/relationships/image"/><Relationship Id="rId3" Target="../media/image18.png" Type="http://schemas.openxmlformats.org/officeDocument/2006/relationships/image"/><Relationship Id="rId4" Target="../embeddings/oleObject7.bin" Type="http://schemas.openxmlformats.org/officeDocument/2006/relationships/oleObject"/><Relationship Id="rId5" Target="../media/image19.png" Type="http://schemas.openxmlformats.org/officeDocument/2006/relationships/image"/><Relationship Id="rId6" Target="../embeddings/oleObject8.bin" Type="http://schemas.openxmlformats.org/officeDocument/2006/relationships/oleObject"/><Relationship Id="rId7" Target="../media/image20.png" Type="http://schemas.openxmlformats.org/officeDocument/2006/relationships/image"/><Relationship Id="rId8" Target="../embeddings/oleObject9.bin" Type="http://schemas.openxmlformats.org/officeDocument/2006/relationships/oleObject"/><Relationship Id="rId9" Target="../media/image21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embeddings/oleObject16.bin" Type="http://schemas.openxmlformats.org/officeDocument/2006/relationships/oleObject"/><Relationship Id="rId11" Target="../media/image28.png" Type="http://schemas.openxmlformats.org/officeDocument/2006/relationships/image"/><Relationship Id="rId12" Target="../embeddings/oleObject17.bin" Type="http://schemas.openxmlformats.org/officeDocument/2006/relationships/oleObject"/><Relationship Id="rId13" Target="../media/image29.png" Type="http://schemas.openxmlformats.org/officeDocument/2006/relationships/image"/><Relationship Id="rId14" Target="../embeddings/oleObject18.bin" Type="http://schemas.openxmlformats.org/officeDocument/2006/relationships/oleObject"/><Relationship Id="rId2" Target="../media/image11.png" Type="http://schemas.openxmlformats.org/officeDocument/2006/relationships/image"/><Relationship Id="rId3" Target="../media/image24.png" Type="http://schemas.openxmlformats.org/officeDocument/2006/relationships/image"/><Relationship Id="rId4" Target="../embeddings/oleObject13.bin" Type="http://schemas.openxmlformats.org/officeDocument/2006/relationships/oleObject"/><Relationship Id="rId5" Target="../media/image25.png" Type="http://schemas.openxmlformats.org/officeDocument/2006/relationships/image"/><Relationship Id="rId6" Target="../embeddings/oleObject14.bin" Type="http://schemas.openxmlformats.org/officeDocument/2006/relationships/oleObject"/><Relationship Id="rId7" Target="../media/image26.png" Type="http://schemas.openxmlformats.org/officeDocument/2006/relationships/image"/><Relationship Id="rId8" Target="../embeddings/oleObject15.bin" Type="http://schemas.openxmlformats.org/officeDocument/2006/relationships/oleObject"/><Relationship Id="rId9" Target="../media/image27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embeddings/oleObject22.bin" Type="http://schemas.openxmlformats.org/officeDocument/2006/relationships/oleObject"/><Relationship Id="rId11" Target="../media/image34.png" Type="http://schemas.openxmlformats.org/officeDocument/2006/relationships/image"/><Relationship Id="rId12" Target="../embeddings/oleObject23.bin" Type="http://schemas.openxmlformats.org/officeDocument/2006/relationships/oleObject"/><Relationship Id="rId13" Target="../media/image35.png" Type="http://schemas.openxmlformats.org/officeDocument/2006/relationships/image"/><Relationship Id="rId14" Target="../embeddings/oleObject24.bin" Type="http://schemas.openxmlformats.org/officeDocument/2006/relationships/oleObject"/><Relationship Id="rId2" Target="../media/image11.png" Type="http://schemas.openxmlformats.org/officeDocument/2006/relationships/image"/><Relationship Id="rId3" Target="../media/image30.png" Type="http://schemas.openxmlformats.org/officeDocument/2006/relationships/image"/><Relationship Id="rId4" Target="../embeddings/oleObject19.bin" Type="http://schemas.openxmlformats.org/officeDocument/2006/relationships/oleObject"/><Relationship Id="rId5" Target="../media/image31.png" Type="http://schemas.openxmlformats.org/officeDocument/2006/relationships/image"/><Relationship Id="rId6" Target="../embeddings/oleObject20.bin" Type="http://schemas.openxmlformats.org/officeDocument/2006/relationships/oleObject"/><Relationship Id="rId7" Target="../media/image32.png" Type="http://schemas.openxmlformats.org/officeDocument/2006/relationships/image"/><Relationship Id="rId8" Target="../embeddings/oleObject21.bin" Type="http://schemas.openxmlformats.org/officeDocument/2006/relationships/oleObject"/><Relationship Id="rId9" Target="../media/image33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6.png" Type="http://schemas.openxmlformats.org/officeDocument/2006/relationships/image"/><Relationship Id="rId3" Target="../media/image37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6.png" Type="http://schemas.openxmlformats.org/officeDocument/2006/relationships/image"/><Relationship Id="rId3" Target="../media/image3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embeddings/oleObject28.bin" Type="http://schemas.openxmlformats.org/officeDocument/2006/relationships/oleObject"/><Relationship Id="rId11" Target="../media/image42.png" Type="http://schemas.openxmlformats.org/officeDocument/2006/relationships/image"/><Relationship Id="rId12" Target="../embeddings/oleObject29.bin" Type="http://schemas.openxmlformats.org/officeDocument/2006/relationships/oleObject"/><Relationship Id="rId13" Target="../media/image43.png" Type="http://schemas.openxmlformats.org/officeDocument/2006/relationships/image"/><Relationship Id="rId14" Target="../embeddings/oleObject30.bin" Type="http://schemas.openxmlformats.org/officeDocument/2006/relationships/oleObject"/><Relationship Id="rId2" Target="../media/image11.png" Type="http://schemas.openxmlformats.org/officeDocument/2006/relationships/image"/><Relationship Id="rId3" Target="../media/image38.png" Type="http://schemas.openxmlformats.org/officeDocument/2006/relationships/image"/><Relationship Id="rId4" Target="../embeddings/oleObject25.bin" Type="http://schemas.openxmlformats.org/officeDocument/2006/relationships/oleObject"/><Relationship Id="rId5" Target="../media/image39.png" Type="http://schemas.openxmlformats.org/officeDocument/2006/relationships/image"/><Relationship Id="rId6" Target="../embeddings/oleObject26.bin" Type="http://schemas.openxmlformats.org/officeDocument/2006/relationships/oleObject"/><Relationship Id="rId7" Target="../media/image40.png" Type="http://schemas.openxmlformats.org/officeDocument/2006/relationships/image"/><Relationship Id="rId8" Target="../embeddings/oleObject27.bin" Type="http://schemas.openxmlformats.org/officeDocument/2006/relationships/oleObject"/><Relationship Id="rId9" Target="../media/image41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embeddings/oleObject34.bin" Type="http://schemas.openxmlformats.org/officeDocument/2006/relationships/oleObject"/><Relationship Id="rId11" Target="../media/image48.png" Type="http://schemas.openxmlformats.org/officeDocument/2006/relationships/image"/><Relationship Id="rId12" Target="../embeddings/oleObject35.bin" Type="http://schemas.openxmlformats.org/officeDocument/2006/relationships/oleObject"/><Relationship Id="rId13" Target="../media/image49.png" Type="http://schemas.openxmlformats.org/officeDocument/2006/relationships/image"/><Relationship Id="rId14" Target="../embeddings/oleObject36.bin" Type="http://schemas.openxmlformats.org/officeDocument/2006/relationships/oleObject"/><Relationship Id="rId2" Target="../media/image11.png" Type="http://schemas.openxmlformats.org/officeDocument/2006/relationships/image"/><Relationship Id="rId3" Target="../media/image44.png" Type="http://schemas.openxmlformats.org/officeDocument/2006/relationships/image"/><Relationship Id="rId4" Target="../embeddings/oleObject31.bin" Type="http://schemas.openxmlformats.org/officeDocument/2006/relationships/oleObject"/><Relationship Id="rId5" Target="../media/image45.png" Type="http://schemas.openxmlformats.org/officeDocument/2006/relationships/image"/><Relationship Id="rId6" Target="../embeddings/oleObject32.bin" Type="http://schemas.openxmlformats.org/officeDocument/2006/relationships/oleObject"/><Relationship Id="rId7" Target="../media/image46.png" Type="http://schemas.openxmlformats.org/officeDocument/2006/relationships/image"/><Relationship Id="rId8" Target="../embeddings/oleObject33.bin" Type="http://schemas.openxmlformats.org/officeDocument/2006/relationships/oleObject"/><Relationship Id="rId9" Target="../media/image47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embeddings/oleObject40.bin" Type="http://schemas.openxmlformats.org/officeDocument/2006/relationships/oleObject"/><Relationship Id="rId11" Target="../media/image54.png" Type="http://schemas.openxmlformats.org/officeDocument/2006/relationships/image"/><Relationship Id="rId12" Target="../embeddings/oleObject41.bin" Type="http://schemas.openxmlformats.org/officeDocument/2006/relationships/oleObject"/><Relationship Id="rId13" Target="../media/image55.png" Type="http://schemas.openxmlformats.org/officeDocument/2006/relationships/image"/><Relationship Id="rId14" Target="../embeddings/oleObject42.bin" Type="http://schemas.openxmlformats.org/officeDocument/2006/relationships/oleObject"/><Relationship Id="rId15" Target="../media/image56.png" Type="http://schemas.openxmlformats.org/officeDocument/2006/relationships/image"/><Relationship Id="rId16" Target="../media/image57.svg" Type="http://schemas.openxmlformats.org/officeDocument/2006/relationships/image"/><Relationship Id="rId2" Target="../media/image11.png" Type="http://schemas.openxmlformats.org/officeDocument/2006/relationships/image"/><Relationship Id="rId3" Target="../media/image50.png" Type="http://schemas.openxmlformats.org/officeDocument/2006/relationships/image"/><Relationship Id="rId4" Target="../embeddings/oleObject37.bin" Type="http://schemas.openxmlformats.org/officeDocument/2006/relationships/oleObject"/><Relationship Id="rId5" Target="../media/image51.png" Type="http://schemas.openxmlformats.org/officeDocument/2006/relationships/image"/><Relationship Id="rId6" Target="../embeddings/oleObject38.bin" Type="http://schemas.openxmlformats.org/officeDocument/2006/relationships/oleObject"/><Relationship Id="rId7" Target="../media/image52.png" Type="http://schemas.openxmlformats.org/officeDocument/2006/relationships/image"/><Relationship Id="rId8" Target="../embeddings/oleObject39.bin" Type="http://schemas.openxmlformats.org/officeDocument/2006/relationships/oleObject"/><Relationship Id="rId9" Target="../media/image53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8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59.png" Type="http://schemas.openxmlformats.org/officeDocument/2006/relationships/image"/><Relationship Id="rId4" Target="../embeddings/oleObject43.bin" Type="http://schemas.openxmlformats.org/officeDocument/2006/relationships/oleObject"/><Relationship Id="rId5" Target="../media/image60.png" Type="http://schemas.openxmlformats.org/officeDocument/2006/relationships/image"/><Relationship Id="rId6" Target="../embeddings/oleObject44.bin" Type="http://schemas.openxmlformats.org/officeDocument/2006/relationships/oleObjec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61.png" Type="http://schemas.openxmlformats.org/officeDocument/2006/relationships/image"/><Relationship Id="rId4" Target="../embeddings/oleObject45.bin" Type="http://schemas.openxmlformats.org/officeDocument/2006/relationships/oleObject"/><Relationship Id="rId5" Target="../media/image62.png" Type="http://schemas.openxmlformats.org/officeDocument/2006/relationships/image"/><Relationship Id="rId6" Target="../embeddings/oleObject46.bin" Type="http://schemas.openxmlformats.org/officeDocument/2006/relationships/oleObject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1.svg" Type="http://schemas.openxmlformats.org/officeDocument/2006/relationships/image"/><Relationship Id="rId11" Target="../media/image2.png" Type="http://schemas.openxmlformats.org/officeDocument/2006/relationships/image"/><Relationship Id="rId2" Target="../media/image63.jpeg" Type="http://schemas.openxmlformats.org/officeDocument/2006/relationships/image"/><Relationship Id="rId3" Target="../media/image64.png" Type="http://schemas.openxmlformats.org/officeDocument/2006/relationships/image"/><Relationship Id="rId4" Target="../media/image65.svg" Type="http://schemas.openxmlformats.org/officeDocument/2006/relationships/image"/><Relationship Id="rId5" Target="../media/image66.png" Type="http://schemas.openxmlformats.org/officeDocument/2006/relationships/image"/><Relationship Id="rId6" Target="../media/image67.svg" Type="http://schemas.openxmlformats.org/officeDocument/2006/relationships/image"/><Relationship Id="rId7" Target="../media/image68.png" Type="http://schemas.openxmlformats.org/officeDocument/2006/relationships/image"/><Relationship Id="rId8" Target="../media/image69.svg" Type="http://schemas.openxmlformats.org/officeDocument/2006/relationships/image"/><Relationship Id="rId9" Target="../media/image70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666" r="0" b="-566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2141951" y="4720872"/>
            <a:ext cx="6146049" cy="2120861"/>
            <a:chOff x="0" y="0"/>
            <a:chExt cx="1618713" cy="55858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618713" cy="558581"/>
            </a:xfrm>
            <a:custGeom>
              <a:avLst/>
              <a:gdLst/>
              <a:ahLst/>
              <a:cxnLst/>
              <a:rect r="r" b="b" t="t" l="l"/>
              <a:pathLst>
                <a:path h="558581" w="1618713">
                  <a:moveTo>
                    <a:pt x="0" y="0"/>
                  </a:moveTo>
                  <a:lnTo>
                    <a:pt x="1618713" y="0"/>
                  </a:lnTo>
                  <a:lnTo>
                    <a:pt x="1618713" y="558581"/>
                  </a:lnTo>
                  <a:lnTo>
                    <a:pt x="0" y="558581"/>
                  </a:lnTo>
                  <a:close/>
                </a:path>
              </a:pathLst>
            </a:custGeom>
            <a:solidFill>
              <a:srgbClr val="BE9055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1618713" cy="6157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0" y="4720872"/>
            <a:ext cx="1028700" cy="2120861"/>
            <a:chOff x="0" y="0"/>
            <a:chExt cx="270933" cy="55858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70933" cy="558581"/>
            </a:xfrm>
            <a:custGeom>
              <a:avLst/>
              <a:gdLst/>
              <a:ahLst/>
              <a:cxnLst/>
              <a:rect r="r" b="b" t="t" l="l"/>
              <a:pathLst>
                <a:path h="558581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558581"/>
                  </a:lnTo>
                  <a:lnTo>
                    <a:pt x="0" y="558581"/>
                  </a:lnTo>
                  <a:close/>
                </a:path>
              </a:pathLst>
            </a:custGeom>
            <a:solidFill>
              <a:srgbClr val="BE9055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270933" cy="6157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918372" y="4084137"/>
            <a:ext cx="10223579" cy="20617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420"/>
              </a:lnSpc>
            </a:pPr>
            <a:r>
              <a:rPr lang="en-US" sz="1442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財富規劃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975522" y="6202974"/>
            <a:ext cx="10166429" cy="777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b="true" sz="5499" spc="3789">
                <a:solidFill>
                  <a:srgbClr val="D2B687"/>
                </a:solidFill>
                <a:latin typeface="Poppins Bold"/>
                <a:ea typeface="Poppins Bold"/>
                <a:cs typeface="Poppins Bold"/>
                <a:sym typeface="Poppins Bold"/>
              </a:rPr>
              <a:t>安泰財富管理顧問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975522" y="7338512"/>
            <a:ext cx="6622112" cy="14913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57"/>
              </a:lnSpc>
            </a:pPr>
            <a:r>
              <a:rPr lang="en-US" sz="3904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讓每個人生階段</a:t>
            </a:r>
          </a:p>
          <a:p>
            <a:pPr algn="l">
              <a:lnSpc>
                <a:spcPts val="5857"/>
              </a:lnSpc>
            </a:pPr>
            <a:r>
              <a:rPr lang="en-US" sz="3904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都能活出安心與選擇的自由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-116748" y="4940885"/>
            <a:ext cx="1116873" cy="1622452"/>
          </a:xfrm>
          <a:custGeom>
            <a:avLst/>
            <a:gdLst/>
            <a:ahLst/>
            <a:cxnLst/>
            <a:rect r="r" b="b" t="t" l="l"/>
            <a:pathLst>
              <a:path h="1622452" w="1116873">
                <a:moveTo>
                  <a:pt x="0" y="0"/>
                </a:moveTo>
                <a:lnTo>
                  <a:pt x="1116873" y="0"/>
                </a:lnTo>
                <a:lnTo>
                  <a:pt x="1116873" y="1622452"/>
                </a:lnTo>
                <a:lnTo>
                  <a:pt x="0" y="16224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560306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bg>
      <p:bgPr>
        <a:solidFill>
          <a:srgbClr val="063D3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2914372"/>
            <a:ext cx="18288000" cy="5315228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4647298" y="5571986"/>
            <a:ext cx="8993403" cy="873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28"/>
              </a:lnSpc>
            </a:pPr>
            <a:r>
              <a:rPr lang="en-US" b="true" sz="5753">
                <a:solidFill>
                  <a:srgbClr val="063D3E"/>
                </a:solidFill>
                <a:latin typeface="Poppins Bold"/>
                <a:ea typeface="Poppins Bold"/>
                <a:cs typeface="Poppins Bold"/>
                <a:sym typeface="Poppins Bold"/>
              </a:rPr>
              <a:t>有做過財務規劃報告書</a:t>
            </a:r>
            <a:r>
              <a:rPr lang="en-US" b="true" sz="5753">
                <a:solidFill>
                  <a:srgbClr val="063D3E"/>
                </a:solidFill>
                <a:latin typeface="Poppins Bold"/>
                <a:ea typeface="Poppins Bold"/>
                <a:cs typeface="Poppins Bold"/>
                <a:sym typeface="Poppins Bold"/>
              </a:rPr>
              <a:t>嗎？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800600" y="4271010"/>
            <a:ext cx="8686800" cy="872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70"/>
              </a:lnSpc>
              <a:spcBef>
                <a:spcPct val="0"/>
              </a:spcBef>
            </a:pPr>
            <a:r>
              <a:rPr lang="en-US" b="true" sz="5700">
                <a:solidFill>
                  <a:srgbClr val="BE9055"/>
                </a:solidFill>
                <a:latin typeface="Poppins Bold"/>
                <a:ea typeface="Poppins Bold"/>
                <a:cs typeface="Poppins Bold"/>
                <a:sym typeface="Poppins Bold"/>
              </a:rPr>
              <a:t>你了解自己的</a:t>
            </a:r>
            <a:r>
              <a:rPr lang="en-US" b="true" sz="5700">
                <a:solidFill>
                  <a:srgbClr val="BE9055"/>
                </a:solidFill>
                <a:latin typeface="Poppins Bold"/>
                <a:ea typeface="Poppins Bold"/>
                <a:cs typeface="Poppins Bold"/>
                <a:sym typeface="Poppins Bold"/>
              </a:rPr>
              <a:t>財務狀況嗎？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bg>
      <p:bgPr>
        <a:solidFill>
          <a:srgbClr val="063D3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2914372"/>
            <a:ext cx="18288000" cy="5315228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4647298" y="5571986"/>
            <a:ext cx="8993403" cy="873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28"/>
              </a:lnSpc>
            </a:pPr>
            <a:r>
              <a:rPr lang="en-US" b="true" sz="5753">
                <a:solidFill>
                  <a:srgbClr val="063D3E"/>
                </a:solidFill>
                <a:latin typeface="Poppins Bold"/>
                <a:ea typeface="Poppins Bold"/>
                <a:cs typeface="Poppins Bold"/>
                <a:sym typeface="Poppins Bold"/>
              </a:rPr>
              <a:t>有興趣聽</a:t>
            </a:r>
            <a:r>
              <a:rPr lang="en-US" b="true" sz="5753">
                <a:solidFill>
                  <a:srgbClr val="063D3E"/>
                </a:solidFill>
                <a:latin typeface="Poppins Bold"/>
                <a:ea typeface="Poppins Bold"/>
                <a:cs typeface="Poppins Bold"/>
                <a:sym typeface="Poppins Bold"/>
              </a:rPr>
              <a:t>嗎？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438650" y="4271010"/>
            <a:ext cx="9410700" cy="872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70"/>
              </a:lnSpc>
              <a:spcBef>
                <a:spcPct val="0"/>
              </a:spcBef>
            </a:pPr>
            <a:r>
              <a:rPr lang="en-US" b="true" sz="5700">
                <a:solidFill>
                  <a:srgbClr val="BE9055"/>
                </a:solidFill>
                <a:latin typeface="Poppins Bold"/>
                <a:ea typeface="Poppins Bold"/>
                <a:cs typeface="Poppins Bold"/>
                <a:sym typeface="Poppins Bold"/>
              </a:rPr>
              <a:t>有一個</a:t>
            </a:r>
            <a:r>
              <a:rPr lang="en-US" b="true" sz="5700">
                <a:solidFill>
                  <a:srgbClr val="BE9055"/>
                </a:solidFill>
                <a:latin typeface="Poppins Bold"/>
                <a:ea typeface="Poppins Bold"/>
                <a:cs typeface="Poppins Bold"/>
                <a:sym typeface="Poppins Bold"/>
              </a:rPr>
              <a:t>財務規劃報告書的案例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>
  <p:cSld>
    <p:bg>
      <p:bgPr>
        <a:solidFill>
          <a:srgbClr val="063D3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5939141"/>
            <a:ext cx="18288000" cy="3319159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6069654" y="1292505"/>
            <a:ext cx="6148692" cy="35497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97"/>
              </a:lnSpc>
            </a:pPr>
            <a:r>
              <a:rPr lang="en-US" sz="5998" b="true">
                <a:solidFill>
                  <a:srgbClr val="D2B687"/>
                </a:solidFill>
                <a:latin typeface="Poppins Bold"/>
                <a:ea typeface="Poppins Bold"/>
                <a:cs typeface="Poppins Bold"/>
                <a:sym typeface="Poppins Bold"/>
              </a:rPr>
              <a:t>Alex</a:t>
            </a:r>
          </a:p>
          <a:p>
            <a:pPr algn="ctr">
              <a:lnSpc>
                <a:spcPts val="6198"/>
              </a:lnSpc>
            </a:pPr>
            <a:r>
              <a:rPr lang="en-US" sz="3998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生日 1986/10/30 </a:t>
            </a:r>
          </a:p>
          <a:p>
            <a:pPr algn="ctr">
              <a:lnSpc>
                <a:spcPts val="6198"/>
              </a:lnSpc>
            </a:pPr>
            <a:r>
              <a:rPr lang="en-US" sz="3998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年薪 46000 /月</a:t>
            </a:r>
          </a:p>
          <a:p>
            <a:pPr algn="ctr">
              <a:lnSpc>
                <a:spcPts val="6198"/>
              </a:lnSpc>
            </a:pPr>
            <a:r>
              <a:rPr lang="en-US" b="true" sz="3998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年終獎金 46000 / 年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747359" y="6265291"/>
            <a:ext cx="8793282" cy="25049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88"/>
              </a:lnSpc>
            </a:pPr>
            <a:r>
              <a:rPr lang="en-US" b="true" sz="4392">
                <a:solidFill>
                  <a:srgbClr val="8B3339"/>
                </a:solidFill>
                <a:latin typeface="Poppins Bold"/>
                <a:ea typeface="Poppins Bold"/>
                <a:cs typeface="Poppins Bold"/>
                <a:sym typeface="Poppins Bold"/>
              </a:rPr>
              <a:t>人生目標：</a:t>
            </a:r>
          </a:p>
          <a:p>
            <a:pPr algn="ctr">
              <a:lnSpc>
                <a:spcPts val="6588"/>
              </a:lnSpc>
            </a:pPr>
            <a:r>
              <a:rPr lang="en-US" b="true" sz="4392">
                <a:solidFill>
                  <a:srgbClr val="063D3E"/>
                </a:solidFill>
                <a:latin typeface="Poppins Bold"/>
                <a:ea typeface="Poppins Bold"/>
                <a:cs typeface="Poppins Bold"/>
                <a:sym typeface="Poppins Bold"/>
              </a:rPr>
              <a:t>60歲退休、每個月可花10萬</a:t>
            </a:r>
          </a:p>
          <a:p>
            <a:pPr algn="ctr">
              <a:lnSpc>
                <a:spcPts val="6588"/>
              </a:lnSpc>
            </a:pPr>
            <a:r>
              <a:rPr lang="en-US" b="true" sz="4392">
                <a:solidFill>
                  <a:srgbClr val="063D3E"/>
                </a:solidFill>
                <a:latin typeface="Poppins Bold"/>
                <a:ea typeface="Poppins Bold"/>
                <a:cs typeface="Poppins Bold"/>
                <a:sym typeface="Poppins Bold"/>
              </a:rPr>
              <a:t>每年出國兩次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666" r="0" b="-5666"/>
            </a:stretch>
          </a:blipFill>
        </p:spPr>
      </p:sp>
      <p:graphicFrame>
        <p:nvGraphicFramePr>
          <p:cNvPr name="Object 3" id="3"/>
          <p:cNvGraphicFramePr/>
          <p:nvPr/>
        </p:nvGraphicFramePr>
        <p:xfrm>
          <a:off x="1900620" y="1606915"/>
          <a:ext cx="3901044" cy="8229600"/>
        </p:xfrm>
        <a:graphic>
          <a:graphicData uri="http://schemas.openxmlformats.org/presentationml/2006/ole">
            <p:oleObj imgW="5537200" imgH="9867900" r:id="rId4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  <p:graphicFrame>
        <p:nvGraphicFramePr>
          <p:cNvPr name="Object 4" id="4"/>
          <p:cNvGraphicFramePr/>
          <p:nvPr/>
        </p:nvGraphicFramePr>
        <p:xfrm>
          <a:off x="6955381" y="1606915"/>
          <a:ext cx="3901044" cy="8229600"/>
        </p:xfrm>
        <a:graphic>
          <a:graphicData uri="http://schemas.openxmlformats.org/presentationml/2006/ole">
            <p:oleObj imgW="5537200" imgH="9867900" r:id="rId6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  <p:graphicFrame>
        <p:nvGraphicFramePr>
          <p:cNvPr name="Object 5" id="5"/>
          <p:cNvGraphicFramePr/>
          <p:nvPr/>
        </p:nvGraphicFramePr>
        <p:xfrm>
          <a:off x="11927103" y="4508805"/>
          <a:ext cx="3901044" cy="8229600"/>
        </p:xfrm>
        <a:graphic>
          <a:graphicData uri="http://schemas.openxmlformats.org/presentationml/2006/ole">
            <p:oleObj imgW="5537200" imgH="9867900" r:id="rId8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  <p:graphicFrame>
        <p:nvGraphicFramePr>
          <p:cNvPr name="Object 6" id="6"/>
          <p:cNvGraphicFramePr/>
          <p:nvPr/>
        </p:nvGraphicFramePr>
        <p:xfrm>
          <a:off x="6955381" y="5536761"/>
          <a:ext cx="3901044" cy="8229600"/>
        </p:xfrm>
        <a:graphic>
          <a:graphicData uri="http://schemas.openxmlformats.org/presentationml/2006/ole">
            <p:oleObj imgW="5537200" imgH="9867900" r:id="rId10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  <p:graphicFrame>
        <p:nvGraphicFramePr>
          <p:cNvPr name="Object 7" id="7"/>
          <p:cNvGraphicFramePr/>
          <p:nvPr/>
        </p:nvGraphicFramePr>
        <p:xfrm>
          <a:off x="6955381" y="9087006"/>
          <a:ext cx="3901044" cy="8229600"/>
        </p:xfrm>
        <a:graphic>
          <a:graphicData uri="http://schemas.openxmlformats.org/presentationml/2006/ole">
            <p:oleObj imgW="5537200" imgH="9867900" r:id="rId12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  <p:graphicFrame>
        <p:nvGraphicFramePr>
          <p:cNvPr name="Object 8" id="8"/>
          <p:cNvGraphicFramePr/>
          <p:nvPr/>
        </p:nvGraphicFramePr>
        <p:xfrm>
          <a:off x="11927103" y="9087006"/>
          <a:ext cx="3901044" cy="8229600"/>
        </p:xfrm>
        <a:graphic>
          <a:graphicData uri="http://schemas.openxmlformats.org/presentationml/2006/ole">
            <p:oleObj imgW="5537200" imgH="9867900" r:id="rId14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  <p:sp>
        <p:nvSpPr>
          <p:cNvPr name="TextBox 9" id="9"/>
          <p:cNvSpPr txBox="true"/>
          <p:nvPr/>
        </p:nvSpPr>
        <p:spPr>
          <a:xfrm rot="0">
            <a:off x="11927103" y="70041"/>
            <a:ext cx="4648995" cy="2686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29"/>
              </a:lnSpc>
            </a:pPr>
            <a:r>
              <a:rPr lang="en-US" sz="4535" b="true">
                <a:solidFill>
                  <a:srgbClr val="BE9055"/>
                </a:solidFill>
                <a:latin typeface="Poppins Bold"/>
                <a:ea typeface="Poppins Bold"/>
                <a:cs typeface="Poppins Bold"/>
                <a:sym typeface="Poppins Bold"/>
              </a:rPr>
              <a:t>ALEX</a:t>
            </a:r>
          </a:p>
          <a:p>
            <a:pPr algn="l">
              <a:lnSpc>
                <a:spcPts val="4686"/>
              </a:lnSpc>
            </a:pPr>
            <a:r>
              <a:rPr lang="en-US" sz="3023" b="true">
                <a:solidFill>
                  <a:srgbClr val="063D3E"/>
                </a:solidFill>
                <a:latin typeface="Poppins Bold"/>
                <a:ea typeface="Poppins Bold"/>
                <a:cs typeface="Poppins Bold"/>
                <a:sym typeface="Poppins Bold"/>
              </a:rPr>
              <a:t>生日 1986/10/30 </a:t>
            </a:r>
          </a:p>
          <a:p>
            <a:pPr algn="l">
              <a:lnSpc>
                <a:spcPts val="4686"/>
              </a:lnSpc>
            </a:pPr>
            <a:r>
              <a:rPr lang="en-US" sz="3023" b="true">
                <a:solidFill>
                  <a:srgbClr val="063D3E"/>
                </a:solidFill>
                <a:latin typeface="Poppins Bold"/>
                <a:ea typeface="Poppins Bold"/>
                <a:cs typeface="Poppins Bold"/>
                <a:sym typeface="Poppins Bold"/>
              </a:rPr>
              <a:t>年薪 46000 /月</a:t>
            </a:r>
          </a:p>
          <a:p>
            <a:pPr algn="l">
              <a:lnSpc>
                <a:spcPts val="4686"/>
              </a:lnSpc>
            </a:pPr>
            <a:r>
              <a:rPr lang="en-US" b="true" sz="3023">
                <a:solidFill>
                  <a:srgbClr val="063D3E"/>
                </a:solidFill>
                <a:latin typeface="Poppins Bold"/>
                <a:ea typeface="Poppins Bold"/>
                <a:cs typeface="Poppins Bold"/>
                <a:sym typeface="Poppins Bold"/>
              </a:rPr>
              <a:t>年終獎金 46000 / 年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194427" y="6661873"/>
            <a:ext cx="1802198" cy="3077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4"/>
              </a:lnSpc>
              <a:spcBef>
                <a:spcPct val="0"/>
              </a:spcBef>
            </a:pPr>
            <a:r>
              <a:rPr lang="en-US" b="true" sz="204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(醫療險意外險)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711903" y="445837"/>
            <a:ext cx="4875133" cy="940945"/>
            <a:chOff x="0" y="0"/>
            <a:chExt cx="1015420" cy="195985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15420" cy="195985"/>
            </a:xfrm>
            <a:custGeom>
              <a:avLst/>
              <a:gdLst/>
              <a:ahLst/>
              <a:cxnLst/>
              <a:rect r="r" b="b" t="t" l="l"/>
              <a:pathLst>
                <a:path h="195985" w="1015420">
                  <a:moveTo>
                    <a:pt x="12704" y="0"/>
                  </a:moveTo>
                  <a:lnTo>
                    <a:pt x="1002716" y="0"/>
                  </a:lnTo>
                  <a:cubicBezTo>
                    <a:pt x="1009732" y="0"/>
                    <a:pt x="1015420" y="5688"/>
                    <a:pt x="1015420" y="12704"/>
                  </a:cubicBezTo>
                  <a:lnTo>
                    <a:pt x="1015420" y="183281"/>
                  </a:lnTo>
                  <a:cubicBezTo>
                    <a:pt x="1015420" y="186650"/>
                    <a:pt x="1014081" y="189882"/>
                    <a:pt x="1011699" y="192264"/>
                  </a:cubicBezTo>
                  <a:cubicBezTo>
                    <a:pt x="1009316" y="194647"/>
                    <a:pt x="1006085" y="195985"/>
                    <a:pt x="1002716" y="195985"/>
                  </a:cubicBezTo>
                  <a:lnTo>
                    <a:pt x="12704" y="195985"/>
                  </a:lnTo>
                  <a:cubicBezTo>
                    <a:pt x="5688" y="195985"/>
                    <a:pt x="0" y="190297"/>
                    <a:pt x="0" y="183281"/>
                  </a:cubicBezTo>
                  <a:lnTo>
                    <a:pt x="0" y="12704"/>
                  </a:lnTo>
                  <a:cubicBezTo>
                    <a:pt x="0" y="9335"/>
                    <a:pt x="1338" y="6104"/>
                    <a:pt x="3721" y="3721"/>
                  </a:cubicBezTo>
                  <a:cubicBezTo>
                    <a:pt x="6104" y="1338"/>
                    <a:pt x="9335" y="0"/>
                    <a:pt x="12704" y="0"/>
                  </a:cubicBezTo>
                  <a:close/>
                </a:path>
              </a:pathLst>
            </a:custGeom>
            <a:solidFill>
              <a:srgbClr val="063D3E">
                <a:alpha val="86667"/>
              </a:srgbClr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85725"/>
              <a:ext cx="1015420" cy="2817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200"/>
                </a:lnSpc>
              </a:pPr>
              <a:r>
                <a:rPr lang="en-US" b="true" sz="3000">
                  <a:solidFill>
                    <a:srgbClr val="FFFFFF">
                      <a:alpha val="86667"/>
                    </a:srgbClr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消費支出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6952401" y="445837"/>
            <a:ext cx="4475752" cy="940945"/>
            <a:chOff x="0" y="0"/>
            <a:chExt cx="932235" cy="19598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932235" cy="195985"/>
            </a:xfrm>
            <a:custGeom>
              <a:avLst/>
              <a:gdLst/>
              <a:ahLst/>
              <a:cxnLst/>
              <a:rect r="r" b="b" t="t" l="l"/>
              <a:pathLst>
                <a:path h="195985" w="932235">
                  <a:moveTo>
                    <a:pt x="13838" y="0"/>
                  </a:moveTo>
                  <a:lnTo>
                    <a:pt x="918397" y="0"/>
                  </a:lnTo>
                  <a:cubicBezTo>
                    <a:pt x="922067" y="0"/>
                    <a:pt x="925586" y="1458"/>
                    <a:pt x="928182" y="4053"/>
                  </a:cubicBezTo>
                  <a:cubicBezTo>
                    <a:pt x="930777" y="6648"/>
                    <a:pt x="932235" y="10168"/>
                    <a:pt x="932235" y="13838"/>
                  </a:cubicBezTo>
                  <a:lnTo>
                    <a:pt x="932235" y="182147"/>
                  </a:lnTo>
                  <a:cubicBezTo>
                    <a:pt x="932235" y="185817"/>
                    <a:pt x="930777" y="189337"/>
                    <a:pt x="928182" y="191932"/>
                  </a:cubicBezTo>
                  <a:cubicBezTo>
                    <a:pt x="925586" y="194527"/>
                    <a:pt x="922067" y="195985"/>
                    <a:pt x="918397" y="195985"/>
                  </a:cubicBezTo>
                  <a:lnTo>
                    <a:pt x="13838" y="195985"/>
                  </a:lnTo>
                  <a:cubicBezTo>
                    <a:pt x="10168" y="195985"/>
                    <a:pt x="6648" y="194527"/>
                    <a:pt x="4053" y="191932"/>
                  </a:cubicBezTo>
                  <a:cubicBezTo>
                    <a:pt x="1458" y="189337"/>
                    <a:pt x="0" y="185817"/>
                    <a:pt x="0" y="182147"/>
                  </a:cubicBezTo>
                  <a:lnTo>
                    <a:pt x="0" y="13838"/>
                  </a:lnTo>
                  <a:cubicBezTo>
                    <a:pt x="0" y="10168"/>
                    <a:pt x="1458" y="6648"/>
                    <a:pt x="4053" y="4053"/>
                  </a:cubicBezTo>
                  <a:cubicBezTo>
                    <a:pt x="6648" y="1458"/>
                    <a:pt x="10168" y="0"/>
                    <a:pt x="13838" y="0"/>
                  </a:cubicBezTo>
                  <a:close/>
                </a:path>
              </a:pathLst>
            </a:custGeom>
            <a:solidFill>
              <a:srgbClr val="063D3E">
                <a:alpha val="86667"/>
              </a:srgbClr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85725"/>
              <a:ext cx="932235" cy="2817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200"/>
                </a:lnSpc>
              </a:pPr>
              <a:r>
                <a:rPr lang="en-US" b="true" sz="3000">
                  <a:solidFill>
                    <a:srgbClr val="FFFFFF">
                      <a:alpha val="86667"/>
                    </a:srgbClr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投資支出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6952401" y="4312922"/>
            <a:ext cx="4475752" cy="940945"/>
            <a:chOff x="0" y="0"/>
            <a:chExt cx="932235" cy="195985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932235" cy="195985"/>
            </a:xfrm>
            <a:custGeom>
              <a:avLst/>
              <a:gdLst/>
              <a:ahLst/>
              <a:cxnLst/>
              <a:rect r="r" b="b" t="t" l="l"/>
              <a:pathLst>
                <a:path h="195985" w="932235">
                  <a:moveTo>
                    <a:pt x="13838" y="0"/>
                  </a:moveTo>
                  <a:lnTo>
                    <a:pt x="918397" y="0"/>
                  </a:lnTo>
                  <a:cubicBezTo>
                    <a:pt x="922067" y="0"/>
                    <a:pt x="925586" y="1458"/>
                    <a:pt x="928182" y="4053"/>
                  </a:cubicBezTo>
                  <a:cubicBezTo>
                    <a:pt x="930777" y="6648"/>
                    <a:pt x="932235" y="10168"/>
                    <a:pt x="932235" y="13838"/>
                  </a:cubicBezTo>
                  <a:lnTo>
                    <a:pt x="932235" y="182147"/>
                  </a:lnTo>
                  <a:cubicBezTo>
                    <a:pt x="932235" y="185817"/>
                    <a:pt x="930777" y="189337"/>
                    <a:pt x="928182" y="191932"/>
                  </a:cubicBezTo>
                  <a:cubicBezTo>
                    <a:pt x="925586" y="194527"/>
                    <a:pt x="922067" y="195985"/>
                    <a:pt x="918397" y="195985"/>
                  </a:cubicBezTo>
                  <a:lnTo>
                    <a:pt x="13838" y="195985"/>
                  </a:lnTo>
                  <a:cubicBezTo>
                    <a:pt x="10168" y="195985"/>
                    <a:pt x="6648" y="194527"/>
                    <a:pt x="4053" y="191932"/>
                  </a:cubicBezTo>
                  <a:cubicBezTo>
                    <a:pt x="1458" y="189337"/>
                    <a:pt x="0" y="185817"/>
                    <a:pt x="0" y="182147"/>
                  </a:cubicBezTo>
                  <a:lnTo>
                    <a:pt x="0" y="13838"/>
                  </a:lnTo>
                  <a:cubicBezTo>
                    <a:pt x="0" y="10168"/>
                    <a:pt x="1458" y="6648"/>
                    <a:pt x="4053" y="4053"/>
                  </a:cubicBezTo>
                  <a:cubicBezTo>
                    <a:pt x="6648" y="1458"/>
                    <a:pt x="10168" y="0"/>
                    <a:pt x="13838" y="0"/>
                  </a:cubicBezTo>
                  <a:close/>
                </a:path>
              </a:pathLst>
            </a:custGeom>
            <a:solidFill>
              <a:srgbClr val="063D3E">
                <a:alpha val="86667"/>
              </a:srgbClr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85725"/>
              <a:ext cx="932235" cy="2817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200"/>
                </a:lnSpc>
              </a:pPr>
              <a:r>
                <a:rPr lang="en-US" b="true" sz="3000">
                  <a:solidFill>
                    <a:srgbClr val="FFFFFF">
                      <a:alpha val="86667"/>
                    </a:srgbClr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風險管理支出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1921142" y="3193941"/>
            <a:ext cx="4475752" cy="940945"/>
            <a:chOff x="0" y="0"/>
            <a:chExt cx="932235" cy="195985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932235" cy="195985"/>
            </a:xfrm>
            <a:custGeom>
              <a:avLst/>
              <a:gdLst/>
              <a:ahLst/>
              <a:cxnLst/>
              <a:rect r="r" b="b" t="t" l="l"/>
              <a:pathLst>
                <a:path h="195985" w="932235">
                  <a:moveTo>
                    <a:pt x="13838" y="0"/>
                  </a:moveTo>
                  <a:lnTo>
                    <a:pt x="918397" y="0"/>
                  </a:lnTo>
                  <a:cubicBezTo>
                    <a:pt x="922067" y="0"/>
                    <a:pt x="925586" y="1458"/>
                    <a:pt x="928182" y="4053"/>
                  </a:cubicBezTo>
                  <a:cubicBezTo>
                    <a:pt x="930777" y="6648"/>
                    <a:pt x="932235" y="10168"/>
                    <a:pt x="932235" y="13838"/>
                  </a:cubicBezTo>
                  <a:lnTo>
                    <a:pt x="932235" y="182147"/>
                  </a:lnTo>
                  <a:cubicBezTo>
                    <a:pt x="932235" y="185817"/>
                    <a:pt x="930777" y="189337"/>
                    <a:pt x="928182" y="191932"/>
                  </a:cubicBezTo>
                  <a:cubicBezTo>
                    <a:pt x="925586" y="194527"/>
                    <a:pt x="922067" y="195985"/>
                    <a:pt x="918397" y="195985"/>
                  </a:cubicBezTo>
                  <a:lnTo>
                    <a:pt x="13838" y="195985"/>
                  </a:lnTo>
                  <a:cubicBezTo>
                    <a:pt x="10168" y="195985"/>
                    <a:pt x="6648" y="194527"/>
                    <a:pt x="4053" y="191932"/>
                  </a:cubicBezTo>
                  <a:cubicBezTo>
                    <a:pt x="1458" y="189337"/>
                    <a:pt x="0" y="185817"/>
                    <a:pt x="0" y="182147"/>
                  </a:cubicBezTo>
                  <a:lnTo>
                    <a:pt x="0" y="13838"/>
                  </a:lnTo>
                  <a:cubicBezTo>
                    <a:pt x="0" y="10168"/>
                    <a:pt x="1458" y="6648"/>
                    <a:pt x="4053" y="4053"/>
                  </a:cubicBezTo>
                  <a:cubicBezTo>
                    <a:pt x="6648" y="1458"/>
                    <a:pt x="10168" y="0"/>
                    <a:pt x="13838" y="0"/>
                  </a:cubicBezTo>
                  <a:close/>
                </a:path>
              </a:pathLst>
            </a:custGeom>
            <a:solidFill>
              <a:srgbClr val="063D3E">
                <a:alpha val="86667"/>
              </a:srgbClr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85725"/>
              <a:ext cx="932235" cy="2817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200"/>
                </a:lnSpc>
              </a:pPr>
              <a:r>
                <a:rPr lang="en-US" b="true" sz="3000">
                  <a:solidFill>
                    <a:srgbClr val="FFFFFF">
                      <a:alpha val="86667"/>
                    </a:srgbClr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資產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1921142" y="7865180"/>
            <a:ext cx="4475752" cy="940945"/>
            <a:chOff x="0" y="0"/>
            <a:chExt cx="932235" cy="195985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932235" cy="195985"/>
            </a:xfrm>
            <a:custGeom>
              <a:avLst/>
              <a:gdLst/>
              <a:ahLst/>
              <a:cxnLst/>
              <a:rect r="r" b="b" t="t" l="l"/>
              <a:pathLst>
                <a:path h="195985" w="932235">
                  <a:moveTo>
                    <a:pt x="13838" y="0"/>
                  </a:moveTo>
                  <a:lnTo>
                    <a:pt x="918397" y="0"/>
                  </a:lnTo>
                  <a:cubicBezTo>
                    <a:pt x="922067" y="0"/>
                    <a:pt x="925586" y="1458"/>
                    <a:pt x="928182" y="4053"/>
                  </a:cubicBezTo>
                  <a:cubicBezTo>
                    <a:pt x="930777" y="6648"/>
                    <a:pt x="932235" y="10168"/>
                    <a:pt x="932235" y="13838"/>
                  </a:cubicBezTo>
                  <a:lnTo>
                    <a:pt x="932235" y="182147"/>
                  </a:lnTo>
                  <a:cubicBezTo>
                    <a:pt x="932235" y="185817"/>
                    <a:pt x="930777" y="189337"/>
                    <a:pt x="928182" y="191932"/>
                  </a:cubicBezTo>
                  <a:cubicBezTo>
                    <a:pt x="925586" y="194527"/>
                    <a:pt x="922067" y="195985"/>
                    <a:pt x="918397" y="195985"/>
                  </a:cubicBezTo>
                  <a:lnTo>
                    <a:pt x="13838" y="195985"/>
                  </a:lnTo>
                  <a:cubicBezTo>
                    <a:pt x="10168" y="195985"/>
                    <a:pt x="6648" y="194527"/>
                    <a:pt x="4053" y="191932"/>
                  </a:cubicBezTo>
                  <a:cubicBezTo>
                    <a:pt x="1458" y="189337"/>
                    <a:pt x="0" y="185817"/>
                    <a:pt x="0" y="182147"/>
                  </a:cubicBezTo>
                  <a:lnTo>
                    <a:pt x="0" y="13838"/>
                  </a:lnTo>
                  <a:cubicBezTo>
                    <a:pt x="0" y="10168"/>
                    <a:pt x="1458" y="6648"/>
                    <a:pt x="4053" y="4053"/>
                  </a:cubicBezTo>
                  <a:cubicBezTo>
                    <a:pt x="6648" y="1458"/>
                    <a:pt x="10168" y="0"/>
                    <a:pt x="13838" y="0"/>
                  </a:cubicBezTo>
                  <a:close/>
                </a:path>
              </a:pathLst>
            </a:custGeom>
            <a:solidFill>
              <a:srgbClr val="063D3E">
                <a:alpha val="86667"/>
              </a:srgbClr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85725"/>
              <a:ext cx="932235" cy="2817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200"/>
                </a:lnSpc>
              </a:pPr>
              <a:r>
                <a:rPr lang="en-US" b="true" sz="3000">
                  <a:solidFill>
                    <a:srgbClr val="FFFFFF">
                      <a:alpha val="86667"/>
                    </a:srgbClr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負債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6952401" y="7865180"/>
            <a:ext cx="4475752" cy="940945"/>
            <a:chOff x="0" y="0"/>
            <a:chExt cx="932235" cy="195985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932235" cy="195985"/>
            </a:xfrm>
            <a:custGeom>
              <a:avLst/>
              <a:gdLst/>
              <a:ahLst/>
              <a:cxnLst/>
              <a:rect r="r" b="b" t="t" l="l"/>
              <a:pathLst>
                <a:path h="195985" w="932235">
                  <a:moveTo>
                    <a:pt x="13838" y="0"/>
                  </a:moveTo>
                  <a:lnTo>
                    <a:pt x="918397" y="0"/>
                  </a:lnTo>
                  <a:cubicBezTo>
                    <a:pt x="922067" y="0"/>
                    <a:pt x="925586" y="1458"/>
                    <a:pt x="928182" y="4053"/>
                  </a:cubicBezTo>
                  <a:cubicBezTo>
                    <a:pt x="930777" y="6648"/>
                    <a:pt x="932235" y="10168"/>
                    <a:pt x="932235" y="13838"/>
                  </a:cubicBezTo>
                  <a:lnTo>
                    <a:pt x="932235" y="182147"/>
                  </a:lnTo>
                  <a:cubicBezTo>
                    <a:pt x="932235" y="185817"/>
                    <a:pt x="930777" y="189337"/>
                    <a:pt x="928182" y="191932"/>
                  </a:cubicBezTo>
                  <a:cubicBezTo>
                    <a:pt x="925586" y="194527"/>
                    <a:pt x="922067" y="195985"/>
                    <a:pt x="918397" y="195985"/>
                  </a:cubicBezTo>
                  <a:lnTo>
                    <a:pt x="13838" y="195985"/>
                  </a:lnTo>
                  <a:cubicBezTo>
                    <a:pt x="10168" y="195985"/>
                    <a:pt x="6648" y="194527"/>
                    <a:pt x="4053" y="191932"/>
                  </a:cubicBezTo>
                  <a:cubicBezTo>
                    <a:pt x="1458" y="189337"/>
                    <a:pt x="0" y="185817"/>
                    <a:pt x="0" y="182147"/>
                  </a:cubicBezTo>
                  <a:lnTo>
                    <a:pt x="0" y="13838"/>
                  </a:lnTo>
                  <a:cubicBezTo>
                    <a:pt x="0" y="10168"/>
                    <a:pt x="1458" y="6648"/>
                    <a:pt x="4053" y="4053"/>
                  </a:cubicBezTo>
                  <a:cubicBezTo>
                    <a:pt x="6648" y="1458"/>
                    <a:pt x="10168" y="0"/>
                    <a:pt x="13838" y="0"/>
                  </a:cubicBezTo>
                  <a:close/>
                </a:path>
              </a:pathLst>
            </a:custGeom>
            <a:solidFill>
              <a:srgbClr val="063D3E">
                <a:alpha val="86667"/>
              </a:srgbClr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85725"/>
              <a:ext cx="932235" cy="2817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200"/>
                </a:lnSpc>
              </a:pPr>
              <a:r>
                <a:rPr lang="en-US" b="true" sz="3000">
                  <a:solidFill>
                    <a:srgbClr val="FFFFFF">
                      <a:alpha val="86667"/>
                    </a:srgbClr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保險支出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>
  <p:cSld>
    <p:bg>
      <p:bgPr>
        <a:solidFill>
          <a:srgbClr val="063D3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4248150"/>
            <a:ext cx="10985907" cy="1466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625"/>
              </a:lnSpc>
            </a:pPr>
            <a:r>
              <a:rPr lang="en-US" b="true" sz="7500">
                <a:solidFill>
                  <a:srgbClr val="D2B687"/>
                </a:solidFill>
                <a:latin typeface="Poppins Bold"/>
                <a:ea typeface="Poppins Bold"/>
                <a:cs typeface="Poppins Bold"/>
                <a:sym typeface="Poppins Bold"/>
              </a:rPr>
              <a:t>如果你是Alex的朋友...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666" r="0" b="-5666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3794942" y="3430154"/>
            <a:ext cx="4069822" cy="7692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53"/>
              </a:lnSpc>
            </a:pPr>
            <a:r>
              <a:rPr lang="en-US" b="true" sz="3970">
                <a:solidFill>
                  <a:srgbClr val="BE9055"/>
                </a:solidFill>
                <a:latin typeface="Poppins Bold"/>
                <a:ea typeface="Poppins Bold"/>
                <a:cs typeface="Poppins Bold"/>
                <a:sym typeface="Poppins Bold"/>
              </a:rPr>
              <a:t>消費習慣如何？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794942" y="4581148"/>
            <a:ext cx="4069822" cy="7692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53"/>
              </a:lnSpc>
            </a:pPr>
            <a:r>
              <a:rPr lang="en-US" b="true" sz="3970">
                <a:solidFill>
                  <a:srgbClr val="BE9055"/>
                </a:solidFill>
                <a:latin typeface="Poppins Bold"/>
                <a:ea typeface="Poppins Bold"/>
                <a:cs typeface="Poppins Bold"/>
                <a:sym typeface="Poppins Bold"/>
              </a:rPr>
              <a:t>什麼個性的人？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794942" y="5823790"/>
            <a:ext cx="4069822" cy="15570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53"/>
              </a:lnSpc>
            </a:pPr>
            <a:r>
              <a:rPr lang="en-US" sz="3970" b="true">
                <a:solidFill>
                  <a:srgbClr val="BE9055"/>
                </a:solidFill>
                <a:latin typeface="Poppins Bold"/>
                <a:ea typeface="Poppins Bold"/>
                <a:cs typeface="Poppins Bold"/>
                <a:sym typeface="Poppins Bold"/>
              </a:rPr>
              <a:t>他的消費支出裡</a:t>
            </a:r>
          </a:p>
          <a:p>
            <a:pPr algn="l">
              <a:lnSpc>
                <a:spcPts val="6153"/>
              </a:lnSpc>
            </a:pPr>
            <a:r>
              <a:rPr lang="en-US" b="true" sz="3970" u="sng">
                <a:solidFill>
                  <a:srgbClr val="BE9055"/>
                </a:solidFill>
                <a:latin typeface="Poppins Bold"/>
                <a:ea typeface="Poppins Bold"/>
                <a:cs typeface="Poppins Bold"/>
                <a:sym typeface="Poppins Bold"/>
              </a:rPr>
              <a:t>沒有</a:t>
            </a:r>
            <a:r>
              <a:rPr lang="en-US" b="true" sz="3970">
                <a:solidFill>
                  <a:srgbClr val="BE9055"/>
                </a:solidFill>
                <a:latin typeface="Poppins Bold"/>
                <a:ea typeface="Poppins Bold"/>
                <a:cs typeface="Poppins Bold"/>
                <a:sym typeface="Poppins Bold"/>
              </a:rPr>
              <a:t>什麼呢？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794942" y="710259"/>
            <a:ext cx="4069822" cy="233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53"/>
              </a:lnSpc>
            </a:pPr>
            <a:r>
              <a:rPr lang="en-US" sz="3970" b="true">
                <a:solidFill>
                  <a:srgbClr val="063D3E"/>
                </a:solidFill>
                <a:latin typeface="Poppins Bold"/>
                <a:ea typeface="Poppins Bold"/>
                <a:cs typeface="Poppins Bold"/>
                <a:sym typeface="Poppins Bold"/>
              </a:rPr>
              <a:t>如果你是</a:t>
            </a:r>
          </a:p>
          <a:p>
            <a:pPr algn="l">
              <a:lnSpc>
                <a:spcPts val="6153"/>
              </a:lnSpc>
            </a:pPr>
            <a:r>
              <a:rPr lang="en-US" sz="3970" b="true">
                <a:solidFill>
                  <a:srgbClr val="063D3E"/>
                </a:solidFill>
                <a:latin typeface="Poppins Bold"/>
                <a:ea typeface="Poppins Bold"/>
                <a:cs typeface="Poppins Bold"/>
                <a:sym typeface="Poppins Bold"/>
              </a:rPr>
              <a:t>Alex的朋友，</a:t>
            </a:r>
          </a:p>
          <a:p>
            <a:pPr algn="l">
              <a:lnSpc>
                <a:spcPts val="6153"/>
              </a:lnSpc>
            </a:pPr>
            <a:r>
              <a:rPr lang="en-US" sz="3970" b="true">
                <a:solidFill>
                  <a:srgbClr val="063D3E"/>
                </a:solidFill>
                <a:latin typeface="Poppins Bold"/>
                <a:ea typeface="Poppins Bold"/>
                <a:cs typeface="Poppins Bold"/>
                <a:sym typeface="Poppins Bold"/>
              </a:rPr>
              <a:t>幫他</a:t>
            </a:r>
            <a:r>
              <a:rPr lang="en-US" sz="3970" b="true">
                <a:solidFill>
                  <a:srgbClr val="8B3339"/>
                </a:solidFill>
                <a:latin typeface="Poppins Bold"/>
                <a:ea typeface="Poppins Bold"/>
                <a:cs typeface="Poppins Bold"/>
                <a:sym typeface="Poppins Bold"/>
              </a:rPr>
              <a:t>分析</a:t>
            </a:r>
            <a:r>
              <a:rPr lang="en-US" sz="3970" b="true">
                <a:solidFill>
                  <a:srgbClr val="063D3E"/>
                </a:solidFill>
                <a:latin typeface="Poppins Bold"/>
                <a:ea typeface="Poppins Bold"/>
                <a:cs typeface="Poppins Bold"/>
                <a:sym typeface="Poppins Bold"/>
              </a:rPr>
              <a:t>：</a:t>
            </a:r>
          </a:p>
        </p:txBody>
      </p:sp>
      <p:graphicFrame>
        <p:nvGraphicFramePr>
          <p:cNvPr name="Object 7" id="7"/>
          <p:cNvGraphicFramePr/>
          <p:nvPr/>
        </p:nvGraphicFramePr>
        <p:xfrm>
          <a:off x="366620" y="2157753"/>
          <a:ext cx="3901044" cy="8229600"/>
        </p:xfrm>
        <a:graphic>
          <a:graphicData uri="http://schemas.openxmlformats.org/presentationml/2006/ole">
            <p:oleObj imgW="5537200" imgH="9867900" r:id="rId4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  <p:graphicFrame>
        <p:nvGraphicFramePr>
          <p:cNvPr name="Object 8" id="8"/>
          <p:cNvGraphicFramePr/>
          <p:nvPr/>
        </p:nvGraphicFramePr>
        <p:xfrm>
          <a:off x="4791657" y="2157753"/>
          <a:ext cx="3901044" cy="8229600"/>
        </p:xfrm>
        <a:graphic>
          <a:graphicData uri="http://schemas.openxmlformats.org/presentationml/2006/ole">
            <p:oleObj imgW="5537200" imgH="9867900" r:id="rId6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  <p:graphicFrame>
        <p:nvGraphicFramePr>
          <p:cNvPr name="Object 9" id="9"/>
          <p:cNvGraphicFramePr/>
          <p:nvPr/>
        </p:nvGraphicFramePr>
        <p:xfrm>
          <a:off x="9144000" y="4698124"/>
          <a:ext cx="3901044" cy="8229600"/>
        </p:xfrm>
        <a:graphic>
          <a:graphicData uri="http://schemas.openxmlformats.org/presentationml/2006/ole">
            <p:oleObj imgW="5537200" imgH="9867900" r:id="rId8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  <p:graphicFrame>
        <p:nvGraphicFramePr>
          <p:cNvPr name="Object 10" id="10"/>
          <p:cNvGraphicFramePr/>
          <p:nvPr/>
        </p:nvGraphicFramePr>
        <p:xfrm>
          <a:off x="4791657" y="5598017"/>
          <a:ext cx="3901044" cy="8229600"/>
        </p:xfrm>
        <a:graphic>
          <a:graphicData uri="http://schemas.openxmlformats.org/presentationml/2006/ole">
            <p:oleObj imgW="5537200" imgH="9867900" r:id="rId10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  <p:graphicFrame>
        <p:nvGraphicFramePr>
          <p:cNvPr name="Object 11" id="11"/>
          <p:cNvGraphicFramePr/>
          <p:nvPr/>
        </p:nvGraphicFramePr>
        <p:xfrm>
          <a:off x="4791657" y="8705972"/>
          <a:ext cx="3901044" cy="8229600"/>
        </p:xfrm>
        <a:graphic>
          <a:graphicData uri="http://schemas.openxmlformats.org/presentationml/2006/ole">
            <p:oleObj imgW="5537200" imgH="9867900" r:id="rId12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  <p:graphicFrame>
        <p:nvGraphicFramePr>
          <p:cNvPr name="Object 12" id="12"/>
          <p:cNvGraphicFramePr/>
          <p:nvPr/>
        </p:nvGraphicFramePr>
        <p:xfrm>
          <a:off x="9144000" y="8705972"/>
          <a:ext cx="3901044" cy="8229600"/>
        </p:xfrm>
        <a:graphic>
          <a:graphicData uri="http://schemas.openxmlformats.org/presentationml/2006/ole">
            <p:oleObj imgW="5537200" imgH="9867900" r:id="rId14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  <p:sp>
        <p:nvSpPr>
          <p:cNvPr name="TextBox 13" id="13"/>
          <p:cNvSpPr txBox="true"/>
          <p:nvPr/>
        </p:nvSpPr>
        <p:spPr>
          <a:xfrm rot="0">
            <a:off x="9144000" y="815999"/>
            <a:ext cx="4069822" cy="23484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53"/>
              </a:lnSpc>
            </a:pPr>
            <a:r>
              <a:rPr lang="en-US" sz="3970" b="true">
                <a:solidFill>
                  <a:srgbClr val="BE9055"/>
                </a:solidFill>
                <a:latin typeface="Poppins Bold"/>
                <a:ea typeface="Poppins Bold"/>
                <a:cs typeface="Poppins Bold"/>
                <a:sym typeface="Poppins Bold"/>
              </a:rPr>
              <a:t>Alex</a:t>
            </a:r>
          </a:p>
          <a:p>
            <a:pPr algn="l">
              <a:lnSpc>
                <a:spcPts val="4102"/>
              </a:lnSpc>
            </a:pPr>
            <a:r>
              <a:rPr lang="en-US" sz="2646" b="true">
                <a:solidFill>
                  <a:srgbClr val="063D3E"/>
                </a:solidFill>
                <a:latin typeface="Poppins Bold"/>
                <a:ea typeface="Poppins Bold"/>
                <a:cs typeface="Poppins Bold"/>
                <a:sym typeface="Poppins Bold"/>
              </a:rPr>
              <a:t>生日 1986/10/30 </a:t>
            </a:r>
          </a:p>
          <a:p>
            <a:pPr algn="l">
              <a:lnSpc>
                <a:spcPts val="4102"/>
              </a:lnSpc>
            </a:pPr>
            <a:r>
              <a:rPr lang="en-US" sz="2646" b="true">
                <a:solidFill>
                  <a:srgbClr val="063D3E"/>
                </a:solidFill>
                <a:latin typeface="Poppins Bold"/>
                <a:ea typeface="Poppins Bold"/>
                <a:cs typeface="Poppins Bold"/>
                <a:sym typeface="Poppins Bold"/>
              </a:rPr>
              <a:t>年薪 46000 /月</a:t>
            </a:r>
          </a:p>
          <a:p>
            <a:pPr algn="l">
              <a:lnSpc>
                <a:spcPts val="4102"/>
              </a:lnSpc>
            </a:pPr>
            <a:r>
              <a:rPr lang="en-US" sz="2646" b="true">
                <a:solidFill>
                  <a:srgbClr val="063D3E"/>
                </a:solidFill>
                <a:latin typeface="Poppins Bold"/>
                <a:ea typeface="Poppins Bold"/>
                <a:cs typeface="Poppins Bold"/>
                <a:sym typeface="Poppins Bold"/>
              </a:rPr>
              <a:t>年終獎金 46000 / 年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000923" y="6582963"/>
            <a:ext cx="1577679" cy="2694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65"/>
              </a:lnSpc>
              <a:spcBef>
                <a:spcPct val="0"/>
              </a:spcBef>
            </a:pPr>
            <a:r>
              <a:rPr lang="en-US" b="true" sz="1786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(醫療險意外險)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201413" y="1141322"/>
            <a:ext cx="4267787" cy="823722"/>
            <a:chOff x="0" y="0"/>
            <a:chExt cx="1015420" cy="195985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015420" cy="195985"/>
            </a:xfrm>
            <a:custGeom>
              <a:avLst/>
              <a:gdLst/>
              <a:ahLst/>
              <a:cxnLst/>
              <a:rect r="r" b="b" t="t" l="l"/>
              <a:pathLst>
                <a:path h="195985" w="1015420">
                  <a:moveTo>
                    <a:pt x="14512" y="0"/>
                  </a:moveTo>
                  <a:lnTo>
                    <a:pt x="1000908" y="0"/>
                  </a:lnTo>
                  <a:cubicBezTo>
                    <a:pt x="1008923" y="0"/>
                    <a:pt x="1015420" y="6497"/>
                    <a:pt x="1015420" y="14512"/>
                  </a:cubicBezTo>
                  <a:lnTo>
                    <a:pt x="1015420" y="181473"/>
                  </a:lnTo>
                  <a:cubicBezTo>
                    <a:pt x="1015420" y="185322"/>
                    <a:pt x="1013891" y="189013"/>
                    <a:pt x="1011169" y="191735"/>
                  </a:cubicBezTo>
                  <a:cubicBezTo>
                    <a:pt x="1008448" y="194456"/>
                    <a:pt x="1004757" y="195985"/>
                    <a:pt x="1000908" y="195985"/>
                  </a:cubicBezTo>
                  <a:lnTo>
                    <a:pt x="14512" y="195985"/>
                  </a:lnTo>
                  <a:cubicBezTo>
                    <a:pt x="6497" y="195985"/>
                    <a:pt x="0" y="189488"/>
                    <a:pt x="0" y="181473"/>
                  </a:cubicBezTo>
                  <a:lnTo>
                    <a:pt x="0" y="14512"/>
                  </a:lnTo>
                  <a:cubicBezTo>
                    <a:pt x="0" y="6497"/>
                    <a:pt x="6497" y="0"/>
                    <a:pt x="14512" y="0"/>
                  </a:cubicBezTo>
                  <a:close/>
                </a:path>
              </a:pathLst>
            </a:custGeom>
            <a:solidFill>
              <a:srgbClr val="063D3E">
                <a:alpha val="86667"/>
              </a:srgbClr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85725"/>
              <a:ext cx="1015420" cy="2817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200"/>
                </a:lnSpc>
              </a:pPr>
              <a:r>
                <a:rPr lang="en-US" b="true" sz="3000">
                  <a:solidFill>
                    <a:srgbClr val="FFFFFF">
                      <a:alpha val="86667"/>
                    </a:srgbClr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消費支出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4789048" y="1141322"/>
            <a:ext cx="3918161" cy="823722"/>
            <a:chOff x="0" y="0"/>
            <a:chExt cx="932235" cy="19598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932235" cy="195985"/>
            </a:xfrm>
            <a:custGeom>
              <a:avLst/>
              <a:gdLst/>
              <a:ahLst/>
              <a:cxnLst/>
              <a:rect r="r" b="b" t="t" l="l"/>
              <a:pathLst>
                <a:path h="195985" w="932235">
                  <a:moveTo>
                    <a:pt x="15807" y="0"/>
                  </a:moveTo>
                  <a:lnTo>
                    <a:pt x="916427" y="0"/>
                  </a:lnTo>
                  <a:cubicBezTo>
                    <a:pt x="920620" y="0"/>
                    <a:pt x="924640" y="1665"/>
                    <a:pt x="927605" y="4630"/>
                  </a:cubicBezTo>
                  <a:cubicBezTo>
                    <a:pt x="930569" y="7594"/>
                    <a:pt x="932235" y="11615"/>
                    <a:pt x="932235" y="15807"/>
                  </a:cubicBezTo>
                  <a:lnTo>
                    <a:pt x="932235" y="180178"/>
                  </a:lnTo>
                  <a:cubicBezTo>
                    <a:pt x="932235" y="188908"/>
                    <a:pt x="925157" y="195985"/>
                    <a:pt x="916427" y="195985"/>
                  </a:cubicBezTo>
                  <a:lnTo>
                    <a:pt x="15807" y="195985"/>
                  </a:lnTo>
                  <a:cubicBezTo>
                    <a:pt x="7077" y="195985"/>
                    <a:pt x="0" y="188908"/>
                    <a:pt x="0" y="180178"/>
                  </a:cubicBezTo>
                  <a:lnTo>
                    <a:pt x="0" y="15807"/>
                  </a:lnTo>
                  <a:cubicBezTo>
                    <a:pt x="0" y="7077"/>
                    <a:pt x="7077" y="0"/>
                    <a:pt x="15807" y="0"/>
                  </a:cubicBezTo>
                  <a:close/>
                </a:path>
              </a:pathLst>
            </a:custGeom>
            <a:solidFill>
              <a:srgbClr val="063D3E">
                <a:alpha val="86667"/>
              </a:srgbClr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85725"/>
              <a:ext cx="932235" cy="2817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200"/>
                </a:lnSpc>
              </a:pPr>
              <a:r>
                <a:rPr lang="en-US" b="true" sz="3000">
                  <a:solidFill>
                    <a:srgbClr val="FFFFFF">
                      <a:alpha val="86667"/>
                    </a:srgbClr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投資支出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4789048" y="4526645"/>
            <a:ext cx="3918161" cy="823722"/>
            <a:chOff x="0" y="0"/>
            <a:chExt cx="932235" cy="195985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932235" cy="195985"/>
            </a:xfrm>
            <a:custGeom>
              <a:avLst/>
              <a:gdLst/>
              <a:ahLst/>
              <a:cxnLst/>
              <a:rect r="r" b="b" t="t" l="l"/>
              <a:pathLst>
                <a:path h="195985" w="932235">
                  <a:moveTo>
                    <a:pt x="15807" y="0"/>
                  </a:moveTo>
                  <a:lnTo>
                    <a:pt x="916427" y="0"/>
                  </a:lnTo>
                  <a:cubicBezTo>
                    <a:pt x="920620" y="0"/>
                    <a:pt x="924640" y="1665"/>
                    <a:pt x="927605" y="4630"/>
                  </a:cubicBezTo>
                  <a:cubicBezTo>
                    <a:pt x="930569" y="7594"/>
                    <a:pt x="932235" y="11615"/>
                    <a:pt x="932235" y="15807"/>
                  </a:cubicBezTo>
                  <a:lnTo>
                    <a:pt x="932235" y="180178"/>
                  </a:lnTo>
                  <a:cubicBezTo>
                    <a:pt x="932235" y="188908"/>
                    <a:pt x="925157" y="195985"/>
                    <a:pt x="916427" y="195985"/>
                  </a:cubicBezTo>
                  <a:lnTo>
                    <a:pt x="15807" y="195985"/>
                  </a:lnTo>
                  <a:cubicBezTo>
                    <a:pt x="7077" y="195985"/>
                    <a:pt x="0" y="188908"/>
                    <a:pt x="0" y="180178"/>
                  </a:cubicBezTo>
                  <a:lnTo>
                    <a:pt x="0" y="15807"/>
                  </a:lnTo>
                  <a:cubicBezTo>
                    <a:pt x="0" y="7077"/>
                    <a:pt x="7077" y="0"/>
                    <a:pt x="15807" y="0"/>
                  </a:cubicBezTo>
                  <a:close/>
                </a:path>
              </a:pathLst>
            </a:custGeom>
            <a:solidFill>
              <a:srgbClr val="063D3E">
                <a:alpha val="86667"/>
              </a:srgbClr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85725"/>
              <a:ext cx="932235" cy="2817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200"/>
                </a:lnSpc>
              </a:pPr>
              <a:r>
                <a:rPr lang="en-US" b="true" sz="3000">
                  <a:solidFill>
                    <a:srgbClr val="FFFFFF">
                      <a:alpha val="86667"/>
                    </a:srgbClr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風險管理支出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9138782" y="3547067"/>
            <a:ext cx="3918161" cy="823722"/>
            <a:chOff x="0" y="0"/>
            <a:chExt cx="932235" cy="195985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932235" cy="195985"/>
            </a:xfrm>
            <a:custGeom>
              <a:avLst/>
              <a:gdLst/>
              <a:ahLst/>
              <a:cxnLst/>
              <a:rect r="r" b="b" t="t" l="l"/>
              <a:pathLst>
                <a:path h="195985" w="932235">
                  <a:moveTo>
                    <a:pt x="15807" y="0"/>
                  </a:moveTo>
                  <a:lnTo>
                    <a:pt x="916427" y="0"/>
                  </a:lnTo>
                  <a:cubicBezTo>
                    <a:pt x="920620" y="0"/>
                    <a:pt x="924640" y="1665"/>
                    <a:pt x="927605" y="4630"/>
                  </a:cubicBezTo>
                  <a:cubicBezTo>
                    <a:pt x="930569" y="7594"/>
                    <a:pt x="932235" y="11615"/>
                    <a:pt x="932235" y="15807"/>
                  </a:cubicBezTo>
                  <a:lnTo>
                    <a:pt x="932235" y="180178"/>
                  </a:lnTo>
                  <a:cubicBezTo>
                    <a:pt x="932235" y="188908"/>
                    <a:pt x="925157" y="195985"/>
                    <a:pt x="916427" y="195985"/>
                  </a:cubicBezTo>
                  <a:lnTo>
                    <a:pt x="15807" y="195985"/>
                  </a:lnTo>
                  <a:cubicBezTo>
                    <a:pt x="7077" y="195985"/>
                    <a:pt x="0" y="188908"/>
                    <a:pt x="0" y="180178"/>
                  </a:cubicBezTo>
                  <a:lnTo>
                    <a:pt x="0" y="15807"/>
                  </a:lnTo>
                  <a:cubicBezTo>
                    <a:pt x="0" y="7077"/>
                    <a:pt x="7077" y="0"/>
                    <a:pt x="15807" y="0"/>
                  </a:cubicBezTo>
                  <a:close/>
                </a:path>
              </a:pathLst>
            </a:custGeom>
            <a:solidFill>
              <a:srgbClr val="063D3E">
                <a:alpha val="86667"/>
              </a:srgbClr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85725"/>
              <a:ext cx="932235" cy="2817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200"/>
                </a:lnSpc>
              </a:pPr>
              <a:r>
                <a:rPr lang="en-US" b="true" sz="3000">
                  <a:solidFill>
                    <a:srgbClr val="FFFFFF">
                      <a:alpha val="86667"/>
                    </a:srgbClr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資產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9138782" y="7636362"/>
            <a:ext cx="3918161" cy="823722"/>
            <a:chOff x="0" y="0"/>
            <a:chExt cx="932235" cy="195985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932235" cy="195985"/>
            </a:xfrm>
            <a:custGeom>
              <a:avLst/>
              <a:gdLst/>
              <a:ahLst/>
              <a:cxnLst/>
              <a:rect r="r" b="b" t="t" l="l"/>
              <a:pathLst>
                <a:path h="195985" w="932235">
                  <a:moveTo>
                    <a:pt x="15807" y="0"/>
                  </a:moveTo>
                  <a:lnTo>
                    <a:pt x="916427" y="0"/>
                  </a:lnTo>
                  <a:cubicBezTo>
                    <a:pt x="920620" y="0"/>
                    <a:pt x="924640" y="1665"/>
                    <a:pt x="927605" y="4630"/>
                  </a:cubicBezTo>
                  <a:cubicBezTo>
                    <a:pt x="930569" y="7594"/>
                    <a:pt x="932235" y="11615"/>
                    <a:pt x="932235" y="15807"/>
                  </a:cubicBezTo>
                  <a:lnTo>
                    <a:pt x="932235" y="180178"/>
                  </a:lnTo>
                  <a:cubicBezTo>
                    <a:pt x="932235" y="188908"/>
                    <a:pt x="925157" y="195985"/>
                    <a:pt x="916427" y="195985"/>
                  </a:cubicBezTo>
                  <a:lnTo>
                    <a:pt x="15807" y="195985"/>
                  </a:lnTo>
                  <a:cubicBezTo>
                    <a:pt x="7077" y="195985"/>
                    <a:pt x="0" y="188908"/>
                    <a:pt x="0" y="180178"/>
                  </a:cubicBezTo>
                  <a:lnTo>
                    <a:pt x="0" y="15807"/>
                  </a:lnTo>
                  <a:cubicBezTo>
                    <a:pt x="0" y="7077"/>
                    <a:pt x="7077" y="0"/>
                    <a:pt x="15807" y="0"/>
                  </a:cubicBezTo>
                  <a:close/>
                </a:path>
              </a:pathLst>
            </a:custGeom>
            <a:solidFill>
              <a:srgbClr val="063D3E">
                <a:alpha val="86667"/>
              </a:srgbClr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85725"/>
              <a:ext cx="932235" cy="2817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200"/>
                </a:lnSpc>
              </a:pPr>
              <a:r>
                <a:rPr lang="en-US" b="true" sz="3000">
                  <a:solidFill>
                    <a:srgbClr val="FFFFFF">
                      <a:alpha val="86667"/>
                    </a:srgbClr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負債</a:t>
              </a: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4789048" y="7636362"/>
            <a:ext cx="3918161" cy="823722"/>
            <a:chOff x="0" y="0"/>
            <a:chExt cx="932235" cy="195985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932235" cy="195985"/>
            </a:xfrm>
            <a:custGeom>
              <a:avLst/>
              <a:gdLst/>
              <a:ahLst/>
              <a:cxnLst/>
              <a:rect r="r" b="b" t="t" l="l"/>
              <a:pathLst>
                <a:path h="195985" w="932235">
                  <a:moveTo>
                    <a:pt x="15807" y="0"/>
                  </a:moveTo>
                  <a:lnTo>
                    <a:pt x="916427" y="0"/>
                  </a:lnTo>
                  <a:cubicBezTo>
                    <a:pt x="920620" y="0"/>
                    <a:pt x="924640" y="1665"/>
                    <a:pt x="927605" y="4630"/>
                  </a:cubicBezTo>
                  <a:cubicBezTo>
                    <a:pt x="930569" y="7594"/>
                    <a:pt x="932235" y="11615"/>
                    <a:pt x="932235" y="15807"/>
                  </a:cubicBezTo>
                  <a:lnTo>
                    <a:pt x="932235" y="180178"/>
                  </a:lnTo>
                  <a:cubicBezTo>
                    <a:pt x="932235" y="188908"/>
                    <a:pt x="925157" y="195985"/>
                    <a:pt x="916427" y="195985"/>
                  </a:cubicBezTo>
                  <a:lnTo>
                    <a:pt x="15807" y="195985"/>
                  </a:lnTo>
                  <a:cubicBezTo>
                    <a:pt x="7077" y="195985"/>
                    <a:pt x="0" y="188908"/>
                    <a:pt x="0" y="180178"/>
                  </a:cubicBezTo>
                  <a:lnTo>
                    <a:pt x="0" y="15807"/>
                  </a:lnTo>
                  <a:cubicBezTo>
                    <a:pt x="0" y="7077"/>
                    <a:pt x="7077" y="0"/>
                    <a:pt x="15807" y="0"/>
                  </a:cubicBezTo>
                  <a:close/>
                </a:path>
              </a:pathLst>
            </a:custGeom>
            <a:solidFill>
              <a:srgbClr val="063D3E">
                <a:alpha val="86667"/>
              </a:srgbClr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85725"/>
              <a:ext cx="932235" cy="2817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200"/>
                </a:lnSpc>
              </a:pPr>
              <a:r>
                <a:rPr lang="en-US" b="true" sz="3000">
                  <a:solidFill>
                    <a:srgbClr val="FFFFFF">
                      <a:alpha val="86667"/>
                    </a:srgbClr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保險支出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666" r="0" b="-566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3213822" y="0"/>
            <a:ext cx="5044815" cy="10287000"/>
            <a:chOff x="0" y="0"/>
            <a:chExt cx="1328676" cy="270933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328676" cy="2709333"/>
            </a:xfrm>
            <a:custGeom>
              <a:avLst/>
              <a:gdLst/>
              <a:ahLst/>
              <a:cxnLst/>
              <a:rect r="r" b="b" t="t" l="l"/>
              <a:pathLst>
                <a:path h="2709333" w="1328676">
                  <a:moveTo>
                    <a:pt x="0" y="0"/>
                  </a:moveTo>
                  <a:lnTo>
                    <a:pt x="1328676" y="0"/>
                  </a:lnTo>
                  <a:lnTo>
                    <a:pt x="132867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52D2E">
                <a:alpha val="82745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14300"/>
              <a:ext cx="1328676" cy="28236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02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3409368" y="2917533"/>
            <a:ext cx="4471429" cy="4595622"/>
            <a:chOff x="0" y="0"/>
            <a:chExt cx="1191008" cy="122408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91008" cy="1224088"/>
            </a:xfrm>
            <a:custGeom>
              <a:avLst/>
              <a:gdLst/>
              <a:ahLst/>
              <a:cxnLst/>
              <a:rect r="r" b="b" t="t" l="l"/>
              <a:pathLst>
                <a:path h="1224088" w="1191008">
                  <a:moveTo>
                    <a:pt x="0" y="0"/>
                  </a:moveTo>
                  <a:lnTo>
                    <a:pt x="1191008" y="0"/>
                  </a:lnTo>
                  <a:lnTo>
                    <a:pt x="1191008" y="1224088"/>
                  </a:lnTo>
                  <a:lnTo>
                    <a:pt x="0" y="1224088"/>
                  </a:lnTo>
                  <a:close/>
                </a:path>
              </a:pathLst>
            </a:custGeom>
          </p:spPr>
        </p:sp>
        <p:sp>
          <p:nvSpPr>
            <p:cNvPr name="TextBox 8" id="8"/>
            <p:cNvSpPr txBox="true"/>
            <p:nvPr/>
          </p:nvSpPr>
          <p:spPr>
            <a:xfrm>
              <a:off x="0" y="-152400"/>
              <a:ext cx="1191008" cy="13764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just">
                <a:lnSpc>
                  <a:spcPts val="4950"/>
                </a:lnSpc>
              </a:pPr>
              <a:r>
                <a:rPr lang="en-US" b="true" sz="30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① 光鮮亮麗注重穿著打扮</a:t>
              </a:r>
            </a:p>
            <a:p>
              <a:pPr algn="just">
                <a:lnSpc>
                  <a:spcPts val="4950"/>
                </a:lnSpc>
              </a:pPr>
              <a:r>
                <a:rPr lang="en-US" b="true" sz="30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② 住家裡吃家裡</a:t>
              </a:r>
            </a:p>
            <a:p>
              <a:pPr algn="just">
                <a:lnSpc>
                  <a:spcPts val="4950"/>
                </a:lnSpc>
              </a:pPr>
              <a:r>
                <a:rPr lang="en-US" b="true" sz="30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③ 沒有開車騎車</a:t>
              </a:r>
            </a:p>
            <a:p>
              <a:pPr algn="just">
                <a:lnSpc>
                  <a:spcPts val="4950"/>
                </a:lnSpc>
              </a:pPr>
              <a:r>
                <a:rPr lang="en-US" b="true" sz="30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④ 使用大眾交通工具</a:t>
              </a:r>
            </a:p>
            <a:p>
              <a:pPr algn="just">
                <a:lnSpc>
                  <a:spcPts val="4950"/>
                </a:lnSpc>
              </a:pPr>
              <a:r>
                <a:rPr lang="en-US" b="true" sz="30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     </a:t>
              </a:r>
              <a:r>
                <a:rPr lang="en-US" b="true" sz="30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或坐計程車uber</a:t>
              </a:r>
            </a:p>
            <a:p>
              <a:pPr algn="just">
                <a:lnSpc>
                  <a:spcPts val="4950"/>
                </a:lnSpc>
              </a:pPr>
              <a:r>
                <a:rPr lang="en-US" b="true" sz="30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⑤ 注重生活娛樂</a:t>
              </a:r>
            </a:p>
            <a:p>
              <a:pPr algn="just">
                <a:lnSpc>
                  <a:spcPts val="4950"/>
                </a:lnSpc>
              </a:pPr>
              <a:r>
                <a:rPr lang="en-US" b="true" sz="30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     </a:t>
              </a:r>
              <a:r>
                <a:rPr lang="en-US" b="true" sz="30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不需要承擔家計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3422139" y="7770313"/>
            <a:ext cx="3837161" cy="18751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985"/>
              </a:lnSpc>
            </a:pPr>
            <a:r>
              <a:rPr lang="en-US" b="true" sz="3021">
                <a:solidFill>
                  <a:srgbClr val="D2B687"/>
                </a:solidFill>
                <a:latin typeface="Poppins Bold"/>
                <a:ea typeface="Poppins Bold"/>
                <a:cs typeface="Poppins Bold"/>
                <a:sym typeface="Poppins Bold"/>
              </a:rPr>
              <a:t>『上無老，下無小</a:t>
            </a:r>
          </a:p>
          <a:p>
            <a:pPr algn="just">
              <a:lnSpc>
                <a:spcPts val="4985"/>
              </a:lnSpc>
            </a:pPr>
            <a:r>
              <a:rPr lang="en-US" b="true" sz="3021">
                <a:solidFill>
                  <a:srgbClr val="D2B687"/>
                </a:solidFill>
                <a:latin typeface="Poppins Bold"/>
                <a:ea typeface="Poppins Bold"/>
                <a:cs typeface="Poppins Bold"/>
                <a:sym typeface="Poppins Bold"/>
              </a:rPr>
              <a:t>     賺多少花多少』</a:t>
            </a:r>
          </a:p>
          <a:p>
            <a:pPr algn="just">
              <a:lnSpc>
                <a:spcPts val="4985"/>
              </a:lnSpc>
            </a:pPr>
            <a:r>
              <a:rPr lang="en-US" b="true" sz="3021">
                <a:solidFill>
                  <a:srgbClr val="D2B687"/>
                </a:solidFill>
                <a:latin typeface="Poppins Bold"/>
                <a:ea typeface="Poppins Bold"/>
                <a:cs typeface="Poppins Bold"/>
                <a:sym typeface="Poppins Bold"/>
              </a:rPr>
              <a:t>『享樂人生的公子哥』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409368" y="1381733"/>
            <a:ext cx="4069822" cy="776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53"/>
              </a:lnSpc>
            </a:pPr>
            <a:r>
              <a:rPr lang="en-US" b="true" sz="3970">
                <a:solidFill>
                  <a:srgbClr val="D2B687"/>
                </a:solidFill>
                <a:latin typeface="Poppins Bold"/>
                <a:ea typeface="Poppins Bold"/>
                <a:cs typeface="Poppins Bold"/>
                <a:sym typeface="Poppins Bold"/>
              </a:rPr>
              <a:t>分析：</a:t>
            </a:r>
          </a:p>
        </p:txBody>
      </p:sp>
      <p:graphicFrame>
        <p:nvGraphicFramePr>
          <p:cNvPr name="Object 11" id="11"/>
          <p:cNvGraphicFramePr/>
          <p:nvPr/>
        </p:nvGraphicFramePr>
        <p:xfrm>
          <a:off x="366620" y="2157753"/>
          <a:ext cx="3901044" cy="8229600"/>
        </p:xfrm>
        <a:graphic>
          <a:graphicData uri="http://schemas.openxmlformats.org/presentationml/2006/ole">
            <p:oleObj imgW="5537200" imgH="9867900" r:id="rId4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  <p:graphicFrame>
        <p:nvGraphicFramePr>
          <p:cNvPr name="Object 12" id="12"/>
          <p:cNvGraphicFramePr/>
          <p:nvPr/>
        </p:nvGraphicFramePr>
        <p:xfrm>
          <a:off x="4791657" y="2157753"/>
          <a:ext cx="3901044" cy="8229600"/>
        </p:xfrm>
        <a:graphic>
          <a:graphicData uri="http://schemas.openxmlformats.org/presentationml/2006/ole">
            <p:oleObj imgW="5537200" imgH="9867900" r:id="rId6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  <p:graphicFrame>
        <p:nvGraphicFramePr>
          <p:cNvPr name="Object 13" id="13"/>
          <p:cNvGraphicFramePr/>
          <p:nvPr/>
        </p:nvGraphicFramePr>
        <p:xfrm>
          <a:off x="9144000" y="4698124"/>
          <a:ext cx="3901044" cy="8229600"/>
        </p:xfrm>
        <a:graphic>
          <a:graphicData uri="http://schemas.openxmlformats.org/presentationml/2006/ole">
            <p:oleObj imgW="5537200" imgH="9867900" r:id="rId8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  <p:graphicFrame>
        <p:nvGraphicFramePr>
          <p:cNvPr name="Object 14" id="14"/>
          <p:cNvGraphicFramePr/>
          <p:nvPr/>
        </p:nvGraphicFramePr>
        <p:xfrm>
          <a:off x="4791657" y="5598017"/>
          <a:ext cx="3901044" cy="8229600"/>
        </p:xfrm>
        <a:graphic>
          <a:graphicData uri="http://schemas.openxmlformats.org/presentationml/2006/ole">
            <p:oleObj imgW="5537200" imgH="9867900" r:id="rId10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  <p:graphicFrame>
        <p:nvGraphicFramePr>
          <p:cNvPr name="Object 15" id="15"/>
          <p:cNvGraphicFramePr/>
          <p:nvPr/>
        </p:nvGraphicFramePr>
        <p:xfrm>
          <a:off x="4791657" y="8705972"/>
          <a:ext cx="3901044" cy="8229600"/>
        </p:xfrm>
        <a:graphic>
          <a:graphicData uri="http://schemas.openxmlformats.org/presentationml/2006/ole">
            <p:oleObj imgW="5537200" imgH="9867900" r:id="rId12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  <p:graphicFrame>
        <p:nvGraphicFramePr>
          <p:cNvPr name="Object 16" id="16"/>
          <p:cNvGraphicFramePr/>
          <p:nvPr/>
        </p:nvGraphicFramePr>
        <p:xfrm>
          <a:off x="9144000" y="8705972"/>
          <a:ext cx="3901044" cy="8229600"/>
        </p:xfrm>
        <a:graphic>
          <a:graphicData uri="http://schemas.openxmlformats.org/presentationml/2006/ole">
            <p:oleObj imgW="5537200" imgH="9867900" r:id="rId14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  <p:sp>
        <p:nvSpPr>
          <p:cNvPr name="TextBox 17" id="17"/>
          <p:cNvSpPr txBox="true"/>
          <p:nvPr/>
        </p:nvSpPr>
        <p:spPr>
          <a:xfrm rot="0">
            <a:off x="9144000" y="815999"/>
            <a:ext cx="4069822" cy="23484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53"/>
              </a:lnSpc>
            </a:pPr>
            <a:r>
              <a:rPr lang="en-US" sz="3970" b="true">
                <a:solidFill>
                  <a:srgbClr val="BE9055"/>
                </a:solidFill>
                <a:latin typeface="Poppins Bold"/>
                <a:ea typeface="Poppins Bold"/>
                <a:cs typeface="Poppins Bold"/>
                <a:sym typeface="Poppins Bold"/>
              </a:rPr>
              <a:t>Alex</a:t>
            </a:r>
          </a:p>
          <a:p>
            <a:pPr algn="l">
              <a:lnSpc>
                <a:spcPts val="4102"/>
              </a:lnSpc>
            </a:pPr>
            <a:r>
              <a:rPr lang="en-US" sz="2646" b="true">
                <a:solidFill>
                  <a:srgbClr val="063D3E"/>
                </a:solidFill>
                <a:latin typeface="Poppins Bold"/>
                <a:ea typeface="Poppins Bold"/>
                <a:cs typeface="Poppins Bold"/>
                <a:sym typeface="Poppins Bold"/>
              </a:rPr>
              <a:t>生日 1986/10/30 </a:t>
            </a:r>
          </a:p>
          <a:p>
            <a:pPr algn="l">
              <a:lnSpc>
                <a:spcPts val="4102"/>
              </a:lnSpc>
            </a:pPr>
            <a:r>
              <a:rPr lang="en-US" sz="2646" b="true">
                <a:solidFill>
                  <a:srgbClr val="063D3E"/>
                </a:solidFill>
                <a:latin typeface="Poppins Bold"/>
                <a:ea typeface="Poppins Bold"/>
                <a:cs typeface="Poppins Bold"/>
                <a:sym typeface="Poppins Bold"/>
              </a:rPr>
              <a:t>年薪 46000 /月</a:t>
            </a:r>
          </a:p>
          <a:p>
            <a:pPr algn="l">
              <a:lnSpc>
                <a:spcPts val="4102"/>
              </a:lnSpc>
            </a:pPr>
            <a:r>
              <a:rPr lang="en-US" sz="2646" b="true">
                <a:solidFill>
                  <a:srgbClr val="063D3E"/>
                </a:solidFill>
                <a:latin typeface="Poppins Bold"/>
                <a:ea typeface="Poppins Bold"/>
                <a:cs typeface="Poppins Bold"/>
                <a:sym typeface="Poppins Bold"/>
              </a:rPr>
              <a:t>年終獎金 46000 / 年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5000923" y="6582963"/>
            <a:ext cx="1577679" cy="2694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65"/>
              </a:lnSpc>
              <a:spcBef>
                <a:spcPct val="0"/>
              </a:spcBef>
            </a:pPr>
            <a:r>
              <a:rPr lang="en-US" b="true" sz="1786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(醫療險意外險)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201413" y="1141322"/>
            <a:ext cx="4267787" cy="823722"/>
            <a:chOff x="0" y="0"/>
            <a:chExt cx="1015420" cy="195985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015420" cy="195985"/>
            </a:xfrm>
            <a:custGeom>
              <a:avLst/>
              <a:gdLst/>
              <a:ahLst/>
              <a:cxnLst/>
              <a:rect r="r" b="b" t="t" l="l"/>
              <a:pathLst>
                <a:path h="195985" w="1015420">
                  <a:moveTo>
                    <a:pt x="14512" y="0"/>
                  </a:moveTo>
                  <a:lnTo>
                    <a:pt x="1000908" y="0"/>
                  </a:lnTo>
                  <a:cubicBezTo>
                    <a:pt x="1008923" y="0"/>
                    <a:pt x="1015420" y="6497"/>
                    <a:pt x="1015420" y="14512"/>
                  </a:cubicBezTo>
                  <a:lnTo>
                    <a:pt x="1015420" y="181473"/>
                  </a:lnTo>
                  <a:cubicBezTo>
                    <a:pt x="1015420" y="185322"/>
                    <a:pt x="1013891" y="189013"/>
                    <a:pt x="1011169" y="191735"/>
                  </a:cubicBezTo>
                  <a:cubicBezTo>
                    <a:pt x="1008448" y="194456"/>
                    <a:pt x="1004757" y="195985"/>
                    <a:pt x="1000908" y="195985"/>
                  </a:cubicBezTo>
                  <a:lnTo>
                    <a:pt x="14512" y="195985"/>
                  </a:lnTo>
                  <a:cubicBezTo>
                    <a:pt x="6497" y="195985"/>
                    <a:pt x="0" y="189488"/>
                    <a:pt x="0" y="181473"/>
                  </a:cubicBezTo>
                  <a:lnTo>
                    <a:pt x="0" y="14512"/>
                  </a:lnTo>
                  <a:cubicBezTo>
                    <a:pt x="0" y="6497"/>
                    <a:pt x="6497" y="0"/>
                    <a:pt x="14512" y="0"/>
                  </a:cubicBezTo>
                  <a:close/>
                </a:path>
              </a:pathLst>
            </a:custGeom>
            <a:solidFill>
              <a:srgbClr val="063D3E">
                <a:alpha val="86667"/>
              </a:srgbClr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85725"/>
              <a:ext cx="1015420" cy="2817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200"/>
                </a:lnSpc>
              </a:pPr>
              <a:r>
                <a:rPr lang="en-US" b="true" sz="3000">
                  <a:solidFill>
                    <a:srgbClr val="FFFFFF">
                      <a:alpha val="86667"/>
                    </a:srgbClr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消費支出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4789048" y="1141322"/>
            <a:ext cx="3918161" cy="823722"/>
            <a:chOff x="0" y="0"/>
            <a:chExt cx="932235" cy="195985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932235" cy="195985"/>
            </a:xfrm>
            <a:custGeom>
              <a:avLst/>
              <a:gdLst/>
              <a:ahLst/>
              <a:cxnLst/>
              <a:rect r="r" b="b" t="t" l="l"/>
              <a:pathLst>
                <a:path h="195985" w="932235">
                  <a:moveTo>
                    <a:pt x="15807" y="0"/>
                  </a:moveTo>
                  <a:lnTo>
                    <a:pt x="916427" y="0"/>
                  </a:lnTo>
                  <a:cubicBezTo>
                    <a:pt x="920620" y="0"/>
                    <a:pt x="924640" y="1665"/>
                    <a:pt x="927605" y="4630"/>
                  </a:cubicBezTo>
                  <a:cubicBezTo>
                    <a:pt x="930569" y="7594"/>
                    <a:pt x="932235" y="11615"/>
                    <a:pt x="932235" y="15807"/>
                  </a:cubicBezTo>
                  <a:lnTo>
                    <a:pt x="932235" y="180178"/>
                  </a:lnTo>
                  <a:cubicBezTo>
                    <a:pt x="932235" y="188908"/>
                    <a:pt x="925157" y="195985"/>
                    <a:pt x="916427" y="195985"/>
                  </a:cubicBezTo>
                  <a:lnTo>
                    <a:pt x="15807" y="195985"/>
                  </a:lnTo>
                  <a:cubicBezTo>
                    <a:pt x="7077" y="195985"/>
                    <a:pt x="0" y="188908"/>
                    <a:pt x="0" y="180178"/>
                  </a:cubicBezTo>
                  <a:lnTo>
                    <a:pt x="0" y="15807"/>
                  </a:lnTo>
                  <a:cubicBezTo>
                    <a:pt x="0" y="7077"/>
                    <a:pt x="7077" y="0"/>
                    <a:pt x="15807" y="0"/>
                  </a:cubicBezTo>
                  <a:close/>
                </a:path>
              </a:pathLst>
            </a:custGeom>
            <a:solidFill>
              <a:srgbClr val="063D3E">
                <a:alpha val="86667"/>
              </a:srgbClr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85725"/>
              <a:ext cx="932235" cy="2817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200"/>
                </a:lnSpc>
              </a:pPr>
              <a:r>
                <a:rPr lang="en-US" b="true" sz="3000">
                  <a:solidFill>
                    <a:srgbClr val="FFFFFF">
                      <a:alpha val="86667"/>
                    </a:srgbClr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投資支出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4789048" y="4526645"/>
            <a:ext cx="3918161" cy="823722"/>
            <a:chOff x="0" y="0"/>
            <a:chExt cx="932235" cy="195985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932235" cy="195985"/>
            </a:xfrm>
            <a:custGeom>
              <a:avLst/>
              <a:gdLst/>
              <a:ahLst/>
              <a:cxnLst/>
              <a:rect r="r" b="b" t="t" l="l"/>
              <a:pathLst>
                <a:path h="195985" w="932235">
                  <a:moveTo>
                    <a:pt x="15807" y="0"/>
                  </a:moveTo>
                  <a:lnTo>
                    <a:pt x="916427" y="0"/>
                  </a:lnTo>
                  <a:cubicBezTo>
                    <a:pt x="920620" y="0"/>
                    <a:pt x="924640" y="1665"/>
                    <a:pt x="927605" y="4630"/>
                  </a:cubicBezTo>
                  <a:cubicBezTo>
                    <a:pt x="930569" y="7594"/>
                    <a:pt x="932235" y="11615"/>
                    <a:pt x="932235" y="15807"/>
                  </a:cubicBezTo>
                  <a:lnTo>
                    <a:pt x="932235" y="180178"/>
                  </a:lnTo>
                  <a:cubicBezTo>
                    <a:pt x="932235" y="188908"/>
                    <a:pt x="925157" y="195985"/>
                    <a:pt x="916427" y="195985"/>
                  </a:cubicBezTo>
                  <a:lnTo>
                    <a:pt x="15807" y="195985"/>
                  </a:lnTo>
                  <a:cubicBezTo>
                    <a:pt x="7077" y="195985"/>
                    <a:pt x="0" y="188908"/>
                    <a:pt x="0" y="180178"/>
                  </a:cubicBezTo>
                  <a:lnTo>
                    <a:pt x="0" y="15807"/>
                  </a:lnTo>
                  <a:cubicBezTo>
                    <a:pt x="0" y="7077"/>
                    <a:pt x="7077" y="0"/>
                    <a:pt x="15807" y="0"/>
                  </a:cubicBezTo>
                  <a:close/>
                </a:path>
              </a:pathLst>
            </a:custGeom>
            <a:solidFill>
              <a:srgbClr val="063D3E">
                <a:alpha val="86667"/>
              </a:srgbClr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85725"/>
              <a:ext cx="932235" cy="2817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200"/>
                </a:lnSpc>
              </a:pPr>
              <a:r>
                <a:rPr lang="en-US" b="true" sz="3000">
                  <a:solidFill>
                    <a:srgbClr val="FFFFFF">
                      <a:alpha val="86667"/>
                    </a:srgbClr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風險管理支出</a:t>
              </a: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9138782" y="3547067"/>
            <a:ext cx="3918161" cy="823722"/>
            <a:chOff x="0" y="0"/>
            <a:chExt cx="932235" cy="195985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932235" cy="195985"/>
            </a:xfrm>
            <a:custGeom>
              <a:avLst/>
              <a:gdLst/>
              <a:ahLst/>
              <a:cxnLst/>
              <a:rect r="r" b="b" t="t" l="l"/>
              <a:pathLst>
                <a:path h="195985" w="932235">
                  <a:moveTo>
                    <a:pt x="15807" y="0"/>
                  </a:moveTo>
                  <a:lnTo>
                    <a:pt x="916427" y="0"/>
                  </a:lnTo>
                  <a:cubicBezTo>
                    <a:pt x="920620" y="0"/>
                    <a:pt x="924640" y="1665"/>
                    <a:pt x="927605" y="4630"/>
                  </a:cubicBezTo>
                  <a:cubicBezTo>
                    <a:pt x="930569" y="7594"/>
                    <a:pt x="932235" y="11615"/>
                    <a:pt x="932235" y="15807"/>
                  </a:cubicBezTo>
                  <a:lnTo>
                    <a:pt x="932235" y="180178"/>
                  </a:lnTo>
                  <a:cubicBezTo>
                    <a:pt x="932235" y="188908"/>
                    <a:pt x="925157" y="195985"/>
                    <a:pt x="916427" y="195985"/>
                  </a:cubicBezTo>
                  <a:lnTo>
                    <a:pt x="15807" y="195985"/>
                  </a:lnTo>
                  <a:cubicBezTo>
                    <a:pt x="7077" y="195985"/>
                    <a:pt x="0" y="188908"/>
                    <a:pt x="0" y="180178"/>
                  </a:cubicBezTo>
                  <a:lnTo>
                    <a:pt x="0" y="15807"/>
                  </a:lnTo>
                  <a:cubicBezTo>
                    <a:pt x="0" y="7077"/>
                    <a:pt x="7077" y="0"/>
                    <a:pt x="15807" y="0"/>
                  </a:cubicBezTo>
                  <a:close/>
                </a:path>
              </a:pathLst>
            </a:custGeom>
            <a:solidFill>
              <a:srgbClr val="063D3E">
                <a:alpha val="86667"/>
              </a:srgbClr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85725"/>
              <a:ext cx="932235" cy="2817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200"/>
                </a:lnSpc>
              </a:pPr>
              <a:r>
                <a:rPr lang="en-US" b="true" sz="3000">
                  <a:solidFill>
                    <a:srgbClr val="FFFFFF">
                      <a:alpha val="86667"/>
                    </a:srgbClr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資產</a:t>
              </a: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9138782" y="7636362"/>
            <a:ext cx="3918161" cy="823722"/>
            <a:chOff x="0" y="0"/>
            <a:chExt cx="932235" cy="195985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932235" cy="195985"/>
            </a:xfrm>
            <a:custGeom>
              <a:avLst/>
              <a:gdLst/>
              <a:ahLst/>
              <a:cxnLst/>
              <a:rect r="r" b="b" t="t" l="l"/>
              <a:pathLst>
                <a:path h="195985" w="932235">
                  <a:moveTo>
                    <a:pt x="15807" y="0"/>
                  </a:moveTo>
                  <a:lnTo>
                    <a:pt x="916427" y="0"/>
                  </a:lnTo>
                  <a:cubicBezTo>
                    <a:pt x="920620" y="0"/>
                    <a:pt x="924640" y="1665"/>
                    <a:pt x="927605" y="4630"/>
                  </a:cubicBezTo>
                  <a:cubicBezTo>
                    <a:pt x="930569" y="7594"/>
                    <a:pt x="932235" y="11615"/>
                    <a:pt x="932235" y="15807"/>
                  </a:cubicBezTo>
                  <a:lnTo>
                    <a:pt x="932235" y="180178"/>
                  </a:lnTo>
                  <a:cubicBezTo>
                    <a:pt x="932235" y="188908"/>
                    <a:pt x="925157" y="195985"/>
                    <a:pt x="916427" y="195985"/>
                  </a:cubicBezTo>
                  <a:lnTo>
                    <a:pt x="15807" y="195985"/>
                  </a:lnTo>
                  <a:cubicBezTo>
                    <a:pt x="7077" y="195985"/>
                    <a:pt x="0" y="188908"/>
                    <a:pt x="0" y="180178"/>
                  </a:cubicBezTo>
                  <a:lnTo>
                    <a:pt x="0" y="15807"/>
                  </a:lnTo>
                  <a:cubicBezTo>
                    <a:pt x="0" y="7077"/>
                    <a:pt x="7077" y="0"/>
                    <a:pt x="15807" y="0"/>
                  </a:cubicBezTo>
                  <a:close/>
                </a:path>
              </a:pathLst>
            </a:custGeom>
            <a:solidFill>
              <a:srgbClr val="063D3E">
                <a:alpha val="86667"/>
              </a:srgbClr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85725"/>
              <a:ext cx="932235" cy="2817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200"/>
                </a:lnSpc>
              </a:pPr>
              <a:r>
                <a:rPr lang="en-US" b="true" sz="3000">
                  <a:solidFill>
                    <a:srgbClr val="FFFFFF">
                      <a:alpha val="86667"/>
                    </a:srgbClr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負債</a:t>
              </a: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4789048" y="7636362"/>
            <a:ext cx="3918161" cy="823722"/>
            <a:chOff x="0" y="0"/>
            <a:chExt cx="932235" cy="195985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932235" cy="195985"/>
            </a:xfrm>
            <a:custGeom>
              <a:avLst/>
              <a:gdLst/>
              <a:ahLst/>
              <a:cxnLst/>
              <a:rect r="r" b="b" t="t" l="l"/>
              <a:pathLst>
                <a:path h="195985" w="932235">
                  <a:moveTo>
                    <a:pt x="15807" y="0"/>
                  </a:moveTo>
                  <a:lnTo>
                    <a:pt x="916427" y="0"/>
                  </a:lnTo>
                  <a:cubicBezTo>
                    <a:pt x="920620" y="0"/>
                    <a:pt x="924640" y="1665"/>
                    <a:pt x="927605" y="4630"/>
                  </a:cubicBezTo>
                  <a:cubicBezTo>
                    <a:pt x="930569" y="7594"/>
                    <a:pt x="932235" y="11615"/>
                    <a:pt x="932235" y="15807"/>
                  </a:cubicBezTo>
                  <a:lnTo>
                    <a:pt x="932235" y="180178"/>
                  </a:lnTo>
                  <a:cubicBezTo>
                    <a:pt x="932235" y="188908"/>
                    <a:pt x="925157" y="195985"/>
                    <a:pt x="916427" y="195985"/>
                  </a:cubicBezTo>
                  <a:lnTo>
                    <a:pt x="15807" y="195985"/>
                  </a:lnTo>
                  <a:cubicBezTo>
                    <a:pt x="7077" y="195985"/>
                    <a:pt x="0" y="188908"/>
                    <a:pt x="0" y="180178"/>
                  </a:cubicBezTo>
                  <a:lnTo>
                    <a:pt x="0" y="15807"/>
                  </a:lnTo>
                  <a:cubicBezTo>
                    <a:pt x="0" y="7077"/>
                    <a:pt x="7077" y="0"/>
                    <a:pt x="15807" y="0"/>
                  </a:cubicBezTo>
                  <a:close/>
                </a:path>
              </a:pathLst>
            </a:custGeom>
            <a:solidFill>
              <a:srgbClr val="063D3E">
                <a:alpha val="86667"/>
              </a:srgbClr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85725"/>
              <a:ext cx="932235" cy="2817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200"/>
                </a:lnSpc>
              </a:pPr>
              <a:r>
                <a:rPr lang="en-US" b="true" sz="3000">
                  <a:solidFill>
                    <a:srgbClr val="FFFFFF">
                      <a:alpha val="86667"/>
                    </a:srgbClr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保險支出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666" r="0" b="-5666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3794942" y="4199339"/>
            <a:ext cx="4069822" cy="7692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53"/>
              </a:lnSpc>
            </a:pPr>
            <a:r>
              <a:rPr lang="en-US" b="true" sz="3970">
                <a:solidFill>
                  <a:srgbClr val="BE9055"/>
                </a:solidFill>
                <a:latin typeface="Poppins Bold"/>
                <a:ea typeface="Poppins Bold"/>
                <a:cs typeface="Poppins Bold"/>
                <a:sym typeface="Poppins Bold"/>
              </a:rPr>
              <a:t>有什麼優點？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794942" y="5159058"/>
            <a:ext cx="4069822" cy="7692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53"/>
              </a:lnSpc>
            </a:pPr>
            <a:r>
              <a:rPr lang="en-US" b="true" sz="3970">
                <a:solidFill>
                  <a:srgbClr val="BE9055"/>
                </a:solidFill>
                <a:latin typeface="Poppins Bold"/>
                <a:ea typeface="Poppins Bold"/>
                <a:cs typeface="Poppins Bold"/>
                <a:sym typeface="Poppins Bold"/>
              </a:rPr>
              <a:t>有什麼缺點？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794942" y="6122489"/>
            <a:ext cx="4069822" cy="7692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53"/>
              </a:lnSpc>
            </a:pPr>
            <a:r>
              <a:rPr lang="en-US" b="true" sz="3970">
                <a:solidFill>
                  <a:srgbClr val="BE9055"/>
                </a:solidFill>
                <a:latin typeface="Poppins Bold"/>
                <a:ea typeface="Poppins Bold"/>
                <a:cs typeface="Poppins Bold"/>
                <a:sym typeface="Poppins Bold"/>
              </a:rPr>
              <a:t>財務狀況如何？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794942" y="1382284"/>
            <a:ext cx="4069822" cy="233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53"/>
              </a:lnSpc>
            </a:pPr>
            <a:r>
              <a:rPr lang="en-US" sz="3970" b="true">
                <a:solidFill>
                  <a:srgbClr val="063D3E"/>
                </a:solidFill>
                <a:latin typeface="Poppins Bold"/>
                <a:ea typeface="Poppins Bold"/>
                <a:cs typeface="Poppins Bold"/>
                <a:sym typeface="Poppins Bold"/>
              </a:rPr>
              <a:t>如果你是</a:t>
            </a:r>
          </a:p>
          <a:p>
            <a:pPr algn="l">
              <a:lnSpc>
                <a:spcPts val="6153"/>
              </a:lnSpc>
            </a:pPr>
            <a:r>
              <a:rPr lang="en-US" sz="3970" b="true">
                <a:solidFill>
                  <a:srgbClr val="063D3E"/>
                </a:solidFill>
                <a:latin typeface="Poppins Bold"/>
                <a:ea typeface="Poppins Bold"/>
                <a:cs typeface="Poppins Bold"/>
                <a:sym typeface="Poppins Bold"/>
              </a:rPr>
              <a:t>Alex的朋友，</a:t>
            </a:r>
          </a:p>
          <a:p>
            <a:pPr algn="l">
              <a:lnSpc>
                <a:spcPts val="6153"/>
              </a:lnSpc>
            </a:pPr>
            <a:r>
              <a:rPr lang="en-US" sz="3970" b="true">
                <a:solidFill>
                  <a:srgbClr val="063D3E"/>
                </a:solidFill>
                <a:latin typeface="Poppins Bold"/>
                <a:ea typeface="Poppins Bold"/>
                <a:cs typeface="Poppins Bold"/>
                <a:sym typeface="Poppins Bold"/>
              </a:rPr>
              <a:t>幫他</a:t>
            </a:r>
            <a:r>
              <a:rPr lang="en-US" sz="3970" b="true">
                <a:solidFill>
                  <a:srgbClr val="8B3339"/>
                </a:solidFill>
                <a:latin typeface="Poppins Bold"/>
                <a:ea typeface="Poppins Bold"/>
                <a:cs typeface="Poppins Bold"/>
                <a:sym typeface="Poppins Bold"/>
              </a:rPr>
              <a:t>診斷</a:t>
            </a:r>
            <a:r>
              <a:rPr lang="en-US" sz="3970" b="true">
                <a:solidFill>
                  <a:srgbClr val="063D3E"/>
                </a:solidFill>
                <a:latin typeface="Poppins Bold"/>
                <a:ea typeface="Poppins Bold"/>
                <a:cs typeface="Poppins Bold"/>
                <a:sym typeface="Poppins Bold"/>
              </a:rPr>
              <a:t>：</a:t>
            </a:r>
          </a:p>
        </p:txBody>
      </p:sp>
      <p:graphicFrame>
        <p:nvGraphicFramePr>
          <p:cNvPr name="Object 7" id="7"/>
          <p:cNvGraphicFramePr/>
          <p:nvPr/>
        </p:nvGraphicFramePr>
        <p:xfrm>
          <a:off x="366620" y="2157753"/>
          <a:ext cx="3901044" cy="8229600"/>
        </p:xfrm>
        <a:graphic>
          <a:graphicData uri="http://schemas.openxmlformats.org/presentationml/2006/ole">
            <p:oleObj imgW="5537200" imgH="9867900" r:id="rId4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  <p:graphicFrame>
        <p:nvGraphicFramePr>
          <p:cNvPr name="Object 8" id="8"/>
          <p:cNvGraphicFramePr/>
          <p:nvPr/>
        </p:nvGraphicFramePr>
        <p:xfrm>
          <a:off x="4791657" y="2157753"/>
          <a:ext cx="3901044" cy="8229600"/>
        </p:xfrm>
        <a:graphic>
          <a:graphicData uri="http://schemas.openxmlformats.org/presentationml/2006/ole">
            <p:oleObj imgW="5537200" imgH="9867900" r:id="rId6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  <p:graphicFrame>
        <p:nvGraphicFramePr>
          <p:cNvPr name="Object 9" id="9"/>
          <p:cNvGraphicFramePr/>
          <p:nvPr/>
        </p:nvGraphicFramePr>
        <p:xfrm>
          <a:off x="9144000" y="4698124"/>
          <a:ext cx="3901044" cy="8229600"/>
        </p:xfrm>
        <a:graphic>
          <a:graphicData uri="http://schemas.openxmlformats.org/presentationml/2006/ole">
            <p:oleObj imgW="5537200" imgH="9867900" r:id="rId8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  <p:graphicFrame>
        <p:nvGraphicFramePr>
          <p:cNvPr name="Object 10" id="10"/>
          <p:cNvGraphicFramePr/>
          <p:nvPr/>
        </p:nvGraphicFramePr>
        <p:xfrm>
          <a:off x="4791657" y="5598017"/>
          <a:ext cx="3901044" cy="8229600"/>
        </p:xfrm>
        <a:graphic>
          <a:graphicData uri="http://schemas.openxmlformats.org/presentationml/2006/ole">
            <p:oleObj imgW="5537200" imgH="9867900" r:id="rId10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  <p:graphicFrame>
        <p:nvGraphicFramePr>
          <p:cNvPr name="Object 11" id="11"/>
          <p:cNvGraphicFramePr/>
          <p:nvPr/>
        </p:nvGraphicFramePr>
        <p:xfrm>
          <a:off x="4791657" y="8705972"/>
          <a:ext cx="3901044" cy="8229600"/>
        </p:xfrm>
        <a:graphic>
          <a:graphicData uri="http://schemas.openxmlformats.org/presentationml/2006/ole">
            <p:oleObj imgW="5537200" imgH="9867900" r:id="rId12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  <p:graphicFrame>
        <p:nvGraphicFramePr>
          <p:cNvPr name="Object 12" id="12"/>
          <p:cNvGraphicFramePr/>
          <p:nvPr/>
        </p:nvGraphicFramePr>
        <p:xfrm>
          <a:off x="9144000" y="8705972"/>
          <a:ext cx="3901044" cy="8229600"/>
        </p:xfrm>
        <a:graphic>
          <a:graphicData uri="http://schemas.openxmlformats.org/presentationml/2006/ole">
            <p:oleObj imgW="5537200" imgH="9867900" r:id="rId14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  <p:sp>
        <p:nvSpPr>
          <p:cNvPr name="TextBox 13" id="13"/>
          <p:cNvSpPr txBox="true"/>
          <p:nvPr/>
        </p:nvSpPr>
        <p:spPr>
          <a:xfrm rot="0">
            <a:off x="9144000" y="815999"/>
            <a:ext cx="4069822" cy="23484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53"/>
              </a:lnSpc>
            </a:pPr>
            <a:r>
              <a:rPr lang="en-US" sz="3970" b="true">
                <a:solidFill>
                  <a:srgbClr val="BE9055"/>
                </a:solidFill>
                <a:latin typeface="Poppins Bold"/>
                <a:ea typeface="Poppins Bold"/>
                <a:cs typeface="Poppins Bold"/>
                <a:sym typeface="Poppins Bold"/>
              </a:rPr>
              <a:t>Alex</a:t>
            </a:r>
          </a:p>
          <a:p>
            <a:pPr algn="l">
              <a:lnSpc>
                <a:spcPts val="4102"/>
              </a:lnSpc>
            </a:pPr>
            <a:r>
              <a:rPr lang="en-US" sz="2646" b="true">
                <a:solidFill>
                  <a:srgbClr val="063D3E"/>
                </a:solidFill>
                <a:latin typeface="Poppins Bold"/>
                <a:ea typeface="Poppins Bold"/>
                <a:cs typeface="Poppins Bold"/>
                <a:sym typeface="Poppins Bold"/>
              </a:rPr>
              <a:t>生日 1986/10/30 </a:t>
            </a:r>
          </a:p>
          <a:p>
            <a:pPr algn="l">
              <a:lnSpc>
                <a:spcPts val="4102"/>
              </a:lnSpc>
            </a:pPr>
            <a:r>
              <a:rPr lang="en-US" sz="2646" b="true">
                <a:solidFill>
                  <a:srgbClr val="063D3E"/>
                </a:solidFill>
                <a:latin typeface="Poppins Bold"/>
                <a:ea typeface="Poppins Bold"/>
                <a:cs typeface="Poppins Bold"/>
                <a:sym typeface="Poppins Bold"/>
              </a:rPr>
              <a:t>年薪 46000 /月</a:t>
            </a:r>
          </a:p>
          <a:p>
            <a:pPr algn="l">
              <a:lnSpc>
                <a:spcPts val="4102"/>
              </a:lnSpc>
            </a:pPr>
            <a:r>
              <a:rPr lang="en-US" sz="2646" b="true">
                <a:solidFill>
                  <a:srgbClr val="063D3E"/>
                </a:solidFill>
                <a:latin typeface="Poppins Bold"/>
                <a:ea typeface="Poppins Bold"/>
                <a:cs typeface="Poppins Bold"/>
                <a:sym typeface="Poppins Bold"/>
              </a:rPr>
              <a:t>年終獎金 46000 / 年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000923" y="6582963"/>
            <a:ext cx="1577679" cy="2694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65"/>
              </a:lnSpc>
              <a:spcBef>
                <a:spcPct val="0"/>
              </a:spcBef>
            </a:pPr>
            <a:r>
              <a:rPr lang="en-US" b="true" sz="1786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(醫療險意外險)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201413" y="1141322"/>
            <a:ext cx="4267787" cy="823722"/>
            <a:chOff x="0" y="0"/>
            <a:chExt cx="1015420" cy="195985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015420" cy="195985"/>
            </a:xfrm>
            <a:custGeom>
              <a:avLst/>
              <a:gdLst/>
              <a:ahLst/>
              <a:cxnLst/>
              <a:rect r="r" b="b" t="t" l="l"/>
              <a:pathLst>
                <a:path h="195985" w="1015420">
                  <a:moveTo>
                    <a:pt x="14512" y="0"/>
                  </a:moveTo>
                  <a:lnTo>
                    <a:pt x="1000908" y="0"/>
                  </a:lnTo>
                  <a:cubicBezTo>
                    <a:pt x="1008923" y="0"/>
                    <a:pt x="1015420" y="6497"/>
                    <a:pt x="1015420" y="14512"/>
                  </a:cubicBezTo>
                  <a:lnTo>
                    <a:pt x="1015420" y="181473"/>
                  </a:lnTo>
                  <a:cubicBezTo>
                    <a:pt x="1015420" y="185322"/>
                    <a:pt x="1013891" y="189013"/>
                    <a:pt x="1011169" y="191735"/>
                  </a:cubicBezTo>
                  <a:cubicBezTo>
                    <a:pt x="1008448" y="194456"/>
                    <a:pt x="1004757" y="195985"/>
                    <a:pt x="1000908" y="195985"/>
                  </a:cubicBezTo>
                  <a:lnTo>
                    <a:pt x="14512" y="195985"/>
                  </a:lnTo>
                  <a:cubicBezTo>
                    <a:pt x="6497" y="195985"/>
                    <a:pt x="0" y="189488"/>
                    <a:pt x="0" y="181473"/>
                  </a:cubicBezTo>
                  <a:lnTo>
                    <a:pt x="0" y="14512"/>
                  </a:lnTo>
                  <a:cubicBezTo>
                    <a:pt x="0" y="6497"/>
                    <a:pt x="6497" y="0"/>
                    <a:pt x="14512" y="0"/>
                  </a:cubicBezTo>
                  <a:close/>
                </a:path>
              </a:pathLst>
            </a:custGeom>
            <a:solidFill>
              <a:srgbClr val="063D3E">
                <a:alpha val="86667"/>
              </a:srgbClr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85725"/>
              <a:ext cx="1015420" cy="2817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200"/>
                </a:lnSpc>
              </a:pPr>
              <a:r>
                <a:rPr lang="en-US" b="true" sz="3000">
                  <a:solidFill>
                    <a:srgbClr val="FFFFFF">
                      <a:alpha val="86667"/>
                    </a:srgbClr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消費支出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4789048" y="1141322"/>
            <a:ext cx="3918161" cy="823722"/>
            <a:chOff x="0" y="0"/>
            <a:chExt cx="932235" cy="19598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932235" cy="195985"/>
            </a:xfrm>
            <a:custGeom>
              <a:avLst/>
              <a:gdLst/>
              <a:ahLst/>
              <a:cxnLst/>
              <a:rect r="r" b="b" t="t" l="l"/>
              <a:pathLst>
                <a:path h="195985" w="932235">
                  <a:moveTo>
                    <a:pt x="15807" y="0"/>
                  </a:moveTo>
                  <a:lnTo>
                    <a:pt x="916427" y="0"/>
                  </a:lnTo>
                  <a:cubicBezTo>
                    <a:pt x="920620" y="0"/>
                    <a:pt x="924640" y="1665"/>
                    <a:pt x="927605" y="4630"/>
                  </a:cubicBezTo>
                  <a:cubicBezTo>
                    <a:pt x="930569" y="7594"/>
                    <a:pt x="932235" y="11615"/>
                    <a:pt x="932235" y="15807"/>
                  </a:cubicBezTo>
                  <a:lnTo>
                    <a:pt x="932235" y="180178"/>
                  </a:lnTo>
                  <a:cubicBezTo>
                    <a:pt x="932235" y="188908"/>
                    <a:pt x="925157" y="195985"/>
                    <a:pt x="916427" y="195985"/>
                  </a:cubicBezTo>
                  <a:lnTo>
                    <a:pt x="15807" y="195985"/>
                  </a:lnTo>
                  <a:cubicBezTo>
                    <a:pt x="7077" y="195985"/>
                    <a:pt x="0" y="188908"/>
                    <a:pt x="0" y="180178"/>
                  </a:cubicBezTo>
                  <a:lnTo>
                    <a:pt x="0" y="15807"/>
                  </a:lnTo>
                  <a:cubicBezTo>
                    <a:pt x="0" y="7077"/>
                    <a:pt x="7077" y="0"/>
                    <a:pt x="15807" y="0"/>
                  </a:cubicBezTo>
                  <a:close/>
                </a:path>
              </a:pathLst>
            </a:custGeom>
            <a:solidFill>
              <a:srgbClr val="063D3E">
                <a:alpha val="86667"/>
              </a:srgbClr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85725"/>
              <a:ext cx="932235" cy="2817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200"/>
                </a:lnSpc>
              </a:pPr>
              <a:r>
                <a:rPr lang="en-US" b="true" sz="3000">
                  <a:solidFill>
                    <a:srgbClr val="FFFFFF">
                      <a:alpha val="86667"/>
                    </a:srgbClr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投資支出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4789048" y="4526645"/>
            <a:ext cx="3918161" cy="823722"/>
            <a:chOff x="0" y="0"/>
            <a:chExt cx="932235" cy="195985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932235" cy="195985"/>
            </a:xfrm>
            <a:custGeom>
              <a:avLst/>
              <a:gdLst/>
              <a:ahLst/>
              <a:cxnLst/>
              <a:rect r="r" b="b" t="t" l="l"/>
              <a:pathLst>
                <a:path h="195985" w="932235">
                  <a:moveTo>
                    <a:pt x="15807" y="0"/>
                  </a:moveTo>
                  <a:lnTo>
                    <a:pt x="916427" y="0"/>
                  </a:lnTo>
                  <a:cubicBezTo>
                    <a:pt x="920620" y="0"/>
                    <a:pt x="924640" y="1665"/>
                    <a:pt x="927605" y="4630"/>
                  </a:cubicBezTo>
                  <a:cubicBezTo>
                    <a:pt x="930569" y="7594"/>
                    <a:pt x="932235" y="11615"/>
                    <a:pt x="932235" y="15807"/>
                  </a:cubicBezTo>
                  <a:lnTo>
                    <a:pt x="932235" y="180178"/>
                  </a:lnTo>
                  <a:cubicBezTo>
                    <a:pt x="932235" y="188908"/>
                    <a:pt x="925157" y="195985"/>
                    <a:pt x="916427" y="195985"/>
                  </a:cubicBezTo>
                  <a:lnTo>
                    <a:pt x="15807" y="195985"/>
                  </a:lnTo>
                  <a:cubicBezTo>
                    <a:pt x="7077" y="195985"/>
                    <a:pt x="0" y="188908"/>
                    <a:pt x="0" y="180178"/>
                  </a:cubicBezTo>
                  <a:lnTo>
                    <a:pt x="0" y="15807"/>
                  </a:lnTo>
                  <a:cubicBezTo>
                    <a:pt x="0" y="7077"/>
                    <a:pt x="7077" y="0"/>
                    <a:pt x="15807" y="0"/>
                  </a:cubicBezTo>
                  <a:close/>
                </a:path>
              </a:pathLst>
            </a:custGeom>
            <a:solidFill>
              <a:srgbClr val="063D3E">
                <a:alpha val="86667"/>
              </a:srgbClr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85725"/>
              <a:ext cx="932235" cy="2817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200"/>
                </a:lnSpc>
              </a:pPr>
              <a:r>
                <a:rPr lang="en-US" b="true" sz="3000">
                  <a:solidFill>
                    <a:srgbClr val="FFFFFF">
                      <a:alpha val="86667"/>
                    </a:srgbClr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風險管理支出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9138782" y="3547067"/>
            <a:ext cx="3918161" cy="823722"/>
            <a:chOff x="0" y="0"/>
            <a:chExt cx="932235" cy="195985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932235" cy="195985"/>
            </a:xfrm>
            <a:custGeom>
              <a:avLst/>
              <a:gdLst/>
              <a:ahLst/>
              <a:cxnLst/>
              <a:rect r="r" b="b" t="t" l="l"/>
              <a:pathLst>
                <a:path h="195985" w="932235">
                  <a:moveTo>
                    <a:pt x="15807" y="0"/>
                  </a:moveTo>
                  <a:lnTo>
                    <a:pt x="916427" y="0"/>
                  </a:lnTo>
                  <a:cubicBezTo>
                    <a:pt x="920620" y="0"/>
                    <a:pt x="924640" y="1665"/>
                    <a:pt x="927605" y="4630"/>
                  </a:cubicBezTo>
                  <a:cubicBezTo>
                    <a:pt x="930569" y="7594"/>
                    <a:pt x="932235" y="11615"/>
                    <a:pt x="932235" y="15807"/>
                  </a:cubicBezTo>
                  <a:lnTo>
                    <a:pt x="932235" y="180178"/>
                  </a:lnTo>
                  <a:cubicBezTo>
                    <a:pt x="932235" y="188908"/>
                    <a:pt x="925157" y="195985"/>
                    <a:pt x="916427" y="195985"/>
                  </a:cubicBezTo>
                  <a:lnTo>
                    <a:pt x="15807" y="195985"/>
                  </a:lnTo>
                  <a:cubicBezTo>
                    <a:pt x="7077" y="195985"/>
                    <a:pt x="0" y="188908"/>
                    <a:pt x="0" y="180178"/>
                  </a:cubicBezTo>
                  <a:lnTo>
                    <a:pt x="0" y="15807"/>
                  </a:lnTo>
                  <a:cubicBezTo>
                    <a:pt x="0" y="7077"/>
                    <a:pt x="7077" y="0"/>
                    <a:pt x="15807" y="0"/>
                  </a:cubicBezTo>
                  <a:close/>
                </a:path>
              </a:pathLst>
            </a:custGeom>
            <a:solidFill>
              <a:srgbClr val="063D3E">
                <a:alpha val="86667"/>
              </a:srgbClr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85725"/>
              <a:ext cx="932235" cy="2817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200"/>
                </a:lnSpc>
              </a:pPr>
              <a:r>
                <a:rPr lang="en-US" b="true" sz="3000">
                  <a:solidFill>
                    <a:srgbClr val="FFFFFF">
                      <a:alpha val="86667"/>
                    </a:srgbClr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資產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9138782" y="7636362"/>
            <a:ext cx="3918161" cy="823722"/>
            <a:chOff x="0" y="0"/>
            <a:chExt cx="932235" cy="195985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932235" cy="195985"/>
            </a:xfrm>
            <a:custGeom>
              <a:avLst/>
              <a:gdLst/>
              <a:ahLst/>
              <a:cxnLst/>
              <a:rect r="r" b="b" t="t" l="l"/>
              <a:pathLst>
                <a:path h="195985" w="932235">
                  <a:moveTo>
                    <a:pt x="15807" y="0"/>
                  </a:moveTo>
                  <a:lnTo>
                    <a:pt x="916427" y="0"/>
                  </a:lnTo>
                  <a:cubicBezTo>
                    <a:pt x="920620" y="0"/>
                    <a:pt x="924640" y="1665"/>
                    <a:pt x="927605" y="4630"/>
                  </a:cubicBezTo>
                  <a:cubicBezTo>
                    <a:pt x="930569" y="7594"/>
                    <a:pt x="932235" y="11615"/>
                    <a:pt x="932235" y="15807"/>
                  </a:cubicBezTo>
                  <a:lnTo>
                    <a:pt x="932235" y="180178"/>
                  </a:lnTo>
                  <a:cubicBezTo>
                    <a:pt x="932235" y="188908"/>
                    <a:pt x="925157" y="195985"/>
                    <a:pt x="916427" y="195985"/>
                  </a:cubicBezTo>
                  <a:lnTo>
                    <a:pt x="15807" y="195985"/>
                  </a:lnTo>
                  <a:cubicBezTo>
                    <a:pt x="7077" y="195985"/>
                    <a:pt x="0" y="188908"/>
                    <a:pt x="0" y="180178"/>
                  </a:cubicBezTo>
                  <a:lnTo>
                    <a:pt x="0" y="15807"/>
                  </a:lnTo>
                  <a:cubicBezTo>
                    <a:pt x="0" y="7077"/>
                    <a:pt x="7077" y="0"/>
                    <a:pt x="15807" y="0"/>
                  </a:cubicBezTo>
                  <a:close/>
                </a:path>
              </a:pathLst>
            </a:custGeom>
            <a:solidFill>
              <a:srgbClr val="063D3E">
                <a:alpha val="86667"/>
              </a:srgbClr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85725"/>
              <a:ext cx="932235" cy="2817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200"/>
                </a:lnSpc>
              </a:pPr>
              <a:r>
                <a:rPr lang="en-US" b="true" sz="3000">
                  <a:solidFill>
                    <a:srgbClr val="FFFFFF">
                      <a:alpha val="86667"/>
                    </a:srgbClr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負債</a:t>
              </a: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4789048" y="7636362"/>
            <a:ext cx="3918161" cy="823722"/>
            <a:chOff x="0" y="0"/>
            <a:chExt cx="932235" cy="195985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932235" cy="195985"/>
            </a:xfrm>
            <a:custGeom>
              <a:avLst/>
              <a:gdLst/>
              <a:ahLst/>
              <a:cxnLst/>
              <a:rect r="r" b="b" t="t" l="l"/>
              <a:pathLst>
                <a:path h="195985" w="932235">
                  <a:moveTo>
                    <a:pt x="15807" y="0"/>
                  </a:moveTo>
                  <a:lnTo>
                    <a:pt x="916427" y="0"/>
                  </a:lnTo>
                  <a:cubicBezTo>
                    <a:pt x="920620" y="0"/>
                    <a:pt x="924640" y="1665"/>
                    <a:pt x="927605" y="4630"/>
                  </a:cubicBezTo>
                  <a:cubicBezTo>
                    <a:pt x="930569" y="7594"/>
                    <a:pt x="932235" y="11615"/>
                    <a:pt x="932235" y="15807"/>
                  </a:cubicBezTo>
                  <a:lnTo>
                    <a:pt x="932235" y="180178"/>
                  </a:lnTo>
                  <a:cubicBezTo>
                    <a:pt x="932235" y="188908"/>
                    <a:pt x="925157" y="195985"/>
                    <a:pt x="916427" y="195985"/>
                  </a:cubicBezTo>
                  <a:lnTo>
                    <a:pt x="15807" y="195985"/>
                  </a:lnTo>
                  <a:cubicBezTo>
                    <a:pt x="7077" y="195985"/>
                    <a:pt x="0" y="188908"/>
                    <a:pt x="0" y="180178"/>
                  </a:cubicBezTo>
                  <a:lnTo>
                    <a:pt x="0" y="15807"/>
                  </a:lnTo>
                  <a:cubicBezTo>
                    <a:pt x="0" y="7077"/>
                    <a:pt x="7077" y="0"/>
                    <a:pt x="15807" y="0"/>
                  </a:cubicBezTo>
                  <a:close/>
                </a:path>
              </a:pathLst>
            </a:custGeom>
            <a:solidFill>
              <a:srgbClr val="063D3E">
                <a:alpha val="86667"/>
              </a:srgbClr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85725"/>
              <a:ext cx="932235" cy="2817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200"/>
                </a:lnSpc>
              </a:pPr>
              <a:r>
                <a:rPr lang="en-US" b="true" sz="3000">
                  <a:solidFill>
                    <a:srgbClr val="FFFFFF">
                      <a:alpha val="86667"/>
                    </a:srgbClr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保險支出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666" r="0" b="-566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1053709" cy="10403101"/>
          </a:xfrm>
          <a:custGeom>
            <a:avLst/>
            <a:gdLst/>
            <a:ahLst/>
            <a:cxnLst/>
            <a:rect r="r" b="b" t="t" l="l"/>
            <a:pathLst>
              <a:path h="10403101" w="11053709">
                <a:moveTo>
                  <a:pt x="0" y="0"/>
                </a:moveTo>
                <a:lnTo>
                  <a:pt x="11053709" y="0"/>
                </a:lnTo>
                <a:lnTo>
                  <a:pt x="11053709" y="10403101"/>
                </a:lnTo>
                <a:lnTo>
                  <a:pt x="0" y="104031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18568" b="0"/>
            </a:stretch>
          </a:blipFill>
        </p:spPr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666" r="0" b="-566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1053709" cy="10403101"/>
          </a:xfrm>
          <a:custGeom>
            <a:avLst/>
            <a:gdLst/>
            <a:ahLst/>
            <a:cxnLst/>
            <a:rect r="r" b="b" t="t" l="l"/>
            <a:pathLst>
              <a:path h="10403101" w="11053709">
                <a:moveTo>
                  <a:pt x="0" y="0"/>
                </a:moveTo>
                <a:lnTo>
                  <a:pt x="11053709" y="0"/>
                </a:lnTo>
                <a:lnTo>
                  <a:pt x="11053709" y="10403101"/>
                </a:lnTo>
                <a:lnTo>
                  <a:pt x="0" y="104031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18568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8575" y="889173"/>
            <a:ext cx="4592117" cy="1929181"/>
            <a:chOff x="0" y="0"/>
            <a:chExt cx="1209446" cy="50809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209446" cy="508097"/>
            </a:xfrm>
            <a:custGeom>
              <a:avLst/>
              <a:gdLst/>
              <a:ahLst/>
              <a:cxnLst/>
              <a:rect r="r" b="b" t="t" l="l"/>
              <a:pathLst>
                <a:path h="508097" w="1209446">
                  <a:moveTo>
                    <a:pt x="0" y="0"/>
                  </a:moveTo>
                  <a:lnTo>
                    <a:pt x="1209446" y="0"/>
                  </a:lnTo>
                  <a:lnTo>
                    <a:pt x="1209446" y="508097"/>
                  </a:lnTo>
                  <a:lnTo>
                    <a:pt x="0" y="508097"/>
                  </a:lnTo>
                  <a:close/>
                </a:path>
              </a:pathLst>
            </a:custGeom>
            <a:ln w="47625" cap="sq">
              <a:solidFill>
                <a:srgbClr val="8B3339"/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114300"/>
              <a:ext cx="1209446" cy="6223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02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28575" y="2755337"/>
            <a:ext cx="4592117" cy="1929181"/>
            <a:chOff x="0" y="0"/>
            <a:chExt cx="1209446" cy="50809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209446" cy="508097"/>
            </a:xfrm>
            <a:custGeom>
              <a:avLst/>
              <a:gdLst/>
              <a:ahLst/>
              <a:cxnLst/>
              <a:rect r="r" b="b" t="t" l="l"/>
              <a:pathLst>
                <a:path h="508097" w="1209446">
                  <a:moveTo>
                    <a:pt x="0" y="0"/>
                  </a:moveTo>
                  <a:lnTo>
                    <a:pt x="1209446" y="0"/>
                  </a:lnTo>
                  <a:lnTo>
                    <a:pt x="1209446" y="508097"/>
                  </a:lnTo>
                  <a:lnTo>
                    <a:pt x="0" y="508097"/>
                  </a:lnTo>
                  <a:close/>
                </a:path>
              </a:pathLst>
            </a:custGeom>
            <a:ln w="47625" cap="sq">
              <a:solidFill>
                <a:srgbClr val="8B3339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114300"/>
              <a:ext cx="1209446" cy="6223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02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6461593" y="3272370"/>
            <a:ext cx="4592117" cy="2164219"/>
            <a:chOff x="0" y="0"/>
            <a:chExt cx="1209446" cy="570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209446" cy="570000"/>
            </a:xfrm>
            <a:custGeom>
              <a:avLst/>
              <a:gdLst/>
              <a:ahLst/>
              <a:cxnLst/>
              <a:rect r="r" b="b" t="t" l="l"/>
              <a:pathLst>
                <a:path h="570000" w="1209446">
                  <a:moveTo>
                    <a:pt x="0" y="0"/>
                  </a:moveTo>
                  <a:lnTo>
                    <a:pt x="1209446" y="0"/>
                  </a:lnTo>
                  <a:lnTo>
                    <a:pt x="1209446" y="570000"/>
                  </a:lnTo>
                  <a:lnTo>
                    <a:pt x="0" y="570000"/>
                  </a:lnTo>
                  <a:close/>
                </a:path>
              </a:pathLst>
            </a:custGeom>
            <a:ln w="47625" cap="sq">
              <a:solidFill>
                <a:srgbClr val="8B3339"/>
              </a:solidFill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114300"/>
              <a:ext cx="1209446" cy="684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02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6461593" y="889173"/>
            <a:ext cx="4592117" cy="2383197"/>
            <a:chOff x="0" y="0"/>
            <a:chExt cx="1209446" cy="62767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209446" cy="627673"/>
            </a:xfrm>
            <a:custGeom>
              <a:avLst/>
              <a:gdLst/>
              <a:ahLst/>
              <a:cxnLst/>
              <a:rect r="r" b="b" t="t" l="l"/>
              <a:pathLst>
                <a:path h="627673" w="1209446">
                  <a:moveTo>
                    <a:pt x="0" y="0"/>
                  </a:moveTo>
                  <a:lnTo>
                    <a:pt x="1209446" y="0"/>
                  </a:lnTo>
                  <a:lnTo>
                    <a:pt x="1209446" y="627673"/>
                  </a:lnTo>
                  <a:lnTo>
                    <a:pt x="0" y="627673"/>
                  </a:lnTo>
                  <a:close/>
                </a:path>
              </a:pathLst>
            </a:custGeom>
            <a:ln w="47625" cap="sq">
              <a:solidFill>
                <a:srgbClr val="8B3339"/>
              </a:solidFill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114300"/>
              <a:ext cx="1209446" cy="7419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02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6461593" y="5436588"/>
            <a:ext cx="4592117" cy="1981829"/>
            <a:chOff x="0" y="0"/>
            <a:chExt cx="1209446" cy="521963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209446" cy="521963"/>
            </a:xfrm>
            <a:custGeom>
              <a:avLst/>
              <a:gdLst/>
              <a:ahLst/>
              <a:cxnLst/>
              <a:rect r="r" b="b" t="t" l="l"/>
              <a:pathLst>
                <a:path h="521963" w="1209446">
                  <a:moveTo>
                    <a:pt x="0" y="0"/>
                  </a:moveTo>
                  <a:lnTo>
                    <a:pt x="1209446" y="0"/>
                  </a:lnTo>
                  <a:lnTo>
                    <a:pt x="1209446" y="521963"/>
                  </a:lnTo>
                  <a:lnTo>
                    <a:pt x="0" y="521963"/>
                  </a:lnTo>
                  <a:close/>
                </a:path>
              </a:pathLst>
            </a:custGeom>
            <a:ln w="47625" cap="sq">
              <a:solidFill>
                <a:srgbClr val="8B3339"/>
              </a:solidFill>
              <a:prstDash val="solid"/>
              <a:miter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-114300"/>
              <a:ext cx="1209446" cy="6362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02"/>
                </a:lnSpc>
              </a:pP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11547873" y="3624678"/>
            <a:ext cx="6740127" cy="41147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15"/>
              </a:lnSpc>
              <a:spcBef>
                <a:spcPct val="0"/>
              </a:spcBef>
            </a:pPr>
            <a:r>
              <a:rPr lang="en-US" b="true" sz="3296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① 無緊急預備金（儲蓄），財務應變能力差</a:t>
            </a:r>
          </a:p>
          <a:p>
            <a:pPr algn="l">
              <a:lnSpc>
                <a:spcPts val="4615"/>
              </a:lnSpc>
              <a:spcBef>
                <a:spcPct val="0"/>
              </a:spcBef>
            </a:pPr>
            <a:r>
              <a:rPr lang="en-US" b="true" sz="3296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② 過度消費排擠到投資與風險管理</a:t>
            </a:r>
          </a:p>
          <a:p>
            <a:pPr algn="l">
              <a:lnSpc>
                <a:spcPts val="4615"/>
              </a:lnSpc>
              <a:spcBef>
                <a:spcPct val="0"/>
              </a:spcBef>
            </a:pPr>
            <a:r>
              <a:rPr lang="en-US" b="true" sz="3296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③ 年近40沒有做退休規劃</a:t>
            </a:r>
          </a:p>
          <a:p>
            <a:pPr algn="l">
              <a:lnSpc>
                <a:spcPts val="4615"/>
              </a:lnSpc>
              <a:spcBef>
                <a:spcPct val="0"/>
              </a:spcBef>
            </a:pPr>
            <a:r>
              <a:rPr lang="en-US" b="true" sz="3296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④ 信用卡利率太高</a:t>
            </a:r>
          </a:p>
          <a:p>
            <a:pPr algn="l">
              <a:lnSpc>
                <a:spcPts val="4615"/>
              </a:lnSpc>
              <a:spcBef>
                <a:spcPct val="0"/>
              </a:spcBef>
            </a:pPr>
            <a:r>
              <a:rPr lang="en-US" b="true" sz="3296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⑤ 償債率低，代表較無生活壓力</a:t>
            </a:r>
          </a:p>
          <a:p>
            <a:pPr algn="l">
              <a:lnSpc>
                <a:spcPts val="4615"/>
              </a:lnSpc>
              <a:spcBef>
                <a:spcPct val="0"/>
              </a:spcBef>
            </a:pPr>
            <a:r>
              <a:rPr lang="en-US" b="true" sz="3296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⓺ 消費型資產佔比過多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1341610" y="8101308"/>
            <a:ext cx="7131098" cy="11104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19"/>
              </a:lnSpc>
              <a:spcBef>
                <a:spcPct val="0"/>
              </a:spcBef>
            </a:pPr>
            <a:r>
              <a:rPr lang="en-US" b="true" sz="3156">
                <a:solidFill>
                  <a:srgbClr val="D2B687"/>
                </a:solidFill>
                <a:latin typeface="Poppins Bold"/>
                <a:ea typeface="Poppins Bold"/>
                <a:cs typeface="Poppins Bold"/>
                <a:sym typeface="Poppins Bold"/>
              </a:rPr>
              <a:t>『今朝</a:t>
            </a:r>
            <a:r>
              <a:rPr lang="en-US" b="true" sz="3156">
                <a:solidFill>
                  <a:srgbClr val="D2B687"/>
                </a:solidFill>
                <a:latin typeface="Poppins Bold"/>
                <a:ea typeface="Poppins Bold"/>
                <a:cs typeface="Poppins Bold"/>
                <a:sym typeface="Poppins Bold"/>
              </a:rPr>
              <a:t>有酒今朝醉，明日來愁明日愁』</a:t>
            </a:r>
          </a:p>
          <a:p>
            <a:pPr algn="l">
              <a:lnSpc>
                <a:spcPts val="4419"/>
              </a:lnSpc>
              <a:spcBef>
                <a:spcPct val="0"/>
              </a:spcBef>
            </a:pPr>
            <a:r>
              <a:rPr lang="en-US" b="true" sz="3156">
                <a:solidFill>
                  <a:srgbClr val="D2B687"/>
                </a:solidFill>
                <a:latin typeface="Poppins Bold"/>
                <a:ea typeface="Poppins Bold"/>
                <a:cs typeface="Poppins Bold"/>
                <a:sym typeface="Poppins Bold"/>
              </a:rPr>
              <a:t>『活在當下，透支未來』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1547873" y="2344619"/>
            <a:ext cx="4069822" cy="776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53"/>
              </a:lnSpc>
            </a:pPr>
            <a:r>
              <a:rPr lang="en-US" b="true" sz="3970">
                <a:solidFill>
                  <a:srgbClr val="D2B687"/>
                </a:solidFill>
                <a:latin typeface="Poppins Bold"/>
                <a:ea typeface="Poppins Bold"/>
                <a:cs typeface="Poppins Bold"/>
                <a:sym typeface="Poppins Bold"/>
              </a:rPr>
              <a:t>診斷：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5106" t="-15964" r="0" b="-25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8571497" y="-2308635"/>
            <a:ext cx="14904271" cy="14904271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8410654" y="1753747"/>
            <a:ext cx="1586863" cy="1586863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B3339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7778065" y="4350068"/>
            <a:ext cx="1586863" cy="1586863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B3339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8410654" y="6946582"/>
            <a:ext cx="1586863" cy="1586863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B3339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AutoShape 15" id="15"/>
          <p:cNvSpPr/>
          <p:nvPr/>
        </p:nvSpPr>
        <p:spPr>
          <a:xfrm>
            <a:off x="2510692" y="5162550"/>
            <a:ext cx="886383" cy="0"/>
          </a:xfrm>
          <a:prstGeom prst="line">
            <a:avLst/>
          </a:prstGeom>
          <a:ln cap="flat" w="38100">
            <a:solidFill>
              <a:srgbClr val="8B333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6" id="16"/>
          <p:cNvSpPr/>
          <p:nvPr/>
        </p:nvSpPr>
        <p:spPr>
          <a:xfrm flipH="false" flipV="false" rot="0">
            <a:off x="8918723" y="2114810"/>
            <a:ext cx="570726" cy="864736"/>
          </a:xfrm>
          <a:custGeom>
            <a:avLst/>
            <a:gdLst/>
            <a:ahLst/>
            <a:cxnLst/>
            <a:rect r="r" b="b" t="t" l="l"/>
            <a:pathLst>
              <a:path h="864736" w="570726">
                <a:moveTo>
                  <a:pt x="0" y="0"/>
                </a:moveTo>
                <a:lnTo>
                  <a:pt x="570725" y="0"/>
                </a:lnTo>
                <a:lnTo>
                  <a:pt x="570725" y="864736"/>
                </a:lnTo>
                <a:lnTo>
                  <a:pt x="0" y="8647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8261735" y="4789486"/>
            <a:ext cx="619524" cy="708028"/>
          </a:xfrm>
          <a:custGeom>
            <a:avLst/>
            <a:gdLst/>
            <a:ahLst/>
            <a:cxnLst/>
            <a:rect r="r" b="b" t="t" l="l"/>
            <a:pathLst>
              <a:path h="708028" w="619524">
                <a:moveTo>
                  <a:pt x="0" y="0"/>
                </a:moveTo>
                <a:lnTo>
                  <a:pt x="619524" y="0"/>
                </a:lnTo>
                <a:lnTo>
                  <a:pt x="619524" y="708028"/>
                </a:lnTo>
                <a:lnTo>
                  <a:pt x="0" y="7080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8825176" y="7384732"/>
            <a:ext cx="757818" cy="710455"/>
          </a:xfrm>
          <a:custGeom>
            <a:avLst/>
            <a:gdLst/>
            <a:ahLst/>
            <a:cxnLst/>
            <a:rect r="r" b="b" t="t" l="l"/>
            <a:pathLst>
              <a:path h="710455" w="757818">
                <a:moveTo>
                  <a:pt x="0" y="0"/>
                </a:moveTo>
                <a:lnTo>
                  <a:pt x="757819" y="0"/>
                </a:lnTo>
                <a:lnTo>
                  <a:pt x="757819" y="710454"/>
                </a:lnTo>
                <a:lnTo>
                  <a:pt x="0" y="71045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2442644" y="3202768"/>
            <a:ext cx="4011531" cy="758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00"/>
              </a:lnSpc>
            </a:pPr>
            <a:r>
              <a:rPr lang="en-US" b="true" sz="5000">
                <a:solidFill>
                  <a:srgbClr val="D2B687"/>
                </a:solidFill>
                <a:latin typeface="Poppins Bold"/>
                <a:ea typeface="Poppins Bold"/>
                <a:cs typeface="Poppins Bold"/>
                <a:sym typeface="Poppins Bold"/>
              </a:rPr>
              <a:t>關於我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442644" y="3975068"/>
            <a:ext cx="4011531" cy="758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00"/>
              </a:lnSpc>
            </a:pPr>
            <a:r>
              <a:rPr lang="en-US" b="true" sz="50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業務員姓名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442644" y="6048211"/>
            <a:ext cx="4261152" cy="10362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Lorem ipsum dolor sit amet, consectetur the adipiscing elit. Sed iaculis luctus varius.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870731" y="2331953"/>
            <a:ext cx="6388569" cy="10362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1800">
                <a:solidFill>
                  <a:srgbClr val="182649"/>
                </a:solidFill>
                <a:latin typeface="Poppins"/>
                <a:ea typeface="Poppins"/>
                <a:cs typeface="Poppins"/>
                <a:sym typeface="Poppins"/>
              </a:rPr>
              <a:t>Lorem ipsum dolor sit amet, consectetur the adipiscing elit. Sed iaculis luctus varius. like of Vestibulum aliquam ex vel massa imperdiet laoreet.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870731" y="4928275"/>
            <a:ext cx="6388569" cy="10362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1800">
                <a:solidFill>
                  <a:srgbClr val="182649"/>
                </a:solidFill>
                <a:latin typeface="Poppins"/>
                <a:ea typeface="Poppins"/>
                <a:cs typeface="Poppins"/>
                <a:sym typeface="Poppins"/>
              </a:rPr>
              <a:t>Lorem ipsum dolor sit amet, consectetur the adipiscing elit. Sed iaculis luctus varius. like of Vestibulum aliquam ex vel massa imperdiet laoreet.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870731" y="1669232"/>
            <a:ext cx="3056828" cy="3917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 b="true">
                <a:solidFill>
                  <a:srgbClr val="182649"/>
                </a:solidFill>
                <a:latin typeface="Poppins Bold"/>
                <a:ea typeface="Poppins Bold"/>
                <a:cs typeface="Poppins Bold"/>
                <a:sym typeface="Poppins Bold"/>
              </a:rPr>
              <a:t>Family Insurance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0870731" y="4265554"/>
            <a:ext cx="3056828" cy="3917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 b="true">
                <a:solidFill>
                  <a:srgbClr val="182649"/>
                </a:solidFill>
                <a:latin typeface="Poppins Bold"/>
                <a:ea typeface="Poppins Bold"/>
                <a:cs typeface="Poppins Bold"/>
                <a:sym typeface="Poppins Bold"/>
              </a:rPr>
              <a:t>Property Insurance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0870731" y="7524597"/>
            <a:ext cx="6388569" cy="10362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1800">
                <a:solidFill>
                  <a:srgbClr val="182649"/>
                </a:solidFill>
                <a:latin typeface="Poppins"/>
                <a:ea typeface="Poppins"/>
                <a:cs typeface="Poppins"/>
                <a:sym typeface="Poppins"/>
              </a:rPr>
              <a:t>Lorem ipsum dolor sit amet, consectetur the adipiscing elit. Sed iaculis luctus varius. like of Vestibulum aliquam ex vel massa imperdiet laoreet.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0870731" y="6861875"/>
            <a:ext cx="3056828" cy="3917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 b="true">
                <a:solidFill>
                  <a:srgbClr val="182649"/>
                </a:solidFill>
                <a:latin typeface="Poppins Bold"/>
                <a:ea typeface="Poppins Bold"/>
                <a:cs typeface="Poppins Bold"/>
                <a:sym typeface="Poppins Bold"/>
              </a:rPr>
              <a:t>Vehicle Insurance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666" r="0" b="-5666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3794942" y="1382284"/>
            <a:ext cx="4069822" cy="3119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53"/>
              </a:lnSpc>
            </a:pPr>
            <a:r>
              <a:rPr lang="en-US" sz="3970" b="true">
                <a:solidFill>
                  <a:srgbClr val="063D3E"/>
                </a:solidFill>
                <a:latin typeface="Poppins Bold"/>
                <a:ea typeface="Poppins Bold"/>
                <a:cs typeface="Poppins Bold"/>
                <a:sym typeface="Poppins Bold"/>
              </a:rPr>
              <a:t>如果你是</a:t>
            </a:r>
          </a:p>
          <a:p>
            <a:pPr algn="l">
              <a:lnSpc>
                <a:spcPts val="6153"/>
              </a:lnSpc>
            </a:pPr>
            <a:r>
              <a:rPr lang="en-US" sz="3970" b="true">
                <a:solidFill>
                  <a:srgbClr val="063D3E"/>
                </a:solidFill>
                <a:latin typeface="Poppins Bold"/>
                <a:ea typeface="Poppins Bold"/>
                <a:cs typeface="Poppins Bold"/>
                <a:sym typeface="Poppins Bold"/>
              </a:rPr>
              <a:t>Alex的朋友，</a:t>
            </a:r>
          </a:p>
          <a:p>
            <a:pPr algn="l">
              <a:lnSpc>
                <a:spcPts val="6153"/>
              </a:lnSpc>
            </a:pPr>
            <a:r>
              <a:rPr lang="en-US" sz="3970" b="true">
                <a:solidFill>
                  <a:srgbClr val="063D3E"/>
                </a:solidFill>
                <a:latin typeface="Poppins Bold"/>
                <a:ea typeface="Poppins Bold"/>
                <a:cs typeface="Poppins Bold"/>
                <a:sym typeface="Poppins Bold"/>
              </a:rPr>
              <a:t>會給他怎樣的</a:t>
            </a:r>
          </a:p>
          <a:p>
            <a:pPr algn="l">
              <a:lnSpc>
                <a:spcPts val="6153"/>
              </a:lnSpc>
            </a:pPr>
            <a:r>
              <a:rPr lang="en-US" sz="3970" b="true">
                <a:solidFill>
                  <a:srgbClr val="8B3339"/>
                </a:solidFill>
                <a:latin typeface="Poppins Bold"/>
                <a:ea typeface="Poppins Bold"/>
                <a:cs typeface="Poppins Bold"/>
                <a:sym typeface="Poppins Bold"/>
              </a:rPr>
              <a:t>建議</a:t>
            </a:r>
            <a:r>
              <a:rPr lang="en-US" sz="3970" b="true">
                <a:solidFill>
                  <a:srgbClr val="063D3E"/>
                </a:solidFill>
                <a:latin typeface="Poppins Bold"/>
                <a:ea typeface="Poppins Bold"/>
                <a:cs typeface="Poppins Bold"/>
                <a:sym typeface="Poppins Bold"/>
              </a:rPr>
              <a:t>？</a:t>
            </a:r>
          </a:p>
        </p:txBody>
      </p:sp>
      <p:graphicFrame>
        <p:nvGraphicFramePr>
          <p:cNvPr name="Object 4" id="4"/>
          <p:cNvGraphicFramePr/>
          <p:nvPr/>
        </p:nvGraphicFramePr>
        <p:xfrm>
          <a:off x="366620" y="2157753"/>
          <a:ext cx="3901044" cy="8229600"/>
        </p:xfrm>
        <a:graphic>
          <a:graphicData uri="http://schemas.openxmlformats.org/presentationml/2006/ole">
            <p:oleObj imgW="5537200" imgH="9867900" r:id="rId4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  <p:graphicFrame>
        <p:nvGraphicFramePr>
          <p:cNvPr name="Object 5" id="5"/>
          <p:cNvGraphicFramePr/>
          <p:nvPr/>
        </p:nvGraphicFramePr>
        <p:xfrm>
          <a:off x="4791657" y="2157753"/>
          <a:ext cx="3901044" cy="8229600"/>
        </p:xfrm>
        <a:graphic>
          <a:graphicData uri="http://schemas.openxmlformats.org/presentationml/2006/ole">
            <p:oleObj imgW="5537200" imgH="9867900" r:id="rId6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  <p:graphicFrame>
        <p:nvGraphicFramePr>
          <p:cNvPr name="Object 6" id="6"/>
          <p:cNvGraphicFramePr/>
          <p:nvPr/>
        </p:nvGraphicFramePr>
        <p:xfrm>
          <a:off x="9144000" y="4698124"/>
          <a:ext cx="3901044" cy="8229600"/>
        </p:xfrm>
        <a:graphic>
          <a:graphicData uri="http://schemas.openxmlformats.org/presentationml/2006/ole">
            <p:oleObj imgW="5537200" imgH="9867900" r:id="rId8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  <p:graphicFrame>
        <p:nvGraphicFramePr>
          <p:cNvPr name="Object 7" id="7"/>
          <p:cNvGraphicFramePr/>
          <p:nvPr/>
        </p:nvGraphicFramePr>
        <p:xfrm>
          <a:off x="4791657" y="5598017"/>
          <a:ext cx="3901044" cy="8229600"/>
        </p:xfrm>
        <a:graphic>
          <a:graphicData uri="http://schemas.openxmlformats.org/presentationml/2006/ole">
            <p:oleObj imgW="5537200" imgH="9867900" r:id="rId10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  <p:graphicFrame>
        <p:nvGraphicFramePr>
          <p:cNvPr name="Object 8" id="8"/>
          <p:cNvGraphicFramePr/>
          <p:nvPr/>
        </p:nvGraphicFramePr>
        <p:xfrm>
          <a:off x="4791657" y="8705972"/>
          <a:ext cx="3901044" cy="8229600"/>
        </p:xfrm>
        <a:graphic>
          <a:graphicData uri="http://schemas.openxmlformats.org/presentationml/2006/ole">
            <p:oleObj imgW="5537200" imgH="9867900" r:id="rId12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  <p:graphicFrame>
        <p:nvGraphicFramePr>
          <p:cNvPr name="Object 9" id="9"/>
          <p:cNvGraphicFramePr/>
          <p:nvPr/>
        </p:nvGraphicFramePr>
        <p:xfrm>
          <a:off x="9144000" y="8705972"/>
          <a:ext cx="3901044" cy="8229600"/>
        </p:xfrm>
        <a:graphic>
          <a:graphicData uri="http://schemas.openxmlformats.org/presentationml/2006/ole">
            <p:oleObj imgW="5537200" imgH="9867900" r:id="rId14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  <p:sp>
        <p:nvSpPr>
          <p:cNvPr name="TextBox 10" id="10"/>
          <p:cNvSpPr txBox="true"/>
          <p:nvPr/>
        </p:nvSpPr>
        <p:spPr>
          <a:xfrm rot="0">
            <a:off x="9144000" y="815999"/>
            <a:ext cx="4069822" cy="23484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53"/>
              </a:lnSpc>
            </a:pPr>
            <a:r>
              <a:rPr lang="en-US" sz="3970" b="true">
                <a:solidFill>
                  <a:srgbClr val="BE9055"/>
                </a:solidFill>
                <a:latin typeface="Poppins Bold"/>
                <a:ea typeface="Poppins Bold"/>
                <a:cs typeface="Poppins Bold"/>
                <a:sym typeface="Poppins Bold"/>
              </a:rPr>
              <a:t>Alex</a:t>
            </a:r>
          </a:p>
          <a:p>
            <a:pPr algn="l">
              <a:lnSpc>
                <a:spcPts val="4102"/>
              </a:lnSpc>
            </a:pPr>
            <a:r>
              <a:rPr lang="en-US" sz="2646" b="true">
                <a:solidFill>
                  <a:srgbClr val="063D3E"/>
                </a:solidFill>
                <a:latin typeface="Poppins Bold"/>
                <a:ea typeface="Poppins Bold"/>
                <a:cs typeface="Poppins Bold"/>
                <a:sym typeface="Poppins Bold"/>
              </a:rPr>
              <a:t>生日 1986/10/30 </a:t>
            </a:r>
          </a:p>
          <a:p>
            <a:pPr algn="l">
              <a:lnSpc>
                <a:spcPts val="4102"/>
              </a:lnSpc>
            </a:pPr>
            <a:r>
              <a:rPr lang="en-US" sz="2646" b="true">
                <a:solidFill>
                  <a:srgbClr val="063D3E"/>
                </a:solidFill>
                <a:latin typeface="Poppins Bold"/>
                <a:ea typeface="Poppins Bold"/>
                <a:cs typeface="Poppins Bold"/>
                <a:sym typeface="Poppins Bold"/>
              </a:rPr>
              <a:t>年薪 46000 /月</a:t>
            </a:r>
          </a:p>
          <a:p>
            <a:pPr algn="l">
              <a:lnSpc>
                <a:spcPts val="4102"/>
              </a:lnSpc>
            </a:pPr>
            <a:r>
              <a:rPr lang="en-US" sz="2646" b="true">
                <a:solidFill>
                  <a:srgbClr val="063D3E"/>
                </a:solidFill>
                <a:latin typeface="Poppins Bold"/>
                <a:ea typeface="Poppins Bold"/>
                <a:cs typeface="Poppins Bold"/>
                <a:sym typeface="Poppins Bold"/>
              </a:rPr>
              <a:t>年終獎金 46000 / 年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000923" y="6582963"/>
            <a:ext cx="1577679" cy="2694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65"/>
              </a:lnSpc>
              <a:spcBef>
                <a:spcPct val="0"/>
              </a:spcBef>
            </a:pPr>
            <a:r>
              <a:rPr lang="en-US" b="true" sz="1786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(醫療險意外險)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201413" y="1141322"/>
            <a:ext cx="4267787" cy="823722"/>
            <a:chOff x="0" y="0"/>
            <a:chExt cx="1015420" cy="19598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015420" cy="195985"/>
            </a:xfrm>
            <a:custGeom>
              <a:avLst/>
              <a:gdLst/>
              <a:ahLst/>
              <a:cxnLst/>
              <a:rect r="r" b="b" t="t" l="l"/>
              <a:pathLst>
                <a:path h="195985" w="1015420">
                  <a:moveTo>
                    <a:pt x="14512" y="0"/>
                  </a:moveTo>
                  <a:lnTo>
                    <a:pt x="1000908" y="0"/>
                  </a:lnTo>
                  <a:cubicBezTo>
                    <a:pt x="1008923" y="0"/>
                    <a:pt x="1015420" y="6497"/>
                    <a:pt x="1015420" y="14512"/>
                  </a:cubicBezTo>
                  <a:lnTo>
                    <a:pt x="1015420" y="181473"/>
                  </a:lnTo>
                  <a:cubicBezTo>
                    <a:pt x="1015420" y="185322"/>
                    <a:pt x="1013891" y="189013"/>
                    <a:pt x="1011169" y="191735"/>
                  </a:cubicBezTo>
                  <a:cubicBezTo>
                    <a:pt x="1008448" y="194456"/>
                    <a:pt x="1004757" y="195985"/>
                    <a:pt x="1000908" y="195985"/>
                  </a:cubicBezTo>
                  <a:lnTo>
                    <a:pt x="14512" y="195985"/>
                  </a:lnTo>
                  <a:cubicBezTo>
                    <a:pt x="6497" y="195985"/>
                    <a:pt x="0" y="189488"/>
                    <a:pt x="0" y="181473"/>
                  </a:cubicBezTo>
                  <a:lnTo>
                    <a:pt x="0" y="14512"/>
                  </a:lnTo>
                  <a:cubicBezTo>
                    <a:pt x="0" y="6497"/>
                    <a:pt x="6497" y="0"/>
                    <a:pt x="14512" y="0"/>
                  </a:cubicBezTo>
                  <a:close/>
                </a:path>
              </a:pathLst>
            </a:custGeom>
            <a:solidFill>
              <a:srgbClr val="063D3E">
                <a:alpha val="86667"/>
              </a:srgbClr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85725"/>
              <a:ext cx="1015420" cy="2817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200"/>
                </a:lnSpc>
              </a:pPr>
              <a:r>
                <a:rPr lang="en-US" b="true" sz="3000">
                  <a:solidFill>
                    <a:srgbClr val="FFFFFF">
                      <a:alpha val="86667"/>
                    </a:srgbClr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消費支出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4789048" y="1141322"/>
            <a:ext cx="3918161" cy="823722"/>
            <a:chOff x="0" y="0"/>
            <a:chExt cx="932235" cy="195985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932235" cy="195985"/>
            </a:xfrm>
            <a:custGeom>
              <a:avLst/>
              <a:gdLst/>
              <a:ahLst/>
              <a:cxnLst/>
              <a:rect r="r" b="b" t="t" l="l"/>
              <a:pathLst>
                <a:path h="195985" w="932235">
                  <a:moveTo>
                    <a:pt x="15807" y="0"/>
                  </a:moveTo>
                  <a:lnTo>
                    <a:pt x="916427" y="0"/>
                  </a:lnTo>
                  <a:cubicBezTo>
                    <a:pt x="920620" y="0"/>
                    <a:pt x="924640" y="1665"/>
                    <a:pt x="927605" y="4630"/>
                  </a:cubicBezTo>
                  <a:cubicBezTo>
                    <a:pt x="930569" y="7594"/>
                    <a:pt x="932235" y="11615"/>
                    <a:pt x="932235" y="15807"/>
                  </a:cubicBezTo>
                  <a:lnTo>
                    <a:pt x="932235" y="180178"/>
                  </a:lnTo>
                  <a:cubicBezTo>
                    <a:pt x="932235" y="188908"/>
                    <a:pt x="925157" y="195985"/>
                    <a:pt x="916427" y="195985"/>
                  </a:cubicBezTo>
                  <a:lnTo>
                    <a:pt x="15807" y="195985"/>
                  </a:lnTo>
                  <a:cubicBezTo>
                    <a:pt x="7077" y="195985"/>
                    <a:pt x="0" y="188908"/>
                    <a:pt x="0" y="180178"/>
                  </a:cubicBezTo>
                  <a:lnTo>
                    <a:pt x="0" y="15807"/>
                  </a:lnTo>
                  <a:cubicBezTo>
                    <a:pt x="0" y="7077"/>
                    <a:pt x="7077" y="0"/>
                    <a:pt x="15807" y="0"/>
                  </a:cubicBezTo>
                  <a:close/>
                </a:path>
              </a:pathLst>
            </a:custGeom>
            <a:solidFill>
              <a:srgbClr val="063D3E">
                <a:alpha val="86667"/>
              </a:srgbClr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85725"/>
              <a:ext cx="932235" cy="2817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200"/>
                </a:lnSpc>
              </a:pPr>
              <a:r>
                <a:rPr lang="en-US" b="true" sz="3000">
                  <a:solidFill>
                    <a:srgbClr val="FFFFFF">
                      <a:alpha val="86667"/>
                    </a:srgbClr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投資支出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4789048" y="4526645"/>
            <a:ext cx="3918161" cy="823722"/>
            <a:chOff x="0" y="0"/>
            <a:chExt cx="932235" cy="19598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932235" cy="195985"/>
            </a:xfrm>
            <a:custGeom>
              <a:avLst/>
              <a:gdLst/>
              <a:ahLst/>
              <a:cxnLst/>
              <a:rect r="r" b="b" t="t" l="l"/>
              <a:pathLst>
                <a:path h="195985" w="932235">
                  <a:moveTo>
                    <a:pt x="15807" y="0"/>
                  </a:moveTo>
                  <a:lnTo>
                    <a:pt x="916427" y="0"/>
                  </a:lnTo>
                  <a:cubicBezTo>
                    <a:pt x="920620" y="0"/>
                    <a:pt x="924640" y="1665"/>
                    <a:pt x="927605" y="4630"/>
                  </a:cubicBezTo>
                  <a:cubicBezTo>
                    <a:pt x="930569" y="7594"/>
                    <a:pt x="932235" y="11615"/>
                    <a:pt x="932235" y="15807"/>
                  </a:cubicBezTo>
                  <a:lnTo>
                    <a:pt x="932235" y="180178"/>
                  </a:lnTo>
                  <a:cubicBezTo>
                    <a:pt x="932235" y="188908"/>
                    <a:pt x="925157" y="195985"/>
                    <a:pt x="916427" y="195985"/>
                  </a:cubicBezTo>
                  <a:lnTo>
                    <a:pt x="15807" y="195985"/>
                  </a:lnTo>
                  <a:cubicBezTo>
                    <a:pt x="7077" y="195985"/>
                    <a:pt x="0" y="188908"/>
                    <a:pt x="0" y="180178"/>
                  </a:cubicBezTo>
                  <a:lnTo>
                    <a:pt x="0" y="15807"/>
                  </a:lnTo>
                  <a:cubicBezTo>
                    <a:pt x="0" y="7077"/>
                    <a:pt x="7077" y="0"/>
                    <a:pt x="15807" y="0"/>
                  </a:cubicBezTo>
                  <a:close/>
                </a:path>
              </a:pathLst>
            </a:custGeom>
            <a:solidFill>
              <a:srgbClr val="063D3E">
                <a:alpha val="86667"/>
              </a:srgbClr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85725"/>
              <a:ext cx="932235" cy="2817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200"/>
                </a:lnSpc>
              </a:pPr>
              <a:r>
                <a:rPr lang="en-US" b="true" sz="3000">
                  <a:solidFill>
                    <a:srgbClr val="FFFFFF">
                      <a:alpha val="86667"/>
                    </a:srgbClr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風險管理支出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9138782" y="3547067"/>
            <a:ext cx="3918161" cy="823722"/>
            <a:chOff x="0" y="0"/>
            <a:chExt cx="932235" cy="195985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932235" cy="195985"/>
            </a:xfrm>
            <a:custGeom>
              <a:avLst/>
              <a:gdLst/>
              <a:ahLst/>
              <a:cxnLst/>
              <a:rect r="r" b="b" t="t" l="l"/>
              <a:pathLst>
                <a:path h="195985" w="932235">
                  <a:moveTo>
                    <a:pt x="15807" y="0"/>
                  </a:moveTo>
                  <a:lnTo>
                    <a:pt x="916427" y="0"/>
                  </a:lnTo>
                  <a:cubicBezTo>
                    <a:pt x="920620" y="0"/>
                    <a:pt x="924640" y="1665"/>
                    <a:pt x="927605" y="4630"/>
                  </a:cubicBezTo>
                  <a:cubicBezTo>
                    <a:pt x="930569" y="7594"/>
                    <a:pt x="932235" y="11615"/>
                    <a:pt x="932235" y="15807"/>
                  </a:cubicBezTo>
                  <a:lnTo>
                    <a:pt x="932235" y="180178"/>
                  </a:lnTo>
                  <a:cubicBezTo>
                    <a:pt x="932235" y="188908"/>
                    <a:pt x="925157" y="195985"/>
                    <a:pt x="916427" y="195985"/>
                  </a:cubicBezTo>
                  <a:lnTo>
                    <a:pt x="15807" y="195985"/>
                  </a:lnTo>
                  <a:cubicBezTo>
                    <a:pt x="7077" y="195985"/>
                    <a:pt x="0" y="188908"/>
                    <a:pt x="0" y="180178"/>
                  </a:cubicBezTo>
                  <a:lnTo>
                    <a:pt x="0" y="15807"/>
                  </a:lnTo>
                  <a:cubicBezTo>
                    <a:pt x="0" y="7077"/>
                    <a:pt x="7077" y="0"/>
                    <a:pt x="15807" y="0"/>
                  </a:cubicBezTo>
                  <a:close/>
                </a:path>
              </a:pathLst>
            </a:custGeom>
            <a:solidFill>
              <a:srgbClr val="063D3E">
                <a:alpha val="86667"/>
              </a:srgbClr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85725"/>
              <a:ext cx="932235" cy="2817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200"/>
                </a:lnSpc>
              </a:pPr>
              <a:r>
                <a:rPr lang="en-US" b="true" sz="3000">
                  <a:solidFill>
                    <a:srgbClr val="FFFFFF">
                      <a:alpha val="86667"/>
                    </a:srgbClr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資產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9138782" y="7636362"/>
            <a:ext cx="3918161" cy="823722"/>
            <a:chOff x="0" y="0"/>
            <a:chExt cx="932235" cy="195985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932235" cy="195985"/>
            </a:xfrm>
            <a:custGeom>
              <a:avLst/>
              <a:gdLst/>
              <a:ahLst/>
              <a:cxnLst/>
              <a:rect r="r" b="b" t="t" l="l"/>
              <a:pathLst>
                <a:path h="195985" w="932235">
                  <a:moveTo>
                    <a:pt x="15807" y="0"/>
                  </a:moveTo>
                  <a:lnTo>
                    <a:pt x="916427" y="0"/>
                  </a:lnTo>
                  <a:cubicBezTo>
                    <a:pt x="920620" y="0"/>
                    <a:pt x="924640" y="1665"/>
                    <a:pt x="927605" y="4630"/>
                  </a:cubicBezTo>
                  <a:cubicBezTo>
                    <a:pt x="930569" y="7594"/>
                    <a:pt x="932235" y="11615"/>
                    <a:pt x="932235" y="15807"/>
                  </a:cubicBezTo>
                  <a:lnTo>
                    <a:pt x="932235" y="180178"/>
                  </a:lnTo>
                  <a:cubicBezTo>
                    <a:pt x="932235" y="188908"/>
                    <a:pt x="925157" y="195985"/>
                    <a:pt x="916427" y="195985"/>
                  </a:cubicBezTo>
                  <a:lnTo>
                    <a:pt x="15807" y="195985"/>
                  </a:lnTo>
                  <a:cubicBezTo>
                    <a:pt x="7077" y="195985"/>
                    <a:pt x="0" y="188908"/>
                    <a:pt x="0" y="180178"/>
                  </a:cubicBezTo>
                  <a:lnTo>
                    <a:pt x="0" y="15807"/>
                  </a:lnTo>
                  <a:cubicBezTo>
                    <a:pt x="0" y="7077"/>
                    <a:pt x="7077" y="0"/>
                    <a:pt x="15807" y="0"/>
                  </a:cubicBezTo>
                  <a:close/>
                </a:path>
              </a:pathLst>
            </a:custGeom>
            <a:solidFill>
              <a:srgbClr val="063D3E">
                <a:alpha val="86667"/>
              </a:srgbClr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85725"/>
              <a:ext cx="932235" cy="2817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200"/>
                </a:lnSpc>
              </a:pPr>
              <a:r>
                <a:rPr lang="en-US" b="true" sz="3000">
                  <a:solidFill>
                    <a:srgbClr val="FFFFFF">
                      <a:alpha val="86667"/>
                    </a:srgbClr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負債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4789048" y="7636362"/>
            <a:ext cx="3918161" cy="823722"/>
            <a:chOff x="0" y="0"/>
            <a:chExt cx="932235" cy="195985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932235" cy="195985"/>
            </a:xfrm>
            <a:custGeom>
              <a:avLst/>
              <a:gdLst/>
              <a:ahLst/>
              <a:cxnLst/>
              <a:rect r="r" b="b" t="t" l="l"/>
              <a:pathLst>
                <a:path h="195985" w="932235">
                  <a:moveTo>
                    <a:pt x="15807" y="0"/>
                  </a:moveTo>
                  <a:lnTo>
                    <a:pt x="916427" y="0"/>
                  </a:lnTo>
                  <a:cubicBezTo>
                    <a:pt x="920620" y="0"/>
                    <a:pt x="924640" y="1665"/>
                    <a:pt x="927605" y="4630"/>
                  </a:cubicBezTo>
                  <a:cubicBezTo>
                    <a:pt x="930569" y="7594"/>
                    <a:pt x="932235" y="11615"/>
                    <a:pt x="932235" y="15807"/>
                  </a:cubicBezTo>
                  <a:lnTo>
                    <a:pt x="932235" y="180178"/>
                  </a:lnTo>
                  <a:cubicBezTo>
                    <a:pt x="932235" y="188908"/>
                    <a:pt x="925157" y="195985"/>
                    <a:pt x="916427" y="195985"/>
                  </a:cubicBezTo>
                  <a:lnTo>
                    <a:pt x="15807" y="195985"/>
                  </a:lnTo>
                  <a:cubicBezTo>
                    <a:pt x="7077" y="195985"/>
                    <a:pt x="0" y="188908"/>
                    <a:pt x="0" y="180178"/>
                  </a:cubicBezTo>
                  <a:lnTo>
                    <a:pt x="0" y="15807"/>
                  </a:lnTo>
                  <a:cubicBezTo>
                    <a:pt x="0" y="7077"/>
                    <a:pt x="7077" y="0"/>
                    <a:pt x="15807" y="0"/>
                  </a:cubicBezTo>
                  <a:close/>
                </a:path>
              </a:pathLst>
            </a:custGeom>
            <a:solidFill>
              <a:srgbClr val="063D3E">
                <a:alpha val="86667"/>
              </a:srgbClr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85725"/>
              <a:ext cx="932235" cy="2817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200"/>
                </a:lnSpc>
              </a:pPr>
              <a:r>
                <a:rPr lang="en-US" b="true" sz="3000">
                  <a:solidFill>
                    <a:srgbClr val="FFFFFF">
                      <a:alpha val="86667"/>
                    </a:srgbClr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保險支出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666" r="0" b="-5666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744872" y="588734"/>
            <a:ext cx="11612463" cy="89952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31"/>
              </a:lnSpc>
            </a:pPr>
            <a:r>
              <a:rPr lang="en-US" b="true" sz="3154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【解決信用卡卡債】</a:t>
            </a:r>
          </a:p>
          <a:p>
            <a:pPr algn="l">
              <a:lnSpc>
                <a:spcPts val="4731"/>
              </a:lnSpc>
            </a:pPr>
            <a:r>
              <a:rPr lang="en-US" b="true" sz="3154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① 投報率未達15%的資產，先贖回償還12萬信用卡債，</a:t>
            </a:r>
          </a:p>
          <a:p>
            <a:pPr algn="l">
              <a:lnSpc>
                <a:spcPts val="4731"/>
              </a:lnSpc>
            </a:pPr>
            <a:r>
              <a:rPr lang="en-US" b="true" sz="3154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     避免高利息侵蝕現金流。</a:t>
            </a:r>
          </a:p>
          <a:p>
            <a:pPr algn="l">
              <a:lnSpc>
                <a:spcPts val="4731"/>
              </a:lnSpc>
            </a:pPr>
          </a:p>
          <a:p>
            <a:pPr algn="l">
              <a:lnSpc>
                <a:spcPts val="4731"/>
              </a:lnSpc>
            </a:pPr>
            <a:r>
              <a:rPr lang="en-US" b="true" sz="3154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【增加儲蓄】</a:t>
            </a:r>
          </a:p>
          <a:p>
            <a:pPr algn="l">
              <a:lnSpc>
                <a:spcPts val="4731"/>
              </a:lnSpc>
            </a:pPr>
            <a:r>
              <a:rPr lang="en-US" b="true" sz="3154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① 建立每月至少 20～30% 的儲蓄／投資率，而不是目前接近零。</a:t>
            </a:r>
          </a:p>
          <a:p>
            <a:pPr algn="l">
              <a:lnSpc>
                <a:spcPts val="4731"/>
              </a:lnSpc>
            </a:pPr>
            <a:r>
              <a:rPr lang="en-US" b="true" sz="3154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② 提高收入（例如升遷、轉職、發展副業），</a:t>
            </a:r>
          </a:p>
          <a:p>
            <a:pPr algn="l">
              <a:lnSpc>
                <a:spcPts val="4731"/>
              </a:lnSpc>
            </a:pPr>
            <a:r>
              <a:rPr lang="en-US" b="true" sz="3154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     這會比單純追求更高投資報酬率更有效</a:t>
            </a:r>
          </a:p>
          <a:p>
            <a:pPr algn="l">
              <a:lnSpc>
                <a:spcPts val="4731"/>
              </a:lnSpc>
            </a:pPr>
            <a:r>
              <a:rPr lang="en-US" b="true" sz="3154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③ 降低非必要消費（例如治裝、娛樂），</a:t>
            </a:r>
          </a:p>
          <a:p>
            <a:pPr algn="l">
              <a:lnSpc>
                <a:spcPts val="4731"/>
              </a:lnSpc>
            </a:pPr>
            <a:r>
              <a:rPr lang="en-US" b="true" sz="3154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     把釋放出的現金投入可累積資產的投資工具</a:t>
            </a:r>
          </a:p>
          <a:p>
            <a:pPr algn="l">
              <a:lnSpc>
                <a:spcPts val="4731"/>
              </a:lnSpc>
            </a:pPr>
            <a:r>
              <a:rPr lang="en-US" b="true" sz="3154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④ 消費型資產：名牌包變賣</a:t>
            </a:r>
          </a:p>
          <a:p>
            <a:pPr algn="l">
              <a:lnSpc>
                <a:spcPts val="4731"/>
              </a:lnSpc>
            </a:pPr>
            <a:r>
              <a:rPr lang="en-US" b="true" sz="3154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⟶ 透過開源節流後償還卡債，資金投入定時定額 每月1萬</a:t>
            </a:r>
          </a:p>
          <a:p>
            <a:pPr algn="l">
              <a:lnSpc>
                <a:spcPts val="4731"/>
              </a:lnSpc>
            </a:pPr>
          </a:p>
          <a:p>
            <a:pPr algn="l">
              <a:lnSpc>
                <a:spcPts val="4731"/>
              </a:lnSpc>
            </a:pPr>
            <a:r>
              <a:rPr lang="en-US" b="true" sz="3154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【改善現金流結構】</a:t>
            </a:r>
          </a:p>
          <a:p>
            <a:pPr algn="l">
              <a:lnSpc>
                <a:spcPts val="4731"/>
              </a:lnSpc>
            </a:pPr>
            <a:r>
              <a:rPr lang="en-US" b="true" sz="3154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投資型資產— 基金贖回、保單貸款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683" y="1253213"/>
            <a:ext cx="2446660" cy="1727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485"/>
              </a:lnSpc>
              <a:spcBef>
                <a:spcPct val="0"/>
              </a:spcBef>
            </a:pPr>
            <a:r>
              <a:rPr lang="en-US" b="true" sz="9632">
                <a:solidFill>
                  <a:srgbClr val="BE9055"/>
                </a:solidFill>
                <a:latin typeface="Poppins Bold"/>
                <a:ea typeface="Poppins Bold"/>
                <a:cs typeface="Poppins Bold"/>
                <a:sym typeface="Poppins Bold"/>
              </a:rPr>
              <a:t>建議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666" r="0" b="-5666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77858" y="6646666"/>
            <a:ext cx="3148309" cy="29053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762"/>
              </a:lnSpc>
              <a:spcBef>
                <a:spcPct val="0"/>
              </a:spcBef>
            </a:pPr>
            <a:r>
              <a:rPr lang="en-US" b="true" sz="4116">
                <a:solidFill>
                  <a:srgbClr val="D2B687"/>
                </a:solidFill>
                <a:latin typeface="Poppins Bold"/>
                <a:ea typeface="Poppins Bold"/>
                <a:cs typeface="Poppins Bold"/>
                <a:sym typeface="Poppins Bold"/>
              </a:rPr>
              <a:t>『開源節流，厚積薄發』</a:t>
            </a:r>
          </a:p>
          <a:p>
            <a:pPr algn="r">
              <a:lnSpc>
                <a:spcPts val="5762"/>
              </a:lnSpc>
              <a:spcBef>
                <a:spcPct val="0"/>
              </a:spcBef>
            </a:pPr>
            <a:r>
              <a:rPr lang="en-US" b="true" sz="4116">
                <a:solidFill>
                  <a:srgbClr val="D2B687"/>
                </a:solidFill>
                <a:latin typeface="Poppins Bold"/>
                <a:ea typeface="Poppins Bold"/>
                <a:cs typeface="Poppins Bold"/>
                <a:sym typeface="Poppins Bold"/>
              </a:rPr>
              <a:t>『未雨綢繆，方能從容』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683" y="1253213"/>
            <a:ext cx="2446660" cy="1727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485"/>
              </a:lnSpc>
              <a:spcBef>
                <a:spcPct val="0"/>
              </a:spcBef>
            </a:pPr>
            <a:r>
              <a:rPr lang="en-US" b="true" sz="9632">
                <a:solidFill>
                  <a:srgbClr val="BE9055"/>
                </a:solidFill>
                <a:latin typeface="Poppins Bold"/>
                <a:ea typeface="Poppins Bold"/>
                <a:cs typeface="Poppins Bold"/>
                <a:sym typeface="Poppins Bold"/>
              </a:rPr>
              <a:t>建議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744872" y="588734"/>
            <a:ext cx="11612463" cy="89952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31"/>
              </a:lnSpc>
            </a:pPr>
            <a:r>
              <a:rPr lang="en-US" b="true" sz="3154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【解決信用卡卡債】</a:t>
            </a:r>
          </a:p>
          <a:p>
            <a:pPr algn="l">
              <a:lnSpc>
                <a:spcPts val="4731"/>
              </a:lnSpc>
            </a:pPr>
            <a:r>
              <a:rPr lang="en-US" b="true" sz="3154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① 投報率未達15%的資產，先贖回償還12萬信用卡債，</a:t>
            </a:r>
          </a:p>
          <a:p>
            <a:pPr algn="l">
              <a:lnSpc>
                <a:spcPts val="4731"/>
              </a:lnSpc>
            </a:pPr>
            <a:r>
              <a:rPr lang="en-US" b="true" sz="3154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     避免高利息侵蝕現金流。</a:t>
            </a:r>
          </a:p>
          <a:p>
            <a:pPr algn="l">
              <a:lnSpc>
                <a:spcPts val="4731"/>
              </a:lnSpc>
            </a:pPr>
          </a:p>
          <a:p>
            <a:pPr algn="l">
              <a:lnSpc>
                <a:spcPts val="4731"/>
              </a:lnSpc>
            </a:pPr>
            <a:r>
              <a:rPr lang="en-US" b="true" sz="3154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【增加儲蓄】</a:t>
            </a:r>
          </a:p>
          <a:p>
            <a:pPr algn="l">
              <a:lnSpc>
                <a:spcPts val="4731"/>
              </a:lnSpc>
            </a:pPr>
            <a:r>
              <a:rPr lang="en-US" b="true" sz="3154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① 建立每月至少 20～30% 的儲蓄／投資率，而不是目前接近零。</a:t>
            </a:r>
          </a:p>
          <a:p>
            <a:pPr algn="l">
              <a:lnSpc>
                <a:spcPts val="4731"/>
              </a:lnSpc>
            </a:pPr>
            <a:r>
              <a:rPr lang="en-US" b="true" sz="3154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② 提高收入（例如升遷、轉職、發展副業），</a:t>
            </a:r>
          </a:p>
          <a:p>
            <a:pPr algn="l">
              <a:lnSpc>
                <a:spcPts val="4731"/>
              </a:lnSpc>
            </a:pPr>
            <a:r>
              <a:rPr lang="en-US" b="true" sz="3154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     這會比單純追求更高投資報酬率更有效</a:t>
            </a:r>
          </a:p>
          <a:p>
            <a:pPr algn="l">
              <a:lnSpc>
                <a:spcPts val="4731"/>
              </a:lnSpc>
            </a:pPr>
            <a:r>
              <a:rPr lang="en-US" b="true" sz="3154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③ 降低非必要消費（例如治裝、娛樂），</a:t>
            </a:r>
          </a:p>
          <a:p>
            <a:pPr algn="l">
              <a:lnSpc>
                <a:spcPts val="4731"/>
              </a:lnSpc>
            </a:pPr>
            <a:r>
              <a:rPr lang="en-US" b="true" sz="3154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     把釋放出的現金投入可累積資產的投資工具</a:t>
            </a:r>
          </a:p>
          <a:p>
            <a:pPr algn="l">
              <a:lnSpc>
                <a:spcPts val="4731"/>
              </a:lnSpc>
            </a:pPr>
            <a:r>
              <a:rPr lang="en-US" b="true" sz="3154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④ 消費型資產：名牌包變賣</a:t>
            </a:r>
          </a:p>
          <a:p>
            <a:pPr algn="l">
              <a:lnSpc>
                <a:spcPts val="4731"/>
              </a:lnSpc>
            </a:pPr>
            <a:r>
              <a:rPr lang="en-US" b="true" sz="3154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⟶ 透過開源節流後償還卡債，資金投入定時定額 每月1萬</a:t>
            </a:r>
          </a:p>
          <a:p>
            <a:pPr algn="l">
              <a:lnSpc>
                <a:spcPts val="4731"/>
              </a:lnSpc>
            </a:pPr>
          </a:p>
          <a:p>
            <a:pPr algn="l">
              <a:lnSpc>
                <a:spcPts val="4731"/>
              </a:lnSpc>
            </a:pPr>
            <a:r>
              <a:rPr lang="en-US" b="true" sz="3154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【改善現金流結構】</a:t>
            </a:r>
          </a:p>
          <a:p>
            <a:pPr algn="l">
              <a:lnSpc>
                <a:spcPts val="4731"/>
              </a:lnSpc>
            </a:pPr>
            <a:r>
              <a:rPr lang="en-US" b="true" sz="3154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投資型資產— 基金贖回、保單貸款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666" r="0" b="-5666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3794942" y="1382284"/>
            <a:ext cx="4069822" cy="3119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53"/>
              </a:lnSpc>
            </a:pPr>
            <a:r>
              <a:rPr lang="en-US" sz="3970" b="true">
                <a:solidFill>
                  <a:srgbClr val="063D3E"/>
                </a:solidFill>
                <a:latin typeface="Poppins Bold"/>
                <a:ea typeface="Poppins Bold"/>
                <a:cs typeface="Poppins Bold"/>
                <a:sym typeface="Poppins Bold"/>
              </a:rPr>
              <a:t>如果你是</a:t>
            </a:r>
          </a:p>
          <a:p>
            <a:pPr algn="l">
              <a:lnSpc>
                <a:spcPts val="6153"/>
              </a:lnSpc>
            </a:pPr>
            <a:r>
              <a:rPr lang="en-US" sz="3970" b="true">
                <a:solidFill>
                  <a:srgbClr val="063D3E"/>
                </a:solidFill>
                <a:latin typeface="Poppins Bold"/>
                <a:ea typeface="Poppins Bold"/>
                <a:cs typeface="Poppins Bold"/>
                <a:sym typeface="Poppins Bold"/>
              </a:rPr>
              <a:t>Alex的朋友，</a:t>
            </a:r>
          </a:p>
          <a:p>
            <a:pPr algn="l">
              <a:lnSpc>
                <a:spcPts val="6153"/>
              </a:lnSpc>
            </a:pPr>
            <a:r>
              <a:rPr lang="en-US" sz="3970" b="true">
                <a:solidFill>
                  <a:srgbClr val="063D3E"/>
                </a:solidFill>
                <a:latin typeface="Poppins Bold"/>
                <a:ea typeface="Poppins Bold"/>
                <a:cs typeface="Poppins Bold"/>
                <a:sym typeface="Poppins Bold"/>
              </a:rPr>
              <a:t>會幫他做怎樣的</a:t>
            </a:r>
          </a:p>
          <a:p>
            <a:pPr algn="l">
              <a:lnSpc>
                <a:spcPts val="6153"/>
              </a:lnSpc>
            </a:pPr>
            <a:r>
              <a:rPr lang="en-US" sz="3970" b="true">
                <a:solidFill>
                  <a:srgbClr val="8B3339"/>
                </a:solidFill>
                <a:latin typeface="Poppins Bold"/>
                <a:ea typeface="Poppins Bold"/>
                <a:cs typeface="Poppins Bold"/>
                <a:sym typeface="Poppins Bold"/>
              </a:rPr>
              <a:t>規劃</a:t>
            </a:r>
            <a:r>
              <a:rPr lang="en-US" sz="3970" b="true">
                <a:solidFill>
                  <a:srgbClr val="063D3E"/>
                </a:solidFill>
                <a:latin typeface="Poppins Bold"/>
                <a:ea typeface="Poppins Bold"/>
                <a:cs typeface="Poppins Bold"/>
                <a:sym typeface="Poppins Bold"/>
              </a:rPr>
              <a:t>？</a:t>
            </a:r>
          </a:p>
        </p:txBody>
      </p:sp>
      <p:graphicFrame>
        <p:nvGraphicFramePr>
          <p:cNvPr name="Object 4" id="4"/>
          <p:cNvGraphicFramePr/>
          <p:nvPr/>
        </p:nvGraphicFramePr>
        <p:xfrm>
          <a:off x="366620" y="2157753"/>
          <a:ext cx="3901044" cy="8229600"/>
        </p:xfrm>
        <a:graphic>
          <a:graphicData uri="http://schemas.openxmlformats.org/presentationml/2006/ole">
            <p:oleObj imgW="5537200" imgH="9867900" r:id="rId4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  <p:graphicFrame>
        <p:nvGraphicFramePr>
          <p:cNvPr name="Object 5" id="5"/>
          <p:cNvGraphicFramePr/>
          <p:nvPr/>
        </p:nvGraphicFramePr>
        <p:xfrm>
          <a:off x="4791657" y="2157753"/>
          <a:ext cx="3901044" cy="8229600"/>
        </p:xfrm>
        <a:graphic>
          <a:graphicData uri="http://schemas.openxmlformats.org/presentationml/2006/ole">
            <p:oleObj imgW="5537200" imgH="9867900" r:id="rId6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  <p:graphicFrame>
        <p:nvGraphicFramePr>
          <p:cNvPr name="Object 6" id="6"/>
          <p:cNvGraphicFramePr/>
          <p:nvPr/>
        </p:nvGraphicFramePr>
        <p:xfrm>
          <a:off x="9144000" y="4698124"/>
          <a:ext cx="3901044" cy="8229600"/>
        </p:xfrm>
        <a:graphic>
          <a:graphicData uri="http://schemas.openxmlformats.org/presentationml/2006/ole">
            <p:oleObj imgW="5537200" imgH="9867900" r:id="rId8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  <p:graphicFrame>
        <p:nvGraphicFramePr>
          <p:cNvPr name="Object 7" id="7"/>
          <p:cNvGraphicFramePr/>
          <p:nvPr/>
        </p:nvGraphicFramePr>
        <p:xfrm>
          <a:off x="4791657" y="5598017"/>
          <a:ext cx="3901044" cy="8229600"/>
        </p:xfrm>
        <a:graphic>
          <a:graphicData uri="http://schemas.openxmlformats.org/presentationml/2006/ole">
            <p:oleObj imgW="5537200" imgH="9867900" r:id="rId10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  <p:graphicFrame>
        <p:nvGraphicFramePr>
          <p:cNvPr name="Object 8" id="8"/>
          <p:cNvGraphicFramePr/>
          <p:nvPr/>
        </p:nvGraphicFramePr>
        <p:xfrm>
          <a:off x="4791657" y="8705972"/>
          <a:ext cx="3901044" cy="8229600"/>
        </p:xfrm>
        <a:graphic>
          <a:graphicData uri="http://schemas.openxmlformats.org/presentationml/2006/ole">
            <p:oleObj imgW="5537200" imgH="9867900" r:id="rId12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  <p:graphicFrame>
        <p:nvGraphicFramePr>
          <p:cNvPr name="Object 9" id="9"/>
          <p:cNvGraphicFramePr/>
          <p:nvPr/>
        </p:nvGraphicFramePr>
        <p:xfrm>
          <a:off x="9144000" y="8705972"/>
          <a:ext cx="3901044" cy="8229600"/>
        </p:xfrm>
        <a:graphic>
          <a:graphicData uri="http://schemas.openxmlformats.org/presentationml/2006/ole">
            <p:oleObj imgW="5537200" imgH="9867900" r:id="rId14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  <p:sp>
        <p:nvSpPr>
          <p:cNvPr name="TextBox 10" id="10"/>
          <p:cNvSpPr txBox="true"/>
          <p:nvPr/>
        </p:nvSpPr>
        <p:spPr>
          <a:xfrm rot="0">
            <a:off x="9144000" y="815999"/>
            <a:ext cx="4069822" cy="23484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53"/>
              </a:lnSpc>
            </a:pPr>
            <a:r>
              <a:rPr lang="en-US" sz="3970" b="true">
                <a:solidFill>
                  <a:srgbClr val="BE9055"/>
                </a:solidFill>
                <a:latin typeface="Poppins Bold"/>
                <a:ea typeface="Poppins Bold"/>
                <a:cs typeface="Poppins Bold"/>
                <a:sym typeface="Poppins Bold"/>
              </a:rPr>
              <a:t>Alex</a:t>
            </a:r>
          </a:p>
          <a:p>
            <a:pPr algn="l">
              <a:lnSpc>
                <a:spcPts val="4102"/>
              </a:lnSpc>
            </a:pPr>
            <a:r>
              <a:rPr lang="en-US" sz="2646" b="true">
                <a:solidFill>
                  <a:srgbClr val="063D3E"/>
                </a:solidFill>
                <a:latin typeface="Poppins Bold"/>
                <a:ea typeface="Poppins Bold"/>
                <a:cs typeface="Poppins Bold"/>
                <a:sym typeface="Poppins Bold"/>
              </a:rPr>
              <a:t>生日 1986/10/30 </a:t>
            </a:r>
          </a:p>
          <a:p>
            <a:pPr algn="l">
              <a:lnSpc>
                <a:spcPts val="4102"/>
              </a:lnSpc>
            </a:pPr>
            <a:r>
              <a:rPr lang="en-US" sz="2646" b="true">
                <a:solidFill>
                  <a:srgbClr val="063D3E"/>
                </a:solidFill>
                <a:latin typeface="Poppins Bold"/>
                <a:ea typeface="Poppins Bold"/>
                <a:cs typeface="Poppins Bold"/>
                <a:sym typeface="Poppins Bold"/>
              </a:rPr>
              <a:t>年薪 46000 /月</a:t>
            </a:r>
          </a:p>
          <a:p>
            <a:pPr algn="l">
              <a:lnSpc>
                <a:spcPts val="4102"/>
              </a:lnSpc>
            </a:pPr>
            <a:r>
              <a:rPr lang="en-US" sz="2646" b="true">
                <a:solidFill>
                  <a:srgbClr val="063D3E"/>
                </a:solidFill>
                <a:latin typeface="Poppins Bold"/>
                <a:ea typeface="Poppins Bold"/>
                <a:cs typeface="Poppins Bold"/>
                <a:sym typeface="Poppins Bold"/>
              </a:rPr>
              <a:t>年終獎金 46000 / 年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000923" y="6582963"/>
            <a:ext cx="1577679" cy="2694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65"/>
              </a:lnSpc>
              <a:spcBef>
                <a:spcPct val="0"/>
              </a:spcBef>
            </a:pPr>
            <a:r>
              <a:rPr lang="en-US" b="true" sz="1786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(醫療險意外險)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201413" y="1141322"/>
            <a:ext cx="4267787" cy="823722"/>
            <a:chOff x="0" y="0"/>
            <a:chExt cx="1015420" cy="19598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015420" cy="195985"/>
            </a:xfrm>
            <a:custGeom>
              <a:avLst/>
              <a:gdLst/>
              <a:ahLst/>
              <a:cxnLst/>
              <a:rect r="r" b="b" t="t" l="l"/>
              <a:pathLst>
                <a:path h="195985" w="1015420">
                  <a:moveTo>
                    <a:pt x="14512" y="0"/>
                  </a:moveTo>
                  <a:lnTo>
                    <a:pt x="1000908" y="0"/>
                  </a:lnTo>
                  <a:cubicBezTo>
                    <a:pt x="1008923" y="0"/>
                    <a:pt x="1015420" y="6497"/>
                    <a:pt x="1015420" y="14512"/>
                  </a:cubicBezTo>
                  <a:lnTo>
                    <a:pt x="1015420" y="181473"/>
                  </a:lnTo>
                  <a:cubicBezTo>
                    <a:pt x="1015420" y="185322"/>
                    <a:pt x="1013891" y="189013"/>
                    <a:pt x="1011169" y="191735"/>
                  </a:cubicBezTo>
                  <a:cubicBezTo>
                    <a:pt x="1008448" y="194456"/>
                    <a:pt x="1004757" y="195985"/>
                    <a:pt x="1000908" y="195985"/>
                  </a:cubicBezTo>
                  <a:lnTo>
                    <a:pt x="14512" y="195985"/>
                  </a:lnTo>
                  <a:cubicBezTo>
                    <a:pt x="6497" y="195985"/>
                    <a:pt x="0" y="189488"/>
                    <a:pt x="0" y="181473"/>
                  </a:cubicBezTo>
                  <a:lnTo>
                    <a:pt x="0" y="14512"/>
                  </a:lnTo>
                  <a:cubicBezTo>
                    <a:pt x="0" y="6497"/>
                    <a:pt x="6497" y="0"/>
                    <a:pt x="14512" y="0"/>
                  </a:cubicBezTo>
                  <a:close/>
                </a:path>
              </a:pathLst>
            </a:custGeom>
            <a:solidFill>
              <a:srgbClr val="063D3E">
                <a:alpha val="86667"/>
              </a:srgbClr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85725"/>
              <a:ext cx="1015420" cy="2817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200"/>
                </a:lnSpc>
              </a:pPr>
              <a:r>
                <a:rPr lang="en-US" b="true" sz="3000">
                  <a:solidFill>
                    <a:srgbClr val="FFFFFF">
                      <a:alpha val="86667"/>
                    </a:srgbClr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消費支出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4789048" y="1141322"/>
            <a:ext cx="3918161" cy="823722"/>
            <a:chOff x="0" y="0"/>
            <a:chExt cx="932235" cy="195985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932235" cy="195985"/>
            </a:xfrm>
            <a:custGeom>
              <a:avLst/>
              <a:gdLst/>
              <a:ahLst/>
              <a:cxnLst/>
              <a:rect r="r" b="b" t="t" l="l"/>
              <a:pathLst>
                <a:path h="195985" w="932235">
                  <a:moveTo>
                    <a:pt x="15807" y="0"/>
                  </a:moveTo>
                  <a:lnTo>
                    <a:pt x="916427" y="0"/>
                  </a:lnTo>
                  <a:cubicBezTo>
                    <a:pt x="920620" y="0"/>
                    <a:pt x="924640" y="1665"/>
                    <a:pt x="927605" y="4630"/>
                  </a:cubicBezTo>
                  <a:cubicBezTo>
                    <a:pt x="930569" y="7594"/>
                    <a:pt x="932235" y="11615"/>
                    <a:pt x="932235" y="15807"/>
                  </a:cubicBezTo>
                  <a:lnTo>
                    <a:pt x="932235" y="180178"/>
                  </a:lnTo>
                  <a:cubicBezTo>
                    <a:pt x="932235" y="188908"/>
                    <a:pt x="925157" y="195985"/>
                    <a:pt x="916427" y="195985"/>
                  </a:cubicBezTo>
                  <a:lnTo>
                    <a:pt x="15807" y="195985"/>
                  </a:lnTo>
                  <a:cubicBezTo>
                    <a:pt x="7077" y="195985"/>
                    <a:pt x="0" y="188908"/>
                    <a:pt x="0" y="180178"/>
                  </a:cubicBezTo>
                  <a:lnTo>
                    <a:pt x="0" y="15807"/>
                  </a:lnTo>
                  <a:cubicBezTo>
                    <a:pt x="0" y="7077"/>
                    <a:pt x="7077" y="0"/>
                    <a:pt x="15807" y="0"/>
                  </a:cubicBezTo>
                  <a:close/>
                </a:path>
              </a:pathLst>
            </a:custGeom>
            <a:solidFill>
              <a:srgbClr val="063D3E">
                <a:alpha val="86667"/>
              </a:srgbClr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85725"/>
              <a:ext cx="932235" cy="2817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200"/>
                </a:lnSpc>
              </a:pPr>
              <a:r>
                <a:rPr lang="en-US" b="true" sz="3000">
                  <a:solidFill>
                    <a:srgbClr val="FFFFFF">
                      <a:alpha val="86667"/>
                    </a:srgbClr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投資支出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4789048" y="4526645"/>
            <a:ext cx="3918161" cy="823722"/>
            <a:chOff x="0" y="0"/>
            <a:chExt cx="932235" cy="19598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932235" cy="195985"/>
            </a:xfrm>
            <a:custGeom>
              <a:avLst/>
              <a:gdLst/>
              <a:ahLst/>
              <a:cxnLst/>
              <a:rect r="r" b="b" t="t" l="l"/>
              <a:pathLst>
                <a:path h="195985" w="932235">
                  <a:moveTo>
                    <a:pt x="15807" y="0"/>
                  </a:moveTo>
                  <a:lnTo>
                    <a:pt x="916427" y="0"/>
                  </a:lnTo>
                  <a:cubicBezTo>
                    <a:pt x="920620" y="0"/>
                    <a:pt x="924640" y="1665"/>
                    <a:pt x="927605" y="4630"/>
                  </a:cubicBezTo>
                  <a:cubicBezTo>
                    <a:pt x="930569" y="7594"/>
                    <a:pt x="932235" y="11615"/>
                    <a:pt x="932235" y="15807"/>
                  </a:cubicBezTo>
                  <a:lnTo>
                    <a:pt x="932235" y="180178"/>
                  </a:lnTo>
                  <a:cubicBezTo>
                    <a:pt x="932235" y="188908"/>
                    <a:pt x="925157" y="195985"/>
                    <a:pt x="916427" y="195985"/>
                  </a:cubicBezTo>
                  <a:lnTo>
                    <a:pt x="15807" y="195985"/>
                  </a:lnTo>
                  <a:cubicBezTo>
                    <a:pt x="7077" y="195985"/>
                    <a:pt x="0" y="188908"/>
                    <a:pt x="0" y="180178"/>
                  </a:cubicBezTo>
                  <a:lnTo>
                    <a:pt x="0" y="15807"/>
                  </a:lnTo>
                  <a:cubicBezTo>
                    <a:pt x="0" y="7077"/>
                    <a:pt x="7077" y="0"/>
                    <a:pt x="15807" y="0"/>
                  </a:cubicBezTo>
                  <a:close/>
                </a:path>
              </a:pathLst>
            </a:custGeom>
            <a:solidFill>
              <a:srgbClr val="063D3E">
                <a:alpha val="86667"/>
              </a:srgbClr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85725"/>
              <a:ext cx="932235" cy="2817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200"/>
                </a:lnSpc>
              </a:pPr>
              <a:r>
                <a:rPr lang="en-US" b="true" sz="3000">
                  <a:solidFill>
                    <a:srgbClr val="FFFFFF">
                      <a:alpha val="86667"/>
                    </a:srgbClr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風險管理支出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9138782" y="3547067"/>
            <a:ext cx="3918161" cy="823722"/>
            <a:chOff x="0" y="0"/>
            <a:chExt cx="932235" cy="195985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932235" cy="195985"/>
            </a:xfrm>
            <a:custGeom>
              <a:avLst/>
              <a:gdLst/>
              <a:ahLst/>
              <a:cxnLst/>
              <a:rect r="r" b="b" t="t" l="l"/>
              <a:pathLst>
                <a:path h="195985" w="932235">
                  <a:moveTo>
                    <a:pt x="15807" y="0"/>
                  </a:moveTo>
                  <a:lnTo>
                    <a:pt x="916427" y="0"/>
                  </a:lnTo>
                  <a:cubicBezTo>
                    <a:pt x="920620" y="0"/>
                    <a:pt x="924640" y="1665"/>
                    <a:pt x="927605" y="4630"/>
                  </a:cubicBezTo>
                  <a:cubicBezTo>
                    <a:pt x="930569" y="7594"/>
                    <a:pt x="932235" y="11615"/>
                    <a:pt x="932235" y="15807"/>
                  </a:cubicBezTo>
                  <a:lnTo>
                    <a:pt x="932235" y="180178"/>
                  </a:lnTo>
                  <a:cubicBezTo>
                    <a:pt x="932235" y="188908"/>
                    <a:pt x="925157" y="195985"/>
                    <a:pt x="916427" y="195985"/>
                  </a:cubicBezTo>
                  <a:lnTo>
                    <a:pt x="15807" y="195985"/>
                  </a:lnTo>
                  <a:cubicBezTo>
                    <a:pt x="7077" y="195985"/>
                    <a:pt x="0" y="188908"/>
                    <a:pt x="0" y="180178"/>
                  </a:cubicBezTo>
                  <a:lnTo>
                    <a:pt x="0" y="15807"/>
                  </a:lnTo>
                  <a:cubicBezTo>
                    <a:pt x="0" y="7077"/>
                    <a:pt x="7077" y="0"/>
                    <a:pt x="15807" y="0"/>
                  </a:cubicBezTo>
                  <a:close/>
                </a:path>
              </a:pathLst>
            </a:custGeom>
            <a:solidFill>
              <a:srgbClr val="063D3E">
                <a:alpha val="86667"/>
              </a:srgbClr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85725"/>
              <a:ext cx="932235" cy="2817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200"/>
                </a:lnSpc>
              </a:pPr>
              <a:r>
                <a:rPr lang="en-US" b="true" sz="3000">
                  <a:solidFill>
                    <a:srgbClr val="FFFFFF">
                      <a:alpha val="86667"/>
                    </a:srgbClr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資產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9138782" y="7636362"/>
            <a:ext cx="3918161" cy="823722"/>
            <a:chOff x="0" y="0"/>
            <a:chExt cx="932235" cy="195985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932235" cy="195985"/>
            </a:xfrm>
            <a:custGeom>
              <a:avLst/>
              <a:gdLst/>
              <a:ahLst/>
              <a:cxnLst/>
              <a:rect r="r" b="b" t="t" l="l"/>
              <a:pathLst>
                <a:path h="195985" w="932235">
                  <a:moveTo>
                    <a:pt x="15807" y="0"/>
                  </a:moveTo>
                  <a:lnTo>
                    <a:pt x="916427" y="0"/>
                  </a:lnTo>
                  <a:cubicBezTo>
                    <a:pt x="920620" y="0"/>
                    <a:pt x="924640" y="1665"/>
                    <a:pt x="927605" y="4630"/>
                  </a:cubicBezTo>
                  <a:cubicBezTo>
                    <a:pt x="930569" y="7594"/>
                    <a:pt x="932235" y="11615"/>
                    <a:pt x="932235" y="15807"/>
                  </a:cubicBezTo>
                  <a:lnTo>
                    <a:pt x="932235" y="180178"/>
                  </a:lnTo>
                  <a:cubicBezTo>
                    <a:pt x="932235" y="188908"/>
                    <a:pt x="925157" y="195985"/>
                    <a:pt x="916427" y="195985"/>
                  </a:cubicBezTo>
                  <a:lnTo>
                    <a:pt x="15807" y="195985"/>
                  </a:lnTo>
                  <a:cubicBezTo>
                    <a:pt x="7077" y="195985"/>
                    <a:pt x="0" y="188908"/>
                    <a:pt x="0" y="180178"/>
                  </a:cubicBezTo>
                  <a:lnTo>
                    <a:pt x="0" y="15807"/>
                  </a:lnTo>
                  <a:cubicBezTo>
                    <a:pt x="0" y="7077"/>
                    <a:pt x="7077" y="0"/>
                    <a:pt x="15807" y="0"/>
                  </a:cubicBezTo>
                  <a:close/>
                </a:path>
              </a:pathLst>
            </a:custGeom>
            <a:solidFill>
              <a:srgbClr val="063D3E">
                <a:alpha val="86667"/>
              </a:srgbClr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85725"/>
              <a:ext cx="932235" cy="2817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200"/>
                </a:lnSpc>
              </a:pPr>
              <a:r>
                <a:rPr lang="en-US" b="true" sz="3000">
                  <a:solidFill>
                    <a:srgbClr val="FFFFFF">
                      <a:alpha val="86667"/>
                    </a:srgbClr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負債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4789048" y="7636362"/>
            <a:ext cx="3918161" cy="823722"/>
            <a:chOff x="0" y="0"/>
            <a:chExt cx="932235" cy="195985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932235" cy="195985"/>
            </a:xfrm>
            <a:custGeom>
              <a:avLst/>
              <a:gdLst/>
              <a:ahLst/>
              <a:cxnLst/>
              <a:rect r="r" b="b" t="t" l="l"/>
              <a:pathLst>
                <a:path h="195985" w="932235">
                  <a:moveTo>
                    <a:pt x="15807" y="0"/>
                  </a:moveTo>
                  <a:lnTo>
                    <a:pt x="916427" y="0"/>
                  </a:lnTo>
                  <a:cubicBezTo>
                    <a:pt x="920620" y="0"/>
                    <a:pt x="924640" y="1665"/>
                    <a:pt x="927605" y="4630"/>
                  </a:cubicBezTo>
                  <a:cubicBezTo>
                    <a:pt x="930569" y="7594"/>
                    <a:pt x="932235" y="11615"/>
                    <a:pt x="932235" y="15807"/>
                  </a:cubicBezTo>
                  <a:lnTo>
                    <a:pt x="932235" y="180178"/>
                  </a:lnTo>
                  <a:cubicBezTo>
                    <a:pt x="932235" y="188908"/>
                    <a:pt x="925157" y="195985"/>
                    <a:pt x="916427" y="195985"/>
                  </a:cubicBezTo>
                  <a:lnTo>
                    <a:pt x="15807" y="195985"/>
                  </a:lnTo>
                  <a:cubicBezTo>
                    <a:pt x="7077" y="195985"/>
                    <a:pt x="0" y="188908"/>
                    <a:pt x="0" y="180178"/>
                  </a:cubicBezTo>
                  <a:lnTo>
                    <a:pt x="0" y="15807"/>
                  </a:lnTo>
                  <a:cubicBezTo>
                    <a:pt x="0" y="7077"/>
                    <a:pt x="7077" y="0"/>
                    <a:pt x="15807" y="0"/>
                  </a:cubicBezTo>
                  <a:close/>
                </a:path>
              </a:pathLst>
            </a:custGeom>
            <a:solidFill>
              <a:srgbClr val="063D3E">
                <a:alpha val="86667"/>
              </a:srgbClr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85725"/>
              <a:ext cx="932235" cy="2817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200"/>
                </a:lnSpc>
              </a:pPr>
              <a:r>
                <a:rPr lang="en-US" b="true" sz="3000">
                  <a:solidFill>
                    <a:srgbClr val="FFFFFF">
                      <a:alpha val="86667"/>
                    </a:srgbClr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保險支出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666" r="0" b="-5666"/>
            </a:stretch>
          </a:blipFill>
        </p:spPr>
      </p:sp>
      <p:graphicFrame>
        <p:nvGraphicFramePr>
          <p:cNvPr name="Object 3" id="3"/>
          <p:cNvGraphicFramePr/>
          <p:nvPr/>
        </p:nvGraphicFramePr>
        <p:xfrm>
          <a:off x="366620" y="2157753"/>
          <a:ext cx="3901044" cy="8229600"/>
        </p:xfrm>
        <a:graphic>
          <a:graphicData uri="http://schemas.openxmlformats.org/presentationml/2006/ole">
            <p:oleObj imgW="5537200" imgH="9867900" r:id="rId4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  <p:graphicFrame>
        <p:nvGraphicFramePr>
          <p:cNvPr name="Object 4" id="4"/>
          <p:cNvGraphicFramePr/>
          <p:nvPr/>
        </p:nvGraphicFramePr>
        <p:xfrm>
          <a:off x="4791657" y="2157753"/>
          <a:ext cx="3901044" cy="8229600"/>
        </p:xfrm>
        <a:graphic>
          <a:graphicData uri="http://schemas.openxmlformats.org/presentationml/2006/ole">
            <p:oleObj imgW="5537200" imgH="9867900" r:id="rId6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  <p:graphicFrame>
        <p:nvGraphicFramePr>
          <p:cNvPr name="Object 5" id="5"/>
          <p:cNvGraphicFramePr/>
          <p:nvPr/>
        </p:nvGraphicFramePr>
        <p:xfrm>
          <a:off x="9144000" y="4698124"/>
          <a:ext cx="3901044" cy="8229600"/>
        </p:xfrm>
        <a:graphic>
          <a:graphicData uri="http://schemas.openxmlformats.org/presentationml/2006/ole">
            <p:oleObj imgW="5537200" imgH="9867900" r:id="rId8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  <p:graphicFrame>
        <p:nvGraphicFramePr>
          <p:cNvPr name="Object 6" id="6"/>
          <p:cNvGraphicFramePr/>
          <p:nvPr/>
        </p:nvGraphicFramePr>
        <p:xfrm>
          <a:off x="4791657" y="5598017"/>
          <a:ext cx="3901044" cy="8229600"/>
        </p:xfrm>
        <a:graphic>
          <a:graphicData uri="http://schemas.openxmlformats.org/presentationml/2006/ole">
            <p:oleObj imgW="5537200" imgH="9867900" r:id="rId10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  <p:graphicFrame>
        <p:nvGraphicFramePr>
          <p:cNvPr name="Object 7" id="7"/>
          <p:cNvGraphicFramePr/>
          <p:nvPr/>
        </p:nvGraphicFramePr>
        <p:xfrm>
          <a:off x="4791657" y="8705972"/>
          <a:ext cx="3901044" cy="8229600"/>
        </p:xfrm>
        <a:graphic>
          <a:graphicData uri="http://schemas.openxmlformats.org/presentationml/2006/ole">
            <p:oleObj imgW="5537200" imgH="9867900" r:id="rId12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  <p:graphicFrame>
        <p:nvGraphicFramePr>
          <p:cNvPr name="Object 8" id="8"/>
          <p:cNvGraphicFramePr/>
          <p:nvPr/>
        </p:nvGraphicFramePr>
        <p:xfrm>
          <a:off x="9144000" y="8705972"/>
          <a:ext cx="3901044" cy="8229600"/>
        </p:xfrm>
        <a:graphic>
          <a:graphicData uri="http://schemas.openxmlformats.org/presentationml/2006/ole">
            <p:oleObj imgW="5537200" imgH="9867900" r:id="rId14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  <p:sp>
        <p:nvSpPr>
          <p:cNvPr name="TextBox 9" id="9"/>
          <p:cNvSpPr txBox="true"/>
          <p:nvPr/>
        </p:nvSpPr>
        <p:spPr>
          <a:xfrm rot="0">
            <a:off x="9144000" y="815999"/>
            <a:ext cx="4069822" cy="23484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53"/>
              </a:lnSpc>
            </a:pPr>
            <a:r>
              <a:rPr lang="en-US" sz="3970" b="true">
                <a:solidFill>
                  <a:srgbClr val="BE9055"/>
                </a:solidFill>
                <a:latin typeface="Poppins Bold"/>
                <a:ea typeface="Poppins Bold"/>
                <a:cs typeface="Poppins Bold"/>
                <a:sym typeface="Poppins Bold"/>
              </a:rPr>
              <a:t>Alex</a:t>
            </a:r>
          </a:p>
          <a:p>
            <a:pPr algn="l">
              <a:lnSpc>
                <a:spcPts val="4102"/>
              </a:lnSpc>
            </a:pPr>
            <a:r>
              <a:rPr lang="en-US" sz="2646" b="true">
                <a:solidFill>
                  <a:srgbClr val="063D3E"/>
                </a:solidFill>
                <a:latin typeface="Poppins Bold"/>
                <a:ea typeface="Poppins Bold"/>
                <a:cs typeface="Poppins Bold"/>
                <a:sym typeface="Poppins Bold"/>
              </a:rPr>
              <a:t>生日 1986/10/30 </a:t>
            </a:r>
          </a:p>
          <a:p>
            <a:pPr algn="l">
              <a:lnSpc>
                <a:spcPts val="4102"/>
              </a:lnSpc>
            </a:pPr>
            <a:r>
              <a:rPr lang="en-US" sz="2646" b="true">
                <a:solidFill>
                  <a:srgbClr val="063D3E"/>
                </a:solidFill>
                <a:latin typeface="Poppins Bold"/>
                <a:ea typeface="Poppins Bold"/>
                <a:cs typeface="Poppins Bold"/>
                <a:sym typeface="Poppins Bold"/>
              </a:rPr>
              <a:t>年薪 46000 /月</a:t>
            </a:r>
          </a:p>
          <a:p>
            <a:pPr algn="l">
              <a:lnSpc>
                <a:spcPts val="4102"/>
              </a:lnSpc>
            </a:pPr>
            <a:r>
              <a:rPr lang="en-US" sz="2646" b="true">
                <a:solidFill>
                  <a:srgbClr val="063D3E"/>
                </a:solidFill>
                <a:latin typeface="Poppins Bold"/>
                <a:ea typeface="Poppins Bold"/>
                <a:cs typeface="Poppins Bold"/>
                <a:sym typeface="Poppins Bold"/>
              </a:rPr>
              <a:t>年終獎金 46000 / 年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000923" y="6582963"/>
            <a:ext cx="1577679" cy="2694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65"/>
              </a:lnSpc>
              <a:spcBef>
                <a:spcPct val="0"/>
              </a:spcBef>
            </a:pPr>
            <a:r>
              <a:rPr lang="en-US" b="true" sz="1786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(醫療險意外險)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201413" y="1141322"/>
            <a:ext cx="4267787" cy="823722"/>
            <a:chOff x="0" y="0"/>
            <a:chExt cx="1015420" cy="195985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15420" cy="195985"/>
            </a:xfrm>
            <a:custGeom>
              <a:avLst/>
              <a:gdLst/>
              <a:ahLst/>
              <a:cxnLst/>
              <a:rect r="r" b="b" t="t" l="l"/>
              <a:pathLst>
                <a:path h="195985" w="1015420">
                  <a:moveTo>
                    <a:pt x="14512" y="0"/>
                  </a:moveTo>
                  <a:lnTo>
                    <a:pt x="1000908" y="0"/>
                  </a:lnTo>
                  <a:cubicBezTo>
                    <a:pt x="1008923" y="0"/>
                    <a:pt x="1015420" y="6497"/>
                    <a:pt x="1015420" y="14512"/>
                  </a:cubicBezTo>
                  <a:lnTo>
                    <a:pt x="1015420" y="181473"/>
                  </a:lnTo>
                  <a:cubicBezTo>
                    <a:pt x="1015420" y="185322"/>
                    <a:pt x="1013891" y="189013"/>
                    <a:pt x="1011169" y="191735"/>
                  </a:cubicBezTo>
                  <a:cubicBezTo>
                    <a:pt x="1008448" y="194456"/>
                    <a:pt x="1004757" y="195985"/>
                    <a:pt x="1000908" y="195985"/>
                  </a:cubicBezTo>
                  <a:lnTo>
                    <a:pt x="14512" y="195985"/>
                  </a:lnTo>
                  <a:cubicBezTo>
                    <a:pt x="6497" y="195985"/>
                    <a:pt x="0" y="189488"/>
                    <a:pt x="0" y="181473"/>
                  </a:cubicBezTo>
                  <a:lnTo>
                    <a:pt x="0" y="14512"/>
                  </a:lnTo>
                  <a:cubicBezTo>
                    <a:pt x="0" y="6497"/>
                    <a:pt x="6497" y="0"/>
                    <a:pt x="14512" y="0"/>
                  </a:cubicBezTo>
                  <a:close/>
                </a:path>
              </a:pathLst>
            </a:custGeom>
            <a:solidFill>
              <a:srgbClr val="063D3E">
                <a:alpha val="86667"/>
              </a:srgbClr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85725"/>
              <a:ext cx="1015420" cy="2817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200"/>
                </a:lnSpc>
              </a:pPr>
              <a:r>
                <a:rPr lang="en-US" b="true" sz="3000">
                  <a:solidFill>
                    <a:srgbClr val="FFFFFF">
                      <a:alpha val="86667"/>
                    </a:srgbClr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消費支出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4789048" y="1141322"/>
            <a:ext cx="3918161" cy="823722"/>
            <a:chOff x="0" y="0"/>
            <a:chExt cx="932235" cy="19598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932235" cy="195985"/>
            </a:xfrm>
            <a:custGeom>
              <a:avLst/>
              <a:gdLst/>
              <a:ahLst/>
              <a:cxnLst/>
              <a:rect r="r" b="b" t="t" l="l"/>
              <a:pathLst>
                <a:path h="195985" w="932235">
                  <a:moveTo>
                    <a:pt x="15807" y="0"/>
                  </a:moveTo>
                  <a:lnTo>
                    <a:pt x="916427" y="0"/>
                  </a:lnTo>
                  <a:cubicBezTo>
                    <a:pt x="920620" y="0"/>
                    <a:pt x="924640" y="1665"/>
                    <a:pt x="927605" y="4630"/>
                  </a:cubicBezTo>
                  <a:cubicBezTo>
                    <a:pt x="930569" y="7594"/>
                    <a:pt x="932235" y="11615"/>
                    <a:pt x="932235" y="15807"/>
                  </a:cubicBezTo>
                  <a:lnTo>
                    <a:pt x="932235" y="180178"/>
                  </a:lnTo>
                  <a:cubicBezTo>
                    <a:pt x="932235" y="188908"/>
                    <a:pt x="925157" y="195985"/>
                    <a:pt x="916427" y="195985"/>
                  </a:cubicBezTo>
                  <a:lnTo>
                    <a:pt x="15807" y="195985"/>
                  </a:lnTo>
                  <a:cubicBezTo>
                    <a:pt x="7077" y="195985"/>
                    <a:pt x="0" y="188908"/>
                    <a:pt x="0" y="180178"/>
                  </a:cubicBezTo>
                  <a:lnTo>
                    <a:pt x="0" y="15807"/>
                  </a:lnTo>
                  <a:cubicBezTo>
                    <a:pt x="0" y="7077"/>
                    <a:pt x="7077" y="0"/>
                    <a:pt x="15807" y="0"/>
                  </a:cubicBezTo>
                  <a:close/>
                </a:path>
              </a:pathLst>
            </a:custGeom>
            <a:solidFill>
              <a:srgbClr val="063D3E">
                <a:alpha val="86667"/>
              </a:srgbClr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85725"/>
              <a:ext cx="932235" cy="2817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200"/>
                </a:lnSpc>
              </a:pPr>
              <a:r>
                <a:rPr lang="en-US" b="true" sz="3000">
                  <a:solidFill>
                    <a:srgbClr val="FFFFFF">
                      <a:alpha val="86667"/>
                    </a:srgbClr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投資支出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4789048" y="4526645"/>
            <a:ext cx="3918161" cy="823722"/>
            <a:chOff x="0" y="0"/>
            <a:chExt cx="932235" cy="195985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932235" cy="195985"/>
            </a:xfrm>
            <a:custGeom>
              <a:avLst/>
              <a:gdLst/>
              <a:ahLst/>
              <a:cxnLst/>
              <a:rect r="r" b="b" t="t" l="l"/>
              <a:pathLst>
                <a:path h="195985" w="932235">
                  <a:moveTo>
                    <a:pt x="15807" y="0"/>
                  </a:moveTo>
                  <a:lnTo>
                    <a:pt x="916427" y="0"/>
                  </a:lnTo>
                  <a:cubicBezTo>
                    <a:pt x="920620" y="0"/>
                    <a:pt x="924640" y="1665"/>
                    <a:pt x="927605" y="4630"/>
                  </a:cubicBezTo>
                  <a:cubicBezTo>
                    <a:pt x="930569" y="7594"/>
                    <a:pt x="932235" y="11615"/>
                    <a:pt x="932235" y="15807"/>
                  </a:cubicBezTo>
                  <a:lnTo>
                    <a:pt x="932235" y="180178"/>
                  </a:lnTo>
                  <a:cubicBezTo>
                    <a:pt x="932235" y="188908"/>
                    <a:pt x="925157" y="195985"/>
                    <a:pt x="916427" y="195985"/>
                  </a:cubicBezTo>
                  <a:lnTo>
                    <a:pt x="15807" y="195985"/>
                  </a:lnTo>
                  <a:cubicBezTo>
                    <a:pt x="7077" y="195985"/>
                    <a:pt x="0" y="188908"/>
                    <a:pt x="0" y="180178"/>
                  </a:cubicBezTo>
                  <a:lnTo>
                    <a:pt x="0" y="15807"/>
                  </a:lnTo>
                  <a:cubicBezTo>
                    <a:pt x="0" y="7077"/>
                    <a:pt x="7077" y="0"/>
                    <a:pt x="15807" y="0"/>
                  </a:cubicBezTo>
                  <a:close/>
                </a:path>
              </a:pathLst>
            </a:custGeom>
            <a:solidFill>
              <a:srgbClr val="063D3E">
                <a:alpha val="86667"/>
              </a:srgbClr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85725"/>
              <a:ext cx="932235" cy="2817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200"/>
                </a:lnSpc>
              </a:pPr>
              <a:r>
                <a:rPr lang="en-US" b="true" sz="3000">
                  <a:solidFill>
                    <a:srgbClr val="FFFFFF">
                      <a:alpha val="86667"/>
                    </a:srgbClr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風險管理支出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9138782" y="3547067"/>
            <a:ext cx="3918161" cy="823722"/>
            <a:chOff x="0" y="0"/>
            <a:chExt cx="932235" cy="195985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932235" cy="195985"/>
            </a:xfrm>
            <a:custGeom>
              <a:avLst/>
              <a:gdLst/>
              <a:ahLst/>
              <a:cxnLst/>
              <a:rect r="r" b="b" t="t" l="l"/>
              <a:pathLst>
                <a:path h="195985" w="932235">
                  <a:moveTo>
                    <a:pt x="15807" y="0"/>
                  </a:moveTo>
                  <a:lnTo>
                    <a:pt x="916427" y="0"/>
                  </a:lnTo>
                  <a:cubicBezTo>
                    <a:pt x="920620" y="0"/>
                    <a:pt x="924640" y="1665"/>
                    <a:pt x="927605" y="4630"/>
                  </a:cubicBezTo>
                  <a:cubicBezTo>
                    <a:pt x="930569" y="7594"/>
                    <a:pt x="932235" y="11615"/>
                    <a:pt x="932235" y="15807"/>
                  </a:cubicBezTo>
                  <a:lnTo>
                    <a:pt x="932235" y="180178"/>
                  </a:lnTo>
                  <a:cubicBezTo>
                    <a:pt x="932235" y="188908"/>
                    <a:pt x="925157" y="195985"/>
                    <a:pt x="916427" y="195985"/>
                  </a:cubicBezTo>
                  <a:lnTo>
                    <a:pt x="15807" y="195985"/>
                  </a:lnTo>
                  <a:cubicBezTo>
                    <a:pt x="7077" y="195985"/>
                    <a:pt x="0" y="188908"/>
                    <a:pt x="0" y="180178"/>
                  </a:cubicBezTo>
                  <a:lnTo>
                    <a:pt x="0" y="15807"/>
                  </a:lnTo>
                  <a:cubicBezTo>
                    <a:pt x="0" y="7077"/>
                    <a:pt x="7077" y="0"/>
                    <a:pt x="15807" y="0"/>
                  </a:cubicBezTo>
                  <a:close/>
                </a:path>
              </a:pathLst>
            </a:custGeom>
            <a:solidFill>
              <a:srgbClr val="063D3E">
                <a:alpha val="86667"/>
              </a:srgbClr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85725"/>
              <a:ext cx="932235" cy="2817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200"/>
                </a:lnSpc>
              </a:pPr>
              <a:r>
                <a:rPr lang="en-US" b="true" sz="3000">
                  <a:solidFill>
                    <a:srgbClr val="FFFFFF">
                      <a:alpha val="86667"/>
                    </a:srgbClr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資產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9138782" y="7636362"/>
            <a:ext cx="3918161" cy="823722"/>
            <a:chOff x="0" y="0"/>
            <a:chExt cx="932235" cy="195985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932235" cy="195985"/>
            </a:xfrm>
            <a:custGeom>
              <a:avLst/>
              <a:gdLst/>
              <a:ahLst/>
              <a:cxnLst/>
              <a:rect r="r" b="b" t="t" l="l"/>
              <a:pathLst>
                <a:path h="195985" w="932235">
                  <a:moveTo>
                    <a:pt x="15807" y="0"/>
                  </a:moveTo>
                  <a:lnTo>
                    <a:pt x="916427" y="0"/>
                  </a:lnTo>
                  <a:cubicBezTo>
                    <a:pt x="920620" y="0"/>
                    <a:pt x="924640" y="1665"/>
                    <a:pt x="927605" y="4630"/>
                  </a:cubicBezTo>
                  <a:cubicBezTo>
                    <a:pt x="930569" y="7594"/>
                    <a:pt x="932235" y="11615"/>
                    <a:pt x="932235" y="15807"/>
                  </a:cubicBezTo>
                  <a:lnTo>
                    <a:pt x="932235" y="180178"/>
                  </a:lnTo>
                  <a:cubicBezTo>
                    <a:pt x="932235" y="188908"/>
                    <a:pt x="925157" y="195985"/>
                    <a:pt x="916427" y="195985"/>
                  </a:cubicBezTo>
                  <a:lnTo>
                    <a:pt x="15807" y="195985"/>
                  </a:lnTo>
                  <a:cubicBezTo>
                    <a:pt x="7077" y="195985"/>
                    <a:pt x="0" y="188908"/>
                    <a:pt x="0" y="180178"/>
                  </a:cubicBezTo>
                  <a:lnTo>
                    <a:pt x="0" y="15807"/>
                  </a:lnTo>
                  <a:cubicBezTo>
                    <a:pt x="0" y="7077"/>
                    <a:pt x="7077" y="0"/>
                    <a:pt x="15807" y="0"/>
                  </a:cubicBezTo>
                  <a:close/>
                </a:path>
              </a:pathLst>
            </a:custGeom>
            <a:solidFill>
              <a:srgbClr val="063D3E">
                <a:alpha val="86667"/>
              </a:srgbClr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85725"/>
              <a:ext cx="932235" cy="2817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200"/>
                </a:lnSpc>
              </a:pPr>
              <a:r>
                <a:rPr lang="en-US" b="true" sz="3000">
                  <a:solidFill>
                    <a:srgbClr val="FFFFFF">
                      <a:alpha val="86667"/>
                    </a:srgbClr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負債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4789048" y="7636362"/>
            <a:ext cx="3918161" cy="823722"/>
            <a:chOff x="0" y="0"/>
            <a:chExt cx="932235" cy="195985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932235" cy="195985"/>
            </a:xfrm>
            <a:custGeom>
              <a:avLst/>
              <a:gdLst/>
              <a:ahLst/>
              <a:cxnLst/>
              <a:rect r="r" b="b" t="t" l="l"/>
              <a:pathLst>
                <a:path h="195985" w="932235">
                  <a:moveTo>
                    <a:pt x="15807" y="0"/>
                  </a:moveTo>
                  <a:lnTo>
                    <a:pt x="916427" y="0"/>
                  </a:lnTo>
                  <a:cubicBezTo>
                    <a:pt x="920620" y="0"/>
                    <a:pt x="924640" y="1665"/>
                    <a:pt x="927605" y="4630"/>
                  </a:cubicBezTo>
                  <a:cubicBezTo>
                    <a:pt x="930569" y="7594"/>
                    <a:pt x="932235" y="11615"/>
                    <a:pt x="932235" y="15807"/>
                  </a:cubicBezTo>
                  <a:lnTo>
                    <a:pt x="932235" y="180178"/>
                  </a:lnTo>
                  <a:cubicBezTo>
                    <a:pt x="932235" y="188908"/>
                    <a:pt x="925157" y="195985"/>
                    <a:pt x="916427" y="195985"/>
                  </a:cubicBezTo>
                  <a:lnTo>
                    <a:pt x="15807" y="195985"/>
                  </a:lnTo>
                  <a:cubicBezTo>
                    <a:pt x="7077" y="195985"/>
                    <a:pt x="0" y="188908"/>
                    <a:pt x="0" y="180178"/>
                  </a:cubicBezTo>
                  <a:lnTo>
                    <a:pt x="0" y="15807"/>
                  </a:lnTo>
                  <a:cubicBezTo>
                    <a:pt x="0" y="7077"/>
                    <a:pt x="7077" y="0"/>
                    <a:pt x="15807" y="0"/>
                  </a:cubicBezTo>
                  <a:close/>
                </a:path>
              </a:pathLst>
            </a:custGeom>
            <a:solidFill>
              <a:srgbClr val="063D3E">
                <a:alpha val="86667"/>
              </a:srgbClr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85725"/>
              <a:ext cx="932235" cy="2817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200"/>
                </a:lnSpc>
              </a:pPr>
              <a:r>
                <a:rPr lang="en-US" b="true" sz="3000">
                  <a:solidFill>
                    <a:srgbClr val="FFFFFF">
                      <a:alpha val="86667"/>
                    </a:srgbClr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保險支出</a:t>
              </a: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3572068" y="9265711"/>
            <a:ext cx="2005820" cy="3836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33"/>
              </a:lnSpc>
            </a:pPr>
            <a:r>
              <a:rPr lang="en-US" b="true" sz="1956">
                <a:solidFill>
                  <a:srgbClr val="FB6436"/>
                </a:solidFill>
                <a:latin typeface="Poppins Bold"/>
                <a:ea typeface="Poppins Bold"/>
                <a:cs typeface="Poppins Bold"/>
                <a:sym typeface="Poppins Bold"/>
              </a:rPr>
              <a:t>30,000/年</a:t>
            </a:r>
          </a:p>
        </p:txBody>
      </p:sp>
      <p:sp>
        <p:nvSpPr>
          <p:cNvPr name="Freeform 30" id="30"/>
          <p:cNvSpPr/>
          <p:nvPr/>
        </p:nvSpPr>
        <p:spPr>
          <a:xfrm flipH="false" flipV="false" rot="8228357">
            <a:off x="11775626" y="7262978"/>
            <a:ext cx="1406796" cy="1113127"/>
          </a:xfrm>
          <a:custGeom>
            <a:avLst/>
            <a:gdLst/>
            <a:ahLst/>
            <a:cxnLst/>
            <a:rect r="r" b="b" t="t" l="l"/>
            <a:pathLst>
              <a:path h="1113127" w="1406796">
                <a:moveTo>
                  <a:pt x="0" y="0"/>
                </a:moveTo>
                <a:lnTo>
                  <a:pt x="1406796" y="0"/>
                </a:lnTo>
                <a:lnTo>
                  <a:pt x="1406796" y="1113127"/>
                </a:lnTo>
                <a:lnTo>
                  <a:pt x="0" y="111312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1" id="31"/>
          <p:cNvSpPr txBox="true"/>
          <p:nvPr/>
        </p:nvSpPr>
        <p:spPr>
          <a:xfrm rot="0">
            <a:off x="3572068" y="3461342"/>
            <a:ext cx="2005820" cy="3836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33"/>
              </a:lnSpc>
            </a:pPr>
            <a:r>
              <a:rPr lang="en-US" b="true" sz="1956">
                <a:solidFill>
                  <a:srgbClr val="FB6436"/>
                </a:solidFill>
                <a:latin typeface="Poppins Bold"/>
                <a:ea typeface="Poppins Bold"/>
                <a:cs typeface="Poppins Bold"/>
                <a:sym typeface="Poppins Bold"/>
              </a:rPr>
              <a:t>5,000/月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3572068" y="4852781"/>
            <a:ext cx="2005820" cy="3836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33"/>
              </a:lnSpc>
            </a:pPr>
            <a:r>
              <a:rPr lang="en-US" b="true" sz="1956">
                <a:solidFill>
                  <a:srgbClr val="FB6436"/>
                </a:solidFill>
                <a:latin typeface="Poppins Bold"/>
                <a:ea typeface="Poppins Bold"/>
                <a:cs typeface="Poppins Bold"/>
                <a:sym typeface="Poppins Bold"/>
              </a:rPr>
              <a:t>2,500/月</a:t>
            </a:r>
          </a:p>
        </p:txBody>
      </p:sp>
      <p:grpSp>
        <p:nvGrpSpPr>
          <p:cNvPr name="Group 33" id="33"/>
          <p:cNvGrpSpPr/>
          <p:nvPr/>
        </p:nvGrpSpPr>
        <p:grpSpPr>
          <a:xfrm rot="0">
            <a:off x="13213822" y="0"/>
            <a:ext cx="5044815" cy="10287000"/>
            <a:chOff x="0" y="0"/>
            <a:chExt cx="1328676" cy="2709333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1328676" cy="2709333"/>
            </a:xfrm>
            <a:custGeom>
              <a:avLst/>
              <a:gdLst/>
              <a:ahLst/>
              <a:cxnLst/>
              <a:rect r="r" b="b" t="t" l="l"/>
              <a:pathLst>
                <a:path h="2709333" w="1328676">
                  <a:moveTo>
                    <a:pt x="0" y="0"/>
                  </a:moveTo>
                  <a:lnTo>
                    <a:pt x="1328676" y="0"/>
                  </a:lnTo>
                  <a:lnTo>
                    <a:pt x="132867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52D2E">
                <a:alpha val="82745"/>
              </a:srgbClr>
            </a:solidFill>
          </p:spPr>
        </p:sp>
        <p:sp>
          <p:nvSpPr>
            <p:cNvPr name="TextBox 35" id="35"/>
            <p:cNvSpPr txBox="true"/>
            <p:nvPr/>
          </p:nvSpPr>
          <p:spPr>
            <a:xfrm>
              <a:off x="0" y="-114300"/>
              <a:ext cx="1328676" cy="28236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02"/>
                </a:lnSpc>
              </a:pPr>
            </a:p>
          </p:txBody>
        </p:sp>
      </p:grpSp>
      <p:grpSp>
        <p:nvGrpSpPr>
          <p:cNvPr name="Group 36" id="36"/>
          <p:cNvGrpSpPr/>
          <p:nvPr/>
        </p:nvGrpSpPr>
        <p:grpSpPr>
          <a:xfrm rot="0">
            <a:off x="13409368" y="2640695"/>
            <a:ext cx="4471429" cy="4595622"/>
            <a:chOff x="0" y="0"/>
            <a:chExt cx="1191008" cy="1224088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1191008" cy="1224088"/>
            </a:xfrm>
            <a:custGeom>
              <a:avLst/>
              <a:gdLst/>
              <a:ahLst/>
              <a:cxnLst/>
              <a:rect r="r" b="b" t="t" l="l"/>
              <a:pathLst>
                <a:path h="1224088" w="1191008">
                  <a:moveTo>
                    <a:pt x="0" y="0"/>
                  </a:moveTo>
                  <a:lnTo>
                    <a:pt x="1191008" y="0"/>
                  </a:lnTo>
                  <a:lnTo>
                    <a:pt x="1191008" y="1224088"/>
                  </a:lnTo>
                  <a:lnTo>
                    <a:pt x="0" y="1224088"/>
                  </a:lnTo>
                  <a:close/>
                </a:path>
              </a:pathLst>
            </a:custGeom>
          </p:spPr>
        </p:sp>
        <p:sp>
          <p:nvSpPr>
            <p:cNvPr name="TextBox 38" id="38"/>
            <p:cNvSpPr txBox="true"/>
            <p:nvPr/>
          </p:nvSpPr>
          <p:spPr>
            <a:xfrm>
              <a:off x="0" y="-152400"/>
              <a:ext cx="1191008" cy="13764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just">
                <a:lnSpc>
                  <a:spcPts val="4950"/>
                </a:lnSpc>
              </a:pPr>
              <a:r>
                <a:rPr lang="en-US" b="true" sz="30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① 名牌包包變賣償還卡債</a:t>
              </a:r>
            </a:p>
            <a:p>
              <a:pPr algn="just">
                <a:lnSpc>
                  <a:spcPts val="4950"/>
                </a:lnSpc>
              </a:pPr>
              <a:r>
                <a:rPr lang="en-US" b="true" sz="30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② 治裝、娛樂、旅遊費月省1萬，增加儲蓄率</a:t>
              </a:r>
            </a:p>
            <a:p>
              <a:pPr algn="just">
                <a:lnSpc>
                  <a:spcPts val="4950"/>
                </a:lnSpc>
              </a:pPr>
              <a:r>
                <a:rPr lang="en-US" b="true" sz="30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③ 每月定時定額1萬做退休規劃</a:t>
              </a:r>
            </a:p>
            <a:p>
              <a:pPr algn="just">
                <a:lnSpc>
                  <a:spcPts val="4950"/>
                </a:lnSpc>
              </a:pPr>
              <a:r>
                <a:rPr lang="en-US" b="true" sz="30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④ 若平均投報率6%，到65歲約有806萬退休金</a:t>
              </a:r>
            </a:p>
          </p:txBody>
        </p:sp>
      </p:grpSp>
      <p:sp>
        <p:nvSpPr>
          <p:cNvPr name="TextBox 39" id="39"/>
          <p:cNvSpPr txBox="true"/>
          <p:nvPr/>
        </p:nvSpPr>
        <p:spPr>
          <a:xfrm rot="0">
            <a:off x="13422139" y="7455988"/>
            <a:ext cx="4458659" cy="31324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985"/>
              </a:lnSpc>
            </a:pPr>
            <a:r>
              <a:rPr lang="en-US" b="true" sz="3021">
                <a:solidFill>
                  <a:srgbClr val="D2B687"/>
                </a:solidFill>
                <a:latin typeface="Poppins Bold"/>
                <a:ea typeface="Poppins Bold"/>
                <a:cs typeface="Poppins Bold"/>
                <a:sym typeface="Poppins Bold"/>
              </a:rPr>
              <a:t>『今日少享樂，</a:t>
            </a:r>
          </a:p>
          <a:p>
            <a:pPr algn="just">
              <a:lnSpc>
                <a:spcPts val="4985"/>
              </a:lnSpc>
            </a:pPr>
            <a:r>
              <a:rPr lang="en-US" b="true" sz="3021">
                <a:solidFill>
                  <a:srgbClr val="D2B687"/>
                </a:solidFill>
                <a:latin typeface="Poppins Bold"/>
                <a:ea typeface="Poppins Bold"/>
                <a:cs typeface="Poppins Bold"/>
                <a:sym typeface="Poppins Bold"/>
              </a:rPr>
              <a:t>     明日多選擇』</a:t>
            </a:r>
          </a:p>
          <a:p>
            <a:pPr algn="just">
              <a:lnSpc>
                <a:spcPts val="4985"/>
              </a:lnSpc>
            </a:pPr>
            <a:r>
              <a:rPr lang="en-US" b="true" sz="3021">
                <a:solidFill>
                  <a:srgbClr val="D2B687"/>
                </a:solidFill>
                <a:latin typeface="Poppins Bold"/>
                <a:ea typeface="Poppins Bold"/>
                <a:cs typeface="Poppins Bold"/>
                <a:sym typeface="Poppins Bold"/>
              </a:rPr>
              <a:t>『把花費變資產，</a:t>
            </a:r>
          </a:p>
          <a:p>
            <a:pPr algn="just">
              <a:lnSpc>
                <a:spcPts val="4985"/>
              </a:lnSpc>
            </a:pPr>
            <a:r>
              <a:rPr lang="en-US" b="true" sz="3021">
                <a:solidFill>
                  <a:srgbClr val="D2B687"/>
                </a:solidFill>
                <a:latin typeface="Poppins Bold"/>
                <a:ea typeface="Poppins Bold"/>
                <a:cs typeface="Poppins Bold"/>
                <a:sym typeface="Poppins Bold"/>
              </a:rPr>
              <a:t>     讓自律變自由』</a:t>
            </a:r>
          </a:p>
          <a:p>
            <a:pPr algn="just">
              <a:lnSpc>
                <a:spcPts val="4985"/>
              </a:lnSpc>
            </a:pPr>
          </a:p>
        </p:txBody>
      </p:sp>
      <p:sp>
        <p:nvSpPr>
          <p:cNvPr name="TextBox 40" id="40"/>
          <p:cNvSpPr txBox="true"/>
          <p:nvPr/>
        </p:nvSpPr>
        <p:spPr>
          <a:xfrm rot="0">
            <a:off x="13409368" y="1381733"/>
            <a:ext cx="4069822" cy="776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53"/>
              </a:lnSpc>
            </a:pPr>
            <a:r>
              <a:rPr lang="en-US" b="true" sz="3970">
                <a:solidFill>
                  <a:srgbClr val="D2B687"/>
                </a:solidFill>
                <a:latin typeface="Poppins Bold"/>
                <a:ea typeface="Poppins Bold"/>
                <a:cs typeface="Poppins Bold"/>
                <a:sym typeface="Poppins Bold"/>
              </a:rPr>
              <a:t>規劃：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666" r="0" b="-566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045365" y="504276"/>
            <a:ext cx="6777128" cy="9072019"/>
          </a:xfrm>
          <a:custGeom>
            <a:avLst/>
            <a:gdLst/>
            <a:ahLst/>
            <a:cxnLst/>
            <a:rect r="r" b="b" t="t" l="l"/>
            <a:pathLst>
              <a:path h="9072019" w="6777128">
                <a:moveTo>
                  <a:pt x="0" y="0"/>
                </a:moveTo>
                <a:lnTo>
                  <a:pt x="6777128" y="0"/>
                </a:lnTo>
                <a:lnTo>
                  <a:pt x="6777128" y="9072019"/>
                </a:lnTo>
                <a:lnTo>
                  <a:pt x="0" y="90720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100793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1253213"/>
            <a:ext cx="2446626" cy="1734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485"/>
              </a:lnSpc>
              <a:spcBef>
                <a:spcPct val="0"/>
              </a:spcBef>
            </a:pPr>
            <a:r>
              <a:rPr lang="en-US" b="true" sz="9632">
                <a:solidFill>
                  <a:srgbClr val="BE9055"/>
                </a:solidFill>
                <a:latin typeface="Poppins Bold"/>
                <a:ea typeface="Poppins Bold"/>
                <a:cs typeface="Poppins Bold"/>
                <a:sym typeface="Poppins Bold"/>
              </a:rPr>
              <a:t>執行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1081911" y="504276"/>
            <a:ext cx="6899109" cy="9072019"/>
          </a:xfrm>
          <a:custGeom>
            <a:avLst/>
            <a:gdLst/>
            <a:ahLst/>
            <a:cxnLst/>
            <a:rect r="r" b="b" t="t" l="l"/>
            <a:pathLst>
              <a:path h="9072019" w="6899109">
                <a:moveTo>
                  <a:pt x="0" y="0"/>
                </a:moveTo>
                <a:lnTo>
                  <a:pt x="6899109" y="0"/>
                </a:lnTo>
                <a:lnTo>
                  <a:pt x="6899109" y="9072019"/>
                </a:lnTo>
                <a:lnTo>
                  <a:pt x="0" y="90720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8716" t="-448" r="-294" b="-448"/>
            </a:stretch>
          </a:blipFill>
        </p:spPr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666" r="0" b="-5666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688644" y="3495108"/>
            <a:ext cx="8910712" cy="27987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468"/>
              </a:lnSpc>
            </a:pPr>
            <a:r>
              <a:rPr lang="en-US" sz="5734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Alex的財務診斷報告書案例</a:t>
            </a:r>
          </a:p>
          <a:p>
            <a:pPr algn="ctr">
              <a:lnSpc>
                <a:spcPts val="11468"/>
              </a:lnSpc>
            </a:pPr>
            <a:r>
              <a:rPr lang="en-US" b="true" sz="5734">
                <a:solidFill>
                  <a:srgbClr val="D2B687"/>
                </a:solidFill>
                <a:latin typeface="Poppins Bold"/>
                <a:ea typeface="Poppins Bold"/>
                <a:cs typeface="Poppins Bold"/>
                <a:sym typeface="Poppins Bold"/>
              </a:rPr>
              <a:t>看完覺得怎麼樣？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666" r="0" b="-5666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774555" y="3495108"/>
            <a:ext cx="8738890" cy="27987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468"/>
              </a:lnSpc>
            </a:pPr>
            <a:r>
              <a:rPr lang="en-US" sz="5734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想要做一份</a:t>
            </a:r>
          </a:p>
          <a:p>
            <a:pPr algn="ctr">
              <a:lnSpc>
                <a:spcPts val="11468"/>
              </a:lnSpc>
            </a:pPr>
            <a:r>
              <a:rPr lang="en-US" b="true" sz="5734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自己</a:t>
            </a:r>
            <a:r>
              <a:rPr lang="en-US" b="true" sz="5734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的財務診斷報告書嗎？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666" r="0" b="-5666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595170" y="3495108"/>
            <a:ext cx="5097661" cy="27987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468"/>
              </a:lnSpc>
            </a:pPr>
            <a:r>
              <a:rPr lang="en-US" sz="5734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財務診斷報告書</a:t>
            </a:r>
          </a:p>
          <a:p>
            <a:pPr algn="ctr">
              <a:lnSpc>
                <a:spcPts val="11468"/>
              </a:lnSpc>
            </a:pPr>
            <a:r>
              <a:rPr lang="en-US" b="true" sz="5734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$500/份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666" r="0" b="-5666"/>
            </a:stretch>
          </a:blipFill>
        </p:spPr>
      </p:sp>
      <p:graphicFrame>
        <p:nvGraphicFramePr>
          <p:cNvPr name="Object 3" id="3"/>
          <p:cNvGraphicFramePr/>
          <p:nvPr/>
        </p:nvGraphicFramePr>
        <p:xfrm>
          <a:off x="782638" y="1271007"/>
          <a:ext cx="7030435" cy="8229600"/>
        </p:xfrm>
        <a:graphic>
          <a:graphicData uri="http://schemas.openxmlformats.org/presentationml/2006/ole">
            <p:oleObj imgW="8674100" imgH="9867900" r:id="rId4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  <p:graphicFrame>
        <p:nvGraphicFramePr>
          <p:cNvPr name="Object 4" id="4"/>
          <p:cNvGraphicFramePr/>
          <p:nvPr/>
        </p:nvGraphicFramePr>
        <p:xfrm>
          <a:off x="782638" y="5143500"/>
          <a:ext cx="7030435" cy="8229600"/>
        </p:xfrm>
        <a:graphic>
          <a:graphicData uri="http://schemas.openxmlformats.org/presentationml/2006/ole">
            <p:oleObj imgW="8674100" imgH="9867900" r:id="rId6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  <p:sp>
        <p:nvSpPr>
          <p:cNvPr name="TextBox 5" id="5"/>
          <p:cNvSpPr txBox="true"/>
          <p:nvPr/>
        </p:nvSpPr>
        <p:spPr>
          <a:xfrm rot="0">
            <a:off x="517651" y="136434"/>
            <a:ext cx="2538040" cy="8922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95"/>
              </a:lnSpc>
              <a:spcBef>
                <a:spcPct val="0"/>
              </a:spcBef>
            </a:pPr>
            <a:r>
              <a:rPr lang="en-US" b="true" sz="4996">
                <a:solidFill>
                  <a:srgbClr val="063D3E"/>
                </a:solidFill>
                <a:latin typeface="Poppins Bold"/>
                <a:ea typeface="Poppins Bold"/>
                <a:cs typeface="Poppins Bold"/>
                <a:sym typeface="Poppins Bold"/>
              </a:rPr>
              <a:t>基本資料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399045" y="2765334"/>
            <a:ext cx="6345138" cy="44355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95"/>
              </a:lnSpc>
            </a:pPr>
            <a:r>
              <a:rPr lang="en-US" b="true" sz="4996">
                <a:solidFill>
                  <a:srgbClr val="063D3E"/>
                </a:solidFill>
                <a:latin typeface="Poppins Bold"/>
                <a:ea typeface="Poppins Bold"/>
                <a:cs typeface="Poppins Bold"/>
                <a:sym typeface="Poppins Bold"/>
              </a:rPr>
              <a:t>現金流量表</a:t>
            </a:r>
          </a:p>
          <a:p>
            <a:pPr algn="ctr">
              <a:lnSpc>
                <a:spcPts val="6995"/>
              </a:lnSpc>
            </a:pPr>
          </a:p>
          <a:p>
            <a:pPr algn="ctr">
              <a:lnSpc>
                <a:spcPts val="6995"/>
              </a:lnSpc>
            </a:pPr>
            <a:r>
              <a:rPr lang="en-US" b="true" sz="4996">
                <a:solidFill>
                  <a:srgbClr val="063D3E"/>
                </a:solidFill>
                <a:latin typeface="Poppins Bold"/>
                <a:ea typeface="Poppins Bold"/>
                <a:cs typeface="Poppins Bold"/>
                <a:sym typeface="Poppins Bold"/>
              </a:rPr>
              <a:t>資產負債表</a:t>
            </a:r>
          </a:p>
          <a:p>
            <a:pPr algn="ctr">
              <a:lnSpc>
                <a:spcPts val="6995"/>
              </a:lnSpc>
            </a:pPr>
          </a:p>
          <a:p>
            <a:pPr algn="ctr">
              <a:lnSpc>
                <a:spcPts val="6995"/>
              </a:lnSpc>
              <a:spcBef>
                <a:spcPct val="0"/>
              </a:spcBef>
            </a:pPr>
            <a:r>
              <a:rPr lang="en-US" b="true" sz="4996">
                <a:solidFill>
                  <a:srgbClr val="063D3E"/>
                </a:solidFill>
                <a:latin typeface="Poppins Bold"/>
                <a:ea typeface="Poppins Bold"/>
                <a:cs typeface="Poppins Bold"/>
                <a:sym typeface="Poppins Bold"/>
              </a:rPr>
              <a:t>（導連到財管家系統）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0" y="3844662"/>
            <a:ext cx="3273515" cy="8922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95"/>
              </a:lnSpc>
              <a:spcBef>
                <a:spcPct val="0"/>
              </a:spcBef>
            </a:pPr>
            <a:r>
              <a:rPr lang="en-US" b="true" sz="4996">
                <a:solidFill>
                  <a:srgbClr val="063D3E"/>
                </a:solidFill>
                <a:latin typeface="Poppins Bold"/>
                <a:ea typeface="Poppins Bold"/>
                <a:cs typeface="Poppins Bold"/>
                <a:sym typeface="Poppins Bold"/>
              </a:rPr>
              <a:t>人生目標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187449" y="4290795"/>
            <a:ext cx="2220813" cy="4461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7"/>
              </a:lnSpc>
              <a:spcBef>
                <a:spcPct val="0"/>
              </a:spcBef>
            </a:pPr>
            <a:r>
              <a:rPr lang="en-US" b="true" sz="2498">
                <a:solidFill>
                  <a:srgbClr val="063D3E"/>
                </a:solidFill>
                <a:latin typeface="Poppins Bold"/>
                <a:ea typeface="Poppins Bold"/>
                <a:cs typeface="Poppins Bold"/>
                <a:sym typeface="Poppins Bold"/>
              </a:rPr>
              <a:t>（可具體量化）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71103" y="-210190"/>
            <a:ext cx="18952327" cy="11090917"/>
            <a:chOff x="0" y="0"/>
            <a:chExt cx="8581083" cy="502165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581082" cy="5021656"/>
            </a:xfrm>
            <a:custGeom>
              <a:avLst/>
              <a:gdLst/>
              <a:ahLst/>
              <a:cxnLst/>
              <a:rect r="r" b="b" t="t" l="l"/>
              <a:pathLst>
                <a:path h="5021656" w="8581082">
                  <a:moveTo>
                    <a:pt x="8456623" y="5021656"/>
                  </a:moveTo>
                  <a:lnTo>
                    <a:pt x="124460" y="5021656"/>
                  </a:lnTo>
                  <a:cubicBezTo>
                    <a:pt x="55880" y="5021656"/>
                    <a:pt x="0" y="4965776"/>
                    <a:pt x="0" y="489719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456623" y="0"/>
                  </a:lnTo>
                  <a:cubicBezTo>
                    <a:pt x="8525203" y="0"/>
                    <a:pt x="8581082" y="55880"/>
                    <a:pt x="8581082" y="124460"/>
                  </a:cubicBezTo>
                  <a:lnTo>
                    <a:pt x="8581082" y="4897196"/>
                  </a:lnTo>
                  <a:cubicBezTo>
                    <a:pt x="8581082" y="4965776"/>
                    <a:pt x="8525203" y="5021656"/>
                    <a:pt x="8456623" y="5021656"/>
                  </a:cubicBezTo>
                  <a:close/>
                </a:path>
              </a:pathLst>
            </a:custGeom>
            <a:solidFill>
              <a:srgbClr val="063D3E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522773" y="1523807"/>
            <a:ext cx="8153790" cy="758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00"/>
              </a:lnSpc>
            </a:pPr>
            <a:r>
              <a:rPr lang="en-US" b="true" sz="5000">
                <a:solidFill>
                  <a:srgbClr val="D2B687"/>
                </a:solidFill>
                <a:latin typeface="Poppins Bold"/>
                <a:ea typeface="Poppins Bold"/>
                <a:cs typeface="Poppins Bold"/>
                <a:sym typeface="Poppins Bold"/>
              </a:rPr>
              <a:t>關於「財務管理」...</a:t>
            </a:r>
          </a:p>
        </p:txBody>
      </p:sp>
      <p:grpSp>
        <p:nvGrpSpPr>
          <p:cNvPr name="Group 5" id="5"/>
          <p:cNvGrpSpPr/>
          <p:nvPr/>
        </p:nvGrpSpPr>
        <p:grpSpPr>
          <a:xfrm rot="5400000">
            <a:off x="3490401" y="2027513"/>
            <a:ext cx="1269701" cy="3638065"/>
            <a:chOff x="0" y="0"/>
            <a:chExt cx="1324069" cy="379384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24069" cy="3793845"/>
            </a:xfrm>
            <a:custGeom>
              <a:avLst/>
              <a:gdLst/>
              <a:ahLst/>
              <a:cxnLst/>
              <a:rect r="r" b="b" t="t" l="l"/>
              <a:pathLst>
                <a:path h="3793845" w="1324069">
                  <a:moveTo>
                    <a:pt x="1199609" y="3793844"/>
                  </a:moveTo>
                  <a:lnTo>
                    <a:pt x="124460" y="3793844"/>
                  </a:lnTo>
                  <a:cubicBezTo>
                    <a:pt x="55880" y="3793844"/>
                    <a:pt x="0" y="3737964"/>
                    <a:pt x="0" y="36693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99609" y="0"/>
                  </a:lnTo>
                  <a:cubicBezTo>
                    <a:pt x="1268189" y="0"/>
                    <a:pt x="1324069" y="55880"/>
                    <a:pt x="1324069" y="124460"/>
                  </a:cubicBezTo>
                  <a:lnTo>
                    <a:pt x="1324069" y="3669385"/>
                  </a:lnTo>
                  <a:cubicBezTo>
                    <a:pt x="1324069" y="3737964"/>
                    <a:pt x="1268189" y="3793845"/>
                    <a:pt x="1199609" y="3793845"/>
                  </a:cubicBezTo>
                  <a:close/>
                </a:path>
              </a:pathLst>
            </a:custGeom>
            <a:solidFill>
              <a:srgbClr val="BE9055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2605412" y="3467133"/>
            <a:ext cx="2813190" cy="758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00"/>
              </a:lnSpc>
            </a:pPr>
            <a:r>
              <a:rPr lang="en-US" b="true" sz="50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重要嗎？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666" r="0" b="-5666"/>
            </a:stretch>
          </a:blipFill>
        </p:spPr>
      </p:sp>
      <p:graphicFrame>
        <p:nvGraphicFramePr>
          <p:cNvPr name="Object 3" id="3"/>
          <p:cNvGraphicFramePr/>
          <p:nvPr/>
        </p:nvGraphicFramePr>
        <p:xfrm>
          <a:off x="782638" y="1271007"/>
          <a:ext cx="7030435" cy="8229600"/>
        </p:xfrm>
        <a:graphic>
          <a:graphicData uri="http://schemas.openxmlformats.org/presentationml/2006/ole">
            <p:oleObj imgW="8674100" imgH="9867900" r:id="rId4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  <p:graphicFrame>
        <p:nvGraphicFramePr>
          <p:cNvPr name="Object 4" id="4"/>
          <p:cNvGraphicFramePr/>
          <p:nvPr/>
        </p:nvGraphicFramePr>
        <p:xfrm>
          <a:off x="782638" y="5143500"/>
          <a:ext cx="7030435" cy="8229600"/>
        </p:xfrm>
        <a:graphic>
          <a:graphicData uri="http://schemas.openxmlformats.org/presentationml/2006/ole">
            <p:oleObj imgW="8674100" imgH="9867900" r:id="rId6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  <p:sp>
        <p:nvSpPr>
          <p:cNvPr name="TextBox 5" id="5"/>
          <p:cNvSpPr txBox="true"/>
          <p:nvPr/>
        </p:nvSpPr>
        <p:spPr>
          <a:xfrm rot="0">
            <a:off x="517651" y="136434"/>
            <a:ext cx="2538040" cy="8922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95"/>
              </a:lnSpc>
              <a:spcBef>
                <a:spcPct val="0"/>
              </a:spcBef>
            </a:pPr>
            <a:r>
              <a:rPr lang="en-US" b="true" sz="4996">
                <a:solidFill>
                  <a:srgbClr val="063D3E"/>
                </a:solidFill>
                <a:latin typeface="Poppins Bold"/>
                <a:ea typeface="Poppins Bold"/>
                <a:cs typeface="Poppins Bold"/>
                <a:sym typeface="Poppins Bold"/>
              </a:rPr>
              <a:t>基本資料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399045" y="2765334"/>
            <a:ext cx="6345138" cy="44355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95"/>
              </a:lnSpc>
            </a:pPr>
            <a:r>
              <a:rPr lang="en-US" b="true" sz="4996">
                <a:solidFill>
                  <a:srgbClr val="063D3E"/>
                </a:solidFill>
                <a:latin typeface="Poppins Bold"/>
                <a:ea typeface="Poppins Bold"/>
                <a:cs typeface="Poppins Bold"/>
                <a:sym typeface="Poppins Bold"/>
              </a:rPr>
              <a:t>現金流量表</a:t>
            </a:r>
          </a:p>
          <a:p>
            <a:pPr algn="ctr">
              <a:lnSpc>
                <a:spcPts val="6995"/>
              </a:lnSpc>
            </a:pPr>
          </a:p>
          <a:p>
            <a:pPr algn="ctr">
              <a:lnSpc>
                <a:spcPts val="6995"/>
              </a:lnSpc>
            </a:pPr>
            <a:r>
              <a:rPr lang="en-US" b="true" sz="4996">
                <a:solidFill>
                  <a:srgbClr val="063D3E"/>
                </a:solidFill>
                <a:latin typeface="Poppins Bold"/>
                <a:ea typeface="Poppins Bold"/>
                <a:cs typeface="Poppins Bold"/>
                <a:sym typeface="Poppins Bold"/>
              </a:rPr>
              <a:t>資產負債表</a:t>
            </a:r>
          </a:p>
          <a:p>
            <a:pPr algn="ctr">
              <a:lnSpc>
                <a:spcPts val="6995"/>
              </a:lnSpc>
            </a:pPr>
          </a:p>
          <a:p>
            <a:pPr algn="ctr">
              <a:lnSpc>
                <a:spcPts val="6995"/>
              </a:lnSpc>
              <a:spcBef>
                <a:spcPct val="0"/>
              </a:spcBef>
            </a:pPr>
            <a:r>
              <a:rPr lang="en-US" b="true" sz="4996">
                <a:solidFill>
                  <a:srgbClr val="063D3E"/>
                </a:solidFill>
                <a:latin typeface="Poppins Bold"/>
                <a:ea typeface="Poppins Bold"/>
                <a:cs typeface="Poppins Bold"/>
                <a:sym typeface="Poppins Bold"/>
              </a:rPr>
              <a:t>（導連到財管家系統）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0" y="3844662"/>
            <a:ext cx="3273515" cy="8922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95"/>
              </a:lnSpc>
              <a:spcBef>
                <a:spcPct val="0"/>
              </a:spcBef>
            </a:pPr>
            <a:r>
              <a:rPr lang="en-US" b="true" sz="4996">
                <a:solidFill>
                  <a:srgbClr val="063D3E"/>
                </a:solidFill>
                <a:latin typeface="Poppins Bold"/>
                <a:ea typeface="Poppins Bold"/>
                <a:cs typeface="Poppins Bold"/>
                <a:sym typeface="Poppins Bold"/>
              </a:rPr>
              <a:t>人生目標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187449" y="4290795"/>
            <a:ext cx="2220813" cy="4461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7"/>
              </a:lnSpc>
              <a:spcBef>
                <a:spcPct val="0"/>
              </a:spcBef>
            </a:pPr>
            <a:r>
              <a:rPr lang="en-US" b="true" sz="2498">
                <a:solidFill>
                  <a:srgbClr val="063D3E"/>
                </a:solidFill>
                <a:latin typeface="Poppins Bold"/>
                <a:ea typeface="Poppins Bold"/>
                <a:cs typeface="Poppins Bold"/>
                <a:sym typeface="Poppins Bold"/>
              </a:rPr>
              <a:t>（可具體量化）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232" r="0" b="-112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980255" y="6577475"/>
            <a:ext cx="10448575" cy="2680825"/>
            <a:chOff x="0" y="0"/>
            <a:chExt cx="2751888" cy="70606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751888" cy="706061"/>
            </a:xfrm>
            <a:custGeom>
              <a:avLst/>
              <a:gdLst/>
              <a:ahLst/>
              <a:cxnLst/>
              <a:rect r="r" b="b" t="t" l="l"/>
              <a:pathLst>
                <a:path h="706061" w="2751888">
                  <a:moveTo>
                    <a:pt x="0" y="0"/>
                  </a:moveTo>
                  <a:lnTo>
                    <a:pt x="2751888" y="0"/>
                  </a:lnTo>
                  <a:lnTo>
                    <a:pt x="2751888" y="706061"/>
                  </a:lnTo>
                  <a:lnTo>
                    <a:pt x="0" y="706061"/>
                  </a:lnTo>
                  <a:close/>
                </a:path>
              </a:pathLst>
            </a:custGeom>
            <a:solidFill>
              <a:srgbClr val="BE9055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2751888" cy="7632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-5224288" y="690986"/>
            <a:ext cx="11278597" cy="1963267"/>
            <a:chOff x="0" y="0"/>
            <a:chExt cx="2970495" cy="51707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970495" cy="517074"/>
            </a:xfrm>
            <a:custGeom>
              <a:avLst/>
              <a:gdLst/>
              <a:ahLst/>
              <a:cxnLst/>
              <a:rect r="r" b="b" t="t" l="l"/>
              <a:pathLst>
                <a:path h="517074" w="2970495">
                  <a:moveTo>
                    <a:pt x="0" y="0"/>
                  </a:moveTo>
                  <a:lnTo>
                    <a:pt x="2970495" y="0"/>
                  </a:lnTo>
                  <a:lnTo>
                    <a:pt x="2970495" y="517074"/>
                  </a:lnTo>
                  <a:lnTo>
                    <a:pt x="0" y="517074"/>
                  </a:lnTo>
                  <a:close/>
                </a:path>
              </a:pathLst>
            </a:custGeom>
            <a:solidFill>
              <a:srgbClr val="D2B687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2970495" cy="5742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3683235" y="7395564"/>
            <a:ext cx="255238" cy="350241"/>
          </a:xfrm>
          <a:custGeom>
            <a:avLst/>
            <a:gdLst/>
            <a:ahLst/>
            <a:cxnLst/>
            <a:rect r="r" b="b" t="t" l="l"/>
            <a:pathLst>
              <a:path h="350241" w="255238">
                <a:moveTo>
                  <a:pt x="0" y="0"/>
                </a:moveTo>
                <a:lnTo>
                  <a:pt x="255239" y="0"/>
                </a:lnTo>
                <a:lnTo>
                  <a:pt x="255239" y="350242"/>
                </a:lnTo>
                <a:lnTo>
                  <a:pt x="0" y="3502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683235" y="8124618"/>
            <a:ext cx="315592" cy="315592"/>
          </a:xfrm>
          <a:custGeom>
            <a:avLst/>
            <a:gdLst/>
            <a:ahLst/>
            <a:cxnLst/>
            <a:rect r="r" b="b" t="t" l="l"/>
            <a:pathLst>
              <a:path h="315592" w="315592">
                <a:moveTo>
                  <a:pt x="0" y="0"/>
                </a:moveTo>
                <a:lnTo>
                  <a:pt x="315593" y="0"/>
                </a:lnTo>
                <a:lnTo>
                  <a:pt x="315593" y="315593"/>
                </a:lnTo>
                <a:lnTo>
                  <a:pt x="0" y="3155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8984594" y="8091770"/>
            <a:ext cx="265169" cy="378813"/>
          </a:xfrm>
          <a:custGeom>
            <a:avLst/>
            <a:gdLst/>
            <a:ahLst/>
            <a:cxnLst/>
            <a:rect r="r" b="b" t="t" l="l"/>
            <a:pathLst>
              <a:path h="378813" w="265169">
                <a:moveTo>
                  <a:pt x="0" y="0"/>
                </a:moveTo>
                <a:lnTo>
                  <a:pt x="265169" y="0"/>
                </a:lnTo>
                <a:lnTo>
                  <a:pt x="265169" y="378813"/>
                </a:lnTo>
                <a:lnTo>
                  <a:pt x="0" y="3788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8900716" y="7467406"/>
            <a:ext cx="432925" cy="259755"/>
          </a:xfrm>
          <a:custGeom>
            <a:avLst/>
            <a:gdLst/>
            <a:ahLst/>
            <a:cxnLst/>
            <a:rect r="r" b="b" t="t" l="l"/>
            <a:pathLst>
              <a:path h="259755" w="432925">
                <a:moveTo>
                  <a:pt x="0" y="0"/>
                </a:moveTo>
                <a:lnTo>
                  <a:pt x="432925" y="0"/>
                </a:lnTo>
                <a:lnTo>
                  <a:pt x="432925" y="259754"/>
                </a:lnTo>
                <a:lnTo>
                  <a:pt x="0" y="25975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302458" y="1028700"/>
            <a:ext cx="5326496" cy="1171829"/>
          </a:xfrm>
          <a:custGeom>
            <a:avLst/>
            <a:gdLst/>
            <a:ahLst/>
            <a:cxnLst/>
            <a:rect r="r" b="b" t="t" l="l"/>
            <a:pathLst>
              <a:path h="1171829" w="5326496">
                <a:moveTo>
                  <a:pt x="0" y="0"/>
                </a:moveTo>
                <a:lnTo>
                  <a:pt x="5326496" y="0"/>
                </a:lnTo>
                <a:lnTo>
                  <a:pt x="5326496" y="1171829"/>
                </a:lnTo>
                <a:lnTo>
                  <a:pt x="0" y="117182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756692" y="6329472"/>
            <a:ext cx="6223563" cy="31714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775"/>
              </a:lnSpc>
            </a:pPr>
            <a:r>
              <a:rPr lang="en-US" sz="11775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Thank</a:t>
            </a:r>
          </a:p>
          <a:p>
            <a:pPr algn="l">
              <a:lnSpc>
                <a:spcPts val="11775"/>
              </a:lnSpc>
            </a:pPr>
            <a:r>
              <a:rPr lang="en-US" sz="11775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You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4402340" y="7385552"/>
            <a:ext cx="2856960" cy="3416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04"/>
              </a:lnSpc>
            </a:pPr>
            <a:r>
              <a:rPr lang="en-US" sz="2100" spc="-4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+123-456-7890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678487" y="7385552"/>
            <a:ext cx="3849310" cy="3416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04"/>
              </a:lnSpc>
            </a:pPr>
            <a:r>
              <a:rPr lang="en-US" sz="2100" spc="-4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hello@reallygreatsite.com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4402340" y="8096043"/>
            <a:ext cx="2856960" cy="3416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04"/>
              </a:lnSpc>
            </a:pPr>
            <a:r>
              <a:rPr lang="en-US" sz="2100" spc="-4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reallygreatsite.com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9678487" y="8096043"/>
            <a:ext cx="3849310" cy="3416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04"/>
              </a:lnSpc>
            </a:pPr>
            <a:r>
              <a:rPr lang="en-US" sz="2100" spc="-4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123 Anywhere St., Any City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71103" y="-210190"/>
            <a:ext cx="18952327" cy="11090917"/>
            <a:chOff x="0" y="0"/>
            <a:chExt cx="8581083" cy="502165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581082" cy="5021656"/>
            </a:xfrm>
            <a:custGeom>
              <a:avLst/>
              <a:gdLst/>
              <a:ahLst/>
              <a:cxnLst/>
              <a:rect r="r" b="b" t="t" l="l"/>
              <a:pathLst>
                <a:path h="5021656" w="8581082">
                  <a:moveTo>
                    <a:pt x="8456623" y="5021656"/>
                  </a:moveTo>
                  <a:lnTo>
                    <a:pt x="124460" y="5021656"/>
                  </a:lnTo>
                  <a:cubicBezTo>
                    <a:pt x="55880" y="5021656"/>
                    <a:pt x="0" y="4965776"/>
                    <a:pt x="0" y="489719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456623" y="0"/>
                  </a:lnTo>
                  <a:cubicBezTo>
                    <a:pt x="8525203" y="0"/>
                    <a:pt x="8581082" y="55880"/>
                    <a:pt x="8581082" y="124460"/>
                  </a:cubicBezTo>
                  <a:lnTo>
                    <a:pt x="8581082" y="4897196"/>
                  </a:lnTo>
                  <a:cubicBezTo>
                    <a:pt x="8581082" y="4965776"/>
                    <a:pt x="8525203" y="5021656"/>
                    <a:pt x="8456623" y="5021656"/>
                  </a:cubicBezTo>
                  <a:close/>
                </a:path>
              </a:pathLst>
            </a:custGeom>
            <a:solidFill>
              <a:srgbClr val="063D3E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522773" y="1523807"/>
            <a:ext cx="8153790" cy="758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00"/>
              </a:lnSpc>
            </a:pPr>
            <a:r>
              <a:rPr lang="en-US" b="true" sz="5000">
                <a:solidFill>
                  <a:srgbClr val="D2B687"/>
                </a:solidFill>
                <a:latin typeface="Poppins Bold"/>
                <a:ea typeface="Poppins Bold"/>
                <a:cs typeface="Poppins Bold"/>
                <a:sym typeface="Poppins Bold"/>
              </a:rPr>
              <a:t>關於「財務管理」...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2306219" y="3211695"/>
            <a:ext cx="3638065" cy="1269701"/>
            <a:chOff x="0" y="0"/>
            <a:chExt cx="4850753" cy="1692935"/>
          </a:xfrm>
        </p:grpSpPr>
        <p:grpSp>
          <p:nvGrpSpPr>
            <p:cNvPr name="Group 6" id="6"/>
            <p:cNvGrpSpPr/>
            <p:nvPr/>
          </p:nvGrpSpPr>
          <p:grpSpPr>
            <a:xfrm rot="5400000">
              <a:off x="1578909" y="-1578909"/>
              <a:ext cx="1692935" cy="4850753"/>
              <a:chOff x="0" y="0"/>
              <a:chExt cx="1324069" cy="3793845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1324069" cy="3793845"/>
              </a:xfrm>
              <a:custGeom>
                <a:avLst/>
                <a:gdLst/>
                <a:ahLst/>
                <a:cxnLst/>
                <a:rect r="r" b="b" t="t" l="l"/>
                <a:pathLst>
                  <a:path h="3793845" w="1324069">
                    <a:moveTo>
                      <a:pt x="1199609" y="3793844"/>
                    </a:moveTo>
                    <a:lnTo>
                      <a:pt x="124460" y="3793844"/>
                    </a:lnTo>
                    <a:cubicBezTo>
                      <a:pt x="55880" y="3793844"/>
                      <a:pt x="0" y="3737964"/>
                      <a:pt x="0" y="3669385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199609" y="0"/>
                    </a:lnTo>
                    <a:cubicBezTo>
                      <a:pt x="1268189" y="0"/>
                      <a:pt x="1324069" y="55880"/>
                      <a:pt x="1324069" y="124460"/>
                    </a:cubicBezTo>
                    <a:lnTo>
                      <a:pt x="1324069" y="3669385"/>
                    </a:lnTo>
                    <a:cubicBezTo>
                      <a:pt x="1324069" y="3737964"/>
                      <a:pt x="1268189" y="3793845"/>
                      <a:pt x="1199609" y="3793845"/>
                    </a:cubicBezTo>
                    <a:close/>
                  </a:path>
                </a:pathLst>
              </a:custGeom>
              <a:solidFill>
                <a:srgbClr val="BE9055"/>
              </a:solidFill>
            </p:spPr>
          </p:sp>
        </p:grpSp>
        <p:sp>
          <p:nvSpPr>
            <p:cNvPr name="TextBox 8" id="8"/>
            <p:cNvSpPr txBox="true"/>
            <p:nvPr/>
          </p:nvSpPr>
          <p:spPr>
            <a:xfrm rot="0">
              <a:off x="398924" y="340584"/>
              <a:ext cx="3750920" cy="10117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500"/>
                </a:lnSpc>
              </a:pPr>
              <a:r>
                <a:rPr lang="en-US" b="true" sz="50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重要嗎？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4799488" y="5410459"/>
            <a:ext cx="5936393" cy="1269701"/>
            <a:chOff x="0" y="0"/>
            <a:chExt cx="7915191" cy="1692935"/>
          </a:xfrm>
        </p:grpSpPr>
        <p:grpSp>
          <p:nvGrpSpPr>
            <p:cNvPr name="Group 10" id="10"/>
            <p:cNvGrpSpPr/>
            <p:nvPr/>
          </p:nvGrpSpPr>
          <p:grpSpPr>
            <a:xfrm rot="5400000">
              <a:off x="3111128" y="-3111128"/>
              <a:ext cx="1692935" cy="7915191"/>
              <a:chOff x="0" y="0"/>
              <a:chExt cx="1324069" cy="6190586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1324069" cy="6190586"/>
              </a:xfrm>
              <a:custGeom>
                <a:avLst/>
                <a:gdLst/>
                <a:ahLst/>
                <a:cxnLst/>
                <a:rect r="r" b="b" t="t" l="l"/>
                <a:pathLst>
                  <a:path h="6190586" w="1324069">
                    <a:moveTo>
                      <a:pt x="1199609" y="6190586"/>
                    </a:moveTo>
                    <a:lnTo>
                      <a:pt x="124460" y="6190586"/>
                    </a:lnTo>
                    <a:cubicBezTo>
                      <a:pt x="55880" y="6190586"/>
                      <a:pt x="0" y="6134706"/>
                      <a:pt x="0" y="606612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199609" y="0"/>
                    </a:lnTo>
                    <a:cubicBezTo>
                      <a:pt x="1268189" y="0"/>
                      <a:pt x="1324069" y="55880"/>
                      <a:pt x="1324069" y="124460"/>
                    </a:cubicBezTo>
                    <a:lnTo>
                      <a:pt x="1324069" y="6066126"/>
                    </a:lnTo>
                    <a:cubicBezTo>
                      <a:pt x="1324069" y="6134706"/>
                      <a:pt x="1268189" y="6190586"/>
                      <a:pt x="1199609" y="6190586"/>
                    </a:cubicBezTo>
                    <a:close/>
                  </a:path>
                </a:pathLst>
              </a:custGeom>
              <a:solidFill>
                <a:srgbClr val="BE9055"/>
              </a:solidFill>
            </p:spPr>
          </p:sp>
        </p:grpSp>
        <p:sp>
          <p:nvSpPr>
            <p:cNvPr name="TextBox 12" id="12"/>
            <p:cNvSpPr txBox="true"/>
            <p:nvPr/>
          </p:nvSpPr>
          <p:spPr>
            <a:xfrm rot="0">
              <a:off x="650941" y="340584"/>
              <a:ext cx="6120544" cy="10117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500"/>
                </a:lnSpc>
              </a:pPr>
              <a:r>
                <a:rPr lang="en-US" b="true" sz="50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大學有上過嗎？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71103" y="-210190"/>
            <a:ext cx="18952327" cy="11090917"/>
            <a:chOff x="0" y="0"/>
            <a:chExt cx="8581083" cy="502165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581082" cy="5021656"/>
            </a:xfrm>
            <a:custGeom>
              <a:avLst/>
              <a:gdLst/>
              <a:ahLst/>
              <a:cxnLst/>
              <a:rect r="r" b="b" t="t" l="l"/>
              <a:pathLst>
                <a:path h="5021656" w="8581082">
                  <a:moveTo>
                    <a:pt x="8456623" y="5021656"/>
                  </a:moveTo>
                  <a:lnTo>
                    <a:pt x="124460" y="5021656"/>
                  </a:lnTo>
                  <a:cubicBezTo>
                    <a:pt x="55880" y="5021656"/>
                    <a:pt x="0" y="4965776"/>
                    <a:pt x="0" y="489719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456623" y="0"/>
                  </a:lnTo>
                  <a:cubicBezTo>
                    <a:pt x="8525203" y="0"/>
                    <a:pt x="8581082" y="55880"/>
                    <a:pt x="8581082" y="124460"/>
                  </a:cubicBezTo>
                  <a:lnTo>
                    <a:pt x="8581082" y="4897196"/>
                  </a:lnTo>
                  <a:cubicBezTo>
                    <a:pt x="8581082" y="4965776"/>
                    <a:pt x="8525203" y="5021656"/>
                    <a:pt x="8456623" y="5021656"/>
                  </a:cubicBezTo>
                  <a:close/>
                </a:path>
              </a:pathLst>
            </a:custGeom>
            <a:solidFill>
              <a:srgbClr val="063D3E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522773" y="1523807"/>
            <a:ext cx="8153790" cy="758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00"/>
              </a:lnSpc>
            </a:pPr>
            <a:r>
              <a:rPr lang="en-US" b="true" sz="5000">
                <a:solidFill>
                  <a:srgbClr val="D2B687"/>
                </a:solidFill>
                <a:latin typeface="Poppins Bold"/>
                <a:ea typeface="Poppins Bold"/>
                <a:cs typeface="Poppins Bold"/>
                <a:sym typeface="Poppins Bold"/>
              </a:rPr>
              <a:t>關於「財務管理」...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2306219" y="3211695"/>
            <a:ext cx="3638065" cy="1269701"/>
            <a:chOff x="0" y="0"/>
            <a:chExt cx="4850753" cy="1692935"/>
          </a:xfrm>
        </p:grpSpPr>
        <p:grpSp>
          <p:nvGrpSpPr>
            <p:cNvPr name="Group 6" id="6"/>
            <p:cNvGrpSpPr/>
            <p:nvPr/>
          </p:nvGrpSpPr>
          <p:grpSpPr>
            <a:xfrm rot="5400000">
              <a:off x="1578909" y="-1578909"/>
              <a:ext cx="1692935" cy="4850753"/>
              <a:chOff x="0" y="0"/>
              <a:chExt cx="1324069" cy="3793845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1324069" cy="3793845"/>
              </a:xfrm>
              <a:custGeom>
                <a:avLst/>
                <a:gdLst/>
                <a:ahLst/>
                <a:cxnLst/>
                <a:rect r="r" b="b" t="t" l="l"/>
                <a:pathLst>
                  <a:path h="3793845" w="1324069">
                    <a:moveTo>
                      <a:pt x="1199609" y="3793844"/>
                    </a:moveTo>
                    <a:lnTo>
                      <a:pt x="124460" y="3793844"/>
                    </a:lnTo>
                    <a:cubicBezTo>
                      <a:pt x="55880" y="3793844"/>
                      <a:pt x="0" y="3737964"/>
                      <a:pt x="0" y="3669385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199609" y="0"/>
                    </a:lnTo>
                    <a:cubicBezTo>
                      <a:pt x="1268189" y="0"/>
                      <a:pt x="1324069" y="55880"/>
                      <a:pt x="1324069" y="124460"/>
                    </a:cubicBezTo>
                    <a:lnTo>
                      <a:pt x="1324069" y="3669385"/>
                    </a:lnTo>
                    <a:cubicBezTo>
                      <a:pt x="1324069" y="3737964"/>
                      <a:pt x="1268189" y="3793845"/>
                      <a:pt x="1199609" y="3793845"/>
                    </a:cubicBezTo>
                    <a:close/>
                  </a:path>
                </a:pathLst>
              </a:custGeom>
              <a:solidFill>
                <a:srgbClr val="BE9055"/>
              </a:solidFill>
            </p:spPr>
          </p:sp>
        </p:grpSp>
        <p:sp>
          <p:nvSpPr>
            <p:cNvPr name="TextBox 8" id="8"/>
            <p:cNvSpPr txBox="true"/>
            <p:nvPr/>
          </p:nvSpPr>
          <p:spPr>
            <a:xfrm rot="0">
              <a:off x="398924" y="340584"/>
              <a:ext cx="3750920" cy="10117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500"/>
                </a:lnSpc>
              </a:pPr>
              <a:r>
                <a:rPr lang="en-US" b="true" sz="50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重要嗎？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4799488" y="5410459"/>
            <a:ext cx="5936393" cy="1269701"/>
            <a:chOff x="0" y="0"/>
            <a:chExt cx="7915191" cy="1692935"/>
          </a:xfrm>
        </p:grpSpPr>
        <p:grpSp>
          <p:nvGrpSpPr>
            <p:cNvPr name="Group 10" id="10"/>
            <p:cNvGrpSpPr/>
            <p:nvPr/>
          </p:nvGrpSpPr>
          <p:grpSpPr>
            <a:xfrm rot="5400000">
              <a:off x="3111128" y="-3111128"/>
              <a:ext cx="1692935" cy="7915191"/>
              <a:chOff x="0" y="0"/>
              <a:chExt cx="1324069" cy="6190586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1324069" cy="6190586"/>
              </a:xfrm>
              <a:custGeom>
                <a:avLst/>
                <a:gdLst/>
                <a:ahLst/>
                <a:cxnLst/>
                <a:rect r="r" b="b" t="t" l="l"/>
                <a:pathLst>
                  <a:path h="6190586" w="1324069">
                    <a:moveTo>
                      <a:pt x="1199609" y="6190586"/>
                    </a:moveTo>
                    <a:lnTo>
                      <a:pt x="124460" y="6190586"/>
                    </a:lnTo>
                    <a:cubicBezTo>
                      <a:pt x="55880" y="6190586"/>
                      <a:pt x="0" y="6134706"/>
                      <a:pt x="0" y="606612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199609" y="0"/>
                    </a:lnTo>
                    <a:cubicBezTo>
                      <a:pt x="1268189" y="0"/>
                      <a:pt x="1324069" y="55880"/>
                      <a:pt x="1324069" y="124460"/>
                    </a:cubicBezTo>
                    <a:lnTo>
                      <a:pt x="1324069" y="6066126"/>
                    </a:lnTo>
                    <a:cubicBezTo>
                      <a:pt x="1324069" y="6134706"/>
                      <a:pt x="1268189" y="6190586"/>
                      <a:pt x="1199609" y="6190586"/>
                    </a:cubicBezTo>
                    <a:close/>
                  </a:path>
                </a:pathLst>
              </a:custGeom>
              <a:solidFill>
                <a:srgbClr val="BE9055"/>
              </a:solidFill>
            </p:spPr>
          </p:sp>
        </p:grpSp>
        <p:sp>
          <p:nvSpPr>
            <p:cNvPr name="TextBox 12" id="12"/>
            <p:cNvSpPr txBox="true"/>
            <p:nvPr/>
          </p:nvSpPr>
          <p:spPr>
            <a:xfrm rot="0">
              <a:off x="650941" y="340584"/>
              <a:ext cx="6120544" cy="10117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500"/>
                </a:lnSpc>
              </a:pPr>
              <a:r>
                <a:rPr lang="en-US" b="true" sz="50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大學有上過嗎？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7767684" y="7431879"/>
            <a:ext cx="10077950" cy="1269701"/>
            <a:chOff x="0" y="0"/>
            <a:chExt cx="13437267" cy="1692935"/>
          </a:xfrm>
        </p:grpSpPr>
        <p:grpSp>
          <p:nvGrpSpPr>
            <p:cNvPr name="Group 14" id="14"/>
            <p:cNvGrpSpPr/>
            <p:nvPr/>
          </p:nvGrpSpPr>
          <p:grpSpPr>
            <a:xfrm rot="5400000">
              <a:off x="5872166" y="-5872166"/>
              <a:ext cx="1692935" cy="13437267"/>
              <a:chOff x="0" y="0"/>
              <a:chExt cx="1324069" cy="10509483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1324069" cy="10509483"/>
              </a:xfrm>
              <a:custGeom>
                <a:avLst/>
                <a:gdLst/>
                <a:ahLst/>
                <a:cxnLst/>
                <a:rect r="r" b="b" t="t" l="l"/>
                <a:pathLst>
                  <a:path h="10509483" w="1324069">
                    <a:moveTo>
                      <a:pt x="1199609" y="10509483"/>
                    </a:moveTo>
                    <a:lnTo>
                      <a:pt x="124460" y="10509483"/>
                    </a:lnTo>
                    <a:cubicBezTo>
                      <a:pt x="55880" y="10509483"/>
                      <a:pt x="0" y="10453602"/>
                      <a:pt x="0" y="1038502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199609" y="0"/>
                    </a:lnTo>
                    <a:cubicBezTo>
                      <a:pt x="1268189" y="0"/>
                      <a:pt x="1324069" y="55880"/>
                      <a:pt x="1324069" y="124460"/>
                    </a:cubicBezTo>
                    <a:lnTo>
                      <a:pt x="1324069" y="10385023"/>
                    </a:lnTo>
                    <a:cubicBezTo>
                      <a:pt x="1324069" y="10453602"/>
                      <a:pt x="1268189" y="10509483"/>
                      <a:pt x="1199609" y="10509483"/>
                    </a:cubicBezTo>
                    <a:close/>
                  </a:path>
                </a:pathLst>
              </a:custGeom>
              <a:solidFill>
                <a:srgbClr val="BE9055"/>
              </a:solidFill>
            </p:spPr>
          </p:sp>
        </p:grpSp>
        <p:sp>
          <p:nvSpPr>
            <p:cNvPr name="TextBox 16" id="16"/>
            <p:cNvSpPr txBox="true"/>
            <p:nvPr/>
          </p:nvSpPr>
          <p:spPr>
            <a:xfrm rot="0">
              <a:off x="1105074" y="340584"/>
              <a:ext cx="10390575" cy="10117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500"/>
                </a:lnSpc>
              </a:pPr>
              <a:r>
                <a:rPr lang="en-US" b="true" sz="50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你覺得財務管理是什麼呢？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bg>
      <p:bgPr>
        <a:solidFill>
          <a:srgbClr val="063D3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4910441"/>
            <a:ext cx="18288000" cy="3319159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5463184" y="2963398"/>
            <a:ext cx="7361631" cy="1079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94"/>
              </a:lnSpc>
            </a:pPr>
            <a:r>
              <a:rPr lang="en-US" b="true" sz="7176">
                <a:solidFill>
                  <a:srgbClr val="D2B687"/>
                </a:solidFill>
                <a:latin typeface="Poppins Bold"/>
                <a:ea typeface="Poppins Bold"/>
                <a:cs typeface="Poppins Bold"/>
                <a:sym typeface="Poppins Bold"/>
              </a:rPr>
              <a:t>5分鐘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885575" y="6049987"/>
            <a:ext cx="10516851" cy="10305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00"/>
              </a:lnSpc>
            </a:pPr>
            <a:r>
              <a:rPr lang="en-US" b="true" sz="6727">
                <a:solidFill>
                  <a:srgbClr val="063D3E"/>
                </a:solidFill>
                <a:latin typeface="Poppins Bold"/>
                <a:ea typeface="Poppins Bold"/>
                <a:cs typeface="Poppins Bold"/>
                <a:sym typeface="Poppins Bold"/>
              </a:rPr>
              <a:t>完整</a:t>
            </a:r>
            <a:r>
              <a:rPr lang="en-US" b="true" sz="6727">
                <a:solidFill>
                  <a:srgbClr val="063D3E"/>
                </a:solidFill>
                <a:latin typeface="Poppins Bold"/>
                <a:ea typeface="Poppins Bold"/>
                <a:cs typeface="Poppins Bold"/>
                <a:sym typeface="Poppins Bold"/>
              </a:rPr>
              <a:t>財富管理架構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63D3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166780" y="0"/>
            <a:ext cx="18454780" cy="10287000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2681995" y="3015744"/>
            <a:ext cx="12998397" cy="4811614"/>
          </a:xfrm>
          <a:custGeom>
            <a:avLst/>
            <a:gdLst/>
            <a:ahLst/>
            <a:cxnLst/>
            <a:rect r="r" b="b" t="t" l="l"/>
            <a:pathLst>
              <a:path h="4811614" w="12998397">
                <a:moveTo>
                  <a:pt x="0" y="0"/>
                </a:moveTo>
                <a:lnTo>
                  <a:pt x="12998396" y="0"/>
                </a:lnTo>
                <a:lnTo>
                  <a:pt x="12998396" y="4811614"/>
                </a:lnTo>
                <a:lnTo>
                  <a:pt x="0" y="48116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8244" r="0" b="-51118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73296" y="1523554"/>
            <a:ext cx="710807" cy="69350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72"/>
              </a:lnSpc>
            </a:pPr>
            <a:r>
              <a:rPr lang="en-US" b="true" sz="4703" spc="517">
                <a:solidFill>
                  <a:srgbClr val="063D3E"/>
                </a:solidFill>
                <a:latin typeface="Poppins Bold"/>
                <a:ea typeface="Poppins Bold"/>
                <a:cs typeface="Poppins Bold"/>
                <a:sym typeface="Poppins Bold"/>
              </a:rPr>
              <a:t>財富管理架構．三層樓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4545746" y="9217376"/>
            <a:ext cx="3260326" cy="717272"/>
          </a:xfrm>
          <a:custGeom>
            <a:avLst/>
            <a:gdLst/>
            <a:ahLst/>
            <a:cxnLst/>
            <a:rect r="r" b="b" t="t" l="l"/>
            <a:pathLst>
              <a:path h="717272" w="3260326">
                <a:moveTo>
                  <a:pt x="0" y="0"/>
                </a:moveTo>
                <a:lnTo>
                  <a:pt x="3260326" y="0"/>
                </a:lnTo>
                <a:lnTo>
                  <a:pt x="3260326" y="717271"/>
                </a:lnTo>
                <a:lnTo>
                  <a:pt x="0" y="7172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681995" y="3015744"/>
            <a:ext cx="12998397" cy="7271256"/>
          </a:xfrm>
          <a:custGeom>
            <a:avLst/>
            <a:gdLst/>
            <a:ahLst/>
            <a:cxnLst/>
            <a:rect r="r" b="b" t="t" l="l"/>
            <a:pathLst>
              <a:path h="7271256" w="12998397">
                <a:moveTo>
                  <a:pt x="0" y="0"/>
                </a:moveTo>
                <a:lnTo>
                  <a:pt x="12998396" y="0"/>
                </a:lnTo>
                <a:lnTo>
                  <a:pt x="12998396" y="7271256"/>
                </a:lnTo>
                <a:lnTo>
                  <a:pt x="0" y="72712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542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73296" y="1523554"/>
            <a:ext cx="710807" cy="69350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72"/>
              </a:lnSpc>
            </a:pPr>
            <a:r>
              <a:rPr lang="en-US" b="true" sz="4703" spc="517">
                <a:solidFill>
                  <a:srgbClr val="063D3E"/>
                </a:solidFill>
                <a:latin typeface="Poppins Bold"/>
                <a:ea typeface="Poppins Bold"/>
                <a:cs typeface="Poppins Bold"/>
                <a:sym typeface="Poppins Bold"/>
              </a:rPr>
              <a:t>財富管理架構．三層樓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4545746" y="9217376"/>
            <a:ext cx="3260326" cy="717272"/>
          </a:xfrm>
          <a:custGeom>
            <a:avLst/>
            <a:gdLst/>
            <a:ahLst/>
            <a:cxnLst/>
            <a:rect r="r" b="b" t="t" l="l"/>
            <a:pathLst>
              <a:path h="717272" w="3260326">
                <a:moveTo>
                  <a:pt x="0" y="0"/>
                </a:moveTo>
                <a:lnTo>
                  <a:pt x="3260326" y="0"/>
                </a:lnTo>
                <a:lnTo>
                  <a:pt x="3260326" y="717271"/>
                </a:lnTo>
                <a:lnTo>
                  <a:pt x="0" y="7172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681995" y="198336"/>
            <a:ext cx="12998397" cy="10088664"/>
          </a:xfrm>
          <a:custGeom>
            <a:avLst/>
            <a:gdLst/>
            <a:ahLst/>
            <a:cxnLst/>
            <a:rect r="r" b="b" t="t" l="l"/>
            <a:pathLst>
              <a:path h="10088664" w="12998397">
                <a:moveTo>
                  <a:pt x="0" y="0"/>
                </a:moveTo>
                <a:lnTo>
                  <a:pt x="12998396" y="0"/>
                </a:lnTo>
                <a:lnTo>
                  <a:pt x="12998396" y="10088664"/>
                </a:lnTo>
                <a:lnTo>
                  <a:pt x="0" y="100886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3" t="0" r="-73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73296" y="1523554"/>
            <a:ext cx="710807" cy="69350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72"/>
              </a:lnSpc>
            </a:pPr>
            <a:r>
              <a:rPr lang="en-US" b="true" sz="4703" spc="517">
                <a:solidFill>
                  <a:srgbClr val="063D3E"/>
                </a:solidFill>
                <a:latin typeface="Poppins Bold"/>
                <a:ea typeface="Poppins Bold"/>
                <a:cs typeface="Poppins Bold"/>
                <a:sym typeface="Poppins Bold"/>
              </a:rPr>
              <a:t>財富管理架構．三層樓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4545746" y="9217376"/>
            <a:ext cx="3260326" cy="717272"/>
          </a:xfrm>
          <a:custGeom>
            <a:avLst/>
            <a:gdLst/>
            <a:ahLst/>
            <a:cxnLst/>
            <a:rect r="r" b="b" t="t" l="l"/>
            <a:pathLst>
              <a:path h="717272" w="3260326">
                <a:moveTo>
                  <a:pt x="0" y="0"/>
                </a:moveTo>
                <a:lnTo>
                  <a:pt x="3260326" y="0"/>
                </a:lnTo>
                <a:lnTo>
                  <a:pt x="3260326" y="717271"/>
                </a:lnTo>
                <a:lnTo>
                  <a:pt x="0" y="7172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DAHMU9oX3t8</dc:identifier>
  <dcterms:modified xsi:type="dcterms:W3CDTF">2011-08-01T06:04:30Z</dcterms:modified>
  <cp:revision>1</cp:revision>
  <dc:title>財富規劃</dc:title>
</cp:coreProperties>
</file>