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65"/>
    <p:restoredTop sz="94728"/>
  </p:normalViewPr>
  <p:slideViewPr>
    <p:cSldViewPr snapToGrid="0">
      <p:cViewPr varScale="1">
        <p:scale>
          <a:sx n="71" d="100"/>
          <a:sy n="71" d="100"/>
        </p:scale>
        <p:origin x="176"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AE84D893-F0E9-BB49-AF75-960AEBDB191F}" type="datetimeFigureOut">
              <a:rPr lang="en-US" smtClean="0"/>
              <a:t>8/4/25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BEED30-0579-684B-9268-6348DB820032}" type="slidenum">
              <a:rPr lang="en-US" smtClean="0"/>
              <a:t>‹#›</a:t>
            </a:fld>
            <a:endParaRPr lang="en-US"/>
          </a:p>
        </p:txBody>
      </p:sp>
    </p:spTree>
    <p:extLst>
      <p:ext uri="{BB962C8B-B14F-4D97-AF65-F5344CB8AC3E}">
        <p14:creationId xmlns:p14="http://schemas.microsoft.com/office/powerpoint/2010/main" val="3586821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84D893-F0E9-BB49-AF75-960AEBDB191F}" type="datetimeFigureOut">
              <a:rPr lang="en-US" smtClean="0"/>
              <a:t>8/4/25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EED30-0579-684B-9268-6348DB820032}" type="slidenum">
              <a:rPr lang="en-US" smtClean="0"/>
              <a:t>‹#›</a:t>
            </a:fld>
            <a:endParaRPr lang="en-US"/>
          </a:p>
        </p:txBody>
      </p:sp>
    </p:spTree>
    <p:extLst>
      <p:ext uri="{BB962C8B-B14F-4D97-AF65-F5344CB8AC3E}">
        <p14:creationId xmlns:p14="http://schemas.microsoft.com/office/powerpoint/2010/main" val="1607874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84D893-F0E9-BB49-AF75-960AEBDB191F}" type="datetimeFigureOut">
              <a:rPr lang="en-US" smtClean="0"/>
              <a:t>8/4/25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EED30-0579-684B-9268-6348DB820032}" type="slidenum">
              <a:rPr lang="en-US" smtClean="0"/>
              <a:t>‹#›</a:t>
            </a:fld>
            <a:endParaRPr lang="en-US"/>
          </a:p>
        </p:txBody>
      </p:sp>
    </p:spTree>
    <p:extLst>
      <p:ext uri="{BB962C8B-B14F-4D97-AF65-F5344CB8AC3E}">
        <p14:creationId xmlns:p14="http://schemas.microsoft.com/office/powerpoint/2010/main" val="1325755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84D893-F0E9-BB49-AF75-960AEBDB191F}" type="datetimeFigureOut">
              <a:rPr lang="en-US" smtClean="0"/>
              <a:t>8/4/25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BEED30-0579-684B-9268-6348DB820032}" type="slidenum">
              <a:rPr lang="en-US" smtClean="0"/>
              <a:t>‹#›</a:t>
            </a:fld>
            <a:endParaRPr lang="en-US"/>
          </a:p>
        </p:txBody>
      </p:sp>
    </p:spTree>
    <p:extLst>
      <p:ext uri="{BB962C8B-B14F-4D97-AF65-F5344CB8AC3E}">
        <p14:creationId xmlns:p14="http://schemas.microsoft.com/office/powerpoint/2010/main" val="161749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AE84D893-F0E9-BB49-AF75-960AEBDB191F}" type="datetimeFigureOut">
              <a:rPr lang="en-US" smtClean="0"/>
              <a:t>8/4/25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BEED30-0579-684B-9268-6348DB820032}" type="slidenum">
              <a:rPr lang="en-US" smtClean="0"/>
              <a:t>‹#›</a:t>
            </a:fld>
            <a:endParaRPr lang="en-US"/>
          </a:p>
        </p:txBody>
      </p:sp>
    </p:spTree>
    <p:extLst>
      <p:ext uri="{BB962C8B-B14F-4D97-AF65-F5344CB8AC3E}">
        <p14:creationId xmlns:p14="http://schemas.microsoft.com/office/powerpoint/2010/main" val="3967422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E84D893-F0E9-BB49-AF75-960AEBDB191F}" type="datetimeFigureOut">
              <a:rPr lang="en-US" smtClean="0"/>
              <a:t>8/4/25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E5BEED30-0579-684B-9268-6348DB820032}" type="slidenum">
              <a:rPr lang="en-US" smtClean="0"/>
              <a:t>‹#›</a:t>
            </a:fld>
            <a:endParaRPr lang="en-US"/>
          </a:p>
        </p:txBody>
      </p:sp>
    </p:spTree>
    <p:extLst>
      <p:ext uri="{BB962C8B-B14F-4D97-AF65-F5344CB8AC3E}">
        <p14:creationId xmlns:p14="http://schemas.microsoft.com/office/powerpoint/2010/main" val="474084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AE84D893-F0E9-BB49-AF75-960AEBDB191F}" type="datetimeFigureOut">
              <a:rPr lang="en-US" smtClean="0"/>
              <a:t>8/4/25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BEED30-0579-684B-9268-6348DB820032}"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113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84D893-F0E9-BB49-AF75-960AEBDB191F}" type="datetimeFigureOut">
              <a:rPr lang="en-US" smtClean="0"/>
              <a:t>8/4/25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BEED30-0579-684B-9268-6348DB820032}" type="slidenum">
              <a:rPr lang="en-US" smtClean="0"/>
              <a:t>‹#›</a:t>
            </a:fld>
            <a:endParaRPr lang="en-US"/>
          </a:p>
        </p:txBody>
      </p:sp>
    </p:spTree>
    <p:extLst>
      <p:ext uri="{BB962C8B-B14F-4D97-AF65-F5344CB8AC3E}">
        <p14:creationId xmlns:p14="http://schemas.microsoft.com/office/powerpoint/2010/main" val="34286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4D893-F0E9-BB49-AF75-960AEBDB191F}" type="datetimeFigureOut">
              <a:rPr lang="en-US" smtClean="0"/>
              <a:t>8/4/25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BEED30-0579-684B-9268-6348DB820032}" type="slidenum">
              <a:rPr lang="en-US" smtClean="0"/>
              <a:t>‹#›</a:t>
            </a:fld>
            <a:endParaRPr lang="en-US"/>
          </a:p>
        </p:txBody>
      </p:sp>
    </p:spTree>
    <p:extLst>
      <p:ext uri="{BB962C8B-B14F-4D97-AF65-F5344CB8AC3E}">
        <p14:creationId xmlns:p14="http://schemas.microsoft.com/office/powerpoint/2010/main" val="310980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AE84D893-F0E9-BB49-AF75-960AEBDB191F}" type="datetimeFigureOut">
              <a:rPr lang="en-US" smtClean="0"/>
              <a:t>8/4/25</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E5BEED30-0579-684B-9268-6348DB820032}" type="slidenum">
              <a:rPr lang="en-US" smtClean="0"/>
              <a:t>‹#›</a:t>
            </a:fld>
            <a:endParaRPr lang="en-US"/>
          </a:p>
        </p:txBody>
      </p:sp>
    </p:spTree>
    <p:extLst>
      <p:ext uri="{BB962C8B-B14F-4D97-AF65-F5344CB8AC3E}">
        <p14:creationId xmlns:p14="http://schemas.microsoft.com/office/powerpoint/2010/main" val="3530011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AE84D893-F0E9-BB49-AF75-960AEBDB191F}" type="datetimeFigureOut">
              <a:rPr lang="en-US" smtClean="0"/>
              <a:t>8/4/25</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E5BEED30-0579-684B-9268-6348DB820032}" type="slidenum">
              <a:rPr lang="en-US" smtClean="0"/>
              <a:t>‹#›</a:t>
            </a:fld>
            <a:endParaRPr lang="en-US"/>
          </a:p>
        </p:txBody>
      </p:sp>
    </p:spTree>
    <p:extLst>
      <p:ext uri="{BB962C8B-B14F-4D97-AF65-F5344CB8AC3E}">
        <p14:creationId xmlns:p14="http://schemas.microsoft.com/office/powerpoint/2010/main" val="1860174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AE84D893-F0E9-BB49-AF75-960AEBDB191F}" type="datetimeFigureOut">
              <a:rPr lang="en-US" smtClean="0"/>
              <a:t>8/4/25</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E5BEED30-0579-684B-9268-6348DB820032}" type="slidenum">
              <a:rPr lang="en-US" smtClean="0"/>
              <a:t>‹#›</a:t>
            </a:fld>
            <a:endParaRPr lang="en-US"/>
          </a:p>
        </p:txBody>
      </p:sp>
    </p:spTree>
    <p:extLst>
      <p:ext uri="{BB962C8B-B14F-4D97-AF65-F5344CB8AC3E}">
        <p14:creationId xmlns:p14="http://schemas.microsoft.com/office/powerpoint/2010/main" val="201210579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774DC1-35D2-3CF4-10D3-9089F4392948}"/>
              </a:ext>
            </a:extLst>
          </p:cNvPr>
          <p:cNvSpPr txBox="1"/>
          <p:nvPr/>
        </p:nvSpPr>
        <p:spPr>
          <a:xfrm>
            <a:off x="0" y="0"/>
            <a:ext cx="12192000" cy="5909310"/>
          </a:xfrm>
          <a:prstGeom prst="rect">
            <a:avLst/>
          </a:prstGeom>
          <a:noFill/>
        </p:spPr>
        <p:txBody>
          <a:bodyPr wrap="square" rtlCol="0">
            <a:spAutoFit/>
          </a:bodyPr>
          <a:lstStyle/>
          <a:p>
            <a:pPr algn="ctr"/>
            <a:endParaRPr lang="en-US" sz="5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endParaRPr>
          </a:p>
          <a:p>
            <a:pPr algn="ctr"/>
            <a:r>
              <a:rPr lang="en-US" sz="5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Welcome! I’m so glad you’re here! We’ve been talking about how </a:t>
            </a:r>
            <a:r>
              <a:rPr lang="en-US" sz="5400" dirty="0">
                <a:solidFill>
                  <a:srgbClr val="FFFF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5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was arrested, convicted at an unfair trial, sentenced to die, and killed. Thankfully, the story doesn’t end there. </a:t>
            </a:r>
          </a:p>
        </p:txBody>
      </p:sp>
    </p:spTree>
    <p:extLst>
      <p:ext uri="{BB962C8B-B14F-4D97-AF65-F5344CB8AC3E}">
        <p14:creationId xmlns:p14="http://schemas.microsoft.com/office/powerpoint/2010/main" val="1596843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EAFAA4-859B-42B4-AC85-F32CFE695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9085"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855DB9-46C3-47FA-992C-FC2BE58A7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966"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2B401D5-BF67-49A4-8617-0C6BD886C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777"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rtoon of a person and a cave&#10;&#10;AI-generated content may be incorrect.">
            <a:extLst>
              <a:ext uri="{FF2B5EF4-FFF2-40B4-BE49-F238E27FC236}">
                <a16:creationId xmlns:a16="http://schemas.microsoft.com/office/drawing/2014/main" id="{C603D6C2-2CE5-3DDF-36F7-8839F810CA19}"/>
              </a:ext>
            </a:extLst>
          </p:cNvPr>
          <p:cNvPicPr>
            <a:picLocks noChangeAspect="1"/>
          </p:cNvPicPr>
          <p:nvPr/>
        </p:nvPicPr>
        <p:blipFill>
          <a:blip r:embed="rId2"/>
          <a:srcRect l="21916" r="27350" b="-1"/>
          <a:stretch>
            <a:fillRect/>
          </a:stretch>
        </p:blipFill>
        <p:spPr>
          <a:xfrm>
            <a:off x="1132454" y="1126397"/>
            <a:ext cx="3867912" cy="4288536"/>
          </a:xfrm>
          <a:prstGeom prst="rect">
            <a:avLst/>
          </a:prstGeom>
        </p:spPr>
      </p:pic>
      <p:sp>
        <p:nvSpPr>
          <p:cNvPr id="3" name="Content Placeholder 2">
            <a:extLst>
              <a:ext uri="{FF2B5EF4-FFF2-40B4-BE49-F238E27FC236}">
                <a16:creationId xmlns:a16="http://schemas.microsoft.com/office/drawing/2014/main" id="{B913E1EB-5674-46EA-CA9C-953C74617011}"/>
              </a:ext>
            </a:extLst>
          </p:cNvPr>
          <p:cNvSpPr>
            <a:spLocks noGrp="1"/>
          </p:cNvSpPr>
          <p:nvPr>
            <p:ph idx="1"/>
          </p:nvPr>
        </p:nvSpPr>
        <p:spPr>
          <a:xfrm>
            <a:off x="6923757" y="2858703"/>
            <a:ext cx="4475892" cy="3042547"/>
          </a:xfrm>
        </p:spPr>
        <p:txBody>
          <a:bodyPr>
            <a:normAutofit/>
          </a:bodyPr>
          <a:lstStyle/>
          <a:p>
            <a:pPr marL="0" indent="0">
              <a:buNone/>
            </a:pPr>
            <a:endParaRPr lang="en-US">
              <a:solidFill>
                <a:srgbClr val="FFFFFF"/>
              </a:solidFill>
            </a:endParaRPr>
          </a:p>
          <a:p>
            <a:pPr marL="0" indent="0">
              <a:buNone/>
            </a:pPr>
            <a:endParaRPr lang="en-US">
              <a:solidFill>
                <a:srgbClr val="FFFFFF"/>
              </a:solidFill>
            </a:endParaRPr>
          </a:p>
          <a:p>
            <a:pPr marL="0" indent="0">
              <a:buNone/>
            </a:pPr>
            <a:endParaRPr lang="en-US">
              <a:solidFill>
                <a:srgbClr val="FFFFFF"/>
              </a:solidFill>
            </a:endParaRPr>
          </a:p>
        </p:txBody>
      </p:sp>
      <p:sp>
        <p:nvSpPr>
          <p:cNvPr id="6" name="TextBox 5">
            <a:extLst>
              <a:ext uri="{FF2B5EF4-FFF2-40B4-BE49-F238E27FC236}">
                <a16:creationId xmlns:a16="http://schemas.microsoft.com/office/drawing/2014/main" id="{45E15202-A2C0-71BA-35FA-C9D71771C9A2}"/>
              </a:ext>
            </a:extLst>
          </p:cNvPr>
          <p:cNvSpPr txBox="1"/>
          <p:nvPr/>
        </p:nvSpPr>
        <p:spPr>
          <a:xfrm>
            <a:off x="6119085" y="0"/>
            <a:ext cx="6072915" cy="7017306"/>
          </a:xfrm>
          <a:prstGeom prst="rect">
            <a:avLst/>
          </a:prstGeom>
          <a:noFill/>
        </p:spPr>
        <p:txBody>
          <a:bodyPr wrap="square" rtlCol="0">
            <a:spAutoFit/>
          </a:bodyPr>
          <a:lstStyle/>
          <a:p>
            <a:endParaRPr lang="en-US" dirty="0"/>
          </a:p>
          <a:p>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What had happened? The rock was moved! The women looked inside, but </a:t>
            </a:r>
            <a:r>
              <a:rPr lang="en-US" sz="3600" dirty="0">
                <a:solidFill>
                  <a:srgbClr val="FFFF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body was gone! Can you imagine the emotions they must have been feeling? They wanted to know what was going on. Suddenly, two angels appeared. Let’s read what the angels said to them. </a:t>
            </a:r>
          </a:p>
          <a:p>
            <a:endParaRPr lang="en-US" dirty="0"/>
          </a:p>
          <a:p>
            <a:pPr algn="ctr"/>
            <a:endParaRPr lang="en-US" dirty="0"/>
          </a:p>
        </p:txBody>
      </p:sp>
    </p:spTree>
    <p:extLst>
      <p:ext uri="{BB962C8B-B14F-4D97-AF65-F5344CB8AC3E}">
        <p14:creationId xmlns:p14="http://schemas.microsoft.com/office/powerpoint/2010/main" val="3931929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C592DA-0465-B9E3-D25C-EC6CF40F1368}"/>
              </a:ext>
            </a:extLst>
          </p:cNvPr>
          <p:cNvSpPr>
            <a:spLocks noGrp="1"/>
          </p:cNvSpPr>
          <p:nvPr>
            <p:ph idx="1"/>
          </p:nvPr>
        </p:nvSpPr>
        <p:spPr>
          <a:xfrm>
            <a:off x="43748" y="2420"/>
            <a:ext cx="12148252" cy="6855580"/>
          </a:xfrm>
        </p:spPr>
        <p:txBody>
          <a:bodyPr/>
          <a:lstStyle/>
          <a:p>
            <a:pPr marL="0" indent="0" algn="ctr">
              <a:buNone/>
            </a:pPr>
            <a:endParaRPr lang="en-US" dirty="0"/>
          </a:p>
          <a:p>
            <a:pPr marL="0" indent="0" algn="ctr">
              <a:buNone/>
            </a:pPr>
            <a:endParaRPr lang="en-US" dirty="0"/>
          </a:p>
          <a:p>
            <a:pPr marL="0" indent="0" algn="ctr">
              <a:buNone/>
            </a:pPr>
            <a:r>
              <a:rPr lang="en-US" sz="4000" b="1" baseline="30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5 </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In their fright the women bowed down with their faces to the ground, but the men said to them, “Why do you look for the living among the dead? </a:t>
            </a:r>
            <a:r>
              <a:rPr lang="en-US" sz="4000" b="1" baseline="30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6 </a:t>
            </a:r>
            <a:r>
              <a:rPr lang="en-US" sz="4000" dirty="0">
                <a:solidFill>
                  <a:srgbClr val="FFFF00"/>
                </a:solidFill>
                <a:latin typeface="ADLaM Display" panose="02010000000000000000" pitchFamily="2" charset="77"/>
                <a:ea typeface="ADLaM Display" panose="02010000000000000000" pitchFamily="2" charset="77"/>
                <a:cs typeface="ADLaM Display" panose="02010000000000000000" pitchFamily="2" charset="77"/>
              </a:rPr>
              <a:t>He is not here; he has risen</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Remember how he told you, while he was still with you in Galilee: </a:t>
            </a:r>
            <a:r>
              <a:rPr lang="en-US" sz="4000" b="1" baseline="30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7 </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‘The </a:t>
            </a:r>
            <a:r>
              <a:rPr lang="en-US" sz="4000" dirty="0">
                <a:solidFill>
                  <a:srgbClr val="FFFF00"/>
                </a:solidFill>
                <a:latin typeface="ADLaM Display" panose="02010000000000000000" pitchFamily="2" charset="77"/>
                <a:ea typeface="ADLaM Display" panose="02010000000000000000" pitchFamily="2" charset="77"/>
                <a:cs typeface="ADLaM Display" panose="02010000000000000000" pitchFamily="2" charset="77"/>
              </a:rPr>
              <a:t>Son of Man </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must be delivered over to the hands of sinners, be crucified and on the third day be raised again.</a:t>
            </a:r>
          </a:p>
          <a:p>
            <a:pPr marL="0" indent="0" algn="ctr">
              <a:buNone/>
            </a:pP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Luke 24:5-7</a:t>
            </a:r>
          </a:p>
        </p:txBody>
      </p:sp>
    </p:spTree>
    <p:extLst>
      <p:ext uri="{BB962C8B-B14F-4D97-AF65-F5344CB8AC3E}">
        <p14:creationId xmlns:p14="http://schemas.microsoft.com/office/powerpoint/2010/main" val="1474327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AFFB88-64A7-BABA-DB9E-19B12230AF33}"/>
              </a:ext>
            </a:extLst>
          </p:cNvPr>
          <p:cNvSpPr>
            <a:spLocks noGrp="1"/>
          </p:cNvSpPr>
          <p:nvPr>
            <p:ph idx="1"/>
          </p:nvPr>
        </p:nvSpPr>
        <p:spPr>
          <a:xfrm>
            <a:off x="43747" y="56209"/>
            <a:ext cx="12148253" cy="6801791"/>
          </a:xfrm>
        </p:spPr>
        <p:txBody>
          <a:bodyPr/>
          <a:lstStyle/>
          <a:p>
            <a:pPr marL="0" indent="0">
              <a:buNone/>
            </a:pPr>
            <a:endParaRPr lang="en-US" dirty="0"/>
          </a:p>
          <a:p>
            <a:pPr marL="0" indent="0" algn="ctr">
              <a:buNone/>
            </a:pPr>
            <a:endParaRPr lang="en-US" sz="4400" dirty="0">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The Bible says the women were terrified and fell to the ground. </a:t>
            </a:r>
            <a:r>
              <a:rPr lang="en-US" sz="4400" dirty="0">
                <a:solidFill>
                  <a:srgbClr val="FFFF00"/>
                </a:solidFill>
                <a:latin typeface="ADLaM Display" panose="02010000000000000000" pitchFamily="2" charset="77"/>
                <a:ea typeface="ADLaM Display" panose="02010000000000000000" pitchFamily="2" charset="77"/>
                <a:cs typeface="ADLaM Display" panose="02010000000000000000" pitchFamily="2" charset="77"/>
              </a:rPr>
              <a:t>Jesus was alive</a:t>
            </a: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a:t>
            </a:r>
            <a:r>
              <a:rPr lang="en-US" sz="4400" dirty="0">
                <a:solidFill>
                  <a:srgbClr val="FFFF00"/>
                </a:solidFill>
                <a:latin typeface="ADLaM Display" panose="02010000000000000000" pitchFamily="2" charset="77"/>
                <a:ea typeface="ADLaM Display" panose="02010000000000000000" pitchFamily="2" charset="77"/>
                <a:cs typeface="ADLaM Display" panose="02010000000000000000" pitchFamily="2" charset="77"/>
              </a:rPr>
              <a:t>He had defeated death</a:t>
            </a: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and the first people to know about it were these women who had followed </a:t>
            </a:r>
            <a:r>
              <a:rPr lang="en-US" sz="4400" dirty="0">
                <a:solidFill>
                  <a:srgbClr val="FFFF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a:t>
            </a:r>
          </a:p>
          <a:p>
            <a:pPr marL="0" indent="0" algn="ctr">
              <a:buNone/>
            </a:pPr>
            <a:endParaRPr lang="en-US" dirty="0"/>
          </a:p>
        </p:txBody>
      </p:sp>
    </p:spTree>
    <p:extLst>
      <p:ext uri="{BB962C8B-B14F-4D97-AF65-F5344CB8AC3E}">
        <p14:creationId xmlns:p14="http://schemas.microsoft.com/office/powerpoint/2010/main" val="621603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15FA2-A326-A596-2B53-B10A664216F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65D57C-BAA5-3A71-6848-888A02E59975}"/>
              </a:ext>
            </a:extLst>
          </p:cNvPr>
          <p:cNvSpPr>
            <a:spLocks noGrp="1"/>
          </p:cNvSpPr>
          <p:nvPr>
            <p:ph idx="1"/>
          </p:nvPr>
        </p:nvSpPr>
        <p:spPr>
          <a:xfrm>
            <a:off x="43747" y="56209"/>
            <a:ext cx="12148253" cy="6801791"/>
          </a:xfrm>
        </p:spPr>
        <p:txBody>
          <a:bodyPr/>
          <a:lstStyle/>
          <a:p>
            <a:pPr marL="0" indent="0">
              <a:buNone/>
            </a:pPr>
            <a:endParaRPr lang="en-US" dirty="0"/>
          </a:p>
          <a:p>
            <a:pPr marL="0" indent="0" algn="ctr">
              <a:buNone/>
            </a:pPr>
            <a:endParaRPr lang="en-US" sz="4400" dirty="0">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endParaRPr lang="en-US" dirty="0"/>
          </a:p>
        </p:txBody>
      </p:sp>
      <p:sp>
        <p:nvSpPr>
          <p:cNvPr id="2" name="TextBox 1">
            <a:extLst>
              <a:ext uri="{FF2B5EF4-FFF2-40B4-BE49-F238E27FC236}">
                <a16:creationId xmlns:a16="http://schemas.microsoft.com/office/drawing/2014/main" id="{79B9A6BD-7D58-E641-D31C-6152DCE58E8F}"/>
              </a:ext>
            </a:extLst>
          </p:cNvPr>
          <p:cNvSpPr txBox="1"/>
          <p:nvPr/>
        </p:nvSpPr>
        <p:spPr>
          <a:xfrm>
            <a:off x="1" y="56209"/>
            <a:ext cx="12148252" cy="5016758"/>
          </a:xfrm>
          <a:prstGeom prst="rect">
            <a:avLst/>
          </a:prstGeom>
          <a:noFill/>
        </p:spPr>
        <p:txBody>
          <a:bodyPr wrap="square" rtlCol="0">
            <a:spAutoFit/>
          </a:bodyPr>
          <a:lstStyle/>
          <a:p>
            <a:pPr algn="ctr"/>
            <a:endParaRPr lang="en-US" sz="4000" dirty="0">
              <a:latin typeface="ADLaM Display" panose="02010000000000000000" pitchFamily="2" charset="77"/>
              <a:ea typeface="ADLaM Display" panose="02010000000000000000" pitchFamily="2" charset="77"/>
              <a:cs typeface="ADLaM Display" panose="02010000000000000000" pitchFamily="2" charset="77"/>
            </a:endParaRPr>
          </a:p>
          <a:p>
            <a:pPr algn="ctr"/>
            <a:endParaRPr lang="en-US" sz="4000" dirty="0">
              <a:latin typeface="ADLaM Display" panose="02010000000000000000" pitchFamily="2" charset="77"/>
              <a:ea typeface="ADLaM Display" panose="02010000000000000000" pitchFamily="2" charset="77"/>
              <a:cs typeface="ADLaM Display" panose="02010000000000000000" pitchFamily="2" charset="77"/>
            </a:endParaRPr>
          </a:p>
          <a:p>
            <a:pPr algn="ct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The angels reminded them that </a:t>
            </a:r>
            <a:r>
              <a:rPr lang="en-US" sz="4000" dirty="0">
                <a:solidFill>
                  <a:srgbClr val="FFFF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had predicted He would be betrayed and crucified. They also reminded the women that </a:t>
            </a:r>
            <a:r>
              <a:rPr lang="en-US" sz="4000" dirty="0">
                <a:solidFill>
                  <a:srgbClr val="FFFF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had said He would come back to life. Suddenly, they remembered and realized in that moment that </a:t>
            </a:r>
            <a:r>
              <a:rPr lang="en-US" sz="4000" b="1" dirty="0">
                <a:solidFill>
                  <a:srgbClr val="FFFF00"/>
                </a:solidFill>
                <a:latin typeface="ADLaM Display" panose="02010000000000000000" pitchFamily="2" charset="77"/>
                <a:ea typeface="ADLaM Display" panose="02010000000000000000" pitchFamily="2" charset="77"/>
                <a:cs typeface="ADLaM Display" panose="02010000000000000000" pitchFamily="2" charset="77"/>
              </a:rPr>
              <a:t>Jesus defeated death</a:t>
            </a:r>
            <a:r>
              <a:rPr lang="en-US" sz="4000" b="1"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a:t>
            </a:r>
            <a:endPar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endParaRPr>
          </a:p>
        </p:txBody>
      </p:sp>
    </p:spTree>
    <p:extLst>
      <p:ext uri="{BB962C8B-B14F-4D97-AF65-F5344CB8AC3E}">
        <p14:creationId xmlns:p14="http://schemas.microsoft.com/office/powerpoint/2010/main" val="2664452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276D2-0CC3-60FB-CB46-06F2A208A1E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901756-9482-18F4-EF14-A07228840EF8}"/>
              </a:ext>
            </a:extLst>
          </p:cNvPr>
          <p:cNvSpPr>
            <a:spLocks noGrp="1"/>
          </p:cNvSpPr>
          <p:nvPr>
            <p:ph idx="1"/>
          </p:nvPr>
        </p:nvSpPr>
        <p:spPr>
          <a:xfrm>
            <a:off x="43747" y="56209"/>
            <a:ext cx="12148253" cy="6801791"/>
          </a:xfrm>
        </p:spPr>
        <p:txBody>
          <a:bodyPr/>
          <a:lstStyle/>
          <a:p>
            <a:pPr marL="0" indent="0">
              <a:buNone/>
            </a:pPr>
            <a:endParaRPr lang="en-US" dirty="0"/>
          </a:p>
          <a:p>
            <a:pPr marL="0" indent="0" algn="ctr">
              <a:buNone/>
            </a:pPr>
            <a:endPar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There have been lots of great leaders throughout history. All those leaders from the past have died, and they have stayed dead—except one. </a:t>
            </a:r>
            <a:r>
              <a:rPr lang="en-US" sz="4000" dirty="0">
                <a:solidFill>
                  <a:srgbClr val="FFFF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came to earth for one reason—to provide a way for us to have a relationship with God. Sin separates us from God, and only death could pay the punishment for that sin.</a:t>
            </a:r>
          </a:p>
          <a:p>
            <a:pPr marL="0" indent="0" algn="ctr">
              <a:buNone/>
            </a:pPr>
            <a:endParaRPr lang="en-US" dirty="0"/>
          </a:p>
        </p:txBody>
      </p:sp>
    </p:spTree>
    <p:extLst>
      <p:ext uri="{BB962C8B-B14F-4D97-AF65-F5344CB8AC3E}">
        <p14:creationId xmlns:p14="http://schemas.microsoft.com/office/powerpoint/2010/main" val="3319708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3E3E9-0BA1-901F-6B9E-F8D4728BE22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959BE3-83BC-7A3A-C2C1-8D6D2E5EC1BF}"/>
              </a:ext>
            </a:extLst>
          </p:cNvPr>
          <p:cNvSpPr>
            <a:spLocks noGrp="1"/>
          </p:cNvSpPr>
          <p:nvPr>
            <p:ph idx="1"/>
          </p:nvPr>
        </p:nvSpPr>
        <p:spPr>
          <a:xfrm>
            <a:off x="43747" y="56209"/>
            <a:ext cx="12148253" cy="6801791"/>
          </a:xfrm>
        </p:spPr>
        <p:txBody>
          <a:bodyPr/>
          <a:lstStyle/>
          <a:p>
            <a:pPr marL="0" indent="0">
              <a:buNone/>
            </a:pPr>
            <a:endParaRPr lang="en-US" dirty="0"/>
          </a:p>
          <a:p>
            <a:pPr marL="0" indent="0" algn="ctr">
              <a:buNone/>
            </a:pPr>
            <a:endParaRPr lang="en-US" dirty="0"/>
          </a:p>
        </p:txBody>
      </p:sp>
      <p:sp>
        <p:nvSpPr>
          <p:cNvPr id="2" name="TextBox 1">
            <a:extLst>
              <a:ext uri="{FF2B5EF4-FFF2-40B4-BE49-F238E27FC236}">
                <a16:creationId xmlns:a16="http://schemas.microsoft.com/office/drawing/2014/main" id="{94BFD921-0568-8072-297C-31E04EF0C40C}"/>
              </a:ext>
            </a:extLst>
          </p:cNvPr>
          <p:cNvSpPr txBox="1"/>
          <p:nvPr/>
        </p:nvSpPr>
        <p:spPr>
          <a:xfrm>
            <a:off x="0" y="0"/>
            <a:ext cx="12191999" cy="5509200"/>
          </a:xfrm>
          <a:prstGeom prst="rect">
            <a:avLst/>
          </a:prstGeom>
          <a:noFill/>
        </p:spPr>
        <p:txBody>
          <a:bodyPr wrap="square" rtlCol="0">
            <a:spAutoFit/>
          </a:bodyPr>
          <a:lstStyle/>
          <a:p>
            <a:pPr algn="ctr"/>
            <a:endParaRPr lang="en-US" sz="4400" dirty="0">
              <a:latin typeface="ADLaM Display" panose="02010000000000000000" pitchFamily="2" charset="77"/>
              <a:ea typeface="ADLaM Display" panose="02010000000000000000" pitchFamily="2" charset="77"/>
              <a:cs typeface="ADLaM Display" panose="02010000000000000000" pitchFamily="2" charset="77"/>
            </a:endParaRPr>
          </a:p>
          <a:p>
            <a:pPr algn="ctr"/>
            <a:r>
              <a:rPr lang="en-US" sz="4400" dirty="0">
                <a:solidFill>
                  <a:srgbClr val="FFFF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lived a perfect life. He was crucified even though He did nothing wrong. Then, three days later, the impossible happened. </a:t>
            </a:r>
            <a:r>
              <a:rPr lang="en-US" sz="4400" dirty="0">
                <a:solidFill>
                  <a:srgbClr val="FFFF00"/>
                </a:solidFill>
                <a:latin typeface="ADLaM Display" panose="02010000000000000000" pitchFamily="2" charset="77"/>
                <a:ea typeface="ADLaM Display" panose="02010000000000000000" pitchFamily="2" charset="77"/>
                <a:cs typeface="ADLaM Display" panose="02010000000000000000" pitchFamily="2" charset="77"/>
              </a:rPr>
              <a:t>Jesus fulfilled God’s plan </a:t>
            </a: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by showing that He is more powerful than even death itself. </a:t>
            </a:r>
            <a:r>
              <a:rPr lang="en-US" sz="4400" b="1" dirty="0">
                <a:solidFill>
                  <a:srgbClr val="FFFF00"/>
                </a:solidFill>
                <a:latin typeface="ADLaM Display" panose="02010000000000000000" pitchFamily="2" charset="77"/>
                <a:ea typeface="ADLaM Display" panose="02010000000000000000" pitchFamily="2" charset="77"/>
                <a:cs typeface="ADLaM Display" panose="02010000000000000000" pitchFamily="2" charset="77"/>
              </a:rPr>
              <a:t>Jesus defeated death</a:t>
            </a:r>
            <a:r>
              <a:rPr lang="en-US" sz="4400" b="1"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a:t>
            </a: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a:t>
            </a:r>
            <a:r>
              <a:rPr lang="en-US" sz="4400" dirty="0">
                <a:solidFill>
                  <a:srgbClr val="FFFF00"/>
                </a:solidFill>
                <a:latin typeface="ADLaM Display" panose="02010000000000000000" pitchFamily="2" charset="77"/>
                <a:ea typeface="ADLaM Display" panose="02010000000000000000" pitchFamily="2" charset="77"/>
                <a:cs typeface="ADLaM Display" panose="02010000000000000000" pitchFamily="2" charset="77"/>
              </a:rPr>
              <a:t>Jesus did not stay in the tomb; He is alive</a:t>
            </a: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a:t>
            </a:r>
          </a:p>
        </p:txBody>
      </p:sp>
    </p:spTree>
    <p:extLst>
      <p:ext uri="{BB962C8B-B14F-4D97-AF65-F5344CB8AC3E}">
        <p14:creationId xmlns:p14="http://schemas.microsoft.com/office/powerpoint/2010/main" val="2445260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97C6C-4512-A970-204F-D6D2699D901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5CAF87-7C1E-B225-28AA-F0395D0AC293}"/>
              </a:ext>
            </a:extLst>
          </p:cNvPr>
          <p:cNvSpPr>
            <a:spLocks noGrp="1"/>
          </p:cNvSpPr>
          <p:nvPr>
            <p:ph idx="1"/>
          </p:nvPr>
        </p:nvSpPr>
        <p:spPr>
          <a:xfrm>
            <a:off x="43747" y="56209"/>
            <a:ext cx="12148253" cy="6801791"/>
          </a:xfrm>
        </p:spPr>
        <p:txBody>
          <a:bodyPr/>
          <a:lstStyle/>
          <a:p>
            <a:pPr marL="0" indent="0">
              <a:buNone/>
            </a:pPr>
            <a:endParaRPr lang="en-US" dirty="0"/>
          </a:p>
          <a:p>
            <a:pPr marL="0" indent="0" algn="ctr">
              <a:buNone/>
            </a:pPr>
            <a:endParaRPr lang="en-US" dirty="0"/>
          </a:p>
        </p:txBody>
      </p:sp>
      <p:sp>
        <p:nvSpPr>
          <p:cNvPr id="2" name="TextBox 1">
            <a:extLst>
              <a:ext uri="{FF2B5EF4-FFF2-40B4-BE49-F238E27FC236}">
                <a16:creationId xmlns:a16="http://schemas.microsoft.com/office/drawing/2014/main" id="{BF463E8E-2D2E-161E-366B-9CA1CE7F5B59}"/>
              </a:ext>
            </a:extLst>
          </p:cNvPr>
          <p:cNvSpPr txBox="1"/>
          <p:nvPr/>
        </p:nvSpPr>
        <p:spPr>
          <a:xfrm>
            <a:off x="0" y="0"/>
            <a:ext cx="12191999" cy="6186309"/>
          </a:xfrm>
          <a:prstGeom prst="rect">
            <a:avLst/>
          </a:prstGeom>
          <a:noFill/>
        </p:spPr>
        <p:txBody>
          <a:bodyPr wrap="square" rtlCol="0">
            <a:spAutoFit/>
          </a:bodyPr>
          <a:lstStyle/>
          <a:p>
            <a:pPr algn="ctr"/>
            <a:endPar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endParaRPr>
          </a:p>
          <a:p>
            <a:pPr algn="ct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That is important for each of us. </a:t>
            </a:r>
            <a:r>
              <a:rPr lang="en-US" sz="3600" dirty="0">
                <a:solidFill>
                  <a:srgbClr val="FFFF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a:t>
            </a:r>
            <a:r>
              <a:rPr lang="en-US" sz="3600" dirty="0">
                <a:solidFill>
                  <a:srgbClr val="FFFF00"/>
                </a:solidFill>
                <a:latin typeface="ADLaM Display" panose="02010000000000000000" pitchFamily="2" charset="77"/>
                <a:ea typeface="ADLaM Display" panose="02010000000000000000" pitchFamily="2" charset="77"/>
                <a:cs typeface="ADLaM Display" panose="02010000000000000000" pitchFamily="2" charset="77"/>
              </a:rPr>
              <a:t>died</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so that we could have </a:t>
            </a:r>
            <a:r>
              <a:rPr lang="en-US" sz="3600" dirty="0">
                <a:solidFill>
                  <a:srgbClr val="FFFF00"/>
                </a:solidFill>
                <a:latin typeface="ADLaM Display" panose="02010000000000000000" pitchFamily="2" charset="77"/>
                <a:ea typeface="ADLaM Display" panose="02010000000000000000" pitchFamily="2" charset="77"/>
                <a:cs typeface="ADLaM Display" panose="02010000000000000000" pitchFamily="2" charset="77"/>
              </a:rPr>
              <a:t>eternal life with God</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We can have a relationship with </a:t>
            </a:r>
            <a:r>
              <a:rPr lang="en-US" sz="3600" dirty="0">
                <a:solidFill>
                  <a:srgbClr val="FFFF00"/>
                </a:solidFill>
                <a:latin typeface="ADLaM Display" panose="02010000000000000000" pitchFamily="2" charset="77"/>
                <a:ea typeface="ADLaM Display" panose="02010000000000000000" pitchFamily="2" charset="77"/>
                <a:cs typeface="ADLaM Display" panose="02010000000000000000" pitchFamily="2" charset="77"/>
              </a:rPr>
              <a:t>God</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here on earth. The Bible tells us that there is a time for everything and that one day all of us will die. We don’t have to worry about that or be sad about that. You know why? </a:t>
            </a:r>
            <a:r>
              <a:rPr lang="en-US" sz="3600" b="1" dirty="0">
                <a:solidFill>
                  <a:srgbClr val="FFFF00"/>
                </a:solidFill>
                <a:latin typeface="ADLaM Display" panose="02010000000000000000" pitchFamily="2" charset="77"/>
                <a:ea typeface="ADLaM Display" panose="02010000000000000000" pitchFamily="2" charset="77"/>
                <a:cs typeface="ADLaM Display" panose="02010000000000000000" pitchFamily="2" charset="77"/>
              </a:rPr>
              <a:t>Jesus defeated death</a:t>
            </a:r>
            <a:r>
              <a:rPr lang="en-US" sz="3600" b="1"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I know that when I die, I will be alive with </a:t>
            </a:r>
            <a:r>
              <a:rPr lang="en-US" sz="3600" dirty="0">
                <a:solidFill>
                  <a:srgbClr val="FFFF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for all eternity. If you have asked </a:t>
            </a:r>
            <a:r>
              <a:rPr lang="en-US" sz="3600" dirty="0">
                <a:solidFill>
                  <a:srgbClr val="FFFF00"/>
                </a:solidFill>
                <a:latin typeface="ADLaM Display" panose="02010000000000000000" pitchFamily="2" charset="77"/>
                <a:ea typeface="ADLaM Display" panose="02010000000000000000" pitchFamily="2" charset="77"/>
                <a:cs typeface="ADLaM Display" panose="02010000000000000000" pitchFamily="2" charset="77"/>
              </a:rPr>
              <a:t>Jesus to forgive your sins </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and help you make right choices, you will, too. That is exciting!</a:t>
            </a:r>
          </a:p>
        </p:txBody>
      </p:sp>
    </p:spTree>
    <p:extLst>
      <p:ext uri="{BB962C8B-B14F-4D97-AF65-F5344CB8AC3E}">
        <p14:creationId xmlns:p14="http://schemas.microsoft.com/office/powerpoint/2010/main" val="2543315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531FD-5D0C-7E2A-98FE-FD68D394A3F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D5E49E-EA87-5EB5-B48C-BF396A20BAC4}"/>
              </a:ext>
            </a:extLst>
          </p:cNvPr>
          <p:cNvSpPr>
            <a:spLocks noGrp="1"/>
          </p:cNvSpPr>
          <p:nvPr>
            <p:ph idx="1"/>
          </p:nvPr>
        </p:nvSpPr>
        <p:spPr>
          <a:xfrm>
            <a:off x="43747" y="56209"/>
            <a:ext cx="12148253" cy="6801791"/>
          </a:xfrm>
        </p:spPr>
        <p:txBody>
          <a:bodyPr/>
          <a:lstStyle/>
          <a:p>
            <a:pPr marL="0" indent="0">
              <a:buNone/>
            </a:pPr>
            <a:endParaRPr lang="en-US" dirty="0"/>
          </a:p>
          <a:p>
            <a:pPr marL="0" indent="0" algn="ctr">
              <a:buNone/>
            </a:pPr>
            <a:endParaRPr lang="en-US" dirty="0"/>
          </a:p>
        </p:txBody>
      </p:sp>
      <p:sp>
        <p:nvSpPr>
          <p:cNvPr id="2" name="TextBox 1">
            <a:extLst>
              <a:ext uri="{FF2B5EF4-FFF2-40B4-BE49-F238E27FC236}">
                <a16:creationId xmlns:a16="http://schemas.microsoft.com/office/drawing/2014/main" id="{C0A9161C-F112-3AA4-1AAD-64DD683876D4}"/>
              </a:ext>
            </a:extLst>
          </p:cNvPr>
          <p:cNvSpPr txBox="1"/>
          <p:nvPr/>
        </p:nvSpPr>
        <p:spPr>
          <a:xfrm>
            <a:off x="-43747" y="2440821"/>
            <a:ext cx="12192000" cy="1200329"/>
          </a:xfrm>
          <a:prstGeom prst="rect">
            <a:avLst/>
          </a:prstGeom>
          <a:noFill/>
        </p:spPr>
        <p:txBody>
          <a:bodyPr wrap="square" rtlCol="0">
            <a:spAutoFit/>
          </a:bodyPr>
          <a:lstStyle/>
          <a:p>
            <a:pPr algn="ctr"/>
            <a:r>
              <a:rPr lang="en-US" sz="7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Let’s Pray!!</a:t>
            </a:r>
          </a:p>
        </p:txBody>
      </p:sp>
    </p:spTree>
    <p:extLst>
      <p:ext uri="{BB962C8B-B14F-4D97-AF65-F5344CB8AC3E}">
        <p14:creationId xmlns:p14="http://schemas.microsoft.com/office/powerpoint/2010/main" val="3185401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4CBEA-F21A-1C54-1ED9-04B1A8FA2F2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05343E8-CF05-3F6E-E424-48C4E5851404}"/>
              </a:ext>
            </a:extLst>
          </p:cNvPr>
          <p:cNvSpPr txBox="1"/>
          <p:nvPr/>
        </p:nvSpPr>
        <p:spPr>
          <a:xfrm>
            <a:off x="0" y="0"/>
            <a:ext cx="12192000" cy="5786199"/>
          </a:xfrm>
          <a:prstGeom prst="rect">
            <a:avLst/>
          </a:prstGeom>
          <a:noFill/>
        </p:spPr>
        <p:txBody>
          <a:bodyPr wrap="square" rtlCol="0">
            <a:spAutoFit/>
          </a:bodyPr>
          <a:lstStyle/>
          <a:p>
            <a:r>
              <a:rPr lang="en-US" dirty="0"/>
              <a:t> </a:t>
            </a:r>
          </a:p>
          <a:p>
            <a:pPr algn="ctr"/>
            <a:endPar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endParaRPr>
          </a:p>
          <a:p>
            <a:pPr algn="ct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How many of you like playing video games or games on your phone or tablet? </a:t>
            </a:r>
            <a:r>
              <a:rPr lang="en-US" sz="4400" i="1"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(Group response)</a:t>
            </a: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Have you ever lost when you were out of lives? </a:t>
            </a:r>
            <a:r>
              <a:rPr lang="en-US" sz="4400" i="1"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(Group response)</a:t>
            </a: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How did it feel? </a:t>
            </a:r>
            <a:r>
              <a:rPr lang="en-US" sz="4400" i="1"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(Group response) </a:t>
            </a: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Doesn’t it feel good when you die, but are able to come back to life in the game? </a:t>
            </a:r>
            <a:r>
              <a:rPr lang="en-US" sz="4400" i="1"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(Group response)</a:t>
            </a:r>
            <a:endPar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endParaRPr>
          </a:p>
        </p:txBody>
      </p:sp>
    </p:spTree>
    <p:extLst>
      <p:ext uri="{BB962C8B-B14F-4D97-AF65-F5344CB8AC3E}">
        <p14:creationId xmlns:p14="http://schemas.microsoft.com/office/powerpoint/2010/main" val="346592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E99011-B2B2-AFF4-969F-6510CA4FCF0D}"/>
              </a:ext>
            </a:extLst>
          </p:cNvPr>
          <p:cNvSpPr>
            <a:spLocks noGrp="1"/>
          </p:cNvSpPr>
          <p:nvPr>
            <p:ph idx="1"/>
          </p:nvPr>
        </p:nvSpPr>
        <p:spPr>
          <a:xfrm>
            <a:off x="-1" y="0"/>
            <a:ext cx="12192001" cy="6858000"/>
          </a:xfrm>
        </p:spPr>
        <p:txBody>
          <a:bodyPr>
            <a:normAutofit fontScale="92500" lnSpcReduction="10000"/>
          </a:bodyPr>
          <a:lstStyle/>
          <a:p>
            <a:pPr marL="0" indent="0" algn="ctr">
              <a:buNone/>
            </a:pPr>
            <a:endParaRPr lang="en-US" dirty="0"/>
          </a:p>
          <a:p>
            <a:pPr marL="0" indent="0" algn="ctr">
              <a:buNone/>
            </a:pPr>
            <a:endParaRPr lang="en-US" dirty="0"/>
          </a:p>
          <a:p>
            <a:pPr marL="0" indent="0" algn="ctr">
              <a:buNone/>
            </a:pP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I wish that we could make that happen in real life anytime we wanted. When a loved one or even a pet dies, don’t you wish that they could come back and be with us forever? </a:t>
            </a:r>
            <a:r>
              <a:rPr lang="en-US" sz="4400" i="1"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(Group response)</a:t>
            </a: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That just isn’t how it works. However, </a:t>
            </a:r>
            <a:r>
              <a:rPr lang="en-US" sz="4400" dirty="0">
                <a:solidFill>
                  <a:srgbClr val="FFFF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changed how death works by doing something really special. </a:t>
            </a:r>
            <a:r>
              <a:rPr lang="en-US" sz="4400" dirty="0">
                <a:solidFill>
                  <a:srgbClr val="FFFF00"/>
                </a:solidFill>
                <a:latin typeface="ADLaM Display" panose="02010000000000000000" pitchFamily="2" charset="77"/>
                <a:ea typeface="ADLaM Display" panose="02010000000000000000" pitchFamily="2" charset="77"/>
                <a:cs typeface="ADLaM Display" panose="02010000000000000000" pitchFamily="2" charset="77"/>
              </a:rPr>
              <a:t>Jesus defeated death </a:t>
            </a: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and came back to life. Today, we are going to talk about one of the most exciting events in the Bible, the Resurrection. </a:t>
            </a:r>
          </a:p>
          <a:p>
            <a:pPr marL="0" indent="0" algn="ctr">
              <a:buNone/>
            </a:pPr>
            <a:endParaRPr lang="en-US" dirty="0"/>
          </a:p>
        </p:txBody>
      </p:sp>
    </p:spTree>
    <p:extLst>
      <p:ext uri="{BB962C8B-B14F-4D97-AF65-F5344CB8AC3E}">
        <p14:creationId xmlns:p14="http://schemas.microsoft.com/office/powerpoint/2010/main" val="2460233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F4680D4-DEE2-49EE-AF90-EFEAF50AE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3B54FE2B-D230-C2AF-0D8C-6DDBEAAD624F}"/>
              </a:ext>
            </a:extLst>
          </p:cNvPr>
          <p:cNvSpPr>
            <a:spLocks noGrp="1"/>
          </p:cNvSpPr>
          <p:nvPr>
            <p:ph idx="1"/>
          </p:nvPr>
        </p:nvSpPr>
        <p:spPr>
          <a:xfrm>
            <a:off x="1" y="-2"/>
            <a:ext cx="6876938" cy="6858001"/>
          </a:xfrm>
        </p:spPr>
        <p:txBody>
          <a:bodyPr>
            <a:normAutofit/>
          </a:bodyPr>
          <a:lstStyle/>
          <a:p>
            <a:pPr marL="0" indent="0" algn="ctr">
              <a:buNone/>
            </a:pPr>
            <a:endParaRPr lang="en-US" sz="3200" dirty="0">
              <a:solidFill>
                <a:srgbClr val="FFFFFF"/>
              </a:solidFill>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Our Faith Fact today is about </a:t>
            </a:r>
            <a:r>
              <a:rPr lang="en-US" sz="3200" dirty="0">
                <a:solidFill>
                  <a:srgbClr val="FFFF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Resurrection. When He came back to life, </a:t>
            </a:r>
            <a:r>
              <a:rPr lang="en-US" sz="3200" b="1" dirty="0">
                <a:solidFill>
                  <a:srgbClr val="FFFF00"/>
                </a:solidFill>
                <a:latin typeface="ADLaM Display" panose="02010000000000000000" pitchFamily="2" charset="77"/>
                <a:ea typeface="ADLaM Display" panose="02010000000000000000" pitchFamily="2" charset="77"/>
                <a:cs typeface="ADLaM Display" panose="02010000000000000000" pitchFamily="2" charset="77"/>
              </a:rPr>
              <a:t>Jesus defeated death</a:t>
            </a:r>
            <a:r>
              <a:rPr lang="en-US" sz="3200" b="1"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Let</a:t>
            </a:r>
            <a:r>
              <a:rPr lang="ar-SA"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s say it all together. </a:t>
            </a:r>
            <a:r>
              <a:rPr lang="en-US" sz="3200" b="1" dirty="0">
                <a:solidFill>
                  <a:srgbClr val="FFFF00"/>
                </a:solidFill>
                <a:latin typeface="ADLaM Display" panose="02010000000000000000" pitchFamily="2" charset="77"/>
                <a:ea typeface="ADLaM Display" panose="02010000000000000000" pitchFamily="2" charset="77"/>
                <a:cs typeface="ADLaM Display" panose="02010000000000000000" pitchFamily="2" charset="77"/>
              </a:rPr>
              <a:t>Jesus defeated death</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We are going to say it one more time, but this time we are going to say it in our best professional sports announcer’s voice. </a:t>
            </a:r>
            <a:r>
              <a:rPr lang="en-US" sz="3200" b="1" dirty="0">
                <a:solidFill>
                  <a:srgbClr val="FFFF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200" b="1"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a:t>
            </a:r>
            <a:r>
              <a:rPr lang="en-US" sz="3200" b="1" dirty="0">
                <a:solidFill>
                  <a:srgbClr val="FFFF00"/>
                </a:solidFill>
                <a:latin typeface="ADLaM Display" panose="02010000000000000000" pitchFamily="2" charset="77"/>
                <a:ea typeface="ADLaM Display" panose="02010000000000000000" pitchFamily="2" charset="77"/>
                <a:cs typeface="ADLaM Display" panose="02010000000000000000" pitchFamily="2" charset="77"/>
              </a:rPr>
              <a:t>defeated death</a:t>
            </a:r>
            <a:r>
              <a:rPr lang="en-US" sz="3200" b="1"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Great job! </a:t>
            </a:r>
          </a:p>
          <a:p>
            <a:endParaRPr lang="en-US" dirty="0">
              <a:solidFill>
                <a:srgbClr val="FFFFFF"/>
              </a:solidFill>
            </a:endParaRPr>
          </a:p>
        </p:txBody>
      </p:sp>
      <p:sp>
        <p:nvSpPr>
          <p:cNvPr id="21" name="Rectangle 20">
            <a:extLst>
              <a:ext uri="{FF2B5EF4-FFF2-40B4-BE49-F238E27FC236}">
                <a16:creationId xmlns:a16="http://schemas.microsoft.com/office/drawing/2014/main" id="{50C52EE1-5085-4960-AD29-A926E62E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640080"/>
            <a:ext cx="4017264"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D15AA94-C237-4412-B37B-EB317D2B0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0772" y="806357"/>
            <a:ext cx="3685032"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lue background with yellow and orange text&#10;&#10;AI-generated content may be incorrect.">
            <a:extLst>
              <a:ext uri="{FF2B5EF4-FFF2-40B4-BE49-F238E27FC236}">
                <a16:creationId xmlns:a16="http://schemas.microsoft.com/office/drawing/2014/main" id="{4234BA6A-84A3-44D4-8C14-D69CD9DF0465}"/>
              </a:ext>
            </a:extLst>
          </p:cNvPr>
          <p:cNvPicPr>
            <a:picLocks noChangeAspect="1"/>
          </p:cNvPicPr>
          <p:nvPr/>
        </p:nvPicPr>
        <p:blipFill>
          <a:blip r:embed="rId2"/>
          <a:srcRect l="399" r="37748"/>
          <a:stretch>
            <a:fillRect/>
          </a:stretch>
        </p:blipFill>
        <p:spPr>
          <a:xfrm>
            <a:off x="7865364" y="1744737"/>
            <a:ext cx="3355848" cy="3051855"/>
          </a:xfrm>
          <a:prstGeom prst="rect">
            <a:avLst/>
          </a:prstGeom>
        </p:spPr>
      </p:pic>
    </p:spTree>
    <p:extLst>
      <p:ext uri="{BB962C8B-B14F-4D97-AF65-F5344CB8AC3E}">
        <p14:creationId xmlns:p14="http://schemas.microsoft.com/office/powerpoint/2010/main" val="2555893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D39BB-6C4F-32E8-F840-5A57159F6F7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68A969-012F-EA3D-8967-4657A92BCDBF}"/>
              </a:ext>
            </a:extLst>
          </p:cNvPr>
          <p:cNvSpPr>
            <a:spLocks noGrp="1"/>
          </p:cNvSpPr>
          <p:nvPr>
            <p:ph idx="1"/>
          </p:nvPr>
        </p:nvSpPr>
        <p:spPr>
          <a:xfrm>
            <a:off x="10450" y="0"/>
            <a:ext cx="12181550" cy="6858000"/>
          </a:xfrm>
        </p:spPr>
        <p:txBody>
          <a:bodyPr/>
          <a:lstStyle/>
          <a:p>
            <a:pPr marL="0" indent="0" algn="ctr">
              <a:buNone/>
            </a:pPr>
            <a:endParaRPr lang="en-US" dirty="0"/>
          </a:p>
          <a:p>
            <a:pPr marL="0" indent="0" algn="ctr">
              <a:buNone/>
            </a:pPr>
            <a:endParaRPr lang="en-US" dirty="0"/>
          </a:p>
          <a:p>
            <a:pPr marL="0" indent="0" algn="ctr">
              <a:buNone/>
            </a:pP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Today, we will look at a very important passage of Scripture when it comes to our faith in </a:t>
            </a:r>
            <a:r>
              <a:rPr lang="en-US" sz="4400" dirty="0">
                <a:solidFill>
                  <a:srgbClr val="FFFF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Being a Christian is very special because </a:t>
            </a:r>
            <a:r>
              <a:rPr lang="en-US" sz="4400" dirty="0">
                <a:solidFill>
                  <a:srgbClr val="FFFF00"/>
                </a:solidFill>
                <a:latin typeface="ADLaM Display" panose="02010000000000000000" pitchFamily="2" charset="77"/>
                <a:ea typeface="ADLaM Display" panose="02010000000000000000" pitchFamily="2" charset="77"/>
                <a:cs typeface="ADLaM Display" panose="02010000000000000000" pitchFamily="2" charset="77"/>
              </a:rPr>
              <a:t>our Savior</a:t>
            </a: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a:t>
            </a:r>
            <a:r>
              <a:rPr lang="en-US" sz="4400" dirty="0">
                <a:solidFill>
                  <a:srgbClr val="FFFF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died for us even though we did not deserve it. He didn’t stop there. </a:t>
            </a:r>
            <a:r>
              <a:rPr lang="en-US" sz="4400" b="1" dirty="0">
                <a:solidFill>
                  <a:srgbClr val="FFFF00"/>
                </a:solidFill>
                <a:latin typeface="ADLaM Display" panose="02010000000000000000" pitchFamily="2" charset="77"/>
                <a:ea typeface="ADLaM Display" panose="02010000000000000000" pitchFamily="2" charset="77"/>
                <a:cs typeface="ADLaM Display" panose="02010000000000000000" pitchFamily="2" charset="77"/>
              </a:rPr>
              <a:t>Jesus defeated death </a:t>
            </a:r>
            <a:r>
              <a:rPr lang="en-US" sz="4400" dirty="0">
                <a:solidFill>
                  <a:srgbClr val="FFFF00"/>
                </a:solidFill>
                <a:latin typeface="ADLaM Display" panose="02010000000000000000" pitchFamily="2" charset="77"/>
                <a:ea typeface="ADLaM Display" panose="02010000000000000000" pitchFamily="2" charset="77"/>
                <a:cs typeface="ADLaM Display" panose="02010000000000000000" pitchFamily="2" charset="77"/>
              </a:rPr>
              <a:t>and</a:t>
            </a:r>
            <a:r>
              <a:rPr lang="en-US" sz="4400" b="1" dirty="0">
                <a:solidFill>
                  <a:srgbClr val="FFFF00"/>
                </a:solidFill>
                <a:latin typeface="ADLaM Display" panose="02010000000000000000" pitchFamily="2" charset="77"/>
                <a:ea typeface="ADLaM Display" panose="02010000000000000000" pitchFamily="2" charset="77"/>
                <a:cs typeface="ADLaM Display" panose="02010000000000000000" pitchFamily="2" charset="77"/>
              </a:rPr>
              <a:t> </a:t>
            </a:r>
            <a:r>
              <a:rPr lang="en-US" sz="4400" dirty="0">
                <a:solidFill>
                  <a:srgbClr val="FFFF00"/>
                </a:solidFill>
                <a:latin typeface="ADLaM Display" panose="02010000000000000000" pitchFamily="2" charset="77"/>
                <a:ea typeface="ADLaM Display" panose="02010000000000000000" pitchFamily="2" charset="77"/>
                <a:cs typeface="ADLaM Display" panose="02010000000000000000" pitchFamily="2" charset="77"/>
              </a:rPr>
              <a:t>came back to life</a:t>
            </a: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a:t>
            </a:r>
          </a:p>
        </p:txBody>
      </p:sp>
    </p:spTree>
    <p:extLst>
      <p:ext uri="{BB962C8B-B14F-4D97-AF65-F5344CB8AC3E}">
        <p14:creationId xmlns:p14="http://schemas.microsoft.com/office/powerpoint/2010/main" val="2437406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19FA3687-A381-381D-878B-D80A64C95DCA}"/>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DCE53020-16B1-4BFB-A8FB-B8BE56A85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8B24EE2-AFD8-4D1F-BF93-37156C479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665" y="640080"/>
            <a:ext cx="4017264"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E67304B-95E9-4EBF-BCB8-0F50367AE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9781" y="806357"/>
            <a:ext cx="3685032"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artoon of a person on a cross&#10;&#10;AI-generated content may be incorrect.">
            <a:extLst>
              <a:ext uri="{FF2B5EF4-FFF2-40B4-BE49-F238E27FC236}">
                <a16:creationId xmlns:a16="http://schemas.microsoft.com/office/drawing/2014/main" id="{155BEF65-9607-BAE5-08F7-483823355E16}"/>
              </a:ext>
            </a:extLst>
          </p:cNvPr>
          <p:cNvPicPr>
            <a:picLocks noChangeAspect="1"/>
          </p:cNvPicPr>
          <p:nvPr/>
        </p:nvPicPr>
        <p:blipFill>
          <a:blip r:embed="rId2"/>
          <a:srcRect l="31228" r="28833" b="-1"/>
          <a:stretch>
            <a:fillRect/>
          </a:stretch>
        </p:blipFill>
        <p:spPr>
          <a:xfrm>
            <a:off x="1149821" y="1126397"/>
            <a:ext cx="3044952" cy="4288536"/>
          </a:xfrm>
          <a:prstGeom prst="rect">
            <a:avLst/>
          </a:prstGeom>
        </p:spPr>
      </p:pic>
      <p:sp>
        <p:nvSpPr>
          <p:cNvPr id="3" name="Content Placeholder 2">
            <a:extLst>
              <a:ext uri="{FF2B5EF4-FFF2-40B4-BE49-F238E27FC236}">
                <a16:creationId xmlns:a16="http://schemas.microsoft.com/office/drawing/2014/main" id="{49F58CC9-674C-5ED6-44A9-E4DD5057F7D6}"/>
              </a:ext>
            </a:extLst>
          </p:cNvPr>
          <p:cNvSpPr>
            <a:spLocks noGrp="1"/>
          </p:cNvSpPr>
          <p:nvPr>
            <p:ph idx="1"/>
          </p:nvPr>
        </p:nvSpPr>
        <p:spPr>
          <a:xfrm>
            <a:off x="5315062" y="0"/>
            <a:ext cx="6876938" cy="6857999"/>
          </a:xfrm>
        </p:spPr>
        <p:txBody>
          <a:bodyPr>
            <a:normAutofit/>
          </a:bodyPr>
          <a:lstStyle/>
          <a:p>
            <a:pPr marL="0" indent="0">
              <a:buNone/>
            </a:pPr>
            <a:endParaRPr lang="en-US">
              <a:solidFill>
                <a:srgbClr val="FFFFFF"/>
              </a:solidFill>
            </a:endParaRPr>
          </a:p>
          <a:p>
            <a:pPr marL="0" indent="0">
              <a:buNone/>
            </a:pPr>
            <a:endParaRPr lang="en-US">
              <a:solidFill>
                <a:srgbClr val="FFFFFF"/>
              </a:solidFill>
            </a:endParaRPr>
          </a:p>
          <a:p>
            <a:pPr marL="0" indent="0">
              <a:buNone/>
            </a:pPr>
            <a:endParaRPr lang="en-US">
              <a:solidFill>
                <a:srgbClr val="FFFFFF"/>
              </a:solidFill>
            </a:endParaRPr>
          </a:p>
        </p:txBody>
      </p:sp>
      <p:sp>
        <p:nvSpPr>
          <p:cNvPr id="5" name="TextBox 4">
            <a:extLst>
              <a:ext uri="{FF2B5EF4-FFF2-40B4-BE49-F238E27FC236}">
                <a16:creationId xmlns:a16="http://schemas.microsoft.com/office/drawing/2014/main" id="{FB1F46A9-5CDE-5349-BC40-74AE7706AD4B}"/>
              </a:ext>
            </a:extLst>
          </p:cNvPr>
          <p:cNvSpPr txBox="1"/>
          <p:nvPr/>
        </p:nvSpPr>
        <p:spPr>
          <a:xfrm>
            <a:off x="5315061" y="-1"/>
            <a:ext cx="6733504" cy="6186309"/>
          </a:xfrm>
          <a:prstGeom prst="rect">
            <a:avLst/>
          </a:prstGeom>
          <a:noFill/>
        </p:spPr>
        <p:txBody>
          <a:bodyPr wrap="square" rtlCol="0">
            <a:spAutoFit/>
          </a:bodyPr>
          <a:lstStyle/>
          <a:p>
            <a:endPar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endParaRPr>
          </a:p>
          <a:p>
            <a:pPr algn="ct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This is a two-part story. Last time, we were in Luke 23 and discovered that </a:t>
            </a:r>
            <a:r>
              <a:rPr lang="en-US" sz="3600" dirty="0">
                <a:solidFill>
                  <a:srgbClr val="FFFF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was crucified, or nailed to a cross, between two criminals. Then, He died. Many people who saw </a:t>
            </a:r>
            <a:r>
              <a:rPr lang="en-US" sz="3600" dirty="0">
                <a:solidFill>
                  <a:srgbClr val="FFFF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death were shocked. People realized there was something different about </a:t>
            </a:r>
            <a:r>
              <a:rPr lang="en-US" sz="3600" dirty="0">
                <a:solidFill>
                  <a:srgbClr val="FFFF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a:t>
            </a:r>
          </a:p>
        </p:txBody>
      </p:sp>
    </p:spTree>
    <p:extLst>
      <p:ext uri="{BB962C8B-B14F-4D97-AF65-F5344CB8AC3E}">
        <p14:creationId xmlns:p14="http://schemas.microsoft.com/office/powerpoint/2010/main" val="1030824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8E7FFD87-858B-1BD6-E9BD-44EED8C317B0}"/>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8DCA398B-8CB4-4C0C-89C6-A8AB6F78D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FCB5C86F-D469-050A-5663-F0C7BCBDA8D1}"/>
              </a:ext>
            </a:extLst>
          </p:cNvPr>
          <p:cNvSpPr>
            <a:spLocks noGrp="1"/>
          </p:cNvSpPr>
          <p:nvPr>
            <p:ph idx="1"/>
          </p:nvPr>
        </p:nvSpPr>
        <p:spPr>
          <a:xfrm>
            <a:off x="0" y="0"/>
            <a:ext cx="6072914" cy="6857999"/>
          </a:xfrm>
        </p:spPr>
        <p:txBody>
          <a:bodyPr>
            <a:normAutofit/>
          </a:bodyPr>
          <a:lstStyle/>
          <a:p>
            <a:pPr marL="0" indent="0">
              <a:buNone/>
            </a:pPr>
            <a:endParaRPr lang="en-US" dirty="0">
              <a:solidFill>
                <a:srgbClr val="FFFFFF"/>
              </a:solidFill>
            </a:endParaRPr>
          </a:p>
          <a:p>
            <a:pPr marL="0" indent="0">
              <a:buNone/>
            </a:pPr>
            <a:endParaRPr lang="en-US" dirty="0">
              <a:solidFill>
                <a:srgbClr val="FFFFFF"/>
              </a:solidFill>
            </a:endParaRPr>
          </a:p>
          <a:p>
            <a:pPr marL="0" indent="0" algn="ctr">
              <a:buNone/>
            </a:pP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After </a:t>
            </a:r>
            <a:r>
              <a:rPr lang="en-US" sz="3200" dirty="0">
                <a:solidFill>
                  <a:srgbClr val="FFFF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died, they took His body and put it in a tomb. A man named Joseph donated his tomb for </a:t>
            </a:r>
            <a:r>
              <a:rPr lang="en-US" sz="3200" dirty="0">
                <a:solidFill>
                  <a:srgbClr val="FFFF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body. Then he rolled a massive stone in front of the tomb’s opening. The next day, the Jewish leaders asked the Roman leader to post guards at the tomb, so no one could steal the body. </a:t>
            </a:r>
          </a:p>
        </p:txBody>
      </p:sp>
      <p:sp>
        <p:nvSpPr>
          <p:cNvPr id="26" name="Rectangle 25">
            <a:extLst>
              <a:ext uri="{FF2B5EF4-FFF2-40B4-BE49-F238E27FC236}">
                <a16:creationId xmlns:a16="http://schemas.microsoft.com/office/drawing/2014/main" id="{9E8345C6-0280-4226-BD83-7333BA6C3A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99823778-D290-4538-B146-1F73C3755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843"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Cartoon of a person holding a person's hand&#10;&#10;AI-generated content may be incorrect.">
            <a:extLst>
              <a:ext uri="{FF2B5EF4-FFF2-40B4-BE49-F238E27FC236}">
                <a16:creationId xmlns:a16="http://schemas.microsoft.com/office/drawing/2014/main" id="{D8F68A29-F719-112B-849D-1DB235272F8F}"/>
              </a:ext>
            </a:extLst>
          </p:cNvPr>
          <p:cNvPicPr>
            <a:picLocks noChangeAspect="1"/>
          </p:cNvPicPr>
          <p:nvPr/>
        </p:nvPicPr>
        <p:blipFill>
          <a:blip r:embed="rId2"/>
          <a:srcRect l="21896" r="27370" b="-1"/>
          <a:stretch>
            <a:fillRect/>
          </a:stretch>
        </p:blipFill>
        <p:spPr>
          <a:xfrm>
            <a:off x="7208520" y="1126397"/>
            <a:ext cx="3867912" cy="4288536"/>
          </a:xfrm>
          <a:prstGeom prst="rect">
            <a:avLst/>
          </a:prstGeom>
          <a:ln w="31750">
            <a:noFill/>
          </a:ln>
        </p:spPr>
      </p:pic>
    </p:spTree>
    <p:extLst>
      <p:ext uri="{BB962C8B-B14F-4D97-AF65-F5344CB8AC3E}">
        <p14:creationId xmlns:p14="http://schemas.microsoft.com/office/powerpoint/2010/main" val="747677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60A656-9209-7F48-D2F0-F2E563EF16AD}"/>
              </a:ext>
            </a:extLst>
          </p:cNvPr>
          <p:cNvSpPr>
            <a:spLocks noGrp="1"/>
          </p:cNvSpPr>
          <p:nvPr>
            <p:ph idx="1"/>
          </p:nvPr>
        </p:nvSpPr>
        <p:spPr>
          <a:xfrm>
            <a:off x="0" y="0"/>
            <a:ext cx="12192000" cy="6858000"/>
          </a:xfrm>
        </p:spPr>
        <p:txBody>
          <a:bodyPr/>
          <a:lstStyle/>
          <a:p>
            <a:pPr marL="0" indent="0" algn="ctr">
              <a:buNone/>
            </a:pPr>
            <a:endParaRPr lang="en-US" dirty="0"/>
          </a:p>
          <a:p>
            <a:pPr marL="0" indent="0" algn="ctr">
              <a:buNone/>
            </a:pPr>
            <a:endParaRPr lang="en-US" dirty="0"/>
          </a:p>
          <a:p>
            <a:pPr marL="0" indent="0" algn="ctr">
              <a:buNone/>
            </a:pP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Because of the time of day when </a:t>
            </a:r>
            <a:r>
              <a:rPr lang="en-US" sz="4400" dirty="0">
                <a:solidFill>
                  <a:srgbClr val="FFFF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died, the disciples didn’t have time to properly prepare His body for burial before the Sabbath, their day of rest. </a:t>
            </a:r>
            <a:r>
              <a:rPr lang="en-US" sz="4400" dirty="0">
                <a:solidFill>
                  <a:srgbClr val="FFFF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followers were following the Sabbath rules and not doing any kind of work. Let’s see what happened next.</a:t>
            </a:r>
          </a:p>
          <a:p>
            <a:pPr marL="0" indent="0" algn="ctr">
              <a:buNone/>
            </a:pP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Let’s read Luke 24:1-4 </a:t>
            </a:r>
          </a:p>
          <a:p>
            <a:pPr marL="0" indent="0" algn="ctr">
              <a:buNone/>
            </a:pPr>
            <a:endParaRPr lang="en-US" dirty="0"/>
          </a:p>
        </p:txBody>
      </p:sp>
    </p:spTree>
    <p:extLst>
      <p:ext uri="{BB962C8B-B14F-4D97-AF65-F5344CB8AC3E}">
        <p14:creationId xmlns:p14="http://schemas.microsoft.com/office/powerpoint/2010/main" val="4108694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5CF051-C69D-571C-5D15-F627A584FFB3}"/>
              </a:ext>
            </a:extLst>
          </p:cNvPr>
          <p:cNvSpPr>
            <a:spLocks noGrp="1"/>
          </p:cNvSpPr>
          <p:nvPr>
            <p:ph idx="1"/>
          </p:nvPr>
        </p:nvSpPr>
        <p:spPr>
          <a:xfrm>
            <a:off x="79606" y="56209"/>
            <a:ext cx="12112394" cy="6801791"/>
          </a:xfrm>
        </p:spPr>
        <p:txBody>
          <a:bodyPr/>
          <a:lstStyle/>
          <a:p>
            <a:pPr marL="0" indent="0" algn="ctr">
              <a:buNone/>
            </a:pPr>
            <a:endParaRPr lang="en-US" dirty="0"/>
          </a:p>
          <a:p>
            <a:pPr marL="0" indent="0" algn="ctr">
              <a:buNone/>
            </a:pPr>
            <a:endParaRPr lang="en-US" dirty="0"/>
          </a:p>
          <a:p>
            <a:pPr marL="0" indent="0" algn="ctr">
              <a:buNone/>
            </a:pPr>
            <a:r>
              <a:rPr lang="en-US" sz="3600" b="1" baseline="30000" dirty="0">
                <a:latin typeface="ADLaM Display" panose="02010000000000000000" pitchFamily="2" charset="77"/>
                <a:ea typeface="ADLaM Display" panose="02010000000000000000" pitchFamily="2" charset="77"/>
                <a:cs typeface="ADLaM Display" panose="02010000000000000000" pitchFamily="2" charset="77"/>
              </a:rPr>
              <a:t> </a:t>
            </a:r>
            <a:r>
              <a:rPr lang="en-US" sz="3600" b="1" baseline="30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1 </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On the first day of the week, very early in the morning, the women took the spices they had prepared and went to the tomb. </a:t>
            </a:r>
            <a:r>
              <a:rPr lang="en-US" sz="3600" b="1" baseline="30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2 </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They found the stone rolled away from the tomb, </a:t>
            </a:r>
            <a:r>
              <a:rPr lang="en-US" sz="3600" b="1" baseline="30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3 </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but when they entered, they did not find the body of the Lord </a:t>
            </a:r>
            <a:r>
              <a:rPr lang="en-US" sz="3600" dirty="0">
                <a:solidFill>
                  <a:srgbClr val="FFFF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a:t>
            </a:r>
            <a:r>
              <a:rPr lang="en-US" sz="3600" b="1" baseline="30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4 </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While they were wondering about this, suddenly two men in clothes that gleamed like lightning stood beside them.</a:t>
            </a:r>
          </a:p>
          <a:p>
            <a:pPr marL="0" indent="0" algn="ctr">
              <a:buNone/>
            </a:pP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Luke 24:1-4</a:t>
            </a:r>
          </a:p>
        </p:txBody>
      </p:sp>
    </p:spTree>
    <p:extLst>
      <p:ext uri="{BB962C8B-B14F-4D97-AF65-F5344CB8AC3E}">
        <p14:creationId xmlns:p14="http://schemas.microsoft.com/office/powerpoint/2010/main" val="2138735675"/>
      </p:ext>
    </p:extLst>
  </p:cSld>
  <p:clrMapOvr>
    <a:masterClrMapping/>
  </p:clrMapOvr>
</p:sld>
</file>

<file path=ppt/theme/theme1.xml><?xml version="1.0" encoding="utf-8"?>
<a:theme xmlns:a="http://schemas.openxmlformats.org/drawingml/2006/main" name="Parcel">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49</TotalTime>
  <Words>1053</Words>
  <Application>Microsoft Macintosh PowerPoint</Application>
  <PresentationFormat>Widescreen</PresentationFormat>
  <Paragraphs>49</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ADLaM Display</vt:lpstr>
      <vt:lpstr>Arial</vt:lpstr>
      <vt:lpstr>Gill Sans MT</vt:lpstr>
      <vt:lpstr>Parcel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DeeAnna Yelder</dc:creator>
  <cp:lastModifiedBy>DeeAnna Yelder</cp:lastModifiedBy>
  <cp:revision>2</cp:revision>
  <dcterms:created xsi:type="dcterms:W3CDTF">2025-08-04T15:29:46Z</dcterms:created>
  <dcterms:modified xsi:type="dcterms:W3CDTF">2025-08-04T16:19:05Z</dcterms:modified>
</cp:coreProperties>
</file>