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1"/>
  </p:sldMasterIdLst>
  <p:notesMasterIdLst>
    <p:notesMasterId r:id="rId18"/>
  </p:notes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1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40"/>
  </p:normalViewPr>
  <p:slideViewPr>
    <p:cSldViewPr snapToGrid="0">
      <p:cViewPr varScale="1">
        <p:scale>
          <a:sx n="78" d="100"/>
          <a:sy n="78" d="100"/>
        </p:scale>
        <p:origin x="112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76A75-40FE-E844-9B8B-DE682C7840E0}" type="datetimeFigureOut">
              <a:rPr lang="en-US" smtClean="0"/>
              <a:t>8/1/25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AF2C65-C1E2-9242-97E4-6313AAC9BFEF}" type="slidenum">
              <a:rPr lang="en-US" smtClean="0"/>
              <a:t>‹#›</a:t>
            </a:fld>
            <a:endParaRPr lang="en-US"/>
          </a:p>
        </p:txBody>
      </p:sp>
    </p:spTree>
    <p:extLst>
      <p:ext uri="{BB962C8B-B14F-4D97-AF65-F5344CB8AC3E}">
        <p14:creationId xmlns:p14="http://schemas.microsoft.com/office/powerpoint/2010/main" val="291262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5"/>
          </p:nvPr>
        </p:nvSpPr>
        <p:spPr/>
        <p:txBody>
          <a:bodyPr/>
          <a:lstStyle/>
          <a:p>
            <a:fld id="{42AF2C65-C1E2-9242-97E4-6313AAC9BFEF}" type="slidenum">
              <a:rPr lang="en-US" smtClean="0"/>
              <a:t>3</a:t>
            </a:fld>
            <a:endParaRPr lang="en-US"/>
          </a:p>
        </p:txBody>
      </p:sp>
    </p:spTree>
    <p:extLst>
      <p:ext uri="{BB962C8B-B14F-4D97-AF65-F5344CB8AC3E}">
        <p14:creationId xmlns:p14="http://schemas.microsoft.com/office/powerpoint/2010/main" val="2957842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5F6BC50-B789-0D46-9046-B54E2F7C31F6}" type="datetimeFigureOut">
              <a:rPr lang="en-US" smtClean="0"/>
              <a:t>8/1/25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86D91B62-19DD-B74D-8248-BBCB3B51221C}" type="slidenum">
              <a:rPr lang="en-US" smtClean="0"/>
              <a:t>‹#›</a:t>
            </a:fld>
            <a:endParaRPr lang="en-US"/>
          </a:p>
        </p:txBody>
      </p:sp>
    </p:spTree>
    <p:extLst>
      <p:ext uri="{BB962C8B-B14F-4D97-AF65-F5344CB8AC3E}">
        <p14:creationId xmlns:p14="http://schemas.microsoft.com/office/powerpoint/2010/main" val="1357362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F6BC50-B789-0D46-9046-B54E2F7C31F6}" type="datetimeFigureOut">
              <a:rPr lang="en-US" smtClean="0"/>
              <a:t>8/1/25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91B62-19DD-B74D-8248-BBCB3B51221C}" type="slidenum">
              <a:rPr lang="en-US" smtClean="0"/>
              <a:t>‹#›</a:t>
            </a:fld>
            <a:endParaRPr lang="en-US"/>
          </a:p>
        </p:txBody>
      </p:sp>
    </p:spTree>
    <p:extLst>
      <p:ext uri="{BB962C8B-B14F-4D97-AF65-F5344CB8AC3E}">
        <p14:creationId xmlns:p14="http://schemas.microsoft.com/office/powerpoint/2010/main" val="230128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5F6BC50-B789-0D46-9046-B54E2F7C31F6}" type="datetimeFigureOut">
              <a:rPr lang="en-US" smtClean="0"/>
              <a:t>8/1/25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6D91B62-19DD-B74D-8248-BBCB3B51221C}" type="slidenum">
              <a:rPr lang="en-US" smtClean="0"/>
              <a:t>‹#›</a:t>
            </a:fld>
            <a:endParaRPr lang="en-US"/>
          </a:p>
        </p:txBody>
      </p:sp>
    </p:spTree>
    <p:extLst>
      <p:ext uri="{BB962C8B-B14F-4D97-AF65-F5344CB8AC3E}">
        <p14:creationId xmlns:p14="http://schemas.microsoft.com/office/powerpoint/2010/main" val="254240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5F6BC50-B789-0D46-9046-B54E2F7C31F6}" type="datetimeFigureOut">
              <a:rPr lang="en-US" smtClean="0"/>
              <a:t>8/1/25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6D91B62-19DD-B74D-8248-BBCB3B51221C}"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29214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5F6BC50-B789-0D46-9046-B54E2F7C31F6}" type="datetimeFigureOut">
              <a:rPr lang="en-US" smtClean="0"/>
              <a:t>8/1/25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6D91B62-19DD-B74D-8248-BBCB3B51221C}" type="slidenum">
              <a:rPr lang="en-US" smtClean="0"/>
              <a:t>‹#›</a:t>
            </a:fld>
            <a:endParaRPr lang="en-US"/>
          </a:p>
        </p:txBody>
      </p:sp>
    </p:spTree>
    <p:extLst>
      <p:ext uri="{BB962C8B-B14F-4D97-AF65-F5344CB8AC3E}">
        <p14:creationId xmlns:p14="http://schemas.microsoft.com/office/powerpoint/2010/main" val="2826915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5F6BC50-B789-0D46-9046-B54E2F7C31F6}" type="datetimeFigureOut">
              <a:rPr lang="en-US" smtClean="0"/>
              <a:t>8/1/25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91B62-19DD-B74D-8248-BBCB3B51221C}" type="slidenum">
              <a:rPr lang="en-US" smtClean="0"/>
              <a:t>‹#›</a:t>
            </a:fld>
            <a:endParaRPr lang="en-US"/>
          </a:p>
        </p:txBody>
      </p:sp>
    </p:spTree>
    <p:extLst>
      <p:ext uri="{BB962C8B-B14F-4D97-AF65-F5344CB8AC3E}">
        <p14:creationId xmlns:p14="http://schemas.microsoft.com/office/powerpoint/2010/main" val="2898527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5F6BC50-B789-0D46-9046-B54E2F7C31F6}" type="datetimeFigureOut">
              <a:rPr lang="en-US" smtClean="0"/>
              <a:t>8/1/25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91B62-19DD-B74D-8248-BBCB3B51221C}" type="slidenum">
              <a:rPr lang="en-US" smtClean="0"/>
              <a:t>‹#›</a:t>
            </a:fld>
            <a:endParaRPr lang="en-US"/>
          </a:p>
        </p:txBody>
      </p:sp>
    </p:spTree>
    <p:extLst>
      <p:ext uri="{BB962C8B-B14F-4D97-AF65-F5344CB8AC3E}">
        <p14:creationId xmlns:p14="http://schemas.microsoft.com/office/powerpoint/2010/main" val="1469920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F6BC50-B789-0D46-9046-B54E2F7C31F6}" type="datetimeFigureOut">
              <a:rPr lang="en-US" smtClean="0"/>
              <a:t>8/1/25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91B62-19DD-B74D-8248-BBCB3B51221C}" type="slidenum">
              <a:rPr lang="en-US" smtClean="0"/>
              <a:t>‹#›</a:t>
            </a:fld>
            <a:endParaRPr lang="en-US"/>
          </a:p>
        </p:txBody>
      </p:sp>
    </p:spTree>
    <p:extLst>
      <p:ext uri="{BB962C8B-B14F-4D97-AF65-F5344CB8AC3E}">
        <p14:creationId xmlns:p14="http://schemas.microsoft.com/office/powerpoint/2010/main" val="2618535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5F6BC50-B789-0D46-9046-B54E2F7C31F6}" type="datetimeFigureOut">
              <a:rPr lang="en-US" smtClean="0"/>
              <a:t>8/1/25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86D91B62-19DD-B74D-8248-BBCB3B51221C}" type="slidenum">
              <a:rPr lang="en-US" smtClean="0"/>
              <a:t>‹#›</a:t>
            </a:fld>
            <a:endParaRPr lang="en-US"/>
          </a:p>
        </p:txBody>
      </p:sp>
    </p:spTree>
    <p:extLst>
      <p:ext uri="{BB962C8B-B14F-4D97-AF65-F5344CB8AC3E}">
        <p14:creationId xmlns:p14="http://schemas.microsoft.com/office/powerpoint/2010/main" val="3771417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F6BC50-B789-0D46-9046-B54E2F7C31F6}" type="datetimeFigureOut">
              <a:rPr lang="en-US" smtClean="0"/>
              <a:t>8/1/25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91B62-19DD-B74D-8248-BBCB3B51221C}" type="slidenum">
              <a:rPr lang="en-US" smtClean="0"/>
              <a:t>‹#›</a:t>
            </a:fld>
            <a:endParaRPr lang="en-US"/>
          </a:p>
        </p:txBody>
      </p:sp>
    </p:spTree>
    <p:extLst>
      <p:ext uri="{BB962C8B-B14F-4D97-AF65-F5344CB8AC3E}">
        <p14:creationId xmlns:p14="http://schemas.microsoft.com/office/powerpoint/2010/main" val="114267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5F6BC50-B789-0D46-9046-B54E2F7C31F6}" type="datetimeFigureOut">
              <a:rPr lang="en-US" smtClean="0"/>
              <a:t>8/1/25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86D91B62-19DD-B74D-8248-BBCB3B51221C}" type="slidenum">
              <a:rPr lang="en-US" smtClean="0"/>
              <a:t>‹#›</a:t>
            </a:fld>
            <a:endParaRPr lang="en-US"/>
          </a:p>
        </p:txBody>
      </p:sp>
    </p:spTree>
    <p:extLst>
      <p:ext uri="{BB962C8B-B14F-4D97-AF65-F5344CB8AC3E}">
        <p14:creationId xmlns:p14="http://schemas.microsoft.com/office/powerpoint/2010/main" val="3616943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F6BC50-B789-0D46-9046-B54E2F7C31F6}" type="datetimeFigureOut">
              <a:rPr lang="en-US" smtClean="0"/>
              <a:t>8/1/25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91B62-19DD-B74D-8248-BBCB3B51221C}" type="slidenum">
              <a:rPr lang="en-US" smtClean="0"/>
              <a:t>‹#›</a:t>
            </a:fld>
            <a:endParaRPr lang="en-US"/>
          </a:p>
        </p:txBody>
      </p:sp>
    </p:spTree>
    <p:extLst>
      <p:ext uri="{BB962C8B-B14F-4D97-AF65-F5344CB8AC3E}">
        <p14:creationId xmlns:p14="http://schemas.microsoft.com/office/powerpoint/2010/main" val="4230897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F6BC50-B789-0D46-9046-B54E2F7C31F6}" type="datetimeFigureOut">
              <a:rPr lang="en-US" smtClean="0"/>
              <a:t>8/1/25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91B62-19DD-B74D-8248-BBCB3B51221C}" type="slidenum">
              <a:rPr lang="en-US" smtClean="0"/>
              <a:t>‹#›</a:t>
            </a:fld>
            <a:endParaRPr lang="en-US"/>
          </a:p>
        </p:txBody>
      </p:sp>
    </p:spTree>
    <p:extLst>
      <p:ext uri="{BB962C8B-B14F-4D97-AF65-F5344CB8AC3E}">
        <p14:creationId xmlns:p14="http://schemas.microsoft.com/office/powerpoint/2010/main" val="245787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F6BC50-B789-0D46-9046-B54E2F7C31F6}" type="datetimeFigureOut">
              <a:rPr lang="en-US" smtClean="0"/>
              <a:t>8/1/25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91B62-19DD-B74D-8248-BBCB3B51221C}" type="slidenum">
              <a:rPr lang="en-US" smtClean="0"/>
              <a:t>‹#›</a:t>
            </a:fld>
            <a:endParaRPr lang="en-US"/>
          </a:p>
        </p:txBody>
      </p:sp>
    </p:spTree>
    <p:extLst>
      <p:ext uri="{BB962C8B-B14F-4D97-AF65-F5344CB8AC3E}">
        <p14:creationId xmlns:p14="http://schemas.microsoft.com/office/powerpoint/2010/main" val="88442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6BC50-B789-0D46-9046-B54E2F7C31F6}" type="datetimeFigureOut">
              <a:rPr lang="en-US" smtClean="0"/>
              <a:t>8/1/25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D91B62-19DD-B74D-8248-BBCB3B51221C}" type="slidenum">
              <a:rPr lang="en-US" smtClean="0"/>
              <a:t>‹#›</a:t>
            </a:fld>
            <a:endParaRPr lang="en-US"/>
          </a:p>
        </p:txBody>
      </p:sp>
    </p:spTree>
    <p:extLst>
      <p:ext uri="{BB962C8B-B14F-4D97-AF65-F5344CB8AC3E}">
        <p14:creationId xmlns:p14="http://schemas.microsoft.com/office/powerpoint/2010/main" val="322754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F6BC50-B789-0D46-9046-B54E2F7C31F6}" type="datetimeFigureOut">
              <a:rPr lang="en-US" smtClean="0"/>
              <a:t>8/1/25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91B62-19DD-B74D-8248-BBCB3B51221C}" type="slidenum">
              <a:rPr lang="en-US" smtClean="0"/>
              <a:t>‹#›</a:t>
            </a:fld>
            <a:endParaRPr lang="en-US"/>
          </a:p>
        </p:txBody>
      </p:sp>
    </p:spTree>
    <p:extLst>
      <p:ext uri="{BB962C8B-B14F-4D97-AF65-F5344CB8AC3E}">
        <p14:creationId xmlns:p14="http://schemas.microsoft.com/office/powerpoint/2010/main" val="4194945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F6BC50-B789-0D46-9046-B54E2F7C31F6}" type="datetimeFigureOut">
              <a:rPr lang="en-US" smtClean="0"/>
              <a:t>8/1/25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91B62-19DD-B74D-8248-BBCB3B51221C}" type="slidenum">
              <a:rPr lang="en-US" smtClean="0"/>
              <a:t>‹#›</a:t>
            </a:fld>
            <a:endParaRPr lang="en-US"/>
          </a:p>
        </p:txBody>
      </p:sp>
    </p:spTree>
    <p:extLst>
      <p:ext uri="{BB962C8B-B14F-4D97-AF65-F5344CB8AC3E}">
        <p14:creationId xmlns:p14="http://schemas.microsoft.com/office/powerpoint/2010/main" val="4180511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5F6BC50-B789-0D46-9046-B54E2F7C31F6}" type="datetimeFigureOut">
              <a:rPr lang="en-US" smtClean="0"/>
              <a:t>8/1/25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6D91B62-19DD-B74D-8248-BBCB3B51221C}" type="slidenum">
              <a:rPr lang="en-US" smtClean="0"/>
              <a:t>‹#›</a:t>
            </a:fld>
            <a:endParaRPr lang="en-US"/>
          </a:p>
        </p:txBody>
      </p:sp>
    </p:spTree>
    <p:extLst>
      <p:ext uri="{BB962C8B-B14F-4D97-AF65-F5344CB8AC3E}">
        <p14:creationId xmlns:p14="http://schemas.microsoft.com/office/powerpoint/2010/main" val="382634361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6F11C5-AF19-E380-E04F-930BE626DCF8}"/>
              </a:ext>
            </a:extLst>
          </p:cNvPr>
          <p:cNvSpPr>
            <a:spLocks noGrp="1"/>
          </p:cNvSpPr>
          <p:nvPr>
            <p:ph idx="1"/>
          </p:nvPr>
        </p:nvSpPr>
        <p:spPr>
          <a:xfrm>
            <a:off x="0" y="0"/>
            <a:ext cx="12191999" cy="6858000"/>
          </a:xfrm>
        </p:spPr>
        <p:txBody>
          <a:bodyPr/>
          <a:lstStyle/>
          <a:p>
            <a:pPr marL="0" indent="0" algn="ctr">
              <a:buNone/>
            </a:pPr>
            <a:endParaRPr lang="en-US"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endParaRPr lang="en-US"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endParaRPr lang="en-US"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endPar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4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Welcome Friends! Are you glad you came today? I know I’m glad you’re here. Today we’re going to learn about how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served others. </a:t>
            </a:r>
          </a:p>
        </p:txBody>
      </p:sp>
    </p:spTree>
    <p:extLst>
      <p:ext uri="{BB962C8B-B14F-4D97-AF65-F5344CB8AC3E}">
        <p14:creationId xmlns:p14="http://schemas.microsoft.com/office/powerpoint/2010/main" val="710250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person's feet&#10;&#10;AI-generated content may be incorrect.">
            <a:extLst>
              <a:ext uri="{FF2B5EF4-FFF2-40B4-BE49-F238E27FC236}">
                <a16:creationId xmlns:a16="http://schemas.microsoft.com/office/drawing/2014/main" id="{79A061B6-6764-4103-49BA-760E596180DF}"/>
              </a:ext>
            </a:extLst>
          </p:cNvPr>
          <p:cNvPicPr>
            <a:picLocks noGrp="1" noChangeAspect="1"/>
          </p:cNvPicPr>
          <p:nvPr>
            <p:ph idx="1"/>
          </p:nvPr>
        </p:nvPicPr>
        <p:blipFill>
          <a:blip r:embed="rId2"/>
          <a:stretch>
            <a:fillRect/>
          </a:stretch>
        </p:blipFill>
        <p:spPr>
          <a:xfrm>
            <a:off x="1496132" y="0"/>
            <a:ext cx="9199736" cy="4368800"/>
          </a:xfrm>
        </p:spPr>
      </p:pic>
      <p:sp>
        <p:nvSpPr>
          <p:cNvPr id="6" name="TextBox 5">
            <a:extLst>
              <a:ext uri="{FF2B5EF4-FFF2-40B4-BE49-F238E27FC236}">
                <a16:creationId xmlns:a16="http://schemas.microsoft.com/office/drawing/2014/main" id="{4DA6B90C-9A2B-7FD3-686F-762DE975EFCF}"/>
              </a:ext>
            </a:extLst>
          </p:cNvPr>
          <p:cNvSpPr txBox="1"/>
          <p:nvPr/>
        </p:nvSpPr>
        <p:spPr>
          <a:xfrm>
            <a:off x="186267" y="4368799"/>
            <a:ext cx="12005733" cy="2246769"/>
          </a:xfrm>
          <a:prstGeom prst="rect">
            <a:avLst/>
          </a:prstGeom>
          <a:noFill/>
        </p:spPr>
        <p:txBody>
          <a:bodyPr wrap="square" rtlCol="0">
            <a:spAutoFit/>
          </a:bodyPr>
          <a:lstStyle/>
          <a:p>
            <a:pPr algn="ctr"/>
            <a:r>
              <a:rPr lang="en-US" dirty="0"/>
              <a:t> </a:t>
            </a:r>
            <a:r>
              <a:rPr lang="en-US" sz="28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During the time of </a:t>
            </a:r>
            <a:r>
              <a:rPr lang="en-US" sz="2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28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people walked everywhere and had very dirty feet because of it. Sweaty feet, dust, and dirt together don’t make a good combination. Back in that time, it was common for disciples to wash the feet of their teacher. But what did we see </a:t>
            </a:r>
            <a:r>
              <a:rPr lang="en-US" sz="2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28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do? </a:t>
            </a:r>
            <a:r>
              <a:rPr lang="en-US" sz="2800" i="1"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(Allow responses.) Let’s Read John 13:6-8</a:t>
            </a:r>
            <a:endParaRPr lang="en-US" sz="28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p:txBody>
      </p:sp>
    </p:spTree>
    <p:extLst>
      <p:ext uri="{BB962C8B-B14F-4D97-AF65-F5344CB8AC3E}">
        <p14:creationId xmlns:p14="http://schemas.microsoft.com/office/powerpoint/2010/main" val="4290464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4B8908-F643-CF52-F46A-ED40B1EC7B13}"/>
              </a:ext>
            </a:extLst>
          </p:cNvPr>
          <p:cNvSpPr>
            <a:spLocks noGrp="1"/>
          </p:cNvSpPr>
          <p:nvPr>
            <p:ph idx="1"/>
          </p:nvPr>
        </p:nvSpPr>
        <p:spPr>
          <a:xfrm>
            <a:off x="0" y="1551093"/>
            <a:ext cx="12192000" cy="5306907"/>
          </a:xfrm>
        </p:spPr>
        <p:txBody>
          <a:bodyPr/>
          <a:lstStyle/>
          <a:p>
            <a:pPr marL="0" indent="0" algn="ctr">
              <a:buNone/>
            </a:pPr>
            <a:endParaRPr lang="en-US" b="1" baseline="30000"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4000" b="1" baseline="30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6 </a:t>
            </a:r>
            <a:r>
              <a:rPr lang="en-US" sz="4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He came to Simon Peter, who said to him, “Lord, are you going to wash my feet?”</a:t>
            </a:r>
          </a:p>
          <a:p>
            <a:pPr marL="0" indent="0" algn="ctr">
              <a:buNone/>
            </a:pPr>
            <a:r>
              <a:rPr lang="en-US" sz="4000" b="1" baseline="30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7 </a:t>
            </a: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replied, “You do not realize now what I am doing, but later you will understand.”</a:t>
            </a:r>
          </a:p>
          <a:p>
            <a:pPr marL="0" indent="0" algn="ctr">
              <a:buNone/>
            </a:pPr>
            <a:r>
              <a:rPr lang="en-US" sz="4000" b="1" baseline="30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8 </a:t>
            </a:r>
            <a:r>
              <a:rPr lang="en-US" sz="4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“No,” said Peter, “you shall never wash my feet.”</a:t>
            </a:r>
          </a:p>
          <a:p>
            <a:pPr marL="0" indent="0" algn="ctr">
              <a:buNone/>
            </a:pPr>
            <a:r>
              <a:rPr lang="en-US" sz="4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answered, “Unless I wash you, you have no part with me.”</a:t>
            </a:r>
          </a:p>
          <a:p>
            <a:pPr marL="0" indent="0" algn="ctr">
              <a:buNone/>
            </a:pPr>
            <a:endParaRPr lang="en-US" dirty="0"/>
          </a:p>
        </p:txBody>
      </p:sp>
    </p:spTree>
    <p:extLst>
      <p:ext uri="{BB962C8B-B14F-4D97-AF65-F5344CB8AC3E}">
        <p14:creationId xmlns:p14="http://schemas.microsoft.com/office/powerpoint/2010/main" val="398817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4F2C21-A28C-CDB1-BA9D-2CEADE31354A}"/>
              </a:ext>
            </a:extLst>
          </p:cNvPr>
          <p:cNvSpPr>
            <a:spLocks noGrp="1"/>
          </p:cNvSpPr>
          <p:nvPr>
            <p:ph idx="1"/>
          </p:nvPr>
        </p:nvSpPr>
        <p:spPr>
          <a:xfrm>
            <a:off x="25400" y="1416937"/>
            <a:ext cx="12166600" cy="5441063"/>
          </a:xfrm>
        </p:spPr>
        <p:txBody>
          <a:bodyPr/>
          <a:lstStyle/>
          <a:p>
            <a:pPr marL="0" indent="0" algn="ctr">
              <a:buNone/>
            </a:pPr>
            <a:endParaRPr lang="en-US" sz="3200"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was the Teacher here. He was the Leader of His disciples. They should have washed His feet. That’s why Peter was so upset. He basically told</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Jesus</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“There is no way You are washing my feet.” But</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Jesus </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continued on and washed the feet of all the disciples. Why do you think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chose to wash their feet? Let’s keep reading and find out.</a:t>
            </a:r>
          </a:p>
          <a:p>
            <a:pPr marL="0" indent="0" algn="ctr">
              <a:buNone/>
            </a:pPr>
            <a:endParaRPr lang="en-US" dirty="0"/>
          </a:p>
        </p:txBody>
      </p:sp>
    </p:spTree>
    <p:extLst>
      <p:ext uri="{BB962C8B-B14F-4D97-AF65-F5344CB8AC3E}">
        <p14:creationId xmlns:p14="http://schemas.microsoft.com/office/powerpoint/2010/main" val="2374753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D3DF9-4A94-9B25-5BD9-D696BA2CF44B}"/>
              </a:ext>
            </a:extLst>
          </p:cNvPr>
          <p:cNvSpPr>
            <a:spLocks noGrp="1"/>
          </p:cNvSpPr>
          <p:nvPr>
            <p:ph idx="1"/>
          </p:nvPr>
        </p:nvSpPr>
        <p:spPr>
          <a:xfrm>
            <a:off x="0" y="1456266"/>
            <a:ext cx="12192000" cy="5401734"/>
          </a:xfrm>
        </p:spPr>
        <p:txBody>
          <a:bodyPr>
            <a:normAutofit/>
          </a:bodyPr>
          <a:lstStyle/>
          <a:p>
            <a:pPr marL="0" indent="0" algn="ctr">
              <a:buNone/>
            </a:pPr>
            <a:r>
              <a:rPr lang="en-US" sz="3200" b="1" baseline="30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12 </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When he had finished washing their feet, he put on his clothes and returned to his place. “Do you understand what I have done for you?” he asked them. </a:t>
            </a:r>
            <a:r>
              <a:rPr lang="en-US" sz="3200" b="1" baseline="30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13 </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“You call me ‘Teacher’ and ‘Lord,’ and rightly so, for that is what I am. </a:t>
            </a:r>
            <a:r>
              <a:rPr lang="en-US" sz="3200" b="1" baseline="30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14 </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Now that I, your Lord and Teacher, have washed your feet, you also should wash one another’s feet. </a:t>
            </a:r>
            <a:r>
              <a:rPr lang="en-US" sz="3200" b="1" baseline="30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15</a:t>
            </a:r>
            <a:r>
              <a:rPr lang="en-US" sz="3200" b="1" baseline="30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I have set you an example that you should do as I have done for you</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t>
            </a:r>
            <a:r>
              <a:rPr lang="en-US" sz="3200" b="1" baseline="30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16 </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Very truly I tell you, no servant is greater than his master, nor is a messenger greater than the one who sent him. </a:t>
            </a:r>
            <a:r>
              <a:rPr lang="en-US" sz="3200" b="1" baseline="30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17 </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Now that you know these things,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you will be blessed if you do them</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a:t>
            </a:r>
          </a:p>
          <a:p>
            <a:pPr marL="0" indent="0" algn="ctr">
              <a:buNone/>
            </a:pP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John 13:12-17</a:t>
            </a:r>
          </a:p>
        </p:txBody>
      </p:sp>
    </p:spTree>
    <p:extLst>
      <p:ext uri="{BB962C8B-B14F-4D97-AF65-F5344CB8AC3E}">
        <p14:creationId xmlns:p14="http://schemas.microsoft.com/office/powerpoint/2010/main" val="1539868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8CAE57-ADDC-812C-BACF-B90AB734CF2B}"/>
              </a:ext>
            </a:extLst>
          </p:cNvPr>
          <p:cNvSpPr>
            <a:spLocks noGrp="1"/>
          </p:cNvSpPr>
          <p:nvPr>
            <p:ph idx="1"/>
          </p:nvPr>
        </p:nvSpPr>
        <p:spPr>
          <a:xfrm>
            <a:off x="0" y="1416937"/>
            <a:ext cx="12192000" cy="5441063"/>
          </a:xfrm>
        </p:spPr>
        <p:txBody>
          <a:bodyPr>
            <a:normAutofit/>
          </a:bodyPr>
          <a:lstStyle/>
          <a:p>
            <a:pPr marL="0" indent="0" algn="ctr">
              <a:buNone/>
            </a:pP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was teaching them a principle that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they should live by</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was showing them how to serve others.</a:t>
            </a:r>
          </a:p>
          <a:p>
            <a:pPr marL="0" indent="0" algn="ctr">
              <a:buNone/>
            </a:pP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t>
            </a:r>
          </a:p>
          <a:p>
            <a:pPr marL="0" indent="0" algn="ctr">
              <a:buNone/>
            </a:pP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Sometimes we might think we are better than other people or that other people are better than us. </a:t>
            </a:r>
            <a:r>
              <a:rPr lang="en-US" sz="3600" b="1"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 shows me how to live</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in a way that is different from the pattern in the world</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Whether I am important or not important to other people doesn’t matter because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I am important to Jesus</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t>
            </a:r>
          </a:p>
          <a:p>
            <a:pPr marL="0" indent="0">
              <a:buNone/>
            </a:pPr>
            <a:r>
              <a:rPr lang="en-US" dirty="0">
                <a:latin typeface="ADLaM Display" panose="02010000000000000000" pitchFamily="2" charset="77"/>
                <a:ea typeface="ADLaM Display" panose="02010000000000000000" pitchFamily="2" charset="77"/>
                <a:cs typeface="ADLaM Display" panose="02010000000000000000" pitchFamily="2" charset="77"/>
              </a:rPr>
              <a:t> </a:t>
            </a:r>
          </a:p>
          <a:p>
            <a:pPr marL="0" indent="0" algn="ctr">
              <a:buNone/>
            </a:pPr>
            <a:endParaRPr lang="en-US" dirty="0"/>
          </a:p>
        </p:txBody>
      </p:sp>
    </p:spTree>
    <p:extLst>
      <p:ext uri="{BB962C8B-B14F-4D97-AF65-F5344CB8AC3E}">
        <p14:creationId xmlns:p14="http://schemas.microsoft.com/office/powerpoint/2010/main" val="3216115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648BC9-48A1-F048-EDDC-CF861AC238DD}"/>
              </a:ext>
            </a:extLst>
          </p:cNvPr>
          <p:cNvSpPr>
            <a:spLocks noGrp="1"/>
          </p:cNvSpPr>
          <p:nvPr>
            <p:ph idx="1"/>
          </p:nvPr>
        </p:nvSpPr>
        <p:spPr>
          <a:xfrm>
            <a:off x="0" y="1416937"/>
            <a:ext cx="12192000" cy="5441063"/>
          </a:xfrm>
        </p:spPr>
        <p:txBody>
          <a:bodyPr>
            <a:normAutofit lnSpcReduction="10000"/>
          </a:bodyPr>
          <a:lstStyle/>
          <a:p>
            <a:pPr marL="0" indent="0">
              <a:buNone/>
            </a:pPr>
            <a:endParaRPr lang="en-US" dirty="0"/>
          </a:p>
          <a:p>
            <a:pPr marL="0" indent="0" algn="ctr">
              <a:buNone/>
            </a:pPr>
            <a:r>
              <a:rPr lang="en-US" sz="3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chose to serve His disciples. </a:t>
            </a:r>
            <a:r>
              <a:rPr lang="en-US" sz="3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We need to serve the people around us just like Jesus did</a:t>
            </a:r>
            <a:r>
              <a:rPr lang="en-US" sz="3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t>
            </a:r>
            <a:r>
              <a:rPr lang="en-US" sz="3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didn’t do this to say that we have to wash each other’s feet every time we get together. He was showing us the way we need to live our life. </a:t>
            </a:r>
            <a:r>
              <a:rPr lang="en-US" sz="3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That means that I need to be willing to help people even if I don’t want to</a:t>
            </a:r>
            <a:r>
              <a:rPr lang="en-US" sz="3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a:t>
            </a:r>
          </a:p>
          <a:p>
            <a:pPr marL="0" indent="0" algn="ctr">
              <a:buNone/>
            </a:pPr>
            <a:endParaRPr lang="en-US" sz="3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3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When I love others and respect who they are, I want to help them and serve their needs. When I think I am better than others, I am not living my life the way that </a:t>
            </a:r>
            <a:r>
              <a:rPr lang="en-US" sz="3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wants me to. </a:t>
            </a:r>
            <a:r>
              <a:rPr lang="en-US" sz="30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I need to be a servant, not a master</a:t>
            </a:r>
            <a:r>
              <a:rPr lang="en-US" sz="3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Remember, we learned that </a:t>
            </a:r>
            <a:r>
              <a:rPr lang="en-US" sz="3000" b="1"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Jesus shows me how to live</a:t>
            </a:r>
            <a:r>
              <a:rPr lang="en-US" sz="3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and that we should live a life that helps and serves others. </a:t>
            </a:r>
          </a:p>
          <a:p>
            <a:pPr marL="0" indent="0" algn="ctr">
              <a:buNone/>
            </a:pPr>
            <a:endParaRPr lang="en-US" dirty="0"/>
          </a:p>
        </p:txBody>
      </p:sp>
    </p:spTree>
    <p:extLst>
      <p:ext uri="{BB962C8B-B14F-4D97-AF65-F5344CB8AC3E}">
        <p14:creationId xmlns:p14="http://schemas.microsoft.com/office/powerpoint/2010/main" val="2326386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30C468-C650-A4A5-6244-E11518FEDB4B}"/>
              </a:ext>
            </a:extLst>
          </p:cNvPr>
          <p:cNvSpPr>
            <a:spLocks noGrp="1"/>
          </p:cNvSpPr>
          <p:nvPr>
            <p:ph idx="1"/>
          </p:nvPr>
        </p:nvSpPr>
        <p:spPr>
          <a:xfrm>
            <a:off x="0" y="1540934"/>
            <a:ext cx="12192000" cy="5317066"/>
          </a:xfrm>
        </p:spPr>
        <p:txBody>
          <a:bodyPr/>
          <a:lstStyle/>
          <a:p>
            <a:pPr marL="0" indent="0" algn="ctr">
              <a:buNone/>
            </a:pPr>
            <a:endParaRPr lang="en-US" dirty="0"/>
          </a:p>
          <a:p>
            <a:pPr marL="0" indent="0" algn="ctr">
              <a:buNone/>
            </a:pPr>
            <a:endParaRPr lang="en-US" dirty="0"/>
          </a:p>
          <a:p>
            <a:pPr marL="0" indent="0" algn="ctr">
              <a:buNone/>
            </a:pPr>
            <a:endParaRPr lang="en-US" sz="6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7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Let’s Pray!!</a:t>
            </a:r>
          </a:p>
        </p:txBody>
      </p:sp>
    </p:spTree>
    <p:extLst>
      <p:ext uri="{BB962C8B-B14F-4D97-AF65-F5344CB8AC3E}">
        <p14:creationId xmlns:p14="http://schemas.microsoft.com/office/powerpoint/2010/main" val="177908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and orange text&#10;&#10;AI-generated content may be incorrect.">
            <a:extLst>
              <a:ext uri="{FF2B5EF4-FFF2-40B4-BE49-F238E27FC236}">
                <a16:creationId xmlns:a16="http://schemas.microsoft.com/office/drawing/2014/main" id="{1C81E5A8-FE6E-1FC4-E46C-F1599CA9533B}"/>
              </a:ext>
            </a:extLst>
          </p:cNvPr>
          <p:cNvPicPr>
            <a:picLocks noGrp="1" noChangeAspect="1"/>
          </p:cNvPicPr>
          <p:nvPr>
            <p:ph idx="1"/>
          </p:nvPr>
        </p:nvPicPr>
        <p:blipFill>
          <a:blip r:embed="rId2"/>
          <a:stretch>
            <a:fillRect/>
          </a:stretch>
        </p:blipFill>
        <p:spPr>
          <a:xfrm>
            <a:off x="4233496" y="660400"/>
            <a:ext cx="7958503" cy="5164667"/>
          </a:xfrm>
        </p:spPr>
      </p:pic>
      <p:sp>
        <p:nvSpPr>
          <p:cNvPr id="6" name="TextBox 5">
            <a:extLst>
              <a:ext uri="{FF2B5EF4-FFF2-40B4-BE49-F238E27FC236}">
                <a16:creationId xmlns:a16="http://schemas.microsoft.com/office/drawing/2014/main" id="{4495A166-BE5F-207C-186A-5F794CC79092}"/>
              </a:ext>
            </a:extLst>
          </p:cNvPr>
          <p:cNvSpPr txBox="1"/>
          <p:nvPr/>
        </p:nvSpPr>
        <p:spPr>
          <a:xfrm>
            <a:off x="1" y="1473199"/>
            <a:ext cx="4064000" cy="4524315"/>
          </a:xfrm>
          <a:prstGeom prst="rect">
            <a:avLst/>
          </a:prstGeom>
          <a:noFill/>
        </p:spPr>
        <p:txBody>
          <a:bodyPr wrap="square" rtlCol="0">
            <a:spAutoFit/>
          </a:bodyPr>
          <a:lstStyle/>
          <a:p>
            <a:pPr algn="ct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Our Faith Fact for today is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 Shows Me How To Live</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Can you say that with me? 1,2,3,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 Shows Me How To Live</a:t>
            </a:r>
          </a:p>
        </p:txBody>
      </p:sp>
    </p:spTree>
    <p:extLst>
      <p:ext uri="{BB962C8B-B14F-4D97-AF65-F5344CB8AC3E}">
        <p14:creationId xmlns:p14="http://schemas.microsoft.com/office/powerpoint/2010/main" val="3199871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2926EB-183C-7533-A471-70C72DC6F07C}"/>
              </a:ext>
            </a:extLst>
          </p:cNvPr>
          <p:cNvSpPr>
            <a:spLocks noGrp="1"/>
          </p:cNvSpPr>
          <p:nvPr>
            <p:ph idx="1"/>
          </p:nvPr>
        </p:nvSpPr>
        <p:spPr>
          <a:xfrm>
            <a:off x="42332" y="1416937"/>
            <a:ext cx="12149667" cy="5441063"/>
          </a:xfrm>
        </p:spPr>
        <p:txBody>
          <a:bodyPr/>
          <a:lstStyle/>
          <a:p>
            <a:pPr marL="0" indent="0" algn="ctr">
              <a:buNone/>
            </a:pPr>
            <a:endParaRPr lang="en-US" sz="48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48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Our story today picks up at the start of a very important festival for God’s people, called </a:t>
            </a:r>
            <a:r>
              <a:rPr lang="en-US" sz="4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Passover</a:t>
            </a:r>
            <a:r>
              <a:rPr lang="en-US" sz="48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Do you know what Old Testament event the Jewish people celebrated at </a:t>
            </a:r>
            <a:r>
              <a:rPr lang="en-US" sz="48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Passover</a:t>
            </a:r>
            <a:r>
              <a:rPr lang="en-US" sz="48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t>
            </a:r>
            <a:r>
              <a:rPr lang="en-US" sz="4800" i="1"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(Allow responses.)</a:t>
            </a:r>
            <a:r>
              <a:rPr lang="en-US" sz="48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t>
            </a:r>
          </a:p>
          <a:p>
            <a:pPr marL="0" indent="0" algn="ctr">
              <a:buNone/>
            </a:pPr>
            <a:endParaRPr lang="en-US" dirty="0"/>
          </a:p>
        </p:txBody>
      </p:sp>
    </p:spTree>
    <p:extLst>
      <p:ext uri="{BB962C8B-B14F-4D97-AF65-F5344CB8AC3E}">
        <p14:creationId xmlns:p14="http://schemas.microsoft.com/office/powerpoint/2010/main" val="2576086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of a person giving flowers to a person&#10;&#10;AI-generated content may be incorrect.">
            <a:extLst>
              <a:ext uri="{FF2B5EF4-FFF2-40B4-BE49-F238E27FC236}">
                <a16:creationId xmlns:a16="http://schemas.microsoft.com/office/drawing/2014/main" id="{7CCD93E8-3A79-A301-3C83-5EB69F7F6609}"/>
              </a:ext>
            </a:extLst>
          </p:cNvPr>
          <p:cNvPicPr>
            <a:picLocks noGrp="1" noChangeAspect="1"/>
          </p:cNvPicPr>
          <p:nvPr>
            <p:ph idx="1"/>
          </p:nvPr>
        </p:nvPicPr>
        <p:blipFill>
          <a:blip r:embed="rId2"/>
          <a:stretch>
            <a:fillRect/>
          </a:stretch>
        </p:blipFill>
        <p:spPr>
          <a:xfrm>
            <a:off x="1281793" y="0"/>
            <a:ext cx="9628414" cy="4255415"/>
          </a:xfrm>
        </p:spPr>
      </p:pic>
      <p:sp>
        <p:nvSpPr>
          <p:cNvPr id="7" name="TextBox 6">
            <a:extLst>
              <a:ext uri="{FF2B5EF4-FFF2-40B4-BE49-F238E27FC236}">
                <a16:creationId xmlns:a16="http://schemas.microsoft.com/office/drawing/2014/main" id="{6641D0E2-5C03-92BF-1CAE-A54019FB116F}"/>
              </a:ext>
            </a:extLst>
          </p:cNvPr>
          <p:cNvSpPr txBox="1"/>
          <p:nvPr/>
        </p:nvSpPr>
        <p:spPr>
          <a:xfrm>
            <a:off x="1281793" y="4620985"/>
            <a:ext cx="9628414" cy="2123658"/>
          </a:xfrm>
          <a:prstGeom prst="rect">
            <a:avLst/>
          </a:prstGeom>
          <a:noFill/>
        </p:spPr>
        <p:txBody>
          <a:bodyPr wrap="square" rtlCol="0">
            <a:spAutoFit/>
          </a:bodyPr>
          <a:lstStyle/>
          <a:p>
            <a:pPr algn="ctr"/>
            <a:r>
              <a:rPr lang="en-US" sz="2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Passover</a:t>
            </a:r>
            <a:r>
              <a:rPr lang="en-US" sz="2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is when they remembered how </a:t>
            </a:r>
            <a:r>
              <a:rPr lang="en-US" sz="2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2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had freed them from slavery in Egypt. At the first celebration of </a:t>
            </a:r>
            <a:r>
              <a:rPr lang="en-US" sz="2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Passover</a:t>
            </a:r>
            <a:r>
              <a:rPr lang="en-US" sz="2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in Egypt, every Israelite family </a:t>
            </a:r>
            <a:r>
              <a:rPr lang="en-US" sz="2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sacrificed a lamb </a:t>
            </a:r>
            <a:r>
              <a:rPr lang="en-US" sz="2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to </a:t>
            </a:r>
            <a:r>
              <a:rPr lang="en-US" sz="2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2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and used the blood to </a:t>
            </a:r>
            <a:r>
              <a:rPr lang="en-US" sz="2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cover their doorposts</a:t>
            </a:r>
            <a:r>
              <a:rPr lang="en-US" sz="2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Their obedience to </a:t>
            </a:r>
            <a:r>
              <a:rPr lang="en-US" sz="2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God’s instructions saved them </a:t>
            </a:r>
            <a:r>
              <a:rPr lang="en-US" sz="2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from the final plague and freed them from Egypt. Every year, the Israelites celebrated that event with a special meal.</a:t>
            </a:r>
          </a:p>
        </p:txBody>
      </p:sp>
    </p:spTree>
    <p:extLst>
      <p:ext uri="{BB962C8B-B14F-4D97-AF65-F5344CB8AC3E}">
        <p14:creationId xmlns:p14="http://schemas.microsoft.com/office/powerpoint/2010/main" val="707461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0FDD3-B4E0-C26C-3ECB-5D8EC67D7357}"/>
              </a:ext>
            </a:extLst>
          </p:cNvPr>
          <p:cNvSpPr>
            <a:spLocks noGrp="1"/>
          </p:cNvSpPr>
          <p:nvPr>
            <p:ph idx="1"/>
          </p:nvPr>
        </p:nvSpPr>
        <p:spPr>
          <a:xfrm>
            <a:off x="42332" y="1568026"/>
            <a:ext cx="12149667" cy="5289974"/>
          </a:xfrm>
        </p:spPr>
        <p:txBody>
          <a:bodyPr/>
          <a:lstStyle/>
          <a:p>
            <a:pPr marL="0" indent="0" algn="ctr">
              <a:buNone/>
            </a:pPr>
            <a:endParaRPr lang="en-US" sz="4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4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Being freed from slavery was an important part of Israel’s history, but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knew there was a bigger issue that His people needed to be freed from. Sin was a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big issue </a:t>
            </a:r>
            <a:r>
              <a:rPr lang="en-US" sz="4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for all people, and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4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sent </a:t>
            </a:r>
            <a:r>
              <a:rPr lang="en-US" sz="4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4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to do something about it. </a:t>
            </a:r>
          </a:p>
          <a:p>
            <a:pPr marL="0" indent="0" algn="ctr">
              <a:buNone/>
            </a:pPr>
            <a:endParaRPr lang="en-US" dirty="0"/>
          </a:p>
        </p:txBody>
      </p:sp>
    </p:spTree>
    <p:extLst>
      <p:ext uri="{BB962C8B-B14F-4D97-AF65-F5344CB8AC3E}">
        <p14:creationId xmlns:p14="http://schemas.microsoft.com/office/powerpoint/2010/main" val="1064556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E766AC-BF10-41D6-2E98-7E31CE3706E4}"/>
              </a:ext>
            </a:extLst>
          </p:cNvPr>
          <p:cNvSpPr>
            <a:spLocks noGrp="1"/>
          </p:cNvSpPr>
          <p:nvPr>
            <p:ph idx="1"/>
          </p:nvPr>
        </p:nvSpPr>
        <p:spPr>
          <a:xfrm>
            <a:off x="0" y="1439334"/>
            <a:ext cx="12191999" cy="5418666"/>
          </a:xfrm>
        </p:spPr>
        <p:txBody>
          <a:bodyPr/>
          <a:lstStyle/>
          <a:p>
            <a:pPr marL="0" indent="0" algn="ctr">
              <a:buNone/>
            </a:pPr>
            <a:r>
              <a:rPr lang="en-US" sz="2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In the verses we’re going to read,</a:t>
            </a:r>
            <a:r>
              <a:rPr lang="en-US" sz="2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Jesus </a:t>
            </a:r>
            <a:r>
              <a:rPr lang="en-US" sz="2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knew it was almost time for His life to be sacrificed like the </a:t>
            </a:r>
            <a:r>
              <a:rPr lang="en-US" sz="2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Passover lamb </a:t>
            </a:r>
            <a:r>
              <a:rPr lang="en-US" sz="2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so all people could be </a:t>
            </a:r>
            <a:r>
              <a:rPr lang="en-US" sz="24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freed from their sin</a:t>
            </a:r>
            <a:r>
              <a:rPr lang="en-US" sz="2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t>
            </a:r>
          </a:p>
          <a:p>
            <a:pPr lvl="0" algn="ctr"/>
            <a:r>
              <a:rPr lang="en-US" sz="2400" i="1"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Read or have a kid volunteer read </a:t>
            </a:r>
            <a:r>
              <a:rPr lang="en-US" sz="2400" i="1" u="sng"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John 13:1–2. </a:t>
            </a:r>
            <a:endParaRPr lang="en-US" sz="2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lvl="0" algn="ctr"/>
            <a:r>
              <a:rPr lang="en-US" sz="2400" i="1"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Use as many volunteers as possible for the rest of the readings.</a:t>
            </a:r>
            <a:endParaRPr lang="en-US" sz="24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endParaRPr lang="en-US" dirty="0">
              <a:solidFill>
                <a:srgbClr val="FF714F"/>
              </a:solidFill>
            </a:endParaRPr>
          </a:p>
          <a:p>
            <a:pPr marL="0" indent="0" algn="ctr">
              <a:buNone/>
            </a:pPr>
            <a:r>
              <a:rPr lang="en-US" sz="3200" b="1"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13 </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It was just before the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Passover</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Festival.</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 Jesus </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knew that the hour had come for him to leave this world and go to the Father.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Having loved his own who were in the world, he loved them to the end</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a:t>
            </a:r>
          </a:p>
          <a:p>
            <a:pPr marL="0" indent="0" algn="ctr">
              <a:buNone/>
            </a:pPr>
            <a:r>
              <a:rPr lang="en-US" sz="3200" b="1" baseline="30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2 </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The evening meal was in progress, and the devil had already prompted Judas, the son of Simon Iscariot, to betray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a:t>
            </a:r>
          </a:p>
          <a:p>
            <a:pPr marL="0" indent="0" algn="ctr">
              <a:buNone/>
            </a:pPr>
            <a:endParaRPr lang="en-US" dirty="0"/>
          </a:p>
        </p:txBody>
      </p:sp>
    </p:spTree>
    <p:extLst>
      <p:ext uri="{BB962C8B-B14F-4D97-AF65-F5344CB8AC3E}">
        <p14:creationId xmlns:p14="http://schemas.microsoft.com/office/powerpoint/2010/main" val="243155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0BD4D2-7F35-2D0B-B6CD-6847BBF79DC5}"/>
              </a:ext>
            </a:extLst>
          </p:cNvPr>
          <p:cNvSpPr>
            <a:spLocks noGrp="1"/>
          </p:cNvSpPr>
          <p:nvPr>
            <p:ph idx="1"/>
          </p:nvPr>
        </p:nvSpPr>
        <p:spPr>
          <a:xfrm>
            <a:off x="0" y="1473200"/>
            <a:ext cx="12192000" cy="5384800"/>
          </a:xfrm>
        </p:spPr>
        <p:txBody>
          <a:bodyPr/>
          <a:lstStyle/>
          <a:p>
            <a:pPr marL="0" indent="0" algn="ctr">
              <a:buNone/>
            </a:pPr>
            <a:endParaRPr lang="en-US" sz="3200"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Okay, what can we learn from these verses? </a:t>
            </a:r>
            <a:r>
              <a:rPr lang="en-US" sz="3200" i="1"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(Allow responses.)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 loved His disciples</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They had followed Him and lived with Him for the last three years, but now He knew His time left with them was short.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was about to eat His last meal, and He knew one of the disciples was about to betray Him and turn Him over to His enemies. Instead of being angry or upset, He did something very unexpected. Let’s read the next few verses.</a:t>
            </a:r>
          </a:p>
          <a:p>
            <a:pPr marL="0" indent="0" algn="ctr">
              <a:buNone/>
            </a:pPr>
            <a:endParaRPr lang="en-US" dirty="0"/>
          </a:p>
        </p:txBody>
      </p:sp>
    </p:spTree>
    <p:extLst>
      <p:ext uri="{BB962C8B-B14F-4D97-AF65-F5344CB8AC3E}">
        <p14:creationId xmlns:p14="http://schemas.microsoft.com/office/powerpoint/2010/main" val="2024838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102A93-911B-7992-03FF-A0CC7FD4FB05}"/>
              </a:ext>
            </a:extLst>
          </p:cNvPr>
          <p:cNvSpPr>
            <a:spLocks noGrp="1"/>
          </p:cNvSpPr>
          <p:nvPr>
            <p:ph idx="1"/>
          </p:nvPr>
        </p:nvSpPr>
        <p:spPr>
          <a:xfrm>
            <a:off x="0" y="1439334"/>
            <a:ext cx="12192000" cy="5418666"/>
          </a:xfrm>
        </p:spPr>
        <p:txBody>
          <a:bodyPr>
            <a:normAutofit/>
          </a:bodyPr>
          <a:lstStyle/>
          <a:p>
            <a:pPr marL="0" indent="0" algn="ctr">
              <a:buNone/>
            </a:pPr>
            <a:endParaRPr lang="en-US" sz="3600" b="1" baseline="30000" dirty="0">
              <a:latin typeface="ADLaM Display" panose="02010000000000000000" pitchFamily="2" charset="77"/>
              <a:ea typeface="ADLaM Display" panose="02010000000000000000" pitchFamily="2" charset="77"/>
              <a:cs typeface="ADLaM Display" panose="02010000000000000000" pitchFamily="2" charset="77"/>
            </a:endParaRPr>
          </a:p>
          <a:p>
            <a:pPr marL="0" indent="0" algn="ctr">
              <a:buNone/>
            </a:pPr>
            <a:r>
              <a:rPr lang="en-US" sz="3600" b="1" baseline="30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3 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knew that the Father had put all things under his power, and that he had come from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and was returning to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God</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a:t>
            </a:r>
            <a:r>
              <a:rPr lang="en-US" sz="3600" b="1" baseline="30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4 </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so he got up from the meal, took off his outer clothing, and wrapped a towel around his waist. </a:t>
            </a:r>
            <a:r>
              <a:rPr lang="en-US" sz="3600" b="1" baseline="300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5 </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After that, he poured water into a basin and began to </a:t>
            </a:r>
            <a:r>
              <a:rPr lang="en-US" sz="36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wash his disciples’ feet</a:t>
            </a: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drying them with the towel that was wrapped around him.</a:t>
            </a:r>
          </a:p>
          <a:p>
            <a:pPr marL="0" indent="0" algn="ctr">
              <a:buNone/>
            </a:pPr>
            <a:r>
              <a:rPr lang="en-US" sz="36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John 13: 3-5</a:t>
            </a:r>
          </a:p>
        </p:txBody>
      </p:sp>
    </p:spTree>
    <p:extLst>
      <p:ext uri="{BB962C8B-B14F-4D97-AF65-F5344CB8AC3E}">
        <p14:creationId xmlns:p14="http://schemas.microsoft.com/office/powerpoint/2010/main" val="62874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artoon of two people sitting in a chair&#10;&#10;AI-generated content may be incorrect.">
            <a:extLst>
              <a:ext uri="{FF2B5EF4-FFF2-40B4-BE49-F238E27FC236}">
                <a16:creationId xmlns:a16="http://schemas.microsoft.com/office/drawing/2014/main" id="{ABAB7393-95D7-23EB-B37A-ED468C22BF5C}"/>
              </a:ext>
            </a:extLst>
          </p:cNvPr>
          <p:cNvPicPr>
            <a:picLocks noGrp="1" noChangeAspect="1"/>
          </p:cNvPicPr>
          <p:nvPr>
            <p:ph idx="1"/>
          </p:nvPr>
        </p:nvPicPr>
        <p:blipFill>
          <a:blip r:embed="rId2"/>
          <a:stretch>
            <a:fillRect/>
          </a:stretch>
        </p:blipFill>
        <p:spPr>
          <a:xfrm>
            <a:off x="2073729" y="0"/>
            <a:ext cx="8824281" cy="4380839"/>
          </a:xfrm>
        </p:spPr>
      </p:pic>
      <p:sp>
        <p:nvSpPr>
          <p:cNvPr id="6" name="TextBox 5">
            <a:extLst>
              <a:ext uri="{FF2B5EF4-FFF2-40B4-BE49-F238E27FC236}">
                <a16:creationId xmlns:a16="http://schemas.microsoft.com/office/drawing/2014/main" id="{0203432B-63BE-1668-30AD-A545E6B0AE31}"/>
              </a:ext>
            </a:extLst>
          </p:cNvPr>
          <p:cNvSpPr txBox="1"/>
          <p:nvPr/>
        </p:nvSpPr>
        <p:spPr>
          <a:xfrm>
            <a:off x="849086" y="4380838"/>
            <a:ext cx="10972800" cy="2062103"/>
          </a:xfrm>
          <a:prstGeom prst="rect">
            <a:avLst/>
          </a:prstGeom>
          <a:noFill/>
        </p:spPr>
        <p:txBody>
          <a:bodyPr wrap="square" rtlCol="0">
            <a:spAutoFit/>
          </a:bodyPr>
          <a:lstStyle/>
          <a:p>
            <a:pPr algn="ct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took the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role of a servant </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and washed the feet of all the disciples, even Judas who was about to betray Him. </a:t>
            </a:r>
            <a:r>
              <a:rPr lang="en-US" sz="3200" dirty="0">
                <a:solidFill>
                  <a:srgbClr val="FFC000"/>
                </a:solidFill>
                <a:latin typeface="ADLaM Display" panose="02010000000000000000" pitchFamily="2" charset="77"/>
                <a:ea typeface="ADLaM Display" panose="02010000000000000000" pitchFamily="2" charset="77"/>
                <a:cs typeface="ADLaM Display" panose="02010000000000000000" pitchFamily="2" charset="77"/>
              </a:rPr>
              <a:t>Jesus was showing us to love everyone</a:t>
            </a:r>
            <a:r>
              <a:rPr lang="en-US" sz="3200" dirty="0">
                <a:solidFill>
                  <a:srgbClr val="FF714F"/>
                </a:solidFill>
                <a:latin typeface="ADLaM Display" panose="02010000000000000000" pitchFamily="2" charset="77"/>
                <a:ea typeface="ADLaM Display" panose="02010000000000000000" pitchFamily="2" charset="77"/>
                <a:cs typeface="ADLaM Display" panose="02010000000000000000" pitchFamily="2" charset="77"/>
              </a:rPr>
              <a:t>, including our enemies or those who have hurt us.</a:t>
            </a:r>
          </a:p>
        </p:txBody>
      </p:sp>
    </p:spTree>
    <p:extLst>
      <p:ext uri="{BB962C8B-B14F-4D97-AF65-F5344CB8AC3E}">
        <p14:creationId xmlns:p14="http://schemas.microsoft.com/office/powerpoint/2010/main" val="370047372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Vapor Trail</Template>
  <TotalTime>73</TotalTime>
  <Words>1157</Words>
  <Application>Microsoft Macintosh PowerPoint</Application>
  <PresentationFormat>Widescreen</PresentationFormat>
  <Paragraphs>46</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ADLaM Display</vt:lpstr>
      <vt:lpstr>Aptos</vt:lpstr>
      <vt:lpstr>Arial</vt:lpstr>
      <vt:lpstr>Century Gothic</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DeeAnna Yelder</dc:creator>
  <cp:lastModifiedBy>DeeAnna Yelder</cp:lastModifiedBy>
  <cp:revision>8</cp:revision>
  <dcterms:created xsi:type="dcterms:W3CDTF">2025-07-18T13:56:02Z</dcterms:created>
  <dcterms:modified xsi:type="dcterms:W3CDTF">2025-08-01T14:11:38Z</dcterms:modified>
</cp:coreProperties>
</file>