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6" r:id="rId1"/>
  </p:sldMasterIdLst>
  <p:sldIdLst>
    <p:sldId id="263" r:id="rId2"/>
    <p:sldId id="264" r:id="rId3"/>
    <p:sldId id="265" r:id="rId4"/>
    <p:sldId id="262" r:id="rId5"/>
    <p:sldId id="268" r:id="rId6"/>
    <p:sldId id="269" r:id="rId7"/>
    <p:sldId id="267" r:id="rId8"/>
    <p:sldId id="270" r:id="rId9"/>
    <p:sldId id="271" r:id="rId10"/>
    <p:sldId id="272" r:id="rId11"/>
    <p:sldId id="273" r:id="rId12"/>
    <p:sldId id="274" r:id="rId13"/>
    <p:sldId id="275" r:id="rId14"/>
    <p:sldId id="276" r:id="rId15"/>
    <p:sldId id="277" r:id="rId16"/>
    <p:sldId id="278" r:id="rId17"/>
    <p:sldId id="27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9"/>
    <p:restoredTop sz="94640"/>
  </p:normalViewPr>
  <p:slideViewPr>
    <p:cSldViewPr snapToGrid="0">
      <p:cViewPr varScale="1">
        <p:scale>
          <a:sx n="78" d="100"/>
          <a:sy n="78" d="100"/>
        </p:scale>
        <p:origin x="808"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22DBC27B-5DE0-A440-9F23-F42AB42944B8}" type="datetimeFigureOut">
              <a:rPr lang="en-US" smtClean="0"/>
              <a:t>8/1/25</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1F5B2E12-15B6-9A46-81C9-DD7779457F24}" type="slidenum">
              <a:rPr lang="en-US" smtClean="0"/>
              <a:t>‹#›</a:t>
            </a:fld>
            <a:endParaRPr lang="en-US"/>
          </a:p>
        </p:txBody>
      </p:sp>
    </p:spTree>
    <p:extLst>
      <p:ext uri="{BB962C8B-B14F-4D97-AF65-F5344CB8AC3E}">
        <p14:creationId xmlns:p14="http://schemas.microsoft.com/office/powerpoint/2010/main" val="3859923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DBC27B-5DE0-A440-9F23-F42AB42944B8}" type="datetimeFigureOut">
              <a:rPr lang="en-US" smtClean="0"/>
              <a:t>8/1/25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5B2E12-15B6-9A46-81C9-DD7779457F24}" type="slidenum">
              <a:rPr lang="en-US" smtClean="0"/>
              <a:t>‹#›</a:t>
            </a:fld>
            <a:endParaRPr lang="en-US"/>
          </a:p>
        </p:txBody>
      </p:sp>
    </p:spTree>
    <p:extLst>
      <p:ext uri="{BB962C8B-B14F-4D97-AF65-F5344CB8AC3E}">
        <p14:creationId xmlns:p14="http://schemas.microsoft.com/office/powerpoint/2010/main" val="3265322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2DBC27B-5DE0-A440-9F23-F42AB42944B8}" type="datetimeFigureOut">
              <a:rPr lang="en-US" smtClean="0"/>
              <a:t>8/1/25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1F5B2E12-15B6-9A46-81C9-DD7779457F24}" type="slidenum">
              <a:rPr lang="en-US" smtClean="0"/>
              <a:t>‹#›</a:t>
            </a:fld>
            <a:endParaRPr lang="en-US"/>
          </a:p>
        </p:txBody>
      </p:sp>
    </p:spTree>
    <p:extLst>
      <p:ext uri="{BB962C8B-B14F-4D97-AF65-F5344CB8AC3E}">
        <p14:creationId xmlns:p14="http://schemas.microsoft.com/office/powerpoint/2010/main" val="384648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2DBC27B-5DE0-A440-9F23-F42AB42944B8}" type="datetimeFigureOut">
              <a:rPr lang="en-US" smtClean="0"/>
              <a:t>8/1/25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1F5B2E12-15B6-9A46-81C9-DD7779457F24}"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68295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22DBC27B-5DE0-A440-9F23-F42AB42944B8}" type="datetimeFigureOut">
              <a:rPr lang="en-US" smtClean="0"/>
              <a:t>8/1/25</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1F5B2E12-15B6-9A46-81C9-DD7779457F24}" type="slidenum">
              <a:rPr lang="en-US" smtClean="0"/>
              <a:t>‹#›</a:t>
            </a:fld>
            <a:endParaRPr lang="en-US"/>
          </a:p>
        </p:txBody>
      </p:sp>
    </p:spTree>
    <p:extLst>
      <p:ext uri="{BB962C8B-B14F-4D97-AF65-F5344CB8AC3E}">
        <p14:creationId xmlns:p14="http://schemas.microsoft.com/office/powerpoint/2010/main" val="1962809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2DBC27B-5DE0-A440-9F23-F42AB42944B8}" type="datetimeFigureOut">
              <a:rPr lang="en-US" smtClean="0"/>
              <a:t>8/1/25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5B2E12-15B6-9A46-81C9-DD7779457F24}" type="slidenum">
              <a:rPr lang="en-US" smtClean="0"/>
              <a:t>‹#›</a:t>
            </a:fld>
            <a:endParaRPr lang="en-US"/>
          </a:p>
        </p:txBody>
      </p:sp>
    </p:spTree>
    <p:extLst>
      <p:ext uri="{BB962C8B-B14F-4D97-AF65-F5344CB8AC3E}">
        <p14:creationId xmlns:p14="http://schemas.microsoft.com/office/powerpoint/2010/main" val="218515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2DBC27B-5DE0-A440-9F23-F42AB42944B8}" type="datetimeFigureOut">
              <a:rPr lang="en-US" smtClean="0"/>
              <a:t>8/1/25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5B2E12-15B6-9A46-81C9-DD7779457F24}" type="slidenum">
              <a:rPr lang="en-US" smtClean="0"/>
              <a:t>‹#›</a:t>
            </a:fld>
            <a:endParaRPr lang="en-US"/>
          </a:p>
        </p:txBody>
      </p:sp>
    </p:spTree>
    <p:extLst>
      <p:ext uri="{BB962C8B-B14F-4D97-AF65-F5344CB8AC3E}">
        <p14:creationId xmlns:p14="http://schemas.microsoft.com/office/powerpoint/2010/main" val="4171899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DBC27B-5DE0-A440-9F23-F42AB42944B8}" type="datetimeFigureOut">
              <a:rPr lang="en-US" smtClean="0"/>
              <a:t>8/1/25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B2E12-15B6-9A46-81C9-DD7779457F24}" type="slidenum">
              <a:rPr lang="en-US" smtClean="0"/>
              <a:t>‹#›</a:t>
            </a:fld>
            <a:endParaRPr lang="en-US"/>
          </a:p>
        </p:txBody>
      </p:sp>
    </p:spTree>
    <p:extLst>
      <p:ext uri="{BB962C8B-B14F-4D97-AF65-F5344CB8AC3E}">
        <p14:creationId xmlns:p14="http://schemas.microsoft.com/office/powerpoint/2010/main" val="3238489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22DBC27B-5DE0-A440-9F23-F42AB42944B8}" type="datetimeFigureOut">
              <a:rPr lang="en-US" smtClean="0"/>
              <a:t>8/1/25</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1F5B2E12-15B6-9A46-81C9-DD7779457F24}" type="slidenum">
              <a:rPr lang="en-US" smtClean="0"/>
              <a:t>‹#›</a:t>
            </a:fld>
            <a:endParaRPr lang="en-US"/>
          </a:p>
        </p:txBody>
      </p:sp>
    </p:spTree>
    <p:extLst>
      <p:ext uri="{BB962C8B-B14F-4D97-AF65-F5344CB8AC3E}">
        <p14:creationId xmlns:p14="http://schemas.microsoft.com/office/powerpoint/2010/main" val="97159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DBC27B-5DE0-A440-9F23-F42AB42944B8}" type="datetimeFigureOut">
              <a:rPr lang="en-US" smtClean="0"/>
              <a:t>8/1/25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B2E12-15B6-9A46-81C9-DD7779457F24}" type="slidenum">
              <a:rPr lang="en-US" smtClean="0"/>
              <a:t>‹#›</a:t>
            </a:fld>
            <a:endParaRPr lang="en-US"/>
          </a:p>
        </p:txBody>
      </p:sp>
    </p:spTree>
    <p:extLst>
      <p:ext uri="{BB962C8B-B14F-4D97-AF65-F5344CB8AC3E}">
        <p14:creationId xmlns:p14="http://schemas.microsoft.com/office/powerpoint/2010/main" val="3472664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22DBC27B-5DE0-A440-9F23-F42AB42944B8}" type="datetimeFigureOut">
              <a:rPr lang="en-US" smtClean="0"/>
              <a:t>8/1/25</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1F5B2E12-15B6-9A46-81C9-DD7779457F24}" type="slidenum">
              <a:rPr lang="en-US" smtClean="0"/>
              <a:t>‹#›</a:t>
            </a:fld>
            <a:endParaRPr lang="en-US"/>
          </a:p>
        </p:txBody>
      </p:sp>
    </p:spTree>
    <p:extLst>
      <p:ext uri="{BB962C8B-B14F-4D97-AF65-F5344CB8AC3E}">
        <p14:creationId xmlns:p14="http://schemas.microsoft.com/office/powerpoint/2010/main" val="391913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DBC27B-5DE0-A440-9F23-F42AB42944B8}" type="datetimeFigureOut">
              <a:rPr lang="en-US" smtClean="0"/>
              <a:t>8/1/25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5B2E12-15B6-9A46-81C9-DD7779457F24}" type="slidenum">
              <a:rPr lang="en-US" smtClean="0"/>
              <a:t>‹#›</a:t>
            </a:fld>
            <a:endParaRPr lang="en-US"/>
          </a:p>
        </p:txBody>
      </p:sp>
    </p:spTree>
    <p:extLst>
      <p:ext uri="{BB962C8B-B14F-4D97-AF65-F5344CB8AC3E}">
        <p14:creationId xmlns:p14="http://schemas.microsoft.com/office/powerpoint/2010/main" val="1850347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DBC27B-5DE0-A440-9F23-F42AB42944B8}" type="datetimeFigureOut">
              <a:rPr lang="en-US" smtClean="0"/>
              <a:t>8/1/25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5B2E12-15B6-9A46-81C9-DD7779457F24}" type="slidenum">
              <a:rPr lang="en-US" smtClean="0"/>
              <a:t>‹#›</a:t>
            </a:fld>
            <a:endParaRPr lang="en-US"/>
          </a:p>
        </p:txBody>
      </p:sp>
    </p:spTree>
    <p:extLst>
      <p:ext uri="{BB962C8B-B14F-4D97-AF65-F5344CB8AC3E}">
        <p14:creationId xmlns:p14="http://schemas.microsoft.com/office/powerpoint/2010/main" val="3692674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DBC27B-5DE0-A440-9F23-F42AB42944B8}" type="datetimeFigureOut">
              <a:rPr lang="en-US" smtClean="0"/>
              <a:t>8/1/25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5B2E12-15B6-9A46-81C9-DD7779457F24}" type="slidenum">
              <a:rPr lang="en-US" smtClean="0"/>
              <a:t>‹#›</a:t>
            </a:fld>
            <a:endParaRPr lang="en-US"/>
          </a:p>
        </p:txBody>
      </p:sp>
    </p:spTree>
    <p:extLst>
      <p:ext uri="{BB962C8B-B14F-4D97-AF65-F5344CB8AC3E}">
        <p14:creationId xmlns:p14="http://schemas.microsoft.com/office/powerpoint/2010/main" val="365155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DBC27B-5DE0-A440-9F23-F42AB42944B8}" type="datetimeFigureOut">
              <a:rPr lang="en-US" smtClean="0"/>
              <a:t>8/1/25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5B2E12-15B6-9A46-81C9-DD7779457F24}" type="slidenum">
              <a:rPr lang="en-US" smtClean="0"/>
              <a:t>‹#›</a:t>
            </a:fld>
            <a:endParaRPr lang="en-US"/>
          </a:p>
        </p:txBody>
      </p:sp>
    </p:spTree>
    <p:extLst>
      <p:ext uri="{BB962C8B-B14F-4D97-AF65-F5344CB8AC3E}">
        <p14:creationId xmlns:p14="http://schemas.microsoft.com/office/powerpoint/2010/main" val="325286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DBC27B-5DE0-A440-9F23-F42AB42944B8}" type="datetimeFigureOut">
              <a:rPr lang="en-US" smtClean="0"/>
              <a:t>8/1/25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5B2E12-15B6-9A46-81C9-DD7779457F24}" type="slidenum">
              <a:rPr lang="en-US" smtClean="0"/>
              <a:t>‹#›</a:t>
            </a:fld>
            <a:endParaRPr lang="en-US"/>
          </a:p>
        </p:txBody>
      </p:sp>
    </p:spTree>
    <p:extLst>
      <p:ext uri="{BB962C8B-B14F-4D97-AF65-F5344CB8AC3E}">
        <p14:creationId xmlns:p14="http://schemas.microsoft.com/office/powerpoint/2010/main" val="3034915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DBC27B-5DE0-A440-9F23-F42AB42944B8}" type="datetimeFigureOut">
              <a:rPr lang="en-US" smtClean="0"/>
              <a:t>8/1/25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5B2E12-15B6-9A46-81C9-DD7779457F24}" type="slidenum">
              <a:rPr lang="en-US" smtClean="0"/>
              <a:t>‹#›</a:t>
            </a:fld>
            <a:endParaRPr lang="en-US"/>
          </a:p>
        </p:txBody>
      </p:sp>
    </p:spTree>
    <p:extLst>
      <p:ext uri="{BB962C8B-B14F-4D97-AF65-F5344CB8AC3E}">
        <p14:creationId xmlns:p14="http://schemas.microsoft.com/office/powerpoint/2010/main" val="1179152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2DBC27B-5DE0-A440-9F23-F42AB42944B8}" type="datetimeFigureOut">
              <a:rPr lang="en-US" smtClean="0"/>
              <a:t>8/1/25</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F5B2E12-15B6-9A46-81C9-DD7779457F24}" type="slidenum">
              <a:rPr lang="en-US" smtClean="0"/>
              <a:t>‹#›</a:t>
            </a:fld>
            <a:endParaRPr lang="en-US"/>
          </a:p>
        </p:txBody>
      </p:sp>
    </p:spTree>
    <p:extLst>
      <p:ext uri="{BB962C8B-B14F-4D97-AF65-F5344CB8AC3E}">
        <p14:creationId xmlns:p14="http://schemas.microsoft.com/office/powerpoint/2010/main" val="3085534211"/>
      </p:ext>
    </p:extLst>
  </p:cSld>
  <p:clrMap bg1="dk1" tx1="lt1" bg2="dk2" tx2="lt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 id="2147483970" r:id="rId14"/>
    <p:sldLayoutId id="2147483971" r:id="rId15"/>
    <p:sldLayoutId id="2147483972" r:id="rId16"/>
    <p:sldLayoutId id="214748397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61940A1-5476-5977-1B8D-491DA5EDF275}"/>
              </a:ext>
            </a:extLst>
          </p:cNvPr>
          <p:cNvSpPr>
            <a:spLocks noGrp="1"/>
          </p:cNvSpPr>
          <p:nvPr>
            <p:ph idx="1"/>
          </p:nvPr>
        </p:nvSpPr>
        <p:spPr>
          <a:xfrm>
            <a:off x="118532" y="965200"/>
            <a:ext cx="12073468" cy="5892799"/>
          </a:xfrm>
        </p:spPr>
        <p:txBody>
          <a:bodyPr>
            <a:normAutofit lnSpcReduction="10000"/>
          </a:bodyPr>
          <a:lstStyle/>
          <a:p>
            <a:pPr marL="0" indent="0" algn="ctr">
              <a:buNone/>
            </a:pPr>
            <a:endParaRPr lang="en-US" dirty="0">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4400" dirty="0">
                <a:latin typeface="ADLaM Display" panose="02010000000000000000" pitchFamily="2" charset="77"/>
                <a:ea typeface="ADLaM Display" panose="02010000000000000000" pitchFamily="2" charset="77"/>
                <a:cs typeface="ADLaM Display" panose="02010000000000000000" pitchFamily="2" charset="77"/>
              </a:rPr>
              <a:t>Today I’m excited because we will be focusing on a </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very important person </a:t>
            </a:r>
            <a:r>
              <a:rPr lang="en-US" sz="4400" dirty="0">
                <a:latin typeface="ADLaM Display" panose="02010000000000000000" pitchFamily="2" charset="77"/>
                <a:ea typeface="ADLaM Display" panose="02010000000000000000" pitchFamily="2" charset="77"/>
                <a:cs typeface="ADLaM Display" panose="02010000000000000000" pitchFamily="2" charset="77"/>
              </a:rPr>
              <a:t>from the Bible. In fact, He is the </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most important person who was born into this world</a:t>
            </a:r>
            <a:r>
              <a:rPr lang="en-US" sz="4400" dirty="0">
                <a:latin typeface="ADLaM Display" panose="02010000000000000000" pitchFamily="2" charset="77"/>
                <a:ea typeface="ADLaM Display" panose="02010000000000000000" pitchFamily="2" charset="77"/>
                <a:cs typeface="ADLaM Display" panose="02010000000000000000" pitchFamily="2" charset="77"/>
              </a:rPr>
              <a:t>. Can you guess who I might be talking about? </a:t>
            </a:r>
            <a:r>
              <a:rPr lang="en-US" sz="4400" i="1" dirty="0">
                <a:latin typeface="ADLaM Display" panose="02010000000000000000" pitchFamily="2" charset="77"/>
                <a:ea typeface="ADLaM Display" panose="02010000000000000000" pitchFamily="2" charset="77"/>
                <a:cs typeface="ADLaM Display" panose="02010000000000000000" pitchFamily="2" charset="77"/>
              </a:rPr>
              <a:t>(Allow responses.) </a:t>
            </a:r>
            <a:r>
              <a:rPr lang="en-US" sz="4400" dirty="0">
                <a:latin typeface="ADLaM Display" panose="02010000000000000000" pitchFamily="2" charset="77"/>
                <a:ea typeface="ADLaM Display" panose="02010000000000000000" pitchFamily="2" charset="77"/>
                <a:cs typeface="ADLaM Display" panose="02010000000000000000" pitchFamily="2" charset="77"/>
              </a:rPr>
              <a:t>That’s right! That person is </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400" dirty="0">
                <a:latin typeface="ADLaM Display" panose="02010000000000000000" pitchFamily="2" charset="77"/>
                <a:ea typeface="ADLaM Display" panose="02010000000000000000" pitchFamily="2" charset="77"/>
                <a:cs typeface="ADLaM Display" panose="02010000000000000000" pitchFamily="2" charset="77"/>
              </a:rPr>
              <a:t>. We are going back to the beginning of the story of </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 </a:t>
            </a:r>
            <a:r>
              <a:rPr lang="en-US" sz="4400" dirty="0">
                <a:latin typeface="ADLaM Display" panose="02010000000000000000" pitchFamily="2" charset="77"/>
                <a:ea typeface="ADLaM Display" panose="02010000000000000000" pitchFamily="2" charset="77"/>
                <a:cs typeface="ADLaM Display" panose="02010000000000000000" pitchFamily="2" charset="77"/>
              </a:rPr>
              <a:t>time on earth. This happened even before </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He was born</a:t>
            </a:r>
            <a:r>
              <a:rPr lang="en-US" sz="4400" dirty="0">
                <a:latin typeface="ADLaM Display" panose="02010000000000000000" pitchFamily="2" charset="77"/>
                <a:ea typeface="ADLaM Display" panose="02010000000000000000" pitchFamily="2" charset="77"/>
                <a:cs typeface="ADLaM Display" panose="02010000000000000000" pitchFamily="2" charset="77"/>
              </a:rPr>
              <a:t>. </a:t>
            </a:r>
          </a:p>
        </p:txBody>
      </p:sp>
    </p:spTree>
    <p:extLst>
      <p:ext uri="{BB962C8B-B14F-4D97-AF65-F5344CB8AC3E}">
        <p14:creationId xmlns:p14="http://schemas.microsoft.com/office/powerpoint/2010/main" val="2718099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451E82-A97C-120A-3703-F9669FBC9EF9}"/>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D94F7C0-1344-4B3C-AFCB-E7F006BB5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EC584A2-4215-4DB8-AE1F-E3768D77E8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3" name="Content Placeholder 2">
            <a:extLst>
              <a:ext uri="{FF2B5EF4-FFF2-40B4-BE49-F238E27FC236}">
                <a16:creationId xmlns:a16="http://schemas.microsoft.com/office/drawing/2014/main" id="{D6CABA45-6487-B420-FFFB-DCFC9C59CAAE}"/>
              </a:ext>
            </a:extLst>
          </p:cNvPr>
          <p:cNvSpPr>
            <a:spLocks noGrp="1"/>
          </p:cNvSpPr>
          <p:nvPr>
            <p:ph idx="1"/>
          </p:nvPr>
        </p:nvSpPr>
        <p:spPr>
          <a:xfrm>
            <a:off x="220981" y="1501942"/>
            <a:ext cx="3977639" cy="5152857"/>
          </a:xfrm>
        </p:spPr>
        <p:txBody>
          <a:bodyPr>
            <a:noAutofit/>
          </a:bodyPr>
          <a:lstStyle/>
          <a:p>
            <a:pPr marL="0" indent="0" algn="ctr">
              <a:buNone/>
            </a:pPr>
            <a:endParaRPr lang="en-US" sz="3200" dirty="0">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3200" dirty="0">
                <a:latin typeface="ADLaM Display" panose="02010000000000000000" pitchFamily="2" charset="77"/>
                <a:ea typeface="ADLaM Display" panose="02010000000000000000" pitchFamily="2" charset="77"/>
                <a:cs typeface="ADLaM Display" panose="02010000000000000000" pitchFamily="2" charset="77"/>
              </a:rPr>
              <a:t>Later Angels appeared to some shepherds and told them that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the Savior was born</a:t>
            </a:r>
            <a:r>
              <a:rPr lang="en-US" sz="3200" dirty="0">
                <a:latin typeface="ADLaM Display" panose="02010000000000000000" pitchFamily="2" charset="77"/>
                <a:ea typeface="ADLaM Display" panose="02010000000000000000" pitchFamily="2" charset="77"/>
                <a:cs typeface="ADLaM Display" panose="02010000000000000000" pitchFamily="2" charset="77"/>
              </a:rPr>
              <a:t>. The shepherds immediately visited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200" dirty="0">
                <a:latin typeface="ADLaM Display" panose="02010000000000000000" pitchFamily="2" charset="77"/>
                <a:ea typeface="ADLaM Display" panose="02010000000000000000" pitchFamily="2" charset="77"/>
                <a:cs typeface="ADLaM Display" panose="02010000000000000000" pitchFamily="2" charset="77"/>
              </a:rPr>
              <a:t> to see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God’s</a:t>
            </a:r>
            <a:r>
              <a:rPr lang="en-US" sz="3200" dirty="0">
                <a:latin typeface="ADLaM Display" panose="02010000000000000000" pitchFamily="2" charset="77"/>
                <a:ea typeface="ADLaM Display" panose="02010000000000000000" pitchFamily="2" charset="77"/>
                <a:cs typeface="ADLaM Display" panose="02010000000000000000" pitchFamily="2" charset="77"/>
              </a:rPr>
              <a:t> special gift. </a:t>
            </a:r>
          </a:p>
        </p:txBody>
      </p:sp>
      <p:pic>
        <p:nvPicPr>
          <p:cNvPr id="7" name="Graphic 6" descr="Bells">
            <a:extLst>
              <a:ext uri="{FF2B5EF4-FFF2-40B4-BE49-F238E27FC236}">
                <a16:creationId xmlns:a16="http://schemas.microsoft.com/office/drawing/2014/main" id="{4933CE88-D026-D607-6427-3AAC0C7A8D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3170" y="746126"/>
            <a:ext cx="5472558" cy="5472558"/>
          </a:xfrm>
          <a:prstGeom prst="rect">
            <a:avLst/>
          </a:prstGeom>
        </p:spPr>
      </p:pic>
      <p:pic>
        <p:nvPicPr>
          <p:cNvPr id="6" name="Picture 5" descr="Cartoon of a manger and a person&#10;&#10;AI-generated content may be incorrect.">
            <a:extLst>
              <a:ext uri="{FF2B5EF4-FFF2-40B4-BE49-F238E27FC236}">
                <a16:creationId xmlns:a16="http://schemas.microsoft.com/office/drawing/2014/main" id="{FBD80775-F938-7D23-153A-6D130DC9601E}"/>
              </a:ext>
            </a:extLst>
          </p:cNvPr>
          <p:cNvPicPr>
            <a:picLocks noChangeAspect="1"/>
          </p:cNvPicPr>
          <p:nvPr/>
        </p:nvPicPr>
        <p:blipFill>
          <a:blip r:embed="rId5"/>
          <a:stretch>
            <a:fillRect/>
          </a:stretch>
        </p:blipFill>
        <p:spPr>
          <a:xfrm>
            <a:off x="4419600" y="1243012"/>
            <a:ext cx="7772400" cy="4371975"/>
          </a:xfrm>
          <a:prstGeom prst="rect">
            <a:avLst/>
          </a:prstGeom>
        </p:spPr>
      </p:pic>
    </p:spTree>
    <p:extLst>
      <p:ext uri="{BB962C8B-B14F-4D97-AF65-F5344CB8AC3E}">
        <p14:creationId xmlns:p14="http://schemas.microsoft.com/office/powerpoint/2010/main" val="835688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EECA2-F460-4C03-09A3-E3A220760F4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EE0605-489C-A36A-24A7-4DAC67E64635}"/>
              </a:ext>
            </a:extLst>
          </p:cNvPr>
          <p:cNvSpPr>
            <a:spLocks noGrp="1"/>
          </p:cNvSpPr>
          <p:nvPr>
            <p:ph idx="1"/>
          </p:nvPr>
        </p:nvSpPr>
        <p:spPr>
          <a:xfrm>
            <a:off x="0" y="677333"/>
            <a:ext cx="12192000" cy="6180667"/>
          </a:xfrm>
        </p:spPr>
        <p:txBody>
          <a:bodyPr>
            <a:noAutofit/>
          </a:bodyPr>
          <a:lstStyle/>
          <a:p>
            <a:pPr marL="0" indent="0" algn="ctr">
              <a:buNone/>
            </a:pPr>
            <a:endParaRPr lang="en-US" sz="2400" dirty="0">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2800" dirty="0">
                <a:latin typeface="ADLaM Display" panose="02010000000000000000" pitchFamily="2" charset="77"/>
                <a:ea typeface="ADLaM Display" panose="02010000000000000000" pitchFamily="2" charset="77"/>
                <a:cs typeface="ADLaM Display" panose="02010000000000000000" pitchFamily="2" charset="77"/>
              </a:rPr>
              <a:t>Let’s fast-forward to a few days after </a:t>
            </a:r>
            <a:r>
              <a:rPr lang="en-US" sz="2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2800" dirty="0">
                <a:latin typeface="ADLaM Display" panose="02010000000000000000" pitchFamily="2" charset="77"/>
                <a:ea typeface="ADLaM Display" panose="02010000000000000000" pitchFamily="2" charset="77"/>
                <a:cs typeface="ADLaM Display" panose="02010000000000000000" pitchFamily="2" charset="77"/>
              </a:rPr>
              <a:t> was born. </a:t>
            </a:r>
          </a:p>
          <a:p>
            <a:pPr marL="0" indent="0" algn="ctr">
              <a:buNone/>
            </a:pPr>
            <a:endParaRPr lang="en-US" sz="2400" dirty="0">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2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Luke 2:27-32</a:t>
            </a:r>
          </a:p>
          <a:p>
            <a:pPr marL="0" indent="0" algn="ctr">
              <a:buNone/>
            </a:pPr>
            <a:r>
              <a:rPr lang="en-US" sz="2400" b="1" baseline="30000" dirty="0">
                <a:latin typeface="ADLaM Display" panose="02010000000000000000" pitchFamily="2" charset="77"/>
                <a:ea typeface="ADLaM Display" panose="02010000000000000000" pitchFamily="2" charset="77"/>
                <a:cs typeface="ADLaM Display" panose="02010000000000000000" pitchFamily="2" charset="77"/>
              </a:rPr>
              <a:t>27</a:t>
            </a:r>
            <a:r>
              <a:rPr lang="en-US" sz="2800" b="1" baseline="30000" dirty="0">
                <a:latin typeface="ADLaM Display" panose="02010000000000000000" pitchFamily="2" charset="77"/>
                <a:ea typeface="ADLaM Display" panose="02010000000000000000" pitchFamily="2" charset="77"/>
                <a:cs typeface="ADLaM Display" panose="02010000000000000000" pitchFamily="2" charset="77"/>
              </a:rPr>
              <a:t> </a:t>
            </a:r>
            <a:r>
              <a:rPr lang="en-US" sz="2800" dirty="0">
                <a:latin typeface="ADLaM Display" panose="02010000000000000000" pitchFamily="2" charset="77"/>
                <a:ea typeface="ADLaM Display" panose="02010000000000000000" pitchFamily="2" charset="77"/>
                <a:cs typeface="ADLaM Display" panose="02010000000000000000" pitchFamily="2" charset="77"/>
              </a:rPr>
              <a:t>Moved by the Spirit, he went into the temple courts. When the parents brought in the child </a:t>
            </a:r>
            <a:r>
              <a:rPr lang="en-US" sz="2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2800" dirty="0">
                <a:latin typeface="ADLaM Display" panose="02010000000000000000" pitchFamily="2" charset="77"/>
                <a:ea typeface="ADLaM Display" panose="02010000000000000000" pitchFamily="2" charset="77"/>
                <a:cs typeface="ADLaM Display" panose="02010000000000000000" pitchFamily="2" charset="77"/>
              </a:rPr>
              <a:t> to do for him what the custom of the Law required, </a:t>
            </a:r>
            <a:r>
              <a:rPr lang="en-US" sz="2800" b="1" baseline="30000" dirty="0">
                <a:latin typeface="ADLaM Display" panose="02010000000000000000" pitchFamily="2" charset="77"/>
                <a:ea typeface="ADLaM Display" panose="02010000000000000000" pitchFamily="2" charset="77"/>
                <a:cs typeface="ADLaM Display" panose="02010000000000000000" pitchFamily="2" charset="77"/>
              </a:rPr>
              <a:t>28 </a:t>
            </a:r>
            <a:r>
              <a:rPr lang="en-US" sz="2800" dirty="0">
                <a:latin typeface="ADLaM Display" panose="02010000000000000000" pitchFamily="2" charset="77"/>
                <a:ea typeface="ADLaM Display" panose="02010000000000000000" pitchFamily="2" charset="77"/>
                <a:cs typeface="ADLaM Display" panose="02010000000000000000" pitchFamily="2" charset="77"/>
              </a:rPr>
              <a:t>Simeon </a:t>
            </a:r>
            <a:r>
              <a:rPr lang="en-US" sz="2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took him in his arms </a:t>
            </a:r>
            <a:r>
              <a:rPr lang="en-US" sz="2800" dirty="0">
                <a:latin typeface="ADLaM Display" panose="02010000000000000000" pitchFamily="2" charset="77"/>
                <a:ea typeface="ADLaM Display" panose="02010000000000000000" pitchFamily="2" charset="77"/>
                <a:cs typeface="ADLaM Display" panose="02010000000000000000" pitchFamily="2" charset="77"/>
              </a:rPr>
              <a:t>and praised </a:t>
            </a:r>
            <a:r>
              <a:rPr lang="en-US" sz="2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2800" dirty="0">
                <a:latin typeface="ADLaM Display" panose="02010000000000000000" pitchFamily="2" charset="77"/>
                <a:ea typeface="ADLaM Display" panose="02010000000000000000" pitchFamily="2" charset="77"/>
                <a:cs typeface="ADLaM Display" panose="02010000000000000000" pitchFamily="2" charset="77"/>
              </a:rPr>
              <a:t>, saying:</a:t>
            </a:r>
          </a:p>
          <a:p>
            <a:pPr marL="0" indent="0" algn="ctr">
              <a:buNone/>
            </a:pPr>
            <a:r>
              <a:rPr lang="en-US" sz="2800" b="1" baseline="30000" dirty="0">
                <a:latin typeface="ADLaM Display" panose="02010000000000000000" pitchFamily="2" charset="77"/>
                <a:ea typeface="ADLaM Display" panose="02010000000000000000" pitchFamily="2" charset="77"/>
                <a:cs typeface="ADLaM Display" panose="02010000000000000000" pitchFamily="2" charset="77"/>
              </a:rPr>
              <a:t>29 </a:t>
            </a:r>
            <a:r>
              <a:rPr lang="en-US" sz="2800" dirty="0">
                <a:latin typeface="ADLaM Display" panose="02010000000000000000" pitchFamily="2" charset="77"/>
                <a:ea typeface="ADLaM Display" panose="02010000000000000000" pitchFamily="2" charset="77"/>
                <a:cs typeface="ADLaM Display" panose="02010000000000000000" pitchFamily="2" charset="77"/>
              </a:rPr>
              <a:t>“Sovereign Lord, as you have promised,</a:t>
            </a:r>
            <a:br>
              <a:rPr lang="en-US" sz="2800" dirty="0">
                <a:latin typeface="ADLaM Display" panose="02010000000000000000" pitchFamily="2" charset="77"/>
                <a:ea typeface="ADLaM Display" panose="02010000000000000000" pitchFamily="2" charset="77"/>
                <a:cs typeface="ADLaM Display" panose="02010000000000000000" pitchFamily="2" charset="77"/>
              </a:rPr>
            </a:br>
            <a:r>
              <a:rPr lang="en-US" sz="2800" dirty="0">
                <a:latin typeface="ADLaM Display" panose="02010000000000000000" pitchFamily="2" charset="77"/>
                <a:ea typeface="ADLaM Display" panose="02010000000000000000" pitchFamily="2" charset="77"/>
                <a:cs typeface="ADLaM Display" panose="02010000000000000000" pitchFamily="2" charset="77"/>
              </a:rPr>
              <a:t>    you may now dismiss your servant in peace.</a:t>
            </a:r>
            <a:br>
              <a:rPr lang="en-US" sz="2800" dirty="0">
                <a:latin typeface="ADLaM Display" panose="02010000000000000000" pitchFamily="2" charset="77"/>
                <a:ea typeface="ADLaM Display" panose="02010000000000000000" pitchFamily="2" charset="77"/>
                <a:cs typeface="ADLaM Display" panose="02010000000000000000" pitchFamily="2" charset="77"/>
              </a:rPr>
            </a:br>
            <a:r>
              <a:rPr lang="en-US" sz="2800" b="1" baseline="30000" dirty="0">
                <a:latin typeface="ADLaM Display" panose="02010000000000000000" pitchFamily="2" charset="77"/>
                <a:ea typeface="ADLaM Display" panose="02010000000000000000" pitchFamily="2" charset="77"/>
                <a:cs typeface="ADLaM Display" panose="02010000000000000000" pitchFamily="2" charset="77"/>
              </a:rPr>
              <a:t>30 </a:t>
            </a:r>
            <a:r>
              <a:rPr lang="en-US" sz="2800" dirty="0">
                <a:latin typeface="ADLaM Display" panose="02010000000000000000" pitchFamily="2" charset="77"/>
                <a:ea typeface="ADLaM Display" panose="02010000000000000000" pitchFamily="2" charset="77"/>
                <a:cs typeface="ADLaM Display" panose="02010000000000000000" pitchFamily="2" charset="77"/>
              </a:rPr>
              <a:t>For my eyes have </a:t>
            </a:r>
            <a:r>
              <a:rPr lang="en-US" sz="2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seen your salvation</a:t>
            </a:r>
            <a:r>
              <a:rPr lang="en-US" sz="2800" dirty="0">
                <a:latin typeface="ADLaM Display" panose="02010000000000000000" pitchFamily="2" charset="77"/>
                <a:ea typeface="ADLaM Display" panose="02010000000000000000" pitchFamily="2" charset="77"/>
                <a:cs typeface="ADLaM Display" panose="02010000000000000000" pitchFamily="2" charset="77"/>
              </a:rPr>
              <a:t>,</a:t>
            </a:r>
            <a:br>
              <a:rPr lang="en-US" sz="2800" dirty="0">
                <a:latin typeface="ADLaM Display" panose="02010000000000000000" pitchFamily="2" charset="77"/>
                <a:ea typeface="ADLaM Display" panose="02010000000000000000" pitchFamily="2" charset="77"/>
                <a:cs typeface="ADLaM Display" panose="02010000000000000000" pitchFamily="2" charset="77"/>
              </a:rPr>
            </a:br>
            <a:r>
              <a:rPr lang="en-US" sz="2800" b="1" baseline="30000" dirty="0">
                <a:latin typeface="ADLaM Display" panose="02010000000000000000" pitchFamily="2" charset="77"/>
                <a:ea typeface="ADLaM Display" panose="02010000000000000000" pitchFamily="2" charset="77"/>
                <a:cs typeface="ADLaM Display" panose="02010000000000000000" pitchFamily="2" charset="77"/>
              </a:rPr>
              <a:t>31 </a:t>
            </a:r>
            <a:r>
              <a:rPr lang="en-US" sz="2800" dirty="0">
                <a:latin typeface="ADLaM Display" panose="02010000000000000000" pitchFamily="2" charset="77"/>
                <a:ea typeface="ADLaM Display" panose="02010000000000000000" pitchFamily="2" charset="77"/>
                <a:cs typeface="ADLaM Display" panose="02010000000000000000" pitchFamily="2" charset="77"/>
              </a:rPr>
              <a:t>    which you have prepared in the sight of all nations:</a:t>
            </a:r>
            <a:br>
              <a:rPr lang="en-US" sz="2800" dirty="0">
                <a:latin typeface="ADLaM Display" panose="02010000000000000000" pitchFamily="2" charset="77"/>
                <a:ea typeface="ADLaM Display" panose="02010000000000000000" pitchFamily="2" charset="77"/>
                <a:cs typeface="ADLaM Display" panose="02010000000000000000" pitchFamily="2" charset="77"/>
              </a:rPr>
            </a:br>
            <a:r>
              <a:rPr lang="en-US" sz="2800" b="1" baseline="30000" dirty="0">
                <a:latin typeface="ADLaM Display" panose="02010000000000000000" pitchFamily="2" charset="77"/>
                <a:ea typeface="ADLaM Display" panose="02010000000000000000" pitchFamily="2" charset="77"/>
                <a:cs typeface="ADLaM Display" panose="02010000000000000000" pitchFamily="2" charset="77"/>
              </a:rPr>
              <a:t>32 </a:t>
            </a:r>
            <a:r>
              <a:rPr lang="en-US" sz="2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a light for revelation </a:t>
            </a:r>
            <a:r>
              <a:rPr lang="en-US" sz="2800" dirty="0">
                <a:latin typeface="ADLaM Display" panose="02010000000000000000" pitchFamily="2" charset="77"/>
                <a:ea typeface="ADLaM Display" panose="02010000000000000000" pitchFamily="2" charset="77"/>
                <a:cs typeface="ADLaM Display" panose="02010000000000000000" pitchFamily="2" charset="77"/>
              </a:rPr>
              <a:t>to the Gentiles,</a:t>
            </a:r>
            <a:br>
              <a:rPr lang="en-US" sz="2800" dirty="0">
                <a:latin typeface="ADLaM Display" panose="02010000000000000000" pitchFamily="2" charset="77"/>
                <a:ea typeface="ADLaM Display" panose="02010000000000000000" pitchFamily="2" charset="77"/>
                <a:cs typeface="ADLaM Display" panose="02010000000000000000" pitchFamily="2" charset="77"/>
              </a:rPr>
            </a:br>
            <a:r>
              <a:rPr lang="en-US" sz="2800" dirty="0">
                <a:latin typeface="ADLaM Display" panose="02010000000000000000" pitchFamily="2" charset="77"/>
                <a:ea typeface="ADLaM Display" panose="02010000000000000000" pitchFamily="2" charset="77"/>
                <a:cs typeface="ADLaM Display" panose="02010000000000000000" pitchFamily="2" charset="77"/>
              </a:rPr>
              <a:t>    and the </a:t>
            </a:r>
            <a:r>
              <a:rPr lang="en-US" sz="2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glory of your people </a:t>
            </a:r>
            <a:r>
              <a:rPr lang="en-US" sz="2800" dirty="0">
                <a:latin typeface="ADLaM Display" panose="02010000000000000000" pitchFamily="2" charset="77"/>
                <a:ea typeface="ADLaM Display" panose="02010000000000000000" pitchFamily="2" charset="77"/>
                <a:cs typeface="ADLaM Display" panose="02010000000000000000" pitchFamily="2" charset="77"/>
              </a:rPr>
              <a:t>Israel.”</a:t>
            </a:r>
          </a:p>
        </p:txBody>
      </p:sp>
    </p:spTree>
    <p:extLst>
      <p:ext uri="{BB962C8B-B14F-4D97-AF65-F5344CB8AC3E}">
        <p14:creationId xmlns:p14="http://schemas.microsoft.com/office/powerpoint/2010/main" val="1197892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F05C5D-3D48-280F-84B3-B66E56C26019}"/>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15D9F4B-ADAD-BB4E-4D03-581E948BE15F}"/>
              </a:ext>
            </a:extLst>
          </p:cNvPr>
          <p:cNvSpPr>
            <a:spLocks noGrp="1"/>
          </p:cNvSpPr>
          <p:nvPr>
            <p:ph idx="1"/>
          </p:nvPr>
        </p:nvSpPr>
        <p:spPr>
          <a:xfrm>
            <a:off x="0" y="1625600"/>
            <a:ext cx="6493933" cy="4593086"/>
          </a:xfrm>
        </p:spPr>
        <p:txBody>
          <a:bodyPr>
            <a:normAutofit/>
          </a:bodyPr>
          <a:lstStyle/>
          <a:p>
            <a:pPr marL="0" indent="0" algn="ctr">
              <a:buNone/>
            </a:pPr>
            <a:r>
              <a:rPr lang="en-US" sz="3200" dirty="0">
                <a:latin typeface="ADLaM Display" panose="02010000000000000000" pitchFamily="2" charset="77"/>
                <a:ea typeface="ADLaM Display" panose="02010000000000000000" pitchFamily="2" charset="77"/>
                <a:cs typeface="ADLaM Display" panose="02010000000000000000" pitchFamily="2" charset="77"/>
              </a:rPr>
              <a:t>In these verses, we read about a man named Simeon. He was a very old and devoted follower of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3200" dirty="0">
                <a:latin typeface="ADLaM Display" panose="02010000000000000000" pitchFamily="2" charset="77"/>
                <a:ea typeface="ADLaM Display" panose="02010000000000000000" pitchFamily="2" charset="77"/>
                <a:cs typeface="ADLaM Display" panose="02010000000000000000" pitchFamily="2" charset="77"/>
              </a:rPr>
              <a:t>. He had waited his whole life to meet the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promised Messiah</a:t>
            </a:r>
            <a:r>
              <a:rPr lang="en-US" sz="3200" dirty="0">
                <a:latin typeface="ADLaM Display" panose="02010000000000000000" pitchFamily="2" charset="77"/>
                <a:ea typeface="ADLaM Display" panose="02010000000000000000" pitchFamily="2" charset="77"/>
                <a:cs typeface="ADLaM Display" panose="02010000000000000000" pitchFamily="2" charset="77"/>
              </a:rPr>
              <a:t>. The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Holy Spirit </a:t>
            </a:r>
            <a:r>
              <a:rPr lang="en-US" sz="3200" dirty="0">
                <a:latin typeface="ADLaM Display" panose="02010000000000000000" pitchFamily="2" charset="77"/>
                <a:ea typeface="ADLaM Display" panose="02010000000000000000" pitchFamily="2" charset="77"/>
                <a:cs typeface="ADLaM Display" panose="02010000000000000000" pitchFamily="2" charset="77"/>
              </a:rPr>
              <a:t>had told Simeon that he would not die until he had seen the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Messiah</a:t>
            </a:r>
            <a:r>
              <a:rPr lang="en-US" sz="3200" dirty="0">
                <a:latin typeface="ADLaM Display" panose="02010000000000000000" pitchFamily="2" charset="77"/>
                <a:ea typeface="ADLaM Display" panose="02010000000000000000" pitchFamily="2" charset="77"/>
                <a:cs typeface="ADLaM Display" panose="02010000000000000000" pitchFamily="2" charset="77"/>
              </a:rPr>
              <a:t>. That’s a pretty cool promise! </a:t>
            </a:r>
          </a:p>
        </p:txBody>
      </p:sp>
      <p:pic>
        <p:nvPicPr>
          <p:cNvPr id="4" name="Content Placeholder 3" descr="A cartoon of a person holding a baby&#10;&#10;AI-generated content may be incorrect.">
            <a:extLst>
              <a:ext uri="{FF2B5EF4-FFF2-40B4-BE49-F238E27FC236}">
                <a16:creationId xmlns:a16="http://schemas.microsoft.com/office/drawing/2014/main" id="{BF180308-9D7A-FC15-A36B-660F31B2A0D4}"/>
              </a:ext>
            </a:extLst>
          </p:cNvPr>
          <p:cNvPicPr>
            <a:picLocks noChangeAspect="1"/>
          </p:cNvPicPr>
          <p:nvPr/>
        </p:nvPicPr>
        <p:blipFill>
          <a:blip r:embed="rId2"/>
          <a:srcRect l="16107" r="9335" b="2"/>
          <a:stretch>
            <a:fillRect/>
          </a:stretch>
        </p:blipFill>
        <p:spPr>
          <a:xfrm>
            <a:off x="6985000" y="1625600"/>
            <a:ext cx="5207000" cy="4593085"/>
          </a:xfrm>
          <a:prstGeom prst="rect">
            <a:avLst/>
          </a:prstGeom>
        </p:spPr>
      </p:pic>
    </p:spTree>
    <p:extLst>
      <p:ext uri="{BB962C8B-B14F-4D97-AF65-F5344CB8AC3E}">
        <p14:creationId xmlns:p14="http://schemas.microsoft.com/office/powerpoint/2010/main" val="1150142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A7B56-ECE0-1F03-30D6-BDF8BCC5436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3D454F-8924-08E0-B276-9A745E8E7F65}"/>
              </a:ext>
            </a:extLst>
          </p:cNvPr>
          <p:cNvSpPr>
            <a:spLocks noGrp="1"/>
          </p:cNvSpPr>
          <p:nvPr>
            <p:ph idx="1"/>
          </p:nvPr>
        </p:nvSpPr>
        <p:spPr>
          <a:xfrm>
            <a:off x="0" y="1388534"/>
            <a:ext cx="12192000" cy="5469466"/>
          </a:xfrm>
        </p:spPr>
        <p:txBody>
          <a:bodyPr/>
          <a:lstStyle/>
          <a:p>
            <a:pPr marL="0" indent="0" algn="ctr">
              <a:buNone/>
            </a:pPr>
            <a:endParaRPr lang="en-US" sz="4800" dirty="0">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4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4800" dirty="0">
                <a:latin typeface="ADLaM Display" panose="02010000000000000000" pitchFamily="2" charset="77"/>
                <a:ea typeface="ADLaM Display" panose="02010000000000000000" pitchFamily="2" charset="77"/>
                <a:cs typeface="ADLaM Display" panose="02010000000000000000" pitchFamily="2" charset="77"/>
              </a:rPr>
              <a:t> kept His promise to Simeon! </a:t>
            </a:r>
            <a:r>
              <a:rPr lang="en-US" sz="4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4800" dirty="0">
                <a:latin typeface="ADLaM Display" panose="02010000000000000000" pitchFamily="2" charset="77"/>
                <a:ea typeface="ADLaM Display" panose="02010000000000000000" pitchFamily="2" charset="77"/>
                <a:cs typeface="ADLaM Display" panose="02010000000000000000" pitchFamily="2" charset="77"/>
              </a:rPr>
              <a:t> told Simeon that he would have a chance to meet the </a:t>
            </a:r>
            <a:r>
              <a:rPr lang="en-US" sz="4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Messiah</a:t>
            </a:r>
            <a:r>
              <a:rPr lang="en-US" sz="4800" dirty="0">
                <a:latin typeface="ADLaM Display" panose="02010000000000000000" pitchFamily="2" charset="77"/>
                <a:ea typeface="ADLaM Display" panose="02010000000000000000" pitchFamily="2" charset="77"/>
                <a:cs typeface="ADLaM Display" panose="02010000000000000000" pitchFamily="2" charset="77"/>
              </a:rPr>
              <a:t> before he died, and </a:t>
            </a:r>
            <a:r>
              <a:rPr lang="en-US" sz="4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4800" dirty="0">
                <a:latin typeface="ADLaM Display" panose="02010000000000000000" pitchFamily="2" charset="77"/>
                <a:ea typeface="ADLaM Display" panose="02010000000000000000" pitchFamily="2" charset="77"/>
                <a:cs typeface="ADLaM Display" panose="02010000000000000000" pitchFamily="2" charset="77"/>
              </a:rPr>
              <a:t> revealed to Simeon that </a:t>
            </a:r>
            <a:r>
              <a:rPr lang="en-US" sz="4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800" dirty="0">
                <a:latin typeface="ADLaM Display" panose="02010000000000000000" pitchFamily="2" charset="77"/>
                <a:ea typeface="ADLaM Display" panose="02010000000000000000" pitchFamily="2" charset="77"/>
                <a:cs typeface="ADLaM Display" panose="02010000000000000000" pitchFamily="2" charset="77"/>
              </a:rPr>
              <a:t> </a:t>
            </a:r>
            <a:r>
              <a:rPr lang="en-US" sz="4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was the Messiah </a:t>
            </a:r>
            <a:r>
              <a:rPr lang="en-US" sz="4800" dirty="0">
                <a:latin typeface="ADLaM Display" panose="02010000000000000000" pitchFamily="2" charset="77"/>
                <a:ea typeface="ADLaM Display" panose="02010000000000000000" pitchFamily="2" charset="77"/>
                <a:cs typeface="ADLaM Display" panose="02010000000000000000" pitchFamily="2" charset="77"/>
              </a:rPr>
              <a:t>he had been waiting for. </a:t>
            </a:r>
          </a:p>
          <a:p>
            <a:pPr algn="ctr"/>
            <a:endParaRPr lang="en-US" dirty="0"/>
          </a:p>
        </p:txBody>
      </p:sp>
    </p:spTree>
    <p:extLst>
      <p:ext uri="{BB962C8B-B14F-4D97-AF65-F5344CB8AC3E}">
        <p14:creationId xmlns:p14="http://schemas.microsoft.com/office/powerpoint/2010/main" val="1167012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7027C-8F24-FFF9-B72E-ADEA8F08223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CF4826-E49E-29FB-2F34-6274923F4171}"/>
              </a:ext>
            </a:extLst>
          </p:cNvPr>
          <p:cNvSpPr>
            <a:spLocks noGrp="1"/>
          </p:cNvSpPr>
          <p:nvPr>
            <p:ph idx="1"/>
          </p:nvPr>
        </p:nvSpPr>
        <p:spPr>
          <a:xfrm>
            <a:off x="0" y="1388534"/>
            <a:ext cx="12192000" cy="5469466"/>
          </a:xfrm>
        </p:spPr>
        <p:txBody>
          <a:bodyPr/>
          <a:lstStyle/>
          <a:p>
            <a:pPr marL="0" indent="0" algn="ctr">
              <a:buNone/>
            </a:pPr>
            <a:endParaRPr lang="en-US" sz="4800" dirty="0">
              <a:latin typeface="ADLaM Display" panose="02010000000000000000" pitchFamily="2" charset="77"/>
              <a:ea typeface="ADLaM Display" panose="02010000000000000000" pitchFamily="2" charset="77"/>
              <a:cs typeface="ADLaM Display" panose="02010000000000000000" pitchFamily="2" charset="77"/>
            </a:endParaRPr>
          </a:p>
          <a:p>
            <a:pPr algn="ctr"/>
            <a:endParaRPr lang="en-US" dirty="0"/>
          </a:p>
        </p:txBody>
      </p:sp>
      <p:sp>
        <p:nvSpPr>
          <p:cNvPr id="2" name="TextBox 1">
            <a:extLst>
              <a:ext uri="{FF2B5EF4-FFF2-40B4-BE49-F238E27FC236}">
                <a16:creationId xmlns:a16="http://schemas.microsoft.com/office/drawing/2014/main" id="{012CE322-A5A5-ABDA-4F21-C1FB3ECCE101}"/>
              </a:ext>
            </a:extLst>
          </p:cNvPr>
          <p:cNvSpPr txBox="1"/>
          <p:nvPr/>
        </p:nvSpPr>
        <p:spPr>
          <a:xfrm>
            <a:off x="0" y="1388534"/>
            <a:ext cx="12191999" cy="4955203"/>
          </a:xfrm>
          <a:prstGeom prst="rect">
            <a:avLst/>
          </a:prstGeom>
          <a:noFill/>
        </p:spPr>
        <p:txBody>
          <a:bodyPr wrap="square" rtlCol="0">
            <a:spAutoFit/>
          </a:bodyPr>
          <a:lstStyle/>
          <a:p>
            <a:pPr algn="ctr"/>
            <a:endParaRPr lang="en-US" sz="3600" dirty="0">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3500" dirty="0">
                <a:latin typeface="ADLaM Display" panose="02010000000000000000" pitchFamily="2" charset="77"/>
                <a:ea typeface="ADLaM Display" panose="02010000000000000000" pitchFamily="2" charset="77"/>
                <a:cs typeface="ADLaM Display" panose="02010000000000000000" pitchFamily="2" charset="77"/>
              </a:rPr>
              <a:t>It’s so cool to see that </a:t>
            </a:r>
            <a:r>
              <a:rPr lang="en-US" sz="35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3500" dirty="0">
                <a:latin typeface="ADLaM Display" panose="02010000000000000000" pitchFamily="2" charset="77"/>
                <a:ea typeface="ADLaM Display" panose="02010000000000000000" pitchFamily="2" charset="77"/>
                <a:cs typeface="ADLaM Display" panose="02010000000000000000" pitchFamily="2" charset="77"/>
              </a:rPr>
              <a:t> made those promises to Mary and Joseph, and Simeon and that He came through for them. Those are just two of the many promises </a:t>
            </a:r>
            <a:r>
              <a:rPr lang="en-US" sz="35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3500" dirty="0">
                <a:latin typeface="ADLaM Display" panose="02010000000000000000" pitchFamily="2" charset="77"/>
                <a:ea typeface="ADLaM Display" panose="02010000000000000000" pitchFamily="2" charset="77"/>
                <a:cs typeface="ADLaM Display" panose="02010000000000000000" pitchFamily="2" charset="77"/>
              </a:rPr>
              <a:t> made that can be found in the Bible. </a:t>
            </a:r>
            <a:r>
              <a:rPr lang="en-US" sz="35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3500" dirty="0">
                <a:latin typeface="ADLaM Display" panose="02010000000000000000" pitchFamily="2" charset="77"/>
                <a:ea typeface="ADLaM Display" panose="02010000000000000000" pitchFamily="2" charset="77"/>
                <a:cs typeface="ADLaM Display" panose="02010000000000000000" pitchFamily="2" charset="77"/>
              </a:rPr>
              <a:t> gave many prophecies through the Old Testament prophets that were </a:t>
            </a:r>
            <a:r>
              <a:rPr lang="en-US" sz="35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fulfilled through Jesus’ life on earth</a:t>
            </a:r>
            <a:r>
              <a:rPr lang="en-US" sz="3500" dirty="0">
                <a:latin typeface="ADLaM Display" panose="02010000000000000000" pitchFamily="2" charset="77"/>
                <a:ea typeface="ADLaM Display" panose="02010000000000000000" pitchFamily="2" charset="77"/>
                <a:cs typeface="ADLaM Display" panose="02010000000000000000" pitchFamily="2" charset="77"/>
              </a:rPr>
              <a:t>. The same </a:t>
            </a:r>
            <a:r>
              <a:rPr lang="en-US" sz="35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3500" dirty="0">
                <a:latin typeface="ADLaM Display" panose="02010000000000000000" pitchFamily="2" charset="77"/>
                <a:ea typeface="ADLaM Display" panose="02010000000000000000" pitchFamily="2" charset="77"/>
                <a:cs typeface="ADLaM Display" panose="02010000000000000000" pitchFamily="2" charset="77"/>
              </a:rPr>
              <a:t> who made those promises in the Bible and kept them is the same </a:t>
            </a:r>
            <a:r>
              <a:rPr lang="en-US" sz="35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3500" dirty="0">
                <a:latin typeface="ADLaM Display" panose="02010000000000000000" pitchFamily="2" charset="77"/>
                <a:ea typeface="ADLaM Display" panose="02010000000000000000" pitchFamily="2" charset="77"/>
                <a:cs typeface="ADLaM Display" panose="02010000000000000000" pitchFamily="2" charset="77"/>
              </a:rPr>
              <a:t> we worship today. </a:t>
            </a:r>
          </a:p>
        </p:txBody>
      </p:sp>
    </p:spTree>
    <p:extLst>
      <p:ext uri="{BB962C8B-B14F-4D97-AF65-F5344CB8AC3E}">
        <p14:creationId xmlns:p14="http://schemas.microsoft.com/office/powerpoint/2010/main" val="2945710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5C0F5-AA09-422F-E217-44DF13EBE10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A62C42-7D13-E70D-017F-1C9422F15B2F}"/>
              </a:ext>
            </a:extLst>
          </p:cNvPr>
          <p:cNvSpPr>
            <a:spLocks noGrp="1"/>
          </p:cNvSpPr>
          <p:nvPr>
            <p:ph idx="1"/>
          </p:nvPr>
        </p:nvSpPr>
        <p:spPr>
          <a:xfrm>
            <a:off x="0" y="1388534"/>
            <a:ext cx="12192000" cy="5469466"/>
          </a:xfrm>
        </p:spPr>
        <p:txBody>
          <a:bodyPr/>
          <a:lstStyle/>
          <a:p>
            <a:pPr marL="0" indent="0" algn="ctr">
              <a:buNone/>
            </a:pPr>
            <a:endParaRPr lang="en-US" sz="4800" dirty="0">
              <a:latin typeface="ADLaM Display" panose="02010000000000000000" pitchFamily="2" charset="77"/>
              <a:ea typeface="ADLaM Display" panose="02010000000000000000" pitchFamily="2" charset="77"/>
              <a:cs typeface="ADLaM Display" panose="02010000000000000000" pitchFamily="2" charset="77"/>
            </a:endParaRPr>
          </a:p>
          <a:p>
            <a:pPr algn="ctr"/>
            <a:endParaRPr lang="en-US" dirty="0"/>
          </a:p>
        </p:txBody>
      </p:sp>
      <p:sp>
        <p:nvSpPr>
          <p:cNvPr id="4" name="TextBox 3">
            <a:extLst>
              <a:ext uri="{FF2B5EF4-FFF2-40B4-BE49-F238E27FC236}">
                <a16:creationId xmlns:a16="http://schemas.microsoft.com/office/drawing/2014/main" id="{09F11744-4F7E-6027-FA44-6CB48194035E}"/>
              </a:ext>
            </a:extLst>
          </p:cNvPr>
          <p:cNvSpPr txBox="1"/>
          <p:nvPr/>
        </p:nvSpPr>
        <p:spPr>
          <a:xfrm>
            <a:off x="0" y="1388534"/>
            <a:ext cx="12192000" cy="4401205"/>
          </a:xfrm>
          <a:prstGeom prst="rect">
            <a:avLst/>
          </a:prstGeom>
          <a:noFill/>
        </p:spPr>
        <p:txBody>
          <a:bodyPr wrap="square" rtlCol="0">
            <a:spAutoFit/>
          </a:bodyPr>
          <a:lstStyle/>
          <a:p>
            <a:pPr algn="ctr"/>
            <a:endParaRPr lang="en-US" sz="4000" dirty="0">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4000" dirty="0">
                <a:latin typeface="ADLaM Display" panose="02010000000000000000" pitchFamily="2" charset="77"/>
                <a:ea typeface="ADLaM Display" panose="02010000000000000000" pitchFamily="2" charset="77"/>
                <a:cs typeface="ADLaM Display" panose="02010000000000000000" pitchFamily="2" charset="77"/>
              </a:rPr>
              <a:t>The promises of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4000" dirty="0">
                <a:latin typeface="ADLaM Display" panose="02010000000000000000" pitchFamily="2" charset="77"/>
                <a:ea typeface="ADLaM Display" panose="02010000000000000000" pitchFamily="2" charset="77"/>
                <a:cs typeface="ADLaM Display" panose="02010000000000000000" pitchFamily="2" charset="77"/>
              </a:rPr>
              <a:t> found in His Word were not just for the people in the Bible; they are for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all of us </a:t>
            </a:r>
            <a:r>
              <a:rPr lang="en-US" sz="4000" dirty="0">
                <a:latin typeface="ADLaM Display" panose="02010000000000000000" pitchFamily="2" charset="77"/>
                <a:ea typeface="ADLaM Display" panose="02010000000000000000" pitchFamily="2" charset="77"/>
                <a:cs typeface="ADLaM Display" panose="02010000000000000000" pitchFamily="2" charset="77"/>
              </a:rPr>
              <a:t>as well. That’s why our Faith Fact is </a:t>
            </a:r>
            <a:r>
              <a:rPr lang="en-US" sz="4000" b="1"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 gave me Jesus</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a:t>
            </a:r>
            <a:r>
              <a:rPr lang="en-US" sz="4000" dirty="0">
                <a:latin typeface="ADLaM Display" panose="02010000000000000000" pitchFamily="2" charset="77"/>
                <a:ea typeface="ADLaM Display" panose="02010000000000000000" pitchFamily="2" charset="77"/>
                <a:cs typeface="ADLaM Display" panose="02010000000000000000" pitchFamily="2" charset="77"/>
              </a:rPr>
              <a:t>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000" dirty="0">
                <a:latin typeface="ADLaM Display" panose="02010000000000000000" pitchFamily="2" charset="77"/>
                <a:ea typeface="ADLaM Display" panose="02010000000000000000" pitchFamily="2" charset="77"/>
                <a:cs typeface="ADLaM Display" panose="02010000000000000000" pitchFamily="2" charset="77"/>
              </a:rPr>
              <a:t> came to help you and me. We can have a relationship with Him, and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He can help us</a:t>
            </a:r>
            <a:r>
              <a:rPr lang="en-US" sz="4000" dirty="0">
                <a:latin typeface="ADLaM Display" panose="02010000000000000000" pitchFamily="2" charset="77"/>
                <a:ea typeface="ADLaM Display" panose="02010000000000000000" pitchFamily="2" charset="77"/>
                <a:cs typeface="ADLaM Display" panose="02010000000000000000" pitchFamily="2" charset="77"/>
              </a:rPr>
              <a:t> just like He helped others in the Bible.</a:t>
            </a:r>
          </a:p>
        </p:txBody>
      </p:sp>
    </p:spTree>
    <p:extLst>
      <p:ext uri="{BB962C8B-B14F-4D97-AF65-F5344CB8AC3E}">
        <p14:creationId xmlns:p14="http://schemas.microsoft.com/office/powerpoint/2010/main" val="821861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03FA7-6FDA-BC31-D880-6F801B6D21D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F4C257-A866-4993-214B-11FA255A4E4D}"/>
              </a:ext>
            </a:extLst>
          </p:cNvPr>
          <p:cNvSpPr>
            <a:spLocks noGrp="1"/>
          </p:cNvSpPr>
          <p:nvPr>
            <p:ph idx="1"/>
          </p:nvPr>
        </p:nvSpPr>
        <p:spPr>
          <a:xfrm>
            <a:off x="0" y="1388534"/>
            <a:ext cx="12192000" cy="5469466"/>
          </a:xfrm>
        </p:spPr>
        <p:txBody>
          <a:bodyPr/>
          <a:lstStyle/>
          <a:p>
            <a:pPr marL="0" indent="0" algn="ctr">
              <a:buNone/>
            </a:pPr>
            <a:endParaRPr lang="en-US" sz="4800" dirty="0">
              <a:latin typeface="ADLaM Display" panose="02010000000000000000" pitchFamily="2" charset="77"/>
              <a:ea typeface="ADLaM Display" panose="02010000000000000000" pitchFamily="2" charset="77"/>
              <a:cs typeface="ADLaM Display" panose="02010000000000000000" pitchFamily="2" charset="77"/>
            </a:endParaRPr>
          </a:p>
          <a:p>
            <a:pPr algn="ctr"/>
            <a:endParaRPr lang="en-US" dirty="0"/>
          </a:p>
        </p:txBody>
      </p:sp>
      <p:sp>
        <p:nvSpPr>
          <p:cNvPr id="2" name="TextBox 1">
            <a:extLst>
              <a:ext uri="{FF2B5EF4-FFF2-40B4-BE49-F238E27FC236}">
                <a16:creationId xmlns:a16="http://schemas.microsoft.com/office/drawing/2014/main" id="{ED8A595D-FEC2-8B54-A2E3-EC7FC435697E}"/>
              </a:ext>
            </a:extLst>
          </p:cNvPr>
          <p:cNvSpPr txBox="1"/>
          <p:nvPr/>
        </p:nvSpPr>
        <p:spPr>
          <a:xfrm>
            <a:off x="0" y="1574800"/>
            <a:ext cx="12191999" cy="3970318"/>
          </a:xfrm>
          <a:prstGeom prst="rect">
            <a:avLst/>
          </a:prstGeom>
          <a:noFill/>
        </p:spPr>
        <p:txBody>
          <a:bodyPr wrap="square" rtlCol="0">
            <a:spAutoFit/>
          </a:bodyPr>
          <a:lstStyle/>
          <a:p>
            <a:pPr algn="ctr"/>
            <a:endParaRPr lang="en-US" sz="2800" dirty="0">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2800" dirty="0">
                <a:latin typeface="ADLaM Display" panose="02010000000000000000" pitchFamily="2" charset="77"/>
                <a:ea typeface="ADLaM Display" panose="02010000000000000000" pitchFamily="2" charset="77"/>
                <a:cs typeface="ADLaM Display" panose="02010000000000000000" pitchFamily="2" charset="77"/>
              </a:rPr>
              <a:t>Let’s take some time right now to thank God for </a:t>
            </a:r>
            <a:r>
              <a:rPr lang="en-US" sz="2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His gift and promis</a:t>
            </a:r>
            <a:r>
              <a:rPr lang="en-US" sz="2800" dirty="0">
                <a:latin typeface="ADLaM Display" panose="02010000000000000000" pitchFamily="2" charset="77"/>
                <a:ea typeface="ADLaM Display" panose="02010000000000000000" pitchFamily="2" charset="77"/>
                <a:cs typeface="ADLaM Display" panose="02010000000000000000" pitchFamily="2" charset="77"/>
              </a:rPr>
              <a:t>es. If </a:t>
            </a:r>
            <a:r>
              <a:rPr lang="en-US" sz="2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2800" dirty="0">
                <a:latin typeface="ADLaM Display" panose="02010000000000000000" pitchFamily="2" charset="77"/>
                <a:ea typeface="ADLaM Display" panose="02010000000000000000" pitchFamily="2" charset="77"/>
                <a:cs typeface="ADLaM Display" panose="02010000000000000000" pitchFamily="2" charset="77"/>
              </a:rPr>
              <a:t> had not kept His promise of sending the gift of </a:t>
            </a:r>
            <a:r>
              <a:rPr lang="en-US" sz="2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2800" dirty="0">
                <a:latin typeface="ADLaM Display" panose="02010000000000000000" pitchFamily="2" charset="77"/>
                <a:ea typeface="ADLaM Display" panose="02010000000000000000" pitchFamily="2" charset="77"/>
                <a:cs typeface="ADLaM Display" panose="02010000000000000000" pitchFamily="2" charset="77"/>
              </a:rPr>
              <a:t>, our life and future would be very different. When </a:t>
            </a:r>
            <a:r>
              <a:rPr lang="en-US" sz="2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2800" dirty="0">
                <a:latin typeface="ADLaM Display" panose="02010000000000000000" pitchFamily="2" charset="77"/>
                <a:ea typeface="ADLaM Display" panose="02010000000000000000" pitchFamily="2" charset="77"/>
                <a:cs typeface="ADLaM Display" panose="02010000000000000000" pitchFamily="2" charset="77"/>
              </a:rPr>
              <a:t> grew up and eventually died on a cross, He took the punishment for all our sins. Because He was willing to die, we have the opportunity to </a:t>
            </a:r>
            <a:r>
              <a:rPr lang="en-US" sz="2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live forever with Him</a:t>
            </a:r>
            <a:r>
              <a:rPr lang="en-US" sz="2800" dirty="0">
                <a:latin typeface="ADLaM Display" panose="02010000000000000000" pitchFamily="2" charset="77"/>
                <a:ea typeface="ADLaM Display" panose="02010000000000000000" pitchFamily="2" charset="77"/>
                <a:cs typeface="ADLaM Display" panose="02010000000000000000" pitchFamily="2" charset="77"/>
              </a:rPr>
              <a:t>. If you haven’t done so, take a moment to ask </a:t>
            </a:r>
            <a:r>
              <a:rPr lang="en-US" sz="2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2800" dirty="0">
                <a:latin typeface="ADLaM Display" panose="02010000000000000000" pitchFamily="2" charset="77"/>
                <a:ea typeface="ADLaM Display" panose="02010000000000000000" pitchFamily="2" charset="77"/>
                <a:cs typeface="ADLaM Display" panose="02010000000000000000" pitchFamily="2" charset="77"/>
              </a:rPr>
              <a:t> to come into your life and forgive your sins right now. Don’t let </a:t>
            </a:r>
            <a:r>
              <a:rPr lang="en-US" sz="2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God’s promise and Jesus’ sacrifice</a:t>
            </a:r>
            <a:r>
              <a:rPr lang="en-US" sz="2800" dirty="0">
                <a:latin typeface="ADLaM Display" panose="02010000000000000000" pitchFamily="2" charset="77"/>
                <a:ea typeface="ADLaM Display" panose="02010000000000000000" pitchFamily="2" charset="77"/>
                <a:cs typeface="ADLaM Display" panose="02010000000000000000" pitchFamily="2" charset="77"/>
              </a:rPr>
              <a:t> go to waste!</a:t>
            </a:r>
          </a:p>
        </p:txBody>
      </p:sp>
    </p:spTree>
    <p:extLst>
      <p:ext uri="{BB962C8B-B14F-4D97-AF65-F5344CB8AC3E}">
        <p14:creationId xmlns:p14="http://schemas.microsoft.com/office/powerpoint/2010/main" val="1299196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1D5A2-E794-C799-B375-D80D0CC8E0E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24CFD8-B880-64EA-AC19-215AAD606AAA}"/>
              </a:ext>
            </a:extLst>
          </p:cNvPr>
          <p:cNvSpPr>
            <a:spLocks noGrp="1"/>
          </p:cNvSpPr>
          <p:nvPr>
            <p:ph idx="1"/>
          </p:nvPr>
        </p:nvSpPr>
        <p:spPr>
          <a:xfrm>
            <a:off x="0" y="1388534"/>
            <a:ext cx="12192000" cy="5469466"/>
          </a:xfrm>
        </p:spPr>
        <p:txBody>
          <a:bodyPr/>
          <a:lstStyle/>
          <a:p>
            <a:pPr marL="0" indent="0" algn="ctr">
              <a:buNone/>
            </a:pPr>
            <a:endParaRPr lang="en-US" sz="4800" dirty="0">
              <a:latin typeface="ADLaM Display" panose="02010000000000000000" pitchFamily="2" charset="77"/>
              <a:ea typeface="ADLaM Display" panose="02010000000000000000" pitchFamily="2" charset="77"/>
              <a:cs typeface="ADLaM Display" panose="02010000000000000000" pitchFamily="2" charset="77"/>
            </a:endParaRPr>
          </a:p>
          <a:p>
            <a:pPr algn="ctr"/>
            <a:endParaRPr lang="en-US" dirty="0"/>
          </a:p>
        </p:txBody>
      </p:sp>
      <p:sp>
        <p:nvSpPr>
          <p:cNvPr id="2" name="TextBox 1">
            <a:extLst>
              <a:ext uri="{FF2B5EF4-FFF2-40B4-BE49-F238E27FC236}">
                <a16:creationId xmlns:a16="http://schemas.microsoft.com/office/drawing/2014/main" id="{3C6B1D9A-9EC5-B260-E5C1-A54F2370817E}"/>
              </a:ext>
            </a:extLst>
          </p:cNvPr>
          <p:cNvSpPr txBox="1"/>
          <p:nvPr/>
        </p:nvSpPr>
        <p:spPr>
          <a:xfrm>
            <a:off x="-389467" y="2905780"/>
            <a:ext cx="12191999" cy="1200329"/>
          </a:xfrm>
          <a:prstGeom prst="rect">
            <a:avLst/>
          </a:prstGeom>
          <a:noFill/>
        </p:spPr>
        <p:txBody>
          <a:bodyPr wrap="square" rtlCol="0">
            <a:spAutoFit/>
          </a:bodyPr>
          <a:lstStyle/>
          <a:p>
            <a:pPr algn="ctr"/>
            <a:r>
              <a:rPr lang="en-US" sz="7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LET’S PRAY!</a:t>
            </a:r>
          </a:p>
        </p:txBody>
      </p:sp>
    </p:spTree>
    <p:extLst>
      <p:ext uri="{BB962C8B-B14F-4D97-AF65-F5344CB8AC3E}">
        <p14:creationId xmlns:p14="http://schemas.microsoft.com/office/powerpoint/2010/main" val="2563076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DD069B-657D-78C8-378F-AD771FC394F9}"/>
              </a:ext>
            </a:extLst>
          </p:cNvPr>
          <p:cNvSpPr>
            <a:spLocks noGrp="1"/>
          </p:cNvSpPr>
          <p:nvPr>
            <p:ph idx="1"/>
          </p:nvPr>
        </p:nvSpPr>
        <p:spPr>
          <a:xfrm>
            <a:off x="880533" y="767444"/>
            <a:ext cx="10625667" cy="5976256"/>
          </a:xfrm>
        </p:spPr>
        <p:txBody>
          <a:bodyPr>
            <a:normAutofit/>
          </a:bodyPr>
          <a:lstStyle/>
          <a:p>
            <a:pPr marL="0" indent="0">
              <a:buNone/>
            </a:pPr>
            <a:endParaRPr lang="en-US" sz="3600" dirty="0">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5400" dirty="0">
                <a:latin typeface="ADLaM Display" panose="02010000000000000000" pitchFamily="2" charset="77"/>
                <a:ea typeface="ADLaM Display" panose="02010000000000000000" pitchFamily="2" charset="77"/>
                <a:cs typeface="ADLaM Display" panose="02010000000000000000" pitchFamily="2" charset="77"/>
              </a:rPr>
              <a:t>We will be taking a look at the promise </a:t>
            </a:r>
            <a:r>
              <a:rPr lang="en-US" sz="5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5400" dirty="0">
                <a:latin typeface="ADLaM Display" panose="02010000000000000000" pitchFamily="2" charset="77"/>
                <a:ea typeface="ADLaM Display" panose="02010000000000000000" pitchFamily="2" charset="77"/>
                <a:cs typeface="ADLaM Display" panose="02010000000000000000" pitchFamily="2" charset="77"/>
              </a:rPr>
              <a:t> made to Joseph that Mary would have a </a:t>
            </a:r>
            <a:r>
              <a:rPr lang="en-US" sz="5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very special baby</a:t>
            </a:r>
            <a:r>
              <a:rPr lang="en-US" sz="5400" dirty="0">
                <a:latin typeface="ADLaM Display" panose="02010000000000000000" pitchFamily="2" charset="77"/>
                <a:ea typeface="ADLaM Display" panose="02010000000000000000" pitchFamily="2" charset="77"/>
                <a:cs typeface="ADLaM Display" panose="02010000000000000000" pitchFamily="2" charset="77"/>
              </a:rPr>
              <a:t>. We will see how that promise of that gift was confirmed by another guy who knew </a:t>
            </a:r>
            <a:r>
              <a:rPr lang="en-US" sz="5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5400" dirty="0">
                <a:latin typeface="ADLaM Display" panose="02010000000000000000" pitchFamily="2" charset="77"/>
                <a:ea typeface="ADLaM Display" panose="02010000000000000000" pitchFamily="2" charset="77"/>
                <a:cs typeface="ADLaM Display" panose="02010000000000000000" pitchFamily="2" charset="77"/>
              </a:rPr>
              <a:t> very well. </a:t>
            </a:r>
          </a:p>
          <a:p>
            <a:pPr marL="0" indent="0">
              <a:buNone/>
            </a:pPr>
            <a:endParaRPr lang="en-US" dirty="0"/>
          </a:p>
        </p:txBody>
      </p:sp>
    </p:spTree>
    <p:extLst>
      <p:ext uri="{BB962C8B-B14F-4D97-AF65-F5344CB8AC3E}">
        <p14:creationId xmlns:p14="http://schemas.microsoft.com/office/powerpoint/2010/main" val="1239663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2A5715-78B4-1716-EBB8-36A9DA543D44}"/>
              </a:ext>
            </a:extLst>
          </p:cNvPr>
          <p:cNvSpPr>
            <a:spLocks noGrp="1"/>
          </p:cNvSpPr>
          <p:nvPr>
            <p:ph idx="1"/>
          </p:nvPr>
        </p:nvSpPr>
        <p:spPr>
          <a:xfrm>
            <a:off x="1659466" y="762000"/>
            <a:ext cx="9194801" cy="6096000"/>
          </a:xfrm>
        </p:spPr>
        <p:txBody>
          <a:bodyPr>
            <a:normAutofit fontScale="92500" lnSpcReduction="10000"/>
          </a:bodyPr>
          <a:lstStyle/>
          <a:p>
            <a:pPr marL="0" indent="0">
              <a:buNone/>
            </a:pPr>
            <a:endParaRPr lang="en-US" sz="3900" dirty="0">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4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4800" dirty="0">
                <a:latin typeface="ADLaM Display" panose="02010000000000000000" pitchFamily="2" charset="77"/>
                <a:ea typeface="ADLaM Display" panose="02010000000000000000" pitchFamily="2" charset="77"/>
                <a:cs typeface="ADLaM Display" panose="02010000000000000000" pitchFamily="2" charset="77"/>
              </a:rPr>
              <a:t> made many promises to us in His Word, but the promise to send the gift of </a:t>
            </a:r>
            <a:r>
              <a:rPr lang="en-US" sz="4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800" dirty="0">
                <a:latin typeface="ADLaM Display" panose="02010000000000000000" pitchFamily="2" charset="77"/>
                <a:ea typeface="ADLaM Display" panose="02010000000000000000" pitchFamily="2" charset="77"/>
                <a:cs typeface="ADLaM Display" panose="02010000000000000000" pitchFamily="2" charset="77"/>
              </a:rPr>
              <a:t> was one of the most important. Who knows why it was so important for </a:t>
            </a:r>
            <a:r>
              <a:rPr lang="en-US" sz="4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 to come to earth</a:t>
            </a:r>
            <a:r>
              <a:rPr lang="en-US" sz="4800" dirty="0">
                <a:latin typeface="ADLaM Display" panose="02010000000000000000" pitchFamily="2" charset="77"/>
                <a:ea typeface="ADLaM Display" panose="02010000000000000000" pitchFamily="2" charset="77"/>
                <a:cs typeface="ADLaM Display" panose="02010000000000000000" pitchFamily="2" charset="77"/>
              </a:rPr>
              <a:t>? </a:t>
            </a:r>
            <a:r>
              <a:rPr lang="en-US" sz="4800" i="1" dirty="0">
                <a:latin typeface="ADLaM Display" panose="02010000000000000000" pitchFamily="2" charset="77"/>
                <a:ea typeface="ADLaM Display" panose="02010000000000000000" pitchFamily="2" charset="77"/>
                <a:cs typeface="ADLaM Display" panose="02010000000000000000" pitchFamily="2" charset="77"/>
              </a:rPr>
              <a:t>(Allow responses.) </a:t>
            </a:r>
            <a:r>
              <a:rPr lang="en-US" sz="4800" dirty="0">
                <a:latin typeface="ADLaM Display" panose="02010000000000000000" pitchFamily="2" charset="77"/>
                <a:ea typeface="ADLaM Display" panose="02010000000000000000" pitchFamily="2" charset="77"/>
                <a:cs typeface="ADLaM Display" panose="02010000000000000000" pitchFamily="2" charset="77"/>
              </a:rPr>
              <a:t>He came so we could have a relationship with </a:t>
            </a:r>
            <a:r>
              <a:rPr lang="en-US" sz="4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4800" dirty="0">
                <a:latin typeface="ADLaM Display" panose="02010000000000000000" pitchFamily="2" charset="77"/>
                <a:ea typeface="ADLaM Display" panose="02010000000000000000" pitchFamily="2" charset="77"/>
                <a:cs typeface="ADLaM Display" panose="02010000000000000000" pitchFamily="2" charset="77"/>
              </a:rPr>
              <a:t> by having our sins forgiven. </a:t>
            </a:r>
          </a:p>
          <a:p>
            <a:endParaRPr lang="en-US" dirty="0"/>
          </a:p>
        </p:txBody>
      </p:sp>
    </p:spTree>
    <p:extLst>
      <p:ext uri="{BB962C8B-B14F-4D97-AF65-F5344CB8AC3E}">
        <p14:creationId xmlns:p14="http://schemas.microsoft.com/office/powerpoint/2010/main" val="2821070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3FFF8D3-2EF3-4286-935A-D01BE3C85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a:extLst>
              <a:ext uri="{FF2B5EF4-FFF2-40B4-BE49-F238E27FC236}">
                <a16:creationId xmlns:a16="http://schemas.microsoft.com/office/drawing/2014/main" id="{CD8CCB43-545E-4064-8BB8-5C492D0F5F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9" name="Content Placeholder 8">
            <a:extLst>
              <a:ext uri="{FF2B5EF4-FFF2-40B4-BE49-F238E27FC236}">
                <a16:creationId xmlns:a16="http://schemas.microsoft.com/office/drawing/2014/main" id="{490B0F47-5D4F-843C-D70C-B7C4C0FB2867}"/>
              </a:ext>
            </a:extLst>
          </p:cNvPr>
          <p:cNvSpPr>
            <a:spLocks noGrp="1"/>
          </p:cNvSpPr>
          <p:nvPr>
            <p:ph idx="1"/>
          </p:nvPr>
        </p:nvSpPr>
        <p:spPr>
          <a:xfrm>
            <a:off x="685801" y="1066164"/>
            <a:ext cx="3306742" cy="5791836"/>
          </a:xfrm>
        </p:spPr>
        <p:txBody>
          <a:bodyPr>
            <a:normAutofit fontScale="92500" lnSpcReduction="20000"/>
          </a:bodyPr>
          <a:lstStyle/>
          <a:p>
            <a:pPr algn="ctr"/>
            <a:endParaRPr lang="en-US" sz="2800" dirty="0">
              <a:solidFill>
                <a:schemeClr val="bg1"/>
              </a:solidFill>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endParaRPr lang="en-US" sz="2800" dirty="0">
              <a:solidFill>
                <a:schemeClr val="bg1"/>
              </a:solidFill>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2800" dirty="0">
                <a:solidFill>
                  <a:schemeClr val="bg1"/>
                </a:solidFill>
                <a:latin typeface="ADLaM Display" panose="02010000000000000000" pitchFamily="2" charset="77"/>
                <a:ea typeface="ADLaM Display" panose="02010000000000000000" pitchFamily="2" charset="77"/>
                <a:cs typeface="ADLaM Display" panose="02010000000000000000" pitchFamily="2" charset="77"/>
              </a:rPr>
              <a:t>That’s why our Faith Fact is so important. It tells us that </a:t>
            </a:r>
            <a:r>
              <a:rPr lang="en-US" sz="2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 kept His promise to us</a:t>
            </a:r>
            <a:r>
              <a:rPr lang="en-US" sz="2800" dirty="0">
                <a:solidFill>
                  <a:schemeClr val="bg1"/>
                </a:solidFill>
                <a:latin typeface="ADLaM Display" panose="02010000000000000000" pitchFamily="2" charset="77"/>
                <a:ea typeface="ADLaM Display" panose="02010000000000000000" pitchFamily="2" charset="77"/>
                <a:cs typeface="ADLaM Display" panose="02010000000000000000" pitchFamily="2" charset="77"/>
              </a:rPr>
              <a:t>. Today’s Faith Fact is </a:t>
            </a:r>
            <a:r>
              <a:rPr lang="en-US" sz="2800" b="1"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 gave me Jesus</a:t>
            </a:r>
            <a:r>
              <a:rPr lang="en-US" sz="2800" b="1" dirty="0">
                <a:solidFill>
                  <a:schemeClr val="bg1"/>
                </a:solidFill>
                <a:latin typeface="ADLaM Display" panose="02010000000000000000" pitchFamily="2" charset="77"/>
                <a:ea typeface="ADLaM Display" panose="02010000000000000000" pitchFamily="2" charset="77"/>
                <a:cs typeface="ADLaM Display" panose="02010000000000000000" pitchFamily="2" charset="77"/>
              </a:rPr>
              <a:t>.</a:t>
            </a:r>
            <a:endParaRPr lang="en-US" sz="2800" dirty="0">
              <a:solidFill>
                <a:schemeClr val="bg1"/>
              </a:solidFill>
              <a:latin typeface="ADLaM Display" panose="02010000000000000000" pitchFamily="2" charset="77"/>
              <a:ea typeface="ADLaM Display" panose="02010000000000000000" pitchFamily="2" charset="77"/>
              <a:cs typeface="ADLaM Display" panose="02010000000000000000" pitchFamily="2" charset="77"/>
            </a:endParaRPr>
          </a:p>
          <a:p>
            <a:endParaRPr lang="en-US" sz="2800" dirty="0">
              <a:solidFill>
                <a:schemeClr val="bg1"/>
              </a:solidFill>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2800" dirty="0">
                <a:solidFill>
                  <a:schemeClr val="bg1"/>
                </a:solidFill>
                <a:latin typeface="ADLaM Display" panose="02010000000000000000" pitchFamily="2" charset="77"/>
                <a:ea typeface="ADLaM Display" panose="02010000000000000000" pitchFamily="2" charset="77"/>
                <a:cs typeface="ADLaM Display" panose="02010000000000000000" pitchFamily="2" charset="77"/>
              </a:rPr>
              <a:t>Let’s say the Faith Fact one more time as loudly as possible! </a:t>
            </a:r>
            <a:r>
              <a:rPr lang="en-US" sz="2800" b="1"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 gave me Jesus</a:t>
            </a:r>
            <a:r>
              <a:rPr lang="en-US" sz="2800" b="1" dirty="0">
                <a:solidFill>
                  <a:schemeClr val="bg1"/>
                </a:solidFill>
                <a:latin typeface="ADLaM Display" panose="02010000000000000000" pitchFamily="2" charset="77"/>
                <a:ea typeface="ADLaM Display" panose="02010000000000000000" pitchFamily="2" charset="77"/>
                <a:cs typeface="ADLaM Display" panose="02010000000000000000" pitchFamily="2" charset="77"/>
              </a:rPr>
              <a:t>. </a:t>
            </a:r>
            <a:r>
              <a:rPr lang="en-US" sz="2800" dirty="0">
                <a:solidFill>
                  <a:schemeClr val="bg1"/>
                </a:solidFill>
                <a:latin typeface="ADLaM Display" panose="02010000000000000000" pitchFamily="2" charset="77"/>
                <a:ea typeface="ADLaM Display" panose="02010000000000000000" pitchFamily="2" charset="77"/>
                <a:cs typeface="ADLaM Display" panose="02010000000000000000" pitchFamily="2" charset="77"/>
              </a:rPr>
              <a:t>Great job! Now let’s get into our bible </a:t>
            </a:r>
            <a:r>
              <a:rPr lang="en-US" sz="1600" dirty="0">
                <a:latin typeface="ADLaM Display" panose="02010000000000000000" pitchFamily="2" charset="77"/>
                <a:ea typeface="ADLaM Display" panose="02010000000000000000" pitchFamily="2" charset="77"/>
                <a:cs typeface="ADLaM Display" panose="02010000000000000000" pitchFamily="2" charset="77"/>
              </a:rPr>
              <a:t>story. </a:t>
            </a:r>
          </a:p>
          <a:p>
            <a:endParaRPr lang="en-US" sz="1600" dirty="0">
              <a:solidFill>
                <a:schemeClr val="bg1"/>
              </a:solidFill>
            </a:endParaRPr>
          </a:p>
        </p:txBody>
      </p:sp>
      <p:sp useBgFill="1">
        <p:nvSpPr>
          <p:cNvPr id="16" name="Rounded Rectangle 14">
            <a:extLst>
              <a:ext uri="{FF2B5EF4-FFF2-40B4-BE49-F238E27FC236}">
                <a16:creationId xmlns:a16="http://schemas.microsoft.com/office/drawing/2014/main" id="{E6C57836-126B-4938-8C7A-3C3BCB59D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1066164"/>
            <a:ext cx="6765949"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yellow and red rectangle with text&#10;&#10;AI-generated content may be incorrect.">
            <a:extLst>
              <a:ext uri="{FF2B5EF4-FFF2-40B4-BE49-F238E27FC236}">
                <a16:creationId xmlns:a16="http://schemas.microsoft.com/office/drawing/2014/main" id="{E137AFD6-ED47-4CDA-DC29-F2F1483BA1AD}"/>
              </a:ext>
            </a:extLst>
          </p:cNvPr>
          <p:cNvPicPr>
            <a:picLocks noChangeAspect="1"/>
          </p:cNvPicPr>
          <p:nvPr/>
        </p:nvPicPr>
        <p:blipFill>
          <a:blip r:embed="rId3"/>
          <a:stretch>
            <a:fillRect/>
          </a:stretch>
        </p:blipFill>
        <p:spPr>
          <a:xfrm>
            <a:off x="4955339" y="1917050"/>
            <a:ext cx="6127287" cy="3446598"/>
          </a:xfrm>
          <a:prstGeom prst="rect">
            <a:avLst/>
          </a:prstGeom>
        </p:spPr>
      </p:pic>
    </p:spTree>
    <p:extLst>
      <p:ext uri="{BB962C8B-B14F-4D97-AF65-F5344CB8AC3E}">
        <p14:creationId xmlns:p14="http://schemas.microsoft.com/office/powerpoint/2010/main" val="188529596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D94F7C0-1344-4B3C-AFCB-E7F006BB5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4EC584A2-4215-4DB8-AE1F-E3768D77E8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9" name="Content Placeholder 8">
            <a:extLst>
              <a:ext uri="{FF2B5EF4-FFF2-40B4-BE49-F238E27FC236}">
                <a16:creationId xmlns:a16="http://schemas.microsoft.com/office/drawing/2014/main" id="{ACF38D46-E9C6-6E84-597C-A55F8B66B7C7}"/>
              </a:ext>
            </a:extLst>
          </p:cNvPr>
          <p:cNvSpPr>
            <a:spLocks noGrp="1"/>
          </p:cNvSpPr>
          <p:nvPr>
            <p:ph idx="1"/>
          </p:nvPr>
        </p:nvSpPr>
        <p:spPr>
          <a:xfrm>
            <a:off x="0" y="1305654"/>
            <a:ext cx="4972699" cy="5552346"/>
          </a:xfrm>
        </p:spPr>
        <p:txBody>
          <a:bodyPr>
            <a:normAutofit lnSpcReduction="10000"/>
          </a:bodyPr>
          <a:lstStyle/>
          <a:p>
            <a:pPr marL="0" indent="0" algn="ctr">
              <a:buNone/>
            </a:pPr>
            <a:endParaRPr lang="en-US" sz="2800" dirty="0">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2800" dirty="0">
                <a:latin typeface="ADLaM Display" panose="02010000000000000000" pitchFamily="2" charset="77"/>
                <a:ea typeface="ADLaM Display" panose="02010000000000000000" pitchFamily="2" charset="77"/>
                <a:cs typeface="ADLaM Display" panose="02010000000000000000" pitchFamily="2" charset="77"/>
              </a:rPr>
              <a:t>One day, an angel appeared to a young woman named Mary with </a:t>
            </a:r>
            <a:r>
              <a:rPr lang="en-US" sz="2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special news</a:t>
            </a:r>
            <a:r>
              <a:rPr lang="en-US" sz="2800" dirty="0">
                <a:latin typeface="ADLaM Display" panose="02010000000000000000" pitchFamily="2" charset="77"/>
                <a:ea typeface="ADLaM Display" panose="02010000000000000000" pitchFamily="2" charset="77"/>
                <a:cs typeface="ADLaM Display" panose="02010000000000000000" pitchFamily="2" charset="77"/>
              </a:rPr>
              <a:t>. Mary was a regular girl in the small town of Nazareth. She was about to be married to Joseph, but her life was turned upside down by the angel’s news that she would become pregnant with a baby boy. The Baby would be </a:t>
            </a:r>
            <a:r>
              <a:rPr lang="en-US" sz="2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the gift that everyone</a:t>
            </a:r>
            <a:r>
              <a:rPr lang="en-US" sz="2800" dirty="0">
                <a:latin typeface="ADLaM Display" panose="02010000000000000000" pitchFamily="2" charset="77"/>
                <a:ea typeface="ADLaM Display" panose="02010000000000000000" pitchFamily="2" charset="77"/>
                <a:cs typeface="ADLaM Display" panose="02010000000000000000" pitchFamily="2" charset="77"/>
              </a:rPr>
              <a:t> </a:t>
            </a:r>
            <a:r>
              <a:rPr lang="en-US" sz="2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was waiting for</a:t>
            </a:r>
            <a:r>
              <a:rPr lang="en-US" sz="2800" dirty="0">
                <a:latin typeface="ADLaM Display" panose="02010000000000000000" pitchFamily="2" charset="77"/>
                <a:ea typeface="ADLaM Display" panose="02010000000000000000" pitchFamily="2" charset="77"/>
                <a:cs typeface="ADLaM Display" panose="02010000000000000000" pitchFamily="2" charset="77"/>
              </a:rPr>
              <a:t>.</a:t>
            </a:r>
          </a:p>
          <a:p>
            <a:pPr algn="ctr"/>
            <a:endParaRPr lang="en-US" sz="1600" dirty="0">
              <a:latin typeface="ADLaM Display" panose="02010000000000000000" pitchFamily="2" charset="77"/>
              <a:ea typeface="ADLaM Display" panose="02010000000000000000" pitchFamily="2" charset="77"/>
              <a:cs typeface="ADLaM Display" panose="02010000000000000000" pitchFamily="2" charset="77"/>
            </a:endParaRPr>
          </a:p>
        </p:txBody>
      </p:sp>
      <p:pic>
        <p:nvPicPr>
          <p:cNvPr id="5" name="Content Placeholder 4" descr="A cartoon of a person with wings&#10;&#10;AI-generated content may be incorrect.">
            <a:extLst>
              <a:ext uri="{FF2B5EF4-FFF2-40B4-BE49-F238E27FC236}">
                <a16:creationId xmlns:a16="http://schemas.microsoft.com/office/drawing/2014/main" id="{8604C8D4-A7B5-1F65-2247-63141B66A541}"/>
              </a:ext>
            </a:extLst>
          </p:cNvPr>
          <p:cNvPicPr>
            <a:picLocks noChangeAspect="1"/>
          </p:cNvPicPr>
          <p:nvPr/>
        </p:nvPicPr>
        <p:blipFill>
          <a:blip r:embed="rId3"/>
          <a:srcRect r="25197"/>
          <a:stretch>
            <a:fillRect/>
          </a:stretch>
        </p:blipFill>
        <p:spPr>
          <a:xfrm>
            <a:off x="4972699" y="1025889"/>
            <a:ext cx="6533501" cy="4913031"/>
          </a:xfrm>
          <a:prstGeom prst="rect">
            <a:avLst/>
          </a:prstGeom>
        </p:spPr>
      </p:pic>
    </p:spTree>
    <p:extLst>
      <p:ext uri="{BB962C8B-B14F-4D97-AF65-F5344CB8AC3E}">
        <p14:creationId xmlns:p14="http://schemas.microsoft.com/office/powerpoint/2010/main" val="758559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0E5B3-0F9A-B018-127A-ADC1B91C595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05FA00-EA60-2808-EFC3-079A14CCF2B2}"/>
              </a:ext>
            </a:extLst>
          </p:cNvPr>
          <p:cNvSpPr>
            <a:spLocks noGrp="1"/>
          </p:cNvSpPr>
          <p:nvPr>
            <p:ph idx="1"/>
          </p:nvPr>
        </p:nvSpPr>
        <p:spPr>
          <a:xfrm>
            <a:off x="0" y="1388534"/>
            <a:ext cx="12192000" cy="5469466"/>
          </a:xfrm>
        </p:spPr>
        <p:txBody>
          <a:bodyPr/>
          <a:lstStyle/>
          <a:p>
            <a:pPr marL="0" indent="0" algn="ctr">
              <a:buNone/>
            </a:pPr>
            <a:endParaRPr lang="en-US" sz="3600" dirty="0">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3600" dirty="0">
                <a:latin typeface="ADLaM Display" panose="02010000000000000000" pitchFamily="2" charset="77"/>
                <a:ea typeface="ADLaM Display" panose="02010000000000000000" pitchFamily="2" charset="77"/>
                <a:cs typeface="ADLaM Display" panose="02010000000000000000" pitchFamily="2" charset="77"/>
              </a:rPr>
              <a:t>When Joseph heard this news, he was confused and scared about what people would think. He started making plans to cancel their wedding. Joseph didn’t realize that Mary’s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child would be a special and very important baby</a:t>
            </a:r>
            <a:r>
              <a:rPr lang="en-US" sz="3600" dirty="0">
                <a:latin typeface="ADLaM Display" panose="02010000000000000000" pitchFamily="2" charset="77"/>
                <a:ea typeface="ADLaM Display" panose="02010000000000000000" pitchFamily="2" charset="77"/>
                <a:cs typeface="ADLaM Display" panose="02010000000000000000" pitchFamily="2" charset="77"/>
              </a:rPr>
              <a:t>. As Joseph thought about what he might do, something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amazing</a:t>
            </a:r>
            <a:r>
              <a:rPr lang="en-US" sz="3600" dirty="0">
                <a:latin typeface="ADLaM Display" panose="02010000000000000000" pitchFamily="2" charset="77"/>
                <a:ea typeface="ADLaM Display" panose="02010000000000000000" pitchFamily="2" charset="77"/>
                <a:cs typeface="ADLaM Display" panose="02010000000000000000" pitchFamily="2" charset="77"/>
              </a:rPr>
              <a:t> happened. Let’s read to find out more!</a:t>
            </a:r>
          </a:p>
          <a:p>
            <a:pPr algn="ctr"/>
            <a:endParaRPr lang="en-US" dirty="0"/>
          </a:p>
        </p:txBody>
      </p:sp>
    </p:spTree>
    <p:extLst>
      <p:ext uri="{BB962C8B-B14F-4D97-AF65-F5344CB8AC3E}">
        <p14:creationId xmlns:p14="http://schemas.microsoft.com/office/powerpoint/2010/main" val="4253398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05B874-8BDB-75B9-BAC4-98086080430D}"/>
              </a:ext>
            </a:extLst>
          </p:cNvPr>
          <p:cNvSpPr>
            <a:spLocks noGrp="1"/>
          </p:cNvSpPr>
          <p:nvPr>
            <p:ph idx="1"/>
          </p:nvPr>
        </p:nvSpPr>
        <p:spPr>
          <a:xfrm>
            <a:off x="0" y="728133"/>
            <a:ext cx="12192000" cy="6129867"/>
          </a:xfrm>
        </p:spPr>
        <p:txBody>
          <a:bodyPr>
            <a:normAutofit/>
          </a:bodyPr>
          <a:lstStyle/>
          <a:p>
            <a:pPr marL="0" indent="0" algn="ctr">
              <a:buNone/>
            </a:pPr>
            <a:endParaRPr lang="en-US" sz="3000" dirty="0">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3000" dirty="0">
                <a:latin typeface="ADLaM Display" panose="02010000000000000000" pitchFamily="2" charset="77"/>
                <a:ea typeface="ADLaM Display" panose="02010000000000000000" pitchFamily="2" charset="77"/>
                <a:cs typeface="ADLaM Display" panose="02010000000000000000" pitchFamily="2" charset="77"/>
              </a:rPr>
              <a:t> Matthew 1:20-23</a:t>
            </a:r>
          </a:p>
          <a:p>
            <a:pPr marL="0" indent="0" algn="ctr">
              <a:buNone/>
            </a:pPr>
            <a:r>
              <a:rPr lang="en-US" sz="3000" b="1" baseline="30000" dirty="0">
                <a:latin typeface="ADLaM Display" panose="02010000000000000000" pitchFamily="2" charset="77"/>
                <a:ea typeface="ADLaM Display" panose="02010000000000000000" pitchFamily="2" charset="77"/>
                <a:cs typeface="ADLaM Display" panose="02010000000000000000" pitchFamily="2" charset="77"/>
              </a:rPr>
              <a:t>20 </a:t>
            </a:r>
            <a:r>
              <a:rPr lang="en-US" sz="3000" dirty="0">
                <a:latin typeface="ADLaM Display" panose="02010000000000000000" pitchFamily="2" charset="77"/>
                <a:ea typeface="ADLaM Display" panose="02010000000000000000" pitchFamily="2" charset="77"/>
                <a:cs typeface="ADLaM Display" panose="02010000000000000000" pitchFamily="2" charset="77"/>
              </a:rPr>
              <a:t>But after he had considered this, an angel of the Lord appeared to him in a dream and said, “Joseph son of David, do not be afraid to take Mary home as your wife, because what is conceived in her is from the </a:t>
            </a:r>
            <a:r>
              <a:rPr lang="en-US" sz="3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Holy Spirit</a:t>
            </a:r>
            <a:r>
              <a:rPr lang="en-US" sz="3000" dirty="0">
                <a:latin typeface="ADLaM Display" panose="02010000000000000000" pitchFamily="2" charset="77"/>
                <a:ea typeface="ADLaM Display" panose="02010000000000000000" pitchFamily="2" charset="77"/>
                <a:cs typeface="ADLaM Display" panose="02010000000000000000" pitchFamily="2" charset="77"/>
              </a:rPr>
              <a:t>. </a:t>
            </a:r>
            <a:r>
              <a:rPr lang="en-US" sz="3000" b="1" baseline="30000" dirty="0">
                <a:latin typeface="ADLaM Display" panose="02010000000000000000" pitchFamily="2" charset="77"/>
                <a:ea typeface="ADLaM Display" panose="02010000000000000000" pitchFamily="2" charset="77"/>
                <a:cs typeface="ADLaM Display" panose="02010000000000000000" pitchFamily="2" charset="77"/>
              </a:rPr>
              <a:t>21 </a:t>
            </a:r>
            <a:r>
              <a:rPr lang="en-US" sz="3000" dirty="0">
                <a:latin typeface="ADLaM Display" panose="02010000000000000000" pitchFamily="2" charset="77"/>
                <a:ea typeface="ADLaM Display" panose="02010000000000000000" pitchFamily="2" charset="77"/>
                <a:cs typeface="ADLaM Display" panose="02010000000000000000" pitchFamily="2" charset="77"/>
              </a:rPr>
              <a:t>She will give birth to a son, and you are to give him the name </a:t>
            </a:r>
            <a:r>
              <a:rPr lang="en-US" sz="3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000" dirty="0">
                <a:latin typeface="ADLaM Display" panose="02010000000000000000" pitchFamily="2" charset="77"/>
                <a:ea typeface="ADLaM Display" panose="02010000000000000000" pitchFamily="2" charset="77"/>
                <a:cs typeface="ADLaM Display" panose="02010000000000000000" pitchFamily="2" charset="77"/>
              </a:rPr>
              <a:t>,</a:t>
            </a:r>
            <a:r>
              <a:rPr lang="en-US" sz="3000" baseline="30000" dirty="0">
                <a:latin typeface="ADLaM Display" panose="02010000000000000000" pitchFamily="2" charset="77"/>
                <a:ea typeface="ADLaM Display" panose="02010000000000000000" pitchFamily="2" charset="77"/>
                <a:cs typeface="ADLaM Display" panose="02010000000000000000" pitchFamily="2" charset="77"/>
              </a:rPr>
              <a:t> </a:t>
            </a:r>
            <a:r>
              <a:rPr lang="en-US" sz="3000" dirty="0">
                <a:latin typeface="ADLaM Display" panose="02010000000000000000" pitchFamily="2" charset="77"/>
                <a:ea typeface="ADLaM Display" panose="02010000000000000000" pitchFamily="2" charset="77"/>
                <a:cs typeface="ADLaM Display" panose="02010000000000000000" pitchFamily="2" charset="77"/>
              </a:rPr>
              <a:t>because </a:t>
            </a:r>
            <a:r>
              <a:rPr lang="en-US" sz="3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he will save his people from their sins</a:t>
            </a:r>
            <a:r>
              <a:rPr lang="en-US" sz="3000" dirty="0">
                <a:latin typeface="ADLaM Display" panose="02010000000000000000" pitchFamily="2" charset="77"/>
                <a:ea typeface="ADLaM Display" panose="02010000000000000000" pitchFamily="2" charset="77"/>
                <a:cs typeface="ADLaM Display" panose="02010000000000000000" pitchFamily="2" charset="77"/>
              </a:rPr>
              <a:t>.”</a:t>
            </a:r>
          </a:p>
          <a:p>
            <a:pPr marL="0" indent="0" algn="ctr">
              <a:buNone/>
            </a:pPr>
            <a:r>
              <a:rPr lang="en-US" sz="3000" b="1" baseline="30000" dirty="0">
                <a:latin typeface="ADLaM Display" panose="02010000000000000000" pitchFamily="2" charset="77"/>
                <a:ea typeface="ADLaM Display" panose="02010000000000000000" pitchFamily="2" charset="77"/>
                <a:cs typeface="ADLaM Display" panose="02010000000000000000" pitchFamily="2" charset="77"/>
              </a:rPr>
              <a:t>22 </a:t>
            </a:r>
            <a:r>
              <a:rPr lang="en-US" sz="3000" dirty="0">
                <a:latin typeface="ADLaM Display" panose="02010000000000000000" pitchFamily="2" charset="77"/>
                <a:ea typeface="ADLaM Display" panose="02010000000000000000" pitchFamily="2" charset="77"/>
                <a:cs typeface="ADLaM Display" panose="02010000000000000000" pitchFamily="2" charset="77"/>
              </a:rPr>
              <a:t>All this took place to fulfill what the </a:t>
            </a:r>
            <a:r>
              <a:rPr lang="en-US" sz="3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Lord</a:t>
            </a:r>
            <a:r>
              <a:rPr lang="en-US" sz="3000" dirty="0">
                <a:latin typeface="ADLaM Display" panose="02010000000000000000" pitchFamily="2" charset="77"/>
                <a:ea typeface="ADLaM Display" panose="02010000000000000000" pitchFamily="2" charset="77"/>
                <a:cs typeface="ADLaM Display" panose="02010000000000000000" pitchFamily="2" charset="77"/>
              </a:rPr>
              <a:t> had said through the prophet: </a:t>
            </a:r>
            <a:r>
              <a:rPr lang="en-US" sz="3000" b="1" baseline="30000" dirty="0">
                <a:latin typeface="ADLaM Display" panose="02010000000000000000" pitchFamily="2" charset="77"/>
                <a:ea typeface="ADLaM Display" panose="02010000000000000000" pitchFamily="2" charset="77"/>
                <a:cs typeface="ADLaM Display" panose="02010000000000000000" pitchFamily="2" charset="77"/>
              </a:rPr>
              <a:t>23 </a:t>
            </a:r>
            <a:r>
              <a:rPr lang="en-US" sz="3000" dirty="0">
                <a:latin typeface="ADLaM Display" panose="02010000000000000000" pitchFamily="2" charset="77"/>
                <a:ea typeface="ADLaM Display" panose="02010000000000000000" pitchFamily="2" charset="77"/>
                <a:cs typeface="ADLaM Display" panose="02010000000000000000" pitchFamily="2" charset="77"/>
              </a:rPr>
              <a:t>“The virgin will conceive and give birth to a son, and they will call him </a:t>
            </a:r>
            <a:r>
              <a:rPr lang="en-US" sz="3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Immanuel</a:t>
            </a:r>
            <a:r>
              <a:rPr lang="en-US" sz="3000" dirty="0">
                <a:latin typeface="ADLaM Display" panose="02010000000000000000" pitchFamily="2" charset="77"/>
                <a:ea typeface="ADLaM Display" panose="02010000000000000000" pitchFamily="2" charset="77"/>
                <a:cs typeface="ADLaM Display" panose="02010000000000000000" pitchFamily="2" charset="77"/>
              </a:rPr>
              <a:t>”</a:t>
            </a:r>
            <a:r>
              <a:rPr lang="en-US" sz="3000" baseline="30000" dirty="0">
                <a:latin typeface="ADLaM Display" panose="02010000000000000000" pitchFamily="2" charset="77"/>
                <a:ea typeface="ADLaM Display" panose="02010000000000000000" pitchFamily="2" charset="77"/>
                <a:cs typeface="ADLaM Display" panose="02010000000000000000" pitchFamily="2" charset="77"/>
              </a:rPr>
              <a:t> </a:t>
            </a:r>
            <a:r>
              <a:rPr lang="en-US" sz="3000" dirty="0">
                <a:latin typeface="ADLaM Display" panose="02010000000000000000" pitchFamily="2" charset="77"/>
                <a:ea typeface="ADLaM Display" panose="02010000000000000000" pitchFamily="2" charset="77"/>
                <a:cs typeface="ADLaM Display" panose="02010000000000000000" pitchFamily="2" charset="77"/>
              </a:rPr>
              <a:t>(which means “</a:t>
            </a:r>
            <a:r>
              <a:rPr lang="en-US" sz="3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 with us</a:t>
            </a:r>
            <a:r>
              <a:rPr lang="en-US" sz="3000" dirty="0">
                <a:latin typeface="ADLaM Display" panose="02010000000000000000" pitchFamily="2" charset="77"/>
                <a:ea typeface="ADLaM Display" panose="02010000000000000000" pitchFamily="2" charset="77"/>
                <a:cs typeface="ADLaM Display" panose="02010000000000000000" pitchFamily="2" charset="77"/>
              </a:rPr>
              <a:t>”).</a:t>
            </a:r>
          </a:p>
          <a:p>
            <a:pPr marL="0" indent="0" algn="ctr">
              <a:buNone/>
            </a:pPr>
            <a:endParaRPr lang="en-US" dirty="0">
              <a:latin typeface="ADLaM Display" panose="02010000000000000000" pitchFamily="2" charset="77"/>
              <a:ea typeface="ADLaM Display" panose="02010000000000000000" pitchFamily="2" charset="77"/>
              <a:cs typeface="ADLaM Display" panose="02010000000000000000" pitchFamily="2" charset="77"/>
            </a:endParaRPr>
          </a:p>
        </p:txBody>
      </p:sp>
    </p:spTree>
    <p:extLst>
      <p:ext uri="{BB962C8B-B14F-4D97-AF65-F5344CB8AC3E}">
        <p14:creationId xmlns:p14="http://schemas.microsoft.com/office/powerpoint/2010/main" val="990267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9BAE0-8B93-150F-B296-FE917D03612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B8554E-423E-E775-1DA3-FC1C83395B83}"/>
              </a:ext>
            </a:extLst>
          </p:cNvPr>
          <p:cNvSpPr>
            <a:spLocks noGrp="1"/>
          </p:cNvSpPr>
          <p:nvPr>
            <p:ph idx="1"/>
          </p:nvPr>
        </p:nvSpPr>
        <p:spPr>
          <a:xfrm>
            <a:off x="0" y="1388534"/>
            <a:ext cx="12192000" cy="5469466"/>
          </a:xfrm>
        </p:spPr>
        <p:txBody>
          <a:bodyPr/>
          <a:lstStyle/>
          <a:p>
            <a:pPr marL="0" indent="0" algn="ctr">
              <a:buNone/>
            </a:pPr>
            <a:endParaRPr lang="en-US" dirty="0">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3600" dirty="0">
                <a:latin typeface="ADLaM Display" panose="02010000000000000000" pitchFamily="2" charset="77"/>
                <a:ea typeface="ADLaM Display" panose="02010000000000000000" pitchFamily="2" charset="77"/>
                <a:cs typeface="ADLaM Display" panose="02010000000000000000" pitchFamily="2" charset="77"/>
              </a:rPr>
              <a:t>Can you imagine how Joseph might have felt? Make the expression with your face you would have had if you were Joseph.</a:t>
            </a:r>
            <a:r>
              <a:rPr lang="en-US" sz="3600" i="1" dirty="0">
                <a:latin typeface="ADLaM Display" panose="02010000000000000000" pitchFamily="2" charset="77"/>
                <a:ea typeface="ADLaM Display" panose="02010000000000000000" pitchFamily="2" charset="77"/>
                <a:cs typeface="ADLaM Display" panose="02010000000000000000" pitchFamily="2" charset="77"/>
              </a:rPr>
              <a:t> (Allow kids to make their expression.) </a:t>
            </a:r>
            <a:r>
              <a:rPr lang="en-US" sz="3600" dirty="0">
                <a:latin typeface="ADLaM Display" panose="02010000000000000000" pitchFamily="2" charset="77"/>
                <a:ea typeface="ADLaM Display" panose="02010000000000000000" pitchFamily="2" charset="77"/>
                <a:cs typeface="ADLaM Display" panose="02010000000000000000" pitchFamily="2" charset="77"/>
              </a:rPr>
              <a:t>He must have been scared, shocked, and amazed all at the same time! The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little Baby</a:t>
            </a:r>
            <a:r>
              <a:rPr lang="en-US" sz="3600" dirty="0">
                <a:latin typeface="ADLaM Display" panose="02010000000000000000" pitchFamily="2" charset="77"/>
                <a:ea typeface="ADLaM Display" panose="02010000000000000000" pitchFamily="2" charset="77"/>
                <a:cs typeface="ADLaM Display" panose="02010000000000000000" pitchFamily="2" charset="77"/>
              </a:rPr>
              <a:t>, growing inside Mary, was the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fulfillment or answer for prophecies</a:t>
            </a:r>
            <a:r>
              <a:rPr lang="en-US" sz="3600" dirty="0">
                <a:latin typeface="ADLaM Display" panose="02010000000000000000" pitchFamily="2" charset="77"/>
                <a:ea typeface="ADLaM Display" panose="02010000000000000000" pitchFamily="2" charset="77"/>
                <a:cs typeface="ADLaM Display" panose="02010000000000000000" pitchFamily="2" charset="77"/>
              </a:rPr>
              <a:t> that had been made by the Old Testament prophets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hundreds of years before</a:t>
            </a:r>
            <a:r>
              <a:rPr lang="en-US" sz="3600" dirty="0">
                <a:latin typeface="ADLaM Display" panose="02010000000000000000" pitchFamily="2" charset="77"/>
                <a:ea typeface="ADLaM Display" panose="02010000000000000000" pitchFamily="2" charset="77"/>
                <a:cs typeface="ADLaM Display" panose="02010000000000000000" pitchFamily="2" charset="77"/>
              </a:rPr>
              <a:t>. </a:t>
            </a:r>
          </a:p>
          <a:p>
            <a:pPr algn="ctr"/>
            <a:endParaRPr lang="en-US" dirty="0"/>
          </a:p>
        </p:txBody>
      </p:sp>
    </p:spTree>
    <p:extLst>
      <p:ext uri="{BB962C8B-B14F-4D97-AF65-F5344CB8AC3E}">
        <p14:creationId xmlns:p14="http://schemas.microsoft.com/office/powerpoint/2010/main" val="3688501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F5922-99B6-C6E3-03AC-E01049FDC11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9FE7DA-55FE-365A-7DD3-A7CF19F6DA1F}"/>
              </a:ext>
            </a:extLst>
          </p:cNvPr>
          <p:cNvSpPr>
            <a:spLocks noGrp="1"/>
          </p:cNvSpPr>
          <p:nvPr>
            <p:ph idx="1"/>
          </p:nvPr>
        </p:nvSpPr>
        <p:spPr>
          <a:xfrm>
            <a:off x="0" y="1388534"/>
            <a:ext cx="12192000" cy="5469466"/>
          </a:xfrm>
        </p:spPr>
        <p:txBody>
          <a:bodyPr/>
          <a:lstStyle/>
          <a:p>
            <a:pPr marL="0" indent="0" algn="ctr">
              <a:buNone/>
            </a:pPr>
            <a:endParaRPr lang="en-US" sz="4000" dirty="0">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4000" dirty="0">
                <a:latin typeface="ADLaM Display" panose="02010000000000000000" pitchFamily="2" charset="77"/>
                <a:ea typeface="ADLaM Display" panose="02010000000000000000" pitchFamily="2" charset="77"/>
                <a:cs typeface="ADLaM Display" panose="02010000000000000000" pitchFamily="2" charset="77"/>
              </a:rPr>
              <a:t>As the story continued, Mary and Joseph had to travel to Bethlehem for a census to be counted by the Roman government. While there, it was time for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the baby to be born</a:t>
            </a:r>
            <a:r>
              <a:rPr lang="en-US" sz="4000" dirty="0">
                <a:latin typeface="ADLaM Display" panose="02010000000000000000" pitchFamily="2" charset="77"/>
                <a:ea typeface="ADLaM Display" panose="02010000000000000000" pitchFamily="2" charset="77"/>
                <a:cs typeface="ADLaM Display" panose="02010000000000000000" pitchFamily="2" charset="77"/>
              </a:rPr>
              <a:t>.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000" dirty="0">
                <a:latin typeface="ADLaM Display" panose="02010000000000000000" pitchFamily="2" charset="77"/>
                <a:ea typeface="ADLaM Display" panose="02010000000000000000" pitchFamily="2" charset="77"/>
                <a:cs typeface="ADLaM Display" panose="02010000000000000000" pitchFamily="2" charset="77"/>
              </a:rPr>
              <a:t> spent His first night sleeping in a manger, which is a trough (A long shallow container that the animals would have eaten from). </a:t>
            </a:r>
          </a:p>
          <a:p>
            <a:pPr algn="ctr"/>
            <a:endParaRPr lang="en-US" dirty="0"/>
          </a:p>
        </p:txBody>
      </p:sp>
    </p:spTree>
    <p:extLst>
      <p:ext uri="{BB962C8B-B14F-4D97-AF65-F5344CB8AC3E}">
        <p14:creationId xmlns:p14="http://schemas.microsoft.com/office/powerpoint/2010/main" val="320827496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204</TotalTime>
  <Words>1153</Words>
  <Application>Microsoft Macintosh PowerPoint</Application>
  <PresentationFormat>Widescreen</PresentationFormat>
  <Paragraphs>41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ADLaM Display</vt:lpstr>
      <vt:lpstr>Arial</vt:lpstr>
      <vt:lpstr>Century Gothic</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DeeAnna Yelder</dc:creator>
  <cp:lastModifiedBy>DeeAnna Yelder</cp:lastModifiedBy>
  <cp:revision>6</cp:revision>
  <dcterms:created xsi:type="dcterms:W3CDTF">2025-07-14T14:10:36Z</dcterms:created>
  <dcterms:modified xsi:type="dcterms:W3CDTF">2025-08-01T14:08:32Z</dcterms:modified>
</cp:coreProperties>
</file>