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Montserrat" charset="1" panose="00000500000000000000"/>
      <p:regular r:id="rId7"/>
    </p:embeddedFont>
    <p:embeddedFont>
      <p:font typeface="The Youngest Serif 1" charset="1" panose="00000500000000000000"/>
      <p:regular r:id="rId8"/>
    </p:embeddedFont>
    <p:embeddedFont>
      <p:font typeface="The Youngest Serif 2" charset="1" panose="00000500000000000000"/>
      <p:regular r:id="rId9"/>
    </p:embeddedFont>
    <p:embeddedFont>
      <p:font typeface="Montserrat Italics" charset="1" panose="00000500000000000000"/>
      <p:regular r:id="rId10"/>
    </p:embeddedFont>
    <p:embeddedFont>
      <p:font typeface="Louisville I" charset="1" panose="02000603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53656" y="300463"/>
            <a:ext cx="10242536" cy="2828773"/>
            <a:chOff x="0" y="0"/>
            <a:chExt cx="13656714" cy="37716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474357" y="2493894"/>
              <a:ext cx="10182357" cy="101824"/>
            </a:xfrm>
            <a:custGeom>
              <a:avLst/>
              <a:gdLst/>
              <a:ahLst/>
              <a:cxnLst/>
              <a:rect r="r" b="b" t="t" l="l"/>
              <a:pathLst>
                <a:path h="101824" w="10182357">
                  <a:moveTo>
                    <a:pt x="0" y="0"/>
                  </a:moveTo>
                  <a:lnTo>
                    <a:pt x="10182357" y="0"/>
                  </a:lnTo>
                  <a:lnTo>
                    <a:pt x="10182357" y="101824"/>
                  </a:lnTo>
                  <a:lnTo>
                    <a:pt x="0" y="101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652289" cy="3771697"/>
            </a:xfrm>
            <a:custGeom>
              <a:avLst/>
              <a:gdLst/>
              <a:ahLst/>
              <a:cxnLst/>
              <a:rect r="r" b="b" t="t" l="l"/>
              <a:pathLst>
                <a:path h="3771697" w="3652289">
                  <a:moveTo>
                    <a:pt x="0" y="0"/>
                  </a:moveTo>
                  <a:lnTo>
                    <a:pt x="3652289" y="0"/>
                  </a:lnTo>
                  <a:lnTo>
                    <a:pt x="3652289" y="3771697"/>
                  </a:lnTo>
                  <a:lnTo>
                    <a:pt x="0" y="3771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 rot="0">
              <a:off x="3663362" y="2751236"/>
              <a:ext cx="9804348" cy="7927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47"/>
                </a:lnSpc>
                <a:spcBef>
                  <a:spcPct val="0"/>
                </a:spcBef>
              </a:pPr>
              <a:r>
                <a:rPr lang="en-US" sz="3605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SAREPTA MISSIONS MONTH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63526" y="4673750"/>
            <a:ext cx="3728828" cy="2931508"/>
            <a:chOff x="0" y="0"/>
            <a:chExt cx="826618" cy="64986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26618" cy="649866"/>
            </a:xfrm>
            <a:custGeom>
              <a:avLst/>
              <a:gdLst/>
              <a:ahLst/>
              <a:cxnLst/>
              <a:rect r="r" b="b" t="t" l="l"/>
              <a:pathLst>
                <a:path h="649866" w="826618">
                  <a:moveTo>
                    <a:pt x="0" y="0"/>
                  </a:moveTo>
                  <a:lnTo>
                    <a:pt x="826618" y="0"/>
                  </a:lnTo>
                  <a:lnTo>
                    <a:pt x="826618" y="649866"/>
                  </a:lnTo>
                  <a:lnTo>
                    <a:pt x="0" y="649866"/>
                  </a:lnTo>
                  <a:close/>
                </a:path>
              </a:pathLst>
            </a:custGeom>
            <a:solidFill>
              <a:srgbClr val="545454">
                <a:alpha val="13725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826618" cy="6689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653656" y="3330633"/>
            <a:ext cx="2686234" cy="2686234"/>
          </a:xfrm>
          <a:custGeom>
            <a:avLst/>
            <a:gdLst/>
            <a:ahLst/>
            <a:cxnLst/>
            <a:rect r="r" b="b" t="t" l="l"/>
            <a:pathLst>
              <a:path h="2686234" w="2686234">
                <a:moveTo>
                  <a:pt x="0" y="0"/>
                </a:moveTo>
                <a:lnTo>
                  <a:pt x="2686234" y="0"/>
                </a:lnTo>
                <a:lnTo>
                  <a:pt x="2686234" y="2686234"/>
                </a:lnTo>
                <a:lnTo>
                  <a:pt x="0" y="2686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145578" y="3585857"/>
            <a:ext cx="1702390" cy="2020641"/>
          </a:xfrm>
          <a:custGeom>
            <a:avLst/>
            <a:gdLst/>
            <a:ahLst/>
            <a:cxnLst/>
            <a:rect r="r" b="b" t="t" l="l"/>
            <a:pathLst>
              <a:path h="2020641" w="1702390">
                <a:moveTo>
                  <a:pt x="0" y="0"/>
                </a:moveTo>
                <a:lnTo>
                  <a:pt x="1702390" y="0"/>
                </a:lnTo>
                <a:lnTo>
                  <a:pt x="1702390" y="2020641"/>
                </a:lnTo>
                <a:lnTo>
                  <a:pt x="0" y="20206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453807" y="3310210"/>
            <a:ext cx="2686234" cy="2686234"/>
          </a:xfrm>
          <a:custGeom>
            <a:avLst/>
            <a:gdLst/>
            <a:ahLst/>
            <a:cxnLst/>
            <a:rect r="r" b="b" t="t" l="l"/>
            <a:pathLst>
              <a:path h="2686234" w="2686234">
                <a:moveTo>
                  <a:pt x="0" y="0"/>
                </a:moveTo>
                <a:lnTo>
                  <a:pt x="2686234" y="0"/>
                </a:lnTo>
                <a:lnTo>
                  <a:pt x="2686234" y="2686234"/>
                </a:lnTo>
                <a:lnTo>
                  <a:pt x="0" y="2686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2018601">
            <a:off x="6564263" y="3523850"/>
            <a:ext cx="471459" cy="2299799"/>
          </a:xfrm>
          <a:custGeom>
            <a:avLst/>
            <a:gdLst/>
            <a:ahLst/>
            <a:cxnLst/>
            <a:rect r="r" b="b" t="t" l="l"/>
            <a:pathLst>
              <a:path h="2299799" w="471459">
                <a:moveTo>
                  <a:pt x="0" y="0"/>
                </a:moveTo>
                <a:lnTo>
                  <a:pt x="471459" y="0"/>
                </a:lnTo>
                <a:lnTo>
                  <a:pt x="471459" y="2299800"/>
                </a:lnTo>
                <a:lnTo>
                  <a:pt x="0" y="2299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8707632" y="4673750"/>
            <a:ext cx="3728828" cy="2931508"/>
            <a:chOff x="0" y="0"/>
            <a:chExt cx="826618" cy="64986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26618" cy="649866"/>
            </a:xfrm>
            <a:custGeom>
              <a:avLst/>
              <a:gdLst/>
              <a:ahLst/>
              <a:cxnLst/>
              <a:rect r="r" b="b" t="t" l="l"/>
              <a:pathLst>
                <a:path h="649866" w="826618">
                  <a:moveTo>
                    <a:pt x="0" y="0"/>
                  </a:moveTo>
                  <a:lnTo>
                    <a:pt x="826618" y="0"/>
                  </a:lnTo>
                  <a:lnTo>
                    <a:pt x="826618" y="649866"/>
                  </a:lnTo>
                  <a:lnTo>
                    <a:pt x="0" y="649866"/>
                  </a:lnTo>
                  <a:close/>
                </a:path>
              </a:pathLst>
            </a:custGeom>
            <a:solidFill>
              <a:srgbClr val="545454">
                <a:alpha val="13725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826618" cy="6689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9277115" y="3310210"/>
            <a:ext cx="2686234" cy="2686234"/>
          </a:xfrm>
          <a:custGeom>
            <a:avLst/>
            <a:gdLst/>
            <a:ahLst/>
            <a:cxnLst/>
            <a:rect r="r" b="b" t="t" l="l"/>
            <a:pathLst>
              <a:path h="2686234" w="2686234">
                <a:moveTo>
                  <a:pt x="0" y="0"/>
                </a:moveTo>
                <a:lnTo>
                  <a:pt x="2686234" y="0"/>
                </a:lnTo>
                <a:lnTo>
                  <a:pt x="2686234" y="2686234"/>
                </a:lnTo>
                <a:lnTo>
                  <a:pt x="0" y="2686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630335" y="3663430"/>
            <a:ext cx="1979795" cy="1979795"/>
          </a:xfrm>
          <a:custGeom>
            <a:avLst/>
            <a:gdLst/>
            <a:ahLst/>
            <a:cxnLst/>
            <a:rect r="r" b="b" t="t" l="l"/>
            <a:pathLst>
              <a:path h="1979795" w="1979795">
                <a:moveTo>
                  <a:pt x="0" y="0"/>
                </a:moveTo>
                <a:lnTo>
                  <a:pt x="1979794" y="0"/>
                </a:lnTo>
                <a:lnTo>
                  <a:pt x="1979794" y="1979794"/>
                </a:lnTo>
                <a:lnTo>
                  <a:pt x="0" y="19797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635632" y="931422"/>
            <a:ext cx="2954491" cy="2954491"/>
          </a:xfrm>
          <a:custGeom>
            <a:avLst/>
            <a:gdLst/>
            <a:ahLst/>
            <a:cxnLst/>
            <a:rect r="r" b="b" t="t" l="l"/>
            <a:pathLst>
              <a:path h="2954491" w="2954491">
                <a:moveTo>
                  <a:pt x="0" y="0"/>
                </a:moveTo>
                <a:lnTo>
                  <a:pt x="2954491" y="0"/>
                </a:lnTo>
                <a:lnTo>
                  <a:pt x="2954491" y="2954491"/>
                </a:lnTo>
                <a:lnTo>
                  <a:pt x="0" y="295449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true" rot="-6338321">
            <a:off x="15723889" y="4071378"/>
            <a:ext cx="1732469" cy="1048144"/>
          </a:xfrm>
          <a:custGeom>
            <a:avLst/>
            <a:gdLst/>
            <a:ahLst/>
            <a:cxnLst/>
            <a:rect r="r" b="b" t="t" l="l"/>
            <a:pathLst>
              <a:path h="1048144" w="1732469">
                <a:moveTo>
                  <a:pt x="0" y="1048144"/>
                </a:moveTo>
                <a:lnTo>
                  <a:pt x="1732468" y="1048144"/>
                </a:lnTo>
                <a:lnTo>
                  <a:pt x="1732468" y="0"/>
                </a:lnTo>
                <a:lnTo>
                  <a:pt x="0" y="0"/>
                </a:lnTo>
                <a:lnTo>
                  <a:pt x="0" y="1048144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81922" y="578997"/>
            <a:ext cx="8632791" cy="15419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35"/>
              </a:lnSpc>
              <a:spcBef>
                <a:spcPct val="0"/>
              </a:spcBef>
            </a:pPr>
            <a:r>
              <a:rPr lang="en-US" sz="8953">
                <a:solidFill>
                  <a:srgbClr val="000000"/>
                </a:solidFill>
                <a:latin typeface="The Youngest Serif 1"/>
                <a:ea typeface="The Youngest Serif 1"/>
                <a:cs typeface="The Youngest Serif 1"/>
                <a:sym typeface="The Youngest Serif 1"/>
              </a:rPr>
              <a:t>   AREPTEMBER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863102" y="276300"/>
            <a:ext cx="752459" cy="1915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679"/>
              </a:lnSpc>
              <a:spcBef>
                <a:spcPct val="0"/>
              </a:spcBef>
            </a:pPr>
            <a:r>
              <a:rPr lang="en-US" sz="11199">
                <a:solidFill>
                  <a:srgbClr val="000000"/>
                </a:solidFill>
                <a:latin typeface="The Youngest Serif 1"/>
                <a:ea typeface="The Youngest Serif 1"/>
                <a:cs typeface="The Youngest Serif 1"/>
                <a:sym typeface="The Youngest Serif 1"/>
              </a:rPr>
              <a:t>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820613" y="6185686"/>
            <a:ext cx="2352321" cy="108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12"/>
              </a:lnSpc>
            </a:pPr>
            <a:r>
              <a:rPr lang="en-US" sz="3829">
                <a:solidFill>
                  <a:srgbClr val="BA0C2F"/>
                </a:solidFill>
                <a:latin typeface="The Youngest Serif 2"/>
                <a:ea typeface="The Youngest Serif 2"/>
                <a:cs typeface="The Youngest Serif 2"/>
                <a:sym typeface="The Youngest Serif 2"/>
              </a:rPr>
              <a:t>Supporting</a:t>
            </a:r>
          </a:p>
          <a:p>
            <a:pPr algn="ctr">
              <a:lnSpc>
                <a:spcPts val="4212"/>
              </a:lnSpc>
            </a:pPr>
            <a:r>
              <a:rPr lang="en-US" sz="3829">
                <a:solidFill>
                  <a:srgbClr val="000000"/>
                </a:solidFill>
                <a:latin typeface="The Youngest Serif 2"/>
                <a:ea typeface="The Youngest Serif 2"/>
                <a:cs typeface="The Youngest Serif 2"/>
                <a:sym typeface="The Youngest Serif 2"/>
              </a:rPr>
              <a:t>Churches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462237" y="6185686"/>
            <a:ext cx="2675512" cy="108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12"/>
              </a:lnSpc>
            </a:pPr>
            <a:r>
              <a:rPr lang="en-US" sz="3829">
                <a:solidFill>
                  <a:srgbClr val="BA0C2F"/>
                </a:solidFill>
                <a:latin typeface="The Youngest Serif 2"/>
                <a:ea typeface="The Youngest Serif 2"/>
                <a:cs typeface="The Youngest Serif 2"/>
                <a:sym typeface="The Youngest Serif 2"/>
              </a:rPr>
              <a:t>Shepherding</a:t>
            </a:r>
          </a:p>
          <a:p>
            <a:pPr algn="ctr">
              <a:lnSpc>
                <a:spcPts val="4212"/>
              </a:lnSpc>
            </a:pPr>
            <a:r>
              <a:rPr lang="en-US" sz="3829">
                <a:solidFill>
                  <a:srgbClr val="000000"/>
                </a:solidFill>
                <a:latin typeface="The Youngest Serif 2"/>
                <a:ea typeface="The Youngest Serif 2"/>
                <a:cs typeface="The Youngest Serif 2"/>
                <a:sym typeface="The Youngest Serif 2"/>
              </a:rPr>
              <a:t>Pastors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077769" y="6185686"/>
            <a:ext cx="3084925" cy="108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12"/>
              </a:lnSpc>
            </a:pPr>
            <a:r>
              <a:rPr lang="en-US" sz="3829">
                <a:solidFill>
                  <a:srgbClr val="BA0C2F"/>
                </a:solidFill>
                <a:latin typeface="The Youngest Serif 2"/>
                <a:ea typeface="The Youngest Serif 2"/>
                <a:cs typeface="The Youngest Serif 2"/>
                <a:sym typeface="The Youngest Serif 2"/>
              </a:rPr>
              <a:t>Mobilizing</a:t>
            </a:r>
          </a:p>
          <a:p>
            <a:pPr algn="ctr">
              <a:lnSpc>
                <a:spcPts val="4212"/>
              </a:lnSpc>
            </a:pPr>
            <a:r>
              <a:rPr lang="en-US" sz="3829">
                <a:solidFill>
                  <a:srgbClr val="000000"/>
                </a:solidFill>
                <a:latin typeface="The Youngest Serif 2"/>
                <a:ea typeface="The Youngest Serif 2"/>
                <a:cs typeface="The Youngest Serif 2"/>
                <a:sym typeface="The Youngest Serif 2"/>
              </a:rPr>
              <a:t>Congregations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284266" y="7652883"/>
            <a:ext cx="2243101" cy="1172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6"/>
              </a:lnSpc>
            </a:pPr>
            <a:r>
              <a:rPr lang="en-US" sz="6861">
                <a:solidFill>
                  <a:srgbClr val="BA0C2F"/>
                </a:solidFill>
                <a:latin typeface="The Youngest Serif 2"/>
                <a:ea typeface="The Youngest Serif 2"/>
                <a:cs typeface="The Youngest Serif 2"/>
                <a:sym typeface="The Youngest Serif 2"/>
              </a:rPr>
              <a:t>PRAY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103964" y="7652883"/>
            <a:ext cx="2073098" cy="1172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6"/>
              </a:lnSpc>
            </a:pPr>
            <a:r>
              <a:rPr lang="en-US" sz="6861">
                <a:solidFill>
                  <a:srgbClr val="BA0C2F"/>
                </a:solidFill>
                <a:latin typeface="The Youngest Serif 2"/>
                <a:ea typeface="The Youngest Serif 2"/>
                <a:cs typeface="The Youngest Serif 2"/>
                <a:sym typeface="The Youngest Serif 2"/>
              </a:rPr>
              <a:t>GIVE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068815" y="7652883"/>
            <a:ext cx="3450086" cy="1144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48"/>
              </a:lnSpc>
            </a:pPr>
            <a:r>
              <a:rPr lang="en-US" sz="6677">
                <a:solidFill>
                  <a:srgbClr val="BA0C2F"/>
                </a:solidFill>
                <a:latin typeface="The Youngest Serif 2"/>
                <a:ea typeface="The Youngest Serif 2"/>
                <a:cs typeface="The Youngest Serif 2"/>
                <a:sym typeface="The Youngest Serif 2"/>
              </a:rPr>
              <a:t>GATHER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66413" y="8686229"/>
            <a:ext cx="5078807" cy="11015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66"/>
              </a:lnSpc>
            </a:pPr>
            <a:r>
              <a:rPr lang="en-US" sz="2679" i="true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Join us for a week of prayer</a:t>
            </a:r>
          </a:p>
          <a:p>
            <a:pPr algn="ctr">
              <a:lnSpc>
                <a:spcPts val="2866"/>
              </a:lnSpc>
            </a:pPr>
            <a:r>
              <a:rPr lang="en-US" sz="2679" i="true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(Sept. 28 - Oct. 4) leading up to the Mission Celebration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799993" y="8686229"/>
            <a:ext cx="4688014" cy="11015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66"/>
              </a:lnSpc>
            </a:pPr>
            <a:r>
              <a:rPr lang="en-US" sz="2679" i="true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Encourage your church to participate in this month’s special offering.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345257" y="8686229"/>
            <a:ext cx="4897201" cy="11015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66"/>
              </a:lnSpc>
            </a:pPr>
            <a:r>
              <a:rPr lang="en-US" sz="2679" i="true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On Oct. 4</a:t>
            </a:r>
            <a:r>
              <a:rPr lang="en-US" sz="2679" i="true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th</a:t>
            </a:r>
            <a:r>
              <a:rPr lang="en-US" sz="2679" i="true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 as we celebrate what God is doing through our 68 Churches.</a:t>
            </a:r>
          </a:p>
        </p:txBody>
      </p:sp>
      <p:sp>
        <p:nvSpPr>
          <p:cNvPr name="TextBox 31" id="31"/>
          <p:cNvSpPr txBox="true"/>
          <p:nvPr/>
        </p:nvSpPr>
        <p:spPr>
          <a:xfrm rot="-852308">
            <a:off x="13990371" y="4314849"/>
            <a:ext cx="3264273" cy="23689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60"/>
              </a:lnSpc>
            </a:pPr>
            <a:r>
              <a:rPr lang="en-US" sz="3760">
                <a:solidFill>
                  <a:srgbClr val="000000"/>
                </a:solidFill>
                <a:latin typeface="Louisville I"/>
                <a:ea typeface="Louisville I"/>
                <a:cs typeface="Louisville I"/>
                <a:sym typeface="Louisville I"/>
              </a:rPr>
              <a:t>Follow on</a:t>
            </a:r>
          </a:p>
          <a:p>
            <a:pPr algn="l">
              <a:lnSpc>
                <a:spcPts val="3760"/>
              </a:lnSpc>
            </a:pPr>
            <a:r>
              <a:rPr lang="en-US" sz="3760">
                <a:solidFill>
                  <a:srgbClr val="000000"/>
                </a:solidFill>
                <a:latin typeface="Louisville I"/>
                <a:ea typeface="Louisville I"/>
                <a:cs typeface="Louisville I"/>
                <a:sym typeface="Louisville I"/>
              </a:rPr>
              <a:t>Facebook all</a:t>
            </a:r>
          </a:p>
          <a:p>
            <a:pPr algn="l">
              <a:lnSpc>
                <a:spcPts val="3760"/>
              </a:lnSpc>
            </a:pPr>
            <a:r>
              <a:rPr lang="en-US" sz="3760">
                <a:solidFill>
                  <a:srgbClr val="000000"/>
                </a:solidFill>
                <a:latin typeface="Louisville I"/>
                <a:ea typeface="Louisville I"/>
                <a:cs typeface="Louisville I"/>
                <a:sym typeface="Louisville I"/>
              </a:rPr>
              <a:t>month for mission </a:t>
            </a:r>
          </a:p>
          <a:p>
            <a:pPr algn="l">
              <a:lnSpc>
                <a:spcPts val="3760"/>
              </a:lnSpc>
            </a:pPr>
            <a:r>
              <a:rPr lang="en-US" sz="3760">
                <a:solidFill>
                  <a:srgbClr val="000000"/>
                </a:solidFill>
                <a:latin typeface="Louisville I"/>
                <a:ea typeface="Louisville I"/>
                <a:cs typeface="Louisville I"/>
                <a:sym typeface="Louisville I"/>
              </a:rPr>
              <a:t>highlights!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DAHTTQ7yPac</dc:identifier>
  <dcterms:modified xsi:type="dcterms:W3CDTF">2011-08-01T06:04:30Z</dcterms:modified>
  <cp:revision>1</cp:revision>
  <dc:title>Sareptember Slide</dc:title>
</cp:coreProperties>
</file>