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81" r:id="rId2"/>
    <p:sldId id="2561" r:id="rId3"/>
    <p:sldId id="2562" r:id="rId4"/>
    <p:sldId id="2563" r:id="rId5"/>
    <p:sldId id="2564" r:id="rId6"/>
    <p:sldId id="2565" r:id="rId7"/>
    <p:sldId id="2566" r:id="rId8"/>
    <p:sldId id="2567" r:id="rId9"/>
    <p:sldId id="2568" r:id="rId10"/>
    <p:sldId id="2569" r:id="rId11"/>
    <p:sldId id="2570" r:id="rId12"/>
    <p:sldId id="2571" r:id="rId13"/>
    <p:sldId id="2572" r:id="rId14"/>
    <p:sldId id="2573" r:id="rId15"/>
    <p:sldId id="2575" r:id="rId16"/>
    <p:sldId id="2576" r:id="rId17"/>
    <p:sldId id="2577" r:id="rId18"/>
    <p:sldId id="2579" r:id="rId19"/>
    <p:sldId id="2578" r:id="rId20"/>
    <p:sldId id="25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derstanding Cognitive Dissonance and Its Impact on Youth Soccer Players" id="{D49791EE-8973-4575-9FD7-410A839C4EAC}">
          <p14:sldIdLst>
            <p14:sldId id="2581"/>
            <p14:sldId id="2561"/>
            <p14:sldId id="2562"/>
          </p14:sldIdLst>
        </p14:section>
        <p14:section name="Defining Cognitive Dissonance in Sports" id="{74AE6B05-4A6D-477C-A6D0-2052002657C7}">
          <p14:sldIdLst>
            <p14:sldId id="2563"/>
            <p14:sldId id="2564"/>
            <p14:sldId id="2565"/>
          </p14:sldIdLst>
        </p14:section>
        <p14:section name="Manifestations of Cognitive Dissonance in Youth Soccer" id="{DEBB0615-4BD5-474D-ADF3-344AD56D5E95}">
          <p14:sldIdLst>
            <p14:sldId id="2566"/>
            <p14:sldId id="2567"/>
            <p14:sldId id="2568"/>
            <p14:sldId id="2569"/>
          </p14:sldIdLst>
        </p14:section>
        <p14:section name="Effects on Player Well-Being and Performance" id="{414F6105-6A07-421F-8CB5-5552FC8DE65B}">
          <p14:sldIdLst>
            <p14:sldId id="2570"/>
            <p14:sldId id="2571"/>
            <p14:sldId id="2572"/>
            <p14:sldId id="2573"/>
          </p14:sldIdLst>
        </p14:section>
        <p14:section name="Strategies to Mitigate Cognitive Dissonance in Youth Soccer" id="{F5287827-D925-4A51-ACE3-5FC1AA57BBA8}">
          <p14:sldIdLst>
            <p14:sldId id="2575"/>
            <p14:sldId id="2576"/>
            <p14:sldId id="2577"/>
            <p14:sldId id="2579"/>
          </p14:sldIdLst>
        </p14:section>
        <p14:section name="Conclusion" id="{AD12BEA8-F474-421D-A4CF-CCDA85C3256E}">
          <p14:sldIdLst>
            <p14:sldId id="2578"/>
            <p14:sldId id="258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A6516-A6DA-4314-B4A0-D2F4D86CA362}" v="3" dt="2025-09-02T01:19:21.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44" y="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rgio Cerboni" userId="5f2b86285a6f09ed" providerId="LiveId" clId="{F94A6516-A6DA-4314-B4A0-D2F4D86CA362}"/>
    <pc:docChg chg="addSld modSld sldOrd modSection">
      <pc:chgData name="Giorgio Cerboni" userId="5f2b86285a6f09ed" providerId="LiveId" clId="{F94A6516-A6DA-4314-B4A0-D2F4D86CA362}" dt="2025-09-02T01:20:33.186" v="108" actId="1076"/>
      <pc:docMkLst>
        <pc:docMk/>
      </pc:docMkLst>
      <pc:sldChg chg="addSp modSp new mod ord">
        <pc:chgData name="Giorgio Cerboni" userId="5f2b86285a6f09ed" providerId="LiveId" clId="{F94A6516-A6DA-4314-B4A0-D2F4D86CA362}" dt="2025-09-02T01:20:33.186" v="108" actId="1076"/>
        <pc:sldMkLst>
          <pc:docMk/>
          <pc:sldMk cId="1483742571" sldId="2581"/>
        </pc:sldMkLst>
        <pc:spChg chg="add mod">
          <ac:chgData name="Giorgio Cerboni" userId="5f2b86285a6f09ed" providerId="LiveId" clId="{F94A6516-A6DA-4314-B4A0-D2F4D86CA362}" dt="2025-09-02T01:19:14.343" v="93" actId="1076"/>
          <ac:spMkLst>
            <pc:docMk/>
            <pc:sldMk cId="1483742571" sldId="2581"/>
            <ac:spMk id="2" creationId="{4BE1E10F-2D2E-7CF1-FCB9-BB44E9139F39}"/>
          </ac:spMkLst>
        </pc:spChg>
        <pc:spChg chg="add mod">
          <ac:chgData name="Giorgio Cerboni" userId="5f2b86285a6f09ed" providerId="LiveId" clId="{F94A6516-A6DA-4314-B4A0-D2F4D86CA362}" dt="2025-09-02T01:19:06.217" v="92" actId="207"/>
          <ac:spMkLst>
            <pc:docMk/>
            <pc:sldMk cId="1483742571" sldId="2581"/>
            <ac:spMk id="3" creationId="{7AEFF6EB-3905-E068-E3A7-9E8DE71D9F23}"/>
          </ac:spMkLst>
        </pc:spChg>
        <pc:spChg chg="add mod">
          <ac:chgData name="Giorgio Cerboni" userId="5f2b86285a6f09ed" providerId="LiveId" clId="{F94A6516-A6DA-4314-B4A0-D2F4D86CA362}" dt="2025-09-02T01:20:33.186" v="108" actId="1076"/>
          <ac:spMkLst>
            <pc:docMk/>
            <pc:sldMk cId="1483742571" sldId="2581"/>
            <ac:spMk id="4" creationId="{C0D818A9-5132-CB9F-5F45-B1086609942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E4A1C-1568-4205-BF95-A5D15912862F}"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8110A43E-4937-4C7D-9379-6577920F4D31}">
      <dgm:prSet/>
      <dgm:spPr/>
      <dgm:t>
        <a:bodyPr/>
        <a:lstStyle/>
        <a:p>
          <a:pPr>
            <a:lnSpc>
              <a:spcPct val="100000"/>
            </a:lnSpc>
            <a:defRPr b="1"/>
          </a:pPr>
          <a:r>
            <a:rPr lang="en-US"/>
            <a:t>Conflicting Coach Messages</a:t>
          </a:r>
        </a:p>
      </dgm:t>
    </dgm:pt>
    <dgm:pt modelId="{C65689D0-D62A-401E-B037-DD949B94F8E9}" type="parTrans" cxnId="{84C02468-1FB4-42FB-BB38-CDA70ABEB0E1}">
      <dgm:prSet/>
      <dgm:spPr/>
      <dgm:t>
        <a:bodyPr/>
        <a:lstStyle/>
        <a:p>
          <a:endParaRPr lang="en-US"/>
        </a:p>
      </dgm:t>
    </dgm:pt>
    <dgm:pt modelId="{02EC964A-33B8-48CC-AD1B-F642480C8384}" type="sibTrans" cxnId="{84C02468-1FB4-42FB-BB38-CDA70ABEB0E1}">
      <dgm:prSet/>
      <dgm:spPr/>
      <dgm:t>
        <a:bodyPr/>
        <a:lstStyle/>
        <a:p>
          <a:pPr>
            <a:lnSpc>
              <a:spcPct val="100000"/>
            </a:lnSpc>
            <a:defRPr b="1"/>
          </a:pPr>
          <a:endParaRPr lang="en-US"/>
        </a:p>
      </dgm:t>
    </dgm:pt>
    <dgm:pt modelId="{F5AC4AA1-A202-4D52-8394-1C4F41BCC6F1}">
      <dgm:prSet/>
      <dgm:spPr/>
      <dgm:t>
        <a:bodyPr/>
        <a:lstStyle/>
        <a:p>
          <a:pPr>
            <a:lnSpc>
              <a:spcPct val="100000"/>
            </a:lnSpc>
          </a:pPr>
          <a:r>
            <a:rPr lang="en-US"/>
            <a:t>Mixed or contradicting instructions from coaches create confusion and mental stress for athletes.</a:t>
          </a:r>
        </a:p>
      </dgm:t>
    </dgm:pt>
    <dgm:pt modelId="{49823832-5BC4-45B6-AF14-7A7291B52E7A}" type="parTrans" cxnId="{198F8DC2-A37E-4C3C-9872-AFC506246407}">
      <dgm:prSet/>
      <dgm:spPr/>
      <dgm:t>
        <a:bodyPr/>
        <a:lstStyle/>
        <a:p>
          <a:endParaRPr lang="en-US"/>
        </a:p>
      </dgm:t>
    </dgm:pt>
    <dgm:pt modelId="{24AA37B3-82AF-4E23-829A-2760249B669D}" type="sibTrans" cxnId="{198F8DC2-A37E-4C3C-9872-AFC506246407}">
      <dgm:prSet/>
      <dgm:spPr/>
      <dgm:t>
        <a:bodyPr/>
        <a:lstStyle/>
        <a:p>
          <a:endParaRPr lang="en-US"/>
        </a:p>
      </dgm:t>
    </dgm:pt>
    <dgm:pt modelId="{E2F3B852-CC73-448B-9DBB-1B90F2AA10F3}">
      <dgm:prSet/>
      <dgm:spPr/>
      <dgm:t>
        <a:bodyPr/>
        <a:lstStyle/>
        <a:p>
          <a:pPr>
            <a:lnSpc>
              <a:spcPct val="100000"/>
            </a:lnSpc>
            <a:defRPr b="1"/>
          </a:pPr>
          <a:r>
            <a:rPr lang="en-US"/>
            <a:t>Performance Pressure</a:t>
          </a:r>
        </a:p>
      </dgm:t>
    </dgm:pt>
    <dgm:pt modelId="{F4078614-CC17-4A5E-A658-4DA7CE569E1F}" type="parTrans" cxnId="{79FFE10B-A6F3-458A-A26D-6C0584D2987F}">
      <dgm:prSet/>
      <dgm:spPr/>
      <dgm:t>
        <a:bodyPr/>
        <a:lstStyle/>
        <a:p>
          <a:endParaRPr lang="en-US"/>
        </a:p>
      </dgm:t>
    </dgm:pt>
    <dgm:pt modelId="{A114424E-CE9C-42D7-9256-F7A5F187EB3D}" type="sibTrans" cxnId="{79FFE10B-A6F3-458A-A26D-6C0584D2987F}">
      <dgm:prSet/>
      <dgm:spPr/>
      <dgm:t>
        <a:bodyPr/>
        <a:lstStyle/>
        <a:p>
          <a:pPr>
            <a:lnSpc>
              <a:spcPct val="100000"/>
            </a:lnSpc>
            <a:defRPr b="1"/>
          </a:pPr>
          <a:endParaRPr lang="en-US"/>
        </a:p>
      </dgm:t>
    </dgm:pt>
    <dgm:pt modelId="{D63517D2-A243-4BB2-BAAF-73D43D4D995D}">
      <dgm:prSet/>
      <dgm:spPr/>
      <dgm:t>
        <a:bodyPr/>
        <a:lstStyle/>
        <a:p>
          <a:pPr>
            <a:lnSpc>
              <a:spcPct val="100000"/>
            </a:lnSpc>
          </a:pPr>
          <a:r>
            <a:rPr lang="en-US"/>
            <a:t>Athletes face intense pressure to exceed their capabilities, causing mental strain and dissonance.</a:t>
          </a:r>
        </a:p>
      </dgm:t>
    </dgm:pt>
    <dgm:pt modelId="{797C8D7F-7EBB-4A68-8019-172DD493F571}" type="parTrans" cxnId="{77473071-5F96-4A22-822A-E9B72735B97C}">
      <dgm:prSet/>
      <dgm:spPr/>
      <dgm:t>
        <a:bodyPr/>
        <a:lstStyle/>
        <a:p>
          <a:endParaRPr lang="en-US"/>
        </a:p>
      </dgm:t>
    </dgm:pt>
    <dgm:pt modelId="{07C12CFA-BB7E-422F-A053-EE0DC16501F8}" type="sibTrans" cxnId="{77473071-5F96-4A22-822A-E9B72735B97C}">
      <dgm:prSet/>
      <dgm:spPr/>
      <dgm:t>
        <a:bodyPr/>
        <a:lstStyle/>
        <a:p>
          <a:endParaRPr lang="en-US"/>
        </a:p>
      </dgm:t>
    </dgm:pt>
    <dgm:pt modelId="{11E6540B-2FA3-4625-B2B8-16032286BD71}">
      <dgm:prSet/>
      <dgm:spPr/>
      <dgm:t>
        <a:bodyPr/>
        <a:lstStyle/>
        <a:p>
          <a:pPr>
            <a:lnSpc>
              <a:spcPct val="100000"/>
            </a:lnSpc>
            <a:defRPr b="1"/>
          </a:pPr>
          <a:r>
            <a:rPr lang="en-US"/>
            <a:t>Goal and Expectation Discrepancies</a:t>
          </a:r>
        </a:p>
      </dgm:t>
    </dgm:pt>
    <dgm:pt modelId="{E8959126-4734-4EFC-982A-B6927E002FA7}" type="parTrans" cxnId="{8E6504A3-4C5C-4E83-A71A-4B8B092294B2}">
      <dgm:prSet/>
      <dgm:spPr/>
      <dgm:t>
        <a:bodyPr/>
        <a:lstStyle/>
        <a:p>
          <a:endParaRPr lang="en-US"/>
        </a:p>
      </dgm:t>
    </dgm:pt>
    <dgm:pt modelId="{8D04B1E9-C783-4B9F-8D7B-590266239167}" type="sibTrans" cxnId="{8E6504A3-4C5C-4E83-A71A-4B8B092294B2}">
      <dgm:prSet/>
      <dgm:spPr/>
      <dgm:t>
        <a:bodyPr/>
        <a:lstStyle/>
        <a:p>
          <a:endParaRPr lang="en-US"/>
        </a:p>
      </dgm:t>
    </dgm:pt>
    <dgm:pt modelId="{DB590EA5-F8A3-4058-AC61-6EB4EA341F03}">
      <dgm:prSet/>
      <dgm:spPr/>
      <dgm:t>
        <a:bodyPr/>
        <a:lstStyle/>
        <a:p>
          <a:pPr>
            <a:lnSpc>
              <a:spcPct val="100000"/>
            </a:lnSpc>
          </a:pPr>
          <a:r>
            <a:rPr lang="en-US"/>
            <a:t>Differences between personal objectives and team demands lead to internal conflict and imbalance.</a:t>
          </a:r>
        </a:p>
      </dgm:t>
    </dgm:pt>
    <dgm:pt modelId="{64BA7AFA-1E8D-4F93-B846-6BCC84CB7E94}" type="parTrans" cxnId="{F37E52FF-F5BD-4270-9C16-772F752D999F}">
      <dgm:prSet/>
      <dgm:spPr/>
      <dgm:t>
        <a:bodyPr/>
        <a:lstStyle/>
        <a:p>
          <a:endParaRPr lang="en-US"/>
        </a:p>
      </dgm:t>
    </dgm:pt>
    <dgm:pt modelId="{B0590CF7-68F7-4BF3-90DF-5F461912B2D4}" type="sibTrans" cxnId="{F37E52FF-F5BD-4270-9C16-772F752D999F}">
      <dgm:prSet/>
      <dgm:spPr/>
      <dgm:t>
        <a:bodyPr/>
        <a:lstStyle/>
        <a:p>
          <a:endParaRPr lang="en-US"/>
        </a:p>
      </dgm:t>
    </dgm:pt>
    <dgm:pt modelId="{48EC0FF8-CF80-475D-B832-00D68BCFD99C}" type="pres">
      <dgm:prSet presAssocID="{ADCE4A1C-1568-4205-BF95-A5D15912862F}" presName="Root" presStyleCnt="0">
        <dgm:presLayoutVars>
          <dgm:dir/>
          <dgm:resizeHandles val="exact"/>
        </dgm:presLayoutVars>
      </dgm:prSet>
      <dgm:spPr/>
    </dgm:pt>
    <dgm:pt modelId="{2AE0FE86-61AF-402E-9AD7-44DB3083A3AC}" type="pres">
      <dgm:prSet presAssocID="{8110A43E-4937-4C7D-9379-6577920F4D31}" presName="Composite" presStyleCnt="0"/>
      <dgm:spPr/>
    </dgm:pt>
    <dgm:pt modelId="{9FB7F3B4-7450-41F7-8954-8366E85F9214}" type="pres">
      <dgm:prSet presAssocID="{8110A43E-4937-4C7D-9379-6577920F4D31}"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7639" r="15609" b="-2"/>
          <a:stretch/>
        </a:blipFill>
      </dgm:spPr>
      <dgm:extLst>
        <a:ext uri="{E40237B7-FDA0-4F09-8148-C483321AD2D9}">
          <dgm14:cNvPr xmlns:dgm14="http://schemas.microsoft.com/office/drawing/2010/diagram" id="0" name="" descr="Coach giving tips to an athlete on football techniques."/>
        </a:ext>
      </dgm:extLst>
    </dgm:pt>
    <dgm:pt modelId="{3CF2FA44-BF6F-44A2-82BB-095C36623296}" type="pres">
      <dgm:prSet presAssocID="{8110A43E-4937-4C7D-9379-6577920F4D31}" presName="Subtitle" presStyleLbl="revTx" presStyleIdx="0" presStyleCnt="6">
        <dgm:presLayoutVars>
          <dgm:chMax val="0"/>
          <dgm:bulletEnabled/>
        </dgm:presLayoutVars>
      </dgm:prSet>
      <dgm:spPr/>
    </dgm:pt>
    <dgm:pt modelId="{46745966-FC31-417A-A53B-D58F275432A9}" type="pres">
      <dgm:prSet presAssocID="{8110A43E-4937-4C7D-9379-6577920F4D31}" presName="Description" presStyleLbl="revTx" presStyleIdx="1" presStyleCnt="6">
        <dgm:presLayoutVars>
          <dgm:bulletEnabled/>
        </dgm:presLayoutVars>
      </dgm:prSet>
      <dgm:spPr/>
    </dgm:pt>
    <dgm:pt modelId="{FFAD542D-1FCF-4F27-AB6A-77E8E587722B}" type="pres">
      <dgm:prSet presAssocID="{02EC964A-33B8-48CC-AD1B-F642480C8384}" presName="sibTrans" presStyleLbl="sibTrans2D1" presStyleIdx="0" presStyleCnt="0"/>
      <dgm:spPr/>
    </dgm:pt>
    <dgm:pt modelId="{43739716-AD87-4986-80B7-194BB2DE15BE}" type="pres">
      <dgm:prSet presAssocID="{E2F3B852-CC73-448B-9DBB-1B90F2AA10F3}" presName="Composite" presStyleCnt="0"/>
      <dgm:spPr/>
    </dgm:pt>
    <dgm:pt modelId="{8E139786-B5C5-4224-BBDE-F48EAC2D1460}" type="pres">
      <dgm:prSet presAssocID="{E2F3B852-CC73-448B-9DBB-1B90F2AA10F3}"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6451" r="6798" b="-2"/>
          <a:stretch/>
        </a:blipFill>
      </dgm:spPr>
      <dgm:extLst>
        <a:ext uri="{E40237B7-FDA0-4F09-8148-C483321AD2D9}">
          <dgm14:cNvPr xmlns:dgm14="http://schemas.microsoft.com/office/drawing/2010/diagram" id="0" name="" descr="Mid-air shoot of a young man jumping over hurdle in a track race. Stadium light in the back."/>
        </a:ext>
      </dgm:extLst>
    </dgm:pt>
    <dgm:pt modelId="{1CB3CFD7-A03A-4744-B9BF-18EB35D0DF73}" type="pres">
      <dgm:prSet presAssocID="{E2F3B852-CC73-448B-9DBB-1B90F2AA10F3}" presName="Subtitle" presStyleLbl="revTx" presStyleIdx="2" presStyleCnt="6">
        <dgm:presLayoutVars>
          <dgm:chMax val="0"/>
          <dgm:bulletEnabled/>
        </dgm:presLayoutVars>
      </dgm:prSet>
      <dgm:spPr/>
    </dgm:pt>
    <dgm:pt modelId="{B1F2A2EA-A007-4099-98FC-59AFB970504C}" type="pres">
      <dgm:prSet presAssocID="{E2F3B852-CC73-448B-9DBB-1B90F2AA10F3}" presName="Description" presStyleLbl="revTx" presStyleIdx="3" presStyleCnt="6">
        <dgm:presLayoutVars>
          <dgm:bulletEnabled/>
        </dgm:presLayoutVars>
      </dgm:prSet>
      <dgm:spPr/>
    </dgm:pt>
    <dgm:pt modelId="{A1C049DB-9318-4FF2-A314-5EC99413A5A7}" type="pres">
      <dgm:prSet presAssocID="{A114424E-CE9C-42D7-9256-F7A5F187EB3D}" presName="sibTrans" presStyleLbl="sibTrans2D1" presStyleIdx="0" presStyleCnt="0"/>
      <dgm:spPr/>
    </dgm:pt>
    <dgm:pt modelId="{CF8E14B9-7380-483E-8332-1F29094B53B3}" type="pres">
      <dgm:prSet presAssocID="{11E6540B-2FA3-4625-B2B8-16032286BD71}" presName="Composite" presStyleCnt="0"/>
      <dgm:spPr/>
    </dgm:pt>
    <dgm:pt modelId="{D0E465AD-8C8D-405C-AE58-EE651B11F05A}" type="pres">
      <dgm:prSet presAssocID="{11E6540B-2FA3-4625-B2B8-16032286BD71}"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5126" r="23122" b="-4"/>
          <a:stretch/>
        </a:blipFill>
      </dgm:spPr>
      <dgm:extLst>
        <a:ext uri="{E40237B7-FDA0-4F09-8148-C483321AD2D9}">
          <dgm14:cNvPr xmlns:dgm14="http://schemas.microsoft.com/office/drawing/2010/diagram" id="0" name="" descr="Cropped shot of a handsome young male athlete standing with his arms folded on the track"/>
        </a:ext>
      </dgm:extLst>
    </dgm:pt>
    <dgm:pt modelId="{B013B8ED-B850-48F7-87F6-3C8F9BF80CD2}" type="pres">
      <dgm:prSet presAssocID="{11E6540B-2FA3-4625-B2B8-16032286BD71}" presName="Subtitle" presStyleLbl="revTx" presStyleIdx="4" presStyleCnt="6">
        <dgm:presLayoutVars>
          <dgm:chMax val="0"/>
          <dgm:bulletEnabled/>
        </dgm:presLayoutVars>
      </dgm:prSet>
      <dgm:spPr/>
    </dgm:pt>
    <dgm:pt modelId="{0552F003-FD0D-4EE5-8B5F-538586ACE9F7}" type="pres">
      <dgm:prSet presAssocID="{11E6540B-2FA3-4625-B2B8-16032286BD71}" presName="Description" presStyleLbl="revTx" presStyleIdx="5" presStyleCnt="6">
        <dgm:presLayoutVars>
          <dgm:bulletEnabled/>
        </dgm:presLayoutVars>
      </dgm:prSet>
      <dgm:spPr/>
    </dgm:pt>
  </dgm:ptLst>
  <dgm:cxnLst>
    <dgm:cxn modelId="{79FFE10B-A6F3-458A-A26D-6C0584D2987F}" srcId="{ADCE4A1C-1568-4205-BF95-A5D15912862F}" destId="{E2F3B852-CC73-448B-9DBB-1B90F2AA10F3}" srcOrd="1" destOrd="0" parTransId="{F4078614-CC17-4A5E-A658-4DA7CE569E1F}" sibTransId="{A114424E-CE9C-42D7-9256-F7A5F187EB3D}"/>
    <dgm:cxn modelId="{6B31A55C-23EB-4C8D-9C80-8B177F013DED}" type="presOf" srcId="{F5AC4AA1-A202-4D52-8394-1C4F41BCC6F1}" destId="{46745966-FC31-417A-A53B-D58F275432A9}" srcOrd="0" destOrd="0" presId="urn:microsoft.com/office/officeart/2024/3/layout/verticalVisualTextBlock1"/>
    <dgm:cxn modelId="{CA70F465-0A46-4ABA-926E-BF6CB521AAC3}" type="presOf" srcId="{ADCE4A1C-1568-4205-BF95-A5D15912862F}" destId="{48EC0FF8-CF80-475D-B832-00D68BCFD99C}" srcOrd="0" destOrd="0" presId="urn:microsoft.com/office/officeart/2024/3/layout/verticalVisualTextBlock1"/>
    <dgm:cxn modelId="{84C02468-1FB4-42FB-BB38-CDA70ABEB0E1}" srcId="{ADCE4A1C-1568-4205-BF95-A5D15912862F}" destId="{8110A43E-4937-4C7D-9379-6577920F4D31}" srcOrd="0" destOrd="0" parTransId="{C65689D0-D62A-401E-B037-DD949B94F8E9}" sibTransId="{02EC964A-33B8-48CC-AD1B-F642480C8384}"/>
    <dgm:cxn modelId="{77473071-5F96-4A22-822A-E9B72735B97C}" srcId="{E2F3B852-CC73-448B-9DBB-1B90F2AA10F3}" destId="{D63517D2-A243-4BB2-BAAF-73D43D4D995D}" srcOrd="0" destOrd="0" parTransId="{797C8D7F-7EBB-4A68-8019-172DD493F571}" sibTransId="{07C12CFA-BB7E-422F-A053-EE0DC16501F8}"/>
    <dgm:cxn modelId="{302B3888-3F34-4454-893B-B1C0E395BC45}" type="presOf" srcId="{11E6540B-2FA3-4625-B2B8-16032286BD71}" destId="{B013B8ED-B850-48F7-87F6-3C8F9BF80CD2}" srcOrd="0" destOrd="0" presId="urn:microsoft.com/office/officeart/2024/3/layout/verticalVisualTextBlock1"/>
    <dgm:cxn modelId="{D0A96E90-26FC-40E3-9878-1F1792D6ADBE}" type="presOf" srcId="{02EC964A-33B8-48CC-AD1B-F642480C8384}" destId="{FFAD542D-1FCF-4F27-AB6A-77E8E587722B}" srcOrd="0" destOrd="0" presId="urn:microsoft.com/office/officeart/2024/3/layout/verticalVisualTextBlock1"/>
    <dgm:cxn modelId="{EF0C1194-1A35-4785-87A0-D269086DCCC8}" type="presOf" srcId="{8110A43E-4937-4C7D-9379-6577920F4D31}" destId="{3CF2FA44-BF6F-44A2-82BB-095C36623296}" srcOrd="0" destOrd="0" presId="urn:microsoft.com/office/officeart/2024/3/layout/verticalVisualTextBlock1"/>
    <dgm:cxn modelId="{8E6504A3-4C5C-4E83-A71A-4B8B092294B2}" srcId="{ADCE4A1C-1568-4205-BF95-A5D15912862F}" destId="{11E6540B-2FA3-4625-B2B8-16032286BD71}" srcOrd="2" destOrd="0" parTransId="{E8959126-4734-4EFC-982A-B6927E002FA7}" sibTransId="{8D04B1E9-C783-4B9F-8D7B-590266239167}"/>
    <dgm:cxn modelId="{C50200B8-7C88-4E9F-8B81-79D3EB6F72E0}" type="presOf" srcId="{A114424E-CE9C-42D7-9256-F7A5F187EB3D}" destId="{A1C049DB-9318-4FF2-A314-5EC99413A5A7}" srcOrd="0" destOrd="0" presId="urn:microsoft.com/office/officeart/2024/3/layout/verticalVisualTextBlock1"/>
    <dgm:cxn modelId="{3C1983C2-6A7B-48F6-885D-9A8BACB9C8C6}" type="presOf" srcId="{E2F3B852-CC73-448B-9DBB-1B90F2AA10F3}" destId="{1CB3CFD7-A03A-4744-B9BF-18EB35D0DF73}" srcOrd="0" destOrd="0" presId="urn:microsoft.com/office/officeart/2024/3/layout/verticalVisualTextBlock1"/>
    <dgm:cxn modelId="{198F8DC2-A37E-4C3C-9872-AFC506246407}" srcId="{8110A43E-4937-4C7D-9379-6577920F4D31}" destId="{F5AC4AA1-A202-4D52-8394-1C4F41BCC6F1}" srcOrd="0" destOrd="0" parTransId="{49823832-5BC4-45B6-AF14-7A7291B52E7A}" sibTransId="{24AA37B3-82AF-4E23-829A-2760249B669D}"/>
    <dgm:cxn modelId="{B82B68EB-BAA1-4328-845D-3481025E12E4}" type="presOf" srcId="{D63517D2-A243-4BB2-BAAF-73D43D4D995D}" destId="{B1F2A2EA-A007-4099-98FC-59AFB970504C}" srcOrd="0" destOrd="0" presId="urn:microsoft.com/office/officeart/2024/3/layout/verticalVisualTextBlock1"/>
    <dgm:cxn modelId="{787CF1FE-2B1F-41E2-AD98-EEC3F26612B2}" type="presOf" srcId="{DB590EA5-F8A3-4058-AC61-6EB4EA341F03}" destId="{0552F003-FD0D-4EE5-8B5F-538586ACE9F7}" srcOrd="0" destOrd="0" presId="urn:microsoft.com/office/officeart/2024/3/layout/verticalVisualTextBlock1"/>
    <dgm:cxn modelId="{F37E52FF-F5BD-4270-9C16-772F752D999F}" srcId="{11E6540B-2FA3-4625-B2B8-16032286BD71}" destId="{DB590EA5-F8A3-4058-AC61-6EB4EA341F03}" srcOrd="0" destOrd="0" parTransId="{64BA7AFA-1E8D-4F93-B846-6BCC84CB7E94}" sibTransId="{B0590CF7-68F7-4BF3-90DF-5F461912B2D4}"/>
    <dgm:cxn modelId="{63F5BA1E-4336-48C0-A097-10C24DE5CEF9}" type="presParOf" srcId="{48EC0FF8-CF80-475D-B832-00D68BCFD99C}" destId="{2AE0FE86-61AF-402E-9AD7-44DB3083A3AC}" srcOrd="0" destOrd="0" presId="urn:microsoft.com/office/officeart/2024/3/layout/verticalVisualTextBlock1"/>
    <dgm:cxn modelId="{626D0749-7B64-4BD6-AB69-01DCE3AC8A8A}" type="presParOf" srcId="{2AE0FE86-61AF-402E-9AD7-44DB3083A3AC}" destId="{9FB7F3B4-7450-41F7-8954-8366E85F9214}" srcOrd="0" destOrd="0" presId="urn:microsoft.com/office/officeart/2024/3/layout/verticalVisualTextBlock1"/>
    <dgm:cxn modelId="{D726C57D-E6CE-483C-BD52-F7F38CAD7BAD}" type="presParOf" srcId="{2AE0FE86-61AF-402E-9AD7-44DB3083A3AC}" destId="{3CF2FA44-BF6F-44A2-82BB-095C36623296}" srcOrd="1" destOrd="0" presId="urn:microsoft.com/office/officeart/2024/3/layout/verticalVisualTextBlock1"/>
    <dgm:cxn modelId="{9693B673-35BD-4933-9B9F-CE869D8D765D}" type="presParOf" srcId="{2AE0FE86-61AF-402E-9AD7-44DB3083A3AC}" destId="{46745966-FC31-417A-A53B-D58F275432A9}" srcOrd="2" destOrd="0" presId="urn:microsoft.com/office/officeart/2024/3/layout/verticalVisualTextBlock1"/>
    <dgm:cxn modelId="{1DA9A52D-9797-4C6F-B490-5ABE8A52FF28}" type="presParOf" srcId="{48EC0FF8-CF80-475D-B832-00D68BCFD99C}" destId="{FFAD542D-1FCF-4F27-AB6A-77E8E587722B}" srcOrd="1" destOrd="0" presId="urn:microsoft.com/office/officeart/2024/3/layout/verticalVisualTextBlock1"/>
    <dgm:cxn modelId="{C7D27DCD-1BAD-4B70-A8B2-6F0A2FAB75DD}" type="presParOf" srcId="{48EC0FF8-CF80-475D-B832-00D68BCFD99C}" destId="{43739716-AD87-4986-80B7-194BB2DE15BE}" srcOrd="2" destOrd="0" presId="urn:microsoft.com/office/officeart/2024/3/layout/verticalVisualTextBlock1"/>
    <dgm:cxn modelId="{7A9B4689-0422-4749-A0A5-BB95DCBC01CB}" type="presParOf" srcId="{43739716-AD87-4986-80B7-194BB2DE15BE}" destId="{8E139786-B5C5-4224-BBDE-F48EAC2D1460}" srcOrd="0" destOrd="0" presId="urn:microsoft.com/office/officeart/2024/3/layout/verticalVisualTextBlock1"/>
    <dgm:cxn modelId="{7A9CBA9A-DB19-4A1D-9329-74BFE963A3F7}" type="presParOf" srcId="{43739716-AD87-4986-80B7-194BB2DE15BE}" destId="{1CB3CFD7-A03A-4744-B9BF-18EB35D0DF73}" srcOrd="1" destOrd="0" presId="urn:microsoft.com/office/officeart/2024/3/layout/verticalVisualTextBlock1"/>
    <dgm:cxn modelId="{5AEE754C-06F0-4DA6-89CC-B6AE43DE86D5}" type="presParOf" srcId="{43739716-AD87-4986-80B7-194BB2DE15BE}" destId="{B1F2A2EA-A007-4099-98FC-59AFB970504C}" srcOrd="2" destOrd="0" presId="urn:microsoft.com/office/officeart/2024/3/layout/verticalVisualTextBlock1"/>
    <dgm:cxn modelId="{9801B039-7EDE-41D6-AB56-E716B1CAA038}" type="presParOf" srcId="{48EC0FF8-CF80-475D-B832-00D68BCFD99C}" destId="{A1C049DB-9318-4FF2-A314-5EC99413A5A7}" srcOrd="3" destOrd="0" presId="urn:microsoft.com/office/officeart/2024/3/layout/verticalVisualTextBlock1"/>
    <dgm:cxn modelId="{6C6743FD-CEF8-4F22-8A0C-EF4E1825B3F0}" type="presParOf" srcId="{48EC0FF8-CF80-475D-B832-00D68BCFD99C}" destId="{CF8E14B9-7380-483E-8332-1F29094B53B3}" srcOrd="4" destOrd="0" presId="urn:microsoft.com/office/officeart/2024/3/layout/verticalVisualTextBlock1"/>
    <dgm:cxn modelId="{7D351516-F002-4E22-9D36-FE8515D75DD2}" type="presParOf" srcId="{CF8E14B9-7380-483E-8332-1F29094B53B3}" destId="{D0E465AD-8C8D-405C-AE58-EE651B11F05A}" srcOrd="0" destOrd="0" presId="urn:microsoft.com/office/officeart/2024/3/layout/verticalVisualTextBlock1"/>
    <dgm:cxn modelId="{C8DAB15B-D444-4240-A7C1-9CAE42C87FFA}" type="presParOf" srcId="{CF8E14B9-7380-483E-8332-1F29094B53B3}" destId="{B013B8ED-B850-48F7-87F6-3C8F9BF80CD2}" srcOrd="1" destOrd="0" presId="urn:microsoft.com/office/officeart/2024/3/layout/verticalVisualTextBlock1"/>
    <dgm:cxn modelId="{3621E44B-D66F-4EB2-AA2B-37346DBEA851}" type="presParOf" srcId="{CF8E14B9-7380-483E-8332-1F29094B53B3}" destId="{0552F003-FD0D-4EE5-8B5F-538586ACE9F7}"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CF251-C96B-4784-A67E-02BD6FCD70B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1D1A3920-FD3C-47A6-8957-2A3473AC6D4A}">
      <dgm:prSet/>
      <dgm:spPr/>
      <dgm:t>
        <a:bodyPr/>
        <a:lstStyle/>
        <a:p>
          <a:pPr>
            <a:lnSpc>
              <a:spcPct val="100000"/>
            </a:lnSpc>
            <a:defRPr b="1"/>
          </a:pPr>
          <a:r>
            <a:rPr lang="en-US"/>
            <a:t>Understanding Cognitive Dissonance</a:t>
          </a:r>
        </a:p>
      </dgm:t>
    </dgm:pt>
    <dgm:pt modelId="{32A45A28-F86D-4CBA-AEAE-04B9D13F0F30}" type="parTrans" cxnId="{75581C66-FDB4-46D1-B0AB-77E93A1D541D}">
      <dgm:prSet/>
      <dgm:spPr/>
      <dgm:t>
        <a:bodyPr/>
        <a:lstStyle/>
        <a:p>
          <a:endParaRPr lang="en-US"/>
        </a:p>
      </dgm:t>
    </dgm:pt>
    <dgm:pt modelId="{F39383DB-ADA0-426F-8F72-097D43273845}" type="sibTrans" cxnId="{75581C66-FDB4-46D1-B0AB-77E93A1D541D}">
      <dgm:prSet/>
      <dgm:spPr/>
      <dgm:t>
        <a:bodyPr/>
        <a:lstStyle/>
        <a:p>
          <a:pPr>
            <a:lnSpc>
              <a:spcPct val="100000"/>
            </a:lnSpc>
            <a:defRPr b="1"/>
          </a:pPr>
          <a:endParaRPr lang="en-US"/>
        </a:p>
      </dgm:t>
    </dgm:pt>
    <dgm:pt modelId="{DB9C073A-104D-421E-B2A0-29C16BEA7CC7}">
      <dgm:prSet/>
      <dgm:spPr/>
      <dgm:t>
        <a:bodyPr/>
        <a:lstStyle/>
        <a:p>
          <a:pPr>
            <a:lnSpc>
              <a:spcPct val="100000"/>
            </a:lnSpc>
          </a:pPr>
          <a:r>
            <a:rPr lang="en-US"/>
            <a:t>Recognizing mental conflicts in youth soccer players helps tailor better support strategies for their growth and well-being.</a:t>
          </a:r>
        </a:p>
      </dgm:t>
    </dgm:pt>
    <dgm:pt modelId="{53E034C6-9DF7-44B6-ABF2-24841F841C60}" type="parTrans" cxnId="{6F57E018-EB1F-4368-B6F5-981F2104D82A}">
      <dgm:prSet/>
      <dgm:spPr/>
      <dgm:t>
        <a:bodyPr/>
        <a:lstStyle/>
        <a:p>
          <a:endParaRPr lang="en-US"/>
        </a:p>
      </dgm:t>
    </dgm:pt>
    <dgm:pt modelId="{9B5C59AF-EC90-4BD1-A9EB-3733AE554E13}" type="sibTrans" cxnId="{6F57E018-EB1F-4368-B6F5-981F2104D82A}">
      <dgm:prSet/>
      <dgm:spPr/>
      <dgm:t>
        <a:bodyPr/>
        <a:lstStyle/>
        <a:p>
          <a:endParaRPr lang="en-US"/>
        </a:p>
      </dgm:t>
    </dgm:pt>
    <dgm:pt modelId="{5F7CB773-D52D-4FD9-BEDB-1A08A558EB20}">
      <dgm:prSet/>
      <dgm:spPr/>
      <dgm:t>
        <a:bodyPr/>
        <a:lstStyle/>
        <a:p>
          <a:pPr>
            <a:lnSpc>
              <a:spcPct val="100000"/>
            </a:lnSpc>
            <a:defRPr b="1"/>
          </a:pPr>
          <a:r>
            <a:rPr lang="en-US"/>
            <a:t>Effective Support Strategies</a:t>
          </a:r>
        </a:p>
      </dgm:t>
    </dgm:pt>
    <dgm:pt modelId="{1F643153-D52D-4C4E-B766-E9C992390054}" type="parTrans" cxnId="{3FFF5210-012D-4DA8-AABB-4F4B82BC8EB0}">
      <dgm:prSet/>
      <dgm:spPr/>
      <dgm:t>
        <a:bodyPr/>
        <a:lstStyle/>
        <a:p>
          <a:endParaRPr lang="en-US"/>
        </a:p>
      </dgm:t>
    </dgm:pt>
    <dgm:pt modelId="{FF1B9C84-C0B6-4F95-85F6-FE124A28AC16}" type="sibTrans" cxnId="{3FFF5210-012D-4DA8-AABB-4F4B82BC8EB0}">
      <dgm:prSet/>
      <dgm:spPr/>
      <dgm:t>
        <a:bodyPr/>
        <a:lstStyle/>
        <a:p>
          <a:pPr>
            <a:lnSpc>
              <a:spcPct val="100000"/>
            </a:lnSpc>
            <a:defRPr b="1"/>
          </a:pPr>
          <a:endParaRPr lang="en-US"/>
        </a:p>
      </dgm:t>
    </dgm:pt>
    <dgm:pt modelId="{2EF400C6-4DB5-469C-A6FF-9557C4888C11}">
      <dgm:prSet/>
      <dgm:spPr/>
      <dgm:t>
        <a:bodyPr/>
        <a:lstStyle/>
        <a:p>
          <a:pPr>
            <a:lnSpc>
              <a:spcPct val="100000"/>
            </a:lnSpc>
          </a:pPr>
          <a:r>
            <a:rPr lang="en-US"/>
            <a:t>Applying strategies to manage cognitive dissonance improves players’ performance and mental resilience.</a:t>
          </a:r>
        </a:p>
      </dgm:t>
    </dgm:pt>
    <dgm:pt modelId="{06D8CE8E-96B3-419F-982F-5C34B7ACB048}" type="parTrans" cxnId="{D59D2124-8C27-4763-BB4B-876AD86BFC0B}">
      <dgm:prSet/>
      <dgm:spPr/>
      <dgm:t>
        <a:bodyPr/>
        <a:lstStyle/>
        <a:p>
          <a:endParaRPr lang="en-US"/>
        </a:p>
      </dgm:t>
    </dgm:pt>
    <dgm:pt modelId="{6CB3FC59-5B21-4EEF-96B0-BD4A02DDC347}" type="sibTrans" cxnId="{D59D2124-8C27-4763-BB4B-876AD86BFC0B}">
      <dgm:prSet/>
      <dgm:spPr/>
      <dgm:t>
        <a:bodyPr/>
        <a:lstStyle/>
        <a:p>
          <a:endParaRPr lang="en-US"/>
        </a:p>
      </dgm:t>
    </dgm:pt>
    <dgm:pt modelId="{35DF753F-B63E-409F-9BD6-8FF54B389A2F}">
      <dgm:prSet/>
      <dgm:spPr/>
      <dgm:t>
        <a:bodyPr/>
        <a:lstStyle/>
        <a:p>
          <a:pPr>
            <a:lnSpc>
              <a:spcPct val="100000"/>
            </a:lnSpc>
            <a:defRPr b="1"/>
          </a:pPr>
          <a:r>
            <a:rPr lang="en-US"/>
            <a:t>Fostering Positive Development</a:t>
          </a:r>
        </a:p>
      </dgm:t>
    </dgm:pt>
    <dgm:pt modelId="{D28DA292-EF45-47EB-AEEF-54EF4B68EF6D}" type="parTrans" cxnId="{C32E39B6-8C69-40F3-B51F-925C3BD83A7A}">
      <dgm:prSet/>
      <dgm:spPr/>
      <dgm:t>
        <a:bodyPr/>
        <a:lstStyle/>
        <a:p>
          <a:endParaRPr lang="en-US"/>
        </a:p>
      </dgm:t>
    </dgm:pt>
    <dgm:pt modelId="{6F2C60F4-54FA-42D7-A51E-690BDF171D05}" type="sibTrans" cxnId="{C32E39B6-8C69-40F3-B51F-925C3BD83A7A}">
      <dgm:prSet/>
      <dgm:spPr/>
      <dgm:t>
        <a:bodyPr/>
        <a:lstStyle/>
        <a:p>
          <a:endParaRPr lang="en-US"/>
        </a:p>
      </dgm:t>
    </dgm:pt>
    <dgm:pt modelId="{F3CC0589-C15A-402B-AE74-E71BD1DC9EE2}">
      <dgm:prSet/>
      <dgm:spPr/>
      <dgm:t>
        <a:bodyPr/>
        <a:lstStyle/>
        <a:p>
          <a:pPr>
            <a:lnSpc>
              <a:spcPct val="100000"/>
            </a:lnSpc>
          </a:pPr>
          <a:r>
            <a:rPr lang="en-US"/>
            <a:t>Coaches and parents play a key role in creating a supportive environment for young athletes’ overall development.</a:t>
          </a:r>
        </a:p>
      </dgm:t>
    </dgm:pt>
    <dgm:pt modelId="{A651BCC2-E224-4B91-AF27-F0663AC3B076}" type="parTrans" cxnId="{EF067061-DFBD-4EC3-9F91-7B0F90262DD6}">
      <dgm:prSet/>
      <dgm:spPr/>
      <dgm:t>
        <a:bodyPr/>
        <a:lstStyle/>
        <a:p>
          <a:endParaRPr lang="en-US"/>
        </a:p>
      </dgm:t>
    </dgm:pt>
    <dgm:pt modelId="{A81B97C2-19E6-45B7-A2FB-EEBC7C982135}" type="sibTrans" cxnId="{EF067061-DFBD-4EC3-9F91-7B0F90262DD6}">
      <dgm:prSet/>
      <dgm:spPr/>
      <dgm:t>
        <a:bodyPr/>
        <a:lstStyle/>
        <a:p>
          <a:endParaRPr lang="en-US"/>
        </a:p>
      </dgm:t>
    </dgm:pt>
    <dgm:pt modelId="{2E00AE71-3369-40EF-B23C-44067AE827DF}" type="pres">
      <dgm:prSet presAssocID="{FD3CF251-C96B-4784-A67E-02BD6FCD70BE}" presName="Name0" presStyleCnt="0">
        <dgm:presLayoutVars>
          <dgm:dir/>
          <dgm:resizeHandles val="exact"/>
        </dgm:presLayoutVars>
      </dgm:prSet>
      <dgm:spPr/>
    </dgm:pt>
    <dgm:pt modelId="{590BBC5F-9381-4244-B755-8726D3B9F732}" type="pres">
      <dgm:prSet presAssocID="{1D1A3920-FD3C-47A6-8957-2A3473AC6D4A}" presName="compNode" presStyleCnt="0"/>
      <dgm:spPr/>
    </dgm:pt>
    <dgm:pt modelId="{F346A7F4-F4E7-4018-9799-2FE16A651DBA}" type="pres">
      <dgm:prSet presAssocID="{1D1A3920-FD3C-47A6-8957-2A3473AC6D4A}" presName="pictRect" presStyleLbl="revTx" presStyleIdx="0" presStyleCnt="6">
        <dgm:presLayoutVars>
          <dgm:chMax val="0"/>
          <dgm:bulletEnabled/>
        </dgm:presLayoutVars>
      </dgm:prSet>
      <dgm:spPr/>
    </dgm:pt>
    <dgm:pt modelId="{A1FCD9AF-BA7A-49C6-B29A-81EA4079D8BF}" type="pres">
      <dgm:prSet presAssocID="{1D1A3920-FD3C-47A6-8957-2A3473AC6D4A}" presName="textRect" presStyleLbl="revTx" presStyleIdx="1" presStyleCnt="6">
        <dgm:presLayoutVars>
          <dgm:bulletEnabled/>
        </dgm:presLayoutVars>
      </dgm:prSet>
      <dgm:spPr/>
    </dgm:pt>
    <dgm:pt modelId="{096AE761-9C29-4EC4-8395-575881A79F06}" type="pres">
      <dgm:prSet presAssocID="{F39383DB-ADA0-426F-8F72-097D43273845}" presName="sibTrans" presStyleLbl="sibTrans2D1" presStyleIdx="0" presStyleCnt="0"/>
      <dgm:spPr/>
    </dgm:pt>
    <dgm:pt modelId="{39439464-D7FE-4A4C-9DFC-4047E333E29B}" type="pres">
      <dgm:prSet presAssocID="{5F7CB773-D52D-4FD9-BEDB-1A08A558EB20}" presName="compNode" presStyleCnt="0"/>
      <dgm:spPr/>
    </dgm:pt>
    <dgm:pt modelId="{E7812F58-E9F3-4160-8881-73F7B72A012D}" type="pres">
      <dgm:prSet presAssocID="{5F7CB773-D52D-4FD9-BEDB-1A08A558EB20}" presName="pictRect" presStyleLbl="revTx" presStyleIdx="2" presStyleCnt="6">
        <dgm:presLayoutVars>
          <dgm:chMax val="0"/>
          <dgm:bulletEnabled/>
        </dgm:presLayoutVars>
      </dgm:prSet>
      <dgm:spPr/>
    </dgm:pt>
    <dgm:pt modelId="{5FF288CF-A4CD-4121-96FD-68D420921107}" type="pres">
      <dgm:prSet presAssocID="{5F7CB773-D52D-4FD9-BEDB-1A08A558EB20}" presName="textRect" presStyleLbl="revTx" presStyleIdx="3" presStyleCnt="6">
        <dgm:presLayoutVars>
          <dgm:bulletEnabled/>
        </dgm:presLayoutVars>
      </dgm:prSet>
      <dgm:spPr/>
    </dgm:pt>
    <dgm:pt modelId="{228D1942-65F5-4388-8D62-666BC9EAD379}" type="pres">
      <dgm:prSet presAssocID="{FF1B9C84-C0B6-4F95-85F6-FE124A28AC16}" presName="sibTrans" presStyleLbl="sibTrans2D1" presStyleIdx="0" presStyleCnt="0"/>
      <dgm:spPr/>
    </dgm:pt>
    <dgm:pt modelId="{B127D13B-5A13-4DBE-8B6C-E1AE60AD16AB}" type="pres">
      <dgm:prSet presAssocID="{35DF753F-B63E-409F-9BD6-8FF54B389A2F}" presName="compNode" presStyleCnt="0"/>
      <dgm:spPr/>
    </dgm:pt>
    <dgm:pt modelId="{FA87DE8B-C82F-4674-82B6-103D5DDD82AC}" type="pres">
      <dgm:prSet presAssocID="{35DF753F-B63E-409F-9BD6-8FF54B389A2F}" presName="pictRect" presStyleLbl="revTx" presStyleIdx="4" presStyleCnt="6">
        <dgm:presLayoutVars>
          <dgm:chMax val="0"/>
          <dgm:bulletEnabled/>
        </dgm:presLayoutVars>
      </dgm:prSet>
      <dgm:spPr/>
    </dgm:pt>
    <dgm:pt modelId="{E45AE093-C1C8-4C59-B8CD-3A1E8C145FA3}" type="pres">
      <dgm:prSet presAssocID="{35DF753F-B63E-409F-9BD6-8FF54B389A2F}" presName="textRect" presStyleLbl="revTx" presStyleIdx="5" presStyleCnt="6">
        <dgm:presLayoutVars>
          <dgm:bulletEnabled/>
        </dgm:presLayoutVars>
      </dgm:prSet>
      <dgm:spPr/>
    </dgm:pt>
  </dgm:ptLst>
  <dgm:cxnLst>
    <dgm:cxn modelId="{3FFF5210-012D-4DA8-AABB-4F4B82BC8EB0}" srcId="{FD3CF251-C96B-4784-A67E-02BD6FCD70BE}" destId="{5F7CB773-D52D-4FD9-BEDB-1A08A558EB20}" srcOrd="1" destOrd="0" parTransId="{1F643153-D52D-4C4E-B766-E9C992390054}" sibTransId="{FF1B9C84-C0B6-4F95-85F6-FE124A28AC16}"/>
    <dgm:cxn modelId="{6F57E018-EB1F-4368-B6F5-981F2104D82A}" srcId="{1D1A3920-FD3C-47A6-8957-2A3473AC6D4A}" destId="{DB9C073A-104D-421E-B2A0-29C16BEA7CC7}" srcOrd="0" destOrd="0" parTransId="{53E034C6-9DF7-44B6-ABF2-24841F841C60}" sibTransId="{9B5C59AF-EC90-4BD1-A9EB-3733AE554E13}"/>
    <dgm:cxn modelId="{DD81A41C-D139-4F96-A5CC-C3A4B16611C3}" type="presOf" srcId="{2EF400C6-4DB5-469C-A6FF-9557C4888C11}" destId="{5FF288CF-A4CD-4121-96FD-68D420921107}" srcOrd="0" destOrd="0" presId="urn:microsoft.com/office/officeart/2024/3/layout/hArchList1"/>
    <dgm:cxn modelId="{D59D2124-8C27-4763-BB4B-876AD86BFC0B}" srcId="{5F7CB773-D52D-4FD9-BEDB-1A08A558EB20}" destId="{2EF400C6-4DB5-469C-A6FF-9557C4888C11}" srcOrd="0" destOrd="0" parTransId="{06D8CE8E-96B3-419F-982F-5C34B7ACB048}" sibTransId="{6CB3FC59-5B21-4EEF-96B0-BD4A02DDC347}"/>
    <dgm:cxn modelId="{EF067061-DFBD-4EC3-9F91-7B0F90262DD6}" srcId="{35DF753F-B63E-409F-9BD6-8FF54B389A2F}" destId="{F3CC0589-C15A-402B-AE74-E71BD1DC9EE2}" srcOrd="0" destOrd="0" parTransId="{A651BCC2-E224-4B91-AF27-F0663AC3B076}" sibTransId="{A81B97C2-19E6-45B7-A2FB-EEBC7C982135}"/>
    <dgm:cxn modelId="{C0CEC645-B669-48A2-95A2-2C0D18C954CD}" type="presOf" srcId="{FD3CF251-C96B-4784-A67E-02BD6FCD70BE}" destId="{2E00AE71-3369-40EF-B23C-44067AE827DF}" srcOrd="0" destOrd="0" presId="urn:microsoft.com/office/officeart/2024/3/layout/hArchList1"/>
    <dgm:cxn modelId="{75581C66-FDB4-46D1-B0AB-77E93A1D541D}" srcId="{FD3CF251-C96B-4784-A67E-02BD6FCD70BE}" destId="{1D1A3920-FD3C-47A6-8957-2A3473AC6D4A}" srcOrd="0" destOrd="0" parTransId="{32A45A28-F86D-4CBA-AEAE-04B9D13F0F30}" sibTransId="{F39383DB-ADA0-426F-8F72-097D43273845}"/>
    <dgm:cxn modelId="{225A2D4C-51F7-4699-8E7C-C3BD92B9AA3E}" type="presOf" srcId="{F39383DB-ADA0-426F-8F72-097D43273845}" destId="{096AE761-9C29-4EC4-8395-575881A79F06}" srcOrd="0" destOrd="0" presId="urn:microsoft.com/office/officeart/2024/3/layout/hArchList1"/>
    <dgm:cxn modelId="{8C181C73-2FE6-4D12-9C0E-4A04DE62EB64}" type="presOf" srcId="{F3CC0589-C15A-402B-AE74-E71BD1DC9EE2}" destId="{E45AE093-C1C8-4C59-B8CD-3A1E8C145FA3}" srcOrd="0" destOrd="0" presId="urn:microsoft.com/office/officeart/2024/3/layout/hArchList1"/>
    <dgm:cxn modelId="{B1D29D8C-DB48-46CD-9861-2D819D535E9A}" type="presOf" srcId="{35DF753F-B63E-409F-9BD6-8FF54B389A2F}" destId="{FA87DE8B-C82F-4674-82B6-103D5DDD82AC}" srcOrd="0" destOrd="0" presId="urn:microsoft.com/office/officeart/2024/3/layout/hArchList1"/>
    <dgm:cxn modelId="{7161B69C-019D-4B59-90B9-7602DED95A15}" type="presOf" srcId="{DB9C073A-104D-421E-B2A0-29C16BEA7CC7}" destId="{A1FCD9AF-BA7A-49C6-B29A-81EA4079D8BF}" srcOrd="0" destOrd="0" presId="urn:microsoft.com/office/officeart/2024/3/layout/hArchList1"/>
    <dgm:cxn modelId="{C32E39B6-8C69-40F3-B51F-925C3BD83A7A}" srcId="{FD3CF251-C96B-4784-A67E-02BD6FCD70BE}" destId="{35DF753F-B63E-409F-9BD6-8FF54B389A2F}" srcOrd="2" destOrd="0" parTransId="{D28DA292-EF45-47EB-AEEF-54EF4B68EF6D}" sibTransId="{6F2C60F4-54FA-42D7-A51E-690BDF171D05}"/>
    <dgm:cxn modelId="{D1BC82C9-B936-40E9-B37A-61F336E9398F}" type="presOf" srcId="{FF1B9C84-C0B6-4F95-85F6-FE124A28AC16}" destId="{228D1942-65F5-4388-8D62-666BC9EAD379}" srcOrd="0" destOrd="0" presId="urn:microsoft.com/office/officeart/2024/3/layout/hArchList1"/>
    <dgm:cxn modelId="{016FC6DE-0668-4C56-B689-FF9F426B3871}" type="presOf" srcId="{1D1A3920-FD3C-47A6-8957-2A3473AC6D4A}" destId="{F346A7F4-F4E7-4018-9799-2FE16A651DBA}" srcOrd="0" destOrd="0" presId="urn:microsoft.com/office/officeart/2024/3/layout/hArchList1"/>
    <dgm:cxn modelId="{642C2EDF-B264-4E53-A4F9-5A7F3C0A9A63}" type="presOf" srcId="{5F7CB773-D52D-4FD9-BEDB-1A08A558EB20}" destId="{E7812F58-E9F3-4160-8881-73F7B72A012D}" srcOrd="0" destOrd="0" presId="urn:microsoft.com/office/officeart/2024/3/layout/hArchList1"/>
    <dgm:cxn modelId="{3E2615B0-FDBA-486F-B971-5E6AD23E6EDA}" type="presParOf" srcId="{2E00AE71-3369-40EF-B23C-44067AE827DF}" destId="{590BBC5F-9381-4244-B755-8726D3B9F732}" srcOrd="0" destOrd="0" presId="urn:microsoft.com/office/officeart/2024/3/layout/hArchList1"/>
    <dgm:cxn modelId="{C4DE004F-717E-458C-A4D2-AD935D4B24BF}" type="presParOf" srcId="{590BBC5F-9381-4244-B755-8726D3B9F732}" destId="{F346A7F4-F4E7-4018-9799-2FE16A651DBA}" srcOrd="0" destOrd="0" presId="urn:microsoft.com/office/officeart/2024/3/layout/hArchList1"/>
    <dgm:cxn modelId="{922E1F18-3C06-44DC-9C82-C13ECB7D6F31}" type="presParOf" srcId="{590BBC5F-9381-4244-B755-8726D3B9F732}" destId="{A1FCD9AF-BA7A-49C6-B29A-81EA4079D8BF}" srcOrd="1" destOrd="0" presId="urn:microsoft.com/office/officeart/2024/3/layout/hArchList1"/>
    <dgm:cxn modelId="{B25095F8-5A79-4CC0-B64D-1DBBE68F5087}" type="presParOf" srcId="{2E00AE71-3369-40EF-B23C-44067AE827DF}" destId="{096AE761-9C29-4EC4-8395-575881A79F06}" srcOrd="1" destOrd="0" presId="urn:microsoft.com/office/officeart/2024/3/layout/hArchList1"/>
    <dgm:cxn modelId="{319E156A-45DD-4A27-875F-8FBCB20ED5F0}" type="presParOf" srcId="{2E00AE71-3369-40EF-B23C-44067AE827DF}" destId="{39439464-D7FE-4A4C-9DFC-4047E333E29B}" srcOrd="2" destOrd="0" presId="urn:microsoft.com/office/officeart/2024/3/layout/hArchList1"/>
    <dgm:cxn modelId="{46C279EC-7900-41F5-9097-4E7BAE6A06CD}" type="presParOf" srcId="{39439464-D7FE-4A4C-9DFC-4047E333E29B}" destId="{E7812F58-E9F3-4160-8881-73F7B72A012D}" srcOrd="0" destOrd="0" presId="urn:microsoft.com/office/officeart/2024/3/layout/hArchList1"/>
    <dgm:cxn modelId="{32073361-D291-4376-8E48-42C1E55056EC}" type="presParOf" srcId="{39439464-D7FE-4A4C-9DFC-4047E333E29B}" destId="{5FF288CF-A4CD-4121-96FD-68D420921107}" srcOrd="1" destOrd="0" presId="urn:microsoft.com/office/officeart/2024/3/layout/hArchList1"/>
    <dgm:cxn modelId="{7AC8611B-5505-4500-8010-7FAAF6BC30D9}" type="presParOf" srcId="{2E00AE71-3369-40EF-B23C-44067AE827DF}" destId="{228D1942-65F5-4388-8D62-666BC9EAD379}" srcOrd="3" destOrd="0" presId="urn:microsoft.com/office/officeart/2024/3/layout/hArchList1"/>
    <dgm:cxn modelId="{3436FED3-18C4-45D6-AD45-8B54C07F93F9}" type="presParOf" srcId="{2E00AE71-3369-40EF-B23C-44067AE827DF}" destId="{B127D13B-5A13-4DBE-8B6C-E1AE60AD16AB}" srcOrd="4" destOrd="0" presId="urn:microsoft.com/office/officeart/2024/3/layout/hArchList1"/>
    <dgm:cxn modelId="{D8468967-7BE9-4A95-9D0F-8439DC9C4E1C}" type="presParOf" srcId="{B127D13B-5A13-4DBE-8B6C-E1AE60AD16AB}" destId="{FA87DE8B-C82F-4674-82B6-103D5DDD82AC}" srcOrd="0" destOrd="0" presId="urn:microsoft.com/office/officeart/2024/3/layout/hArchList1"/>
    <dgm:cxn modelId="{A3DCD3C6-8E78-4924-B41B-F29F098208A5}" type="presParOf" srcId="{B127D13B-5A13-4DBE-8B6C-E1AE60AD16AB}" destId="{E45AE093-C1C8-4C59-B8CD-3A1E8C145FA3}"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7F3B4-7450-41F7-8954-8366E85F9214}">
      <dsp:nvSpPr>
        <dsp:cNvPr id="0" name=""/>
        <dsp:cNvSpPr/>
      </dsp:nvSpPr>
      <dsp:spPr>
        <a:xfrm>
          <a:off x="0" y="0"/>
          <a:ext cx="1681599" cy="16815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7639" r="15609" b="-2"/>
          <a:stretch/>
        </a:blipFill>
        <a:ln>
          <a:noFill/>
        </a:ln>
        <a:effectLst/>
      </dsp:spPr>
      <dsp:style>
        <a:lnRef idx="0">
          <a:scrgbClr r="0" g="0" b="0"/>
        </a:lnRef>
        <a:fillRef idx="3">
          <a:scrgbClr r="0" g="0" b="0"/>
        </a:fillRef>
        <a:effectRef idx="2">
          <a:scrgbClr r="0" g="0" b="0"/>
        </a:effectRef>
        <a:fontRef idx="minor">
          <a:schemeClr val="lt1"/>
        </a:fontRef>
      </dsp:style>
    </dsp:sp>
    <dsp:sp modelId="{3CF2FA44-BF6F-44A2-82BB-095C36623296}">
      <dsp:nvSpPr>
        <dsp:cNvPr id="0" name=""/>
        <dsp:cNvSpPr/>
      </dsp:nvSpPr>
      <dsp:spPr>
        <a:xfrm>
          <a:off x="1861599" y="0"/>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Conflicting Coach Messages</a:t>
          </a:r>
        </a:p>
      </dsp:txBody>
      <dsp:txXfrm>
        <a:off x="1861599" y="0"/>
        <a:ext cx="5167674" cy="346182"/>
      </dsp:txXfrm>
    </dsp:sp>
    <dsp:sp modelId="{46745966-FC31-417A-A53B-D58F275432A9}">
      <dsp:nvSpPr>
        <dsp:cNvPr id="0" name=""/>
        <dsp:cNvSpPr/>
      </dsp:nvSpPr>
      <dsp:spPr>
        <a:xfrm>
          <a:off x="1861599" y="346182"/>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Mixed or contradicting instructions from coaches create confusion and mental stress for athletes.</a:t>
          </a:r>
        </a:p>
      </dsp:txBody>
      <dsp:txXfrm>
        <a:off x="1861599" y="346182"/>
        <a:ext cx="5167674" cy="1335417"/>
      </dsp:txXfrm>
    </dsp:sp>
    <dsp:sp modelId="{8E139786-B5C5-4224-BBDE-F48EAC2D1460}">
      <dsp:nvSpPr>
        <dsp:cNvPr id="0" name=""/>
        <dsp:cNvSpPr/>
      </dsp:nvSpPr>
      <dsp:spPr>
        <a:xfrm>
          <a:off x="0" y="1816127"/>
          <a:ext cx="1681599" cy="1681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6451" r="6798" b="-2"/>
          <a:stretch/>
        </a:blipFill>
        <a:ln>
          <a:noFill/>
        </a:ln>
        <a:effectLst/>
      </dsp:spPr>
      <dsp:style>
        <a:lnRef idx="0">
          <a:scrgbClr r="0" g="0" b="0"/>
        </a:lnRef>
        <a:fillRef idx="3">
          <a:scrgbClr r="0" g="0" b="0"/>
        </a:fillRef>
        <a:effectRef idx="2">
          <a:scrgbClr r="0" g="0" b="0"/>
        </a:effectRef>
        <a:fontRef idx="minor">
          <a:schemeClr val="lt1"/>
        </a:fontRef>
      </dsp:style>
    </dsp:sp>
    <dsp:sp modelId="{1CB3CFD7-A03A-4744-B9BF-18EB35D0DF73}">
      <dsp:nvSpPr>
        <dsp:cNvPr id="0" name=""/>
        <dsp:cNvSpPr/>
      </dsp:nvSpPr>
      <dsp:spPr>
        <a:xfrm>
          <a:off x="1861599" y="1816127"/>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Performance Pressure</a:t>
          </a:r>
        </a:p>
      </dsp:txBody>
      <dsp:txXfrm>
        <a:off x="1861599" y="1816127"/>
        <a:ext cx="5167674" cy="346182"/>
      </dsp:txXfrm>
    </dsp:sp>
    <dsp:sp modelId="{B1F2A2EA-A007-4099-98FC-59AFB970504C}">
      <dsp:nvSpPr>
        <dsp:cNvPr id="0" name=""/>
        <dsp:cNvSpPr/>
      </dsp:nvSpPr>
      <dsp:spPr>
        <a:xfrm>
          <a:off x="1861599" y="2162310"/>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Athletes face intense pressure to exceed their capabilities, causing mental strain and dissonance.</a:t>
          </a:r>
        </a:p>
      </dsp:txBody>
      <dsp:txXfrm>
        <a:off x="1861599" y="2162310"/>
        <a:ext cx="5167674" cy="1335417"/>
      </dsp:txXfrm>
    </dsp:sp>
    <dsp:sp modelId="{D0E465AD-8C8D-405C-AE58-EE651B11F05A}">
      <dsp:nvSpPr>
        <dsp:cNvPr id="0" name=""/>
        <dsp:cNvSpPr/>
      </dsp:nvSpPr>
      <dsp:spPr>
        <a:xfrm>
          <a:off x="0" y="3632255"/>
          <a:ext cx="1681599" cy="16815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5126" r="23122" b="-4"/>
          <a:stretch/>
        </a:blipFill>
        <a:ln>
          <a:noFill/>
        </a:ln>
        <a:effectLst/>
      </dsp:spPr>
      <dsp:style>
        <a:lnRef idx="0">
          <a:scrgbClr r="0" g="0" b="0"/>
        </a:lnRef>
        <a:fillRef idx="3">
          <a:scrgbClr r="0" g="0" b="0"/>
        </a:fillRef>
        <a:effectRef idx="2">
          <a:scrgbClr r="0" g="0" b="0"/>
        </a:effectRef>
        <a:fontRef idx="minor">
          <a:schemeClr val="lt1"/>
        </a:fontRef>
      </dsp:style>
    </dsp:sp>
    <dsp:sp modelId="{B013B8ED-B850-48F7-87F6-3C8F9BF80CD2}">
      <dsp:nvSpPr>
        <dsp:cNvPr id="0" name=""/>
        <dsp:cNvSpPr/>
      </dsp:nvSpPr>
      <dsp:spPr>
        <a:xfrm>
          <a:off x="1861599" y="3632255"/>
          <a:ext cx="5167674" cy="3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Goal and Expectation Discrepancies</a:t>
          </a:r>
        </a:p>
      </dsp:txBody>
      <dsp:txXfrm>
        <a:off x="1861599" y="3632255"/>
        <a:ext cx="5167674" cy="346182"/>
      </dsp:txXfrm>
    </dsp:sp>
    <dsp:sp modelId="{0552F003-FD0D-4EE5-8B5F-538586ACE9F7}">
      <dsp:nvSpPr>
        <dsp:cNvPr id="0" name=""/>
        <dsp:cNvSpPr/>
      </dsp:nvSpPr>
      <dsp:spPr>
        <a:xfrm>
          <a:off x="1861599" y="3978438"/>
          <a:ext cx="5167674" cy="1335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Differences between personal objectives and team demands lead to internal conflict and imbalance.</a:t>
          </a:r>
        </a:p>
      </dsp:txBody>
      <dsp:txXfrm>
        <a:off x="1861599" y="3978438"/>
        <a:ext cx="5167674" cy="1335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6A7F4-F4E7-4018-9799-2FE16A651DBA}">
      <dsp:nvSpPr>
        <dsp:cNvPr id="0" name=""/>
        <dsp:cNvSpPr/>
      </dsp:nvSpPr>
      <dsp:spPr>
        <a:xfrm>
          <a:off x="0" y="0"/>
          <a:ext cx="3377565" cy="5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Understanding Cognitive Dissonance</a:t>
          </a:r>
        </a:p>
      </dsp:txBody>
      <dsp:txXfrm>
        <a:off x="0" y="0"/>
        <a:ext cx="3377565" cy="595074"/>
      </dsp:txXfrm>
    </dsp:sp>
    <dsp:sp modelId="{A1FCD9AF-BA7A-49C6-B29A-81EA4079D8BF}">
      <dsp:nvSpPr>
        <dsp:cNvPr id="0" name=""/>
        <dsp:cNvSpPr/>
      </dsp:nvSpPr>
      <dsp:spPr>
        <a:xfrm>
          <a:off x="0" y="595074"/>
          <a:ext cx="3377565" cy="1892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Recognizing mental conflicts in youth soccer players helps tailor better support strategies for their growth and well-being.</a:t>
          </a:r>
        </a:p>
      </dsp:txBody>
      <dsp:txXfrm>
        <a:off x="0" y="595074"/>
        <a:ext cx="3377565" cy="1892815"/>
      </dsp:txXfrm>
    </dsp:sp>
    <dsp:sp modelId="{E7812F58-E9F3-4160-8881-73F7B72A012D}">
      <dsp:nvSpPr>
        <dsp:cNvPr id="0" name=""/>
        <dsp:cNvSpPr/>
      </dsp:nvSpPr>
      <dsp:spPr>
        <a:xfrm>
          <a:off x="3715321" y="0"/>
          <a:ext cx="3377565" cy="5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Effective Support Strategies</a:t>
          </a:r>
        </a:p>
      </dsp:txBody>
      <dsp:txXfrm>
        <a:off x="3715321" y="0"/>
        <a:ext cx="3377565" cy="595074"/>
      </dsp:txXfrm>
    </dsp:sp>
    <dsp:sp modelId="{5FF288CF-A4CD-4121-96FD-68D420921107}">
      <dsp:nvSpPr>
        <dsp:cNvPr id="0" name=""/>
        <dsp:cNvSpPr/>
      </dsp:nvSpPr>
      <dsp:spPr>
        <a:xfrm>
          <a:off x="3715321" y="595074"/>
          <a:ext cx="3377565" cy="1892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Applying strategies to manage cognitive dissonance improves players’ performance and mental resilience.</a:t>
          </a:r>
        </a:p>
      </dsp:txBody>
      <dsp:txXfrm>
        <a:off x="3715321" y="595074"/>
        <a:ext cx="3377565" cy="1892815"/>
      </dsp:txXfrm>
    </dsp:sp>
    <dsp:sp modelId="{FA87DE8B-C82F-4674-82B6-103D5DDD82AC}">
      <dsp:nvSpPr>
        <dsp:cNvPr id="0" name=""/>
        <dsp:cNvSpPr/>
      </dsp:nvSpPr>
      <dsp:spPr>
        <a:xfrm>
          <a:off x="7430643" y="0"/>
          <a:ext cx="3377565" cy="5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Fostering Positive Development</a:t>
          </a:r>
        </a:p>
      </dsp:txBody>
      <dsp:txXfrm>
        <a:off x="7430643" y="0"/>
        <a:ext cx="3377565" cy="595074"/>
      </dsp:txXfrm>
    </dsp:sp>
    <dsp:sp modelId="{E45AE093-C1C8-4C59-B8CD-3A1E8C145FA3}">
      <dsp:nvSpPr>
        <dsp:cNvPr id="0" name=""/>
        <dsp:cNvSpPr/>
      </dsp:nvSpPr>
      <dsp:spPr>
        <a:xfrm>
          <a:off x="7430643" y="595074"/>
          <a:ext cx="3377565" cy="1892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Coaches and parents play a key role in creating a supportive environment for young athletes’ overall development.</a:t>
          </a:r>
        </a:p>
      </dsp:txBody>
      <dsp:txXfrm>
        <a:off x="7430643" y="595074"/>
        <a:ext cx="3377565" cy="189281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2320-F235-4C56-B702-22872559A2A6}"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2E22E-878C-4320-91F8-E359EBDA9379}" type="slidenum">
              <a:rPr lang="en-US" smtClean="0"/>
              <a:t>‹#›</a:t>
            </a:fld>
            <a:endParaRPr lang="en-US"/>
          </a:p>
        </p:txBody>
      </p:sp>
    </p:spTree>
    <p:extLst>
      <p:ext uri="{BB962C8B-B14F-4D97-AF65-F5344CB8AC3E}">
        <p14:creationId xmlns:p14="http://schemas.microsoft.com/office/powerpoint/2010/main" val="255716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concept of cognitive dissonance and its specific implications for youth soccer players. We will delve into defining the theory, identifying its manifestations, examining its effects, and discussing strategies to address it effectively.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2</a:t>
            </a:fld>
            <a:endParaRPr lang="en-US"/>
          </a:p>
        </p:txBody>
      </p:sp>
    </p:spTree>
    <p:extLst>
      <p:ext uri="{BB962C8B-B14F-4D97-AF65-F5344CB8AC3E}">
        <p14:creationId xmlns:p14="http://schemas.microsoft.com/office/powerpoint/2010/main" val="52027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examine the emotional, motivational, and behavioral consequences that cognitive dissonance can have on youth players' well-being and athletic performance.</a:t>
            </a:r>
          </a:p>
        </p:txBody>
      </p:sp>
      <p:sp>
        <p:nvSpPr>
          <p:cNvPr id="4" name="Slide Number Placeholder 3"/>
          <p:cNvSpPr>
            <a:spLocks noGrp="1"/>
          </p:cNvSpPr>
          <p:nvPr>
            <p:ph type="sldNum" sz="quarter" idx="5"/>
          </p:nvPr>
        </p:nvSpPr>
        <p:spPr/>
        <p:txBody>
          <a:bodyPr/>
          <a:lstStyle/>
          <a:p>
            <a:fld id="{395B16D7-441C-49DD-A742-2A6D20611B01}" type="slidenum">
              <a:rPr lang="en-US" smtClean="0"/>
              <a:t>11</a:t>
            </a:fld>
            <a:endParaRPr lang="en-US"/>
          </a:p>
        </p:txBody>
      </p:sp>
    </p:spTree>
    <p:extLst>
      <p:ext uri="{BB962C8B-B14F-4D97-AF65-F5344CB8AC3E}">
        <p14:creationId xmlns:p14="http://schemas.microsoft.com/office/powerpoint/2010/main" val="2583523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Cognitive dissonance may lead to stress, frustration, and diminished confidence, which can adversely affect a player's mental health and enjoyment of the sport.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12</a:t>
            </a:fld>
            <a:endParaRPr lang="en-US"/>
          </a:p>
        </p:txBody>
      </p:sp>
    </p:spTree>
    <p:extLst>
      <p:ext uri="{BB962C8B-B14F-4D97-AF65-F5344CB8AC3E}">
        <p14:creationId xmlns:p14="http://schemas.microsoft.com/office/powerpoint/2010/main" val="248914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When internal conflicts persist, players might experience decreased motivation and lowered self-esteem, potentially causing withdrawal from participation or reduced effort during games and training.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13</a:t>
            </a:fld>
            <a:endParaRPr lang="en-US"/>
          </a:p>
        </p:txBody>
      </p:sp>
    </p:spTree>
    <p:extLst>
      <p:ext uri="{BB962C8B-B14F-4D97-AF65-F5344CB8AC3E}">
        <p14:creationId xmlns:p14="http://schemas.microsoft.com/office/powerpoint/2010/main" val="2311105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Dissonance can impair decision-making on the field, leading to inconsistent sportsmanship or choices that conflict with personal or team ethics, impacting both individual and team outcomes.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14</a:t>
            </a:fld>
            <a:endParaRPr lang="en-US"/>
          </a:p>
        </p:txBody>
      </p:sp>
    </p:spTree>
    <p:extLst>
      <p:ext uri="{BB962C8B-B14F-4D97-AF65-F5344CB8AC3E}">
        <p14:creationId xmlns:p14="http://schemas.microsoft.com/office/powerpoint/2010/main" val="226698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Coaches and parents can help by providing clear, consistent messages, supporting players’ autonomy, and recognizing individual needs to reduce conflicting expectations and build trust.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15</a:t>
            </a:fld>
            <a:endParaRPr lang="en-US"/>
          </a:p>
        </p:txBody>
      </p:sp>
    </p:spTree>
    <p:extLst>
      <p:ext uri="{BB962C8B-B14F-4D97-AF65-F5344CB8AC3E}">
        <p14:creationId xmlns:p14="http://schemas.microsoft.com/office/powerpoint/2010/main" val="4240038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Creating an inclusive, supportive team environment where players feel valued and respected helps to align personal and group values, minimizing cognitive dissonance.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16</a:t>
            </a:fld>
            <a:endParaRPr lang="en-US"/>
          </a:p>
        </p:txBody>
      </p:sp>
    </p:spTree>
    <p:extLst>
      <p:ext uri="{BB962C8B-B14F-4D97-AF65-F5344CB8AC3E}">
        <p14:creationId xmlns:p14="http://schemas.microsoft.com/office/powerpoint/2010/main" val="4134468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Encouraging players to express their feelings and reflect on their experiences can help them resolve internal conflicts and develop healthier coping strategies.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17</a:t>
            </a:fld>
            <a:endParaRPr lang="en-US"/>
          </a:p>
        </p:txBody>
      </p:sp>
    </p:spTree>
    <p:extLst>
      <p:ext uri="{BB962C8B-B14F-4D97-AF65-F5344CB8AC3E}">
        <p14:creationId xmlns:p14="http://schemas.microsoft.com/office/powerpoint/2010/main" val="299356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cognitive dissonance in youth soccer is essential for supporting players’ mental health and performance. By recognizing its manifestations and applying effective strategies, coaches, parents, and teams can foster positive experiences and development for young athletes.</a:t>
            </a:r>
          </a:p>
        </p:txBody>
      </p:sp>
      <p:sp>
        <p:nvSpPr>
          <p:cNvPr id="4" name="Slide Number Placeholder 3"/>
          <p:cNvSpPr>
            <a:spLocks noGrp="1"/>
          </p:cNvSpPr>
          <p:nvPr>
            <p:ph type="sldNum" sz="quarter" idx="5"/>
          </p:nvPr>
        </p:nvSpPr>
        <p:spPr/>
        <p:txBody>
          <a:bodyPr/>
          <a:lstStyle/>
          <a:p>
            <a:fld id="{395B16D7-441C-49DD-A742-2A6D20611B01}" type="slidenum">
              <a:rPr lang="en-US" smtClean="0"/>
              <a:t>19</a:t>
            </a:fld>
            <a:endParaRPr lang="en-US"/>
          </a:p>
        </p:txBody>
      </p:sp>
    </p:spTree>
    <p:extLst>
      <p:ext uri="{BB962C8B-B14F-4D97-AF65-F5344CB8AC3E}">
        <p14:creationId xmlns:p14="http://schemas.microsoft.com/office/powerpoint/2010/main" val="264507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We will cover four main sections: defining cognitive dissonance in sports, recognizing how it appears in youth soccer, understanding its impact on players' well-being and performance, and exploring strategies to mitigate its effects within youth soccer environments.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3</a:t>
            </a:fld>
            <a:endParaRPr lang="en-US"/>
          </a:p>
        </p:txBody>
      </p:sp>
    </p:spTree>
    <p:extLst>
      <p:ext uri="{BB962C8B-B14F-4D97-AF65-F5344CB8AC3E}">
        <p14:creationId xmlns:p14="http://schemas.microsoft.com/office/powerpoint/2010/main" val="421845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define cognitive dissonance theory and identify common triggers of dissonance specifically in athletic settings, setting the foundation for understanding its role in youth soccer.</a:t>
            </a:r>
          </a:p>
        </p:txBody>
      </p:sp>
      <p:sp>
        <p:nvSpPr>
          <p:cNvPr id="4" name="Slide Number Placeholder 3"/>
          <p:cNvSpPr>
            <a:spLocks noGrp="1"/>
          </p:cNvSpPr>
          <p:nvPr>
            <p:ph type="sldNum" sz="quarter" idx="5"/>
          </p:nvPr>
        </p:nvSpPr>
        <p:spPr/>
        <p:txBody>
          <a:bodyPr/>
          <a:lstStyle/>
          <a:p>
            <a:fld id="{395B16D7-441C-49DD-A742-2A6D20611B01}" type="slidenum">
              <a:rPr lang="en-US" smtClean="0"/>
              <a:t>4</a:t>
            </a:fld>
            <a:endParaRPr lang="en-US"/>
          </a:p>
        </p:txBody>
      </p:sp>
    </p:spTree>
    <p:extLst>
      <p:ext uri="{BB962C8B-B14F-4D97-AF65-F5344CB8AC3E}">
        <p14:creationId xmlns:p14="http://schemas.microsoft.com/office/powerpoint/2010/main" val="88373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Cognitive dissonance refers to the mental discomfort experienced when a person holds conflicting beliefs or behaviors. In sports, this arises when athletes face contradictions between their values, expectations, or actions, leading to psychological tension.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5</a:t>
            </a:fld>
            <a:endParaRPr lang="en-US"/>
          </a:p>
        </p:txBody>
      </p:sp>
    </p:spTree>
    <p:extLst>
      <p:ext uri="{BB962C8B-B14F-4D97-AF65-F5344CB8AC3E}">
        <p14:creationId xmlns:p14="http://schemas.microsoft.com/office/powerpoint/2010/main" val="46763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Triggers of cognitive dissonance in sports include conflicting messages from coaches, pressure to perform beyond one's abilities, and discrepancies between personal goals and team expectations, all of which can disrupt an athlete's mental balance.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6</a:t>
            </a:fld>
            <a:endParaRPr lang="en-US"/>
          </a:p>
        </p:txBody>
      </p:sp>
    </p:spTree>
    <p:extLst>
      <p:ext uri="{BB962C8B-B14F-4D97-AF65-F5344CB8AC3E}">
        <p14:creationId xmlns:p14="http://schemas.microsoft.com/office/powerpoint/2010/main" val="65237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observe how cognitive dissonance manifests among youth soccer players through performance pressures, coach-athlete relationship issues, and the influence of team dynamics and peers.</a:t>
            </a:r>
          </a:p>
        </p:txBody>
      </p:sp>
      <p:sp>
        <p:nvSpPr>
          <p:cNvPr id="4" name="Slide Number Placeholder 3"/>
          <p:cNvSpPr>
            <a:spLocks noGrp="1"/>
          </p:cNvSpPr>
          <p:nvPr>
            <p:ph type="sldNum" sz="quarter" idx="5"/>
          </p:nvPr>
        </p:nvSpPr>
        <p:spPr/>
        <p:txBody>
          <a:bodyPr/>
          <a:lstStyle/>
          <a:p>
            <a:fld id="{395B16D7-441C-49DD-A742-2A6D20611B01}" type="slidenum">
              <a:rPr lang="en-US" smtClean="0"/>
              <a:t>7</a:t>
            </a:fld>
            <a:endParaRPr lang="en-US"/>
          </a:p>
        </p:txBody>
      </p:sp>
    </p:spTree>
    <p:extLst>
      <p:ext uri="{BB962C8B-B14F-4D97-AF65-F5344CB8AC3E}">
        <p14:creationId xmlns:p14="http://schemas.microsoft.com/office/powerpoint/2010/main" val="169746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Youth players often face pressure to excel while holding beliefs about fair play or personal limits. This clash can cause discomfort, potentially leading to anxiety or reduced enjoyment of the sport.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8</a:t>
            </a:fld>
            <a:endParaRPr lang="en-US"/>
          </a:p>
        </p:txBody>
      </p:sp>
    </p:spTree>
    <p:extLst>
      <p:ext uri="{BB962C8B-B14F-4D97-AF65-F5344CB8AC3E}">
        <p14:creationId xmlns:p14="http://schemas.microsoft.com/office/powerpoint/2010/main" val="224433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Inconsistent coaching styles or unclear expectations may cause dissonance if players feel misunderstood or conflicted between wanting to please their coach and staying true to their own approach.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9</a:t>
            </a:fld>
            <a:endParaRPr lang="en-US"/>
          </a:p>
        </p:txBody>
      </p:sp>
    </p:spTree>
    <p:extLst>
      <p:ext uri="{BB962C8B-B14F-4D97-AF65-F5344CB8AC3E}">
        <p14:creationId xmlns:p14="http://schemas.microsoft.com/office/powerpoint/2010/main" val="4273774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pressure and team rivalries can create internal conflicts for young athletes, especially when group norms contradict personal values or goals, intensifying cognitive dissonance.
Image source: Microsoft 365 content library
</a:t>
            </a:r>
          </a:p>
        </p:txBody>
      </p:sp>
      <p:sp>
        <p:nvSpPr>
          <p:cNvPr id="4" name="Slide Number Placeholder 3"/>
          <p:cNvSpPr>
            <a:spLocks noGrp="1"/>
          </p:cNvSpPr>
          <p:nvPr>
            <p:ph type="sldNum" sz="quarter" idx="5"/>
          </p:nvPr>
        </p:nvSpPr>
        <p:spPr/>
        <p:txBody>
          <a:bodyPr/>
          <a:lstStyle/>
          <a:p>
            <a:fld id="{395B16D7-441C-49DD-A742-2A6D20611B01}" type="slidenum">
              <a:rPr lang="en-US" smtClean="0"/>
              <a:t>10</a:t>
            </a:fld>
            <a:endParaRPr lang="en-US"/>
          </a:p>
        </p:txBody>
      </p:sp>
    </p:spTree>
    <p:extLst>
      <p:ext uri="{BB962C8B-B14F-4D97-AF65-F5344CB8AC3E}">
        <p14:creationId xmlns:p14="http://schemas.microsoft.com/office/powerpoint/2010/main" val="164523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26693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220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55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5923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72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0952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6347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7092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8865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2702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08477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9/1/2025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212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hrshhd.blogspot.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erelivingafulllife.blogspot.com/2012/0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E1E10F-2D2E-7CF1-FCB9-BB44E9139F39}"/>
              </a:ext>
            </a:extLst>
          </p:cNvPr>
          <p:cNvSpPr txBox="1"/>
          <p:nvPr/>
        </p:nvSpPr>
        <p:spPr>
          <a:xfrm>
            <a:off x="604684" y="3274142"/>
            <a:ext cx="10982631" cy="646331"/>
          </a:xfrm>
          <a:prstGeom prst="rect">
            <a:avLst/>
          </a:prstGeom>
          <a:noFill/>
        </p:spPr>
        <p:txBody>
          <a:bodyPr wrap="square" rtlCol="0">
            <a:spAutoFit/>
          </a:bodyPr>
          <a:lstStyle/>
          <a:p>
            <a:pPr algn="ctr"/>
            <a:r>
              <a:rPr lang="en-US" sz="3600" dirty="0">
                <a:solidFill>
                  <a:schemeClr val="tx2">
                    <a:lumMod val="50000"/>
                    <a:lumOff val="50000"/>
                  </a:schemeClr>
                </a:solidFill>
                <a:latin typeface="Amasis MT Pro Black" panose="02040A04050005020304" pitchFamily="18" charset="0"/>
              </a:rPr>
              <a:t>UNDERSTANDING COGNITIVE DISSONANCE</a:t>
            </a:r>
          </a:p>
        </p:txBody>
      </p:sp>
      <p:sp>
        <p:nvSpPr>
          <p:cNvPr id="3" name="TextBox 2">
            <a:extLst>
              <a:ext uri="{FF2B5EF4-FFF2-40B4-BE49-F238E27FC236}">
                <a16:creationId xmlns:a16="http://schemas.microsoft.com/office/drawing/2014/main" id="{7AEFF6EB-3905-E068-E3A7-9E8DE71D9F23}"/>
              </a:ext>
            </a:extLst>
          </p:cNvPr>
          <p:cNvSpPr txBox="1"/>
          <p:nvPr/>
        </p:nvSpPr>
        <p:spPr>
          <a:xfrm>
            <a:off x="1022555" y="1091381"/>
            <a:ext cx="10156722" cy="830997"/>
          </a:xfrm>
          <a:prstGeom prst="rect">
            <a:avLst/>
          </a:prstGeom>
          <a:noFill/>
        </p:spPr>
        <p:txBody>
          <a:bodyPr wrap="square" rtlCol="0">
            <a:spAutoFit/>
          </a:bodyPr>
          <a:lstStyle/>
          <a:p>
            <a:pPr algn="ctr"/>
            <a:r>
              <a:rPr lang="en-US" sz="4800" dirty="0">
                <a:solidFill>
                  <a:schemeClr val="tx2">
                    <a:lumMod val="75000"/>
                    <a:lumOff val="25000"/>
                  </a:schemeClr>
                </a:solidFill>
                <a:latin typeface="Bernard MT Condensed" panose="02050806060905020404" pitchFamily="18" charset="0"/>
              </a:rPr>
              <a:t>Milan International Soccer Academy</a:t>
            </a:r>
          </a:p>
        </p:txBody>
      </p:sp>
      <p:sp>
        <p:nvSpPr>
          <p:cNvPr id="4" name="TextBox 3">
            <a:extLst>
              <a:ext uri="{FF2B5EF4-FFF2-40B4-BE49-F238E27FC236}">
                <a16:creationId xmlns:a16="http://schemas.microsoft.com/office/drawing/2014/main" id="{C0D818A9-5132-CB9F-5F45-B10866099424}"/>
              </a:ext>
            </a:extLst>
          </p:cNvPr>
          <p:cNvSpPr txBox="1"/>
          <p:nvPr/>
        </p:nvSpPr>
        <p:spPr>
          <a:xfrm>
            <a:off x="5317581" y="2228928"/>
            <a:ext cx="1556836" cy="369332"/>
          </a:xfrm>
          <a:prstGeom prst="rect">
            <a:avLst/>
          </a:prstGeom>
          <a:noFill/>
        </p:spPr>
        <p:txBody>
          <a:bodyPr wrap="none" rtlCol="0">
            <a:spAutoFit/>
          </a:bodyPr>
          <a:lstStyle/>
          <a:p>
            <a:r>
              <a:rPr lang="en-US" b="1" dirty="0">
                <a:solidFill>
                  <a:schemeClr val="tx2">
                    <a:lumMod val="75000"/>
                    <a:lumOff val="25000"/>
                  </a:schemeClr>
                </a:solidFill>
                <a:latin typeface="Bodoni MT Black" panose="02070A03080606020203" pitchFamily="18" charset="0"/>
              </a:rPr>
              <a:t>PRESENTS</a:t>
            </a:r>
          </a:p>
        </p:txBody>
      </p:sp>
    </p:spTree>
    <p:extLst>
      <p:ext uri="{BB962C8B-B14F-4D97-AF65-F5344CB8AC3E}">
        <p14:creationId xmlns:p14="http://schemas.microsoft.com/office/powerpoint/2010/main" val="1483742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A7D90-F5D3-1516-5090-4DACFEE745DB}"/>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2800" dirty="0">
                <a:solidFill>
                  <a:schemeClr val="tx2">
                    <a:lumMod val="50000"/>
                    <a:lumOff val="50000"/>
                  </a:schemeClr>
                </a:solidFill>
                <a:latin typeface="ADLaM Display" panose="02010000000000000000" pitchFamily="2" charset="0"/>
                <a:ea typeface="ADLaM Display" panose="02010000000000000000" pitchFamily="2" charset="0"/>
                <a:cs typeface="ADLaM Display" panose="02010000000000000000" pitchFamily="2" charset="0"/>
              </a:rPr>
              <a:t>Team Dynamics and Peer Influence</a:t>
            </a:r>
          </a:p>
        </p:txBody>
      </p:sp>
      <p:pic>
        <p:nvPicPr>
          <p:cNvPr id="5" name="Content Placeholder 4" descr="Two multi-ethnic mixed-race young men, running up a flight of concrete stairs at a train station. The main focus is on the man with long braids.">
            <a:extLst>
              <a:ext uri="{FF2B5EF4-FFF2-40B4-BE49-F238E27FC236}">
                <a16:creationId xmlns:a16="http://schemas.microsoft.com/office/drawing/2014/main" id="{E47C6B60-52F1-4C7A-B27F-693757C5D5B8}"/>
              </a:ext>
            </a:extLst>
          </p:cNvPr>
          <p:cNvPicPr>
            <a:picLocks noGrp="1" noChangeAspect="1"/>
          </p:cNvPicPr>
          <p:nvPr>
            <p:ph sz="half" idx="1"/>
          </p:nvPr>
        </p:nvPicPr>
        <p:blipFill>
          <a:blip r:embed="rId3"/>
          <a:srcRect l="30439" r="14495" b="2"/>
          <a:stretch>
            <a:fillRect/>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3691192-A0BB-E7DA-BC55-D07527B3462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Font typeface="Arial" panose="020B0604020202020204" pitchFamily="34" charset="0"/>
              <a:buNone/>
            </a:pPr>
            <a:r>
              <a:rPr lang="en-US" sz="1400" b="1"/>
              <a:t>Peer Pressure Impact</a:t>
            </a:r>
          </a:p>
          <a:p>
            <a:pPr marL="0" lvl="1" indent="0">
              <a:buFont typeface="Arial" panose="020B0604020202020204" pitchFamily="34" charset="0"/>
              <a:buNone/>
            </a:pPr>
            <a:r>
              <a:rPr lang="en-US" sz="1400"/>
              <a:t>Peer pressure influences young athletes by creating conflicts between team expectations and personal beliefs.</a:t>
            </a:r>
          </a:p>
          <a:p>
            <a:pPr marL="0" indent="0">
              <a:spcBef>
                <a:spcPts val="2500"/>
              </a:spcBef>
              <a:buFont typeface="Arial" panose="020B0604020202020204" pitchFamily="34" charset="0"/>
              <a:buNone/>
            </a:pPr>
            <a:r>
              <a:rPr lang="en-US" sz="1400" b="1"/>
              <a:t>Team Rivalries</a:t>
            </a:r>
          </a:p>
          <a:p>
            <a:pPr marL="0" lvl="1" indent="0">
              <a:buFont typeface="Arial" panose="020B0604020202020204" pitchFamily="34" charset="0"/>
              <a:buNone/>
            </a:pPr>
            <a:r>
              <a:rPr lang="en-US" sz="1400"/>
              <a:t>Rivalries between teams can heighten tension, leading to increased stress and cognitive dissonance for athletes.</a:t>
            </a:r>
          </a:p>
          <a:p>
            <a:pPr marL="0" indent="0">
              <a:spcBef>
                <a:spcPts val="2500"/>
              </a:spcBef>
              <a:buFont typeface="Arial" panose="020B0604020202020204" pitchFamily="34" charset="0"/>
              <a:buNone/>
            </a:pPr>
            <a:r>
              <a:rPr lang="en-US" sz="1400" b="1"/>
              <a:t>Cognitive Dissonance</a:t>
            </a:r>
          </a:p>
          <a:p>
            <a:pPr marL="0" lvl="1" indent="0">
              <a:buFont typeface="Arial" panose="020B0604020202020204" pitchFamily="34" charset="0"/>
              <a:buNone/>
            </a:pPr>
            <a:r>
              <a:rPr lang="en-US" sz="1400"/>
              <a:t>Conflicting group norms and personal goals intensify cognitive dissonance, causing emotional struggles for athletes.</a:t>
            </a:r>
          </a:p>
        </p:txBody>
      </p:sp>
    </p:spTree>
    <p:extLst>
      <p:ext uri="{BB962C8B-B14F-4D97-AF65-F5344CB8AC3E}">
        <p14:creationId xmlns:p14="http://schemas.microsoft.com/office/powerpoint/2010/main" val="308709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5D109CA5-B18E-B8FA-8BF0-7018B45EC6DB}"/>
              </a:ext>
            </a:extLst>
          </p:cNvPr>
          <p:cNvSpPr>
            <a:spLocks noGrp="1"/>
          </p:cNvSpPr>
          <p:nvPr>
            <p:ph type="ctrTitle"/>
          </p:nvPr>
        </p:nvSpPr>
        <p:spPr>
          <a:xfrm>
            <a:off x="245805" y="-617283"/>
            <a:ext cx="11700387" cy="2413937"/>
          </a:xfrm>
        </p:spPr>
        <p:txBody>
          <a:bodyPr anchor="b">
            <a:normAutofit/>
          </a:bodyPr>
          <a:lstStyle/>
          <a:p>
            <a:pPr algn="ctr"/>
            <a:r>
              <a:rPr lang="en-US" sz="4800" dirty="0">
                <a:solidFill>
                  <a:schemeClr val="tx2">
                    <a:lumMod val="50000"/>
                    <a:lumOff val="50000"/>
                  </a:schemeClr>
                </a:solidFill>
                <a:latin typeface="Bernard MT Condensed" panose="02050806060905020404" pitchFamily="18" charset="0"/>
              </a:rPr>
              <a:t>Effects on Player Well-Being and Performance</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A person holding his head&#10;&#10;AI-generated content may be incorrect.">
            <a:extLst>
              <a:ext uri="{FF2B5EF4-FFF2-40B4-BE49-F238E27FC236}">
                <a16:creationId xmlns:a16="http://schemas.microsoft.com/office/drawing/2014/main" id="{22CEE996-BB6B-61F5-EABA-254BA864D6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69342" y="2206909"/>
            <a:ext cx="5663381" cy="3502112"/>
          </a:xfrm>
          <a:prstGeom prst="rect">
            <a:avLst/>
          </a:prstGeom>
        </p:spPr>
      </p:pic>
      <p:sp>
        <p:nvSpPr>
          <p:cNvPr id="8" name="TextBox 7">
            <a:extLst>
              <a:ext uri="{FF2B5EF4-FFF2-40B4-BE49-F238E27FC236}">
                <a16:creationId xmlns:a16="http://schemas.microsoft.com/office/drawing/2014/main" id="{196E1977-45FE-7FCA-07DE-31BCDF995F65}"/>
              </a:ext>
            </a:extLst>
          </p:cNvPr>
          <p:cNvSpPr txBox="1"/>
          <p:nvPr/>
        </p:nvSpPr>
        <p:spPr>
          <a:xfrm>
            <a:off x="8471718" y="6268313"/>
            <a:ext cx="3277829" cy="230832"/>
          </a:xfrm>
          <a:prstGeom prst="rect">
            <a:avLst/>
          </a:prstGeom>
          <a:noFill/>
        </p:spPr>
        <p:txBody>
          <a:bodyPr wrap="square" rtlCol="0">
            <a:spAutoFit/>
          </a:bodyPr>
          <a:lstStyle/>
          <a:p>
            <a:r>
              <a:rPr lang="en-US" sz="900" dirty="0">
                <a:hlinkClick r:id="rId4" tooltip="https://hrshhd.blogspot.com/"/>
              </a:rPr>
              <a:t>This Photo</a:t>
            </a:r>
            <a:r>
              <a:rPr lang="en-US" sz="900" dirty="0"/>
              <a:t> y Unknown Author is licensed under CC BY-SA-NC</a:t>
            </a:r>
          </a:p>
        </p:txBody>
      </p:sp>
    </p:spTree>
    <p:extLst>
      <p:ext uri="{BB962C8B-B14F-4D97-AF65-F5344CB8AC3E}">
        <p14:creationId xmlns:p14="http://schemas.microsoft.com/office/powerpoint/2010/main" val="86302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68B627-49D3-1A44-526F-C19DB4FDAFB1}"/>
              </a:ext>
            </a:extLst>
          </p:cNvPr>
          <p:cNvSpPr>
            <a:spLocks noGrp="1"/>
          </p:cNvSpPr>
          <p:nvPr>
            <p:ph type="title"/>
          </p:nvPr>
        </p:nvSpPr>
        <p:spPr>
          <a:xfrm>
            <a:off x="5029200" y="914400"/>
            <a:ext cx="6799006" cy="1097280"/>
          </a:xfrm>
        </p:spPr>
        <p:txBody>
          <a:bodyPr vert="horz" lIns="91440" tIns="45720" rIns="91440" bIns="45720" rtlCol="0" anchor="t">
            <a:normAutofit/>
          </a:bodyPr>
          <a:lstStyle/>
          <a:p>
            <a:pPr>
              <a:lnSpc>
                <a:spcPct val="90000"/>
              </a:lnSpc>
            </a:pPr>
            <a:r>
              <a:rPr lang="en-US" sz="2400" dirty="0">
                <a:solidFill>
                  <a:schemeClr val="tx2">
                    <a:lumMod val="50000"/>
                    <a:lumOff val="50000"/>
                  </a:schemeClr>
                </a:solidFill>
                <a:latin typeface="Aptos Black" panose="020F0502020204030204" pitchFamily="34" charset="0"/>
              </a:rPr>
              <a:t>Emotional and Psychological Consequences</a:t>
            </a:r>
          </a:p>
        </p:txBody>
      </p:sp>
      <p:pic>
        <p:nvPicPr>
          <p:cNvPr id="5" name="Content Placeholder 4" descr="Close-up portrait of a male athlete touching his head in concentration">
            <a:extLst>
              <a:ext uri="{FF2B5EF4-FFF2-40B4-BE49-F238E27FC236}">
                <a16:creationId xmlns:a16="http://schemas.microsoft.com/office/drawing/2014/main" id="{28D13FA0-E876-4CF7-AAD4-3591B7C8B459}"/>
              </a:ext>
            </a:extLst>
          </p:cNvPr>
          <p:cNvPicPr>
            <a:picLocks noGrp="1" noChangeAspect="1"/>
          </p:cNvPicPr>
          <p:nvPr>
            <p:ph sz="half" idx="1"/>
          </p:nvPr>
        </p:nvPicPr>
        <p:blipFill>
          <a:blip r:embed="rId3"/>
          <a:srcRect l="38903" r="6031" b="2"/>
          <a:stretch>
            <a:fillRect/>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6B26E5E-36E6-1FEB-04C1-F761EDA8E70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Font typeface="Arial" panose="020B0604020202020204" pitchFamily="34" charset="0"/>
              <a:buNone/>
            </a:pPr>
            <a:r>
              <a:rPr lang="en-US" sz="1400" b="1"/>
              <a:t>Stress from Cognitive Dissonance</a:t>
            </a:r>
          </a:p>
          <a:p>
            <a:pPr marL="0" lvl="1" indent="0">
              <a:buFont typeface="Arial" panose="020B0604020202020204" pitchFamily="34" charset="0"/>
              <a:buNone/>
            </a:pPr>
            <a:r>
              <a:rPr lang="en-US" sz="1400"/>
              <a:t>Conflicting beliefs or actions can cause stress, impacting a player's emotional well-being during sports.</a:t>
            </a:r>
          </a:p>
          <a:p>
            <a:pPr marL="0" indent="0">
              <a:spcBef>
                <a:spcPts val="2500"/>
              </a:spcBef>
              <a:buFont typeface="Arial" panose="020B0604020202020204" pitchFamily="34" charset="0"/>
              <a:buNone/>
            </a:pPr>
            <a:r>
              <a:rPr lang="en-US" sz="1400" b="1"/>
              <a:t>Frustration Effects</a:t>
            </a:r>
          </a:p>
          <a:p>
            <a:pPr marL="0" lvl="1" indent="0">
              <a:buFont typeface="Arial" panose="020B0604020202020204" pitchFamily="34" charset="0"/>
              <a:buNone/>
            </a:pPr>
            <a:r>
              <a:rPr lang="en-US" sz="1400"/>
              <a:t>Frustration resulting from mental conflict may reduce motivation and enjoyment in sports activities.</a:t>
            </a:r>
          </a:p>
          <a:p>
            <a:pPr marL="0" indent="0">
              <a:spcBef>
                <a:spcPts val="2500"/>
              </a:spcBef>
              <a:buFont typeface="Arial" panose="020B0604020202020204" pitchFamily="34" charset="0"/>
              <a:buNone/>
            </a:pPr>
            <a:r>
              <a:rPr lang="en-US" sz="1400" b="1"/>
              <a:t>Reduced Confidence</a:t>
            </a:r>
          </a:p>
          <a:p>
            <a:pPr marL="0" lvl="1" indent="0">
              <a:buFont typeface="Arial" panose="020B0604020202020204" pitchFamily="34" charset="0"/>
              <a:buNone/>
            </a:pPr>
            <a:r>
              <a:rPr lang="en-US" sz="1400"/>
              <a:t>Cognitive dissonance can diminish players’ confidence, negatively affecting performance and mental health.</a:t>
            </a:r>
          </a:p>
        </p:txBody>
      </p:sp>
    </p:spTree>
    <p:extLst>
      <p:ext uri="{BB962C8B-B14F-4D97-AF65-F5344CB8AC3E}">
        <p14:creationId xmlns:p14="http://schemas.microsoft.com/office/powerpoint/2010/main" val="2150371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35C1E-05B2-B029-6F3F-ADBEC18D07EB}"/>
              </a:ext>
            </a:extLst>
          </p:cNvPr>
          <p:cNvSpPr>
            <a:spLocks noGrp="1"/>
          </p:cNvSpPr>
          <p:nvPr>
            <p:ph type="title"/>
          </p:nvPr>
        </p:nvSpPr>
        <p:spPr>
          <a:xfrm>
            <a:off x="640080" y="914400"/>
            <a:ext cx="6979920" cy="1097280"/>
          </a:xfrm>
        </p:spPr>
        <p:txBody>
          <a:bodyPr vert="horz" lIns="91440" tIns="45720" rIns="91440" bIns="45720" rtlCol="0" anchor="t">
            <a:normAutofit/>
          </a:bodyPr>
          <a:lstStyle/>
          <a:p>
            <a:pPr>
              <a:lnSpc>
                <a:spcPct val="90000"/>
              </a:lnSpc>
            </a:pPr>
            <a:r>
              <a:rPr lang="en-US" sz="2800" dirty="0">
                <a:solidFill>
                  <a:schemeClr val="tx2">
                    <a:lumMod val="50000"/>
                    <a:lumOff val="50000"/>
                  </a:schemeClr>
                </a:solidFill>
                <a:latin typeface="Aptos Black" panose="020B0004020202020204" pitchFamily="34" charset="0"/>
              </a:rPr>
              <a:t>Impact on Motivation and Self-Esteem</a:t>
            </a:r>
          </a:p>
        </p:txBody>
      </p:sp>
      <p:sp>
        <p:nvSpPr>
          <p:cNvPr id="4" name="Content Placeholder 3">
            <a:extLst>
              <a:ext uri="{FF2B5EF4-FFF2-40B4-BE49-F238E27FC236}">
                <a16:creationId xmlns:a16="http://schemas.microsoft.com/office/drawing/2014/main" id="{57E9AEF0-5B7E-AD2E-F450-E258BF8CC76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Font typeface="Arial" panose="020B0604020202020204" pitchFamily="34" charset="0"/>
              <a:buNone/>
            </a:pPr>
            <a:r>
              <a:rPr lang="en-US" sz="1400" b="1"/>
              <a:t>Decreased Motivation</a:t>
            </a:r>
          </a:p>
          <a:p>
            <a:pPr marL="0" lvl="1" indent="0">
              <a:buFont typeface="Arial" panose="020B0604020202020204" pitchFamily="34" charset="0"/>
              <a:buNone/>
            </a:pPr>
            <a:r>
              <a:rPr lang="en-US" sz="1400"/>
              <a:t>Persistent internal conflicts can lead to a significant drop in players' motivation levels during sports activities.</a:t>
            </a:r>
          </a:p>
          <a:p>
            <a:pPr marL="0" indent="0">
              <a:spcBef>
                <a:spcPts val="2500"/>
              </a:spcBef>
              <a:buFont typeface="Arial" panose="020B0604020202020204" pitchFamily="34" charset="0"/>
              <a:buNone/>
            </a:pPr>
            <a:r>
              <a:rPr lang="en-US" sz="1400" b="1"/>
              <a:t>Lowered Self-Esteem</a:t>
            </a:r>
          </a:p>
          <a:p>
            <a:pPr marL="0" lvl="1" indent="0">
              <a:buFont typeface="Arial" panose="020B0604020202020204" pitchFamily="34" charset="0"/>
              <a:buNone/>
            </a:pPr>
            <a:r>
              <a:rPr lang="en-US" sz="1400"/>
              <a:t>Ongoing internal struggles may reduce players' confidence and self-esteem, affecting their performance and participation.</a:t>
            </a:r>
          </a:p>
          <a:p>
            <a:pPr marL="0" indent="0">
              <a:spcBef>
                <a:spcPts val="2500"/>
              </a:spcBef>
              <a:buFont typeface="Arial" panose="020B0604020202020204" pitchFamily="34" charset="0"/>
              <a:buNone/>
            </a:pPr>
            <a:r>
              <a:rPr lang="en-US" sz="1400" b="1"/>
              <a:t>Withdrawal from Participation</a:t>
            </a:r>
          </a:p>
          <a:p>
            <a:pPr marL="0" lvl="1" indent="0">
              <a:buFont typeface="Arial" panose="020B0604020202020204" pitchFamily="34" charset="0"/>
              <a:buNone/>
            </a:pPr>
            <a:r>
              <a:rPr lang="en-US" sz="1400"/>
              <a:t>Decreased motivation and self-esteem can cause players to withdraw from games and training sessions.</a:t>
            </a:r>
          </a:p>
        </p:txBody>
      </p:sp>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A black background with white text&#10;&#10;AI-generated content may be incorrect.">
            <a:extLst>
              <a:ext uri="{FF2B5EF4-FFF2-40B4-BE49-F238E27FC236}">
                <a16:creationId xmlns:a16="http://schemas.microsoft.com/office/drawing/2014/main" id="{409618B5-887B-C62A-08C4-A4E28328B3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69047" y="1936956"/>
            <a:ext cx="3873905" cy="3873905"/>
          </a:xfrm>
          <a:prstGeom prst="rect">
            <a:avLst/>
          </a:prstGeom>
        </p:spPr>
      </p:pic>
      <p:sp>
        <p:nvSpPr>
          <p:cNvPr id="7" name="TextBox 6">
            <a:extLst>
              <a:ext uri="{FF2B5EF4-FFF2-40B4-BE49-F238E27FC236}">
                <a16:creationId xmlns:a16="http://schemas.microsoft.com/office/drawing/2014/main" id="{2D30DCBF-CC47-140A-364C-C5F29A9830FF}"/>
              </a:ext>
            </a:extLst>
          </p:cNvPr>
          <p:cNvSpPr txBox="1"/>
          <p:nvPr/>
        </p:nvSpPr>
        <p:spPr>
          <a:xfrm>
            <a:off x="5143500" y="4381500"/>
            <a:ext cx="1905000" cy="369332"/>
          </a:xfrm>
          <a:prstGeom prst="rect">
            <a:avLst/>
          </a:prstGeom>
          <a:noFill/>
        </p:spPr>
        <p:txBody>
          <a:bodyPr wrap="square" rtlCol="0">
            <a:spAutoFit/>
          </a:bodyPr>
          <a:lstStyle/>
          <a:p>
            <a:r>
              <a:rPr lang="en-US" sz="900">
                <a:hlinkClick r:id="rId4" tooltip="https://werelivingafulllife.blogspot.com/2012/02/"/>
              </a:rPr>
              <a:t>This Photo</a:t>
            </a:r>
            <a:r>
              <a:rPr lang="en-US" sz="900"/>
              <a:t> by Unknown Author is licensed under </a:t>
            </a:r>
            <a:r>
              <a:rPr lang="en-US" sz="900">
                <a:hlinkClick r:id="rId5" tooltip="https://creativecommons.org/licenses/by/3.0/"/>
              </a:rPr>
              <a:t>CC BY</a:t>
            </a:r>
            <a:endParaRPr lang="en-US" sz="900"/>
          </a:p>
        </p:txBody>
      </p:sp>
      <p:sp>
        <p:nvSpPr>
          <p:cNvPr id="9" name="Content Placeholder 8">
            <a:extLst>
              <a:ext uri="{FF2B5EF4-FFF2-40B4-BE49-F238E27FC236}">
                <a16:creationId xmlns:a16="http://schemas.microsoft.com/office/drawing/2014/main" id="{00C59569-ED61-711C-6423-6EC1E62880B8}"/>
              </a:ext>
            </a:extLst>
          </p:cNvPr>
          <p:cNvSpPr>
            <a:spLocks noGrp="1"/>
          </p:cNvSpPr>
          <p:nvPr>
            <p:ph sz="half" idx="1"/>
          </p:nvPr>
        </p:nvSpPr>
        <p:spPr>
          <a:xfrm>
            <a:off x="713232" y="1787770"/>
            <a:ext cx="5212080" cy="3566160"/>
          </a:xfrm>
        </p:spPr>
        <p:txBody>
          <a:bodyPr/>
          <a:lstStyle/>
          <a:p>
            <a:pPr marL="0" indent="0">
              <a:buNone/>
            </a:pPr>
            <a:r>
              <a:rPr lang="en-US" b="1" dirty="0">
                <a:solidFill>
                  <a:schemeClr val="tx2">
                    <a:lumMod val="50000"/>
                    <a:lumOff val="50000"/>
                  </a:schemeClr>
                </a:solidFill>
                <a:latin typeface="Aptos Black" panose="020B0004020202020204" pitchFamily="34" charset="0"/>
              </a:rPr>
              <a:t>Why Is Little Johnny Not Performing?</a:t>
            </a:r>
          </a:p>
        </p:txBody>
      </p:sp>
    </p:spTree>
    <p:extLst>
      <p:ext uri="{BB962C8B-B14F-4D97-AF65-F5344CB8AC3E}">
        <p14:creationId xmlns:p14="http://schemas.microsoft.com/office/powerpoint/2010/main" val="110102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CC617-2E59-1A16-9A5B-6D70AB2D043C}"/>
              </a:ext>
            </a:extLst>
          </p:cNvPr>
          <p:cNvSpPr>
            <a:spLocks noGrp="1"/>
          </p:cNvSpPr>
          <p:nvPr>
            <p:ph type="title"/>
          </p:nvPr>
        </p:nvSpPr>
        <p:spPr>
          <a:xfrm>
            <a:off x="7269904" y="914400"/>
            <a:ext cx="4261104" cy="1097280"/>
          </a:xfrm>
        </p:spPr>
        <p:txBody>
          <a:bodyPr vert="horz" lIns="91440" tIns="45720" rIns="91440" bIns="45720" rtlCol="0" anchor="t">
            <a:normAutofit/>
          </a:bodyPr>
          <a:lstStyle/>
          <a:p>
            <a:pPr>
              <a:lnSpc>
                <a:spcPct val="90000"/>
              </a:lnSpc>
            </a:pPr>
            <a:r>
              <a:rPr lang="en-US" sz="3600"/>
              <a:t>Decision-Making and Sportsmanship</a:t>
            </a:r>
          </a:p>
        </p:txBody>
      </p:sp>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92D2F0E-0D57-5C70-96EA-2CF33985101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rmAutofit/>
          </a:bodyPr>
          <a:lstStyle/>
          <a:p>
            <a:pPr marL="0" indent="0">
              <a:spcBef>
                <a:spcPts val="2500"/>
              </a:spcBef>
              <a:buFont typeface="Arial" panose="020B0604020202020204" pitchFamily="34" charset="0"/>
              <a:buNone/>
            </a:pPr>
            <a:r>
              <a:rPr lang="en-US" sz="1400" b="1"/>
              <a:t>Impact of Dissonance</a:t>
            </a:r>
          </a:p>
          <a:p>
            <a:pPr marL="0" lvl="1" indent="0">
              <a:buFont typeface="Arial" panose="020B0604020202020204" pitchFamily="34" charset="0"/>
              <a:buNone/>
            </a:pPr>
            <a:r>
              <a:rPr lang="en-US" sz="1400"/>
              <a:t>Dissonance negatively affects athletes' decisions causing inconsistency in actions and sportsmanship during games.</a:t>
            </a:r>
          </a:p>
          <a:p>
            <a:pPr marL="0" indent="0">
              <a:spcBef>
                <a:spcPts val="2500"/>
              </a:spcBef>
              <a:buFont typeface="Arial" panose="020B0604020202020204" pitchFamily="34" charset="0"/>
              <a:buNone/>
            </a:pPr>
            <a:r>
              <a:rPr lang="en-US" sz="1400" b="1"/>
              <a:t>Ethics and Team Outcomes</a:t>
            </a:r>
          </a:p>
          <a:p>
            <a:pPr marL="0" lvl="1" indent="0">
              <a:buFont typeface="Arial" panose="020B0604020202020204" pitchFamily="34" charset="0"/>
              <a:buNone/>
            </a:pPr>
            <a:r>
              <a:rPr lang="en-US" sz="1400"/>
              <a:t>Ethical conflicts impact both individual performance and overall team results in competitive sports.</a:t>
            </a:r>
          </a:p>
        </p:txBody>
      </p:sp>
      <p:pic>
        <p:nvPicPr>
          <p:cNvPr id="6" name="Picture 5" descr="A group of people in a locker room&#10;&#10;AI-generated content may be incorrect.">
            <a:extLst>
              <a:ext uri="{FF2B5EF4-FFF2-40B4-BE49-F238E27FC236}">
                <a16:creationId xmlns:a16="http://schemas.microsoft.com/office/drawing/2014/main" id="{403F9FE5-A59C-A1A4-C0ED-2878A435F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2358"/>
            <a:ext cx="4714174" cy="6285566"/>
          </a:xfrm>
          <a:prstGeom prst="rect">
            <a:avLst/>
          </a:prstGeom>
        </p:spPr>
      </p:pic>
    </p:spTree>
    <p:extLst>
      <p:ext uri="{BB962C8B-B14F-4D97-AF65-F5344CB8AC3E}">
        <p14:creationId xmlns:p14="http://schemas.microsoft.com/office/powerpoint/2010/main" val="3765707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4E245-64B9-1A91-9877-5889609D39A5}"/>
              </a:ext>
            </a:extLst>
          </p:cNvPr>
          <p:cNvSpPr>
            <a:spLocks noGrp="1"/>
          </p:cNvSpPr>
          <p:nvPr>
            <p:ph type="title"/>
          </p:nvPr>
        </p:nvSpPr>
        <p:spPr>
          <a:xfrm>
            <a:off x="640080" y="914400"/>
            <a:ext cx="6291472" cy="1097280"/>
          </a:xfrm>
        </p:spPr>
        <p:txBody>
          <a:bodyPr vert="horz" lIns="91440" tIns="45720" rIns="91440" bIns="45720" rtlCol="0" anchor="t">
            <a:normAutofit/>
          </a:bodyPr>
          <a:lstStyle/>
          <a:p>
            <a:r>
              <a:rPr lang="en-US" sz="3700" dirty="0">
                <a:solidFill>
                  <a:schemeClr val="tx2">
                    <a:lumMod val="90000"/>
                    <a:lumOff val="10000"/>
                  </a:schemeClr>
                </a:solidFill>
              </a:rPr>
              <a:t>Role of Coaches and Parents</a:t>
            </a:r>
          </a:p>
        </p:txBody>
      </p:sp>
      <p:sp>
        <p:nvSpPr>
          <p:cNvPr id="4" name="Content Placeholder 3">
            <a:extLst>
              <a:ext uri="{FF2B5EF4-FFF2-40B4-BE49-F238E27FC236}">
                <a16:creationId xmlns:a16="http://schemas.microsoft.com/office/drawing/2014/main" id="{FC82E12A-7D8E-5BBA-CC96-00E7FA98FA1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Font typeface="Arial" panose="020B0604020202020204" pitchFamily="34" charset="0"/>
              <a:buNone/>
            </a:pPr>
            <a:r>
              <a:rPr lang="en-US" sz="1400" b="1"/>
              <a:t>Clear and Consistent Messages</a:t>
            </a:r>
          </a:p>
          <a:p>
            <a:pPr marL="0" lvl="1" indent="0">
              <a:buFont typeface="Arial" panose="020B0604020202020204" pitchFamily="34" charset="0"/>
              <a:buNone/>
            </a:pPr>
            <a:r>
              <a:rPr lang="en-US" sz="1400"/>
              <a:t>Coaches and parents should provide clear and consistent messages to support players effectively and avoid confusion.</a:t>
            </a:r>
          </a:p>
          <a:p>
            <a:pPr marL="0" indent="0">
              <a:spcBef>
                <a:spcPts val="2500"/>
              </a:spcBef>
              <a:buFont typeface="Arial" panose="020B0604020202020204" pitchFamily="34" charset="0"/>
              <a:buNone/>
            </a:pPr>
            <a:r>
              <a:rPr lang="en-US" sz="1400" b="1"/>
              <a:t>Supporting Player Autonomy</a:t>
            </a:r>
          </a:p>
          <a:p>
            <a:pPr marL="0" lvl="1" indent="0">
              <a:buFont typeface="Arial" panose="020B0604020202020204" pitchFamily="34" charset="0"/>
              <a:buNone/>
            </a:pPr>
            <a:r>
              <a:rPr lang="en-US" sz="1400"/>
              <a:t>Supporting players’ autonomy helps build their confidence and promotes independence in their sports journey.</a:t>
            </a:r>
          </a:p>
          <a:p>
            <a:pPr marL="0" indent="0">
              <a:spcBef>
                <a:spcPts val="2500"/>
              </a:spcBef>
              <a:buFont typeface="Arial" panose="020B0604020202020204" pitchFamily="34" charset="0"/>
              <a:buNone/>
            </a:pPr>
            <a:r>
              <a:rPr lang="en-US" sz="1400" b="1"/>
              <a:t>Recognizing Individual Needs</a:t>
            </a:r>
          </a:p>
          <a:p>
            <a:pPr marL="0" lvl="1" indent="0">
              <a:buFont typeface="Arial" panose="020B0604020202020204" pitchFamily="34" charset="0"/>
              <a:buNone/>
            </a:pPr>
            <a:r>
              <a:rPr lang="en-US" sz="1400"/>
              <a:t>Recognizing each player's unique needs reduces conflicting expectations and fosters trust among all involved.</a:t>
            </a:r>
          </a:p>
        </p:txBody>
      </p:sp>
      <p:pic>
        <p:nvPicPr>
          <p:cNvPr id="5" name="Content Placeholder 4" descr="Two girls playing tennis on a sunny day.">
            <a:extLst>
              <a:ext uri="{FF2B5EF4-FFF2-40B4-BE49-F238E27FC236}">
                <a16:creationId xmlns:a16="http://schemas.microsoft.com/office/drawing/2014/main" id="{9954D271-F0DD-458D-B3BC-88DB289FD1AE}"/>
              </a:ext>
            </a:extLst>
          </p:cNvPr>
          <p:cNvPicPr>
            <a:picLocks noGrp="1" noChangeAspect="1"/>
          </p:cNvPicPr>
          <p:nvPr>
            <p:ph sz="half" idx="1"/>
          </p:nvPr>
        </p:nvPicPr>
        <p:blipFill>
          <a:blip r:embed="rId3"/>
          <a:srcRect l="31172" r="13822"/>
          <a:stretch>
            <a:fillRect/>
          </a:stretch>
        </p:blipFill>
        <p:spPr>
          <a:xfrm>
            <a:off x="7776429" y="914400"/>
            <a:ext cx="4414591" cy="5357106"/>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77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C039C9-5D1F-6D67-E43E-6A569AB3F96E}"/>
              </a:ext>
            </a:extLst>
          </p:cNvPr>
          <p:cNvSpPr>
            <a:spLocks noGrp="1"/>
          </p:cNvSpPr>
          <p:nvPr>
            <p:ph type="title"/>
          </p:nvPr>
        </p:nvSpPr>
        <p:spPr>
          <a:xfrm>
            <a:off x="8719126" y="979051"/>
            <a:ext cx="2811879" cy="1807048"/>
          </a:xfrm>
        </p:spPr>
        <p:txBody>
          <a:bodyPr vert="horz" lIns="91440" tIns="45720" rIns="91440" bIns="45720" rtlCol="0" anchor="b">
            <a:normAutofit/>
          </a:bodyPr>
          <a:lstStyle/>
          <a:p>
            <a:r>
              <a:rPr lang="en-US" sz="3300"/>
              <a:t>Promoting Positive Team Culture</a:t>
            </a:r>
          </a:p>
        </p:txBody>
      </p:sp>
      <p:cxnSp>
        <p:nvCxnSpPr>
          <p:cNvPr id="14" name="Straight Connector 13">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2F36D3-5569-8913-C152-87C88ED71C9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719128" y="2922624"/>
            <a:ext cx="2811880" cy="3409950"/>
          </a:xfrm>
        </p:spPr>
        <p:txBody>
          <a:bodyPr>
            <a:normAutofit/>
          </a:bodyPr>
          <a:lstStyle/>
          <a:p>
            <a:pPr marL="0" indent="0">
              <a:lnSpc>
                <a:spcPct val="110000"/>
              </a:lnSpc>
              <a:spcBef>
                <a:spcPts val="2500"/>
              </a:spcBef>
              <a:buFont typeface="Arial" panose="020B0604020202020204" pitchFamily="34" charset="0"/>
              <a:buNone/>
            </a:pPr>
            <a:r>
              <a:rPr lang="en-US" sz="1100" b="1"/>
              <a:t>Inclusive Environment</a:t>
            </a:r>
          </a:p>
          <a:p>
            <a:pPr marL="0" lvl="1" indent="0">
              <a:lnSpc>
                <a:spcPct val="110000"/>
              </a:lnSpc>
              <a:buFont typeface="Arial" panose="020B0604020202020204" pitchFamily="34" charset="0"/>
              <a:buNone/>
            </a:pPr>
            <a:r>
              <a:rPr lang="en-US" sz="1100"/>
              <a:t>Fostering inclusivity ensures every team member feels valued and respected, promoting unity and collaboration.</a:t>
            </a:r>
          </a:p>
          <a:p>
            <a:pPr marL="0" indent="0">
              <a:lnSpc>
                <a:spcPct val="110000"/>
              </a:lnSpc>
              <a:spcBef>
                <a:spcPts val="2500"/>
              </a:spcBef>
              <a:buFont typeface="Arial" panose="020B0604020202020204" pitchFamily="34" charset="0"/>
              <a:buNone/>
            </a:pPr>
            <a:r>
              <a:rPr lang="en-US" sz="1100" b="1"/>
              <a:t>Aligning Values</a:t>
            </a:r>
          </a:p>
          <a:p>
            <a:pPr marL="0" lvl="1" indent="0">
              <a:lnSpc>
                <a:spcPct val="110000"/>
              </a:lnSpc>
              <a:buFont typeface="Arial" panose="020B0604020202020204" pitchFamily="34" charset="0"/>
              <a:buNone/>
            </a:pPr>
            <a:r>
              <a:rPr lang="en-US" sz="1100"/>
              <a:t>Aligning personal and group values reduces conflict and cognitive dissonance within the team.</a:t>
            </a:r>
          </a:p>
          <a:p>
            <a:pPr marL="0" indent="0">
              <a:lnSpc>
                <a:spcPct val="110000"/>
              </a:lnSpc>
              <a:spcBef>
                <a:spcPts val="2500"/>
              </a:spcBef>
              <a:buFont typeface="Arial" panose="020B0604020202020204" pitchFamily="34" charset="0"/>
              <a:buNone/>
            </a:pPr>
            <a:r>
              <a:rPr lang="en-US" sz="1100" b="1"/>
              <a:t>Supportive Culture</a:t>
            </a:r>
          </a:p>
          <a:p>
            <a:pPr marL="0" lvl="1" indent="0">
              <a:lnSpc>
                <a:spcPct val="110000"/>
              </a:lnSpc>
              <a:buFont typeface="Arial" panose="020B0604020202020204" pitchFamily="34" charset="0"/>
              <a:buNone/>
            </a:pPr>
            <a:r>
              <a:rPr lang="en-US" sz="1100"/>
              <a:t>A supportive environment encourages open communication and mutual respect, enhancing team morale.</a:t>
            </a:r>
          </a:p>
        </p:txBody>
      </p:sp>
      <p:pic>
        <p:nvPicPr>
          <p:cNvPr id="11" name="Picture 10" descr="A group of men on a football field&#10;&#10;AI-generated content may be incorrect.">
            <a:extLst>
              <a:ext uri="{FF2B5EF4-FFF2-40B4-BE49-F238E27FC236}">
                <a16:creationId xmlns:a16="http://schemas.microsoft.com/office/drawing/2014/main" id="{93FDB0AB-A1D8-BDB0-AF50-C596E2893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58" y="1423873"/>
            <a:ext cx="6813743" cy="4542495"/>
          </a:xfrm>
          <a:prstGeom prst="rect">
            <a:avLst/>
          </a:prstGeom>
        </p:spPr>
      </p:pic>
    </p:spTree>
    <p:extLst>
      <p:ext uri="{BB962C8B-B14F-4D97-AF65-F5344CB8AC3E}">
        <p14:creationId xmlns:p14="http://schemas.microsoft.com/office/powerpoint/2010/main" val="2540091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53B7F-CC61-648D-F26E-67CC8503CA49}"/>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2300" dirty="0">
                <a:solidFill>
                  <a:schemeClr val="accent1">
                    <a:lumMod val="75000"/>
                  </a:schemeClr>
                </a:solidFill>
                <a:latin typeface="Arial Black" panose="020B0A04020102020204" pitchFamily="34" charset="0"/>
              </a:rPr>
              <a:t>Encouraging Open Communication and Self-Reflection</a:t>
            </a:r>
          </a:p>
        </p:txBody>
      </p:sp>
      <p:sp>
        <p:nvSpPr>
          <p:cNvPr id="4" name="Content Placeholder 3">
            <a:extLst>
              <a:ext uri="{FF2B5EF4-FFF2-40B4-BE49-F238E27FC236}">
                <a16:creationId xmlns:a16="http://schemas.microsoft.com/office/drawing/2014/main" id="{D6F260B0-33DD-C198-586F-D05BD835868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2176036"/>
            <a:ext cx="4261104" cy="4121887"/>
          </a:xfrm>
        </p:spPr>
        <p:txBody>
          <a:bodyPr>
            <a:normAutofit/>
          </a:bodyPr>
          <a:lstStyle/>
          <a:p>
            <a:pPr marL="0" indent="0">
              <a:spcBef>
                <a:spcPts val="2500"/>
              </a:spcBef>
              <a:buFont typeface="Arial" panose="020B0604020202020204" pitchFamily="34" charset="0"/>
              <a:buNone/>
            </a:pPr>
            <a:r>
              <a:rPr lang="en-US" sz="1400" b="1"/>
              <a:t>Expressing Feelings</a:t>
            </a:r>
          </a:p>
          <a:p>
            <a:pPr marL="0" lvl="1" indent="0">
              <a:buFont typeface="Arial" panose="020B0604020202020204" pitchFamily="34" charset="0"/>
              <a:buNone/>
            </a:pPr>
            <a:r>
              <a:rPr lang="en-US" sz="1400"/>
              <a:t>Encouraging players to openly share their emotions helps in identifying and resolving internal conflicts.</a:t>
            </a:r>
          </a:p>
          <a:p>
            <a:pPr marL="0" indent="0">
              <a:spcBef>
                <a:spcPts val="2500"/>
              </a:spcBef>
              <a:buFont typeface="Arial" panose="020B0604020202020204" pitchFamily="34" charset="0"/>
              <a:buNone/>
            </a:pPr>
            <a:r>
              <a:rPr lang="en-US" sz="1400" b="1"/>
              <a:t>Reflecting on Experiences</a:t>
            </a:r>
          </a:p>
          <a:p>
            <a:pPr marL="0" lvl="1" indent="0">
              <a:buFont typeface="Arial" panose="020B0604020202020204" pitchFamily="34" charset="0"/>
              <a:buNone/>
            </a:pPr>
            <a:r>
              <a:rPr lang="en-US" sz="1400"/>
              <a:t>Self-reflection enables players to understand their experiences and develop healthier coping strategies.</a:t>
            </a:r>
          </a:p>
        </p:txBody>
      </p:sp>
      <p:pic>
        <p:nvPicPr>
          <p:cNvPr id="5" name="Content Placeholder 4" descr="Cropped image of group of friends hands holding a yellow speech bubble with unity concept against white background.">
            <a:extLst>
              <a:ext uri="{FF2B5EF4-FFF2-40B4-BE49-F238E27FC236}">
                <a16:creationId xmlns:a16="http://schemas.microsoft.com/office/drawing/2014/main" id="{202997A4-847A-4E67-96D7-FECAD11DC19E}"/>
              </a:ext>
            </a:extLst>
          </p:cNvPr>
          <p:cNvPicPr>
            <a:picLocks noGrp="1" noChangeAspect="1"/>
          </p:cNvPicPr>
          <p:nvPr>
            <p:ph sz="half" idx="1"/>
          </p:nvPr>
        </p:nvPicPr>
        <p:blipFill>
          <a:blip r:embed="rId3"/>
          <a:srcRect l="2517" r="5214" b="-2"/>
          <a:stretch>
            <a:fillRect/>
          </a:stretch>
        </p:blipFill>
        <p:spPr>
          <a:xfrm>
            <a:off x="567112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34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74431-424B-7D28-01F3-0655B4AEEFAA}"/>
              </a:ext>
            </a:extLst>
          </p:cNvPr>
          <p:cNvSpPr txBox="1"/>
          <p:nvPr/>
        </p:nvSpPr>
        <p:spPr>
          <a:xfrm>
            <a:off x="1371600" y="934064"/>
            <a:ext cx="9448800" cy="646331"/>
          </a:xfrm>
          <a:prstGeom prst="rect">
            <a:avLst/>
          </a:prstGeom>
          <a:noFill/>
        </p:spPr>
        <p:txBody>
          <a:bodyPr wrap="square" rtlCol="0">
            <a:spAutoFit/>
          </a:bodyPr>
          <a:lstStyle/>
          <a:p>
            <a:pPr algn="ctr"/>
            <a:r>
              <a:rPr lang="en-US" sz="3600" dirty="0">
                <a:solidFill>
                  <a:schemeClr val="accent1">
                    <a:lumMod val="75000"/>
                  </a:schemeClr>
                </a:solidFill>
                <a:latin typeface="Amasis MT Pro Black" panose="02040A04050005020304" pitchFamily="18" charset="0"/>
              </a:rPr>
              <a:t>FILLING THE EMOTIONAL TANK</a:t>
            </a:r>
          </a:p>
        </p:txBody>
      </p:sp>
      <p:sp>
        <p:nvSpPr>
          <p:cNvPr id="3" name="TextBox 2">
            <a:extLst>
              <a:ext uri="{FF2B5EF4-FFF2-40B4-BE49-F238E27FC236}">
                <a16:creationId xmlns:a16="http://schemas.microsoft.com/office/drawing/2014/main" id="{E274FB76-790B-7684-86A0-4CBE8BEC0657}"/>
              </a:ext>
            </a:extLst>
          </p:cNvPr>
          <p:cNvSpPr txBox="1"/>
          <p:nvPr/>
        </p:nvSpPr>
        <p:spPr>
          <a:xfrm>
            <a:off x="1160206" y="2615381"/>
            <a:ext cx="9660194"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 a separate 3x5 index card write the name for each of your players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Write 3 positive things for each player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Bring cards to your next session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Have players gather around facing you</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Read out loud your positive observations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Observe each players reaction as you fill their emotional tank</a:t>
            </a:r>
          </a:p>
        </p:txBody>
      </p:sp>
      <p:sp>
        <p:nvSpPr>
          <p:cNvPr id="4" name="TextBox 3">
            <a:extLst>
              <a:ext uri="{FF2B5EF4-FFF2-40B4-BE49-F238E27FC236}">
                <a16:creationId xmlns:a16="http://schemas.microsoft.com/office/drawing/2014/main" id="{1548492C-757D-1FD2-53AF-A89C16F6D654}"/>
              </a:ext>
            </a:extLst>
          </p:cNvPr>
          <p:cNvSpPr txBox="1"/>
          <p:nvPr/>
        </p:nvSpPr>
        <p:spPr>
          <a:xfrm>
            <a:off x="1160207" y="5437239"/>
            <a:ext cx="10176388" cy="369332"/>
          </a:xfrm>
          <a:prstGeom prst="rect">
            <a:avLst/>
          </a:prstGeom>
          <a:noFill/>
        </p:spPr>
        <p:txBody>
          <a:bodyPr wrap="square" rtlCol="0">
            <a:spAutoFit/>
          </a:bodyPr>
          <a:lstStyle/>
          <a:p>
            <a:r>
              <a:rPr lang="en-US" b="1" dirty="0">
                <a:solidFill>
                  <a:schemeClr val="tx2">
                    <a:lumMod val="90000"/>
                    <a:lumOff val="10000"/>
                  </a:schemeClr>
                </a:solidFill>
              </a:rPr>
              <a:t>REMEMBER: Your car doesn’t run well on an empty tank and neither do your players</a:t>
            </a:r>
          </a:p>
        </p:txBody>
      </p:sp>
    </p:spTree>
    <p:extLst>
      <p:ext uri="{BB962C8B-B14F-4D97-AF65-F5344CB8AC3E}">
        <p14:creationId xmlns:p14="http://schemas.microsoft.com/office/powerpoint/2010/main" val="2959722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90E64DE7-3A3F-58DC-66DC-9076F0EA128E}"/>
              </a:ext>
            </a:extLst>
          </p:cNvPr>
          <p:cNvSpPr>
            <a:spLocks noGrp="1"/>
          </p:cNvSpPr>
          <p:nvPr>
            <p:ph type="title"/>
          </p:nvPr>
        </p:nvSpPr>
        <p:spPr>
          <a:xfrm>
            <a:off x="797394" y="599374"/>
            <a:ext cx="10568695" cy="1406993"/>
          </a:xfrm>
        </p:spPr>
        <p:txBody>
          <a:bodyPr anchor="b">
            <a:noAutofit/>
          </a:bodyPr>
          <a:lstStyle/>
          <a:p>
            <a:pPr algn="ctr"/>
            <a:r>
              <a:rPr lang="en-US" sz="8800" dirty="0">
                <a:solidFill>
                  <a:schemeClr val="accent1">
                    <a:lumMod val="75000"/>
                  </a:schemeClr>
                </a:solidFill>
                <a:latin typeface="Bernard MT Condensed" panose="02050806060905020404" pitchFamily="18" charset="0"/>
              </a:rPr>
              <a:t>Conclusion</a:t>
            </a:r>
          </a:p>
        </p:txBody>
      </p:sp>
      <p:graphicFrame>
        <p:nvGraphicFramePr>
          <p:cNvPr id="11" name="Content Placeholder 2">
            <a:extLst>
              <a:ext uri="{FF2B5EF4-FFF2-40B4-BE49-F238E27FC236}">
                <a16:creationId xmlns:a16="http://schemas.microsoft.com/office/drawing/2014/main" id="{60C2813D-992C-8BF0-154F-1461853770C3}"/>
              </a:ext>
            </a:extLst>
          </p:cNvPr>
          <p:cNvGraphicFramePr>
            <a:graphicFrameLocks noGrp="1"/>
          </p:cNvGraphicFramePr>
          <p:nvPr>
            <p:ph idx="1"/>
            <p:extLst>
              <p:ext uri="{D42A27DB-BD31-4B8C-83A1-F6EECF244321}">
                <p14:modId xmlns:p14="http://schemas.microsoft.com/office/powerpoint/2010/main" val="330365784"/>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640078" y="3593592"/>
          <a:ext cx="10808208"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F21FC8CC-145C-8745-889B-6521F9CCB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3256965"/>
            <a:ext cx="97886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741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086EC-0E32-3016-2ECE-EBC615D6B2D2}"/>
              </a:ext>
            </a:extLst>
          </p:cNvPr>
          <p:cNvSpPr>
            <a:spLocks noGrp="1"/>
          </p:cNvSpPr>
          <p:nvPr>
            <p:ph type="ctrTitle"/>
          </p:nvPr>
        </p:nvSpPr>
        <p:spPr>
          <a:xfrm>
            <a:off x="7537528" y="1032764"/>
            <a:ext cx="4308672" cy="3224045"/>
          </a:xfrm>
        </p:spPr>
        <p:txBody>
          <a:bodyPr anchor="b">
            <a:normAutofit/>
          </a:bodyPr>
          <a:lstStyle/>
          <a:p>
            <a:pPr>
              <a:lnSpc>
                <a:spcPct val="90000"/>
              </a:lnSpc>
            </a:pPr>
            <a:r>
              <a:rPr lang="en-US" sz="3600"/>
              <a:t>Understanding Cognitive Dissonance and Its Impact on Youth Soccer Players</a:t>
            </a:r>
          </a:p>
        </p:txBody>
      </p:sp>
      <p:sp>
        <p:nvSpPr>
          <p:cNvPr id="3" name="Subtitle 2">
            <a:extLst>
              <a:ext uri="{FF2B5EF4-FFF2-40B4-BE49-F238E27FC236}">
                <a16:creationId xmlns:a16="http://schemas.microsoft.com/office/drawing/2014/main" id="{5553557D-48FD-7038-3FE4-E5721470B282}"/>
              </a:ext>
            </a:extLst>
          </p:cNvPr>
          <p:cNvSpPr>
            <a:spLocks noGrp="1"/>
          </p:cNvSpPr>
          <p:nvPr>
            <p:ph type="subTitle" idx="1"/>
          </p:nvPr>
        </p:nvSpPr>
        <p:spPr>
          <a:xfrm>
            <a:off x="7535756" y="5046281"/>
            <a:ext cx="4308672" cy="1172408"/>
          </a:xfrm>
        </p:spPr>
        <p:txBody>
          <a:bodyPr anchor="t">
            <a:normAutofit/>
          </a:bodyPr>
          <a:lstStyle/>
          <a:p>
            <a:r>
              <a:rPr lang="en-US"/>
              <a:t>Exploring mental conflicts affecting young athletes' performance</a:t>
            </a:r>
          </a:p>
        </p:txBody>
      </p:sp>
      <p:pic>
        <p:nvPicPr>
          <p:cNvPr id="4" name="Picture 3" descr="Woman holding soccer ball">
            <a:extLst>
              <a:ext uri="{FF2B5EF4-FFF2-40B4-BE49-F238E27FC236}">
                <a16:creationId xmlns:a16="http://schemas.microsoft.com/office/drawing/2014/main" id="{E0405FA8-70F1-4D2C-9B1C-5CCD60A6EE9B}"/>
              </a:ext>
            </a:extLst>
          </p:cNvPr>
          <p:cNvPicPr>
            <a:picLocks noChangeAspect="1"/>
          </p:cNvPicPr>
          <p:nvPr/>
        </p:nvPicPr>
        <p:blipFill>
          <a:blip r:embed="rId3"/>
          <a:srcRect l="27769" r="4768" b="-1"/>
          <a:stretch>
            <a:fillRect/>
          </a:stretch>
        </p:blipFill>
        <p:spPr>
          <a:xfrm>
            <a:off x="20" y="10"/>
            <a:ext cx="6931132" cy="6857990"/>
          </a:xfrm>
          <a:prstGeom prst="rect">
            <a:avLst/>
          </a:prstGeom>
        </p:spPr>
      </p:pic>
      <p:cxnSp>
        <p:nvCxnSpPr>
          <p:cNvPr id="11" name="Straight Connector 10">
            <a:extLst>
              <a:ext uri="{FF2B5EF4-FFF2-40B4-BE49-F238E27FC236}">
                <a16:creationId xmlns:a16="http://schemas.microsoft.com/office/drawing/2014/main" id="{6CA391F1-4B2C-521B-F6A5-52C74B303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5848" y="47115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8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5C37AC-2803-C3E5-14A7-ABC9D2E9794A}"/>
              </a:ext>
            </a:extLst>
          </p:cNvPr>
          <p:cNvSpPr txBox="1"/>
          <p:nvPr/>
        </p:nvSpPr>
        <p:spPr>
          <a:xfrm>
            <a:off x="2271252" y="1317523"/>
            <a:ext cx="7413522" cy="1200329"/>
          </a:xfrm>
          <a:prstGeom prst="rect">
            <a:avLst/>
          </a:prstGeom>
          <a:noFill/>
        </p:spPr>
        <p:txBody>
          <a:bodyPr wrap="square" rtlCol="0">
            <a:spAutoFit/>
          </a:bodyPr>
          <a:lstStyle/>
          <a:p>
            <a:pPr algn="ctr"/>
            <a:r>
              <a:rPr lang="en-US" sz="7200" dirty="0">
                <a:solidFill>
                  <a:schemeClr val="tx2">
                    <a:lumMod val="75000"/>
                    <a:lumOff val="25000"/>
                  </a:schemeClr>
                </a:solidFill>
                <a:latin typeface="Bodoni MT Black" panose="02070A03080606020203" pitchFamily="18" charset="0"/>
              </a:rPr>
              <a:t>THE END</a:t>
            </a:r>
          </a:p>
        </p:txBody>
      </p:sp>
      <p:pic>
        <p:nvPicPr>
          <p:cNvPr id="4" name="Picture 3" descr="A yellow and blue oval logo&#10;&#10;AI-generated content may be incorrect.">
            <a:extLst>
              <a:ext uri="{FF2B5EF4-FFF2-40B4-BE49-F238E27FC236}">
                <a16:creationId xmlns:a16="http://schemas.microsoft.com/office/drawing/2014/main" id="{653E11ED-DC00-8511-EA65-418C1F670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494" y="2247900"/>
            <a:ext cx="4610100" cy="4610100"/>
          </a:xfrm>
          <a:prstGeom prst="rect">
            <a:avLst/>
          </a:prstGeom>
        </p:spPr>
      </p:pic>
    </p:spTree>
    <p:extLst>
      <p:ext uri="{BB962C8B-B14F-4D97-AF65-F5344CB8AC3E}">
        <p14:creationId xmlns:p14="http://schemas.microsoft.com/office/powerpoint/2010/main" val="174291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3E0D9-F3E4-BFBA-C2FD-01C5DD82A66E}"/>
              </a:ext>
            </a:extLst>
          </p:cNvPr>
          <p:cNvSpPr>
            <a:spLocks noGrp="1"/>
          </p:cNvSpPr>
          <p:nvPr>
            <p:ph type="title"/>
          </p:nvPr>
        </p:nvSpPr>
        <p:spPr>
          <a:xfrm>
            <a:off x="7269904" y="914400"/>
            <a:ext cx="4261104" cy="1097280"/>
          </a:xfrm>
        </p:spPr>
        <p:txBody>
          <a:bodyPr vert="horz" lIns="91440" tIns="45720" rIns="91440" bIns="45720" rtlCol="0" anchor="t">
            <a:normAutofit/>
          </a:bodyPr>
          <a:lstStyle/>
          <a:p>
            <a:r>
              <a:rPr lang="en-US" sz="3600"/>
              <a:t>Agenda Overview</a:t>
            </a:r>
          </a:p>
        </p:txBody>
      </p:sp>
      <p:pic>
        <p:nvPicPr>
          <p:cNvPr id="5" name="Content Placeholder 4" descr="Boys playing soccer">
            <a:extLst>
              <a:ext uri="{FF2B5EF4-FFF2-40B4-BE49-F238E27FC236}">
                <a16:creationId xmlns:a16="http://schemas.microsoft.com/office/drawing/2014/main" id="{27880C9C-D03F-448E-AB40-708B10E3A08F}"/>
              </a:ext>
            </a:extLst>
          </p:cNvPr>
          <p:cNvPicPr>
            <a:picLocks noGrp="1" noChangeAspect="1"/>
          </p:cNvPicPr>
          <p:nvPr>
            <p:ph sz="half" idx="1"/>
          </p:nvPr>
        </p:nvPicPr>
        <p:blipFill>
          <a:blip r:embed="rId3"/>
          <a:srcRect l="10995" r="6001" b="2"/>
          <a:stretch>
            <a:fillRect/>
          </a:stretch>
        </p:blipFill>
        <p:spPr>
          <a:xfrm>
            <a:off x="-1" y="914399"/>
            <a:ext cx="6657255"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665683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352EB1A-2C13-73F0-4553-0C3DCE0B7156}"/>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7269905" y="2176036"/>
            <a:ext cx="4261104" cy="4121887"/>
          </a:xfrm>
        </p:spPr>
        <p:txBody>
          <a:bodyPr vert="horz" lIns="91440" tIns="45720" rIns="91440" bIns="45720" rtlCol="0">
            <a:normAutofit/>
          </a:bodyPr>
          <a:lstStyle/>
          <a:p>
            <a:r>
              <a:rPr lang="en-US" dirty="0"/>
              <a:t>Defining Cognitive Dissonance in Soccer</a:t>
            </a:r>
          </a:p>
          <a:p>
            <a:r>
              <a:rPr lang="en-US" dirty="0"/>
              <a:t>Manifestations of Cognitive Dissonance in Youth Soccer</a:t>
            </a:r>
          </a:p>
          <a:p>
            <a:r>
              <a:rPr lang="en-US" dirty="0"/>
              <a:t>Effects on Player Well-Being and Performance</a:t>
            </a:r>
          </a:p>
          <a:p>
            <a:r>
              <a:rPr lang="en-US" dirty="0"/>
              <a:t>MISA Strategies to Mitigate Cognitive Dissonance in Youth Soccer</a:t>
            </a:r>
          </a:p>
        </p:txBody>
      </p:sp>
    </p:spTree>
    <p:extLst>
      <p:ext uri="{BB962C8B-B14F-4D97-AF65-F5344CB8AC3E}">
        <p14:creationId xmlns:p14="http://schemas.microsoft.com/office/powerpoint/2010/main" val="54838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C892470C-99ED-51C5-4599-92C0CFEA63A8}"/>
              </a:ext>
            </a:extLst>
          </p:cNvPr>
          <p:cNvSpPr>
            <a:spLocks noGrp="1"/>
          </p:cNvSpPr>
          <p:nvPr>
            <p:ph type="ctrTitle"/>
          </p:nvPr>
        </p:nvSpPr>
        <p:spPr>
          <a:xfrm>
            <a:off x="142566" y="712723"/>
            <a:ext cx="11906865" cy="968592"/>
          </a:xfrm>
        </p:spPr>
        <p:txBody>
          <a:bodyPr anchor="b">
            <a:normAutofit/>
          </a:bodyPr>
          <a:lstStyle/>
          <a:p>
            <a:pPr algn="ctr"/>
            <a:r>
              <a:rPr lang="en-US" sz="4000" dirty="0">
                <a:solidFill>
                  <a:schemeClr val="tx2">
                    <a:lumMod val="75000"/>
                    <a:lumOff val="25000"/>
                  </a:schemeClr>
                </a:solidFill>
                <a:latin typeface="Arial Black" panose="020B0A04020102020204" pitchFamily="34" charset="0"/>
              </a:rPr>
              <a:t>Defining Cognitive Dissonance in Soccer</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descr="A couple of boys in football uniforms&#10;&#10;AI-generated content may be incorrect.">
            <a:extLst>
              <a:ext uri="{FF2B5EF4-FFF2-40B4-BE49-F238E27FC236}">
                <a16:creationId xmlns:a16="http://schemas.microsoft.com/office/drawing/2014/main" id="{95200F18-24DF-ACBA-2F41-DCA3033C9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903" y="1769806"/>
            <a:ext cx="7712190" cy="4999703"/>
          </a:xfrm>
          <a:prstGeom prst="rect">
            <a:avLst/>
          </a:prstGeom>
        </p:spPr>
      </p:pic>
    </p:spTree>
    <p:extLst>
      <p:ext uri="{BB962C8B-B14F-4D97-AF65-F5344CB8AC3E}">
        <p14:creationId xmlns:p14="http://schemas.microsoft.com/office/powerpoint/2010/main" val="2942323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2E0D1-178C-0B1C-9DBB-19138F3F0F2A}"/>
              </a:ext>
            </a:extLst>
          </p:cNvPr>
          <p:cNvSpPr>
            <a:spLocks noGrp="1"/>
          </p:cNvSpPr>
          <p:nvPr>
            <p:ph type="title"/>
          </p:nvPr>
        </p:nvSpPr>
        <p:spPr>
          <a:xfrm>
            <a:off x="713232" y="310660"/>
            <a:ext cx="10348058" cy="1097280"/>
          </a:xfrm>
        </p:spPr>
        <p:txBody>
          <a:bodyPr vert="horz" lIns="91440" tIns="45720" rIns="91440" bIns="45720" rtlCol="0" anchor="t">
            <a:normAutofit/>
          </a:bodyPr>
          <a:lstStyle/>
          <a:p>
            <a:pPr algn="ctr">
              <a:lnSpc>
                <a:spcPct val="90000"/>
              </a:lnSpc>
            </a:pPr>
            <a:r>
              <a:rPr lang="en-US" sz="3600" dirty="0">
                <a:solidFill>
                  <a:schemeClr val="tx2">
                    <a:lumMod val="50000"/>
                    <a:lumOff val="50000"/>
                  </a:schemeClr>
                </a:solidFill>
                <a:latin typeface="Bernard MT Condensed" panose="02050806060905020404" pitchFamily="18" charset="0"/>
              </a:rPr>
              <a:t>Explaining Cognitive Dissonance Theory</a:t>
            </a:r>
          </a:p>
        </p:txBody>
      </p:sp>
      <p:sp>
        <p:nvSpPr>
          <p:cNvPr id="4" name="Content Placeholder 3">
            <a:extLst>
              <a:ext uri="{FF2B5EF4-FFF2-40B4-BE49-F238E27FC236}">
                <a16:creationId xmlns:a16="http://schemas.microsoft.com/office/drawing/2014/main" id="{A448F7E0-D0D3-4A53-B6AB-E285ACCF627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2176036"/>
            <a:ext cx="4261104" cy="4121887"/>
          </a:xfrm>
        </p:spPr>
        <p:txBody>
          <a:bodyPr>
            <a:normAutofit/>
          </a:bodyPr>
          <a:lstStyle/>
          <a:p>
            <a:pPr marL="0" indent="0">
              <a:spcBef>
                <a:spcPts val="2500"/>
              </a:spcBef>
              <a:buFont typeface="Arial" panose="020B0604020202020204" pitchFamily="34" charset="0"/>
              <a:buNone/>
            </a:pPr>
            <a:r>
              <a:rPr lang="en-US" sz="1600" b="1" dirty="0">
                <a:solidFill>
                  <a:schemeClr val="tx2">
                    <a:lumMod val="90000"/>
                    <a:lumOff val="10000"/>
                  </a:schemeClr>
                </a:solidFill>
              </a:rPr>
              <a:t>Definition of Cognitive Dissonance</a:t>
            </a:r>
          </a:p>
          <a:p>
            <a:pPr marL="0" lvl="1" indent="0">
              <a:buFont typeface="Arial" panose="020B0604020202020204" pitchFamily="34" charset="0"/>
              <a:buNone/>
            </a:pPr>
            <a:r>
              <a:rPr lang="en-US" sz="1600" dirty="0"/>
              <a:t>Cognitive dissonance is the mental discomfort from holding conflicting beliefs or behaviors simultaneously.</a:t>
            </a:r>
          </a:p>
          <a:p>
            <a:pPr marL="0" indent="0">
              <a:spcBef>
                <a:spcPts val="2500"/>
              </a:spcBef>
              <a:buFont typeface="Arial" panose="020B0604020202020204" pitchFamily="34" charset="0"/>
              <a:buNone/>
            </a:pPr>
            <a:r>
              <a:rPr lang="en-US" sz="1600" b="1" dirty="0">
                <a:solidFill>
                  <a:schemeClr val="tx2">
                    <a:lumMod val="90000"/>
                    <a:lumOff val="10000"/>
                  </a:schemeClr>
                </a:solidFill>
              </a:rPr>
              <a:t>Cognitive Dissonance in Sports</a:t>
            </a:r>
          </a:p>
          <a:p>
            <a:pPr marL="0" lvl="1" indent="0">
              <a:buFont typeface="Arial" panose="020B0604020202020204" pitchFamily="34" charset="0"/>
              <a:buNone/>
            </a:pPr>
            <a:r>
              <a:rPr lang="en-US" sz="1600" dirty="0"/>
              <a:t>Athletes experience dissonance when their values, expectations, or actions contradict, causing psychological tension.</a:t>
            </a:r>
          </a:p>
        </p:txBody>
      </p:sp>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A group of men playing football&#10;&#10;AI-generated content may be incorrect.">
            <a:extLst>
              <a:ext uri="{FF2B5EF4-FFF2-40B4-BE49-F238E27FC236}">
                <a16:creationId xmlns:a16="http://schemas.microsoft.com/office/drawing/2014/main" id="{062382E4-B294-D843-B6E8-111B7DE99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837" y="2399075"/>
            <a:ext cx="5847559" cy="3898848"/>
          </a:xfrm>
          <a:prstGeom prst="rect">
            <a:avLst/>
          </a:prstGeom>
        </p:spPr>
      </p:pic>
      <p:sp>
        <p:nvSpPr>
          <p:cNvPr id="8" name="Content Placeholder 7">
            <a:extLst>
              <a:ext uri="{FF2B5EF4-FFF2-40B4-BE49-F238E27FC236}">
                <a16:creationId xmlns:a16="http://schemas.microsoft.com/office/drawing/2014/main" id="{0151749B-0380-88C8-1CFE-CA1C831D786F}"/>
              </a:ext>
            </a:extLst>
          </p:cNvPr>
          <p:cNvSpPr>
            <a:spLocks noGrp="1"/>
          </p:cNvSpPr>
          <p:nvPr>
            <p:ph sz="half" idx="1"/>
          </p:nvPr>
        </p:nvSpPr>
        <p:spPr>
          <a:xfrm>
            <a:off x="640079" y="1645920"/>
            <a:ext cx="5212080" cy="3566160"/>
          </a:xfrm>
        </p:spPr>
        <p:txBody>
          <a:bodyPr/>
          <a:lstStyle/>
          <a:p>
            <a:pPr marL="0" indent="0">
              <a:buNone/>
            </a:pPr>
            <a:r>
              <a:rPr lang="en-US" b="1" dirty="0">
                <a:solidFill>
                  <a:schemeClr val="tx2">
                    <a:lumMod val="50000"/>
                    <a:lumOff val="50000"/>
                  </a:schemeClr>
                </a:solidFill>
                <a:latin typeface="Arial Black" panose="020B0A04020102020204" pitchFamily="34" charset="0"/>
              </a:rPr>
              <a:t>In A Nutshell</a:t>
            </a:r>
          </a:p>
        </p:txBody>
      </p:sp>
    </p:spTree>
    <p:extLst>
      <p:ext uri="{BB962C8B-B14F-4D97-AF65-F5344CB8AC3E}">
        <p14:creationId xmlns:p14="http://schemas.microsoft.com/office/powerpoint/2010/main" val="523568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D481B8F-2D76-FB81-DCB0-F6314803E016}"/>
              </a:ext>
            </a:extLst>
          </p:cNvPr>
          <p:cNvSpPr>
            <a:spLocks noGrp="1"/>
          </p:cNvSpPr>
          <p:nvPr>
            <p:ph type="title"/>
          </p:nvPr>
        </p:nvSpPr>
        <p:spPr>
          <a:xfrm>
            <a:off x="640080" y="914400"/>
            <a:ext cx="3412998" cy="1839433"/>
          </a:xfrm>
        </p:spPr>
        <p:txBody>
          <a:bodyPr>
            <a:normAutofit/>
          </a:bodyPr>
          <a:lstStyle/>
          <a:p>
            <a:pPr>
              <a:lnSpc>
                <a:spcPct val="90000"/>
              </a:lnSpc>
            </a:pPr>
            <a:r>
              <a:rPr lang="en-US" sz="3100"/>
              <a:t>Common Triggers in Athletic Environments</a:t>
            </a:r>
          </a:p>
        </p:txBody>
      </p:sp>
      <p:graphicFrame>
        <p:nvGraphicFramePr>
          <p:cNvPr id="4" name="Content Placeholder 4">
            <a:extLst>
              <a:ext uri="{FF2B5EF4-FFF2-40B4-BE49-F238E27FC236}">
                <a16:creationId xmlns:a16="http://schemas.microsoft.com/office/drawing/2014/main" id="{368EE019-778B-4059-A2D7-F549C2919F52}"/>
              </a:ext>
            </a:extLst>
          </p:cNvPr>
          <p:cNvGraphicFramePr>
            <a:graphicFrameLocks noGrp="1"/>
          </p:cNvGraphicFramePr>
          <p:nvPr>
            <p:ph idx="1"/>
            <p:extLst>
              <p:ext uri="{D42A27DB-BD31-4B8C-83A1-F6EECF244321}">
                <p14:modId xmlns:p14="http://schemas.microsoft.com/office/powerpoint/2010/main" val="189557498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01498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245877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5A4F3D55-5A89-00D2-9065-E0C1F252235C}"/>
              </a:ext>
            </a:extLst>
          </p:cNvPr>
          <p:cNvSpPr>
            <a:spLocks noGrp="1"/>
          </p:cNvSpPr>
          <p:nvPr>
            <p:ph type="ctrTitle"/>
          </p:nvPr>
        </p:nvSpPr>
        <p:spPr>
          <a:xfrm>
            <a:off x="231057" y="0"/>
            <a:ext cx="11729884" cy="1352053"/>
          </a:xfrm>
        </p:spPr>
        <p:txBody>
          <a:bodyPr anchor="b">
            <a:normAutofit/>
          </a:bodyPr>
          <a:lstStyle/>
          <a:p>
            <a:pPr algn="ctr"/>
            <a:r>
              <a:rPr lang="en-US" sz="2800" dirty="0">
                <a:solidFill>
                  <a:schemeClr val="tx2">
                    <a:lumMod val="50000"/>
                    <a:lumOff val="50000"/>
                  </a:schemeClr>
                </a:solidFill>
                <a:latin typeface="Arial Black" panose="020B0A04020102020204" pitchFamily="34" charset="0"/>
              </a:rPr>
              <a:t>Manifestations of Cognitive Dissonance in Youth Soccer</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descr="A person kicking a football ball between orange cones&#10;&#10;AI-generated content may be incorrect.">
            <a:extLst>
              <a:ext uri="{FF2B5EF4-FFF2-40B4-BE49-F238E27FC236}">
                <a16:creationId xmlns:a16="http://schemas.microsoft.com/office/drawing/2014/main" id="{BF415D63-2CE5-5189-BD9B-FF6A0CEFA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53" y="1936954"/>
            <a:ext cx="7035059" cy="4690039"/>
          </a:xfrm>
          <a:prstGeom prst="rect">
            <a:avLst/>
          </a:prstGeom>
        </p:spPr>
      </p:pic>
    </p:spTree>
    <p:extLst>
      <p:ext uri="{BB962C8B-B14F-4D97-AF65-F5344CB8AC3E}">
        <p14:creationId xmlns:p14="http://schemas.microsoft.com/office/powerpoint/2010/main" val="2436367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5945D-5D5A-83A6-10AD-A8FDBE86DC77}"/>
              </a:ext>
            </a:extLst>
          </p:cNvPr>
          <p:cNvSpPr>
            <a:spLocks noGrp="1"/>
          </p:cNvSpPr>
          <p:nvPr>
            <p:ph type="title"/>
          </p:nvPr>
        </p:nvSpPr>
        <p:spPr>
          <a:xfrm>
            <a:off x="196645" y="520736"/>
            <a:ext cx="11744923" cy="1097280"/>
          </a:xfrm>
        </p:spPr>
        <p:txBody>
          <a:bodyPr vert="horz" lIns="91440" tIns="45720" rIns="91440" bIns="45720" rtlCol="0" anchor="t">
            <a:normAutofit/>
          </a:bodyPr>
          <a:lstStyle/>
          <a:p>
            <a:pPr algn="ctr">
              <a:lnSpc>
                <a:spcPct val="90000"/>
              </a:lnSpc>
            </a:pPr>
            <a:r>
              <a:rPr lang="en-US" sz="3400" dirty="0">
                <a:solidFill>
                  <a:schemeClr val="tx2">
                    <a:lumMod val="50000"/>
                    <a:lumOff val="50000"/>
                  </a:schemeClr>
                </a:solidFill>
                <a:latin typeface="ADLaM Display" panose="02010000000000000000" pitchFamily="2" charset="0"/>
                <a:ea typeface="ADLaM Display" panose="02010000000000000000" pitchFamily="2" charset="0"/>
                <a:cs typeface="ADLaM Display" panose="02010000000000000000" pitchFamily="2" charset="0"/>
              </a:rPr>
              <a:t>Performance Pressure and Conflicting Beliefs</a:t>
            </a:r>
          </a:p>
        </p:txBody>
      </p:sp>
      <p:sp>
        <p:nvSpPr>
          <p:cNvPr id="4" name="Content Placeholder 3">
            <a:extLst>
              <a:ext uri="{FF2B5EF4-FFF2-40B4-BE49-F238E27FC236}">
                <a16:creationId xmlns:a16="http://schemas.microsoft.com/office/drawing/2014/main" id="{EB938FAF-0B73-6466-A980-B74F857B191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Font typeface="Arial" panose="020B0604020202020204" pitchFamily="34" charset="0"/>
              <a:buNone/>
            </a:pPr>
            <a:r>
              <a:rPr lang="en-US" sz="1400" b="1" dirty="0"/>
              <a:t>Pressure to Excel</a:t>
            </a:r>
          </a:p>
          <a:p>
            <a:pPr marL="0" lvl="1" indent="0">
              <a:buFont typeface="Arial" panose="020B0604020202020204" pitchFamily="34" charset="0"/>
              <a:buNone/>
            </a:pPr>
            <a:r>
              <a:rPr lang="en-US" sz="1400" dirty="0"/>
              <a:t>Youth athletes experience intense pressure to perform well and meet high expectations from coaches and peers.</a:t>
            </a:r>
          </a:p>
          <a:p>
            <a:pPr marL="0" indent="0">
              <a:spcBef>
                <a:spcPts val="2500"/>
              </a:spcBef>
              <a:buFont typeface="Arial" panose="020B0604020202020204" pitchFamily="34" charset="0"/>
              <a:buNone/>
            </a:pPr>
            <a:r>
              <a:rPr lang="en-US" sz="1400" b="1" dirty="0"/>
              <a:t>Beliefs about Fair Play</a:t>
            </a:r>
          </a:p>
          <a:p>
            <a:pPr marL="0" lvl="1" indent="0">
              <a:buFont typeface="Arial" panose="020B0604020202020204" pitchFamily="34" charset="0"/>
              <a:buNone/>
            </a:pPr>
            <a:r>
              <a:rPr lang="en-US" sz="1400" dirty="0"/>
              <a:t>Many players hold strong beliefs in fair play and personal limits, which may conflict with competitive demands.</a:t>
            </a:r>
          </a:p>
          <a:p>
            <a:pPr marL="0" indent="0">
              <a:spcBef>
                <a:spcPts val="2500"/>
              </a:spcBef>
              <a:buFont typeface="Arial" panose="020B0604020202020204" pitchFamily="34" charset="0"/>
              <a:buNone/>
            </a:pPr>
            <a:r>
              <a:rPr lang="en-US" sz="1400" b="1" dirty="0"/>
              <a:t>Emotional Impact</a:t>
            </a:r>
          </a:p>
          <a:p>
            <a:pPr marL="0" lvl="1" indent="0">
              <a:buFont typeface="Arial" panose="020B0604020202020204" pitchFamily="34" charset="0"/>
              <a:buNone/>
            </a:pPr>
            <a:r>
              <a:rPr lang="en-US" sz="1400" dirty="0"/>
              <a:t>This conflict can lead to discomfort, anxiety, and a decline in enjoyment of sports participation.</a:t>
            </a:r>
          </a:p>
        </p:txBody>
      </p:sp>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A silhouette of two men shaking hands&#10;&#10;AI-generated content may be incorrect.">
            <a:extLst>
              <a:ext uri="{FF2B5EF4-FFF2-40B4-BE49-F238E27FC236}">
                <a16:creationId xmlns:a16="http://schemas.microsoft.com/office/drawing/2014/main" id="{75141C30-94DD-A0EE-456E-0243DEFC5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510" y="2138752"/>
            <a:ext cx="4527058" cy="3383330"/>
          </a:xfrm>
          <a:prstGeom prst="rect">
            <a:avLst/>
          </a:prstGeom>
        </p:spPr>
      </p:pic>
      <p:sp>
        <p:nvSpPr>
          <p:cNvPr id="8" name="Content Placeholder 7">
            <a:extLst>
              <a:ext uri="{FF2B5EF4-FFF2-40B4-BE49-F238E27FC236}">
                <a16:creationId xmlns:a16="http://schemas.microsoft.com/office/drawing/2014/main" id="{48F49D1F-B404-D9EA-4AB6-7DCEF23230E3}"/>
              </a:ext>
            </a:extLst>
          </p:cNvPr>
          <p:cNvSpPr>
            <a:spLocks noGrp="1"/>
          </p:cNvSpPr>
          <p:nvPr>
            <p:ph sz="half" idx="1"/>
          </p:nvPr>
        </p:nvSpPr>
        <p:spPr>
          <a:xfrm>
            <a:off x="478245" y="1871093"/>
            <a:ext cx="5957365" cy="3566160"/>
          </a:xfrm>
        </p:spPr>
        <p:txBody>
          <a:bodyPr/>
          <a:lstStyle/>
          <a:p>
            <a:pPr marL="0" indent="0">
              <a:buNone/>
            </a:pPr>
            <a:r>
              <a:rPr lang="en-US" dirty="0"/>
              <a:t>Everyone Handles Pressure Differently</a:t>
            </a:r>
          </a:p>
          <a:p>
            <a:pPr marL="0" indent="0">
              <a:buNone/>
            </a:pPr>
            <a:endParaRPr lang="en-US" dirty="0"/>
          </a:p>
        </p:txBody>
      </p:sp>
    </p:spTree>
    <p:extLst>
      <p:ext uri="{BB962C8B-B14F-4D97-AF65-F5344CB8AC3E}">
        <p14:creationId xmlns:p14="http://schemas.microsoft.com/office/powerpoint/2010/main" val="3413140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EF8CF-7EF7-68D8-EC95-BEE693A59CEE}"/>
              </a:ext>
            </a:extLst>
          </p:cNvPr>
          <p:cNvSpPr>
            <a:spLocks noGrp="1"/>
          </p:cNvSpPr>
          <p:nvPr>
            <p:ph type="title"/>
          </p:nvPr>
        </p:nvSpPr>
        <p:spPr>
          <a:xfrm>
            <a:off x="640080" y="658367"/>
            <a:ext cx="6606294" cy="1097280"/>
          </a:xfrm>
        </p:spPr>
        <p:txBody>
          <a:bodyPr vert="horz" lIns="91440" tIns="45720" rIns="91440" bIns="45720" rtlCol="0" anchor="t">
            <a:normAutofit/>
          </a:bodyPr>
          <a:lstStyle/>
          <a:p>
            <a:pPr>
              <a:lnSpc>
                <a:spcPct val="90000"/>
              </a:lnSpc>
            </a:pPr>
            <a:r>
              <a:rPr lang="en-US" sz="2800" dirty="0">
                <a:solidFill>
                  <a:schemeClr val="tx2">
                    <a:lumMod val="50000"/>
                    <a:lumOff val="50000"/>
                  </a:schemeClr>
                </a:solidFill>
                <a:latin typeface="Abadi" panose="020B0604020104020204" pitchFamily="34" charset="0"/>
                <a:ea typeface="ADLaM Display" panose="020F0502020204030204" pitchFamily="2" charset="0"/>
                <a:cs typeface="ADLaM Display" panose="020F0502020204030204" pitchFamily="2" charset="0"/>
              </a:rPr>
              <a:t>Coach-Athlete Relationship Challenges</a:t>
            </a:r>
          </a:p>
        </p:txBody>
      </p:sp>
      <p:sp>
        <p:nvSpPr>
          <p:cNvPr id="4" name="Content Placeholder 3">
            <a:extLst>
              <a:ext uri="{FF2B5EF4-FFF2-40B4-BE49-F238E27FC236}">
                <a16:creationId xmlns:a16="http://schemas.microsoft.com/office/drawing/2014/main" id="{BC819BC2-8EF1-9542-2925-3A36BCCAA53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176036"/>
            <a:ext cx="6291472" cy="4123944"/>
          </a:xfrm>
        </p:spPr>
        <p:txBody>
          <a:bodyPr>
            <a:normAutofit/>
          </a:bodyPr>
          <a:lstStyle/>
          <a:p>
            <a:pPr marL="0" indent="0">
              <a:spcBef>
                <a:spcPts val="2500"/>
              </a:spcBef>
              <a:buFont typeface="Arial" panose="020B0604020202020204" pitchFamily="34" charset="0"/>
              <a:buNone/>
            </a:pPr>
            <a:r>
              <a:rPr lang="en-US" sz="1400" b="1" dirty="0"/>
              <a:t>Inconsistent Coaching Styles</a:t>
            </a:r>
          </a:p>
          <a:p>
            <a:pPr marL="0" lvl="1" indent="0">
              <a:buFont typeface="Arial" panose="020B0604020202020204" pitchFamily="34" charset="0"/>
              <a:buNone/>
            </a:pPr>
            <a:r>
              <a:rPr lang="en-US" sz="1400" dirty="0"/>
              <a:t>Varying coaching methods can confuse athletes, leading to uncertainty in training and performance expectations.</a:t>
            </a:r>
          </a:p>
          <a:p>
            <a:pPr marL="0" indent="0">
              <a:spcBef>
                <a:spcPts val="2500"/>
              </a:spcBef>
              <a:buFont typeface="Arial" panose="020B0604020202020204" pitchFamily="34" charset="0"/>
              <a:buNone/>
            </a:pPr>
            <a:r>
              <a:rPr lang="en-US" sz="1400" b="1" dirty="0"/>
              <a:t>Unclear Expectations</a:t>
            </a:r>
          </a:p>
          <a:p>
            <a:pPr marL="0" lvl="1" indent="0">
              <a:buFont typeface="Arial" panose="020B0604020202020204" pitchFamily="34" charset="0"/>
              <a:buNone/>
            </a:pPr>
            <a:r>
              <a:rPr lang="en-US" sz="1400" dirty="0"/>
              <a:t>Lack of clear guidance from coaches creates conflict as athletes try to balance compliance with personal approach.</a:t>
            </a:r>
          </a:p>
          <a:p>
            <a:pPr marL="0" indent="0">
              <a:spcBef>
                <a:spcPts val="2500"/>
              </a:spcBef>
              <a:buFont typeface="Arial" panose="020B0604020202020204" pitchFamily="34" charset="0"/>
              <a:buNone/>
            </a:pPr>
            <a:r>
              <a:rPr lang="en-US" sz="1400" b="1" dirty="0"/>
              <a:t>Player-Coach Dissonance</a:t>
            </a:r>
          </a:p>
          <a:p>
            <a:pPr marL="0" lvl="1" indent="0">
              <a:buFont typeface="Arial" panose="020B0604020202020204" pitchFamily="34" charset="0"/>
              <a:buNone/>
            </a:pPr>
            <a:r>
              <a:rPr lang="en-US" sz="1400" dirty="0"/>
              <a:t>Athletes may feel torn between pleasing the coach and staying authentic to their own playing style.</a:t>
            </a:r>
          </a:p>
        </p:txBody>
      </p:sp>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A person in a red and black uniform holding a football ball&#10;&#10;AI-generated content may be incorrect.">
            <a:extLst>
              <a:ext uri="{FF2B5EF4-FFF2-40B4-BE49-F238E27FC236}">
                <a16:creationId xmlns:a16="http://schemas.microsoft.com/office/drawing/2014/main" id="{36A8E02F-CFBA-8BF1-7F53-ECE7354C0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368" y="223644"/>
            <a:ext cx="4051637" cy="6076336"/>
          </a:xfrm>
          <a:prstGeom prst="rect">
            <a:avLst/>
          </a:prstGeom>
        </p:spPr>
      </p:pic>
      <p:sp>
        <p:nvSpPr>
          <p:cNvPr id="8" name="Content Placeholder 7">
            <a:extLst>
              <a:ext uri="{FF2B5EF4-FFF2-40B4-BE49-F238E27FC236}">
                <a16:creationId xmlns:a16="http://schemas.microsoft.com/office/drawing/2014/main" id="{C8522700-482D-8C48-D53C-AB71C77CB420}"/>
              </a:ext>
            </a:extLst>
          </p:cNvPr>
          <p:cNvSpPr>
            <a:spLocks noGrp="1"/>
          </p:cNvSpPr>
          <p:nvPr>
            <p:ph sz="half" idx="1"/>
          </p:nvPr>
        </p:nvSpPr>
        <p:spPr>
          <a:xfrm>
            <a:off x="640080" y="1769811"/>
            <a:ext cx="6291472" cy="4429822"/>
          </a:xfrm>
        </p:spPr>
        <p:txBody>
          <a:bodyPr/>
          <a:lstStyle/>
          <a:p>
            <a:pPr marL="0" indent="0">
              <a:buNone/>
            </a:pPr>
            <a:r>
              <a:rPr lang="en-US" dirty="0"/>
              <a:t>Mental Aspects Matter</a:t>
            </a:r>
          </a:p>
        </p:txBody>
      </p:sp>
    </p:spTree>
    <p:extLst>
      <p:ext uri="{BB962C8B-B14F-4D97-AF65-F5344CB8AC3E}">
        <p14:creationId xmlns:p14="http://schemas.microsoft.com/office/powerpoint/2010/main" val="1182681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TotalTime>
  <Words>1590</Words>
  <Application>Microsoft Office PowerPoint</Application>
  <PresentationFormat>Widescreen</PresentationFormat>
  <Paragraphs>140</Paragraphs>
  <Slides>20</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Abadi</vt:lpstr>
      <vt:lpstr>ADLaM Display</vt:lpstr>
      <vt:lpstr>Amasis MT Pro Black</vt:lpstr>
      <vt:lpstr>Aptos</vt:lpstr>
      <vt:lpstr>Aptos Black</vt:lpstr>
      <vt:lpstr>Arial</vt:lpstr>
      <vt:lpstr>Arial Black</vt:lpstr>
      <vt:lpstr>Bernard MT Condensed</vt:lpstr>
      <vt:lpstr>Bierstadt</vt:lpstr>
      <vt:lpstr>Bodoni MT Black</vt:lpstr>
      <vt:lpstr>Grandview Display</vt:lpstr>
      <vt:lpstr>DashVTI</vt:lpstr>
      <vt:lpstr>PowerPoint Presentation</vt:lpstr>
      <vt:lpstr>Understanding Cognitive Dissonance and Its Impact on Youth Soccer Players</vt:lpstr>
      <vt:lpstr>Agenda Overview</vt:lpstr>
      <vt:lpstr>Defining Cognitive Dissonance in Soccer</vt:lpstr>
      <vt:lpstr>Explaining Cognitive Dissonance Theory</vt:lpstr>
      <vt:lpstr>Common Triggers in Athletic Environments</vt:lpstr>
      <vt:lpstr>Manifestations of Cognitive Dissonance in Youth Soccer</vt:lpstr>
      <vt:lpstr>Performance Pressure and Conflicting Beliefs</vt:lpstr>
      <vt:lpstr>Coach-Athlete Relationship Challenges</vt:lpstr>
      <vt:lpstr>Team Dynamics and Peer Influence</vt:lpstr>
      <vt:lpstr>Effects on Player Well-Being and Performance</vt:lpstr>
      <vt:lpstr>Emotional and Psychological Consequences</vt:lpstr>
      <vt:lpstr>Impact on Motivation and Self-Esteem</vt:lpstr>
      <vt:lpstr>Decision-Making and Sportsmanship</vt:lpstr>
      <vt:lpstr>Role of Coaches and Parents</vt:lpstr>
      <vt:lpstr>Promoting Positive Team Culture</vt:lpstr>
      <vt:lpstr>Encouraging Open Communication and Self-Reflection</vt:lpstr>
      <vt:lpstr>PowerPoint Presentation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Giorgio Cerboni</dc:creator>
  <cp:lastModifiedBy>Giorgio Cerboni</cp:lastModifiedBy>
  <cp:revision>1</cp:revision>
  <dcterms:created xsi:type="dcterms:W3CDTF">2025-09-01T23:54:22Z</dcterms:created>
  <dcterms:modified xsi:type="dcterms:W3CDTF">2025-09-02T01:20:41Z</dcterms:modified>
</cp:coreProperties>
</file>