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Century Gothic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hzFEkT8Gs/gab4R+Um2RLY8BtA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210104-000E-4003-A976-6C1D6589E274}">
  <a:tblStyle styleId="{47210104-000E-4003-A976-6C1D6589E27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1BDB67F-2204-4980-823E-8228EDD03726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enturyGothic-italic.fntdata"/><Relationship Id="rId30" Type="http://schemas.openxmlformats.org/officeDocument/2006/relationships/font" Target="fonts/CenturyGothic-bold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CenturyGothi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Total Population</c:v>
                </c:pt>
              </c:strCache>
            </c:strRef>
          </c:tx>
          <c:spPr>
            <a:solidFill>
              <a:srgbClr val="2964F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964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B0-4F16-8820-7761ACFB5C31}"/>
              </c:ext>
            </c:extLst>
          </c:dPt>
          <c:dPt>
            <c:idx val="5"/>
            <c:invertIfNegative val="0"/>
            <c:bubble3D val="0"/>
            <c:spPr>
              <a:solidFill>
                <a:srgbClr val="2964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B0-4F16-8820-7761ACFB5C31}"/>
              </c:ext>
            </c:extLst>
          </c:dPt>
          <c:dPt>
            <c:idx val="7"/>
            <c:invertIfNegative val="0"/>
            <c:bubble3D val="0"/>
            <c:spPr>
              <a:solidFill>
                <a:srgbClr val="2964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B0-4F16-8820-7761ACFB5C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Internet Connected Household</c:v>
                </c:pt>
                <c:pt idx="1">
                  <c:v>Streamer</c:v>
                </c:pt>
                <c:pt idx="2">
                  <c:v>Ad-Supported Streamer</c:v>
                </c:pt>
                <c:pt idx="3">
                  <c:v>Watched Cable in Past 7 Days</c:v>
                </c:pt>
                <c:pt idx="4">
                  <c:v>Cable + Satellite Subscriber </c:v>
                </c:pt>
                <c:pt idx="5">
                  <c:v>Streamed on Mobile Device</c:v>
                </c:pt>
                <c:pt idx="6">
                  <c:v>Cord-Never</c:v>
                </c:pt>
                <c:pt idx="7">
                  <c:v>Cord-Cutter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0.98699999999999999</c:v>
                </c:pt>
                <c:pt idx="1">
                  <c:v>0.86199999999999999</c:v>
                </c:pt>
                <c:pt idx="2">
                  <c:v>0.81699999999999995</c:v>
                </c:pt>
                <c:pt idx="3">
                  <c:v>0.74399999999999999</c:v>
                </c:pt>
                <c:pt idx="4">
                  <c:v>0.55000000000000004</c:v>
                </c:pt>
                <c:pt idx="5">
                  <c:v>0.55000000000000004</c:v>
                </c:pt>
                <c:pt idx="6">
                  <c:v>0.22600000000000001</c:v>
                </c:pt>
                <c:pt idx="7">
                  <c:v>0.21199999999999999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B0-4F16-8820-7761ACFB5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2446168"/>
        <c:axId val="752446528"/>
      </c:barChart>
      <c:catAx>
        <c:axId val="75244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2446528"/>
        <c:crosses val="autoZero"/>
        <c:auto val="1"/>
        <c:lblAlgn val="ctr"/>
        <c:lblOffset val="100"/>
        <c:noMultiLvlLbl val="0"/>
      </c:catAx>
      <c:valAx>
        <c:axId val="752446528"/>
        <c:scaling>
          <c:orientation val="minMax"/>
          <c:max val="1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44616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</a:rPr>
              <a:t>‹#›</a:t>
            </a:fld>
            <a:endParaRPr b="0" i="0" sz="12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</a:rPr>
              <a:t>‹#›</a:t>
            </a:fld>
            <a:endParaRPr b="0" i="0" sz="12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bg>
      <p:bgPr>
        <a:solidFill>
          <a:srgbClr val="F6F7FA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/>
          <p:nvPr>
            <p:ph idx="2" type="pic"/>
          </p:nvPr>
        </p:nvSpPr>
        <p:spPr>
          <a:xfrm>
            <a:off x="1" y="1567224"/>
            <a:ext cx="12191999" cy="48450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1_Title Slide">
  <p:cSld name="151_Title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/>
          <p:nvPr>
            <p:ph idx="2" type="pic"/>
          </p:nvPr>
        </p:nvSpPr>
        <p:spPr>
          <a:xfrm>
            <a:off x="0" y="0"/>
            <a:ext cx="7198619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32"/>
          <p:cNvSpPr/>
          <p:nvPr>
            <p:ph idx="2" type="pic"/>
          </p:nvPr>
        </p:nvSpPr>
        <p:spPr>
          <a:xfrm>
            <a:off x="0" y="0"/>
            <a:ext cx="12192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3"/>
          <p:cNvSpPr/>
          <p:nvPr>
            <p:ph idx="2" type="pic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/>
          <p:nvPr>
            <p:ph idx="2" type="pic"/>
          </p:nvPr>
        </p:nvSpPr>
        <p:spPr>
          <a:xfrm>
            <a:off x="414996" y="0"/>
            <a:ext cx="11362007" cy="58978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/>
          <p:nvPr>
            <p:ph idx="2" type="pic"/>
          </p:nvPr>
        </p:nvSpPr>
        <p:spPr>
          <a:xfrm>
            <a:off x="414996" y="0"/>
            <a:ext cx="11362007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Page Blank">
  <p:cSld name="1_Title Page Blank"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2"/>
          <p:cNvSpPr/>
          <p:nvPr>
            <p:ph idx="2" type="pic"/>
          </p:nvPr>
        </p:nvSpPr>
        <p:spPr>
          <a:xfrm>
            <a:off x="0" y="2167709"/>
            <a:ext cx="12192000" cy="24209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/>
          <p:nvPr>
            <p:ph idx="2" type="pic"/>
          </p:nvPr>
        </p:nvSpPr>
        <p:spPr>
          <a:xfrm>
            <a:off x="9144000" y="0"/>
            <a:ext cx="304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23"/>
          <p:cNvSpPr/>
          <p:nvPr>
            <p:ph idx="3" type="pic"/>
          </p:nvPr>
        </p:nvSpPr>
        <p:spPr>
          <a:xfrm>
            <a:off x="3048000" y="0"/>
            <a:ext cx="3048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Title Slide">
  <p:cSld name="39_Title Slid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/>
          <p:nvPr>
            <p:ph idx="2" type="pic"/>
          </p:nvPr>
        </p:nvSpPr>
        <p:spPr>
          <a:xfrm>
            <a:off x="-8316" y="0"/>
            <a:ext cx="12200315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elfolie" showMasterSp="0">
  <p:cSld name="10_Titelfoli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itle Only">
  <p:cSld name="30_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/>
          <p:nvPr>
            <p:ph idx="2" type="pic"/>
          </p:nvPr>
        </p:nvSpPr>
        <p:spPr>
          <a:xfrm>
            <a:off x="7193280" y="4302624"/>
            <a:ext cx="2377440" cy="237744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28"/>
          <p:cNvSpPr/>
          <p:nvPr>
            <p:ph idx="3" type="pic"/>
          </p:nvPr>
        </p:nvSpPr>
        <p:spPr>
          <a:xfrm>
            <a:off x="6349186" y="1589673"/>
            <a:ext cx="2377440" cy="237744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28"/>
          <p:cNvSpPr/>
          <p:nvPr>
            <p:ph idx="4" type="pic"/>
          </p:nvPr>
        </p:nvSpPr>
        <p:spPr>
          <a:xfrm>
            <a:off x="2621280" y="4302624"/>
            <a:ext cx="2377440" cy="237744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28"/>
          <p:cNvSpPr/>
          <p:nvPr>
            <p:ph idx="5" type="pic"/>
          </p:nvPr>
        </p:nvSpPr>
        <p:spPr>
          <a:xfrm>
            <a:off x="3465376" y="1589673"/>
            <a:ext cx="2377440" cy="237744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>
            <p:ph idx="2" type="pic"/>
          </p:nvPr>
        </p:nvSpPr>
        <p:spPr>
          <a:xfrm>
            <a:off x="0" y="0"/>
            <a:ext cx="12192000" cy="441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0"/>
          <p:cNvSpPr txBox="1"/>
          <p:nvPr/>
        </p:nvSpPr>
        <p:spPr>
          <a:xfrm>
            <a:off x="65158" y="6613753"/>
            <a:ext cx="336368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3F3F3F"/>
                </a:solidFill>
              </a:rPr>
              <a:t>©2026 Design Dogo Media Solutions – Design Dogo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27.jpg"/><Relationship Id="rId7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49.png"/><Relationship Id="rId6" Type="http://schemas.openxmlformats.org/officeDocument/2006/relationships/image" Target="../media/image25.png"/><Relationship Id="rId7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image" Target="../media/image21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Relationship Id="rId7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Relationship Id="rId8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Relationship Id="rId4" Type="http://schemas.openxmlformats.org/officeDocument/2006/relationships/image" Target="../media/image31.png"/><Relationship Id="rId5" Type="http://schemas.openxmlformats.org/officeDocument/2006/relationships/image" Target="../media/image41.png"/><Relationship Id="rId6" Type="http://schemas.openxmlformats.org/officeDocument/2006/relationships/image" Target="../media/image26.png"/><Relationship Id="rId7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jpg"/><Relationship Id="rId4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48.png"/><Relationship Id="rId7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Relationship Id="rId4" Type="http://schemas.openxmlformats.org/officeDocument/2006/relationships/image" Target="../media/image43.png"/><Relationship Id="rId5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35.jpg"/><Relationship Id="rId6" Type="http://schemas.openxmlformats.org/officeDocument/2006/relationships/image" Target="../media/image4.jpg"/><Relationship Id="rId7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Relationship Id="rId5" Type="http://schemas.openxmlformats.org/officeDocument/2006/relationships/image" Target="../media/image18.jpg"/><Relationship Id="rId6" Type="http://schemas.openxmlformats.org/officeDocument/2006/relationships/image" Target="../media/image17.jp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and person lying on bean bag chairs with laptops&#10;&#10;Description automatically generated" id="62" name="Google Shape;62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 txBox="1"/>
          <p:nvPr/>
        </p:nvSpPr>
        <p:spPr>
          <a:xfrm>
            <a:off x="735342" y="4093710"/>
            <a:ext cx="10085058" cy="2522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lang="en-US" sz="6400">
                <a:solidFill>
                  <a:srgbClr val="FFFFFF"/>
                </a:solidFill>
              </a:rPr>
              <a:t>Design Dogo Media Solutions</a:t>
            </a:r>
            <a:endParaRPr b="1" i="0" sz="6400" u="none" cap="none" strike="noStrike">
              <a:solidFill>
                <a:srgbClr val="D6DF2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0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every audience </a:t>
            </a:r>
            <a:endParaRPr/>
          </a:p>
        </p:txBody>
      </p:sp>
      <p:pic>
        <p:nvPicPr>
          <p:cNvPr id="64" name="Google Shape;64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2425" y="63400"/>
            <a:ext cx="1421550" cy="59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"/>
          <p:cNvSpPr txBox="1"/>
          <p:nvPr/>
        </p:nvSpPr>
        <p:spPr>
          <a:xfrm>
            <a:off x="-4" y="6642610"/>
            <a:ext cx="3363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>
                <a:solidFill>
                  <a:schemeClr val="lt1"/>
                </a:solidFill>
              </a:rPr>
              <a:t>©2026 Design Dogo Media Solutions – Design Dogo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"/>
          <p:cNvSpPr/>
          <p:nvPr/>
        </p:nvSpPr>
        <p:spPr>
          <a:xfrm>
            <a:off x="0" y="2616348"/>
            <a:ext cx="12192000" cy="34446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763618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3215143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0"/>
          <p:cNvSpPr/>
          <p:nvPr/>
        </p:nvSpPr>
        <p:spPr>
          <a:xfrm>
            <a:off x="5682577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10"/>
          <p:cNvGrpSpPr/>
          <p:nvPr/>
        </p:nvGrpSpPr>
        <p:grpSpPr>
          <a:xfrm>
            <a:off x="2839790" y="4341001"/>
            <a:ext cx="1897130" cy="1435205"/>
            <a:chOff x="1625711" y="2500734"/>
            <a:chExt cx="2581456" cy="1435205"/>
          </a:xfrm>
        </p:grpSpPr>
        <p:sp>
          <p:nvSpPr>
            <p:cNvPr id="225" name="Google Shape;225;p10"/>
            <p:cNvSpPr/>
            <p:nvPr/>
          </p:nvSpPr>
          <p:spPr>
            <a:xfrm>
              <a:off x="1762321" y="2500734"/>
              <a:ext cx="2399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High Profile Programming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1625711" y="3104942"/>
              <a:ext cx="2581456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broad audiences </a:t>
              </a:r>
              <a:b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during live sports and</a:t>
              </a:r>
              <a:b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high-profile programming</a:t>
              </a:r>
              <a:b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on top cable networks! </a:t>
              </a:r>
              <a:endParaRPr/>
            </a:p>
          </p:txBody>
        </p:sp>
      </p:grpSp>
      <p:pic>
        <p:nvPicPr>
          <p:cNvPr id="227" name="Google Shape;2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7081" y="3142229"/>
            <a:ext cx="750358" cy="733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10"/>
          <p:cNvGrpSpPr/>
          <p:nvPr/>
        </p:nvGrpSpPr>
        <p:grpSpPr>
          <a:xfrm>
            <a:off x="491697" y="4341001"/>
            <a:ext cx="1782698" cy="1435205"/>
            <a:chOff x="1437222" y="2500734"/>
            <a:chExt cx="2425746" cy="1435205"/>
          </a:xfrm>
        </p:grpSpPr>
        <p:sp>
          <p:nvSpPr>
            <p:cNvPr id="229" name="Google Shape;229;p10"/>
            <p:cNvSpPr/>
            <p:nvPr/>
          </p:nvSpPr>
          <p:spPr>
            <a:xfrm>
              <a:off x="146379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Viewership </a:t>
              </a:r>
              <a:b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437222" y="3104942"/>
              <a:ext cx="2330011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Target an audience based on real viewership data, not panel survey data! </a:t>
              </a:r>
              <a:endParaRPr/>
            </a:p>
          </p:txBody>
        </p:sp>
      </p:grpSp>
      <p:grpSp>
        <p:nvGrpSpPr>
          <p:cNvPr id="231" name="Google Shape;231;p10"/>
          <p:cNvGrpSpPr/>
          <p:nvPr/>
        </p:nvGrpSpPr>
        <p:grpSpPr>
          <a:xfrm>
            <a:off x="5302314" y="4341001"/>
            <a:ext cx="1963075" cy="1435205"/>
            <a:chOff x="1604111" y="2500734"/>
            <a:chExt cx="2671189" cy="1435205"/>
          </a:xfrm>
        </p:grpSpPr>
        <p:sp>
          <p:nvSpPr>
            <p:cNvPr id="232" name="Google Shape;232;p10"/>
            <p:cNvSpPr/>
            <p:nvPr/>
          </p:nvSpPr>
          <p:spPr>
            <a:xfrm>
              <a:off x="174680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Build Brand Awareness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1604111" y="3104942"/>
              <a:ext cx="267118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TV ads complement digital marketing and reinforces brand messaging to customers.</a:t>
              </a:r>
              <a:endParaRPr/>
            </a:p>
          </p:txBody>
        </p:sp>
      </p:grpSp>
      <p:pic>
        <p:nvPicPr>
          <p:cNvPr id="234" name="Google Shape;23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6452" y="3191076"/>
            <a:ext cx="750358" cy="59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3993" y="3167891"/>
            <a:ext cx="855510" cy="65380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0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and person sitting on a couch holding cups and remotes&#10;&#10;Description automatically generated" id="237" name="Google Shape;237;p10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539135" y="0"/>
            <a:ext cx="44234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 txBox="1"/>
          <p:nvPr/>
        </p:nvSpPr>
        <p:spPr>
          <a:xfrm>
            <a:off x="404965" y="794811"/>
            <a:ext cx="45515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Traditional TV</a:t>
            </a:r>
            <a:endParaRPr b="1" sz="4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0"/>
          <p:cNvSpPr txBox="1"/>
          <p:nvPr/>
        </p:nvSpPr>
        <p:spPr>
          <a:xfrm>
            <a:off x="404963" y="1597081"/>
            <a:ext cx="6765385" cy="78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Harness the power of real set-top box viewership </a:t>
            </a:r>
            <a:b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and proprietary technology with our </a:t>
            </a:r>
            <a:r>
              <a:rPr b="1"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Traditional TV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solution! </a:t>
            </a:r>
            <a:endParaRPr/>
          </a:p>
        </p:txBody>
      </p:sp>
      <p:grpSp>
        <p:nvGrpSpPr>
          <p:cNvPr id="240" name="Google Shape;240;p10"/>
          <p:cNvGrpSpPr/>
          <p:nvPr/>
        </p:nvGrpSpPr>
        <p:grpSpPr>
          <a:xfrm>
            <a:off x="11978103" y="9376"/>
            <a:ext cx="80863" cy="6861105"/>
            <a:chOff x="216851" y="0"/>
            <a:chExt cx="80863" cy="6861105"/>
          </a:xfrm>
        </p:grpSpPr>
        <p:cxnSp>
          <p:nvCxnSpPr>
            <p:cNvPr id="241" name="Google Shape;241;p10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2" name="Google Shape;242;p10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243" name="Google Shape;243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1000" y="619785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/>
          <p:nvPr/>
        </p:nvSpPr>
        <p:spPr>
          <a:xfrm>
            <a:off x="16782" y="2618660"/>
            <a:ext cx="12192000" cy="3444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/>
          <p:cNvSpPr/>
          <p:nvPr/>
        </p:nvSpPr>
        <p:spPr>
          <a:xfrm>
            <a:off x="836044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/>
          <p:nvPr/>
        </p:nvSpPr>
        <p:spPr>
          <a:xfrm>
            <a:off x="3245455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11"/>
          <p:cNvGrpSpPr/>
          <p:nvPr/>
        </p:nvGrpSpPr>
        <p:grpSpPr>
          <a:xfrm>
            <a:off x="2841120" y="4341001"/>
            <a:ext cx="1910066" cy="1250539"/>
            <a:chOff x="1627518" y="2500734"/>
            <a:chExt cx="2599056" cy="1250539"/>
          </a:xfrm>
        </p:grpSpPr>
        <p:sp>
          <p:nvSpPr>
            <p:cNvPr id="252" name="Google Shape;252;p11"/>
            <p:cNvSpPr/>
            <p:nvPr/>
          </p:nvSpPr>
          <p:spPr>
            <a:xfrm>
              <a:off x="1762321" y="2500734"/>
              <a:ext cx="2399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High-impact Ad Moments</a:t>
              </a: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627518" y="3104942"/>
              <a:ext cx="259905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Unskippable ads appear during in-demand, must-watch content.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11"/>
          <p:cNvGrpSpPr/>
          <p:nvPr/>
        </p:nvGrpSpPr>
        <p:grpSpPr>
          <a:xfrm>
            <a:off x="455485" y="4341001"/>
            <a:ext cx="1969571" cy="1250539"/>
            <a:chOff x="1387946" y="2500734"/>
            <a:chExt cx="2680027" cy="1250539"/>
          </a:xfrm>
        </p:grpSpPr>
        <p:sp>
          <p:nvSpPr>
            <p:cNvPr id="255" name="Google Shape;255;p11"/>
            <p:cNvSpPr/>
            <p:nvPr/>
          </p:nvSpPr>
          <p:spPr>
            <a:xfrm>
              <a:off x="146379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Premium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1387946" y="3104942"/>
              <a:ext cx="2680027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Includes hit Originals, new releases, exclusive movies, and more.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11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1"/>
          <p:cNvSpPr txBox="1"/>
          <p:nvPr/>
        </p:nvSpPr>
        <p:spPr>
          <a:xfrm>
            <a:off x="404964" y="369303"/>
            <a:ext cx="511765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Amazon Prime Video Premiere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404963" y="1597080"/>
            <a:ext cx="6418038" cy="775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Tap into Amazon’s premium O&amp;O inventory, including Prime Video catalog, hit Originals, exclusives, and new releases!</a:t>
            </a:r>
            <a:endParaRPr/>
          </a:p>
        </p:txBody>
      </p:sp>
      <p:grpSp>
        <p:nvGrpSpPr>
          <p:cNvPr id="260" name="Google Shape;260;p11"/>
          <p:cNvGrpSpPr/>
          <p:nvPr/>
        </p:nvGrpSpPr>
        <p:grpSpPr>
          <a:xfrm>
            <a:off x="11978102" y="9375"/>
            <a:ext cx="80863" cy="6861105"/>
            <a:chOff x="216851" y="0"/>
            <a:chExt cx="80863" cy="6861105"/>
          </a:xfrm>
        </p:grpSpPr>
        <p:cxnSp>
          <p:nvCxnSpPr>
            <p:cNvPr id="261" name="Google Shape;261;p11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2" name="Google Shape;262;p11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263" name="Google Shape;26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36" l="25772" r="38006" t="137"/>
          <a:stretch/>
        </p:blipFill>
        <p:spPr>
          <a:xfrm>
            <a:off x="7539135" y="-1"/>
            <a:ext cx="4423423" cy="686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1"/>
          <p:cNvSpPr/>
          <p:nvPr/>
        </p:nvSpPr>
        <p:spPr>
          <a:xfrm>
            <a:off x="5691629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5" name="Google Shape;265;p11"/>
          <p:cNvGrpSpPr/>
          <p:nvPr/>
        </p:nvGrpSpPr>
        <p:grpSpPr>
          <a:xfrm>
            <a:off x="5356127" y="4341001"/>
            <a:ext cx="1827894" cy="1435205"/>
            <a:chOff x="1677333" y="2500734"/>
            <a:chExt cx="2487247" cy="1435205"/>
          </a:xfrm>
        </p:grpSpPr>
        <p:sp>
          <p:nvSpPr>
            <p:cNvPr id="266" name="Google Shape;266;p11"/>
            <p:cNvSpPr/>
            <p:nvPr/>
          </p:nvSpPr>
          <p:spPr>
            <a:xfrm>
              <a:off x="174680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Exclusive Audiences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77333" y="3104942"/>
              <a:ext cx="2487247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Amazon’s first-party shopping and streaming insights fuel precision targeting.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8" name="Google Shape;26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359" y="3199118"/>
            <a:ext cx="667004" cy="58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6301" y="3135079"/>
            <a:ext cx="725794" cy="68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43510" y="3086438"/>
            <a:ext cx="677250" cy="74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1000" y="6208325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"/>
          <p:cNvSpPr/>
          <p:nvPr/>
        </p:nvSpPr>
        <p:spPr>
          <a:xfrm>
            <a:off x="0" y="2616347"/>
            <a:ext cx="12192000" cy="3444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8" name="Google Shape;278;p12"/>
          <p:cNvGrpSpPr/>
          <p:nvPr/>
        </p:nvGrpSpPr>
        <p:grpSpPr>
          <a:xfrm>
            <a:off x="11978102" y="9375"/>
            <a:ext cx="80863" cy="6861105"/>
            <a:chOff x="216851" y="0"/>
            <a:chExt cx="80863" cy="6861105"/>
          </a:xfrm>
        </p:grpSpPr>
        <p:cxnSp>
          <p:nvCxnSpPr>
            <p:cNvPr id="279" name="Google Shape;279;p12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0" name="Google Shape;280;p12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81" name="Google Shape;281;p12"/>
          <p:cNvGrpSpPr/>
          <p:nvPr/>
        </p:nvGrpSpPr>
        <p:grpSpPr>
          <a:xfrm>
            <a:off x="2835143" y="4357021"/>
            <a:ext cx="2026558" cy="1435205"/>
            <a:chOff x="1580278" y="2500734"/>
            <a:chExt cx="2757572" cy="1435205"/>
          </a:xfrm>
        </p:grpSpPr>
        <p:sp>
          <p:nvSpPr>
            <p:cNvPr id="282" name="Google Shape;282;p12"/>
            <p:cNvSpPr/>
            <p:nvPr/>
          </p:nvSpPr>
          <p:spPr>
            <a:xfrm>
              <a:off x="1585128" y="2500734"/>
              <a:ext cx="27527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Cord Cutters/Stackers</a:t>
              </a:r>
              <a:endPara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1580278" y="3104942"/>
              <a:ext cx="27464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cord-stackers, cord-cutters, and cord-nevers, and highly sought-after younger audiences! </a:t>
              </a:r>
              <a:endParaRPr/>
            </a:p>
          </p:txBody>
        </p:sp>
      </p:grpSp>
      <p:grpSp>
        <p:nvGrpSpPr>
          <p:cNvPr id="284" name="Google Shape;284;p12"/>
          <p:cNvGrpSpPr/>
          <p:nvPr/>
        </p:nvGrpSpPr>
        <p:grpSpPr>
          <a:xfrm>
            <a:off x="264177" y="4357021"/>
            <a:ext cx="2174032" cy="1435205"/>
            <a:chOff x="1141770" y="2500734"/>
            <a:chExt cx="2958240" cy="1435205"/>
          </a:xfrm>
        </p:grpSpPr>
        <p:sp>
          <p:nvSpPr>
            <p:cNvPr id="285" name="Google Shape;285;p12"/>
            <p:cNvSpPr/>
            <p:nvPr/>
          </p:nvSpPr>
          <p:spPr>
            <a:xfrm>
              <a:off x="1400308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Content Targeting</a:t>
              </a:r>
              <a:endPara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1141770" y="3104942"/>
              <a:ext cx="2958240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your audience across popular content genres and by geography, demographics, or dayparts</a:t>
              </a:r>
              <a:endParaRPr/>
            </a:p>
          </p:txBody>
        </p:sp>
      </p:grpSp>
      <p:grpSp>
        <p:nvGrpSpPr>
          <p:cNvPr id="287" name="Google Shape;287;p12"/>
          <p:cNvGrpSpPr/>
          <p:nvPr/>
        </p:nvGrpSpPr>
        <p:grpSpPr>
          <a:xfrm>
            <a:off x="5164078" y="4357021"/>
            <a:ext cx="2174031" cy="1435205"/>
            <a:chOff x="1438027" y="2500734"/>
            <a:chExt cx="2958240" cy="1435205"/>
          </a:xfrm>
        </p:grpSpPr>
        <p:sp>
          <p:nvSpPr>
            <p:cNvPr id="288" name="Google Shape;288;p12"/>
            <p:cNvSpPr/>
            <p:nvPr/>
          </p:nvSpPr>
          <p:spPr>
            <a:xfrm>
              <a:off x="1746804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Engaged Audiences</a:t>
              </a:r>
              <a:endPara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2"/>
            <p:cNvSpPr/>
            <p:nvPr/>
          </p:nvSpPr>
          <p:spPr>
            <a:xfrm>
              <a:off x="1438027" y="3104942"/>
              <a:ext cx="2958240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Running across hit tv shows and films with non-skippable ads means higher attention to your message</a:t>
              </a:r>
              <a:endParaRPr/>
            </a:p>
          </p:txBody>
        </p:sp>
      </p:grpSp>
      <p:sp>
        <p:nvSpPr>
          <p:cNvPr id="290" name="Google Shape;290;p12"/>
          <p:cNvSpPr/>
          <p:nvPr/>
        </p:nvSpPr>
        <p:spPr>
          <a:xfrm>
            <a:off x="763618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2"/>
          <p:cNvSpPr/>
          <p:nvPr/>
        </p:nvSpPr>
        <p:spPr>
          <a:xfrm>
            <a:off x="3215142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2"/>
          <p:cNvSpPr/>
          <p:nvPr/>
        </p:nvSpPr>
        <p:spPr>
          <a:xfrm>
            <a:off x="5682576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2"/>
          <p:cNvSpPr txBox="1"/>
          <p:nvPr/>
        </p:nvSpPr>
        <p:spPr>
          <a:xfrm>
            <a:off x="404964" y="794810"/>
            <a:ext cx="5277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Netflix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2"/>
          <p:cNvSpPr txBox="1"/>
          <p:nvPr/>
        </p:nvSpPr>
        <p:spPr>
          <a:xfrm>
            <a:off x="404963" y="1597080"/>
            <a:ext cx="6844245" cy="775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Reach audiences where they binge on the #1 platform for streaming time.</a:t>
            </a:r>
            <a:endParaRPr/>
          </a:p>
        </p:txBody>
      </p:sp>
      <p:pic>
        <p:nvPicPr>
          <p:cNvPr id="295" name="Google Shape;29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565" y="3117018"/>
            <a:ext cx="795340" cy="75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5014" y="3205074"/>
            <a:ext cx="640289" cy="562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tv on a shelf&#10;&#10;AI-generated content may be incorrect." id="297" name="Google Shape;297;p12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60737" r="2987" t="0"/>
          <a:stretch/>
        </p:blipFill>
        <p:spPr>
          <a:xfrm>
            <a:off x="7539135" y="0"/>
            <a:ext cx="44234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0671" y="3166532"/>
            <a:ext cx="725794" cy="68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2025" y="62167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"/>
          <p:cNvSpPr/>
          <p:nvPr/>
        </p:nvSpPr>
        <p:spPr>
          <a:xfrm>
            <a:off x="0" y="2616347"/>
            <a:ext cx="12192000" cy="3444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3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13"/>
          <p:cNvGrpSpPr/>
          <p:nvPr/>
        </p:nvGrpSpPr>
        <p:grpSpPr>
          <a:xfrm>
            <a:off x="11978102" y="9375"/>
            <a:ext cx="80863" cy="6861105"/>
            <a:chOff x="216851" y="0"/>
            <a:chExt cx="80863" cy="6861105"/>
          </a:xfrm>
        </p:grpSpPr>
        <p:cxnSp>
          <p:nvCxnSpPr>
            <p:cNvPr id="307" name="Google Shape;307;p13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08" name="Google Shape;308;p13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09" name="Google Shape;309;p13"/>
          <p:cNvSpPr/>
          <p:nvPr/>
        </p:nvSpPr>
        <p:spPr>
          <a:xfrm>
            <a:off x="763618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3"/>
          <p:cNvSpPr/>
          <p:nvPr/>
        </p:nvSpPr>
        <p:spPr>
          <a:xfrm>
            <a:off x="3215142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p13"/>
          <p:cNvGrpSpPr/>
          <p:nvPr/>
        </p:nvGrpSpPr>
        <p:grpSpPr>
          <a:xfrm>
            <a:off x="297444" y="4341001"/>
            <a:ext cx="2274054" cy="1435205"/>
            <a:chOff x="1172897" y="2500734"/>
            <a:chExt cx="3094342" cy="1435205"/>
          </a:xfrm>
        </p:grpSpPr>
        <p:sp>
          <p:nvSpPr>
            <p:cNvPr id="312" name="Google Shape;312;p13"/>
            <p:cNvSpPr/>
            <p:nvPr/>
          </p:nvSpPr>
          <p:spPr>
            <a:xfrm>
              <a:off x="1409708" y="2500734"/>
              <a:ext cx="23947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Engaged Users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172897" y="3104942"/>
              <a:ext cx="3094342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Twitch users are associated with markedly higher online engagement through the platform’s live content features </a:t>
              </a:r>
              <a:endParaRPr/>
            </a:p>
          </p:txBody>
        </p:sp>
      </p:grpSp>
      <p:sp>
        <p:nvSpPr>
          <p:cNvPr id="314" name="Google Shape;314;p13"/>
          <p:cNvSpPr txBox="1"/>
          <p:nvPr/>
        </p:nvSpPr>
        <p:spPr>
          <a:xfrm>
            <a:off x="404964" y="794810"/>
            <a:ext cx="45515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Twitch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"/>
          <p:cNvSpPr txBox="1"/>
          <p:nvPr/>
        </p:nvSpPr>
        <p:spPr>
          <a:xfrm>
            <a:off x="404964" y="1597080"/>
            <a:ext cx="6521130" cy="775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Reach younger, highly engaged audiences on the world’s leading live streaming and gaming content platform.</a:t>
            </a:r>
            <a:endParaRPr/>
          </a:p>
        </p:txBody>
      </p:sp>
      <p:pic>
        <p:nvPicPr>
          <p:cNvPr id="316" name="Google Shape;316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514" l="0" r="0" t="4515"/>
          <a:stretch/>
        </p:blipFill>
        <p:spPr>
          <a:xfrm flipH="1">
            <a:off x="7539038" y="0"/>
            <a:ext cx="4422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3"/>
          <p:cNvSpPr/>
          <p:nvPr/>
        </p:nvSpPr>
        <p:spPr>
          <a:xfrm>
            <a:off x="5691629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8" name="Google Shape;318;p13"/>
          <p:cNvGrpSpPr/>
          <p:nvPr/>
        </p:nvGrpSpPr>
        <p:grpSpPr>
          <a:xfrm>
            <a:off x="5356127" y="4341001"/>
            <a:ext cx="1827894" cy="1435205"/>
            <a:chOff x="1677333" y="2500734"/>
            <a:chExt cx="2487247" cy="1435205"/>
          </a:xfrm>
        </p:grpSpPr>
        <p:sp>
          <p:nvSpPr>
            <p:cNvPr id="319" name="Google Shape;319;p13"/>
            <p:cNvSpPr/>
            <p:nvPr/>
          </p:nvSpPr>
          <p:spPr>
            <a:xfrm>
              <a:off x="174680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Precision Targeting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677333" y="3104942"/>
              <a:ext cx="2487247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Owned by Amazon, their first-party shopping and streaming insights fuel precision targeting.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1" name="Google Shape;321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9310" y="3086438"/>
            <a:ext cx="677250" cy="74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7908" y="3119646"/>
            <a:ext cx="795340" cy="758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13"/>
          <p:cNvGrpSpPr/>
          <p:nvPr/>
        </p:nvGrpSpPr>
        <p:grpSpPr>
          <a:xfrm>
            <a:off x="2841120" y="4341001"/>
            <a:ext cx="1910066" cy="1619871"/>
            <a:chOff x="1627518" y="2500734"/>
            <a:chExt cx="2599056" cy="1619871"/>
          </a:xfrm>
        </p:grpSpPr>
        <p:sp>
          <p:nvSpPr>
            <p:cNvPr id="324" name="Google Shape;324;p13"/>
            <p:cNvSpPr/>
            <p:nvPr/>
          </p:nvSpPr>
          <p:spPr>
            <a:xfrm>
              <a:off x="1762321" y="2500734"/>
              <a:ext cx="2399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Key Missed Audiences</a:t>
              </a: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1627518" y="3104942"/>
              <a:ext cx="259905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younger audiences who may have moved from traditional forms of television and entertainment. </a:t>
              </a:r>
              <a:endParaRPr/>
            </a:p>
          </p:txBody>
        </p:sp>
      </p:grpSp>
      <p:pic>
        <p:nvPicPr>
          <p:cNvPr id="326" name="Google Shape;32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2055" y="3167890"/>
            <a:ext cx="855510" cy="65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1225" y="62395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/>
          <p:nvPr/>
        </p:nvSpPr>
        <p:spPr>
          <a:xfrm>
            <a:off x="0" y="2616348"/>
            <a:ext cx="12192000" cy="34446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4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Google Shape;334;p14"/>
          <p:cNvGrpSpPr/>
          <p:nvPr/>
        </p:nvGrpSpPr>
        <p:grpSpPr>
          <a:xfrm>
            <a:off x="11978103" y="9376"/>
            <a:ext cx="80863" cy="6861105"/>
            <a:chOff x="216851" y="0"/>
            <a:chExt cx="80863" cy="6861105"/>
          </a:xfrm>
        </p:grpSpPr>
        <p:cxnSp>
          <p:nvCxnSpPr>
            <p:cNvPr id="335" name="Google Shape;335;p14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6" name="Google Shape;336;p14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37" name="Google Shape;337;p14"/>
          <p:cNvGrpSpPr/>
          <p:nvPr/>
        </p:nvGrpSpPr>
        <p:grpSpPr>
          <a:xfrm>
            <a:off x="2835143" y="4357022"/>
            <a:ext cx="2026558" cy="1435205"/>
            <a:chOff x="1580278" y="2500734"/>
            <a:chExt cx="2757572" cy="1435205"/>
          </a:xfrm>
        </p:grpSpPr>
        <p:sp>
          <p:nvSpPr>
            <p:cNvPr id="338" name="Google Shape;338;p14"/>
            <p:cNvSpPr/>
            <p:nvPr/>
          </p:nvSpPr>
          <p:spPr>
            <a:xfrm>
              <a:off x="1585128" y="2500734"/>
              <a:ext cx="27527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Cord Cutters/Stackers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580278" y="3104942"/>
              <a:ext cx="2746493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cord-stackers, cord-cutters, and cord-nevers, and highly sought-after younger audiences! </a:t>
              </a:r>
              <a:endParaRPr/>
            </a:p>
          </p:txBody>
        </p:sp>
      </p:grpSp>
      <p:grpSp>
        <p:nvGrpSpPr>
          <p:cNvPr id="340" name="Google Shape;340;p14"/>
          <p:cNvGrpSpPr/>
          <p:nvPr/>
        </p:nvGrpSpPr>
        <p:grpSpPr>
          <a:xfrm>
            <a:off x="371185" y="4357022"/>
            <a:ext cx="1906073" cy="1435205"/>
            <a:chOff x="1287377" y="2500734"/>
            <a:chExt cx="2593624" cy="1435205"/>
          </a:xfrm>
        </p:grpSpPr>
        <p:sp>
          <p:nvSpPr>
            <p:cNvPr id="341" name="Google Shape;341;p14"/>
            <p:cNvSpPr/>
            <p:nvPr/>
          </p:nvSpPr>
          <p:spPr>
            <a:xfrm>
              <a:off x="1400308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Precise Targeting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1287377" y="3104942"/>
              <a:ext cx="2593624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 your audience with targeting capabilities based on demographics, interests, and behavior.</a:t>
              </a:r>
              <a:endParaRPr/>
            </a:p>
          </p:txBody>
        </p:sp>
      </p:grpSp>
      <p:grpSp>
        <p:nvGrpSpPr>
          <p:cNvPr id="343" name="Google Shape;343;p14"/>
          <p:cNvGrpSpPr/>
          <p:nvPr/>
        </p:nvGrpSpPr>
        <p:grpSpPr>
          <a:xfrm>
            <a:off x="5286134" y="4357021"/>
            <a:ext cx="1963075" cy="1435205"/>
            <a:chOff x="1604111" y="2500734"/>
            <a:chExt cx="2671189" cy="1435205"/>
          </a:xfrm>
        </p:grpSpPr>
        <p:sp>
          <p:nvSpPr>
            <p:cNvPr id="344" name="Google Shape;344;p14"/>
            <p:cNvSpPr/>
            <p:nvPr/>
          </p:nvSpPr>
          <p:spPr>
            <a:xfrm>
              <a:off x="174680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Premium</a:t>
              </a:r>
              <a:b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Content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04111" y="3104942"/>
              <a:ext cx="267118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Align with premium content from popular streaming services to actively engaged viewers.</a:t>
              </a:r>
              <a:endParaRPr/>
            </a:p>
          </p:txBody>
        </p:sp>
      </p:grpSp>
      <p:sp>
        <p:nvSpPr>
          <p:cNvPr id="346" name="Google Shape;346;p14"/>
          <p:cNvSpPr/>
          <p:nvPr/>
        </p:nvSpPr>
        <p:spPr>
          <a:xfrm>
            <a:off x="763618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4"/>
          <p:cNvSpPr/>
          <p:nvPr/>
        </p:nvSpPr>
        <p:spPr>
          <a:xfrm>
            <a:off x="3215143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4"/>
          <p:cNvSpPr/>
          <p:nvPr/>
        </p:nvSpPr>
        <p:spPr>
          <a:xfrm>
            <a:off x="5682577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4"/>
          <p:cNvSpPr txBox="1"/>
          <p:nvPr/>
        </p:nvSpPr>
        <p:spPr>
          <a:xfrm>
            <a:off x="404964" y="794811"/>
            <a:ext cx="52776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Streaming TV</a:t>
            </a:r>
            <a:endParaRPr b="1" sz="4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4"/>
          <p:cNvSpPr txBox="1"/>
          <p:nvPr/>
        </p:nvSpPr>
        <p:spPr>
          <a:xfrm>
            <a:off x="404963" y="1597080"/>
            <a:ext cx="6844245" cy="414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Reach audiences on connected devices while they are streaming.</a:t>
            </a:r>
            <a:endParaRPr/>
          </a:p>
        </p:txBody>
      </p:sp>
      <p:pic>
        <p:nvPicPr>
          <p:cNvPr descr="A person sitting on a couch using a tablet&#10;&#10;Description automatically generated" id="351" name="Google Shape;351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9038" y="0"/>
            <a:ext cx="44227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565" y="3117018"/>
            <a:ext cx="795340" cy="75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5015" y="3205075"/>
            <a:ext cx="640289" cy="56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09622" y="3127943"/>
            <a:ext cx="712635" cy="704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allye Motor Company Homepage" id="355" name="Google Shape;35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89128" y="195379"/>
            <a:ext cx="1987468" cy="32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1225" y="62395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child&#10;&#10;Description automatically generated with low confidence" id="362" name="Google Shape;362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62" y="992607"/>
            <a:ext cx="12195662" cy="541965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5"/>
          <p:cNvSpPr/>
          <p:nvPr/>
        </p:nvSpPr>
        <p:spPr>
          <a:xfrm>
            <a:off x="-3662" y="987670"/>
            <a:ext cx="12195661" cy="5419651"/>
          </a:xfrm>
          <a:prstGeom prst="roundRect">
            <a:avLst>
              <a:gd fmla="val 0" name="adj"/>
            </a:avLst>
          </a:prstGeom>
          <a:solidFill>
            <a:srgbClr val="002864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5"/>
          <p:cNvSpPr txBox="1"/>
          <p:nvPr/>
        </p:nvSpPr>
        <p:spPr>
          <a:xfrm>
            <a:off x="220601" y="216029"/>
            <a:ext cx="83448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Sample OTT Publisher List</a:t>
            </a:r>
            <a:endParaRPr b="1" sz="3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5" name="Google Shape;365;p15"/>
          <p:cNvCxnSpPr/>
          <p:nvPr/>
        </p:nvCxnSpPr>
        <p:spPr>
          <a:xfrm>
            <a:off x="3115731" y="1298748"/>
            <a:ext cx="0" cy="4765612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graphicFrame>
        <p:nvGraphicFramePr>
          <p:cNvPr id="366" name="Google Shape;366;p15"/>
          <p:cNvGraphicFramePr/>
          <p:nvPr/>
        </p:nvGraphicFramePr>
        <p:xfrm>
          <a:off x="55938" y="1249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{47210104-000E-4003-A976-6C1D6589E274}</a:tableStyleId>
              </a:tblPr>
              <a:tblGrid>
                <a:gridCol w="3094250"/>
                <a:gridCol w="2872575"/>
                <a:gridCol w="3039750"/>
              </a:tblGrid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PLUTO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TV PLUS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DANGER TV 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VIACOM CBS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TUBI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JUKIN MEDIA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GLEWED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FAWSOME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CANELA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AMC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THE CHIVE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HAYSTACK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WURL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ROKU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DISCOVERY LIFESTYLE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LOOP 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FOX NEWS CHANNEL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LOCAL NOW: NEWS &amp; TV+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WATCH FREE CHANNELS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LG DIGITAL CHANNELS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LG CHANNEL PLUS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XUMO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RAKUTEN VIKI (VIKI TV)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NOSEY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PLEX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CHEDDAR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PERFORMANCE ONE 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FANDOM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SLING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NORTHERN VA MEDIA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SYNCBAK, INC. 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UNIVISION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PHILO: LIVE/ON-DEMAND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OUTSIDE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SCRIPPS NETWORKS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REAL AMERICAS VOICE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FILMRISE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BARNES AND NOBLE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FUBO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ATMOSTPHERE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NEWSY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INSPIRIED TASTE INC. 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BLOOMBERG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KIDOODLE TV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A&amp;E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WEATHER NATION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HERRING NETWORKS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REDBOX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XANDR WEB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RANKER.COM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DISCOVERY GO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USA TODAY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HEARST DIGITAL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</a:rPr>
                        <a:t>33ACROSS</a:t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67" name="Google Shape;367;p15"/>
          <p:cNvGraphicFramePr/>
          <p:nvPr/>
        </p:nvGraphicFramePr>
        <p:xfrm>
          <a:off x="9062521" y="12444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{B1BDB67F-2204-4980-823E-8228EDD03726}</a:tableStyleId>
              </a:tblPr>
              <a:tblGrid>
                <a:gridCol w="2383900"/>
              </a:tblGrid>
              <a:tr h="37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TV PLUS CHANNELS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YAHOO!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6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VUIT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ONE AMERICAN NEWS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COURT TV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TEGNA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RAINBERRY, INC. 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ORKATV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CONSUMABLE, INC. 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CINEDIGM ENT.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CRACKLE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CNN</a:t>
                      </a:r>
                      <a:endParaRPr/>
                    </a:p>
                  </a:txBody>
                  <a:tcPr marT="0" marB="0" marR="48050" marL="480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368" name="Google Shape;368;p15"/>
          <p:cNvCxnSpPr/>
          <p:nvPr/>
        </p:nvCxnSpPr>
        <p:spPr>
          <a:xfrm>
            <a:off x="6101871" y="1306294"/>
            <a:ext cx="0" cy="4765612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5"/>
          <p:cNvCxnSpPr/>
          <p:nvPr/>
        </p:nvCxnSpPr>
        <p:spPr>
          <a:xfrm>
            <a:off x="9088011" y="1313840"/>
            <a:ext cx="0" cy="4765612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0" name="Google Shape;3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4700" y="52625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"/>
          <p:cNvSpPr/>
          <p:nvPr/>
        </p:nvSpPr>
        <p:spPr>
          <a:xfrm>
            <a:off x="0" y="2616347"/>
            <a:ext cx="12192000" cy="3444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p16"/>
          <p:cNvGrpSpPr/>
          <p:nvPr/>
        </p:nvGrpSpPr>
        <p:grpSpPr>
          <a:xfrm>
            <a:off x="11978102" y="9375"/>
            <a:ext cx="80863" cy="6861105"/>
            <a:chOff x="216851" y="0"/>
            <a:chExt cx="80863" cy="6861105"/>
          </a:xfrm>
        </p:grpSpPr>
        <p:cxnSp>
          <p:nvCxnSpPr>
            <p:cNvPr id="378" name="Google Shape;378;p16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9" name="Google Shape;379;p16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80" name="Google Shape;380;p16"/>
          <p:cNvSpPr/>
          <p:nvPr/>
        </p:nvSpPr>
        <p:spPr>
          <a:xfrm>
            <a:off x="763618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6"/>
          <p:cNvSpPr/>
          <p:nvPr/>
        </p:nvSpPr>
        <p:spPr>
          <a:xfrm>
            <a:off x="3215142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6"/>
          <p:cNvSpPr/>
          <p:nvPr/>
        </p:nvSpPr>
        <p:spPr>
          <a:xfrm>
            <a:off x="5682576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3" name="Google Shape;383;p16"/>
          <p:cNvGrpSpPr/>
          <p:nvPr/>
        </p:nvGrpSpPr>
        <p:grpSpPr>
          <a:xfrm>
            <a:off x="2940186" y="4341001"/>
            <a:ext cx="1703600" cy="1619871"/>
            <a:chOff x="1762321" y="2500734"/>
            <a:chExt cx="2318116" cy="1619871"/>
          </a:xfrm>
        </p:grpSpPr>
        <p:sp>
          <p:nvSpPr>
            <p:cNvPr id="384" name="Google Shape;384;p16"/>
            <p:cNvSpPr/>
            <p:nvPr/>
          </p:nvSpPr>
          <p:spPr>
            <a:xfrm>
              <a:off x="1762321" y="2500734"/>
              <a:ext cx="22835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Vast</a:t>
              </a:r>
              <a:b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Reach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1810328" y="3104942"/>
              <a:ext cx="2270109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Extend the reach of your video message to YouTube’s vast user base accessing content daily.</a:t>
              </a:r>
              <a:endParaRPr/>
            </a:p>
          </p:txBody>
        </p:sp>
      </p:grpSp>
      <p:grpSp>
        <p:nvGrpSpPr>
          <p:cNvPr id="386" name="Google Shape;386;p16"/>
          <p:cNvGrpSpPr/>
          <p:nvPr/>
        </p:nvGrpSpPr>
        <p:grpSpPr>
          <a:xfrm>
            <a:off x="389468" y="4341001"/>
            <a:ext cx="2080175" cy="1619871"/>
            <a:chOff x="1298115" y="2500734"/>
            <a:chExt cx="2830528" cy="1619871"/>
          </a:xfrm>
        </p:grpSpPr>
        <p:sp>
          <p:nvSpPr>
            <p:cNvPr id="387" name="Google Shape;387;p16"/>
            <p:cNvSpPr/>
            <p:nvPr/>
          </p:nvSpPr>
          <p:spPr>
            <a:xfrm>
              <a:off x="146379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Premium Inventory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1298115" y="3104942"/>
              <a:ext cx="283052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Inventory displays only on YouTube’s main platform, blocking Google’s third-party network for focused, premium viewing.</a:t>
              </a:r>
              <a:endParaRPr/>
            </a:p>
          </p:txBody>
        </p:sp>
      </p:grpSp>
      <p:grpSp>
        <p:nvGrpSpPr>
          <p:cNvPr id="389" name="Google Shape;389;p16"/>
          <p:cNvGrpSpPr/>
          <p:nvPr/>
        </p:nvGrpSpPr>
        <p:grpSpPr>
          <a:xfrm>
            <a:off x="5356127" y="4341001"/>
            <a:ext cx="1827894" cy="1619871"/>
            <a:chOff x="1677333" y="2500734"/>
            <a:chExt cx="2487247" cy="1619871"/>
          </a:xfrm>
        </p:grpSpPr>
        <p:sp>
          <p:nvSpPr>
            <p:cNvPr id="390" name="Google Shape;390;p16"/>
            <p:cNvSpPr/>
            <p:nvPr/>
          </p:nvSpPr>
          <p:spPr>
            <a:xfrm>
              <a:off x="174680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Precision Targeting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1677333" y="3104942"/>
              <a:ext cx="24872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YouTube’s highly tailored ad targeting ensures your ads reach your relevant audience at the right moment. </a:t>
              </a:r>
              <a:endParaRPr/>
            </a:p>
          </p:txBody>
        </p:sp>
      </p:grpSp>
      <p:sp>
        <p:nvSpPr>
          <p:cNvPr id="392" name="Google Shape;392;p16"/>
          <p:cNvSpPr txBox="1"/>
          <p:nvPr/>
        </p:nvSpPr>
        <p:spPr>
          <a:xfrm>
            <a:off x="404964" y="794810"/>
            <a:ext cx="45515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YouTube Video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6"/>
          <p:cNvSpPr txBox="1"/>
          <p:nvPr/>
        </p:nvSpPr>
        <p:spPr>
          <a:xfrm>
            <a:off x="404964" y="1597080"/>
            <a:ext cx="5916614" cy="775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Premium non-skippable ads exclusively displayed on YouTube's primary platform, mobile app, and CTV app.</a:t>
            </a:r>
            <a:endParaRPr/>
          </a:p>
        </p:txBody>
      </p:sp>
      <p:pic>
        <p:nvPicPr>
          <p:cNvPr descr="A person watching a video on a computer&#10;&#10;Description automatically generated" id="394" name="Google Shape;394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1863" r="31863" t="0"/>
          <a:stretch/>
        </p:blipFill>
        <p:spPr>
          <a:xfrm flipH="1">
            <a:off x="7539038" y="0"/>
            <a:ext cx="44227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7908" y="3119646"/>
            <a:ext cx="795340" cy="75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3639" y="3148012"/>
            <a:ext cx="705822" cy="65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0930" y="3190065"/>
            <a:ext cx="667004" cy="58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1225" y="62395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/>
          <p:nvPr/>
        </p:nvSpPr>
        <p:spPr>
          <a:xfrm>
            <a:off x="0" y="2616347"/>
            <a:ext cx="12192000" cy="3444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7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17"/>
          <p:cNvGrpSpPr/>
          <p:nvPr/>
        </p:nvGrpSpPr>
        <p:grpSpPr>
          <a:xfrm>
            <a:off x="11978102" y="9375"/>
            <a:ext cx="80863" cy="6861105"/>
            <a:chOff x="216851" y="0"/>
            <a:chExt cx="80863" cy="6861105"/>
          </a:xfrm>
        </p:grpSpPr>
        <p:cxnSp>
          <p:nvCxnSpPr>
            <p:cNvPr id="406" name="Google Shape;406;p17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7" name="Google Shape;407;p17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08" name="Google Shape;408;p17"/>
          <p:cNvSpPr txBox="1"/>
          <p:nvPr/>
        </p:nvSpPr>
        <p:spPr>
          <a:xfrm>
            <a:off x="404964" y="794810"/>
            <a:ext cx="455152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Solutions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7"/>
          <p:cNvSpPr txBox="1"/>
          <p:nvPr/>
        </p:nvSpPr>
        <p:spPr>
          <a:xfrm>
            <a:off x="404964" y="1597080"/>
            <a:ext cx="5916614" cy="775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Reach your audience on the web and on the go with our online video, online display, &amp; social media solutions! </a:t>
            </a:r>
            <a:endParaRPr/>
          </a:p>
        </p:txBody>
      </p:sp>
      <p:pic>
        <p:nvPicPr>
          <p:cNvPr descr="A person smiling while looking at his phone&#10;&#10;Description automatically generated" id="410" name="Google Shape;410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6823" r="26823" t="0"/>
          <a:stretch/>
        </p:blipFill>
        <p:spPr>
          <a:xfrm flipH="1">
            <a:off x="7539135" y="0"/>
            <a:ext cx="44234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7"/>
          <p:cNvSpPr/>
          <p:nvPr/>
        </p:nvSpPr>
        <p:spPr>
          <a:xfrm>
            <a:off x="763618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7"/>
          <p:cNvSpPr/>
          <p:nvPr/>
        </p:nvSpPr>
        <p:spPr>
          <a:xfrm>
            <a:off x="3215142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7"/>
          <p:cNvSpPr/>
          <p:nvPr/>
        </p:nvSpPr>
        <p:spPr>
          <a:xfrm>
            <a:off x="5682576" y="2912624"/>
            <a:ext cx="1146425" cy="1146425"/>
          </a:xfrm>
          <a:prstGeom prst="ellipse">
            <a:avLst/>
          </a:prstGeom>
          <a:solidFill>
            <a:srgbClr val="03357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4" name="Google Shape;414;p17"/>
          <p:cNvGrpSpPr/>
          <p:nvPr/>
        </p:nvGrpSpPr>
        <p:grpSpPr>
          <a:xfrm>
            <a:off x="2839790" y="4341001"/>
            <a:ext cx="1897130" cy="1435205"/>
            <a:chOff x="1625711" y="2500734"/>
            <a:chExt cx="2581456" cy="1435205"/>
          </a:xfrm>
        </p:grpSpPr>
        <p:sp>
          <p:nvSpPr>
            <p:cNvPr id="415" name="Google Shape;415;p17"/>
            <p:cNvSpPr/>
            <p:nvPr/>
          </p:nvSpPr>
          <p:spPr>
            <a:xfrm>
              <a:off x="1762321" y="2500734"/>
              <a:ext cx="2399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Precision Targeting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625711" y="3104942"/>
              <a:ext cx="2581456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Reach your audience with targeting capabilities based on demographics, interests, and behavior.</a:t>
              </a:r>
              <a:endParaRPr/>
            </a:p>
          </p:txBody>
        </p:sp>
      </p:grpSp>
      <p:grpSp>
        <p:nvGrpSpPr>
          <p:cNvPr id="417" name="Google Shape;417;p17"/>
          <p:cNvGrpSpPr/>
          <p:nvPr/>
        </p:nvGrpSpPr>
        <p:grpSpPr>
          <a:xfrm>
            <a:off x="389468" y="4341001"/>
            <a:ext cx="2080175" cy="1435205"/>
            <a:chOff x="1298115" y="2500734"/>
            <a:chExt cx="2830528" cy="1435205"/>
          </a:xfrm>
        </p:grpSpPr>
        <p:sp>
          <p:nvSpPr>
            <p:cNvPr id="418" name="Google Shape;418;p17"/>
            <p:cNvSpPr/>
            <p:nvPr/>
          </p:nvSpPr>
          <p:spPr>
            <a:xfrm>
              <a:off x="146379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Extend </a:t>
              </a:r>
              <a:b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Your Reach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1298115" y="3104942"/>
              <a:ext cx="2830528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Extend your message in multiple formats to all screens to ensure you are reaching relevant audience!</a:t>
              </a:r>
              <a:endParaRPr/>
            </a:p>
          </p:txBody>
        </p:sp>
      </p:grpSp>
      <p:grpSp>
        <p:nvGrpSpPr>
          <p:cNvPr id="420" name="Google Shape;420;p17"/>
          <p:cNvGrpSpPr/>
          <p:nvPr/>
        </p:nvGrpSpPr>
        <p:grpSpPr>
          <a:xfrm>
            <a:off x="5302314" y="4341001"/>
            <a:ext cx="1963075" cy="1435205"/>
            <a:chOff x="1604111" y="2500734"/>
            <a:chExt cx="2671189" cy="1435205"/>
          </a:xfrm>
        </p:grpSpPr>
        <p:sp>
          <p:nvSpPr>
            <p:cNvPr id="421" name="Google Shape;421;p17"/>
            <p:cNvSpPr/>
            <p:nvPr/>
          </p:nvSpPr>
          <p:spPr>
            <a:xfrm>
              <a:off x="174680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Engaged </a:t>
              </a:r>
              <a:b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en-US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Users</a:t>
              </a:r>
              <a:endPara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604111" y="3104942"/>
              <a:ext cx="267118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Interactive ad formats that drive engagement and interaction and retarget to those engaged users.</a:t>
              </a:r>
              <a:endParaRPr/>
            </a:p>
          </p:txBody>
        </p:sp>
      </p:grpSp>
      <p:pic>
        <p:nvPicPr>
          <p:cNvPr id="423" name="Google Shape;42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4101" y="3119646"/>
            <a:ext cx="795340" cy="75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8471" y="3166532"/>
            <a:ext cx="725794" cy="68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26833" y="3125756"/>
            <a:ext cx="714035" cy="74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1225" y="62395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on a couch&#10;&#10;Description automatically generated with low confidence" id="431" name="Google Shape;43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32" name="Google Shape;432;p18"/>
          <p:cNvSpPr/>
          <p:nvPr/>
        </p:nvSpPr>
        <p:spPr>
          <a:xfrm>
            <a:off x="-6174" y="-4739"/>
            <a:ext cx="5850294" cy="6858000"/>
          </a:xfrm>
          <a:prstGeom prst="rect">
            <a:avLst/>
          </a:prstGeom>
          <a:solidFill>
            <a:schemeClr val="accent2">
              <a:alpha val="709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8"/>
          <p:cNvSpPr txBox="1"/>
          <p:nvPr/>
        </p:nvSpPr>
        <p:spPr>
          <a:xfrm>
            <a:off x="711868" y="542275"/>
            <a:ext cx="5248663" cy="648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Why </a:t>
            </a:r>
            <a:r>
              <a:rPr b="1" lang="en-US" sz="4000">
                <a:solidFill>
                  <a:schemeClr val="accent6"/>
                </a:solidFill>
              </a:rPr>
              <a:t>Design Dogo Media Solutions</a:t>
            </a: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8"/>
          <p:cNvSpPr txBox="1"/>
          <p:nvPr/>
        </p:nvSpPr>
        <p:spPr>
          <a:xfrm>
            <a:off x="1324201" y="3744390"/>
            <a:ext cx="424608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Exclusive Data</a:t>
            </a:r>
            <a:endParaRPr/>
          </a:p>
        </p:txBody>
      </p:sp>
      <p:cxnSp>
        <p:nvCxnSpPr>
          <p:cNvPr id="435" name="Google Shape;435;p18"/>
          <p:cNvCxnSpPr/>
          <p:nvPr/>
        </p:nvCxnSpPr>
        <p:spPr>
          <a:xfrm>
            <a:off x="5853400" y="0"/>
            <a:ext cx="0" cy="68580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6" name="Google Shape;436;p18"/>
          <p:cNvSpPr txBox="1"/>
          <p:nvPr/>
        </p:nvSpPr>
        <p:spPr>
          <a:xfrm>
            <a:off x="1324202" y="4438172"/>
            <a:ext cx="356503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Proprietary Technology</a:t>
            </a:r>
            <a:endParaRPr/>
          </a:p>
        </p:txBody>
      </p:sp>
      <p:sp>
        <p:nvSpPr>
          <p:cNvPr id="437" name="Google Shape;437;p18"/>
          <p:cNvSpPr txBox="1"/>
          <p:nvPr/>
        </p:nvSpPr>
        <p:spPr>
          <a:xfrm>
            <a:off x="1324203" y="2356826"/>
            <a:ext cx="400357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Owned &amp; Operated Inventory</a:t>
            </a:r>
            <a:endParaRPr/>
          </a:p>
        </p:txBody>
      </p:sp>
      <p:sp>
        <p:nvSpPr>
          <p:cNvPr id="438" name="Google Shape;438;p18"/>
          <p:cNvSpPr txBox="1"/>
          <p:nvPr/>
        </p:nvSpPr>
        <p:spPr>
          <a:xfrm>
            <a:off x="1324202" y="3050608"/>
            <a:ext cx="37516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Proprietary Media Products</a:t>
            </a:r>
            <a:endParaRPr sz="20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8"/>
          <p:cNvSpPr txBox="1"/>
          <p:nvPr/>
        </p:nvSpPr>
        <p:spPr>
          <a:xfrm>
            <a:off x="1324202" y="5131954"/>
            <a:ext cx="45260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Best-in-class Partnerships</a:t>
            </a:r>
            <a:endParaRPr/>
          </a:p>
        </p:txBody>
      </p:sp>
      <p:sp>
        <p:nvSpPr>
          <p:cNvPr id="440" name="Google Shape;440;p18"/>
          <p:cNvSpPr txBox="1"/>
          <p:nvPr/>
        </p:nvSpPr>
        <p:spPr>
          <a:xfrm>
            <a:off x="1324202" y="5825736"/>
            <a:ext cx="452609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Expert Support Teams</a:t>
            </a:r>
            <a:endParaRPr/>
          </a:p>
        </p:txBody>
      </p:sp>
      <p:pic>
        <p:nvPicPr>
          <p:cNvPr id="441" name="Google Shape;44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72" y="2372094"/>
            <a:ext cx="476654" cy="39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72" y="3073367"/>
            <a:ext cx="476654" cy="39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72" y="3774640"/>
            <a:ext cx="476654" cy="39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72" y="4475913"/>
            <a:ext cx="476654" cy="39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72" y="5177186"/>
            <a:ext cx="476654" cy="39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372" y="5878461"/>
            <a:ext cx="476654" cy="39939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18"/>
          <p:cNvSpPr txBox="1"/>
          <p:nvPr/>
        </p:nvSpPr>
        <p:spPr>
          <a:xfrm>
            <a:off x="83559" y="6579736"/>
            <a:ext cx="336368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</a:rPr>
              <a:t>©2026 Design Dogo Media Solutions – Design Dogo</a:t>
            </a:r>
            <a:endParaRPr/>
          </a:p>
        </p:txBody>
      </p:sp>
      <p:pic>
        <p:nvPicPr>
          <p:cNvPr id="448" name="Google Shape;44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4675" y="619795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on a bench looking at a phone&#10;&#10;Description automatically generated" id="453" name="Google Shape;453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198619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54" name="Google Shape;454;p19"/>
          <p:cNvSpPr txBox="1"/>
          <p:nvPr/>
        </p:nvSpPr>
        <p:spPr>
          <a:xfrm>
            <a:off x="340461" y="255979"/>
            <a:ext cx="3510610" cy="2834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How can we help?</a:t>
            </a:r>
            <a:endParaRPr/>
          </a:p>
        </p:txBody>
      </p:sp>
      <p:grpSp>
        <p:nvGrpSpPr>
          <p:cNvPr id="455" name="Google Shape;455;p19"/>
          <p:cNvGrpSpPr/>
          <p:nvPr/>
        </p:nvGrpSpPr>
        <p:grpSpPr>
          <a:xfrm>
            <a:off x="7714159" y="3829050"/>
            <a:ext cx="2970478" cy="1527439"/>
            <a:chOff x="979086" y="1004167"/>
            <a:chExt cx="2970478" cy="1527439"/>
          </a:xfrm>
        </p:grpSpPr>
        <p:sp>
          <p:nvSpPr>
            <p:cNvPr id="456" name="Google Shape;456;p19"/>
            <p:cNvSpPr txBox="1"/>
            <p:nvPr/>
          </p:nvSpPr>
          <p:spPr>
            <a:xfrm>
              <a:off x="979086" y="1552706"/>
              <a:ext cx="2832000" cy="9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12941"/>
                  </a:solidFill>
                </a:rPr>
                <a:t>CEO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12941"/>
                  </a:solidFill>
                  <a:latin typeface="Arial"/>
                  <a:ea typeface="Arial"/>
                  <a:cs typeface="Arial"/>
                  <a:sym typeface="Arial"/>
                </a:rPr>
                <a:t>C: </a:t>
              </a:r>
              <a:r>
                <a:rPr lang="en-US" sz="1600">
                  <a:solidFill>
                    <a:srgbClr val="012941"/>
                  </a:solidFill>
                </a:rPr>
                <a:t>(631) 575-0652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012941"/>
                  </a:solidFill>
                </a:rPr>
                <a:t>lula</a:t>
              </a:r>
              <a:r>
                <a:rPr lang="en-US" sz="1600">
                  <a:solidFill>
                    <a:srgbClr val="012941"/>
                  </a:solidFill>
                  <a:latin typeface="Arial"/>
                  <a:ea typeface="Arial"/>
                  <a:cs typeface="Arial"/>
                  <a:sym typeface="Arial"/>
                </a:rPr>
                <a:t>@</a:t>
              </a:r>
              <a:r>
                <a:rPr lang="en-US" sz="1600">
                  <a:solidFill>
                    <a:srgbClr val="012941"/>
                  </a:solidFill>
                </a:rPr>
                <a:t>designdogo.com</a:t>
              </a:r>
              <a:endParaRPr/>
            </a:p>
          </p:txBody>
        </p:sp>
        <p:sp>
          <p:nvSpPr>
            <p:cNvPr id="457" name="Google Shape;457;p19"/>
            <p:cNvSpPr txBox="1"/>
            <p:nvPr/>
          </p:nvSpPr>
          <p:spPr>
            <a:xfrm>
              <a:off x="979087" y="1004167"/>
              <a:ext cx="29704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864"/>
                  </a:solidFill>
                </a:rPr>
                <a:t>Lula Lukas</a:t>
              </a:r>
              <a:r>
                <a:rPr b="1" lang="en-US" sz="2800">
                  <a:solidFill>
                    <a:srgbClr val="002864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 b="1" sz="2800">
                <a:solidFill>
                  <a:srgbClr val="0028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8" name="Google Shape;458;p19"/>
          <p:cNvSpPr txBox="1"/>
          <p:nvPr/>
        </p:nvSpPr>
        <p:spPr>
          <a:xfrm>
            <a:off x="7688545" y="1076314"/>
            <a:ext cx="25062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We look forward to </a:t>
            </a:r>
            <a:r>
              <a:rPr b="1" i="0" lang="en-US" sz="2800" u="none" cap="none" strike="noStrike">
                <a:solidFill>
                  <a:srgbClr val="002864"/>
                </a:solidFill>
                <a:latin typeface="Arial"/>
                <a:ea typeface="Arial"/>
                <a:cs typeface="Arial"/>
                <a:sym typeface="Arial"/>
              </a:rPr>
              <a:t>partnering</a:t>
            </a:r>
            <a:r>
              <a:rPr b="0" i="0" lang="en-US" sz="2800" u="none" cap="none" strike="noStrike">
                <a:solidFill>
                  <a:srgbClr val="002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with you. </a:t>
            </a:r>
            <a:endParaRPr/>
          </a:p>
        </p:txBody>
      </p:sp>
      <p:cxnSp>
        <p:nvCxnSpPr>
          <p:cNvPr id="459" name="Google Shape;459;p19"/>
          <p:cNvCxnSpPr/>
          <p:nvPr/>
        </p:nvCxnSpPr>
        <p:spPr>
          <a:xfrm>
            <a:off x="7198619" y="0"/>
            <a:ext cx="0" cy="68580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0" name="Google Shape;460;p19"/>
          <p:cNvSpPr txBox="1"/>
          <p:nvPr/>
        </p:nvSpPr>
        <p:spPr>
          <a:xfrm>
            <a:off x="25401" y="6602021"/>
            <a:ext cx="336368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lt1"/>
                </a:solidFill>
              </a:rPr>
              <a:t>©2026 Design Dogo Media Solutions – Design Dogo</a:t>
            </a:r>
            <a:endParaRPr/>
          </a:p>
        </p:txBody>
      </p:sp>
      <p:pic>
        <p:nvPicPr>
          <p:cNvPr id="461" name="Google Shape;4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2350" y="3231825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/>
          <p:nvPr/>
        </p:nvSpPr>
        <p:spPr>
          <a:xfrm>
            <a:off x="-6999" y="-17825"/>
            <a:ext cx="6096000" cy="687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8718246" y="6578835"/>
            <a:ext cx="336368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3F3F3F"/>
                </a:solidFill>
              </a:rPr>
              <a:t>©2026 Design Dogo Media Solutions – Design Dogo</a:t>
            </a:r>
            <a:endParaRPr/>
          </a:p>
        </p:txBody>
      </p:sp>
      <p:sp>
        <p:nvSpPr>
          <p:cNvPr id="73" name="Google Shape;73;p2"/>
          <p:cNvSpPr txBox="1"/>
          <p:nvPr/>
        </p:nvSpPr>
        <p:spPr>
          <a:xfrm>
            <a:off x="835699" y="795750"/>
            <a:ext cx="49002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Design Dogo</a:t>
            </a:r>
            <a:endParaRPr b="1" i="0" sz="4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family of connectivity</a:t>
            </a:r>
            <a:endParaRPr b="1" i="0" sz="4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" name="Google Shape;74;p2"/>
          <p:cNvCxnSpPr/>
          <p:nvPr/>
        </p:nvCxnSpPr>
        <p:spPr>
          <a:xfrm>
            <a:off x="8485758" y="3088139"/>
            <a:ext cx="0" cy="66407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" name="Google Shape;75;p2"/>
          <p:cNvCxnSpPr/>
          <p:nvPr/>
        </p:nvCxnSpPr>
        <p:spPr>
          <a:xfrm>
            <a:off x="8485758" y="1886561"/>
            <a:ext cx="0" cy="66407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blue and black logo&#10;&#10;Description automatically generated" id="76" name="Google Shape;76;p2"/>
          <p:cNvPicPr preferRelativeResize="0"/>
          <p:nvPr/>
        </p:nvPicPr>
        <p:blipFill rotWithShape="1">
          <a:blip r:embed="rId3">
            <a:alphaModFix/>
          </a:blip>
          <a:srcRect b="35292" l="0" r="0" t="0"/>
          <a:stretch/>
        </p:blipFill>
        <p:spPr>
          <a:xfrm>
            <a:off x="6759576" y="2131615"/>
            <a:ext cx="1280630" cy="286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text on a black background&#10;&#10;Description automatically generated" id="77" name="Google Shape;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3094" y="3088139"/>
            <a:ext cx="1102944" cy="70390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/>
          <p:nvPr/>
        </p:nvSpPr>
        <p:spPr>
          <a:xfrm>
            <a:off x="8860157" y="1922134"/>
            <a:ext cx="281330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Leader in hyper-local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news in the tri-state area</a:t>
            </a:r>
            <a:endParaRPr/>
          </a:p>
        </p:txBody>
      </p:sp>
      <p:sp>
        <p:nvSpPr>
          <p:cNvPr id="79" name="Google Shape;79;p2"/>
          <p:cNvSpPr txBox="1"/>
          <p:nvPr/>
        </p:nvSpPr>
        <p:spPr>
          <a:xfrm>
            <a:off x="8860157" y="3136612"/>
            <a:ext cx="236664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Proprietary mobile </a:t>
            </a:r>
            <a:b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ticker-style ad platform</a:t>
            </a:r>
            <a:endParaRPr/>
          </a:p>
        </p:txBody>
      </p:sp>
      <p:cxnSp>
        <p:nvCxnSpPr>
          <p:cNvPr id="80" name="Google Shape;80;p2"/>
          <p:cNvCxnSpPr/>
          <p:nvPr/>
        </p:nvCxnSpPr>
        <p:spPr>
          <a:xfrm>
            <a:off x="8485758" y="684983"/>
            <a:ext cx="0" cy="664070"/>
          </a:xfrm>
          <a:prstGeom prst="straightConnector1">
            <a:avLst/>
          </a:prstGeom>
          <a:noFill/>
          <a:ln cap="flat" cmpd="sng" w="571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1" name="Google Shape;81;p2"/>
          <p:cNvSpPr txBox="1"/>
          <p:nvPr/>
        </p:nvSpPr>
        <p:spPr>
          <a:xfrm>
            <a:off x="8860158" y="729382"/>
            <a:ext cx="32217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Telecommunications brand and 4th largest cable provider</a:t>
            </a:r>
            <a:endParaRPr/>
          </a:p>
        </p:txBody>
      </p:sp>
      <p:pic>
        <p:nvPicPr>
          <p:cNvPr id="82" name="Google Shape;8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050" y="3208800"/>
            <a:ext cx="4495026" cy="2925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83" name="Google Shape;8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9800" y="7184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tanding next to each other&#10;&#10;Description automatically generated" id="89" name="Google Shape;89;p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0"/>
            <a:ext cx="3048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next to each other&#10;&#10;Description automatically generated" id="90" name="Google Shape;90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0"/>
            <a:ext cx="3048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301817" y="2817369"/>
            <a:ext cx="2604058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We are your </a:t>
            </a: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audience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first </a:t>
            </a:r>
            <a:r>
              <a:rPr b="1" lang="en-US" sz="36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partner</a:t>
            </a:r>
            <a:r>
              <a:rPr b="1" lang="en-US" sz="3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sz="3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358540" y="1082251"/>
            <a:ext cx="22218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We’re </a:t>
            </a:r>
            <a:r>
              <a:rPr b="1" lang="en-US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just another advertising company.</a:t>
            </a:r>
            <a:endParaRPr/>
          </a:p>
        </p:txBody>
      </p:sp>
      <p:sp>
        <p:nvSpPr>
          <p:cNvPr id="93" name="Google Shape;93;p3"/>
          <p:cNvSpPr txBox="1"/>
          <p:nvPr/>
        </p:nvSpPr>
        <p:spPr>
          <a:xfrm>
            <a:off x="6322800" y="1082250"/>
            <a:ext cx="2594400" cy="4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3F3F3F"/>
                </a:solidFill>
              </a:rPr>
              <a:t>Design Dogo Media Solutions</a:t>
            </a:r>
            <a:r>
              <a:rPr lang="en-US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is</a:t>
            </a:r>
            <a:br>
              <a:rPr lang="en-US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 multiscreen advertising sales media consultancy agency for small and medium businesses, as well as national, political, media &amp; entertainment, and agency clients across the U.S.</a:t>
            </a:r>
            <a:endParaRPr/>
          </a:p>
        </p:txBody>
      </p:sp>
      <p:pic>
        <p:nvPicPr>
          <p:cNvPr id="94" name="Google Shape;9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22900" y="620835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and person sitting at a table&#10;&#10;Description automatically generated" id="99" name="Google Shape;99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316" y="0"/>
            <a:ext cx="12200315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00" name="Google Shape;100;p4"/>
          <p:cNvSpPr/>
          <p:nvPr/>
        </p:nvSpPr>
        <p:spPr>
          <a:xfrm>
            <a:off x="8021" y="0"/>
            <a:ext cx="3877219" cy="3429000"/>
          </a:xfrm>
          <a:prstGeom prst="roundRect">
            <a:avLst>
              <a:gd fmla="val 0" name="adj"/>
            </a:avLst>
          </a:prstGeom>
          <a:solidFill>
            <a:schemeClr val="accent2">
              <a:alpha val="6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4146026" y="0"/>
            <a:ext cx="3877219" cy="3429000"/>
          </a:xfrm>
          <a:prstGeom prst="roundRect">
            <a:avLst>
              <a:gd fmla="val 0" name="adj"/>
            </a:avLst>
          </a:prstGeom>
          <a:solidFill>
            <a:schemeClr val="accent2">
              <a:alpha val="6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8309497" y="0"/>
            <a:ext cx="3877219" cy="3429000"/>
          </a:xfrm>
          <a:prstGeom prst="roundRect">
            <a:avLst>
              <a:gd fmla="val 0" name="adj"/>
            </a:avLst>
          </a:prstGeom>
          <a:solidFill>
            <a:schemeClr val="accent2">
              <a:alpha val="6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223027" y="994708"/>
            <a:ext cx="33864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Smart</a:t>
            </a:r>
            <a:r>
              <a:rPr b="1" i="0" lang="en-US" sz="4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Planning</a:t>
            </a:r>
            <a:endParaRPr/>
          </a:p>
        </p:txBody>
      </p:sp>
      <p:sp>
        <p:nvSpPr>
          <p:cNvPr id="104" name="Google Shape;104;p4"/>
          <p:cNvSpPr txBox="1"/>
          <p:nvPr/>
        </p:nvSpPr>
        <p:spPr>
          <a:xfrm>
            <a:off x="878774" y="3678775"/>
            <a:ext cx="101841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62626"/>
                </a:solidFill>
              </a:rPr>
              <a:t>Design Dogo Media Solutions</a:t>
            </a:r>
            <a:r>
              <a:rPr b="0" i="0" lang="en-US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provides innovative, data-driven multiscreen advertising solutions reaching every DMA in the U.S.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Our Mission Is Simple: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Help our advertisers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meet their business goals</a:t>
            </a:r>
            <a:r>
              <a:rPr b="1" lang="en-US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lang="en-US"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442102" y="994708"/>
            <a:ext cx="33369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Strategic </a:t>
            </a: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Buying</a:t>
            </a:r>
            <a:r>
              <a:rPr b="1" i="0" lang="en-US" sz="4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06" name="Google Shape;106;p4"/>
          <p:cNvSpPr txBox="1"/>
          <p:nvPr/>
        </p:nvSpPr>
        <p:spPr>
          <a:xfrm>
            <a:off x="8621071" y="994708"/>
            <a:ext cx="33369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Proven </a:t>
            </a:r>
            <a:r>
              <a:rPr b="1" i="0" lang="en-US" sz="48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endParaRPr/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8800" y="61344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looking at a computer&#10;&#10;Description automatically generated" id="113" name="Google Shape;113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14" name="Google Shape;114;p5"/>
          <p:cNvSpPr/>
          <p:nvPr/>
        </p:nvSpPr>
        <p:spPr>
          <a:xfrm>
            <a:off x="5864352" y="0"/>
            <a:ext cx="6327648" cy="6858000"/>
          </a:xfrm>
          <a:prstGeom prst="rect">
            <a:avLst/>
          </a:prstGeom>
          <a:solidFill>
            <a:srgbClr val="002864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6096000" y="652375"/>
            <a:ext cx="591268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b="1"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process</a:t>
            </a:r>
            <a:r>
              <a:rPr b="1" lang="en-US" sz="4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8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6145441" y="2076363"/>
            <a:ext cx="822960" cy="8229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5"/>
          <p:cNvGrpSpPr/>
          <p:nvPr/>
        </p:nvGrpSpPr>
        <p:grpSpPr>
          <a:xfrm>
            <a:off x="6275141" y="2259871"/>
            <a:ext cx="586210" cy="512933"/>
            <a:chOff x="2734468" y="4611290"/>
            <a:chExt cx="457200" cy="400050"/>
          </a:xfrm>
        </p:grpSpPr>
        <p:sp>
          <p:nvSpPr>
            <p:cNvPr id="118" name="Google Shape;118;p5"/>
            <p:cNvSpPr/>
            <p:nvPr/>
          </p:nvSpPr>
          <p:spPr>
            <a:xfrm>
              <a:off x="2805906" y="4682728"/>
              <a:ext cx="165100" cy="106363"/>
            </a:xfrm>
            <a:custGeom>
              <a:rect b="b" l="l" r="r" t="t"/>
              <a:pathLst>
                <a:path extrusionOk="0" h="270" w="415">
                  <a:moveTo>
                    <a:pt x="396" y="0"/>
                  </a:moveTo>
                  <a:lnTo>
                    <a:pt x="376" y="1"/>
                  </a:lnTo>
                  <a:lnTo>
                    <a:pt x="356" y="1"/>
                  </a:lnTo>
                  <a:lnTo>
                    <a:pt x="337" y="3"/>
                  </a:lnTo>
                  <a:lnTo>
                    <a:pt x="317" y="5"/>
                  </a:lnTo>
                  <a:lnTo>
                    <a:pt x="298" y="8"/>
                  </a:lnTo>
                  <a:lnTo>
                    <a:pt x="280" y="12"/>
                  </a:lnTo>
                  <a:lnTo>
                    <a:pt x="261" y="16"/>
                  </a:lnTo>
                  <a:lnTo>
                    <a:pt x="244" y="20"/>
                  </a:lnTo>
                  <a:lnTo>
                    <a:pt x="227" y="26"/>
                  </a:lnTo>
                  <a:lnTo>
                    <a:pt x="209" y="31"/>
                  </a:lnTo>
                  <a:lnTo>
                    <a:pt x="192" y="37"/>
                  </a:lnTo>
                  <a:lnTo>
                    <a:pt x="177" y="44"/>
                  </a:lnTo>
                  <a:lnTo>
                    <a:pt x="161" y="50"/>
                  </a:lnTo>
                  <a:lnTo>
                    <a:pt x="146" y="58"/>
                  </a:lnTo>
                  <a:lnTo>
                    <a:pt x="132" y="67"/>
                  </a:lnTo>
                  <a:lnTo>
                    <a:pt x="117" y="74"/>
                  </a:lnTo>
                  <a:lnTo>
                    <a:pt x="105" y="84"/>
                  </a:lnTo>
                  <a:lnTo>
                    <a:pt x="92" y="93"/>
                  </a:lnTo>
                  <a:lnTo>
                    <a:pt x="80" y="102"/>
                  </a:lnTo>
                  <a:lnTo>
                    <a:pt x="69" y="112"/>
                  </a:lnTo>
                  <a:lnTo>
                    <a:pt x="58" y="123"/>
                  </a:lnTo>
                  <a:lnTo>
                    <a:pt x="48" y="132"/>
                  </a:lnTo>
                  <a:lnTo>
                    <a:pt x="40" y="143"/>
                  </a:lnTo>
                  <a:lnTo>
                    <a:pt x="32" y="155"/>
                  </a:lnTo>
                  <a:lnTo>
                    <a:pt x="25" y="166"/>
                  </a:lnTo>
                  <a:lnTo>
                    <a:pt x="18" y="178"/>
                  </a:lnTo>
                  <a:lnTo>
                    <a:pt x="13" y="190"/>
                  </a:lnTo>
                  <a:lnTo>
                    <a:pt x="8" y="202"/>
                  </a:lnTo>
                  <a:lnTo>
                    <a:pt x="5" y="215"/>
                  </a:lnTo>
                  <a:lnTo>
                    <a:pt x="2" y="226"/>
                  </a:lnTo>
                  <a:lnTo>
                    <a:pt x="1" y="239"/>
                  </a:lnTo>
                  <a:lnTo>
                    <a:pt x="0" y="252"/>
                  </a:lnTo>
                  <a:lnTo>
                    <a:pt x="1" y="256"/>
                  </a:lnTo>
                  <a:lnTo>
                    <a:pt x="2" y="259"/>
                  </a:lnTo>
                  <a:lnTo>
                    <a:pt x="3" y="262"/>
                  </a:lnTo>
                  <a:lnTo>
                    <a:pt x="5" y="264"/>
                  </a:lnTo>
                  <a:lnTo>
                    <a:pt x="8" y="266"/>
                  </a:lnTo>
                  <a:lnTo>
                    <a:pt x="11" y="269"/>
                  </a:lnTo>
                  <a:lnTo>
                    <a:pt x="15" y="270"/>
                  </a:lnTo>
                  <a:lnTo>
                    <a:pt x="18" y="270"/>
                  </a:lnTo>
                  <a:lnTo>
                    <a:pt x="21" y="270"/>
                  </a:lnTo>
                  <a:lnTo>
                    <a:pt x="25" y="269"/>
                  </a:lnTo>
                  <a:lnTo>
                    <a:pt x="28" y="266"/>
                  </a:lnTo>
                  <a:lnTo>
                    <a:pt x="31" y="264"/>
                  </a:lnTo>
                  <a:lnTo>
                    <a:pt x="33" y="262"/>
                  </a:lnTo>
                  <a:lnTo>
                    <a:pt x="34" y="259"/>
                  </a:lnTo>
                  <a:lnTo>
                    <a:pt x="35" y="256"/>
                  </a:lnTo>
                  <a:lnTo>
                    <a:pt x="36" y="252"/>
                  </a:lnTo>
                  <a:lnTo>
                    <a:pt x="36" y="242"/>
                  </a:lnTo>
                  <a:lnTo>
                    <a:pt x="38" y="231"/>
                  </a:lnTo>
                  <a:lnTo>
                    <a:pt x="41" y="220"/>
                  </a:lnTo>
                  <a:lnTo>
                    <a:pt x="44" y="209"/>
                  </a:lnTo>
                  <a:lnTo>
                    <a:pt x="47" y="199"/>
                  </a:lnTo>
                  <a:lnTo>
                    <a:pt x="53" y="190"/>
                  </a:lnTo>
                  <a:lnTo>
                    <a:pt x="58" y="179"/>
                  </a:lnTo>
                  <a:lnTo>
                    <a:pt x="66" y="169"/>
                  </a:lnTo>
                  <a:lnTo>
                    <a:pt x="73" y="161"/>
                  </a:lnTo>
                  <a:lnTo>
                    <a:pt x="81" y="151"/>
                  </a:lnTo>
                  <a:lnTo>
                    <a:pt x="89" y="142"/>
                  </a:lnTo>
                  <a:lnTo>
                    <a:pt x="99" y="132"/>
                  </a:lnTo>
                  <a:lnTo>
                    <a:pt x="110" y="125"/>
                  </a:lnTo>
                  <a:lnTo>
                    <a:pt x="121" y="116"/>
                  </a:lnTo>
                  <a:lnTo>
                    <a:pt x="132" y="109"/>
                  </a:lnTo>
                  <a:lnTo>
                    <a:pt x="145" y="101"/>
                  </a:lnTo>
                  <a:lnTo>
                    <a:pt x="156" y="94"/>
                  </a:lnTo>
                  <a:lnTo>
                    <a:pt x="170" y="86"/>
                  </a:lnTo>
                  <a:lnTo>
                    <a:pt x="183" y="80"/>
                  </a:lnTo>
                  <a:lnTo>
                    <a:pt x="197" y="74"/>
                  </a:lnTo>
                  <a:lnTo>
                    <a:pt x="228" y="62"/>
                  </a:lnTo>
                  <a:lnTo>
                    <a:pt x="259" y="54"/>
                  </a:lnTo>
                  <a:lnTo>
                    <a:pt x="275" y="49"/>
                  </a:lnTo>
                  <a:lnTo>
                    <a:pt x="291" y="46"/>
                  </a:lnTo>
                  <a:lnTo>
                    <a:pt x="309" y="43"/>
                  </a:lnTo>
                  <a:lnTo>
                    <a:pt x="326" y="41"/>
                  </a:lnTo>
                  <a:lnTo>
                    <a:pt x="343" y="39"/>
                  </a:lnTo>
                  <a:lnTo>
                    <a:pt x="361" y="37"/>
                  </a:lnTo>
                  <a:lnTo>
                    <a:pt x="378" y="36"/>
                  </a:lnTo>
                  <a:lnTo>
                    <a:pt x="396" y="36"/>
                  </a:lnTo>
                  <a:lnTo>
                    <a:pt x="399" y="35"/>
                  </a:lnTo>
                  <a:lnTo>
                    <a:pt x="403" y="34"/>
                  </a:lnTo>
                  <a:lnTo>
                    <a:pt x="406" y="33"/>
                  </a:lnTo>
                  <a:lnTo>
                    <a:pt x="409" y="31"/>
                  </a:lnTo>
                  <a:lnTo>
                    <a:pt x="411" y="28"/>
                  </a:lnTo>
                  <a:lnTo>
                    <a:pt x="412" y="24"/>
                  </a:lnTo>
                  <a:lnTo>
                    <a:pt x="413" y="21"/>
                  </a:lnTo>
                  <a:lnTo>
                    <a:pt x="415" y="18"/>
                  </a:lnTo>
                  <a:lnTo>
                    <a:pt x="413" y="15"/>
                  </a:lnTo>
                  <a:lnTo>
                    <a:pt x="412" y="10"/>
                  </a:lnTo>
                  <a:lnTo>
                    <a:pt x="411" y="8"/>
                  </a:lnTo>
                  <a:lnTo>
                    <a:pt x="409" y="5"/>
                  </a:lnTo>
                  <a:lnTo>
                    <a:pt x="406" y="3"/>
                  </a:lnTo>
                  <a:lnTo>
                    <a:pt x="403" y="2"/>
                  </a:lnTo>
                  <a:lnTo>
                    <a:pt x="399" y="1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734468" y="4611290"/>
              <a:ext cx="457200" cy="400050"/>
            </a:xfrm>
            <a:custGeom>
              <a:rect b="b" l="l" r="r" t="t"/>
              <a:pathLst>
                <a:path extrusionOk="0" h="1008" w="1152">
                  <a:moveTo>
                    <a:pt x="576" y="792"/>
                  </a:moveTo>
                  <a:lnTo>
                    <a:pt x="551" y="791"/>
                  </a:lnTo>
                  <a:lnTo>
                    <a:pt x="526" y="790"/>
                  </a:lnTo>
                  <a:lnTo>
                    <a:pt x="501" y="788"/>
                  </a:lnTo>
                  <a:lnTo>
                    <a:pt x="476" y="784"/>
                  </a:lnTo>
                  <a:lnTo>
                    <a:pt x="470" y="783"/>
                  </a:lnTo>
                  <a:lnTo>
                    <a:pt x="465" y="783"/>
                  </a:lnTo>
                  <a:lnTo>
                    <a:pt x="457" y="784"/>
                  </a:lnTo>
                  <a:lnTo>
                    <a:pt x="449" y="786"/>
                  </a:lnTo>
                  <a:lnTo>
                    <a:pt x="441" y="788"/>
                  </a:lnTo>
                  <a:lnTo>
                    <a:pt x="435" y="791"/>
                  </a:lnTo>
                  <a:lnTo>
                    <a:pt x="427" y="794"/>
                  </a:lnTo>
                  <a:lnTo>
                    <a:pt x="421" y="798"/>
                  </a:lnTo>
                  <a:lnTo>
                    <a:pt x="415" y="804"/>
                  </a:lnTo>
                  <a:lnTo>
                    <a:pt x="409" y="810"/>
                  </a:lnTo>
                  <a:lnTo>
                    <a:pt x="402" y="818"/>
                  </a:lnTo>
                  <a:lnTo>
                    <a:pt x="393" y="828"/>
                  </a:lnTo>
                  <a:lnTo>
                    <a:pt x="381" y="840"/>
                  </a:lnTo>
                  <a:lnTo>
                    <a:pt x="368" y="851"/>
                  </a:lnTo>
                  <a:lnTo>
                    <a:pt x="352" y="864"/>
                  </a:lnTo>
                  <a:lnTo>
                    <a:pt x="335" y="876"/>
                  </a:lnTo>
                  <a:lnTo>
                    <a:pt x="317" y="889"/>
                  </a:lnTo>
                  <a:lnTo>
                    <a:pt x="299" y="901"/>
                  </a:lnTo>
                  <a:lnTo>
                    <a:pt x="308" y="876"/>
                  </a:lnTo>
                  <a:lnTo>
                    <a:pt x="316" y="850"/>
                  </a:lnTo>
                  <a:lnTo>
                    <a:pt x="319" y="837"/>
                  </a:lnTo>
                  <a:lnTo>
                    <a:pt x="321" y="823"/>
                  </a:lnTo>
                  <a:lnTo>
                    <a:pt x="323" y="809"/>
                  </a:lnTo>
                  <a:lnTo>
                    <a:pt x="323" y="796"/>
                  </a:lnTo>
                  <a:lnTo>
                    <a:pt x="325" y="792"/>
                  </a:lnTo>
                  <a:lnTo>
                    <a:pt x="325" y="789"/>
                  </a:lnTo>
                  <a:lnTo>
                    <a:pt x="323" y="779"/>
                  </a:lnTo>
                  <a:lnTo>
                    <a:pt x="321" y="769"/>
                  </a:lnTo>
                  <a:lnTo>
                    <a:pt x="318" y="761"/>
                  </a:lnTo>
                  <a:lnTo>
                    <a:pt x="314" y="752"/>
                  </a:lnTo>
                  <a:lnTo>
                    <a:pt x="308" y="743"/>
                  </a:lnTo>
                  <a:lnTo>
                    <a:pt x="302" y="737"/>
                  </a:lnTo>
                  <a:lnTo>
                    <a:pt x="293" y="730"/>
                  </a:lnTo>
                  <a:lnTo>
                    <a:pt x="285" y="725"/>
                  </a:lnTo>
                  <a:lnTo>
                    <a:pt x="261" y="712"/>
                  </a:lnTo>
                  <a:lnTo>
                    <a:pt x="238" y="698"/>
                  </a:lnTo>
                  <a:lnTo>
                    <a:pt x="215" y="683"/>
                  </a:lnTo>
                  <a:lnTo>
                    <a:pt x="196" y="667"/>
                  </a:lnTo>
                  <a:lnTo>
                    <a:pt x="177" y="651"/>
                  </a:lnTo>
                  <a:lnTo>
                    <a:pt x="159" y="633"/>
                  </a:lnTo>
                  <a:lnTo>
                    <a:pt x="143" y="615"/>
                  </a:lnTo>
                  <a:lnTo>
                    <a:pt x="129" y="597"/>
                  </a:lnTo>
                  <a:lnTo>
                    <a:pt x="116" y="577"/>
                  </a:lnTo>
                  <a:lnTo>
                    <a:pt x="104" y="558"/>
                  </a:lnTo>
                  <a:lnTo>
                    <a:pt x="94" y="537"/>
                  </a:lnTo>
                  <a:lnTo>
                    <a:pt x="87" y="517"/>
                  </a:lnTo>
                  <a:lnTo>
                    <a:pt x="80" y="496"/>
                  </a:lnTo>
                  <a:lnTo>
                    <a:pt x="76" y="474"/>
                  </a:lnTo>
                  <a:lnTo>
                    <a:pt x="73" y="454"/>
                  </a:lnTo>
                  <a:lnTo>
                    <a:pt x="72" y="432"/>
                  </a:lnTo>
                  <a:lnTo>
                    <a:pt x="73" y="413"/>
                  </a:lnTo>
                  <a:lnTo>
                    <a:pt x="75" y="396"/>
                  </a:lnTo>
                  <a:lnTo>
                    <a:pt x="78" y="377"/>
                  </a:lnTo>
                  <a:lnTo>
                    <a:pt x="83" y="359"/>
                  </a:lnTo>
                  <a:lnTo>
                    <a:pt x="88" y="342"/>
                  </a:lnTo>
                  <a:lnTo>
                    <a:pt x="94" y="325"/>
                  </a:lnTo>
                  <a:lnTo>
                    <a:pt x="103" y="308"/>
                  </a:lnTo>
                  <a:lnTo>
                    <a:pt x="112" y="292"/>
                  </a:lnTo>
                  <a:lnTo>
                    <a:pt x="121" y="276"/>
                  </a:lnTo>
                  <a:lnTo>
                    <a:pt x="133" y="261"/>
                  </a:lnTo>
                  <a:lnTo>
                    <a:pt x="145" y="246"/>
                  </a:lnTo>
                  <a:lnTo>
                    <a:pt x="158" y="230"/>
                  </a:lnTo>
                  <a:lnTo>
                    <a:pt x="172" y="216"/>
                  </a:lnTo>
                  <a:lnTo>
                    <a:pt x="187" y="203"/>
                  </a:lnTo>
                  <a:lnTo>
                    <a:pt x="204" y="190"/>
                  </a:lnTo>
                  <a:lnTo>
                    <a:pt x="220" y="177"/>
                  </a:lnTo>
                  <a:lnTo>
                    <a:pt x="237" y="166"/>
                  </a:lnTo>
                  <a:lnTo>
                    <a:pt x="255" y="154"/>
                  </a:lnTo>
                  <a:lnTo>
                    <a:pt x="275" y="144"/>
                  </a:lnTo>
                  <a:lnTo>
                    <a:pt x="294" y="133"/>
                  </a:lnTo>
                  <a:lnTo>
                    <a:pt x="315" y="125"/>
                  </a:lnTo>
                  <a:lnTo>
                    <a:pt x="336" y="116"/>
                  </a:lnTo>
                  <a:lnTo>
                    <a:pt x="358" y="107"/>
                  </a:lnTo>
                  <a:lnTo>
                    <a:pt x="380" y="100"/>
                  </a:lnTo>
                  <a:lnTo>
                    <a:pt x="403" y="93"/>
                  </a:lnTo>
                  <a:lnTo>
                    <a:pt x="426" y="88"/>
                  </a:lnTo>
                  <a:lnTo>
                    <a:pt x="450" y="84"/>
                  </a:lnTo>
                  <a:lnTo>
                    <a:pt x="475" y="79"/>
                  </a:lnTo>
                  <a:lnTo>
                    <a:pt x="499" y="76"/>
                  </a:lnTo>
                  <a:lnTo>
                    <a:pt x="524" y="74"/>
                  </a:lnTo>
                  <a:lnTo>
                    <a:pt x="550" y="73"/>
                  </a:lnTo>
                  <a:lnTo>
                    <a:pt x="576" y="72"/>
                  </a:lnTo>
                  <a:lnTo>
                    <a:pt x="602" y="73"/>
                  </a:lnTo>
                  <a:lnTo>
                    <a:pt x="628" y="74"/>
                  </a:lnTo>
                  <a:lnTo>
                    <a:pt x="653" y="76"/>
                  </a:lnTo>
                  <a:lnTo>
                    <a:pt x="678" y="79"/>
                  </a:lnTo>
                  <a:lnTo>
                    <a:pt x="701" y="84"/>
                  </a:lnTo>
                  <a:lnTo>
                    <a:pt x="725" y="88"/>
                  </a:lnTo>
                  <a:lnTo>
                    <a:pt x="749" y="93"/>
                  </a:lnTo>
                  <a:lnTo>
                    <a:pt x="772" y="100"/>
                  </a:lnTo>
                  <a:lnTo>
                    <a:pt x="794" y="107"/>
                  </a:lnTo>
                  <a:lnTo>
                    <a:pt x="816" y="116"/>
                  </a:lnTo>
                  <a:lnTo>
                    <a:pt x="838" y="125"/>
                  </a:lnTo>
                  <a:lnTo>
                    <a:pt x="858" y="133"/>
                  </a:lnTo>
                  <a:lnTo>
                    <a:pt x="877" y="144"/>
                  </a:lnTo>
                  <a:lnTo>
                    <a:pt x="897" y="154"/>
                  </a:lnTo>
                  <a:lnTo>
                    <a:pt x="914" y="166"/>
                  </a:lnTo>
                  <a:lnTo>
                    <a:pt x="933" y="177"/>
                  </a:lnTo>
                  <a:lnTo>
                    <a:pt x="949" y="190"/>
                  </a:lnTo>
                  <a:lnTo>
                    <a:pt x="965" y="203"/>
                  </a:lnTo>
                  <a:lnTo>
                    <a:pt x="980" y="216"/>
                  </a:lnTo>
                  <a:lnTo>
                    <a:pt x="994" y="230"/>
                  </a:lnTo>
                  <a:lnTo>
                    <a:pt x="1007" y="246"/>
                  </a:lnTo>
                  <a:lnTo>
                    <a:pt x="1019" y="261"/>
                  </a:lnTo>
                  <a:lnTo>
                    <a:pt x="1030" y="276"/>
                  </a:lnTo>
                  <a:lnTo>
                    <a:pt x="1041" y="292"/>
                  </a:lnTo>
                  <a:lnTo>
                    <a:pt x="1049" y="308"/>
                  </a:lnTo>
                  <a:lnTo>
                    <a:pt x="1057" y="325"/>
                  </a:lnTo>
                  <a:lnTo>
                    <a:pt x="1064" y="342"/>
                  </a:lnTo>
                  <a:lnTo>
                    <a:pt x="1070" y="359"/>
                  </a:lnTo>
                  <a:lnTo>
                    <a:pt x="1074" y="377"/>
                  </a:lnTo>
                  <a:lnTo>
                    <a:pt x="1077" y="396"/>
                  </a:lnTo>
                  <a:lnTo>
                    <a:pt x="1079" y="413"/>
                  </a:lnTo>
                  <a:lnTo>
                    <a:pt x="1081" y="432"/>
                  </a:lnTo>
                  <a:lnTo>
                    <a:pt x="1079" y="451"/>
                  </a:lnTo>
                  <a:lnTo>
                    <a:pt x="1077" y="469"/>
                  </a:lnTo>
                  <a:lnTo>
                    <a:pt x="1074" y="486"/>
                  </a:lnTo>
                  <a:lnTo>
                    <a:pt x="1070" y="505"/>
                  </a:lnTo>
                  <a:lnTo>
                    <a:pt x="1064" y="522"/>
                  </a:lnTo>
                  <a:lnTo>
                    <a:pt x="1057" y="539"/>
                  </a:lnTo>
                  <a:lnTo>
                    <a:pt x="1049" y="555"/>
                  </a:lnTo>
                  <a:lnTo>
                    <a:pt x="1041" y="572"/>
                  </a:lnTo>
                  <a:lnTo>
                    <a:pt x="1030" y="588"/>
                  </a:lnTo>
                  <a:lnTo>
                    <a:pt x="1019" y="603"/>
                  </a:lnTo>
                  <a:lnTo>
                    <a:pt x="1007" y="618"/>
                  </a:lnTo>
                  <a:lnTo>
                    <a:pt x="994" y="633"/>
                  </a:lnTo>
                  <a:lnTo>
                    <a:pt x="980" y="647"/>
                  </a:lnTo>
                  <a:lnTo>
                    <a:pt x="965" y="660"/>
                  </a:lnTo>
                  <a:lnTo>
                    <a:pt x="949" y="674"/>
                  </a:lnTo>
                  <a:lnTo>
                    <a:pt x="933" y="686"/>
                  </a:lnTo>
                  <a:lnTo>
                    <a:pt x="914" y="698"/>
                  </a:lnTo>
                  <a:lnTo>
                    <a:pt x="897" y="710"/>
                  </a:lnTo>
                  <a:lnTo>
                    <a:pt x="877" y="721"/>
                  </a:lnTo>
                  <a:lnTo>
                    <a:pt x="858" y="730"/>
                  </a:lnTo>
                  <a:lnTo>
                    <a:pt x="838" y="740"/>
                  </a:lnTo>
                  <a:lnTo>
                    <a:pt x="816" y="749"/>
                  </a:lnTo>
                  <a:lnTo>
                    <a:pt x="794" y="756"/>
                  </a:lnTo>
                  <a:lnTo>
                    <a:pt x="772" y="764"/>
                  </a:lnTo>
                  <a:lnTo>
                    <a:pt x="749" y="770"/>
                  </a:lnTo>
                  <a:lnTo>
                    <a:pt x="725" y="776"/>
                  </a:lnTo>
                  <a:lnTo>
                    <a:pt x="701" y="780"/>
                  </a:lnTo>
                  <a:lnTo>
                    <a:pt x="678" y="784"/>
                  </a:lnTo>
                  <a:lnTo>
                    <a:pt x="653" y="788"/>
                  </a:lnTo>
                  <a:lnTo>
                    <a:pt x="628" y="790"/>
                  </a:lnTo>
                  <a:lnTo>
                    <a:pt x="602" y="791"/>
                  </a:lnTo>
                  <a:lnTo>
                    <a:pt x="576" y="792"/>
                  </a:lnTo>
                  <a:close/>
                  <a:moveTo>
                    <a:pt x="576" y="0"/>
                  </a:moveTo>
                  <a:lnTo>
                    <a:pt x="546" y="0"/>
                  </a:lnTo>
                  <a:lnTo>
                    <a:pt x="517" y="3"/>
                  </a:lnTo>
                  <a:lnTo>
                    <a:pt x="489" y="5"/>
                  </a:lnTo>
                  <a:lnTo>
                    <a:pt x="460" y="9"/>
                  </a:lnTo>
                  <a:lnTo>
                    <a:pt x="433" y="13"/>
                  </a:lnTo>
                  <a:lnTo>
                    <a:pt x="404" y="20"/>
                  </a:lnTo>
                  <a:lnTo>
                    <a:pt x="377" y="26"/>
                  </a:lnTo>
                  <a:lnTo>
                    <a:pt x="352" y="34"/>
                  </a:lnTo>
                  <a:lnTo>
                    <a:pt x="327" y="42"/>
                  </a:lnTo>
                  <a:lnTo>
                    <a:pt x="302" y="52"/>
                  </a:lnTo>
                  <a:lnTo>
                    <a:pt x="277" y="62"/>
                  </a:lnTo>
                  <a:lnTo>
                    <a:pt x="254" y="74"/>
                  </a:lnTo>
                  <a:lnTo>
                    <a:pt x="232" y="86"/>
                  </a:lnTo>
                  <a:lnTo>
                    <a:pt x="210" y="99"/>
                  </a:lnTo>
                  <a:lnTo>
                    <a:pt x="188" y="112"/>
                  </a:lnTo>
                  <a:lnTo>
                    <a:pt x="169" y="127"/>
                  </a:lnTo>
                  <a:lnTo>
                    <a:pt x="150" y="142"/>
                  </a:lnTo>
                  <a:lnTo>
                    <a:pt x="131" y="157"/>
                  </a:lnTo>
                  <a:lnTo>
                    <a:pt x="114" y="173"/>
                  </a:lnTo>
                  <a:lnTo>
                    <a:pt x="99" y="190"/>
                  </a:lnTo>
                  <a:lnTo>
                    <a:pt x="84" y="208"/>
                  </a:lnTo>
                  <a:lnTo>
                    <a:pt x="70" y="226"/>
                  </a:lnTo>
                  <a:lnTo>
                    <a:pt x="57" y="244"/>
                  </a:lnTo>
                  <a:lnTo>
                    <a:pt x="45" y="264"/>
                  </a:lnTo>
                  <a:lnTo>
                    <a:pt x="35" y="283"/>
                  </a:lnTo>
                  <a:lnTo>
                    <a:pt x="26" y="304"/>
                  </a:lnTo>
                  <a:lnTo>
                    <a:pt x="18" y="324"/>
                  </a:lnTo>
                  <a:lnTo>
                    <a:pt x="11" y="345"/>
                  </a:lnTo>
                  <a:lnTo>
                    <a:pt x="7" y="366"/>
                  </a:lnTo>
                  <a:lnTo>
                    <a:pt x="3" y="388"/>
                  </a:lnTo>
                  <a:lnTo>
                    <a:pt x="0" y="410"/>
                  </a:lnTo>
                  <a:lnTo>
                    <a:pt x="0" y="432"/>
                  </a:lnTo>
                  <a:lnTo>
                    <a:pt x="0" y="445"/>
                  </a:lnTo>
                  <a:lnTo>
                    <a:pt x="2" y="459"/>
                  </a:lnTo>
                  <a:lnTo>
                    <a:pt x="3" y="473"/>
                  </a:lnTo>
                  <a:lnTo>
                    <a:pt x="5" y="486"/>
                  </a:lnTo>
                  <a:lnTo>
                    <a:pt x="7" y="500"/>
                  </a:lnTo>
                  <a:lnTo>
                    <a:pt x="10" y="513"/>
                  </a:lnTo>
                  <a:lnTo>
                    <a:pt x="13" y="526"/>
                  </a:lnTo>
                  <a:lnTo>
                    <a:pt x="18" y="539"/>
                  </a:lnTo>
                  <a:lnTo>
                    <a:pt x="27" y="565"/>
                  </a:lnTo>
                  <a:lnTo>
                    <a:pt x="39" y="590"/>
                  </a:lnTo>
                  <a:lnTo>
                    <a:pt x="53" y="614"/>
                  </a:lnTo>
                  <a:lnTo>
                    <a:pt x="69" y="638"/>
                  </a:lnTo>
                  <a:lnTo>
                    <a:pt x="87" y="659"/>
                  </a:lnTo>
                  <a:lnTo>
                    <a:pt x="105" y="681"/>
                  </a:lnTo>
                  <a:lnTo>
                    <a:pt x="126" y="701"/>
                  </a:lnTo>
                  <a:lnTo>
                    <a:pt x="148" y="722"/>
                  </a:lnTo>
                  <a:lnTo>
                    <a:pt x="172" y="740"/>
                  </a:lnTo>
                  <a:lnTo>
                    <a:pt x="198" y="757"/>
                  </a:lnTo>
                  <a:lnTo>
                    <a:pt x="224" y="774"/>
                  </a:lnTo>
                  <a:lnTo>
                    <a:pt x="252" y="789"/>
                  </a:lnTo>
                  <a:lnTo>
                    <a:pt x="252" y="791"/>
                  </a:lnTo>
                  <a:lnTo>
                    <a:pt x="252" y="792"/>
                  </a:lnTo>
                  <a:lnTo>
                    <a:pt x="251" y="804"/>
                  </a:lnTo>
                  <a:lnTo>
                    <a:pt x="250" y="816"/>
                  </a:lnTo>
                  <a:lnTo>
                    <a:pt x="248" y="829"/>
                  </a:lnTo>
                  <a:lnTo>
                    <a:pt x="245" y="841"/>
                  </a:lnTo>
                  <a:lnTo>
                    <a:pt x="236" y="864"/>
                  </a:lnTo>
                  <a:lnTo>
                    <a:pt x="225" y="888"/>
                  </a:lnTo>
                  <a:lnTo>
                    <a:pt x="214" y="910"/>
                  </a:lnTo>
                  <a:lnTo>
                    <a:pt x="202" y="929"/>
                  </a:lnTo>
                  <a:lnTo>
                    <a:pt x="192" y="948"/>
                  </a:lnTo>
                  <a:lnTo>
                    <a:pt x="183" y="963"/>
                  </a:lnTo>
                  <a:lnTo>
                    <a:pt x="183" y="963"/>
                  </a:lnTo>
                  <a:lnTo>
                    <a:pt x="181" y="968"/>
                  </a:lnTo>
                  <a:lnTo>
                    <a:pt x="180" y="976"/>
                  </a:lnTo>
                  <a:lnTo>
                    <a:pt x="181" y="982"/>
                  </a:lnTo>
                  <a:lnTo>
                    <a:pt x="183" y="987"/>
                  </a:lnTo>
                  <a:lnTo>
                    <a:pt x="185" y="994"/>
                  </a:lnTo>
                  <a:lnTo>
                    <a:pt x="189" y="998"/>
                  </a:lnTo>
                  <a:lnTo>
                    <a:pt x="195" y="1003"/>
                  </a:lnTo>
                  <a:lnTo>
                    <a:pt x="200" y="1005"/>
                  </a:lnTo>
                  <a:lnTo>
                    <a:pt x="206" y="1007"/>
                  </a:lnTo>
                  <a:lnTo>
                    <a:pt x="212" y="1008"/>
                  </a:lnTo>
                  <a:lnTo>
                    <a:pt x="219" y="1008"/>
                  </a:lnTo>
                  <a:lnTo>
                    <a:pt x="222" y="1007"/>
                  </a:lnTo>
                  <a:lnTo>
                    <a:pt x="242" y="1003"/>
                  </a:lnTo>
                  <a:lnTo>
                    <a:pt x="264" y="997"/>
                  </a:lnTo>
                  <a:lnTo>
                    <a:pt x="283" y="990"/>
                  </a:lnTo>
                  <a:lnTo>
                    <a:pt x="304" y="980"/>
                  </a:lnTo>
                  <a:lnTo>
                    <a:pt x="323" y="970"/>
                  </a:lnTo>
                  <a:lnTo>
                    <a:pt x="342" y="959"/>
                  </a:lnTo>
                  <a:lnTo>
                    <a:pt x="359" y="948"/>
                  </a:lnTo>
                  <a:lnTo>
                    <a:pt x="376" y="936"/>
                  </a:lnTo>
                  <a:lnTo>
                    <a:pt x="393" y="924"/>
                  </a:lnTo>
                  <a:lnTo>
                    <a:pt x="407" y="912"/>
                  </a:lnTo>
                  <a:lnTo>
                    <a:pt x="421" y="900"/>
                  </a:lnTo>
                  <a:lnTo>
                    <a:pt x="433" y="889"/>
                  </a:lnTo>
                  <a:lnTo>
                    <a:pt x="452" y="870"/>
                  </a:lnTo>
                  <a:lnTo>
                    <a:pt x="465" y="856"/>
                  </a:lnTo>
                  <a:lnTo>
                    <a:pt x="492" y="859"/>
                  </a:lnTo>
                  <a:lnTo>
                    <a:pt x="520" y="862"/>
                  </a:lnTo>
                  <a:lnTo>
                    <a:pt x="548" y="863"/>
                  </a:lnTo>
                  <a:lnTo>
                    <a:pt x="576" y="864"/>
                  </a:lnTo>
                  <a:lnTo>
                    <a:pt x="605" y="863"/>
                  </a:lnTo>
                  <a:lnTo>
                    <a:pt x="634" y="861"/>
                  </a:lnTo>
                  <a:lnTo>
                    <a:pt x="664" y="859"/>
                  </a:lnTo>
                  <a:lnTo>
                    <a:pt x="692" y="855"/>
                  </a:lnTo>
                  <a:lnTo>
                    <a:pt x="720" y="850"/>
                  </a:lnTo>
                  <a:lnTo>
                    <a:pt x="747" y="845"/>
                  </a:lnTo>
                  <a:lnTo>
                    <a:pt x="774" y="837"/>
                  </a:lnTo>
                  <a:lnTo>
                    <a:pt x="800" y="830"/>
                  </a:lnTo>
                  <a:lnTo>
                    <a:pt x="826" y="821"/>
                  </a:lnTo>
                  <a:lnTo>
                    <a:pt x="850" y="811"/>
                  </a:lnTo>
                  <a:lnTo>
                    <a:pt x="874" y="802"/>
                  </a:lnTo>
                  <a:lnTo>
                    <a:pt x="898" y="790"/>
                  </a:lnTo>
                  <a:lnTo>
                    <a:pt x="921" y="778"/>
                  </a:lnTo>
                  <a:lnTo>
                    <a:pt x="942" y="765"/>
                  </a:lnTo>
                  <a:lnTo>
                    <a:pt x="963" y="752"/>
                  </a:lnTo>
                  <a:lnTo>
                    <a:pt x="983" y="737"/>
                  </a:lnTo>
                  <a:lnTo>
                    <a:pt x="1003" y="722"/>
                  </a:lnTo>
                  <a:lnTo>
                    <a:pt x="1020" y="707"/>
                  </a:lnTo>
                  <a:lnTo>
                    <a:pt x="1037" y="690"/>
                  </a:lnTo>
                  <a:lnTo>
                    <a:pt x="1054" y="673"/>
                  </a:lnTo>
                  <a:lnTo>
                    <a:pt x="1069" y="656"/>
                  </a:lnTo>
                  <a:lnTo>
                    <a:pt x="1083" y="638"/>
                  </a:lnTo>
                  <a:lnTo>
                    <a:pt x="1096" y="619"/>
                  </a:lnTo>
                  <a:lnTo>
                    <a:pt x="1106" y="600"/>
                  </a:lnTo>
                  <a:lnTo>
                    <a:pt x="1117" y="580"/>
                  </a:lnTo>
                  <a:lnTo>
                    <a:pt x="1126" y="560"/>
                  </a:lnTo>
                  <a:lnTo>
                    <a:pt x="1133" y="540"/>
                  </a:lnTo>
                  <a:lnTo>
                    <a:pt x="1140" y="519"/>
                  </a:lnTo>
                  <a:lnTo>
                    <a:pt x="1145" y="497"/>
                  </a:lnTo>
                  <a:lnTo>
                    <a:pt x="1149" y="476"/>
                  </a:lnTo>
                  <a:lnTo>
                    <a:pt x="1151" y="454"/>
                  </a:lnTo>
                  <a:lnTo>
                    <a:pt x="1152" y="432"/>
                  </a:lnTo>
                  <a:lnTo>
                    <a:pt x="1151" y="410"/>
                  </a:lnTo>
                  <a:lnTo>
                    <a:pt x="1149" y="388"/>
                  </a:lnTo>
                  <a:lnTo>
                    <a:pt x="1145" y="366"/>
                  </a:lnTo>
                  <a:lnTo>
                    <a:pt x="1140" y="345"/>
                  </a:lnTo>
                  <a:lnTo>
                    <a:pt x="1133" y="324"/>
                  </a:lnTo>
                  <a:lnTo>
                    <a:pt x="1126" y="304"/>
                  </a:lnTo>
                  <a:lnTo>
                    <a:pt x="1117" y="283"/>
                  </a:lnTo>
                  <a:lnTo>
                    <a:pt x="1106" y="264"/>
                  </a:lnTo>
                  <a:lnTo>
                    <a:pt x="1096" y="244"/>
                  </a:lnTo>
                  <a:lnTo>
                    <a:pt x="1083" y="226"/>
                  </a:lnTo>
                  <a:lnTo>
                    <a:pt x="1069" y="208"/>
                  </a:lnTo>
                  <a:lnTo>
                    <a:pt x="1054" y="190"/>
                  </a:lnTo>
                  <a:lnTo>
                    <a:pt x="1037" y="173"/>
                  </a:lnTo>
                  <a:lnTo>
                    <a:pt x="1020" y="157"/>
                  </a:lnTo>
                  <a:lnTo>
                    <a:pt x="1003" y="142"/>
                  </a:lnTo>
                  <a:lnTo>
                    <a:pt x="983" y="127"/>
                  </a:lnTo>
                  <a:lnTo>
                    <a:pt x="963" y="112"/>
                  </a:lnTo>
                  <a:lnTo>
                    <a:pt x="942" y="99"/>
                  </a:lnTo>
                  <a:lnTo>
                    <a:pt x="921" y="86"/>
                  </a:lnTo>
                  <a:lnTo>
                    <a:pt x="898" y="74"/>
                  </a:lnTo>
                  <a:lnTo>
                    <a:pt x="874" y="62"/>
                  </a:lnTo>
                  <a:lnTo>
                    <a:pt x="850" y="52"/>
                  </a:lnTo>
                  <a:lnTo>
                    <a:pt x="826" y="42"/>
                  </a:lnTo>
                  <a:lnTo>
                    <a:pt x="800" y="34"/>
                  </a:lnTo>
                  <a:lnTo>
                    <a:pt x="774" y="26"/>
                  </a:lnTo>
                  <a:lnTo>
                    <a:pt x="747" y="20"/>
                  </a:lnTo>
                  <a:lnTo>
                    <a:pt x="720" y="13"/>
                  </a:lnTo>
                  <a:lnTo>
                    <a:pt x="692" y="9"/>
                  </a:lnTo>
                  <a:lnTo>
                    <a:pt x="664" y="5"/>
                  </a:lnTo>
                  <a:lnTo>
                    <a:pt x="634" y="3"/>
                  </a:lnTo>
                  <a:lnTo>
                    <a:pt x="605" y="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 txBox="1"/>
          <p:nvPr/>
        </p:nvSpPr>
        <p:spPr>
          <a:xfrm>
            <a:off x="7048018" y="2039285"/>
            <a:ext cx="4956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None/>
            </a:pPr>
            <a:r>
              <a:rPr b="1" i="0" lang="en-US" sz="2600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Strategize</a:t>
            </a:r>
            <a:r>
              <a:rPr b="0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with you to create the </a:t>
            </a:r>
            <a:r>
              <a:rPr b="1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perfect custom solution</a:t>
            </a:r>
            <a:r>
              <a:rPr b="0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21" name="Google Shape;121;p5"/>
          <p:cNvSpPr txBox="1"/>
          <p:nvPr/>
        </p:nvSpPr>
        <p:spPr>
          <a:xfrm>
            <a:off x="7048018" y="3488075"/>
            <a:ext cx="4911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None/>
            </a:pPr>
            <a:r>
              <a:rPr b="1" i="0" lang="en-US" sz="2600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Reach</a:t>
            </a:r>
            <a:r>
              <a:rPr b="0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any audience on every device </a:t>
            </a:r>
            <a:r>
              <a:rPr b="0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 accuracy.</a:t>
            </a:r>
            <a:endParaRPr/>
          </a:p>
        </p:txBody>
      </p:sp>
      <p:sp>
        <p:nvSpPr>
          <p:cNvPr id="122" name="Google Shape;122;p5"/>
          <p:cNvSpPr/>
          <p:nvPr/>
        </p:nvSpPr>
        <p:spPr>
          <a:xfrm>
            <a:off x="6145441" y="3492314"/>
            <a:ext cx="822960" cy="8229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rget Audience with solid fill" id="123" name="Google Shape;1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7221" y="3582201"/>
            <a:ext cx="647703" cy="64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7048018" y="4936865"/>
            <a:ext cx="5084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None/>
            </a:pPr>
            <a:r>
              <a:rPr b="1" i="0" lang="en-US" sz="2600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</a:t>
            </a:r>
            <a:r>
              <a:rPr b="0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world class service </a:t>
            </a:r>
            <a:r>
              <a:rPr b="0" i="0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ensure </a:t>
            </a:r>
            <a:r>
              <a:rPr lang="en-US"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your goals’ success. </a:t>
            </a:r>
            <a:endParaRPr b="1" i="0" sz="2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6145441" y="4923325"/>
            <a:ext cx="822960" cy="8229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andshake with solid fill" id="126" name="Google Shape;12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88585" y="5014839"/>
            <a:ext cx="749161" cy="7491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5"/>
          <p:cNvCxnSpPr/>
          <p:nvPr/>
        </p:nvCxnSpPr>
        <p:spPr>
          <a:xfrm>
            <a:off x="5853400" y="0"/>
            <a:ext cx="0" cy="68580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8" name="Google Shape;128;p5"/>
          <p:cNvSpPr txBox="1"/>
          <p:nvPr/>
        </p:nvSpPr>
        <p:spPr>
          <a:xfrm>
            <a:off x="8719457" y="6572764"/>
            <a:ext cx="336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</a:pPr>
            <a:r>
              <a:rPr lang="en-US" sz="800">
                <a:solidFill>
                  <a:schemeClr val="lt1"/>
                </a:solidFill>
              </a:rPr>
              <a:t>©2026 Design Dogo Media Solutions – Design Dogo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75" y="5515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/>
          <p:nvPr/>
        </p:nvSpPr>
        <p:spPr>
          <a:xfrm>
            <a:off x="-1" y="397167"/>
            <a:ext cx="8432801" cy="749252"/>
          </a:xfrm>
          <a:prstGeom prst="rect">
            <a:avLst/>
          </a:prstGeom>
          <a:solidFill>
            <a:srgbClr val="002864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0" y="417800"/>
            <a:ext cx="8634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Design Dogo Media Solutions</a:t>
            </a:r>
            <a:r>
              <a:rPr b="1"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Coverage</a:t>
            </a:r>
            <a:endParaRPr sz="4000"/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186" y="1789512"/>
            <a:ext cx="10677376" cy="264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187" y="4731718"/>
            <a:ext cx="3056709" cy="183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6478" y="4731718"/>
            <a:ext cx="3571113" cy="183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7666" y="4731718"/>
            <a:ext cx="3510896" cy="183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6"/>
          <p:cNvSpPr txBox="1"/>
          <p:nvPr/>
        </p:nvSpPr>
        <p:spPr>
          <a:xfrm>
            <a:off x="661187" y="4340646"/>
            <a:ext cx="30567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FIOS Coverage</a:t>
            </a:r>
            <a:endParaRPr/>
          </a:p>
        </p:txBody>
      </p:sp>
      <p:pic>
        <p:nvPicPr>
          <p:cNvPr id="141" name="Google Shape;14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22925" y="634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Google Shape;146;p7"/>
          <p:cNvGraphicFramePr/>
          <p:nvPr/>
        </p:nvGraphicFramePr>
        <p:xfrm>
          <a:off x="310519" y="1272701"/>
          <a:ext cx="10297548" cy="3049271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47" name="Google Shape;147;p7"/>
          <p:cNvSpPr txBox="1"/>
          <p:nvPr/>
        </p:nvSpPr>
        <p:spPr>
          <a:xfrm>
            <a:off x="146242" y="457002"/>
            <a:ext cx="81266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 Households Are Connected &amp; Engaged Across All Types of Viewing</a:t>
            </a:r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319082" y="4666245"/>
            <a:ext cx="10229053" cy="161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8115" lvl="0" marL="238115" marR="0" rtl="0" algn="l">
              <a:spcBef>
                <a:spcPts val="0"/>
              </a:spcBef>
              <a:spcAft>
                <a:spcPts val="0"/>
              </a:spcAft>
              <a:buClr>
                <a:srgbClr val="2459E0"/>
              </a:buClr>
              <a:buSzPts val="1000"/>
              <a:buFont typeface="Arial"/>
              <a:buChar char="•"/>
            </a:pPr>
            <a:r>
              <a:rPr b="1" lang="en-US" sz="1000">
                <a:solidFill>
                  <a:srgbClr val="2459E0"/>
                </a:solidFill>
                <a:latin typeface="Calibri"/>
                <a:ea typeface="Calibri"/>
                <a:cs typeface="Calibri"/>
                <a:sym typeface="Calibri"/>
              </a:rPr>
              <a:t>Internet Usage on Top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99% of households on Long Island reports using the internet, meaning they can be reached using our digital products.</a:t>
            </a:r>
            <a:endParaRPr/>
          </a:p>
          <a:p>
            <a:pPr indent="-174615" lvl="0" marL="23811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8115" lvl="0" marL="238115" marR="0" rtl="0" algn="l">
              <a:spcBef>
                <a:spcPts val="0"/>
              </a:spcBef>
              <a:spcAft>
                <a:spcPts val="0"/>
              </a:spcAft>
              <a:buClr>
                <a:srgbClr val="2459E0"/>
              </a:buClr>
              <a:buSzPts val="1000"/>
              <a:buFont typeface="Arial"/>
              <a:buChar char="•"/>
            </a:pPr>
            <a:r>
              <a:rPr b="1" lang="en-US" sz="1000">
                <a:solidFill>
                  <a:srgbClr val="2459E0"/>
                </a:solidFill>
                <a:latin typeface="Calibri"/>
                <a:ea typeface="Calibri"/>
                <a:cs typeface="Calibri"/>
                <a:sym typeface="Calibri"/>
              </a:rPr>
              <a:t>Streaming is Dominant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 86% of Long Island households report streaming content, with 82% of residents using an Ad-Supported streaming service, meaning they can be served ads while they are viewing content.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459E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8115" lvl="0" marL="238115" marR="0" rtl="0" algn="l">
              <a:spcBef>
                <a:spcPts val="0"/>
              </a:spcBef>
              <a:spcAft>
                <a:spcPts val="0"/>
              </a:spcAft>
              <a:buClr>
                <a:srgbClr val="2459E0"/>
              </a:buClr>
              <a:buSzPts val="1000"/>
              <a:buFont typeface="Arial"/>
              <a:buChar char="•"/>
            </a:pPr>
            <a:r>
              <a:rPr b="1" lang="en-US" sz="1000">
                <a:solidFill>
                  <a:srgbClr val="2459E0"/>
                </a:solidFill>
                <a:latin typeface="Calibri"/>
                <a:ea typeface="Calibri"/>
                <a:cs typeface="Calibri"/>
                <a:sym typeface="Calibri"/>
              </a:rPr>
              <a:t>TV is still a Strong Anchor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Traditional TV is still very relevant, with 74% of the audience having watched cable TV in the past 7 days.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8115" lvl="0" marL="238115" marR="0" rtl="0" algn="l">
              <a:spcBef>
                <a:spcPts val="0"/>
              </a:spcBef>
              <a:spcAft>
                <a:spcPts val="0"/>
              </a:spcAft>
              <a:buClr>
                <a:srgbClr val="2459E0"/>
              </a:buClr>
              <a:buSzPts val="1000"/>
              <a:buFont typeface="Arial"/>
              <a:buChar char="•"/>
            </a:pPr>
            <a:r>
              <a:rPr b="1" lang="en-US" sz="1000">
                <a:solidFill>
                  <a:srgbClr val="2459E0"/>
                </a:solidFill>
                <a:latin typeface="Calibri"/>
                <a:ea typeface="Calibri"/>
                <a:cs typeface="Calibri"/>
                <a:sym typeface="Calibri"/>
              </a:rPr>
              <a:t>People are Streaming Everywhere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55% of respondents report viewing streaming content on their mobile device, taking their favorite programs on the go.</a:t>
            </a:r>
            <a:endParaRPr/>
          </a:p>
          <a:p>
            <a:pPr indent="-174615" lvl="0" marL="23811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8115" lvl="0" marL="238115" marR="0" rtl="0" algn="l">
              <a:spcBef>
                <a:spcPts val="0"/>
              </a:spcBef>
              <a:spcAft>
                <a:spcPts val="0"/>
              </a:spcAft>
              <a:buClr>
                <a:srgbClr val="2459E0"/>
              </a:buClr>
              <a:buSzPts val="1000"/>
              <a:buFont typeface="Arial"/>
              <a:buChar char="•"/>
            </a:pPr>
            <a:r>
              <a:rPr b="1" lang="en-US" sz="1000">
                <a:solidFill>
                  <a:srgbClr val="2459E0"/>
                </a:solidFill>
                <a:latin typeface="Calibri"/>
                <a:ea typeface="Calibri"/>
                <a:cs typeface="Calibri"/>
                <a:sym typeface="Calibri"/>
              </a:rPr>
              <a:t>Cord-Cutters and Cord-Nevers are Not Prominent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The presence of cord-cutters and cord-nevers are still quite low on Long Island, with each category sitting below 23% of the total population.</a:t>
            </a: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155713" y="843932"/>
            <a:ext cx="5468313" cy="271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Household % Reach</a:t>
            </a:r>
            <a:endParaRPr/>
          </a:p>
        </p:txBody>
      </p:sp>
      <p:sp>
        <p:nvSpPr>
          <p:cNvPr id="150" name="Google Shape;150;p7"/>
          <p:cNvSpPr txBox="1"/>
          <p:nvPr/>
        </p:nvSpPr>
        <p:spPr>
          <a:xfrm>
            <a:off x="319081" y="4342650"/>
            <a:ext cx="2570788" cy="348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67">
                <a:solidFill>
                  <a:srgbClr val="F66608"/>
                </a:solidFill>
                <a:latin typeface="Calibri"/>
                <a:ea typeface="Calibri"/>
                <a:cs typeface="Calibri"/>
                <a:sym typeface="Calibri"/>
              </a:rPr>
              <a:t>Insights:</a:t>
            </a:r>
            <a:endParaRPr/>
          </a:p>
        </p:txBody>
      </p:sp>
      <p:sp>
        <p:nvSpPr>
          <p:cNvPr id="151" name="Google Shape;151;p7"/>
          <p:cNvSpPr txBox="1"/>
          <p:nvPr/>
        </p:nvSpPr>
        <p:spPr>
          <a:xfrm>
            <a:off x="146242" y="102765"/>
            <a:ext cx="5927125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2964F9"/>
                </a:solidFill>
                <a:latin typeface="Calibri"/>
                <a:ea typeface="Calibri"/>
                <a:cs typeface="Calibri"/>
                <a:sym typeface="Calibri"/>
              </a:rPr>
              <a:t>Geography: Long Island</a:t>
            </a:r>
            <a:endParaRPr/>
          </a:p>
        </p:txBody>
      </p:sp>
      <p:pic>
        <p:nvPicPr>
          <p:cNvPr id="152" name="Google Shape;15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2425" y="63400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8"/>
          <p:cNvGrpSpPr/>
          <p:nvPr/>
        </p:nvGrpSpPr>
        <p:grpSpPr>
          <a:xfrm>
            <a:off x="2587920" y="1804790"/>
            <a:ext cx="6870583" cy="5062016"/>
            <a:chOff x="2827089" y="1851073"/>
            <a:chExt cx="6870583" cy="5011170"/>
          </a:xfrm>
        </p:grpSpPr>
        <p:sp>
          <p:nvSpPr>
            <p:cNvPr id="159" name="Google Shape;159;p8"/>
            <p:cNvSpPr/>
            <p:nvPr/>
          </p:nvSpPr>
          <p:spPr>
            <a:xfrm>
              <a:off x="2827089" y="1851073"/>
              <a:ext cx="6870583" cy="5011168"/>
            </a:xfrm>
            <a:custGeom>
              <a:rect b="b" l="l" r="r" t="t"/>
              <a:pathLst>
                <a:path extrusionOk="0" h="4568312" w="6019800">
                  <a:moveTo>
                    <a:pt x="3009900" y="0"/>
                  </a:moveTo>
                  <a:cubicBezTo>
                    <a:pt x="4672222" y="0"/>
                    <a:pt x="6019800" y="1347578"/>
                    <a:pt x="6019800" y="3009900"/>
                  </a:cubicBezTo>
                  <a:cubicBezTo>
                    <a:pt x="6019800" y="3529376"/>
                    <a:pt x="5888201" y="4018115"/>
                    <a:pt x="5656521" y="4444597"/>
                  </a:cubicBezTo>
                  <a:lnTo>
                    <a:pt x="5581363" y="4568312"/>
                  </a:lnTo>
                  <a:lnTo>
                    <a:pt x="438438" y="4568312"/>
                  </a:lnTo>
                  <a:lnTo>
                    <a:pt x="363279" y="4444597"/>
                  </a:lnTo>
                  <a:cubicBezTo>
                    <a:pt x="131600" y="4018115"/>
                    <a:pt x="0" y="3529376"/>
                    <a:pt x="0" y="3009900"/>
                  </a:cubicBezTo>
                  <a:cubicBezTo>
                    <a:pt x="0" y="1347578"/>
                    <a:pt x="1347578" y="0"/>
                    <a:pt x="3009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3086100" y="2113601"/>
              <a:ext cx="6312696" cy="4748642"/>
            </a:xfrm>
            <a:custGeom>
              <a:rect b="b" l="l" r="r" t="t"/>
              <a:pathLst>
                <a:path extrusionOk="0" h="4568312" w="6019800">
                  <a:moveTo>
                    <a:pt x="3009900" y="0"/>
                  </a:moveTo>
                  <a:cubicBezTo>
                    <a:pt x="4672222" y="0"/>
                    <a:pt x="6019800" y="1347578"/>
                    <a:pt x="6019800" y="3009900"/>
                  </a:cubicBezTo>
                  <a:cubicBezTo>
                    <a:pt x="6019800" y="3529376"/>
                    <a:pt x="5888201" y="4018115"/>
                    <a:pt x="5656521" y="4444597"/>
                  </a:cubicBezTo>
                  <a:lnTo>
                    <a:pt x="5581363" y="4568312"/>
                  </a:lnTo>
                  <a:lnTo>
                    <a:pt x="438438" y="4568312"/>
                  </a:lnTo>
                  <a:lnTo>
                    <a:pt x="363279" y="4444597"/>
                  </a:lnTo>
                  <a:cubicBezTo>
                    <a:pt x="131600" y="4018115"/>
                    <a:pt x="0" y="3529376"/>
                    <a:pt x="0" y="3009900"/>
                  </a:cubicBezTo>
                  <a:cubicBezTo>
                    <a:pt x="0" y="1347578"/>
                    <a:pt x="1347578" y="0"/>
                    <a:pt x="3009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2920678" y="1896740"/>
              <a:ext cx="6659638" cy="4961259"/>
            </a:xfrm>
            <a:custGeom>
              <a:rect b="b" l="l" r="r" t="t"/>
              <a:pathLst>
                <a:path extrusionOk="0" h="4568312" w="6019800">
                  <a:moveTo>
                    <a:pt x="3009900" y="0"/>
                  </a:moveTo>
                  <a:cubicBezTo>
                    <a:pt x="4672222" y="0"/>
                    <a:pt x="6019800" y="1347578"/>
                    <a:pt x="6019800" y="3009900"/>
                  </a:cubicBezTo>
                  <a:cubicBezTo>
                    <a:pt x="6019800" y="3529376"/>
                    <a:pt x="5888201" y="4018115"/>
                    <a:pt x="5656521" y="4444597"/>
                  </a:cubicBezTo>
                  <a:lnTo>
                    <a:pt x="5581363" y="4568312"/>
                  </a:lnTo>
                  <a:lnTo>
                    <a:pt x="438438" y="4568312"/>
                  </a:lnTo>
                  <a:lnTo>
                    <a:pt x="363279" y="4444597"/>
                  </a:lnTo>
                  <a:cubicBezTo>
                    <a:pt x="131600" y="4018115"/>
                    <a:pt x="0" y="3529376"/>
                    <a:pt x="0" y="3009900"/>
                  </a:cubicBezTo>
                  <a:cubicBezTo>
                    <a:pt x="0" y="1347578"/>
                    <a:pt x="1347578" y="0"/>
                    <a:pt x="3009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8"/>
          <p:cNvGrpSpPr/>
          <p:nvPr/>
        </p:nvGrpSpPr>
        <p:grpSpPr>
          <a:xfrm>
            <a:off x="6924283" y="4143742"/>
            <a:ext cx="2755540" cy="2755538"/>
            <a:chOff x="8935259" y="790010"/>
            <a:chExt cx="2646824" cy="2646822"/>
          </a:xfrm>
        </p:grpSpPr>
        <p:sp>
          <p:nvSpPr>
            <p:cNvPr id="163" name="Google Shape;163;p8"/>
            <p:cNvSpPr/>
            <p:nvPr/>
          </p:nvSpPr>
          <p:spPr>
            <a:xfrm>
              <a:off x="8935259" y="790010"/>
              <a:ext cx="2646824" cy="2646822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0800" rotWithShape="0" dir="162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9015404" y="865636"/>
              <a:ext cx="2486534" cy="2486531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71500" sx="88000" rotWithShape="0" algn="ctr" dir="5400000" dist="50800" sy="88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8"/>
          <p:cNvGrpSpPr/>
          <p:nvPr/>
        </p:nvGrpSpPr>
        <p:grpSpPr>
          <a:xfrm>
            <a:off x="2459993" y="4143742"/>
            <a:ext cx="2755540" cy="2755538"/>
            <a:chOff x="8935259" y="790010"/>
            <a:chExt cx="2646824" cy="2646822"/>
          </a:xfrm>
        </p:grpSpPr>
        <p:sp>
          <p:nvSpPr>
            <p:cNvPr id="166" name="Google Shape;166;p8"/>
            <p:cNvSpPr/>
            <p:nvPr/>
          </p:nvSpPr>
          <p:spPr>
            <a:xfrm>
              <a:off x="8935259" y="790010"/>
              <a:ext cx="2646824" cy="2646822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0800" rotWithShape="0" dir="162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9015404" y="865636"/>
              <a:ext cx="2486534" cy="2486531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71500" sx="88000" rotWithShape="0" algn="ctr" dir="5400000" dist="50800" sy="88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8"/>
          <p:cNvGrpSpPr/>
          <p:nvPr/>
        </p:nvGrpSpPr>
        <p:grpSpPr>
          <a:xfrm>
            <a:off x="6209184" y="1422263"/>
            <a:ext cx="2755540" cy="2755538"/>
            <a:chOff x="8935259" y="790010"/>
            <a:chExt cx="2646824" cy="2646822"/>
          </a:xfrm>
        </p:grpSpPr>
        <p:sp>
          <p:nvSpPr>
            <p:cNvPr id="169" name="Google Shape;169;p8"/>
            <p:cNvSpPr/>
            <p:nvPr/>
          </p:nvSpPr>
          <p:spPr>
            <a:xfrm>
              <a:off x="8935259" y="790010"/>
              <a:ext cx="2646824" cy="2646822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0800" rotWithShape="0" dir="162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9015404" y="865636"/>
              <a:ext cx="2486534" cy="2486531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71500" sx="88000" rotWithShape="0" algn="ctr" dir="5400000" dist="50800" sy="88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p8"/>
          <p:cNvSpPr/>
          <p:nvPr/>
        </p:nvSpPr>
        <p:spPr>
          <a:xfrm>
            <a:off x="177800" y="4777634"/>
            <a:ext cx="2097310" cy="1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Align with engaged audiences consuming content with our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video 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(including non-skippable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YouTube </a:t>
            </a:r>
            <a:r>
              <a:rPr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Twitch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out-of-home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display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&amp;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solutions</a:t>
            </a:r>
            <a:endParaRPr/>
          </a:p>
        </p:txBody>
      </p:sp>
      <p:grpSp>
        <p:nvGrpSpPr>
          <p:cNvPr id="172" name="Google Shape;172;p8"/>
          <p:cNvGrpSpPr/>
          <p:nvPr/>
        </p:nvGrpSpPr>
        <p:grpSpPr>
          <a:xfrm>
            <a:off x="3268761" y="1407810"/>
            <a:ext cx="2755540" cy="2755538"/>
            <a:chOff x="8935259" y="790010"/>
            <a:chExt cx="2646824" cy="2646822"/>
          </a:xfrm>
        </p:grpSpPr>
        <p:sp>
          <p:nvSpPr>
            <p:cNvPr id="173" name="Google Shape;173;p8"/>
            <p:cNvSpPr/>
            <p:nvPr/>
          </p:nvSpPr>
          <p:spPr>
            <a:xfrm>
              <a:off x="8935259" y="790010"/>
              <a:ext cx="2646824" cy="2646822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0800" rotWithShape="0" dir="162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9015404" y="865636"/>
              <a:ext cx="2486534" cy="2486531"/>
            </a:xfrm>
            <a:prstGeom prst="ellipse">
              <a:avLst/>
            </a:prstGeom>
            <a:solidFill>
              <a:srgbClr val="03357C">
                <a:alpha val="80000"/>
              </a:srgbClr>
            </a:solidFill>
            <a:ln>
              <a:noFill/>
            </a:ln>
            <a:effectLst>
              <a:outerShdw blurRad="571500" sx="88000" rotWithShape="0" algn="ctr" dir="5400000" dist="50800" sy="88000">
                <a:srgbClr val="000000">
                  <a:alpha val="3764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t/>
              </a:r>
              <a:endParaRPr b="0" i="0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person and person sitting on a couch&#10;&#10;Description automatically generated with medium confidence" id="175" name="Google Shape;175;p8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5376" y="1589673"/>
            <a:ext cx="2377440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>
            <p:ph type="title"/>
          </p:nvPr>
        </p:nvSpPr>
        <p:spPr>
          <a:xfrm>
            <a:off x="507003" y="365125"/>
            <a:ext cx="11177995" cy="7464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3F3F3F"/>
                </a:solidFill>
              </a:rPr>
              <a:t>Reach Premium Audiences on Every Screen</a:t>
            </a:r>
            <a:endParaRPr/>
          </a:p>
        </p:txBody>
      </p:sp>
      <p:sp>
        <p:nvSpPr>
          <p:cNvPr id="177" name="Google Shape;177;p8"/>
          <p:cNvSpPr txBox="1"/>
          <p:nvPr/>
        </p:nvSpPr>
        <p:spPr>
          <a:xfrm>
            <a:off x="1025267" y="1580840"/>
            <a:ext cx="19652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Traditional TV</a:t>
            </a:r>
            <a:endParaRPr/>
          </a:p>
        </p:txBody>
      </p:sp>
      <p:sp>
        <p:nvSpPr>
          <p:cNvPr id="178" name="Google Shape;178;p8"/>
          <p:cNvSpPr txBox="1"/>
          <p:nvPr/>
        </p:nvSpPr>
        <p:spPr>
          <a:xfrm>
            <a:off x="9829532" y="4103682"/>
            <a:ext cx="228621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AdMessenger Mobile Solutions</a:t>
            </a:r>
            <a:endParaRPr/>
          </a:p>
        </p:txBody>
      </p:sp>
      <p:sp>
        <p:nvSpPr>
          <p:cNvPr id="179" name="Google Shape;179;p8"/>
          <p:cNvSpPr/>
          <p:nvPr/>
        </p:nvSpPr>
        <p:spPr>
          <a:xfrm>
            <a:off x="9829532" y="4777634"/>
            <a:ext cx="2121042" cy="1401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Reach customers in the consideration phase on our proprietary mobile-only solution,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AdMessenger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best-in-class engagement, cost efficiency.</a:t>
            </a:r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9152466" y="1995244"/>
            <a:ext cx="2755540" cy="1623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Extend your brand message beyond traditional TV to reach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Netflix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subscribers, </a:t>
            </a: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YouTube TV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subscribers, </a:t>
            </a: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Amazon Prime Video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subscribers,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cord-stackers, cord-cutters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cord-nevers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while they are streaming at their convenience.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9152466" y="1593383"/>
            <a:ext cx="299008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Streaming TV</a:t>
            </a:r>
            <a:endParaRPr/>
          </a:p>
        </p:txBody>
      </p:sp>
      <p:sp>
        <p:nvSpPr>
          <p:cNvPr id="182" name="Google Shape;182;p8"/>
          <p:cNvSpPr txBox="1"/>
          <p:nvPr/>
        </p:nvSpPr>
        <p:spPr>
          <a:xfrm>
            <a:off x="687692" y="4103682"/>
            <a:ext cx="16268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 </a:t>
            </a:r>
            <a:b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Solutions</a:t>
            </a:r>
            <a:endParaRPr/>
          </a:p>
        </p:txBody>
      </p:sp>
      <p:pic>
        <p:nvPicPr>
          <p:cNvPr descr="A living room with a tv and bookshelves&#10;&#10;Description automatically generated with medium confidence" id="183" name="Google Shape;183;p8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5051" y="1621981"/>
            <a:ext cx="237744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in a room&#10;&#10;Description automatically generated with low confidence" id="184" name="Google Shape;184;p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8875" y="4316844"/>
            <a:ext cx="237744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o people sitting on a couch with a computer&#10;&#10;Description automatically generated with medium confidence" id="185" name="Google Shape;185;p8"/>
          <p:cNvPicPr preferRelativeResize="0"/>
          <p:nvPr>
            <p:ph idx="4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40177" y="4316844"/>
            <a:ext cx="2377440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/>
          <p:nvPr/>
        </p:nvSpPr>
        <p:spPr>
          <a:xfrm>
            <a:off x="518304" y="1874888"/>
            <a:ext cx="2426818" cy="1180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Integrate, optimize, and maximize your brand messaging on the #1 brand builder with audiences of major programs, events, and LIVE sports.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21000" y="6179237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/>
          <p:nvPr/>
        </p:nvSpPr>
        <p:spPr>
          <a:xfrm>
            <a:off x="0" y="2616348"/>
            <a:ext cx="12192000" cy="3444681"/>
          </a:xfrm>
          <a:prstGeom prst="rect">
            <a:avLst/>
          </a:prstGeom>
          <a:solidFill>
            <a:srgbClr val="092B8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8839522" y="0"/>
            <a:ext cx="33692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p9"/>
          <p:cNvGrpSpPr/>
          <p:nvPr/>
        </p:nvGrpSpPr>
        <p:grpSpPr>
          <a:xfrm>
            <a:off x="11978103" y="9376"/>
            <a:ext cx="80863" cy="6861105"/>
            <a:chOff x="216851" y="0"/>
            <a:chExt cx="80863" cy="6861105"/>
          </a:xfrm>
        </p:grpSpPr>
        <p:cxnSp>
          <p:nvCxnSpPr>
            <p:cNvPr id="195" name="Google Shape;195;p9"/>
            <p:cNvCxnSpPr/>
            <p:nvPr/>
          </p:nvCxnSpPr>
          <p:spPr>
            <a:xfrm>
              <a:off x="297714" y="0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6" name="Google Shape;196;p9"/>
            <p:cNvCxnSpPr/>
            <p:nvPr/>
          </p:nvCxnSpPr>
          <p:spPr>
            <a:xfrm>
              <a:off x="216851" y="3105"/>
              <a:ext cx="0" cy="68580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7" name="Google Shape;197;p9"/>
          <p:cNvSpPr/>
          <p:nvPr/>
        </p:nvSpPr>
        <p:spPr>
          <a:xfrm>
            <a:off x="763618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3215143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5682577" y="2912624"/>
            <a:ext cx="1146425" cy="11464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0" name="Google Shape;200;p9"/>
          <p:cNvGrpSpPr/>
          <p:nvPr/>
        </p:nvGrpSpPr>
        <p:grpSpPr>
          <a:xfrm>
            <a:off x="2897852" y="4341001"/>
            <a:ext cx="1899737" cy="1619871"/>
            <a:chOff x="1704716" y="2500734"/>
            <a:chExt cx="2585003" cy="1619871"/>
          </a:xfrm>
        </p:grpSpPr>
        <p:sp>
          <p:nvSpPr>
            <p:cNvPr id="201" name="Google Shape;201;p9"/>
            <p:cNvSpPr/>
            <p:nvPr/>
          </p:nvSpPr>
          <p:spPr>
            <a:xfrm>
              <a:off x="1704716" y="2500734"/>
              <a:ext cx="256485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In-Depth Coverage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1797087" y="3104942"/>
              <a:ext cx="249263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Viewers tune in for  local anchors reporting local news and weather affecting their communities.</a:t>
              </a:r>
              <a:endParaRPr/>
            </a:p>
          </p:txBody>
        </p:sp>
      </p:grpSp>
      <p:grpSp>
        <p:nvGrpSpPr>
          <p:cNvPr id="203" name="Google Shape;203;p9"/>
          <p:cNvGrpSpPr/>
          <p:nvPr/>
        </p:nvGrpSpPr>
        <p:grpSpPr>
          <a:xfrm>
            <a:off x="440269" y="4341000"/>
            <a:ext cx="1884929" cy="1619871"/>
            <a:chOff x="1367239" y="2500734"/>
            <a:chExt cx="2564854" cy="1619872"/>
          </a:xfrm>
        </p:grpSpPr>
        <p:sp>
          <p:nvSpPr>
            <p:cNvPr id="204" name="Google Shape;204;p9"/>
            <p:cNvSpPr/>
            <p:nvPr/>
          </p:nvSpPr>
          <p:spPr>
            <a:xfrm>
              <a:off x="1463793" y="2500734"/>
              <a:ext cx="2399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Hyper-local </a:t>
              </a:r>
              <a:b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Reach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367239" y="3104942"/>
              <a:ext cx="2564854" cy="1015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News 12 is the largest and #1 news network in the Tri-State area with 7 distinct news channels reaching communities.</a:t>
              </a:r>
              <a:endParaRPr/>
            </a:p>
          </p:txBody>
        </p:sp>
      </p:grpSp>
      <p:grpSp>
        <p:nvGrpSpPr>
          <p:cNvPr id="206" name="Google Shape;206;p9"/>
          <p:cNvGrpSpPr/>
          <p:nvPr/>
        </p:nvGrpSpPr>
        <p:grpSpPr>
          <a:xfrm>
            <a:off x="5340728" y="4341000"/>
            <a:ext cx="1897358" cy="1619871"/>
            <a:chOff x="1656378" y="2500734"/>
            <a:chExt cx="2581768" cy="1619872"/>
          </a:xfrm>
        </p:grpSpPr>
        <p:sp>
          <p:nvSpPr>
            <p:cNvPr id="207" name="Google Shape;207;p9"/>
            <p:cNvSpPr/>
            <p:nvPr/>
          </p:nvSpPr>
          <p:spPr>
            <a:xfrm>
              <a:off x="1656378" y="2500734"/>
              <a:ext cx="2581768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Award-Winning Content</a:t>
              </a:r>
              <a:endParaRPr b="1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1745513" y="3104942"/>
              <a:ext cx="2492633" cy="1015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Winning over 150 Emmy Awards through the last 10 years - this </a:t>
              </a:r>
              <a:b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is more than any other news station.</a:t>
              </a:r>
              <a:endParaRPr/>
            </a:p>
          </p:txBody>
        </p:sp>
      </p:grpSp>
      <p:pic>
        <p:nvPicPr>
          <p:cNvPr id="209" name="Google Shape;20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3639" y="3148012"/>
            <a:ext cx="705822" cy="650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orking on a computer&#10;&#10;Description automatically generated" id="210" name="Google Shape;210;p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9038" y="0"/>
            <a:ext cx="4422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9"/>
          <p:cNvSpPr txBox="1"/>
          <p:nvPr/>
        </p:nvSpPr>
        <p:spPr>
          <a:xfrm>
            <a:off x="404965" y="794811"/>
            <a:ext cx="599747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News 12 Network</a:t>
            </a:r>
            <a:endParaRPr b="1" sz="4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404964" y="1597081"/>
            <a:ext cx="6676971" cy="7750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Gain access the #1 News Network in the Tri-State area or reach streamers catching up on news for free via News 12 New York! </a:t>
            </a:r>
            <a:endParaRPr/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9961" y="3118020"/>
            <a:ext cx="538692" cy="72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31429" y="3190952"/>
            <a:ext cx="689505" cy="66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40275" y="6218825"/>
            <a:ext cx="1421550" cy="5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ptimum Media">
      <a:dk1>
        <a:srgbClr val="000000"/>
      </a:dk1>
      <a:lt1>
        <a:srgbClr val="FFFFFF"/>
      </a:lt1>
      <a:dk2>
        <a:srgbClr val="002864"/>
      </a:dk2>
      <a:lt2>
        <a:srgbClr val="E7E6E6"/>
      </a:lt2>
      <a:accent1>
        <a:srgbClr val="2760F0"/>
      </a:accent1>
      <a:accent2>
        <a:srgbClr val="002864"/>
      </a:accent2>
      <a:accent3>
        <a:srgbClr val="F66608"/>
      </a:accent3>
      <a:accent4>
        <a:srgbClr val="000000"/>
      </a:accent4>
      <a:accent5>
        <a:srgbClr val="03357C"/>
      </a:accent5>
      <a:accent6>
        <a:srgbClr val="FFFFFF"/>
      </a:accent6>
      <a:hlink>
        <a:srgbClr val="2760F0"/>
      </a:hlink>
      <a:folHlink>
        <a:srgbClr val="0028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2023-01-03T18:49:52Z</dcterms:created>
  <dc:creator>Jenna Walker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111200.0</vt:r8>
  </property>
  <property fmtid="{D5CDD505-2E9C-101B-9397-08002B2CF9AE}" pid="3" name="_ColorHex">
    <vt:lpwstr/>
  </property>
  <property fmtid="{D5CDD505-2E9C-101B-9397-08002B2CF9AE}" pid="4" name="_Emoji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_ColorTag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  <property fmtid="{D5CDD505-2E9C-101B-9397-08002B2CF9AE}" pid="10" name="ContentTypeId">
    <vt:lpwstr>0x010100712862F9E9A4BD4A9F3EA018400A201A</vt:lpwstr>
  </property>
</Properties>
</file>