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3" r:id="rId5"/>
    <p:sldId id="295" r:id="rId6"/>
    <p:sldId id="294" r:id="rId7"/>
    <p:sldId id="306" r:id="rId8"/>
    <p:sldId id="305" r:id="rId9"/>
    <p:sldId id="296" r:id="rId10"/>
    <p:sldId id="315" r:id="rId11"/>
    <p:sldId id="316" r:id="rId12"/>
    <p:sldId id="307" r:id="rId13"/>
    <p:sldId id="304" r:id="rId14"/>
    <p:sldId id="303" r:id="rId15"/>
    <p:sldId id="275" r:id="rId16"/>
    <p:sldId id="274" r:id="rId17"/>
    <p:sldId id="276" r:id="rId1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7CA"/>
    <a:srgbClr val="B3E0E9"/>
    <a:srgbClr val="FFD132"/>
    <a:srgbClr val="A35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18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1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038F2F9-D1AA-46E0-B5B0-3F1E907EA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D233FE-8BE7-491A-BD54-4A3C5A1BF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BC94A-C912-428C-B391-392134627AD1}" type="datetimeFigureOut">
              <a:rPr lang="nl-NL" smtClean="0"/>
              <a:t>13-10-2025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2663DE-CE02-4C74-804C-824DCB4B40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45472F-C2BA-46D4-A743-A40C8955B1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CF3A7-DCEF-426E-9B31-87F1BFE6CD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95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8B8F-1853-4BA6-84DE-A61B3D86F6AA}" type="datetimeFigureOut">
              <a:rPr lang="nl-NL" smtClean="0"/>
              <a:t>13-10-2025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82403-D312-452C-8EF4-A5AAB8B062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44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82403-D312-452C-8EF4-A5AAB8B062A4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476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531BFF6-3F7C-4299-BA3F-3E9B905C4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9200" y="2"/>
            <a:ext cx="9892800" cy="6857998"/>
          </a:xfrm>
          <a:custGeom>
            <a:avLst/>
            <a:gdLst>
              <a:gd name="connsiteX0" fmla="*/ 531622 w 9892800"/>
              <a:gd name="connsiteY0" fmla="*/ 0 h 6857998"/>
              <a:gd name="connsiteX1" fmla="*/ 9892800 w 9892800"/>
              <a:gd name="connsiteY1" fmla="*/ 0 h 6857998"/>
              <a:gd name="connsiteX2" fmla="*/ 9892800 w 9892800"/>
              <a:gd name="connsiteY2" fmla="*/ 5209307 h 6857998"/>
              <a:gd name="connsiteX3" fmla="*/ 9892800 w 9892800"/>
              <a:gd name="connsiteY3" fmla="*/ 5694656 h 6857998"/>
              <a:gd name="connsiteX4" fmla="*/ 9892800 w 9892800"/>
              <a:gd name="connsiteY4" fmla="*/ 6857998 h 6857998"/>
              <a:gd name="connsiteX5" fmla="*/ 7994926 w 9892800"/>
              <a:gd name="connsiteY5" fmla="*/ 6857998 h 6857998"/>
              <a:gd name="connsiteX6" fmla="*/ 7519055 w 9892800"/>
              <a:gd name="connsiteY6" fmla="*/ 6857998 h 6857998"/>
              <a:gd name="connsiteX7" fmla="*/ 539516 w 9892800"/>
              <a:gd name="connsiteY7" fmla="*/ 6857998 h 6857998"/>
              <a:gd name="connsiteX8" fmla="*/ 503661 w 9892800"/>
              <a:gd name="connsiteY8" fmla="*/ 6752035 h 6857998"/>
              <a:gd name="connsiteX9" fmla="*/ 7727 w 9892800"/>
              <a:gd name="connsiteY9" fmla="*/ 3850821 h 6857998"/>
              <a:gd name="connsiteX10" fmla="*/ 0 w 9892800"/>
              <a:gd name="connsiteY10" fmla="*/ 3443584 h 6857998"/>
              <a:gd name="connsiteX11" fmla="*/ 0 w 9892800"/>
              <a:gd name="connsiteY11" fmla="*/ 3391087 h 6857998"/>
              <a:gd name="connsiteX12" fmla="*/ 7727 w 9892800"/>
              <a:gd name="connsiteY12" fmla="*/ 2983849 h 6857998"/>
              <a:gd name="connsiteX13" fmla="*/ 503661 w 9892800"/>
              <a:gd name="connsiteY13" fmla="*/ 8263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92800" h="6857998">
                <a:moveTo>
                  <a:pt x="531622" y="0"/>
                </a:moveTo>
                <a:lnTo>
                  <a:pt x="9892800" y="0"/>
                </a:lnTo>
                <a:lnTo>
                  <a:pt x="9892800" y="5209307"/>
                </a:lnTo>
                <a:lnTo>
                  <a:pt x="9892800" y="5694656"/>
                </a:lnTo>
                <a:lnTo>
                  <a:pt x="9892800" y="6857998"/>
                </a:lnTo>
                <a:lnTo>
                  <a:pt x="7994926" y="6857998"/>
                </a:lnTo>
                <a:lnTo>
                  <a:pt x="7519055" y="6857998"/>
                </a:lnTo>
                <a:lnTo>
                  <a:pt x="539516" y="6857998"/>
                </a:lnTo>
                <a:lnTo>
                  <a:pt x="503661" y="6752035"/>
                </a:lnTo>
                <a:cubicBezTo>
                  <a:pt x="216967" y="5830283"/>
                  <a:pt x="45991" y="4857547"/>
                  <a:pt x="7727" y="3850821"/>
                </a:cubicBezTo>
                <a:lnTo>
                  <a:pt x="0" y="3443584"/>
                </a:lnTo>
                <a:lnTo>
                  <a:pt x="0" y="3391087"/>
                </a:lnTo>
                <a:lnTo>
                  <a:pt x="7727" y="2983849"/>
                </a:lnTo>
                <a:cubicBezTo>
                  <a:pt x="45991" y="1977122"/>
                  <a:pt x="216967" y="1004386"/>
                  <a:pt x="503661" y="82634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9935F7A3-3882-4A05-8A50-C27058844E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1"/>
            <a:ext cx="2658714" cy="6857999"/>
          </a:xfrm>
          <a:custGeom>
            <a:avLst/>
            <a:gdLst>
              <a:gd name="connsiteX0" fmla="*/ 0 w 2658714"/>
              <a:gd name="connsiteY0" fmla="*/ 0 h 6857999"/>
              <a:gd name="connsiteX1" fmla="*/ 2650820 w 2658714"/>
              <a:gd name="connsiteY1" fmla="*/ 0 h 6857999"/>
              <a:gd name="connsiteX2" fmla="*/ 2622860 w 2658714"/>
              <a:gd name="connsiteY2" fmla="*/ 82635 h 6857999"/>
              <a:gd name="connsiteX3" fmla="*/ 2118701 w 2658714"/>
              <a:gd name="connsiteY3" fmla="*/ 3417335 h 6857999"/>
              <a:gd name="connsiteX4" fmla="*/ 2622860 w 2658714"/>
              <a:gd name="connsiteY4" fmla="*/ 6752035 h 6857999"/>
              <a:gd name="connsiteX5" fmla="*/ 2658714 w 2658714"/>
              <a:gd name="connsiteY5" fmla="*/ 6857999 h 6857999"/>
              <a:gd name="connsiteX6" fmla="*/ 0 w 2658714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8714" h="6857999">
                <a:moveTo>
                  <a:pt x="0" y="0"/>
                </a:moveTo>
                <a:lnTo>
                  <a:pt x="2650820" y="0"/>
                </a:lnTo>
                <a:lnTo>
                  <a:pt x="2622860" y="82635"/>
                </a:lnTo>
                <a:cubicBezTo>
                  <a:pt x="2295209" y="1136066"/>
                  <a:pt x="2118701" y="2256088"/>
                  <a:pt x="2118701" y="3417335"/>
                </a:cubicBezTo>
                <a:cubicBezTo>
                  <a:pt x="2118701" y="4578583"/>
                  <a:pt x="2295209" y="5698605"/>
                  <a:pt x="2622860" y="6752035"/>
                </a:cubicBezTo>
                <a:lnTo>
                  <a:pt x="2658714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0" y="1857375"/>
            <a:ext cx="9019900" cy="2992921"/>
          </a:xfrm>
        </p:spPr>
        <p:txBody>
          <a:bodyPr anchor="t" anchorCtr="0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0" y="1087438"/>
            <a:ext cx="9019900" cy="769937"/>
          </a:xfr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5" name="Datum placeholder">
            <a:extLst>
              <a:ext uri="{FF2B5EF4-FFF2-40B4-BE49-F238E27FC236}">
                <a16:creationId xmlns:a16="http://schemas.microsoft.com/office/drawing/2014/main" id="{500AA7F8-3C9B-45B6-9343-39A56EDC86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744" y="6102487"/>
            <a:ext cx="2126491" cy="27699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  <p:sp>
        <p:nvSpPr>
          <p:cNvPr id="16" name="Balk links">
            <a:extLst>
              <a:ext uri="{FF2B5EF4-FFF2-40B4-BE49-F238E27FC236}">
                <a16:creationId xmlns:a16="http://schemas.microsoft.com/office/drawing/2014/main" id="{669B5D8C-117F-4926-B158-981975E0B7C3}"/>
              </a:ext>
            </a:extLst>
          </p:cNvPr>
          <p:cNvSpPr/>
          <p:nvPr userDrawn="1"/>
        </p:nvSpPr>
        <p:spPr>
          <a:xfrm>
            <a:off x="-1" y="-1"/>
            <a:ext cx="18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0BE6B1D-A118-467C-A28B-B8BDD217F5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400" y="5335200"/>
            <a:ext cx="2145600" cy="152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89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DE8D7D1-6D06-4642-A23C-D4C6B2094C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9200" y="2"/>
            <a:ext cx="9892800" cy="6857998"/>
          </a:xfrm>
          <a:custGeom>
            <a:avLst/>
            <a:gdLst>
              <a:gd name="connsiteX0" fmla="*/ 531622 w 9892800"/>
              <a:gd name="connsiteY0" fmla="*/ 0 h 6857998"/>
              <a:gd name="connsiteX1" fmla="*/ 9892800 w 9892800"/>
              <a:gd name="connsiteY1" fmla="*/ 0 h 6857998"/>
              <a:gd name="connsiteX2" fmla="*/ 9892800 w 9892800"/>
              <a:gd name="connsiteY2" fmla="*/ 5209307 h 6857998"/>
              <a:gd name="connsiteX3" fmla="*/ 9892800 w 9892800"/>
              <a:gd name="connsiteY3" fmla="*/ 5694656 h 6857998"/>
              <a:gd name="connsiteX4" fmla="*/ 9892800 w 9892800"/>
              <a:gd name="connsiteY4" fmla="*/ 6857998 h 6857998"/>
              <a:gd name="connsiteX5" fmla="*/ 7994926 w 9892800"/>
              <a:gd name="connsiteY5" fmla="*/ 6857998 h 6857998"/>
              <a:gd name="connsiteX6" fmla="*/ 7519055 w 9892800"/>
              <a:gd name="connsiteY6" fmla="*/ 6857998 h 6857998"/>
              <a:gd name="connsiteX7" fmla="*/ 539516 w 9892800"/>
              <a:gd name="connsiteY7" fmla="*/ 6857998 h 6857998"/>
              <a:gd name="connsiteX8" fmla="*/ 503661 w 9892800"/>
              <a:gd name="connsiteY8" fmla="*/ 6752035 h 6857998"/>
              <a:gd name="connsiteX9" fmla="*/ 7727 w 9892800"/>
              <a:gd name="connsiteY9" fmla="*/ 3850821 h 6857998"/>
              <a:gd name="connsiteX10" fmla="*/ 0 w 9892800"/>
              <a:gd name="connsiteY10" fmla="*/ 3443584 h 6857998"/>
              <a:gd name="connsiteX11" fmla="*/ 0 w 9892800"/>
              <a:gd name="connsiteY11" fmla="*/ 3391087 h 6857998"/>
              <a:gd name="connsiteX12" fmla="*/ 7727 w 9892800"/>
              <a:gd name="connsiteY12" fmla="*/ 2983849 h 6857998"/>
              <a:gd name="connsiteX13" fmla="*/ 503661 w 9892800"/>
              <a:gd name="connsiteY13" fmla="*/ 8263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92800" h="6857998">
                <a:moveTo>
                  <a:pt x="531622" y="0"/>
                </a:moveTo>
                <a:lnTo>
                  <a:pt x="9892800" y="0"/>
                </a:lnTo>
                <a:lnTo>
                  <a:pt x="9892800" y="5209307"/>
                </a:lnTo>
                <a:lnTo>
                  <a:pt x="9892800" y="5694656"/>
                </a:lnTo>
                <a:lnTo>
                  <a:pt x="9892800" y="6857998"/>
                </a:lnTo>
                <a:lnTo>
                  <a:pt x="7994926" y="6857998"/>
                </a:lnTo>
                <a:lnTo>
                  <a:pt x="7519055" y="6857998"/>
                </a:lnTo>
                <a:lnTo>
                  <a:pt x="539516" y="6857998"/>
                </a:lnTo>
                <a:lnTo>
                  <a:pt x="503661" y="6752035"/>
                </a:lnTo>
                <a:cubicBezTo>
                  <a:pt x="216967" y="5830283"/>
                  <a:pt x="45991" y="4857547"/>
                  <a:pt x="7727" y="3850821"/>
                </a:cubicBezTo>
                <a:lnTo>
                  <a:pt x="0" y="3443584"/>
                </a:lnTo>
                <a:lnTo>
                  <a:pt x="0" y="3391087"/>
                </a:lnTo>
                <a:lnTo>
                  <a:pt x="7727" y="2983849"/>
                </a:lnTo>
                <a:cubicBezTo>
                  <a:pt x="45991" y="1977122"/>
                  <a:pt x="216967" y="1004386"/>
                  <a:pt x="503661" y="8263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0" y="1857375"/>
            <a:ext cx="9019900" cy="2992921"/>
          </a:xfrm>
        </p:spPr>
        <p:txBody>
          <a:bodyPr anchor="t" anchorCtr="0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0" y="1087438"/>
            <a:ext cx="9019900" cy="769937"/>
          </a:xfr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6" name="Balk links">
            <a:extLst>
              <a:ext uri="{FF2B5EF4-FFF2-40B4-BE49-F238E27FC236}">
                <a16:creationId xmlns:a16="http://schemas.microsoft.com/office/drawing/2014/main" id="{669B5D8C-117F-4926-B158-981975E0B7C3}"/>
              </a:ext>
            </a:extLst>
          </p:cNvPr>
          <p:cNvSpPr/>
          <p:nvPr userDrawn="1"/>
        </p:nvSpPr>
        <p:spPr>
          <a:xfrm>
            <a:off x="-1" y="-1"/>
            <a:ext cx="18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oto placeholder">
            <a:extLst>
              <a:ext uri="{FF2B5EF4-FFF2-40B4-BE49-F238E27FC236}">
                <a16:creationId xmlns:a16="http://schemas.microsoft.com/office/drawing/2014/main" id="{6F5BB170-A1A1-4E36-BBC7-1CD61342F6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000" y="1"/>
            <a:ext cx="2658715" cy="6857999"/>
          </a:xfrm>
          <a:custGeom>
            <a:avLst/>
            <a:gdLst>
              <a:gd name="connsiteX0" fmla="*/ 0 w 2658715"/>
              <a:gd name="connsiteY0" fmla="*/ 0 h 6857999"/>
              <a:gd name="connsiteX1" fmla="*/ 2650821 w 2658715"/>
              <a:gd name="connsiteY1" fmla="*/ 0 h 6857999"/>
              <a:gd name="connsiteX2" fmla="*/ 2622861 w 2658715"/>
              <a:gd name="connsiteY2" fmla="*/ 82635 h 6857999"/>
              <a:gd name="connsiteX3" fmla="*/ 2118702 w 2658715"/>
              <a:gd name="connsiteY3" fmla="*/ 3417335 h 6857999"/>
              <a:gd name="connsiteX4" fmla="*/ 2622861 w 2658715"/>
              <a:gd name="connsiteY4" fmla="*/ 6752035 h 6857999"/>
              <a:gd name="connsiteX5" fmla="*/ 2658715 w 2658715"/>
              <a:gd name="connsiteY5" fmla="*/ 6857999 h 6857999"/>
              <a:gd name="connsiteX6" fmla="*/ 0 w 265871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8715" h="6857999">
                <a:moveTo>
                  <a:pt x="0" y="0"/>
                </a:moveTo>
                <a:lnTo>
                  <a:pt x="2650821" y="0"/>
                </a:lnTo>
                <a:lnTo>
                  <a:pt x="2622861" y="82635"/>
                </a:lnTo>
                <a:cubicBezTo>
                  <a:pt x="2295210" y="1136066"/>
                  <a:pt x="2118702" y="2256088"/>
                  <a:pt x="2118702" y="3417335"/>
                </a:cubicBezTo>
                <a:cubicBezTo>
                  <a:pt x="2118702" y="4578583"/>
                  <a:pt x="2295210" y="5698605"/>
                  <a:pt x="2622861" y="6752035"/>
                </a:cubicBezTo>
                <a:lnTo>
                  <a:pt x="265871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44000" rIns="612000" bIns="2160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Datum placeholder">
            <a:extLst>
              <a:ext uri="{FF2B5EF4-FFF2-40B4-BE49-F238E27FC236}">
                <a16:creationId xmlns:a16="http://schemas.microsoft.com/office/drawing/2014/main" id="{500AA7F8-3C9B-45B6-9343-39A56EDC86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744" y="6102487"/>
            <a:ext cx="2126491" cy="27699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5B073F7F-7A55-420B-BDF4-7E06C788E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400" y="5335200"/>
            <a:ext cx="2145600" cy="152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1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3332E5C-E160-48C0-A554-34023F731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1"/>
            <a:ext cx="2658714" cy="6857999"/>
          </a:xfrm>
          <a:custGeom>
            <a:avLst/>
            <a:gdLst>
              <a:gd name="connsiteX0" fmla="*/ 0 w 2658714"/>
              <a:gd name="connsiteY0" fmla="*/ 0 h 6857999"/>
              <a:gd name="connsiteX1" fmla="*/ 2650820 w 2658714"/>
              <a:gd name="connsiteY1" fmla="*/ 0 h 6857999"/>
              <a:gd name="connsiteX2" fmla="*/ 2622860 w 2658714"/>
              <a:gd name="connsiteY2" fmla="*/ 82635 h 6857999"/>
              <a:gd name="connsiteX3" fmla="*/ 2118701 w 2658714"/>
              <a:gd name="connsiteY3" fmla="*/ 3417335 h 6857999"/>
              <a:gd name="connsiteX4" fmla="*/ 2622860 w 2658714"/>
              <a:gd name="connsiteY4" fmla="*/ 6752035 h 6857999"/>
              <a:gd name="connsiteX5" fmla="*/ 2658714 w 2658714"/>
              <a:gd name="connsiteY5" fmla="*/ 6857999 h 6857999"/>
              <a:gd name="connsiteX6" fmla="*/ 0 w 2658714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8714" h="6857999">
                <a:moveTo>
                  <a:pt x="0" y="0"/>
                </a:moveTo>
                <a:lnTo>
                  <a:pt x="2650820" y="0"/>
                </a:lnTo>
                <a:lnTo>
                  <a:pt x="2622860" y="82635"/>
                </a:lnTo>
                <a:cubicBezTo>
                  <a:pt x="2295209" y="1136066"/>
                  <a:pt x="2118701" y="2256088"/>
                  <a:pt x="2118701" y="3417335"/>
                </a:cubicBezTo>
                <a:cubicBezTo>
                  <a:pt x="2118701" y="4578583"/>
                  <a:pt x="2295209" y="5698605"/>
                  <a:pt x="2622860" y="6752035"/>
                </a:cubicBezTo>
                <a:lnTo>
                  <a:pt x="2658714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D08E7795-48FF-4029-AED4-0AA37E0E8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27" y="5333997"/>
            <a:ext cx="2144273" cy="1524003"/>
          </a:xfrm>
          <a:prstGeom prst="rect">
            <a:avLst/>
          </a:prstGeom>
        </p:spPr>
      </p:pic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32F678EA-302B-4D41-8CFF-AF920B07B4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8702" y="2"/>
            <a:ext cx="9893299" cy="6857999"/>
          </a:xfrm>
          <a:custGeom>
            <a:avLst/>
            <a:gdLst>
              <a:gd name="connsiteX0" fmla="*/ 532120 w 9893299"/>
              <a:gd name="connsiteY0" fmla="*/ 0 h 6857999"/>
              <a:gd name="connsiteX1" fmla="*/ 9893299 w 9893299"/>
              <a:gd name="connsiteY1" fmla="*/ 0 h 6857999"/>
              <a:gd name="connsiteX2" fmla="*/ 9893299 w 9893299"/>
              <a:gd name="connsiteY2" fmla="*/ 6857999 h 6857999"/>
              <a:gd name="connsiteX3" fmla="*/ 540014 w 9893299"/>
              <a:gd name="connsiteY3" fmla="*/ 6857999 h 6857999"/>
              <a:gd name="connsiteX4" fmla="*/ 504159 w 9893299"/>
              <a:gd name="connsiteY4" fmla="*/ 6752035 h 6857999"/>
              <a:gd name="connsiteX5" fmla="*/ 0 w 9893299"/>
              <a:gd name="connsiteY5" fmla="*/ 3417335 h 6857999"/>
              <a:gd name="connsiteX6" fmla="*/ 504159 w 9893299"/>
              <a:gd name="connsiteY6" fmla="*/ 8263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3299" h="6857999">
                <a:moveTo>
                  <a:pt x="532120" y="0"/>
                </a:moveTo>
                <a:lnTo>
                  <a:pt x="9893299" y="0"/>
                </a:lnTo>
                <a:lnTo>
                  <a:pt x="9893299" y="6857999"/>
                </a:lnTo>
                <a:lnTo>
                  <a:pt x="540014" y="6857999"/>
                </a:lnTo>
                <a:lnTo>
                  <a:pt x="504159" y="6752035"/>
                </a:lnTo>
                <a:cubicBezTo>
                  <a:pt x="176508" y="5698604"/>
                  <a:pt x="0" y="4578582"/>
                  <a:pt x="0" y="3417335"/>
                </a:cubicBezTo>
                <a:cubicBezTo>
                  <a:pt x="0" y="2256087"/>
                  <a:pt x="176508" y="1136065"/>
                  <a:pt x="504159" y="826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16000" bIns="1908000" anchor="t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Om hier een afbeelding te plaatsen:</a:t>
            </a:r>
            <a:br>
              <a:rPr lang="nl-NL" dirty="0"/>
            </a:br>
            <a:r>
              <a:rPr lang="nl-NL" dirty="0"/>
              <a:t>Klik op het grijze vlak en kies &gt;Invoegen &gt;Afbeeldingen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CD4033-D594-4D61-AE7B-CC8E7CF3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0" y="1857375"/>
            <a:ext cx="9019900" cy="2992921"/>
          </a:xfrm>
        </p:spPr>
        <p:txBody>
          <a:bodyPr anchor="t" anchorCtr="0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0BA52AB-B6C0-4949-8064-C058D438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0" y="1087438"/>
            <a:ext cx="9019900" cy="769937"/>
          </a:xfr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5" name="Datum placeholder">
            <a:extLst>
              <a:ext uri="{FF2B5EF4-FFF2-40B4-BE49-F238E27FC236}">
                <a16:creationId xmlns:a16="http://schemas.microsoft.com/office/drawing/2014/main" id="{500AA7F8-3C9B-45B6-9343-39A56EDC86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744" y="6102487"/>
            <a:ext cx="2126491" cy="27699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[datum]</a:t>
            </a:r>
          </a:p>
        </p:txBody>
      </p:sp>
      <p:sp>
        <p:nvSpPr>
          <p:cNvPr id="16" name="Balk links">
            <a:extLst>
              <a:ext uri="{FF2B5EF4-FFF2-40B4-BE49-F238E27FC236}">
                <a16:creationId xmlns:a16="http://schemas.microsoft.com/office/drawing/2014/main" id="{669B5D8C-117F-4926-B158-981975E0B7C3}"/>
              </a:ext>
            </a:extLst>
          </p:cNvPr>
          <p:cNvSpPr/>
          <p:nvPr userDrawn="1"/>
        </p:nvSpPr>
        <p:spPr>
          <a:xfrm>
            <a:off x="-1" y="-1"/>
            <a:ext cx="18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BE01D1C5-7CDE-4F95-8758-BB73EB8E16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400" y="5335200"/>
            <a:ext cx="2145600" cy="152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23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934ABD-BA0F-4D4D-A953-22EF43FDB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DB4C86B-F1CB-4EE1-A590-FCF32843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E0B9A28-6545-40C7-975F-7241183904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08330" y="0"/>
            <a:ext cx="3283670" cy="6858000"/>
          </a:xfrm>
          <a:custGeom>
            <a:avLst/>
            <a:gdLst>
              <a:gd name="connsiteX0" fmla="*/ 532120 w 3283670"/>
              <a:gd name="connsiteY0" fmla="*/ 0 h 6858000"/>
              <a:gd name="connsiteX1" fmla="*/ 3283670 w 3283670"/>
              <a:gd name="connsiteY1" fmla="*/ 0 h 6858000"/>
              <a:gd name="connsiteX2" fmla="*/ 3283670 w 3283670"/>
              <a:gd name="connsiteY2" fmla="*/ 5541818 h 6858000"/>
              <a:gd name="connsiteX3" fmla="*/ 3283670 w 3283670"/>
              <a:gd name="connsiteY3" fmla="*/ 6160292 h 6858000"/>
              <a:gd name="connsiteX4" fmla="*/ 3283670 w 3283670"/>
              <a:gd name="connsiteY4" fmla="*/ 6858000 h 6858000"/>
              <a:gd name="connsiteX5" fmla="*/ 2145431 w 3283670"/>
              <a:gd name="connsiteY5" fmla="*/ 6858000 h 6858000"/>
              <a:gd name="connsiteX6" fmla="*/ 1852034 w 3283670"/>
              <a:gd name="connsiteY6" fmla="*/ 6858000 h 6858000"/>
              <a:gd name="connsiteX7" fmla="*/ 540014 w 3283670"/>
              <a:gd name="connsiteY7" fmla="*/ 6858000 h 6858000"/>
              <a:gd name="connsiteX8" fmla="*/ 504160 w 3283670"/>
              <a:gd name="connsiteY8" fmla="*/ 6752035 h 6858000"/>
              <a:gd name="connsiteX9" fmla="*/ 0 w 3283670"/>
              <a:gd name="connsiteY9" fmla="*/ 3417335 h 6858000"/>
              <a:gd name="connsiteX10" fmla="*/ 504160 w 3283670"/>
              <a:gd name="connsiteY10" fmla="*/ 826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3670" h="6858000">
                <a:moveTo>
                  <a:pt x="532120" y="0"/>
                </a:moveTo>
                <a:lnTo>
                  <a:pt x="3283670" y="0"/>
                </a:lnTo>
                <a:lnTo>
                  <a:pt x="3283670" y="5541818"/>
                </a:lnTo>
                <a:lnTo>
                  <a:pt x="3283670" y="6160292"/>
                </a:lnTo>
                <a:lnTo>
                  <a:pt x="3283670" y="6858000"/>
                </a:lnTo>
                <a:lnTo>
                  <a:pt x="2145431" y="6858000"/>
                </a:lnTo>
                <a:lnTo>
                  <a:pt x="1852034" y="6858000"/>
                </a:lnTo>
                <a:lnTo>
                  <a:pt x="540014" y="6858000"/>
                </a:lnTo>
                <a:lnTo>
                  <a:pt x="504160" y="6752035"/>
                </a:lnTo>
                <a:cubicBezTo>
                  <a:pt x="176509" y="5698605"/>
                  <a:pt x="0" y="4578583"/>
                  <a:pt x="0" y="3417335"/>
                </a:cubicBezTo>
                <a:cubicBezTo>
                  <a:pt x="0" y="2256088"/>
                  <a:pt x="176509" y="1136066"/>
                  <a:pt x="504160" y="826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2160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C386F854-6A7E-4097-8871-B8807DDF6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85200" y="5922000"/>
            <a:ext cx="1306800" cy="93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44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foto en 3 v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6BD3372-0E29-4979-B2A1-D82F4408F9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" y="0"/>
            <a:ext cx="9167201" cy="4949825"/>
          </a:xfrm>
          <a:solidFill>
            <a:srgbClr val="DDE7CA"/>
          </a:solidFill>
        </p:spPr>
        <p:txBody>
          <a:bodyPr lIns="450000" tIns="1980000" rIns="1152000"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189485-62A4-4A75-A655-55CDF24B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8BC833D-3F77-4991-A583-0223B0F62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47201" y="0"/>
            <a:ext cx="2844799" cy="6858000"/>
          </a:xfrm>
          <a:solidFill>
            <a:schemeClr val="bg1">
              <a:lumMod val="85000"/>
            </a:schemeClr>
          </a:solidFill>
        </p:spPr>
        <p:txBody>
          <a:bodyPr bIns="216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ekst placeholder">
            <a:extLst>
              <a:ext uri="{FF2B5EF4-FFF2-40B4-BE49-F238E27FC236}">
                <a16:creationId xmlns:a16="http://schemas.microsoft.com/office/drawing/2014/main" id="{7BD7DEA7-0989-46F8-B993-DF853B4CB8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000" y="3613603"/>
            <a:ext cx="2700000" cy="2700338"/>
          </a:xfrm>
          <a:solidFill>
            <a:schemeClr val="accent3"/>
          </a:solidFill>
        </p:spPr>
        <p:txBody>
          <a:bodyPr lIns="90000" tIns="1044000" rIns="90000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500">
                <a:solidFill>
                  <a:schemeClr val="tx2"/>
                </a:solidFill>
              </a:defRPr>
            </a:lvl3pPr>
            <a:lvl4pPr>
              <a:defRPr sz="1500">
                <a:solidFill>
                  <a:schemeClr val="tx2"/>
                </a:solidFill>
              </a:defRPr>
            </a:lvl4pPr>
            <a:lvl5pPr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Icon placeholder">
            <a:extLst>
              <a:ext uri="{FF2B5EF4-FFF2-40B4-BE49-F238E27FC236}">
                <a16:creationId xmlns:a16="http://schemas.microsoft.com/office/drawing/2014/main" id="{C1C6DF52-CCBC-48D7-9B7E-F99734AA8A7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666800" y="3932238"/>
            <a:ext cx="266400" cy="30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0"/>
              </a:lnSpc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ekst placeholder">
            <a:extLst>
              <a:ext uri="{FF2B5EF4-FFF2-40B4-BE49-F238E27FC236}">
                <a16:creationId xmlns:a16="http://schemas.microsoft.com/office/drawing/2014/main" id="{4CE274ED-0088-4087-9044-DA7322D87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2800" y="3613603"/>
            <a:ext cx="2700000" cy="2700338"/>
          </a:xfrm>
          <a:solidFill>
            <a:schemeClr val="accent3"/>
          </a:solidFill>
        </p:spPr>
        <p:txBody>
          <a:bodyPr lIns="90000" tIns="1044000" rIns="90000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500">
                <a:solidFill>
                  <a:schemeClr val="tx2"/>
                </a:solidFill>
              </a:defRPr>
            </a:lvl3pPr>
            <a:lvl4pPr>
              <a:defRPr sz="1500">
                <a:solidFill>
                  <a:schemeClr val="tx2"/>
                </a:solidFill>
              </a:defRPr>
            </a:lvl4pPr>
            <a:lvl5pPr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Icon placeholder">
            <a:extLst>
              <a:ext uri="{FF2B5EF4-FFF2-40B4-BE49-F238E27FC236}">
                <a16:creationId xmlns:a16="http://schemas.microsoft.com/office/drawing/2014/main" id="{D9523B0F-F2F2-403A-B77D-360870D8F39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629600" y="3932238"/>
            <a:ext cx="266400" cy="30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0"/>
              </a:lnSpc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7" name="Tekst placeholder">
            <a:extLst>
              <a:ext uri="{FF2B5EF4-FFF2-40B4-BE49-F238E27FC236}">
                <a16:creationId xmlns:a16="http://schemas.microsoft.com/office/drawing/2014/main" id="{11F09A8B-D28E-4618-88CA-CD558D3BFA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5600" y="3613603"/>
            <a:ext cx="2700000" cy="2700338"/>
          </a:xfrm>
          <a:solidFill>
            <a:schemeClr val="accent3"/>
          </a:solidFill>
        </p:spPr>
        <p:txBody>
          <a:bodyPr lIns="90000" tIns="1044000" rIns="90000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500">
                <a:solidFill>
                  <a:schemeClr val="tx2"/>
                </a:solidFill>
              </a:defRPr>
            </a:lvl3pPr>
            <a:lvl4pPr>
              <a:defRPr sz="1500">
                <a:solidFill>
                  <a:schemeClr val="tx2"/>
                </a:solidFill>
              </a:defRPr>
            </a:lvl4pPr>
            <a:lvl5pPr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8" name="Icon placeholder">
            <a:extLst>
              <a:ext uri="{FF2B5EF4-FFF2-40B4-BE49-F238E27FC236}">
                <a16:creationId xmlns:a16="http://schemas.microsoft.com/office/drawing/2014/main" id="{66CFE690-FA2E-4358-81E5-B8C17990D84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592400" y="3932238"/>
            <a:ext cx="266400" cy="30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ct val="10000"/>
              </a:lnSpc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7FBC274D-FACD-4952-92D1-66607E6CA6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85200" y="5922000"/>
            <a:ext cx="13068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31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v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6110FF-0A7D-C1AC-36B9-30E66574C2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388" y="2101850"/>
            <a:ext cx="6429375" cy="4756150"/>
          </a:xfrm>
          <a:solidFill>
            <a:schemeClr val="accent2"/>
          </a:solidFill>
          <a:ln>
            <a:noFill/>
          </a:ln>
        </p:spPr>
        <p:txBody>
          <a:bodyPr vert="horz" lIns="450000" tIns="378000" rIns="450000" bIns="0" rtlCol="0">
            <a:noAutofit/>
          </a:bodyPr>
          <a:lstStyle>
            <a:lvl1pPr marL="0" indent="0">
              <a:buNone/>
              <a:defRPr lang="nl-NL" b="1" dirty="0" smtClean="0">
                <a:solidFill>
                  <a:schemeClr val="tx2"/>
                </a:solidFill>
              </a:defRPr>
            </a:lvl1pPr>
            <a:lvl2pPr>
              <a:defRPr lang="nl-NL" b="1" dirty="0" smtClean="0">
                <a:solidFill>
                  <a:schemeClr val="tx2"/>
                </a:solidFill>
              </a:defRPr>
            </a:lvl2pPr>
            <a:lvl3pPr>
              <a:defRPr lang="nl-NL" b="1" dirty="0" smtClean="0">
                <a:solidFill>
                  <a:schemeClr val="tx2"/>
                </a:solidFill>
              </a:defRPr>
            </a:lvl3pPr>
            <a:lvl4pPr>
              <a:defRPr lang="nl-NL" b="1" dirty="0" smtClean="0">
                <a:solidFill>
                  <a:schemeClr val="tx2"/>
                </a:solidFill>
              </a:defRPr>
            </a:lvl4pPr>
            <a:lvl5pPr>
              <a:defRPr lang="nl-NL" sz="2000" dirty="0">
                <a:solidFill>
                  <a:schemeClr val="tx2"/>
                </a:solidFill>
              </a:defRPr>
            </a:lvl5pPr>
          </a:lstStyle>
          <a:p>
            <a:pPr marL="360000" lvl="0" indent="-360000"/>
            <a:r>
              <a:rPr lang="nl-NL"/>
              <a:t>Klikken om de tekststijl van het model te bewerken</a:t>
            </a:r>
          </a:p>
          <a:p>
            <a:pPr marL="360000" lvl="1" indent="-360000"/>
            <a:r>
              <a:rPr lang="nl-NL"/>
              <a:t>Tweede niveau</a:t>
            </a:r>
          </a:p>
          <a:p>
            <a:pPr marL="360000" lvl="2" indent="-360000"/>
            <a:r>
              <a:rPr lang="nl-NL"/>
              <a:t>Derde niveau</a:t>
            </a:r>
          </a:p>
          <a:p>
            <a:pPr marL="360000" lvl="3" indent="-360000"/>
            <a:r>
              <a:rPr lang="nl-NL"/>
              <a:t>Vierde niveau</a:t>
            </a:r>
          </a:p>
          <a:p>
            <a:pPr marL="360000" lvl="4" indent="-360000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194FCF-08D4-4537-9D41-66F4D19C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441538"/>
            <a:ext cx="10933200" cy="15396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73A31C9-2270-43A9-A6C4-BE955D0F8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8400" y="2101850"/>
            <a:ext cx="5583600" cy="4756150"/>
          </a:xfrm>
          <a:custGeom>
            <a:avLst/>
            <a:gdLst>
              <a:gd name="connsiteX0" fmla="*/ 0 w 5583600"/>
              <a:gd name="connsiteY0" fmla="*/ 0 h 4756150"/>
              <a:gd name="connsiteX1" fmla="*/ 5583600 w 5583600"/>
              <a:gd name="connsiteY1" fmla="*/ 0 h 4756150"/>
              <a:gd name="connsiteX2" fmla="*/ 5583600 w 5583600"/>
              <a:gd name="connsiteY2" fmla="*/ 3439968 h 4756150"/>
              <a:gd name="connsiteX3" fmla="*/ 5583600 w 5583600"/>
              <a:gd name="connsiteY3" fmla="*/ 4058442 h 4756150"/>
              <a:gd name="connsiteX4" fmla="*/ 5583600 w 5583600"/>
              <a:gd name="connsiteY4" fmla="*/ 4756150 h 4756150"/>
              <a:gd name="connsiteX5" fmla="*/ 4445361 w 5583600"/>
              <a:gd name="connsiteY5" fmla="*/ 4756150 h 4756150"/>
              <a:gd name="connsiteX6" fmla="*/ 4151964 w 5583600"/>
              <a:gd name="connsiteY6" fmla="*/ 4756150 h 4756150"/>
              <a:gd name="connsiteX7" fmla="*/ 0 w 5583600"/>
              <a:gd name="connsiteY7" fmla="*/ 4756150 h 475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3600" h="4756150">
                <a:moveTo>
                  <a:pt x="0" y="0"/>
                </a:moveTo>
                <a:lnTo>
                  <a:pt x="5583600" y="0"/>
                </a:lnTo>
                <a:lnTo>
                  <a:pt x="5583600" y="3439968"/>
                </a:lnTo>
                <a:lnTo>
                  <a:pt x="5583600" y="4058442"/>
                </a:lnTo>
                <a:lnTo>
                  <a:pt x="5583600" y="4756150"/>
                </a:lnTo>
                <a:lnTo>
                  <a:pt x="4445361" y="4756150"/>
                </a:lnTo>
                <a:lnTo>
                  <a:pt x="4151964" y="4756150"/>
                </a:lnTo>
                <a:lnTo>
                  <a:pt x="0" y="4756150"/>
                </a:lnTo>
                <a:close/>
              </a:path>
            </a:pathLst>
          </a:custGeom>
          <a:solidFill>
            <a:srgbClr val="DDE7CA"/>
          </a:solidFill>
        </p:spPr>
        <p:txBody>
          <a:bodyPr wrap="square" lIns="630000" tIns="414000" rIns="630000">
            <a:noAutofit/>
          </a:bodyPr>
          <a:lstStyle>
            <a:lvl1pPr marL="414000" indent="-414000">
              <a:lnSpc>
                <a:spcPct val="105000"/>
              </a:lnSpc>
              <a:spcBef>
                <a:spcPts val="1500"/>
              </a:spcBef>
              <a:buSzPct val="300000"/>
              <a:buFontTx/>
              <a:buBlip>
                <a:blip r:embed="rId2"/>
              </a:buBlip>
              <a:defRPr sz="1500" b="0">
                <a:solidFill>
                  <a:schemeClr val="accent1"/>
                </a:solidFill>
              </a:defRPr>
            </a:lvl1pPr>
            <a:lvl2pPr marL="774000" indent="-360000">
              <a:lnSpc>
                <a:spcPct val="105000"/>
              </a:lnSpc>
              <a:defRPr sz="1500" b="0">
                <a:solidFill>
                  <a:schemeClr val="accent1"/>
                </a:solidFill>
              </a:defRPr>
            </a:lvl2pPr>
            <a:lvl3pPr marL="1134000">
              <a:lnSpc>
                <a:spcPct val="105000"/>
              </a:lnSpc>
              <a:defRPr sz="1500" b="0">
                <a:solidFill>
                  <a:schemeClr val="accent1"/>
                </a:solidFill>
              </a:defRPr>
            </a:lvl3pPr>
            <a:lvl4pPr>
              <a:lnSpc>
                <a:spcPct val="105000"/>
              </a:lnSpc>
              <a:defRPr sz="1500" b="0">
                <a:solidFill>
                  <a:schemeClr val="accent1"/>
                </a:solidFill>
              </a:defRPr>
            </a:lvl4pPr>
            <a:lvl5pPr>
              <a:lnSpc>
                <a:spcPct val="105000"/>
              </a:lnSpc>
              <a:defRPr sz="15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6E2D1808-F07C-4E45-A9C2-3AF5F57E7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85200" y="5922000"/>
            <a:ext cx="13068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"/>
              </a:lnSpc>
              <a:buNone/>
              <a:defRPr sz="1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9352080-1B07-3AB0-1838-53290D80A6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5925" y="4167188"/>
            <a:ext cx="6192838" cy="1516062"/>
          </a:xfrm>
          <a:solidFill>
            <a:schemeClr val="tx2"/>
          </a:solidFill>
          <a:ln>
            <a:noFill/>
          </a:ln>
        </p:spPr>
        <p:txBody>
          <a:bodyPr vert="horz" lIns="180000" tIns="216000" rIns="0" bIns="0" rtlCol="0">
            <a:noAutofit/>
          </a:bodyPr>
          <a:lstStyle>
            <a:lvl1pPr marL="0" indent="0">
              <a:buNone/>
              <a:defRPr lang="nl-NL" sz="1500" b="0" dirty="0" smtClean="0">
                <a:solidFill>
                  <a:schemeClr val="bg1"/>
                </a:solidFill>
              </a:defRPr>
            </a:lvl1pPr>
            <a:lvl2pPr>
              <a:defRPr lang="nl-NL" b="1" dirty="0" smtClean="0">
                <a:solidFill>
                  <a:schemeClr val="tx2"/>
                </a:solidFill>
              </a:defRPr>
            </a:lvl2pPr>
            <a:lvl3pPr>
              <a:defRPr lang="nl-NL" b="1" dirty="0" smtClean="0">
                <a:solidFill>
                  <a:schemeClr val="tx2"/>
                </a:solidFill>
              </a:defRPr>
            </a:lvl3pPr>
            <a:lvl4pPr>
              <a:defRPr lang="nl-NL" b="1" dirty="0" smtClean="0">
                <a:solidFill>
                  <a:schemeClr val="tx2"/>
                </a:solidFill>
              </a:defRPr>
            </a:lvl4pPr>
            <a:lvl5pPr>
              <a:defRPr lang="nl-NL" sz="2000" dirty="0">
                <a:solidFill>
                  <a:schemeClr val="tx2"/>
                </a:solidFill>
              </a:defRPr>
            </a:lvl5pPr>
          </a:lstStyle>
          <a:p>
            <a:pPr marL="360000" lvl="0" indent="-360000"/>
            <a:r>
              <a:rPr lang="nl-NL"/>
              <a:t>Klikken om de tekststijl van het model te bewerken</a:t>
            </a:r>
          </a:p>
          <a:p>
            <a:pPr marL="360000" lvl="1" indent="-360000"/>
            <a:r>
              <a:rPr lang="nl-NL"/>
              <a:t>Tweede niveau</a:t>
            </a:r>
          </a:p>
          <a:p>
            <a:pPr marL="360000" lvl="2" indent="-360000"/>
            <a:r>
              <a:rPr lang="nl-NL"/>
              <a:t>Derde niveau</a:t>
            </a:r>
          </a:p>
          <a:p>
            <a:pPr marL="360000" lvl="3" indent="-360000"/>
            <a:r>
              <a:rPr lang="nl-NL"/>
              <a:t>Vierde niveau</a:t>
            </a:r>
          </a:p>
          <a:p>
            <a:pPr marL="360000" lvl="4" indent="-36000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11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0E5990-FFC3-472F-A20B-378EEEE3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303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4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695E97-E81D-47E4-80CF-147B3DC1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441538"/>
            <a:ext cx="7560000" cy="15396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F71B1-1C01-4998-8E45-AB4E3B69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0" y="2295524"/>
            <a:ext cx="7560000" cy="365400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 (herhaling vanaf hier)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</p:txBody>
      </p:sp>
      <p:sp>
        <p:nvSpPr>
          <p:cNvPr id="16" name="Balk links">
            <a:extLst>
              <a:ext uri="{FF2B5EF4-FFF2-40B4-BE49-F238E27FC236}">
                <a16:creationId xmlns:a16="http://schemas.microsoft.com/office/drawing/2014/main" id="{BB9F6DC5-CD51-490F-B34D-2EBBFBAB75DE}"/>
              </a:ext>
            </a:extLst>
          </p:cNvPr>
          <p:cNvSpPr/>
          <p:nvPr userDrawn="1"/>
        </p:nvSpPr>
        <p:spPr>
          <a:xfrm>
            <a:off x="-1" y="-1"/>
            <a:ext cx="18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17C00C29-AFA6-4D82-8FBD-5D3E2FA9492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75" y="5920686"/>
            <a:ext cx="1304925" cy="9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50" r:id="rId4"/>
    <p:sldLayoutId id="2147483665" r:id="rId5"/>
    <p:sldLayoutId id="2147483666" r:id="rId6"/>
    <p:sldLayoutId id="2147483654" r:id="rId7"/>
    <p:sldLayoutId id="2147483655" r:id="rId8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5000"/>
        </a:lnSpc>
        <a:spcBef>
          <a:spcPts val="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05000"/>
        </a:lnSpc>
        <a:spcBef>
          <a:spcPts val="0"/>
        </a:spcBef>
        <a:buFont typeface="Calibri" panose="020F050202020403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105000"/>
        </a:lnSpc>
        <a:spcBef>
          <a:spcPts val="0"/>
        </a:spcBef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lnSpc>
          <a:spcPct val="105000"/>
        </a:lnSpc>
        <a:spcBef>
          <a:spcPts val="0"/>
        </a:spcBef>
        <a:buFont typeface="Calibri" panose="020F050202020403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5000"/>
        </a:lnSpc>
        <a:spcBef>
          <a:spcPts val="0"/>
        </a:spcBef>
        <a:buClr>
          <a:schemeClr val="bg1"/>
        </a:buClr>
        <a:buSzPct val="25000"/>
        <a:buFont typeface="Calibri" panose="020F0502020204030204" pitchFamily="34" charset="0"/>
        <a:buChar char="'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35F79A5-6A8B-0DB4-93AB-99D0E2F9C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9200" y="2"/>
            <a:ext cx="9892800" cy="6857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F3D0E8-1BF8-23B4-4D88-7E599D1D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715" y="1380283"/>
            <a:ext cx="9019900" cy="2992921"/>
          </a:xfrm>
        </p:spPr>
        <p:txBody>
          <a:bodyPr/>
          <a:lstStyle/>
          <a:p>
            <a:r>
              <a:rPr lang="en-US" dirty="0" err="1"/>
              <a:t>Bedrijventerrein</a:t>
            </a:r>
            <a:r>
              <a:rPr lang="en-US" dirty="0"/>
              <a:t> </a:t>
            </a:r>
            <a:r>
              <a:rPr lang="en-US" dirty="0" err="1"/>
              <a:t>Schaapsloop</a:t>
            </a:r>
            <a:br>
              <a:rPr lang="en-US" dirty="0"/>
            </a:br>
            <a:r>
              <a:rPr lang="en-US" dirty="0"/>
              <a:t>Groen en KVO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99FACDEA-173D-3682-02A0-0DC9AD59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2100" y="4460696"/>
            <a:ext cx="9019900" cy="769937"/>
          </a:xfrm>
        </p:spPr>
        <p:txBody>
          <a:bodyPr/>
          <a:lstStyle/>
          <a:p>
            <a:r>
              <a:rPr lang="en-US" dirty="0" err="1"/>
              <a:t>Beheer</a:t>
            </a:r>
            <a:r>
              <a:rPr lang="en-US" dirty="0"/>
              <a:t> </a:t>
            </a:r>
            <a:r>
              <a:rPr lang="en-US" dirty="0" err="1"/>
              <a:t>Onderhoud</a:t>
            </a:r>
            <a:r>
              <a:rPr lang="en-US" dirty="0"/>
              <a:t> </a:t>
            </a:r>
            <a:r>
              <a:rPr lang="en-US" dirty="0" err="1"/>
              <a:t>Openbare</a:t>
            </a:r>
            <a:r>
              <a:rPr lang="en-US" dirty="0"/>
              <a:t> </a:t>
            </a:r>
            <a:r>
              <a:rPr lang="en-US" dirty="0" err="1"/>
              <a:t>Ruimte</a:t>
            </a:r>
            <a:r>
              <a:rPr lang="en-US" dirty="0"/>
              <a:t> (</a:t>
            </a:r>
            <a:r>
              <a:rPr lang="en-US" dirty="0" err="1"/>
              <a:t>afd</a:t>
            </a:r>
            <a:r>
              <a:rPr lang="en-US" dirty="0"/>
              <a:t>. B&amp;U)</a:t>
            </a:r>
          </a:p>
        </p:txBody>
      </p:sp>
      <p:pic>
        <p:nvPicPr>
          <p:cNvPr id="7" name="Tijdelijke aanduiding voor afbeelding 6" descr="Afbeelding met boom, buiten, lucht, persoon&#10;&#10;Automatisch gegenereerde beschrijving">
            <a:extLst>
              <a:ext uri="{FF2B5EF4-FFF2-40B4-BE49-F238E27FC236}">
                <a16:creationId xmlns:a16="http://schemas.microsoft.com/office/drawing/2014/main" id="{C1D74196-9107-0428-8091-6A291BC1D5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5462"/>
          <a:stretch/>
        </p:blipFill>
        <p:spPr>
          <a:xfrm>
            <a:off x="180000" y="1"/>
            <a:ext cx="2658715" cy="6857999"/>
          </a:xfrm>
          <a:noFill/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F3EC9B8-DEC3-7E33-9EA1-C3F9FC9D7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744" y="6102487"/>
            <a:ext cx="2126491" cy="276999"/>
          </a:xfrm>
        </p:spPr>
        <p:txBody>
          <a:bodyPr/>
          <a:lstStyle/>
          <a:p>
            <a:r>
              <a:rPr lang="en-US" dirty="0"/>
              <a:t>9 </a:t>
            </a:r>
            <a:r>
              <a:rPr lang="en-US" dirty="0" err="1"/>
              <a:t>juli</a:t>
            </a:r>
            <a:r>
              <a:rPr lang="en-US" dirty="0"/>
              <a:t> 2025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E497404-795D-9654-2F83-D59DB8696E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46400" y="5335200"/>
            <a:ext cx="2145600" cy="152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35F79A5-6A8B-0DB4-93AB-99D0E2F9C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9200" y="2"/>
            <a:ext cx="9892800" cy="6857998"/>
          </a:xfrm>
          <a:solidFill>
            <a:schemeClr val="accent5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F3D0E8-1BF8-23B4-4D88-7E599D1D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0" y="697656"/>
            <a:ext cx="9019900" cy="1083182"/>
          </a:xfrm>
        </p:spPr>
        <p:txBody>
          <a:bodyPr/>
          <a:lstStyle/>
          <a:p>
            <a:r>
              <a:rPr lang="en-US" dirty="0" err="1"/>
              <a:t>Bedreigingen</a:t>
            </a:r>
            <a:endParaRPr lang="en-US" dirty="0"/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99FACDEA-173D-3682-02A0-0DC9AD59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0" y="1855922"/>
            <a:ext cx="9019900" cy="29981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Het </a:t>
            </a:r>
            <a:r>
              <a:rPr lang="en-US" dirty="0" err="1"/>
              <a:t>gevecht</a:t>
            </a:r>
            <a:r>
              <a:rPr lang="en-US" dirty="0"/>
              <a:t> om de (</a:t>
            </a:r>
            <a:r>
              <a:rPr lang="en-US" dirty="0" err="1"/>
              <a:t>beperkte</a:t>
            </a:r>
            <a:r>
              <a:rPr lang="en-US" dirty="0"/>
              <a:t>) </a:t>
            </a:r>
            <a:r>
              <a:rPr lang="en-US" dirty="0" err="1"/>
              <a:t>ruimte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Financiële</a:t>
            </a:r>
            <a:r>
              <a:rPr lang="en-US" dirty="0"/>
              <a:t> </a:t>
            </a:r>
            <a:r>
              <a:rPr lang="en-US" dirty="0" err="1"/>
              <a:t>belemmeringen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capaciteit</a:t>
            </a:r>
            <a:r>
              <a:rPr lang="en-US" dirty="0"/>
              <a:t> </a:t>
            </a:r>
            <a:r>
              <a:rPr lang="en-US" dirty="0" err="1"/>
              <a:t>beheer</a:t>
            </a:r>
            <a:r>
              <a:rPr lang="en-US" dirty="0"/>
              <a:t> en </a:t>
            </a:r>
            <a:r>
              <a:rPr lang="en-US" dirty="0" err="1"/>
              <a:t>onderhoud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Weerstand</a:t>
            </a:r>
            <a:r>
              <a:rPr lang="en-US" dirty="0"/>
              <a:t> (</a:t>
            </a:r>
            <a:r>
              <a:rPr lang="en-US" dirty="0" err="1"/>
              <a:t>bezwaar</a:t>
            </a:r>
            <a:r>
              <a:rPr lang="en-US" dirty="0"/>
              <a:t> en </a:t>
            </a:r>
            <a:r>
              <a:rPr lang="en-US" dirty="0" err="1"/>
              <a:t>frustreren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bewustzijn</a:t>
            </a:r>
            <a:r>
              <a:rPr lang="en-US" dirty="0"/>
              <a:t> over nut en </a:t>
            </a:r>
            <a:r>
              <a:rPr lang="en-US" dirty="0" err="1"/>
              <a:t>noodzaak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Bureaucratie</a:t>
            </a:r>
            <a:r>
              <a:rPr lang="en-US" dirty="0"/>
              <a:t> en Juridische </a:t>
            </a:r>
            <a:r>
              <a:rPr lang="en-US" dirty="0" err="1"/>
              <a:t>drempels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Netcongestie</a:t>
            </a:r>
            <a:r>
              <a:rPr lang="en-US" dirty="0"/>
              <a:t> en </a:t>
            </a:r>
            <a:r>
              <a:rPr lang="en-US" dirty="0" err="1"/>
              <a:t>stikstofproblematiek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Tijdelijke aanduiding voor afbeelding 6" descr="Afbeelding met boom, buiten, lucht, persoon&#10;&#10;Automatisch gegenereerde beschrijving">
            <a:extLst>
              <a:ext uri="{FF2B5EF4-FFF2-40B4-BE49-F238E27FC236}">
                <a16:creationId xmlns:a16="http://schemas.microsoft.com/office/drawing/2014/main" id="{C1D74196-9107-0428-8091-6A291BC1D5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5462"/>
          <a:stretch/>
        </p:blipFill>
        <p:spPr>
          <a:xfrm>
            <a:off x="180000" y="1"/>
            <a:ext cx="2658715" cy="6857999"/>
          </a:xfrm>
          <a:noFill/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E497404-795D-9654-2F83-D59DB8696E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46400" y="5335200"/>
            <a:ext cx="2145600" cy="152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42078A1-6E13-EEF2-DD36-C2F65540E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747712"/>
            <a:ext cx="9525000" cy="5362575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35F79A5-6A8B-0DB4-93AB-99D0E2F9C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9200" y="2"/>
            <a:ext cx="9892800" cy="6857998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F3D0E8-1BF8-23B4-4D88-7E599D1D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740" y="475698"/>
            <a:ext cx="9019900" cy="922039"/>
          </a:xfrm>
        </p:spPr>
        <p:txBody>
          <a:bodyPr/>
          <a:lstStyle/>
          <a:p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!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99FACDEA-173D-3682-02A0-0DC9AD59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740" y="1393897"/>
            <a:ext cx="9019900" cy="460705"/>
          </a:xfrm>
        </p:spPr>
        <p:txBody>
          <a:bodyPr/>
          <a:lstStyle/>
          <a:p>
            <a:r>
              <a:rPr lang="en-US" dirty="0" err="1"/>
              <a:t>Brabantie</a:t>
            </a:r>
            <a:r>
              <a:rPr lang="en-US" dirty="0"/>
              <a:t> </a:t>
            </a:r>
            <a:r>
              <a:rPr lang="en-US" dirty="0" err="1"/>
              <a:t>Leenderweg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F3EC9B8-DEC3-7E33-9EA1-C3F9FC9D74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744" y="6102487"/>
            <a:ext cx="2126491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E497404-795D-9654-2F83-D59DB8696E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46400" y="5335200"/>
            <a:ext cx="2145600" cy="15228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817EF4-07BD-A73E-D556-5AD3950E3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41" y="1881874"/>
            <a:ext cx="6755110" cy="380312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E24E5F61-23CE-96CA-4DFF-1787F85AED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50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9EEF9E-7DBD-40EB-9137-AF9A83E4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2841500-F98C-4A9B-A422-D9DA172BB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tx2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20F557-C3CC-4B6F-A106-D86F04D1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714" y="671199"/>
            <a:ext cx="9019900" cy="985585"/>
          </a:xfrm>
        </p:spPr>
        <p:txBody>
          <a:bodyPr/>
          <a:lstStyle/>
          <a:p>
            <a:r>
              <a:rPr lang="nl-NL" sz="3600" dirty="0"/>
              <a:t>Klimaatverandering als business, en dan zelf het goede voorbeeld geven!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435900E-C180-43A7-A77E-49A4412D9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4EB79B0-B24E-EEBD-0E7F-EB6A62232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14" y="1735944"/>
            <a:ext cx="6400433" cy="42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D9EEF9E-7DBD-40EB-9137-AF9A83E4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B3E0E9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2841500-F98C-4A9B-A422-D9DA172BB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20F557-C3CC-4B6F-A106-D86F04D1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2100" y="555047"/>
            <a:ext cx="9019900" cy="747280"/>
          </a:xfrm>
        </p:spPr>
        <p:txBody>
          <a:bodyPr/>
          <a:lstStyle/>
          <a:p>
            <a:r>
              <a:rPr lang="nl-NL" sz="4800" dirty="0"/>
              <a:t>Groene uitstraling doet veel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A1AFAB-E65E-4825-B7D0-1D7BF1384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435900E-C180-43A7-A77E-49A4412D9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34DDF77-ABB0-D110-42F6-D8FFA5D79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00" y="1359733"/>
            <a:ext cx="6785746" cy="45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7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CDBDB04-3D7E-A76B-3F62-F9963BBB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79" y="3295289"/>
            <a:ext cx="7560000" cy="3303611"/>
          </a:xfrm>
          <a:noFill/>
        </p:spPr>
        <p:txBody>
          <a:bodyPr/>
          <a:lstStyle/>
          <a:p>
            <a:r>
              <a:rPr lang="nl-NL" sz="3600" dirty="0"/>
              <a:t>De </a:t>
            </a:r>
            <a:r>
              <a:rPr lang="nl-NL" sz="3600" dirty="0" err="1"/>
              <a:t>BuitenBeter</a:t>
            </a:r>
            <a:r>
              <a:rPr lang="nl-NL" sz="3600" dirty="0"/>
              <a:t> app is het meest gebruikte meldingssysteem van Nederland. Met meer dan 200.000 meldingen per jaar zorgt </a:t>
            </a:r>
            <a:r>
              <a:rPr lang="nl-NL" sz="3600" dirty="0" err="1"/>
              <a:t>BuitenBeter</a:t>
            </a:r>
            <a:r>
              <a:rPr lang="nl-NL" sz="3600" dirty="0"/>
              <a:t> samen met alle gebruikers voor een schone en veilige buitenruimte.</a:t>
            </a:r>
          </a:p>
        </p:txBody>
      </p:sp>
      <p:pic>
        <p:nvPicPr>
          <p:cNvPr id="7" name="Tijdelijke aanduiding voor afbeelding 6" descr="Afbeelding met boom, buiten, lucht, gras&#10;&#10;Automatisch gegenereerde beschrijving">
            <a:extLst>
              <a:ext uri="{FF2B5EF4-FFF2-40B4-BE49-F238E27FC236}">
                <a16:creationId xmlns:a16="http://schemas.microsoft.com/office/drawing/2014/main" id="{E44884D5-6608-7D5D-E8A7-E66C2C499E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9" r="32049"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49C029-27D1-9E29-C212-1317F288F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471CD8-705D-1CA7-1763-E2FF4D206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79" y="259100"/>
            <a:ext cx="5894406" cy="28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6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35F79A5-6A8B-0DB4-93AB-99D0E2F9C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9200" y="2"/>
            <a:ext cx="9892800" cy="6857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F3D0E8-1BF8-23B4-4D88-7E599D1D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0" y="983614"/>
            <a:ext cx="9019900" cy="983102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Bedoeling</a:t>
            </a:r>
            <a:endParaRPr lang="en-US" dirty="0"/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99FACDEA-173D-3682-02A0-0DC9AD59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0" y="2013032"/>
            <a:ext cx="9019900" cy="3249632"/>
          </a:xfrm>
        </p:spPr>
        <p:txBody>
          <a:bodyPr/>
          <a:lstStyle/>
          <a:p>
            <a:r>
              <a:rPr lang="en-US" dirty="0" err="1"/>
              <a:t>Veiligheid</a:t>
            </a:r>
            <a:r>
              <a:rPr lang="en-US" dirty="0"/>
              <a:t> en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gevoel</a:t>
            </a:r>
            <a:r>
              <a:rPr lang="en-US" dirty="0"/>
              <a:t> van </a:t>
            </a:r>
            <a:r>
              <a:rPr lang="en-US" dirty="0" err="1"/>
              <a:t>veiligheid</a:t>
            </a:r>
            <a:r>
              <a:rPr lang="en-US" dirty="0"/>
              <a:t>, </a:t>
            </a:r>
            <a:r>
              <a:rPr lang="en-US" dirty="0" err="1"/>
              <a:t>criminaliteit</a:t>
            </a:r>
            <a:r>
              <a:rPr lang="en-US" dirty="0"/>
              <a:t> </a:t>
            </a:r>
            <a:r>
              <a:rPr lang="en-US" dirty="0" err="1"/>
              <a:t>voorkomen</a:t>
            </a:r>
            <a:r>
              <a:rPr lang="en-US" dirty="0"/>
              <a:t> en </a:t>
            </a:r>
            <a:r>
              <a:rPr lang="en-US" dirty="0" err="1"/>
              <a:t>bestrijden</a:t>
            </a:r>
            <a:r>
              <a:rPr lang="en-US" dirty="0"/>
              <a:t>,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schone</a:t>
            </a:r>
            <a:r>
              <a:rPr lang="en-US" dirty="0"/>
              <a:t> en </a:t>
            </a:r>
            <a:r>
              <a:rPr lang="en-US" dirty="0" err="1"/>
              <a:t>veilige</a:t>
            </a:r>
            <a:r>
              <a:rPr lang="en-US" dirty="0"/>
              <a:t> </a:t>
            </a:r>
            <a:r>
              <a:rPr lang="en-US" dirty="0" err="1"/>
              <a:t>openbare</a:t>
            </a:r>
            <a:r>
              <a:rPr lang="en-US" dirty="0"/>
              <a:t> </a:t>
            </a:r>
            <a:r>
              <a:rPr lang="en-US" dirty="0" err="1"/>
              <a:t>ruimte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representatieve</a:t>
            </a:r>
            <a:r>
              <a:rPr lang="en-US" dirty="0"/>
              <a:t> </a:t>
            </a:r>
            <a:r>
              <a:rPr lang="en-US" dirty="0" err="1"/>
              <a:t>uitstraling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Een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ingerichte</a:t>
            </a:r>
            <a:r>
              <a:rPr lang="en-US" dirty="0"/>
              <a:t> </a:t>
            </a:r>
            <a:r>
              <a:rPr lang="en-US" dirty="0" err="1"/>
              <a:t>openbare</a:t>
            </a:r>
            <a:r>
              <a:rPr lang="en-US" dirty="0"/>
              <a:t> </a:t>
            </a:r>
            <a:r>
              <a:rPr lang="en-US" dirty="0" err="1"/>
              <a:t>ruimte</a:t>
            </a:r>
            <a:r>
              <a:rPr lang="en-US" dirty="0"/>
              <a:t> met </a:t>
            </a:r>
            <a:r>
              <a:rPr lang="en-US" dirty="0" err="1"/>
              <a:t>aansprekend</a:t>
            </a:r>
            <a:r>
              <a:rPr lang="en-US" dirty="0"/>
              <a:t> groen en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zwerfafval</a:t>
            </a:r>
            <a:r>
              <a:rPr lang="en-US" dirty="0"/>
              <a:t>, </a:t>
            </a:r>
            <a:r>
              <a:rPr lang="en-US" dirty="0" err="1"/>
              <a:t>vernield</a:t>
            </a:r>
            <a:r>
              <a:rPr lang="en-US" dirty="0"/>
              <a:t> en </a:t>
            </a:r>
            <a:r>
              <a:rPr lang="en-US" dirty="0" err="1"/>
              <a:t>beklad</a:t>
            </a:r>
            <a:r>
              <a:rPr lang="en-US" dirty="0"/>
              <a:t> </a:t>
            </a:r>
            <a:r>
              <a:rPr lang="en-US" dirty="0" err="1"/>
              <a:t>straatmeubilair</a:t>
            </a:r>
            <a:r>
              <a:rPr lang="en-US" dirty="0"/>
              <a:t> en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verlichting</a:t>
            </a:r>
            <a:r>
              <a:rPr lang="en-US" dirty="0"/>
              <a:t> </a:t>
            </a:r>
            <a:r>
              <a:rPr lang="en-US" dirty="0" err="1"/>
              <a:t>draagt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gevoel</a:t>
            </a:r>
            <a:r>
              <a:rPr lang="en-US" dirty="0"/>
              <a:t> en </a:t>
            </a:r>
            <a:r>
              <a:rPr lang="en-US" dirty="0" err="1"/>
              <a:t>voorkomt</a:t>
            </a:r>
            <a:r>
              <a:rPr lang="en-US" dirty="0"/>
              <a:t> </a:t>
            </a:r>
            <a:r>
              <a:rPr lang="en-US" dirty="0" err="1"/>
              <a:t>overlast</a:t>
            </a:r>
            <a:r>
              <a:rPr lang="en-US" dirty="0"/>
              <a:t> en </a:t>
            </a:r>
            <a:r>
              <a:rPr lang="en-US" dirty="0" err="1"/>
              <a:t>vandalisme</a:t>
            </a:r>
            <a:r>
              <a:rPr lang="en-US" dirty="0"/>
              <a:t>!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1D74196-9107-0428-8091-6A291BC1D5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5462"/>
          <a:stretch/>
        </p:blipFill>
        <p:spPr>
          <a:xfrm>
            <a:off x="180000" y="1"/>
            <a:ext cx="2658715" cy="6857999"/>
          </a:xfrm>
          <a:noFill/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E497404-795D-9654-2F83-D59DB8696E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46400" y="5335200"/>
            <a:ext cx="2145600" cy="152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5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35F79A5-6A8B-0DB4-93AB-99D0E2F9C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9200" y="2"/>
            <a:ext cx="9892800" cy="6857998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F3D0E8-1BF8-23B4-4D88-7E599D1D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715" y="759275"/>
            <a:ext cx="9019900" cy="1069525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huidige</a:t>
            </a:r>
            <a:r>
              <a:rPr lang="en-US" dirty="0"/>
              <a:t> trend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99FACDEA-173D-3682-02A0-0DC9AD59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715" y="2217717"/>
            <a:ext cx="9019900" cy="2967126"/>
          </a:xfrm>
        </p:spPr>
        <p:txBody>
          <a:bodyPr/>
          <a:lstStyle/>
          <a:p>
            <a:r>
              <a:rPr lang="en-US" sz="3600" dirty="0" err="1"/>
              <a:t>Klimaatadaptatie</a:t>
            </a:r>
            <a:r>
              <a:rPr lang="en-US" dirty="0"/>
              <a:t> (</a:t>
            </a:r>
            <a:r>
              <a:rPr lang="en-US" dirty="0" err="1"/>
              <a:t>waterberging</a:t>
            </a:r>
            <a:r>
              <a:rPr lang="en-US" dirty="0"/>
              <a:t>, </a:t>
            </a:r>
            <a:r>
              <a:rPr lang="en-US" dirty="0" err="1"/>
              <a:t>reductie</a:t>
            </a:r>
            <a:r>
              <a:rPr lang="en-US" dirty="0"/>
              <a:t> </a:t>
            </a:r>
            <a:r>
              <a:rPr lang="en-US" dirty="0" err="1"/>
              <a:t>hittestress</a:t>
            </a:r>
            <a:r>
              <a:rPr lang="en-US" dirty="0"/>
              <a:t>, </a:t>
            </a:r>
            <a:r>
              <a:rPr lang="en-US" dirty="0" err="1"/>
              <a:t>klimaatrobuust</a:t>
            </a:r>
            <a:r>
              <a:rPr lang="en-US" dirty="0"/>
              <a:t> en </a:t>
            </a:r>
            <a:r>
              <a:rPr lang="en-US" dirty="0" err="1"/>
              <a:t>groene</a:t>
            </a:r>
            <a:r>
              <a:rPr lang="en-US" dirty="0"/>
              <a:t> </a:t>
            </a:r>
            <a:r>
              <a:rPr lang="en-US" dirty="0" err="1"/>
              <a:t>infrastructuur</a:t>
            </a:r>
            <a:r>
              <a:rPr lang="en-US" dirty="0"/>
              <a:t>)</a:t>
            </a:r>
          </a:p>
          <a:p>
            <a:r>
              <a:rPr lang="en-US" sz="3600" dirty="0" err="1"/>
              <a:t>Biodiversiteit</a:t>
            </a:r>
            <a:r>
              <a:rPr lang="en-US" dirty="0"/>
              <a:t> (</a:t>
            </a:r>
            <a:r>
              <a:rPr lang="en-US" dirty="0" err="1"/>
              <a:t>inheemse</a:t>
            </a:r>
            <a:r>
              <a:rPr lang="en-US" dirty="0"/>
              <a:t> </a:t>
            </a:r>
            <a:r>
              <a:rPr lang="en-US" dirty="0" err="1"/>
              <a:t>beplanting</a:t>
            </a:r>
            <a:r>
              <a:rPr lang="en-US" dirty="0"/>
              <a:t>, </a:t>
            </a:r>
            <a:r>
              <a:rPr lang="en-US" dirty="0" err="1"/>
              <a:t>natuurinclusief</a:t>
            </a:r>
            <a:r>
              <a:rPr lang="en-US" dirty="0"/>
              <a:t>, </a:t>
            </a:r>
            <a:r>
              <a:rPr lang="en-US" dirty="0" err="1"/>
              <a:t>ecologische</a:t>
            </a:r>
            <a:r>
              <a:rPr lang="en-US" dirty="0"/>
              <a:t> </a:t>
            </a:r>
            <a:r>
              <a:rPr lang="en-US" dirty="0" err="1"/>
              <a:t>verbindingszones</a:t>
            </a:r>
            <a:r>
              <a:rPr lang="en-US" dirty="0"/>
              <a:t> en </a:t>
            </a:r>
            <a:r>
              <a:rPr lang="en-US" dirty="0" err="1"/>
              <a:t>aangepast</a:t>
            </a:r>
            <a:r>
              <a:rPr lang="en-US" dirty="0"/>
              <a:t> </a:t>
            </a:r>
            <a:r>
              <a:rPr lang="en-US" dirty="0" err="1"/>
              <a:t>maaibeleid</a:t>
            </a:r>
            <a:r>
              <a:rPr lang="en-US" dirty="0"/>
              <a:t>)</a:t>
            </a:r>
          </a:p>
          <a:p>
            <a:r>
              <a:rPr lang="en-US" sz="3600" dirty="0" err="1"/>
              <a:t>Duurzaamheid</a:t>
            </a:r>
            <a:r>
              <a:rPr lang="en-US" sz="3600" dirty="0"/>
              <a:t> en </a:t>
            </a:r>
            <a:r>
              <a:rPr lang="en-US" sz="3600" dirty="0" err="1"/>
              <a:t>circulair</a:t>
            </a:r>
            <a:r>
              <a:rPr lang="en-US" sz="3600" dirty="0"/>
              <a:t> </a:t>
            </a:r>
            <a:r>
              <a:rPr lang="en-US" dirty="0"/>
              <a:t>(</a:t>
            </a:r>
            <a:r>
              <a:rPr lang="en-US" dirty="0" err="1"/>
              <a:t>hergebruik</a:t>
            </a:r>
            <a:r>
              <a:rPr lang="en-US" dirty="0"/>
              <a:t>, biobased, </a:t>
            </a:r>
            <a:r>
              <a:rPr lang="en-US" dirty="0" err="1"/>
              <a:t>energiepositief</a:t>
            </a:r>
            <a:r>
              <a:rPr lang="en-US" dirty="0"/>
              <a:t>, </a:t>
            </a:r>
            <a:r>
              <a:rPr lang="en-US" dirty="0" err="1"/>
              <a:t>groene</a:t>
            </a:r>
            <a:r>
              <a:rPr lang="en-US" dirty="0"/>
              <a:t> </a:t>
            </a:r>
            <a:r>
              <a:rPr lang="en-US" dirty="0" err="1"/>
              <a:t>mobiliteit</a:t>
            </a:r>
            <a:r>
              <a:rPr lang="en-US" dirty="0"/>
              <a:t> en </a:t>
            </a:r>
            <a:r>
              <a:rPr lang="en-US" dirty="0" err="1"/>
              <a:t>afvalscheiding</a:t>
            </a:r>
            <a:r>
              <a:rPr lang="en-US" dirty="0"/>
              <a:t>)</a:t>
            </a:r>
          </a:p>
        </p:txBody>
      </p:sp>
      <p:pic>
        <p:nvPicPr>
          <p:cNvPr id="7" name="Tijdelijke aanduiding voor afbeelding 6" descr="Afbeelding met boom, buiten, lucht, persoon&#10;&#10;Automatisch gegenereerde beschrijving">
            <a:extLst>
              <a:ext uri="{FF2B5EF4-FFF2-40B4-BE49-F238E27FC236}">
                <a16:creationId xmlns:a16="http://schemas.microsoft.com/office/drawing/2014/main" id="{C1D74196-9107-0428-8091-6A291BC1D5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5462"/>
          <a:stretch/>
        </p:blipFill>
        <p:spPr>
          <a:xfrm>
            <a:off x="180000" y="1"/>
            <a:ext cx="2658715" cy="6857999"/>
          </a:xfrm>
          <a:noFill/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E497404-795D-9654-2F83-D59DB8696E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46400" y="5335200"/>
            <a:ext cx="2145600" cy="152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6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35F79A5-6A8B-0DB4-93AB-99D0E2F9C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9200" y="2"/>
            <a:ext cx="9892800" cy="6857998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F3D0E8-1BF8-23B4-4D88-7E599D1D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714" y="1107621"/>
            <a:ext cx="9173285" cy="954643"/>
          </a:xfrm>
        </p:spPr>
        <p:txBody>
          <a:bodyPr/>
          <a:lstStyle/>
          <a:p>
            <a:r>
              <a:rPr lang="en-US" sz="6600" dirty="0"/>
              <a:t>De </a:t>
            </a:r>
            <a:r>
              <a:rPr lang="en-US" sz="6600" dirty="0" err="1"/>
              <a:t>Omgevingsvisie</a:t>
            </a:r>
            <a:r>
              <a:rPr lang="en-US" sz="6600" dirty="0"/>
              <a:t> 1.0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99FACDEA-173D-3682-02A0-0DC9AD59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406" y="2282633"/>
            <a:ext cx="9019900" cy="2941120"/>
          </a:xfrm>
        </p:spPr>
        <p:txBody>
          <a:bodyPr/>
          <a:lstStyle/>
          <a:p>
            <a:r>
              <a:rPr lang="nl-NL" dirty="0"/>
              <a:t>Voor alle activiteiten zijn de uitgangspunten → duurzaam, klimaatbestendig, circulair, energieneutraal en in evenwicht met natuur en milieu (bodem-water-lucht-biodiversiteit-landschap). </a:t>
            </a:r>
          </a:p>
          <a:p>
            <a:endParaRPr lang="nl-NL" dirty="0"/>
          </a:p>
          <a:p>
            <a:r>
              <a:rPr lang="nl-NL" dirty="0"/>
              <a:t>Ambitie:</a:t>
            </a:r>
          </a:p>
          <a:p>
            <a:r>
              <a:rPr lang="nl-NL" dirty="0"/>
              <a:t>Een bereikbaar en aantrekkelijk dorp om te ondernemen en werken</a:t>
            </a:r>
            <a:endParaRPr lang="en-US" dirty="0"/>
          </a:p>
        </p:txBody>
      </p:sp>
      <p:pic>
        <p:nvPicPr>
          <p:cNvPr id="7" name="Tijdelijke aanduiding voor afbeelding 6" descr="Afbeelding met boom, buiten, lucht, persoon&#10;&#10;Automatisch gegenereerde beschrijving">
            <a:extLst>
              <a:ext uri="{FF2B5EF4-FFF2-40B4-BE49-F238E27FC236}">
                <a16:creationId xmlns:a16="http://schemas.microsoft.com/office/drawing/2014/main" id="{C1D74196-9107-0428-8091-6A291BC1D5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5462"/>
          <a:stretch/>
        </p:blipFill>
        <p:spPr>
          <a:xfrm>
            <a:off x="180000" y="1"/>
            <a:ext cx="2658715" cy="6857999"/>
          </a:xfrm>
          <a:noFill/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E497404-795D-9654-2F83-D59DB8696E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46400" y="5335200"/>
            <a:ext cx="2145600" cy="152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3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35F79A5-6A8B-0DB4-93AB-99D0E2F9C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9200" y="2"/>
            <a:ext cx="9892800" cy="6857998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F3D0E8-1BF8-23B4-4D88-7E599D1D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5650" y="1059708"/>
            <a:ext cx="9019900" cy="973373"/>
          </a:xfrm>
        </p:spPr>
        <p:txBody>
          <a:bodyPr/>
          <a:lstStyle/>
          <a:p>
            <a:r>
              <a:rPr lang="en-US" sz="6000" dirty="0" err="1"/>
              <a:t>Beheer</a:t>
            </a:r>
            <a:r>
              <a:rPr lang="en-US" sz="6000" dirty="0"/>
              <a:t> </a:t>
            </a:r>
            <a:r>
              <a:rPr lang="en-US" sz="6000" dirty="0" err="1"/>
              <a:t>openbare</a:t>
            </a:r>
            <a:r>
              <a:rPr lang="en-US" sz="6000" dirty="0"/>
              <a:t> </a:t>
            </a:r>
            <a:r>
              <a:rPr lang="en-US" sz="6000" dirty="0" err="1"/>
              <a:t>ruimte</a:t>
            </a:r>
            <a:endParaRPr lang="en-US" sz="6000" dirty="0"/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99FACDEA-173D-3682-02A0-0DC9AD59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715" y="2330517"/>
            <a:ext cx="9019900" cy="3004681"/>
          </a:xfrm>
        </p:spPr>
        <p:txBody>
          <a:bodyPr/>
          <a:lstStyle/>
          <a:p>
            <a:r>
              <a:rPr lang="en-US" dirty="0"/>
              <a:t>KIOR – BOOR (</a:t>
            </a:r>
            <a:r>
              <a:rPr lang="en-US" dirty="0" err="1"/>
              <a:t>Beleid</a:t>
            </a:r>
            <a:r>
              <a:rPr lang="en-US" dirty="0"/>
              <a:t>) – KOOR (</a:t>
            </a:r>
            <a:r>
              <a:rPr lang="en-US" dirty="0" err="1"/>
              <a:t>Kwaliteit</a:t>
            </a:r>
            <a:r>
              <a:rPr lang="en-US" dirty="0"/>
              <a:t>) – Nota </a:t>
            </a:r>
            <a:r>
              <a:rPr lang="en-US" dirty="0" err="1"/>
              <a:t>Ruimtelijke</a:t>
            </a:r>
            <a:r>
              <a:rPr lang="en-US" dirty="0"/>
              <a:t> </a:t>
            </a:r>
            <a:r>
              <a:rPr lang="en-US" dirty="0" err="1"/>
              <a:t>Kwaliteit</a:t>
            </a:r>
            <a:r>
              <a:rPr lang="en-US" dirty="0"/>
              <a:t> – </a:t>
            </a:r>
            <a:r>
              <a:rPr lang="en-US" dirty="0" err="1"/>
              <a:t>Beeldkwaliteitsplan</a:t>
            </a:r>
            <a:r>
              <a:rPr lang="en-US" dirty="0"/>
              <a:t> – </a:t>
            </a:r>
            <a:r>
              <a:rPr lang="en-US" dirty="0" err="1"/>
              <a:t>Bestemmingsplan</a:t>
            </a:r>
            <a:r>
              <a:rPr lang="en-US" dirty="0"/>
              <a:t> (</a:t>
            </a:r>
            <a:r>
              <a:rPr lang="en-US" dirty="0" err="1"/>
              <a:t>Omgevingsplan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Vraag</a:t>
            </a:r>
            <a:r>
              <a:rPr lang="en-US" dirty="0"/>
              <a:t> aan de </a:t>
            </a:r>
            <a:r>
              <a:rPr lang="en-US" dirty="0" err="1"/>
              <a:t>raad</a:t>
            </a:r>
            <a:r>
              <a:rPr lang="en-US" dirty="0"/>
              <a:t>;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onderhoudskwaliteit</a:t>
            </a:r>
            <a:r>
              <a:rPr lang="en-US" dirty="0"/>
              <a:t> de </a:t>
            </a:r>
            <a:r>
              <a:rPr lang="en-US" dirty="0" err="1"/>
              <a:t>gemeente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leveren</a:t>
            </a:r>
            <a:r>
              <a:rPr lang="en-US" dirty="0"/>
              <a:t> en wat </a:t>
            </a:r>
            <a:r>
              <a:rPr lang="en-US" dirty="0" err="1"/>
              <a:t>dat</a:t>
            </a:r>
            <a:r>
              <a:rPr lang="en-US" dirty="0"/>
              <a:t> mag </a:t>
            </a:r>
            <a:r>
              <a:rPr lang="en-US" dirty="0" err="1"/>
              <a:t>kosten</a:t>
            </a:r>
            <a:r>
              <a:rPr lang="en-US" dirty="0"/>
              <a:t> en hoe we </a:t>
            </a:r>
            <a:r>
              <a:rPr lang="en-US" dirty="0" err="1"/>
              <a:t>toetsen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Antwoord: </a:t>
            </a:r>
            <a:r>
              <a:rPr lang="en-US" dirty="0" err="1"/>
              <a:t>topkwaliteit</a:t>
            </a:r>
            <a:r>
              <a:rPr lang="en-US" dirty="0"/>
              <a:t> voor </a:t>
            </a:r>
            <a:r>
              <a:rPr lang="en-US" dirty="0" err="1"/>
              <a:t>weinig</a:t>
            </a:r>
            <a:r>
              <a:rPr lang="en-US" dirty="0"/>
              <a:t> geld ;-)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1D74196-9107-0428-8091-6A291BC1D5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3" r="20963"/>
          <a:stretch/>
        </p:blipFill>
        <p:spPr>
          <a:xfrm>
            <a:off x="180000" y="1"/>
            <a:ext cx="2658715" cy="6857999"/>
          </a:xfrm>
          <a:noFill/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E497404-795D-9654-2F83-D59DB8696E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46400" y="5335200"/>
            <a:ext cx="2145600" cy="152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3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35F79A5-6A8B-0DB4-93AB-99D0E2F9C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9200" y="2"/>
            <a:ext cx="9892800" cy="6857998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F3D0E8-1BF8-23B4-4D88-7E599D1D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0" y="1293172"/>
            <a:ext cx="9019900" cy="953918"/>
          </a:xfrm>
        </p:spPr>
        <p:txBody>
          <a:bodyPr/>
          <a:lstStyle/>
          <a:p>
            <a:r>
              <a:rPr lang="en-US" dirty="0" err="1"/>
              <a:t>Beeldkwaliteit</a:t>
            </a:r>
            <a:endParaRPr lang="en-US" dirty="0"/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99FACDEA-173D-3682-02A0-0DC9AD59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715" y="2556196"/>
            <a:ext cx="9019900" cy="2628647"/>
          </a:xfrm>
        </p:spPr>
        <p:txBody>
          <a:bodyPr/>
          <a:lstStyle/>
          <a:p>
            <a:r>
              <a:rPr lang="en-US" dirty="0" err="1"/>
              <a:t>Kwaliteitsniveaus</a:t>
            </a:r>
            <a:r>
              <a:rPr lang="en-US" dirty="0"/>
              <a:t> groen:</a:t>
            </a:r>
          </a:p>
          <a:p>
            <a:endParaRPr lang="en-US" dirty="0"/>
          </a:p>
          <a:p>
            <a:r>
              <a:rPr lang="en-US" dirty="0"/>
              <a:t>A: Centrum, </a:t>
            </a:r>
            <a:r>
              <a:rPr lang="en-US" dirty="0" err="1"/>
              <a:t>winkel</a:t>
            </a:r>
            <a:r>
              <a:rPr lang="en-US" dirty="0"/>
              <a:t> en </a:t>
            </a:r>
            <a:r>
              <a:rPr lang="en-US" dirty="0" err="1"/>
              <a:t>horecagebieden</a:t>
            </a:r>
            <a:r>
              <a:rPr lang="en-US" dirty="0"/>
              <a:t> en </a:t>
            </a:r>
            <a:r>
              <a:rPr lang="en-US" dirty="0" err="1"/>
              <a:t>begraafplaatsen</a:t>
            </a:r>
            <a:r>
              <a:rPr lang="en-US" dirty="0"/>
              <a:t> (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onderhouden</a:t>
            </a:r>
            <a:r>
              <a:rPr lang="en-US" dirty="0"/>
              <a:t>)</a:t>
            </a:r>
          </a:p>
          <a:p>
            <a:r>
              <a:rPr lang="en-US" dirty="0"/>
              <a:t>B: Wijken en </a:t>
            </a:r>
            <a:r>
              <a:rPr lang="en-US" dirty="0" err="1"/>
              <a:t>sportgebieden</a:t>
            </a:r>
            <a:r>
              <a:rPr lang="en-US" dirty="0"/>
              <a:t> (basis </a:t>
            </a:r>
            <a:r>
              <a:rPr lang="en-US" dirty="0" err="1"/>
              <a:t>onderhouden</a:t>
            </a:r>
            <a:r>
              <a:rPr lang="en-US" dirty="0"/>
              <a:t>)</a:t>
            </a:r>
          </a:p>
          <a:p>
            <a:r>
              <a:rPr lang="en-US" dirty="0"/>
              <a:t>C: Industrie- en </a:t>
            </a:r>
            <a:r>
              <a:rPr lang="en-US" dirty="0" err="1"/>
              <a:t>buitengebied</a:t>
            </a:r>
            <a:r>
              <a:rPr lang="en-US" dirty="0"/>
              <a:t> (sober </a:t>
            </a:r>
            <a:r>
              <a:rPr lang="en-US" dirty="0" err="1"/>
              <a:t>onderhouden</a:t>
            </a:r>
            <a:r>
              <a:rPr lang="en-US" dirty="0"/>
              <a:t>)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1D74196-9107-0428-8091-6A291BC1D5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r="35462"/>
          <a:stretch/>
        </p:blipFill>
        <p:spPr>
          <a:xfrm>
            <a:off x="180000" y="1"/>
            <a:ext cx="2658715" cy="6857999"/>
          </a:xfrm>
          <a:noFill/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E497404-795D-9654-2F83-D59DB8696E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46400" y="5335200"/>
            <a:ext cx="2145600" cy="152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451312-3C25-6A9D-D3D7-11FEAD0892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E6A960-BE19-7A43-35B4-F37438BC6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8715" y="489913"/>
            <a:ext cx="9019900" cy="769937"/>
          </a:xfrm>
        </p:spPr>
        <p:txBody>
          <a:bodyPr/>
          <a:lstStyle/>
          <a:p>
            <a:r>
              <a:rPr lang="nl-NL" sz="4800" dirty="0"/>
              <a:t>Uitbesteden of zelf doen?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50EE15B-3E04-0FC7-FB9D-B51A5006B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715" y="1259850"/>
            <a:ext cx="9019900" cy="49469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Meer regie en gewenste kwaliteit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Beter aansluiten bij lokale wensen en ambities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Continuïteit en kennis van bewoners en lokale omstandigheden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Steeds strengere eisen en regelgeving omtrent aanbesteding bestrijdingsmiddelen, veiligheid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Weinig maatwerk, minder flexibel bij calamiteiten, wensen bewoners of oppakken meldingen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Prijsdruk aanbesteding kan ten koste van kwaliteit gaan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Opschalen of specifieke werkzaamheden wel door aannemer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Risico op versnippering, gebrek aan samenhang bij meerdere aannemers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B1C81EE-97F5-393C-7881-E9B4D1105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5E69836-B05A-AC70-93A3-7984347D5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88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CDEE06F-5010-CD81-66D5-972F3DE53D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7923C6D-42EA-5C4B-2A77-3BA8E4250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5407" y="683157"/>
            <a:ext cx="9019900" cy="839643"/>
          </a:xfrm>
        </p:spPr>
        <p:txBody>
          <a:bodyPr/>
          <a:lstStyle/>
          <a:p>
            <a:r>
              <a:rPr lang="nl-NL" dirty="0"/>
              <a:t>Zwerfafval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E41336D7-21BC-9238-25C2-7AF412049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5407" y="1637145"/>
            <a:ext cx="9019900" cy="43653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dirty="0"/>
              <a:t>Gemeente krijgt steeds minder meldingen van zwerfafval, wel van bijzetafval!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Er zijn in Valkenswaard meer dan 300 Zappers (Zwerfafvalpakkers) 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Daarnaast organiseren scholen en organisaties als Leefbaar Valkenswaard en Veilig en Schoon Valkenswaard acties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25 meter regel voor bedrijven, horeca en winkels</a:t>
            </a:r>
          </a:p>
          <a:p>
            <a:pPr>
              <a:lnSpc>
                <a:spcPct val="100000"/>
              </a:lnSpc>
            </a:pPr>
            <a:r>
              <a:rPr lang="nl-NL" dirty="0"/>
              <a:t>(art. 22.53 </a:t>
            </a:r>
            <a:r>
              <a:rPr lang="nl-NL"/>
              <a:t>Omgevingsplan Valkenswaard)</a:t>
            </a:r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00A9BEC-91B4-2567-6868-DFBD69D6E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E1B8245-28E4-C05C-199E-AF3765E547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83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35F79A5-6A8B-0DB4-93AB-99D0E2F9C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9200" y="2"/>
            <a:ext cx="9892800" cy="6857998"/>
          </a:xfrm>
          <a:solidFill>
            <a:schemeClr val="accent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5EF3D0E8-1BF8-23B4-4D88-7E599D1D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0" y="1030968"/>
            <a:ext cx="9019900" cy="924292"/>
          </a:xfrm>
        </p:spPr>
        <p:txBody>
          <a:bodyPr/>
          <a:lstStyle/>
          <a:p>
            <a:r>
              <a:rPr lang="en-US" dirty="0"/>
              <a:t>Kansen</a:t>
            </a: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99FACDEA-173D-3682-02A0-0DC9AD59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0" y="2237240"/>
            <a:ext cx="9019900" cy="30059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Vergroenen</a:t>
            </a:r>
            <a:r>
              <a:rPr lang="en-US" dirty="0"/>
              <a:t> </a:t>
            </a:r>
            <a:r>
              <a:rPr lang="en-US" dirty="0" err="1"/>
              <a:t>gevels</a:t>
            </a:r>
            <a:r>
              <a:rPr lang="en-US" dirty="0"/>
              <a:t> en </a:t>
            </a:r>
            <a:r>
              <a:rPr lang="en-US" dirty="0" err="1"/>
              <a:t>daken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Parkeren</a:t>
            </a:r>
            <a:r>
              <a:rPr lang="en-US" dirty="0"/>
              <a:t> op groen (</a:t>
            </a:r>
            <a:r>
              <a:rPr lang="en-US" dirty="0" err="1"/>
              <a:t>grasbetontegels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Verduurzaming</a:t>
            </a:r>
            <a:r>
              <a:rPr lang="en-US" dirty="0"/>
              <a:t> van de </a:t>
            </a:r>
            <a:r>
              <a:rPr lang="en-US" dirty="0" err="1"/>
              <a:t>terreinen</a:t>
            </a:r>
            <a:r>
              <a:rPr lang="en-US" dirty="0"/>
              <a:t> en het groen </a:t>
            </a:r>
            <a:r>
              <a:rPr lang="en-US" dirty="0" err="1"/>
              <a:t>eromheen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Natuur</a:t>
            </a:r>
            <a:r>
              <a:rPr lang="en-US" dirty="0"/>
              <a:t> </a:t>
            </a:r>
            <a:r>
              <a:rPr lang="en-US" dirty="0" err="1"/>
              <a:t>rondom</a:t>
            </a:r>
            <a:r>
              <a:rPr lang="en-US" dirty="0"/>
              <a:t> </a:t>
            </a:r>
            <a:r>
              <a:rPr lang="en-US" dirty="0" err="1"/>
              <a:t>Schaapsloopven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aanjager</a:t>
            </a:r>
            <a:r>
              <a:rPr lang="en-US" dirty="0"/>
              <a:t> voor </a:t>
            </a:r>
            <a:r>
              <a:rPr lang="en-US" dirty="0" err="1"/>
              <a:t>verdere</a:t>
            </a:r>
            <a:r>
              <a:rPr lang="en-US" dirty="0"/>
              <a:t> </a:t>
            </a:r>
            <a:r>
              <a:rPr lang="en-US" dirty="0" err="1"/>
              <a:t>versterking</a:t>
            </a:r>
            <a:r>
              <a:rPr lang="en-US" dirty="0"/>
              <a:t> </a:t>
            </a:r>
            <a:r>
              <a:rPr lang="en-US" dirty="0" err="1"/>
              <a:t>groenstructuur</a:t>
            </a:r>
            <a:r>
              <a:rPr lang="en-US" dirty="0"/>
              <a:t> </a:t>
            </a:r>
            <a:r>
              <a:rPr lang="en-US" dirty="0" err="1"/>
              <a:t>industrieterreinen</a:t>
            </a:r>
            <a:r>
              <a:rPr lang="en-US" dirty="0"/>
              <a:t> (</a:t>
            </a:r>
            <a:r>
              <a:rPr lang="en-US" dirty="0" err="1"/>
              <a:t>ommetje</a:t>
            </a:r>
            <a:r>
              <a:rPr lang="en-US" dirty="0"/>
              <a:t> </a:t>
            </a:r>
            <a:r>
              <a:rPr lang="en-US" dirty="0" err="1"/>
              <a:t>schaapsloopven</a:t>
            </a:r>
            <a:r>
              <a:rPr lang="en-US" dirty="0"/>
              <a:t> en </a:t>
            </a:r>
            <a:r>
              <a:rPr lang="en-US" dirty="0" err="1"/>
              <a:t>groene</a:t>
            </a:r>
            <a:r>
              <a:rPr lang="en-US" dirty="0"/>
              <a:t> </a:t>
            </a:r>
            <a:r>
              <a:rPr lang="en-US" dirty="0" err="1"/>
              <a:t>zitelementen</a:t>
            </a:r>
            <a:r>
              <a:rPr lang="en-US" dirty="0"/>
              <a:t> voor </a:t>
            </a:r>
            <a:r>
              <a:rPr lang="en-US" dirty="0" err="1"/>
              <a:t>werknemers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Overtollige</a:t>
            </a:r>
            <a:r>
              <a:rPr lang="en-US" dirty="0"/>
              <a:t> </a:t>
            </a:r>
            <a:r>
              <a:rPr lang="en-US" dirty="0" err="1"/>
              <a:t>verharding</a:t>
            </a:r>
            <a:r>
              <a:rPr lang="en-US" dirty="0"/>
              <a:t> </a:t>
            </a:r>
            <a:r>
              <a:rPr lang="en-US" dirty="0" err="1"/>
              <a:t>vervangen</a:t>
            </a:r>
            <a:r>
              <a:rPr lang="en-US" dirty="0"/>
              <a:t> door groen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1D74196-9107-0428-8091-6A291BC1D5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5" r="37085"/>
          <a:stretch/>
        </p:blipFill>
        <p:spPr>
          <a:xfrm>
            <a:off x="180000" y="1"/>
            <a:ext cx="2658715" cy="6857999"/>
          </a:xfrm>
          <a:noFill/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E497404-795D-9654-2F83-D59DB8696E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46400" y="5335200"/>
            <a:ext cx="2145600" cy="1522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54421"/>
      </p:ext>
    </p:extLst>
  </p:cSld>
  <p:clrMapOvr>
    <a:masterClrMapping/>
  </p:clrMapOvr>
</p:sld>
</file>

<file path=ppt/theme/theme1.xml><?xml version="1.0" encoding="utf-8"?>
<a:theme xmlns:a="http://schemas.openxmlformats.org/drawingml/2006/main" name="Gemeente Valkenswaard">
  <a:themeElements>
    <a:clrScheme name="Gemeente Valkenswaard">
      <a:dk1>
        <a:sysClr val="windowText" lastClr="000000"/>
      </a:dk1>
      <a:lt1>
        <a:sysClr val="window" lastClr="FFFFFF"/>
      </a:lt1>
      <a:dk2>
        <a:srgbClr val="009A3D"/>
      </a:dk2>
      <a:lt2>
        <a:srgbClr val="EBD732"/>
      </a:lt2>
      <a:accent1>
        <a:srgbClr val="417296"/>
      </a:accent1>
      <a:accent2>
        <a:srgbClr val="8BC3D6"/>
      </a:accent2>
      <a:accent3>
        <a:srgbClr val="BDCA85"/>
      </a:accent3>
      <a:accent4>
        <a:srgbClr val="A35C7C"/>
      </a:accent4>
      <a:accent5>
        <a:srgbClr val="CD615D"/>
      </a:accent5>
      <a:accent6>
        <a:srgbClr val="EBA05A"/>
      </a:accent6>
      <a:hlink>
        <a:srgbClr val="009A3D"/>
      </a:hlink>
      <a:folHlink>
        <a:srgbClr val="009A3D"/>
      </a:folHlink>
    </a:clrScheme>
    <a:fontScheme name="Gemeente Valkenswa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 Nieuwe PPT Gemeente Valkenswaard aug 2022" id="{84AFA40B-A481-4815-AA7C-77984AF74FE3}" vid="{854D328C-A53C-42AA-A957-8DF6994B14F3}"/>
    </a:ext>
  </a:extLst>
</a:theme>
</file>

<file path=ppt/theme/theme2.xml><?xml version="1.0" encoding="utf-8"?>
<a:theme xmlns:a="http://schemas.openxmlformats.org/drawingml/2006/main" name="Kantoorthema">
  <a:themeElements>
    <a:clrScheme name="Gemeente Valkenswaard">
      <a:dk1>
        <a:sysClr val="windowText" lastClr="000000"/>
      </a:dk1>
      <a:lt1>
        <a:sysClr val="window" lastClr="FFFFFF"/>
      </a:lt1>
      <a:dk2>
        <a:srgbClr val="009A3D"/>
      </a:dk2>
      <a:lt2>
        <a:srgbClr val="FFD132"/>
      </a:lt2>
      <a:accent1>
        <a:srgbClr val="147598"/>
      </a:accent1>
      <a:accent2>
        <a:srgbClr val="25BCCE"/>
      </a:accent2>
      <a:accent3>
        <a:srgbClr val="BDCA85"/>
      </a:accent3>
      <a:accent4>
        <a:srgbClr val="A35C7B"/>
      </a:accent4>
      <a:accent5>
        <a:srgbClr val="EF6764"/>
      </a:accent5>
      <a:accent6>
        <a:srgbClr val="F19D5B"/>
      </a:accent6>
      <a:hlink>
        <a:srgbClr val="009A3D"/>
      </a:hlink>
      <a:folHlink>
        <a:srgbClr val="009A3D"/>
      </a:folHlink>
    </a:clrScheme>
    <a:fontScheme name="Gemeente Valkenswa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Gemeente Valkenswaard">
      <a:dk1>
        <a:sysClr val="windowText" lastClr="000000"/>
      </a:dk1>
      <a:lt1>
        <a:sysClr val="window" lastClr="FFFFFF"/>
      </a:lt1>
      <a:dk2>
        <a:srgbClr val="009A3D"/>
      </a:dk2>
      <a:lt2>
        <a:srgbClr val="FFD132"/>
      </a:lt2>
      <a:accent1>
        <a:srgbClr val="147598"/>
      </a:accent1>
      <a:accent2>
        <a:srgbClr val="25BCCE"/>
      </a:accent2>
      <a:accent3>
        <a:srgbClr val="BDCA85"/>
      </a:accent3>
      <a:accent4>
        <a:srgbClr val="A35C7B"/>
      </a:accent4>
      <a:accent5>
        <a:srgbClr val="EF6764"/>
      </a:accent5>
      <a:accent6>
        <a:srgbClr val="F19D5B"/>
      </a:accent6>
      <a:hlink>
        <a:srgbClr val="009A3D"/>
      </a:hlink>
      <a:folHlink>
        <a:srgbClr val="009A3D"/>
      </a:folHlink>
    </a:clrScheme>
    <a:fontScheme name="Gemeente Valkenswa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1166A92CE50843A896E5B27640C975" ma:contentTypeVersion="21" ma:contentTypeDescription="Een nieuw document maken." ma:contentTypeScope="" ma:versionID="19fdb914b9b15c5ec1f135c5c4df01b3">
  <xsd:schema xmlns:xsd="http://www.w3.org/2001/XMLSchema" xmlns:xs="http://www.w3.org/2001/XMLSchema" xmlns:p="http://schemas.microsoft.com/office/2006/metadata/properties" xmlns:ns2="267bfafe-4bf9-4c03-8a59-695ea44343ea" xmlns:ns3="f1b812f1-ab8e-41b9-8d33-21e936ce5071" targetNamespace="http://schemas.microsoft.com/office/2006/metadata/properties" ma:root="true" ma:fieldsID="af98fc5300ae7a83645e3c11b0a0c078" ns2:_="" ns3:_="">
    <xsd:import namespace="267bfafe-4bf9-4c03-8a59-695ea44343ea"/>
    <xsd:import namespace="f1b812f1-ab8e-41b9-8d33-21e936ce50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gereed" minOccurs="0"/>
                <xsd:element ref="ns2:status" minOccurs="0"/>
                <xsd:element ref="ns2:Plan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bfafe-4bf9-4c03-8a59-695ea4434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d9f127d-9b8c-4216-9355-9579a0834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gereed" ma:index="26" nillable="true" ma:displayName="gereed" ma:format="Dropdown" ma:internalName="gereed">
      <xsd:simpleType>
        <xsd:restriction base="dms:Text">
          <xsd:maxLength value="255"/>
        </xsd:restriction>
      </xsd:simpleType>
    </xsd:element>
    <xsd:element name="status" ma:index="27" nillable="true" ma:displayName="status" ma:default="Open " ma:format="Dropdown" ma:internalName="status">
      <xsd:simpleType>
        <xsd:restriction base="dms:Choice">
          <xsd:enumeration value="Open "/>
          <xsd:enumeration value="Gereed"/>
        </xsd:restriction>
      </xsd:simpleType>
    </xsd:element>
    <xsd:element name="Planning" ma:index="28" nillable="true" ma:displayName="Planning" ma:description="Uitvoering afspraken met aanvrager of anders" ma:format="Dropdown" ma:internalName="Plann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812f1-ab8e-41b9-8d33-21e936ce507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b9290f-8650-44bb-a906-e342876621e2}" ma:internalName="TaxCatchAll" ma:showField="CatchAllData" ma:web="f1b812f1-ab8e-41b9-8d33-21e936ce50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7bfafe-4bf9-4c03-8a59-695ea44343ea">
      <Terms xmlns="http://schemas.microsoft.com/office/infopath/2007/PartnerControls"/>
    </lcf76f155ced4ddcb4097134ff3c332f>
    <TaxCatchAll xmlns="f1b812f1-ab8e-41b9-8d33-21e936ce5071" xsi:nil="true"/>
    <status xmlns="267bfafe-4bf9-4c03-8a59-695ea44343ea">Open </status>
    <gereed xmlns="267bfafe-4bf9-4c03-8a59-695ea44343ea" xsi:nil="true"/>
    <Planning xmlns="267bfafe-4bf9-4c03-8a59-695ea44343ea" xsi:nil="true"/>
  </documentManagement>
</p:properties>
</file>

<file path=customXml/itemProps1.xml><?xml version="1.0" encoding="utf-8"?>
<ds:datastoreItem xmlns:ds="http://schemas.openxmlformats.org/officeDocument/2006/customXml" ds:itemID="{8A5463C0-AC5B-4A8B-93F8-7CD3FE8111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166E3C-F401-4C87-9F58-99A188585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7bfafe-4bf9-4c03-8a59-695ea44343ea"/>
    <ds:schemaRef ds:uri="f1b812f1-ab8e-41b9-8d33-21e936ce50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DD962F-FDD8-426D-8FCF-0EE78BBC9E6A}">
  <ds:schemaRefs>
    <ds:schemaRef ds:uri="http://purl.org/dc/terms/"/>
    <ds:schemaRef ds:uri="http://schemas.microsoft.com/office/2006/documentManagement/types"/>
    <ds:schemaRef ds:uri="http://purl.org/dc/dcmitype/"/>
    <ds:schemaRef ds:uri="f1b812f1-ab8e-41b9-8d33-21e936ce5071"/>
    <ds:schemaRef ds:uri="http://purl.org/dc/elements/1.1/"/>
    <ds:schemaRef ds:uri="http://schemas.microsoft.com/office/2006/metadata/properties"/>
    <ds:schemaRef ds:uri="267bfafe-4bf9-4c03-8a59-695ea44343ea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14b6649-076c-4ae5-a6f8-74c25204542e}" enabled="0" method="" siteId="{f14b6649-076c-4ae5-a6f8-74c2520454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 Nieuwe PPT Gemeente Valkenswaard aug 2022 (1)</Template>
  <TotalTime>589</TotalTime>
  <Words>507</Words>
  <Application>Microsoft Office PowerPoint</Application>
  <PresentationFormat>Breedbeeld</PresentationFormat>
  <Paragraphs>66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Gemeente Valkenswaard</vt:lpstr>
      <vt:lpstr>Bedrijventerrein Schaapsloop Groen en KVO</vt:lpstr>
      <vt:lpstr>De Bedoeling</vt:lpstr>
      <vt:lpstr>De huidige trend</vt:lpstr>
      <vt:lpstr>De Omgevingsvisie 1.0</vt:lpstr>
      <vt:lpstr>Beheer openbare ruimte</vt:lpstr>
      <vt:lpstr>Beeldkwaliteit</vt:lpstr>
      <vt:lpstr>Uitbesteden of zelf doen?</vt:lpstr>
      <vt:lpstr>Zwerfafval</vt:lpstr>
      <vt:lpstr>Kansen</vt:lpstr>
      <vt:lpstr>Bedreigingen</vt:lpstr>
      <vt:lpstr>Goed voorbeeld!</vt:lpstr>
      <vt:lpstr>Klimaatverandering als business, en dan zelf het goede voorbeeld geven!</vt:lpstr>
      <vt:lpstr>Groene uitstraling doet veel </vt:lpstr>
      <vt:lpstr>De BuitenBeter app is het meest gebruikte meldingssysteem van Nederland. Met meer dan 200.000 meldingen per jaar zorgt BuitenBeter samen met alle gebruikers voor een schone en veilige buitenruimte.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 Lavrijssen</dc:creator>
  <cp:lastModifiedBy>Quiffice</cp:lastModifiedBy>
  <cp:revision>2</cp:revision>
  <cp:lastPrinted>2025-07-03T11:11:56Z</cp:lastPrinted>
  <dcterms:created xsi:type="dcterms:W3CDTF">2025-07-01T08:04:11Z</dcterms:created>
  <dcterms:modified xsi:type="dcterms:W3CDTF">2025-10-13T14:00:06Z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0x010100441166A92CE50843A896E5B27640C975</vt:lpwstr>
  </property>
</Properties>
</file>