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83875" cy="76438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FF0"/>
    <a:srgbClr val="0C1D3B"/>
    <a:srgbClr val="F1B61D"/>
    <a:srgbClr val="10367D"/>
    <a:srgbClr val="0B95EE"/>
    <a:srgbClr val="0B1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9" y="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victor@fspc.a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hyperlink" Target="mailto:info@laproli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a dark background&#10;&#10;AI-generated content may be incorrect.">
            <a:extLst>
              <a:ext uri="{FF2B5EF4-FFF2-40B4-BE49-F238E27FC236}">
                <a16:creationId xmlns:a16="http://schemas.microsoft.com/office/drawing/2014/main" id="{9BC6809F-318D-E151-F87C-81F476C67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961" r="28062" b="-248"/>
          <a:stretch>
            <a:fillRect/>
          </a:stretch>
        </p:blipFill>
        <p:spPr>
          <a:xfrm>
            <a:off x="1" y="0"/>
            <a:ext cx="10683874" cy="76438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02" y="939178"/>
            <a:ext cx="3253064" cy="481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4" b="98485" l="210" r="99161">
                        <a14:foregroundMark x1="76310" y1="12121" x2="18658" y2="4209"/>
                        <a14:foregroundMark x1="18658" y1="4209" x2="11530" y2="5556"/>
                        <a14:foregroundMark x1="11530" y1="6229" x2="11530" y2="89731"/>
                        <a14:foregroundMark x1="14256" y1="90741" x2="65828" y2="96465"/>
                        <a14:foregroundMark x1="67925" y1="94276" x2="93291" y2="82997"/>
                        <a14:foregroundMark x1="88889" y1="87542" x2="92034" y2="31987"/>
                        <a14:foregroundMark x1="92034" y1="31987" x2="94549" y2="25084"/>
                        <a14:foregroundMark x1="90566" y1="14646" x2="88470" y2="29630"/>
                        <a14:foregroundMark x1="69182" y1="22391" x2="46960" y2="27609"/>
                        <a14:foregroundMark x1="46960" y1="27609" x2="33962" y2="58754"/>
                        <a14:foregroundMark x1="33962" y1="58754" x2="36478" y2="63805"/>
                        <a14:foregroundMark x1="10692" y1="8249" x2="11111" y2="41246"/>
                        <a14:foregroundMark x1="7128" y1="14983" x2="10273" y2="80976"/>
                        <a14:foregroundMark x1="6709" y1="89057" x2="1468" y2="83838"/>
                        <a14:foregroundMark x1="2306" y1="21549" x2="210" y2="21549"/>
                        <a14:foregroundMark x1="11950" y1="8249" x2="41300" y2="5219"/>
                        <a14:foregroundMark x1="41300" y1="5219" x2="44864" y2="2694"/>
                        <a14:foregroundMark x1="99371" y1="22727" x2="98742" y2="22727"/>
                        <a14:foregroundMark x1="97242" y1="41077" x2="97275" y2="41246"/>
                        <a14:foregroundMark x1="94130" y1="25084" x2="97242" y2="41077"/>
                        <a14:foregroundMark x1="95289" y1="57699" x2="93291" y2="74242"/>
                        <a14:foregroundMark x1="97194" y1="41919" x2="95893" y2="52694"/>
                        <a14:foregroundMark x1="97214" y1="41751" x2="97194" y2="41919"/>
                        <a14:foregroundMark x1="97275" y1="41246" x2="97255" y2="41414"/>
                        <a14:foregroundMark x1="93291" y1="74242" x2="97065" y2="84175"/>
                        <a14:foregroundMark x1="33753" y1="98485" x2="19078" y2="98485"/>
                        <a14:foregroundMark x1="9644" y1="92424" x2="8595" y2="96296"/>
                        <a14:foregroundMark x1="96584" y1="41077" x2="96646" y2="24074"/>
                        <a14:foregroundMark x1="96583" y1="41246" x2="96584" y2="41077"/>
                        <a14:foregroundMark x1="96583" y1="41414" x2="96583" y2="41246"/>
                        <a14:foregroundMark x1="96581" y1="41919" x2="96582" y2="41751"/>
                        <a14:foregroundMark x1="96541" y1="52694" x2="96581" y2="41919"/>
                        <a14:foregroundMark x1="96436" y1="81145" x2="96523" y2="57595"/>
                        <a14:foregroundMark x1="96436" y1="58754" x2="96483" y2="57598"/>
                        <a14:foregroundMark x1="96226" y1="59091" x2="96766" y2="57574"/>
                        <a14:foregroundMark x1="96855" y1="41919" x2="96855" y2="44781"/>
                        <a14:foregroundMark x1="96855" y1="41751" x2="96855" y2="41919"/>
                        <a14:foregroundMark x1="96855" y1="41246" x2="96855" y2="41414"/>
                        <a14:foregroundMark x1="96855" y1="41077" x2="96855" y2="41246"/>
                        <a14:foregroundMark x1="96855" y1="39899" x2="96855" y2="41077"/>
                        <a14:backgroundMark x1="99371" y1="52694" x2="99371" y2="54882"/>
                        <a14:backgroundMark x1="98323" y1="54209" x2="98742" y2="57407"/>
                        <a14:backgroundMark x1="97694" y1="41077" x2="97694" y2="41077"/>
                        <a14:backgroundMark x1="97904" y1="41414" x2="97904" y2="41751"/>
                        <a14:backgroundMark x1="97694" y1="41919" x2="97694" y2="41919"/>
                        <a14:backgroundMark x1="97694" y1="41246" x2="97694" y2="412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9137" y="1993579"/>
            <a:ext cx="3047151" cy="3795350"/>
          </a:xfrm>
          <a:prstGeom prst="rect">
            <a:avLst/>
          </a:prstGeom>
          <a:effectLst>
            <a:glow>
              <a:schemeClr val="bg1">
                <a:alpha val="8000"/>
              </a:schemeClr>
            </a:glow>
            <a:softEdge rad="254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9702" y="1949879"/>
            <a:ext cx="4075176" cy="171297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89000"/>
              </a:lnSpc>
            </a:pPr>
            <a:r>
              <a:rPr lang="en-US" sz="4800" b="1" dirty="0">
                <a:solidFill>
                  <a:srgbClr val="FFFFFF"/>
                </a:solidFill>
                <a:latin typeface="Arial"/>
              </a:rPr>
              <a:t>LAPROLIN EXTRA RUS PH 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39A935-8642-7FC2-C287-42FA6BE3D9B6}"/>
              </a:ext>
            </a:extLst>
          </p:cNvPr>
          <p:cNvSpPr/>
          <p:nvPr/>
        </p:nvSpPr>
        <p:spPr>
          <a:xfrm>
            <a:off x="584554" y="5996277"/>
            <a:ext cx="3277778" cy="793709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697" y="6147059"/>
            <a:ext cx="3943492" cy="72270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12700" algn="ctr">
              <a:lnSpc>
                <a:spcPct val="91000"/>
              </a:lnSpc>
            </a:pPr>
            <a:r>
              <a:rPr lang="en-US" sz="1450" b="1" dirty="0">
                <a:solidFill>
                  <a:srgbClr val="FFFFFF"/>
                </a:solidFill>
                <a:latin typeface="Arial"/>
              </a:rPr>
              <a:t>A NEXT GENERATION INNOVATIVE </a:t>
            </a:r>
          </a:p>
          <a:p>
            <a:pPr indent="12700" algn="ctr">
              <a:lnSpc>
                <a:spcPct val="91000"/>
              </a:lnSpc>
            </a:pPr>
            <a:r>
              <a:rPr lang="en-US" sz="2100" b="1" dirty="0">
                <a:solidFill>
                  <a:srgbClr val="F1B61D"/>
                </a:solidFill>
                <a:latin typeface="Arial"/>
              </a:rPr>
              <a:t>Polymer Coating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D0B71-F470-3BA8-9B87-0BC929D3B8B5}"/>
              </a:ext>
            </a:extLst>
          </p:cNvPr>
          <p:cNvSpPr/>
          <p:nvPr/>
        </p:nvSpPr>
        <p:spPr>
          <a:xfrm>
            <a:off x="381817" y="5794744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962912"/>
            <a:ext cx="9165336" cy="4751832"/>
          </a:xfrm>
          <a:prstGeom prst="rect">
            <a:avLst/>
          </a:prstGeom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6A4414B8-1104-815A-9DEE-998461913E30}"/>
              </a:ext>
            </a:extLst>
          </p:cNvPr>
          <p:cNvSpPr/>
          <p:nvPr/>
        </p:nvSpPr>
        <p:spPr>
          <a:xfrm>
            <a:off x="913838" y="529781"/>
            <a:ext cx="5231781" cy="682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89000"/>
              </a:lnSpc>
            </a:pPr>
            <a:r>
              <a:rPr lang="en-US" sz="2800" b="1" dirty="0">
                <a:latin typeface="Tahoma"/>
              </a:rPr>
              <a:t>LAPROLIN</a:t>
            </a:r>
            <a:r>
              <a:rPr lang="en-US" sz="2600" b="1" dirty="0">
                <a:solidFill>
                  <a:srgbClr val="0B1B3A"/>
                </a:solidFill>
                <a:latin typeface="Tahoma"/>
              </a:rPr>
              <a:t> Extra RUS pH14 </a:t>
            </a:r>
            <a:r>
              <a:rPr lang="en-US" sz="2400" b="1" dirty="0">
                <a:solidFill>
                  <a:srgbClr val="0B1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Use Case</a:t>
            </a:r>
            <a:endParaRPr lang="en-US" sz="2300" b="1" dirty="0">
              <a:solidFill>
                <a:srgbClr val="0B1B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8BF7D-3B1B-F6FF-9EE2-AAA418FE870D}"/>
              </a:ext>
            </a:extLst>
          </p:cNvPr>
          <p:cNvSpPr/>
          <p:nvPr/>
        </p:nvSpPr>
        <p:spPr>
          <a:xfrm>
            <a:off x="686370" y="481948"/>
            <a:ext cx="5004816" cy="802654"/>
          </a:xfrm>
          <a:prstGeom prst="rect">
            <a:avLst/>
          </a:prstGeom>
          <a:noFill/>
          <a:ln>
            <a:solidFill>
              <a:srgbClr val="229F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C450D8-C844-E811-1C76-95327DE149E9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229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3D304-6F64-6F68-A345-40968C65222F}"/>
              </a:ext>
            </a:extLst>
          </p:cNvPr>
          <p:cNvSpPr txBox="1"/>
          <p:nvPr/>
        </p:nvSpPr>
        <p:spPr>
          <a:xfrm>
            <a:off x="802759" y="1423702"/>
            <a:ext cx="5342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en-US" sz="2000" b="1" dirty="0">
                <a:solidFill>
                  <a:srgbClr val="0C95EE"/>
                </a:solidFill>
                <a:latin typeface="Arial"/>
              </a:rPr>
              <a:t>Track repairs in winter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191E6-A29D-3BFA-8A15-7F9921FEBBEC}"/>
              </a:ext>
            </a:extLst>
          </p:cNvPr>
          <p:cNvSpPr/>
          <p:nvPr/>
        </p:nvSpPr>
        <p:spPr>
          <a:xfrm>
            <a:off x="944880" y="6890235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4E58412B-4606-D292-9BF7-9A0989E33B6E}"/>
              </a:ext>
            </a:extLst>
          </p:cNvPr>
          <p:cNvSpPr/>
          <p:nvPr/>
        </p:nvSpPr>
        <p:spPr>
          <a:xfrm>
            <a:off x="1030487" y="6962304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BEFORE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6070C3-3112-591D-C356-B186F9C1090C}"/>
              </a:ext>
            </a:extLst>
          </p:cNvPr>
          <p:cNvSpPr/>
          <p:nvPr/>
        </p:nvSpPr>
        <p:spPr>
          <a:xfrm>
            <a:off x="6606097" y="6890235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7149C4BC-3762-4F65-CA49-767C0788861B}"/>
              </a:ext>
            </a:extLst>
          </p:cNvPr>
          <p:cNvSpPr/>
          <p:nvPr/>
        </p:nvSpPr>
        <p:spPr>
          <a:xfrm>
            <a:off x="6811448" y="6962304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AFTER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2030819"/>
            <a:ext cx="9005286" cy="4742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2688" y="1459772"/>
            <a:ext cx="5004816" cy="32380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rgbClr val="0C95EE"/>
                </a:solidFill>
                <a:latin typeface="Arial"/>
              </a:rPr>
              <a:t>Repair and protection of metal structures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8C85B9D6-0F10-8B51-0B8B-670D54264B92}"/>
              </a:ext>
            </a:extLst>
          </p:cNvPr>
          <p:cNvSpPr/>
          <p:nvPr/>
        </p:nvSpPr>
        <p:spPr>
          <a:xfrm>
            <a:off x="913838" y="529781"/>
            <a:ext cx="5231781" cy="682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89000"/>
              </a:lnSpc>
            </a:pPr>
            <a:r>
              <a:rPr lang="en-US" sz="2800" b="1" dirty="0">
                <a:latin typeface="Tahoma"/>
              </a:rPr>
              <a:t>LAPROLIN</a:t>
            </a:r>
            <a:r>
              <a:rPr lang="en-US" sz="2600" b="1" dirty="0">
                <a:solidFill>
                  <a:srgbClr val="0B1B3A"/>
                </a:solidFill>
                <a:latin typeface="Tahoma"/>
              </a:rPr>
              <a:t> Extra RUS pH14 </a:t>
            </a:r>
            <a:r>
              <a:rPr lang="en-US" sz="2400" b="1" dirty="0">
                <a:solidFill>
                  <a:srgbClr val="0B1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Use Case</a:t>
            </a:r>
            <a:endParaRPr lang="en-US" sz="2300" b="1" dirty="0">
              <a:solidFill>
                <a:srgbClr val="0B1B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B1F4-CE79-2AB5-17AB-5432139A9047}"/>
              </a:ext>
            </a:extLst>
          </p:cNvPr>
          <p:cNvSpPr/>
          <p:nvPr/>
        </p:nvSpPr>
        <p:spPr>
          <a:xfrm>
            <a:off x="686370" y="481948"/>
            <a:ext cx="5004816" cy="802654"/>
          </a:xfrm>
          <a:prstGeom prst="rect">
            <a:avLst/>
          </a:prstGeom>
          <a:noFill/>
          <a:ln>
            <a:solidFill>
              <a:srgbClr val="229F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11D42-E6CF-19B6-F23E-5AD9764E41A3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229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01038-5793-8F9D-06A1-0CD42AF36AE2}"/>
              </a:ext>
            </a:extLst>
          </p:cNvPr>
          <p:cNvSpPr/>
          <p:nvPr/>
        </p:nvSpPr>
        <p:spPr>
          <a:xfrm>
            <a:off x="932688" y="6938068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045DF793-726C-B02A-E46C-9D5152422C2E}"/>
              </a:ext>
            </a:extLst>
          </p:cNvPr>
          <p:cNvSpPr/>
          <p:nvPr/>
        </p:nvSpPr>
        <p:spPr>
          <a:xfrm>
            <a:off x="1018295" y="7010137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BEFORE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94DE2-B0FF-8B65-0547-AB81CCFA6158}"/>
              </a:ext>
            </a:extLst>
          </p:cNvPr>
          <p:cNvSpPr/>
          <p:nvPr/>
        </p:nvSpPr>
        <p:spPr>
          <a:xfrm>
            <a:off x="4937977" y="6943708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6D13B54E-834D-325D-3492-8F23DEB9B7F2}"/>
              </a:ext>
            </a:extLst>
          </p:cNvPr>
          <p:cNvSpPr/>
          <p:nvPr/>
        </p:nvSpPr>
        <p:spPr>
          <a:xfrm>
            <a:off x="5143328" y="7015777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AFTER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gradient&#10;&#10;AI-generated content may be incorrect.">
            <a:extLst>
              <a:ext uri="{FF2B5EF4-FFF2-40B4-BE49-F238E27FC236}">
                <a16:creationId xmlns:a16="http://schemas.microsoft.com/office/drawing/2014/main" id="{43D857C6-EB08-7122-954A-DC83E6A5F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83875" cy="7643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583935"/>
            <a:ext cx="10683876" cy="2059877"/>
          </a:xfrm>
          <a:prstGeom prst="rect">
            <a:avLst/>
          </a:prstGeom>
          <a:solidFill>
            <a:srgbClr val="0B9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1" b="97650" l="0" r="97681">
                        <a14:foregroundMark x1="45797" y1="5449" x2="43188" y2="56517"/>
                        <a14:foregroundMark x1="8841" y1="9188" x2="51594" y2="60791"/>
                        <a14:foregroundMark x1="68841" y1="70726" x2="82464" y2="90598"/>
                        <a14:foregroundMark x1="85507" y1="92308" x2="75362" y2="97863"/>
                        <a14:foregroundMark x1="65797" y1="95833" x2="49565" y2="94551"/>
                        <a14:foregroundMark x1="55942" y1="91239" x2="52029" y2="80342"/>
                        <a14:foregroundMark x1="52029" y1="80342" x2="50290" y2="81731"/>
                        <a14:foregroundMark x1="42464" y1="83333" x2="41449" y2="72970"/>
                        <a14:foregroundMark x1="29275" y1="56838" x2="0" y2="58547"/>
                        <a14:foregroundMark x1="0" y1="58547" x2="0" y2="58547"/>
                        <a14:foregroundMark x1="1304" y1="3419" x2="32319" y2="3419"/>
                        <a14:foregroundMark x1="32319" y1="3419" x2="59130" y2="2885"/>
                        <a14:foregroundMark x1="59130" y1="2885" x2="59710" y2="2671"/>
                        <a14:foregroundMark x1="97391" y1="40491" x2="97681" y2="50000"/>
                        <a14:foregroundMark x1="97681" y1="50000" x2="97681" y2="50000"/>
                        <a14:foregroundMark x1="43478" y1="81090" x2="41449" y2="83761"/>
                        <a14:backgroundMark x1="78986" y1="10684" x2="78406" y2="12714"/>
                        <a14:backgroundMark x1="78986" y1="16453" x2="73333" y2="31944"/>
                        <a14:backgroundMark x1="92609" y1="2991" x2="68551" y2="28526"/>
                        <a14:backgroundMark x1="98116" y1="9509" x2="73913" y2="28953"/>
                        <a14:backgroundMark x1="35362" y1="66239" x2="3478" y2="99359"/>
                        <a14:backgroundMark x1="3478" y1="99359" x2="3333" y2="99359"/>
                        <a14:backgroundMark x1="17246" y1="69338" x2="24493" y2="99786"/>
                        <a14:backgroundMark x1="16957" y1="77778" x2="14058" y2="85897"/>
                        <a14:backgroundMark x1="14058" y1="85897" x2="26232" y2="67308"/>
                        <a14:backgroundMark x1="26232" y1="67308" x2="25072" y2="64103"/>
                        <a14:backgroundMark x1="14348" y1="80021" x2="20870" y2="89744"/>
                        <a14:backgroundMark x1="20870" y1="89744" x2="24783" y2="88996"/>
                        <a14:backgroundMark x1="24058" y1="73611" x2="15507" y2="84081"/>
                        <a14:backgroundMark x1="15507" y1="84081" x2="25072" y2="90278"/>
                        <a14:backgroundMark x1="25072" y1="90278" x2="25507" y2="80983"/>
                        <a14:backgroundMark x1="10580" y1="67094" x2="16232" y2="80556"/>
                        <a14:backgroundMark x1="16232" y1="80556" x2="39175" y2="82496"/>
                        <a14:backgroundMark x1="32899" y1="75107" x2="20725" y2="80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3814" y="1566965"/>
            <a:ext cx="3842717" cy="5213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683" y="582579"/>
            <a:ext cx="5276088" cy="32613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000" b="1" dirty="0">
                <a:solidFill>
                  <a:schemeClr val="bg1"/>
                </a:solidFill>
                <a:latin typeface="Tahoma"/>
              </a:rPr>
              <a:t>LAPROLIN</a:t>
            </a:r>
            <a:r>
              <a:rPr lang="en-US" sz="2800" b="1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binding properties</a:t>
            </a:r>
            <a:endParaRPr 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9346" y="5940577"/>
            <a:ext cx="4620425" cy="12801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93000"/>
              </a:lnSpc>
              <a:spcAft>
                <a:spcPts val="105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LAPROLIN can be mixed and applied at below-freezing temperatures:</a:t>
            </a:r>
          </a:p>
          <a:p>
            <a:pPr indent="0">
              <a:lnSpc>
                <a:spcPct val="93000"/>
              </a:lnSpc>
              <a:spcAft>
                <a:spcPts val="105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–15 °C (according to documentation)</a:t>
            </a:r>
          </a:p>
          <a:p>
            <a:pPr indent="0">
              <a:lnSpc>
                <a:spcPct val="93000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–50 °C (based on test results)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141B9A-005B-E95B-EABA-8E93EADAAC95}"/>
              </a:ext>
            </a:extLst>
          </p:cNvPr>
          <p:cNvCxnSpPr>
            <a:cxnSpLocks/>
          </p:cNvCxnSpPr>
          <p:nvPr/>
        </p:nvCxnSpPr>
        <p:spPr>
          <a:xfrm>
            <a:off x="703683" y="1196751"/>
            <a:ext cx="73557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F62C7D-CBAB-528C-5A3F-5203FB89F4E5}"/>
              </a:ext>
            </a:extLst>
          </p:cNvPr>
          <p:cNvSpPr/>
          <p:nvPr/>
        </p:nvSpPr>
        <p:spPr>
          <a:xfrm>
            <a:off x="703683" y="2275351"/>
            <a:ext cx="5276088" cy="2423044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3561" y="2450084"/>
            <a:ext cx="4868654" cy="20735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115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When mixed with 1.25-1.8 size sand in the proportion</a:t>
            </a:r>
          </a:p>
          <a:p>
            <a:pPr indent="0">
              <a:lnSpc>
                <a:spcPct val="115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of 10% polymer to 100% sand </a:t>
            </a:r>
          </a:p>
          <a:p>
            <a:pPr indent="0">
              <a:lnSpc>
                <a:spcPct val="115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(or any other fine-dispersed material), </a:t>
            </a:r>
          </a:p>
          <a:p>
            <a:pPr indent="0">
              <a:lnSpc>
                <a:spcPct val="115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the polymer produces a good polymer concrete </a:t>
            </a:r>
          </a:p>
          <a:p>
            <a:pPr indent="0">
              <a:lnSpc>
                <a:spcPct val="115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(repair compound) with very strong adhesion to any conditioned surfaces, and does not form a "cold seam", but pins on the surface at the chemical (intermolecular) level.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0C671-CA00-44EB-2009-74F0E7FE0835}"/>
              </a:ext>
            </a:extLst>
          </p:cNvPr>
          <p:cNvSpPr txBox="1"/>
          <p:nvPr/>
        </p:nvSpPr>
        <p:spPr>
          <a:xfrm>
            <a:off x="840700" y="1447759"/>
            <a:ext cx="4712413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15000"/>
              </a:lnSpc>
              <a:spcAft>
                <a:spcPts val="1400"/>
              </a:spcAft>
            </a:pPr>
            <a:r>
              <a:rPr lang="en-US" sz="1600" b="1" dirty="0">
                <a:solidFill>
                  <a:srgbClr val="229FF0"/>
                </a:solidFill>
                <a:latin typeface="Arial"/>
              </a:rPr>
              <a:t>The polymer is an effective binder for reinforced concrete products and structures.</a:t>
            </a:r>
          </a:p>
        </p:txBody>
      </p:sp>
      <p:pic>
        <p:nvPicPr>
          <p:cNvPr id="15" name="Picture 14" descr="A white thermometer with a dot in the middle&#10;&#10;AI-generated content may be incorrect.">
            <a:extLst>
              <a:ext uri="{FF2B5EF4-FFF2-40B4-BE49-F238E27FC236}">
                <a16:creationId xmlns:a16="http://schemas.microsoft.com/office/drawing/2014/main" id="{ACA44B95-5E8D-2BCE-8F22-A02FEF3CF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1" y="5876524"/>
            <a:ext cx="639060" cy="6390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" y="1957387"/>
            <a:ext cx="8890236" cy="4706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2688" y="1450848"/>
            <a:ext cx="6099048" cy="2682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800" b="1" dirty="0">
                <a:solidFill>
                  <a:srgbClr val="0C95EE"/>
                </a:solidFill>
                <a:latin typeface="Arial"/>
              </a:rPr>
              <a:t>Repair and reconstruction of industrial floors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FED017E1-C9A5-C585-9699-012D15A84F8B}"/>
              </a:ext>
            </a:extLst>
          </p:cNvPr>
          <p:cNvSpPr/>
          <p:nvPr/>
        </p:nvSpPr>
        <p:spPr>
          <a:xfrm>
            <a:off x="913838" y="529781"/>
            <a:ext cx="5231781" cy="682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89000"/>
              </a:lnSpc>
            </a:pPr>
            <a:r>
              <a:rPr lang="en-US" sz="2800" b="1" dirty="0">
                <a:latin typeface="Tahoma"/>
              </a:rPr>
              <a:t>LAPROLIN</a:t>
            </a:r>
            <a:r>
              <a:rPr lang="en-US" sz="2600" b="1" dirty="0">
                <a:solidFill>
                  <a:srgbClr val="0B1B3A"/>
                </a:solidFill>
                <a:latin typeface="Tahoma"/>
              </a:rPr>
              <a:t> Extra RUS pH14 </a:t>
            </a:r>
            <a:r>
              <a:rPr lang="en-US" sz="2400" b="1" dirty="0">
                <a:solidFill>
                  <a:srgbClr val="0B1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Use Case</a:t>
            </a:r>
            <a:endParaRPr lang="en-US" sz="2300" b="1" dirty="0">
              <a:solidFill>
                <a:srgbClr val="0B1B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A2E785-C819-6852-1318-6A7B8397206D}"/>
              </a:ext>
            </a:extLst>
          </p:cNvPr>
          <p:cNvSpPr/>
          <p:nvPr/>
        </p:nvSpPr>
        <p:spPr>
          <a:xfrm>
            <a:off x="686370" y="481948"/>
            <a:ext cx="5004816" cy="802654"/>
          </a:xfrm>
          <a:prstGeom prst="rect">
            <a:avLst/>
          </a:prstGeom>
          <a:noFill/>
          <a:ln>
            <a:solidFill>
              <a:srgbClr val="229F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CBBCAF-6DE3-C491-D3EF-FFA1083FF030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229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D3BC3B-642F-7B19-3743-F8A7AED8384D}"/>
              </a:ext>
            </a:extLst>
          </p:cNvPr>
          <p:cNvSpPr/>
          <p:nvPr/>
        </p:nvSpPr>
        <p:spPr>
          <a:xfrm>
            <a:off x="913838" y="6774339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0218CC85-5A0D-6367-8017-67ABC1F1F6F4}"/>
              </a:ext>
            </a:extLst>
          </p:cNvPr>
          <p:cNvSpPr/>
          <p:nvPr/>
        </p:nvSpPr>
        <p:spPr>
          <a:xfrm>
            <a:off x="999445" y="6846408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BEFORE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DA9FE-7CF3-1471-2275-B09D8FDEA1CB}"/>
              </a:ext>
            </a:extLst>
          </p:cNvPr>
          <p:cNvSpPr/>
          <p:nvPr/>
        </p:nvSpPr>
        <p:spPr>
          <a:xfrm>
            <a:off x="8574500" y="6765947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B4511AC3-D452-99C9-C410-123EFF34487F}"/>
              </a:ext>
            </a:extLst>
          </p:cNvPr>
          <p:cNvSpPr/>
          <p:nvPr/>
        </p:nvSpPr>
        <p:spPr>
          <a:xfrm>
            <a:off x="8779851" y="6838016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AFTER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dient&#10;&#10;AI-generated content may be incorrect.">
            <a:extLst>
              <a:ext uri="{FF2B5EF4-FFF2-40B4-BE49-F238E27FC236}">
                <a16:creationId xmlns:a16="http://schemas.microsoft.com/office/drawing/2014/main" id="{5A1955FA-2043-50A9-9158-FDD31E235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3875" cy="76438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b="52052"/>
          <a:stretch>
            <a:fillRect/>
          </a:stretch>
        </p:blipFill>
        <p:spPr>
          <a:xfrm>
            <a:off x="5864066" y="1414097"/>
            <a:ext cx="4297680" cy="2618937"/>
          </a:xfrm>
          <a:prstGeom prst="rect">
            <a:avLst/>
          </a:prstGeom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52334145-FE4D-182B-31C3-535A01F4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52"/>
          <a:stretch>
            <a:fillRect/>
          </a:stretch>
        </p:blipFill>
        <p:spPr>
          <a:xfrm>
            <a:off x="5864066" y="4419009"/>
            <a:ext cx="4297680" cy="2618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9BAEB1-0003-53A9-8B75-9CBE0773AB7D}"/>
              </a:ext>
            </a:extLst>
          </p:cNvPr>
          <p:cNvSpPr/>
          <p:nvPr/>
        </p:nvSpPr>
        <p:spPr>
          <a:xfrm>
            <a:off x="704735" y="605867"/>
            <a:ext cx="4502201" cy="682378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005B4-BC0C-EC09-04E8-8996EE4AE15E}"/>
              </a:ext>
            </a:extLst>
          </p:cNvPr>
          <p:cNvSpPr/>
          <p:nvPr/>
        </p:nvSpPr>
        <p:spPr>
          <a:xfrm>
            <a:off x="501999" y="404333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FA7CE-2F10-0562-D9F0-565C2DB6C753}"/>
              </a:ext>
            </a:extLst>
          </p:cNvPr>
          <p:cNvSpPr txBox="1"/>
          <p:nvPr/>
        </p:nvSpPr>
        <p:spPr>
          <a:xfrm>
            <a:off x="771999" y="727133"/>
            <a:ext cx="5342860" cy="475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89000"/>
              </a:lnSpc>
              <a:spcAft>
                <a:spcPts val="1540"/>
              </a:spcAft>
            </a:pPr>
            <a:r>
              <a:rPr lang="en-US" sz="2800" b="1" dirty="0">
                <a:solidFill>
                  <a:srgbClr val="FFFFFF"/>
                </a:solidFill>
                <a:latin typeface="Tahoma"/>
              </a:rPr>
              <a:t>Antifouling ship coating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24182-75FD-143F-E02C-5E1284A0CE3E}"/>
              </a:ext>
            </a:extLst>
          </p:cNvPr>
          <p:cNvSpPr txBox="1"/>
          <p:nvPr/>
        </p:nvSpPr>
        <p:spPr>
          <a:xfrm>
            <a:off x="726119" y="1487734"/>
            <a:ext cx="4459432" cy="1055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36000"/>
              </a:lnSpc>
              <a:spcAft>
                <a:spcPts val="1540"/>
              </a:spcAft>
            </a:pPr>
            <a:r>
              <a:rPr lang="en-US" sz="1600" b="1" dirty="0">
                <a:solidFill>
                  <a:srgbClr val="0C95EE"/>
                </a:solidFill>
                <a:latin typeface="Tahoma"/>
              </a:rPr>
              <a:t>Ship's hull fouling with shellfish, mussels, algae and other microorganisms affects the following technical characteristics: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412B9C-B533-00D6-D60E-ED2729B670DE}"/>
              </a:ext>
            </a:extLst>
          </p:cNvPr>
          <p:cNvSpPr/>
          <p:nvPr/>
        </p:nvSpPr>
        <p:spPr>
          <a:xfrm>
            <a:off x="704735" y="2873136"/>
            <a:ext cx="4637202" cy="4164810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9263" y="2988356"/>
            <a:ext cx="4392168" cy="380436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spcAft>
                <a:spcPts val="490"/>
              </a:spcAft>
            </a:pPr>
            <a:r>
              <a:rPr lang="en-US" sz="1500" b="1" dirty="0">
                <a:solidFill>
                  <a:srgbClr val="FFFFFF"/>
                </a:solidFill>
                <a:latin typeface="Arial"/>
              </a:rPr>
              <a:t>Speed</a:t>
            </a:r>
          </a:p>
          <a:p>
            <a:pPr indent="0">
              <a:lnSpc>
                <a:spcPct val="115000"/>
              </a:lnSpc>
              <a:spcAft>
                <a:spcPts val="203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Adhered microorganisms form buildups, sometimes reaching a length of 1 km and weighing up to tens of tons. They make a ship surface uneven and increase the load due to their mass. The speed loss occurs due to a higher resistance when moving.</a:t>
            </a:r>
          </a:p>
          <a:p>
            <a:pPr indent="0">
              <a:spcAft>
                <a:spcPts val="490"/>
              </a:spcAft>
            </a:pPr>
            <a:r>
              <a:rPr lang="en-US" sz="1500" b="1" dirty="0">
                <a:solidFill>
                  <a:srgbClr val="FFFFFF"/>
                </a:solidFill>
                <a:latin typeface="Arial"/>
              </a:rPr>
              <a:t>Fuel consumption rate</a:t>
            </a:r>
          </a:p>
          <a:p>
            <a:pPr indent="0">
              <a:lnSpc>
                <a:spcPct val="115000"/>
              </a:lnSpc>
              <a:spcAft>
                <a:spcPts val="2380"/>
              </a:spcAft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Shellfish and microorganisms increase the weight of a ship, which in turn requires an increase in engine rpm. This leads to an increase in fuel consumption rate and negatively impacts the environment.</a:t>
            </a:r>
          </a:p>
          <a:p>
            <a:pPr indent="0">
              <a:spcAft>
                <a:spcPts val="490"/>
              </a:spcAft>
            </a:pPr>
            <a:r>
              <a:rPr lang="en-US" sz="1500" b="1" dirty="0">
                <a:solidFill>
                  <a:srgbClr val="FFFFFF"/>
                </a:solidFill>
                <a:latin typeface="Arial"/>
              </a:rPr>
              <a:t>Integrity</a:t>
            </a:r>
          </a:p>
          <a:p>
            <a:pPr indent="0">
              <a:lnSpc>
                <a:spcPct val="115000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Surface fouling sooner or later leads to a decrease in the skin strength, since when microorganisms die off, they "take away" metal particles.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4166"/>
            <a:ext cx="7049386" cy="1935480"/>
          </a:xfrm>
          <a:prstGeom prst="rect">
            <a:avLst/>
          </a:prstGeom>
          <a:solidFill>
            <a:srgbClr val="229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071" y="1491882"/>
            <a:ext cx="3619041" cy="52508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5730" y="587659"/>
            <a:ext cx="5783047" cy="682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89000"/>
              </a:lnSpc>
            </a:pPr>
            <a:r>
              <a:rPr lang="en-US" sz="2800" b="1" dirty="0">
                <a:solidFill>
                  <a:srgbClr val="229FF0"/>
                </a:solidFill>
                <a:latin typeface="Tahoma"/>
              </a:rPr>
              <a:t>LAPROLIN </a:t>
            </a:r>
            <a:r>
              <a:rPr lang="en-US" sz="2800" b="1" dirty="0">
                <a:solidFill>
                  <a:srgbClr val="229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RUS pH 14 polymer -antifouling ship coating</a:t>
            </a:r>
            <a:endParaRPr lang="en-US" sz="2600" b="1" dirty="0">
              <a:solidFill>
                <a:srgbClr val="229F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169" y="1824933"/>
            <a:ext cx="5533997" cy="8808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en-US" sz="1500" b="1" dirty="0" err="1">
                <a:solidFill>
                  <a:srgbClr val="0B1B3A"/>
                </a:solidFill>
                <a:latin typeface="Arial"/>
              </a:rPr>
              <a:t>Laprolin</a:t>
            </a:r>
            <a:r>
              <a:rPr lang="en-US" sz="1500" b="1" dirty="0">
                <a:solidFill>
                  <a:srgbClr val="0B1B3A"/>
                </a:solidFill>
                <a:latin typeface="Arial"/>
              </a:rPr>
              <a:t> Extra Rus pH 14 has been tested and meets the requirements of the Russian Maritime Register of Shipping, as an anti-fouling coating of ship hulls.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2079" y="3177040"/>
            <a:ext cx="3732914" cy="111252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en-US" sz="1400" b="1" dirty="0">
                <a:solidFill>
                  <a:srgbClr val="FFFFFF"/>
                </a:solidFill>
                <a:latin typeface="Arial"/>
              </a:rPr>
              <a:t>The struggle against adhered microorganisms is facilitated by the absence of organo-tin compounds, </a:t>
            </a:r>
          </a:p>
          <a:p>
            <a:pPr indent="0"/>
            <a:r>
              <a:rPr lang="en-US" sz="1400" b="1" dirty="0">
                <a:solidFill>
                  <a:srgbClr val="FFFFFF"/>
                </a:solidFill>
                <a:latin typeface="Arial"/>
              </a:rPr>
              <a:t>a heavy-duty glossy surface of the material and a secret formula with a fundamentally new breakthrough approach to the problem.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6169" y="5112520"/>
            <a:ext cx="4678680" cy="16855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94000"/>
              </a:lnSpc>
              <a:spcAft>
                <a:spcPts val="2100"/>
              </a:spcAft>
            </a:pPr>
            <a:r>
              <a:rPr lang="en-US" sz="1500" b="1" dirty="0">
                <a:solidFill>
                  <a:srgbClr val="229FF0"/>
                </a:solidFill>
                <a:latin typeface="Arial"/>
              </a:rPr>
              <a:t>1. </a:t>
            </a:r>
            <a:r>
              <a:rPr lang="en-US" sz="1500" b="1" dirty="0">
                <a:solidFill>
                  <a:srgbClr val="0B1B3A"/>
                </a:solidFill>
                <a:latin typeface="Arial"/>
              </a:rPr>
              <a:t>Anti-corrosion and sealing properties</a:t>
            </a:r>
          </a:p>
          <a:p>
            <a:pPr indent="0">
              <a:lnSpc>
                <a:spcPct val="93000"/>
              </a:lnSpc>
              <a:spcAft>
                <a:spcPts val="1470"/>
              </a:spcAft>
            </a:pPr>
            <a:r>
              <a:rPr lang="en-US" sz="1500" b="1" dirty="0">
                <a:solidFill>
                  <a:srgbClr val="229FF0"/>
                </a:solidFill>
                <a:latin typeface="Arial"/>
              </a:rPr>
              <a:t>2. </a:t>
            </a:r>
            <a:r>
              <a:rPr lang="en-US" sz="1500" b="1" dirty="0">
                <a:solidFill>
                  <a:srgbClr val="0B1B3A"/>
                </a:solidFill>
                <a:latin typeface="Arial"/>
              </a:rPr>
              <a:t>Protection against shellfish and microorganisms not damaging the surface</a:t>
            </a:r>
          </a:p>
          <a:p>
            <a:pPr indent="0">
              <a:lnSpc>
                <a:spcPct val="95000"/>
              </a:lnSpc>
            </a:pPr>
            <a:r>
              <a:rPr lang="en-US" sz="1500" b="1" dirty="0">
                <a:solidFill>
                  <a:srgbClr val="229FF0"/>
                </a:solidFill>
                <a:latin typeface="Arial"/>
              </a:rPr>
              <a:t>3. </a:t>
            </a:r>
            <a:r>
              <a:rPr lang="en-US" sz="1500" b="1" dirty="0">
                <a:solidFill>
                  <a:srgbClr val="0B1B3A"/>
                </a:solidFill>
                <a:latin typeface="Arial"/>
              </a:rPr>
              <a:t>Surface protection against any aggressive environment in the entire range from pH 0 to pH 14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F1E6BC-C116-027D-1044-F9E34CE1391D}"/>
              </a:ext>
            </a:extLst>
          </p:cNvPr>
          <p:cNvCxnSpPr>
            <a:cxnSpLocks/>
          </p:cNvCxnSpPr>
          <p:nvPr/>
        </p:nvCxnSpPr>
        <p:spPr>
          <a:xfrm>
            <a:off x="856169" y="1558258"/>
            <a:ext cx="553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white icon of a beaker and hexagons&#10;&#10;AI-generated content may be incorrect.">
            <a:extLst>
              <a:ext uri="{FF2B5EF4-FFF2-40B4-BE49-F238E27FC236}">
                <a16:creationId xmlns:a16="http://schemas.microsoft.com/office/drawing/2014/main" id="{EF4216F8-B6B7-D089-7A35-FBA6B20FC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3" y="3342127"/>
            <a:ext cx="947433" cy="9474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3111" y="8215"/>
            <a:ext cx="10683875" cy="5266944"/>
          </a:xfrm>
          <a:prstGeom prst="rect">
            <a:avLst/>
          </a:prstGeom>
          <a:solidFill>
            <a:srgbClr val="0B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0" descr="A blue and white gradient&#10;&#10;AI-generated content may be incorrect.">
            <a:extLst>
              <a:ext uri="{FF2B5EF4-FFF2-40B4-BE49-F238E27FC236}">
                <a16:creationId xmlns:a16="http://schemas.microsoft.com/office/drawing/2014/main" id="{A94976D6-47C3-F228-2A6A-60011BCFA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3875" cy="5266945"/>
          </a:xfrm>
          <a:prstGeom prst="rect">
            <a:avLst/>
          </a:prstGeom>
        </p:spPr>
      </p:pic>
      <p:pic>
        <p:nvPicPr>
          <p:cNvPr id="11" name="Picture 10" descr="A blue and white gradient&#10;&#10;AI-generated content may be incorrect.">
            <a:extLst>
              <a:ext uri="{FF2B5EF4-FFF2-40B4-BE49-F238E27FC236}">
                <a16:creationId xmlns:a16="http://schemas.microsoft.com/office/drawing/2014/main" id="{1A3030E3-EEE2-2E05-3B8E-5E9677891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" y="-8216"/>
            <a:ext cx="10683875" cy="5266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4809" y="722022"/>
            <a:ext cx="7003870" cy="31237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89000"/>
              </a:lnSpc>
            </a:pPr>
            <a:r>
              <a:rPr lang="en-US" sz="2800" b="1" dirty="0">
                <a:solidFill>
                  <a:srgbClr val="FFFFFF"/>
                </a:solidFill>
                <a:latin typeface="Tahoma"/>
              </a:rPr>
              <a:t>Suggested use of </a:t>
            </a:r>
            <a:r>
              <a:rPr lang="en-US" sz="2800" b="1" dirty="0">
                <a:solidFill>
                  <a:schemeClr val="bg1"/>
                </a:solidFill>
                <a:latin typeface="Tahoma"/>
              </a:rPr>
              <a:t>LAPROLIN</a:t>
            </a:r>
            <a:r>
              <a:rPr lang="en-US" sz="2600" b="1" dirty="0">
                <a:solidFill>
                  <a:srgbClr val="FFFFFF"/>
                </a:solidFill>
                <a:latin typeface="Tahoma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Tahoma"/>
              </a:rPr>
              <a:t>Polymer</a:t>
            </a:r>
            <a:endParaRPr lang="en-US" sz="26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341" y="5835967"/>
            <a:ext cx="2863832" cy="8443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2000" b="1" dirty="0">
                <a:solidFill>
                  <a:srgbClr val="0B1B3A"/>
                </a:solidFill>
                <a:latin typeface="Arial"/>
              </a:rPr>
              <a:t>Polymer application rate per 1 m</a:t>
            </a:r>
            <a:r>
              <a:rPr lang="en-US" sz="2000" b="1" baseline="30000" dirty="0">
                <a:solidFill>
                  <a:srgbClr val="0B1B3A"/>
                </a:solidFill>
                <a:latin typeface="Arial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74282" y="5857739"/>
            <a:ext cx="1935309" cy="60931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en-US" sz="2100" b="1" dirty="0">
                <a:solidFill>
                  <a:srgbClr val="0B1B3A"/>
                </a:solidFill>
                <a:latin typeface="Arial"/>
              </a:rPr>
              <a:t>up to 150 g/m2</a:t>
            </a:r>
          </a:p>
          <a:p>
            <a:pPr indent="0"/>
            <a:r>
              <a:rPr lang="en-US" sz="1400" b="1" dirty="0">
                <a:solidFill>
                  <a:srgbClr val="0C95EE"/>
                </a:solidFill>
                <a:latin typeface="Tahoma"/>
              </a:rPr>
              <a:t>with a brush or roller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60875" y="5836946"/>
            <a:ext cx="2286000" cy="454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en-US" sz="2100" b="1" dirty="0">
                <a:solidFill>
                  <a:srgbClr val="0B1B3A"/>
                </a:solidFill>
                <a:latin typeface="Arial"/>
              </a:rPr>
              <a:t>up to 110 g / m2</a:t>
            </a:r>
          </a:p>
          <a:p>
            <a:pPr indent="0"/>
            <a:r>
              <a:rPr lang="en-US" sz="1400" b="1" dirty="0">
                <a:solidFill>
                  <a:srgbClr val="229FF0"/>
                </a:solidFill>
                <a:latin typeface="Tahoma"/>
              </a:rPr>
              <a:t>with an airless sprayer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237D7-04E4-D375-CF65-19CCC6505884}"/>
              </a:ext>
            </a:extLst>
          </p:cNvPr>
          <p:cNvSpPr/>
          <p:nvPr/>
        </p:nvSpPr>
        <p:spPr>
          <a:xfrm>
            <a:off x="704735" y="605867"/>
            <a:ext cx="7003870" cy="682378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02E16-894F-B71C-8B52-651B1161F1EE}"/>
              </a:ext>
            </a:extLst>
          </p:cNvPr>
          <p:cNvSpPr/>
          <p:nvPr/>
        </p:nvSpPr>
        <p:spPr>
          <a:xfrm>
            <a:off x="501999" y="404333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BB689-1F35-94E3-5F37-A40D02CC6020}"/>
              </a:ext>
            </a:extLst>
          </p:cNvPr>
          <p:cNvSpPr txBox="1"/>
          <p:nvPr/>
        </p:nvSpPr>
        <p:spPr>
          <a:xfrm>
            <a:off x="2085890" y="6846087"/>
            <a:ext cx="6512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r>
              <a:rPr lang="en-US" sz="1400" b="1" dirty="0">
                <a:solidFill>
                  <a:srgbClr val="229FF0"/>
                </a:solidFill>
                <a:latin typeface="Arial"/>
              </a:rPr>
              <a:t>NB The cost of the LAPROLIN Polymer system is much cheaper than any coating in the world with similar protective properties.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D0ADFD-F6D7-120E-6D58-900BA6709656}"/>
              </a:ext>
            </a:extLst>
          </p:cNvPr>
          <p:cNvSpPr/>
          <p:nvPr/>
        </p:nvSpPr>
        <p:spPr>
          <a:xfrm>
            <a:off x="636998" y="5807817"/>
            <a:ext cx="2508698" cy="682378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7D9E4-C3A6-4946-0A8D-1E71B5FBF652}"/>
              </a:ext>
            </a:extLst>
          </p:cNvPr>
          <p:cNvSpPr/>
          <p:nvPr/>
        </p:nvSpPr>
        <p:spPr>
          <a:xfrm>
            <a:off x="4087587" y="5801101"/>
            <a:ext cx="2508698" cy="682378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A549D6-95E5-3426-24E2-3CCEA7BC9E8E}"/>
              </a:ext>
            </a:extLst>
          </p:cNvPr>
          <p:cNvSpPr/>
          <p:nvPr/>
        </p:nvSpPr>
        <p:spPr>
          <a:xfrm>
            <a:off x="7538177" y="5784674"/>
            <a:ext cx="2508698" cy="682378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C02B98-153A-6FE8-FE19-2712F1D91E9A}"/>
              </a:ext>
            </a:extLst>
          </p:cNvPr>
          <p:cNvSpPr txBox="1"/>
          <p:nvPr/>
        </p:nvSpPr>
        <p:spPr>
          <a:xfrm>
            <a:off x="1352901" y="1880839"/>
            <a:ext cx="3585588" cy="87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600" indent="0">
              <a:lnSpc>
                <a:spcPct val="108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Protection of metal structures, piping and fences against corrosion, alkaline and acidic media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B348B7-250F-DAF8-90D0-205DE6B9D35B}"/>
              </a:ext>
            </a:extLst>
          </p:cNvPr>
          <p:cNvSpPr txBox="1"/>
          <p:nvPr/>
        </p:nvSpPr>
        <p:spPr>
          <a:xfrm>
            <a:off x="1352901" y="3191322"/>
            <a:ext cx="3585588" cy="59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600" indent="0">
              <a:lnSpc>
                <a:spcPct val="106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Protection of concrete foundations against corrosion and destruction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3540A2-29C2-199C-3649-35C9E3CCF302}"/>
              </a:ext>
            </a:extLst>
          </p:cNvPr>
          <p:cNvSpPr txBox="1"/>
          <p:nvPr/>
        </p:nvSpPr>
        <p:spPr>
          <a:xfrm>
            <a:off x="1352901" y="4227244"/>
            <a:ext cx="3585589" cy="60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600" indent="0">
              <a:lnSpc>
                <a:spcPct val="108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Wear-resistant industrial resin flooring, with  high dynamic loads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EC8756-FCC7-9EB4-BE96-A8AD3A6634F0}"/>
              </a:ext>
            </a:extLst>
          </p:cNvPr>
          <p:cNvSpPr txBox="1"/>
          <p:nvPr/>
        </p:nvSpPr>
        <p:spPr>
          <a:xfrm>
            <a:off x="6467111" y="1898083"/>
            <a:ext cx="3993480" cy="60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300" indent="0">
              <a:lnSpc>
                <a:spcPct val="108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Protection of all metal and concrete surfaces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A0247-1CE5-A3AF-68D0-7633E474F71F}"/>
              </a:ext>
            </a:extLst>
          </p:cNvPr>
          <p:cNvSpPr txBox="1"/>
          <p:nvPr/>
        </p:nvSpPr>
        <p:spPr>
          <a:xfrm>
            <a:off x="6467111" y="3196915"/>
            <a:ext cx="4407196" cy="33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300" indent="0">
              <a:lnSpc>
                <a:spcPct val="108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Minerals transshipment devices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EB4E8D-F5C5-3154-BBAB-2CEBC1D2E6EB}"/>
              </a:ext>
            </a:extLst>
          </p:cNvPr>
          <p:cNvSpPr txBox="1"/>
          <p:nvPr/>
        </p:nvSpPr>
        <p:spPr>
          <a:xfrm>
            <a:off x="6467111" y="4258360"/>
            <a:ext cx="3721976" cy="60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300" indent="0">
              <a:lnSpc>
                <a:spcPct val="108000"/>
              </a:lnSpc>
            </a:pPr>
            <a:r>
              <a:rPr lang="en-US" sz="1600" dirty="0">
                <a:solidFill>
                  <a:srgbClr val="FFFFFF"/>
                </a:solidFill>
                <a:latin typeface="Arial"/>
              </a:rPr>
              <a:t>Car treatment to protect them against corrosion, freezing, salt solutions</a:t>
            </a:r>
          </a:p>
        </p:txBody>
      </p:sp>
      <p:pic>
        <p:nvPicPr>
          <p:cNvPr id="32" name="Picture 31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B74394FE-4C20-A928-10D5-7781CC623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9" y="1904114"/>
            <a:ext cx="473682" cy="473682"/>
          </a:xfrm>
          <a:prstGeom prst="rect">
            <a:avLst/>
          </a:prstGeom>
        </p:spPr>
      </p:pic>
      <p:pic>
        <p:nvPicPr>
          <p:cNvPr id="33" name="Picture 32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95D59ADF-A022-D9E7-937A-2118FBAA7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9" y="3188148"/>
            <a:ext cx="473682" cy="473682"/>
          </a:xfrm>
          <a:prstGeom prst="rect">
            <a:avLst/>
          </a:prstGeom>
        </p:spPr>
      </p:pic>
      <p:pic>
        <p:nvPicPr>
          <p:cNvPr id="34" name="Picture 33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01E227C6-310D-4F28-464B-A71DE34C3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9" y="4258360"/>
            <a:ext cx="473682" cy="473682"/>
          </a:xfrm>
          <a:prstGeom prst="rect">
            <a:avLst/>
          </a:prstGeom>
        </p:spPr>
      </p:pic>
      <p:pic>
        <p:nvPicPr>
          <p:cNvPr id="35" name="Picture 34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85E0C507-6654-5175-0147-983368645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67" y="1904114"/>
            <a:ext cx="473682" cy="473682"/>
          </a:xfrm>
          <a:prstGeom prst="rect">
            <a:avLst/>
          </a:prstGeom>
        </p:spPr>
      </p:pic>
      <p:pic>
        <p:nvPicPr>
          <p:cNvPr id="36" name="Picture 35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989CB1DC-6875-5B9B-A17A-13BE152A6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67" y="3196335"/>
            <a:ext cx="473682" cy="473682"/>
          </a:xfrm>
          <a:prstGeom prst="rect">
            <a:avLst/>
          </a:prstGeom>
        </p:spPr>
      </p:pic>
      <p:pic>
        <p:nvPicPr>
          <p:cNvPr id="37" name="Picture 36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8E44EE1C-0278-5311-8BB2-D7A2C0CEE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67" y="4258360"/>
            <a:ext cx="473682" cy="4736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573" y="709585"/>
            <a:ext cx="6589840" cy="646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79000"/>
              </a:lnSpc>
            </a:pPr>
            <a:r>
              <a:rPr lang="en-US" sz="2000" b="1" dirty="0">
                <a:solidFill>
                  <a:srgbClr val="0B1B3A"/>
                </a:solidFill>
                <a:latin typeface="Tahoma"/>
              </a:rPr>
              <a:t>Comparison of LAPROLIN Extra RUS pH 14 polymer with foreign counterparts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06459"/>
              </p:ext>
            </p:extLst>
          </p:nvPr>
        </p:nvGraphicFramePr>
        <p:xfrm>
          <a:off x="704735" y="1380744"/>
          <a:ext cx="9557881" cy="5693664"/>
        </p:xfrm>
        <a:graphic>
          <a:graphicData uri="http://schemas.openxmlformats.org/drawingml/2006/table">
            <a:tbl>
              <a:tblPr/>
              <a:tblGrid>
                <a:gridCol w="2499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solidFill>
                            <a:srgbClr val="0B1B3A"/>
                          </a:solidFill>
                          <a:latin typeface="Arial"/>
                        </a:rPr>
                        <a:t>Company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 b="1">
                          <a:latin typeface="Arial"/>
                        </a:rPr>
                        <a:t>Sigma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 b="1">
                          <a:latin typeface="Arial"/>
                        </a:rPr>
                        <a:t>UltraTech USA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 b="1">
                          <a:latin typeface="Arial"/>
                        </a:rPr>
                        <a:t>Hempel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 b="1">
                          <a:latin typeface="Arial"/>
                        </a:rPr>
                        <a:t>Steelpaint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82000"/>
                        </a:lnSpc>
                      </a:pPr>
                      <a:r>
                        <a:rPr lang="en-US" sz="1100" b="1">
                          <a:latin typeface="Arial"/>
                        </a:rPr>
                        <a:t>SPE “Spetsialnye Materialy”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88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solidFill>
                            <a:srgbClr val="0B1B3A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Sigmadur Gloss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UltraTech _</a:t>
                      </a:r>
                    </a:p>
                    <a:p>
                      <a:pPr indent="139700">
                        <a:lnSpc>
                          <a:spcPct val="79000"/>
                        </a:lnSpc>
                      </a:pPr>
                      <a:r>
                        <a:rPr lang="en-US" sz="1100">
                          <a:latin typeface="Arial"/>
                        </a:rPr>
                        <a:t>International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6400" indent="0">
                        <a:lnSpc>
                          <a:spcPct val="80000"/>
                        </a:lnSpc>
                      </a:pPr>
                      <a:r>
                        <a:rPr lang="en-US" sz="1100">
                          <a:latin typeface="Arial"/>
                        </a:rPr>
                        <a:t>Hempatane Enamel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Steelpaint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3700" indent="0">
                        <a:lnSpc>
                          <a:spcPct val="78000"/>
                        </a:lnSpc>
                      </a:pPr>
                      <a:r>
                        <a:rPr lang="en-US" sz="1100">
                          <a:latin typeface="Arial"/>
                        </a:rPr>
                        <a:t>Laprolin Extra Rus pH 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Dry residue,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Number of layers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Application rate per layer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0.25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0.20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0.30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0.28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0.15 kg/m2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Total per system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0.75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0.80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0.90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0.84 kg/m2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0.45 kg/m2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Petroleum product resistance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Water resistance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Acid resistance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+/-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Alkali resistance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Sea water resistance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Application method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ALS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ALS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ALS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ALS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ALS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Application conditions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+10 °С or higher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+10 °С or higher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0 °С or higher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+10 °С or higher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-15 °С or higher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 dirty="0">
                          <a:latin typeface="Arial"/>
                        </a:rPr>
                        <a:t>Operating temperature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01600"/>
                      <a:r>
                        <a:rPr lang="en-US" sz="1100">
                          <a:latin typeface="Arial"/>
                        </a:rPr>
                        <a:t>+90 °С or lower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>
                          <a:latin typeface="Arial"/>
                        </a:rPr>
                        <a:t>+90 °С or lower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52400"/>
                      <a:r>
                        <a:rPr lang="en-US" sz="1100">
                          <a:latin typeface="Arial"/>
                        </a:rPr>
                        <a:t>+100 °С or lower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5100"/>
                      <a:r>
                        <a:rPr lang="en-US" sz="1100">
                          <a:latin typeface="Arial"/>
                        </a:rPr>
                        <a:t>+100 °С or lower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100" dirty="0">
                          <a:latin typeface="Arial"/>
                        </a:rPr>
                        <a:t>+130 °С or lower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75573" y="7250631"/>
            <a:ext cx="1999488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00" b="1" dirty="0">
                <a:solidFill>
                  <a:srgbClr val="229FF0"/>
                </a:solidFill>
                <a:latin typeface="Arial"/>
              </a:rPr>
              <a:t>ALS - airless spraying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5A896-E28E-34A7-3425-65926AD05FF5}"/>
              </a:ext>
            </a:extLst>
          </p:cNvPr>
          <p:cNvSpPr/>
          <p:nvPr/>
        </p:nvSpPr>
        <p:spPr>
          <a:xfrm>
            <a:off x="501999" y="404333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F9A94C-06EC-C5F8-8192-DE9D3C10BFBD}"/>
              </a:ext>
            </a:extLst>
          </p:cNvPr>
          <p:cNvSpPr/>
          <p:nvPr/>
        </p:nvSpPr>
        <p:spPr>
          <a:xfrm>
            <a:off x="704735" y="605867"/>
            <a:ext cx="6897544" cy="682378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282" y="712735"/>
            <a:ext cx="6746997" cy="594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79000"/>
              </a:lnSpc>
            </a:pPr>
            <a:r>
              <a:rPr lang="en-US" sz="2000" b="1" dirty="0">
                <a:solidFill>
                  <a:srgbClr val="0B1B3A"/>
                </a:solidFill>
                <a:latin typeface="Tahoma"/>
              </a:rPr>
              <a:t>Comparison of LAPROLIN Extra RUS pH 14 polymer and urea resin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14215"/>
              </p:ext>
            </p:extLst>
          </p:nvPr>
        </p:nvGraphicFramePr>
        <p:xfrm>
          <a:off x="704735" y="1407966"/>
          <a:ext cx="9551785" cy="5439791"/>
        </p:xfrm>
        <a:graphic>
          <a:graphicData uri="http://schemas.openxmlformats.org/drawingml/2006/table">
            <a:tbl>
              <a:tblPr/>
              <a:tblGrid>
                <a:gridCol w="233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solidFill>
                            <a:srgbClr val="0B1B3A"/>
                          </a:solidFill>
                          <a:latin typeface="Arial"/>
                        </a:rPr>
                        <a:t>Product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en-US" sz="1200" b="1" dirty="0" err="1">
                          <a:latin typeface="Arial"/>
                        </a:rPr>
                        <a:t>Laprolin</a:t>
                      </a:r>
                      <a:r>
                        <a:rPr lang="en-US" sz="1200" b="1" dirty="0">
                          <a:latin typeface="Arial"/>
                        </a:rPr>
                        <a:t> Extra Rus pH 14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tc>
                  <a:txBody>
                    <a:bodyPr/>
                    <a:lstStyle/>
                    <a:p>
                      <a:pPr indent="127000"/>
                      <a:r>
                        <a:rPr lang="en-US" sz="1200" b="1">
                          <a:latin typeface="Arial"/>
                        </a:rPr>
                        <a:t>Urea resin</a:t>
                      </a:r>
                    </a:p>
                  </a:txBody>
                  <a:tcPr marL="0" marR="0" marT="0" marB="0" anchor="ctr">
                    <a:solidFill>
                      <a:srgbClr val="F1B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 marL="91000" indent="0">
                        <a:lnSpc>
                          <a:spcPct val="95000"/>
                        </a:lnSpc>
                      </a:pPr>
                      <a:r>
                        <a:rPr lang="en-US" sz="1100" b="1" dirty="0">
                          <a:solidFill>
                            <a:srgbClr val="0B1B3A"/>
                          </a:solidFill>
                          <a:latin typeface="Arial"/>
                        </a:rPr>
                        <a:t>Materials system cost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91000" indent="0"/>
                      <a:r>
                        <a:rPr lang="en-US" sz="1100" b="1">
                          <a:latin typeface="Arial"/>
                        </a:rPr>
                        <a:t>Tensile strength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>
                          <a:latin typeface="Arial"/>
                        </a:rPr>
                        <a:t>65 MPa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>
                          <a:latin typeface="Arial"/>
                        </a:rPr>
                        <a:t>20 MPa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000" indent="0">
                        <a:lnSpc>
                          <a:spcPct val="95000"/>
                        </a:lnSpc>
                      </a:pPr>
                      <a:r>
                        <a:rPr lang="en-US" sz="1100" b="1">
                          <a:latin typeface="Arial"/>
                        </a:rPr>
                        <a:t>The cost of application equipment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 dirty="0">
                          <a:latin typeface="Arial"/>
                        </a:rPr>
                        <a:t>Airless sprayer</a:t>
                      </a:r>
                    </a:p>
                    <a:p>
                      <a:pPr marL="72000" indent="0">
                        <a:lnSpc>
                          <a:spcPct val="94000"/>
                        </a:lnSpc>
                      </a:pPr>
                      <a:r>
                        <a:rPr lang="en-US" sz="1100" dirty="0">
                          <a:latin typeface="Arial"/>
                        </a:rPr>
                        <a:t>- from 50 thousand rubles or a brush/roller from 30 rubles.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>
                        <a:lnSpc>
                          <a:spcPct val="95000"/>
                        </a:lnSpc>
                      </a:pPr>
                      <a:r>
                        <a:rPr lang="en-US" sz="1100">
                          <a:latin typeface="Arial"/>
                        </a:rPr>
                        <a:t>Two-component dispenser - from 1.9 million rubles.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792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Application principle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>
                        <a:lnSpc>
                          <a:spcPct val="87000"/>
                        </a:lnSpc>
                        <a:spcAft>
                          <a:spcPts val="350"/>
                        </a:spcAft>
                      </a:pPr>
                      <a:r>
                        <a:rPr lang="en-US" sz="1100" dirty="0">
                          <a:latin typeface="Arial"/>
                        </a:rPr>
                        <a:t>Applicable to any dry surface. Multi-layered application eliminates the risk of an untreated surface.</a:t>
                      </a:r>
                    </a:p>
                    <a:p>
                      <a:pPr marL="72000" indent="0">
                        <a:lnSpc>
                          <a:spcPct val="87000"/>
                        </a:lnSpc>
                      </a:pPr>
                      <a:r>
                        <a:rPr lang="en-US" sz="1100" dirty="0">
                          <a:latin typeface="Arial"/>
                        </a:rPr>
                        <a:t>The polymer binds to the continental surface at the intermolecular level.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256100" indent="0">
                        <a:lnSpc>
                          <a:spcPct val="87000"/>
                        </a:lnSpc>
                        <a:spcAft>
                          <a:spcPts val="350"/>
                        </a:spcAft>
                      </a:pPr>
                      <a:r>
                        <a:rPr lang="en-US" sz="1100" dirty="0">
                          <a:latin typeface="Arial"/>
                        </a:rPr>
                        <a:t>Cannot be used on porous surfaces. Is applied in one layer and glued to the surface.</a:t>
                      </a:r>
                    </a:p>
                    <a:p>
                      <a:pPr marL="72000" marR="256100" indent="0">
                        <a:lnSpc>
                          <a:spcPct val="85000"/>
                        </a:lnSpc>
                      </a:pPr>
                      <a:r>
                        <a:rPr lang="en-US" sz="1100" dirty="0">
                          <a:latin typeface="Arial"/>
                        </a:rPr>
                        <a:t>Bubbling, gaps in the covering material.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Stability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>
                        <a:lnSpc>
                          <a:spcPct val="86000"/>
                        </a:lnSpc>
                      </a:pPr>
                      <a:r>
                        <a:rPr lang="en-US" sz="1100" dirty="0">
                          <a:latin typeface="Arial"/>
                        </a:rPr>
                        <a:t>Resistant to a wide range of aggressive environments from pH 0 to pH 14. UV rated.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256100" indent="0">
                        <a:lnSpc>
                          <a:spcPct val="86000"/>
                        </a:lnSpc>
                      </a:pPr>
                      <a:r>
                        <a:rPr lang="en-US" sz="1100" dirty="0">
                          <a:latin typeface="Arial"/>
                        </a:rPr>
                        <a:t>Destroyable when exposed to mineral acids, benzene, acetone, toluene. Not UV rated.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Application temperature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 dirty="0">
                          <a:latin typeface="Arial"/>
                        </a:rPr>
                        <a:t>Application temperature from –15 °С to +50 °С.</a:t>
                      </a:r>
                    </a:p>
                    <a:p>
                      <a:pPr marL="72000" indent="0">
                        <a:lnSpc>
                          <a:spcPct val="87000"/>
                        </a:lnSpc>
                      </a:pPr>
                      <a:r>
                        <a:rPr lang="en-US" sz="1100" dirty="0">
                          <a:latin typeface="Arial"/>
                        </a:rPr>
                        <a:t>Actually applicable at temperatures from –50 °С to +50 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 dirty="0">
                          <a:latin typeface="Arial"/>
                        </a:rPr>
                        <a:t>From –10 °С to +30 °С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Guarantee for work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>
                          <a:latin typeface="Arial"/>
                        </a:rPr>
                        <a:t>10 years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 dirty="0">
                          <a:latin typeface="Arial"/>
                        </a:rPr>
                        <a:t>5 years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Work supervision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>
                        <a:lnSpc>
                          <a:spcPct val="85000"/>
                        </a:lnSpc>
                      </a:pPr>
                      <a:r>
                        <a:rPr lang="en-US" sz="1100">
                          <a:latin typeface="Arial"/>
                        </a:rPr>
                        <a:t>Complete construction and installation work supervision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 dirty="0">
                          <a:latin typeface="Arial"/>
                        </a:rPr>
                        <a:t>No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544">
                <a:tc>
                  <a:txBody>
                    <a:bodyPr/>
                    <a:lstStyle/>
                    <a:p>
                      <a:pPr indent="127000"/>
                      <a:r>
                        <a:rPr lang="en-US" sz="1100" b="1">
                          <a:latin typeface="Arial"/>
                        </a:rPr>
                        <a:t>Manufacturer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/>
                      <a:r>
                        <a:rPr lang="en-US" sz="1100">
                          <a:latin typeface="Arial"/>
                        </a:rPr>
                        <a:t>Russian production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indent="0">
                        <a:lnSpc>
                          <a:spcPct val="87000"/>
                        </a:lnSpc>
                      </a:pPr>
                      <a:r>
                        <a:rPr lang="en-US" sz="1100" dirty="0">
                          <a:latin typeface="Arial"/>
                        </a:rPr>
                        <a:t>Foreign production Prices depend on the exchange rate.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82EF5FF-19EF-7180-9F20-183FC3334A7D}"/>
              </a:ext>
            </a:extLst>
          </p:cNvPr>
          <p:cNvSpPr/>
          <p:nvPr/>
        </p:nvSpPr>
        <p:spPr>
          <a:xfrm>
            <a:off x="704735" y="605867"/>
            <a:ext cx="6897544" cy="682378"/>
          </a:xfrm>
          <a:prstGeom prst="rect">
            <a:avLst/>
          </a:prstGeom>
          <a:noFill/>
          <a:ln>
            <a:solidFill>
              <a:srgbClr val="F1B6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6B159-0365-AF68-BED1-99D90EFA1196}"/>
              </a:ext>
            </a:extLst>
          </p:cNvPr>
          <p:cNvSpPr/>
          <p:nvPr/>
        </p:nvSpPr>
        <p:spPr>
          <a:xfrm>
            <a:off x="501999" y="404333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gradient&#10;&#10;AI-generated content may be incorrect.">
            <a:extLst>
              <a:ext uri="{FF2B5EF4-FFF2-40B4-BE49-F238E27FC236}">
                <a16:creationId xmlns:a16="http://schemas.microsoft.com/office/drawing/2014/main" id="{A3719ABC-760E-97F3-4938-2D53C4950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5" r="1"/>
          <a:stretch>
            <a:fillRect/>
          </a:stretch>
        </p:blipFill>
        <p:spPr>
          <a:xfrm>
            <a:off x="0" y="-1"/>
            <a:ext cx="10683876" cy="7643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2254" y="7025899"/>
            <a:ext cx="2862898" cy="46166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rgbClr val="FFFFFF"/>
                </a:solidFill>
                <a:latin typeface="Tahoma"/>
              </a:rPr>
              <a:t>www.laprolin.ru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65B4A221-4617-C21E-918F-2E6AAC89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649" y="6477316"/>
            <a:ext cx="3253064" cy="481652"/>
          </a:xfrm>
          <a:prstGeom prst="rect">
            <a:avLst/>
          </a:prstGeom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57C78CEE-99C8-7E39-3F22-3D83791F4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4" b="98485" l="210" r="99161">
                        <a14:foregroundMark x1="76310" y1="12121" x2="18658" y2="4209"/>
                        <a14:foregroundMark x1="18658" y1="4209" x2="11530" y2="5556"/>
                        <a14:foregroundMark x1="11530" y1="6229" x2="11530" y2="89731"/>
                        <a14:foregroundMark x1="14256" y1="90741" x2="65828" y2="96465"/>
                        <a14:foregroundMark x1="67925" y1="94276" x2="93291" y2="82997"/>
                        <a14:foregroundMark x1="88889" y1="87542" x2="92034" y2="31987"/>
                        <a14:foregroundMark x1="92034" y1="31987" x2="94549" y2="25084"/>
                        <a14:foregroundMark x1="90566" y1="14646" x2="88470" y2="29630"/>
                        <a14:foregroundMark x1="69182" y1="22391" x2="46960" y2="27609"/>
                        <a14:foregroundMark x1="46960" y1="27609" x2="33962" y2="58754"/>
                        <a14:foregroundMark x1="33962" y1="58754" x2="36478" y2="63805"/>
                        <a14:foregroundMark x1="10692" y1="8249" x2="11111" y2="41246"/>
                        <a14:foregroundMark x1="7128" y1="14983" x2="10273" y2="80976"/>
                        <a14:foregroundMark x1="6709" y1="89057" x2="1468" y2="83838"/>
                        <a14:foregroundMark x1="2306" y1="21549" x2="210" y2="21549"/>
                        <a14:foregroundMark x1="11950" y1="8249" x2="41300" y2="5219"/>
                        <a14:foregroundMark x1="41300" y1="5219" x2="44864" y2="2694"/>
                        <a14:foregroundMark x1="99371" y1="22727" x2="98742" y2="22727"/>
                        <a14:foregroundMark x1="97242" y1="41077" x2="97275" y2="41246"/>
                        <a14:foregroundMark x1="94130" y1="25084" x2="97242" y2="41077"/>
                        <a14:foregroundMark x1="95289" y1="57699" x2="93291" y2="74242"/>
                        <a14:foregroundMark x1="97194" y1="41919" x2="95893" y2="52694"/>
                        <a14:foregroundMark x1="97214" y1="41751" x2="97194" y2="41919"/>
                        <a14:foregroundMark x1="97275" y1="41246" x2="97255" y2="41414"/>
                        <a14:foregroundMark x1="93291" y1="74242" x2="97065" y2="84175"/>
                        <a14:foregroundMark x1="33753" y1="98485" x2="19078" y2="98485"/>
                        <a14:foregroundMark x1="9644" y1="92424" x2="8595" y2="96296"/>
                        <a14:foregroundMark x1="96584" y1="41077" x2="96646" y2="24074"/>
                        <a14:foregroundMark x1="96583" y1="41246" x2="96584" y2="41077"/>
                        <a14:foregroundMark x1="96583" y1="41414" x2="96583" y2="41246"/>
                        <a14:foregroundMark x1="96581" y1="41919" x2="96582" y2="41751"/>
                        <a14:foregroundMark x1="96541" y1="52694" x2="96581" y2="41919"/>
                        <a14:foregroundMark x1="96436" y1="81145" x2="96523" y2="57595"/>
                        <a14:foregroundMark x1="96436" y1="58754" x2="96483" y2="57598"/>
                        <a14:foregroundMark x1="96226" y1="59091" x2="96766" y2="57574"/>
                        <a14:foregroundMark x1="96855" y1="41919" x2="96855" y2="44781"/>
                        <a14:foregroundMark x1="96855" y1="41751" x2="96855" y2="41919"/>
                        <a14:foregroundMark x1="96855" y1="41246" x2="96855" y2="41414"/>
                        <a14:foregroundMark x1="96855" y1="41077" x2="96855" y2="41246"/>
                        <a14:foregroundMark x1="96855" y1="39899" x2="96855" y2="41077"/>
                        <a14:backgroundMark x1="99371" y1="52694" x2="99371" y2="54882"/>
                        <a14:backgroundMark x1="98323" y1="54209" x2="98742" y2="57407"/>
                        <a14:backgroundMark x1="97694" y1="41077" x2="97694" y2="41077"/>
                        <a14:backgroundMark x1="97904" y1="41414" x2="97904" y2="41751"/>
                        <a14:backgroundMark x1="97694" y1="41919" x2="97694" y2="41919"/>
                        <a14:backgroundMark x1="97694" y1="41246" x2="97694" y2="412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5403" y="3673620"/>
            <a:ext cx="2059095" cy="2564686"/>
          </a:xfrm>
          <a:prstGeom prst="rect">
            <a:avLst/>
          </a:prstGeom>
          <a:effectLst>
            <a:glow>
              <a:schemeClr val="bg1">
                <a:alpha val="8000"/>
              </a:schemeClr>
            </a:glow>
            <a:softEdge rad="254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C535E3-1954-1C9E-89B4-16D104D1D6D8}"/>
              </a:ext>
            </a:extLst>
          </p:cNvPr>
          <p:cNvSpPr/>
          <p:nvPr/>
        </p:nvSpPr>
        <p:spPr>
          <a:xfrm>
            <a:off x="1729201" y="4351404"/>
            <a:ext cx="4357673" cy="1781879"/>
          </a:xfrm>
          <a:prstGeom prst="roundRect">
            <a:avLst>
              <a:gd name="adj" fmla="val 0"/>
            </a:avLst>
          </a:prstGeom>
          <a:blipFill dpi="0" rotWithShape="1">
            <a:blip r:embed="rId6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3820" y="617914"/>
            <a:ext cx="7615665" cy="198287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UAE and OMAN </a:t>
            </a:r>
            <a:endParaRPr lang="en-US" sz="24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69BBA-8A98-DFC1-3002-8F9396EE63C9}"/>
              </a:ext>
            </a:extLst>
          </p:cNvPr>
          <p:cNvSpPr txBox="1"/>
          <p:nvPr/>
        </p:nvSpPr>
        <p:spPr>
          <a:xfrm>
            <a:off x="1921924" y="4410491"/>
            <a:ext cx="5340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all enquires please contact: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AE4A90-E4D7-ED12-8C8B-6F36586DC1E5}"/>
              </a:ext>
            </a:extLst>
          </p:cNvPr>
          <p:cNvSpPr txBox="1"/>
          <p:nvPr/>
        </p:nvSpPr>
        <p:spPr>
          <a:xfrm>
            <a:off x="2528472" y="5100489"/>
            <a:ext cx="5403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+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971 585677459</a:t>
            </a:r>
          </a:p>
        </p:txBody>
      </p:sp>
      <p:sp>
        <p:nvSpPr>
          <p:cNvPr id="28" name="Прямоугольник 6">
            <a:extLst>
              <a:ext uri="{FF2B5EF4-FFF2-40B4-BE49-F238E27FC236}">
                <a16:creationId xmlns:a16="http://schemas.microsoft.com/office/drawing/2014/main" id="{FEDBE21F-4774-2A4E-E786-59557158BDDE}"/>
              </a:ext>
            </a:extLst>
          </p:cNvPr>
          <p:cNvSpPr/>
          <p:nvPr/>
        </p:nvSpPr>
        <p:spPr>
          <a:xfrm>
            <a:off x="-1" y="1699626"/>
            <a:ext cx="6088567" cy="235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3633FC3-77D4-6CB7-AD58-5B5D45BD32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59" y="1510530"/>
            <a:ext cx="5245683" cy="20466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BCB00B-F04D-767B-CA17-2291FBD77BCB}"/>
              </a:ext>
            </a:extLst>
          </p:cNvPr>
          <p:cNvSpPr txBox="1"/>
          <p:nvPr/>
        </p:nvSpPr>
        <p:spPr>
          <a:xfrm>
            <a:off x="1845131" y="3023495"/>
            <a:ext cx="40211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C1D3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FSPC - The exclusive LAPROLIN distributor for UAE &amp; Oman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10502-4779-527E-7396-8A7642F84058}"/>
              </a:ext>
            </a:extLst>
          </p:cNvPr>
          <p:cNvCxnSpPr>
            <a:cxnSpLocks/>
          </p:cNvCxnSpPr>
          <p:nvPr/>
        </p:nvCxnSpPr>
        <p:spPr>
          <a:xfrm>
            <a:off x="1921924" y="3140435"/>
            <a:ext cx="364874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717877" y="5581947"/>
            <a:ext cx="2512520" cy="50887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Tahom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victor@fspc.ae</a:t>
            </a:r>
            <a:endParaRPr lang="en-US" sz="2000" b="1" dirty="0">
              <a:solidFill>
                <a:schemeClr val="bg1"/>
              </a:solidFill>
              <a:latin typeface="Tahoma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6" name="Picture 3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24D54ED-DDC3-0FE1-AE8E-726B3ED4FA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76" y="5540471"/>
            <a:ext cx="515508" cy="515508"/>
          </a:xfrm>
          <a:prstGeom prst="rect">
            <a:avLst/>
          </a:prstGeom>
        </p:spPr>
      </p:pic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311771C-92F4-5DD1-E5A5-1C4E32D797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04" y="5130618"/>
            <a:ext cx="339851" cy="3398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gradient&#10;&#10;AI-generated content may be incorrect.">
            <a:extLst>
              <a:ext uri="{FF2B5EF4-FFF2-40B4-BE49-F238E27FC236}">
                <a16:creationId xmlns:a16="http://schemas.microsoft.com/office/drawing/2014/main" id="{E51C269B-8196-BB30-2F1A-B7947C4EB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3875" cy="764381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E2C62D-CECE-D6A5-DE9C-C74538292819}"/>
              </a:ext>
            </a:extLst>
          </p:cNvPr>
          <p:cNvSpPr/>
          <p:nvPr/>
        </p:nvSpPr>
        <p:spPr>
          <a:xfrm>
            <a:off x="441371" y="2977116"/>
            <a:ext cx="4679036" cy="4094549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802" y="457958"/>
            <a:ext cx="8555594" cy="65415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000" b="1" dirty="0">
                <a:solidFill>
                  <a:schemeClr val="bg1"/>
                </a:solidFill>
                <a:latin typeface="Tahoma"/>
              </a:rPr>
              <a:t>LAPROLIN -</a:t>
            </a:r>
          </a:p>
          <a:p>
            <a:pPr indent="0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Innovative Polymer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AA8D9-527C-7C37-FC66-BAD97CDF158E}"/>
              </a:ext>
            </a:extLst>
          </p:cNvPr>
          <p:cNvSpPr txBox="1"/>
          <p:nvPr/>
        </p:nvSpPr>
        <p:spPr>
          <a:xfrm>
            <a:off x="441371" y="1753420"/>
            <a:ext cx="55660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29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protect against corrosion and destruction of metal, concrete, brick, wooden structures and foundations. </a:t>
            </a:r>
          </a:p>
          <a:p>
            <a:r>
              <a:rPr lang="en-US" sz="1400" b="1" dirty="0">
                <a:solidFill>
                  <a:srgbClr val="229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on the basis of simple polyester, which hardens at temperatures from -30℃ to +50℃.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413" y="3158890"/>
            <a:ext cx="4325299" cy="532898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19600" indent="-355600">
              <a:lnSpc>
                <a:spcPct val="108000"/>
              </a:lnSpc>
              <a:spcAft>
                <a:spcPts val="182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1</a:t>
            </a:r>
            <a:r>
              <a:rPr lang="en-US" sz="1100" b="1" i="1" dirty="0">
                <a:solidFill>
                  <a:srgbClr val="229FF0"/>
                </a:solidFill>
                <a:latin typeface="Arial"/>
              </a:rPr>
              <a:t>.</a:t>
            </a:r>
            <a:r>
              <a:rPr lang="en-US" sz="1100" dirty="0">
                <a:solidFill>
                  <a:srgbClr val="229FF0"/>
                </a:solidFill>
                <a:latin typeface="Arial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Suitable for all concrete and metal surfaces. The material can be handled at temperatures down to –15 °C</a:t>
            </a:r>
          </a:p>
          <a:p>
            <a:pPr marL="319600" indent="-355600">
              <a:spcAft>
                <a:spcPts val="266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2.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In combination with dry fine-dispersed materials, it forms polymer concrete (repair composition)</a:t>
            </a:r>
          </a:p>
          <a:p>
            <a:pPr marL="319600" indent="-355600">
              <a:spcAft>
                <a:spcPts val="203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3.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Resistant to UV, cavitation and abrasive wear, corrosion, erosion and weather. Up to 10 years warranty provided</a:t>
            </a:r>
          </a:p>
          <a:p>
            <a:pPr marL="319600" indent="-355600">
              <a:spcAft>
                <a:spcPts val="182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4.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When applied to a concrete surface, it pins on the continent body at the intermolecular level</a:t>
            </a:r>
          </a:p>
          <a:p>
            <a:pPr marL="319600" indent="-355600">
              <a:spcAft>
                <a:spcPts val="217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5.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Can be used unpigmented, as well as tinted as required</a:t>
            </a:r>
          </a:p>
          <a:p>
            <a:pPr marL="319600" indent="-355600"/>
            <a:r>
              <a:rPr lang="en-US" sz="1200" b="1" dirty="0">
                <a:solidFill>
                  <a:srgbClr val="0C95EE"/>
                </a:solidFill>
                <a:latin typeface="Arial"/>
              </a:rPr>
              <a:t>6.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Forms a powerful dielectric surface (dielectric continuity of 17,400 V)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13181F-4C3F-168A-DE24-8713CACF3FFB}"/>
              </a:ext>
            </a:extLst>
          </p:cNvPr>
          <p:cNvSpPr/>
          <p:nvPr/>
        </p:nvSpPr>
        <p:spPr>
          <a:xfrm>
            <a:off x="5563467" y="2977116"/>
            <a:ext cx="4679037" cy="4094549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4821" y="3158886"/>
            <a:ext cx="4393580" cy="391277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32300" indent="-266700">
              <a:spcAft>
                <a:spcPts val="196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7.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Forms a strong glossy water-and-gastight surface; excellent for waterproofing service.</a:t>
            </a:r>
          </a:p>
          <a:p>
            <a:pPr marL="332300" indent="-266700">
              <a:spcAft>
                <a:spcPts val="154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8.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Certified by the Russian Maritime Register of Shipping as an anticorrosive antifouling ship coating (ANTIFOULING)</a:t>
            </a:r>
          </a:p>
          <a:p>
            <a:pPr marL="332300" indent="-266700">
              <a:spcAft>
                <a:spcPts val="196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9.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The polymer is also an impregnating binder for carbon fiber, Kevlar fabric, fiberglass</a:t>
            </a:r>
          </a:p>
          <a:p>
            <a:pPr marL="332300" indent="-368300">
              <a:spcAft>
                <a:spcPts val="294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10.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Resistant to a wide range of harsh aggressive environments, with superb adhesion and protection properties</a:t>
            </a:r>
          </a:p>
          <a:p>
            <a:pPr>
              <a:lnSpc>
                <a:spcPct val="93000"/>
              </a:lnSpc>
              <a:spcAft>
                <a:spcPts val="3290"/>
              </a:spcAft>
            </a:pPr>
            <a:r>
              <a:rPr lang="en-US" sz="1200" b="1" dirty="0">
                <a:solidFill>
                  <a:srgbClr val="0C95EE"/>
                </a:solidFill>
                <a:latin typeface="Arial"/>
              </a:rPr>
              <a:t>11.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Fully maintainable, available in 20/100 kg drums</a:t>
            </a:r>
          </a:p>
          <a:p>
            <a:pPr marL="332300" indent="-368300"/>
            <a:r>
              <a:rPr lang="en-US" sz="1200" b="1" dirty="0">
                <a:solidFill>
                  <a:srgbClr val="0C95EE"/>
                </a:solidFill>
                <a:latin typeface="Arial"/>
              </a:rPr>
              <a:t>12.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According to its technical characteristics, protective properties and price, the polymer surpasses all its counterparts available in the world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95A31B-930E-0F33-7EAE-F94E656E2B0C}"/>
              </a:ext>
            </a:extLst>
          </p:cNvPr>
          <p:cNvCxnSpPr>
            <a:cxnSpLocks/>
          </p:cNvCxnSpPr>
          <p:nvPr/>
        </p:nvCxnSpPr>
        <p:spPr>
          <a:xfrm>
            <a:off x="539802" y="1558258"/>
            <a:ext cx="67551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0BF0D4-0527-3353-99AF-D8DCA45121B4}"/>
              </a:ext>
            </a:extLst>
          </p:cNvPr>
          <p:cNvSpPr/>
          <p:nvPr/>
        </p:nvSpPr>
        <p:spPr>
          <a:xfrm>
            <a:off x="925032" y="466288"/>
            <a:ext cx="5911703" cy="543079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92" y="1199978"/>
            <a:ext cx="9323832" cy="57138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5857" y="526155"/>
            <a:ext cx="2926080" cy="3230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2600" b="1" dirty="0">
                <a:solidFill>
                  <a:schemeClr val="bg1"/>
                </a:solidFill>
                <a:latin typeface="Tahoma"/>
              </a:rPr>
              <a:t>LAPROLIN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Characteristics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61376" y="7071360"/>
            <a:ext cx="2161032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100" b="1" dirty="0">
                <a:solidFill>
                  <a:srgbClr val="229FF0"/>
                </a:solidFill>
                <a:latin typeface="Tahoma"/>
              </a:rPr>
              <a:t>*up to 190 °C for max 9 hours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9668" y="1578361"/>
            <a:ext cx="1481328" cy="10332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3000"/>
              </a:lnSpc>
              <a:spcAft>
                <a:spcPts val="161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Drying time</a:t>
            </a:r>
          </a:p>
          <a:p>
            <a:pPr indent="0"/>
            <a:r>
              <a:rPr lang="en-US" sz="1800" b="1" dirty="0">
                <a:solidFill>
                  <a:srgbClr val="F0B51E"/>
                </a:solidFill>
                <a:latin typeface="Arial"/>
              </a:rPr>
              <a:t>4-15 hours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9668" y="2888571"/>
            <a:ext cx="1560576" cy="1060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3000"/>
              </a:lnSpc>
              <a:spcAft>
                <a:spcPts val="175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Flexural resistance</a:t>
            </a:r>
          </a:p>
          <a:p>
            <a:pPr indent="0"/>
            <a:r>
              <a:rPr lang="en-US" sz="1800" b="1" dirty="0">
                <a:solidFill>
                  <a:srgbClr val="F0B51E"/>
                </a:solidFill>
                <a:latin typeface="Arial"/>
              </a:rPr>
              <a:t>2 mm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9668" y="4268961"/>
            <a:ext cx="1234440" cy="10972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3000"/>
              </a:lnSpc>
              <a:spcAft>
                <a:spcPts val="196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Impact strength</a:t>
            </a:r>
          </a:p>
          <a:p>
            <a:pPr indent="0"/>
            <a:r>
              <a:rPr lang="en-US" sz="1800" b="1" dirty="0">
                <a:solidFill>
                  <a:srgbClr val="F0B51E"/>
                </a:solidFill>
                <a:latin typeface="Arial"/>
              </a:rPr>
              <a:t>55 cm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9668" y="5674659"/>
            <a:ext cx="1429512" cy="1060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87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Viscosity</a:t>
            </a:r>
          </a:p>
          <a:p>
            <a:pPr indent="0"/>
            <a:r>
              <a:rPr lang="en-US" sz="1800" b="1" dirty="0">
                <a:solidFill>
                  <a:srgbClr val="F0B51E"/>
                </a:solidFill>
                <a:latin typeface="Arial"/>
              </a:rPr>
              <a:t>15 - 45 c/td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1376" y="1468669"/>
            <a:ext cx="1905000" cy="1051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92000"/>
              </a:lnSpc>
              <a:spcAft>
                <a:spcPts val="161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Operating temperature</a:t>
            </a:r>
            <a:r>
              <a:rPr lang="en-US" sz="1600" b="1" dirty="0">
                <a:solidFill>
                  <a:srgbClr val="229FF0"/>
                </a:solidFill>
                <a:latin typeface="Tahoma"/>
              </a:rPr>
              <a:t>*</a:t>
            </a:r>
          </a:p>
          <a:p>
            <a:pPr indent="0" algn="r"/>
            <a:r>
              <a:rPr lang="en-US" sz="1800" b="1" dirty="0">
                <a:solidFill>
                  <a:srgbClr val="F0B51E"/>
                </a:solidFill>
                <a:latin typeface="Arial"/>
              </a:rPr>
              <a:t>–70 °С - +130 °С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0976" y="2824563"/>
            <a:ext cx="1295400" cy="11247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93000"/>
              </a:lnSpc>
              <a:spcAft>
                <a:spcPts val="210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Humidity range</a:t>
            </a:r>
          </a:p>
          <a:p>
            <a:pPr indent="0" algn="r"/>
            <a:r>
              <a:rPr lang="en-US" sz="1800" b="1" dirty="0">
                <a:solidFill>
                  <a:srgbClr val="F0B51E"/>
                </a:solidFill>
                <a:latin typeface="Arial"/>
              </a:rPr>
              <a:t>25% - 85%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49896" y="4160757"/>
            <a:ext cx="2316480" cy="13136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83000"/>
              </a:lnSpc>
              <a:spcAft>
                <a:spcPts val="49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Resistant to any aggressive environments</a:t>
            </a:r>
          </a:p>
          <a:p>
            <a:pPr marL="319600" indent="0" algn="r">
              <a:lnSpc>
                <a:spcPct val="82000"/>
              </a:lnSpc>
              <a:spcAft>
                <a:spcPts val="490"/>
              </a:spcAft>
            </a:pPr>
            <a:r>
              <a:rPr lang="en-US" sz="850" dirty="0">
                <a:latin typeface="Arial"/>
              </a:rPr>
              <a:t>(alkali, sugar, vinegar, benzene group, lactic acid, other acids, except for concentrated hydrochloric, sulfuric and sulfurous acids)</a:t>
            </a:r>
          </a:p>
          <a:p>
            <a:pPr indent="0" algn="r"/>
            <a:r>
              <a:rPr lang="en-US" sz="1800" b="1" dirty="0">
                <a:solidFill>
                  <a:srgbClr val="F0B51E"/>
                </a:solidFill>
                <a:latin typeface="Arial"/>
              </a:rPr>
              <a:t>рН 0 - рН 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0976" y="5782863"/>
            <a:ext cx="1228344" cy="9845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93000"/>
              </a:lnSpc>
              <a:spcAft>
                <a:spcPts val="1330"/>
              </a:spcAft>
            </a:pPr>
            <a:r>
              <a:rPr lang="en-US" sz="1600" b="1" dirty="0">
                <a:solidFill>
                  <a:srgbClr val="0B1B3A"/>
                </a:solidFill>
                <a:latin typeface="Tahoma"/>
              </a:rPr>
              <a:t>Tensile strength</a:t>
            </a:r>
          </a:p>
          <a:p>
            <a:pPr indent="0" algn="r"/>
            <a:r>
              <a:rPr lang="en-US" sz="1800" b="1" dirty="0">
                <a:solidFill>
                  <a:srgbClr val="F0B51E"/>
                </a:solidFill>
                <a:latin typeface="Arial"/>
              </a:rPr>
              <a:t>65 MPa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2C0F65-1FA6-430A-FF5E-C2F23D4E79D9}"/>
              </a:ext>
            </a:extLst>
          </p:cNvPr>
          <p:cNvSpPr/>
          <p:nvPr/>
        </p:nvSpPr>
        <p:spPr>
          <a:xfrm>
            <a:off x="726025" y="287459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9CF6C29-2523-7E21-8A8B-5A6A5DA6CF27}"/>
              </a:ext>
            </a:extLst>
          </p:cNvPr>
          <p:cNvSpPr/>
          <p:nvPr/>
        </p:nvSpPr>
        <p:spPr>
          <a:xfrm>
            <a:off x="-1" y="-23378"/>
            <a:ext cx="10683875" cy="3496773"/>
          </a:xfrm>
          <a:prstGeom prst="rect">
            <a:avLst/>
          </a:prstGeom>
          <a:solidFill>
            <a:srgbClr val="229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2672285" y="369900"/>
            <a:ext cx="4072128" cy="3230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800" b="1" dirty="0">
                <a:solidFill>
                  <a:srgbClr val="FFFFFF"/>
                </a:solidFill>
                <a:latin typeface="Tahoma"/>
              </a:rPr>
              <a:t>LAPROLIN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8751" y="2589445"/>
            <a:ext cx="2101283" cy="129332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1100" b="1" dirty="0">
                <a:solidFill>
                  <a:srgbClr val="FFFFFF"/>
                </a:solidFill>
                <a:latin typeface="Arial"/>
              </a:rPr>
              <a:t>The polymer is easy to use: </a:t>
            </a:r>
          </a:p>
          <a:p>
            <a:pPr indent="0" algn="ctr"/>
            <a:r>
              <a:rPr lang="en-US" sz="1100" b="1" dirty="0">
                <a:solidFill>
                  <a:srgbClr val="FFFFFF"/>
                </a:solidFill>
                <a:latin typeface="Arial"/>
              </a:rPr>
              <a:t>  It is applied with a brush, roller or airless sprayer.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2036" y="2631092"/>
            <a:ext cx="2603601" cy="192357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1100" b="1" dirty="0">
                <a:solidFill>
                  <a:srgbClr val="FFFFFF"/>
                </a:solidFill>
                <a:latin typeface="Arial"/>
              </a:rPr>
              <a:t>The polymer application rate with a brush or roller per 1 m2 is up to 140 g, </a:t>
            </a:r>
          </a:p>
          <a:p>
            <a:pPr indent="0" algn="ctr"/>
            <a:r>
              <a:rPr lang="en-US" sz="1100" b="1" dirty="0">
                <a:solidFill>
                  <a:srgbClr val="FFFFFF"/>
                </a:solidFill>
                <a:latin typeface="Arial"/>
              </a:rPr>
              <a:t>with an airless sprayer it is up to 110 g.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2038" y="2595570"/>
            <a:ext cx="3011718" cy="19907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1100" b="1" dirty="0">
                <a:solidFill>
                  <a:srgbClr val="FFFFFF"/>
                </a:solidFill>
                <a:latin typeface="Arial"/>
              </a:rPr>
              <a:t>After polymerization, it is irreversible.</a:t>
            </a:r>
          </a:p>
          <a:p>
            <a:pPr indent="0" algn="ctr"/>
            <a:r>
              <a:rPr lang="en-US" sz="1100" b="1" dirty="0">
                <a:solidFill>
                  <a:srgbClr val="FFFFFF"/>
                </a:solidFill>
                <a:latin typeface="Arial"/>
              </a:rPr>
              <a:t>It cannot be dissolved and removed with a solvent, petroleum toluene, gasoline or other benzene groups. Mechanical cleaning only.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2419" y="3657948"/>
            <a:ext cx="8114030" cy="3279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rgbClr val="229FF0"/>
                </a:solidFill>
                <a:latin typeface="Tahoma"/>
              </a:rPr>
              <a:t>LAPROLIN</a:t>
            </a:r>
            <a:r>
              <a:rPr lang="en-US" sz="2000" b="1" dirty="0">
                <a:solidFill>
                  <a:srgbClr val="0C95EE"/>
                </a:solidFill>
                <a:latin typeface="Arial"/>
              </a:rPr>
              <a:t> is a multipurpose polymer for a wide range of applications: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933" y="4120637"/>
            <a:ext cx="3940202" cy="33863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41800" indent="-17780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B1B3A"/>
                </a:solidFill>
                <a:latin typeface="Arial"/>
              </a:rPr>
              <a:t>Anti-corrosion protection of any metal items and surfaces (power transmission poles, pipelines, bridges, tanks, etc.)</a:t>
            </a:r>
          </a:p>
          <a:p>
            <a:pPr marL="141800" indent="-17780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B1B3A"/>
                </a:solidFill>
                <a:latin typeface="Arial"/>
              </a:rPr>
              <a:t>Antifouling ship coating (protects ship bottoms against shell build-up, which significantly saves fuel)</a:t>
            </a:r>
          </a:p>
          <a:p>
            <a:pPr marL="141800" indent="-17780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B1B3A"/>
                </a:solidFill>
                <a:latin typeface="Arial"/>
              </a:rPr>
              <a:t>Repair compound (polymer concrete) for concrete surfaces and items</a:t>
            </a:r>
          </a:p>
          <a:p>
            <a:pPr marL="141800" indent="-17780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B1B3A"/>
                </a:solidFill>
                <a:latin typeface="Arial"/>
              </a:rPr>
              <a:t>Industrial resin flooring (parking lots, shopping centers, warehouses, garages, enterprises)</a:t>
            </a:r>
          </a:p>
          <a:p>
            <a:pPr marL="171450" indent="-1714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B1B3A"/>
                </a:solidFill>
                <a:latin typeface="Arial"/>
              </a:rPr>
              <a:t>Repair compound to seal leaks and holes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B1B3A"/>
                </a:solidFill>
                <a:latin typeface="Arial"/>
              </a:rPr>
              <a:t>Waterproofing of foundations and roofs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2450" y="4120637"/>
            <a:ext cx="4088181" cy="33680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35450" indent="-1714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B1B3A"/>
                </a:solidFill>
                <a:latin typeface="Arial"/>
              </a:rPr>
              <a:t>Anticorrosive protection of any concrete and brick surfaces and items (bridge superstructure, piers, water pipelines, sewage treatment plants)</a:t>
            </a:r>
          </a:p>
          <a:p>
            <a:pPr marL="135450" indent="-1714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</a:rPr>
              <a:t> </a:t>
            </a:r>
            <a:r>
              <a:rPr lang="en-US" sz="1200" b="1" dirty="0">
                <a:solidFill>
                  <a:srgbClr val="0B1B3A"/>
                </a:solidFill>
                <a:latin typeface="Arial"/>
              </a:rPr>
              <a:t>Protection of ferrous metal vessels as an inexpensive but still reliable alternative to stainless steel vessels</a:t>
            </a:r>
          </a:p>
          <a:p>
            <a:pPr marL="135450" indent="-1714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</a:rPr>
              <a:t> </a:t>
            </a:r>
            <a:r>
              <a:rPr lang="en-US" sz="1200" b="1" dirty="0">
                <a:solidFill>
                  <a:srgbClr val="0B1B3A"/>
                </a:solidFill>
                <a:latin typeface="Arial"/>
              </a:rPr>
              <a:t>Conserving agent for facades of infrastructure and cultural facilities</a:t>
            </a:r>
          </a:p>
          <a:p>
            <a:pPr marL="171450" indent="-17145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</a:rPr>
              <a:t> </a:t>
            </a:r>
            <a:r>
              <a:rPr lang="en-US" sz="1200" b="1" dirty="0">
                <a:solidFill>
                  <a:srgbClr val="0B1B3A"/>
                </a:solidFill>
                <a:latin typeface="Arial"/>
              </a:rPr>
              <a:t>Heavy-duty facade finishing coating</a:t>
            </a:r>
          </a:p>
          <a:p>
            <a:pPr marL="171450" indent="-171450" algn="just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</a:rPr>
              <a:t> </a:t>
            </a:r>
            <a:r>
              <a:rPr lang="en-US" sz="1200" b="1" dirty="0">
                <a:solidFill>
                  <a:srgbClr val="0B1B3A"/>
                </a:solidFill>
                <a:latin typeface="Arial"/>
              </a:rPr>
              <a:t>Lining for concrete and metal vessels</a:t>
            </a:r>
          </a:p>
          <a:p>
            <a:pPr marL="135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/>
              </a:rPr>
              <a:t> </a:t>
            </a:r>
            <a:r>
              <a:rPr lang="en-US" sz="1200" b="1" dirty="0">
                <a:solidFill>
                  <a:srgbClr val="0B1B3A"/>
                </a:solidFill>
                <a:latin typeface="Arial"/>
              </a:rPr>
              <a:t>Protective paint for vehicles, tractors and other equipment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434893-EC17-811F-2661-19ECDAA967E2}"/>
              </a:ext>
            </a:extLst>
          </p:cNvPr>
          <p:cNvCxnSpPr>
            <a:cxnSpLocks/>
          </p:cNvCxnSpPr>
          <p:nvPr/>
        </p:nvCxnSpPr>
        <p:spPr>
          <a:xfrm>
            <a:off x="2672285" y="1005365"/>
            <a:ext cx="50956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5CDEC64A-39DC-355F-75F9-636BA96BA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24" y="1400239"/>
            <a:ext cx="1019146" cy="1019146"/>
          </a:xfrm>
          <a:prstGeom prst="rect">
            <a:avLst/>
          </a:prstGeom>
        </p:spPr>
      </p:pic>
      <p:pic>
        <p:nvPicPr>
          <p:cNvPr id="18" name="Picture 17" descr="A black check mark in a white circle&#10;&#10;AI-generated content may be incorrect.">
            <a:extLst>
              <a:ext uri="{FF2B5EF4-FFF2-40B4-BE49-F238E27FC236}">
                <a16:creationId xmlns:a16="http://schemas.microsoft.com/office/drawing/2014/main" id="{6CD95DB4-4497-8D99-07A6-F1A58CA53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94" y="1282685"/>
            <a:ext cx="395567" cy="395567"/>
          </a:xfrm>
          <a:prstGeom prst="rect">
            <a:avLst/>
          </a:prstGeom>
        </p:spPr>
      </p:pic>
      <p:pic>
        <p:nvPicPr>
          <p:cNvPr id="20" name="Picture 19" descr="A black and white picture of a paint roller&#10;&#10;AI-generated content may be incorrect.">
            <a:extLst>
              <a:ext uri="{FF2B5EF4-FFF2-40B4-BE49-F238E27FC236}">
                <a16:creationId xmlns:a16="http://schemas.microsoft.com/office/drawing/2014/main" id="{B517F491-DC4C-F3A5-26FD-B154D9E02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49" y="1400239"/>
            <a:ext cx="1019146" cy="1019146"/>
          </a:xfrm>
          <a:prstGeom prst="rect">
            <a:avLst/>
          </a:prstGeom>
        </p:spPr>
      </p:pic>
      <p:pic>
        <p:nvPicPr>
          <p:cNvPr id="22" name="Picture 21" descr="A white paint roller on a black background&#10;&#10;AI-generated content may be incorrect.">
            <a:extLst>
              <a:ext uri="{FF2B5EF4-FFF2-40B4-BE49-F238E27FC236}">
                <a16:creationId xmlns:a16="http://schemas.microsoft.com/office/drawing/2014/main" id="{7317742D-7FC3-51EF-6D76-4AB312E4C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14" y="1420479"/>
            <a:ext cx="978666" cy="9786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09031"/>
            <a:ext cx="6888480" cy="2434781"/>
          </a:xfrm>
          <a:prstGeom prst="rect">
            <a:avLst/>
          </a:prstGeom>
          <a:solidFill>
            <a:srgbClr val="0B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4" descr="A blue and white gradient&#10;&#10;AI-generated content may be incorrect.">
            <a:extLst>
              <a:ext uri="{FF2B5EF4-FFF2-40B4-BE49-F238E27FC236}">
                <a16:creationId xmlns:a16="http://schemas.microsoft.com/office/drawing/2014/main" id="{ADFD3DED-0F02-195C-E39B-D4CDD3C69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5194973"/>
            <a:ext cx="6518393" cy="2434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F58BDC-B69F-4B2A-9D30-BC6BE33AB420}"/>
              </a:ext>
            </a:extLst>
          </p:cNvPr>
          <p:cNvSpPr/>
          <p:nvPr/>
        </p:nvSpPr>
        <p:spPr>
          <a:xfrm>
            <a:off x="706322" y="493907"/>
            <a:ext cx="5137192" cy="753917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0" y="1"/>
            <a:ext cx="3794760" cy="76438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1872" y="1615525"/>
            <a:ext cx="5501640" cy="5159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en-US" dirty="0">
                <a:solidFill>
                  <a:srgbClr val="0B1B3A"/>
                </a:solidFill>
                <a:latin typeface="Arial"/>
              </a:rPr>
              <a:t>Protective anti-corrosion and sealing coating: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1872" y="2150522"/>
            <a:ext cx="3663696" cy="246634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offshore platforms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oil-and-gas rigs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oil-and-gas pipelines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oil and gas tanks and reservoirs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oil vessels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piping and steel structures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322" y="5484210"/>
            <a:ext cx="5863449" cy="172516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en-US" sz="1500" b="1" dirty="0">
                <a:solidFill>
                  <a:schemeClr val="bg1"/>
                </a:solidFill>
                <a:latin typeface="Arial"/>
              </a:rPr>
              <a:t>Our products provide a highly reliable protection against corrosion even in rigorous climatic conditions at temperatures from –70 °C to + 130 °C, and up to +190 °C for max 9 hours.</a:t>
            </a:r>
          </a:p>
          <a:p>
            <a:pPr indent="0">
              <a:spcAft>
                <a:spcPts val="840"/>
              </a:spcAft>
            </a:pPr>
            <a:endParaRPr lang="en-US" sz="1500" b="1" dirty="0">
              <a:solidFill>
                <a:schemeClr val="bg1"/>
              </a:solidFill>
              <a:latin typeface="Arial"/>
            </a:endParaRPr>
          </a:p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Dried material forms a strong glossy protective film, which, </a:t>
            </a:r>
          </a:p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if necessary, can be strengthened by application of additional layers.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70D7F-9696-1C65-2800-DBD3494D599A}"/>
              </a:ext>
            </a:extLst>
          </p:cNvPr>
          <p:cNvSpPr txBox="1"/>
          <p:nvPr/>
        </p:nvSpPr>
        <p:spPr>
          <a:xfrm>
            <a:off x="817040" y="564560"/>
            <a:ext cx="452489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80000"/>
              </a:lnSpc>
              <a:spcAft>
                <a:spcPts val="238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400" b="1" dirty="0">
                <a:solidFill>
                  <a:schemeClr val="bg1"/>
                </a:solidFill>
                <a:latin typeface="Tahoma"/>
              </a:rPr>
              <a:t>LAPROLIN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at Oil and Gas facilities</a:t>
            </a:r>
          </a:p>
        </p:txBody>
      </p:sp>
      <p:pic>
        <p:nvPicPr>
          <p:cNvPr id="13" name="Picture 12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5CF697BC-7AF6-7B7E-9AF7-E88F9CCA1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" y="1526666"/>
            <a:ext cx="473682" cy="4736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DA66EA-4167-778A-06AA-80E731499F32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54B90-73DE-F6C5-CA1B-10C9D3939FCE}"/>
              </a:ext>
            </a:extLst>
          </p:cNvPr>
          <p:cNvSpPr/>
          <p:nvPr/>
        </p:nvSpPr>
        <p:spPr>
          <a:xfrm>
            <a:off x="6888480" y="0"/>
            <a:ext cx="3795395" cy="7657870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209031"/>
            <a:ext cx="6888480" cy="2434781"/>
          </a:xfrm>
          <a:prstGeom prst="rect">
            <a:avLst/>
          </a:prstGeom>
          <a:solidFill>
            <a:srgbClr val="0B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0"/>
            <a:ext cx="3791712" cy="76438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6E65DF-2154-561E-CC07-FA3E5FB3F97C}"/>
              </a:ext>
            </a:extLst>
          </p:cNvPr>
          <p:cNvSpPr/>
          <p:nvPr/>
        </p:nvSpPr>
        <p:spPr>
          <a:xfrm>
            <a:off x="6888480" y="-1"/>
            <a:ext cx="3795395" cy="764381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ue and white gradient&#10;&#10;AI-generated content may be incorrect.">
            <a:extLst>
              <a:ext uri="{FF2B5EF4-FFF2-40B4-BE49-F238E27FC236}">
                <a16:creationId xmlns:a16="http://schemas.microsoft.com/office/drawing/2014/main" id="{DDF4B6E9-EB5F-2B72-35C5-42DB9773B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5209032"/>
            <a:ext cx="6885432" cy="24347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2481" y="5850350"/>
            <a:ext cx="5480233" cy="88696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LAPROLIN protects in both alkaline and acidic environments.</a:t>
            </a:r>
          </a:p>
          <a:p>
            <a:pPr indent="0"/>
            <a:endParaRPr lang="en-US" sz="1500" b="1" dirty="0">
              <a:solidFill>
                <a:schemeClr val="bg1"/>
              </a:solidFill>
              <a:latin typeface="Arial"/>
            </a:endParaRPr>
          </a:p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The polymer is suitable for storage and transportation of finished chemical products.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2EA7A-EE2F-174E-8FF2-1317050DC173}"/>
              </a:ext>
            </a:extLst>
          </p:cNvPr>
          <p:cNvSpPr/>
          <p:nvPr/>
        </p:nvSpPr>
        <p:spPr>
          <a:xfrm>
            <a:off x="706322" y="493907"/>
            <a:ext cx="5137192" cy="753917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93D599-8FB8-514E-FA9E-6693F7CB3696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3163" y="2373146"/>
            <a:ext cx="4434623" cy="308305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85750" indent="-285750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tanks and vessels for mixing, storage and transportation of chemical products</a:t>
            </a:r>
          </a:p>
          <a:p>
            <a:pPr marL="285750" indent="-285750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devices, machines and mechanisms used in the chemical industry</a:t>
            </a:r>
          </a:p>
          <a:p>
            <a:pPr marL="285750" indent="-285750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pipelines</a:t>
            </a:r>
          </a:p>
          <a:p>
            <a:pPr marL="285750" indent="-285750">
              <a:spcAft>
                <a:spcPts val="112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distillation towers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granulators, sublimation plants, agitators and reactors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31AB2-1216-8678-4286-3B81A756D68D}"/>
              </a:ext>
            </a:extLst>
          </p:cNvPr>
          <p:cNvSpPr txBox="1"/>
          <p:nvPr/>
        </p:nvSpPr>
        <p:spPr>
          <a:xfrm>
            <a:off x="811353" y="539866"/>
            <a:ext cx="5421361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80000"/>
              </a:lnSpc>
              <a:spcAft>
                <a:spcPts val="217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400" b="1" dirty="0">
                <a:solidFill>
                  <a:schemeClr val="bg1"/>
                </a:solidFill>
                <a:latin typeface="Tahoma"/>
              </a:rPr>
              <a:t>LAPROLIN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at Chemical 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636AB-1BE0-2370-990B-15050842E277}"/>
              </a:ext>
            </a:extLst>
          </p:cNvPr>
          <p:cNvSpPr txBox="1"/>
          <p:nvPr/>
        </p:nvSpPr>
        <p:spPr>
          <a:xfrm>
            <a:off x="1243163" y="1541282"/>
            <a:ext cx="4821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120"/>
              </a:spcAft>
              <a:defRPr/>
            </a:pPr>
            <a:r>
              <a:rPr lang="en-US" dirty="0">
                <a:solidFill>
                  <a:srgbClr val="0B1B3A"/>
                </a:solidFill>
                <a:latin typeface="Arial"/>
              </a:rPr>
              <a:t>Wide variety of applications in 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1B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chemical industry: from agriculture to capital goods:</a:t>
            </a:r>
          </a:p>
        </p:txBody>
      </p:sp>
      <p:pic>
        <p:nvPicPr>
          <p:cNvPr id="17" name="Picture 16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BE6A0403-FAA8-8F45-93E8-856A907D0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" y="1526666"/>
            <a:ext cx="473682" cy="4736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09032"/>
            <a:ext cx="6888480" cy="2434780"/>
          </a:xfrm>
          <a:prstGeom prst="rect">
            <a:avLst/>
          </a:prstGeom>
          <a:solidFill>
            <a:srgbClr val="0B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-1"/>
            <a:ext cx="3794760" cy="7643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5063" y="1601753"/>
            <a:ext cx="5137192" cy="8184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dirty="0">
                <a:solidFill>
                  <a:srgbClr val="0B1B3A"/>
                </a:solidFill>
                <a:latin typeface="Arial"/>
              </a:rPr>
              <a:t>Reliable anti-corrosion protection, UV-resistant, with a wide range of operating temperatures, indispensable for energy facilities located in different climatic regions: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5063" y="2868048"/>
            <a:ext cx="3822192" cy="2020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power stations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high-tension-line towers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power transmission line poles</a:t>
            </a:r>
          </a:p>
          <a:p>
            <a:pPr marL="285750" indent="-285750">
              <a:spcAft>
                <a:spcPts val="154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radio towers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B1B3A"/>
                </a:solidFill>
                <a:latin typeface="Arial"/>
              </a:rPr>
              <a:t>cellular towers</a:t>
            </a:r>
            <a:endParaRPr lang="en-US" dirty="0">
              <a:solidFill>
                <a:srgbClr val="0B1B3A"/>
              </a:solidFill>
              <a:latin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E10567-CEB6-4BE1-5FCD-9B51B01737D5}"/>
              </a:ext>
            </a:extLst>
          </p:cNvPr>
          <p:cNvSpPr/>
          <p:nvPr/>
        </p:nvSpPr>
        <p:spPr>
          <a:xfrm>
            <a:off x="6888480" y="-1"/>
            <a:ext cx="3795395" cy="764381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ue and white gradient&#10;&#10;AI-generated content may be incorrect.">
            <a:extLst>
              <a:ext uri="{FF2B5EF4-FFF2-40B4-BE49-F238E27FC236}">
                <a16:creationId xmlns:a16="http://schemas.microsoft.com/office/drawing/2014/main" id="{119B1C84-3ED4-348D-AC38-D1CA8AC5A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032"/>
            <a:ext cx="6888480" cy="2434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7899" y="5854769"/>
            <a:ext cx="4910826" cy="8808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LAPROLIN Extra Rus pH14 polymer is a dielectric which can be used as an insulator on high voltage surfaces.</a:t>
            </a:r>
          </a:p>
          <a:p>
            <a:pPr indent="0"/>
            <a:endParaRPr lang="en-US" sz="1500" b="1" dirty="0">
              <a:solidFill>
                <a:schemeClr val="bg1"/>
              </a:solidFill>
              <a:latin typeface="Arial"/>
            </a:endParaRPr>
          </a:p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Active stray-current protection.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6BF0B-35E1-6340-A6B4-173F9FEFFA4E}"/>
              </a:ext>
            </a:extLst>
          </p:cNvPr>
          <p:cNvSpPr/>
          <p:nvPr/>
        </p:nvSpPr>
        <p:spPr>
          <a:xfrm>
            <a:off x="706322" y="493907"/>
            <a:ext cx="5137192" cy="753917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B07BA-CC2A-8B04-8B01-B5ECE2FB5CE5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8A988-5DF7-A2F6-EA59-18C27AA87202}"/>
              </a:ext>
            </a:extLst>
          </p:cNvPr>
          <p:cNvSpPr txBox="1"/>
          <p:nvPr/>
        </p:nvSpPr>
        <p:spPr>
          <a:xfrm>
            <a:off x="811352" y="539866"/>
            <a:ext cx="5229645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80000"/>
              </a:lnSpc>
              <a:spcAft>
                <a:spcPts val="217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400" b="1" dirty="0">
                <a:solidFill>
                  <a:schemeClr val="bg1"/>
                </a:solidFill>
                <a:latin typeface="Tahoma"/>
              </a:rPr>
              <a:t>LAPROLIN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E7FCB-FBFD-DB80-ED10-F404AE598A48}"/>
              </a:ext>
            </a:extLst>
          </p:cNvPr>
          <p:cNvSpPr txBox="1"/>
          <p:nvPr/>
        </p:nvSpPr>
        <p:spPr>
          <a:xfrm>
            <a:off x="811352" y="852417"/>
            <a:ext cx="5342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Energy-generating facilities</a:t>
            </a:r>
            <a:endParaRPr lang="en-US" dirty="0"/>
          </a:p>
        </p:txBody>
      </p:sp>
      <p:pic>
        <p:nvPicPr>
          <p:cNvPr id="17" name="Picture 16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615B1111-5B32-9456-650B-E37577FE0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" y="1526666"/>
            <a:ext cx="473682" cy="4736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09032"/>
            <a:ext cx="6888480" cy="2434780"/>
          </a:xfrm>
          <a:prstGeom prst="rect">
            <a:avLst/>
          </a:prstGeom>
          <a:solidFill>
            <a:srgbClr val="0B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-1"/>
            <a:ext cx="3794760" cy="7643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0018" y="1581082"/>
            <a:ext cx="4810979" cy="67302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spcAft>
                <a:spcPts val="1120"/>
              </a:spcAft>
            </a:pPr>
            <a:r>
              <a:rPr lang="en-US" dirty="0">
                <a:solidFill>
                  <a:srgbClr val="0B1B3A"/>
                </a:solidFill>
                <a:latin typeface="Arial"/>
              </a:rPr>
              <a:t>Not only a protective coating, but also a repair compound for all types of concrete products:</a:t>
            </a:r>
          </a:p>
          <a:p>
            <a:pPr marL="285750" indent="-285750">
              <a:spcAft>
                <a:spcPts val="112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B1B3A"/>
              </a:solidFill>
              <a:latin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CA334F-E2E8-60EF-2F77-A165C907CDC7}"/>
              </a:ext>
            </a:extLst>
          </p:cNvPr>
          <p:cNvSpPr/>
          <p:nvPr/>
        </p:nvSpPr>
        <p:spPr>
          <a:xfrm>
            <a:off x="6888480" y="-1"/>
            <a:ext cx="3795395" cy="764381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ue and white gradient&#10;&#10;AI-generated content may be incorrect.">
            <a:extLst>
              <a:ext uri="{FF2B5EF4-FFF2-40B4-BE49-F238E27FC236}">
                <a16:creationId xmlns:a16="http://schemas.microsoft.com/office/drawing/2014/main" id="{C7050E9C-F5DC-1449-B912-FB8A3F61C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032"/>
            <a:ext cx="6888480" cy="2434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0808" y="5688173"/>
            <a:ext cx="5411135" cy="11064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When mixed with fine-dispersed materials, the polymers forms an ultra-strong elastic polymer concrete with the highest adhesion. </a:t>
            </a:r>
          </a:p>
          <a:p>
            <a:pPr indent="0"/>
            <a:endParaRPr lang="en-US" sz="1500" b="1" dirty="0">
              <a:solidFill>
                <a:schemeClr val="bg1"/>
              </a:solidFill>
              <a:latin typeface="Arial"/>
            </a:endParaRPr>
          </a:p>
          <a:p>
            <a:pPr indent="0"/>
            <a:r>
              <a:rPr lang="en-US" sz="1500" b="1" dirty="0">
                <a:solidFill>
                  <a:schemeClr val="bg1"/>
                </a:solidFill>
                <a:latin typeface="Arial"/>
              </a:rPr>
              <a:t>Technology compliance ensures resistance to strong dynamic loads.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147B32-EA8A-A77A-8A55-3B6DDDFE1C25}"/>
              </a:ext>
            </a:extLst>
          </p:cNvPr>
          <p:cNvSpPr/>
          <p:nvPr/>
        </p:nvSpPr>
        <p:spPr>
          <a:xfrm>
            <a:off x="706322" y="493907"/>
            <a:ext cx="5137192" cy="753917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7F858C-59A1-D4B0-6757-165B352376D4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0B6D5-A456-13C1-789F-A6E864480442}"/>
              </a:ext>
            </a:extLst>
          </p:cNvPr>
          <p:cNvSpPr txBox="1"/>
          <p:nvPr/>
        </p:nvSpPr>
        <p:spPr>
          <a:xfrm>
            <a:off x="811352" y="539866"/>
            <a:ext cx="5229645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80000"/>
              </a:lnSpc>
              <a:spcAft>
                <a:spcPts val="217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400" b="1" dirty="0">
                <a:solidFill>
                  <a:schemeClr val="bg1"/>
                </a:solidFill>
                <a:latin typeface="Tahoma"/>
              </a:rPr>
              <a:t>LAPROLIN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B9102-A999-C77B-0780-4DF4DA979585}"/>
              </a:ext>
            </a:extLst>
          </p:cNvPr>
          <p:cNvSpPr txBox="1"/>
          <p:nvPr/>
        </p:nvSpPr>
        <p:spPr>
          <a:xfrm>
            <a:off x="811352" y="852417"/>
            <a:ext cx="5342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Utilities sector and Infrastructure facilities</a:t>
            </a:r>
          </a:p>
        </p:txBody>
      </p:sp>
      <p:pic>
        <p:nvPicPr>
          <p:cNvPr id="13" name="Picture 12" descr="A yellow circle with a black tick in it&#10;&#10;AI-generated content may be incorrect.">
            <a:extLst>
              <a:ext uri="{FF2B5EF4-FFF2-40B4-BE49-F238E27FC236}">
                <a16:creationId xmlns:a16="http://schemas.microsoft.com/office/drawing/2014/main" id="{D0233996-842A-F61E-550C-178728C7D9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" y="1526666"/>
            <a:ext cx="473682" cy="4736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C69471-8907-6BB3-69A9-9C6EA4F24F81}"/>
              </a:ext>
            </a:extLst>
          </p:cNvPr>
          <p:cNvSpPr txBox="1"/>
          <p:nvPr/>
        </p:nvSpPr>
        <p:spPr>
          <a:xfrm>
            <a:off x="1136904" y="2414620"/>
            <a:ext cx="4345943" cy="2380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1B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sewage treatment facilities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1B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repair of ramps, staircases, concrete floors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1B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repair of bridges, pillars, piles, tunnels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1B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floors of underground parking lots, production workshops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1B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repair of leaks and holes in concrete structures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r="55609"/>
          <a:stretch>
            <a:fillRect/>
          </a:stretch>
        </p:blipFill>
        <p:spPr>
          <a:xfrm>
            <a:off x="875841" y="1994250"/>
            <a:ext cx="4302215" cy="45400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3838" y="529781"/>
            <a:ext cx="5231781" cy="682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ct val="89000"/>
              </a:lnSpc>
            </a:pPr>
            <a:r>
              <a:rPr lang="en-US" sz="2800" b="1" dirty="0">
                <a:latin typeface="Tahoma"/>
              </a:rPr>
              <a:t>LAPROLIN</a:t>
            </a:r>
            <a:r>
              <a:rPr lang="en-US" sz="2600" b="1" dirty="0">
                <a:solidFill>
                  <a:srgbClr val="0B1B3A"/>
                </a:solidFill>
                <a:latin typeface="Tahoma"/>
              </a:rPr>
              <a:t> Extra RUS pH14 </a:t>
            </a:r>
            <a:r>
              <a:rPr lang="en-US" sz="2400" b="1" dirty="0">
                <a:solidFill>
                  <a:srgbClr val="0B1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Use Case</a:t>
            </a:r>
            <a:endParaRPr lang="en-US" sz="2300" b="1" dirty="0">
              <a:solidFill>
                <a:srgbClr val="0B1B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514" y="1464534"/>
            <a:ext cx="6080760" cy="2621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rgbClr val="0C95EE"/>
                </a:solidFill>
                <a:latin typeface="Arial"/>
              </a:rPr>
              <a:t>Repair of a sewage pumping station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CDA1C-5F16-7B2D-CD89-8CB4C7167C7C}"/>
              </a:ext>
            </a:extLst>
          </p:cNvPr>
          <p:cNvSpPr/>
          <p:nvPr/>
        </p:nvSpPr>
        <p:spPr>
          <a:xfrm>
            <a:off x="686370" y="481948"/>
            <a:ext cx="5004816" cy="802654"/>
          </a:xfrm>
          <a:prstGeom prst="rect">
            <a:avLst/>
          </a:prstGeom>
          <a:noFill/>
          <a:ln>
            <a:solidFill>
              <a:srgbClr val="229F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EBE60-A379-3EA8-657E-EDFB8C0B9832}"/>
              </a:ext>
            </a:extLst>
          </p:cNvPr>
          <p:cNvSpPr/>
          <p:nvPr/>
        </p:nvSpPr>
        <p:spPr>
          <a:xfrm>
            <a:off x="508838" y="293230"/>
            <a:ext cx="270000" cy="271330"/>
          </a:xfrm>
          <a:prstGeom prst="rect">
            <a:avLst/>
          </a:prstGeom>
          <a:solidFill>
            <a:srgbClr val="229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E007B5-1339-D558-B857-B5D246F91E4D}"/>
              </a:ext>
            </a:extLst>
          </p:cNvPr>
          <p:cNvSpPr/>
          <p:nvPr/>
        </p:nvSpPr>
        <p:spPr>
          <a:xfrm>
            <a:off x="875841" y="6714271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1448" y="6786340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BEFORE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D19D4-E9BF-1C68-528B-0DCEDFC069F8}"/>
              </a:ext>
            </a:extLst>
          </p:cNvPr>
          <p:cNvSpPr/>
          <p:nvPr/>
        </p:nvSpPr>
        <p:spPr>
          <a:xfrm>
            <a:off x="5495188" y="6714271"/>
            <a:ext cx="1266930" cy="447594"/>
          </a:xfrm>
          <a:prstGeom prst="rect">
            <a:avLst/>
          </a:prstGeom>
          <a:solidFill>
            <a:srgbClr val="F1B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66E90C2C-56BE-DD02-0EDF-1D755C4CE73F}"/>
              </a:ext>
            </a:extLst>
          </p:cNvPr>
          <p:cNvSpPr/>
          <p:nvPr/>
        </p:nvSpPr>
        <p:spPr>
          <a:xfrm>
            <a:off x="5700539" y="6786340"/>
            <a:ext cx="1095716" cy="37552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000" b="1" dirty="0">
                <a:solidFill>
                  <a:schemeClr val="bg1"/>
                </a:solidFill>
                <a:latin typeface="Arial"/>
              </a:rPr>
              <a:t>AFTER</a:t>
            </a:r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3940BE80-C180-F5B2-1DE6-A8BEF548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09"/>
          <a:stretch>
            <a:fillRect/>
          </a:stretch>
        </p:blipFill>
        <p:spPr>
          <a:xfrm>
            <a:off x="5505820" y="1994250"/>
            <a:ext cx="4302215" cy="45400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7832</TotalTime>
  <Words>1923</Words>
  <Application>Microsoft Office PowerPoint</Application>
  <PresentationFormat>Custom</PresentationFormat>
  <Paragraphs>283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Anastasia Zubareva</cp:lastModifiedBy>
  <cp:revision>26</cp:revision>
  <dcterms:modified xsi:type="dcterms:W3CDTF">2025-10-21T14:15:22Z</dcterms:modified>
</cp:coreProperties>
</file>