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86" r:id="rId6"/>
    <p:sldMasterId id="2147483699" r:id="rId7"/>
    <p:sldMasterId id="2147483718" r:id="rId8"/>
  </p:sldMasterIdLst>
  <p:notesMasterIdLst>
    <p:notesMasterId r:id="rId37"/>
  </p:notesMasterIdLst>
  <p:sldIdLst>
    <p:sldId id="782" r:id="rId9"/>
    <p:sldId id="806" r:id="rId10"/>
    <p:sldId id="819" r:id="rId11"/>
    <p:sldId id="816" r:id="rId12"/>
    <p:sldId id="505" r:id="rId13"/>
    <p:sldId id="438" r:id="rId14"/>
    <p:sldId id="443" r:id="rId15"/>
    <p:sldId id="818" r:id="rId16"/>
    <p:sldId id="655" r:id="rId17"/>
    <p:sldId id="447" r:id="rId18"/>
    <p:sldId id="452" r:id="rId19"/>
    <p:sldId id="462" r:id="rId20"/>
    <p:sldId id="866" r:id="rId21"/>
    <p:sldId id="864" r:id="rId22"/>
    <p:sldId id="867" r:id="rId23"/>
    <p:sldId id="868" r:id="rId24"/>
    <p:sldId id="880" r:id="rId25"/>
    <p:sldId id="466" r:id="rId26"/>
    <p:sldId id="871" r:id="rId27"/>
    <p:sldId id="470" r:id="rId28"/>
    <p:sldId id="872" r:id="rId29"/>
    <p:sldId id="873" r:id="rId30"/>
    <p:sldId id="472" r:id="rId31"/>
    <p:sldId id="874" r:id="rId32"/>
    <p:sldId id="875" r:id="rId33"/>
    <p:sldId id="876" r:id="rId34"/>
    <p:sldId id="879" r:id="rId35"/>
    <p:sldId id="87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5C5"/>
    <a:srgbClr val="00F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149"/>
    <p:restoredTop sz="94645"/>
  </p:normalViewPr>
  <p:slideViewPr>
    <p:cSldViewPr snapToGrid="0">
      <p:cViewPr varScale="1">
        <p:scale>
          <a:sx n="100" d="100"/>
          <a:sy n="100" d="100"/>
        </p:scale>
        <p:origin x="16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9EA57-8EA4-B945-9CAE-6601FC759F2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A81EC-ABA9-F942-899F-EB369692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51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75E39-08F5-27CF-5AC1-9279B6594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567E8B-2F8B-A907-E87A-96668DE7D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39283-B1B4-5FA9-6813-0BE529AE9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89DC4-43F2-C811-44E7-901CEF0C0E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1A376E-C2C5-1A4A-95EB-55F998BE8A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06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23217-6CAA-8B60-00C4-E865CC13A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0574CA-469F-5020-CD65-809F333AF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6F119-1BD3-CBAF-EEBC-FAD08CF62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32E4B-9617-EA92-9181-BA7B30C51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919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AC631-3E0C-DFFE-0442-923E29DB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965B2F-78D7-EF09-A348-AD61897A9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54CC05-BA01-1F7C-7E89-FD394A523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7E94D-45B3-DE5C-9B3A-EAC941792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369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60FDA-D174-E648-60BE-DF4449BDC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E28A51-42D3-C84A-2F8C-C361E9380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23DB55-BD58-F3AD-B2E2-23913B05B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0A482-D266-42B9-7767-EC4ECCDB9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954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parallels with Matt 24:1-14 “</a:t>
            </a:r>
            <a:r>
              <a:rPr lang="en-US" i="1" dirty="0"/>
              <a:t>beginning of birth pains”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468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221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47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173408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The Purpose and Function of the Seals </a:t>
            </a:r>
            <a:r>
              <a:rPr lang="en-US" altLang="en-US" sz="1200" b="1" dirty="0">
                <a:solidFill>
                  <a:srgbClr val="000000"/>
                </a:solidFill>
                <a:effectLst>
                  <a:outerShdw blurRad="173408" dist="38100" dir="2700000" algn="tl">
                    <a:srgbClr val="FFFFFF"/>
                  </a:outerShdw>
                </a:effectLst>
              </a:rPr>
              <a:t>and</a:t>
            </a: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173408" dist="38100" dir="2700000" algn="tl">
                    <a:srgbClr val="FFFFFF"/>
                  </a:outerShdw>
                </a:effectLst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the Seven Trumpets is to reveal the righteousness, holiness and justice of God in terrifying and traumatic ways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8A81EC-ABA9-F942-899F-EB369692D2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55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510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395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6D81-0AFB-8EE5-EF11-A35F3E521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05DE8F-8F4F-29FE-6095-A092F30C7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709D9-5FAD-D790-AC54-4ACD86575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83D37-6929-75FD-C950-F706646BE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1A376E-C2C5-1A4A-95EB-55F998BE8A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253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CAF75-4B96-595B-A3BA-FD113FDC9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3D44C-F325-D288-DEB2-BFA634E00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030485-0573-8048-9C59-BEDE93690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In Rev 8:1–6 the chronology picks up again when the seventh seal is opened, and it contains the seven trumpets, the first 6 of which are described in 8:7–9:21.</a:t>
            </a:r>
          </a:p>
          <a:p>
            <a:r>
              <a:rPr lang="en-US" sz="1600" dirty="0">
                <a:latin typeface="Arial" charset="0"/>
              </a:rPr>
              <a:t>Silence in heaven    Heaven is a noisy place.  Fall silent. Shock and awe</a:t>
            </a:r>
          </a:p>
          <a:p>
            <a:r>
              <a:rPr lang="en-US" sz="1600" dirty="0">
                <a:latin typeface="Arial" charset="0"/>
              </a:rPr>
              <a:t>The silence before the storm         </a:t>
            </a:r>
          </a:p>
          <a:p>
            <a:r>
              <a:rPr lang="en-US" sz="1600" dirty="0">
                <a:latin typeface="Arial" charset="0"/>
              </a:rPr>
              <a:t>Time in Heaven?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A0565-DD60-A349-F4DB-240C5820A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608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97AD-47CA-5983-D26D-329840CF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B5CB48-6047-1E6B-6C0F-C51EBAE85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7CAF3-57AA-D82A-C687-13271F005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9E86-6CFF-38DB-9A49-AFDCEF5428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8A81EC-ABA9-F942-899F-EB369692D2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76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41845-FE5F-6DFE-4D95-4D932B076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143DE1-2777-6209-711E-63D1655C7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35CE8-B71D-8172-9D9C-9435E1A28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84203-344D-670D-C75F-8FE0D7414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1A376E-C2C5-1A4A-95EB-55F998BE8A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79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D813E-D7BE-A651-8974-78467D561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7176A8-8631-16A4-86E9-15F7FF8D1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B9884A-9DEF-EA0D-298F-E6A541810B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45891-3F73-83D0-7C24-245311744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879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512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34091-961E-64F8-BCBA-3F81CBFD6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CFE1FB-F931-116C-FB48-17364A30F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2FC0A7-F1EE-2B90-84EE-1138A2DEB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4A545-2C0E-E136-1FB6-CD5CA005E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441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58457-04DA-0352-E0C9-FB824D4B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30349-1EC9-090B-1733-28DB4984F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F0D79-F2D3-779D-CB56-9A4807BE1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E90C3-3248-5DE8-C7B9-CDEE1EF677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199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54C0B-906B-47EA-817B-3CF610B1F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17F35-A749-B83E-515E-93D8C608A5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2BB35D-77D0-013D-49F2-457785728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1C807-8AF9-A91A-E608-F37D86496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795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27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3EC70-2DE4-3E01-CC6D-08C875CA3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42373-977C-3143-A735-3090B3E30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6BC79-44C7-D89E-B118-61F5BA94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FD0FD-A573-7E99-C1CC-83D790DEA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7209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8092F-B001-DB91-AD64-EBF25B62E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6DF09-CAB7-9313-E0C4-EF8E7F1B67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774018-7DE0-17D5-2792-7F4FDBD449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99424-E1C0-EA3E-1326-F8FFE1560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09095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1A765-6FCC-1025-5A07-A55BC0EC4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F01241-BF4E-FDB9-596B-1CED06817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792B01-38C9-D720-88A3-C8D742DAC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52304-B141-8404-B2B3-4827A81255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7219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A32E4-EB82-B0ED-83E6-F4E1064A8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64CBF-1628-4559-2F24-9D5D1B70E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F157D2-D653-EF27-6DA3-FF88FECC4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AC462-3E14-F0E0-B049-4D80330DD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1A376E-C2C5-1A4A-95EB-55F998BE8A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477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6C3B0-8551-80E1-F195-19ABA7E99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7556C6-C778-B981-66CF-332659A5F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8807DA-0380-58E5-4D1E-FCC504A418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49FDD-CB8C-249E-9B09-71CD91438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1A376E-C2C5-1A4A-95EB-55F998BE8A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834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98A48-34CB-4861-D0B5-0FC359098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9B9E93-51D6-9F75-B7C9-C662801A0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E8194-A261-9729-84DC-3E1B45CB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57170-4D25-81EC-22D2-E6A527082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8A814-EE4F-9308-DF2A-503E50F2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3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499AB-9F79-B092-93FE-25948C3B6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9FFF8-D305-C392-E1D2-5247CF807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E4AC5-9DB3-58E7-F9FD-CE2D6AFE8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0D996-F95F-CD94-3181-EC6A582F9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141B5-0129-FCD0-90F7-689004A9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78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21B37-78A4-0EC7-F930-2FAE810F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2B4D0-0725-8EC0-6EA8-E4B9E3023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91888-5334-6FA2-BCDA-B0F549875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BC989-3DC1-6749-9381-E79C65F71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58718-CAC1-7BB6-5F3A-DF42634CB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6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384B3-316C-D38A-7116-E72C57DE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0C360-F737-9461-43B1-DE522F05B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13C681-43D9-D11D-CA50-629D4AD5E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0501F-7591-9411-A9F7-0CDF6ECE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73A4D-5D28-CFE7-642F-138A8550D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36C4F-70CC-21D9-D3C8-69FA3CBCF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78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0B51C-3F91-76FC-724B-8D3FDE76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2D15A-1AA0-13F3-63D4-143AB905A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BF55A-A1A2-B827-57FF-A5F9CEB93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36362-F2E7-DFD2-3C24-C6C4DA9A0E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5278A4-002C-BBEA-D76C-51968E18A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054688-1DCE-614F-7308-24D01D49B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E2D13D-1F7F-BCC2-2995-5D77FC38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99209-DD58-5334-AA38-F56366A4D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B91BA-C9FA-A39A-5A09-C0A989A2E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EB3B7B-FDA2-5089-D3E7-8F4D92A30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D1EBB-7A0E-2D16-CFFA-905CFBE4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B63D93-A03F-2307-EB2B-6449B27A8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51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EDDF62-66A4-2D4E-28DD-2F6097676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1B15F4-6A4E-7DDF-8317-22F3282A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AC5BF-9EA2-D5C7-44B4-C409E5E3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5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3A736-1844-E5DF-9590-BA9FD24B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41948-0837-CE91-E98A-1FE44DE17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2B1C3-1204-4754-6BE5-9F5EA7F65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1E340-E453-BCEA-1B3A-3C48D462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718DE-84DF-2E16-5AF6-5EBAD67C4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8FFC5-8DC3-82DB-A952-3A6B25210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2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439BC-4302-C534-83FF-2244EA54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AED4D2-CCD9-67BF-FAD9-5E4712CE5D7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3376E-7B7A-3161-64FD-1C09325F8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21C4C-DF2A-DEA7-4F5F-C84DB4F5C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20242-1AAF-7581-6BA3-2287B3736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7C275-CC76-0D89-AFBE-98001378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2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56A32-1045-F3C1-215A-D50A1AC3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AC682-144E-B441-5FF4-8FC910122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FC231-4930-CA10-D620-DDF5673A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9C172-00DA-4694-8A1D-12D50C03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BEDC0-7377-C4CC-92F1-FF3DE8C3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5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8AF57B-C5D1-28B8-D269-B5E2BD48DA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8562F8-3ABB-8AF8-2A93-1B8B880DE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1455D-42F3-24E7-9DD7-2C2D7A761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8DBE5-7AF2-5961-167C-6C3BCD5D9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B9EFD-132F-8BC8-2826-ED1B4E02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30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AA8E9C-F1A1-D44D-BA50-7061FB055E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9EFFD-4A2B-BC4D-9DFE-730AF89344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B823D9-2AAF-C741-A350-1C0C6A7C82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73167-CF7A-0145-9546-41835600ED4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54692557"/>
      </p:ext>
    </p:extLst>
  </p:cSld>
  <p:clrMapOvr>
    <a:masterClrMapping/>
  </p:clrMapOvr>
  <p:transition spd="slow"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5F5F15-8B78-6842-B519-68C3BA8AD7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F9930D-1440-2143-8839-6C577628B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5311DF-BB12-6A49-8E51-61D2F5662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0C991-4858-7444-90BE-F035FE4879C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46494078"/>
      </p:ext>
    </p:extLst>
  </p:cSld>
  <p:clrMapOvr>
    <a:masterClrMapping/>
  </p:clrMapOvr>
  <p:transition spd="slow">
    <p:pull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CFCFD0-2C31-5E46-B3B6-D4D9B7928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49963D-85F8-4146-B5E7-9396C5342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9DA952-4240-244B-8DC8-3B34DC24CA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8601B-5402-9549-946E-E1257194B95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1143452"/>
      </p:ext>
    </p:extLst>
  </p:cSld>
  <p:clrMapOvr>
    <a:masterClrMapping/>
  </p:clrMapOvr>
  <p:transition spd="slow">
    <p:pull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1405A-608B-D84E-8F81-0A0F4D9546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F2FDA-42E2-6D44-A37F-365268E3D1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1AB70-5D38-EF48-83CD-FBBAB30AAB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3DD77-BB90-264E-9BF3-3E1A1D47456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4537881"/>
      </p:ext>
    </p:extLst>
  </p:cSld>
  <p:clrMapOvr>
    <a:masterClrMapping/>
  </p:clrMapOvr>
  <p:transition spd="slow">
    <p:pull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3CB598E-2EC9-4049-AA2C-999FE27CED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95D125D-C028-2041-9280-D8D21CF22E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FDB8C0D-29D7-904D-8F1D-7C277BE972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0170F-4751-B74F-B86A-5421A7C2C3C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3764773"/>
      </p:ext>
    </p:extLst>
  </p:cSld>
  <p:clrMapOvr>
    <a:masterClrMapping/>
  </p:clrMapOvr>
  <p:transition spd="slow">
    <p:pull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9D7681-80E3-9C4F-876D-DAB89BD490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A4EFB9-913F-4F49-8C43-D3D54F80C3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856378-9EA1-3D4D-B877-B5A4B73B7E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91483-BD9F-3F4E-BE99-F25F9CC0322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06255991"/>
      </p:ext>
    </p:extLst>
  </p:cSld>
  <p:clrMapOvr>
    <a:masterClrMapping/>
  </p:clrMapOvr>
  <p:transition spd="slow">
    <p:pull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3A8C84-AB9A-FA4C-9D10-16B2063B7A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EFEE17-FCBE-1840-A5D1-0620C83AC7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54DB1EA-330E-4644-802E-5E5B658DB5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AE942-D2F7-7C48-B9D0-C7EC7970859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54721894"/>
      </p:ext>
    </p:extLst>
  </p:cSld>
  <p:clrMapOvr>
    <a:masterClrMapping/>
  </p:clrMapOvr>
  <p:transition spd="slow">
    <p:pull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E4C59-0A09-0741-9AF6-B73E516160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098C0-9ACE-9246-B0A3-E599536614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D67DC-9EDE-F344-A713-2332695C8F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36CB-A17B-5C4A-90B0-07D8C66BC2F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28203964"/>
      </p:ext>
    </p:extLst>
  </p:cSld>
  <p:clrMapOvr>
    <a:masterClrMapping/>
  </p:clrMapOvr>
  <p:transition spd="slow">
    <p:pull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39528-95F7-B447-AC5E-718F6AEB87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53A67-F40B-DD4D-B84C-72E8D94619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0B6FD-A29B-1D46-B9DD-C9EF0D8816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AEB94-D1EE-954D-9942-58D387E483B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82605458"/>
      </p:ext>
    </p:extLst>
  </p:cSld>
  <p:clrMapOvr>
    <a:masterClrMapping/>
  </p:clrMapOvr>
  <p:transition spd="slow">
    <p:pull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2BD63C-ADDF-9547-90D4-38EE5E8E0D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A09AAF-7667-EB42-AE56-C32E4B5C9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33CBEF-D213-8149-B21B-3DDF066E44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86115-D623-3144-A88F-DC4A31395C9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1612088"/>
      </p:ext>
    </p:extLst>
  </p:cSld>
  <p:clrMapOvr>
    <a:masterClrMapping/>
  </p:clrMapOvr>
  <p:transition spd="slow">
    <p:pull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72F205-5158-CA4E-9F82-F0D9A2140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7EFD65-0A53-B94B-990E-CEC093923D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81C72A-2A57-1B4E-8FB2-2D9FB9025C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CB999-4927-F74B-B978-324E08490CF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3395597"/>
      </p:ext>
    </p:extLst>
  </p:cSld>
  <p:clrMapOvr>
    <a:masterClrMapping/>
  </p:clrMapOvr>
  <p:transition spd="slow">
    <p:pull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3C9538B-2EF8-1D4B-8A71-6309484FDE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28E0CA-162F-AF42-834E-4CA3C559D7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6E825E-9CCB-FC43-AED7-19B2549A76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73C1E-887D-EF47-B69C-C7341276FB2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26256435"/>
      </p:ext>
    </p:extLst>
  </p:cSld>
  <p:clrMapOvr>
    <a:masterClrMapping/>
  </p:clrMapOvr>
  <p:transition spd="slow">
    <p:pull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8F36-81DF-0BBB-6E43-20F98A020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85BED-D01A-E252-9E25-D5AFE566EC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17E96-B92F-1499-DFB4-716410C47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C601C-58C4-6D7C-A448-294AAA5D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594B2-B0C8-C1D0-689C-D2114DFE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86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201B-F646-DC8E-B705-E84BA88B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84FDF-FED8-EA5A-E2DD-A5B6306B0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AD216-544A-560D-2616-EF2E96D26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2AB60-EDE3-77F8-41E7-20101B76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C4F76-8BCE-339F-CEC7-9FA90E8FC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196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FC383-2371-DA89-F6AD-C7C9BE023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75323-AD01-AAEC-4BA6-1977C0B25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F61B3-6B78-857F-39E0-D91E91B25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A29C2-CF0F-3FA7-B8D2-798E5DBDC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29094-9621-21E6-7D8D-066D0BDD8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93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E70ED-1E54-F326-1936-319237E2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A6540-0D26-DD70-F3F5-C9D99587BC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270AA-F9CC-57B8-9507-DFB1DDF2F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E4239-99C5-0D2F-87A4-F7259D76F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7D77A-3D0F-1D41-4A5B-0583701A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70310-193D-5CBA-E982-8B6B9833C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283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E5D1-BA5C-4FC4-7412-D5803355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9E2C0-912F-98B6-4B36-688E1AE26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13A5E-A1E0-049B-1088-8CF81B75E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24D246-A5FE-4F4C-6004-FFFEB5A34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E0DDF-0EE8-0DE8-92C8-EE36D9A8E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E29DDF-06D8-2EF2-EB2C-0457B415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8A193-6263-477A-5502-6636BDA3A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35854A-C99C-DA87-322D-45BA49BF1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133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3084-807D-AD25-B20A-ABB81625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6873A7-8E8A-0AEB-A436-BE0C7349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EB2F3-BECE-3F4A-89C9-6AF93E4B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5A54F-732F-FF58-EE56-68560B59E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068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6CFB1-9B33-AA3B-DD7D-7D5E1729C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06BD97-825D-0B62-0E28-16E7A151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61009-7CB3-1632-E860-650374820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650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02C4-B3D7-B9B1-F7FF-4FD033546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52376-B386-84EF-D469-6582E47E5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BBB16-45FC-ECFA-1899-49311B43D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83BD0-1553-1A61-282B-854CDBB8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DA5720-FA45-9D49-DC0A-92D6F783A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9192F-84B7-780F-520D-E39761A6A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86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B920A-33FA-3A56-3BD3-851724F30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B8BB0-8665-B966-6819-33B31C0C19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07AA3-5D3F-EA8D-195B-9D8111F41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98423-6D42-F99D-B198-BB543BEC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1C991A-1B6A-A47C-7FD2-5B5D2D22F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76077-7BC5-84CD-08C7-D8A936A65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837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E2758-0A42-4E28-197B-75E11E764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B14F7-40A9-CA92-F479-ECC00B975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3FA7D-FEC6-0AF6-F77D-64F51C4FD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B9510-9EEA-01D0-361A-D86937705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DD720-ED3C-6A80-C9DC-16FF1DDC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891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37DFC3-9A3D-4308-4B79-74DF26353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962B3-F2D4-F781-1D98-9769D7150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E361-9E3B-1A98-3F1E-CF482745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A46DB-83A8-D606-1350-5B81E142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7687B-2B46-9218-6D71-CA0BC6FB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77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D603C0-F32C-9F44-81FF-BF33D2A99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29FB31-0CA2-474F-AB01-D310E2ADEB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425CD0-3C21-434C-AE05-B886429F6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E9B0A-D007-C641-A880-4731D57646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972973"/>
      </p:ext>
    </p:extLst>
  </p:cSld>
  <p:clrMapOvr>
    <a:masterClrMapping/>
  </p:clrMapOvr>
  <p:transition spd="slow">
    <p:pull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800E66-1485-4E46-B4AF-5A7E03D844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3A634A-1A98-CE42-BC49-C5F6918801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A37EE3-B6C0-0244-9ED6-05682FC2F9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A31E3-58CF-D647-8E0D-202DEDCC3B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6467014"/>
      </p:ext>
    </p:extLst>
  </p:cSld>
  <p:clrMapOvr>
    <a:masterClrMapping/>
  </p:clrMapOvr>
  <p:transition spd="slow">
    <p:pull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474DC4-005C-4144-8D5F-30EFD26754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E671F-1965-6F4C-A5A4-6CE139668F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827885-D005-4147-91E7-C6A8BD452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314F6-1389-C045-B235-2812779B8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018581"/>
      </p:ext>
    </p:extLst>
  </p:cSld>
  <p:clrMapOvr>
    <a:masterClrMapping/>
  </p:clrMapOvr>
  <p:transition spd="slow">
    <p:pull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33FEDE-7828-0E4B-9D73-BA1D1AB927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6CE540-7A4C-D846-8DA6-AA2142A8F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062DBC-1CAA-264C-9518-1E63809F87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696E7-6FBB-9C41-96B9-945DF5462D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0788405"/>
      </p:ext>
    </p:extLst>
  </p:cSld>
  <p:clrMapOvr>
    <a:masterClrMapping/>
  </p:clrMapOvr>
  <p:transition spd="slow">
    <p:pull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1DC48-82DF-9643-B750-C31C09C038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28EEA-8ED8-0D45-8AEC-86CBB98D28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5549C-6734-5647-8E1B-006B7E7E24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57D7C-6396-F14D-AD31-7F8F9AF7CD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192438"/>
      </p:ext>
    </p:extLst>
  </p:cSld>
  <p:clrMapOvr>
    <a:masterClrMapping/>
  </p:clrMapOvr>
  <p:transition spd="slow">
    <p:pull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8279F6-55DF-3A47-9AFA-50EA22193C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93AC51E-6DDF-9740-A771-E4BBAA0EE6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818013A-C97F-5246-BCBB-C5C24741B1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2C869D-0D8A-5D41-B14F-7C23F6C138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371572"/>
      </p:ext>
    </p:extLst>
  </p:cSld>
  <p:clrMapOvr>
    <a:masterClrMapping/>
  </p:clrMapOvr>
  <p:transition spd="slow">
    <p:pull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DDC9FFF-4F46-E54F-86D3-C84DECFB94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59D00BA-D795-1842-B1B0-D584994E5B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D3D2743-51BF-AF4E-ABE8-4B5F1C8DFB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E15AF-636F-BA40-BB83-D21D691F4D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848919"/>
      </p:ext>
    </p:extLst>
  </p:cSld>
  <p:clrMapOvr>
    <a:masterClrMapping/>
  </p:clrMapOvr>
  <p:transition spd="slow">
    <p:pull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AF20B5B-328E-DD4A-A34A-3F711FE01E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AEB6F95-E734-BF40-89FB-A108340B70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FD5903-5DC6-144D-8718-30278ACD53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064ACB-611F-7B42-945E-94576640AB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460041"/>
      </p:ext>
    </p:extLst>
  </p:cSld>
  <p:clrMapOvr>
    <a:masterClrMapping/>
  </p:clrMapOvr>
  <p:transition spd="slow">
    <p:pull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0DB1A-2ADD-A64C-B5B3-7B0A13BB11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A7FE6-4F49-F947-B792-DFF475EA2D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DEF03-C2A8-2949-A763-50E06A2A82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1E29F-6B4E-EE43-912C-A62387896B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7318756"/>
      </p:ext>
    </p:extLst>
  </p:cSld>
  <p:clrMapOvr>
    <a:masterClrMapping/>
  </p:clrMapOvr>
  <p:transition spd="slow">
    <p:pull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AEB53-69E7-0242-8E74-BCB6DF998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F0BF5-3CC4-2148-8108-1EFE7ACC5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94297-4D8E-2C4B-AB20-2B5A86AEBB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6D3FE-40A4-7C44-9E06-46445081CD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837144"/>
      </p:ext>
    </p:extLst>
  </p:cSld>
  <p:clrMapOvr>
    <a:masterClrMapping/>
  </p:clrMapOvr>
  <p:transition spd="slow">
    <p:pull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F56F47-7299-DB4F-B949-9C780B4B38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49AE75-3150-0148-8040-D918BC1399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2B0D13-0B6B-E648-8C3E-F44B81268B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F7E34-3B9B-2640-8B7E-B8A9462222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096491"/>
      </p:ext>
    </p:extLst>
  </p:cSld>
  <p:clrMapOvr>
    <a:masterClrMapping/>
  </p:clrMapOvr>
  <p:transition spd="slow">
    <p:pull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F1801C-88C4-024F-99B0-774FF0671C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A5DF99-E122-B745-ADE1-458DACCA4C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BAFF60-8245-8347-9F23-4BC9649082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C75E4-FD94-EA48-AB1B-9F36DE4D84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789463"/>
      </p:ext>
    </p:extLst>
  </p:cSld>
  <p:clrMapOvr>
    <a:masterClrMapping/>
  </p:clrMapOvr>
  <p:transition spd="slow">
    <p:pull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D603C0-F32C-9F44-81FF-BF33D2A99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29FB31-0CA2-474F-AB01-D310E2ADEB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425CD0-3C21-434C-AE05-B886429F6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E9B0A-D007-C641-A880-4731D57646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851504"/>
      </p:ext>
    </p:extLst>
  </p:cSld>
  <p:clrMapOvr>
    <a:masterClrMapping/>
  </p:clrMapOvr>
  <p:transition spd="slow">
    <p:pull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B59DF-1F09-6E46-BA32-37C054EA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050076F2-8C9B-2C44-B906-74D0E1544881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BC29C-7DF5-174A-BB07-16DFB750D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CC43D-8003-5844-8953-29376626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FBB33364-746A-274F-B65B-09E2DEE2E8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45801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D193C-0997-0D4F-9603-DA0AF22CF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A3BCE624-6FB5-3345-B171-A581D850F917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50A67-6C65-6041-A0EE-7297A227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3A4B7-5AB2-9442-BCBB-EF2F57940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FF5F3619-189D-224B-8BC6-8AB52C2EBF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0321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74F6B-810A-9049-9C18-8FAC49098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4FF95980-365E-C44C-8E82-877DF749996F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F8057-2E76-374D-812F-C7BEA7A4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C637E-3B42-C048-8732-B76C4018B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DB8D415A-527D-7D4C-81DA-8DC28DA186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16925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7C9B2-3592-1849-A249-2FF307816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2D0DD9A8-83DA-1E47-A18F-8C006821A237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BDABF-7A07-1346-A079-CDF452C5B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EDAFF-40B8-1F44-9E86-F4C02A32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0D8DD3D6-7EAC-6E4E-9EF7-82C93CF9E0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0124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E78F23-46A8-F14F-A367-DB3C1E34C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4284C47E-28D3-414A-8DC9-1C5272ED1661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3B3447-274F-DA4B-9546-31BE2F8A7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3B7EA7-2784-3740-8B20-C1D5CB734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B1EAF62A-C4F9-4F49-B071-37C28BEB5E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15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7F4F0E-6883-2046-999A-17221BA82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427DB0A2-5FA7-2149-B6E1-A8449E43FB1C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A4B887-E375-CB49-8FE8-CF8B3D40E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E395EC-B4AF-8842-A43B-455AD4584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DE5C9700-41FC-A146-AFE1-351E05C42B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70244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7586B0-2011-EB4D-95DC-C6D42F476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1216D3F2-FD17-C944-A07C-F0D1C3671B52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74F28B-8E5E-EA4E-8B3E-2A2BD2C4F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A2891-C870-0F44-8D6C-A45DE72E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25E329F7-FF37-9D47-8574-D7AE2FA5A7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0784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8DCBE-0701-BE4F-A7C9-1290C75B6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C60A0F97-837B-5E44-B6C1-5C95DC8BD2C7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29FC54-0AB0-3B4E-9C2B-41EC0F6DE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BF1BF6-7CCF-E944-B97E-4BC115A62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244F9B25-9D4B-5F44-8AED-87E31D4984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2246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72F80-BD3C-7849-863E-43D82EB8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8AF74702-4278-C64F-8B80-284AC9F80C97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152D5-CA78-854F-8282-806EE8371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71E7EF-C2B2-8D4F-86BA-D7E94620F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94C42191-BB10-2E44-AD62-0318C7BC23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4364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C71B3-087C-4543-B757-C1B00CFCE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6E6CFF45-8EA3-F543-9024-D215DF28D3C6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2A6BA-D3F0-A34E-9930-1CACC6EE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30A22-4F76-AD4D-BAC0-19418B90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3AFB21CB-5A38-9349-8B7F-079C3BE5B4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5417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F373A-F5A9-1F46-9C06-EFEE7872E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EA47071F-720F-064E-A521-0C5BB81A353A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EAAA8-588A-8748-A522-8AF98DCB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EB424-C57E-5749-9622-BA875421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65DFE1BC-F342-CD40-92FA-98C897B75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1769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C3A40E9-6DD7-8647-8437-39D4F01D23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 rtlCol="0"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B2A2CD-26BF-4A4C-930E-B17E48ED75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BE4B89-C007-7C4B-BA39-DA904B48A7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fld id="{BD2673B7-0D2B-604F-BF53-BA3B3B592E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6790034"/>
      </p:ext>
    </p:extLst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E1BD77-2E6C-00A4-F60B-5EF1C5D47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7E7F9-D5C4-358D-4B8C-3A426A227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ADC60-E368-B292-CA37-79883BD7DA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67AD42-2AA3-3040-A013-062B4393889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A41BD-5EF8-BCAE-566B-FB364F65F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169F3-6F0D-F30A-A9F3-64D1BCEFA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1679A3-6165-8A4C-AFE2-411061946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4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12CED73-41A2-5B47-8599-E8A8E05CC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3A36E6C-59A1-1D4C-A7DC-A9CEDACCA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5D6B36-4B89-5748-A3CF-8C840DCFD2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C9E4104-8940-C84B-AAA9-EED75B924F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0686892-35DE-1F4F-AA7E-F27CF2CA50D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27FCFA23-1A8F-C045-BC04-E3212FE4FEF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248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79114C-AFDB-F3AC-E440-C0B88826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F15E4-BA95-EE7B-0C70-B65A2E447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FCC7E-96E4-186A-FA9D-84D419BB4D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5475F7-59A1-314E-B795-25429864B5C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361C6-51FA-1E3E-480A-FA653719E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4D10-6236-8A34-BD32-EE39C8F59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8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0F58938-0C05-2E45-A351-48BC8A6B3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653F000-E099-E741-8BDA-FFBC388936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EFEBD78-468C-924F-BEFA-8B12B9E473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035DF1D-E40C-834A-81E9-D6FCEB06B99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A0BFE54-BC11-A04C-A528-781EACDE1A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25503E2-0562-A346-8710-84000BB10D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73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ransition spd="slow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>
            <a:extLst>
              <a:ext uri="{FF2B5EF4-FFF2-40B4-BE49-F238E27FC236}">
                <a16:creationId xmlns:a16="http://schemas.microsoft.com/office/drawing/2014/main" id="{FF4F037C-57CD-8F4A-9AC5-EA928FC000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Text Placeholder 2">
            <a:extLst>
              <a:ext uri="{FF2B5EF4-FFF2-40B4-BE49-F238E27FC236}">
                <a16:creationId xmlns:a16="http://schemas.microsoft.com/office/drawing/2014/main" id="{E5AB4AEF-5CBC-E746-9576-E2BA411A05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25DB6-BC47-5043-8FCF-ECB39D9DE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C8721C1-A53B-5440-82ED-1C8DA28C2C21}" type="datetimeFigureOut">
              <a:rPr lang="en-US" altLang="en-US"/>
              <a:pPr/>
              <a:t>10/3/2026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28E39-F7C1-034D-A847-27EA35D3C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2C293-5CB3-5142-BE53-D6F786B14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28B4954-17B2-E64E-81EB-BAE46C8F76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90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645AF-1D31-ECFA-5A85-1AF0DBB2E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CC7621E1-B577-D317-3C7A-DCEFA3D22C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5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5E0B9E-3BF4-DC2E-70A2-4C01CF71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E8442-65EA-244C-B335-72C35C095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414107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942654-CECB-483C-81AC-4BBE0733C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6951AB-442E-2E32-EC61-D4E78C45E126}"/>
              </a:ext>
            </a:extLst>
          </p:cNvPr>
          <p:cNvSpPr/>
          <p:nvPr/>
        </p:nvSpPr>
        <p:spPr bwMode="auto">
          <a:xfrm>
            <a:off x="4022624" y="1841679"/>
            <a:ext cx="7997926" cy="2273121"/>
          </a:xfrm>
          <a:prstGeom prst="rect">
            <a:avLst/>
          </a:prstGeom>
          <a:gradFill>
            <a:gsLst>
              <a:gs pos="0">
                <a:srgbClr val="081657"/>
              </a:gs>
              <a:gs pos="77000">
                <a:srgbClr val="060A1E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61916-98BA-4BB6-7430-280E27BA5B4B}"/>
              </a:ext>
            </a:extLst>
          </p:cNvPr>
          <p:cNvSpPr/>
          <p:nvPr/>
        </p:nvSpPr>
        <p:spPr bwMode="auto">
          <a:xfrm>
            <a:off x="2438400" y="0"/>
            <a:ext cx="9753600" cy="3295650"/>
          </a:xfrm>
          <a:prstGeom prst="rect">
            <a:avLst/>
          </a:prstGeom>
          <a:gradFill>
            <a:gsLst>
              <a:gs pos="0">
                <a:srgbClr val="0C25B1"/>
              </a:gs>
              <a:gs pos="98000">
                <a:srgbClr val="060A1E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508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E70DB8-6D06-B4CC-1EF0-8DDE7302E6EF}"/>
              </a:ext>
            </a:extLst>
          </p:cNvPr>
          <p:cNvSpPr/>
          <p:nvPr/>
        </p:nvSpPr>
        <p:spPr bwMode="auto">
          <a:xfrm>
            <a:off x="8128000" y="4229100"/>
            <a:ext cx="4064000" cy="2628900"/>
          </a:xfrm>
          <a:prstGeom prst="rect">
            <a:avLst/>
          </a:prstGeom>
          <a:gradFill>
            <a:gsLst>
              <a:gs pos="55000">
                <a:srgbClr val="0B22A3"/>
              </a:gs>
              <a:gs pos="0">
                <a:srgbClr val="060A1E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980610-EE77-6339-1CED-6974405DF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524" y="5572125"/>
            <a:ext cx="5502275" cy="965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EAFDB7-375D-0E82-E5A2-990AE3A11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4043963" y="4000309"/>
            <a:ext cx="3894873" cy="301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4CDA2A-A770-B75E-CB59-ADCE6DD33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7938836" y="3987608"/>
            <a:ext cx="4253163" cy="323895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C22E064E-4302-C97B-8CA1-CC2D92AC3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147" y="950670"/>
            <a:ext cx="3660289" cy="25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87490E-EEE6-0BE8-A049-B4DCA22465D1}"/>
              </a:ext>
            </a:extLst>
          </p:cNvPr>
          <p:cNvSpPr txBox="1"/>
          <p:nvPr/>
        </p:nvSpPr>
        <p:spPr>
          <a:xfrm>
            <a:off x="3570027" y="120445"/>
            <a:ext cx="5051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4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0000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Events in the Throne Room of Heaven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4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0000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(Revelation 4–5)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4EB73-5EFB-92D5-6002-DB4F386B65F3}"/>
              </a:ext>
            </a:extLst>
          </p:cNvPr>
          <p:cNvSpPr txBox="1"/>
          <p:nvPr/>
        </p:nvSpPr>
        <p:spPr>
          <a:xfrm>
            <a:off x="4596475" y="5518149"/>
            <a:ext cx="2678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prstClr val="black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 (Revelation 6–18)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0158A1-C63F-D15A-2E61-A8A67CED8457}"/>
              </a:ext>
            </a:extLst>
          </p:cNvPr>
          <p:cNvSpPr txBox="1"/>
          <p:nvPr/>
        </p:nvSpPr>
        <p:spPr>
          <a:xfrm>
            <a:off x="234690" y="5302706"/>
            <a:ext cx="2678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prstClr val="black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 (Revelation 1–3)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5B51EA-3B25-2EDF-554B-DBA58D053583}"/>
              </a:ext>
            </a:extLst>
          </p:cNvPr>
          <p:cNvSpPr/>
          <p:nvPr/>
        </p:nvSpPr>
        <p:spPr bwMode="auto">
          <a:xfrm>
            <a:off x="2638911" y="4192704"/>
            <a:ext cx="1425090" cy="819150"/>
          </a:xfrm>
          <a:prstGeom prst="rect">
            <a:avLst/>
          </a:prstGeom>
          <a:gradFill flip="none" rotWithShape="1">
            <a:gsLst>
              <a:gs pos="100000">
                <a:srgbClr val="0A1D7C"/>
              </a:gs>
              <a:gs pos="19000">
                <a:srgbClr val="081143"/>
              </a:gs>
            </a:gsLst>
            <a:lin ang="4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548D89C0-89B2-39E6-7C5F-EA4C309E7A8E}"/>
              </a:ext>
            </a:extLst>
          </p:cNvPr>
          <p:cNvSpPr/>
          <p:nvPr/>
        </p:nvSpPr>
        <p:spPr bwMode="auto">
          <a:xfrm rot="1780180">
            <a:off x="2297254" y="3138230"/>
            <a:ext cx="1607460" cy="1469928"/>
          </a:xfrm>
          <a:prstGeom prst="parallelogram">
            <a:avLst/>
          </a:prstGeom>
          <a:gradFill>
            <a:gsLst>
              <a:gs pos="54000">
                <a:srgbClr val="050819"/>
              </a:gs>
              <a:gs pos="85000">
                <a:srgbClr val="08165B"/>
              </a:gs>
            </a:gsLst>
            <a:lin ang="4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9D737D-7A30-E180-2C88-667B0DE960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013" y="3698684"/>
            <a:ext cx="735134" cy="81914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F280B38-A13A-7343-CC5D-8BDB07157217}"/>
              </a:ext>
            </a:extLst>
          </p:cNvPr>
          <p:cNvSpPr/>
          <p:nvPr/>
        </p:nvSpPr>
        <p:spPr bwMode="auto">
          <a:xfrm>
            <a:off x="675861" y="4209222"/>
            <a:ext cx="1963050" cy="1572962"/>
          </a:xfrm>
          <a:prstGeom prst="rect">
            <a:avLst/>
          </a:prstGeom>
          <a:gradFill>
            <a:gsLst>
              <a:gs pos="6000">
                <a:srgbClr val="050819"/>
              </a:gs>
              <a:gs pos="49000">
                <a:srgbClr val="0C229A"/>
              </a:gs>
            </a:gsLst>
            <a:lin ang="48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1433FD-B5B9-AC5C-2052-C33100E158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6183" y="4184369"/>
            <a:ext cx="1873893" cy="14054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7A08B83-668B-40E0-D161-BCC2C3D0E8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125867">
            <a:off x="1551305" y="4192459"/>
            <a:ext cx="532588" cy="6221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A407C4C-4C1E-80E3-0EC6-7F6E77A4D6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1580" y="3970236"/>
            <a:ext cx="342900" cy="3175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6383286-A12C-3186-6A54-3F136B05FEC4}"/>
              </a:ext>
            </a:extLst>
          </p:cNvPr>
          <p:cNvSpPr/>
          <p:nvPr/>
        </p:nvSpPr>
        <p:spPr bwMode="auto">
          <a:xfrm>
            <a:off x="3511670" y="3936863"/>
            <a:ext cx="5303228" cy="2611288"/>
          </a:xfrm>
          <a:prstGeom prst="ellipse">
            <a:avLst/>
          </a:prstGeom>
          <a:noFill/>
          <a:ln w="127000" cap="flat" cmpd="sng" algn="ctr">
            <a:solidFill>
              <a:srgbClr val="00FF2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0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16F7B-2552-0348-7449-1C045D50C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D4279340-A0AC-7137-C682-B7B9C61E0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F5195337-224A-F132-62B9-CD9A0006C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754" y="-167109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FF20A6-E69A-0A09-C5F2-D9844FAF9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8DCEFEE3-FE1A-249D-A87A-1431E2345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9" name="8-Point Star 28">
            <a:extLst>
              <a:ext uri="{FF2B5EF4-FFF2-40B4-BE49-F238E27FC236}">
                <a16:creationId xmlns:a16="http://schemas.microsoft.com/office/drawing/2014/main" id="{F0412D8D-340B-CC15-B424-E9FE10531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C96E2-3818-7CE9-4CBC-ABD25374580F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6-7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FA643CD3-3016-E212-C363-6A6A775A4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F64EF-2359-43E6-7D5B-FA0709655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3AF0BD40-5399-0737-D1BD-DAA95F5AC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8D9A0D-599B-E353-80DA-7D382B605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F1BE6BD6-262F-2ACD-E630-EF4CF238A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DD4565-3D68-CCFF-11FB-E249657BF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6FB74359-9966-4969-6522-27D379621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F34993-9616-9D9C-EA5B-8516CBD20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D1D54360-CA76-108C-012D-F3E402D7F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138152-FDC7-4A7D-9999-4C1C3CBD2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71979B90-FA72-BA97-D804-D543840EE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E851152-C2CE-61DC-AB1D-28C2E9D83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2251A3E6-1A27-68C8-ECFE-90782FF87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B0435C6D-B5F6-C0E4-2EAB-372E78B1A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279952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">
            <a:extLst>
              <a:ext uri="{FF2B5EF4-FFF2-40B4-BE49-F238E27FC236}">
                <a16:creationId xmlns:a16="http://schemas.microsoft.com/office/drawing/2014/main" id="{8B286C35-C8DD-C04A-A0FD-BA1E66370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285"/>
            <a:ext cx="7396286" cy="530543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11229D8-F6D7-5D5C-1F95-0EAA63C1FDC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1745" y="0"/>
            <a:ext cx="4420255" cy="2920498"/>
          </a:xfrm>
          <a:effectLst>
            <a:softEdge rad="127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ED61D9-6652-C1F7-0AF0-BD7AD83FC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178" y="3060644"/>
            <a:ext cx="5299363" cy="355982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65A11E27-E3E7-BD23-DBDC-5724CBA16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59" y="114566"/>
            <a:ext cx="59616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The Seal Judgements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BA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3">
            <a:extLst>
              <a:ext uri="{FF2B5EF4-FFF2-40B4-BE49-F238E27FC236}">
                <a16:creationId xmlns:a16="http://schemas.microsoft.com/office/drawing/2014/main" id="{F1E8150A-4A3C-1C4F-AEC0-89D81A23A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967" y="-13447"/>
            <a:ext cx="9700065" cy="713359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4" name="Text Box 4">
            <a:extLst>
              <a:ext uri="{FF2B5EF4-FFF2-40B4-BE49-F238E27FC236}">
                <a16:creationId xmlns:a16="http://schemas.microsoft.com/office/drawing/2014/main" id="{E3CFFB08-12A4-0444-8E37-82FB5DF48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181600"/>
            <a:ext cx="690743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Group #1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144,000 Sealed (7:1-8)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imes New Roman" charset="0"/>
              <a:ea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F50F78DC-7404-BCB1-11B7-48C2B6EC5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794" y="168442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DA2DD76A-A750-A197-5919-E6489724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528" y="447785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>
            <a:extLst>
              <a:ext uri="{FF2B5EF4-FFF2-40B4-BE49-F238E27FC236}">
                <a16:creationId xmlns:a16="http://schemas.microsoft.com/office/drawing/2014/main" id="{ECB0777D-432A-BF4E-A11A-81525CD6BCE1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1" y="0"/>
            <a:ext cx="10420937" cy="7086599"/>
          </a:xfrm>
          <a:effectLst>
            <a:softEdge rad="63500"/>
          </a:effectLst>
        </p:spPr>
      </p:pic>
      <p:sp>
        <p:nvSpPr>
          <p:cNvPr id="194563" name="Text Box 3">
            <a:extLst>
              <a:ext uri="{FF2B5EF4-FFF2-40B4-BE49-F238E27FC236}">
                <a16:creationId xmlns:a16="http://schemas.microsoft.com/office/drawing/2014/main" id="{A5702D9F-353A-6046-BA62-1A5096D8C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29" y="228600"/>
            <a:ext cx="1019189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Group #2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The Great Multitude in White Robes ( 7:9-17)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charset="0"/>
              <a:ea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940AE71C-254D-939D-4EA5-EE0A25328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8415" y="1248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18DFA356-2C9A-77E7-D8CA-BA34D8D4A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149" y="404242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8859-5CB1-2E76-B320-53FBEB0E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01F8ED-0AF0-4A05-8DD5-A99218C57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C8DA4E83-1C46-D74B-E9F2-56A393C4C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6-19: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8" name="TextBox 40">
            <a:extLst>
              <a:ext uri="{FF2B5EF4-FFF2-40B4-BE49-F238E27FC236}">
                <a16:creationId xmlns:a16="http://schemas.microsoft.com/office/drawing/2014/main" id="{9FBD3E61-91D1-DD8F-1090-3D77F4917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216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#1</a:t>
            </a:r>
          </a:p>
        </p:txBody>
      </p:sp>
      <p:sp>
        <p:nvSpPr>
          <p:cNvPr id="143399" name="TextBox 41">
            <a:extLst>
              <a:ext uri="{FF2B5EF4-FFF2-40B4-BE49-F238E27FC236}">
                <a16:creationId xmlns:a16="http://schemas.microsoft.com/office/drawing/2014/main" id="{BEB62FB8-6318-BEE0-C9FB-072B4B06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679" y="3869970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#2</a:t>
            </a:r>
          </a:p>
        </p:txBody>
      </p:sp>
      <p:sp>
        <p:nvSpPr>
          <p:cNvPr id="143400" name="TextBox 42">
            <a:extLst>
              <a:ext uri="{FF2B5EF4-FFF2-40B4-BE49-F238E27FC236}">
                <a16:creationId xmlns:a16="http://schemas.microsoft.com/office/drawing/2014/main" id="{3A6D07BA-607A-AF01-45B9-BBA03EBA8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058" y="3860566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#3</a:t>
            </a:r>
          </a:p>
        </p:txBody>
      </p:sp>
      <p:sp>
        <p:nvSpPr>
          <p:cNvPr id="143401" name="TextBox 43">
            <a:extLst>
              <a:ext uri="{FF2B5EF4-FFF2-40B4-BE49-F238E27FC236}">
                <a16:creationId xmlns:a16="http://schemas.microsoft.com/office/drawing/2014/main" id="{920752AB-D149-FB9D-8C0F-E228FF4E2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913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#4</a:t>
            </a:r>
          </a:p>
        </p:txBody>
      </p:sp>
      <p:sp>
        <p:nvSpPr>
          <p:cNvPr id="143402" name="TextBox 44">
            <a:extLst>
              <a:ext uri="{FF2B5EF4-FFF2-40B4-BE49-F238E27FC236}">
                <a16:creationId xmlns:a16="http://schemas.microsoft.com/office/drawing/2014/main" id="{C596E5F1-A152-59FE-0E17-0FC645EE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741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#5</a:t>
            </a:r>
          </a:p>
        </p:txBody>
      </p:sp>
      <p:sp>
        <p:nvSpPr>
          <p:cNvPr id="143403" name="TextBox 45">
            <a:extLst>
              <a:ext uri="{FF2B5EF4-FFF2-40B4-BE49-F238E27FC236}">
                <a16:creationId xmlns:a16="http://schemas.microsoft.com/office/drawing/2014/main" id="{A8183799-AABB-8D8A-4A87-CAD6D0B66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204" y="3889314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#6</a:t>
            </a:r>
          </a:p>
        </p:txBody>
      </p:sp>
      <p:sp>
        <p:nvSpPr>
          <p:cNvPr id="143404" name="TextBox 46">
            <a:extLst>
              <a:ext uri="{FF2B5EF4-FFF2-40B4-BE49-F238E27FC236}">
                <a16:creationId xmlns:a16="http://schemas.microsoft.com/office/drawing/2014/main" id="{7C4A2A9F-62C4-89EB-88BF-CA98BAF34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325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#7</a:t>
            </a: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BE3F8703-039A-AEE0-EF24-F2FF98AFDFB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6644DB8A-B920-759D-4F06-A658F4EE1B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425CEB8-6536-6E93-A7D4-9A2793B63C9A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C0B67D-72F1-D0FC-FC2E-50B8BD59A52C}"/>
              </a:ext>
            </a:extLst>
          </p:cNvPr>
          <p:cNvSpPr txBox="1"/>
          <p:nvPr/>
        </p:nvSpPr>
        <p:spPr>
          <a:xfrm>
            <a:off x="305794" y="3462580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8-14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1E9264F3-8B92-3E40-9DBF-AF5133414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F69EC3-8E13-1D07-E8B8-6C2444E8F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A862E2A1-FBB0-B113-087D-D1B5807D2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24F48B-220B-00E1-67C4-F465FCFE2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372DF946-4BA3-1908-0523-D38621366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325F7-A59C-1FE9-D5FD-6710F1189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7E0F45C3-6FA8-40D5-EBB2-4C6181ABF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F83E00-7127-094B-8E16-D8B45AE93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9D62A21E-4F5C-C611-9F3D-5709FB3EA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C80BA7F-BD1F-E5CD-19A8-421FD632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23D6CF94-977E-B53F-D872-423CEDC14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0D3D2DB-B6C0-B85A-703F-A217310E8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DEA866A-49A0-4FBE-46B5-2D9675C4F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86423" y="2856180"/>
            <a:ext cx="1038773" cy="9540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AC1505-227E-918B-D38B-771B9CD45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097484" y="2845076"/>
            <a:ext cx="1038773" cy="954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1CD57F-DA63-DADC-DAA8-157D90ED3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18092" y="2857762"/>
            <a:ext cx="1038773" cy="9540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ABAA803-8083-E711-87FD-8B80417E3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56865" y="2846776"/>
            <a:ext cx="1038773" cy="9540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4D7812B-FDEF-52C2-BF04-36147034E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51941" y="2871924"/>
            <a:ext cx="1038773" cy="9540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D5FCFE7-829A-0947-3579-FC026D777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73431" y="2871924"/>
            <a:ext cx="1038773" cy="9540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713E7B8-588C-8EB6-77F6-66925B2F2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59211" y="2861733"/>
            <a:ext cx="1038773" cy="954043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7D687B32-5FBA-3B3A-46EB-D3FCFD89D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35" name="8-Point Star 34">
            <a:extLst>
              <a:ext uri="{FF2B5EF4-FFF2-40B4-BE49-F238E27FC236}">
                <a16:creationId xmlns:a16="http://schemas.microsoft.com/office/drawing/2014/main" id="{7E7D8BC5-9E1B-8CE9-DD2F-060A19B41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3" name="TextBox 54">
            <a:extLst>
              <a:ext uri="{FF2B5EF4-FFF2-40B4-BE49-F238E27FC236}">
                <a16:creationId xmlns:a16="http://schemas.microsoft.com/office/drawing/2014/main" id="{500E99F6-CE60-9AB6-49CD-215D0E7BC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sp>
        <p:nvSpPr>
          <p:cNvPr id="44" name="8-Point Star 43">
            <a:extLst>
              <a:ext uri="{FF2B5EF4-FFF2-40B4-BE49-F238E27FC236}">
                <a16:creationId xmlns:a16="http://schemas.microsoft.com/office/drawing/2014/main" id="{1C3065BD-2BBC-55EB-73C9-3691910D9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362" y="2961075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" name="TextBox 54">
            <a:extLst>
              <a:ext uri="{FF2B5EF4-FFF2-40B4-BE49-F238E27FC236}">
                <a16:creationId xmlns:a16="http://schemas.microsoft.com/office/drawing/2014/main" id="{05C5BAEE-8F15-ADCC-43FD-75CBA2CAC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500" y="3240417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  <p:sp>
        <p:nvSpPr>
          <p:cNvPr id="46" name="8-Point Star 45">
            <a:extLst>
              <a:ext uri="{FF2B5EF4-FFF2-40B4-BE49-F238E27FC236}">
                <a16:creationId xmlns:a16="http://schemas.microsoft.com/office/drawing/2014/main" id="{314D836F-B40B-88CB-BD45-4E24CAA83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9172" y="2961075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39CD9B5D-F8B0-AEB0-09C7-0C9C616A1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8310" y="3240417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122096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>
            <a:extLst>
              <a:ext uri="{FF2B5EF4-FFF2-40B4-BE49-F238E27FC236}">
                <a16:creationId xmlns:a16="http://schemas.microsoft.com/office/drawing/2014/main" id="{7D8B7945-3C4C-C440-90CD-9FBE404C75A3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532" y="0"/>
            <a:ext cx="10255468" cy="679780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3">
            <a:extLst>
              <a:ext uri="{FF2B5EF4-FFF2-40B4-BE49-F238E27FC236}">
                <a16:creationId xmlns:a16="http://schemas.microsoft.com/office/drawing/2014/main" id="{2BB55CAF-4955-6540-AA88-A21814FB6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302" y="360560"/>
            <a:ext cx="8723698" cy="613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6" name="Text Box 4">
            <a:extLst>
              <a:ext uri="{FF2B5EF4-FFF2-40B4-BE49-F238E27FC236}">
                <a16:creationId xmlns:a16="http://schemas.microsoft.com/office/drawing/2014/main" id="{BAFDBA66-D674-7448-BC13-7E2A00737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4" y="2687240"/>
            <a:ext cx="37395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The Trumpet Judgements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3">
            <a:extLst>
              <a:ext uri="{FF2B5EF4-FFF2-40B4-BE49-F238E27FC236}">
                <a16:creationId xmlns:a16="http://schemas.microsoft.com/office/drawing/2014/main" id="{40FD88EE-5AB0-E24B-9FAF-1DC181B61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8100"/>
            <a:ext cx="9144000" cy="6934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900" name="Rectangle 4">
            <a:extLst>
              <a:ext uri="{FF2B5EF4-FFF2-40B4-BE49-F238E27FC236}">
                <a16:creationId xmlns:a16="http://schemas.microsoft.com/office/drawing/2014/main" id="{43AE422C-F2F7-C84F-8428-EC92729FE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981" y="5349895"/>
            <a:ext cx="75438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A Strong A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ngel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 with a Little Scroll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(Revelation 10:1-11)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Albertus Extra Bol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CC4D07E9-CE3D-839E-027A-1BF5FBE60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023" y="197471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932A57A5-A1A9-3A8C-F8D7-341DA3E32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7757" y="476814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3" name="Picture 2">
            <a:extLst>
              <a:ext uri="{FF2B5EF4-FFF2-40B4-BE49-F238E27FC236}">
                <a16:creationId xmlns:a16="http://schemas.microsoft.com/office/drawing/2014/main" id="{681FC782-58BC-2642-9B7D-78D3FCF79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153" y="0"/>
            <a:ext cx="9546218" cy="704033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2" name="Rectangle 4">
            <a:extLst>
              <a:ext uri="{FF2B5EF4-FFF2-40B4-BE49-F238E27FC236}">
                <a16:creationId xmlns:a16="http://schemas.microsoft.com/office/drawing/2014/main" id="{2BA9D226-7AC6-B749-8BEC-ABFF9FDF5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86062" y="4933240"/>
            <a:ext cx="7772400" cy="2107096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0"/>
                <a:cs typeface="ＭＳ Ｐゴシック" charset="0"/>
              </a:rPr>
              <a:t>Two Witnesses</a:t>
            </a:r>
          </a:p>
          <a:p>
            <a:pPr algn="ctr">
              <a:buFontTx/>
              <a:buNone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0"/>
                <a:cs typeface="ＭＳ Ｐゴシック" charset="0"/>
              </a:rPr>
              <a:t>(Revelation 11:1-14)</a:t>
            </a:r>
            <a:endParaRPr lang="en-US" sz="4000" dirty="0">
              <a:effectLst>
                <a:outerShdw blurRad="38100" dist="38100" dir="2700000" algn="tl">
                  <a:srgbClr val="DDDDDD"/>
                </a:outerShdw>
              </a:effectLst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B6C58B4F-133D-4530-F83E-4C0C98B27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0537" y="359357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22927EC3-D2C9-E831-F129-8F1F1F5B2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271" y="638700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98F4D3-4D8F-854F-E0D4-3FD2401CB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AFB803BF-9C09-8C09-3840-B9595E5F94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5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F6FFFD0C-8DB1-3716-E290-8A48379AB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5BE5A-7B16-E474-F644-75B71737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546" y="1717145"/>
            <a:ext cx="4204137" cy="1342754"/>
          </a:xfrm>
        </p:spPr>
        <p:txBody>
          <a:bodyPr>
            <a:noAutofit/>
          </a:bodyPr>
          <a:lstStyle/>
          <a:p>
            <a:r>
              <a:rPr lang="en-US" sz="5400" dirty="0">
                <a:latin typeface="Broadway" panose="020F0502020204030204" pitchFamily="34" charset="0"/>
                <a:cs typeface="Broadway" panose="020F0502020204030204" pitchFamily="34" charset="0"/>
              </a:rPr>
              <a:t>Now: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116EAA-974E-0C88-5D47-91825739B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74A6D-A0CC-15E9-CAFF-F99B3234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" y="2867549"/>
            <a:ext cx="6173482" cy="261983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4800" dirty="0">
                <a:latin typeface="Broadway" panose="020F0502020204030204" pitchFamily="34" charset="0"/>
                <a:cs typeface="Broadway" panose="020F0502020204030204" pitchFamily="34" charset="0"/>
              </a:rPr>
              <a:t>Seventh Trumpet then Interlude #3</a:t>
            </a:r>
          </a:p>
        </p:txBody>
      </p:sp>
    </p:spTree>
    <p:extLst>
      <p:ext uri="{BB962C8B-B14F-4D97-AF65-F5344CB8AC3E}">
        <p14:creationId xmlns:p14="http://schemas.microsoft.com/office/powerpoint/2010/main" val="101754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566763-28BA-EC43-753E-6F4B4DB0A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CE2437-1D94-E9F6-A484-CB1CAD4DB7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14" b="4134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D774FD-554C-99F9-4AF9-3629984104F6}"/>
              </a:ext>
            </a:extLst>
          </p:cNvPr>
          <p:cNvSpPr txBox="1">
            <a:spLocks/>
          </p:cNvSpPr>
          <p:nvPr/>
        </p:nvSpPr>
        <p:spPr bwMode="auto">
          <a:xfrm>
            <a:off x="346467" y="2119080"/>
            <a:ext cx="7816631" cy="261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5400" dirty="0">
                <a:effectLst>
                  <a:outerShdw blurRad="50800" dist="38100" dir="18900000" algn="bl" rotWithShape="0">
                    <a:schemeClr val="bg1"/>
                  </a:outerShdw>
                </a:effectLst>
                <a:latin typeface="Broadway" panose="020F0502020204030204" pitchFamily="34" charset="0"/>
                <a:cs typeface="Broadway" panose="020F0502020204030204" pitchFamily="34" charset="0"/>
              </a:rPr>
              <a:t>The Seventh Trumpet introduces the coming Seven Bowls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effectLst>
                  <a:outerShdw blurRad="50800" dist="38100" dir="18900000" algn="bl" rotWithShape="0">
                    <a:schemeClr val="bg1"/>
                  </a:outerShdw>
                </a:effectLst>
                <a:latin typeface="Broadway" panose="020F0502020204030204" pitchFamily="34" charset="0"/>
                <a:cs typeface="Broadway" panose="020F0502020204030204" pitchFamily="34" charset="0"/>
              </a:rPr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>
                <a:effectLst>
                  <a:outerShdw blurRad="50800" dist="38100" dir="18900000" algn="bl" rotWithShape="0">
                    <a:schemeClr val="bg1"/>
                  </a:outerShdw>
                </a:effectLst>
                <a:latin typeface="Broadway" panose="020F0502020204030204" pitchFamily="34" charset="0"/>
                <a:cs typeface="Broadway" panose="020F0502020204030204" pitchFamily="34" charset="0"/>
              </a:rPr>
              <a:t>But before the Seals there is Interlude #3</a:t>
            </a:r>
          </a:p>
        </p:txBody>
      </p:sp>
    </p:spTree>
    <p:extLst>
      <p:ext uri="{BB962C8B-B14F-4D97-AF65-F5344CB8AC3E}">
        <p14:creationId xmlns:p14="http://schemas.microsoft.com/office/powerpoint/2010/main" val="187446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BEAA4-2AD3-5A56-E45C-72C52E3A8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9ACD72A7-509E-AFEF-29A5-8406E781B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2391BC63-4AC7-5DF6-DFFF-B26358880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729" y="154329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9A7DA9-3671-1C7E-0E01-5D39A15CF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ADE91F5B-7D9A-1EEC-EF54-1D961C0A7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8" name="TextBox 40">
            <a:extLst>
              <a:ext uri="{FF2B5EF4-FFF2-40B4-BE49-F238E27FC236}">
                <a16:creationId xmlns:a16="http://schemas.microsoft.com/office/drawing/2014/main" id="{6E80ADFC-4E76-BA67-2A30-30AAF122F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216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#1</a:t>
            </a:r>
          </a:p>
        </p:txBody>
      </p:sp>
      <p:sp>
        <p:nvSpPr>
          <p:cNvPr id="143399" name="TextBox 41">
            <a:extLst>
              <a:ext uri="{FF2B5EF4-FFF2-40B4-BE49-F238E27FC236}">
                <a16:creationId xmlns:a16="http://schemas.microsoft.com/office/drawing/2014/main" id="{40F28E81-279F-A337-028A-B20047C34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679" y="3869970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#2</a:t>
            </a:r>
          </a:p>
        </p:txBody>
      </p:sp>
      <p:sp>
        <p:nvSpPr>
          <p:cNvPr id="143400" name="TextBox 42">
            <a:extLst>
              <a:ext uri="{FF2B5EF4-FFF2-40B4-BE49-F238E27FC236}">
                <a16:creationId xmlns:a16="http://schemas.microsoft.com/office/drawing/2014/main" id="{F5073B5C-DEF1-1DDE-1965-4B4CC54FB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058" y="3860566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#3</a:t>
            </a:r>
          </a:p>
        </p:txBody>
      </p:sp>
      <p:sp>
        <p:nvSpPr>
          <p:cNvPr id="143401" name="TextBox 43">
            <a:extLst>
              <a:ext uri="{FF2B5EF4-FFF2-40B4-BE49-F238E27FC236}">
                <a16:creationId xmlns:a16="http://schemas.microsoft.com/office/drawing/2014/main" id="{9F3B796F-CA33-B9CF-7F3A-FE8B1FF8B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913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#4</a:t>
            </a:r>
          </a:p>
        </p:txBody>
      </p:sp>
      <p:sp>
        <p:nvSpPr>
          <p:cNvPr id="143402" name="TextBox 44">
            <a:extLst>
              <a:ext uri="{FF2B5EF4-FFF2-40B4-BE49-F238E27FC236}">
                <a16:creationId xmlns:a16="http://schemas.microsoft.com/office/drawing/2014/main" id="{ED5304E2-56F9-BE81-0F7C-C204A91A1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741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#5</a:t>
            </a:r>
          </a:p>
        </p:txBody>
      </p:sp>
      <p:sp>
        <p:nvSpPr>
          <p:cNvPr id="143403" name="TextBox 45">
            <a:extLst>
              <a:ext uri="{FF2B5EF4-FFF2-40B4-BE49-F238E27FC236}">
                <a16:creationId xmlns:a16="http://schemas.microsoft.com/office/drawing/2014/main" id="{B90A222B-7BB2-8B04-B600-60F2789DD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204" y="3889314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#6</a:t>
            </a:r>
          </a:p>
        </p:txBody>
      </p:sp>
      <p:sp>
        <p:nvSpPr>
          <p:cNvPr id="143404" name="TextBox 46">
            <a:extLst>
              <a:ext uri="{FF2B5EF4-FFF2-40B4-BE49-F238E27FC236}">
                <a16:creationId xmlns:a16="http://schemas.microsoft.com/office/drawing/2014/main" id="{C9BB5F21-F658-3FED-C9A5-00596B8C0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325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#7</a:t>
            </a: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B1C7C039-9833-5CDC-8B30-84817D24068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28D87A92-DA54-BE0D-6671-91007EFA99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4C003BC-F651-3539-2DA2-257E2A540DB0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6-7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D1BAD-C603-CAC0-8A75-19A7BBE2376A}"/>
              </a:ext>
            </a:extLst>
          </p:cNvPr>
          <p:cNvSpPr txBox="1"/>
          <p:nvPr/>
        </p:nvSpPr>
        <p:spPr>
          <a:xfrm>
            <a:off x="305794" y="3462580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8-14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CE0B345A-624B-575E-8496-94136D08D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53AAA2-9CF9-CEBA-D395-F434BBC80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8D53DA4D-ADF4-6B11-0039-409511ABF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3618DE-2D91-DD58-25EE-4D5769346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4BF94C4F-D26B-81C5-DA2C-07946AAF5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A6C2D3-151E-E61C-6769-233F88065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D0FE52A4-98DA-360C-AD67-32DBC86F7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7838965-6780-05D5-D36D-6CFF3DDCB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9DC3A5E0-BFD1-4FB5-A64F-64875C4BD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D5FEDAE-82CE-EA5C-51D6-E8C5FA1A6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287CA399-F051-D327-CF8C-65F8267BA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175195B-E577-5FE9-2F4F-DE54888CB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0BC052-1A84-9160-1DBE-F138E9CFF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086423" y="2856180"/>
            <a:ext cx="1038773" cy="9540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8B68A0-DC6F-6E33-BDEC-2DEC127A9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097484" y="2845076"/>
            <a:ext cx="1038773" cy="954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A9EA6DD-9E29-8B87-6631-3A88A8733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118092" y="2857762"/>
            <a:ext cx="1038773" cy="9540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94B630-B1B3-EE09-FDF3-87660C911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56865" y="2846776"/>
            <a:ext cx="1038773" cy="9540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A007D2A-9503-B7C1-3159-98D5C4DC9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51941" y="2871924"/>
            <a:ext cx="1038773" cy="9540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15FD60-B305-1130-845E-CC595D19C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173431" y="2871924"/>
            <a:ext cx="1038773" cy="9540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601BC01-7DF8-A59D-9271-7E7D6570F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259211" y="2861733"/>
            <a:ext cx="1038773" cy="954043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3A4F466A-A218-072A-2C2F-CEC2083FF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21" name="8-Point Star 20">
            <a:extLst>
              <a:ext uri="{FF2B5EF4-FFF2-40B4-BE49-F238E27FC236}">
                <a16:creationId xmlns:a16="http://schemas.microsoft.com/office/drawing/2014/main" id="{EBA42FD7-F18A-E694-9E65-8A0031604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TextBox 54">
            <a:extLst>
              <a:ext uri="{FF2B5EF4-FFF2-40B4-BE49-F238E27FC236}">
                <a16:creationId xmlns:a16="http://schemas.microsoft.com/office/drawing/2014/main" id="{04C38E28-CCDF-6571-7EBA-664E21D88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sp>
        <p:nvSpPr>
          <p:cNvPr id="43" name="8-Point Star 42">
            <a:extLst>
              <a:ext uri="{FF2B5EF4-FFF2-40B4-BE49-F238E27FC236}">
                <a16:creationId xmlns:a16="http://schemas.microsoft.com/office/drawing/2014/main" id="{B48BFB97-E650-3647-6133-89872A161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107" y="279552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4" name="TextBox 54">
            <a:extLst>
              <a:ext uri="{FF2B5EF4-FFF2-40B4-BE49-F238E27FC236}">
                <a16:creationId xmlns:a16="http://schemas.microsoft.com/office/drawing/2014/main" id="{7836151D-2790-865B-1494-962EDEC7A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245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  <p:sp>
        <p:nvSpPr>
          <p:cNvPr id="45" name="8-Point Star 44">
            <a:extLst>
              <a:ext uri="{FF2B5EF4-FFF2-40B4-BE49-F238E27FC236}">
                <a16:creationId xmlns:a16="http://schemas.microsoft.com/office/drawing/2014/main" id="{69A28370-0C80-2945-EB46-D27BC9A29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1052" y="2795528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" name="TextBox 54">
            <a:extLst>
              <a:ext uri="{FF2B5EF4-FFF2-40B4-BE49-F238E27FC236}">
                <a16:creationId xmlns:a16="http://schemas.microsoft.com/office/drawing/2014/main" id="{EC7181B5-6131-B233-84CC-445F65048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2786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053CE8-2C80-C2F1-FE8C-6AC4A8CEA1E0}"/>
              </a:ext>
            </a:extLst>
          </p:cNvPr>
          <p:cNvSpPr/>
          <p:nvPr/>
        </p:nvSpPr>
        <p:spPr bwMode="auto">
          <a:xfrm>
            <a:off x="10018170" y="2569658"/>
            <a:ext cx="1854332" cy="1562004"/>
          </a:xfrm>
          <a:prstGeom prst="ellipse">
            <a:avLst/>
          </a:prstGeom>
          <a:noFill/>
          <a:ln w="1270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05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8EFA60-7AE4-6C48-FE95-CCFA92F76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1A51375B-F7A0-DB25-19C3-5998D29041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5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A7A5495B-1098-B0D3-DF3D-4B8FC5711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5CFAFA-57AF-48B7-C723-D5ABF63C7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9AD1B-CBE5-F3A7-7191-F18B31CD9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9583" y="1088792"/>
            <a:ext cx="6173482" cy="26198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latin typeface="Broadway" panose="020F0502020204030204" pitchFamily="34" charset="0"/>
                <a:cs typeface="Broadway" panose="020F0502020204030204" pitchFamily="34" charset="0"/>
              </a:rPr>
              <a:t>Interlude #3</a:t>
            </a:r>
          </a:p>
          <a:p>
            <a:pPr marL="0" indent="0" algn="ctr">
              <a:buNone/>
            </a:pPr>
            <a:r>
              <a:rPr lang="en-US" sz="4400" dirty="0">
                <a:latin typeface="Broadway" panose="020F0502020204030204" pitchFamily="34" charset="0"/>
                <a:cs typeface="Broadway" panose="020F0502020204030204" pitchFamily="34" charset="0"/>
              </a:rPr>
              <a:t>Rev 12–14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AE628F-3262-D2CF-5EB9-F9EB841F29BE}"/>
              </a:ext>
            </a:extLst>
          </p:cNvPr>
          <p:cNvSpPr txBox="1"/>
          <p:nvPr/>
        </p:nvSpPr>
        <p:spPr>
          <a:xfrm>
            <a:off x="28379" y="3238302"/>
            <a:ext cx="617348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2888" lvl="0">
              <a:spcAft>
                <a:spcPts val="800"/>
              </a:spcAft>
              <a:buAutoNum type="arabicPeriod"/>
              <a:defRPr/>
            </a:pPr>
            <a:r>
              <a:rPr lang="en-US" sz="2400" b="1" kern="100" dirty="0"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  The Radiant Woman and Evil Dragon </a:t>
            </a:r>
          </a:p>
          <a:p>
            <a:pPr marL="242888" lvl="0">
              <a:spcAft>
                <a:spcPts val="800"/>
              </a:spcAft>
              <a:buAutoNum type="arabicPeriod"/>
              <a:defRPr/>
            </a:pPr>
            <a:r>
              <a:rPr lang="en-US" sz="2400" b="1" kern="100" dirty="0"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  War in Heaven and Satan is Cast Out</a:t>
            </a:r>
          </a:p>
          <a:p>
            <a:pPr marL="242888" lvl="0">
              <a:spcAft>
                <a:spcPts val="800"/>
              </a:spcAft>
              <a:defRPr/>
            </a:pPr>
            <a:r>
              <a:rPr lang="en-US" sz="2400" b="1" kern="100" dirty="0"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3.  Evil Beast out of the Sea </a:t>
            </a:r>
          </a:p>
          <a:p>
            <a:pPr marL="242888" lvl="0">
              <a:spcAft>
                <a:spcPts val="800"/>
              </a:spcAft>
              <a:defRPr/>
            </a:pPr>
            <a:r>
              <a:rPr lang="en-US" sz="2400" b="1" kern="100" dirty="0"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4.  Evil Beast out of the Land</a:t>
            </a:r>
          </a:p>
          <a:p>
            <a:pPr marL="242888" lvl="0">
              <a:spcAft>
                <a:spcPts val="800"/>
              </a:spcAft>
              <a:defRPr/>
            </a:pPr>
            <a:r>
              <a:rPr lang="en-US" sz="2400" b="1" kern="100" dirty="0"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5.  The Lamb and the 144,000 in Heaven </a:t>
            </a:r>
          </a:p>
          <a:p>
            <a:pPr marL="242888" lvl="0">
              <a:spcAft>
                <a:spcPts val="800"/>
              </a:spcAft>
              <a:defRPr/>
            </a:pPr>
            <a:r>
              <a:rPr lang="en-US" sz="2400" b="1" kern="100" dirty="0"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6.  Messages of the Three Angels</a:t>
            </a:r>
          </a:p>
          <a:p>
            <a:pPr marL="242888" lvl="0">
              <a:spcAft>
                <a:spcPts val="800"/>
              </a:spcAft>
              <a:defRPr/>
            </a:pPr>
            <a:r>
              <a:rPr lang="en-US" sz="2400" b="1" kern="100" dirty="0"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7.  The Harvest of the Earth</a:t>
            </a:r>
          </a:p>
        </p:txBody>
      </p:sp>
    </p:spTree>
    <p:extLst>
      <p:ext uri="{BB962C8B-B14F-4D97-AF65-F5344CB8AC3E}">
        <p14:creationId xmlns:p14="http://schemas.microsoft.com/office/powerpoint/2010/main" val="1793915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96CE4F-E0BD-836A-7FB6-A1D2AA46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3C0F3-DF89-7C94-8C72-678FA93B0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2961687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5" name="Picture 2">
            <a:extLst>
              <a:ext uri="{FF2B5EF4-FFF2-40B4-BE49-F238E27FC236}">
                <a16:creationId xmlns:a16="http://schemas.microsoft.com/office/drawing/2014/main" id="{E4663C7D-F03A-954B-843B-42D480C5BA45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718" y="0"/>
            <a:ext cx="5016500" cy="6858000"/>
          </a:xfrm>
        </p:spPr>
      </p:pic>
      <p:sp>
        <p:nvSpPr>
          <p:cNvPr id="223235" name="Text Box 3">
            <a:extLst>
              <a:ext uri="{FF2B5EF4-FFF2-40B4-BE49-F238E27FC236}">
                <a16:creationId xmlns:a16="http://schemas.microsoft.com/office/drawing/2014/main" id="{10D26398-5D57-9243-A7BE-FA272A61D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0112" y="2627486"/>
            <a:ext cx="5599176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r>
              <a:rPr lang="en-US" altLang="en-US" sz="3600" b="1" dirty="0">
                <a:solidFill>
                  <a:srgbClr val="FFFFFF"/>
                </a:solidFill>
                <a:latin typeface="Aptos" panose="020B0004020202020204" pitchFamily="34" charset="0"/>
              </a:rPr>
              <a:t>The Radiant Woman and the Evil Dragon  (12:1-6)</a:t>
            </a: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lang="en-US" altLang="en-US" sz="3600" b="1" dirty="0">
              <a:solidFill>
                <a:srgbClr val="FFFFFF"/>
              </a:solidFill>
            </a:endParaRP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742950" marR="0" lvl="1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5107" name="Text Box 4">
            <a:extLst>
              <a:ext uri="{FF2B5EF4-FFF2-40B4-BE49-F238E27FC236}">
                <a16:creationId xmlns:a16="http://schemas.microsoft.com/office/drawing/2014/main" id="{0FBE1452-AA40-FB47-BBCD-841610751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04800"/>
            <a:ext cx="5867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Interlude #3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Rev 12–14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26623-54D4-D073-055D-121D6C8C9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5" name="Text Box 3">
            <a:extLst>
              <a:ext uri="{FF2B5EF4-FFF2-40B4-BE49-F238E27FC236}">
                <a16:creationId xmlns:a16="http://schemas.microsoft.com/office/drawing/2014/main" id="{30934FC0-8344-00C7-E410-5D3BF50EE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4763" y="2610683"/>
            <a:ext cx="469097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rgbClr val="FFFFFF"/>
                </a:solidFill>
                <a:latin typeface="Aptos" panose="020B0004020202020204" pitchFamily="34" charset="0"/>
              </a:rPr>
              <a:t>2.  War in Heaven and 	Satan is Cast 	Out (12:7-17)</a:t>
            </a: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lang="en-US" altLang="en-US" sz="3600" b="1" dirty="0">
              <a:solidFill>
                <a:srgbClr val="FFFFFF"/>
              </a:solidFill>
            </a:endParaRP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742950" marR="0" lvl="1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5107" name="Text Box 4">
            <a:extLst>
              <a:ext uri="{FF2B5EF4-FFF2-40B4-BE49-F238E27FC236}">
                <a16:creationId xmlns:a16="http://schemas.microsoft.com/office/drawing/2014/main" id="{646DA78C-1D21-8DF0-3E5C-37F4D0C4D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804" y="304800"/>
            <a:ext cx="5867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Interlude #3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Rev 12–14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DC8371F-20CE-3522-A01E-E3D31559D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652"/>
            <a:ext cx="7315495" cy="57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73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3">
            <a:extLst>
              <a:ext uri="{FF2B5EF4-FFF2-40B4-BE49-F238E27FC236}">
                <a16:creationId xmlns:a16="http://schemas.microsoft.com/office/drawing/2014/main" id="{5494960C-0B57-F241-BD0C-A4FF908C1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868" y="0"/>
            <a:ext cx="9447532" cy="6858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9B15E9F9-DD58-DC43-B950-FB11DF87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"/>
            <a:ext cx="89903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Satan Now will Seek to Destroy Anyone who Believes in Jesus (Rev 12:17)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58C89C-83E6-3697-8D97-7BB337513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5" name="Text Box 3">
            <a:extLst>
              <a:ext uri="{FF2B5EF4-FFF2-40B4-BE49-F238E27FC236}">
                <a16:creationId xmlns:a16="http://schemas.microsoft.com/office/drawing/2014/main" id="{37560E32-EEC2-A3EC-336E-7CE6632BF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495" y="2610683"/>
            <a:ext cx="469097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rgbClr val="FFFFFF"/>
                </a:solidFill>
                <a:latin typeface="Aptos" panose="020B0004020202020204" pitchFamily="34" charset="0"/>
              </a:rPr>
              <a:t>3.  Evil Beast Out of 	the Sea (13:1-10)</a:t>
            </a: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lang="en-US" altLang="en-US" sz="3600" b="1" dirty="0">
              <a:solidFill>
                <a:srgbClr val="FFFFFF"/>
              </a:solidFill>
            </a:endParaRP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742950" marR="0" lvl="1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5107" name="Text Box 4">
            <a:extLst>
              <a:ext uri="{FF2B5EF4-FFF2-40B4-BE49-F238E27FC236}">
                <a16:creationId xmlns:a16="http://schemas.microsoft.com/office/drawing/2014/main" id="{0C6F7538-02BE-999D-CCE1-54F4D3205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804" y="304800"/>
            <a:ext cx="5867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Interlude #3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Rev 12–14</a:t>
            </a:r>
          </a:p>
        </p:txBody>
      </p:sp>
      <p:pic>
        <p:nvPicPr>
          <p:cNvPr id="4" name="Picture 3" descr="BE107_rev_10-14_beast-sea_sm.png">
            <a:extLst>
              <a:ext uri="{FF2B5EF4-FFF2-40B4-BE49-F238E27FC236}">
                <a16:creationId xmlns:a16="http://schemas.microsoft.com/office/drawing/2014/main" id="{432E84F3-1979-F54C-3F2A-905C2FBD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35021" y="45560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0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EE0B6-7787-E238-BA05-7A33B5E68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5" name="Text Box 3">
            <a:extLst>
              <a:ext uri="{FF2B5EF4-FFF2-40B4-BE49-F238E27FC236}">
                <a16:creationId xmlns:a16="http://schemas.microsoft.com/office/drawing/2014/main" id="{F752A041-18C1-26A5-55EC-CBB5B80C8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3897" y="2610683"/>
            <a:ext cx="5022574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rgbClr val="FFFFFF"/>
                </a:solidFill>
                <a:latin typeface="Aptos" panose="020B0004020202020204" pitchFamily="34" charset="0"/>
              </a:rPr>
              <a:t>3.  Evil Beast Out of 	the Land (13:11-18)</a:t>
            </a: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lang="en-US" altLang="en-US" sz="3600" b="1" dirty="0">
              <a:solidFill>
                <a:srgbClr val="FFFFFF"/>
              </a:solidFill>
            </a:endParaRPr>
          </a:p>
          <a:p>
            <a:pPr marL="742950" indent="-742950" eaLnBrk="0" fontAlgn="base" hangingPunct="0">
              <a:spcBef>
                <a:spcPct val="50000"/>
              </a:spcBef>
              <a:spcAft>
                <a:spcPct val="0"/>
              </a:spcAft>
              <a:buAutoNum type="arabicPeriod"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742950" marR="0" lvl="1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5107" name="Text Box 4">
            <a:extLst>
              <a:ext uri="{FF2B5EF4-FFF2-40B4-BE49-F238E27FC236}">
                <a16:creationId xmlns:a16="http://schemas.microsoft.com/office/drawing/2014/main" id="{1CA57C5E-3377-D74E-BA0D-B861866A7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804" y="304800"/>
            <a:ext cx="5867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Interlude #3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Rev 12–14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1CA291-7C4F-D19E-279A-5B452F6DF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57" y="0"/>
            <a:ext cx="5695047" cy="681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4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5" name="Picture 5">
            <a:extLst>
              <a:ext uri="{FF2B5EF4-FFF2-40B4-BE49-F238E27FC236}">
                <a16:creationId xmlns:a16="http://schemas.microsoft.com/office/drawing/2014/main" id="{6B352BD0-9A6A-7C4E-823D-94DDBF39D67C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32608"/>
            <a:ext cx="7739270" cy="6392783"/>
          </a:xfrm>
        </p:spPr>
      </p:pic>
      <p:sp>
        <p:nvSpPr>
          <p:cNvPr id="180226" name="Text Box 4">
            <a:extLst>
              <a:ext uri="{FF2B5EF4-FFF2-40B4-BE49-F238E27FC236}">
                <a16:creationId xmlns:a16="http://schemas.microsoft.com/office/drawing/2014/main" id="{C358A42F-8D22-6840-AB89-5249FEEC6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5617" y="596349"/>
            <a:ext cx="350964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The Unholy Trinity: the </a:t>
            </a:r>
            <a:r>
              <a:rPr kumimoji="0" lang="en-US" altLang="en-US" sz="4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Dragon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, the Beasts from the Sea and Land (Revelation 13)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1BB26-5AF4-625E-208C-1EB08FA13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3244" name="Rectangle 223243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235" name="Text Box 3">
            <a:extLst>
              <a:ext uri="{FF2B5EF4-FFF2-40B4-BE49-F238E27FC236}">
                <a16:creationId xmlns:a16="http://schemas.microsoft.com/office/drawing/2014/main" id="{31593DDF-8CCB-F1E9-0D0E-367E612C6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146400"/>
            <a:ext cx="5029200" cy="24543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chemeClr val="bg1">
                    <a:alpha val="80000"/>
                  </a:schemeClr>
                </a:solidFill>
                <a:latin typeface="Aptos" panose="020B0004020202020204" pitchFamily="34" charset="0"/>
                <a:ea typeface="+mn-ea"/>
              </a:rPr>
              <a:t>5. The Lamb and the 	144,000 in Heaven 	(14:1-5)</a:t>
            </a:r>
          </a:p>
          <a:p>
            <a:pPr marL="742950" indent="-2286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altLang="en-US" b="1" dirty="0">
              <a:solidFill>
                <a:schemeClr val="bg1">
                  <a:alpha val="80000"/>
                </a:schemeClr>
              </a:solidFill>
              <a:latin typeface="+mn-lt"/>
              <a:ea typeface="+mn-ea"/>
            </a:endParaRPr>
          </a:p>
          <a:p>
            <a:pPr marL="742950" indent="-2286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kumimoji="0" lang="en-US" altLang="en-US" b="1" i="0" u="none" strike="noStrike" cap="none" spc="0" normalizeH="0" baseline="0" noProof="0" dirty="0">
              <a:ln>
                <a:noFill/>
              </a:ln>
              <a:solidFill>
                <a:schemeClr val="bg1">
                  <a:alpha val="80000"/>
                </a:schemeClr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742950" marR="0" lvl="1" indent="-22860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b="1" i="0" u="none" strike="noStrike" cap="none" spc="0" normalizeH="0" baseline="0" noProof="0" dirty="0">
              <a:ln>
                <a:noFill/>
              </a:ln>
              <a:solidFill>
                <a:schemeClr val="bg1">
                  <a:alpha val="80000"/>
                </a:schemeClr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B5AA38-35F1-E4CB-9C1C-7CBA859322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000"/>
          <a:stretch>
            <a:fillRect/>
          </a:stretch>
        </p:blipFill>
        <p:spPr>
          <a:xfrm>
            <a:off x="6095999" y="1929838"/>
            <a:ext cx="5260976" cy="2959299"/>
          </a:xfrm>
          <a:prstGeom prst="rect">
            <a:avLst/>
          </a:prstGeom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0A7E0A96-281F-0D54-9B12-27F50C3C2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72981"/>
            <a:ext cx="5867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Interlude #3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Rev 12–14</a:t>
            </a:r>
          </a:p>
        </p:txBody>
      </p:sp>
    </p:spTree>
    <p:extLst>
      <p:ext uri="{BB962C8B-B14F-4D97-AF65-F5344CB8AC3E}">
        <p14:creationId xmlns:p14="http://schemas.microsoft.com/office/powerpoint/2010/main" val="148127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ABED52-3482-6775-C7BF-320062E1F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3244" name="Rectangle 223243">
            <a:extLst>
              <a:ext uri="{FF2B5EF4-FFF2-40B4-BE49-F238E27FC236}">
                <a16:creationId xmlns:a16="http://schemas.microsoft.com/office/drawing/2014/main" id="{DBB0870F-2ED3-A0AD-0DE0-4D8FC27CC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235" name="Text Box 3">
            <a:extLst>
              <a:ext uri="{FF2B5EF4-FFF2-40B4-BE49-F238E27FC236}">
                <a16:creationId xmlns:a16="http://schemas.microsoft.com/office/drawing/2014/main" id="{FE236FDC-75ED-15C3-6A9E-F6A8FF5AD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146400"/>
            <a:ext cx="5029200" cy="24543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chemeClr val="bg1">
                    <a:alpha val="80000"/>
                  </a:schemeClr>
                </a:solidFill>
                <a:latin typeface="Aptos" panose="020B0004020202020204" pitchFamily="34" charset="0"/>
                <a:ea typeface="+mn-ea"/>
              </a:rPr>
              <a:t>6. Messages of the 	Three Angels 	(14:6-13)</a:t>
            </a:r>
          </a:p>
          <a:p>
            <a:pPr marL="51435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altLang="en-US" b="1" dirty="0">
              <a:solidFill>
                <a:schemeClr val="bg1">
                  <a:alpha val="8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DBF990E5-E42A-ABCF-B628-181354420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72981"/>
            <a:ext cx="5867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Interlude #3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Rev 12–14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DE436880-C283-0A14-FC96-B8A4C3858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509" y="943858"/>
            <a:ext cx="6874213" cy="531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74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FF3EA-68A8-06F4-8C08-F411375C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3244" name="Rectangle 223243">
            <a:extLst>
              <a:ext uri="{FF2B5EF4-FFF2-40B4-BE49-F238E27FC236}">
                <a16:creationId xmlns:a16="http://schemas.microsoft.com/office/drawing/2014/main" id="{1BBE5BE9-D7F7-B7D6-A364-9726C3AF3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235" name="Text Box 3">
            <a:extLst>
              <a:ext uri="{FF2B5EF4-FFF2-40B4-BE49-F238E27FC236}">
                <a16:creationId xmlns:a16="http://schemas.microsoft.com/office/drawing/2014/main" id="{B07390B1-E2B3-C9E5-1DC2-F47A8303C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187" y="3126945"/>
            <a:ext cx="4135031" cy="24543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chemeClr val="accent3">
                    <a:alpha val="80000"/>
                  </a:schemeClr>
                </a:solidFill>
                <a:latin typeface="Aptos" panose="020B0004020202020204" pitchFamily="34" charset="0"/>
                <a:ea typeface="+mn-ea"/>
              </a:rPr>
              <a:t>7. Great Harvest of 	the Earth 	(14:14-20)</a:t>
            </a:r>
          </a:p>
          <a:p>
            <a:pPr marL="51435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altLang="en-US" b="1" dirty="0">
              <a:solidFill>
                <a:schemeClr val="bg1">
                  <a:alpha val="8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F533A9DC-B2E6-D839-57AF-E443CEDCB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6987" y="753526"/>
            <a:ext cx="5867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Interlude #3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oadway" pitchFamily="82" charset="77"/>
              </a:rPr>
              <a:t>Rev 12–14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FBC1FB-B0A2-CF43-5DD8-26BC3978C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79" y="-2994"/>
            <a:ext cx="5904721" cy="741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1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42498-9040-AF24-1AF2-D1EACADE4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12DA74ED-3329-76D6-7B9D-E5EB5539BC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5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AFA49C57-FBB0-3C18-AD63-C890D57FE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1F8D2D-4F82-17DB-6048-7E045008E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22F42-4FC6-E559-60F5-401E633CB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9583" y="1088792"/>
            <a:ext cx="6173482" cy="2619839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latin typeface="Broadway" panose="020F0502020204030204" pitchFamily="34" charset="0"/>
                <a:cs typeface="Broadway" panose="020F0502020204030204" pitchFamily="34" charset="0"/>
              </a:rPr>
              <a:t>Interlude #3</a:t>
            </a:r>
          </a:p>
          <a:p>
            <a:pPr marL="0" indent="0" algn="ctr">
              <a:buNone/>
            </a:pPr>
            <a:r>
              <a:rPr lang="en-US" sz="4400" dirty="0">
                <a:latin typeface="Broadway" panose="020F0502020204030204" pitchFamily="34" charset="0"/>
                <a:cs typeface="Broadway" panose="020F0502020204030204" pitchFamily="34" charset="0"/>
              </a:rPr>
              <a:t>Rev 12–14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1BA803-2ACA-CAEE-DB18-A23D2DCEE812}"/>
              </a:ext>
            </a:extLst>
          </p:cNvPr>
          <p:cNvSpPr txBox="1"/>
          <p:nvPr/>
        </p:nvSpPr>
        <p:spPr>
          <a:xfrm>
            <a:off x="28379" y="3238302"/>
            <a:ext cx="617348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28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  The Radiant Woman and Evil Dragon </a:t>
            </a:r>
          </a:p>
          <a:p>
            <a:pPr marL="2428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  War in Heaven and Satan is Cast Out</a:t>
            </a:r>
          </a:p>
          <a:p>
            <a:pPr marL="2428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3.  Evil Beast out of the Sea </a:t>
            </a:r>
          </a:p>
          <a:p>
            <a:pPr marL="2428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4.  Evil Beast out of the Land</a:t>
            </a:r>
          </a:p>
          <a:p>
            <a:pPr marL="2428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5.  The Lamb and the 144,000 in Heaven </a:t>
            </a:r>
          </a:p>
          <a:p>
            <a:pPr marL="2428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6.  Messages of the Three Angels</a:t>
            </a:r>
          </a:p>
          <a:p>
            <a:pPr marL="24288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7.  The Harvest of the Earth</a:t>
            </a:r>
          </a:p>
        </p:txBody>
      </p:sp>
    </p:spTree>
    <p:extLst>
      <p:ext uri="{BB962C8B-B14F-4D97-AF65-F5344CB8AC3E}">
        <p14:creationId xmlns:p14="http://schemas.microsoft.com/office/powerpoint/2010/main" val="3110366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33E5-E1D5-609A-3E8B-4F101F6FF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D293B333-B129-2F73-EA1E-F667DAA244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5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6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11568d-1085-4ab9-b017-3c44c9f3d801" xsi:nil="true"/>
    <lcf76f155ced4ddcb4097134ff3c332f xmlns="21e60016-7640-4151-8908-6df580e5d70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DCC4ACB26F9A47AB3B00D502CD69E4" ma:contentTypeVersion="18" ma:contentTypeDescription="Create a new document." ma:contentTypeScope="" ma:versionID="47cfd73c631543813da34a39dcfd8b09">
  <xsd:schema xmlns:xsd="http://www.w3.org/2001/XMLSchema" xmlns:xs="http://www.w3.org/2001/XMLSchema" xmlns:p="http://schemas.microsoft.com/office/2006/metadata/properties" xmlns:ns2="21e60016-7640-4151-8908-6df580e5d70e" xmlns:ns3="3011568d-1085-4ab9-b017-3c44c9f3d801" targetNamespace="http://schemas.microsoft.com/office/2006/metadata/properties" ma:root="true" ma:fieldsID="c762130fb360ce22bd272872a59ea0fe" ns2:_="" ns3:_="">
    <xsd:import namespace="21e60016-7640-4151-8908-6df580e5d70e"/>
    <xsd:import namespace="3011568d-1085-4ab9-b017-3c44c9f3d8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e60016-7640-4151-8908-6df580e5d7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f5d01cc-183f-4816-a029-3382b8435e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11568d-1085-4ab9-b017-3c44c9f3d80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ce02fa9-2ea5-457b-871a-683d821b5e9e}" ma:internalName="TaxCatchAll" ma:showField="CatchAllData" ma:web="3011568d-1085-4ab9-b017-3c44c9f3d8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E3A747-92A8-4B19-B04C-7CD659EFF51F}">
  <ds:schemaRefs>
    <ds:schemaRef ds:uri="http://schemas.microsoft.com/office/2006/metadata/properties"/>
    <ds:schemaRef ds:uri="http://schemas.microsoft.com/office/infopath/2007/PartnerControls"/>
    <ds:schemaRef ds:uri="3011568d-1085-4ab9-b017-3c44c9f3d801"/>
    <ds:schemaRef ds:uri="21e60016-7640-4151-8908-6df580e5d70e"/>
  </ds:schemaRefs>
</ds:datastoreItem>
</file>

<file path=customXml/itemProps2.xml><?xml version="1.0" encoding="utf-8"?>
<ds:datastoreItem xmlns:ds="http://schemas.openxmlformats.org/officeDocument/2006/customXml" ds:itemID="{BB4B2A4F-15B6-48CB-9F68-48EA4DB895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D865CA-07BD-462E-A4AE-4C194F5599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e60016-7640-4151-8908-6df580e5d70e"/>
    <ds:schemaRef ds:uri="3011568d-1085-4ab9-b017-3c44c9f3d8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662</Words>
  <Application>Microsoft Office PowerPoint</Application>
  <PresentationFormat>Widescreen</PresentationFormat>
  <Paragraphs>163</Paragraphs>
  <Slides>28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Office Theme</vt:lpstr>
      <vt:lpstr>2_Blank Presentation</vt:lpstr>
      <vt:lpstr>1_Office Theme</vt:lpstr>
      <vt:lpstr>Blank Presentation</vt:lpstr>
      <vt:lpstr>2_Office Theme</vt:lpstr>
      <vt:lpstr>PowerPoint Presentation</vt:lpstr>
      <vt:lpstr>REVELATION  ROCKPOINTE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Now:</vt:lpstr>
      <vt:lpstr>PowerPoint Presentation</vt:lpstr>
      <vt:lpstr>PowerPoint Presentation</vt:lpstr>
      <vt:lpstr>PowerPoint Presentation</vt:lpstr>
      <vt:lpstr>REVELATION  ROCKPOINTE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Bramer</dc:creator>
  <cp:lastModifiedBy>Stephen Bramer</cp:lastModifiedBy>
  <cp:revision>57</cp:revision>
  <dcterms:created xsi:type="dcterms:W3CDTF">2026-09-27T22:36:59Z</dcterms:created>
  <dcterms:modified xsi:type="dcterms:W3CDTF">2026-10-03T13:36:38Z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0x010100F5DCC4ACB26F9A47AB3B00D502CD69E4</vt:lpwstr>
  </property>
</Properties>
</file>