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4" r:id="rId3"/>
    <p:sldId id="313" r:id="rId4"/>
    <p:sldId id="287" r:id="rId5"/>
    <p:sldId id="317" r:id="rId6"/>
    <p:sldId id="315" r:id="rId7"/>
    <p:sldId id="316" r:id="rId8"/>
    <p:sldId id="286" r:id="rId9"/>
    <p:sldId id="314" r:id="rId10"/>
    <p:sldId id="318" r:id="rId11"/>
    <p:sldId id="319" r:id="rId12"/>
    <p:sldId id="260" r:id="rId13"/>
    <p:sldId id="262" r:id="rId14"/>
    <p:sldId id="267" r:id="rId15"/>
    <p:sldId id="307" r:id="rId16"/>
    <p:sldId id="312" r:id="rId17"/>
    <p:sldId id="27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5"/>
    <a:srgbClr val="00CC99"/>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9" d="100"/>
          <a:sy n="79" d="100"/>
        </p:scale>
        <p:origin x="11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DBF3-B841-4D61-859B-4D32495B0930}" type="datetimeFigureOut">
              <a:rPr lang="en-GB" smtClean="0"/>
              <a:t>15/07/2024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C5561-1625-4ACD-AFC7-4D7A1557387B}" type="slidenum">
              <a:rPr lang="en-GB" smtClean="0"/>
              <a:t>‹#›</a:t>
            </a:fld>
            <a:endParaRPr lang="en-GB"/>
          </a:p>
        </p:txBody>
      </p:sp>
    </p:spTree>
    <p:extLst>
      <p:ext uri="{BB962C8B-B14F-4D97-AF65-F5344CB8AC3E}">
        <p14:creationId xmlns:p14="http://schemas.microsoft.com/office/powerpoint/2010/main" val="29315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B193F2-05C2-4F09-B9EA-DB9C637A78FC}" type="datetime1">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259833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09C05-71B7-4D4A-A97C-B38004E17B3A}" type="datetime1">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315557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E627FA-CEF3-4A04-8280-9BA81EC2AD40}" type="datetime1">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172018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AF4A8F-232C-4AE2-ACAF-B4FC00E3646D}" type="datetime1">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230698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76AC9F-ADD9-4FE4-A536-0618DFAC4923}" type="datetime1">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68547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3F3D1D-D66C-4D2C-876A-0512FCB61D8D}" type="datetime1">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2806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D6936A-EA3B-4578-8385-6D9290BC39CB}" type="datetime1">
              <a:rPr lang="en-GB" smtClean="0"/>
              <a:t>15/07/2024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326865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1E735C-A92E-468C-8864-1A4C4036491D}" type="datetime1">
              <a:rPr lang="en-GB" smtClean="0"/>
              <a:t>15/07/2024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94286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B534F-2230-4D92-A84F-EEB8F6052F55}" type="datetime1">
              <a:rPr lang="en-GB" smtClean="0"/>
              <a:t>15/07/2024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390539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4817DA-7BD7-42E6-862D-73D8E82B7488}" type="datetime1">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50311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19F994-6172-4D99-9DF7-29F345C8C865}" type="datetime1">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94A7-35D1-491A-A962-CCD49B1E6DFA}" type="slidenum">
              <a:rPr lang="en-GB" smtClean="0"/>
              <a:t>‹#›</a:t>
            </a:fld>
            <a:endParaRPr lang="en-GB"/>
          </a:p>
        </p:txBody>
      </p:sp>
    </p:spTree>
    <p:extLst>
      <p:ext uri="{BB962C8B-B14F-4D97-AF65-F5344CB8AC3E}">
        <p14:creationId xmlns:p14="http://schemas.microsoft.com/office/powerpoint/2010/main" val="171951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4819F-7723-49AD-8210-8C5245F1664A}" type="datetime1">
              <a:rPr lang="en-GB" smtClean="0"/>
              <a:t>15/07/2024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094A7-35D1-491A-A962-CCD49B1E6DFA}" type="slidenum">
              <a:rPr lang="en-GB" smtClean="0"/>
              <a:t>‹#›</a:t>
            </a:fld>
            <a:endParaRPr lang="en-GB"/>
          </a:p>
        </p:txBody>
      </p:sp>
    </p:spTree>
    <p:extLst>
      <p:ext uri="{BB962C8B-B14F-4D97-AF65-F5344CB8AC3E}">
        <p14:creationId xmlns:p14="http://schemas.microsoft.com/office/powerpoint/2010/main" val="3624423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01543" y="788979"/>
            <a:ext cx="3980873" cy="1303510"/>
          </a:xfrm>
          <a:ln w="38100">
            <a:solidFill>
              <a:schemeClr val="tx1"/>
            </a:solidFill>
          </a:ln>
        </p:spPr>
        <p:txBody>
          <a:bodyPr>
            <a:normAutofit/>
          </a:bodyPr>
          <a:lstStyle/>
          <a:p>
            <a:r>
              <a:rPr lang="en-GB" dirty="0" smtClean="0">
                <a:latin typeface="SassoonCRInfantMedium" panose="02000603020000020003" pitchFamily="2" charset="0"/>
              </a:rPr>
              <a:t>St. Aidan’s Catholic Primary School</a:t>
            </a:r>
          </a:p>
          <a:p>
            <a:r>
              <a:rPr lang="en-GB" dirty="0" smtClean="0">
                <a:latin typeface="SassoonCRInfantMedium" panose="02000603020000020003" pitchFamily="2" charset="0"/>
              </a:rPr>
              <a:t>Early Years Curriculum</a:t>
            </a:r>
          </a:p>
        </p:txBody>
      </p:sp>
      <p:sp>
        <p:nvSpPr>
          <p:cNvPr id="5" name="Rectangle 4"/>
          <p:cNvSpPr/>
          <p:nvPr/>
        </p:nvSpPr>
        <p:spPr>
          <a:xfrm>
            <a:off x="7980502" y="3004329"/>
            <a:ext cx="4010944" cy="3416320"/>
          </a:xfrm>
          <a:prstGeom prst="rect">
            <a:avLst/>
          </a:prstGeom>
          <a:ln w="38100">
            <a:solidFill>
              <a:schemeClr val="tx1"/>
            </a:solidFill>
          </a:ln>
        </p:spPr>
        <p:txBody>
          <a:bodyPr wrap="square">
            <a:spAutoFit/>
          </a:bodyPr>
          <a:lstStyle/>
          <a:p>
            <a:pPr algn="just">
              <a:spcAft>
                <a:spcPts val="0"/>
              </a:spcAft>
            </a:pPr>
            <a:r>
              <a:rPr lang="en-GB" b="1" i="1" dirty="0" smtClean="0">
                <a:latin typeface="Arial" panose="020B0604020202020204" pitchFamily="34" charset="0"/>
                <a:ea typeface="Times New Roman" panose="02020603050405020304" pitchFamily="18" charset="0"/>
                <a:cs typeface="Times New Roman" panose="02020603050405020304" pitchFamily="18" charset="0"/>
              </a:rPr>
              <a:t>Our Vision</a:t>
            </a:r>
          </a:p>
          <a:p>
            <a:pPr algn="just"/>
            <a:r>
              <a:rPr lang="en-GB" i="1" dirty="0"/>
              <a:t>At St. Aidan’s we strive to create unique, happy and independent children, who learn through play to make their own choices in an active and stimulating learning environment. Children are supported by caring adults who </a:t>
            </a:r>
            <a:r>
              <a:rPr lang="en-GB" i="1" dirty="0" smtClean="0"/>
              <a:t>encourage children </a:t>
            </a:r>
            <a:r>
              <a:rPr lang="en-GB" i="1" dirty="0"/>
              <a:t>to think critically, communicate with each other, be resilient, have a positive attitude, persevere and develop skills for life.</a:t>
            </a:r>
            <a:endParaRPr lang="en-GB" dirty="0"/>
          </a:p>
          <a:p>
            <a:pPr algn="ctr">
              <a:spcAft>
                <a:spcPts val="0"/>
              </a:spcAft>
            </a:pPr>
            <a:endParaRPr lang="en-GB" b="1"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11" y="369339"/>
            <a:ext cx="2410229" cy="1553557"/>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8602608" y="442378"/>
            <a:ext cx="2946400" cy="2209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8610" y="2633509"/>
            <a:ext cx="4328160" cy="32461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0610" y="3004329"/>
            <a:ext cx="3780752" cy="2835564"/>
          </a:xfrm>
          <a:prstGeom prst="rect">
            <a:avLst/>
          </a:prstGeom>
        </p:spPr>
      </p:pic>
    </p:spTree>
    <p:extLst>
      <p:ext uri="{BB962C8B-B14F-4D97-AF65-F5344CB8AC3E}">
        <p14:creationId xmlns:p14="http://schemas.microsoft.com/office/powerpoint/2010/main" val="2297632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444"/>
          </a:xfrm>
        </p:spPr>
        <p:txBody>
          <a:bodyPr>
            <a:normAutofit fontScale="90000"/>
          </a:bodyPr>
          <a:lstStyle/>
          <a:p>
            <a:pPr algn="ctr"/>
            <a:r>
              <a:rPr lang="en-US" b="1" dirty="0">
                <a:latin typeface="SassoonCRInfant" panose="02010503020300020003" pitchFamily="2" charset="0"/>
              </a:rPr>
              <a:t>Vocabulary Development in Early Years</a:t>
            </a:r>
            <a:r>
              <a:rPr lang="en-GB" dirty="0"/>
              <a:t/>
            </a:r>
            <a:br>
              <a:rPr lang="en-GB" dirty="0"/>
            </a:br>
            <a:endParaRPr lang="en-GB" dirty="0"/>
          </a:p>
        </p:txBody>
      </p:sp>
      <p:sp>
        <p:nvSpPr>
          <p:cNvPr id="3" name="Content Placeholder 2"/>
          <p:cNvSpPr>
            <a:spLocks noGrp="1"/>
          </p:cNvSpPr>
          <p:nvPr>
            <p:ph idx="1"/>
          </p:nvPr>
        </p:nvSpPr>
        <p:spPr>
          <a:xfrm>
            <a:off x="211016" y="872147"/>
            <a:ext cx="9342559" cy="5692776"/>
          </a:xfrm>
        </p:spPr>
        <p:txBody>
          <a:bodyPr>
            <a:normAutofit fontScale="32500" lnSpcReduction="20000"/>
          </a:bodyPr>
          <a:lstStyle/>
          <a:p>
            <a:pPr algn="just"/>
            <a:r>
              <a:rPr lang="en-US" sz="4000" dirty="0">
                <a:latin typeface="SassoonCRInfant" panose="02010503020300020003" pitchFamily="2" charset="0"/>
              </a:rPr>
              <a:t>At St Aidan’s we know that </a:t>
            </a:r>
            <a:r>
              <a:rPr lang="en-GB" sz="4000" dirty="0">
                <a:latin typeface="SassoonCRInfant" panose="02010503020300020003" pitchFamily="2" charset="0"/>
              </a:rPr>
              <a:t>early language ability is one of the strongest predicators of later development through school and in life. Language is essential for thinking, expressing our feelings, making friends and finding solutions. The rate of language development in the first few years of life is, like many other aspects of young children's development, dramatic. If a young child does not develop the basic skills of speech, language and communication they are likely to be disadvantaged for life. For this reason, it is a priority in our EYFS curriculum. The importance of early language development is set out in the statutory educational programme. </a:t>
            </a:r>
          </a:p>
          <a:p>
            <a:pPr algn="just"/>
            <a:r>
              <a:rPr lang="en-US" sz="4000" dirty="0">
                <a:latin typeface="SassoonCRInfant" panose="02010503020300020003" pitchFamily="2" charset="0"/>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 telling and role play, where children share their ideas with support and modelling from their teacher, and sensitive questioning that invites them to elaborate, children become comfortable using a rich range of vocabulary and language structures.</a:t>
            </a:r>
            <a:endParaRPr lang="en-GB" sz="4000" dirty="0">
              <a:latin typeface="SassoonCRInfant" panose="02010503020300020003" pitchFamily="2" charset="0"/>
            </a:endParaRPr>
          </a:p>
          <a:p>
            <a:pPr algn="just"/>
            <a:r>
              <a:rPr lang="en-US" sz="4000" dirty="0">
                <a:latin typeface="SassoonCRInfant" panose="02010503020300020003" pitchFamily="2" charset="0"/>
              </a:rPr>
              <a:t> At Saint Aidan’s the adults are the most important element in this environment – alert to opportunities to use sophisticated, interesting and precise language. Adults are sensitive to words and show their own curiosity about words. Adults take spontaneous opportunities to introduce new words as they naturally arise, using their professional judgment as to what best to do with words as they enter the verbal environment. There are plenty of opportunities for to provide a language rich environment for the children, these include:</a:t>
            </a:r>
            <a:endParaRPr lang="en-GB" sz="4000" dirty="0">
              <a:latin typeface="SassoonCRInfant" panose="02010503020300020003" pitchFamily="2" charset="0"/>
            </a:endParaRPr>
          </a:p>
          <a:p>
            <a:pPr lvl="0" algn="just"/>
            <a:r>
              <a:rPr lang="en-US" sz="4000" dirty="0">
                <a:latin typeface="SassoonCRInfant" panose="02010503020300020003" pitchFamily="2" charset="0"/>
              </a:rPr>
              <a:t>Whole Class Shared Reading</a:t>
            </a:r>
            <a:endParaRPr lang="en-GB" sz="4000" dirty="0">
              <a:latin typeface="SassoonCRInfant" panose="02010503020300020003" pitchFamily="2" charset="0"/>
            </a:endParaRPr>
          </a:p>
          <a:p>
            <a:pPr lvl="0" algn="just"/>
            <a:r>
              <a:rPr lang="en-US" sz="4000" dirty="0">
                <a:latin typeface="SassoonCRInfant" panose="02010503020300020003" pitchFamily="2" charset="0"/>
              </a:rPr>
              <a:t>Daily songs, poems and rhymes.</a:t>
            </a:r>
            <a:endParaRPr lang="en-GB" sz="4000" dirty="0">
              <a:latin typeface="SassoonCRInfant" panose="02010503020300020003" pitchFamily="2" charset="0"/>
            </a:endParaRPr>
          </a:p>
          <a:p>
            <a:pPr lvl="0" algn="just"/>
            <a:r>
              <a:rPr lang="en-US" sz="4000" dirty="0">
                <a:latin typeface="SassoonCRInfant" panose="02010503020300020003" pitchFamily="2" charset="0"/>
              </a:rPr>
              <a:t>Rich, varied and meaningful activities and experiences</a:t>
            </a:r>
            <a:endParaRPr lang="en-GB" sz="4000" dirty="0">
              <a:latin typeface="SassoonCRInfant" panose="02010503020300020003" pitchFamily="2" charset="0"/>
            </a:endParaRPr>
          </a:p>
          <a:p>
            <a:pPr lvl="0" algn="just"/>
            <a:r>
              <a:rPr lang="en-US" sz="4000" dirty="0">
                <a:latin typeface="SassoonCRInfant" panose="02010503020300020003" pitchFamily="2" charset="0"/>
              </a:rPr>
              <a:t>Informal 1:1 conversation, planned and unplanned.</a:t>
            </a:r>
            <a:endParaRPr lang="en-GB" sz="4000" dirty="0">
              <a:latin typeface="SassoonCRInfant" panose="02010503020300020003" pitchFamily="2" charset="0"/>
            </a:endParaRPr>
          </a:p>
          <a:p>
            <a:pPr lvl="0" algn="just"/>
            <a:r>
              <a:rPr lang="en-US" sz="4000" dirty="0">
                <a:latin typeface="SassoonCRInfant" panose="02010503020300020003" pitchFamily="2" charset="0"/>
              </a:rPr>
              <a:t>Sustained opportunities for peer talk and chatter.</a:t>
            </a:r>
            <a:endParaRPr lang="en-GB" sz="4000" dirty="0">
              <a:latin typeface="SassoonCRInfant" panose="02010503020300020003" pitchFamily="2" charset="0"/>
            </a:endParaRPr>
          </a:p>
          <a:p>
            <a:pPr lvl="0" algn="just"/>
            <a:r>
              <a:rPr lang="en-US" sz="4000" dirty="0">
                <a:latin typeface="SassoonCRInfant" panose="02010503020300020003" pitchFamily="2" charset="0"/>
              </a:rPr>
              <a:t>Early Intervention when required. </a:t>
            </a:r>
            <a:endParaRPr lang="en-GB" sz="4000" dirty="0">
              <a:latin typeface="SassoonCRInfant" panose="02010503020300020003" pitchFamily="2" charset="0"/>
            </a:endParaRPr>
          </a:p>
          <a:p>
            <a:pPr algn="just"/>
            <a:r>
              <a:rPr lang="en-US" sz="4000" dirty="0">
                <a:latin typeface="SassoonCRInfant" panose="02010503020300020003" pitchFamily="2" charset="0"/>
              </a:rPr>
              <a:t>The Poetry basket, Story Dough and Drawing Club are all planned into our curriculum and provide the opportunity to introduce new vocabulary through stories, poems and texts.  We </a:t>
            </a:r>
            <a:r>
              <a:rPr lang="en-GB" sz="4000" dirty="0">
                <a:latin typeface="SassoonCRInfant" panose="02010503020300020003" pitchFamily="2" charset="0"/>
              </a:rPr>
              <a:t>believe that all children are entitled to a core knowledge that will prepare them for the next stage in their education. </a:t>
            </a:r>
            <a:endParaRPr lang="en-GB" sz="4000" dirty="0" smtClean="0">
              <a:latin typeface="SassoonCRInfant" panose="02010503020300020003" pitchFamily="2" charset="0"/>
            </a:endParaRPr>
          </a:p>
          <a:p>
            <a:pPr algn="just"/>
            <a:r>
              <a:rPr lang="en-GB" sz="4000" dirty="0" smtClean="0">
                <a:latin typeface="SassoonCRInfant" panose="02010503020300020003" pitchFamily="2" charset="0"/>
              </a:rPr>
              <a:t>The </a:t>
            </a:r>
            <a:r>
              <a:rPr lang="en-GB" sz="4000" dirty="0">
                <a:latin typeface="SassoonCRInfant" panose="02010503020300020003" pitchFamily="2" charset="0"/>
              </a:rPr>
              <a:t>themes below have been specifically selected to ensure that the children leave early years with the tier 1 vocabulary they need, plus tier 2 and tier 3 vocabulary which will prepare them for the next stage of education.</a:t>
            </a:r>
          </a:p>
          <a:p>
            <a:pPr marL="0" indent="0">
              <a:buNone/>
            </a:pPr>
            <a:endParaRPr lang="en-GB" dirty="0">
              <a:latin typeface="SassoonCRInfant" panose="02010503020300020003"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994492" y="1244193"/>
            <a:ext cx="1945380" cy="14590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96475" y="5119076"/>
            <a:ext cx="2141414" cy="16060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570" y="3165718"/>
            <a:ext cx="2266462" cy="1699847"/>
          </a:xfrm>
          <a:prstGeom prst="rect">
            <a:avLst/>
          </a:prstGeom>
        </p:spPr>
      </p:pic>
    </p:spTree>
    <p:extLst>
      <p:ext uri="{BB962C8B-B14F-4D97-AF65-F5344CB8AC3E}">
        <p14:creationId xmlns:p14="http://schemas.microsoft.com/office/powerpoint/2010/main" val="414496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0860" y="133782"/>
            <a:ext cx="10466961" cy="6653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103357381"/>
              </p:ext>
            </p:extLst>
          </p:nvPr>
        </p:nvGraphicFramePr>
        <p:xfrm>
          <a:off x="1327824" y="258891"/>
          <a:ext cx="9893031" cy="6403499"/>
        </p:xfrm>
        <a:graphic>
          <a:graphicData uri="http://schemas.openxmlformats.org/drawingml/2006/table">
            <a:tbl>
              <a:tblPr firstRow="1" firstCol="1" bandRow="1"/>
              <a:tblGrid>
                <a:gridCol w="1715249">
                  <a:extLst>
                    <a:ext uri="{9D8B030D-6E8A-4147-A177-3AD203B41FA5}">
                      <a16:colId xmlns:a16="http://schemas.microsoft.com/office/drawing/2014/main" val="3177612392"/>
                    </a:ext>
                  </a:extLst>
                </a:gridCol>
                <a:gridCol w="2437355">
                  <a:extLst>
                    <a:ext uri="{9D8B030D-6E8A-4147-A177-3AD203B41FA5}">
                      <a16:colId xmlns:a16="http://schemas.microsoft.com/office/drawing/2014/main" val="3868147738"/>
                    </a:ext>
                  </a:extLst>
                </a:gridCol>
                <a:gridCol w="5740427">
                  <a:extLst>
                    <a:ext uri="{9D8B030D-6E8A-4147-A177-3AD203B41FA5}">
                      <a16:colId xmlns:a16="http://schemas.microsoft.com/office/drawing/2014/main" val="1212778777"/>
                    </a:ext>
                  </a:extLst>
                </a:gridCol>
              </a:tblGrid>
              <a:tr h="134283">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Topic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Key Vocabulary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682003"/>
                  </a:ext>
                </a:extLst>
              </a:tr>
              <a:tr h="254096">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All Year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Seasons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ahoma" panose="020B0604030504040204" pitchFamily="34" charset="0"/>
                        </a:rPr>
                        <a:t>sun, rain, cloud, snow, wind, hail, fog, wind, season, summer, autumn, winter, spring, change.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930629"/>
                  </a:ext>
                </a:extLst>
              </a:tr>
              <a:tr h="508193">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All Year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Physical Development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ahoma" panose="020B0604030504040204" pitchFamily="34" charset="0"/>
                        </a:rPr>
                        <a:t>Run, walk, hop, climb, crawl, land, balance, stand, jump, space, race, speed, directions, throw, kick, catch, push, aim, follow, copy, sequence.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SassoonCRInfant" panose="02010503020300020003" pitchFamily="2" charset="0"/>
                          <a:ea typeface="Calibri" panose="020F0502020204030204" pitchFamily="34" charset="0"/>
                          <a:cs typeface="Tahoma" panose="020B0604030504040204" pitchFamily="34" charset="0"/>
                        </a:rPr>
                        <a:t>Pinch, squeeze, pat, roll,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86603"/>
                  </a:ext>
                </a:extLst>
              </a:tr>
              <a:tr h="254096">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All Year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Musical Development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dirty="0">
                          <a:effectLst/>
                          <a:latin typeface="SassoonCRInfant" panose="02010503020300020003" pitchFamily="2" charset="0"/>
                          <a:ea typeface="Calibri" panose="020F0502020204030204" pitchFamily="34" charset="0"/>
                          <a:cs typeface="Tahoma" panose="020B0604030504040204" pitchFamily="34" charset="0"/>
                        </a:rPr>
                        <a:t>Song words, clap, stamp, move, dance, instrument, glockenspiel, loud, quiet, shake, tap, bang, pulse, high, low, fast, slow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165126"/>
                  </a:ext>
                </a:extLst>
              </a:tr>
              <a:tr h="254096">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All Year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ahoma" panose="020B0604030504040204" pitchFamily="34" charset="0"/>
                        </a:rPr>
                        <a:t>Draw, observe, paint, collage, rip, cut, stick, print, line, wavy, zigzag, spiral, smudge, blend, combine, mix.</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818561"/>
                  </a:ext>
                </a:extLst>
              </a:tr>
              <a:tr h="381144">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Autumn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Myself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Body parts, heads, shoulders, knees, toes, eyes, ears, mouth, nose, baby, toddler, child, feelings, happy, sad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Draw, line, circle.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302607"/>
                  </a:ext>
                </a:extLst>
              </a:tr>
              <a:tr h="508193">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Autumn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All About Me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hair/eye/skin colour, arm, leg, hand, fingers, thumb, elbow, knee, foot, toes, back, neck, shoulder, unique, senses, feelings, happy, sad, calm, sleepy, frustrated, cross, upset, silly.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portrait, self-portrait, line, circle, draw.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930382"/>
                  </a:ext>
                </a:extLst>
              </a:tr>
              <a:tr h="268565">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Autumn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Traditional Stories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Material, rough, smooth, hard, soft.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Mix, combine, clean, change, cook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655394"/>
                  </a:ext>
                </a:extLst>
              </a:tr>
              <a:tr h="762288">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Autumn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Journeys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map, Wigan, England, United Kingdom, land, sea, aerial view, road, house, woods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sculptor, natural materials, overlap, combine, pine cone, conkers, stones, petals, leaves, acorns.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old, new, the past, the present, plastic, wood, metal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observe, pastels, smudge, blend, line, tip.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221266"/>
                  </a:ext>
                </a:extLst>
              </a:tr>
              <a:tr h="508193">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Spring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Transport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old, new, the past, the present, same, different, rail, road, air, train, bus, aeroplane, ship, boat, walking, travel, holiday, close, far away, traffic.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push, pull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390669"/>
                  </a:ext>
                </a:extLst>
              </a:tr>
              <a:tr h="381144">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Spring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Hot and Cold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polar regions, globe, Earth, climate, woodland, desert, sea, rainforest.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float, sink, waterproof, materials, plastic, wood, glass, metal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874222"/>
                  </a:ext>
                </a:extLst>
              </a:tr>
              <a:tr h="254096">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Spring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People Who Help Us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nurse, doctor, vet, police officer, fire fighter, teacher, lollipop person, job, future, family, friend.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213629"/>
                  </a:ext>
                </a:extLst>
              </a:tr>
              <a:tr h="381144">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Spring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Blast Off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Earth, Moon, stars, sun, rocket, planets, globe, astronaut, significant person, past, present, future.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primary colours, line, print, abstract.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366770"/>
                  </a:ext>
                </a:extLst>
              </a:tr>
              <a:tr h="134283">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Summer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Growing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plant, leaf, flower, egg, caterpillar, chrysalis, butterfly, life cycle.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455540"/>
                  </a:ext>
                </a:extLst>
              </a:tr>
              <a:tr h="402848">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Summer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Growth and Change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plant, root, stem, leaf, change, observe, life-cycle.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fruit, vegetable, healthy, food, exercise, mind.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plan, design, make, cut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06267"/>
                  </a:ext>
                </a:extLst>
              </a:tr>
              <a:tr h="254096">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Summer Nursery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Animals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imes New Roman" panose="02020603050405020304" pitchFamily="18" charset="0"/>
                        </a:rPr>
                        <a:t>farm, names of key animals, pets, maps, country, </a:t>
                      </a:r>
                      <a:r>
                        <a:rPr lang="en-GB" sz="1000" dirty="0" err="1">
                          <a:effectLst/>
                          <a:latin typeface="SassoonCRInfant" panose="02010503020300020003" pitchFamily="2" charset="0"/>
                          <a:ea typeface="Calibri" panose="020F0502020204030204" pitchFamily="34" charset="0"/>
                          <a:cs typeface="Times New Roman" panose="02020603050405020304" pitchFamily="18" charset="0"/>
                        </a:rPr>
                        <a:t>Winstanley</a:t>
                      </a:r>
                      <a:r>
                        <a:rPr lang="en-GB" sz="1000" dirty="0">
                          <a:effectLst/>
                          <a:latin typeface="SassoonCRInfant" panose="02010503020300020003" pitchFamily="2" charset="0"/>
                          <a:ea typeface="Calibri" panose="020F0502020204030204" pitchFamily="34" charset="0"/>
                          <a:cs typeface="Times New Roman" panose="02020603050405020304" pitchFamily="18" charset="0"/>
                        </a:rPr>
                        <a:t>, Wigan, road, school, globe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553609"/>
                  </a:ext>
                </a:extLst>
              </a:tr>
              <a:tr h="381144">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Summer Reception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SassoonCRInfant" panose="02010503020300020003" pitchFamily="2" charset="0"/>
                          <a:ea typeface="Calibri" panose="020F0502020204030204" pitchFamily="34" charset="0"/>
                          <a:cs typeface="Times New Roman" panose="02020603050405020304" pitchFamily="18" charset="0"/>
                        </a:rPr>
                        <a:t>Dinosaurs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ahoma" panose="020B0604030504040204" pitchFamily="34" charset="0"/>
                        </a:rPr>
                        <a:t>extinct, carnivore, herbivore, omnivore, land, environment, fossils, man-made, natural, significant person, past, present.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dirty="0">
                          <a:effectLst/>
                          <a:latin typeface="SassoonCRInfant" panose="02010503020300020003" pitchFamily="2" charset="0"/>
                          <a:ea typeface="Calibri" panose="020F0502020204030204" pitchFamily="34" charset="0"/>
                          <a:cs typeface="Tahoma" panose="020B0604030504040204" pitchFamily="34" charset="0"/>
                        </a:rPr>
                        <a:t>clay, shape, sculpt, mould, roll, pinch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36" marR="38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930610"/>
                  </a:ext>
                </a:extLst>
              </a:tr>
            </a:tbl>
          </a:graphicData>
        </a:graphic>
      </p:graphicFrame>
    </p:spTree>
    <p:extLst>
      <p:ext uri="{BB962C8B-B14F-4D97-AF65-F5344CB8AC3E}">
        <p14:creationId xmlns:p14="http://schemas.microsoft.com/office/powerpoint/2010/main" val="153629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506"/>
            <a:ext cx="12192000" cy="397568"/>
          </a:xfrm>
        </p:spPr>
        <p:txBody>
          <a:bodyPr>
            <a:normAutofit/>
          </a:bodyPr>
          <a:lstStyle/>
          <a:p>
            <a:pPr algn="ctr"/>
            <a:r>
              <a:rPr lang="en-GB" sz="2000" dirty="0" smtClean="0">
                <a:latin typeface="SassoonCRInfantMedium" panose="02000603020000020003" pitchFamily="2" charset="0"/>
                <a:cs typeface="Arial" panose="020B0604020202020204" pitchFamily="34" charset="0"/>
              </a:rPr>
              <a:t>Communication and Language</a:t>
            </a:r>
            <a:endParaRPr lang="en-GB" sz="2000" dirty="0">
              <a:latin typeface="SassoonCRInfantMedium" panose="02000603020000020003" pitchFamily="2" charset="0"/>
              <a:cs typeface="Arial" panose="020B0604020202020204" pitchFamily="34" charset="0"/>
            </a:endParaRPr>
          </a:p>
        </p:txBody>
      </p:sp>
      <p:sp>
        <p:nvSpPr>
          <p:cNvPr id="5" name="TextBox 4"/>
          <p:cNvSpPr txBox="1"/>
          <p:nvPr/>
        </p:nvSpPr>
        <p:spPr>
          <a:xfrm>
            <a:off x="303572" y="2536267"/>
            <a:ext cx="6886171" cy="3801041"/>
          </a:xfrm>
          <a:prstGeom prst="rect">
            <a:avLst/>
          </a:prstGeom>
          <a:solidFill>
            <a:schemeClr val="bg1">
              <a:lumMod val="95000"/>
            </a:schemeClr>
          </a:solidFill>
          <a:ln w="76200">
            <a:solidFill>
              <a:schemeClr val="tx1"/>
            </a:solidFill>
          </a:ln>
        </p:spPr>
        <p:txBody>
          <a:bodyPr wrap="square" rtlCol="0">
            <a:spAutoFit/>
          </a:bodyPr>
          <a:lstStyle/>
          <a:p>
            <a:pPr algn="ctr"/>
            <a:r>
              <a:rPr lang="en-GB" sz="1300" b="1" u="sng" dirty="0" smtClean="0">
                <a:latin typeface="SassoonCRInfantMedium" panose="02000603020000020003" pitchFamily="2" charset="0"/>
                <a:cs typeface="Arial" panose="020B0604020202020204" pitchFamily="34" charset="0"/>
              </a:rPr>
              <a:t>What this looks like </a:t>
            </a:r>
          </a:p>
          <a:p>
            <a:pPr algn="ctr"/>
            <a:endParaRPr lang="en-GB" sz="1200" b="1" dirty="0">
              <a:latin typeface="SassoonCRInfantMedium" panose="02000603020000020003" pitchFamily="2" charset="0"/>
              <a:cs typeface="Arial" panose="020B0604020202020204" pitchFamily="34" charset="0"/>
            </a:endParaRPr>
          </a:p>
          <a:p>
            <a:pPr algn="ctr"/>
            <a:r>
              <a:rPr lang="en-GB" sz="1200" b="1" dirty="0" smtClean="0">
                <a:latin typeface="SassoonCRInfantMedium" panose="02000603020000020003" pitchFamily="2" charset="0"/>
                <a:cs typeface="Arial" panose="020B0604020202020204" pitchFamily="34" charset="0"/>
              </a:rPr>
              <a:t>We provide a ‘language rich’ environment that has been carefully arranged to promote collaborative play and problem solving. Staff are situated throughout the spaces to ensure we can play alongside children, offering high-quality interactions, introducin</a:t>
            </a:r>
            <a:r>
              <a:rPr lang="en-GB" sz="1200" b="1" dirty="0">
                <a:latin typeface="SassoonCRInfantMedium" panose="02000603020000020003" pitchFamily="2" charset="0"/>
                <a:cs typeface="Arial" panose="020B0604020202020204" pitchFamily="34" charset="0"/>
              </a:rPr>
              <a:t>g</a:t>
            </a:r>
            <a:r>
              <a:rPr lang="en-GB" sz="1200" b="1" dirty="0" smtClean="0">
                <a:latin typeface="SassoonCRInfantMedium" panose="02000603020000020003" pitchFamily="2" charset="0"/>
                <a:cs typeface="Arial" panose="020B0604020202020204" pitchFamily="34" charset="0"/>
              </a:rPr>
              <a:t> new vocabulary, and moving language foreword. Vocabulary acquisition is developed in a number of ways, it is planned along with topic cycles, throughout provision areas and developed through high quality texts and poems. Ambitious vocabulary is also taught ‘Drawing Club’ sessions. </a:t>
            </a:r>
          </a:p>
          <a:p>
            <a:pPr algn="ctr"/>
            <a:endParaRPr lang="en-GB" sz="1200" b="1" dirty="0" smtClean="0">
              <a:latin typeface="SassoonCRInfantMedium" panose="02000603020000020003" pitchFamily="2" charset="0"/>
              <a:cs typeface="Arial" panose="020B0604020202020204" pitchFamily="34" charset="0"/>
            </a:endParaRPr>
          </a:p>
          <a:p>
            <a:pPr algn="ctr"/>
            <a:r>
              <a:rPr lang="en-GB" sz="1200" b="1" dirty="0" smtClean="0">
                <a:latin typeface="SassoonCRInfantMedium" panose="02000603020000020003" pitchFamily="2" charset="0"/>
                <a:cs typeface="Arial" panose="020B0604020202020204" pitchFamily="34" charset="0"/>
              </a:rPr>
              <a:t>We use poems from ‘The Poetry Basket’ that are planned throughout Nursey and Reception, meaning that the children have a bank of known poems and rhymes by the end of their time in Early Years.  </a:t>
            </a:r>
          </a:p>
          <a:p>
            <a:pPr algn="ctr"/>
            <a:endParaRPr lang="en-GB" sz="1200" b="1" dirty="0" smtClean="0">
              <a:latin typeface="SassoonCRInfantMedium" panose="02000603020000020003" pitchFamily="2" charset="0"/>
              <a:cs typeface="Arial" panose="020B0604020202020204" pitchFamily="34" charset="0"/>
            </a:endParaRPr>
          </a:p>
          <a:p>
            <a:pPr algn="ctr"/>
            <a:r>
              <a:rPr lang="en-GB" sz="1200" b="1" dirty="0" smtClean="0">
                <a:latin typeface="SassoonCRInfantMedium" panose="02000603020000020003" pitchFamily="2" charset="0"/>
                <a:cs typeface="Arial" panose="020B0604020202020204" pitchFamily="34" charset="0"/>
              </a:rPr>
              <a:t>Children with communication and language difficulties are highlighted early on, allowing us to share concerns with parents, offer strategies to use at home, and carry out some targeted intervention work in school. Early Years staff use ‘ELKLAN’ strategies and ‘Keys to Communication’ to support language development.</a:t>
            </a:r>
          </a:p>
          <a:p>
            <a:pPr algn="ctr"/>
            <a:endParaRPr lang="en-GB" sz="1200" b="1" dirty="0" smtClean="0">
              <a:latin typeface="SassoonCRInfantMedium" panose="02000603020000020003" pitchFamily="2" charset="0"/>
              <a:cs typeface="Arial" panose="020B0604020202020204" pitchFamily="34" charset="0"/>
            </a:endParaRPr>
          </a:p>
          <a:p>
            <a:pPr algn="ctr"/>
            <a:r>
              <a:rPr lang="en-GB" sz="1200" b="1" dirty="0" err="1" smtClean="0">
                <a:latin typeface="SassoonCRInfantMedium" panose="02000603020000020003" pitchFamily="2" charset="0"/>
                <a:cs typeface="Arial" panose="020B0604020202020204" pitchFamily="34" charset="0"/>
              </a:rPr>
              <a:t>Wellcomm</a:t>
            </a:r>
            <a:r>
              <a:rPr lang="en-GB" sz="1200" b="1" dirty="0" smtClean="0">
                <a:latin typeface="SassoonCRInfantMedium" panose="02000603020000020003" pitchFamily="2" charset="0"/>
                <a:cs typeface="Arial" panose="020B0604020202020204" pitchFamily="34" charset="0"/>
              </a:rPr>
              <a:t> Speech and Language package is used to carry out screening and deliver interventions to those in need. Children are referred to Speech and Language Therapists when necessary, through clear channels.</a:t>
            </a:r>
            <a:endParaRPr lang="en-GB" sz="1200" b="1" dirty="0">
              <a:latin typeface="SassoonCRInfantMedium" panose="02000603020000020003" pitchFamily="2" charset="0"/>
              <a:cs typeface="Arial" panose="020B0604020202020204" pitchFamily="34" charset="0"/>
            </a:endParaRPr>
          </a:p>
        </p:txBody>
      </p:sp>
      <p:sp>
        <p:nvSpPr>
          <p:cNvPr id="7" name="TextBox 6"/>
          <p:cNvSpPr txBox="1"/>
          <p:nvPr/>
        </p:nvSpPr>
        <p:spPr>
          <a:xfrm>
            <a:off x="303572" y="508221"/>
            <a:ext cx="10628588" cy="1815882"/>
          </a:xfrm>
          <a:prstGeom prst="rect">
            <a:avLst/>
          </a:prstGeom>
          <a:solidFill>
            <a:schemeClr val="accent6">
              <a:lumMod val="20000"/>
              <a:lumOff val="80000"/>
            </a:schemeClr>
          </a:solidFill>
          <a:ln w="76200">
            <a:solidFill>
              <a:schemeClr val="tx1"/>
            </a:solidFill>
          </a:ln>
        </p:spPr>
        <p:txBody>
          <a:bodyPr wrap="square" rtlCol="0">
            <a:spAutoFit/>
          </a:bodyPr>
          <a:lstStyle/>
          <a:p>
            <a:pPr algn="ctr"/>
            <a:r>
              <a:rPr lang="en-GB" sz="1400" b="1" u="sng" dirty="0" smtClean="0">
                <a:latin typeface="SassoonCRInfantMedium" panose="02000603020000020003" pitchFamily="2" charset="0"/>
                <a:cs typeface="Arial" panose="020B0604020202020204" pitchFamily="34" charset="0"/>
              </a:rPr>
              <a:t>EYFS Statutory Educational Programme: </a:t>
            </a:r>
          </a:p>
          <a:p>
            <a:pPr algn="ctr"/>
            <a:endParaRPr lang="en-GB" sz="1400" b="1" dirty="0" smtClean="0">
              <a:latin typeface="SassoonCRInfantMedium" panose="02000603020000020003" pitchFamily="2" charset="0"/>
              <a:cs typeface="Arial" panose="020B0604020202020204" pitchFamily="34" charset="0"/>
            </a:endParaRPr>
          </a:p>
          <a:p>
            <a:pPr algn="ctr"/>
            <a:r>
              <a:rPr lang="en-GB" sz="1200" dirty="0" smtClean="0">
                <a:latin typeface="SassoonCRInfantMedium" panose="02000603020000020003" pitchFamily="2" charset="0"/>
                <a:cs typeface="Arial" panose="020B0604020202020204" pitchFamily="34" charset="0"/>
              </a:rPr>
              <a:t>The</a:t>
            </a:r>
            <a:r>
              <a:rPr lang="en-GB" sz="1200" dirty="0">
                <a:latin typeface="SassoonCRInfantMedium" panose="02000603020000020003" pitchFamily="2" charset="0"/>
                <a:cs typeface="Arial" panose="020B0604020202020204" pitchFamily="34" charset="0"/>
              </a:rPr>
              <a:t>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a:t>
            </a:r>
            <a:r>
              <a:rPr lang="en-GB" sz="1200" dirty="0" smtClean="0">
                <a:latin typeface="SassoonCRInfantMedium" panose="02000603020000020003" pitchFamily="2" charset="0"/>
                <a:cs typeface="Arial" panose="020B0604020202020204" pitchFamily="34" charset="0"/>
              </a:rPr>
              <a:t>structures</a:t>
            </a:r>
            <a:r>
              <a:rPr lang="en-GB" sz="1200" dirty="0" smtClean="0">
                <a:latin typeface="Arial" panose="020B0604020202020204" pitchFamily="34" charset="0"/>
                <a:cs typeface="Arial" panose="020B0604020202020204" pitchFamily="34" charset="0"/>
              </a:rPr>
              <a:t>.</a:t>
            </a:r>
            <a:endParaRPr lang="en-GB" sz="1200"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052" y="2536267"/>
            <a:ext cx="2306320" cy="17297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55522" y="4352618"/>
            <a:ext cx="2268217" cy="17011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338" y="4558702"/>
            <a:ext cx="2232196" cy="1674147"/>
          </a:xfrm>
          <a:prstGeom prst="rect">
            <a:avLst/>
          </a:prstGeom>
        </p:spPr>
      </p:pic>
    </p:spTree>
    <p:extLst>
      <p:ext uri="{BB962C8B-B14F-4D97-AF65-F5344CB8AC3E}">
        <p14:creationId xmlns:p14="http://schemas.microsoft.com/office/powerpoint/2010/main" val="2709664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309"/>
            <a:ext cx="12192000" cy="467632"/>
          </a:xfrm>
        </p:spPr>
        <p:txBody>
          <a:bodyPr>
            <a:noAutofit/>
          </a:bodyPr>
          <a:lstStyle/>
          <a:p>
            <a:pPr algn="ctr"/>
            <a:r>
              <a:rPr lang="en-GB" sz="2000" dirty="0" smtClean="0">
                <a:latin typeface="SassoonCRInfantMedium" panose="02000603020000020003" pitchFamily="2" charset="0"/>
                <a:cs typeface="Arial" panose="020B0604020202020204" pitchFamily="34" charset="0"/>
              </a:rPr>
              <a:t>Personal, Social and Emotional Development</a:t>
            </a:r>
            <a:endParaRPr lang="en-GB" sz="2000" dirty="0">
              <a:latin typeface="SassoonCRInfantMedium" panose="02000603020000020003" pitchFamily="2" charset="0"/>
              <a:cs typeface="Arial" panose="020B0604020202020204" pitchFamily="34" charset="0"/>
            </a:endParaRPr>
          </a:p>
        </p:txBody>
      </p:sp>
      <p:sp>
        <p:nvSpPr>
          <p:cNvPr id="3" name="TextBox 2"/>
          <p:cNvSpPr txBox="1"/>
          <p:nvPr/>
        </p:nvSpPr>
        <p:spPr>
          <a:xfrm>
            <a:off x="190650" y="595511"/>
            <a:ext cx="11859110" cy="2123658"/>
          </a:xfrm>
          <a:prstGeom prst="rect">
            <a:avLst/>
          </a:prstGeom>
          <a:solidFill>
            <a:schemeClr val="accent6">
              <a:lumMod val="20000"/>
              <a:lumOff val="80000"/>
            </a:schemeClr>
          </a:solidFill>
          <a:ln w="76200">
            <a:solidFill>
              <a:schemeClr val="tx1"/>
            </a:solidFill>
          </a:ln>
        </p:spPr>
        <p:txBody>
          <a:bodyPr wrap="square" rtlCol="0">
            <a:spAutoFit/>
          </a:bodyPr>
          <a:lstStyle/>
          <a:p>
            <a:pPr algn="ctr"/>
            <a:r>
              <a:rPr lang="en-GB" sz="1200" b="1" u="sng" dirty="0" smtClean="0">
                <a:latin typeface="Arial" panose="020B0604020202020204" pitchFamily="34" charset="0"/>
                <a:cs typeface="Arial" panose="020B0604020202020204" pitchFamily="34" charset="0"/>
              </a:rPr>
              <a:t>EYFS Statutory Educational Programme: </a:t>
            </a:r>
          </a:p>
          <a:p>
            <a:pPr algn="ctr"/>
            <a:endParaRPr lang="en-GB" sz="1200" b="1" u="sng" dirty="0" smtClean="0">
              <a:latin typeface="Arial" panose="020B0604020202020204" pitchFamily="34" charset="0"/>
              <a:cs typeface="Arial" panose="020B0604020202020204" pitchFamily="34" charset="0"/>
            </a:endParaRPr>
          </a:p>
          <a:p>
            <a:pPr algn="ctr"/>
            <a:r>
              <a:rPr lang="en-GB" sz="1200" dirty="0" smtClean="0">
                <a:latin typeface="SassoonCRInfantMedium" panose="02000603020000020003" pitchFamily="2" charset="0"/>
                <a:cs typeface="Arial" panose="020B0604020202020204" pitchFamily="34" charset="0"/>
              </a:rPr>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a:t>
            </a:r>
          </a:p>
          <a:p>
            <a:pPr algn="ctr"/>
            <a:endParaRPr lang="en-GB" sz="1200" dirty="0" smtClean="0">
              <a:latin typeface="SassoonCRInfantMedium" panose="02000603020000020003" pitchFamily="2" charset="0"/>
              <a:cs typeface="Arial" panose="020B0604020202020204" pitchFamily="34" charset="0"/>
            </a:endParaRPr>
          </a:p>
          <a:p>
            <a:pPr algn="ctr"/>
            <a:r>
              <a:rPr lang="en-GB" sz="1200" dirty="0" smtClean="0">
                <a:latin typeface="SassoonCRInfantMedium" panose="02000603020000020003" pitchFamily="2" charset="0"/>
                <a:cs typeface="Arial" panose="020B0604020202020204" pitchFamily="34" charset="0"/>
              </a:rPr>
              <a:t>Children should 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a:t>
            </a:r>
          </a:p>
          <a:p>
            <a:pPr algn="ctr"/>
            <a:r>
              <a:rPr lang="en-GB" sz="1200" dirty="0" smtClean="0">
                <a:latin typeface="SassoonCRInfantMedium" panose="02000603020000020003" pitchFamily="2" charset="0"/>
                <a:cs typeface="Arial" panose="020B0604020202020204" pitchFamily="34" charset="0"/>
              </a:rPr>
              <a:t>provide a secure platform from which children can achieve at school and in later life.</a:t>
            </a:r>
            <a:endParaRPr lang="en-GB" sz="1200" dirty="0">
              <a:latin typeface="SassoonCRInfantMedium" panose="02000603020000020003" pitchFamily="2" charset="0"/>
              <a:cs typeface="Arial" panose="020B0604020202020204" pitchFamily="34" charset="0"/>
            </a:endParaRPr>
          </a:p>
        </p:txBody>
      </p:sp>
      <p:sp>
        <p:nvSpPr>
          <p:cNvPr id="6" name="TextBox 5"/>
          <p:cNvSpPr txBox="1"/>
          <p:nvPr/>
        </p:nvSpPr>
        <p:spPr>
          <a:xfrm>
            <a:off x="190650" y="2945213"/>
            <a:ext cx="7723990" cy="3785652"/>
          </a:xfrm>
          <a:prstGeom prst="rect">
            <a:avLst/>
          </a:prstGeom>
          <a:solidFill>
            <a:schemeClr val="bg1">
              <a:lumMod val="95000"/>
            </a:schemeClr>
          </a:solidFill>
          <a:ln w="76200">
            <a:solidFill>
              <a:schemeClr val="tx1"/>
            </a:solidFill>
          </a:ln>
        </p:spPr>
        <p:txBody>
          <a:bodyPr wrap="square" rtlCol="0">
            <a:spAutoFit/>
          </a:bodyPr>
          <a:lstStyle/>
          <a:p>
            <a:pPr algn="ctr"/>
            <a:r>
              <a:rPr lang="en-GB" sz="1200" b="1" u="sng" dirty="0" smtClean="0">
                <a:latin typeface="SassoonCRInfantMedium" panose="02000603020000020003" pitchFamily="2" charset="0"/>
                <a:cs typeface="Arial" panose="020B0604020202020204" pitchFamily="34" charset="0"/>
              </a:rPr>
              <a:t>At St. Aidan’s:</a:t>
            </a:r>
            <a:endParaRPr lang="en-GB" sz="1200" b="1" dirty="0" smtClean="0">
              <a:latin typeface="SassoonCRInfantMedium" panose="02000603020000020003" pitchFamily="2" charset="0"/>
              <a:cs typeface="Arial" panose="020B0604020202020204" pitchFamily="34" charset="0"/>
            </a:endParaRPr>
          </a:p>
          <a:p>
            <a:r>
              <a:rPr lang="en-GB" sz="1200" b="1" dirty="0" smtClean="0">
                <a:latin typeface="SassoonCRInfantMedium" panose="02000603020000020003" pitchFamily="2" charset="0"/>
                <a:cs typeface="Arial" panose="020B0604020202020204" pitchFamily="34" charset="0"/>
              </a:rPr>
              <a:t> Establishing positive relationships with all children and families is what the heart of what we do.  Our children settle quickly, due to </a:t>
            </a:r>
            <a:r>
              <a:rPr lang="en-GB" sz="1200" b="1" dirty="0">
                <a:latin typeface="SassoonCRInfantMedium" panose="02000603020000020003" pitchFamily="2" charset="0"/>
                <a:cs typeface="Arial" panose="020B0604020202020204" pitchFamily="34" charset="0"/>
              </a:rPr>
              <a:t> </a:t>
            </a:r>
            <a:r>
              <a:rPr lang="en-GB" sz="1200" b="1" dirty="0" smtClean="0">
                <a:latin typeface="SassoonCRInfantMedium" panose="02000603020000020003" pitchFamily="2" charset="0"/>
                <a:cs typeface="Arial" panose="020B0604020202020204" pitchFamily="34" charset="0"/>
              </a:rPr>
              <a:t>the nurturing and encouraging relationships they create.  Our environment well is set up to support transition and develop relationships and social skills. Open ended resources that are enhanced according to children’s needs and interests and ensure children have the opportunity to play collaboratively together. </a:t>
            </a:r>
            <a:r>
              <a:rPr lang="en-GB" sz="1200" b="1" dirty="0">
                <a:latin typeface="SassoonCRInfantMedium" panose="02000603020000020003" pitchFamily="2" charset="0"/>
                <a:cs typeface="Arial" panose="020B0604020202020204" pitchFamily="34" charset="0"/>
              </a:rPr>
              <a:t>O</a:t>
            </a:r>
            <a:r>
              <a:rPr lang="en-GB" sz="1200" b="1" dirty="0" smtClean="0">
                <a:latin typeface="SassoonCRInfantMedium" panose="02000603020000020003" pitchFamily="2" charset="0"/>
                <a:cs typeface="Arial" panose="020B0604020202020204" pitchFamily="34" charset="0"/>
              </a:rPr>
              <a:t>ur environments are carefully planned to promote collaborative play, problem-solving and negotiating. </a:t>
            </a:r>
            <a:endParaRPr lang="en-GB" sz="1200" b="1" dirty="0">
              <a:latin typeface="SassoonCRInfantMedium" panose="02000603020000020003" pitchFamily="2" charset="0"/>
              <a:cs typeface="Arial" panose="020B0604020202020204" pitchFamily="34" charset="0"/>
            </a:endParaRPr>
          </a:p>
          <a:p>
            <a:r>
              <a:rPr lang="en-GB" sz="1200" b="1" dirty="0" smtClean="0">
                <a:latin typeface="SassoonCRInfantMedium" panose="02000603020000020003" pitchFamily="2" charset="0"/>
                <a:cs typeface="Arial" panose="020B0604020202020204" pitchFamily="34" charset="0"/>
              </a:rPr>
              <a:t> We </a:t>
            </a:r>
            <a:r>
              <a:rPr lang="en-GB" sz="1200" b="1" dirty="0">
                <a:latin typeface="SassoonCRInfantMedium" panose="02000603020000020003" pitchFamily="2" charset="0"/>
                <a:cs typeface="Arial" panose="020B0604020202020204" pitchFamily="34" charset="0"/>
              </a:rPr>
              <a:t>understand that every child is a unique child, with different strengths, talents and needs. We know that children are experts in their own </a:t>
            </a:r>
            <a:r>
              <a:rPr lang="en-GB" sz="1200" b="1" dirty="0" smtClean="0">
                <a:latin typeface="SassoonCRInfantMedium" panose="02000603020000020003" pitchFamily="2" charset="0"/>
                <a:cs typeface="Arial" panose="020B0604020202020204" pitchFamily="34" charset="0"/>
              </a:rPr>
              <a:t>rights, and celebrate talents and skills within the classroom, and share news from out of school . </a:t>
            </a:r>
          </a:p>
          <a:p>
            <a:r>
              <a:rPr lang="en-GB" sz="1200" b="1" dirty="0" smtClean="0">
                <a:latin typeface="SassoonCRInfantMedium" panose="02000603020000020003" pitchFamily="2" charset="0"/>
                <a:cs typeface="Arial" panose="020B0604020202020204" pitchFamily="34" charset="0"/>
              </a:rPr>
              <a:t>Positive relationships and high expectations ensure that the children’s self esteem is raised.  Children are encouraged to try their best, have a positive attitude to learning and persevere. We use ‘Zone of Regulation’ to talk about our feelings and find ways to regulate our </a:t>
            </a:r>
            <a:r>
              <a:rPr lang="en-GB" sz="1200" b="1" dirty="0" err="1" smtClean="0">
                <a:latin typeface="SassoonCRInfantMedium" panose="02000603020000020003" pitchFamily="2" charset="0"/>
                <a:cs typeface="Arial" panose="020B0604020202020204" pitchFamily="34" charset="0"/>
              </a:rPr>
              <a:t>behaviuor</a:t>
            </a:r>
            <a:r>
              <a:rPr lang="en-GB" sz="1200" b="1" dirty="0" smtClean="0">
                <a:latin typeface="SassoonCRInfantMedium" panose="02000603020000020003" pitchFamily="2" charset="0"/>
                <a:cs typeface="Arial" panose="020B0604020202020204" pitchFamily="34" charset="0"/>
              </a:rPr>
              <a:t>. </a:t>
            </a:r>
          </a:p>
          <a:p>
            <a:r>
              <a:rPr lang="en-GB" sz="1200" b="1" dirty="0" smtClean="0">
                <a:latin typeface="SassoonCRInfantMedium" panose="02000603020000020003" pitchFamily="2" charset="0"/>
                <a:cs typeface="Arial" panose="020B0604020202020204" pitchFamily="34" charset="0"/>
              </a:rPr>
              <a:t>Children receive ‘People in the Pot’ for following the class rules and receive a whole class treat when the pot is full. Behaviours are also rewarding through  the use of  specific praise, certificates, stickers and taking the ‘Everywhere Bear’ home. </a:t>
            </a:r>
          </a:p>
          <a:p>
            <a:r>
              <a:rPr lang="en-GB" sz="1200" b="1" dirty="0" smtClean="0">
                <a:latin typeface="SassoonCRInfantMedium" panose="02000603020000020003" pitchFamily="2" charset="0"/>
                <a:cs typeface="Arial" panose="020B0604020202020204" pitchFamily="34" charset="0"/>
              </a:rPr>
              <a:t>Independence is a key skill and children are encouraged to be as independent as possible, they are encouraged to take off their coats in the morning, access resources independently, tidy up and take care of our resources. </a:t>
            </a:r>
          </a:p>
          <a:p>
            <a:r>
              <a:rPr lang="en-GB" sz="1200" b="1" dirty="0" smtClean="0">
                <a:latin typeface="SassoonCRInfantMedium" panose="02000603020000020003" pitchFamily="2" charset="0"/>
                <a:cs typeface="Arial" panose="020B0604020202020204" pitchFamily="34" charset="0"/>
              </a:rPr>
              <a:t>In Reception children are paired up with a Y6 child as part of our ‘Seeds and Gardener’ Programme.  The Y6 children act as a positive role model to the children and help them to settle in.  We meet up regularly and the children form positive relationships and create a strong bond.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0221" y="3027680"/>
            <a:ext cx="2537779" cy="190333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959" y="5124788"/>
            <a:ext cx="2032180" cy="1524135"/>
          </a:xfrm>
          <a:prstGeom prst="rect">
            <a:avLst/>
          </a:prstGeom>
        </p:spPr>
      </p:pic>
    </p:spTree>
    <p:extLst>
      <p:ext uri="{BB962C8B-B14F-4D97-AF65-F5344CB8AC3E}">
        <p14:creationId xmlns:p14="http://schemas.microsoft.com/office/powerpoint/2010/main" val="293164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02070"/>
          </a:xfrm>
        </p:spPr>
        <p:txBody>
          <a:bodyPr>
            <a:normAutofit/>
          </a:bodyPr>
          <a:lstStyle/>
          <a:p>
            <a:pPr algn="ctr"/>
            <a:r>
              <a:rPr lang="en-GB" sz="2000" dirty="0" smtClean="0">
                <a:latin typeface="SassoonCRInfantMedium" panose="02000603020000020003" pitchFamily="2" charset="0"/>
                <a:cs typeface="Arial" panose="020B0604020202020204" pitchFamily="34" charset="0"/>
              </a:rPr>
              <a:t>Physical Development</a:t>
            </a:r>
            <a:endParaRPr lang="en-GB" sz="2000" dirty="0">
              <a:latin typeface="SassoonCRInfantMedium" panose="02000603020000020003" pitchFamily="2" charset="0"/>
              <a:cs typeface="Arial" panose="020B0604020202020204" pitchFamily="34" charset="0"/>
            </a:endParaRPr>
          </a:p>
        </p:txBody>
      </p:sp>
      <p:sp>
        <p:nvSpPr>
          <p:cNvPr id="3" name="TextBox 2"/>
          <p:cNvSpPr txBox="1"/>
          <p:nvPr/>
        </p:nvSpPr>
        <p:spPr>
          <a:xfrm>
            <a:off x="243840" y="535592"/>
            <a:ext cx="11866880" cy="1938992"/>
          </a:xfrm>
          <a:prstGeom prst="rect">
            <a:avLst/>
          </a:prstGeom>
          <a:solidFill>
            <a:schemeClr val="accent6">
              <a:lumMod val="20000"/>
              <a:lumOff val="80000"/>
            </a:schemeClr>
          </a:solidFill>
          <a:ln w="76200">
            <a:solidFill>
              <a:schemeClr val="tx1"/>
            </a:solidFill>
          </a:ln>
        </p:spPr>
        <p:txBody>
          <a:bodyPr wrap="square" rtlCol="0">
            <a:spAutoFit/>
          </a:bodyPr>
          <a:lstStyle/>
          <a:p>
            <a:pPr algn="ctr"/>
            <a:r>
              <a:rPr lang="en-GB" sz="1200" b="1" u="sng" dirty="0" smtClean="0">
                <a:latin typeface="SassoonCRInfantMedium" panose="02000603020000020003" pitchFamily="2" charset="0"/>
                <a:cs typeface="Arial" panose="020B0604020202020204" pitchFamily="34" charset="0"/>
              </a:rPr>
              <a:t>EYFS </a:t>
            </a:r>
            <a:r>
              <a:rPr lang="en-GB" sz="1200" b="1" u="sng" dirty="0">
                <a:latin typeface="SassoonCRInfantMedium" panose="02000603020000020003" pitchFamily="2" charset="0"/>
                <a:cs typeface="Arial" panose="020B0604020202020204" pitchFamily="34" charset="0"/>
              </a:rPr>
              <a:t>Statutory Educational Programme: </a:t>
            </a:r>
            <a:endParaRPr lang="en-GB" sz="1200" b="1" u="sng" dirty="0" smtClean="0">
              <a:latin typeface="SassoonCRInfantMedium" panose="02000603020000020003" pitchFamily="2" charset="0"/>
              <a:cs typeface="Arial" panose="020B0604020202020204" pitchFamily="34" charset="0"/>
            </a:endParaRPr>
          </a:p>
          <a:p>
            <a:pPr algn="ctr"/>
            <a:endParaRPr lang="en-GB" sz="1200" b="1" dirty="0">
              <a:latin typeface="SassoonCRInfantMedium" panose="02000603020000020003" pitchFamily="2" charset="0"/>
              <a:cs typeface="Arial" panose="020B0604020202020204" pitchFamily="34" charset="0"/>
            </a:endParaRPr>
          </a:p>
          <a:p>
            <a:pPr algn="ctr"/>
            <a:r>
              <a:rPr lang="en-GB" sz="1200" dirty="0" smtClean="0">
                <a:latin typeface="SassoonCRInfantMedium" panose="02000603020000020003" pitchFamily="2" charset="0"/>
                <a:cs typeface="Arial" panose="020B0604020202020204" pitchFamily="34" charset="0"/>
              </a:rPr>
              <a:t>Physical activity </a:t>
            </a:r>
            <a:r>
              <a:rPr lang="en-GB" sz="1200" dirty="0">
                <a:latin typeface="SassoonCRInfantMedium" panose="02000603020000020003" pitchFamily="2" charset="0"/>
                <a:cs typeface="Arial" panose="020B0604020202020204" pitchFamily="34" charset="0"/>
              </a:rPr>
              <a:t>is vital in children’s all-round development, </a:t>
            </a:r>
            <a:r>
              <a:rPr lang="en-GB" sz="1200" dirty="0" smtClean="0">
                <a:latin typeface="SassoonCRInfantMedium" panose="02000603020000020003" pitchFamily="2" charset="0"/>
                <a:cs typeface="Arial" panose="020B0604020202020204" pitchFamily="34" charset="0"/>
              </a:rPr>
              <a:t>enabling </a:t>
            </a:r>
            <a:r>
              <a:rPr lang="en-GB" sz="1200" dirty="0">
                <a:latin typeface="SassoonCRInfantMedium" panose="02000603020000020003" pitchFamily="2" charset="0"/>
                <a:cs typeface="Arial" panose="020B0604020202020204" pitchFamily="34" charset="0"/>
              </a:rPr>
              <a:t>them to pursue happy, healthy and active </a:t>
            </a:r>
            <a:r>
              <a:rPr lang="en-GB" sz="1200" dirty="0" smtClean="0">
                <a:latin typeface="SassoonCRInfantMedium" panose="02000603020000020003" pitchFamily="2" charset="0"/>
                <a:cs typeface="Arial" panose="020B0604020202020204" pitchFamily="34" charset="0"/>
              </a:rPr>
              <a:t>lives</a:t>
            </a:r>
            <a:r>
              <a:rPr lang="en-GB" sz="1200" dirty="0">
                <a:latin typeface="SassoonCRInfantMedium" panose="02000603020000020003" pitchFamily="2" charset="0"/>
                <a:cs typeface="Arial" panose="020B0604020202020204" pitchFamily="34" charset="0"/>
              </a:rPr>
              <a:t>. Gross and fine motor experiences develop </a:t>
            </a:r>
          </a:p>
          <a:p>
            <a:pPr algn="ctr"/>
            <a:r>
              <a:rPr lang="en-GB" sz="1200" dirty="0">
                <a:latin typeface="SassoonCRInfantMedium" panose="02000603020000020003" pitchFamily="2" charset="0"/>
                <a:cs typeface="Arial" panose="020B0604020202020204" pitchFamily="34" charset="0"/>
              </a:rPr>
              <a:t>incrementally throughout early childhood, starting </a:t>
            </a:r>
            <a:r>
              <a:rPr lang="en-GB" sz="1200" dirty="0" smtClean="0">
                <a:latin typeface="SassoonCRInfantMedium" panose="02000603020000020003" pitchFamily="2" charset="0"/>
                <a:cs typeface="Arial" panose="020B0604020202020204" pitchFamily="34" charset="0"/>
              </a:rPr>
              <a:t>with </a:t>
            </a:r>
            <a:r>
              <a:rPr lang="en-GB" sz="1200" dirty="0">
                <a:latin typeface="SassoonCRInfantMedium" panose="02000603020000020003" pitchFamily="2" charset="0"/>
                <a:cs typeface="Arial" panose="020B0604020202020204" pitchFamily="34" charset="0"/>
              </a:rPr>
              <a:t>sensory explorations and the development </a:t>
            </a:r>
            <a:r>
              <a:rPr lang="en-GB" sz="1200" dirty="0" smtClean="0">
                <a:latin typeface="SassoonCRInfantMedium" panose="02000603020000020003" pitchFamily="2" charset="0"/>
                <a:cs typeface="Arial" panose="020B0604020202020204" pitchFamily="34" charset="0"/>
              </a:rPr>
              <a:t>of </a:t>
            </a:r>
            <a:r>
              <a:rPr lang="en-GB" sz="1200" dirty="0">
                <a:latin typeface="SassoonCRInfantMedium" panose="02000603020000020003" pitchFamily="2" charset="0"/>
                <a:cs typeface="Arial" panose="020B0604020202020204" pitchFamily="34" charset="0"/>
              </a:rPr>
              <a:t>a child’s strength, co-ordination and positional </a:t>
            </a:r>
            <a:r>
              <a:rPr lang="en-GB" sz="1200" dirty="0" smtClean="0">
                <a:latin typeface="SassoonCRInfantMedium" panose="02000603020000020003" pitchFamily="2" charset="0"/>
                <a:cs typeface="Arial" panose="020B0604020202020204" pitchFamily="34" charset="0"/>
              </a:rPr>
              <a:t>awareness </a:t>
            </a:r>
            <a:r>
              <a:rPr lang="en-GB" sz="1200" dirty="0">
                <a:latin typeface="SassoonCRInfantMedium" panose="02000603020000020003" pitchFamily="2" charset="0"/>
                <a:cs typeface="Arial" panose="020B0604020202020204" pitchFamily="34" charset="0"/>
              </a:rPr>
              <a:t>through tummy time, crawling and play </a:t>
            </a:r>
            <a:r>
              <a:rPr lang="en-GB" sz="1200" dirty="0" smtClean="0">
                <a:latin typeface="SassoonCRInfantMedium" panose="02000603020000020003" pitchFamily="2" charset="0"/>
                <a:cs typeface="Arial" panose="020B0604020202020204" pitchFamily="34" charset="0"/>
              </a:rPr>
              <a:t>movement </a:t>
            </a:r>
            <a:r>
              <a:rPr lang="en-GB" sz="1200" dirty="0">
                <a:latin typeface="SassoonCRInfantMedium" panose="02000603020000020003" pitchFamily="2" charset="0"/>
                <a:cs typeface="Arial" panose="020B0604020202020204" pitchFamily="34" charset="0"/>
              </a:rPr>
              <a:t>with both objects and adults.</a:t>
            </a:r>
          </a:p>
          <a:p>
            <a:pPr algn="ctr"/>
            <a:r>
              <a:rPr lang="en-GB" sz="1200" dirty="0">
                <a:latin typeface="SassoonCRInfantMedium" panose="02000603020000020003" pitchFamily="2" charset="0"/>
                <a:cs typeface="Arial" panose="020B0604020202020204" pitchFamily="34" charset="0"/>
              </a:rPr>
              <a:t>By creating games and providing opportunities for play both indoors </a:t>
            </a:r>
            <a:r>
              <a:rPr lang="en-GB" sz="1200" dirty="0" smtClean="0">
                <a:latin typeface="SassoonCRInfantMedium" panose="02000603020000020003" pitchFamily="2" charset="0"/>
                <a:cs typeface="Arial" panose="020B0604020202020204" pitchFamily="34" charset="0"/>
              </a:rPr>
              <a:t>and outdoors</a:t>
            </a:r>
            <a:r>
              <a:rPr lang="en-GB" sz="1200" dirty="0">
                <a:latin typeface="SassoonCRInfantMedium" panose="02000603020000020003" pitchFamily="2" charset="0"/>
                <a:cs typeface="Arial" panose="020B0604020202020204" pitchFamily="34" charset="0"/>
              </a:rPr>
              <a:t>, adults can support children to </a:t>
            </a:r>
            <a:r>
              <a:rPr lang="en-GB" sz="1200" dirty="0" smtClean="0">
                <a:latin typeface="SassoonCRInfantMedium" panose="02000603020000020003" pitchFamily="2" charset="0"/>
                <a:cs typeface="Arial" panose="020B0604020202020204" pitchFamily="34" charset="0"/>
              </a:rPr>
              <a:t>develop their </a:t>
            </a:r>
            <a:r>
              <a:rPr lang="en-GB" sz="1200" dirty="0">
                <a:latin typeface="SassoonCRInfantMedium" panose="02000603020000020003" pitchFamily="2" charset="0"/>
                <a:cs typeface="Arial" panose="020B0604020202020204" pitchFamily="34" charset="0"/>
              </a:rPr>
              <a:t>core strength, stability, </a:t>
            </a:r>
            <a:r>
              <a:rPr lang="en-GB" sz="1200" dirty="0" smtClean="0">
                <a:latin typeface="SassoonCRInfantMedium" panose="02000603020000020003" pitchFamily="2" charset="0"/>
                <a:cs typeface="Arial" panose="020B0604020202020204" pitchFamily="34" charset="0"/>
              </a:rPr>
              <a:t>balance</a:t>
            </a:r>
            <a:r>
              <a:rPr lang="en-GB" sz="1200" dirty="0">
                <a:latin typeface="SassoonCRInfantMedium" panose="02000603020000020003" pitchFamily="2" charset="0"/>
                <a:cs typeface="Arial" panose="020B0604020202020204" pitchFamily="34" charset="0"/>
              </a:rPr>
              <a:t>, spatial awareness, co-ordination and agility. Gross motor skills provide </a:t>
            </a:r>
            <a:r>
              <a:rPr lang="en-GB" sz="1200" dirty="0" smtClean="0">
                <a:latin typeface="SassoonCRInfantMedium" panose="02000603020000020003" pitchFamily="2" charset="0"/>
                <a:cs typeface="Arial" panose="020B0604020202020204" pitchFamily="34" charset="0"/>
              </a:rPr>
              <a:t>the </a:t>
            </a:r>
            <a:r>
              <a:rPr lang="en-GB" sz="1200" dirty="0">
                <a:latin typeface="SassoonCRInfantMedium" panose="02000603020000020003" pitchFamily="2" charset="0"/>
                <a:cs typeface="Arial" panose="020B0604020202020204" pitchFamily="34" charset="0"/>
              </a:rPr>
              <a:t>foundation for developing healthy bodies and social and emotional well-being. </a:t>
            </a:r>
          </a:p>
          <a:p>
            <a:pPr algn="ctr"/>
            <a:r>
              <a:rPr lang="en-GB" sz="1200" dirty="0">
                <a:latin typeface="SassoonCRInfantMedium" panose="02000603020000020003" pitchFamily="2" charset="0"/>
                <a:cs typeface="Arial" panose="020B0604020202020204" pitchFamily="34" charset="0"/>
              </a:rPr>
              <a:t>Fine motor control and precision helps with hand-eye co-ordination which is later </a:t>
            </a:r>
            <a:r>
              <a:rPr lang="en-GB" sz="1200" dirty="0" smtClean="0">
                <a:latin typeface="SassoonCRInfantMedium" panose="02000603020000020003" pitchFamily="2" charset="0"/>
                <a:cs typeface="Arial" panose="020B0604020202020204" pitchFamily="34" charset="0"/>
              </a:rPr>
              <a:t>linked </a:t>
            </a:r>
            <a:r>
              <a:rPr lang="en-GB" sz="1200" dirty="0">
                <a:latin typeface="SassoonCRInfantMedium" panose="02000603020000020003" pitchFamily="2" charset="0"/>
                <a:cs typeface="Arial" panose="020B0604020202020204" pitchFamily="34" charset="0"/>
              </a:rPr>
              <a:t>to early literacy. Repeated and varied opportunities to explore and play </a:t>
            </a:r>
          </a:p>
          <a:p>
            <a:pPr algn="ctr"/>
            <a:r>
              <a:rPr lang="en-GB" sz="1200" dirty="0">
                <a:latin typeface="SassoonCRInfantMedium" panose="02000603020000020003" pitchFamily="2" charset="0"/>
                <a:cs typeface="Arial" panose="020B0604020202020204" pitchFamily="34" charset="0"/>
              </a:rPr>
              <a:t>with small world activities, puzzles, arts and crafts and the practice of using </a:t>
            </a:r>
            <a:r>
              <a:rPr lang="en-GB" sz="1200" dirty="0" smtClean="0">
                <a:latin typeface="SassoonCRInfantMedium" panose="02000603020000020003" pitchFamily="2" charset="0"/>
                <a:cs typeface="Arial" panose="020B0604020202020204" pitchFamily="34" charset="0"/>
              </a:rPr>
              <a:t>small </a:t>
            </a:r>
            <a:r>
              <a:rPr lang="en-GB" sz="1200" dirty="0">
                <a:latin typeface="SassoonCRInfantMedium" panose="02000603020000020003" pitchFamily="2" charset="0"/>
                <a:cs typeface="Arial" panose="020B0604020202020204" pitchFamily="34" charset="0"/>
              </a:rPr>
              <a:t>tools, with feedback and support from adults, allow children to develop </a:t>
            </a:r>
            <a:r>
              <a:rPr lang="en-GB" sz="1200" dirty="0" smtClean="0">
                <a:latin typeface="SassoonCRInfantMedium" panose="02000603020000020003" pitchFamily="2" charset="0"/>
                <a:cs typeface="Arial" panose="020B0604020202020204" pitchFamily="34" charset="0"/>
              </a:rPr>
              <a:t>proficiency</a:t>
            </a:r>
            <a:r>
              <a:rPr lang="en-GB" sz="1200" dirty="0">
                <a:latin typeface="SassoonCRInfantMedium" panose="02000603020000020003" pitchFamily="2" charset="0"/>
                <a:cs typeface="Arial" panose="020B0604020202020204" pitchFamily="34" charset="0"/>
              </a:rPr>
              <a:t>, control and confidence.</a:t>
            </a:r>
          </a:p>
        </p:txBody>
      </p:sp>
      <p:sp>
        <p:nvSpPr>
          <p:cNvPr id="5" name="TextBox 4"/>
          <p:cNvSpPr txBox="1"/>
          <p:nvPr/>
        </p:nvSpPr>
        <p:spPr>
          <a:xfrm>
            <a:off x="360469" y="2790874"/>
            <a:ext cx="5889860" cy="3908762"/>
          </a:xfrm>
          <a:prstGeom prst="rect">
            <a:avLst/>
          </a:prstGeom>
          <a:solidFill>
            <a:schemeClr val="bg1">
              <a:lumMod val="95000"/>
            </a:schemeClr>
          </a:solidFill>
          <a:ln w="76200">
            <a:solidFill>
              <a:schemeClr val="tx1"/>
            </a:solidFill>
          </a:ln>
        </p:spPr>
        <p:txBody>
          <a:bodyPr wrap="square" rtlCol="0">
            <a:spAutoFit/>
          </a:bodyPr>
          <a:lstStyle/>
          <a:p>
            <a:r>
              <a:rPr lang="en-GB" sz="1400" b="1" u="sng" dirty="0" smtClean="0">
                <a:latin typeface="Arial" panose="020B0604020202020204" pitchFamily="34" charset="0"/>
                <a:cs typeface="Arial" panose="020B0604020202020204" pitchFamily="34" charset="0"/>
              </a:rPr>
              <a:t>At St. Aidan’s</a:t>
            </a:r>
            <a:endParaRPr lang="en-GB" sz="1400" b="1" dirty="0">
              <a:latin typeface="Arial" panose="020B0604020202020204" pitchFamily="34" charset="0"/>
              <a:cs typeface="Arial" panose="020B0604020202020204" pitchFamily="34" charset="0"/>
            </a:endParaRPr>
          </a:p>
          <a:p>
            <a:r>
              <a:rPr lang="en-GB" sz="1400" b="1" dirty="0" smtClean="0">
                <a:latin typeface="SassoonCRInfantMedium" panose="02000603020000020003" pitchFamily="2" charset="0"/>
                <a:cs typeface="Arial" panose="020B0604020202020204" pitchFamily="34" charset="0"/>
              </a:rPr>
              <a:t>A large outdoor learning environment can be found in both our Nursery and Reception classrooms. Children develop gross motor skills and spatial awareness through our outdoor play. Provision includes</a:t>
            </a:r>
            <a:r>
              <a:rPr lang="en-GB" sz="1400" b="1" dirty="0">
                <a:latin typeface="SassoonCRInfantMedium" panose="02000603020000020003" pitchFamily="2" charset="0"/>
                <a:cs typeface="Arial" panose="020B0604020202020204" pitchFamily="34" charset="0"/>
              </a:rPr>
              <a:t>;</a:t>
            </a:r>
            <a:r>
              <a:rPr lang="en-GB" sz="1400" b="1" dirty="0" smtClean="0">
                <a:latin typeface="SassoonCRInfantMedium" panose="02000603020000020003" pitchFamily="2" charset="0"/>
                <a:cs typeface="Arial" panose="020B0604020202020204" pitchFamily="34" charset="0"/>
              </a:rPr>
              <a:t> bicycles, scooters, large construction, large scale water play, mud kitchens and large-scale mark-making opportunities. </a:t>
            </a:r>
          </a:p>
          <a:p>
            <a:r>
              <a:rPr lang="en-GB" sz="1400" b="1" dirty="0" smtClean="0">
                <a:latin typeface="SassoonCRInfantMedium" panose="02000603020000020003" pitchFamily="2" charset="0"/>
                <a:cs typeface="Arial" panose="020B0604020202020204" pitchFamily="34" charset="0"/>
              </a:rPr>
              <a:t>Children have continuous assess to a range of opportunities in the indoor and outdoor environment. </a:t>
            </a:r>
          </a:p>
          <a:p>
            <a:r>
              <a:rPr lang="en-GB" sz="1400" b="1" dirty="0" smtClean="0">
                <a:latin typeface="SassoonCRInfantMedium" panose="02000603020000020003" pitchFamily="2" charset="0"/>
                <a:cs typeface="Arial" panose="020B0604020202020204" pitchFamily="34" charset="0"/>
              </a:rPr>
              <a:t>Nursey have regular ‘Dough Disco’ sessions that develop to ‘Pen Disco’ sessions. In Reception we start to have </a:t>
            </a:r>
            <a:r>
              <a:rPr lang="en-GB" sz="1400" b="1" dirty="0">
                <a:latin typeface="SassoonCRInfantMedium" panose="02000603020000020003" pitchFamily="2" charset="0"/>
                <a:cs typeface="Arial" panose="020B0604020202020204" pitchFamily="34" charset="0"/>
              </a:rPr>
              <a:t>w</a:t>
            </a:r>
            <a:r>
              <a:rPr lang="en-GB" sz="1400" b="1" dirty="0" smtClean="0">
                <a:latin typeface="SassoonCRInfantMedium" panose="02000603020000020003" pitchFamily="2" charset="0"/>
                <a:cs typeface="Arial" panose="020B0604020202020204" pitchFamily="34" charset="0"/>
              </a:rPr>
              <a:t>eekly PE lessons. We focus on Dance, Gymnastics and Games. It is critical that children develop fine motor skills early in life, in order for them to become effective writers. Our children enjoy a range of activities throughout the indoor provision. Resources and activities are carefully planned,  to meet the physical needs of all children, including encouraging the development of scissors skills, progression in mark making and the development of gross and fine motor skills. </a:t>
            </a:r>
          </a:p>
          <a:p>
            <a:endParaRPr lang="en-GB" sz="1000" b="1"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947" y="2790874"/>
            <a:ext cx="2870521" cy="21528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316888" y="4905804"/>
            <a:ext cx="2050094" cy="153757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11130" y="2891332"/>
            <a:ext cx="2180913" cy="16356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8532" y="4609869"/>
            <a:ext cx="1508353" cy="2129440"/>
          </a:xfrm>
          <a:prstGeom prst="rect">
            <a:avLst/>
          </a:prstGeom>
        </p:spPr>
      </p:pic>
    </p:spTree>
    <p:extLst>
      <p:ext uri="{BB962C8B-B14F-4D97-AF65-F5344CB8AC3E}">
        <p14:creationId xmlns:p14="http://schemas.microsoft.com/office/powerpoint/2010/main" val="3989461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62793"/>
          </a:xfrm>
        </p:spPr>
        <p:txBody>
          <a:bodyPr>
            <a:normAutofit/>
          </a:bodyPr>
          <a:lstStyle/>
          <a:p>
            <a:pPr algn="ctr"/>
            <a:r>
              <a:rPr lang="en-GB" sz="2000" dirty="0" smtClean="0">
                <a:latin typeface="SassoonCRInfantMedium" panose="02000603020000020003" pitchFamily="2" charset="0"/>
                <a:cs typeface="Arial" panose="020B0604020202020204" pitchFamily="34" charset="0"/>
              </a:rPr>
              <a:t>Literacy</a:t>
            </a:r>
            <a:endParaRPr lang="en-GB" sz="2000" dirty="0">
              <a:latin typeface="SassoonCRInfantMedium" panose="02000603020000020003" pitchFamily="2" charset="0"/>
              <a:cs typeface="Arial" panose="020B0604020202020204" pitchFamily="34" charset="0"/>
            </a:endParaRPr>
          </a:p>
        </p:txBody>
      </p:sp>
      <p:sp>
        <p:nvSpPr>
          <p:cNvPr id="3" name="Content Placeholder 2"/>
          <p:cNvSpPr>
            <a:spLocks noGrp="1"/>
          </p:cNvSpPr>
          <p:nvPr>
            <p:ph idx="1"/>
          </p:nvPr>
        </p:nvSpPr>
        <p:spPr>
          <a:xfrm>
            <a:off x="160021" y="448493"/>
            <a:ext cx="11592826" cy="1404552"/>
          </a:xfrm>
          <a:solidFill>
            <a:schemeClr val="accent6">
              <a:lumMod val="20000"/>
              <a:lumOff val="80000"/>
            </a:schemeClr>
          </a:solidFill>
          <a:ln w="76200">
            <a:solidFill>
              <a:schemeClr val="tx1"/>
            </a:solidFill>
          </a:ln>
        </p:spPr>
        <p:txBody>
          <a:bodyPr>
            <a:noAutofit/>
          </a:bodyPr>
          <a:lstStyle/>
          <a:p>
            <a:pPr marL="0" indent="0" algn="ctr">
              <a:buNone/>
            </a:pPr>
            <a:r>
              <a:rPr lang="en-GB" sz="1200" b="1" dirty="0">
                <a:latin typeface="SassoonCRInfantMedium" panose="02000603020000020003" pitchFamily="2" charset="0"/>
                <a:cs typeface="Arial" panose="020B0604020202020204" pitchFamily="34" charset="0"/>
              </a:rPr>
              <a:t>EYFS Statutory Educational Programme</a:t>
            </a:r>
            <a:r>
              <a:rPr lang="en-GB" sz="1200" b="1" dirty="0" smtClean="0">
                <a:latin typeface="SassoonCRInfantMedium" panose="02000603020000020003" pitchFamily="2" charset="0"/>
                <a:cs typeface="Arial" panose="020B0604020202020204" pitchFamily="34" charset="0"/>
              </a:rPr>
              <a:t>:</a:t>
            </a:r>
          </a:p>
          <a:p>
            <a:pPr marL="0" indent="0" algn="ctr">
              <a:buNone/>
            </a:pPr>
            <a:r>
              <a:rPr lang="en-GB" sz="1200" dirty="0" smtClean="0">
                <a:latin typeface="SassoonCRInfantMedium" panose="02000603020000020003" pitchFamily="2" charset="0"/>
                <a:cs typeface="Arial" panose="020B0604020202020204" pitchFamily="34" charset="0"/>
              </a:rPr>
              <a:t> </a:t>
            </a:r>
            <a:r>
              <a:rPr lang="en-GB" sz="1200" dirty="0">
                <a:latin typeface="SassoonCRInfantMedium" panose="02000603020000020003" pitchFamily="2" charset="0"/>
                <a:cs typeface="Arial" panose="020B0604020202020204" pitchFamily="34" charset="0"/>
              </a:rPr>
              <a:t>It </a:t>
            </a:r>
            <a:r>
              <a:rPr lang="en-GB" sz="1200" dirty="0" smtClean="0">
                <a:latin typeface="SassoonCRInfantMedium" panose="02000603020000020003" pitchFamily="2" charset="0"/>
                <a:cs typeface="Arial" panose="020B0604020202020204" pitchFamily="34" charset="0"/>
              </a:rPr>
              <a:t>is </a:t>
            </a:r>
            <a:r>
              <a:rPr lang="en-GB" sz="1200" dirty="0">
                <a:latin typeface="SassoonCRInfantMedium" panose="02000603020000020003" pitchFamily="2" charset="0"/>
                <a:cs typeface="Arial" panose="020B0604020202020204" pitchFamily="34" charset="0"/>
              </a:rPr>
              <a:t>crucial for children to develop a life-long love </a:t>
            </a:r>
            <a:r>
              <a:rPr lang="en-GB" sz="1200" dirty="0" smtClean="0">
                <a:latin typeface="SassoonCRInfantMedium" panose="02000603020000020003" pitchFamily="2" charset="0"/>
                <a:cs typeface="Arial" panose="020B0604020202020204" pitchFamily="34" charset="0"/>
              </a:rPr>
              <a:t>of </a:t>
            </a:r>
            <a:r>
              <a:rPr lang="en-GB" sz="1200" dirty="0">
                <a:latin typeface="SassoonCRInfantMedium" panose="02000603020000020003" pitchFamily="2" charset="0"/>
                <a:cs typeface="Arial" panose="020B0604020202020204" pitchFamily="34" charset="0"/>
              </a:rPr>
              <a:t>reading. Reading consists of two dimensions: </a:t>
            </a:r>
            <a:r>
              <a:rPr lang="en-GB" sz="1200" dirty="0" smtClean="0">
                <a:latin typeface="SassoonCRInfantMedium" panose="02000603020000020003" pitchFamily="2" charset="0"/>
                <a:cs typeface="Arial" panose="020B0604020202020204" pitchFamily="34" charset="0"/>
              </a:rPr>
              <a:t>language </a:t>
            </a:r>
            <a:r>
              <a:rPr lang="en-GB" sz="1200" dirty="0">
                <a:latin typeface="SassoonCRInfantMedium" panose="02000603020000020003" pitchFamily="2" charset="0"/>
                <a:cs typeface="Arial" panose="020B0604020202020204" pitchFamily="34" charset="0"/>
              </a:rPr>
              <a:t>comprehension and word reading. </a:t>
            </a:r>
            <a:r>
              <a:rPr lang="en-GB" sz="1200" dirty="0" smtClean="0">
                <a:latin typeface="SassoonCRInfantMedium" panose="02000603020000020003" pitchFamily="2" charset="0"/>
                <a:cs typeface="Arial" panose="020B0604020202020204" pitchFamily="34" charset="0"/>
              </a:rPr>
              <a:t>Language </a:t>
            </a:r>
            <a:r>
              <a:rPr lang="en-GB" sz="1200" dirty="0">
                <a:latin typeface="SassoonCRInfantMedium" panose="02000603020000020003" pitchFamily="2" charset="0"/>
                <a:cs typeface="Arial" panose="020B0604020202020204" pitchFamily="34" charset="0"/>
              </a:rPr>
              <a:t>comprehension (necessary for both </a:t>
            </a:r>
            <a:r>
              <a:rPr lang="en-GB" sz="1200" dirty="0" smtClean="0">
                <a:latin typeface="SassoonCRInfantMedium" panose="02000603020000020003" pitchFamily="2" charset="0"/>
                <a:cs typeface="Arial" panose="020B0604020202020204" pitchFamily="34" charset="0"/>
              </a:rPr>
              <a:t>reading </a:t>
            </a:r>
            <a:r>
              <a:rPr lang="en-GB" sz="1200" dirty="0">
                <a:latin typeface="SassoonCRInfantMedium" panose="02000603020000020003" pitchFamily="2" charset="0"/>
                <a:cs typeface="Arial" panose="020B0604020202020204" pitchFamily="34" charset="0"/>
              </a:rPr>
              <a:t>and writing) starts from birth. It only </a:t>
            </a:r>
            <a:r>
              <a:rPr lang="en-GB" sz="1200" dirty="0" smtClean="0">
                <a:latin typeface="SassoonCRInfantMedium" panose="02000603020000020003" pitchFamily="2" charset="0"/>
                <a:cs typeface="Arial" panose="020B0604020202020204" pitchFamily="34" charset="0"/>
              </a:rPr>
              <a:t>develops </a:t>
            </a:r>
            <a:r>
              <a:rPr lang="en-GB" sz="1200" dirty="0">
                <a:latin typeface="SassoonCRInfantMedium" panose="02000603020000020003" pitchFamily="2" charset="0"/>
                <a:cs typeface="Arial" panose="020B0604020202020204" pitchFamily="34" charset="0"/>
              </a:rPr>
              <a:t>when adults talk with children about </a:t>
            </a:r>
            <a:r>
              <a:rPr lang="en-GB" sz="1200" dirty="0" smtClean="0">
                <a:latin typeface="SassoonCRInfantMedium" panose="02000603020000020003" pitchFamily="2" charset="0"/>
                <a:cs typeface="Arial" panose="020B0604020202020204" pitchFamily="34" charset="0"/>
              </a:rPr>
              <a:t>the </a:t>
            </a:r>
            <a:r>
              <a:rPr lang="en-GB" sz="1200" dirty="0">
                <a:latin typeface="SassoonCRInfantMedium" panose="02000603020000020003" pitchFamily="2" charset="0"/>
                <a:cs typeface="Arial" panose="020B0604020202020204" pitchFamily="34" charset="0"/>
              </a:rPr>
              <a:t>world around them and the books (stories and </a:t>
            </a:r>
            <a:r>
              <a:rPr lang="en-GB" sz="1200" dirty="0" smtClean="0">
                <a:latin typeface="SassoonCRInfantMedium" panose="02000603020000020003" pitchFamily="2" charset="0"/>
                <a:cs typeface="Arial" panose="020B0604020202020204" pitchFamily="34" charset="0"/>
              </a:rPr>
              <a:t>non-fiction</a:t>
            </a:r>
            <a:r>
              <a:rPr lang="en-GB" sz="1200" dirty="0">
                <a:latin typeface="SassoonCRInfantMedium" panose="02000603020000020003" pitchFamily="2" charset="0"/>
                <a:cs typeface="Arial" panose="020B0604020202020204" pitchFamily="34" charset="0"/>
              </a:rPr>
              <a:t>) they read with them, and enjoy rhymes, </a:t>
            </a:r>
            <a:r>
              <a:rPr lang="en-GB" sz="1200" dirty="0" smtClean="0">
                <a:latin typeface="SassoonCRInfantMedium" panose="02000603020000020003" pitchFamily="2" charset="0"/>
                <a:cs typeface="Arial" panose="020B0604020202020204" pitchFamily="34" charset="0"/>
              </a:rPr>
              <a:t>poems </a:t>
            </a:r>
            <a:r>
              <a:rPr lang="en-GB" sz="1200" dirty="0">
                <a:latin typeface="SassoonCRInfantMedium" panose="02000603020000020003" pitchFamily="2" charset="0"/>
                <a:cs typeface="Arial" panose="020B0604020202020204" pitchFamily="34" charset="0"/>
              </a:rPr>
              <a:t>and songs together. Skilled word reading, </a:t>
            </a:r>
            <a:r>
              <a:rPr lang="en-GB" sz="1200" dirty="0" smtClean="0">
                <a:latin typeface="SassoonCRInfantMedium" panose="02000603020000020003" pitchFamily="2" charset="0"/>
                <a:cs typeface="Arial" panose="020B0604020202020204" pitchFamily="34" charset="0"/>
              </a:rPr>
              <a:t>taught </a:t>
            </a:r>
            <a:r>
              <a:rPr lang="en-GB" sz="1200" dirty="0">
                <a:latin typeface="SassoonCRInfantMedium" panose="02000603020000020003" pitchFamily="2" charset="0"/>
                <a:cs typeface="Arial" panose="020B0604020202020204" pitchFamily="34" charset="0"/>
              </a:rPr>
              <a:t>later, involves both the speedy working out </a:t>
            </a:r>
            <a:r>
              <a:rPr lang="en-GB" sz="1200" dirty="0" smtClean="0">
                <a:latin typeface="SassoonCRInfantMedium" panose="02000603020000020003" pitchFamily="2" charset="0"/>
                <a:cs typeface="Arial" panose="020B0604020202020204" pitchFamily="34" charset="0"/>
              </a:rPr>
              <a:t>of </a:t>
            </a:r>
            <a:r>
              <a:rPr lang="en-GB" sz="1200" dirty="0">
                <a:latin typeface="SassoonCRInfantMedium" panose="02000603020000020003" pitchFamily="2" charset="0"/>
                <a:cs typeface="Arial" panose="020B0604020202020204" pitchFamily="34" charset="0"/>
              </a:rPr>
              <a:t>the pronunciation of unfamiliar printed words </a:t>
            </a:r>
            <a:r>
              <a:rPr lang="en-GB" sz="1200" dirty="0" smtClean="0">
                <a:latin typeface="SassoonCRInfantMedium" panose="02000603020000020003" pitchFamily="2" charset="0"/>
                <a:cs typeface="Arial" panose="020B0604020202020204" pitchFamily="34" charset="0"/>
              </a:rPr>
              <a:t>(</a:t>
            </a:r>
            <a:r>
              <a:rPr lang="en-GB" sz="1200" dirty="0">
                <a:latin typeface="SassoonCRInfantMedium" panose="02000603020000020003" pitchFamily="2" charset="0"/>
                <a:cs typeface="Arial" panose="020B0604020202020204" pitchFamily="34" charset="0"/>
              </a:rPr>
              <a:t>decoding) and the speedy recognition of familiar </a:t>
            </a:r>
            <a:r>
              <a:rPr lang="en-GB" sz="1200" dirty="0" smtClean="0">
                <a:latin typeface="SassoonCRInfantMedium" panose="02000603020000020003" pitchFamily="2" charset="0"/>
                <a:cs typeface="Arial" panose="020B0604020202020204" pitchFamily="34" charset="0"/>
              </a:rPr>
              <a:t>printed </a:t>
            </a:r>
            <a:r>
              <a:rPr lang="en-GB" sz="1200" dirty="0">
                <a:latin typeface="SassoonCRInfantMedium" panose="02000603020000020003" pitchFamily="2" charset="0"/>
                <a:cs typeface="Arial" panose="020B0604020202020204" pitchFamily="34" charset="0"/>
              </a:rPr>
              <a:t>words. Writing involves transcription (spelling </a:t>
            </a:r>
            <a:r>
              <a:rPr lang="en-GB" sz="1200" dirty="0" smtClean="0">
                <a:latin typeface="SassoonCRInfantMedium" panose="02000603020000020003" pitchFamily="2" charset="0"/>
                <a:cs typeface="Arial" panose="020B0604020202020204" pitchFamily="34" charset="0"/>
              </a:rPr>
              <a:t>and </a:t>
            </a:r>
            <a:r>
              <a:rPr lang="en-GB" sz="1200" dirty="0">
                <a:latin typeface="SassoonCRInfantMedium" panose="02000603020000020003" pitchFamily="2" charset="0"/>
                <a:cs typeface="Arial" panose="020B0604020202020204" pitchFamily="34" charset="0"/>
              </a:rPr>
              <a:t>handwriting) and composition (articulating ideas </a:t>
            </a:r>
            <a:r>
              <a:rPr lang="en-GB" sz="1200" dirty="0" smtClean="0">
                <a:latin typeface="SassoonCRInfantMedium" panose="02000603020000020003" pitchFamily="2" charset="0"/>
                <a:cs typeface="Arial" panose="020B0604020202020204" pitchFamily="34" charset="0"/>
              </a:rPr>
              <a:t>and </a:t>
            </a:r>
            <a:r>
              <a:rPr lang="en-GB" sz="1200" dirty="0">
                <a:latin typeface="SassoonCRInfantMedium" panose="02000603020000020003" pitchFamily="2" charset="0"/>
                <a:cs typeface="Arial" panose="020B0604020202020204" pitchFamily="34" charset="0"/>
              </a:rPr>
              <a:t>structuring them in speech, before writing</a:t>
            </a:r>
            <a:r>
              <a:rPr lang="en-GB" sz="1200" dirty="0" smtClean="0">
                <a:latin typeface="SassoonCRInfantMedium" panose="02000603020000020003" pitchFamily="2" charset="0"/>
                <a:cs typeface="Arial" panose="020B0604020202020204" pitchFamily="34" charset="0"/>
              </a:rPr>
              <a:t>).</a:t>
            </a:r>
            <a:endParaRPr lang="en-GB" sz="1200" dirty="0">
              <a:latin typeface="SassoonCRInfantMedium" panose="02000603020000020003" pitchFamily="2" charset="0"/>
              <a:cs typeface="Arial" panose="020B0604020202020204" pitchFamily="34" charset="0"/>
            </a:endParaRPr>
          </a:p>
        </p:txBody>
      </p:sp>
      <p:sp>
        <p:nvSpPr>
          <p:cNvPr id="5" name="TextBox 4"/>
          <p:cNvSpPr txBox="1"/>
          <p:nvPr/>
        </p:nvSpPr>
        <p:spPr>
          <a:xfrm>
            <a:off x="160021" y="2000429"/>
            <a:ext cx="7372349" cy="4708981"/>
          </a:xfrm>
          <a:prstGeom prst="rect">
            <a:avLst/>
          </a:prstGeom>
          <a:solidFill>
            <a:schemeClr val="bg1">
              <a:lumMod val="95000"/>
            </a:schemeClr>
          </a:solidFill>
          <a:ln w="76200">
            <a:solidFill>
              <a:schemeClr val="tx1"/>
            </a:solidFill>
          </a:ln>
        </p:spPr>
        <p:txBody>
          <a:bodyPr wrap="square" rtlCol="0">
            <a:spAutoFit/>
          </a:bodyPr>
          <a:lstStyle/>
          <a:p>
            <a:r>
              <a:rPr lang="en-GB" sz="1200" b="1" dirty="0" smtClean="0">
                <a:latin typeface="SassoonCRInfantMedium" panose="02000603020000020003" pitchFamily="2" charset="0"/>
                <a:cs typeface="Arial" panose="020B0604020202020204" pitchFamily="34" charset="0"/>
              </a:rPr>
              <a:t>At St. Aidan’s</a:t>
            </a:r>
          </a:p>
          <a:p>
            <a:r>
              <a:rPr lang="en-GB" sz="1200" b="1" dirty="0" smtClean="0">
                <a:latin typeface="SassoonCRInfantMedium" panose="02000603020000020003" pitchFamily="2" charset="0"/>
                <a:cs typeface="Arial" panose="020B0604020202020204" pitchFamily="34" charset="0"/>
              </a:rPr>
              <a:t>We are passionate about reading and  want to ensure that our children develop a life-long love of reading. We nurture this passion by sharing both fiction and non-fiction books and poetry throughout the school day and beyond. Throughout the provision, books are carefully chosen to support the resources and interests identified. Areas of provision have mark-making opportunities, and practitioners skilfully incorporate writing for a purpose into play wherever possible.</a:t>
            </a:r>
          </a:p>
          <a:p>
            <a:r>
              <a:rPr lang="en-GB" sz="1200" b="1" dirty="0" smtClean="0">
                <a:latin typeface="SassoonCRInfantMedium" panose="02000603020000020003" pitchFamily="2" charset="0"/>
                <a:cs typeface="Arial" panose="020B0604020202020204" pitchFamily="34" charset="0"/>
              </a:rPr>
              <a:t>All children in the EYFS take home sharing books every week, ensuring that they are exposed to a wide variety of rich, high-quality texts. The importance of reading with children is shared with parents, and communication between parents and teachers around reading, is fluid. In Reception, children also take home a book to read, which is matched perfectly to their phonic ability, to practise fluency.</a:t>
            </a:r>
          </a:p>
          <a:p>
            <a:r>
              <a:rPr lang="en-GB" sz="1200" b="1" dirty="0" smtClean="0">
                <a:latin typeface="SassoonCRInfantMedium" panose="02000603020000020003" pitchFamily="2" charset="0"/>
                <a:cs typeface="Arial" panose="020B0604020202020204" pitchFamily="34" charset="0"/>
              </a:rPr>
              <a:t>We understand the power of repetition when it comes to reading, which is why our planned texts can last for a week or two, allowing the children to truly delve in to the text, unpick, discuss, act out, share thoughts and opinions, make links, and retell. The planned texts are chosen carefully to link to current interests or themes, with opportunities to embed knowledge across other areas of learning too. We use ‘The Poetry Basket’ to teach child a wide rage of poems, these are planned across Nursey and Reception and result in children having an oral bank of poems by the end of their time in Early Years. </a:t>
            </a:r>
          </a:p>
          <a:p>
            <a:r>
              <a:rPr lang="en-GB" sz="1200" b="1" dirty="0">
                <a:latin typeface="SassoonCRInfantMedium" panose="02000603020000020003" pitchFamily="2" charset="0"/>
                <a:cs typeface="Arial" panose="020B0604020202020204" pitchFamily="34" charset="0"/>
              </a:rPr>
              <a:t>W</a:t>
            </a:r>
            <a:r>
              <a:rPr lang="en-GB" sz="1200" b="1" dirty="0" smtClean="0">
                <a:latin typeface="SassoonCRInfantMedium" panose="02000603020000020003" pitchFamily="2" charset="0"/>
                <a:cs typeface="Arial" panose="020B0604020202020204" pitchFamily="34" charset="0"/>
              </a:rPr>
              <a:t>e </a:t>
            </a:r>
            <a:r>
              <a:rPr lang="en-GB" sz="1200" b="1" dirty="0">
                <a:latin typeface="SassoonCRInfantMedium" panose="02000603020000020003" pitchFamily="2" charset="0"/>
                <a:cs typeface="Arial" panose="020B0604020202020204" pitchFamily="34" charset="0"/>
              </a:rPr>
              <a:t>teach </a:t>
            </a:r>
            <a:r>
              <a:rPr lang="en-GB" sz="1200" b="1" dirty="0" smtClean="0">
                <a:latin typeface="SassoonCRInfantMedium" panose="02000603020000020003" pitchFamily="2" charset="0"/>
                <a:cs typeface="Arial" panose="020B0604020202020204" pitchFamily="34" charset="0"/>
              </a:rPr>
              <a:t>phonics using  </a:t>
            </a:r>
            <a:r>
              <a:rPr lang="en-GB" sz="1200" b="1" i="1" dirty="0">
                <a:latin typeface="SassoonCRInfantMedium" panose="02000603020000020003" pitchFamily="2" charset="0"/>
                <a:cs typeface="Arial" panose="020B0604020202020204" pitchFamily="34" charset="0"/>
              </a:rPr>
              <a:t>Little </a:t>
            </a:r>
            <a:r>
              <a:rPr lang="en-GB" sz="1200" b="1" i="1" dirty="0" err="1">
                <a:latin typeface="SassoonCRInfantMedium" panose="02000603020000020003" pitchFamily="2" charset="0"/>
                <a:cs typeface="Arial" panose="020B0604020202020204" pitchFamily="34" charset="0"/>
              </a:rPr>
              <a:t>Wandle</a:t>
            </a:r>
            <a:r>
              <a:rPr lang="en-GB" sz="1200" b="1" i="1" dirty="0">
                <a:latin typeface="SassoonCRInfantMedium" panose="02000603020000020003" pitchFamily="2" charset="0"/>
                <a:cs typeface="Arial" panose="020B0604020202020204" pitchFamily="34" charset="0"/>
              </a:rPr>
              <a:t> Letters and Sounds Revised</a:t>
            </a:r>
            <a:r>
              <a:rPr lang="en-GB" sz="1200" b="1" dirty="0">
                <a:latin typeface="SassoonCRInfantMedium" panose="02000603020000020003" pitchFamily="2" charset="0"/>
                <a:cs typeface="Arial" panose="020B0604020202020204" pitchFamily="34" charset="0"/>
              </a:rPr>
              <a:t>, which is a systematic and synthetic phonics </a:t>
            </a:r>
            <a:r>
              <a:rPr lang="en-GB" sz="1200" b="1" dirty="0" smtClean="0">
                <a:latin typeface="SassoonCRInfantMedium" panose="02000603020000020003" pitchFamily="2" charset="0"/>
                <a:cs typeface="Arial" panose="020B0604020202020204" pitchFamily="34" charset="0"/>
              </a:rPr>
              <a:t>programme.  </a:t>
            </a:r>
            <a:r>
              <a:rPr lang="en-GB" sz="1200" b="1" dirty="0">
                <a:latin typeface="SassoonCRInfantMedium" panose="02000603020000020003" pitchFamily="2" charset="0"/>
                <a:cs typeface="Arial" panose="020B0604020202020204" pitchFamily="34" charset="0"/>
              </a:rPr>
              <a:t>We ensure that Nursery children are well prepared to begin learning grapheme-phoneme correspondences and blending in </a:t>
            </a:r>
            <a:r>
              <a:rPr lang="en-GB" sz="1200" b="1" dirty="0" smtClean="0">
                <a:latin typeface="SassoonCRInfantMedium" panose="02000603020000020003" pitchFamily="2" charset="0"/>
                <a:cs typeface="Arial" panose="020B0604020202020204" pitchFamily="34" charset="0"/>
              </a:rPr>
              <a:t>Reception by providing well sequenced pre-reading opportunities. Phonics </a:t>
            </a:r>
            <a:r>
              <a:rPr lang="en-GB" sz="1200" b="1" dirty="0">
                <a:latin typeface="SassoonCRInfantMedium" panose="02000603020000020003" pitchFamily="2" charset="0"/>
                <a:cs typeface="Arial" panose="020B0604020202020204" pitchFamily="34" charset="0"/>
              </a:rPr>
              <a:t>sessions are taught daily </a:t>
            </a:r>
            <a:r>
              <a:rPr lang="en-GB" sz="1200" b="1" dirty="0" smtClean="0">
                <a:latin typeface="SassoonCRInfantMedium" panose="02000603020000020003" pitchFamily="2" charset="0"/>
                <a:cs typeface="Arial" panose="020B0604020202020204" pitchFamily="34" charset="0"/>
              </a:rPr>
              <a:t>in Nursery and Reception, the length of these sessions increase as the year progresses.</a:t>
            </a:r>
          </a:p>
          <a:p>
            <a:r>
              <a:rPr lang="en-GB" sz="1200" b="1" dirty="0" smtClean="0">
                <a:latin typeface="SassoonCRInfantMedium" panose="02000603020000020003" pitchFamily="2" charset="0"/>
                <a:cs typeface="Arial" panose="020B0604020202020204" pitchFamily="34" charset="0"/>
              </a:rPr>
              <a:t>Pencil grip, letter formation and writing expectation are carefully planned and developed throughout Early Years. In Reception, writing is taught as part of our phonics session and also outside of these sessions in Guided Writing sessions.  We also use ‘Drawing Club’ sessions to develop a love for drawing, mark making and writing. </a:t>
            </a:r>
            <a:endParaRPr lang="en-GB" sz="1200" b="1" dirty="0">
              <a:latin typeface="SassoonCRInfantMedium" panose="02000603020000020003" pitchFamily="2"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7370" y="2697908"/>
            <a:ext cx="1935480" cy="145161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457575" y="2407444"/>
            <a:ext cx="2434590" cy="18259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761898" y="4713965"/>
            <a:ext cx="2572575" cy="1929431"/>
          </a:xfrm>
          <a:prstGeom prst="rect">
            <a:avLst/>
          </a:prstGeom>
        </p:spPr>
      </p:pic>
    </p:spTree>
    <p:extLst>
      <p:ext uri="{BB962C8B-B14F-4D97-AF65-F5344CB8AC3E}">
        <p14:creationId xmlns:p14="http://schemas.microsoft.com/office/powerpoint/2010/main" val="3336311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130" y="4397438"/>
            <a:ext cx="1767239" cy="2356318"/>
          </a:xfrm>
          <a:prstGeom prst="rect">
            <a:avLst/>
          </a:prstGeom>
        </p:spPr>
      </p:pic>
      <p:sp>
        <p:nvSpPr>
          <p:cNvPr id="2" name="Title 1"/>
          <p:cNvSpPr>
            <a:spLocks noGrp="1"/>
          </p:cNvSpPr>
          <p:nvPr>
            <p:ph type="title"/>
          </p:nvPr>
        </p:nvSpPr>
        <p:spPr>
          <a:xfrm>
            <a:off x="0" y="0"/>
            <a:ext cx="12015651" cy="466892"/>
          </a:xfrm>
        </p:spPr>
        <p:txBody>
          <a:bodyPr>
            <a:normAutofit/>
          </a:bodyPr>
          <a:lstStyle/>
          <a:p>
            <a:pPr algn="ctr"/>
            <a:r>
              <a:rPr lang="en-GB" sz="2000" dirty="0" smtClean="0">
                <a:latin typeface="SassoonCRInfantMedium" panose="02000603020000020003" pitchFamily="2" charset="0"/>
                <a:cs typeface="Arial" panose="020B0604020202020204" pitchFamily="34" charset="0"/>
              </a:rPr>
              <a:t>Mathematics</a:t>
            </a:r>
            <a:endParaRPr lang="en-GB" sz="2000" dirty="0">
              <a:latin typeface="SassoonCRInfantMedium" panose="02000603020000020003" pitchFamily="2" charset="0"/>
              <a:cs typeface="Arial" panose="020B0604020202020204" pitchFamily="34" charset="0"/>
            </a:endParaRPr>
          </a:p>
        </p:txBody>
      </p:sp>
      <p:sp>
        <p:nvSpPr>
          <p:cNvPr id="3" name="Content Placeholder 2"/>
          <p:cNvSpPr>
            <a:spLocks noGrp="1"/>
          </p:cNvSpPr>
          <p:nvPr>
            <p:ph idx="1"/>
          </p:nvPr>
        </p:nvSpPr>
        <p:spPr>
          <a:xfrm>
            <a:off x="575310" y="466891"/>
            <a:ext cx="11209020" cy="1712429"/>
          </a:xfrm>
          <a:solidFill>
            <a:schemeClr val="accent6">
              <a:lumMod val="20000"/>
              <a:lumOff val="80000"/>
            </a:schemeClr>
          </a:solidFill>
          <a:ln w="76200">
            <a:solidFill>
              <a:schemeClr val="tx1"/>
            </a:solidFill>
          </a:ln>
        </p:spPr>
        <p:txBody>
          <a:bodyPr>
            <a:noAutofit/>
          </a:bodyPr>
          <a:lstStyle/>
          <a:p>
            <a:pPr marL="0" indent="0" algn="ctr">
              <a:buNone/>
            </a:pPr>
            <a:r>
              <a:rPr lang="en-GB" sz="1300" b="1" dirty="0" smtClean="0">
                <a:latin typeface="SassoonCRInfantMedium" panose="02000603020000020003" pitchFamily="2" charset="0"/>
                <a:cs typeface="Arial" panose="020B0604020202020204" pitchFamily="34" charset="0"/>
              </a:rPr>
              <a:t>EYFS Statutory Educational Programme:</a:t>
            </a:r>
          </a:p>
          <a:p>
            <a:pPr marL="0" indent="0" algn="ctr">
              <a:buNone/>
            </a:pPr>
            <a:r>
              <a:rPr lang="en-GB" sz="1300" dirty="0" smtClean="0">
                <a:latin typeface="SassoonCRInfantMedium" panose="02000603020000020003" pitchFamily="2" charset="0"/>
                <a:cs typeface="Arial" panose="020B0604020202020204" pitchFamily="34" charset="0"/>
              </a:rPr>
              <a:t>Developing </a:t>
            </a:r>
            <a:r>
              <a:rPr lang="en-GB" sz="1300" dirty="0">
                <a:latin typeface="SassoonCRInfantMedium" panose="02000603020000020003" pitchFamily="2" charset="0"/>
                <a:cs typeface="Arial" panose="020B0604020202020204" pitchFamily="34" charset="0"/>
              </a:rPr>
              <a:t>a strong grounding in number is </a:t>
            </a:r>
            <a:r>
              <a:rPr lang="en-GB" sz="1300" dirty="0" smtClean="0">
                <a:latin typeface="SassoonCRInfantMedium" panose="02000603020000020003" pitchFamily="2" charset="0"/>
                <a:cs typeface="Arial" panose="020B0604020202020204" pitchFamily="34" charset="0"/>
              </a:rPr>
              <a:t>essential </a:t>
            </a:r>
            <a:r>
              <a:rPr lang="en-GB" sz="1300" dirty="0">
                <a:latin typeface="SassoonCRInfantMedium" panose="02000603020000020003" pitchFamily="2" charset="0"/>
                <a:cs typeface="Arial" panose="020B0604020202020204" pitchFamily="34" charset="0"/>
              </a:rPr>
              <a:t>so that all children develop the necessary </a:t>
            </a:r>
            <a:r>
              <a:rPr lang="en-GB" sz="1300" dirty="0" smtClean="0">
                <a:latin typeface="SassoonCRInfantMedium" panose="02000603020000020003" pitchFamily="2" charset="0"/>
                <a:cs typeface="Arial" panose="020B0604020202020204" pitchFamily="34" charset="0"/>
              </a:rPr>
              <a:t>building </a:t>
            </a:r>
            <a:r>
              <a:rPr lang="en-GB" sz="1300" dirty="0">
                <a:latin typeface="SassoonCRInfantMedium" panose="02000603020000020003" pitchFamily="2" charset="0"/>
                <a:cs typeface="Arial" panose="020B0604020202020204" pitchFamily="34" charset="0"/>
              </a:rPr>
              <a:t>blocks to excel mathematically. Children </a:t>
            </a:r>
            <a:r>
              <a:rPr lang="en-GB" sz="1300" dirty="0" smtClean="0">
                <a:latin typeface="SassoonCRInfantMedium" panose="02000603020000020003" pitchFamily="2" charset="0"/>
                <a:cs typeface="Arial" panose="020B0604020202020204" pitchFamily="34" charset="0"/>
              </a:rPr>
              <a:t>should </a:t>
            </a:r>
            <a:r>
              <a:rPr lang="en-GB" sz="1300" dirty="0">
                <a:latin typeface="SassoonCRInfantMedium" panose="02000603020000020003" pitchFamily="2" charset="0"/>
                <a:cs typeface="Arial" panose="020B0604020202020204" pitchFamily="34" charset="0"/>
              </a:rPr>
              <a:t>be able to count confidently, develop </a:t>
            </a:r>
            <a:r>
              <a:rPr lang="en-GB" sz="1300" dirty="0" smtClean="0">
                <a:latin typeface="SassoonCRInfantMedium" panose="02000603020000020003" pitchFamily="2" charset="0"/>
                <a:cs typeface="Arial" panose="020B0604020202020204" pitchFamily="34" charset="0"/>
              </a:rPr>
              <a:t>a </a:t>
            </a:r>
            <a:r>
              <a:rPr lang="en-GB" sz="1300" dirty="0">
                <a:latin typeface="SassoonCRInfantMedium" panose="02000603020000020003" pitchFamily="2" charset="0"/>
                <a:cs typeface="Arial" panose="020B0604020202020204" pitchFamily="34" charset="0"/>
              </a:rPr>
              <a:t>deep understanding of the numbers to 10, </a:t>
            </a:r>
            <a:r>
              <a:rPr lang="en-GB" sz="1300" dirty="0" smtClean="0">
                <a:latin typeface="SassoonCRInfantMedium" panose="02000603020000020003" pitchFamily="2" charset="0"/>
                <a:cs typeface="Arial" panose="020B0604020202020204" pitchFamily="34" charset="0"/>
              </a:rPr>
              <a:t>the </a:t>
            </a:r>
            <a:r>
              <a:rPr lang="en-GB" sz="1300" dirty="0">
                <a:latin typeface="SassoonCRInfantMedium" panose="02000603020000020003" pitchFamily="2" charset="0"/>
                <a:cs typeface="Arial" panose="020B0604020202020204" pitchFamily="34" charset="0"/>
              </a:rPr>
              <a:t>relationships between them and the patterns </a:t>
            </a:r>
            <a:r>
              <a:rPr lang="en-GB" sz="1300" dirty="0" smtClean="0">
                <a:latin typeface="SassoonCRInfantMedium" panose="02000603020000020003" pitchFamily="2" charset="0"/>
                <a:cs typeface="Arial" panose="020B0604020202020204" pitchFamily="34" charset="0"/>
              </a:rPr>
              <a:t>within </a:t>
            </a:r>
            <a:r>
              <a:rPr lang="en-GB" sz="1300" dirty="0">
                <a:latin typeface="SassoonCRInfantMedium" panose="02000603020000020003" pitchFamily="2" charset="0"/>
                <a:cs typeface="Arial" panose="020B0604020202020204" pitchFamily="34" charset="0"/>
              </a:rPr>
              <a:t>those </a:t>
            </a:r>
            <a:r>
              <a:rPr lang="en-GB" sz="1300" dirty="0" smtClean="0">
                <a:latin typeface="SassoonCRInfantMedium" panose="02000603020000020003" pitchFamily="2" charset="0"/>
                <a:cs typeface="Arial" panose="020B0604020202020204" pitchFamily="34" charset="0"/>
              </a:rPr>
              <a:t>numbers. By </a:t>
            </a:r>
            <a:r>
              <a:rPr lang="en-GB" sz="1300" dirty="0">
                <a:latin typeface="SassoonCRInfantMedium" panose="02000603020000020003" pitchFamily="2" charset="0"/>
                <a:cs typeface="Arial" panose="020B0604020202020204" pitchFamily="34" charset="0"/>
              </a:rPr>
              <a:t>providing frequent and varied opportunities to build and apply this </a:t>
            </a:r>
            <a:r>
              <a:rPr lang="en-GB" sz="1300" dirty="0" smtClean="0">
                <a:latin typeface="SassoonCRInfantMedium" panose="02000603020000020003" pitchFamily="2" charset="0"/>
                <a:cs typeface="Arial" panose="020B0604020202020204" pitchFamily="34" charset="0"/>
              </a:rPr>
              <a:t>understanding </a:t>
            </a:r>
            <a:r>
              <a:rPr lang="en-GB" sz="1300" dirty="0">
                <a:latin typeface="SassoonCRInfantMedium" panose="02000603020000020003" pitchFamily="2" charset="0"/>
                <a:cs typeface="Arial" panose="020B0604020202020204" pitchFamily="34" charset="0"/>
              </a:rPr>
              <a:t>– such as using manipulatives, including small pebbles and </a:t>
            </a:r>
            <a:r>
              <a:rPr lang="en-GB" sz="1300" dirty="0" smtClean="0">
                <a:latin typeface="SassoonCRInfantMedium" panose="02000603020000020003" pitchFamily="2" charset="0"/>
                <a:cs typeface="Arial" panose="020B0604020202020204" pitchFamily="34" charset="0"/>
              </a:rPr>
              <a:t>tens </a:t>
            </a:r>
            <a:r>
              <a:rPr lang="en-GB" sz="1300" dirty="0">
                <a:latin typeface="SassoonCRInfantMedium" panose="02000603020000020003" pitchFamily="2" charset="0"/>
                <a:cs typeface="Arial" panose="020B0604020202020204" pitchFamily="34" charset="0"/>
              </a:rPr>
              <a:t>frames for organising counting – children will develop a secure base </a:t>
            </a:r>
            <a:r>
              <a:rPr lang="en-GB" sz="1300" dirty="0" smtClean="0">
                <a:latin typeface="SassoonCRInfantMedium" panose="02000603020000020003" pitchFamily="2" charset="0"/>
                <a:cs typeface="Arial" panose="020B0604020202020204" pitchFamily="34" charset="0"/>
              </a:rPr>
              <a:t>of </a:t>
            </a:r>
            <a:r>
              <a:rPr lang="en-GB" sz="1300" dirty="0">
                <a:latin typeface="SassoonCRInfantMedium" panose="02000603020000020003" pitchFamily="2" charset="0"/>
                <a:cs typeface="Arial" panose="020B0604020202020204" pitchFamily="34" charset="0"/>
              </a:rPr>
              <a:t>knowledge and vocabulary from which mastery of mathematics is built. </a:t>
            </a:r>
            <a:r>
              <a:rPr lang="en-GB" sz="1300" dirty="0" smtClean="0">
                <a:latin typeface="SassoonCRInfantMedium" panose="02000603020000020003" pitchFamily="2" charset="0"/>
                <a:cs typeface="Arial" panose="020B0604020202020204" pitchFamily="34" charset="0"/>
              </a:rPr>
              <a:t>In </a:t>
            </a:r>
            <a:r>
              <a:rPr lang="en-GB" sz="1300" dirty="0">
                <a:latin typeface="SassoonCRInfantMedium" panose="02000603020000020003" pitchFamily="2" charset="0"/>
                <a:cs typeface="Arial" panose="020B0604020202020204" pitchFamily="34" charset="0"/>
              </a:rPr>
              <a:t>addition, it is important that the curriculum includes rich opportunities </a:t>
            </a:r>
            <a:r>
              <a:rPr lang="en-GB" sz="1300" dirty="0" smtClean="0">
                <a:latin typeface="SassoonCRInfantMedium" panose="02000603020000020003" pitchFamily="2" charset="0"/>
                <a:cs typeface="Arial" panose="020B0604020202020204" pitchFamily="34" charset="0"/>
              </a:rPr>
              <a:t>for </a:t>
            </a:r>
            <a:r>
              <a:rPr lang="en-GB" sz="1300" dirty="0">
                <a:latin typeface="SassoonCRInfantMedium" panose="02000603020000020003" pitchFamily="2" charset="0"/>
                <a:cs typeface="Arial" panose="020B0604020202020204" pitchFamily="34" charset="0"/>
              </a:rPr>
              <a:t>children to develop their spatial reasoning skills across all areas of </a:t>
            </a:r>
            <a:r>
              <a:rPr lang="en-GB" sz="1300" dirty="0" smtClean="0">
                <a:latin typeface="SassoonCRInfantMedium" panose="02000603020000020003" pitchFamily="2" charset="0"/>
                <a:cs typeface="Arial" panose="020B0604020202020204" pitchFamily="34" charset="0"/>
              </a:rPr>
              <a:t>mathematics </a:t>
            </a:r>
            <a:r>
              <a:rPr lang="en-GB" sz="1300" dirty="0">
                <a:latin typeface="SassoonCRInfantMedium" panose="02000603020000020003" pitchFamily="2" charset="0"/>
                <a:cs typeface="Arial" panose="020B0604020202020204" pitchFamily="34" charset="0"/>
              </a:rPr>
              <a:t>including shape, space and measures. It is important that children </a:t>
            </a:r>
            <a:r>
              <a:rPr lang="en-GB" sz="1300" dirty="0" smtClean="0">
                <a:latin typeface="SassoonCRInfantMedium" panose="02000603020000020003" pitchFamily="2" charset="0"/>
                <a:cs typeface="Arial" panose="020B0604020202020204" pitchFamily="34" charset="0"/>
              </a:rPr>
              <a:t>develop </a:t>
            </a:r>
            <a:r>
              <a:rPr lang="en-GB" sz="1300" dirty="0">
                <a:latin typeface="SassoonCRInfantMedium" panose="02000603020000020003" pitchFamily="2" charset="0"/>
                <a:cs typeface="Arial" panose="020B0604020202020204" pitchFamily="34" charset="0"/>
              </a:rPr>
              <a:t>positive attitudes and interests in mathematics, look for patterns and </a:t>
            </a:r>
            <a:r>
              <a:rPr lang="en-GB" sz="1300" dirty="0" smtClean="0">
                <a:latin typeface="SassoonCRInfantMedium" panose="02000603020000020003" pitchFamily="2" charset="0"/>
                <a:cs typeface="Arial" panose="020B0604020202020204" pitchFamily="34" charset="0"/>
              </a:rPr>
              <a:t>relationships</a:t>
            </a:r>
            <a:r>
              <a:rPr lang="en-GB" sz="1300" dirty="0">
                <a:latin typeface="SassoonCRInfantMedium" panose="02000603020000020003" pitchFamily="2" charset="0"/>
                <a:cs typeface="Arial" panose="020B0604020202020204" pitchFamily="34" charset="0"/>
              </a:rPr>
              <a:t>, spot connections, ‘have a go’, talk to adults and peers about </a:t>
            </a:r>
            <a:r>
              <a:rPr lang="en-GB" sz="1300" dirty="0" smtClean="0">
                <a:latin typeface="SassoonCRInfantMedium" panose="02000603020000020003" pitchFamily="2" charset="0"/>
                <a:cs typeface="Arial" panose="020B0604020202020204" pitchFamily="34" charset="0"/>
              </a:rPr>
              <a:t>what </a:t>
            </a:r>
            <a:r>
              <a:rPr lang="en-GB" sz="1300" dirty="0">
                <a:latin typeface="SassoonCRInfantMedium" panose="02000603020000020003" pitchFamily="2" charset="0"/>
                <a:cs typeface="Arial" panose="020B0604020202020204" pitchFamily="34" charset="0"/>
              </a:rPr>
              <a:t>they notice and not be afraid to make </a:t>
            </a:r>
            <a:r>
              <a:rPr lang="en-GB" sz="1300" dirty="0" smtClean="0">
                <a:latin typeface="SassoonCRInfantMedium" panose="02000603020000020003" pitchFamily="2" charset="0"/>
                <a:cs typeface="Arial" panose="020B0604020202020204" pitchFamily="34" charset="0"/>
              </a:rPr>
              <a:t>mistakes.</a:t>
            </a:r>
            <a:endParaRPr lang="en-GB" sz="1300" dirty="0">
              <a:latin typeface="SassoonCRInfantMedium" panose="02000603020000020003" pitchFamily="2" charset="0"/>
              <a:cs typeface="Arial" panose="020B0604020202020204" pitchFamily="34" charset="0"/>
            </a:endParaRPr>
          </a:p>
        </p:txBody>
      </p:sp>
      <p:sp>
        <p:nvSpPr>
          <p:cNvPr id="4" name="TextBox 3"/>
          <p:cNvSpPr txBox="1"/>
          <p:nvPr/>
        </p:nvSpPr>
        <p:spPr>
          <a:xfrm>
            <a:off x="5520690" y="2567995"/>
            <a:ext cx="6263640" cy="3893374"/>
          </a:xfrm>
          <a:prstGeom prst="rect">
            <a:avLst/>
          </a:prstGeom>
          <a:solidFill>
            <a:schemeClr val="bg1">
              <a:lumMod val="95000"/>
            </a:schemeClr>
          </a:solidFill>
          <a:ln w="76200">
            <a:solidFill>
              <a:schemeClr val="tx1"/>
            </a:solidFill>
          </a:ln>
        </p:spPr>
        <p:txBody>
          <a:bodyPr wrap="square" rtlCol="0">
            <a:spAutoFit/>
          </a:bodyPr>
          <a:lstStyle/>
          <a:p>
            <a:r>
              <a:rPr lang="en-GB" sz="1300" b="1" dirty="0" smtClean="0">
                <a:latin typeface="SassoonCRInfantMedium" panose="02000603020000020003" pitchFamily="2" charset="0"/>
                <a:cs typeface="Arial" panose="020B0604020202020204" pitchFamily="34" charset="0"/>
              </a:rPr>
              <a:t>At St. Aidan’s:</a:t>
            </a:r>
          </a:p>
          <a:p>
            <a:endParaRPr lang="en-GB" sz="1300" b="1" dirty="0" smtClean="0">
              <a:latin typeface="SassoonCRInfantMedium" panose="02000603020000020003" pitchFamily="2" charset="0"/>
              <a:cs typeface="Arial" panose="020B0604020202020204" pitchFamily="34" charset="0"/>
            </a:endParaRPr>
          </a:p>
          <a:p>
            <a:r>
              <a:rPr lang="en-GB" sz="1300" b="1" dirty="0" smtClean="0">
                <a:latin typeface="SassoonCRInfantMedium" panose="02000603020000020003" pitchFamily="2" charset="0"/>
                <a:cs typeface="Arial" panose="020B0604020202020204" pitchFamily="34" charset="0"/>
              </a:rPr>
              <a:t>Maths is everywhere! </a:t>
            </a:r>
            <a:r>
              <a:rPr lang="en-GB" sz="1300" b="1" dirty="0">
                <a:latin typeface="SassoonCRInfantMedium" panose="02000603020000020003" pitchFamily="2" charset="0"/>
                <a:cs typeface="Arial" panose="020B0604020202020204" pitchFamily="34" charset="0"/>
              </a:rPr>
              <a:t>O</a:t>
            </a:r>
            <a:r>
              <a:rPr lang="en-GB" sz="1300" b="1" dirty="0" smtClean="0">
                <a:latin typeface="SassoonCRInfantMedium" panose="02000603020000020003" pitchFamily="2" charset="0"/>
                <a:cs typeface="Arial" panose="020B0604020202020204" pitchFamily="34" charset="0"/>
              </a:rPr>
              <a:t>ur provision areas have been carefully planned to ensure that there are opportunities to apply and consolidate maths skills. </a:t>
            </a:r>
            <a:endParaRPr lang="en-GB" sz="1300" b="1" dirty="0">
              <a:latin typeface="SassoonCRInfantMedium" panose="02000603020000020003" pitchFamily="2" charset="0"/>
              <a:cs typeface="Arial" panose="020B0604020202020204" pitchFamily="34" charset="0"/>
            </a:endParaRPr>
          </a:p>
          <a:p>
            <a:r>
              <a:rPr lang="en-GB" sz="1300" b="1" dirty="0" smtClean="0">
                <a:latin typeface="SassoonCRInfantMedium" panose="02000603020000020003" pitchFamily="2" charset="0"/>
                <a:cs typeface="Arial" panose="020B0604020202020204" pitchFamily="34" charset="0"/>
              </a:rPr>
              <a:t>We use schemes of learning from’ White Rose’ maths, carefully adapting them to meet the needs of our children. Through a balance of adult-initiated and child led learning opportunities, children develop a grounding in number and skills, including understanding shape, pattern, cardinality and comparison. </a:t>
            </a:r>
          </a:p>
          <a:p>
            <a:r>
              <a:rPr lang="en-GB" sz="1300" b="1" dirty="0" smtClean="0">
                <a:latin typeface="SassoonCRInfantMedium" panose="02000603020000020003" pitchFamily="2" charset="0"/>
                <a:cs typeface="Arial" panose="020B0604020202020204" pitchFamily="34" charset="0"/>
              </a:rPr>
              <a:t>Opportunities to develop maths skills are evident throughout the spaces including opportunities to count resources when tidying, talk about size and length when selecting paper/ribbon the creative area.  Discuss size, similarities and differences when using the  block and small world areas. </a:t>
            </a:r>
          </a:p>
          <a:p>
            <a:r>
              <a:rPr lang="en-GB" sz="1300" b="1" dirty="0" smtClean="0">
                <a:latin typeface="SassoonCRInfantMedium" panose="02000603020000020003" pitchFamily="2" charset="0"/>
                <a:cs typeface="Arial" panose="020B0604020202020204" pitchFamily="34" charset="0"/>
              </a:rPr>
              <a:t>Children learn number rhymes and counting songs. </a:t>
            </a:r>
            <a:r>
              <a:rPr lang="en-GB" sz="1300" b="1" dirty="0">
                <a:latin typeface="SassoonCRInfantMedium" panose="02000603020000020003" pitchFamily="2" charset="0"/>
                <a:cs typeface="Arial" panose="020B0604020202020204" pitchFamily="34" charset="0"/>
              </a:rPr>
              <a:t>O</a:t>
            </a:r>
            <a:r>
              <a:rPr lang="en-GB" sz="1300" b="1" dirty="0" smtClean="0">
                <a:latin typeface="SassoonCRInfantMedium" panose="02000603020000020003" pitchFamily="2" charset="0"/>
                <a:cs typeface="Arial" panose="020B0604020202020204" pitchFamily="34" charset="0"/>
              </a:rPr>
              <a:t>ur youngest children develop a sound understanding of how numbers change, and what that looks like, through using a wide range of practical resources.. Practitioners plan activities to consolidate learning, so that children can apply new knowledge in a natural and meaningful way.</a:t>
            </a:r>
          </a:p>
          <a:p>
            <a:r>
              <a:rPr lang="en-GB" sz="1300" b="1" dirty="0" smtClean="0">
                <a:latin typeface="SassoonCRInfantMedium" panose="02000603020000020003" pitchFamily="2" charset="0"/>
                <a:cs typeface="Arial" panose="020B0604020202020204" pitchFamily="34" charset="0"/>
              </a:rPr>
              <a:t>Maths language and vocabulary is clearly planned and progressive and is modelled by skilled adults during play and guided activities.  </a:t>
            </a:r>
            <a:endParaRPr lang="en-GB" sz="1300" b="1" dirty="0" smtClean="0">
              <a:latin typeface="SassoonCRInfantMedium" panose="02000603020000020003"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35" y="2461973"/>
            <a:ext cx="2407920" cy="18059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38871" y="3024263"/>
            <a:ext cx="2276308" cy="1707231"/>
          </a:xfrm>
          <a:prstGeom prst="rect">
            <a:avLst/>
          </a:prstGeom>
        </p:spPr>
      </p:pic>
    </p:spTree>
    <p:extLst>
      <p:ext uri="{BB962C8B-B14F-4D97-AF65-F5344CB8AC3E}">
        <p14:creationId xmlns:p14="http://schemas.microsoft.com/office/powerpoint/2010/main" val="1516093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6"/>
            <a:ext cx="12192000" cy="536212"/>
          </a:xfrm>
        </p:spPr>
        <p:txBody>
          <a:bodyPr>
            <a:normAutofit/>
          </a:bodyPr>
          <a:lstStyle/>
          <a:p>
            <a:pPr algn="ctr"/>
            <a:r>
              <a:rPr lang="en-GB" sz="2000" dirty="0" smtClean="0">
                <a:latin typeface="SassoonCRInfantMedium" panose="02000603020000020003" pitchFamily="2" charset="0"/>
                <a:cs typeface="Arial" panose="020B0604020202020204" pitchFamily="34" charset="0"/>
              </a:rPr>
              <a:t>Understanding The World</a:t>
            </a:r>
            <a:endParaRPr lang="en-GB" sz="2000" dirty="0">
              <a:latin typeface="SassoonCRInfantMedium" panose="02000603020000020003" pitchFamily="2" charset="0"/>
              <a:cs typeface="Arial" panose="020B0604020202020204" pitchFamily="34" charset="0"/>
            </a:endParaRPr>
          </a:p>
        </p:txBody>
      </p:sp>
      <p:sp>
        <p:nvSpPr>
          <p:cNvPr id="3" name="Content Placeholder 2"/>
          <p:cNvSpPr>
            <a:spLocks noGrp="1"/>
          </p:cNvSpPr>
          <p:nvPr>
            <p:ph idx="1"/>
          </p:nvPr>
        </p:nvSpPr>
        <p:spPr>
          <a:xfrm>
            <a:off x="243840" y="570958"/>
            <a:ext cx="11631930" cy="1492431"/>
          </a:xfrm>
          <a:solidFill>
            <a:schemeClr val="accent6">
              <a:lumMod val="20000"/>
              <a:lumOff val="80000"/>
            </a:schemeClr>
          </a:solidFill>
          <a:ln w="76200">
            <a:solidFill>
              <a:schemeClr val="tx1"/>
            </a:solidFill>
          </a:ln>
        </p:spPr>
        <p:txBody>
          <a:bodyPr>
            <a:normAutofit/>
          </a:bodyPr>
          <a:lstStyle/>
          <a:p>
            <a:pPr marL="0" indent="0" algn="ctr">
              <a:buNone/>
            </a:pPr>
            <a:r>
              <a:rPr lang="en-GB" sz="1300" b="1" dirty="0">
                <a:latin typeface="SassoonCRInfantMedium" panose="02000603020000020003" pitchFamily="2" charset="0"/>
                <a:cs typeface="Arial" panose="020B0604020202020204" pitchFamily="34" charset="0"/>
              </a:rPr>
              <a:t>EYFS Statutory Educational Programme: </a:t>
            </a:r>
          </a:p>
          <a:p>
            <a:pPr marL="0" indent="0" algn="ctr">
              <a:buNone/>
            </a:pPr>
            <a:r>
              <a:rPr lang="en-GB" sz="1300" dirty="0">
                <a:latin typeface="SassoonCRInfantMedium" panose="02000603020000020003" pitchFamily="2" charset="0"/>
                <a:cs typeface="Arial" panose="020B0604020202020204" pitchFamily="34" charset="0"/>
              </a:rPr>
              <a:t>Understanding the world involves guiding children </a:t>
            </a:r>
            <a:r>
              <a:rPr lang="en-GB" sz="1300" dirty="0" smtClean="0">
                <a:latin typeface="SassoonCRInfantMedium" panose="02000603020000020003" pitchFamily="2" charset="0"/>
                <a:cs typeface="Arial" panose="020B0604020202020204" pitchFamily="34" charset="0"/>
              </a:rPr>
              <a:t>to </a:t>
            </a:r>
            <a:r>
              <a:rPr lang="en-GB" sz="1300" dirty="0">
                <a:latin typeface="SassoonCRInfantMedium" panose="02000603020000020003" pitchFamily="2" charset="0"/>
                <a:cs typeface="Arial" panose="020B0604020202020204" pitchFamily="34" charset="0"/>
              </a:rPr>
              <a:t>make sense of their physical world and </a:t>
            </a:r>
            <a:r>
              <a:rPr lang="en-GB" sz="1300" dirty="0" smtClean="0">
                <a:latin typeface="SassoonCRInfantMedium" panose="02000603020000020003" pitchFamily="2" charset="0"/>
                <a:cs typeface="Arial" panose="020B0604020202020204" pitchFamily="34" charset="0"/>
              </a:rPr>
              <a:t>their community</a:t>
            </a:r>
            <a:r>
              <a:rPr lang="en-GB" sz="1300" dirty="0">
                <a:latin typeface="SassoonCRInfantMedium" panose="02000603020000020003" pitchFamily="2" charset="0"/>
                <a:cs typeface="Arial" panose="020B0604020202020204" pitchFamily="34" charset="0"/>
              </a:rPr>
              <a:t>. The frequency and range of children’s </a:t>
            </a:r>
            <a:r>
              <a:rPr lang="en-GB" sz="1300" dirty="0" smtClean="0">
                <a:latin typeface="SassoonCRInfantMedium" panose="02000603020000020003" pitchFamily="2" charset="0"/>
                <a:cs typeface="Arial" panose="020B0604020202020204" pitchFamily="34" charset="0"/>
              </a:rPr>
              <a:t>personal </a:t>
            </a:r>
            <a:r>
              <a:rPr lang="en-GB" sz="1300" dirty="0">
                <a:latin typeface="SassoonCRInfantMedium" panose="02000603020000020003" pitchFamily="2" charset="0"/>
                <a:cs typeface="Arial" panose="020B0604020202020204" pitchFamily="34" charset="0"/>
              </a:rPr>
              <a:t>experiences increases their knowledge </a:t>
            </a:r>
            <a:r>
              <a:rPr lang="en-GB" sz="1300" dirty="0" smtClean="0">
                <a:latin typeface="SassoonCRInfantMedium" panose="02000603020000020003" pitchFamily="2" charset="0"/>
                <a:cs typeface="Arial" panose="020B0604020202020204" pitchFamily="34" charset="0"/>
              </a:rPr>
              <a:t>and </a:t>
            </a:r>
            <a:r>
              <a:rPr lang="en-GB" sz="1300" dirty="0">
                <a:latin typeface="SassoonCRInfantMedium" panose="02000603020000020003" pitchFamily="2" charset="0"/>
                <a:cs typeface="Arial" panose="020B0604020202020204" pitchFamily="34" charset="0"/>
              </a:rPr>
              <a:t>sense of the world around them – from visiting </a:t>
            </a:r>
            <a:r>
              <a:rPr lang="en-GB" sz="1300" dirty="0" smtClean="0">
                <a:latin typeface="SassoonCRInfantMedium" panose="02000603020000020003" pitchFamily="2" charset="0"/>
                <a:cs typeface="Arial" panose="020B0604020202020204" pitchFamily="34" charset="0"/>
              </a:rPr>
              <a:t>parks</a:t>
            </a:r>
            <a:r>
              <a:rPr lang="en-GB" sz="1300" dirty="0">
                <a:latin typeface="SassoonCRInfantMedium" panose="02000603020000020003" pitchFamily="2" charset="0"/>
                <a:cs typeface="Arial" panose="020B0604020202020204" pitchFamily="34" charset="0"/>
              </a:rPr>
              <a:t>, libraries and museums to meeting important </a:t>
            </a:r>
            <a:r>
              <a:rPr lang="en-GB" sz="1300" dirty="0" smtClean="0">
                <a:latin typeface="SassoonCRInfantMedium" panose="02000603020000020003" pitchFamily="2" charset="0"/>
                <a:cs typeface="Arial" panose="020B0604020202020204" pitchFamily="34" charset="0"/>
              </a:rPr>
              <a:t>members </a:t>
            </a:r>
            <a:r>
              <a:rPr lang="en-GB" sz="1300" dirty="0">
                <a:latin typeface="SassoonCRInfantMedium" panose="02000603020000020003" pitchFamily="2" charset="0"/>
                <a:cs typeface="Arial" panose="020B0604020202020204" pitchFamily="34" charset="0"/>
              </a:rPr>
              <a:t>of society such as police officers, nurses </a:t>
            </a:r>
            <a:r>
              <a:rPr lang="en-GB" sz="1300" dirty="0" smtClean="0">
                <a:latin typeface="SassoonCRInfantMedium" panose="02000603020000020003" pitchFamily="2" charset="0"/>
                <a:cs typeface="Arial" panose="020B0604020202020204" pitchFamily="34" charset="0"/>
              </a:rPr>
              <a:t>and </a:t>
            </a:r>
            <a:r>
              <a:rPr lang="en-GB" sz="1300" dirty="0">
                <a:latin typeface="SassoonCRInfantMedium" panose="02000603020000020003" pitchFamily="2" charset="0"/>
                <a:cs typeface="Arial" panose="020B0604020202020204" pitchFamily="34" charset="0"/>
              </a:rPr>
              <a:t>firefighters. In addition, listening to a broad </a:t>
            </a:r>
            <a:r>
              <a:rPr lang="en-GB" sz="1300" dirty="0" smtClean="0">
                <a:latin typeface="SassoonCRInfantMedium" panose="02000603020000020003" pitchFamily="2" charset="0"/>
                <a:cs typeface="Arial" panose="020B0604020202020204" pitchFamily="34" charset="0"/>
              </a:rPr>
              <a:t>selection </a:t>
            </a:r>
            <a:r>
              <a:rPr lang="en-GB" sz="1300" dirty="0">
                <a:latin typeface="SassoonCRInfantMedium" panose="02000603020000020003" pitchFamily="2" charset="0"/>
                <a:cs typeface="Arial" panose="020B0604020202020204" pitchFamily="34" charset="0"/>
              </a:rPr>
              <a:t>of stories, non-fiction, rhymes and poems </a:t>
            </a:r>
            <a:r>
              <a:rPr lang="en-GB" sz="1300" dirty="0" smtClean="0">
                <a:latin typeface="SassoonCRInfantMedium" panose="02000603020000020003" pitchFamily="2" charset="0"/>
                <a:cs typeface="Arial" panose="020B0604020202020204" pitchFamily="34" charset="0"/>
              </a:rPr>
              <a:t>will </a:t>
            </a:r>
            <a:r>
              <a:rPr lang="en-GB" sz="1300" dirty="0">
                <a:latin typeface="SassoonCRInfantMedium" panose="02000603020000020003" pitchFamily="2" charset="0"/>
                <a:cs typeface="Arial" panose="020B0604020202020204" pitchFamily="34" charset="0"/>
              </a:rPr>
              <a:t>foster their understanding of our culturally, </a:t>
            </a:r>
            <a:r>
              <a:rPr lang="en-GB" sz="1300" dirty="0" smtClean="0">
                <a:latin typeface="SassoonCRInfantMedium" panose="02000603020000020003" pitchFamily="2" charset="0"/>
                <a:cs typeface="Arial" panose="020B0604020202020204" pitchFamily="34" charset="0"/>
              </a:rPr>
              <a:t>socially</a:t>
            </a:r>
            <a:r>
              <a:rPr lang="en-GB" sz="1300" dirty="0">
                <a:latin typeface="SassoonCRInfantMedium" panose="02000603020000020003" pitchFamily="2" charset="0"/>
                <a:cs typeface="Arial" panose="020B0604020202020204" pitchFamily="34" charset="0"/>
              </a:rPr>
              <a:t>, technologically and ecologically diverse </a:t>
            </a:r>
            <a:r>
              <a:rPr lang="en-GB" sz="1300" dirty="0" smtClean="0">
                <a:latin typeface="SassoonCRInfantMedium" panose="02000603020000020003" pitchFamily="2" charset="0"/>
                <a:cs typeface="Arial" panose="020B0604020202020204" pitchFamily="34" charset="0"/>
              </a:rPr>
              <a:t>world</a:t>
            </a:r>
            <a:r>
              <a:rPr lang="en-GB" sz="1300" dirty="0">
                <a:latin typeface="SassoonCRInfantMedium" panose="02000603020000020003" pitchFamily="2" charset="0"/>
                <a:cs typeface="Arial" panose="020B0604020202020204" pitchFamily="34" charset="0"/>
              </a:rPr>
              <a:t>. As well as building important knowledge, </a:t>
            </a:r>
            <a:r>
              <a:rPr lang="en-GB" sz="1300" dirty="0" smtClean="0">
                <a:latin typeface="SassoonCRInfantMedium" panose="02000603020000020003" pitchFamily="2" charset="0"/>
                <a:cs typeface="Arial" panose="020B0604020202020204" pitchFamily="34" charset="0"/>
              </a:rPr>
              <a:t>this </a:t>
            </a:r>
            <a:r>
              <a:rPr lang="en-GB" sz="1300" dirty="0">
                <a:latin typeface="SassoonCRInfantMedium" panose="02000603020000020003" pitchFamily="2" charset="0"/>
                <a:cs typeface="Arial" panose="020B0604020202020204" pitchFamily="34" charset="0"/>
              </a:rPr>
              <a:t>extends their familiarity with words that support </a:t>
            </a:r>
            <a:r>
              <a:rPr lang="en-GB" sz="1300" dirty="0" smtClean="0">
                <a:latin typeface="SassoonCRInfantMedium" panose="02000603020000020003" pitchFamily="2" charset="0"/>
                <a:cs typeface="Arial" panose="020B0604020202020204" pitchFamily="34" charset="0"/>
              </a:rPr>
              <a:t>understanding </a:t>
            </a:r>
            <a:r>
              <a:rPr lang="en-GB" sz="1300" dirty="0">
                <a:latin typeface="SassoonCRInfantMedium" panose="02000603020000020003" pitchFamily="2" charset="0"/>
                <a:cs typeface="Arial" panose="020B0604020202020204" pitchFamily="34" charset="0"/>
              </a:rPr>
              <a:t>across domains. Enriching and </a:t>
            </a:r>
            <a:r>
              <a:rPr lang="en-GB" sz="1300" dirty="0" smtClean="0">
                <a:latin typeface="SassoonCRInfantMedium" panose="02000603020000020003" pitchFamily="2" charset="0"/>
                <a:cs typeface="Arial" panose="020B0604020202020204" pitchFamily="34" charset="0"/>
              </a:rPr>
              <a:t>widening </a:t>
            </a:r>
            <a:r>
              <a:rPr lang="en-GB" sz="1300" dirty="0">
                <a:latin typeface="SassoonCRInfantMedium" panose="02000603020000020003" pitchFamily="2" charset="0"/>
                <a:cs typeface="Arial" panose="020B0604020202020204" pitchFamily="34" charset="0"/>
              </a:rPr>
              <a:t>children’s vocabulary will support </a:t>
            </a:r>
            <a:r>
              <a:rPr lang="en-GB" sz="1300" dirty="0" smtClean="0">
                <a:latin typeface="SassoonCRInfantMedium" panose="02000603020000020003" pitchFamily="2" charset="0"/>
                <a:cs typeface="Arial" panose="020B0604020202020204" pitchFamily="34" charset="0"/>
              </a:rPr>
              <a:t>later reading comprehension</a:t>
            </a:r>
            <a:r>
              <a:rPr lang="en-GB" sz="1300" dirty="0" smtClean="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p:txBody>
      </p:sp>
      <p:sp>
        <p:nvSpPr>
          <p:cNvPr id="4" name="TextBox 3"/>
          <p:cNvSpPr txBox="1"/>
          <p:nvPr/>
        </p:nvSpPr>
        <p:spPr>
          <a:xfrm>
            <a:off x="243840" y="2204451"/>
            <a:ext cx="6236970" cy="4493538"/>
          </a:xfrm>
          <a:prstGeom prst="rect">
            <a:avLst/>
          </a:prstGeom>
          <a:solidFill>
            <a:schemeClr val="bg1">
              <a:lumMod val="95000"/>
            </a:schemeClr>
          </a:solidFill>
          <a:ln w="76200">
            <a:solidFill>
              <a:schemeClr val="tx1"/>
            </a:solidFill>
          </a:ln>
        </p:spPr>
        <p:txBody>
          <a:bodyPr wrap="square" rtlCol="0">
            <a:spAutoFit/>
          </a:bodyPr>
          <a:lstStyle/>
          <a:p>
            <a:r>
              <a:rPr lang="en-GB" sz="1300" b="1" dirty="0" smtClean="0">
                <a:latin typeface="SassoonCRInfantMedium" panose="02000603020000020003" pitchFamily="2" charset="0"/>
                <a:cs typeface="Arial" panose="020B0604020202020204" pitchFamily="34" charset="0"/>
              </a:rPr>
              <a:t>At St. Aidan’s:</a:t>
            </a:r>
          </a:p>
          <a:p>
            <a:endParaRPr lang="en-GB" sz="1300" b="1" dirty="0">
              <a:latin typeface="SassoonCRInfantMedium" panose="02000603020000020003" pitchFamily="2" charset="0"/>
              <a:cs typeface="Arial" panose="020B0604020202020204" pitchFamily="34" charset="0"/>
            </a:endParaRPr>
          </a:p>
          <a:p>
            <a:r>
              <a:rPr lang="en-GB" sz="1300" b="1" dirty="0" smtClean="0">
                <a:latin typeface="SassoonCRInfantMedium" panose="02000603020000020003" pitchFamily="2" charset="0"/>
                <a:cs typeface="Arial" panose="020B0604020202020204" pitchFamily="34" charset="0"/>
              </a:rPr>
              <a:t>Our curriculum is purposely designed to provide opportunities to embed cross-curricular links. Our key texts are carefully planned to address history, geography and scientific learning, embedding new knowledge in a purposeful way, whilst creating a smooth transition to KS1 curriculum. We want our children to have a sound understanding of their personal community and wider community. , children develop a sense of belonging, whilst keeping in touch with the community and other people and buildings within it. </a:t>
            </a:r>
          </a:p>
          <a:p>
            <a:r>
              <a:rPr lang="en-GB" sz="1300" b="1" dirty="0" smtClean="0">
                <a:latin typeface="SassoonCRInfantMedium" panose="02000603020000020003" pitchFamily="2" charset="0"/>
                <a:cs typeface="Arial" panose="020B0604020202020204" pitchFamily="34" charset="0"/>
              </a:rPr>
              <a:t>Children take walks in their local area, visit the local woods at different seasons and attend Forest School sessions. </a:t>
            </a:r>
          </a:p>
          <a:p>
            <a:r>
              <a:rPr lang="en-GB" sz="1300" b="1" dirty="0">
                <a:latin typeface="SassoonCRInfantMedium" panose="02000603020000020003" pitchFamily="2" charset="0"/>
                <a:cs typeface="Arial" panose="020B0604020202020204" pitchFamily="34" charset="0"/>
              </a:rPr>
              <a:t>Children enjoy a range of hands on experiences such as farm visits</a:t>
            </a:r>
            <a:r>
              <a:rPr lang="en-GB" sz="1300" b="1" dirty="0" smtClean="0">
                <a:latin typeface="SassoonCRInfantMedium" panose="02000603020000020003" pitchFamily="2" charset="0"/>
                <a:cs typeface="Arial" panose="020B0604020202020204" pitchFamily="34" charset="0"/>
              </a:rPr>
              <a:t>, visits to </a:t>
            </a:r>
            <a:r>
              <a:rPr lang="en-GB" sz="1300" b="1" dirty="0">
                <a:latin typeface="SassoonCRInfantMedium" panose="02000603020000020003" pitchFamily="2" charset="0"/>
                <a:cs typeface="Arial" panose="020B0604020202020204" pitchFamily="34" charset="0"/>
              </a:rPr>
              <a:t>the zoo</a:t>
            </a:r>
            <a:r>
              <a:rPr lang="en-GB" sz="1300" b="1" dirty="0" smtClean="0">
                <a:latin typeface="SassoonCRInfantMedium" panose="02000603020000020003" pitchFamily="2" charset="0"/>
                <a:cs typeface="Arial" panose="020B0604020202020204" pitchFamily="34" charset="0"/>
              </a:rPr>
              <a:t>, visits linked to topics, such as ‘Aspiration Street’. As well as a wide range opportunities within provision such as; </a:t>
            </a:r>
            <a:r>
              <a:rPr lang="en-GB" sz="1300" b="1" dirty="0">
                <a:latin typeface="SassoonCRInfantMedium" panose="02000603020000020003" pitchFamily="2" charset="0"/>
                <a:cs typeface="Arial" panose="020B0604020202020204" pitchFamily="34" charset="0"/>
              </a:rPr>
              <a:t>cooking, planting and growing, and caring for the environment and for those who share it with us. </a:t>
            </a:r>
            <a:endParaRPr lang="en-GB" sz="1300" b="1" dirty="0" smtClean="0">
              <a:latin typeface="SassoonCRInfantMedium" panose="02000603020000020003" pitchFamily="2" charset="0"/>
              <a:cs typeface="Arial" panose="020B0604020202020204" pitchFamily="34" charset="0"/>
            </a:endParaRPr>
          </a:p>
          <a:p>
            <a:r>
              <a:rPr lang="en-GB" sz="1300" b="1" dirty="0" smtClean="0">
                <a:latin typeface="SassoonCRInfantMedium" panose="02000603020000020003" pitchFamily="2" charset="0"/>
                <a:cs typeface="Arial" panose="020B0604020202020204" pitchFamily="34" charset="0"/>
              </a:rPr>
              <a:t>Children initially develop a sense of history which is relatable to themselves, how they have grown, things they like to play with. History knowledge then progresses to events outside of their own experiences through stories and links to topics, which may include significant individuals. </a:t>
            </a:r>
          </a:p>
          <a:p>
            <a:r>
              <a:rPr lang="en-GB" sz="1300" b="1" dirty="0" smtClean="0">
                <a:latin typeface="SassoonCRInfantMedium" panose="02000603020000020003" pitchFamily="2" charset="0"/>
                <a:cs typeface="Arial" panose="020B0604020202020204" pitchFamily="34" charset="0"/>
              </a:rPr>
              <a:t>We celebrate a diverse range of festivals from around the world, throughout the year, exposing children to, and celebrating differences. Through our RE scheme ‘Come and See’ the children learn about different religions and festivals.</a:t>
            </a:r>
            <a:endParaRPr lang="en-GB" sz="1300" b="1" dirty="0" smtClean="0">
              <a:latin typeface="SassoonCRInfantMedium" panose="02000603020000020003"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110" y="2164766"/>
            <a:ext cx="2613660" cy="196024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0" y="4491714"/>
            <a:ext cx="2781302" cy="208597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9840757" y="4627454"/>
            <a:ext cx="2228841" cy="167163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954560" y="2540148"/>
            <a:ext cx="2184082" cy="1638062"/>
          </a:xfrm>
          <a:prstGeom prst="rect">
            <a:avLst/>
          </a:prstGeom>
        </p:spPr>
      </p:pic>
    </p:spTree>
    <p:extLst>
      <p:ext uri="{BB962C8B-B14F-4D97-AF65-F5344CB8AC3E}">
        <p14:creationId xmlns:p14="http://schemas.microsoft.com/office/powerpoint/2010/main" val="1570661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7040"/>
          </a:xfrm>
        </p:spPr>
        <p:txBody>
          <a:bodyPr>
            <a:normAutofit/>
          </a:bodyPr>
          <a:lstStyle/>
          <a:p>
            <a:pPr algn="ctr"/>
            <a:r>
              <a:rPr lang="en-GB" sz="2000" dirty="0" smtClean="0">
                <a:latin typeface="SassoonCRInfantMedium" panose="02000603020000020003" pitchFamily="2" charset="0"/>
                <a:cs typeface="Arial" panose="020B0604020202020204" pitchFamily="34" charset="0"/>
              </a:rPr>
              <a:t>Expressive Arts and Design</a:t>
            </a:r>
            <a:endParaRPr lang="en-GB" sz="2000" dirty="0">
              <a:latin typeface="SassoonCRInfantMedium" panose="02000603020000020003" pitchFamily="2" charset="0"/>
              <a:cs typeface="Arial" panose="020B0604020202020204" pitchFamily="34" charset="0"/>
            </a:endParaRPr>
          </a:p>
        </p:txBody>
      </p:sp>
      <p:sp>
        <p:nvSpPr>
          <p:cNvPr id="3" name="Content Placeholder 2"/>
          <p:cNvSpPr>
            <a:spLocks noGrp="1"/>
          </p:cNvSpPr>
          <p:nvPr>
            <p:ph idx="1"/>
          </p:nvPr>
        </p:nvSpPr>
        <p:spPr>
          <a:xfrm>
            <a:off x="284522" y="547784"/>
            <a:ext cx="11545528" cy="1303876"/>
          </a:xfrm>
          <a:solidFill>
            <a:schemeClr val="accent6">
              <a:lumMod val="20000"/>
              <a:lumOff val="80000"/>
            </a:schemeClr>
          </a:solidFill>
          <a:ln w="76200">
            <a:solidFill>
              <a:schemeClr val="tx1"/>
            </a:solidFill>
          </a:ln>
        </p:spPr>
        <p:txBody>
          <a:bodyPr>
            <a:normAutofit/>
          </a:bodyPr>
          <a:lstStyle/>
          <a:p>
            <a:pPr marL="0" indent="0" algn="ctr">
              <a:buNone/>
            </a:pPr>
            <a:r>
              <a:rPr lang="en-GB" sz="1300" b="1" dirty="0">
                <a:latin typeface="SassoonCRInfantMedium" panose="02000603020000020003" pitchFamily="2" charset="0"/>
                <a:cs typeface="Arial" panose="020B0604020202020204" pitchFamily="34" charset="0"/>
              </a:rPr>
              <a:t>EYFS Statutory Educational Programme</a:t>
            </a:r>
            <a:r>
              <a:rPr lang="en-GB" sz="1300" b="1" dirty="0" smtClean="0">
                <a:latin typeface="SassoonCRInfantMedium" panose="02000603020000020003" pitchFamily="2" charset="0"/>
                <a:cs typeface="Arial" panose="020B0604020202020204" pitchFamily="34" charset="0"/>
              </a:rPr>
              <a:t>:</a:t>
            </a:r>
          </a:p>
          <a:p>
            <a:pPr marL="0" indent="0" algn="ctr">
              <a:buNone/>
            </a:pPr>
            <a:r>
              <a:rPr lang="en-GB" sz="1300" dirty="0" smtClean="0">
                <a:latin typeface="SassoonCRInfantMedium" panose="02000603020000020003" pitchFamily="2" charset="0"/>
                <a:cs typeface="Arial" panose="020B0604020202020204" pitchFamily="34" charset="0"/>
              </a:rPr>
              <a:t> </a:t>
            </a:r>
            <a:r>
              <a:rPr lang="en-GB" sz="1300" dirty="0">
                <a:latin typeface="SassoonCRInfantMedium" panose="02000603020000020003" pitchFamily="2" charset="0"/>
                <a:cs typeface="Arial" panose="020B0604020202020204" pitchFamily="34" charset="0"/>
              </a:rPr>
              <a:t>The </a:t>
            </a:r>
            <a:r>
              <a:rPr lang="en-GB" sz="1300" dirty="0" smtClean="0">
                <a:latin typeface="SassoonCRInfantMedium" panose="02000603020000020003" pitchFamily="2" charset="0"/>
                <a:cs typeface="Arial" panose="020B0604020202020204" pitchFamily="34" charset="0"/>
              </a:rPr>
              <a:t>development </a:t>
            </a:r>
            <a:r>
              <a:rPr lang="en-GB" sz="1300" dirty="0">
                <a:latin typeface="SassoonCRInfantMedium" panose="02000603020000020003" pitchFamily="2" charset="0"/>
                <a:cs typeface="Arial" panose="020B0604020202020204" pitchFamily="34" charset="0"/>
              </a:rPr>
              <a:t>of children’s artistic and cultural </a:t>
            </a:r>
            <a:r>
              <a:rPr lang="en-GB" sz="1300" dirty="0" smtClean="0">
                <a:latin typeface="SassoonCRInfantMedium" panose="02000603020000020003" pitchFamily="2" charset="0"/>
                <a:cs typeface="Arial" panose="020B0604020202020204" pitchFamily="34" charset="0"/>
              </a:rPr>
              <a:t>awareness </a:t>
            </a:r>
            <a:r>
              <a:rPr lang="en-GB" sz="1300" dirty="0">
                <a:latin typeface="SassoonCRInfantMedium" panose="02000603020000020003" pitchFamily="2" charset="0"/>
                <a:cs typeface="Arial" panose="020B0604020202020204" pitchFamily="34" charset="0"/>
              </a:rPr>
              <a:t>supports their imagination and </a:t>
            </a:r>
            <a:r>
              <a:rPr lang="en-GB" sz="1300" dirty="0" smtClean="0">
                <a:latin typeface="SassoonCRInfantMedium" panose="02000603020000020003" pitchFamily="2" charset="0"/>
                <a:cs typeface="Arial" panose="020B0604020202020204" pitchFamily="34" charset="0"/>
              </a:rPr>
              <a:t>creativity</a:t>
            </a:r>
            <a:r>
              <a:rPr lang="en-GB" sz="1300" dirty="0">
                <a:latin typeface="SassoonCRInfantMedium" panose="02000603020000020003" pitchFamily="2" charset="0"/>
                <a:cs typeface="Arial" panose="020B0604020202020204" pitchFamily="34" charset="0"/>
              </a:rPr>
              <a:t>. It is important that children have regular </a:t>
            </a:r>
            <a:r>
              <a:rPr lang="en-GB" sz="1300" dirty="0" smtClean="0">
                <a:latin typeface="SassoonCRInfantMedium" panose="02000603020000020003" pitchFamily="2" charset="0"/>
                <a:cs typeface="Arial" panose="020B0604020202020204" pitchFamily="34" charset="0"/>
              </a:rPr>
              <a:t>opportunities </a:t>
            </a:r>
            <a:r>
              <a:rPr lang="en-GB" sz="1300" dirty="0">
                <a:latin typeface="SassoonCRInfantMedium" panose="02000603020000020003" pitchFamily="2" charset="0"/>
                <a:cs typeface="Arial" panose="020B0604020202020204" pitchFamily="34" charset="0"/>
              </a:rPr>
              <a:t>to engage with the arts, enabling </a:t>
            </a:r>
            <a:r>
              <a:rPr lang="en-GB" sz="1300" dirty="0" smtClean="0">
                <a:latin typeface="SassoonCRInfantMedium" panose="02000603020000020003" pitchFamily="2" charset="0"/>
                <a:cs typeface="Arial" panose="020B0604020202020204" pitchFamily="34" charset="0"/>
              </a:rPr>
              <a:t>them to </a:t>
            </a:r>
            <a:r>
              <a:rPr lang="en-GB" sz="1300" dirty="0">
                <a:latin typeface="SassoonCRInfantMedium" panose="02000603020000020003" pitchFamily="2" charset="0"/>
                <a:cs typeface="Arial" panose="020B0604020202020204" pitchFamily="34" charset="0"/>
              </a:rPr>
              <a:t>explore and play with a wide range of media and </a:t>
            </a:r>
            <a:r>
              <a:rPr lang="en-GB" sz="1300" dirty="0" smtClean="0">
                <a:latin typeface="SassoonCRInfantMedium" panose="02000603020000020003" pitchFamily="2" charset="0"/>
                <a:cs typeface="Arial" panose="020B0604020202020204" pitchFamily="34" charset="0"/>
              </a:rPr>
              <a:t>materials</a:t>
            </a:r>
            <a:r>
              <a:rPr lang="en-GB" sz="1300" dirty="0">
                <a:latin typeface="SassoonCRInfantMedium" panose="02000603020000020003" pitchFamily="2" charset="0"/>
                <a:cs typeface="Arial" panose="020B0604020202020204" pitchFamily="34" charset="0"/>
              </a:rPr>
              <a:t>. The quality and variety of what children </a:t>
            </a:r>
            <a:r>
              <a:rPr lang="en-GB" sz="1300" dirty="0" smtClean="0">
                <a:latin typeface="SassoonCRInfantMedium" panose="02000603020000020003" pitchFamily="2" charset="0"/>
                <a:cs typeface="Arial" panose="020B0604020202020204" pitchFamily="34" charset="0"/>
              </a:rPr>
              <a:t>see</a:t>
            </a:r>
            <a:r>
              <a:rPr lang="en-GB" sz="1300" dirty="0">
                <a:latin typeface="SassoonCRInfantMedium" panose="02000603020000020003" pitchFamily="2" charset="0"/>
                <a:cs typeface="Arial" panose="020B0604020202020204" pitchFamily="34" charset="0"/>
              </a:rPr>
              <a:t>, hear and participate in is crucial for developing </a:t>
            </a:r>
            <a:r>
              <a:rPr lang="en-GB" sz="1300" dirty="0" smtClean="0">
                <a:latin typeface="SassoonCRInfantMedium" panose="02000603020000020003" pitchFamily="2" charset="0"/>
                <a:cs typeface="Arial" panose="020B0604020202020204" pitchFamily="34" charset="0"/>
              </a:rPr>
              <a:t>their </a:t>
            </a:r>
            <a:r>
              <a:rPr lang="en-GB" sz="1300" dirty="0">
                <a:latin typeface="SassoonCRInfantMedium" panose="02000603020000020003" pitchFamily="2" charset="0"/>
                <a:cs typeface="Arial" panose="020B0604020202020204" pitchFamily="34" charset="0"/>
              </a:rPr>
              <a:t>understanding, self-expression, vocabulary </a:t>
            </a:r>
            <a:r>
              <a:rPr lang="en-GB" sz="1300" dirty="0" smtClean="0">
                <a:latin typeface="SassoonCRInfantMedium" panose="02000603020000020003" pitchFamily="2" charset="0"/>
                <a:cs typeface="Arial" panose="020B0604020202020204" pitchFamily="34" charset="0"/>
              </a:rPr>
              <a:t>and </a:t>
            </a:r>
            <a:r>
              <a:rPr lang="en-GB" sz="1300" dirty="0">
                <a:latin typeface="SassoonCRInfantMedium" panose="02000603020000020003" pitchFamily="2" charset="0"/>
                <a:cs typeface="Arial" panose="020B0604020202020204" pitchFamily="34" charset="0"/>
              </a:rPr>
              <a:t>ability to communicate through the arts. The </a:t>
            </a:r>
            <a:r>
              <a:rPr lang="en-GB" sz="1300" dirty="0" smtClean="0">
                <a:latin typeface="SassoonCRInfantMedium" panose="02000603020000020003" pitchFamily="2" charset="0"/>
                <a:cs typeface="Arial" panose="020B0604020202020204" pitchFamily="34" charset="0"/>
              </a:rPr>
              <a:t>frequency</a:t>
            </a:r>
            <a:r>
              <a:rPr lang="en-GB" sz="1300" dirty="0">
                <a:latin typeface="SassoonCRInfantMedium" panose="02000603020000020003" pitchFamily="2" charset="0"/>
                <a:cs typeface="Arial" panose="020B0604020202020204" pitchFamily="34" charset="0"/>
              </a:rPr>
              <a:t>, repetition and depth of their experiences </a:t>
            </a:r>
            <a:r>
              <a:rPr lang="en-GB" sz="1300" dirty="0" smtClean="0">
                <a:latin typeface="SassoonCRInfantMedium" panose="02000603020000020003" pitchFamily="2" charset="0"/>
                <a:cs typeface="Arial" panose="020B0604020202020204" pitchFamily="34" charset="0"/>
              </a:rPr>
              <a:t>are </a:t>
            </a:r>
            <a:r>
              <a:rPr lang="en-GB" sz="1300" dirty="0">
                <a:latin typeface="SassoonCRInfantMedium" panose="02000603020000020003" pitchFamily="2" charset="0"/>
                <a:cs typeface="Arial" panose="020B0604020202020204" pitchFamily="34" charset="0"/>
              </a:rPr>
              <a:t>fundamental to their progress in interpreting </a:t>
            </a:r>
            <a:r>
              <a:rPr lang="en-GB" sz="1300" dirty="0" smtClean="0">
                <a:latin typeface="SassoonCRInfantMedium" panose="02000603020000020003" pitchFamily="2" charset="0"/>
                <a:cs typeface="Arial" panose="020B0604020202020204" pitchFamily="34" charset="0"/>
              </a:rPr>
              <a:t>and </a:t>
            </a:r>
            <a:r>
              <a:rPr lang="en-GB" sz="1300" dirty="0">
                <a:latin typeface="SassoonCRInfantMedium" panose="02000603020000020003" pitchFamily="2" charset="0"/>
                <a:cs typeface="Arial" panose="020B0604020202020204" pitchFamily="34" charset="0"/>
              </a:rPr>
              <a:t>appreciating what they hear, respond to </a:t>
            </a:r>
            <a:r>
              <a:rPr lang="en-GB" sz="1300" dirty="0" smtClean="0">
                <a:latin typeface="SassoonCRInfantMedium" panose="02000603020000020003" pitchFamily="2" charset="0"/>
                <a:cs typeface="Arial" panose="020B0604020202020204" pitchFamily="34" charset="0"/>
              </a:rPr>
              <a:t>and observe</a:t>
            </a:r>
            <a:r>
              <a:rPr lang="en-GB" sz="1300" dirty="0" smtClean="0">
                <a:latin typeface="SassoonCRInfantMedium" panose="02000603020000020003" pitchFamily="2" charset="0"/>
              </a:rPr>
              <a:t>.</a:t>
            </a:r>
            <a:endParaRPr lang="en-GB" sz="1300" dirty="0">
              <a:latin typeface="SassoonCRInfantMedium" panose="02000603020000020003" pitchFamily="2" charset="0"/>
            </a:endParaRPr>
          </a:p>
        </p:txBody>
      </p:sp>
      <p:sp>
        <p:nvSpPr>
          <p:cNvPr id="4" name="TextBox 3"/>
          <p:cNvSpPr txBox="1"/>
          <p:nvPr/>
        </p:nvSpPr>
        <p:spPr>
          <a:xfrm>
            <a:off x="284522" y="1992957"/>
            <a:ext cx="4767538" cy="4693593"/>
          </a:xfrm>
          <a:prstGeom prst="rect">
            <a:avLst/>
          </a:prstGeom>
          <a:solidFill>
            <a:schemeClr val="bg1">
              <a:lumMod val="95000"/>
            </a:schemeClr>
          </a:solidFill>
          <a:ln w="76200">
            <a:solidFill>
              <a:schemeClr val="tx1"/>
            </a:solidFill>
          </a:ln>
        </p:spPr>
        <p:txBody>
          <a:bodyPr wrap="square" rtlCol="0">
            <a:spAutoFit/>
          </a:bodyPr>
          <a:lstStyle/>
          <a:p>
            <a:r>
              <a:rPr lang="en-GB" sz="1300" b="1" dirty="0" smtClean="0">
                <a:latin typeface="SassoonCRInfantMedium" panose="02000603020000020003" pitchFamily="2" charset="0"/>
                <a:cs typeface="Arial" panose="020B0604020202020204" pitchFamily="34" charset="0"/>
              </a:rPr>
              <a:t>At St. Aidan’s:</a:t>
            </a:r>
            <a:endParaRPr lang="en-GB" sz="1300" b="1" dirty="0" smtClean="0">
              <a:latin typeface="SassoonCRInfantMedium" panose="02000603020000020003" pitchFamily="2" charset="0"/>
              <a:ea typeface="Times New Roman" panose="02020603050405020304" pitchFamily="18" charset="0"/>
              <a:cs typeface="Arial" panose="020B0604020202020204" pitchFamily="34" charset="0"/>
            </a:endParaRPr>
          </a:p>
          <a:p>
            <a:endParaRPr lang="en-GB" sz="1300" b="1" dirty="0" smtClean="0">
              <a:latin typeface="SassoonCRInfantMedium" panose="02000603020000020003" pitchFamily="2" charset="0"/>
              <a:ea typeface="Times New Roman" panose="02020603050405020304" pitchFamily="18" charset="0"/>
              <a:cs typeface="Arial" panose="020B0604020202020204" pitchFamily="34" charset="0"/>
            </a:endParaRPr>
          </a:p>
          <a:p>
            <a:r>
              <a:rPr lang="en-GB" sz="1300" b="1" dirty="0" smtClean="0">
                <a:latin typeface="SassoonCRInfantMedium" panose="02000603020000020003" pitchFamily="2" charset="0"/>
                <a:ea typeface="Times New Roman" panose="02020603050405020304" pitchFamily="18" charset="0"/>
                <a:cs typeface="Arial" panose="020B0604020202020204" pitchFamily="34" charset="0"/>
              </a:rPr>
              <a:t>We understand that children develop the ability to express themselves through a range of arts, such as poetry, music, role play, dance, storytelling and creative art.</a:t>
            </a:r>
          </a:p>
          <a:p>
            <a:r>
              <a:rPr lang="en-GB" sz="1300" b="1" dirty="0" smtClean="0">
                <a:latin typeface="SassoonCRInfantMedium" panose="02000603020000020003" pitchFamily="2" charset="0"/>
                <a:ea typeface="Times New Roman" panose="02020603050405020304" pitchFamily="18" charset="0"/>
                <a:cs typeface="Arial" panose="020B0604020202020204" pitchFamily="34" charset="0"/>
              </a:rPr>
              <a:t>Our environment is planned to develop creativity and allows children to express themselves and explore their own ideas.  We have  workshop, construction, small world and writing areas that contain loose parts and a wide range of open ended resources that allow children to work creatively. </a:t>
            </a:r>
          </a:p>
          <a:p>
            <a:r>
              <a:rPr lang="en-GB" sz="1300" b="1" dirty="0" smtClean="0">
                <a:latin typeface="SassoonCRInfantMedium" panose="02000603020000020003" pitchFamily="2" charset="0"/>
                <a:cs typeface="Arial" panose="020B0604020202020204" pitchFamily="34" charset="0"/>
              </a:rPr>
              <a:t>As part of our topic cycle, children are exposed to work of different artists for inspiration in creative arts. They are also taught specific skills linked to Art and DT. </a:t>
            </a:r>
          </a:p>
          <a:p>
            <a:r>
              <a:rPr lang="en-GB" sz="1300" b="1" dirty="0" smtClean="0">
                <a:latin typeface="SassoonCRInfantMedium" panose="02000603020000020003" pitchFamily="2" charset="0"/>
                <a:cs typeface="Arial" panose="020B0604020202020204" pitchFamily="34" charset="0"/>
              </a:rPr>
              <a:t>Children follow the ‘</a:t>
            </a:r>
            <a:r>
              <a:rPr lang="en-GB" sz="1300" b="1" dirty="0" err="1" smtClean="0">
                <a:latin typeface="SassoonCRInfantMedium" panose="02000603020000020003" pitchFamily="2" charset="0"/>
                <a:cs typeface="Arial" panose="020B0604020202020204" pitchFamily="34" charset="0"/>
              </a:rPr>
              <a:t>Charanga</a:t>
            </a:r>
            <a:r>
              <a:rPr lang="en-GB" sz="1300" b="1" dirty="0" smtClean="0">
                <a:latin typeface="SassoonCRInfantMedium" panose="02000603020000020003" pitchFamily="2" charset="0"/>
                <a:cs typeface="Arial" panose="020B0604020202020204" pitchFamily="34" charset="0"/>
              </a:rPr>
              <a:t>’ music scheme, teaching skills such as pulse and rhythm which exposing children to music from different genres and cultures. </a:t>
            </a:r>
          </a:p>
          <a:p>
            <a:r>
              <a:rPr lang="en-GB" sz="1300" b="1" dirty="0" smtClean="0">
                <a:latin typeface="SassoonCRInfantMedium" panose="02000603020000020003" pitchFamily="2" charset="0"/>
                <a:cs typeface="Arial" panose="020B0604020202020204" pitchFamily="34" charset="0"/>
              </a:rPr>
              <a:t>We use ‘Poetry Basket’ to nurture a love of hearing and reciting poetry. The children are given the opportunity to perform these poems to an audience. </a:t>
            </a:r>
          </a:p>
          <a:p>
            <a:r>
              <a:rPr lang="en-GB" sz="1300" b="1" dirty="0" smtClean="0">
                <a:latin typeface="SassoonCRInfantMedium" panose="02000603020000020003" pitchFamily="2" charset="0"/>
                <a:cs typeface="Arial" panose="020B0604020202020204" pitchFamily="34" charset="0"/>
              </a:rPr>
              <a:t>The range or resources provided in role-play reflect the broad range of cultures and background that are familiar and less familiar to us.  </a:t>
            </a:r>
          </a:p>
          <a:p>
            <a:endParaRPr lang="en-GB" sz="1300" dirty="0">
              <a:latin typeface="SassoonCRInfantMedium" panose="02000603020000020003"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78717" y="2315854"/>
            <a:ext cx="2583180" cy="19373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768338" y="4707730"/>
            <a:ext cx="2638426" cy="197882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151762" y="4302632"/>
            <a:ext cx="2724477" cy="204335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043096" y="2435311"/>
            <a:ext cx="2251689" cy="1688767"/>
          </a:xfrm>
          <a:prstGeom prst="rect">
            <a:avLst/>
          </a:prstGeom>
        </p:spPr>
      </p:pic>
    </p:spTree>
    <p:extLst>
      <p:ext uri="{BB962C8B-B14F-4D97-AF65-F5344CB8AC3E}">
        <p14:creationId xmlns:p14="http://schemas.microsoft.com/office/powerpoint/2010/main" val="222511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011" y="625730"/>
            <a:ext cx="6735746" cy="1070043"/>
          </a:xfrm>
        </p:spPr>
        <p:txBody>
          <a:bodyPr>
            <a:normAutofit fontScale="90000"/>
          </a:bodyPr>
          <a:lstStyle/>
          <a:p>
            <a:pPr algn="ctr"/>
            <a:r>
              <a:rPr lang="en-GB" sz="3600" b="1" dirty="0">
                <a:latin typeface="SassoonCRInfantMedium" panose="02000603020000020003" pitchFamily="2" charset="0"/>
              </a:rPr>
              <a:t>Early Years Curriculum Rationale</a:t>
            </a:r>
            <a:r>
              <a:rPr lang="en-GB" sz="3600" dirty="0">
                <a:latin typeface="SassoonCRInfantMedium" panose="02000603020000020003" pitchFamily="2" charset="0"/>
              </a:rPr>
              <a:t/>
            </a:r>
            <a:br>
              <a:rPr lang="en-GB" sz="3600" dirty="0">
                <a:latin typeface="SassoonCRInfantMedium" panose="02000603020000020003" pitchFamily="2" charset="0"/>
              </a:rPr>
            </a:b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6361" y="1822715"/>
            <a:ext cx="11633754" cy="4633907"/>
          </a:xfrm>
        </p:spPr>
        <p:txBody>
          <a:bodyPr>
            <a:normAutofit fontScale="25000" lnSpcReduction="20000"/>
          </a:bodyPr>
          <a:lstStyle/>
          <a:p>
            <a:pPr marL="0" indent="0">
              <a:buNone/>
            </a:pPr>
            <a:endParaRPr lang="en-GB" dirty="0">
              <a:latin typeface="SassoonCRInfantMedium" panose="02000603020000020003" pitchFamily="2" charset="0"/>
            </a:endParaRPr>
          </a:p>
          <a:p>
            <a:pPr marL="0" indent="0">
              <a:lnSpc>
                <a:spcPct val="120000"/>
              </a:lnSpc>
              <a:buNone/>
            </a:pPr>
            <a:r>
              <a:rPr lang="en-GB" sz="7200" dirty="0">
                <a:latin typeface="SassoonCRInfantMedium" panose="02000603020000020003" pitchFamily="2" charset="0"/>
              </a:rPr>
              <a:t>At St. Aidan’s we are eager to learn! We want our youngest children to love their educational experiences. We want them to succeed, to have ambitions and grow up wanting to be whatever they choose to be. The principles of the Early Years Foundation Stage are to develop the unique child, providing care and support in a safe environment so that every child’s full potential is reached. Positive relationships ensure that children feel secure, whilst a rich and varied learning environment allows children to discover the world around them and provides opportunities for challenge whilst remaining safe.</a:t>
            </a:r>
            <a:br>
              <a:rPr lang="en-GB" sz="7200" dirty="0">
                <a:latin typeface="SassoonCRInfantMedium" panose="02000603020000020003" pitchFamily="2" charset="0"/>
              </a:rPr>
            </a:br>
            <a:r>
              <a:rPr lang="en-GB" sz="7200" dirty="0">
                <a:latin typeface="SassoonCRInfantMedium" panose="02000603020000020003" pitchFamily="2" charset="0"/>
              </a:rPr>
              <a:t>Children require opportunities to develop independence and self-confidence in an environment where they feel valued, respected and cared for. Clear rules help each child feel safe, whilst high but realistic expectations encourage each child to strive to achieve their best. All children develop at different rates and learn in different ways. W</a:t>
            </a:r>
            <a:r>
              <a:rPr lang="en-GB" sz="7200" dirty="0" smtClean="0">
                <a:latin typeface="SassoonCRInfantMedium" panose="02000603020000020003" pitchFamily="2" charset="0"/>
              </a:rPr>
              <a:t>ell </a:t>
            </a:r>
            <a:r>
              <a:rPr lang="en-GB" sz="7200" dirty="0">
                <a:latin typeface="SassoonCRInfantMedium" panose="02000603020000020003" pitchFamily="2" charset="0"/>
              </a:rPr>
              <a:t>planned experiences in all areas of learning and development are essential, with purposeful play underpinning the delivery of the Early Years education.</a:t>
            </a:r>
            <a:br>
              <a:rPr lang="en-GB" sz="7200" dirty="0">
                <a:latin typeface="SassoonCRInfantMedium" panose="02000603020000020003" pitchFamily="2" charset="0"/>
              </a:rPr>
            </a:br>
            <a:r>
              <a:rPr lang="en-GB" sz="7200" dirty="0">
                <a:latin typeface="SassoonCRInfantMedium" panose="02000603020000020003" pitchFamily="2" charset="0"/>
              </a:rPr>
              <a:t>A high-quality Early Years education lays the foundations for children, with a focus on developing the whole child and to ensure ‘school readiness’. The EYFS provides children with a broad range of learning opportunities with the aim to embed firm foundations in the knowledge and skills needed for good future progress. We aim to develop children’s cultural capital so that they are able to engage with society and understand the importance of being a good UK and global citizen.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58246" y="85293"/>
            <a:ext cx="2147307" cy="16104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054502" y="369871"/>
            <a:ext cx="1737421" cy="1303066"/>
          </a:xfrm>
          <a:prstGeom prst="rect">
            <a:avLst/>
          </a:prstGeom>
        </p:spPr>
      </p:pic>
    </p:spTree>
    <p:extLst>
      <p:ext uri="{BB962C8B-B14F-4D97-AF65-F5344CB8AC3E}">
        <p14:creationId xmlns:p14="http://schemas.microsoft.com/office/powerpoint/2010/main" val="422132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3" y="555441"/>
            <a:ext cx="10515600" cy="944929"/>
          </a:xfrm>
        </p:spPr>
        <p:txBody>
          <a:bodyPr>
            <a:normAutofit fontScale="90000"/>
          </a:bodyPr>
          <a:lstStyle/>
          <a:p>
            <a:pPr algn="ctr"/>
            <a:r>
              <a:rPr lang="en-GB" b="1" dirty="0">
                <a:latin typeface="SassoonCRInfantMedium" panose="02000603020000020003" pitchFamily="2" charset="0"/>
              </a:rPr>
              <a:t>Curriculum Intent</a:t>
            </a:r>
            <a:r>
              <a:rPr lang="en-GB" dirty="0"/>
              <a:t/>
            </a:r>
            <a:br>
              <a:rPr lang="en-GB" dirty="0"/>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788" y="1027906"/>
            <a:ext cx="9413753" cy="4206240"/>
          </a:xfrm>
        </p:spPr>
        <p:txBody>
          <a:bodyPr>
            <a:normAutofit fontScale="25000" lnSpcReduction="20000"/>
          </a:bodyPr>
          <a:lstStyle/>
          <a:p>
            <a:pPr marL="0" indent="0">
              <a:buNone/>
            </a:pPr>
            <a:endParaRPr lang="en-GB" sz="10400" dirty="0"/>
          </a:p>
          <a:p>
            <a:pPr marL="0" indent="0" algn="just">
              <a:lnSpc>
                <a:spcPct val="120000"/>
              </a:lnSpc>
              <a:buNone/>
            </a:pPr>
            <a:r>
              <a:rPr lang="en-GB" sz="8000" dirty="0">
                <a:latin typeface="SassoonCRInfantMedium" panose="02000603020000020003" pitchFamily="2" charset="0"/>
              </a:rPr>
              <a:t>The intent for our children is to enter the next stage of their education ready to tackle new challenges with confidence and a positive mind set.  We will engage our pupils in a stimulating environment led by the children yet carefully organised and managed by adults. Providing a curriculum responsive to individual starting points and needs. We want our children to take the lead in their own learning, encouraging confidence to explore new ideas, think about problems, take risks, make links and seek challenge. </a:t>
            </a:r>
            <a:endParaRPr lang="en-GB" sz="8000" dirty="0" smtClean="0">
              <a:latin typeface="SassoonCRInfantMedium" panose="02000603020000020003" pitchFamily="2" charset="0"/>
            </a:endParaRPr>
          </a:p>
          <a:p>
            <a:pPr marL="0" indent="0" algn="just">
              <a:lnSpc>
                <a:spcPct val="120000"/>
              </a:lnSpc>
              <a:buNone/>
            </a:pPr>
            <a:r>
              <a:rPr lang="en-GB" sz="8000" dirty="0" smtClean="0">
                <a:latin typeface="SassoonCRInfantMedium" panose="02000603020000020003" pitchFamily="2" charset="0"/>
              </a:rPr>
              <a:t>They </a:t>
            </a:r>
            <a:r>
              <a:rPr lang="en-GB" sz="8000" dirty="0">
                <a:latin typeface="SassoonCRInfantMedium" panose="02000603020000020003" pitchFamily="2" charset="0"/>
              </a:rPr>
              <a:t>will develop high levels of engagement, curiosity, collaboration and cooperation and become adept at managing their own behaviour in the classroom and in social situations. Children will express themselves with confidence in a meaningful way. Respecting the opinions and values of themselves and others.  Through careful consideration of the </a:t>
            </a:r>
            <a:r>
              <a:rPr lang="en-GB" sz="8000" dirty="0" smtClean="0">
                <a:latin typeface="SassoonCRInfantMedium" panose="02000603020000020003" pitchFamily="2" charset="0"/>
              </a:rPr>
              <a:t>Characteristics </a:t>
            </a:r>
            <a:r>
              <a:rPr lang="en-GB" sz="8000" dirty="0">
                <a:latin typeface="SassoonCRInfantMedium" panose="02000603020000020003" pitchFamily="2" charset="0"/>
              </a:rPr>
              <a:t>of </a:t>
            </a:r>
            <a:r>
              <a:rPr lang="en-GB" sz="8000" dirty="0" smtClean="0">
                <a:latin typeface="SassoonCRInfantMedium" panose="02000603020000020003" pitchFamily="2" charset="0"/>
              </a:rPr>
              <a:t>Effective Learning, </a:t>
            </a:r>
            <a:r>
              <a:rPr lang="en-GB" sz="8000" dirty="0">
                <a:latin typeface="SassoonCRInfantMedium" panose="02000603020000020003" pitchFamily="2" charset="0"/>
              </a:rPr>
              <a:t>our curriculum will give the children skills for learning in and outside of the classroom to become lifelong learners.</a:t>
            </a:r>
          </a:p>
          <a:p>
            <a:pPr marL="0" indent="0">
              <a:lnSpc>
                <a:spcPct val="120000"/>
              </a:lnSpc>
              <a:buNone/>
            </a:pPr>
            <a:endParaRPr lang="en-GB" sz="8000" dirty="0">
              <a:latin typeface="SassoonCRInfantMedium" panose="02000603020000020003"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854484" y="643335"/>
            <a:ext cx="2225677" cy="16692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680" y="2819400"/>
            <a:ext cx="2275840" cy="1706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968783" y="4906086"/>
            <a:ext cx="1997081" cy="1497811"/>
          </a:xfrm>
          <a:prstGeom prst="rect">
            <a:avLst/>
          </a:prstGeom>
        </p:spPr>
      </p:pic>
    </p:spTree>
    <p:extLst>
      <p:ext uri="{BB962C8B-B14F-4D97-AF65-F5344CB8AC3E}">
        <p14:creationId xmlns:p14="http://schemas.microsoft.com/office/powerpoint/2010/main" val="1993095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057"/>
          </a:xfrm>
        </p:spPr>
        <p:txBody>
          <a:bodyPr>
            <a:normAutofit fontScale="90000"/>
          </a:bodyPr>
          <a:lstStyle/>
          <a:p>
            <a:pPr algn="ctr"/>
            <a:r>
              <a:rPr lang="en-GB" b="1" dirty="0">
                <a:latin typeface="SassoonCRInfantMedium" panose="02000603020000020003" pitchFamily="2" charset="0"/>
              </a:rPr>
              <a:t>Curriculum Implementation</a:t>
            </a:r>
            <a:r>
              <a:rPr lang="en-GB" dirty="0"/>
              <a:t/>
            </a:r>
            <a:br>
              <a:rPr lang="en-GB" dirty="0"/>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8420" y="609848"/>
            <a:ext cx="11842595" cy="6035040"/>
          </a:xfrm>
        </p:spPr>
        <p:txBody>
          <a:bodyPr>
            <a:noAutofit/>
          </a:bodyPr>
          <a:lstStyle/>
          <a:p>
            <a:pPr marL="0" indent="0">
              <a:buNone/>
            </a:pPr>
            <a:endParaRPr lang="en-GB" sz="1800" dirty="0" smtClean="0">
              <a:latin typeface="SassoonCRInfantMedium" panose="02000603020000020003" pitchFamily="2" charset="0"/>
            </a:endParaRPr>
          </a:p>
          <a:p>
            <a:pPr marL="0" indent="0">
              <a:buNone/>
            </a:pPr>
            <a:r>
              <a:rPr lang="en-GB" sz="1800" dirty="0" smtClean="0">
                <a:latin typeface="SassoonCRInfantMedium" panose="02000603020000020003" pitchFamily="2" charset="0"/>
              </a:rPr>
              <a:t>Across </a:t>
            </a:r>
            <a:r>
              <a:rPr lang="en-GB" sz="1800" dirty="0">
                <a:latin typeface="SassoonCRInfantMedium" panose="02000603020000020003" pitchFamily="2" charset="0"/>
              </a:rPr>
              <a:t>our EYFS, we follow the Early Years Statutory Framework. This Framework specifies the requirement for learning and development in the Early Years and provides prime and specific areas of learning we must cover in our curriculum. </a:t>
            </a:r>
            <a:endParaRPr lang="en-GB" sz="1800" dirty="0" smtClean="0">
              <a:latin typeface="SassoonCRInfantMedium" panose="02000603020000020003" pitchFamily="2" charset="0"/>
            </a:endParaRPr>
          </a:p>
          <a:p>
            <a:pPr marL="0" indent="0" algn="ctr">
              <a:buNone/>
            </a:pPr>
            <a:r>
              <a:rPr lang="en-GB" sz="2400" b="1" dirty="0" smtClean="0">
                <a:latin typeface="SassoonCRInfantMedium" panose="02000603020000020003" pitchFamily="2" charset="0"/>
              </a:rPr>
              <a:t>Prime Areas </a:t>
            </a:r>
          </a:p>
          <a:p>
            <a:pPr marL="0" indent="0" algn="ctr">
              <a:buNone/>
            </a:pPr>
            <a:endParaRPr lang="en-GB" sz="2000" b="1" dirty="0" smtClean="0">
              <a:latin typeface="SassoonCRInfantMedium" panose="02000603020000020003" pitchFamily="2" charset="0"/>
            </a:endParaRPr>
          </a:p>
          <a:p>
            <a:pPr marL="0" indent="0" algn="ctr">
              <a:buNone/>
            </a:pPr>
            <a:r>
              <a:rPr lang="en-GB" sz="2000" dirty="0" smtClean="0">
                <a:latin typeface="SassoonCRInfantMedium" panose="02000603020000020003" pitchFamily="2" charset="0"/>
                <a:sym typeface="Symbol" panose="05050102010706020507" pitchFamily="18" charset="2"/>
              </a:rPr>
              <a:t></a:t>
            </a:r>
            <a:r>
              <a:rPr lang="en-GB" sz="2000" dirty="0" smtClean="0">
                <a:latin typeface="SassoonCRInfantMedium" panose="02000603020000020003" pitchFamily="2" charset="0"/>
              </a:rPr>
              <a:t> </a:t>
            </a:r>
            <a:r>
              <a:rPr lang="en-GB" sz="2000" dirty="0">
                <a:latin typeface="SassoonCRInfantMedium" panose="02000603020000020003" pitchFamily="2" charset="0"/>
              </a:rPr>
              <a:t>Personal, Social and Emotional Development </a:t>
            </a:r>
          </a:p>
          <a:p>
            <a:pPr marL="0" indent="0" algn="ctr">
              <a:buNone/>
            </a:pPr>
            <a:r>
              <a:rPr lang="en-GB" sz="2000" dirty="0">
                <a:latin typeface="SassoonCRInfantMedium" panose="02000603020000020003" pitchFamily="2" charset="0"/>
                <a:sym typeface="Symbol" panose="05050102010706020507" pitchFamily="18" charset="2"/>
              </a:rPr>
              <a:t></a:t>
            </a:r>
            <a:r>
              <a:rPr lang="en-GB" sz="2000" dirty="0">
                <a:latin typeface="SassoonCRInfantMedium" panose="02000603020000020003" pitchFamily="2" charset="0"/>
              </a:rPr>
              <a:t> Physical Development</a:t>
            </a:r>
          </a:p>
          <a:p>
            <a:pPr marL="0" indent="0" algn="ctr">
              <a:buNone/>
            </a:pPr>
            <a:r>
              <a:rPr lang="en-GB" sz="2000" dirty="0">
                <a:latin typeface="SassoonCRInfantMedium" panose="02000603020000020003" pitchFamily="2" charset="0"/>
              </a:rPr>
              <a:t> </a:t>
            </a:r>
            <a:r>
              <a:rPr lang="en-GB" sz="2000" dirty="0">
                <a:latin typeface="SassoonCRInfantMedium" panose="02000603020000020003" pitchFamily="2" charset="0"/>
                <a:sym typeface="Symbol" panose="05050102010706020507" pitchFamily="18" charset="2"/>
              </a:rPr>
              <a:t></a:t>
            </a:r>
            <a:r>
              <a:rPr lang="en-GB" sz="2000" dirty="0">
                <a:latin typeface="SassoonCRInfantMedium" panose="02000603020000020003" pitchFamily="2" charset="0"/>
              </a:rPr>
              <a:t> Communication and Language development </a:t>
            </a:r>
          </a:p>
          <a:p>
            <a:pPr marL="0" indent="0" algn="ctr">
              <a:buNone/>
            </a:pPr>
            <a:endParaRPr lang="en-GB" sz="2000" b="1" dirty="0" smtClean="0">
              <a:latin typeface="SassoonCRInfantMedium" panose="02000603020000020003" pitchFamily="2" charset="0"/>
            </a:endParaRPr>
          </a:p>
          <a:p>
            <a:pPr marL="0" indent="0" algn="ctr">
              <a:buNone/>
            </a:pPr>
            <a:r>
              <a:rPr lang="en-GB" sz="2400" b="1" dirty="0" smtClean="0">
                <a:latin typeface="SassoonCRInfantMedium" panose="02000603020000020003" pitchFamily="2" charset="0"/>
              </a:rPr>
              <a:t>Specific </a:t>
            </a:r>
            <a:r>
              <a:rPr lang="en-GB" sz="2400" b="1" dirty="0">
                <a:latin typeface="SassoonCRInfantMedium" panose="02000603020000020003" pitchFamily="2" charset="0"/>
              </a:rPr>
              <a:t>Areas </a:t>
            </a:r>
            <a:endParaRPr lang="en-GB" sz="2400" b="1" dirty="0" smtClean="0">
              <a:latin typeface="SassoonCRInfantMedium" panose="02000603020000020003" pitchFamily="2" charset="0"/>
            </a:endParaRPr>
          </a:p>
          <a:p>
            <a:pPr marL="0" indent="0" algn="ctr">
              <a:buNone/>
            </a:pPr>
            <a:endParaRPr lang="en-GB" sz="2000" b="1" dirty="0">
              <a:latin typeface="SassoonCRInfantMedium" panose="02000603020000020003" pitchFamily="2" charset="0"/>
            </a:endParaRPr>
          </a:p>
          <a:p>
            <a:pPr marL="0" indent="0" algn="ctr">
              <a:buNone/>
            </a:pPr>
            <a:r>
              <a:rPr lang="en-GB" sz="2000" dirty="0">
                <a:latin typeface="SassoonCRInfantMedium" panose="02000603020000020003" pitchFamily="2" charset="0"/>
                <a:sym typeface="Symbol" panose="05050102010706020507" pitchFamily="18" charset="2"/>
              </a:rPr>
              <a:t></a:t>
            </a:r>
            <a:r>
              <a:rPr lang="en-GB" sz="2000" dirty="0">
                <a:latin typeface="SassoonCRInfantMedium" panose="02000603020000020003" pitchFamily="2" charset="0"/>
              </a:rPr>
              <a:t> Literacy </a:t>
            </a:r>
          </a:p>
          <a:p>
            <a:pPr marL="0" indent="0" algn="ctr">
              <a:buNone/>
            </a:pPr>
            <a:r>
              <a:rPr lang="en-GB" sz="2000" dirty="0">
                <a:latin typeface="SassoonCRInfantMedium" panose="02000603020000020003" pitchFamily="2" charset="0"/>
                <a:sym typeface="Symbol" panose="05050102010706020507" pitchFamily="18" charset="2"/>
              </a:rPr>
              <a:t></a:t>
            </a:r>
            <a:r>
              <a:rPr lang="en-GB" sz="2000" dirty="0">
                <a:latin typeface="SassoonCRInfantMedium" panose="02000603020000020003" pitchFamily="2" charset="0"/>
              </a:rPr>
              <a:t> Mathematics</a:t>
            </a:r>
          </a:p>
          <a:p>
            <a:pPr marL="0" indent="0" algn="ctr">
              <a:buNone/>
            </a:pPr>
            <a:r>
              <a:rPr lang="en-GB" sz="2000" dirty="0" smtClean="0">
                <a:latin typeface="SassoonCRInfantMedium" panose="02000603020000020003" pitchFamily="2" charset="0"/>
                <a:sym typeface="Symbol" panose="05050102010706020507" pitchFamily="18" charset="2"/>
              </a:rPr>
              <a:t></a:t>
            </a:r>
            <a:r>
              <a:rPr lang="en-GB" sz="2000" dirty="0" smtClean="0">
                <a:latin typeface="SassoonCRInfantMedium" panose="02000603020000020003" pitchFamily="2" charset="0"/>
              </a:rPr>
              <a:t> </a:t>
            </a:r>
            <a:r>
              <a:rPr lang="en-GB" sz="2000" dirty="0">
                <a:latin typeface="SassoonCRInfantMedium" panose="02000603020000020003" pitchFamily="2" charset="0"/>
              </a:rPr>
              <a:t>Understanding the World </a:t>
            </a:r>
          </a:p>
          <a:p>
            <a:pPr marL="0" indent="0" algn="ctr">
              <a:buNone/>
            </a:pPr>
            <a:r>
              <a:rPr lang="en-GB" sz="2000" dirty="0">
                <a:latin typeface="SassoonCRInfantMedium" panose="02000603020000020003" pitchFamily="2" charset="0"/>
                <a:sym typeface="Symbol" panose="05050102010706020507" pitchFamily="18" charset="2"/>
              </a:rPr>
              <a:t></a:t>
            </a:r>
            <a:r>
              <a:rPr lang="en-GB" sz="2000" dirty="0">
                <a:latin typeface="SassoonCRInfantMedium" panose="02000603020000020003" pitchFamily="2" charset="0"/>
              </a:rPr>
              <a:t> Expressive Arts and Design</a:t>
            </a:r>
          </a:p>
          <a:p>
            <a:pPr marL="0" indent="0">
              <a:buNone/>
            </a:pPr>
            <a:endParaRPr lang="en-GB" sz="1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5295" y="2428876"/>
            <a:ext cx="2698621" cy="20239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6677" y="5051037"/>
            <a:ext cx="2418406" cy="13590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75551" y="4467486"/>
            <a:ext cx="2258008" cy="16935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9164" y="1784676"/>
            <a:ext cx="1984636" cy="2646180"/>
          </a:xfrm>
          <a:prstGeom prst="rect">
            <a:avLst/>
          </a:prstGeom>
        </p:spPr>
      </p:pic>
    </p:spTree>
    <p:extLst>
      <p:ext uri="{BB962C8B-B14F-4D97-AF65-F5344CB8AC3E}">
        <p14:creationId xmlns:p14="http://schemas.microsoft.com/office/powerpoint/2010/main" val="835795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057"/>
          </a:xfrm>
        </p:spPr>
        <p:txBody>
          <a:bodyPr>
            <a:normAutofit fontScale="90000"/>
          </a:bodyPr>
          <a:lstStyle/>
          <a:p>
            <a:pPr algn="ctr"/>
            <a:r>
              <a:rPr lang="en-GB" b="1" dirty="0">
                <a:latin typeface="SassoonCRInfantMedium" panose="02000603020000020003" pitchFamily="2" charset="0"/>
              </a:rPr>
              <a:t>Curriculum Implementation</a:t>
            </a:r>
            <a:r>
              <a:rPr lang="en-GB" dirty="0"/>
              <a:t/>
            </a:r>
            <a:br>
              <a:rPr lang="en-GB" dirty="0"/>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4702" y="899160"/>
            <a:ext cx="11842595" cy="6198062"/>
          </a:xfrm>
        </p:spPr>
        <p:txBody>
          <a:bodyPr>
            <a:noAutofit/>
          </a:bodyPr>
          <a:lstStyle/>
          <a:p>
            <a:pPr marL="0" indent="0">
              <a:buNone/>
            </a:pPr>
            <a:r>
              <a:rPr lang="en-GB" sz="1400" dirty="0" smtClean="0">
                <a:latin typeface="SassoonCRInfantMedium" panose="02000603020000020003" pitchFamily="2" charset="0"/>
              </a:rPr>
              <a:t>We incorporate </a:t>
            </a:r>
            <a:r>
              <a:rPr lang="en-GB" sz="1400" dirty="0">
                <a:latin typeface="SassoonCRInfantMedium" panose="02000603020000020003" pitchFamily="2" charset="0"/>
              </a:rPr>
              <a:t>the </a:t>
            </a:r>
            <a:r>
              <a:rPr lang="en-GB" sz="1400" dirty="0" smtClean="0">
                <a:latin typeface="SassoonCRInfantMedium" panose="02000603020000020003" pitchFamily="2" charset="0"/>
              </a:rPr>
              <a:t>Characteristics </a:t>
            </a:r>
            <a:r>
              <a:rPr lang="en-GB" sz="1400" dirty="0">
                <a:latin typeface="SassoonCRInfantMedium" panose="02000603020000020003" pitchFamily="2" charset="0"/>
              </a:rPr>
              <a:t>of </a:t>
            </a:r>
            <a:r>
              <a:rPr lang="en-GB" sz="1400" dirty="0" smtClean="0">
                <a:latin typeface="SassoonCRInfantMedium" panose="02000603020000020003" pitchFamily="2" charset="0"/>
              </a:rPr>
              <a:t>Effective </a:t>
            </a:r>
            <a:r>
              <a:rPr lang="en-GB" sz="1400" dirty="0">
                <a:latin typeface="SassoonCRInfantMedium" panose="02000603020000020003" pitchFamily="2" charset="0"/>
              </a:rPr>
              <a:t>L</a:t>
            </a:r>
            <a:r>
              <a:rPr lang="en-GB" sz="1400" dirty="0" smtClean="0">
                <a:latin typeface="SassoonCRInfantMedium" panose="02000603020000020003" pitchFamily="2" charset="0"/>
              </a:rPr>
              <a:t>earning </a:t>
            </a:r>
            <a:r>
              <a:rPr lang="en-GB" sz="1400" dirty="0">
                <a:latin typeface="SassoonCRInfantMedium" panose="02000603020000020003" pitchFamily="2" charset="0"/>
              </a:rPr>
              <a:t>(COEL) into </a:t>
            </a:r>
            <a:r>
              <a:rPr lang="en-GB" sz="1400" dirty="0" smtClean="0">
                <a:latin typeface="SassoonCRInfantMedium" panose="02000603020000020003" pitchFamily="2" charset="0"/>
              </a:rPr>
              <a:t>our </a:t>
            </a:r>
            <a:r>
              <a:rPr lang="en-GB" sz="1400" dirty="0">
                <a:latin typeface="SassoonCRInfantMedium" panose="02000603020000020003" pitchFamily="2" charset="0"/>
              </a:rPr>
              <a:t>teaching and learning experiences. The children are taught the skills required in the EYFS through half-termly themes which are coherently planned to build upon the children’s current knowledge and understanding by a cumulative sequence of lessons. The pupils are encouraged to wonder and ask questions about what they are learning and this information is used to plan subsequent lessons. Parents are regularly informed about their child’s progress through Seesaw. </a:t>
            </a:r>
          </a:p>
          <a:p>
            <a:pPr marL="0" indent="0">
              <a:buNone/>
            </a:pPr>
            <a:r>
              <a:rPr lang="en-GB" sz="1400" dirty="0">
                <a:latin typeface="SassoonCRInfantMedium" panose="02000603020000020003" pitchFamily="2" charset="0"/>
              </a:rPr>
              <a:t>Our approach is influenced by the work of educationalists, researchers, psychologists and practitioners who have guided our knowledge of how young children learn and how adults can support their learning. </a:t>
            </a:r>
          </a:p>
          <a:p>
            <a:pPr marL="0" indent="0">
              <a:buNone/>
            </a:pPr>
            <a:r>
              <a:rPr lang="en-GB" sz="1400" dirty="0">
                <a:latin typeface="SassoonCRInfantMedium" panose="02000603020000020003" pitchFamily="2" charset="0"/>
              </a:rPr>
              <a:t>“Knowledgeable practitioners appreciate that adult-led learning offers a child something different from, but complementary to, child led learning and it is one without the other that leads to an impoverished educational experience.” Fisher, 2016.  At St. Aidan’s provision is underpinned by a complementary relationship between adult led, adult-initiated and child led learning. We are ambitious in our approach using a continuous cycle of observation and assessment, planning/teaching, alongside structured and systematic lessons and guided group work.</a:t>
            </a:r>
          </a:p>
          <a:p>
            <a:pPr marL="0" indent="0">
              <a:buNone/>
            </a:pPr>
            <a:r>
              <a:rPr lang="en-GB" sz="1400" dirty="0">
                <a:latin typeface="SassoonCRInfantMedium" panose="02000603020000020003" pitchFamily="2" charset="0"/>
              </a:rPr>
              <a:t>In our Early Years classroom, children will receive a well planned balance of adult and child led learning. In Reception, children will take part in a ‘Shared Input’ four times a day as a whole class covering the specific areas of </a:t>
            </a:r>
            <a:r>
              <a:rPr lang="en-GB" sz="1400" dirty="0" smtClean="0">
                <a:latin typeface="SassoonCRInfantMedium" panose="02000603020000020003" pitchFamily="2" charset="0"/>
              </a:rPr>
              <a:t>maths </a:t>
            </a:r>
            <a:r>
              <a:rPr lang="en-GB" sz="1400" dirty="0">
                <a:latin typeface="SassoonCRInfantMedium" panose="02000603020000020003" pitchFamily="2" charset="0"/>
              </a:rPr>
              <a:t>and phonics alongside covering other </a:t>
            </a:r>
            <a:r>
              <a:rPr lang="en-GB" sz="1400" dirty="0" smtClean="0">
                <a:latin typeface="SassoonCRInfantMedium" panose="02000603020000020003" pitchFamily="2" charset="0"/>
              </a:rPr>
              <a:t>subjects </a:t>
            </a:r>
            <a:r>
              <a:rPr lang="en-GB" sz="1400" dirty="0">
                <a:latin typeface="SassoonCRInfantMedium" panose="02000603020000020003" pitchFamily="2" charset="0"/>
              </a:rPr>
              <a:t>relating to our theme for learning.  Our curriculum has been planned alongside subject leaders to ensure that children are ready for the next stage in their </a:t>
            </a:r>
            <a:r>
              <a:rPr lang="en-GB" sz="1400" dirty="0" smtClean="0">
                <a:latin typeface="SassoonCRInfantMedium" panose="02000603020000020003" pitchFamily="2" charset="0"/>
              </a:rPr>
              <a:t>learning,  </a:t>
            </a:r>
            <a:r>
              <a:rPr lang="en-GB" sz="1400" dirty="0">
                <a:latin typeface="SassoonCRInfantMedium" panose="02000603020000020003" pitchFamily="2" charset="0"/>
              </a:rPr>
              <a:t>u</a:t>
            </a:r>
            <a:r>
              <a:rPr lang="en-GB" sz="1400" dirty="0" smtClean="0">
                <a:latin typeface="SassoonCRInfantMedium" panose="02000603020000020003" pitchFamily="2" charset="0"/>
              </a:rPr>
              <a:t>sing </a:t>
            </a:r>
            <a:r>
              <a:rPr lang="en-GB" sz="1400" dirty="0">
                <a:latin typeface="SassoonCRInfantMedium" panose="02000603020000020003" pitchFamily="2" charset="0"/>
              </a:rPr>
              <a:t>the curriculum documents ‘Development Matters’ 2020 alongside ‘Little </a:t>
            </a:r>
            <a:r>
              <a:rPr lang="en-GB" sz="1400" dirty="0" err="1">
                <a:latin typeface="SassoonCRInfantMedium" panose="02000603020000020003" pitchFamily="2" charset="0"/>
              </a:rPr>
              <a:t>Wandle</a:t>
            </a:r>
            <a:r>
              <a:rPr lang="en-GB" sz="1400" dirty="0">
                <a:latin typeface="SassoonCRInfantMedium" panose="02000603020000020003" pitchFamily="2" charset="0"/>
              </a:rPr>
              <a:t> Letters and Sounds’ and ‘White Rose’ maths. There will also be a range of adult led focused groups where short focused groups are planned for </a:t>
            </a:r>
            <a:r>
              <a:rPr lang="en-GB" sz="1400" dirty="0" smtClean="0">
                <a:latin typeface="SassoonCRInfantMedium" panose="02000603020000020003" pitchFamily="2" charset="0"/>
              </a:rPr>
              <a:t>Writing</a:t>
            </a:r>
            <a:r>
              <a:rPr lang="en-GB" sz="1400" dirty="0">
                <a:latin typeface="SassoonCRInfantMedium" panose="02000603020000020003" pitchFamily="2" charset="0"/>
              </a:rPr>
              <a:t>, </a:t>
            </a:r>
            <a:r>
              <a:rPr lang="en-GB" sz="1400" dirty="0" smtClean="0">
                <a:latin typeface="SassoonCRInfantMedium" panose="02000603020000020003" pitchFamily="2" charset="0"/>
              </a:rPr>
              <a:t>Reading</a:t>
            </a:r>
            <a:r>
              <a:rPr lang="en-GB" sz="1400" dirty="0">
                <a:latin typeface="SassoonCRInfantMedium" panose="02000603020000020003" pitchFamily="2" charset="0"/>
              </a:rPr>
              <a:t>, </a:t>
            </a:r>
            <a:r>
              <a:rPr lang="en-GB" sz="1400" dirty="0" smtClean="0">
                <a:latin typeface="SassoonCRInfantMedium" panose="02000603020000020003" pitchFamily="2" charset="0"/>
              </a:rPr>
              <a:t>Maths, RE, PSED, Physical development, </a:t>
            </a:r>
            <a:r>
              <a:rPr lang="en-GB" sz="1400" dirty="0">
                <a:latin typeface="SassoonCRInfantMedium" panose="02000603020000020003" pitchFamily="2" charset="0"/>
              </a:rPr>
              <a:t>Expressive Arts and Understanding the World these relate to the inputs that have been given during the week. These sessions are planned with care, meeting the needs of all children, using prior knowledge of the child’s learning experiences, guidance from the EYFS document ‘Development Matters’, 2020 and have been planned to ensure the children have the skills and knowledge required for the next stage in their education. </a:t>
            </a:r>
          </a:p>
          <a:p>
            <a:pPr marL="0" indent="0">
              <a:buNone/>
            </a:pPr>
            <a:r>
              <a:rPr lang="en-GB" sz="1400" dirty="0">
                <a:latin typeface="SassoonCRInfantMedium" panose="02000603020000020003" pitchFamily="2" charset="0"/>
              </a:rPr>
              <a:t>Continuous Provision is an integral part of our curriculum offer;</a:t>
            </a:r>
          </a:p>
          <a:p>
            <a:pPr marL="0" indent="0">
              <a:buNone/>
            </a:pPr>
            <a:r>
              <a:rPr lang="en-GB" sz="1400" dirty="0">
                <a:latin typeface="SassoonCRInfantMedium" panose="02000603020000020003" pitchFamily="2" charset="0"/>
              </a:rPr>
              <a:t>“To continue the provision for learning in the absence of an adult.” Alistair Bryce-Clegg, 2013 </a:t>
            </a:r>
          </a:p>
          <a:p>
            <a:pPr marL="0" indent="0">
              <a:buNone/>
            </a:pPr>
            <a:r>
              <a:rPr lang="en-GB" sz="1400" dirty="0">
                <a:latin typeface="SassoonCRInfantMedium" panose="02000603020000020003" pitchFamily="2" charset="0"/>
              </a:rPr>
              <a:t>Indoors and outdoors resources are organised to develop children’s skills in personal interaction and exploration and are linked to current assessment data. Resources are carefully selected to meet the development needs of the children in order to enhance potential for new learning and consolidate prior learning. Resources are dressed/displayed to reflect children’s interests – discover, experiment and explore key themes. Continuous provision </a:t>
            </a:r>
            <a:r>
              <a:rPr lang="en-GB" sz="1400" dirty="0" smtClean="0">
                <a:latin typeface="SassoonCRInfantMedium" panose="02000603020000020003" pitchFamily="2" charset="0"/>
              </a:rPr>
              <a:t>encompasses </a:t>
            </a:r>
            <a:r>
              <a:rPr lang="en-GB" sz="1400" dirty="0">
                <a:latin typeface="SassoonCRInfantMedium" panose="02000603020000020003" pitchFamily="2" charset="0"/>
              </a:rPr>
              <a:t>all areas of learning and provides children with the opportunity to demonstrate the three characteristics of effective learning. Children are given the freedom to make independent choices and are encouraged to be active learners and take control of their own learning. </a:t>
            </a:r>
          </a:p>
          <a:p>
            <a:pPr marL="0" indent="0" algn="ctr">
              <a:buNone/>
            </a:pPr>
            <a:r>
              <a:rPr lang="en-GB" sz="1100" dirty="0">
                <a:latin typeface="SassoonCRInfantMedium" panose="02000603020000020003" pitchFamily="2" charset="0"/>
                <a:cs typeface="Arial" panose="020B0604020202020204" pitchFamily="34" charset="0"/>
              </a:rPr>
              <a:t>	</a:t>
            </a:r>
            <a:endParaRPr lang="en-GB" sz="1100" dirty="0">
              <a:latin typeface="SassoonCRInfantMedium" panose="02000603020000020003" pitchFamily="2" charset="0"/>
            </a:endParaRPr>
          </a:p>
          <a:p>
            <a:pPr marL="0" indent="0">
              <a:buNone/>
            </a:pPr>
            <a:endParaRPr lang="en-GB" sz="1100" dirty="0"/>
          </a:p>
        </p:txBody>
      </p:sp>
    </p:spTree>
    <p:extLst>
      <p:ext uri="{BB962C8B-B14F-4D97-AF65-F5344CB8AC3E}">
        <p14:creationId xmlns:p14="http://schemas.microsoft.com/office/powerpoint/2010/main" val="339384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367"/>
            <a:ext cx="10515600" cy="787079"/>
          </a:xfrm>
        </p:spPr>
        <p:txBody>
          <a:bodyPr>
            <a:normAutofit fontScale="90000"/>
          </a:bodyPr>
          <a:lstStyle/>
          <a:p>
            <a:pPr algn="ctr"/>
            <a:r>
              <a:rPr lang="en-GB" sz="3600" b="1" dirty="0">
                <a:latin typeface="SassoonCRInfantMedium" panose="02000603020000020003" pitchFamily="2" charset="0"/>
              </a:rPr>
              <a:t>Curriculum Impact</a:t>
            </a:r>
            <a:r>
              <a:rPr lang="en-GB" dirty="0">
                <a:latin typeface="SassoonCRInfantMedium" panose="02000603020000020003" pitchFamily="2" charset="0"/>
              </a:rPr>
              <a:t/>
            </a:r>
            <a:br>
              <a:rPr lang="en-GB" dirty="0">
                <a:latin typeface="SassoonCRInfantMedium" panose="02000603020000020003" pitchFamily="2" charset="0"/>
              </a:rPr>
            </a:br>
            <a:endParaRPr lang="en-GB" dirty="0"/>
          </a:p>
        </p:txBody>
      </p:sp>
      <p:sp>
        <p:nvSpPr>
          <p:cNvPr id="3" name="Content Placeholder 2"/>
          <p:cNvSpPr>
            <a:spLocks noGrp="1"/>
          </p:cNvSpPr>
          <p:nvPr>
            <p:ph idx="1"/>
          </p:nvPr>
        </p:nvSpPr>
        <p:spPr>
          <a:xfrm>
            <a:off x="173620" y="563984"/>
            <a:ext cx="11551534" cy="1403712"/>
          </a:xfrm>
        </p:spPr>
        <p:txBody>
          <a:bodyPr>
            <a:normAutofit/>
          </a:bodyPr>
          <a:lstStyle/>
          <a:p>
            <a:pPr marL="0" indent="0" algn="just">
              <a:buNone/>
            </a:pPr>
            <a:r>
              <a:rPr lang="en-GB" sz="1400" dirty="0" smtClean="0">
                <a:latin typeface="SassoonCRInfantMedium" panose="02000603020000020003" pitchFamily="2" charset="0"/>
              </a:rPr>
              <a:t>Through </a:t>
            </a:r>
            <a:r>
              <a:rPr lang="en-GB" sz="1400" dirty="0">
                <a:latin typeface="SassoonCRInfantMedium" panose="02000603020000020003" pitchFamily="2" charset="0"/>
              </a:rPr>
              <a:t>the delivery of a well-planned, child-led and challenging curriculum we aim that the pupils will leave the Early Years Foundation Stage as independent learners, with transferrable skills needed to start Key Stage One. This will be measured at the end of </a:t>
            </a:r>
            <a:r>
              <a:rPr lang="en-GB" sz="1400" dirty="0" smtClean="0">
                <a:latin typeface="SassoonCRInfantMedium" panose="02000603020000020003" pitchFamily="2" charset="0"/>
              </a:rPr>
              <a:t>Reception against the Early Learning Goals and as </a:t>
            </a:r>
            <a:r>
              <a:rPr lang="en-GB" sz="1400" dirty="0">
                <a:latin typeface="SassoonCRInfantMedium" panose="02000603020000020003" pitchFamily="2" charset="0"/>
              </a:rPr>
              <a:t>to whether the pupils have achieved a Good Level of </a:t>
            </a:r>
            <a:r>
              <a:rPr lang="en-GB" sz="1400" dirty="0" smtClean="0">
                <a:latin typeface="SassoonCRInfantMedium" panose="02000603020000020003" pitchFamily="2" charset="0"/>
              </a:rPr>
              <a:t>Development.  We have devised our own Curriculum Goals based on our own unique curriculum that state what we want children to achieve by the end of their Early Years journey. </a:t>
            </a:r>
            <a:endParaRPr lang="en-GB" sz="1400" dirty="0">
              <a:latin typeface="SassoonCRInfantMedium" panose="02000603020000020003" pitchFamily="2" charset="0"/>
            </a:endParaRPr>
          </a:p>
          <a:p>
            <a:pPr marL="0" indent="0">
              <a:buNone/>
            </a:pPr>
            <a:endParaRPr lang="en-GB" sz="7400" dirty="0">
              <a:latin typeface="SassoonCRInfantMedium" panose="02000603020000020003" pitchFamily="2" charset="0"/>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35873643"/>
              </p:ext>
            </p:extLst>
          </p:nvPr>
        </p:nvGraphicFramePr>
        <p:xfrm>
          <a:off x="428016" y="1476374"/>
          <a:ext cx="11070078" cy="5228315"/>
        </p:xfrm>
        <a:graphic>
          <a:graphicData uri="http://schemas.openxmlformats.org/drawingml/2006/table">
            <a:tbl>
              <a:tblPr firstRow="1" firstCol="1" bandRow="1">
                <a:tableStyleId>{5C22544A-7EE6-4342-B048-85BDC9FD1C3A}</a:tableStyleId>
              </a:tblPr>
              <a:tblGrid>
                <a:gridCol w="2767167">
                  <a:extLst>
                    <a:ext uri="{9D8B030D-6E8A-4147-A177-3AD203B41FA5}">
                      <a16:colId xmlns:a16="http://schemas.microsoft.com/office/drawing/2014/main" val="4087670442"/>
                    </a:ext>
                  </a:extLst>
                </a:gridCol>
                <a:gridCol w="2767167">
                  <a:extLst>
                    <a:ext uri="{9D8B030D-6E8A-4147-A177-3AD203B41FA5}">
                      <a16:colId xmlns:a16="http://schemas.microsoft.com/office/drawing/2014/main" val="1727449759"/>
                    </a:ext>
                  </a:extLst>
                </a:gridCol>
                <a:gridCol w="2767872">
                  <a:extLst>
                    <a:ext uri="{9D8B030D-6E8A-4147-A177-3AD203B41FA5}">
                      <a16:colId xmlns:a16="http://schemas.microsoft.com/office/drawing/2014/main" val="1473582585"/>
                    </a:ext>
                  </a:extLst>
                </a:gridCol>
                <a:gridCol w="2767872">
                  <a:extLst>
                    <a:ext uri="{9D8B030D-6E8A-4147-A177-3AD203B41FA5}">
                      <a16:colId xmlns:a16="http://schemas.microsoft.com/office/drawing/2014/main" val="2530377077"/>
                    </a:ext>
                  </a:extLst>
                </a:gridCol>
              </a:tblGrid>
              <a:tr h="1917049">
                <a:tc>
                  <a:txBody>
                    <a:bodyPr/>
                    <a:lstStyle/>
                    <a:p>
                      <a:pPr>
                        <a:lnSpc>
                          <a:spcPct val="107000"/>
                        </a:lnSpc>
                        <a:spcAft>
                          <a:spcPts val="0"/>
                        </a:spcAft>
                        <a:tabLst>
                          <a:tab pos="1176655" algn="ctr"/>
                        </a:tabLst>
                      </a:pPr>
                      <a:r>
                        <a:rPr lang="en-GB" sz="1100" b="1" dirty="0">
                          <a:solidFill>
                            <a:schemeClr val="tx1"/>
                          </a:solidFill>
                          <a:effectLst/>
                          <a:latin typeface="SassoonCRInfant" panose="02010503020300020003" pitchFamily="2" charset="0"/>
                        </a:rPr>
                        <a:t>To become a</a:t>
                      </a:r>
                    </a:p>
                    <a:p>
                      <a:pPr algn="ctr">
                        <a:lnSpc>
                          <a:spcPct val="107000"/>
                        </a:lnSpc>
                        <a:spcAft>
                          <a:spcPts val="0"/>
                        </a:spcAft>
                        <a:tabLst>
                          <a:tab pos="1176655" algn="ctr"/>
                        </a:tabLst>
                      </a:pPr>
                      <a:r>
                        <a:rPr lang="en-GB" sz="1100" b="1" dirty="0">
                          <a:solidFill>
                            <a:schemeClr val="tx1"/>
                          </a:solidFill>
                          <a:effectLst/>
                          <a:latin typeface="SassoonCRInfant" panose="02010503020300020003" pitchFamily="2" charset="0"/>
                        </a:rPr>
                        <a:t>Confident Communicator</a:t>
                      </a:r>
                    </a:p>
                    <a:p>
                      <a:pPr>
                        <a:lnSpc>
                          <a:spcPct val="107000"/>
                        </a:lnSpc>
                        <a:spcAft>
                          <a:spcPts val="0"/>
                        </a:spcAft>
                      </a:pPr>
                      <a:r>
                        <a:rPr lang="en-GB" sz="1100" b="1" dirty="0">
                          <a:solidFill>
                            <a:schemeClr val="tx1"/>
                          </a:solidFill>
                          <a:effectLst/>
                          <a:latin typeface="SassoonCRInfant" panose="02010503020300020003" pitchFamily="2" charset="0"/>
                        </a:rPr>
                        <a:t>who can listen carefully in different situations, hold a conversation with friends and adults, ask relevant questions and use new vocabulary to explain ideas and feelings. </a:t>
                      </a: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t>
                      </a:r>
                      <a:r>
                        <a:rPr lang="en-GB" sz="1100" b="1" dirty="0" smtClean="0">
                          <a:solidFill>
                            <a:schemeClr val="tx1"/>
                          </a:solidFill>
                          <a:effectLst/>
                          <a:latin typeface="SassoonCRInfant" panose="02010503020300020003" pitchFamily="2" charset="0"/>
                        </a:rPr>
                        <a:t>an </a:t>
                      </a:r>
                    </a:p>
                    <a:p>
                      <a:pPr algn="ctr">
                        <a:lnSpc>
                          <a:spcPct val="107000"/>
                        </a:lnSpc>
                        <a:spcAft>
                          <a:spcPts val="0"/>
                        </a:spcAft>
                      </a:pPr>
                      <a:r>
                        <a:rPr lang="en-GB" sz="1100" b="1" dirty="0" smtClean="0">
                          <a:solidFill>
                            <a:schemeClr val="tx1"/>
                          </a:solidFill>
                          <a:effectLst/>
                          <a:latin typeface="SassoonCRInfant" panose="02010503020300020003" pitchFamily="2" charset="0"/>
                        </a:rPr>
                        <a:t>Independent Individual</a:t>
                      </a:r>
                    </a:p>
                    <a:p>
                      <a:pPr>
                        <a:lnSpc>
                          <a:spcPct val="107000"/>
                        </a:lnSpc>
                        <a:spcAft>
                          <a:spcPts val="0"/>
                        </a:spcAft>
                      </a:pPr>
                      <a:r>
                        <a:rPr lang="en-GB" sz="1100" b="1" dirty="0" smtClean="0">
                          <a:solidFill>
                            <a:schemeClr val="tx1"/>
                          </a:solidFill>
                          <a:effectLst/>
                          <a:latin typeface="SassoonCRInfant" panose="02010503020300020003" pitchFamily="2" charset="0"/>
                        </a:rPr>
                        <a:t>who </a:t>
                      </a:r>
                      <a:r>
                        <a:rPr lang="en-GB" sz="1100" b="1" dirty="0">
                          <a:solidFill>
                            <a:schemeClr val="tx1"/>
                          </a:solidFill>
                          <a:effectLst/>
                          <a:latin typeface="SassoonCRInfant" panose="02010503020300020003" pitchFamily="2" charset="0"/>
                        </a:rPr>
                        <a:t>can follow </a:t>
                      </a:r>
                      <a:r>
                        <a:rPr lang="en-GB" sz="1100" b="1" dirty="0" smtClean="0">
                          <a:solidFill>
                            <a:schemeClr val="tx1"/>
                          </a:solidFill>
                          <a:effectLst/>
                          <a:latin typeface="SassoonCRInfant" panose="02010503020300020003" pitchFamily="2" charset="0"/>
                        </a:rPr>
                        <a:t>the</a:t>
                      </a:r>
                      <a:r>
                        <a:rPr lang="en-GB" sz="1100" b="1" baseline="0" dirty="0" smtClean="0">
                          <a:solidFill>
                            <a:schemeClr val="tx1"/>
                          </a:solidFill>
                          <a:effectLst/>
                          <a:latin typeface="SassoonCRInfant" panose="02010503020300020003" pitchFamily="2" charset="0"/>
                        </a:rPr>
                        <a:t> class rules and </a:t>
                      </a:r>
                      <a:r>
                        <a:rPr lang="en-GB" sz="1100" b="1" dirty="0" smtClean="0">
                          <a:solidFill>
                            <a:schemeClr val="tx1"/>
                          </a:solidFill>
                          <a:effectLst/>
                          <a:latin typeface="SassoonCRInfant" panose="02010503020300020003" pitchFamily="2" charset="0"/>
                        </a:rPr>
                        <a:t>can show </a:t>
                      </a:r>
                      <a:r>
                        <a:rPr lang="en-GB" sz="1100" b="1" i="1" dirty="0" smtClean="0">
                          <a:solidFill>
                            <a:schemeClr val="tx1"/>
                          </a:solidFill>
                          <a:effectLst/>
                          <a:latin typeface="SassoonCRInfant" panose="02010503020300020003" pitchFamily="2" charset="0"/>
                        </a:rPr>
                        <a:t>resilience</a:t>
                      </a:r>
                      <a:r>
                        <a:rPr lang="en-GB" sz="1100" b="1" baseline="0" dirty="0" smtClean="0">
                          <a:solidFill>
                            <a:schemeClr val="tx1"/>
                          </a:solidFill>
                          <a:effectLst/>
                          <a:latin typeface="SassoonCRInfant" panose="02010503020300020003" pitchFamily="2" charset="0"/>
                        </a:rPr>
                        <a:t> and </a:t>
                      </a:r>
                      <a:r>
                        <a:rPr lang="en-GB" sz="1100" b="1" dirty="0" smtClean="0">
                          <a:solidFill>
                            <a:schemeClr val="tx1"/>
                          </a:solidFill>
                          <a:effectLst/>
                          <a:latin typeface="SassoonCRInfant" panose="02010503020300020003" pitchFamily="2" charset="0"/>
                        </a:rPr>
                        <a:t>make</a:t>
                      </a:r>
                      <a:r>
                        <a:rPr lang="en-GB" sz="1100" b="1" baseline="0" dirty="0" smtClean="0">
                          <a:solidFill>
                            <a:schemeClr val="tx1"/>
                          </a:solidFill>
                          <a:effectLst/>
                          <a:latin typeface="SassoonCRInfant" panose="02010503020300020003" pitchFamily="2" charset="0"/>
                        </a:rPr>
                        <a:t> own </a:t>
                      </a:r>
                      <a:r>
                        <a:rPr lang="en-GB" sz="1100" b="1" i="1" baseline="0" dirty="0" smtClean="0">
                          <a:solidFill>
                            <a:schemeClr val="tx1"/>
                          </a:solidFill>
                          <a:effectLst/>
                          <a:latin typeface="SassoonCRInfant" panose="02010503020300020003" pitchFamily="2" charset="0"/>
                        </a:rPr>
                        <a:t>choices</a:t>
                      </a:r>
                      <a:r>
                        <a:rPr lang="en-GB" sz="1100" b="1" baseline="0" dirty="0" smtClean="0">
                          <a:solidFill>
                            <a:schemeClr val="tx1"/>
                          </a:solidFill>
                          <a:effectLst/>
                          <a:latin typeface="SassoonCRInfant" panose="02010503020300020003" pitchFamily="2" charset="0"/>
                        </a:rPr>
                        <a:t> when </a:t>
                      </a:r>
                      <a:r>
                        <a:rPr lang="en-GB" sz="1100" b="1" dirty="0" smtClean="0">
                          <a:solidFill>
                            <a:schemeClr val="tx1"/>
                          </a:solidFill>
                          <a:effectLst/>
                          <a:latin typeface="SassoonCRInfant" panose="02010503020300020003" pitchFamily="2" charset="0"/>
                        </a:rPr>
                        <a:t>selecting own</a:t>
                      </a:r>
                      <a:r>
                        <a:rPr lang="en-GB" sz="1100" b="1" baseline="0" dirty="0" smtClean="0">
                          <a:solidFill>
                            <a:schemeClr val="tx1"/>
                          </a:solidFill>
                          <a:effectLst/>
                          <a:latin typeface="SassoonCRInfant" panose="02010503020300020003" pitchFamily="2" charset="0"/>
                        </a:rPr>
                        <a:t> learning.  They follow </a:t>
                      </a:r>
                      <a:r>
                        <a:rPr lang="en-GB" sz="1100" b="1" dirty="0" smtClean="0">
                          <a:solidFill>
                            <a:schemeClr val="tx1"/>
                          </a:solidFill>
                          <a:effectLst/>
                          <a:latin typeface="SassoonCRInfant" panose="02010503020300020003" pitchFamily="2" charset="0"/>
                        </a:rPr>
                        <a:t>rules</a:t>
                      </a:r>
                      <a:r>
                        <a:rPr lang="en-GB" sz="1100" b="1" dirty="0">
                          <a:solidFill>
                            <a:schemeClr val="tx1"/>
                          </a:solidFill>
                          <a:effectLst/>
                          <a:latin typeface="SassoonCRInfant" panose="02010503020300020003" pitchFamily="2" charset="0"/>
                        </a:rPr>
                        <a:t>, set simple goals and persevere to achieve </a:t>
                      </a:r>
                      <a:r>
                        <a:rPr lang="en-GB" sz="1100" b="1" dirty="0" smtClean="0">
                          <a:solidFill>
                            <a:schemeClr val="tx1"/>
                          </a:solidFill>
                          <a:effectLst/>
                          <a:latin typeface="SassoonCRInfant" panose="02010503020300020003" pitchFamily="2" charset="0"/>
                        </a:rPr>
                        <a:t>them.</a:t>
                      </a:r>
                      <a:r>
                        <a:rPr lang="en-GB" sz="1100" b="1" baseline="0" dirty="0" smtClean="0">
                          <a:solidFill>
                            <a:schemeClr val="tx1"/>
                          </a:solidFill>
                          <a:effectLst/>
                          <a:latin typeface="SassoonCRInfant" panose="02010503020300020003" pitchFamily="2" charset="0"/>
                        </a:rPr>
                        <a:t> They</a:t>
                      </a:r>
                      <a:r>
                        <a:rPr lang="en-GB" sz="1100" b="1" dirty="0" smtClean="0">
                          <a:solidFill>
                            <a:schemeClr val="tx1"/>
                          </a:solidFill>
                          <a:effectLst/>
                          <a:latin typeface="SassoonCRInfant" panose="02010503020300020003" pitchFamily="2" charset="0"/>
                        </a:rPr>
                        <a:t> </a:t>
                      </a:r>
                      <a:r>
                        <a:rPr lang="en-GB" sz="1100" b="1" dirty="0">
                          <a:solidFill>
                            <a:schemeClr val="tx1"/>
                          </a:solidFill>
                          <a:effectLst/>
                          <a:latin typeface="SassoonCRInfant" panose="02010503020300020003" pitchFamily="2" charset="0"/>
                        </a:rPr>
                        <a:t>manage their own personal needs and know how to stay fit and healthy.</a:t>
                      </a: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a:t>
                      </a:r>
                    </a:p>
                    <a:p>
                      <a:pPr algn="ctr">
                        <a:lnSpc>
                          <a:spcPct val="107000"/>
                        </a:lnSpc>
                        <a:spcAft>
                          <a:spcPts val="0"/>
                        </a:spcAft>
                      </a:pPr>
                      <a:r>
                        <a:rPr lang="en-GB" sz="1100" b="1" dirty="0">
                          <a:solidFill>
                            <a:schemeClr val="tx1"/>
                          </a:solidFill>
                          <a:effectLst/>
                          <a:latin typeface="SassoonCRInfant" panose="02010503020300020003" pitchFamily="2" charset="0"/>
                        </a:rPr>
                        <a:t>Fantastic Friend</a:t>
                      </a:r>
                    </a:p>
                    <a:p>
                      <a:pPr>
                        <a:lnSpc>
                          <a:spcPct val="107000"/>
                        </a:lnSpc>
                        <a:spcAft>
                          <a:spcPts val="0"/>
                        </a:spcAft>
                      </a:pPr>
                      <a:r>
                        <a:rPr lang="en-GB" sz="1100" b="1" dirty="0">
                          <a:solidFill>
                            <a:schemeClr val="tx1"/>
                          </a:solidFill>
                          <a:effectLst/>
                          <a:latin typeface="SassoonCRInfant" panose="02010503020300020003" pitchFamily="2" charset="0"/>
                        </a:rPr>
                        <a:t>who can be kind, caring and helpful, show empathy and respect to others, work and play co-operatively whilst considering others’ ideas and feelings.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an </a:t>
                      </a:r>
                    </a:p>
                    <a:p>
                      <a:pPr algn="ctr">
                        <a:lnSpc>
                          <a:spcPct val="107000"/>
                        </a:lnSpc>
                        <a:spcAft>
                          <a:spcPts val="0"/>
                        </a:spcAft>
                      </a:pPr>
                      <a:r>
                        <a:rPr lang="en-GB" sz="1100" b="1" dirty="0">
                          <a:solidFill>
                            <a:schemeClr val="tx1"/>
                          </a:solidFill>
                          <a:effectLst/>
                          <a:latin typeface="SassoonCRInfant" panose="02010503020300020003" pitchFamily="2" charset="0"/>
                        </a:rPr>
                        <a:t>Amazing Athlete</a:t>
                      </a:r>
                    </a:p>
                    <a:p>
                      <a:pPr>
                        <a:lnSpc>
                          <a:spcPct val="107000"/>
                        </a:lnSpc>
                        <a:spcAft>
                          <a:spcPts val="0"/>
                        </a:spcAft>
                      </a:pPr>
                      <a:r>
                        <a:rPr lang="en-GB" sz="1100" b="1" dirty="0">
                          <a:solidFill>
                            <a:schemeClr val="tx1"/>
                          </a:solidFill>
                          <a:effectLst/>
                          <a:latin typeface="SassoonCRInfant" panose="02010503020300020003" pitchFamily="2" charset="0"/>
                        </a:rPr>
                        <a:t>who can show strength, balance </a:t>
                      </a:r>
                      <a:r>
                        <a:rPr lang="en-GB" sz="1100" b="1" dirty="0" smtClean="0">
                          <a:solidFill>
                            <a:schemeClr val="tx1"/>
                          </a:solidFill>
                          <a:effectLst/>
                          <a:latin typeface="SassoonCRInfant" panose="02010503020300020003" pitchFamily="2" charset="0"/>
                        </a:rPr>
                        <a:t>and   </a:t>
                      </a:r>
                      <a:r>
                        <a:rPr lang="en-GB" sz="1100" b="1" dirty="0">
                          <a:solidFill>
                            <a:schemeClr val="tx1"/>
                          </a:solidFill>
                          <a:effectLst/>
                          <a:latin typeface="SassoonCRInfant" panose="02010503020300020003" pitchFamily="2" charset="0"/>
                        </a:rPr>
                        <a:t>co-ordination when playing, move confidently and safely in a variety of different </a:t>
                      </a:r>
                      <a:r>
                        <a:rPr lang="en-GB" sz="1100" b="1" dirty="0" smtClean="0">
                          <a:solidFill>
                            <a:schemeClr val="tx1"/>
                          </a:solidFill>
                          <a:effectLst/>
                          <a:latin typeface="SassoonCRInfant" panose="02010503020300020003" pitchFamily="2" charset="0"/>
                        </a:rPr>
                        <a:t>way</a:t>
                      </a:r>
                      <a:r>
                        <a:rPr lang="en-GB" sz="1100" b="1" baseline="0" dirty="0" smtClean="0">
                          <a:solidFill>
                            <a:schemeClr val="tx1"/>
                          </a:solidFill>
                          <a:effectLst/>
                          <a:latin typeface="SassoonCRInfant" panose="02010503020300020003" pitchFamily="2" charset="0"/>
                        </a:rPr>
                        <a:t> and</a:t>
                      </a:r>
                      <a:r>
                        <a:rPr lang="en-GB" sz="1100" b="1" dirty="0" smtClean="0">
                          <a:solidFill>
                            <a:schemeClr val="tx1"/>
                          </a:solidFill>
                          <a:effectLst/>
                          <a:latin typeface="SassoonCRInfant" panose="02010503020300020003" pitchFamily="2" charset="0"/>
                        </a:rPr>
                        <a:t> </a:t>
                      </a:r>
                      <a:r>
                        <a:rPr lang="en-GB" sz="1100" b="1" dirty="0">
                          <a:solidFill>
                            <a:schemeClr val="tx1"/>
                          </a:solidFill>
                          <a:effectLst/>
                          <a:latin typeface="SassoonCRInfant" panose="02010503020300020003" pitchFamily="2" charset="0"/>
                        </a:rPr>
                        <a:t>use a range of equipment.</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extLst>
                  <a:ext uri="{0D108BD9-81ED-4DB2-BD59-A6C34878D82A}">
                    <a16:rowId xmlns:a16="http://schemas.microsoft.com/office/drawing/2014/main" val="3683299979"/>
                  </a:ext>
                </a:extLst>
              </a:tr>
              <a:tr h="1568495">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Talented Tool User</a:t>
                      </a:r>
                    </a:p>
                    <a:p>
                      <a:pPr>
                        <a:lnSpc>
                          <a:spcPct val="107000"/>
                        </a:lnSpc>
                        <a:spcAft>
                          <a:spcPts val="0"/>
                        </a:spcAft>
                      </a:pPr>
                      <a:r>
                        <a:rPr lang="en-GB" sz="1100" b="1" dirty="0">
                          <a:solidFill>
                            <a:schemeClr val="tx1"/>
                          </a:solidFill>
                          <a:effectLst/>
                          <a:latin typeface="SassoonCRInfant" panose="02010503020300020003" pitchFamily="2" charset="0"/>
                        </a:rPr>
                        <a:t>who can hold a pencil effectively, use a range of tools (for example scissors, cutlery, paintbrushes, tweezers, hammer, screwdrivers) safely and with confidence.</a:t>
                      </a: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Brilliant Bookworm</a:t>
                      </a:r>
                    </a:p>
                    <a:p>
                      <a:pPr>
                        <a:lnSpc>
                          <a:spcPct val="107000"/>
                        </a:lnSpc>
                        <a:spcAft>
                          <a:spcPts val="0"/>
                        </a:spcAft>
                      </a:pPr>
                      <a:r>
                        <a:rPr lang="en-GB" sz="1100" b="1" dirty="0">
                          <a:solidFill>
                            <a:schemeClr val="tx1"/>
                          </a:solidFill>
                          <a:effectLst/>
                          <a:latin typeface="SassoonCRInfant" panose="02010503020300020003" pitchFamily="2" charset="0"/>
                        </a:rPr>
                        <a:t>who can show a love for reading, use new vocabulary to talk about what they have read or has been read to them, read words and simple sentences (using single sounds and digraphs they have learnt)</a:t>
                      </a: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Wow Writer</a:t>
                      </a:r>
                    </a:p>
                    <a:p>
                      <a:pPr>
                        <a:lnSpc>
                          <a:spcPct val="107000"/>
                        </a:lnSpc>
                        <a:spcAft>
                          <a:spcPts val="0"/>
                        </a:spcAft>
                      </a:pPr>
                      <a:r>
                        <a:rPr lang="en-GB" sz="1100" b="1" dirty="0">
                          <a:solidFill>
                            <a:schemeClr val="tx1"/>
                          </a:solidFill>
                          <a:effectLst/>
                          <a:latin typeface="SassoonCRInfant" panose="02010503020300020003" pitchFamily="2" charset="0"/>
                        </a:rPr>
                        <a:t>who can write letters that are formed correctly, write words and simple sentences (using single sounds and digraphs they have learnt) that can be read by others.</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Master of Maths</a:t>
                      </a:r>
                    </a:p>
                    <a:p>
                      <a:pPr>
                        <a:lnSpc>
                          <a:spcPct val="107000"/>
                        </a:lnSpc>
                        <a:spcAft>
                          <a:spcPts val="0"/>
                        </a:spcAft>
                      </a:pPr>
                      <a:r>
                        <a:rPr lang="en-GB" sz="1100" b="1" dirty="0">
                          <a:solidFill>
                            <a:schemeClr val="tx1"/>
                          </a:solidFill>
                          <a:effectLst/>
                          <a:latin typeface="SassoonCRInfant" panose="02010503020300020003" pitchFamily="2" charset="0"/>
                        </a:rPr>
                        <a:t>who can show a deep understanding of numbers to 10, recognise patterns within the number system, </a:t>
                      </a:r>
                      <a:r>
                        <a:rPr lang="en-GB" sz="1100" b="1" dirty="0" err="1">
                          <a:solidFill>
                            <a:schemeClr val="tx1"/>
                          </a:solidFill>
                          <a:effectLst/>
                          <a:latin typeface="SassoonCRInfant" panose="02010503020300020003" pitchFamily="2" charset="0"/>
                        </a:rPr>
                        <a:t>subitise</a:t>
                      </a:r>
                      <a:r>
                        <a:rPr lang="en-GB" sz="1100" b="1" dirty="0">
                          <a:solidFill>
                            <a:schemeClr val="tx1"/>
                          </a:solidFill>
                          <a:effectLst/>
                          <a:latin typeface="SassoonCRInfant" panose="02010503020300020003" pitchFamily="2" charset="0"/>
                        </a:rPr>
                        <a:t>, compare quantities and recall number bonds to 5.</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extLst>
                  <a:ext uri="{0D108BD9-81ED-4DB2-BD59-A6C34878D82A}">
                    <a16:rowId xmlns:a16="http://schemas.microsoft.com/office/drawing/2014/main" val="2933056161"/>
                  </a:ext>
                </a:extLst>
              </a:tr>
              <a:tr h="1742771">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an </a:t>
                      </a:r>
                    </a:p>
                    <a:p>
                      <a:pPr algn="ctr">
                        <a:lnSpc>
                          <a:spcPct val="107000"/>
                        </a:lnSpc>
                        <a:spcAft>
                          <a:spcPts val="0"/>
                        </a:spcAft>
                      </a:pPr>
                      <a:r>
                        <a:rPr lang="en-GB" sz="1100" b="1" dirty="0">
                          <a:solidFill>
                            <a:schemeClr val="tx1"/>
                          </a:solidFill>
                          <a:effectLst/>
                          <a:latin typeface="SassoonCRInfant" panose="02010503020300020003" pitchFamily="2" charset="0"/>
                        </a:rPr>
                        <a:t>Exceptional Explorer</a:t>
                      </a:r>
                    </a:p>
                    <a:p>
                      <a:pPr>
                        <a:lnSpc>
                          <a:spcPct val="107000"/>
                        </a:lnSpc>
                        <a:spcAft>
                          <a:spcPts val="0"/>
                        </a:spcAft>
                      </a:pPr>
                      <a:r>
                        <a:rPr lang="en-GB" sz="1100" b="1" dirty="0">
                          <a:solidFill>
                            <a:schemeClr val="tx1"/>
                          </a:solidFill>
                          <a:effectLst/>
                          <a:latin typeface="SassoonCRInfant" panose="02010503020300020003" pitchFamily="2" charset="0"/>
                        </a:rPr>
                        <a:t>who can show curiosity about the world around them, understand how to read and draw a simple map, understand some differences between times and places. </a:t>
                      </a: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smtClean="0">
                          <a:solidFill>
                            <a:schemeClr val="tx1"/>
                          </a:solidFill>
                          <a:effectLst/>
                          <a:latin typeface="SassoonCRInfant" panose="02010503020300020003" pitchFamily="2" charset="0"/>
                        </a:rPr>
                        <a:t>Caring </a:t>
                      </a:r>
                      <a:r>
                        <a:rPr lang="en-GB" sz="1100" b="1" dirty="0">
                          <a:solidFill>
                            <a:schemeClr val="tx1"/>
                          </a:solidFill>
                          <a:effectLst/>
                          <a:latin typeface="SassoonCRInfant" panose="02010503020300020003" pitchFamily="2" charset="0"/>
                        </a:rPr>
                        <a:t>Citizen</a:t>
                      </a:r>
                    </a:p>
                    <a:p>
                      <a:pPr>
                        <a:lnSpc>
                          <a:spcPct val="107000"/>
                        </a:lnSpc>
                        <a:spcAft>
                          <a:spcPts val="0"/>
                        </a:spcAft>
                      </a:pPr>
                      <a:r>
                        <a:rPr lang="en-GB" sz="1100" b="1" dirty="0" smtClean="0">
                          <a:solidFill>
                            <a:schemeClr val="tx1"/>
                          </a:solidFill>
                          <a:effectLst/>
                          <a:latin typeface="SassoonCRInfant" panose="02010503020300020003" pitchFamily="2" charset="0"/>
                        </a:rPr>
                        <a:t>Who has an</a:t>
                      </a:r>
                      <a:r>
                        <a:rPr lang="en-GB" sz="1100" b="1" baseline="0" dirty="0" smtClean="0">
                          <a:solidFill>
                            <a:schemeClr val="tx1"/>
                          </a:solidFill>
                          <a:effectLst/>
                          <a:latin typeface="SassoonCRInfant" panose="02010503020300020003" pitchFamily="2" charset="0"/>
                        </a:rPr>
                        <a:t> understanding</a:t>
                      </a:r>
                      <a:r>
                        <a:rPr lang="en-GB" sz="1100" b="1" dirty="0" smtClean="0">
                          <a:solidFill>
                            <a:schemeClr val="tx1"/>
                          </a:solidFill>
                          <a:effectLst/>
                          <a:latin typeface="SassoonCRInfant" panose="02010503020300020003" pitchFamily="2" charset="0"/>
                        </a:rPr>
                        <a:t> of their own</a:t>
                      </a:r>
                      <a:r>
                        <a:rPr lang="en-GB" sz="1100" b="1" baseline="0" dirty="0" smtClean="0">
                          <a:solidFill>
                            <a:schemeClr val="tx1"/>
                          </a:solidFill>
                          <a:effectLst/>
                          <a:latin typeface="SassoonCRInfant" panose="02010503020300020003" pitchFamily="2" charset="0"/>
                        </a:rPr>
                        <a:t> </a:t>
                      </a:r>
                      <a:r>
                        <a:rPr lang="en-GB" sz="1100" b="1" i="1" baseline="0" dirty="0" smtClean="0">
                          <a:solidFill>
                            <a:schemeClr val="tx1"/>
                          </a:solidFill>
                          <a:effectLst/>
                          <a:latin typeface="SassoonCRInfant" panose="02010503020300020003" pitchFamily="2" charset="0"/>
                        </a:rPr>
                        <a:t>identity </a:t>
                      </a:r>
                      <a:r>
                        <a:rPr lang="en-GB" sz="1100" b="1" i="0" baseline="0" dirty="0" smtClean="0">
                          <a:solidFill>
                            <a:schemeClr val="tx1"/>
                          </a:solidFill>
                          <a:effectLst/>
                          <a:latin typeface="SassoonCRInfant" panose="02010503020300020003" pitchFamily="2" charset="0"/>
                        </a:rPr>
                        <a:t>and an awareness of other people’s culture and beliefs. Who knows about where we live and show </a:t>
                      </a:r>
                      <a:r>
                        <a:rPr lang="en-GB" sz="1100" b="1" i="1" baseline="0" dirty="0" smtClean="0">
                          <a:solidFill>
                            <a:schemeClr val="tx1"/>
                          </a:solidFill>
                          <a:effectLst/>
                          <a:latin typeface="SassoonCRInfant" panose="02010503020300020003" pitchFamily="2" charset="0"/>
                        </a:rPr>
                        <a:t>responsibility</a:t>
                      </a:r>
                      <a:r>
                        <a:rPr lang="en-GB" sz="1100" b="1" i="0" baseline="0" dirty="0" smtClean="0">
                          <a:solidFill>
                            <a:schemeClr val="tx1"/>
                          </a:solidFill>
                          <a:effectLst/>
                          <a:latin typeface="SassoonCRInfant" panose="02010503020300020003" pitchFamily="2" charset="0"/>
                        </a:rPr>
                        <a:t> when</a:t>
                      </a:r>
                      <a:r>
                        <a:rPr lang="en-GB" sz="1100" b="1" dirty="0" smtClean="0">
                          <a:solidFill>
                            <a:schemeClr val="tx1"/>
                          </a:solidFill>
                          <a:effectLst/>
                          <a:latin typeface="SassoonCRInfant" panose="02010503020300020003" pitchFamily="2" charset="0"/>
                        </a:rPr>
                        <a:t> looking </a:t>
                      </a:r>
                      <a:r>
                        <a:rPr lang="en-GB" sz="1100" b="1" dirty="0">
                          <a:solidFill>
                            <a:schemeClr val="tx1"/>
                          </a:solidFill>
                          <a:effectLst/>
                          <a:latin typeface="SassoonCRInfant" panose="02010503020300020003" pitchFamily="2" charset="0"/>
                        </a:rPr>
                        <a:t>after our classroom and </a:t>
                      </a:r>
                      <a:r>
                        <a:rPr lang="en-GB" sz="1100" b="1" dirty="0" smtClean="0">
                          <a:solidFill>
                            <a:schemeClr val="tx1"/>
                          </a:solidFill>
                          <a:effectLst/>
                          <a:latin typeface="SassoonCRInfant" panose="02010503020300020003" pitchFamily="2" charset="0"/>
                        </a:rPr>
                        <a:t>the</a:t>
                      </a:r>
                      <a:r>
                        <a:rPr lang="en-GB" sz="1100" b="1" baseline="0" dirty="0" smtClean="0">
                          <a:solidFill>
                            <a:schemeClr val="tx1"/>
                          </a:solidFill>
                          <a:effectLst/>
                          <a:latin typeface="SassoonCRInfant" panose="02010503020300020003" pitchFamily="2" charset="0"/>
                        </a:rPr>
                        <a:t> wider</a:t>
                      </a:r>
                      <a:r>
                        <a:rPr lang="en-GB" sz="1100" b="1" dirty="0" smtClean="0">
                          <a:solidFill>
                            <a:schemeClr val="tx1"/>
                          </a:solidFill>
                          <a:effectLst/>
                          <a:latin typeface="SassoonCRInfant" panose="02010503020300020003" pitchFamily="2" charset="0"/>
                        </a:rPr>
                        <a:t> environment.</a:t>
                      </a:r>
                      <a:r>
                        <a:rPr lang="en-GB" sz="1100" b="1" baseline="0" dirty="0" smtClean="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ndParaRPr>
                    </a:p>
                    <a:p>
                      <a:pPr>
                        <a:lnSpc>
                          <a:spcPct val="107000"/>
                        </a:lnSpc>
                        <a:spcAft>
                          <a:spcPts val="0"/>
                        </a:spcAft>
                      </a:pPr>
                      <a:r>
                        <a:rPr lang="en-GB" sz="1100" b="1" dirty="0">
                          <a:solidFill>
                            <a:schemeClr val="tx1"/>
                          </a:solidFill>
                          <a:effectLst/>
                          <a:latin typeface="SassoonCRInfant" panose="02010503020300020003" pitchFamily="2" charset="0"/>
                        </a:rPr>
                        <a:t> </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Proud Performer</a:t>
                      </a:r>
                    </a:p>
                    <a:p>
                      <a:pPr>
                        <a:lnSpc>
                          <a:spcPct val="107000"/>
                        </a:lnSpc>
                        <a:spcAft>
                          <a:spcPts val="0"/>
                        </a:spcAft>
                      </a:pPr>
                      <a:r>
                        <a:rPr lang="en-GB" sz="1100" b="1" dirty="0">
                          <a:solidFill>
                            <a:schemeClr val="tx1"/>
                          </a:solidFill>
                          <a:effectLst/>
                          <a:latin typeface="SassoonCRInfant" panose="02010503020300020003" pitchFamily="2" charset="0"/>
                        </a:rPr>
                        <a:t> who can perform a song, poem or dance to an audience, retell stories with expression and confidence and </a:t>
                      </a:r>
                      <a:r>
                        <a:rPr lang="en-GB" sz="1100" b="1" dirty="0" smtClean="0">
                          <a:solidFill>
                            <a:schemeClr val="tx1"/>
                          </a:solidFill>
                          <a:effectLst/>
                          <a:latin typeface="SassoonCRInfant" panose="02010503020300020003" pitchFamily="2" charset="0"/>
                        </a:rPr>
                        <a:t>play instruments.</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tc>
                  <a:txBody>
                    <a:bodyPr/>
                    <a:lstStyle/>
                    <a:p>
                      <a:pPr>
                        <a:lnSpc>
                          <a:spcPct val="107000"/>
                        </a:lnSpc>
                        <a:spcAft>
                          <a:spcPts val="0"/>
                        </a:spcAft>
                      </a:pPr>
                      <a:r>
                        <a:rPr lang="en-GB" sz="1100" b="1" dirty="0">
                          <a:solidFill>
                            <a:schemeClr val="tx1"/>
                          </a:solidFill>
                          <a:effectLst/>
                          <a:latin typeface="SassoonCRInfant" panose="02010503020300020003" pitchFamily="2" charset="0"/>
                        </a:rPr>
                        <a:t>To become a </a:t>
                      </a:r>
                    </a:p>
                    <a:p>
                      <a:pPr algn="ctr">
                        <a:lnSpc>
                          <a:spcPct val="107000"/>
                        </a:lnSpc>
                        <a:spcAft>
                          <a:spcPts val="0"/>
                        </a:spcAft>
                      </a:pPr>
                      <a:r>
                        <a:rPr lang="en-GB" sz="1100" b="1" dirty="0">
                          <a:solidFill>
                            <a:schemeClr val="tx1"/>
                          </a:solidFill>
                          <a:effectLst/>
                          <a:latin typeface="SassoonCRInfant" panose="02010503020300020003" pitchFamily="2" charset="0"/>
                        </a:rPr>
                        <a:t>Dynamic Designer</a:t>
                      </a:r>
                    </a:p>
                    <a:p>
                      <a:pPr>
                        <a:lnSpc>
                          <a:spcPct val="107000"/>
                        </a:lnSpc>
                        <a:spcAft>
                          <a:spcPts val="0"/>
                        </a:spcAft>
                      </a:pPr>
                      <a:r>
                        <a:rPr lang="en-GB" sz="1100" b="1" dirty="0">
                          <a:solidFill>
                            <a:schemeClr val="tx1"/>
                          </a:solidFill>
                          <a:effectLst/>
                          <a:latin typeface="SassoonCRInfant" panose="02010503020300020003" pitchFamily="2" charset="0"/>
                        </a:rPr>
                        <a:t>who can </a:t>
                      </a:r>
                      <a:r>
                        <a:rPr lang="en-GB" sz="1100" b="1" dirty="0" smtClean="0">
                          <a:solidFill>
                            <a:schemeClr val="tx1"/>
                          </a:solidFill>
                          <a:effectLst/>
                          <a:latin typeface="SassoonCRInfant" panose="02010503020300020003" pitchFamily="2" charset="0"/>
                        </a:rPr>
                        <a:t>make</a:t>
                      </a:r>
                      <a:r>
                        <a:rPr lang="en-GB" sz="1100" b="1" baseline="0" dirty="0" smtClean="0">
                          <a:solidFill>
                            <a:schemeClr val="tx1"/>
                          </a:solidFill>
                          <a:effectLst/>
                          <a:latin typeface="SassoonCRInfant" panose="02010503020300020003" pitchFamily="2" charset="0"/>
                        </a:rPr>
                        <a:t> their own </a:t>
                      </a:r>
                      <a:r>
                        <a:rPr lang="en-GB" sz="1100" b="1" i="1" baseline="0" dirty="0" smtClean="0">
                          <a:solidFill>
                            <a:schemeClr val="tx1"/>
                          </a:solidFill>
                          <a:effectLst/>
                          <a:latin typeface="SassoonCRInfant" panose="02010503020300020003" pitchFamily="2" charset="0"/>
                        </a:rPr>
                        <a:t>choices </a:t>
                      </a:r>
                      <a:r>
                        <a:rPr lang="en-GB" sz="1100" b="1" dirty="0" smtClean="0">
                          <a:solidFill>
                            <a:schemeClr val="tx1"/>
                          </a:solidFill>
                          <a:effectLst/>
                          <a:latin typeface="SassoonCRInfant" panose="02010503020300020003" pitchFamily="2" charset="0"/>
                        </a:rPr>
                        <a:t>and </a:t>
                      </a:r>
                      <a:r>
                        <a:rPr lang="en-GB" sz="1100" b="1" dirty="0">
                          <a:solidFill>
                            <a:schemeClr val="tx1"/>
                          </a:solidFill>
                          <a:effectLst/>
                          <a:latin typeface="SassoonCRInfant" panose="02010503020300020003" pitchFamily="2" charset="0"/>
                        </a:rPr>
                        <a:t>safely use the resources they need to make their creations, talk about what they have made and how they have made it.</a:t>
                      </a:r>
                      <a:endParaRPr lang="en-GB" sz="1100" b="1" dirty="0">
                        <a:solidFill>
                          <a:schemeClr val="tx1"/>
                        </a:solidFill>
                        <a:effectLst/>
                        <a:latin typeface="SassoonCRInfant" panose="02010503020300020003" pitchFamily="2" charset="0"/>
                        <a:ea typeface="Calibri" panose="020F0502020204030204" pitchFamily="34" charset="0"/>
                        <a:cs typeface="Times New Roman" panose="02020603050405020304" pitchFamily="18" charset="0"/>
                      </a:endParaRPr>
                    </a:p>
                  </a:txBody>
                  <a:tcPr marL="53137" marR="53137" marT="0" marB="0">
                    <a:noFill/>
                  </a:tcPr>
                </a:tc>
                <a:extLst>
                  <a:ext uri="{0D108BD9-81ED-4DB2-BD59-A6C34878D82A}">
                    <a16:rowId xmlns:a16="http://schemas.microsoft.com/office/drawing/2014/main" val="2185662354"/>
                  </a:ext>
                </a:extLst>
              </a:tr>
            </a:tbl>
          </a:graphicData>
        </a:graphic>
      </p:graphicFrame>
    </p:spTree>
    <p:extLst>
      <p:ext uri="{BB962C8B-B14F-4D97-AF65-F5344CB8AC3E}">
        <p14:creationId xmlns:p14="http://schemas.microsoft.com/office/powerpoint/2010/main" val="187485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SassoonCRInfantMedium" panose="02000603020000020003" pitchFamily="2" charset="0"/>
              </a:rPr>
              <a:t>Long Term Planning</a:t>
            </a:r>
            <a:br>
              <a:rPr lang="en-GB" dirty="0" smtClean="0">
                <a:latin typeface="SassoonCRInfantMedium" panose="02000603020000020003" pitchFamily="2" charset="0"/>
              </a:rPr>
            </a:br>
            <a:r>
              <a:rPr lang="en-GB" dirty="0" smtClean="0">
                <a:latin typeface="SassoonCRInfantMedium" panose="02000603020000020003" pitchFamily="2" charset="0"/>
              </a:rPr>
              <a:t>Themes</a:t>
            </a:r>
            <a:endParaRPr lang="en-GB" dirty="0">
              <a:latin typeface="SassoonCRInfantMedium" panose="02000603020000020003"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96878470"/>
              </p:ext>
            </p:extLst>
          </p:nvPr>
        </p:nvGraphicFramePr>
        <p:xfrm>
          <a:off x="733424" y="1690688"/>
          <a:ext cx="10490835" cy="2769740"/>
        </p:xfrm>
        <a:graphic>
          <a:graphicData uri="http://schemas.openxmlformats.org/drawingml/2006/table">
            <a:tbl>
              <a:tblPr>
                <a:tableStyleId>{5C22544A-7EE6-4342-B048-85BDC9FD1C3A}</a:tableStyleId>
              </a:tblPr>
              <a:tblGrid>
                <a:gridCol w="1486030">
                  <a:extLst>
                    <a:ext uri="{9D8B030D-6E8A-4147-A177-3AD203B41FA5}">
                      <a16:colId xmlns:a16="http://schemas.microsoft.com/office/drawing/2014/main" val="1204657938"/>
                    </a:ext>
                  </a:extLst>
                </a:gridCol>
                <a:gridCol w="1489465">
                  <a:extLst>
                    <a:ext uri="{9D8B030D-6E8A-4147-A177-3AD203B41FA5}">
                      <a16:colId xmlns:a16="http://schemas.microsoft.com/office/drawing/2014/main" val="3904279534"/>
                    </a:ext>
                  </a:extLst>
                </a:gridCol>
                <a:gridCol w="1490152">
                  <a:extLst>
                    <a:ext uri="{9D8B030D-6E8A-4147-A177-3AD203B41FA5}">
                      <a16:colId xmlns:a16="http://schemas.microsoft.com/office/drawing/2014/main" val="3744550192"/>
                    </a:ext>
                  </a:extLst>
                </a:gridCol>
                <a:gridCol w="1490152">
                  <a:extLst>
                    <a:ext uri="{9D8B030D-6E8A-4147-A177-3AD203B41FA5}">
                      <a16:colId xmlns:a16="http://schemas.microsoft.com/office/drawing/2014/main" val="2518396415"/>
                    </a:ext>
                  </a:extLst>
                </a:gridCol>
                <a:gridCol w="1490152">
                  <a:extLst>
                    <a:ext uri="{9D8B030D-6E8A-4147-A177-3AD203B41FA5}">
                      <a16:colId xmlns:a16="http://schemas.microsoft.com/office/drawing/2014/main" val="2584431317"/>
                    </a:ext>
                  </a:extLst>
                </a:gridCol>
                <a:gridCol w="1522442">
                  <a:extLst>
                    <a:ext uri="{9D8B030D-6E8A-4147-A177-3AD203B41FA5}">
                      <a16:colId xmlns:a16="http://schemas.microsoft.com/office/drawing/2014/main" val="126143973"/>
                    </a:ext>
                  </a:extLst>
                </a:gridCol>
                <a:gridCol w="1522442">
                  <a:extLst>
                    <a:ext uri="{9D8B030D-6E8A-4147-A177-3AD203B41FA5}">
                      <a16:colId xmlns:a16="http://schemas.microsoft.com/office/drawing/2014/main" val="3968571538"/>
                    </a:ext>
                  </a:extLst>
                </a:gridCol>
              </a:tblGrid>
              <a:tr h="618143">
                <a:tc>
                  <a:txBody>
                    <a:bodyPr/>
                    <a:lstStyle/>
                    <a:p>
                      <a:pPr algn="ctr">
                        <a:spcAft>
                          <a:spcPts val="0"/>
                        </a:spcAft>
                      </a:pPr>
                      <a:r>
                        <a:rPr lang="en-GB" sz="2000" dirty="0">
                          <a:effectLst/>
                          <a:latin typeface="SassoonCRInfantMedium" panose="02000603020000020003" pitchFamily="2" charset="0"/>
                        </a:rPr>
                        <a:t>Year Group</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Autumn Term</a:t>
                      </a:r>
                    </a:p>
                    <a:p>
                      <a:pPr algn="ctr">
                        <a:spcAft>
                          <a:spcPts val="0"/>
                        </a:spcAft>
                      </a:pPr>
                      <a:r>
                        <a:rPr lang="en-GB" sz="2000" dirty="0">
                          <a:effectLst/>
                          <a:latin typeface="SassoonCRInfantMedium" panose="02000603020000020003" pitchFamily="2" charset="0"/>
                        </a:rPr>
                        <a:t>1</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Autumn Term 2</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Spring Term 1</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Spring Term 2</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Summer Term</a:t>
                      </a:r>
                    </a:p>
                    <a:p>
                      <a:pPr algn="ctr">
                        <a:spcAft>
                          <a:spcPts val="0"/>
                        </a:spcAft>
                      </a:pPr>
                      <a:r>
                        <a:rPr lang="en-GB" sz="2000" dirty="0">
                          <a:effectLst/>
                          <a:latin typeface="SassoonCRInfantMedium" panose="02000603020000020003" pitchFamily="2" charset="0"/>
                        </a:rPr>
                        <a:t>1</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latin typeface="SassoonCRInfantMedium" panose="02000603020000020003" pitchFamily="2" charset="0"/>
                        </a:rPr>
                        <a:t>Summer Term 2</a:t>
                      </a:r>
                      <a:endParaRPr lang="en-GB" sz="200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272161"/>
                  </a:ext>
                </a:extLst>
              </a:tr>
              <a:tr h="927670">
                <a:tc>
                  <a:txBody>
                    <a:bodyPr/>
                    <a:lstStyle/>
                    <a:p>
                      <a:pPr algn="ctr">
                        <a:spcAft>
                          <a:spcPts val="0"/>
                        </a:spcAft>
                      </a:pPr>
                      <a:r>
                        <a:rPr lang="en-GB" sz="2000" dirty="0">
                          <a:effectLst/>
                          <a:latin typeface="SassoonCRInfantMedium" panose="02000603020000020003" pitchFamily="2" charset="0"/>
                        </a:rPr>
                        <a:t>Nursery</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All About Me</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Traditional Stories</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Transport</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People Who Help Us</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Growing</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Animals</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109828"/>
                  </a:ext>
                </a:extLst>
              </a:tr>
              <a:tr h="927670">
                <a:tc>
                  <a:txBody>
                    <a:bodyPr/>
                    <a:lstStyle/>
                    <a:p>
                      <a:pPr algn="ctr">
                        <a:spcAft>
                          <a:spcPts val="0"/>
                        </a:spcAft>
                      </a:pPr>
                      <a:r>
                        <a:rPr lang="en-GB" sz="2000">
                          <a:effectLst/>
                          <a:latin typeface="SassoonCRInfantMedium" panose="02000603020000020003" pitchFamily="2" charset="0"/>
                        </a:rPr>
                        <a:t>Reception</a:t>
                      </a:r>
                      <a:endParaRPr lang="en-GB" sz="200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latin typeface="SassoonCRInfantMedium" panose="02000603020000020003" pitchFamily="2" charset="0"/>
                        </a:rPr>
                        <a:t>Marvellous Me</a:t>
                      </a:r>
                      <a:endParaRPr lang="en-GB" sz="200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latin typeface="SassoonCRInfantMedium" panose="02000603020000020003" pitchFamily="2" charset="0"/>
                        </a:rPr>
                        <a:t>Journeys</a:t>
                      </a:r>
                      <a:endParaRPr lang="en-GB" sz="200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Hot and Cold</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Blast off</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Growth and Change</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latin typeface="SassoonCRInfantMedium" panose="02000603020000020003" pitchFamily="2" charset="0"/>
                        </a:rPr>
                        <a:t>Dinosaurs</a:t>
                      </a:r>
                      <a:endParaRPr lang="en-GB" sz="2000" dirty="0">
                        <a:effectLst/>
                        <a:latin typeface="SassoonCRInfantMedium" panose="02000603020000020003" pitchFamily="2"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88396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0536" y="4963478"/>
            <a:ext cx="1943100" cy="1457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5035" y="4654995"/>
            <a:ext cx="1538765" cy="205168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499" y="4859743"/>
            <a:ext cx="2281057" cy="17114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01680" y="4871362"/>
            <a:ext cx="2158603" cy="161895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7306" y="4720590"/>
            <a:ext cx="1552579" cy="1913415"/>
          </a:xfrm>
          <a:prstGeom prst="rect">
            <a:avLst/>
          </a:prstGeom>
        </p:spPr>
      </p:pic>
    </p:spTree>
    <p:extLst>
      <p:ext uri="{BB962C8B-B14F-4D97-AF65-F5344CB8AC3E}">
        <p14:creationId xmlns:p14="http://schemas.microsoft.com/office/powerpoint/2010/main" val="6640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CRInfantMedium" panose="02000603020000020003" pitchFamily="2" charset="0"/>
              </a:rPr>
              <a:t>The Role of the Adult</a:t>
            </a:r>
            <a:r>
              <a:rPr lang="en-GB" dirty="0"/>
              <a:t/>
            </a:r>
            <a:br>
              <a:rPr lang="en-GB" dirty="0"/>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54765" y="1275921"/>
            <a:ext cx="7227916" cy="5256960"/>
          </a:xfrm>
        </p:spPr>
        <p:txBody>
          <a:bodyPr>
            <a:normAutofit fontScale="55000" lnSpcReduction="20000"/>
          </a:bodyPr>
          <a:lstStyle/>
          <a:p>
            <a:pPr marL="0" indent="0" algn="just">
              <a:buNone/>
            </a:pPr>
            <a:r>
              <a:rPr lang="en-GB" dirty="0" smtClean="0">
                <a:latin typeface="SassoonCRInfantMedium" panose="02000603020000020003" pitchFamily="2" charset="0"/>
              </a:rPr>
              <a:t>Research </a:t>
            </a:r>
            <a:r>
              <a:rPr lang="en-GB" dirty="0">
                <a:latin typeface="SassoonCRInfantMedium" panose="02000603020000020003" pitchFamily="2" charset="0"/>
              </a:rPr>
              <a:t>shows that progress will be significantly enhanced by the effective support and role models of adults within a high-quality learning environment.</a:t>
            </a:r>
          </a:p>
          <a:p>
            <a:pPr marL="0" indent="0" algn="just">
              <a:buNone/>
            </a:pPr>
            <a:r>
              <a:rPr lang="en-GB" dirty="0" smtClean="0">
                <a:latin typeface="SassoonCRInfantMedium" panose="02000603020000020003" pitchFamily="2" charset="0"/>
              </a:rPr>
              <a:t>At </a:t>
            </a:r>
            <a:r>
              <a:rPr lang="en-GB" dirty="0">
                <a:latin typeface="SassoonCRInfantMedium" panose="02000603020000020003" pitchFamily="2" charset="0"/>
              </a:rPr>
              <a:t>St. Aidan’s our interactions between children and adults will look like this</a:t>
            </a:r>
            <a:r>
              <a:rPr lang="en-GB" dirty="0" smtClean="0">
                <a:latin typeface="SassoonCRInfantMedium" panose="02000603020000020003" pitchFamily="2" charset="0"/>
              </a:rPr>
              <a:t>:</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 Tuning in to what is happening or a child’s </a:t>
            </a:r>
            <a:r>
              <a:rPr lang="en-GB" dirty="0" smtClean="0">
                <a:latin typeface="SassoonCRInfantMedium" panose="02000603020000020003" pitchFamily="2" charset="0"/>
              </a:rPr>
              <a:t>thinking</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 Showing genuine </a:t>
            </a:r>
            <a:r>
              <a:rPr lang="en-GB" dirty="0" smtClean="0">
                <a:latin typeface="SassoonCRInfantMedium" panose="02000603020000020003" pitchFamily="2" charset="0"/>
              </a:rPr>
              <a:t>interest</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 Respecting children’s own decisions and </a:t>
            </a:r>
            <a:r>
              <a:rPr lang="en-GB" dirty="0" smtClean="0">
                <a:latin typeface="SassoonCRInfantMedium" panose="02000603020000020003" pitchFamily="2" charset="0"/>
              </a:rPr>
              <a:t>choices</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Inviting children to </a:t>
            </a:r>
            <a:r>
              <a:rPr lang="en-GB" dirty="0" smtClean="0">
                <a:latin typeface="SassoonCRInfantMedium" panose="02000603020000020003" pitchFamily="2" charset="0"/>
              </a:rPr>
              <a:t>elaborate </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Recapping on what has happened so </a:t>
            </a:r>
            <a:r>
              <a:rPr lang="en-GB" dirty="0" smtClean="0">
                <a:latin typeface="SassoonCRInfantMedium" panose="02000603020000020003" pitchFamily="2" charset="0"/>
              </a:rPr>
              <a:t>far</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Offering personal </a:t>
            </a:r>
            <a:r>
              <a:rPr lang="en-GB" dirty="0" smtClean="0">
                <a:latin typeface="SassoonCRInfantMedium" panose="02000603020000020003" pitchFamily="2" charset="0"/>
              </a:rPr>
              <a:t>experience</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Clarifying </a:t>
            </a:r>
            <a:r>
              <a:rPr lang="en-GB" dirty="0" smtClean="0">
                <a:latin typeface="SassoonCRInfantMedium" panose="02000603020000020003" pitchFamily="2" charset="0"/>
              </a:rPr>
              <a:t>ideas</a:t>
            </a:r>
          </a:p>
          <a:p>
            <a:pPr marL="0" indent="0" algn="just">
              <a:buNone/>
            </a:pPr>
            <a:r>
              <a:rPr lang="en-GB" dirty="0" smtClean="0">
                <a:latin typeface="SassoonCRInfantMedium" panose="02000603020000020003" pitchFamily="2" charset="0"/>
              </a:rPr>
              <a:t>• Reminding</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Using specific praise e.g. that is a good idea because… </a:t>
            </a:r>
            <a:endParaRPr lang="en-GB" dirty="0" smtClean="0">
              <a:latin typeface="SassoonCRInfantMedium" panose="02000603020000020003" pitchFamily="2" charset="0"/>
            </a:endParaRP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Offering an alternative </a:t>
            </a:r>
            <a:r>
              <a:rPr lang="en-GB" dirty="0" smtClean="0">
                <a:latin typeface="SassoonCRInfantMedium" panose="02000603020000020003" pitchFamily="2" charset="0"/>
              </a:rPr>
              <a:t>viewpoint</a:t>
            </a:r>
          </a:p>
          <a:p>
            <a:pPr marL="0" indent="0" algn="just">
              <a:buNone/>
            </a:pPr>
            <a:r>
              <a:rPr lang="en-GB" dirty="0" smtClean="0">
                <a:latin typeface="SassoonCRInfantMedium" panose="02000603020000020003" pitchFamily="2" charset="0"/>
              </a:rPr>
              <a:t>• </a:t>
            </a:r>
            <a:r>
              <a:rPr lang="en-GB" dirty="0">
                <a:latin typeface="SassoonCRInfantMedium" panose="02000603020000020003" pitchFamily="2" charset="0"/>
              </a:rPr>
              <a:t>Speculating/ using ‘I wonder if…’ </a:t>
            </a:r>
            <a:endParaRPr lang="en-GB" dirty="0" smtClean="0">
              <a:latin typeface="SassoonCRInfantMedium" panose="02000603020000020003" pitchFamily="2" charset="0"/>
            </a:endParaRPr>
          </a:p>
          <a:p>
            <a:pPr marL="0" indent="0" algn="just">
              <a:buNone/>
            </a:pPr>
            <a:r>
              <a:rPr lang="en-GB" dirty="0" smtClean="0">
                <a:latin typeface="SassoonCRInfantMedium" panose="02000603020000020003" pitchFamily="2" charset="0"/>
              </a:rPr>
              <a:t>The </a:t>
            </a:r>
            <a:r>
              <a:rPr lang="en-GB" dirty="0">
                <a:latin typeface="SassoonCRInfantMedium" panose="02000603020000020003" pitchFamily="2" charset="0"/>
              </a:rPr>
              <a:t>adults in the Early years’ classroom are always teaching. Teaching includes the adult’s interactions with children during planned and child-initiated play and activities: communicating and modelling language, showing, explaining, demonstrating, exploring ideas, encouraging, questioning, recalling, providing a narrative for what they are doing, facilitating and setting challenges. It takes account of the equipment they provide and the attention to the physical environment as well as the structure and routines of the day that establish expectations. </a:t>
            </a:r>
          </a:p>
          <a:p>
            <a:pPr marL="0" indent="0" algn="just">
              <a:buNone/>
            </a:pPr>
            <a:endParaRPr lang="en-GB" dirty="0">
              <a:latin typeface="SassoonCRInfantMedium" panose="02000603020000020003"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80" y="1275921"/>
            <a:ext cx="3257852" cy="24433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85151" y="4010579"/>
            <a:ext cx="3323680" cy="2492760"/>
          </a:xfrm>
          <a:prstGeom prst="rect">
            <a:avLst/>
          </a:prstGeom>
        </p:spPr>
      </p:pic>
    </p:spTree>
    <p:extLst>
      <p:ext uri="{BB962C8B-B14F-4D97-AF65-F5344CB8AC3E}">
        <p14:creationId xmlns:p14="http://schemas.microsoft.com/office/powerpoint/2010/main" val="351794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SassoonCRInfantMedium" panose="02000603020000020003" pitchFamily="2" charset="0"/>
              </a:rPr>
              <a:t>The </a:t>
            </a:r>
            <a:r>
              <a:rPr lang="en-GB" dirty="0" smtClean="0">
                <a:latin typeface="SassoonCRInfantMedium" panose="02000603020000020003" pitchFamily="2" charset="0"/>
              </a:rPr>
              <a:t>Role </a:t>
            </a:r>
            <a:r>
              <a:rPr lang="en-GB" dirty="0">
                <a:latin typeface="SassoonCRInfantMedium" panose="02000603020000020003" pitchFamily="2" charset="0"/>
              </a:rPr>
              <a:t>of </a:t>
            </a:r>
            <a:r>
              <a:rPr lang="en-GB" dirty="0" smtClean="0">
                <a:latin typeface="SassoonCRInfantMedium" panose="02000603020000020003" pitchFamily="2" charset="0"/>
              </a:rPr>
              <a:t>the Environment</a:t>
            </a:r>
            <a:r>
              <a:rPr lang="en-GB" dirty="0"/>
              <a:t/>
            </a:r>
            <a:br>
              <a:rPr lang="en-GB" dirty="0"/>
            </a:br>
            <a:r>
              <a:rPr lang="en-GB" dirty="0"/>
              <a:t/>
            </a:r>
            <a:br>
              <a:rPr lang="en-GB" dirty="0"/>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13577" y="777240"/>
            <a:ext cx="8038343" cy="5801980"/>
          </a:xfrm>
        </p:spPr>
        <p:txBody>
          <a:bodyPr>
            <a:normAutofit fontScale="47500" lnSpcReduction="20000"/>
          </a:bodyPr>
          <a:lstStyle/>
          <a:p>
            <a:pPr marL="0" indent="0" algn="just">
              <a:buNone/>
            </a:pPr>
            <a:r>
              <a:rPr lang="en-GB" sz="2900" dirty="0" smtClean="0">
                <a:latin typeface="SassoonCRInfantMedium" panose="02000603020000020003" pitchFamily="2" charset="0"/>
              </a:rPr>
              <a:t>The </a:t>
            </a:r>
            <a:r>
              <a:rPr lang="en-GB" sz="2900" dirty="0">
                <a:latin typeface="SassoonCRInfantMedium" panose="02000603020000020003" pitchFamily="2" charset="0"/>
              </a:rPr>
              <a:t>importance of each adult to support progression is </a:t>
            </a:r>
            <a:r>
              <a:rPr lang="en-GB" sz="2900" dirty="0" smtClean="0">
                <a:latin typeface="SassoonCRInfantMedium" panose="02000603020000020003" pitchFamily="2" charset="0"/>
              </a:rPr>
              <a:t>crucial. </a:t>
            </a:r>
            <a:r>
              <a:rPr lang="en-GB" sz="2900" dirty="0">
                <a:latin typeface="SassoonCRInfantMedium" panose="02000603020000020003" pitchFamily="2" charset="0"/>
              </a:rPr>
              <a:t>W</a:t>
            </a:r>
            <a:r>
              <a:rPr lang="en-GB" sz="2900" dirty="0" smtClean="0">
                <a:latin typeface="SassoonCRInfantMedium" panose="02000603020000020003" pitchFamily="2" charset="0"/>
              </a:rPr>
              <a:t>e </a:t>
            </a:r>
            <a:r>
              <a:rPr lang="en-GB" sz="2900" dirty="0">
                <a:latin typeface="SassoonCRInfantMedium" panose="02000603020000020003" pitchFamily="2" charset="0"/>
              </a:rPr>
              <a:t>equally understand that in times when a child is on their own independent learning journey the environment plays a significant role in development. </a:t>
            </a:r>
          </a:p>
          <a:p>
            <a:pPr marL="0" indent="0" algn="just">
              <a:buNone/>
            </a:pPr>
            <a:r>
              <a:rPr lang="en-GB" sz="2900" dirty="0">
                <a:latin typeface="SassoonCRInfantMedium" panose="02000603020000020003" pitchFamily="2" charset="0"/>
              </a:rPr>
              <a:t>“When it comes to what we have and where we have it, then nothing should be left to chance” Alistair Bryce-Clegg, 2015. </a:t>
            </a:r>
          </a:p>
          <a:p>
            <a:pPr marL="0" indent="0" algn="just">
              <a:buNone/>
            </a:pPr>
            <a:r>
              <a:rPr lang="en-GB" sz="2900" dirty="0">
                <a:latin typeface="SassoonCRInfantMedium" panose="02000603020000020003" pitchFamily="2" charset="0"/>
              </a:rPr>
              <a:t>At St. Aidan’s each area of the classroom is informed by children’s predictable interest and ongoing assessments. As the needs of the children change, as they grow and develop, so does their learning space. Using resources that are open ended encourage creativity, imagination and high order thinking skills. For example, the workshop may contain ribbon, lace, pinecones or lolly sticks. Outside role play is deconstructed with access to logs, planks, sheets and tyres. These resources can become anything and have unlimited potential. Our timetable allows for long uninterrupted periods of continuous provision that allow the children time to reach a deep level of involvement as they engage, play, investigate and talk.</a:t>
            </a:r>
          </a:p>
          <a:p>
            <a:pPr marL="0" indent="0" algn="just">
              <a:buNone/>
            </a:pPr>
            <a:r>
              <a:rPr lang="en-GB" sz="2900" dirty="0">
                <a:latin typeface="SassoonCRInfantMedium" panose="02000603020000020003" pitchFamily="2" charset="0"/>
              </a:rPr>
              <a:t>Throughout ‘continuous provision’ and ‘adult directed’ activities, observation forms a fundamental aspect of the pedagogy of EYFS at St. Aidan’s Primary School. </a:t>
            </a:r>
          </a:p>
          <a:p>
            <a:pPr marL="0" indent="0" algn="just">
              <a:buNone/>
            </a:pPr>
            <a:r>
              <a:rPr lang="en-GB" sz="2900" dirty="0">
                <a:latin typeface="SassoonCRInfantMedium" panose="02000603020000020003" pitchFamily="2" charset="0"/>
              </a:rPr>
              <a:t>“Young children demonstrate language, mathematics, science, creativity, physicality – sometimes all within one activity – and the task of the practitioner is to make sense of what is seen, to recognise any significant steps in learning that may have taken place and to identify where help and support are needed to make further progress” Jan </a:t>
            </a:r>
            <a:r>
              <a:rPr lang="en-GB" sz="2900" dirty="0" err="1">
                <a:latin typeface="SassoonCRInfantMedium" panose="02000603020000020003" pitchFamily="2" charset="0"/>
              </a:rPr>
              <a:t>Dubiel</a:t>
            </a:r>
            <a:r>
              <a:rPr lang="en-GB" sz="2900" dirty="0">
                <a:latin typeface="SassoonCRInfantMedium" panose="02000603020000020003" pitchFamily="2" charset="0"/>
              </a:rPr>
              <a:t>, 2014 </a:t>
            </a:r>
            <a:endParaRPr lang="en-GB" sz="2900" dirty="0" smtClean="0">
              <a:latin typeface="SassoonCRInfantMedium" panose="02000603020000020003" pitchFamily="2" charset="0"/>
            </a:endParaRPr>
          </a:p>
          <a:p>
            <a:pPr marL="0" indent="0" algn="just">
              <a:buNone/>
            </a:pPr>
            <a:endParaRPr lang="en-GB" sz="2900" dirty="0">
              <a:latin typeface="SassoonCRInfantMedium" panose="02000603020000020003" pitchFamily="2" charset="0"/>
            </a:endParaRPr>
          </a:p>
          <a:p>
            <a:pPr marL="0" indent="0" algn="just">
              <a:buNone/>
            </a:pPr>
            <a:r>
              <a:rPr lang="en-GB" sz="2900" dirty="0" smtClean="0">
                <a:latin typeface="SassoonCRInfantMedium" panose="02000603020000020003" pitchFamily="2" charset="0"/>
              </a:rPr>
              <a:t>Observing </a:t>
            </a:r>
            <a:r>
              <a:rPr lang="en-GB" sz="2900" dirty="0">
                <a:latin typeface="SassoonCRInfantMedium" panose="02000603020000020003" pitchFamily="2" charset="0"/>
              </a:rPr>
              <a:t>and responding to </a:t>
            </a:r>
            <a:r>
              <a:rPr lang="en-GB" sz="2900" dirty="0" smtClean="0">
                <a:latin typeface="SassoonCRInfantMedium" panose="02000603020000020003" pitchFamily="2" charset="0"/>
              </a:rPr>
              <a:t>children informs </a:t>
            </a:r>
            <a:r>
              <a:rPr lang="en-GB" sz="2900" dirty="0">
                <a:latin typeface="SassoonCRInfantMedium" panose="02000603020000020003" pitchFamily="2" charset="0"/>
              </a:rPr>
              <a:t>our planning </a:t>
            </a:r>
            <a:r>
              <a:rPr lang="en-GB" sz="2900" dirty="0" smtClean="0">
                <a:latin typeface="SassoonCRInfantMedium" panose="02000603020000020003" pitchFamily="2" charset="0"/>
              </a:rPr>
              <a:t>and enables us to create experiences </a:t>
            </a:r>
            <a:r>
              <a:rPr lang="en-GB" sz="2900" dirty="0">
                <a:latin typeface="SassoonCRInfantMedium" panose="02000603020000020003" pitchFamily="2" charset="0"/>
              </a:rPr>
              <a:t>and </a:t>
            </a:r>
            <a:r>
              <a:rPr lang="en-GB" sz="2900" dirty="0" smtClean="0">
                <a:latin typeface="SassoonCRInfantMedium" panose="02000603020000020003" pitchFamily="2" charset="0"/>
              </a:rPr>
              <a:t>opportunities.  </a:t>
            </a:r>
            <a:r>
              <a:rPr lang="en-GB" sz="2900" dirty="0">
                <a:latin typeface="SassoonCRInfantMedium" panose="02000603020000020003" pitchFamily="2" charset="0"/>
              </a:rPr>
              <a:t>All adults record ‘Wow!’ moments – when a child does or says something that demonstrates progress or skill in a particular area.  As a result of these observations and assessments, staff plan experiences and further opportunities to develop or consolidate learning, which feed in to the planning cycle. A continuous cycle of observation, assessment and planning is embedded throughout our EYFS provision. </a:t>
            </a:r>
          </a:p>
          <a:p>
            <a:pPr marL="0" indent="0" algn="just">
              <a:buNone/>
            </a:pPr>
            <a:r>
              <a:rPr lang="en-GB" sz="2900" dirty="0">
                <a:latin typeface="SassoonCRInfantMedium" panose="02000603020000020003" pitchFamily="2" charset="0"/>
              </a:rPr>
              <a:t>In addition to the continuous cycle of observation and formative assessment which informs each child’s next steps, summative assessments are carried out for phonic development and an assessment of each child’s stage of development for each of the 7 areas of learning. These take place termly and informs planning of subsequent teaching and learning.</a:t>
            </a:r>
          </a:p>
          <a:p>
            <a:pPr marL="0" indent="0" algn="just">
              <a:buNone/>
            </a:pPr>
            <a:endParaRPr lang="en-GB" dirty="0">
              <a:latin typeface="SassoonCRInfantMedium" panose="020006030200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2486"/>
            <a:ext cx="1336636" cy="23821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59" y="5117268"/>
            <a:ext cx="2905063" cy="16325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2747249"/>
            <a:ext cx="2803122" cy="2102342"/>
          </a:xfrm>
          <a:prstGeom prst="rect">
            <a:avLst/>
          </a:prstGeom>
        </p:spPr>
      </p:pic>
    </p:spTree>
    <p:extLst>
      <p:ext uri="{BB962C8B-B14F-4D97-AF65-F5344CB8AC3E}">
        <p14:creationId xmlns:p14="http://schemas.microsoft.com/office/powerpoint/2010/main" val="3369803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55310</TotalTime>
  <Words>6119</Words>
  <Application>Microsoft Office PowerPoint</Application>
  <PresentationFormat>Widescreen</PresentationFormat>
  <Paragraphs>282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SassoonCRInfant</vt:lpstr>
      <vt:lpstr>SassoonCRInfantMedium</vt:lpstr>
      <vt:lpstr>Symbol</vt:lpstr>
      <vt:lpstr>Tahoma</vt:lpstr>
      <vt:lpstr>Times New Roman</vt:lpstr>
      <vt:lpstr>Office Theme</vt:lpstr>
      <vt:lpstr>PowerPoint Presentation</vt:lpstr>
      <vt:lpstr>Early Years Curriculum Rationale </vt:lpstr>
      <vt:lpstr>Curriculum Intent </vt:lpstr>
      <vt:lpstr>Curriculum Implementation </vt:lpstr>
      <vt:lpstr>Curriculum Implementation </vt:lpstr>
      <vt:lpstr>Curriculum Impact </vt:lpstr>
      <vt:lpstr>Long Term Planning Themes</vt:lpstr>
      <vt:lpstr>The Role of the Adult </vt:lpstr>
      <vt:lpstr>The Role of the Environment  </vt:lpstr>
      <vt:lpstr>Vocabulary Development in Early Years </vt:lpstr>
      <vt:lpstr>PowerPoint Presentation</vt:lpstr>
      <vt:lpstr>Communication and Language</vt:lpstr>
      <vt:lpstr>Personal, Social and Emotional Development</vt:lpstr>
      <vt:lpstr>Physical Development</vt:lpstr>
      <vt:lpstr>Literacy</vt:lpstr>
      <vt:lpstr>Mathematics</vt:lpstr>
      <vt:lpstr>Understanding The World</vt:lpstr>
      <vt:lpstr>Expressive Arts and Design</vt:lpstr>
    </vt:vector>
  </TitlesOfParts>
  <Company>Winstanley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Padgett</dc:creator>
  <cp:lastModifiedBy>V Gregory</cp:lastModifiedBy>
  <cp:revision>174</cp:revision>
  <dcterms:created xsi:type="dcterms:W3CDTF">2021-10-02T12:12:46Z</dcterms:created>
  <dcterms:modified xsi:type="dcterms:W3CDTF">2024-07-15T12:41:33Z</dcterms:modified>
</cp:coreProperties>
</file>