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"/>
  </p:notesMasterIdLst>
  <p:handoutMasterIdLst>
    <p:handoutMasterId r:id="rId6"/>
  </p:handoutMasterIdLst>
  <p:sldIdLst>
    <p:sldId id="270" r:id="rId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754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129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56D2F4-E8E9-4240-83BE-195F1C8238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FE029-8244-4F06-A19D-CFF3564207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5F338C-681C-45B5-A531-B7D084C4B6DF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CCEFBD-4FB7-4A6B-BEEF-C3488EFB45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C215C1-A9EF-4FBD-919E-F7DE75A7E4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F6471B-1C84-40E8-9A68-8E6CE49E50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26857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168EB8-AA6C-40FD-981E-558A0E868F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0958D6-C1F1-4B5B-BC5F-61458CD34D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9051A63-8E53-4D5E-90DA-35BCC7ED02DD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0B1AC49-2A2A-4D33-851A-1D3C79810E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1E18CB0-7B4A-49F9-A035-5900649782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0C075-651C-42FD-AC60-C99097C787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A9267-1179-439F-8E81-9CD3F5FB57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C4711B3-D63C-436A-A9D2-5087815977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26285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19" y="115888"/>
            <a:ext cx="11506201" cy="144145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19" y="1665287"/>
            <a:ext cx="11506201" cy="5054917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337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364" y="136525"/>
            <a:ext cx="11476355" cy="1554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" y="1813559"/>
            <a:ext cx="5662295" cy="6915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7506" y="2627945"/>
            <a:ext cx="5640069" cy="40935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13559"/>
            <a:ext cx="5662294" cy="691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626673"/>
            <a:ext cx="5662295" cy="40935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88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683" y="136525"/>
            <a:ext cx="3932237" cy="160020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9788" y="151132"/>
            <a:ext cx="7206932" cy="6569071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79" y="1859280"/>
            <a:ext cx="3977641" cy="4862195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3539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284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8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8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4170" y="136525"/>
            <a:ext cx="11512550" cy="1265555"/>
          </a:xfrm>
          <a:solidFill>
            <a:schemeClr val="accent3"/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>
              <a:buSzPct val="200000"/>
              <a:buFontTx/>
              <a:buBlip>
                <a:blip r:embed="rId2"/>
              </a:buBlip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244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  <a:ln>
            <a:solidFill>
              <a:schemeClr val="tx1"/>
            </a:solidFill>
          </a:ln>
        </p:spPr>
        <p:txBody>
          <a:bodyPr/>
          <a:lstStyle>
            <a:lvl1pPr marL="571500" indent="-571500" algn="l">
              <a:buSzPct val="300000"/>
              <a:buFontTx/>
              <a:buBlip>
                <a:blip r:embed="rId2"/>
              </a:buBlip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83CB88-6C0F-4425-B780-717B8AC8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25C1E-AC73-4C68-9DC0-DEC55E0EBCA3}" type="datetime4">
              <a:rPr lang="en-GB"/>
              <a:pPr>
                <a:defRPr/>
              </a:pPr>
              <a:t>08 September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31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ome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129541"/>
            <a:ext cx="11536680" cy="1165860"/>
          </a:xfrm>
          <a:solidFill>
            <a:schemeClr val="accent5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90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280" y="1641474"/>
            <a:ext cx="5699760" cy="5078730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41474"/>
            <a:ext cx="5684520" cy="5078730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33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E8B46BA4-2C29-44BE-B180-2267752D4A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9D9269-93EC-4CE5-B39C-2F1416766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190CC-0ED3-460B-9693-1D0D319C961D}" type="datetime4">
              <a:rPr lang="en-GB"/>
              <a:pPr>
                <a:defRPr/>
              </a:pPr>
              <a:t>08 September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67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136525"/>
            <a:ext cx="4312920" cy="160020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02188" y="136525"/>
            <a:ext cx="7054532" cy="6583679"/>
          </a:xfrm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" y="1889759"/>
            <a:ext cx="4312920" cy="4831715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1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932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43C4EC3-8C81-4692-885F-215434E6A1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0675" y="130175"/>
            <a:ext cx="1153636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</a:t>
            </a:r>
            <a:endParaRPr lang="en-GB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C10E1-D273-4951-8783-550161C9B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675" y="1550988"/>
            <a:ext cx="11536363" cy="51689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696C0-F1FE-49F0-B183-30C917E8A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3838" y="1381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4278C38-5DC2-47B9-8647-2C1940EC1B73}" type="datetime4">
              <a:rPr lang="en-GB"/>
              <a:pPr>
                <a:defRPr/>
              </a:pPr>
              <a:t>08 September 2026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5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168275" indent="-168275" algn="l" rtl="0" fontAlgn="base"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ln>
            <a:solidFill>
              <a:schemeClr val="tx1"/>
            </a:solidFill>
          </a:ln>
          <a:solidFill>
            <a:schemeClr val="tx1"/>
          </a:solidFill>
          <a:latin typeface="+mn-lt"/>
          <a:ea typeface="+mn-ea"/>
          <a:cs typeface="+mn-cs"/>
        </a:defRPr>
      </a:lvl1pPr>
      <a:lvl2pPr marL="168275" indent="-168275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ln>
            <a:solidFill>
              <a:schemeClr val="tx1"/>
            </a:solidFill>
          </a:ln>
          <a:solidFill>
            <a:schemeClr val="tx1"/>
          </a:solidFill>
          <a:latin typeface="+mn-lt"/>
          <a:ea typeface="+mn-ea"/>
          <a:cs typeface="+mn-cs"/>
        </a:defRPr>
      </a:lvl2pPr>
      <a:lvl3pPr marL="168275" indent="-168275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ln>
            <a:solidFill>
              <a:schemeClr val="tx1"/>
            </a:solidFill>
          </a:ln>
          <a:solidFill>
            <a:schemeClr val="tx1"/>
          </a:solidFill>
          <a:latin typeface="+mn-lt"/>
          <a:ea typeface="+mn-ea"/>
          <a:cs typeface="+mn-cs"/>
        </a:defRPr>
      </a:lvl3pPr>
      <a:lvl4pPr marL="168275" indent="-168275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ln>
            <a:solidFill>
              <a:schemeClr val="tx1"/>
            </a:solidFill>
          </a:ln>
          <a:solidFill>
            <a:schemeClr val="tx1"/>
          </a:solidFill>
          <a:latin typeface="+mn-lt"/>
          <a:ea typeface="+mn-ea"/>
          <a:cs typeface="+mn-cs"/>
        </a:defRPr>
      </a:lvl4pPr>
      <a:lvl5pPr marL="168275" indent="-168275" algn="l" rtl="0" fontAlgn="base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ln>
            <a:solidFill>
              <a:schemeClr val="tx1"/>
            </a:solidFill>
          </a:ln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0" y="748594"/>
            <a:ext cx="12286632" cy="6010927"/>
            <a:chOff x="130747" y="1139111"/>
            <a:chExt cx="11781084" cy="5338244"/>
          </a:xfrm>
        </p:grpSpPr>
        <p:grpSp>
          <p:nvGrpSpPr>
            <p:cNvPr id="79" name="Group 78"/>
            <p:cNvGrpSpPr/>
            <p:nvPr/>
          </p:nvGrpSpPr>
          <p:grpSpPr>
            <a:xfrm>
              <a:off x="130747" y="1139111"/>
              <a:ext cx="11781084" cy="5338244"/>
              <a:chOff x="-939222" y="381714"/>
              <a:chExt cx="12720306" cy="6245032"/>
            </a:xfrm>
          </p:grpSpPr>
          <p:pic>
            <p:nvPicPr>
              <p:cNvPr id="82" name="Picture 6">
                <a:extLst>
                  <a:ext uri="{FF2B5EF4-FFF2-40B4-BE49-F238E27FC236}">
                    <a16:creationId xmlns:a16="http://schemas.microsoft.com/office/drawing/2014/main" id="{C157C75B-D2F7-4500-9BEE-9CFA3BE161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t="41103" r="31950" b="-1"/>
              <a:stretch/>
            </p:blipFill>
            <p:spPr bwMode="auto">
              <a:xfrm>
                <a:off x="-939222" y="1935990"/>
                <a:ext cx="5573033" cy="2209257"/>
              </a:xfrm>
              <a:prstGeom prst="rect">
                <a:avLst/>
              </a:prstGeom>
              <a:noFill/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C157C75B-D2F7-4500-9BEE-9CFA3BE161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t="36085" r="16004" b="-2"/>
              <a:stretch/>
            </p:blipFill>
            <p:spPr bwMode="auto">
              <a:xfrm rot="10800000">
                <a:off x="4378737" y="3484993"/>
                <a:ext cx="6816941" cy="2375913"/>
              </a:xfrm>
              <a:prstGeom prst="rect">
                <a:avLst/>
              </a:prstGeom>
              <a:noFill/>
            </p:spPr>
          </p:pic>
          <p:pic>
            <p:nvPicPr>
              <p:cNvPr id="84" name="Picture 6">
                <a:extLst>
                  <a:ext uri="{FF2B5EF4-FFF2-40B4-BE49-F238E27FC236}">
                    <a16:creationId xmlns:a16="http://schemas.microsoft.com/office/drawing/2014/main" id="{C157C75B-D2F7-4500-9BEE-9CFA3BE161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t="41103" r="31950" b="-1"/>
              <a:stretch/>
            </p:blipFill>
            <p:spPr bwMode="auto">
              <a:xfrm rot="10800000">
                <a:off x="6271103" y="407736"/>
                <a:ext cx="5509981" cy="2184263"/>
              </a:xfrm>
              <a:prstGeom prst="rect">
                <a:avLst/>
              </a:prstGeom>
              <a:noFill/>
            </p:spPr>
          </p:pic>
          <p:pic>
            <p:nvPicPr>
              <p:cNvPr id="85" name="Picture 6">
                <a:extLst>
                  <a:ext uri="{FF2B5EF4-FFF2-40B4-BE49-F238E27FC236}">
                    <a16:creationId xmlns:a16="http://schemas.microsoft.com/office/drawing/2014/main" id="{C157C75B-D2F7-4500-9BEE-9CFA3BE161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l="13378"/>
              <a:stretch/>
            </p:blipFill>
            <p:spPr bwMode="auto">
              <a:xfrm rot="10800000">
                <a:off x="1085133" y="381714"/>
                <a:ext cx="7122638" cy="3766185"/>
              </a:xfrm>
              <a:prstGeom prst="rect">
                <a:avLst/>
              </a:prstGeom>
              <a:noFill/>
            </p:spPr>
          </p:pic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C157C75B-D2F7-4500-9BEE-9CFA3BE161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 l="-91" r="91398" b="82042"/>
              <a:stretch/>
            </p:blipFill>
            <p:spPr bwMode="auto">
              <a:xfrm rot="16200000">
                <a:off x="4546518" y="5839446"/>
                <a:ext cx="809080" cy="765519"/>
              </a:xfrm>
              <a:prstGeom prst="rect">
                <a:avLst/>
              </a:prstGeom>
              <a:noFill/>
            </p:spPr>
          </p:pic>
        </p:grpSp>
        <p:sp>
          <p:nvSpPr>
            <p:cNvPr id="80" name="Rectangle 79"/>
            <p:cNvSpPr/>
            <p:nvPr/>
          </p:nvSpPr>
          <p:spPr>
            <a:xfrm>
              <a:off x="3287311" y="3042718"/>
              <a:ext cx="1064640" cy="733511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  <a:latin typeface="Letter-join Print Plus 4" panose="02000805000000020003" pitchFamily="50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478648" y="1752661"/>
              <a:ext cx="1012170" cy="693405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  <a:latin typeface="Letter-join Print Plus 4" panose="02000805000000020003" pitchFamily="50" charset="0"/>
              </a:endParaRPr>
            </a:p>
          </p:txBody>
        </p:sp>
      </p:grpSp>
      <p:pic>
        <p:nvPicPr>
          <p:cNvPr id="10" name="Picture 27" descr="logo">
            <a:extLst>
              <a:ext uri="{FF2B5EF4-FFF2-40B4-BE49-F238E27FC236}">
                <a16:creationId xmlns:a16="http://schemas.microsoft.com/office/drawing/2014/main" id="{D11ED393-4919-48E1-B2F1-0B9FA5E7E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" y="5419789"/>
            <a:ext cx="1016428" cy="95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879905" y="776186"/>
            <a:ext cx="835686" cy="802979"/>
            <a:chOff x="1725613" y="885825"/>
            <a:chExt cx="966787" cy="95091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725613" y="885825"/>
              <a:ext cx="966787" cy="950913"/>
            </a:xfrm>
            <a:prstGeom prst="ellipse">
              <a:avLst/>
            </a:prstGeom>
            <a:solidFill>
              <a:srgbClr val="66FFCC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798638" y="992188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5251" y="1168511"/>
              <a:ext cx="869951" cy="43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EYFS</a:t>
              </a:r>
              <a:endParaRPr lang="en-GB" altLang="en-US" sz="1100" b="1" dirty="0">
                <a:latin typeface="Letter-join Print Plus 4" panose="02000805000000020003" pitchFamily="50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60170" y="741137"/>
            <a:ext cx="814581" cy="802979"/>
            <a:chOff x="1725613" y="885825"/>
            <a:chExt cx="966787" cy="95091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725613" y="885825"/>
              <a:ext cx="966787" cy="950913"/>
            </a:xfrm>
            <a:prstGeom prst="ellipse">
              <a:avLst/>
            </a:prstGeom>
            <a:solidFill>
              <a:srgbClr val="66FFCC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798638" y="992188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5251" y="1168511"/>
              <a:ext cx="869951" cy="43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KS1</a:t>
              </a:r>
              <a:endParaRPr lang="en-GB" altLang="en-US" sz="1100" b="1" dirty="0">
                <a:latin typeface="Letter-join Print Plus 4" panose="02000805000000020003" pitchFamily="50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12067" y="2249171"/>
            <a:ext cx="898413" cy="802979"/>
            <a:chOff x="1626117" y="885825"/>
            <a:chExt cx="1066283" cy="95091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725613" y="885825"/>
              <a:ext cx="966787" cy="950913"/>
            </a:xfrm>
            <a:prstGeom prst="ellipse">
              <a:avLst/>
            </a:prstGeom>
            <a:solidFill>
              <a:srgbClr val="66FFCC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798638" y="992188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6117" y="1135538"/>
              <a:ext cx="1057809" cy="43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LKS2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46809" y="3747500"/>
            <a:ext cx="1011774" cy="802978"/>
            <a:chOff x="1576940" y="885825"/>
            <a:chExt cx="1197066" cy="95091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725613" y="885825"/>
              <a:ext cx="966787" cy="950913"/>
            </a:xfrm>
            <a:prstGeom prst="ellipse">
              <a:avLst/>
            </a:prstGeom>
            <a:solidFill>
              <a:srgbClr val="66FFCC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798638" y="992188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6940" y="1013711"/>
              <a:ext cx="1197066" cy="43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UKS2</a:t>
              </a:r>
              <a:endParaRPr lang="en-GB" altLang="en-US" sz="1100" b="1" dirty="0">
                <a:latin typeface="Letter-join Print Plus 4" panose="02000805000000020003" pitchFamily="50" charset="0"/>
                <a:cs typeface="Tahoma" panose="020B0604030504040204" pitchFamily="34" charset="0"/>
              </a:endParaRPr>
            </a:p>
          </p:txBody>
        </p:sp>
      </p:grpSp>
      <p:sp>
        <p:nvSpPr>
          <p:cNvPr id="35" name="TextBox 1">
            <a:extLst>
              <a:ext uri="{FF2B5EF4-FFF2-40B4-BE49-F238E27FC236}">
                <a16:creationId xmlns:a16="http://schemas.microsoft.com/office/drawing/2014/main" id="{15800A15-A19A-4FF9-B0EE-63E8B5497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528" y="5667550"/>
            <a:ext cx="22776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n-GB" altLang="en-US" sz="1100" b="1" dirty="0">
                <a:latin typeface="Letter-join Print Plus 4" panose="02000805000000020003" pitchFamily="50" charset="0"/>
                <a:cs typeface="Tahoma" panose="020B0604030504040204" pitchFamily="34" charset="0"/>
              </a:rPr>
              <a:t> </a:t>
            </a:r>
            <a:r>
              <a:rPr lang="en-GB" altLang="en-US" sz="2000" b="1" dirty="0">
                <a:latin typeface="Letter-join Print Plus 4" panose="02000805000000020003" pitchFamily="50" charset="0"/>
                <a:cs typeface="Tahoma" panose="020B0604030504040204" pitchFamily="34" charset="0"/>
              </a:rPr>
              <a:t>Road Map </a:t>
            </a:r>
            <a:r>
              <a:rPr lang="mr-IN" altLang="en-US" sz="2000" b="1" dirty="0">
                <a:latin typeface="Letter-join Print Plus 4" panose="02000805000000020003" pitchFamily="50" charset="0"/>
                <a:cs typeface="Tahoma" panose="020B0604030504040204" pitchFamily="34" charset="0"/>
              </a:rPr>
              <a:t>–</a:t>
            </a:r>
            <a:r>
              <a:rPr lang="en-GB" altLang="en-US" sz="2000" b="1" dirty="0">
                <a:latin typeface="Letter-join Print Plus 4" panose="02000805000000020003" pitchFamily="50" charset="0"/>
                <a:cs typeface="Tahoma" panose="020B0604030504040204" pitchFamily="34" charset="0"/>
              </a:rPr>
              <a:t> MUSIC  </a:t>
            </a:r>
            <a:endParaRPr lang="en-GB" altLang="en-US" sz="1100" b="1" dirty="0">
              <a:latin typeface="Letter-join Print Plus 4" panose="02000805000000020003" pitchFamily="50" charset="0"/>
              <a:cs typeface="Tahoma" panose="020B060403050404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610776" y="2220540"/>
            <a:ext cx="881158" cy="848324"/>
            <a:chOff x="10560260" y="2678522"/>
            <a:chExt cx="966787" cy="950913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6" y="2895987"/>
              <a:ext cx="869949" cy="34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B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476212" y="2249171"/>
            <a:ext cx="814582" cy="813315"/>
            <a:chOff x="10560260" y="2678522"/>
            <a:chExt cx="966787" cy="950913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6" y="2895987"/>
              <a:ext cx="869949" cy="611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A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767522" y="3668253"/>
            <a:ext cx="933570" cy="915722"/>
            <a:chOff x="10560260" y="2678522"/>
            <a:chExt cx="966787" cy="950913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5" y="2895987"/>
              <a:ext cx="869949" cy="319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B</a:t>
              </a:r>
            </a:p>
          </p:txBody>
        </p:sp>
      </p:grpSp>
      <p:sp>
        <p:nvSpPr>
          <p:cNvPr id="97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2907399" y="91440"/>
            <a:ext cx="1763531" cy="849896"/>
          </a:xfrm>
          <a:prstGeom prst="wedgeRoundRectCallout">
            <a:avLst>
              <a:gd name="adj1" fmla="val 16200"/>
              <a:gd name="adj2" fmla="val 86440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Throughout the year and though a range of topics children will explore the different sound of instruments.</a:t>
            </a:r>
          </a:p>
        </p:txBody>
      </p:sp>
      <p:sp>
        <p:nvSpPr>
          <p:cNvPr id="98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4862738" y="102272"/>
            <a:ext cx="1632343" cy="766308"/>
          </a:xfrm>
          <a:prstGeom prst="wedgeRoundRectCallout">
            <a:avLst>
              <a:gd name="adj1" fmla="val -33267"/>
              <a:gd name="adj2" fmla="val 9969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Children sing songs, make music and dance, and experiment with ways of changing them.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9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8070470" y="72524"/>
            <a:ext cx="1833962" cy="695969"/>
          </a:xfrm>
          <a:prstGeom prst="wedgeRoundRectCallout">
            <a:avLst>
              <a:gd name="adj1" fmla="val 6976"/>
              <a:gd name="adj2" fmla="val 73676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Hey You!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Old-school hip hop</a:t>
            </a:r>
          </a:p>
        </p:txBody>
      </p:sp>
      <p:sp>
        <p:nvSpPr>
          <p:cNvPr id="100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10155287" y="125438"/>
            <a:ext cx="1661923" cy="889455"/>
          </a:xfrm>
          <a:prstGeom prst="wedgeRoundRectCallout">
            <a:avLst>
              <a:gd name="adj1" fmla="val -36515"/>
              <a:gd name="adj2" fmla="val 71407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Your Imagination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Films / Musical Songs</a:t>
            </a:r>
          </a:p>
        </p:txBody>
      </p:sp>
      <p:sp>
        <p:nvSpPr>
          <p:cNvPr id="101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10694234" y="1210706"/>
            <a:ext cx="1252788" cy="1009834"/>
          </a:xfrm>
          <a:prstGeom prst="wedgeRoundRectCallout">
            <a:avLst>
              <a:gd name="adj1" fmla="val -51609"/>
              <a:gd name="adj2" fmla="val 7780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Hands, Feet, Heart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South African styles</a:t>
            </a:r>
          </a:p>
        </p:txBody>
      </p:sp>
      <p:sp>
        <p:nvSpPr>
          <p:cNvPr id="102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8011156" y="1717622"/>
            <a:ext cx="1564027" cy="807974"/>
          </a:xfrm>
          <a:prstGeom prst="wedgeRoundRectCallout">
            <a:avLst>
              <a:gd name="adj1" fmla="val 9419"/>
              <a:gd name="adj2" fmla="val 7820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u="sng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In the Groove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Blues, Latin, Folk, Funk, Baroque, Bhangra 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3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6271403" y="1767591"/>
            <a:ext cx="1641857" cy="870958"/>
          </a:xfrm>
          <a:prstGeom prst="wedgeRoundRectCallout">
            <a:avLst>
              <a:gd name="adj1" fmla="val 18085"/>
              <a:gd name="adj2" fmla="val 66114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I Wanna Play in a Band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Rock music</a:t>
            </a:r>
          </a:p>
        </p:txBody>
      </p:sp>
      <p:sp>
        <p:nvSpPr>
          <p:cNvPr id="104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4355796" y="1455870"/>
            <a:ext cx="1822879" cy="772762"/>
          </a:xfrm>
          <a:prstGeom prst="wedgeRoundRectCallout">
            <a:avLst>
              <a:gd name="adj1" fmla="val 36190"/>
              <a:gd name="adj2" fmla="val 13066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b="1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The Friendship Song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Various Artists / genres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b="1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1932250" y="1641991"/>
            <a:ext cx="1482434" cy="1004355"/>
          </a:xfrm>
          <a:prstGeom prst="wedgeRoundRectCallout">
            <a:avLst>
              <a:gd name="adj1" fmla="val -2754"/>
              <a:gd name="adj2" fmla="val 74852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Lean on Me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Gospel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6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309184" y="1876478"/>
            <a:ext cx="1420765" cy="769868"/>
          </a:xfrm>
          <a:prstGeom prst="wedgeRoundRectCallout">
            <a:avLst>
              <a:gd name="adj1" fmla="val 23863"/>
              <a:gd name="adj2" fmla="val 10252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Blackbird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Pop Music 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134988" y="3642960"/>
            <a:ext cx="1540986" cy="911764"/>
          </a:xfrm>
          <a:prstGeom prst="wedgeRoundRectCallout">
            <a:avLst>
              <a:gd name="adj1" fmla="val 40306"/>
              <a:gd name="adj2" fmla="val -90151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Grime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2771608" y="3159356"/>
            <a:ext cx="1494047" cy="1015956"/>
          </a:xfrm>
          <a:prstGeom prst="wedgeRoundRectCallout">
            <a:avLst>
              <a:gd name="adj1" fmla="val 33468"/>
              <a:gd name="adj2" fmla="val 67635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u="sng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Glockenspiel 1 </a:t>
            </a:r>
            <a:r>
              <a:rPr lang="en-GB" sz="1100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Learning basic instrumental skills by playing tunes in varying styles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9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4355796" y="3106319"/>
            <a:ext cx="1571914" cy="1026451"/>
          </a:xfrm>
          <a:prstGeom prst="wedgeRoundRectCallout">
            <a:avLst>
              <a:gd name="adj1" fmla="val 2919"/>
              <a:gd name="adj2" fmla="val 71841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Bringing us Together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Disco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0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5996468" y="2945706"/>
            <a:ext cx="1865742" cy="690093"/>
          </a:xfrm>
          <a:prstGeom prst="wedgeRoundRectCallout">
            <a:avLst>
              <a:gd name="adj1" fmla="val -45125"/>
              <a:gd name="adj2" fmla="val 121506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The Dragon Song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Music From Around the World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1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8266313" y="4448584"/>
            <a:ext cx="1638119" cy="633922"/>
          </a:xfrm>
          <a:prstGeom prst="wedgeRoundRectCallout">
            <a:avLst>
              <a:gd name="adj1" fmla="val -30696"/>
              <a:gd name="adj2" fmla="val -112515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Happy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Pop / Neo Soul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8573556" y="3114599"/>
            <a:ext cx="1661923" cy="584732"/>
          </a:xfrm>
          <a:prstGeom prst="wedgeRoundRectCallout">
            <a:avLst>
              <a:gd name="adj1" fmla="val 7825"/>
              <a:gd name="adj2" fmla="val 86439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You’ve Got a Friend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Folk / Pop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3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10372357" y="3351544"/>
            <a:ext cx="1661923" cy="939206"/>
          </a:xfrm>
          <a:prstGeom prst="wedgeRoundRectCallout">
            <a:avLst>
              <a:gd name="adj1" fmla="val -59156"/>
              <a:gd name="adj2" fmla="val 107891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u="sng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Music and Me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dirty="0">
                <a:solidFill>
                  <a:schemeClr val="tx1"/>
                </a:solidFill>
                <a:latin typeface="Letter-join Print Plus 4" panose="02000805000000020003" pitchFamily="50" charset="0"/>
              </a:rPr>
              <a:t>Creating own music inspired by your own identity and women in music.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4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9863272" y="5621611"/>
            <a:ext cx="1661923" cy="711642"/>
          </a:xfrm>
          <a:prstGeom prst="wedgeRoundRectCallout">
            <a:avLst>
              <a:gd name="adj1" fmla="val -76821"/>
              <a:gd name="adj2" fmla="val -35664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Dancing in the Street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Motown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5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6398392" y="5737149"/>
            <a:ext cx="2780019" cy="906966"/>
          </a:xfrm>
          <a:prstGeom prst="wedgeRoundRectCallout">
            <a:avLst>
              <a:gd name="adj1" fmla="val 2691"/>
              <a:gd name="adj2" fmla="val -81052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 err="1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Livin</a:t>
            </a: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’ On a Prayer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Classic Rock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6" name="Speech Bubble: Rectangle with Corners Rounded 46">
            <a:extLst>
              <a:ext uri="{FF2B5EF4-FFF2-40B4-BE49-F238E27FC236}">
                <a16:creationId xmlns:a16="http://schemas.microsoft.com/office/drawing/2014/main" id="{06929846-060D-4A9D-9629-9797D431A548}"/>
              </a:ext>
            </a:extLst>
          </p:cNvPr>
          <p:cNvSpPr/>
          <p:nvPr/>
        </p:nvSpPr>
        <p:spPr>
          <a:xfrm>
            <a:off x="4867012" y="4555049"/>
            <a:ext cx="2207781" cy="699334"/>
          </a:xfrm>
          <a:prstGeom prst="wedgeRoundRectCallout">
            <a:avLst>
              <a:gd name="adj1" fmla="val 12559"/>
              <a:gd name="adj2" fmla="val 95848"/>
              <a:gd name="adj3" fmla="val 16667"/>
            </a:avLst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u="sng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Fresh Prince of Bel Air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rPr>
              <a:t>Hip Hop</a:t>
            </a:r>
            <a:endParaRPr lang="en-GB" sz="1100" dirty="0">
              <a:solidFill>
                <a:schemeClr val="tx1"/>
              </a:solidFill>
              <a:latin typeface="Letter-join Print Plus 4" panose="02000805000000020003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7" name="Group 116"/>
          <p:cNvGrpSpPr/>
          <p:nvPr/>
        </p:nvGrpSpPr>
        <p:grpSpPr>
          <a:xfrm>
            <a:off x="7565317" y="800680"/>
            <a:ext cx="814582" cy="813315"/>
            <a:chOff x="10560260" y="2678522"/>
            <a:chExt cx="966787" cy="950913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58F34F6-2B57-4222-B5B6-71ED65248C61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0AF533-DC82-4F27-92FF-834BF5F5237D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0" name="TextBox 6">
              <a:extLst>
                <a:ext uri="{FF2B5EF4-FFF2-40B4-BE49-F238E27FC236}">
                  <a16:creationId xmlns:a16="http://schemas.microsoft.com/office/drawing/2014/main" id="{20A1BEEA-7377-4D11-B18A-59DD0C44F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6" y="2895987"/>
              <a:ext cx="869949" cy="611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A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27C816D-D77C-30C1-B7AE-B7846943E360}"/>
              </a:ext>
            </a:extLst>
          </p:cNvPr>
          <p:cNvGrpSpPr/>
          <p:nvPr/>
        </p:nvGrpSpPr>
        <p:grpSpPr>
          <a:xfrm>
            <a:off x="10043552" y="4720509"/>
            <a:ext cx="881158" cy="848324"/>
            <a:chOff x="10560260" y="2678522"/>
            <a:chExt cx="966787" cy="95091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37B9327-E46E-FD78-44C1-6A7692B17573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7280DD5-ED07-EA37-568F-7424128D6613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5A978C7-08B1-2366-C00B-4BD76BA383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6" y="2895987"/>
              <a:ext cx="869949" cy="344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B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A41E9D-9294-8BCB-4619-40143A90B5BD}"/>
              </a:ext>
            </a:extLst>
          </p:cNvPr>
          <p:cNvGrpSpPr/>
          <p:nvPr/>
        </p:nvGrpSpPr>
        <p:grpSpPr>
          <a:xfrm>
            <a:off x="7742924" y="3381304"/>
            <a:ext cx="814582" cy="813315"/>
            <a:chOff x="10560260" y="2678522"/>
            <a:chExt cx="966787" cy="95091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1B09CFF-41BB-8A53-2F33-AD54F3DA2CD8}"/>
                </a:ext>
              </a:extLst>
            </p:cNvPr>
            <p:cNvSpPr/>
            <p:nvPr/>
          </p:nvSpPr>
          <p:spPr>
            <a:xfrm>
              <a:off x="10560260" y="2678522"/>
              <a:ext cx="966787" cy="95091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05D2785-0025-4AB0-5FD5-261DE43AC0E6}"/>
                </a:ext>
              </a:extLst>
            </p:cNvPr>
            <p:cNvSpPr/>
            <p:nvPr/>
          </p:nvSpPr>
          <p:spPr>
            <a:xfrm>
              <a:off x="10633285" y="2784885"/>
              <a:ext cx="730250" cy="71278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dirty="0">
                <a:solidFill>
                  <a:schemeClr val="tx1"/>
                </a:solidFill>
                <a:latin typeface="Letter-join Print Plus 4" panose="02000805000000020003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AEFE370C-45F0-8D8E-A44E-3F526C8959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14236" y="2895987"/>
              <a:ext cx="869949" cy="611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/>
              <a:r>
                <a:rPr lang="en-GB" altLang="en-US" sz="1400" b="1" dirty="0">
                  <a:latin typeface="Letter-join Print Plus 4" panose="02000805000000020003" pitchFamily="50" charset="0"/>
                  <a:cs typeface="Tahoma" panose="020B0604030504040204" pitchFamily="34" charset="0"/>
                </a:rPr>
                <a:t>Cycle 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24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plate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FFFFCC"/>
      </a:accent1>
      <a:accent2>
        <a:srgbClr val="CCFFCC"/>
      </a:accent2>
      <a:accent3>
        <a:srgbClr val="CCECFF"/>
      </a:accent3>
      <a:accent4>
        <a:srgbClr val="FFDBB7"/>
      </a:accent4>
      <a:accent5>
        <a:srgbClr val="CCCCFF"/>
      </a:accent5>
      <a:accent6>
        <a:srgbClr val="E6E7E5"/>
      </a:accent6>
      <a:hlink>
        <a:srgbClr val="023160"/>
      </a:hlink>
      <a:folHlink>
        <a:srgbClr val="02316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Template" id="{0C436E31-3B6D-458B-880F-B9508A4E8D2F}" vid="{6E0F1D72-D947-42BC-A17C-C34DB52FDA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6E143519B884C85C9966678F39B15" ma:contentTypeVersion="8" ma:contentTypeDescription="Create a new document." ma:contentTypeScope="" ma:versionID="66edf3cc50b1ed755940489e7e4e13f8">
  <xsd:schema xmlns:xsd="http://www.w3.org/2001/XMLSchema" xmlns:xs="http://www.w3.org/2001/XMLSchema" xmlns:p="http://schemas.microsoft.com/office/2006/metadata/properties" xmlns:ns3="5ab16166-38e5-4cd1-8bcb-4b9e2c469ff5" xmlns:ns4="49fed03b-671c-4b49-8b4f-277172b7f7b7" targetNamespace="http://schemas.microsoft.com/office/2006/metadata/properties" ma:root="true" ma:fieldsID="dfc7a03bb4a0822de3795a9710f71a14" ns3:_="" ns4:_="">
    <xsd:import namespace="5ab16166-38e5-4cd1-8bcb-4b9e2c469ff5"/>
    <xsd:import namespace="49fed03b-671c-4b49-8b4f-277172b7f7b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16166-38e5-4cd1-8bcb-4b9e2c469f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ed03b-671c-4b49-8b4f-277172b7f7b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41ABC0-198A-4314-A6BA-628B97AC4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b16166-38e5-4cd1-8bcb-4b9e2c469ff5"/>
    <ds:schemaRef ds:uri="49fed03b-671c-4b49-8b4f-277172b7f7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F80A16-7BA4-4678-B0DE-EB1376B0DE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 Template</Template>
  <TotalTime>14625</TotalTime>
  <Words>186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Letter-join Print Plus 4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Josie Luff</dc:creator>
  <cp:lastModifiedBy>Laurie Cassidy</cp:lastModifiedBy>
  <cp:revision>169</cp:revision>
  <dcterms:created xsi:type="dcterms:W3CDTF">2019-09-21T06:16:16Z</dcterms:created>
  <dcterms:modified xsi:type="dcterms:W3CDTF">2026-09-08T07:13:04Z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0x010100D766E143519B884C85C9966678F39B15</vt:lpwstr>
  </property>
</Properties>
</file>