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8" r:id="rId2"/>
    <p:sldId id="265" r:id="rId3"/>
    <p:sldId id="326" r:id="rId4"/>
    <p:sldId id="290" r:id="rId5"/>
    <p:sldId id="278" r:id="rId6"/>
    <p:sldId id="335" r:id="rId7"/>
    <p:sldId id="315" r:id="rId8"/>
    <p:sldId id="313" r:id="rId9"/>
    <p:sldId id="338" r:id="rId10"/>
    <p:sldId id="330" r:id="rId11"/>
    <p:sldId id="339" r:id="rId12"/>
    <p:sldId id="344" r:id="rId13"/>
    <p:sldId id="337" r:id="rId14"/>
    <p:sldId id="316" r:id="rId15"/>
    <p:sldId id="295" r:id="rId16"/>
    <p:sldId id="345" r:id="rId17"/>
    <p:sldId id="310" r:id="rId18"/>
    <p:sldId id="299" r:id="rId19"/>
    <p:sldId id="346" r:id="rId20"/>
    <p:sldId id="347" r:id="rId21"/>
    <p:sldId id="342" r:id="rId22"/>
    <p:sldId id="343" r:id="rId23"/>
    <p:sldId id="349" r:id="rId24"/>
    <p:sldId id="336" r:id="rId25"/>
    <p:sldId id="340" r:id="rId26"/>
    <p:sldId id="284" r:id="rId27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D7B"/>
    <a:srgbClr val="673781"/>
    <a:srgbClr val="3A1953"/>
    <a:srgbClr val="401B5B"/>
    <a:srgbClr val="2E75B6"/>
    <a:srgbClr val="1D123F"/>
    <a:srgbClr val="620000"/>
    <a:srgbClr val="E2D5BB"/>
    <a:srgbClr val="FFFFC0"/>
    <a:srgbClr val="789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33" autoAdjust="0"/>
  </p:normalViewPr>
  <p:slideViewPr>
    <p:cSldViewPr snapToGrid="0">
      <p:cViewPr varScale="1">
        <p:scale>
          <a:sx n="100" d="100"/>
          <a:sy n="100" d="100"/>
        </p:scale>
        <p:origin x="7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2397177-7199-4EF7-BE26-5552583085D3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C0C9E665-A804-48A0-A3F1-F06A995DD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6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25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9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2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7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9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0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5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E665-A804-48A0-A3F1-F06A995DD58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5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8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6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6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8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1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0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8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09CC6-3BDE-4256-BE22-A81693387DC1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D40BC-49CF-41F2-910F-E350681F6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7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-winereview.com/blog/index.php/2022/02/14/boordy-vineyards-new-releases-from-maryland/?mc_cid=a0880e4689&amp;mc_eid=ee54e1b6c4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rdy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hyperlink" Target="mailto:bruce@boordy.co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surrounded by trees&#10;&#10;AI-generated content may be incorrect.">
            <a:extLst>
              <a:ext uri="{FF2B5EF4-FFF2-40B4-BE49-F238E27FC236}">
                <a16:creationId xmlns:a16="http://schemas.microsoft.com/office/drawing/2014/main" id="{80048AFA-881A-D5CD-1239-AB070244B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743" cy="6858000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733D3559-4EF9-105A-9C2E-CEE544903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51" y="442455"/>
            <a:ext cx="3723637" cy="21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082AB-AEDD-E021-2CF3-EFBEC61E25BF}"/>
              </a:ext>
            </a:extLst>
          </p:cNvPr>
          <p:cNvSpPr txBox="1"/>
          <p:nvPr/>
        </p:nvSpPr>
        <p:spPr>
          <a:xfrm>
            <a:off x="3494378" y="6110791"/>
            <a:ext cx="5216984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Established 1945  R.B. Deford Family, Props.</a:t>
            </a:r>
          </a:p>
        </p:txBody>
      </p:sp>
    </p:spTree>
    <p:extLst>
      <p:ext uri="{BB962C8B-B14F-4D97-AF65-F5344CB8AC3E}">
        <p14:creationId xmlns:p14="http://schemas.microsoft.com/office/powerpoint/2010/main" val="404633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41F850AE-9DB6-48ED-AA2F-A0D927071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836"/>
            <a:ext cx="12192000" cy="80160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458690" y="-190123"/>
            <a:ext cx="6733310" cy="19389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Many operations are done by hand, including harvesting, to ensure that we select only the best clusters</a:t>
            </a:r>
          </a:p>
          <a:p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vineyard manager Ron Wates</a:t>
            </a:r>
            <a:endParaRPr lang="en-US" sz="2800" i="1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5117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0"/>
          <a:stretch/>
        </p:blipFill>
        <p:spPr>
          <a:xfrm>
            <a:off x="-675126" y="-988292"/>
            <a:ext cx="13947260" cy="7846291"/>
          </a:xfrm>
        </p:spPr>
      </p:pic>
      <p:sp>
        <p:nvSpPr>
          <p:cNvPr id="3" name="TextBox 2"/>
          <p:cNvSpPr txBox="1"/>
          <p:nvPr/>
        </p:nvSpPr>
        <p:spPr>
          <a:xfrm>
            <a:off x="0" y="5395983"/>
            <a:ext cx="8046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/>
                <a:cs typeface="Garamond"/>
              </a:rPr>
              <a:t>Boordy’s new winery honors the 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/>
                <a:cs typeface="Garamond"/>
              </a:rPr>
              <a:t>traditional architecture of the Deford family farm</a:t>
            </a:r>
          </a:p>
        </p:txBody>
      </p:sp>
    </p:spTree>
    <p:extLst>
      <p:ext uri="{BB962C8B-B14F-4D97-AF65-F5344CB8AC3E}">
        <p14:creationId xmlns:p14="http://schemas.microsoft.com/office/powerpoint/2010/main" val="1514431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45527" y="5559498"/>
            <a:ext cx="803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Inside, state of the art winemaking methods</a:t>
            </a:r>
          </a:p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are blended with time honored practices.</a:t>
            </a:r>
          </a:p>
        </p:txBody>
      </p:sp>
    </p:spTree>
    <p:extLst>
      <p:ext uri="{BB962C8B-B14F-4D97-AF65-F5344CB8AC3E}">
        <p14:creationId xmlns:p14="http://schemas.microsoft.com/office/powerpoint/2010/main" val="308967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LG-BV-130907-023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r="1146"/>
          <a:stretch/>
        </p:blipFill>
        <p:spPr>
          <a:xfrm>
            <a:off x="-1191491" y="-794326"/>
            <a:ext cx="13630904" cy="7652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0440" y="1139011"/>
            <a:ext cx="44290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/>
                <a:cs typeface="Garamond"/>
              </a:rPr>
              <a:t>Freshly picked grapes </a:t>
            </a:r>
          </a:p>
          <a:p>
            <a:r>
              <a:rPr lang="en-US" sz="4000" dirty="0">
                <a:solidFill>
                  <a:schemeClr val="bg1"/>
                </a:solidFill>
                <a:latin typeface="Garamond"/>
                <a:cs typeface="Garamond"/>
              </a:rPr>
              <a:t>are </a:t>
            </a:r>
            <a:r>
              <a:rPr lang="en-US" sz="4000" dirty="0">
                <a:solidFill>
                  <a:schemeClr val="bg1"/>
                </a:solidFill>
                <a:cs typeface="Garamond"/>
              </a:rPr>
              <a:t>delivered to Boordy’s crush pad where they are </a:t>
            </a:r>
            <a:r>
              <a:rPr lang="en-US" sz="4000" dirty="0">
                <a:solidFill>
                  <a:schemeClr val="bg1"/>
                </a:solidFill>
                <a:latin typeface="Garamond"/>
                <a:cs typeface="Garamond"/>
              </a:rPr>
              <a:t>processed quickly </a:t>
            </a:r>
          </a:p>
          <a:p>
            <a:r>
              <a:rPr lang="en-US" sz="4000" dirty="0">
                <a:solidFill>
                  <a:schemeClr val="bg1"/>
                </a:solidFill>
                <a:latin typeface="Garamond"/>
                <a:cs typeface="Garamond"/>
              </a:rPr>
              <a:t>and gently.</a:t>
            </a:r>
          </a:p>
        </p:txBody>
      </p:sp>
    </p:spTree>
    <p:extLst>
      <p:ext uri="{BB962C8B-B14F-4D97-AF65-F5344CB8AC3E}">
        <p14:creationId xmlns:p14="http://schemas.microsoft.com/office/powerpoint/2010/main" val="294755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051C9F-2E95-F840-01A4-7F61D4FD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78596"/>
            <a:ext cx="12170744" cy="8136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01813"/>
            <a:ext cx="4587690" cy="13849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White grapes</a:t>
            </a:r>
          </a:p>
          <a:p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are de-stemmed and pressed immediately to extract their juice.</a:t>
            </a:r>
          </a:p>
        </p:txBody>
      </p:sp>
    </p:spTree>
    <p:extLst>
      <p:ext uri="{BB962C8B-B14F-4D97-AF65-F5344CB8AC3E}">
        <p14:creationId xmlns:p14="http://schemas.microsoft.com/office/powerpoint/2010/main" val="410831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4432300" cy="57246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28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3200" dirty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Red grapes</a:t>
            </a:r>
          </a:p>
          <a:p>
            <a:r>
              <a:rPr lang="en-US" sz="2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are de-stemmed and hand sorted prior to primary fermentation in stainless steel.</a:t>
            </a:r>
            <a:endParaRPr lang="en-US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3642"/>
          <a:stretch/>
        </p:blipFill>
        <p:spPr>
          <a:xfrm>
            <a:off x="4419599" y="0"/>
            <a:ext cx="7803489" cy="6885432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3" y="573334"/>
            <a:ext cx="3929734" cy="26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69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4544-BA43-444E-A517-6B4552E0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49" y="1178858"/>
            <a:ext cx="2964872" cy="45002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After primary fermentation is complete new red wines are transferred to French oak barrels</a:t>
            </a:r>
            <a:br>
              <a:rPr lang="en-US" sz="200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i="1" dirty="0">
                <a:solidFill>
                  <a:schemeClr val="bg1">
                    <a:lumMod val="95000"/>
                  </a:schemeClr>
                </a:solidFill>
              </a:rPr>
              <a:t>head winemaker, Jose Real </a:t>
            </a:r>
          </a:p>
        </p:txBody>
      </p:sp>
      <p:pic>
        <p:nvPicPr>
          <p:cNvPr id="5" name="Content Placeholder 4" descr="A person working in a factory&#10;&#10;Description automatically generated">
            <a:extLst>
              <a:ext uri="{FF2B5EF4-FFF2-40B4-BE49-F238E27FC236}">
                <a16:creationId xmlns:a16="http://schemas.microsoft.com/office/drawing/2014/main" id="{0E72D13A-6728-477C-9D0F-DF35C38B2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78" y="0"/>
            <a:ext cx="10259568" cy="6858000"/>
          </a:xfrm>
        </p:spPr>
      </p:pic>
    </p:spTree>
    <p:extLst>
      <p:ext uri="{BB962C8B-B14F-4D97-AF65-F5344CB8AC3E}">
        <p14:creationId xmlns:p14="http://schemas.microsoft.com/office/powerpoint/2010/main" val="309392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64129"/>
            <a:ext cx="4457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/>
                <a:cs typeface="Garamond"/>
              </a:rPr>
              <a:t>Patient aging brings out the best in each wine as it matures.</a:t>
            </a:r>
          </a:p>
          <a:p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800" dirty="0">
                <a:solidFill>
                  <a:schemeClr val="bg1"/>
                </a:solidFill>
                <a:latin typeface="Garamond"/>
                <a:cs typeface="Garamond"/>
              </a:rPr>
              <a:t>Barrel cellar</a:t>
            </a:r>
            <a:endParaRPr lang="en-US" sz="2000" dirty="0">
              <a:solidFill>
                <a:schemeClr val="bg1"/>
              </a:solidFill>
              <a:latin typeface="Garamond"/>
              <a:cs typeface="Garamo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/>
                <a:cs typeface="Garamond"/>
              </a:rPr>
              <a:t>Holds 250 French oak barrels for aging red and white wines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/>
                <a:cs typeface="Garamond"/>
              </a:rPr>
              <a:t>Wines mature in barrels of various ages to control oak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/>
                <a:cs typeface="Garamond"/>
              </a:rPr>
              <a:t>Barrels are retired after five vintages</a:t>
            </a:r>
            <a:endParaRPr lang="en-US" sz="2000" dirty="0">
              <a:latin typeface="Garamond"/>
              <a:cs typeface="Garamond"/>
            </a:endParaRPr>
          </a:p>
          <a:p>
            <a:endParaRPr lang="en-US" sz="2200" dirty="0"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22607"/>
          <a:stretch/>
        </p:blipFill>
        <p:spPr>
          <a:xfrm>
            <a:off x="4449995" y="0"/>
            <a:ext cx="7803564" cy="68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4331855" cy="7048083"/>
          </a:xfrm>
          <a:prstGeom prst="rect">
            <a:avLst/>
          </a:prstGeom>
          <a:solidFill>
            <a:srgbClr val="7F7F7F">
              <a:alpha val="32000"/>
            </a:srgbClr>
          </a:solidFill>
        </p:spPr>
        <p:txBody>
          <a:bodyPr wrap="square" rtlCol="0">
            <a:spAutoFit/>
          </a:bodyPr>
          <a:lstStyle/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latin typeface="Garamond"/>
              <a:cs typeface="Garamond"/>
            </a:endParaRP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Wines are bottled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between 5 and 18 months following their vintage. </a:t>
            </a:r>
          </a:p>
          <a:p>
            <a:endParaRPr lang="en-US" sz="28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Speed, cleanliness and minimal oxygen exposure are the keys to quality control.</a:t>
            </a:r>
          </a:p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solidFill>
                <a:srgbClr val="000000"/>
              </a:solidFill>
              <a:latin typeface="Garamond"/>
              <a:cs typeface="Garamond"/>
            </a:endParaRPr>
          </a:p>
          <a:p>
            <a:endParaRPr lang="en-US" sz="500" dirty="0">
              <a:latin typeface="Garamond"/>
              <a:cs typeface="Garamond"/>
            </a:endParaRPr>
          </a:p>
        </p:txBody>
      </p:sp>
      <p:pic>
        <p:nvPicPr>
          <p:cNvPr id="9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r="13464"/>
          <a:stretch/>
        </p:blipFill>
        <p:spPr>
          <a:xfrm>
            <a:off x="4331855" y="-123049"/>
            <a:ext cx="7891029" cy="70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0077BE-85F5-200D-545B-2F3947513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13" y="2054557"/>
            <a:ext cx="3748633" cy="4998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A48B8-4F28-47D8-9E80-795E945E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689887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Boordy offers three series of wines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Selections that are as creative and diverse as your market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E8EBE-26FF-4170-9FB7-9D1F1E4A0FA2}"/>
              </a:ext>
            </a:extLst>
          </p:cNvPr>
          <p:cNvSpPr txBox="1"/>
          <p:nvPr/>
        </p:nvSpPr>
        <p:spPr>
          <a:xfrm>
            <a:off x="394616" y="1689887"/>
            <a:ext cx="302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LANDMARK SERIES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0CF685-7C6C-4363-8D77-5493FFAE8B22}"/>
              </a:ext>
            </a:extLst>
          </p:cNvPr>
          <p:cNvSpPr txBox="1"/>
          <p:nvPr/>
        </p:nvSpPr>
        <p:spPr>
          <a:xfrm>
            <a:off x="4674445" y="1707990"/>
            <a:ext cx="267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ICON SERIES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8BE2-155F-436E-B581-73315E6F51CB}"/>
              </a:ext>
            </a:extLst>
          </p:cNvPr>
          <p:cNvSpPr txBox="1"/>
          <p:nvPr/>
        </p:nvSpPr>
        <p:spPr>
          <a:xfrm>
            <a:off x="8612528" y="1707990"/>
            <a:ext cx="350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SWEETLAND CELLARS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9500C-4C28-9345-24A6-9EF66C9C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98" y="2338195"/>
            <a:ext cx="1021043" cy="4247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93BDB-912E-0798-596C-BC89FB369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64" y="2318107"/>
            <a:ext cx="1044128" cy="4267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40CED-2DC6-1773-1461-C832F0251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4" y="2335454"/>
            <a:ext cx="1079889" cy="4370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1D25EB-B0F8-C9BF-B39B-46FDAE4B43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66" y="2355543"/>
            <a:ext cx="1054960" cy="4368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993519-9A51-098B-F1AB-2646F6DB3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1996479"/>
            <a:ext cx="3794027" cy="50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3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AFB2C-332B-D532-8722-B81C79A01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" y="-637309"/>
            <a:ext cx="12193764" cy="81373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0515600" cy="14287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Garamond"/>
                <a:cs typeface="Garamond"/>
              </a:rPr>
              <a:t>Boordy Vineyards is owned and operated by the R.B. Deford family who work with a talented team to farm grapes and produce wines,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Garamond"/>
                <a:cs typeface="Garamond"/>
              </a:rPr>
              <a:t>guided by respect for the land.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22274" r="25759" b="9451"/>
          <a:stretch/>
        </p:blipFill>
        <p:spPr>
          <a:xfrm>
            <a:off x="-1763" y="3178275"/>
            <a:ext cx="5405036" cy="385582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876893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ottles of wine&#10;&#10;Description automatically generated with low confidence">
            <a:extLst>
              <a:ext uri="{FF2B5EF4-FFF2-40B4-BE49-F238E27FC236}">
                <a16:creationId xmlns:a16="http://schemas.microsoft.com/office/drawing/2014/main" id="{836EB763-3B64-1193-F6A3-3333DBF43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4473" cy="6871932"/>
          </a:xfrm>
          <a:prstGeom prst="rect">
            <a:avLst/>
          </a:prstGeom>
        </p:spPr>
      </p:pic>
      <p:pic>
        <p:nvPicPr>
          <p:cNvPr id="3" name="Picture 2" descr="A couple of wine bottles&#10;&#10;Description automatically generated with low confidence">
            <a:extLst>
              <a:ext uri="{FF2B5EF4-FFF2-40B4-BE49-F238E27FC236}">
                <a16:creationId xmlns:a16="http://schemas.microsoft.com/office/drawing/2014/main" id="{947BB078-59D7-4637-B113-911AADF09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27" y="-13933"/>
            <a:ext cx="5384473" cy="6871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9307" y="2412143"/>
            <a:ext cx="2669309" cy="26237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sz="1000" dirty="0">
              <a:latin typeface="Garamond"/>
              <a:cs typeface="Garamond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The finest representations of vintage year, varietal character, and the geography of our region.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Made in limited quantities from 100% estate grown grapes.</a:t>
            </a:r>
          </a:p>
          <a:p>
            <a:endParaRPr lang="en-US" sz="1050" dirty="0">
              <a:latin typeface="Garamond"/>
              <a:cs typeface="Garamon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112D3-1379-4681-B76C-70EB30D59FC2}"/>
              </a:ext>
            </a:extLst>
          </p:cNvPr>
          <p:cNvSpPr txBox="1"/>
          <p:nvPr/>
        </p:nvSpPr>
        <p:spPr>
          <a:xfrm>
            <a:off x="4867562" y="489527"/>
            <a:ext cx="335280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pc="44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LANDMARK SERIES</a:t>
            </a:r>
            <a:endParaRPr lang="en-US" sz="4000" spc="44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0922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2434CA-75BD-CA3C-2ED0-9685D5E97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545" y="994464"/>
            <a:ext cx="10021454" cy="5863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EA1E95-D959-41BE-9554-78D572AD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654" y="0"/>
            <a:ext cx="7860145" cy="803564"/>
          </a:xfrm>
        </p:spPr>
        <p:txBody>
          <a:bodyPr>
            <a:normAutofit/>
          </a:bodyPr>
          <a:lstStyle/>
          <a:p>
            <a:pPr algn="ctr"/>
            <a:r>
              <a:rPr lang="en-US" sz="4800" spc="440" dirty="0">
                <a:solidFill>
                  <a:schemeClr val="bg1"/>
                </a:solidFill>
                <a:latin typeface="Garamond"/>
                <a:cs typeface="Garamond"/>
              </a:rPr>
              <a:t>CHESAPEAKE ICONS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EC1C7-AF1F-4703-8618-C1FEF50865DD}"/>
              </a:ext>
            </a:extLst>
          </p:cNvPr>
          <p:cNvSpPr txBox="1"/>
          <p:nvPr/>
        </p:nvSpPr>
        <p:spPr>
          <a:xfrm>
            <a:off x="0" y="1536174"/>
            <a:ext cx="21705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  <a:cs typeface="Garamond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Boordy’s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most popular series offers well-balanced flavorful wines.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 </a:t>
            </a:r>
          </a:p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  <a:cs typeface="Garamond"/>
            </a:endParaRP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The engravings of iconic Chesapeake wildlife signify Boordy’s commitment to our environment.</a:t>
            </a:r>
          </a:p>
        </p:txBody>
      </p:sp>
    </p:spTree>
    <p:extLst>
      <p:ext uri="{BB962C8B-B14F-4D97-AF65-F5344CB8AC3E}">
        <p14:creationId xmlns:p14="http://schemas.microsoft.com/office/powerpoint/2010/main" val="392735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03006-8EB3-4A1F-A500-93F4DE864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663" y="1417782"/>
            <a:ext cx="8953337" cy="5440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6C847-DD82-4C47-9874-F094831C4BE6}"/>
              </a:ext>
            </a:extLst>
          </p:cNvPr>
          <p:cNvSpPr txBox="1"/>
          <p:nvPr/>
        </p:nvSpPr>
        <p:spPr>
          <a:xfrm>
            <a:off x="-2" y="1422400"/>
            <a:ext cx="32386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for the lighter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side of life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BCAD4-8961-4BC2-A8E6-32048D95A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305" y="0"/>
            <a:ext cx="5136051" cy="1417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79B5A-E8F1-427D-B15E-5D7CF9A3D651}"/>
              </a:ext>
            </a:extLst>
          </p:cNvPr>
          <p:cNvSpPr txBox="1"/>
          <p:nvPr/>
        </p:nvSpPr>
        <p:spPr>
          <a:xfrm>
            <a:off x="338396" y="3285115"/>
            <a:ext cx="256770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Garamond"/>
                <a:ea typeface="+mn-ea"/>
                <a:cs typeface="Garamond"/>
              </a:rPr>
              <a:t>Natural, flavorful, &amp; casual – enjoy Sweetland in a wine glass, over ice, or in a creative wine cocktail.</a:t>
            </a:r>
          </a:p>
        </p:txBody>
      </p:sp>
    </p:spTree>
    <p:extLst>
      <p:ext uri="{BB962C8B-B14F-4D97-AF65-F5344CB8AC3E}">
        <p14:creationId xmlns:p14="http://schemas.microsoft.com/office/powerpoint/2010/main" val="2317808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4E9341-79C5-8AB1-23E5-335220E3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079"/>
            <a:ext cx="12192000" cy="8136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E8051-554D-257F-A09B-8A133F6AF003}"/>
              </a:ext>
            </a:extLst>
          </p:cNvPr>
          <p:cNvSpPr txBox="1"/>
          <p:nvPr/>
        </p:nvSpPr>
        <p:spPr>
          <a:xfrm>
            <a:off x="0" y="0"/>
            <a:ext cx="6097508" cy="1877437"/>
          </a:xfrm>
          <a:prstGeom prst="rect">
            <a:avLst/>
          </a:prstGeom>
          <a:solidFill>
            <a:schemeClr val="tx1">
              <a:lumMod val="65000"/>
              <a:lumOff val="35000"/>
              <a:alpha val="96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THE QUEST FOR EXCELLENCE</a:t>
            </a:r>
          </a:p>
          <a:p>
            <a:r>
              <a:rPr lang="en-US" sz="2400" b="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“Boordy Vineyards has become one of the most visible examples of the rapid rise in quality of East Coast wines.”</a:t>
            </a:r>
            <a:b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b="0" i="1" u="none" strike="noStrike" cap="all" dirty="0">
                <a:solidFill>
                  <a:srgbClr val="0563C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 </a:t>
            </a:r>
            <a:r>
              <a:rPr lang="en-US" sz="1600" b="0" i="1" u="none" strike="noStrike" cap="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Wine Review</a:t>
            </a:r>
            <a:endParaRPr lang="en-US" sz="1600" b="0" i="1" u="none" strike="noStrike" cap="all" dirty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1668B-BF2F-D6A3-F2EE-D12905E455B6}"/>
              </a:ext>
            </a:extLst>
          </p:cNvPr>
          <p:cNvSpPr txBox="1"/>
          <p:nvPr/>
        </p:nvSpPr>
        <p:spPr>
          <a:xfrm>
            <a:off x="2983537" y="3164681"/>
            <a:ext cx="9208463" cy="3693319"/>
          </a:xfrm>
          <a:prstGeom prst="rect">
            <a:avLst/>
          </a:prstGeom>
          <a:solidFill>
            <a:schemeClr val="tx1">
              <a:lumMod val="65000"/>
              <a:lumOff val="3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Five-time overall winner of Maryland Governor’s Cup Wine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Voted Maryland’s Best Winery by readers of the Baltimore Sun five consecutive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Double Gold medal, San Francisco International Wine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Double Gold medal, Finger Lakes International Wine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Top award, Atlantic Seaboard Wine Competition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Lifetime Achievement Award Eastern Winery Exposition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Inducted into the Maryland Agricultural Hall of Fame 2024</a:t>
            </a:r>
          </a:p>
        </p:txBody>
      </p:sp>
    </p:spTree>
    <p:extLst>
      <p:ext uri="{BB962C8B-B14F-4D97-AF65-F5344CB8AC3E}">
        <p14:creationId xmlns:p14="http://schemas.microsoft.com/office/powerpoint/2010/main" val="393645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46F9B5D-009B-100E-F7E1-F6A8DF5CA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84" y="1019731"/>
            <a:ext cx="5172075" cy="344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184" y="279995"/>
            <a:ext cx="6321631" cy="71473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The Good Life at Boordy</a:t>
            </a:r>
          </a:p>
        </p:txBody>
      </p:sp>
      <p:sp>
        <p:nvSpPr>
          <p:cNvPr id="5" name="Rectangle 4"/>
          <p:cNvSpPr/>
          <p:nvPr/>
        </p:nvSpPr>
        <p:spPr>
          <a:xfrm>
            <a:off x="8306130" y="1104810"/>
            <a:ext cx="400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Visitors to Boordy enjoy an afternoon in the country for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winetasting or a festive event.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7090" y="5747008"/>
            <a:ext cx="4849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Boordy is a Maryland landmark that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offers year-round hospitality.</a:t>
            </a:r>
            <a:endParaRPr lang="en-US" sz="800" dirty="0">
              <a:solidFill>
                <a:schemeClr val="bg1">
                  <a:lumMod val="95000"/>
                </a:schemeClr>
              </a:solidFill>
              <a:cs typeface="Garamond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4426A1A-44C4-4C33-3293-6972DA806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00" y="2576850"/>
            <a:ext cx="4372100" cy="2922527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EB7E1-EABA-9B6E-9E05-794447436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5" y="1704975"/>
            <a:ext cx="4947304" cy="51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7692"/>
            <a:ext cx="12192000" cy="67403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727109"/>
            <a:ext cx="12192000" cy="424858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638CC0"/>
              </a:solidFill>
              <a:latin typeface="Garamond" panose="02020404030301010803" pitchFamily="18" charset="0"/>
            </a:endParaRPr>
          </a:p>
          <a:p>
            <a:pPr>
              <a:lnSpc>
                <a:spcPct val="102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A PERFECT MATCH  ~ Delicious local foods deserve to be paired with fine locally-produced wines.</a:t>
            </a:r>
          </a:p>
          <a:p>
            <a:pPr>
              <a:lnSpc>
                <a:spcPct val="102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LOCAL OWNERSHIP ~ Boordy is owned by the R. B. Deford Family, 12th generation Marylanders.</a:t>
            </a:r>
          </a:p>
          <a:p>
            <a:pPr>
              <a:lnSpc>
                <a:spcPct val="102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INDUSTRY LEADER  ~ Boordy is Maryland’s iconic winery, offering hospitality and events year ‘round.</a:t>
            </a:r>
          </a:p>
          <a:p>
            <a:pPr>
              <a:lnSpc>
                <a:spcPct val="102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EXPERIENCE  ~ Boordy’s profound knowledge of our climate and soils is the foundation of quality.</a:t>
            </a:r>
          </a:p>
          <a:p>
            <a:pPr>
              <a:lnSpc>
                <a:spcPct val="102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PROFESSIONALISM  ~ Boordy is represented by one of the region’s top distributor networks.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VALUE &amp; AVAILABILITY  ~ Boordy wines are competitively priced and are consistently available.</a:t>
            </a:r>
          </a:p>
          <a:p>
            <a:pPr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AWARD-WINNING QUALITY  ~ Confirmed by awards and critical accolades.</a:t>
            </a:r>
          </a:p>
          <a:p>
            <a:pPr>
              <a:lnSpc>
                <a:spcPct val="102000"/>
              </a:lnSpc>
            </a:pPr>
            <a:endParaRPr lang="en-US" sz="2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1" y="599333"/>
            <a:ext cx="8239209" cy="950976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Garamond" panose="02020404030301010803" pitchFamily="18" charset="0"/>
              </a:rPr>
              <a:t>Why Boordy wines?</a:t>
            </a:r>
            <a:endParaRPr lang="en-US" sz="5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58667"/>
            <a:ext cx="834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www.boordy.com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~ Kate Cordell, sales &amp; distribution manager ~kate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@boordy.com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i="1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~ 410-456-3867</a:t>
            </a:r>
            <a:endParaRPr lang="en-US" i="1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A picture containing text, vessel, row, barrel&#10;&#10;Description automatically generated">
            <a:extLst>
              <a:ext uri="{FF2B5EF4-FFF2-40B4-BE49-F238E27FC236}">
                <a16:creationId xmlns:a16="http://schemas.microsoft.com/office/drawing/2014/main" id="{47902B11-A0F4-43C1-B59C-52A8BAFDE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27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EA5BB1-7EC3-4279-BA15-9DECB7BF726B}"/>
              </a:ext>
            </a:extLst>
          </p:cNvPr>
          <p:cNvSpPr txBox="1"/>
          <p:nvPr/>
        </p:nvSpPr>
        <p:spPr>
          <a:xfrm>
            <a:off x="2713182" y="948055"/>
            <a:ext cx="6765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WHY BOORDY WINES?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13878-2D3C-E42E-7F29-4BECD95B2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37" y="5336526"/>
            <a:ext cx="2140062" cy="152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04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B4909-D0D8-6ED4-638A-805F42ACC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"/>
            <a:ext cx="12192000" cy="6847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6108" y="4903541"/>
            <a:ext cx="70526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Garamond"/>
                <a:cs typeface="Garamond"/>
              </a:rPr>
              <a:t>“Winemaking is our life and we are proud to share our wines with you.”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Garamond"/>
                <a:cs typeface="Garamond"/>
              </a:rPr>
              <a:t>R.B. Deford Family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C7364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152900" cy="6968021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cs typeface="Garamond"/>
              </a:rPr>
              <a:t>Boordy milestones</a:t>
            </a:r>
            <a:endParaRPr lang="en-US" sz="1000" b="1" dirty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1930’s</a:t>
            </a:r>
            <a:r>
              <a:rPr lang="en-US" sz="1800" dirty="0">
                <a:cs typeface="Garamond"/>
              </a:rPr>
              <a:t> During Prohibition Philip &amp; Jocelyn Wagner plant French grapevines on their </a:t>
            </a:r>
            <a:r>
              <a:rPr lang="en-US" sz="1800" dirty="0">
                <a:latin typeface="Garamond"/>
                <a:cs typeface="Garamond"/>
              </a:rPr>
              <a:t>farm in Riderwood, Maryland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1945</a:t>
            </a:r>
            <a:r>
              <a:rPr lang="en-US" sz="1800" dirty="0">
                <a:latin typeface="Garamond"/>
                <a:cs typeface="Garamond"/>
              </a:rPr>
              <a:t> The Wagners found Maryland’s first winery in Riderwood, Baltimore City, MD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1965</a:t>
            </a:r>
            <a:r>
              <a:rPr lang="en-US" sz="1800" dirty="0">
                <a:latin typeface="Garamond"/>
                <a:cs typeface="Garamond"/>
              </a:rPr>
              <a:t> R. B. Deford Family establishes a vineyard on their farm “Long Green” to supply grapes to Boordy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1980</a:t>
            </a:r>
            <a:r>
              <a:rPr lang="en-US" sz="1800" dirty="0">
                <a:latin typeface="Garamond"/>
                <a:cs typeface="Garamond"/>
              </a:rPr>
              <a:t> The Defords purchase Boordy and move operations to “Long Green”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1996 </a:t>
            </a:r>
            <a:r>
              <a:rPr lang="en-US" sz="1800" dirty="0">
                <a:latin typeface="Garamond"/>
                <a:cs typeface="Garamond"/>
              </a:rPr>
              <a:t>Boordy acquires South Mountain Vineyard in Frederick County, initiates premium “Landmark” series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2008-2016 </a:t>
            </a:r>
            <a:r>
              <a:rPr lang="en-US" sz="1800" dirty="0">
                <a:latin typeface="Garamond"/>
                <a:cs typeface="Garamond"/>
              </a:rPr>
              <a:t>Replanting of all vineyards to better quality vines</a:t>
            </a:r>
            <a:endParaRPr lang="en-US" sz="1800" b="1" dirty="0">
              <a:latin typeface="Garamond"/>
              <a:cs typeface="Garamond"/>
            </a:endParaRP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2013 </a:t>
            </a:r>
            <a:r>
              <a:rPr lang="en-US" sz="1800" dirty="0">
                <a:latin typeface="Garamond"/>
                <a:cs typeface="Garamond"/>
              </a:rPr>
              <a:t>Construction of new winery at Boordy</a:t>
            </a:r>
          </a:p>
          <a:p>
            <a:pPr marL="0" indent="0">
              <a:buNone/>
            </a:pPr>
            <a:r>
              <a:rPr lang="en-US" sz="1800" b="1" dirty="0">
                <a:cs typeface="Garamond"/>
              </a:rPr>
              <a:t>2024 </a:t>
            </a:r>
            <a:r>
              <a:rPr lang="en-US" sz="1800" dirty="0">
                <a:cs typeface="Garamond"/>
              </a:rPr>
              <a:t>Historic Big Barn is restored by Amish craftsmen, ready for the next 200 years!</a:t>
            </a:r>
          </a:p>
          <a:p>
            <a:pPr marL="0" indent="0">
              <a:buNone/>
            </a:pPr>
            <a:r>
              <a:rPr lang="en-US" sz="1800" b="1" dirty="0">
                <a:latin typeface="Garamond"/>
                <a:cs typeface="Garamond"/>
              </a:rPr>
              <a:t>2024 </a:t>
            </a:r>
            <a:r>
              <a:rPr lang="en-US" sz="1800" dirty="0">
                <a:latin typeface="Garamond"/>
                <a:cs typeface="Garamond"/>
              </a:rPr>
              <a:t>Deford Family is inducted into Maryland Agricultural Hall of Fame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18743" r="36394" b="10186"/>
          <a:stretch/>
        </p:blipFill>
        <p:spPr>
          <a:xfrm>
            <a:off x="4102100" y="0"/>
            <a:ext cx="80899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577F7-C77A-4561-589A-6197C8DD84BE}"/>
              </a:ext>
            </a:extLst>
          </p:cNvPr>
          <p:cNvSpPr txBox="1"/>
          <p:nvPr/>
        </p:nvSpPr>
        <p:spPr>
          <a:xfrm>
            <a:off x="6096000" y="6400801"/>
            <a:ext cx="46799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Jocelyn Wagner bottles Boordy’s first vintage 1945</a:t>
            </a:r>
          </a:p>
        </p:txBody>
      </p:sp>
    </p:spTree>
    <p:extLst>
      <p:ext uri="{BB962C8B-B14F-4D97-AF65-F5344CB8AC3E}">
        <p14:creationId xmlns:p14="http://schemas.microsoft.com/office/powerpoint/2010/main" val="339876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7A582-B385-D761-24B8-5CF0A22B2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12192000" cy="684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34FC2-1934-4DDD-BE17-5E472FCBB81F}"/>
              </a:ext>
            </a:extLst>
          </p:cNvPr>
          <p:cNvSpPr txBox="1"/>
          <p:nvPr/>
        </p:nvSpPr>
        <p:spPr>
          <a:xfrm>
            <a:off x="343158" y="10393"/>
            <a:ext cx="11505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Garamond"/>
                <a:cs typeface="Garamond"/>
              </a:rPr>
              <a:t>Boordy has brought vitality to the Deford’s Long Green Farm, which is listed on the National Register of Historic Places.</a:t>
            </a:r>
          </a:p>
        </p:txBody>
      </p:sp>
    </p:spTree>
    <p:extLst>
      <p:ext uri="{BB962C8B-B14F-4D97-AF65-F5344CB8AC3E}">
        <p14:creationId xmlns:p14="http://schemas.microsoft.com/office/powerpoint/2010/main" val="45459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6816" r="7785" b="2908"/>
          <a:stretch/>
        </p:blipFill>
        <p:spPr>
          <a:xfrm>
            <a:off x="0" y="0"/>
            <a:ext cx="12358491" cy="6858000"/>
          </a:xfrm>
        </p:spPr>
      </p:pic>
      <p:sp>
        <p:nvSpPr>
          <p:cNvPr id="7" name="TextBox 6"/>
          <p:cNvSpPr txBox="1"/>
          <p:nvPr/>
        </p:nvSpPr>
        <p:spPr>
          <a:xfrm>
            <a:off x="0" y="5103674"/>
            <a:ext cx="8510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Garamond"/>
              </a:rPr>
              <a:t>Good wines are made in the vineyard. </a:t>
            </a:r>
          </a:p>
          <a:p>
            <a:r>
              <a:rPr lang="en-US" sz="3600" dirty="0">
                <a:solidFill>
                  <a:schemeClr val="bg1"/>
                </a:solidFill>
                <a:latin typeface="Garamond"/>
                <a:cs typeface="Garamond"/>
              </a:rPr>
              <a:t>Boordy is fortunate to have two very favorable </a:t>
            </a:r>
          </a:p>
          <a:p>
            <a:r>
              <a:rPr lang="en-US" sz="3600" dirty="0">
                <a:solidFill>
                  <a:schemeClr val="bg1"/>
                </a:solidFill>
                <a:latin typeface="Garamond"/>
                <a:cs typeface="Garamond"/>
              </a:rPr>
              <a:t>vineyard sites.  </a:t>
            </a:r>
          </a:p>
        </p:txBody>
      </p:sp>
    </p:spTree>
    <p:extLst>
      <p:ext uri="{BB962C8B-B14F-4D97-AF65-F5344CB8AC3E}">
        <p14:creationId xmlns:p14="http://schemas.microsoft.com/office/powerpoint/2010/main" val="186749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gdc.noaa.gov/mgg/topo/img/m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8595" b="1297"/>
          <a:stretch/>
        </p:blipFill>
        <p:spPr bwMode="auto">
          <a:xfrm>
            <a:off x="3975100" y="0"/>
            <a:ext cx="8216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4-Point Star 1"/>
          <p:cNvSpPr/>
          <p:nvPr/>
        </p:nvSpPr>
        <p:spPr>
          <a:xfrm>
            <a:off x="8998080" y="1492250"/>
            <a:ext cx="538480" cy="508000"/>
          </a:xfrm>
          <a:prstGeom prst="star4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E2D5BB"/>
                </a:solidFill>
              </a:ln>
              <a:solidFill>
                <a:srgbClr val="E2D5BB"/>
              </a:solidFill>
            </a:endParaRPr>
          </a:p>
        </p:txBody>
      </p:sp>
      <p:sp>
        <p:nvSpPr>
          <p:cNvPr id="3" name="4-Point Star 2"/>
          <p:cNvSpPr/>
          <p:nvPr/>
        </p:nvSpPr>
        <p:spPr>
          <a:xfrm>
            <a:off x="6342641" y="1492249"/>
            <a:ext cx="505420" cy="644663"/>
          </a:xfrm>
          <a:prstGeom prst="star4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43016" y="4672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976614" cy="755591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Garamond"/>
              <a:cs typeface="Garamond"/>
            </a:endParaRPr>
          </a:p>
          <a:p>
            <a:pPr algn="ctr"/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Boordy farms</a:t>
            </a:r>
          </a:p>
          <a:p>
            <a:pPr algn="ctr"/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two estate vineyards</a:t>
            </a:r>
          </a:p>
          <a:p>
            <a:pPr algn="ctr"/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in Maryland.</a:t>
            </a:r>
          </a:p>
          <a:p>
            <a:pPr algn="ctr"/>
            <a:endParaRPr lang="en-US" sz="28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r>
              <a:rPr lang="en-US" sz="2800" b="1" i="1" spc="1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Long Green </a:t>
            </a:r>
          </a:p>
          <a:p>
            <a:pPr algn="ctr"/>
            <a:r>
              <a:rPr lang="en-US" sz="2800" b="1" i="1" spc="1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Vineyard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Central Piedmont Region</a:t>
            </a:r>
          </a:p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Hydes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, Maryland</a:t>
            </a:r>
          </a:p>
          <a:p>
            <a:pPr algn="ctr"/>
            <a:endParaRPr lang="en-US" sz="600" i="1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__________</a:t>
            </a:r>
          </a:p>
          <a:p>
            <a:pPr algn="ctr"/>
            <a:endParaRPr lang="en-US" sz="12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r>
              <a:rPr lang="en-US" sz="2800" b="1" i="1" spc="1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South Mountain Vineyard</a:t>
            </a:r>
            <a:endParaRPr lang="en-US" sz="2400" b="1" i="1" spc="1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Blue Ridge Province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Burkittsville, Maryland</a:t>
            </a:r>
          </a:p>
          <a:p>
            <a:pPr algn="ctr"/>
            <a:endParaRPr lang="en-US" sz="500" dirty="0">
              <a:latin typeface="Garamond"/>
              <a:cs typeface="Garamond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Garamond"/>
              <a:cs typeface="Garamond"/>
            </a:endParaRPr>
          </a:p>
          <a:p>
            <a:pPr algn="ctr"/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  <a:p>
            <a:pPr algn="ctr"/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693037" y="1912321"/>
            <a:ext cx="5447114" cy="20002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817914" y="2000250"/>
            <a:ext cx="2576543" cy="35740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508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2D5B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9C9FCF-CD23-1EDD-95B6-E9F1E375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99" y="186723"/>
            <a:ext cx="4336610" cy="1279556"/>
          </a:xfrm>
          <a:noFill/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</a:br>
            <a:r>
              <a:rPr lang="en-US" sz="3800" dirty="0">
                <a:latin typeface="Garamond"/>
                <a:cs typeface="Garamond"/>
              </a:rPr>
              <a:t>Long Green Vineyard</a:t>
            </a:r>
            <a:br>
              <a:rPr lang="en-US" sz="3600" cap="small" dirty="0">
                <a:latin typeface="Garamond"/>
                <a:cs typeface="Garamond"/>
              </a:rPr>
            </a:br>
            <a:br>
              <a:rPr lang="en-US" sz="1100" cap="small" dirty="0">
                <a:latin typeface="Garamond"/>
                <a:cs typeface="Garamond"/>
              </a:rPr>
            </a:br>
            <a:r>
              <a:rPr lang="en-US" sz="3200" i="1" dirty="0">
                <a:latin typeface="Garamond"/>
                <a:cs typeface="Garamond"/>
              </a:rPr>
              <a:t>24 acres </a:t>
            </a:r>
            <a:br>
              <a:rPr lang="en-US" sz="2800" i="1" dirty="0">
                <a:latin typeface="Garamond"/>
                <a:cs typeface="Garamond"/>
              </a:rPr>
            </a:br>
            <a:br>
              <a:rPr lang="en-US" sz="1800" dirty="0">
                <a:solidFill>
                  <a:srgbClr val="000000"/>
                </a:solidFill>
                <a:latin typeface="Garamond"/>
                <a:cs typeface="Garamond"/>
              </a:rPr>
            </a:br>
            <a:endParaRPr lang="en-US" sz="1800" i="1" dirty="0">
              <a:latin typeface="Garamond"/>
              <a:cs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D0D92-AE4D-8A41-D12E-BEC858C3BBD6}"/>
              </a:ext>
            </a:extLst>
          </p:cNvPr>
          <p:cNvSpPr txBox="1"/>
          <p:nvPr/>
        </p:nvSpPr>
        <p:spPr>
          <a:xfrm>
            <a:off x="4674608" y="186723"/>
            <a:ext cx="259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Garamond"/>
              </a:rPr>
              <a:t>Soils: </a:t>
            </a:r>
            <a:r>
              <a:rPr lang="en-US" dirty="0">
                <a:solidFill>
                  <a:srgbClr val="000000"/>
                </a:solidFill>
                <a:cs typeface="Garamond"/>
              </a:rPr>
              <a:t>clay loam,</a:t>
            </a:r>
            <a:br>
              <a:rPr lang="en-US" dirty="0">
                <a:solidFill>
                  <a:srgbClr val="000000"/>
                </a:solidFill>
                <a:cs typeface="Garamond"/>
              </a:rPr>
            </a:br>
            <a:r>
              <a:rPr lang="en-US" dirty="0">
                <a:solidFill>
                  <a:srgbClr val="000000"/>
                </a:solidFill>
                <a:cs typeface="Garamond"/>
              </a:rPr>
              <a:t>granite schist</a:t>
            </a:r>
            <a:br>
              <a:rPr lang="en-US" dirty="0">
                <a:solidFill>
                  <a:srgbClr val="000000"/>
                </a:solidFill>
                <a:cs typeface="Garamond"/>
              </a:rPr>
            </a:br>
            <a:r>
              <a:rPr lang="en-US" b="1" dirty="0">
                <a:solidFill>
                  <a:srgbClr val="000000"/>
                </a:solidFill>
                <a:cs typeface="Garamond"/>
              </a:rPr>
              <a:t>Elevation: </a:t>
            </a:r>
            <a:r>
              <a:rPr lang="en-US" dirty="0">
                <a:solidFill>
                  <a:srgbClr val="000000"/>
                </a:solidFill>
                <a:cs typeface="Garamond"/>
              </a:rPr>
              <a:t>400 ft.</a:t>
            </a:r>
            <a:br>
              <a:rPr lang="en-US" sz="1000" dirty="0">
                <a:solidFill>
                  <a:srgbClr val="000000"/>
                </a:solidFill>
                <a:cs typeface="Garamond"/>
              </a:rPr>
            </a:br>
            <a:r>
              <a:rPr lang="en-US" b="1" dirty="0">
                <a:solidFill>
                  <a:srgbClr val="000000"/>
                </a:solidFill>
                <a:cs typeface="Garamond"/>
              </a:rPr>
              <a:t>Region: </a:t>
            </a:r>
            <a:r>
              <a:rPr lang="en-US" dirty="0">
                <a:solidFill>
                  <a:srgbClr val="000000"/>
                </a:solidFill>
                <a:cs typeface="Garamond"/>
              </a:rPr>
              <a:t>Central Piedmont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ADDE1-E95C-3F5D-506C-7C92DEDFC57D}"/>
              </a:ext>
            </a:extLst>
          </p:cNvPr>
          <p:cNvSpPr txBox="1"/>
          <p:nvPr/>
        </p:nvSpPr>
        <p:spPr>
          <a:xfrm>
            <a:off x="7532482" y="186722"/>
            <a:ext cx="3521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cs typeface="Garamond"/>
              </a:rPr>
              <a:t>Varieties planted:</a:t>
            </a:r>
            <a:br>
              <a:rPr lang="en-US" dirty="0">
                <a:solidFill>
                  <a:srgbClr val="000000"/>
                </a:solidFill>
                <a:cs typeface="Garamond"/>
              </a:rPr>
            </a:br>
            <a:r>
              <a:rPr lang="en-US" dirty="0">
                <a:solidFill>
                  <a:srgbClr val="000000"/>
                </a:solidFill>
                <a:cs typeface="Garamond"/>
              </a:rPr>
              <a:t>Cabernet Franc	Pinot Gris</a:t>
            </a:r>
            <a:br>
              <a:rPr lang="en-US" dirty="0">
                <a:solidFill>
                  <a:srgbClr val="000000"/>
                </a:solidFill>
                <a:cs typeface="Garamond"/>
              </a:rPr>
            </a:br>
            <a:r>
              <a:rPr lang="en-US" dirty="0">
                <a:solidFill>
                  <a:srgbClr val="000000"/>
                </a:solidFill>
                <a:cs typeface="Garamond"/>
              </a:rPr>
              <a:t>Chambourcin	Sauvignon Blanc</a:t>
            </a:r>
            <a:br>
              <a:rPr lang="en-US" dirty="0">
                <a:solidFill>
                  <a:srgbClr val="000000"/>
                </a:solidFill>
                <a:cs typeface="Garamond"/>
              </a:rPr>
            </a:br>
            <a:r>
              <a:rPr lang="en-US" dirty="0">
                <a:solidFill>
                  <a:srgbClr val="000000"/>
                </a:solidFill>
                <a:cs typeface="Garamond"/>
              </a:rPr>
              <a:t>Chardonnay	Seyval Blanc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4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3E66B-0098-0983-3693-81FB3D247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2365"/>
            <a:ext cx="13105508" cy="8760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57500" cy="6850272"/>
          </a:xfrm>
          <a:solidFill>
            <a:schemeClr val="tx1">
              <a:lumMod val="65000"/>
              <a:lumOff val="35000"/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South Mountain Vineyard</a:t>
            </a:r>
            <a:br>
              <a:rPr lang="en-US" sz="32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br>
              <a:rPr lang="en-US" sz="2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26 acres </a:t>
            </a:r>
            <a:br>
              <a:rPr lang="en-US" sz="2800" i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Soils: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shale, greenstone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Elevation: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700 ft.</a:t>
            </a:r>
            <a:br>
              <a:rPr lang="en-US" sz="1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Region: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Blue Ridge Province</a:t>
            </a:r>
            <a:br>
              <a:rPr lang="en-US" sz="1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br>
              <a:rPr lang="en-US" sz="10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Varieties planted: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Chardonnay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Albarino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Viognier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Cabernet Franc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Merlot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Cabernet Sauvignon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Petit Verdot</a:t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</a:br>
            <a:endParaRPr lang="en-US" sz="1800" i="1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70975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"/>
            <a:ext cx="3722336" cy="71558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dirty="0">
              <a:latin typeface="Garamond"/>
              <a:cs typeface="Garamond"/>
            </a:endParaRPr>
          </a:p>
          <a:p>
            <a:endParaRPr lang="en-US" sz="2800" dirty="0">
              <a:cs typeface="Garamond"/>
            </a:endParaRPr>
          </a:p>
          <a:p>
            <a:endParaRPr lang="en-US" sz="2800" dirty="0">
              <a:cs typeface="Garamond"/>
            </a:endParaRPr>
          </a:p>
          <a:p>
            <a:pPr algn="ctr"/>
            <a:r>
              <a:rPr lang="en-US" sz="4400" spc="100" dirty="0">
                <a:solidFill>
                  <a:schemeClr val="bg1">
                    <a:lumMod val="95000"/>
                  </a:schemeClr>
                </a:solidFill>
                <a:cs typeface="Garamond"/>
              </a:rPr>
              <a:t>Experience matters.</a:t>
            </a:r>
          </a:p>
          <a:p>
            <a:pPr algn="ctr"/>
            <a:endParaRPr lang="en-US" sz="100" b="1" dirty="0">
              <a:solidFill>
                <a:schemeClr val="bg1">
                  <a:lumMod val="95000"/>
                </a:schemeClr>
              </a:solidFill>
              <a:cs typeface="Garamond"/>
            </a:endParaRPr>
          </a:p>
          <a:p>
            <a:pPr algn="ctr"/>
            <a:endParaRPr lang="en-US" sz="24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  <a:cs typeface="Garamond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Growing grapes of superior</a:t>
            </a:r>
          </a:p>
          <a:p>
            <a:pPr algn="ctr"/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q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  <a:cs typeface="Garamond"/>
              </a:rPr>
              <a:t>uality is an exacting task.</a:t>
            </a:r>
          </a:p>
          <a:p>
            <a:pPr algn="ctr"/>
            <a:endParaRPr lang="en-US" sz="5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  <a:cs typeface="Garamond"/>
            </a:endParaRPr>
          </a:p>
          <a:p>
            <a:pPr algn="ctr"/>
            <a:endParaRPr lang="en-US" sz="500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  <a:cs typeface="Garamond"/>
            </a:endParaRPr>
          </a:p>
          <a:p>
            <a:pPr algn="ctr"/>
            <a:endParaRPr lang="en-US" sz="6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endParaRPr lang="en-US" sz="6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endParaRPr lang="en-US" sz="6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endParaRPr lang="en-US" sz="6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We have gained intimate knowledge of our climate and soils by tending 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vineyards for over 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8 decades.</a:t>
            </a:r>
          </a:p>
          <a:p>
            <a:pPr algn="ctr"/>
            <a:endParaRPr lang="en-US" sz="1000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pPr algn="ctr"/>
            <a:endParaRPr lang="en-US" sz="1000" dirty="0">
              <a:latin typeface="Garamond"/>
              <a:cs typeface="Garamond"/>
            </a:endParaRPr>
          </a:p>
          <a:p>
            <a:pPr algn="ctr"/>
            <a:endParaRPr lang="en-US" sz="1000" dirty="0">
              <a:latin typeface="Garamond"/>
              <a:cs typeface="Garamond"/>
            </a:endParaRPr>
          </a:p>
          <a:p>
            <a:pPr algn="ctr"/>
            <a:endParaRPr lang="en-US" sz="1000" dirty="0">
              <a:latin typeface="Garamond"/>
              <a:cs typeface="Garamond"/>
            </a:endParaRPr>
          </a:p>
          <a:p>
            <a:pPr algn="ctr"/>
            <a:endParaRPr lang="en-US" sz="1000" dirty="0">
              <a:latin typeface="Garamond"/>
              <a:cs typeface="Garamond"/>
            </a:endParaRPr>
          </a:p>
          <a:p>
            <a:pPr algn="ctr"/>
            <a:endParaRPr lang="en-US" sz="1000" dirty="0">
              <a:latin typeface="Garamond"/>
              <a:cs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701B-A152-C902-A2D5-6BBA301A5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6" y="146"/>
            <a:ext cx="10704864" cy="71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7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 9">
      <a:dk1>
        <a:sysClr val="windowText" lastClr="000000"/>
      </a:dk1>
      <a:lt1>
        <a:srgbClr val="FFFFFF"/>
      </a:lt1>
      <a:dk2>
        <a:srgbClr val="B4A08B"/>
      </a:dk2>
      <a:lt2>
        <a:srgbClr val="2E75B6"/>
      </a:lt2>
      <a:accent1>
        <a:srgbClr val="E2D5BB"/>
      </a:accent1>
      <a:accent2>
        <a:srgbClr val="FDE893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7456</TotalTime>
  <Words>959</Words>
  <Application>Microsoft Office PowerPoint</Application>
  <PresentationFormat>Widescreen</PresentationFormat>
  <Paragraphs>190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Long Green Vineyard  24 acres   </vt:lpstr>
      <vt:lpstr>South Mountain Vineyard  26 acres  Soils: shale, greenstone Elevation: 700 ft. Region: Blue Ridge Province  Varieties planted: Chardonnay Albarino Viognier Cabernet Franc Merlot Cabernet Sauvignon Petit Verdot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primary fermentation is complete new red wines are transferred to French oak barrels  head winemaker, Jose Real </vt:lpstr>
      <vt:lpstr>PowerPoint Presentation</vt:lpstr>
      <vt:lpstr>PowerPoint Presentation</vt:lpstr>
      <vt:lpstr>Boordy offers three series of wines  Selections that are as creative and diverse as your market </vt:lpstr>
      <vt:lpstr>PowerPoint Presentation</vt:lpstr>
      <vt:lpstr>CHESAPEAKE ICONS</vt:lpstr>
      <vt:lpstr>PowerPoint Presentation</vt:lpstr>
      <vt:lpstr>PowerPoint Presentation</vt:lpstr>
      <vt:lpstr>The Good Life at Boordy</vt:lpstr>
      <vt:lpstr>Why Boordy wines?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Phineas Deford</dc:creator>
  <cp:lastModifiedBy>Rob Deford</cp:lastModifiedBy>
  <cp:revision>442</cp:revision>
  <cp:lastPrinted>2021-12-15T19:06:59Z</cp:lastPrinted>
  <dcterms:created xsi:type="dcterms:W3CDTF">2015-12-30T16:46:41Z</dcterms:created>
  <dcterms:modified xsi:type="dcterms:W3CDTF">2026-01-30T21:22:16Z</dcterms:modified>
</cp:coreProperties>
</file>